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59" r:id="rId8"/>
    <p:sldId id="260" r:id="rId9"/>
    <p:sldId id="261" r:id="rId10"/>
    <p:sldId id="272" r:id="rId11"/>
    <p:sldId id="263" r:id="rId12"/>
    <p:sldId id="264" r:id="rId13"/>
    <p:sldId id="265" r:id="rId14"/>
    <p:sldId id="273" r:id="rId15"/>
    <p:sldId id="275" r:id="rId16"/>
    <p:sldId id="269" r:id="rId17"/>
    <p:sldId id="270" r:id="rId18"/>
    <p:sldId id="276" r:id="rId19"/>
    <p:sldId id="274" r:id="rId20"/>
    <p:sldId id="271"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3" d="2"/>
        <a:sy n="3" d="2"/>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3A1C2-5D4B-4651-81C3-F5D6340ABF4E}" type="doc">
      <dgm:prSet loTypeId="urn:microsoft.com/office/officeart/2005/8/layout/bList2" loCatId="list" qsTypeId="urn:microsoft.com/office/officeart/2005/8/quickstyle/simple1" qsCatId="simple" csTypeId="urn:microsoft.com/office/officeart/2005/8/colors/colorful3" csCatId="colorful" phldr="1"/>
      <dgm:spPr/>
    </dgm:pt>
    <dgm:pt modelId="{63132741-D1EF-41D3-BAE0-879F261F41E8}">
      <dgm:prSet phldrT="[Text]"/>
      <dgm:spPr>
        <a:xfrm>
          <a:off x="7964626" y="3150733"/>
          <a:ext cx="3402576" cy="1092179"/>
        </a:xfrm>
        <a:prstGeom prst="rect">
          <a:avLst/>
        </a:prstGeom>
        <a:solidFill>
          <a:srgbClr val="7030A0"/>
        </a:solidFill>
        <a:ln w="10795" cap="flat" cmpd="sng" algn="ctr">
          <a:solidFill>
            <a:srgbClr val="7030A0"/>
          </a:solidFill>
          <a:prstDash val="solid"/>
        </a:ln>
        <a:effectLst/>
      </dgm:spPr>
      <dgm:t>
        <a:bodyPr/>
        <a:lstStyle/>
        <a:p>
          <a:pPr>
            <a:buNone/>
          </a:pPr>
          <a:r>
            <a:rPr lang="en-US" dirty="0">
              <a:solidFill>
                <a:srgbClr val="FFFFFF"/>
              </a:solidFill>
              <a:latin typeface="Segoe UI"/>
              <a:ea typeface="+mn-ea"/>
              <a:cs typeface="+mn-cs"/>
            </a:rPr>
            <a:t>Nested Workflows</a:t>
          </a:r>
        </a:p>
      </dgm:t>
    </dgm:pt>
    <dgm:pt modelId="{B59DB5CA-9ABC-4987-A7BB-DA7DD2799F2E}" type="parTrans" cxnId="{6563B918-8450-4FE3-9504-E78A3F74CEDB}">
      <dgm:prSet/>
      <dgm:spPr/>
      <dgm:t>
        <a:bodyPr/>
        <a:lstStyle/>
        <a:p>
          <a:endParaRPr lang="en-US"/>
        </a:p>
      </dgm:t>
    </dgm:pt>
    <dgm:pt modelId="{EAD30598-DAF8-4568-A234-18E078CE8BD0}" type="sibTrans" cxnId="{6563B918-8450-4FE3-9504-E78A3F74CEDB}">
      <dgm:prSet/>
      <dgm:spPr/>
      <dgm:t>
        <a:bodyPr/>
        <a:lstStyle/>
        <a:p>
          <a:endParaRPr lang="en-US"/>
        </a:p>
      </dgm:t>
    </dgm:pt>
    <dgm:pt modelId="{DB81EA70-19B5-4704-B4FA-5486C94A60C8}">
      <dgm:prSet phldrT="[Text]"/>
      <dgm:spPr>
        <a:xfrm>
          <a:off x="7877" y="3150733"/>
          <a:ext cx="3402576" cy="1092179"/>
        </a:xfrm>
        <a:prstGeom prst="rect">
          <a:avLst/>
        </a:prstGeom>
        <a:solidFill>
          <a:srgbClr val="00BCF2"/>
        </a:solidFill>
        <a:ln w="10795" cap="flat" cmpd="sng" algn="ctr">
          <a:solidFill>
            <a:srgbClr val="00BCF2"/>
          </a:solidFill>
          <a:prstDash val="solid"/>
        </a:ln>
        <a:effectLst/>
      </dgm:spPr>
      <dgm:t>
        <a:bodyPr/>
        <a:lstStyle/>
        <a:p>
          <a:pPr>
            <a:buNone/>
          </a:pPr>
          <a:r>
            <a:rPr lang="en-US" dirty="0">
              <a:solidFill>
                <a:srgbClr val="FFFFFF"/>
              </a:solidFill>
              <a:latin typeface="Segoe UI"/>
              <a:ea typeface="+mn-ea"/>
              <a:cs typeface="+mn-cs"/>
            </a:rPr>
            <a:t>API Apps</a:t>
          </a:r>
        </a:p>
      </dgm:t>
    </dgm:pt>
    <dgm:pt modelId="{5C427D90-AD80-4106-BFF9-7008D73F4DC3}" type="parTrans" cxnId="{A15CC4B0-7816-4A51-B0AF-C8125DCD20BA}">
      <dgm:prSet/>
      <dgm:spPr/>
      <dgm:t>
        <a:bodyPr/>
        <a:lstStyle/>
        <a:p>
          <a:endParaRPr lang="en-US"/>
        </a:p>
      </dgm:t>
    </dgm:pt>
    <dgm:pt modelId="{8B86AAAC-1802-4D63-8CB6-9A3A08DB2812}" type="sibTrans" cxnId="{A15CC4B0-7816-4A51-B0AF-C8125DCD20BA}">
      <dgm:prSet/>
      <dgm:spPr/>
      <dgm:t>
        <a:bodyPr/>
        <a:lstStyle/>
        <a:p>
          <a:endParaRPr lang="en-US"/>
        </a:p>
      </dgm:t>
    </dgm:pt>
    <dgm:pt modelId="{783E43AA-731B-4714-BEAA-7E3CB373829E}">
      <dgm:prSet phldrT="[Text]"/>
      <dgm:spPr>
        <a:xfrm>
          <a:off x="3986252" y="3150733"/>
          <a:ext cx="3402576" cy="1092179"/>
        </a:xfrm>
        <a:prstGeom prst="rect">
          <a:avLst/>
        </a:prstGeom>
        <a:solidFill>
          <a:srgbClr val="0078D7"/>
        </a:solidFill>
        <a:ln w="10795" cap="flat" cmpd="sng" algn="ctr">
          <a:solidFill>
            <a:srgbClr val="0078D7"/>
          </a:solidFill>
          <a:prstDash val="solid"/>
        </a:ln>
        <a:effectLst/>
      </dgm:spPr>
      <dgm:t>
        <a:bodyPr/>
        <a:lstStyle/>
        <a:p>
          <a:pPr>
            <a:buNone/>
          </a:pPr>
          <a:r>
            <a:rPr lang="en-US" dirty="0">
              <a:solidFill>
                <a:srgbClr val="FFFFFF"/>
              </a:solidFill>
              <a:latin typeface="Segoe UI"/>
              <a:ea typeface="+mn-ea"/>
              <a:cs typeface="+mn-cs"/>
            </a:rPr>
            <a:t>Azure Functions</a:t>
          </a:r>
        </a:p>
      </dgm:t>
    </dgm:pt>
    <dgm:pt modelId="{083FE4D4-7E02-4F86-A7B1-6C8EBA23F6B6}" type="parTrans" cxnId="{146CEF37-4967-4B4E-A62D-F661DD52D4FE}">
      <dgm:prSet/>
      <dgm:spPr/>
      <dgm:t>
        <a:bodyPr/>
        <a:lstStyle/>
        <a:p>
          <a:endParaRPr lang="en-US"/>
        </a:p>
      </dgm:t>
    </dgm:pt>
    <dgm:pt modelId="{8342F8C5-C22F-41A0-9008-18653651AEDF}" type="sibTrans" cxnId="{146CEF37-4967-4B4E-A62D-F661DD52D4FE}">
      <dgm:prSet/>
      <dgm:spPr/>
      <dgm:t>
        <a:bodyPr/>
        <a:lstStyle/>
        <a:p>
          <a:endParaRPr lang="en-US"/>
        </a:p>
      </dgm:t>
    </dgm:pt>
    <dgm:pt modelId="{6F1B7C50-E0AD-4810-9E2F-165047401123}">
      <dgm:prSet/>
      <dgm:spPr>
        <a:xfrm>
          <a:off x="7877"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BCF2"/>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Auto-discovery</a:t>
          </a:r>
        </a:p>
      </dgm:t>
    </dgm:pt>
    <dgm:pt modelId="{CED3E102-3F90-48C3-AB71-DB2837C053BA}" type="parTrans" cxnId="{9C94B882-80EF-4473-BBE5-683E06BCB0DF}">
      <dgm:prSet/>
      <dgm:spPr/>
      <dgm:t>
        <a:bodyPr/>
        <a:lstStyle/>
        <a:p>
          <a:endParaRPr lang="en-US"/>
        </a:p>
      </dgm:t>
    </dgm:pt>
    <dgm:pt modelId="{127FA7B4-73AB-4A47-826B-C015D5DBB868}" type="sibTrans" cxnId="{9C94B882-80EF-4473-BBE5-683E06BCB0DF}">
      <dgm:prSet/>
      <dgm:spPr/>
      <dgm:t>
        <a:bodyPr/>
        <a:lstStyle/>
        <a:p>
          <a:endParaRPr lang="en-US"/>
        </a:p>
      </dgm:t>
    </dgm:pt>
    <dgm:pt modelId="{96455220-6BBE-432A-A537-8DAA88C94BEC}">
      <dgm:prSet/>
      <dgm:spPr>
        <a:xfrm>
          <a:off x="7877"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BCF2"/>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First-class designer experience</a:t>
          </a:r>
        </a:p>
      </dgm:t>
    </dgm:pt>
    <dgm:pt modelId="{770CE2EE-F2E0-41FF-AF2E-59E73204C7D1}" type="parTrans" cxnId="{6BDE617C-4F27-4BF9-B2AD-08A8FEDC15D3}">
      <dgm:prSet/>
      <dgm:spPr/>
      <dgm:t>
        <a:bodyPr/>
        <a:lstStyle/>
        <a:p>
          <a:endParaRPr lang="en-US"/>
        </a:p>
      </dgm:t>
    </dgm:pt>
    <dgm:pt modelId="{F67DF76B-4388-4EE7-9E8E-7DD1238F51AA}" type="sibTrans" cxnId="{6BDE617C-4F27-4BF9-B2AD-08A8FEDC15D3}">
      <dgm:prSet/>
      <dgm:spPr/>
      <dgm:t>
        <a:bodyPr/>
        <a:lstStyle/>
        <a:p>
          <a:endParaRPr lang="en-US"/>
        </a:p>
      </dgm:t>
    </dgm:pt>
    <dgm:pt modelId="{B84C765F-14EC-4DE5-8CD8-3D1718AB7640}">
      <dgm:prSet/>
      <dgm:spPr>
        <a:xfrm>
          <a:off x="3986252"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78D7"/>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Extend Logic Apps capabilities with custom code</a:t>
          </a:r>
        </a:p>
      </dgm:t>
    </dgm:pt>
    <dgm:pt modelId="{B0C10A7F-C0E0-4086-9739-3E0B0FFFA357}" type="parTrans" cxnId="{AEAA99B3-6E14-4FB7-8BF9-789DFB7D2F8E}">
      <dgm:prSet/>
      <dgm:spPr/>
      <dgm:t>
        <a:bodyPr/>
        <a:lstStyle/>
        <a:p>
          <a:endParaRPr lang="en-US"/>
        </a:p>
      </dgm:t>
    </dgm:pt>
    <dgm:pt modelId="{3FAC523F-55A5-4DD2-97ED-3BA0577F9E50}" type="sibTrans" cxnId="{AEAA99B3-6E14-4FB7-8BF9-789DFB7D2F8E}">
      <dgm:prSet/>
      <dgm:spPr/>
      <dgm:t>
        <a:bodyPr/>
        <a:lstStyle/>
        <a:p>
          <a:endParaRPr lang="en-US"/>
        </a:p>
      </dgm:t>
    </dgm:pt>
    <dgm:pt modelId="{E78C9A29-1B0F-42B2-A1F9-321BE7FDF87B}">
      <dgm:prSet/>
      <dgm:spPr>
        <a:xfrm>
          <a:off x="3986252"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78D7"/>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Auto-discovery of your Azure Functions</a:t>
          </a:r>
        </a:p>
      </dgm:t>
    </dgm:pt>
    <dgm:pt modelId="{50D80D23-28B3-44E6-AEF8-5A9612A631E7}" type="parTrans" cxnId="{BA004E49-5616-40FF-A428-9E71D28C9E70}">
      <dgm:prSet/>
      <dgm:spPr/>
      <dgm:t>
        <a:bodyPr/>
        <a:lstStyle/>
        <a:p>
          <a:endParaRPr lang="en-US"/>
        </a:p>
      </dgm:t>
    </dgm:pt>
    <dgm:pt modelId="{0CDD0830-3418-4BC7-81ED-D67A5A014835}" type="sibTrans" cxnId="{BA004E49-5616-40FF-A428-9E71D28C9E70}">
      <dgm:prSet/>
      <dgm:spPr/>
      <dgm:t>
        <a:bodyPr/>
        <a:lstStyle/>
        <a:p>
          <a:endParaRPr lang="en-US"/>
        </a:p>
      </dgm:t>
    </dgm:pt>
    <dgm:pt modelId="{5703A34A-1C09-412B-B185-EDCED5EB1844}">
      <dgm:prSet/>
      <dgm:spPr>
        <a:xfrm>
          <a:off x="3986252"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78D7"/>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Create Azure Functions inline</a:t>
          </a:r>
        </a:p>
      </dgm:t>
    </dgm:pt>
    <dgm:pt modelId="{30B20D3E-E4FD-4A07-B0E0-C607BDFDAD74}" type="parTrans" cxnId="{F0143D49-BFED-414E-902F-C098B0DB25E2}">
      <dgm:prSet/>
      <dgm:spPr/>
      <dgm:t>
        <a:bodyPr/>
        <a:lstStyle/>
        <a:p>
          <a:endParaRPr lang="en-US"/>
        </a:p>
      </dgm:t>
    </dgm:pt>
    <dgm:pt modelId="{48267866-D04E-4CD8-A389-49C50E2B20EE}" type="sibTrans" cxnId="{F0143D49-BFED-414E-902F-C098B0DB25E2}">
      <dgm:prSet/>
      <dgm:spPr/>
      <dgm:t>
        <a:bodyPr/>
        <a:lstStyle/>
        <a:p>
          <a:endParaRPr lang="en-US"/>
        </a:p>
      </dgm:t>
    </dgm:pt>
    <dgm:pt modelId="{0D2B1956-8090-46C0-B5A0-107D271CF9FE}">
      <dgm:prSet/>
      <dgm:spPr>
        <a:xfrm>
          <a:off x="7964626"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2050">
              <a:hueOff val="-12960231"/>
              <a:satOff val="-100000"/>
              <a:lumOff val="66667"/>
              <a:alphaOff val="0"/>
            </a:srgbClr>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Componentize logic across workflows for re-use</a:t>
          </a:r>
        </a:p>
      </dgm:t>
    </dgm:pt>
    <dgm:pt modelId="{97A02FE6-2DAD-45CF-BDB7-A4D01B2D75AB}" type="parTrans" cxnId="{62AF527D-E623-4877-B5C8-07DD5D6FAF65}">
      <dgm:prSet/>
      <dgm:spPr/>
      <dgm:t>
        <a:bodyPr/>
        <a:lstStyle/>
        <a:p>
          <a:endParaRPr lang="en-US"/>
        </a:p>
      </dgm:t>
    </dgm:pt>
    <dgm:pt modelId="{EFD8D5A3-C98E-4EFF-ADFD-E0938CB7B1D8}" type="sibTrans" cxnId="{62AF527D-E623-4877-B5C8-07DD5D6FAF65}">
      <dgm:prSet/>
      <dgm:spPr/>
      <dgm:t>
        <a:bodyPr/>
        <a:lstStyle/>
        <a:p>
          <a:endParaRPr lang="en-US"/>
        </a:p>
      </dgm:t>
    </dgm:pt>
    <dgm:pt modelId="{5CF3CC59-7457-43C6-9DA3-CC089C863D77}">
      <dgm:prSet/>
      <dgm:spPr>
        <a:xfrm>
          <a:off x="7964626"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2050">
              <a:hueOff val="-12960231"/>
              <a:satOff val="-100000"/>
              <a:lumOff val="66667"/>
              <a:alphaOff val="0"/>
            </a:srgbClr>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Auto-discovery of Workflows in subscription</a:t>
          </a:r>
        </a:p>
      </dgm:t>
    </dgm:pt>
    <dgm:pt modelId="{F915583C-44E0-4BAA-A9F2-4CBB5ED9ED13}" type="parTrans" cxnId="{7BB3A074-09F6-4E5F-A028-ABE678FA3A79}">
      <dgm:prSet/>
      <dgm:spPr/>
      <dgm:t>
        <a:bodyPr/>
        <a:lstStyle/>
        <a:p>
          <a:endParaRPr lang="en-US"/>
        </a:p>
      </dgm:t>
    </dgm:pt>
    <dgm:pt modelId="{C297CCF2-4930-443F-92FE-982120A0F26A}" type="sibTrans" cxnId="{7BB3A074-09F6-4E5F-A028-ABE678FA3A79}">
      <dgm:prSet/>
      <dgm:spPr/>
      <dgm:t>
        <a:bodyPr/>
        <a:lstStyle/>
        <a:p>
          <a:endParaRPr lang="en-US"/>
        </a:p>
      </dgm:t>
    </dgm:pt>
    <dgm:pt modelId="{F3956F45-2AAD-4470-BB70-0AF7FFA8133C}">
      <dgm:prSet/>
      <dgm:spPr>
        <a:xfrm>
          <a:off x="7964626"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2050">
              <a:hueOff val="-12960231"/>
              <a:satOff val="-100000"/>
              <a:lumOff val="66667"/>
              <a:alphaOff val="0"/>
            </a:srgbClr>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Built in long running asynchronous support</a:t>
          </a:r>
        </a:p>
      </dgm:t>
    </dgm:pt>
    <dgm:pt modelId="{0B9EFCF1-6072-40BC-B00E-8DA9567A8693}" type="parTrans" cxnId="{0907E452-47B6-4447-BC3F-44D4B26B8B00}">
      <dgm:prSet/>
      <dgm:spPr/>
      <dgm:t>
        <a:bodyPr/>
        <a:lstStyle/>
        <a:p>
          <a:endParaRPr lang="en-US"/>
        </a:p>
      </dgm:t>
    </dgm:pt>
    <dgm:pt modelId="{FF964AB8-6F44-4ECB-9E98-6C5534A2520E}" type="sibTrans" cxnId="{0907E452-47B6-4447-BC3F-44D4B26B8B00}">
      <dgm:prSet/>
      <dgm:spPr/>
      <dgm:t>
        <a:bodyPr/>
        <a:lstStyle/>
        <a:p>
          <a:endParaRPr lang="en-US"/>
        </a:p>
      </dgm:t>
    </dgm:pt>
    <dgm:pt modelId="{C220BDD5-7EE3-4847-A266-296EC7DCEBBA}">
      <dgm:prSet/>
      <dgm:spPr>
        <a:xfrm>
          <a:off x="7964626"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2050">
              <a:hueOff val="-12960231"/>
              <a:satOff val="-100000"/>
              <a:lumOff val="66667"/>
              <a:alphaOff val="0"/>
            </a:srgbClr>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Secure using RBAC</a:t>
          </a:r>
        </a:p>
      </dgm:t>
    </dgm:pt>
    <dgm:pt modelId="{D652BC04-85C6-401D-BE5D-93DFCAB49044}" type="parTrans" cxnId="{A53ADC5F-841E-4178-B4D1-EF7567C49536}">
      <dgm:prSet/>
      <dgm:spPr/>
      <dgm:t>
        <a:bodyPr/>
        <a:lstStyle/>
        <a:p>
          <a:endParaRPr lang="en-US"/>
        </a:p>
      </dgm:t>
    </dgm:pt>
    <dgm:pt modelId="{C71C90CE-4020-47F3-99AF-A32A35A436CB}" type="sibTrans" cxnId="{A53ADC5F-841E-4178-B4D1-EF7567C49536}">
      <dgm:prSet/>
      <dgm:spPr/>
      <dgm:t>
        <a:bodyPr/>
        <a:lstStyle/>
        <a:p>
          <a:endParaRPr lang="en-US"/>
        </a:p>
      </dgm:t>
    </dgm:pt>
    <dgm:pt modelId="{E9411925-59C6-48BA-9A04-009832F6B01D}">
      <dgm:prSet/>
      <dgm:spPr>
        <a:xfrm>
          <a:off x="7877"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BCF2"/>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Host custom web services</a:t>
          </a:r>
        </a:p>
      </dgm:t>
    </dgm:pt>
    <dgm:pt modelId="{744D3B65-41A7-4E8B-BAD2-BB0CB4877A62}" type="parTrans" cxnId="{21214230-18FF-485A-B468-646666FDBED0}">
      <dgm:prSet/>
      <dgm:spPr/>
      <dgm:t>
        <a:bodyPr/>
        <a:lstStyle/>
        <a:p>
          <a:endParaRPr lang="en-US"/>
        </a:p>
      </dgm:t>
    </dgm:pt>
    <dgm:pt modelId="{52FC3860-3226-4253-8B68-0D197C48730F}" type="sibTrans" cxnId="{21214230-18FF-485A-B468-646666FDBED0}">
      <dgm:prSet/>
      <dgm:spPr/>
      <dgm:t>
        <a:bodyPr/>
        <a:lstStyle/>
        <a:p>
          <a:endParaRPr lang="en-US"/>
        </a:p>
      </dgm:t>
    </dgm:pt>
    <dgm:pt modelId="{B3E15583-61F1-4D0C-A7D1-64E2A6117BF6}">
      <dgm:prSet/>
      <dgm:spPr>
        <a:xfrm>
          <a:off x="7877"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BCF2"/>
          </a:solidFill>
          <a:prstDash val="solid"/>
        </a:ln>
        <a:effectLst/>
      </dgm:spPr>
      <dgm:t>
        <a:bodyPr/>
        <a:lstStyle/>
        <a:p>
          <a:pPr>
            <a:buChar char="•"/>
          </a:pPr>
          <a:r>
            <a:rPr lang="en-US" dirty="0">
              <a:solidFill>
                <a:srgbClr val="505050">
                  <a:hueOff val="0"/>
                  <a:satOff val="0"/>
                  <a:lumOff val="0"/>
                  <a:alphaOff val="0"/>
                </a:srgbClr>
              </a:solidFill>
              <a:latin typeface="Segoe UI"/>
              <a:ea typeface="+mn-ea"/>
              <a:cs typeface="+mn-cs"/>
            </a:rPr>
            <a:t>Utilize the power of App Services</a:t>
          </a:r>
        </a:p>
      </dgm:t>
    </dgm:pt>
    <dgm:pt modelId="{CE764A9A-2470-49CE-B057-2B4170E9F809}" type="parTrans" cxnId="{F1597002-76D6-48EA-9EB3-AF3DD1430146}">
      <dgm:prSet/>
      <dgm:spPr/>
      <dgm:t>
        <a:bodyPr/>
        <a:lstStyle/>
        <a:p>
          <a:endParaRPr lang="en-US"/>
        </a:p>
      </dgm:t>
    </dgm:pt>
    <dgm:pt modelId="{5E0C6DCF-22B9-4C6F-A08D-2AACAB25F81A}" type="sibTrans" cxnId="{F1597002-76D6-48EA-9EB3-AF3DD1430146}">
      <dgm:prSet/>
      <dgm:spPr/>
      <dgm:t>
        <a:bodyPr/>
        <a:lstStyle/>
        <a:p>
          <a:endParaRPr lang="en-US"/>
        </a:p>
      </dgm:t>
    </dgm:pt>
    <dgm:pt modelId="{B96264AF-EDF6-4F34-9AC3-294C01C6E6F3}" type="pres">
      <dgm:prSet presAssocID="{E383A1C2-5D4B-4651-81C3-F5D6340ABF4E}" presName="diagram" presStyleCnt="0">
        <dgm:presLayoutVars>
          <dgm:dir/>
          <dgm:animLvl val="lvl"/>
          <dgm:resizeHandles val="exact"/>
        </dgm:presLayoutVars>
      </dgm:prSet>
      <dgm:spPr/>
    </dgm:pt>
    <dgm:pt modelId="{CD39A34F-C7EB-4DF7-B05D-AB3602B2B1BC}" type="pres">
      <dgm:prSet presAssocID="{DB81EA70-19B5-4704-B4FA-5486C94A60C8}" presName="compNode" presStyleCnt="0"/>
      <dgm:spPr/>
    </dgm:pt>
    <dgm:pt modelId="{33CE889E-F983-480A-BF82-AD405EA3396B}" type="pres">
      <dgm:prSet presAssocID="{DB81EA70-19B5-4704-B4FA-5486C94A60C8}" presName="childRect" presStyleLbl="bgAcc1" presStyleIdx="0" presStyleCnt="3">
        <dgm:presLayoutVars>
          <dgm:bulletEnabled val="1"/>
        </dgm:presLayoutVars>
      </dgm:prSet>
      <dgm:spPr/>
    </dgm:pt>
    <dgm:pt modelId="{3C732C4B-7DD5-4362-9D6D-101158E4C7F8}" type="pres">
      <dgm:prSet presAssocID="{DB81EA70-19B5-4704-B4FA-5486C94A60C8}" presName="parentText" presStyleLbl="node1" presStyleIdx="0" presStyleCnt="0">
        <dgm:presLayoutVars>
          <dgm:chMax val="0"/>
          <dgm:bulletEnabled val="1"/>
        </dgm:presLayoutVars>
      </dgm:prSet>
      <dgm:spPr/>
    </dgm:pt>
    <dgm:pt modelId="{E180EB77-419A-4DC1-888C-0CDB8B5980DA}" type="pres">
      <dgm:prSet presAssocID="{DB81EA70-19B5-4704-B4FA-5486C94A60C8}" presName="parentRect" presStyleLbl="alignNode1" presStyleIdx="0" presStyleCnt="3"/>
      <dgm:spPr/>
    </dgm:pt>
    <dgm:pt modelId="{74C092C1-13E3-4D18-8E20-A38911A587D1}" type="pres">
      <dgm:prSet presAssocID="{DB81EA70-19B5-4704-B4FA-5486C94A60C8}" presName="adorn" presStyleLbl="fgAccFollowNode1" presStyleIdx="0" presStyleCnt="3"/>
      <dgm:spPr>
        <a:xfrm>
          <a:off x="2500312" y="3324215"/>
          <a:ext cx="1190901" cy="1190901"/>
        </a:xfrm>
        <a:prstGeom prst="ellipse">
          <a:avLst/>
        </a:prstGeom>
        <a:blipFill rotWithShape="1">
          <a:blip xmlns:r="http://schemas.openxmlformats.org/officeDocument/2006/relationships" r:embed="rId1"/>
          <a:stretch>
            <a:fillRect/>
          </a:stretch>
        </a:blipFill>
        <a:ln w="10795" cap="flat" cmpd="sng" algn="ctr">
          <a:solidFill>
            <a:srgbClr val="002050">
              <a:tint val="40000"/>
              <a:alpha val="90000"/>
              <a:hueOff val="0"/>
              <a:satOff val="0"/>
              <a:lumOff val="0"/>
              <a:alphaOff val="0"/>
            </a:srgbClr>
          </a:solidFill>
          <a:prstDash val="solid"/>
        </a:ln>
        <a:effectLst/>
      </dgm:spPr>
    </dgm:pt>
    <dgm:pt modelId="{5E898D97-9828-433B-B47E-D38D0FE3DEA7}" type="pres">
      <dgm:prSet presAssocID="{8B86AAAC-1802-4D63-8CB6-9A3A08DB2812}" presName="sibTrans" presStyleLbl="sibTrans2D1" presStyleIdx="0" presStyleCnt="0"/>
      <dgm:spPr/>
    </dgm:pt>
    <dgm:pt modelId="{2A906049-3251-4DC3-B68A-9D5184471170}" type="pres">
      <dgm:prSet presAssocID="{783E43AA-731B-4714-BEAA-7E3CB373829E}" presName="compNode" presStyleCnt="0"/>
      <dgm:spPr/>
    </dgm:pt>
    <dgm:pt modelId="{FFDA72B2-69B0-4AEE-94CE-D16F77302C18}" type="pres">
      <dgm:prSet presAssocID="{783E43AA-731B-4714-BEAA-7E3CB373829E}" presName="childRect" presStyleLbl="bgAcc1" presStyleIdx="1" presStyleCnt="3">
        <dgm:presLayoutVars>
          <dgm:bulletEnabled val="1"/>
        </dgm:presLayoutVars>
      </dgm:prSet>
      <dgm:spPr/>
    </dgm:pt>
    <dgm:pt modelId="{4B3094CF-A34E-416E-A767-81D33B9F11F5}" type="pres">
      <dgm:prSet presAssocID="{783E43AA-731B-4714-BEAA-7E3CB373829E}" presName="parentText" presStyleLbl="node1" presStyleIdx="0" presStyleCnt="0">
        <dgm:presLayoutVars>
          <dgm:chMax val="0"/>
          <dgm:bulletEnabled val="1"/>
        </dgm:presLayoutVars>
      </dgm:prSet>
      <dgm:spPr/>
    </dgm:pt>
    <dgm:pt modelId="{8C68453E-B214-405B-A8C6-704B3AA15987}" type="pres">
      <dgm:prSet presAssocID="{783E43AA-731B-4714-BEAA-7E3CB373829E}" presName="parentRect" presStyleLbl="alignNode1" presStyleIdx="1" presStyleCnt="3"/>
      <dgm:spPr/>
    </dgm:pt>
    <dgm:pt modelId="{D03D53D6-BE8F-4B51-BC7A-03795E1D6C78}" type="pres">
      <dgm:prSet presAssocID="{783E43AA-731B-4714-BEAA-7E3CB373829E}" presName="adorn" presStyleLbl="fgAccFollowNode1" presStyleIdx="1" presStyleCnt="3"/>
      <dgm:spPr>
        <a:xfrm>
          <a:off x="6478686" y="3324215"/>
          <a:ext cx="1190901" cy="1190901"/>
        </a:xfrm>
        <a:prstGeom prst="ellipse">
          <a:avLst/>
        </a:prstGeom>
        <a:blipFill rotWithShape="1">
          <a:blip xmlns:r="http://schemas.openxmlformats.org/officeDocument/2006/relationships" r:embed="rId2"/>
          <a:stretch>
            <a:fillRect/>
          </a:stretch>
        </a:blipFill>
        <a:ln w="10795" cap="flat" cmpd="sng" algn="ctr">
          <a:solidFill>
            <a:srgbClr val="002050">
              <a:tint val="40000"/>
              <a:alpha val="90000"/>
              <a:hueOff val="-6871714"/>
              <a:satOff val="-2426"/>
              <a:lumOff val="6379"/>
              <a:alphaOff val="0"/>
            </a:srgbClr>
          </a:solidFill>
          <a:prstDash val="solid"/>
        </a:ln>
        <a:effectLst/>
      </dgm:spPr>
    </dgm:pt>
    <dgm:pt modelId="{DEA4EB2B-C605-4DDA-8736-985B43DAF093}" type="pres">
      <dgm:prSet presAssocID="{8342F8C5-C22F-41A0-9008-18653651AEDF}" presName="sibTrans" presStyleLbl="sibTrans2D1" presStyleIdx="0" presStyleCnt="0"/>
      <dgm:spPr/>
    </dgm:pt>
    <dgm:pt modelId="{A2E7AFAF-09AB-4DE7-83B6-A0FFEF623795}" type="pres">
      <dgm:prSet presAssocID="{63132741-D1EF-41D3-BAE0-879F261F41E8}" presName="compNode" presStyleCnt="0"/>
      <dgm:spPr/>
    </dgm:pt>
    <dgm:pt modelId="{88DE8583-E2B7-45F8-AE1B-EDFE28C467C4}" type="pres">
      <dgm:prSet presAssocID="{63132741-D1EF-41D3-BAE0-879F261F41E8}" presName="childRect" presStyleLbl="bgAcc1" presStyleIdx="2" presStyleCnt="3">
        <dgm:presLayoutVars>
          <dgm:bulletEnabled val="1"/>
        </dgm:presLayoutVars>
      </dgm:prSet>
      <dgm:spPr/>
    </dgm:pt>
    <dgm:pt modelId="{5E912F54-DB89-41D9-BAD0-C6C60B4A4935}" type="pres">
      <dgm:prSet presAssocID="{63132741-D1EF-41D3-BAE0-879F261F41E8}" presName="parentText" presStyleLbl="node1" presStyleIdx="0" presStyleCnt="0">
        <dgm:presLayoutVars>
          <dgm:chMax val="0"/>
          <dgm:bulletEnabled val="1"/>
        </dgm:presLayoutVars>
      </dgm:prSet>
      <dgm:spPr/>
    </dgm:pt>
    <dgm:pt modelId="{4A0AF184-5BED-4F87-8CB8-18B68AA143FF}" type="pres">
      <dgm:prSet presAssocID="{63132741-D1EF-41D3-BAE0-879F261F41E8}" presName="parentRect" presStyleLbl="alignNode1" presStyleIdx="2" presStyleCnt="3"/>
      <dgm:spPr/>
    </dgm:pt>
    <dgm:pt modelId="{BEC90D3D-61ED-4CEC-9E81-F36338EDE647}" type="pres">
      <dgm:prSet presAssocID="{63132741-D1EF-41D3-BAE0-879F261F41E8}" presName="adorn" presStyleLbl="fgAccFollowNode1" presStyleIdx="2" presStyleCnt="3"/>
      <dgm:spPr>
        <a:xfrm>
          <a:off x="10457061" y="3324215"/>
          <a:ext cx="1190901" cy="1190901"/>
        </a:xfrm>
        <a:prstGeom prst="ellipse">
          <a:avLst/>
        </a:prstGeom>
        <a:blipFill rotWithShape="1">
          <a:blip xmlns:r="http://schemas.openxmlformats.org/officeDocument/2006/relationships" r:embed="rId3"/>
          <a:stretch>
            <a:fillRect/>
          </a:stretch>
        </a:blipFill>
        <a:ln w="10795" cap="flat" cmpd="sng" algn="ctr">
          <a:solidFill>
            <a:srgbClr val="002050">
              <a:tint val="40000"/>
              <a:alpha val="90000"/>
              <a:hueOff val="-13743428"/>
              <a:satOff val="-4851"/>
              <a:lumOff val="12758"/>
              <a:alphaOff val="0"/>
            </a:srgbClr>
          </a:solidFill>
          <a:prstDash val="solid"/>
        </a:ln>
        <a:effectLst/>
      </dgm:spPr>
    </dgm:pt>
  </dgm:ptLst>
  <dgm:cxnLst>
    <dgm:cxn modelId="{21214230-18FF-485A-B468-646666FDBED0}" srcId="{DB81EA70-19B5-4704-B4FA-5486C94A60C8}" destId="{E9411925-59C6-48BA-9A04-009832F6B01D}" srcOrd="0" destOrd="0" parTransId="{744D3B65-41A7-4E8B-BAD2-BB0CB4877A62}" sibTransId="{52FC3860-3226-4253-8B68-0D197C48730F}"/>
    <dgm:cxn modelId="{74599F0E-6CD1-4EFD-BBEB-79B174A830D3}" type="presOf" srcId="{8342F8C5-C22F-41A0-9008-18653651AEDF}" destId="{DEA4EB2B-C605-4DDA-8736-985B43DAF093}" srcOrd="0" destOrd="0" presId="urn:microsoft.com/office/officeart/2005/8/layout/bList2"/>
    <dgm:cxn modelId="{17D4ECED-C561-4FA0-AADF-B5EB5C094DB8}" type="presOf" srcId="{63132741-D1EF-41D3-BAE0-879F261F41E8}" destId="{4A0AF184-5BED-4F87-8CB8-18B68AA143FF}" srcOrd="1" destOrd="0" presId="urn:microsoft.com/office/officeart/2005/8/layout/bList2"/>
    <dgm:cxn modelId="{D933AFBB-1747-4B0D-BABC-E664C0CFC34E}" type="presOf" srcId="{6F1B7C50-E0AD-4810-9E2F-165047401123}" destId="{33CE889E-F983-480A-BF82-AD405EA3396B}" srcOrd="0" destOrd="2" presId="urn:microsoft.com/office/officeart/2005/8/layout/bList2"/>
    <dgm:cxn modelId="{A24DD6CA-0719-4290-9F52-E2D64858FB64}" type="presOf" srcId="{DB81EA70-19B5-4704-B4FA-5486C94A60C8}" destId="{3C732C4B-7DD5-4362-9D6D-101158E4C7F8}" srcOrd="0" destOrd="0" presId="urn:microsoft.com/office/officeart/2005/8/layout/bList2"/>
    <dgm:cxn modelId="{B15F9B70-C040-467D-BA41-649B0C97ACA2}" type="presOf" srcId="{96455220-6BBE-432A-A537-8DAA88C94BEC}" destId="{33CE889E-F983-480A-BF82-AD405EA3396B}" srcOrd="0" destOrd="3" presId="urn:microsoft.com/office/officeart/2005/8/layout/bList2"/>
    <dgm:cxn modelId="{6563B918-8450-4FE3-9504-E78A3F74CEDB}" srcId="{E383A1C2-5D4B-4651-81C3-F5D6340ABF4E}" destId="{63132741-D1EF-41D3-BAE0-879F261F41E8}" srcOrd="2" destOrd="0" parTransId="{B59DB5CA-9ABC-4987-A7BB-DA7DD2799F2E}" sibTransId="{EAD30598-DAF8-4568-A234-18E078CE8BD0}"/>
    <dgm:cxn modelId="{3506FC42-8ECB-4295-9631-318E414F5322}" type="presOf" srcId="{E78C9A29-1B0F-42B2-A1F9-321BE7FDF87B}" destId="{FFDA72B2-69B0-4AEE-94CE-D16F77302C18}" srcOrd="0" destOrd="1" presId="urn:microsoft.com/office/officeart/2005/8/layout/bList2"/>
    <dgm:cxn modelId="{BA004E49-5616-40FF-A428-9E71D28C9E70}" srcId="{783E43AA-731B-4714-BEAA-7E3CB373829E}" destId="{E78C9A29-1B0F-42B2-A1F9-321BE7FDF87B}" srcOrd="1" destOrd="0" parTransId="{50D80D23-28B3-44E6-AEF8-5A9612A631E7}" sibTransId="{0CDD0830-3418-4BC7-81ED-D67A5A014835}"/>
    <dgm:cxn modelId="{6BDE617C-4F27-4BF9-B2AD-08A8FEDC15D3}" srcId="{DB81EA70-19B5-4704-B4FA-5486C94A60C8}" destId="{96455220-6BBE-432A-A537-8DAA88C94BEC}" srcOrd="3" destOrd="0" parTransId="{770CE2EE-F2E0-41FF-AF2E-59E73204C7D1}" sibTransId="{F67DF76B-4388-4EE7-9E8E-7DD1238F51AA}"/>
    <dgm:cxn modelId="{D82C1D68-BD23-4856-974B-FA8812A98F05}" type="presOf" srcId="{DB81EA70-19B5-4704-B4FA-5486C94A60C8}" destId="{E180EB77-419A-4DC1-888C-0CDB8B5980DA}" srcOrd="1" destOrd="0" presId="urn:microsoft.com/office/officeart/2005/8/layout/bList2"/>
    <dgm:cxn modelId="{E37706E8-E9BD-4FB3-B5F7-6D24D06EE9F8}" type="presOf" srcId="{C220BDD5-7EE3-4847-A266-296EC7DCEBBA}" destId="{88DE8583-E2B7-45F8-AE1B-EDFE28C467C4}" srcOrd="0" destOrd="3" presId="urn:microsoft.com/office/officeart/2005/8/layout/bList2"/>
    <dgm:cxn modelId="{146CEF37-4967-4B4E-A62D-F661DD52D4FE}" srcId="{E383A1C2-5D4B-4651-81C3-F5D6340ABF4E}" destId="{783E43AA-731B-4714-BEAA-7E3CB373829E}" srcOrd="1" destOrd="0" parTransId="{083FE4D4-7E02-4F86-A7B1-6C8EBA23F6B6}" sibTransId="{8342F8C5-C22F-41A0-9008-18653651AEDF}"/>
    <dgm:cxn modelId="{7D88BA88-5EEB-4ACA-A331-95210C6CC7A1}" type="presOf" srcId="{0D2B1956-8090-46C0-B5A0-107D271CF9FE}" destId="{88DE8583-E2B7-45F8-AE1B-EDFE28C467C4}" srcOrd="0" destOrd="0" presId="urn:microsoft.com/office/officeart/2005/8/layout/bList2"/>
    <dgm:cxn modelId="{B0E036F9-7C15-427D-BD6C-08FD735F6104}" type="presOf" srcId="{B3E15583-61F1-4D0C-A7D1-64E2A6117BF6}" destId="{33CE889E-F983-480A-BF82-AD405EA3396B}" srcOrd="0" destOrd="1" presId="urn:microsoft.com/office/officeart/2005/8/layout/bList2"/>
    <dgm:cxn modelId="{F1597002-76D6-48EA-9EB3-AF3DD1430146}" srcId="{DB81EA70-19B5-4704-B4FA-5486C94A60C8}" destId="{B3E15583-61F1-4D0C-A7D1-64E2A6117BF6}" srcOrd="1" destOrd="0" parTransId="{CE764A9A-2470-49CE-B057-2B4170E9F809}" sibTransId="{5E0C6DCF-22B9-4C6F-A08D-2AACAB25F81A}"/>
    <dgm:cxn modelId="{AEAA99B3-6E14-4FB7-8BF9-789DFB7D2F8E}" srcId="{783E43AA-731B-4714-BEAA-7E3CB373829E}" destId="{B84C765F-14EC-4DE5-8CD8-3D1718AB7640}" srcOrd="0" destOrd="0" parTransId="{B0C10A7F-C0E0-4086-9739-3E0B0FFFA357}" sibTransId="{3FAC523F-55A5-4DD2-97ED-3BA0577F9E50}"/>
    <dgm:cxn modelId="{525CA4A5-AA70-4502-8BF8-17D4DEE14B94}" type="presOf" srcId="{E383A1C2-5D4B-4651-81C3-F5D6340ABF4E}" destId="{B96264AF-EDF6-4F34-9AC3-294C01C6E6F3}" srcOrd="0" destOrd="0" presId="urn:microsoft.com/office/officeart/2005/8/layout/bList2"/>
    <dgm:cxn modelId="{7BB3A074-09F6-4E5F-A028-ABE678FA3A79}" srcId="{63132741-D1EF-41D3-BAE0-879F261F41E8}" destId="{5CF3CC59-7457-43C6-9DA3-CC089C863D77}" srcOrd="1" destOrd="0" parTransId="{F915583C-44E0-4BAA-A9F2-4CBB5ED9ED13}" sibTransId="{C297CCF2-4930-443F-92FE-982120A0F26A}"/>
    <dgm:cxn modelId="{A15CC4B0-7816-4A51-B0AF-C8125DCD20BA}" srcId="{E383A1C2-5D4B-4651-81C3-F5D6340ABF4E}" destId="{DB81EA70-19B5-4704-B4FA-5486C94A60C8}" srcOrd="0" destOrd="0" parTransId="{5C427D90-AD80-4106-BFF9-7008D73F4DC3}" sibTransId="{8B86AAAC-1802-4D63-8CB6-9A3A08DB2812}"/>
    <dgm:cxn modelId="{9C21C189-D2CB-4E73-A742-9D751DABD5C0}" type="presOf" srcId="{5CF3CC59-7457-43C6-9DA3-CC089C863D77}" destId="{88DE8583-E2B7-45F8-AE1B-EDFE28C467C4}" srcOrd="0" destOrd="1" presId="urn:microsoft.com/office/officeart/2005/8/layout/bList2"/>
    <dgm:cxn modelId="{7A28A561-B6D8-4ADA-B6DD-24C659228485}" type="presOf" srcId="{B84C765F-14EC-4DE5-8CD8-3D1718AB7640}" destId="{FFDA72B2-69B0-4AEE-94CE-D16F77302C18}" srcOrd="0" destOrd="0" presId="urn:microsoft.com/office/officeart/2005/8/layout/bList2"/>
    <dgm:cxn modelId="{7A78174A-8678-407E-A7F4-146EC4A8A05C}" type="presOf" srcId="{F3956F45-2AAD-4470-BB70-0AF7FFA8133C}" destId="{88DE8583-E2B7-45F8-AE1B-EDFE28C467C4}" srcOrd="0" destOrd="2" presId="urn:microsoft.com/office/officeart/2005/8/layout/bList2"/>
    <dgm:cxn modelId="{131D75DC-35A5-4ABF-8D42-AA12A45C2A4C}" type="presOf" srcId="{63132741-D1EF-41D3-BAE0-879F261F41E8}" destId="{5E912F54-DB89-41D9-BAD0-C6C60B4A4935}" srcOrd="0" destOrd="0" presId="urn:microsoft.com/office/officeart/2005/8/layout/bList2"/>
    <dgm:cxn modelId="{E6F81E9A-34DD-446B-A5F3-00DDBF102567}" type="presOf" srcId="{8B86AAAC-1802-4D63-8CB6-9A3A08DB2812}" destId="{5E898D97-9828-433B-B47E-D38D0FE3DEA7}" srcOrd="0" destOrd="0" presId="urn:microsoft.com/office/officeart/2005/8/layout/bList2"/>
    <dgm:cxn modelId="{CFC6911F-8623-461A-A8C7-F94C8B560AF1}" type="presOf" srcId="{5703A34A-1C09-412B-B185-EDCED5EB1844}" destId="{FFDA72B2-69B0-4AEE-94CE-D16F77302C18}" srcOrd="0" destOrd="2" presId="urn:microsoft.com/office/officeart/2005/8/layout/bList2"/>
    <dgm:cxn modelId="{A53ADC5F-841E-4178-B4D1-EF7567C49536}" srcId="{63132741-D1EF-41D3-BAE0-879F261F41E8}" destId="{C220BDD5-7EE3-4847-A266-296EC7DCEBBA}" srcOrd="3" destOrd="0" parTransId="{D652BC04-85C6-401D-BE5D-93DFCAB49044}" sibTransId="{C71C90CE-4020-47F3-99AF-A32A35A436CB}"/>
    <dgm:cxn modelId="{2498D590-709E-4B5E-AEDD-F1671C985DCE}" type="presOf" srcId="{783E43AA-731B-4714-BEAA-7E3CB373829E}" destId="{4B3094CF-A34E-416E-A767-81D33B9F11F5}" srcOrd="0" destOrd="0" presId="urn:microsoft.com/office/officeart/2005/8/layout/bList2"/>
    <dgm:cxn modelId="{F0143D49-BFED-414E-902F-C098B0DB25E2}" srcId="{783E43AA-731B-4714-BEAA-7E3CB373829E}" destId="{5703A34A-1C09-412B-B185-EDCED5EB1844}" srcOrd="2" destOrd="0" parTransId="{30B20D3E-E4FD-4A07-B0E0-C607BDFDAD74}" sibTransId="{48267866-D04E-4CD8-A389-49C50E2B20EE}"/>
    <dgm:cxn modelId="{62AF527D-E623-4877-B5C8-07DD5D6FAF65}" srcId="{63132741-D1EF-41D3-BAE0-879F261F41E8}" destId="{0D2B1956-8090-46C0-B5A0-107D271CF9FE}" srcOrd="0" destOrd="0" parTransId="{97A02FE6-2DAD-45CF-BDB7-A4D01B2D75AB}" sibTransId="{EFD8D5A3-C98E-4EFF-ADFD-E0938CB7B1D8}"/>
    <dgm:cxn modelId="{0907E452-47B6-4447-BC3F-44D4B26B8B00}" srcId="{63132741-D1EF-41D3-BAE0-879F261F41E8}" destId="{F3956F45-2AAD-4470-BB70-0AF7FFA8133C}" srcOrd="2" destOrd="0" parTransId="{0B9EFCF1-6072-40BC-B00E-8DA9567A8693}" sibTransId="{FF964AB8-6F44-4ECB-9E98-6C5534A2520E}"/>
    <dgm:cxn modelId="{B3B0FD00-E82F-4A01-9A14-074BE7EC8EAD}" type="presOf" srcId="{E9411925-59C6-48BA-9A04-009832F6B01D}" destId="{33CE889E-F983-480A-BF82-AD405EA3396B}" srcOrd="0" destOrd="0" presId="urn:microsoft.com/office/officeart/2005/8/layout/bList2"/>
    <dgm:cxn modelId="{9C94B882-80EF-4473-BBE5-683E06BCB0DF}" srcId="{DB81EA70-19B5-4704-B4FA-5486C94A60C8}" destId="{6F1B7C50-E0AD-4810-9E2F-165047401123}" srcOrd="2" destOrd="0" parTransId="{CED3E102-3F90-48C3-AB71-DB2837C053BA}" sibTransId="{127FA7B4-73AB-4A47-826B-C015D5DBB868}"/>
    <dgm:cxn modelId="{3FBBBB61-7DEF-47B9-A1A0-EE2280308D89}" type="presOf" srcId="{783E43AA-731B-4714-BEAA-7E3CB373829E}" destId="{8C68453E-B214-405B-A8C6-704B3AA15987}" srcOrd="1" destOrd="0" presId="urn:microsoft.com/office/officeart/2005/8/layout/bList2"/>
    <dgm:cxn modelId="{1156DB95-3851-43AA-B916-98955A2EF547}" type="presParOf" srcId="{B96264AF-EDF6-4F34-9AC3-294C01C6E6F3}" destId="{CD39A34F-C7EB-4DF7-B05D-AB3602B2B1BC}" srcOrd="0" destOrd="0" presId="urn:microsoft.com/office/officeart/2005/8/layout/bList2"/>
    <dgm:cxn modelId="{57325402-B660-4D6C-9935-70904DEDDCB9}" type="presParOf" srcId="{CD39A34F-C7EB-4DF7-B05D-AB3602B2B1BC}" destId="{33CE889E-F983-480A-BF82-AD405EA3396B}" srcOrd="0" destOrd="0" presId="urn:microsoft.com/office/officeart/2005/8/layout/bList2"/>
    <dgm:cxn modelId="{25AB363A-AEBA-464C-B44B-3005F0F36144}" type="presParOf" srcId="{CD39A34F-C7EB-4DF7-B05D-AB3602B2B1BC}" destId="{3C732C4B-7DD5-4362-9D6D-101158E4C7F8}" srcOrd="1" destOrd="0" presId="urn:microsoft.com/office/officeart/2005/8/layout/bList2"/>
    <dgm:cxn modelId="{6F53F822-19BB-433E-B8D8-63BD85DCE0D9}" type="presParOf" srcId="{CD39A34F-C7EB-4DF7-B05D-AB3602B2B1BC}" destId="{E180EB77-419A-4DC1-888C-0CDB8B5980DA}" srcOrd="2" destOrd="0" presId="urn:microsoft.com/office/officeart/2005/8/layout/bList2"/>
    <dgm:cxn modelId="{7BED66B9-000D-4CB1-B927-ECE83A238A9B}" type="presParOf" srcId="{CD39A34F-C7EB-4DF7-B05D-AB3602B2B1BC}" destId="{74C092C1-13E3-4D18-8E20-A38911A587D1}" srcOrd="3" destOrd="0" presId="urn:microsoft.com/office/officeart/2005/8/layout/bList2"/>
    <dgm:cxn modelId="{82994076-9093-40C7-BF40-4E69329B0C14}" type="presParOf" srcId="{B96264AF-EDF6-4F34-9AC3-294C01C6E6F3}" destId="{5E898D97-9828-433B-B47E-D38D0FE3DEA7}" srcOrd="1" destOrd="0" presId="urn:microsoft.com/office/officeart/2005/8/layout/bList2"/>
    <dgm:cxn modelId="{5029B33B-CAC7-4A37-A824-F87B9F0B7A4E}" type="presParOf" srcId="{B96264AF-EDF6-4F34-9AC3-294C01C6E6F3}" destId="{2A906049-3251-4DC3-B68A-9D5184471170}" srcOrd="2" destOrd="0" presId="urn:microsoft.com/office/officeart/2005/8/layout/bList2"/>
    <dgm:cxn modelId="{583813D8-7790-43EF-A3EA-8FD626931368}" type="presParOf" srcId="{2A906049-3251-4DC3-B68A-9D5184471170}" destId="{FFDA72B2-69B0-4AEE-94CE-D16F77302C18}" srcOrd="0" destOrd="0" presId="urn:microsoft.com/office/officeart/2005/8/layout/bList2"/>
    <dgm:cxn modelId="{B9EE7793-FB40-4769-9FFA-B39398185D7C}" type="presParOf" srcId="{2A906049-3251-4DC3-B68A-9D5184471170}" destId="{4B3094CF-A34E-416E-A767-81D33B9F11F5}" srcOrd="1" destOrd="0" presId="urn:microsoft.com/office/officeart/2005/8/layout/bList2"/>
    <dgm:cxn modelId="{8B61E154-26EF-464C-AC22-5009308D5B51}" type="presParOf" srcId="{2A906049-3251-4DC3-B68A-9D5184471170}" destId="{8C68453E-B214-405B-A8C6-704B3AA15987}" srcOrd="2" destOrd="0" presId="urn:microsoft.com/office/officeart/2005/8/layout/bList2"/>
    <dgm:cxn modelId="{2F2B12DB-8E2E-4223-8673-81CF138ACE2C}" type="presParOf" srcId="{2A906049-3251-4DC3-B68A-9D5184471170}" destId="{D03D53D6-BE8F-4B51-BC7A-03795E1D6C78}" srcOrd="3" destOrd="0" presId="urn:microsoft.com/office/officeart/2005/8/layout/bList2"/>
    <dgm:cxn modelId="{AE421C2B-9CAD-452C-8F5D-82E59BABBC22}" type="presParOf" srcId="{B96264AF-EDF6-4F34-9AC3-294C01C6E6F3}" destId="{DEA4EB2B-C605-4DDA-8736-985B43DAF093}" srcOrd="3" destOrd="0" presId="urn:microsoft.com/office/officeart/2005/8/layout/bList2"/>
    <dgm:cxn modelId="{06D714CF-ABC6-4AD5-AC29-1255CCE06669}" type="presParOf" srcId="{B96264AF-EDF6-4F34-9AC3-294C01C6E6F3}" destId="{A2E7AFAF-09AB-4DE7-83B6-A0FFEF623795}" srcOrd="4" destOrd="0" presId="urn:microsoft.com/office/officeart/2005/8/layout/bList2"/>
    <dgm:cxn modelId="{210EAE47-3C38-4FC5-83F8-4D721E1CA5E5}" type="presParOf" srcId="{A2E7AFAF-09AB-4DE7-83B6-A0FFEF623795}" destId="{88DE8583-E2B7-45F8-AE1B-EDFE28C467C4}" srcOrd="0" destOrd="0" presId="urn:microsoft.com/office/officeart/2005/8/layout/bList2"/>
    <dgm:cxn modelId="{F8495A8F-D2C2-461C-8AAF-31B2F904F492}" type="presParOf" srcId="{A2E7AFAF-09AB-4DE7-83B6-A0FFEF623795}" destId="{5E912F54-DB89-41D9-BAD0-C6C60B4A4935}" srcOrd="1" destOrd="0" presId="urn:microsoft.com/office/officeart/2005/8/layout/bList2"/>
    <dgm:cxn modelId="{AE032CB6-C6CF-4523-BE0B-0AB175769D09}" type="presParOf" srcId="{A2E7AFAF-09AB-4DE7-83B6-A0FFEF623795}" destId="{4A0AF184-5BED-4F87-8CB8-18B68AA143FF}" srcOrd="2" destOrd="0" presId="urn:microsoft.com/office/officeart/2005/8/layout/bList2"/>
    <dgm:cxn modelId="{E27E3BEB-4B21-473C-B24F-205DFC6669F0}" type="presParOf" srcId="{A2E7AFAF-09AB-4DE7-83B6-A0FFEF623795}" destId="{BEC90D3D-61ED-4CEC-9E81-F36338EDE647}"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12511-490A-4B28-8BCC-00248A01CAD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BB67F7E-7133-4E1C-ACCE-21C58673CDE4}">
      <dgm:prSet phldrT="[Text]"/>
      <dgm:spPr>
        <a:solidFill>
          <a:srgbClr val="00B050"/>
        </a:solidFill>
      </dgm:spPr>
      <dgm:t>
        <a:bodyPr/>
        <a:lstStyle/>
        <a:p>
          <a:r>
            <a:rPr lang="en-US" dirty="0"/>
            <a:t>HTTP + Swagger</a:t>
          </a:r>
        </a:p>
      </dgm:t>
    </dgm:pt>
    <dgm:pt modelId="{BFE32C50-E774-485B-A955-5A86CBD0E93F}" type="parTrans" cxnId="{99733EC2-D8EE-4BD4-8B0C-E2AB2C8D30F2}">
      <dgm:prSet/>
      <dgm:spPr/>
      <dgm:t>
        <a:bodyPr/>
        <a:lstStyle/>
        <a:p>
          <a:endParaRPr lang="en-US"/>
        </a:p>
      </dgm:t>
    </dgm:pt>
    <dgm:pt modelId="{40F55184-49C4-4152-8B4B-5E5CCA7B8113}" type="sibTrans" cxnId="{99733EC2-D8EE-4BD4-8B0C-E2AB2C8D30F2}">
      <dgm:prSet/>
      <dgm:spPr/>
      <dgm:t>
        <a:bodyPr/>
        <a:lstStyle/>
        <a:p>
          <a:endParaRPr lang="en-US"/>
        </a:p>
      </dgm:t>
    </dgm:pt>
    <dgm:pt modelId="{046875DD-BCA7-45B3-A16F-6709051ABA9A}">
      <dgm:prSet phldrT="[Text]"/>
      <dgm:spPr>
        <a:solidFill>
          <a:srgbClr val="F9A427"/>
        </a:solidFill>
      </dgm:spPr>
      <dgm:t>
        <a:bodyPr/>
        <a:lstStyle/>
        <a:p>
          <a:r>
            <a:rPr lang="en-US" dirty="0"/>
            <a:t>Direct HTTP REST</a:t>
          </a:r>
        </a:p>
      </dgm:t>
    </dgm:pt>
    <dgm:pt modelId="{7B4967FE-2703-41A7-81E2-1FB5AB2B442F}" type="parTrans" cxnId="{460842BA-BE20-488E-B592-7B715CC6F48D}">
      <dgm:prSet/>
      <dgm:spPr/>
      <dgm:t>
        <a:bodyPr/>
        <a:lstStyle/>
        <a:p>
          <a:endParaRPr lang="en-US"/>
        </a:p>
      </dgm:t>
    </dgm:pt>
    <dgm:pt modelId="{87791B5B-AC51-4944-8510-2ACAEA70B964}" type="sibTrans" cxnId="{460842BA-BE20-488E-B592-7B715CC6F48D}">
      <dgm:prSet/>
      <dgm:spPr/>
      <dgm:t>
        <a:bodyPr/>
        <a:lstStyle/>
        <a:p>
          <a:endParaRPr lang="en-US"/>
        </a:p>
      </dgm:t>
    </dgm:pt>
    <dgm:pt modelId="{7F5DFCCB-F700-4B13-A645-5522AB39C953}">
      <dgm:prSet phldrT="[Text]"/>
      <dgm:spPr>
        <a:solidFill>
          <a:srgbClr val="92D050"/>
        </a:solidFill>
      </dgm:spPr>
      <dgm:t>
        <a:bodyPr/>
        <a:lstStyle/>
        <a:p>
          <a:r>
            <a:rPr lang="en-US" dirty="0"/>
            <a:t>HTTP </a:t>
          </a:r>
          <a:r>
            <a:rPr lang="en-US" dirty="0" err="1"/>
            <a:t>Webhook</a:t>
          </a:r>
          <a:endParaRPr lang="en-US" dirty="0"/>
        </a:p>
      </dgm:t>
    </dgm:pt>
    <dgm:pt modelId="{DF98A4A0-A71A-4968-ADD3-AC1B31008835}" type="parTrans" cxnId="{56F5A9C1-1453-4587-9257-8C461248198D}">
      <dgm:prSet/>
      <dgm:spPr/>
      <dgm:t>
        <a:bodyPr/>
        <a:lstStyle/>
        <a:p>
          <a:endParaRPr lang="en-US"/>
        </a:p>
      </dgm:t>
    </dgm:pt>
    <dgm:pt modelId="{9AD09C7E-B70D-4296-8B32-D5C354469A83}" type="sibTrans" cxnId="{56F5A9C1-1453-4587-9257-8C461248198D}">
      <dgm:prSet/>
      <dgm:spPr/>
      <dgm:t>
        <a:bodyPr/>
        <a:lstStyle/>
        <a:p>
          <a:endParaRPr lang="en-US"/>
        </a:p>
      </dgm:t>
    </dgm:pt>
    <dgm:pt modelId="{9B18B450-09BB-40FD-91E7-D2E0168922B9}">
      <dgm:prSet/>
      <dgm:spPr/>
      <dgm:t>
        <a:bodyPr/>
        <a:lstStyle/>
        <a:p>
          <a:r>
            <a:rPr lang="en-US" dirty="0"/>
            <a:t>Declaratively reference external APIs</a:t>
          </a:r>
        </a:p>
      </dgm:t>
    </dgm:pt>
    <dgm:pt modelId="{E29DABD5-110B-4F72-8476-D4A280ED510A}" type="parTrans" cxnId="{7276C8E4-D91E-4D18-B0A7-2C983B7084F0}">
      <dgm:prSet/>
      <dgm:spPr/>
      <dgm:t>
        <a:bodyPr/>
        <a:lstStyle/>
        <a:p>
          <a:endParaRPr lang="en-US"/>
        </a:p>
      </dgm:t>
    </dgm:pt>
    <dgm:pt modelId="{3BB92E74-4DF2-4385-87FB-1570D1A40FB1}" type="sibTrans" cxnId="{7276C8E4-D91E-4D18-B0A7-2C983B7084F0}">
      <dgm:prSet/>
      <dgm:spPr/>
      <dgm:t>
        <a:bodyPr/>
        <a:lstStyle/>
        <a:p>
          <a:endParaRPr lang="en-US"/>
        </a:p>
      </dgm:t>
    </dgm:pt>
    <dgm:pt modelId="{5875470D-EAE1-4FF6-80E6-7F78A98A840E}">
      <dgm:prSet phldrT="[Text]"/>
      <dgm:spPr/>
      <dgm:t>
        <a:bodyPr/>
        <a:lstStyle/>
        <a:p>
          <a:r>
            <a:rPr lang="en-US"/>
            <a:t>Connect to any RESTful service</a:t>
          </a:r>
          <a:endParaRPr lang="en-US" dirty="0"/>
        </a:p>
      </dgm:t>
    </dgm:pt>
    <dgm:pt modelId="{2A400255-1E65-4852-AC7B-A0E154556BFB}" type="parTrans" cxnId="{A02013EB-2626-4ED7-A3AC-0AB01A108C19}">
      <dgm:prSet/>
      <dgm:spPr/>
      <dgm:t>
        <a:bodyPr/>
        <a:lstStyle/>
        <a:p>
          <a:endParaRPr lang="en-US"/>
        </a:p>
      </dgm:t>
    </dgm:pt>
    <dgm:pt modelId="{873A044A-B5CC-4837-8AFE-E1CA08DEB152}" type="sibTrans" cxnId="{A02013EB-2626-4ED7-A3AC-0AB01A108C19}">
      <dgm:prSet/>
      <dgm:spPr/>
      <dgm:t>
        <a:bodyPr/>
        <a:lstStyle/>
        <a:p>
          <a:endParaRPr lang="en-US"/>
        </a:p>
      </dgm:t>
    </dgm:pt>
    <dgm:pt modelId="{532056AD-4AC1-4B61-9054-758336A541D4}">
      <dgm:prSet phldrT="[Text]"/>
      <dgm:spPr/>
      <dgm:t>
        <a:bodyPr/>
        <a:lstStyle/>
        <a:p>
          <a:r>
            <a:rPr lang="en-US"/>
            <a:t>Subscribe to external service’s events using a webhook</a:t>
          </a:r>
          <a:endParaRPr lang="en-US" dirty="0"/>
        </a:p>
      </dgm:t>
    </dgm:pt>
    <dgm:pt modelId="{E722CC3C-C5B7-4EC8-959C-5B225DA46AFB}" type="parTrans" cxnId="{465C429B-9C96-4EA9-B41B-AE0DB9C2C091}">
      <dgm:prSet/>
      <dgm:spPr/>
      <dgm:t>
        <a:bodyPr/>
        <a:lstStyle/>
        <a:p>
          <a:endParaRPr lang="en-US"/>
        </a:p>
      </dgm:t>
    </dgm:pt>
    <dgm:pt modelId="{D0D8AAC2-F29F-4B5F-ABF4-BDA9EE4AA52E}" type="sibTrans" cxnId="{465C429B-9C96-4EA9-B41B-AE0DB9C2C091}">
      <dgm:prSet/>
      <dgm:spPr/>
      <dgm:t>
        <a:bodyPr/>
        <a:lstStyle/>
        <a:p>
          <a:endParaRPr lang="en-US"/>
        </a:p>
      </dgm:t>
    </dgm:pt>
    <dgm:pt modelId="{3A42D7D5-83FF-44B6-ACB9-FE301DA38685}" type="pres">
      <dgm:prSet presAssocID="{95512511-490A-4B28-8BCC-00248A01CAD3}" presName="linear" presStyleCnt="0">
        <dgm:presLayoutVars>
          <dgm:dir/>
          <dgm:animLvl val="lvl"/>
          <dgm:resizeHandles val="exact"/>
        </dgm:presLayoutVars>
      </dgm:prSet>
      <dgm:spPr/>
    </dgm:pt>
    <dgm:pt modelId="{FC85DC35-2A99-4777-B7CA-020F0F159A97}" type="pres">
      <dgm:prSet presAssocID="{9BB67F7E-7133-4E1C-ACCE-21C58673CDE4}" presName="parentLin" presStyleCnt="0"/>
      <dgm:spPr/>
    </dgm:pt>
    <dgm:pt modelId="{5CF2AE8C-253C-4B7D-B17C-D1CF26BA0F12}" type="pres">
      <dgm:prSet presAssocID="{9BB67F7E-7133-4E1C-ACCE-21C58673CDE4}" presName="parentLeftMargin" presStyleLbl="node1" presStyleIdx="0" presStyleCnt="3"/>
      <dgm:spPr/>
    </dgm:pt>
    <dgm:pt modelId="{204CD3A6-9925-4F47-AC34-D410AB468366}" type="pres">
      <dgm:prSet presAssocID="{9BB67F7E-7133-4E1C-ACCE-21C58673CDE4}" presName="parentText" presStyleLbl="node1" presStyleIdx="0" presStyleCnt="3">
        <dgm:presLayoutVars>
          <dgm:chMax val="0"/>
          <dgm:bulletEnabled val="1"/>
        </dgm:presLayoutVars>
      </dgm:prSet>
      <dgm:spPr/>
    </dgm:pt>
    <dgm:pt modelId="{A724F8A4-86AF-4014-97DD-B60E71F5E6E8}" type="pres">
      <dgm:prSet presAssocID="{9BB67F7E-7133-4E1C-ACCE-21C58673CDE4}" presName="negativeSpace" presStyleCnt="0"/>
      <dgm:spPr/>
    </dgm:pt>
    <dgm:pt modelId="{4E4458AA-75AB-49F0-9E6F-02D051A7BC23}" type="pres">
      <dgm:prSet presAssocID="{9BB67F7E-7133-4E1C-ACCE-21C58673CDE4}" presName="childText" presStyleLbl="conFgAcc1" presStyleIdx="0" presStyleCnt="3">
        <dgm:presLayoutVars>
          <dgm:bulletEnabled val="1"/>
        </dgm:presLayoutVars>
      </dgm:prSet>
      <dgm:spPr/>
    </dgm:pt>
    <dgm:pt modelId="{F4592C0A-83F1-45EE-B7FC-7E19322DA07A}" type="pres">
      <dgm:prSet presAssocID="{40F55184-49C4-4152-8B4B-5E5CCA7B8113}" presName="spaceBetweenRectangles" presStyleCnt="0"/>
      <dgm:spPr/>
    </dgm:pt>
    <dgm:pt modelId="{F55CA157-A160-4277-BB66-F94D3828E03B}" type="pres">
      <dgm:prSet presAssocID="{046875DD-BCA7-45B3-A16F-6709051ABA9A}" presName="parentLin" presStyleCnt="0"/>
      <dgm:spPr/>
    </dgm:pt>
    <dgm:pt modelId="{38B3BF1E-6A8A-4CE5-A7E9-870B441507CA}" type="pres">
      <dgm:prSet presAssocID="{046875DD-BCA7-45B3-A16F-6709051ABA9A}" presName="parentLeftMargin" presStyleLbl="node1" presStyleIdx="0" presStyleCnt="3"/>
      <dgm:spPr/>
    </dgm:pt>
    <dgm:pt modelId="{C43BC1FC-036B-4696-8C33-8A52327C8CCC}" type="pres">
      <dgm:prSet presAssocID="{046875DD-BCA7-45B3-A16F-6709051ABA9A}" presName="parentText" presStyleLbl="node1" presStyleIdx="1" presStyleCnt="3">
        <dgm:presLayoutVars>
          <dgm:chMax val="0"/>
          <dgm:bulletEnabled val="1"/>
        </dgm:presLayoutVars>
      </dgm:prSet>
      <dgm:spPr/>
    </dgm:pt>
    <dgm:pt modelId="{5B068482-F5D2-43FC-A938-D08935E94B00}" type="pres">
      <dgm:prSet presAssocID="{046875DD-BCA7-45B3-A16F-6709051ABA9A}" presName="negativeSpace" presStyleCnt="0"/>
      <dgm:spPr/>
    </dgm:pt>
    <dgm:pt modelId="{8AA2CE61-3D1A-4B06-9CC6-4E445CB58180}" type="pres">
      <dgm:prSet presAssocID="{046875DD-BCA7-45B3-A16F-6709051ABA9A}" presName="childText" presStyleLbl="conFgAcc1" presStyleIdx="1" presStyleCnt="3">
        <dgm:presLayoutVars>
          <dgm:bulletEnabled val="1"/>
        </dgm:presLayoutVars>
      </dgm:prSet>
      <dgm:spPr/>
    </dgm:pt>
    <dgm:pt modelId="{2D458EC6-DBF9-4F6F-9FCD-09011AA1EFC2}" type="pres">
      <dgm:prSet presAssocID="{87791B5B-AC51-4944-8510-2ACAEA70B964}" presName="spaceBetweenRectangles" presStyleCnt="0"/>
      <dgm:spPr/>
    </dgm:pt>
    <dgm:pt modelId="{EA6BB5E6-7737-461E-B2B3-84B3D0452E52}" type="pres">
      <dgm:prSet presAssocID="{7F5DFCCB-F700-4B13-A645-5522AB39C953}" presName="parentLin" presStyleCnt="0"/>
      <dgm:spPr/>
    </dgm:pt>
    <dgm:pt modelId="{B003080C-EBF1-4ADD-A98A-67659AB9957F}" type="pres">
      <dgm:prSet presAssocID="{7F5DFCCB-F700-4B13-A645-5522AB39C953}" presName="parentLeftMargin" presStyleLbl="node1" presStyleIdx="1" presStyleCnt="3"/>
      <dgm:spPr/>
    </dgm:pt>
    <dgm:pt modelId="{9E2DB958-7A9D-4CE9-B0FF-13EA16F2AB06}" type="pres">
      <dgm:prSet presAssocID="{7F5DFCCB-F700-4B13-A645-5522AB39C953}" presName="parentText" presStyleLbl="node1" presStyleIdx="2" presStyleCnt="3">
        <dgm:presLayoutVars>
          <dgm:chMax val="0"/>
          <dgm:bulletEnabled val="1"/>
        </dgm:presLayoutVars>
      </dgm:prSet>
      <dgm:spPr/>
    </dgm:pt>
    <dgm:pt modelId="{BEAC4262-BC96-44B5-B79D-AFEA22470ADB}" type="pres">
      <dgm:prSet presAssocID="{7F5DFCCB-F700-4B13-A645-5522AB39C953}" presName="negativeSpace" presStyleCnt="0"/>
      <dgm:spPr/>
    </dgm:pt>
    <dgm:pt modelId="{AF1FF9C9-4E19-4075-953C-725E4782E601}" type="pres">
      <dgm:prSet presAssocID="{7F5DFCCB-F700-4B13-A645-5522AB39C953}" presName="childText" presStyleLbl="conFgAcc1" presStyleIdx="2" presStyleCnt="3">
        <dgm:presLayoutVars>
          <dgm:bulletEnabled val="1"/>
        </dgm:presLayoutVars>
      </dgm:prSet>
      <dgm:spPr/>
    </dgm:pt>
  </dgm:ptLst>
  <dgm:cxnLst>
    <dgm:cxn modelId="{7DDB261D-635F-4348-85B9-4A4B1406FE43}" type="presOf" srcId="{95512511-490A-4B28-8BCC-00248A01CAD3}" destId="{3A42D7D5-83FF-44B6-ACB9-FE301DA38685}" srcOrd="0" destOrd="0" presId="urn:microsoft.com/office/officeart/2005/8/layout/list1"/>
    <dgm:cxn modelId="{465C429B-9C96-4EA9-B41B-AE0DB9C2C091}" srcId="{7F5DFCCB-F700-4B13-A645-5522AB39C953}" destId="{532056AD-4AC1-4B61-9054-758336A541D4}" srcOrd="0" destOrd="0" parTransId="{E722CC3C-C5B7-4EC8-959C-5B225DA46AFB}" sibTransId="{D0D8AAC2-F29F-4B5F-ABF4-BDA9EE4AA52E}"/>
    <dgm:cxn modelId="{2DD92083-1083-401A-9C9A-F82C0895F219}" type="presOf" srcId="{9BB67F7E-7133-4E1C-ACCE-21C58673CDE4}" destId="{204CD3A6-9925-4F47-AC34-D410AB468366}" srcOrd="1" destOrd="0" presId="urn:microsoft.com/office/officeart/2005/8/layout/list1"/>
    <dgm:cxn modelId="{55E43DD0-273B-4E32-8FC4-D6B5140A419E}" type="presOf" srcId="{5875470D-EAE1-4FF6-80E6-7F78A98A840E}" destId="{8AA2CE61-3D1A-4B06-9CC6-4E445CB58180}" srcOrd="0" destOrd="0" presId="urn:microsoft.com/office/officeart/2005/8/layout/list1"/>
    <dgm:cxn modelId="{56F5A9C1-1453-4587-9257-8C461248198D}" srcId="{95512511-490A-4B28-8BCC-00248A01CAD3}" destId="{7F5DFCCB-F700-4B13-A645-5522AB39C953}" srcOrd="2" destOrd="0" parTransId="{DF98A4A0-A71A-4968-ADD3-AC1B31008835}" sibTransId="{9AD09C7E-B70D-4296-8B32-D5C354469A83}"/>
    <dgm:cxn modelId="{F6FE650E-41D6-487E-B14B-10E34A1283A5}" type="presOf" srcId="{046875DD-BCA7-45B3-A16F-6709051ABA9A}" destId="{38B3BF1E-6A8A-4CE5-A7E9-870B441507CA}" srcOrd="0" destOrd="0" presId="urn:microsoft.com/office/officeart/2005/8/layout/list1"/>
    <dgm:cxn modelId="{0AD0870E-CFB5-44C4-B7E9-D5B8445BF323}" type="presOf" srcId="{046875DD-BCA7-45B3-A16F-6709051ABA9A}" destId="{C43BC1FC-036B-4696-8C33-8A52327C8CCC}" srcOrd="1" destOrd="0" presId="urn:microsoft.com/office/officeart/2005/8/layout/list1"/>
    <dgm:cxn modelId="{1E0C16AF-A108-47A9-A689-6C2177842CEB}" type="presOf" srcId="{9B18B450-09BB-40FD-91E7-D2E0168922B9}" destId="{4E4458AA-75AB-49F0-9E6F-02D051A7BC23}" srcOrd="0" destOrd="0" presId="urn:microsoft.com/office/officeart/2005/8/layout/list1"/>
    <dgm:cxn modelId="{7276C8E4-D91E-4D18-B0A7-2C983B7084F0}" srcId="{9BB67F7E-7133-4E1C-ACCE-21C58673CDE4}" destId="{9B18B450-09BB-40FD-91E7-D2E0168922B9}" srcOrd="0" destOrd="0" parTransId="{E29DABD5-110B-4F72-8476-D4A280ED510A}" sibTransId="{3BB92E74-4DF2-4385-87FB-1570D1A40FB1}"/>
    <dgm:cxn modelId="{A02013EB-2626-4ED7-A3AC-0AB01A108C19}" srcId="{046875DD-BCA7-45B3-A16F-6709051ABA9A}" destId="{5875470D-EAE1-4FF6-80E6-7F78A98A840E}" srcOrd="0" destOrd="0" parTransId="{2A400255-1E65-4852-AC7B-A0E154556BFB}" sibTransId="{873A044A-B5CC-4837-8AFE-E1CA08DEB152}"/>
    <dgm:cxn modelId="{33B7BE07-54BC-4F31-9775-FB1B428D8292}" type="presOf" srcId="{532056AD-4AC1-4B61-9054-758336A541D4}" destId="{AF1FF9C9-4E19-4075-953C-725E4782E601}" srcOrd="0" destOrd="0" presId="urn:microsoft.com/office/officeart/2005/8/layout/list1"/>
    <dgm:cxn modelId="{99733EC2-D8EE-4BD4-8B0C-E2AB2C8D30F2}" srcId="{95512511-490A-4B28-8BCC-00248A01CAD3}" destId="{9BB67F7E-7133-4E1C-ACCE-21C58673CDE4}" srcOrd="0" destOrd="0" parTransId="{BFE32C50-E774-485B-A955-5A86CBD0E93F}" sibTransId="{40F55184-49C4-4152-8B4B-5E5CCA7B8113}"/>
    <dgm:cxn modelId="{3151156C-F279-4573-9E9B-19F032FC00A9}" type="presOf" srcId="{7F5DFCCB-F700-4B13-A645-5522AB39C953}" destId="{9E2DB958-7A9D-4CE9-B0FF-13EA16F2AB06}" srcOrd="1" destOrd="0" presId="urn:microsoft.com/office/officeart/2005/8/layout/list1"/>
    <dgm:cxn modelId="{2555417F-76C9-42F9-BBFB-9A393DE002B3}" type="presOf" srcId="{7F5DFCCB-F700-4B13-A645-5522AB39C953}" destId="{B003080C-EBF1-4ADD-A98A-67659AB9957F}" srcOrd="0" destOrd="0" presId="urn:microsoft.com/office/officeart/2005/8/layout/list1"/>
    <dgm:cxn modelId="{C0C2D9F6-EC58-49F2-887F-5FE9C0E95273}" type="presOf" srcId="{9BB67F7E-7133-4E1C-ACCE-21C58673CDE4}" destId="{5CF2AE8C-253C-4B7D-B17C-D1CF26BA0F12}" srcOrd="0" destOrd="0" presId="urn:microsoft.com/office/officeart/2005/8/layout/list1"/>
    <dgm:cxn modelId="{460842BA-BE20-488E-B592-7B715CC6F48D}" srcId="{95512511-490A-4B28-8BCC-00248A01CAD3}" destId="{046875DD-BCA7-45B3-A16F-6709051ABA9A}" srcOrd="1" destOrd="0" parTransId="{7B4967FE-2703-41A7-81E2-1FB5AB2B442F}" sibTransId="{87791B5B-AC51-4944-8510-2ACAEA70B964}"/>
    <dgm:cxn modelId="{9341AD75-9A80-4E54-B66B-1CD5EAD6129B}" type="presParOf" srcId="{3A42D7D5-83FF-44B6-ACB9-FE301DA38685}" destId="{FC85DC35-2A99-4777-B7CA-020F0F159A97}" srcOrd="0" destOrd="0" presId="urn:microsoft.com/office/officeart/2005/8/layout/list1"/>
    <dgm:cxn modelId="{C8A4A0B1-9CCA-426B-A0C3-873F35D03B7C}" type="presParOf" srcId="{FC85DC35-2A99-4777-B7CA-020F0F159A97}" destId="{5CF2AE8C-253C-4B7D-B17C-D1CF26BA0F12}" srcOrd="0" destOrd="0" presId="urn:microsoft.com/office/officeart/2005/8/layout/list1"/>
    <dgm:cxn modelId="{CA8DA134-FC9E-4FF8-BB36-0BE6CB3CB0C3}" type="presParOf" srcId="{FC85DC35-2A99-4777-B7CA-020F0F159A97}" destId="{204CD3A6-9925-4F47-AC34-D410AB468366}" srcOrd="1" destOrd="0" presId="urn:microsoft.com/office/officeart/2005/8/layout/list1"/>
    <dgm:cxn modelId="{D49E77C8-1B46-4EAE-A3E4-37C43863CC72}" type="presParOf" srcId="{3A42D7D5-83FF-44B6-ACB9-FE301DA38685}" destId="{A724F8A4-86AF-4014-97DD-B60E71F5E6E8}" srcOrd="1" destOrd="0" presId="urn:microsoft.com/office/officeart/2005/8/layout/list1"/>
    <dgm:cxn modelId="{18137615-6CFB-4508-B5B3-E9BBB7B535E4}" type="presParOf" srcId="{3A42D7D5-83FF-44B6-ACB9-FE301DA38685}" destId="{4E4458AA-75AB-49F0-9E6F-02D051A7BC23}" srcOrd="2" destOrd="0" presId="urn:microsoft.com/office/officeart/2005/8/layout/list1"/>
    <dgm:cxn modelId="{3C93DD2C-8274-43B0-B5C9-66EA79EC8121}" type="presParOf" srcId="{3A42D7D5-83FF-44B6-ACB9-FE301DA38685}" destId="{F4592C0A-83F1-45EE-B7FC-7E19322DA07A}" srcOrd="3" destOrd="0" presId="urn:microsoft.com/office/officeart/2005/8/layout/list1"/>
    <dgm:cxn modelId="{7BC26C88-DD87-4A15-8785-E723F306AFDE}" type="presParOf" srcId="{3A42D7D5-83FF-44B6-ACB9-FE301DA38685}" destId="{F55CA157-A160-4277-BB66-F94D3828E03B}" srcOrd="4" destOrd="0" presId="urn:microsoft.com/office/officeart/2005/8/layout/list1"/>
    <dgm:cxn modelId="{D280777C-BE83-47B9-9DC0-94B4464D087D}" type="presParOf" srcId="{F55CA157-A160-4277-BB66-F94D3828E03B}" destId="{38B3BF1E-6A8A-4CE5-A7E9-870B441507CA}" srcOrd="0" destOrd="0" presId="urn:microsoft.com/office/officeart/2005/8/layout/list1"/>
    <dgm:cxn modelId="{06B109E1-E8BF-4282-84BC-FBF58E72B34E}" type="presParOf" srcId="{F55CA157-A160-4277-BB66-F94D3828E03B}" destId="{C43BC1FC-036B-4696-8C33-8A52327C8CCC}" srcOrd="1" destOrd="0" presId="urn:microsoft.com/office/officeart/2005/8/layout/list1"/>
    <dgm:cxn modelId="{4D8A0D6C-1795-4762-BEF4-CB89E501026B}" type="presParOf" srcId="{3A42D7D5-83FF-44B6-ACB9-FE301DA38685}" destId="{5B068482-F5D2-43FC-A938-D08935E94B00}" srcOrd="5" destOrd="0" presId="urn:microsoft.com/office/officeart/2005/8/layout/list1"/>
    <dgm:cxn modelId="{3C84755C-5A7B-4B55-ABCC-4876008C2AB3}" type="presParOf" srcId="{3A42D7D5-83FF-44B6-ACB9-FE301DA38685}" destId="{8AA2CE61-3D1A-4B06-9CC6-4E445CB58180}" srcOrd="6" destOrd="0" presId="urn:microsoft.com/office/officeart/2005/8/layout/list1"/>
    <dgm:cxn modelId="{27FF5EBC-1C88-4906-880C-19646598932D}" type="presParOf" srcId="{3A42D7D5-83FF-44B6-ACB9-FE301DA38685}" destId="{2D458EC6-DBF9-4F6F-9FCD-09011AA1EFC2}" srcOrd="7" destOrd="0" presId="urn:microsoft.com/office/officeart/2005/8/layout/list1"/>
    <dgm:cxn modelId="{87E8DC4F-54EE-4A5C-A076-545CAD4DBA16}" type="presParOf" srcId="{3A42D7D5-83FF-44B6-ACB9-FE301DA38685}" destId="{EA6BB5E6-7737-461E-B2B3-84B3D0452E52}" srcOrd="8" destOrd="0" presId="urn:microsoft.com/office/officeart/2005/8/layout/list1"/>
    <dgm:cxn modelId="{23EEA1F8-1BEC-435A-A8C2-83653C15AAD0}" type="presParOf" srcId="{EA6BB5E6-7737-461E-B2B3-84B3D0452E52}" destId="{B003080C-EBF1-4ADD-A98A-67659AB9957F}" srcOrd="0" destOrd="0" presId="urn:microsoft.com/office/officeart/2005/8/layout/list1"/>
    <dgm:cxn modelId="{0EF93E78-389C-4BFA-93EC-00C07EA30A61}" type="presParOf" srcId="{EA6BB5E6-7737-461E-B2B3-84B3D0452E52}" destId="{9E2DB958-7A9D-4CE9-B0FF-13EA16F2AB06}" srcOrd="1" destOrd="0" presId="urn:microsoft.com/office/officeart/2005/8/layout/list1"/>
    <dgm:cxn modelId="{4823D1D3-C832-44D8-85C1-0B30C3CD23A2}" type="presParOf" srcId="{3A42D7D5-83FF-44B6-ACB9-FE301DA38685}" destId="{BEAC4262-BC96-44B5-B79D-AFEA22470ADB}" srcOrd="9" destOrd="0" presId="urn:microsoft.com/office/officeart/2005/8/layout/list1"/>
    <dgm:cxn modelId="{2A1A88C3-351E-4A9E-B5B2-A1CF8DFA6A8E}" type="presParOf" srcId="{3A42D7D5-83FF-44B6-ACB9-FE301DA38685}" destId="{AF1FF9C9-4E19-4075-953C-725E4782E6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6E1E3-FD1C-40D2-8767-C34B5D441D35}" type="doc">
      <dgm:prSet loTypeId="urn:microsoft.com/office/officeart/2005/8/layout/vList6" loCatId="list" qsTypeId="urn:microsoft.com/office/officeart/2005/8/quickstyle/simple2" qsCatId="simple" csTypeId="urn:microsoft.com/office/officeart/2005/8/colors/colorful2" csCatId="colorful" phldr="1"/>
      <dgm:spPr/>
      <dgm:t>
        <a:bodyPr/>
        <a:lstStyle/>
        <a:p>
          <a:endParaRPr lang="en-US"/>
        </a:p>
      </dgm:t>
    </dgm:pt>
    <dgm:pt modelId="{2655105C-6C3F-4C51-92C0-B873BF4CCC6C}">
      <dgm:prSet/>
      <dgm:spPr>
        <a:solidFill>
          <a:srgbClr val="F9A427"/>
        </a:solidFill>
      </dgm:spPr>
      <dgm:t>
        <a:bodyPr/>
        <a:lstStyle/>
        <a:p>
          <a:pPr rtl="0"/>
          <a:r>
            <a:rPr lang="en-US" baseline="0" dirty="0"/>
            <a:t>Recurring schedule</a:t>
          </a:r>
          <a:endParaRPr lang="en-US" dirty="0"/>
        </a:p>
      </dgm:t>
    </dgm:pt>
    <dgm:pt modelId="{ACE3BE1A-8E36-4FFE-A0FA-C5D2AE10EDE6}" type="parTrans" cxnId="{0098A517-2085-496B-ADC1-698CA0173B5A}">
      <dgm:prSet/>
      <dgm:spPr/>
      <dgm:t>
        <a:bodyPr/>
        <a:lstStyle/>
        <a:p>
          <a:endParaRPr lang="en-US"/>
        </a:p>
      </dgm:t>
    </dgm:pt>
    <dgm:pt modelId="{EE5C54F4-1DEF-4F04-AB6F-68825BF60CE9}" type="sibTrans" cxnId="{0098A517-2085-496B-ADC1-698CA0173B5A}">
      <dgm:prSet/>
      <dgm:spPr/>
      <dgm:t>
        <a:bodyPr/>
        <a:lstStyle/>
        <a:p>
          <a:endParaRPr lang="en-US"/>
        </a:p>
      </dgm:t>
    </dgm:pt>
    <dgm:pt modelId="{1E2FE1AB-12B1-4E57-84A5-DE330ED4223A}">
      <dgm:prSet/>
      <dgm:spPr>
        <a:solidFill>
          <a:srgbClr val="F9A427"/>
        </a:solidFill>
      </dgm:spPr>
      <dgm:t>
        <a:bodyPr/>
        <a:lstStyle/>
        <a:p>
          <a:pPr rtl="0"/>
          <a:r>
            <a:rPr lang="en-US" baseline="0" dirty="0"/>
            <a:t>Polling an API</a:t>
          </a:r>
          <a:endParaRPr lang="en-US" dirty="0"/>
        </a:p>
      </dgm:t>
    </dgm:pt>
    <dgm:pt modelId="{98B80CC7-D8CC-4F42-BF35-FDEDFE796CE3}" type="parTrans" cxnId="{82941DCE-A0E3-4273-9219-183322E29EAA}">
      <dgm:prSet/>
      <dgm:spPr/>
      <dgm:t>
        <a:bodyPr/>
        <a:lstStyle/>
        <a:p>
          <a:endParaRPr lang="en-US"/>
        </a:p>
      </dgm:t>
    </dgm:pt>
    <dgm:pt modelId="{EFC50F71-C9AD-4983-ABEB-F9C3DFCC7B50}" type="sibTrans" cxnId="{82941DCE-A0E3-4273-9219-183322E29EAA}">
      <dgm:prSet/>
      <dgm:spPr/>
      <dgm:t>
        <a:bodyPr/>
        <a:lstStyle/>
        <a:p>
          <a:endParaRPr lang="en-US"/>
        </a:p>
      </dgm:t>
    </dgm:pt>
    <dgm:pt modelId="{9E10373C-129C-4B61-9FE1-B55235E4DDDC}">
      <dgm:prSet/>
      <dgm:spPr>
        <a:solidFill>
          <a:srgbClr val="FF0000"/>
        </a:solidFill>
      </dgm:spPr>
      <dgm:t>
        <a:bodyPr/>
        <a:lstStyle/>
        <a:p>
          <a:pPr rtl="0"/>
          <a:r>
            <a:rPr lang="en-US" baseline="0" dirty="0"/>
            <a:t>HTTP POST Request</a:t>
          </a:r>
          <a:endParaRPr lang="en-US" dirty="0"/>
        </a:p>
      </dgm:t>
    </dgm:pt>
    <dgm:pt modelId="{B7B714BE-97D1-49AC-B22D-57F417189AA2}" type="parTrans" cxnId="{DA5BE5FE-723F-42AB-8CFE-881DFE784D38}">
      <dgm:prSet/>
      <dgm:spPr/>
      <dgm:t>
        <a:bodyPr/>
        <a:lstStyle/>
        <a:p>
          <a:endParaRPr lang="en-US"/>
        </a:p>
      </dgm:t>
    </dgm:pt>
    <dgm:pt modelId="{A8DB7C79-B377-4D50-AAF6-A2C91952CC17}" type="sibTrans" cxnId="{DA5BE5FE-723F-42AB-8CFE-881DFE784D38}">
      <dgm:prSet/>
      <dgm:spPr/>
      <dgm:t>
        <a:bodyPr/>
        <a:lstStyle/>
        <a:p>
          <a:endParaRPr lang="en-US"/>
        </a:p>
      </dgm:t>
    </dgm:pt>
    <dgm:pt modelId="{37BAF61C-5B5B-4CA5-BB81-885E5DC5AE0F}">
      <dgm:prSet/>
      <dgm:spPr>
        <a:solidFill>
          <a:srgbClr val="92D050"/>
        </a:solidFill>
      </dgm:spPr>
      <dgm:t>
        <a:bodyPr/>
        <a:lstStyle/>
        <a:p>
          <a:pPr rtl="0"/>
          <a:r>
            <a:rPr lang="en-US" baseline="0" dirty="0" err="1"/>
            <a:t>Webhook</a:t>
          </a:r>
          <a:r>
            <a:rPr lang="en-US" baseline="0" dirty="0"/>
            <a:t> subscription</a:t>
          </a:r>
          <a:endParaRPr lang="en-US" dirty="0"/>
        </a:p>
      </dgm:t>
    </dgm:pt>
    <dgm:pt modelId="{D379AC3A-7281-4D48-9BCF-D9F4B36B1D8C}" type="parTrans" cxnId="{7F28590C-368A-4E7C-B534-00F0869940B8}">
      <dgm:prSet/>
      <dgm:spPr/>
      <dgm:t>
        <a:bodyPr/>
        <a:lstStyle/>
        <a:p>
          <a:endParaRPr lang="en-US"/>
        </a:p>
      </dgm:t>
    </dgm:pt>
    <dgm:pt modelId="{D321CA5F-5BDC-4B97-B1E8-15B39FC2E339}" type="sibTrans" cxnId="{7F28590C-368A-4E7C-B534-00F0869940B8}">
      <dgm:prSet/>
      <dgm:spPr/>
      <dgm:t>
        <a:bodyPr/>
        <a:lstStyle/>
        <a:p>
          <a:endParaRPr lang="en-US"/>
        </a:p>
      </dgm:t>
    </dgm:pt>
    <dgm:pt modelId="{3A7C1617-8E17-4D05-A80A-C02D9087C5F6}" type="pres">
      <dgm:prSet presAssocID="{AD76E1E3-FD1C-40D2-8767-C34B5D441D35}" presName="Name0" presStyleCnt="0">
        <dgm:presLayoutVars>
          <dgm:dir/>
          <dgm:animLvl val="lvl"/>
          <dgm:resizeHandles/>
        </dgm:presLayoutVars>
      </dgm:prSet>
      <dgm:spPr/>
    </dgm:pt>
    <dgm:pt modelId="{FE9B6169-CA1B-4B95-A55A-92BBDF5A4C09}" type="pres">
      <dgm:prSet presAssocID="{2655105C-6C3F-4C51-92C0-B873BF4CCC6C}" presName="linNode" presStyleCnt="0"/>
      <dgm:spPr/>
    </dgm:pt>
    <dgm:pt modelId="{4C51BDC2-A4A4-43C4-974C-2259D3F8F823}" type="pres">
      <dgm:prSet presAssocID="{2655105C-6C3F-4C51-92C0-B873BF4CCC6C}" presName="parentShp" presStyleLbl="node1" presStyleIdx="0" presStyleCnt="4">
        <dgm:presLayoutVars>
          <dgm:bulletEnabled val="1"/>
        </dgm:presLayoutVars>
      </dgm:prSet>
      <dgm:spPr/>
    </dgm:pt>
    <dgm:pt modelId="{86D6CE66-9807-4383-B669-3CEEA47F7539}" type="pres">
      <dgm:prSet presAssocID="{2655105C-6C3F-4C51-92C0-B873BF4CCC6C}" presName="childShp" presStyleLbl="bgAccFollowNode1" presStyleIdx="0" presStyleCnt="4" custLinFactNeighborX="56773" custLinFactNeighborY="-153">
        <dgm:presLayoutVars>
          <dgm:bulletEnabled val="1"/>
        </dgm:presLayoutVars>
      </dgm:prSet>
      <dgm:spPr/>
    </dgm:pt>
    <dgm:pt modelId="{8E4E055C-B096-41D4-B729-76ADE46BB610}" type="pres">
      <dgm:prSet presAssocID="{EE5C54F4-1DEF-4F04-AB6F-68825BF60CE9}" presName="spacing" presStyleCnt="0"/>
      <dgm:spPr/>
    </dgm:pt>
    <dgm:pt modelId="{599C24C3-5CA9-4B19-A142-3A97A6EE291D}" type="pres">
      <dgm:prSet presAssocID="{1E2FE1AB-12B1-4E57-84A5-DE330ED4223A}" presName="linNode" presStyleCnt="0"/>
      <dgm:spPr/>
    </dgm:pt>
    <dgm:pt modelId="{56309002-2657-4A80-9751-6F90E6CE25B9}" type="pres">
      <dgm:prSet presAssocID="{1E2FE1AB-12B1-4E57-84A5-DE330ED4223A}" presName="parentShp" presStyleLbl="node1" presStyleIdx="1" presStyleCnt="4">
        <dgm:presLayoutVars>
          <dgm:bulletEnabled val="1"/>
        </dgm:presLayoutVars>
      </dgm:prSet>
      <dgm:spPr/>
    </dgm:pt>
    <dgm:pt modelId="{651F9B2A-FDAA-48B2-B839-F3C156392600}" type="pres">
      <dgm:prSet presAssocID="{1E2FE1AB-12B1-4E57-84A5-DE330ED4223A}" presName="childShp" presStyleLbl="bgAccFollowNode1" presStyleIdx="1" presStyleCnt="4">
        <dgm:presLayoutVars>
          <dgm:bulletEnabled val="1"/>
        </dgm:presLayoutVars>
      </dgm:prSet>
      <dgm:spPr/>
    </dgm:pt>
    <dgm:pt modelId="{AF133581-FA4B-4A0B-83A8-6A4B097A375A}" type="pres">
      <dgm:prSet presAssocID="{EFC50F71-C9AD-4983-ABEB-F9C3DFCC7B50}" presName="spacing" presStyleCnt="0"/>
      <dgm:spPr/>
    </dgm:pt>
    <dgm:pt modelId="{5F4C4DA6-C6A2-48AB-8928-44F903797C29}" type="pres">
      <dgm:prSet presAssocID="{9E10373C-129C-4B61-9FE1-B55235E4DDDC}" presName="linNode" presStyleCnt="0"/>
      <dgm:spPr/>
    </dgm:pt>
    <dgm:pt modelId="{3C1992C3-E0EE-449D-85F5-1A813D644316}" type="pres">
      <dgm:prSet presAssocID="{9E10373C-129C-4B61-9FE1-B55235E4DDDC}" presName="parentShp" presStyleLbl="node1" presStyleIdx="2" presStyleCnt="4">
        <dgm:presLayoutVars>
          <dgm:bulletEnabled val="1"/>
        </dgm:presLayoutVars>
      </dgm:prSet>
      <dgm:spPr/>
    </dgm:pt>
    <dgm:pt modelId="{21C213A8-EDE3-4444-BA69-37E52E06ABE4}" type="pres">
      <dgm:prSet presAssocID="{9E10373C-129C-4B61-9FE1-B55235E4DDDC}" presName="childShp" presStyleLbl="bgAccFollowNode1" presStyleIdx="2" presStyleCnt="4">
        <dgm:presLayoutVars>
          <dgm:bulletEnabled val="1"/>
        </dgm:presLayoutVars>
      </dgm:prSet>
      <dgm:spPr/>
    </dgm:pt>
    <dgm:pt modelId="{BFB5A2FB-C722-4D21-B62B-446F227C3F43}" type="pres">
      <dgm:prSet presAssocID="{A8DB7C79-B377-4D50-AAF6-A2C91952CC17}" presName="spacing" presStyleCnt="0"/>
      <dgm:spPr/>
    </dgm:pt>
    <dgm:pt modelId="{06F2B9B8-030E-4D67-B72F-D7E053252B39}" type="pres">
      <dgm:prSet presAssocID="{37BAF61C-5B5B-4CA5-BB81-885E5DC5AE0F}" presName="linNode" presStyleCnt="0"/>
      <dgm:spPr/>
    </dgm:pt>
    <dgm:pt modelId="{AAF4EA4C-A3CE-402E-A15C-229B04E0751C}" type="pres">
      <dgm:prSet presAssocID="{37BAF61C-5B5B-4CA5-BB81-885E5DC5AE0F}" presName="parentShp" presStyleLbl="node1" presStyleIdx="3" presStyleCnt="4">
        <dgm:presLayoutVars>
          <dgm:bulletEnabled val="1"/>
        </dgm:presLayoutVars>
      </dgm:prSet>
      <dgm:spPr/>
    </dgm:pt>
    <dgm:pt modelId="{A22C530A-CEAE-4664-890F-DEF843FC096E}" type="pres">
      <dgm:prSet presAssocID="{37BAF61C-5B5B-4CA5-BB81-885E5DC5AE0F}" presName="childShp" presStyleLbl="bgAccFollowNode1" presStyleIdx="3" presStyleCnt="4">
        <dgm:presLayoutVars>
          <dgm:bulletEnabled val="1"/>
        </dgm:presLayoutVars>
      </dgm:prSet>
      <dgm:spPr/>
    </dgm:pt>
  </dgm:ptLst>
  <dgm:cxnLst>
    <dgm:cxn modelId="{0098A517-2085-496B-ADC1-698CA0173B5A}" srcId="{AD76E1E3-FD1C-40D2-8767-C34B5D441D35}" destId="{2655105C-6C3F-4C51-92C0-B873BF4CCC6C}" srcOrd="0" destOrd="0" parTransId="{ACE3BE1A-8E36-4FFE-A0FA-C5D2AE10EDE6}" sibTransId="{EE5C54F4-1DEF-4F04-AB6F-68825BF60CE9}"/>
    <dgm:cxn modelId="{82941DCE-A0E3-4273-9219-183322E29EAA}" srcId="{AD76E1E3-FD1C-40D2-8767-C34B5D441D35}" destId="{1E2FE1AB-12B1-4E57-84A5-DE330ED4223A}" srcOrd="1" destOrd="0" parTransId="{98B80CC7-D8CC-4F42-BF35-FDEDFE796CE3}" sibTransId="{EFC50F71-C9AD-4983-ABEB-F9C3DFCC7B50}"/>
    <dgm:cxn modelId="{E9BF51EA-DDCA-436E-8FA9-B82D07D81EA7}" type="presOf" srcId="{9E10373C-129C-4B61-9FE1-B55235E4DDDC}" destId="{3C1992C3-E0EE-449D-85F5-1A813D644316}" srcOrd="0" destOrd="0" presId="urn:microsoft.com/office/officeart/2005/8/layout/vList6"/>
    <dgm:cxn modelId="{DA5BE5FE-723F-42AB-8CFE-881DFE784D38}" srcId="{AD76E1E3-FD1C-40D2-8767-C34B5D441D35}" destId="{9E10373C-129C-4B61-9FE1-B55235E4DDDC}" srcOrd="2" destOrd="0" parTransId="{B7B714BE-97D1-49AC-B22D-57F417189AA2}" sibTransId="{A8DB7C79-B377-4D50-AAF6-A2C91952CC17}"/>
    <dgm:cxn modelId="{7F28590C-368A-4E7C-B534-00F0869940B8}" srcId="{AD76E1E3-FD1C-40D2-8767-C34B5D441D35}" destId="{37BAF61C-5B5B-4CA5-BB81-885E5DC5AE0F}" srcOrd="3" destOrd="0" parTransId="{D379AC3A-7281-4D48-9BCF-D9F4B36B1D8C}" sibTransId="{D321CA5F-5BDC-4B97-B1E8-15B39FC2E339}"/>
    <dgm:cxn modelId="{CE1BCB44-17C9-41E4-9703-CE1C2474B394}" type="presOf" srcId="{1E2FE1AB-12B1-4E57-84A5-DE330ED4223A}" destId="{56309002-2657-4A80-9751-6F90E6CE25B9}" srcOrd="0" destOrd="0" presId="urn:microsoft.com/office/officeart/2005/8/layout/vList6"/>
    <dgm:cxn modelId="{EC77A628-C8CC-48CB-BBD2-41C561BE7419}" type="presOf" srcId="{37BAF61C-5B5B-4CA5-BB81-885E5DC5AE0F}" destId="{AAF4EA4C-A3CE-402E-A15C-229B04E0751C}" srcOrd="0" destOrd="0" presId="urn:microsoft.com/office/officeart/2005/8/layout/vList6"/>
    <dgm:cxn modelId="{98DC6EBD-5A1D-4274-9A4A-05846AA4347D}" type="presOf" srcId="{2655105C-6C3F-4C51-92C0-B873BF4CCC6C}" destId="{4C51BDC2-A4A4-43C4-974C-2259D3F8F823}" srcOrd="0" destOrd="0" presId="urn:microsoft.com/office/officeart/2005/8/layout/vList6"/>
    <dgm:cxn modelId="{B37C83C3-30C9-4C19-B598-6B7241AB759C}" type="presOf" srcId="{AD76E1E3-FD1C-40D2-8767-C34B5D441D35}" destId="{3A7C1617-8E17-4D05-A80A-C02D9087C5F6}" srcOrd="0" destOrd="0" presId="urn:microsoft.com/office/officeart/2005/8/layout/vList6"/>
    <dgm:cxn modelId="{84BDE0E5-4A8F-43D9-AE92-E9C8DD6E280C}" type="presParOf" srcId="{3A7C1617-8E17-4D05-A80A-C02D9087C5F6}" destId="{FE9B6169-CA1B-4B95-A55A-92BBDF5A4C09}" srcOrd="0" destOrd="0" presId="urn:microsoft.com/office/officeart/2005/8/layout/vList6"/>
    <dgm:cxn modelId="{EEBA330D-690E-45B1-8ADE-CB671DF78210}" type="presParOf" srcId="{FE9B6169-CA1B-4B95-A55A-92BBDF5A4C09}" destId="{4C51BDC2-A4A4-43C4-974C-2259D3F8F823}" srcOrd="0" destOrd="0" presId="urn:microsoft.com/office/officeart/2005/8/layout/vList6"/>
    <dgm:cxn modelId="{0F09C544-C22A-4F60-A713-3EA615100FCD}" type="presParOf" srcId="{FE9B6169-CA1B-4B95-A55A-92BBDF5A4C09}" destId="{86D6CE66-9807-4383-B669-3CEEA47F7539}" srcOrd="1" destOrd="0" presId="urn:microsoft.com/office/officeart/2005/8/layout/vList6"/>
    <dgm:cxn modelId="{A9DA1999-A267-4C03-A8FF-48B6D88E4FDE}" type="presParOf" srcId="{3A7C1617-8E17-4D05-A80A-C02D9087C5F6}" destId="{8E4E055C-B096-41D4-B729-76ADE46BB610}" srcOrd="1" destOrd="0" presId="urn:microsoft.com/office/officeart/2005/8/layout/vList6"/>
    <dgm:cxn modelId="{13B44012-2EBF-4DA6-B1CD-9D9ABAA05ED8}" type="presParOf" srcId="{3A7C1617-8E17-4D05-A80A-C02D9087C5F6}" destId="{599C24C3-5CA9-4B19-A142-3A97A6EE291D}" srcOrd="2" destOrd="0" presId="urn:microsoft.com/office/officeart/2005/8/layout/vList6"/>
    <dgm:cxn modelId="{6028922B-A835-4D8E-8339-FB95DD6E3106}" type="presParOf" srcId="{599C24C3-5CA9-4B19-A142-3A97A6EE291D}" destId="{56309002-2657-4A80-9751-6F90E6CE25B9}" srcOrd="0" destOrd="0" presId="urn:microsoft.com/office/officeart/2005/8/layout/vList6"/>
    <dgm:cxn modelId="{B5AC1B76-5353-4450-9617-68FA2E36E306}" type="presParOf" srcId="{599C24C3-5CA9-4B19-A142-3A97A6EE291D}" destId="{651F9B2A-FDAA-48B2-B839-F3C156392600}" srcOrd="1" destOrd="0" presId="urn:microsoft.com/office/officeart/2005/8/layout/vList6"/>
    <dgm:cxn modelId="{F714BC43-093A-4B55-9321-D99F859F4FF6}" type="presParOf" srcId="{3A7C1617-8E17-4D05-A80A-C02D9087C5F6}" destId="{AF133581-FA4B-4A0B-83A8-6A4B097A375A}" srcOrd="3" destOrd="0" presId="urn:microsoft.com/office/officeart/2005/8/layout/vList6"/>
    <dgm:cxn modelId="{FC7A5C37-14D2-4C13-BBB0-FB52A288EEB7}" type="presParOf" srcId="{3A7C1617-8E17-4D05-A80A-C02D9087C5F6}" destId="{5F4C4DA6-C6A2-48AB-8928-44F903797C29}" srcOrd="4" destOrd="0" presId="urn:microsoft.com/office/officeart/2005/8/layout/vList6"/>
    <dgm:cxn modelId="{67FB0FB6-796B-4BD3-AA7B-B67E7E6EA6EB}" type="presParOf" srcId="{5F4C4DA6-C6A2-48AB-8928-44F903797C29}" destId="{3C1992C3-E0EE-449D-85F5-1A813D644316}" srcOrd="0" destOrd="0" presId="urn:microsoft.com/office/officeart/2005/8/layout/vList6"/>
    <dgm:cxn modelId="{E8E1AF57-F248-4C0B-B9F0-8DC6F693D487}" type="presParOf" srcId="{5F4C4DA6-C6A2-48AB-8928-44F903797C29}" destId="{21C213A8-EDE3-4444-BA69-37E52E06ABE4}" srcOrd="1" destOrd="0" presId="urn:microsoft.com/office/officeart/2005/8/layout/vList6"/>
    <dgm:cxn modelId="{51435D23-5BB0-4B70-8FFB-2FB094F2CC35}" type="presParOf" srcId="{3A7C1617-8E17-4D05-A80A-C02D9087C5F6}" destId="{BFB5A2FB-C722-4D21-B62B-446F227C3F43}" srcOrd="5" destOrd="0" presId="urn:microsoft.com/office/officeart/2005/8/layout/vList6"/>
    <dgm:cxn modelId="{9256369E-0E2F-446E-850F-49A0624D8293}" type="presParOf" srcId="{3A7C1617-8E17-4D05-A80A-C02D9087C5F6}" destId="{06F2B9B8-030E-4D67-B72F-D7E053252B39}" srcOrd="6" destOrd="0" presId="urn:microsoft.com/office/officeart/2005/8/layout/vList6"/>
    <dgm:cxn modelId="{83AF334E-B4C9-4B99-829E-0604CF1D6131}" type="presParOf" srcId="{06F2B9B8-030E-4D67-B72F-D7E053252B39}" destId="{AAF4EA4C-A3CE-402E-A15C-229B04E0751C}" srcOrd="0" destOrd="0" presId="urn:microsoft.com/office/officeart/2005/8/layout/vList6"/>
    <dgm:cxn modelId="{7501F4A8-1037-4855-A047-D6FC4223BC87}" type="presParOf" srcId="{06F2B9B8-030E-4D67-B72F-D7E053252B39}" destId="{A22C530A-CEAE-4664-890F-DEF843FC096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E889E-F983-480A-BF82-AD405EA3396B}">
      <dsp:nvSpPr>
        <dsp:cNvPr id="0" name=""/>
        <dsp:cNvSpPr/>
      </dsp:nvSpPr>
      <dsp:spPr>
        <a:xfrm>
          <a:off x="7877"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BCF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Host custom web services</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Utilize the power of App Services</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Auto-discovery</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First-class designer experience</a:t>
          </a:r>
        </a:p>
      </dsp:txBody>
      <dsp:txXfrm>
        <a:off x="67391" y="670295"/>
        <a:ext cx="3283548" cy="2480437"/>
      </dsp:txXfrm>
    </dsp:sp>
    <dsp:sp modelId="{E180EB77-419A-4DC1-888C-0CDB8B5980DA}">
      <dsp:nvSpPr>
        <dsp:cNvPr id="0" name=""/>
        <dsp:cNvSpPr/>
      </dsp:nvSpPr>
      <dsp:spPr>
        <a:xfrm>
          <a:off x="7877" y="3150733"/>
          <a:ext cx="3402576" cy="1092179"/>
        </a:xfrm>
        <a:prstGeom prst="rect">
          <a:avLst/>
        </a:prstGeom>
        <a:solidFill>
          <a:srgbClr val="00BCF2"/>
        </a:solidFill>
        <a:ln w="10795" cap="flat" cmpd="sng" algn="ctr">
          <a:solidFill>
            <a:srgbClr val="00BCF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dirty="0">
              <a:solidFill>
                <a:srgbClr val="FFFFFF"/>
              </a:solidFill>
              <a:latin typeface="Segoe UI"/>
              <a:ea typeface="+mn-ea"/>
              <a:cs typeface="+mn-cs"/>
            </a:rPr>
            <a:t>API Apps</a:t>
          </a:r>
        </a:p>
      </dsp:txBody>
      <dsp:txXfrm>
        <a:off x="7877" y="3150733"/>
        <a:ext cx="2396180" cy="1092179"/>
      </dsp:txXfrm>
    </dsp:sp>
    <dsp:sp modelId="{74C092C1-13E3-4D18-8E20-A38911A587D1}">
      <dsp:nvSpPr>
        <dsp:cNvPr id="0" name=""/>
        <dsp:cNvSpPr/>
      </dsp:nvSpPr>
      <dsp:spPr>
        <a:xfrm>
          <a:off x="2500312" y="3324215"/>
          <a:ext cx="1190901" cy="1190901"/>
        </a:xfrm>
        <a:prstGeom prst="ellipse">
          <a:avLst/>
        </a:prstGeom>
        <a:blipFill rotWithShape="1">
          <a:blip xmlns:r="http://schemas.openxmlformats.org/officeDocument/2006/relationships" r:embed="rId1"/>
          <a:stretch>
            <a:fillRect/>
          </a:stretch>
        </a:blipFill>
        <a:ln w="10795" cap="flat" cmpd="sng" algn="ctr">
          <a:solidFill>
            <a:srgbClr val="00205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FDA72B2-69B0-4AEE-94CE-D16F77302C18}">
      <dsp:nvSpPr>
        <dsp:cNvPr id="0" name=""/>
        <dsp:cNvSpPr/>
      </dsp:nvSpPr>
      <dsp:spPr>
        <a:xfrm>
          <a:off x="3986252"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78D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Extend Logic Apps capabilities with custom code</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Auto-discovery of your Azure Functions</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Create Azure Functions inline</a:t>
          </a:r>
        </a:p>
      </dsp:txBody>
      <dsp:txXfrm>
        <a:off x="4045766" y="670295"/>
        <a:ext cx="3283548" cy="2480437"/>
      </dsp:txXfrm>
    </dsp:sp>
    <dsp:sp modelId="{8C68453E-B214-405B-A8C6-704B3AA15987}">
      <dsp:nvSpPr>
        <dsp:cNvPr id="0" name=""/>
        <dsp:cNvSpPr/>
      </dsp:nvSpPr>
      <dsp:spPr>
        <a:xfrm>
          <a:off x="3986252" y="3150733"/>
          <a:ext cx="3402576" cy="1092179"/>
        </a:xfrm>
        <a:prstGeom prst="rect">
          <a:avLst/>
        </a:prstGeom>
        <a:solidFill>
          <a:srgbClr val="0078D7"/>
        </a:solidFill>
        <a:ln w="10795" cap="flat" cmpd="sng" algn="ctr">
          <a:solidFill>
            <a:srgbClr val="0078D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dirty="0">
              <a:solidFill>
                <a:srgbClr val="FFFFFF"/>
              </a:solidFill>
              <a:latin typeface="Segoe UI"/>
              <a:ea typeface="+mn-ea"/>
              <a:cs typeface="+mn-cs"/>
            </a:rPr>
            <a:t>Azure Functions</a:t>
          </a:r>
        </a:p>
      </dsp:txBody>
      <dsp:txXfrm>
        <a:off x="3986252" y="3150733"/>
        <a:ext cx="2396180" cy="1092179"/>
      </dsp:txXfrm>
    </dsp:sp>
    <dsp:sp modelId="{D03D53D6-BE8F-4B51-BC7A-03795E1D6C78}">
      <dsp:nvSpPr>
        <dsp:cNvPr id="0" name=""/>
        <dsp:cNvSpPr/>
      </dsp:nvSpPr>
      <dsp:spPr>
        <a:xfrm>
          <a:off x="6478686" y="3324215"/>
          <a:ext cx="1190901" cy="1190901"/>
        </a:xfrm>
        <a:prstGeom prst="ellipse">
          <a:avLst/>
        </a:prstGeom>
        <a:blipFill rotWithShape="1">
          <a:blip xmlns:r="http://schemas.openxmlformats.org/officeDocument/2006/relationships" r:embed="rId2"/>
          <a:stretch>
            <a:fillRect/>
          </a:stretch>
        </a:blipFill>
        <a:ln w="10795" cap="flat" cmpd="sng" algn="ctr">
          <a:solidFill>
            <a:srgbClr val="002050">
              <a:tint val="40000"/>
              <a:alpha val="90000"/>
              <a:hueOff val="-6871714"/>
              <a:satOff val="-2426"/>
              <a:lumOff val="6379"/>
              <a:alphaOff val="0"/>
            </a:srgbClr>
          </a:solidFill>
          <a:prstDash val="solid"/>
          <a:miter lim="800000"/>
        </a:ln>
        <a:effectLst/>
      </dsp:spPr>
      <dsp:style>
        <a:lnRef idx="2">
          <a:scrgbClr r="0" g="0" b="0"/>
        </a:lnRef>
        <a:fillRef idx="1">
          <a:scrgbClr r="0" g="0" b="0"/>
        </a:fillRef>
        <a:effectRef idx="0">
          <a:scrgbClr r="0" g="0" b="0"/>
        </a:effectRef>
        <a:fontRef idx="minor"/>
      </dsp:style>
    </dsp:sp>
    <dsp:sp modelId="{88DE8583-E2B7-45F8-AE1B-EDFE28C467C4}">
      <dsp:nvSpPr>
        <dsp:cNvPr id="0" name=""/>
        <dsp:cNvSpPr/>
      </dsp:nvSpPr>
      <dsp:spPr>
        <a:xfrm>
          <a:off x="7964626" y="610781"/>
          <a:ext cx="3402576" cy="2539951"/>
        </a:xfrm>
        <a:prstGeom prst="round2SameRect">
          <a:avLst>
            <a:gd name="adj1" fmla="val 8000"/>
            <a:gd name="adj2" fmla="val 0"/>
          </a:avLst>
        </a:prstGeom>
        <a:solidFill>
          <a:srgbClr val="FFFFFF">
            <a:alpha val="90000"/>
            <a:hueOff val="0"/>
            <a:satOff val="0"/>
            <a:lumOff val="0"/>
            <a:alphaOff val="0"/>
          </a:srgbClr>
        </a:solidFill>
        <a:ln w="10795" cap="flat" cmpd="sng" algn="ctr">
          <a:solidFill>
            <a:srgbClr val="002050">
              <a:hueOff val="-12960231"/>
              <a:satOff val="-100000"/>
              <a:lumOff val="6666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Componentize logic across workflows for re-use</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Auto-discovery of Workflows in subscription</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Built in long running asynchronous support</a:t>
          </a:r>
        </a:p>
        <a:p>
          <a:pPr marL="171450" lvl="1" indent="-171450" algn="l" defTabSz="844550">
            <a:lnSpc>
              <a:spcPct val="90000"/>
            </a:lnSpc>
            <a:spcBef>
              <a:spcPct val="0"/>
            </a:spcBef>
            <a:spcAft>
              <a:spcPct val="15000"/>
            </a:spcAft>
            <a:buChar char="•"/>
          </a:pPr>
          <a:r>
            <a:rPr lang="en-US" sz="1900" kern="1200" dirty="0">
              <a:solidFill>
                <a:srgbClr val="505050">
                  <a:hueOff val="0"/>
                  <a:satOff val="0"/>
                  <a:lumOff val="0"/>
                  <a:alphaOff val="0"/>
                </a:srgbClr>
              </a:solidFill>
              <a:latin typeface="Segoe UI"/>
              <a:ea typeface="+mn-ea"/>
              <a:cs typeface="+mn-cs"/>
            </a:rPr>
            <a:t>Secure using RBAC</a:t>
          </a:r>
        </a:p>
      </dsp:txBody>
      <dsp:txXfrm>
        <a:off x="8024140" y="670295"/>
        <a:ext cx="3283548" cy="2480437"/>
      </dsp:txXfrm>
    </dsp:sp>
    <dsp:sp modelId="{4A0AF184-5BED-4F87-8CB8-18B68AA143FF}">
      <dsp:nvSpPr>
        <dsp:cNvPr id="0" name=""/>
        <dsp:cNvSpPr/>
      </dsp:nvSpPr>
      <dsp:spPr>
        <a:xfrm>
          <a:off x="7964626" y="3150733"/>
          <a:ext cx="3402576" cy="1092179"/>
        </a:xfrm>
        <a:prstGeom prst="rect">
          <a:avLst/>
        </a:prstGeom>
        <a:solidFill>
          <a:srgbClr val="7030A0"/>
        </a:solidFill>
        <a:ln w="1079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dirty="0">
              <a:solidFill>
                <a:srgbClr val="FFFFFF"/>
              </a:solidFill>
              <a:latin typeface="Segoe UI"/>
              <a:ea typeface="+mn-ea"/>
              <a:cs typeface="+mn-cs"/>
            </a:rPr>
            <a:t>Nested Workflows</a:t>
          </a:r>
        </a:p>
      </dsp:txBody>
      <dsp:txXfrm>
        <a:off x="7964626" y="3150733"/>
        <a:ext cx="2396180" cy="1092179"/>
      </dsp:txXfrm>
    </dsp:sp>
    <dsp:sp modelId="{BEC90D3D-61ED-4CEC-9E81-F36338EDE647}">
      <dsp:nvSpPr>
        <dsp:cNvPr id="0" name=""/>
        <dsp:cNvSpPr/>
      </dsp:nvSpPr>
      <dsp:spPr>
        <a:xfrm>
          <a:off x="10457061" y="3324215"/>
          <a:ext cx="1190901" cy="1190901"/>
        </a:xfrm>
        <a:prstGeom prst="ellipse">
          <a:avLst/>
        </a:prstGeom>
        <a:blipFill rotWithShape="1">
          <a:blip xmlns:r="http://schemas.openxmlformats.org/officeDocument/2006/relationships" r:embed="rId3"/>
          <a:stretch>
            <a:fillRect/>
          </a:stretch>
        </a:blipFill>
        <a:ln w="10795" cap="flat" cmpd="sng" algn="ctr">
          <a:solidFill>
            <a:srgbClr val="002050">
              <a:tint val="40000"/>
              <a:alpha val="90000"/>
              <a:hueOff val="-13743428"/>
              <a:satOff val="-4851"/>
              <a:lumOff val="12758"/>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458AA-75AB-49F0-9E6F-02D051A7BC23}">
      <dsp:nvSpPr>
        <dsp:cNvPr id="0" name=""/>
        <dsp:cNvSpPr/>
      </dsp:nvSpPr>
      <dsp:spPr>
        <a:xfrm>
          <a:off x="0" y="565443"/>
          <a:ext cx="9791289"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9913" tIns="583184" rIns="75991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Declaratively reference external APIs</a:t>
          </a:r>
        </a:p>
      </dsp:txBody>
      <dsp:txXfrm>
        <a:off x="0" y="565443"/>
        <a:ext cx="9791289" cy="1190700"/>
      </dsp:txXfrm>
    </dsp:sp>
    <dsp:sp modelId="{204CD3A6-9925-4F47-AC34-D410AB468366}">
      <dsp:nvSpPr>
        <dsp:cNvPr id="0" name=""/>
        <dsp:cNvSpPr/>
      </dsp:nvSpPr>
      <dsp:spPr>
        <a:xfrm>
          <a:off x="489564" y="152163"/>
          <a:ext cx="6853902" cy="8265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061" tIns="0" rIns="259061" bIns="0" numCol="1" spcCol="1270" anchor="ctr" anchorCtr="0">
          <a:noAutofit/>
        </a:bodyPr>
        <a:lstStyle/>
        <a:p>
          <a:pPr marL="0" lvl="0" indent="0" algn="l" defTabSz="1244600">
            <a:lnSpc>
              <a:spcPct val="90000"/>
            </a:lnSpc>
            <a:spcBef>
              <a:spcPct val="0"/>
            </a:spcBef>
            <a:spcAft>
              <a:spcPct val="35000"/>
            </a:spcAft>
            <a:buNone/>
          </a:pPr>
          <a:r>
            <a:rPr lang="en-US" sz="2800" kern="1200" dirty="0"/>
            <a:t>HTTP + Swagger</a:t>
          </a:r>
        </a:p>
      </dsp:txBody>
      <dsp:txXfrm>
        <a:off x="529913" y="192512"/>
        <a:ext cx="6773204" cy="745862"/>
      </dsp:txXfrm>
    </dsp:sp>
    <dsp:sp modelId="{8AA2CE61-3D1A-4B06-9CC6-4E445CB58180}">
      <dsp:nvSpPr>
        <dsp:cNvPr id="0" name=""/>
        <dsp:cNvSpPr/>
      </dsp:nvSpPr>
      <dsp:spPr>
        <a:xfrm>
          <a:off x="0" y="2320623"/>
          <a:ext cx="9791289" cy="11907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9913" tIns="583184" rIns="75991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Connect to any RESTful service</a:t>
          </a:r>
          <a:endParaRPr lang="en-US" sz="2800" kern="1200" dirty="0"/>
        </a:p>
      </dsp:txBody>
      <dsp:txXfrm>
        <a:off x="0" y="2320623"/>
        <a:ext cx="9791289" cy="1190700"/>
      </dsp:txXfrm>
    </dsp:sp>
    <dsp:sp modelId="{C43BC1FC-036B-4696-8C33-8A52327C8CCC}">
      <dsp:nvSpPr>
        <dsp:cNvPr id="0" name=""/>
        <dsp:cNvSpPr/>
      </dsp:nvSpPr>
      <dsp:spPr>
        <a:xfrm>
          <a:off x="489564" y="1907343"/>
          <a:ext cx="6853902" cy="826560"/>
        </a:xfrm>
        <a:prstGeom prst="roundRect">
          <a:avLst/>
        </a:prstGeom>
        <a:solidFill>
          <a:srgbClr val="F9A4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061" tIns="0" rIns="259061" bIns="0" numCol="1" spcCol="1270" anchor="ctr" anchorCtr="0">
          <a:noAutofit/>
        </a:bodyPr>
        <a:lstStyle/>
        <a:p>
          <a:pPr marL="0" lvl="0" indent="0" algn="l" defTabSz="1244600">
            <a:lnSpc>
              <a:spcPct val="90000"/>
            </a:lnSpc>
            <a:spcBef>
              <a:spcPct val="0"/>
            </a:spcBef>
            <a:spcAft>
              <a:spcPct val="35000"/>
            </a:spcAft>
            <a:buNone/>
          </a:pPr>
          <a:r>
            <a:rPr lang="en-US" sz="2800" kern="1200" dirty="0"/>
            <a:t>Direct HTTP REST</a:t>
          </a:r>
        </a:p>
      </dsp:txBody>
      <dsp:txXfrm>
        <a:off x="529913" y="1947692"/>
        <a:ext cx="6773204" cy="745862"/>
      </dsp:txXfrm>
    </dsp:sp>
    <dsp:sp modelId="{AF1FF9C9-4E19-4075-953C-725E4782E601}">
      <dsp:nvSpPr>
        <dsp:cNvPr id="0" name=""/>
        <dsp:cNvSpPr/>
      </dsp:nvSpPr>
      <dsp:spPr>
        <a:xfrm>
          <a:off x="0" y="4075803"/>
          <a:ext cx="9791289" cy="11907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9913" tIns="583184" rIns="75991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Subscribe to external service’s events using a webhook</a:t>
          </a:r>
          <a:endParaRPr lang="en-US" sz="2800" kern="1200" dirty="0"/>
        </a:p>
      </dsp:txBody>
      <dsp:txXfrm>
        <a:off x="0" y="4075803"/>
        <a:ext cx="9791289" cy="1190700"/>
      </dsp:txXfrm>
    </dsp:sp>
    <dsp:sp modelId="{9E2DB958-7A9D-4CE9-B0FF-13EA16F2AB06}">
      <dsp:nvSpPr>
        <dsp:cNvPr id="0" name=""/>
        <dsp:cNvSpPr/>
      </dsp:nvSpPr>
      <dsp:spPr>
        <a:xfrm>
          <a:off x="489564" y="3662523"/>
          <a:ext cx="6853902" cy="82656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061" tIns="0" rIns="259061" bIns="0" numCol="1" spcCol="1270" anchor="ctr" anchorCtr="0">
          <a:noAutofit/>
        </a:bodyPr>
        <a:lstStyle/>
        <a:p>
          <a:pPr marL="0" lvl="0" indent="0" algn="l" defTabSz="1244600">
            <a:lnSpc>
              <a:spcPct val="90000"/>
            </a:lnSpc>
            <a:spcBef>
              <a:spcPct val="0"/>
            </a:spcBef>
            <a:spcAft>
              <a:spcPct val="35000"/>
            </a:spcAft>
            <a:buNone/>
          </a:pPr>
          <a:r>
            <a:rPr lang="en-US" sz="2800" kern="1200" dirty="0"/>
            <a:t>HTTP </a:t>
          </a:r>
          <a:r>
            <a:rPr lang="en-US" sz="2800" kern="1200" dirty="0" err="1"/>
            <a:t>Webhook</a:t>
          </a:r>
          <a:endParaRPr lang="en-US" sz="2800" kern="1200" dirty="0"/>
        </a:p>
      </dsp:txBody>
      <dsp:txXfrm>
        <a:off x="529913" y="3702872"/>
        <a:ext cx="6773204"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6CE66-9807-4383-B669-3CEEA47F7539}">
      <dsp:nvSpPr>
        <dsp:cNvPr id="0" name=""/>
        <dsp:cNvSpPr/>
      </dsp:nvSpPr>
      <dsp:spPr>
        <a:xfrm>
          <a:off x="3614928" y="0"/>
          <a:ext cx="5422392" cy="117107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1BDC2-A4A4-43C4-974C-2259D3F8F823}">
      <dsp:nvSpPr>
        <dsp:cNvPr id="0" name=""/>
        <dsp:cNvSpPr/>
      </dsp:nvSpPr>
      <dsp:spPr>
        <a:xfrm>
          <a:off x="0" y="1476"/>
          <a:ext cx="3614928" cy="1171077"/>
        </a:xfrm>
        <a:prstGeom prst="roundRect">
          <a:avLst/>
        </a:prstGeom>
        <a:solidFill>
          <a:srgbClr val="F9A42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baseline="0" dirty="0"/>
            <a:t>Recurring schedule</a:t>
          </a:r>
          <a:endParaRPr lang="en-US" sz="3500" kern="1200" dirty="0"/>
        </a:p>
      </dsp:txBody>
      <dsp:txXfrm>
        <a:off x="57167" y="58643"/>
        <a:ext cx="3500594" cy="1056743"/>
      </dsp:txXfrm>
    </dsp:sp>
    <dsp:sp modelId="{651F9B2A-FDAA-48B2-B839-F3C156392600}">
      <dsp:nvSpPr>
        <dsp:cNvPr id="0" name=""/>
        <dsp:cNvSpPr/>
      </dsp:nvSpPr>
      <dsp:spPr>
        <a:xfrm>
          <a:off x="3614928" y="1289661"/>
          <a:ext cx="5422392" cy="1171077"/>
        </a:xfrm>
        <a:prstGeom prst="rightArrow">
          <a:avLst>
            <a:gd name="adj1" fmla="val 75000"/>
            <a:gd name="adj2" fmla="val 5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09002-2657-4A80-9751-6F90E6CE25B9}">
      <dsp:nvSpPr>
        <dsp:cNvPr id="0" name=""/>
        <dsp:cNvSpPr/>
      </dsp:nvSpPr>
      <dsp:spPr>
        <a:xfrm>
          <a:off x="0" y="1289661"/>
          <a:ext cx="3614928" cy="1171077"/>
        </a:xfrm>
        <a:prstGeom prst="roundRect">
          <a:avLst/>
        </a:prstGeom>
        <a:solidFill>
          <a:srgbClr val="F9A42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baseline="0" dirty="0"/>
            <a:t>Polling an API</a:t>
          </a:r>
          <a:endParaRPr lang="en-US" sz="3500" kern="1200" dirty="0"/>
        </a:p>
      </dsp:txBody>
      <dsp:txXfrm>
        <a:off x="57167" y="1346828"/>
        <a:ext cx="3500594" cy="1056743"/>
      </dsp:txXfrm>
    </dsp:sp>
    <dsp:sp modelId="{21C213A8-EDE3-4444-BA69-37E52E06ABE4}">
      <dsp:nvSpPr>
        <dsp:cNvPr id="0" name=""/>
        <dsp:cNvSpPr/>
      </dsp:nvSpPr>
      <dsp:spPr>
        <a:xfrm>
          <a:off x="3614928" y="2577846"/>
          <a:ext cx="5422392" cy="1171077"/>
        </a:xfrm>
        <a:prstGeom prst="rightArrow">
          <a:avLst>
            <a:gd name="adj1" fmla="val 75000"/>
            <a:gd name="adj2" fmla="val 50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992C3-E0EE-449D-85F5-1A813D644316}">
      <dsp:nvSpPr>
        <dsp:cNvPr id="0" name=""/>
        <dsp:cNvSpPr/>
      </dsp:nvSpPr>
      <dsp:spPr>
        <a:xfrm>
          <a:off x="0" y="2577846"/>
          <a:ext cx="3614928" cy="1171077"/>
        </a:xfrm>
        <a:prstGeom prst="round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baseline="0" dirty="0"/>
            <a:t>HTTP POST Request</a:t>
          </a:r>
          <a:endParaRPr lang="en-US" sz="3500" kern="1200" dirty="0"/>
        </a:p>
      </dsp:txBody>
      <dsp:txXfrm>
        <a:off x="57167" y="2635013"/>
        <a:ext cx="3500594" cy="1056743"/>
      </dsp:txXfrm>
    </dsp:sp>
    <dsp:sp modelId="{A22C530A-CEAE-4664-890F-DEF843FC096E}">
      <dsp:nvSpPr>
        <dsp:cNvPr id="0" name=""/>
        <dsp:cNvSpPr/>
      </dsp:nvSpPr>
      <dsp:spPr>
        <a:xfrm>
          <a:off x="3614928" y="3866031"/>
          <a:ext cx="5422392" cy="1171077"/>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4EA4C-A3CE-402E-A15C-229B04E0751C}">
      <dsp:nvSpPr>
        <dsp:cNvPr id="0" name=""/>
        <dsp:cNvSpPr/>
      </dsp:nvSpPr>
      <dsp:spPr>
        <a:xfrm>
          <a:off x="0" y="3866031"/>
          <a:ext cx="3614928" cy="1171077"/>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baseline="0" dirty="0" err="1"/>
            <a:t>Webhook</a:t>
          </a:r>
          <a:r>
            <a:rPr lang="en-US" sz="3500" kern="1200" baseline="0" dirty="0"/>
            <a:t> subscription</a:t>
          </a:r>
          <a:endParaRPr lang="en-US" sz="3500" kern="1200" dirty="0"/>
        </a:p>
      </dsp:txBody>
      <dsp:txXfrm>
        <a:off x="57167" y="3923198"/>
        <a:ext cx="3500594" cy="105674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EF37ED-90F5-4EAF-98A6-55B7F0E1EFCE}" type="datetimeFigureOut">
              <a:rPr lang="en-IN" smtClean="0"/>
              <a:t>10-09-2016</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A1C63-4A19-4F29-92CF-3B41E46C3E78}" type="slidenum">
              <a:rPr lang="en-IN" smtClean="0"/>
              <a:t>‹#›</a:t>
            </a:fld>
            <a:endParaRPr lang="en-IN"/>
          </a:p>
        </p:txBody>
      </p:sp>
    </p:spTree>
    <p:extLst>
      <p:ext uri="{BB962C8B-B14F-4D97-AF65-F5344CB8AC3E}">
        <p14:creationId xmlns:p14="http://schemas.microsoft.com/office/powerpoint/2010/main" val="13031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BC237-54E6-445A-A7FA-512DE34CCA1B}" type="datetimeFigureOut">
              <a:rPr lang="en-IN" smtClean="0"/>
              <a:t>10-09-2016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EEA90-197E-479D-89C5-AF38B411E332}" type="slidenum">
              <a:rPr lang="en-IN" smtClean="0"/>
              <a:t>‹#›</a:t>
            </a:fld>
            <a:endParaRPr lang="en-IN"/>
          </a:p>
        </p:txBody>
      </p:sp>
    </p:spTree>
    <p:extLst>
      <p:ext uri="{BB962C8B-B14F-4D97-AF65-F5344CB8AC3E}">
        <p14:creationId xmlns:p14="http://schemas.microsoft.com/office/powerpoint/2010/main" val="340759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4400">
              <a:defRPr/>
            </a:pPr>
            <a:fld id="{F504C555-ED66-4763-9FED-32207011BB95}" type="slidenum">
              <a:rPr lang="en-US" sz="1800" kern="0" smtClean="0">
                <a:solidFill>
                  <a:sysClr val="windowText" lastClr="000000"/>
                </a:solidFill>
              </a:rPr>
              <a:pPr defTabSz="914400">
                <a:defRPr/>
              </a:pPr>
              <a:t>2</a:t>
            </a:fld>
            <a:endParaRPr lang="en-US" sz="1800" kern="0">
              <a:solidFill>
                <a:sysClr val="windowText" lastClr="000000"/>
              </a:solidFill>
            </a:endParaRPr>
          </a:p>
        </p:txBody>
      </p:sp>
    </p:spTree>
    <p:extLst>
      <p:ext uri="{BB962C8B-B14F-4D97-AF65-F5344CB8AC3E}">
        <p14:creationId xmlns:p14="http://schemas.microsoft.com/office/powerpoint/2010/main" val="135939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464">
              <a:spcAft>
                <a:spcPts val="346"/>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915065-CE33-4A6D-A0A4-4E4BC74788CB}" type="datetime1">
              <a:rPr lang="en-US" smtClean="0">
                <a:solidFill>
                  <a:prstClr val="black"/>
                </a:solidFill>
              </a:rPr>
              <a:pPr/>
              <a:t>9/10/2016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2792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9/10/2016 12:23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1660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6548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2593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Manual</a:t>
            </a:r>
            <a:r>
              <a:rPr lang="en-US" dirty="0"/>
              <a:t> - makes the Logic app an endpoint for you call </a:t>
            </a:r>
          </a:p>
          <a:p>
            <a:r>
              <a:rPr lang="en-US" b="1" dirty="0"/>
              <a:t>Recurrence</a:t>
            </a:r>
            <a:r>
              <a:rPr lang="en-US" dirty="0"/>
              <a:t> - a simple trigger that fires based on a schedule</a:t>
            </a:r>
          </a:p>
          <a:p>
            <a:r>
              <a:rPr lang="en-US" b="1" dirty="0"/>
              <a:t>HTTP</a:t>
            </a:r>
            <a:r>
              <a:rPr lang="en-US" dirty="0"/>
              <a:t> - polling an HTTP web endpoint. The HTTP endpoint must conform to a specific triggering contract - either by using a 202-async pattern, or by returning an array</a:t>
            </a:r>
          </a:p>
          <a:p>
            <a:r>
              <a:rPr lang="en-US" b="1" dirty="0" err="1"/>
              <a:t>ApiConnection</a:t>
            </a:r>
            <a:r>
              <a:rPr lang="en-US" dirty="0"/>
              <a:t> - polling like HTTP, however, takes advantage of the Microsoft managed APIs</a:t>
            </a:r>
          </a:p>
          <a:p>
            <a:r>
              <a:rPr lang="en-US" b="1" dirty="0" err="1"/>
              <a:t>HTTPWebhook</a:t>
            </a:r>
            <a:r>
              <a:rPr lang="en-US" dirty="0"/>
              <a:t> - opens an endpoint like Manual, but will also call out to the specified URL to register and unregister</a:t>
            </a:r>
          </a:p>
          <a:p>
            <a:r>
              <a:rPr lang="en-US" b="1" dirty="0" err="1"/>
              <a:t>ApiConnectionWebhook</a:t>
            </a:r>
            <a:r>
              <a:rPr lang="en-US" dirty="0"/>
              <a:t> - like </a:t>
            </a:r>
            <a:r>
              <a:rPr lang="en-US" dirty="0" err="1"/>
              <a:t>HTTPWebhook</a:t>
            </a:r>
            <a:r>
              <a:rPr lang="en-US" dirty="0"/>
              <a:t>, but taking advantage of the Microsoft managed APIs</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9/10/2016</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98585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78329" y="176482"/>
            <a:ext cx="12013671" cy="6535247"/>
            <a:chOff x="178329" y="176482"/>
            <a:chExt cx="12013671" cy="6535247"/>
          </a:xfrm>
        </p:grpSpPr>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3867" y="1899563"/>
              <a:ext cx="10058400" cy="4812166"/>
            </a:xfrm>
            <a:prstGeom prst="rect">
              <a:avLst/>
            </a:prstGeom>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8329" y="176482"/>
              <a:ext cx="2539356" cy="476661"/>
            </a:xfrm>
            <a:prstGeom prst="rect">
              <a:avLst/>
            </a:prstGeom>
          </p:spPr>
        </p:pic>
        <p:sp>
          <p:nvSpPr>
            <p:cNvPr id="35" name="TextBox 34"/>
            <p:cNvSpPr txBox="1"/>
            <p:nvPr userDrawn="1"/>
          </p:nvSpPr>
          <p:spPr>
            <a:xfrm>
              <a:off x="450875" y="653143"/>
              <a:ext cx="1994264" cy="369332"/>
            </a:xfrm>
            <a:prstGeom prst="rect">
              <a:avLst/>
            </a:prstGeom>
            <a:noFill/>
          </p:spPr>
          <p:txBody>
            <a:bodyPr wrap="square" rtlCol="0">
              <a:spAutoFit/>
            </a:bodyPr>
            <a:lstStyle/>
            <a:p>
              <a:pPr algn="ctr"/>
              <a:r>
                <a:rPr lang="en-IN" dirty="0">
                  <a:solidFill>
                    <a:srgbClr val="EE7822"/>
                  </a:solidFill>
                  <a:latin typeface="Segoe UI" panose="020B0502040204020203" pitchFamily="34" charset="0"/>
                  <a:cs typeface="Segoe UI" panose="020B0502040204020203" pitchFamily="34" charset="0"/>
                </a:rPr>
                <a:t>PRESENTS</a:t>
              </a:r>
            </a:p>
          </p:txBody>
        </p:sp>
        <p:sp>
          <p:nvSpPr>
            <p:cNvPr id="36" name="TextBox 35"/>
            <p:cNvSpPr txBox="1"/>
            <p:nvPr userDrawn="1"/>
          </p:nvSpPr>
          <p:spPr>
            <a:xfrm>
              <a:off x="9151233" y="176482"/>
              <a:ext cx="3040767" cy="369332"/>
            </a:xfrm>
            <a:prstGeom prst="rect">
              <a:avLst/>
            </a:prstGeom>
            <a:noFill/>
          </p:spPr>
          <p:txBody>
            <a:bodyPr wrap="square" rtlCol="0">
              <a:spAutoFit/>
            </a:bodyPr>
            <a:lstStyle/>
            <a:p>
              <a:pPr algn="ctr"/>
              <a:r>
                <a:rPr lang="en-IN" dirty="0">
                  <a:solidFill>
                    <a:srgbClr val="6A6A6A"/>
                  </a:solidFill>
                  <a:latin typeface="Segoe UI" panose="020B0502040204020203" pitchFamily="34" charset="0"/>
                  <a:cs typeface="Segoe UI" panose="020B0502040204020203" pitchFamily="34" charset="0"/>
                </a:rPr>
                <a:t>TECHNOLOGY</a:t>
              </a:r>
              <a:r>
                <a:rPr lang="en-IN" baseline="0" dirty="0">
                  <a:solidFill>
                    <a:srgbClr val="6A6A6A"/>
                  </a:solidFill>
                  <a:latin typeface="Segoe UI" panose="020B0502040204020203" pitchFamily="34" charset="0"/>
                  <a:cs typeface="Segoe UI" panose="020B0502040204020203" pitchFamily="34" charset="0"/>
                </a:rPr>
                <a:t> PARTNER</a:t>
              </a:r>
              <a:endParaRPr lang="en-IN" dirty="0">
                <a:solidFill>
                  <a:srgbClr val="6A6A6A"/>
                </a:solidFill>
                <a:latin typeface="Segoe UI" panose="020B0502040204020203" pitchFamily="34" charset="0"/>
                <a:cs typeface="Segoe UI" panose="020B0502040204020203" pitchFamily="34" charset="0"/>
              </a:endParaRPr>
            </a:p>
          </p:txBody>
        </p:sp>
        <p:pic>
          <p:nvPicPr>
            <p:cNvPr id="37" name="Picture 3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1616" y="653143"/>
              <a:ext cx="1440000" cy="307440"/>
            </a:xfrm>
            <a:prstGeom prst="rect">
              <a:avLst/>
            </a:prstGeom>
          </p:spPr>
        </p:pic>
        <p:grpSp>
          <p:nvGrpSpPr>
            <p:cNvPr id="38" name="Group 37"/>
            <p:cNvGrpSpPr/>
            <p:nvPr userDrawn="1"/>
          </p:nvGrpSpPr>
          <p:grpSpPr>
            <a:xfrm>
              <a:off x="178329" y="3806920"/>
              <a:ext cx="3749187" cy="1798922"/>
              <a:chOff x="196955" y="3402225"/>
              <a:chExt cx="3749187" cy="1798922"/>
            </a:xfrm>
          </p:grpSpPr>
          <p:sp>
            <p:nvSpPr>
              <p:cNvPr id="45" name="Donut 44"/>
              <p:cNvSpPr/>
              <p:nvPr/>
            </p:nvSpPr>
            <p:spPr>
              <a:xfrm>
                <a:off x="196955" y="3402225"/>
                <a:ext cx="1800087" cy="1798922"/>
              </a:xfrm>
              <a:prstGeom prst="donut">
                <a:avLst>
                  <a:gd name="adj" fmla="val 12578"/>
                </a:avLst>
              </a:prstGeom>
              <a:solidFill>
                <a:srgbClr val="EE7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Donut 45"/>
              <p:cNvSpPr/>
              <p:nvPr/>
            </p:nvSpPr>
            <p:spPr>
              <a:xfrm>
                <a:off x="1296309" y="3425092"/>
                <a:ext cx="428715" cy="4284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Donut 20"/>
              <p:cNvSpPr/>
              <p:nvPr userDrawn="1"/>
            </p:nvSpPr>
            <p:spPr>
              <a:xfrm>
                <a:off x="3497645" y="3402225"/>
                <a:ext cx="448497" cy="44823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39" name="TextBox 38"/>
            <p:cNvSpPr txBox="1"/>
            <p:nvPr userDrawn="1"/>
          </p:nvSpPr>
          <p:spPr>
            <a:xfrm>
              <a:off x="2811533" y="1484794"/>
              <a:ext cx="6641305" cy="923330"/>
            </a:xfrm>
            <a:prstGeom prst="rect">
              <a:avLst/>
            </a:prstGeom>
            <a:noFill/>
          </p:spPr>
          <p:txBody>
            <a:bodyPr wrap="none" rtlCol="0">
              <a:spAutoFit/>
            </a:bodyPr>
            <a:lstStyle/>
            <a:p>
              <a:r>
                <a:rPr lang="en-IN" sz="5400" b="1" spc="150" dirty="0">
                  <a:solidFill>
                    <a:schemeClr val="tx1"/>
                  </a:solidFill>
                  <a:latin typeface="Segoe UI" panose="020B0502040204020203" pitchFamily="34" charset="0"/>
                  <a:cs typeface="Segoe UI" panose="020B0502040204020203" pitchFamily="34" charset="0"/>
                </a:rPr>
                <a:t>INTEGRATION</a:t>
              </a:r>
              <a:r>
                <a:rPr lang="en-IN" sz="5400" b="1" spc="150" baseline="0" dirty="0">
                  <a:solidFill>
                    <a:schemeClr val="tx1"/>
                  </a:solidFill>
                  <a:latin typeface="Segoe UI" panose="020B0502040204020203" pitchFamily="34" charset="0"/>
                  <a:cs typeface="Segoe UI" panose="020B0502040204020203" pitchFamily="34" charset="0"/>
                </a:rPr>
                <a:t> DAY</a:t>
              </a:r>
              <a:endParaRPr lang="en-IN" sz="5400" b="1" spc="150" dirty="0">
                <a:solidFill>
                  <a:schemeClr val="tx1"/>
                </a:solidFill>
                <a:latin typeface="Segoe UI" panose="020B0502040204020203" pitchFamily="34" charset="0"/>
                <a:cs typeface="Segoe UI" panose="020B0502040204020203" pitchFamily="34" charset="0"/>
              </a:endParaRPr>
            </a:p>
          </p:txBody>
        </p:sp>
        <p:grpSp>
          <p:nvGrpSpPr>
            <p:cNvPr id="40" name="Group 39"/>
            <p:cNvGrpSpPr/>
            <p:nvPr userDrawn="1"/>
          </p:nvGrpSpPr>
          <p:grpSpPr>
            <a:xfrm>
              <a:off x="3474400" y="2453192"/>
              <a:ext cx="5246528" cy="525774"/>
              <a:chOff x="3531025" y="2814876"/>
              <a:chExt cx="5246528" cy="550927"/>
            </a:xfrm>
          </p:grpSpPr>
          <p:sp>
            <p:nvSpPr>
              <p:cNvPr id="41" name="Rectangle 40"/>
              <p:cNvSpPr/>
              <p:nvPr/>
            </p:nvSpPr>
            <p:spPr>
              <a:xfrm>
                <a:off x="3531025" y="2814884"/>
                <a:ext cx="3033405" cy="55091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42" name="Flowchart: Card 25"/>
              <p:cNvSpPr/>
              <p:nvPr/>
            </p:nvSpPr>
            <p:spPr>
              <a:xfrm rot="10800000" flipH="1">
                <a:off x="6389692" y="2814876"/>
                <a:ext cx="2387861" cy="55091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TextBox 42"/>
              <p:cNvSpPr txBox="1"/>
              <p:nvPr/>
            </p:nvSpPr>
            <p:spPr>
              <a:xfrm>
                <a:off x="3557261" y="2912970"/>
                <a:ext cx="2981303" cy="354750"/>
              </a:xfrm>
              <a:prstGeom prst="rect">
                <a:avLst/>
              </a:prstGeom>
              <a:noFill/>
            </p:spPr>
            <p:txBody>
              <a:bodyPr wrap="square" rtlCol="0">
                <a:spAutoFit/>
              </a:bodyPr>
              <a:lstStyle/>
              <a:p>
                <a:pPr algn="ctr"/>
                <a:r>
                  <a:rPr lang="en-IN" sz="1600" dirty="0">
                    <a:solidFill>
                      <a:schemeClr val="bg1"/>
                    </a:solidFill>
                    <a:latin typeface="Segoe UI" panose="020B0502040204020203" pitchFamily="34" charset="0"/>
                    <a:ea typeface="Lato" panose="020F0502020204030203" pitchFamily="34" charset="0"/>
                    <a:cs typeface="Segoe UI" panose="020B0502040204020203" pitchFamily="34" charset="0"/>
                  </a:rPr>
                  <a:t>MICROSOFT GTSC,</a:t>
                </a:r>
                <a:r>
                  <a:rPr lang="en-IN" sz="16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Bengaluru</a:t>
                </a:r>
                <a:endParaRPr lang="en-IN" sz="16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44" name="TextBox 43"/>
              <p:cNvSpPr txBox="1"/>
              <p:nvPr/>
            </p:nvSpPr>
            <p:spPr>
              <a:xfrm>
                <a:off x="6431765" y="2906475"/>
                <a:ext cx="2345788" cy="387001"/>
              </a:xfrm>
              <a:prstGeom prst="rect">
                <a:avLst/>
              </a:prstGeom>
              <a:noFill/>
            </p:spPr>
            <p:txBody>
              <a:bodyPr wrap="square" rtlCol="0">
                <a:spAutoFit/>
              </a:bodyPr>
              <a:lstStyle/>
              <a:p>
                <a:pPr algn="ctr"/>
                <a:r>
                  <a:rPr lang="en-IN" dirty="0">
                    <a:solidFill>
                      <a:schemeClr val="bg1"/>
                    </a:solidFill>
                    <a:latin typeface="Segoe UI" panose="020B0502040204020203" pitchFamily="34" charset="0"/>
                    <a:ea typeface="Lato" panose="020F0502020204030203" pitchFamily="34" charset="0"/>
                    <a:cs typeface="Segoe UI" panose="020B0502040204020203" pitchFamily="34" charset="0"/>
                  </a:rPr>
                  <a:t>September</a:t>
                </a:r>
                <a:r>
                  <a:rPr lang="en-IN" baseline="0" dirty="0">
                    <a:solidFill>
                      <a:schemeClr val="bg1"/>
                    </a:solidFill>
                    <a:latin typeface="Segoe UI" panose="020B0502040204020203" pitchFamily="34" charset="0"/>
                    <a:ea typeface="Lato" panose="020F0502020204030203" pitchFamily="34" charset="0"/>
                    <a:cs typeface="Segoe UI" panose="020B0502040204020203" pitchFamily="34" charset="0"/>
                  </a:rPr>
                  <a:t> 10, 2016</a:t>
                </a:r>
                <a:endParaRPr lang="en-IN"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grpSp>
        <p:sp>
          <p:nvSpPr>
            <p:cNvPr id="22" name="Donut 21"/>
            <p:cNvSpPr/>
            <p:nvPr userDrawn="1"/>
          </p:nvSpPr>
          <p:spPr>
            <a:xfrm>
              <a:off x="2127429" y="3806920"/>
              <a:ext cx="1800087" cy="1798922"/>
            </a:xfrm>
            <a:prstGeom prst="donut">
              <a:avLst>
                <a:gd name="adj" fmla="val 12578"/>
              </a:avLst>
            </a:prstGeom>
            <a:solidFill>
              <a:srgbClr val="EE7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Donut 22"/>
            <p:cNvSpPr/>
            <p:nvPr userDrawn="1"/>
          </p:nvSpPr>
          <p:spPr>
            <a:xfrm>
              <a:off x="3226783" y="3829787"/>
              <a:ext cx="428715" cy="4284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33044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3" y="289510"/>
            <a:ext cx="4225334" cy="3214202"/>
          </a:xfrm>
        </p:spPr>
        <p:txBody>
          <a:bodyPr/>
          <a:lstStyle/>
          <a:p>
            <a:r>
              <a:rPr lang="en-US" dirty="0"/>
              <a:t>Click to edit Master title style</a:t>
            </a:r>
          </a:p>
        </p:txBody>
      </p:sp>
      <p:sp>
        <p:nvSpPr>
          <p:cNvPr id="3" name="Rectangle 2"/>
          <p:cNvSpPr/>
          <p:nvPr userDrawn="1"/>
        </p:nvSpPr>
        <p:spPr bwMode="auto">
          <a:xfrm>
            <a:off x="4751363" y="2"/>
            <a:ext cx="7440636" cy="68580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63237843"/>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guide id="2" pos="334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BD173E30-8D43-43BA-9C8B-0C6B0D93C555}" type="slidenum">
              <a:rPr lang="en-IN" smtClean="0"/>
              <a:pPr/>
              <a:t>‹#›</a:t>
            </a:fld>
            <a:endParaRPr lang="en-IN" dirty="0"/>
          </a:p>
        </p:txBody>
      </p:sp>
      <p:grpSp>
        <p:nvGrpSpPr>
          <p:cNvPr id="14" name="Group 13"/>
          <p:cNvGrpSpPr/>
          <p:nvPr userDrawn="1"/>
        </p:nvGrpSpPr>
        <p:grpSpPr>
          <a:xfrm>
            <a:off x="9652971" y="19844"/>
            <a:ext cx="2539029" cy="537671"/>
            <a:chOff x="9652971" y="19844"/>
            <a:chExt cx="2539029" cy="537671"/>
          </a:xfrm>
        </p:grpSpPr>
        <p:sp>
          <p:nvSpPr>
            <p:cNvPr id="4" name="TextBox 3"/>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9" name="Rectangle 8"/>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0"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11" name="TextBox 10"/>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12" name="TextBox 11"/>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
        <p:nvSpPr>
          <p:cNvPr id="13" name="Title 12"/>
          <p:cNvSpPr>
            <a:spLocks noGrp="1"/>
          </p:cNvSpPr>
          <p:nvPr userDrawn="1">
            <p:ph type="title"/>
          </p:nvPr>
        </p:nvSpPr>
        <p:spPr/>
        <p:txBody>
          <a:bodyPr/>
          <a:lstStyle/>
          <a:p>
            <a:r>
              <a:rPr lang="en-US" dirty="0"/>
              <a:t>Click to edit Master title style</a:t>
            </a:r>
            <a:endParaRPr lang="en-IN" dirty="0"/>
          </a:p>
        </p:txBody>
      </p:sp>
    </p:spTree>
    <p:extLst>
      <p:ext uri="{BB962C8B-B14F-4D97-AF65-F5344CB8AC3E}">
        <p14:creationId xmlns:p14="http://schemas.microsoft.com/office/powerpoint/2010/main" val="165735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D173E30-8D43-43BA-9C8B-0C6B0D93C555}" type="slidenum">
              <a:rPr lang="en-IN" smtClean="0"/>
              <a:t>‹#›</a:t>
            </a:fld>
            <a:endParaRPr lang="en-IN"/>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2" name="Group 11"/>
          <p:cNvGrpSpPr/>
          <p:nvPr userDrawn="1"/>
        </p:nvGrpSpPr>
        <p:grpSpPr>
          <a:xfrm>
            <a:off x="9652971" y="19844"/>
            <a:ext cx="2539029" cy="537671"/>
            <a:chOff x="9652971" y="19844"/>
            <a:chExt cx="2539029" cy="537671"/>
          </a:xfrm>
        </p:grpSpPr>
        <p:sp>
          <p:nvSpPr>
            <p:cNvPr id="13" name="TextBox 12"/>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4" name="Rectangle 13"/>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5"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16" name="TextBox 15"/>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17" name="TextBox 16"/>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234826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3" name="Group 12"/>
          <p:cNvGrpSpPr/>
          <p:nvPr userDrawn="1"/>
        </p:nvGrpSpPr>
        <p:grpSpPr>
          <a:xfrm>
            <a:off x="9652971" y="19844"/>
            <a:ext cx="2539029" cy="537671"/>
            <a:chOff x="9652971" y="19844"/>
            <a:chExt cx="2539029" cy="537671"/>
          </a:xfrm>
        </p:grpSpPr>
        <p:sp>
          <p:nvSpPr>
            <p:cNvPr id="14" name="TextBox 13"/>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5" name="Rectangle 14"/>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6"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23" name="TextBox 22"/>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24" name="TextBox 23"/>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322961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IN"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Slide Number Placeholder 8"/>
          <p:cNvSpPr>
            <a:spLocks noGrp="1"/>
          </p:cNvSpPr>
          <p:nvPr>
            <p:ph type="sldNum" sz="quarter" idx="12"/>
          </p:nvPr>
        </p:nvSpPr>
        <p:spPr/>
        <p:txBody>
          <a:bodyPr/>
          <a:lstStyle/>
          <a:p>
            <a:fld id="{BD173E30-8D43-43BA-9C8B-0C6B0D93C555}" type="slidenum">
              <a:rPr lang="en-IN" smtClean="0"/>
              <a:t>‹#›</a:t>
            </a:fld>
            <a:endParaRPr lang="en-IN"/>
          </a:p>
        </p:txBody>
      </p:sp>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5" name="Group 14"/>
          <p:cNvGrpSpPr/>
          <p:nvPr userDrawn="1"/>
        </p:nvGrpSpPr>
        <p:grpSpPr>
          <a:xfrm>
            <a:off x="9652971" y="19844"/>
            <a:ext cx="2539029" cy="537671"/>
            <a:chOff x="9652971" y="19844"/>
            <a:chExt cx="2539029" cy="537671"/>
          </a:xfrm>
        </p:grpSpPr>
        <p:sp>
          <p:nvSpPr>
            <p:cNvPr id="16" name="TextBox 15"/>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7" name="Rectangle 16"/>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8"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25" name="TextBox 24"/>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26" name="TextBox 25"/>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167284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5" name="Slide Number Placeholder 4"/>
          <p:cNvSpPr>
            <a:spLocks noGrp="1"/>
          </p:cNvSpPr>
          <p:nvPr>
            <p:ph type="sldNum" sz="quarter" idx="12"/>
          </p:nvPr>
        </p:nvSpPr>
        <p:spPr/>
        <p:txBody>
          <a:bodyPr/>
          <a:lstStyle/>
          <a:p>
            <a:fld id="{BD173E30-8D43-43BA-9C8B-0C6B0D93C555}" type="slidenum">
              <a:rPr lang="en-IN" smtClean="0"/>
              <a:t>‹#›</a:t>
            </a:fld>
            <a:endParaRPr lang="en-IN"/>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1" name="Group 10"/>
          <p:cNvGrpSpPr/>
          <p:nvPr userDrawn="1"/>
        </p:nvGrpSpPr>
        <p:grpSpPr>
          <a:xfrm>
            <a:off x="9652971" y="19844"/>
            <a:ext cx="2539029" cy="537671"/>
            <a:chOff x="9652971" y="19844"/>
            <a:chExt cx="2539029" cy="537671"/>
          </a:xfrm>
        </p:grpSpPr>
        <p:sp>
          <p:nvSpPr>
            <p:cNvPr id="12" name="TextBox 11"/>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3" name="Rectangle 12"/>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4"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21" name="TextBox 20"/>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22" name="TextBox 21"/>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272923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173E30-8D43-43BA-9C8B-0C6B0D93C555}" type="slidenum">
              <a:rPr lang="en-IN" smtClean="0"/>
              <a:t>‹#›</a:t>
            </a:fld>
            <a:endParaRPr lang="en-IN"/>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a:xfrm>
            <a:off x="9652971" y="19844"/>
            <a:ext cx="2539029" cy="537671"/>
            <a:chOff x="9652971" y="19844"/>
            <a:chExt cx="2539029" cy="537671"/>
          </a:xfrm>
        </p:grpSpPr>
        <p:sp>
          <p:nvSpPr>
            <p:cNvPr id="11" name="TextBox 10"/>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2" name="Rectangle 11"/>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3"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20" name="TextBox 19"/>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21" name="TextBox 20"/>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124941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3" name="Group 12"/>
          <p:cNvGrpSpPr/>
          <p:nvPr userDrawn="1"/>
        </p:nvGrpSpPr>
        <p:grpSpPr>
          <a:xfrm>
            <a:off x="9652971" y="19844"/>
            <a:ext cx="2539029" cy="537671"/>
            <a:chOff x="9652971" y="19844"/>
            <a:chExt cx="2539029" cy="537671"/>
          </a:xfrm>
        </p:grpSpPr>
        <p:sp>
          <p:nvSpPr>
            <p:cNvPr id="14" name="TextBox 13"/>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5" name="Rectangle 14"/>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6"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23" name="TextBox 22"/>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24" name="TextBox 23"/>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156739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3" name="Group 12"/>
          <p:cNvGrpSpPr/>
          <p:nvPr userDrawn="1"/>
        </p:nvGrpSpPr>
        <p:grpSpPr>
          <a:xfrm>
            <a:off x="9652971" y="19844"/>
            <a:ext cx="2539029" cy="537671"/>
            <a:chOff x="9652971" y="19844"/>
            <a:chExt cx="2539029" cy="537671"/>
          </a:xfrm>
        </p:grpSpPr>
        <p:sp>
          <p:nvSpPr>
            <p:cNvPr id="14" name="TextBox 13"/>
            <p:cNvSpPr txBox="1"/>
            <p:nvPr userDrawn="1"/>
          </p:nvSpPr>
          <p:spPr bwMode="grayWhite">
            <a:xfrm>
              <a:off x="10189820" y="19844"/>
              <a:ext cx="1656772" cy="276999"/>
            </a:xfrm>
            <a:prstGeom prst="rect">
              <a:avLst/>
            </a:prstGeom>
            <a:noFill/>
          </p:spPr>
          <p:txBody>
            <a:bodyPr wrap="square" rtlCol="0">
              <a:spAutoFit/>
            </a:bodyPr>
            <a:lstStyle/>
            <a:p>
              <a:r>
                <a:rPr lang="en-IN" sz="1200" b="1" dirty="0">
                  <a:solidFill>
                    <a:schemeClr val="tx1"/>
                  </a:solidFill>
                  <a:latin typeface="Segoe UI" panose="020B0502040204020203" pitchFamily="34" charset="0"/>
                  <a:cs typeface="Segoe UI" panose="020B0502040204020203" pitchFamily="34" charset="0"/>
                </a:rPr>
                <a:t>INTEGRATION</a:t>
              </a:r>
              <a:r>
                <a:rPr lang="en-IN" sz="1200" b="1" baseline="0" dirty="0">
                  <a:solidFill>
                    <a:schemeClr val="tx1"/>
                  </a:solidFill>
                  <a:latin typeface="Segoe UI" panose="020B0502040204020203" pitchFamily="34" charset="0"/>
                  <a:cs typeface="Segoe UI" panose="020B0502040204020203" pitchFamily="34" charset="0"/>
                </a:rPr>
                <a:t> DAY</a:t>
              </a:r>
              <a:endParaRPr lang="en-IN" sz="1200" b="1" dirty="0">
                <a:solidFill>
                  <a:schemeClr val="tx1"/>
                </a:solidFill>
                <a:latin typeface="Segoe UI" panose="020B0502040204020203" pitchFamily="34" charset="0"/>
                <a:cs typeface="Segoe UI" panose="020B0502040204020203" pitchFamily="34" charset="0"/>
              </a:endParaRPr>
            </a:p>
          </p:txBody>
        </p:sp>
        <p:sp>
          <p:nvSpPr>
            <p:cNvPr id="15" name="Rectangle 14"/>
            <p:cNvSpPr/>
            <p:nvPr userDrawn="1"/>
          </p:nvSpPr>
          <p:spPr bwMode="grayWhite">
            <a:xfrm>
              <a:off x="9745133" y="309416"/>
              <a:ext cx="1581122" cy="248099"/>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ea typeface="Lato" panose="020F0502020204030203" pitchFamily="34" charset="0"/>
                <a:cs typeface="Segoe UI" panose="020B0502040204020203" pitchFamily="34" charset="0"/>
              </a:endParaRPr>
            </a:p>
          </p:txBody>
        </p:sp>
        <p:sp>
          <p:nvSpPr>
            <p:cNvPr id="16" name="Flowchart: Card 25"/>
            <p:cNvSpPr/>
            <p:nvPr userDrawn="1"/>
          </p:nvSpPr>
          <p:spPr bwMode="grayWhite">
            <a:xfrm rot="10800000" flipH="1">
              <a:off x="11018206" y="309414"/>
              <a:ext cx="1065756" cy="2481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23" name="TextBox 22"/>
            <p:cNvSpPr txBox="1"/>
            <p:nvPr userDrawn="1"/>
          </p:nvSpPr>
          <p:spPr bwMode="grayWhite">
            <a:xfrm>
              <a:off x="9652971" y="333369"/>
              <a:ext cx="1457397" cy="207750"/>
            </a:xfrm>
            <a:prstGeom prst="rect">
              <a:avLst/>
            </a:prstGeom>
            <a:noFill/>
          </p:spPr>
          <p:txBody>
            <a:bodyPr wrap="square" rtlCol="0">
              <a:spAutoFit/>
            </a:bodyPr>
            <a:lstStyle/>
            <a:p>
              <a:pPr algn="r"/>
              <a:r>
                <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rPr>
                <a:t>MICROSOFT</a:t>
              </a:r>
              <a:r>
                <a:rPr lang="en-IN" sz="700" baseline="0" dirty="0">
                  <a:solidFill>
                    <a:schemeClr val="bg1"/>
                  </a:solidFill>
                  <a:latin typeface="Segoe UI" panose="020B0502040204020203" pitchFamily="34" charset="0"/>
                  <a:ea typeface="Lato" panose="020F0502020204030203" pitchFamily="34" charset="0"/>
                  <a:cs typeface="Segoe UI" panose="020B0502040204020203" pitchFamily="34" charset="0"/>
                </a:rPr>
                <a:t> GTSC, Bengaluru</a:t>
              </a:r>
              <a:endParaRPr lang="en-IN" sz="700" dirty="0">
                <a:solidFill>
                  <a:schemeClr val="bg1"/>
                </a:solidFill>
                <a:latin typeface="Segoe UI" panose="020B0502040204020203" pitchFamily="34" charset="0"/>
                <a:ea typeface="Lato" panose="020F0502020204030203" pitchFamily="34" charset="0"/>
                <a:cs typeface="Segoe UI" panose="020B0502040204020203" pitchFamily="34" charset="0"/>
              </a:endParaRPr>
            </a:p>
          </p:txBody>
        </p:sp>
        <p:sp>
          <p:nvSpPr>
            <p:cNvPr id="24" name="TextBox 23"/>
            <p:cNvSpPr txBox="1"/>
            <p:nvPr userDrawn="1"/>
          </p:nvSpPr>
          <p:spPr bwMode="grayWhite">
            <a:xfrm>
              <a:off x="11018206" y="325676"/>
              <a:ext cx="1173794" cy="215444"/>
            </a:xfrm>
            <a:prstGeom prst="rect">
              <a:avLst/>
            </a:prstGeom>
            <a:noFill/>
          </p:spPr>
          <p:txBody>
            <a:bodyPr wrap="square" rtlCol="0">
              <a:spAutoFit/>
            </a:bodyPr>
            <a:lstStyle/>
            <a:p>
              <a:pPr algn="l"/>
              <a:r>
                <a:rPr lang="en-IN" sz="800" dirty="0">
                  <a:solidFill>
                    <a:schemeClr val="bg1"/>
                  </a:solidFill>
                  <a:latin typeface="Segoe UI" panose="020B0502040204020203" pitchFamily="34" charset="0"/>
                  <a:ea typeface="Lato" panose="020F0502020204030203" pitchFamily="34" charset="0"/>
                  <a:cs typeface="Segoe UI" panose="020B0502040204020203" pitchFamily="34" charset="0"/>
                </a:rPr>
                <a:t>September 10, 2016</a:t>
              </a:r>
            </a:p>
          </p:txBody>
        </p:sp>
      </p:grpSp>
    </p:spTree>
    <p:extLst>
      <p:ext uri="{BB962C8B-B14F-4D97-AF65-F5344CB8AC3E}">
        <p14:creationId xmlns:p14="http://schemas.microsoft.com/office/powerpoint/2010/main" val="109109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BD173E30-8D43-43BA-9C8B-0C6B0D93C555}" type="slidenum">
              <a:rPr lang="en-IN" smtClean="0"/>
              <a:pPr/>
              <a:t>‹#›</a:t>
            </a:fld>
            <a:endParaRPr lang="en-IN" dirty="0"/>
          </a:p>
        </p:txBody>
      </p:sp>
    </p:spTree>
    <p:extLst>
      <p:ext uri="{BB962C8B-B14F-4D97-AF65-F5344CB8AC3E}">
        <p14:creationId xmlns:p14="http://schemas.microsoft.com/office/powerpoint/2010/main" val="401101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zure.microsoft.com/en-in/pricing/details/logic-app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microsoft.com/office/2007/relationships/hdphoto" Target="../media/hdphoto2.wdp"/><Relationship Id="rId3" Type="http://schemas.openxmlformats.org/officeDocument/2006/relationships/image" Target="../media/image7.png"/><Relationship Id="rId21"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microsoft.com/office/2007/relationships/hdphoto" Target="../media/hdphoto3.wdp"/><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microsoft.com/office/2007/relationships/hdphoto" Target="../media/hdphoto4.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79752" y="3956121"/>
            <a:ext cx="7800581" cy="1415852"/>
            <a:chOff x="4179752" y="3964588"/>
            <a:chExt cx="7800581" cy="1415852"/>
          </a:xfrm>
        </p:grpSpPr>
        <p:sp>
          <p:nvSpPr>
            <p:cNvPr id="9" name="TextBox 8"/>
            <p:cNvSpPr txBox="1"/>
            <p:nvPr/>
          </p:nvSpPr>
          <p:spPr>
            <a:xfrm>
              <a:off x="4179753" y="3964588"/>
              <a:ext cx="7800580" cy="584775"/>
            </a:xfrm>
            <a:prstGeom prst="rect">
              <a:avLst/>
            </a:prstGeom>
            <a:noFill/>
          </p:spPr>
          <p:txBody>
            <a:bodyPr wrap="square" rtlCol="0">
              <a:spAutoFit/>
            </a:bodyPr>
            <a:lstStyle/>
            <a:p>
              <a:r>
                <a:rPr lang="en-IN" sz="3200" b="0" dirty="0" err="1">
                  <a:solidFill>
                    <a:srgbClr val="505050"/>
                  </a:solidFill>
                  <a:latin typeface="Segoe UI" panose="020B0502040204020203" pitchFamily="34" charset="0"/>
                  <a:ea typeface="Lato" panose="020F0502020204030203" pitchFamily="34" charset="0"/>
                  <a:cs typeface="Segoe UI" panose="020B0502040204020203" pitchFamily="34" charset="0"/>
                </a:rPr>
                <a:t>Tulika</a:t>
              </a:r>
              <a:r>
                <a:rPr lang="en-IN" sz="3200" b="0" dirty="0">
                  <a:solidFill>
                    <a:srgbClr val="505050"/>
                  </a:solidFill>
                  <a:latin typeface="Segoe UI" panose="020B0502040204020203" pitchFamily="34" charset="0"/>
                  <a:ea typeface="Lato" panose="020F0502020204030203" pitchFamily="34" charset="0"/>
                  <a:cs typeface="Segoe UI" panose="020B0502040204020203" pitchFamily="34" charset="0"/>
                </a:rPr>
                <a:t> </a:t>
              </a:r>
              <a:r>
                <a:rPr lang="en-IN" sz="3200" b="0" dirty="0" err="1">
                  <a:solidFill>
                    <a:srgbClr val="505050"/>
                  </a:solidFill>
                  <a:latin typeface="Segoe UI" panose="020B0502040204020203" pitchFamily="34" charset="0"/>
                  <a:ea typeface="Lato" panose="020F0502020204030203" pitchFamily="34" charset="0"/>
                  <a:cs typeface="Segoe UI" panose="020B0502040204020203" pitchFamily="34" charset="0"/>
                </a:rPr>
                <a:t>Chaudharie</a:t>
              </a:r>
              <a:r>
                <a:rPr lang="en-IN" sz="3200" b="0" dirty="0">
                  <a:solidFill>
                    <a:srgbClr val="505050"/>
                  </a:solidFill>
                  <a:latin typeface="Segoe UI" panose="020B0502040204020203" pitchFamily="34" charset="0"/>
                  <a:ea typeface="Lato" panose="020F0502020204030203" pitchFamily="34" charset="0"/>
                  <a:cs typeface="Segoe UI" panose="020B0502040204020203" pitchFamily="34" charset="0"/>
                </a:rPr>
                <a:t> / </a:t>
              </a:r>
              <a:r>
                <a:rPr lang="en-IN" sz="3200" b="0" dirty="0" err="1">
                  <a:solidFill>
                    <a:srgbClr val="505050"/>
                  </a:solidFill>
                  <a:latin typeface="Segoe UI" panose="020B0502040204020203" pitchFamily="34" charset="0"/>
                  <a:ea typeface="Lato" panose="020F0502020204030203" pitchFamily="34" charset="0"/>
                  <a:cs typeface="Segoe UI" panose="020B0502040204020203" pitchFamily="34" charset="0"/>
                </a:rPr>
                <a:t>Harikharan</a:t>
              </a:r>
              <a:r>
                <a:rPr lang="en-IN" sz="3200" b="0" dirty="0">
                  <a:solidFill>
                    <a:srgbClr val="505050"/>
                  </a:solidFill>
                  <a:latin typeface="Segoe UI" panose="020B0502040204020203" pitchFamily="34" charset="0"/>
                  <a:ea typeface="Lato" panose="020F0502020204030203" pitchFamily="34" charset="0"/>
                  <a:cs typeface="Segoe UI" panose="020B0502040204020203" pitchFamily="34" charset="0"/>
                </a:rPr>
                <a:t> </a:t>
              </a:r>
              <a:r>
                <a:rPr lang="en-IN" sz="3200" b="0" dirty="0" err="1">
                  <a:solidFill>
                    <a:srgbClr val="505050"/>
                  </a:solidFill>
                  <a:latin typeface="Segoe UI" panose="020B0502040204020203" pitchFamily="34" charset="0"/>
                  <a:ea typeface="Lato" panose="020F0502020204030203" pitchFamily="34" charset="0"/>
                  <a:cs typeface="Segoe UI" panose="020B0502040204020203" pitchFamily="34" charset="0"/>
                </a:rPr>
                <a:t>Krishnaraju</a:t>
              </a:r>
              <a:r>
                <a:rPr lang="en-IN" sz="3200" b="0" dirty="0">
                  <a:solidFill>
                    <a:srgbClr val="505050"/>
                  </a:solidFill>
                  <a:latin typeface="Segoe UI" panose="020B0502040204020203" pitchFamily="34" charset="0"/>
                  <a:ea typeface="Lato" panose="020F0502020204030203" pitchFamily="34" charset="0"/>
                  <a:cs typeface="Segoe UI" panose="020B0502040204020203" pitchFamily="34" charset="0"/>
                </a:rPr>
                <a:t> </a:t>
              </a:r>
            </a:p>
          </p:txBody>
        </p:sp>
        <p:sp>
          <p:nvSpPr>
            <p:cNvPr id="10" name="TextBox 9"/>
            <p:cNvSpPr txBox="1"/>
            <p:nvPr/>
          </p:nvSpPr>
          <p:spPr>
            <a:xfrm>
              <a:off x="4179753" y="4478108"/>
              <a:ext cx="7648777" cy="369332"/>
            </a:xfrm>
            <a:prstGeom prst="rect">
              <a:avLst/>
            </a:prstGeom>
            <a:noFill/>
          </p:spPr>
          <p:txBody>
            <a:bodyPr wrap="square" rtlCol="0">
              <a:spAutoFit/>
            </a:bodyPr>
            <a:lstStyle/>
            <a:p>
              <a:r>
                <a:rPr lang="en-IN" b="0" dirty="0">
                  <a:solidFill>
                    <a:srgbClr val="505050"/>
                  </a:solidFill>
                  <a:latin typeface="Segoe UI" panose="020B0502040204020203" pitchFamily="34" charset="0"/>
                  <a:ea typeface="Lato" panose="020F0502020204030203" pitchFamily="34" charset="0"/>
                  <a:cs typeface="Segoe UI" panose="020B0502040204020203" pitchFamily="34" charset="0"/>
                </a:rPr>
                <a:t>Escalation Engineer, Microsoft</a:t>
              </a:r>
            </a:p>
          </p:txBody>
        </p:sp>
        <p:sp>
          <p:nvSpPr>
            <p:cNvPr id="11" name="TextBox 10"/>
            <p:cNvSpPr txBox="1"/>
            <p:nvPr/>
          </p:nvSpPr>
          <p:spPr>
            <a:xfrm>
              <a:off x="4179752" y="4918775"/>
              <a:ext cx="7648778" cy="461665"/>
            </a:xfrm>
            <a:prstGeom prst="rect">
              <a:avLst/>
            </a:prstGeom>
            <a:noFill/>
          </p:spPr>
          <p:txBody>
            <a:bodyPr wrap="square" rtlCol="0">
              <a:spAutoFit/>
            </a:bodyPr>
            <a:lstStyle/>
            <a:p>
              <a:r>
                <a:rPr lang="en-IN" sz="2400" b="0" dirty="0">
                  <a:solidFill>
                    <a:srgbClr val="505050"/>
                  </a:solidFill>
                  <a:latin typeface="Segoe UI" panose="020B0502040204020203" pitchFamily="34" charset="0"/>
                  <a:ea typeface="Lato" panose="020F0502020204030203" pitchFamily="34" charset="0"/>
                  <a:cs typeface="Segoe UI" panose="020B0502040204020203" pitchFamily="34" charset="0"/>
                </a:rPr>
                <a:t>Workflow Automation with Logic Apps</a:t>
              </a: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33" y="4147108"/>
            <a:ext cx="1116000" cy="1116000"/>
          </a:xfrm>
          <a:prstGeom prst="flowChartConnector">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69" y="4147108"/>
            <a:ext cx="1116000" cy="1116000"/>
          </a:xfrm>
          <a:prstGeom prst="flowChartConnector">
            <a:avLst/>
          </a:prstGeom>
        </p:spPr>
      </p:pic>
    </p:spTree>
    <p:extLst>
      <p:ext uri="{BB962C8B-B14F-4D97-AF65-F5344CB8AC3E}">
        <p14:creationId xmlns:p14="http://schemas.microsoft.com/office/powerpoint/2010/main" val="143247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976119" y="1321960"/>
          <a:ext cx="9037321" cy="5038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sz="4400" dirty="0"/>
              <a:t>Triggering a Logic App instance</a:t>
            </a:r>
          </a:p>
        </p:txBody>
      </p:sp>
    </p:spTree>
    <p:extLst>
      <p:ext uri="{BB962C8B-B14F-4D97-AF65-F5344CB8AC3E}">
        <p14:creationId xmlns:p14="http://schemas.microsoft.com/office/powerpoint/2010/main" val="97398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Demo: Using Swagger and </a:t>
            </a:r>
            <a:r>
              <a:rPr lang="en-IN" dirty="0" err="1"/>
              <a:t>Webhooks</a:t>
            </a:r>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11</a:t>
            </a:fld>
            <a:endParaRPr lang="en-IN"/>
          </a:p>
        </p:txBody>
      </p:sp>
    </p:spTree>
    <p:extLst>
      <p:ext uri="{BB962C8B-B14F-4D97-AF65-F5344CB8AC3E}">
        <p14:creationId xmlns:p14="http://schemas.microsoft.com/office/powerpoint/2010/main" val="177972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Workflow Definition Language</a:t>
            </a:r>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12</a:t>
            </a:fld>
            <a:endParaRPr lang="en-IN"/>
          </a:p>
        </p:txBody>
      </p:sp>
    </p:spTree>
    <p:extLst>
      <p:ext uri="{BB962C8B-B14F-4D97-AF65-F5344CB8AC3E}">
        <p14:creationId xmlns:p14="http://schemas.microsoft.com/office/powerpoint/2010/main" val="55833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931" y="768424"/>
            <a:ext cx="6900385" cy="694343"/>
          </a:xfrm>
        </p:spPr>
        <p:txBody>
          <a:bodyPr>
            <a:normAutofit fontScale="90000"/>
          </a:bodyPr>
          <a:lstStyle/>
          <a:p>
            <a:r>
              <a:rPr lang="en-US" sz="4900" dirty="0"/>
              <a:t>Control</a:t>
            </a:r>
            <a:r>
              <a:rPr lang="en-US" sz="4400" dirty="0"/>
              <a:t> flow</a:t>
            </a:r>
          </a:p>
        </p:txBody>
      </p:sp>
      <p:sp>
        <p:nvSpPr>
          <p:cNvPr id="6" name="U-Turn Arrow 5"/>
          <p:cNvSpPr/>
          <p:nvPr/>
        </p:nvSpPr>
        <p:spPr bwMode="auto">
          <a:xfrm rot="5400000">
            <a:off x="246358" y="3227776"/>
            <a:ext cx="1655260" cy="1460093"/>
          </a:xfrm>
          <a:prstGeom prst="uturn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chemeClr val="tx1"/>
              </a:solidFill>
            </a:endParaRPr>
          </a:p>
        </p:txBody>
      </p:sp>
      <p:grpSp>
        <p:nvGrpSpPr>
          <p:cNvPr id="14" name="Group 13"/>
          <p:cNvGrpSpPr/>
          <p:nvPr/>
        </p:nvGrpSpPr>
        <p:grpSpPr>
          <a:xfrm>
            <a:off x="4841456" y="2953682"/>
            <a:ext cx="1813203" cy="2172548"/>
            <a:chOff x="8351837" y="1906587"/>
            <a:chExt cx="3124200" cy="3802062"/>
          </a:xfrm>
        </p:grpSpPr>
        <p:sp>
          <p:nvSpPr>
            <p:cNvPr id="10" name="Right Arrow Callout 9"/>
            <p:cNvSpPr/>
            <p:nvPr/>
          </p:nvSpPr>
          <p:spPr bwMode="auto">
            <a:xfrm>
              <a:off x="9571037" y="1906587"/>
              <a:ext cx="1905000" cy="3802062"/>
            </a:xfrm>
            <a:prstGeom prst="rightArrowCallout">
              <a:avLst>
                <a:gd name="adj1" fmla="val 25000"/>
                <a:gd name="adj2" fmla="val 21500"/>
                <a:gd name="adj3" fmla="val 25000"/>
                <a:gd name="adj4" fmla="val 28977"/>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chemeClr val="tx1"/>
                </a:solidFill>
              </a:endParaRPr>
            </a:p>
          </p:txBody>
        </p:sp>
        <p:sp>
          <p:nvSpPr>
            <p:cNvPr id="11" name="Right Arrow 10"/>
            <p:cNvSpPr/>
            <p:nvPr/>
          </p:nvSpPr>
          <p:spPr bwMode="auto">
            <a:xfrm>
              <a:off x="10104437" y="2055019"/>
              <a:ext cx="1125538" cy="8382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chemeClr val="tx1"/>
                </a:solidFill>
              </a:endParaRPr>
            </a:p>
          </p:txBody>
        </p:sp>
        <p:sp>
          <p:nvSpPr>
            <p:cNvPr id="12" name="Right Arrow 11"/>
            <p:cNvSpPr/>
            <p:nvPr/>
          </p:nvSpPr>
          <p:spPr bwMode="auto">
            <a:xfrm>
              <a:off x="10104437" y="4718050"/>
              <a:ext cx="1125538" cy="9144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chemeClr val="tx1"/>
                </a:solidFill>
              </a:endParaRPr>
            </a:p>
          </p:txBody>
        </p:sp>
        <p:sp>
          <p:nvSpPr>
            <p:cNvPr id="13" name="Right Arrow 12"/>
            <p:cNvSpPr/>
            <p:nvPr/>
          </p:nvSpPr>
          <p:spPr bwMode="auto">
            <a:xfrm>
              <a:off x="8351837" y="3388518"/>
              <a:ext cx="1125538" cy="8382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chemeClr val="tx1"/>
                </a:solidFill>
              </a:endParaRPr>
            </a:p>
          </p:txBody>
        </p:sp>
      </p:grpSp>
      <p:grpSp>
        <p:nvGrpSpPr>
          <p:cNvPr id="15" name="Group 14"/>
          <p:cNvGrpSpPr/>
          <p:nvPr/>
        </p:nvGrpSpPr>
        <p:grpSpPr>
          <a:xfrm rot="5400000">
            <a:off x="6702089" y="3136312"/>
            <a:ext cx="2862716" cy="1807288"/>
            <a:chOff x="8549747" y="1669660"/>
            <a:chExt cx="4714579" cy="3323582"/>
          </a:xfrm>
        </p:grpSpPr>
        <p:sp>
          <p:nvSpPr>
            <p:cNvPr id="16" name="U-Turn Arrow 15"/>
            <p:cNvSpPr/>
            <p:nvPr/>
          </p:nvSpPr>
          <p:spPr>
            <a:xfrm rot="16200000">
              <a:off x="8354200" y="1865207"/>
              <a:ext cx="2998371" cy="2607278"/>
            </a:xfrm>
            <a:prstGeom prst="utur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34"/>
              <a:endParaRPr lang="en-US" sz="1323">
                <a:solidFill>
                  <a:schemeClr val="tx1"/>
                </a:solidFill>
              </a:endParaRPr>
            </a:p>
          </p:txBody>
        </p:sp>
        <p:sp>
          <p:nvSpPr>
            <p:cNvPr id="17" name="U-Turn Arrow 16"/>
            <p:cNvSpPr/>
            <p:nvPr/>
          </p:nvSpPr>
          <p:spPr>
            <a:xfrm rot="5400000">
              <a:off x="10461502" y="2190417"/>
              <a:ext cx="2998372" cy="2607277"/>
            </a:xfrm>
            <a:prstGeom prst="utur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34"/>
              <a:endParaRPr lang="en-US" sz="1323">
                <a:solidFill>
                  <a:schemeClr val="tx1"/>
                </a:solidFill>
              </a:endParaRPr>
            </a:p>
          </p:txBody>
        </p:sp>
      </p:grpSp>
      <p:sp>
        <p:nvSpPr>
          <p:cNvPr id="18" name="Diamond 17"/>
          <p:cNvSpPr/>
          <p:nvPr/>
        </p:nvSpPr>
        <p:spPr>
          <a:xfrm>
            <a:off x="9612232" y="3108267"/>
            <a:ext cx="2432344" cy="166125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a:solidFill>
                <a:schemeClr val="tx1"/>
              </a:solidFill>
            </a:endParaRPr>
          </a:p>
        </p:txBody>
      </p:sp>
      <p:grpSp>
        <p:nvGrpSpPr>
          <p:cNvPr id="31" name="Group 30"/>
          <p:cNvGrpSpPr/>
          <p:nvPr/>
        </p:nvGrpSpPr>
        <p:grpSpPr>
          <a:xfrm>
            <a:off x="2379178" y="2498914"/>
            <a:ext cx="1887136" cy="3021745"/>
            <a:chOff x="2426884" y="2548525"/>
            <a:chExt cx="1924977" cy="3082337"/>
          </a:xfrm>
        </p:grpSpPr>
        <p:sp>
          <p:nvSpPr>
            <p:cNvPr id="19" name="Rectangle 18"/>
            <p:cNvSpPr/>
            <p:nvPr/>
          </p:nvSpPr>
          <p:spPr bwMode="auto">
            <a:xfrm>
              <a:off x="3731966" y="3573462"/>
              <a:ext cx="429591" cy="610827"/>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72140" fontAlgn="base">
                <a:lnSpc>
                  <a:spcPct val="90000"/>
                </a:lnSpc>
                <a:spcBef>
                  <a:spcPct val="0"/>
                </a:spcBef>
                <a:spcAft>
                  <a:spcPct val="0"/>
                </a:spcAft>
              </a:pPr>
              <a:endParaRPr lang="en-US" sz="1730" dirty="0" err="1">
                <a:solidFill>
                  <a:schemeClr val="tx1"/>
                </a:solidFill>
                <a:ea typeface="Segoe UI" pitchFamily="34" charset="0"/>
                <a:cs typeface="Segoe UI" pitchFamily="34" charset="0"/>
              </a:endParaRPr>
            </a:p>
          </p:txBody>
        </p:sp>
        <p:sp>
          <p:nvSpPr>
            <p:cNvPr id="20" name="Rectangle 19"/>
            <p:cNvSpPr/>
            <p:nvPr/>
          </p:nvSpPr>
          <p:spPr bwMode="auto">
            <a:xfrm>
              <a:off x="2613752" y="3983845"/>
              <a:ext cx="429591" cy="6108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1" tIns="105456" rIns="131821" bIns="105456" numCol="1" spcCol="0" rtlCol="0" fromWordArt="0" anchor="t" anchorCtr="0" forceAA="0" compatLnSpc="1">
              <a:prstTxWarp prst="textNoShape">
                <a:avLst/>
              </a:prstTxWarp>
              <a:noAutofit/>
            </a:bodyPr>
            <a:lstStyle/>
            <a:p>
              <a:pPr algn="ctr" defTabSz="672140" fontAlgn="base">
                <a:lnSpc>
                  <a:spcPct val="90000"/>
                </a:lnSpc>
                <a:spcBef>
                  <a:spcPct val="0"/>
                </a:spcBef>
                <a:spcAft>
                  <a:spcPct val="0"/>
                </a:spcAft>
              </a:pPr>
              <a:endParaRPr lang="en-US" sz="1730" dirty="0" err="1">
                <a:solidFill>
                  <a:schemeClr val="tx1"/>
                </a:solidFill>
                <a:ea typeface="Segoe UI" pitchFamily="34" charset="0"/>
                <a:cs typeface="Segoe UI" pitchFamily="34" charset="0"/>
              </a:endParaRPr>
            </a:p>
          </p:txBody>
        </p:sp>
        <p:grpSp>
          <p:nvGrpSpPr>
            <p:cNvPr id="21" name="Group 20"/>
            <p:cNvGrpSpPr/>
            <p:nvPr/>
          </p:nvGrpSpPr>
          <p:grpSpPr>
            <a:xfrm rot="5400000">
              <a:off x="1848204" y="3127205"/>
              <a:ext cx="3082337" cy="1924977"/>
              <a:chOff x="8549747" y="1669660"/>
              <a:chExt cx="4714581" cy="3323582"/>
            </a:xfrm>
          </p:grpSpPr>
          <p:sp>
            <p:nvSpPr>
              <p:cNvPr id="22" name="U-Turn Arrow 21"/>
              <p:cNvSpPr/>
              <p:nvPr/>
            </p:nvSpPr>
            <p:spPr>
              <a:xfrm rot="16200000">
                <a:off x="8354200" y="1865207"/>
                <a:ext cx="2998371" cy="2607278"/>
              </a:xfrm>
              <a:prstGeom prst="utur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34"/>
                <a:endParaRPr lang="en-US" sz="1323">
                  <a:solidFill>
                    <a:schemeClr val="tx1"/>
                  </a:solidFill>
                </a:endParaRPr>
              </a:p>
            </p:txBody>
          </p:sp>
          <p:sp>
            <p:nvSpPr>
              <p:cNvPr id="23" name="U-Turn Arrow 22"/>
              <p:cNvSpPr/>
              <p:nvPr/>
            </p:nvSpPr>
            <p:spPr>
              <a:xfrm rot="5400000">
                <a:off x="10461503" y="2190418"/>
                <a:ext cx="2998371" cy="2607278"/>
              </a:xfrm>
              <a:prstGeom prst="utur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34"/>
                <a:endParaRPr lang="en-US" sz="1323">
                  <a:solidFill>
                    <a:schemeClr val="tx1"/>
                  </a:solidFill>
                </a:endParaRPr>
              </a:p>
            </p:txBody>
          </p:sp>
        </p:grpSp>
      </p:grpSp>
      <p:sp>
        <p:nvSpPr>
          <p:cNvPr id="25" name="TextBox 24"/>
          <p:cNvSpPr txBox="1"/>
          <p:nvPr/>
        </p:nvSpPr>
        <p:spPr>
          <a:xfrm>
            <a:off x="119834" y="1934958"/>
            <a:ext cx="1867552"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t>Response</a:t>
            </a:r>
          </a:p>
        </p:txBody>
      </p:sp>
      <p:sp>
        <p:nvSpPr>
          <p:cNvPr id="26" name="TextBox 25"/>
          <p:cNvSpPr txBox="1"/>
          <p:nvPr/>
        </p:nvSpPr>
        <p:spPr>
          <a:xfrm>
            <a:off x="2481296" y="1937524"/>
            <a:ext cx="1867552"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t>For Each</a:t>
            </a:r>
          </a:p>
        </p:txBody>
      </p:sp>
      <p:sp>
        <p:nvSpPr>
          <p:cNvPr id="27" name="TextBox 26"/>
          <p:cNvSpPr txBox="1"/>
          <p:nvPr/>
        </p:nvSpPr>
        <p:spPr>
          <a:xfrm>
            <a:off x="4842758" y="1940090"/>
            <a:ext cx="1867552"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t>Split On</a:t>
            </a:r>
          </a:p>
        </p:txBody>
      </p:sp>
      <p:sp>
        <p:nvSpPr>
          <p:cNvPr id="28" name="TextBox 27"/>
          <p:cNvSpPr txBox="1"/>
          <p:nvPr/>
        </p:nvSpPr>
        <p:spPr>
          <a:xfrm>
            <a:off x="7286755" y="1934958"/>
            <a:ext cx="1867552"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t>Do Until</a:t>
            </a:r>
          </a:p>
        </p:txBody>
      </p:sp>
      <p:sp>
        <p:nvSpPr>
          <p:cNvPr id="29" name="TextBox 28"/>
          <p:cNvSpPr txBox="1"/>
          <p:nvPr/>
        </p:nvSpPr>
        <p:spPr>
          <a:xfrm>
            <a:off x="9894628" y="1950062"/>
            <a:ext cx="1867552"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t>Conditions</a:t>
            </a:r>
          </a:p>
        </p:txBody>
      </p:sp>
      <p:sp>
        <p:nvSpPr>
          <p:cNvPr id="30" name="Diamond 29"/>
          <p:cNvSpPr/>
          <p:nvPr/>
        </p:nvSpPr>
        <p:spPr>
          <a:xfrm>
            <a:off x="8129848" y="3779074"/>
            <a:ext cx="1024459" cy="546352"/>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a:solidFill>
                <a:schemeClr val="tx1"/>
              </a:solidFill>
            </a:endParaRPr>
          </a:p>
        </p:txBody>
      </p:sp>
    </p:spTree>
    <p:extLst>
      <p:ext uri="{BB962C8B-B14F-4D97-AF65-F5344CB8AC3E}">
        <p14:creationId xmlns:p14="http://schemas.microsoft.com/office/powerpoint/2010/main" val="281155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1557" y="2162909"/>
            <a:ext cx="11653523" cy="2794611"/>
          </a:xfrm>
        </p:spPr>
        <p:txBody>
          <a:bodyPr/>
          <a:lstStyle/>
          <a:p>
            <a:r>
              <a:rPr lang="en-US" sz="3200" dirty="0"/>
              <a:t>@if(&lt;expression&gt;, &lt;true&gt;, &lt;false&gt;)</a:t>
            </a:r>
          </a:p>
          <a:p>
            <a:r>
              <a:rPr lang="en-US" sz="3200" dirty="0"/>
              <a:t>@xml(&lt;string/object&gt;)</a:t>
            </a:r>
          </a:p>
          <a:p>
            <a:r>
              <a:rPr lang="en-US" sz="3200" dirty="0"/>
              <a:t>@</a:t>
            </a:r>
            <a:r>
              <a:rPr lang="en-US" sz="3200" dirty="0" err="1"/>
              <a:t>xpath</a:t>
            </a:r>
            <a:r>
              <a:rPr lang="en-US" sz="3200" dirty="0"/>
              <a:t>(&lt;xml&gt;, &lt;</a:t>
            </a:r>
            <a:r>
              <a:rPr lang="en-US" sz="3200" dirty="0" err="1"/>
              <a:t>xpath</a:t>
            </a:r>
            <a:r>
              <a:rPr lang="en-US" sz="3200" dirty="0"/>
              <a:t>&gt;)</a:t>
            </a:r>
          </a:p>
          <a:p>
            <a:r>
              <a:rPr lang="en-US" sz="3200" dirty="0"/>
              <a:t>@</a:t>
            </a:r>
            <a:r>
              <a:rPr lang="en-US" sz="3200" dirty="0" err="1"/>
              <a:t>json</a:t>
            </a:r>
            <a:r>
              <a:rPr lang="en-US" sz="3200" dirty="0"/>
              <a:t>/base64/binary/</a:t>
            </a:r>
            <a:r>
              <a:rPr lang="en-US" sz="3200" dirty="0" err="1"/>
              <a:t>datauri</a:t>
            </a:r>
            <a:r>
              <a:rPr lang="en-US" sz="3200" dirty="0"/>
              <a:t>/string()</a:t>
            </a:r>
          </a:p>
          <a:p>
            <a:r>
              <a:rPr lang="en-US" sz="3200" dirty="0"/>
              <a:t>@result(&lt;scope&gt;, &lt;status&gt;)</a:t>
            </a:r>
          </a:p>
        </p:txBody>
      </p:sp>
      <p:sp>
        <p:nvSpPr>
          <p:cNvPr id="3" name="Title 2"/>
          <p:cNvSpPr>
            <a:spLocks noGrp="1"/>
          </p:cNvSpPr>
          <p:nvPr>
            <p:ph type="title"/>
          </p:nvPr>
        </p:nvSpPr>
        <p:spPr>
          <a:xfrm>
            <a:off x="838200" y="854225"/>
            <a:ext cx="10515600" cy="1325563"/>
          </a:xfrm>
        </p:spPr>
        <p:txBody>
          <a:bodyPr/>
          <a:lstStyle/>
          <a:p>
            <a:r>
              <a:rPr lang="en-US" sz="4400" dirty="0"/>
              <a:t>Built-in Workflow Definition Functions</a:t>
            </a:r>
          </a:p>
        </p:txBody>
      </p:sp>
    </p:spTree>
    <p:extLst>
      <p:ext uri="{BB962C8B-B14F-4D97-AF65-F5344CB8AC3E}">
        <p14:creationId xmlns:p14="http://schemas.microsoft.com/office/powerpoint/2010/main" val="64158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Demo: Control Flow</a:t>
            </a:r>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15</a:t>
            </a:fld>
            <a:endParaRPr lang="en-IN"/>
          </a:p>
        </p:txBody>
      </p:sp>
    </p:spTree>
    <p:extLst>
      <p:ext uri="{BB962C8B-B14F-4D97-AF65-F5344CB8AC3E}">
        <p14:creationId xmlns:p14="http://schemas.microsoft.com/office/powerpoint/2010/main" val="36933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Demo: Logic Apps Designer</a:t>
            </a:r>
            <a:br>
              <a:rPr lang="en-IN" dirty="0"/>
            </a:br>
            <a:r>
              <a:rPr lang="en-IN" dirty="0"/>
              <a:t>in Visual Studio</a:t>
            </a:r>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16</a:t>
            </a:fld>
            <a:endParaRPr lang="en-IN"/>
          </a:p>
        </p:txBody>
      </p:sp>
    </p:spTree>
    <p:extLst>
      <p:ext uri="{BB962C8B-B14F-4D97-AF65-F5344CB8AC3E}">
        <p14:creationId xmlns:p14="http://schemas.microsoft.com/office/powerpoint/2010/main" val="403885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495"/>
            <a:ext cx="11653523" cy="2762551"/>
          </a:xfrm>
        </p:spPr>
        <p:txBody>
          <a:bodyPr/>
          <a:lstStyle/>
          <a:p>
            <a:endParaRPr lang="en-US" sz="3200" dirty="0"/>
          </a:p>
          <a:p>
            <a:r>
              <a:rPr lang="en-US" sz="3200" dirty="0"/>
              <a:t>Trigger history works for </a:t>
            </a:r>
            <a:r>
              <a:rPr lang="en-US" sz="3200" i="1" dirty="0"/>
              <a:t>polling</a:t>
            </a:r>
            <a:r>
              <a:rPr lang="en-US" sz="3200" dirty="0"/>
              <a:t> triggers</a:t>
            </a:r>
          </a:p>
          <a:p>
            <a:r>
              <a:rPr lang="en-US" sz="3200" dirty="0"/>
              <a:t>Action history shows all runs for the logic app</a:t>
            </a:r>
          </a:p>
          <a:p>
            <a:pPr lvl="1"/>
            <a:endParaRPr lang="en-US"/>
          </a:p>
          <a:p>
            <a:pPr lvl="1"/>
            <a:r>
              <a:rPr lang="en-US"/>
              <a:t>For </a:t>
            </a:r>
            <a:r>
              <a:rPr lang="en-US" dirty="0"/>
              <a:t>each action you can see:</a:t>
            </a:r>
          </a:p>
          <a:p>
            <a:pPr lvl="1"/>
            <a:r>
              <a:rPr lang="en-US" dirty="0"/>
              <a:t>All of the inputs to the action</a:t>
            </a:r>
          </a:p>
          <a:p>
            <a:pPr lvl="1"/>
            <a:r>
              <a:rPr lang="en-US" dirty="0"/>
              <a:t>All of the outputs from the action</a:t>
            </a:r>
          </a:p>
          <a:p>
            <a:pPr lvl="1"/>
            <a:r>
              <a:rPr lang="en-US" dirty="0"/>
              <a:t>What the status was and any errors</a:t>
            </a:r>
          </a:p>
        </p:txBody>
      </p:sp>
      <p:sp>
        <p:nvSpPr>
          <p:cNvPr id="3" name="Title 2"/>
          <p:cNvSpPr>
            <a:spLocks noGrp="1"/>
          </p:cNvSpPr>
          <p:nvPr>
            <p:ph type="title"/>
          </p:nvPr>
        </p:nvSpPr>
        <p:spPr/>
        <p:txBody>
          <a:bodyPr/>
          <a:lstStyle/>
          <a:p>
            <a:r>
              <a:rPr lang="en-US" sz="4400" dirty="0"/>
              <a:t>Debugging and History</a:t>
            </a:r>
          </a:p>
        </p:txBody>
      </p:sp>
      <p:pic>
        <p:nvPicPr>
          <p:cNvPr id="6" name="Picture 5"/>
          <p:cNvPicPr>
            <a:picLocks noChangeAspect="1"/>
          </p:cNvPicPr>
          <p:nvPr/>
        </p:nvPicPr>
        <p:blipFill rotWithShape="1">
          <a:blip r:embed="rId2"/>
          <a:srcRect t="7104" r="11446" b="5885"/>
          <a:stretch/>
        </p:blipFill>
        <p:spPr>
          <a:xfrm>
            <a:off x="5915753" y="2905567"/>
            <a:ext cx="6007009" cy="3320091"/>
          </a:xfrm>
          <a:prstGeom prst="rect">
            <a:avLst/>
          </a:prstGeom>
        </p:spPr>
      </p:pic>
    </p:spTree>
    <p:extLst>
      <p:ext uri="{BB962C8B-B14F-4D97-AF65-F5344CB8AC3E}">
        <p14:creationId xmlns:p14="http://schemas.microsoft.com/office/powerpoint/2010/main" val="108033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1557" y="1673809"/>
            <a:ext cx="11653523" cy="4423327"/>
          </a:xfrm>
        </p:spPr>
        <p:txBody>
          <a:bodyPr/>
          <a:lstStyle/>
          <a:p>
            <a:r>
              <a:rPr lang="en-US" sz="3200" dirty="0"/>
              <a:t>Consumption pricing</a:t>
            </a:r>
          </a:p>
          <a:p>
            <a:pPr lvl="1"/>
            <a:r>
              <a:rPr lang="en-US" sz="1632" dirty="0"/>
              <a:t>All actions that were executed, whether they were successful or failed are metered as an action execution. </a:t>
            </a:r>
          </a:p>
          <a:p>
            <a:pPr lvl="1"/>
            <a:r>
              <a:rPr lang="en-US" sz="1632" dirty="0"/>
              <a:t>As an example, if a Logic App was created which polls for data every one minute over the course of ten days, the resulting billable actions would be 14,400.</a:t>
            </a:r>
          </a:p>
          <a:p>
            <a:pPr lvl="1"/>
            <a:endParaRPr lang="en-US" sz="1632" dirty="0"/>
          </a:p>
          <a:p>
            <a:pPr marL="336145" lvl="1" indent="0">
              <a:buNone/>
            </a:pPr>
            <a:r>
              <a:rPr lang="en-US" sz="1632" dirty="0"/>
              <a:t>    (1 poll / min) x (60 min / </a:t>
            </a:r>
            <a:r>
              <a:rPr lang="en-US" sz="1632" dirty="0" err="1"/>
              <a:t>hr</a:t>
            </a:r>
            <a:r>
              <a:rPr lang="en-US" sz="1632" dirty="0"/>
              <a:t>) x (24 </a:t>
            </a:r>
            <a:r>
              <a:rPr lang="en-US" sz="1632" dirty="0" err="1"/>
              <a:t>hrs</a:t>
            </a:r>
            <a:r>
              <a:rPr lang="en-US" sz="1632" dirty="0"/>
              <a:t>/day) x (10 days) = 14,400 billable actions.</a:t>
            </a:r>
          </a:p>
          <a:p>
            <a:r>
              <a:rPr lang="en-US" sz="3200" dirty="0"/>
              <a:t>App Service Plans</a:t>
            </a:r>
          </a:p>
          <a:p>
            <a:pPr lvl="1"/>
            <a:r>
              <a:rPr lang="en-US" sz="1632" dirty="0"/>
              <a:t>No longer required</a:t>
            </a:r>
          </a:p>
          <a:p>
            <a:pPr lvl="1"/>
            <a:r>
              <a:rPr lang="en-US" sz="1632" dirty="0"/>
              <a:t>Previously created logic apps in an App Service Plan will continue working</a:t>
            </a:r>
          </a:p>
          <a:p>
            <a:pPr lvl="1"/>
            <a:r>
              <a:rPr lang="en-US" sz="1632" dirty="0"/>
              <a:t>Throttling based on the plan</a:t>
            </a:r>
          </a:p>
          <a:p>
            <a:r>
              <a:rPr lang="en-US" sz="3200" dirty="0"/>
              <a:t>More details at </a:t>
            </a:r>
          </a:p>
          <a:p>
            <a:pPr lvl="1"/>
            <a:r>
              <a:rPr lang="en-US" sz="1632" dirty="0">
                <a:solidFill>
                  <a:schemeClr val="bg1"/>
                </a:solidFill>
                <a:hlinkClick r:id="rId2"/>
              </a:rPr>
              <a:t>https://azure.microsoft.com/en-in/pricing/details/logic-apps/</a:t>
            </a:r>
            <a:endParaRPr lang="en-US" sz="1632" dirty="0">
              <a:solidFill>
                <a:schemeClr val="bg1"/>
              </a:solidFill>
            </a:endParaRPr>
          </a:p>
          <a:p>
            <a:pPr lvl="1"/>
            <a:endParaRPr lang="en-US" sz="1632" dirty="0">
              <a:solidFill>
                <a:schemeClr val="bg1"/>
              </a:solidFill>
            </a:endParaRPr>
          </a:p>
        </p:txBody>
      </p:sp>
      <p:sp>
        <p:nvSpPr>
          <p:cNvPr id="3" name="Title 2"/>
          <p:cNvSpPr>
            <a:spLocks noGrp="1"/>
          </p:cNvSpPr>
          <p:nvPr>
            <p:ph type="title"/>
          </p:nvPr>
        </p:nvSpPr>
        <p:spPr/>
        <p:txBody>
          <a:bodyPr/>
          <a:lstStyle/>
          <a:p>
            <a:r>
              <a:rPr lang="en-US" sz="4400" dirty="0"/>
              <a:t>Logic Apps Pricing Model</a:t>
            </a:r>
          </a:p>
        </p:txBody>
      </p:sp>
    </p:spTree>
    <p:extLst>
      <p:ext uri="{BB962C8B-B14F-4D97-AF65-F5344CB8AC3E}">
        <p14:creationId xmlns:p14="http://schemas.microsoft.com/office/powerpoint/2010/main" val="141551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Questions?</a:t>
            </a:r>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19</a:t>
            </a:fld>
            <a:endParaRPr lang="en-IN"/>
          </a:p>
        </p:txBody>
      </p:sp>
    </p:spTree>
    <p:extLst>
      <p:ext uri="{BB962C8B-B14F-4D97-AF65-F5344CB8AC3E}">
        <p14:creationId xmlns:p14="http://schemas.microsoft.com/office/powerpoint/2010/main" val="106943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Rectangle 290"/>
          <p:cNvSpPr/>
          <p:nvPr/>
        </p:nvSpPr>
        <p:spPr bwMode="auto">
          <a:xfrm>
            <a:off x="1731" y="1459"/>
            <a:ext cx="12188542" cy="143387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r>
              <a:rPr lang="en-US" sz="2353" kern="0" dirty="0">
                <a:gradFill>
                  <a:gsLst>
                    <a:gs pos="0">
                      <a:srgbClr val="FFFFFF"/>
                    </a:gs>
                    <a:gs pos="100000">
                      <a:srgbClr val="FFFFFF"/>
                    </a:gs>
                  </a:gsLst>
                  <a:lin ang="5400000" scaled="0"/>
                </a:gradFill>
                <a:ea typeface="Segoe UI" pitchFamily="34" charset="0"/>
                <a:cs typeface="Segoe UI" pitchFamily="34" charset="0"/>
              </a:rPr>
              <a:t> About 39% of developers are focused on building  cloud based Application integration</a:t>
            </a:r>
          </a:p>
        </p:txBody>
      </p:sp>
      <p:sp>
        <p:nvSpPr>
          <p:cNvPr id="4" name="Title 3"/>
          <p:cNvSpPr>
            <a:spLocks noGrp="1"/>
          </p:cNvSpPr>
          <p:nvPr>
            <p:ph type="title"/>
          </p:nvPr>
        </p:nvSpPr>
        <p:spPr/>
        <p:txBody>
          <a:bodyPr/>
          <a:lstStyle/>
          <a:p>
            <a:r>
              <a:rPr lang="en-US" dirty="0"/>
              <a:t>Microsoft’s Enterprise integration vision</a:t>
            </a:r>
          </a:p>
        </p:txBody>
      </p:sp>
      <p:grpSp>
        <p:nvGrpSpPr>
          <p:cNvPr id="34" name="Group 33"/>
          <p:cNvGrpSpPr/>
          <p:nvPr/>
        </p:nvGrpSpPr>
        <p:grpSpPr>
          <a:xfrm>
            <a:off x="4004012" y="1968765"/>
            <a:ext cx="4141312" cy="4060797"/>
            <a:chOff x="4083694" y="1969222"/>
            <a:chExt cx="4225554" cy="4143400"/>
          </a:xfrm>
        </p:grpSpPr>
        <p:grpSp>
          <p:nvGrpSpPr>
            <p:cNvPr id="35" name="Connect/AS/B2B"/>
            <p:cNvGrpSpPr/>
            <p:nvPr/>
          </p:nvGrpSpPr>
          <p:grpSpPr>
            <a:xfrm>
              <a:off x="4083694" y="1969222"/>
              <a:ext cx="4225554" cy="4143400"/>
              <a:chOff x="4405849" y="2478624"/>
              <a:chExt cx="3617003" cy="3617631"/>
            </a:xfrm>
            <a:solidFill>
              <a:schemeClr val="tx2"/>
            </a:solidFill>
          </p:grpSpPr>
          <p:grpSp>
            <p:nvGrpSpPr>
              <p:cNvPr id="36" name="Group 35"/>
              <p:cNvGrpSpPr/>
              <p:nvPr/>
            </p:nvGrpSpPr>
            <p:grpSpPr>
              <a:xfrm>
                <a:off x="4405849" y="2478624"/>
                <a:ext cx="3617003" cy="3616117"/>
                <a:chOff x="4103281" y="1840647"/>
                <a:chExt cx="4207291" cy="4206260"/>
              </a:xfrm>
              <a:grpFill/>
            </p:grpSpPr>
            <p:sp>
              <p:nvSpPr>
                <p:cNvPr id="48" name="Rectangle 47"/>
                <p:cNvSpPr/>
                <p:nvPr/>
              </p:nvSpPr>
              <p:spPr>
                <a:xfrm>
                  <a:off x="5691496" y="5487454"/>
                  <a:ext cx="964612" cy="358190"/>
                </a:xfrm>
                <a:prstGeom prst="rect">
                  <a:avLst/>
                </a:prstGeom>
                <a:grpFill/>
              </p:spPr>
              <p:txBody>
                <a:bodyPr wrap="none">
                  <a:prstTxWarp prst="textArchDown">
                    <a:avLst/>
                  </a:prstTxWarp>
                  <a:spAutoFit/>
                </a:bodyPr>
                <a:lstStyle/>
                <a:p>
                  <a:pPr algn="ctr" defTabSz="896042"/>
                  <a:r>
                    <a:rPr lang="en-US" sz="1961" kern="0" spc="98" dirty="0">
                      <a:ln w="0"/>
                      <a:solidFill>
                        <a:srgbClr val="FFFFFF"/>
                      </a:solidFill>
                      <a:latin typeface="Segoe UI Semibold" panose="020B0702040204020203" pitchFamily="34" charset="0"/>
                      <a:cs typeface="Segoe UI Semibold" panose="020B0702040204020203" pitchFamily="34" charset="0"/>
                    </a:rPr>
                    <a:t>B2B/EDI</a:t>
                  </a:r>
                </a:p>
              </p:txBody>
            </p:sp>
            <p:sp>
              <p:nvSpPr>
                <p:cNvPr id="49" name="Pie 48"/>
                <p:cNvSpPr/>
                <p:nvPr/>
              </p:nvSpPr>
              <p:spPr>
                <a:xfrm rot="10800000" flipH="1">
                  <a:off x="4103281" y="1840647"/>
                  <a:ext cx="4207291" cy="4201660"/>
                </a:xfrm>
                <a:prstGeom prst="pie">
                  <a:avLst>
                    <a:gd name="adj1" fmla="val 16257255"/>
                    <a:gd name="adj2" fmla="val 20501924"/>
                  </a:avLst>
                </a:prstGeom>
                <a:solidFill>
                  <a:schemeClr val="accent2"/>
                </a:soli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61" kern="0" spc="98" dirty="0">
                    <a:solidFill>
                      <a:srgbClr val="FFFFFF"/>
                    </a:solidFill>
                    <a:latin typeface="Segoe UI Semibold" panose="020B0702040204020203" pitchFamily="34" charset="0"/>
                    <a:cs typeface="Segoe UI Semibold" panose="020B0702040204020203" pitchFamily="34" charset="0"/>
                  </a:endParaRPr>
                </a:p>
              </p:txBody>
            </p:sp>
            <p:sp>
              <p:nvSpPr>
                <p:cNvPr id="50" name="Pie 49"/>
                <p:cNvSpPr/>
                <p:nvPr/>
              </p:nvSpPr>
              <p:spPr>
                <a:xfrm rot="16817660" flipH="1">
                  <a:off x="4126078" y="1874181"/>
                  <a:ext cx="4172726" cy="4172725"/>
                </a:xfrm>
                <a:prstGeom prst="pie">
                  <a:avLst>
                    <a:gd name="adj1" fmla="val 18000048"/>
                    <a:gd name="adj2" fmla="val 688254"/>
                  </a:avLst>
                </a:prstGeom>
                <a:solidFill>
                  <a:schemeClr val="accent2"/>
                </a:soli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61" kern="0" spc="98" dirty="0">
                    <a:solidFill>
                      <a:srgbClr val="FFFFFF"/>
                    </a:solidFill>
                    <a:latin typeface="Segoe UI Semibold" panose="020B0702040204020203" pitchFamily="34" charset="0"/>
                    <a:cs typeface="Segoe UI Semibold" panose="020B0702040204020203" pitchFamily="34" charset="0"/>
                  </a:endParaRPr>
                </a:p>
              </p:txBody>
            </p:sp>
          </p:grpSp>
          <p:sp>
            <p:nvSpPr>
              <p:cNvPr id="37" name="Pie 36"/>
              <p:cNvSpPr/>
              <p:nvPr/>
            </p:nvSpPr>
            <p:spPr>
              <a:xfrm rot="10800000">
                <a:off x="4430457" y="2505936"/>
                <a:ext cx="3590318" cy="3590319"/>
              </a:xfrm>
              <a:prstGeom prst="pie">
                <a:avLst>
                  <a:gd name="adj1" fmla="val 5381504"/>
                  <a:gd name="adj2" fmla="val 11866110"/>
                </a:avLst>
              </a:prstGeom>
              <a:solidFill>
                <a:schemeClr val="accent2"/>
              </a:soli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61" kern="0" spc="98" dirty="0">
                  <a:solidFill>
                    <a:srgbClr val="FFFFFF"/>
                  </a:solidFill>
                  <a:latin typeface="Segoe UI Semibold" panose="020B0702040204020203" pitchFamily="34" charset="0"/>
                  <a:cs typeface="Segoe UI Semibold" panose="020B0702040204020203" pitchFamily="34" charset="0"/>
                </a:endParaRPr>
              </a:p>
            </p:txBody>
          </p:sp>
          <p:sp>
            <p:nvSpPr>
              <p:cNvPr id="40" name="Rectangle 39"/>
              <p:cNvSpPr/>
              <p:nvPr/>
            </p:nvSpPr>
            <p:spPr>
              <a:xfrm rot="3366369">
                <a:off x="5668686" y="3191605"/>
                <a:ext cx="2182816" cy="1491972"/>
              </a:xfrm>
              <a:prstGeom prst="rect">
                <a:avLst/>
              </a:prstGeom>
              <a:noFill/>
            </p:spPr>
            <p:txBody>
              <a:bodyPr spcFirstLastPara="1" wrap="none" lIns="91388" tIns="45694" rIns="91388" bIns="45694" numCol="1">
                <a:prstTxWarp prst="textArchUp">
                  <a:avLst>
                    <a:gd name="adj" fmla="val 11970409"/>
                  </a:avLst>
                </a:prstTxWarp>
                <a:spAutoFit/>
              </a:bodyPr>
              <a:lstStyle/>
              <a:p>
                <a:pPr algn="ctr" defTabSz="896042"/>
                <a:r>
                  <a:rPr lang="en-US" sz="1961" kern="0" spc="98" dirty="0">
                    <a:ln w="0"/>
                    <a:solidFill>
                      <a:srgbClr val="FFFFFF"/>
                    </a:solidFill>
                    <a:latin typeface="Segoe UI Semibold" panose="020B0702040204020203" pitchFamily="34" charset="0"/>
                    <a:cs typeface="Segoe UI Semibold" panose="020B0702040204020203" pitchFamily="34" charset="0"/>
                  </a:rPr>
                  <a:t>AZURE SERVICES</a:t>
                </a:r>
              </a:p>
            </p:txBody>
          </p:sp>
          <p:grpSp>
            <p:nvGrpSpPr>
              <p:cNvPr id="41" name="Group 40"/>
              <p:cNvGrpSpPr/>
              <p:nvPr/>
            </p:nvGrpSpPr>
            <p:grpSpPr>
              <a:xfrm>
                <a:off x="4430455" y="2505936"/>
                <a:ext cx="3590318" cy="3590319"/>
                <a:chOff x="4430455" y="2505936"/>
                <a:chExt cx="3590318" cy="3590319"/>
              </a:xfrm>
              <a:grpFill/>
            </p:grpSpPr>
            <p:sp>
              <p:nvSpPr>
                <p:cNvPr id="45" name="Pie 44"/>
                <p:cNvSpPr/>
                <p:nvPr/>
              </p:nvSpPr>
              <p:spPr>
                <a:xfrm rot="10800000">
                  <a:off x="4430455" y="2505936"/>
                  <a:ext cx="3590318" cy="3590319"/>
                </a:xfrm>
                <a:prstGeom prst="pie">
                  <a:avLst>
                    <a:gd name="adj1" fmla="val 20430767"/>
                    <a:gd name="adj2" fmla="val 5381137"/>
                  </a:avLst>
                </a:prstGeom>
                <a:solidFill>
                  <a:schemeClr val="accent2"/>
                </a:soli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61" kern="0" spc="98" dirty="0">
                    <a:solidFill>
                      <a:srgbClr val="FFFFFF"/>
                    </a:solidFill>
                    <a:latin typeface="Segoe UI Semibold" panose="020B0702040204020203" pitchFamily="34" charset="0"/>
                    <a:cs typeface="Segoe UI Semibold" panose="020B0702040204020203" pitchFamily="34" charset="0"/>
                  </a:endParaRPr>
                </a:p>
              </p:txBody>
            </p:sp>
            <p:sp>
              <p:nvSpPr>
                <p:cNvPr id="46" name="Rectangle 45"/>
                <p:cNvSpPr/>
                <p:nvPr/>
              </p:nvSpPr>
              <p:spPr>
                <a:xfrm rot="18220985">
                  <a:off x="4576465" y="3162020"/>
                  <a:ext cx="2453710" cy="1769721"/>
                </a:xfrm>
                <a:prstGeom prst="rect">
                  <a:avLst/>
                </a:prstGeom>
                <a:noFill/>
              </p:spPr>
              <p:txBody>
                <a:bodyPr spcFirstLastPara="1" wrap="none" lIns="91388" tIns="45694" rIns="91388" bIns="45694" numCol="1">
                  <a:prstTxWarp prst="textArchUp">
                    <a:avLst>
                      <a:gd name="adj" fmla="val 11970409"/>
                    </a:avLst>
                  </a:prstTxWarp>
                  <a:spAutoFit/>
                </a:bodyPr>
                <a:lstStyle/>
                <a:p>
                  <a:pPr algn="ctr" defTabSz="896042"/>
                  <a:r>
                    <a:rPr lang="en-US" sz="1961" kern="0" spc="98" dirty="0">
                      <a:ln w="0"/>
                      <a:solidFill>
                        <a:srgbClr val="FFFFFF"/>
                      </a:solidFill>
                      <a:latin typeface="Segoe UI Semibold" panose="020B0702040204020203" pitchFamily="34" charset="0"/>
                      <a:cs typeface="Segoe UI Semibold" panose="020B0702040204020203" pitchFamily="34" charset="0"/>
                    </a:rPr>
                    <a:t>CONNECTORS</a:t>
                  </a:r>
                </a:p>
              </p:txBody>
            </p:sp>
          </p:grpSp>
          <p:sp>
            <p:nvSpPr>
              <p:cNvPr id="42" name="Rectangle 41"/>
              <p:cNvSpPr/>
              <p:nvPr/>
            </p:nvSpPr>
            <p:spPr>
              <a:xfrm rot="2165793">
                <a:off x="4944615" y="4961653"/>
                <a:ext cx="1298994" cy="482236"/>
              </a:xfrm>
              <a:prstGeom prst="rect">
                <a:avLst/>
              </a:prstGeom>
              <a:noFill/>
            </p:spPr>
            <p:txBody>
              <a:bodyPr wrap="none">
                <a:prstTxWarp prst="textArchDown">
                  <a:avLst/>
                </a:prstTxWarp>
                <a:spAutoFit/>
              </a:bodyPr>
              <a:lstStyle/>
              <a:p>
                <a:pPr algn="ctr" defTabSz="896042">
                  <a:lnSpc>
                    <a:spcPct val="90000"/>
                  </a:lnSpc>
                </a:pPr>
                <a:r>
                  <a:rPr lang="en-US" sz="5880" kern="0" spc="98" dirty="0">
                    <a:ln w="0"/>
                    <a:solidFill>
                      <a:srgbClr val="FFFFFF"/>
                    </a:solidFill>
                    <a:latin typeface="Segoe UI Semibold" panose="020B0702040204020203" pitchFamily="34" charset="0"/>
                    <a:cs typeface="Segoe UI Semibold" panose="020B0702040204020203" pitchFamily="34" charset="0"/>
                  </a:rPr>
                  <a:t>API</a:t>
                </a:r>
                <a:br>
                  <a:rPr lang="en-US" sz="5880" kern="0" spc="98" dirty="0">
                    <a:ln w="0"/>
                    <a:solidFill>
                      <a:srgbClr val="FFFFFF"/>
                    </a:solidFill>
                    <a:latin typeface="Segoe UI Semibold" panose="020B0702040204020203" pitchFamily="34" charset="0"/>
                    <a:cs typeface="Segoe UI Semibold" panose="020B0702040204020203" pitchFamily="34" charset="0"/>
                  </a:rPr>
                </a:br>
                <a:r>
                  <a:rPr lang="en-US" sz="5880" kern="0" spc="98" dirty="0">
                    <a:ln w="0"/>
                    <a:solidFill>
                      <a:srgbClr val="FFFFFF"/>
                    </a:solidFill>
                    <a:latin typeface="Segoe UI Semibold" panose="020B0702040204020203" pitchFamily="34" charset="0"/>
                    <a:cs typeface="Segoe UI Semibold" panose="020B0702040204020203" pitchFamily="34" charset="0"/>
                  </a:rPr>
                  <a:t>MANAGMENT</a:t>
                </a:r>
              </a:p>
            </p:txBody>
          </p:sp>
        </p:grpSp>
        <p:sp>
          <p:nvSpPr>
            <p:cNvPr id="51" name="ASB Smaller text"/>
            <p:cNvSpPr/>
            <p:nvPr/>
          </p:nvSpPr>
          <p:spPr>
            <a:xfrm rot="19175868">
              <a:off x="4887176" y="2863991"/>
              <a:ext cx="2875690" cy="2757882"/>
            </a:xfrm>
            <a:prstGeom prst="rect">
              <a:avLst/>
            </a:prstGeom>
            <a:grpFill/>
          </p:spPr>
          <p:txBody>
            <a:bodyPr spcFirstLastPara="1" wrap="none" numCol="1">
              <a:prstTxWarp prst="textArchDown">
                <a:avLst/>
              </a:prstTxWarp>
              <a:spAutoFit/>
            </a:bodyPr>
            <a:lstStyle/>
            <a:p>
              <a:pPr algn="ctr" defTabSz="896042">
                <a:lnSpc>
                  <a:spcPct val="90000"/>
                </a:lnSpc>
              </a:pPr>
              <a:r>
                <a:rPr lang="en-US" sz="1961" kern="0" spc="98" dirty="0">
                  <a:ln w="0"/>
                  <a:solidFill>
                    <a:srgbClr val="FFFFFF"/>
                  </a:solidFill>
                  <a:latin typeface="Segoe UI Semibold" panose="020B0702040204020203" pitchFamily="34" charset="0"/>
                  <a:cs typeface="Segoe UI Semibold" panose="020B0702040204020203" pitchFamily="34" charset="0"/>
                </a:rPr>
                <a:t>AZURE </a:t>
              </a:r>
              <a:br>
                <a:rPr lang="en-US" sz="1961" kern="0" spc="98" dirty="0">
                  <a:ln w="0"/>
                  <a:solidFill>
                    <a:srgbClr val="FFFFFF"/>
                  </a:solidFill>
                  <a:latin typeface="Segoe UI Semibold" panose="020B0702040204020203" pitchFamily="34" charset="0"/>
                  <a:cs typeface="Segoe UI Semibold" panose="020B0702040204020203" pitchFamily="34" charset="0"/>
                </a:rPr>
              </a:br>
              <a:r>
                <a:rPr lang="en-US" sz="1961" kern="0" spc="98" dirty="0">
                  <a:ln w="0"/>
                  <a:solidFill>
                    <a:srgbClr val="FFFFFF"/>
                  </a:solidFill>
                  <a:latin typeface="Segoe UI Semibold" panose="020B0702040204020203" pitchFamily="34" charset="0"/>
                  <a:cs typeface="Segoe UI Semibold" panose="020B0702040204020203" pitchFamily="34" charset="0"/>
                </a:rPr>
                <a:t>SERVICE BUS</a:t>
              </a:r>
            </a:p>
          </p:txBody>
        </p:sp>
      </p:grpSp>
      <p:grpSp>
        <p:nvGrpSpPr>
          <p:cNvPr id="8" name="Group 7"/>
          <p:cNvGrpSpPr/>
          <p:nvPr/>
        </p:nvGrpSpPr>
        <p:grpSpPr>
          <a:xfrm>
            <a:off x="4020915" y="2010911"/>
            <a:ext cx="4138416" cy="4015212"/>
            <a:chOff x="3825170" y="1720125"/>
            <a:chExt cx="4222597" cy="4096887"/>
          </a:xfrm>
        </p:grpSpPr>
        <p:sp>
          <p:nvSpPr>
            <p:cNvPr id="53" name="API Pie"/>
            <p:cNvSpPr/>
            <p:nvPr/>
          </p:nvSpPr>
          <p:spPr>
            <a:xfrm rot="10800000">
              <a:off x="3839215" y="1720125"/>
              <a:ext cx="4208552" cy="4096886"/>
            </a:xfrm>
            <a:prstGeom prst="pie">
              <a:avLst>
                <a:gd name="adj1" fmla="val 16170891"/>
                <a:gd name="adj2" fmla="val 5368145"/>
              </a:avLst>
            </a:prstGeom>
            <a:solidFill>
              <a:schemeClr val="accent2"/>
            </a:soli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61" kern="0" dirty="0">
                <a:solidFill>
                  <a:srgbClr val="FFFFFF"/>
                </a:solidFill>
              </a:endParaRPr>
            </a:p>
          </p:txBody>
        </p:sp>
        <p:sp>
          <p:nvSpPr>
            <p:cNvPr id="58" name="Az Service Pie"/>
            <p:cNvSpPr/>
            <p:nvPr/>
          </p:nvSpPr>
          <p:spPr>
            <a:xfrm rot="10800000" flipH="1">
              <a:off x="3825170" y="1720127"/>
              <a:ext cx="4209640" cy="4096885"/>
            </a:xfrm>
            <a:prstGeom prst="pie">
              <a:avLst>
                <a:gd name="adj1" fmla="val 16243066"/>
                <a:gd name="adj2" fmla="val 5405998"/>
              </a:avLst>
            </a:prstGeom>
            <a:solidFill>
              <a:schemeClr val="accent2"/>
            </a:soli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61" kern="0" dirty="0">
                <a:solidFill>
                  <a:srgbClr val="FFFFFF"/>
                </a:solidFill>
              </a:endParaRPr>
            </a:p>
          </p:txBody>
        </p:sp>
        <p:sp>
          <p:nvSpPr>
            <p:cNvPr id="79" name="Rectangle 78"/>
            <p:cNvSpPr/>
            <p:nvPr/>
          </p:nvSpPr>
          <p:spPr bwMode="invGray">
            <a:xfrm rot="16200000">
              <a:off x="4254523" y="2279014"/>
              <a:ext cx="3132263" cy="3021189"/>
            </a:xfrm>
            <a:prstGeom prst="rect">
              <a:avLst/>
            </a:prstGeom>
            <a:noFill/>
          </p:spPr>
          <p:txBody>
            <a:bodyPr spcFirstLastPara="1" wrap="none" lIns="91362" tIns="45682" rIns="91362" bIns="45682" numCol="1">
              <a:prstTxWarp prst="textArchUp">
                <a:avLst>
                  <a:gd name="adj" fmla="val 11970409"/>
                </a:avLst>
              </a:prstTxWarp>
              <a:spAutoFit/>
            </a:bodyPr>
            <a:lstStyle/>
            <a:p>
              <a:pPr algn="ctr" defTabSz="913698">
                <a:defRPr/>
              </a:pPr>
              <a:r>
                <a:rPr lang="en-US" sz="1961" kern="0" spc="98" dirty="0">
                  <a:ln w="0"/>
                  <a:gradFill>
                    <a:gsLst>
                      <a:gs pos="3623">
                        <a:srgbClr val="FFFFFF"/>
                      </a:gs>
                      <a:gs pos="20000">
                        <a:srgbClr val="FFFFFF"/>
                      </a:gs>
                    </a:gsLst>
                    <a:lin ang="5400000" scaled="0"/>
                  </a:gradFill>
                  <a:latin typeface="Segoe UI Semibold" panose="020B0702040204020203" pitchFamily="34" charset="0"/>
                  <a:cs typeface="Segoe UI Semibold" panose="020B0702040204020203" pitchFamily="34" charset="0"/>
                </a:rPr>
                <a:t>API MANAGEMENT</a:t>
              </a:r>
            </a:p>
          </p:txBody>
        </p:sp>
        <p:sp>
          <p:nvSpPr>
            <p:cNvPr id="80" name="Rectangle 79"/>
            <p:cNvSpPr/>
            <p:nvPr/>
          </p:nvSpPr>
          <p:spPr bwMode="invGray">
            <a:xfrm rot="5400000">
              <a:off x="4559274" y="2291263"/>
              <a:ext cx="3135460" cy="2954567"/>
            </a:xfrm>
            <a:prstGeom prst="rect">
              <a:avLst/>
            </a:prstGeom>
            <a:noFill/>
          </p:spPr>
          <p:txBody>
            <a:bodyPr spcFirstLastPara="1" wrap="none" lIns="91362" tIns="45682" rIns="91362" bIns="45682" numCol="1">
              <a:prstTxWarp prst="textArchUp">
                <a:avLst>
                  <a:gd name="adj" fmla="val 11970409"/>
                </a:avLst>
              </a:prstTxWarp>
              <a:spAutoFit/>
            </a:bodyPr>
            <a:lstStyle/>
            <a:p>
              <a:pPr algn="ctr" defTabSz="913698">
                <a:defRPr/>
              </a:pPr>
              <a:r>
                <a:rPr lang="en-US" sz="1765" kern="0" spc="98" dirty="0">
                  <a:ln w="0"/>
                  <a:gradFill>
                    <a:gsLst>
                      <a:gs pos="3623">
                        <a:srgbClr val="FFFFFF"/>
                      </a:gs>
                      <a:gs pos="20000">
                        <a:srgbClr val="FFFFFF"/>
                      </a:gs>
                    </a:gsLst>
                    <a:lin ang="5400000" scaled="0"/>
                  </a:gradFill>
                  <a:latin typeface="Segoe UI Semibold" panose="020B0702040204020203" pitchFamily="34" charset="0"/>
                  <a:cs typeface="Segoe UI Semibold" panose="020B0702040204020203" pitchFamily="34" charset="0"/>
                </a:rPr>
                <a:t>AZURE SERVICE BUS</a:t>
              </a:r>
            </a:p>
          </p:txBody>
        </p:sp>
      </p:grpSp>
      <p:grpSp>
        <p:nvGrpSpPr>
          <p:cNvPr id="31" name="Group 30"/>
          <p:cNvGrpSpPr/>
          <p:nvPr/>
        </p:nvGrpSpPr>
        <p:grpSpPr>
          <a:xfrm>
            <a:off x="8506527" y="1938968"/>
            <a:ext cx="3191124" cy="4541452"/>
            <a:chOff x="8677794" y="1824519"/>
            <a:chExt cx="3256037" cy="4633832"/>
          </a:xfrm>
        </p:grpSpPr>
        <p:sp>
          <p:nvSpPr>
            <p:cNvPr id="146" name="Oval 145"/>
            <p:cNvSpPr/>
            <p:nvPr/>
          </p:nvSpPr>
          <p:spPr bwMode="auto">
            <a:xfrm flipH="1">
              <a:off x="11173426" y="2944375"/>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47" name="Oval 146"/>
            <p:cNvSpPr/>
            <p:nvPr/>
          </p:nvSpPr>
          <p:spPr bwMode="auto">
            <a:xfrm flipH="1">
              <a:off x="8677795" y="412233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48" name="Oval 147"/>
            <p:cNvSpPr/>
            <p:nvPr/>
          </p:nvSpPr>
          <p:spPr bwMode="auto">
            <a:xfrm flipH="1">
              <a:off x="11173426" y="1824519"/>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b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b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49" name="Oval 148"/>
            <p:cNvSpPr/>
            <p:nvPr/>
          </p:nvSpPr>
          <p:spPr bwMode="auto">
            <a:xfrm flipH="1">
              <a:off x="9925611" y="2944375"/>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50" name="Oval 149"/>
            <p:cNvSpPr/>
            <p:nvPr/>
          </p:nvSpPr>
          <p:spPr bwMode="auto">
            <a:xfrm flipH="1">
              <a:off x="9925611" y="1824519"/>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51" name="Oval 150"/>
            <p:cNvSpPr/>
            <p:nvPr/>
          </p:nvSpPr>
          <p:spPr bwMode="auto">
            <a:xfrm flipH="1">
              <a:off x="8677795" y="2967104"/>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52" name="Oval 151"/>
            <p:cNvSpPr/>
            <p:nvPr/>
          </p:nvSpPr>
          <p:spPr bwMode="auto">
            <a:xfrm flipH="1">
              <a:off x="8677795" y="1824519"/>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spc="-49"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pic>
          <p:nvPicPr>
            <p:cNvPr id="7" name="Picture 6"/>
            <p:cNvPicPr>
              <a:picLocks noChangeAspect="1"/>
            </p:cNvPicPr>
            <p:nvPr/>
          </p:nvPicPr>
          <p:blipFill>
            <a:blip r:embed="rId3"/>
            <a:stretch>
              <a:fillRect/>
            </a:stretch>
          </p:blipFill>
          <p:spPr>
            <a:xfrm>
              <a:off x="8867415" y="2015518"/>
              <a:ext cx="323821" cy="323821"/>
            </a:xfrm>
            <a:prstGeom prst="rect">
              <a:avLst/>
            </a:prstGeom>
          </p:spPr>
        </p:pic>
        <p:pic>
          <p:nvPicPr>
            <p:cNvPr id="11" name="Picture 10"/>
            <p:cNvPicPr>
              <a:picLocks noChangeAspect="1"/>
            </p:cNvPicPr>
            <p:nvPr/>
          </p:nvPicPr>
          <p:blipFill>
            <a:blip r:embed="rId4"/>
            <a:stretch>
              <a:fillRect/>
            </a:stretch>
          </p:blipFill>
          <p:spPr>
            <a:xfrm>
              <a:off x="10083989" y="1967243"/>
              <a:ext cx="410201" cy="410198"/>
            </a:xfrm>
            <a:prstGeom prst="rect">
              <a:avLst/>
            </a:prstGeom>
          </p:spPr>
        </p:pic>
        <p:pic>
          <p:nvPicPr>
            <p:cNvPr id="12" name="Picture 11"/>
            <p:cNvPicPr>
              <a:picLocks noChangeAspect="1"/>
            </p:cNvPicPr>
            <p:nvPr/>
          </p:nvPicPr>
          <p:blipFill>
            <a:blip r:embed="rId5"/>
            <a:stretch>
              <a:fillRect/>
            </a:stretch>
          </p:blipFill>
          <p:spPr>
            <a:xfrm>
              <a:off x="11359411" y="2003781"/>
              <a:ext cx="365410" cy="365410"/>
            </a:xfrm>
            <a:prstGeom prst="rect">
              <a:avLst/>
            </a:prstGeom>
          </p:spPr>
        </p:pic>
        <p:sp>
          <p:nvSpPr>
            <p:cNvPr id="116" name="Rectangle 115"/>
            <p:cNvSpPr/>
            <p:nvPr/>
          </p:nvSpPr>
          <p:spPr bwMode="auto">
            <a:xfrm flipH="1">
              <a:off x="11173425" y="3661225"/>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Functions</a:t>
              </a:r>
            </a:p>
          </p:txBody>
        </p:sp>
        <p:sp>
          <p:nvSpPr>
            <p:cNvPr id="117" name="Rectangle 116"/>
            <p:cNvSpPr/>
            <p:nvPr/>
          </p:nvSpPr>
          <p:spPr bwMode="auto">
            <a:xfrm flipH="1">
              <a:off x="8677794" y="4849398"/>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Azure ML</a:t>
              </a:r>
            </a:p>
          </p:txBody>
        </p:sp>
        <p:sp>
          <p:nvSpPr>
            <p:cNvPr id="118" name="Rectangle 117"/>
            <p:cNvSpPr/>
            <p:nvPr/>
          </p:nvSpPr>
          <p:spPr bwMode="auto">
            <a:xfrm flipH="1">
              <a:off x="11173425" y="2522319"/>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SQL Database</a:t>
              </a:r>
            </a:p>
          </p:txBody>
        </p:sp>
        <p:sp>
          <p:nvSpPr>
            <p:cNvPr id="119" name="Rectangle 118"/>
            <p:cNvSpPr/>
            <p:nvPr/>
          </p:nvSpPr>
          <p:spPr bwMode="auto">
            <a:xfrm flipH="1">
              <a:off x="9716374" y="3661225"/>
              <a:ext cx="1163896"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BLOB Storage</a:t>
              </a:r>
            </a:p>
          </p:txBody>
        </p:sp>
        <p:sp>
          <p:nvSpPr>
            <p:cNvPr id="120" name="Rectangle 119"/>
            <p:cNvSpPr/>
            <p:nvPr/>
          </p:nvSpPr>
          <p:spPr bwMode="auto">
            <a:xfrm flipH="1">
              <a:off x="9925610" y="2522319"/>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Azure Search</a:t>
              </a:r>
            </a:p>
          </p:txBody>
        </p:sp>
        <p:sp>
          <p:nvSpPr>
            <p:cNvPr id="121" name="Rectangle 120"/>
            <p:cNvSpPr/>
            <p:nvPr/>
          </p:nvSpPr>
          <p:spPr bwMode="auto">
            <a:xfrm flipH="1">
              <a:off x="8677794" y="3683954"/>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err="1">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DocDB</a:t>
              </a: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22" name="Rectangle 121"/>
            <p:cNvSpPr/>
            <p:nvPr/>
          </p:nvSpPr>
          <p:spPr bwMode="auto">
            <a:xfrm flipH="1">
              <a:off x="8677794" y="2522319"/>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spc="-49" dirty="0" err="1">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IoT</a:t>
              </a:r>
              <a:r>
                <a:rPr lang="en-US" sz="980" kern="0" spc="-49"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/Event Hub</a:t>
              </a:r>
            </a:p>
          </p:txBody>
        </p:sp>
        <p:pic>
          <p:nvPicPr>
            <p:cNvPr id="13" name="Picture 12"/>
            <p:cNvPicPr>
              <a:picLocks noChangeAspect="1"/>
            </p:cNvPicPr>
            <p:nvPr/>
          </p:nvPicPr>
          <p:blipFill>
            <a:blip r:embed="rId6"/>
            <a:stretch>
              <a:fillRect/>
            </a:stretch>
          </p:blipFill>
          <p:spPr>
            <a:xfrm>
              <a:off x="8887030" y="3177439"/>
              <a:ext cx="318430" cy="318428"/>
            </a:xfrm>
            <a:prstGeom prst="rect">
              <a:avLst/>
            </a:prstGeom>
          </p:spPr>
        </p:pic>
        <p:pic>
          <p:nvPicPr>
            <p:cNvPr id="14" name="Picture 13"/>
            <p:cNvPicPr>
              <a:picLocks noChangeAspect="1"/>
            </p:cNvPicPr>
            <p:nvPr/>
          </p:nvPicPr>
          <p:blipFill>
            <a:blip r:embed="rId7"/>
            <a:stretch>
              <a:fillRect/>
            </a:stretch>
          </p:blipFill>
          <p:spPr>
            <a:xfrm>
              <a:off x="10120181" y="3129565"/>
              <a:ext cx="350516" cy="350514"/>
            </a:xfrm>
            <a:prstGeom prst="rect">
              <a:avLst/>
            </a:prstGeom>
          </p:spPr>
        </p:pic>
        <p:pic>
          <p:nvPicPr>
            <p:cNvPr id="20" name="Picture 19"/>
            <p:cNvPicPr>
              <a:picLocks noChangeAspect="1"/>
            </p:cNvPicPr>
            <p:nvPr/>
          </p:nvPicPr>
          <p:blipFill>
            <a:blip r:embed="rId8"/>
            <a:stretch>
              <a:fillRect/>
            </a:stretch>
          </p:blipFill>
          <p:spPr>
            <a:xfrm>
              <a:off x="8878942" y="4313156"/>
              <a:ext cx="336042" cy="336042"/>
            </a:xfrm>
            <a:prstGeom prst="rect">
              <a:avLst/>
            </a:prstGeom>
          </p:spPr>
        </p:pic>
        <p:pic>
          <p:nvPicPr>
            <p:cNvPr id="21" name="Picture 20"/>
            <p:cNvPicPr>
              <a:picLocks noChangeAspect="1"/>
            </p:cNvPicPr>
            <p:nvPr/>
          </p:nvPicPr>
          <p:blipFill>
            <a:blip r:embed="rId9">
              <a:clrChange>
                <a:clrFrom>
                  <a:srgbClr val="FFFFFF"/>
                </a:clrFrom>
                <a:clrTo>
                  <a:srgbClr val="FFFFFF">
                    <a:alpha val="0"/>
                  </a:srgbClr>
                </a:clrTo>
              </a:clrChange>
            </a:blip>
            <a:stretch>
              <a:fillRect/>
            </a:stretch>
          </p:blipFill>
          <p:spPr>
            <a:xfrm>
              <a:off x="11150400" y="3114484"/>
              <a:ext cx="783431" cy="404948"/>
            </a:xfrm>
            <a:prstGeom prst="rect">
              <a:avLst/>
            </a:prstGeom>
          </p:spPr>
        </p:pic>
        <p:sp>
          <p:nvSpPr>
            <p:cNvPr id="133" name="Oval 132"/>
            <p:cNvSpPr/>
            <p:nvPr/>
          </p:nvSpPr>
          <p:spPr bwMode="auto">
            <a:xfrm flipH="1">
              <a:off x="9925610" y="412233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34" name="Rectangle 133"/>
            <p:cNvSpPr/>
            <p:nvPr/>
          </p:nvSpPr>
          <p:spPr bwMode="auto">
            <a:xfrm flipH="1">
              <a:off x="9925609" y="4849398"/>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HD Insight</a:t>
              </a:r>
            </a:p>
          </p:txBody>
        </p:sp>
        <p:sp>
          <p:nvSpPr>
            <p:cNvPr id="135" name="Oval 134"/>
            <p:cNvSpPr/>
            <p:nvPr/>
          </p:nvSpPr>
          <p:spPr bwMode="auto">
            <a:xfrm flipH="1">
              <a:off x="11173425" y="412233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136" name="Rectangle 135"/>
            <p:cNvSpPr/>
            <p:nvPr/>
          </p:nvSpPr>
          <p:spPr bwMode="auto">
            <a:xfrm flipH="1">
              <a:off x="11173424" y="4849398"/>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Site Recovery</a:t>
              </a:r>
            </a:p>
          </p:txBody>
        </p:sp>
        <p:pic>
          <p:nvPicPr>
            <p:cNvPr id="22" name="Picture 21"/>
            <p:cNvPicPr>
              <a:picLocks noChangeAspect="1"/>
            </p:cNvPicPr>
            <p:nvPr/>
          </p:nvPicPr>
          <p:blipFill>
            <a:blip r:embed="rId10"/>
            <a:stretch>
              <a:fillRect/>
            </a:stretch>
          </p:blipFill>
          <p:spPr>
            <a:xfrm>
              <a:off x="10087572" y="4277312"/>
              <a:ext cx="407730" cy="407730"/>
            </a:xfrm>
            <a:prstGeom prst="rect">
              <a:avLst/>
            </a:prstGeom>
          </p:spPr>
        </p:pic>
        <p:pic>
          <p:nvPicPr>
            <p:cNvPr id="23" name="Picture 22"/>
            <p:cNvPicPr>
              <a:picLocks noChangeAspect="1"/>
            </p:cNvPicPr>
            <p:nvPr/>
          </p:nvPicPr>
          <p:blipFill>
            <a:blip r:embed="rId11"/>
            <a:stretch>
              <a:fillRect/>
            </a:stretch>
          </p:blipFill>
          <p:spPr>
            <a:xfrm>
              <a:off x="11345121" y="4276116"/>
              <a:ext cx="393988" cy="393988"/>
            </a:xfrm>
            <a:prstGeom prst="rect">
              <a:avLst/>
            </a:prstGeom>
          </p:spPr>
        </p:pic>
        <p:sp>
          <p:nvSpPr>
            <p:cNvPr id="275" name="Rectangle 274"/>
            <p:cNvSpPr/>
            <p:nvPr/>
          </p:nvSpPr>
          <p:spPr bwMode="auto">
            <a:xfrm flipH="1">
              <a:off x="8677794" y="6043198"/>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Tables</a:t>
              </a:r>
            </a:p>
          </p:txBody>
        </p:sp>
        <p:sp>
          <p:nvSpPr>
            <p:cNvPr id="277" name="Oval 276"/>
            <p:cNvSpPr/>
            <p:nvPr/>
          </p:nvSpPr>
          <p:spPr bwMode="auto">
            <a:xfrm flipH="1">
              <a:off x="9925610" y="531613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278" name="Rectangle 277"/>
            <p:cNvSpPr/>
            <p:nvPr/>
          </p:nvSpPr>
          <p:spPr bwMode="auto">
            <a:xfrm flipH="1">
              <a:off x="9925609" y="6043198"/>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Search</a:t>
              </a:r>
            </a:p>
          </p:txBody>
        </p:sp>
        <p:sp>
          <p:nvSpPr>
            <p:cNvPr id="279" name="Oval 278"/>
            <p:cNvSpPr/>
            <p:nvPr/>
          </p:nvSpPr>
          <p:spPr bwMode="auto">
            <a:xfrm flipH="1">
              <a:off x="11173425" y="531613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280" name="Rectangle 279"/>
            <p:cNvSpPr/>
            <p:nvPr/>
          </p:nvSpPr>
          <p:spPr bwMode="auto">
            <a:xfrm flipH="1">
              <a:off x="11173424" y="6043198"/>
              <a:ext cx="745425" cy="4151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rPr>
                <a:t>DNS</a:t>
              </a:r>
            </a:p>
          </p:txBody>
        </p:sp>
        <p:pic>
          <p:nvPicPr>
            <p:cNvPr id="27" name="Picture 26"/>
            <p:cNvPicPr>
              <a:picLocks noChangeAspect="1"/>
            </p:cNvPicPr>
            <p:nvPr/>
          </p:nvPicPr>
          <p:blipFill>
            <a:blip r:embed="rId12"/>
            <a:stretch>
              <a:fillRect/>
            </a:stretch>
          </p:blipFill>
          <p:spPr>
            <a:xfrm>
              <a:off x="11351937" y="5486721"/>
              <a:ext cx="376514" cy="376512"/>
            </a:xfrm>
            <a:prstGeom prst="rect">
              <a:avLst/>
            </a:prstGeom>
          </p:spPr>
        </p:pic>
        <p:pic>
          <p:nvPicPr>
            <p:cNvPr id="290" name="Picture 2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180" y="5475014"/>
              <a:ext cx="360319" cy="360319"/>
            </a:xfrm>
            <a:prstGeom prst="rect">
              <a:avLst/>
            </a:prstGeom>
          </p:spPr>
        </p:pic>
        <p:grpSp>
          <p:nvGrpSpPr>
            <p:cNvPr id="30" name="Group 29"/>
            <p:cNvGrpSpPr/>
            <p:nvPr/>
          </p:nvGrpSpPr>
          <p:grpSpPr>
            <a:xfrm>
              <a:off x="8677795" y="5316133"/>
              <a:ext cx="745425" cy="745425"/>
              <a:chOff x="8677795" y="5316133"/>
              <a:chExt cx="745425" cy="745425"/>
            </a:xfrm>
          </p:grpSpPr>
          <p:sp>
            <p:nvSpPr>
              <p:cNvPr id="274" name="Oval 273"/>
              <p:cNvSpPr/>
              <p:nvPr/>
            </p:nvSpPr>
            <p:spPr bwMode="auto">
              <a:xfrm flipH="1">
                <a:off x="8677795" y="531613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851" rIns="0" bIns="0"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endParaRPr lang="en-US" sz="980" kern="0" dirty="0">
                  <a:gradFill>
                    <a:gsLst>
                      <a:gs pos="10145">
                        <a:srgbClr val="505050"/>
                      </a:gs>
                      <a:gs pos="30000">
                        <a:srgbClr val="505050"/>
                      </a:gs>
                    </a:gsLst>
                    <a:lin ang="5400000" scaled="0"/>
                  </a:gradFill>
                  <a:latin typeface="Segoe UI Semibold" panose="020B0702040204020203" pitchFamily="34" charset="0"/>
                  <a:cs typeface="Segoe UI Semibold" panose="020B0702040204020203" pitchFamily="34" charset="0"/>
                </a:endParaRPr>
              </a:p>
            </p:txBody>
          </p:sp>
          <p:pic>
            <p:nvPicPr>
              <p:cNvPr id="29" name="Picture 28"/>
              <p:cNvPicPr>
                <a:picLocks noChangeAspect="1"/>
              </p:cNvPicPr>
              <p:nvPr/>
            </p:nvPicPr>
            <p:blipFill>
              <a:blip r:embed="rId13"/>
              <a:stretch>
                <a:fillRect/>
              </a:stretch>
            </p:blipFill>
            <p:spPr>
              <a:xfrm>
                <a:off x="8868611" y="5495925"/>
                <a:ext cx="367482" cy="367482"/>
              </a:xfrm>
              <a:prstGeom prst="rect">
                <a:avLst/>
              </a:prstGeom>
            </p:spPr>
          </p:pic>
        </p:grpSp>
      </p:grpSp>
      <p:grpSp>
        <p:nvGrpSpPr>
          <p:cNvPr id="15" name="Circle--parts" hidden="1"/>
          <p:cNvGrpSpPr/>
          <p:nvPr/>
        </p:nvGrpSpPr>
        <p:grpSpPr>
          <a:xfrm>
            <a:off x="9524401" y="-3032617"/>
            <a:ext cx="2482760" cy="2482759"/>
            <a:chOff x="9713785" y="-2874594"/>
            <a:chExt cx="2533265" cy="2533263"/>
          </a:xfrm>
        </p:grpSpPr>
        <p:grpSp>
          <p:nvGrpSpPr>
            <p:cNvPr id="105" name="Group 104"/>
            <p:cNvGrpSpPr/>
            <p:nvPr/>
          </p:nvGrpSpPr>
          <p:grpSpPr>
            <a:xfrm>
              <a:off x="9713785" y="-2874594"/>
              <a:ext cx="2533265" cy="2533263"/>
              <a:chOff x="4654938" y="2498817"/>
              <a:chExt cx="2584062" cy="2584060"/>
            </a:xfrm>
            <a:gradFill>
              <a:gsLst>
                <a:gs pos="34000">
                  <a:srgbClr val="00BCF2"/>
                </a:gs>
                <a:gs pos="70000">
                  <a:srgbClr val="0829CE"/>
                </a:gs>
                <a:gs pos="93000">
                  <a:srgbClr val="061C90"/>
                </a:gs>
              </a:gsLst>
              <a:lin ang="5400000" scaled="0"/>
            </a:gradFill>
          </p:grpSpPr>
          <p:sp>
            <p:nvSpPr>
              <p:cNvPr id="106" name="Oval 105"/>
              <p:cNvSpPr/>
              <p:nvPr/>
            </p:nvSpPr>
            <p:spPr>
              <a:xfrm>
                <a:off x="4654938" y="2498817"/>
                <a:ext cx="2584062" cy="2584060"/>
              </a:xfrm>
              <a:prstGeom prst="ellipse">
                <a:avLst/>
              </a:prstGeom>
              <a:gradFill>
                <a:gsLst>
                  <a:gs pos="20000">
                    <a:srgbClr val="00B0F0"/>
                  </a:gs>
                  <a:gs pos="79000">
                    <a:srgbClr val="00317A"/>
                  </a:gs>
                </a:gsLst>
                <a:lin ang="5400000" scaled="0"/>
              </a:gradFill>
              <a:ln w="19050">
                <a:solidFill>
                  <a:schemeClr val="bg1"/>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042"/>
                <a:endParaRPr lang="en-US" sz="1920" kern="0" spc="96" dirty="0">
                  <a:solidFill>
                    <a:srgbClr val="FFFFFF"/>
                  </a:solidFill>
                  <a:latin typeface="Segoe UI Semibold" panose="020B0702040204020203" pitchFamily="34" charset="0"/>
                  <a:cs typeface="Segoe UI Semibold" panose="020B0702040204020203" pitchFamily="34" charset="0"/>
                </a:endParaRPr>
              </a:p>
            </p:txBody>
          </p:sp>
          <p:sp>
            <p:nvSpPr>
              <p:cNvPr id="107" name="TextBox 106"/>
              <p:cNvSpPr txBox="1"/>
              <p:nvPr/>
            </p:nvSpPr>
            <p:spPr>
              <a:xfrm>
                <a:off x="4704127" y="4086475"/>
                <a:ext cx="2485683" cy="384292"/>
              </a:xfrm>
              <a:prstGeom prst="rect">
                <a:avLst/>
              </a:prstGeom>
              <a:noFill/>
              <a:effectLst/>
            </p:spPr>
            <p:txBody>
              <a:bodyPr wrap="square" rtlCol="0">
                <a:spAutoFit/>
              </a:bodyPr>
              <a:lstStyle/>
              <a:p>
                <a:pPr algn="ctr" defTabSz="896042"/>
                <a:r>
                  <a:rPr lang="en-US" sz="1765" kern="0" spc="78" dirty="0">
                    <a:ln w="0"/>
                    <a:gradFill>
                      <a:gsLst>
                        <a:gs pos="5263">
                          <a:srgbClr val="FFFFFF"/>
                        </a:gs>
                        <a:gs pos="35000">
                          <a:srgbClr val="FFFFFF"/>
                        </a:gs>
                      </a:gsLst>
                      <a:lin ang="5400000" scaled="0"/>
                    </a:gradFill>
                    <a:latin typeface="Segoe UI Semibold" panose="020B0702040204020203" pitchFamily="34" charset="0"/>
                    <a:cs typeface="Segoe UI Semibold" panose="020B0702040204020203" pitchFamily="34" charset="0"/>
                  </a:rPr>
                  <a:t>BIZTALK SERVER</a:t>
                </a:r>
              </a:p>
            </p:txBody>
          </p:sp>
          <p:sp>
            <p:nvSpPr>
              <p:cNvPr id="108" name="TextBox 107"/>
              <p:cNvSpPr txBox="1"/>
              <p:nvPr/>
            </p:nvSpPr>
            <p:spPr>
              <a:xfrm>
                <a:off x="5011429" y="3063584"/>
                <a:ext cx="1871079" cy="384292"/>
              </a:xfrm>
              <a:prstGeom prst="rect">
                <a:avLst/>
              </a:prstGeom>
              <a:noFill/>
              <a:effectLst/>
            </p:spPr>
            <p:txBody>
              <a:bodyPr wrap="square" rtlCol="0">
                <a:spAutoFit/>
              </a:bodyPr>
              <a:lstStyle/>
              <a:p>
                <a:pPr algn="ctr" defTabSz="896042"/>
                <a:r>
                  <a:rPr lang="en-US" sz="1765" kern="0" spc="78" dirty="0">
                    <a:ln w="0"/>
                    <a:gradFill>
                      <a:gsLst>
                        <a:gs pos="5263">
                          <a:srgbClr val="FFFFFF"/>
                        </a:gs>
                        <a:gs pos="35000">
                          <a:srgbClr val="FFFFFF"/>
                        </a:gs>
                      </a:gsLst>
                      <a:lin ang="5400000" scaled="0"/>
                    </a:gradFill>
                    <a:latin typeface="Segoe UI Semibold" panose="020B0702040204020203" pitchFamily="34" charset="0"/>
                    <a:cs typeface="Segoe UI Semibold" panose="020B0702040204020203" pitchFamily="34" charset="0"/>
                  </a:rPr>
                  <a:t>LOGIC APPS</a:t>
                </a:r>
              </a:p>
            </p:txBody>
          </p:sp>
        </p:grpSp>
        <p:pic>
          <p:nvPicPr>
            <p:cNvPr id="78" name="Picture 77"/>
            <p:cNvPicPr>
              <a:picLocks noChangeAspect="1"/>
            </p:cNvPicPr>
            <p:nvPr/>
          </p:nvPicPr>
          <p:blipFill>
            <a:blip r:embed="rId14">
              <a:biLevel thresh="25000"/>
            </a:blip>
            <a:stretch>
              <a:fillRect/>
            </a:stretch>
          </p:blipFill>
          <p:spPr>
            <a:xfrm>
              <a:off x="10542164" y="-1837731"/>
              <a:ext cx="380134" cy="380134"/>
            </a:xfrm>
            <a:prstGeom prst="rect">
              <a:avLst/>
            </a:prstGeom>
          </p:spPr>
        </p:pic>
        <p:sp>
          <p:nvSpPr>
            <p:cNvPr id="102" name="Freeform 5"/>
            <p:cNvSpPr>
              <a:spLocks noChangeAspect="1" noEditPoints="1"/>
            </p:cNvSpPr>
            <p:nvPr/>
          </p:nvSpPr>
          <p:spPr bwMode="auto">
            <a:xfrm>
              <a:off x="10995666" y="-1863725"/>
              <a:ext cx="215260" cy="402814"/>
            </a:xfrm>
            <a:custGeom>
              <a:avLst/>
              <a:gdLst>
                <a:gd name="T0" fmla="*/ 77 w 83"/>
                <a:gd name="T1" fmla="*/ 151 h 157"/>
                <a:gd name="T2" fmla="*/ 6 w 83"/>
                <a:gd name="T3" fmla="*/ 6 h 157"/>
                <a:gd name="T4" fmla="*/ 83 w 83"/>
                <a:gd name="T5" fmla="*/ 0 h 157"/>
                <a:gd name="T6" fmla="*/ 6 w 83"/>
                <a:gd name="T7" fmla="*/ 0 h 157"/>
                <a:gd name="T8" fmla="*/ 0 w 83"/>
                <a:gd name="T9" fmla="*/ 6 h 157"/>
                <a:gd name="T10" fmla="*/ 0 w 83"/>
                <a:gd name="T11" fmla="*/ 157 h 157"/>
                <a:gd name="T12" fmla="*/ 77 w 83"/>
                <a:gd name="T13" fmla="*/ 157 h 157"/>
                <a:gd name="T14" fmla="*/ 83 w 83"/>
                <a:gd name="T15" fmla="*/ 151 h 157"/>
                <a:gd name="T16" fmla="*/ 83 w 83"/>
                <a:gd name="T17" fmla="*/ 0 h 157"/>
                <a:gd name="T18" fmla="*/ 15 w 83"/>
                <a:gd name="T19" fmla="*/ 102 h 157"/>
                <a:gd name="T20" fmla="*/ 20 w 83"/>
                <a:gd name="T21" fmla="*/ 102 h 157"/>
                <a:gd name="T22" fmla="*/ 26 w 83"/>
                <a:gd name="T23" fmla="*/ 104 h 157"/>
                <a:gd name="T24" fmla="*/ 26 w 83"/>
                <a:gd name="T25" fmla="*/ 99 h 157"/>
                <a:gd name="T26" fmla="*/ 26 w 83"/>
                <a:gd name="T27" fmla="*/ 104 h 157"/>
                <a:gd name="T28" fmla="*/ 67 w 83"/>
                <a:gd name="T29" fmla="*/ 89 h 157"/>
                <a:gd name="T30" fmla="*/ 15 w 83"/>
                <a:gd name="T31" fmla="*/ 88 h 157"/>
                <a:gd name="T32" fmla="*/ 17 w 83"/>
                <a:gd name="T33" fmla="*/ 79 h 157"/>
                <a:gd name="T34" fmla="*/ 68 w 83"/>
                <a:gd name="T35" fmla="*/ 80 h 157"/>
                <a:gd name="T36" fmla="*/ 68 w 83"/>
                <a:gd name="T37" fmla="*/ 88 h 157"/>
                <a:gd name="T38" fmla="*/ 67 w 83"/>
                <a:gd name="T39" fmla="*/ 74 h 157"/>
                <a:gd name="T40" fmla="*/ 15 w 83"/>
                <a:gd name="T41" fmla="*/ 72 h 157"/>
                <a:gd name="T42" fmla="*/ 17 w 83"/>
                <a:gd name="T43" fmla="*/ 63 h 157"/>
                <a:gd name="T44" fmla="*/ 68 w 83"/>
                <a:gd name="T45" fmla="*/ 64 h 157"/>
                <a:gd name="T46" fmla="*/ 68 w 83"/>
                <a:gd name="T47" fmla="*/ 72 h 157"/>
                <a:gd name="T48" fmla="*/ 67 w 83"/>
                <a:gd name="T49" fmla="*/ 58 h 157"/>
                <a:gd name="T50" fmla="*/ 15 w 83"/>
                <a:gd name="T51" fmla="*/ 57 h 157"/>
                <a:gd name="T52" fmla="*/ 17 w 83"/>
                <a:gd name="T53" fmla="*/ 47 h 157"/>
                <a:gd name="T54" fmla="*/ 68 w 83"/>
                <a:gd name="T55" fmla="*/ 49 h 157"/>
                <a:gd name="T56" fmla="*/ 68 w 83"/>
                <a:gd name="T57" fmla="*/ 57 h 157"/>
                <a:gd name="T58" fmla="*/ 67 w 83"/>
                <a:gd name="T59" fmla="*/ 42 h 157"/>
                <a:gd name="T60" fmla="*/ 15 w 83"/>
                <a:gd name="T61" fmla="*/ 41 h 157"/>
                <a:gd name="T62" fmla="*/ 17 w 83"/>
                <a:gd name="T63" fmla="*/ 31 h 157"/>
                <a:gd name="T64" fmla="*/ 68 w 83"/>
                <a:gd name="T65" fmla="*/ 33 h 157"/>
                <a:gd name="T66" fmla="*/ 68 w 83"/>
                <a:gd name="T67" fmla="*/ 41 h 157"/>
                <a:gd name="T68" fmla="*/ 67 w 83"/>
                <a:gd name="T69" fmla="*/ 27 h 157"/>
                <a:gd name="T70" fmla="*/ 15 w 83"/>
                <a:gd name="T71" fmla="*/ 25 h 157"/>
                <a:gd name="T72" fmla="*/ 17 w 83"/>
                <a:gd name="T73" fmla="*/ 16 h 157"/>
                <a:gd name="T74" fmla="*/ 68 w 83"/>
                <a:gd name="T75" fmla="*/ 17 h 157"/>
                <a:gd name="T76" fmla="*/ 68 w 83"/>
                <a:gd name="T77" fmla="*/ 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157">
                  <a:moveTo>
                    <a:pt x="77" y="6"/>
                  </a:moveTo>
                  <a:cubicBezTo>
                    <a:pt x="77" y="151"/>
                    <a:pt x="77" y="151"/>
                    <a:pt x="77" y="151"/>
                  </a:cubicBezTo>
                  <a:cubicBezTo>
                    <a:pt x="6" y="151"/>
                    <a:pt x="6" y="151"/>
                    <a:pt x="6" y="151"/>
                  </a:cubicBezTo>
                  <a:cubicBezTo>
                    <a:pt x="6" y="6"/>
                    <a:pt x="6" y="6"/>
                    <a:pt x="6" y="6"/>
                  </a:cubicBezTo>
                  <a:cubicBezTo>
                    <a:pt x="77" y="6"/>
                    <a:pt x="77" y="6"/>
                    <a:pt x="77" y="6"/>
                  </a:cubicBezTo>
                  <a:moveTo>
                    <a:pt x="83" y="0"/>
                  </a:moveTo>
                  <a:cubicBezTo>
                    <a:pt x="77" y="0"/>
                    <a:pt x="77" y="0"/>
                    <a:pt x="77" y="0"/>
                  </a:cubicBezTo>
                  <a:cubicBezTo>
                    <a:pt x="6" y="0"/>
                    <a:pt x="6" y="0"/>
                    <a:pt x="6" y="0"/>
                  </a:cubicBezTo>
                  <a:cubicBezTo>
                    <a:pt x="0" y="0"/>
                    <a:pt x="0" y="0"/>
                    <a:pt x="0" y="0"/>
                  </a:cubicBezTo>
                  <a:cubicBezTo>
                    <a:pt x="0" y="6"/>
                    <a:pt x="0" y="6"/>
                    <a:pt x="0" y="6"/>
                  </a:cubicBezTo>
                  <a:cubicBezTo>
                    <a:pt x="0" y="151"/>
                    <a:pt x="0" y="151"/>
                    <a:pt x="0" y="151"/>
                  </a:cubicBezTo>
                  <a:cubicBezTo>
                    <a:pt x="0" y="157"/>
                    <a:pt x="0" y="157"/>
                    <a:pt x="0" y="157"/>
                  </a:cubicBezTo>
                  <a:cubicBezTo>
                    <a:pt x="6" y="157"/>
                    <a:pt x="6" y="157"/>
                    <a:pt x="6" y="157"/>
                  </a:cubicBezTo>
                  <a:cubicBezTo>
                    <a:pt x="77" y="157"/>
                    <a:pt x="77" y="157"/>
                    <a:pt x="77" y="157"/>
                  </a:cubicBezTo>
                  <a:cubicBezTo>
                    <a:pt x="83" y="157"/>
                    <a:pt x="83" y="157"/>
                    <a:pt x="83" y="157"/>
                  </a:cubicBezTo>
                  <a:cubicBezTo>
                    <a:pt x="83" y="151"/>
                    <a:pt x="83" y="151"/>
                    <a:pt x="83" y="151"/>
                  </a:cubicBezTo>
                  <a:cubicBezTo>
                    <a:pt x="83" y="6"/>
                    <a:pt x="83" y="6"/>
                    <a:pt x="83" y="6"/>
                  </a:cubicBezTo>
                  <a:cubicBezTo>
                    <a:pt x="83" y="0"/>
                    <a:pt x="83" y="0"/>
                    <a:pt x="83" y="0"/>
                  </a:cubicBezTo>
                  <a:close/>
                  <a:moveTo>
                    <a:pt x="18" y="104"/>
                  </a:moveTo>
                  <a:cubicBezTo>
                    <a:pt x="16" y="104"/>
                    <a:pt x="15" y="103"/>
                    <a:pt x="15" y="102"/>
                  </a:cubicBezTo>
                  <a:cubicBezTo>
                    <a:pt x="15" y="100"/>
                    <a:pt x="16" y="99"/>
                    <a:pt x="18" y="99"/>
                  </a:cubicBezTo>
                  <a:cubicBezTo>
                    <a:pt x="19" y="99"/>
                    <a:pt x="20" y="100"/>
                    <a:pt x="20" y="102"/>
                  </a:cubicBezTo>
                  <a:cubicBezTo>
                    <a:pt x="20" y="103"/>
                    <a:pt x="19" y="104"/>
                    <a:pt x="18" y="104"/>
                  </a:cubicBezTo>
                  <a:close/>
                  <a:moveTo>
                    <a:pt x="26" y="104"/>
                  </a:moveTo>
                  <a:cubicBezTo>
                    <a:pt x="24" y="104"/>
                    <a:pt x="23" y="103"/>
                    <a:pt x="23" y="102"/>
                  </a:cubicBezTo>
                  <a:cubicBezTo>
                    <a:pt x="23" y="100"/>
                    <a:pt x="24" y="99"/>
                    <a:pt x="26" y="99"/>
                  </a:cubicBezTo>
                  <a:cubicBezTo>
                    <a:pt x="27" y="99"/>
                    <a:pt x="28" y="100"/>
                    <a:pt x="28" y="102"/>
                  </a:cubicBezTo>
                  <a:cubicBezTo>
                    <a:pt x="28" y="103"/>
                    <a:pt x="27" y="104"/>
                    <a:pt x="26" y="104"/>
                  </a:cubicBezTo>
                  <a:close/>
                  <a:moveTo>
                    <a:pt x="68" y="88"/>
                  </a:moveTo>
                  <a:cubicBezTo>
                    <a:pt x="68" y="89"/>
                    <a:pt x="67" y="89"/>
                    <a:pt x="67" y="89"/>
                  </a:cubicBezTo>
                  <a:cubicBezTo>
                    <a:pt x="17" y="89"/>
                    <a:pt x="17" y="89"/>
                    <a:pt x="17" y="89"/>
                  </a:cubicBezTo>
                  <a:cubicBezTo>
                    <a:pt x="16" y="89"/>
                    <a:pt x="15" y="89"/>
                    <a:pt x="15" y="88"/>
                  </a:cubicBezTo>
                  <a:cubicBezTo>
                    <a:pt x="15" y="80"/>
                    <a:pt x="15" y="80"/>
                    <a:pt x="15" y="80"/>
                  </a:cubicBezTo>
                  <a:cubicBezTo>
                    <a:pt x="15" y="79"/>
                    <a:pt x="16" y="79"/>
                    <a:pt x="17" y="79"/>
                  </a:cubicBezTo>
                  <a:cubicBezTo>
                    <a:pt x="67" y="79"/>
                    <a:pt x="67" y="79"/>
                    <a:pt x="67" y="79"/>
                  </a:cubicBezTo>
                  <a:cubicBezTo>
                    <a:pt x="67" y="79"/>
                    <a:pt x="68" y="79"/>
                    <a:pt x="68" y="80"/>
                  </a:cubicBezTo>
                  <a:cubicBezTo>
                    <a:pt x="68" y="88"/>
                    <a:pt x="68" y="88"/>
                    <a:pt x="68" y="88"/>
                  </a:cubicBezTo>
                  <a:cubicBezTo>
                    <a:pt x="68" y="88"/>
                    <a:pt x="68" y="88"/>
                    <a:pt x="68" y="88"/>
                  </a:cubicBezTo>
                  <a:close/>
                  <a:moveTo>
                    <a:pt x="68" y="72"/>
                  </a:moveTo>
                  <a:cubicBezTo>
                    <a:pt x="68" y="73"/>
                    <a:pt x="67" y="74"/>
                    <a:pt x="67" y="74"/>
                  </a:cubicBezTo>
                  <a:cubicBezTo>
                    <a:pt x="17" y="74"/>
                    <a:pt x="17" y="74"/>
                    <a:pt x="17" y="74"/>
                  </a:cubicBezTo>
                  <a:cubicBezTo>
                    <a:pt x="16" y="74"/>
                    <a:pt x="15" y="73"/>
                    <a:pt x="15" y="72"/>
                  </a:cubicBezTo>
                  <a:cubicBezTo>
                    <a:pt x="15" y="64"/>
                    <a:pt x="15" y="64"/>
                    <a:pt x="15" y="64"/>
                  </a:cubicBezTo>
                  <a:cubicBezTo>
                    <a:pt x="15" y="63"/>
                    <a:pt x="16" y="63"/>
                    <a:pt x="17" y="63"/>
                  </a:cubicBezTo>
                  <a:cubicBezTo>
                    <a:pt x="67" y="63"/>
                    <a:pt x="67" y="63"/>
                    <a:pt x="67" y="63"/>
                  </a:cubicBezTo>
                  <a:cubicBezTo>
                    <a:pt x="67" y="63"/>
                    <a:pt x="68" y="63"/>
                    <a:pt x="68" y="64"/>
                  </a:cubicBezTo>
                  <a:cubicBezTo>
                    <a:pt x="68" y="72"/>
                    <a:pt x="68" y="72"/>
                    <a:pt x="68" y="72"/>
                  </a:cubicBezTo>
                  <a:cubicBezTo>
                    <a:pt x="68" y="72"/>
                    <a:pt x="68" y="72"/>
                    <a:pt x="68" y="72"/>
                  </a:cubicBezTo>
                  <a:close/>
                  <a:moveTo>
                    <a:pt x="68" y="57"/>
                  </a:moveTo>
                  <a:cubicBezTo>
                    <a:pt x="68" y="57"/>
                    <a:pt x="67" y="58"/>
                    <a:pt x="67" y="58"/>
                  </a:cubicBezTo>
                  <a:cubicBezTo>
                    <a:pt x="17" y="58"/>
                    <a:pt x="17" y="58"/>
                    <a:pt x="17" y="58"/>
                  </a:cubicBezTo>
                  <a:cubicBezTo>
                    <a:pt x="16" y="58"/>
                    <a:pt x="15" y="57"/>
                    <a:pt x="15" y="57"/>
                  </a:cubicBezTo>
                  <a:cubicBezTo>
                    <a:pt x="15" y="49"/>
                    <a:pt x="15" y="49"/>
                    <a:pt x="15" y="49"/>
                  </a:cubicBezTo>
                  <a:cubicBezTo>
                    <a:pt x="15" y="48"/>
                    <a:pt x="16" y="47"/>
                    <a:pt x="17" y="47"/>
                  </a:cubicBezTo>
                  <a:cubicBezTo>
                    <a:pt x="67" y="47"/>
                    <a:pt x="67" y="47"/>
                    <a:pt x="67" y="47"/>
                  </a:cubicBezTo>
                  <a:cubicBezTo>
                    <a:pt x="67" y="47"/>
                    <a:pt x="68" y="48"/>
                    <a:pt x="68" y="49"/>
                  </a:cubicBezTo>
                  <a:cubicBezTo>
                    <a:pt x="68" y="57"/>
                    <a:pt x="68" y="57"/>
                    <a:pt x="68" y="57"/>
                  </a:cubicBezTo>
                  <a:cubicBezTo>
                    <a:pt x="68" y="57"/>
                    <a:pt x="68" y="57"/>
                    <a:pt x="68" y="57"/>
                  </a:cubicBezTo>
                  <a:close/>
                  <a:moveTo>
                    <a:pt x="68" y="41"/>
                  </a:moveTo>
                  <a:cubicBezTo>
                    <a:pt x="68" y="42"/>
                    <a:pt x="67" y="42"/>
                    <a:pt x="67" y="42"/>
                  </a:cubicBezTo>
                  <a:cubicBezTo>
                    <a:pt x="17" y="42"/>
                    <a:pt x="17" y="42"/>
                    <a:pt x="17" y="42"/>
                  </a:cubicBezTo>
                  <a:cubicBezTo>
                    <a:pt x="16" y="42"/>
                    <a:pt x="15" y="42"/>
                    <a:pt x="15" y="41"/>
                  </a:cubicBezTo>
                  <a:cubicBezTo>
                    <a:pt x="15" y="33"/>
                    <a:pt x="15" y="33"/>
                    <a:pt x="15" y="33"/>
                  </a:cubicBezTo>
                  <a:cubicBezTo>
                    <a:pt x="15" y="32"/>
                    <a:pt x="16" y="31"/>
                    <a:pt x="17" y="31"/>
                  </a:cubicBezTo>
                  <a:cubicBezTo>
                    <a:pt x="67" y="31"/>
                    <a:pt x="67" y="31"/>
                    <a:pt x="67" y="31"/>
                  </a:cubicBezTo>
                  <a:cubicBezTo>
                    <a:pt x="67" y="31"/>
                    <a:pt x="68" y="32"/>
                    <a:pt x="68" y="33"/>
                  </a:cubicBezTo>
                  <a:cubicBezTo>
                    <a:pt x="68" y="41"/>
                    <a:pt x="68" y="41"/>
                    <a:pt x="68" y="41"/>
                  </a:cubicBezTo>
                  <a:cubicBezTo>
                    <a:pt x="68" y="41"/>
                    <a:pt x="68" y="41"/>
                    <a:pt x="68" y="41"/>
                  </a:cubicBezTo>
                  <a:close/>
                  <a:moveTo>
                    <a:pt x="68" y="25"/>
                  </a:moveTo>
                  <a:cubicBezTo>
                    <a:pt x="68" y="26"/>
                    <a:pt x="67" y="27"/>
                    <a:pt x="67" y="27"/>
                  </a:cubicBezTo>
                  <a:cubicBezTo>
                    <a:pt x="17" y="27"/>
                    <a:pt x="17" y="27"/>
                    <a:pt x="17" y="27"/>
                  </a:cubicBezTo>
                  <a:cubicBezTo>
                    <a:pt x="16" y="27"/>
                    <a:pt x="15" y="26"/>
                    <a:pt x="15" y="25"/>
                  </a:cubicBezTo>
                  <a:cubicBezTo>
                    <a:pt x="15" y="17"/>
                    <a:pt x="15" y="17"/>
                    <a:pt x="15" y="17"/>
                  </a:cubicBezTo>
                  <a:cubicBezTo>
                    <a:pt x="15" y="16"/>
                    <a:pt x="16" y="16"/>
                    <a:pt x="17" y="16"/>
                  </a:cubicBezTo>
                  <a:cubicBezTo>
                    <a:pt x="67" y="16"/>
                    <a:pt x="67" y="16"/>
                    <a:pt x="67" y="16"/>
                  </a:cubicBezTo>
                  <a:cubicBezTo>
                    <a:pt x="67" y="16"/>
                    <a:pt x="68" y="16"/>
                    <a:pt x="68" y="17"/>
                  </a:cubicBezTo>
                  <a:cubicBezTo>
                    <a:pt x="68" y="25"/>
                    <a:pt x="68" y="25"/>
                    <a:pt x="68" y="25"/>
                  </a:cubicBezTo>
                  <a:cubicBezTo>
                    <a:pt x="68" y="25"/>
                    <a:pt x="68" y="25"/>
                    <a:pt x="68" y="25"/>
                  </a:cubicBezTo>
                  <a:close/>
                </a:path>
              </a:pathLst>
            </a:custGeom>
            <a:solidFill>
              <a:schemeClr val="bg1"/>
            </a:solidFill>
            <a:ln w="2540">
              <a:solidFill>
                <a:schemeClr val="bg1"/>
              </a:solidFill>
            </a:ln>
          </p:spPr>
          <p:txBody>
            <a:bodyPr vert="horz" wrap="square" lIns="89617" tIns="44808" rIns="89617" bIns="44808" numCol="1" anchor="t" anchorCtr="0" compatLnSpc="1">
              <a:prstTxWarp prst="textNoShape">
                <a:avLst/>
              </a:prstTxWarp>
            </a:bodyPr>
            <a:lstStyle/>
            <a:p>
              <a:pPr defTabSz="896042"/>
              <a:endParaRPr lang="en-US" sz="1765" kern="0" dirty="0">
                <a:solidFill>
                  <a:srgbClr val="505050"/>
                </a:solidFill>
              </a:endParaRPr>
            </a:p>
          </p:txBody>
        </p:sp>
      </p:grpSp>
      <p:pic>
        <p:nvPicPr>
          <p:cNvPr id="16" name="Picture 15"/>
          <p:cNvPicPr>
            <a:picLocks noChangeAspect="1"/>
          </p:cNvPicPr>
          <p:nvPr/>
        </p:nvPicPr>
        <p:blipFill>
          <a:blip r:embed="rId15"/>
          <a:stretch>
            <a:fillRect/>
          </a:stretch>
        </p:blipFill>
        <p:spPr>
          <a:xfrm>
            <a:off x="4838363" y="2766758"/>
            <a:ext cx="2503520" cy="2503520"/>
          </a:xfrm>
          <a:prstGeom prst="rect">
            <a:avLst/>
          </a:prstGeom>
        </p:spPr>
      </p:pic>
      <p:grpSp>
        <p:nvGrpSpPr>
          <p:cNvPr id="19" name="Group 18"/>
          <p:cNvGrpSpPr/>
          <p:nvPr/>
        </p:nvGrpSpPr>
        <p:grpSpPr>
          <a:xfrm>
            <a:off x="408565" y="1936914"/>
            <a:ext cx="3183664" cy="4161312"/>
            <a:chOff x="415110" y="1936723"/>
            <a:chExt cx="3248425" cy="4245960"/>
          </a:xfrm>
        </p:grpSpPr>
        <p:grpSp>
          <p:nvGrpSpPr>
            <p:cNvPr id="179" name="Group 178"/>
            <p:cNvGrpSpPr/>
            <p:nvPr/>
          </p:nvGrpSpPr>
          <p:grpSpPr>
            <a:xfrm>
              <a:off x="2918110" y="4236632"/>
              <a:ext cx="745425" cy="745425"/>
              <a:chOff x="2989406" y="5535051"/>
              <a:chExt cx="745531" cy="745531"/>
            </a:xfrm>
          </p:grpSpPr>
          <p:sp>
            <p:nvSpPr>
              <p:cNvPr id="180" name="Oval 179"/>
              <p:cNvSpPr/>
              <p:nvPr/>
            </p:nvSpPr>
            <p:spPr bwMode="auto">
              <a:xfrm>
                <a:off x="2989406" y="5535051"/>
                <a:ext cx="745531" cy="745531"/>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81" name="Freeform 5"/>
              <p:cNvSpPr>
                <a:spLocks noChangeAspect="1" noEditPoints="1"/>
              </p:cNvSpPr>
              <p:nvPr/>
            </p:nvSpPr>
            <p:spPr bwMode="black">
              <a:xfrm>
                <a:off x="3120102" y="5738321"/>
                <a:ext cx="484138" cy="338990"/>
              </a:xfrm>
              <a:custGeom>
                <a:avLst/>
                <a:gdLst>
                  <a:gd name="T0" fmla="*/ 606 w 2288"/>
                  <a:gd name="T1" fmla="*/ 756 h 1601"/>
                  <a:gd name="T2" fmla="*/ 606 w 2288"/>
                  <a:gd name="T3" fmla="*/ 756 h 1601"/>
                  <a:gd name="T4" fmla="*/ 606 w 2288"/>
                  <a:gd name="T5" fmla="*/ 756 h 1601"/>
                  <a:gd name="T6" fmla="*/ 865 w 2288"/>
                  <a:gd name="T7" fmla="*/ 698 h 1601"/>
                  <a:gd name="T8" fmla="*/ 606 w 2288"/>
                  <a:gd name="T9" fmla="*/ 824 h 1601"/>
                  <a:gd name="T10" fmla="*/ 606 w 2288"/>
                  <a:gd name="T11" fmla="*/ 824 h 1601"/>
                  <a:gd name="T12" fmla="*/ 940 w 2288"/>
                  <a:gd name="T13" fmla="*/ 698 h 1601"/>
                  <a:gd name="T14" fmla="*/ 1475 w 2288"/>
                  <a:gd name="T15" fmla="*/ 698 h 1601"/>
                  <a:gd name="T16" fmla="*/ 1475 w 2288"/>
                  <a:gd name="T17" fmla="*/ 698 h 1601"/>
                  <a:gd name="T18" fmla="*/ 556 w 2288"/>
                  <a:gd name="T19" fmla="*/ 792 h 1601"/>
                  <a:gd name="T20" fmla="*/ 556 w 2288"/>
                  <a:gd name="T21" fmla="*/ 792 h 1601"/>
                  <a:gd name="T22" fmla="*/ 865 w 2288"/>
                  <a:gd name="T23" fmla="*/ 698 h 1601"/>
                  <a:gd name="T24" fmla="*/ 1436 w 2288"/>
                  <a:gd name="T25" fmla="*/ 824 h 1601"/>
                  <a:gd name="T26" fmla="*/ 1436 w 2288"/>
                  <a:gd name="T27" fmla="*/ 824 h 1601"/>
                  <a:gd name="T28" fmla="*/ 940 w 2288"/>
                  <a:gd name="T29" fmla="*/ 698 h 1601"/>
                  <a:gd name="T30" fmla="*/ 606 w 2288"/>
                  <a:gd name="T31" fmla="*/ 756 h 1601"/>
                  <a:gd name="T32" fmla="*/ 382 w 2288"/>
                  <a:gd name="T33" fmla="*/ 1339 h 1601"/>
                  <a:gd name="T34" fmla="*/ 490 w 2288"/>
                  <a:gd name="T35" fmla="*/ 794 h 1601"/>
                  <a:gd name="T36" fmla="*/ 447 w 2288"/>
                  <a:gd name="T37" fmla="*/ 799 h 1601"/>
                  <a:gd name="T38" fmla="*/ 483 w 2288"/>
                  <a:gd name="T39" fmla="*/ 667 h 1601"/>
                  <a:gd name="T40" fmla="*/ 490 w 2288"/>
                  <a:gd name="T41" fmla="*/ 794 h 1601"/>
                  <a:gd name="T42" fmla="*/ 513 w 2288"/>
                  <a:gd name="T43" fmla="*/ 792 h 1601"/>
                  <a:gd name="T44" fmla="*/ 599 w 2288"/>
                  <a:gd name="T45" fmla="*/ 680 h 1601"/>
                  <a:gd name="T46" fmla="*/ 685 w 2288"/>
                  <a:gd name="T47" fmla="*/ 721 h 1601"/>
                  <a:gd name="T48" fmla="*/ 770 w 2288"/>
                  <a:gd name="T49" fmla="*/ 567 h 1601"/>
                  <a:gd name="T50" fmla="*/ 982 w 2288"/>
                  <a:gd name="T51" fmla="*/ 839 h 1601"/>
                  <a:gd name="T52" fmla="*/ 863 w 2288"/>
                  <a:gd name="T53" fmla="*/ 652 h 1601"/>
                  <a:gd name="T54" fmla="*/ 1018 w 2288"/>
                  <a:gd name="T55" fmla="*/ 830 h 1601"/>
                  <a:gd name="T56" fmla="*/ 1044 w 2288"/>
                  <a:gd name="T57" fmla="*/ 749 h 1601"/>
                  <a:gd name="T58" fmla="*/ 1074 w 2288"/>
                  <a:gd name="T59" fmla="*/ 685 h 1601"/>
                  <a:gd name="T60" fmla="*/ 1284 w 2288"/>
                  <a:gd name="T61" fmla="*/ 684 h 1601"/>
                  <a:gd name="T62" fmla="*/ 1145 w 2288"/>
                  <a:gd name="T63" fmla="*/ 911 h 1601"/>
                  <a:gd name="T64" fmla="*/ 1212 w 2288"/>
                  <a:gd name="T65" fmla="*/ 684 h 1601"/>
                  <a:gd name="T66" fmla="*/ 1363 w 2288"/>
                  <a:gd name="T67" fmla="*/ 563 h 1601"/>
                  <a:gd name="T68" fmla="*/ 1290 w 2288"/>
                  <a:gd name="T69" fmla="*/ 648 h 1601"/>
                  <a:gd name="T70" fmla="*/ 1364 w 2288"/>
                  <a:gd name="T71" fmla="*/ 828 h 1601"/>
                  <a:gd name="T72" fmla="*/ 1526 w 2288"/>
                  <a:gd name="T73" fmla="*/ 710 h 1601"/>
                  <a:gd name="T74" fmla="*/ 1615 w 2288"/>
                  <a:gd name="T75" fmla="*/ 716 h 1601"/>
                  <a:gd name="T76" fmla="*/ 1609 w 2288"/>
                  <a:gd name="T77" fmla="*/ 652 h 1601"/>
                  <a:gd name="T78" fmla="*/ 1697 w 2288"/>
                  <a:gd name="T79" fmla="*/ 751 h 1601"/>
                  <a:gd name="T80" fmla="*/ 1842 w 2288"/>
                  <a:gd name="T81" fmla="*/ 686 h 1601"/>
                  <a:gd name="T82" fmla="*/ 1857 w 2288"/>
                  <a:gd name="T83" fmla="*/ 844 h 1601"/>
                  <a:gd name="T84" fmla="*/ 2044 w 2288"/>
                  <a:gd name="T85" fmla="*/ 839 h 1601"/>
                  <a:gd name="T86" fmla="*/ 1925 w 2288"/>
                  <a:gd name="T87" fmla="*/ 652 h 1601"/>
                  <a:gd name="T88" fmla="*/ 2011 w 2288"/>
                  <a:gd name="T89" fmla="*/ 730 h 1601"/>
                  <a:gd name="T90" fmla="*/ 1488 w 2288"/>
                  <a:gd name="T91" fmla="*/ 752 h 1601"/>
                  <a:gd name="T92" fmla="*/ 568 w 2288"/>
                  <a:gd name="T93" fmla="*/ 766 h 1601"/>
                  <a:gd name="T94" fmla="*/ 606 w 2288"/>
                  <a:gd name="T95" fmla="*/ 756 h 1601"/>
                  <a:gd name="T96" fmla="*/ 940 w 2288"/>
                  <a:gd name="T97" fmla="*/ 698 h 1601"/>
                  <a:gd name="T98" fmla="*/ 1386 w 2288"/>
                  <a:gd name="T99" fmla="*/ 752 h 1601"/>
                  <a:gd name="T100" fmla="*/ 1386 w 2288"/>
                  <a:gd name="T101" fmla="*/ 752 h 1601"/>
                  <a:gd name="T102" fmla="*/ 854 w 2288"/>
                  <a:gd name="T103" fmla="*/ 730 h 1601"/>
                  <a:gd name="T104" fmla="*/ 642 w 2288"/>
                  <a:gd name="T105" fmla="*/ 820 h 1601"/>
                  <a:gd name="T106" fmla="*/ 642 w 2288"/>
                  <a:gd name="T107" fmla="*/ 820 h 1601"/>
                  <a:gd name="T108" fmla="*/ 940 w 2288"/>
                  <a:gd name="T109" fmla="*/ 698 h 1601"/>
                  <a:gd name="T110" fmla="*/ 560 w 2288"/>
                  <a:gd name="T111" fmla="*/ 808 h 1601"/>
                  <a:gd name="T112" fmla="*/ 560 w 2288"/>
                  <a:gd name="T113" fmla="*/ 808 h 1601"/>
                  <a:gd name="T114" fmla="*/ 854 w 2288"/>
                  <a:gd name="T115" fmla="*/ 730 h 1601"/>
                  <a:gd name="T116" fmla="*/ 606 w 2288"/>
                  <a:gd name="T117" fmla="*/ 756 h 1601"/>
                  <a:gd name="T118" fmla="*/ 606 w 2288"/>
                  <a:gd name="T119" fmla="*/ 756 h 1601"/>
                  <a:gd name="T120" fmla="*/ 606 w 2288"/>
                  <a:gd name="T121" fmla="*/ 756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88" h="1601">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1475" y="698"/>
                    </a:moveTo>
                    <a:cubicBezTo>
                      <a:pt x="1466" y="686"/>
                      <a:pt x="1454" y="680"/>
                      <a:pt x="1436" y="680"/>
                    </a:cubicBez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lose/>
                    <a:moveTo>
                      <a:pt x="1475" y="698"/>
                    </a:moveTo>
                    <a:cubicBezTo>
                      <a:pt x="1466" y="686"/>
                      <a:pt x="1454" y="680"/>
                      <a:pt x="1436" y="680"/>
                    </a:cubicBez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1475" y="698"/>
                    </a:moveTo>
                    <a:cubicBezTo>
                      <a:pt x="1466" y="686"/>
                      <a:pt x="1454" y="680"/>
                      <a:pt x="1436" y="680"/>
                    </a:cubicBez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lose/>
                    <a:moveTo>
                      <a:pt x="1475" y="698"/>
                    </a:moveTo>
                    <a:cubicBezTo>
                      <a:pt x="1466" y="686"/>
                      <a:pt x="1454" y="680"/>
                      <a:pt x="1436" y="680"/>
                    </a:cubicBez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1794" y="217"/>
                    </a:moveTo>
                    <a:cubicBezTo>
                      <a:pt x="1723" y="217"/>
                      <a:pt x="1655" y="231"/>
                      <a:pt x="1595" y="259"/>
                    </a:cubicBezTo>
                    <a:cubicBezTo>
                      <a:pt x="1525" y="133"/>
                      <a:pt x="1393" y="50"/>
                      <a:pt x="1241" y="50"/>
                    </a:cubicBezTo>
                    <a:cubicBezTo>
                      <a:pt x="1128" y="50"/>
                      <a:pt x="1026" y="97"/>
                      <a:pt x="952" y="174"/>
                    </a:cubicBezTo>
                    <a:cubicBezTo>
                      <a:pt x="871" y="68"/>
                      <a:pt x="743" y="0"/>
                      <a:pt x="599" y="0"/>
                    </a:cubicBezTo>
                    <a:cubicBezTo>
                      <a:pt x="353" y="0"/>
                      <a:pt x="154" y="197"/>
                      <a:pt x="154" y="442"/>
                    </a:cubicBezTo>
                    <a:cubicBezTo>
                      <a:pt x="154" y="505"/>
                      <a:pt x="168" y="566"/>
                      <a:pt x="191" y="620"/>
                    </a:cubicBezTo>
                    <a:cubicBezTo>
                      <a:pt x="77" y="686"/>
                      <a:pt x="0" y="811"/>
                      <a:pt x="0" y="954"/>
                    </a:cubicBezTo>
                    <a:cubicBezTo>
                      <a:pt x="0" y="1167"/>
                      <a:pt x="171" y="1339"/>
                      <a:pt x="382" y="1339"/>
                    </a:cubicBezTo>
                    <a:cubicBezTo>
                      <a:pt x="409" y="1339"/>
                      <a:pt x="435" y="1337"/>
                      <a:pt x="460" y="1332"/>
                    </a:cubicBezTo>
                    <a:cubicBezTo>
                      <a:pt x="518" y="1489"/>
                      <a:pt x="669" y="1601"/>
                      <a:pt x="846" y="1601"/>
                    </a:cubicBezTo>
                    <a:cubicBezTo>
                      <a:pt x="1016" y="1601"/>
                      <a:pt x="1162" y="1497"/>
                      <a:pt x="1225" y="1351"/>
                    </a:cubicBezTo>
                    <a:cubicBezTo>
                      <a:pt x="1272" y="1374"/>
                      <a:pt x="1326" y="1387"/>
                      <a:pt x="1382" y="1387"/>
                    </a:cubicBezTo>
                    <a:cubicBezTo>
                      <a:pt x="1517" y="1387"/>
                      <a:pt x="1635" y="1312"/>
                      <a:pt x="1697" y="1202"/>
                    </a:cubicBezTo>
                    <a:cubicBezTo>
                      <a:pt x="1729" y="1208"/>
                      <a:pt x="1761" y="1211"/>
                      <a:pt x="1794" y="1211"/>
                    </a:cubicBezTo>
                    <a:cubicBezTo>
                      <a:pt x="2066" y="1211"/>
                      <a:pt x="2288" y="989"/>
                      <a:pt x="2288" y="714"/>
                    </a:cubicBezTo>
                    <a:cubicBezTo>
                      <a:pt x="2288" y="439"/>
                      <a:pt x="2066" y="217"/>
                      <a:pt x="1794" y="217"/>
                    </a:cubicBezTo>
                    <a:close/>
                    <a:moveTo>
                      <a:pt x="490" y="794"/>
                    </a:moveTo>
                    <a:cubicBezTo>
                      <a:pt x="490" y="834"/>
                      <a:pt x="460" y="860"/>
                      <a:pt x="414" y="860"/>
                    </a:cubicBezTo>
                    <a:cubicBezTo>
                      <a:pt x="391" y="860"/>
                      <a:pt x="368" y="856"/>
                      <a:pt x="345" y="843"/>
                    </a:cubicBezTo>
                    <a:cubicBezTo>
                      <a:pt x="341" y="840"/>
                      <a:pt x="336" y="838"/>
                      <a:pt x="332" y="835"/>
                    </a:cubicBezTo>
                    <a:cubicBezTo>
                      <a:pt x="332" y="834"/>
                      <a:pt x="329" y="834"/>
                      <a:pt x="330" y="830"/>
                    </a:cubicBezTo>
                    <a:cubicBezTo>
                      <a:pt x="341" y="805"/>
                      <a:pt x="341" y="805"/>
                      <a:pt x="341" y="805"/>
                    </a:cubicBezTo>
                    <a:cubicBezTo>
                      <a:pt x="342" y="799"/>
                      <a:pt x="345" y="802"/>
                      <a:pt x="346" y="802"/>
                    </a:cubicBezTo>
                    <a:cubicBezTo>
                      <a:pt x="348" y="803"/>
                      <a:pt x="351" y="806"/>
                      <a:pt x="354" y="807"/>
                    </a:cubicBezTo>
                    <a:cubicBezTo>
                      <a:pt x="382" y="825"/>
                      <a:pt x="406" y="825"/>
                      <a:pt x="415" y="825"/>
                    </a:cubicBezTo>
                    <a:cubicBezTo>
                      <a:pt x="434" y="825"/>
                      <a:pt x="447" y="814"/>
                      <a:pt x="447" y="799"/>
                    </a:cubicBezTo>
                    <a:cubicBezTo>
                      <a:pt x="447" y="798"/>
                      <a:pt x="447" y="798"/>
                      <a:pt x="447" y="798"/>
                    </a:cubicBezTo>
                    <a:cubicBezTo>
                      <a:pt x="447" y="783"/>
                      <a:pt x="428" y="776"/>
                      <a:pt x="406" y="770"/>
                    </a:cubicBezTo>
                    <a:cubicBezTo>
                      <a:pt x="401" y="769"/>
                      <a:pt x="401" y="769"/>
                      <a:pt x="401" y="769"/>
                    </a:cubicBezTo>
                    <a:cubicBezTo>
                      <a:pt x="369" y="760"/>
                      <a:pt x="337" y="747"/>
                      <a:pt x="337" y="707"/>
                    </a:cubicBezTo>
                    <a:cubicBezTo>
                      <a:pt x="337" y="688"/>
                      <a:pt x="344" y="672"/>
                      <a:pt x="357" y="661"/>
                    </a:cubicBezTo>
                    <a:cubicBezTo>
                      <a:pt x="370" y="649"/>
                      <a:pt x="388" y="643"/>
                      <a:pt x="410" y="643"/>
                    </a:cubicBezTo>
                    <a:cubicBezTo>
                      <a:pt x="414" y="643"/>
                      <a:pt x="414" y="643"/>
                      <a:pt x="414" y="643"/>
                    </a:cubicBezTo>
                    <a:cubicBezTo>
                      <a:pt x="440" y="643"/>
                      <a:pt x="464" y="650"/>
                      <a:pt x="482" y="661"/>
                    </a:cubicBezTo>
                    <a:cubicBezTo>
                      <a:pt x="483" y="662"/>
                      <a:pt x="484" y="665"/>
                      <a:pt x="483" y="667"/>
                    </a:cubicBezTo>
                    <a:cubicBezTo>
                      <a:pt x="483" y="668"/>
                      <a:pt x="475" y="690"/>
                      <a:pt x="474" y="693"/>
                    </a:cubicBezTo>
                    <a:cubicBezTo>
                      <a:pt x="473" y="697"/>
                      <a:pt x="468" y="694"/>
                      <a:pt x="468" y="694"/>
                    </a:cubicBezTo>
                    <a:cubicBezTo>
                      <a:pt x="452" y="685"/>
                      <a:pt x="428" y="679"/>
                      <a:pt x="409" y="679"/>
                    </a:cubicBezTo>
                    <a:cubicBezTo>
                      <a:pt x="390" y="679"/>
                      <a:pt x="378" y="688"/>
                      <a:pt x="378" y="702"/>
                    </a:cubicBezTo>
                    <a:cubicBezTo>
                      <a:pt x="378" y="710"/>
                      <a:pt x="383" y="715"/>
                      <a:pt x="391" y="719"/>
                    </a:cubicBezTo>
                    <a:cubicBezTo>
                      <a:pt x="399" y="724"/>
                      <a:pt x="410" y="727"/>
                      <a:pt x="422" y="731"/>
                    </a:cubicBezTo>
                    <a:cubicBezTo>
                      <a:pt x="425" y="733"/>
                      <a:pt x="425" y="733"/>
                      <a:pt x="425" y="733"/>
                    </a:cubicBezTo>
                    <a:cubicBezTo>
                      <a:pt x="456" y="743"/>
                      <a:pt x="490" y="756"/>
                      <a:pt x="490" y="793"/>
                    </a:cubicBezTo>
                    <a:cubicBezTo>
                      <a:pt x="490" y="794"/>
                      <a:pt x="490" y="794"/>
                      <a:pt x="490" y="794"/>
                    </a:cubicBezTo>
                    <a:close/>
                    <a:moveTo>
                      <a:pt x="685" y="842"/>
                    </a:moveTo>
                    <a:cubicBezTo>
                      <a:pt x="685" y="842"/>
                      <a:pt x="685" y="846"/>
                      <a:pt x="682" y="847"/>
                    </a:cubicBezTo>
                    <a:cubicBezTo>
                      <a:pt x="682" y="847"/>
                      <a:pt x="677" y="848"/>
                      <a:pt x="672" y="848"/>
                    </a:cubicBezTo>
                    <a:cubicBezTo>
                      <a:pt x="668" y="849"/>
                      <a:pt x="652" y="853"/>
                      <a:pt x="638" y="855"/>
                    </a:cubicBezTo>
                    <a:cubicBezTo>
                      <a:pt x="626" y="857"/>
                      <a:pt x="613" y="858"/>
                      <a:pt x="599" y="858"/>
                    </a:cubicBezTo>
                    <a:cubicBezTo>
                      <a:pt x="586" y="858"/>
                      <a:pt x="574" y="857"/>
                      <a:pt x="564" y="855"/>
                    </a:cubicBezTo>
                    <a:cubicBezTo>
                      <a:pt x="552" y="852"/>
                      <a:pt x="543" y="848"/>
                      <a:pt x="537" y="843"/>
                    </a:cubicBezTo>
                    <a:cubicBezTo>
                      <a:pt x="529" y="838"/>
                      <a:pt x="523" y="830"/>
                      <a:pt x="519" y="823"/>
                    </a:cubicBezTo>
                    <a:cubicBezTo>
                      <a:pt x="515" y="814"/>
                      <a:pt x="513" y="805"/>
                      <a:pt x="513" y="792"/>
                    </a:cubicBezTo>
                    <a:cubicBezTo>
                      <a:pt x="513" y="780"/>
                      <a:pt x="515" y="770"/>
                      <a:pt x="520" y="762"/>
                    </a:cubicBezTo>
                    <a:cubicBezTo>
                      <a:pt x="525" y="753"/>
                      <a:pt x="532" y="745"/>
                      <a:pt x="540" y="739"/>
                    </a:cubicBezTo>
                    <a:cubicBezTo>
                      <a:pt x="547" y="734"/>
                      <a:pt x="556" y="730"/>
                      <a:pt x="567" y="726"/>
                    </a:cubicBezTo>
                    <a:cubicBezTo>
                      <a:pt x="578" y="724"/>
                      <a:pt x="588" y="722"/>
                      <a:pt x="600" y="722"/>
                    </a:cubicBezTo>
                    <a:cubicBezTo>
                      <a:pt x="608" y="722"/>
                      <a:pt x="615" y="722"/>
                      <a:pt x="620" y="724"/>
                    </a:cubicBezTo>
                    <a:cubicBezTo>
                      <a:pt x="620" y="724"/>
                      <a:pt x="631" y="724"/>
                      <a:pt x="642" y="726"/>
                    </a:cubicBezTo>
                    <a:cubicBezTo>
                      <a:pt x="642" y="720"/>
                      <a:pt x="642" y="720"/>
                      <a:pt x="642" y="720"/>
                    </a:cubicBezTo>
                    <a:cubicBezTo>
                      <a:pt x="642" y="703"/>
                      <a:pt x="638" y="694"/>
                      <a:pt x="632" y="689"/>
                    </a:cubicBezTo>
                    <a:cubicBezTo>
                      <a:pt x="624" y="683"/>
                      <a:pt x="613" y="680"/>
                      <a:pt x="599" y="680"/>
                    </a:cubicBezTo>
                    <a:cubicBezTo>
                      <a:pt x="599" y="680"/>
                      <a:pt x="567" y="680"/>
                      <a:pt x="541" y="693"/>
                    </a:cubicBezTo>
                    <a:cubicBezTo>
                      <a:pt x="540" y="694"/>
                      <a:pt x="538" y="694"/>
                      <a:pt x="538" y="694"/>
                    </a:cubicBezTo>
                    <a:cubicBezTo>
                      <a:pt x="538" y="694"/>
                      <a:pt x="536" y="695"/>
                      <a:pt x="534" y="693"/>
                    </a:cubicBezTo>
                    <a:cubicBezTo>
                      <a:pt x="525" y="667"/>
                      <a:pt x="525" y="667"/>
                      <a:pt x="525" y="667"/>
                    </a:cubicBezTo>
                    <a:cubicBezTo>
                      <a:pt x="524" y="663"/>
                      <a:pt x="527" y="662"/>
                      <a:pt x="527" y="662"/>
                    </a:cubicBezTo>
                    <a:cubicBezTo>
                      <a:pt x="538" y="653"/>
                      <a:pt x="567" y="647"/>
                      <a:pt x="567" y="647"/>
                    </a:cubicBezTo>
                    <a:cubicBezTo>
                      <a:pt x="577" y="645"/>
                      <a:pt x="592" y="644"/>
                      <a:pt x="602" y="644"/>
                    </a:cubicBezTo>
                    <a:cubicBezTo>
                      <a:pt x="629" y="644"/>
                      <a:pt x="650" y="649"/>
                      <a:pt x="664" y="662"/>
                    </a:cubicBezTo>
                    <a:cubicBezTo>
                      <a:pt x="678" y="675"/>
                      <a:pt x="685" y="694"/>
                      <a:pt x="685" y="721"/>
                    </a:cubicBezTo>
                    <a:cubicBezTo>
                      <a:pt x="685" y="842"/>
                      <a:pt x="685" y="842"/>
                      <a:pt x="685" y="842"/>
                    </a:cubicBezTo>
                    <a:close/>
                    <a:moveTo>
                      <a:pt x="770" y="851"/>
                    </a:moveTo>
                    <a:cubicBezTo>
                      <a:pt x="770" y="852"/>
                      <a:pt x="769" y="855"/>
                      <a:pt x="767" y="855"/>
                    </a:cubicBezTo>
                    <a:cubicBezTo>
                      <a:pt x="767" y="855"/>
                      <a:pt x="767" y="855"/>
                      <a:pt x="732" y="855"/>
                    </a:cubicBezTo>
                    <a:cubicBezTo>
                      <a:pt x="729" y="855"/>
                      <a:pt x="728" y="852"/>
                      <a:pt x="728" y="851"/>
                    </a:cubicBezTo>
                    <a:cubicBezTo>
                      <a:pt x="728" y="851"/>
                      <a:pt x="728" y="851"/>
                      <a:pt x="728" y="567"/>
                    </a:cubicBezTo>
                    <a:cubicBezTo>
                      <a:pt x="728" y="564"/>
                      <a:pt x="729" y="563"/>
                      <a:pt x="732" y="563"/>
                    </a:cubicBezTo>
                    <a:cubicBezTo>
                      <a:pt x="732" y="563"/>
                      <a:pt x="732" y="563"/>
                      <a:pt x="767" y="563"/>
                    </a:cubicBezTo>
                    <a:cubicBezTo>
                      <a:pt x="769" y="563"/>
                      <a:pt x="770" y="564"/>
                      <a:pt x="770" y="567"/>
                    </a:cubicBezTo>
                    <a:lnTo>
                      <a:pt x="770" y="851"/>
                    </a:lnTo>
                    <a:close/>
                    <a:moveTo>
                      <a:pt x="990" y="760"/>
                    </a:moveTo>
                    <a:cubicBezTo>
                      <a:pt x="990" y="762"/>
                      <a:pt x="986" y="762"/>
                      <a:pt x="986" y="762"/>
                    </a:cubicBezTo>
                    <a:cubicBezTo>
                      <a:pt x="854" y="762"/>
                      <a:pt x="854" y="762"/>
                      <a:pt x="854" y="762"/>
                    </a:cubicBezTo>
                    <a:cubicBezTo>
                      <a:pt x="855" y="783"/>
                      <a:pt x="859" y="797"/>
                      <a:pt x="869" y="807"/>
                    </a:cubicBezTo>
                    <a:cubicBezTo>
                      <a:pt x="878" y="816"/>
                      <a:pt x="894" y="823"/>
                      <a:pt x="914" y="823"/>
                    </a:cubicBezTo>
                    <a:cubicBezTo>
                      <a:pt x="946" y="823"/>
                      <a:pt x="959" y="816"/>
                      <a:pt x="969" y="812"/>
                    </a:cubicBezTo>
                    <a:cubicBezTo>
                      <a:pt x="969" y="812"/>
                      <a:pt x="973" y="811"/>
                      <a:pt x="974" y="815"/>
                    </a:cubicBezTo>
                    <a:cubicBezTo>
                      <a:pt x="982" y="839"/>
                      <a:pt x="982" y="839"/>
                      <a:pt x="982" y="839"/>
                    </a:cubicBezTo>
                    <a:cubicBezTo>
                      <a:pt x="985" y="843"/>
                      <a:pt x="983" y="844"/>
                      <a:pt x="982" y="846"/>
                    </a:cubicBezTo>
                    <a:cubicBezTo>
                      <a:pt x="973" y="849"/>
                      <a:pt x="953" y="858"/>
                      <a:pt x="915" y="858"/>
                    </a:cubicBezTo>
                    <a:cubicBezTo>
                      <a:pt x="896" y="858"/>
                      <a:pt x="880" y="856"/>
                      <a:pt x="867" y="851"/>
                    </a:cubicBezTo>
                    <a:cubicBezTo>
                      <a:pt x="854" y="846"/>
                      <a:pt x="842" y="838"/>
                      <a:pt x="833" y="829"/>
                    </a:cubicBezTo>
                    <a:cubicBezTo>
                      <a:pt x="824" y="819"/>
                      <a:pt x="818" y="808"/>
                      <a:pt x="814" y="794"/>
                    </a:cubicBezTo>
                    <a:cubicBezTo>
                      <a:pt x="810" y="783"/>
                      <a:pt x="808" y="767"/>
                      <a:pt x="808" y="752"/>
                    </a:cubicBezTo>
                    <a:cubicBezTo>
                      <a:pt x="808" y="738"/>
                      <a:pt x="810" y="724"/>
                      <a:pt x="814" y="710"/>
                    </a:cubicBezTo>
                    <a:cubicBezTo>
                      <a:pt x="818" y="697"/>
                      <a:pt x="824" y="685"/>
                      <a:pt x="832" y="676"/>
                    </a:cubicBezTo>
                    <a:cubicBezTo>
                      <a:pt x="840" y="666"/>
                      <a:pt x="850" y="658"/>
                      <a:pt x="863" y="652"/>
                    </a:cubicBezTo>
                    <a:cubicBezTo>
                      <a:pt x="874" y="647"/>
                      <a:pt x="890" y="644"/>
                      <a:pt x="906" y="644"/>
                    </a:cubicBezTo>
                    <a:cubicBezTo>
                      <a:pt x="921" y="644"/>
                      <a:pt x="933" y="647"/>
                      <a:pt x="944" y="652"/>
                    </a:cubicBezTo>
                    <a:cubicBezTo>
                      <a:pt x="953" y="656"/>
                      <a:pt x="960" y="662"/>
                      <a:pt x="969" y="671"/>
                    </a:cubicBezTo>
                    <a:cubicBezTo>
                      <a:pt x="974" y="676"/>
                      <a:pt x="983" y="689"/>
                      <a:pt x="986" y="702"/>
                    </a:cubicBezTo>
                    <a:cubicBezTo>
                      <a:pt x="995" y="731"/>
                      <a:pt x="990" y="757"/>
                      <a:pt x="990" y="760"/>
                    </a:cubicBezTo>
                    <a:close/>
                    <a:moveTo>
                      <a:pt x="1100" y="860"/>
                    </a:moveTo>
                    <a:cubicBezTo>
                      <a:pt x="1077" y="860"/>
                      <a:pt x="1055" y="856"/>
                      <a:pt x="1032" y="843"/>
                    </a:cubicBezTo>
                    <a:cubicBezTo>
                      <a:pt x="1027" y="840"/>
                      <a:pt x="1023" y="838"/>
                      <a:pt x="1019" y="835"/>
                    </a:cubicBezTo>
                    <a:cubicBezTo>
                      <a:pt x="1018" y="834"/>
                      <a:pt x="1017" y="834"/>
                      <a:pt x="1018" y="830"/>
                    </a:cubicBezTo>
                    <a:cubicBezTo>
                      <a:pt x="1027" y="805"/>
                      <a:pt x="1027" y="805"/>
                      <a:pt x="1027" y="805"/>
                    </a:cubicBezTo>
                    <a:cubicBezTo>
                      <a:pt x="1028" y="801"/>
                      <a:pt x="1032" y="802"/>
                      <a:pt x="1033" y="802"/>
                    </a:cubicBezTo>
                    <a:cubicBezTo>
                      <a:pt x="1036" y="805"/>
                      <a:pt x="1037" y="806"/>
                      <a:pt x="1041" y="807"/>
                    </a:cubicBezTo>
                    <a:cubicBezTo>
                      <a:pt x="1068" y="825"/>
                      <a:pt x="1094" y="825"/>
                      <a:pt x="1101" y="825"/>
                    </a:cubicBezTo>
                    <a:cubicBezTo>
                      <a:pt x="1122" y="825"/>
                      <a:pt x="1135" y="814"/>
                      <a:pt x="1135" y="799"/>
                    </a:cubicBezTo>
                    <a:cubicBezTo>
                      <a:pt x="1135" y="799"/>
                      <a:pt x="1135" y="799"/>
                      <a:pt x="1135" y="798"/>
                    </a:cubicBezTo>
                    <a:cubicBezTo>
                      <a:pt x="1135" y="783"/>
                      <a:pt x="1116" y="776"/>
                      <a:pt x="1092" y="770"/>
                    </a:cubicBezTo>
                    <a:cubicBezTo>
                      <a:pt x="1092" y="770"/>
                      <a:pt x="1092" y="770"/>
                      <a:pt x="1087" y="769"/>
                    </a:cubicBezTo>
                    <a:cubicBezTo>
                      <a:pt x="1072" y="764"/>
                      <a:pt x="1056" y="759"/>
                      <a:pt x="1044" y="749"/>
                    </a:cubicBezTo>
                    <a:cubicBezTo>
                      <a:pt x="1032" y="740"/>
                      <a:pt x="1023" y="727"/>
                      <a:pt x="1023" y="707"/>
                    </a:cubicBezTo>
                    <a:cubicBezTo>
                      <a:pt x="1023" y="670"/>
                      <a:pt x="1054" y="643"/>
                      <a:pt x="1096" y="643"/>
                    </a:cubicBezTo>
                    <a:cubicBezTo>
                      <a:pt x="1096" y="643"/>
                      <a:pt x="1096" y="643"/>
                      <a:pt x="1101" y="643"/>
                    </a:cubicBezTo>
                    <a:cubicBezTo>
                      <a:pt x="1127" y="643"/>
                      <a:pt x="1150" y="650"/>
                      <a:pt x="1168" y="661"/>
                    </a:cubicBezTo>
                    <a:cubicBezTo>
                      <a:pt x="1171" y="662"/>
                      <a:pt x="1172" y="665"/>
                      <a:pt x="1171" y="667"/>
                    </a:cubicBezTo>
                    <a:cubicBezTo>
                      <a:pt x="1169" y="668"/>
                      <a:pt x="1162" y="690"/>
                      <a:pt x="1162" y="693"/>
                    </a:cubicBezTo>
                    <a:cubicBezTo>
                      <a:pt x="1159" y="697"/>
                      <a:pt x="1155" y="694"/>
                      <a:pt x="1155" y="694"/>
                    </a:cubicBezTo>
                    <a:cubicBezTo>
                      <a:pt x="1140" y="685"/>
                      <a:pt x="1116" y="679"/>
                      <a:pt x="1095" y="679"/>
                    </a:cubicBezTo>
                    <a:cubicBezTo>
                      <a:pt x="1086" y="679"/>
                      <a:pt x="1079" y="681"/>
                      <a:pt x="1074" y="685"/>
                    </a:cubicBezTo>
                    <a:cubicBezTo>
                      <a:pt x="1068" y="689"/>
                      <a:pt x="1066" y="695"/>
                      <a:pt x="1066" y="702"/>
                    </a:cubicBezTo>
                    <a:cubicBezTo>
                      <a:pt x="1066" y="717"/>
                      <a:pt x="1086" y="724"/>
                      <a:pt x="1109" y="731"/>
                    </a:cubicBezTo>
                    <a:cubicBezTo>
                      <a:pt x="1109" y="731"/>
                      <a:pt x="1109" y="731"/>
                      <a:pt x="1113" y="733"/>
                    </a:cubicBezTo>
                    <a:cubicBezTo>
                      <a:pt x="1144" y="743"/>
                      <a:pt x="1177" y="756"/>
                      <a:pt x="1177" y="793"/>
                    </a:cubicBezTo>
                    <a:cubicBezTo>
                      <a:pt x="1177" y="793"/>
                      <a:pt x="1177" y="793"/>
                      <a:pt x="1177" y="794"/>
                    </a:cubicBezTo>
                    <a:cubicBezTo>
                      <a:pt x="1177" y="834"/>
                      <a:pt x="1148" y="860"/>
                      <a:pt x="1100" y="860"/>
                    </a:cubicBezTo>
                    <a:close/>
                    <a:moveTo>
                      <a:pt x="1332" y="680"/>
                    </a:moveTo>
                    <a:cubicBezTo>
                      <a:pt x="1331" y="684"/>
                      <a:pt x="1327" y="684"/>
                      <a:pt x="1327" y="684"/>
                    </a:cubicBezTo>
                    <a:cubicBezTo>
                      <a:pt x="1327" y="684"/>
                      <a:pt x="1327" y="684"/>
                      <a:pt x="1284" y="684"/>
                    </a:cubicBezTo>
                    <a:cubicBezTo>
                      <a:pt x="1284" y="684"/>
                      <a:pt x="1284" y="684"/>
                      <a:pt x="1254" y="853"/>
                    </a:cubicBezTo>
                    <a:cubicBezTo>
                      <a:pt x="1252" y="870"/>
                      <a:pt x="1248" y="885"/>
                      <a:pt x="1243" y="897"/>
                    </a:cubicBezTo>
                    <a:cubicBezTo>
                      <a:pt x="1237" y="910"/>
                      <a:pt x="1234" y="919"/>
                      <a:pt x="1226" y="928"/>
                    </a:cubicBezTo>
                    <a:cubicBezTo>
                      <a:pt x="1218" y="936"/>
                      <a:pt x="1210" y="941"/>
                      <a:pt x="1200" y="945"/>
                    </a:cubicBezTo>
                    <a:cubicBezTo>
                      <a:pt x="1191" y="947"/>
                      <a:pt x="1181" y="950"/>
                      <a:pt x="1168" y="950"/>
                    </a:cubicBezTo>
                    <a:cubicBezTo>
                      <a:pt x="1163" y="950"/>
                      <a:pt x="1157" y="950"/>
                      <a:pt x="1149" y="947"/>
                    </a:cubicBezTo>
                    <a:cubicBezTo>
                      <a:pt x="1144" y="946"/>
                      <a:pt x="1140" y="946"/>
                      <a:pt x="1136" y="945"/>
                    </a:cubicBezTo>
                    <a:cubicBezTo>
                      <a:pt x="1135" y="943"/>
                      <a:pt x="1134" y="942"/>
                      <a:pt x="1135" y="938"/>
                    </a:cubicBezTo>
                    <a:cubicBezTo>
                      <a:pt x="1136" y="936"/>
                      <a:pt x="1144" y="915"/>
                      <a:pt x="1145" y="911"/>
                    </a:cubicBezTo>
                    <a:cubicBezTo>
                      <a:pt x="1146" y="909"/>
                      <a:pt x="1149" y="910"/>
                      <a:pt x="1149" y="910"/>
                    </a:cubicBezTo>
                    <a:cubicBezTo>
                      <a:pt x="1151" y="911"/>
                      <a:pt x="1153" y="911"/>
                      <a:pt x="1157" y="912"/>
                    </a:cubicBezTo>
                    <a:cubicBezTo>
                      <a:pt x="1167" y="912"/>
                      <a:pt x="1167" y="912"/>
                      <a:pt x="1167" y="912"/>
                    </a:cubicBezTo>
                    <a:cubicBezTo>
                      <a:pt x="1173" y="912"/>
                      <a:pt x="1178" y="912"/>
                      <a:pt x="1182" y="911"/>
                    </a:cubicBezTo>
                    <a:cubicBezTo>
                      <a:pt x="1189" y="909"/>
                      <a:pt x="1191" y="906"/>
                      <a:pt x="1195" y="901"/>
                    </a:cubicBezTo>
                    <a:cubicBezTo>
                      <a:pt x="1198" y="897"/>
                      <a:pt x="1202" y="891"/>
                      <a:pt x="1204" y="883"/>
                    </a:cubicBezTo>
                    <a:cubicBezTo>
                      <a:pt x="1207" y="874"/>
                      <a:pt x="1209" y="864"/>
                      <a:pt x="1212" y="849"/>
                    </a:cubicBezTo>
                    <a:cubicBezTo>
                      <a:pt x="1212" y="849"/>
                      <a:pt x="1212" y="849"/>
                      <a:pt x="1241" y="684"/>
                    </a:cubicBezTo>
                    <a:cubicBezTo>
                      <a:pt x="1241" y="684"/>
                      <a:pt x="1241" y="684"/>
                      <a:pt x="1212" y="684"/>
                    </a:cubicBezTo>
                    <a:cubicBezTo>
                      <a:pt x="1209" y="684"/>
                      <a:pt x="1208" y="683"/>
                      <a:pt x="1208" y="680"/>
                    </a:cubicBezTo>
                    <a:cubicBezTo>
                      <a:pt x="1208" y="680"/>
                      <a:pt x="1208" y="680"/>
                      <a:pt x="1213" y="652"/>
                    </a:cubicBezTo>
                    <a:cubicBezTo>
                      <a:pt x="1214" y="648"/>
                      <a:pt x="1217" y="648"/>
                      <a:pt x="1217" y="648"/>
                    </a:cubicBezTo>
                    <a:cubicBezTo>
                      <a:pt x="1217" y="648"/>
                      <a:pt x="1217" y="648"/>
                      <a:pt x="1248" y="648"/>
                    </a:cubicBezTo>
                    <a:cubicBezTo>
                      <a:pt x="1248" y="648"/>
                      <a:pt x="1248" y="648"/>
                      <a:pt x="1249" y="639"/>
                    </a:cubicBezTo>
                    <a:cubicBezTo>
                      <a:pt x="1254" y="612"/>
                      <a:pt x="1263" y="591"/>
                      <a:pt x="1276" y="579"/>
                    </a:cubicBezTo>
                    <a:cubicBezTo>
                      <a:pt x="1289" y="566"/>
                      <a:pt x="1308" y="558"/>
                      <a:pt x="1332" y="558"/>
                    </a:cubicBezTo>
                    <a:cubicBezTo>
                      <a:pt x="1339" y="558"/>
                      <a:pt x="1345" y="559"/>
                      <a:pt x="1350" y="561"/>
                    </a:cubicBezTo>
                    <a:cubicBezTo>
                      <a:pt x="1355" y="561"/>
                      <a:pt x="1359" y="562"/>
                      <a:pt x="1363" y="563"/>
                    </a:cubicBezTo>
                    <a:cubicBezTo>
                      <a:pt x="1364" y="563"/>
                      <a:pt x="1367" y="564"/>
                      <a:pt x="1366" y="568"/>
                    </a:cubicBezTo>
                    <a:cubicBezTo>
                      <a:pt x="1366" y="568"/>
                      <a:pt x="1366" y="568"/>
                      <a:pt x="1355" y="595"/>
                    </a:cubicBezTo>
                    <a:cubicBezTo>
                      <a:pt x="1354" y="598"/>
                      <a:pt x="1354" y="599"/>
                      <a:pt x="1350" y="598"/>
                    </a:cubicBezTo>
                    <a:cubicBezTo>
                      <a:pt x="1349" y="598"/>
                      <a:pt x="1346" y="596"/>
                      <a:pt x="1343" y="596"/>
                    </a:cubicBezTo>
                    <a:cubicBezTo>
                      <a:pt x="1340" y="595"/>
                      <a:pt x="1336" y="595"/>
                      <a:pt x="1332" y="595"/>
                    </a:cubicBezTo>
                    <a:cubicBezTo>
                      <a:pt x="1327" y="595"/>
                      <a:pt x="1322" y="595"/>
                      <a:pt x="1318" y="596"/>
                    </a:cubicBezTo>
                    <a:cubicBezTo>
                      <a:pt x="1313" y="598"/>
                      <a:pt x="1311" y="600"/>
                      <a:pt x="1307" y="604"/>
                    </a:cubicBezTo>
                    <a:cubicBezTo>
                      <a:pt x="1303" y="607"/>
                      <a:pt x="1299" y="612"/>
                      <a:pt x="1298" y="618"/>
                    </a:cubicBezTo>
                    <a:cubicBezTo>
                      <a:pt x="1293" y="632"/>
                      <a:pt x="1290" y="647"/>
                      <a:pt x="1290" y="648"/>
                    </a:cubicBezTo>
                    <a:cubicBezTo>
                      <a:pt x="1290" y="648"/>
                      <a:pt x="1290" y="648"/>
                      <a:pt x="1332" y="648"/>
                    </a:cubicBezTo>
                    <a:cubicBezTo>
                      <a:pt x="1336" y="648"/>
                      <a:pt x="1337" y="649"/>
                      <a:pt x="1337" y="652"/>
                    </a:cubicBezTo>
                    <a:cubicBezTo>
                      <a:pt x="1337" y="652"/>
                      <a:pt x="1337" y="652"/>
                      <a:pt x="1332" y="680"/>
                    </a:cubicBezTo>
                    <a:close/>
                    <a:moveTo>
                      <a:pt x="1526" y="793"/>
                    </a:moveTo>
                    <a:cubicBezTo>
                      <a:pt x="1522" y="807"/>
                      <a:pt x="1516" y="817"/>
                      <a:pt x="1508" y="828"/>
                    </a:cubicBezTo>
                    <a:cubicBezTo>
                      <a:pt x="1500" y="837"/>
                      <a:pt x="1490" y="844"/>
                      <a:pt x="1479" y="851"/>
                    </a:cubicBezTo>
                    <a:cubicBezTo>
                      <a:pt x="1466" y="856"/>
                      <a:pt x="1452" y="858"/>
                      <a:pt x="1436" y="858"/>
                    </a:cubicBezTo>
                    <a:cubicBezTo>
                      <a:pt x="1421" y="858"/>
                      <a:pt x="1407" y="856"/>
                      <a:pt x="1394" y="851"/>
                    </a:cubicBezTo>
                    <a:cubicBezTo>
                      <a:pt x="1382" y="844"/>
                      <a:pt x="1372" y="837"/>
                      <a:pt x="1364" y="828"/>
                    </a:cubicBezTo>
                    <a:cubicBezTo>
                      <a:pt x="1357" y="817"/>
                      <a:pt x="1350" y="807"/>
                      <a:pt x="1346" y="793"/>
                    </a:cubicBezTo>
                    <a:cubicBezTo>
                      <a:pt x="1343" y="780"/>
                      <a:pt x="1340" y="766"/>
                      <a:pt x="1340" y="752"/>
                    </a:cubicBezTo>
                    <a:cubicBezTo>
                      <a:pt x="1340" y="736"/>
                      <a:pt x="1343" y="722"/>
                      <a:pt x="1346" y="710"/>
                    </a:cubicBezTo>
                    <a:cubicBezTo>
                      <a:pt x="1350" y="697"/>
                      <a:pt x="1357" y="685"/>
                      <a:pt x="1364" y="675"/>
                    </a:cubicBezTo>
                    <a:cubicBezTo>
                      <a:pt x="1372" y="666"/>
                      <a:pt x="1382" y="658"/>
                      <a:pt x="1394" y="652"/>
                    </a:cubicBezTo>
                    <a:cubicBezTo>
                      <a:pt x="1407" y="647"/>
                      <a:pt x="1421" y="644"/>
                      <a:pt x="1436" y="644"/>
                    </a:cubicBezTo>
                    <a:cubicBezTo>
                      <a:pt x="1452" y="644"/>
                      <a:pt x="1466" y="647"/>
                      <a:pt x="1479" y="652"/>
                    </a:cubicBezTo>
                    <a:cubicBezTo>
                      <a:pt x="1490" y="658"/>
                      <a:pt x="1500" y="666"/>
                      <a:pt x="1508" y="675"/>
                    </a:cubicBezTo>
                    <a:cubicBezTo>
                      <a:pt x="1516" y="685"/>
                      <a:pt x="1522" y="697"/>
                      <a:pt x="1526" y="710"/>
                    </a:cubicBezTo>
                    <a:cubicBezTo>
                      <a:pt x="1530" y="722"/>
                      <a:pt x="1532" y="736"/>
                      <a:pt x="1532" y="752"/>
                    </a:cubicBezTo>
                    <a:cubicBezTo>
                      <a:pt x="1532" y="766"/>
                      <a:pt x="1530" y="780"/>
                      <a:pt x="1526" y="793"/>
                    </a:cubicBezTo>
                    <a:close/>
                    <a:moveTo>
                      <a:pt x="1690" y="654"/>
                    </a:moveTo>
                    <a:cubicBezTo>
                      <a:pt x="1689" y="658"/>
                      <a:pt x="1683" y="676"/>
                      <a:pt x="1680" y="683"/>
                    </a:cubicBezTo>
                    <a:cubicBezTo>
                      <a:pt x="1680" y="685"/>
                      <a:pt x="1677" y="686"/>
                      <a:pt x="1675" y="686"/>
                    </a:cubicBezTo>
                    <a:cubicBezTo>
                      <a:pt x="1675" y="686"/>
                      <a:pt x="1667" y="684"/>
                      <a:pt x="1661" y="684"/>
                    </a:cubicBezTo>
                    <a:cubicBezTo>
                      <a:pt x="1656" y="684"/>
                      <a:pt x="1649" y="685"/>
                      <a:pt x="1643" y="686"/>
                    </a:cubicBezTo>
                    <a:cubicBezTo>
                      <a:pt x="1636" y="689"/>
                      <a:pt x="1631" y="692"/>
                      <a:pt x="1626" y="697"/>
                    </a:cubicBezTo>
                    <a:cubicBezTo>
                      <a:pt x="1622" y="702"/>
                      <a:pt x="1618" y="708"/>
                      <a:pt x="1615" y="716"/>
                    </a:cubicBezTo>
                    <a:cubicBezTo>
                      <a:pt x="1612" y="725"/>
                      <a:pt x="1611" y="738"/>
                      <a:pt x="1611" y="751"/>
                    </a:cubicBezTo>
                    <a:cubicBezTo>
                      <a:pt x="1611" y="751"/>
                      <a:pt x="1611" y="751"/>
                      <a:pt x="1611" y="851"/>
                    </a:cubicBezTo>
                    <a:cubicBezTo>
                      <a:pt x="1611" y="852"/>
                      <a:pt x="1609" y="855"/>
                      <a:pt x="1607" y="855"/>
                    </a:cubicBezTo>
                    <a:cubicBezTo>
                      <a:pt x="1607" y="855"/>
                      <a:pt x="1607" y="855"/>
                      <a:pt x="1572" y="855"/>
                    </a:cubicBezTo>
                    <a:cubicBezTo>
                      <a:pt x="1570" y="855"/>
                      <a:pt x="1568" y="852"/>
                      <a:pt x="1568" y="851"/>
                    </a:cubicBezTo>
                    <a:cubicBezTo>
                      <a:pt x="1568" y="851"/>
                      <a:pt x="1568" y="851"/>
                      <a:pt x="1568" y="652"/>
                    </a:cubicBezTo>
                    <a:cubicBezTo>
                      <a:pt x="1568" y="650"/>
                      <a:pt x="1570" y="648"/>
                      <a:pt x="1571" y="648"/>
                    </a:cubicBezTo>
                    <a:cubicBezTo>
                      <a:pt x="1571" y="648"/>
                      <a:pt x="1571" y="648"/>
                      <a:pt x="1606" y="648"/>
                    </a:cubicBezTo>
                    <a:cubicBezTo>
                      <a:pt x="1608" y="648"/>
                      <a:pt x="1609" y="650"/>
                      <a:pt x="1609" y="652"/>
                    </a:cubicBezTo>
                    <a:cubicBezTo>
                      <a:pt x="1609" y="652"/>
                      <a:pt x="1609" y="652"/>
                      <a:pt x="1609" y="668"/>
                    </a:cubicBezTo>
                    <a:cubicBezTo>
                      <a:pt x="1615" y="662"/>
                      <a:pt x="1624" y="656"/>
                      <a:pt x="1631" y="652"/>
                    </a:cubicBezTo>
                    <a:cubicBezTo>
                      <a:pt x="1640" y="648"/>
                      <a:pt x="1649" y="645"/>
                      <a:pt x="1666" y="647"/>
                    </a:cubicBezTo>
                    <a:cubicBezTo>
                      <a:pt x="1675" y="647"/>
                      <a:pt x="1686" y="649"/>
                      <a:pt x="1688" y="650"/>
                    </a:cubicBezTo>
                    <a:cubicBezTo>
                      <a:pt x="1689" y="650"/>
                      <a:pt x="1692" y="652"/>
                      <a:pt x="1690" y="654"/>
                    </a:cubicBezTo>
                    <a:close/>
                    <a:moveTo>
                      <a:pt x="1856" y="848"/>
                    </a:moveTo>
                    <a:cubicBezTo>
                      <a:pt x="1842" y="855"/>
                      <a:pt x="1821" y="858"/>
                      <a:pt x="1801" y="858"/>
                    </a:cubicBezTo>
                    <a:cubicBezTo>
                      <a:pt x="1767" y="858"/>
                      <a:pt x="1740" y="848"/>
                      <a:pt x="1724" y="829"/>
                    </a:cubicBezTo>
                    <a:cubicBezTo>
                      <a:pt x="1706" y="810"/>
                      <a:pt x="1697" y="784"/>
                      <a:pt x="1697" y="751"/>
                    </a:cubicBezTo>
                    <a:cubicBezTo>
                      <a:pt x="1697" y="736"/>
                      <a:pt x="1699" y="722"/>
                      <a:pt x="1703" y="710"/>
                    </a:cubicBezTo>
                    <a:cubicBezTo>
                      <a:pt x="1708" y="695"/>
                      <a:pt x="1715" y="685"/>
                      <a:pt x="1722" y="675"/>
                    </a:cubicBezTo>
                    <a:cubicBezTo>
                      <a:pt x="1731" y="666"/>
                      <a:pt x="1742" y="658"/>
                      <a:pt x="1754" y="652"/>
                    </a:cubicBezTo>
                    <a:cubicBezTo>
                      <a:pt x="1767" y="647"/>
                      <a:pt x="1781" y="644"/>
                      <a:pt x="1798" y="644"/>
                    </a:cubicBezTo>
                    <a:cubicBezTo>
                      <a:pt x="1808" y="644"/>
                      <a:pt x="1819" y="644"/>
                      <a:pt x="1828" y="645"/>
                    </a:cubicBezTo>
                    <a:cubicBezTo>
                      <a:pt x="1836" y="647"/>
                      <a:pt x="1848" y="650"/>
                      <a:pt x="1853" y="652"/>
                    </a:cubicBezTo>
                    <a:cubicBezTo>
                      <a:pt x="1854" y="653"/>
                      <a:pt x="1857" y="654"/>
                      <a:pt x="1856" y="657"/>
                    </a:cubicBezTo>
                    <a:cubicBezTo>
                      <a:pt x="1852" y="667"/>
                      <a:pt x="1849" y="674"/>
                      <a:pt x="1847" y="684"/>
                    </a:cubicBezTo>
                    <a:cubicBezTo>
                      <a:pt x="1844" y="688"/>
                      <a:pt x="1842" y="686"/>
                      <a:pt x="1842" y="686"/>
                    </a:cubicBezTo>
                    <a:cubicBezTo>
                      <a:pt x="1829" y="683"/>
                      <a:pt x="1816" y="680"/>
                      <a:pt x="1801" y="680"/>
                    </a:cubicBezTo>
                    <a:cubicBezTo>
                      <a:pt x="1781" y="680"/>
                      <a:pt x="1766" y="686"/>
                      <a:pt x="1757" y="699"/>
                    </a:cubicBezTo>
                    <a:cubicBezTo>
                      <a:pt x="1747" y="712"/>
                      <a:pt x="1742" y="729"/>
                      <a:pt x="1742" y="751"/>
                    </a:cubicBezTo>
                    <a:cubicBezTo>
                      <a:pt x="1742" y="775"/>
                      <a:pt x="1748" y="793"/>
                      <a:pt x="1758" y="805"/>
                    </a:cubicBezTo>
                    <a:cubicBezTo>
                      <a:pt x="1770" y="816"/>
                      <a:pt x="1784" y="821"/>
                      <a:pt x="1803" y="821"/>
                    </a:cubicBezTo>
                    <a:cubicBezTo>
                      <a:pt x="1811" y="821"/>
                      <a:pt x="1819" y="821"/>
                      <a:pt x="1825" y="820"/>
                    </a:cubicBezTo>
                    <a:cubicBezTo>
                      <a:pt x="1831" y="819"/>
                      <a:pt x="1838" y="817"/>
                      <a:pt x="1843" y="815"/>
                    </a:cubicBezTo>
                    <a:cubicBezTo>
                      <a:pt x="1843" y="815"/>
                      <a:pt x="1847" y="814"/>
                      <a:pt x="1848" y="817"/>
                    </a:cubicBezTo>
                    <a:cubicBezTo>
                      <a:pt x="1857" y="844"/>
                      <a:pt x="1857" y="844"/>
                      <a:pt x="1857" y="844"/>
                    </a:cubicBezTo>
                    <a:cubicBezTo>
                      <a:pt x="1858" y="847"/>
                      <a:pt x="1856" y="848"/>
                      <a:pt x="1856" y="848"/>
                    </a:cubicBezTo>
                    <a:close/>
                    <a:moveTo>
                      <a:pt x="2052" y="760"/>
                    </a:moveTo>
                    <a:cubicBezTo>
                      <a:pt x="2052" y="762"/>
                      <a:pt x="2048" y="762"/>
                      <a:pt x="2048" y="762"/>
                    </a:cubicBezTo>
                    <a:cubicBezTo>
                      <a:pt x="1916" y="762"/>
                      <a:pt x="1916" y="762"/>
                      <a:pt x="1916" y="762"/>
                    </a:cubicBezTo>
                    <a:cubicBezTo>
                      <a:pt x="1917" y="783"/>
                      <a:pt x="1921" y="797"/>
                      <a:pt x="1931" y="807"/>
                    </a:cubicBezTo>
                    <a:cubicBezTo>
                      <a:pt x="1940" y="816"/>
                      <a:pt x="1956" y="823"/>
                      <a:pt x="1976" y="823"/>
                    </a:cubicBezTo>
                    <a:cubicBezTo>
                      <a:pt x="2008" y="823"/>
                      <a:pt x="2021" y="816"/>
                      <a:pt x="2031" y="812"/>
                    </a:cubicBezTo>
                    <a:cubicBezTo>
                      <a:pt x="2031" y="812"/>
                      <a:pt x="2035" y="811"/>
                      <a:pt x="2037" y="815"/>
                    </a:cubicBezTo>
                    <a:cubicBezTo>
                      <a:pt x="2044" y="839"/>
                      <a:pt x="2044" y="839"/>
                      <a:pt x="2044" y="839"/>
                    </a:cubicBezTo>
                    <a:cubicBezTo>
                      <a:pt x="2047" y="843"/>
                      <a:pt x="2046" y="844"/>
                      <a:pt x="2044" y="846"/>
                    </a:cubicBezTo>
                    <a:cubicBezTo>
                      <a:pt x="2035" y="849"/>
                      <a:pt x="2015" y="858"/>
                      <a:pt x="1976" y="858"/>
                    </a:cubicBezTo>
                    <a:cubicBezTo>
                      <a:pt x="1958" y="858"/>
                      <a:pt x="1942" y="856"/>
                      <a:pt x="1929" y="851"/>
                    </a:cubicBezTo>
                    <a:cubicBezTo>
                      <a:pt x="1915" y="846"/>
                      <a:pt x="1904" y="838"/>
                      <a:pt x="1895" y="829"/>
                    </a:cubicBezTo>
                    <a:cubicBezTo>
                      <a:pt x="1887" y="819"/>
                      <a:pt x="1880" y="808"/>
                      <a:pt x="1876" y="794"/>
                    </a:cubicBezTo>
                    <a:cubicBezTo>
                      <a:pt x="1872" y="783"/>
                      <a:pt x="1870" y="767"/>
                      <a:pt x="1870" y="752"/>
                    </a:cubicBezTo>
                    <a:cubicBezTo>
                      <a:pt x="1870" y="738"/>
                      <a:pt x="1872" y="724"/>
                      <a:pt x="1876" y="710"/>
                    </a:cubicBezTo>
                    <a:cubicBezTo>
                      <a:pt x="1880" y="697"/>
                      <a:pt x="1887" y="685"/>
                      <a:pt x="1894" y="676"/>
                    </a:cubicBezTo>
                    <a:cubicBezTo>
                      <a:pt x="1902" y="666"/>
                      <a:pt x="1912" y="658"/>
                      <a:pt x="1925" y="652"/>
                    </a:cubicBezTo>
                    <a:cubicBezTo>
                      <a:pt x="1937" y="647"/>
                      <a:pt x="1952" y="644"/>
                      <a:pt x="1969" y="644"/>
                    </a:cubicBezTo>
                    <a:cubicBezTo>
                      <a:pt x="1983" y="644"/>
                      <a:pt x="1996" y="647"/>
                      <a:pt x="2006" y="652"/>
                    </a:cubicBezTo>
                    <a:cubicBezTo>
                      <a:pt x="2015" y="656"/>
                      <a:pt x="2022" y="662"/>
                      <a:pt x="2031" y="671"/>
                    </a:cubicBezTo>
                    <a:cubicBezTo>
                      <a:pt x="2037" y="676"/>
                      <a:pt x="2046" y="689"/>
                      <a:pt x="2048" y="702"/>
                    </a:cubicBezTo>
                    <a:cubicBezTo>
                      <a:pt x="2057" y="731"/>
                      <a:pt x="2052" y="757"/>
                      <a:pt x="2052" y="760"/>
                    </a:cubicBezTo>
                    <a:close/>
                    <a:moveTo>
                      <a:pt x="1965" y="679"/>
                    </a:moveTo>
                    <a:cubicBezTo>
                      <a:pt x="1948" y="679"/>
                      <a:pt x="1935" y="686"/>
                      <a:pt x="1928" y="698"/>
                    </a:cubicBezTo>
                    <a:cubicBezTo>
                      <a:pt x="1922" y="707"/>
                      <a:pt x="1919" y="717"/>
                      <a:pt x="1916" y="730"/>
                    </a:cubicBezTo>
                    <a:cubicBezTo>
                      <a:pt x="2011" y="730"/>
                      <a:pt x="2011" y="730"/>
                      <a:pt x="2011" y="730"/>
                    </a:cubicBezTo>
                    <a:cubicBezTo>
                      <a:pt x="2010" y="717"/>
                      <a:pt x="2008" y="707"/>
                      <a:pt x="2002" y="698"/>
                    </a:cubicBezTo>
                    <a:cubicBezTo>
                      <a:pt x="1994" y="686"/>
                      <a:pt x="1983" y="679"/>
                      <a:pt x="1965" y="679"/>
                    </a:cubicBezTo>
                    <a:close/>
                    <a:moveTo>
                      <a:pt x="1436" y="680"/>
                    </a:move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ubicBezTo>
                      <a:pt x="1466" y="686"/>
                      <a:pt x="1454" y="680"/>
                      <a:pt x="1436" y="680"/>
                    </a:cubicBezTo>
                    <a:close/>
                    <a:moveTo>
                      <a:pt x="903" y="679"/>
                    </a:moveTo>
                    <a:cubicBezTo>
                      <a:pt x="886" y="679"/>
                      <a:pt x="873" y="686"/>
                      <a:pt x="865" y="698"/>
                    </a:cubicBezTo>
                    <a:cubicBezTo>
                      <a:pt x="860" y="707"/>
                      <a:pt x="856" y="717"/>
                      <a:pt x="854" y="730"/>
                    </a:cubicBezTo>
                    <a:cubicBezTo>
                      <a:pt x="949" y="730"/>
                      <a:pt x="949" y="730"/>
                      <a:pt x="949" y="730"/>
                    </a:cubicBezTo>
                    <a:cubicBezTo>
                      <a:pt x="948" y="717"/>
                      <a:pt x="946" y="707"/>
                      <a:pt x="940" y="698"/>
                    </a:cubicBezTo>
                    <a:cubicBezTo>
                      <a:pt x="932" y="686"/>
                      <a:pt x="921" y="679"/>
                      <a:pt x="903" y="679"/>
                    </a:cubicBezTo>
                    <a:close/>
                    <a:moveTo>
                      <a:pt x="568" y="766"/>
                    </a:move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ubicBezTo>
                      <a:pt x="579" y="756"/>
                      <a:pt x="568" y="766"/>
                      <a:pt x="568" y="76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1475" y="698"/>
                    </a:moveTo>
                    <a:cubicBezTo>
                      <a:pt x="1466" y="686"/>
                      <a:pt x="1454" y="680"/>
                      <a:pt x="1436" y="680"/>
                    </a:cubicBez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lose/>
                    <a:moveTo>
                      <a:pt x="1475" y="698"/>
                    </a:moveTo>
                    <a:cubicBezTo>
                      <a:pt x="1466" y="686"/>
                      <a:pt x="1454" y="680"/>
                      <a:pt x="1436" y="680"/>
                    </a:cubicBezTo>
                    <a:cubicBezTo>
                      <a:pt x="1420" y="680"/>
                      <a:pt x="1407" y="686"/>
                      <a:pt x="1398" y="698"/>
                    </a:cubicBezTo>
                    <a:cubicBezTo>
                      <a:pt x="1390" y="711"/>
                      <a:pt x="1386" y="729"/>
                      <a:pt x="1386" y="752"/>
                    </a:cubicBezTo>
                    <a:cubicBezTo>
                      <a:pt x="1386" y="774"/>
                      <a:pt x="1390" y="792"/>
                      <a:pt x="1399" y="805"/>
                    </a:cubicBezTo>
                    <a:cubicBezTo>
                      <a:pt x="1407" y="817"/>
                      <a:pt x="1420" y="824"/>
                      <a:pt x="1436" y="824"/>
                    </a:cubicBezTo>
                    <a:cubicBezTo>
                      <a:pt x="1454" y="824"/>
                      <a:pt x="1466" y="817"/>
                      <a:pt x="1475" y="805"/>
                    </a:cubicBezTo>
                    <a:cubicBezTo>
                      <a:pt x="1482" y="792"/>
                      <a:pt x="1488" y="774"/>
                      <a:pt x="1488" y="752"/>
                    </a:cubicBezTo>
                    <a:cubicBezTo>
                      <a:pt x="1488" y="729"/>
                      <a:pt x="1482" y="711"/>
                      <a:pt x="1475" y="698"/>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940" y="698"/>
                    </a:moveTo>
                    <a:cubicBezTo>
                      <a:pt x="932" y="686"/>
                      <a:pt x="921" y="679"/>
                      <a:pt x="903" y="679"/>
                    </a:cubicBezTo>
                    <a:cubicBezTo>
                      <a:pt x="886" y="679"/>
                      <a:pt x="873" y="686"/>
                      <a:pt x="865" y="698"/>
                    </a:cubicBezTo>
                    <a:cubicBezTo>
                      <a:pt x="860" y="707"/>
                      <a:pt x="856" y="717"/>
                      <a:pt x="854" y="730"/>
                    </a:cubicBezTo>
                    <a:cubicBezTo>
                      <a:pt x="949" y="730"/>
                      <a:pt x="949" y="730"/>
                      <a:pt x="949" y="730"/>
                    </a:cubicBezTo>
                    <a:cubicBezTo>
                      <a:pt x="948" y="717"/>
                      <a:pt x="946" y="707"/>
                      <a:pt x="940" y="698"/>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moveTo>
                      <a:pt x="606" y="756"/>
                    </a:moveTo>
                    <a:cubicBezTo>
                      <a:pt x="579" y="756"/>
                      <a:pt x="568" y="766"/>
                      <a:pt x="568" y="766"/>
                    </a:cubicBezTo>
                    <a:cubicBezTo>
                      <a:pt x="560" y="771"/>
                      <a:pt x="556" y="780"/>
                      <a:pt x="556" y="792"/>
                    </a:cubicBezTo>
                    <a:cubicBezTo>
                      <a:pt x="556" y="798"/>
                      <a:pt x="558" y="805"/>
                      <a:pt x="560" y="808"/>
                    </a:cubicBezTo>
                    <a:cubicBezTo>
                      <a:pt x="561" y="811"/>
                      <a:pt x="563" y="812"/>
                      <a:pt x="568" y="816"/>
                    </a:cubicBezTo>
                    <a:cubicBezTo>
                      <a:pt x="568" y="816"/>
                      <a:pt x="579" y="826"/>
                      <a:pt x="606" y="824"/>
                    </a:cubicBezTo>
                    <a:cubicBezTo>
                      <a:pt x="626" y="823"/>
                      <a:pt x="642" y="820"/>
                      <a:pt x="642" y="820"/>
                    </a:cubicBezTo>
                    <a:cubicBezTo>
                      <a:pt x="642" y="760"/>
                      <a:pt x="642" y="760"/>
                      <a:pt x="642" y="760"/>
                    </a:cubicBezTo>
                    <a:cubicBezTo>
                      <a:pt x="642" y="760"/>
                      <a:pt x="626" y="756"/>
                      <a:pt x="606" y="756"/>
                    </a:cubicBezTo>
                    <a:close/>
                  </a:path>
                </a:pathLst>
              </a:custGeom>
              <a:solidFill>
                <a:schemeClr val="accent2"/>
              </a:solidFill>
              <a:ln>
                <a:noFill/>
              </a:ln>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endParaRPr>
              </a:p>
            </p:txBody>
          </p:sp>
        </p:grpSp>
        <p:grpSp>
          <p:nvGrpSpPr>
            <p:cNvPr id="182" name="Group 181"/>
            <p:cNvGrpSpPr/>
            <p:nvPr/>
          </p:nvGrpSpPr>
          <p:grpSpPr>
            <a:xfrm>
              <a:off x="415110" y="4243457"/>
              <a:ext cx="745425" cy="745425"/>
              <a:chOff x="583429" y="5086345"/>
              <a:chExt cx="745531" cy="745531"/>
            </a:xfrm>
          </p:grpSpPr>
          <p:sp>
            <p:nvSpPr>
              <p:cNvPr id="183" name="Oval 182"/>
              <p:cNvSpPr/>
              <p:nvPr/>
            </p:nvSpPr>
            <p:spPr bwMode="auto">
              <a:xfrm>
                <a:off x="583429" y="5086345"/>
                <a:ext cx="745531" cy="745531"/>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84" name="Freeform 17"/>
              <p:cNvSpPr>
                <a:spLocks noChangeAspect="1" noEditPoints="1"/>
              </p:cNvSpPr>
              <p:nvPr/>
            </p:nvSpPr>
            <p:spPr bwMode="auto">
              <a:xfrm>
                <a:off x="712295" y="5324734"/>
                <a:ext cx="487798" cy="211225"/>
              </a:xfrm>
              <a:custGeom>
                <a:avLst/>
                <a:gdLst>
                  <a:gd name="T0" fmla="*/ 526 w 706"/>
                  <a:gd name="T1" fmla="*/ 122 h 304"/>
                  <a:gd name="T2" fmla="*/ 512 w 706"/>
                  <a:gd name="T3" fmla="*/ 90 h 304"/>
                  <a:gd name="T4" fmla="*/ 482 w 706"/>
                  <a:gd name="T5" fmla="*/ 121 h 304"/>
                  <a:gd name="T6" fmla="*/ 632 w 706"/>
                  <a:gd name="T7" fmla="*/ 40 h 304"/>
                  <a:gd name="T8" fmla="*/ 620 w 706"/>
                  <a:gd name="T9" fmla="*/ 137 h 304"/>
                  <a:gd name="T10" fmla="*/ 673 w 706"/>
                  <a:gd name="T11" fmla="*/ 0 h 304"/>
                  <a:gd name="T12" fmla="*/ 704 w 706"/>
                  <a:gd name="T13" fmla="*/ 10 h 304"/>
                  <a:gd name="T14" fmla="*/ 66 w 706"/>
                  <a:gd name="T15" fmla="*/ 164 h 304"/>
                  <a:gd name="T16" fmla="*/ 75 w 706"/>
                  <a:gd name="T17" fmla="*/ 227 h 304"/>
                  <a:gd name="T18" fmla="*/ 111 w 706"/>
                  <a:gd name="T19" fmla="*/ 174 h 304"/>
                  <a:gd name="T20" fmla="*/ 132 w 706"/>
                  <a:gd name="T21" fmla="*/ 290 h 304"/>
                  <a:gd name="T22" fmla="*/ 121 w 706"/>
                  <a:gd name="T23" fmla="*/ 210 h 304"/>
                  <a:gd name="T24" fmla="*/ 62 w 706"/>
                  <a:gd name="T25" fmla="*/ 301 h 304"/>
                  <a:gd name="T26" fmla="*/ 33 w 706"/>
                  <a:gd name="T27" fmla="*/ 290 h 304"/>
                  <a:gd name="T28" fmla="*/ 28 w 706"/>
                  <a:gd name="T29" fmla="*/ 175 h 304"/>
                  <a:gd name="T30" fmla="*/ 187 w 706"/>
                  <a:gd name="T31" fmla="*/ 284 h 304"/>
                  <a:gd name="T32" fmla="*/ 228 w 706"/>
                  <a:gd name="T33" fmla="*/ 289 h 304"/>
                  <a:gd name="T34" fmla="*/ 196 w 706"/>
                  <a:gd name="T35" fmla="*/ 296 h 304"/>
                  <a:gd name="T36" fmla="*/ 159 w 706"/>
                  <a:gd name="T37" fmla="*/ 253 h 304"/>
                  <a:gd name="T38" fmla="*/ 192 w 706"/>
                  <a:gd name="T39" fmla="*/ 229 h 304"/>
                  <a:gd name="T40" fmla="*/ 207 w 706"/>
                  <a:gd name="T41" fmla="*/ 195 h 304"/>
                  <a:gd name="T42" fmla="*/ 228 w 706"/>
                  <a:gd name="T43" fmla="*/ 289 h 304"/>
                  <a:gd name="T44" fmla="*/ 311 w 706"/>
                  <a:gd name="T45" fmla="*/ 224 h 304"/>
                  <a:gd name="T46" fmla="*/ 262 w 706"/>
                  <a:gd name="T47" fmla="*/ 301 h 304"/>
                  <a:gd name="T48" fmla="*/ 278 w 706"/>
                  <a:gd name="T49" fmla="*/ 197 h 304"/>
                  <a:gd name="T50" fmla="*/ 358 w 706"/>
                  <a:gd name="T51" fmla="*/ 164 h 304"/>
                  <a:gd name="T52" fmla="*/ 378 w 706"/>
                  <a:gd name="T53" fmla="*/ 205 h 304"/>
                  <a:gd name="T54" fmla="*/ 387 w 706"/>
                  <a:gd name="T55" fmla="*/ 233 h 304"/>
                  <a:gd name="T56" fmla="*/ 377 w 706"/>
                  <a:gd name="T57" fmla="*/ 301 h 304"/>
                  <a:gd name="T58" fmla="*/ 340 w 706"/>
                  <a:gd name="T59" fmla="*/ 290 h 304"/>
                  <a:gd name="T60" fmla="*/ 336 w 706"/>
                  <a:gd name="T61" fmla="*/ 175 h 304"/>
                  <a:gd name="T62" fmla="*/ 471 w 706"/>
                  <a:gd name="T63" fmla="*/ 223 h 304"/>
                  <a:gd name="T64" fmla="*/ 460 w 706"/>
                  <a:gd name="T65" fmla="*/ 237 h 304"/>
                  <a:gd name="T66" fmla="*/ 448 w 706"/>
                  <a:gd name="T67" fmla="*/ 304 h 304"/>
                  <a:gd name="T68" fmla="*/ 464 w 706"/>
                  <a:gd name="T69" fmla="*/ 194 h 304"/>
                  <a:gd name="T70" fmla="*/ 456 w 706"/>
                  <a:gd name="T71" fmla="*/ 256 h 304"/>
                  <a:gd name="T72" fmla="*/ 450 w 706"/>
                  <a:gd name="T73" fmla="*/ 282 h 304"/>
                  <a:gd name="T74" fmla="*/ 533 w 706"/>
                  <a:gd name="T75" fmla="*/ 174 h 304"/>
                  <a:gd name="T76" fmla="*/ 560 w 706"/>
                  <a:gd name="T77" fmla="*/ 186 h 304"/>
                  <a:gd name="T78" fmla="*/ 551 w 706"/>
                  <a:gd name="T79" fmla="*/ 226 h 304"/>
                  <a:gd name="T80" fmla="*/ 553 w 706"/>
                  <a:gd name="T81" fmla="*/ 281 h 304"/>
                  <a:gd name="T82" fmla="*/ 509 w 706"/>
                  <a:gd name="T83" fmla="*/ 275 h 304"/>
                  <a:gd name="T84" fmla="*/ 521 w 706"/>
                  <a:gd name="T85" fmla="*/ 197 h 304"/>
                  <a:gd name="T86" fmla="*/ 626 w 706"/>
                  <a:gd name="T87" fmla="*/ 223 h 304"/>
                  <a:gd name="T88" fmla="*/ 597 w 706"/>
                  <a:gd name="T89" fmla="*/ 272 h 304"/>
                  <a:gd name="T90" fmla="*/ 619 w 706"/>
                  <a:gd name="T91" fmla="*/ 257 h 304"/>
                  <a:gd name="T92" fmla="*/ 605 w 706"/>
                  <a:gd name="T93" fmla="*/ 303 h 304"/>
                  <a:gd name="T94" fmla="*/ 657 w 706"/>
                  <a:gd name="T95" fmla="*/ 223 h 304"/>
                  <a:gd name="T96" fmla="*/ 678 w 706"/>
                  <a:gd name="T97" fmla="*/ 202 h 304"/>
                  <a:gd name="T98" fmla="*/ 673 w 706"/>
                  <a:gd name="T99" fmla="*/ 215 h 304"/>
                  <a:gd name="T100" fmla="*/ 684 w 706"/>
                  <a:gd name="T101" fmla="*/ 204 h 304"/>
                  <a:gd name="T102" fmla="*/ 685 w 706"/>
                  <a:gd name="T103" fmla="*/ 215 h 304"/>
                  <a:gd name="T104" fmla="*/ 676 w 706"/>
                  <a:gd name="T105" fmla="*/ 209 h 304"/>
                  <a:gd name="T106" fmla="*/ 679 w 706"/>
                  <a:gd name="T107" fmla="*/ 218 h 304"/>
                  <a:gd name="T108" fmla="*/ 679 w 706"/>
                  <a:gd name="T109" fmla="*/ 194 h 304"/>
                  <a:gd name="T110" fmla="*/ 679 w 706"/>
                  <a:gd name="T111" fmla="*/ 1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6" h="304">
                    <a:moveTo>
                      <a:pt x="574" y="63"/>
                    </a:moveTo>
                    <a:cubicBezTo>
                      <a:pt x="550" y="63"/>
                      <a:pt x="550" y="63"/>
                      <a:pt x="550" y="63"/>
                    </a:cubicBezTo>
                    <a:cubicBezTo>
                      <a:pt x="545" y="63"/>
                      <a:pt x="539" y="68"/>
                      <a:pt x="537" y="73"/>
                    </a:cubicBezTo>
                    <a:cubicBezTo>
                      <a:pt x="526" y="122"/>
                      <a:pt x="526" y="122"/>
                      <a:pt x="526" y="122"/>
                    </a:cubicBezTo>
                    <a:cubicBezTo>
                      <a:pt x="542" y="123"/>
                      <a:pt x="556" y="124"/>
                      <a:pt x="569" y="126"/>
                    </a:cubicBezTo>
                    <a:cubicBezTo>
                      <a:pt x="582" y="73"/>
                      <a:pt x="582" y="73"/>
                      <a:pt x="582" y="73"/>
                    </a:cubicBezTo>
                    <a:cubicBezTo>
                      <a:pt x="583" y="68"/>
                      <a:pt x="579" y="63"/>
                      <a:pt x="574" y="63"/>
                    </a:cubicBezTo>
                    <a:moveTo>
                      <a:pt x="512" y="90"/>
                    </a:moveTo>
                    <a:cubicBezTo>
                      <a:pt x="489" y="90"/>
                      <a:pt x="489" y="90"/>
                      <a:pt x="489" y="90"/>
                    </a:cubicBezTo>
                    <a:cubicBezTo>
                      <a:pt x="483" y="90"/>
                      <a:pt x="477" y="95"/>
                      <a:pt x="476" y="100"/>
                    </a:cubicBezTo>
                    <a:cubicBezTo>
                      <a:pt x="471" y="122"/>
                      <a:pt x="471" y="122"/>
                      <a:pt x="471" y="122"/>
                    </a:cubicBezTo>
                    <a:cubicBezTo>
                      <a:pt x="475" y="121"/>
                      <a:pt x="478" y="121"/>
                      <a:pt x="482" y="121"/>
                    </a:cubicBezTo>
                    <a:cubicBezTo>
                      <a:pt x="494" y="121"/>
                      <a:pt x="505" y="121"/>
                      <a:pt x="515" y="122"/>
                    </a:cubicBezTo>
                    <a:cubicBezTo>
                      <a:pt x="520" y="100"/>
                      <a:pt x="520" y="100"/>
                      <a:pt x="520" y="100"/>
                    </a:cubicBezTo>
                    <a:cubicBezTo>
                      <a:pt x="522" y="95"/>
                      <a:pt x="518" y="90"/>
                      <a:pt x="512" y="90"/>
                    </a:cubicBezTo>
                    <a:moveTo>
                      <a:pt x="632" y="40"/>
                    </a:moveTo>
                    <a:cubicBezTo>
                      <a:pt x="609" y="40"/>
                      <a:pt x="609" y="40"/>
                      <a:pt x="609" y="40"/>
                    </a:cubicBezTo>
                    <a:cubicBezTo>
                      <a:pt x="603" y="40"/>
                      <a:pt x="597" y="45"/>
                      <a:pt x="596" y="50"/>
                    </a:cubicBezTo>
                    <a:cubicBezTo>
                      <a:pt x="578" y="128"/>
                      <a:pt x="578" y="128"/>
                      <a:pt x="578" y="128"/>
                    </a:cubicBezTo>
                    <a:cubicBezTo>
                      <a:pt x="594" y="130"/>
                      <a:pt x="608" y="133"/>
                      <a:pt x="620" y="137"/>
                    </a:cubicBezTo>
                    <a:cubicBezTo>
                      <a:pt x="640" y="50"/>
                      <a:pt x="640" y="50"/>
                      <a:pt x="640" y="50"/>
                    </a:cubicBezTo>
                    <a:cubicBezTo>
                      <a:pt x="642" y="45"/>
                      <a:pt x="638" y="40"/>
                      <a:pt x="632" y="40"/>
                    </a:cubicBezTo>
                    <a:moveTo>
                      <a:pt x="696" y="0"/>
                    </a:moveTo>
                    <a:cubicBezTo>
                      <a:pt x="673" y="0"/>
                      <a:pt x="673" y="0"/>
                      <a:pt x="673" y="0"/>
                    </a:cubicBezTo>
                    <a:cubicBezTo>
                      <a:pt x="667" y="0"/>
                      <a:pt x="661" y="4"/>
                      <a:pt x="660" y="10"/>
                    </a:cubicBezTo>
                    <a:cubicBezTo>
                      <a:pt x="630" y="139"/>
                      <a:pt x="630" y="139"/>
                      <a:pt x="630" y="139"/>
                    </a:cubicBezTo>
                    <a:cubicBezTo>
                      <a:pt x="646" y="144"/>
                      <a:pt x="659" y="150"/>
                      <a:pt x="670" y="155"/>
                    </a:cubicBezTo>
                    <a:cubicBezTo>
                      <a:pt x="704" y="10"/>
                      <a:pt x="704" y="10"/>
                      <a:pt x="704" y="10"/>
                    </a:cubicBezTo>
                    <a:cubicBezTo>
                      <a:pt x="706" y="4"/>
                      <a:pt x="702" y="0"/>
                      <a:pt x="696" y="0"/>
                    </a:cubicBezTo>
                    <a:moveTo>
                      <a:pt x="28" y="175"/>
                    </a:moveTo>
                    <a:cubicBezTo>
                      <a:pt x="30" y="169"/>
                      <a:pt x="36" y="164"/>
                      <a:pt x="42" y="164"/>
                    </a:cubicBezTo>
                    <a:cubicBezTo>
                      <a:pt x="66" y="164"/>
                      <a:pt x="66" y="164"/>
                      <a:pt x="66" y="164"/>
                    </a:cubicBezTo>
                    <a:cubicBezTo>
                      <a:pt x="72" y="164"/>
                      <a:pt x="77" y="169"/>
                      <a:pt x="77" y="175"/>
                    </a:cubicBezTo>
                    <a:cubicBezTo>
                      <a:pt x="76" y="191"/>
                      <a:pt x="76" y="191"/>
                      <a:pt x="76" y="191"/>
                    </a:cubicBezTo>
                    <a:cubicBezTo>
                      <a:pt x="76" y="197"/>
                      <a:pt x="75" y="207"/>
                      <a:pt x="75" y="214"/>
                    </a:cubicBezTo>
                    <a:cubicBezTo>
                      <a:pt x="75" y="214"/>
                      <a:pt x="75" y="223"/>
                      <a:pt x="75" y="227"/>
                    </a:cubicBezTo>
                    <a:cubicBezTo>
                      <a:pt x="74" y="238"/>
                      <a:pt x="74" y="248"/>
                      <a:pt x="73" y="261"/>
                    </a:cubicBezTo>
                    <a:cubicBezTo>
                      <a:pt x="76" y="254"/>
                      <a:pt x="79" y="246"/>
                      <a:pt x="83" y="238"/>
                    </a:cubicBezTo>
                    <a:cubicBezTo>
                      <a:pt x="86" y="231"/>
                      <a:pt x="90" y="221"/>
                      <a:pt x="92" y="216"/>
                    </a:cubicBezTo>
                    <a:cubicBezTo>
                      <a:pt x="111" y="174"/>
                      <a:pt x="111" y="174"/>
                      <a:pt x="111" y="174"/>
                    </a:cubicBezTo>
                    <a:cubicBezTo>
                      <a:pt x="113" y="168"/>
                      <a:pt x="120" y="164"/>
                      <a:pt x="126" y="164"/>
                    </a:cubicBezTo>
                    <a:cubicBezTo>
                      <a:pt x="150" y="164"/>
                      <a:pt x="150" y="164"/>
                      <a:pt x="150" y="164"/>
                    </a:cubicBezTo>
                    <a:cubicBezTo>
                      <a:pt x="156" y="164"/>
                      <a:pt x="160" y="169"/>
                      <a:pt x="158" y="175"/>
                    </a:cubicBezTo>
                    <a:cubicBezTo>
                      <a:pt x="132" y="290"/>
                      <a:pt x="132" y="290"/>
                      <a:pt x="132" y="290"/>
                    </a:cubicBezTo>
                    <a:cubicBezTo>
                      <a:pt x="130" y="296"/>
                      <a:pt x="124" y="301"/>
                      <a:pt x="118" y="301"/>
                    </a:cubicBezTo>
                    <a:cubicBezTo>
                      <a:pt x="109" y="301"/>
                      <a:pt x="109" y="301"/>
                      <a:pt x="109" y="301"/>
                    </a:cubicBezTo>
                    <a:cubicBezTo>
                      <a:pt x="103" y="301"/>
                      <a:pt x="99" y="296"/>
                      <a:pt x="101" y="290"/>
                    </a:cubicBezTo>
                    <a:cubicBezTo>
                      <a:pt x="121" y="210"/>
                      <a:pt x="121" y="210"/>
                      <a:pt x="121" y="210"/>
                    </a:cubicBezTo>
                    <a:cubicBezTo>
                      <a:pt x="123" y="204"/>
                      <a:pt x="122" y="204"/>
                      <a:pt x="119" y="209"/>
                    </a:cubicBezTo>
                    <a:cubicBezTo>
                      <a:pt x="83" y="291"/>
                      <a:pt x="83" y="291"/>
                      <a:pt x="83" y="291"/>
                    </a:cubicBezTo>
                    <a:cubicBezTo>
                      <a:pt x="80" y="296"/>
                      <a:pt x="73" y="301"/>
                      <a:pt x="67" y="301"/>
                    </a:cubicBezTo>
                    <a:cubicBezTo>
                      <a:pt x="62" y="301"/>
                      <a:pt x="62" y="301"/>
                      <a:pt x="62" y="301"/>
                    </a:cubicBezTo>
                    <a:cubicBezTo>
                      <a:pt x="56" y="301"/>
                      <a:pt x="51" y="296"/>
                      <a:pt x="51" y="290"/>
                    </a:cubicBezTo>
                    <a:cubicBezTo>
                      <a:pt x="51" y="210"/>
                      <a:pt x="51" y="210"/>
                      <a:pt x="51" y="210"/>
                    </a:cubicBezTo>
                    <a:cubicBezTo>
                      <a:pt x="51" y="204"/>
                      <a:pt x="50" y="204"/>
                      <a:pt x="49" y="210"/>
                    </a:cubicBezTo>
                    <a:cubicBezTo>
                      <a:pt x="33" y="290"/>
                      <a:pt x="33" y="290"/>
                      <a:pt x="33" y="290"/>
                    </a:cubicBezTo>
                    <a:cubicBezTo>
                      <a:pt x="31" y="296"/>
                      <a:pt x="25" y="301"/>
                      <a:pt x="19" y="301"/>
                    </a:cubicBezTo>
                    <a:cubicBezTo>
                      <a:pt x="11" y="301"/>
                      <a:pt x="11" y="301"/>
                      <a:pt x="11" y="301"/>
                    </a:cubicBezTo>
                    <a:cubicBezTo>
                      <a:pt x="4" y="301"/>
                      <a:pt x="0" y="296"/>
                      <a:pt x="2" y="290"/>
                    </a:cubicBezTo>
                    <a:lnTo>
                      <a:pt x="28" y="175"/>
                    </a:lnTo>
                    <a:close/>
                    <a:moveTo>
                      <a:pt x="207" y="252"/>
                    </a:moveTo>
                    <a:cubicBezTo>
                      <a:pt x="200" y="254"/>
                      <a:pt x="191" y="257"/>
                      <a:pt x="187" y="260"/>
                    </a:cubicBezTo>
                    <a:cubicBezTo>
                      <a:pt x="182" y="264"/>
                      <a:pt x="181" y="275"/>
                      <a:pt x="181" y="277"/>
                    </a:cubicBezTo>
                    <a:cubicBezTo>
                      <a:pt x="181" y="281"/>
                      <a:pt x="182" y="284"/>
                      <a:pt x="187" y="284"/>
                    </a:cubicBezTo>
                    <a:cubicBezTo>
                      <a:pt x="193" y="284"/>
                      <a:pt x="193" y="284"/>
                      <a:pt x="193" y="284"/>
                    </a:cubicBezTo>
                    <a:cubicBezTo>
                      <a:pt x="197" y="280"/>
                      <a:pt x="202" y="272"/>
                      <a:pt x="203" y="266"/>
                    </a:cubicBezTo>
                    <a:lnTo>
                      <a:pt x="207" y="252"/>
                    </a:lnTo>
                    <a:close/>
                    <a:moveTo>
                      <a:pt x="228" y="289"/>
                    </a:moveTo>
                    <a:cubicBezTo>
                      <a:pt x="227" y="291"/>
                      <a:pt x="227" y="292"/>
                      <a:pt x="227" y="294"/>
                    </a:cubicBezTo>
                    <a:cubicBezTo>
                      <a:pt x="227" y="299"/>
                      <a:pt x="228" y="300"/>
                      <a:pt x="230" y="301"/>
                    </a:cubicBezTo>
                    <a:cubicBezTo>
                      <a:pt x="206" y="301"/>
                      <a:pt x="206" y="301"/>
                      <a:pt x="206" y="301"/>
                    </a:cubicBezTo>
                    <a:cubicBezTo>
                      <a:pt x="200" y="301"/>
                      <a:pt x="195" y="299"/>
                      <a:pt x="196" y="296"/>
                    </a:cubicBezTo>
                    <a:cubicBezTo>
                      <a:pt x="197" y="293"/>
                      <a:pt x="193" y="293"/>
                      <a:pt x="189" y="298"/>
                    </a:cubicBezTo>
                    <a:cubicBezTo>
                      <a:pt x="189" y="298"/>
                      <a:pt x="181" y="304"/>
                      <a:pt x="169" y="304"/>
                    </a:cubicBezTo>
                    <a:cubicBezTo>
                      <a:pt x="167" y="304"/>
                      <a:pt x="149" y="304"/>
                      <a:pt x="149" y="285"/>
                    </a:cubicBezTo>
                    <a:cubicBezTo>
                      <a:pt x="149" y="278"/>
                      <a:pt x="153" y="260"/>
                      <a:pt x="159" y="253"/>
                    </a:cubicBezTo>
                    <a:cubicBezTo>
                      <a:pt x="165" y="245"/>
                      <a:pt x="175" y="243"/>
                      <a:pt x="211" y="232"/>
                    </a:cubicBezTo>
                    <a:cubicBezTo>
                      <a:pt x="212" y="228"/>
                      <a:pt x="214" y="221"/>
                      <a:pt x="214" y="220"/>
                    </a:cubicBezTo>
                    <a:cubicBezTo>
                      <a:pt x="214" y="214"/>
                      <a:pt x="208" y="214"/>
                      <a:pt x="205" y="214"/>
                    </a:cubicBezTo>
                    <a:cubicBezTo>
                      <a:pt x="196" y="214"/>
                      <a:pt x="195" y="219"/>
                      <a:pt x="192" y="229"/>
                    </a:cubicBezTo>
                    <a:cubicBezTo>
                      <a:pt x="174" y="229"/>
                      <a:pt x="174" y="229"/>
                      <a:pt x="174" y="229"/>
                    </a:cubicBezTo>
                    <a:cubicBezTo>
                      <a:pt x="167" y="229"/>
                      <a:pt x="164" y="224"/>
                      <a:pt x="165" y="218"/>
                    </a:cubicBezTo>
                    <a:cubicBezTo>
                      <a:pt x="165" y="218"/>
                      <a:pt x="169" y="205"/>
                      <a:pt x="179" y="200"/>
                    </a:cubicBezTo>
                    <a:cubicBezTo>
                      <a:pt x="186" y="197"/>
                      <a:pt x="196" y="195"/>
                      <a:pt x="207" y="195"/>
                    </a:cubicBezTo>
                    <a:cubicBezTo>
                      <a:pt x="225" y="195"/>
                      <a:pt x="243" y="199"/>
                      <a:pt x="243" y="218"/>
                    </a:cubicBezTo>
                    <a:cubicBezTo>
                      <a:pt x="243" y="221"/>
                      <a:pt x="243" y="221"/>
                      <a:pt x="243" y="221"/>
                    </a:cubicBezTo>
                    <a:cubicBezTo>
                      <a:pt x="242" y="226"/>
                      <a:pt x="240" y="234"/>
                      <a:pt x="239" y="240"/>
                    </a:cubicBezTo>
                    <a:lnTo>
                      <a:pt x="228" y="289"/>
                    </a:lnTo>
                    <a:close/>
                    <a:moveTo>
                      <a:pt x="292" y="218"/>
                    </a:moveTo>
                    <a:cubicBezTo>
                      <a:pt x="301" y="201"/>
                      <a:pt x="307" y="198"/>
                      <a:pt x="323" y="195"/>
                    </a:cubicBezTo>
                    <a:cubicBezTo>
                      <a:pt x="319" y="213"/>
                      <a:pt x="319" y="213"/>
                      <a:pt x="319" y="213"/>
                    </a:cubicBezTo>
                    <a:cubicBezTo>
                      <a:pt x="317" y="219"/>
                      <a:pt x="314" y="224"/>
                      <a:pt x="311" y="224"/>
                    </a:cubicBezTo>
                    <a:cubicBezTo>
                      <a:pt x="309" y="224"/>
                      <a:pt x="309" y="224"/>
                      <a:pt x="309" y="224"/>
                    </a:cubicBezTo>
                    <a:cubicBezTo>
                      <a:pt x="292" y="224"/>
                      <a:pt x="289" y="231"/>
                      <a:pt x="285" y="250"/>
                    </a:cubicBezTo>
                    <a:cubicBezTo>
                      <a:pt x="275" y="290"/>
                      <a:pt x="275" y="290"/>
                      <a:pt x="275" y="290"/>
                    </a:cubicBezTo>
                    <a:cubicBezTo>
                      <a:pt x="274" y="296"/>
                      <a:pt x="268" y="301"/>
                      <a:pt x="262" y="301"/>
                    </a:cubicBezTo>
                    <a:cubicBezTo>
                      <a:pt x="253" y="301"/>
                      <a:pt x="253" y="301"/>
                      <a:pt x="253" y="301"/>
                    </a:cubicBezTo>
                    <a:cubicBezTo>
                      <a:pt x="247" y="301"/>
                      <a:pt x="243" y="296"/>
                      <a:pt x="245" y="290"/>
                    </a:cubicBezTo>
                    <a:cubicBezTo>
                      <a:pt x="264" y="208"/>
                      <a:pt x="264" y="208"/>
                      <a:pt x="264" y="208"/>
                    </a:cubicBezTo>
                    <a:cubicBezTo>
                      <a:pt x="265" y="202"/>
                      <a:pt x="271" y="197"/>
                      <a:pt x="278" y="197"/>
                    </a:cubicBezTo>
                    <a:cubicBezTo>
                      <a:pt x="286" y="197"/>
                      <a:pt x="286" y="197"/>
                      <a:pt x="286" y="197"/>
                    </a:cubicBezTo>
                    <a:cubicBezTo>
                      <a:pt x="292" y="197"/>
                      <a:pt x="296" y="202"/>
                      <a:pt x="294" y="208"/>
                    </a:cubicBezTo>
                    <a:lnTo>
                      <a:pt x="292" y="218"/>
                    </a:lnTo>
                    <a:close/>
                    <a:moveTo>
                      <a:pt x="358" y="164"/>
                    </a:moveTo>
                    <a:cubicBezTo>
                      <a:pt x="365" y="164"/>
                      <a:pt x="368" y="169"/>
                      <a:pt x="367" y="175"/>
                    </a:cubicBezTo>
                    <a:cubicBezTo>
                      <a:pt x="355" y="225"/>
                      <a:pt x="355" y="225"/>
                      <a:pt x="355" y="225"/>
                    </a:cubicBezTo>
                    <a:cubicBezTo>
                      <a:pt x="354" y="231"/>
                      <a:pt x="356" y="232"/>
                      <a:pt x="360" y="227"/>
                    </a:cubicBezTo>
                    <a:cubicBezTo>
                      <a:pt x="378" y="205"/>
                      <a:pt x="378" y="205"/>
                      <a:pt x="378" y="205"/>
                    </a:cubicBezTo>
                    <a:cubicBezTo>
                      <a:pt x="382" y="201"/>
                      <a:pt x="390" y="197"/>
                      <a:pt x="396" y="197"/>
                    </a:cubicBezTo>
                    <a:cubicBezTo>
                      <a:pt x="409" y="197"/>
                      <a:pt x="409" y="197"/>
                      <a:pt x="409" y="197"/>
                    </a:cubicBezTo>
                    <a:cubicBezTo>
                      <a:pt x="415" y="197"/>
                      <a:pt x="417" y="201"/>
                      <a:pt x="412" y="205"/>
                    </a:cubicBezTo>
                    <a:cubicBezTo>
                      <a:pt x="387" y="233"/>
                      <a:pt x="387" y="233"/>
                      <a:pt x="387" y="233"/>
                    </a:cubicBezTo>
                    <a:cubicBezTo>
                      <a:pt x="383" y="238"/>
                      <a:pt x="381" y="247"/>
                      <a:pt x="383" y="253"/>
                    </a:cubicBezTo>
                    <a:cubicBezTo>
                      <a:pt x="394" y="290"/>
                      <a:pt x="394" y="290"/>
                      <a:pt x="394" y="290"/>
                    </a:cubicBezTo>
                    <a:cubicBezTo>
                      <a:pt x="396" y="296"/>
                      <a:pt x="392" y="301"/>
                      <a:pt x="386" y="301"/>
                    </a:cubicBezTo>
                    <a:cubicBezTo>
                      <a:pt x="377" y="301"/>
                      <a:pt x="377" y="301"/>
                      <a:pt x="377" y="301"/>
                    </a:cubicBezTo>
                    <a:cubicBezTo>
                      <a:pt x="371" y="301"/>
                      <a:pt x="364" y="296"/>
                      <a:pt x="363" y="290"/>
                    </a:cubicBezTo>
                    <a:cubicBezTo>
                      <a:pt x="354" y="256"/>
                      <a:pt x="354" y="256"/>
                      <a:pt x="354" y="256"/>
                    </a:cubicBezTo>
                    <a:cubicBezTo>
                      <a:pt x="352" y="250"/>
                      <a:pt x="350" y="250"/>
                      <a:pt x="348" y="256"/>
                    </a:cubicBezTo>
                    <a:cubicBezTo>
                      <a:pt x="340" y="290"/>
                      <a:pt x="340" y="290"/>
                      <a:pt x="340" y="290"/>
                    </a:cubicBezTo>
                    <a:cubicBezTo>
                      <a:pt x="339" y="296"/>
                      <a:pt x="333" y="301"/>
                      <a:pt x="327" y="301"/>
                    </a:cubicBezTo>
                    <a:cubicBezTo>
                      <a:pt x="318" y="301"/>
                      <a:pt x="318" y="301"/>
                      <a:pt x="318" y="301"/>
                    </a:cubicBezTo>
                    <a:cubicBezTo>
                      <a:pt x="312" y="301"/>
                      <a:pt x="308" y="296"/>
                      <a:pt x="309" y="290"/>
                    </a:cubicBezTo>
                    <a:cubicBezTo>
                      <a:pt x="336" y="175"/>
                      <a:pt x="336" y="175"/>
                      <a:pt x="336" y="175"/>
                    </a:cubicBezTo>
                    <a:cubicBezTo>
                      <a:pt x="338" y="169"/>
                      <a:pt x="344" y="164"/>
                      <a:pt x="350" y="164"/>
                    </a:cubicBezTo>
                    <a:lnTo>
                      <a:pt x="358" y="164"/>
                    </a:lnTo>
                    <a:close/>
                    <a:moveTo>
                      <a:pt x="469" y="237"/>
                    </a:moveTo>
                    <a:cubicBezTo>
                      <a:pt x="469" y="234"/>
                      <a:pt x="471" y="226"/>
                      <a:pt x="471" y="223"/>
                    </a:cubicBezTo>
                    <a:cubicBezTo>
                      <a:pt x="471" y="221"/>
                      <a:pt x="471" y="219"/>
                      <a:pt x="470" y="218"/>
                    </a:cubicBezTo>
                    <a:cubicBezTo>
                      <a:pt x="468" y="215"/>
                      <a:pt x="464" y="215"/>
                      <a:pt x="462" y="215"/>
                    </a:cubicBezTo>
                    <a:cubicBezTo>
                      <a:pt x="453" y="215"/>
                      <a:pt x="451" y="226"/>
                      <a:pt x="451" y="226"/>
                    </a:cubicBezTo>
                    <a:cubicBezTo>
                      <a:pt x="450" y="232"/>
                      <a:pt x="454" y="237"/>
                      <a:pt x="460" y="237"/>
                    </a:cubicBezTo>
                    <a:lnTo>
                      <a:pt x="469" y="237"/>
                    </a:lnTo>
                    <a:close/>
                    <a:moveTo>
                      <a:pt x="494" y="267"/>
                    </a:moveTo>
                    <a:cubicBezTo>
                      <a:pt x="492" y="275"/>
                      <a:pt x="490" y="284"/>
                      <a:pt x="483" y="291"/>
                    </a:cubicBezTo>
                    <a:cubicBezTo>
                      <a:pt x="477" y="299"/>
                      <a:pt x="467" y="304"/>
                      <a:pt x="448" y="304"/>
                    </a:cubicBezTo>
                    <a:cubicBezTo>
                      <a:pt x="443" y="304"/>
                      <a:pt x="429" y="303"/>
                      <a:pt x="419" y="296"/>
                    </a:cubicBezTo>
                    <a:cubicBezTo>
                      <a:pt x="415" y="292"/>
                      <a:pt x="411" y="287"/>
                      <a:pt x="411" y="276"/>
                    </a:cubicBezTo>
                    <a:cubicBezTo>
                      <a:pt x="411" y="262"/>
                      <a:pt x="421" y="224"/>
                      <a:pt x="424" y="216"/>
                    </a:cubicBezTo>
                    <a:cubicBezTo>
                      <a:pt x="428" y="207"/>
                      <a:pt x="436" y="194"/>
                      <a:pt x="464" y="194"/>
                    </a:cubicBezTo>
                    <a:cubicBezTo>
                      <a:pt x="477" y="194"/>
                      <a:pt x="501" y="197"/>
                      <a:pt x="501" y="220"/>
                    </a:cubicBezTo>
                    <a:cubicBezTo>
                      <a:pt x="501" y="224"/>
                      <a:pt x="500" y="228"/>
                      <a:pt x="499" y="233"/>
                    </a:cubicBezTo>
                    <a:cubicBezTo>
                      <a:pt x="498" y="241"/>
                      <a:pt x="496" y="248"/>
                      <a:pt x="494" y="256"/>
                    </a:cubicBezTo>
                    <a:cubicBezTo>
                      <a:pt x="456" y="256"/>
                      <a:pt x="456" y="256"/>
                      <a:pt x="456" y="256"/>
                    </a:cubicBezTo>
                    <a:cubicBezTo>
                      <a:pt x="449" y="256"/>
                      <a:pt x="443" y="261"/>
                      <a:pt x="442" y="267"/>
                    </a:cubicBezTo>
                    <a:cubicBezTo>
                      <a:pt x="442" y="267"/>
                      <a:pt x="441" y="271"/>
                      <a:pt x="441" y="275"/>
                    </a:cubicBezTo>
                    <a:cubicBezTo>
                      <a:pt x="441" y="276"/>
                      <a:pt x="441" y="278"/>
                      <a:pt x="441" y="278"/>
                    </a:cubicBezTo>
                    <a:cubicBezTo>
                      <a:pt x="443" y="281"/>
                      <a:pt x="446" y="282"/>
                      <a:pt x="450" y="282"/>
                    </a:cubicBezTo>
                    <a:cubicBezTo>
                      <a:pt x="459" y="282"/>
                      <a:pt x="460" y="278"/>
                      <a:pt x="460" y="278"/>
                    </a:cubicBezTo>
                    <a:cubicBezTo>
                      <a:pt x="461" y="272"/>
                      <a:pt x="467" y="267"/>
                      <a:pt x="473" y="267"/>
                    </a:cubicBezTo>
                    <a:lnTo>
                      <a:pt x="494" y="267"/>
                    </a:lnTo>
                    <a:close/>
                    <a:moveTo>
                      <a:pt x="533" y="174"/>
                    </a:moveTo>
                    <a:cubicBezTo>
                      <a:pt x="534" y="168"/>
                      <a:pt x="540" y="163"/>
                      <a:pt x="546" y="163"/>
                    </a:cubicBezTo>
                    <a:cubicBezTo>
                      <a:pt x="554" y="163"/>
                      <a:pt x="554" y="163"/>
                      <a:pt x="554" y="163"/>
                    </a:cubicBezTo>
                    <a:cubicBezTo>
                      <a:pt x="561" y="163"/>
                      <a:pt x="564" y="168"/>
                      <a:pt x="563" y="174"/>
                    </a:cubicBezTo>
                    <a:cubicBezTo>
                      <a:pt x="560" y="186"/>
                      <a:pt x="560" y="186"/>
                      <a:pt x="560" y="186"/>
                    </a:cubicBezTo>
                    <a:cubicBezTo>
                      <a:pt x="559" y="192"/>
                      <a:pt x="561" y="197"/>
                      <a:pt x="565" y="197"/>
                    </a:cubicBezTo>
                    <a:cubicBezTo>
                      <a:pt x="569" y="197"/>
                      <a:pt x="571" y="201"/>
                      <a:pt x="569" y="206"/>
                    </a:cubicBezTo>
                    <a:cubicBezTo>
                      <a:pt x="568" y="211"/>
                      <a:pt x="564" y="215"/>
                      <a:pt x="560" y="215"/>
                    </a:cubicBezTo>
                    <a:cubicBezTo>
                      <a:pt x="557" y="215"/>
                      <a:pt x="552" y="220"/>
                      <a:pt x="551" y="226"/>
                    </a:cubicBezTo>
                    <a:cubicBezTo>
                      <a:pt x="543" y="259"/>
                      <a:pt x="543" y="259"/>
                      <a:pt x="543" y="259"/>
                    </a:cubicBezTo>
                    <a:cubicBezTo>
                      <a:pt x="542" y="265"/>
                      <a:pt x="541" y="272"/>
                      <a:pt x="540" y="274"/>
                    </a:cubicBezTo>
                    <a:cubicBezTo>
                      <a:pt x="540" y="276"/>
                      <a:pt x="540" y="276"/>
                      <a:pt x="540" y="276"/>
                    </a:cubicBezTo>
                    <a:cubicBezTo>
                      <a:pt x="540" y="281"/>
                      <a:pt x="544" y="281"/>
                      <a:pt x="553" y="281"/>
                    </a:cubicBezTo>
                    <a:cubicBezTo>
                      <a:pt x="551" y="290"/>
                      <a:pt x="551" y="290"/>
                      <a:pt x="551" y="290"/>
                    </a:cubicBezTo>
                    <a:cubicBezTo>
                      <a:pt x="549" y="296"/>
                      <a:pt x="543" y="301"/>
                      <a:pt x="537" y="301"/>
                    </a:cubicBezTo>
                    <a:cubicBezTo>
                      <a:pt x="537" y="301"/>
                      <a:pt x="507" y="301"/>
                      <a:pt x="507" y="285"/>
                    </a:cubicBezTo>
                    <a:cubicBezTo>
                      <a:pt x="507" y="282"/>
                      <a:pt x="507" y="280"/>
                      <a:pt x="509" y="275"/>
                    </a:cubicBezTo>
                    <a:cubicBezTo>
                      <a:pt x="520" y="226"/>
                      <a:pt x="520" y="226"/>
                      <a:pt x="520" y="226"/>
                    </a:cubicBezTo>
                    <a:cubicBezTo>
                      <a:pt x="522" y="220"/>
                      <a:pt x="520" y="215"/>
                      <a:pt x="517" y="215"/>
                    </a:cubicBezTo>
                    <a:cubicBezTo>
                      <a:pt x="513" y="215"/>
                      <a:pt x="511" y="211"/>
                      <a:pt x="513" y="206"/>
                    </a:cubicBezTo>
                    <a:cubicBezTo>
                      <a:pt x="514" y="201"/>
                      <a:pt x="518" y="197"/>
                      <a:pt x="521" y="197"/>
                    </a:cubicBezTo>
                    <a:cubicBezTo>
                      <a:pt x="525" y="197"/>
                      <a:pt x="529" y="192"/>
                      <a:pt x="530" y="186"/>
                    </a:cubicBezTo>
                    <a:lnTo>
                      <a:pt x="533" y="174"/>
                    </a:lnTo>
                    <a:close/>
                    <a:moveTo>
                      <a:pt x="626" y="227"/>
                    </a:moveTo>
                    <a:cubicBezTo>
                      <a:pt x="626" y="225"/>
                      <a:pt x="626" y="224"/>
                      <a:pt x="626" y="223"/>
                    </a:cubicBezTo>
                    <a:cubicBezTo>
                      <a:pt x="627" y="218"/>
                      <a:pt x="623" y="215"/>
                      <a:pt x="618" y="215"/>
                    </a:cubicBezTo>
                    <a:cubicBezTo>
                      <a:pt x="610" y="215"/>
                      <a:pt x="608" y="222"/>
                      <a:pt x="607" y="227"/>
                    </a:cubicBezTo>
                    <a:cubicBezTo>
                      <a:pt x="600" y="257"/>
                      <a:pt x="600" y="257"/>
                      <a:pt x="600" y="257"/>
                    </a:cubicBezTo>
                    <a:cubicBezTo>
                      <a:pt x="598" y="263"/>
                      <a:pt x="597" y="270"/>
                      <a:pt x="597" y="272"/>
                    </a:cubicBezTo>
                    <a:cubicBezTo>
                      <a:pt x="597" y="274"/>
                      <a:pt x="597" y="274"/>
                      <a:pt x="597" y="274"/>
                    </a:cubicBezTo>
                    <a:cubicBezTo>
                      <a:pt x="597" y="278"/>
                      <a:pt x="599" y="282"/>
                      <a:pt x="605" y="282"/>
                    </a:cubicBezTo>
                    <a:cubicBezTo>
                      <a:pt x="613" y="282"/>
                      <a:pt x="614" y="279"/>
                      <a:pt x="614" y="279"/>
                    </a:cubicBezTo>
                    <a:cubicBezTo>
                      <a:pt x="615" y="273"/>
                      <a:pt x="618" y="263"/>
                      <a:pt x="619" y="257"/>
                    </a:cubicBezTo>
                    <a:lnTo>
                      <a:pt x="626" y="227"/>
                    </a:lnTo>
                    <a:close/>
                    <a:moveTo>
                      <a:pt x="657" y="223"/>
                    </a:moveTo>
                    <a:cubicBezTo>
                      <a:pt x="657" y="234"/>
                      <a:pt x="648" y="268"/>
                      <a:pt x="645" y="277"/>
                    </a:cubicBezTo>
                    <a:cubicBezTo>
                      <a:pt x="642" y="288"/>
                      <a:pt x="636" y="303"/>
                      <a:pt x="605" y="303"/>
                    </a:cubicBezTo>
                    <a:cubicBezTo>
                      <a:pt x="581" y="303"/>
                      <a:pt x="566" y="296"/>
                      <a:pt x="566" y="275"/>
                    </a:cubicBezTo>
                    <a:cubicBezTo>
                      <a:pt x="566" y="264"/>
                      <a:pt x="575" y="229"/>
                      <a:pt x="577" y="224"/>
                    </a:cubicBezTo>
                    <a:cubicBezTo>
                      <a:pt x="580" y="213"/>
                      <a:pt x="587" y="194"/>
                      <a:pt x="617" y="194"/>
                    </a:cubicBezTo>
                    <a:cubicBezTo>
                      <a:pt x="632" y="194"/>
                      <a:pt x="657" y="197"/>
                      <a:pt x="657" y="223"/>
                    </a:cubicBezTo>
                    <a:moveTo>
                      <a:pt x="676" y="207"/>
                    </a:moveTo>
                    <a:cubicBezTo>
                      <a:pt x="678" y="207"/>
                      <a:pt x="678" y="207"/>
                      <a:pt x="678" y="207"/>
                    </a:cubicBezTo>
                    <a:cubicBezTo>
                      <a:pt x="680" y="207"/>
                      <a:pt x="681" y="206"/>
                      <a:pt x="681" y="205"/>
                    </a:cubicBezTo>
                    <a:cubicBezTo>
                      <a:pt x="681" y="203"/>
                      <a:pt x="680" y="202"/>
                      <a:pt x="678" y="202"/>
                    </a:cubicBezTo>
                    <a:cubicBezTo>
                      <a:pt x="677" y="202"/>
                      <a:pt x="677" y="202"/>
                      <a:pt x="676" y="202"/>
                    </a:cubicBezTo>
                    <a:lnTo>
                      <a:pt x="676" y="207"/>
                    </a:lnTo>
                    <a:close/>
                    <a:moveTo>
                      <a:pt x="676" y="215"/>
                    </a:moveTo>
                    <a:cubicBezTo>
                      <a:pt x="673" y="215"/>
                      <a:pt x="673" y="215"/>
                      <a:pt x="673" y="215"/>
                    </a:cubicBezTo>
                    <a:cubicBezTo>
                      <a:pt x="673" y="200"/>
                      <a:pt x="673" y="200"/>
                      <a:pt x="673" y="200"/>
                    </a:cubicBezTo>
                    <a:cubicBezTo>
                      <a:pt x="674" y="200"/>
                      <a:pt x="676" y="200"/>
                      <a:pt x="678" y="200"/>
                    </a:cubicBezTo>
                    <a:cubicBezTo>
                      <a:pt x="680" y="200"/>
                      <a:pt x="682" y="200"/>
                      <a:pt x="683" y="201"/>
                    </a:cubicBezTo>
                    <a:cubicBezTo>
                      <a:pt x="684" y="202"/>
                      <a:pt x="684" y="203"/>
                      <a:pt x="684" y="204"/>
                    </a:cubicBezTo>
                    <a:cubicBezTo>
                      <a:pt x="684" y="206"/>
                      <a:pt x="683" y="207"/>
                      <a:pt x="681" y="208"/>
                    </a:cubicBezTo>
                    <a:cubicBezTo>
                      <a:pt x="681" y="208"/>
                      <a:pt x="681" y="208"/>
                      <a:pt x="681" y="208"/>
                    </a:cubicBezTo>
                    <a:cubicBezTo>
                      <a:pt x="683" y="208"/>
                      <a:pt x="684" y="209"/>
                      <a:pt x="684" y="212"/>
                    </a:cubicBezTo>
                    <a:cubicBezTo>
                      <a:pt x="684" y="214"/>
                      <a:pt x="684" y="215"/>
                      <a:pt x="685" y="215"/>
                    </a:cubicBezTo>
                    <a:cubicBezTo>
                      <a:pt x="681" y="215"/>
                      <a:pt x="681" y="215"/>
                      <a:pt x="681" y="215"/>
                    </a:cubicBezTo>
                    <a:cubicBezTo>
                      <a:pt x="681" y="215"/>
                      <a:pt x="681" y="213"/>
                      <a:pt x="680" y="211"/>
                    </a:cubicBezTo>
                    <a:cubicBezTo>
                      <a:pt x="680" y="210"/>
                      <a:pt x="679" y="209"/>
                      <a:pt x="678" y="209"/>
                    </a:cubicBezTo>
                    <a:cubicBezTo>
                      <a:pt x="676" y="209"/>
                      <a:pt x="676" y="209"/>
                      <a:pt x="676" y="209"/>
                    </a:cubicBezTo>
                    <a:lnTo>
                      <a:pt x="676" y="215"/>
                    </a:lnTo>
                    <a:close/>
                    <a:moveTo>
                      <a:pt x="678" y="197"/>
                    </a:moveTo>
                    <a:cubicBezTo>
                      <a:pt x="673" y="197"/>
                      <a:pt x="668" y="202"/>
                      <a:pt x="668" y="208"/>
                    </a:cubicBezTo>
                    <a:cubicBezTo>
                      <a:pt x="668" y="214"/>
                      <a:pt x="673" y="218"/>
                      <a:pt x="679" y="218"/>
                    </a:cubicBezTo>
                    <a:cubicBezTo>
                      <a:pt x="684" y="218"/>
                      <a:pt x="689" y="214"/>
                      <a:pt x="689" y="208"/>
                    </a:cubicBezTo>
                    <a:cubicBezTo>
                      <a:pt x="689" y="202"/>
                      <a:pt x="684" y="197"/>
                      <a:pt x="679" y="197"/>
                    </a:cubicBezTo>
                    <a:lnTo>
                      <a:pt x="678" y="197"/>
                    </a:lnTo>
                    <a:close/>
                    <a:moveTo>
                      <a:pt x="679" y="194"/>
                    </a:moveTo>
                    <a:cubicBezTo>
                      <a:pt x="686" y="194"/>
                      <a:pt x="692" y="200"/>
                      <a:pt x="692" y="207"/>
                    </a:cubicBezTo>
                    <a:cubicBezTo>
                      <a:pt x="692" y="215"/>
                      <a:pt x="686" y="221"/>
                      <a:pt x="679" y="221"/>
                    </a:cubicBezTo>
                    <a:cubicBezTo>
                      <a:pt x="671" y="221"/>
                      <a:pt x="665" y="215"/>
                      <a:pt x="665" y="207"/>
                    </a:cubicBezTo>
                    <a:cubicBezTo>
                      <a:pt x="665" y="200"/>
                      <a:pt x="671" y="194"/>
                      <a:pt x="679" y="194"/>
                    </a:cubicBezTo>
                    <a:close/>
                  </a:path>
                </a:pathLst>
              </a:custGeom>
              <a:solidFill>
                <a:schemeClr val="accent2"/>
              </a:solidFill>
              <a:ln>
                <a:noFill/>
              </a:ln>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endParaRPr>
              </a:p>
            </p:txBody>
          </p:sp>
        </p:grpSp>
        <p:grpSp>
          <p:nvGrpSpPr>
            <p:cNvPr id="188" name="Group 187"/>
            <p:cNvGrpSpPr/>
            <p:nvPr/>
          </p:nvGrpSpPr>
          <p:grpSpPr>
            <a:xfrm>
              <a:off x="1656378" y="4243458"/>
              <a:ext cx="745425" cy="745425"/>
              <a:chOff x="1715024" y="5735952"/>
              <a:chExt cx="745531" cy="745531"/>
            </a:xfrm>
          </p:grpSpPr>
          <p:sp>
            <p:nvSpPr>
              <p:cNvPr id="189" name="Oval 188"/>
              <p:cNvSpPr/>
              <p:nvPr/>
            </p:nvSpPr>
            <p:spPr bwMode="auto">
              <a:xfrm>
                <a:off x="1715024" y="5735952"/>
                <a:ext cx="745531" cy="745531"/>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90" name="Freeform 9"/>
              <p:cNvSpPr>
                <a:spLocks noChangeAspect="1" noEditPoints="1"/>
              </p:cNvSpPr>
              <p:nvPr/>
            </p:nvSpPr>
            <p:spPr bwMode="auto">
              <a:xfrm>
                <a:off x="1804519" y="6024292"/>
                <a:ext cx="566541" cy="168850"/>
              </a:xfrm>
              <a:custGeom>
                <a:avLst/>
                <a:gdLst>
                  <a:gd name="T0" fmla="*/ 602 w 1281"/>
                  <a:gd name="T1" fmla="*/ 0 h 379"/>
                  <a:gd name="T2" fmla="*/ 889 w 1281"/>
                  <a:gd name="T3" fmla="*/ 117 h 379"/>
                  <a:gd name="T4" fmla="*/ 1010 w 1281"/>
                  <a:gd name="T5" fmla="*/ 117 h 379"/>
                  <a:gd name="T6" fmla="*/ 369 w 1281"/>
                  <a:gd name="T7" fmla="*/ 142 h 379"/>
                  <a:gd name="T8" fmla="*/ 496 w 1281"/>
                  <a:gd name="T9" fmla="*/ 142 h 379"/>
                  <a:gd name="T10" fmla="*/ 327 w 1281"/>
                  <a:gd name="T11" fmla="*/ 73 h 379"/>
                  <a:gd name="T12" fmla="*/ 139 w 1281"/>
                  <a:gd name="T13" fmla="*/ 73 h 379"/>
                  <a:gd name="T14" fmla="*/ 833 w 1281"/>
                  <a:gd name="T15" fmla="*/ 27 h 379"/>
                  <a:gd name="T16" fmla="*/ 1074 w 1281"/>
                  <a:gd name="T17" fmla="*/ 117 h 379"/>
                  <a:gd name="T18" fmla="*/ 1167 w 1281"/>
                  <a:gd name="T19" fmla="*/ 2 h 379"/>
                  <a:gd name="T20" fmla="*/ 1181 w 1281"/>
                  <a:gd name="T21" fmla="*/ 17 h 379"/>
                  <a:gd name="T22" fmla="*/ 1192 w 1281"/>
                  <a:gd name="T23" fmla="*/ 2 h 379"/>
                  <a:gd name="T24" fmla="*/ 1197 w 1281"/>
                  <a:gd name="T25" fmla="*/ 18 h 379"/>
                  <a:gd name="T26" fmla="*/ 1187 w 1281"/>
                  <a:gd name="T27" fmla="*/ 25 h 379"/>
                  <a:gd name="T28" fmla="*/ 1192 w 1281"/>
                  <a:gd name="T29" fmla="*/ 10 h 379"/>
                  <a:gd name="T30" fmla="*/ 67 w 1281"/>
                  <a:gd name="T31" fmla="*/ 301 h 379"/>
                  <a:gd name="T32" fmla="*/ 69 w 1281"/>
                  <a:gd name="T33" fmla="*/ 362 h 379"/>
                  <a:gd name="T34" fmla="*/ 90 w 1281"/>
                  <a:gd name="T35" fmla="*/ 353 h 379"/>
                  <a:gd name="T36" fmla="*/ 210 w 1281"/>
                  <a:gd name="T37" fmla="*/ 321 h 379"/>
                  <a:gd name="T38" fmla="*/ 173 w 1281"/>
                  <a:gd name="T39" fmla="*/ 377 h 379"/>
                  <a:gd name="T40" fmla="*/ 193 w 1281"/>
                  <a:gd name="T41" fmla="*/ 319 h 379"/>
                  <a:gd name="T42" fmla="*/ 160 w 1281"/>
                  <a:gd name="T43" fmla="*/ 362 h 379"/>
                  <a:gd name="T44" fmla="*/ 175 w 1281"/>
                  <a:gd name="T45" fmla="*/ 337 h 379"/>
                  <a:gd name="T46" fmla="*/ 278 w 1281"/>
                  <a:gd name="T47" fmla="*/ 363 h 379"/>
                  <a:gd name="T48" fmla="*/ 312 w 1281"/>
                  <a:gd name="T49" fmla="*/ 357 h 379"/>
                  <a:gd name="T50" fmla="*/ 241 w 1281"/>
                  <a:gd name="T51" fmla="*/ 335 h 379"/>
                  <a:gd name="T52" fmla="*/ 391 w 1281"/>
                  <a:gd name="T53" fmla="*/ 351 h 379"/>
                  <a:gd name="T54" fmla="*/ 354 w 1281"/>
                  <a:gd name="T55" fmla="*/ 287 h 379"/>
                  <a:gd name="T56" fmla="*/ 359 w 1281"/>
                  <a:gd name="T57" fmla="*/ 303 h 379"/>
                  <a:gd name="T58" fmla="*/ 405 w 1281"/>
                  <a:gd name="T59" fmla="*/ 365 h 379"/>
                  <a:gd name="T60" fmla="*/ 450 w 1281"/>
                  <a:gd name="T61" fmla="*/ 286 h 379"/>
                  <a:gd name="T62" fmla="*/ 530 w 1281"/>
                  <a:gd name="T63" fmla="*/ 286 h 379"/>
                  <a:gd name="T64" fmla="*/ 574 w 1281"/>
                  <a:gd name="T65" fmla="*/ 377 h 379"/>
                  <a:gd name="T66" fmla="*/ 638 w 1281"/>
                  <a:gd name="T67" fmla="*/ 337 h 379"/>
                  <a:gd name="T68" fmla="*/ 679 w 1281"/>
                  <a:gd name="T69" fmla="*/ 346 h 379"/>
                  <a:gd name="T70" fmla="*/ 694 w 1281"/>
                  <a:gd name="T71" fmla="*/ 337 h 379"/>
                  <a:gd name="T72" fmla="*/ 733 w 1281"/>
                  <a:gd name="T73" fmla="*/ 312 h 379"/>
                  <a:gd name="T74" fmla="*/ 702 w 1281"/>
                  <a:gd name="T75" fmla="*/ 320 h 379"/>
                  <a:gd name="T76" fmla="*/ 672 w 1281"/>
                  <a:gd name="T77" fmla="*/ 371 h 379"/>
                  <a:gd name="T78" fmla="*/ 809 w 1281"/>
                  <a:gd name="T79" fmla="*/ 351 h 379"/>
                  <a:gd name="T80" fmla="*/ 772 w 1281"/>
                  <a:gd name="T81" fmla="*/ 287 h 379"/>
                  <a:gd name="T82" fmla="*/ 777 w 1281"/>
                  <a:gd name="T83" fmla="*/ 303 h 379"/>
                  <a:gd name="T84" fmla="*/ 824 w 1281"/>
                  <a:gd name="T85" fmla="*/ 365 h 379"/>
                  <a:gd name="T86" fmla="*/ 913 w 1281"/>
                  <a:gd name="T87" fmla="*/ 359 h 379"/>
                  <a:gd name="T88" fmla="*/ 900 w 1281"/>
                  <a:gd name="T89" fmla="*/ 328 h 379"/>
                  <a:gd name="T90" fmla="*/ 942 w 1281"/>
                  <a:gd name="T91" fmla="*/ 313 h 379"/>
                  <a:gd name="T92" fmla="*/ 949 w 1281"/>
                  <a:gd name="T93" fmla="*/ 327 h 379"/>
                  <a:gd name="T94" fmla="*/ 888 w 1281"/>
                  <a:gd name="T95" fmla="*/ 347 h 379"/>
                  <a:gd name="T96" fmla="*/ 1034 w 1281"/>
                  <a:gd name="T97" fmla="*/ 360 h 379"/>
                  <a:gd name="T98" fmla="*/ 1051 w 1281"/>
                  <a:gd name="T99" fmla="*/ 369 h 379"/>
                  <a:gd name="T100" fmla="*/ 985 w 1281"/>
                  <a:gd name="T101" fmla="*/ 286 h 379"/>
                  <a:gd name="T102" fmla="*/ 1147 w 1281"/>
                  <a:gd name="T103" fmla="*/ 301 h 379"/>
                  <a:gd name="T104" fmla="*/ 1147 w 1281"/>
                  <a:gd name="T105" fmla="*/ 377 h 379"/>
                  <a:gd name="T106" fmla="*/ 1276 w 1281"/>
                  <a:gd name="T107" fmla="*/ 321 h 379"/>
                  <a:gd name="T108" fmla="*/ 1280 w 1281"/>
                  <a:gd name="T109" fmla="*/ 20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1" h="379">
                    <a:moveTo>
                      <a:pt x="568" y="92"/>
                    </a:moveTo>
                    <a:cubicBezTo>
                      <a:pt x="638" y="92"/>
                      <a:pt x="638" y="92"/>
                      <a:pt x="638" y="92"/>
                    </a:cubicBezTo>
                    <a:cubicBezTo>
                      <a:pt x="602" y="32"/>
                      <a:pt x="602" y="32"/>
                      <a:pt x="602" y="32"/>
                    </a:cubicBezTo>
                    <a:cubicBezTo>
                      <a:pt x="535" y="142"/>
                      <a:pt x="535" y="142"/>
                      <a:pt x="535" y="142"/>
                    </a:cubicBezTo>
                    <a:cubicBezTo>
                      <a:pt x="503" y="142"/>
                      <a:pt x="503" y="142"/>
                      <a:pt x="503" y="142"/>
                    </a:cubicBezTo>
                    <a:cubicBezTo>
                      <a:pt x="586" y="10"/>
                      <a:pt x="586" y="10"/>
                      <a:pt x="586" y="10"/>
                    </a:cubicBezTo>
                    <a:cubicBezTo>
                      <a:pt x="589" y="4"/>
                      <a:pt x="595" y="0"/>
                      <a:pt x="602" y="0"/>
                    </a:cubicBezTo>
                    <a:cubicBezTo>
                      <a:pt x="608" y="0"/>
                      <a:pt x="614" y="4"/>
                      <a:pt x="618" y="10"/>
                    </a:cubicBezTo>
                    <a:cubicBezTo>
                      <a:pt x="701" y="142"/>
                      <a:pt x="701" y="142"/>
                      <a:pt x="701" y="142"/>
                    </a:cubicBezTo>
                    <a:cubicBezTo>
                      <a:pt x="669" y="142"/>
                      <a:pt x="669" y="142"/>
                      <a:pt x="669" y="142"/>
                    </a:cubicBezTo>
                    <a:cubicBezTo>
                      <a:pt x="654" y="117"/>
                      <a:pt x="654" y="117"/>
                      <a:pt x="654" y="117"/>
                    </a:cubicBezTo>
                    <a:cubicBezTo>
                      <a:pt x="584" y="117"/>
                      <a:pt x="584" y="117"/>
                      <a:pt x="584" y="117"/>
                    </a:cubicBezTo>
                    <a:cubicBezTo>
                      <a:pt x="568" y="92"/>
                      <a:pt x="568" y="92"/>
                      <a:pt x="568" y="92"/>
                    </a:cubicBezTo>
                    <a:close/>
                    <a:moveTo>
                      <a:pt x="889" y="117"/>
                    </a:moveTo>
                    <a:cubicBezTo>
                      <a:pt x="889" y="2"/>
                      <a:pt x="889" y="2"/>
                      <a:pt x="889" y="2"/>
                    </a:cubicBezTo>
                    <a:cubicBezTo>
                      <a:pt x="863" y="2"/>
                      <a:pt x="863" y="2"/>
                      <a:pt x="863" y="2"/>
                    </a:cubicBezTo>
                    <a:cubicBezTo>
                      <a:pt x="863" y="129"/>
                      <a:pt x="863" y="129"/>
                      <a:pt x="863" y="129"/>
                    </a:cubicBezTo>
                    <a:cubicBezTo>
                      <a:pt x="863" y="132"/>
                      <a:pt x="863" y="135"/>
                      <a:pt x="867" y="139"/>
                    </a:cubicBezTo>
                    <a:cubicBezTo>
                      <a:pt x="870" y="142"/>
                      <a:pt x="873" y="142"/>
                      <a:pt x="876" y="142"/>
                    </a:cubicBezTo>
                    <a:cubicBezTo>
                      <a:pt x="996" y="142"/>
                      <a:pt x="996" y="142"/>
                      <a:pt x="996" y="142"/>
                    </a:cubicBezTo>
                    <a:cubicBezTo>
                      <a:pt x="1010" y="117"/>
                      <a:pt x="1010" y="117"/>
                      <a:pt x="1010" y="117"/>
                    </a:cubicBezTo>
                    <a:cubicBezTo>
                      <a:pt x="889" y="117"/>
                      <a:pt x="889" y="117"/>
                      <a:pt x="889" y="117"/>
                    </a:cubicBezTo>
                    <a:close/>
                    <a:moveTo>
                      <a:pt x="456" y="97"/>
                    </a:moveTo>
                    <a:cubicBezTo>
                      <a:pt x="482" y="97"/>
                      <a:pt x="503" y="76"/>
                      <a:pt x="503" y="50"/>
                    </a:cubicBezTo>
                    <a:cubicBezTo>
                      <a:pt x="503" y="23"/>
                      <a:pt x="482" y="2"/>
                      <a:pt x="456" y="2"/>
                    </a:cubicBezTo>
                    <a:cubicBezTo>
                      <a:pt x="341" y="2"/>
                      <a:pt x="341" y="2"/>
                      <a:pt x="341" y="2"/>
                    </a:cubicBezTo>
                    <a:cubicBezTo>
                      <a:pt x="341" y="142"/>
                      <a:pt x="341" y="142"/>
                      <a:pt x="341" y="142"/>
                    </a:cubicBezTo>
                    <a:cubicBezTo>
                      <a:pt x="369" y="142"/>
                      <a:pt x="369" y="142"/>
                      <a:pt x="369" y="142"/>
                    </a:cubicBezTo>
                    <a:cubicBezTo>
                      <a:pt x="369" y="27"/>
                      <a:pt x="369" y="27"/>
                      <a:pt x="369" y="27"/>
                    </a:cubicBezTo>
                    <a:cubicBezTo>
                      <a:pt x="455" y="27"/>
                      <a:pt x="455" y="27"/>
                      <a:pt x="455" y="27"/>
                    </a:cubicBezTo>
                    <a:cubicBezTo>
                      <a:pt x="466" y="27"/>
                      <a:pt x="477" y="37"/>
                      <a:pt x="477" y="50"/>
                    </a:cubicBezTo>
                    <a:cubicBezTo>
                      <a:pt x="477" y="63"/>
                      <a:pt x="466" y="73"/>
                      <a:pt x="455" y="73"/>
                    </a:cubicBezTo>
                    <a:cubicBezTo>
                      <a:pt x="381" y="73"/>
                      <a:pt x="381" y="73"/>
                      <a:pt x="381" y="73"/>
                    </a:cubicBezTo>
                    <a:cubicBezTo>
                      <a:pt x="458" y="142"/>
                      <a:pt x="458" y="142"/>
                      <a:pt x="458" y="142"/>
                    </a:cubicBezTo>
                    <a:cubicBezTo>
                      <a:pt x="496" y="142"/>
                      <a:pt x="496" y="142"/>
                      <a:pt x="496" y="142"/>
                    </a:cubicBezTo>
                    <a:cubicBezTo>
                      <a:pt x="444" y="97"/>
                      <a:pt x="444" y="97"/>
                      <a:pt x="444" y="97"/>
                    </a:cubicBezTo>
                    <a:cubicBezTo>
                      <a:pt x="456" y="97"/>
                      <a:pt x="456" y="97"/>
                      <a:pt x="456" y="97"/>
                    </a:cubicBezTo>
                    <a:close/>
                    <a:moveTo>
                      <a:pt x="180" y="142"/>
                    </a:moveTo>
                    <a:cubicBezTo>
                      <a:pt x="144" y="142"/>
                      <a:pt x="113" y="111"/>
                      <a:pt x="113" y="73"/>
                    </a:cubicBezTo>
                    <a:cubicBezTo>
                      <a:pt x="113" y="33"/>
                      <a:pt x="144" y="2"/>
                      <a:pt x="180" y="2"/>
                    </a:cubicBezTo>
                    <a:cubicBezTo>
                      <a:pt x="260" y="2"/>
                      <a:pt x="260" y="2"/>
                      <a:pt x="260" y="2"/>
                    </a:cubicBezTo>
                    <a:cubicBezTo>
                      <a:pt x="297" y="2"/>
                      <a:pt x="327" y="33"/>
                      <a:pt x="327" y="73"/>
                    </a:cubicBezTo>
                    <a:cubicBezTo>
                      <a:pt x="327" y="111"/>
                      <a:pt x="297" y="142"/>
                      <a:pt x="260" y="142"/>
                    </a:cubicBezTo>
                    <a:cubicBezTo>
                      <a:pt x="180" y="142"/>
                      <a:pt x="180" y="142"/>
                      <a:pt x="180" y="142"/>
                    </a:cubicBezTo>
                    <a:close/>
                    <a:moveTo>
                      <a:pt x="259" y="117"/>
                    </a:moveTo>
                    <a:cubicBezTo>
                      <a:pt x="282" y="117"/>
                      <a:pt x="302" y="97"/>
                      <a:pt x="302" y="73"/>
                    </a:cubicBezTo>
                    <a:cubicBezTo>
                      <a:pt x="302" y="48"/>
                      <a:pt x="282" y="27"/>
                      <a:pt x="259" y="27"/>
                    </a:cubicBezTo>
                    <a:cubicBezTo>
                      <a:pt x="182" y="27"/>
                      <a:pt x="182" y="27"/>
                      <a:pt x="182" y="27"/>
                    </a:cubicBezTo>
                    <a:cubicBezTo>
                      <a:pt x="158" y="27"/>
                      <a:pt x="139" y="48"/>
                      <a:pt x="139" y="73"/>
                    </a:cubicBezTo>
                    <a:cubicBezTo>
                      <a:pt x="139" y="97"/>
                      <a:pt x="158" y="117"/>
                      <a:pt x="182" y="117"/>
                    </a:cubicBezTo>
                    <a:cubicBezTo>
                      <a:pt x="259" y="117"/>
                      <a:pt x="259" y="117"/>
                      <a:pt x="259" y="117"/>
                    </a:cubicBezTo>
                    <a:close/>
                    <a:moveTo>
                      <a:pt x="755" y="142"/>
                    </a:moveTo>
                    <a:cubicBezTo>
                      <a:pt x="717" y="142"/>
                      <a:pt x="686" y="111"/>
                      <a:pt x="686" y="73"/>
                    </a:cubicBezTo>
                    <a:cubicBezTo>
                      <a:pt x="686" y="33"/>
                      <a:pt x="717" y="2"/>
                      <a:pt x="755" y="2"/>
                    </a:cubicBezTo>
                    <a:cubicBezTo>
                      <a:pt x="849" y="2"/>
                      <a:pt x="849" y="2"/>
                      <a:pt x="849" y="2"/>
                    </a:cubicBezTo>
                    <a:cubicBezTo>
                      <a:pt x="833" y="27"/>
                      <a:pt x="833" y="27"/>
                      <a:pt x="833" y="27"/>
                    </a:cubicBezTo>
                    <a:cubicBezTo>
                      <a:pt x="756" y="27"/>
                      <a:pt x="756" y="27"/>
                      <a:pt x="756" y="27"/>
                    </a:cubicBezTo>
                    <a:cubicBezTo>
                      <a:pt x="732" y="27"/>
                      <a:pt x="712" y="48"/>
                      <a:pt x="712" y="73"/>
                    </a:cubicBezTo>
                    <a:cubicBezTo>
                      <a:pt x="712" y="97"/>
                      <a:pt x="732" y="117"/>
                      <a:pt x="756" y="117"/>
                    </a:cubicBezTo>
                    <a:cubicBezTo>
                      <a:pt x="851" y="117"/>
                      <a:pt x="851" y="117"/>
                      <a:pt x="851" y="117"/>
                    </a:cubicBezTo>
                    <a:cubicBezTo>
                      <a:pt x="835" y="142"/>
                      <a:pt x="835" y="142"/>
                      <a:pt x="835" y="142"/>
                    </a:cubicBezTo>
                    <a:cubicBezTo>
                      <a:pt x="755" y="142"/>
                      <a:pt x="755" y="142"/>
                      <a:pt x="755" y="142"/>
                    </a:cubicBezTo>
                    <a:close/>
                    <a:moveTo>
                      <a:pt x="1074" y="117"/>
                    </a:moveTo>
                    <a:cubicBezTo>
                      <a:pt x="1055" y="117"/>
                      <a:pt x="1037" y="104"/>
                      <a:pt x="1033" y="84"/>
                    </a:cubicBezTo>
                    <a:cubicBezTo>
                      <a:pt x="1144" y="84"/>
                      <a:pt x="1144" y="84"/>
                      <a:pt x="1144" y="84"/>
                    </a:cubicBezTo>
                    <a:cubicBezTo>
                      <a:pt x="1160" y="60"/>
                      <a:pt x="1160" y="60"/>
                      <a:pt x="1160" y="60"/>
                    </a:cubicBezTo>
                    <a:cubicBezTo>
                      <a:pt x="1033" y="60"/>
                      <a:pt x="1033" y="60"/>
                      <a:pt x="1033" y="60"/>
                    </a:cubicBezTo>
                    <a:cubicBezTo>
                      <a:pt x="1037" y="41"/>
                      <a:pt x="1055" y="27"/>
                      <a:pt x="1074" y="27"/>
                    </a:cubicBezTo>
                    <a:cubicBezTo>
                      <a:pt x="1151" y="27"/>
                      <a:pt x="1151" y="27"/>
                      <a:pt x="1151" y="27"/>
                    </a:cubicBezTo>
                    <a:cubicBezTo>
                      <a:pt x="1167" y="2"/>
                      <a:pt x="1167" y="2"/>
                      <a:pt x="1167" y="2"/>
                    </a:cubicBezTo>
                    <a:cubicBezTo>
                      <a:pt x="1072" y="2"/>
                      <a:pt x="1072" y="2"/>
                      <a:pt x="1072" y="2"/>
                    </a:cubicBezTo>
                    <a:cubicBezTo>
                      <a:pt x="1036" y="2"/>
                      <a:pt x="1005" y="33"/>
                      <a:pt x="1005" y="73"/>
                    </a:cubicBezTo>
                    <a:cubicBezTo>
                      <a:pt x="1005" y="111"/>
                      <a:pt x="1036" y="142"/>
                      <a:pt x="1072" y="142"/>
                    </a:cubicBezTo>
                    <a:cubicBezTo>
                      <a:pt x="1154" y="142"/>
                      <a:pt x="1154" y="142"/>
                      <a:pt x="1154" y="142"/>
                    </a:cubicBezTo>
                    <a:cubicBezTo>
                      <a:pt x="1168" y="117"/>
                      <a:pt x="1168" y="117"/>
                      <a:pt x="1168" y="117"/>
                    </a:cubicBezTo>
                    <a:cubicBezTo>
                      <a:pt x="1074" y="117"/>
                      <a:pt x="1074" y="117"/>
                      <a:pt x="1074" y="117"/>
                    </a:cubicBezTo>
                    <a:close/>
                    <a:moveTo>
                      <a:pt x="1181" y="17"/>
                    </a:moveTo>
                    <a:cubicBezTo>
                      <a:pt x="1181" y="10"/>
                      <a:pt x="1186" y="5"/>
                      <a:pt x="1192" y="5"/>
                    </a:cubicBezTo>
                    <a:cubicBezTo>
                      <a:pt x="1200" y="5"/>
                      <a:pt x="1205" y="10"/>
                      <a:pt x="1205" y="17"/>
                    </a:cubicBezTo>
                    <a:cubicBezTo>
                      <a:pt x="1205" y="25"/>
                      <a:pt x="1200" y="30"/>
                      <a:pt x="1192" y="30"/>
                    </a:cubicBezTo>
                    <a:cubicBezTo>
                      <a:pt x="1186" y="30"/>
                      <a:pt x="1181" y="25"/>
                      <a:pt x="1181" y="17"/>
                    </a:cubicBezTo>
                    <a:close/>
                    <a:moveTo>
                      <a:pt x="1192" y="33"/>
                    </a:moveTo>
                    <a:cubicBezTo>
                      <a:pt x="1202" y="33"/>
                      <a:pt x="1208" y="27"/>
                      <a:pt x="1208" y="17"/>
                    </a:cubicBezTo>
                    <a:cubicBezTo>
                      <a:pt x="1208" y="9"/>
                      <a:pt x="1202" y="2"/>
                      <a:pt x="1192" y="2"/>
                    </a:cubicBezTo>
                    <a:cubicBezTo>
                      <a:pt x="1184" y="2"/>
                      <a:pt x="1178" y="9"/>
                      <a:pt x="1178" y="17"/>
                    </a:cubicBezTo>
                    <a:cubicBezTo>
                      <a:pt x="1178" y="27"/>
                      <a:pt x="1184" y="33"/>
                      <a:pt x="1192" y="33"/>
                    </a:cubicBezTo>
                    <a:close/>
                    <a:moveTo>
                      <a:pt x="1192" y="9"/>
                    </a:moveTo>
                    <a:cubicBezTo>
                      <a:pt x="1194" y="9"/>
                      <a:pt x="1195" y="9"/>
                      <a:pt x="1195" y="9"/>
                    </a:cubicBezTo>
                    <a:cubicBezTo>
                      <a:pt x="1198" y="10"/>
                      <a:pt x="1198" y="12"/>
                      <a:pt x="1198" y="13"/>
                    </a:cubicBezTo>
                    <a:cubicBezTo>
                      <a:pt x="1198" y="13"/>
                      <a:pt x="1198" y="13"/>
                      <a:pt x="1198" y="15"/>
                    </a:cubicBezTo>
                    <a:cubicBezTo>
                      <a:pt x="1198" y="15"/>
                      <a:pt x="1198" y="17"/>
                      <a:pt x="1197" y="18"/>
                    </a:cubicBezTo>
                    <a:cubicBezTo>
                      <a:pt x="1197" y="18"/>
                      <a:pt x="1197" y="18"/>
                      <a:pt x="1195" y="18"/>
                    </a:cubicBezTo>
                    <a:cubicBezTo>
                      <a:pt x="1200" y="25"/>
                      <a:pt x="1200" y="25"/>
                      <a:pt x="1200" y="25"/>
                    </a:cubicBezTo>
                    <a:cubicBezTo>
                      <a:pt x="1197" y="25"/>
                      <a:pt x="1197" y="25"/>
                      <a:pt x="1197" y="25"/>
                    </a:cubicBezTo>
                    <a:cubicBezTo>
                      <a:pt x="1192" y="18"/>
                      <a:pt x="1192" y="18"/>
                      <a:pt x="1192" y="18"/>
                    </a:cubicBezTo>
                    <a:cubicBezTo>
                      <a:pt x="1190" y="18"/>
                      <a:pt x="1190" y="18"/>
                      <a:pt x="1190" y="18"/>
                    </a:cubicBezTo>
                    <a:cubicBezTo>
                      <a:pt x="1190" y="25"/>
                      <a:pt x="1190" y="25"/>
                      <a:pt x="1190" y="25"/>
                    </a:cubicBezTo>
                    <a:cubicBezTo>
                      <a:pt x="1187" y="25"/>
                      <a:pt x="1187" y="25"/>
                      <a:pt x="1187" y="25"/>
                    </a:cubicBezTo>
                    <a:cubicBezTo>
                      <a:pt x="1187" y="9"/>
                      <a:pt x="1187" y="9"/>
                      <a:pt x="1187" y="9"/>
                    </a:cubicBezTo>
                    <a:cubicBezTo>
                      <a:pt x="1192" y="9"/>
                      <a:pt x="1192" y="9"/>
                      <a:pt x="1192" y="9"/>
                    </a:cubicBezTo>
                    <a:close/>
                    <a:moveTo>
                      <a:pt x="1192" y="17"/>
                    </a:moveTo>
                    <a:cubicBezTo>
                      <a:pt x="1194" y="17"/>
                      <a:pt x="1195" y="15"/>
                      <a:pt x="1195" y="15"/>
                    </a:cubicBezTo>
                    <a:cubicBezTo>
                      <a:pt x="1195" y="13"/>
                      <a:pt x="1195" y="13"/>
                      <a:pt x="1195" y="13"/>
                    </a:cubicBezTo>
                    <a:cubicBezTo>
                      <a:pt x="1195" y="12"/>
                      <a:pt x="1195" y="12"/>
                      <a:pt x="1194" y="12"/>
                    </a:cubicBezTo>
                    <a:cubicBezTo>
                      <a:pt x="1194" y="10"/>
                      <a:pt x="1194" y="10"/>
                      <a:pt x="1192" y="10"/>
                    </a:cubicBezTo>
                    <a:cubicBezTo>
                      <a:pt x="1190" y="10"/>
                      <a:pt x="1190" y="10"/>
                      <a:pt x="1190" y="10"/>
                    </a:cubicBezTo>
                    <a:cubicBezTo>
                      <a:pt x="1190" y="17"/>
                      <a:pt x="1190" y="17"/>
                      <a:pt x="1190" y="17"/>
                    </a:cubicBezTo>
                    <a:cubicBezTo>
                      <a:pt x="1192" y="17"/>
                      <a:pt x="1192" y="17"/>
                      <a:pt x="1192" y="17"/>
                    </a:cubicBezTo>
                    <a:close/>
                    <a:moveTo>
                      <a:pt x="0" y="377"/>
                    </a:moveTo>
                    <a:cubicBezTo>
                      <a:pt x="0" y="286"/>
                      <a:pt x="0" y="286"/>
                      <a:pt x="0" y="286"/>
                    </a:cubicBezTo>
                    <a:cubicBezTo>
                      <a:pt x="67" y="286"/>
                      <a:pt x="67" y="286"/>
                      <a:pt x="67" y="286"/>
                    </a:cubicBezTo>
                    <a:cubicBezTo>
                      <a:pt x="67" y="301"/>
                      <a:pt x="67" y="301"/>
                      <a:pt x="67" y="301"/>
                    </a:cubicBezTo>
                    <a:cubicBezTo>
                      <a:pt x="18" y="301"/>
                      <a:pt x="18" y="301"/>
                      <a:pt x="18" y="301"/>
                    </a:cubicBezTo>
                    <a:cubicBezTo>
                      <a:pt x="18" y="321"/>
                      <a:pt x="18" y="321"/>
                      <a:pt x="18" y="321"/>
                    </a:cubicBezTo>
                    <a:cubicBezTo>
                      <a:pt x="64" y="321"/>
                      <a:pt x="64" y="321"/>
                      <a:pt x="64" y="321"/>
                    </a:cubicBezTo>
                    <a:cubicBezTo>
                      <a:pt x="64" y="337"/>
                      <a:pt x="64" y="337"/>
                      <a:pt x="64" y="337"/>
                    </a:cubicBezTo>
                    <a:cubicBezTo>
                      <a:pt x="18" y="337"/>
                      <a:pt x="18" y="337"/>
                      <a:pt x="18" y="337"/>
                    </a:cubicBezTo>
                    <a:cubicBezTo>
                      <a:pt x="18" y="362"/>
                      <a:pt x="18" y="362"/>
                      <a:pt x="18" y="362"/>
                    </a:cubicBezTo>
                    <a:cubicBezTo>
                      <a:pt x="69" y="362"/>
                      <a:pt x="69" y="362"/>
                      <a:pt x="69" y="362"/>
                    </a:cubicBezTo>
                    <a:cubicBezTo>
                      <a:pt x="69" y="377"/>
                      <a:pt x="69" y="377"/>
                      <a:pt x="69" y="377"/>
                    </a:cubicBezTo>
                    <a:lnTo>
                      <a:pt x="0" y="377"/>
                    </a:lnTo>
                    <a:close/>
                    <a:moveTo>
                      <a:pt x="90" y="353"/>
                    </a:moveTo>
                    <a:cubicBezTo>
                      <a:pt x="90" y="335"/>
                      <a:pt x="90" y="335"/>
                      <a:pt x="90" y="335"/>
                    </a:cubicBezTo>
                    <a:cubicBezTo>
                      <a:pt x="124" y="335"/>
                      <a:pt x="124" y="335"/>
                      <a:pt x="124" y="335"/>
                    </a:cubicBezTo>
                    <a:cubicBezTo>
                      <a:pt x="124" y="353"/>
                      <a:pt x="124" y="353"/>
                      <a:pt x="124" y="353"/>
                    </a:cubicBezTo>
                    <a:lnTo>
                      <a:pt x="90" y="353"/>
                    </a:lnTo>
                    <a:close/>
                    <a:moveTo>
                      <a:pt x="142" y="286"/>
                    </a:moveTo>
                    <a:cubicBezTo>
                      <a:pt x="178" y="286"/>
                      <a:pt x="178" y="286"/>
                      <a:pt x="178" y="286"/>
                    </a:cubicBezTo>
                    <a:cubicBezTo>
                      <a:pt x="185" y="286"/>
                      <a:pt x="191" y="286"/>
                      <a:pt x="194" y="287"/>
                    </a:cubicBezTo>
                    <a:cubicBezTo>
                      <a:pt x="198" y="287"/>
                      <a:pt x="201" y="289"/>
                      <a:pt x="204" y="290"/>
                    </a:cubicBezTo>
                    <a:cubicBezTo>
                      <a:pt x="207" y="292"/>
                      <a:pt x="209" y="295"/>
                      <a:pt x="211" y="298"/>
                    </a:cubicBezTo>
                    <a:cubicBezTo>
                      <a:pt x="213" y="301"/>
                      <a:pt x="214" y="305"/>
                      <a:pt x="214" y="309"/>
                    </a:cubicBezTo>
                    <a:cubicBezTo>
                      <a:pt x="214" y="313"/>
                      <a:pt x="212" y="317"/>
                      <a:pt x="210" y="321"/>
                    </a:cubicBezTo>
                    <a:cubicBezTo>
                      <a:pt x="208" y="324"/>
                      <a:pt x="205" y="327"/>
                      <a:pt x="201" y="329"/>
                    </a:cubicBezTo>
                    <a:cubicBezTo>
                      <a:pt x="206" y="330"/>
                      <a:pt x="211" y="333"/>
                      <a:pt x="214" y="337"/>
                    </a:cubicBezTo>
                    <a:cubicBezTo>
                      <a:pt x="217" y="341"/>
                      <a:pt x="218" y="345"/>
                      <a:pt x="218" y="351"/>
                    </a:cubicBezTo>
                    <a:cubicBezTo>
                      <a:pt x="218" y="355"/>
                      <a:pt x="217" y="359"/>
                      <a:pt x="215" y="363"/>
                    </a:cubicBezTo>
                    <a:cubicBezTo>
                      <a:pt x="213" y="367"/>
                      <a:pt x="211" y="370"/>
                      <a:pt x="207" y="372"/>
                    </a:cubicBezTo>
                    <a:cubicBezTo>
                      <a:pt x="204" y="375"/>
                      <a:pt x="200" y="376"/>
                      <a:pt x="195" y="377"/>
                    </a:cubicBezTo>
                    <a:cubicBezTo>
                      <a:pt x="192" y="377"/>
                      <a:pt x="184" y="377"/>
                      <a:pt x="173" y="377"/>
                    </a:cubicBezTo>
                    <a:cubicBezTo>
                      <a:pt x="142" y="377"/>
                      <a:pt x="142" y="377"/>
                      <a:pt x="142" y="377"/>
                    </a:cubicBezTo>
                    <a:lnTo>
                      <a:pt x="142" y="286"/>
                    </a:lnTo>
                    <a:close/>
                    <a:moveTo>
                      <a:pt x="160" y="301"/>
                    </a:moveTo>
                    <a:cubicBezTo>
                      <a:pt x="160" y="322"/>
                      <a:pt x="160" y="322"/>
                      <a:pt x="160" y="322"/>
                    </a:cubicBezTo>
                    <a:cubicBezTo>
                      <a:pt x="172" y="322"/>
                      <a:pt x="172" y="322"/>
                      <a:pt x="172" y="322"/>
                    </a:cubicBezTo>
                    <a:cubicBezTo>
                      <a:pt x="179" y="322"/>
                      <a:pt x="184" y="322"/>
                      <a:pt x="185" y="322"/>
                    </a:cubicBezTo>
                    <a:cubicBezTo>
                      <a:pt x="189" y="321"/>
                      <a:pt x="191" y="320"/>
                      <a:pt x="193" y="319"/>
                    </a:cubicBezTo>
                    <a:cubicBezTo>
                      <a:pt x="195" y="317"/>
                      <a:pt x="196" y="314"/>
                      <a:pt x="196" y="311"/>
                    </a:cubicBezTo>
                    <a:cubicBezTo>
                      <a:pt x="196" y="309"/>
                      <a:pt x="195" y="306"/>
                      <a:pt x="193" y="305"/>
                    </a:cubicBezTo>
                    <a:cubicBezTo>
                      <a:pt x="192" y="303"/>
                      <a:pt x="189" y="302"/>
                      <a:pt x="186" y="301"/>
                    </a:cubicBezTo>
                    <a:cubicBezTo>
                      <a:pt x="185" y="301"/>
                      <a:pt x="179" y="301"/>
                      <a:pt x="171" y="301"/>
                    </a:cubicBezTo>
                    <a:lnTo>
                      <a:pt x="160" y="301"/>
                    </a:lnTo>
                    <a:close/>
                    <a:moveTo>
                      <a:pt x="160" y="337"/>
                    </a:moveTo>
                    <a:cubicBezTo>
                      <a:pt x="160" y="362"/>
                      <a:pt x="160" y="362"/>
                      <a:pt x="160" y="362"/>
                    </a:cubicBezTo>
                    <a:cubicBezTo>
                      <a:pt x="177" y="362"/>
                      <a:pt x="177" y="362"/>
                      <a:pt x="177" y="362"/>
                    </a:cubicBezTo>
                    <a:cubicBezTo>
                      <a:pt x="184" y="362"/>
                      <a:pt x="188" y="362"/>
                      <a:pt x="190" y="361"/>
                    </a:cubicBezTo>
                    <a:cubicBezTo>
                      <a:pt x="192" y="361"/>
                      <a:pt x="195" y="360"/>
                      <a:pt x="196" y="358"/>
                    </a:cubicBezTo>
                    <a:cubicBezTo>
                      <a:pt x="198" y="356"/>
                      <a:pt x="199" y="353"/>
                      <a:pt x="199" y="350"/>
                    </a:cubicBezTo>
                    <a:cubicBezTo>
                      <a:pt x="199" y="347"/>
                      <a:pt x="198" y="345"/>
                      <a:pt x="197" y="343"/>
                    </a:cubicBezTo>
                    <a:cubicBezTo>
                      <a:pt x="196" y="341"/>
                      <a:pt x="194" y="340"/>
                      <a:pt x="191" y="339"/>
                    </a:cubicBezTo>
                    <a:cubicBezTo>
                      <a:pt x="189" y="338"/>
                      <a:pt x="183" y="337"/>
                      <a:pt x="175" y="337"/>
                    </a:cubicBezTo>
                    <a:lnTo>
                      <a:pt x="160" y="337"/>
                    </a:lnTo>
                    <a:close/>
                    <a:moveTo>
                      <a:pt x="241" y="286"/>
                    </a:moveTo>
                    <a:cubicBezTo>
                      <a:pt x="259" y="286"/>
                      <a:pt x="259" y="286"/>
                      <a:pt x="259" y="286"/>
                    </a:cubicBezTo>
                    <a:cubicBezTo>
                      <a:pt x="259" y="335"/>
                      <a:pt x="259" y="335"/>
                      <a:pt x="259" y="335"/>
                    </a:cubicBezTo>
                    <a:cubicBezTo>
                      <a:pt x="259" y="343"/>
                      <a:pt x="259" y="348"/>
                      <a:pt x="260" y="351"/>
                    </a:cubicBezTo>
                    <a:cubicBezTo>
                      <a:pt x="261" y="354"/>
                      <a:pt x="262" y="357"/>
                      <a:pt x="265" y="360"/>
                    </a:cubicBezTo>
                    <a:cubicBezTo>
                      <a:pt x="268" y="362"/>
                      <a:pt x="272" y="363"/>
                      <a:pt x="278" y="363"/>
                    </a:cubicBezTo>
                    <a:cubicBezTo>
                      <a:pt x="283" y="363"/>
                      <a:pt x="287" y="362"/>
                      <a:pt x="289" y="360"/>
                    </a:cubicBezTo>
                    <a:cubicBezTo>
                      <a:pt x="292" y="358"/>
                      <a:pt x="294" y="355"/>
                      <a:pt x="294" y="352"/>
                    </a:cubicBezTo>
                    <a:cubicBezTo>
                      <a:pt x="295" y="349"/>
                      <a:pt x="295" y="344"/>
                      <a:pt x="295" y="336"/>
                    </a:cubicBezTo>
                    <a:cubicBezTo>
                      <a:pt x="295" y="286"/>
                      <a:pt x="295" y="286"/>
                      <a:pt x="295" y="286"/>
                    </a:cubicBezTo>
                    <a:cubicBezTo>
                      <a:pt x="313" y="286"/>
                      <a:pt x="313" y="286"/>
                      <a:pt x="313" y="286"/>
                    </a:cubicBezTo>
                    <a:cubicBezTo>
                      <a:pt x="313" y="334"/>
                      <a:pt x="313" y="334"/>
                      <a:pt x="313" y="334"/>
                    </a:cubicBezTo>
                    <a:cubicBezTo>
                      <a:pt x="313" y="345"/>
                      <a:pt x="313" y="353"/>
                      <a:pt x="312" y="357"/>
                    </a:cubicBezTo>
                    <a:cubicBezTo>
                      <a:pt x="311" y="362"/>
                      <a:pt x="309" y="365"/>
                      <a:pt x="306" y="369"/>
                    </a:cubicBezTo>
                    <a:cubicBezTo>
                      <a:pt x="304" y="372"/>
                      <a:pt x="300" y="374"/>
                      <a:pt x="296" y="376"/>
                    </a:cubicBezTo>
                    <a:cubicBezTo>
                      <a:pt x="291" y="378"/>
                      <a:pt x="285" y="379"/>
                      <a:pt x="278" y="379"/>
                    </a:cubicBezTo>
                    <a:cubicBezTo>
                      <a:pt x="269" y="379"/>
                      <a:pt x="263" y="378"/>
                      <a:pt x="258" y="376"/>
                    </a:cubicBezTo>
                    <a:cubicBezTo>
                      <a:pt x="254" y="374"/>
                      <a:pt x="250" y="371"/>
                      <a:pt x="248" y="368"/>
                    </a:cubicBezTo>
                    <a:cubicBezTo>
                      <a:pt x="245" y="365"/>
                      <a:pt x="243" y="361"/>
                      <a:pt x="242" y="358"/>
                    </a:cubicBezTo>
                    <a:cubicBezTo>
                      <a:pt x="241" y="352"/>
                      <a:pt x="241" y="345"/>
                      <a:pt x="241" y="335"/>
                    </a:cubicBezTo>
                    <a:lnTo>
                      <a:pt x="241" y="286"/>
                    </a:lnTo>
                    <a:close/>
                    <a:moveTo>
                      <a:pt x="335" y="347"/>
                    </a:moveTo>
                    <a:cubicBezTo>
                      <a:pt x="353" y="346"/>
                      <a:pt x="353" y="346"/>
                      <a:pt x="353" y="346"/>
                    </a:cubicBezTo>
                    <a:cubicBezTo>
                      <a:pt x="354" y="352"/>
                      <a:pt x="356" y="356"/>
                      <a:pt x="360" y="359"/>
                    </a:cubicBezTo>
                    <a:cubicBezTo>
                      <a:pt x="363" y="362"/>
                      <a:pt x="368" y="363"/>
                      <a:pt x="373" y="363"/>
                    </a:cubicBezTo>
                    <a:cubicBezTo>
                      <a:pt x="379" y="363"/>
                      <a:pt x="384" y="362"/>
                      <a:pt x="387" y="359"/>
                    </a:cubicBezTo>
                    <a:cubicBezTo>
                      <a:pt x="390" y="357"/>
                      <a:pt x="391" y="354"/>
                      <a:pt x="391" y="351"/>
                    </a:cubicBezTo>
                    <a:cubicBezTo>
                      <a:pt x="391" y="348"/>
                      <a:pt x="390" y="347"/>
                      <a:pt x="389" y="345"/>
                    </a:cubicBezTo>
                    <a:cubicBezTo>
                      <a:pt x="388" y="344"/>
                      <a:pt x="386" y="342"/>
                      <a:pt x="383" y="341"/>
                    </a:cubicBezTo>
                    <a:cubicBezTo>
                      <a:pt x="380" y="340"/>
                      <a:pt x="376" y="339"/>
                      <a:pt x="368" y="337"/>
                    </a:cubicBezTo>
                    <a:cubicBezTo>
                      <a:pt x="358" y="335"/>
                      <a:pt x="351" y="332"/>
                      <a:pt x="347" y="328"/>
                    </a:cubicBezTo>
                    <a:cubicBezTo>
                      <a:pt x="341" y="323"/>
                      <a:pt x="339" y="317"/>
                      <a:pt x="339" y="310"/>
                    </a:cubicBezTo>
                    <a:cubicBezTo>
                      <a:pt x="339" y="305"/>
                      <a:pt x="340" y="301"/>
                      <a:pt x="343" y="297"/>
                    </a:cubicBezTo>
                    <a:cubicBezTo>
                      <a:pt x="345" y="293"/>
                      <a:pt x="349" y="290"/>
                      <a:pt x="354" y="287"/>
                    </a:cubicBezTo>
                    <a:cubicBezTo>
                      <a:pt x="359" y="285"/>
                      <a:pt x="365" y="284"/>
                      <a:pt x="372" y="284"/>
                    </a:cubicBezTo>
                    <a:cubicBezTo>
                      <a:pt x="383" y="284"/>
                      <a:pt x="392" y="287"/>
                      <a:pt x="398" y="292"/>
                    </a:cubicBezTo>
                    <a:cubicBezTo>
                      <a:pt x="404" y="297"/>
                      <a:pt x="407" y="304"/>
                      <a:pt x="407" y="312"/>
                    </a:cubicBezTo>
                    <a:cubicBezTo>
                      <a:pt x="389" y="313"/>
                      <a:pt x="389" y="313"/>
                      <a:pt x="389" y="313"/>
                    </a:cubicBezTo>
                    <a:cubicBezTo>
                      <a:pt x="388" y="308"/>
                      <a:pt x="386" y="305"/>
                      <a:pt x="383" y="303"/>
                    </a:cubicBezTo>
                    <a:cubicBezTo>
                      <a:pt x="381" y="301"/>
                      <a:pt x="377" y="299"/>
                      <a:pt x="372" y="299"/>
                    </a:cubicBezTo>
                    <a:cubicBezTo>
                      <a:pt x="366" y="299"/>
                      <a:pt x="362" y="301"/>
                      <a:pt x="359" y="303"/>
                    </a:cubicBezTo>
                    <a:cubicBezTo>
                      <a:pt x="357" y="304"/>
                      <a:pt x="356" y="306"/>
                      <a:pt x="356" y="308"/>
                    </a:cubicBezTo>
                    <a:cubicBezTo>
                      <a:pt x="356" y="311"/>
                      <a:pt x="357" y="312"/>
                      <a:pt x="359" y="314"/>
                    </a:cubicBezTo>
                    <a:cubicBezTo>
                      <a:pt x="361" y="316"/>
                      <a:pt x="367" y="318"/>
                      <a:pt x="376" y="320"/>
                    </a:cubicBezTo>
                    <a:cubicBezTo>
                      <a:pt x="385" y="322"/>
                      <a:pt x="392" y="324"/>
                      <a:pt x="396" y="327"/>
                    </a:cubicBezTo>
                    <a:cubicBezTo>
                      <a:pt x="400" y="329"/>
                      <a:pt x="404" y="332"/>
                      <a:pt x="406" y="336"/>
                    </a:cubicBezTo>
                    <a:cubicBezTo>
                      <a:pt x="408" y="340"/>
                      <a:pt x="410" y="345"/>
                      <a:pt x="410" y="351"/>
                    </a:cubicBezTo>
                    <a:cubicBezTo>
                      <a:pt x="410" y="356"/>
                      <a:pt x="408" y="361"/>
                      <a:pt x="405" y="365"/>
                    </a:cubicBezTo>
                    <a:cubicBezTo>
                      <a:pt x="402" y="370"/>
                      <a:pt x="398" y="373"/>
                      <a:pt x="393" y="375"/>
                    </a:cubicBezTo>
                    <a:cubicBezTo>
                      <a:pt x="388" y="378"/>
                      <a:pt x="381" y="379"/>
                      <a:pt x="373" y="379"/>
                    </a:cubicBezTo>
                    <a:cubicBezTo>
                      <a:pt x="361" y="379"/>
                      <a:pt x="353" y="376"/>
                      <a:pt x="346" y="371"/>
                    </a:cubicBezTo>
                    <a:cubicBezTo>
                      <a:pt x="340" y="365"/>
                      <a:pt x="336" y="358"/>
                      <a:pt x="335" y="347"/>
                    </a:cubicBezTo>
                    <a:close/>
                    <a:moveTo>
                      <a:pt x="432" y="377"/>
                    </a:moveTo>
                    <a:cubicBezTo>
                      <a:pt x="432" y="286"/>
                      <a:pt x="432" y="286"/>
                      <a:pt x="432" y="286"/>
                    </a:cubicBezTo>
                    <a:cubicBezTo>
                      <a:pt x="450" y="286"/>
                      <a:pt x="450" y="286"/>
                      <a:pt x="450" y="286"/>
                    </a:cubicBezTo>
                    <a:cubicBezTo>
                      <a:pt x="450" y="377"/>
                      <a:pt x="450" y="377"/>
                      <a:pt x="450" y="377"/>
                    </a:cubicBezTo>
                    <a:lnTo>
                      <a:pt x="432" y="377"/>
                    </a:lnTo>
                    <a:close/>
                    <a:moveTo>
                      <a:pt x="475" y="377"/>
                    </a:moveTo>
                    <a:cubicBezTo>
                      <a:pt x="475" y="286"/>
                      <a:pt x="475" y="286"/>
                      <a:pt x="475" y="286"/>
                    </a:cubicBezTo>
                    <a:cubicBezTo>
                      <a:pt x="493" y="286"/>
                      <a:pt x="493" y="286"/>
                      <a:pt x="493" y="286"/>
                    </a:cubicBezTo>
                    <a:cubicBezTo>
                      <a:pt x="530" y="347"/>
                      <a:pt x="530" y="347"/>
                      <a:pt x="530" y="347"/>
                    </a:cubicBezTo>
                    <a:cubicBezTo>
                      <a:pt x="530" y="286"/>
                      <a:pt x="530" y="286"/>
                      <a:pt x="530" y="286"/>
                    </a:cubicBezTo>
                    <a:cubicBezTo>
                      <a:pt x="547" y="286"/>
                      <a:pt x="547" y="286"/>
                      <a:pt x="547" y="286"/>
                    </a:cubicBezTo>
                    <a:cubicBezTo>
                      <a:pt x="547" y="377"/>
                      <a:pt x="547" y="377"/>
                      <a:pt x="547" y="377"/>
                    </a:cubicBezTo>
                    <a:cubicBezTo>
                      <a:pt x="529" y="377"/>
                      <a:pt x="529" y="377"/>
                      <a:pt x="529" y="377"/>
                    </a:cubicBezTo>
                    <a:cubicBezTo>
                      <a:pt x="492" y="318"/>
                      <a:pt x="492" y="318"/>
                      <a:pt x="492" y="318"/>
                    </a:cubicBezTo>
                    <a:cubicBezTo>
                      <a:pt x="492" y="377"/>
                      <a:pt x="492" y="377"/>
                      <a:pt x="492" y="377"/>
                    </a:cubicBezTo>
                    <a:lnTo>
                      <a:pt x="475" y="377"/>
                    </a:lnTo>
                    <a:close/>
                    <a:moveTo>
                      <a:pt x="574" y="377"/>
                    </a:moveTo>
                    <a:cubicBezTo>
                      <a:pt x="574" y="286"/>
                      <a:pt x="574" y="286"/>
                      <a:pt x="574" y="286"/>
                    </a:cubicBezTo>
                    <a:cubicBezTo>
                      <a:pt x="642" y="286"/>
                      <a:pt x="642" y="286"/>
                      <a:pt x="642" y="286"/>
                    </a:cubicBezTo>
                    <a:cubicBezTo>
                      <a:pt x="642" y="301"/>
                      <a:pt x="642" y="301"/>
                      <a:pt x="642" y="301"/>
                    </a:cubicBezTo>
                    <a:cubicBezTo>
                      <a:pt x="592" y="301"/>
                      <a:pt x="592" y="301"/>
                      <a:pt x="592" y="301"/>
                    </a:cubicBezTo>
                    <a:cubicBezTo>
                      <a:pt x="592" y="321"/>
                      <a:pt x="592" y="321"/>
                      <a:pt x="592" y="321"/>
                    </a:cubicBezTo>
                    <a:cubicBezTo>
                      <a:pt x="638" y="321"/>
                      <a:pt x="638" y="321"/>
                      <a:pt x="638" y="321"/>
                    </a:cubicBezTo>
                    <a:cubicBezTo>
                      <a:pt x="638" y="337"/>
                      <a:pt x="638" y="337"/>
                      <a:pt x="638" y="337"/>
                    </a:cubicBezTo>
                    <a:cubicBezTo>
                      <a:pt x="592" y="337"/>
                      <a:pt x="592" y="337"/>
                      <a:pt x="592" y="337"/>
                    </a:cubicBezTo>
                    <a:cubicBezTo>
                      <a:pt x="592" y="362"/>
                      <a:pt x="592" y="362"/>
                      <a:pt x="592" y="362"/>
                    </a:cubicBezTo>
                    <a:cubicBezTo>
                      <a:pt x="643" y="362"/>
                      <a:pt x="643" y="362"/>
                      <a:pt x="643" y="362"/>
                    </a:cubicBezTo>
                    <a:cubicBezTo>
                      <a:pt x="643" y="377"/>
                      <a:pt x="643" y="377"/>
                      <a:pt x="643" y="377"/>
                    </a:cubicBezTo>
                    <a:lnTo>
                      <a:pt x="574" y="377"/>
                    </a:lnTo>
                    <a:close/>
                    <a:moveTo>
                      <a:pt x="661" y="347"/>
                    </a:moveTo>
                    <a:cubicBezTo>
                      <a:pt x="679" y="346"/>
                      <a:pt x="679" y="346"/>
                      <a:pt x="679" y="346"/>
                    </a:cubicBezTo>
                    <a:cubicBezTo>
                      <a:pt x="680" y="352"/>
                      <a:pt x="683" y="356"/>
                      <a:pt x="686" y="359"/>
                    </a:cubicBezTo>
                    <a:cubicBezTo>
                      <a:pt x="689" y="362"/>
                      <a:pt x="694" y="363"/>
                      <a:pt x="699" y="363"/>
                    </a:cubicBezTo>
                    <a:cubicBezTo>
                      <a:pt x="705" y="363"/>
                      <a:pt x="710" y="362"/>
                      <a:pt x="713" y="359"/>
                    </a:cubicBezTo>
                    <a:cubicBezTo>
                      <a:pt x="716" y="357"/>
                      <a:pt x="717" y="354"/>
                      <a:pt x="717" y="351"/>
                    </a:cubicBezTo>
                    <a:cubicBezTo>
                      <a:pt x="717" y="348"/>
                      <a:pt x="717" y="347"/>
                      <a:pt x="715" y="345"/>
                    </a:cubicBezTo>
                    <a:cubicBezTo>
                      <a:pt x="714" y="344"/>
                      <a:pt x="712" y="342"/>
                      <a:pt x="709" y="341"/>
                    </a:cubicBezTo>
                    <a:cubicBezTo>
                      <a:pt x="707" y="340"/>
                      <a:pt x="702" y="339"/>
                      <a:pt x="694" y="337"/>
                    </a:cubicBezTo>
                    <a:cubicBezTo>
                      <a:pt x="684" y="335"/>
                      <a:pt x="677" y="332"/>
                      <a:pt x="673" y="328"/>
                    </a:cubicBezTo>
                    <a:cubicBezTo>
                      <a:pt x="668" y="323"/>
                      <a:pt x="665" y="317"/>
                      <a:pt x="665" y="310"/>
                    </a:cubicBezTo>
                    <a:cubicBezTo>
                      <a:pt x="665" y="305"/>
                      <a:pt x="666" y="301"/>
                      <a:pt x="669" y="297"/>
                    </a:cubicBezTo>
                    <a:cubicBezTo>
                      <a:pt x="671" y="293"/>
                      <a:pt x="675" y="290"/>
                      <a:pt x="680" y="287"/>
                    </a:cubicBezTo>
                    <a:cubicBezTo>
                      <a:pt x="685" y="285"/>
                      <a:pt x="691" y="284"/>
                      <a:pt x="698" y="284"/>
                    </a:cubicBezTo>
                    <a:cubicBezTo>
                      <a:pt x="710" y="284"/>
                      <a:pt x="718" y="287"/>
                      <a:pt x="724" y="292"/>
                    </a:cubicBezTo>
                    <a:cubicBezTo>
                      <a:pt x="730" y="297"/>
                      <a:pt x="733" y="304"/>
                      <a:pt x="733" y="312"/>
                    </a:cubicBezTo>
                    <a:cubicBezTo>
                      <a:pt x="715" y="313"/>
                      <a:pt x="715" y="313"/>
                      <a:pt x="715" y="313"/>
                    </a:cubicBezTo>
                    <a:cubicBezTo>
                      <a:pt x="714" y="308"/>
                      <a:pt x="712" y="305"/>
                      <a:pt x="710" y="303"/>
                    </a:cubicBezTo>
                    <a:cubicBezTo>
                      <a:pt x="707" y="301"/>
                      <a:pt x="703" y="299"/>
                      <a:pt x="698" y="299"/>
                    </a:cubicBezTo>
                    <a:cubicBezTo>
                      <a:pt x="693" y="299"/>
                      <a:pt x="688" y="301"/>
                      <a:pt x="685" y="303"/>
                    </a:cubicBezTo>
                    <a:cubicBezTo>
                      <a:pt x="683" y="304"/>
                      <a:pt x="682" y="306"/>
                      <a:pt x="682" y="308"/>
                    </a:cubicBezTo>
                    <a:cubicBezTo>
                      <a:pt x="682" y="311"/>
                      <a:pt x="683" y="312"/>
                      <a:pt x="685" y="314"/>
                    </a:cubicBezTo>
                    <a:cubicBezTo>
                      <a:pt x="687" y="316"/>
                      <a:pt x="693" y="318"/>
                      <a:pt x="702" y="320"/>
                    </a:cubicBezTo>
                    <a:cubicBezTo>
                      <a:pt x="711" y="322"/>
                      <a:pt x="718" y="324"/>
                      <a:pt x="722" y="327"/>
                    </a:cubicBezTo>
                    <a:cubicBezTo>
                      <a:pt x="726" y="329"/>
                      <a:pt x="730" y="332"/>
                      <a:pt x="732" y="336"/>
                    </a:cubicBezTo>
                    <a:cubicBezTo>
                      <a:pt x="734" y="340"/>
                      <a:pt x="736" y="345"/>
                      <a:pt x="736" y="351"/>
                    </a:cubicBezTo>
                    <a:cubicBezTo>
                      <a:pt x="736" y="356"/>
                      <a:pt x="734" y="361"/>
                      <a:pt x="731" y="365"/>
                    </a:cubicBezTo>
                    <a:cubicBezTo>
                      <a:pt x="728" y="370"/>
                      <a:pt x="724" y="373"/>
                      <a:pt x="719" y="375"/>
                    </a:cubicBezTo>
                    <a:cubicBezTo>
                      <a:pt x="714" y="378"/>
                      <a:pt x="707" y="379"/>
                      <a:pt x="699" y="379"/>
                    </a:cubicBezTo>
                    <a:cubicBezTo>
                      <a:pt x="688" y="379"/>
                      <a:pt x="679" y="376"/>
                      <a:pt x="672" y="371"/>
                    </a:cubicBezTo>
                    <a:cubicBezTo>
                      <a:pt x="666" y="365"/>
                      <a:pt x="663" y="358"/>
                      <a:pt x="661" y="347"/>
                    </a:cubicBezTo>
                    <a:close/>
                    <a:moveTo>
                      <a:pt x="754" y="347"/>
                    </a:moveTo>
                    <a:cubicBezTo>
                      <a:pt x="772" y="346"/>
                      <a:pt x="772" y="346"/>
                      <a:pt x="772" y="346"/>
                    </a:cubicBezTo>
                    <a:cubicBezTo>
                      <a:pt x="773" y="352"/>
                      <a:pt x="775" y="356"/>
                      <a:pt x="778" y="359"/>
                    </a:cubicBezTo>
                    <a:cubicBezTo>
                      <a:pt x="781" y="362"/>
                      <a:pt x="786" y="363"/>
                      <a:pt x="791" y="363"/>
                    </a:cubicBezTo>
                    <a:cubicBezTo>
                      <a:pt x="797" y="363"/>
                      <a:pt x="802" y="362"/>
                      <a:pt x="805" y="359"/>
                    </a:cubicBezTo>
                    <a:cubicBezTo>
                      <a:pt x="808" y="357"/>
                      <a:pt x="809" y="354"/>
                      <a:pt x="809" y="351"/>
                    </a:cubicBezTo>
                    <a:cubicBezTo>
                      <a:pt x="809" y="348"/>
                      <a:pt x="809" y="347"/>
                      <a:pt x="808" y="345"/>
                    </a:cubicBezTo>
                    <a:cubicBezTo>
                      <a:pt x="806" y="344"/>
                      <a:pt x="804" y="342"/>
                      <a:pt x="801" y="341"/>
                    </a:cubicBezTo>
                    <a:cubicBezTo>
                      <a:pt x="799" y="340"/>
                      <a:pt x="794" y="339"/>
                      <a:pt x="786" y="337"/>
                    </a:cubicBezTo>
                    <a:cubicBezTo>
                      <a:pt x="776" y="335"/>
                      <a:pt x="769" y="332"/>
                      <a:pt x="765" y="328"/>
                    </a:cubicBezTo>
                    <a:cubicBezTo>
                      <a:pt x="760" y="323"/>
                      <a:pt x="757" y="317"/>
                      <a:pt x="757" y="310"/>
                    </a:cubicBezTo>
                    <a:cubicBezTo>
                      <a:pt x="757" y="305"/>
                      <a:pt x="758" y="301"/>
                      <a:pt x="761" y="297"/>
                    </a:cubicBezTo>
                    <a:cubicBezTo>
                      <a:pt x="763" y="293"/>
                      <a:pt x="767" y="290"/>
                      <a:pt x="772" y="287"/>
                    </a:cubicBezTo>
                    <a:cubicBezTo>
                      <a:pt x="777" y="285"/>
                      <a:pt x="783" y="284"/>
                      <a:pt x="790" y="284"/>
                    </a:cubicBezTo>
                    <a:cubicBezTo>
                      <a:pt x="802" y="284"/>
                      <a:pt x="810" y="287"/>
                      <a:pt x="816" y="292"/>
                    </a:cubicBezTo>
                    <a:cubicBezTo>
                      <a:pt x="822" y="297"/>
                      <a:pt x="825" y="304"/>
                      <a:pt x="825" y="312"/>
                    </a:cubicBezTo>
                    <a:cubicBezTo>
                      <a:pt x="807" y="313"/>
                      <a:pt x="807" y="313"/>
                      <a:pt x="807" y="313"/>
                    </a:cubicBezTo>
                    <a:cubicBezTo>
                      <a:pt x="806" y="308"/>
                      <a:pt x="804" y="305"/>
                      <a:pt x="802" y="303"/>
                    </a:cubicBezTo>
                    <a:cubicBezTo>
                      <a:pt x="799" y="301"/>
                      <a:pt x="795" y="299"/>
                      <a:pt x="790" y="299"/>
                    </a:cubicBezTo>
                    <a:cubicBezTo>
                      <a:pt x="785" y="299"/>
                      <a:pt x="780" y="301"/>
                      <a:pt x="777" y="303"/>
                    </a:cubicBezTo>
                    <a:cubicBezTo>
                      <a:pt x="776" y="304"/>
                      <a:pt x="775" y="306"/>
                      <a:pt x="775" y="308"/>
                    </a:cubicBezTo>
                    <a:cubicBezTo>
                      <a:pt x="775" y="311"/>
                      <a:pt x="775" y="312"/>
                      <a:pt x="777" y="314"/>
                    </a:cubicBezTo>
                    <a:cubicBezTo>
                      <a:pt x="780" y="316"/>
                      <a:pt x="785" y="318"/>
                      <a:pt x="794" y="320"/>
                    </a:cubicBezTo>
                    <a:cubicBezTo>
                      <a:pt x="803" y="322"/>
                      <a:pt x="810" y="324"/>
                      <a:pt x="814" y="327"/>
                    </a:cubicBezTo>
                    <a:cubicBezTo>
                      <a:pt x="818" y="329"/>
                      <a:pt x="822" y="332"/>
                      <a:pt x="824" y="336"/>
                    </a:cubicBezTo>
                    <a:cubicBezTo>
                      <a:pt x="827" y="340"/>
                      <a:pt x="828" y="345"/>
                      <a:pt x="828" y="351"/>
                    </a:cubicBezTo>
                    <a:cubicBezTo>
                      <a:pt x="828" y="356"/>
                      <a:pt x="826" y="361"/>
                      <a:pt x="824" y="365"/>
                    </a:cubicBezTo>
                    <a:cubicBezTo>
                      <a:pt x="821" y="370"/>
                      <a:pt x="817" y="373"/>
                      <a:pt x="811" y="375"/>
                    </a:cubicBezTo>
                    <a:cubicBezTo>
                      <a:pt x="806" y="378"/>
                      <a:pt x="799" y="379"/>
                      <a:pt x="791" y="379"/>
                    </a:cubicBezTo>
                    <a:cubicBezTo>
                      <a:pt x="780" y="379"/>
                      <a:pt x="771" y="376"/>
                      <a:pt x="765" y="371"/>
                    </a:cubicBezTo>
                    <a:cubicBezTo>
                      <a:pt x="758" y="365"/>
                      <a:pt x="755" y="358"/>
                      <a:pt x="754" y="347"/>
                    </a:cubicBezTo>
                    <a:close/>
                    <a:moveTo>
                      <a:pt x="888" y="347"/>
                    </a:moveTo>
                    <a:cubicBezTo>
                      <a:pt x="906" y="346"/>
                      <a:pt x="906" y="346"/>
                      <a:pt x="906" y="346"/>
                    </a:cubicBezTo>
                    <a:cubicBezTo>
                      <a:pt x="907" y="352"/>
                      <a:pt x="910" y="356"/>
                      <a:pt x="913" y="359"/>
                    </a:cubicBezTo>
                    <a:cubicBezTo>
                      <a:pt x="916" y="362"/>
                      <a:pt x="921" y="363"/>
                      <a:pt x="926" y="363"/>
                    </a:cubicBezTo>
                    <a:cubicBezTo>
                      <a:pt x="932" y="363"/>
                      <a:pt x="937" y="362"/>
                      <a:pt x="940" y="359"/>
                    </a:cubicBezTo>
                    <a:cubicBezTo>
                      <a:pt x="943" y="357"/>
                      <a:pt x="944" y="354"/>
                      <a:pt x="944" y="351"/>
                    </a:cubicBezTo>
                    <a:cubicBezTo>
                      <a:pt x="944" y="348"/>
                      <a:pt x="944" y="347"/>
                      <a:pt x="942" y="345"/>
                    </a:cubicBezTo>
                    <a:cubicBezTo>
                      <a:pt x="941" y="344"/>
                      <a:pt x="939" y="342"/>
                      <a:pt x="936" y="341"/>
                    </a:cubicBezTo>
                    <a:cubicBezTo>
                      <a:pt x="933" y="340"/>
                      <a:pt x="929" y="339"/>
                      <a:pt x="921" y="337"/>
                    </a:cubicBezTo>
                    <a:cubicBezTo>
                      <a:pt x="911" y="335"/>
                      <a:pt x="904" y="332"/>
                      <a:pt x="900" y="328"/>
                    </a:cubicBezTo>
                    <a:cubicBezTo>
                      <a:pt x="894" y="323"/>
                      <a:pt x="892" y="317"/>
                      <a:pt x="892" y="310"/>
                    </a:cubicBezTo>
                    <a:cubicBezTo>
                      <a:pt x="892" y="305"/>
                      <a:pt x="893" y="301"/>
                      <a:pt x="896" y="297"/>
                    </a:cubicBezTo>
                    <a:cubicBezTo>
                      <a:pt x="898" y="293"/>
                      <a:pt x="902" y="290"/>
                      <a:pt x="907" y="287"/>
                    </a:cubicBezTo>
                    <a:cubicBezTo>
                      <a:pt x="912" y="285"/>
                      <a:pt x="918" y="284"/>
                      <a:pt x="925" y="284"/>
                    </a:cubicBezTo>
                    <a:cubicBezTo>
                      <a:pt x="936" y="284"/>
                      <a:pt x="945" y="287"/>
                      <a:pt x="951" y="292"/>
                    </a:cubicBezTo>
                    <a:cubicBezTo>
                      <a:pt x="957" y="297"/>
                      <a:pt x="960" y="304"/>
                      <a:pt x="960" y="312"/>
                    </a:cubicBezTo>
                    <a:cubicBezTo>
                      <a:pt x="942" y="313"/>
                      <a:pt x="942" y="313"/>
                      <a:pt x="942" y="313"/>
                    </a:cubicBezTo>
                    <a:cubicBezTo>
                      <a:pt x="941" y="308"/>
                      <a:pt x="939" y="305"/>
                      <a:pt x="936" y="303"/>
                    </a:cubicBezTo>
                    <a:cubicBezTo>
                      <a:pt x="934" y="301"/>
                      <a:pt x="930" y="299"/>
                      <a:pt x="925" y="299"/>
                    </a:cubicBezTo>
                    <a:cubicBezTo>
                      <a:pt x="919" y="299"/>
                      <a:pt x="915" y="301"/>
                      <a:pt x="912" y="303"/>
                    </a:cubicBezTo>
                    <a:cubicBezTo>
                      <a:pt x="910" y="304"/>
                      <a:pt x="909" y="306"/>
                      <a:pt x="909" y="308"/>
                    </a:cubicBezTo>
                    <a:cubicBezTo>
                      <a:pt x="909" y="311"/>
                      <a:pt x="910" y="312"/>
                      <a:pt x="912" y="314"/>
                    </a:cubicBezTo>
                    <a:cubicBezTo>
                      <a:pt x="914" y="316"/>
                      <a:pt x="920" y="318"/>
                      <a:pt x="929" y="320"/>
                    </a:cubicBezTo>
                    <a:cubicBezTo>
                      <a:pt x="938" y="322"/>
                      <a:pt x="945" y="324"/>
                      <a:pt x="949" y="327"/>
                    </a:cubicBezTo>
                    <a:cubicBezTo>
                      <a:pt x="953" y="329"/>
                      <a:pt x="957" y="332"/>
                      <a:pt x="959" y="336"/>
                    </a:cubicBezTo>
                    <a:cubicBezTo>
                      <a:pt x="961" y="340"/>
                      <a:pt x="963" y="345"/>
                      <a:pt x="963" y="351"/>
                    </a:cubicBezTo>
                    <a:cubicBezTo>
                      <a:pt x="963" y="356"/>
                      <a:pt x="961" y="361"/>
                      <a:pt x="958" y="365"/>
                    </a:cubicBezTo>
                    <a:cubicBezTo>
                      <a:pt x="955" y="370"/>
                      <a:pt x="951" y="373"/>
                      <a:pt x="946" y="375"/>
                    </a:cubicBezTo>
                    <a:cubicBezTo>
                      <a:pt x="941" y="378"/>
                      <a:pt x="934" y="379"/>
                      <a:pt x="926" y="379"/>
                    </a:cubicBezTo>
                    <a:cubicBezTo>
                      <a:pt x="914" y="379"/>
                      <a:pt x="906" y="376"/>
                      <a:pt x="899" y="371"/>
                    </a:cubicBezTo>
                    <a:cubicBezTo>
                      <a:pt x="893" y="365"/>
                      <a:pt x="889" y="358"/>
                      <a:pt x="888" y="347"/>
                    </a:cubicBezTo>
                    <a:close/>
                    <a:moveTo>
                      <a:pt x="985" y="286"/>
                    </a:moveTo>
                    <a:cubicBezTo>
                      <a:pt x="1003" y="286"/>
                      <a:pt x="1003" y="286"/>
                      <a:pt x="1003" y="286"/>
                    </a:cubicBezTo>
                    <a:cubicBezTo>
                      <a:pt x="1003" y="335"/>
                      <a:pt x="1003" y="335"/>
                      <a:pt x="1003" y="335"/>
                    </a:cubicBezTo>
                    <a:cubicBezTo>
                      <a:pt x="1003" y="343"/>
                      <a:pt x="1004" y="348"/>
                      <a:pt x="1004" y="351"/>
                    </a:cubicBezTo>
                    <a:cubicBezTo>
                      <a:pt x="1005" y="354"/>
                      <a:pt x="1007" y="357"/>
                      <a:pt x="1010" y="360"/>
                    </a:cubicBezTo>
                    <a:cubicBezTo>
                      <a:pt x="1013" y="362"/>
                      <a:pt x="1017" y="363"/>
                      <a:pt x="1022" y="363"/>
                    </a:cubicBezTo>
                    <a:cubicBezTo>
                      <a:pt x="1027" y="363"/>
                      <a:pt x="1031" y="362"/>
                      <a:pt x="1034" y="360"/>
                    </a:cubicBezTo>
                    <a:cubicBezTo>
                      <a:pt x="1037" y="358"/>
                      <a:pt x="1038" y="355"/>
                      <a:pt x="1039" y="352"/>
                    </a:cubicBezTo>
                    <a:cubicBezTo>
                      <a:pt x="1039" y="349"/>
                      <a:pt x="1039" y="344"/>
                      <a:pt x="1039" y="336"/>
                    </a:cubicBezTo>
                    <a:cubicBezTo>
                      <a:pt x="1039" y="286"/>
                      <a:pt x="1039" y="286"/>
                      <a:pt x="1039" y="286"/>
                    </a:cubicBezTo>
                    <a:cubicBezTo>
                      <a:pt x="1058" y="286"/>
                      <a:pt x="1058" y="286"/>
                      <a:pt x="1058" y="286"/>
                    </a:cubicBezTo>
                    <a:cubicBezTo>
                      <a:pt x="1058" y="334"/>
                      <a:pt x="1058" y="334"/>
                      <a:pt x="1058" y="334"/>
                    </a:cubicBezTo>
                    <a:cubicBezTo>
                      <a:pt x="1058" y="345"/>
                      <a:pt x="1057" y="353"/>
                      <a:pt x="1056" y="357"/>
                    </a:cubicBezTo>
                    <a:cubicBezTo>
                      <a:pt x="1055" y="362"/>
                      <a:pt x="1054" y="365"/>
                      <a:pt x="1051" y="369"/>
                    </a:cubicBezTo>
                    <a:cubicBezTo>
                      <a:pt x="1048" y="372"/>
                      <a:pt x="1045" y="374"/>
                      <a:pt x="1040" y="376"/>
                    </a:cubicBezTo>
                    <a:cubicBezTo>
                      <a:pt x="1036" y="378"/>
                      <a:pt x="1030" y="379"/>
                      <a:pt x="1023" y="379"/>
                    </a:cubicBezTo>
                    <a:cubicBezTo>
                      <a:pt x="1014" y="379"/>
                      <a:pt x="1007" y="378"/>
                      <a:pt x="1003" y="376"/>
                    </a:cubicBezTo>
                    <a:cubicBezTo>
                      <a:pt x="998" y="374"/>
                      <a:pt x="995" y="371"/>
                      <a:pt x="992" y="368"/>
                    </a:cubicBezTo>
                    <a:cubicBezTo>
                      <a:pt x="989" y="365"/>
                      <a:pt x="988" y="361"/>
                      <a:pt x="987" y="358"/>
                    </a:cubicBezTo>
                    <a:cubicBezTo>
                      <a:pt x="986" y="352"/>
                      <a:pt x="985" y="345"/>
                      <a:pt x="985" y="335"/>
                    </a:cubicBezTo>
                    <a:lnTo>
                      <a:pt x="985" y="286"/>
                    </a:lnTo>
                    <a:close/>
                    <a:moveTo>
                      <a:pt x="1084" y="377"/>
                    </a:moveTo>
                    <a:cubicBezTo>
                      <a:pt x="1084" y="286"/>
                      <a:pt x="1084" y="286"/>
                      <a:pt x="1084" y="286"/>
                    </a:cubicBezTo>
                    <a:cubicBezTo>
                      <a:pt x="1102" y="286"/>
                      <a:pt x="1102" y="286"/>
                      <a:pt x="1102" y="286"/>
                    </a:cubicBezTo>
                    <a:cubicBezTo>
                      <a:pt x="1102" y="377"/>
                      <a:pt x="1102" y="377"/>
                      <a:pt x="1102" y="377"/>
                    </a:cubicBezTo>
                    <a:lnTo>
                      <a:pt x="1084" y="377"/>
                    </a:lnTo>
                    <a:close/>
                    <a:moveTo>
                      <a:pt x="1147" y="377"/>
                    </a:moveTo>
                    <a:cubicBezTo>
                      <a:pt x="1147" y="301"/>
                      <a:pt x="1147" y="301"/>
                      <a:pt x="1147" y="301"/>
                    </a:cubicBezTo>
                    <a:cubicBezTo>
                      <a:pt x="1120" y="301"/>
                      <a:pt x="1120" y="301"/>
                      <a:pt x="1120" y="301"/>
                    </a:cubicBezTo>
                    <a:cubicBezTo>
                      <a:pt x="1120" y="286"/>
                      <a:pt x="1120" y="286"/>
                      <a:pt x="1120" y="286"/>
                    </a:cubicBezTo>
                    <a:cubicBezTo>
                      <a:pt x="1193" y="286"/>
                      <a:pt x="1193" y="286"/>
                      <a:pt x="1193" y="286"/>
                    </a:cubicBezTo>
                    <a:cubicBezTo>
                      <a:pt x="1193" y="301"/>
                      <a:pt x="1193" y="301"/>
                      <a:pt x="1193" y="301"/>
                    </a:cubicBezTo>
                    <a:cubicBezTo>
                      <a:pt x="1166" y="301"/>
                      <a:pt x="1166" y="301"/>
                      <a:pt x="1166" y="301"/>
                    </a:cubicBezTo>
                    <a:cubicBezTo>
                      <a:pt x="1166" y="377"/>
                      <a:pt x="1166" y="377"/>
                      <a:pt x="1166" y="377"/>
                    </a:cubicBezTo>
                    <a:lnTo>
                      <a:pt x="1147" y="377"/>
                    </a:lnTo>
                    <a:close/>
                    <a:moveTo>
                      <a:pt x="1212" y="377"/>
                    </a:moveTo>
                    <a:cubicBezTo>
                      <a:pt x="1212" y="286"/>
                      <a:pt x="1212" y="286"/>
                      <a:pt x="1212" y="286"/>
                    </a:cubicBezTo>
                    <a:cubicBezTo>
                      <a:pt x="1280" y="286"/>
                      <a:pt x="1280" y="286"/>
                      <a:pt x="1280" y="286"/>
                    </a:cubicBezTo>
                    <a:cubicBezTo>
                      <a:pt x="1280" y="301"/>
                      <a:pt x="1280" y="301"/>
                      <a:pt x="1280" y="301"/>
                    </a:cubicBezTo>
                    <a:cubicBezTo>
                      <a:pt x="1230" y="301"/>
                      <a:pt x="1230" y="301"/>
                      <a:pt x="1230" y="301"/>
                    </a:cubicBezTo>
                    <a:cubicBezTo>
                      <a:pt x="1230" y="321"/>
                      <a:pt x="1230" y="321"/>
                      <a:pt x="1230" y="321"/>
                    </a:cubicBezTo>
                    <a:cubicBezTo>
                      <a:pt x="1276" y="321"/>
                      <a:pt x="1276" y="321"/>
                      <a:pt x="1276" y="321"/>
                    </a:cubicBezTo>
                    <a:cubicBezTo>
                      <a:pt x="1276" y="337"/>
                      <a:pt x="1276" y="337"/>
                      <a:pt x="1276" y="337"/>
                    </a:cubicBezTo>
                    <a:cubicBezTo>
                      <a:pt x="1230" y="337"/>
                      <a:pt x="1230" y="337"/>
                      <a:pt x="1230" y="337"/>
                    </a:cubicBezTo>
                    <a:cubicBezTo>
                      <a:pt x="1230" y="362"/>
                      <a:pt x="1230" y="362"/>
                      <a:pt x="1230" y="362"/>
                    </a:cubicBezTo>
                    <a:cubicBezTo>
                      <a:pt x="1281" y="362"/>
                      <a:pt x="1281" y="362"/>
                      <a:pt x="1281" y="362"/>
                    </a:cubicBezTo>
                    <a:cubicBezTo>
                      <a:pt x="1281" y="377"/>
                      <a:pt x="1281" y="377"/>
                      <a:pt x="1281" y="377"/>
                    </a:cubicBezTo>
                    <a:lnTo>
                      <a:pt x="1212" y="377"/>
                    </a:lnTo>
                    <a:close/>
                    <a:moveTo>
                      <a:pt x="1280" y="206"/>
                    </a:moveTo>
                    <a:cubicBezTo>
                      <a:pt x="0" y="206"/>
                      <a:pt x="0" y="206"/>
                      <a:pt x="0" y="206"/>
                    </a:cubicBezTo>
                    <a:cubicBezTo>
                      <a:pt x="0" y="218"/>
                      <a:pt x="0" y="218"/>
                      <a:pt x="0" y="218"/>
                    </a:cubicBezTo>
                    <a:cubicBezTo>
                      <a:pt x="1280" y="218"/>
                      <a:pt x="1280" y="218"/>
                      <a:pt x="1280" y="218"/>
                    </a:cubicBezTo>
                    <a:lnTo>
                      <a:pt x="1280" y="206"/>
                    </a:lnTo>
                    <a:close/>
                  </a:path>
                </a:pathLst>
              </a:custGeom>
              <a:solidFill>
                <a:schemeClr val="accent2"/>
              </a:solidFill>
              <a:ln>
                <a:noFill/>
              </a:ln>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endParaRPr>
              </a:p>
            </p:txBody>
          </p:sp>
        </p:grpSp>
        <p:grpSp>
          <p:nvGrpSpPr>
            <p:cNvPr id="194" name="Group 193"/>
            <p:cNvGrpSpPr/>
            <p:nvPr/>
          </p:nvGrpSpPr>
          <p:grpSpPr>
            <a:xfrm>
              <a:off x="1669271" y="3064089"/>
              <a:ext cx="745425" cy="745425"/>
              <a:chOff x="1486650" y="3524013"/>
              <a:chExt cx="745531" cy="745531"/>
            </a:xfrm>
          </p:grpSpPr>
          <p:sp>
            <p:nvSpPr>
              <p:cNvPr id="195" name="Oval 194"/>
              <p:cNvSpPr/>
              <p:nvPr/>
            </p:nvSpPr>
            <p:spPr bwMode="auto">
              <a:xfrm>
                <a:off x="1486650" y="3524013"/>
                <a:ext cx="745531" cy="745531"/>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96" name="Freeform 5"/>
              <p:cNvSpPr>
                <a:spLocks noChangeAspect="1" noEditPoints="1"/>
              </p:cNvSpPr>
              <p:nvPr/>
            </p:nvSpPr>
            <p:spPr bwMode="black">
              <a:xfrm>
                <a:off x="1670542" y="3788884"/>
                <a:ext cx="434896" cy="215788"/>
              </a:xfrm>
              <a:custGeom>
                <a:avLst/>
                <a:gdLst>
                  <a:gd name="T0" fmla="*/ 0 w 1328"/>
                  <a:gd name="T1" fmla="*/ 0 h 657"/>
                  <a:gd name="T2" fmla="*/ 671 w 1328"/>
                  <a:gd name="T3" fmla="*/ 657 h 657"/>
                  <a:gd name="T4" fmla="*/ 788 w 1328"/>
                  <a:gd name="T5" fmla="*/ 123 h 657"/>
                  <a:gd name="T6" fmla="*/ 658 w 1328"/>
                  <a:gd name="T7" fmla="*/ 434 h 657"/>
                  <a:gd name="T8" fmla="*/ 430 w 1328"/>
                  <a:gd name="T9" fmla="*/ 123 h 657"/>
                  <a:gd name="T10" fmla="*/ 201 w 1328"/>
                  <a:gd name="T11" fmla="*/ 278 h 657"/>
                  <a:gd name="T12" fmla="*/ 189 w 1328"/>
                  <a:gd name="T13" fmla="*/ 205 h 657"/>
                  <a:gd name="T14" fmla="*/ 330 w 1328"/>
                  <a:gd name="T15" fmla="*/ 151 h 657"/>
                  <a:gd name="T16" fmla="*/ 181 w 1328"/>
                  <a:gd name="T17" fmla="*/ 116 h 657"/>
                  <a:gd name="T18" fmla="*/ 19 w 1328"/>
                  <a:gd name="T19" fmla="*/ 240 h 657"/>
                  <a:gd name="T20" fmla="*/ 153 w 1328"/>
                  <a:gd name="T21" fmla="*/ 372 h 657"/>
                  <a:gd name="T22" fmla="*/ 210 w 1328"/>
                  <a:gd name="T23" fmla="*/ 434 h 657"/>
                  <a:gd name="T24" fmla="*/ 60 w 1328"/>
                  <a:gd name="T25" fmla="*/ 417 h 657"/>
                  <a:gd name="T26" fmla="*/ 167 w 1328"/>
                  <a:gd name="T27" fmla="*/ 536 h 657"/>
                  <a:gd name="T28" fmla="*/ 286 w 1328"/>
                  <a:gd name="T29" fmla="*/ 498 h 657"/>
                  <a:gd name="T30" fmla="*/ 278 w 1328"/>
                  <a:gd name="T31" fmla="*/ 529 h 657"/>
                  <a:gd name="T32" fmla="*/ 417 w 1328"/>
                  <a:gd name="T33" fmla="*/ 469 h 657"/>
                  <a:gd name="T34" fmla="*/ 554 w 1328"/>
                  <a:gd name="T35" fmla="*/ 469 h 657"/>
                  <a:gd name="T36" fmla="*/ 767 w 1328"/>
                  <a:gd name="T37" fmla="*/ 529 h 657"/>
                  <a:gd name="T38" fmla="*/ 809 w 1328"/>
                  <a:gd name="T39" fmla="*/ 404 h 657"/>
                  <a:gd name="T40" fmla="*/ 788 w 1328"/>
                  <a:gd name="T41" fmla="*/ 123 h 657"/>
                  <a:gd name="T42" fmla="*/ 445 w 1328"/>
                  <a:gd name="T43" fmla="*/ 382 h 657"/>
                  <a:gd name="T44" fmla="*/ 487 w 1328"/>
                  <a:gd name="T45" fmla="*/ 251 h 657"/>
                  <a:gd name="T46" fmla="*/ 486 w 1328"/>
                  <a:gd name="T47" fmla="*/ 389 h 657"/>
                  <a:gd name="T48" fmla="*/ 767 w 1328"/>
                  <a:gd name="T49" fmla="*/ 314 h 657"/>
                  <a:gd name="T50" fmla="*/ 796 w 1328"/>
                  <a:gd name="T51" fmla="*/ 209 h 657"/>
                  <a:gd name="T52" fmla="*/ 796 w 1328"/>
                  <a:gd name="T53" fmla="*/ 314 h 657"/>
                  <a:gd name="T54" fmla="*/ 868 w 1328"/>
                  <a:gd name="T55" fmla="*/ 578 h 657"/>
                  <a:gd name="T56" fmla="*/ 868 w 1328"/>
                  <a:gd name="T57" fmla="*/ 649 h 657"/>
                  <a:gd name="T58" fmla="*/ 868 w 1328"/>
                  <a:gd name="T59" fmla="*/ 657 h 657"/>
                  <a:gd name="T60" fmla="*/ 868 w 1328"/>
                  <a:gd name="T61" fmla="*/ 571 h 657"/>
                  <a:gd name="T62" fmla="*/ 868 w 1328"/>
                  <a:gd name="T63" fmla="*/ 657 h 657"/>
                  <a:gd name="T64" fmla="*/ 867 w 1328"/>
                  <a:gd name="T65" fmla="*/ 617 h 657"/>
                  <a:gd name="T66" fmla="*/ 889 w 1328"/>
                  <a:gd name="T67" fmla="*/ 638 h 657"/>
                  <a:gd name="T68" fmla="*/ 887 w 1328"/>
                  <a:gd name="T69" fmla="*/ 603 h 657"/>
                  <a:gd name="T70" fmla="*/ 851 w 1328"/>
                  <a:gd name="T71" fmla="*/ 589 h 657"/>
                  <a:gd name="T72" fmla="*/ 859 w 1328"/>
                  <a:gd name="T73" fmla="*/ 638 h 657"/>
                  <a:gd name="T74" fmla="*/ 859 w 1328"/>
                  <a:gd name="T75" fmla="*/ 611 h 657"/>
                  <a:gd name="T76" fmla="*/ 869 w 1328"/>
                  <a:gd name="T77" fmla="*/ 596 h 657"/>
                  <a:gd name="T78" fmla="*/ 868 w 1328"/>
                  <a:gd name="T79" fmla="*/ 61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8" h="657">
                    <a:moveTo>
                      <a:pt x="0" y="657"/>
                    </a:moveTo>
                    <a:cubicBezTo>
                      <a:pt x="0" y="0"/>
                      <a:pt x="0" y="0"/>
                      <a:pt x="0" y="0"/>
                    </a:cubicBezTo>
                    <a:cubicBezTo>
                      <a:pt x="1328" y="0"/>
                      <a:pt x="1328" y="0"/>
                      <a:pt x="1328" y="0"/>
                    </a:cubicBezTo>
                    <a:cubicBezTo>
                      <a:pt x="671" y="657"/>
                      <a:pt x="671" y="657"/>
                      <a:pt x="671" y="657"/>
                    </a:cubicBezTo>
                    <a:cubicBezTo>
                      <a:pt x="0" y="657"/>
                      <a:pt x="0" y="657"/>
                      <a:pt x="0" y="657"/>
                    </a:cubicBezTo>
                    <a:moveTo>
                      <a:pt x="788" y="123"/>
                    </a:moveTo>
                    <a:cubicBezTo>
                      <a:pt x="658" y="123"/>
                      <a:pt x="658" y="123"/>
                      <a:pt x="658" y="123"/>
                    </a:cubicBezTo>
                    <a:cubicBezTo>
                      <a:pt x="658" y="434"/>
                      <a:pt x="658" y="434"/>
                      <a:pt x="658" y="434"/>
                    </a:cubicBezTo>
                    <a:cubicBezTo>
                      <a:pt x="544" y="123"/>
                      <a:pt x="544" y="123"/>
                      <a:pt x="544" y="123"/>
                    </a:cubicBezTo>
                    <a:cubicBezTo>
                      <a:pt x="430" y="123"/>
                      <a:pt x="430" y="123"/>
                      <a:pt x="430" y="123"/>
                    </a:cubicBezTo>
                    <a:cubicBezTo>
                      <a:pt x="333" y="383"/>
                      <a:pt x="333" y="383"/>
                      <a:pt x="333" y="383"/>
                    </a:cubicBezTo>
                    <a:cubicBezTo>
                      <a:pt x="323" y="318"/>
                      <a:pt x="255" y="295"/>
                      <a:pt x="201" y="278"/>
                    </a:cubicBezTo>
                    <a:cubicBezTo>
                      <a:pt x="166" y="267"/>
                      <a:pt x="129" y="250"/>
                      <a:pt x="129" y="232"/>
                    </a:cubicBezTo>
                    <a:cubicBezTo>
                      <a:pt x="130" y="217"/>
                      <a:pt x="149" y="203"/>
                      <a:pt x="189" y="205"/>
                    </a:cubicBezTo>
                    <a:cubicBezTo>
                      <a:pt x="215" y="206"/>
                      <a:pt x="238" y="208"/>
                      <a:pt x="284" y="231"/>
                    </a:cubicBezTo>
                    <a:cubicBezTo>
                      <a:pt x="330" y="151"/>
                      <a:pt x="330" y="151"/>
                      <a:pt x="330" y="151"/>
                    </a:cubicBezTo>
                    <a:cubicBezTo>
                      <a:pt x="287" y="130"/>
                      <a:pt x="229" y="117"/>
                      <a:pt x="182" y="116"/>
                    </a:cubicBezTo>
                    <a:cubicBezTo>
                      <a:pt x="181" y="116"/>
                      <a:pt x="181" y="116"/>
                      <a:pt x="181" y="116"/>
                    </a:cubicBezTo>
                    <a:cubicBezTo>
                      <a:pt x="126" y="116"/>
                      <a:pt x="79" y="134"/>
                      <a:pt x="51" y="164"/>
                    </a:cubicBezTo>
                    <a:cubicBezTo>
                      <a:pt x="31" y="185"/>
                      <a:pt x="20" y="211"/>
                      <a:pt x="19" y="240"/>
                    </a:cubicBezTo>
                    <a:cubicBezTo>
                      <a:pt x="19" y="280"/>
                      <a:pt x="33" y="309"/>
                      <a:pt x="64" y="332"/>
                    </a:cubicBezTo>
                    <a:cubicBezTo>
                      <a:pt x="90" y="351"/>
                      <a:pt x="124" y="363"/>
                      <a:pt x="153" y="372"/>
                    </a:cubicBezTo>
                    <a:cubicBezTo>
                      <a:pt x="189" y="383"/>
                      <a:pt x="219" y="393"/>
                      <a:pt x="218" y="414"/>
                    </a:cubicBezTo>
                    <a:cubicBezTo>
                      <a:pt x="218" y="422"/>
                      <a:pt x="215" y="429"/>
                      <a:pt x="210" y="434"/>
                    </a:cubicBezTo>
                    <a:cubicBezTo>
                      <a:pt x="201" y="444"/>
                      <a:pt x="187" y="447"/>
                      <a:pt x="168" y="448"/>
                    </a:cubicBezTo>
                    <a:cubicBezTo>
                      <a:pt x="131" y="448"/>
                      <a:pt x="103" y="443"/>
                      <a:pt x="60" y="417"/>
                    </a:cubicBezTo>
                    <a:cubicBezTo>
                      <a:pt x="19" y="497"/>
                      <a:pt x="19" y="497"/>
                      <a:pt x="19" y="497"/>
                    </a:cubicBezTo>
                    <a:cubicBezTo>
                      <a:pt x="63" y="522"/>
                      <a:pt x="115" y="536"/>
                      <a:pt x="167" y="536"/>
                    </a:cubicBezTo>
                    <a:cubicBezTo>
                      <a:pt x="174" y="536"/>
                      <a:pt x="174" y="536"/>
                      <a:pt x="174" y="536"/>
                    </a:cubicBezTo>
                    <a:cubicBezTo>
                      <a:pt x="220" y="535"/>
                      <a:pt x="257" y="522"/>
                      <a:pt x="286" y="498"/>
                    </a:cubicBezTo>
                    <a:cubicBezTo>
                      <a:pt x="288" y="497"/>
                      <a:pt x="290" y="496"/>
                      <a:pt x="291" y="494"/>
                    </a:cubicBezTo>
                    <a:cubicBezTo>
                      <a:pt x="278" y="529"/>
                      <a:pt x="278" y="529"/>
                      <a:pt x="278" y="529"/>
                    </a:cubicBezTo>
                    <a:cubicBezTo>
                      <a:pt x="397" y="529"/>
                      <a:pt x="397" y="529"/>
                      <a:pt x="397" y="529"/>
                    </a:cubicBezTo>
                    <a:cubicBezTo>
                      <a:pt x="417" y="469"/>
                      <a:pt x="417" y="469"/>
                      <a:pt x="417" y="469"/>
                    </a:cubicBezTo>
                    <a:cubicBezTo>
                      <a:pt x="438" y="476"/>
                      <a:pt x="461" y="480"/>
                      <a:pt x="486" y="480"/>
                    </a:cubicBezTo>
                    <a:cubicBezTo>
                      <a:pt x="511" y="480"/>
                      <a:pt x="534" y="476"/>
                      <a:pt x="554" y="469"/>
                    </a:cubicBezTo>
                    <a:cubicBezTo>
                      <a:pt x="574" y="529"/>
                      <a:pt x="574" y="529"/>
                      <a:pt x="574" y="529"/>
                    </a:cubicBezTo>
                    <a:cubicBezTo>
                      <a:pt x="767" y="529"/>
                      <a:pt x="767" y="529"/>
                      <a:pt x="767" y="529"/>
                    </a:cubicBezTo>
                    <a:cubicBezTo>
                      <a:pt x="767" y="404"/>
                      <a:pt x="767" y="404"/>
                      <a:pt x="767" y="404"/>
                    </a:cubicBezTo>
                    <a:cubicBezTo>
                      <a:pt x="809" y="404"/>
                      <a:pt x="809" y="404"/>
                      <a:pt x="809" y="404"/>
                    </a:cubicBezTo>
                    <a:cubicBezTo>
                      <a:pt x="911" y="404"/>
                      <a:pt x="972" y="352"/>
                      <a:pt x="972" y="265"/>
                    </a:cubicBezTo>
                    <a:cubicBezTo>
                      <a:pt x="972" y="168"/>
                      <a:pt x="913" y="123"/>
                      <a:pt x="788" y="123"/>
                    </a:cubicBezTo>
                    <a:moveTo>
                      <a:pt x="486" y="389"/>
                    </a:moveTo>
                    <a:cubicBezTo>
                      <a:pt x="471" y="389"/>
                      <a:pt x="457" y="387"/>
                      <a:pt x="445" y="382"/>
                    </a:cubicBezTo>
                    <a:cubicBezTo>
                      <a:pt x="486" y="251"/>
                      <a:pt x="486" y="251"/>
                      <a:pt x="486" y="251"/>
                    </a:cubicBezTo>
                    <a:cubicBezTo>
                      <a:pt x="487" y="251"/>
                      <a:pt x="487" y="251"/>
                      <a:pt x="487" y="251"/>
                    </a:cubicBezTo>
                    <a:cubicBezTo>
                      <a:pt x="527" y="382"/>
                      <a:pt x="527" y="382"/>
                      <a:pt x="527" y="382"/>
                    </a:cubicBezTo>
                    <a:cubicBezTo>
                      <a:pt x="515" y="387"/>
                      <a:pt x="501" y="389"/>
                      <a:pt x="486" y="389"/>
                    </a:cubicBezTo>
                    <a:close/>
                    <a:moveTo>
                      <a:pt x="796" y="314"/>
                    </a:moveTo>
                    <a:cubicBezTo>
                      <a:pt x="767" y="314"/>
                      <a:pt x="767" y="314"/>
                      <a:pt x="767" y="314"/>
                    </a:cubicBezTo>
                    <a:cubicBezTo>
                      <a:pt x="767" y="209"/>
                      <a:pt x="767" y="209"/>
                      <a:pt x="767" y="209"/>
                    </a:cubicBezTo>
                    <a:cubicBezTo>
                      <a:pt x="796" y="209"/>
                      <a:pt x="796" y="209"/>
                      <a:pt x="796" y="209"/>
                    </a:cubicBezTo>
                    <a:cubicBezTo>
                      <a:pt x="834" y="209"/>
                      <a:pt x="865" y="222"/>
                      <a:pt x="865" y="261"/>
                    </a:cubicBezTo>
                    <a:cubicBezTo>
                      <a:pt x="865" y="301"/>
                      <a:pt x="834" y="314"/>
                      <a:pt x="796" y="314"/>
                    </a:cubicBezTo>
                    <a:moveTo>
                      <a:pt x="833" y="614"/>
                    </a:moveTo>
                    <a:cubicBezTo>
                      <a:pt x="833" y="594"/>
                      <a:pt x="848" y="578"/>
                      <a:pt x="868" y="578"/>
                    </a:cubicBezTo>
                    <a:cubicBezTo>
                      <a:pt x="887" y="578"/>
                      <a:pt x="902" y="594"/>
                      <a:pt x="902" y="614"/>
                    </a:cubicBezTo>
                    <a:cubicBezTo>
                      <a:pt x="902" y="634"/>
                      <a:pt x="887" y="649"/>
                      <a:pt x="868" y="649"/>
                    </a:cubicBezTo>
                    <a:cubicBezTo>
                      <a:pt x="848" y="649"/>
                      <a:pt x="833" y="634"/>
                      <a:pt x="833" y="614"/>
                    </a:cubicBezTo>
                    <a:moveTo>
                      <a:pt x="868" y="657"/>
                    </a:moveTo>
                    <a:cubicBezTo>
                      <a:pt x="891" y="657"/>
                      <a:pt x="911" y="638"/>
                      <a:pt x="911" y="614"/>
                    </a:cubicBezTo>
                    <a:cubicBezTo>
                      <a:pt x="911" y="589"/>
                      <a:pt x="891" y="571"/>
                      <a:pt x="868" y="571"/>
                    </a:cubicBezTo>
                    <a:cubicBezTo>
                      <a:pt x="844" y="571"/>
                      <a:pt x="825" y="589"/>
                      <a:pt x="825" y="614"/>
                    </a:cubicBezTo>
                    <a:cubicBezTo>
                      <a:pt x="825" y="638"/>
                      <a:pt x="844" y="657"/>
                      <a:pt x="868" y="657"/>
                    </a:cubicBezTo>
                    <a:close/>
                    <a:moveTo>
                      <a:pt x="859" y="617"/>
                    </a:moveTo>
                    <a:cubicBezTo>
                      <a:pt x="867" y="617"/>
                      <a:pt x="867" y="617"/>
                      <a:pt x="867" y="617"/>
                    </a:cubicBezTo>
                    <a:cubicBezTo>
                      <a:pt x="880" y="638"/>
                      <a:pt x="880" y="638"/>
                      <a:pt x="880" y="638"/>
                    </a:cubicBezTo>
                    <a:cubicBezTo>
                      <a:pt x="889" y="638"/>
                      <a:pt x="889" y="638"/>
                      <a:pt x="889" y="638"/>
                    </a:cubicBezTo>
                    <a:cubicBezTo>
                      <a:pt x="875" y="617"/>
                      <a:pt x="875" y="617"/>
                      <a:pt x="875" y="617"/>
                    </a:cubicBezTo>
                    <a:cubicBezTo>
                      <a:pt x="882" y="616"/>
                      <a:pt x="887" y="612"/>
                      <a:pt x="887" y="603"/>
                    </a:cubicBezTo>
                    <a:cubicBezTo>
                      <a:pt x="887" y="594"/>
                      <a:pt x="882" y="589"/>
                      <a:pt x="870" y="589"/>
                    </a:cubicBezTo>
                    <a:cubicBezTo>
                      <a:pt x="851" y="589"/>
                      <a:pt x="851" y="589"/>
                      <a:pt x="851" y="589"/>
                    </a:cubicBezTo>
                    <a:cubicBezTo>
                      <a:pt x="851" y="638"/>
                      <a:pt x="851" y="638"/>
                      <a:pt x="851" y="638"/>
                    </a:cubicBezTo>
                    <a:cubicBezTo>
                      <a:pt x="859" y="638"/>
                      <a:pt x="859" y="638"/>
                      <a:pt x="859" y="638"/>
                    </a:cubicBezTo>
                    <a:lnTo>
                      <a:pt x="859" y="617"/>
                    </a:lnTo>
                    <a:close/>
                    <a:moveTo>
                      <a:pt x="859" y="611"/>
                    </a:moveTo>
                    <a:cubicBezTo>
                      <a:pt x="859" y="596"/>
                      <a:pt x="859" y="596"/>
                      <a:pt x="859" y="596"/>
                    </a:cubicBezTo>
                    <a:cubicBezTo>
                      <a:pt x="869" y="596"/>
                      <a:pt x="869" y="596"/>
                      <a:pt x="869" y="596"/>
                    </a:cubicBezTo>
                    <a:cubicBezTo>
                      <a:pt x="874" y="596"/>
                      <a:pt x="879" y="597"/>
                      <a:pt x="879" y="603"/>
                    </a:cubicBezTo>
                    <a:cubicBezTo>
                      <a:pt x="879" y="610"/>
                      <a:pt x="874" y="611"/>
                      <a:pt x="868" y="611"/>
                    </a:cubicBezTo>
                    <a:lnTo>
                      <a:pt x="859" y="611"/>
                    </a:lnTo>
                    <a:close/>
                  </a:path>
                </a:pathLst>
              </a:custGeom>
              <a:solidFill>
                <a:schemeClr val="accent2"/>
              </a:solidFill>
              <a:ln>
                <a:noFill/>
              </a:ln>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endParaRPr>
              </a:p>
            </p:txBody>
          </p:sp>
        </p:grpSp>
        <p:grpSp>
          <p:nvGrpSpPr>
            <p:cNvPr id="2" name="Group 1"/>
            <p:cNvGrpSpPr/>
            <p:nvPr/>
          </p:nvGrpSpPr>
          <p:grpSpPr>
            <a:xfrm>
              <a:off x="2906363" y="3059927"/>
              <a:ext cx="745425" cy="745425"/>
              <a:chOff x="2358247" y="2642988"/>
              <a:chExt cx="745425" cy="745425"/>
            </a:xfrm>
          </p:grpSpPr>
          <p:sp>
            <p:nvSpPr>
              <p:cNvPr id="192" name="Oval 191"/>
              <p:cNvSpPr/>
              <p:nvPr/>
            </p:nvSpPr>
            <p:spPr bwMode="auto">
              <a:xfrm>
                <a:off x="2358247" y="2642988"/>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99" name="Freeform 23"/>
              <p:cNvSpPr>
                <a:spLocks noChangeAspect="1" noEditPoints="1"/>
              </p:cNvSpPr>
              <p:nvPr/>
            </p:nvSpPr>
            <p:spPr bwMode="auto">
              <a:xfrm>
                <a:off x="2603339" y="2840574"/>
                <a:ext cx="324670" cy="328998"/>
              </a:xfrm>
              <a:custGeom>
                <a:avLst/>
                <a:gdLst>
                  <a:gd name="T0" fmla="*/ 74 w 95"/>
                  <a:gd name="T1" fmla="*/ 70 h 96"/>
                  <a:gd name="T2" fmla="*/ 60 w 95"/>
                  <a:gd name="T3" fmla="*/ 78 h 96"/>
                  <a:gd name="T4" fmla="*/ 60 w 95"/>
                  <a:gd name="T5" fmla="*/ 71 h 96"/>
                  <a:gd name="T6" fmla="*/ 60 w 95"/>
                  <a:gd name="T7" fmla="*/ 67 h 96"/>
                  <a:gd name="T8" fmla="*/ 65 w 95"/>
                  <a:gd name="T9" fmla="*/ 60 h 96"/>
                  <a:gd name="T10" fmla="*/ 83 w 95"/>
                  <a:gd name="T11" fmla="*/ 55 h 96"/>
                  <a:gd name="T12" fmla="*/ 81 w 95"/>
                  <a:gd name="T13" fmla="*/ 37 h 96"/>
                  <a:gd name="T14" fmla="*/ 65 w 95"/>
                  <a:gd name="T15" fmla="*/ 35 h 96"/>
                  <a:gd name="T16" fmla="*/ 60 w 95"/>
                  <a:gd name="T17" fmla="*/ 17 h 96"/>
                  <a:gd name="T18" fmla="*/ 74 w 95"/>
                  <a:gd name="T19" fmla="*/ 25 h 96"/>
                  <a:gd name="T20" fmla="*/ 95 w 95"/>
                  <a:gd name="T21" fmla="*/ 46 h 96"/>
                  <a:gd name="T22" fmla="*/ 56 w 95"/>
                  <a:gd name="T23" fmla="*/ 0 h 96"/>
                  <a:gd name="T24" fmla="*/ 0 w 95"/>
                  <a:gd name="T25" fmla="*/ 83 h 96"/>
                  <a:gd name="T26" fmla="*/ 56 w 95"/>
                  <a:gd name="T27" fmla="*/ 0 h 96"/>
                  <a:gd name="T28" fmla="*/ 36 w 95"/>
                  <a:gd name="T29" fmla="*/ 54 h 96"/>
                  <a:gd name="T30" fmla="*/ 34 w 95"/>
                  <a:gd name="T31" fmla="*/ 51 h 96"/>
                  <a:gd name="T32" fmla="*/ 32 w 95"/>
                  <a:gd name="T33" fmla="*/ 48 h 96"/>
                  <a:gd name="T34" fmla="*/ 29 w 95"/>
                  <a:gd name="T35" fmla="*/ 46 h 96"/>
                  <a:gd name="T36" fmla="*/ 26 w 95"/>
                  <a:gd name="T37" fmla="*/ 44 h 96"/>
                  <a:gd name="T38" fmla="*/ 24 w 95"/>
                  <a:gd name="T39" fmla="*/ 42 h 96"/>
                  <a:gd name="T40" fmla="*/ 23 w 95"/>
                  <a:gd name="T41" fmla="*/ 41 h 96"/>
                  <a:gd name="T42" fmla="*/ 23 w 95"/>
                  <a:gd name="T43" fmla="*/ 39 h 96"/>
                  <a:gd name="T44" fmla="*/ 23 w 95"/>
                  <a:gd name="T45" fmla="*/ 38 h 96"/>
                  <a:gd name="T46" fmla="*/ 23 w 95"/>
                  <a:gd name="T47" fmla="*/ 36 h 96"/>
                  <a:gd name="T48" fmla="*/ 25 w 95"/>
                  <a:gd name="T49" fmla="*/ 35 h 96"/>
                  <a:gd name="T50" fmla="*/ 26 w 95"/>
                  <a:gd name="T51" fmla="*/ 35 h 96"/>
                  <a:gd name="T52" fmla="*/ 29 w 95"/>
                  <a:gd name="T53" fmla="*/ 35 h 96"/>
                  <a:gd name="T54" fmla="*/ 33 w 95"/>
                  <a:gd name="T55" fmla="*/ 36 h 96"/>
                  <a:gd name="T56" fmla="*/ 34 w 95"/>
                  <a:gd name="T57" fmla="*/ 29 h 96"/>
                  <a:gd name="T58" fmla="*/ 31 w 95"/>
                  <a:gd name="T59" fmla="*/ 28 h 96"/>
                  <a:gd name="T60" fmla="*/ 27 w 95"/>
                  <a:gd name="T61" fmla="*/ 28 h 96"/>
                  <a:gd name="T62" fmla="*/ 22 w 95"/>
                  <a:gd name="T63" fmla="*/ 29 h 96"/>
                  <a:gd name="T64" fmla="*/ 19 w 95"/>
                  <a:gd name="T65" fmla="*/ 31 h 96"/>
                  <a:gd name="T66" fmla="*/ 17 w 95"/>
                  <a:gd name="T67" fmla="*/ 35 h 96"/>
                  <a:gd name="T68" fmla="*/ 16 w 95"/>
                  <a:gd name="T69" fmla="*/ 40 h 96"/>
                  <a:gd name="T70" fmla="*/ 18 w 95"/>
                  <a:gd name="T71" fmla="*/ 46 h 96"/>
                  <a:gd name="T72" fmla="*/ 23 w 95"/>
                  <a:gd name="T73" fmla="*/ 51 h 96"/>
                  <a:gd name="T74" fmla="*/ 25 w 95"/>
                  <a:gd name="T75" fmla="*/ 52 h 96"/>
                  <a:gd name="T76" fmla="*/ 27 w 95"/>
                  <a:gd name="T77" fmla="*/ 54 h 96"/>
                  <a:gd name="T78" fmla="*/ 28 w 95"/>
                  <a:gd name="T79" fmla="*/ 55 h 96"/>
                  <a:gd name="T80" fmla="*/ 28 w 95"/>
                  <a:gd name="T81" fmla="*/ 57 h 96"/>
                  <a:gd name="T82" fmla="*/ 28 w 95"/>
                  <a:gd name="T83" fmla="*/ 58 h 96"/>
                  <a:gd name="T84" fmla="*/ 27 w 95"/>
                  <a:gd name="T85" fmla="*/ 60 h 96"/>
                  <a:gd name="T86" fmla="*/ 26 w 95"/>
                  <a:gd name="T87" fmla="*/ 61 h 96"/>
                  <a:gd name="T88" fmla="*/ 24 w 95"/>
                  <a:gd name="T89" fmla="*/ 61 h 96"/>
                  <a:gd name="T90" fmla="*/ 20 w 95"/>
                  <a:gd name="T91" fmla="*/ 60 h 96"/>
                  <a:gd name="T92" fmla="*/ 16 w 95"/>
                  <a:gd name="T93" fmla="*/ 57 h 96"/>
                  <a:gd name="T94" fmla="*/ 18 w 95"/>
                  <a:gd name="T95" fmla="*/ 66 h 96"/>
                  <a:gd name="T96" fmla="*/ 21 w 95"/>
                  <a:gd name="T97" fmla="*/ 67 h 96"/>
                  <a:gd name="T98" fmla="*/ 27 w 95"/>
                  <a:gd name="T99" fmla="*/ 68 h 96"/>
                  <a:gd name="T100" fmla="*/ 31 w 95"/>
                  <a:gd name="T101" fmla="*/ 66 h 96"/>
                  <a:gd name="T102" fmla="*/ 34 w 95"/>
                  <a:gd name="T103" fmla="*/ 63 h 96"/>
                  <a:gd name="T104" fmla="*/ 36 w 95"/>
                  <a:gd name="T105"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96">
                    <a:moveTo>
                      <a:pt x="87" y="55"/>
                    </a:moveTo>
                    <a:cubicBezTo>
                      <a:pt x="85" y="62"/>
                      <a:pt x="80" y="67"/>
                      <a:pt x="74" y="70"/>
                    </a:cubicBezTo>
                    <a:cubicBezTo>
                      <a:pt x="74" y="75"/>
                      <a:pt x="70" y="79"/>
                      <a:pt x="65" y="79"/>
                    </a:cubicBezTo>
                    <a:cubicBezTo>
                      <a:pt x="63" y="79"/>
                      <a:pt x="62" y="79"/>
                      <a:pt x="60" y="78"/>
                    </a:cubicBezTo>
                    <a:cubicBezTo>
                      <a:pt x="60" y="72"/>
                      <a:pt x="60" y="72"/>
                      <a:pt x="60" y="72"/>
                    </a:cubicBezTo>
                    <a:cubicBezTo>
                      <a:pt x="60" y="71"/>
                      <a:pt x="60" y="71"/>
                      <a:pt x="60" y="71"/>
                    </a:cubicBezTo>
                    <a:cubicBezTo>
                      <a:pt x="60" y="67"/>
                      <a:pt x="60" y="67"/>
                      <a:pt x="60" y="67"/>
                    </a:cubicBezTo>
                    <a:cubicBezTo>
                      <a:pt x="60" y="67"/>
                      <a:pt x="60" y="67"/>
                      <a:pt x="60" y="67"/>
                    </a:cubicBezTo>
                    <a:cubicBezTo>
                      <a:pt x="60" y="61"/>
                      <a:pt x="60" y="61"/>
                      <a:pt x="60" y="61"/>
                    </a:cubicBezTo>
                    <a:cubicBezTo>
                      <a:pt x="62" y="60"/>
                      <a:pt x="63" y="60"/>
                      <a:pt x="65" y="60"/>
                    </a:cubicBezTo>
                    <a:cubicBezTo>
                      <a:pt x="68" y="60"/>
                      <a:pt x="72" y="62"/>
                      <a:pt x="73" y="65"/>
                    </a:cubicBezTo>
                    <a:cubicBezTo>
                      <a:pt x="77" y="63"/>
                      <a:pt x="81" y="60"/>
                      <a:pt x="83" y="55"/>
                    </a:cubicBezTo>
                    <a:cubicBezTo>
                      <a:pt x="79" y="54"/>
                      <a:pt x="76" y="50"/>
                      <a:pt x="76" y="46"/>
                    </a:cubicBezTo>
                    <a:cubicBezTo>
                      <a:pt x="76" y="42"/>
                      <a:pt x="78" y="39"/>
                      <a:pt x="81" y="37"/>
                    </a:cubicBezTo>
                    <a:cubicBezTo>
                      <a:pt x="79" y="34"/>
                      <a:pt x="77" y="31"/>
                      <a:pt x="73" y="30"/>
                    </a:cubicBezTo>
                    <a:cubicBezTo>
                      <a:pt x="72" y="33"/>
                      <a:pt x="68" y="35"/>
                      <a:pt x="65" y="35"/>
                    </a:cubicBezTo>
                    <a:cubicBezTo>
                      <a:pt x="63" y="35"/>
                      <a:pt x="61" y="35"/>
                      <a:pt x="60" y="34"/>
                    </a:cubicBezTo>
                    <a:cubicBezTo>
                      <a:pt x="60" y="17"/>
                      <a:pt x="60" y="17"/>
                      <a:pt x="60" y="17"/>
                    </a:cubicBezTo>
                    <a:cubicBezTo>
                      <a:pt x="61" y="17"/>
                      <a:pt x="63" y="16"/>
                      <a:pt x="65" y="16"/>
                    </a:cubicBezTo>
                    <a:cubicBezTo>
                      <a:pt x="70" y="16"/>
                      <a:pt x="74" y="20"/>
                      <a:pt x="74" y="25"/>
                    </a:cubicBezTo>
                    <a:cubicBezTo>
                      <a:pt x="79" y="27"/>
                      <a:pt x="83" y="31"/>
                      <a:pt x="86" y="36"/>
                    </a:cubicBezTo>
                    <a:cubicBezTo>
                      <a:pt x="91" y="36"/>
                      <a:pt x="95" y="41"/>
                      <a:pt x="95" y="46"/>
                    </a:cubicBezTo>
                    <a:cubicBezTo>
                      <a:pt x="95" y="51"/>
                      <a:pt x="92" y="55"/>
                      <a:pt x="87" y="55"/>
                    </a:cubicBezTo>
                    <a:close/>
                    <a:moveTo>
                      <a:pt x="56" y="0"/>
                    </a:moveTo>
                    <a:cubicBezTo>
                      <a:pt x="56" y="96"/>
                      <a:pt x="56" y="96"/>
                      <a:pt x="56" y="96"/>
                    </a:cubicBezTo>
                    <a:cubicBezTo>
                      <a:pt x="0" y="83"/>
                      <a:pt x="0" y="83"/>
                      <a:pt x="0" y="83"/>
                    </a:cubicBezTo>
                    <a:cubicBezTo>
                      <a:pt x="0" y="13"/>
                      <a:pt x="0" y="13"/>
                      <a:pt x="0" y="13"/>
                    </a:cubicBezTo>
                    <a:lnTo>
                      <a:pt x="56" y="0"/>
                    </a:lnTo>
                    <a:close/>
                    <a:moveTo>
                      <a:pt x="36" y="56"/>
                    </a:moveTo>
                    <a:cubicBezTo>
                      <a:pt x="36" y="56"/>
                      <a:pt x="36" y="55"/>
                      <a:pt x="36" y="54"/>
                    </a:cubicBezTo>
                    <a:cubicBezTo>
                      <a:pt x="35" y="54"/>
                      <a:pt x="35" y="53"/>
                      <a:pt x="35" y="53"/>
                    </a:cubicBezTo>
                    <a:cubicBezTo>
                      <a:pt x="35" y="52"/>
                      <a:pt x="35" y="51"/>
                      <a:pt x="34" y="51"/>
                    </a:cubicBezTo>
                    <a:cubicBezTo>
                      <a:pt x="34" y="50"/>
                      <a:pt x="34" y="50"/>
                      <a:pt x="33" y="49"/>
                    </a:cubicBezTo>
                    <a:cubicBezTo>
                      <a:pt x="33" y="49"/>
                      <a:pt x="33" y="48"/>
                      <a:pt x="32" y="48"/>
                    </a:cubicBezTo>
                    <a:cubicBezTo>
                      <a:pt x="32" y="48"/>
                      <a:pt x="32" y="47"/>
                      <a:pt x="31" y="47"/>
                    </a:cubicBezTo>
                    <a:cubicBezTo>
                      <a:pt x="31" y="46"/>
                      <a:pt x="30" y="46"/>
                      <a:pt x="29" y="46"/>
                    </a:cubicBezTo>
                    <a:cubicBezTo>
                      <a:pt x="29" y="45"/>
                      <a:pt x="28" y="45"/>
                      <a:pt x="28" y="44"/>
                    </a:cubicBezTo>
                    <a:cubicBezTo>
                      <a:pt x="27" y="44"/>
                      <a:pt x="27" y="44"/>
                      <a:pt x="26" y="44"/>
                    </a:cubicBezTo>
                    <a:cubicBezTo>
                      <a:pt x="26" y="43"/>
                      <a:pt x="26" y="43"/>
                      <a:pt x="25" y="43"/>
                    </a:cubicBezTo>
                    <a:cubicBezTo>
                      <a:pt x="25" y="43"/>
                      <a:pt x="25" y="42"/>
                      <a:pt x="24" y="42"/>
                    </a:cubicBezTo>
                    <a:cubicBezTo>
                      <a:pt x="24" y="42"/>
                      <a:pt x="24" y="42"/>
                      <a:pt x="24" y="42"/>
                    </a:cubicBezTo>
                    <a:cubicBezTo>
                      <a:pt x="24" y="41"/>
                      <a:pt x="24" y="41"/>
                      <a:pt x="23" y="41"/>
                    </a:cubicBezTo>
                    <a:cubicBezTo>
                      <a:pt x="23" y="41"/>
                      <a:pt x="23" y="41"/>
                      <a:pt x="23" y="40"/>
                    </a:cubicBezTo>
                    <a:cubicBezTo>
                      <a:pt x="23" y="40"/>
                      <a:pt x="23" y="40"/>
                      <a:pt x="23" y="39"/>
                    </a:cubicBezTo>
                    <a:cubicBezTo>
                      <a:pt x="23" y="39"/>
                      <a:pt x="23" y="39"/>
                      <a:pt x="23" y="39"/>
                    </a:cubicBezTo>
                    <a:cubicBezTo>
                      <a:pt x="23" y="38"/>
                      <a:pt x="23" y="38"/>
                      <a:pt x="23" y="38"/>
                    </a:cubicBezTo>
                    <a:cubicBezTo>
                      <a:pt x="23" y="38"/>
                      <a:pt x="23" y="37"/>
                      <a:pt x="23" y="37"/>
                    </a:cubicBezTo>
                    <a:cubicBezTo>
                      <a:pt x="23" y="37"/>
                      <a:pt x="23" y="37"/>
                      <a:pt x="23" y="36"/>
                    </a:cubicBezTo>
                    <a:cubicBezTo>
                      <a:pt x="24" y="36"/>
                      <a:pt x="24" y="36"/>
                      <a:pt x="24" y="36"/>
                    </a:cubicBezTo>
                    <a:cubicBezTo>
                      <a:pt x="24" y="36"/>
                      <a:pt x="24" y="35"/>
                      <a:pt x="25" y="35"/>
                    </a:cubicBezTo>
                    <a:cubicBezTo>
                      <a:pt x="25" y="35"/>
                      <a:pt x="25" y="35"/>
                      <a:pt x="25" y="35"/>
                    </a:cubicBezTo>
                    <a:cubicBezTo>
                      <a:pt x="26" y="35"/>
                      <a:pt x="26" y="35"/>
                      <a:pt x="26" y="35"/>
                    </a:cubicBezTo>
                    <a:cubicBezTo>
                      <a:pt x="26" y="35"/>
                      <a:pt x="27" y="35"/>
                      <a:pt x="27" y="35"/>
                    </a:cubicBezTo>
                    <a:cubicBezTo>
                      <a:pt x="28" y="35"/>
                      <a:pt x="28" y="35"/>
                      <a:pt x="29" y="35"/>
                    </a:cubicBezTo>
                    <a:cubicBezTo>
                      <a:pt x="30" y="35"/>
                      <a:pt x="30" y="35"/>
                      <a:pt x="31" y="35"/>
                    </a:cubicBezTo>
                    <a:cubicBezTo>
                      <a:pt x="31" y="35"/>
                      <a:pt x="32" y="36"/>
                      <a:pt x="33" y="36"/>
                    </a:cubicBezTo>
                    <a:cubicBezTo>
                      <a:pt x="33" y="36"/>
                      <a:pt x="34" y="37"/>
                      <a:pt x="34" y="37"/>
                    </a:cubicBezTo>
                    <a:cubicBezTo>
                      <a:pt x="34" y="29"/>
                      <a:pt x="34" y="29"/>
                      <a:pt x="34" y="29"/>
                    </a:cubicBezTo>
                    <a:cubicBezTo>
                      <a:pt x="34" y="29"/>
                      <a:pt x="33" y="28"/>
                      <a:pt x="33" y="28"/>
                    </a:cubicBezTo>
                    <a:cubicBezTo>
                      <a:pt x="32" y="28"/>
                      <a:pt x="31" y="28"/>
                      <a:pt x="31" y="28"/>
                    </a:cubicBezTo>
                    <a:cubicBezTo>
                      <a:pt x="30" y="28"/>
                      <a:pt x="30" y="28"/>
                      <a:pt x="29" y="28"/>
                    </a:cubicBezTo>
                    <a:cubicBezTo>
                      <a:pt x="28" y="28"/>
                      <a:pt x="27" y="28"/>
                      <a:pt x="27" y="28"/>
                    </a:cubicBezTo>
                    <a:cubicBezTo>
                      <a:pt x="26" y="28"/>
                      <a:pt x="25" y="28"/>
                      <a:pt x="24" y="28"/>
                    </a:cubicBezTo>
                    <a:cubicBezTo>
                      <a:pt x="24" y="28"/>
                      <a:pt x="23" y="28"/>
                      <a:pt x="22" y="29"/>
                    </a:cubicBezTo>
                    <a:cubicBezTo>
                      <a:pt x="22" y="29"/>
                      <a:pt x="21" y="29"/>
                      <a:pt x="20" y="30"/>
                    </a:cubicBezTo>
                    <a:cubicBezTo>
                      <a:pt x="20" y="30"/>
                      <a:pt x="19" y="31"/>
                      <a:pt x="19" y="31"/>
                    </a:cubicBezTo>
                    <a:cubicBezTo>
                      <a:pt x="18" y="32"/>
                      <a:pt x="18" y="32"/>
                      <a:pt x="18" y="33"/>
                    </a:cubicBezTo>
                    <a:cubicBezTo>
                      <a:pt x="17" y="34"/>
                      <a:pt x="17" y="34"/>
                      <a:pt x="17" y="35"/>
                    </a:cubicBezTo>
                    <a:cubicBezTo>
                      <a:pt x="16" y="36"/>
                      <a:pt x="16" y="36"/>
                      <a:pt x="16" y="37"/>
                    </a:cubicBezTo>
                    <a:cubicBezTo>
                      <a:pt x="16" y="38"/>
                      <a:pt x="16" y="39"/>
                      <a:pt x="16" y="40"/>
                    </a:cubicBezTo>
                    <a:cubicBezTo>
                      <a:pt x="16" y="41"/>
                      <a:pt x="16" y="42"/>
                      <a:pt x="16" y="43"/>
                    </a:cubicBezTo>
                    <a:cubicBezTo>
                      <a:pt x="17" y="44"/>
                      <a:pt x="17" y="45"/>
                      <a:pt x="18" y="46"/>
                    </a:cubicBezTo>
                    <a:cubicBezTo>
                      <a:pt x="18" y="47"/>
                      <a:pt x="19" y="47"/>
                      <a:pt x="20" y="48"/>
                    </a:cubicBezTo>
                    <a:cubicBezTo>
                      <a:pt x="20" y="49"/>
                      <a:pt x="21" y="50"/>
                      <a:pt x="23" y="51"/>
                    </a:cubicBezTo>
                    <a:cubicBezTo>
                      <a:pt x="23" y="51"/>
                      <a:pt x="24" y="51"/>
                      <a:pt x="24" y="51"/>
                    </a:cubicBezTo>
                    <a:cubicBezTo>
                      <a:pt x="24" y="52"/>
                      <a:pt x="25" y="52"/>
                      <a:pt x="25" y="52"/>
                    </a:cubicBezTo>
                    <a:cubicBezTo>
                      <a:pt x="25" y="52"/>
                      <a:pt x="26" y="53"/>
                      <a:pt x="26" y="53"/>
                    </a:cubicBezTo>
                    <a:cubicBezTo>
                      <a:pt x="26" y="53"/>
                      <a:pt x="27" y="53"/>
                      <a:pt x="27" y="54"/>
                    </a:cubicBezTo>
                    <a:cubicBezTo>
                      <a:pt x="27" y="54"/>
                      <a:pt x="27" y="54"/>
                      <a:pt x="27" y="54"/>
                    </a:cubicBezTo>
                    <a:cubicBezTo>
                      <a:pt x="28" y="55"/>
                      <a:pt x="28" y="55"/>
                      <a:pt x="28" y="55"/>
                    </a:cubicBezTo>
                    <a:cubicBezTo>
                      <a:pt x="28" y="56"/>
                      <a:pt x="28" y="56"/>
                      <a:pt x="28" y="56"/>
                    </a:cubicBezTo>
                    <a:cubicBezTo>
                      <a:pt x="28" y="56"/>
                      <a:pt x="28" y="57"/>
                      <a:pt x="28" y="57"/>
                    </a:cubicBezTo>
                    <a:cubicBezTo>
                      <a:pt x="28" y="57"/>
                      <a:pt x="28" y="58"/>
                      <a:pt x="28" y="58"/>
                    </a:cubicBezTo>
                    <a:cubicBezTo>
                      <a:pt x="28" y="58"/>
                      <a:pt x="28" y="58"/>
                      <a:pt x="28" y="58"/>
                    </a:cubicBezTo>
                    <a:cubicBezTo>
                      <a:pt x="28" y="59"/>
                      <a:pt x="28" y="59"/>
                      <a:pt x="28" y="59"/>
                    </a:cubicBezTo>
                    <a:cubicBezTo>
                      <a:pt x="28" y="59"/>
                      <a:pt x="27" y="60"/>
                      <a:pt x="27" y="60"/>
                    </a:cubicBezTo>
                    <a:cubicBezTo>
                      <a:pt x="27" y="60"/>
                      <a:pt x="27" y="60"/>
                      <a:pt x="27" y="60"/>
                    </a:cubicBezTo>
                    <a:cubicBezTo>
                      <a:pt x="26" y="60"/>
                      <a:pt x="26" y="60"/>
                      <a:pt x="26" y="61"/>
                    </a:cubicBezTo>
                    <a:cubicBezTo>
                      <a:pt x="25" y="61"/>
                      <a:pt x="25" y="61"/>
                      <a:pt x="25" y="61"/>
                    </a:cubicBezTo>
                    <a:cubicBezTo>
                      <a:pt x="25" y="61"/>
                      <a:pt x="24" y="61"/>
                      <a:pt x="24" y="61"/>
                    </a:cubicBezTo>
                    <a:cubicBezTo>
                      <a:pt x="23" y="61"/>
                      <a:pt x="22" y="61"/>
                      <a:pt x="22" y="60"/>
                    </a:cubicBezTo>
                    <a:cubicBezTo>
                      <a:pt x="21" y="60"/>
                      <a:pt x="20" y="60"/>
                      <a:pt x="20" y="60"/>
                    </a:cubicBezTo>
                    <a:cubicBezTo>
                      <a:pt x="19" y="59"/>
                      <a:pt x="18" y="59"/>
                      <a:pt x="18" y="58"/>
                    </a:cubicBezTo>
                    <a:cubicBezTo>
                      <a:pt x="17" y="58"/>
                      <a:pt x="17" y="57"/>
                      <a:pt x="16" y="57"/>
                    </a:cubicBezTo>
                    <a:cubicBezTo>
                      <a:pt x="16" y="65"/>
                      <a:pt x="16" y="65"/>
                      <a:pt x="16" y="65"/>
                    </a:cubicBezTo>
                    <a:cubicBezTo>
                      <a:pt x="17" y="65"/>
                      <a:pt x="17" y="66"/>
                      <a:pt x="18" y="66"/>
                    </a:cubicBezTo>
                    <a:cubicBezTo>
                      <a:pt x="18" y="66"/>
                      <a:pt x="19" y="67"/>
                      <a:pt x="19" y="67"/>
                    </a:cubicBezTo>
                    <a:cubicBezTo>
                      <a:pt x="20" y="67"/>
                      <a:pt x="21" y="67"/>
                      <a:pt x="21" y="67"/>
                    </a:cubicBezTo>
                    <a:cubicBezTo>
                      <a:pt x="22" y="67"/>
                      <a:pt x="23" y="68"/>
                      <a:pt x="24" y="68"/>
                    </a:cubicBezTo>
                    <a:cubicBezTo>
                      <a:pt x="25" y="68"/>
                      <a:pt x="26" y="68"/>
                      <a:pt x="27" y="68"/>
                    </a:cubicBezTo>
                    <a:cubicBezTo>
                      <a:pt x="27" y="67"/>
                      <a:pt x="28" y="67"/>
                      <a:pt x="29" y="67"/>
                    </a:cubicBezTo>
                    <a:cubicBezTo>
                      <a:pt x="30" y="67"/>
                      <a:pt x="31" y="66"/>
                      <a:pt x="31" y="66"/>
                    </a:cubicBezTo>
                    <a:cubicBezTo>
                      <a:pt x="32" y="66"/>
                      <a:pt x="33" y="65"/>
                      <a:pt x="33" y="64"/>
                    </a:cubicBezTo>
                    <a:cubicBezTo>
                      <a:pt x="34" y="64"/>
                      <a:pt x="34" y="63"/>
                      <a:pt x="34" y="63"/>
                    </a:cubicBezTo>
                    <a:cubicBezTo>
                      <a:pt x="35" y="62"/>
                      <a:pt x="35" y="62"/>
                      <a:pt x="35" y="61"/>
                    </a:cubicBezTo>
                    <a:cubicBezTo>
                      <a:pt x="35" y="60"/>
                      <a:pt x="35" y="60"/>
                      <a:pt x="36" y="59"/>
                    </a:cubicBezTo>
                    <a:cubicBezTo>
                      <a:pt x="36" y="58"/>
                      <a:pt x="36" y="57"/>
                      <a:pt x="36" y="56"/>
                    </a:cubicBezTo>
                    <a:close/>
                  </a:path>
                </a:pathLst>
              </a:custGeom>
              <a:solidFill>
                <a:schemeClr val="accent2"/>
              </a:solidFill>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endParaRPr>
              </a:p>
            </p:txBody>
          </p:sp>
        </p:grpSp>
        <p:grpSp>
          <p:nvGrpSpPr>
            <p:cNvPr id="3" name="Group 2"/>
            <p:cNvGrpSpPr/>
            <p:nvPr/>
          </p:nvGrpSpPr>
          <p:grpSpPr>
            <a:xfrm>
              <a:off x="421112" y="3082046"/>
              <a:ext cx="745425" cy="745425"/>
              <a:chOff x="-3306352" y="2218228"/>
              <a:chExt cx="745425" cy="745425"/>
            </a:xfrm>
          </p:grpSpPr>
          <p:sp>
            <p:nvSpPr>
              <p:cNvPr id="198" name="Oval 197"/>
              <p:cNvSpPr/>
              <p:nvPr/>
            </p:nvSpPr>
            <p:spPr bwMode="auto">
              <a:xfrm>
                <a:off x="-3306352" y="2218228"/>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93" name="Freeform 13"/>
              <p:cNvSpPr>
                <a:spLocks noChangeAspect="1" noEditPoints="1"/>
              </p:cNvSpPr>
              <p:nvPr/>
            </p:nvSpPr>
            <p:spPr bwMode="auto">
              <a:xfrm>
                <a:off x="-3148035" y="2485751"/>
                <a:ext cx="393196" cy="240526"/>
              </a:xfrm>
              <a:custGeom>
                <a:avLst/>
                <a:gdLst>
                  <a:gd name="T0" fmla="*/ 257 w 462"/>
                  <a:gd name="T1" fmla="*/ 14 h 294"/>
                  <a:gd name="T2" fmla="*/ 231 w 462"/>
                  <a:gd name="T3" fmla="*/ 14 h 294"/>
                  <a:gd name="T4" fmla="*/ 0 w 462"/>
                  <a:gd name="T5" fmla="*/ 0 h 294"/>
                  <a:gd name="T6" fmla="*/ 377 w 462"/>
                  <a:gd name="T7" fmla="*/ 39 h 294"/>
                  <a:gd name="T8" fmla="*/ 342 w 462"/>
                  <a:gd name="T9" fmla="*/ 39 h 294"/>
                  <a:gd name="T10" fmla="*/ 102 w 462"/>
                  <a:gd name="T11" fmla="*/ 26 h 294"/>
                  <a:gd name="T12" fmla="*/ 0 w 462"/>
                  <a:gd name="T13" fmla="*/ 39 h 294"/>
                  <a:gd name="T14" fmla="*/ 437 w 462"/>
                  <a:gd name="T15" fmla="*/ 65 h 294"/>
                  <a:gd name="T16" fmla="*/ 283 w 462"/>
                  <a:gd name="T17" fmla="*/ 51 h 294"/>
                  <a:gd name="T18" fmla="*/ 25 w 462"/>
                  <a:gd name="T19" fmla="*/ 65 h 294"/>
                  <a:gd name="T20" fmla="*/ 45 w 462"/>
                  <a:gd name="T21" fmla="*/ 58 h 294"/>
                  <a:gd name="T22" fmla="*/ 147 w 462"/>
                  <a:gd name="T23" fmla="*/ 58 h 294"/>
                  <a:gd name="T24" fmla="*/ 437 w 462"/>
                  <a:gd name="T25" fmla="*/ 76 h 294"/>
                  <a:gd name="T26" fmla="*/ 321 w 462"/>
                  <a:gd name="T27" fmla="*/ 80 h 294"/>
                  <a:gd name="T28" fmla="*/ 128 w 462"/>
                  <a:gd name="T29" fmla="*/ 76 h 294"/>
                  <a:gd name="T30" fmla="*/ 25 w 462"/>
                  <a:gd name="T31" fmla="*/ 90 h 294"/>
                  <a:gd name="T32" fmla="*/ 399 w 462"/>
                  <a:gd name="T33" fmla="*/ 115 h 294"/>
                  <a:gd name="T34" fmla="*/ 321 w 462"/>
                  <a:gd name="T35" fmla="*/ 115 h 294"/>
                  <a:gd name="T36" fmla="*/ 328 w 462"/>
                  <a:gd name="T37" fmla="*/ 102 h 294"/>
                  <a:gd name="T38" fmla="*/ 64 w 462"/>
                  <a:gd name="T39" fmla="*/ 102 h 294"/>
                  <a:gd name="T40" fmla="*/ 399 w 462"/>
                  <a:gd name="T41" fmla="*/ 127 h 294"/>
                  <a:gd name="T42" fmla="*/ 321 w 462"/>
                  <a:gd name="T43" fmla="*/ 127 h 294"/>
                  <a:gd name="T44" fmla="*/ 383 w 462"/>
                  <a:gd name="T45" fmla="*/ 127 h 294"/>
                  <a:gd name="T46" fmla="*/ 128 w 462"/>
                  <a:gd name="T47" fmla="*/ 141 h 294"/>
                  <a:gd name="T48" fmla="*/ 206 w 462"/>
                  <a:gd name="T49" fmla="*/ 127 h 294"/>
                  <a:gd name="T50" fmla="*/ 45 w 462"/>
                  <a:gd name="T51" fmla="*/ 134 h 294"/>
                  <a:gd name="T52" fmla="*/ 399 w 462"/>
                  <a:gd name="T53" fmla="*/ 166 h 294"/>
                  <a:gd name="T54" fmla="*/ 257 w 462"/>
                  <a:gd name="T55" fmla="*/ 166 h 294"/>
                  <a:gd name="T56" fmla="*/ 369 w 462"/>
                  <a:gd name="T57" fmla="*/ 166 h 294"/>
                  <a:gd name="T58" fmla="*/ 0 w 462"/>
                  <a:gd name="T59" fmla="*/ 152 h 294"/>
                  <a:gd name="T60" fmla="*/ 102 w 462"/>
                  <a:gd name="T61" fmla="*/ 152 h 294"/>
                  <a:gd name="T62" fmla="*/ 399 w 462"/>
                  <a:gd name="T63" fmla="*/ 191 h 294"/>
                  <a:gd name="T64" fmla="*/ 431 w 462"/>
                  <a:gd name="T65" fmla="*/ 185 h 294"/>
                  <a:gd name="T66" fmla="*/ 321 w 462"/>
                  <a:gd name="T67" fmla="*/ 191 h 294"/>
                  <a:gd name="T68" fmla="*/ 0 w 462"/>
                  <a:gd name="T69" fmla="*/ 178 h 294"/>
                  <a:gd name="T70" fmla="*/ 10 w 462"/>
                  <a:gd name="T71" fmla="*/ 260 h 294"/>
                  <a:gd name="T72" fmla="*/ 56 w 462"/>
                  <a:gd name="T73" fmla="*/ 248 h 294"/>
                  <a:gd name="T74" fmla="*/ 81 w 462"/>
                  <a:gd name="T75" fmla="*/ 287 h 294"/>
                  <a:gd name="T76" fmla="*/ 138 w 462"/>
                  <a:gd name="T77" fmla="*/ 264 h 294"/>
                  <a:gd name="T78" fmla="*/ 116 w 462"/>
                  <a:gd name="T79" fmla="*/ 253 h 294"/>
                  <a:gd name="T80" fmla="*/ 185 w 462"/>
                  <a:gd name="T81" fmla="*/ 264 h 294"/>
                  <a:gd name="T82" fmla="*/ 163 w 462"/>
                  <a:gd name="T83" fmla="*/ 253 h 294"/>
                  <a:gd name="T84" fmla="*/ 219 w 462"/>
                  <a:gd name="T85" fmla="*/ 294 h 294"/>
                  <a:gd name="T86" fmla="*/ 240 w 462"/>
                  <a:gd name="T87" fmla="*/ 278 h 294"/>
                  <a:gd name="T88" fmla="*/ 253 w 462"/>
                  <a:gd name="T89" fmla="*/ 269 h 294"/>
                  <a:gd name="T90" fmla="*/ 284 w 462"/>
                  <a:gd name="T91" fmla="*/ 262 h 294"/>
                  <a:gd name="T92" fmla="*/ 302 w 462"/>
                  <a:gd name="T93" fmla="*/ 293 h 294"/>
                  <a:gd name="T94" fmla="*/ 300 w 462"/>
                  <a:gd name="T95" fmla="*/ 234 h 294"/>
                  <a:gd name="T96" fmla="*/ 322 w 462"/>
                  <a:gd name="T97" fmla="*/ 229 h 294"/>
                  <a:gd name="T98" fmla="*/ 322 w 462"/>
                  <a:gd name="T99" fmla="*/ 292 h 294"/>
                  <a:gd name="T100" fmla="*/ 364 w 462"/>
                  <a:gd name="T101" fmla="*/ 269 h 294"/>
                  <a:gd name="T102" fmla="*/ 398 w 462"/>
                  <a:gd name="T103" fmla="*/ 252 h 294"/>
                  <a:gd name="T104" fmla="*/ 386 w 462"/>
                  <a:gd name="T105" fmla="*/ 253 h 294"/>
                  <a:gd name="T106" fmla="*/ 440 w 462"/>
                  <a:gd name="T107" fmla="*/ 264 h 294"/>
                  <a:gd name="T108" fmla="*/ 453 w 462"/>
                  <a:gd name="T109" fmla="*/ 28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2" h="294">
                    <a:moveTo>
                      <a:pt x="462" y="14"/>
                    </a:moveTo>
                    <a:cubicBezTo>
                      <a:pt x="385" y="14"/>
                      <a:pt x="385" y="14"/>
                      <a:pt x="385" y="14"/>
                    </a:cubicBezTo>
                    <a:cubicBezTo>
                      <a:pt x="390" y="0"/>
                      <a:pt x="390" y="0"/>
                      <a:pt x="390" y="0"/>
                    </a:cubicBezTo>
                    <a:cubicBezTo>
                      <a:pt x="462" y="0"/>
                      <a:pt x="462" y="0"/>
                      <a:pt x="462" y="0"/>
                    </a:cubicBezTo>
                    <a:cubicBezTo>
                      <a:pt x="462" y="14"/>
                      <a:pt x="462" y="14"/>
                      <a:pt x="462" y="14"/>
                    </a:cubicBezTo>
                    <a:cubicBezTo>
                      <a:pt x="462" y="14"/>
                      <a:pt x="462" y="14"/>
                      <a:pt x="462" y="14"/>
                    </a:cubicBezTo>
                    <a:close/>
                    <a:moveTo>
                      <a:pt x="257" y="14"/>
                    </a:moveTo>
                    <a:cubicBezTo>
                      <a:pt x="257" y="14"/>
                      <a:pt x="333" y="14"/>
                      <a:pt x="333" y="14"/>
                    </a:cubicBezTo>
                    <a:cubicBezTo>
                      <a:pt x="329" y="0"/>
                      <a:pt x="329" y="0"/>
                      <a:pt x="329" y="0"/>
                    </a:cubicBezTo>
                    <a:cubicBezTo>
                      <a:pt x="257" y="0"/>
                      <a:pt x="257" y="0"/>
                      <a:pt x="257" y="0"/>
                    </a:cubicBezTo>
                    <a:cubicBezTo>
                      <a:pt x="257" y="0"/>
                      <a:pt x="257" y="14"/>
                      <a:pt x="257" y="14"/>
                    </a:cubicBezTo>
                    <a:close/>
                    <a:moveTo>
                      <a:pt x="102" y="0"/>
                    </a:moveTo>
                    <a:cubicBezTo>
                      <a:pt x="102" y="0"/>
                      <a:pt x="102" y="14"/>
                      <a:pt x="102" y="14"/>
                    </a:cubicBezTo>
                    <a:cubicBezTo>
                      <a:pt x="231" y="14"/>
                      <a:pt x="231" y="14"/>
                      <a:pt x="231" y="14"/>
                    </a:cubicBezTo>
                    <a:cubicBezTo>
                      <a:pt x="223" y="5"/>
                      <a:pt x="212" y="1"/>
                      <a:pt x="201" y="0"/>
                    </a:cubicBezTo>
                    <a:cubicBezTo>
                      <a:pt x="102" y="0"/>
                      <a:pt x="102" y="0"/>
                      <a:pt x="102" y="0"/>
                    </a:cubicBezTo>
                    <a:cubicBezTo>
                      <a:pt x="102" y="0"/>
                      <a:pt x="102" y="0"/>
                      <a:pt x="102" y="0"/>
                    </a:cubicBezTo>
                    <a:close/>
                    <a:moveTo>
                      <a:pt x="0" y="14"/>
                    </a:moveTo>
                    <a:cubicBezTo>
                      <a:pt x="90" y="14"/>
                      <a:pt x="90" y="14"/>
                      <a:pt x="90" y="14"/>
                    </a:cubicBezTo>
                    <a:cubicBezTo>
                      <a:pt x="90" y="0"/>
                      <a:pt x="90" y="0"/>
                      <a:pt x="90" y="0"/>
                    </a:cubicBezTo>
                    <a:cubicBezTo>
                      <a:pt x="0" y="0"/>
                      <a:pt x="0" y="0"/>
                      <a:pt x="0" y="0"/>
                    </a:cubicBezTo>
                    <a:cubicBezTo>
                      <a:pt x="0" y="14"/>
                      <a:pt x="0" y="14"/>
                      <a:pt x="0" y="14"/>
                    </a:cubicBezTo>
                    <a:cubicBezTo>
                      <a:pt x="0" y="14"/>
                      <a:pt x="0" y="14"/>
                      <a:pt x="0" y="14"/>
                    </a:cubicBezTo>
                    <a:close/>
                    <a:moveTo>
                      <a:pt x="45" y="7"/>
                    </a:moveTo>
                    <a:cubicBezTo>
                      <a:pt x="45" y="7"/>
                      <a:pt x="45" y="7"/>
                      <a:pt x="45" y="7"/>
                    </a:cubicBezTo>
                    <a:moveTo>
                      <a:pt x="462" y="26"/>
                    </a:moveTo>
                    <a:cubicBezTo>
                      <a:pt x="381" y="26"/>
                      <a:pt x="381" y="26"/>
                      <a:pt x="381" y="26"/>
                    </a:cubicBezTo>
                    <a:cubicBezTo>
                      <a:pt x="377" y="39"/>
                      <a:pt x="377" y="39"/>
                      <a:pt x="377" y="39"/>
                    </a:cubicBezTo>
                    <a:cubicBezTo>
                      <a:pt x="462" y="39"/>
                      <a:pt x="462" y="39"/>
                      <a:pt x="462" y="39"/>
                    </a:cubicBezTo>
                    <a:cubicBezTo>
                      <a:pt x="462" y="26"/>
                      <a:pt x="462" y="26"/>
                      <a:pt x="462" y="26"/>
                    </a:cubicBezTo>
                    <a:cubicBezTo>
                      <a:pt x="462" y="26"/>
                      <a:pt x="462" y="26"/>
                      <a:pt x="462" y="26"/>
                    </a:cubicBezTo>
                    <a:close/>
                    <a:moveTo>
                      <a:pt x="338" y="26"/>
                    </a:moveTo>
                    <a:cubicBezTo>
                      <a:pt x="257" y="26"/>
                      <a:pt x="257" y="26"/>
                      <a:pt x="257" y="26"/>
                    </a:cubicBezTo>
                    <a:cubicBezTo>
                      <a:pt x="257" y="39"/>
                      <a:pt x="257" y="39"/>
                      <a:pt x="257" y="39"/>
                    </a:cubicBezTo>
                    <a:cubicBezTo>
                      <a:pt x="342" y="39"/>
                      <a:pt x="342" y="39"/>
                      <a:pt x="342" y="39"/>
                    </a:cubicBezTo>
                    <a:cubicBezTo>
                      <a:pt x="338" y="26"/>
                      <a:pt x="338" y="26"/>
                      <a:pt x="338" y="26"/>
                    </a:cubicBezTo>
                    <a:cubicBezTo>
                      <a:pt x="338" y="26"/>
                      <a:pt x="338" y="26"/>
                      <a:pt x="338" y="26"/>
                    </a:cubicBezTo>
                    <a:close/>
                    <a:moveTo>
                      <a:pt x="102" y="26"/>
                    </a:moveTo>
                    <a:cubicBezTo>
                      <a:pt x="102" y="39"/>
                      <a:pt x="102" y="39"/>
                      <a:pt x="102" y="39"/>
                    </a:cubicBezTo>
                    <a:cubicBezTo>
                      <a:pt x="245" y="39"/>
                      <a:pt x="245" y="39"/>
                      <a:pt x="245" y="39"/>
                    </a:cubicBezTo>
                    <a:cubicBezTo>
                      <a:pt x="245" y="34"/>
                      <a:pt x="243" y="30"/>
                      <a:pt x="241" y="26"/>
                    </a:cubicBezTo>
                    <a:cubicBezTo>
                      <a:pt x="102" y="26"/>
                      <a:pt x="102" y="26"/>
                      <a:pt x="102" y="26"/>
                    </a:cubicBezTo>
                    <a:cubicBezTo>
                      <a:pt x="102" y="26"/>
                      <a:pt x="102" y="26"/>
                      <a:pt x="102" y="26"/>
                    </a:cubicBezTo>
                    <a:close/>
                    <a:moveTo>
                      <a:pt x="0" y="39"/>
                    </a:moveTo>
                    <a:cubicBezTo>
                      <a:pt x="90" y="39"/>
                      <a:pt x="90" y="39"/>
                      <a:pt x="90" y="39"/>
                    </a:cubicBezTo>
                    <a:cubicBezTo>
                      <a:pt x="90" y="26"/>
                      <a:pt x="90" y="26"/>
                      <a:pt x="90" y="26"/>
                    </a:cubicBezTo>
                    <a:cubicBezTo>
                      <a:pt x="0" y="26"/>
                      <a:pt x="0" y="26"/>
                      <a:pt x="0" y="26"/>
                    </a:cubicBezTo>
                    <a:cubicBezTo>
                      <a:pt x="0" y="39"/>
                      <a:pt x="0" y="39"/>
                      <a:pt x="0" y="39"/>
                    </a:cubicBezTo>
                    <a:cubicBezTo>
                      <a:pt x="0" y="39"/>
                      <a:pt x="0" y="39"/>
                      <a:pt x="0" y="39"/>
                    </a:cubicBezTo>
                    <a:close/>
                    <a:moveTo>
                      <a:pt x="45" y="32"/>
                    </a:moveTo>
                    <a:cubicBezTo>
                      <a:pt x="45" y="32"/>
                      <a:pt x="45" y="32"/>
                      <a:pt x="45" y="32"/>
                    </a:cubicBezTo>
                    <a:moveTo>
                      <a:pt x="437" y="65"/>
                    </a:moveTo>
                    <a:cubicBezTo>
                      <a:pt x="437" y="51"/>
                      <a:pt x="437" y="51"/>
                      <a:pt x="437" y="51"/>
                    </a:cubicBezTo>
                    <a:cubicBezTo>
                      <a:pt x="372" y="51"/>
                      <a:pt x="372" y="51"/>
                      <a:pt x="372" y="51"/>
                    </a:cubicBezTo>
                    <a:cubicBezTo>
                      <a:pt x="368" y="65"/>
                      <a:pt x="368" y="65"/>
                      <a:pt x="368" y="65"/>
                    </a:cubicBezTo>
                    <a:cubicBezTo>
                      <a:pt x="437" y="65"/>
                      <a:pt x="437" y="65"/>
                      <a:pt x="437" y="65"/>
                    </a:cubicBezTo>
                    <a:cubicBezTo>
                      <a:pt x="437" y="65"/>
                      <a:pt x="437" y="65"/>
                      <a:pt x="437" y="65"/>
                    </a:cubicBezTo>
                    <a:close/>
                    <a:moveTo>
                      <a:pt x="283" y="51"/>
                    </a:moveTo>
                    <a:cubicBezTo>
                      <a:pt x="283" y="65"/>
                      <a:pt x="283" y="65"/>
                      <a:pt x="283" y="65"/>
                    </a:cubicBezTo>
                    <a:cubicBezTo>
                      <a:pt x="351" y="65"/>
                      <a:pt x="351" y="65"/>
                      <a:pt x="351" y="65"/>
                    </a:cubicBezTo>
                    <a:cubicBezTo>
                      <a:pt x="346" y="51"/>
                      <a:pt x="346" y="51"/>
                      <a:pt x="346" y="51"/>
                    </a:cubicBezTo>
                    <a:cubicBezTo>
                      <a:pt x="283" y="51"/>
                      <a:pt x="283" y="51"/>
                      <a:pt x="283" y="51"/>
                    </a:cubicBezTo>
                    <a:cubicBezTo>
                      <a:pt x="283" y="51"/>
                      <a:pt x="283" y="51"/>
                      <a:pt x="283" y="51"/>
                    </a:cubicBezTo>
                    <a:close/>
                    <a:moveTo>
                      <a:pt x="205" y="51"/>
                    </a:moveTo>
                    <a:cubicBezTo>
                      <a:pt x="205" y="65"/>
                      <a:pt x="205" y="65"/>
                      <a:pt x="205" y="65"/>
                    </a:cubicBezTo>
                    <a:cubicBezTo>
                      <a:pt x="244" y="65"/>
                      <a:pt x="244" y="65"/>
                      <a:pt x="244" y="65"/>
                    </a:cubicBezTo>
                    <a:cubicBezTo>
                      <a:pt x="246" y="61"/>
                      <a:pt x="246" y="56"/>
                      <a:pt x="246" y="51"/>
                    </a:cubicBezTo>
                    <a:cubicBezTo>
                      <a:pt x="205" y="51"/>
                      <a:pt x="205" y="51"/>
                      <a:pt x="205" y="51"/>
                    </a:cubicBezTo>
                    <a:cubicBezTo>
                      <a:pt x="205" y="51"/>
                      <a:pt x="205" y="51"/>
                      <a:pt x="205" y="51"/>
                    </a:cubicBezTo>
                    <a:close/>
                    <a:moveTo>
                      <a:pt x="25" y="65"/>
                    </a:moveTo>
                    <a:cubicBezTo>
                      <a:pt x="64" y="65"/>
                      <a:pt x="64" y="65"/>
                      <a:pt x="64" y="65"/>
                    </a:cubicBezTo>
                    <a:cubicBezTo>
                      <a:pt x="64" y="51"/>
                      <a:pt x="64" y="51"/>
                      <a:pt x="64" y="51"/>
                    </a:cubicBezTo>
                    <a:cubicBezTo>
                      <a:pt x="25" y="51"/>
                      <a:pt x="25" y="51"/>
                      <a:pt x="25" y="51"/>
                    </a:cubicBezTo>
                    <a:cubicBezTo>
                      <a:pt x="25" y="65"/>
                      <a:pt x="25" y="65"/>
                      <a:pt x="25" y="65"/>
                    </a:cubicBezTo>
                    <a:cubicBezTo>
                      <a:pt x="25" y="65"/>
                      <a:pt x="25" y="65"/>
                      <a:pt x="25" y="65"/>
                    </a:cubicBezTo>
                    <a:close/>
                    <a:moveTo>
                      <a:pt x="45" y="58"/>
                    </a:moveTo>
                    <a:cubicBezTo>
                      <a:pt x="45" y="58"/>
                      <a:pt x="45" y="58"/>
                      <a:pt x="45" y="58"/>
                    </a:cubicBezTo>
                    <a:moveTo>
                      <a:pt x="128" y="65"/>
                    </a:moveTo>
                    <a:cubicBezTo>
                      <a:pt x="167" y="65"/>
                      <a:pt x="167" y="65"/>
                      <a:pt x="167" y="65"/>
                    </a:cubicBezTo>
                    <a:cubicBezTo>
                      <a:pt x="167" y="51"/>
                      <a:pt x="167" y="51"/>
                      <a:pt x="167" y="51"/>
                    </a:cubicBezTo>
                    <a:cubicBezTo>
                      <a:pt x="128" y="51"/>
                      <a:pt x="128" y="51"/>
                      <a:pt x="128" y="51"/>
                    </a:cubicBezTo>
                    <a:cubicBezTo>
                      <a:pt x="128" y="65"/>
                      <a:pt x="128" y="65"/>
                      <a:pt x="128" y="65"/>
                    </a:cubicBezTo>
                    <a:cubicBezTo>
                      <a:pt x="128" y="65"/>
                      <a:pt x="128" y="65"/>
                      <a:pt x="128" y="65"/>
                    </a:cubicBezTo>
                    <a:close/>
                    <a:moveTo>
                      <a:pt x="147" y="58"/>
                    </a:moveTo>
                    <a:cubicBezTo>
                      <a:pt x="147" y="58"/>
                      <a:pt x="147" y="58"/>
                      <a:pt x="147" y="58"/>
                    </a:cubicBezTo>
                    <a:moveTo>
                      <a:pt x="324" y="90"/>
                    </a:moveTo>
                    <a:cubicBezTo>
                      <a:pt x="396" y="90"/>
                      <a:pt x="396" y="90"/>
                      <a:pt x="396" y="90"/>
                    </a:cubicBezTo>
                    <a:cubicBezTo>
                      <a:pt x="399" y="80"/>
                      <a:pt x="399" y="80"/>
                      <a:pt x="399" y="80"/>
                    </a:cubicBezTo>
                    <a:cubicBezTo>
                      <a:pt x="399" y="90"/>
                      <a:pt x="399" y="90"/>
                      <a:pt x="399" y="90"/>
                    </a:cubicBezTo>
                    <a:cubicBezTo>
                      <a:pt x="437" y="90"/>
                      <a:pt x="437" y="90"/>
                      <a:pt x="437" y="90"/>
                    </a:cubicBezTo>
                    <a:cubicBezTo>
                      <a:pt x="437" y="76"/>
                      <a:pt x="437" y="76"/>
                      <a:pt x="437" y="76"/>
                    </a:cubicBezTo>
                    <a:cubicBezTo>
                      <a:pt x="364" y="76"/>
                      <a:pt x="364" y="76"/>
                      <a:pt x="364" y="76"/>
                    </a:cubicBezTo>
                    <a:cubicBezTo>
                      <a:pt x="360" y="89"/>
                      <a:pt x="360" y="89"/>
                      <a:pt x="360" y="89"/>
                    </a:cubicBezTo>
                    <a:cubicBezTo>
                      <a:pt x="355" y="76"/>
                      <a:pt x="355" y="76"/>
                      <a:pt x="355" y="76"/>
                    </a:cubicBezTo>
                    <a:cubicBezTo>
                      <a:pt x="283" y="76"/>
                      <a:pt x="283" y="76"/>
                      <a:pt x="283" y="76"/>
                    </a:cubicBezTo>
                    <a:cubicBezTo>
                      <a:pt x="283" y="90"/>
                      <a:pt x="283" y="90"/>
                      <a:pt x="283" y="90"/>
                    </a:cubicBezTo>
                    <a:cubicBezTo>
                      <a:pt x="321" y="90"/>
                      <a:pt x="321" y="90"/>
                      <a:pt x="321" y="90"/>
                    </a:cubicBezTo>
                    <a:cubicBezTo>
                      <a:pt x="321" y="80"/>
                      <a:pt x="321" y="80"/>
                      <a:pt x="321" y="80"/>
                    </a:cubicBezTo>
                    <a:cubicBezTo>
                      <a:pt x="324" y="90"/>
                      <a:pt x="324" y="90"/>
                      <a:pt x="324" y="90"/>
                    </a:cubicBezTo>
                    <a:cubicBezTo>
                      <a:pt x="324" y="90"/>
                      <a:pt x="324" y="90"/>
                      <a:pt x="324" y="90"/>
                    </a:cubicBezTo>
                    <a:close/>
                    <a:moveTo>
                      <a:pt x="128" y="90"/>
                    </a:moveTo>
                    <a:cubicBezTo>
                      <a:pt x="228" y="90"/>
                      <a:pt x="228" y="90"/>
                      <a:pt x="228" y="90"/>
                    </a:cubicBezTo>
                    <a:cubicBezTo>
                      <a:pt x="232" y="86"/>
                      <a:pt x="236" y="81"/>
                      <a:pt x="239" y="76"/>
                    </a:cubicBezTo>
                    <a:cubicBezTo>
                      <a:pt x="239" y="76"/>
                      <a:pt x="239" y="76"/>
                      <a:pt x="239" y="76"/>
                    </a:cubicBezTo>
                    <a:cubicBezTo>
                      <a:pt x="128" y="76"/>
                      <a:pt x="128" y="76"/>
                      <a:pt x="128" y="76"/>
                    </a:cubicBezTo>
                    <a:cubicBezTo>
                      <a:pt x="128" y="90"/>
                      <a:pt x="128" y="90"/>
                      <a:pt x="128" y="90"/>
                    </a:cubicBezTo>
                    <a:close/>
                    <a:moveTo>
                      <a:pt x="25" y="90"/>
                    </a:moveTo>
                    <a:cubicBezTo>
                      <a:pt x="64" y="90"/>
                      <a:pt x="64" y="90"/>
                      <a:pt x="64" y="90"/>
                    </a:cubicBezTo>
                    <a:cubicBezTo>
                      <a:pt x="64" y="76"/>
                      <a:pt x="64" y="76"/>
                      <a:pt x="64" y="76"/>
                    </a:cubicBezTo>
                    <a:cubicBezTo>
                      <a:pt x="25" y="76"/>
                      <a:pt x="25" y="76"/>
                      <a:pt x="25" y="76"/>
                    </a:cubicBezTo>
                    <a:cubicBezTo>
                      <a:pt x="25" y="90"/>
                      <a:pt x="25" y="90"/>
                      <a:pt x="25" y="90"/>
                    </a:cubicBezTo>
                    <a:cubicBezTo>
                      <a:pt x="25" y="90"/>
                      <a:pt x="25" y="90"/>
                      <a:pt x="25" y="90"/>
                    </a:cubicBezTo>
                    <a:close/>
                    <a:moveTo>
                      <a:pt x="45" y="83"/>
                    </a:moveTo>
                    <a:cubicBezTo>
                      <a:pt x="45" y="83"/>
                      <a:pt x="45" y="83"/>
                      <a:pt x="45" y="83"/>
                    </a:cubicBezTo>
                    <a:moveTo>
                      <a:pt x="399" y="115"/>
                    </a:moveTo>
                    <a:cubicBezTo>
                      <a:pt x="437" y="115"/>
                      <a:pt x="437" y="115"/>
                      <a:pt x="437" y="115"/>
                    </a:cubicBezTo>
                    <a:cubicBezTo>
                      <a:pt x="437" y="102"/>
                      <a:pt x="437" y="102"/>
                      <a:pt x="437" y="102"/>
                    </a:cubicBezTo>
                    <a:cubicBezTo>
                      <a:pt x="399" y="102"/>
                      <a:pt x="399" y="102"/>
                      <a:pt x="399" y="102"/>
                    </a:cubicBezTo>
                    <a:cubicBezTo>
                      <a:pt x="399" y="115"/>
                      <a:pt x="399" y="115"/>
                      <a:pt x="399" y="115"/>
                    </a:cubicBezTo>
                    <a:cubicBezTo>
                      <a:pt x="399" y="115"/>
                      <a:pt x="399" y="115"/>
                      <a:pt x="399" y="115"/>
                    </a:cubicBezTo>
                    <a:close/>
                    <a:moveTo>
                      <a:pt x="418" y="109"/>
                    </a:moveTo>
                    <a:cubicBezTo>
                      <a:pt x="418" y="109"/>
                      <a:pt x="418" y="109"/>
                      <a:pt x="418" y="109"/>
                    </a:cubicBezTo>
                    <a:moveTo>
                      <a:pt x="321" y="102"/>
                    </a:moveTo>
                    <a:cubicBezTo>
                      <a:pt x="283" y="102"/>
                      <a:pt x="283" y="102"/>
                      <a:pt x="283" y="102"/>
                    </a:cubicBezTo>
                    <a:cubicBezTo>
                      <a:pt x="283" y="115"/>
                      <a:pt x="283" y="115"/>
                      <a:pt x="283" y="115"/>
                    </a:cubicBezTo>
                    <a:cubicBezTo>
                      <a:pt x="321" y="115"/>
                      <a:pt x="321" y="115"/>
                      <a:pt x="321" y="115"/>
                    </a:cubicBezTo>
                    <a:cubicBezTo>
                      <a:pt x="321" y="115"/>
                      <a:pt x="321" y="102"/>
                      <a:pt x="321" y="102"/>
                    </a:cubicBezTo>
                    <a:close/>
                    <a:moveTo>
                      <a:pt x="328" y="102"/>
                    </a:moveTo>
                    <a:cubicBezTo>
                      <a:pt x="333" y="115"/>
                      <a:pt x="333" y="115"/>
                      <a:pt x="333" y="115"/>
                    </a:cubicBezTo>
                    <a:cubicBezTo>
                      <a:pt x="387" y="115"/>
                      <a:pt x="387" y="115"/>
                      <a:pt x="387" y="115"/>
                    </a:cubicBezTo>
                    <a:cubicBezTo>
                      <a:pt x="387" y="115"/>
                      <a:pt x="391" y="102"/>
                      <a:pt x="391" y="102"/>
                    </a:cubicBezTo>
                    <a:cubicBezTo>
                      <a:pt x="328" y="102"/>
                      <a:pt x="328" y="102"/>
                      <a:pt x="328" y="102"/>
                    </a:cubicBezTo>
                    <a:cubicBezTo>
                      <a:pt x="328" y="102"/>
                      <a:pt x="328" y="102"/>
                      <a:pt x="328" y="102"/>
                    </a:cubicBezTo>
                    <a:close/>
                    <a:moveTo>
                      <a:pt x="128" y="115"/>
                    </a:moveTo>
                    <a:cubicBezTo>
                      <a:pt x="128" y="115"/>
                      <a:pt x="240" y="115"/>
                      <a:pt x="239" y="115"/>
                    </a:cubicBezTo>
                    <a:cubicBezTo>
                      <a:pt x="236" y="111"/>
                      <a:pt x="232" y="106"/>
                      <a:pt x="227" y="102"/>
                    </a:cubicBezTo>
                    <a:cubicBezTo>
                      <a:pt x="128" y="102"/>
                      <a:pt x="128" y="102"/>
                      <a:pt x="128" y="102"/>
                    </a:cubicBezTo>
                    <a:cubicBezTo>
                      <a:pt x="128" y="115"/>
                      <a:pt x="128" y="115"/>
                      <a:pt x="128" y="115"/>
                    </a:cubicBezTo>
                    <a:close/>
                    <a:moveTo>
                      <a:pt x="64" y="115"/>
                    </a:moveTo>
                    <a:cubicBezTo>
                      <a:pt x="64" y="102"/>
                      <a:pt x="64" y="102"/>
                      <a:pt x="64" y="102"/>
                    </a:cubicBezTo>
                    <a:cubicBezTo>
                      <a:pt x="26" y="102"/>
                      <a:pt x="26" y="102"/>
                      <a:pt x="26" y="102"/>
                    </a:cubicBezTo>
                    <a:cubicBezTo>
                      <a:pt x="26" y="115"/>
                      <a:pt x="26" y="115"/>
                      <a:pt x="26" y="115"/>
                    </a:cubicBezTo>
                    <a:cubicBezTo>
                      <a:pt x="26" y="115"/>
                      <a:pt x="64" y="115"/>
                      <a:pt x="64" y="115"/>
                    </a:cubicBezTo>
                    <a:close/>
                    <a:moveTo>
                      <a:pt x="399" y="141"/>
                    </a:moveTo>
                    <a:cubicBezTo>
                      <a:pt x="437" y="141"/>
                      <a:pt x="437" y="141"/>
                      <a:pt x="437" y="141"/>
                    </a:cubicBezTo>
                    <a:cubicBezTo>
                      <a:pt x="437" y="127"/>
                      <a:pt x="437" y="127"/>
                      <a:pt x="437" y="127"/>
                    </a:cubicBezTo>
                    <a:cubicBezTo>
                      <a:pt x="399" y="127"/>
                      <a:pt x="399" y="127"/>
                      <a:pt x="399" y="127"/>
                    </a:cubicBezTo>
                    <a:cubicBezTo>
                      <a:pt x="399" y="141"/>
                      <a:pt x="399" y="141"/>
                      <a:pt x="399" y="141"/>
                    </a:cubicBezTo>
                    <a:cubicBezTo>
                      <a:pt x="399" y="141"/>
                      <a:pt x="399" y="141"/>
                      <a:pt x="399" y="141"/>
                    </a:cubicBezTo>
                    <a:close/>
                    <a:moveTo>
                      <a:pt x="418" y="134"/>
                    </a:moveTo>
                    <a:cubicBezTo>
                      <a:pt x="418" y="134"/>
                      <a:pt x="418" y="134"/>
                      <a:pt x="418" y="134"/>
                    </a:cubicBezTo>
                    <a:moveTo>
                      <a:pt x="283" y="141"/>
                    </a:moveTo>
                    <a:cubicBezTo>
                      <a:pt x="321" y="141"/>
                      <a:pt x="321" y="141"/>
                      <a:pt x="321" y="141"/>
                    </a:cubicBezTo>
                    <a:cubicBezTo>
                      <a:pt x="321" y="127"/>
                      <a:pt x="321" y="127"/>
                      <a:pt x="321" y="127"/>
                    </a:cubicBezTo>
                    <a:cubicBezTo>
                      <a:pt x="283" y="127"/>
                      <a:pt x="283" y="127"/>
                      <a:pt x="283" y="127"/>
                    </a:cubicBezTo>
                    <a:cubicBezTo>
                      <a:pt x="283" y="141"/>
                      <a:pt x="283" y="141"/>
                      <a:pt x="283" y="141"/>
                    </a:cubicBezTo>
                    <a:cubicBezTo>
                      <a:pt x="283" y="141"/>
                      <a:pt x="283" y="141"/>
                      <a:pt x="283" y="141"/>
                    </a:cubicBezTo>
                    <a:close/>
                    <a:moveTo>
                      <a:pt x="302" y="134"/>
                    </a:moveTo>
                    <a:cubicBezTo>
                      <a:pt x="302" y="134"/>
                      <a:pt x="302" y="134"/>
                      <a:pt x="302" y="134"/>
                    </a:cubicBezTo>
                    <a:moveTo>
                      <a:pt x="378" y="141"/>
                    </a:moveTo>
                    <a:cubicBezTo>
                      <a:pt x="378" y="141"/>
                      <a:pt x="383" y="127"/>
                      <a:pt x="383" y="127"/>
                    </a:cubicBezTo>
                    <a:cubicBezTo>
                      <a:pt x="337" y="127"/>
                      <a:pt x="337" y="127"/>
                      <a:pt x="337" y="127"/>
                    </a:cubicBezTo>
                    <a:cubicBezTo>
                      <a:pt x="342" y="141"/>
                      <a:pt x="342" y="141"/>
                      <a:pt x="342" y="141"/>
                    </a:cubicBezTo>
                    <a:cubicBezTo>
                      <a:pt x="378" y="141"/>
                      <a:pt x="378" y="141"/>
                      <a:pt x="378" y="141"/>
                    </a:cubicBezTo>
                    <a:close/>
                    <a:moveTo>
                      <a:pt x="167" y="141"/>
                    </a:moveTo>
                    <a:cubicBezTo>
                      <a:pt x="167" y="141"/>
                      <a:pt x="167" y="127"/>
                      <a:pt x="167" y="127"/>
                    </a:cubicBezTo>
                    <a:cubicBezTo>
                      <a:pt x="128" y="127"/>
                      <a:pt x="128" y="127"/>
                      <a:pt x="128" y="127"/>
                    </a:cubicBezTo>
                    <a:cubicBezTo>
                      <a:pt x="128" y="141"/>
                      <a:pt x="128" y="141"/>
                      <a:pt x="128" y="141"/>
                    </a:cubicBezTo>
                    <a:cubicBezTo>
                      <a:pt x="128" y="141"/>
                      <a:pt x="167" y="141"/>
                      <a:pt x="167" y="141"/>
                    </a:cubicBezTo>
                    <a:close/>
                    <a:moveTo>
                      <a:pt x="206" y="127"/>
                    </a:moveTo>
                    <a:cubicBezTo>
                      <a:pt x="206" y="141"/>
                      <a:pt x="206" y="141"/>
                      <a:pt x="206" y="141"/>
                    </a:cubicBezTo>
                    <a:cubicBezTo>
                      <a:pt x="247" y="141"/>
                      <a:pt x="247" y="141"/>
                      <a:pt x="247" y="141"/>
                    </a:cubicBezTo>
                    <a:cubicBezTo>
                      <a:pt x="247" y="136"/>
                      <a:pt x="247" y="131"/>
                      <a:pt x="245" y="127"/>
                    </a:cubicBezTo>
                    <a:cubicBezTo>
                      <a:pt x="206" y="127"/>
                      <a:pt x="206" y="127"/>
                      <a:pt x="206" y="127"/>
                    </a:cubicBezTo>
                    <a:cubicBezTo>
                      <a:pt x="206" y="127"/>
                      <a:pt x="206" y="127"/>
                      <a:pt x="206" y="127"/>
                    </a:cubicBezTo>
                    <a:close/>
                    <a:moveTo>
                      <a:pt x="26" y="141"/>
                    </a:moveTo>
                    <a:cubicBezTo>
                      <a:pt x="64" y="141"/>
                      <a:pt x="64" y="141"/>
                      <a:pt x="64" y="141"/>
                    </a:cubicBezTo>
                    <a:cubicBezTo>
                      <a:pt x="64" y="127"/>
                      <a:pt x="64" y="127"/>
                      <a:pt x="64" y="127"/>
                    </a:cubicBezTo>
                    <a:cubicBezTo>
                      <a:pt x="26" y="127"/>
                      <a:pt x="26" y="127"/>
                      <a:pt x="26" y="127"/>
                    </a:cubicBezTo>
                    <a:cubicBezTo>
                      <a:pt x="26" y="141"/>
                      <a:pt x="26" y="141"/>
                      <a:pt x="26" y="141"/>
                    </a:cubicBezTo>
                    <a:cubicBezTo>
                      <a:pt x="26" y="141"/>
                      <a:pt x="26" y="141"/>
                      <a:pt x="26" y="141"/>
                    </a:cubicBezTo>
                    <a:close/>
                    <a:moveTo>
                      <a:pt x="45" y="134"/>
                    </a:moveTo>
                    <a:cubicBezTo>
                      <a:pt x="45" y="134"/>
                      <a:pt x="45" y="134"/>
                      <a:pt x="45" y="134"/>
                    </a:cubicBezTo>
                    <a:moveTo>
                      <a:pt x="399" y="166"/>
                    </a:moveTo>
                    <a:cubicBezTo>
                      <a:pt x="462" y="166"/>
                      <a:pt x="462" y="166"/>
                      <a:pt x="462" y="166"/>
                    </a:cubicBezTo>
                    <a:cubicBezTo>
                      <a:pt x="462" y="152"/>
                      <a:pt x="462" y="152"/>
                      <a:pt x="462" y="152"/>
                    </a:cubicBezTo>
                    <a:cubicBezTo>
                      <a:pt x="399" y="152"/>
                      <a:pt x="399" y="152"/>
                      <a:pt x="399" y="152"/>
                    </a:cubicBezTo>
                    <a:cubicBezTo>
                      <a:pt x="399" y="166"/>
                      <a:pt x="399" y="166"/>
                      <a:pt x="399" y="166"/>
                    </a:cubicBezTo>
                    <a:cubicBezTo>
                      <a:pt x="399" y="166"/>
                      <a:pt x="399" y="166"/>
                      <a:pt x="399" y="166"/>
                    </a:cubicBezTo>
                    <a:close/>
                    <a:moveTo>
                      <a:pt x="431" y="159"/>
                    </a:moveTo>
                    <a:cubicBezTo>
                      <a:pt x="431" y="159"/>
                      <a:pt x="431" y="159"/>
                      <a:pt x="431" y="159"/>
                    </a:cubicBezTo>
                    <a:moveTo>
                      <a:pt x="257" y="166"/>
                    </a:moveTo>
                    <a:cubicBezTo>
                      <a:pt x="321" y="166"/>
                      <a:pt x="321" y="166"/>
                      <a:pt x="321" y="166"/>
                    </a:cubicBezTo>
                    <a:cubicBezTo>
                      <a:pt x="321" y="152"/>
                      <a:pt x="321" y="152"/>
                      <a:pt x="321" y="152"/>
                    </a:cubicBezTo>
                    <a:cubicBezTo>
                      <a:pt x="257" y="152"/>
                      <a:pt x="257" y="152"/>
                      <a:pt x="257" y="152"/>
                    </a:cubicBezTo>
                    <a:cubicBezTo>
                      <a:pt x="257" y="166"/>
                      <a:pt x="257" y="166"/>
                      <a:pt x="257" y="166"/>
                    </a:cubicBezTo>
                    <a:cubicBezTo>
                      <a:pt x="257" y="166"/>
                      <a:pt x="257" y="166"/>
                      <a:pt x="257" y="166"/>
                    </a:cubicBezTo>
                    <a:close/>
                    <a:moveTo>
                      <a:pt x="289" y="159"/>
                    </a:moveTo>
                    <a:cubicBezTo>
                      <a:pt x="289" y="159"/>
                      <a:pt x="289" y="159"/>
                      <a:pt x="289" y="159"/>
                    </a:cubicBezTo>
                    <a:moveTo>
                      <a:pt x="374" y="152"/>
                    </a:moveTo>
                    <a:cubicBezTo>
                      <a:pt x="346" y="152"/>
                      <a:pt x="346" y="152"/>
                      <a:pt x="346" y="152"/>
                    </a:cubicBezTo>
                    <a:cubicBezTo>
                      <a:pt x="350" y="166"/>
                      <a:pt x="350" y="166"/>
                      <a:pt x="350" y="166"/>
                    </a:cubicBezTo>
                    <a:cubicBezTo>
                      <a:pt x="369" y="166"/>
                      <a:pt x="369" y="166"/>
                      <a:pt x="369" y="166"/>
                    </a:cubicBezTo>
                    <a:cubicBezTo>
                      <a:pt x="374" y="152"/>
                      <a:pt x="374" y="152"/>
                      <a:pt x="374" y="152"/>
                    </a:cubicBezTo>
                    <a:cubicBezTo>
                      <a:pt x="374" y="152"/>
                      <a:pt x="374" y="152"/>
                      <a:pt x="374" y="152"/>
                    </a:cubicBezTo>
                    <a:close/>
                    <a:moveTo>
                      <a:pt x="0" y="152"/>
                    </a:moveTo>
                    <a:cubicBezTo>
                      <a:pt x="0" y="166"/>
                      <a:pt x="0" y="166"/>
                      <a:pt x="0" y="166"/>
                    </a:cubicBezTo>
                    <a:cubicBezTo>
                      <a:pt x="90" y="166"/>
                      <a:pt x="90" y="166"/>
                      <a:pt x="90" y="166"/>
                    </a:cubicBezTo>
                    <a:cubicBezTo>
                      <a:pt x="90" y="152"/>
                      <a:pt x="90" y="152"/>
                      <a:pt x="90" y="152"/>
                    </a:cubicBezTo>
                    <a:cubicBezTo>
                      <a:pt x="0" y="152"/>
                      <a:pt x="0" y="152"/>
                      <a:pt x="0" y="152"/>
                    </a:cubicBezTo>
                    <a:close/>
                    <a:moveTo>
                      <a:pt x="102" y="152"/>
                    </a:moveTo>
                    <a:cubicBezTo>
                      <a:pt x="102" y="166"/>
                      <a:pt x="102" y="166"/>
                      <a:pt x="102" y="166"/>
                    </a:cubicBezTo>
                    <a:cubicBezTo>
                      <a:pt x="240" y="166"/>
                      <a:pt x="240" y="166"/>
                      <a:pt x="240" y="166"/>
                    </a:cubicBezTo>
                    <a:cubicBezTo>
                      <a:pt x="241" y="166"/>
                      <a:pt x="241" y="166"/>
                      <a:pt x="241" y="166"/>
                    </a:cubicBezTo>
                    <a:cubicBezTo>
                      <a:pt x="244" y="162"/>
                      <a:pt x="245" y="157"/>
                      <a:pt x="246" y="152"/>
                    </a:cubicBezTo>
                    <a:cubicBezTo>
                      <a:pt x="102" y="152"/>
                      <a:pt x="102" y="152"/>
                      <a:pt x="102" y="152"/>
                    </a:cubicBezTo>
                    <a:cubicBezTo>
                      <a:pt x="102" y="152"/>
                      <a:pt x="102" y="152"/>
                      <a:pt x="102" y="152"/>
                    </a:cubicBezTo>
                    <a:close/>
                    <a:moveTo>
                      <a:pt x="365" y="178"/>
                    </a:moveTo>
                    <a:cubicBezTo>
                      <a:pt x="354" y="178"/>
                      <a:pt x="354" y="178"/>
                      <a:pt x="354" y="178"/>
                    </a:cubicBezTo>
                    <a:cubicBezTo>
                      <a:pt x="359" y="191"/>
                      <a:pt x="359" y="191"/>
                      <a:pt x="359" y="191"/>
                    </a:cubicBezTo>
                    <a:cubicBezTo>
                      <a:pt x="361" y="191"/>
                      <a:pt x="361" y="191"/>
                      <a:pt x="361" y="191"/>
                    </a:cubicBezTo>
                    <a:cubicBezTo>
                      <a:pt x="365" y="178"/>
                      <a:pt x="365" y="178"/>
                      <a:pt x="365" y="178"/>
                    </a:cubicBezTo>
                    <a:cubicBezTo>
                      <a:pt x="365" y="178"/>
                      <a:pt x="365" y="178"/>
                      <a:pt x="365" y="178"/>
                    </a:cubicBezTo>
                    <a:close/>
                    <a:moveTo>
                      <a:pt x="399" y="191"/>
                    </a:moveTo>
                    <a:cubicBezTo>
                      <a:pt x="462" y="191"/>
                      <a:pt x="462" y="191"/>
                      <a:pt x="462" y="191"/>
                    </a:cubicBezTo>
                    <a:cubicBezTo>
                      <a:pt x="462" y="178"/>
                      <a:pt x="462" y="178"/>
                      <a:pt x="462" y="178"/>
                    </a:cubicBezTo>
                    <a:cubicBezTo>
                      <a:pt x="399" y="178"/>
                      <a:pt x="399" y="178"/>
                      <a:pt x="399" y="178"/>
                    </a:cubicBezTo>
                    <a:cubicBezTo>
                      <a:pt x="399" y="191"/>
                      <a:pt x="399" y="191"/>
                      <a:pt x="399" y="191"/>
                    </a:cubicBezTo>
                    <a:cubicBezTo>
                      <a:pt x="399" y="191"/>
                      <a:pt x="399" y="191"/>
                      <a:pt x="399" y="191"/>
                    </a:cubicBezTo>
                    <a:close/>
                    <a:moveTo>
                      <a:pt x="431" y="185"/>
                    </a:moveTo>
                    <a:cubicBezTo>
                      <a:pt x="431" y="185"/>
                      <a:pt x="431" y="185"/>
                      <a:pt x="431" y="185"/>
                    </a:cubicBezTo>
                    <a:moveTo>
                      <a:pt x="102" y="191"/>
                    </a:moveTo>
                    <a:cubicBezTo>
                      <a:pt x="199" y="191"/>
                      <a:pt x="199" y="191"/>
                      <a:pt x="199" y="191"/>
                    </a:cubicBezTo>
                    <a:cubicBezTo>
                      <a:pt x="212" y="191"/>
                      <a:pt x="223" y="186"/>
                      <a:pt x="232" y="178"/>
                    </a:cubicBezTo>
                    <a:cubicBezTo>
                      <a:pt x="232" y="178"/>
                      <a:pt x="102" y="178"/>
                      <a:pt x="102" y="178"/>
                    </a:cubicBezTo>
                    <a:cubicBezTo>
                      <a:pt x="102" y="191"/>
                      <a:pt x="102" y="191"/>
                      <a:pt x="102" y="191"/>
                    </a:cubicBezTo>
                    <a:moveTo>
                      <a:pt x="257" y="191"/>
                    </a:moveTo>
                    <a:cubicBezTo>
                      <a:pt x="321" y="191"/>
                      <a:pt x="321" y="191"/>
                      <a:pt x="321" y="191"/>
                    </a:cubicBezTo>
                    <a:cubicBezTo>
                      <a:pt x="321" y="178"/>
                      <a:pt x="321" y="178"/>
                      <a:pt x="321" y="178"/>
                    </a:cubicBezTo>
                    <a:cubicBezTo>
                      <a:pt x="257" y="178"/>
                      <a:pt x="257" y="178"/>
                      <a:pt x="257" y="178"/>
                    </a:cubicBezTo>
                    <a:cubicBezTo>
                      <a:pt x="257" y="191"/>
                      <a:pt x="257" y="191"/>
                      <a:pt x="257" y="191"/>
                    </a:cubicBezTo>
                    <a:cubicBezTo>
                      <a:pt x="257" y="191"/>
                      <a:pt x="257" y="191"/>
                      <a:pt x="257" y="191"/>
                    </a:cubicBezTo>
                    <a:close/>
                    <a:moveTo>
                      <a:pt x="289" y="185"/>
                    </a:moveTo>
                    <a:cubicBezTo>
                      <a:pt x="289" y="185"/>
                      <a:pt x="289" y="185"/>
                      <a:pt x="289" y="185"/>
                    </a:cubicBezTo>
                    <a:moveTo>
                      <a:pt x="0" y="178"/>
                    </a:moveTo>
                    <a:cubicBezTo>
                      <a:pt x="0" y="191"/>
                      <a:pt x="0" y="191"/>
                      <a:pt x="0" y="191"/>
                    </a:cubicBezTo>
                    <a:cubicBezTo>
                      <a:pt x="90" y="191"/>
                      <a:pt x="90" y="191"/>
                      <a:pt x="90" y="191"/>
                    </a:cubicBezTo>
                    <a:cubicBezTo>
                      <a:pt x="90" y="178"/>
                      <a:pt x="90" y="178"/>
                      <a:pt x="90" y="178"/>
                    </a:cubicBezTo>
                    <a:cubicBezTo>
                      <a:pt x="0" y="178"/>
                      <a:pt x="0" y="178"/>
                      <a:pt x="0" y="178"/>
                    </a:cubicBezTo>
                    <a:close/>
                    <a:moveTo>
                      <a:pt x="48" y="248"/>
                    </a:moveTo>
                    <a:cubicBezTo>
                      <a:pt x="46" y="237"/>
                      <a:pt x="36" y="235"/>
                      <a:pt x="30" y="235"/>
                    </a:cubicBezTo>
                    <a:cubicBezTo>
                      <a:pt x="19" y="235"/>
                      <a:pt x="10" y="244"/>
                      <a:pt x="10" y="260"/>
                    </a:cubicBezTo>
                    <a:cubicBezTo>
                      <a:pt x="10" y="275"/>
                      <a:pt x="15" y="287"/>
                      <a:pt x="31" y="287"/>
                    </a:cubicBezTo>
                    <a:cubicBezTo>
                      <a:pt x="36" y="287"/>
                      <a:pt x="46" y="284"/>
                      <a:pt x="49" y="269"/>
                    </a:cubicBezTo>
                    <a:cubicBezTo>
                      <a:pt x="57" y="269"/>
                      <a:pt x="57" y="269"/>
                      <a:pt x="57" y="269"/>
                    </a:cubicBezTo>
                    <a:cubicBezTo>
                      <a:pt x="53" y="293"/>
                      <a:pt x="34" y="294"/>
                      <a:pt x="29" y="294"/>
                    </a:cubicBezTo>
                    <a:cubicBezTo>
                      <a:pt x="15" y="294"/>
                      <a:pt x="1" y="285"/>
                      <a:pt x="1" y="260"/>
                    </a:cubicBezTo>
                    <a:cubicBezTo>
                      <a:pt x="1" y="241"/>
                      <a:pt x="12" y="228"/>
                      <a:pt x="30" y="228"/>
                    </a:cubicBezTo>
                    <a:cubicBezTo>
                      <a:pt x="47" y="228"/>
                      <a:pt x="55" y="238"/>
                      <a:pt x="56" y="248"/>
                    </a:cubicBezTo>
                    <a:lnTo>
                      <a:pt x="48" y="248"/>
                    </a:lnTo>
                    <a:close/>
                    <a:moveTo>
                      <a:pt x="81" y="245"/>
                    </a:moveTo>
                    <a:cubicBezTo>
                      <a:pt x="95" y="245"/>
                      <a:pt x="102" y="257"/>
                      <a:pt x="102" y="269"/>
                    </a:cubicBezTo>
                    <a:cubicBezTo>
                      <a:pt x="102" y="281"/>
                      <a:pt x="95" y="294"/>
                      <a:pt x="81" y="294"/>
                    </a:cubicBezTo>
                    <a:cubicBezTo>
                      <a:pt x="66" y="294"/>
                      <a:pt x="59" y="281"/>
                      <a:pt x="59" y="269"/>
                    </a:cubicBezTo>
                    <a:cubicBezTo>
                      <a:pt x="59" y="257"/>
                      <a:pt x="66" y="245"/>
                      <a:pt x="81" y="245"/>
                    </a:cubicBezTo>
                    <a:close/>
                    <a:moveTo>
                      <a:pt x="81" y="287"/>
                    </a:moveTo>
                    <a:cubicBezTo>
                      <a:pt x="92" y="287"/>
                      <a:pt x="94" y="276"/>
                      <a:pt x="94" y="269"/>
                    </a:cubicBezTo>
                    <a:cubicBezTo>
                      <a:pt x="94" y="263"/>
                      <a:pt x="92" y="252"/>
                      <a:pt x="81" y="252"/>
                    </a:cubicBezTo>
                    <a:cubicBezTo>
                      <a:pt x="69" y="252"/>
                      <a:pt x="67" y="263"/>
                      <a:pt x="67" y="269"/>
                    </a:cubicBezTo>
                    <a:cubicBezTo>
                      <a:pt x="67" y="276"/>
                      <a:pt x="69" y="287"/>
                      <a:pt x="81" y="287"/>
                    </a:cubicBezTo>
                    <a:close/>
                    <a:moveTo>
                      <a:pt x="146" y="292"/>
                    </a:moveTo>
                    <a:cubicBezTo>
                      <a:pt x="138" y="292"/>
                      <a:pt x="138" y="292"/>
                      <a:pt x="138" y="292"/>
                    </a:cubicBezTo>
                    <a:cubicBezTo>
                      <a:pt x="138" y="264"/>
                      <a:pt x="138" y="264"/>
                      <a:pt x="138" y="264"/>
                    </a:cubicBezTo>
                    <a:cubicBezTo>
                      <a:pt x="138" y="256"/>
                      <a:pt x="136" y="252"/>
                      <a:pt x="128" y="252"/>
                    </a:cubicBezTo>
                    <a:cubicBezTo>
                      <a:pt x="124" y="252"/>
                      <a:pt x="116" y="255"/>
                      <a:pt x="116" y="267"/>
                    </a:cubicBezTo>
                    <a:cubicBezTo>
                      <a:pt x="116" y="292"/>
                      <a:pt x="116" y="292"/>
                      <a:pt x="116" y="292"/>
                    </a:cubicBezTo>
                    <a:cubicBezTo>
                      <a:pt x="108" y="292"/>
                      <a:pt x="108" y="292"/>
                      <a:pt x="108" y="292"/>
                    </a:cubicBezTo>
                    <a:cubicBezTo>
                      <a:pt x="108" y="246"/>
                      <a:pt x="108" y="246"/>
                      <a:pt x="108" y="246"/>
                    </a:cubicBezTo>
                    <a:cubicBezTo>
                      <a:pt x="116" y="246"/>
                      <a:pt x="116" y="246"/>
                      <a:pt x="116" y="246"/>
                    </a:cubicBezTo>
                    <a:cubicBezTo>
                      <a:pt x="116" y="253"/>
                      <a:pt x="116" y="253"/>
                      <a:pt x="116" y="253"/>
                    </a:cubicBezTo>
                    <a:cubicBezTo>
                      <a:pt x="116" y="253"/>
                      <a:pt x="116" y="253"/>
                      <a:pt x="116" y="253"/>
                    </a:cubicBezTo>
                    <a:cubicBezTo>
                      <a:pt x="118" y="250"/>
                      <a:pt x="122" y="245"/>
                      <a:pt x="130" y="245"/>
                    </a:cubicBezTo>
                    <a:cubicBezTo>
                      <a:pt x="137" y="245"/>
                      <a:pt x="146" y="248"/>
                      <a:pt x="146" y="261"/>
                    </a:cubicBezTo>
                    <a:lnTo>
                      <a:pt x="146" y="292"/>
                    </a:lnTo>
                    <a:close/>
                    <a:moveTo>
                      <a:pt x="193" y="292"/>
                    </a:moveTo>
                    <a:cubicBezTo>
                      <a:pt x="185" y="292"/>
                      <a:pt x="185" y="292"/>
                      <a:pt x="185" y="292"/>
                    </a:cubicBezTo>
                    <a:cubicBezTo>
                      <a:pt x="185" y="264"/>
                      <a:pt x="185" y="264"/>
                      <a:pt x="185" y="264"/>
                    </a:cubicBezTo>
                    <a:cubicBezTo>
                      <a:pt x="185" y="256"/>
                      <a:pt x="183" y="252"/>
                      <a:pt x="175" y="252"/>
                    </a:cubicBezTo>
                    <a:cubicBezTo>
                      <a:pt x="171" y="252"/>
                      <a:pt x="163" y="255"/>
                      <a:pt x="163" y="267"/>
                    </a:cubicBezTo>
                    <a:cubicBezTo>
                      <a:pt x="163" y="292"/>
                      <a:pt x="163" y="292"/>
                      <a:pt x="163" y="292"/>
                    </a:cubicBezTo>
                    <a:cubicBezTo>
                      <a:pt x="155" y="292"/>
                      <a:pt x="155" y="292"/>
                      <a:pt x="155" y="292"/>
                    </a:cubicBezTo>
                    <a:cubicBezTo>
                      <a:pt x="155" y="246"/>
                      <a:pt x="155" y="246"/>
                      <a:pt x="155" y="246"/>
                    </a:cubicBezTo>
                    <a:cubicBezTo>
                      <a:pt x="163" y="246"/>
                      <a:pt x="163" y="246"/>
                      <a:pt x="163" y="246"/>
                    </a:cubicBezTo>
                    <a:cubicBezTo>
                      <a:pt x="163" y="253"/>
                      <a:pt x="163" y="253"/>
                      <a:pt x="163" y="253"/>
                    </a:cubicBezTo>
                    <a:cubicBezTo>
                      <a:pt x="163" y="253"/>
                      <a:pt x="163" y="253"/>
                      <a:pt x="163" y="253"/>
                    </a:cubicBezTo>
                    <a:cubicBezTo>
                      <a:pt x="164" y="250"/>
                      <a:pt x="169" y="245"/>
                      <a:pt x="177" y="245"/>
                    </a:cubicBezTo>
                    <a:cubicBezTo>
                      <a:pt x="184" y="245"/>
                      <a:pt x="193" y="248"/>
                      <a:pt x="193" y="261"/>
                    </a:cubicBezTo>
                    <a:lnTo>
                      <a:pt x="193" y="292"/>
                    </a:lnTo>
                    <a:close/>
                    <a:moveTo>
                      <a:pt x="240" y="278"/>
                    </a:moveTo>
                    <a:cubicBezTo>
                      <a:pt x="239" y="280"/>
                      <a:pt x="237" y="287"/>
                      <a:pt x="232" y="291"/>
                    </a:cubicBezTo>
                    <a:cubicBezTo>
                      <a:pt x="229" y="292"/>
                      <a:pt x="226" y="294"/>
                      <a:pt x="219" y="294"/>
                    </a:cubicBezTo>
                    <a:cubicBezTo>
                      <a:pt x="206" y="294"/>
                      <a:pt x="198" y="284"/>
                      <a:pt x="198" y="271"/>
                    </a:cubicBezTo>
                    <a:cubicBezTo>
                      <a:pt x="198" y="256"/>
                      <a:pt x="205" y="245"/>
                      <a:pt x="221" y="245"/>
                    </a:cubicBezTo>
                    <a:cubicBezTo>
                      <a:pt x="234" y="245"/>
                      <a:pt x="240" y="256"/>
                      <a:pt x="240" y="272"/>
                    </a:cubicBezTo>
                    <a:cubicBezTo>
                      <a:pt x="207" y="272"/>
                      <a:pt x="207" y="272"/>
                      <a:pt x="207" y="272"/>
                    </a:cubicBezTo>
                    <a:cubicBezTo>
                      <a:pt x="207" y="282"/>
                      <a:pt x="211" y="287"/>
                      <a:pt x="220" y="287"/>
                    </a:cubicBezTo>
                    <a:cubicBezTo>
                      <a:pt x="227" y="287"/>
                      <a:pt x="232" y="281"/>
                      <a:pt x="232" y="278"/>
                    </a:cubicBezTo>
                    <a:lnTo>
                      <a:pt x="240" y="278"/>
                    </a:lnTo>
                    <a:close/>
                    <a:moveTo>
                      <a:pt x="232" y="266"/>
                    </a:moveTo>
                    <a:cubicBezTo>
                      <a:pt x="232" y="259"/>
                      <a:pt x="229" y="252"/>
                      <a:pt x="219" y="252"/>
                    </a:cubicBezTo>
                    <a:cubicBezTo>
                      <a:pt x="212" y="252"/>
                      <a:pt x="207" y="259"/>
                      <a:pt x="207" y="266"/>
                    </a:cubicBezTo>
                    <a:lnTo>
                      <a:pt x="232" y="266"/>
                    </a:lnTo>
                    <a:close/>
                    <a:moveTo>
                      <a:pt x="276" y="262"/>
                    </a:moveTo>
                    <a:cubicBezTo>
                      <a:pt x="275" y="256"/>
                      <a:pt x="272" y="252"/>
                      <a:pt x="265" y="252"/>
                    </a:cubicBezTo>
                    <a:cubicBezTo>
                      <a:pt x="256" y="252"/>
                      <a:pt x="253" y="261"/>
                      <a:pt x="253" y="269"/>
                    </a:cubicBezTo>
                    <a:cubicBezTo>
                      <a:pt x="253" y="277"/>
                      <a:pt x="254" y="287"/>
                      <a:pt x="265" y="287"/>
                    </a:cubicBezTo>
                    <a:cubicBezTo>
                      <a:pt x="270" y="287"/>
                      <a:pt x="275" y="283"/>
                      <a:pt x="276" y="276"/>
                    </a:cubicBezTo>
                    <a:cubicBezTo>
                      <a:pt x="284" y="276"/>
                      <a:pt x="284" y="276"/>
                      <a:pt x="284" y="276"/>
                    </a:cubicBezTo>
                    <a:cubicBezTo>
                      <a:pt x="283" y="283"/>
                      <a:pt x="278" y="294"/>
                      <a:pt x="265" y="294"/>
                    </a:cubicBezTo>
                    <a:cubicBezTo>
                      <a:pt x="252" y="294"/>
                      <a:pt x="244" y="284"/>
                      <a:pt x="244" y="271"/>
                    </a:cubicBezTo>
                    <a:cubicBezTo>
                      <a:pt x="244" y="256"/>
                      <a:pt x="251" y="245"/>
                      <a:pt x="266" y="245"/>
                    </a:cubicBezTo>
                    <a:cubicBezTo>
                      <a:pt x="278" y="245"/>
                      <a:pt x="283" y="254"/>
                      <a:pt x="284" y="262"/>
                    </a:cubicBezTo>
                    <a:lnTo>
                      <a:pt x="276" y="262"/>
                    </a:lnTo>
                    <a:close/>
                    <a:moveTo>
                      <a:pt x="300" y="253"/>
                    </a:moveTo>
                    <a:cubicBezTo>
                      <a:pt x="300" y="283"/>
                      <a:pt x="300" y="283"/>
                      <a:pt x="300" y="283"/>
                    </a:cubicBezTo>
                    <a:cubicBezTo>
                      <a:pt x="300" y="286"/>
                      <a:pt x="304" y="286"/>
                      <a:pt x="305" y="286"/>
                    </a:cubicBezTo>
                    <a:cubicBezTo>
                      <a:pt x="308" y="286"/>
                      <a:pt x="308" y="286"/>
                      <a:pt x="308" y="286"/>
                    </a:cubicBezTo>
                    <a:cubicBezTo>
                      <a:pt x="308" y="292"/>
                      <a:pt x="308" y="292"/>
                      <a:pt x="308" y="292"/>
                    </a:cubicBezTo>
                    <a:cubicBezTo>
                      <a:pt x="305" y="293"/>
                      <a:pt x="303" y="293"/>
                      <a:pt x="302" y="293"/>
                    </a:cubicBezTo>
                    <a:cubicBezTo>
                      <a:pt x="294" y="293"/>
                      <a:pt x="293" y="289"/>
                      <a:pt x="293" y="283"/>
                    </a:cubicBezTo>
                    <a:cubicBezTo>
                      <a:pt x="293" y="253"/>
                      <a:pt x="293" y="253"/>
                      <a:pt x="293" y="253"/>
                    </a:cubicBezTo>
                    <a:cubicBezTo>
                      <a:pt x="286" y="253"/>
                      <a:pt x="286" y="253"/>
                      <a:pt x="286" y="253"/>
                    </a:cubicBezTo>
                    <a:cubicBezTo>
                      <a:pt x="286" y="246"/>
                      <a:pt x="286" y="246"/>
                      <a:pt x="286" y="246"/>
                    </a:cubicBezTo>
                    <a:cubicBezTo>
                      <a:pt x="293" y="246"/>
                      <a:pt x="293" y="246"/>
                      <a:pt x="293" y="246"/>
                    </a:cubicBezTo>
                    <a:cubicBezTo>
                      <a:pt x="293" y="234"/>
                      <a:pt x="293" y="234"/>
                      <a:pt x="293" y="234"/>
                    </a:cubicBezTo>
                    <a:cubicBezTo>
                      <a:pt x="300" y="234"/>
                      <a:pt x="300" y="234"/>
                      <a:pt x="300" y="234"/>
                    </a:cubicBezTo>
                    <a:cubicBezTo>
                      <a:pt x="300" y="246"/>
                      <a:pt x="300" y="246"/>
                      <a:pt x="300" y="246"/>
                    </a:cubicBezTo>
                    <a:cubicBezTo>
                      <a:pt x="308" y="246"/>
                      <a:pt x="308" y="246"/>
                      <a:pt x="308" y="246"/>
                    </a:cubicBezTo>
                    <a:cubicBezTo>
                      <a:pt x="308" y="253"/>
                      <a:pt x="308" y="253"/>
                      <a:pt x="308" y="253"/>
                    </a:cubicBezTo>
                    <a:lnTo>
                      <a:pt x="300" y="253"/>
                    </a:lnTo>
                    <a:close/>
                    <a:moveTo>
                      <a:pt x="314" y="238"/>
                    </a:moveTo>
                    <a:cubicBezTo>
                      <a:pt x="314" y="229"/>
                      <a:pt x="314" y="229"/>
                      <a:pt x="314" y="229"/>
                    </a:cubicBezTo>
                    <a:cubicBezTo>
                      <a:pt x="322" y="229"/>
                      <a:pt x="322" y="229"/>
                      <a:pt x="322" y="229"/>
                    </a:cubicBezTo>
                    <a:cubicBezTo>
                      <a:pt x="322" y="238"/>
                      <a:pt x="322" y="238"/>
                      <a:pt x="322" y="238"/>
                    </a:cubicBezTo>
                    <a:lnTo>
                      <a:pt x="314" y="238"/>
                    </a:lnTo>
                    <a:close/>
                    <a:moveTo>
                      <a:pt x="322" y="292"/>
                    </a:moveTo>
                    <a:cubicBezTo>
                      <a:pt x="314" y="292"/>
                      <a:pt x="314" y="292"/>
                      <a:pt x="314" y="292"/>
                    </a:cubicBezTo>
                    <a:cubicBezTo>
                      <a:pt x="314" y="246"/>
                      <a:pt x="314" y="246"/>
                      <a:pt x="314" y="246"/>
                    </a:cubicBezTo>
                    <a:cubicBezTo>
                      <a:pt x="322" y="246"/>
                      <a:pt x="322" y="246"/>
                      <a:pt x="322" y="246"/>
                    </a:cubicBezTo>
                    <a:lnTo>
                      <a:pt x="322" y="292"/>
                    </a:lnTo>
                    <a:close/>
                    <a:moveTo>
                      <a:pt x="351" y="245"/>
                    </a:moveTo>
                    <a:cubicBezTo>
                      <a:pt x="365" y="245"/>
                      <a:pt x="372" y="257"/>
                      <a:pt x="372" y="269"/>
                    </a:cubicBezTo>
                    <a:cubicBezTo>
                      <a:pt x="372" y="281"/>
                      <a:pt x="365" y="294"/>
                      <a:pt x="351" y="294"/>
                    </a:cubicBezTo>
                    <a:cubicBezTo>
                      <a:pt x="336" y="294"/>
                      <a:pt x="329" y="281"/>
                      <a:pt x="329" y="269"/>
                    </a:cubicBezTo>
                    <a:cubicBezTo>
                      <a:pt x="329" y="257"/>
                      <a:pt x="336" y="245"/>
                      <a:pt x="351" y="245"/>
                    </a:cubicBezTo>
                    <a:close/>
                    <a:moveTo>
                      <a:pt x="351" y="287"/>
                    </a:moveTo>
                    <a:cubicBezTo>
                      <a:pt x="362" y="287"/>
                      <a:pt x="364" y="276"/>
                      <a:pt x="364" y="269"/>
                    </a:cubicBezTo>
                    <a:cubicBezTo>
                      <a:pt x="364" y="263"/>
                      <a:pt x="362" y="252"/>
                      <a:pt x="351" y="252"/>
                    </a:cubicBezTo>
                    <a:cubicBezTo>
                      <a:pt x="339" y="252"/>
                      <a:pt x="337" y="263"/>
                      <a:pt x="337" y="269"/>
                    </a:cubicBezTo>
                    <a:cubicBezTo>
                      <a:pt x="337" y="276"/>
                      <a:pt x="339" y="287"/>
                      <a:pt x="351" y="287"/>
                    </a:cubicBezTo>
                    <a:close/>
                    <a:moveTo>
                      <a:pt x="416" y="292"/>
                    </a:moveTo>
                    <a:cubicBezTo>
                      <a:pt x="408" y="292"/>
                      <a:pt x="408" y="292"/>
                      <a:pt x="408" y="292"/>
                    </a:cubicBezTo>
                    <a:cubicBezTo>
                      <a:pt x="408" y="264"/>
                      <a:pt x="408" y="264"/>
                      <a:pt x="408" y="264"/>
                    </a:cubicBezTo>
                    <a:cubicBezTo>
                      <a:pt x="408" y="256"/>
                      <a:pt x="406" y="252"/>
                      <a:pt x="398" y="252"/>
                    </a:cubicBezTo>
                    <a:cubicBezTo>
                      <a:pt x="394" y="252"/>
                      <a:pt x="386" y="255"/>
                      <a:pt x="386" y="267"/>
                    </a:cubicBezTo>
                    <a:cubicBezTo>
                      <a:pt x="386" y="292"/>
                      <a:pt x="386" y="292"/>
                      <a:pt x="386" y="292"/>
                    </a:cubicBezTo>
                    <a:cubicBezTo>
                      <a:pt x="379" y="292"/>
                      <a:pt x="379" y="292"/>
                      <a:pt x="379" y="292"/>
                    </a:cubicBezTo>
                    <a:cubicBezTo>
                      <a:pt x="379" y="246"/>
                      <a:pt x="379" y="246"/>
                      <a:pt x="379" y="246"/>
                    </a:cubicBezTo>
                    <a:cubicBezTo>
                      <a:pt x="386" y="246"/>
                      <a:pt x="386" y="246"/>
                      <a:pt x="386" y="246"/>
                    </a:cubicBezTo>
                    <a:cubicBezTo>
                      <a:pt x="386" y="253"/>
                      <a:pt x="386" y="253"/>
                      <a:pt x="386" y="253"/>
                    </a:cubicBezTo>
                    <a:cubicBezTo>
                      <a:pt x="386" y="253"/>
                      <a:pt x="386" y="253"/>
                      <a:pt x="386" y="253"/>
                    </a:cubicBezTo>
                    <a:cubicBezTo>
                      <a:pt x="388" y="250"/>
                      <a:pt x="392" y="245"/>
                      <a:pt x="400" y="245"/>
                    </a:cubicBezTo>
                    <a:cubicBezTo>
                      <a:pt x="407" y="245"/>
                      <a:pt x="416" y="248"/>
                      <a:pt x="416" y="261"/>
                    </a:cubicBezTo>
                    <a:lnTo>
                      <a:pt x="416" y="292"/>
                    </a:lnTo>
                    <a:close/>
                    <a:moveTo>
                      <a:pt x="451" y="260"/>
                    </a:moveTo>
                    <a:cubicBezTo>
                      <a:pt x="451" y="257"/>
                      <a:pt x="450" y="252"/>
                      <a:pt x="441" y="252"/>
                    </a:cubicBezTo>
                    <a:cubicBezTo>
                      <a:pt x="438" y="252"/>
                      <a:pt x="431" y="253"/>
                      <a:pt x="431" y="258"/>
                    </a:cubicBezTo>
                    <a:cubicBezTo>
                      <a:pt x="431" y="262"/>
                      <a:pt x="434" y="263"/>
                      <a:pt x="440" y="264"/>
                    </a:cubicBezTo>
                    <a:cubicBezTo>
                      <a:pt x="447" y="266"/>
                      <a:pt x="447" y="266"/>
                      <a:pt x="447" y="266"/>
                    </a:cubicBezTo>
                    <a:cubicBezTo>
                      <a:pt x="457" y="269"/>
                      <a:pt x="460" y="272"/>
                      <a:pt x="460" y="279"/>
                    </a:cubicBezTo>
                    <a:cubicBezTo>
                      <a:pt x="460" y="288"/>
                      <a:pt x="453" y="294"/>
                      <a:pt x="442" y="294"/>
                    </a:cubicBezTo>
                    <a:cubicBezTo>
                      <a:pt x="424" y="294"/>
                      <a:pt x="423" y="283"/>
                      <a:pt x="422" y="278"/>
                    </a:cubicBezTo>
                    <a:cubicBezTo>
                      <a:pt x="430" y="278"/>
                      <a:pt x="430" y="278"/>
                      <a:pt x="430" y="278"/>
                    </a:cubicBezTo>
                    <a:cubicBezTo>
                      <a:pt x="430" y="281"/>
                      <a:pt x="431" y="287"/>
                      <a:pt x="442" y="287"/>
                    </a:cubicBezTo>
                    <a:cubicBezTo>
                      <a:pt x="448" y="287"/>
                      <a:pt x="453" y="285"/>
                      <a:pt x="453" y="280"/>
                    </a:cubicBezTo>
                    <a:cubicBezTo>
                      <a:pt x="453" y="276"/>
                      <a:pt x="450" y="275"/>
                      <a:pt x="444" y="273"/>
                    </a:cubicBezTo>
                    <a:cubicBezTo>
                      <a:pt x="435" y="271"/>
                      <a:pt x="435" y="271"/>
                      <a:pt x="435" y="271"/>
                    </a:cubicBezTo>
                    <a:cubicBezTo>
                      <a:pt x="428" y="269"/>
                      <a:pt x="424" y="266"/>
                      <a:pt x="424" y="260"/>
                    </a:cubicBezTo>
                    <a:cubicBezTo>
                      <a:pt x="424" y="250"/>
                      <a:pt x="432" y="245"/>
                      <a:pt x="441" y="245"/>
                    </a:cubicBezTo>
                    <a:cubicBezTo>
                      <a:pt x="458" y="245"/>
                      <a:pt x="459" y="257"/>
                      <a:pt x="459" y="260"/>
                    </a:cubicBezTo>
                    <a:lnTo>
                      <a:pt x="451" y="260"/>
                    </a:lnTo>
                    <a:close/>
                  </a:path>
                </a:pathLst>
              </a:custGeom>
              <a:solidFill>
                <a:schemeClr val="accent2"/>
              </a:solidFill>
              <a:ln>
                <a:noFill/>
              </a:ln>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endParaRPr>
              </a:p>
            </p:txBody>
          </p:sp>
        </p:grpSp>
        <p:sp>
          <p:nvSpPr>
            <p:cNvPr id="256" name="Oval 255"/>
            <p:cNvSpPr/>
            <p:nvPr/>
          </p:nvSpPr>
          <p:spPr bwMode="auto">
            <a:xfrm>
              <a:off x="1669271" y="1940885"/>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2906363" y="1936723"/>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62" name="Oval 261"/>
            <p:cNvSpPr/>
            <p:nvPr/>
          </p:nvSpPr>
          <p:spPr bwMode="auto">
            <a:xfrm>
              <a:off x="421112" y="1958842"/>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48" name="Picture 247"/>
            <p:cNvPicPr>
              <a:picLocks noChangeAspect="1"/>
            </p:cNvPicPr>
            <p:nvPr/>
          </p:nvPicPr>
          <p:blipFill>
            <a:blip r:embed="rId16"/>
            <a:stretch>
              <a:fillRect/>
            </a:stretch>
          </p:blipFill>
          <p:spPr>
            <a:xfrm>
              <a:off x="3072576" y="2169044"/>
              <a:ext cx="404684" cy="223288"/>
            </a:xfrm>
            <a:prstGeom prst="rect">
              <a:avLst/>
            </a:prstGeom>
          </p:spPr>
        </p:pic>
        <p:pic>
          <p:nvPicPr>
            <p:cNvPr id="253" name="Picture 252"/>
            <p:cNvPicPr>
              <a:picLocks noChangeAspect="1"/>
            </p:cNvPicPr>
            <p:nvPr/>
          </p:nvPicPr>
          <p:blipFill rotWithShape="1">
            <a:blip r:embed="rId17">
              <a:extLst>
                <a:ext uri="{BEBA8EAE-BF5A-486C-A8C5-ECC9F3942E4B}">
                  <a14:imgProps xmlns:a14="http://schemas.microsoft.com/office/drawing/2010/main">
                    <a14:imgLayer r:embed="rId18">
                      <a14:imgEffect>
                        <a14:saturation sat="200000"/>
                      </a14:imgEffect>
                    </a14:imgLayer>
                  </a14:imgProps>
                </a:ext>
              </a:extLst>
            </a:blip>
            <a:srcRect l="25959" t="9610" r="25959" b="9610"/>
            <a:stretch/>
          </p:blipFill>
          <p:spPr>
            <a:xfrm>
              <a:off x="586268" y="2093652"/>
              <a:ext cx="407507" cy="456569"/>
            </a:xfrm>
            <a:prstGeom prst="rect">
              <a:avLst/>
            </a:prstGeom>
          </p:spPr>
        </p:pic>
        <p:sp>
          <p:nvSpPr>
            <p:cNvPr id="266" name="Oval 265"/>
            <p:cNvSpPr/>
            <p:nvPr/>
          </p:nvSpPr>
          <p:spPr bwMode="auto">
            <a:xfrm>
              <a:off x="2918110" y="5430432"/>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72" name="Oval 271"/>
            <p:cNvSpPr/>
            <p:nvPr/>
          </p:nvSpPr>
          <p:spPr bwMode="auto">
            <a:xfrm>
              <a:off x="1656378" y="5437258"/>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87" name="Picture 286"/>
            <p:cNvPicPr>
              <a:picLocks noChangeAspect="1"/>
            </p:cNvPicPr>
            <p:nvPr/>
          </p:nvPicPr>
          <p:blipFill>
            <a:blip r:embed="rId19">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20">
                      <a14:imgEffect>
                        <a14:colorTemperature colorTemp="5300"/>
                      </a14:imgEffect>
                      <a14:imgEffect>
                        <a14:saturation sat="400000"/>
                      </a14:imgEffect>
                      <a14:imgEffect>
                        <a14:brightnessContrast bright="22000" contrast="100000"/>
                      </a14:imgEffect>
                    </a14:imgLayer>
                  </a14:imgProps>
                </a:ext>
              </a:extLst>
            </a:blip>
            <a:stretch>
              <a:fillRect/>
            </a:stretch>
          </p:blipFill>
          <p:spPr>
            <a:xfrm>
              <a:off x="1731259" y="5748889"/>
              <a:ext cx="571098" cy="122160"/>
            </a:xfrm>
            <a:prstGeom prst="rect">
              <a:avLst/>
            </a:prstGeom>
          </p:spPr>
        </p:pic>
        <p:pic>
          <p:nvPicPr>
            <p:cNvPr id="289" name="Picture 288"/>
            <p:cNvPicPr>
              <a:picLocks noChangeAspect="1"/>
            </p:cNvPicPr>
            <p:nvPr/>
          </p:nvPicPr>
          <p:blipFill rotWithShape="1">
            <a:blip r:embed="rId21">
              <a:duotone>
                <a:schemeClr val="accent2">
                  <a:shade val="45000"/>
                  <a:satMod val="135000"/>
                </a:schemeClr>
                <a:prstClr val="white"/>
              </a:duotone>
              <a:extLst>
                <a:ext uri="{BEBA8EAE-BF5A-486C-A8C5-ECC9F3942E4B}">
                  <a14:imgProps xmlns:a14="http://schemas.microsoft.com/office/drawing/2010/main">
                    <a14:imgLayer r:embed="rId22">
                      <a14:imgEffect>
                        <a14:saturation sat="300000"/>
                      </a14:imgEffect>
                    </a14:imgLayer>
                  </a14:imgProps>
                </a:ext>
              </a:extLst>
            </a:blip>
            <a:srcRect t="30510" b="30510"/>
            <a:stretch/>
          </p:blipFill>
          <p:spPr>
            <a:xfrm>
              <a:off x="3052561" y="5710228"/>
              <a:ext cx="476728" cy="185832"/>
            </a:xfrm>
            <a:prstGeom prst="rect">
              <a:avLst/>
            </a:prstGeom>
          </p:spPr>
        </p:pic>
        <p:grpSp>
          <p:nvGrpSpPr>
            <p:cNvPr id="18" name="Group 17"/>
            <p:cNvGrpSpPr/>
            <p:nvPr/>
          </p:nvGrpSpPr>
          <p:grpSpPr>
            <a:xfrm>
              <a:off x="415110" y="5437257"/>
              <a:ext cx="745425" cy="745425"/>
              <a:chOff x="415110" y="5437257"/>
              <a:chExt cx="745425" cy="745425"/>
            </a:xfrm>
          </p:grpSpPr>
          <p:sp>
            <p:nvSpPr>
              <p:cNvPr id="269" name="Oval 268"/>
              <p:cNvSpPr/>
              <p:nvPr/>
            </p:nvSpPr>
            <p:spPr bwMode="auto">
              <a:xfrm>
                <a:off x="415110" y="5437257"/>
                <a:ext cx="745425" cy="745425"/>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23">
                <a:duotone>
                  <a:schemeClr val="accent2">
                    <a:shade val="45000"/>
                    <a:satMod val="135000"/>
                  </a:schemeClr>
                  <a:prstClr val="white"/>
                </a:duotone>
              </a:blip>
              <a:stretch>
                <a:fillRect/>
              </a:stretch>
            </p:blipFill>
            <p:spPr>
              <a:xfrm>
                <a:off x="481047" y="5646925"/>
                <a:ext cx="607640" cy="303820"/>
              </a:xfrm>
              <a:prstGeom prst="rect">
                <a:avLst/>
              </a:prstGeom>
            </p:spPr>
          </p:pic>
        </p:grpSp>
        <p:sp>
          <p:nvSpPr>
            <p:cNvPr id="123" name="Freeform 5"/>
            <p:cNvSpPr>
              <a:spLocks noChangeAspect="1" noEditPoints="1"/>
            </p:cNvSpPr>
            <p:nvPr/>
          </p:nvSpPr>
          <p:spPr bwMode="black">
            <a:xfrm>
              <a:off x="1864428" y="2130688"/>
              <a:ext cx="338431" cy="339462"/>
            </a:xfrm>
            <a:custGeom>
              <a:avLst/>
              <a:gdLst>
                <a:gd name="T0" fmla="*/ 367 w 414"/>
                <a:gd name="T1" fmla="*/ 274 h 415"/>
                <a:gd name="T2" fmla="*/ 301 w 414"/>
                <a:gd name="T3" fmla="*/ 189 h 415"/>
                <a:gd name="T4" fmla="*/ 367 w 414"/>
                <a:gd name="T5" fmla="*/ 189 h 415"/>
                <a:gd name="T6" fmla="*/ 301 w 414"/>
                <a:gd name="T7" fmla="*/ 326 h 415"/>
                <a:gd name="T8" fmla="*/ 301 w 414"/>
                <a:gd name="T9" fmla="*/ 293 h 415"/>
                <a:gd name="T10" fmla="*/ 367 w 414"/>
                <a:gd name="T11" fmla="*/ 170 h 415"/>
                <a:gd name="T12" fmla="*/ 301 w 414"/>
                <a:gd name="T13" fmla="*/ 85 h 415"/>
                <a:gd name="T14" fmla="*/ 367 w 414"/>
                <a:gd name="T15" fmla="*/ 85 h 415"/>
                <a:gd name="T16" fmla="*/ 367 w 414"/>
                <a:gd name="T17" fmla="*/ 326 h 415"/>
                <a:gd name="T18" fmla="*/ 301 w 414"/>
                <a:gd name="T19" fmla="*/ 326 h 415"/>
                <a:gd name="T20" fmla="*/ 367 w 414"/>
                <a:gd name="T21" fmla="*/ 241 h 415"/>
                <a:gd name="T22" fmla="*/ 301 w 414"/>
                <a:gd name="T23" fmla="*/ 222 h 415"/>
                <a:gd name="T24" fmla="*/ 301 w 414"/>
                <a:gd name="T25" fmla="*/ 189 h 415"/>
                <a:gd name="T26" fmla="*/ 367 w 414"/>
                <a:gd name="T27" fmla="*/ 170 h 415"/>
                <a:gd name="T28" fmla="*/ 301 w 414"/>
                <a:gd name="T29" fmla="*/ 170 h 415"/>
                <a:gd name="T30" fmla="*/ 367 w 414"/>
                <a:gd name="T31" fmla="*/ 118 h 415"/>
                <a:gd name="T32" fmla="*/ 400 w 414"/>
                <a:gd name="T33" fmla="*/ 42 h 415"/>
                <a:gd name="T34" fmla="*/ 0 w 414"/>
                <a:gd name="T35" fmla="*/ 42 h 415"/>
                <a:gd name="T36" fmla="*/ 245 w 414"/>
                <a:gd name="T37" fmla="*/ 368 h 415"/>
                <a:gd name="T38" fmla="*/ 414 w 414"/>
                <a:gd name="T39" fmla="*/ 56 h 415"/>
                <a:gd name="T40" fmla="*/ 118 w 414"/>
                <a:gd name="T41" fmla="*/ 232 h 415"/>
                <a:gd name="T42" fmla="*/ 117 w 414"/>
                <a:gd name="T43" fmla="*/ 225 h 415"/>
                <a:gd name="T44" fmla="*/ 114 w 414"/>
                <a:gd name="T45" fmla="*/ 224 h 415"/>
                <a:gd name="T46" fmla="*/ 112 w 414"/>
                <a:gd name="T47" fmla="*/ 232 h 415"/>
                <a:gd name="T48" fmla="*/ 98 w 414"/>
                <a:gd name="T49" fmla="*/ 206 h 415"/>
                <a:gd name="T50" fmla="*/ 113 w 414"/>
                <a:gd name="T51" fmla="*/ 176 h 415"/>
                <a:gd name="T52" fmla="*/ 116 w 414"/>
                <a:gd name="T53" fmla="*/ 185 h 415"/>
                <a:gd name="T54" fmla="*/ 118 w 414"/>
                <a:gd name="T55" fmla="*/ 186 h 415"/>
                <a:gd name="T56" fmla="*/ 120 w 414"/>
                <a:gd name="T57" fmla="*/ 176 h 415"/>
                <a:gd name="T58" fmla="*/ 134 w 414"/>
                <a:gd name="T59" fmla="*/ 205 h 415"/>
                <a:gd name="T60" fmla="*/ 400 w 414"/>
                <a:gd name="T61" fmla="*/ 354 h 415"/>
                <a:gd name="T62" fmla="*/ 282 w 414"/>
                <a:gd name="T63" fmla="*/ 326 h 415"/>
                <a:gd name="T64" fmla="*/ 245 w 414"/>
                <a:gd name="T65" fmla="*/ 274 h 415"/>
                <a:gd name="T66" fmla="*/ 245 w 414"/>
                <a:gd name="T67" fmla="*/ 241 h 415"/>
                <a:gd name="T68" fmla="*/ 282 w 414"/>
                <a:gd name="T69" fmla="*/ 189 h 415"/>
                <a:gd name="T70" fmla="*/ 282 w 414"/>
                <a:gd name="T71" fmla="*/ 170 h 415"/>
                <a:gd name="T72" fmla="*/ 245 w 414"/>
                <a:gd name="T73" fmla="*/ 118 h 415"/>
                <a:gd name="T74" fmla="*/ 245 w 414"/>
                <a:gd name="T75" fmla="*/ 85 h 415"/>
                <a:gd name="T76" fmla="*/ 400 w 414"/>
                <a:gd name="T77" fmla="*/ 354 h 415"/>
                <a:gd name="T78" fmla="*/ 301 w 414"/>
                <a:gd name="T79" fmla="*/ 326 h 415"/>
                <a:gd name="T80" fmla="*/ 367 w 414"/>
                <a:gd name="T81" fmla="*/ 241 h 415"/>
                <a:gd name="T82" fmla="*/ 367 w 414"/>
                <a:gd name="T83" fmla="*/ 274 h 415"/>
                <a:gd name="T84" fmla="*/ 301 w 414"/>
                <a:gd name="T85" fmla="*/ 189 h 415"/>
                <a:gd name="T86" fmla="*/ 367 w 414"/>
                <a:gd name="T87" fmla="*/ 189 h 415"/>
                <a:gd name="T88" fmla="*/ 301 w 414"/>
                <a:gd name="T89" fmla="*/ 170 h 415"/>
                <a:gd name="T90" fmla="*/ 367 w 414"/>
                <a:gd name="T91" fmla="*/ 85 h 415"/>
                <a:gd name="T92" fmla="*/ 367 w 414"/>
                <a:gd name="T93" fmla="*/ 11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415">
                  <a:moveTo>
                    <a:pt x="301" y="241"/>
                  </a:moveTo>
                  <a:cubicBezTo>
                    <a:pt x="301" y="274"/>
                    <a:pt x="301" y="274"/>
                    <a:pt x="301" y="274"/>
                  </a:cubicBezTo>
                  <a:cubicBezTo>
                    <a:pt x="367" y="274"/>
                    <a:pt x="367" y="274"/>
                    <a:pt x="367" y="274"/>
                  </a:cubicBezTo>
                  <a:cubicBezTo>
                    <a:pt x="367" y="241"/>
                    <a:pt x="367" y="241"/>
                    <a:pt x="367" y="241"/>
                  </a:cubicBezTo>
                  <a:lnTo>
                    <a:pt x="301" y="241"/>
                  </a:lnTo>
                  <a:close/>
                  <a:moveTo>
                    <a:pt x="301" y="189"/>
                  </a:moveTo>
                  <a:cubicBezTo>
                    <a:pt x="301" y="222"/>
                    <a:pt x="301" y="222"/>
                    <a:pt x="301" y="222"/>
                  </a:cubicBezTo>
                  <a:cubicBezTo>
                    <a:pt x="367" y="222"/>
                    <a:pt x="367" y="222"/>
                    <a:pt x="367" y="222"/>
                  </a:cubicBezTo>
                  <a:cubicBezTo>
                    <a:pt x="367" y="189"/>
                    <a:pt x="367" y="189"/>
                    <a:pt x="367" y="189"/>
                  </a:cubicBezTo>
                  <a:lnTo>
                    <a:pt x="301" y="189"/>
                  </a:lnTo>
                  <a:close/>
                  <a:moveTo>
                    <a:pt x="301" y="293"/>
                  </a:moveTo>
                  <a:cubicBezTo>
                    <a:pt x="301" y="326"/>
                    <a:pt x="301" y="326"/>
                    <a:pt x="301" y="326"/>
                  </a:cubicBezTo>
                  <a:cubicBezTo>
                    <a:pt x="367" y="326"/>
                    <a:pt x="367" y="326"/>
                    <a:pt x="367" y="326"/>
                  </a:cubicBezTo>
                  <a:cubicBezTo>
                    <a:pt x="367" y="293"/>
                    <a:pt x="367" y="293"/>
                    <a:pt x="367" y="293"/>
                  </a:cubicBezTo>
                  <a:lnTo>
                    <a:pt x="301" y="293"/>
                  </a:lnTo>
                  <a:close/>
                  <a:moveTo>
                    <a:pt x="301" y="137"/>
                  </a:moveTo>
                  <a:cubicBezTo>
                    <a:pt x="301" y="170"/>
                    <a:pt x="301" y="170"/>
                    <a:pt x="301" y="170"/>
                  </a:cubicBezTo>
                  <a:cubicBezTo>
                    <a:pt x="367" y="170"/>
                    <a:pt x="367" y="170"/>
                    <a:pt x="367" y="170"/>
                  </a:cubicBezTo>
                  <a:cubicBezTo>
                    <a:pt x="367" y="137"/>
                    <a:pt x="367" y="137"/>
                    <a:pt x="367" y="137"/>
                  </a:cubicBezTo>
                  <a:lnTo>
                    <a:pt x="301" y="137"/>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301" y="326"/>
                  </a:moveTo>
                  <a:cubicBezTo>
                    <a:pt x="367" y="326"/>
                    <a:pt x="367" y="326"/>
                    <a:pt x="367" y="326"/>
                  </a:cubicBezTo>
                  <a:cubicBezTo>
                    <a:pt x="367" y="293"/>
                    <a:pt x="367" y="293"/>
                    <a:pt x="367" y="293"/>
                  </a:cubicBezTo>
                  <a:cubicBezTo>
                    <a:pt x="301" y="293"/>
                    <a:pt x="301" y="293"/>
                    <a:pt x="301" y="293"/>
                  </a:cubicBezTo>
                  <a:lnTo>
                    <a:pt x="301" y="326"/>
                  </a:lnTo>
                  <a:close/>
                  <a:moveTo>
                    <a:pt x="301" y="274"/>
                  </a:moveTo>
                  <a:cubicBezTo>
                    <a:pt x="367" y="274"/>
                    <a:pt x="367" y="274"/>
                    <a:pt x="367" y="274"/>
                  </a:cubicBezTo>
                  <a:cubicBezTo>
                    <a:pt x="367" y="241"/>
                    <a:pt x="367" y="241"/>
                    <a:pt x="367" y="241"/>
                  </a:cubicBezTo>
                  <a:cubicBezTo>
                    <a:pt x="301" y="241"/>
                    <a:pt x="301" y="241"/>
                    <a:pt x="301" y="241"/>
                  </a:cubicBezTo>
                  <a:lnTo>
                    <a:pt x="301" y="274"/>
                  </a:lnTo>
                  <a:close/>
                  <a:moveTo>
                    <a:pt x="301" y="222"/>
                  </a:moveTo>
                  <a:cubicBezTo>
                    <a:pt x="367" y="222"/>
                    <a:pt x="367" y="222"/>
                    <a:pt x="367" y="222"/>
                  </a:cubicBezTo>
                  <a:cubicBezTo>
                    <a:pt x="367" y="189"/>
                    <a:pt x="367" y="189"/>
                    <a:pt x="367" y="189"/>
                  </a:cubicBezTo>
                  <a:cubicBezTo>
                    <a:pt x="301" y="189"/>
                    <a:pt x="301" y="189"/>
                    <a:pt x="301" y="189"/>
                  </a:cubicBezTo>
                  <a:lnTo>
                    <a:pt x="301" y="222"/>
                  </a:lnTo>
                  <a:close/>
                  <a:moveTo>
                    <a:pt x="301" y="170"/>
                  </a:moveTo>
                  <a:cubicBezTo>
                    <a:pt x="367" y="170"/>
                    <a:pt x="367" y="170"/>
                    <a:pt x="367" y="170"/>
                  </a:cubicBezTo>
                  <a:cubicBezTo>
                    <a:pt x="367" y="137"/>
                    <a:pt x="367" y="137"/>
                    <a:pt x="367" y="137"/>
                  </a:cubicBezTo>
                  <a:cubicBezTo>
                    <a:pt x="301" y="137"/>
                    <a:pt x="301" y="137"/>
                    <a:pt x="301" y="137"/>
                  </a:cubicBezTo>
                  <a:lnTo>
                    <a:pt x="301" y="170"/>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400" y="42"/>
                  </a:moveTo>
                  <a:cubicBezTo>
                    <a:pt x="245" y="42"/>
                    <a:pt x="245" y="42"/>
                    <a:pt x="245" y="42"/>
                  </a:cubicBezTo>
                  <a:cubicBezTo>
                    <a:pt x="245" y="0"/>
                    <a:pt x="245" y="0"/>
                    <a:pt x="245" y="0"/>
                  </a:cubicBezTo>
                  <a:cubicBezTo>
                    <a:pt x="0" y="42"/>
                    <a:pt x="0" y="42"/>
                    <a:pt x="0" y="42"/>
                  </a:cubicBezTo>
                  <a:cubicBezTo>
                    <a:pt x="0" y="373"/>
                    <a:pt x="0" y="373"/>
                    <a:pt x="0" y="373"/>
                  </a:cubicBezTo>
                  <a:cubicBezTo>
                    <a:pt x="245" y="415"/>
                    <a:pt x="245" y="415"/>
                    <a:pt x="245" y="415"/>
                  </a:cubicBezTo>
                  <a:cubicBezTo>
                    <a:pt x="245" y="368"/>
                    <a:pt x="245" y="368"/>
                    <a:pt x="245" y="368"/>
                  </a:cubicBezTo>
                  <a:cubicBezTo>
                    <a:pt x="401" y="368"/>
                    <a:pt x="401" y="368"/>
                    <a:pt x="401" y="368"/>
                  </a:cubicBezTo>
                  <a:cubicBezTo>
                    <a:pt x="410" y="368"/>
                    <a:pt x="414" y="362"/>
                    <a:pt x="414" y="354"/>
                  </a:cubicBezTo>
                  <a:cubicBezTo>
                    <a:pt x="414" y="56"/>
                    <a:pt x="414" y="56"/>
                    <a:pt x="414" y="56"/>
                  </a:cubicBezTo>
                  <a:cubicBezTo>
                    <a:pt x="414" y="49"/>
                    <a:pt x="408" y="42"/>
                    <a:pt x="400" y="42"/>
                  </a:cubicBezTo>
                  <a:close/>
                  <a:moveTo>
                    <a:pt x="139" y="282"/>
                  </a:moveTo>
                  <a:cubicBezTo>
                    <a:pt x="118" y="232"/>
                    <a:pt x="118" y="232"/>
                    <a:pt x="118" y="232"/>
                  </a:cubicBezTo>
                  <a:cubicBezTo>
                    <a:pt x="118" y="231"/>
                    <a:pt x="118" y="231"/>
                    <a:pt x="118" y="230"/>
                  </a:cubicBezTo>
                  <a:cubicBezTo>
                    <a:pt x="117" y="230"/>
                    <a:pt x="117" y="229"/>
                    <a:pt x="117" y="229"/>
                  </a:cubicBezTo>
                  <a:cubicBezTo>
                    <a:pt x="117" y="228"/>
                    <a:pt x="117" y="226"/>
                    <a:pt x="117" y="225"/>
                  </a:cubicBezTo>
                  <a:cubicBezTo>
                    <a:pt x="116" y="224"/>
                    <a:pt x="116" y="223"/>
                    <a:pt x="116" y="222"/>
                  </a:cubicBezTo>
                  <a:cubicBezTo>
                    <a:pt x="116" y="222"/>
                    <a:pt x="116" y="222"/>
                    <a:pt x="116" y="222"/>
                  </a:cubicBezTo>
                  <a:cubicBezTo>
                    <a:pt x="116" y="223"/>
                    <a:pt x="114" y="223"/>
                    <a:pt x="114" y="224"/>
                  </a:cubicBezTo>
                  <a:cubicBezTo>
                    <a:pt x="114" y="224"/>
                    <a:pt x="114" y="225"/>
                    <a:pt x="114" y="226"/>
                  </a:cubicBezTo>
                  <a:cubicBezTo>
                    <a:pt x="114" y="228"/>
                    <a:pt x="113" y="228"/>
                    <a:pt x="113" y="229"/>
                  </a:cubicBezTo>
                  <a:cubicBezTo>
                    <a:pt x="113" y="230"/>
                    <a:pt x="113" y="231"/>
                    <a:pt x="112" y="232"/>
                  </a:cubicBezTo>
                  <a:cubicBezTo>
                    <a:pt x="92" y="280"/>
                    <a:pt x="92" y="280"/>
                    <a:pt x="92" y="280"/>
                  </a:cubicBezTo>
                  <a:cubicBezTo>
                    <a:pt x="61" y="277"/>
                    <a:pt x="61" y="277"/>
                    <a:pt x="61" y="277"/>
                  </a:cubicBezTo>
                  <a:cubicBezTo>
                    <a:pt x="98" y="206"/>
                    <a:pt x="98" y="206"/>
                    <a:pt x="98" y="206"/>
                  </a:cubicBezTo>
                  <a:cubicBezTo>
                    <a:pt x="65" y="134"/>
                    <a:pt x="65" y="134"/>
                    <a:pt x="65" y="134"/>
                  </a:cubicBezTo>
                  <a:cubicBezTo>
                    <a:pt x="95" y="132"/>
                    <a:pt x="95" y="132"/>
                    <a:pt x="95" y="132"/>
                  </a:cubicBezTo>
                  <a:cubicBezTo>
                    <a:pt x="113" y="176"/>
                    <a:pt x="113" y="176"/>
                    <a:pt x="113" y="176"/>
                  </a:cubicBezTo>
                  <a:cubicBezTo>
                    <a:pt x="113" y="177"/>
                    <a:pt x="113" y="178"/>
                    <a:pt x="114" y="179"/>
                  </a:cubicBezTo>
                  <a:cubicBezTo>
                    <a:pt x="114" y="179"/>
                    <a:pt x="114" y="180"/>
                    <a:pt x="114" y="182"/>
                  </a:cubicBezTo>
                  <a:cubicBezTo>
                    <a:pt x="116" y="183"/>
                    <a:pt x="116" y="184"/>
                    <a:pt x="116" y="185"/>
                  </a:cubicBezTo>
                  <a:cubicBezTo>
                    <a:pt x="116" y="186"/>
                    <a:pt x="116" y="187"/>
                    <a:pt x="117" y="189"/>
                  </a:cubicBezTo>
                  <a:cubicBezTo>
                    <a:pt x="117" y="189"/>
                    <a:pt x="117" y="189"/>
                    <a:pt x="117" y="189"/>
                  </a:cubicBezTo>
                  <a:cubicBezTo>
                    <a:pt x="117" y="187"/>
                    <a:pt x="117" y="187"/>
                    <a:pt x="118" y="186"/>
                  </a:cubicBezTo>
                  <a:cubicBezTo>
                    <a:pt x="118" y="185"/>
                    <a:pt x="118" y="184"/>
                    <a:pt x="118" y="183"/>
                  </a:cubicBezTo>
                  <a:cubicBezTo>
                    <a:pt x="118" y="182"/>
                    <a:pt x="119" y="180"/>
                    <a:pt x="119" y="179"/>
                  </a:cubicBezTo>
                  <a:cubicBezTo>
                    <a:pt x="119" y="178"/>
                    <a:pt x="120" y="177"/>
                    <a:pt x="120" y="176"/>
                  </a:cubicBezTo>
                  <a:cubicBezTo>
                    <a:pt x="140" y="130"/>
                    <a:pt x="140" y="130"/>
                    <a:pt x="140" y="130"/>
                  </a:cubicBezTo>
                  <a:cubicBezTo>
                    <a:pt x="172" y="127"/>
                    <a:pt x="172" y="127"/>
                    <a:pt x="172" y="127"/>
                  </a:cubicBezTo>
                  <a:cubicBezTo>
                    <a:pt x="134" y="205"/>
                    <a:pt x="134" y="205"/>
                    <a:pt x="134" y="205"/>
                  </a:cubicBezTo>
                  <a:cubicBezTo>
                    <a:pt x="173" y="284"/>
                    <a:pt x="173" y="284"/>
                    <a:pt x="173" y="284"/>
                  </a:cubicBezTo>
                  <a:lnTo>
                    <a:pt x="139" y="282"/>
                  </a:lnTo>
                  <a:close/>
                  <a:moveTo>
                    <a:pt x="400" y="354"/>
                  </a:moveTo>
                  <a:cubicBezTo>
                    <a:pt x="245" y="354"/>
                    <a:pt x="245" y="354"/>
                    <a:pt x="245" y="354"/>
                  </a:cubicBezTo>
                  <a:cubicBezTo>
                    <a:pt x="245" y="326"/>
                    <a:pt x="245" y="326"/>
                    <a:pt x="245" y="326"/>
                  </a:cubicBezTo>
                  <a:cubicBezTo>
                    <a:pt x="282" y="326"/>
                    <a:pt x="282" y="326"/>
                    <a:pt x="282" y="326"/>
                  </a:cubicBezTo>
                  <a:cubicBezTo>
                    <a:pt x="282" y="293"/>
                    <a:pt x="282" y="293"/>
                    <a:pt x="282" y="293"/>
                  </a:cubicBezTo>
                  <a:cubicBezTo>
                    <a:pt x="245" y="293"/>
                    <a:pt x="245" y="293"/>
                    <a:pt x="245" y="293"/>
                  </a:cubicBezTo>
                  <a:cubicBezTo>
                    <a:pt x="245" y="274"/>
                    <a:pt x="245" y="274"/>
                    <a:pt x="245" y="274"/>
                  </a:cubicBezTo>
                  <a:cubicBezTo>
                    <a:pt x="282" y="274"/>
                    <a:pt x="282" y="274"/>
                    <a:pt x="282" y="274"/>
                  </a:cubicBezTo>
                  <a:cubicBezTo>
                    <a:pt x="282" y="241"/>
                    <a:pt x="282" y="241"/>
                    <a:pt x="282" y="241"/>
                  </a:cubicBezTo>
                  <a:cubicBezTo>
                    <a:pt x="245" y="241"/>
                    <a:pt x="245" y="241"/>
                    <a:pt x="245" y="241"/>
                  </a:cubicBezTo>
                  <a:cubicBezTo>
                    <a:pt x="245" y="222"/>
                    <a:pt x="245" y="222"/>
                    <a:pt x="245" y="222"/>
                  </a:cubicBezTo>
                  <a:cubicBezTo>
                    <a:pt x="282" y="222"/>
                    <a:pt x="282" y="222"/>
                    <a:pt x="282" y="222"/>
                  </a:cubicBezTo>
                  <a:cubicBezTo>
                    <a:pt x="282" y="189"/>
                    <a:pt x="282" y="189"/>
                    <a:pt x="282" y="189"/>
                  </a:cubicBezTo>
                  <a:cubicBezTo>
                    <a:pt x="245" y="189"/>
                    <a:pt x="245" y="189"/>
                    <a:pt x="245" y="189"/>
                  </a:cubicBezTo>
                  <a:cubicBezTo>
                    <a:pt x="245" y="170"/>
                    <a:pt x="245" y="170"/>
                    <a:pt x="245" y="170"/>
                  </a:cubicBezTo>
                  <a:cubicBezTo>
                    <a:pt x="282" y="170"/>
                    <a:pt x="282" y="170"/>
                    <a:pt x="282" y="170"/>
                  </a:cubicBezTo>
                  <a:cubicBezTo>
                    <a:pt x="282" y="137"/>
                    <a:pt x="282" y="137"/>
                    <a:pt x="282" y="137"/>
                  </a:cubicBezTo>
                  <a:cubicBezTo>
                    <a:pt x="245" y="137"/>
                    <a:pt x="245" y="137"/>
                    <a:pt x="245" y="137"/>
                  </a:cubicBezTo>
                  <a:cubicBezTo>
                    <a:pt x="245" y="118"/>
                    <a:pt x="245" y="118"/>
                    <a:pt x="245" y="118"/>
                  </a:cubicBezTo>
                  <a:cubicBezTo>
                    <a:pt x="282" y="118"/>
                    <a:pt x="282" y="118"/>
                    <a:pt x="282" y="118"/>
                  </a:cubicBezTo>
                  <a:cubicBezTo>
                    <a:pt x="282" y="85"/>
                    <a:pt x="282" y="85"/>
                    <a:pt x="282" y="85"/>
                  </a:cubicBezTo>
                  <a:cubicBezTo>
                    <a:pt x="245" y="85"/>
                    <a:pt x="245" y="85"/>
                    <a:pt x="245" y="85"/>
                  </a:cubicBezTo>
                  <a:cubicBezTo>
                    <a:pt x="245" y="56"/>
                    <a:pt x="245" y="56"/>
                    <a:pt x="245" y="56"/>
                  </a:cubicBezTo>
                  <a:cubicBezTo>
                    <a:pt x="400" y="56"/>
                    <a:pt x="400" y="56"/>
                    <a:pt x="400" y="56"/>
                  </a:cubicBezTo>
                  <a:lnTo>
                    <a:pt x="400" y="354"/>
                  </a:lnTo>
                  <a:close/>
                  <a:moveTo>
                    <a:pt x="367" y="293"/>
                  </a:moveTo>
                  <a:cubicBezTo>
                    <a:pt x="301" y="293"/>
                    <a:pt x="301" y="293"/>
                    <a:pt x="301" y="293"/>
                  </a:cubicBezTo>
                  <a:cubicBezTo>
                    <a:pt x="301" y="326"/>
                    <a:pt x="301" y="326"/>
                    <a:pt x="301" y="326"/>
                  </a:cubicBezTo>
                  <a:cubicBezTo>
                    <a:pt x="367" y="326"/>
                    <a:pt x="367" y="326"/>
                    <a:pt x="367" y="326"/>
                  </a:cubicBezTo>
                  <a:lnTo>
                    <a:pt x="367" y="293"/>
                  </a:lnTo>
                  <a:close/>
                  <a:moveTo>
                    <a:pt x="367" y="241"/>
                  </a:moveTo>
                  <a:cubicBezTo>
                    <a:pt x="301" y="241"/>
                    <a:pt x="301" y="241"/>
                    <a:pt x="301" y="241"/>
                  </a:cubicBezTo>
                  <a:cubicBezTo>
                    <a:pt x="301" y="274"/>
                    <a:pt x="301" y="274"/>
                    <a:pt x="301" y="274"/>
                  </a:cubicBezTo>
                  <a:cubicBezTo>
                    <a:pt x="367" y="274"/>
                    <a:pt x="367" y="274"/>
                    <a:pt x="367" y="274"/>
                  </a:cubicBezTo>
                  <a:lnTo>
                    <a:pt x="367" y="241"/>
                  </a:lnTo>
                  <a:close/>
                  <a:moveTo>
                    <a:pt x="367" y="189"/>
                  </a:moveTo>
                  <a:cubicBezTo>
                    <a:pt x="301" y="189"/>
                    <a:pt x="301" y="189"/>
                    <a:pt x="301" y="189"/>
                  </a:cubicBezTo>
                  <a:cubicBezTo>
                    <a:pt x="301" y="222"/>
                    <a:pt x="301" y="222"/>
                    <a:pt x="301" y="222"/>
                  </a:cubicBezTo>
                  <a:cubicBezTo>
                    <a:pt x="367" y="222"/>
                    <a:pt x="367" y="222"/>
                    <a:pt x="367" y="222"/>
                  </a:cubicBezTo>
                  <a:lnTo>
                    <a:pt x="367" y="189"/>
                  </a:lnTo>
                  <a:close/>
                  <a:moveTo>
                    <a:pt x="367" y="137"/>
                  </a:moveTo>
                  <a:cubicBezTo>
                    <a:pt x="301" y="137"/>
                    <a:pt x="301" y="137"/>
                    <a:pt x="301" y="137"/>
                  </a:cubicBezTo>
                  <a:cubicBezTo>
                    <a:pt x="301" y="170"/>
                    <a:pt x="301" y="170"/>
                    <a:pt x="301" y="170"/>
                  </a:cubicBezTo>
                  <a:cubicBezTo>
                    <a:pt x="367" y="170"/>
                    <a:pt x="367" y="170"/>
                    <a:pt x="367" y="170"/>
                  </a:cubicBezTo>
                  <a:lnTo>
                    <a:pt x="367" y="137"/>
                  </a:lnTo>
                  <a:close/>
                  <a:moveTo>
                    <a:pt x="367" y="85"/>
                  </a:moveTo>
                  <a:cubicBezTo>
                    <a:pt x="301" y="85"/>
                    <a:pt x="301" y="85"/>
                    <a:pt x="301" y="85"/>
                  </a:cubicBezTo>
                  <a:cubicBezTo>
                    <a:pt x="301" y="118"/>
                    <a:pt x="301" y="118"/>
                    <a:pt x="301" y="118"/>
                  </a:cubicBezTo>
                  <a:cubicBezTo>
                    <a:pt x="367" y="118"/>
                    <a:pt x="367" y="118"/>
                    <a:pt x="367" y="118"/>
                  </a:cubicBezTo>
                  <a:lnTo>
                    <a:pt x="367" y="85"/>
                  </a:lnTo>
                  <a:close/>
                </a:path>
              </a:pathLst>
            </a:custGeom>
            <a:solidFill>
              <a:schemeClr val="accent2"/>
            </a:solidFill>
            <a:ln>
              <a:noFill/>
            </a:ln>
          </p:spPr>
          <p:txBody>
            <a:bodyPr vert="horz" wrap="square" lIns="89617" tIns="44808" rIns="89617" bIns="44808" numCol="1" anchor="t" anchorCtr="0" compatLnSpc="1">
              <a:prstTxWarp prst="textNoShape">
                <a:avLst/>
              </a:prstTxWarp>
            </a:bodyPr>
            <a:lstStyle/>
            <a:p>
              <a:pPr defTabSz="896042">
                <a:defRPr/>
              </a:pPr>
              <a:endParaRPr lang="en-US" sz="1765" kern="0">
                <a:solidFill>
                  <a:srgbClr val="505050"/>
                </a:solidFill>
              </a:endParaRPr>
            </a:p>
          </p:txBody>
        </p:sp>
      </p:grpSp>
    </p:spTree>
    <p:extLst>
      <p:ext uri="{BB962C8B-B14F-4D97-AF65-F5344CB8AC3E}">
        <p14:creationId xmlns:p14="http://schemas.microsoft.com/office/powerpoint/2010/main" val="2108652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Thank You!</a:t>
            </a:r>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20</a:t>
            </a:fld>
            <a:endParaRPr lang="en-IN"/>
          </a:p>
        </p:txBody>
      </p:sp>
    </p:spTree>
    <p:extLst>
      <p:ext uri="{BB962C8B-B14F-4D97-AF65-F5344CB8AC3E}">
        <p14:creationId xmlns:p14="http://schemas.microsoft.com/office/powerpoint/2010/main" val="184531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bwMode="auto">
          <a:xfrm>
            <a:off x="4975627" y="1462"/>
            <a:ext cx="7214644" cy="685508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895747" fontAlgn="base">
              <a:lnSpc>
                <a:spcPct val="90000"/>
              </a:lnSpc>
              <a:spcBef>
                <a:spcPct val="0"/>
              </a:spcBef>
              <a:spcAft>
                <a:spcPct val="0"/>
              </a:spcAft>
            </a:pPr>
            <a:endParaRPr lang="en-US" sz="1961" spc="-49" dirty="0">
              <a:gradFill>
                <a:gsLst>
                  <a:gs pos="1250">
                    <a:srgbClr val="505050"/>
                  </a:gs>
                  <a:gs pos="10417">
                    <a:srgbClr val="505050"/>
                  </a:gs>
                </a:gsLst>
                <a:lin ang="5400000" scaled="0"/>
              </a:gradFill>
            </a:endParaRPr>
          </a:p>
        </p:txBody>
      </p:sp>
      <p:grpSp>
        <p:nvGrpSpPr>
          <p:cNvPr id="105" name="Group 104"/>
          <p:cNvGrpSpPr/>
          <p:nvPr/>
        </p:nvGrpSpPr>
        <p:grpSpPr>
          <a:xfrm>
            <a:off x="7001827" y="4200075"/>
            <a:ext cx="947614" cy="710340"/>
            <a:chOff x="9680603" y="4223274"/>
            <a:chExt cx="2124075" cy="1382712"/>
          </a:xfrm>
        </p:grpSpPr>
        <p:sp>
          <p:nvSpPr>
            <p:cNvPr id="106"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07"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08"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109" name="Group 108"/>
          <p:cNvGrpSpPr/>
          <p:nvPr/>
        </p:nvGrpSpPr>
        <p:grpSpPr>
          <a:xfrm>
            <a:off x="7151189" y="4349436"/>
            <a:ext cx="947614" cy="710340"/>
            <a:chOff x="9680603" y="4223274"/>
            <a:chExt cx="2124075" cy="1382712"/>
          </a:xfrm>
        </p:grpSpPr>
        <p:sp>
          <p:nvSpPr>
            <p:cNvPr id="110"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11"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12"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104" name="Group 103"/>
          <p:cNvGrpSpPr/>
          <p:nvPr/>
        </p:nvGrpSpPr>
        <p:grpSpPr>
          <a:xfrm>
            <a:off x="6861339" y="4086204"/>
            <a:ext cx="947614" cy="710340"/>
            <a:chOff x="9680603" y="4223274"/>
            <a:chExt cx="2124075" cy="1382712"/>
          </a:xfrm>
        </p:grpSpPr>
        <p:sp>
          <p:nvSpPr>
            <p:cNvPr id="101"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02"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03"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94" name="Group 93"/>
          <p:cNvGrpSpPr/>
          <p:nvPr/>
        </p:nvGrpSpPr>
        <p:grpSpPr>
          <a:xfrm>
            <a:off x="6290450" y="4035530"/>
            <a:ext cx="1830849" cy="2196377"/>
            <a:chOff x="5973685" y="4368799"/>
            <a:chExt cx="1857794" cy="2228702"/>
          </a:xfrm>
        </p:grpSpPr>
        <p:grpSp>
          <p:nvGrpSpPr>
            <p:cNvPr id="89" name="Group 88"/>
            <p:cNvGrpSpPr/>
            <p:nvPr/>
          </p:nvGrpSpPr>
          <p:grpSpPr>
            <a:xfrm>
              <a:off x="5973685" y="4368799"/>
              <a:ext cx="1406525" cy="1711326"/>
              <a:chOff x="5611546" y="2595224"/>
              <a:chExt cx="1406525" cy="1711326"/>
            </a:xfrm>
          </p:grpSpPr>
          <p:sp>
            <p:nvSpPr>
              <p:cNvPr id="21" name="AutoShape 14"/>
              <p:cNvSpPr>
                <a:spLocks noChangeAspect="1" noChangeArrowheads="1" noTextEdit="1"/>
              </p:cNvSpPr>
              <p:nvPr/>
            </p:nvSpPr>
            <p:spPr bwMode="auto">
              <a:xfrm>
                <a:off x="5611546" y="2595224"/>
                <a:ext cx="14065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2" name="Freeform 16"/>
              <p:cNvSpPr>
                <a:spLocks/>
              </p:cNvSpPr>
              <p:nvPr/>
            </p:nvSpPr>
            <p:spPr bwMode="auto">
              <a:xfrm>
                <a:off x="5614721" y="2595224"/>
                <a:ext cx="1403350" cy="1574800"/>
              </a:xfrm>
              <a:custGeom>
                <a:avLst/>
                <a:gdLst>
                  <a:gd name="T0" fmla="*/ 554 w 554"/>
                  <a:gd name="T1" fmla="*/ 259 h 622"/>
                  <a:gd name="T2" fmla="*/ 152 w 554"/>
                  <a:gd name="T3" fmla="*/ 0 h 622"/>
                  <a:gd name="T4" fmla="*/ 127 w 554"/>
                  <a:gd name="T5" fmla="*/ 17 h 622"/>
                  <a:gd name="T6" fmla="*/ 127 w 554"/>
                  <a:gd name="T7" fmla="*/ 123 h 622"/>
                  <a:gd name="T8" fmla="*/ 0 w 554"/>
                  <a:gd name="T9" fmla="*/ 206 h 622"/>
                  <a:gd name="T10" fmla="*/ 0 w 554"/>
                  <a:gd name="T11" fmla="*/ 280 h 622"/>
                  <a:gd name="T12" fmla="*/ 0 w 554"/>
                  <a:gd name="T13" fmla="*/ 282 h 622"/>
                  <a:gd name="T14" fmla="*/ 0 w 554"/>
                  <a:gd name="T15" fmla="*/ 282 h 622"/>
                  <a:gd name="T16" fmla="*/ 0 w 554"/>
                  <a:gd name="T17" fmla="*/ 355 h 622"/>
                  <a:gd name="T18" fmla="*/ 0 w 554"/>
                  <a:gd name="T19" fmla="*/ 356 h 622"/>
                  <a:gd name="T20" fmla="*/ 0 w 554"/>
                  <a:gd name="T21" fmla="*/ 356 h 622"/>
                  <a:gd name="T22" fmla="*/ 0 w 554"/>
                  <a:gd name="T23" fmla="*/ 410 h 622"/>
                  <a:gd name="T24" fmla="*/ 74 w 554"/>
                  <a:gd name="T25" fmla="*/ 459 h 622"/>
                  <a:gd name="T26" fmla="*/ 74 w 554"/>
                  <a:gd name="T27" fmla="*/ 459 h 622"/>
                  <a:gd name="T28" fmla="*/ 74 w 554"/>
                  <a:gd name="T29" fmla="*/ 459 h 622"/>
                  <a:gd name="T30" fmla="*/ 74 w 554"/>
                  <a:gd name="T31" fmla="*/ 459 h 622"/>
                  <a:gd name="T32" fmla="*/ 74 w 554"/>
                  <a:gd name="T33" fmla="*/ 459 h 622"/>
                  <a:gd name="T34" fmla="*/ 175 w 554"/>
                  <a:gd name="T35" fmla="*/ 393 h 622"/>
                  <a:gd name="T36" fmla="*/ 258 w 554"/>
                  <a:gd name="T37" fmla="*/ 447 h 622"/>
                  <a:gd name="T38" fmla="*/ 258 w 554"/>
                  <a:gd name="T39" fmla="*/ 458 h 622"/>
                  <a:gd name="T40" fmla="*/ 239 w 554"/>
                  <a:gd name="T41" fmla="*/ 488 h 622"/>
                  <a:gd name="T42" fmla="*/ 206 w 554"/>
                  <a:gd name="T43" fmla="*/ 509 h 622"/>
                  <a:gd name="T44" fmla="*/ 206 w 554"/>
                  <a:gd name="T45" fmla="*/ 517 h 622"/>
                  <a:gd name="T46" fmla="*/ 336 w 554"/>
                  <a:gd name="T47" fmla="*/ 602 h 622"/>
                  <a:gd name="T48" fmla="*/ 337 w 554"/>
                  <a:gd name="T49" fmla="*/ 602 h 622"/>
                  <a:gd name="T50" fmla="*/ 337 w 554"/>
                  <a:gd name="T51" fmla="*/ 602 h 622"/>
                  <a:gd name="T52" fmla="*/ 337 w 554"/>
                  <a:gd name="T53" fmla="*/ 602 h 622"/>
                  <a:gd name="T54" fmla="*/ 337 w 554"/>
                  <a:gd name="T55" fmla="*/ 602 h 622"/>
                  <a:gd name="T56" fmla="*/ 337 w 554"/>
                  <a:gd name="T57" fmla="*/ 602 h 622"/>
                  <a:gd name="T58" fmla="*/ 355 w 554"/>
                  <a:gd name="T59" fmla="*/ 590 h 622"/>
                  <a:gd name="T60" fmla="*/ 373 w 554"/>
                  <a:gd name="T61" fmla="*/ 579 h 622"/>
                  <a:gd name="T62" fmla="*/ 394 w 554"/>
                  <a:gd name="T63" fmla="*/ 543 h 622"/>
                  <a:gd name="T64" fmla="*/ 394 w 554"/>
                  <a:gd name="T65" fmla="*/ 535 h 622"/>
                  <a:gd name="T66" fmla="*/ 528 w 554"/>
                  <a:gd name="T67" fmla="*/ 621 h 622"/>
                  <a:gd name="T68" fmla="*/ 528 w 554"/>
                  <a:gd name="T69" fmla="*/ 622 h 622"/>
                  <a:gd name="T70" fmla="*/ 528 w 554"/>
                  <a:gd name="T71" fmla="*/ 621 h 622"/>
                  <a:gd name="T72" fmla="*/ 528 w 554"/>
                  <a:gd name="T73" fmla="*/ 621 h 622"/>
                  <a:gd name="T74" fmla="*/ 528 w 554"/>
                  <a:gd name="T75" fmla="*/ 621 h 622"/>
                  <a:gd name="T76" fmla="*/ 553 w 554"/>
                  <a:gd name="T77" fmla="*/ 605 h 622"/>
                  <a:gd name="T78" fmla="*/ 554 w 554"/>
                  <a:gd name="T79" fmla="*/ 25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4" h="622">
                    <a:moveTo>
                      <a:pt x="554" y="259"/>
                    </a:moveTo>
                    <a:cubicBezTo>
                      <a:pt x="152" y="0"/>
                      <a:pt x="152" y="0"/>
                      <a:pt x="152" y="0"/>
                    </a:cubicBezTo>
                    <a:cubicBezTo>
                      <a:pt x="127" y="17"/>
                      <a:pt x="127" y="17"/>
                      <a:pt x="127" y="17"/>
                    </a:cubicBezTo>
                    <a:cubicBezTo>
                      <a:pt x="127" y="123"/>
                      <a:pt x="127" y="123"/>
                      <a:pt x="127" y="123"/>
                    </a:cubicBezTo>
                    <a:cubicBezTo>
                      <a:pt x="0" y="206"/>
                      <a:pt x="0" y="206"/>
                      <a:pt x="0" y="206"/>
                    </a:cubicBezTo>
                    <a:cubicBezTo>
                      <a:pt x="0" y="280"/>
                      <a:pt x="0" y="280"/>
                      <a:pt x="0" y="280"/>
                    </a:cubicBezTo>
                    <a:cubicBezTo>
                      <a:pt x="0" y="282"/>
                      <a:pt x="0" y="282"/>
                      <a:pt x="0" y="282"/>
                    </a:cubicBezTo>
                    <a:cubicBezTo>
                      <a:pt x="0" y="282"/>
                      <a:pt x="0" y="282"/>
                      <a:pt x="0" y="282"/>
                    </a:cubicBezTo>
                    <a:cubicBezTo>
                      <a:pt x="0" y="355"/>
                      <a:pt x="0" y="355"/>
                      <a:pt x="0" y="355"/>
                    </a:cubicBezTo>
                    <a:cubicBezTo>
                      <a:pt x="0" y="356"/>
                      <a:pt x="0" y="356"/>
                      <a:pt x="0" y="356"/>
                    </a:cubicBezTo>
                    <a:cubicBezTo>
                      <a:pt x="0" y="356"/>
                      <a:pt x="0" y="356"/>
                      <a:pt x="0" y="356"/>
                    </a:cubicBezTo>
                    <a:cubicBezTo>
                      <a:pt x="0" y="410"/>
                      <a:pt x="0" y="410"/>
                      <a:pt x="0" y="410"/>
                    </a:cubicBezTo>
                    <a:cubicBezTo>
                      <a:pt x="74" y="459"/>
                      <a:pt x="74" y="459"/>
                      <a:pt x="74" y="459"/>
                    </a:cubicBezTo>
                    <a:cubicBezTo>
                      <a:pt x="74" y="459"/>
                      <a:pt x="74" y="459"/>
                      <a:pt x="74" y="459"/>
                    </a:cubicBezTo>
                    <a:cubicBezTo>
                      <a:pt x="74" y="459"/>
                      <a:pt x="74" y="459"/>
                      <a:pt x="74" y="459"/>
                    </a:cubicBezTo>
                    <a:cubicBezTo>
                      <a:pt x="74" y="459"/>
                      <a:pt x="74" y="459"/>
                      <a:pt x="74" y="459"/>
                    </a:cubicBezTo>
                    <a:cubicBezTo>
                      <a:pt x="74" y="459"/>
                      <a:pt x="74" y="459"/>
                      <a:pt x="74" y="459"/>
                    </a:cubicBezTo>
                    <a:cubicBezTo>
                      <a:pt x="175" y="393"/>
                      <a:pt x="175" y="393"/>
                      <a:pt x="175" y="393"/>
                    </a:cubicBezTo>
                    <a:cubicBezTo>
                      <a:pt x="258" y="447"/>
                      <a:pt x="258" y="447"/>
                      <a:pt x="258" y="447"/>
                    </a:cubicBezTo>
                    <a:cubicBezTo>
                      <a:pt x="258" y="458"/>
                      <a:pt x="258" y="458"/>
                      <a:pt x="258" y="458"/>
                    </a:cubicBezTo>
                    <a:cubicBezTo>
                      <a:pt x="258" y="468"/>
                      <a:pt x="250" y="482"/>
                      <a:pt x="239" y="488"/>
                    </a:cubicBezTo>
                    <a:cubicBezTo>
                      <a:pt x="206" y="509"/>
                      <a:pt x="206" y="509"/>
                      <a:pt x="206" y="509"/>
                    </a:cubicBezTo>
                    <a:cubicBezTo>
                      <a:pt x="206" y="517"/>
                      <a:pt x="206" y="517"/>
                      <a:pt x="206" y="517"/>
                    </a:cubicBezTo>
                    <a:cubicBezTo>
                      <a:pt x="336" y="602"/>
                      <a:pt x="336" y="602"/>
                      <a:pt x="336" y="602"/>
                    </a:cubicBezTo>
                    <a:cubicBezTo>
                      <a:pt x="337" y="602"/>
                      <a:pt x="337" y="602"/>
                      <a:pt x="337" y="602"/>
                    </a:cubicBezTo>
                    <a:cubicBezTo>
                      <a:pt x="337" y="602"/>
                      <a:pt x="337" y="602"/>
                      <a:pt x="337" y="602"/>
                    </a:cubicBezTo>
                    <a:cubicBezTo>
                      <a:pt x="337" y="602"/>
                      <a:pt x="337" y="602"/>
                      <a:pt x="337" y="602"/>
                    </a:cubicBezTo>
                    <a:cubicBezTo>
                      <a:pt x="337" y="602"/>
                      <a:pt x="337" y="602"/>
                      <a:pt x="337" y="602"/>
                    </a:cubicBezTo>
                    <a:cubicBezTo>
                      <a:pt x="337" y="602"/>
                      <a:pt x="337" y="602"/>
                      <a:pt x="337" y="602"/>
                    </a:cubicBezTo>
                    <a:cubicBezTo>
                      <a:pt x="355" y="590"/>
                      <a:pt x="355" y="590"/>
                      <a:pt x="355" y="590"/>
                    </a:cubicBezTo>
                    <a:cubicBezTo>
                      <a:pt x="373" y="579"/>
                      <a:pt x="373" y="579"/>
                      <a:pt x="373" y="579"/>
                    </a:cubicBezTo>
                    <a:cubicBezTo>
                      <a:pt x="386" y="571"/>
                      <a:pt x="394" y="555"/>
                      <a:pt x="394" y="543"/>
                    </a:cubicBezTo>
                    <a:cubicBezTo>
                      <a:pt x="394" y="535"/>
                      <a:pt x="394" y="535"/>
                      <a:pt x="394" y="535"/>
                    </a:cubicBezTo>
                    <a:cubicBezTo>
                      <a:pt x="528" y="621"/>
                      <a:pt x="528" y="621"/>
                      <a:pt x="528" y="621"/>
                    </a:cubicBezTo>
                    <a:cubicBezTo>
                      <a:pt x="528" y="622"/>
                      <a:pt x="528" y="622"/>
                      <a:pt x="528" y="622"/>
                    </a:cubicBezTo>
                    <a:cubicBezTo>
                      <a:pt x="528" y="621"/>
                      <a:pt x="528" y="621"/>
                      <a:pt x="528" y="621"/>
                    </a:cubicBezTo>
                    <a:cubicBezTo>
                      <a:pt x="528" y="621"/>
                      <a:pt x="528" y="621"/>
                      <a:pt x="528" y="621"/>
                    </a:cubicBezTo>
                    <a:cubicBezTo>
                      <a:pt x="528" y="621"/>
                      <a:pt x="528" y="621"/>
                      <a:pt x="528" y="621"/>
                    </a:cubicBezTo>
                    <a:cubicBezTo>
                      <a:pt x="553" y="605"/>
                      <a:pt x="553" y="605"/>
                      <a:pt x="553" y="605"/>
                    </a:cubicBezTo>
                    <a:cubicBezTo>
                      <a:pt x="554" y="259"/>
                      <a:pt x="554" y="259"/>
                      <a:pt x="554" y="259"/>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3" name="Freeform 17"/>
              <p:cNvSpPr>
                <a:spLocks/>
              </p:cNvSpPr>
              <p:nvPr/>
            </p:nvSpPr>
            <p:spPr bwMode="auto">
              <a:xfrm>
                <a:off x="5614721" y="2855574"/>
                <a:ext cx="587375" cy="382588"/>
              </a:xfrm>
              <a:custGeom>
                <a:avLst/>
                <a:gdLst>
                  <a:gd name="T0" fmla="*/ 118 w 370"/>
                  <a:gd name="T1" fmla="*/ 241 h 241"/>
                  <a:gd name="T2" fmla="*/ 0 w 370"/>
                  <a:gd name="T3" fmla="*/ 164 h 241"/>
                  <a:gd name="T4" fmla="*/ 252 w 370"/>
                  <a:gd name="T5" fmla="*/ 0 h 241"/>
                  <a:gd name="T6" fmla="*/ 370 w 370"/>
                  <a:gd name="T7" fmla="*/ 78 h 241"/>
                  <a:gd name="T8" fmla="*/ 118 w 370"/>
                  <a:gd name="T9" fmla="*/ 241 h 241"/>
                </a:gdLst>
                <a:ahLst/>
                <a:cxnLst>
                  <a:cxn ang="0">
                    <a:pos x="T0" y="T1"/>
                  </a:cxn>
                  <a:cxn ang="0">
                    <a:pos x="T2" y="T3"/>
                  </a:cxn>
                  <a:cxn ang="0">
                    <a:pos x="T4" y="T5"/>
                  </a:cxn>
                  <a:cxn ang="0">
                    <a:pos x="T6" y="T7"/>
                  </a:cxn>
                  <a:cxn ang="0">
                    <a:pos x="T8" y="T9"/>
                  </a:cxn>
                </a:cxnLst>
                <a:rect l="0" t="0" r="r" b="b"/>
                <a:pathLst>
                  <a:path w="370" h="241">
                    <a:moveTo>
                      <a:pt x="118" y="241"/>
                    </a:moveTo>
                    <a:lnTo>
                      <a:pt x="0" y="164"/>
                    </a:lnTo>
                    <a:lnTo>
                      <a:pt x="252" y="0"/>
                    </a:lnTo>
                    <a:lnTo>
                      <a:pt x="370" y="78"/>
                    </a:lnTo>
                    <a:lnTo>
                      <a:pt x="118" y="24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4" name="Freeform 18"/>
              <p:cNvSpPr>
                <a:spLocks/>
              </p:cNvSpPr>
              <p:nvPr/>
            </p:nvSpPr>
            <p:spPr bwMode="auto">
              <a:xfrm>
                <a:off x="5802046" y="2979399"/>
                <a:ext cx="400050" cy="777875"/>
              </a:xfrm>
              <a:custGeom>
                <a:avLst/>
                <a:gdLst>
                  <a:gd name="T0" fmla="*/ 0 w 252"/>
                  <a:gd name="T1" fmla="*/ 163 h 490"/>
                  <a:gd name="T2" fmla="*/ 0 w 252"/>
                  <a:gd name="T3" fmla="*/ 490 h 490"/>
                  <a:gd name="T4" fmla="*/ 252 w 252"/>
                  <a:gd name="T5" fmla="*/ 327 h 490"/>
                  <a:gd name="T6" fmla="*/ 252 w 252"/>
                  <a:gd name="T7" fmla="*/ 0 h 490"/>
                  <a:gd name="T8" fmla="*/ 0 w 252"/>
                  <a:gd name="T9" fmla="*/ 163 h 490"/>
                </a:gdLst>
                <a:ahLst/>
                <a:cxnLst>
                  <a:cxn ang="0">
                    <a:pos x="T0" y="T1"/>
                  </a:cxn>
                  <a:cxn ang="0">
                    <a:pos x="T2" y="T3"/>
                  </a:cxn>
                  <a:cxn ang="0">
                    <a:pos x="T4" y="T5"/>
                  </a:cxn>
                  <a:cxn ang="0">
                    <a:pos x="T6" y="T7"/>
                  </a:cxn>
                  <a:cxn ang="0">
                    <a:pos x="T8" y="T9"/>
                  </a:cxn>
                </a:cxnLst>
                <a:rect l="0" t="0" r="r" b="b"/>
                <a:pathLst>
                  <a:path w="252" h="490">
                    <a:moveTo>
                      <a:pt x="0" y="163"/>
                    </a:moveTo>
                    <a:lnTo>
                      <a:pt x="0" y="490"/>
                    </a:lnTo>
                    <a:lnTo>
                      <a:pt x="252" y="327"/>
                    </a:lnTo>
                    <a:lnTo>
                      <a:pt x="252" y="0"/>
                    </a:lnTo>
                    <a:lnTo>
                      <a:pt x="0" y="163"/>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5" name="Freeform 19"/>
              <p:cNvSpPr>
                <a:spLocks/>
              </p:cNvSpPr>
              <p:nvPr/>
            </p:nvSpPr>
            <p:spPr bwMode="auto">
              <a:xfrm>
                <a:off x="5802046" y="2979399"/>
                <a:ext cx="400050" cy="777875"/>
              </a:xfrm>
              <a:custGeom>
                <a:avLst/>
                <a:gdLst>
                  <a:gd name="T0" fmla="*/ 0 w 252"/>
                  <a:gd name="T1" fmla="*/ 163 h 490"/>
                  <a:gd name="T2" fmla="*/ 0 w 252"/>
                  <a:gd name="T3" fmla="*/ 490 h 490"/>
                  <a:gd name="T4" fmla="*/ 252 w 252"/>
                  <a:gd name="T5" fmla="*/ 327 h 490"/>
                  <a:gd name="T6" fmla="*/ 252 w 252"/>
                  <a:gd name="T7" fmla="*/ 0 h 490"/>
                  <a:gd name="T8" fmla="*/ 0 w 252"/>
                  <a:gd name="T9" fmla="*/ 163 h 490"/>
                </a:gdLst>
                <a:ahLst/>
                <a:cxnLst>
                  <a:cxn ang="0">
                    <a:pos x="T0" y="T1"/>
                  </a:cxn>
                  <a:cxn ang="0">
                    <a:pos x="T2" y="T3"/>
                  </a:cxn>
                  <a:cxn ang="0">
                    <a:pos x="T4" y="T5"/>
                  </a:cxn>
                  <a:cxn ang="0">
                    <a:pos x="T6" y="T7"/>
                  </a:cxn>
                  <a:cxn ang="0">
                    <a:pos x="T8" y="T9"/>
                  </a:cxn>
                </a:cxnLst>
                <a:rect l="0" t="0" r="r" b="b"/>
                <a:pathLst>
                  <a:path w="252" h="490">
                    <a:moveTo>
                      <a:pt x="0" y="163"/>
                    </a:moveTo>
                    <a:lnTo>
                      <a:pt x="0" y="490"/>
                    </a:lnTo>
                    <a:lnTo>
                      <a:pt x="252" y="327"/>
                    </a:lnTo>
                    <a:lnTo>
                      <a:pt x="252" y="0"/>
                    </a:lnTo>
                    <a:lnTo>
                      <a:pt x="0"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6" name="Freeform 20"/>
              <p:cNvSpPr>
                <a:spLocks/>
              </p:cNvSpPr>
              <p:nvPr/>
            </p:nvSpPr>
            <p:spPr bwMode="auto">
              <a:xfrm>
                <a:off x="5614721" y="3115924"/>
                <a:ext cx="187325" cy="641350"/>
              </a:xfrm>
              <a:custGeom>
                <a:avLst/>
                <a:gdLst>
                  <a:gd name="T0" fmla="*/ 118 w 118"/>
                  <a:gd name="T1" fmla="*/ 77 h 404"/>
                  <a:gd name="T2" fmla="*/ 0 w 118"/>
                  <a:gd name="T3" fmla="*/ 0 h 404"/>
                  <a:gd name="T4" fmla="*/ 0 w 118"/>
                  <a:gd name="T5" fmla="*/ 326 h 404"/>
                  <a:gd name="T6" fmla="*/ 118 w 118"/>
                  <a:gd name="T7" fmla="*/ 404 h 404"/>
                  <a:gd name="T8" fmla="*/ 118 w 118"/>
                  <a:gd name="T9" fmla="*/ 77 h 404"/>
                </a:gdLst>
                <a:ahLst/>
                <a:cxnLst>
                  <a:cxn ang="0">
                    <a:pos x="T0" y="T1"/>
                  </a:cxn>
                  <a:cxn ang="0">
                    <a:pos x="T2" y="T3"/>
                  </a:cxn>
                  <a:cxn ang="0">
                    <a:pos x="T4" y="T5"/>
                  </a:cxn>
                  <a:cxn ang="0">
                    <a:pos x="T6" y="T7"/>
                  </a:cxn>
                  <a:cxn ang="0">
                    <a:pos x="T8" y="T9"/>
                  </a:cxn>
                </a:cxnLst>
                <a:rect l="0" t="0" r="r" b="b"/>
                <a:pathLst>
                  <a:path w="118" h="404">
                    <a:moveTo>
                      <a:pt x="118" y="77"/>
                    </a:moveTo>
                    <a:lnTo>
                      <a:pt x="0" y="0"/>
                    </a:lnTo>
                    <a:lnTo>
                      <a:pt x="0" y="326"/>
                    </a:lnTo>
                    <a:lnTo>
                      <a:pt x="118" y="404"/>
                    </a:lnTo>
                    <a:lnTo>
                      <a:pt x="118" y="77"/>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7" name="Freeform 21"/>
              <p:cNvSpPr>
                <a:spLocks/>
              </p:cNvSpPr>
              <p:nvPr/>
            </p:nvSpPr>
            <p:spPr bwMode="auto">
              <a:xfrm>
                <a:off x="5614721" y="3115924"/>
                <a:ext cx="187325" cy="641350"/>
              </a:xfrm>
              <a:custGeom>
                <a:avLst/>
                <a:gdLst>
                  <a:gd name="T0" fmla="*/ 118 w 118"/>
                  <a:gd name="T1" fmla="*/ 77 h 404"/>
                  <a:gd name="T2" fmla="*/ 0 w 118"/>
                  <a:gd name="T3" fmla="*/ 0 h 404"/>
                  <a:gd name="T4" fmla="*/ 0 w 118"/>
                  <a:gd name="T5" fmla="*/ 326 h 404"/>
                  <a:gd name="T6" fmla="*/ 118 w 118"/>
                  <a:gd name="T7" fmla="*/ 404 h 404"/>
                  <a:gd name="T8" fmla="*/ 118 w 118"/>
                  <a:gd name="T9" fmla="*/ 77 h 404"/>
                </a:gdLst>
                <a:ahLst/>
                <a:cxnLst>
                  <a:cxn ang="0">
                    <a:pos x="T0" y="T1"/>
                  </a:cxn>
                  <a:cxn ang="0">
                    <a:pos x="T2" y="T3"/>
                  </a:cxn>
                  <a:cxn ang="0">
                    <a:pos x="T4" y="T5"/>
                  </a:cxn>
                  <a:cxn ang="0">
                    <a:pos x="T6" y="T7"/>
                  </a:cxn>
                  <a:cxn ang="0">
                    <a:pos x="T8" y="T9"/>
                  </a:cxn>
                </a:cxnLst>
                <a:rect l="0" t="0" r="r" b="b"/>
                <a:pathLst>
                  <a:path w="118" h="404">
                    <a:moveTo>
                      <a:pt x="118" y="77"/>
                    </a:moveTo>
                    <a:lnTo>
                      <a:pt x="0" y="0"/>
                    </a:lnTo>
                    <a:lnTo>
                      <a:pt x="0" y="326"/>
                    </a:lnTo>
                    <a:lnTo>
                      <a:pt x="118" y="404"/>
                    </a:lnTo>
                    <a:lnTo>
                      <a:pt x="118"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8" name="Rectangle 22"/>
              <p:cNvSpPr>
                <a:spLocks noChangeArrowheads="1"/>
              </p:cNvSpPr>
              <p:nvPr/>
            </p:nvSpPr>
            <p:spPr bwMode="auto">
              <a:xfrm>
                <a:off x="5614721" y="3309599"/>
                <a:ext cx="1588" cy="1588"/>
              </a:xfrm>
              <a:prstGeom prst="rect">
                <a:avLst/>
              </a:prstGeom>
              <a:solidFill>
                <a:srgbClr val="ACAB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29" name="Freeform 23"/>
              <p:cNvSpPr>
                <a:spLocks/>
              </p:cNvSpPr>
              <p:nvPr/>
            </p:nvSpPr>
            <p:spPr bwMode="auto">
              <a:xfrm>
                <a:off x="5614721" y="330959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0" name="Rectangle 24"/>
              <p:cNvSpPr>
                <a:spLocks noChangeArrowheads="1"/>
              </p:cNvSpPr>
              <p:nvPr/>
            </p:nvSpPr>
            <p:spPr bwMode="auto">
              <a:xfrm>
                <a:off x="5614721" y="3303249"/>
                <a:ext cx="1588" cy="6350"/>
              </a:xfrm>
              <a:prstGeom prst="rect">
                <a:avLst/>
              </a:prstGeom>
              <a:solidFill>
                <a:srgbClr val="9A9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1" name="Freeform 25"/>
              <p:cNvSpPr>
                <a:spLocks/>
              </p:cNvSpPr>
              <p:nvPr/>
            </p:nvSpPr>
            <p:spPr bwMode="auto">
              <a:xfrm>
                <a:off x="5614721" y="3303249"/>
                <a:ext cx="0" cy="6350"/>
              </a:xfrm>
              <a:custGeom>
                <a:avLst/>
                <a:gdLst>
                  <a:gd name="T0" fmla="*/ 0 h 4"/>
                  <a:gd name="T1" fmla="*/ 4 h 4"/>
                  <a:gd name="T2" fmla="*/ 4 h 4"/>
                  <a:gd name="T3" fmla="*/ 0 h 4"/>
                </a:gdLst>
                <a:ahLst/>
                <a:cxnLst>
                  <a:cxn ang="0">
                    <a:pos x="0" y="T0"/>
                  </a:cxn>
                  <a:cxn ang="0">
                    <a:pos x="0" y="T1"/>
                  </a:cxn>
                  <a:cxn ang="0">
                    <a:pos x="0" y="T2"/>
                  </a:cxn>
                  <a:cxn ang="0">
                    <a:pos x="0" y="T3"/>
                  </a:cxn>
                </a:cxnLst>
                <a:rect l="0" t="0" r="r" b="b"/>
                <a:pathLst>
                  <a:path h="4">
                    <a:moveTo>
                      <a:pt x="0" y="0"/>
                    </a:moveTo>
                    <a:lnTo>
                      <a:pt x="0" y="4"/>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2" name="Rectangle 26"/>
              <p:cNvSpPr>
                <a:spLocks noChangeArrowheads="1"/>
              </p:cNvSpPr>
              <p:nvPr/>
            </p:nvSpPr>
            <p:spPr bwMode="auto">
              <a:xfrm>
                <a:off x="5802046" y="3427074"/>
                <a:ext cx="1588" cy="6350"/>
              </a:xfrm>
              <a:prstGeom prst="rect">
                <a:avLst/>
              </a:prstGeom>
              <a:solidFill>
                <a:srgbClr val="5D5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3" name="Freeform 27"/>
              <p:cNvSpPr>
                <a:spLocks/>
              </p:cNvSpPr>
              <p:nvPr/>
            </p:nvSpPr>
            <p:spPr bwMode="auto">
              <a:xfrm>
                <a:off x="5802046" y="3427074"/>
                <a:ext cx="0" cy="6350"/>
              </a:xfrm>
              <a:custGeom>
                <a:avLst/>
                <a:gdLst>
                  <a:gd name="T0" fmla="*/ 0 h 4"/>
                  <a:gd name="T1" fmla="*/ 4 h 4"/>
                  <a:gd name="T2" fmla="*/ 4 h 4"/>
                  <a:gd name="T3" fmla="*/ 0 h 4"/>
                </a:gdLst>
                <a:ahLst/>
                <a:cxnLst>
                  <a:cxn ang="0">
                    <a:pos x="0" y="T0"/>
                  </a:cxn>
                  <a:cxn ang="0">
                    <a:pos x="0" y="T1"/>
                  </a:cxn>
                  <a:cxn ang="0">
                    <a:pos x="0" y="T2"/>
                  </a:cxn>
                  <a:cxn ang="0">
                    <a:pos x="0" y="T3"/>
                  </a:cxn>
                </a:cxnLst>
                <a:rect l="0" t="0" r="r" b="b"/>
                <a:pathLst>
                  <a:path h="4">
                    <a:moveTo>
                      <a:pt x="0" y="0"/>
                    </a:moveTo>
                    <a:lnTo>
                      <a:pt x="0" y="4"/>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4" name="Freeform 28"/>
              <p:cNvSpPr>
                <a:spLocks/>
              </p:cNvSpPr>
              <p:nvPr/>
            </p:nvSpPr>
            <p:spPr bwMode="auto">
              <a:xfrm>
                <a:off x="5614721" y="3301662"/>
                <a:ext cx="187325" cy="131763"/>
              </a:xfrm>
              <a:custGeom>
                <a:avLst/>
                <a:gdLst>
                  <a:gd name="T0" fmla="*/ 0 w 118"/>
                  <a:gd name="T1" fmla="*/ 0 h 83"/>
                  <a:gd name="T2" fmla="*/ 0 w 118"/>
                  <a:gd name="T3" fmla="*/ 1 h 83"/>
                  <a:gd name="T4" fmla="*/ 0 w 118"/>
                  <a:gd name="T5" fmla="*/ 5 h 83"/>
                  <a:gd name="T6" fmla="*/ 0 w 118"/>
                  <a:gd name="T7" fmla="*/ 5 h 83"/>
                  <a:gd name="T8" fmla="*/ 118 w 118"/>
                  <a:gd name="T9" fmla="*/ 83 h 83"/>
                  <a:gd name="T10" fmla="*/ 118 w 118"/>
                  <a:gd name="T11" fmla="*/ 79 h 83"/>
                  <a:gd name="T12" fmla="*/ 118 w 118"/>
                  <a:gd name="T13" fmla="*/ 78 h 83"/>
                  <a:gd name="T14" fmla="*/ 0 w 11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3">
                    <a:moveTo>
                      <a:pt x="0" y="0"/>
                    </a:moveTo>
                    <a:lnTo>
                      <a:pt x="0" y="1"/>
                    </a:lnTo>
                    <a:lnTo>
                      <a:pt x="0" y="5"/>
                    </a:lnTo>
                    <a:lnTo>
                      <a:pt x="0" y="5"/>
                    </a:lnTo>
                    <a:lnTo>
                      <a:pt x="118" y="83"/>
                    </a:lnTo>
                    <a:lnTo>
                      <a:pt x="118" y="79"/>
                    </a:lnTo>
                    <a:lnTo>
                      <a:pt x="118" y="78"/>
                    </a:lnTo>
                    <a:lnTo>
                      <a:pt x="0" y="0"/>
                    </a:lnTo>
                    <a:close/>
                  </a:path>
                </a:pathLst>
              </a:custGeom>
              <a:solidFill>
                <a:srgbClr val="747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5" name="Freeform 29"/>
              <p:cNvSpPr>
                <a:spLocks/>
              </p:cNvSpPr>
              <p:nvPr/>
            </p:nvSpPr>
            <p:spPr bwMode="auto">
              <a:xfrm>
                <a:off x="5614721" y="3301662"/>
                <a:ext cx="187325" cy="131763"/>
              </a:xfrm>
              <a:custGeom>
                <a:avLst/>
                <a:gdLst>
                  <a:gd name="T0" fmla="*/ 0 w 118"/>
                  <a:gd name="T1" fmla="*/ 0 h 83"/>
                  <a:gd name="T2" fmla="*/ 0 w 118"/>
                  <a:gd name="T3" fmla="*/ 1 h 83"/>
                  <a:gd name="T4" fmla="*/ 0 w 118"/>
                  <a:gd name="T5" fmla="*/ 5 h 83"/>
                  <a:gd name="T6" fmla="*/ 0 w 118"/>
                  <a:gd name="T7" fmla="*/ 5 h 83"/>
                  <a:gd name="T8" fmla="*/ 118 w 118"/>
                  <a:gd name="T9" fmla="*/ 83 h 83"/>
                  <a:gd name="T10" fmla="*/ 118 w 118"/>
                  <a:gd name="T11" fmla="*/ 79 h 83"/>
                  <a:gd name="T12" fmla="*/ 118 w 118"/>
                  <a:gd name="T13" fmla="*/ 78 h 83"/>
                  <a:gd name="T14" fmla="*/ 0 w 11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3">
                    <a:moveTo>
                      <a:pt x="0" y="0"/>
                    </a:moveTo>
                    <a:lnTo>
                      <a:pt x="0" y="1"/>
                    </a:lnTo>
                    <a:lnTo>
                      <a:pt x="0" y="5"/>
                    </a:lnTo>
                    <a:lnTo>
                      <a:pt x="0" y="5"/>
                    </a:lnTo>
                    <a:lnTo>
                      <a:pt x="118" y="83"/>
                    </a:lnTo>
                    <a:lnTo>
                      <a:pt x="118" y="79"/>
                    </a:lnTo>
                    <a:lnTo>
                      <a:pt x="118" y="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6" name="Freeform 30"/>
              <p:cNvSpPr>
                <a:spLocks/>
              </p:cNvSpPr>
              <p:nvPr/>
            </p:nvSpPr>
            <p:spPr bwMode="auto">
              <a:xfrm>
                <a:off x="5614721" y="3493749"/>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7" name="Freeform 31"/>
              <p:cNvSpPr>
                <a:spLocks/>
              </p:cNvSpPr>
              <p:nvPr/>
            </p:nvSpPr>
            <p:spPr bwMode="auto">
              <a:xfrm>
                <a:off x="5614721" y="3493749"/>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8" name="Rectangle 32"/>
              <p:cNvSpPr>
                <a:spLocks noChangeArrowheads="1"/>
              </p:cNvSpPr>
              <p:nvPr/>
            </p:nvSpPr>
            <p:spPr bwMode="auto">
              <a:xfrm>
                <a:off x="5614721" y="3493749"/>
                <a:ext cx="1588" cy="3175"/>
              </a:xfrm>
              <a:prstGeom prst="rect">
                <a:avLst/>
              </a:prstGeom>
              <a:solidFill>
                <a:srgbClr val="9A9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39" name="Freeform 33"/>
              <p:cNvSpPr>
                <a:spLocks/>
              </p:cNvSpPr>
              <p:nvPr/>
            </p:nvSpPr>
            <p:spPr bwMode="auto">
              <a:xfrm>
                <a:off x="5614721" y="3493749"/>
                <a:ext cx="0" cy="3175"/>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0" name="Rectangle 34"/>
              <p:cNvSpPr>
                <a:spLocks noChangeArrowheads="1"/>
              </p:cNvSpPr>
              <p:nvPr/>
            </p:nvSpPr>
            <p:spPr bwMode="auto">
              <a:xfrm>
                <a:off x="5802046" y="3617574"/>
                <a:ext cx="1588" cy="1588"/>
              </a:xfrm>
              <a:prstGeom prst="rect">
                <a:avLst/>
              </a:prstGeom>
              <a:solidFill>
                <a:srgbClr val="5D5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1" name="Freeform 35"/>
              <p:cNvSpPr>
                <a:spLocks/>
              </p:cNvSpPr>
              <p:nvPr/>
            </p:nvSpPr>
            <p:spPr bwMode="auto">
              <a:xfrm>
                <a:off x="5802046" y="361757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2" name="Freeform 36"/>
              <p:cNvSpPr>
                <a:spLocks/>
              </p:cNvSpPr>
              <p:nvPr/>
            </p:nvSpPr>
            <p:spPr bwMode="auto">
              <a:xfrm>
                <a:off x="5614721" y="3488987"/>
                <a:ext cx="187325" cy="128588"/>
              </a:xfrm>
              <a:custGeom>
                <a:avLst/>
                <a:gdLst>
                  <a:gd name="T0" fmla="*/ 0 w 118"/>
                  <a:gd name="T1" fmla="*/ 0 h 81"/>
                  <a:gd name="T2" fmla="*/ 0 w 118"/>
                  <a:gd name="T3" fmla="*/ 3 h 81"/>
                  <a:gd name="T4" fmla="*/ 0 w 118"/>
                  <a:gd name="T5" fmla="*/ 3 h 81"/>
                  <a:gd name="T6" fmla="*/ 0 w 118"/>
                  <a:gd name="T7" fmla="*/ 5 h 81"/>
                  <a:gd name="T8" fmla="*/ 118 w 118"/>
                  <a:gd name="T9" fmla="*/ 81 h 81"/>
                  <a:gd name="T10" fmla="*/ 118 w 118"/>
                  <a:gd name="T11" fmla="*/ 81 h 81"/>
                  <a:gd name="T12" fmla="*/ 118 w 118"/>
                  <a:gd name="T13" fmla="*/ 78 h 81"/>
                  <a:gd name="T14" fmla="*/ 0 w 11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1">
                    <a:moveTo>
                      <a:pt x="0" y="0"/>
                    </a:moveTo>
                    <a:lnTo>
                      <a:pt x="0" y="3"/>
                    </a:lnTo>
                    <a:lnTo>
                      <a:pt x="0" y="3"/>
                    </a:lnTo>
                    <a:lnTo>
                      <a:pt x="0" y="5"/>
                    </a:lnTo>
                    <a:lnTo>
                      <a:pt x="118" y="81"/>
                    </a:lnTo>
                    <a:lnTo>
                      <a:pt x="118" y="81"/>
                    </a:lnTo>
                    <a:lnTo>
                      <a:pt x="118" y="78"/>
                    </a:lnTo>
                    <a:lnTo>
                      <a:pt x="0" y="0"/>
                    </a:lnTo>
                    <a:close/>
                  </a:path>
                </a:pathLst>
              </a:custGeom>
              <a:solidFill>
                <a:srgbClr val="747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3" name="Freeform 37"/>
              <p:cNvSpPr>
                <a:spLocks/>
              </p:cNvSpPr>
              <p:nvPr/>
            </p:nvSpPr>
            <p:spPr bwMode="auto">
              <a:xfrm>
                <a:off x="5614721" y="3488987"/>
                <a:ext cx="187325" cy="128588"/>
              </a:xfrm>
              <a:custGeom>
                <a:avLst/>
                <a:gdLst>
                  <a:gd name="T0" fmla="*/ 0 w 118"/>
                  <a:gd name="T1" fmla="*/ 0 h 81"/>
                  <a:gd name="T2" fmla="*/ 0 w 118"/>
                  <a:gd name="T3" fmla="*/ 3 h 81"/>
                  <a:gd name="T4" fmla="*/ 0 w 118"/>
                  <a:gd name="T5" fmla="*/ 3 h 81"/>
                  <a:gd name="T6" fmla="*/ 0 w 118"/>
                  <a:gd name="T7" fmla="*/ 5 h 81"/>
                  <a:gd name="T8" fmla="*/ 118 w 118"/>
                  <a:gd name="T9" fmla="*/ 81 h 81"/>
                  <a:gd name="T10" fmla="*/ 118 w 118"/>
                  <a:gd name="T11" fmla="*/ 81 h 81"/>
                  <a:gd name="T12" fmla="*/ 118 w 118"/>
                  <a:gd name="T13" fmla="*/ 78 h 81"/>
                  <a:gd name="T14" fmla="*/ 0 w 11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1">
                    <a:moveTo>
                      <a:pt x="0" y="0"/>
                    </a:moveTo>
                    <a:lnTo>
                      <a:pt x="0" y="3"/>
                    </a:lnTo>
                    <a:lnTo>
                      <a:pt x="0" y="3"/>
                    </a:lnTo>
                    <a:lnTo>
                      <a:pt x="0" y="5"/>
                    </a:lnTo>
                    <a:lnTo>
                      <a:pt x="118" y="81"/>
                    </a:lnTo>
                    <a:lnTo>
                      <a:pt x="118" y="81"/>
                    </a:lnTo>
                    <a:lnTo>
                      <a:pt x="118" y="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4" name="Freeform 38"/>
              <p:cNvSpPr>
                <a:spLocks/>
              </p:cNvSpPr>
              <p:nvPr/>
            </p:nvSpPr>
            <p:spPr bwMode="auto">
              <a:xfrm>
                <a:off x="5633771" y="3222287"/>
                <a:ext cx="25400" cy="33338"/>
              </a:xfrm>
              <a:custGeom>
                <a:avLst/>
                <a:gdLst>
                  <a:gd name="T0" fmla="*/ 10 w 10"/>
                  <a:gd name="T1" fmla="*/ 10 h 13"/>
                  <a:gd name="T2" fmla="*/ 5 w 10"/>
                  <a:gd name="T3" fmla="*/ 11 h 13"/>
                  <a:gd name="T4" fmla="*/ 0 w 10"/>
                  <a:gd name="T5" fmla="*/ 3 h 13"/>
                  <a:gd name="T6" fmla="*/ 5 w 10"/>
                  <a:gd name="T7" fmla="*/ 1 h 13"/>
                  <a:gd name="T8" fmla="*/ 10 w 10"/>
                  <a:gd name="T9" fmla="*/ 10 h 13"/>
                </a:gdLst>
                <a:ahLst/>
                <a:cxnLst>
                  <a:cxn ang="0">
                    <a:pos x="T0" y="T1"/>
                  </a:cxn>
                  <a:cxn ang="0">
                    <a:pos x="T2" y="T3"/>
                  </a:cxn>
                  <a:cxn ang="0">
                    <a:pos x="T4" y="T5"/>
                  </a:cxn>
                  <a:cxn ang="0">
                    <a:pos x="T6" y="T7"/>
                  </a:cxn>
                  <a:cxn ang="0">
                    <a:pos x="T8" y="T9"/>
                  </a:cxn>
                </a:cxnLst>
                <a:rect l="0" t="0" r="r" b="b"/>
                <a:pathLst>
                  <a:path w="10" h="13">
                    <a:moveTo>
                      <a:pt x="10" y="10"/>
                    </a:moveTo>
                    <a:cubicBezTo>
                      <a:pt x="10" y="12"/>
                      <a:pt x="7" y="13"/>
                      <a:pt x="5" y="11"/>
                    </a:cubicBezTo>
                    <a:cubicBezTo>
                      <a:pt x="2" y="9"/>
                      <a:pt x="0" y="6"/>
                      <a:pt x="0" y="3"/>
                    </a:cubicBezTo>
                    <a:cubicBezTo>
                      <a:pt x="0" y="0"/>
                      <a:pt x="2" y="0"/>
                      <a:pt x="5" y="1"/>
                    </a:cubicBezTo>
                    <a:cubicBezTo>
                      <a:pt x="7" y="3"/>
                      <a:pt x="10" y="7"/>
                      <a:pt x="10" y="10"/>
                    </a:cubicBez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5" name="Freeform 39"/>
              <p:cNvSpPr>
                <a:spLocks/>
              </p:cNvSpPr>
              <p:nvPr/>
            </p:nvSpPr>
            <p:spPr bwMode="auto">
              <a:xfrm>
                <a:off x="5935396" y="2595224"/>
                <a:ext cx="1082675" cy="698500"/>
              </a:xfrm>
              <a:custGeom>
                <a:avLst/>
                <a:gdLst>
                  <a:gd name="T0" fmla="*/ 640 w 682"/>
                  <a:gd name="T1" fmla="*/ 440 h 440"/>
                  <a:gd name="T2" fmla="*/ 0 w 682"/>
                  <a:gd name="T3" fmla="*/ 27 h 440"/>
                  <a:gd name="T4" fmla="*/ 40 w 682"/>
                  <a:gd name="T5" fmla="*/ 0 h 440"/>
                  <a:gd name="T6" fmla="*/ 682 w 682"/>
                  <a:gd name="T7" fmla="*/ 413 h 440"/>
                  <a:gd name="T8" fmla="*/ 640 w 682"/>
                  <a:gd name="T9" fmla="*/ 440 h 440"/>
                </a:gdLst>
                <a:ahLst/>
                <a:cxnLst>
                  <a:cxn ang="0">
                    <a:pos x="T0" y="T1"/>
                  </a:cxn>
                  <a:cxn ang="0">
                    <a:pos x="T2" y="T3"/>
                  </a:cxn>
                  <a:cxn ang="0">
                    <a:pos x="T4" y="T5"/>
                  </a:cxn>
                  <a:cxn ang="0">
                    <a:pos x="T6" y="T7"/>
                  </a:cxn>
                  <a:cxn ang="0">
                    <a:pos x="T8" y="T9"/>
                  </a:cxn>
                </a:cxnLst>
                <a:rect l="0" t="0" r="r" b="b"/>
                <a:pathLst>
                  <a:path w="682" h="440">
                    <a:moveTo>
                      <a:pt x="640" y="440"/>
                    </a:moveTo>
                    <a:lnTo>
                      <a:pt x="0" y="27"/>
                    </a:lnTo>
                    <a:lnTo>
                      <a:pt x="40" y="0"/>
                    </a:lnTo>
                    <a:lnTo>
                      <a:pt x="682" y="413"/>
                    </a:lnTo>
                    <a:lnTo>
                      <a:pt x="640" y="4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6" name="Freeform 40"/>
              <p:cNvSpPr>
                <a:spLocks/>
              </p:cNvSpPr>
              <p:nvPr/>
            </p:nvSpPr>
            <p:spPr bwMode="auto">
              <a:xfrm>
                <a:off x="6135421" y="3314362"/>
                <a:ext cx="477838" cy="804863"/>
              </a:xfrm>
              <a:custGeom>
                <a:avLst/>
                <a:gdLst>
                  <a:gd name="T0" fmla="*/ 0 w 188"/>
                  <a:gd name="T1" fmla="*/ 233 h 318"/>
                  <a:gd name="T2" fmla="*/ 0 w 188"/>
                  <a:gd name="T3" fmla="*/ 225 h 318"/>
                  <a:gd name="T4" fmla="*/ 33 w 188"/>
                  <a:gd name="T5" fmla="*/ 204 h 318"/>
                  <a:gd name="T6" fmla="*/ 52 w 188"/>
                  <a:gd name="T7" fmla="*/ 174 h 318"/>
                  <a:gd name="T8" fmla="*/ 52 w 188"/>
                  <a:gd name="T9" fmla="*/ 0 h 318"/>
                  <a:gd name="T10" fmla="*/ 60 w 188"/>
                  <a:gd name="T11" fmla="*/ 0 h 318"/>
                  <a:gd name="T12" fmla="*/ 188 w 188"/>
                  <a:gd name="T13" fmla="*/ 85 h 318"/>
                  <a:gd name="T14" fmla="*/ 188 w 188"/>
                  <a:gd name="T15" fmla="*/ 259 h 318"/>
                  <a:gd name="T16" fmla="*/ 167 w 188"/>
                  <a:gd name="T17" fmla="*/ 295 h 318"/>
                  <a:gd name="T18" fmla="*/ 130 w 188"/>
                  <a:gd name="T19" fmla="*/ 318 h 318"/>
                  <a:gd name="T20" fmla="*/ 0 w 188"/>
                  <a:gd name="T21" fmla="*/ 23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318">
                    <a:moveTo>
                      <a:pt x="0" y="233"/>
                    </a:moveTo>
                    <a:cubicBezTo>
                      <a:pt x="0" y="225"/>
                      <a:pt x="0" y="225"/>
                      <a:pt x="0" y="225"/>
                    </a:cubicBezTo>
                    <a:cubicBezTo>
                      <a:pt x="33" y="204"/>
                      <a:pt x="33" y="204"/>
                      <a:pt x="33" y="204"/>
                    </a:cubicBezTo>
                    <a:cubicBezTo>
                      <a:pt x="44" y="198"/>
                      <a:pt x="52" y="184"/>
                      <a:pt x="52" y="174"/>
                    </a:cubicBezTo>
                    <a:cubicBezTo>
                      <a:pt x="52" y="0"/>
                      <a:pt x="52" y="0"/>
                      <a:pt x="52" y="0"/>
                    </a:cubicBezTo>
                    <a:cubicBezTo>
                      <a:pt x="60" y="0"/>
                      <a:pt x="60" y="0"/>
                      <a:pt x="60" y="0"/>
                    </a:cubicBezTo>
                    <a:cubicBezTo>
                      <a:pt x="188" y="85"/>
                      <a:pt x="188" y="85"/>
                      <a:pt x="188" y="85"/>
                    </a:cubicBezTo>
                    <a:cubicBezTo>
                      <a:pt x="188" y="259"/>
                      <a:pt x="188" y="259"/>
                      <a:pt x="188" y="259"/>
                    </a:cubicBezTo>
                    <a:cubicBezTo>
                      <a:pt x="188" y="271"/>
                      <a:pt x="180" y="287"/>
                      <a:pt x="167" y="295"/>
                    </a:cubicBezTo>
                    <a:cubicBezTo>
                      <a:pt x="130" y="318"/>
                      <a:pt x="130" y="318"/>
                      <a:pt x="130" y="318"/>
                    </a:cubicBezTo>
                    <a:lnTo>
                      <a:pt x="0" y="23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7" name="Freeform 41"/>
              <p:cNvSpPr>
                <a:spLocks/>
              </p:cNvSpPr>
              <p:nvPr/>
            </p:nvSpPr>
            <p:spPr bwMode="auto">
              <a:xfrm>
                <a:off x="6138596" y="3882687"/>
                <a:ext cx="330200" cy="236538"/>
              </a:xfrm>
              <a:custGeom>
                <a:avLst/>
                <a:gdLst>
                  <a:gd name="T0" fmla="*/ 208 w 208"/>
                  <a:gd name="T1" fmla="*/ 136 h 149"/>
                  <a:gd name="T2" fmla="*/ 0 w 208"/>
                  <a:gd name="T3" fmla="*/ 0 h 149"/>
                  <a:gd name="T4" fmla="*/ 0 w 208"/>
                  <a:gd name="T5" fmla="*/ 13 h 149"/>
                  <a:gd name="T6" fmla="*/ 208 w 208"/>
                  <a:gd name="T7" fmla="*/ 149 h 149"/>
                  <a:gd name="T8" fmla="*/ 208 w 208"/>
                  <a:gd name="T9" fmla="*/ 136 h 149"/>
                </a:gdLst>
                <a:ahLst/>
                <a:cxnLst>
                  <a:cxn ang="0">
                    <a:pos x="T0" y="T1"/>
                  </a:cxn>
                  <a:cxn ang="0">
                    <a:pos x="T2" y="T3"/>
                  </a:cxn>
                  <a:cxn ang="0">
                    <a:pos x="T4" y="T5"/>
                  </a:cxn>
                  <a:cxn ang="0">
                    <a:pos x="T6" y="T7"/>
                  </a:cxn>
                  <a:cxn ang="0">
                    <a:pos x="T8" y="T9"/>
                  </a:cxn>
                </a:cxnLst>
                <a:rect l="0" t="0" r="r" b="b"/>
                <a:pathLst>
                  <a:path w="208" h="149">
                    <a:moveTo>
                      <a:pt x="208" y="136"/>
                    </a:moveTo>
                    <a:lnTo>
                      <a:pt x="0" y="0"/>
                    </a:lnTo>
                    <a:lnTo>
                      <a:pt x="0" y="13"/>
                    </a:lnTo>
                    <a:lnTo>
                      <a:pt x="208" y="149"/>
                    </a:lnTo>
                    <a:lnTo>
                      <a:pt x="208" y="136"/>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8" name="Freeform 42"/>
              <p:cNvSpPr>
                <a:spLocks/>
              </p:cNvSpPr>
              <p:nvPr/>
            </p:nvSpPr>
            <p:spPr bwMode="auto">
              <a:xfrm>
                <a:off x="6468796" y="3523912"/>
                <a:ext cx="144463" cy="595313"/>
              </a:xfrm>
              <a:custGeom>
                <a:avLst/>
                <a:gdLst>
                  <a:gd name="T0" fmla="*/ 52 w 57"/>
                  <a:gd name="T1" fmla="*/ 0 h 235"/>
                  <a:gd name="T2" fmla="*/ 52 w 57"/>
                  <a:gd name="T3" fmla="*/ 176 h 235"/>
                  <a:gd name="T4" fmla="*/ 33 w 57"/>
                  <a:gd name="T5" fmla="*/ 206 h 235"/>
                  <a:gd name="T6" fmla="*/ 0 w 57"/>
                  <a:gd name="T7" fmla="*/ 227 h 235"/>
                  <a:gd name="T8" fmla="*/ 0 w 57"/>
                  <a:gd name="T9" fmla="*/ 235 h 235"/>
                  <a:gd name="T10" fmla="*/ 36 w 57"/>
                  <a:gd name="T11" fmla="*/ 212 h 235"/>
                  <a:gd name="T12" fmla="*/ 57 w 57"/>
                  <a:gd name="T13" fmla="*/ 176 h 235"/>
                  <a:gd name="T14" fmla="*/ 57 w 57"/>
                  <a:gd name="T15" fmla="*/ 0 h 235"/>
                  <a:gd name="T16" fmla="*/ 52 w 57"/>
                  <a:gd name="T1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35">
                    <a:moveTo>
                      <a:pt x="52" y="0"/>
                    </a:moveTo>
                    <a:cubicBezTo>
                      <a:pt x="52" y="176"/>
                      <a:pt x="52" y="176"/>
                      <a:pt x="52" y="176"/>
                    </a:cubicBezTo>
                    <a:cubicBezTo>
                      <a:pt x="52" y="186"/>
                      <a:pt x="43" y="200"/>
                      <a:pt x="33" y="206"/>
                    </a:cubicBezTo>
                    <a:cubicBezTo>
                      <a:pt x="0" y="227"/>
                      <a:pt x="0" y="227"/>
                      <a:pt x="0" y="227"/>
                    </a:cubicBezTo>
                    <a:cubicBezTo>
                      <a:pt x="0" y="235"/>
                      <a:pt x="0" y="235"/>
                      <a:pt x="0" y="235"/>
                    </a:cubicBezTo>
                    <a:cubicBezTo>
                      <a:pt x="36" y="212"/>
                      <a:pt x="36" y="212"/>
                      <a:pt x="36" y="212"/>
                    </a:cubicBezTo>
                    <a:cubicBezTo>
                      <a:pt x="48" y="204"/>
                      <a:pt x="57" y="188"/>
                      <a:pt x="57" y="176"/>
                    </a:cubicBezTo>
                    <a:cubicBezTo>
                      <a:pt x="57" y="0"/>
                      <a:pt x="57" y="0"/>
                      <a:pt x="57" y="0"/>
                    </a:cubicBezTo>
                    <a:lnTo>
                      <a:pt x="52" y="0"/>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49" name="Freeform 43"/>
              <p:cNvSpPr>
                <a:spLocks/>
              </p:cNvSpPr>
              <p:nvPr/>
            </p:nvSpPr>
            <p:spPr bwMode="auto">
              <a:xfrm>
                <a:off x="6951396" y="3250862"/>
                <a:ext cx="66675" cy="919163"/>
              </a:xfrm>
              <a:custGeom>
                <a:avLst/>
                <a:gdLst>
                  <a:gd name="T0" fmla="*/ 0 w 42"/>
                  <a:gd name="T1" fmla="*/ 27 h 579"/>
                  <a:gd name="T2" fmla="*/ 0 w 42"/>
                  <a:gd name="T3" fmla="*/ 579 h 579"/>
                  <a:gd name="T4" fmla="*/ 40 w 42"/>
                  <a:gd name="T5" fmla="*/ 551 h 579"/>
                  <a:gd name="T6" fmla="*/ 42 w 42"/>
                  <a:gd name="T7" fmla="*/ 0 h 579"/>
                  <a:gd name="T8" fmla="*/ 0 w 42"/>
                  <a:gd name="T9" fmla="*/ 27 h 579"/>
                </a:gdLst>
                <a:ahLst/>
                <a:cxnLst>
                  <a:cxn ang="0">
                    <a:pos x="T0" y="T1"/>
                  </a:cxn>
                  <a:cxn ang="0">
                    <a:pos x="T2" y="T3"/>
                  </a:cxn>
                  <a:cxn ang="0">
                    <a:pos x="T4" y="T5"/>
                  </a:cxn>
                  <a:cxn ang="0">
                    <a:pos x="T6" y="T7"/>
                  </a:cxn>
                  <a:cxn ang="0">
                    <a:pos x="T8" y="T9"/>
                  </a:cxn>
                </a:cxnLst>
                <a:rect l="0" t="0" r="r" b="b"/>
                <a:pathLst>
                  <a:path w="42" h="579">
                    <a:moveTo>
                      <a:pt x="0" y="27"/>
                    </a:moveTo>
                    <a:lnTo>
                      <a:pt x="0" y="579"/>
                    </a:lnTo>
                    <a:lnTo>
                      <a:pt x="40" y="551"/>
                    </a:lnTo>
                    <a:lnTo>
                      <a:pt x="42" y="0"/>
                    </a:lnTo>
                    <a:lnTo>
                      <a:pt x="0" y="27"/>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0" name="Freeform 44"/>
              <p:cNvSpPr>
                <a:spLocks/>
              </p:cNvSpPr>
              <p:nvPr/>
            </p:nvSpPr>
            <p:spPr bwMode="auto">
              <a:xfrm>
                <a:off x="5935396" y="2638087"/>
                <a:ext cx="1016000" cy="1528763"/>
              </a:xfrm>
              <a:custGeom>
                <a:avLst/>
                <a:gdLst>
                  <a:gd name="T0" fmla="*/ 640 w 640"/>
                  <a:gd name="T1" fmla="*/ 413 h 963"/>
                  <a:gd name="T2" fmla="*/ 0 w 640"/>
                  <a:gd name="T3" fmla="*/ 0 h 963"/>
                  <a:gd name="T4" fmla="*/ 0 w 640"/>
                  <a:gd name="T5" fmla="*/ 550 h 963"/>
                  <a:gd name="T6" fmla="*/ 640 w 640"/>
                  <a:gd name="T7" fmla="*/ 963 h 963"/>
                  <a:gd name="T8" fmla="*/ 640 w 640"/>
                  <a:gd name="T9" fmla="*/ 413 h 963"/>
                </a:gdLst>
                <a:ahLst/>
                <a:cxnLst>
                  <a:cxn ang="0">
                    <a:pos x="T0" y="T1"/>
                  </a:cxn>
                  <a:cxn ang="0">
                    <a:pos x="T2" y="T3"/>
                  </a:cxn>
                  <a:cxn ang="0">
                    <a:pos x="T4" y="T5"/>
                  </a:cxn>
                  <a:cxn ang="0">
                    <a:pos x="T6" y="T7"/>
                  </a:cxn>
                  <a:cxn ang="0">
                    <a:pos x="T8" y="T9"/>
                  </a:cxn>
                </a:cxnLst>
                <a:rect l="0" t="0" r="r" b="b"/>
                <a:pathLst>
                  <a:path w="640" h="963">
                    <a:moveTo>
                      <a:pt x="640" y="413"/>
                    </a:moveTo>
                    <a:lnTo>
                      <a:pt x="0" y="0"/>
                    </a:lnTo>
                    <a:lnTo>
                      <a:pt x="0" y="550"/>
                    </a:lnTo>
                    <a:lnTo>
                      <a:pt x="640" y="963"/>
                    </a:lnTo>
                    <a:lnTo>
                      <a:pt x="640" y="413"/>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1" name="Freeform 45"/>
              <p:cNvSpPr>
                <a:spLocks/>
              </p:cNvSpPr>
              <p:nvPr/>
            </p:nvSpPr>
            <p:spPr bwMode="auto">
              <a:xfrm>
                <a:off x="5984609" y="2723812"/>
                <a:ext cx="922338" cy="1357313"/>
              </a:xfrm>
              <a:custGeom>
                <a:avLst/>
                <a:gdLst>
                  <a:gd name="T0" fmla="*/ 581 w 581"/>
                  <a:gd name="T1" fmla="*/ 377 h 855"/>
                  <a:gd name="T2" fmla="*/ 0 w 581"/>
                  <a:gd name="T3" fmla="*/ 0 h 855"/>
                  <a:gd name="T4" fmla="*/ 0 w 581"/>
                  <a:gd name="T5" fmla="*/ 480 h 855"/>
                  <a:gd name="T6" fmla="*/ 581 w 581"/>
                  <a:gd name="T7" fmla="*/ 855 h 855"/>
                  <a:gd name="T8" fmla="*/ 581 w 581"/>
                  <a:gd name="T9" fmla="*/ 377 h 855"/>
                </a:gdLst>
                <a:ahLst/>
                <a:cxnLst>
                  <a:cxn ang="0">
                    <a:pos x="T0" y="T1"/>
                  </a:cxn>
                  <a:cxn ang="0">
                    <a:pos x="T2" y="T3"/>
                  </a:cxn>
                  <a:cxn ang="0">
                    <a:pos x="T4" y="T5"/>
                  </a:cxn>
                  <a:cxn ang="0">
                    <a:pos x="T6" y="T7"/>
                  </a:cxn>
                  <a:cxn ang="0">
                    <a:pos x="T8" y="T9"/>
                  </a:cxn>
                </a:cxnLst>
                <a:rect l="0" t="0" r="r" b="b"/>
                <a:pathLst>
                  <a:path w="581" h="855">
                    <a:moveTo>
                      <a:pt x="581" y="377"/>
                    </a:moveTo>
                    <a:lnTo>
                      <a:pt x="0" y="0"/>
                    </a:lnTo>
                    <a:lnTo>
                      <a:pt x="0" y="480"/>
                    </a:lnTo>
                    <a:lnTo>
                      <a:pt x="581" y="855"/>
                    </a:lnTo>
                    <a:lnTo>
                      <a:pt x="581" y="377"/>
                    </a:lnTo>
                    <a:close/>
                  </a:path>
                </a:pathLst>
              </a:custGeom>
              <a:solidFill>
                <a:srgbClr val="0487CC"/>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2" name="Freeform 46"/>
              <p:cNvSpPr>
                <a:spLocks/>
              </p:cNvSpPr>
              <p:nvPr/>
            </p:nvSpPr>
            <p:spPr bwMode="auto">
              <a:xfrm>
                <a:off x="6286234" y="3498512"/>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3" name="Freeform 47"/>
              <p:cNvSpPr>
                <a:spLocks/>
              </p:cNvSpPr>
              <p:nvPr/>
            </p:nvSpPr>
            <p:spPr bwMode="auto">
              <a:xfrm>
                <a:off x="6448159" y="2990512"/>
                <a:ext cx="25400" cy="31750"/>
              </a:xfrm>
              <a:custGeom>
                <a:avLst/>
                <a:gdLst>
                  <a:gd name="T0" fmla="*/ 10 w 10"/>
                  <a:gd name="T1" fmla="*/ 10 h 13"/>
                  <a:gd name="T2" fmla="*/ 5 w 10"/>
                  <a:gd name="T3" fmla="*/ 11 h 13"/>
                  <a:gd name="T4" fmla="*/ 0 w 10"/>
                  <a:gd name="T5" fmla="*/ 3 h 13"/>
                  <a:gd name="T6" fmla="*/ 5 w 10"/>
                  <a:gd name="T7" fmla="*/ 2 h 13"/>
                  <a:gd name="T8" fmla="*/ 10 w 10"/>
                  <a:gd name="T9" fmla="*/ 10 h 13"/>
                </a:gdLst>
                <a:ahLst/>
                <a:cxnLst>
                  <a:cxn ang="0">
                    <a:pos x="T0" y="T1"/>
                  </a:cxn>
                  <a:cxn ang="0">
                    <a:pos x="T2" y="T3"/>
                  </a:cxn>
                  <a:cxn ang="0">
                    <a:pos x="T4" y="T5"/>
                  </a:cxn>
                  <a:cxn ang="0">
                    <a:pos x="T6" y="T7"/>
                  </a:cxn>
                  <a:cxn ang="0">
                    <a:pos x="T8" y="T9"/>
                  </a:cxn>
                </a:cxnLst>
                <a:rect l="0" t="0" r="r" b="b"/>
                <a:pathLst>
                  <a:path w="10" h="13">
                    <a:moveTo>
                      <a:pt x="10" y="10"/>
                    </a:moveTo>
                    <a:cubicBezTo>
                      <a:pt x="10" y="13"/>
                      <a:pt x="7" y="13"/>
                      <a:pt x="5" y="11"/>
                    </a:cubicBezTo>
                    <a:cubicBezTo>
                      <a:pt x="2" y="10"/>
                      <a:pt x="0" y="6"/>
                      <a:pt x="0" y="3"/>
                    </a:cubicBezTo>
                    <a:cubicBezTo>
                      <a:pt x="0" y="1"/>
                      <a:pt x="2" y="0"/>
                      <a:pt x="5" y="2"/>
                    </a:cubicBezTo>
                    <a:cubicBezTo>
                      <a:pt x="7" y="3"/>
                      <a:pt x="10" y="7"/>
                      <a:pt x="10" y="10"/>
                    </a:cubicBezTo>
                    <a:close/>
                  </a:path>
                </a:pathLst>
              </a:custGeom>
              <a:solidFill>
                <a:srgbClr val="3C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7" name="Freeform 62"/>
              <p:cNvSpPr>
                <a:spLocks/>
              </p:cNvSpPr>
              <p:nvPr/>
            </p:nvSpPr>
            <p:spPr bwMode="auto">
              <a:xfrm>
                <a:off x="6770421" y="4289087"/>
                <a:ext cx="15875" cy="17463"/>
              </a:xfrm>
              <a:custGeom>
                <a:avLst/>
                <a:gdLst>
                  <a:gd name="T0" fmla="*/ 6 w 6"/>
                  <a:gd name="T1" fmla="*/ 5 h 7"/>
                  <a:gd name="T2" fmla="*/ 3 w 6"/>
                  <a:gd name="T3" fmla="*/ 6 h 7"/>
                  <a:gd name="T4" fmla="*/ 0 w 6"/>
                  <a:gd name="T5" fmla="*/ 2 h 7"/>
                  <a:gd name="T6" fmla="*/ 3 w 6"/>
                  <a:gd name="T7" fmla="*/ 1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6" y="7"/>
                      <a:pt x="4" y="7"/>
                      <a:pt x="3" y="6"/>
                    </a:cubicBezTo>
                    <a:cubicBezTo>
                      <a:pt x="1" y="5"/>
                      <a:pt x="0" y="3"/>
                      <a:pt x="0" y="2"/>
                    </a:cubicBezTo>
                    <a:cubicBezTo>
                      <a:pt x="0" y="0"/>
                      <a:pt x="1" y="0"/>
                      <a:pt x="3" y="1"/>
                    </a:cubicBezTo>
                    <a:cubicBezTo>
                      <a:pt x="4" y="2"/>
                      <a:pt x="6" y="4"/>
                      <a:pt x="6" y="5"/>
                    </a:cubicBezTo>
                    <a:close/>
                  </a:path>
                </a:pathLst>
              </a:custGeom>
              <a:solidFill>
                <a:srgbClr val="3C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68" name="Group 65"/>
            <p:cNvGrpSpPr>
              <a:grpSpLocks noChangeAspect="1"/>
            </p:cNvGrpSpPr>
            <p:nvPr/>
          </p:nvGrpSpPr>
          <p:grpSpPr bwMode="auto">
            <a:xfrm>
              <a:off x="7558429" y="5530849"/>
              <a:ext cx="273050" cy="822325"/>
              <a:chOff x="4756" y="3476"/>
              <a:chExt cx="172" cy="518"/>
            </a:xfrm>
          </p:grpSpPr>
          <p:sp>
            <p:nvSpPr>
              <p:cNvPr id="69" name="AutoShape 64"/>
              <p:cNvSpPr>
                <a:spLocks noChangeAspect="1" noChangeArrowheads="1" noTextEdit="1"/>
              </p:cNvSpPr>
              <p:nvPr/>
            </p:nvSpPr>
            <p:spPr bwMode="auto">
              <a:xfrm>
                <a:off x="4756" y="3476"/>
                <a:ext cx="1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0" name="Freeform 66"/>
              <p:cNvSpPr>
                <a:spLocks/>
              </p:cNvSpPr>
              <p:nvPr/>
            </p:nvSpPr>
            <p:spPr bwMode="auto">
              <a:xfrm>
                <a:off x="4756" y="3476"/>
                <a:ext cx="171" cy="518"/>
              </a:xfrm>
              <a:custGeom>
                <a:avLst/>
                <a:gdLst>
                  <a:gd name="T0" fmla="*/ 171 w 171"/>
                  <a:gd name="T1" fmla="*/ 100 h 518"/>
                  <a:gd name="T2" fmla="*/ 142 w 171"/>
                  <a:gd name="T3" fmla="*/ 120 h 518"/>
                  <a:gd name="T4" fmla="*/ 171 w 171"/>
                  <a:gd name="T5" fmla="*/ 100 h 518"/>
                  <a:gd name="T6" fmla="*/ 171 w 171"/>
                  <a:gd name="T7" fmla="*/ 100 h 518"/>
                  <a:gd name="T8" fmla="*/ 171 w 171"/>
                  <a:gd name="T9" fmla="*/ 100 h 518"/>
                  <a:gd name="T10" fmla="*/ 27 w 171"/>
                  <a:gd name="T11" fmla="*/ 0 h 518"/>
                  <a:gd name="T12" fmla="*/ 0 w 171"/>
                  <a:gd name="T13" fmla="*/ 20 h 518"/>
                  <a:gd name="T14" fmla="*/ 0 w 171"/>
                  <a:gd name="T15" fmla="*/ 418 h 518"/>
                  <a:gd name="T16" fmla="*/ 142 w 171"/>
                  <a:gd name="T17" fmla="*/ 518 h 518"/>
                  <a:gd name="T18" fmla="*/ 142 w 171"/>
                  <a:gd name="T19" fmla="*/ 518 h 518"/>
                  <a:gd name="T20" fmla="*/ 142 w 171"/>
                  <a:gd name="T21" fmla="*/ 518 h 518"/>
                  <a:gd name="T22" fmla="*/ 142 w 171"/>
                  <a:gd name="T23" fmla="*/ 518 h 518"/>
                  <a:gd name="T24" fmla="*/ 142 w 171"/>
                  <a:gd name="T25" fmla="*/ 518 h 518"/>
                  <a:gd name="T26" fmla="*/ 171 w 171"/>
                  <a:gd name="T27" fmla="*/ 498 h 518"/>
                  <a:gd name="T28" fmla="*/ 171 w 171"/>
                  <a:gd name="T29" fmla="*/ 10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18">
                    <a:moveTo>
                      <a:pt x="171" y="100"/>
                    </a:moveTo>
                    <a:lnTo>
                      <a:pt x="142" y="120"/>
                    </a:lnTo>
                    <a:lnTo>
                      <a:pt x="171" y="100"/>
                    </a:lnTo>
                    <a:lnTo>
                      <a:pt x="171" y="100"/>
                    </a:lnTo>
                    <a:lnTo>
                      <a:pt x="171" y="100"/>
                    </a:lnTo>
                    <a:lnTo>
                      <a:pt x="27" y="0"/>
                    </a:lnTo>
                    <a:lnTo>
                      <a:pt x="0" y="20"/>
                    </a:lnTo>
                    <a:lnTo>
                      <a:pt x="0" y="418"/>
                    </a:lnTo>
                    <a:lnTo>
                      <a:pt x="142" y="518"/>
                    </a:lnTo>
                    <a:lnTo>
                      <a:pt x="142" y="518"/>
                    </a:lnTo>
                    <a:lnTo>
                      <a:pt x="142" y="518"/>
                    </a:lnTo>
                    <a:lnTo>
                      <a:pt x="142" y="518"/>
                    </a:lnTo>
                    <a:lnTo>
                      <a:pt x="142" y="518"/>
                    </a:lnTo>
                    <a:lnTo>
                      <a:pt x="171" y="498"/>
                    </a:lnTo>
                    <a:lnTo>
                      <a:pt x="171" y="10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1" name="Freeform 67"/>
              <p:cNvSpPr>
                <a:spLocks/>
              </p:cNvSpPr>
              <p:nvPr/>
            </p:nvSpPr>
            <p:spPr bwMode="auto">
              <a:xfrm>
                <a:off x="4756" y="3476"/>
                <a:ext cx="171" cy="518"/>
              </a:xfrm>
              <a:custGeom>
                <a:avLst/>
                <a:gdLst>
                  <a:gd name="T0" fmla="*/ 171 w 171"/>
                  <a:gd name="T1" fmla="*/ 100 h 518"/>
                  <a:gd name="T2" fmla="*/ 142 w 171"/>
                  <a:gd name="T3" fmla="*/ 120 h 518"/>
                  <a:gd name="T4" fmla="*/ 171 w 171"/>
                  <a:gd name="T5" fmla="*/ 100 h 518"/>
                  <a:gd name="T6" fmla="*/ 171 w 171"/>
                  <a:gd name="T7" fmla="*/ 100 h 518"/>
                  <a:gd name="T8" fmla="*/ 171 w 171"/>
                  <a:gd name="T9" fmla="*/ 100 h 518"/>
                  <a:gd name="T10" fmla="*/ 27 w 171"/>
                  <a:gd name="T11" fmla="*/ 0 h 518"/>
                  <a:gd name="T12" fmla="*/ 0 w 171"/>
                  <a:gd name="T13" fmla="*/ 20 h 518"/>
                  <a:gd name="T14" fmla="*/ 0 w 171"/>
                  <a:gd name="T15" fmla="*/ 418 h 518"/>
                  <a:gd name="T16" fmla="*/ 142 w 171"/>
                  <a:gd name="T17" fmla="*/ 518 h 518"/>
                  <a:gd name="T18" fmla="*/ 142 w 171"/>
                  <a:gd name="T19" fmla="*/ 518 h 518"/>
                  <a:gd name="T20" fmla="*/ 142 w 171"/>
                  <a:gd name="T21" fmla="*/ 518 h 518"/>
                  <a:gd name="T22" fmla="*/ 142 w 171"/>
                  <a:gd name="T23" fmla="*/ 518 h 518"/>
                  <a:gd name="T24" fmla="*/ 142 w 171"/>
                  <a:gd name="T25" fmla="*/ 518 h 518"/>
                  <a:gd name="T26" fmla="*/ 171 w 171"/>
                  <a:gd name="T27" fmla="*/ 498 h 518"/>
                  <a:gd name="T28" fmla="*/ 171 w 171"/>
                  <a:gd name="T29" fmla="*/ 10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18">
                    <a:moveTo>
                      <a:pt x="171" y="100"/>
                    </a:moveTo>
                    <a:lnTo>
                      <a:pt x="142" y="120"/>
                    </a:lnTo>
                    <a:lnTo>
                      <a:pt x="171" y="100"/>
                    </a:lnTo>
                    <a:lnTo>
                      <a:pt x="171" y="100"/>
                    </a:lnTo>
                    <a:lnTo>
                      <a:pt x="171" y="100"/>
                    </a:lnTo>
                    <a:lnTo>
                      <a:pt x="27" y="0"/>
                    </a:lnTo>
                    <a:lnTo>
                      <a:pt x="0" y="20"/>
                    </a:lnTo>
                    <a:lnTo>
                      <a:pt x="0" y="418"/>
                    </a:lnTo>
                    <a:lnTo>
                      <a:pt x="142" y="518"/>
                    </a:lnTo>
                    <a:lnTo>
                      <a:pt x="142" y="518"/>
                    </a:lnTo>
                    <a:lnTo>
                      <a:pt x="142" y="518"/>
                    </a:lnTo>
                    <a:lnTo>
                      <a:pt x="142" y="518"/>
                    </a:lnTo>
                    <a:lnTo>
                      <a:pt x="142" y="518"/>
                    </a:lnTo>
                    <a:lnTo>
                      <a:pt x="171" y="498"/>
                    </a:lnTo>
                    <a:lnTo>
                      <a:pt x="171"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2" name="Freeform 68"/>
              <p:cNvSpPr>
                <a:spLocks/>
              </p:cNvSpPr>
              <p:nvPr/>
            </p:nvSpPr>
            <p:spPr bwMode="auto">
              <a:xfrm>
                <a:off x="4756" y="3476"/>
                <a:ext cx="171" cy="120"/>
              </a:xfrm>
              <a:custGeom>
                <a:avLst/>
                <a:gdLst>
                  <a:gd name="T0" fmla="*/ 142 w 171"/>
                  <a:gd name="T1" fmla="*/ 120 h 120"/>
                  <a:gd name="T2" fmla="*/ 0 w 171"/>
                  <a:gd name="T3" fmla="*/ 20 h 120"/>
                  <a:gd name="T4" fmla="*/ 27 w 171"/>
                  <a:gd name="T5" fmla="*/ 0 h 120"/>
                  <a:gd name="T6" fmla="*/ 171 w 171"/>
                  <a:gd name="T7" fmla="*/ 100 h 120"/>
                  <a:gd name="T8" fmla="*/ 142 w 171"/>
                  <a:gd name="T9" fmla="*/ 120 h 120"/>
                </a:gdLst>
                <a:ahLst/>
                <a:cxnLst>
                  <a:cxn ang="0">
                    <a:pos x="T0" y="T1"/>
                  </a:cxn>
                  <a:cxn ang="0">
                    <a:pos x="T2" y="T3"/>
                  </a:cxn>
                  <a:cxn ang="0">
                    <a:pos x="T4" y="T5"/>
                  </a:cxn>
                  <a:cxn ang="0">
                    <a:pos x="T6" y="T7"/>
                  </a:cxn>
                  <a:cxn ang="0">
                    <a:pos x="T8" y="T9"/>
                  </a:cxn>
                </a:cxnLst>
                <a:rect l="0" t="0" r="r" b="b"/>
                <a:pathLst>
                  <a:path w="171" h="120">
                    <a:moveTo>
                      <a:pt x="142" y="120"/>
                    </a:moveTo>
                    <a:lnTo>
                      <a:pt x="0" y="20"/>
                    </a:lnTo>
                    <a:lnTo>
                      <a:pt x="27" y="0"/>
                    </a:lnTo>
                    <a:lnTo>
                      <a:pt x="171" y="100"/>
                    </a:lnTo>
                    <a:lnTo>
                      <a:pt x="142" y="12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3" name="Freeform 69"/>
              <p:cNvSpPr>
                <a:spLocks/>
              </p:cNvSpPr>
              <p:nvPr/>
            </p:nvSpPr>
            <p:spPr bwMode="auto">
              <a:xfrm>
                <a:off x="4898" y="3576"/>
                <a:ext cx="29" cy="418"/>
              </a:xfrm>
              <a:custGeom>
                <a:avLst/>
                <a:gdLst>
                  <a:gd name="T0" fmla="*/ 0 w 29"/>
                  <a:gd name="T1" fmla="*/ 20 h 418"/>
                  <a:gd name="T2" fmla="*/ 0 w 29"/>
                  <a:gd name="T3" fmla="*/ 418 h 418"/>
                  <a:gd name="T4" fmla="*/ 29 w 29"/>
                  <a:gd name="T5" fmla="*/ 398 h 418"/>
                  <a:gd name="T6" fmla="*/ 29 w 29"/>
                  <a:gd name="T7" fmla="*/ 0 h 418"/>
                  <a:gd name="T8" fmla="*/ 0 w 29"/>
                  <a:gd name="T9" fmla="*/ 20 h 418"/>
                </a:gdLst>
                <a:ahLst/>
                <a:cxnLst>
                  <a:cxn ang="0">
                    <a:pos x="T0" y="T1"/>
                  </a:cxn>
                  <a:cxn ang="0">
                    <a:pos x="T2" y="T3"/>
                  </a:cxn>
                  <a:cxn ang="0">
                    <a:pos x="T4" y="T5"/>
                  </a:cxn>
                  <a:cxn ang="0">
                    <a:pos x="T6" y="T7"/>
                  </a:cxn>
                  <a:cxn ang="0">
                    <a:pos x="T8" y="T9"/>
                  </a:cxn>
                </a:cxnLst>
                <a:rect l="0" t="0" r="r" b="b"/>
                <a:pathLst>
                  <a:path w="29" h="418">
                    <a:moveTo>
                      <a:pt x="0" y="20"/>
                    </a:moveTo>
                    <a:lnTo>
                      <a:pt x="0" y="418"/>
                    </a:lnTo>
                    <a:lnTo>
                      <a:pt x="29" y="398"/>
                    </a:lnTo>
                    <a:lnTo>
                      <a:pt x="29" y="0"/>
                    </a:lnTo>
                    <a:lnTo>
                      <a:pt x="0" y="20"/>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4" name="Freeform 70"/>
              <p:cNvSpPr>
                <a:spLocks/>
              </p:cNvSpPr>
              <p:nvPr/>
            </p:nvSpPr>
            <p:spPr bwMode="auto">
              <a:xfrm>
                <a:off x="4756" y="3496"/>
                <a:ext cx="142" cy="498"/>
              </a:xfrm>
              <a:custGeom>
                <a:avLst/>
                <a:gdLst>
                  <a:gd name="T0" fmla="*/ 142 w 142"/>
                  <a:gd name="T1" fmla="*/ 100 h 498"/>
                  <a:gd name="T2" fmla="*/ 0 w 142"/>
                  <a:gd name="T3" fmla="*/ 0 h 498"/>
                  <a:gd name="T4" fmla="*/ 0 w 142"/>
                  <a:gd name="T5" fmla="*/ 398 h 498"/>
                  <a:gd name="T6" fmla="*/ 142 w 142"/>
                  <a:gd name="T7" fmla="*/ 498 h 498"/>
                  <a:gd name="T8" fmla="*/ 142 w 142"/>
                  <a:gd name="T9" fmla="*/ 100 h 498"/>
                </a:gdLst>
                <a:ahLst/>
                <a:cxnLst>
                  <a:cxn ang="0">
                    <a:pos x="T0" y="T1"/>
                  </a:cxn>
                  <a:cxn ang="0">
                    <a:pos x="T2" y="T3"/>
                  </a:cxn>
                  <a:cxn ang="0">
                    <a:pos x="T4" y="T5"/>
                  </a:cxn>
                  <a:cxn ang="0">
                    <a:pos x="T6" y="T7"/>
                  </a:cxn>
                  <a:cxn ang="0">
                    <a:pos x="T8" y="T9"/>
                  </a:cxn>
                </a:cxnLst>
                <a:rect l="0" t="0" r="r" b="b"/>
                <a:pathLst>
                  <a:path w="142" h="498">
                    <a:moveTo>
                      <a:pt x="142" y="100"/>
                    </a:moveTo>
                    <a:lnTo>
                      <a:pt x="0" y="0"/>
                    </a:lnTo>
                    <a:lnTo>
                      <a:pt x="0" y="398"/>
                    </a:lnTo>
                    <a:lnTo>
                      <a:pt x="142" y="498"/>
                    </a:lnTo>
                    <a:lnTo>
                      <a:pt x="142" y="100"/>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5" name="Freeform 71"/>
              <p:cNvSpPr>
                <a:spLocks/>
              </p:cNvSpPr>
              <p:nvPr/>
            </p:nvSpPr>
            <p:spPr bwMode="auto">
              <a:xfrm>
                <a:off x="4756" y="3496"/>
                <a:ext cx="142" cy="498"/>
              </a:xfrm>
              <a:custGeom>
                <a:avLst/>
                <a:gdLst>
                  <a:gd name="T0" fmla="*/ 142 w 142"/>
                  <a:gd name="T1" fmla="*/ 100 h 498"/>
                  <a:gd name="T2" fmla="*/ 0 w 142"/>
                  <a:gd name="T3" fmla="*/ 0 h 498"/>
                  <a:gd name="T4" fmla="*/ 0 w 142"/>
                  <a:gd name="T5" fmla="*/ 398 h 498"/>
                  <a:gd name="T6" fmla="*/ 142 w 142"/>
                  <a:gd name="T7" fmla="*/ 498 h 498"/>
                  <a:gd name="T8" fmla="*/ 142 w 142"/>
                  <a:gd name="T9" fmla="*/ 100 h 498"/>
                </a:gdLst>
                <a:ahLst/>
                <a:cxnLst>
                  <a:cxn ang="0">
                    <a:pos x="T0" y="T1"/>
                  </a:cxn>
                  <a:cxn ang="0">
                    <a:pos x="T2" y="T3"/>
                  </a:cxn>
                  <a:cxn ang="0">
                    <a:pos x="T4" y="T5"/>
                  </a:cxn>
                  <a:cxn ang="0">
                    <a:pos x="T6" y="T7"/>
                  </a:cxn>
                  <a:cxn ang="0">
                    <a:pos x="T8" y="T9"/>
                  </a:cxn>
                </a:cxnLst>
                <a:rect l="0" t="0" r="r" b="b"/>
                <a:pathLst>
                  <a:path w="142" h="498">
                    <a:moveTo>
                      <a:pt x="142" y="100"/>
                    </a:moveTo>
                    <a:lnTo>
                      <a:pt x="0" y="0"/>
                    </a:lnTo>
                    <a:lnTo>
                      <a:pt x="0" y="398"/>
                    </a:lnTo>
                    <a:lnTo>
                      <a:pt x="142" y="498"/>
                    </a:lnTo>
                    <a:lnTo>
                      <a:pt x="142"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6" name="Freeform 72"/>
              <p:cNvSpPr>
                <a:spLocks/>
              </p:cNvSpPr>
              <p:nvPr/>
            </p:nvSpPr>
            <p:spPr bwMode="auto">
              <a:xfrm>
                <a:off x="4756" y="3476"/>
                <a:ext cx="171" cy="120"/>
              </a:xfrm>
              <a:custGeom>
                <a:avLst/>
                <a:gdLst>
                  <a:gd name="T0" fmla="*/ 142 w 171"/>
                  <a:gd name="T1" fmla="*/ 120 h 120"/>
                  <a:gd name="T2" fmla="*/ 0 w 171"/>
                  <a:gd name="T3" fmla="*/ 20 h 120"/>
                  <a:gd name="T4" fmla="*/ 27 w 171"/>
                  <a:gd name="T5" fmla="*/ 0 h 120"/>
                  <a:gd name="T6" fmla="*/ 171 w 171"/>
                  <a:gd name="T7" fmla="*/ 100 h 120"/>
                  <a:gd name="T8" fmla="*/ 142 w 171"/>
                  <a:gd name="T9" fmla="*/ 120 h 120"/>
                </a:gdLst>
                <a:ahLst/>
                <a:cxnLst>
                  <a:cxn ang="0">
                    <a:pos x="T0" y="T1"/>
                  </a:cxn>
                  <a:cxn ang="0">
                    <a:pos x="T2" y="T3"/>
                  </a:cxn>
                  <a:cxn ang="0">
                    <a:pos x="T4" y="T5"/>
                  </a:cxn>
                  <a:cxn ang="0">
                    <a:pos x="T6" y="T7"/>
                  </a:cxn>
                  <a:cxn ang="0">
                    <a:pos x="T8" y="T9"/>
                  </a:cxn>
                </a:cxnLst>
                <a:rect l="0" t="0" r="r" b="b"/>
                <a:pathLst>
                  <a:path w="171" h="120">
                    <a:moveTo>
                      <a:pt x="142" y="120"/>
                    </a:moveTo>
                    <a:lnTo>
                      <a:pt x="0" y="20"/>
                    </a:lnTo>
                    <a:lnTo>
                      <a:pt x="27" y="0"/>
                    </a:lnTo>
                    <a:lnTo>
                      <a:pt x="171" y="100"/>
                    </a:lnTo>
                    <a:lnTo>
                      <a:pt x="142" y="12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7" name="Freeform 73"/>
              <p:cNvSpPr>
                <a:spLocks/>
              </p:cNvSpPr>
              <p:nvPr/>
            </p:nvSpPr>
            <p:spPr bwMode="auto">
              <a:xfrm>
                <a:off x="4766" y="3544"/>
                <a:ext cx="122" cy="391"/>
              </a:xfrm>
              <a:custGeom>
                <a:avLst/>
                <a:gdLst>
                  <a:gd name="T0" fmla="*/ 122 w 122"/>
                  <a:gd name="T1" fmla="*/ 85 h 391"/>
                  <a:gd name="T2" fmla="*/ 0 w 122"/>
                  <a:gd name="T3" fmla="*/ 0 h 391"/>
                  <a:gd name="T4" fmla="*/ 0 w 122"/>
                  <a:gd name="T5" fmla="*/ 306 h 391"/>
                  <a:gd name="T6" fmla="*/ 122 w 122"/>
                  <a:gd name="T7" fmla="*/ 391 h 391"/>
                  <a:gd name="T8" fmla="*/ 122 w 122"/>
                  <a:gd name="T9" fmla="*/ 85 h 391"/>
                </a:gdLst>
                <a:ahLst/>
                <a:cxnLst>
                  <a:cxn ang="0">
                    <a:pos x="T0" y="T1"/>
                  </a:cxn>
                  <a:cxn ang="0">
                    <a:pos x="T2" y="T3"/>
                  </a:cxn>
                  <a:cxn ang="0">
                    <a:pos x="T4" y="T5"/>
                  </a:cxn>
                  <a:cxn ang="0">
                    <a:pos x="T6" y="T7"/>
                  </a:cxn>
                  <a:cxn ang="0">
                    <a:pos x="T8" y="T9"/>
                  </a:cxn>
                </a:cxnLst>
                <a:rect l="0" t="0" r="r" b="b"/>
                <a:pathLst>
                  <a:path w="122" h="391">
                    <a:moveTo>
                      <a:pt x="122" y="85"/>
                    </a:moveTo>
                    <a:lnTo>
                      <a:pt x="0" y="0"/>
                    </a:lnTo>
                    <a:lnTo>
                      <a:pt x="0" y="306"/>
                    </a:lnTo>
                    <a:lnTo>
                      <a:pt x="122" y="391"/>
                    </a:lnTo>
                    <a:lnTo>
                      <a:pt x="122" y="85"/>
                    </a:lnTo>
                    <a:close/>
                  </a:path>
                </a:pathLst>
              </a:custGeom>
              <a:solidFill>
                <a:srgbClr val="048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8" name="Freeform 74"/>
              <p:cNvSpPr>
                <a:spLocks/>
              </p:cNvSpPr>
              <p:nvPr/>
            </p:nvSpPr>
            <p:spPr bwMode="auto">
              <a:xfrm>
                <a:off x="4793" y="3540"/>
                <a:ext cx="80" cy="63"/>
              </a:xfrm>
              <a:custGeom>
                <a:avLst/>
                <a:gdLst>
                  <a:gd name="T0" fmla="*/ 0 w 80"/>
                  <a:gd name="T1" fmla="*/ 0 h 63"/>
                  <a:gd name="T2" fmla="*/ 0 w 80"/>
                  <a:gd name="T3" fmla="*/ 7 h 63"/>
                  <a:gd name="T4" fmla="*/ 80 w 80"/>
                  <a:gd name="T5" fmla="*/ 63 h 63"/>
                  <a:gd name="T6" fmla="*/ 80 w 80"/>
                  <a:gd name="T7" fmla="*/ 55 h 63"/>
                  <a:gd name="T8" fmla="*/ 0 w 80"/>
                  <a:gd name="T9" fmla="*/ 0 h 63"/>
                </a:gdLst>
                <a:ahLst/>
                <a:cxnLst>
                  <a:cxn ang="0">
                    <a:pos x="T0" y="T1"/>
                  </a:cxn>
                  <a:cxn ang="0">
                    <a:pos x="T2" y="T3"/>
                  </a:cxn>
                  <a:cxn ang="0">
                    <a:pos x="T4" y="T5"/>
                  </a:cxn>
                  <a:cxn ang="0">
                    <a:pos x="T6" y="T7"/>
                  </a:cxn>
                  <a:cxn ang="0">
                    <a:pos x="T8" y="T9"/>
                  </a:cxn>
                </a:cxnLst>
                <a:rect l="0" t="0" r="r" b="b"/>
                <a:pathLst>
                  <a:path w="80" h="63">
                    <a:moveTo>
                      <a:pt x="0" y="0"/>
                    </a:moveTo>
                    <a:lnTo>
                      <a:pt x="0" y="7"/>
                    </a:lnTo>
                    <a:lnTo>
                      <a:pt x="80" y="63"/>
                    </a:lnTo>
                    <a:lnTo>
                      <a:pt x="80" y="55"/>
                    </a:lnTo>
                    <a:lnTo>
                      <a:pt x="0" y="0"/>
                    </a:lnTo>
                    <a:close/>
                  </a:path>
                </a:pathLst>
              </a:custGeom>
              <a:solidFill>
                <a:srgbClr val="7371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79" name="Freeform 75"/>
              <p:cNvSpPr>
                <a:spLocks/>
              </p:cNvSpPr>
              <p:nvPr/>
            </p:nvSpPr>
            <p:spPr bwMode="auto">
              <a:xfrm>
                <a:off x="4793" y="3540"/>
                <a:ext cx="80" cy="63"/>
              </a:xfrm>
              <a:custGeom>
                <a:avLst/>
                <a:gdLst>
                  <a:gd name="T0" fmla="*/ 0 w 80"/>
                  <a:gd name="T1" fmla="*/ 0 h 63"/>
                  <a:gd name="T2" fmla="*/ 0 w 80"/>
                  <a:gd name="T3" fmla="*/ 7 h 63"/>
                  <a:gd name="T4" fmla="*/ 80 w 80"/>
                  <a:gd name="T5" fmla="*/ 63 h 63"/>
                  <a:gd name="T6" fmla="*/ 80 w 80"/>
                  <a:gd name="T7" fmla="*/ 55 h 63"/>
                  <a:gd name="T8" fmla="*/ 0 w 80"/>
                  <a:gd name="T9" fmla="*/ 0 h 63"/>
                </a:gdLst>
                <a:ahLst/>
                <a:cxnLst>
                  <a:cxn ang="0">
                    <a:pos x="T0" y="T1"/>
                  </a:cxn>
                  <a:cxn ang="0">
                    <a:pos x="T2" y="T3"/>
                  </a:cxn>
                  <a:cxn ang="0">
                    <a:pos x="T4" y="T5"/>
                  </a:cxn>
                  <a:cxn ang="0">
                    <a:pos x="T6" y="T7"/>
                  </a:cxn>
                  <a:cxn ang="0">
                    <a:pos x="T8" y="T9"/>
                  </a:cxn>
                </a:cxnLst>
                <a:rect l="0" t="0" r="r" b="b"/>
                <a:pathLst>
                  <a:path w="80" h="63">
                    <a:moveTo>
                      <a:pt x="0" y="0"/>
                    </a:moveTo>
                    <a:lnTo>
                      <a:pt x="0" y="7"/>
                    </a:lnTo>
                    <a:lnTo>
                      <a:pt x="80" y="63"/>
                    </a:lnTo>
                    <a:lnTo>
                      <a:pt x="80"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0" name="Freeform 76"/>
              <p:cNvSpPr>
                <a:spLocks/>
              </p:cNvSpPr>
              <p:nvPr/>
            </p:nvSpPr>
            <p:spPr bwMode="auto">
              <a:xfrm>
                <a:off x="4906" y="3613"/>
                <a:ext cx="14" cy="20"/>
              </a:xfrm>
              <a:custGeom>
                <a:avLst/>
                <a:gdLst>
                  <a:gd name="T0" fmla="*/ 10 w 11"/>
                  <a:gd name="T1" fmla="*/ 8 h 14"/>
                  <a:gd name="T2" fmla="*/ 4 w 11"/>
                  <a:gd name="T3" fmla="*/ 13 h 14"/>
                  <a:gd name="T4" fmla="*/ 0 w 11"/>
                  <a:gd name="T5" fmla="*/ 6 h 14"/>
                  <a:gd name="T6" fmla="*/ 6 w 11"/>
                  <a:gd name="T7" fmla="*/ 0 h 14"/>
                  <a:gd name="T8" fmla="*/ 10 w 11"/>
                  <a:gd name="T9" fmla="*/ 8 h 14"/>
                </a:gdLst>
                <a:ahLst/>
                <a:cxnLst>
                  <a:cxn ang="0">
                    <a:pos x="T0" y="T1"/>
                  </a:cxn>
                  <a:cxn ang="0">
                    <a:pos x="T2" y="T3"/>
                  </a:cxn>
                  <a:cxn ang="0">
                    <a:pos x="T4" y="T5"/>
                  </a:cxn>
                  <a:cxn ang="0">
                    <a:pos x="T6" y="T7"/>
                  </a:cxn>
                  <a:cxn ang="0">
                    <a:pos x="T8" y="T9"/>
                  </a:cxn>
                </a:cxnLst>
                <a:rect l="0" t="0" r="r" b="b"/>
                <a:pathLst>
                  <a:path w="11" h="14">
                    <a:moveTo>
                      <a:pt x="10" y="8"/>
                    </a:moveTo>
                    <a:cubicBezTo>
                      <a:pt x="9" y="11"/>
                      <a:pt x="7" y="14"/>
                      <a:pt x="4" y="13"/>
                    </a:cubicBezTo>
                    <a:cubicBezTo>
                      <a:pt x="2" y="13"/>
                      <a:pt x="0" y="10"/>
                      <a:pt x="0" y="6"/>
                    </a:cubicBezTo>
                    <a:cubicBezTo>
                      <a:pt x="1" y="3"/>
                      <a:pt x="4" y="0"/>
                      <a:pt x="6" y="0"/>
                    </a:cubicBezTo>
                    <a:cubicBezTo>
                      <a:pt x="9" y="1"/>
                      <a:pt x="11" y="4"/>
                      <a:pt x="10" y="8"/>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1" name="Freeform 77"/>
              <p:cNvSpPr>
                <a:spLocks/>
              </p:cNvSpPr>
              <p:nvPr/>
            </p:nvSpPr>
            <p:spPr bwMode="auto">
              <a:xfrm>
                <a:off x="4910" y="3615"/>
                <a:ext cx="10" cy="20"/>
              </a:xfrm>
              <a:custGeom>
                <a:avLst/>
                <a:gdLst>
                  <a:gd name="T0" fmla="*/ 4 w 10"/>
                  <a:gd name="T1" fmla="*/ 20 h 20"/>
                  <a:gd name="T2" fmla="*/ 10 w 10"/>
                  <a:gd name="T3" fmla="*/ 3 h 20"/>
                  <a:gd name="T4" fmla="*/ 6 w 10"/>
                  <a:gd name="T5" fmla="*/ 0 h 20"/>
                  <a:gd name="T6" fmla="*/ 0 w 10"/>
                  <a:gd name="T7" fmla="*/ 17 h 20"/>
                  <a:gd name="T8" fmla="*/ 4 w 10"/>
                  <a:gd name="T9" fmla="*/ 20 h 20"/>
                </a:gdLst>
                <a:ahLst/>
                <a:cxnLst>
                  <a:cxn ang="0">
                    <a:pos x="T0" y="T1"/>
                  </a:cxn>
                  <a:cxn ang="0">
                    <a:pos x="T2" y="T3"/>
                  </a:cxn>
                  <a:cxn ang="0">
                    <a:pos x="T4" y="T5"/>
                  </a:cxn>
                  <a:cxn ang="0">
                    <a:pos x="T6" y="T7"/>
                  </a:cxn>
                  <a:cxn ang="0">
                    <a:pos x="T8" y="T9"/>
                  </a:cxn>
                </a:cxnLst>
                <a:rect l="0" t="0" r="r" b="b"/>
                <a:pathLst>
                  <a:path w="10" h="20">
                    <a:moveTo>
                      <a:pt x="4" y="20"/>
                    </a:moveTo>
                    <a:lnTo>
                      <a:pt x="10" y="3"/>
                    </a:lnTo>
                    <a:lnTo>
                      <a:pt x="6" y="0"/>
                    </a:lnTo>
                    <a:lnTo>
                      <a:pt x="0" y="17"/>
                    </a:lnTo>
                    <a:lnTo>
                      <a:pt x="4" y="20"/>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2" name="Freeform 78"/>
              <p:cNvSpPr>
                <a:spLocks/>
              </p:cNvSpPr>
              <p:nvPr/>
            </p:nvSpPr>
            <p:spPr bwMode="auto">
              <a:xfrm>
                <a:off x="4910" y="3616"/>
                <a:ext cx="14" cy="20"/>
              </a:xfrm>
              <a:custGeom>
                <a:avLst/>
                <a:gdLst>
                  <a:gd name="T0" fmla="*/ 10 w 11"/>
                  <a:gd name="T1" fmla="*/ 8 h 14"/>
                  <a:gd name="T2" fmla="*/ 4 w 11"/>
                  <a:gd name="T3" fmla="*/ 13 h 14"/>
                  <a:gd name="T4" fmla="*/ 1 w 11"/>
                  <a:gd name="T5" fmla="*/ 6 h 14"/>
                  <a:gd name="T6" fmla="*/ 6 w 11"/>
                  <a:gd name="T7" fmla="*/ 0 h 14"/>
                  <a:gd name="T8" fmla="*/ 10 w 11"/>
                  <a:gd name="T9" fmla="*/ 8 h 14"/>
                </a:gdLst>
                <a:ahLst/>
                <a:cxnLst>
                  <a:cxn ang="0">
                    <a:pos x="T0" y="T1"/>
                  </a:cxn>
                  <a:cxn ang="0">
                    <a:pos x="T2" y="T3"/>
                  </a:cxn>
                  <a:cxn ang="0">
                    <a:pos x="T4" y="T5"/>
                  </a:cxn>
                  <a:cxn ang="0">
                    <a:pos x="T6" y="T7"/>
                  </a:cxn>
                  <a:cxn ang="0">
                    <a:pos x="T8" y="T9"/>
                  </a:cxn>
                </a:cxnLst>
                <a:rect l="0" t="0" r="r" b="b"/>
                <a:pathLst>
                  <a:path w="11" h="14">
                    <a:moveTo>
                      <a:pt x="10" y="8"/>
                    </a:moveTo>
                    <a:cubicBezTo>
                      <a:pt x="10" y="11"/>
                      <a:pt x="7" y="14"/>
                      <a:pt x="4" y="13"/>
                    </a:cubicBezTo>
                    <a:cubicBezTo>
                      <a:pt x="2" y="13"/>
                      <a:pt x="0" y="10"/>
                      <a:pt x="1" y="6"/>
                    </a:cubicBezTo>
                    <a:cubicBezTo>
                      <a:pt x="1" y="3"/>
                      <a:pt x="4" y="0"/>
                      <a:pt x="6" y="0"/>
                    </a:cubicBezTo>
                    <a:cubicBezTo>
                      <a:pt x="9" y="1"/>
                      <a:pt x="11" y="4"/>
                      <a:pt x="10" y="8"/>
                    </a:cubicBezTo>
                    <a:close/>
                  </a:path>
                </a:pathLst>
              </a:custGeom>
              <a:solidFill>
                <a:srgbClr val="75C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3" name="Freeform 79"/>
              <p:cNvSpPr>
                <a:spLocks/>
              </p:cNvSpPr>
              <p:nvPr/>
            </p:nvSpPr>
            <p:spPr bwMode="auto">
              <a:xfrm>
                <a:off x="4774" y="3526"/>
                <a:ext cx="15" cy="18"/>
              </a:xfrm>
              <a:custGeom>
                <a:avLst/>
                <a:gdLst>
                  <a:gd name="T0" fmla="*/ 5 w 11"/>
                  <a:gd name="T1" fmla="*/ 0 h 13"/>
                  <a:gd name="T2" fmla="*/ 4 w 11"/>
                  <a:gd name="T3" fmla="*/ 0 h 13"/>
                  <a:gd name="T4" fmla="*/ 1 w 11"/>
                  <a:gd name="T5" fmla="*/ 7 h 13"/>
                  <a:gd name="T6" fmla="*/ 6 w 11"/>
                  <a:gd name="T7" fmla="*/ 13 h 13"/>
                  <a:gd name="T8" fmla="*/ 6 w 11"/>
                  <a:gd name="T9" fmla="*/ 13 h 13"/>
                  <a:gd name="T10" fmla="*/ 10 w 11"/>
                  <a:gd name="T11" fmla="*/ 5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5" y="0"/>
                      <a:pt x="4" y="0"/>
                      <a:pt x="4" y="0"/>
                    </a:cubicBezTo>
                    <a:cubicBezTo>
                      <a:pt x="2" y="0"/>
                      <a:pt x="0" y="3"/>
                      <a:pt x="1" y="7"/>
                    </a:cubicBezTo>
                    <a:cubicBezTo>
                      <a:pt x="1" y="10"/>
                      <a:pt x="3" y="13"/>
                      <a:pt x="6" y="13"/>
                    </a:cubicBezTo>
                    <a:cubicBezTo>
                      <a:pt x="6" y="13"/>
                      <a:pt x="6" y="13"/>
                      <a:pt x="6" y="13"/>
                    </a:cubicBezTo>
                    <a:cubicBezTo>
                      <a:pt x="9" y="12"/>
                      <a:pt x="11" y="9"/>
                      <a:pt x="10" y="5"/>
                    </a:cubicBezTo>
                    <a:cubicBezTo>
                      <a:pt x="9" y="2"/>
                      <a:pt x="7" y="0"/>
                      <a:pt x="5" y="0"/>
                    </a:cubicBezTo>
                  </a:path>
                </a:pathLst>
              </a:custGeom>
              <a:solidFill>
                <a:srgbClr val="6F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4" name="Freeform 80"/>
              <p:cNvSpPr>
                <a:spLocks/>
              </p:cNvSpPr>
              <p:nvPr/>
            </p:nvSpPr>
            <p:spPr bwMode="auto">
              <a:xfrm>
                <a:off x="4807" y="3896"/>
                <a:ext cx="25" cy="33"/>
              </a:xfrm>
              <a:custGeom>
                <a:avLst/>
                <a:gdLst>
                  <a:gd name="T0" fmla="*/ 9 w 19"/>
                  <a:gd name="T1" fmla="*/ 0 h 23"/>
                  <a:gd name="T2" fmla="*/ 8 w 19"/>
                  <a:gd name="T3" fmla="*/ 0 h 23"/>
                  <a:gd name="T4" fmla="*/ 1 w 19"/>
                  <a:gd name="T5" fmla="*/ 13 h 23"/>
                  <a:gd name="T6" fmla="*/ 11 w 19"/>
                  <a:gd name="T7" fmla="*/ 23 h 23"/>
                  <a:gd name="T8" fmla="*/ 11 w 19"/>
                  <a:gd name="T9" fmla="*/ 23 h 23"/>
                  <a:gd name="T10" fmla="*/ 18 w 19"/>
                  <a:gd name="T11" fmla="*/ 10 h 23"/>
                  <a:gd name="T12" fmla="*/ 9 w 19"/>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 h="23">
                    <a:moveTo>
                      <a:pt x="9" y="0"/>
                    </a:moveTo>
                    <a:cubicBezTo>
                      <a:pt x="8" y="0"/>
                      <a:pt x="8" y="0"/>
                      <a:pt x="8" y="0"/>
                    </a:cubicBezTo>
                    <a:cubicBezTo>
                      <a:pt x="3" y="1"/>
                      <a:pt x="0" y="6"/>
                      <a:pt x="1" y="13"/>
                    </a:cubicBezTo>
                    <a:cubicBezTo>
                      <a:pt x="2" y="18"/>
                      <a:pt x="6" y="23"/>
                      <a:pt x="11" y="23"/>
                    </a:cubicBezTo>
                    <a:cubicBezTo>
                      <a:pt x="11" y="23"/>
                      <a:pt x="11" y="23"/>
                      <a:pt x="11" y="23"/>
                    </a:cubicBezTo>
                    <a:cubicBezTo>
                      <a:pt x="16" y="22"/>
                      <a:pt x="19" y="16"/>
                      <a:pt x="18" y="10"/>
                    </a:cubicBezTo>
                    <a:cubicBezTo>
                      <a:pt x="17" y="4"/>
                      <a:pt x="13" y="0"/>
                      <a:pt x="9" y="0"/>
                    </a:cubicBezTo>
                  </a:path>
                </a:pathLst>
              </a:custGeom>
              <a:solidFill>
                <a:srgbClr val="6F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5" name="Freeform 81"/>
              <p:cNvSpPr>
                <a:spLocks/>
              </p:cNvSpPr>
              <p:nvPr/>
            </p:nvSpPr>
            <p:spPr bwMode="auto">
              <a:xfrm>
                <a:off x="4777" y="3528"/>
                <a:ext cx="8" cy="12"/>
              </a:xfrm>
              <a:custGeom>
                <a:avLst/>
                <a:gdLst>
                  <a:gd name="T0" fmla="*/ 1 w 6"/>
                  <a:gd name="T1" fmla="*/ 5 h 8"/>
                  <a:gd name="T2" fmla="*/ 4 w 6"/>
                  <a:gd name="T3" fmla="*/ 8 h 8"/>
                  <a:gd name="T4" fmla="*/ 6 w 6"/>
                  <a:gd name="T5" fmla="*/ 4 h 8"/>
                  <a:gd name="T6" fmla="*/ 3 w 6"/>
                  <a:gd name="T7" fmla="*/ 1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1" y="6"/>
                      <a:pt x="2" y="8"/>
                      <a:pt x="4" y="8"/>
                    </a:cubicBezTo>
                    <a:cubicBezTo>
                      <a:pt x="5" y="7"/>
                      <a:pt x="6" y="6"/>
                      <a:pt x="6" y="4"/>
                    </a:cubicBezTo>
                    <a:cubicBezTo>
                      <a:pt x="6" y="2"/>
                      <a:pt x="4" y="0"/>
                      <a:pt x="3" y="1"/>
                    </a:cubicBezTo>
                    <a:cubicBezTo>
                      <a:pt x="1" y="1"/>
                      <a:pt x="0" y="3"/>
                      <a:pt x="1" y="5"/>
                    </a:cubicBezTo>
                    <a:close/>
                  </a:path>
                </a:pathLst>
              </a:custGeom>
              <a:solidFill>
                <a:srgbClr val="8DC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6" name="Freeform 82"/>
              <p:cNvSpPr>
                <a:spLocks/>
              </p:cNvSpPr>
              <p:nvPr/>
            </p:nvSpPr>
            <p:spPr bwMode="auto">
              <a:xfrm>
                <a:off x="4906" y="3642"/>
                <a:ext cx="14" cy="19"/>
              </a:xfrm>
              <a:custGeom>
                <a:avLst/>
                <a:gdLst>
                  <a:gd name="T0" fmla="*/ 10 w 11"/>
                  <a:gd name="T1" fmla="*/ 7 h 14"/>
                  <a:gd name="T2" fmla="*/ 4 w 11"/>
                  <a:gd name="T3" fmla="*/ 13 h 14"/>
                  <a:gd name="T4" fmla="*/ 0 w 11"/>
                  <a:gd name="T5" fmla="*/ 6 h 14"/>
                  <a:gd name="T6" fmla="*/ 6 w 11"/>
                  <a:gd name="T7" fmla="*/ 0 h 14"/>
                  <a:gd name="T8" fmla="*/ 10 w 11"/>
                  <a:gd name="T9" fmla="*/ 7 h 14"/>
                </a:gdLst>
                <a:ahLst/>
                <a:cxnLst>
                  <a:cxn ang="0">
                    <a:pos x="T0" y="T1"/>
                  </a:cxn>
                  <a:cxn ang="0">
                    <a:pos x="T2" y="T3"/>
                  </a:cxn>
                  <a:cxn ang="0">
                    <a:pos x="T4" y="T5"/>
                  </a:cxn>
                  <a:cxn ang="0">
                    <a:pos x="T6" y="T7"/>
                  </a:cxn>
                  <a:cxn ang="0">
                    <a:pos x="T8" y="T9"/>
                  </a:cxn>
                </a:cxnLst>
                <a:rect l="0" t="0" r="r" b="b"/>
                <a:pathLst>
                  <a:path w="11" h="14">
                    <a:moveTo>
                      <a:pt x="10" y="7"/>
                    </a:moveTo>
                    <a:cubicBezTo>
                      <a:pt x="9" y="11"/>
                      <a:pt x="7" y="14"/>
                      <a:pt x="4" y="13"/>
                    </a:cubicBezTo>
                    <a:cubicBezTo>
                      <a:pt x="2" y="13"/>
                      <a:pt x="0" y="10"/>
                      <a:pt x="0" y="6"/>
                    </a:cubicBezTo>
                    <a:cubicBezTo>
                      <a:pt x="1" y="3"/>
                      <a:pt x="4" y="0"/>
                      <a:pt x="6" y="0"/>
                    </a:cubicBezTo>
                    <a:cubicBezTo>
                      <a:pt x="9" y="1"/>
                      <a:pt x="11" y="4"/>
                      <a:pt x="10" y="7"/>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7" name="Freeform 83"/>
              <p:cNvSpPr>
                <a:spLocks/>
              </p:cNvSpPr>
              <p:nvPr/>
            </p:nvSpPr>
            <p:spPr bwMode="auto">
              <a:xfrm>
                <a:off x="4910" y="3643"/>
                <a:ext cx="10" cy="20"/>
              </a:xfrm>
              <a:custGeom>
                <a:avLst/>
                <a:gdLst>
                  <a:gd name="T0" fmla="*/ 4 w 10"/>
                  <a:gd name="T1" fmla="*/ 20 h 20"/>
                  <a:gd name="T2" fmla="*/ 10 w 10"/>
                  <a:gd name="T3" fmla="*/ 3 h 20"/>
                  <a:gd name="T4" fmla="*/ 6 w 10"/>
                  <a:gd name="T5" fmla="*/ 0 h 20"/>
                  <a:gd name="T6" fmla="*/ 0 w 10"/>
                  <a:gd name="T7" fmla="*/ 17 h 20"/>
                  <a:gd name="T8" fmla="*/ 4 w 10"/>
                  <a:gd name="T9" fmla="*/ 20 h 20"/>
                </a:gdLst>
                <a:ahLst/>
                <a:cxnLst>
                  <a:cxn ang="0">
                    <a:pos x="T0" y="T1"/>
                  </a:cxn>
                  <a:cxn ang="0">
                    <a:pos x="T2" y="T3"/>
                  </a:cxn>
                  <a:cxn ang="0">
                    <a:pos x="T4" y="T5"/>
                  </a:cxn>
                  <a:cxn ang="0">
                    <a:pos x="T6" y="T7"/>
                  </a:cxn>
                  <a:cxn ang="0">
                    <a:pos x="T8" y="T9"/>
                  </a:cxn>
                </a:cxnLst>
                <a:rect l="0" t="0" r="r" b="b"/>
                <a:pathLst>
                  <a:path w="10" h="20">
                    <a:moveTo>
                      <a:pt x="4" y="20"/>
                    </a:moveTo>
                    <a:lnTo>
                      <a:pt x="10" y="3"/>
                    </a:lnTo>
                    <a:lnTo>
                      <a:pt x="6" y="0"/>
                    </a:lnTo>
                    <a:lnTo>
                      <a:pt x="0" y="17"/>
                    </a:lnTo>
                    <a:lnTo>
                      <a:pt x="4" y="20"/>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88" name="Freeform 84"/>
              <p:cNvSpPr>
                <a:spLocks/>
              </p:cNvSpPr>
              <p:nvPr/>
            </p:nvSpPr>
            <p:spPr bwMode="auto">
              <a:xfrm>
                <a:off x="4910" y="3644"/>
                <a:ext cx="14" cy="20"/>
              </a:xfrm>
              <a:custGeom>
                <a:avLst/>
                <a:gdLst>
                  <a:gd name="T0" fmla="*/ 10 w 11"/>
                  <a:gd name="T1" fmla="*/ 7 h 14"/>
                  <a:gd name="T2" fmla="*/ 4 w 11"/>
                  <a:gd name="T3" fmla="*/ 13 h 14"/>
                  <a:gd name="T4" fmla="*/ 1 w 11"/>
                  <a:gd name="T5" fmla="*/ 6 h 14"/>
                  <a:gd name="T6" fmla="*/ 6 w 11"/>
                  <a:gd name="T7" fmla="*/ 0 h 14"/>
                  <a:gd name="T8" fmla="*/ 10 w 11"/>
                  <a:gd name="T9" fmla="*/ 7 h 14"/>
                </a:gdLst>
                <a:ahLst/>
                <a:cxnLst>
                  <a:cxn ang="0">
                    <a:pos x="T0" y="T1"/>
                  </a:cxn>
                  <a:cxn ang="0">
                    <a:pos x="T2" y="T3"/>
                  </a:cxn>
                  <a:cxn ang="0">
                    <a:pos x="T4" y="T5"/>
                  </a:cxn>
                  <a:cxn ang="0">
                    <a:pos x="T6" y="T7"/>
                  </a:cxn>
                  <a:cxn ang="0">
                    <a:pos x="T8" y="T9"/>
                  </a:cxn>
                </a:cxnLst>
                <a:rect l="0" t="0" r="r" b="b"/>
                <a:pathLst>
                  <a:path w="11" h="14">
                    <a:moveTo>
                      <a:pt x="10" y="7"/>
                    </a:moveTo>
                    <a:cubicBezTo>
                      <a:pt x="10" y="11"/>
                      <a:pt x="7" y="14"/>
                      <a:pt x="4" y="13"/>
                    </a:cubicBezTo>
                    <a:cubicBezTo>
                      <a:pt x="2" y="13"/>
                      <a:pt x="0" y="10"/>
                      <a:pt x="1" y="6"/>
                    </a:cubicBezTo>
                    <a:cubicBezTo>
                      <a:pt x="1" y="3"/>
                      <a:pt x="4" y="0"/>
                      <a:pt x="6" y="0"/>
                    </a:cubicBezTo>
                    <a:cubicBezTo>
                      <a:pt x="9" y="1"/>
                      <a:pt x="11" y="4"/>
                      <a:pt x="10" y="7"/>
                    </a:cubicBezTo>
                    <a:close/>
                  </a:path>
                </a:pathLst>
              </a:custGeom>
              <a:solidFill>
                <a:srgbClr val="75C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90" name="Group 89"/>
            <p:cNvGrpSpPr/>
            <p:nvPr/>
          </p:nvGrpSpPr>
          <p:grpSpPr>
            <a:xfrm>
              <a:off x="6656728" y="5613250"/>
              <a:ext cx="831850" cy="984251"/>
              <a:chOff x="6419850" y="5919788"/>
              <a:chExt cx="831850" cy="984251"/>
            </a:xfrm>
          </p:grpSpPr>
          <p:sp>
            <p:nvSpPr>
              <p:cNvPr id="55" name="AutoShape 49"/>
              <p:cNvSpPr>
                <a:spLocks noChangeAspect="1" noChangeArrowheads="1" noTextEdit="1"/>
              </p:cNvSpPr>
              <p:nvPr/>
            </p:nvSpPr>
            <p:spPr bwMode="auto">
              <a:xfrm>
                <a:off x="6419850" y="5919788"/>
                <a:ext cx="831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6" name="Freeform 51"/>
              <p:cNvSpPr>
                <a:spLocks/>
              </p:cNvSpPr>
              <p:nvPr/>
            </p:nvSpPr>
            <p:spPr bwMode="auto">
              <a:xfrm>
                <a:off x="6757988" y="5922963"/>
                <a:ext cx="490538" cy="722313"/>
              </a:xfrm>
              <a:custGeom>
                <a:avLst/>
                <a:gdLst>
                  <a:gd name="T0" fmla="*/ 309 w 309"/>
                  <a:gd name="T1" fmla="*/ 185 h 455"/>
                  <a:gd name="T2" fmla="*/ 309 w 309"/>
                  <a:gd name="T3" fmla="*/ 185 h 455"/>
                  <a:gd name="T4" fmla="*/ 19 w 309"/>
                  <a:gd name="T5" fmla="*/ 0 h 455"/>
                  <a:gd name="T6" fmla="*/ 0 w 309"/>
                  <a:gd name="T7" fmla="*/ 11 h 455"/>
                  <a:gd name="T8" fmla="*/ 0 w 309"/>
                  <a:gd name="T9" fmla="*/ 267 h 455"/>
                  <a:gd name="T10" fmla="*/ 290 w 309"/>
                  <a:gd name="T11" fmla="*/ 455 h 455"/>
                  <a:gd name="T12" fmla="*/ 290 w 309"/>
                  <a:gd name="T13" fmla="*/ 455 h 455"/>
                  <a:gd name="T14" fmla="*/ 290 w 309"/>
                  <a:gd name="T15" fmla="*/ 455 h 455"/>
                  <a:gd name="T16" fmla="*/ 290 w 309"/>
                  <a:gd name="T17" fmla="*/ 455 h 455"/>
                  <a:gd name="T18" fmla="*/ 290 w 309"/>
                  <a:gd name="T19" fmla="*/ 455 h 455"/>
                  <a:gd name="T20" fmla="*/ 309 w 309"/>
                  <a:gd name="T21" fmla="*/ 442 h 455"/>
                  <a:gd name="T22" fmla="*/ 309 w 309"/>
                  <a:gd name="T23" fmla="*/ 18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455">
                    <a:moveTo>
                      <a:pt x="309" y="185"/>
                    </a:moveTo>
                    <a:lnTo>
                      <a:pt x="309" y="185"/>
                    </a:lnTo>
                    <a:lnTo>
                      <a:pt x="19" y="0"/>
                    </a:lnTo>
                    <a:lnTo>
                      <a:pt x="0" y="11"/>
                    </a:lnTo>
                    <a:lnTo>
                      <a:pt x="0" y="267"/>
                    </a:lnTo>
                    <a:lnTo>
                      <a:pt x="290" y="455"/>
                    </a:lnTo>
                    <a:lnTo>
                      <a:pt x="290" y="455"/>
                    </a:lnTo>
                    <a:lnTo>
                      <a:pt x="290" y="455"/>
                    </a:lnTo>
                    <a:lnTo>
                      <a:pt x="290" y="455"/>
                    </a:lnTo>
                    <a:lnTo>
                      <a:pt x="290" y="455"/>
                    </a:lnTo>
                    <a:lnTo>
                      <a:pt x="309" y="442"/>
                    </a:lnTo>
                    <a:lnTo>
                      <a:pt x="309" y="185"/>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7" name="Freeform 52"/>
              <p:cNvSpPr>
                <a:spLocks/>
              </p:cNvSpPr>
              <p:nvPr/>
            </p:nvSpPr>
            <p:spPr bwMode="auto">
              <a:xfrm>
                <a:off x="6423025" y="6346826"/>
                <a:ext cx="795338" cy="557213"/>
              </a:xfrm>
              <a:custGeom>
                <a:avLst/>
                <a:gdLst>
                  <a:gd name="T0" fmla="*/ 501 w 501"/>
                  <a:gd name="T1" fmla="*/ 188 h 351"/>
                  <a:gd name="T2" fmla="*/ 211 w 501"/>
                  <a:gd name="T3" fmla="*/ 0 h 351"/>
                  <a:gd name="T4" fmla="*/ 0 w 501"/>
                  <a:gd name="T5" fmla="*/ 141 h 351"/>
                  <a:gd name="T6" fmla="*/ 0 w 501"/>
                  <a:gd name="T7" fmla="*/ 164 h 351"/>
                  <a:gd name="T8" fmla="*/ 290 w 501"/>
                  <a:gd name="T9" fmla="*/ 351 h 351"/>
                  <a:gd name="T10" fmla="*/ 290 w 501"/>
                  <a:gd name="T11" fmla="*/ 351 h 351"/>
                  <a:gd name="T12" fmla="*/ 290 w 501"/>
                  <a:gd name="T13" fmla="*/ 351 h 351"/>
                  <a:gd name="T14" fmla="*/ 290 w 501"/>
                  <a:gd name="T15" fmla="*/ 351 h 351"/>
                  <a:gd name="T16" fmla="*/ 290 w 501"/>
                  <a:gd name="T17" fmla="*/ 351 h 351"/>
                  <a:gd name="T18" fmla="*/ 501 w 501"/>
                  <a:gd name="T19" fmla="*/ 212 h 351"/>
                  <a:gd name="T20" fmla="*/ 501 w 501"/>
                  <a:gd name="T21" fmla="*/ 188 h 351"/>
                  <a:gd name="T22" fmla="*/ 501 w 501"/>
                  <a:gd name="T23" fmla="*/ 18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351">
                    <a:moveTo>
                      <a:pt x="501" y="188"/>
                    </a:moveTo>
                    <a:lnTo>
                      <a:pt x="211" y="0"/>
                    </a:lnTo>
                    <a:lnTo>
                      <a:pt x="0" y="141"/>
                    </a:lnTo>
                    <a:lnTo>
                      <a:pt x="0" y="164"/>
                    </a:lnTo>
                    <a:lnTo>
                      <a:pt x="290" y="351"/>
                    </a:lnTo>
                    <a:lnTo>
                      <a:pt x="290" y="351"/>
                    </a:lnTo>
                    <a:lnTo>
                      <a:pt x="290" y="351"/>
                    </a:lnTo>
                    <a:lnTo>
                      <a:pt x="290" y="351"/>
                    </a:lnTo>
                    <a:lnTo>
                      <a:pt x="290" y="351"/>
                    </a:lnTo>
                    <a:lnTo>
                      <a:pt x="501" y="212"/>
                    </a:lnTo>
                    <a:lnTo>
                      <a:pt x="501" y="188"/>
                    </a:lnTo>
                    <a:lnTo>
                      <a:pt x="501" y="188"/>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8" name="Freeform 53"/>
              <p:cNvSpPr>
                <a:spLocks/>
              </p:cNvSpPr>
              <p:nvPr/>
            </p:nvSpPr>
            <p:spPr bwMode="auto">
              <a:xfrm>
                <a:off x="6757988" y="5922963"/>
                <a:ext cx="490538" cy="314325"/>
              </a:xfrm>
              <a:custGeom>
                <a:avLst/>
                <a:gdLst>
                  <a:gd name="T0" fmla="*/ 290 w 309"/>
                  <a:gd name="T1" fmla="*/ 198 h 198"/>
                  <a:gd name="T2" fmla="*/ 0 w 309"/>
                  <a:gd name="T3" fmla="*/ 11 h 198"/>
                  <a:gd name="T4" fmla="*/ 19 w 309"/>
                  <a:gd name="T5" fmla="*/ 0 h 198"/>
                  <a:gd name="T6" fmla="*/ 309 w 309"/>
                  <a:gd name="T7" fmla="*/ 185 h 198"/>
                  <a:gd name="T8" fmla="*/ 290 w 309"/>
                  <a:gd name="T9" fmla="*/ 198 h 198"/>
                </a:gdLst>
                <a:ahLst/>
                <a:cxnLst>
                  <a:cxn ang="0">
                    <a:pos x="T0" y="T1"/>
                  </a:cxn>
                  <a:cxn ang="0">
                    <a:pos x="T2" y="T3"/>
                  </a:cxn>
                  <a:cxn ang="0">
                    <a:pos x="T4" y="T5"/>
                  </a:cxn>
                  <a:cxn ang="0">
                    <a:pos x="T6" y="T7"/>
                  </a:cxn>
                  <a:cxn ang="0">
                    <a:pos x="T8" y="T9"/>
                  </a:cxn>
                </a:cxnLst>
                <a:rect l="0" t="0" r="r" b="b"/>
                <a:pathLst>
                  <a:path w="309" h="198">
                    <a:moveTo>
                      <a:pt x="290" y="198"/>
                    </a:moveTo>
                    <a:lnTo>
                      <a:pt x="0" y="11"/>
                    </a:lnTo>
                    <a:lnTo>
                      <a:pt x="19" y="0"/>
                    </a:lnTo>
                    <a:lnTo>
                      <a:pt x="309" y="185"/>
                    </a:lnTo>
                    <a:lnTo>
                      <a:pt x="290" y="19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59" name="Freeform 54"/>
              <p:cNvSpPr>
                <a:spLocks/>
              </p:cNvSpPr>
              <p:nvPr/>
            </p:nvSpPr>
            <p:spPr bwMode="auto">
              <a:xfrm>
                <a:off x="7218363" y="6216651"/>
                <a:ext cx="30163" cy="428625"/>
              </a:xfrm>
              <a:custGeom>
                <a:avLst/>
                <a:gdLst>
                  <a:gd name="T0" fmla="*/ 0 w 19"/>
                  <a:gd name="T1" fmla="*/ 13 h 270"/>
                  <a:gd name="T2" fmla="*/ 0 w 19"/>
                  <a:gd name="T3" fmla="*/ 270 h 270"/>
                  <a:gd name="T4" fmla="*/ 19 w 19"/>
                  <a:gd name="T5" fmla="*/ 257 h 270"/>
                  <a:gd name="T6" fmla="*/ 19 w 19"/>
                  <a:gd name="T7" fmla="*/ 0 h 270"/>
                  <a:gd name="T8" fmla="*/ 0 w 19"/>
                  <a:gd name="T9" fmla="*/ 13 h 270"/>
                </a:gdLst>
                <a:ahLst/>
                <a:cxnLst>
                  <a:cxn ang="0">
                    <a:pos x="T0" y="T1"/>
                  </a:cxn>
                  <a:cxn ang="0">
                    <a:pos x="T2" y="T3"/>
                  </a:cxn>
                  <a:cxn ang="0">
                    <a:pos x="T4" y="T5"/>
                  </a:cxn>
                  <a:cxn ang="0">
                    <a:pos x="T6" y="T7"/>
                  </a:cxn>
                  <a:cxn ang="0">
                    <a:pos x="T8" y="T9"/>
                  </a:cxn>
                </a:cxnLst>
                <a:rect l="0" t="0" r="r" b="b"/>
                <a:pathLst>
                  <a:path w="19" h="270">
                    <a:moveTo>
                      <a:pt x="0" y="13"/>
                    </a:moveTo>
                    <a:lnTo>
                      <a:pt x="0" y="270"/>
                    </a:lnTo>
                    <a:lnTo>
                      <a:pt x="19" y="257"/>
                    </a:lnTo>
                    <a:lnTo>
                      <a:pt x="19" y="0"/>
                    </a:lnTo>
                    <a:lnTo>
                      <a:pt x="0" y="13"/>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0" name="Freeform 55"/>
              <p:cNvSpPr>
                <a:spLocks/>
              </p:cNvSpPr>
              <p:nvPr/>
            </p:nvSpPr>
            <p:spPr bwMode="auto">
              <a:xfrm>
                <a:off x="6757988" y="5940426"/>
                <a:ext cx="460375" cy="704850"/>
              </a:xfrm>
              <a:custGeom>
                <a:avLst/>
                <a:gdLst>
                  <a:gd name="T0" fmla="*/ 290 w 290"/>
                  <a:gd name="T1" fmla="*/ 187 h 444"/>
                  <a:gd name="T2" fmla="*/ 0 w 290"/>
                  <a:gd name="T3" fmla="*/ 0 h 444"/>
                  <a:gd name="T4" fmla="*/ 0 w 290"/>
                  <a:gd name="T5" fmla="*/ 256 h 444"/>
                  <a:gd name="T6" fmla="*/ 290 w 290"/>
                  <a:gd name="T7" fmla="*/ 444 h 444"/>
                  <a:gd name="T8" fmla="*/ 290 w 290"/>
                  <a:gd name="T9" fmla="*/ 187 h 444"/>
                </a:gdLst>
                <a:ahLst/>
                <a:cxnLst>
                  <a:cxn ang="0">
                    <a:pos x="T0" y="T1"/>
                  </a:cxn>
                  <a:cxn ang="0">
                    <a:pos x="T2" y="T3"/>
                  </a:cxn>
                  <a:cxn ang="0">
                    <a:pos x="T4" y="T5"/>
                  </a:cxn>
                  <a:cxn ang="0">
                    <a:pos x="T6" y="T7"/>
                  </a:cxn>
                  <a:cxn ang="0">
                    <a:pos x="T8" y="T9"/>
                  </a:cxn>
                </a:cxnLst>
                <a:rect l="0" t="0" r="r" b="b"/>
                <a:pathLst>
                  <a:path w="290" h="444">
                    <a:moveTo>
                      <a:pt x="290" y="187"/>
                    </a:moveTo>
                    <a:lnTo>
                      <a:pt x="0" y="0"/>
                    </a:lnTo>
                    <a:lnTo>
                      <a:pt x="0" y="256"/>
                    </a:lnTo>
                    <a:lnTo>
                      <a:pt x="290" y="444"/>
                    </a:lnTo>
                    <a:lnTo>
                      <a:pt x="290" y="187"/>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1" name="Freeform 56"/>
              <p:cNvSpPr>
                <a:spLocks/>
              </p:cNvSpPr>
              <p:nvPr/>
            </p:nvSpPr>
            <p:spPr bwMode="auto">
              <a:xfrm>
                <a:off x="6783388" y="5988051"/>
                <a:ext cx="412750" cy="612775"/>
              </a:xfrm>
              <a:custGeom>
                <a:avLst/>
                <a:gdLst>
                  <a:gd name="T0" fmla="*/ 260 w 260"/>
                  <a:gd name="T1" fmla="*/ 169 h 386"/>
                  <a:gd name="T2" fmla="*/ 0 w 260"/>
                  <a:gd name="T3" fmla="*/ 0 h 386"/>
                  <a:gd name="T4" fmla="*/ 0 w 260"/>
                  <a:gd name="T5" fmla="*/ 218 h 386"/>
                  <a:gd name="T6" fmla="*/ 260 w 260"/>
                  <a:gd name="T7" fmla="*/ 386 h 386"/>
                  <a:gd name="T8" fmla="*/ 260 w 260"/>
                  <a:gd name="T9" fmla="*/ 169 h 386"/>
                </a:gdLst>
                <a:ahLst/>
                <a:cxnLst>
                  <a:cxn ang="0">
                    <a:pos x="T0" y="T1"/>
                  </a:cxn>
                  <a:cxn ang="0">
                    <a:pos x="T2" y="T3"/>
                  </a:cxn>
                  <a:cxn ang="0">
                    <a:pos x="T4" y="T5"/>
                  </a:cxn>
                  <a:cxn ang="0">
                    <a:pos x="T6" y="T7"/>
                  </a:cxn>
                  <a:cxn ang="0">
                    <a:pos x="T8" y="T9"/>
                  </a:cxn>
                </a:cxnLst>
                <a:rect l="0" t="0" r="r" b="b"/>
                <a:pathLst>
                  <a:path w="260" h="386">
                    <a:moveTo>
                      <a:pt x="260" y="169"/>
                    </a:moveTo>
                    <a:lnTo>
                      <a:pt x="0" y="0"/>
                    </a:lnTo>
                    <a:lnTo>
                      <a:pt x="0" y="218"/>
                    </a:lnTo>
                    <a:lnTo>
                      <a:pt x="260" y="386"/>
                    </a:lnTo>
                    <a:lnTo>
                      <a:pt x="260" y="169"/>
                    </a:lnTo>
                    <a:close/>
                  </a:path>
                </a:pathLst>
              </a:custGeom>
              <a:solidFill>
                <a:srgbClr val="0487CC"/>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2" name="Freeform 57"/>
              <p:cNvSpPr>
                <a:spLocks/>
              </p:cNvSpPr>
              <p:nvPr/>
            </p:nvSpPr>
            <p:spPr bwMode="auto">
              <a:xfrm>
                <a:off x="6423025" y="6346826"/>
                <a:ext cx="795338" cy="519113"/>
              </a:xfrm>
              <a:custGeom>
                <a:avLst/>
                <a:gdLst>
                  <a:gd name="T0" fmla="*/ 290 w 501"/>
                  <a:gd name="T1" fmla="*/ 327 h 327"/>
                  <a:gd name="T2" fmla="*/ 0 w 501"/>
                  <a:gd name="T3" fmla="*/ 141 h 327"/>
                  <a:gd name="T4" fmla="*/ 211 w 501"/>
                  <a:gd name="T5" fmla="*/ 0 h 327"/>
                  <a:gd name="T6" fmla="*/ 501 w 501"/>
                  <a:gd name="T7" fmla="*/ 188 h 327"/>
                  <a:gd name="T8" fmla="*/ 290 w 501"/>
                  <a:gd name="T9" fmla="*/ 327 h 327"/>
                </a:gdLst>
                <a:ahLst/>
                <a:cxnLst>
                  <a:cxn ang="0">
                    <a:pos x="T0" y="T1"/>
                  </a:cxn>
                  <a:cxn ang="0">
                    <a:pos x="T2" y="T3"/>
                  </a:cxn>
                  <a:cxn ang="0">
                    <a:pos x="T4" y="T5"/>
                  </a:cxn>
                  <a:cxn ang="0">
                    <a:pos x="T6" y="T7"/>
                  </a:cxn>
                  <a:cxn ang="0">
                    <a:pos x="T8" y="T9"/>
                  </a:cxn>
                </a:cxnLst>
                <a:rect l="0" t="0" r="r" b="b"/>
                <a:pathLst>
                  <a:path w="501" h="327">
                    <a:moveTo>
                      <a:pt x="290" y="327"/>
                    </a:moveTo>
                    <a:lnTo>
                      <a:pt x="0" y="141"/>
                    </a:lnTo>
                    <a:lnTo>
                      <a:pt x="211" y="0"/>
                    </a:lnTo>
                    <a:lnTo>
                      <a:pt x="501" y="188"/>
                    </a:lnTo>
                    <a:lnTo>
                      <a:pt x="290" y="32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3" name="Freeform 58"/>
              <p:cNvSpPr>
                <a:spLocks/>
              </p:cNvSpPr>
              <p:nvPr/>
            </p:nvSpPr>
            <p:spPr bwMode="auto">
              <a:xfrm>
                <a:off x="6567488" y="6383338"/>
                <a:ext cx="596900" cy="388938"/>
              </a:xfrm>
              <a:custGeom>
                <a:avLst/>
                <a:gdLst>
                  <a:gd name="T0" fmla="*/ 251 w 376"/>
                  <a:gd name="T1" fmla="*/ 245 h 245"/>
                  <a:gd name="T2" fmla="*/ 0 w 376"/>
                  <a:gd name="T3" fmla="*/ 83 h 245"/>
                  <a:gd name="T4" fmla="*/ 125 w 376"/>
                  <a:gd name="T5" fmla="*/ 0 h 245"/>
                  <a:gd name="T6" fmla="*/ 376 w 376"/>
                  <a:gd name="T7" fmla="*/ 161 h 245"/>
                  <a:gd name="T8" fmla="*/ 251 w 376"/>
                  <a:gd name="T9" fmla="*/ 245 h 245"/>
                </a:gdLst>
                <a:ahLst/>
                <a:cxnLst>
                  <a:cxn ang="0">
                    <a:pos x="T0" y="T1"/>
                  </a:cxn>
                  <a:cxn ang="0">
                    <a:pos x="T2" y="T3"/>
                  </a:cxn>
                  <a:cxn ang="0">
                    <a:pos x="T4" y="T5"/>
                  </a:cxn>
                  <a:cxn ang="0">
                    <a:pos x="T6" y="T7"/>
                  </a:cxn>
                  <a:cxn ang="0">
                    <a:pos x="T8" y="T9"/>
                  </a:cxn>
                </a:cxnLst>
                <a:rect l="0" t="0" r="r" b="b"/>
                <a:pathLst>
                  <a:path w="376" h="245">
                    <a:moveTo>
                      <a:pt x="251" y="245"/>
                    </a:moveTo>
                    <a:lnTo>
                      <a:pt x="0" y="83"/>
                    </a:lnTo>
                    <a:lnTo>
                      <a:pt x="125" y="0"/>
                    </a:lnTo>
                    <a:lnTo>
                      <a:pt x="376" y="161"/>
                    </a:lnTo>
                    <a:lnTo>
                      <a:pt x="251" y="245"/>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4" name="Freeform 59"/>
              <p:cNvSpPr>
                <a:spLocks/>
              </p:cNvSpPr>
              <p:nvPr/>
            </p:nvSpPr>
            <p:spPr bwMode="auto">
              <a:xfrm>
                <a:off x="6600825" y="6607176"/>
                <a:ext cx="187325" cy="123825"/>
              </a:xfrm>
              <a:custGeom>
                <a:avLst/>
                <a:gdLst>
                  <a:gd name="T0" fmla="*/ 70 w 118"/>
                  <a:gd name="T1" fmla="*/ 78 h 78"/>
                  <a:gd name="T2" fmla="*/ 0 w 118"/>
                  <a:gd name="T3" fmla="*/ 32 h 78"/>
                  <a:gd name="T4" fmla="*/ 48 w 118"/>
                  <a:gd name="T5" fmla="*/ 0 h 78"/>
                  <a:gd name="T6" fmla="*/ 118 w 118"/>
                  <a:gd name="T7" fmla="*/ 46 h 78"/>
                  <a:gd name="T8" fmla="*/ 70 w 118"/>
                  <a:gd name="T9" fmla="*/ 78 h 78"/>
                </a:gdLst>
                <a:ahLst/>
                <a:cxnLst>
                  <a:cxn ang="0">
                    <a:pos x="T0" y="T1"/>
                  </a:cxn>
                  <a:cxn ang="0">
                    <a:pos x="T2" y="T3"/>
                  </a:cxn>
                  <a:cxn ang="0">
                    <a:pos x="T4" y="T5"/>
                  </a:cxn>
                  <a:cxn ang="0">
                    <a:pos x="T6" y="T7"/>
                  </a:cxn>
                  <a:cxn ang="0">
                    <a:pos x="T8" y="T9"/>
                  </a:cxn>
                </a:cxnLst>
                <a:rect l="0" t="0" r="r" b="b"/>
                <a:pathLst>
                  <a:path w="118" h="78">
                    <a:moveTo>
                      <a:pt x="70" y="78"/>
                    </a:moveTo>
                    <a:lnTo>
                      <a:pt x="0" y="32"/>
                    </a:lnTo>
                    <a:lnTo>
                      <a:pt x="48" y="0"/>
                    </a:lnTo>
                    <a:lnTo>
                      <a:pt x="118" y="46"/>
                    </a:lnTo>
                    <a:lnTo>
                      <a:pt x="70" y="78"/>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5" name="Freeform 60"/>
              <p:cNvSpPr>
                <a:spLocks/>
              </p:cNvSpPr>
              <p:nvPr/>
            </p:nvSpPr>
            <p:spPr bwMode="auto">
              <a:xfrm>
                <a:off x="6883400" y="6645276"/>
                <a:ext cx="334963" cy="258763"/>
              </a:xfrm>
              <a:custGeom>
                <a:avLst/>
                <a:gdLst>
                  <a:gd name="T0" fmla="*/ 0 w 211"/>
                  <a:gd name="T1" fmla="*/ 139 h 163"/>
                  <a:gd name="T2" fmla="*/ 0 w 211"/>
                  <a:gd name="T3" fmla="*/ 163 h 163"/>
                  <a:gd name="T4" fmla="*/ 211 w 211"/>
                  <a:gd name="T5" fmla="*/ 24 h 163"/>
                  <a:gd name="T6" fmla="*/ 211 w 211"/>
                  <a:gd name="T7" fmla="*/ 0 h 163"/>
                  <a:gd name="T8" fmla="*/ 0 w 211"/>
                  <a:gd name="T9" fmla="*/ 139 h 163"/>
                </a:gdLst>
                <a:ahLst/>
                <a:cxnLst>
                  <a:cxn ang="0">
                    <a:pos x="T0" y="T1"/>
                  </a:cxn>
                  <a:cxn ang="0">
                    <a:pos x="T2" y="T3"/>
                  </a:cxn>
                  <a:cxn ang="0">
                    <a:pos x="T4" y="T5"/>
                  </a:cxn>
                  <a:cxn ang="0">
                    <a:pos x="T6" y="T7"/>
                  </a:cxn>
                  <a:cxn ang="0">
                    <a:pos x="T8" y="T9"/>
                  </a:cxn>
                </a:cxnLst>
                <a:rect l="0" t="0" r="r" b="b"/>
                <a:pathLst>
                  <a:path w="211" h="163">
                    <a:moveTo>
                      <a:pt x="0" y="139"/>
                    </a:moveTo>
                    <a:lnTo>
                      <a:pt x="0" y="163"/>
                    </a:lnTo>
                    <a:lnTo>
                      <a:pt x="211" y="24"/>
                    </a:lnTo>
                    <a:lnTo>
                      <a:pt x="211" y="0"/>
                    </a:lnTo>
                    <a:lnTo>
                      <a:pt x="0" y="139"/>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66" name="Freeform 61"/>
              <p:cNvSpPr>
                <a:spLocks/>
              </p:cNvSpPr>
              <p:nvPr/>
            </p:nvSpPr>
            <p:spPr bwMode="auto">
              <a:xfrm>
                <a:off x="6423025" y="6570663"/>
                <a:ext cx="460375" cy="333375"/>
              </a:xfrm>
              <a:custGeom>
                <a:avLst/>
                <a:gdLst>
                  <a:gd name="T0" fmla="*/ 290 w 290"/>
                  <a:gd name="T1" fmla="*/ 186 h 210"/>
                  <a:gd name="T2" fmla="*/ 0 w 290"/>
                  <a:gd name="T3" fmla="*/ 0 h 210"/>
                  <a:gd name="T4" fmla="*/ 0 w 290"/>
                  <a:gd name="T5" fmla="*/ 23 h 210"/>
                  <a:gd name="T6" fmla="*/ 290 w 290"/>
                  <a:gd name="T7" fmla="*/ 210 h 210"/>
                  <a:gd name="T8" fmla="*/ 290 w 290"/>
                  <a:gd name="T9" fmla="*/ 186 h 210"/>
                </a:gdLst>
                <a:ahLst/>
                <a:cxnLst>
                  <a:cxn ang="0">
                    <a:pos x="T0" y="T1"/>
                  </a:cxn>
                  <a:cxn ang="0">
                    <a:pos x="T2" y="T3"/>
                  </a:cxn>
                  <a:cxn ang="0">
                    <a:pos x="T4" y="T5"/>
                  </a:cxn>
                  <a:cxn ang="0">
                    <a:pos x="T6" y="T7"/>
                  </a:cxn>
                  <a:cxn ang="0">
                    <a:pos x="T8" y="T9"/>
                  </a:cxn>
                </a:cxnLst>
                <a:rect l="0" t="0" r="r" b="b"/>
                <a:pathLst>
                  <a:path w="290" h="210">
                    <a:moveTo>
                      <a:pt x="290" y="186"/>
                    </a:moveTo>
                    <a:lnTo>
                      <a:pt x="0" y="0"/>
                    </a:lnTo>
                    <a:lnTo>
                      <a:pt x="0" y="23"/>
                    </a:lnTo>
                    <a:lnTo>
                      <a:pt x="290" y="210"/>
                    </a:lnTo>
                    <a:lnTo>
                      <a:pt x="290" y="186"/>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pic>
        <p:nvPicPr>
          <p:cNvPr id="97" name="Picture 96"/>
          <p:cNvPicPr>
            <a:picLocks noChangeAspect="1"/>
          </p:cNvPicPr>
          <p:nvPr/>
        </p:nvPicPr>
        <p:blipFill>
          <a:blip r:embed="rId3"/>
          <a:stretch>
            <a:fillRect/>
          </a:stretch>
        </p:blipFill>
        <p:spPr>
          <a:xfrm>
            <a:off x="7963289" y="740107"/>
            <a:ext cx="3198659" cy="2265254"/>
          </a:xfrm>
          <a:prstGeom prst="rect">
            <a:avLst/>
          </a:prstGeom>
        </p:spPr>
      </p:pic>
      <p:grpSp>
        <p:nvGrpSpPr>
          <p:cNvPr id="117" name="Group 116"/>
          <p:cNvGrpSpPr/>
          <p:nvPr/>
        </p:nvGrpSpPr>
        <p:grpSpPr>
          <a:xfrm>
            <a:off x="8363932" y="3201371"/>
            <a:ext cx="947614" cy="710340"/>
            <a:chOff x="9680603" y="4223274"/>
            <a:chExt cx="2124075" cy="1382712"/>
          </a:xfrm>
        </p:grpSpPr>
        <p:sp>
          <p:nvSpPr>
            <p:cNvPr id="118"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19"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20"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121" name="Group 120"/>
          <p:cNvGrpSpPr/>
          <p:nvPr/>
        </p:nvGrpSpPr>
        <p:grpSpPr>
          <a:xfrm>
            <a:off x="8513293" y="3350732"/>
            <a:ext cx="947614" cy="710340"/>
            <a:chOff x="9680603" y="4223274"/>
            <a:chExt cx="2124075" cy="1382712"/>
          </a:xfrm>
        </p:grpSpPr>
        <p:sp>
          <p:nvSpPr>
            <p:cNvPr id="122"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23"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24"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125" name="Group 124"/>
          <p:cNvGrpSpPr/>
          <p:nvPr/>
        </p:nvGrpSpPr>
        <p:grpSpPr>
          <a:xfrm>
            <a:off x="8223443" y="3087498"/>
            <a:ext cx="947614" cy="710340"/>
            <a:chOff x="9680603" y="4223274"/>
            <a:chExt cx="2124075" cy="1382712"/>
          </a:xfrm>
        </p:grpSpPr>
        <p:sp>
          <p:nvSpPr>
            <p:cNvPr id="126"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27"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28"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grpSp>
        <p:nvGrpSpPr>
          <p:cNvPr id="91" name="Group 90"/>
          <p:cNvGrpSpPr/>
          <p:nvPr/>
        </p:nvGrpSpPr>
        <p:grpSpPr>
          <a:xfrm>
            <a:off x="7857581" y="2787347"/>
            <a:ext cx="1062648" cy="1538738"/>
            <a:chOff x="7989888" y="3378200"/>
            <a:chExt cx="1084262" cy="1570038"/>
          </a:xfrm>
        </p:grpSpPr>
        <p:sp>
          <p:nvSpPr>
            <p:cNvPr id="11" name="AutoShape 3"/>
            <p:cNvSpPr>
              <a:spLocks noChangeAspect="1" noChangeArrowheads="1" noTextEdit="1"/>
            </p:cNvSpPr>
            <p:nvPr/>
          </p:nvSpPr>
          <p:spPr bwMode="auto">
            <a:xfrm>
              <a:off x="7989888" y="3378200"/>
              <a:ext cx="1084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2" name="Freeform 5"/>
            <p:cNvSpPr>
              <a:spLocks noEditPoints="1"/>
            </p:cNvSpPr>
            <p:nvPr/>
          </p:nvSpPr>
          <p:spPr bwMode="auto">
            <a:xfrm>
              <a:off x="7989888" y="3378200"/>
              <a:ext cx="1084262" cy="1566863"/>
            </a:xfrm>
            <a:custGeom>
              <a:avLst/>
              <a:gdLst>
                <a:gd name="T0" fmla="*/ 213 w 426"/>
                <a:gd name="T1" fmla="*/ 0 h 617"/>
                <a:gd name="T2" fmla="*/ 0 w 426"/>
                <a:gd name="T3" fmla="*/ 124 h 617"/>
                <a:gd name="T4" fmla="*/ 0 w 426"/>
                <a:gd name="T5" fmla="*/ 479 h 617"/>
                <a:gd name="T6" fmla="*/ 213 w 426"/>
                <a:gd name="T7" fmla="*/ 617 h 617"/>
                <a:gd name="T8" fmla="*/ 426 w 426"/>
                <a:gd name="T9" fmla="*/ 482 h 617"/>
                <a:gd name="T10" fmla="*/ 426 w 426"/>
                <a:gd name="T11" fmla="*/ 127 h 617"/>
                <a:gd name="T12" fmla="*/ 213 w 426"/>
                <a:gd name="T13" fmla="*/ 0 h 617"/>
                <a:gd name="T14" fmla="*/ 213 w 426"/>
                <a:gd name="T15" fmla="*/ 25 h 617"/>
                <a:gd name="T16" fmla="*/ 389 w 426"/>
                <a:gd name="T17" fmla="*/ 112 h 617"/>
                <a:gd name="T18" fmla="*/ 213 w 426"/>
                <a:gd name="T19" fmla="*/ 199 h 617"/>
                <a:gd name="T20" fmla="*/ 37 w 426"/>
                <a:gd name="T21" fmla="*/ 112 h 617"/>
                <a:gd name="T22" fmla="*/ 213 w 426"/>
                <a:gd name="T23" fmla="*/ 2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617">
                  <a:moveTo>
                    <a:pt x="213" y="0"/>
                  </a:moveTo>
                  <a:cubicBezTo>
                    <a:pt x="96" y="0"/>
                    <a:pt x="0" y="52"/>
                    <a:pt x="0" y="124"/>
                  </a:cubicBezTo>
                  <a:cubicBezTo>
                    <a:pt x="0" y="129"/>
                    <a:pt x="0" y="474"/>
                    <a:pt x="0" y="479"/>
                  </a:cubicBezTo>
                  <a:cubicBezTo>
                    <a:pt x="0" y="550"/>
                    <a:pt x="96" y="617"/>
                    <a:pt x="213" y="617"/>
                  </a:cubicBezTo>
                  <a:cubicBezTo>
                    <a:pt x="331" y="617"/>
                    <a:pt x="426" y="553"/>
                    <a:pt x="426" y="482"/>
                  </a:cubicBezTo>
                  <a:cubicBezTo>
                    <a:pt x="426" y="477"/>
                    <a:pt x="426" y="132"/>
                    <a:pt x="426" y="127"/>
                  </a:cubicBezTo>
                  <a:cubicBezTo>
                    <a:pt x="426" y="56"/>
                    <a:pt x="331" y="0"/>
                    <a:pt x="213" y="0"/>
                  </a:cubicBezTo>
                  <a:close/>
                  <a:moveTo>
                    <a:pt x="213" y="25"/>
                  </a:moveTo>
                  <a:cubicBezTo>
                    <a:pt x="310" y="25"/>
                    <a:pt x="389" y="64"/>
                    <a:pt x="389" y="112"/>
                  </a:cubicBezTo>
                  <a:cubicBezTo>
                    <a:pt x="389" y="160"/>
                    <a:pt x="310" y="199"/>
                    <a:pt x="213" y="199"/>
                  </a:cubicBezTo>
                  <a:cubicBezTo>
                    <a:pt x="116" y="199"/>
                    <a:pt x="37" y="160"/>
                    <a:pt x="37" y="112"/>
                  </a:cubicBezTo>
                  <a:cubicBezTo>
                    <a:pt x="37" y="64"/>
                    <a:pt x="116" y="25"/>
                    <a:pt x="213" y="25"/>
                  </a:cubicBezTo>
                  <a:close/>
                </a:path>
              </a:pathLst>
            </a:custGeom>
            <a:solidFill>
              <a:srgbClr val="CD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3" name="Freeform 6"/>
            <p:cNvSpPr>
              <a:spLocks noEditPoints="1"/>
            </p:cNvSpPr>
            <p:nvPr/>
          </p:nvSpPr>
          <p:spPr bwMode="auto">
            <a:xfrm>
              <a:off x="7989888" y="3378200"/>
              <a:ext cx="1084262" cy="1566863"/>
            </a:xfrm>
            <a:custGeom>
              <a:avLst/>
              <a:gdLst>
                <a:gd name="T0" fmla="*/ 213 w 426"/>
                <a:gd name="T1" fmla="*/ 0 h 617"/>
                <a:gd name="T2" fmla="*/ 0 w 426"/>
                <a:gd name="T3" fmla="*/ 124 h 617"/>
                <a:gd name="T4" fmla="*/ 0 w 426"/>
                <a:gd name="T5" fmla="*/ 479 h 617"/>
                <a:gd name="T6" fmla="*/ 213 w 426"/>
                <a:gd name="T7" fmla="*/ 617 h 617"/>
                <a:gd name="T8" fmla="*/ 426 w 426"/>
                <a:gd name="T9" fmla="*/ 482 h 617"/>
                <a:gd name="T10" fmla="*/ 426 w 426"/>
                <a:gd name="T11" fmla="*/ 127 h 617"/>
                <a:gd name="T12" fmla="*/ 213 w 426"/>
                <a:gd name="T13" fmla="*/ 0 h 617"/>
                <a:gd name="T14" fmla="*/ 213 w 426"/>
                <a:gd name="T15" fmla="*/ 25 h 617"/>
                <a:gd name="T16" fmla="*/ 389 w 426"/>
                <a:gd name="T17" fmla="*/ 112 h 617"/>
                <a:gd name="T18" fmla="*/ 213 w 426"/>
                <a:gd name="T19" fmla="*/ 199 h 617"/>
                <a:gd name="T20" fmla="*/ 37 w 426"/>
                <a:gd name="T21" fmla="*/ 112 h 617"/>
                <a:gd name="T22" fmla="*/ 213 w 426"/>
                <a:gd name="T23" fmla="*/ 2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617">
                  <a:moveTo>
                    <a:pt x="213" y="0"/>
                  </a:moveTo>
                  <a:cubicBezTo>
                    <a:pt x="96" y="0"/>
                    <a:pt x="0" y="52"/>
                    <a:pt x="0" y="124"/>
                  </a:cubicBezTo>
                  <a:cubicBezTo>
                    <a:pt x="0" y="129"/>
                    <a:pt x="0" y="474"/>
                    <a:pt x="0" y="479"/>
                  </a:cubicBezTo>
                  <a:cubicBezTo>
                    <a:pt x="0" y="550"/>
                    <a:pt x="96" y="617"/>
                    <a:pt x="213" y="617"/>
                  </a:cubicBezTo>
                  <a:cubicBezTo>
                    <a:pt x="331" y="617"/>
                    <a:pt x="426" y="553"/>
                    <a:pt x="426" y="482"/>
                  </a:cubicBezTo>
                  <a:cubicBezTo>
                    <a:pt x="426" y="477"/>
                    <a:pt x="426" y="132"/>
                    <a:pt x="426" y="127"/>
                  </a:cubicBezTo>
                  <a:cubicBezTo>
                    <a:pt x="426" y="56"/>
                    <a:pt x="331" y="0"/>
                    <a:pt x="213" y="0"/>
                  </a:cubicBezTo>
                  <a:close/>
                  <a:moveTo>
                    <a:pt x="213" y="25"/>
                  </a:moveTo>
                  <a:cubicBezTo>
                    <a:pt x="310" y="25"/>
                    <a:pt x="389" y="64"/>
                    <a:pt x="389" y="112"/>
                  </a:cubicBezTo>
                  <a:cubicBezTo>
                    <a:pt x="389" y="160"/>
                    <a:pt x="310" y="199"/>
                    <a:pt x="213" y="199"/>
                  </a:cubicBezTo>
                  <a:cubicBezTo>
                    <a:pt x="116" y="199"/>
                    <a:pt x="37" y="160"/>
                    <a:pt x="37" y="112"/>
                  </a:cubicBezTo>
                  <a:cubicBezTo>
                    <a:pt x="37" y="64"/>
                    <a:pt x="116" y="25"/>
                    <a:pt x="213" y="25"/>
                  </a:cubicBezTo>
                  <a:close/>
                </a:path>
              </a:pathLst>
            </a:custGeom>
            <a:solidFill>
              <a:srgbClr val="CD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4" name="Oval 7"/>
            <p:cNvSpPr>
              <a:spLocks noChangeArrowheads="1"/>
            </p:cNvSpPr>
            <p:nvPr/>
          </p:nvSpPr>
          <p:spPr bwMode="auto">
            <a:xfrm>
              <a:off x="7997825" y="3378200"/>
              <a:ext cx="1068387" cy="606425"/>
            </a:xfrm>
            <a:prstGeom prst="ellipse">
              <a:avLst/>
            </a:pr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5" name="Freeform 8"/>
            <p:cNvSpPr>
              <a:spLocks/>
            </p:cNvSpPr>
            <p:nvPr/>
          </p:nvSpPr>
          <p:spPr bwMode="auto">
            <a:xfrm>
              <a:off x="8083550" y="3441700"/>
              <a:ext cx="896937" cy="282575"/>
            </a:xfrm>
            <a:custGeom>
              <a:avLst/>
              <a:gdLst>
                <a:gd name="T0" fmla="*/ 176 w 352"/>
                <a:gd name="T1" fmla="*/ 48 h 111"/>
                <a:gd name="T2" fmla="*/ 345 w 352"/>
                <a:gd name="T3" fmla="*/ 111 h 111"/>
                <a:gd name="T4" fmla="*/ 352 w 352"/>
                <a:gd name="T5" fmla="*/ 87 h 111"/>
                <a:gd name="T6" fmla="*/ 176 w 352"/>
                <a:gd name="T7" fmla="*/ 0 h 111"/>
                <a:gd name="T8" fmla="*/ 0 w 352"/>
                <a:gd name="T9" fmla="*/ 87 h 111"/>
                <a:gd name="T10" fmla="*/ 7 w 352"/>
                <a:gd name="T11" fmla="*/ 111 h 111"/>
                <a:gd name="T12" fmla="*/ 176 w 352"/>
                <a:gd name="T13" fmla="*/ 48 h 111"/>
              </a:gdLst>
              <a:ahLst/>
              <a:cxnLst>
                <a:cxn ang="0">
                  <a:pos x="T0" y="T1"/>
                </a:cxn>
                <a:cxn ang="0">
                  <a:pos x="T2" y="T3"/>
                </a:cxn>
                <a:cxn ang="0">
                  <a:pos x="T4" y="T5"/>
                </a:cxn>
                <a:cxn ang="0">
                  <a:pos x="T6" y="T7"/>
                </a:cxn>
                <a:cxn ang="0">
                  <a:pos x="T8" y="T9"/>
                </a:cxn>
                <a:cxn ang="0">
                  <a:pos x="T10" y="T11"/>
                </a:cxn>
                <a:cxn ang="0">
                  <a:pos x="T12" y="T13"/>
                </a:cxn>
              </a:cxnLst>
              <a:rect l="0" t="0" r="r" b="b"/>
              <a:pathLst>
                <a:path w="352" h="111">
                  <a:moveTo>
                    <a:pt x="176" y="48"/>
                  </a:moveTo>
                  <a:cubicBezTo>
                    <a:pt x="256" y="48"/>
                    <a:pt x="324" y="75"/>
                    <a:pt x="345" y="111"/>
                  </a:cubicBezTo>
                  <a:cubicBezTo>
                    <a:pt x="349" y="104"/>
                    <a:pt x="352" y="96"/>
                    <a:pt x="352" y="87"/>
                  </a:cubicBezTo>
                  <a:cubicBezTo>
                    <a:pt x="352" y="39"/>
                    <a:pt x="273" y="0"/>
                    <a:pt x="176" y="0"/>
                  </a:cubicBezTo>
                  <a:cubicBezTo>
                    <a:pt x="79" y="0"/>
                    <a:pt x="0" y="39"/>
                    <a:pt x="0" y="87"/>
                  </a:cubicBezTo>
                  <a:cubicBezTo>
                    <a:pt x="0" y="96"/>
                    <a:pt x="3" y="104"/>
                    <a:pt x="7" y="111"/>
                  </a:cubicBezTo>
                  <a:cubicBezTo>
                    <a:pt x="28" y="75"/>
                    <a:pt x="96" y="48"/>
                    <a:pt x="176" y="48"/>
                  </a:cubicBezTo>
                  <a:close/>
                </a:path>
              </a:pathLst>
            </a:custGeom>
            <a:solidFill>
              <a:schemeClr val="accent4">
                <a:lumMod val="75000"/>
                <a:lumOff val="25000"/>
              </a:schemeClr>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sp>
          <p:nvSpPr>
            <p:cNvPr id="16" name="Freeform 9"/>
            <p:cNvSpPr>
              <a:spLocks/>
            </p:cNvSpPr>
            <p:nvPr/>
          </p:nvSpPr>
          <p:spPr bwMode="auto">
            <a:xfrm>
              <a:off x="8102600" y="3549424"/>
              <a:ext cx="858837" cy="319088"/>
            </a:xfrm>
            <a:custGeom>
              <a:avLst/>
              <a:gdLst>
                <a:gd name="T0" fmla="*/ 169 w 338"/>
                <a:gd name="T1" fmla="*/ 126 h 126"/>
                <a:gd name="T2" fmla="*/ 338 w 338"/>
                <a:gd name="T3" fmla="*/ 63 h 126"/>
                <a:gd name="T4" fmla="*/ 169 w 338"/>
                <a:gd name="T5" fmla="*/ 0 h 126"/>
                <a:gd name="T6" fmla="*/ 0 w 338"/>
                <a:gd name="T7" fmla="*/ 63 h 126"/>
                <a:gd name="T8" fmla="*/ 169 w 338"/>
                <a:gd name="T9" fmla="*/ 126 h 126"/>
              </a:gdLst>
              <a:ahLst/>
              <a:cxnLst>
                <a:cxn ang="0">
                  <a:pos x="T0" y="T1"/>
                </a:cxn>
                <a:cxn ang="0">
                  <a:pos x="T2" y="T3"/>
                </a:cxn>
                <a:cxn ang="0">
                  <a:pos x="T4" y="T5"/>
                </a:cxn>
                <a:cxn ang="0">
                  <a:pos x="T6" y="T7"/>
                </a:cxn>
                <a:cxn ang="0">
                  <a:pos x="T8" y="T9"/>
                </a:cxn>
              </a:cxnLst>
              <a:rect l="0" t="0" r="r" b="b"/>
              <a:pathLst>
                <a:path w="338" h="126">
                  <a:moveTo>
                    <a:pt x="169" y="126"/>
                  </a:moveTo>
                  <a:cubicBezTo>
                    <a:pt x="249" y="126"/>
                    <a:pt x="317" y="100"/>
                    <a:pt x="338" y="63"/>
                  </a:cubicBezTo>
                  <a:cubicBezTo>
                    <a:pt x="317" y="27"/>
                    <a:pt x="249" y="0"/>
                    <a:pt x="169" y="0"/>
                  </a:cubicBezTo>
                  <a:cubicBezTo>
                    <a:pt x="89" y="0"/>
                    <a:pt x="21" y="27"/>
                    <a:pt x="0" y="63"/>
                  </a:cubicBezTo>
                  <a:cubicBezTo>
                    <a:pt x="21" y="100"/>
                    <a:pt x="89" y="126"/>
                    <a:pt x="169" y="126"/>
                  </a:cubicBezTo>
                  <a:close/>
                </a:path>
              </a:pathLst>
            </a:custGeom>
            <a:solidFill>
              <a:srgbClr val="0487CC"/>
            </a:solidFill>
            <a:ln>
              <a:noFill/>
            </a:ln>
          </p:spPr>
          <p:txBody>
            <a:bodyPr vert="horz" wrap="square" lIns="89617" tIns="44808" rIns="89617" bIns="44808" numCol="1" anchor="t" anchorCtr="0" compatLnSpc="1">
              <a:prstTxWarp prst="textNoShape">
                <a:avLst/>
              </a:prstTxWarp>
            </a:bodyPr>
            <a:lstStyle/>
            <a:p>
              <a:pPr defTabSz="914016"/>
              <a:endParaRPr lang="en-US" sz="1765">
                <a:solidFill>
                  <a:srgbClr val="FFFFFF"/>
                </a:solidFill>
              </a:endParaRPr>
            </a:p>
          </p:txBody>
        </p:sp>
      </p:grpSp>
      <p:sp>
        <p:nvSpPr>
          <p:cNvPr id="114" name="TextBox 113"/>
          <p:cNvSpPr txBox="1"/>
          <p:nvPr/>
        </p:nvSpPr>
        <p:spPr>
          <a:xfrm>
            <a:off x="270069" y="2269099"/>
            <a:ext cx="4288273" cy="3674636"/>
          </a:xfrm>
          <a:prstGeom prst="rect">
            <a:avLst/>
          </a:prstGeom>
          <a:noFill/>
        </p:spPr>
        <p:txBody>
          <a:bodyPr wrap="square" lIns="179234" tIns="143387" rIns="179234" bIns="143387" rtlCol="0">
            <a:spAutoFit/>
          </a:bodyPr>
          <a:lstStyle/>
          <a:p>
            <a:pPr defTabSz="914192">
              <a:lnSpc>
                <a:spcPct val="90000"/>
              </a:lnSpc>
              <a:spcBef>
                <a:spcPts val="1175"/>
              </a:spcBef>
            </a:pPr>
            <a:r>
              <a:rPr lang="en-US" sz="1961" dirty="0">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Create business processes and workflows visually</a:t>
            </a:r>
          </a:p>
          <a:p>
            <a:pPr defTabSz="914192">
              <a:lnSpc>
                <a:spcPct val="90000"/>
              </a:lnSpc>
              <a:spcBef>
                <a:spcPts val="1175"/>
              </a:spcBef>
            </a:pPr>
            <a:r>
              <a:rPr lang="en-US" sz="1961" dirty="0">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Integrate with SaaS and enterprise applications</a:t>
            </a:r>
          </a:p>
          <a:p>
            <a:pPr defTabSz="914192">
              <a:lnSpc>
                <a:spcPct val="90000"/>
              </a:lnSpc>
              <a:spcBef>
                <a:spcPts val="1175"/>
              </a:spcBef>
            </a:pPr>
            <a:r>
              <a:rPr lang="en-US" sz="1961" dirty="0">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Unlock value across on-premises and cloud</a:t>
            </a:r>
          </a:p>
          <a:p>
            <a:pPr defTabSz="914192">
              <a:lnSpc>
                <a:spcPct val="90000"/>
              </a:lnSpc>
              <a:spcBef>
                <a:spcPts val="1175"/>
              </a:spcBef>
            </a:pPr>
            <a:r>
              <a:rPr lang="en-US" sz="1961" dirty="0">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Automate EAI, B2B/EDI, and business processes</a:t>
            </a:r>
          </a:p>
          <a:p>
            <a:pPr defTabSz="914192">
              <a:lnSpc>
                <a:spcPct val="90000"/>
              </a:lnSpc>
              <a:spcBef>
                <a:spcPts val="1175"/>
              </a:spcBef>
            </a:pPr>
            <a:r>
              <a:rPr lang="en-US" sz="1961" dirty="0">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Leverage Integration Platform as a Service (</a:t>
            </a:r>
            <a:r>
              <a:rPr lang="en-US" sz="1961" dirty="0" err="1">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iPaaS</a:t>
            </a:r>
            <a:r>
              <a:rPr lang="en-US" sz="1961" dirty="0">
                <a:gradFill>
                  <a:gsLst>
                    <a:gs pos="2917">
                      <a:srgbClr val="505050"/>
                    </a:gs>
                    <a:gs pos="30000">
                      <a:srgbClr val="505050"/>
                    </a:gs>
                  </a:gsLst>
                  <a:lin ang="5400000" scaled="0"/>
                </a:gradFill>
                <a:latin typeface="Segoe UI" panose="020B0502040204020203" pitchFamily="34" charset="0"/>
                <a:cs typeface="Segoe UI" panose="020B0502040204020203" pitchFamily="34" charset="0"/>
              </a:rPr>
              <a:t>)</a:t>
            </a:r>
          </a:p>
        </p:txBody>
      </p:sp>
      <p:sp>
        <p:nvSpPr>
          <p:cNvPr id="3" name="Title 2"/>
          <p:cNvSpPr>
            <a:spLocks noGrp="1"/>
          </p:cNvSpPr>
          <p:nvPr>
            <p:ph type="title"/>
          </p:nvPr>
        </p:nvSpPr>
        <p:spPr>
          <a:xfrm>
            <a:off x="270068" y="290402"/>
            <a:ext cx="4705560" cy="1753103"/>
          </a:xfrm>
        </p:spPr>
        <p:txBody>
          <a:bodyPr>
            <a:normAutofit fontScale="90000"/>
          </a:bodyPr>
          <a:lstStyle/>
          <a:p>
            <a:r>
              <a:rPr lang="en-US" sz="3920" dirty="0"/>
              <a:t>Automate business processes in the cloud</a:t>
            </a:r>
            <a:r>
              <a:rPr lang="en-US" sz="3920" spc="-118" dirty="0"/>
              <a:t> with Logic Apps</a:t>
            </a:r>
            <a:endParaRPr lang="en-US" sz="3920" dirty="0"/>
          </a:p>
        </p:txBody>
      </p:sp>
    </p:spTree>
    <p:extLst>
      <p:ext uri="{BB962C8B-B14F-4D97-AF65-F5344CB8AC3E}">
        <p14:creationId xmlns:p14="http://schemas.microsoft.com/office/powerpoint/2010/main" val="130573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5072731" y="291961"/>
            <a:ext cx="6447882" cy="3139761"/>
          </a:xfrm>
          <a:prstGeom prst="rect">
            <a:avLst/>
          </a:prstGeom>
        </p:spPr>
        <p:txBody>
          <a:bodyPr lIns="179259" tIns="143407" rIns="179259"/>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lang="en-US" sz="3921" kern="1200" spc="0" baseline="0" dirty="0" smtClean="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lang="en-US" sz="2353"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None/>
            </a:pPr>
            <a:r>
              <a:rPr sz="3136" dirty="0">
                <a:gradFill>
                  <a:gsLst>
                    <a:gs pos="1250">
                      <a:srgbClr val="5C2D91"/>
                    </a:gs>
                    <a:gs pos="99000">
                      <a:srgbClr val="5C2D91"/>
                    </a:gs>
                  </a:gsLst>
                  <a:lin ang="5400000" scaled="0"/>
                </a:gradFill>
                <a:latin typeface="Segoe UI" panose="020B0502040204020203" pitchFamily="34" charset="0"/>
                <a:cs typeface="Segoe UI" panose="020B0502040204020203" pitchFamily="34" charset="0"/>
              </a:rPr>
              <a:t>Cloud APIs and </a:t>
            </a:r>
            <a:br>
              <a:rPr sz="3136" dirty="0">
                <a:gradFill>
                  <a:gsLst>
                    <a:gs pos="1250">
                      <a:srgbClr val="5C2D91"/>
                    </a:gs>
                    <a:gs pos="99000">
                      <a:srgbClr val="5C2D91"/>
                    </a:gs>
                  </a:gsLst>
                  <a:lin ang="5400000" scaled="0"/>
                </a:gradFill>
                <a:latin typeface="Segoe UI" panose="020B0502040204020203" pitchFamily="34" charset="0"/>
                <a:cs typeface="Segoe UI" panose="020B0502040204020203" pitchFamily="34" charset="0"/>
              </a:rPr>
            </a:br>
            <a:r>
              <a:rPr sz="3136" dirty="0">
                <a:gradFill>
                  <a:gsLst>
                    <a:gs pos="1250">
                      <a:srgbClr val="5C2D91"/>
                    </a:gs>
                    <a:gs pos="99000">
                      <a:srgbClr val="5C2D91"/>
                    </a:gs>
                  </a:gsLst>
                  <a:lin ang="5400000" scaled="0"/>
                </a:gradFill>
                <a:latin typeface="Segoe UI" panose="020B0502040204020203" pitchFamily="34" charset="0"/>
                <a:cs typeface="Segoe UI" panose="020B0502040204020203" pitchFamily="34" charset="0"/>
              </a:rPr>
              <a:t>platform functionality</a:t>
            </a:r>
          </a:p>
          <a:p>
            <a:pPr marL="224054" lvl="1" indent="-224054">
              <a:spcBef>
                <a:spcPts val="1175"/>
              </a:spcBef>
            </a:pPr>
            <a:r>
              <a:rPr sz="1961" dirty="0">
                <a:gradFill>
                  <a:gsLst>
                    <a:gs pos="18841">
                      <a:srgbClr val="505050"/>
                    </a:gs>
                    <a:gs pos="64000">
                      <a:srgbClr val="505050"/>
                    </a:gs>
                  </a:gsLst>
                  <a:lin ang="5400000" scaled="0"/>
                </a:gradFill>
                <a:latin typeface="Segoe UI" panose="020B0502040204020203" pitchFamily="34" charset="0"/>
              </a:rPr>
              <a:t>Dozens of built-in connectors</a:t>
            </a:r>
          </a:p>
          <a:p>
            <a:pPr marL="224054" lvl="1" indent="-224054">
              <a:spcBef>
                <a:spcPts val="1175"/>
              </a:spcBef>
            </a:pPr>
            <a:r>
              <a:rPr sz="1961" dirty="0">
                <a:gradFill>
                  <a:gsLst>
                    <a:gs pos="18841">
                      <a:srgbClr val="505050"/>
                    </a:gs>
                    <a:gs pos="64000">
                      <a:srgbClr val="505050"/>
                    </a:gs>
                  </a:gsLst>
                  <a:lin ang="5400000" scaled="0"/>
                </a:gradFill>
                <a:latin typeface="Segoe UI" panose="020B0502040204020203" pitchFamily="34" charset="0"/>
              </a:rPr>
              <a:t>Hosted and managed within the platform</a:t>
            </a:r>
          </a:p>
          <a:p>
            <a:pPr marL="224054" lvl="1" indent="-224054">
              <a:spcBef>
                <a:spcPts val="1175"/>
              </a:spcBef>
            </a:pPr>
            <a:r>
              <a:rPr sz="1961" dirty="0">
                <a:gradFill>
                  <a:gsLst>
                    <a:gs pos="18841">
                      <a:srgbClr val="505050"/>
                    </a:gs>
                    <a:gs pos="64000">
                      <a:srgbClr val="505050"/>
                    </a:gs>
                  </a:gsLst>
                  <a:lin ang="5400000" scaled="0"/>
                </a:gradFill>
                <a:latin typeface="Segoe UI" panose="020B0502040204020203" pitchFamily="34" charset="0"/>
              </a:rPr>
              <a:t>Scales to meet your needs </a:t>
            </a:r>
          </a:p>
          <a:p>
            <a:pPr marL="224054" lvl="1" indent="-224054">
              <a:spcBef>
                <a:spcPts val="1175"/>
              </a:spcBef>
            </a:pPr>
            <a:r>
              <a:rPr sz="1961" dirty="0">
                <a:gradFill>
                  <a:gsLst>
                    <a:gs pos="18841">
                      <a:srgbClr val="505050"/>
                    </a:gs>
                    <a:gs pos="64000">
                      <a:srgbClr val="505050"/>
                    </a:gs>
                  </a:gsLst>
                  <a:lin ang="5400000" scaled="0"/>
                </a:gradFill>
                <a:latin typeface="Segoe UI" panose="020B0502040204020203" pitchFamily="34" charset="0"/>
              </a:rPr>
              <a:t>First class designer experience</a:t>
            </a:r>
          </a:p>
          <a:p>
            <a:pPr marL="224054" lvl="1" indent="-224054">
              <a:spcBef>
                <a:spcPts val="1175"/>
              </a:spcBef>
            </a:pPr>
            <a:r>
              <a:rPr sz="1961" dirty="0">
                <a:gradFill>
                  <a:gsLst>
                    <a:gs pos="18841">
                      <a:srgbClr val="505050"/>
                    </a:gs>
                    <a:gs pos="64000">
                      <a:srgbClr val="505050"/>
                    </a:gs>
                  </a:gsLst>
                  <a:lin ang="5400000" scaled="0"/>
                </a:gradFill>
                <a:latin typeface="Segoe UI" panose="020B0502040204020203" pitchFamily="34" charset="0"/>
              </a:rPr>
              <a:t>Rapid development</a:t>
            </a:r>
          </a:p>
        </p:txBody>
      </p:sp>
      <p:sp>
        <p:nvSpPr>
          <p:cNvPr id="12" name="Text Placeholder 2"/>
          <p:cNvSpPr txBox="1">
            <a:spLocks/>
          </p:cNvSpPr>
          <p:nvPr/>
        </p:nvSpPr>
        <p:spPr>
          <a:xfrm>
            <a:off x="5072732" y="3727765"/>
            <a:ext cx="5899789" cy="2371334"/>
          </a:xfrm>
          <a:prstGeom prst="rect">
            <a:avLst/>
          </a:prstGeom>
        </p:spPr>
        <p:txBody>
          <a:bodyPr vert="horz" wrap="square" lIns="179259" tIns="143407" rIns="179259" bIns="89617" rtlCol="0">
            <a:spAutoFit/>
          </a:bodyPr>
          <a:lstStyle>
            <a:lvl1pPr marL="287338" marR="0" indent="-287338" algn="l" defTabSz="932742" rtl="0" eaLnBrk="1" fontAlgn="auto" latinLnBrk="0" hangingPunct="1">
              <a:lnSpc>
                <a:spcPct val="90000"/>
              </a:lnSpc>
              <a:spcBef>
                <a:spcPts val="1224"/>
              </a:spcBef>
              <a:spcAft>
                <a:spcPts val="0"/>
              </a:spcAft>
              <a:buClr>
                <a:schemeClr val="tx1"/>
              </a:buClr>
              <a:buSzPct val="90000"/>
              <a:buFont typeface="Arial" pitchFamily="34" charset="0"/>
              <a:buChar char="•"/>
              <a:tabLst/>
              <a:defRPr lang="en-US" sz="3200" kern="1200" spc="0" baseline="0">
                <a:gradFill>
                  <a:gsLst>
                    <a:gs pos="1250">
                      <a:schemeClr val="tx1"/>
                    </a:gs>
                    <a:gs pos="100000">
                      <a:schemeClr val="tx1"/>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699585"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880958" marR="0" indent="-181374"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049377"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r>
              <a:rPr sz="3136" dirty="0">
                <a:gradFill>
                  <a:gsLst>
                    <a:gs pos="1250">
                      <a:srgbClr val="5C2D91"/>
                    </a:gs>
                    <a:gs pos="99000">
                      <a:srgbClr val="5C2D91"/>
                    </a:gs>
                  </a:gsLst>
                  <a:lin ang="5400000" scaled="0"/>
                </a:gradFill>
                <a:latin typeface="Segoe UI" panose="020B0502040204020203" pitchFamily="34" charset="0"/>
                <a:cs typeface="Segoe UI" panose="020B0502040204020203" pitchFamily="34" charset="0"/>
              </a:rPr>
              <a:t>API connections</a:t>
            </a:r>
          </a:p>
          <a:p>
            <a:pPr marL="224054" lvl="1" indent="-224054" defTabSz="896181">
              <a:spcBef>
                <a:spcPts val="1175"/>
              </a:spcBef>
            </a:pPr>
            <a:r>
              <a:rPr sz="1961" dirty="0">
                <a:gradFill>
                  <a:gsLst>
                    <a:gs pos="18841">
                      <a:srgbClr val="505050"/>
                    </a:gs>
                    <a:gs pos="64000">
                      <a:srgbClr val="505050"/>
                    </a:gs>
                  </a:gsLst>
                  <a:lin ang="5400000" scaled="0"/>
                </a:gradFill>
                <a:latin typeface="Segoe UI" panose="020B0502040204020203" pitchFamily="34" charset="0"/>
              </a:rPr>
              <a:t>Authenticate once and reuse</a:t>
            </a:r>
          </a:p>
          <a:p>
            <a:pPr marL="224054" lvl="1" indent="-224054" defTabSz="896181">
              <a:spcBef>
                <a:spcPts val="1175"/>
              </a:spcBef>
            </a:pPr>
            <a:r>
              <a:rPr sz="1961" dirty="0">
                <a:gradFill>
                  <a:gsLst>
                    <a:gs pos="18841">
                      <a:srgbClr val="505050"/>
                    </a:gs>
                    <a:gs pos="64000">
                      <a:srgbClr val="505050"/>
                    </a:gs>
                  </a:gsLst>
                  <a:lin ang="5400000" scaled="0"/>
                </a:gradFill>
                <a:latin typeface="Segoe UI" panose="020B0502040204020203" pitchFamily="34" charset="0"/>
              </a:rPr>
              <a:t>Differentiate connection configuration</a:t>
            </a:r>
          </a:p>
          <a:p>
            <a:pPr marL="224054" lvl="1" indent="-224054" defTabSz="896181">
              <a:spcBef>
                <a:spcPts val="1175"/>
              </a:spcBef>
            </a:pPr>
            <a:r>
              <a:rPr sz="1961" dirty="0">
                <a:gradFill>
                  <a:gsLst>
                    <a:gs pos="18841">
                      <a:srgbClr val="505050"/>
                    </a:gs>
                    <a:gs pos="64000">
                      <a:srgbClr val="505050"/>
                    </a:gs>
                  </a:gsLst>
                  <a:lin ang="5400000" scaled="0"/>
                </a:gradFill>
                <a:latin typeface="Segoe UI" panose="020B0502040204020203" pitchFamily="34" charset="0"/>
              </a:rPr>
              <a:t>Simple to deploy</a:t>
            </a:r>
          </a:p>
          <a:p>
            <a:pPr marL="224054" lvl="1" indent="-224054" defTabSz="896181">
              <a:spcBef>
                <a:spcPts val="1175"/>
              </a:spcBef>
            </a:pPr>
            <a:r>
              <a:rPr lang="en-US" sz="1961" dirty="0">
                <a:gradFill>
                  <a:gsLst>
                    <a:gs pos="18841">
                      <a:srgbClr val="505050"/>
                    </a:gs>
                    <a:gs pos="64000">
                      <a:srgbClr val="505050"/>
                    </a:gs>
                  </a:gsLst>
                  <a:lin ang="5400000" scaled="0"/>
                </a:gradFill>
                <a:latin typeface="Segoe UI" panose="020B0502040204020203" pitchFamily="34" charset="0"/>
              </a:rPr>
              <a:t>Portal experience for managing API Connections</a:t>
            </a:r>
            <a:endParaRPr sz="1961" dirty="0">
              <a:gradFill>
                <a:gsLst>
                  <a:gs pos="18841">
                    <a:srgbClr val="505050"/>
                  </a:gs>
                  <a:gs pos="64000">
                    <a:srgbClr val="505050"/>
                  </a:gs>
                </a:gsLst>
                <a:lin ang="5400000" scaled="0"/>
              </a:gradFill>
              <a:latin typeface="Segoe UI" panose="020B0502040204020203" pitchFamily="34" charset="0"/>
            </a:endParaRPr>
          </a:p>
        </p:txBody>
      </p:sp>
      <p:sp>
        <p:nvSpPr>
          <p:cNvPr id="2" name="Title 1"/>
          <p:cNvSpPr>
            <a:spLocks noGrp="1"/>
          </p:cNvSpPr>
          <p:nvPr>
            <p:ph type="title"/>
          </p:nvPr>
        </p:nvSpPr>
        <p:spPr/>
        <p:txBody>
          <a:bodyPr/>
          <a:lstStyle/>
          <a:p>
            <a:r>
              <a:rPr lang="en-US" dirty="0"/>
              <a:t>Managed connectors</a:t>
            </a:r>
            <a:br>
              <a:rPr lang="en-US" dirty="0"/>
            </a:br>
            <a:endParaRPr lang="en-US" dirty="0"/>
          </a:p>
        </p:txBody>
      </p:sp>
      <p:pic>
        <p:nvPicPr>
          <p:cNvPr id="9" name="Picture 8"/>
          <p:cNvPicPr>
            <a:picLocks noChangeAspect="1"/>
          </p:cNvPicPr>
          <p:nvPr/>
        </p:nvPicPr>
        <p:blipFill>
          <a:blip r:embed="rId3"/>
          <a:stretch>
            <a:fillRect/>
          </a:stretch>
        </p:blipFill>
        <p:spPr>
          <a:xfrm>
            <a:off x="558263" y="2418829"/>
            <a:ext cx="3514117" cy="3498992"/>
          </a:xfrm>
          <a:prstGeom prst="rect">
            <a:avLst/>
          </a:prstGeom>
        </p:spPr>
      </p:pic>
      <p:grpSp>
        <p:nvGrpSpPr>
          <p:cNvPr id="10" name="Group 9"/>
          <p:cNvGrpSpPr/>
          <p:nvPr/>
        </p:nvGrpSpPr>
        <p:grpSpPr>
          <a:xfrm>
            <a:off x="1241055" y="3044215"/>
            <a:ext cx="2177381" cy="2177381"/>
            <a:chOff x="1265237" y="2579094"/>
            <a:chExt cx="2734946" cy="2734946"/>
          </a:xfrm>
        </p:grpSpPr>
        <p:sp>
          <p:nvSpPr>
            <p:cNvPr id="11" name="Oval 10"/>
            <p:cNvSpPr/>
            <p:nvPr/>
          </p:nvSpPr>
          <p:spPr bwMode="auto">
            <a:xfrm>
              <a:off x="1265237" y="2579094"/>
              <a:ext cx="2734946" cy="2734946"/>
            </a:xfrm>
            <a:prstGeom prst="ellipse">
              <a:avLst/>
            </a:prstGeom>
            <a:solidFill>
              <a:schemeClr val="accent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626152" y="3427963"/>
              <a:ext cx="2160547" cy="1074457"/>
            </a:xfrm>
            <a:prstGeom prst="rect">
              <a:avLst/>
            </a:prstGeom>
            <a:noFill/>
          </p:spPr>
          <p:txBody>
            <a:bodyPr wrap="none" lIns="179259" tIns="143407" rIns="179259" bIns="143407" rtlCol="0">
              <a:spAutoFit/>
            </a:bodyPr>
            <a:lstStyle/>
            <a:p>
              <a:pPr defTabSz="914192">
                <a:lnSpc>
                  <a:spcPct val="90000"/>
                </a:lnSpc>
                <a:spcAft>
                  <a:spcPts val="588"/>
                </a:spcAft>
              </a:pPr>
              <a:r>
                <a:rPr lang="en-US" sz="1765" dirty="0">
                  <a:gradFill>
                    <a:gsLst>
                      <a:gs pos="0">
                        <a:srgbClr val="FFFFFF"/>
                      </a:gs>
                      <a:gs pos="100000">
                        <a:srgbClr val="FFFFFF"/>
                      </a:gs>
                    </a:gsLst>
                    <a:lin ang="5400000" scaled="0"/>
                  </a:gradFill>
                </a:rPr>
                <a:t>LOGIC APPS</a:t>
              </a:r>
            </a:p>
            <a:p>
              <a:pPr algn="ctr" defTabSz="914192">
                <a:lnSpc>
                  <a:spcPct val="90000"/>
                </a:lnSpc>
                <a:spcAft>
                  <a:spcPts val="588"/>
                </a:spcAft>
              </a:pPr>
              <a:r>
                <a:rPr lang="en-US" sz="1765" dirty="0">
                  <a:gradFill>
                    <a:gsLst>
                      <a:gs pos="0">
                        <a:srgbClr val="FFFFFF"/>
                      </a:gs>
                      <a:gs pos="100000">
                        <a:srgbClr val="FFFFFF"/>
                      </a:gs>
                    </a:gsLst>
                    <a:lin ang="5400000" scaled="0"/>
                  </a:gradFill>
                </a:rPr>
                <a:t>BIZTALK</a:t>
              </a:r>
            </a:p>
          </p:txBody>
        </p:sp>
      </p:grpSp>
    </p:spTree>
    <p:extLst>
      <p:ext uri="{BB962C8B-B14F-4D97-AF65-F5344CB8AC3E}">
        <p14:creationId xmlns:p14="http://schemas.microsoft.com/office/powerpoint/2010/main" val="19417694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05" y="1461"/>
            <a:ext cx="5488781" cy="6860978"/>
          </a:xfrm>
          <a:prstGeom prst="rect">
            <a:avLst/>
          </a:prstGeom>
        </p:spPr>
      </p:pic>
      <p:grpSp>
        <p:nvGrpSpPr>
          <p:cNvPr id="3" name="Group 2"/>
          <p:cNvGrpSpPr/>
          <p:nvPr/>
        </p:nvGrpSpPr>
        <p:grpSpPr>
          <a:xfrm>
            <a:off x="270069" y="1159345"/>
            <a:ext cx="7093231" cy="3018913"/>
            <a:chOff x="274639" y="1181766"/>
            <a:chExt cx="7236491" cy="3079886"/>
          </a:xfrm>
        </p:grpSpPr>
        <p:sp>
          <p:nvSpPr>
            <p:cNvPr id="5" name="TextBox 4"/>
            <p:cNvSpPr txBox="1">
              <a:spLocks/>
            </p:cNvSpPr>
            <p:nvPr/>
          </p:nvSpPr>
          <p:spPr>
            <a:xfrm>
              <a:off x="274639" y="1441875"/>
              <a:ext cx="7236491" cy="2819777"/>
            </a:xfrm>
            <a:prstGeom prst="rect">
              <a:avLst/>
            </a:prstGeom>
            <a:noFill/>
          </p:spPr>
          <p:txBody>
            <a:bodyPr wrap="square" lIns="179234" tIns="143387" rIns="179234" bIns="0" numCol="3" rtlCol="0">
              <a:noAutofit/>
            </a:bodyPr>
            <a:lstStyle/>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Azure Service Bus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Azure Storage Blob</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Bing Search</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Box</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Dropbox</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Dynamics CRM Online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Facebook</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GitHub</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Google Calendar</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Google Drive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Google Sheets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Google Tasks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Instagram</a:t>
              </a:r>
            </a:p>
            <a:p>
              <a:pPr marL="169597" indent="-169597" defTabSz="914016">
                <a:spcAft>
                  <a:spcPts val="147"/>
                </a:spcAft>
                <a:buFont typeface="Arial" panose="020B0604020202020204" pitchFamily="34" charset="0"/>
                <a:buChar char="•"/>
              </a:pPr>
              <a:r>
                <a:rPr lang="en-US" sz="1371" dirty="0" err="1">
                  <a:gradFill>
                    <a:gsLst>
                      <a:gs pos="10145">
                        <a:srgbClr val="505050"/>
                      </a:gs>
                      <a:gs pos="30000">
                        <a:srgbClr val="505050"/>
                      </a:gs>
                    </a:gsLst>
                    <a:lin ang="5400000" scaled="0"/>
                  </a:gradFill>
                </a:rPr>
                <a:t>MailChimp</a:t>
              </a:r>
              <a:endParaRPr lang="en-US" sz="1371" dirty="0">
                <a:gradFill>
                  <a:gsLst>
                    <a:gs pos="10145">
                      <a:srgbClr val="505050"/>
                    </a:gs>
                    <a:gs pos="30000">
                      <a:srgbClr val="505050"/>
                    </a:gs>
                  </a:gsLst>
                  <a:lin ang="5400000" scaled="0"/>
                </a:gradFill>
              </a:endParaRP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Mandrill</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Microsoft Project Online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Microsoft Translator</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Office 365</a:t>
              </a:r>
            </a:p>
            <a:p>
              <a:pPr marL="169597" indent="-169597" defTabSz="914016">
                <a:spcAft>
                  <a:spcPts val="147"/>
                </a:spcAft>
                <a:buFont typeface="Arial" panose="020B0604020202020204" pitchFamily="34" charset="0"/>
                <a:buChar char="•"/>
              </a:pPr>
              <a:r>
                <a:rPr lang="en-US" altLang="ja-JP" sz="1371" dirty="0">
                  <a:gradFill>
                    <a:gsLst>
                      <a:gs pos="10145">
                        <a:srgbClr val="505050"/>
                      </a:gs>
                      <a:gs pos="30000">
                        <a:srgbClr val="505050"/>
                      </a:gs>
                    </a:gsLst>
                    <a:lin ang="5400000" scaled="0"/>
                  </a:gradFill>
                </a:rPr>
                <a:t>Office</a:t>
              </a:r>
              <a:r>
                <a:rPr lang="ja-JP" altLang="en-US" sz="1371" dirty="0">
                  <a:gradFill>
                    <a:gsLst>
                      <a:gs pos="10145">
                        <a:srgbClr val="505050"/>
                      </a:gs>
                      <a:gs pos="30000">
                        <a:srgbClr val="505050"/>
                      </a:gs>
                    </a:gsLst>
                    <a:lin ang="5400000" scaled="0"/>
                  </a:gradFill>
                </a:rPr>
                <a:t> </a:t>
              </a:r>
              <a:r>
                <a:rPr lang="en-US" altLang="ja-JP" sz="1371" dirty="0">
                  <a:gradFill>
                    <a:gsLst>
                      <a:gs pos="10145">
                        <a:srgbClr val="505050"/>
                      </a:gs>
                      <a:gs pos="30000">
                        <a:srgbClr val="505050"/>
                      </a:gs>
                    </a:gsLst>
                    <a:lin ang="5400000" scaled="0"/>
                  </a:gradFill>
                </a:rPr>
                <a:t>365</a:t>
              </a:r>
              <a:r>
                <a:rPr lang="ja-JP" altLang="en-US" sz="1371" dirty="0">
                  <a:gradFill>
                    <a:gsLst>
                      <a:gs pos="10145">
                        <a:srgbClr val="505050"/>
                      </a:gs>
                      <a:gs pos="30000">
                        <a:srgbClr val="505050"/>
                      </a:gs>
                    </a:gsLst>
                    <a:lin ang="5400000" scaled="0"/>
                  </a:gradFill>
                </a:rPr>
                <a:t> </a:t>
              </a:r>
              <a:r>
                <a:rPr lang="en-US" altLang="ja-JP" sz="1371" dirty="0">
                  <a:gradFill>
                    <a:gsLst>
                      <a:gs pos="10145">
                        <a:srgbClr val="505050"/>
                      </a:gs>
                      <a:gs pos="30000">
                        <a:srgbClr val="505050"/>
                      </a:gs>
                    </a:gsLst>
                    <a:lin ang="5400000" scaled="0"/>
                  </a:gradFill>
                </a:rPr>
                <a:t>Users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OneDrive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OneDrive for Business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Outlook.com</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Project Online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Salesforce</a:t>
              </a:r>
            </a:p>
            <a:p>
              <a:pPr marL="169597" indent="-169597" defTabSz="914016">
                <a:spcAft>
                  <a:spcPts val="147"/>
                </a:spcAft>
                <a:buFont typeface="Arial" panose="020B0604020202020204" pitchFamily="34" charset="0"/>
                <a:buChar char="•"/>
              </a:pPr>
              <a:r>
                <a:rPr lang="en-US" sz="1371" dirty="0" err="1">
                  <a:gradFill>
                    <a:gsLst>
                      <a:gs pos="10145">
                        <a:srgbClr val="505050"/>
                      </a:gs>
                      <a:gs pos="30000">
                        <a:srgbClr val="505050"/>
                      </a:gs>
                    </a:gsLst>
                    <a:lin ang="5400000" scaled="0"/>
                  </a:gradFill>
                </a:rPr>
                <a:t>SendGrid</a:t>
              </a:r>
              <a:endParaRPr lang="en-US" sz="1371" dirty="0">
                <a:gradFill>
                  <a:gsLst>
                    <a:gs pos="10145">
                      <a:srgbClr val="505050"/>
                    </a:gs>
                    <a:gs pos="30000">
                      <a:srgbClr val="505050"/>
                    </a:gs>
                  </a:gsLst>
                  <a:lin ang="5400000" scaled="0"/>
                </a:gradFill>
              </a:endParaRP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SharePoint Online </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Slack</a:t>
              </a:r>
            </a:p>
            <a:p>
              <a:pPr marL="169597" indent="-169597" defTabSz="914016">
                <a:spcAft>
                  <a:spcPts val="147"/>
                </a:spcAft>
                <a:buFont typeface="Arial" panose="020B0604020202020204" pitchFamily="34" charset="0"/>
                <a:buChar char="•"/>
              </a:pPr>
              <a:r>
                <a:rPr lang="en-US" sz="1371" dirty="0" err="1">
                  <a:gradFill>
                    <a:gsLst>
                      <a:gs pos="10145">
                        <a:srgbClr val="505050"/>
                      </a:gs>
                      <a:gs pos="30000">
                        <a:srgbClr val="505050"/>
                      </a:gs>
                    </a:gsLst>
                    <a:lin ang="5400000" scaled="0"/>
                  </a:gradFill>
                </a:rPr>
                <a:t>SparkPost</a:t>
              </a:r>
              <a:r>
                <a:rPr lang="en-US" sz="1371" dirty="0">
                  <a:gradFill>
                    <a:gsLst>
                      <a:gs pos="10145">
                        <a:srgbClr val="505050"/>
                      </a:gs>
                      <a:gs pos="30000">
                        <a:srgbClr val="505050"/>
                      </a:gs>
                    </a:gsLst>
                    <a:lin ang="5400000" scaled="0"/>
                  </a:gradFill>
                </a:rPr>
                <a:t> </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SQL Azure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Trello</a:t>
              </a:r>
            </a:p>
            <a:p>
              <a:pPr marL="169597" indent="-169597" defTabSz="914016">
                <a:spcAft>
                  <a:spcPts val="147"/>
                </a:spcAft>
                <a:buFont typeface="Arial" panose="020B0604020202020204" pitchFamily="34" charset="0"/>
                <a:buChar char="•"/>
              </a:pPr>
              <a:r>
                <a:rPr lang="en-US" sz="1371" dirty="0" err="1">
                  <a:gradFill>
                    <a:gsLst>
                      <a:gs pos="10145">
                        <a:srgbClr val="505050"/>
                      </a:gs>
                      <a:gs pos="30000">
                        <a:srgbClr val="505050"/>
                      </a:gs>
                    </a:gsLst>
                    <a:lin ang="5400000" scaled="0"/>
                  </a:gradFill>
                </a:rPr>
                <a:t>Twilio</a:t>
              </a:r>
              <a:endParaRPr lang="en-US" sz="1371" dirty="0">
                <a:gradFill>
                  <a:gsLst>
                    <a:gs pos="10145">
                      <a:srgbClr val="505050"/>
                    </a:gs>
                    <a:gs pos="30000">
                      <a:srgbClr val="505050"/>
                    </a:gs>
                  </a:gsLst>
                  <a:lin ang="5400000" scaled="0"/>
                </a:gradFill>
              </a:endParaRP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Twitter</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Wunderlist</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Yammer</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YouTube</a:t>
              </a:r>
            </a:p>
            <a:p>
              <a:pPr marL="169597" indent="-169597" defTabSz="914016">
                <a:spcAft>
                  <a:spcPts val="147"/>
                </a:spcAft>
                <a:buFont typeface="Arial" panose="020B0604020202020204" pitchFamily="34" charset="0"/>
                <a:buChar char="•"/>
              </a:pPr>
              <a:endParaRPr lang="en-US" sz="1371" dirty="0">
                <a:gradFill>
                  <a:gsLst>
                    <a:gs pos="10145">
                      <a:srgbClr val="505050"/>
                    </a:gs>
                    <a:gs pos="30000">
                      <a:srgbClr val="505050"/>
                    </a:gs>
                  </a:gsLst>
                  <a:lin ang="5400000" scaled="0"/>
                </a:gradFill>
              </a:endParaRPr>
            </a:p>
            <a:p>
              <a:pPr marL="280013" indent="-280013" defTabSz="914016">
                <a:spcAft>
                  <a:spcPts val="147"/>
                </a:spcAft>
                <a:buFont typeface="Arial" panose="020B0604020202020204" pitchFamily="34" charset="0"/>
                <a:buChar char="•"/>
              </a:pPr>
              <a:endParaRPr lang="en-US" sz="1200" dirty="0">
                <a:gradFill>
                  <a:gsLst>
                    <a:gs pos="10145">
                      <a:srgbClr val="505050"/>
                    </a:gs>
                    <a:gs pos="30000">
                      <a:srgbClr val="505050"/>
                    </a:gs>
                  </a:gsLst>
                  <a:lin ang="5400000" scaled="0"/>
                </a:gradFill>
              </a:endParaRPr>
            </a:p>
          </p:txBody>
        </p:sp>
        <p:sp>
          <p:nvSpPr>
            <p:cNvPr id="8" name="Rectangle 7"/>
            <p:cNvSpPr/>
            <p:nvPr/>
          </p:nvSpPr>
          <p:spPr>
            <a:xfrm>
              <a:off x="274639" y="1181766"/>
              <a:ext cx="935171" cy="434029"/>
            </a:xfrm>
            <a:prstGeom prst="rect">
              <a:avLst/>
            </a:prstGeom>
          </p:spPr>
          <p:txBody>
            <a:bodyPr wrap="non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SaaS</a:t>
              </a:r>
            </a:p>
          </p:txBody>
        </p:sp>
      </p:grpSp>
      <p:sp>
        <p:nvSpPr>
          <p:cNvPr id="14" name="Title 1"/>
          <p:cNvSpPr>
            <a:spLocks noGrp="1"/>
          </p:cNvSpPr>
          <p:nvPr>
            <p:ph type="title"/>
          </p:nvPr>
        </p:nvSpPr>
        <p:spPr>
          <a:xfrm>
            <a:off x="270067" y="290403"/>
            <a:ext cx="11654187" cy="899409"/>
          </a:xfrm>
        </p:spPr>
        <p:txBody>
          <a:bodyPr/>
          <a:lstStyle/>
          <a:p>
            <a:r>
              <a:rPr lang="en-US" dirty="0"/>
              <a:t>Out-of-box connectors</a:t>
            </a:r>
          </a:p>
        </p:txBody>
      </p:sp>
      <p:grpSp>
        <p:nvGrpSpPr>
          <p:cNvPr id="4" name="Group 3"/>
          <p:cNvGrpSpPr/>
          <p:nvPr/>
        </p:nvGrpSpPr>
        <p:grpSpPr>
          <a:xfrm>
            <a:off x="270068" y="4523372"/>
            <a:ext cx="2090012" cy="2047817"/>
            <a:chOff x="274639" y="4613736"/>
            <a:chExt cx="2132223" cy="2089177"/>
          </a:xfrm>
        </p:grpSpPr>
        <p:sp>
          <p:nvSpPr>
            <p:cNvPr id="11" name="Rectangle 10"/>
            <p:cNvSpPr/>
            <p:nvPr/>
          </p:nvSpPr>
          <p:spPr>
            <a:xfrm>
              <a:off x="274639" y="4933237"/>
              <a:ext cx="2132223" cy="1769676"/>
            </a:xfrm>
            <a:prstGeom prst="rect">
              <a:avLst/>
            </a:prstGeom>
          </p:spPr>
          <p:txBody>
            <a:bodyPr wrap="square" lIns="179259" tIns="89630" bIns="89630">
              <a:spAutoFit/>
            </a:bodyPr>
            <a:lstStyle/>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HTTP, HTTPS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HTTP </a:t>
              </a:r>
              <a:r>
                <a:rPr lang="en-US" sz="1371" dirty="0" err="1">
                  <a:gradFill>
                    <a:gsLst>
                      <a:gs pos="10145">
                        <a:srgbClr val="505050"/>
                      </a:gs>
                      <a:gs pos="30000">
                        <a:srgbClr val="505050"/>
                      </a:gs>
                    </a:gsLst>
                    <a:lin ang="5400000" scaled="0"/>
                  </a:gradFill>
                </a:rPr>
                <a:t>Webhook</a:t>
              </a:r>
              <a:r>
                <a:rPr lang="en-US" sz="1371" dirty="0">
                  <a:gradFill>
                    <a:gsLst>
                      <a:gs pos="10145">
                        <a:srgbClr val="505050"/>
                      </a:gs>
                      <a:gs pos="30000">
                        <a:srgbClr val="505050"/>
                      </a:gs>
                    </a:gsLst>
                    <a:lin ang="5400000" scaled="0"/>
                  </a:gradFill>
                </a:rPr>
                <a:t> </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FTP, SFTP</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SMTP</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RSS</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Delay</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Workflow</a:t>
              </a:r>
            </a:p>
          </p:txBody>
        </p:sp>
        <p:sp>
          <p:nvSpPr>
            <p:cNvPr id="13" name="Rectangle 12"/>
            <p:cNvSpPr/>
            <p:nvPr/>
          </p:nvSpPr>
          <p:spPr>
            <a:xfrm>
              <a:off x="274639" y="4613736"/>
              <a:ext cx="1337338" cy="438963"/>
            </a:xfrm>
            <a:prstGeom prst="rect">
              <a:avLst/>
            </a:prstGeom>
          </p:spPr>
          <p:txBody>
            <a:bodyPr wrap="non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Protocols</a:t>
              </a:r>
            </a:p>
          </p:txBody>
        </p:sp>
      </p:grpSp>
      <p:grpSp>
        <p:nvGrpSpPr>
          <p:cNvPr id="6" name="Group 5"/>
          <p:cNvGrpSpPr/>
          <p:nvPr/>
        </p:nvGrpSpPr>
        <p:grpSpPr>
          <a:xfrm>
            <a:off x="2508185" y="4523372"/>
            <a:ext cx="2612054" cy="1811214"/>
            <a:chOff x="2557958" y="4613736"/>
            <a:chExt cx="2664809" cy="1847796"/>
          </a:xfrm>
        </p:grpSpPr>
        <p:sp>
          <p:nvSpPr>
            <p:cNvPr id="16" name="Rectangle 15"/>
            <p:cNvSpPr/>
            <p:nvPr/>
          </p:nvSpPr>
          <p:spPr>
            <a:xfrm>
              <a:off x="2557958" y="4933237"/>
              <a:ext cx="2122361" cy="1528295"/>
            </a:xfrm>
            <a:prstGeom prst="rect">
              <a:avLst/>
            </a:prstGeom>
          </p:spPr>
          <p:txBody>
            <a:bodyPr wrap="square" lIns="179259" tIns="89630" bIns="89630">
              <a:spAutoFit/>
            </a:bodyPr>
            <a:lstStyle/>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Validate</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Transform (+Mapper)</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Convert (XML-FF)</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X12</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AS2</a:t>
              </a:r>
            </a:p>
          </p:txBody>
        </p:sp>
        <p:sp>
          <p:nvSpPr>
            <p:cNvPr id="17" name="Rectangle 16"/>
            <p:cNvSpPr/>
            <p:nvPr/>
          </p:nvSpPr>
          <p:spPr>
            <a:xfrm>
              <a:off x="2563000" y="4613736"/>
              <a:ext cx="2659767" cy="438963"/>
            </a:xfrm>
            <a:prstGeom prst="rect">
              <a:avLst/>
            </a:prstGeom>
          </p:spPr>
          <p:txBody>
            <a:bodyPr wrap="squar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Enterprise messaging</a:t>
              </a:r>
            </a:p>
          </p:txBody>
        </p:sp>
      </p:grpSp>
      <p:grpSp>
        <p:nvGrpSpPr>
          <p:cNvPr id="7" name="Group 6"/>
          <p:cNvGrpSpPr/>
          <p:nvPr/>
        </p:nvGrpSpPr>
        <p:grpSpPr>
          <a:xfrm>
            <a:off x="4774616" y="4523375"/>
            <a:ext cx="1814790" cy="709471"/>
            <a:chOff x="4870166" y="4613736"/>
            <a:chExt cx="1851442" cy="723799"/>
          </a:xfrm>
        </p:grpSpPr>
        <p:sp>
          <p:nvSpPr>
            <p:cNvPr id="18" name="Rectangle 17"/>
            <p:cNvSpPr/>
            <p:nvPr/>
          </p:nvSpPr>
          <p:spPr>
            <a:xfrm>
              <a:off x="4983815" y="4613736"/>
              <a:ext cx="1038201" cy="434028"/>
            </a:xfrm>
            <a:prstGeom prst="rect">
              <a:avLst/>
            </a:prstGeom>
          </p:spPr>
          <p:txBody>
            <a:bodyPr wrap="non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Hybrid</a:t>
              </a:r>
            </a:p>
          </p:txBody>
        </p:sp>
        <p:sp>
          <p:nvSpPr>
            <p:cNvPr id="19" name="TextBox 18"/>
            <p:cNvSpPr txBox="1"/>
            <p:nvPr/>
          </p:nvSpPr>
          <p:spPr>
            <a:xfrm>
              <a:off x="4870166" y="4933237"/>
              <a:ext cx="1851442" cy="404298"/>
            </a:xfrm>
            <a:prstGeom prst="rect">
              <a:avLst/>
            </a:prstGeom>
          </p:spPr>
          <p:txBody>
            <a:bodyPr wrap="square" lIns="179259" tIns="89630" bIns="89630">
              <a:spAutoFit/>
            </a:bodyPr>
            <a:lstStyle>
              <a:defPPr>
                <a:defRPr lang="en-US"/>
              </a:defPPr>
              <a:lvl1pPr marL="173038" indent="-173038" defTabSz="932563">
                <a:spcAft>
                  <a:spcPts val="150"/>
                </a:spcAft>
                <a:buFont typeface="Arial" panose="020B0604020202020204" pitchFamily="34" charset="0"/>
                <a:buChar char="•"/>
                <a:defRPr sz="1400">
                  <a:gradFill>
                    <a:gsLst>
                      <a:gs pos="10145">
                        <a:schemeClr val="tx1"/>
                      </a:gs>
                      <a:gs pos="30000">
                        <a:schemeClr val="tx1"/>
                      </a:gs>
                    </a:gsLst>
                    <a:lin ang="5400000" scaled="0"/>
                  </a:gradFill>
                </a:defRPr>
              </a:lvl1pPr>
            </a:lstStyle>
            <a:p>
              <a:r>
                <a:rPr lang="en-US" sz="1371" dirty="0">
                  <a:gradFill>
                    <a:gsLst>
                      <a:gs pos="10145">
                        <a:srgbClr val="505050"/>
                      </a:gs>
                      <a:gs pos="30000">
                        <a:srgbClr val="505050"/>
                      </a:gs>
                    </a:gsLst>
                    <a:lin ang="5400000" scaled="0"/>
                  </a:gradFill>
                </a:rPr>
                <a:t>SQL Server</a:t>
              </a:r>
            </a:p>
          </p:txBody>
        </p:sp>
      </p:grpSp>
    </p:spTree>
    <p:extLst>
      <p:ext uri="{BB962C8B-B14F-4D97-AF65-F5344CB8AC3E}">
        <p14:creationId xmlns:p14="http://schemas.microsoft.com/office/powerpoint/2010/main" val="274893929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05" y="1461"/>
            <a:ext cx="5488781" cy="6860978"/>
          </a:xfrm>
          <a:prstGeom prst="rect">
            <a:avLst/>
          </a:prstGeom>
        </p:spPr>
      </p:pic>
      <p:sp>
        <p:nvSpPr>
          <p:cNvPr id="14" name="Title 1"/>
          <p:cNvSpPr>
            <a:spLocks noGrp="1"/>
          </p:cNvSpPr>
          <p:nvPr>
            <p:ph type="title"/>
          </p:nvPr>
        </p:nvSpPr>
        <p:spPr/>
        <p:txBody>
          <a:bodyPr/>
          <a:lstStyle/>
          <a:p>
            <a:r>
              <a:rPr lang="en-US" dirty="0"/>
              <a:t>Upcoming connectors</a:t>
            </a:r>
          </a:p>
        </p:txBody>
      </p:sp>
      <p:grpSp>
        <p:nvGrpSpPr>
          <p:cNvPr id="6" name="Group 5"/>
          <p:cNvGrpSpPr/>
          <p:nvPr/>
        </p:nvGrpSpPr>
        <p:grpSpPr>
          <a:xfrm>
            <a:off x="270069" y="1379684"/>
            <a:ext cx="2816610" cy="3111703"/>
            <a:chOff x="274639" y="1181766"/>
            <a:chExt cx="2873497" cy="3174548"/>
          </a:xfrm>
        </p:grpSpPr>
        <p:sp>
          <p:nvSpPr>
            <p:cNvPr id="16" name="TextBox 15"/>
            <p:cNvSpPr txBox="1">
              <a:spLocks/>
            </p:cNvSpPr>
            <p:nvPr/>
          </p:nvSpPr>
          <p:spPr>
            <a:xfrm>
              <a:off x="274640" y="1494065"/>
              <a:ext cx="2873496" cy="2862249"/>
            </a:xfrm>
            <a:prstGeom prst="rect">
              <a:avLst/>
            </a:prstGeom>
          </p:spPr>
          <p:txBody>
            <a:bodyPr wrap="square" lIns="179259" tIns="89630" bIns="89630">
              <a:spAutoFit/>
            </a:bodyPr>
            <a:lstStyle>
              <a:defPPr>
                <a:defRPr lang="en-US"/>
              </a:defPPr>
              <a:lvl1pPr marL="173038" indent="-173038" defTabSz="932563">
                <a:spcAft>
                  <a:spcPts val="150"/>
                </a:spcAft>
                <a:buFont typeface="Arial" panose="020B0604020202020204" pitchFamily="34" charset="0"/>
                <a:buChar char="•"/>
                <a:defRPr sz="1400">
                  <a:gradFill>
                    <a:gsLst>
                      <a:gs pos="10145">
                        <a:schemeClr val="tx1"/>
                      </a:gs>
                      <a:gs pos="30000">
                        <a:schemeClr val="tx1"/>
                      </a:gs>
                    </a:gsLst>
                    <a:lin ang="5400000" scaled="0"/>
                  </a:gradFill>
                </a:defRPr>
              </a:lvl1pPr>
            </a:lstStyle>
            <a:p>
              <a:r>
                <a:rPr lang="en-US" sz="1371" dirty="0">
                  <a:gradFill>
                    <a:gsLst>
                      <a:gs pos="10145">
                        <a:srgbClr val="505050"/>
                      </a:gs>
                      <a:gs pos="30000">
                        <a:srgbClr val="505050"/>
                      </a:gs>
                    </a:gsLst>
                    <a:lin ang="5400000" scaled="0"/>
                  </a:gradFill>
                </a:rPr>
                <a:t>DocuSign</a:t>
              </a:r>
            </a:p>
            <a:p>
              <a:r>
                <a:rPr lang="en-US" sz="1371" dirty="0">
                  <a:gradFill>
                    <a:gsLst>
                      <a:gs pos="10145">
                        <a:srgbClr val="505050"/>
                      </a:gs>
                      <a:gs pos="30000">
                        <a:srgbClr val="505050"/>
                      </a:gs>
                    </a:gsLst>
                    <a:lin ang="5400000" scaled="0"/>
                  </a:gradFill>
                </a:rPr>
                <a:t>Google Mail</a:t>
              </a:r>
            </a:p>
            <a:p>
              <a:r>
                <a:rPr lang="en-US" sz="1371" dirty="0">
                  <a:gradFill>
                    <a:gsLst>
                      <a:gs pos="10145">
                        <a:srgbClr val="505050"/>
                      </a:gs>
                      <a:gs pos="30000">
                        <a:srgbClr val="505050"/>
                      </a:gs>
                    </a:gsLst>
                    <a:lin ang="5400000" scaled="0"/>
                  </a:gradFill>
                </a:rPr>
                <a:t>Lithium</a:t>
              </a:r>
            </a:p>
            <a:p>
              <a:r>
                <a:rPr lang="en-US" sz="1371" dirty="0">
                  <a:gradFill>
                    <a:gsLst>
                      <a:gs pos="10145">
                        <a:srgbClr val="505050"/>
                      </a:gs>
                      <a:gs pos="30000">
                        <a:srgbClr val="505050"/>
                      </a:gs>
                    </a:gsLst>
                    <a:lin ang="5400000" scaled="0"/>
                  </a:gradFill>
                </a:rPr>
                <a:t>OneNote</a:t>
              </a:r>
            </a:p>
            <a:p>
              <a:r>
                <a:rPr lang="en-US" sz="1371" dirty="0">
                  <a:gradFill>
                    <a:gsLst>
                      <a:gs pos="10145">
                        <a:srgbClr val="505050"/>
                      </a:gs>
                      <a:gs pos="30000">
                        <a:srgbClr val="505050"/>
                      </a:gs>
                    </a:gsLst>
                    <a:lin ang="5400000" scaled="0"/>
                  </a:gradFill>
                </a:rPr>
                <a:t>Stripe</a:t>
              </a:r>
            </a:p>
            <a:p>
              <a:r>
                <a:rPr lang="en-US" sz="1371" dirty="0">
                  <a:gradFill>
                    <a:gsLst>
                      <a:gs pos="10145">
                        <a:srgbClr val="505050"/>
                      </a:gs>
                      <a:gs pos="30000">
                        <a:srgbClr val="505050"/>
                      </a:gs>
                    </a:gsLst>
                    <a:lin ang="5400000" scaled="0"/>
                  </a:gradFill>
                </a:rPr>
                <a:t>Bing Search</a:t>
              </a:r>
            </a:p>
            <a:p>
              <a:r>
                <a:rPr lang="en-US" sz="1371" dirty="0" err="1">
                  <a:gradFill>
                    <a:gsLst>
                      <a:gs pos="10145">
                        <a:srgbClr val="505050"/>
                      </a:gs>
                      <a:gs pos="30000">
                        <a:srgbClr val="505050"/>
                      </a:gs>
                    </a:gsLst>
                    <a:lin ang="5400000" scaled="0"/>
                  </a:gradFill>
                </a:rPr>
                <a:t>UserVoice</a:t>
              </a:r>
              <a:endParaRPr lang="en-US" sz="1371" dirty="0">
                <a:gradFill>
                  <a:gsLst>
                    <a:gs pos="10145">
                      <a:srgbClr val="505050"/>
                    </a:gs>
                    <a:gs pos="30000">
                      <a:srgbClr val="505050"/>
                    </a:gs>
                  </a:gsLst>
                  <a:lin ang="5400000" scaled="0"/>
                </a:gradFill>
              </a:endParaRPr>
            </a:p>
            <a:p>
              <a:r>
                <a:rPr lang="en-US" sz="1371" dirty="0">
                  <a:gradFill>
                    <a:gsLst>
                      <a:gs pos="10145">
                        <a:srgbClr val="505050"/>
                      </a:gs>
                      <a:gs pos="30000">
                        <a:srgbClr val="505050"/>
                      </a:gs>
                    </a:gsLst>
                    <a:lin ang="5400000" scaled="0"/>
                  </a:gradFill>
                </a:rPr>
                <a:t>Trello</a:t>
              </a:r>
            </a:p>
            <a:p>
              <a:r>
                <a:rPr lang="en-US" sz="1371" dirty="0">
                  <a:gradFill>
                    <a:gsLst>
                      <a:gs pos="10145">
                        <a:srgbClr val="505050"/>
                      </a:gs>
                      <a:gs pos="30000">
                        <a:srgbClr val="505050"/>
                      </a:gs>
                    </a:gsLst>
                    <a:lin ang="5400000" scaled="0"/>
                  </a:gradFill>
                </a:rPr>
                <a:t>VSTS</a:t>
              </a:r>
            </a:p>
            <a:p>
              <a:r>
                <a:rPr lang="en-US" sz="1371" dirty="0" err="1">
                  <a:gradFill>
                    <a:gsLst>
                      <a:gs pos="10145">
                        <a:srgbClr val="505050"/>
                      </a:gs>
                      <a:gs pos="30000">
                        <a:srgbClr val="505050"/>
                      </a:gs>
                    </a:gsLst>
                    <a:lin ang="5400000" scaled="0"/>
                  </a:gradFill>
                </a:rPr>
                <a:t>ZenDesk</a:t>
              </a:r>
              <a:endParaRPr lang="en-US" sz="1371" dirty="0">
                <a:gradFill>
                  <a:gsLst>
                    <a:gs pos="10145">
                      <a:srgbClr val="505050"/>
                    </a:gs>
                    <a:gs pos="30000">
                      <a:srgbClr val="505050"/>
                    </a:gs>
                  </a:gsLst>
                  <a:lin ang="5400000" scaled="0"/>
                </a:gradFill>
              </a:endParaRPr>
            </a:p>
            <a:p>
              <a:endParaRPr lang="en-US" sz="1371" dirty="0">
                <a:gradFill>
                  <a:gsLst>
                    <a:gs pos="10145">
                      <a:srgbClr val="505050"/>
                    </a:gs>
                    <a:gs pos="30000">
                      <a:srgbClr val="505050"/>
                    </a:gs>
                  </a:gsLst>
                  <a:lin ang="5400000" scaled="0"/>
                </a:gradFill>
              </a:endParaRPr>
            </a:p>
          </p:txBody>
        </p:sp>
        <p:sp>
          <p:nvSpPr>
            <p:cNvPr id="17" name="Rectangle 16"/>
            <p:cNvSpPr/>
            <p:nvPr/>
          </p:nvSpPr>
          <p:spPr>
            <a:xfrm>
              <a:off x="274639" y="1181766"/>
              <a:ext cx="935172" cy="434028"/>
            </a:xfrm>
            <a:prstGeom prst="rect">
              <a:avLst/>
            </a:prstGeom>
          </p:spPr>
          <p:txBody>
            <a:bodyPr wrap="non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SaaS</a:t>
              </a:r>
            </a:p>
          </p:txBody>
        </p:sp>
      </p:grpSp>
      <p:grpSp>
        <p:nvGrpSpPr>
          <p:cNvPr id="10" name="Group 9"/>
          <p:cNvGrpSpPr/>
          <p:nvPr/>
        </p:nvGrpSpPr>
        <p:grpSpPr>
          <a:xfrm>
            <a:off x="270067" y="4523367"/>
            <a:ext cx="2558133" cy="1008530"/>
            <a:chOff x="274639" y="4613736"/>
            <a:chExt cx="2609798" cy="1028900"/>
          </a:xfrm>
        </p:grpSpPr>
        <p:sp>
          <p:nvSpPr>
            <p:cNvPr id="18" name="Rectangle 17"/>
            <p:cNvSpPr/>
            <p:nvPr/>
          </p:nvSpPr>
          <p:spPr>
            <a:xfrm>
              <a:off x="274639" y="5014455"/>
              <a:ext cx="2132223" cy="628181"/>
            </a:xfrm>
            <a:prstGeom prst="rect">
              <a:avLst/>
            </a:prstGeom>
          </p:spPr>
          <p:txBody>
            <a:bodyPr wrap="square" lIns="179259" tIns="89630" bIns="89630">
              <a:spAutoFit/>
            </a:bodyPr>
            <a:lstStyle/>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EDIFACT</a:t>
              </a:r>
            </a:p>
            <a:p>
              <a:pPr marL="169597" indent="-169597" defTabSz="914016">
                <a:spcAft>
                  <a:spcPts val="147"/>
                </a:spcAft>
                <a:buFont typeface="Arial" panose="020B0604020202020204" pitchFamily="34" charset="0"/>
                <a:buChar char="•"/>
              </a:pPr>
              <a:r>
                <a:rPr lang="en-US" sz="1371" dirty="0">
                  <a:gradFill>
                    <a:gsLst>
                      <a:gs pos="10145">
                        <a:srgbClr val="505050"/>
                      </a:gs>
                      <a:gs pos="30000">
                        <a:srgbClr val="505050"/>
                      </a:gs>
                    </a:gsLst>
                    <a:lin ang="5400000" scaled="0"/>
                  </a:gradFill>
                </a:rPr>
                <a:t>Party resolution</a:t>
              </a:r>
            </a:p>
          </p:txBody>
        </p:sp>
        <p:sp>
          <p:nvSpPr>
            <p:cNvPr id="19" name="Rectangle 18"/>
            <p:cNvSpPr/>
            <p:nvPr/>
          </p:nvSpPr>
          <p:spPr>
            <a:xfrm>
              <a:off x="274639" y="4613736"/>
              <a:ext cx="2609798" cy="434029"/>
            </a:xfrm>
            <a:prstGeom prst="rect">
              <a:avLst/>
            </a:prstGeom>
          </p:spPr>
          <p:txBody>
            <a:bodyPr wrap="non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Enterprise messaging</a:t>
              </a:r>
            </a:p>
          </p:txBody>
        </p:sp>
      </p:grpSp>
      <p:grpSp>
        <p:nvGrpSpPr>
          <p:cNvPr id="9" name="Group 8"/>
          <p:cNvGrpSpPr/>
          <p:nvPr/>
        </p:nvGrpSpPr>
        <p:grpSpPr>
          <a:xfrm>
            <a:off x="3086678" y="1423752"/>
            <a:ext cx="2816610" cy="2588022"/>
            <a:chOff x="3148135" y="1181766"/>
            <a:chExt cx="2873497" cy="2640291"/>
          </a:xfrm>
        </p:grpSpPr>
        <p:sp>
          <p:nvSpPr>
            <p:cNvPr id="20" name="TextBox 19"/>
            <p:cNvSpPr txBox="1">
              <a:spLocks/>
            </p:cNvSpPr>
            <p:nvPr/>
          </p:nvSpPr>
          <p:spPr>
            <a:xfrm>
              <a:off x="3148136" y="1494065"/>
              <a:ext cx="2873496" cy="2327992"/>
            </a:xfrm>
            <a:prstGeom prst="rect">
              <a:avLst/>
            </a:prstGeom>
          </p:spPr>
          <p:txBody>
            <a:bodyPr wrap="square" lIns="179259" tIns="89630" bIns="89630">
              <a:spAutoFit/>
            </a:bodyPr>
            <a:lstStyle>
              <a:defPPr>
                <a:defRPr lang="en-US"/>
              </a:defPPr>
              <a:lvl1pPr marL="173038" indent="-173038" defTabSz="932563">
                <a:spcAft>
                  <a:spcPts val="150"/>
                </a:spcAft>
                <a:buFont typeface="Arial" panose="020B0604020202020204" pitchFamily="34" charset="0"/>
                <a:buChar char="•"/>
                <a:defRPr sz="1400">
                  <a:gradFill>
                    <a:gsLst>
                      <a:gs pos="10145">
                        <a:schemeClr val="tx1"/>
                      </a:gs>
                      <a:gs pos="30000">
                        <a:schemeClr val="tx1"/>
                      </a:gs>
                    </a:gsLst>
                    <a:lin ang="5400000" scaled="0"/>
                  </a:gradFill>
                </a:defRPr>
              </a:lvl1pPr>
            </a:lstStyle>
            <a:p>
              <a:r>
                <a:rPr lang="en-US" sz="1371" dirty="0">
                  <a:gradFill>
                    <a:gsLst>
                      <a:gs pos="10145">
                        <a:srgbClr val="505050"/>
                      </a:gs>
                      <a:gs pos="30000">
                        <a:srgbClr val="505050"/>
                      </a:gs>
                    </a:gsLst>
                    <a:lin ang="5400000" scaled="0"/>
                  </a:gradFill>
                </a:rPr>
                <a:t>IBM DB2</a:t>
              </a:r>
            </a:p>
            <a:p>
              <a:r>
                <a:rPr lang="en-US" sz="1371" dirty="0">
                  <a:gradFill>
                    <a:gsLst>
                      <a:gs pos="10145">
                        <a:srgbClr val="505050"/>
                      </a:gs>
                      <a:gs pos="30000">
                        <a:srgbClr val="505050"/>
                      </a:gs>
                    </a:gsLst>
                    <a:lin ang="5400000" scaled="0"/>
                  </a:gradFill>
                </a:rPr>
                <a:t>Informix</a:t>
              </a:r>
            </a:p>
            <a:p>
              <a:r>
                <a:rPr lang="en-US" sz="1371" dirty="0">
                  <a:gradFill>
                    <a:gsLst>
                      <a:gs pos="10145">
                        <a:srgbClr val="505050"/>
                      </a:gs>
                      <a:gs pos="30000">
                        <a:srgbClr val="505050"/>
                      </a:gs>
                    </a:gsLst>
                    <a:lin ang="5400000" scaled="0"/>
                  </a:gradFill>
                </a:rPr>
                <a:t>SharePoint Server</a:t>
              </a:r>
            </a:p>
            <a:p>
              <a:r>
                <a:rPr lang="en-US" sz="1371" dirty="0">
                  <a:gradFill>
                    <a:gsLst>
                      <a:gs pos="10145">
                        <a:srgbClr val="505050"/>
                      </a:gs>
                      <a:gs pos="30000">
                        <a:srgbClr val="505050"/>
                      </a:gs>
                    </a:gsLst>
                    <a:lin ang="5400000" scaled="0"/>
                  </a:gradFill>
                </a:rPr>
                <a:t>Oracle DB</a:t>
              </a:r>
            </a:p>
            <a:p>
              <a:r>
                <a:rPr lang="en-US" sz="1371" dirty="0">
                  <a:gradFill>
                    <a:gsLst>
                      <a:gs pos="10145">
                        <a:srgbClr val="505050"/>
                      </a:gs>
                      <a:gs pos="30000">
                        <a:srgbClr val="505050"/>
                      </a:gs>
                    </a:gsLst>
                    <a:lin ang="5400000" scaled="0"/>
                  </a:gradFill>
                </a:rPr>
                <a:t>File</a:t>
              </a:r>
            </a:p>
            <a:p>
              <a:r>
                <a:rPr lang="en-US" sz="1371" dirty="0" err="1">
                  <a:gradFill>
                    <a:gsLst>
                      <a:gs pos="10145">
                        <a:srgbClr val="505050"/>
                      </a:gs>
                      <a:gs pos="30000">
                        <a:srgbClr val="505050"/>
                      </a:gs>
                    </a:gsLst>
                    <a:lin ang="5400000" scaled="0"/>
                  </a:gradFill>
                </a:rPr>
                <a:t>Websphere</a:t>
              </a:r>
              <a:r>
                <a:rPr lang="en-US" sz="1371" dirty="0">
                  <a:gradFill>
                    <a:gsLst>
                      <a:gs pos="10145">
                        <a:srgbClr val="505050"/>
                      </a:gs>
                      <a:gs pos="30000">
                        <a:srgbClr val="505050"/>
                      </a:gs>
                    </a:gsLst>
                    <a:lin ang="5400000" scaled="0"/>
                  </a:gradFill>
                </a:rPr>
                <a:t> MQ</a:t>
              </a:r>
            </a:p>
            <a:p>
              <a:r>
                <a:rPr lang="en-US" sz="1371" dirty="0">
                  <a:gradFill>
                    <a:gsLst>
                      <a:gs pos="10145">
                        <a:srgbClr val="505050"/>
                      </a:gs>
                      <a:gs pos="30000">
                        <a:srgbClr val="505050"/>
                      </a:gs>
                    </a:gsLst>
                    <a:lin ang="5400000" scaled="0"/>
                  </a:gradFill>
                </a:rPr>
                <a:t>SAP</a:t>
              </a:r>
            </a:p>
            <a:p>
              <a:r>
                <a:rPr lang="en-US" sz="1371" dirty="0">
                  <a:gradFill>
                    <a:gsLst>
                      <a:gs pos="10145">
                        <a:srgbClr val="505050"/>
                      </a:gs>
                      <a:gs pos="30000">
                        <a:srgbClr val="505050"/>
                      </a:gs>
                    </a:gsLst>
                    <a:lin ang="5400000" scaled="0"/>
                  </a:gradFill>
                </a:rPr>
                <a:t>Oracle EBS</a:t>
              </a:r>
            </a:p>
            <a:p>
              <a:r>
                <a:rPr lang="en-US" sz="1371" dirty="0">
                  <a:gradFill>
                    <a:gsLst>
                      <a:gs pos="10145">
                        <a:srgbClr val="505050"/>
                      </a:gs>
                      <a:gs pos="30000">
                        <a:srgbClr val="505050"/>
                      </a:gs>
                    </a:gsLst>
                    <a:lin ang="5400000" scaled="0"/>
                  </a:gradFill>
                </a:rPr>
                <a:t>CICS</a:t>
              </a:r>
            </a:p>
          </p:txBody>
        </p:sp>
        <p:sp>
          <p:nvSpPr>
            <p:cNvPr id="21" name="Rectangle 20"/>
            <p:cNvSpPr/>
            <p:nvPr/>
          </p:nvSpPr>
          <p:spPr>
            <a:xfrm>
              <a:off x="3148135" y="1181766"/>
              <a:ext cx="1038201" cy="434028"/>
            </a:xfrm>
            <a:prstGeom prst="rect">
              <a:avLst/>
            </a:prstGeom>
          </p:spPr>
          <p:txBody>
            <a:bodyPr wrap="none" lIns="179259" tIns="89630" rIns="179259" bIns="89630">
              <a:spAutoFit/>
            </a:bodyPr>
            <a:lstStyle/>
            <a:p>
              <a:pPr defTabSz="914016">
                <a:lnSpc>
                  <a:spcPct val="90000"/>
                </a:lnSpc>
              </a:pPr>
              <a:r>
                <a:rPr lang="en-US" sz="1765" dirty="0">
                  <a:gradFill>
                    <a:gsLst>
                      <a:gs pos="95652">
                        <a:srgbClr val="5C2D91"/>
                      </a:gs>
                      <a:gs pos="83000">
                        <a:srgbClr val="5C2D91"/>
                      </a:gs>
                    </a:gsLst>
                    <a:lin ang="5400000" scaled="0"/>
                  </a:gradFill>
                </a:rPr>
                <a:t>Hybrid</a:t>
              </a:r>
            </a:p>
          </p:txBody>
        </p:sp>
      </p:grpSp>
    </p:spTree>
    <p:extLst>
      <p:ext uri="{BB962C8B-B14F-4D97-AF65-F5344CB8AC3E}">
        <p14:creationId xmlns:p14="http://schemas.microsoft.com/office/powerpoint/2010/main" val="211104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Demo: Logic App</a:t>
            </a:r>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D173E30-8D43-43BA-9C8B-0C6B0D93C555}" type="slidenum">
              <a:rPr lang="en-IN" smtClean="0"/>
              <a:t>7</a:t>
            </a:fld>
            <a:endParaRPr lang="en-IN"/>
          </a:p>
        </p:txBody>
      </p:sp>
    </p:spTree>
    <p:extLst>
      <p:ext uri="{BB962C8B-B14F-4D97-AF65-F5344CB8AC3E}">
        <p14:creationId xmlns:p14="http://schemas.microsoft.com/office/powerpoint/2010/main" val="291657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513794" y="587222"/>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IN" sz="4400" b="0" i="0" u="none" strike="noStrike" kern="1200" cap="none" spc="-100" normalizeH="0" baseline="0" noProof="0" dirty="0">
                <a:ln w="3175">
                  <a:noFill/>
                </a:ln>
                <a:solidFill>
                  <a:srgbClr val="505050"/>
                </a:solidFill>
                <a:effectLst/>
                <a:uLnTx/>
                <a:uFillTx/>
                <a:latin typeface="Segoe UI" panose="020B0502040204020203" pitchFamily="34" charset="0"/>
                <a:ea typeface="+mn-ea"/>
                <a:cs typeface="Segoe UI" pitchFamily="34" charset="0"/>
              </a:rPr>
              <a:t>Custom APIs, Code and Componentization</a:t>
            </a:r>
          </a:p>
        </p:txBody>
      </p:sp>
      <p:graphicFrame>
        <p:nvGraphicFramePr>
          <p:cNvPr id="10" name="Diagram 9"/>
          <p:cNvGraphicFramePr/>
          <p:nvPr>
            <p:extLst>
              <p:ext uri="{D42A27DB-BD31-4B8C-83A1-F6EECF244321}">
                <p14:modId xmlns:p14="http://schemas.microsoft.com/office/powerpoint/2010/main" val="2199261063"/>
              </p:ext>
            </p:extLst>
          </p:nvPr>
        </p:nvGraphicFramePr>
        <p:xfrm>
          <a:off x="511475" y="1486887"/>
          <a:ext cx="11655841" cy="5125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3691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Connecting to other services</a:t>
            </a:r>
          </a:p>
        </p:txBody>
      </p:sp>
      <p:graphicFrame>
        <p:nvGraphicFramePr>
          <p:cNvPr id="4" name="Diagram 3"/>
          <p:cNvGraphicFramePr/>
          <p:nvPr>
            <p:extLst/>
          </p:nvPr>
        </p:nvGraphicFramePr>
        <p:xfrm>
          <a:off x="392617" y="1260894"/>
          <a:ext cx="97912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20069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81F81DC5BEF84096615F0BA9929F51" ma:contentTypeVersion="2" ma:contentTypeDescription="Create a new document." ma:contentTypeScope="" ma:versionID="0a5f5797e8191b0eb0c5e3098c4ac85f">
  <xsd:schema xmlns:xsd="http://www.w3.org/2001/XMLSchema" xmlns:xs="http://www.w3.org/2001/XMLSchema" xmlns:p="http://schemas.microsoft.com/office/2006/metadata/properties" xmlns:ns2="6572b90b-9a27-40e9-bbdc-d32d2d31ad39" targetNamespace="http://schemas.microsoft.com/office/2006/metadata/properties" ma:root="true" ma:fieldsID="f46122011700eca45fa8c383875aacad" ns2:_="">
    <xsd:import namespace="6572b90b-9a27-40e9-bbdc-d32d2d31ad3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2b90b-9a27-40e9-bbdc-d32d2d31ad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F3881-6EB3-4E38-8DD5-FEAF14887EA9}">
  <ds:schemaRefs>
    <ds:schemaRef ds:uri="6572b90b-9a27-40e9-bbdc-d32d2d31ad3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571132C-3358-4741-BAB2-A58FBA820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2b90b-9a27-40e9-bbdc-d32d2d31ad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3D9159-1EB3-42F9-9A64-6E02005876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TotalTime>
  <Words>986</Words>
  <Application>Microsoft Office PowerPoint</Application>
  <PresentationFormat>Widescreen</PresentationFormat>
  <Paragraphs>219</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Lato</vt:lpstr>
      <vt:lpstr>Segoe UI</vt:lpstr>
      <vt:lpstr>Segoe UI Semibold</vt:lpstr>
      <vt:lpstr>Office Theme</vt:lpstr>
      <vt:lpstr>PowerPoint Presentation</vt:lpstr>
      <vt:lpstr>Microsoft’s Enterprise integration vision</vt:lpstr>
      <vt:lpstr>Automate business processes in the cloud with Logic Apps</vt:lpstr>
      <vt:lpstr>Managed connectors </vt:lpstr>
      <vt:lpstr>Out-of-box connectors</vt:lpstr>
      <vt:lpstr>Upcoming connectors</vt:lpstr>
      <vt:lpstr>Demo: Logic App</vt:lpstr>
      <vt:lpstr>PowerPoint Presentation</vt:lpstr>
      <vt:lpstr>Connecting to other services</vt:lpstr>
      <vt:lpstr>Triggering a Logic App instance</vt:lpstr>
      <vt:lpstr>Demo: Using Swagger and Webhooks</vt:lpstr>
      <vt:lpstr>Workflow Definition Language</vt:lpstr>
      <vt:lpstr>Control flow</vt:lpstr>
      <vt:lpstr>Built-in Workflow Definition Functions</vt:lpstr>
      <vt:lpstr>Demo: Control Flow</vt:lpstr>
      <vt:lpstr>Demo: Logic Apps Designer in Visual Studio</vt:lpstr>
      <vt:lpstr>Debugging and History</vt:lpstr>
      <vt:lpstr>Logic Apps Pricing Model</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Sriram Hariharan</dc:creator>
  <cp:lastModifiedBy>Harikharan Krishnaraju</cp:lastModifiedBy>
  <cp:revision>57</cp:revision>
  <dcterms:created xsi:type="dcterms:W3CDTF">2016-04-19T12:30:53Z</dcterms:created>
  <dcterms:modified xsi:type="dcterms:W3CDTF">2016-09-09T19:00:18Z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0x0101001E81F81DC5BEF84096615F0BA9929F51</vt:lpwstr>
  </property>
</Properties>
</file>