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59" r:id="rId8"/>
    <p:sldId id="260" r:id="rId9"/>
    <p:sldId id="265" r:id="rId10"/>
    <p:sldId id="261" r:id="rId11"/>
    <p:sldId id="263" r:id="rId12"/>
    <p:sldId id="262" r:id="rId13"/>
    <p:sldId id="264" r:id="rId14"/>
    <p:sldId id="266" r:id="rId15"/>
    <p:sldId id="267" r:id="rId16"/>
    <p:sldId id="268" r:id="rId17"/>
    <p:sldId id="270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7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6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F37ED-90F5-4EAF-98A6-55B7F0E1EFCE}" type="datetimeFigureOut">
              <a:rPr lang="en-IN" smtClean="0"/>
              <a:t>06-09-2016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1C63-4A19-4F29-92CF-3B41E46C3E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318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C237-54E6-445A-A7FA-512DE34CCA1B}" type="datetimeFigureOut">
              <a:rPr lang="en-IN" smtClean="0"/>
              <a:t>06-09-2016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EEA90-197E-479D-89C5-AF38B411E3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759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178329" y="176482"/>
            <a:ext cx="12013671" cy="6544993"/>
            <a:chOff x="178329" y="176482"/>
            <a:chExt cx="12013671" cy="6544993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1909309"/>
              <a:ext cx="10058400" cy="481216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29" y="176482"/>
              <a:ext cx="2539356" cy="4766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450875" y="653143"/>
              <a:ext cx="1994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 smtClean="0">
                  <a:solidFill>
                    <a:srgbClr val="EE782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PRESENTS</a:t>
              </a:r>
              <a:endParaRPr lang="en-IN" dirty="0">
                <a:solidFill>
                  <a:srgbClr val="EE782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151233" y="176482"/>
              <a:ext cx="3040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 smtClean="0">
                  <a:solidFill>
                    <a:srgbClr val="6A6A6A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TECHNOLOGY</a:t>
              </a:r>
              <a:r>
                <a:rPr lang="en-IN" baseline="0" dirty="0" smtClean="0">
                  <a:solidFill>
                    <a:srgbClr val="6A6A6A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PARTNER</a:t>
              </a:r>
              <a:endParaRPr lang="en-IN" dirty="0">
                <a:solidFill>
                  <a:srgbClr val="6A6A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1616" y="653143"/>
              <a:ext cx="1440000" cy="307440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1100097" y="3208333"/>
              <a:ext cx="2509200" cy="2507576"/>
              <a:chOff x="1118723" y="2803638"/>
              <a:chExt cx="2509200" cy="2507576"/>
            </a:xfrm>
          </p:grpSpPr>
          <p:sp>
            <p:nvSpPr>
              <p:cNvPr id="45" name="Donut 44"/>
              <p:cNvSpPr/>
              <p:nvPr/>
            </p:nvSpPr>
            <p:spPr>
              <a:xfrm>
                <a:off x="1118723" y="2803638"/>
                <a:ext cx="2509200" cy="2507576"/>
              </a:xfrm>
              <a:prstGeom prst="donut">
                <a:avLst>
                  <a:gd name="adj" fmla="val 12578"/>
                </a:avLst>
              </a:prstGeom>
              <a:solidFill>
                <a:srgbClr val="EE78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Donut 45"/>
              <p:cNvSpPr/>
              <p:nvPr/>
            </p:nvSpPr>
            <p:spPr>
              <a:xfrm>
                <a:off x="2751493" y="2892222"/>
                <a:ext cx="597600" cy="597251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811533" y="1484794"/>
              <a:ext cx="664130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5400" b="1" spc="15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INTEGRATION</a:t>
              </a:r>
              <a:r>
                <a:rPr lang="en-IN" sz="5400" b="1" spc="150" baseline="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DAY</a:t>
              </a:r>
              <a:endParaRPr lang="en-IN" sz="5400" b="1" spc="1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474400" y="2453192"/>
              <a:ext cx="5246528" cy="525774"/>
              <a:chOff x="3531025" y="2814876"/>
              <a:chExt cx="5246528" cy="550927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531025" y="2814884"/>
                <a:ext cx="3033405" cy="550919"/>
              </a:xfrm>
              <a:prstGeom prst="rect">
                <a:avLst/>
              </a:pr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2" name="Flowchart: Card 25"/>
              <p:cNvSpPr/>
              <p:nvPr/>
            </p:nvSpPr>
            <p:spPr>
              <a:xfrm rot="10800000" flipH="1">
                <a:off x="6389692" y="2814876"/>
                <a:ext cx="2387861" cy="55091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57261" y="2912970"/>
                <a:ext cx="2981303" cy="354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60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Lato" panose="020F0502020204030203" pitchFamily="34" charset="0"/>
                    <a:cs typeface="Segoe UI" panose="020B0502040204020203" pitchFamily="34" charset="0"/>
                  </a:rPr>
                  <a:t>MICROSOFT GTSC,</a:t>
                </a:r>
                <a:r>
                  <a:rPr lang="en-IN" sz="1600" baseline="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Lato" panose="020F0502020204030203" pitchFamily="34" charset="0"/>
                    <a:cs typeface="Segoe UI" panose="020B0502040204020203" pitchFamily="34" charset="0"/>
                  </a:rPr>
                  <a:t> Bengaluru</a:t>
                </a:r>
                <a:endParaRPr lang="en-IN" sz="16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431765" y="2906475"/>
                <a:ext cx="2345788" cy="387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Lato" panose="020F0502020204030203" pitchFamily="34" charset="0"/>
                    <a:cs typeface="Segoe UI" panose="020B0502040204020203" pitchFamily="34" charset="0"/>
                  </a:rPr>
                  <a:t>September</a:t>
                </a:r>
                <a:r>
                  <a:rPr lang="en-IN" baseline="0" dirty="0" smtClean="0">
                    <a:solidFill>
                      <a:schemeClr val="bg1"/>
                    </a:solidFill>
                    <a:latin typeface="Segoe UI" panose="020B0502040204020203" pitchFamily="34" charset="0"/>
                    <a:ea typeface="Lato" panose="020F0502020204030203" pitchFamily="34" charset="0"/>
                    <a:cs typeface="Segoe UI" panose="020B0502040204020203" pitchFamily="34" charset="0"/>
                  </a:rPr>
                  <a:t> 10, 2016</a:t>
                </a:r>
                <a:endParaRPr lang="en-IN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4438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D173E30-8D43-43BA-9C8B-0C6B0D93C555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652971" y="19844"/>
            <a:ext cx="2539029" cy="537671"/>
            <a:chOff x="9652971" y="19844"/>
            <a:chExt cx="2539029" cy="537671"/>
          </a:xfrm>
        </p:grpSpPr>
        <p:sp>
          <p:nvSpPr>
            <p:cNvPr id="4" name="TextBox 3"/>
            <p:cNvSpPr txBox="1"/>
            <p:nvPr userDrawn="1"/>
          </p:nvSpPr>
          <p:spPr bwMode="grayWhite">
            <a:xfrm>
              <a:off x="10189820" y="19844"/>
              <a:ext cx="1656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INTEGRATION</a:t>
              </a:r>
              <a:r>
                <a:rPr lang="en-IN" sz="1200" b="1" baseline="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DAY</a:t>
              </a:r>
              <a:endParaRPr lang="en-IN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grayWhite">
            <a:xfrm>
              <a:off x="9745133" y="309416"/>
              <a:ext cx="1581122" cy="248099"/>
            </a:xfrm>
            <a:prstGeom prst="rect">
              <a:avLst/>
            </a:prstGeom>
            <a:solidFill>
              <a:srgbClr val="4EC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Flowchart: Card 25"/>
            <p:cNvSpPr/>
            <p:nvPr userDrawn="1"/>
          </p:nvSpPr>
          <p:spPr bwMode="grayWhite">
            <a:xfrm rot="10800000" flipH="1">
              <a:off x="11018206" y="309414"/>
              <a:ext cx="1065756" cy="248100"/>
            </a:xfrm>
            <a:custGeom>
              <a:avLst/>
              <a:gdLst>
                <a:gd name="connsiteX0" fmla="*/ 0 w 10000"/>
                <a:gd name="connsiteY0" fmla="*/ 2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2000 h 10000"/>
                <a:gd name="connsiteX0" fmla="*/ 43 w 10000"/>
                <a:gd name="connsiteY0" fmla="*/ 9813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  <a:gd name="connsiteX0" fmla="*/ 43 w 10000"/>
                <a:gd name="connsiteY0" fmla="*/ 9813 h 10000"/>
                <a:gd name="connsiteX1" fmla="*/ 689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43" y="9813"/>
                  </a:moveTo>
                  <a:cubicBezTo>
                    <a:pt x="258" y="6542"/>
                    <a:pt x="474" y="3271"/>
                    <a:pt x="689" y="0"/>
                  </a:cubicBez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14" y="9938"/>
                    <a:pt x="29" y="9875"/>
                    <a:pt x="43" y="9813"/>
                  </a:cubicBezTo>
                  <a:close/>
                </a:path>
              </a:pathLst>
            </a:custGeom>
            <a:solidFill>
              <a:srgbClr val="19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 bwMode="grayWhite">
            <a:xfrm>
              <a:off x="9652971" y="333369"/>
              <a:ext cx="1457397" cy="20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7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MICROSOFT</a:t>
              </a:r>
              <a:r>
                <a:rPr lang="en-IN" sz="7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 GTSC, Bengaluru</a:t>
              </a:r>
              <a:endParaRPr lang="en-IN" sz="700" dirty="0" smtClean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 bwMode="grayWhite">
            <a:xfrm>
              <a:off x="11018206" y="325676"/>
              <a:ext cx="11737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8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September 10, 2016</a:t>
              </a:r>
            </a:p>
          </p:txBody>
        </p:sp>
      </p:grpSp>
      <p:sp>
        <p:nvSpPr>
          <p:cNvPr id="13" name="Title 12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735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2" name="Group 11"/>
          <p:cNvGrpSpPr/>
          <p:nvPr userDrawn="1"/>
        </p:nvGrpSpPr>
        <p:grpSpPr>
          <a:xfrm>
            <a:off x="9652971" y="19844"/>
            <a:ext cx="2539029" cy="537671"/>
            <a:chOff x="9652971" y="19844"/>
            <a:chExt cx="2539029" cy="537671"/>
          </a:xfrm>
        </p:grpSpPr>
        <p:sp>
          <p:nvSpPr>
            <p:cNvPr id="13" name="TextBox 12"/>
            <p:cNvSpPr txBox="1"/>
            <p:nvPr userDrawn="1"/>
          </p:nvSpPr>
          <p:spPr bwMode="grayWhite">
            <a:xfrm>
              <a:off x="10189820" y="19844"/>
              <a:ext cx="1656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INTEGRATION</a:t>
              </a:r>
              <a:r>
                <a:rPr lang="en-IN" sz="1200" b="1" baseline="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DAY</a:t>
              </a:r>
              <a:endParaRPr lang="en-IN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grayWhite">
            <a:xfrm>
              <a:off x="9745133" y="309416"/>
              <a:ext cx="1581122" cy="248099"/>
            </a:xfrm>
            <a:prstGeom prst="rect">
              <a:avLst/>
            </a:prstGeom>
            <a:solidFill>
              <a:srgbClr val="4EC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Flowchart: Card 25"/>
            <p:cNvSpPr/>
            <p:nvPr userDrawn="1"/>
          </p:nvSpPr>
          <p:spPr bwMode="grayWhite">
            <a:xfrm rot="10800000" flipH="1">
              <a:off x="11018206" y="309414"/>
              <a:ext cx="1065756" cy="248100"/>
            </a:xfrm>
            <a:custGeom>
              <a:avLst/>
              <a:gdLst>
                <a:gd name="connsiteX0" fmla="*/ 0 w 10000"/>
                <a:gd name="connsiteY0" fmla="*/ 2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2000 h 10000"/>
                <a:gd name="connsiteX0" fmla="*/ 43 w 10000"/>
                <a:gd name="connsiteY0" fmla="*/ 9813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  <a:gd name="connsiteX0" fmla="*/ 43 w 10000"/>
                <a:gd name="connsiteY0" fmla="*/ 9813 h 10000"/>
                <a:gd name="connsiteX1" fmla="*/ 689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43" y="9813"/>
                  </a:moveTo>
                  <a:cubicBezTo>
                    <a:pt x="258" y="6542"/>
                    <a:pt x="474" y="3271"/>
                    <a:pt x="689" y="0"/>
                  </a:cubicBez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14" y="9938"/>
                    <a:pt x="29" y="9875"/>
                    <a:pt x="43" y="9813"/>
                  </a:cubicBezTo>
                  <a:close/>
                </a:path>
              </a:pathLst>
            </a:custGeom>
            <a:solidFill>
              <a:srgbClr val="19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 bwMode="grayWhite">
            <a:xfrm>
              <a:off x="9652971" y="333369"/>
              <a:ext cx="1457397" cy="20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7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MICROSOFT</a:t>
              </a:r>
              <a:r>
                <a:rPr lang="en-IN" sz="7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 GTSC, Bengaluru</a:t>
              </a:r>
              <a:endParaRPr lang="en-IN" sz="700" dirty="0" smtClean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 bwMode="grayWhite">
            <a:xfrm>
              <a:off x="11018206" y="325676"/>
              <a:ext cx="11737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8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September 10,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26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3" name="Group 12"/>
          <p:cNvGrpSpPr/>
          <p:nvPr userDrawn="1"/>
        </p:nvGrpSpPr>
        <p:grpSpPr>
          <a:xfrm>
            <a:off x="9652971" y="19844"/>
            <a:ext cx="2539029" cy="537671"/>
            <a:chOff x="9652971" y="19844"/>
            <a:chExt cx="2539029" cy="537671"/>
          </a:xfrm>
        </p:grpSpPr>
        <p:sp>
          <p:nvSpPr>
            <p:cNvPr id="14" name="TextBox 13"/>
            <p:cNvSpPr txBox="1"/>
            <p:nvPr userDrawn="1"/>
          </p:nvSpPr>
          <p:spPr bwMode="grayWhite">
            <a:xfrm>
              <a:off x="10189820" y="19844"/>
              <a:ext cx="1656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INTEGRATION</a:t>
              </a:r>
              <a:r>
                <a:rPr lang="en-IN" sz="1200" b="1" baseline="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DAY</a:t>
              </a:r>
              <a:endParaRPr lang="en-IN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White">
            <a:xfrm>
              <a:off x="9745133" y="309416"/>
              <a:ext cx="1581122" cy="248099"/>
            </a:xfrm>
            <a:prstGeom prst="rect">
              <a:avLst/>
            </a:prstGeom>
            <a:solidFill>
              <a:srgbClr val="4EC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Flowchart: Card 25"/>
            <p:cNvSpPr/>
            <p:nvPr userDrawn="1"/>
          </p:nvSpPr>
          <p:spPr bwMode="grayWhite">
            <a:xfrm rot="10800000" flipH="1">
              <a:off x="11018206" y="309414"/>
              <a:ext cx="1065756" cy="248100"/>
            </a:xfrm>
            <a:custGeom>
              <a:avLst/>
              <a:gdLst>
                <a:gd name="connsiteX0" fmla="*/ 0 w 10000"/>
                <a:gd name="connsiteY0" fmla="*/ 2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2000 h 10000"/>
                <a:gd name="connsiteX0" fmla="*/ 43 w 10000"/>
                <a:gd name="connsiteY0" fmla="*/ 9813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  <a:gd name="connsiteX0" fmla="*/ 43 w 10000"/>
                <a:gd name="connsiteY0" fmla="*/ 9813 h 10000"/>
                <a:gd name="connsiteX1" fmla="*/ 689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43" y="9813"/>
                  </a:moveTo>
                  <a:cubicBezTo>
                    <a:pt x="258" y="6542"/>
                    <a:pt x="474" y="3271"/>
                    <a:pt x="689" y="0"/>
                  </a:cubicBez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14" y="9938"/>
                    <a:pt x="29" y="9875"/>
                    <a:pt x="43" y="9813"/>
                  </a:cubicBezTo>
                  <a:close/>
                </a:path>
              </a:pathLst>
            </a:custGeom>
            <a:solidFill>
              <a:srgbClr val="19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 bwMode="grayWhite">
            <a:xfrm>
              <a:off x="9652971" y="333369"/>
              <a:ext cx="1457397" cy="20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7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MICROSOFT</a:t>
              </a:r>
              <a:r>
                <a:rPr lang="en-IN" sz="7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 GTSC, Bengaluru</a:t>
              </a:r>
              <a:endParaRPr lang="en-IN" sz="700" dirty="0" smtClean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 bwMode="grayWhite">
            <a:xfrm>
              <a:off x="11018206" y="325676"/>
              <a:ext cx="11737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8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September 10,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961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5" name="Group 14"/>
          <p:cNvGrpSpPr/>
          <p:nvPr userDrawn="1"/>
        </p:nvGrpSpPr>
        <p:grpSpPr>
          <a:xfrm>
            <a:off x="9652971" y="19844"/>
            <a:ext cx="2539029" cy="537671"/>
            <a:chOff x="9652971" y="19844"/>
            <a:chExt cx="2539029" cy="537671"/>
          </a:xfrm>
        </p:grpSpPr>
        <p:sp>
          <p:nvSpPr>
            <p:cNvPr id="16" name="TextBox 15"/>
            <p:cNvSpPr txBox="1"/>
            <p:nvPr userDrawn="1"/>
          </p:nvSpPr>
          <p:spPr bwMode="grayWhite">
            <a:xfrm>
              <a:off x="10189820" y="19844"/>
              <a:ext cx="1656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INTEGRATION</a:t>
              </a:r>
              <a:r>
                <a:rPr lang="en-IN" sz="1200" b="1" baseline="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DAY</a:t>
              </a:r>
              <a:endParaRPr lang="en-IN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White">
            <a:xfrm>
              <a:off x="9745133" y="309416"/>
              <a:ext cx="1581122" cy="248099"/>
            </a:xfrm>
            <a:prstGeom prst="rect">
              <a:avLst/>
            </a:prstGeom>
            <a:solidFill>
              <a:srgbClr val="4EC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lowchart: Card 25"/>
            <p:cNvSpPr/>
            <p:nvPr userDrawn="1"/>
          </p:nvSpPr>
          <p:spPr bwMode="grayWhite">
            <a:xfrm rot="10800000" flipH="1">
              <a:off x="11018206" y="309414"/>
              <a:ext cx="1065756" cy="248100"/>
            </a:xfrm>
            <a:custGeom>
              <a:avLst/>
              <a:gdLst>
                <a:gd name="connsiteX0" fmla="*/ 0 w 10000"/>
                <a:gd name="connsiteY0" fmla="*/ 2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2000 h 10000"/>
                <a:gd name="connsiteX0" fmla="*/ 43 w 10000"/>
                <a:gd name="connsiteY0" fmla="*/ 9813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  <a:gd name="connsiteX0" fmla="*/ 43 w 10000"/>
                <a:gd name="connsiteY0" fmla="*/ 9813 h 10000"/>
                <a:gd name="connsiteX1" fmla="*/ 689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43" y="9813"/>
                  </a:moveTo>
                  <a:cubicBezTo>
                    <a:pt x="258" y="6542"/>
                    <a:pt x="474" y="3271"/>
                    <a:pt x="689" y="0"/>
                  </a:cubicBez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14" y="9938"/>
                    <a:pt x="29" y="9875"/>
                    <a:pt x="43" y="9813"/>
                  </a:cubicBezTo>
                  <a:close/>
                </a:path>
              </a:pathLst>
            </a:custGeom>
            <a:solidFill>
              <a:srgbClr val="19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 bwMode="grayWhite">
            <a:xfrm>
              <a:off x="9652971" y="333369"/>
              <a:ext cx="1457397" cy="20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7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MICROSOFT</a:t>
              </a:r>
              <a:r>
                <a:rPr lang="en-IN" sz="7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 GTSC, Bengaluru</a:t>
              </a:r>
              <a:endParaRPr lang="en-IN" sz="700" dirty="0" smtClean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 bwMode="grayWhite">
            <a:xfrm>
              <a:off x="11018206" y="325676"/>
              <a:ext cx="11737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8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September 10,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2849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1" name="Group 10"/>
          <p:cNvGrpSpPr/>
          <p:nvPr userDrawn="1"/>
        </p:nvGrpSpPr>
        <p:grpSpPr>
          <a:xfrm>
            <a:off x="9652971" y="19844"/>
            <a:ext cx="2539029" cy="537671"/>
            <a:chOff x="9652971" y="19844"/>
            <a:chExt cx="2539029" cy="537671"/>
          </a:xfrm>
        </p:grpSpPr>
        <p:sp>
          <p:nvSpPr>
            <p:cNvPr id="12" name="TextBox 11"/>
            <p:cNvSpPr txBox="1"/>
            <p:nvPr userDrawn="1"/>
          </p:nvSpPr>
          <p:spPr bwMode="grayWhite">
            <a:xfrm>
              <a:off x="10189820" y="19844"/>
              <a:ext cx="1656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INTEGRATION</a:t>
              </a:r>
              <a:r>
                <a:rPr lang="en-IN" sz="1200" b="1" baseline="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DAY</a:t>
              </a:r>
              <a:endParaRPr lang="en-IN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grayWhite">
            <a:xfrm>
              <a:off x="9745133" y="309416"/>
              <a:ext cx="1581122" cy="248099"/>
            </a:xfrm>
            <a:prstGeom prst="rect">
              <a:avLst/>
            </a:prstGeom>
            <a:solidFill>
              <a:srgbClr val="4EC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Flowchart: Card 25"/>
            <p:cNvSpPr/>
            <p:nvPr userDrawn="1"/>
          </p:nvSpPr>
          <p:spPr bwMode="grayWhite">
            <a:xfrm rot="10800000" flipH="1">
              <a:off x="11018206" y="309414"/>
              <a:ext cx="1065756" cy="248100"/>
            </a:xfrm>
            <a:custGeom>
              <a:avLst/>
              <a:gdLst>
                <a:gd name="connsiteX0" fmla="*/ 0 w 10000"/>
                <a:gd name="connsiteY0" fmla="*/ 2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2000 h 10000"/>
                <a:gd name="connsiteX0" fmla="*/ 43 w 10000"/>
                <a:gd name="connsiteY0" fmla="*/ 9813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  <a:gd name="connsiteX0" fmla="*/ 43 w 10000"/>
                <a:gd name="connsiteY0" fmla="*/ 9813 h 10000"/>
                <a:gd name="connsiteX1" fmla="*/ 689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43" y="9813"/>
                  </a:moveTo>
                  <a:cubicBezTo>
                    <a:pt x="258" y="6542"/>
                    <a:pt x="474" y="3271"/>
                    <a:pt x="689" y="0"/>
                  </a:cubicBez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14" y="9938"/>
                    <a:pt x="29" y="9875"/>
                    <a:pt x="43" y="9813"/>
                  </a:cubicBezTo>
                  <a:close/>
                </a:path>
              </a:pathLst>
            </a:custGeom>
            <a:solidFill>
              <a:srgbClr val="19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grayWhite">
            <a:xfrm>
              <a:off x="9652971" y="333369"/>
              <a:ext cx="1457397" cy="20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7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MICROSOFT</a:t>
              </a:r>
              <a:r>
                <a:rPr lang="en-IN" sz="7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 GTSC, Bengaluru</a:t>
              </a:r>
              <a:endParaRPr lang="en-IN" sz="700" dirty="0" smtClean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 bwMode="grayWhite">
            <a:xfrm>
              <a:off x="11018206" y="325676"/>
              <a:ext cx="11737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8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September 10,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23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9652971" y="19844"/>
            <a:ext cx="2539029" cy="537671"/>
            <a:chOff x="9652971" y="19844"/>
            <a:chExt cx="2539029" cy="537671"/>
          </a:xfrm>
        </p:grpSpPr>
        <p:sp>
          <p:nvSpPr>
            <p:cNvPr id="11" name="TextBox 10"/>
            <p:cNvSpPr txBox="1"/>
            <p:nvPr userDrawn="1"/>
          </p:nvSpPr>
          <p:spPr bwMode="grayWhite">
            <a:xfrm>
              <a:off x="10189820" y="19844"/>
              <a:ext cx="1656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INTEGRATION</a:t>
              </a:r>
              <a:r>
                <a:rPr lang="en-IN" sz="1200" b="1" baseline="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DAY</a:t>
              </a:r>
              <a:endParaRPr lang="en-IN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 bwMode="grayWhite">
            <a:xfrm>
              <a:off x="9745133" y="309416"/>
              <a:ext cx="1581122" cy="248099"/>
            </a:xfrm>
            <a:prstGeom prst="rect">
              <a:avLst/>
            </a:prstGeom>
            <a:solidFill>
              <a:srgbClr val="4EC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Flowchart: Card 25"/>
            <p:cNvSpPr/>
            <p:nvPr userDrawn="1"/>
          </p:nvSpPr>
          <p:spPr bwMode="grayWhite">
            <a:xfrm rot="10800000" flipH="1">
              <a:off x="11018206" y="309414"/>
              <a:ext cx="1065756" cy="248100"/>
            </a:xfrm>
            <a:custGeom>
              <a:avLst/>
              <a:gdLst>
                <a:gd name="connsiteX0" fmla="*/ 0 w 10000"/>
                <a:gd name="connsiteY0" fmla="*/ 2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2000 h 10000"/>
                <a:gd name="connsiteX0" fmla="*/ 43 w 10000"/>
                <a:gd name="connsiteY0" fmla="*/ 9813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  <a:gd name="connsiteX0" fmla="*/ 43 w 10000"/>
                <a:gd name="connsiteY0" fmla="*/ 9813 h 10000"/>
                <a:gd name="connsiteX1" fmla="*/ 689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43" y="9813"/>
                  </a:moveTo>
                  <a:cubicBezTo>
                    <a:pt x="258" y="6542"/>
                    <a:pt x="474" y="3271"/>
                    <a:pt x="689" y="0"/>
                  </a:cubicBez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14" y="9938"/>
                    <a:pt x="29" y="9875"/>
                    <a:pt x="43" y="9813"/>
                  </a:cubicBezTo>
                  <a:close/>
                </a:path>
              </a:pathLst>
            </a:custGeom>
            <a:solidFill>
              <a:srgbClr val="19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 bwMode="grayWhite">
            <a:xfrm>
              <a:off x="9652971" y="333369"/>
              <a:ext cx="1457397" cy="20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7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MICROSOFT</a:t>
              </a:r>
              <a:r>
                <a:rPr lang="en-IN" sz="7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 GTSC, Bengaluru</a:t>
              </a:r>
              <a:endParaRPr lang="en-IN" sz="700" dirty="0" smtClean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grayWhite">
            <a:xfrm>
              <a:off x="11018206" y="325676"/>
              <a:ext cx="11737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8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September 10,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41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3" name="Group 12"/>
          <p:cNvGrpSpPr/>
          <p:nvPr userDrawn="1"/>
        </p:nvGrpSpPr>
        <p:grpSpPr>
          <a:xfrm>
            <a:off x="9652971" y="19844"/>
            <a:ext cx="2539029" cy="537671"/>
            <a:chOff x="9652971" y="19844"/>
            <a:chExt cx="2539029" cy="537671"/>
          </a:xfrm>
        </p:grpSpPr>
        <p:sp>
          <p:nvSpPr>
            <p:cNvPr id="14" name="TextBox 13"/>
            <p:cNvSpPr txBox="1"/>
            <p:nvPr userDrawn="1"/>
          </p:nvSpPr>
          <p:spPr bwMode="grayWhite">
            <a:xfrm>
              <a:off x="10189820" y="19844"/>
              <a:ext cx="1656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INTEGRATION</a:t>
              </a:r>
              <a:r>
                <a:rPr lang="en-IN" sz="1200" b="1" baseline="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DAY</a:t>
              </a:r>
              <a:endParaRPr lang="en-IN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White">
            <a:xfrm>
              <a:off x="9745133" y="309416"/>
              <a:ext cx="1581122" cy="248099"/>
            </a:xfrm>
            <a:prstGeom prst="rect">
              <a:avLst/>
            </a:prstGeom>
            <a:solidFill>
              <a:srgbClr val="4EC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Flowchart: Card 25"/>
            <p:cNvSpPr/>
            <p:nvPr userDrawn="1"/>
          </p:nvSpPr>
          <p:spPr bwMode="grayWhite">
            <a:xfrm rot="10800000" flipH="1">
              <a:off x="11018206" y="309414"/>
              <a:ext cx="1065756" cy="248100"/>
            </a:xfrm>
            <a:custGeom>
              <a:avLst/>
              <a:gdLst>
                <a:gd name="connsiteX0" fmla="*/ 0 w 10000"/>
                <a:gd name="connsiteY0" fmla="*/ 2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2000 h 10000"/>
                <a:gd name="connsiteX0" fmla="*/ 43 w 10000"/>
                <a:gd name="connsiteY0" fmla="*/ 9813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  <a:gd name="connsiteX0" fmla="*/ 43 w 10000"/>
                <a:gd name="connsiteY0" fmla="*/ 9813 h 10000"/>
                <a:gd name="connsiteX1" fmla="*/ 689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43" y="9813"/>
                  </a:moveTo>
                  <a:cubicBezTo>
                    <a:pt x="258" y="6542"/>
                    <a:pt x="474" y="3271"/>
                    <a:pt x="689" y="0"/>
                  </a:cubicBez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14" y="9938"/>
                    <a:pt x="29" y="9875"/>
                    <a:pt x="43" y="9813"/>
                  </a:cubicBezTo>
                  <a:close/>
                </a:path>
              </a:pathLst>
            </a:custGeom>
            <a:solidFill>
              <a:srgbClr val="19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 bwMode="grayWhite">
            <a:xfrm>
              <a:off x="9652971" y="333369"/>
              <a:ext cx="1457397" cy="20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7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MICROSOFT</a:t>
              </a:r>
              <a:r>
                <a:rPr lang="en-IN" sz="7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 GTSC, Bengaluru</a:t>
              </a:r>
              <a:endParaRPr lang="en-IN" sz="700" dirty="0" smtClean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 bwMode="grayWhite">
            <a:xfrm>
              <a:off x="11018206" y="325676"/>
              <a:ext cx="11737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8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September 10,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739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3" name="Group 12"/>
          <p:cNvGrpSpPr/>
          <p:nvPr userDrawn="1"/>
        </p:nvGrpSpPr>
        <p:grpSpPr>
          <a:xfrm>
            <a:off x="9652971" y="19844"/>
            <a:ext cx="2539029" cy="537671"/>
            <a:chOff x="9652971" y="19844"/>
            <a:chExt cx="2539029" cy="537671"/>
          </a:xfrm>
        </p:grpSpPr>
        <p:sp>
          <p:nvSpPr>
            <p:cNvPr id="14" name="TextBox 13"/>
            <p:cNvSpPr txBox="1"/>
            <p:nvPr userDrawn="1"/>
          </p:nvSpPr>
          <p:spPr bwMode="grayWhite">
            <a:xfrm>
              <a:off x="10189820" y="19844"/>
              <a:ext cx="1656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INTEGRATION</a:t>
              </a:r>
              <a:r>
                <a:rPr lang="en-IN" sz="1200" b="1" baseline="0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DAY</a:t>
              </a:r>
              <a:endParaRPr lang="en-IN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White">
            <a:xfrm>
              <a:off x="9745133" y="309416"/>
              <a:ext cx="1581122" cy="248099"/>
            </a:xfrm>
            <a:prstGeom prst="rect">
              <a:avLst/>
            </a:prstGeom>
            <a:solidFill>
              <a:srgbClr val="4EC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dirty="0"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Flowchart: Card 25"/>
            <p:cNvSpPr/>
            <p:nvPr userDrawn="1"/>
          </p:nvSpPr>
          <p:spPr bwMode="grayWhite">
            <a:xfrm rot="10800000" flipH="1">
              <a:off x="11018206" y="309414"/>
              <a:ext cx="1065756" cy="248100"/>
            </a:xfrm>
            <a:custGeom>
              <a:avLst/>
              <a:gdLst>
                <a:gd name="connsiteX0" fmla="*/ 0 w 10000"/>
                <a:gd name="connsiteY0" fmla="*/ 2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2000 h 10000"/>
                <a:gd name="connsiteX0" fmla="*/ 43 w 10000"/>
                <a:gd name="connsiteY0" fmla="*/ 9813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  <a:gd name="connsiteX0" fmla="*/ 43 w 10000"/>
                <a:gd name="connsiteY0" fmla="*/ 9813 h 10000"/>
                <a:gd name="connsiteX1" fmla="*/ 689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43 w 10000"/>
                <a:gd name="connsiteY5" fmla="*/ 98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43" y="9813"/>
                  </a:moveTo>
                  <a:cubicBezTo>
                    <a:pt x="258" y="6542"/>
                    <a:pt x="474" y="3271"/>
                    <a:pt x="689" y="0"/>
                  </a:cubicBez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14" y="9938"/>
                    <a:pt x="29" y="9875"/>
                    <a:pt x="43" y="9813"/>
                  </a:cubicBezTo>
                  <a:close/>
                </a:path>
              </a:pathLst>
            </a:custGeom>
            <a:solidFill>
              <a:srgbClr val="196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 bwMode="grayWhite">
            <a:xfrm>
              <a:off x="9652971" y="333369"/>
              <a:ext cx="1457397" cy="20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7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MICROSOFT</a:t>
              </a:r>
              <a:r>
                <a:rPr lang="en-IN" sz="7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 GTSC, Bengaluru</a:t>
              </a:r>
              <a:endParaRPr lang="en-IN" sz="700" dirty="0" smtClean="0">
                <a:solidFill>
                  <a:schemeClr val="bg1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 bwMode="grayWhite">
            <a:xfrm>
              <a:off x="11018206" y="325676"/>
              <a:ext cx="11737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N" sz="8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September 10,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09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D173E30-8D43-43BA-9C8B-0C6B0D93C55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101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25942" y="3676755"/>
            <a:ext cx="7648778" cy="1415852"/>
            <a:chOff x="3917475" y="3393700"/>
            <a:chExt cx="7648778" cy="1415852"/>
          </a:xfrm>
        </p:grpSpPr>
        <p:sp>
          <p:nvSpPr>
            <p:cNvPr id="6" name="TextBox 5"/>
            <p:cNvSpPr txBox="1"/>
            <p:nvPr/>
          </p:nvSpPr>
          <p:spPr>
            <a:xfrm>
              <a:off x="3917476" y="3393700"/>
              <a:ext cx="5101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dirty="0" smtClean="0">
                  <a:solidFill>
                    <a:srgbClr val="505050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Arunkumar Kumaresan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17476" y="3907220"/>
              <a:ext cx="5101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>
                  <a:solidFill>
                    <a:srgbClr val="505050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Technical Lead, BizTalk360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17475" y="4347887"/>
              <a:ext cx="764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 smtClean="0">
                  <a:solidFill>
                    <a:srgbClr val="505050"/>
                  </a:solidFill>
                  <a:latin typeface="Segoe UI" panose="020B0502040204020203" pitchFamily="34" charset="0"/>
                  <a:ea typeface="Lato" panose="020F0502020204030203" pitchFamily="34" charset="0"/>
                  <a:cs typeface="Segoe UI" panose="020B0502040204020203" pitchFamily="34" charset="0"/>
                </a:rPr>
                <a:t>EventHubs &amp; Stream Analytics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09" y="3676755"/>
            <a:ext cx="1562400" cy="15624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4324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Correlate across multiple streams of </a:t>
            </a:r>
            <a:r>
              <a:rPr lang="en-US" dirty="0" smtClean="0"/>
              <a:t>data</a:t>
            </a:r>
          </a:p>
          <a:p>
            <a:endParaRPr lang="en-US" dirty="0" smtClean="0"/>
          </a:p>
          <a:p>
            <a:r>
              <a:rPr lang="en-US" dirty="0"/>
              <a:t>Gain real-time </a:t>
            </a:r>
            <a:r>
              <a:rPr lang="en-US" dirty="0" smtClean="0"/>
              <a:t>insights</a:t>
            </a:r>
          </a:p>
          <a:p>
            <a:endParaRPr lang="en-US" dirty="0"/>
          </a:p>
          <a:p>
            <a:r>
              <a:rPr lang="en-US" dirty="0"/>
              <a:t>Perform real-time analytics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Analytics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47988"/>
            <a:ext cx="5486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Analytics - Where to Use?</a:t>
            </a:r>
            <a:endParaRPr lang="en-US" dirty="0"/>
          </a:p>
        </p:txBody>
      </p:sp>
      <p:pic>
        <p:nvPicPr>
          <p:cNvPr id="2050" name="Picture 2" descr="https://www.magentocommerce.com/magento-connect/media/catalog/product/cache/9/image/468x300/9df78eab33525d08d6e5fb8d27136e95/m/i/mico-fraud-genius-magento-connect-icon-v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0394"/>
            <a:ext cx="267462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20" y="1842294"/>
            <a:ext cx="2552700" cy="179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462" y="1842294"/>
            <a:ext cx="2428875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5912" y="751681"/>
            <a:ext cx="2762250" cy="3971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820" y="4211002"/>
            <a:ext cx="2289810" cy="2327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0512" y="4566523"/>
            <a:ext cx="3273743" cy="19469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293" y="4355782"/>
            <a:ext cx="2128838" cy="2038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6917" y="3946207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Toll Booth Scenario</a:t>
            </a:r>
            <a:endParaRPr lang="en-US" dirty="0"/>
          </a:p>
        </p:txBody>
      </p:sp>
      <p:pic>
        <p:nvPicPr>
          <p:cNvPr id="3074" name="Picture 2" descr="Image result for Toll Booth Gurga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10972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Vehicle flow in </a:t>
            </a:r>
            <a:r>
              <a:rPr lang="en-US" dirty="0" smtClean="0"/>
              <a:t>each lane every 5 minutes?</a:t>
            </a:r>
          </a:p>
          <a:p>
            <a:r>
              <a:rPr lang="en-US" dirty="0" smtClean="0"/>
              <a:t>Average </a:t>
            </a:r>
            <a:r>
              <a:rPr lang="en-US" dirty="0" smtClean="0"/>
              <a:t>charges </a:t>
            </a:r>
            <a:r>
              <a:rPr lang="en-US" dirty="0" smtClean="0"/>
              <a:t>collected in each lane every 5 minutes?</a:t>
            </a:r>
          </a:p>
          <a:p>
            <a:r>
              <a:rPr lang="en-US" dirty="0" smtClean="0"/>
              <a:t>Max collection at each lane on 5 minute average?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many vehicles have not paid?</a:t>
            </a:r>
          </a:p>
          <a:p>
            <a:r>
              <a:rPr lang="en-US" dirty="0" smtClean="0"/>
              <a:t>Vehicle numbers that have not paid?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– Toll Booth Scenario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40" y="4001294"/>
            <a:ext cx="14859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t>14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14" y="666432"/>
            <a:ext cx="11881009" cy="60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7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18" y="0"/>
            <a:ext cx="4876800" cy="32432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15</a:t>
            </a:fld>
            <a:endParaRPr lang="en-IN" dirty="0"/>
          </a:p>
        </p:txBody>
      </p:sp>
      <p:grpSp>
        <p:nvGrpSpPr>
          <p:cNvPr id="8" name="Group 7"/>
          <p:cNvGrpSpPr/>
          <p:nvPr/>
        </p:nvGrpSpPr>
        <p:grpSpPr>
          <a:xfrm>
            <a:off x="4978396" y="3952153"/>
            <a:ext cx="6753804" cy="2421225"/>
            <a:chOff x="4978396" y="2779136"/>
            <a:chExt cx="6753804" cy="24212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08300" y="4476461"/>
              <a:ext cx="723900" cy="7239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89250" y="3632561"/>
              <a:ext cx="723900" cy="7334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89250" y="2779136"/>
              <a:ext cx="742950" cy="7429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78396" y="4622967"/>
              <a:ext cx="60161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https://www.facebook.com/arunkumarkumaresan</a:t>
              </a:r>
              <a:endParaRPr lang="en-US" sz="2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8397" y="3783829"/>
              <a:ext cx="39061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@</a:t>
              </a:r>
              <a:r>
                <a:rPr lang="en-US" sz="22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arunkumaresan</a:t>
              </a:r>
              <a:endParaRPr lang="en-US" sz="2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61523" y="2935167"/>
              <a:ext cx="59330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https://in.linkedin.com/in/arunkumarkumaresan</a:t>
              </a:r>
              <a:endParaRPr lang="en-US" sz="2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89" y="953998"/>
            <a:ext cx="5449061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set of values of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				..variables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Data?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34862" y="2884870"/>
            <a:ext cx="3657600" cy="1738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Qualitative</a:t>
            </a:r>
            <a:endParaRPr lang="en-US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6553200" y="2884869"/>
            <a:ext cx="3657600" cy="17386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Quantitative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Data is so important?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827" y="1549853"/>
            <a:ext cx="7032345" cy="49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4932"/>
          </a:xfrm>
        </p:spPr>
        <p:txBody>
          <a:bodyPr>
            <a:normAutofit/>
          </a:bodyPr>
          <a:lstStyle/>
          <a:p>
            <a:r>
              <a:rPr lang="en-US" dirty="0" smtClean="0"/>
              <a:t>Data Scientists – Analysts</a:t>
            </a:r>
            <a:br>
              <a:rPr lang="en-US" dirty="0" smtClean="0"/>
            </a:br>
            <a:r>
              <a:rPr lang="en-US" sz="1600" dirty="0"/>
              <a:t>we have more and more facts, more and more data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3775"/>
            <a:ext cx="5314950" cy="445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162" y="2349500"/>
            <a:ext cx="3957638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Data?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75" y="1690688"/>
            <a:ext cx="5038725" cy="444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" y="2121693"/>
            <a:ext cx="5557838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5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</a:t>
            </a:r>
            <a:r>
              <a:rPr lang="en-US" dirty="0"/>
              <a:t>that is delivered immediately after </a:t>
            </a:r>
            <a:r>
              <a:rPr lang="en-US" dirty="0" smtClean="0"/>
              <a:t>collection</a:t>
            </a:r>
          </a:p>
          <a:p>
            <a:endParaRPr lang="en-US" dirty="0" smtClean="0"/>
          </a:p>
          <a:p>
            <a:r>
              <a:rPr lang="en-US" dirty="0"/>
              <a:t>no delay in the timeliness of the information provided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461" y="3580450"/>
            <a:ext cx="4494848" cy="30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– Real Time Architecture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5" y="1342255"/>
            <a:ext cx="11784070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Cloud-scale telemetry ingestion from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websites</a:t>
            </a:r>
            <a:r>
              <a:rPr lang="en-US" dirty="0"/>
              <a:t>, apps, and devices</a:t>
            </a:r>
          </a:p>
          <a:p>
            <a:endParaRPr lang="en-US" dirty="0" smtClean="0"/>
          </a:p>
          <a:p>
            <a:r>
              <a:rPr lang="en-US" dirty="0" smtClean="0"/>
              <a:t>Stream </a:t>
            </a:r>
            <a:r>
              <a:rPr lang="en-US" dirty="0"/>
              <a:t>millions of events per </a:t>
            </a:r>
            <a:r>
              <a:rPr lang="en-US" dirty="0" smtClean="0"/>
              <a:t>second</a:t>
            </a:r>
          </a:p>
          <a:p>
            <a:endParaRPr lang="en-US" dirty="0"/>
          </a:p>
          <a:p>
            <a:r>
              <a:rPr lang="en-US" dirty="0"/>
              <a:t>Process events with variable load </a:t>
            </a:r>
            <a:r>
              <a:rPr lang="en-US" dirty="0" smtClean="0"/>
              <a:t>profiles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Connect millions of devices across platforms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Hubs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632" y="1027906"/>
            <a:ext cx="1516380" cy="1394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112" y="2873613"/>
            <a:ext cx="2217420" cy="1569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4052" y="4894580"/>
            <a:ext cx="165354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173E30-8D43-43BA-9C8B-0C6B0D93C555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Event Hubs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67" y="1260030"/>
            <a:ext cx="8779465" cy="54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81F81DC5BEF84096615F0BA9929F51" ma:contentTypeVersion="2" ma:contentTypeDescription="Create a new document." ma:contentTypeScope="" ma:versionID="0a5f5797e8191b0eb0c5e3098c4ac85f">
  <xsd:schema xmlns:xsd="http://www.w3.org/2001/XMLSchema" xmlns:xs="http://www.w3.org/2001/XMLSchema" xmlns:p="http://schemas.microsoft.com/office/2006/metadata/properties" xmlns:ns2="6572b90b-9a27-40e9-bbdc-d32d2d31ad39" targetNamespace="http://schemas.microsoft.com/office/2006/metadata/properties" ma:root="true" ma:fieldsID="f46122011700eca45fa8c383875aacad" ns2:_="">
    <xsd:import namespace="6572b90b-9a27-40e9-bbdc-d32d2d31ad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2b90b-9a27-40e9-bbdc-d32d2d31ad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71132C-3358-4741-BAB2-A58FBA8206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72b90b-9a27-40e9-bbdc-d32d2d31ad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7F3881-6EB3-4E38-8DD5-FEAF14887EA9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6572b90b-9a27-40e9-bbdc-d32d2d31ad3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93D9159-1EB3-42F9-9A64-6E02005876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165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Lato</vt:lpstr>
      <vt:lpstr>Segoe UI</vt:lpstr>
      <vt:lpstr>Segoe UI Light</vt:lpstr>
      <vt:lpstr>Office Theme</vt:lpstr>
      <vt:lpstr>PowerPoint Presentation</vt:lpstr>
      <vt:lpstr>What is Data?</vt:lpstr>
      <vt:lpstr>Why Data is so important?</vt:lpstr>
      <vt:lpstr>Data Scientists – Analysts we have more and more facts, more and more data </vt:lpstr>
      <vt:lpstr>Source of Data?</vt:lpstr>
      <vt:lpstr>Real Time Data</vt:lpstr>
      <vt:lpstr>Data Flow – Real Time Architecture</vt:lpstr>
      <vt:lpstr>Event Hubs</vt:lpstr>
      <vt:lpstr>Event Hubs</vt:lpstr>
      <vt:lpstr>Stream Analytics</vt:lpstr>
      <vt:lpstr>Stream Analytics - Where to Use?</vt:lpstr>
      <vt:lpstr>Demo – Toll Booth Scenario</vt:lpstr>
      <vt:lpstr>Demo – Toll Booth Scenario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Sriram Hariharan</dc:creator>
  <cp:lastModifiedBy>Arunkumar Kumaresan</cp:lastModifiedBy>
  <cp:revision>80</cp:revision>
  <dcterms:created xsi:type="dcterms:W3CDTF">2016-04-19T12:30:53Z</dcterms:created>
  <dcterms:modified xsi:type="dcterms:W3CDTF">2016-09-07T16:28:46Z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0x0101001E81F81DC5BEF84096615F0BA9929F51</vt:lpwstr>
  </property>
</Properties>
</file>