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6" r:id="rId2"/>
  </p:sldMasterIdLst>
  <p:notesMasterIdLst>
    <p:notesMasterId r:id="rId41"/>
  </p:notesMasterIdLst>
  <p:handoutMasterIdLst>
    <p:handoutMasterId r:id="rId42"/>
  </p:handoutMasterIdLst>
  <p:sldIdLst>
    <p:sldId id="314" r:id="rId3"/>
    <p:sldId id="258" r:id="rId4"/>
    <p:sldId id="318" r:id="rId5"/>
    <p:sldId id="337" r:id="rId6"/>
    <p:sldId id="330" r:id="rId7"/>
    <p:sldId id="329" r:id="rId8"/>
    <p:sldId id="297" r:id="rId9"/>
    <p:sldId id="313" r:id="rId10"/>
    <p:sldId id="298" r:id="rId11"/>
    <p:sldId id="299" r:id="rId12"/>
    <p:sldId id="300" r:id="rId13"/>
    <p:sldId id="301" r:id="rId14"/>
    <p:sldId id="285" r:id="rId15"/>
    <p:sldId id="302" r:id="rId16"/>
    <p:sldId id="319" r:id="rId17"/>
    <p:sldId id="331" r:id="rId18"/>
    <p:sldId id="321" r:id="rId19"/>
    <p:sldId id="304" r:id="rId20"/>
    <p:sldId id="315" r:id="rId21"/>
    <p:sldId id="317" r:id="rId22"/>
    <p:sldId id="309" r:id="rId23"/>
    <p:sldId id="323" r:id="rId24"/>
    <p:sldId id="307" r:id="rId25"/>
    <p:sldId id="332" r:id="rId26"/>
    <p:sldId id="311" r:id="rId27"/>
    <p:sldId id="333" r:id="rId28"/>
    <p:sldId id="334" r:id="rId29"/>
    <p:sldId id="306" r:id="rId30"/>
    <p:sldId id="335" r:id="rId31"/>
    <p:sldId id="324" r:id="rId32"/>
    <p:sldId id="325" r:id="rId33"/>
    <p:sldId id="326" r:id="rId34"/>
    <p:sldId id="327" r:id="rId35"/>
    <p:sldId id="308" r:id="rId36"/>
    <p:sldId id="312" r:id="rId37"/>
    <p:sldId id="305" r:id="rId38"/>
    <p:sldId id="336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68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689741" y="3559204"/>
            <a:ext cx="7648778" cy="1785184"/>
            <a:chOff x="3917475" y="3393700"/>
            <a:chExt cx="7648778" cy="1785184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Stephen W. Thomas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Integration MVP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Overcoming Challenges When Taking Your Logic App into Production</a:t>
              </a:r>
            </a:p>
          </p:txBody>
        </p:sp>
      </p:grpSp>
      <p:pic>
        <p:nvPicPr>
          <p:cNvPr id="1028" name="Picture 4" descr="Stephen W Th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6" y="3902056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BizTalk-Based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skills and resources</a:t>
            </a:r>
          </a:p>
          <a:p>
            <a:r>
              <a:rPr lang="en-US" dirty="0"/>
              <a:t>Expensive even for Standard Edition after adding SQL</a:t>
            </a:r>
          </a:p>
          <a:p>
            <a:r>
              <a:rPr lang="en-US" dirty="0"/>
              <a:t>Plus server setup and development time on top of that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 .Net Parsing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723116"/>
            <a:ext cx="8595360" cy="4985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Resources available</a:t>
            </a:r>
          </a:p>
          <a:p>
            <a:r>
              <a:rPr lang="en-US" dirty="0"/>
              <a:t>Would run in Azure</a:t>
            </a:r>
          </a:p>
          <a:p>
            <a:r>
              <a:rPr lang="en-US" dirty="0"/>
              <a:t>Estimate (for 4 inbound and 2 outbound)</a:t>
            </a:r>
          </a:p>
          <a:p>
            <a:pPr lvl="1"/>
            <a:r>
              <a:rPr lang="en-US" dirty="0"/>
              <a:t>Design and build outbound process flows: 15 days</a:t>
            </a:r>
          </a:p>
          <a:p>
            <a:pPr lvl="1"/>
            <a:r>
              <a:rPr lang="en-US" dirty="0"/>
              <a:t>Build outbound EDI files with mapping x2: 30 days</a:t>
            </a:r>
          </a:p>
          <a:p>
            <a:pPr lvl="1"/>
            <a:r>
              <a:rPr lang="en-US" dirty="0"/>
              <a:t>Design and build inbound process flow: 20 days</a:t>
            </a:r>
          </a:p>
          <a:p>
            <a:pPr lvl="1"/>
            <a:r>
              <a:rPr lang="en-US" dirty="0"/>
              <a:t>Parse inbound custom flat file with mapping x4: 45 days</a:t>
            </a:r>
          </a:p>
          <a:p>
            <a:pPr lvl="1"/>
            <a:r>
              <a:rPr lang="en-US" dirty="0"/>
              <a:t>Design and build triggering and retry process: 15 days</a:t>
            </a:r>
          </a:p>
          <a:p>
            <a:pPr lvl="1"/>
            <a:r>
              <a:rPr lang="en-US" dirty="0"/>
              <a:t>Design and build process monitoring: 10 days</a:t>
            </a:r>
          </a:p>
          <a:p>
            <a:pPr lvl="1"/>
            <a:r>
              <a:rPr lang="en-US" dirty="0"/>
              <a:t>Testing custom components: 20 days</a:t>
            </a:r>
          </a:p>
          <a:p>
            <a:pPr lvl="1"/>
            <a:r>
              <a:rPr lang="en-US" dirty="0"/>
              <a:t>Deployment process: 5 days</a:t>
            </a:r>
          </a:p>
          <a:p>
            <a:r>
              <a:rPr lang="en-US" dirty="0"/>
              <a:t>Total Effort – 160 days</a:t>
            </a:r>
          </a:p>
          <a:p>
            <a:r>
              <a:rPr lang="en-US" dirty="0"/>
              <a:t>Cost $20,000</a:t>
            </a:r>
          </a:p>
          <a:p>
            <a:r>
              <a:rPr lang="en-US" dirty="0"/>
              <a:t>Cost over 2 years: $25,000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EF72F-E078-4595-9CCA-0816F1E5B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69" y="4258234"/>
            <a:ext cx="3790282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Logic Apps with Integration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 available and would run in Azure</a:t>
            </a:r>
          </a:p>
          <a:p>
            <a:r>
              <a:rPr lang="en-US" dirty="0"/>
              <a:t>Estimate (for 4 inbound and 2 outbound)</a:t>
            </a:r>
          </a:p>
          <a:p>
            <a:pPr lvl="1"/>
            <a:r>
              <a:rPr lang="en-US" dirty="0"/>
              <a:t>Create Inbound and Outbound Logic Apps: 5 days</a:t>
            </a:r>
          </a:p>
          <a:p>
            <a:pPr lvl="1"/>
            <a:r>
              <a:rPr lang="en-US" dirty="0"/>
              <a:t>Setup EDI Transaction in Integration Account: 1 day</a:t>
            </a:r>
          </a:p>
          <a:p>
            <a:pPr lvl="1"/>
            <a:r>
              <a:rPr lang="en-US" dirty="0"/>
              <a:t>Create custom flat file scheme for inbound message: 3 day</a:t>
            </a:r>
          </a:p>
          <a:p>
            <a:pPr lvl="1"/>
            <a:r>
              <a:rPr lang="en-US" dirty="0"/>
              <a:t>Create BizTalk maps for transformation: 3 day</a:t>
            </a:r>
          </a:p>
          <a:p>
            <a:pPr lvl="1"/>
            <a:r>
              <a:rPr lang="en-US" dirty="0"/>
              <a:t>Deployment process: 3 days</a:t>
            </a:r>
          </a:p>
          <a:p>
            <a:r>
              <a:rPr lang="en-US" dirty="0"/>
              <a:t>Total Effort – 15 days</a:t>
            </a:r>
          </a:p>
          <a:p>
            <a:r>
              <a:rPr lang="en-US" dirty="0"/>
              <a:t>Cost $2,000</a:t>
            </a:r>
          </a:p>
          <a:p>
            <a:r>
              <a:rPr lang="en-US" dirty="0"/>
              <a:t>Cost over 2 years: $2,500 + $1000 * 24 = $26,500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D7D574-87D4-4992-82DC-36778CF2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65" y="4537635"/>
            <a:ext cx="3356161" cy="22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Logic Apps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1" y="1766940"/>
            <a:ext cx="9227921" cy="48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did Logic Apps Win?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dirty="0" smtClean="0"/>
              <a:t>The .Net way is the </a:t>
            </a:r>
            <a:r>
              <a:rPr lang="en-US" smtClean="0"/>
              <a:t>Chicken Way</a:t>
            </a:r>
          </a:p>
          <a:p>
            <a:r>
              <a:rPr lang="en-US" dirty="0" smtClean="0"/>
              <a:t>Pricing </a:t>
            </a:r>
            <a:r>
              <a:rPr lang="en-US" dirty="0"/>
              <a:t>for Integration Accounts was not released before development started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The client is planning to use the Serverless platform on other projects down the road</a:t>
            </a:r>
          </a:p>
          <a:p>
            <a:r>
              <a:rPr lang="en-US" dirty="0"/>
              <a:t>On May 1</a:t>
            </a:r>
            <a:r>
              <a:rPr lang="en-US" baseline="30000" dirty="0"/>
              <a:t>st</a:t>
            </a:r>
            <a:r>
              <a:rPr lang="en-US" dirty="0"/>
              <a:t> every single schema changed unexpectedly</a:t>
            </a:r>
          </a:p>
          <a:p>
            <a:r>
              <a:rPr lang="en-US" dirty="0"/>
              <a:t>Total time to get back live in production with Logic Apps</a:t>
            </a:r>
            <a:endParaRPr lang="en-US" sz="7200" dirty="0"/>
          </a:p>
          <a:p>
            <a:pPr marL="0" indent="0" algn="ctr">
              <a:buNone/>
            </a:pPr>
            <a:r>
              <a:rPr lang="en-US" sz="8000" dirty="0"/>
              <a:t>2 days!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Existing BizTalk Customer?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dirty="0"/>
              <a:t>Harder decision</a:t>
            </a:r>
          </a:p>
          <a:p>
            <a:r>
              <a:rPr lang="en-US" dirty="0"/>
              <a:t>If you already use EDI in BizTalk it probably makes sense to keep doing so</a:t>
            </a:r>
          </a:p>
          <a:p>
            <a:r>
              <a:rPr lang="en-US" dirty="0"/>
              <a:t>If you are new to EDI, need to take a look at Logic Apps</a:t>
            </a:r>
          </a:p>
          <a:p>
            <a:r>
              <a:rPr lang="en-US" dirty="0"/>
              <a:t>If you are doing new development work outside of Integration Accounts, need to take a look at Logic Apps</a:t>
            </a:r>
          </a:p>
        </p:txBody>
      </p:sp>
    </p:spTree>
    <p:extLst>
      <p:ext uri="{BB962C8B-B14F-4D97-AF65-F5344CB8AC3E}">
        <p14:creationId xmlns:p14="http://schemas.microsoft.com/office/powerpoint/2010/main" val="17789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2 – Wrong and Right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C340698-1391-42DB-9412-61837C1C4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8" y="1577129"/>
            <a:ext cx="6224347" cy="5097633"/>
          </a:xfrm>
        </p:spPr>
      </p:pic>
    </p:spTree>
    <p:extLst>
      <p:ext uri="{BB962C8B-B14F-4D97-AF65-F5344CB8AC3E}">
        <p14:creationId xmlns:p14="http://schemas.microsoft.com/office/powerpoint/2010/main" val="27468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Rethinking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dirty="0"/>
              <a:t>Making design decisions based on the RULES of the Serverless platform</a:t>
            </a:r>
          </a:p>
          <a:p>
            <a:r>
              <a:rPr lang="en-US" dirty="0"/>
              <a:t>Factoring in cost per Action</a:t>
            </a:r>
          </a:p>
          <a:p>
            <a:r>
              <a:rPr lang="en-US" dirty="0"/>
              <a:t>Release cadence is about every 2 weeks</a:t>
            </a:r>
          </a:p>
          <a:p>
            <a:r>
              <a:rPr lang="en-US" dirty="0"/>
              <a:t>Made us constantly re-think some approaches</a:t>
            </a:r>
          </a:p>
          <a:p>
            <a:r>
              <a:rPr lang="en-US" dirty="0"/>
              <a:t>Had to stay on top of release notes</a:t>
            </a:r>
          </a:p>
          <a:p>
            <a:r>
              <a:rPr lang="en-US" dirty="0"/>
              <a:t>Few times new features impacted our development process</a:t>
            </a:r>
          </a:p>
          <a:p>
            <a:pPr lvl="1"/>
            <a:r>
              <a:rPr lang="en-US" dirty="0"/>
              <a:t>For-each loops limits</a:t>
            </a:r>
          </a:p>
          <a:p>
            <a:pPr lvl="1"/>
            <a:r>
              <a:rPr lang="en-US" dirty="0"/>
              <a:t>Nested For-each loops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0FB455-8D8C-4C22-99B6-C7E9DBDEF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79" y="3992993"/>
            <a:ext cx="2756366" cy="27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/>
          <a:lstStyle/>
          <a:p>
            <a:r>
              <a:rPr lang="en-US" dirty="0"/>
              <a:t>Used 2 Subscriptions</a:t>
            </a:r>
          </a:p>
          <a:p>
            <a:r>
              <a:rPr lang="en-US" dirty="0"/>
              <a:t>Used 2 Regions</a:t>
            </a:r>
          </a:p>
          <a:p>
            <a:r>
              <a:rPr lang="en-US" dirty="0"/>
              <a:t>Dev S1 R1, UAT in S1 R2, Production in S2 R1</a:t>
            </a:r>
          </a:p>
          <a:p>
            <a:r>
              <a:rPr lang="en-US" dirty="0"/>
              <a:t>Deploy across regions using Visual Studios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16" y="3926280"/>
            <a:ext cx="3242271" cy="22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/>
          <a:lstStyle/>
          <a:p>
            <a:r>
              <a:rPr lang="en-US" dirty="0"/>
              <a:t>Deployment across regions was hard</a:t>
            </a:r>
          </a:p>
          <a:p>
            <a:r>
              <a:rPr lang="en-US" dirty="0"/>
              <a:t>Not supported in the UI</a:t>
            </a:r>
          </a:p>
          <a:p>
            <a:r>
              <a:rPr lang="en-US" dirty="0"/>
              <a:t>Needed to Touch and Save each Logic App </a:t>
            </a:r>
            <a:br>
              <a:rPr lang="en-US" dirty="0"/>
            </a:br>
            <a:r>
              <a:rPr lang="en-US" dirty="0"/>
              <a:t>after deployment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24" y="1537102"/>
            <a:ext cx="3327655" cy="53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83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30" y="2736353"/>
            <a:ext cx="8829304" cy="23810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Stephen@StephenWThomas.com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@StephenWThomas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/>
          <a:lstStyle/>
          <a:p>
            <a:r>
              <a:rPr lang="en-US" dirty="0"/>
              <a:t>Need one subscription for each Environment</a:t>
            </a:r>
          </a:p>
          <a:p>
            <a:r>
              <a:rPr lang="en-US" dirty="0"/>
              <a:t>Do not cross Regions with Logic Apps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25" y="1637141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Level maps to a Resource Group</a:t>
            </a:r>
          </a:p>
          <a:p>
            <a:r>
              <a:rPr lang="en-US" dirty="0"/>
              <a:t>One Project per Logic App</a:t>
            </a:r>
          </a:p>
          <a:p>
            <a:r>
              <a:rPr lang="en-US" dirty="0"/>
              <a:t>Maintained 3 parameter files, one for each environment</a:t>
            </a:r>
          </a:p>
          <a:p>
            <a:r>
              <a:rPr lang="en-US" dirty="0"/>
              <a:t>Created a custom VM for all deployments (done by Bruce)</a:t>
            </a:r>
          </a:p>
          <a:p>
            <a:r>
              <a:rPr lang="en-US" dirty="0"/>
              <a:t>Deployment using PowerShell for 1 or all Logical Apps</a:t>
            </a:r>
          </a:p>
          <a:p>
            <a:r>
              <a:rPr lang="en-US" dirty="0"/>
              <a:t>Development using web portal first then move to Visual Studio</a:t>
            </a:r>
          </a:p>
          <a:p>
            <a:pPr lvl="1"/>
            <a:r>
              <a:rPr lang="en-US" dirty="0"/>
              <a:t>Manually re-creating the Logic App</a:t>
            </a:r>
          </a:p>
          <a:p>
            <a:r>
              <a:rPr lang="en-US" dirty="0"/>
              <a:t>Note the Visual Studio designer lags a few weeks </a:t>
            </a:r>
            <a:br>
              <a:rPr lang="en-US" dirty="0"/>
            </a:br>
            <a:r>
              <a:rPr lang="en-US" dirty="0"/>
              <a:t>behind the web designer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25" y="1637141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DC62586C-B115-4F8B-ADA2-41C4173FF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0679" y="3254928"/>
            <a:ext cx="5758200" cy="1308682"/>
          </a:xfrm>
          <a:prstGeom prst="rect">
            <a:avLst/>
          </a:prstGeom>
        </p:spPr>
      </p:pic>
      <p:pic>
        <p:nvPicPr>
          <p:cNvPr id="1026" name="Picture 2" descr="C:\Users\StephenW\AppData\Local\Temp\SNAGHTML7d1964.PNG">
            <a:extLst>
              <a:ext uri="{FF2B5EF4-FFF2-40B4-BE49-F238E27FC236}">
                <a16:creationId xmlns:a16="http://schemas.microsoft.com/office/drawing/2014/main" xmlns="" id="{75086476-1ABE-4AD7-AA67-F09A9523E4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4" y="1833799"/>
            <a:ext cx="4135773" cy="4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Serverless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Serverless is AZAMING!</a:t>
            </a:r>
          </a:p>
          <a:p>
            <a:r>
              <a:rPr lang="en-US" dirty="0"/>
              <a:t>Sometimes things break for no fault of your own</a:t>
            </a:r>
          </a:p>
          <a:p>
            <a:r>
              <a:rPr lang="en-US" dirty="0"/>
              <a:t>Faced 3 issues since go-live</a:t>
            </a:r>
          </a:p>
          <a:p>
            <a:pPr lvl="1"/>
            <a:r>
              <a:rPr lang="en-US" dirty="0"/>
              <a:t>One was client schema issue</a:t>
            </a:r>
          </a:p>
          <a:p>
            <a:pPr lvl="1"/>
            <a:r>
              <a:rPr lang="en-US" dirty="0"/>
              <a:t>Two were platform problems needed to be resolved by Microsoft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25" y="4250724"/>
            <a:ext cx="2515500" cy="25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3 – Tips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55640446-80AA-4D27-9B5A-0961B7ED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86" y="1828800"/>
            <a:ext cx="4078078" cy="4351338"/>
          </a:xfrm>
        </p:spPr>
      </p:pic>
    </p:spTree>
    <p:extLst>
      <p:ext uri="{BB962C8B-B14F-4D97-AF65-F5344CB8AC3E}">
        <p14:creationId xmlns:p14="http://schemas.microsoft.com/office/powerpoint/2010/main" val="3311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 Not be Afraid of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Caution: could brick your Logic App inside Visual Studio or web editor when </a:t>
            </a:r>
            <a:br>
              <a:rPr lang="en-US" dirty="0"/>
            </a:br>
            <a:r>
              <a:rPr lang="en-US" dirty="0"/>
              <a:t>editing JSON</a:t>
            </a:r>
          </a:p>
          <a:p>
            <a:r>
              <a:rPr lang="en-US" dirty="0"/>
              <a:t>Always Save or check into TFS before switching to JSON</a:t>
            </a:r>
          </a:p>
          <a:p>
            <a:r>
              <a:rPr lang="en-US" dirty="0"/>
              <a:t>Sometimes you can not switch back until you have a valid expression</a:t>
            </a:r>
          </a:p>
          <a:p>
            <a:r>
              <a:rPr lang="en-US" dirty="0"/>
              <a:t>Make sure you can configure the whole Action otherwise you might not be able to save</a:t>
            </a:r>
          </a:p>
          <a:p>
            <a:r>
              <a:rPr lang="en-US" dirty="0"/>
              <a:t>Ensure you name the Action correctly as soon as you create it</a:t>
            </a:r>
          </a:p>
        </p:txBody>
      </p:sp>
    </p:spTree>
    <p:extLst>
      <p:ext uri="{BB962C8B-B14F-4D97-AF65-F5344CB8AC3E}">
        <p14:creationId xmlns:p14="http://schemas.microsoft.com/office/powerpoint/2010/main" val="38757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Microsoft Accounts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more than one Microsoft account caused all kinds of issues locally</a:t>
            </a:r>
          </a:p>
          <a:p>
            <a:r>
              <a:rPr lang="en-US" dirty="0"/>
              <a:t>Best to use one account if you can</a:t>
            </a:r>
          </a:p>
          <a:p>
            <a:r>
              <a:rPr lang="en-US" dirty="0"/>
              <a:t>Needed to always access Azure Portal via Incognito Windows</a:t>
            </a:r>
          </a:p>
          <a:p>
            <a:r>
              <a:rPr lang="en-US" dirty="0"/>
              <a:t>If you get odd deployment results, close your browner and try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Auto-merge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deploying from Visual Studio when you have the Logic App open inside the web editor</a:t>
            </a:r>
          </a:p>
          <a:p>
            <a:r>
              <a:rPr lang="en-US" dirty="0"/>
              <a:t>Sometimes they will try to auto-merge</a:t>
            </a:r>
          </a:p>
        </p:txBody>
      </p:sp>
    </p:spTree>
    <p:extLst>
      <p:ext uri="{BB962C8B-B14F-4D97-AF65-F5344CB8AC3E}">
        <p14:creationId xmlns:p14="http://schemas.microsoft.com/office/powerpoint/2010/main" val="38093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at the Logic App level</a:t>
            </a:r>
          </a:p>
          <a:p>
            <a:r>
              <a:rPr lang="en-US" dirty="0"/>
              <a:t>Lives at the Resource Group level</a:t>
            </a:r>
          </a:p>
          <a:p>
            <a:r>
              <a:rPr lang="en-US" dirty="0"/>
              <a:t>Last deployment or update wins</a:t>
            </a:r>
          </a:p>
        </p:txBody>
      </p:sp>
    </p:spTree>
    <p:extLst>
      <p:ext uri="{BB962C8B-B14F-4D97-AF65-F5344CB8AC3E}">
        <p14:creationId xmlns:p14="http://schemas.microsoft.com/office/powerpoint/2010/main" val="10522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BBF421-9C44-4EEB-B057-81726AD1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108" y="1627463"/>
            <a:ext cx="8004401" cy="50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06162" y="1778587"/>
            <a:ext cx="9251092" cy="1035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Lightning Clothing Lab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945048" y="3931552"/>
            <a:ext cx="7289939" cy="1620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i="1" dirty="0"/>
              <a:t>It’s Striking!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4" y="3067365"/>
            <a:ext cx="2547648" cy="291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91" y="2967168"/>
            <a:ext cx="2547648" cy="2911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1964" y="5530755"/>
            <a:ext cx="403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http://www.StephenWThomas/Labs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485C3E26-F287-40F5-90E2-F1059371F2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603" y="2583810"/>
            <a:ext cx="5648832" cy="2409778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A314A020-2053-4F9E-8FB6-126DA0793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4751" y="2410365"/>
            <a:ext cx="4731271" cy="36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all connection parameters in one Logic App</a:t>
            </a:r>
          </a:p>
          <a:p>
            <a:r>
              <a:rPr lang="en-US" dirty="0"/>
              <a:t>Use one connection per destination per Resource Group </a:t>
            </a:r>
            <a:br>
              <a:rPr lang="en-US" dirty="0"/>
            </a:br>
            <a:r>
              <a:rPr lang="en-US" dirty="0"/>
              <a:t>and share it across many Logic Apps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25" y="1637141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Default Retries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all actions retry 4 additional times over 20-second intervals</a:t>
            </a:r>
          </a:p>
          <a:p>
            <a:r>
              <a:rPr lang="en-US" dirty="0"/>
              <a:t>Control using Retry Policy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calling custom APIs you can control reties based on response code</a:t>
            </a:r>
          </a:p>
          <a:p>
            <a:r>
              <a:rPr lang="en-US" dirty="0"/>
              <a:t>Any 5xx or 429 response triggers a retry</a:t>
            </a:r>
          </a:p>
          <a:p>
            <a:r>
              <a:rPr lang="en-US" dirty="0"/>
              <a:t>See “Handle errors and exceptions in Azure Logic Apps”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48" y="4423719"/>
            <a:ext cx="2434281" cy="2434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DDC1ED-AAE3-4D74-A839-CFD9BECE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39" y="2283318"/>
            <a:ext cx="4857143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Resource Group Level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include Functions and Integration Accounts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the issue?</a:t>
            </a:r>
          </a:p>
          <a:p>
            <a:r>
              <a:rPr lang="en-US" dirty="0"/>
              <a:t>Replace: </a:t>
            </a:r>
          </a:p>
          <a:p>
            <a:endParaRPr lang="en-US" dirty="0"/>
          </a:p>
          <a:p>
            <a:r>
              <a:rPr lang="en-US" dirty="0"/>
              <a:t>With:</a:t>
            </a:r>
          </a:p>
          <a:p>
            <a:endParaRPr lang="en-US" dirty="0"/>
          </a:p>
          <a:p>
            <a:r>
              <a:rPr lang="en-US" dirty="0"/>
              <a:t>Delete the variable above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5B9D30-3452-4F2F-B06F-5EB47572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4" y="2392126"/>
            <a:ext cx="10038095" cy="64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12CF5A-CBBD-411B-A81E-81B490E76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138" y="3674350"/>
            <a:ext cx="3495238" cy="4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F5004-415F-4F7F-B2C4-A6873ACD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38" y="4594669"/>
            <a:ext cx="4980952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For-each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to 100,000 loops </a:t>
            </a:r>
          </a:p>
          <a:p>
            <a:r>
              <a:rPr lang="en-US" dirty="0"/>
              <a:t>See “Logic App limits and configuration”</a:t>
            </a:r>
          </a:p>
          <a:p>
            <a:r>
              <a:rPr lang="en-US" dirty="0"/>
              <a:t>Noticed For-each running out of order</a:t>
            </a:r>
          </a:p>
          <a:p>
            <a:r>
              <a:rPr lang="en-US" dirty="0"/>
              <a:t>For-each defaults to multiple concurrent loops</a:t>
            </a:r>
          </a:p>
          <a:p>
            <a:r>
              <a:rPr lang="en-US" dirty="0"/>
              <a:t>Change this like: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4500351"/>
            <a:ext cx="2320443" cy="2357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35ACC5-0658-4F06-8508-5B43151B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99" y="4102970"/>
            <a:ext cx="6355052" cy="17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Recurrence - Singleton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Triggers with recurrence can be set to under single instance</a:t>
            </a:r>
          </a:p>
          <a:p>
            <a:r>
              <a:rPr lang="en-US" dirty="0"/>
              <a:t>Add this: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22" y="3508558"/>
            <a:ext cx="2378256" cy="3349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D05C82-BCE0-4AB6-A52B-27B894E1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429" y="2387298"/>
            <a:ext cx="3690985" cy="20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User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Access Control (IAM)</a:t>
            </a:r>
          </a:p>
          <a:p>
            <a:r>
              <a:rPr lang="en-US" dirty="0"/>
              <a:t>Logic App Contributor - Provides access to view, edit, and update a logic app. Cannot remove the resource or perform admin operations.</a:t>
            </a:r>
          </a:p>
          <a:p>
            <a:r>
              <a:rPr lang="en-US" dirty="0"/>
              <a:t>Logic App Operator - Can view the logic app and run history, </a:t>
            </a:r>
            <a:br>
              <a:rPr lang="en-US" dirty="0"/>
            </a:br>
            <a:r>
              <a:rPr lang="en-US" dirty="0"/>
              <a:t>and enable/disable. Cannot edit or update the definition.</a:t>
            </a:r>
          </a:p>
          <a:p>
            <a:r>
              <a:rPr lang="en-US" dirty="0"/>
              <a:t>Found you needed Contributor permissions on</a:t>
            </a:r>
            <a:br>
              <a:rPr lang="en-US" dirty="0"/>
            </a:br>
            <a:r>
              <a:rPr lang="en-US" dirty="0"/>
              <a:t>the Resource Group in order to edit and update </a:t>
            </a:r>
            <a:br>
              <a:rPr lang="en-US" dirty="0"/>
            </a:br>
            <a:r>
              <a:rPr lang="en-US" dirty="0"/>
              <a:t>Logic Apps with SQL 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72" y="3443416"/>
            <a:ext cx="3414584" cy="34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an analysis of when to use Logic Apps with Integration Accounts</a:t>
            </a:r>
          </a:p>
          <a:p>
            <a:r>
              <a:rPr lang="en-US" dirty="0"/>
              <a:t>Reviewed what I did Wrong and Right in my first Logic Apps project</a:t>
            </a:r>
          </a:p>
          <a:p>
            <a:r>
              <a:rPr lang="en-US" dirty="0"/>
              <a:t>Stepped through Tips on how to make your Logic App design experience more enjoyable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83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Questions, Comments,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3420094"/>
            <a:ext cx="8829304" cy="848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Stephen@StephenWThomas.com</a:t>
            </a:r>
          </a:p>
          <a:p>
            <a:pPr marL="0" indent="0" algn="ctr">
              <a:buNone/>
            </a:pPr>
            <a:r>
              <a:rPr lang="en-US" sz="3600" dirty="0"/>
              <a:t>@StephenWThomas</a:t>
            </a:r>
          </a:p>
        </p:txBody>
      </p:sp>
    </p:spTree>
    <p:extLst>
      <p:ext uri="{BB962C8B-B14F-4D97-AF65-F5344CB8AC3E}">
        <p14:creationId xmlns:p14="http://schemas.microsoft.com/office/powerpoint/2010/main" val="29674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83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Pluralsight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30" y="2736353"/>
            <a:ext cx="8367535" cy="23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BizTalk Server Administration with BizTalk360</a:t>
            </a:r>
          </a:p>
        </p:txBody>
      </p:sp>
    </p:spTree>
    <p:extLst>
      <p:ext uri="{BB962C8B-B14F-4D97-AF65-F5344CB8AC3E}">
        <p14:creationId xmlns:p14="http://schemas.microsoft.com/office/powerpoint/2010/main" val="38462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Session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– Decisions</a:t>
            </a:r>
          </a:p>
          <a:p>
            <a:r>
              <a:rPr lang="en-US" dirty="0"/>
              <a:t>Phase 2 – Wrong and Right</a:t>
            </a:r>
          </a:p>
          <a:p>
            <a:r>
              <a:rPr lang="en-US" dirty="0"/>
              <a:t>Phase 3 – Tips </a:t>
            </a:r>
          </a:p>
        </p:txBody>
      </p:sp>
    </p:spTree>
    <p:extLst>
      <p:ext uri="{BB962C8B-B14F-4D97-AF65-F5344CB8AC3E}">
        <p14:creationId xmlns:p14="http://schemas.microsoft.com/office/powerpoint/2010/main" val="19257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1 - Decisions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FA40E2EC-C916-4880-8D3E-3746D4CD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5" y="1845792"/>
            <a:ext cx="4060898" cy="4676948"/>
          </a:xfrm>
        </p:spPr>
      </p:pic>
    </p:spTree>
    <p:extLst>
      <p:ext uri="{BB962C8B-B14F-4D97-AF65-F5344CB8AC3E}">
        <p14:creationId xmlns:p14="http://schemas.microsoft.com/office/powerpoint/2010/main" val="40405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Client Scenario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did not have BizTalk Server</a:t>
            </a:r>
          </a:p>
          <a:p>
            <a:r>
              <a:rPr lang="en-US" dirty="0"/>
              <a:t>Very small IT staff</a:t>
            </a:r>
          </a:p>
          <a:p>
            <a:r>
              <a:rPr lang="en-US" dirty="0"/>
              <a:t>Landed a new 2-year contract that required EDI Transactions for payments</a:t>
            </a:r>
          </a:p>
          <a:p>
            <a:r>
              <a:rPr lang="en-US" dirty="0"/>
              <a:t>No experience with EDI or flat files</a:t>
            </a:r>
          </a:p>
          <a:p>
            <a:r>
              <a:rPr lang="en-US" dirty="0"/>
              <a:t>Very poor integration requirements from the vendor</a:t>
            </a:r>
          </a:p>
          <a:p>
            <a:r>
              <a:rPr lang="en-US" dirty="0"/>
              <a:t>Latency was not an issue</a:t>
            </a:r>
          </a:p>
          <a:p>
            <a:r>
              <a:rPr lang="en-US" dirty="0"/>
              <a:t>Data lives in SQL Azure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Integration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Adds BizTalk-like features to Logic Apps</a:t>
            </a:r>
          </a:p>
          <a:p>
            <a:pPr lvl="1"/>
            <a:r>
              <a:rPr lang="en-US" dirty="0"/>
              <a:t>Maps, Schema, Partners, Agreements, and Certificates</a:t>
            </a:r>
          </a:p>
          <a:p>
            <a:r>
              <a:rPr lang="en-US" dirty="0"/>
              <a:t>Support for EDI and Flat File</a:t>
            </a:r>
          </a:p>
          <a:p>
            <a:r>
              <a:rPr lang="en-US" dirty="0"/>
              <a:t>Current cost for Integration Account is $1000 per account</a:t>
            </a:r>
          </a:p>
          <a:p>
            <a:pPr lvl="1"/>
            <a:r>
              <a:rPr lang="en-US" dirty="0"/>
              <a:t>Less expensive Developer Editions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C5D55-15EF-43F4-BF7E-5CE27C26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17" y="3852105"/>
            <a:ext cx="2059921" cy="28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7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Integration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9460AB-D900-43A0-8619-FE4E80619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883" y="5868786"/>
            <a:ext cx="6443902" cy="731520"/>
          </a:xfrm>
        </p:spPr>
        <p:txBody>
          <a:bodyPr>
            <a:noAutofit/>
          </a:bodyPr>
          <a:lstStyle/>
          <a:p>
            <a:r>
              <a:rPr lang="en-US" sz="2400" dirty="0"/>
              <a:t>Are Integration Accounts worth the price?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20AE491-1036-40D5-9F9F-D55BE844D4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19" y="1642021"/>
            <a:ext cx="6416966" cy="4345835"/>
          </a:xfrm>
        </p:spPr>
      </p:pic>
    </p:spTree>
    <p:extLst>
      <p:ext uri="{BB962C8B-B14F-4D97-AF65-F5344CB8AC3E}">
        <p14:creationId xmlns:p14="http://schemas.microsoft.com/office/powerpoint/2010/main" val="27989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1009</Words>
  <Application>Microsoft Office PowerPoint</Application>
  <PresentationFormat>Widescreen</PresentationFormat>
  <Paragraphs>183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Book Antiqua</vt:lpstr>
      <vt:lpstr>Calibri</vt:lpstr>
      <vt:lpstr>Century Schoolbook</vt:lpstr>
      <vt:lpstr>Lato</vt:lpstr>
      <vt:lpstr>Wingdings 2</vt:lpstr>
      <vt:lpstr>View</vt:lpstr>
      <vt:lpstr>PowerPoint Presentation</vt:lpstr>
      <vt:lpstr>Contact Me</vt:lpstr>
      <vt:lpstr>PowerPoint Presentation</vt:lpstr>
      <vt:lpstr>New Pluralsight Course</vt:lpstr>
      <vt:lpstr>Session Outline</vt:lpstr>
      <vt:lpstr>Phase 1 - Decisions</vt:lpstr>
      <vt:lpstr>Client Scenario</vt:lpstr>
      <vt:lpstr>Integration Accounts</vt:lpstr>
      <vt:lpstr>Integration Accounts</vt:lpstr>
      <vt:lpstr>BizTalk-Based Solution</vt:lpstr>
      <vt:lpstr>Custom .Net Parsing</vt:lpstr>
      <vt:lpstr>Logic Apps with Integration Accounts</vt:lpstr>
      <vt:lpstr>Logic Apps</vt:lpstr>
      <vt:lpstr>Why did Logic Apps Win?</vt:lpstr>
      <vt:lpstr>Existing BizTalk Customer?</vt:lpstr>
      <vt:lpstr>Phase 2 – Wrong and Right</vt:lpstr>
      <vt:lpstr>Rethinking Architecture</vt:lpstr>
      <vt:lpstr>Subscriptions</vt:lpstr>
      <vt:lpstr>Subscriptions</vt:lpstr>
      <vt:lpstr>Subscriptions</vt:lpstr>
      <vt:lpstr>Solution Structure</vt:lpstr>
      <vt:lpstr>PowerPoint Presentation</vt:lpstr>
      <vt:lpstr>Serverless</vt:lpstr>
      <vt:lpstr>Phase 3 – Tips</vt:lpstr>
      <vt:lpstr>Do Not be Afraid of JSON</vt:lpstr>
      <vt:lpstr>Microsoft Accounts </vt:lpstr>
      <vt:lpstr>Auto-merge</vt:lpstr>
      <vt:lpstr>Connections</vt:lpstr>
      <vt:lpstr>PowerPoint Presentation</vt:lpstr>
      <vt:lpstr>PowerPoint Presentation</vt:lpstr>
      <vt:lpstr>Connections</vt:lpstr>
      <vt:lpstr>Default Retries</vt:lpstr>
      <vt:lpstr>Resource Group Level Artifacts</vt:lpstr>
      <vt:lpstr>For-each Loops</vt:lpstr>
      <vt:lpstr>Recurrence - Singleton</vt:lpstr>
      <vt:lpstr>User Permissions</vt:lpstr>
      <vt:lpstr>Summary</vt:lpstr>
      <vt:lpstr>Questions, Comments, 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2017-03-08T14:59:25Z</dcterms:created>
  <dcterms:modified xsi:type="dcterms:W3CDTF">2017-06-28T08:36:05Z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