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92" r:id="rId2"/>
    <p:sldId id="272" r:id="rId3"/>
    <p:sldId id="256" r:id="rId4"/>
    <p:sldId id="259" r:id="rId5"/>
    <p:sldId id="260" r:id="rId6"/>
    <p:sldId id="261" r:id="rId7"/>
    <p:sldId id="262" r:id="rId8"/>
    <p:sldId id="265" r:id="rId9"/>
    <p:sldId id="274" r:id="rId10"/>
    <p:sldId id="275" r:id="rId11"/>
    <p:sldId id="264" r:id="rId12"/>
    <p:sldId id="278" r:id="rId13"/>
    <p:sldId id="276" r:id="rId14"/>
    <p:sldId id="267" r:id="rId15"/>
    <p:sldId id="277" r:id="rId16"/>
    <p:sldId id="268" r:id="rId17"/>
    <p:sldId id="269" r:id="rId18"/>
    <p:sldId id="270" r:id="rId19"/>
    <p:sldId id="282" r:id="rId20"/>
    <p:sldId id="279" r:id="rId21"/>
    <p:sldId id="280" r:id="rId22"/>
    <p:sldId id="281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8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25"/>
    <p:restoredTop sz="75000"/>
  </p:normalViewPr>
  <p:slideViewPr>
    <p:cSldViewPr snapToGrid="0" snapToObjects="1">
      <p:cViewPr>
        <p:scale>
          <a:sx n="90" d="100"/>
          <a:sy n="90" d="100"/>
        </p:scale>
        <p:origin x="1632" y="-48"/>
      </p:cViewPr>
      <p:guideLst/>
    </p:cSldViewPr>
  </p:slideViewPr>
  <p:notesTextViewPr>
    <p:cViewPr>
      <p:scale>
        <a:sx n="1" d="1"/>
        <a:sy n="1" d="1"/>
      </p:scale>
      <p:origin x="0" y="-552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817761-1117-E74A-B323-07C56065978F}" type="datetimeFigureOut">
              <a:rPr lang="en-US" smtClean="0"/>
              <a:t>7/11/17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3CC14B-B1E9-0A43-9F3A-822CCACA7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18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deegephotos</a:t>
            </a:r>
            <a:r>
              <a:rPr lang="en-US" dirty="0" smtClean="0"/>
              <a:t>/3715701976/sizes/l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C14B-B1E9-0A43-9F3A-822CCACA76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4227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C14B-B1E9-0A43-9F3A-822CCACA768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67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C14B-B1E9-0A43-9F3A-822CCACA768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400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C14B-B1E9-0A43-9F3A-822CCACA768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535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C14B-B1E9-0A43-9F3A-822CCACA768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2952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C14B-B1E9-0A43-9F3A-822CCACA7686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5707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C14B-B1E9-0A43-9F3A-822CCACA768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323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C14B-B1E9-0A43-9F3A-822CCACA768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134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C14B-B1E9-0A43-9F3A-822CCACA768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698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1" dirty="0" smtClean="0"/>
              <a:t>12 factor apps and other principles for building software, not so much for integration</a:t>
            </a:r>
            <a:endParaRPr lang="en-US" b="1" baseline="0" dirty="0" smtClean="0"/>
          </a:p>
          <a:p>
            <a:pPr marL="171450" indent="-171450">
              <a:buFontTx/>
              <a:buChar char="-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C14B-B1E9-0A43-9F3A-822CCACA7686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794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more </a:t>
            </a:r>
            <a:r>
              <a:rPr lang="en-US" dirty="0" err="1" smtClean="0"/>
              <a:t>composable</a:t>
            </a:r>
            <a:endParaRPr lang="en-US" dirty="0" smtClean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more “always on” endpoints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more scale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more self-service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more endpoints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more automation (on-demand)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C14B-B1E9-0A43-9F3A-822CCACA768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042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C14B-B1E9-0A43-9F3A-822CCACA76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324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C14B-B1E9-0A43-9F3A-822CCACA768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7682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Open primary Logic</a:t>
            </a:r>
            <a:r>
              <a:rPr lang="en-US" baseline="0" dirty="0" smtClean="0"/>
              <a:t> App and explain that this is the general processor; enriches data (SHOW, EXPLAIN), calls function (SHOW) to get fraud score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 have another Logic App that pulls a batch file from OneDrive, </a:t>
            </a:r>
            <a:r>
              <a:rPr lang="en-US" baseline="0" dirty="0" err="1" smtClean="0"/>
              <a:t>debatches</a:t>
            </a:r>
            <a:r>
              <a:rPr lang="en-US" baseline="0" dirty="0" smtClean="0"/>
              <a:t>, and sends to queue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SHOW IT RUNNING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Drop batch file into OneDrive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Start up .NET Core app that pulls from queue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 have ANOTHER Logic App that takes in individual HTTP requests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Now, what if I want to update one component without redeploying everything? If I decompose correctly, and am using cloudy CI/CD practices, possible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Show VS Code app that publishes a message to the HTTP endpoint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Start up publisher, start up subscriber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Go to enrichment service, make a change to first customer record, update in GitHub and almost immediately published with zero downtime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See changes after a few more requests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POINT: Ways to ease into real-time data, while also enabling targeted upgrades to pieces of the flow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C14B-B1E9-0A43-9F3A-822CCACA768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62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C14B-B1E9-0A43-9F3A-822CCACA768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7394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C14B-B1E9-0A43-9F3A-822CCACA768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6924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C14B-B1E9-0A43-9F3A-822CCACA768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0444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OPEN: RDP session, STS, Postman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Show BizTalk in remote session; no send/receive stuff, only file shares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show Swagger</a:t>
            </a:r>
            <a:r>
              <a:rPr lang="en-US" baseline="0" dirty="0" smtClean="0"/>
              <a:t> page of APIs in FP1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make request from Postman	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flip through some of the Java code that calls APIs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Start app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Create pipe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Copy link and send message to new instance of Postman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application/xml, &lt;name&gt;Richard&lt;/name&gt;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Show generated ports, files on disk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POINT: Simplified access to BizTalk messaging capabilities that anyone could use; extends life of platform, while offering new use cases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C14B-B1E9-0A43-9F3A-822CCACA768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591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C14B-B1E9-0A43-9F3A-822CCACA768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546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C14B-B1E9-0A43-9F3A-822CCACA768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1729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 smtClean="0"/>
              <a:t>[BEFORE: Do </a:t>
            </a:r>
            <a:r>
              <a:rPr lang="en-US" dirty="0" err="1" smtClean="0"/>
              <a:t>cf</a:t>
            </a:r>
            <a:r>
              <a:rPr lang="en-US" dirty="0" smtClean="0"/>
              <a:t> push]</a:t>
            </a:r>
          </a:p>
          <a:p>
            <a:pPr marL="0" indent="0">
              <a:buFontTx/>
              <a:buNone/>
            </a:pPr>
            <a:r>
              <a:rPr lang="en-US" dirty="0" smtClean="0"/>
              <a:t>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cf</a:t>
            </a:r>
            <a:r>
              <a:rPr lang="en-US" baseline="0" dirty="0" smtClean="0"/>
              <a:t> marketplace and see what all the brokers advertise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Show Azure Portal and no resource group or namespace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Show STS and code that sends to and receives from queue; notice it has no connection info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See in Apps Manager that I have an app, deployed to save time (also, service broker)</a:t>
            </a:r>
            <a:endParaRPr lang="en-US" dirty="0" smtClean="0"/>
          </a:p>
          <a:p>
            <a:pPr marL="0" indent="0">
              <a:buFontTx/>
              <a:buNone/>
            </a:pPr>
            <a:endParaRPr lang="en-US" dirty="0" smtClean="0"/>
          </a:p>
          <a:p>
            <a:pPr marL="0" indent="0">
              <a:buFontTx/>
              <a:buNone/>
            </a:pPr>
            <a:r>
              <a:rPr lang="en-US" dirty="0" err="1" smtClean="0"/>
              <a:t>cf</a:t>
            </a:r>
            <a:r>
              <a:rPr lang="en-US" dirty="0" smtClean="0"/>
              <a:t> create-service azure-</a:t>
            </a:r>
            <a:r>
              <a:rPr lang="en-US" dirty="0" err="1" smtClean="0"/>
              <a:t>servicebus</a:t>
            </a:r>
            <a:r>
              <a:rPr lang="en-US" dirty="0" smtClean="0"/>
              <a:t> standard </a:t>
            </a:r>
            <a:r>
              <a:rPr lang="en-US" dirty="0" err="1" smtClean="0"/>
              <a:t>integratesb</a:t>
            </a:r>
            <a:r>
              <a:rPr lang="en-US" dirty="0" smtClean="0"/>
              <a:t> -c service-bus-</a:t>
            </a:r>
            <a:r>
              <a:rPr lang="en-US" dirty="0" err="1" smtClean="0"/>
              <a:t>config.json</a:t>
            </a:r>
            <a:endParaRPr lang="en-US" dirty="0" smtClean="0"/>
          </a:p>
          <a:p>
            <a:pPr marL="0" indent="0">
              <a:buFontTx/>
              <a:buNone/>
            </a:pPr>
            <a:endParaRPr lang="en-US" dirty="0" smtClean="0"/>
          </a:p>
          <a:p>
            <a:pPr marL="0" indent="0">
              <a:buFontTx/>
              <a:buNone/>
            </a:pPr>
            <a:r>
              <a:rPr lang="en-US" dirty="0" err="1" smtClean="0"/>
              <a:t>cf</a:t>
            </a:r>
            <a:r>
              <a:rPr lang="en-US" dirty="0" smtClean="0"/>
              <a:t> services</a:t>
            </a:r>
          </a:p>
          <a:p>
            <a:pPr marL="0" indent="0">
              <a:buFontTx/>
              <a:buNone/>
            </a:pPr>
            <a:endParaRPr lang="en-US" dirty="0" smtClean="0"/>
          </a:p>
          <a:p>
            <a:pPr marL="0" indent="0">
              <a:buFontTx/>
              <a:buNone/>
            </a:pPr>
            <a:r>
              <a:rPr lang="en-US" dirty="0" err="1" smtClean="0"/>
              <a:t>cf</a:t>
            </a:r>
            <a:r>
              <a:rPr lang="en-US" dirty="0" smtClean="0"/>
              <a:t> bind-service integrate-service-bus-console </a:t>
            </a:r>
            <a:r>
              <a:rPr lang="en-US" dirty="0" err="1" smtClean="0"/>
              <a:t>integratesb</a:t>
            </a:r>
            <a:r>
              <a:rPr lang="en-US" dirty="0" smtClean="0"/>
              <a:t> [</a:t>
            </a:r>
            <a:r>
              <a:rPr lang="en-US" dirty="0" smtClean="0"/>
              <a:t>WOULD TYPICALLY HAVE IN MANIFEST)</a:t>
            </a:r>
          </a:p>
          <a:p>
            <a:pPr marL="0" indent="0">
              <a:buFontTx/>
              <a:buNone/>
            </a:pPr>
            <a:endParaRPr lang="en-US" dirty="0" smtClean="0"/>
          </a:p>
          <a:p>
            <a:pPr marL="0" indent="0">
              <a:buFontTx/>
              <a:buNone/>
            </a:pPr>
            <a:r>
              <a:rPr lang="en-US" dirty="0" err="1" smtClean="0"/>
              <a:t>cf</a:t>
            </a:r>
            <a:r>
              <a:rPr lang="en-US" baseline="0" dirty="0" smtClean="0"/>
              <a:t> restart integrate-service-bus-console</a:t>
            </a:r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aseline="0" dirty="0" smtClean="0"/>
              <a:t>SHOW AZURE PORTAL</a:t>
            </a:r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aseline="0" dirty="0" smtClean="0"/>
              <a:t>open app in browser and send/receive</a:t>
            </a:r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aseline="0" dirty="0" smtClean="0"/>
              <a:t>could do </a:t>
            </a:r>
            <a:r>
              <a:rPr lang="en-US" baseline="0" dirty="0" err="1" smtClean="0"/>
              <a:t>cf</a:t>
            </a:r>
            <a:r>
              <a:rPr lang="en-US" baseline="0" dirty="0" smtClean="0"/>
              <a:t> delete-service and broker cleans itself up</a:t>
            </a:r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aseline="0" dirty="0" smtClean="0"/>
              <a:t>POINT: The whole lifecycle of my dependent integration service was managed for me; whether that’s an Event Hub, RMQ cluster, SB queue, as a dev I trust that everything is automated for me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C14B-B1E9-0A43-9F3A-822CCACA768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39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as a service!</a:t>
            </a:r>
          </a:p>
          <a:p>
            <a:pPr marL="171450" indent="-171450">
              <a:buFontTx/>
              <a:buChar char="-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C14B-B1E9-0A43-9F3A-822CCACA768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94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C14B-B1E9-0A43-9F3A-822CCACA76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09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C14B-B1E9-0A43-9F3A-822CCACA76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959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C14B-B1E9-0A43-9F3A-822CCACA76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08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C14B-B1E9-0A43-9F3A-822CCACA76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216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C14B-B1E9-0A43-9F3A-822CCACA76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21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C14B-B1E9-0A43-9F3A-822CCACA768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828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C14B-B1E9-0A43-9F3A-822CCACA768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03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2A3AF-E5B3-0B40-B77A-4F32E557E4DD}" type="datetimeFigureOut">
              <a:rPr lang="en-US" smtClean="0"/>
              <a:t>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C6AF1-7972-6B4C-9A7A-A002D592F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41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2A3AF-E5B3-0B40-B77A-4F32E557E4DD}" type="datetimeFigureOut">
              <a:rPr lang="en-US" smtClean="0"/>
              <a:t>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C6AF1-7972-6B4C-9A7A-A002D592F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00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2A3AF-E5B3-0B40-B77A-4F32E557E4DD}" type="datetimeFigureOut">
              <a:rPr lang="en-US" smtClean="0"/>
              <a:t>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C6AF1-7972-6B4C-9A7A-A002D592F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35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75" y="242332"/>
            <a:ext cx="11844000" cy="643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93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2A3AF-E5B3-0B40-B77A-4F32E557E4DD}" type="datetimeFigureOut">
              <a:rPr lang="en-US" smtClean="0"/>
              <a:t>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C6AF1-7972-6B4C-9A7A-A002D592F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54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2A3AF-E5B3-0B40-B77A-4F32E557E4DD}" type="datetimeFigureOut">
              <a:rPr lang="en-US" smtClean="0"/>
              <a:t>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C6AF1-7972-6B4C-9A7A-A002D592F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34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2A3AF-E5B3-0B40-B77A-4F32E557E4DD}" type="datetimeFigureOut">
              <a:rPr lang="en-US" smtClean="0"/>
              <a:t>7/11/17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C6AF1-7972-6B4C-9A7A-A002D592F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843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2A3AF-E5B3-0B40-B77A-4F32E557E4DD}" type="datetimeFigureOut">
              <a:rPr lang="en-US" smtClean="0"/>
              <a:t>7/11/17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C6AF1-7972-6B4C-9A7A-A002D592F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94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2A3AF-E5B3-0B40-B77A-4F32E557E4DD}" type="datetimeFigureOut">
              <a:rPr lang="en-US" smtClean="0"/>
              <a:t>7/11/17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C6AF1-7972-6B4C-9A7A-A002D592F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464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2A3AF-E5B3-0B40-B77A-4F32E557E4DD}" type="datetimeFigureOut">
              <a:rPr lang="en-US" smtClean="0"/>
              <a:t>7/11/17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C6AF1-7972-6B4C-9A7A-A002D592F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02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2A3AF-E5B3-0B40-B77A-4F32E557E4DD}" type="datetimeFigureOut">
              <a:rPr lang="en-US" smtClean="0"/>
              <a:t>7/11/17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C6AF1-7972-6B4C-9A7A-A002D592F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95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2A3AF-E5B3-0B40-B77A-4F32E557E4DD}" type="datetimeFigureOut">
              <a:rPr lang="en-US" smtClean="0"/>
              <a:t>7/11/17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C6AF1-7972-6B4C-9A7A-A002D592F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940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2A3AF-E5B3-0B40-B77A-4F32E557E4DD}" type="datetimeFigureOut">
              <a:rPr lang="en-US" smtClean="0"/>
              <a:t>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4C6AF1-7972-6B4C-9A7A-A002D592F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61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9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0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1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/>
          <p:cNvGrpSpPr/>
          <p:nvPr/>
        </p:nvGrpSpPr>
        <p:grpSpPr>
          <a:xfrm>
            <a:off x="3717450" y="3739755"/>
            <a:ext cx="7648778" cy="1415852"/>
            <a:chOff x="3917475" y="3393700"/>
            <a:chExt cx="7648778" cy="1415852"/>
          </a:xfrm>
        </p:grpSpPr>
        <p:sp>
          <p:nvSpPr>
            <p:cNvPr id="54" name="TextBox 53"/>
            <p:cNvSpPr txBox="1"/>
            <p:nvPr/>
          </p:nvSpPr>
          <p:spPr>
            <a:xfrm>
              <a:off x="3917476" y="3393700"/>
              <a:ext cx="51016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3200" b="1" dirty="0">
                  <a:solidFill>
                    <a:srgbClr val="50505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Richard Seroter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17476" y="3907220"/>
              <a:ext cx="67505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b="1" dirty="0">
                  <a:solidFill>
                    <a:srgbClr val="50505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Integration MVP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917475" y="4347887"/>
              <a:ext cx="76487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b="1" dirty="0">
                  <a:solidFill>
                    <a:srgbClr val="50505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Moving to Cloud-Native Integration</a:t>
              </a:r>
            </a:p>
          </p:txBody>
        </p:sp>
      </p:grpSp>
      <p:pic>
        <p:nvPicPr>
          <p:cNvPr id="1026" name="Picture 2" descr="Richard Sero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245" y="3911796"/>
            <a:ext cx="1080000" cy="108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116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087" y="6494796"/>
            <a:ext cx="1457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 dirty="0"/>
              <a:t>@rseroter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3137" y="657725"/>
            <a:ext cx="11373851" cy="551848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ct val="200000"/>
              </a:lnSpc>
            </a:pPr>
            <a:r>
              <a:rPr lang="en-US" sz="4600" b="1" dirty="0" smtClean="0">
                <a:latin typeface="Proxima Nova" charset="0"/>
                <a:ea typeface="Proxima Nova" charset="0"/>
                <a:cs typeface="Proxima Nova" charset="0"/>
              </a:rPr>
              <a:t>#1  </a:t>
            </a:r>
            <a:r>
              <a:rPr lang="en-US" sz="4600" dirty="0" smtClean="0">
                <a:latin typeface="Proxima Nova Light" charset="0"/>
                <a:ea typeface="Proxima Nova Light" charset="0"/>
                <a:cs typeface="Proxima Nova Light" charset="0"/>
              </a:rPr>
              <a:t>Integration today</a:t>
            </a:r>
          </a:p>
          <a:p>
            <a:pPr>
              <a:lnSpc>
                <a:spcPct val="200000"/>
              </a:lnSpc>
            </a:pPr>
            <a:r>
              <a:rPr lang="en-US" sz="4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roxima Nova" charset="0"/>
                <a:ea typeface="Proxima Nova" charset="0"/>
                <a:cs typeface="Proxima Nova" charset="0"/>
              </a:rPr>
              <a:t>#2 </a:t>
            </a:r>
            <a:r>
              <a:rPr lang="en-US" sz="4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roxima Nova Light" charset="0"/>
                <a:ea typeface="Proxima Nova Light" charset="0"/>
                <a:cs typeface="Proxima Nova Light" charset="0"/>
              </a:rPr>
              <a:t>What is “cloud-native”?</a:t>
            </a:r>
          </a:p>
          <a:p>
            <a:pPr>
              <a:lnSpc>
                <a:spcPct val="200000"/>
              </a:lnSpc>
            </a:pPr>
            <a:r>
              <a:rPr lang="en-US" sz="4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roxima Nova" charset="0"/>
                <a:ea typeface="Proxima Nova" charset="0"/>
                <a:cs typeface="Proxima Nova" charset="0"/>
              </a:rPr>
              <a:t>#3 </a:t>
            </a:r>
            <a:r>
              <a:rPr lang="en-US" sz="4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roxima Nova Light" charset="0"/>
                <a:ea typeface="Proxima Nova Light" charset="0"/>
                <a:cs typeface="Proxima Nova Light" charset="0"/>
              </a:rPr>
              <a:t>Delivering cloud-native integration</a:t>
            </a:r>
          </a:p>
        </p:txBody>
      </p:sp>
    </p:spTree>
    <p:extLst>
      <p:ext uri="{BB962C8B-B14F-4D97-AF65-F5344CB8AC3E}">
        <p14:creationId xmlns:p14="http://schemas.microsoft.com/office/powerpoint/2010/main" val="32601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087" y="6494796"/>
            <a:ext cx="1457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 dirty="0"/>
              <a:t>@rseroter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26443" y="713906"/>
            <a:ext cx="482867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Today, </a:t>
            </a:r>
            <a:r>
              <a:rPr lang="en-US" sz="3600" b="1" dirty="0" smtClean="0">
                <a:solidFill>
                  <a:srgbClr val="FFFF00"/>
                </a:solidFill>
                <a:latin typeface="Proxima Nova Extrabold" charset="0"/>
                <a:ea typeface="Proxima Nova Extrabold" charset="0"/>
                <a:cs typeface="Proxima Nova Extrabold" charset="0"/>
              </a:rPr>
              <a:t>application-to-application</a:t>
            </a:r>
            <a:r>
              <a:rPr lang="en-US" sz="3600" dirty="0" smtClean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 is most critical integration scenario. </a:t>
            </a:r>
          </a:p>
          <a:p>
            <a:endParaRPr lang="en-US" sz="3600" dirty="0">
              <a:solidFill>
                <a:schemeClr val="bg1"/>
              </a:solidFill>
              <a:latin typeface="Proxima Nova" charset="0"/>
              <a:ea typeface="Proxima Nova" charset="0"/>
              <a:cs typeface="Proxima Nova" charset="0"/>
            </a:endParaRPr>
          </a:p>
          <a:p>
            <a:r>
              <a:rPr lang="en-US" sz="3600" dirty="0" smtClean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In two years? </a:t>
            </a:r>
            <a:r>
              <a:rPr lang="en-US" sz="3600" b="1" dirty="0" smtClean="0">
                <a:solidFill>
                  <a:srgbClr val="FFFF00"/>
                </a:solidFill>
                <a:latin typeface="Proxima Nova Extrabold" charset="0"/>
                <a:ea typeface="Proxima Nova Extrabold" charset="0"/>
                <a:cs typeface="Proxima Nova Extrabold" charset="0"/>
              </a:rPr>
              <a:t>Cloud service integration</a:t>
            </a:r>
            <a:r>
              <a:rPr lang="en-US" sz="3600" dirty="0" smtClean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 rises to the top.</a:t>
            </a:r>
          </a:p>
          <a:p>
            <a:endParaRPr lang="en-US" sz="1600" dirty="0" smtClean="0">
              <a:solidFill>
                <a:schemeClr val="bg1"/>
              </a:solidFill>
              <a:latin typeface="Proxima Nova" charset="0"/>
              <a:ea typeface="Proxima Nova" charset="0"/>
              <a:cs typeface="Proxima Nova" charset="0"/>
            </a:endParaRPr>
          </a:p>
          <a:p>
            <a:r>
              <a:rPr lang="en-US" dirty="0"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rPr>
              <a:t>Gartner's 2016 Application Integration Pulse </a:t>
            </a:r>
            <a:r>
              <a:rPr lang="en-US" dirty="0" smtClean="0"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rPr>
              <a:t>Survey</a:t>
            </a:r>
            <a:endParaRPr lang="en-US" dirty="0">
              <a:solidFill>
                <a:schemeClr val="bg1"/>
              </a:solidFill>
              <a:latin typeface="Proxima Nova Light" charset="0"/>
              <a:ea typeface="Proxima Nova Light" charset="0"/>
              <a:cs typeface="Proxima Nova Ligh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312" y="1003447"/>
            <a:ext cx="6419777" cy="474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1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087" y="6494796"/>
            <a:ext cx="1457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 dirty="0"/>
              <a:t>@rseroter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42485" y="1522270"/>
            <a:ext cx="482867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Spending on integration platforms is accelerating, with fastest growth in </a:t>
            </a:r>
            <a:r>
              <a:rPr lang="en-US" sz="3600" b="1" dirty="0" err="1" smtClean="0">
                <a:solidFill>
                  <a:srgbClr val="FFFF00"/>
                </a:solidFill>
                <a:latin typeface="Proxima Nova Extrabold" charset="0"/>
                <a:ea typeface="Proxima Nova Extrabold" charset="0"/>
                <a:cs typeface="Proxima Nova Extrabold" charset="0"/>
              </a:rPr>
              <a:t>iPaaS</a:t>
            </a:r>
            <a:r>
              <a:rPr lang="en-US" sz="3600" dirty="0" smtClean="0">
                <a:solidFill>
                  <a:srgbClr val="FFFF00"/>
                </a:solidFill>
                <a:latin typeface="Proxima Nova" charset="0"/>
                <a:ea typeface="Proxima Nova" charset="0"/>
                <a:cs typeface="Proxima Nova" charset="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and </a:t>
            </a:r>
            <a:r>
              <a:rPr lang="en-US" sz="3600" b="1" dirty="0" smtClean="0">
                <a:solidFill>
                  <a:srgbClr val="FFFF00"/>
                </a:solidFill>
                <a:latin typeface="Proxima Nova Extrabold" charset="0"/>
                <a:ea typeface="Proxima Nova Extrabold" charset="0"/>
                <a:cs typeface="Proxima Nova Extrabold" charset="0"/>
              </a:rPr>
              <a:t>API management</a:t>
            </a:r>
            <a:r>
              <a:rPr lang="en-US" sz="3600" dirty="0" smtClean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.</a:t>
            </a:r>
          </a:p>
          <a:p>
            <a:endParaRPr lang="en-US" sz="1600" dirty="0" smtClean="0">
              <a:solidFill>
                <a:schemeClr val="bg1"/>
              </a:solidFill>
              <a:latin typeface="Proxima Nova" charset="0"/>
              <a:ea typeface="Proxima Nova" charset="0"/>
              <a:cs typeface="Proxima Nova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rPr>
              <a:t>Gartner </a:t>
            </a:r>
            <a:r>
              <a:rPr lang="en-US" dirty="0"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rPr>
              <a:t>"Forecast Analysis: Enterprise Application Software, Worldwide, 4Q16 Update,"24 January 2017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39" y="2116600"/>
            <a:ext cx="5753885" cy="264678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162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087" y="6494796"/>
            <a:ext cx="1457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 dirty="0"/>
              <a:t>@rseroter</a:t>
            </a:r>
          </a:p>
        </p:txBody>
      </p:sp>
      <p:sp>
        <p:nvSpPr>
          <p:cNvPr id="4" name="Rectangle 3"/>
          <p:cNvSpPr/>
          <p:nvPr/>
        </p:nvSpPr>
        <p:spPr>
          <a:xfrm>
            <a:off x="336886" y="1106770"/>
            <a:ext cx="572703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“By </a:t>
            </a:r>
            <a:r>
              <a:rPr lang="en-US" sz="3600" dirty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2020, more than 75% of large organizations will establish a </a:t>
            </a:r>
            <a:r>
              <a:rPr lang="en-US" sz="3600" b="1" dirty="0">
                <a:solidFill>
                  <a:srgbClr val="FFFF00"/>
                </a:solidFill>
                <a:latin typeface="Proxima Nova Extrabold" charset="0"/>
                <a:ea typeface="Proxima Nova Extrabold" charset="0"/>
                <a:cs typeface="Proxima Nova Extrabold" charset="0"/>
              </a:rPr>
              <a:t>hybrid integration platform</a:t>
            </a:r>
            <a:r>
              <a:rPr lang="en-US" sz="3600" dirty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using integration </a:t>
            </a:r>
            <a:r>
              <a:rPr lang="en-US" sz="3600" dirty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infrastructure that they assemble from multiple vendors</a:t>
            </a:r>
            <a:r>
              <a:rPr lang="en-US" sz="3600" dirty="0" smtClean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.”</a:t>
            </a:r>
          </a:p>
          <a:p>
            <a:endParaRPr lang="en-US" sz="1600" dirty="0">
              <a:solidFill>
                <a:schemeClr val="bg1"/>
              </a:solidFill>
              <a:latin typeface="Proxima Nova" charset="0"/>
              <a:ea typeface="Proxima Nova" charset="0"/>
              <a:cs typeface="Proxima Nova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rPr>
              <a:t>Gartner :Use </a:t>
            </a:r>
            <a:r>
              <a:rPr lang="en-US" dirty="0"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rPr>
              <a:t>the Integration Maturity Model to Assess</a:t>
            </a:r>
          </a:p>
          <a:p>
            <a:r>
              <a:rPr lang="en-US" dirty="0"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rPr>
              <a:t>and Improve Your Integration </a:t>
            </a:r>
            <a:r>
              <a:rPr lang="en-US" dirty="0" smtClean="0"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rPr>
              <a:t>Competency</a:t>
            </a:r>
            <a:r>
              <a:rPr lang="en-US" dirty="0"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rPr>
              <a:t>(2016)</a:t>
            </a:r>
            <a:endParaRPr lang="en-US" dirty="0">
              <a:solidFill>
                <a:schemeClr val="bg1"/>
              </a:solidFill>
              <a:latin typeface="Proxima Nova Light" charset="0"/>
              <a:ea typeface="Proxima Nova Light" charset="0"/>
              <a:cs typeface="Proxima Nova Ligh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853" y="1417675"/>
            <a:ext cx="5080000" cy="38100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3759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087" y="6494796"/>
            <a:ext cx="1457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 dirty="0"/>
              <a:t>@rseroter</a:t>
            </a:r>
          </a:p>
        </p:txBody>
      </p:sp>
      <p:sp>
        <p:nvSpPr>
          <p:cNvPr id="2" name="Rectangle 1"/>
          <p:cNvSpPr/>
          <p:nvPr/>
        </p:nvSpPr>
        <p:spPr>
          <a:xfrm>
            <a:off x="6144125" y="1245271"/>
            <a:ext cx="5614737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“By </a:t>
            </a:r>
            <a:r>
              <a:rPr lang="en-US" sz="3600" dirty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2021, at least 50% of large organizations will have incorporated </a:t>
            </a:r>
            <a:r>
              <a:rPr lang="en-US" sz="3600" b="1" dirty="0">
                <a:solidFill>
                  <a:srgbClr val="FFFF00"/>
                </a:solidFill>
                <a:latin typeface="Proxima Nova Extrabold" charset="0"/>
                <a:ea typeface="Proxima Nova Extrabold" charset="0"/>
                <a:cs typeface="Proxima Nova Extrabold" charset="0"/>
              </a:rPr>
              <a:t>citizen integrator</a:t>
            </a:r>
            <a:r>
              <a:rPr lang="en-US" sz="3600" dirty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 capabilities into their strategic integration infrastructure</a:t>
            </a:r>
            <a:r>
              <a:rPr lang="en-US" sz="3600" dirty="0" smtClean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.”</a:t>
            </a:r>
          </a:p>
          <a:p>
            <a:endParaRPr lang="en-US" sz="1600" dirty="0" smtClean="0">
              <a:solidFill>
                <a:schemeClr val="bg1"/>
              </a:solidFill>
              <a:latin typeface="Proxima Nova" charset="0"/>
              <a:ea typeface="Proxima Nova" charset="0"/>
              <a:cs typeface="Proxima Nova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rPr>
              <a:t>Gartner: </a:t>
            </a:r>
            <a:r>
              <a:rPr lang="en-US" dirty="0"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rPr>
              <a:t>Citizen Integrators Bring Application and Data</a:t>
            </a:r>
          </a:p>
          <a:p>
            <a:r>
              <a:rPr lang="en-US" dirty="0"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rPr>
              <a:t>Integration Into a Common </a:t>
            </a:r>
            <a:r>
              <a:rPr lang="en-US" dirty="0" smtClean="0"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rPr>
              <a:t>Focus (2017)</a:t>
            </a:r>
            <a:endParaRPr lang="en-US" dirty="0">
              <a:solidFill>
                <a:schemeClr val="bg1"/>
              </a:solidFill>
              <a:latin typeface="Proxima Nova Light" charset="0"/>
              <a:ea typeface="Proxima Nova Light" charset="0"/>
              <a:cs typeface="Proxima Nova Light" charset="0"/>
            </a:endParaRPr>
          </a:p>
          <a:p>
            <a:endParaRPr lang="en-US" dirty="0">
              <a:solidFill>
                <a:schemeClr val="bg1"/>
              </a:solidFill>
              <a:latin typeface="Proxima Nova Light" charset="0"/>
              <a:ea typeface="Proxima Nova Light" charset="0"/>
              <a:cs typeface="Proxima Nova Ligh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10" y="1245271"/>
            <a:ext cx="5563781" cy="402817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3300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087" y="6494796"/>
            <a:ext cx="1457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@rseroter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3137" y="657725"/>
            <a:ext cx="11373851" cy="551848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ct val="200000"/>
              </a:lnSpc>
            </a:pPr>
            <a:r>
              <a:rPr lang="en-US" sz="4600" b="1" dirty="0">
                <a:solidFill>
                  <a:prstClr val="black">
                    <a:lumMod val="50000"/>
                    <a:lumOff val="50000"/>
                  </a:prstClr>
                </a:solidFill>
                <a:latin typeface="Proxima Nova" charset="0"/>
                <a:ea typeface="Proxima Nova" charset="0"/>
                <a:cs typeface="Proxima Nova" charset="0"/>
              </a:rPr>
              <a:t>#1 </a:t>
            </a:r>
            <a:r>
              <a:rPr lang="en-US" sz="4600" dirty="0">
                <a:solidFill>
                  <a:prstClr val="black">
                    <a:lumMod val="50000"/>
                    <a:lumOff val="50000"/>
                  </a:prstClr>
                </a:solidFill>
                <a:latin typeface="Proxima Nova Light" charset="0"/>
                <a:ea typeface="Proxima Nova Light" charset="0"/>
                <a:cs typeface="Proxima Nova Light" charset="0"/>
              </a:rPr>
              <a:t> Integration today</a:t>
            </a:r>
          </a:p>
          <a:p>
            <a:pPr>
              <a:lnSpc>
                <a:spcPct val="200000"/>
              </a:lnSpc>
            </a:pPr>
            <a:r>
              <a:rPr lang="en-US" sz="4600" b="1" dirty="0" smtClean="0">
                <a:latin typeface="Proxima Nova" charset="0"/>
                <a:ea typeface="Proxima Nova" charset="0"/>
                <a:cs typeface="Proxima Nova" charset="0"/>
              </a:rPr>
              <a:t>#2 </a:t>
            </a:r>
            <a:r>
              <a:rPr lang="en-US" sz="4600" dirty="0" smtClean="0">
                <a:latin typeface="Proxima Nova Light" charset="0"/>
                <a:ea typeface="Proxima Nova Light" charset="0"/>
                <a:cs typeface="Proxima Nova Light" charset="0"/>
              </a:rPr>
              <a:t>What is “cloud-native”?</a:t>
            </a:r>
          </a:p>
          <a:p>
            <a:pPr>
              <a:lnSpc>
                <a:spcPct val="200000"/>
              </a:lnSpc>
            </a:pPr>
            <a:r>
              <a:rPr lang="en-US" sz="4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Proxima Nova" charset="0"/>
                <a:ea typeface="Proxima Nova" charset="0"/>
                <a:cs typeface="Proxima Nova" charset="0"/>
              </a:rPr>
              <a:t>#3 </a:t>
            </a:r>
            <a:r>
              <a:rPr lang="en-US" sz="46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Proxima Nova Light" charset="0"/>
                <a:ea typeface="Proxima Nova Light" charset="0"/>
                <a:cs typeface="Proxima Nova Light" charset="0"/>
              </a:rPr>
              <a:t>Delivering cloud-native integration</a:t>
            </a:r>
          </a:p>
        </p:txBody>
      </p:sp>
    </p:spTree>
    <p:extLst>
      <p:ext uri="{BB962C8B-B14F-4D97-AF65-F5344CB8AC3E}">
        <p14:creationId xmlns:p14="http://schemas.microsoft.com/office/powerpoint/2010/main" val="177194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087" y="6494796"/>
            <a:ext cx="1457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 dirty="0"/>
              <a:t>@rseroter</a:t>
            </a:r>
          </a:p>
        </p:txBody>
      </p:sp>
      <p:sp>
        <p:nvSpPr>
          <p:cNvPr id="4" name="Shape 87"/>
          <p:cNvSpPr txBox="1"/>
          <p:nvPr/>
        </p:nvSpPr>
        <p:spPr>
          <a:xfrm>
            <a:off x="1085266" y="567070"/>
            <a:ext cx="9999829" cy="57535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600" dirty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  <a:sym typeface="Proxima Nova"/>
              </a:rPr>
              <a:t>What is “cloud-native” all about?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3600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600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This is an approach to building and operating software that takes advantage of the cloud-computing model. Often see as a combination of </a:t>
            </a:r>
            <a:r>
              <a:rPr lang="en-US" sz="3600" dirty="0">
                <a:solidFill>
                  <a:srgbClr val="FFFF00"/>
                </a:solidFill>
                <a:latin typeface="Proxima Nova" charset="0"/>
                <a:ea typeface="Proxima Nova" charset="0"/>
                <a:cs typeface="Proxima Nova" charset="0"/>
                <a:sym typeface="Proxima Nova"/>
              </a:rPr>
              <a:t>microservices</a:t>
            </a:r>
            <a:r>
              <a:rPr lang="en-US" sz="3600" dirty="0">
                <a:solidFill>
                  <a:schemeClr val="lt1"/>
                </a:solidFill>
                <a:latin typeface="Proxima Nova" charset="0"/>
                <a:ea typeface="Proxima Nova" charset="0"/>
                <a:cs typeface="Proxima Nova" charset="0"/>
                <a:sym typeface="Proxima Nova"/>
              </a:rPr>
              <a:t>, </a:t>
            </a:r>
            <a:r>
              <a:rPr lang="en-US" sz="3600" dirty="0">
                <a:solidFill>
                  <a:srgbClr val="FFFF00"/>
                </a:solidFill>
                <a:latin typeface="Proxima Nova" charset="0"/>
                <a:ea typeface="Proxima Nova" charset="0"/>
                <a:cs typeface="Proxima Nova" charset="0"/>
                <a:sym typeface="Proxima Nova"/>
              </a:rPr>
              <a:t>continuous delivery</a:t>
            </a:r>
            <a:r>
              <a:rPr lang="en-US" sz="3600" dirty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  <a:sym typeface="Proxima Nova"/>
              </a:rPr>
              <a:t>,</a:t>
            </a:r>
            <a:r>
              <a:rPr lang="en-US" sz="3600" dirty="0">
                <a:solidFill>
                  <a:schemeClr val="lt1"/>
                </a:solidFill>
                <a:latin typeface="Proxima Nova" charset="0"/>
                <a:ea typeface="Proxima Nova" charset="0"/>
                <a:cs typeface="Proxima Nova" charset="0"/>
                <a:sym typeface="Proxima Nova"/>
              </a:rPr>
              <a:t> </a:t>
            </a:r>
            <a:r>
              <a:rPr lang="en-US" sz="3600" dirty="0">
                <a:solidFill>
                  <a:srgbClr val="FFFF00"/>
                </a:solidFill>
                <a:latin typeface="Proxima Nova" charset="0"/>
                <a:ea typeface="Proxima Nova" charset="0"/>
                <a:cs typeface="Proxima Nova" charset="0"/>
                <a:sym typeface="Proxima Nova"/>
              </a:rPr>
              <a:t>containers</a:t>
            </a:r>
            <a:r>
              <a:rPr lang="en-US" sz="3600" dirty="0">
                <a:solidFill>
                  <a:schemeClr val="lt1"/>
                </a:solidFill>
                <a:latin typeface="Proxima Nova" charset="0"/>
                <a:ea typeface="Proxima Nova" charset="0"/>
                <a:cs typeface="Proxima Nova" charset="0"/>
                <a:sym typeface="Proxima Nova"/>
              </a:rPr>
              <a:t>, and </a:t>
            </a:r>
            <a:r>
              <a:rPr lang="en-US" sz="3600" dirty="0">
                <a:solidFill>
                  <a:srgbClr val="FFFF00"/>
                </a:solidFill>
                <a:latin typeface="Proxima Nova" charset="0"/>
                <a:ea typeface="Proxima Nova" charset="0"/>
                <a:cs typeface="Proxima Nova" charset="0"/>
                <a:sym typeface="Proxima Nova"/>
              </a:rPr>
              <a:t>DevOps</a:t>
            </a:r>
            <a:r>
              <a:rPr lang="en-US" sz="3600" dirty="0" smtClean="0">
                <a:solidFill>
                  <a:schemeClr val="lt1"/>
                </a:solidFill>
                <a:latin typeface="Proxima Nova" charset="0"/>
                <a:ea typeface="Proxima Nova" charset="0"/>
                <a:cs typeface="Proxima Nova" charset="0"/>
                <a:sym typeface="Proxima Nova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3600" dirty="0">
              <a:solidFill>
                <a:schemeClr val="bg1"/>
              </a:solidFill>
              <a:latin typeface="Proxima Nova" charset="0"/>
              <a:ea typeface="Proxima Nova" charset="0"/>
              <a:cs typeface="Proxima Nova" charset="0"/>
              <a:sym typeface="Proxima Nova"/>
            </a:endParaRPr>
          </a:p>
          <a:p>
            <a:pPr>
              <a:buSzPct val="25000"/>
            </a:pPr>
            <a:r>
              <a:rPr lang="en-US" sz="3600" b="1" dirty="0">
                <a:solidFill>
                  <a:schemeClr val="bg1"/>
                </a:solidFill>
                <a:latin typeface="Proxima Nova Extrabold" charset="0"/>
                <a:ea typeface="Proxima Nova Extrabold" charset="0"/>
                <a:cs typeface="Proxima Nova Extrabold" charset="0"/>
              </a:rPr>
              <a:t>Built for scale, built for continuous </a:t>
            </a:r>
            <a:r>
              <a:rPr lang="en-US" sz="3600" b="1" dirty="0" smtClean="0">
                <a:solidFill>
                  <a:schemeClr val="bg1"/>
                </a:solidFill>
                <a:latin typeface="Proxima Nova Extrabold" charset="0"/>
                <a:ea typeface="Proxima Nova Extrabold" charset="0"/>
                <a:cs typeface="Proxima Nova Extrabold" charset="0"/>
              </a:rPr>
              <a:t>change, </a:t>
            </a:r>
            <a:r>
              <a:rPr lang="en-US" sz="3600" b="1" dirty="0">
                <a:solidFill>
                  <a:schemeClr val="bg1"/>
                </a:solidFill>
                <a:latin typeface="Proxima Nova Extrabold" charset="0"/>
                <a:ea typeface="Proxima Nova Extrabold" charset="0"/>
                <a:cs typeface="Proxima Nova Extrabold" charset="0"/>
              </a:rPr>
              <a:t>built to tolerate </a:t>
            </a:r>
            <a:r>
              <a:rPr lang="en-US" sz="3600" b="1" dirty="0" smtClean="0">
                <a:solidFill>
                  <a:schemeClr val="bg1"/>
                </a:solidFill>
                <a:latin typeface="Proxima Nova Extrabold" charset="0"/>
                <a:ea typeface="Proxima Nova Extrabold" charset="0"/>
                <a:cs typeface="Proxima Nova Extrabold" charset="0"/>
              </a:rPr>
              <a:t>failure.</a:t>
            </a:r>
            <a:endParaRPr lang="en-US" sz="3600" b="1" dirty="0">
              <a:solidFill>
                <a:schemeClr val="bg1"/>
              </a:solidFill>
              <a:latin typeface="Proxima Nova Extrabold" charset="0"/>
              <a:ea typeface="Proxima Nova Extrabold" charset="0"/>
              <a:cs typeface="Proxima Nova Extra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28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087" y="6494796"/>
            <a:ext cx="1457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 dirty="0"/>
              <a:t>@rseroter</a:t>
            </a:r>
          </a:p>
        </p:txBody>
      </p:sp>
      <p:graphicFrame>
        <p:nvGraphicFramePr>
          <p:cNvPr id="5" name="Shape 74"/>
          <p:cNvGraphicFramePr/>
          <p:nvPr>
            <p:extLst>
              <p:ext uri="{D42A27DB-BD31-4B8C-83A1-F6EECF244321}">
                <p14:modId xmlns:p14="http://schemas.microsoft.com/office/powerpoint/2010/main" val="1816854694"/>
              </p:ext>
            </p:extLst>
          </p:nvPr>
        </p:nvGraphicFramePr>
        <p:xfrm>
          <a:off x="385011" y="539750"/>
          <a:ext cx="11325726" cy="555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662863"/>
                <a:gridCol w="5662863"/>
              </a:tblGrid>
              <a:tr h="6233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400" b="1" i="0" dirty="0" smtClean="0">
                          <a:solidFill>
                            <a:schemeClr val="tx1"/>
                          </a:solidFill>
                          <a:latin typeface="Proxima Nova Extrabold" charset="0"/>
                          <a:ea typeface="Proxima Nova Extrabold" charset="0"/>
                          <a:cs typeface="Proxima Nova Extrabold" charset="0"/>
                          <a:sym typeface="Proxima Nova"/>
                        </a:rPr>
                        <a:t>Traditional Enterprise</a:t>
                      </a:r>
                      <a:endParaRPr lang="en-US" sz="2400" b="1" i="0" dirty="0">
                        <a:solidFill>
                          <a:schemeClr val="tx1"/>
                        </a:solidFill>
                        <a:latin typeface="Proxima Nova Extrabold" charset="0"/>
                        <a:ea typeface="Proxima Nova Extrabold" charset="0"/>
                        <a:cs typeface="Proxima Nova Extrabold" charset="0"/>
                        <a:sym typeface="Proxima Nova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400" b="1" i="0" dirty="0" smtClean="0">
                          <a:solidFill>
                            <a:schemeClr val="bg1"/>
                          </a:solidFill>
                          <a:latin typeface="Proxima Nova Extrabold" charset="0"/>
                          <a:ea typeface="Proxima Nova Extrabold" charset="0"/>
                          <a:cs typeface="Proxima Nova Extrabold" charset="0"/>
                          <a:sym typeface="Proxima Nova"/>
                        </a:rPr>
                        <a:t>Cloud-Native</a:t>
                      </a:r>
                      <a:endParaRPr lang="en-US" sz="2400" b="1" i="0" dirty="0">
                        <a:solidFill>
                          <a:schemeClr val="bg1"/>
                        </a:solidFill>
                        <a:latin typeface="Proxima Nova Extrabold" charset="0"/>
                        <a:ea typeface="Proxima Nova Extrabold" charset="0"/>
                        <a:cs typeface="Proxima Nova Extrabold" charset="0"/>
                        <a:sym typeface="Proxima Nov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6219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000" b="0" i="0" dirty="0" smtClean="0">
                          <a:solidFill>
                            <a:schemeClr val="lt1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  <a:sym typeface="Proxima Nova"/>
                        </a:rPr>
                        <a:t>Orgs arranged in silos without common goals</a:t>
                      </a:r>
                      <a:endParaRPr lang="en-US" sz="2000" b="0" i="0" dirty="0">
                        <a:solidFill>
                          <a:schemeClr val="lt1"/>
                        </a:solidFill>
                        <a:latin typeface="Proxima Nova" charset="0"/>
                        <a:ea typeface="Proxima Nova" charset="0"/>
                        <a:cs typeface="Proxima Nova" charset="0"/>
                        <a:sym typeface="Proxima Nova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000" b="0" i="0" dirty="0" smtClean="0">
                          <a:solidFill>
                            <a:schemeClr val="lt1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  <a:sym typeface="Proxima Nova"/>
                        </a:rPr>
                        <a:t>Balanced teams with shared objectives</a:t>
                      </a:r>
                      <a:endParaRPr lang="en-US" sz="2000" b="0" i="0" dirty="0">
                        <a:solidFill>
                          <a:schemeClr val="lt1"/>
                        </a:solidFill>
                        <a:latin typeface="Proxima Nova" charset="0"/>
                        <a:ea typeface="Proxima Nova" charset="0"/>
                        <a:cs typeface="Proxima Nova" charset="0"/>
                        <a:sym typeface="Proxima Nov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6233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000" b="0" i="0" dirty="0" smtClean="0">
                          <a:solidFill>
                            <a:schemeClr val="lt1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  <a:sym typeface="Proxima Nova"/>
                        </a:rPr>
                        <a:t>Dissimilar environments; “works on my machine”</a:t>
                      </a:r>
                      <a:endParaRPr lang="en-US" sz="2000" b="0" i="0" dirty="0">
                        <a:solidFill>
                          <a:schemeClr val="lt1"/>
                        </a:solidFill>
                        <a:latin typeface="Proxima Nova" charset="0"/>
                        <a:ea typeface="Proxima Nova" charset="0"/>
                        <a:cs typeface="Proxima Nova" charset="0"/>
                        <a:sym typeface="Proxima Nova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000" b="0" i="0" dirty="0" smtClean="0">
                          <a:solidFill>
                            <a:schemeClr val="lt1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  <a:sym typeface="Proxima Nova"/>
                        </a:rPr>
                        <a:t>Consistent setups everywhere</a:t>
                      </a:r>
                      <a:endParaRPr lang="en-US" sz="2000" b="0" i="0" dirty="0">
                        <a:solidFill>
                          <a:schemeClr val="lt1"/>
                        </a:solidFill>
                        <a:latin typeface="Proxima Nova" charset="0"/>
                        <a:ea typeface="Proxima Nova" charset="0"/>
                        <a:cs typeface="Proxima Nova" charset="0"/>
                        <a:sym typeface="Proxima Nov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4837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000" b="0" i="0" dirty="0" smtClean="0">
                          <a:solidFill>
                            <a:schemeClr val="lt1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  <a:sym typeface="Proxima Nova"/>
                        </a:rPr>
                        <a:t>Changes are an </a:t>
                      </a:r>
                      <a:r>
                        <a:rPr lang="en-US" sz="2000" b="0" i="0" baseline="0" dirty="0" smtClean="0">
                          <a:solidFill>
                            <a:schemeClr val="lt1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  <a:sym typeface="Proxima Nova"/>
                        </a:rPr>
                        <a:t>exceptions, deployments risky</a:t>
                      </a:r>
                      <a:endParaRPr lang="en-US" sz="2000" b="0" i="0" dirty="0">
                        <a:solidFill>
                          <a:schemeClr val="lt1"/>
                        </a:solidFill>
                        <a:latin typeface="Proxima Nova" charset="0"/>
                        <a:ea typeface="Proxima Nova" charset="0"/>
                        <a:cs typeface="Proxima Nova" charset="0"/>
                        <a:sym typeface="Proxima Nova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000" b="0" i="0" dirty="0" smtClean="0">
                          <a:solidFill>
                            <a:schemeClr val="lt1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  <a:sym typeface="Proxima Nova"/>
                        </a:rPr>
                        <a:t>Changes </a:t>
                      </a:r>
                      <a:r>
                        <a:rPr lang="en-US" sz="2000" b="0" i="0" baseline="0" dirty="0" smtClean="0">
                          <a:solidFill>
                            <a:schemeClr val="lt1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  <a:sym typeface="Proxima Nova"/>
                        </a:rPr>
                        <a:t>are an asset, deployments boring</a:t>
                      </a:r>
                      <a:endParaRPr lang="en-US" sz="2000" b="0" i="0" dirty="0">
                        <a:solidFill>
                          <a:schemeClr val="lt1"/>
                        </a:solidFill>
                        <a:latin typeface="Proxima Nova" charset="0"/>
                        <a:ea typeface="Proxima Nova" charset="0"/>
                        <a:cs typeface="Proxima Nova" charset="0"/>
                        <a:sym typeface="Proxima Nov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4995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000" b="0" i="0" dirty="0" smtClean="0">
                          <a:solidFill>
                            <a:schemeClr val="lt1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  <a:sym typeface="Proxima Nova"/>
                        </a:rPr>
                        <a:t>Security via</a:t>
                      </a:r>
                      <a:r>
                        <a:rPr lang="en-US" sz="2000" b="0" i="0" baseline="0" dirty="0" smtClean="0">
                          <a:solidFill>
                            <a:schemeClr val="lt1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  <a:sym typeface="Proxima Nova"/>
                        </a:rPr>
                        <a:t> perimeter, triaged patches</a:t>
                      </a:r>
                      <a:endParaRPr lang="en-US" sz="2000" b="0" i="0" dirty="0">
                        <a:solidFill>
                          <a:schemeClr val="lt1"/>
                        </a:solidFill>
                        <a:latin typeface="Proxima Nova" charset="0"/>
                        <a:ea typeface="Proxima Nova" charset="0"/>
                        <a:cs typeface="Proxima Nova" charset="0"/>
                        <a:sym typeface="Proxima Nova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000" b="0" i="0" dirty="0" smtClean="0">
                          <a:solidFill>
                            <a:schemeClr val="lt1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  <a:sym typeface="Proxima Nova"/>
                        </a:rPr>
                        <a:t>Security everywhere,</a:t>
                      </a:r>
                      <a:r>
                        <a:rPr lang="en-US" sz="2000" b="0" i="0" baseline="0" dirty="0" smtClean="0">
                          <a:solidFill>
                            <a:schemeClr val="lt1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  <a:sym typeface="Proxima Nova"/>
                        </a:rPr>
                        <a:t> 3 R’s (repair/repave/rotate)</a:t>
                      </a:r>
                      <a:endParaRPr lang="en-US" sz="2000" b="0" i="0" dirty="0">
                        <a:solidFill>
                          <a:schemeClr val="lt1"/>
                        </a:solidFill>
                        <a:latin typeface="Proxima Nova" charset="0"/>
                        <a:ea typeface="Proxima Nova" charset="0"/>
                        <a:cs typeface="Proxima Nova" charset="0"/>
                        <a:sym typeface="Proxima Nov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6075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000" b="0" i="0" dirty="0" smtClean="0">
                          <a:solidFill>
                            <a:schemeClr val="lt1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  <a:sym typeface="Proxima Nova"/>
                        </a:rPr>
                        <a:t>Try to prevent mistakes;</a:t>
                      </a:r>
                      <a:r>
                        <a:rPr lang="en-US" sz="2000" b="0" i="0" baseline="0" dirty="0" smtClean="0">
                          <a:solidFill>
                            <a:schemeClr val="lt1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  <a:sym typeface="Proxima Nova"/>
                        </a:rPr>
                        <a:t> </a:t>
                      </a:r>
                      <a:r>
                        <a:rPr lang="en-US" sz="2000" b="0" i="0" dirty="0" smtClean="0">
                          <a:solidFill>
                            <a:schemeClr val="lt1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  <a:sym typeface="Proxima Nova"/>
                        </a:rPr>
                        <a:t>focus on MTBF</a:t>
                      </a:r>
                      <a:endParaRPr lang="en-US" sz="2000" b="0" i="0" dirty="0">
                        <a:solidFill>
                          <a:schemeClr val="lt1"/>
                        </a:solidFill>
                        <a:latin typeface="Proxima Nova" charset="0"/>
                        <a:ea typeface="Proxima Nova" charset="0"/>
                        <a:cs typeface="Proxima Nova" charset="0"/>
                        <a:sym typeface="Proxima Nova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000" b="0" i="0" dirty="0" smtClean="0">
                          <a:solidFill>
                            <a:schemeClr val="lt1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  <a:sym typeface="Proxima Nova"/>
                        </a:rPr>
                        <a:t>Embrace resilience engineering; focus on MTTR</a:t>
                      </a:r>
                      <a:endParaRPr lang="en-US" sz="2000" b="0" i="0" dirty="0">
                        <a:solidFill>
                          <a:schemeClr val="lt1"/>
                        </a:solidFill>
                        <a:latin typeface="Proxima Nova" charset="0"/>
                        <a:ea typeface="Proxima Nova" charset="0"/>
                        <a:cs typeface="Proxima Nova" charset="0"/>
                        <a:sym typeface="Proxima Nov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742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000" b="0" i="0" dirty="0" smtClean="0">
                          <a:solidFill>
                            <a:schemeClr val="lt1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  <a:sym typeface="Proxima Nova"/>
                        </a:rPr>
                        <a:t>Scaling</a:t>
                      </a:r>
                      <a:r>
                        <a:rPr lang="en-US" sz="2000" b="0" i="0" baseline="0" dirty="0" smtClean="0">
                          <a:solidFill>
                            <a:schemeClr val="lt1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  <a:sym typeface="Proxima Nova"/>
                        </a:rPr>
                        <a:t> requires careful planning, entire stack</a:t>
                      </a:r>
                      <a:endParaRPr lang="en-US" sz="2000" b="0" i="0" dirty="0">
                        <a:solidFill>
                          <a:schemeClr val="lt1"/>
                        </a:solidFill>
                        <a:latin typeface="Proxima Nova" charset="0"/>
                        <a:ea typeface="Proxima Nova" charset="0"/>
                        <a:cs typeface="Proxima Nova" charset="0"/>
                        <a:sym typeface="Proxima Nova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000" b="0" i="0" dirty="0" smtClean="0">
                          <a:solidFill>
                            <a:schemeClr val="lt1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  <a:sym typeface="Proxima Nova"/>
                        </a:rPr>
                        <a:t>Dynamic scaling of</a:t>
                      </a:r>
                      <a:r>
                        <a:rPr lang="en-US" sz="2000" b="0" i="0" baseline="0" dirty="0" smtClean="0">
                          <a:solidFill>
                            <a:schemeClr val="lt1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  <a:sym typeface="Proxima Nova"/>
                        </a:rPr>
                        <a:t> individual components</a:t>
                      </a:r>
                      <a:endParaRPr lang="en-US" sz="2000" b="0" i="0" dirty="0">
                        <a:solidFill>
                          <a:schemeClr val="lt1"/>
                        </a:solidFill>
                        <a:latin typeface="Proxima Nova" charset="0"/>
                        <a:ea typeface="Proxima Nova" charset="0"/>
                        <a:cs typeface="Proxima Nova" charset="0"/>
                        <a:sym typeface="Proxima Nov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6770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000" b="0" i="0" dirty="0" smtClean="0">
                          <a:solidFill>
                            <a:schemeClr val="lt1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  <a:sym typeface="Proxima Nova"/>
                        </a:rPr>
                        <a:t>Software planned and delivered</a:t>
                      </a:r>
                      <a:r>
                        <a:rPr lang="en-US" sz="2000" b="0" i="0" baseline="0" dirty="0" smtClean="0">
                          <a:solidFill>
                            <a:schemeClr val="lt1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  <a:sym typeface="Proxima Nova"/>
                        </a:rPr>
                        <a:t> in bulk</a:t>
                      </a:r>
                      <a:endParaRPr lang="en-US" sz="2000" b="0" i="0" dirty="0">
                        <a:solidFill>
                          <a:schemeClr val="lt1"/>
                        </a:solidFill>
                        <a:latin typeface="Proxima Nova" charset="0"/>
                        <a:ea typeface="Proxima Nova" charset="0"/>
                        <a:cs typeface="Proxima Nova" charset="0"/>
                        <a:sym typeface="Proxima Nova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000" b="0" i="0" dirty="0" smtClean="0">
                          <a:solidFill>
                            <a:schemeClr val="lt1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  <a:sym typeface="Proxima Nova"/>
                        </a:rPr>
                        <a:t>Software delivered in small batches</a:t>
                      </a:r>
                      <a:endParaRPr lang="en-US" sz="2000" b="0" i="0" dirty="0">
                        <a:solidFill>
                          <a:schemeClr val="lt1"/>
                        </a:solidFill>
                        <a:latin typeface="Proxima Nova" charset="0"/>
                        <a:ea typeface="Proxima Nova" charset="0"/>
                        <a:cs typeface="Proxima Nova" charset="0"/>
                        <a:sym typeface="Proxima Nova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6770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000" b="0" i="0" dirty="0" smtClean="0">
                          <a:solidFill>
                            <a:schemeClr val="lt1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  <a:sym typeface="Proxima Nova"/>
                        </a:rPr>
                        <a:t>Single, long-lived technology stacks</a:t>
                      </a:r>
                      <a:endParaRPr lang="en-US" sz="2000" b="0" i="0" dirty="0">
                        <a:solidFill>
                          <a:schemeClr val="lt1"/>
                        </a:solidFill>
                        <a:latin typeface="Proxima Nova" charset="0"/>
                        <a:ea typeface="Proxima Nova" charset="0"/>
                        <a:cs typeface="Proxima Nova" charset="0"/>
                        <a:sym typeface="Proxima Nova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000" b="0" i="0" dirty="0" smtClean="0">
                          <a:solidFill>
                            <a:schemeClr val="lt1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  <a:sym typeface="Proxima Nova"/>
                        </a:rPr>
                        <a:t>Diverse, on-demand</a:t>
                      </a:r>
                      <a:r>
                        <a:rPr lang="en-US" sz="2000" b="0" i="0" baseline="0" dirty="0" smtClean="0">
                          <a:solidFill>
                            <a:schemeClr val="lt1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  <a:sym typeface="Proxima Nova"/>
                        </a:rPr>
                        <a:t> technologies leveraged</a:t>
                      </a:r>
                      <a:endParaRPr lang="en-US" sz="2000" b="0" i="0" dirty="0">
                        <a:solidFill>
                          <a:schemeClr val="lt1"/>
                        </a:solidFill>
                        <a:latin typeface="Proxima Nova" charset="0"/>
                        <a:ea typeface="Proxima Nova" charset="0"/>
                        <a:cs typeface="Proxima Nova" charset="0"/>
                        <a:sym typeface="Proxima Nova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06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087" y="6494796"/>
            <a:ext cx="1457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/>
              <a:t>@</a:t>
            </a:r>
            <a:r>
              <a:rPr lang="en-US" dirty="0"/>
              <a:t>rseroter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78316" y="1267326"/>
            <a:ext cx="4122819" cy="420303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4000" dirty="0" smtClean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Which one of those sounds like </a:t>
            </a:r>
            <a:r>
              <a:rPr lang="en-US" sz="4000" b="1" dirty="0" smtClean="0">
                <a:solidFill>
                  <a:schemeClr val="bg1"/>
                </a:solidFill>
                <a:latin typeface="Proxima Nova Extrabold" charset="0"/>
                <a:ea typeface="Proxima Nova Extrabold" charset="0"/>
                <a:cs typeface="Proxima Nova Extrabold" charset="0"/>
              </a:rPr>
              <a:t>your</a:t>
            </a:r>
            <a:r>
              <a:rPr lang="en-US" sz="4000" dirty="0" smtClean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 integration practice?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85" y="1777540"/>
            <a:ext cx="6096000" cy="34290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3061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087" y="6494796"/>
            <a:ext cx="1457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@rseroter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3137" y="657725"/>
            <a:ext cx="11373851" cy="551848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ct val="200000"/>
              </a:lnSpc>
            </a:pPr>
            <a:r>
              <a:rPr lang="en-US" sz="4600" b="1" dirty="0">
                <a:solidFill>
                  <a:prstClr val="black">
                    <a:lumMod val="50000"/>
                    <a:lumOff val="50000"/>
                  </a:prstClr>
                </a:solidFill>
                <a:latin typeface="Proxima Nova" charset="0"/>
                <a:ea typeface="Proxima Nova" charset="0"/>
                <a:cs typeface="Proxima Nova" charset="0"/>
              </a:rPr>
              <a:t>#1 </a:t>
            </a:r>
            <a:r>
              <a:rPr lang="en-US" sz="4600" dirty="0">
                <a:solidFill>
                  <a:prstClr val="black">
                    <a:lumMod val="50000"/>
                    <a:lumOff val="50000"/>
                  </a:prstClr>
                </a:solidFill>
                <a:latin typeface="Proxima Nova Light" charset="0"/>
                <a:ea typeface="Proxima Nova Light" charset="0"/>
                <a:cs typeface="Proxima Nova Light" charset="0"/>
              </a:rPr>
              <a:t> Integration today</a:t>
            </a:r>
          </a:p>
          <a:p>
            <a:pPr>
              <a:lnSpc>
                <a:spcPct val="200000"/>
              </a:lnSpc>
            </a:pPr>
            <a:r>
              <a:rPr lang="en-US" sz="4600" b="1" dirty="0">
                <a:solidFill>
                  <a:prstClr val="black">
                    <a:lumMod val="50000"/>
                    <a:lumOff val="50000"/>
                  </a:prstClr>
                </a:solidFill>
                <a:latin typeface="Proxima Nova" charset="0"/>
                <a:ea typeface="Proxima Nova" charset="0"/>
                <a:cs typeface="Proxima Nova" charset="0"/>
              </a:rPr>
              <a:t>#2 </a:t>
            </a:r>
            <a:r>
              <a:rPr lang="en-US" sz="4600" dirty="0">
                <a:solidFill>
                  <a:prstClr val="black">
                    <a:lumMod val="50000"/>
                    <a:lumOff val="50000"/>
                  </a:prstClr>
                </a:solidFill>
                <a:latin typeface="Proxima Nova Light" charset="0"/>
                <a:ea typeface="Proxima Nova Light" charset="0"/>
                <a:cs typeface="Proxima Nova Light" charset="0"/>
              </a:rPr>
              <a:t>What is “cloud-native”?</a:t>
            </a:r>
          </a:p>
          <a:p>
            <a:pPr>
              <a:lnSpc>
                <a:spcPct val="200000"/>
              </a:lnSpc>
            </a:pPr>
            <a:r>
              <a:rPr lang="en-US" sz="4600" b="1" dirty="0" smtClean="0">
                <a:latin typeface="Proxima Nova" charset="0"/>
                <a:ea typeface="Proxima Nova" charset="0"/>
                <a:cs typeface="Proxima Nova" charset="0"/>
              </a:rPr>
              <a:t>#3 </a:t>
            </a:r>
            <a:r>
              <a:rPr lang="en-US" sz="4600" dirty="0" smtClean="0">
                <a:latin typeface="Proxima Nova Light" charset="0"/>
                <a:ea typeface="Proxima Nova Light" charset="0"/>
                <a:cs typeface="Proxima Nova Light" charset="0"/>
              </a:rPr>
              <a:t>Delivering cloud-native integration</a:t>
            </a:r>
          </a:p>
        </p:txBody>
      </p:sp>
    </p:spTree>
    <p:extLst>
      <p:ext uri="{BB962C8B-B14F-4D97-AF65-F5344CB8AC3E}">
        <p14:creationId xmlns:p14="http://schemas.microsoft.com/office/powerpoint/2010/main" val="64870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39" b="15914"/>
          <a:stretch/>
        </p:blipFill>
        <p:spPr>
          <a:xfrm>
            <a:off x="0" y="0"/>
            <a:ext cx="12192000" cy="56147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65562" y="0"/>
            <a:ext cx="4058650" cy="60639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65561" y="2390273"/>
            <a:ext cx="34054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MOVING TO</a:t>
            </a:r>
          </a:p>
          <a:p>
            <a:pPr algn="r"/>
            <a:r>
              <a:rPr lang="en-US" sz="3200" b="1" dirty="0" smtClean="0">
                <a:solidFill>
                  <a:srgbClr val="FFFF00"/>
                </a:solidFill>
                <a:latin typeface="Proxima Nova" charset="0"/>
                <a:ea typeface="Proxima Nova" charset="0"/>
                <a:cs typeface="Proxima Nova" charset="0"/>
              </a:rPr>
              <a:t>CLOUD-NATIVE</a:t>
            </a:r>
          </a:p>
          <a:p>
            <a:pPr algn="r"/>
            <a:r>
              <a:rPr lang="en-US" sz="3200" dirty="0" smtClean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INTEGRATION</a:t>
            </a:r>
            <a:endParaRPr lang="en-US" sz="3200" dirty="0">
              <a:solidFill>
                <a:schemeClr val="bg1"/>
              </a:solidFill>
              <a:latin typeface="Proxima Nova" charset="0"/>
              <a:ea typeface="Proxima Nova" charset="0"/>
              <a:cs typeface="Proxima Nova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691464" y="2045472"/>
            <a:ext cx="45719" cy="2235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Proxima Nova" charset="0"/>
              <a:ea typeface="Proxima Nova" charset="0"/>
              <a:cs typeface="Proxima Nov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12971" y="5759118"/>
            <a:ext cx="2390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Light" charset="0"/>
                <a:ea typeface="Proxima Nova Light" charset="0"/>
                <a:cs typeface="Proxima Nova Light" charset="0"/>
              </a:rPr>
              <a:t>Richard Seroter  </a:t>
            </a:r>
          </a:p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Light" charset="0"/>
                <a:ea typeface="Proxima Nova Light" charset="0"/>
                <a:cs typeface="Proxima Nova Light" charset="0"/>
              </a:rPr>
              <a:t>@rseroter</a:t>
            </a:r>
          </a:p>
        </p:txBody>
      </p:sp>
    </p:spTree>
    <p:extLst>
      <p:ext uri="{BB962C8B-B14F-4D97-AF65-F5344CB8AC3E}">
        <p14:creationId xmlns:p14="http://schemas.microsoft.com/office/powerpoint/2010/main" val="71448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087" y="6494796"/>
            <a:ext cx="1457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/>
              <a:t>@</a:t>
            </a:r>
            <a:r>
              <a:rPr lang="en-US" dirty="0"/>
              <a:t>rseroter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8358" y="1267326"/>
            <a:ext cx="10218821" cy="420303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Today’s integrations are often built by </a:t>
            </a:r>
            <a:r>
              <a:rPr lang="en-US" sz="4000" dirty="0" err="1" smtClean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siloed</a:t>
            </a:r>
            <a:r>
              <a:rPr lang="en-US" sz="4000" dirty="0" smtClean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 teams, managed manually, use centralized platforms with on-premises focus, and aren’t designed for elasticity.</a:t>
            </a:r>
          </a:p>
        </p:txBody>
      </p:sp>
    </p:spTree>
    <p:extLst>
      <p:ext uri="{BB962C8B-B14F-4D97-AF65-F5344CB8AC3E}">
        <p14:creationId xmlns:p14="http://schemas.microsoft.com/office/powerpoint/2010/main" val="62742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087" y="6494796"/>
            <a:ext cx="1457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/>
              <a:t>@</a:t>
            </a:r>
            <a:r>
              <a:rPr lang="en-US" dirty="0"/>
              <a:t>rseroter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56421" y="665747"/>
            <a:ext cx="5358063" cy="565258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3600" dirty="0" smtClean="0">
                <a:solidFill>
                  <a:srgbClr val="FFFF00"/>
                </a:solidFill>
                <a:latin typeface="Proxima Nova Light" charset="0"/>
                <a:ea typeface="Proxima Nova Light" charset="0"/>
                <a:cs typeface="Proxima Nova Light" charset="0"/>
              </a:rPr>
              <a:t>MORE COMPOSABLE</a:t>
            </a:r>
          </a:p>
          <a:p>
            <a:pPr algn="r"/>
            <a:endParaRPr lang="en-US" sz="3600" dirty="0" smtClean="0">
              <a:solidFill>
                <a:srgbClr val="FFFF00"/>
              </a:solidFill>
              <a:latin typeface="Proxima Nova Light" charset="0"/>
              <a:ea typeface="Proxima Nova Light" charset="0"/>
              <a:cs typeface="Proxima Nova Light" charset="0"/>
            </a:endParaRPr>
          </a:p>
          <a:p>
            <a:pPr algn="r"/>
            <a:r>
              <a:rPr lang="en-US" sz="3600" b="1" dirty="0" smtClean="0">
                <a:solidFill>
                  <a:schemeClr val="bg1"/>
                </a:solidFill>
                <a:latin typeface="Proxima Nova Semibold" charset="0"/>
                <a:ea typeface="Proxima Nova Semibold" charset="0"/>
                <a:cs typeface="Proxima Nova Semibold" charset="0"/>
              </a:rPr>
              <a:t>Loosely coupled</a:t>
            </a:r>
          </a:p>
          <a:p>
            <a:pPr algn="r"/>
            <a:r>
              <a:rPr lang="en-US" sz="3600" b="1" dirty="0" smtClean="0">
                <a:solidFill>
                  <a:schemeClr val="bg1"/>
                </a:solidFill>
                <a:latin typeface="Proxima Nova Semibold" charset="0"/>
                <a:ea typeface="Proxima Nova Semibold" charset="0"/>
                <a:cs typeface="Proxima Nova Semibold" charset="0"/>
              </a:rPr>
              <a:t>Choreographed services</a:t>
            </a:r>
          </a:p>
          <a:p>
            <a:pPr algn="r"/>
            <a:r>
              <a:rPr lang="en-US" sz="3600" b="1" dirty="0" smtClean="0">
                <a:solidFill>
                  <a:schemeClr val="bg1"/>
                </a:solidFill>
                <a:latin typeface="Proxima Nova Semibold" charset="0"/>
                <a:ea typeface="Proxima Nova Semibold" charset="0"/>
                <a:cs typeface="Proxima Nova Semibold" charset="0"/>
              </a:rPr>
              <a:t>Logic in endpoints</a:t>
            </a:r>
          </a:p>
          <a:p>
            <a:pPr algn="r"/>
            <a:r>
              <a:rPr lang="en-US" sz="3600" b="1" dirty="0" smtClean="0">
                <a:solidFill>
                  <a:schemeClr val="bg1"/>
                </a:solidFill>
                <a:latin typeface="Proxima Nova Semibold" charset="0"/>
                <a:ea typeface="Proxima Nova Semibold" charset="0"/>
                <a:cs typeface="Proxima Nova Semibold" charset="0"/>
              </a:rPr>
              <a:t>Offers targeted updates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26" y="2042149"/>
            <a:ext cx="5677290" cy="290961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2256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087" y="6494796"/>
            <a:ext cx="1457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/>
              <a:t>@</a:t>
            </a:r>
            <a:r>
              <a:rPr lang="en-US" dirty="0"/>
              <a:t>rseroter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117555"/>
            <a:ext cx="12192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  <a:latin typeface="Proxima Nova Extrabold" charset="0"/>
                <a:ea typeface="Proxima Nova Extrabold" charset="0"/>
                <a:cs typeface="Proxima Nova Extrabold" charset="0"/>
              </a:rPr>
              <a:t>DEMONSTRATION</a:t>
            </a:r>
            <a:endParaRPr lang="en-US" sz="4800" b="1" dirty="0" smtClean="0">
              <a:solidFill>
                <a:schemeClr val="bg1"/>
              </a:solidFill>
              <a:latin typeface="Proxima Nova Extrabold" charset="0"/>
              <a:ea typeface="Proxima Nova Extrabold" charset="0"/>
              <a:cs typeface="Proxima Nova Extrabold" charset="0"/>
            </a:endParaRPr>
          </a:p>
          <a:p>
            <a:pPr algn="ctr"/>
            <a:r>
              <a:rPr lang="en-US" sz="4800" dirty="0" smtClean="0"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rPr>
              <a:t>Logic App as data pipeline</a:t>
            </a:r>
          </a:p>
        </p:txBody>
      </p:sp>
    </p:spTree>
    <p:extLst>
      <p:ext uri="{BB962C8B-B14F-4D97-AF65-F5344CB8AC3E}">
        <p14:creationId xmlns:p14="http://schemas.microsoft.com/office/powerpoint/2010/main" val="153596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087" y="6494796"/>
            <a:ext cx="1457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/>
              <a:t>@</a:t>
            </a:r>
            <a:r>
              <a:rPr lang="en-US" dirty="0"/>
              <a:t>rseroter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7095" y="665747"/>
            <a:ext cx="5470358" cy="565258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Proxima Nova Light" charset="0"/>
                <a:ea typeface="Proxima Nova Light" charset="0"/>
                <a:cs typeface="Proxima Nova Light" charset="0"/>
              </a:rPr>
              <a:t>MORE “ALWAYS ON”</a:t>
            </a:r>
          </a:p>
          <a:p>
            <a:endParaRPr lang="en-US" sz="3600" dirty="0" smtClean="0">
              <a:solidFill>
                <a:srgbClr val="FFFF00"/>
              </a:solidFill>
              <a:latin typeface="Proxima Nova Light" charset="0"/>
              <a:ea typeface="Proxima Nova Light" charset="0"/>
              <a:cs typeface="Proxima Nova Light" charset="0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latin typeface="Proxima Nova Semibold" charset="0"/>
                <a:ea typeface="Proxima Nova Semibold" charset="0"/>
                <a:cs typeface="Proxima Nova Semibold" charset="0"/>
              </a:rPr>
              <a:t>Events always arriving</a:t>
            </a:r>
          </a:p>
          <a:p>
            <a:r>
              <a:rPr lang="en-US" sz="3600" b="1" dirty="0" smtClean="0">
                <a:solidFill>
                  <a:schemeClr val="bg1"/>
                </a:solidFill>
                <a:latin typeface="Proxima Nova Semibold" charset="0"/>
                <a:ea typeface="Proxima Nova Semibold" charset="0"/>
                <a:cs typeface="Proxima Nova Semibold" charset="0"/>
              </a:rPr>
              <a:t>No maintenance windows</a:t>
            </a:r>
          </a:p>
          <a:p>
            <a:r>
              <a:rPr lang="en-US" sz="3600" b="1" dirty="0">
                <a:solidFill>
                  <a:schemeClr val="bg1"/>
                </a:solidFill>
                <a:latin typeface="Proxima Nova Semibold" charset="0"/>
                <a:ea typeface="Proxima Nova Semibold" charset="0"/>
                <a:cs typeface="Proxima Nova Semibold" charset="0"/>
              </a:rPr>
              <a:t>Blue/green </a:t>
            </a:r>
            <a:r>
              <a:rPr lang="en-US" sz="3600" b="1" dirty="0" smtClean="0">
                <a:solidFill>
                  <a:schemeClr val="bg1"/>
                </a:solidFill>
                <a:latin typeface="Proxima Nova Semibold" charset="0"/>
                <a:ea typeface="Proxima Nova Semibold" charset="0"/>
                <a:cs typeface="Proxima Nova Semibold" charset="0"/>
              </a:rPr>
              <a:t>upgrades</a:t>
            </a:r>
          </a:p>
          <a:p>
            <a:r>
              <a:rPr lang="en-US" sz="3600" b="1" dirty="0" smtClean="0">
                <a:solidFill>
                  <a:schemeClr val="bg1"/>
                </a:solidFill>
                <a:latin typeface="Proxima Nova Semibold" charset="0"/>
                <a:ea typeface="Proxima Nova Semibold" charset="0"/>
                <a:cs typeface="Proxima Nova Semibold" charset="0"/>
              </a:rPr>
              <a:t>Smarter failure handling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011" y="1937672"/>
            <a:ext cx="4146402" cy="315126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8166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087" y="6494796"/>
            <a:ext cx="1457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/>
              <a:t>@</a:t>
            </a:r>
            <a:r>
              <a:rPr lang="en-US" dirty="0"/>
              <a:t>rseroter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56421" y="665747"/>
            <a:ext cx="5358063" cy="565258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3600" dirty="0" smtClean="0">
                <a:solidFill>
                  <a:srgbClr val="FFFF00"/>
                </a:solidFill>
                <a:latin typeface="Proxima Nova Light" charset="0"/>
                <a:ea typeface="Proxima Nova Light" charset="0"/>
                <a:cs typeface="Proxima Nova Light" charset="0"/>
              </a:rPr>
              <a:t>MORE SCALE</a:t>
            </a:r>
          </a:p>
          <a:p>
            <a:pPr algn="r"/>
            <a:endParaRPr lang="en-US" sz="3600" dirty="0" smtClean="0">
              <a:solidFill>
                <a:srgbClr val="FFFF00"/>
              </a:solidFill>
              <a:latin typeface="Proxima Nova Light" charset="0"/>
              <a:ea typeface="Proxima Nova Light" charset="0"/>
              <a:cs typeface="Proxima Nova Light" charset="0"/>
            </a:endParaRPr>
          </a:p>
          <a:p>
            <a:pPr algn="r"/>
            <a:r>
              <a:rPr lang="en-US" sz="3600" b="1" dirty="0" smtClean="0">
                <a:solidFill>
                  <a:schemeClr val="bg1"/>
                </a:solidFill>
                <a:latin typeface="Proxima Nova Semibold" charset="0"/>
                <a:ea typeface="Proxima Nova Semibold" charset="0"/>
                <a:cs typeface="Proxima Nova Semibold" charset="0"/>
              </a:rPr>
              <a:t>Unpredictable usage</a:t>
            </a:r>
          </a:p>
          <a:p>
            <a:pPr algn="r"/>
            <a:r>
              <a:rPr lang="en-US" sz="3600" b="1" dirty="0" smtClean="0">
                <a:solidFill>
                  <a:schemeClr val="bg1"/>
                </a:solidFill>
                <a:latin typeface="Proxima Nova Semibold" charset="0"/>
                <a:ea typeface="Proxima Nova Semibold" charset="0"/>
                <a:cs typeface="Proxima Nova Semibold" charset="0"/>
              </a:rPr>
              <a:t>Targeted scale</a:t>
            </a:r>
          </a:p>
          <a:p>
            <a:pPr algn="r"/>
            <a:r>
              <a:rPr lang="en-US" sz="3600" b="1" dirty="0" smtClean="0">
                <a:solidFill>
                  <a:schemeClr val="bg1"/>
                </a:solidFill>
                <a:latin typeface="Proxima Nova Semibold" charset="0"/>
                <a:ea typeface="Proxima Nova Semibold" charset="0"/>
                <a:cs typeface="Proxima Nova Semibold" charset="0"/>
              </a:rPr>
              <a:t>Avoid shared capacity</a:t>
            </a:r>
          </a:p>
          <a:p>
            <a:pPr algn="r"/>
            <a:r>
              <a:rPr lang="en-US" sz="3600" b="1" dirty="0" smtClean="0">
                <a:solidFill>
                  <a:schemeClr val="bg1"/>
                </a:solidFill>
                <a:latin typeface="Proxima Nova Semibold" charset="0"/>
                <a:ea typeface="Proxima Nova Semibold" charset="0"/>
                <a:cs typeface="Proxima Nova Semibold" charset="0"/>
              </a:rPr>
              <a:t>Right tool, right job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73" y="1948694"/>
            <a:ext cx="5472856" cy="308669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7529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087" y="6494796"/>
            <a:ext cx="1457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/>
              <a:t>@</a:t>
            </a:r>
            <a:r>
              <a:rPr lang="en-US" dirty="0"/>
              <a:t>rseroter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7095" y="665747"/>
            <a:ext cx="5470358" cy="565258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Proxima Nova Light" charset="0"/>
                <a:ea typeface="Proxima Nova Light" charset="0"/>
                <a:cs typeface="Proxima Nova Light" charset="0"/>
              </a:rPr>
              <a:t>MORE SELF SERVICE</a:t>
            </a:r>
          </a:p>
          <a:p>
            <a:endParaRPr lang="en-US" sz="3600" dirty="0" smtClean="0">
              <a:solidFill>
                <a:srgbClr val="FFFF00"/>
              </a:solidFill>
              <a:latin typeface="Proxima Nova Light" charset="0"/>
              <a:ea typeface="Proxima Nova Light" charset="0"/>
              <a:cs typeface="Proxima Nova Light" charset="0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latin typeface="Proxima Nova Semibold" charset="0"/>
                <a:ea typeface="Proxima Nova Semibold" charset="0"/>
                <a:cs typeface="Proxima Nova Semibold" charset="0"/>
              </a:rPr>
              <a:t>Create ad hoc integrators</a:t>
            </a:r>
          </a:p>
          <a:p>
            <a:r>
              <a:rPr lang="en-US" sz="3600" b="1" dirty="0" smtClean="0">
                <a:solidFill>
                  <a:schemeClr val="bg1"/>
                </a:solidFill>
                <a:latin typeface="Proxima Nova Semibold" charset="0"/>
                <a:ea typeface="Proxima Nova Semibold" charset="0"/>
                <a:cs typeface="Proxima Nova Semibold" charset="0"/>
              </a:rPr>
              <a:t>Offer diverse platforms</a:t>
            </a:r>
          </a:p>
          <a:p>
            <a:r>
              <a:rPr lang="en-US" sz="3600" b="1" dirty="0" smtClean="0">
                <a:solidFill>
                  <a:schemeClr val="bg1"/>
                </a:solidFill>
                <a:latin typeface="Proxima Nova Semibold" charset="0"/>
                <a:ea typeface="Proxima Nova Semibold" charset="0"/>
                <a:cs typeface="Proxima Nova Semibold" charset="0"/>
              </a:rPr>
              <a:t>Embed experts in teams</a:t>
            </a:r>
          </a:p>
          <a:p>
            <a:r>
              <a:rPr lang="en-US" sz="3600" b="1" dirty="0" smtClean="0">
                <a:solidFill>
                  <a:schemeClr val="bg1"/>
                </a:solidFill>
                <a:latin typeface="Proxima Nova Semibold" charset="0"/>
                <a:ea typeface="Proxima Nova Semibold" charset="0"/>
                <a:cs typeface="Proxima Nova Semibold" charset="0"/>
              </a:rPr>
              <a:t>Consider simple facades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936" y="1409174"/>
            <a:ext cx="5558021" cy="416573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4043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087" y="6494796"/>
            <a:ext cx="1457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/>
              <a:t>@</a:t>
            </a:r>
            <a:r>
              <a:rPr lang="en-US" dirty="0"/>
              <a:t>rseroter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117555"/>
            <a:ext cx="12192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  <a:latin typeface="Proxima Nova Extrabold" charset="0"/>
                <a:ea typeface="Proxima Nova Extrabold" charset="0"/>
                <a:cs typeface="Proxima Nova Extrabold" charset="0"/>
              </a:rPr>
              <a:t>DEMONSTRATION</a:t>
            </a:r>
            <a:endParaRPr lang="en-US" sz="4800" b="1" dirty="0" smtClean="0">
              <a:solidFill>
                <a:schemeClr val="bg1"/>
              </a:solidFill>
              <a:latin typeface="Proxima Nova Extrabold" charset="0"/>
              <a:ea typeface="Proxima Nova Extrabold" charset="0"/>
              <a:cs typeface="Proxima Nova Extrabold" charset="0"/>
            </a:endParaRPr>
          </a:p>
          <a:p>
            <a:pPr algn="ctr"/>
            <a:r>
              <a:rPr lang="en-US" sz="4800" dirty="0" smtClean="0"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rPr>
              <a:t>Making BizTalk Server easy</a:t>
            </a:r>
          </a:p>
        </p:txBody>
      </p:sp>
    </p:spTree>
    <p:extLst>
      <p:ext uri="{BB962C8B-B14F-4D97-AF65-F5344CB8AC3E}">
        <p14:creationId xmlns:p14="http://schemas.microsoft.com/office/powerpoint/2010/main" val="203038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087" y="6494796"/>
            <a:ext cx="1457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/>
              <a:t>@</a:t>
            </a:r>
            <a:r>
              <a:rPr lang="en-US" dirty="0"/>
              <a:t>rseroter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44127" y="665747"/>
            <a:ext cx="5470358" cy="565258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3600" dirty="0" smtClean="0">
                <a:solidFill>
                  <a:srgbClr val="FFFF00"/>
                </a:solidFill>
                <a:latin typeface="Proxima Nova Light" charset="0"/>
                <a:ea typeface="Proxima Nova Light" charset="0"/>
                <a:cs typeface="Proxima Nova Light" charset="0"/>
              </a:rPr>
              <a:t>MORE ENDPOINTS</a:t>
            </a:r>
          </a:p>
          <a:p>
            <a:pPr algn="r"/>
            <a:endParaRPr lang="en-US" sz="3600" dirty="0" smtClean="0">
              <a:solidFill>
                <a:srgbClr val="FFFF00"/>
              </a:solidFill>
              <a:latin typeface="Proxima Nova Light" charset="0"/>
              <a:ea typeface="Proxima Nova Light" charset="0"/>
              <a:cs typeface="Proxima Nova Light" charset="0"/>
            </a:endParaRPr>
          </a:p>
          <a:p>
            <a:pPr algn="r"/>
            <a:r>
              <a:rPr lang="en-US" sz="3600" b="1" dirty="0" smtClean="0">
                <a:solidFill>
                  <a:schemeClr val="bg1"/>
                </a:solidFill>
                <a:latin typeface="Proxima Nova Semibold" charset="0"/>
                <a:ea typeface="Proxima Nova Semibold" charset="0"/>
                <a:cs typeface="Proxima Nova Semibold" charset="0"/>
              </a:rPr>
              <a:t>Embrace modern sources</a:t>
            </a:r>
          </a:p>
          <a:p>
            <a:pPr algn="r"/>
            <a:r>
              <a:rPr lang="en-US" sz="3600" b="1" dirty="0" smtClean="0">
                <a:solidFill>
                  <a:schemeClr val="bg1"/>
                </a:solidFill>
                <a:latin typeface="Proxima Nova Semibold" charset="0"/>
                <a:ea typeface="Proxima Nova Semibold" charset="0"/>
                <a:cs typeface="Proxima Nova Semibold" charset="0"/>
              </a:rPr>
              <a:t>Fast and slow streams</a:t>
            </a:r>
          </a:p>
          <a:p>
            <a:pPr algn="r"/>
            <a:r>
              <a:rPr lang="en-US" sz="3600" b="1" dirty="0" smtClean="0">
                <a:solidFill>
                  <a:schemeClr val="bg1"/>
                </a:solidFill>
                <a:latin typeface="Proxima Nova Semibold" charset="0"/>
                <a:ea typeface="Proxima Nova Semibold" charset="0"/>
                <a:cs typeface="Proxima Nova Semibold" charset="0"/>
              </a:rPr>
              <a:t>Embrace new patterns</a:t>
            </a:r>
          </a:p>
          <a:p>
            <a:pPr algn="r"/>
            <a:r>
              <a:rPr lang="en-US" sz="3600" b="1" dirty="0" smtClean="0">
                <a:solidFill>
                  <a:schemeClr val="bg1"/>
                </a:solidFill>
                <a:latin typeface="Proxima Nova Semibold" charset="0"/>
                <a:ea typeface="Proxima Nova Semibold" charset="0"/>
                <a:cs typeface="Proxima Nova Semibold" charset="0"/>
              </a:rPr>
              <a:t>Logic Apps for cloud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74" y="2339683"/>
            <a:ext cx="5621253" cy="230471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5311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087" y="6494796"/>
            <a:ext cx="1457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/>
              <a:t>@</a:t>
            </a:r>
            <a:r>
              <a:rPr lang="en-US" dirty="0"/>
              <a:t>rseroter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7094" y="665747"/>
            <a:ext cx="5694947" cy="565258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Proxima Nova Light" charset="0"/>
                <a:ea typeface="Proxima Nova Light" charset="0"/>
                <a:cs typeface="Proxima Nova Light" charset="0"/>
              </a:rPr>
              <a:t>MORE AUTOMATION</a:t>
            </a:r>
          </a:p>
          <a:p>
            <a:endParaRPr lang="en-US" sz="3600" dirty="0" smtClean="0">
              <a:solidFill>
                <a:srgbClr val="FFFF00"/>
              </a:solidFill>
              <a:latin typeface="Proxima Nova Light" charset="0"/>
              <a:ea typeface="Proxima Nova Light" charset="0"/>
              <a:cs typeface="Proxima Nova Light" charset="0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latin typeface="Proxima Nova Semibold" charset="0"/>
                <a:ea typeface="Proxima Nova Semibold" charset="0"/>
                <a:cs typeface="Proxima Nova Semibold" charset="0"/>
              </a:rPr>
              <a:t>Build via automation</a:t>
            </a:r>
          </a:p>
          <a:p>
            <a:r>
              <a:rPr lang="en-US" sz="3600" b="1" dirty="0" smtClean="0">
                <a:solidFill>
                  <a:schemeClr val="bg1"/>
                </a:solidFill>
                <a:latin typeface="Proxima Nova Semibold" charset="0"/>
                <a:ea typeface="Proxima Nova Semibold" charset="0"/>
                <a:cs typeface="Proxima Nova Semibold" charset="0"/>
              </a:rPr>
              <a:t>Automate test &amp; deploy</a:t>
            </a:r>
          </a:p>
          <a:p>
            <a:r>
              <a:rPr lang="en-US" sz="3600" b="1" dirty="0" smtClean="0">
                <a:solidFill>
                  <a:schemeClr val="bg1"/>
                </a:solidFill>
                <a:latin typeface="Proxima Nova Semibold" charset="0"/>
                <a:ea typeface="Proxima Nova Semibold" charset="0"/>
                <a:cs typeface="Proxima Nova Semibold" charset="0"/>
              </a:rPr>
              <a:t>No manual server access</a:t>
            </a:r>
          </a:p>
          <a:p>
            <a:r>
              <a:rPr lang="en-US" sz="3600" b="1" dirty="0" smtClean="0">
                <a:solidFill>
                  <a:schemeClr val="bg1"/>
                </a:solidFill>
                <a:latin typeface="Proxima Nova Semibold" charset="0"/>
                <a:ea typeface="Proxima Nova Semibold" charset="0"/>
                <a:cs typeface="Proxima Nova Semibold" charset="0"/>
              </a:rPr>
              <a:t>Source control for all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041" y="1959055"/>
            <a:ext cx="5817099" cy="326921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6709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087" y="6494796"/>
            <a:ext cx="1457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/>
              <a:t>@</a:t>
            </a:r>
            <a:r>
              <a:rPr lang="en-US" dirty="0"/>
              <a:t>rseroter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117555"/>
            <a:ext cx="12192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  <a:latin typeface="Proxima Nova Extrabold" charset="0"/>
                <a:ea typeface="Proxima Nova Extrabold" charset="0"/>
                <a:cs typeface="Proxima Nova Extrabold" charset="0"/>
              </a:rPr>
              <a:t>DEMONSTRATION</a:t>
            </a:r>
            <a:endParaRPr lang="en-US" sz="4800" b="1" dirty="0" smtClean="0">
              <a:solidFill>
                <a:schemeClr val="bg1"/>
              </a:solidFill>
              <a:latin typeface="Proxima Nova Extrabold" charset="0"/>
              <a:ea typeface="Proxima Nova Extrabold" charset="0"/>
              <a:cs typeface="Proxima Nova Extrabold" charset="0"/>
            </a:endParaRPr>
          </a:p>
          <a:p>
            <a:pPr algn="ctr"/>
            <a:r>
              <a:rPr lang="en-US" sz="4800" dirty="0" smtClean="0"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rPr>
              <a:t>Automate Azure via Service Broker</a:t>
            </a:r>
          </a:p>
        </p:txBody>
      </p:sp>
    </p:spTree>
    <p:extLst>
      <p:ext uri="{BB962C8B-B14F-4D97-AF65-F5344CB8AC3E}">
        <p14:creationId xmlns:p14="http://schemas.microsoft.com/office/powerpoint/2010/main" val="41965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8087" y="6494796"/>
            <a:ext cx="1457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rPr>
              <a:t>@</a:t>
            </a:r>
            <a:r>
              <a:rPr lang="en-US" dirty="0" smtClean="0"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rPr>
              <a:t>rseroter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6883" y="1390523"/>
            <a:ext cx="3962400" cy="420303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4000" dirty="0" smtClean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Meet </a:t>
            </a:r>
            <a:r>
              <a:rPr lang="en-US" sz="4000" dirty="0" err="1" smtClean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Steef</a:t>
            </a:r>
            <a:r>
              <a:rPr lang="en-US" sz="4000" dirty="0" smtClean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-Jan.</a:t>
            </a:r>
          </a:p>
          <a:p>
            <a:pPr algn="r"/>
            <a:endParaRPr lang="en-US" sz="4000" dirty="0">
              <a:solidFill>
                <a:schemeClr val="bg1"/>
              </a:solidFill>
              <a:latin typeface="Proxima Nova" charset="0"/>
              <a:ea typeface="Proxima Nova" charset="0"/>
              <a:cs typeface="Proxima Nova" charset="0"/>
            </a:endParaRPr>
          </a:p>
          <a:p>
            <a:pPr algn="r"/>
            <a:r>
              <a:rPr lang="en-US" sz="4000" dirty="0" smtClean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He likes to run.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8" t="16978"/>
          <a:stretch/>
        </p:blipFill>
        <p:spPr>
          <a:xfrm>
            <a:off x="6705601" y="665746"/>
            <a:ext cx="4764504" cy="565258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2210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087" y="6494796"/>
            <a:ext cx="1457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/>
              <a:t>@</a:t>
            </a:r>
            <a:r>
              <a:rPr lang="en-US" dirty="0"/>
              <a:t>rseroter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8358" y="352929"/>
            <a:ext cx="10218821" cy="287936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Introduce </a:t>
            </a:r>
            <a:r>
              <a:rPr lang="en-US" sz="4000" b="1" dirty="0" smtClean="0">
                <a:solidFill>
                  <a:srgbClr val="FFFF00"/>
                </a:solidFill>
                <a:latin typeface="Proxima Nova Extrabold" charset="0"/>
                <a:ea typeface="Proxima Nova Extrabold" charset="0"/>
                <a:cs typeface="Proxima Nova Extrabold" charset="0"/>
              </a:rPr>
              <a:t>cloud-native integration</a:t>
            </a:r>
            <a:r>
              <a:rPr lang="en-US" sz="4000" dirty="0" smtClean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 and start delivering integration as a service at scale.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8358" y="2504250"/>
            <a:ext cx="10218821" cy="287936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If not </a:t>
            </a:r>
            <a:r>
              <a:rPr lang="mr-IN" sz="4000" dirty="0" smtClean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…</a:t>
            </a:r>
            <a:endParaRPr lang="en-US" sz="4000" dirty="0" smtClean="0">
              <a:solidFill>
                <a:schemeClr val="bg1"/>
              </a:solidFill>
              <a:latin typeface="Proxima Nova" charset="0"/>
              <a:ea typeface="Proxima Nova" charset="0"/>
              <a:cs typeface="Proxima Nov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433" y="3232298"/>
            <a:ext cx="4064000" cy="30226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5591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7937" y="1390523"/>
            <a:ext cx="3561346" cy="420303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4000" dirty="0" smtClean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His speed </a:t>
            </a:r>
            <a:r>
              <a:rPr lang="en-US" sz="4000" b="1" dirty="0" smtClean="0">
                <a:solidFill>
                  <a:srgbClr val="FFFF00"/>
                </a:solidFill>
                <a:latin typeface="Proxima Nova Extrabold" charset="0"/>
                <a:ea typeface="Proxima Nova Extrabold" charset="0"/>
                <a:cs typeface="Proxima Nova Extrabold" charset="0"/>
              </a:rPr>
              <a:t>goes to waste </a:t>
            </a:r>
            <a:r>
              <a:rPr lang="en-US" sz="4000" dirty="0" smtClean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if I’m holding him back.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087" y="6494796"/>
            <a:ext cx="1457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 dirty="0"/>
              <a:t>@rseroter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422" y="625286"/>
            <a:ext cx="4138862" cy="569304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95083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b="5168"/>
          <a:stretch/>
        </p:blipFill>
        <p:spPr>
          <a:xfrm>
            <a:off x="0" y="0"/>
            <a:ext cx="12192000" cy="68641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" y="2951747"/>
            <a:ext cx="12192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Proxima Nova Extrabold" charset="0"/>
                <a:ea typeface="Proxima Nova Extrabold" charset="0"/>
                <a:cs typeface="Proxima Nova Extrabold" charset="0"/>
              </a:rPr>
              <a:t>theory </a:t>
            </a:r>
            <a:r>
              <a:rPr lang="en-US" sz="6000" b="1" smtClean="0">
                <a:solidFill>
                  <a:schemeClr val="bg1"/>
                </a:solidFill>
                <a:latin typeface="Proxima Nova Extrabold" charset="0"/>
                <a:ea typeface="Proxima Nova Extrabold" charset="0"/>
                <a:cs typeface="Proxima Nova Extrabold" charset="0"/>
              </a:rPr>
              <a:t>of constraints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8087" y="6494796"/>
            <a:ext cx="1457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/>
              <a:t>@</a:t>
            </a:r>
            <a:r>
              <a:rPr lang="en-US" dirty="0"/>
              <a:t>rseroter</a:t>
            </a:r>
          </a:p>
        </p:txBody>
      </p:sp>
    </p:spTree>
    <p:extLst>
      <p:ext uri="{BB962C8B-B14F-4D97-AF65-F5344CB8AC3E}">
        <p14:creationId xmlns:p14="http://schemas.microsoft.com/office/powerpoint/2010/main" val="13437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8087" y="6494796"/>
            <a:ext cx="1457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 dirty="0"/>
              <a:t>@rseroter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79366" y="1267326"/>
            <a:ext cx="3721769" cy="420303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4000" dirty="0" smtClean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Software teams face the same reality.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1622592"/>
            <a:ext cx="6350000" cy="34925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1252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087" y="6494796"/>
            <a:ext cx="1457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 dirty="0"/>
              <a:t>@rseroter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4860758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D</a:t>
            </a:r>
            <a:r>
              <a:rPr lang="en-US" sz="4000" dirty="0" smtClean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on’t allow app integration be the bottleneck.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545320"/>
            <a:ext cx="6502400" cy="36576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949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087" y="6494796"/>
            <a:ext cx="1457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 dirty="0"/>
              <a:t>@rseroter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30442" y="1267326"/>
            <a:ext cx="3721769" cy="420303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4000" dirty="0" smtClean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You need a </a:t>
            </a:r>
            <a:r>
              <a:rPr lang="en-US" sz="4000" b="1" dirty="0" smtClean="0">
                <a:solidFill>
                  <a:srgbClr val="FFFF00"/>
                </a:solidFill>
                <a:latin typeface="Proxima Nova Extrabold" charset="0"/>
                <a:ea typeface="Proxima Nova Extrabold" charset="0"/>
                <a:cs typeface="Proxima Nova Extrabold" charset="0"/>
              </a:rPr>
              <a:t>cloud-native</a:t>
            </a:r>
            <a:r>
              <a:rPr lang="en-US" sz="4000" dirty="0" smtClean="0">
                <a:solidFill>
                  <a:srgbClr val="FFFF00"/>
                </a:solidFill>
                <a:latin typeface="Proxima Nova" charset="0"/>
                <a:ea typeface="Proxima Nova" charset="0"/>
                <a:cs typeface="Proxima Nova" charset="0"/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approach to integration.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605" y="1590842"/>
            <a:ext cx="6311900" cy="35560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8343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087" y="6494796"/>
            <a:ext cx="1457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 dirty="0"/>
              <a:t>@rseroter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3137" y="657725"/>
            <a:ext cx="11373851" cy="551848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ct val="200000"/>
              </a:lnSpc>
            </a:pPr>
            <a:r>
              <a:rPr lang="en-US" sz="4600" b="1" dirty="0" smtClean="0">
                <a:latin typeface="Proxima Nova" charset="0"/>
                <a:ea typeface="Proxima Nova" charset="0"/>
                <a:cs typeface="Proxima Nova" charset="0"/>
              </a:rPr>
              <a:t>#1  </a:t>
            </a:r>
            <a:r>
              <a:rPr lang="en-US" sz="4600" dirty="0" smtClean="0">
                <a:latin typeface="Proxima Nova Light" charset="0"/>
                <a:ea typeface="Proxima Nova Light" charset="0"/>
                <a:cs typeface="Proxima Nova Light" charset="0"/>
              </a:rPr>
              <a:t>Integration today</a:t>
            </a:r>
          </a:p>
          <a:p>
            <a:pPr>
              <a:lnSpc>
                <a:spcPct val="200000"/>
              </a:lnSpc>
            </a:pPr>
            <a:r>
              <a:rPr lang="en-US" sz="4600" b="1" dirty="0" smtClean="0">
                <a:latin typeface="Proxima Nova" charset="0"/>
                <a:ea typeface="Proxima Nova" charset="0"/>
                <a:cs typeface="Proxima Nova" charset="0"/>
              </a:rPr>
              <a:t>#2 </a:t>
            </a:r>
            <a:r>
              <a:rPr lang="en-US" sz="4600" dirty="0" smtClean="0">
                <a:latin typeface="Proxima Nova Light" charset="0"/>
                <a:ea typeface="Proxima Nova Light" charset="0"/>
                <a:cs typeface="Proxima Nova Light" charset="0"/>
              </a:rPr>
              <a:t>What is “cloud-native”?</a:t>
            </a:r>
          </a:p>
          <a:p>
            <a:pPr>
              <a:lnSpc>
                <a:spcPct val="200000"/>
              </a:lnSpc>
            </a:pPr>
            <a:r>
              <a:rPr lang="en-US" sz="4600" b="1" dirty="0" smtClean="0">
                <a:latin typeface="Proxima Nova" charset="0"/>
                <a:ea typeface="Proxima Nova" charset="0"/>
                <a:cs typeface="Proxima Nova" charset="0"/>
              </a:rPr>
              <a:t>#3 </a:t>
            </a:r>
            <a:r>
              <a:rPr lang="en-US" sz="4600" dirty="0" smtClean="0">
                <a:latin typeface="Proxima Nova Light" charset="0"/>
                <a:ea typeface="Proxima Nova Light" charset="0"/>
                <a:cs typeface="Proxima Nova Light" charset="0"/>
              </a:rPr>
              <a:t>Delivering cloud-native integration</a:t>
            </a:r>
          </a:p>
        </p:txBody>
      </p:sp>
    </p:spTree>
    <p:extLst>
      <p:ext uri="{BB962C8B-B14F-4D97-AF65-F5344CB8AC3E}">
        <p14:creationId xmlns:p14="http://schemas.microsoft.com/office/powerpoint/2010/main" val="207042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800" smtClean="0">
            <a:solidFill>
              <a:schemeClr val="bg1"/>
            </a:solidFill>
            <a:latin typeface="Gotham Medium" charset="0"/>
            <a:ea typeface="Gotham Medium" charset="0"/>
            <a:cs typeface="Gotham Medium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12902</TotalTime>
  <Words>1060</Words>
  <Application>Microsoft Macintosh PowerPoint</Application>
  <PresentationFormat>Widescreen</PresentationFormat>
  <Paragraphs>225</Paragraphs>
  <Slides>30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Calibri</vt:lpstr>
      <vt:lpstr>Calibri Light</vt:lpstr>
      <vt:lpstr>Lato</vt:lpstr>
      <vt:lpstr>Proxima Nova</vt:lpstr>
      <vt:lpstr>Proxima Nova Extrabold</vt:lpstr>
      <vt:lpstr>Proxima Nova Light</vt:lpstr>
      <vt:lpstr>Proxima Nova Semibold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Seroter</dc:creator>
  <cp:lastModifiedBy>Richard Seroter</cp:lastModifiedBy>
  <cp:revision>81</cp:revision>
  <dcterms:created xsi:type="dcterms:W3CDTF">2017-05-02T22:34:31Z</dcterms:created>
  <dcterms:modified xsi:type="dcterms:W3CDTF">2017-07-11T15:03:35Z</dcterms:modified>
</cp:coreProperties>
</file>