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9" r:id="rId3"/>
    <p:sldId id="263" r:id="rId4"/>
    <p:sldId id="285" r:id="rId5"/>
    <p:sldId id="264" r:id="rId6"/>
    <p:sldId id="265" r:id="rId7"/>
    <p:sldId id="286" r:id="rId8"/>
    <p:sldId id="287" r:id="rId9"/>
    <p:sldId id="288" r:id="rId10"/>
    <p:sldId id="280" r:id="rId11"/>
    <p:sldId id="281" r:id="rId12"/>
    <p:sldId id="284" r:id="rId13"/>
    <p:sldId id="283" r:id="rId14"/>
    <p:sldId id="279" r:id="rId15"/>
    <p:sldId id="260" r:id="rId16"/>
    <p:sldId id="266" r:id="rId17"/>
    <p:sldId id="267" r:id="rId18"/>
    <p:sldId id="268" r:id="rId19"/>
    <p:sldId id="269" r:id="rId20"/>
    <p:sldId id="270" r:id="rId21"/>
    <p:sldId id="272" r:id="rId22"/>
    <p:sldId id="271" r:id="rId23"/>
    <p:sldId id="273" r:id="rId24"/>
    <p:sldId id="274" r:id="rId25"/>
    <p:sldId id="275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69A1"/>
    <a:srgbClr val="4EC1B2"/>
    <a:srgbClr val="C4DDDA"/>
    <a:srgbClr val="F4BC90"/>
    <a:srgbClr val="FACDAC"/>
    <a:srgbClr val="E5F6F4"/>
    <a:srgbClr val="777777"/>
    <a:srgbClr val="EE7822"/>
    <a:srgbClr val="F9C9A6"/>
    <a:srgbClr val="F179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70" autoAdjust="0"/>
    <p:restoredTop sz="94660"/>
  </p:normalViewPr>
  <p:slideViewPr>
    <p:cSldViewPr snapToGrid="0">
      <p:cViewPr varScale="1">
        <p:scale>
          <a:sx n="98" d="100"/>
          <a:sy n="98" d="100"/>
        </p:scale>
        <p:origin x="82" y="1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23EC21-98F4-416F-AEFC-CAA8C6542430}" type="datetimeFigureOut">
              <a:rPr lang="en-US" smtClean="0"/>
              <a:t>6/26/2017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54615-1C4C-41F0-B828-E88DCA48A4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88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54615-1C4C-41F0-B828-E88DCA48A45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5934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14F3EC0C-B6D1-4348-9501-C2AEC0A3D027}" type="datetime8">
              <a:rPr lang="en-US" smtClean="0"/>
              <a:t>6/26/2017 1:37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0345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0FA8A8BD-5A50-4AA5-AF29-6CD8A6FEB1FC}" type="datetime8">
              <a:rPr lang="en-US" smtClean="0"/>
              <a:t>6/26/2017 1:37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4497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54615-1C4C-41F0-B828-E88DCA48A45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0783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54615-1C4C-41F0-B828-E88DCA48A45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5416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54615-1C4C-41F0-B828-E88DCA48A45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8600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63D4DBE1-34DF-482D-B9BD-242C431D0EC5}" type="datetime8">
              <a:rPr lang="en-US" smtClean="0"/>
              <a:t>6/26/2017 1:37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7863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Microsoft Ignite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2015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E9BC846C-D5B1-4D61-8731-A8ABAC5BC995}" type="datetime8">
              <a:rPr lang="en-US" smtClean="0"/>
              <a:t>6/26/2017 1:37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4845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Microsoft Ignite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2015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450B6DAD-57B8-4D53-A781-8EAC6FD2BF3C}" type="datetime8">
              <a:rPr lang="en-US" smtClean="0"/>
              <a:t>6/26/2017 1:37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0221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Microsoft Build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CF1CC4EE-BA1D-4CD0-91AC-84066BB9B937}" type="datetime8">
              <a:rPr lang="en-US" smtClean="0"/>
              <a:t>6/26/2017 1:37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3132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829D3488-0163-4CEC-BB44-2D3F61DDE8BA}" type="datetime8">
              <a:rPr lang="en-US" smtClean="0"/>
              <a:t>6/26/2017 1:37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78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Microsoft Build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CF1CC4EE-BA1D-4CD0-91AC-84066BB9B937}" type="datetime8">
              <a:rPr lang="en-US" smtClean="0"/>
              <a:t>6/26/2017 1:38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2157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Microsoft Build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CF1CC4EE-BA1D-4CD0-91AC-84066BB9B937}" type="datetime8">
              <a:rPr lang="en-US" smtClean="0"/>
              <a:t>6/26/2017 1:37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5015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Microsoft Ignite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2015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B7106096-CF3F-4F1D-99CB-D6DA444EC479}" type="datetime8">
              <a:rPr lang="en-US" smtClean="0"/>
              <a:t>6/26/2017 1:37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5509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Microsoft Ignite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2015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C63E59A8-BB02-412D-AF98-CC18F6952728}" type="datetime8">
              <a:rPr lang="en-US" smtClean="0"/>
              <a:t>6/26/2017 1:37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9274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2946" y="4422461"/>
            <a:ext cx="5617208" cy="4188777"/>
          </a:xfrm>
          <a:prstGeom prst="rect">
            <a:avLst/>
          </a:prstGeom>
        </p:spPr>
        <p:txBody>
          <a:bodyPr lIns="93302" tIns="46652" rIns="93302" bIns="46652"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5096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Microsoft Build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CF1CC4EE-BA1D-4CD0-91AC-84066BB9B937}" type="datetime8">
              <a:rPr lang="en-US" smtClean="0"/>
              <a:t>6/26/2017 1:37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7200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Microsoft Build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CF1CC4EE-BA1D-4CD0-91AC-84066BB9B937}" type="datetime8">
              <a:rPr lang="en-US" smtClean="0"/>
              <a:t>6/26/2017 1:37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220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875C336A-E2ED-4ECE-97A0-5F3C910C3AA9}" type="datetime8">
              <a:rPr lang="en-US" smtClean="0"/>
              <a:t>6/26/2017 3:31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216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Microsoft Ignite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2015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E9BC846C-D5B1-4D61-8731-A8ABAC5BC995}" type="datetime8">
              <a:rPr lang="en-US" smtClean="0"/>
              <a:t>6/26/2017 1:44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489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Microsoft Build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CF1CC4EE-BA1D-4CD0-91AC-84066BB9B937}" type="datetime8">
              <a:rPr lang="en-US" smtClean="0"/>
              <a:t>6/26/2017 1:37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6766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Microsoft Build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CF1CC4EE-BA1D-4CD0-91AC-84066BB9B937}" type="datetime8">
              <a:rPr lang="en-US" smtClean="0"/>
              <a:t>6/26/2017 1:37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4975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Microsoft Ignite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2015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B7106096-CF3F-4F1D-99CB-D6DA444EC479}" type="datetime8">
              <a:rPr lang="en-US" smtClean="0"/>
              <a:t>6/26/2017 1:44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4955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54615-1C4C-41F0-B828-E88DCA48A45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3033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Microsoft Build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CF1CC4EE-BA1D-4CD0-91AC-84066BB9B937}" type="datetime8">
              <a:rPr lang="en-US" smtClean="0"/>
              <a:t>6/26/2017 3:34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351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75" y="242334"/>
            <a:ext cx="11844000" cy="6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732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28F3-0CFA-4BEB-B67E-2A01ED21FEC8}" type="datetimeFigureOut">
              <a:rPr lang="en-IN" smtClean="0"/>
              <a:t>26-06-2017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6AFA1-6E7A-4276-8BA0-6065B8159AA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08608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710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9240" y="1189177"/>
            <a:ext cx="11655078" cy="1844608"/>
          </a:xfrm>
        </p:spPr>
        <p:txBody>
          <a:bodyPr>
            <a:spAutoFit/>
          </a:bodyPr>
          <a:lstStyle>
            <a:lvl1pPr marL="0" indent="0">
              <a:buNone/>
              <a:defRPr/>
            </a:lvl1pPr>
            <a:lvl2pPr marL="224097" indent="0">
              <a:buNone/>
              <a:defRPr/>
            </a:lvl2pPr>
            <a:lvl3pPr marL="448193" indent="0">
              <a:buNone/>
              <a:defRPr/>
            </a:lvl3pPr>
            <a:lvl4pPr marL="672290" indent="0">
              <a:buNone/>
              <a:defRPr/>
            </a:lvl4pPr>
            <a:lvl5pPr marL="896386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202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9241" y="1187644"/>
            <a:ext cx="5378548" cy="1978170"/>
          </a:xfrm>
        </p:spPr>
        <p:txBody>
          <a:bodyPr wrap="square">
            <a:spAutoFit/>
          </a:bodyPr>
          <a:lstStyle>
            <a:lvl1pPr marL="0" indent="0">
              <a:spcBef>
                <a:spcPts val="1200"/>
              </a:spcBef>
              <a:buClr>
                <a:schemeClr val="tx1"/>
              </a:buClr>
              <a:buFont typeface="Wingdings" panose="05000000000000000000" pitchFamily="2" charset="2"/>
              <a:buNone/>
              <a:defRPr sz="2941" b="0">
                <a:latin typeface="+mn-lt"/>
              </a:defRPr>
            </a:lvl1pPr>
            <a:lvl2pPr marL="250553" indent="0">
              <a:buFont typeface="Wingdings" panose="05000000000000000000" pitchFamily="2" charset="2"/>
              <a:buNone/>
              <a:defRPr sz="2353" b="0"/>
            </a:lvl2pPr>
            <a:lvl3pPr marL="441968" indent="0">
              <a:buFont typeface="Wingdings" panose="05000000000000000000" pitchFamily="2" charset="2"/>
              <a:buNone/>
              <a:tabLst/>
              <a:defRPr sz="2157" b="0"/>
            </a:lvl3pPr>
            <a:lvl4pPr marL="639608" indent="0">
              <a:buFont typeface="Wingdings" panose="05000000000000000000" pitchFamily="2" charset="2"/>
              <a:buNone/>
              <a:defRPr sz="2157" b="0"/>
            </a:lvl4pPr>
            <a:lvl5pPr marL="837250" indent="0">
              <a:buFont typeface="Wingdings" panose="05000000000000000000" pitchFamily="2" charset="2"/>
              <a:buNone/>
              <a:tabLst/>
              <a:defRPr sz="2157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544214" y="1187644"/>
            <a:ext cx="5378548" cy="2337243"/>
          </a:xfrm>
        </p:spPr>
        <p:txBody>
          <a:bodyPr wrap="square">
            <a:spAutoFit/>
          </a:bodyPr>
          <a:lstStyle>
            <a:lvl1pPr marL="0" indent="0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None/>
              <a:defRPr lang="en-US" sz="2941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250553" indent="0">
              <a:buFont typeface="Arial" panose="020B0604020202020204" pitchFamily="34" charset="0"/>
              <a:buNone/>
              <a:defRPr lang="en-US" sz="2353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441968" indent="0">
              <a:buFont typeface="Arial" panose="020B0604020202020204" pitchFamily="34" charset="0"/>
              <a:buNone/>
              <a:tabLst/>
              <a:defRPr lang="en-US" sz="2157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639608" indent="0">
              <a:buFont typeface="Arial" panose="020B0604020202020204" pitchFamily="34" charset="0"/>
              <a:buNone/>
              <a:defRPr lang="en-US" sz="2157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837250" indent="0">
              <a:buFont typeface="Arial" panose="020B0604020202020204" pitchFamily="34" charset="0"/>
              <a:buNone/>
              <a:tabLst/>
              <a:defRPr lang="en-US" sz="2157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504217" marR="0" lvl="0" indent="-504217" algn="l" defTabSz="914367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Edit Master text styles</a:t>
            </a:r>
          </a:p>
          <a:p>
            <a:pPr marL="504217" marR="0" lvl="1" indent="-504217" algn="l" defTabSz="914367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Second level</a:t>
            </a:r>
          </a:p>
          <a:p>
            <a:pPr marL="504217" marR="0" lvl="2" indent="-504217" algn="l" defTabSz="914367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Third level</a:t>
            </a:r>
          </a:p>
          <a:p>
            <a:pPr marL="504217" marR="0" lvl="3" indent="-504217" algn="l" defTabSz="914367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Fourth level</a:t>
            </a:r>
          </a:p>
          <a:p>
            <a:pPr marL="504217" marR="0" lvl="4" indent="-504217" algn="l" defTabSz="914367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21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22632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22632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5AB03-6F70-44D6-B227-A8C42D9C1E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712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fld id="{C8B728F3-0CFA-4BEB-B67E-2A01ED21FEC8}" type="datetimeFigureOut">
              <a:rPr lang="en-IN" smtClean="0"/>
              <a:pPr/>
              <a:t>26-06-2017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fld id="{D2F6AFA1-6E7A-4276-8BA0-6065B8159AA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6973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ontserrat" panose="000005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mailto:plarsen@microsoft.com" TargetMode="External"/><Relationship Id="rId3" Type="http://schemas.openxmlformats.org/officeDocument/2006/relationships/hyperlink" Target="https://aka.ms/his2016eval" TargetMode="External"/><Relationship Id="rId7" Type="http://schemas.openxmlformats.org/officeDocument/2006/relationships/hyperlink" Target="https://aka.ms/hisfeedback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go.microsoft.com/fwlink/?LinkId=799228" TargetMode="External"/><Relationship Id="rId5" Type="http://schemas.openxmlformats.org/officeDocument/2006/relationships/hyperlink" Target="https://aka.ms/his2016cu1" TargetMode="External"/><Relationship Id="rId4" Type="http://schemas.openxmlformats.org/officeDocument/2006/relationships/hyperlink" Target="https://aka.ms/his2016sdk" TargetMode="External"/><Relationship Id="rId9" Type="http://schemas.openxmlformats.org/officeDocument/2006/relationships/hyperlink" Target="mailto:steve.melan@live.com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6.png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png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6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6.png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6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5.png"/><Relationship Id="rId4" Type="http://schemas.openxmlformats.org/officeDocument/2006/relationships/image" Target="../media/image11.png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png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/>
          <p:cNvGrpSpPr/>
          <p:nvPr/>
        </p:nvGrpSpPr>
        <p:grpSpPr>
          <a:xfrm>
            <a:off x="3717450" y="3512202"/>
            <a:ext cx="7648778" cy="1785184"/>
            <a:chOff x="3917475" y="3393700"/>
            <a:chExt cx="7648778" cy="1785184"/>
          </a:xfrm>
        </p:grpSpPr>
        <p:sp>
          <p:nvSpPr>
            <p:cNvPr id="54" name="TextBox 53"/>
            <p:cNvSpPr txBox="1"/>
            <p:nvPr/>
          </p:nvSpPr>
          <p:spPr>
            <a:xfrm>
              <a:off x="3917476" y="3393700"/>
              <a:ext cx="510161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3200" b="1" dirty="0">
                  <a:solidFill>
                    <a:srgbClr val="505050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Paul Larsen / Steve Melan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917476" y="3907220"/>
              <a:ext cx="67505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b="1" dirty="0">
                  <a:solidFill>
                    <a:srgbClr val="505050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Principal Program Manager – Microsoft / Integration MVP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917475" y="4347887"/>
              <a:ext cx="764877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2400" b="1" dirty="0">
                  <a:solidFill>
                    <a:srgbClr val="505050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Integrate heritage IBM systems using new cloud and on-premises connectors</a:t>
              </a:r>
            </a:p>
          </p:txBody>
        </p:sp>
      </p:grpSp>
      <p:pic>
        <p:nvPicPr>
          <p:cNvPr id="1026" name="Picture 2" descr="https://www.biztalk360.com/integrate-2017/images/Paul_Larse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318" y="3992430"/>
            <a:ext cx="828000" cy="828000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biztalk360.com/integrate-2017/images/stevemela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7083" y="3990794"/>
            <a:ext cx="828000" cy="828000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731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 2016 – Supported Platforms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sz="half" idx="1"/>
          </p:nvPr>
        </p:nvSpPr>
        <p:spPr>
          <a:xfrm>
            <a:off x="838201" y="1825853"/>
            <a:ext cx="5181600" cy="4574171"/>
          </a:xfrm>
        </p:spPr>
        <p:txBody>
          <a:bodyPr>
            <a:normAutofit lnSpcReduction="10000"/>
          </a:bodyPr>
          <a:lstStyle/>
          <a:p>
            <a:r>
              <a:rPr lang="en-US" sz="1765" dirty="0"/>
              <a:t>Operating Systems</a:t>
            </a:r>
          </a:p>
          <a:p>
            <a:pPr lvl="1"/>
            <a:r>
              <a:rPr lang="en-US" sz="1372" dirty="0"/>
              <a:t>Windows 10 </a:t>
            </a:r>
          </a:p>
          <a:p>
            <a:pPr lvl="1"/>
            <a:r>
              <a:rPr lang="en-US" sz="1372" dirty="0"/>
              <a:t>Windows 8.1 </a:t>
            </a:r>
          </a:p>
          <a:p>
            <a:pPr lvl="1"/>
            <a:r>
              <a:rPr lang="en-US" sz="1372" dirty="0"/>
              <a:t>Windows Server 2016 </a:t>
            </a:r>
          </a:p>
          <a:p>
            <a:pPr lvl="1"/>
            <a:r>
              <a:rPr lang="en-US" sz="1372" dirty="0"/>
              <a:t>Windows Server 2012 R2 </a:t>
            </a:r>
          </a:p>
          <a:p>
            <a:pPr lvl="1"/>
            <a:r>
              <a:rPr lang="en-US" sz="1372" dirty="0"/>
              <a:t>Virtualization with Azure and Hyper-V </a:t>
            </a:r>
          </a:p>
          <a:p>
            <a:r>
              <a:rPr lang="en-US" sz="1765" dirty="0"/>
              <a:t>Framework</a:t>
            </a:r>
          </a:p>
          <a:p>
            <a:pPr lvl="1"/>
            <a:r>
              <a:rPr lang="en-US" sz="1372" dirty="0"/>
              <a:t>.NET Framework 4.6</a:t>
            </a:r>
          </a:p>
          <a:p>
            <a:r>
              <a:rPr lang="en-US" sz="1765" dirty="0"/>
              <a:t>Tools (Designer)</a:t>
            </a:r>
          </a:p>
          <a:p>
            <a:pPr lvl="1"/>
            <a:r>
              <a:rPr lang="en-US" sz="1372" dirty="0"/>
              <a:t>Visual Studio 2015 (CTP2)</a:t>
            </a:r>
          </a:p>
          <a:p>
            <a:pPr lvl="1"/>
            <a:r>
              <a:rPr lang="en-US" sz="1372" dirty="0"/>
              <a:t>Visual Studio 2013 with Update 5 </a:t>
            </a:r>
          </a:p>
          <a:p>
            <a:r>
              <a:rPr lang="en-US" sz="1765" dirty="0"/>
              <a:t>BizTalk (Adapters)</a:t>
            </a:r>
          </a:p>
          <a:p>
            <a:pPr lvl="1"/>
            <a:r>
              <a:rPr lang="en-US" sz="1372" dirty="0"/>
              <a:t>BizTalk Server 2016 </a:t>
            </a:r>
          </a:p>
          <a:p>
            <a:pPr lvl="1"/>
            <a:r>
              <a:rPr lang="en-US" sz="1372" dirty="0"/>
              <a:t>BizTalk Server 2013 R2 </a:t>
            </a:r>
          </a:p>
          <a:p>
            <a:r>
              <a:rPr lang="en-US" sz="1765" dirty="0"/>
              <a:t>Database (ESSO)</a:t>
            </a:r>
          </a:p>
          <a:p>
            <a:pPr lvl="1"/>
            <a:r>
              <a:rPr lang="en-US" sz="1372" dirty="0"/>
              <a:t>SQL Server 2016 </a:t>
            </a:r>
          </a:p>
          <a:p>
            <a:pPr lvl="1"/>
            <a:r>
              <a:rPr lang="en-US" sz="1372" dirty="0"/>
              <a:t>SQL Server 2014 with Service Pack 2 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sz="half" idx="2"/>
          </p:nvPr>
        </p:nvSpPr>
        <p:spPr>
          <a:xfrm>
            <a:off x="6172200" y="1825853"/>
            <a:ext cx="5181600" cy="4872880"/>
          </a:xfrm>
        </p:spPr>
        <p:txBody>
          <a:bodyPr>
            <a:normAutofit fontScale="92500" lnSpcReduction="10000"/>
          </a:bodyPr>
          <a:lstStyle/>
          <a:p>
            <a:r>
              <a:rPr lang="en-US" sz="1765" dirty="0"/>
              <a:t>Operating Systems</a:t>
            </a:r>
          </a:p>
          <a:p>
            <a:pPr lvl="1"/>
            <a:r>
              <a:rPr lang="en-US" sz="1372" dirty="0"/>
              <a:t>IBM z/OS 2.2, 2.1 </a:t>
            </a:r>
          </a:p>
          <a:p>
            <a:pPr lvl="1"/>
            <a:r>
              <a:rPr lang="en-US" sz="1372" dirty="0"/>
              <a:t>IBM z/VM 6.3, 6.2 </a:t>
            </a:r>
          </a:p>
          <a:p>
            <a:pPr lvl="1"/>
            <a:r>
              <a:rPr lang="en-US" sz="1372" dirty="0"/>
              <a:t>IBM z/VSE 6.1, 6.2 </a:t>
            </a:r>
          </a:p>
          <a:p>
            <a:pPr lvl="1"/>
            <a:r>
              <a:rPr lang="en-US" sz="1372" dirty="0"/>
              <a:t>IBM i 7.2, 7.1 </a:t>
            </a:r>
          </a:p>
          <a:p>
            <a:r>
              <a:rPr lang="en-US" sz="1765" dirty="0"/>
              <a:t>Transaction Processing Systems</a:t>
            </a:r>
          </a:p>
          <a:p>
            <a:pPr lvl="1"/>
            <a:r>
              <a:rPr lang="en-US" sz="1372" dirty="0"/>
              <a:t>IBM CICS 5.3, 5.2 </a:t>
            </a:r>
          </a:p>
          <a:p>
            <a:pPr lvl="1"/>
            <a:r>
              <a:rPr lang="en-US" sz="1372" dirty="0"/>
              <a:t>IMS 14.1, 13.1 </a:t>
            </a:r>
          </a:p>
          <a:p>
            <a:pPr lvl="1"/>
            <a:r>
              <a:rPr lang="en-US" sz="1372" dirty="0"/>
              <a:t>IBM i 7.2, 7.1 </a:t>
            </a:r>
          </a:p>
          <a:p>
            <a:r>
              <a:rPr lang="en-US" sz="1765" dirty="0"/>
              <a:t>Message Processing Systems</a:t>
            </a:r>
          </a:p>
          <a:p>
            <a:pPr lvl="1"/>
            <a:r>
              <a:rPr lang="en-US" sz="1372" dirty="0"/>
              <a:t>IBM MQ 8.0, 7.5 </a:t>
            </a:r>
          </a:p>
          <a:p>
            <a:r>
              <a:rPr lang="en-US" sz="1765" dirty="0"/>
              <a:t>File Systems </a:t>
            </a:r>
          </a:p>
          <a:p>
            <a:pPr lvl="1"/>
            <a:r>
              <a:rPr lang="en-US" sz="1372" dirty="0"/>
              <a:t>IBM DFSMS DFM z/OS 2.2, 2.1 </a:t>
            </a:r>
          </a:p>
          <a:p>
            <a:pPr lvl="1"/>
            <a:r>
              <a:rPr lang="en-US" sz="1372" dirty="0"/>
              <a:t>IBM i 7.2, 7.1 </a:t>
            </a:r>
          </a:p>
          <a:p>
            <a:r>
              <a:rPr lang="en-US" sz="1765" dirty="0"/>
              <a:t>Relational Database Management Systems </a:t>
            </a:r>
          </a:p>
          <a:p>
            <a:pPr lvl="1"/>
            <a:r>
              <a:rPr lang="en-US" sz="1372" dirty="0"/>
              <a:t>IBM DB2 for z/OS 11.1, 10.1 </a:t>
            </a:r>
          </a:p>
          <a:p>
            <a:pPr lvl="1"/>
            <a:r>
              <a:rPr lang="en-US" sz="1372" dirty="0"/>
              <a:t>IBM DB2 for i 7.2, 7.1 </a:t>
            </a:r>
          </a:p>
          <a:p>
            <a:pPr lvl="1"/>
            <a:r>
              <a:rPr lang="en-US" sz="1372" dirty="0"/>
              <a:t>IBM DB2 for LUW 11.1, 10.5 </a:t>
            </a:r>
          </a:p>
          <a:p>
            <a:pPr lvl="1"/>
            <a:r>
              <a:rPr lang="en-US" sz="1372" dirty="0"/>
              <a:t>Informix V12.1, 11.7</a:t>
            </a:r>
          </a:p>
        </p:txBody>
      </p:sp>
    </p:spTree>
    <p:extLst>
      <p:ext uri="{BB962C8B-B14F-4D97-AF65-F5344CB8AC3E}">
        <p14:creationId xmlns:p14="http://schemas.microsoft.com/office/powerpoint/2010/main" val="312853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 2016 – New and Improved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New installation program</a:t>
            </a:r>
          </a:p>
          <a:p>
            <a:r>
              <a:rPr lang="en-US" sz="2400" dirty="0"/>
              <a:t>New configuration program</a:t>
            </a:r>
          </a:p>
          <a:p>
            <a:r>
              <a:rPr lang="en-US" sz="2400" dirty="0"/>
              <a:t>New Client (.NET) for MQ</a:t>
            </a:r>
          </a:p>
          <a:p>
            <a:r>
              <a:rPr lang="en-US" sz="2400" dirty="0"/>
              <a:t>New Client (.NET) for DB2 and Informix</a:t>
            </a:r>
          </a:p>
          <a:p>
            <a:r>
              <a:rPr lang="en-US" sz="2400" dirty="0"/>
              <a:t>New ADO.NET Providers for DB2 and Informix</a:t>
            </a:r>
          </a:p>
          <a:p>
            <a:r>
              <a:rPr lang="en-US" sz="2400" dirty="0"/>
              <a:t>New BizTalk Adapters for DB2 and Informix</a:t>
            </a:r>
          </a:p>
          <a:p>
            <a:r>
              <a:rPr lang="en-US" sz="2400" dirty="0"/>
              <a:t>New BizTalk Adapter for MQ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Designer plug-ins for VS 2015</a:t>
            </a:r>
          </a:p>
          <a:p>
            <a:r>
              <a:rPr lang="en-US" sz="2400" dirty="0"/>
              <a:t>Data Tools for VS 2015</a:t>
            </a:r>
          </a:p>
          <a:p>
            <a:r>
              <a:rPr lang="en-US" sz="2400" dirty="0"/>
              <a:t>Improved documentation</a:t>
            </a:r>
          </a:p>
          <a:p>
            <a:r>
              <a:rPr lang="en-US" sz="2400" dirty="0"/>
              <a:t>Telemetry events and exceptions</a:t>
            </a:r>
          </a:p>
        </p:txBody>
      </p:sp>
    </p:spTree>
    <p:extLst>
      <p:ext uri="{BB962C8B-B14F-4D97-AF65-F5344CB8AC3E}">
        <p14:creationId xmlns:p14="http://schemas.microsoft.com/office/powerpoint/2010/main" val="3229009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ECBD21C-E4F0-4EB5-8631-205BD03C4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CB32A47-348D-42F8-AD80-C7388D18F6E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/>
              <a:t>HIS 2016 Evaluation</a:t>
            </a:r>
          </a:p>
          <a:p>
            <a:pPr lvl="1"/>
            <a:r>
              <a:rPr lang="en-US" sz="1600" dirty="0">
                <a:hlinkClick r:id="rId3"/>
              </a:rPr>
              <a:t>https://aka.ms/his2016eval</a:t>
            </a:r>
            <a:endParaRPr lang="en-US" sz="1600" dirty="0"/>
          </a:p>
          <a:p>
            <a:r>
              <a:rPr lang="en-US" sz="2000" dirty="0"/>
              <a:t>HIS 2016 Client</a:t>
            </a:r>
          </a:p>
          <a:p>
            <a:pPr lvl="1"/>
            <a:r>
              <a:rPr lang="en-US" sz="1600" dirty="0">
                <a:hlinkClick r:id="rId3"/>
              </a:rPr>
              <a:t>https://aka.ms/his2016eval</a:t>
            </a:r>
            <a:endParaRPr lang="en-US" sz="1600" dirty="0"/>
          </a:p>
          <a:p>
            <a:r>
              <a:rPr lang="en-US" sz="2000" dirty="0"/>
              <a:t>HIS 2016 SDK</a:t>
            </a:r>
          </a:p>
          <a:p>
            <a:pPr lvl="1"/>
            <a:r>
              <a:rPr lang="en-US" sz="1600" dirty="0">
                <a:hlinkClick r:id="rId4"/>
              </a:rPr>
              <a:t>https://aka.ms/his2016sdk</a:t>
            </a:r>
            <a:endParaRPr lang="en-US" sz="1600" dirty="0"/>
          </a:p>
          <a:p>
            <a:r>
              <a:rPr lang="en-US" sz="2000" dirty="0"/>
              <a:t>HIS 2016 CU1</a:t>
            </a:r>
          </a:p>
          <a:p>
            <a:pPr lvl="1"/>
            <a:r>
              <a:rPr lang="en-US" sz="1600" dirty="0">
                <a:hlinkClick r:id="rId5"/>
              </a:rPr>
              <a:t>https://aka.ms/his2016cu1</a:t>
            </a:r>
            <a:endParaRPr lang="en-US" sz="1600" dirty="0"/>
          </a:p>
          <a:p>
            <a:endParaRPr lang="en-US" sz="2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0587FF-9CC8-4A49-B6C5-BD5FC154CE2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/>
              <a:t>HIS 2016 What’s New</a:t>
            </a:r>
          </a:p>
          <a:p>
            <a:pPr lvl="1"/>
            <a:r>
              <a:rPr lang="en-US" sz="1600" dirty="0">
                <a:hlinkClick r:id="rId6"/>
              </a:rPr>
              <a:t>http://go.microsoft.com/fwlink/?LinkId=799228</a:t>
            </a:r>
            <a:endParaRPr lang="en-US" sz="1600" dirty="0"/>
          </a:p>
          <a:p>
            <a:r>
              <a:rPr lang="en-US" sz="2000" dirty="0"/>
              <a:t>HIS Feedback Survey</a:t>
            </a:r>
          </a:p>
          <a:p>
            <a:pPr lvl="1"/>
            <a:r>
              <a:rPr lang="en-US" sz="1600" dirty="0">
                <a:hlinkClick r:id="rId7"/>
              </a:rPr>
              <a:t>https://aka.ms/hisfeedback</a:t>
            </a:r>
            <a:endParaRPr lang="en-US" sz="1600" dirty="0"/>
          </a:p>
          <a:p>
            <a:r>
              <a:rPr lang="en-US" sz="2000" dirty="0"/>
              <a:t>Paul Larsen</a:t>
            </a:r>
          </a:p>
          <a:p>
            <a:pPr lvl="1"/>
            <a:r>
              <a:rPr lang="en-US" sz="1600" dirty="0">
                <a:hlinkClick r:id="rId8"/>
              </a:rPr>
              <a:t>mailto:plarsen@microsoft.com</a:t>
            </a:r>
            <a:endParaRPr lang="en-US" sz="1600" dirty="0"/>
          </a:p>
          <a:p>
            <a:r>
              <a:rPr lang="en-US" sz="2000" dirty="0"/>
              <a:t>Steve Melan</a:t>
            </a:r>
          </a:p>
          <a:p>
            <a:pPr lvl="1"/>
            <a:r>
              <a:rPr lang="en-US" sz="1600" dirty="0">
                <a:hlinkClick r:id="rId9"/>
              </a:rPr>
              <a:t>mailto:steve.melan@live.com</a:t>
            </a:r>
            <a:endParaRPr lang="en-US" sz="16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92265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11188-76D8-4E97-B836-FDCC7F648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Roadmap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8D3CAA-0451-4F1E-85DF-F34A02375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HIS 2016 CU2</a:t>
            </a:r>
          </a:p>
          <a:p>
            <a:pPr lvl="1"/>
            <a:r>
              <a:rPr lang="en-US" dirty="0"/>
              <a:t>IBM DB2 for z/OS V12</a:t>
            </a:r>
          </a:p>
          <a:p>
            <a:pPr lvl="1"/>
            <a:r>
              <a:rPr lang="en-US" dirty="0"/>
              <a:t>IBM MQ V9</a:t>
            </a:r>
          </a:p>
          <a:p>
            <a:pPr lvl="1"/>
            <a:r>
              <a:rPr lang="en-US" dirty="0"/>
              <a:t>.NET Framework 4.7</a:t>
            </a:r>
          </a:p>
          <a:p>
            <a:pPr lvl="1"/>
            <a:r>
              <a:rPr lang="en-US" dirty="0"/>
              <a:t>Visual Studio 2017</a:t>
            </a:r>
          </a:p>
          <a:p>
            <a:pPr lvl="1"/>
            <a:r>
              <a:rPr lang="en-US" dirty="0"/>
              <a:t>SQL Server 2017</a:t>
            </a:r>
          </a:p>
          <a:p>
            <a:r>
              <a:rPr lang="en-US" dirty="0"/>
              <a:t>Let us know what you want for vNext</a:t>
            </a:r>
          </a:p>
          <a:p>
            <a:pPr lvl="1"/>
            <a:r>
              <a:rPr lang="en-US" dirty="0"/>
              <a:t>DB2 CALL, INSERT identity, UPDATE (partial columns)</a:t>
            </a:r>
          </a:p>
          <a:p>
            <a:pPr lvl="1"/>
            <a:r>
              <a:rPr lang="en-US" dirty="0"/>
              <a:t>PowerShell for generating TI and host files metadata </a:t>
            </a:r>
          </a:p>
          <a:p>
            <a:pPr lvl="1"/>
            <a:r>
              <a:rPr lang="en-US" dirty="0"/>
              <a:t>MQ Listener for host-initiated messaging</a:t>
            </a:r>
          </a:p>
        </p:txBody>
      </p:sp>
    </p:spTree>
    <p:extLst>
      <p:ext uri="{BB962C8B-B14F-4D97-AF65-F5344CB8AC3E}">
        <p14:creationId xmlns:p14="http://schemas.microsoft.com/office/powerpoint/2010/main" val="2681241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9890E-F588-4DB4-A50C-9E29D6336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</p:spTree>
    <p:extLst>
      <p:ext uri="{BB962C8B-B14F-4D97-AF65-F5344CB8AC3E}">
        <p14:creationId xmlns:p14="http://schemas.microsoft.com/office/powerpoint/2010/main" val="2113364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Microsoft Host Integration Server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Infrastructure and device emulation</a:t>
            </a:r>
          </a:p>
          <a:p>
            <a:pPr lvl="1"/>
            <a:r>
              <a:rPr lang="en-US" dirty="0"/>
              <a:t>Network services (SNA gateway, Host Print and TN services, Session Integrator)</a:t>
            </a:r>
          </a:p>
          <a:p>
            <a:pPr lvl="1"/>
            <a:r>
              <a:rPr lang="en-US" dirty="0"/>
              <a:t>Client applications (3270 and 5250 emulators, SNA APIs)</a:t>
            </a:r>
          </a:p>
          <a:p>
            <a:pPr lvl="1"/>
            <a:r>
              <a:rPr lang="en-US" dirty="0"/>
              <a:t>Session Integrator for 3270 and LUA programs</a:t>
            </a:r>
          </a:p>
          <a:p>
            <a:pPr lvl="1"/>
            <a:r>
              <a:rPr lang="en-US" dirty="0"/>
              <a:t>Enterprise Single Sign-On for credential mapping</a:t>
            </a:r>
          </a:p>
          <a:p>
            <a:r>
              <a:rPr lang="en-US" dirty="0"/>
              <a:t>Data</a:t>
            </a:r>
          </a:p>
          <a:p>
            <a:pPr lvl="1"/>
            <a:r>
              <a:rPr lang="en-US" dirty="0"/>
              <a:t>Clients, data providers and BizTalk adapters for DB2, Informix, Host Files</a:t>
            </a:r>
          </a:p>
          <a:p>
            <a:pPr lvl="1"/>
            <a:r>
              <a:rPr lang="en-US" dirty="0"/>
              <a:t>Service for DRDA (DB2-to-SQL gateway)</a:t>
            </a:r>
          </a:p>
          <a:p>
            <a:r>
              <a:rPr lang="en-US" dirty="0"/>
              <a:t>Messages and programs</a:t>
            </a:r>
          </a:p>
          <a:p>
            <a:pPr lvl="1"/>
            <a:r>
              <a:rPr lang="en-US" dirty="0"/>
              <a:t>Client, BizTalk adapter and WCF channel for MQ</a:t>
            </a:r>
          </a:p>
          <a:p>
            <a:pPr lvl="1"/>
            <a:r>
              <a:rPr lang="en-US" dirty="0"/>
              <a:t>Transaction Integrator and BizTalk adapter for CICS, IMS, IBM i</a:t>
            </a:r>
          </a:p>
        </p:txBody>
      </p:sp>
    </p:spTree>
    <p:extLst>
      <p:ext uri="{BB962C8B-B14F-4D97-AF65-F5344CB8AC3E}">
        <p14:creationId xmlns:p14="http://schemas.microsoft.com/office/powerpoint/2010/main" val="32890281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9143943" y="3706113"/>
            <a:ext cx="1965156" cy="12793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DB2 Client On-Premises</a:t>
            </a:r>
          </a:p>
        </p:txBody>
      </p:sp>
      <p:cxnSp>
        <p:nvCxnSpPr>
          <p:cNvPr id="355" name="Straight Arrow Connector 354"/>
          <p:cNvCxnSpPr/>
          <p:nvPr/>
        </p:nvCxnSpPr>
        <p:spPr>
          <a:xfrm flipV="1">
            <a:off x="5423682" y="4462137"/>
            <a:ext cx="3621201" cy="12127"/>
          </a:xfrm>
          <a:prstGeom prst="straightConnector1">
            <a:avLst/>
          </a:prstGeom>
          <a:ln w="28575">
            <a:solidFill>
              <a:srgbClr val="FFC00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893918" y="3774365"/>
            <a:ext cx="2382678" cy="49244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600" b="1" dirty="0"/>
              <a:t>Standard DRDA Protocol and Formats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893918" y="4734307"/>
            <a:ext cx="2382678" cy="24622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600" b="1" dirty="0"/>
              <a:t>TCP/IP 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825234" y="4588617"/>
            <a:ext cx="2601506" cy="24622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600" b="1" spc="-68" dirty="0"/>
              <a:t>IBM DB2 Server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8934647" y="2694842"/>
            <a:ext cx="2382678" cy="73866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600" b="1" dirty="0"/>
              <a:t>Catalog, Schema, </a:t>
            </a:r>
          </a:p>
          <a:p>
            <a:pPr algn="ctr"/>
            <a:r>
              <a:rPr lang="en-US" sz="1600" b="1" dirty="0"/>
              <a:t>Tables, Views,</a:t>
            </a:r>
          </a:p>
          <a:p>
            <a:pPr algn="ctr"/>
            <a:r>
              <a:rPr lang="en-US" sz="1600" b="1" dirty="0"/>
              <a:t>Stored Procedures</a:t>
            </a:r>
          </a:p>
        </p:txBody>
      </p:sp>
      <p:sp>
        <p:nvSpPr>
          <p:cNvPr id="79" name="Rectangle 78"/>
          <p:cNvSpPr/>
          <p:nvPr/>
        </p:nvSpPr>
        <p:spPr>
          <a:xfrm>
            <a:off x="459186" y="2928537"/>
            <a:ext cx="1203068" cy="632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BizTalk Adapter </a:t>
            </a:r>
          </a:p>
        </p:txBody>
      </p:sp>
      <p:sp>
        <p:nvSpPr>
          <p:cNvPr id="80" name="Rectangle 79"/>
          <p:cNvSpPr/>
          <p:nvPr/>
        </p:nvSpPr>
        <p:spPr>
          <a:xfrm>
            <a:off x="459186" y="3561403"/>
            <a:ext cx="2404646" cy="632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ADO.NET Provider</a:t>
            </a:r>
          </a:p>
        </p:txBody>
      </p:sp>
      <p:sp>
        <p:nvSpPr>
          <p:cNvPr id="81" name="Rectangle 80"/>
          <p:cNvSpPr/>
          <p:nvPr/>
        </p:nvSpPr>
        <p:spPr>
          <a:xfrm>
            <a:off x="459186" y="4194269"/>
            <a:ext cx="2404646" cy="632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DRDA Client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(.NET)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945143" y="5774278"/>
            <a:ext cx="1272218" cy="49244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600" b="1" spc="-68" dirty="0"/>
              <a:t>Linux, UNIX,</a:t>
            </a:r>
            <a:br>
              <a:rPr lang="en-US" sz="1600" b="1" spc="-68" dirty="0"/>
            </a:br>
            <a:r>
              <a:rPr lang="en-US" sz="1600" b="1" spc="-68" dirty="0"/>
              <a:t>Windows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007655" y="1855077"/>
            <a:ext cx="2576923" cy="28713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866" b="1" spc="-68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On-Premises Datacenter</a:t>
            </a: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5073" y="1690935"/>
            <a:ext cx="624144" cy="624144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598" y="5078927"/>
            <a:ext cx="624144" cy="624144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3914" y="3870975"/>
            <a:ext cx="624144" cy="624144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382358" y="1908790"/>
            <a:ext cx="2576923" cy="28713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866" b="1" spc="-68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On-Premises Datacenter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76" y="1744648"/>
            <a:ext cx="624144" cy="624144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2260968" y="5900276"/>
            <a:ext cx="1272218" cy="24622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600" b="1" spc="-68" dirty="0"/>
              <a:t>Windows</a:t>
            </a: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5003" y="5206553"/>
            <a:ext cx="624144" cy="624144"/>
          </a:xfrm>
          <a:prstGeom prst="rect">
            <a:avLst/>
          </a:prstGeom>
        </p:spPr>
      </p:pic>
      <p:sp>
        <p:nvSpPr>
          <p:cNvPr id="43" name="Rectangle 42"/>
          <p:cNvSpPr/>
          <p:nvPr/>
        </p:nvSpPr>
        <p:spPr>
          <a:xfrm>
            <a:off x="1662254" y="2928537"/>
            <a:ext cx="1203068" cy="632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Power BI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Connector</a:t>
            </a:r>
            <a:endParaRPr lang="en-US" sz="800" b="1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196953" y="5777844"/>
            <a:ext cx="1120372" cy="49244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600" b="1" spc="-68" dirty="0"/>
              <a:t>IBM z/OS, i5/OS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2648" y="4895450"/>
            <a:ext cx="988228" cy="988228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2863832" y="2928537"/>
            <a:ext cx="1203068" cy="632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SQL Server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863832" y="3561403"/>
            <a:ext cx="1203068" cy="632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OLE DB Provider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863831" y="4194269"/>
            <a:ext cx="2410446" cy="632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DRDA Client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(native)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071209" y="2928537"/>
            <a:ext cx="1203068" cy="632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Office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071209" y="3561403"/>
            <a:ext cx="1203068" cy="632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ODBC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Driver</a:t>
            </a:r>
          </a:p>
        </p:txBody>
      </p:sp>
    </p:spTree>
    <p:extLst>
      <p:ext uri="{BB962C8B-B14F-4D97-AF65-F5344CB8AC3E}">
        <p14:creationId xmlns:p14="http://schemas.microsoft.com/office/powerpoint/2010/main" val="577583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9122175" y="3706113"/>
            <a:ext cx="1965156" cy="12793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Informix Client On-Premises</a:t>
            </a:r>
          </a:p>
        </p:txBody>
      </p:sp>
      <p:cxnSp>
        <p:nvCxnSpPr>
          <p:cNvPr id="355" name="Straight Arrow Connector 354"/>
          <p:cNvCxnSpPr/>
          <p:nvPr/>
        </p:nvCxnSpPr>
        <p:spPr>
          <a:xfrm flipV="1">
            <a:off x="5024425" y="4462137"/>
            <a:ext cx="3621201" cy="12127"/>
          </a:xfrm>
          <a:prstGeom prst="straightConnector1">
            <a:avLst/>
          </a:prstGeom>
          <a:ln w="28575">
            <a:solidFill>
              <a:srgbClr val="FFC00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485931" y="3727809"/>
            <a:ext cx="2382678" cy="49244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600" b="1" dirty="0"/>
              <a:t>Standard DRDA Protocol and Formats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485931" y="4687751"/>
            <a:ext cx="2382678" cy="24622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600" b="1" dirty="0"/>
              <a:t>TCP/IP 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803467" y="4588617"/>
            <a:ext cx="2601506" cy="24622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600" b="1" spc="-68" dirty="0"/>
              <a:t>IBM Informix Server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8912880" y="2694842"/>
            <a:ext cx="2382678" cy="73866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600" b="1" dirty="0"/>
              <a:t>Catalog, Schema, </a:t>
            </a:r>
          </a:p>
          <a:p>
            <a:pPr algn="ctr"/>
            <a:r>
              <a:rPr lang="en-US" sz="1600" b="1" dirty="0"/>
              <a:t>Tables, Views,</a:t>
            </a:r>
          </a:p>
          <a:p>
            <a:pPr algn="ctr"/>
            <a:r>
              <a:rPr lang="en-US" sz="1600" b="1" dirty="0"/>
              <a:t>Stored Procedures</a:t>
            </a:r>
          </a:p>
        </p:txBody>
      </p:sp>
      <p:sp>
        <p:nvSpPr>
          <p:cNvPr id="79" name="Rectangle 78"/>
          <p:cNvSpPr/>
          <p:nvPr/>
        </p:nvSpPr>
        <p:spPr>
          <a:xfrm>
            <a:off x="943360" y="2928537"/>
            <a:ext cx="1203068" cy="632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BizTalk Adapter </a:t>
            </a:r>
          </a:p>
        </p:txBody>
      </p:sp>
      <p:sp>
        <p:nvSpPr>
          <p:cNvPr id="80" name="Rectangle 79"/>
          <p:cNvSpPr/>
          <p:nvPr/>
        </p:nvSpPr>
        <p:spPr>
          <a:xfrm>
            <a:off x="943360" y="3561403"/>
            <a:ext cx="2404646" cy="632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ADO.NET Provider</a:t>
            </a:r>
          </a:p>
        </p:txBody>
      </p:sp>
      <p:sp>
        <p:nvSpPr>
          <p:cNvPr id="81" name="Rectangle 80"/>
          <p:cNvSpPr/>
          <p:nvPr/>
        </p:nvSpPr>
        <p:spPr>
          <a:xfrm>
            <a:off x="943360" y="4194269"/>
            <a:ext cx="2404646" cy="632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DRDA Client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(.NET)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479693" y="5802864"/>
            <a:ext cx="1272218" cy="49244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600" b="1" spc="-68" dirty="0"/>
              <a:t>Linux, UNIX,</a:t>
            </a:r>
            <a:br>
              <a:rPr lang="en-US" sz="1600" b="1" spc="-68" dirty="0"/>
            </a:br>
            <a:r>
              <a:rPr lang="en-US" sz="1600" b="1" spc="-68" dirty="0"/>
              <a:t>Windows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985888" y="1855077"/>
            <a:ext cx="2576923" cy="28713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866" b="1" spc="-68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On-Premises Datacenter</a:t>
            </a: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305" y="1690935"/>
            <a:ext cx="624144" cy="624144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147" y="5107514"/>
            <a:ext cx="624144" cy="624144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147" y="3870975"/>
            <a:ext cx="624144" cy="624144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360590" y="1908790"/>
            <a:ext cx="2576923" cy="28713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866" b="1" spc="-68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On-Premises Datacenter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008" y="1744648"/>
            <a:ext cx="624144" cy="624144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2096684" y="6060724"/>
            <a:ext cx="1272218" cy="24622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600" b="1" spc="-68" dirty="0"/>
              <a:t>Windows</a:t>
            </a: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719" y="5367000"/>
            <a:ext cx="624144" cy="624144"/>
          </a:xfrm>
          <a:prstGeom prst="rect">
            <a:avLst/>
          </a:prstGeom>
        </p:spPr>
      </p:pic>
      <p:sp>
        <p:nvSpPr>
          <p:cNvPr id="43" name="Rectangle 42"/>
          <p:cNvSpPr/>
          <p:nvPr/>
        </p:nvSpPr>
        <p:spPr>
          <a:xfrm>
            <a:off x="2146429" y="2928537"/>
            <a:ext cx="1203068" cy="632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Power BI Connector</a:t>
            </a:r>
            <a:endParaRPr lang="en-US" sz="8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348006" y="2928537"/>
            <a:ext cx="1203068" cy="632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SQL Server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348006" y="3561403"/>
            <a:ext cx="1203068" cy="632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OLE DB Provider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348006" y="4194269"/>
            <a:ext cx="1203068" cy="632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DRDA Client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(native)</a:t>
            </a:r>
          </a:p>
        </p:txBody>
      </p:sp>
    </p:spTree>
    <p:extLst>
      <p:ext uri="{BB962C8B-B14F-4D97-AF65-F5344CB8AC3E}">
        <p14:creationId xmlns:p14="http://schemas.microsoft.com/office/powerpoint/2010/main" val="2548239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DRDA Client for DB2 and Informix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745" dirty="0"/>
              <a:t>Common managed DRDA Client</a:t>
            </a:r>
          </a:p>
          <a:p>
            <a:r>
              <a:rPr lang="en-US" sz="2745" dirty="0"/>
              <a:t>Fully async implementation</a:t>
            </a:r>
          </a:p>
          <a:p>
            <a:r>
              <a:rPr lang="en-US" sz="2745" dirty="0"/>
              <a:t>Informix ADO.NET provider</a:t>
            </a:r>
          </a:p>
          <a:p>
            <a:r>
              <a:rPr lang="en-US" sz="2745" dirty="0"/>
              <a:t>Informix XA transactions</a:t>
            </a:r>
          </a:p>
          <a:p>
            <a:r>
              <a:rPr lang="en-US" sz="2745" dirty="0"/>
              <a:t>Transport Layer Security 1.2</a:t>
            </a:r>
          </a:p>
          <a:p>
            <a:r>
              <a:rPr lang="en-US" sz="2745" dirty="0"/>
              <a:t>SYSIBM catalog stored procedures</a:t>
            </a:r>
          </a:p>
          <a:p>
            <a:r>
              <a:rPr lang="en-US" sz="2745" dirty="0"/>
              <a:t>Improved Data Access Tool, Data Source Wizard and Schema Gen Wizard</a:t>
            </a:r>
          </a:p>
          <a:p>
            <a:r>
              <a:rPr lang="en-US" sz="2745" dirty="0"/>
              <a:t>DB2 for z/OS high performance DBATs (Database Access Threads)</a:t>
            </a:r>
          </a:p>
          <a:p>
            <a:r>
              <a:rPr lang="en-US" sz="2745" dirty="0"/>
              <a:t>DB2 for z/OS parameterized command performance (literal replacement)</a:t>
            </a:r>
          </a:p>
          <a:p>
            <a:r>
              <a:rPr lang="en-US" sz="2745" dirty="0"/>
              <a:t>Improved static SQL package binding and server cursors</a:t>
            </a:r>
          </a:p>
        </p:txBody>
      </p:sp>
    </p:spTree>
    <p:extLst>
      <p:ext uri="{BB962C8B-B14F-4D97-AF65-F5344CB8AC3E}">
        <p14:creationId xmlns:p14="http://schemas.microsoft.com/office/powerpoint/2010/main" val="36336067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BI Connectors for DB2 and Informix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Based on HIS 2016</a:t>
            </a:r>
          </a:p>
          <a:p>
            <a:pPr lvl="1"/>
            <a:r>
              <a:rPr lang="en-US" dirty="0"/>
              <a:t>Common managed DRDA Client and ADO.NET Provider</a:t>
            </a:r>
          </a:p>
          <a:p>
            <a:r>
              <a:rPr lang="en-US" dirty="0"/>
              <a:t>On-premises consumers</a:t>
            </a:r>
          </a:p>
          <a:p>
            <a:pPr lvl="1"/>
            <a:r>
              <a:rPr lang="en-US" dirty="0"/>
              <a:t>Power BI Desktop</a:t>
            </a:r>
          </a:p>
          <a:p>
            <a:pPr lvl="1"/>
            <a:r>
              <a:rPr lang="en-US" dirty="0"/>
              <a:t>Power Query</a:t>
            </a:r>
          </a:p>
          <a:p>
            <a:pPr lvl="1"/>
            <a:r>
              <a:rPr lang="en-US" dirty="0"/>
              <a:t>Excel Data Source</a:t>
            </a:r>
          </a:p>
          <a:p>
            <a:r>
              <a:rPr lang="en-US" dirty="0"/>
              <a:t>Cloud services</a:t>
            </a:r>
          </a:p>
          <a:p>
            <a:pPr lvl="1"/>
            <a:r>
              <a:rPr lang="en-US" dirty="0"/>
              <a:t>Logic Apps, Flow, Power Apps</a:t>
            </a:r>
          </a:p>
          <a:p>
            <a:pPr lvl="1"/>
            <a:r>
              <a:rPr lang="en-US" dirty="0"/>
              <a:t>Azure Data Factory</a:t>
            </a:r>
          </a:p>
          <a:p>
            <a:pPr lvl="1"/>
            <a:r>
              <a:rPr lang="en-US" dirty="0"/>
              <a:t>Replaces IBM ODBC driver</a:t>
            </a:r>
          </a:p>
          <a:p>
            <a:pPr lvl="1"/>
            <a:r>
              <a:rPr lang="en-US" dirty="0"/>
              <a:t>Connects to IBM DB2 for z/OS and IBM DB2 for i, as well as DB2 for LUW</a:t>
            </a:r>
          </a:p>
          <a:p>
            <a:pPr lvl="1"/>
            <a:r>
              <a:rPr lang="en-US" dirty="0"/>
              <a:t>Default is Microsoft Connector, with switch to enable IBM ODBC Driver</a:t>
            </a:r>
          </a:p>
        </p:txBody>
      </p:sp>
    </p:spTree>
    <p:extLst>
      <p:ext uri="{BB962C8B-B14F-4D97-AF65-F5344CB8AC3E}">
        <p14:creationId xmlns:p14="http://schemas.microsoft.com/office/powerpoint/2010/main" val="3986075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Integrate heritage IBM systems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966" y="4398615"/>
            <a:ext cx="468107" cy="46810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429" y="4250723"/>
            <a:ext cx="741171" cy="74117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57959" y="5046826"/>
            <a:ext cx="998121" cy="4827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568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Windows Server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858089" y="5031685"/>
            <a:ext cx="2110311" cy="4825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568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IBM z/OS and i5/OS, </a:t>
            </a:r>
          </a:p>
          <a:p>
            <a:pPr algn="ctr"/>
            <a:r>
              <a:rPr lang="en-US" sz="1568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AIX, Linux, UNIX, Windows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12881" y="3922813"/>
            <a:ext cx="2235428" cy="54310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en-US" sz="1176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Bi-Directional Connectivity</a:t>
            </a:r>
          </a:p>
          <a:p>
            <a:pPr algn="ctr"/>
            <a:r>
              <a:rPr lang="en-US" sz="1176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IBM Protocols and Formats</a:t>
            </a:r>
          </a:p>
          <a:p>
            <a:pPr algn="ctr"/>
            <a:r>
              <a:rPr lang="en-US" sz="1176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Standard Protocols and Formats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06748" y="3482054"/>
            <a:ext cx="1300541" cy="724143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en-US" sz="1568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Host </a:t>
            </a:r>
            <a:br>
              <a:rPr lang="en-US" sz="1568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</a:br>
            <a:r>
              <a:rPr lang="en-US" sz="1568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Integration </a:t>
            </a:r>
            <a:br>
              <a:rPr lang="en-US" sz="1568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</a:br>
            <a:r>
              <a:rPr lang="en-US" sz="1568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Server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744455" y="3143837"/>
            <a:ext cx="2516003" cy="905179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en-US" sz="1176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CICS, IMS, TSO, TPF</a:t>
            </a:r>
          </a:p>
          <a:p>
            <a:pPr algn="ctr"/>
            <a:r>
              <a:rPr lang="en-US" sz="1176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COBOL, PLI, RPG, CL Programs</a:t>
            </a:r>
          </a:p>
          <a:p>
            <a:pPr algn="ctr"/>
            <a:r>
              <a:rPr lang="en-US" sz="1176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WebSphere MQ</a:t>
            </a:r>
          </a:p>
          <a:p>
            <a:pPr algn="ctr"/>
            <a:r>
              <a:rPr lang="en-US" sz="1176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DB2, Informix, VSAM, Files</a:t>
            </a:r>
          </a:p>
          <a:p>
            <a:pPr algn="ctr"/>
            <a:r>
              <a:rPr lang="en-US" sz="1176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RACF, i5 Security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87207" y="4741974"/>
            <a:ext cx="1286776" cy="2111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372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TCP/IP and HPR/IP</a:t>
            </a:r>
          </a:p>
        </p:txBody>
      </p:sp>
      <p:cxnSp>
        <p:nvCxnSpPr>
          <p:cNvPr id="13" name="Straight Arrow Connector 12"/>
          <p:cNvCxnSpPr>
            <a:stCxn id="5" idx="3"/>
            <a:endCxn id="6" idx="1"/>
          </p:cNvCxnSpPr>
          <p:nvPr/>
        </p:nvCxnSpPr>
        <p:spPr>
          <a:xfrm flipV="1">
            <a:off x="5391074" y="4621309"/>
            <a:ext cx="4235355" cy="11360"/>
          </a:xfrm>
          <a:prstGeom prst="straightConnector1">
            <a:avLst/>
          </a:prstGeom>
          <a:ln w="28575">
            <a:solidFill>
              <a:srgbClr val="FFC000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4128719" y="5672199"/>
            <a:ext cx="2056602" cy="422417"/>
            <a:chOff x="1591918" y="5289789"/>
            <a:chExt cx="2797520" cy="574597"/>
          </a:xfrm>
        </p:grpSpPr>
        <p:sp>
          <p:nvSpPr>
            <p:cNvPr id="15" name="TextBox 14"/>
            <p:cNvSpPr txBox="1"/>
            <p:nvPr/>
          </p:nvSpPr>
          <p:spPr>
            <a:xfrm>
              <a:off x="2941637" y="5289789"/>
              <a:ext cx="1447801" cy="5745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372" b="1" spc="-51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</a:rPr>
                <a:t>Azure</a:t>
              </a:r>
            </a:p>
            <a:p>
              <a:pPr algn="ctr"/>
              <a:r>
                <a:rPr lang="en-US" sz="1372" b="1" spc="-51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</a:rPr>
                <a:t>Virtualization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591918" y="5289789"/>
              <a:ext cx="1357704" cy="5745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372" b="1" spc="-51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</a:rPr>
                <a:t>Windows</a:t>
              </a:r>
            </a:p>
            <a:p>
              <a:pPr algn="ctr"/>
              <a:r>
                <a:rPr lang="en-US" sz="1372" b="1" spc="-51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</a:rPr>
                <a:t>Hyper-V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8972043" y="2450231"/>
            <a:ext cx="2049941" cy="624144"/>
            <a:chOff x="4324502" y="1747926"/>
            <a:chExt cx="2091047" cy="636659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9298" y="1871183"/>
              <a:ext cx="390145" cy="390145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94094" y="1747926"/>
              <a:ext cx="636659" cy="636659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025404" y="1871183"/>
              <a:ext cx="390145" cy="390145"/>
            </a:xfrm>
            <a:prstGeom prst="rect">
              <a:avLst/>
            </a:prstGeom>
          </p:spPr>
        </p:pic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324502" y="1871183"/>
              <a:ext cx="390145" cy="390145"/>
            </a:xfrm>
            <a:prstGeom prst="rect">
              <a:avLst/>
            </a:prstGeom>
          </p:spPr>
        </p:pic>
      </p:grpSp>
      <p:sp>
        <p:nvSpPr>
          <p:cNvPr id="26" name="TextBox 25"/>
          <p:cNvSpPr txBox="1"/>
          <p:nvPr/>
        </p:nvSpPr>
        <p:spPr>
          <a:xfrm>
            <a:off x="775580" y="2366819"/>
            <a:ext cx="1759818" cy="72414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568" b="1" dirty="0"/>
              <a:t>Microsoft</a:t>
            </a:r>
          </a:p>
          <a:p>
            <a:pPr algn="ctr"/>
            <a:r>
              <a:rPr lang="en-US" sz="1568" b="1" dirty="0"/>
              <a:t>Connectors </a:t>
            </a:r>
            <a:br>
              <a:rPr lang="en-US" sz="1568" b="1" dirty="0"/>
            </a:br>
            <a:r>
              <a:rPr lang="en-US" sz="1568" b="1" dirty="0"/>
              <a:t>for IBM Systems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1023787" y="1567020"/>
            <a:ext cx="1344636" cy="382476"/>
            <a:chOff x="6370637" y="1299086"/>
            <a:chExt cx="1371599" cy="390145"/>
          </a:xfrm>
        </p:grpSpPr>
        <p:sp>
          <p:nvSpPr>
            <p:cNvPr id="28" name="TextBox 27"/>
            <p:cNvSpPr txBox="1"/>
            <p:nvPr/>
          </p:nvSpPr>
          <p:spPr>
            <a:xfrm>
              <a:off x="6904036" y="1371047"/>
              <a:ext cx="83820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en-US" sz="1568" b="1" dirty="0"/>
                <a:t>Azure</a:t>
              </a:r>
            </a:p>
          </p:txBody>
        </p:sp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0637" y="1299086"/>
              <a:ext cx="390145" cy="390145"/>
            </a:xfrm>
            <a:prstGeom prst="rect">
              <a:avLst/>
            </a:prstGeom>
          </p:spPr>
        </p:pic>
      </p:grpSp>
      <p:grpSp>
        <p:nvGrpSpPr>
          <p:cNvPr id="30" name="Group 29"/>
          <p:cNvGrpSpPr/>
          <p:nvPr/>
        </p:nvGrpSpPr>
        <p:grpSpPr>
          <a:xfrm>
            <a:off x="8957157" y="1576420"/>
            <a:ext cx="1930834" cy="382476"/>
            <a:chOff x="6370637" y="1812364"/>
            <a:chExt cx="1969551" cy="390145"/>
          </a:xfrm>
        </p:grpSpPr>
        <p:sp>
          <p:nvSpPr>
            <p:cNvPr id="31" name="TextBox 30"/>
            <p:cNvSpPr txBox="1"/>
            <p:nvPr/>
          </p:nvSpPr>
          <p:spPr>
            <a:xfrm>
              <a:off x="6904036" y="1884325"/>
              <a:ext cx="1436152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en-US" sz="1568" b="1" spc="-68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</a:rPr>
                <a:t>On-premises</a:t>
              </a:r>
            </a:p>
          </p:txBody>
        </p:sp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0637" y="1812364"/>
              <a:ext cx="390145" cy="390145"/>
            </a:xfrm>
            <a:prstGeom prst="rect">
              <a:avLst/>
            </a:prstGeom>
          </p:spPr>
        </p:pic>
      </p:grpSp>
      <p:grpSp>
        <p:nvGrpSpPr>
          <p:cNvPr id="36" name="Group 35"/>
          <p:cNvGrpSpPr/>
          <p:nvPr/>
        </p:nvGrpSpPr>
        <p:grpSpPr>
          <a:xfrm>
            <a:off x="4244546" y="1567020"/>
            <a:ext cx="1930834" cy="382476"/>
            <a:chOff x="6370637" y="1812364"/>
            <a:chExt cx="1969551" cy="390145"/>
          </a:xfrm>
        </p:grpSpPr>
        <p:sp>
          <p:nvSpPr>
            <p:cNvPr id="37" name="TextBox 36"/>
            <p:cNvSpPr txBox="1"/>
            <p:nvPr/>
          </p:nvSpPr>
          <p:spPr>
            <a:xfrm>
              <a:off x="6904036" y="1884325"/>
              <a:ext cx="1436152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en-US" sz="1568" b="1" spc="-68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</a:rPr>
                <a:t>On-premises</a:t>
              </a:r>
            </a:p>
          </p:txBody>
        </p:sp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0637" y="1812364"/>
              <a:ext cx="390145" cy="390145"/>
            </a:xfrm>
            <a:prstGeom prst="rect">
              <a:avLst/>
            </a:prstGeom>
          </p:spPr>
        </p:pic>
      </p:grpSp>
      <p:sp>
        <p:nvSpPr>
          <p:cNvPr id="58" name="TextBox 57"/>
          <p:cNvSpPr txBox="1"/>
          <p:nvPr/>
        </p:nvSpPr>
        <p:spPr>
          <a:xfrm>
            <a:off x="4556294" y="2487510"/>
            <a:ext cx="1377435" cy="48276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568" b="1" dirty="0"/>
              <a:t>On-premises </a:t>
            </a:r>
            <a:br>
              <a:rPr lang="en-US" sz="1568" b="1" dirty="0"/>
            </a:br>
            <a:r>
              <a:rPr lang="en-US" sz="1568" b="1" dirty="0"/>
              <a:t>Data Gateway</a:t>
            </a:r>
          </a:p>
        </p:txBody>
      </p:sp>
      <p:cxnSp>
        <p:nvCxnSpPr>
          <p:cNvPr id="64" name="Straight Arrow Connector 63"/>
          <p:cNvCxnSpPr>
            <a:stCxn id="26" idx="3"/>
          </p:cNvCxnSpPr>
          <p:nvPr/>
        </p:nvCxnSpPr>
        <p:spPr>
          <a:xfrm>
            <a:off x="2535398" y="2728891"/>
            <a:ext cx="1745996" cy="0"/>
          </a:xfrm>
          <a:prstGeom prst="straightConnector1">
            <a:avLst/>
          </a:prstGeom>
          <a:ln w="28575">
            <a:solidFill>
              <a:srgbClr val="FFC000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6100737" y="2728891"/>
            <a:ext cx="3525692" cy="1737030"/>
          </a:xfrm>
          <a:prstGeom prst="straightConnector1">
            <a:avLst/>
          </a:prstGeom>
          <a:ln w="28575">
            <a:solidFill>
              <a:srgbClr val="FFC000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091265" y="3286822"/>
            <a:ext cx="1286776" cy="2112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372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TCP/IP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709025" y="2853928"/>
            <a:ext cx="1286776" cy="2112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372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TCP/IP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4DC0395-085F-4176-AF9C-6B8EB56B9B49}"/>
              </a:ext>
            </a:extLst>
          </p:cNvPr>
          <p:cNvSpPr txBox="1"/>
          <p:nvPr/>
        </p:nvSpPr>
        <p:spPr>
          <a:xfrm>
            <a:off x="1075640" y="3400125"/>
            <a:ext cx="1149213" cy="904735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en-US" sz="1176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Flow</a:t>
            </a:r>
          </a:p>
          <a:p>
            <a:pPr algn="ctr"/>
            <a:r>
              <a:rPr lang="en-US" sz="1176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Logic Apps</a:t>
            </a:r>
          </a:p>
          <a:p>
            <a:pPr algn="ctr"/>
            <a:r>
              <a:rPr lang="en-US" sz="1176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PowerApps</a:t>
            </a:r>
          </a:p>
          <a:p>
            <a:pPr algn="ctr"/>
            <a:r>
              <a:rPr lang="en-US" sz="1176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Azure Data Factory</a:t>
            </a:r>
          </a:p>
          <a:p>
            <a:pPr algn="ctr"/>
            <a:r>
              <a:rPr lang="en-US" sz="1176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Azure Web Services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60D1619-2E5C-4E2C-A17D-ED4446D1413D}"/>
              </a:ext>
            </a:extLst>
          </p:cNvPr>
          <p:cNvSpPr txBox="1"/>
          <p:nvPr/>
        </p:nvSpPr>
        <p:spPr>
          <a:xfrm>
            <a:off x="3482666" y="3979302"/>
            <a:ext cx="1149213" cy="7237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en-US" sz="1176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BizTalk</a:t>
            </a:r>
          </a:p>
          <a:p>
            <a:pPr algn="ctr"/>
            <a:r>
              <a:rPr lang="en-US" sz="1176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SQL</a:t>
            </a:r>
          </a:p>
          <a:p>
            <a:pPr algn="ctr"/>
            <a:r>
              <a:rPr lang="en-US" sz="1176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IIS</a:t>
            </a:r>
            <a:br>
              <a:rPr lang="en-US" sz="1176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</a:br>
            <a:r>
              <a:rPr lang="en-US" sz="1176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Power BI</a:t>
            </a:r>
          </a:p>
        </p:txBody>
      </p:sp>
    </p:spTree>
    <p:extLst>
      <p:ext uri="{BB962C8B-B14F-4D97-AF65-F5344CB8AC3E}">
        <p14:creationId xmlns:p14="http://schemas.microsoft.com/office/powerpoint/2010/main" val="2728891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BizTalk Adapters for DB2 and Informix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Common managed DRDA Client</a:t>
            </a:r>
          </a:p>
          <a:p>
            <a:r>
              <a:rPr lang="en-US" sz="2400" dirty="0"/>
              <a:t>Fully async implementation</a:t>
            </a:r>
          </a:p>
          <a:p>
            <a:r>
              <a:rPr lang="en-US" sz="2400" dirty="0"/>
              <a:t>Supports datetime tokens</a:t>
            </a:r>
            <a:br>
              <a:rPr lang="en-US" sz="2400" dirty="0"/>
            </a:br>
            <a:r>
              <a:rPr lang="en-US" sz="2400" dirty="0"/>
              <a:t>(today, yesterday, current)</a:t>
            </a:r>
          </a:p>
          <a:p>
            <a:r>
              <a:rPr lang="en-US" sz="2400" dirty="0"/>
              <a:t>&lt;sync&gt; block = transaction</a:t>
            </a:r>
          </a:p>
          <a:p>
            <a:r>
              <a:rPr lang="en-US" sz="2400" dirty="0"/>
              <a:t>Upon failure, unprocessed &lt;sync&gt; blocks re-posted to Message Box</a:t>
            </a:r>
          </a:p>
          <a:p>
            <a:r>
              <a:rPr lang="en-US" sz="2400" dirty="0"/>
              <a:t>Supports attributes and elements</a:t>
            </a:r>
          </a:p>
          <a:p>
            <a:r>
              <a:rPr lang="en-US" sz="2400" dirty="0"/>
              <a:t>Restrictions added to schema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Receive/send handler properties </a:t>
            </a:r>
            <a:br>
              <a:rPr lang="en-US" sz="2400" dirty="0"/>
            </a:br>
            <a:r>
              <a:rPr lang="en-US" sz="2400" dirty="0"/>
              <a:t>(dynamic ports, e.g. ESB Toolkit)</a:t>
            </a:r>
          </a:p>
          <a:p>
            <a:r>
              <a:rPr lang="en-US" sz="2400" dirty="0"/>
              <a:t>Multiple tables per &lt;sync&gt; block</a:t>
            </a:r>
          </a:p>
          <a:p>
            <a:r>
              <a:rPr lang="en-US" sz="2400" dirty="0"/>
              <a:t>Caching for metadata and ports</a:t>
            </a:r>
          </a:p>
          <a:p>
            <a:r>
              <a:rPr lang="en-US" sz="2400" dirty="0"/>
              <a:t>Detailed error messages</a:t>
            </a:r>
          </a:p>
          <a:p>
            <a:r>
              <a:rPr lang="en-US" sz="2400" dirty="0"/>
              <a:t>Compatible with previous adapter</a:t>
            </a:r>
          </a:p>
          <a:p>
            <a:r>
              <a:rPr lang="en-US" sz="2400" dirty="0"/>
              <a:t>Retrieves identities during insert</a:t>
            </a:r>
            <a:br>
              <a:rPr lang="en-US" sz="2400" dirty="0"/>
            </a:br>
            <a:r>
              <a:rPr lang="en-US" sz="2400" dirty="0"/>
              <a:t>(for use later in subsequent block)</a:t>
            </a:r>
          </a:p>
        </p:txBody>
      </p:sp>
    </p:spTree>
    <p:extLst>
      <p:ext uri="{BB962C8B-B14F-4D97-AF65-F5344CB8AC3E}">
        <p14:creationId xmlns:p14="http://schemas.microsoft.com/office/powerpoint/2010/main" val="34729936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9062125" y="3827560"/>
            <a:ext cx="1670907" cy="9554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2597619" y="3614689"/>
            <a:ext cx="1737401" cy="632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BizTalk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MQSC</a:t>
            </a:r>
          </a:p>
        </p:txBody>
      </p:sp>
      <p:sp>
        <p:nvSpPr>
          <p:cNvPr id="81" name="Rectangle 80"/>
          <p:cNvSpPr/>
          <p:nvPr/>
        </p:nvSpPr>
        <p:spPr>
          <a:xfrm>
            <a:off x="3460121" y="4244433"/>
            <a:ext cx="874899" cy="632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76" b="1" dirty="0">
                <a:solidFill>
                  <a:schemeClr val="tx1"/>
                </a:solidFill>
              </a:rPr>
              <a:t>Microsoft Client </a:t>
            </a:r>
            <a:br>
              <a:rPr lang="en-US" sz="1176" b="1" dirty="0">
                <a:solidFill>
                  <a:schemeClr val="tx1"/>
                </a:solidFill>
              </a:rPr>
            </a:br>
            <a:r>
              <a:rPr lang="en-US" sz="1176" b="1" dirty="0">
                <a:solidFill>
                  <a:schemeClr val="tx1"/>
                </a:solidFill>
              </a:rPr>
              <a:t>(.NET)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MQ Client On-Premises</a:t>
            </a:r>
          </a:p>
        </p:txBody>
      </p:sp>
      <p:sp>
        <p:nvSpPr>
          <p:cNvPr id="283" name="TextBox 282"/>
          <p:cNvSpPr txBox="1"/>
          <p:nvPr/>
        </p:nvSpPr>
        <p:spPr>
          <a:xfrm>
            <a:off x="8412731" y="5876186"/>
            <a:ext cx="1272218" cy="49244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600" b="1" spc="-68" dirty="0"/>
              <a:t>Linux, UNIX,</a:t>
            </a:r>
            <a:br>
              <a:rPr lang="en-US" sz="1600" b="1" spc="-68" dirty="0"/>
            </a:br>
            <a:r>
              <a:rPr lang="en-US" sz="1600" b="1" spc="-68" dirty="0"/>
              <a:t>Windows</a:t>
            </a:r>
          </a:p>
        </p:txBody>
      </p:sp>
      <p:sp>
        <p:nvSpPr>
          <p:cNvPr id="337" name="TextBox 336"/>
          <p:cNvSpPr txBox="1"/>
          <p:nvPr/>
        </p:nvSpPr>
        <p:spPr>
          <a:xfrm>
            <a:off x="8800462" y="1906799"/>
            <a:ext cx="2576923" cy="28713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866" b="1" spc="-68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On-Premises Datacenter</a:t>
            </a:r>
          </a:p>
        </p:txBody>
      </p:sp>
      <p:cxnSp>
        <p:nvCxnSpPr>
          <p:cNvPr id="355" name="Straight Arrow Connector 354"/>
          <p:cNvCxnSpPr/>
          <p:nvPr/>
        </p:nvCxnSpPr>
        <p:spPr>
          <a:xfrm flipV="1">
            <a:off x="4604974" y="4531250"/>
            <a:ext cx="4030897" cy="12127"/>
          </a:xfrm>
          <a:prstGeom prst="straightConnector1">
            <a:avLst/>
          </a:prstGeom>
          <a:ln w="28575">
            <a:solidFill>
              <a:srgbClr val="FFC00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541677" y="3653884"/>
            <a:ext cx="2382678" cy="49244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600" b="1" dirty="0"/>
              <a:t>IBM MQ </a:t>
            </a:r>
            <a:br>
              <a:rPr lang="en-US" sz="1600" b="1" dirty="0"/>
            </a:br>
            <a:r>
              <a:rPr lang="en-US" sz="1600" b="1" dirty="0"/>
              <a:t>Protocol and Formats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231926" y="4803317"/>
            <a:ext cx="1002180" cy="24622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600" b="1" dirty="0"/>
              <a:t>TCP/IP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608270" y="4394681"/>
            <a:ext cx="2601506" cy="24622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600" b="1" spc="-68" dirty="0"/>
              <a:t>IBM MQ Server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8580997" y="2764634"/>
            <a:ext cx="2382678" cy="49244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600" b="1" dirty="0"/>
              <a:t>Messages</a:t>
            </a:r>
          </a:p>
          <a:p>
            <a:pPr algn="ctr"/>
            <a:r>
              <a:rPr lang="en-US" sz="1600" b="1" dirty="0"/>
              <a:t>Queues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909024" y="5887607"/>
            <a:ext cx="1120372" cy="49244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600" b="1" spc="-68" dirty="0"/>
              <a:t>IBM z/OS, i5/OS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879" y="1742656"/>
            <a:ext cx="624144" cy="624144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6950" y="3794557"/>
            <a:ext cx="624144" cy="624144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4718" y="5005213"/>
            <a:ext cx="988228" cy="988228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766" y="5182464"/>
            <a:ext cx="624144" cy="624144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086064" y="2764634"/>
            <a:ext cx="1020701" cy="24622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600" b="1" dirty="0"/>
              <a:t>Messages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60308" y="6070697"/>
            <a:ext cx="1272218" cy="24622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600" b="1" spc="-68" dirty="0"/>
              <a:t>Windows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343" y="5376974"/>
            <a:ext cx="624144" cy="624144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1720343" y="3614689"/>
            <a:ext cx="877275" cy="632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BizTalk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MQS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713846" y="4247555"/>
            <a:ext cx="883580" cy="632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76" b="1" dirty="0">
                <a:solidFill>
                  <a:schemeClr val="tx1"/>
                </a:solidFill>
              </a:rPr>
              <a:t>IBM Server</a:t>
            </a:r>
          </a:p>
          <a:p>
            <a:pPr algn="ctr"/>
            <a:r>
              <a:rPr lang="en-US" sz="1176" b="1" dirty="0">
                <a:solidFill>
                  <a:schemeClr val="tx1"/>
                </a:solidFill>
              </a:rPr>
              <a:t>(native)</a:t>
            </a:r>
          </a:p>
        </p:txBody>
      </p:sp>
      <p:sp>
        <p:nvSpPr>
          <p:cNvPr id="31" name="Rectangle 30"/>
          <p:cNvSpPr/>
          <p:nvPr/>
        </p:nvSpPr>
        <p:spPr>
          <a:xfrm>
            <a:off x="832448" y="3614689"/>
            <a:ext cx="887894" cy="632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WCF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Channel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501529" y="2001033"/>
            <a:ext cx="2576923" cy="28713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866" b="1" spc="-68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On-Premises Datacenter</a:t>
            </a: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946" y="1836889"/>
            <a:ext cx="624144" cy="624144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832447" y="4247555"/>
            <a:ext cx="887896" cy="632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76" b="1" dirty="0">
                <a:solidFill>
                  <a:schemeClr val="tx1"/>
                </a:solidFill>
              </a:rPr>
              <a:t>IBM Client</a:t>
            </a:r>
          </a:p>
          <a:p>
            <a:pPr algn="ctr"/>
            <a:r>
              <a:rPr lang="en-US" sz="1176" b="1" dirty="0">
                <a:solidFill>
                  <a:schemeClr val="tx1"/>
                </a:solidFill>
              </a:rPr>
              <a:t>(native)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596417" y="4244433"/>
            <a:ext cx="874899" cy="632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76" b="1" dirty="0">
                <a:solidFill>
                  <a:schemeClr val="tx1"/>
                </a:solidFill>
              </a:rPr>
              <a:t>IBM Client</a:t>
            </a:r>
          </a:p>
          <a:p>
            <a:pPr algn="ctr"/>
            <a:r>
              <a:rPr lang="en-US" sz="1176" b="1" dirty="0">
                <a:solidFill>
                  <a:schemeClr val="tx1"/>
                </a:solidFill>
              </a:rPr>
              <a:t>(native)</a:t>
            </a:r>
          </a:p>
        </p:txBody>
      </p:sp>
    </p:spTree>
    <p:extLst>
      <p:ext uri="{BB962C8B-B14F-4D97-AF65-F5344CB8AC3E}">
        <p14:creationId xmlns:p14="http://schemas.microsoft.com/office/powerpoint/2010/main" val="635488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8801651" y="3710316"/>
            <a:ext cx="1965156" cy="12793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VSAM Client On-Premises</a:t>
            </a:r>
          </a:p>
        </p:txBody>
      </p:sp>
      <p:cxnSp>
        <p:nvCxnSpPr>
          <p:cNvPr id="355" name="Straight Arrow Connector 354"/>
          <p:cNvCxnSpPr>
            <a:stCxn id="81" idx="3"/>
            <a:endCxn id="37" idx="1"/>
          </p:cNvCxnSpPr>
          <p:nvPr/>
        </p:nvCxnSpPr>
        <p:spPr>
          <a:xfrm>
            <a:off x="3719714" y="4343051"/>
            <a:ext cx="5081938" cy="6924"/>
          </a:xfrm>
          <a:prstGeom prst="straightConnector1">
            <a:avLst/>
          </a:prstGeom>
          <a:ln w="28575">
            <a:solidFill>
              <a:srgbClr val="FFC00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881916" y="3674292"/>
            <a:ext cx="2382678" cy="49244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600" b="1" dirty="0"/>
              <a:t>IBM DDM </a:t>
            </a:r>
            <a:br>
              <a:rPr lang="en-US" sz="1600" b="1" dirty="0"/>
            </a:br>
            <a:r>
              <a:rPr lang="en-US" sz="1600" b="1" dirty="0"/>
              <a:t>Protocol and Formats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558604" y="4499321"/>
            <a:ext cx="3029302" cy="49244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600" b="1" dirty="0"/>
              <a:t>TCP/IP (IBM i)</a:t>
            </a:r>
          </a:p>
          <a:p>
            <a:pPr algn="ctr"/>
            <a:r>
              <a:rPr lang="en-US" sz="1600" b="1" dirty="0"/>
              <a:t>SNA APPC HRP/IP (IBM z and i)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955563" y="4613049"/>
            <a:ext cx="1656265" cy="24622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600" b="1" spc="-68" dirty="0"/>
              <a:t>IBM DDM Server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8641889" y="3048442"/>
            <a:ext cx="2382678" cy="49244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600" b="1" dirty="0"/>
              <a:t>Catalog, Keys, </a:t>
            </a:r>
          </a:p>
          <a:p>
            <a:pPr algn="ctr"/>
            <a:r>
              <a:rPr lang="en-US" sz="1600" b="1" dirty="0"/>
              <a:t>Files, Commands</a:t>
            </a:r>
          </a:p>
        </p:txBody>
      </p:sp>
      <p:sp>
        <p:nvSpPr>
          <p:cNvPr id="79" name="Rectangle 78"/>
          <p:cNvSpPr/>
          <p:nvPr/>
        </p:nvSpPr>
        <p:spPr>
          <a:xfrm>
            <a:off x="1315068" y="2760884"/>
            <a:ext cx="1229392" cy="632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BizTalk Adapter </a:t>
            </a:r>
          </a:p>
        </p:txBody>
      </p:sp>
      <p:sp>
        <p:nvSpPr>
          <p:cNvPr id="80" name="Rectangle 79"/>
          <p:cNvSpPr/>
          <p:nvPr/>
        </p:nvSpPr>
        <p:spPr>
          <a:xfrm>
            <a:off x="1315068" y="3393751"/>
            <a:ext cx="2400336" cy="632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ADO.NET Provider</a:t>
            </a:r>
          </a:p>
        </p:txBody>
      </p:sp>
      <p:sp>
        <p:nvSpPr>
          <p:cNvPr id="81" name="Rectangle 80"/>
          <p:cNvSpPr/>
          <p:nvPr/>
        </p:nvSpPr>
        <p:spPr>
          <a:xfrm>
            <a:off x="1315068" y="4026617"/>
            <a:ext cx="2404646" cy="632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DDM Client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(.NET)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641889" y="1915470"/>
            <a:ext cx="2576923" cy="28713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866" b="1" spc="-68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On-Premises Datacenter</a:t>
            </a: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306" y="1751328"/>
            <a:ext cx="624144" cy="624144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458638" y="1912993"/>
            <a:ext cx="2576923" cy="28713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866" b="1" spc="-68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On-Premises Datacenter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55" y="1748851"/>
            <a:ext cx="624144" cy="624144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1918677" y="5904479"/>
            <a:ext cx="1272218" cy="24622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600" b="1" spc="-68" dirty="0"/>
              <a:t>Windows</a:t>
            </a: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712" y="5210755"/>
            <a:ext cx="624144" cy="624144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9253419" y="5798645"/>
            <a:ext cx="1120372" cy="49244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600" b="1" spc="-68" dirty="0"/>
              <a:t>IBM z/OS, i5/OS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9114" y="4916251"/>
            <a:ext cx="988228" cy="988228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2544460" y="2760884"/>
            <a:ext cx="1170944" cy="632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SSIS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ADO.NET Source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27247" y="3887360"/>
            <a:ext cx="611961" cy="611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14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/>
          <p:cNvSpPr/>
          <p:nvPr/>
        </p:nvSpPr>
        <p:spPr bwMode="auto">
          <a:xfrm>
            <a:off x="6881062" y="2129943"/>
            <a:ext cx="1218538" cy="45695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00" tIns="45702" rIns="91400" bIns="45702" numCol="1" rtlCol="0" anchor="ctr" anchorCtr="0" compatLnSpc="1">
            <a:prstTxWarp prst="textNoShape">
              <a:avLst/>
            </a:prstTxWarp>
          </a:bodyPr>
          <a:lstStyle/>
          <a:p>
            <a:pPr algn="ctr" defTabSz="913716">
              <a:lnSpc>
                <a:spcPct val="85000"/>
              </a:lnSpc>
              <a:defRPr/>
            </a:pPr>
            <a:r>
              <a:rPr lang="en-US" sz="1400" b="1" kern="0" dirty="0">
                <a:solidFill>
                  <a:schemeClr val="tx1"/>
                </a:solidFill>
              </a:rPr>
              <a:t>Databases</a:t>
            </a:r>
          </a:p>
        </p:txBody>
      </p:sp>
      <p:sp>
        <p:nvSpPr>
          <p:cNvPr id="136" name="Rectangle 135"/>
          <p:cNvSpPr/>
          <p:nvPr/>
        </p:nvSpPr>
        <p:spPr bwMode="auto">
          <a:xfrm>
            <a:off x="542651" y="3354588"/>
            <a:ext cx="3655610" cy="68542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00" tIns="45702" rIns="91400" bIns="45702" numCol="1" rtlCol="0" anchor="ctr" anchorCtr="0" compatLnSpc="1">
            <a:prstTxWarp prst="textNoShape">
              <a:avLst/>
            </a:prstTxWarp>
          </a:bodyPr>
          <a:lstStyle/>
          <a:p>
            <a:pPr algn="ctr" defTabSz="913716">
              <a:lnSpc>
                <a:spcPct val="85000"/>
              </a:lnSpc>
              <a:defRPr/>
            </a:pPr>
            <a:r>
              <a:rPr lang="en-US" sz="1400" b="1" kern="0" dirty="0">
                <a:solidFill>
                  <a:schemeClr val="tx1"/>
                </a:solidFill>
              </a:rPr>
              <a:t>IBM </a:t>
            </a:r>
            <a:r>
              <a:rPr lang="en-US" sz="1400" b="1" kern="0" dirty="0">
                <a:solidFill>
                  <a:schemeClr val="bg1"/>
                </a:solidFill>
              </a:rPr>
              <a:t>Distributed Data Facility for DRDA</a:t>
            </a:r>
          </a:p>
        </p:txBody>
      </p:sp>
      <p:sp>
        <p:nvSpPr>
          <p:cNvPr id="138" name="Rectangle 137"/>
          <p:cNvSpPr/>
          <p:nvPr/>
        </p:nvSpPr>
        <p:spPr bwMode="auto">
          <a:xfrm>
            <a:off x="4198262" y="3354588"/>
            <a:ext cx="1218538" cy="68542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00" tIns="45702" rIns="91400" bIns="45702" numCol="1" rtlCol="0" anchor="ctr" anchorCtr="0" compatLnSpc="1">
            <a:prstTxWarp prst="textNoShape">
              <a:avLst/>
            </a:prstTxWarp>
          </a:bodyPr>
          <a:lstStyle/>
          <a:p>
            <a:pPr algn="ctr" defTabSz="913716">
              <a:lnSpc>
                <a:spcPct val="85000"/>
              </a:lnSpc>
              <a:defRPr/>
            </a:pPr>
            <a:r>
              <a:rPr lang="en-US" sz="1371" b="1" kern="0" dirty="0">
                <a:solidFill>
                  <a:schemeClr val="tx1"/>
                </a:solidFill>
              </a:rPr>
              <a:t>IBM RACF</a:t>
            </a:r>
          </a:p>
          <a:p>
            <a:pPr algn="ctr" defTabSz="913716">
              <a:lnSpc>
                <a:spcPct val="85000"/>
              </a:lnSpc>
              <a:defRPr/>
            </a:pPr>
            <a:r>
              <a:rPr lang="en-US" sz="1371" b="1" kern="0" dirty="0">
                <a:solidFill>
                  <a:schemeClr val="tx1"/>
                </a:solidFill>
              </a:rPr>
              <a:t>CA-ACF2</a:t>
            </a:r>
          </a:p>
          <a:p>
            <a:pPr algn="ctr" defTabSz="913716">
              <a:lnSpc>
                <a:spcPct val="85000"/>
              </a:lnSpc>
              <a:defRPr/>
            </a:pPr>
            <a:r>
              <a:rPr lang="en-US" sz="1371" b="1" kern="0" dirty="0">
                <a:solidFill>
                  <a:schemeClr val="tx1"/>
                </a:solidFill>
              </a:rPr>
              <a:t>CA-Top Secret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8099598" y="2129943"/>
            <a:ext cx="1218538" cy="45695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00" tIns="45702" rIns="91400" bIns="45702" numCol="1" rtlCol="0" anchor="ctr" anchorCtr="0" compatLnSpc="1">
            <a:prstTxWarp prst="textNoShape">
              <a:avLst/>
            </a:prstTxWarp>
          </a:bodyPr>
          <a:lstStyle/>
          <a:p>
            <a:pPr algn="ctr" defTabSz="913716">
              <a:lnSpc>
                <a:spcPct val="85000"/>
              </a:lnSpc>
              <a:defRPr/>
            </a:pPr>
            <a:r>
              <a:rPr lang="en-US" sz="1400" b="1" kern="0" dirty="0">
                <a:solidFill>
                  <a:schemeClr val="tx1"/>
                </a:solidFill>
              </a:rPr>
              <a:t>Schemas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9318136" y="2129943"/>
            <a:ext cx="1218538" cy="45695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00" tIns="45702" rIns="91400" bIns="45702" numCol="1" rtlCol="0" anchor="ctr" anchorCtr="0" compatLnSpc="1">
            <a:prstTxWarp prst="textNoShape">
              <a:avLst/>
            </a:prstTxWarp>
          </a:bodyPr>
          <a:lstStyle/>
          <a:p>
            <a:pPr algn="ctr" defTabSz="913716">
              <a:lnSpc>
                <a:spcPct val="85000"/>
              </a:lnSpc>
              <a:defRPr/>
            </a:pPr>
            <a:r>
              <a:rPr lang="en-US" sz="1400" b="1" kern="0" dirty="0">
                <a:solidFill>
                  <a:schemeClr val="tx1"/>
                </a:solidFill>
              </a:rPr>
              <a:t>Tables, Views,</a:t>
            </a:r>
          </a:p>
          <a:p>
            <a:pPr algn="ctr" defTabSz="913716">
              <a:lnSpc>
                <a:spcPct val="85000"/>
              </a:lnSpc>
              <a:defRPr/>
            </a:pPr>
            <a:r>
              <a:rPr lang="en-US" sz="1400" b="1" kern="0" dirty="0">
                <a:solidFill>
                  <a:schemeClr val="tx1"/>
                </a:solidFill>
              </a:rPr>
              <a:t>Functions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10536671" y="2129943"/>
            <a:ext cx="1218538" cy="45695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00" tIns="45702" rIns="91400" bIns="45702" numCol="1" rtlCol="0" anchor="ctr" anchorCtr="0" compatLnSpc="1">
            <a:prstTxWarp prst="textNoShape">
              <a:avLst/>
            </a:prstTxWarp>
          </a:bodyPr>
          <a:lstStyle/>
          <a:p>
            <a:pPr algn="ctr" defTabSz="913716">
              <a:lnSpc>
                <a:spcPct val="85000"/>
              </a:lnSpc>
              <a:defRPr/>
            </a:pPr>
            <a:r>
              <a:rPr lang="en-US" sz="1400" b="1" kern="0" dirty="0">
                <a:solidFill>
                  <a:schemeClr val="tx1"/>
                </a:solidFill>
              </a:rPr>
              <a:t>Procedures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6881062" y="3348478"/>
            <a:ext cx="1218538" cy="22847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00" tIns="45702" rIns="91400" bIns="45702" numCol="1" rtlCol="0" anchor="ctr" anchorCtr="0" compatLnSpc="1">
            <a:prstTxWarp prst="textNoShape">
              <a:avLst/>
            </a:prstTxWarp>
          </a:bodyPr>
          <a:lstStyle/>
          <a:p>
            <a:pPr algn="ctr" defTabSz="913716">
              <a:lnSpc>
                <a:spcPct val="85000"/>
              </a:lnSpc>
              <a:defRPr/>
            </a:pPr>
            <a:r>
              <a:rPr lang="en-US" sz="1400" b="1" kern="0" dirty="0">
                <a:solidFill>
                  <a:schemeClr val="tx1"/>
                </a:solidFill>
              </a:rPr>
              <a:t>Metadata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6881062" y="3576954"/>
            <a:ext cx="1218538" cy="22847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00" tIns="45702" rIns="91400" bIns="45702" numCol="1" rtlCol="0" anchor="ctr" anchorCtr="0" compatLnSpc="1">
            <a:prstTxWarp prst="textNoShape">
              <a:avLst/>
            </a:prstTxWarp>
          </a:bodyPr>
          <a:lstStyle/>
          <a:p>
            <a:pPr algn="ctr" defTabSz="913716">
              <a:lnSpc>
                <a:spcPct val="85000"/>
              </a:lnSpc>
              <a:defRPr/>
            </a:pPr>
            <a:r>
              <a:rPr lang="en-US" sz="1400" b="1" kern="0" dirty="0">
                <a:solidFill>
                  <a:schemeClr val="tx1"/>
                </a:solidFill>
              </a:rPr>
              <a:t>Encoder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6881062" y="3805429"/>
            <a:ext cx="1218538" cy="22847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00" tIns="45702" rIns="91400" bIns="45702" numCol="1" rtlCol="0" anchor="ctr" anchorCtr="0" compatLnSpc="1">
            <a:prstTxWarp prst="textNoShape">
              <a:avLst/>
            </a:prstTxWarp>
          </a:bodyPr>
          <a:lstStyle/>
          <a:p>
            <a:pPr algn="ctr" defTabSz="913716">
              <a:lnSpc>
                <a:spcPct val="85000"/>
              </a:lnSpc>
              <a:defRPr/>
            </a:pPr>
            <a:r>
              <a:rPr lang="en-US" sz="1400" b="1" kern="0" dirty="0">
                <a:solidFill>
                  <a:schemeClr val="tx1"/>
                </a:solidFill>
              </a:rPr>
              <a:t>Trace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10435125" y="3348481"/>
            <a:ext cx="1320082" cy="68542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00" tIns="45702" rIns="91400" bIns="45702" numCol="1" rtlCol="0" anchor="ctr" anchorCtr="0" compatLnSpc="1">
            <a:prstTxWarp prst="textNoShape">
              <a:avLst/>
            </a:prstTxWarp>
          </a:bodyPr>
          <a:lstStyle/>
          <a:p>
            <a:pPr algn="ctr" defTabSz="913716">
              <a:lnSpc>
                <a:spcPct val="85000"/>
              </a:lnSpc>
              <a:defRPr/>
            </a:pPr>
            <a:r>
              <a:rPr lang="en-US" sz="1400" b="1" kern="0" dirty="0">
                <a:solidFill>
                  <a:schemeClr val="tx1"/>
                </a:solidFill>
              </a:rPr>
              <a:t>Microsoft Enterprise </a:t>
            </a:r>
            <a:br>
              <a:rPr lang="en-US" sz="1400" b="1" kern="0" dirty="0">
                <a:solidFill>
                  <a:schemeClr val="tx1"/>
                </a:solidFill>
              </a:rPr>
            </a:br>
            <a:r>
              <a:rPr lang="en-US" sz="1400" b="1" kern="0" dirty="0">
                <a:solidFill>
                  <a:schemeClr val="tx1"/>
                </a:solidFill>
              </a:rPr>
              <a:t>SSO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8099599" y="3348481"/>
            <a:ext cx="2437075" cy="68542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00" tIns="45702" rIns="91400" bIns="45702" numCol="1" rtlCol="0" anchor="ctr" anchorCtr="0" compatLnSpc="1">
            <a:prstTxWarp prst="textNoShape">
              <a:avLst/>
            </a:prstTxWarp>
          </a:bodyPr>
          <a:lstStyle/>
          <a:p>
            <a:pPr algn="ctr" defTabSz="913716">
              <a:lnSpc>
                <a:spcPct val="85000"/>
              </a:lnSpc>
              <a:defRPr/>
            </a:pPr>
            <a:r>
              <a:rPr lang="en-US" sz="1400" b="1" kern="0" dirty="0">
                <a:solidFill>
                  <a:schemeClr val="tx1"/>
                </a:solidFill>
              </a:rPr>
              <a:t>Microsoft Service for DRDA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6881060" y="2586895"/>
            <a:ext cx="4874147" cy="38079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00" tIns="45702" rIns="91400" bIns="45702" numCol="1" rtlCol="0" anchor="ctr" anchorCtr="0" compatLnSpc="1">
            <a:prstTxWarp prst="textNoShape">
              <a:avLst/>
            </a:prstTxWarp>
          </a:bodyPr>
          <a:lstStyle/>
          <a:p>
            <a:pPr algn="ctr" defTabSz="913716">
              <a:lnSpc>
                <a:spcPct val="85000"/>
              </a:lnSpc>
              <a:defRPr/>
            </a:pPr>
            <a:r>
              <a:rPr lang="en-US" sz="1400" b="1" kern="0" dirty="0">
                <a:solidFill>
                  <a:schemeClr val="tx1"/>
                </a:solidFill>
              </a:rPr>
              <a:t>Microsoft SQL Server Relational Database Engine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6881060" y="2967687"/>
            <a:ext cx="4874147" cy="38079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00" tIns="45702" rIns="91400" bIns="45702" numCol="1" rtlCol="0" anchor="ctr" anchorCtr="0" compatLnSpc="1">
            <a:prstTxWarp prst="textNoShape">
              <a:avLst/>
            </a:prstTxWarp>
          </a:bodyPr>
          <a:lstStyle/>
          <a:p>
            <a:pPr algn="ctr" defTabSz="913716">
              <a:lnSpc>
                <a:spcPct val="85000"/>
              </a:lnSpc>
              <a:defRPr/>
            </a:pPr>
            <a:r>
              <a:rPr lang="en-US" sz="1400" b="1" kern="0" dirty="0">
                <a:solidFill>
                  <a:schemeClr val="tx1"/>
                </a:solidFill>
              </a:rPr>
              <a:t>Microsoft ADO.NET Data Provider for SQL Server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542650" y="2136051"/>
            <a:ext cx="811472" cy="45695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00" tIns="45702" rIns="91400" bIns="45702" numCol="1" rtlCol="0" anchor="ctr" anchorCtr="0" compatLnSpc="1">
            <a:prstTxWarp prst="textNoShape">
              <a:avLst/>
            </a:prstTxWarp>
          </a:bodyPr>
          <a:lstStyle/>
          <a:p>
            <a:pPr algn="ctr" defTabSz="913716">
              <a:lnSpc>
                <a:spcPct val="85000"/>
              </a:lnSpc>
              <a:defRPr/>
            </a:pPr>
            <a:r>
              <a:rPr lang="en-US" sz="1400" b="1" kern="0" dirty="0">
                <a:solidFill>
                  <a:schemeClr val="tx1"/>
                </a:solidFill>
              </a:rPr>
              <a:t>TSO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1358922" y="2136051"/>
            <a:ext cx="811472" cy="45695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00" tIns="45702" rIns="91400" bIns="45702" numCol="1" rtlCol="0" anchor="ctr" anchorCtr="0" compatLnSpc="1">
            <a:prstTxWarp prst="textNoShape">
              <a:avLst/>
            </a:prstTxWarp>
          </a:bodyPr>
          <a:lstStyle/>
          <a:p>
            <a:pPr algn="ctr" defTabSz="913716">
              <a:lnSpc>
                <a:spcPct val="85000"/>
              </a:lnSpc>
              <a:defRPr/>
            </a:pPr>
            <a:r>
              <a:rPr lang="en-US" sz="1400" b="1" kern="0" dirty="0">
                <a:solidFill>
                  <a:schemeClr val="tx1"/>
                </a:solidFill>
              </a:rPr>
              <a:t>SPUFI</a:t>
            </a:r>
          </a:p>
        </p:txBody>
      </p:sp>
      <p:sp>
        <p:nvSpPr>
          <p:cNvPr id="88" name="Rectangle 87"/>
          <p:cNvSpPr/>
          <p:nvPr/>
        </p:nvSpPr>
        <p:spPr bwMode="auto">
          <a:xfrm>
            <a:off x="2991467" y="2136051"/>
            <a:ext cx="811472" cy="45695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00" tIns="45702" rIns="91400" bIns="45702" numCol="1" rtlCol="0" anchor="ctr" anchorCtr="0" compatLnSpc="1">
            <a:prstTxWarp prst="textNoShape">
              <a:avLst/>
            </a:prstTxWarp>
          </a:bodyPr>
          <a:lstStyle/>
          <a:p>
            <a:pPr algn="ctr" defTabSz="913716">
              <a:lnSpc>
                <a:spcPct val="85000"/>
              </a:lnSpc>
              <a:defRPr/>
            </a:pPr>
            <a:r>
              <a:rPr lang="en-US" sz="1400" b="1" kern="0" dirty="0">
                <a:solidFill>
                  <a:schemeClr val="tx1"/>
                </a:solidFill>
              </a:rPr>
              <a:t>CICS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2175194" y="2136051"/>
            <a:ext cx="811472" cy="45695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00" tIns="45702" rIns="91400" bIns="45702" numCol="1" rtlCol="0" anchor="ctr" anchorCtr="0" compatLnSpc="1">
            <a:prstTxWarp prst="textNoShape">
              <a:avLst/>
            </a:prstTxWarp>
          </a:bodyPr>
          <a:lstStyle/>
          <a:p>
            <a:pPr algn="ctr" defTabSz="913716">
              <a:lnSpc>
                <a:spcPct val="85000"/>
              </a:lnSpc>
              <a:defRPr/>
            </a:pPr>
            <a:r>
              <a:rPr lang="en-US" sz="1400" b="1" kern="0" dirty="0">
                <a:solidFill>
                  <a:schemeClr val="tx1"/>
                </a:solidFill>
              </a:rPr>
              <a:t>QMF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542651" y="2967688"/>
            <a:ext cx="4874147" cy="38690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00" tIns="45702" rIns="91400" bIns="45702" numCol="1" rtlCol="0" anchor="ctr" anchorCtr="0" compatLnSpc="1">
            <a:prstTxWarp prst="textNoShape">
              <a:avLst/>
            </a:prstTxWarp>
          </a:bodyPr>
          <a:lstStyle/>
          <a:p>
            <a:pPr algn="ctr" defTabSz="913716">
              <a:lnSpc>
                <a:spcPct val="85000"/>
              </a:lnSpc>
              <a:defRPr/>
            </a:pPr>
            <a:r>
              <a:rPr lang="en-US" sz="1400" b="1" kern="0" dirty="0">
                <a:solidFill>
                  <a:schemeClr val="tx1"/>
                </a:solidFill>
              </a:rPr>
              <a:t>IBM DB2 Relational Database Engine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3802939" y="2136051"/>
            <a:ext cx="811472" cy="45695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00" tIns="45702" rIns="91400" bIns="45702" numCol="1" rtlCol="0" anchor="ctr" anchorCtr="0" compatLnSpc="1">
            <a:prstTxWarp prst="textNoShape">
              <a:avLst/>
            </a:prstTxWarp>
          </a:bodyPr>
          <a:lstStyle/>
          <a:p>
            <a:pPr algn="ctr" defTabSz="913716">
              <a:lnSpc>
                <a:spcPct val="85000"/>
              </a:lnSpc>
              <a:defRPr/>
            </a:pPr>
            <a:r>
              <a:rPr lang="en-US" sz="1400" b="1" kern="0" dirty="0">
                <a:solidFill>
                  <a:schemeClr val="tx1"/>
                </a:solidFill>
              </a:rPr>
              <a:t>IMS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4609661" y="2136051"/>
            <a:ext cx="811472" cy="45695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00" tIns="45702" rIns="91400" bIns="45702" numCol="1" rtlCol="0" anchor="ctr" anchorCtr="0" compatLnSpc="1">
            <a:prstTxWarp prst="textNoShape">
              <a:avLst/>
            </a:prstTxWarp>
          </a:bodyPr>
          <a:lstStyle/>
          <a:p>
            <a:pPr algn="ctr" defTabSz="913716">
              <a:lnSpc>
                <a:spcPct val="85000"/>
              </a:lnSpc>
              <a:defRPr/>
            </a:pPr>
            <a:r>
              <a:rPr lang="en-US" sz="1400" b="1" kern="0" dirty="0">
                <a:solidFill>
                  <a:schemeClr val="tx1"/>
                </a:solidFill>
              </a:rPr>
              <a:t>MQ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421133" y="4963383"/>
            <a:ext cx="1407446" cy="594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DRDA</a:t>
            </a:r>
          </a:p>
          <a:p>
            <a:pPr algn="ctr"/>
            <a:r>
              <a:rPr lang="en-US" sz="1600" b="1" dirty="0"/>
              <a:t>TCP/IP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542651" y="2593005"/>
            <a:ext cx="4874147" cy="38079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00" tIns="45702" rIns="91400" bIns="45702" numCol="1" rtlCol="0" anchor="ctr" anchorCtr="0" compatLnSpc="1">
            <a:prstTxWarp prst="textNoShape">
              <a:avLst/>
            </a:prstTxWarp>
          </a:bodyPr>
          <a:lstStyle/>
          <a:p>
            <a:pPr algn="ctr" defTabSz="913716">
              <a:lnSpc>
                <a:spcPct val="85000"/>
              </a:lnSpc>
              <a:defRPr/>
            </a:pPr>
            <a:r>
              <a:rPr lang="en-US" sz="1400" b="1" kern="0" dirty="0">
                <a:solidFill>
                  <a:schemeClr val="tx1"/>
                </a:solidFill>
              </a:rPr>
              <a:t>IBM DB2 Attachment Facilities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DB2 for z/OS accessing SQL Server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652626" y="5397792"/>
            <a:ext cx="1331015" cy="4823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567" b="1" spc="-68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Microsoft Windows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448125" y="4940890"/>
            <a:ext cx="5561476" cy="0"/>
          </a:xfrm>
          <a:prstGeom prst="straightConnector1">
            <a:avLst/>
          </a:prstGeom>
          <a:ln w="38100">
            <a:solidFill>
              <a:srgbClr val="FFC000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873874" y="5393856"/>
            <a:ext cx="2160273" cy="4823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t-BR" sz="1567" b="1" spc="-68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IBM </a:t>
            </a:r>
          </a:p>
          <a:p>
            <a:pPr algn="ctr"/>
            <a:r>
              <a:rPr lang="pt-BR" sz="1567" b="1" spc="-68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z/OS</a:t>
            </a: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895" y="4420806"/>
            <a:ext cx="988228" cy="988228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9600" y="4602849"/>
            <a:ext cx="624144" cy="62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87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915321" y="3093711"/>
            <a:ext cx="1176993" cy="34433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13" rIns="0" bIns="45713" numCol="1" rtlCol="0" anchor="ctr" anchorCtr="0" compatLnSpc="1">
            <a:prstTxWarp prst="textNoShape">
              <a:avLst/>
            </a:prstTxWarp>
          </a:bodyPr>
          <a:lstStyle/>
          <a:p>
            <a:pPr algn="ctr" defTabSz="913997"/>
            <a:r>
              <a:rPr lang="en-US" sz="1200" b="1" dirty="0">
                <a:solidFill>
                  <a:srgbClr val="000000"/>
                </a:solidFill>
              </a:rPr>
              <a:t>BizTalk Adapter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915322" y="3438043"/>
            <a:ext cx="2370177" cy="5390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13" rIns="0" bIns="45713" numCol="1" rtlCol="0" anchor="ctr" anchorCtr="0" compatLnSpc="1">
            <a:prstTxWarp prst="textNoShape">
              <a:avLst/>
            </a:prstTxWarp>
          </a:bodyPr>
          <a:lstStyle/>
          <a:p>
            <a:pPr algn="ctr" defTabSz="913997"/>
            <a:r>
              <a:rPr lang="en-US" sz="1200" b="1" dirty="0">
                <a:solidFill>
                  <a:srgbClr val="000000"/>
                </a:solidFill>
              </a:rPr>
              <a:t>Transaction Integrator</a:t>
            </a:r>
            <a:br>
              <a:rPr lang="en-US" sz="1200" b="1" dirty="0">
                <a:solidFill>
                  <a:srgbClr val="000000"/>
                </a:solidFill>
              </a:rPr>
            </a:br>
            <a:r>
              <a:rPr lang="en-US" sz="1200" b="1" dirty="0">
                <a:solidFill>
                  <a:srgbClr val="000000"/>
                </a:solidFill>
              </a:rPr>
              <a:t>.NET Runtime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092315" y="3093836"/>
            <a:ext cx="1193185" cy="34420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13" rIns="0" bIns="45713" numCol="1" rtlCol="0" anchor="ctr" anchorCtr="0" compatLnSpc="1">
            <a:prstTxWarp prst="textNoShape">
              <a:avLst/>
            </a:prstTxWarp>
          </a:bodyPr>
          <a:lstStyle/>
          <a:p>
            <a:pPr algn="ctr" defTabSz="913997"/>
            <a:r>
              <a:rPr lang="en-US" sz="1200" b="1" dirty="0">
                <a:solidFill>
                  <a:srgbClr val="000000"/>
                </a:solidFill>
              </a:rPr>
              <a:t>.NET client app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44995" y="5358607"/>
            <a:ext cx="1331015" cy="4823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567" b="1" spc="-68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Microsoft Windows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203" y="4462888"/>
            <a:ext cx="624144" cy="6241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 Integrator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9220374" y="2033947"/>
            <a:ext cx="1963129" cy="3376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13" rIns="0" bIns="45713" numCol="1" rtlCol="0" anchor="ctr" anchorCtr="0" compatLnSpc="1">
            <a:prstTxWarp prst="textNoShape">
              <a:avLst/>
            </a:prstTxWarp>
          </a:bodyPr>
          <a:lstStyle/>
          <a:p>
            <a:pPr algn="ctr" defTabSz="913997"/>
            <a:r>
              <a:rPr lang="en-US" sz="1200" b="1" dirty="0">
                <a:solidFill>
                  <a:srgbClr val="000000"/>
                </a:solidFill>
              </a:rPr>
              <a:t>COBOL Program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7312709" y="2749289"/>
            <a:ext cx="955752" cy="51858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13" rIns="0" bIns="45713" numCol="1" rtlCol="0" anchor="ctr" anchorCtr="0" compatLnSpc="1">
            <a:prstTxWarp prst="textNoShape">
              <a:avLst/>
            </a:prstTxWarp>
          </a:bodyPr>
          <a:lstStyle/>
          <a:p>
            <a:pPr algn="ctr" defTabSz="913997"/>
            <a:r>
              <a:rPr lang="en-US" sz="1050" b="1" dirty="0">
                <a:solidFill>
                  <a:srgbClr val="000000"/>
                </a:solidFill>
              </a:rPr>
              <a:t>CICS </a:t>
            </a:r>
            <a:br>
              <a:rPr lang="en-US" sz="1050" b="1" dirty="0">
                <a:solidFill>
                  <a:srgbClr val="000000"/>
                </a:solidFill>
              </a:rPr>
            </a:br>
            <a:r>
              <a:rPr lang="en-US" sz="1050" b="1" dirty="0">
                <a:solidFill>
                  <a:srgbClr val="000000"/>
                </a:solidFill>
              </a:rPr>
              <a:t>Inter-System </a:t>
            </a:r>
            <a:br>
              <a:rPr lang="en-US" sz="1050" b="1" dirty="0">
                <a:solidFill>
                  <a:srgbClr val="000000"/>
                </a:solidFill>
              </a:rPr>
            </a:br>
            <a:r>
              <a:rPr lang="en-US" sz="1050" b="1" dirty="0">
                <a:solidFill>
                  <a:srgbClr val="000000"/>
                </a:solidFill>
              </a:rPr>
              <a:t>Communications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7312708" y="3267870"/>
            <a:ext cx="3870795" cy="67643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13" rIns="0" bIns="45713" numCol="1" rtlCol="0" anchor="ctr" anchorCtr="0" compatLnSpc="1">
            <a:prstTxWarp prst="textNoShape">
              <a:avLst/>
            </a:prstTxWarp>
          </a:bodyPr>
          <a:lstStyle/>
          <a:p>
            <a:pPr algn="ctr" defTabSz="913997"/>
            <a:r>
              <a:rPr lang="en-US" sz="1200" b="1" dirty="0">
                <a:solidFill>
                  <a:srgbClr val="000000"/>
                </a:solidFill>
              </a:rPr>
              <a:t>Communications </a:t>
            </a:r>
          </a:p>
          <a:p>
            <a:pPr algn="ctr" defTabSz="913997"/>
            <a:r>
              <a:rPr lang="en-US" sz="1200" b="1" dirty="0">
                <a:solidFill>
                  <a:srgbClr val="000000"/>
                </a:solidFill>
              </a:rPr>
              <a:t>Server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7312708" y="2032121"/>
            <a:ext cx="1907665" cy="3402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13" rIns="0" bIns="45713" numCol="1" rtlCol="0" anchor="ctr" anchorCtr="0" compatLnSpc="1">
            <a:prstTxWarp prst="textNoShape">
              <a:avLst/>
            </a:prstTxWarp>
          </a:bodyPr>
          <a:lstStyle/>
          <a:p>
            <a:pPr algn="ctr" defTabSz="913997"/>
            <a:r>
              <a:rPr lang="en-US" sz="1200" b="1" dirty="0">
                <a:solidFill>
                  <a:srgbClr val="000000"/>
                </a:solidFill>
              </a:rPr>
              <a:t>COBOL Program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9222936" y="2374343"/>
            <a:ext cx="1960570" cy="37650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13" rIns="0" bIns="45713" numCol="1" rtlCol="0" anchor="ctr" anchorCtr="0" compatLnSpc="1">
            <a:prstTxWarp prst="textNoShape">
              <a:avLst/>
            </a:prstTxWarp>
          </a:bodyPr>
          <a:lstStyle/>
          <a:p>
            <a:pPr algn="ctr" defTabSz="913997"/>
            <a:r>
              <a:rPr lang="fr-FR" sz="1050" b="1" dirty="0">
                <a:solidFill>
                  <a:srgbClr val="000000"/>
                </a:solidFill>
              </a:rPr>
              <a:t>Information Management Server Transaction Server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9222936" y="2748851"/>
            <a:ext cx="1960569" cy="51901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13" rIns="0" bIns="45713" numCol="1" rtlCol="0" anchor="ctr" anchorCtr="0" compatLnSpc="1">
            <a:prstTxWarp prst="textNoShape">
              <a:avLst/>
            </a:prstTxWarp>
          </a:bodyPr>
          <a:lstStyle/>
          <a:p>
            <a:pPr algn="ctr" defTabSz="913997"/>
            <a:r>
              <a:rPr lang="en-US" sz="1050" b="1" dirty="0">
                <a:solidFill>
                  <a:srgbClr val="000000"/>
                </a:solidFill>
              </a:rPr>
              <a:t>IMS Connect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8264619" y="2748072"/>
            <a:ext cx="955752" cy="51780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13" rIns="0" bIns="45713" numCol="1" rtlCol="0" anchor="ctr" anchorCtr="0" compatLnSpc="1">
            <a:prstTxWarp prst="textNoShape">
              <a:avLst/>
            </a:prstTxWarp>
          </a:bodyPr>
          <a:lstStyle/>
          <a:p>
            <a:pPr algn="ctr" defTabSz="913997"/>
            <a:r>
              <a:rPr lang="en-US" sz="1050" b="1" dirty="0">
                <a:solidFill>
                  <a:srgbClr val="000000"/>
                </a:solidFill>
              </a:rPr>
              <a:t>TCP/IP</a:t>
            </a:r>
          </a:p>
          <a:p>
            <a:pPr algn="ctr" defTabSz="913997"/>
            <a:r>
              <a:rPr lang="en-US" sz="1050" b="1" dirty="0">
                <a:solidFill>
                  <a:srgbClr val="000000"/>
                </a:solidFill>
              </a:rPr>
              <a:t>Listener</a:t>
            </a:r>
          </a:p>
        </p:txBody>
      </p:sp>
      <p:cxnSp>
        <p:nvCxnSpPr>
          <p:cNvPr id="34" name="Straight Arrow Connector 33"/>
          <p:cNvCxnSpPr>
            <a:stCxn id="22" idx="3"/>
          </p:cNvCxnSpPr>
          <p:nvPr/>
        </p:nvCxnSpPr>
        <p:spPr>
          <a:xfrm>
            <a:off x="2668300" y="4754675"/>
            <a:ext cx="6071516" cy="34791"/>
          </a:xfrm>
          <a:prstGeom prst="straightConnector1">
            <a:avLst/>
          </a:prstGeom>
          <a:ln w="38100">
            <a:solidFill>
              <a:srgbClr val="FFC000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081992" y="4885815"/>
            <a:ext cx="3691012" cy="2109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371" b="1" spc="-69" dirty="0">
                <a:solidFill>
                  <a:srgbClr val="000000"/>
                </a:solidFill>
              </a:rPr>
              <a:t>TCP/IP or HPR/IP (transactional)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140235" y="5233611"/>
            <a:ext cx="2160273" cy="4823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t-BR" sz="1567" b="1" spc="-68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IBM </a:t>
            </a:r>
          </a:p>
          <a:p>
            <a:pPr algn="ctr"/>
            <a:r>
              <a:rPr lang="pt-BR" sz="1567" b="1" spc="-68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z/OS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6258" y="4260560"/>
            <a:ext cx="988228" cy="988228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auto">
          <a:xfrm>
            <a:off x="7312709" y="2371010"/>
            <a:ext cx="1910225" cy="37784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13" rIns="0" bIns="45713" numCol="1" rtlCol="0" anchor="ctr" anchorCtr="0" compatLnSpc="1">
            <a:prstTxWarp prst="textNoShape">
              <a:avLst/>
            </a:prstTxWarp>
          </a:bodyPr>
          <a:lstStyle/>
          <a:p>
            <a:pPr algn="ctr" defTabSz="913997"/>
            <a:r>
              <a:rPr lang="en-US" sz="1050" b="1" dirty="0">
                <a:solidFill>
                  <a:srgbClr val="000000"/>
                </a:solidFill>
              </a:rPr>
              <a:t>Customer Information Control System Transaction Server</a:t>
            </a:r>
          </a:p>
        </p:txBody>
      </p:sp>
    </p:spTree>
    <p:extLst>
      <p:ext uri="{BB962C8B-B14F-4D97-AF65-F5344CB8AC3E}">
        <p14:creationId xmlns:p14="http://schemas.microsoft.com/office/powerpoint/2010/main" val="1972261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 Integrator – Host-Initiated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8551222" y="2323146"/>
            <a:ext cx="2130217" cy="34433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13" rIns="0" bIns="45713" numCol="1" rtlCol="0" anchor="ctr" anchorCtr="0" compatLnSpc="1">
            <a:prstTxWarp prst="textNoShape">
              <a:avLst/>
            </a:prstTxWarp>
          </a:bodyPr>
          <a:lstStyle/>
          <a:p>
            <a:pPr algn="ctr" defTabSz="913997"/>
            <a:r>
              <a:rPr lang="en-US" sz="1200" b="1" dirty="0">
                <a:solidFill>
                  <a:srgbClr val="000000"/>
                </a:solidFill>
              </a:rPr>
              <a:t>.NET server app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8551222" y="2667658"/>
            <a:ext cx="2130217" cy="51858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13" rIns="0" bIns="45713" numCol="1" rtlCol="0" anchor="ctr" anchorCtr="0" compatLnSpc="1">
            <a:prstTxWarp prst="textNoShape">
              <a:avLst/>
            </a:prstTxWarp>
          </a:bodyPr>
          <a:lstStyle/>
          <a:p>
            <a:pPr algn="ctr" defTabSz="913997"/>
            <a:r>
              <a:rPr lang="en-US" sz="1200" b="1" dirty="0">
                <a:solidFill>
                  <a:srgbClr val="000000"/>
                </a:solidFill>
              </a:rPr>
              <a:t>Transaction Integrator</a:t>
            </a:r>
            <a:br>
              <a:rPr lang="en-US" sz="1200" b="1" dirty="0">
                <a:solidFill>
                  <a:srgbClr val="000000"/>
                </a:solidFill>
              </a:rPr>
            </a:br>
            <a:r>
              <a:rPr lang="en-US" sz="1200" b="1" dirty="0">
                <a:solidFill>
                  <a:srgbClr val="000000"/>
                </a:solidFill>
              </a:rPr>
              <a:t>.NET Runtime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8551222" y="3186239"/>
            <a:ext cx="2130217" cy="67643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13" rIns="0" bIns="45713" numCol="1" rtlCol="0" anchor="ctr" anchorCtr="0" compatLnSpc="1">
            <a:prstTxWarp prst="textNoShape">
              <a:avLst/>
            </a:prstTxWarp>
          </a:bodyPr>
          <a:lstStyle/>
          <a:p>
            <a:pPr algn="ctr" defTabSz="913997"/>
            <a:r>
              <a:rPr lang="en-US" sz="1200" b="1" dirty="0">
                <a:solidFill>
                  <a:srgbClr val="000000"/>
                </a:solidFill>
              </a:rPr>
              <a:t>Transaction Integrator</a:t>
            </a:r>
          </a:p>
          <a:p>
            <a:pPr algn="ctr" defTabSz="913997"/>
            <a:r>
              <a:rPr lang="en-US" sz="1200" b="1" dirty="0">
                <a:solidFill>
                  <a:srgbClr val="000000"/>
                </a:solidFill>
              </a:rPr>
              <a:t>Host Initiated Processing Service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952405" y="1952316"/>
            <a:ext cx="1963129" cy="3376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13" rIns="0" bIns="45713" numCol="1" rtlCol="0" anchor="ctr" anchorCtr="0" compatLnSpc="1">
            <a:prstTxWarp prst="textNoShape">
              <a:avLst/>
            </a:prstTxWarp>
          </a:bodyPr>
          <a:lstStyle/>
          <a:p>
            <a:pPr algn="ctr" defTabSz="913997"/>
            <a:r>
              <a:rPr lang="en-US" sz="1200" b="1" dirty="0">
                <a:solidFill>
                  <a:srgbClr val="000000"/>
                </a:solidFill>
              </a:rPr>
              <a:t>COBOL Program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044740" y="2664450"/>
            <a:ext cx="955752" cy="5217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13" rIns="0" bIns="45713" numCol="1" rtlCol="0" anchor="ctr" anchorCtr="0" compatLnSpc="1">
            <a:prstTxWarp prst="textNoShape">
              <a:avLst/>
            </a:prstTxWarp>
          </a:bodyPr>
          <a:lstStyle/>
          <a:p>
            <a:pPr algn="ctr" defTabSz="913997"/>
            <a:r>
              <a:rPr lang="en-US" sz="1050" b="1" dirty="0">
                <a:solidFill>
                  <a:srgbClr val="000000"/>
                </a:solidFill>
              </a:rPr>
              <a:t>CICS </a:t>
            </a:r>
            <a:br>
              <a:rPr lang="en-US" sz="1050" b="1" dirty="0">
                <a:solidFill>
                  <a:srgbClr val="000000"/>
                </a:solidFill>
              </a:rPr>
            </a:br>
            <a:r>
              <a:rPr lang="en-US" sz="1050" b="1" dirty="0">
                <a:solidFill>
                  <a:srgbClr val="000000"/>
                </a:solidFill>
              </a:rPr>
              <a:t>Inter-System </a:t>
            </a:r>
            <a:br>
              <a:rPr lang="en-US" sz="1050" b="1" dirty="0">
                <a:solidFill>
                  <a:srgbClr val="000000"/>
                </a:solidFill>
              </a:rPr>
            </a:br>
            <a:r>
              <a:rPr lang="en-US" sz="1050" b="1" dirty="0">
                <a:solidFill>
                  <a:srgbClr val="000000"/>
                </a:solidFill>
              </a:rPr>
              <a:t>Communications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1044739" y="3186239"/>
            <a:ext cx="3870795" cy="67643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13" rIns="0" bIns="45713" numCol="1" rtlCol="0" anchor="ctr" anchorCtr="0" compatLnSpc="1">
            <a:prstTxWarp prst="textNoShape">
              <a:avLst/>
            </a:prstTxWarp>
          </a:bodyPr>
          <a:lstStyle/>
          <a:p>
            <a:pPr algn="ctr" defTabSz="913997"/>
            <a:r>
              <a:rPr lang="en-US" sz="1200" b="1" dirty="0">
                <a:solidFill>
                  <a:srgbClr val="000000"/>
                </a:solidFill>
              </a:rPr>
              <a:t>Communications </a:t>
            </a:r>
          </a:p>
          <a:p>
            <a:pPr algn="ctr" defTabSz="913997"/>
            <a:r>
              <a:rPr lang="en-US" sz="1200" b="1" dirty="0">
                <a:solidFill>
                  <a:srgbClr val="000000"/>
                </a:solidFill>
              </a:rPr>
              <a:t>Server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1044738" y="1950490"/>
            <a:ext cx="1907665" cy="3402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13" rIns="0" bIns="45713" numCol="1" rtlCol="0" anchor="ctr" anchorCtr="0" compatLnSpc="1">
            <a:prstTxWarp prst="textNoShape">
              <a:avLst/>
            </a:prstTxWarp>
          </a:bodyPr>
          <a:lstStyle/>
          <a:p>
            <a:pPr algn="ctr" defTabSz="913997"/>
            <a:r>
              <a:rPr lang="en-US" sz="1200" b="1" dirty="0">
                <a:solidFill>
                  <a:srgbClr val="000000"/>
                </a:solidFill>
              </a:rPr>
              <a:t>COBOL Program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2954967" y="2292712"/>
            <a:ext cx="1960570" cy="37650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13" rIns="0" bIns="45713" numCol="1" rtlCol="0" anchor="ctr" anchorCtr="0" compatLnSpc="1">
            <a:prstTxWarp prst="textNoShape">
              <a:avLst/>
            </a:prstTxWarp>
          </a:bodyPr>
          <a:lstStyle/>
          <a:p>
            <a:pPr algn="ctr" defTabSz="913997"/>
            <a:r>
              <a:rPr lang="fr-FR" sz="1050" b="1" dirty="0">
                <a:solidFill>
                  <a:srgbClr val="000000"/>
                </a:solidFill>
              </a:rPr>
              <a:t>Information Management Server Transaction Server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2954967" y="2667220"/>
            <a:ext cx="1960569" cy="51901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13" rIns="0" bIns="45713" numCol="1" rtlCol="0" anchor="ctr" anchorCtr="0" compatLnSpc="1">
            <a:prstTxWarp prst="textNoShape">
              <a:avLst/>
            </a:prstTxWarp>
          </a:bodyPr>
          <a:lstStyle/>
          <a:p>
            <a:pPr algn="ctr" defTabSz="913997"/>
            <a:r>
              <a:rPr lang="en-US" sz="1050" b="1" dirty="0">
                <a:solidFill>
                  <a:srgbClr val="000000"/>
                </a:solidFill>
              </a:rPr>
              <a:t>Custom COBOL</a:t>
            </a:r>
          </a:p>
          <a:p>
            <a:pPr algn="ctr" defTabSz="913997"/>
            <a:r>
              <a:rPr lang="en-US" sz="1050" b="1" dirty="0">
                <a:solidFill>
                  <a:srgbClr val="000000"/>
                </a:solidFill>
              </a:rPr>
              <a:t>Sender Program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1996653" y="2666442"/>
            <a:ext cx="955752" cy="51780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13" rIns="0" bIns="45713" numCol="1" rtlCol="0" anchor="ctr" anchorCtr="0" compatLnSpc="1">
            <a:prstTxWarp prst="textNoShape">
              <a:avLst/>
            </a:prstTxWarp>
          </a:bodyPr>
          <a:lstStyle/>
          <a:p>
            <a:pPr algn="ctr" defTabSz="913997"/>
            <a:r>
              <a:rPr lang="en-US" sz="1050" b="1" dirty="0">
                <a:solidFill>
                  <a:srgbClr val="000000"/>
                </a:solidFill>
              </a:rPr>
              <a:t>Custom COBOL Sender Program</a:t>
            </a:r>
          </a:p>
        </p:txBody>
      </p:sp>
      <p:cxnSp>
        <p:nvCxnSpPr>
          <p:cNvPr id="34" name="Straight Arrow Connector 33"/>
          <p:cNvCxnSpPr>
            <a:stCxn id="22" idx="3"/>
          </p:cNvCxnSpPr>
          <p:nvPr/>
        </p:nvCxnSpPr>
        <p:spPr>
          <a:xfrm>
            <a:off x="3446517" y="4673044"/>
            <a:ext cx="6071516" cy="34791"/>
          </a:xfrm>
          <a:prstGeom prst="straightConnector1">
            <a:avLst/>
          </a:prstGeom>
          <a:ln w="38100">
            <a:solidFill>
              <a:srgbClr val="FFC000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860210" y="4804184"/>
            <a:ext cx="3691012" cy="2109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371" b="1" spc="-69" dirty="0">
                <a:solidFill>
                  <a:srgbClr val="000000"/>
                </a:solidFill>
              </a:rPr>
              <a:t>TCP/IP (non-transactional)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192825" y="5276976"/>
            <a:ext cx="1331015" cy="4823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567" b="1" spc="-68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Microsoft Windows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872267" y="5151980"/>
            <a:ext cx="2160273" cy="4823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t-BR" sz="1567" b="1" spc="-68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IBM </a:t>
            </a:r>
          </a:p>
          <a:p>
            <a:pPr algn="ctr"/>
            <a:r>
              <a:rPr lang="pt-BR" sz="1567" b="1" spc="-68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z/OS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289" y="4178929"/>
            <a:ext cx="988228" cy="98822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8033" y="4381257"/>
            <a:ext cx="624144" cy="624144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auto">
          <a:xfrm>
            <a:off x="1044740" y="2289379"/>
            <a:ext cx="1910225" cy="37784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13" rIns="0" bIns="45713" numCol="1" rtlCol="0" anchor="ctr" anchorCtr="0" compatLnSpc="1">
            <a:prstTxWarp prst="textNoShape">
              <a:avLst/>
            </a:prstTxWarp>
          </a:bodyPr>
          <a:lstStyle/>
          <a:p>
            <a:pPr algn="ctr" defTabSz="913997"/>
            <a:r>
              <a:rPr lang="en-US" sz="1050" b="1" dirty="0">
                <a:solidFill>
                  <a:srgbClr val="000000"/>
                </a:solidFill>
              </a:rPr>
              <a:t>Customer Information Control System Transaction Server</a:t>
            </a:r>
          </a:p>
        </p:txBody>
      </p:sp>
    </p:spTree>
    <p:extLst>
      <p:ext uri="{BB962C8B-B14F-4D97-AF65-F5344CB8AC3E}">
        <p14:creationId xmlns:p14="http://schemas.microsoft.com/office/powerpoint/2010/main" val="1007310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DB2 Connector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1983856" y="1331501"/>
            <a:ext cx="1344636" cy="382476"/>
            <a:chOff x="6370637" y="1299086"/>
            <a:chExt cx="1371599" cy="390145"/>
          </a:xfrm>
        </p:grpSpPr>
        <p:sp>
          <p:nvSpPr>
            <p:cNvPr id="20" name="TextBox 19"/>
            <p:cNvSpPr txBox="1"/>
            <p:nvPr/>
          </p:nvSpPr>
          <p:spPr>
            <a:xfrm>
              <a:off x="6904036" y="1371047"/>
              <a:ext cx="83820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en-US" sz="1568" b="1" dirty="0"/>
                <a:t>Azure</a:t>
              </a:r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0637" y="1299086"/>
              <a:ext cx="390145" cy="390145"/>
            </a:xfrm>
            <a:prstGeom prst="rect">
              <a:avLst/>
            </a:prstGeom>
          </p:spPr>
        </p:pic>
      </p:grpSp>
      <p:grpSp>
        <p:nvGrpSpPr>
          <p:cNvPr id="27" name="Group 26"/>
          <p:cNvGrpSpPr/>
          <p:nvPr/>
        </p:nvGrpSpPr>
        <p:grpSpPr>
          <a:xfrm>
            <a:off x="8413872" y="3699650"/>
            <a:ext cx="1930834" cy="382476"/>
            <a:chOff x="6370637" y="1812364"/>
            <a:chExt cx="1969551" cy="390145"/>
          </a:xfrm>
        </p:grpSpPr>
        <p:sp>
          <p:nvSpPr>
            <p:cNvPr id="22" name="TextBox 21"/>
            <p:cNvSpPr txBox="1"/>
            <p:nvPr/>
          </p:nvSpPr>
          <p:spPr>
            <a:xfrm>
              <a:off x="6904036" y="1884325"/>
              <a:ext cx="1436152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en-US" sz="1568" b="1" spc="-68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</a:rPr>
                <a:t>On-premises</a:t>
              </a:r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0637" y="1812364"/>
              <a:ext cx="390145" cy="390145"/>
            </a:xfrm>
            <a:prstGeom prst="rect">
              <a:avLst/>
            </a:prstGeom>
          </p:spPr>
        </p:pic>
      </p:grpSp>
      <p:grpSp>
        <p:nvGrpSpPr>
          <p:cNvPr id="28" name="Group 27"/>
          <p:cNvGrpSpPr/>
          <p:nvPr/>
        </p:nvGrpSpPr>
        <p:grpSpPr>
          <a:xfrm>
            <a:off x="8747412" y="1336793"/>
            <a:ext cx="1266740" cy="382476"/>
            <a:chOff x="6370637" y="2349001"/>
            <a:chExt cx="1292141" cy="390145"/>
          </a:xfrm>
        </p:grpSpPr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370637" y="2349001"/>
              <a:ext cx="390145" cy="390145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6904036" y="2420962"/>
              <a:ext cx="758742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en-US" sz="1568" b="1" dirty="0"/>
                <a:t>Cloud</a:t>
              </a:r>
            </a:p>
          </p:txBody>
        </p:sp>
      </p:grpSp>
      <p:sp>
        <p:nvSpPr>
          <p:cNvPr id="29" name="Rectangle 28"/>
          <p:cNvSpPr/>
          <p:nvPr/>
        </p:nvSpPr>
        <p:spPr bwMode="auto">
          <a:xfrm>
            <a:off x="867538" y="1882816"/>
            <a:ext cx="3581487" cy="52291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102" fontAlgn="base">
              <a:spcBef>
                <a:spcPct val="0"/>
              </a:spcBef>
              <a:spcAft>
                <a:spcPct val="0"/>
              </a:spcAft>
            </a:pPr>
            <a:endParaRPr lang="en-US" sz="1961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975377" y="1942420"/>
            <a:ext cx="3361593" cy="382476"/>
            <a:chOff x="5761037" y="1455226"/>
            <a:chExt cx="3429000" cy="390145"/>
          </a:xfrm>
        </p:grpSpPr>
        <p:sp>
          <p:nvSpPr>
            <p:cNvPr id="34" name="TextBox 33"/>
            <p:cNvSpPr txBox="1"/>
            <p:nvPr/>
          </p:nvSpPr>
          <p:spPr>
            <a:xfrm>
              <a:off x="6294436" y="1554520"/>
              <a:ext cx="2895601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en-US" sz="1568" b="1" dirty="0"/>
                <a:t>Logic Apps, Power Apps, Flow</a:t>
              </a:r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761037" y="1455226"/>
              <a:ext cx="390145" cy="390145"/>
            </a:xfrm>
            <a:prstGeom prst="rect">
              <a:avLst/>
            </a:prstGeom>
          </p:spPr>
        </p:pic>
      </p:grpSp>
      <p:sp>
        <p:nvSpPr>
          <p:cNvPr id="36" name="Rectangle 35"/>
          <p:cNvSpPr/>
          <p:nvPr/>
        </p:nvSpPr>
        <p:spPr bwMode="auto">
          <a:xfrm>
            <a:off x="867538" y="2405731"/>
            <a:ext cx="3581487" cy="52291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102" fontAlgn="base">
              <a:spcBef>
                <a:spcPct val="0"/>
              </a:spcBef>
              <a:spcAft>
                <a:spcPct val="0"/>
              </a:spcAft>
            </a:pPr>
            <a:endParaRPr lang="en-US" sz="1961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1946505" y="2473657"/>
            <a:ext cx="1419338" cy="382476"/>
            <a:chOff x="5761038" y="3058392"/>
            <a:chExt cx="1447799" cy="390145"/>
          </a:xfrm>
        </p:grpSpPr>
        <p:sp>
          <p:nvSpPr>
            <p:cNvPr id="38" name="TextBox 37"/>
            <p:cNvSpPr txBox="1"/>
            <p:nvPr/>
          </p:nvSpPr>
          <p:spPr>
            <a:xfrm>
              <a:off x="6280089" y="3106949"/>
              <a:ext cx="928748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en-US" sz="1568" b="1" dirty="0"/>
                <a:t>API Hub</a:t>
              </a:r>
            </a:p>
          </p:txBody>
        </p:sp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761038" y="3058392"/>
              <a:ext cx="390145" cy="390145"/>
            </a:xfrm>
            <a:prstGeom prst="rect">
              <a:avLst/>
            </a:prstGeom>
          </p:spPr>
        </p:pic>
      </p:grpSp>
      <p:sp>
        <p:nvSpPr>
          <p:cNvPr id="40" name="Rectangle 39"/>
          <p:cNvSpPr/>
          <p:nvPr/>
        </p:nvSpPr>
        <p:spPr bwMode="auto">
          <a:xfrm>
            <a:off x="867538" y="2928645"/>
            <a:ext cx="3581487" cy="52291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102" fontAlgn="base">
              <a:spcBef>
                <a:spcPct val="0"/>
              </a:spcBef>
              <a:spcAft>
                <a:spcPct val="0"/>
              </a:spcAft>
            </a:pPr>
            <a:endParaRPr lang="en-US" sz="1961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867538" y="3446234"/>
            <a:ext cx="1792851" cy="52291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102" fontAlgn="base">
              <a:spcBef>
                <a:spcPct val="0"/>
              </a:spcBef>
              <a:spcAft>
                <a:spcPct val="0"/>
              </a:spcAft>
            </a:pPr>
            <a:endParaRPr lang="en-US" sz="1961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2656174" y="3446234"/>
            <a:ext cx="1792851" cy="52291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102" fontAlgn="base">
              <a:spcBef>
                <a:spcPct val="0"/>
              </a:spcBef>
              <a:spcAft>
                <a:spcPct val="0"/>
              </a:spcAft>
            </a:pPr>
            <a:endParaRPr lang="en-US" sz="1961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12647" y="3589664"/>
            <a:ext cx="1702631" cy="24138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1568" b="1" dirty="0"/>
              <a:t>Data Services API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803113" y="3589664"/>
            <a:ext cx="1498970" cy="24138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1568" b="1" dirty="0"/>
              <a:t>Mashup Engine</a:t>
            </a:r>
          </a:p>
        </p:txBody>
      </p:sp>
      <p:sp>
        <p:nvSpPr>
          <p:cNvPr id="48" name="Speech Bubble: Rectangle with Corners Rounded 47"/>
          <p:cNvSpPr/>
          <p:nvPr/>
        </p:nvSpPr>
        <p:spPr bwMode="auto">
          <a:xfrm>
            <a:off x="3483536" y="2811266"/>
            <a:ext cx="902063" cy="224106"/>
          </a:xfrm>
          <a:prstGeom prst="wedgeRoundRectCallout">
            <a:avLst>
              <a:gd name="adj1" fmla="val -33264"/>
              <a:gd name="adj2" fmla="val 83255"/>
              <a:gd name="adj3" fmla="val 166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102" fontAlgn="base">
              <a:spcBef>
                <a:spcPct val="0"/>
              </a:spcBef>
              <a:spcAft>
                <a:spcPct val="0"/>
              </a:spcAft>
            </a:pPr>
            <a:r>
              <a:rPr lang="en-US" sz="1372" b="1" dirty="0">
                <a:solidFill>
                  <a:schemeClr val="tx1"/>
                </a:solidFill>
              </a:rPr>
              <a:t>SWAGGER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7590040" y="1877492"/>
            <a:ext cx="3581487" cy="52291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102" fontAlgn="base">
              <a:spcBef>
                <a:spcPct val="0"/>
              </a:spcBef>
              <a:spcAft>
                <a:spcPct val="0"/>
              </a:spcAft>
            </a:pPr>
            <a:endParaRPr lang="en-US" sz="1961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590040" y="4243700"/>
            <a:ext cx="3581487" cy="52291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102" fontAlgn="base">
              <a:spcBef>
                <a:spcPct val="0"/>
              </a:spcBef>
              <a:spcAft>
                <a:spcPct val="0"/>
              </a:spcAft>
            </a:pPr>
            <a:endParaRPr lang="en-US" sz="1961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590042" y="4762296"/>
            <a:ext cx="3581487" cy="52291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102" fontAlgn="base">
              <a:spcBef>
                <a:spcPct val="0"/>
              </a:spcBef>
              <a:spcAft>
                <a:spcPct val="0"/>
              </a:spcAft>
            </a:pPr>
            <a:endParaRPr lang="en-US" sz="1961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7590042" y="5272561"/>
            <a:ext cx="3581487" cy="52291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102" fontAlgn="base">
              <a:spcBef>
                <a:spcPct val="0"/>
              </a:spcBef>
              <a:spcAft>
                <a:spcPct val="0"/>
              </a:spcAft>
            </a:pPr>
            <a:endParaRPr lang="en-US" sz="1961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7802216" y="4303228"/>
            <a:ext cx="3157137" cy="392908"/>
            <a:chOff x="5761037" y="4790970"/>
            <a:chExt cx="3220444" cy="400787"/>
          </a:xfrm>
        </p:grpSpPr>
        <p:sp>
          <p:nvSpPr>
            <p:cNvPr id="71" name="TextBox 70"/>
            <p:cNvSpPr txBox="1"/>
            <p:nvPr/>
          </p:nvSpPr>
          <p:spPr>
            <a:xfrm>
              <a:off x="6294436" y="4862931"/>
              <a:ext cx="2687045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en-US" sz="1568" b="1" dirty="0"/>
                <a:t>On-premises Data Gateway</a:t>
              </a:r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5761037" y="4790970"/>
              <a:ext cx="390145" cy="400787"/>
              <a:chOff x="4694237" y="2735262"/>
              <a:chExt cx="390145" cy="400787"/>
            </a:xfrm>
          </p:grpSpPr>
          <p:pic>
            <p:nvPicPr>
              <p:cNvPr id="73" name="Picture 72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694237" y="2735262"/>
                <a:ext cx="390145" cy="390145"/>
              </a:xfrm>
              <a:prstGeom prst="rect">
                <a:avLst/>
              </a:prstGeom>
              <a:solidFill>
                <a:schemeClr val="bg2"/>
              </a:solidFill>
            </p:spPr>
          </p:pic>
          <p:grpSp>
            <p:nvGrpSpPr>
              <p:cNvPr id="74" name="Group 73"/>
              <p:cNvGrpSpPr/>
              <p:nvPr/>
            </p:nvGrpSpPr>
            <p:grpSpPr>
              <a:xfrm>
                <a:off x="4809140" y="2870390"/>
                <a:ext cx="160337" cy="265659"/>
                <a:chOff x="5833268" y="3386876"/>
                <a:chExt cx="160337" cy="265659"/>
              </a:xfrm>
            </p:grpSpPr>
            <p:sp>
              <p:nvSpPr>
                <p:cNvPr id="75" name="Rectangle 74"/>
                <p:cNvSpPr/>
                <p:nvPr/>
              </p:nvSpPr>
              <p:spPr bwMode="auto">
                <a:xfrm>
                  <a:off x="5833268" y="3386876"/>
                  <a:ext cx="160337" cy="255033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0" tIns="45720" rIns="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914102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961" dirty="0">
                    <a:gradFill>
                      <a:gsLst>
                        <a:gs pos="5439">
                          <a:srgbClr val="F8F8F8"/>
                        </a:gs>
                        <a:gs pos="10000">
                          <a:srgbClr val="F8F8F8"/>
                        </a:gs>
                      </a:gsLst>
                      <a:lin ang="5400000" scaled="0"/>
                    </a:gradFill>
                  </a:endParaRPr>
                </a:p>
              </p:txBody>
            </p:sp>
            <p:cxnSp>
              <p:nvCxnSpPr>
                <p:cNvPr id="76" name="Straight Arrow Connector 75"/>
                <p:cNvCxnSpPr>
                  <a:stCxn id="75" idx="0"/>
                </p:cNvCxnSpPr>
                <p:nvPr/>
              </p:nvCxnSpPr>
              <p:spPr>
                <a:xfrm>
                  <a:off x="5913437" y="3386876"/>
                  <a:ext cx="3969" cy="265659"/>
                </a:xfrm>
                <a:prstGeom prst="straightConnector1">
                  <a:avLst/>
                </a:prstGeom>
                <a:ln w="19050">
                  <a:headEnd type="arrow" w="med" len="med"/>
                  <a:tailEnd type="arrow" w="med" len="med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77" name="TextBox 76"/>
          <p:cNvSpPr txBox="1"/>
          <p:nvPr/>
        </p:nvSpPr>
        <p:spPr>
          <a:xfrm>
            <a:off x="8631299" y="4899088"/>
            <a:ext cx="1498970" cy="24138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1568" b="1" dirty="0"/>
              <a:t>Mashup Engine</a:t>
            </a:r>
          </a:p>
        </p:txBody>
      </p:sp>
      <p:grpSp>
        <p:nvGrpSpPr>
          <p:cNvPr id="89" name="Group 88"/>
          <p:cNvGrpSpPr/>
          <p:nvPr/>
        </p:nvGrpSpPr>
        <p:grpSpPr>
          <a:xfrm>
            <a:off x="1391390" y="4250723"/>
            <a:ext cx="2548128" cy="382476"/>
            <a:chOff x="6599237" y="4171911"/>
            <a:chExt cx="2599223" cy="390145"/>
          </a:xfrm>
        </p:grpSpPr>
        <p:pic>
          <p:nvPicPr>
            <p:cNvPr id="90" name="Picture 89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599237" y="4171911"/>
              <a:ext cx="390145" cy="390145"/>
            </a:xfrm>
            <a:prstGeom prst="rect">
              <a:avLst/>
            </a:prstGeom>
          </p:spPr>
        </p:pic>
        <p:sp>
          <p:nvSpPr>
            <p:cNvPr id="91" name="TextBox 90"/>
            <p:cNvSpPr txBox="1"/>
            <p:nvPr/>
          </p:nvSpPr>
          <p:spPr>
            <a:xfrm>
              <a:off x="7056437" y="4259262"/>
              <a:ext cx="2142023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en-US" sz="1372" b="1" dirty="0"/>
                <a:t>Power BI Mashup Engine</a:t>
              </a:r>
            </a:p>
          </p:txBody>
        </p:sp>
      </p:grpSp>
      <p:sp>
        <p:nvSpPr>
          <p:cNvPr id="92" name="Rectangle 91"/>
          <p:cNvSpPr/>
          <p:nvPr/>
        </p:nvSpPr>
        <p:spPr bwMode="auto">
          <a:xfrm>
            <a:off x="862423" y="4730925"/>
            <a:ext cx="3586602" cy="3161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102" fontAlgn="base">
              <a:spcBef>
                <a:spcPct val="0"/>
              </a:spcBef>
              <a:spcAft>
                <a:spcPct val="0"/>
              </a:spcAft>
            </a:pPr>
            <a:endParaRPr lang="en-US" sz="1568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968937" y="4796647"/>
            <a:ext cx="1370004" cy="18103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176" b="1" dirty="0"/>
              <a:t>DB2 Function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862423" y="5355882"/>
            <a:ext cx="3586602" cy="3161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102" fontAlgn="base">
              <a:spcBef>
                <a:spcPct val="0"/>
              </a:spcBef>
              <a:spcAft>
                <a:spcPct val="0"/>
              </a:spcAft>
            </a:pPr>
            <a:endParaRPr lang="en-US" sz="1568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689261" y="5433468"/>
            <a:ext cx="1942254" cy="18103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176" b="1" dirty="0"/>
              <a:t>Microsoft DRDA Client</a:t>
            </a:r>
          </a:p>
        </p:txBody>
      </p:sp>
      <p:cxnSp>
        <p:nvCxnSpPr>
          <p:cNvPr id="102" name="Straight Arrow Connector 101"/>
          <p:cNvCxnSpPr>
            <a:stCxn id="100" idx="3"/>
            <a:endCxn id="61" idx="1"/>
          </p:cNvCxnSpPr>
          <p:nvPr/>
        </p:nvCxnSpPr>
        <p:spPr>
          <a:xfrm>
            <a:off x="4449025" y="5513954"/>
            <a:ext cx="3141017" cy="20064"/>
          </a:xfrm>
          <a:prstGeom prst="straightConnector1">
            <a:avLst/>
          </a:prstGeom>
          <a:ln w="28575">
            <a:solidFill>
              <a:srgbClr val="FFC00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45" idx="3"/>
            <a:endCxn id="53" idx="1"/>
          </p:cNvCxnSpPr>
          <p:nvPr/>
        </p:nvCxnSpPr>
        <p:spPr>
          <a:xfrm>
            <a:off x="4449025" y="3707691"/>
            <a:ext cx="3141015" cy="797466"/>
          </a:xfrm>
          <a:prstGeom prst="straightConnector1">
            <a:avLst/>
          </a:prstGeom>
          <a:ln w="28575">
            <a:solidFill>
              <a:srgbClr val="FFC00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Group 65"/>
          <p:cNvGrpSpPr/>
          <p:nvPr/>
        </p:nvGrpSpPr>
        <p:grpSpPr>
          <a:xfrm>
            <a:off x="1646793" y="3005068"/>
            <a:ext cx="2016957" cy="382476"/>
            <a:chOff x="5761037" y="3533922"/>
            <a:chExt cx="2057401" cy="390145"/>
          </a:xfrm>
        </p:grpSpPr>
        <p:pic>
          <p:nvPicPr>
            <p:cNvPr id="67" name="Picture 66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5761037" y="3533922"/>
              <a:ext cx="390145" cy="390145"/>
            </a:xfrm>
            <a:prstGeom prst="rect">
              <a:avLst/>
            </a:prstGeom>
          </p:spPr>
        </p:pic>
        <p:sp>
          <p:nvSpPr>
            <p:cNvPr id="68" name="TextBox 67"/>
            <p:cNvSpPr txBox="1"/>
            <p:nvPr/>
          </p:nvSpPr>
          <p:spPr>
            <a:xfrm>
              <a:off x="6275890" y="3605883"/>
              <a:ext cx="1542548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en-US" sz="1568" b="1" dirty="0"/>
                <a:t>DB2 Connector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8559060" y="1966668"/>
            <a:ext cx="1643445" cy="382476"/>
            <a:chOff x="6370637" y="4065579"/>
            <a:chExt cx="1676400" cy="390145"/>
          </a:xfrm>
        </p:grpSpPr>
        <p:sp>
          <p:nvSpPr>
            <p:cNvPr id="78" name="TextBox 77"/>
            <p:cNvSpPr txBox="1"/>
            <p:nvPr/>
          </p:nvSpPr>
          <p:spPr>
            <a:xfrm>
              <a:off x="6904036" y="4137540"/>
              <a:ext cx="1143001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en-US" sz="1568" b="1" dirty="0"/>
                <a:t>DB2 Server</a:t>
              </a:r>
            </a:p>
          </p:txBody>
        </p:sp>
        <p:pic>
          <p:nvPicPr>
            <p:cNvPr id="79" name="Picture 78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0637" y="4065579"/>
              <a:ext cx="390145" cy="390145"/>
            </a:xfrm>
            <a:prstGeom prst="rect">
              <a:avLst/>
            </a:prstGeom>
          </p:spPr>
        </p:pic>
      </p:grpSp>
      <p:grpSp>
        <p:nvGrpSpPr>
          <p:cNvPr id="80" name="Group 79"/>
          <p:cNvGrpSpPr/>
          <p:nvPr/>
        </p:nvGrpSpPr>
        <p:grpSpPr>
          <a:xfrm>
            <a:off x="8560725" y="5342780"/>
            <a:ext cx="1643445" cy="382476"/>
            <a:chOff x="6370637" y="4065579"/>
            <a:chExt cx="1676400" cy="390145"/>
          </a:xfrm>
        </p:grpSpPr>
        <p:sp>
          <p:nvSpPr>
            <p:cNvPr id="81" name="TextBox 80"/>
            <p:cNvSpPr txBox="1"/>
            <p:nvPr/>
          </p:nvSpPr>
          <p:spPr>
            <a:xfrm>
              <a:off x="6904036" y="4137540"/>
              <a:ext cx="1143001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en-US" sz="1568" b="1" dirty="0"/>
                <a:t>DB2 Server</a:t>
              </a:r>
            </a:p>
          </p:txBody>
        </p:sp>
        <p:pic>
          <p:nvPicPr>
            <p:cNvPr id="82" name="Picture 81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0637" y="4065579"/>
              <a:ext cx="390145" cy="390145"/>
            </a:xfrm>
            <a:prstGeom prst="rect">
              <a:avLst/>
            </a:prstGeom>
          </p:spPr>
        </p:pic>
      </p:grpSp>
      <p:sp>
        <p:nvSpPr>
          <p:cNvPr id="108" name="Rectangle 107"/>
          <p:cNvSpPr/>
          <p:nvPr/>
        </p:nvSpPr>
        <p:spPr bwMode="auto">
          <a:xfrm>
            <a:off x="862873" y="5045305"/>
            <a:ext cx="3586602" cy="3161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102" fontAlgn="base">
              <a:spcBef>
                <a:spcPct val="0"/>
              </a:spcBef>
              <a:spcAft>
                <a:spcPct val="0"/>
              </a:spcAft>
            </a:pPr>
            <a:endParaRPr lang="en-US" sz="1568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1280732" y="5099306"/>
            <a:ext cx="2759313" cy="18103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176" b="1" dirty="0"/>
              <a:t>DB2.Database (over ADO.NET)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518055" y="5616666"/>
            <a:ext cx="1002180" cy="18103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176" b="1" dirty="0"/>
              <a:t>TCP/IP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518055" y="4262715"/>
            <a:ext cx="1002180" cy="18103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176" b="1" dirty="0"/>
              <a:t>TCP/IP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518441" y="3598911"/>
            <a:ext cx="1001408" cy="36207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176" b="1" dirty="0"/>
              <a:t>Service </a:t>
            </a:r>
            <a:br>
              <a:rPr lang="en-US" sz="1176" b="1" dirty="0"/>
            </a:br>
            <a:r>
              <a:rPr lang="en-US" sz="1176" b="1" dirty="0"/>
              <a:t>Bus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235867" y="2352959"/>
            <a:ext cx="1566557" cy="36207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176" b="1" dirty="0"/>
              <a:t>DRDA</a:t>
            </a:r>
          </a:p>
          <a:p>
            <a:pPr algn="ctr"/>
            <a:r>
              <a:rPr lang="en-US" sz="1176" b="1" dirty="0"/>
              <a:t>Protocol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518055" y="3089019"/>
            <a:ext cx="1002180" cy="18103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176" b="1" dirty="0"/>
              <a:t>TCP/IP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245276" y="5048905"/>
            <a:ext cx="1566557" cy="36207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176" b="1" dirty="0"/>
              <a:t>DRDA</a:t>
            </a:r>
            <a:br>
              <a:rPr lang="en-US" sz="1176" b="1" dirty="0"/>
            </a:br>
            <a:r>
              <a:rPr lang="en-US" sz="1176" b="1" dirty="0"/>
              <a:t>Protocol</a:t>
            </a:r>
          </a:p>
        </p:txBody>
      </p:sp>
      <p:cxnSp>
        <p:nvCxnSpPr>
          <p:cNvPr id="85" name="Straight Arrow Connector 84"/>
          <p:cNvCxnSpPr>
            <a:stCxn id="45" idx="3"/>
            <a:endCxn id="49" idx="1"/>
          </p:cNvCxnSpPr>
          <p:nvPr/>
        </p:nvCxnSpPr>
        <p:spPr>
          <a:xfrm flipV="1">
            <a:off x="4449025" y="2138949"/>
            <a:ext cx="3141015" cy="1568741"/>
          </a:xfrm>
          <a:prstGeom prst="straightConnector1">
            <a:avLst/>
          </a:prstGeom>
          <a:ln w="28575">
            <a:solidFill>
              <a:srgbClr val="FFC00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8951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9143943" y="3706113"/>
            <a:ext cx="1965156" cy="12793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DB2 Client On-Premises</a:t>
            </a:r>
          </a:p>
        </p:txBody>
      </p:sp>
      <p:cxnSp>
        <p:nvCxnSpPr>
          <p:cNvPr id="355" name="Straight Arrow Connector 354"/>
          <p:cNvCxnSpPr/>
          <p:nvPr/>
        </p:nvCxnSpPr>
        <p:spPr>
          <a:xfrm flipV="1">
            <a:off x="5423682" y="4462137"/>
            <a:ext cx="3621201" cy="12127"/>
          </a:xfrm>
          <a:prstGeom prst="straightConnector1">
            <a:avLst/>
          </a:prstGeom>
          <a:ln w="28575">
            <a:solidFill>
              <a:srgbClr val="FFC00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893918" y="3774365"/>
            <a:ext cx="2382678" cy="49244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600" b="1" dirty="0"/>
              <a:t>Standard DRDA Protocol and Formats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893918" y="4734307"/>
            <a:ext cx="2382678" cy="24622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600" b="1" dirty="0"/>
              <a:t>TCP/IP 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825234" y="4588617"/>
            <a:ext cx="2601506" cy="24622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600" b="1" spc="-68" dirty="0"/>
              <a:t>IBM DB2 Server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8934647" y="2694842"/>
            <a:ext cx="2382678" cy="73866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600" b="1" dirty="0"/>
              <a:t>Catalog, Schema, </a:t>
            </a:r>
          </a:p>
          <a:p>
            <a:pPr algn="ctr"/>
            <a:r>
              <a:rPr lang="en-US" sz="1600" b="1" dirty="0"/>
              <a:t>Tables, Views,</a:t>
            </a:r>
          </a:p>
          <a:p>
            <a:pPr algn="ctr"/>
            <a:r>
              <a:rPr lang="en-US" sz="1600" b="1" dirty="0"/>
              <a:t>Stored Procedures</a:t>
            </a:r>
          </a:p>
        </p:txBody>
      </p:sp>
      <p:sp>
        <p:nvSpPr>
          <p:cNvPr id="79" name="Rectangle 78"/>
          <p:cNvSpPr/>
          <p:nvPr/>
        </p:nvSpPr>
        <p:spPr>
          <a:xfrm>
            <a:off x="459186" y="2928537"/>
            <a:ext cx="1203068" cy="632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BizTalk Adapter </a:t>
            </a:r>
          </a:p>
        </p:txBody>
      </p:sp>
      <p:sp>
        <p:nvSpPr>
          <p:cNvPr id="80" name="Rectangle 79"/>
          <p:cNvSpPr/>
          <p:nvPr/>
        </p:nvSpPr>
        <p:spPr>
          <a:xfrm>
            <a:off x="459186" y="3561403"/>
            <a:ext cx="2404646" cy="632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ADO.NET Provider</a:t>
            </a:r>
          </a:p>
        </p:txBody>
      </p:sp>
      <p:sp>
        <p:nvSpPr>
          <p:cNvPr id="81" name="Rectangle 80"/>
          <p:cNvSpPr/>
          <p:nvPr/>
        </p:nvSpPr>
        <p:spPr>
          <a:xfrm>
            <a:off x="459186" y="4194269"/>
            <a:ext cx="2404646" cy="632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DRDA Client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(.NET)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945143" y="5774278"/>
            <a:ext cx="1272218" cy="49244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600" b="1" spc="-68" dirty="0"/>
              <a:t>Linux, UNIX,</a:t>
            </a:r>
            <a:br>
              <a:rPr lang="en-US" sz="1600" b="1" spc="-68" dirty="0"/>
            </a:br>
            <a:r>
              <a:rPr lang="en-US" sz="1600" b="1" spc="-68" dirty="0"/>
              <a:t>Windows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007655" y="1855077"/>
            <a:ext cx="2576923" cy="28713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866" b="1" spc="-68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On-Premises Datacenter</a:t>
            </a: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5073" y="1690935"/>
            <a:ext cx="624144" cy="624144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598" y="5078927"/>
            <a:ext cx="624144" cy="624144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3914" y="3870975"/>
            <a:ext cx="624144" cy="624144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382358" y="1908790"/>
            <a:ext cx="2576923" cy="28713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866" b="1" spc="-68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On-Premises Datacenter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76" y="1744648"/>
            <a:ext cx="624144" cy="624144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2260968" y="5900276"/>
            <a:ext cx="1272218" cy="24622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600" b="1" spc="-68" dirty="0"/>
              <a:t>Windows</a:t>
            </a: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5003" y="5206553"/>
            <a:ext cx="624144" cy="624144"/>
          </a:xfrm>
          <a:prstGeom prst="rect">
            <a:avLst/>
          </a:prstGeom>
        </p:spPr>
      </p:pic>
      <p:sp>
        <p:nvSpPr>
          <p:cNvPr id="43" name="Rectangle 42"/>
          <p:cNvSpPr/>
          <p:nvPr/>
        </p:nvSpPr>
        <p:spPr>
          <a:xfrm>
            <a:off x="1662254" y="2928537"/>
            <a:ext cx="1203068" cy="632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Power BI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Connector</a:t>
            </a:r>
            <a:endParaRPr lang="en-US" sz="800" b="1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196953" y="5777844"/>
            <a:ext cx="1120372" cy="49244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600" b="1" spc="-68" dirty="0"/>
              <a:t>IBM z/OS, i5/OS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2648" y="4895450"/>
            <a:ext cx="988228" cy="988228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2863832" y="2928537"/>
            <a:ext cx="1203068" cy="632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SQL Server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863832" y="3561403"/>
            <a:ext cx="1203068" cy="632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OLE DB Provider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863831" y="4194269"/>
            <a:ext cx="2410446" cy="632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DRDA Client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(native)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071209" y="2928537"/>
            <a:ext cx="1203068" cy="632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Office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071209" y="3561403"/>
            <a:ext cx="1203068" cy="632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ODBC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Driver</a:t>
            </a:r>
          </a:p>
        </p:txBody>
      </p:sp>
    </p:spTree>
    <p:extLst>
      <p:ext uri="{BB962C8B-B14F-4D97-AF65-F5344CB8AC3E}">
        <p14:creationId xmlns:p14="http://schemas.microsoft.com/office/powerpoint/2010/main" val="3135718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Informix Connector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1983856" y="1331501"/>
            <a:ext cx="1344636" cy="382476"/>
            <a:chOff x="6370637" y="1299086"/>
            <a:chExt cx="1371599" cy="390145"/>
          </a:xfrm>
        </p:grpSpPr>
        <p:sp>
          <p:nvSpPr>
            <p:cNvPr id="20" name="TextBox 19"/>
            <p:cNvSpPr txBox="1"/>
            <p:nvPr/>
          </p:nvSpPr>
          <p:spPr>
            <a:xfrm>
              <a:off x="6904036" y="1371047"/>
              <a:ext cx="83820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en-US" sz="1568" b="1" dirty="0"/>
                <a:t>Azure</a:t>
              </a:r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0637" y="1299086"/>
              <a:ext cx="390145" cy="390145"/>
            </a:xfrm>
            <a:prstGeom prst="rect">
              <a:avLst/>
            </a:prstGeom>
          </p:spPr>
        </p:pic>
      </p:grpSp>
      <p:grpSp>
        <p:nvGrpSpPr>
          <p:cNvPr id="27" name="Group 26"/>
          <p:cNvGrpSpPr/>
          <p:nvPr/>
        </p:nvGrpSpPr>
        <p:grpSpPr>
          <a:xfrm>
            <a:off x="8413872" y="3699650"/>
            <a:ext cx="1930834" cy="382476"/>
            <a:chOff x="6370637" y="1812364"/>
            <a:chExt cx="1969551" cy="390145"/>
          </a:xfrm>
        </p:grpSpPr>
        <p:sp>
          <p:nvSpPr>
            <p:cNvPr id="22" name="TextBox 21"/>
            <p:cNvSpPr txBox="1"/>
            <p:nvPr/>
          </p:nvSpPr>
          <p:spPr>
            <a:xfrm>
              <a:off x="6904036" y="1884325"/>
              <a:ext cx="1436152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en-US" sz="1568" b="1" spc="-68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</a:rPr>
                <a:t>On-premises</a:t>
              </a:r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0637" y="1812364"/>
              <a:ext cx="390145" cy="390145"/>
            </a:xfrm>
            <a:prstGeom prst="rect">
              <a:avLst/>
            </a:prstGeom>
          </p:spPr>
        </p:pic>
      </p:grpSp>
      <p:grpSp>
        <p:nvGrpSpPr>
          <p:cNvPr id="28" name="Group 27"/>
          <p:cNvGrpSpPr/>
          <p:nvPr/>
        </p:nvGrpSpPr>
        <p:grpSpPr>
          <a:xfrm>
            <a:off x="8747412" y="1336793"/>
            <a:ext cx="1266740" cy="382476"/>
            <a:chOff x="6370637" y="2349001"/>
            <a:chExt cx="1292141" cy="390145"/>
          </a:xfrm>
        </p:grpSpPr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370637" y="2349001"/>
              <a:ext cx="390145" cy="390145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6904036" y="2420962"/>
              <a:ext cx="758742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en-US" sz="1568" b="1" dirty="0"/>
                <a:t>Cloud</a:t>
              </a:r>
            </a:p>
          </p:txBody>
        </p:sp>
      </p:grpSp>
      <p:sp>
        <p:nvSpPr>
          <p:cNvPr id="29" name="Rectangle 28"/>
          <p:cNvSpPr/>
          <p:nvPr/>
        </p:nvSpPr>
        <p:spPr bwMode="auto">
          <a:xfrm>
            <a:off x="867538" y="1882816"/>
            <a:ext cx="3581487" cy="52291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102" fontAlgn="base">
              <a:spcBef>
                <a:spcPct val="0"/>
              </a:spcBef>
              <a:spcAft>
                <a:spcPct val="0"/>
              </a:spcAft>
            </a:pPr>
            <a:endParaRPr lang="en-US" sz="1961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975377" y="1942420"/>
            <a:ext cx="3361593" cy="382476"/>
            <a:chOff x="5761037" y="1455226"/>
            <a:chExt cx="3429000" cy="390145"/>
          </a:xfrm>
        </p:grpSpPr>
        <p:sp>
          <p:nvSpPr>
            <p:cNvPr id="34" name="TextBox 33"/>
            <p:cNvSpPr txBox="1"/>
            <p:nvPr/>
          </p:nvSpPr>
          <p:spPr>
            <a:xfrm>
              <a:off x="6294436" y="1554520"/>
              <a:ext cx="2895601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en-US" sz="1568" b="1" dirty="0"/>
                <a:t>Logic Apps, Power Apps, Flow</a:t>
              </a:r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761037" y="1455226"/>
              <a:ext cx="390145" cy="390145"/>
            </a:xfrm>
            <a:prstGeom prst="rect">
              <a:avLst/>
            </a:prstGeom>
          </p:spPr>
        </p:pic>
      </p:grpSp>
      <p:sp>
        <p:nvSpPr>
          <p:cNvPr id="36" name="Rectangle 35"/>
          <p:cNvSpPr/>
          <p:nvPr/>
        </p:nvSpPr>
        <p:spPr bwMode="auto">
          <a:xfrm>
            <a:off x="867538" y="2405731"/>
            <a:ext cx="3581487" cy="52291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102" fontAlgn="base">
              <a:spcBef>
                <a:spcPct val="0"/>
              </a:spcBef>
              <a:spcAft>
                <a:spcPct val="0"/>
              </a:spcAft>
            </a:pPr>
            <a:endParaRPr lang="en-US" sz="1961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1946505" y="2473657"/>
            <a:ext cx="1419338" cy="382476"/>
            <a:chOff x="5761038" y="3058392"/>
            <a:chExt cx="1447799" cy="390145"/>
          </a:xfrm>
        </p:grpSpPr>
        <p:sp>
          <p:nvSpPr>
            <p:cNvPr id="38" name="TextBox 37"/>
            <p:cNvSpPr txBox="1"/>
            <p:nvPr/>
          </p:nvSpPr>
          <p:spPr>
            <a:xfrm>
              <a:off x="6280089" y="3106949"/>
              <a:ext cx="928748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en-US" sz="1568" b="1" dirty="0"/>
                <a:t>API Hub</a:t>
              </a:r>
            </a:p>
          </p:txBody>
        </p:sp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761038" y="3058392"/>
              <a:ext cx="390145" cy="390145"/>
            </a:xfrm>
            <a:prstGeom prst="rect">
              <a:avLst/>
            </a:prstGeom>
          </p:spPr>
        </p:pic>
      </p:grpSp>
      <p:sp>
        <p:nvSpPr>
          <p:cNvPr id="40" name="Rectangle 39"/>
          <p:cNvSpPr/>
          <p:nvPr/>
        </p:nvSpPr>
        <p:spPr bwMode="auto">
          <a:xfrm>
            <a:off x="867538" y="2928645"/>
            <a:ext cx="3581487" cy="52291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102" fontAlgn="base">
              <a:spcBef>
                <a:spcPct val="0"/>
              </a:spcBef>
              <a:spcAft>
                <a:spcPct val="0"/>
              </a:spcAft>
            </a:pPr>
            <a:endParaRPr lang="en-US" sz="1961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867538" y="3446234"/>
            <a:ext cx="1792851" cy="52291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102" fontAlgn="base">
              <a:spcBef>
                <a:spcPct val="0"/>
              </a:spcBef>
              <a:spcAft>
                <a:spcPct val="0"/>
              </a:spcAft>
            </a:pPr>
            <a:endParaRPr lang="en-US" sz="1961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2656174" y="3446234"/>
            <a:ext cx="1792851" cy="52291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102" fontAlgn="base">
              <a:spcBef>
                <a:spcPct val="0"/>
              </a:spcBef>
              <a:spcAft>
                <a:spcPct val="0"/>
              </a:spcAft>
            </a:pPr>
            <a:endParaRPr lang="en-US" sz="1961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12647" y="3589664"/>
            <a:ext cx="1702631" cy="24138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1568" b="1" dirty="0"/>
              <a:t>Data Services API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803113" y="3589664"/>
            <a:ext cx="1498970" cy="24138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1568" b="1" dirty="0"/>
              <a:t>Mashup Engine</a:t>
            </a:r>
          </a:p>
        </p:txBody>
      </p:sp>
      <p:sp>
        <p:nvSpPr>
          <p:cNvPr id="48" name="Speech Bubble: Rectangle with Corners Rounded 47"/>
          <p:cNvSpPr/>
          <p:nvPr/>
        </p:nvSpPr>
        <p:spPr bwMode="auto">
          <a:xfrm>
            <a:off x="3483536" y="2811266"/>
            <a:ext cx="902063" cy="224106"/>
          </a:xfrm>
          <a:prstGeom prst="wedgeRoundRectCallout">
            <a:avLst>
              <a:gd name="adj1" fmla="val -33264"/>
              <a:gd name="adj2" fmla="val 83255"/>
              <a:gd name="adj3" fmla="val 166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102" fontAlgn="base">
              <a:spcBef>
                <a:spcPct val="0"/>
              </a:spcBef>
              <a:spcAft>
                <a:spcPct val="0"/>
              </a:spcAft>
            </a:pPr>
            <a:r>
              <a:rPr lang="en-US" sz="1372" b="1" dirty="0">
                <a:solidFill>
                  <a:schemeClr val="tx1"/>
                </a:solidFill>
              </a:rPr>
              <a:t>SWAGGER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7590040" y="1877492"/>
            <a:ext cx="3581487" cy="52291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102" fontAlgn="base">
              <a:spcBef>
                <a:spcPct val="0"/>
              </a:spcBef>
              <a:spcAft>
                <a:spcPct val="0"/>
              </a:spcAft>
            </a:pPr>
            <a:endParaRPr lang="en-US" sz="1961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590040" y="4243700"/>
            <a:ext cx="3581487" cy="52291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102" fontAlgn="base">
              <a:spcBef>
                <a:spcPct val="0"/>
              </a:spcBef>
              <a:spcAft>
                <a:spcPct val="0"/>
              </a:spcAft>
            </a:pPr>
            <a:endParaRPr lang="en-US" sz="1961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590042" y="4762296"/>
            <a:ext cx="3581487" cy="52291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102" fontAlgn="base">
              <a:spcBef>
                <a:spcPct val="0"/>
              </a:spcBef>
              <a:spcAft>
                <a:spcPct val="0"/>
              </a:spcAft>
            </a:pPr>
            <a:endParaRPr lang="en-US" sz="1961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7590042" y="5272561"/>
            <a:ext cx="3581487" cy="52291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102" fontAlgn="base">
              <a:spcBef>
                <a:spcPct val="0"/>
              </a:spcBef>
              <a:spcAft>
                <a:spcPct val="0"/>
              </a:spcAft>
            </a:pPr>
            <a:endParaRPr lang="en-US" sz="1961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7802216" y="4303228"/>
            <a:ext cx="3157137" cy="392908"/>
            <a:chOff x="5761037" y="4790970"/>
            <a:chExt cx="3220444" cy="400787"/>
          </a:xfrm>
        </p:grpSpPr>
        <p:sp>
          <p:nvSpPr>
            <p:cNvPr id="71" name="TextBox 70"/>
            <p:cNvSpPr txBox="1"/>
            <p:nvPr/>
          </p:nvSpPr>
          <p:spPr>
            <a:xfrm>
              <a:off x="6294436" y="4862931"/>
              <a:ext cx="2687045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en-US" sz="1568" b="1" dirty="0"/>
                <a:t>On-premises Data Gateway</a:t>
              </a:r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5761037" y="4790970"/>
              <a:ext cx="390145" cy="400787"/>
              <a:chOff x="4694237" y="2735262"/>
              <a:chExt cx="390145" cy="400787"/>
            </a:xfrm>
          </p:grpSpPr>
          <p:pic>
            <p:nvPicPr>
              <p:cNvPr id="73" name="Picture 72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694237" y="2735262"/>
                <a:ext cx="390145" cy="390145"/>
              </a:xfrm>
              <a:prstGeom prst="rect">
                <a:avLst/>
              </a:prstGeom>
              <a:solidFill>
                <a:schemeClr val="bg2"/>
              </a:solidFill>
            </p:spPr>
          </p:pic>
          <p:grpSp>
            <p:nvGrpSpPr>
              <p:cNvPr id="74" name="Group 73"/>
              <p:cNvGrpSpPr/>
              <p:nvPr/>
            </p:nvGrpSpPr>
            <p:grpSpPr>
              <a:xfrm>
                <a:off x="4809140" y="2870390"/>
                <a:ext cx="160337" cy="265659"/>
                <a:chOff x="5833268" y="3386876"/>
                <a:chExt cx="160337" cy="265659"/>
              </a:xfrm>
            </p:grpSpPr>
            <p:sp>
              <p:nvSpPr>
                <p:cNvPr id="75" name="Rectangle 74"/>
                <p:cNvSpPr/>
                <p:nvPr/>
              </p:nvSpPr>
              <p:spPr bwMode="auto">
                <a:xfrm>
                  <a:off x="5833268" y="3386876"/>
                  <a:ext cx="160337" cy="255033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0" tIns="45720" rIns="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914102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961" dirty="0">
                    <a:gradFill>
                      <a:gsLst>
                        <a:gs pos="5439">
                          <a:srgbClr val="F8F8F8"/>
                        </a:gs>
                        <a:gs pos="10000">
                          <a:srgbClr val="F8F8F8"/>
                        </a:gs>
                      </a:gsLst>
                      <a:lin ang="5400000" scaled="0"/>
                    </a:gradFill>
                  </a:endParaRPr>
                </a:p>
              </p:txBody>
            </p:sp>
            <p:cxnSp>
              <p:nvCxnSpPr>
                <p:cNvPr id="76" name="Straight Arrow Connector 75"/>
                <p:cNvCxnSpPr>
                  <a:stCxn id="75" idx="0"/>
                </p:cNvCxnSpPr>
                <p:nvPr/>
              </p:nvCxnSpPr>
              <p:spPr>
                <a:xfrm>
                  <a:off x="5913437" y="3386876"/>
                  <a:ext cx="3969" cy="265659"/>
                </a:xfrm>
                <a:prstGeom prst="straightConnector1">
                  <a:avLst/>
                </a:prstGeom>
                <a:ln w="19050">
                  <a:headEnd type="arrow" w="med" len="med"/>
                  <a:tailEnd type="arrow" w="med" len="med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77" name="TextBox 76"/>
          <p:cNvSpPr txBox="1"/>
          <p:nvPr/>
        </p:nvSpPr>
        <p:spPr>
          <a:xfrm>
            <a:off x="8631299" y="4899088"/>
            <a:ext cx="1498970" cy="24138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1568" b="1" dirty="0"/>
              <a:t>Mashup Engine</a:t>
            </a:r>
          </a:p>
        </p:txBody>
      </p:sp>
      <p:grpSp>
        <p:nvGrpSpPr>
          <p:cNvPr id="89" name="Group 88"/>
          <p:cNvGrpSpPr/>
          <p:nvPr/>
        </p:nvGrpSpPr>
        <p:grpSpPr>
          <a:xfrm>
            <a:off x="1391390" y="4250723"/>
            <a:ext cx="2548128" cy="382476"/>
            <a:chOff x="6599237" y="4171911"/>
            <a:chExt cx="2599223" cy="390145"/>
          </a:xfrm>
        </p:grpSpPr>
        <p:pic>
          <p:nvPicPr>
            <p:cNvPr id="90" name="Picture 89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599237" y="4171911"/>
              <a:ext cx="390145" cy="390145"/>
            </a:xfrm>
            <a:prstGeom prst="rect">
              <a:avLst/>
            </a:prstGeom>
          </p:spPr>
        </p:pic>
        <p:sp>
          <p:nvSpPr>
            <p:cNvPr id="91" name="TextBox 90"/>
            <p:cNvSpPr txBox="1"/>
            <p:nvPr/>
          </p:nvSpPr>
          <p:spPr>
            <a:xfrm>
              <a:off x="7056437" y="4259262"/>
              <a:ext cx="2142023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en-US" sz="1372" b="1" dirty="0"/>
                <a:t>Power BI Mashup Engine</a:t>
              </a:r>
            </a:p>
          </p:txBody>
        </p:sp>
      </p:grpSp>
      <p:sp>
        <p:nvSpPr>
          <p:cNvPr id="92" name="Rectangle 91"/>
          <p:cNvSpPr/>
          <p:nvPr/>
        </p:nvSpPr>
        <p:spPr bwMode="auto">
          <a:xfrm>
            <a:off x="862423" y="4730925"/>
            <a:ext cx="3586602" cy="3161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102" fontAlgn="base">
              <a:spcBef>
                <a:spcPct val="0"/>
              </a:spcBef>
              <a:spcAft>
                <a:spcPct val="0"/>
              </a:spcAft>
            </a:pPr>
            <a:endParaRPr lang="en-US" sz="1568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968937" y="4796647"/>
            <a:ext cx="1370004" cy="18103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176" b="1" dirty="0"/>
              <a:t>Informix Function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862423" y="5355882"/>
            <a:ext cx="3586602" cy="3161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102" fontAlgn="base">
              <a:spcBef>
                <a:spcPct val="0"/>
              </a:spcBef>
              <a:spcAft>
                <a:spcPct val="0"/>
              </a:spcAft>
            </a:pPr>
            <a:endParaRPr lang="en-US" sz="1568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689261" y="5433468"/>
            <a:ext cx="1942254" cy="18103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1176" b="1" dirty="0"/>
              <a:t>Microsoft DRDA Client</a:t>
            </a:r>
          </a:p>
        </p:txBody>
      </p:sp>
      <p:cxnSp>
        <p:nvCxnSpPr>
          <p:cNvPr id="102" name="Straight Arrow Connector 101"/>
          <p:cNvCxnSpPr>
            <a:stCxn id="100" idx="3"/>
            <a:endCxn id="61" idx="1"/>
          </p:cNvCxnSpPr>
          <p:nvPr/>
        </p:nvCxnSpPr>
        <p:spPr>
          <a:xfrm>
            <a:off x="4449025" y="5513954"/>
            <a:ext cx="3141017" cy="20064"/>
          </a:xfrm>
          <a:prstGeom prst="straightConnector1">
            <a:avLst/>
          </a:prstGeom>
          <a:ln w="28575">
            <a:solidFill>
              <a:srgbClr val="FFC00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45" idx="3"/>
            <a:endCxn id="53" idx="1"/>
          </p:cNvCxnSpPr>
          <p:nvPr/>
        </p:nvCxnSpPr>
        <p:spPr>
          <a:xfrm>
            <a:off x="4449025" y="3707691"/>
            <a:ext cx="3141015" cy="797466"/>
          </a:xfrm>
          <a:prstGeom prst="straightConnector1">
            <a:avLst/>
          </a:prstGeom>
          <a:ln w="28575">
            <a:solidFill>
              <a:srgbClr val="FFC00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Group 65"/>
          <p:cNvGrpSpPr/>
          <p:nvPr/>
        </p:nvGrpSpPr>
        <p:grpSpPr>
          <a:xfrm>
            <a:off x="1646793" y="3005068"/>
            <a:ext cx="2016957" cy="382476"/>
            <a:chOff x="5761037" y="3533922"/>
            <a:chExt cx="2057401" cy="390145"/>
          </a:xfrm>
        </p:grpSpPr>
        <p:pic>
          <p:nvPicPr>
            <p:cNvPr id="67" name="Picture 66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5761037" y="3533922"/>
              <a:ext cx="390145" cy="390145"/>
            </a:xfrm>
            <a:prstGeom prst="rect">
              <a:avLst/>
            </a:prstGeom>
          </p:spPr>
        </p:pic>
        <p:sp>
          <p:nvSpPr>
            <p:cNvPr id="68" name="TextBox 67"/>
            <p:cNvSpPr txBox="1"/>
            <p:nvPr/>
          </p:nvSpPr>
          <p:spPr>
            <a:xfrm>
              <a:off x="6275890" y="3605883"/>
              <a:ext cx="1542548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en-US" sz="1568" b="1" dirty="0"/>
                <a:t>DB2 Connector</a:t>
              </a:r>
            </a:p>
          </p:txBody>
        </p:sp>
      </p:grpSp>
      <p:sp>
        <p:nvSpPr>
          <p:cNvPr id="108" name="Rectangle 107"/>
          <p:cNvSpPr/>
          <p:nvPr/>
        </p:nvSpPr>
        <p:spPr bwMode="auto">
          <a:xfrm>
            <a:off x="862873" y="5045305"/>
            <a:ext cx="3586602" cy="3161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102" fontAlgn="base">
              <a:spcBef>
                <a:spcPct val="0"/>
              </a:spcBef>
              <a:spcAft>
                <a:spcPct val="0"/>
              </a:spcAft>
            </a:pPr>
            <a:endParaRPr lang="en-US" sz="1568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1280732" y="5099306"/>
            <a:ext cx="2759313" cy="18103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176" b="1" dirty="0"/>
              <a:t>Informix.Database (over ADO.NET)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8334955" y="5342780"/>
            <a:ext cx="2091658" cy="382476"/>
            <a:chOff x="6370637" y="4640262"/>
            <a:chExt cx="2133600" cy="390145"/>
          </a:xfrm>
        </p:grpSpPr>
        <p:sp>
          <p:nvSpPr>
            <p:cNvPr id="63" name="TextBox 62"/>
            <p:cNvSpPr txBox="1"/>
            <p:nvPr/>
          </p:nvSpPr>
          <p:spPr>
            <a:xfrm>
              <a:off x="6904036" y="4712223"/>
              <a:ext cx="1600201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en-US" sz="1568" b="1" dirty="0"/>
                <a:t>Informix  Server</a:t>
              </a:r>
            </a:p>
          </p:txBody>
        </p:sp>
        <p:pic>
          <p:nvPicPr>
            <p:cNvPr id="64" name="Picture 63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0637" y="4640262"/>
              <a:ext cx="390145" cy="390145"/>
            </a:xfrm>
            <a:prstGeom prst="rect">
              <a:avLst/>
            </a:prstGeom>
          </p:spPr>
        </p:pic>
      </p:grpSp>
      <p:sp>
        <p:nvSpPr>
          <p:cNvPr id="65" name="TextBox 64"/>
          <p:cNvSpPr txBox="1"/>
          <p:nvPr/>
        </p:nvSpPr>
        <p:spPr>
          <a:xfrm>
            <a:off x="5518055" y="5616666"/>
            <a:ext cx="1002180" cy="18103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176" b="1" dirty="0"/>
              <a:t>TCP/IP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518055" y="4262715"/>
            <a:ext cx="1002180" cy="18103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176" b="1" dirty="0"/>
              <a:t>TCP/IP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518441" y="3598911"/>
            <a:ext cx="1001408" cy="36207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176" b="1" dirty="0"/>
              <a:t>Service </a:t>
            </a:r>
            <a:br>
              <a:rPr lang="en-US" sz="1176" b="1" dirty="0"/>
            </a:br>
            <a:r>
              <a:rPr lang="en-US" sz="1176" b="1" dirty="0"/>
              <a:t>Bus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5518055" y="3089019"/>
            <a:ext cx="1002180" cy="18103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176" b="1" dirty="0"/>
              <a:t>TCP/IP</a:t>
            </a:r>
          </a:p>
        </p:txBody>
      </p:sp>
      <p:cxnSp>
        <p:nvCxnSpPr>
          <p:cNvPr id="83" name="Straight Arrow Connector 82"/>
          <p:cNvCxnSpPr>
            <a:stCxn id="45" idx="3"/>
            <a:endCxn id="49" idx="1"/>
          </p:cNvCxnSpPr>
          <p:nvPr/>
        </p:nvCxnSpPr>
        <p:spPr>
          <a:xfrm flipV="1">
            <a:off x="4449025" y="2138949"/>
            <a:ext cx="3141015" cy="1568741"/>
          </a:xfrm>
          <a:prstGeom prst="straightConnector1">
            <a:avLst/>
          </a:prstGeom>
          <a:ln w="28575">
            <a:solidFill>
              <a:srgbClr val="FFC00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5235867" y="2352959"/>
            <a:ext cx="1566557" cy="36207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176" b="1" dirty="0"/>
              <a:t>DRDA</a:t>
            </a:r>
          </a:p>
          <a:p>
            <a:pPr algn="ctr"/>
            <a:r>
              <a:rPr lang="en-US" sz="1176" b="1" dirty="0"/>
              <a:t>Protocol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245276" y="5048905"/>
            <a:ext cx="1566557" cy="36207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176" b="1" dirty="0"/>
              <a:t>DRDA</a:t>
            </a:r>
            <a:br>
              <a:rPr lang="en-US" sz="1176" b="1" dirty="0"/>
            </a:br>
            <a:r>
              <a:rPr lang="en-US" sz="1176" b="1" dirty="0"/>
              <a:t>Protocol</a:t>
            </a:r>
          </a:p>
        </p:txBody>
      </p:sp>
      <p:grpSp>
        <p:nvGrpSpPr>
          <p:cNvPr id="86" name="Group 85"/>
          <p:cNvGrpSpPr/>
          <p:nvPr/>
        </p:nvGrpSpPr>
        <p:grpSpPr>
          <a:xfrm>
            <a:off x="8334955" y="1963429"/>
            <a:ext cx="2091658" cy="382476"/>
            <a:chOff x="6370637" y="4640262"/>
            <a:chExt cx="2133600" cy="390145"/>
          </a:xfrm>
        </p:grpSpPr>
        <p:sp>
          <p:nvSpPr>
            <p:cNvPr id="87" name="TextBox 86"/>
            <p:cNvSpPr txBox="1"/>
            <p:nvPr/>
          </p:nvSpPr>
          <p:spPr>
            <a:xfrm>
              <a:off x="6904036" y="4712223"/>
              <a:ext cx="1600201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en-US" sz="1568" b="1" dirty="0"/>
                <a:t>Informix  Server</a:t>
              </a:r>
            </a:p>
          </p:txBody>
        </p:sp>
        <p:pic>
          <p:nvPicPr>
            <p:cNvPr id="88" name="Picture 87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0637" y="4640262"/>
              <a:ext cx="390145" cy="3901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79822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MQ Connector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1983856" y="1331501"/>
            <a:ext cx="1344636" cy="382476"/>
            <a:chOff x="6370637" y="1299086"/>
            <a:chExt cx="1371599" cy="390145"/>
          </a:xfrm>
        </p:grpSpPr>
        <p:sp>
          <p:nvSpPr>
            <p:cNvPr id="20" name="TextBox 19"/>
            <p:cNvSpPr txBox="1"/>
            <p:nvPr/>
          </p:nvSpPr>
          <p:spPr>
            <a:xfrm>
              <a:off x="6904036" y="1371047"/>
              <a:ext cx="83820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en-US" sz="1568" b="1" dirty="0"/>
                <a:t>Azure</a:t>
              </a:r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0637" y="1299086"/>
              <a:ext cx="390145" cy="390145"/>
            </a:xfrm>
            <a:prstGeom prst="rect">
              <a:avLst/>
            </a:prstGeom>
          </p:spPr>
        </p:pic>
      </p:grpSp>
      <p:grpSp>
        <p:nvGrpSpPr>
          <p:cNvPr id="27" name="Group 26"/>
          <p:cNvGrpSpPr/>
          <p:nvPr/>
        </p:nvGrpSpPr>
        <p:grpSpPr>
          <a:xfrm>
            <a:off x="8413872" y="3699650"/>
            <a:ext cx="1930834" cy="382476"/>
            <a:chOff x="6370637" y="1812364"/>
            <a:chExt cx="1969551" cy="390145"/>
          </a:xfrm>
        </p:grpSpPr>
        <p:sp>
          <p:nvSpPr>
            <p:cNvPr id="22" name="TextBox 21"/>
            <p:cNvSpPr txBox="1"/>
            <p:nvPr/>
          </p:nvSpPr>
          <p:spPr>
            <a:xfrm>
              <a:off x="6904036" y="1884325"/>
              <a:ext cx="1436152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en-US" sz="1568" b="1" spc="-68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</a:rPr>
                <a:t>On-premises</a:t>
              </a:r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0637" y="1812364"/>
              <a:ext cx="390145" cy="390145"/>
            </a:xfrm>
            <a:prstGeom prst="rect">
              <a:avLst/>
            </a:prstGeom>
          </p:spPr>
        </p:pic>
      </p:grpSp>
      <p:grpSp>
        <p:nvGrpSpPr>
          <p:cNvPr id="28" name="Group 27"/>
          <p:cNvGrpSpPr/>
          <p:nvPr/>
        </p:nvGrpSpPr>
        <p:grpSpPr>
          <a:xfrm>
            <a:off x="8747412" y="1336793"/>
            <a:ext cx="1266740" cy="382476"/>
            <a:chOff x="6370637" y="2349001"/>
            <a:chExt cx="1292141" cy="390145"/>
          </a:xfrm>
        </p:grpSpPr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370637" y="2349001"/>
              <a:ext cx="390145" cy="390145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6904036" y="2420962"/>
              <a:ext cx="758742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en-US" sz="1568" b="1" dirty="0"/>
                <a:t>Cloud</a:t>
              </a:r>
            </a:p>
          </p:txBody>
        </p:sp>
      </p:grpSp>
      <p:sp>
        <p:nvSpPr>
          <p:cNvPr id="29" name="Rectangle 28"/>
          <p:cNvSpPr/>
          <p:nvPr/>
        </p:nvSpPr>
        <p:spPr bwMode="auto">
          <a:xfrm>
            <a:off x="867538" y="1882816"/>
            <a:ext cx="3581487" cy="52291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102" fontAlgn="base">
              <a:spcBef>
                <a:spcPct val="0"/>
              </a:spcBef>
              <a:spcAft>
                <a:spcPct val="0"/>
              </a:spcAft>
            </a:pPr>
            <a:endParaRPr lang="en-US" sz="1961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975377" y="1942420"/>
            <a:ext cx="3361593" cy="382476"/>
            <a:chOff x="5761037" y="1455226"/>
            <a:chExt cx="3429000" cy="390145"/>
          </a:xfrm>
        </p:grpSpPr>
        <p:sp>
          <p:nvSpPr>
            <p:cNvPr id="34" name="TextBox 33"/>
            <p:cNvSpPr txBox="1"/>
            <p:nvPr/>
          </p:nvSpPr>
          <p:spPr>
            <a:xfrm>
              <a:off x="6294436" y="1554520"/>
              <a:ext cx="2895601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en-US" sz="1568" b="1" dirty="0"/>
                <a:t>Logic Apps, Power Apps, Flow</a:t>
              </a:r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761037" y="1455226"/>
              <a:ext cx="390145" cy="390145"/>
            </a:xfrm>
            <a:prstGeom prst="rect">
              <a:avLst/>
            </a:prstGeom>
          </p:spPr>
        </p:pic>
      </p:grpSp>
      <p:sp>
        <p:nvSpPr>
          <p:cNvPr id="36" name="Rectangle 35"/>
          <p:cNvSpPr/>
          <p:nvPr/>
        </p:nvSpPr>
        <p:spPr bwMode="auto">
          <a:xfrm>
            <a:off x="867538" y="2405731"/>
            <a:ext cx="3581487" cy="52291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102" fontAlgn="base">
              <a:spcBef>
                <a:spcPct val="0"/>
              </a:spcBef>
              <a:spcAft>
                <a:spcPct val="0"/>
              </a:spcAft>
            </a:pPr>
            <a:endParaRPr lang="en-US" sz="1961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1946505" y="2473657"/>
            <a:ext cx="1419338" cy="382476"/>
            <a:chOff x="5761038" y="3058392"/>
            <a:chExt cx="1447799" cy="390145"/>
          </a:xfrm>
        </p:grpSpPr>
        <p:sp>
          <p:nvSpPr>
            <p:cNvPr id="38" name="TextBox 37"/>
            <p:cNvSpPr txBox="1"/>
            <p:nvPr/>
          </p:nvSpPr>
          <p:spPr>
            <a:xfrm>
              <a:off x="6280089" y="3106949"/>
              <a:ext cx="928748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en-US" sz="1568" b="1" dirty="0"/>
                <a:t>API Hub</a:t>
              </a:r>
            </a:p>
          </p:txBody>
        </p:sp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761038" y="3058392"/>
              <a:ext cx="390145" cy="390145"/>
            </a:xfrm>
            <a:prstGeom prst="rect">
              <a:avLst/>
            </a:prstGeom>
          </p:spPr>
        </p:pic>
      </p:grpSp>
      <p:sp>
        <p:nvSpPr>
          <p:cNvPr id="40" name="Rectangle 39"/>
          <p:cNvSpPr/>
          <p:nvPr/>
        </p:nvSpPr>
        <p:spPr bwMode="auto">
          <a:xfrm>
            <a:off x="867538" y="2928645"/>
            <a:ext cx="3581487" cy="52291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102" fontAlgn="base">
              <a:spcBef>
                <a:spcPct val="0"/>
              </a:spcBef>
              <a:spcAft>
                <a:spcPct val="0"/>
              </a:spcAft>
            </a:pPr>
            <a:endParaRPr lang="en-US" sz="1961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1647695" y="2984347"/>
            <a:ext cx="2016957" cy="382476"/>
            <a:chOff x="5761037" y="4397553"/>
            <a:chExt cx="2057401" cy="390145"/>
          </a:xfrm>
        </p:grpSpPr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761037" y="4397553"/>
              <a:ext cx="390145" cy="390145"/>
            </a:xfrm>
            <a:prstGeom prst="rect">
              <a:avLst/>
            </a:prstGeom>
          </p:spPr>
        </p:pic>
        <p:sp>
          <p:nvSpPr>
            <p:cNvPr id="43" name="TextBox 42"/>
            <p:cNvSpPr txBox="1"/>
            <p:nvPr/>
          </p:nvSpPr>
          <p:spPr>
            <a:xfrm>
              <a:off x="6304644" y="4469514"/>
              <a:ext cx="1513794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en-US" sz="1568" b="1" dirty="0"/>
                <a:t>MQ Connector</a:t>
              </a:r>
            </a:p>
          </p:txBody>
        </p:sp>
      </p:grpSp>
      <p:sp>
        <p:nvSpPr>
          <p:cNvPr id="44" name="Rectangle 43"/>
          <p:cNvSpPr/>
          <p:nvPr/>
        </p:nvSpPr>
        <p:spPr bwMode="auto">
          <a:xfrm>
            <a:off x="867538" y="3446234"/>
            <a:ext cx="1792851" cy="52291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102" fontAlgn="base">
              <a:spcBef>
                <a:spcPct val="0"/>
              </a:spcBef>
              <a:spcAft>
                <a:spcPct val="0"/>
              </a:spcAft>
            </a:pPr>
            <a:endParaRPr lang="en-US" sz="1961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2656174" y="3446234"/>
            <a:ext cx="1792851" cy="52291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102" fontAlgn="base">
              <a:spcBef>
                <a:spcPct val="0"/>
              </a:spcBef>
              <a:spcAft>
                <a:spcPct val="0"/>
              </a:spcAft>
            </a:pPr>
            <a:endParaRPr lang="en-US" sz="1961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12647" y="3589664"/>
            <a:ext cx="1702631" cy="24138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1568" b="1" dirty="0"/>
              <a:t>Data Services API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803113" y="3589664"/>
            <a:ext cx="1498970" cy="24138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1568" b="1" dirty="0"/>
              <a:t>Mashup Engine</a:t>
            </a:r>
          </a:p>
        </p:txBody>
      </p:sp>
      <p:sp>
        <p:nvSpPr>
          <p:cNvPr id="48" name="Speech Bubble: Rectangle with Corners Rounded 47"/>
          <p:cNvSpPr/>
          <p:nvPr/>
        </p:nvSpPr>
        <p:spPr bwMode="auto">
          <a:xfrm>
            <a:off x="3483536" y="2811266"/>
            <a:ext cx="902063" cy="224106"/>
          </a:xfrm>
          <a:prstGeom prst="wedgeRoundRectCallout">
            <a:avLst>
              <a:gd name="adj1" fmla="val -33264"/>
              <a:gd name="adj2" fmla="val 83255"/>
              <a:gd name="adj3" fmla="val 166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102" fontAlgn="base">
              <a:spcBef>
                <a:spcPct val="0"/>
              </a:spcBef>
              <a:spcAft>
                <a:spcPct val="0"/>
              </a:spcAft>
            </a:pPr>
            <a:r>
              <a:rPr lang="en-US" sz="1372" b="1" dirty="0">
                <a:solidFill>
                  <a:schemeClr val="tx1"/>
                </a:solidFill>
              </a:rPr>
              <a:t>SWAGGER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7590040" y="1877492"/>
            <a:ext cx="3581487" cy="52291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102" fontAlgn="base">
              <a:spcBef>
                <a:spcPct val="0"/>
              </a:spcBef>
              <a:spcAft>
                <a:spcPct val="0"/>
              </a:spcAft>
            </a:pPr>
            <a:endParaRPr lang="en-US" sz="1961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8596411" y="1947712"/>
            <a:ext cx="1568743" cy="382476"/>
            <a:chOff x="6370637" y="5178332"/>
            <a:chExt cx="1600200" cy="390145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370637" y="5178332"/>
              <a:ext cx="390145" cy="390145"/>
            </a:xfrm>
            <a:prstGeom prst="rect">
              <a:avLst/>
            </a:prstGeom>
          </p:spPr>
        </p:pic>
        <p:sp>
          <p:nvSpPr>
            <p:cNvPr id="52" name="TextBox 51"/>
            <p:cNvSpPr txBox="1"/>
            <p:nvPr/>
          </p:nvSpPr>
          <p:spPr>
            <a:xfrm>
              <a:off x="6904036" y="5247896"/>
              <a:ext cx="1066801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en-US" sz="1568" b="1" dirty="0"/>
                <a:t>MQ Server</a:t>
              </a:r>
            </a:p>
          </p:txBody>
        </p:sp>
      </p:grpSp>
      <p:sp>
        <p:nvSpPr>
          <p:cNvPr id="53" name="Rectangle 52"/>
          <p:cNvSpPr/>
          <p:nvPr/>
        </p:nvSpPr>
        <p:spPr bwMode="auto">
          <a:xfrm>
            <a:off x="7590040" y="4243700"/>
            <a:ext cx="3581487" cy="52291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102" fontAlgn="base">
              <a:spcBef>
                <a:spcPct val="0"/>
              </a:spcBef>
              <a:spcAft>
                <a:spcPct val="0"/>
              </a:spcAft>
            </a:pPr>
            <a:endParaRPr lang="en-US" sz="1961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590042" y="4762296"/>
            <a:ext cx="3581487" cy="52291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102" fontAlgn="base">
              <a:spcBef>
                <a:spcPct val="0"/>
              </a:spcBef>
              <a:spcAft>
                <a:spcPct val="0"/>
              </a:spcAft>
            </a:pPr>
            <a:endParaRPr lang="en-US" sz="1961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7590042" y="5272561"/>
            <a:ext cx="3581487" cy="52291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102" fontAlgn="base">
              <a:spcBef>
                <a:spcPct val="0"/>
              </a:spcBef>
              <a:spcAft>
                <a:spcPct val="0"/>
              </a:spcAft>
            </a:pPr>
            <a:endParaRPr lang="en-US" sz="1961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8596413" y="5342781"/>
            <a:ext cx="1568743" cy="382476"/>
            <a:chOff x="6370637" y="5178332"/>
            <a:chExt cx="1600200" cy="390145"/>
          </a:xfrm>
        </p:grpSpPr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370637" y="5178332"/>
              <a:ext cx="390145" cy="390145"/>
            </a:xfrm>
            <a:prstGeom prst="rect">
              <a:avLst/>
            </a:prstGeom>
          </p:spPr>
        </p:pic>
        <p:sp>
          <p:nvSpPr>
            <p:cNvPr id="64" name="TextBox 63"/>
            <p:cNvSpPr txBox="1"/>
            <p:nvPr/>
          </p:nvSpPr>
          <p:spPr>
            <a:xfrm>
              <a:off x="6904036" y="5247896"/>
              <a:ext cx="1066801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en-US" sz="1568" b="1" dirty="0"/>
                <a:t>MQ Server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7802216" y="4303228"/>
            <a:ext cx="3157137" cy="392908"/>
            <a:chOff x="5761037" y="4790970"/>
            <a:chExt cx="3220444" cy="400787"/>
          </a:xfrm>
        </p:grpSpPr>
        <p:sp>
          <p:nvSpPr>
            <p:cNvPr id="71" name="TextBox 70"/>
            <p:cNvSpPr txBox="1"/>
            <p:nvPr/>
          </p:nvSpPr>
          <p:spPr>
            <a:xfrm>
              <a:off x="6294436" y="4862931"/>
              <a:ext cx="2687045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en-US" sz="1568" b="1" dirty="0"/>
                <a:t>On-premises Data Gateway</a:t>
              </a:r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5761037" y="4790970"/>
              <a:ext cx="390145" cy="400787"/>
              <a:chOff x="4694237" y="2735262"/>
              <a:chExt cx="390145" cy="400787"/>
            </a:xfrm>
          </p:grpSpPr>
          <p:pic>
            <p:nvPicPr>
              <p:cNvPr id="73" name="Picture 72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694237" y="2735262"/>
                <a:ext cx="390145" cy="390145"/>
              </a:xfrm>
              <a:prstGeom prst="rect">
                <a:avLst/>
              </a:prstGeom>
              <a:solidFill>
                <a:schemeClr val="bg2"/>
              </a:solidFill>
            </p:spPr>
          </p:pic>
          <p:grpSp>
            <p:nvGrpSpPr>
              <p:cNvPr id="74" name="Group 73"/>
              <p:cNvGrpSpPr/>
              <p:nvPr/>
            </p:nvGrpSpPr>
            <p:grpSpPr>
              <a:xfrm>
                <a:off x="4809140" y="2870390"/>
                <a:ext cx="160337" cy="265659"/>
                <a:chOff x="5833268" y="3386876"/>
                <a:chExt cx="160337" cy="265659"/>
              </a:xfrm>
            </p:grpSpPr>
            <p:sp>
              <p:nvSpPr>
                <p:cNvPr id="75" name="Rectangle 74"/>
                <p:cNvSpPr/>
                <p:nvPr/>
              </p:nvSpPr>
              <p:spPr bwMode="auto">
                <a:xfrm>
                  <a:off x="5833268" y="3386876"/>
                  <a:ext cx="160337" cy="255033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0" tIns="45720" rIns="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914102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961" dirty="0">
                    <a:gradFill>
                      <a:gsLst>
                        <a:gs pos="5439">
                          <a:srgbClr val="F8F8F8"/>
                        </a:gs>
                        <a:gs pos="10000">
                          <a:srgbClr val="F8F8F8"/>
                        </a:gs>
                      </a:gsLst>
                      <a:lin ang="5400000" scaled="0"/>
                    </a:gradFill>
                  </a:endParaRPr>
                </a:p>
              </p:txBody>
            </p:sp>
            <p:cxnSp>
              <p:nvCxnSpPr>
                <p:cNvPr id="76" name="Straight Arrow Connector 75"/>
                <p:cNvCxnSpPr>
                  <a:stCxn id="75" idx="0"/>
                </p:cNvCxnSpPr>
                <p:nvPr/>
              </p:nvCxnSpPr>
              <p:spPr>
                <a:xfrm>
                  <a:off x="5913437" y="3386876"/>
                  <a:ext cx="3969" cy="265659"/>
                </a:xfrm>
                <a:prstGeom prst="straightConnector1">
                  <a:avLst/>
                </a:prstGeom>
                <a:ln w="19050">
                  <a:headEnd type="arrow" w="med" len="med"/>
                  <a:tailEnd type="arrow" w="med" len="med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77" name="TextBox 76"/>
          <p:cNvSpPr txBox="1"/>
          <p:nvPr/>
        </p:nvSpPr>
        <p:spPr>
          <a:xfrm>
            <a:off x="8631299" y="4899088"/>
            <a:ext cx="1498970" cy="24138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1568" b="1" dirty="0"/>
              <a:t>Mashup Engine</a:t>
            </a:r>
          </a:p>
        </p:txBody>
      </p:sp>
      <p:grpSp>
        <p:nvGrpSpPr>
          <p:cNvPr id="89" name="Group 88"/>
          <p:cNvGrpSpPr/>
          <p:nvPr/>
        </p:nvGrpSpPr>
        <p:grpSpPr>
          <a:xfrm>
            <a:off x="1391390" y="4250723"/>
            <a:ext cx="2548128" cy="382476"/>
            <a:chOff x="6599237" y="4171911"/>
            <a:chExt cx="2599223" cy="390145"/>
          </a:xfrm>
        </p:grpSpPr>
        <p:pic>
          <p:nvPicPr>
            <p:cNvPr id="90" name="Picture 89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6599237" y="4171911"/>
              <a:ext cx="390145" cy="390145"/>
            </a:xfrm>
            <a:prstGeom prst="rect">
              <a:avLst/>
            </a:prstGeom>
          </p:spPr>
        </p:pic>
        <p:sp>
          <p:nvSpPr>
            <p:cNvPr id="91" name="TextBox 90"/>
            <p:cNvSpPr txBox="1"/>
            <p:nvPr/>
          </p:nvSpPr>
          <p:spPr>
            <a:xfrm>
              <a:off x="7056437" y="4259262"/>
              <a:ext cx="2142023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en-US" sz="1372" b="1" dirty="0"/>
                <a:t>Power BI Mashup Engine</a:t>
              </a:r>
            </a:p>
          </p:txBody>
        </p:sp>
      </p:grpSp>
      <p:sp>
        <p:nvSpPr>
          <p:cNvPr id="92" name="Rectangle 91"/>
          <p:cNvSpPr/>
          <p:nvPr/>
        </p:nvSpPr>
        <p:spPr bwMode="auto">
          <a:xfrm>
            <a:off x="862423" y="4730925"/>
            <a:ext cx="3586602" cy="3161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102" fontAlgn="base">
              <a:spcBef>
                <a:spcPct val="0"/>
              </a:spcBef>
              <a:spcAft>
                <a:spcPct val="0"/>
              </a:spcAft>
            </a:pPr>
            <a:endParaRPr lang="en-US" sz="1568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137742" y="4790599"/>
            <a:ext cx="1049361" cy="18103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1176" b="1" dirty="0"/>
              <a:t>MQ Functions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862422" y="5043404"/>
            <a:ext cx="1195233" cy="3161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102" fontAlgn="base">
              <a:spcBef>
                <a:spcPct val="0"/>
              </a:spcBef>
              <a:spcAft>
                <a:spcPct val="0"/>
              </a:spcAft>
            </a:pPr>
            <a:endParaRPr lang="en-US" sz="1568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3253603" y="5043404"/>
            <a:ext cx="1195233" cy="3161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102" fontAlgn="base">
              <a:spcBef>
                <a:spcPct val="0"/>
              </a:spcBef>
              <a:spcAft>
                <a:spcPct val="0"/>
              </a:spcAft>
            </a:pPr>
            <a:endParaRPr lang="en-US" sz="1568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2057655" y="5043404"/>
            <a:ext cx="1195233" cy="3161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102" fontAlgn="base">
              <a:spcBef>
                <a:spcPct val="0"/>
              </a:spcBef>
              <a:spcAft>
                <a:spcPct val="0"/>
              </a:spcAft>
            </a:pPr>
            <a:endParaRPr lang="en-US" sz="1568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066681" y="5097605"/>
            <a:ext cx="793882" cy="18103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1176" b="1" dirty="0"/>
              <a:t>MQ.Queue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2245588" y="5110410"/>
            <a:ext cx="853325" cy="18103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1176" b="1" dirty="0"/>
              <a:t>MQ.Receive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528153" y="5109125"/>
            <a:ext cx="646133" cy="18103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1176" b="1" dirty="0"/>
              <a:t>MQ.Send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862423" y="5355882"/>
            <a:ext cx="3586602" cy="3161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102" fontAlgn="base">
              <a:spcBef>
                <a:spcPct val="0"/>
              </a:spcBef>
              <a:spcAft>
                <a:spcPct val="0"/>
              </a:spcAft>
            </a:pPr>
            <a:endParaRPr lang="en-US" sz="1568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893217" y="5419222"/>
            <a:ext cx="1487842" cy="18103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1176" b="1" dirty="0"/>
              <a:t>Microsoft MQ Client</a:t>
            </a:r>
          </a:p>
        </p:txBody>
      </p:sp>
      <p:cxnSp>
        <p:nvCxnSpPr>
          <p:cNvPr id="102" name="Straight Arrow Connector 101"/>
          <p:cNvCxnSpPr>
            <a:stCxn id="100" idx="3"/>
            <a:endCxn id="61" idx="1"/>
          </p:cNvCxnSpPr>
          <p:nvPr/>
        </p:nvCxnSpPr>
        <p:spPr>
          <a:xfrm>
            <a:off x="4449025" y="5513954"/>
            <a:ext cx="3141017" cy="20064"/>
          </a:xfrm>
          <a:prstGeom prst="straightConnector1">
            <a:avLst/>
          </a:prstGeom>
          <a:ln w="28575">
            <a:solidFill>
              <a:srgbClr val="FFC00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5245276" y="5048905"/>
            <a:ext cx="1566557" cy="36207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176" b="1" dirty="0"/>
              <a:t>MQ </a:t>
            </a:r>
            <a:br>
              <a:rPr lang="en-US" sz="1176" b="1" dirty="0"/>
            </a:br>
            <a:r>
              <a:rPr lang="en-US" sz="1176" b="1" dirty="0"/>
              <a:t>Protocol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5518055" y="5616666"/>
            <a:ext cx="1002180" cy="18103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176" b="1" dirty="0"/>
              <a:t>TCP/IP</a:t>
            </a:r>
          </a:p>
        </p:txBody>
      </p:sp>
      <p:cxnSp>
        <p:nvCxnSpPr>
          <p:cNvPr id="105" name="Straight Arrow Connector 104"/>
          <p:cNvCxnSpPr>
            <a:stCxn id="45" idx="3"/>
            <a:endCxn id="53" idx="1"/>
          </p:cNvCxnSpPr>
          <p:nvPr/>
        </p:nvCxnSpPr>
        <p:spPr>
          <a:xfrm>
            <a:off x="4449025" y="3707691"/>
            <a:ext cx="3141015" cy="797466"/>
          </a:xfrm>
          <a:prstGeom prst="straightConnector1">
            <a:avLst/>
          </a:prstGeom>
          <a:ln w="28575">
            <a:solidFill>
              <a:srgbClr val="FFC00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5518055" y="4262715"/>
            <a:ext cx="1002180" cy="18103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176" b="1" dirty="0"/>
              <a:t>TCP/IP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5518441" y="3598911"/>
            <a:ext cx="1001408" cy="36207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176" b="1" dirty="0"/>
              <a:t>Service </a:t>
            </a:r>
            <a:br>
              <a:rPr lang="en-US" sz="1176" b="1" dirty="0"/>
            </a:br>
            <a:r>
              <a:rPr lang="en-US" sz="1176" b="1" dirty="0"/>
              <a:t>Bus</a:t>
            </a:r>
          </a:p>
        </p:txBody>
      </p:sp>
      <p:cxnSp>
        <p:nvCxnSpPr>
          <p:cNvPr id="66" name="Straight Arrow Connector 65"/>
          <p:cNvCxnSpPr>
            <a:stCxn id="45" idx="3"/>
            <a:endCxn id="49" idx="1"/>
          </p:cNvCxnSpPr>
          <p:nvPr/>
        </p:nvCxnSpPr>
        <p:spPr>
          <a:xfrm flipV="1">
            <a:off x="4449025" y="2138949"/>
            <a:ext cx="3141015" cy="1568741"/>
          </a:xfrm>
          <a:prstGeom prst="straightConnector1">
            <a:avLst/>
          </a:prstGeom>
          <a:ln w="28575">
            <a:solidFill>
              <a:srgbClr val="FFC00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5235867" y="2352959"/>
            <a:ext cx="1566557" cy="36207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176" b="1" dirty="0"/>
              <a:t>MQ </a:t>
            </a:r>
          </a:p>
          <a:p>
            <a:pPr algn="ctr"/>
            <a:r>
              <a:rPr lang="en-US" sz="1176" b="1" dirty="0"/>
              <a:t>Protocol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518055" y="3089019"/>
            <a:ext cx="1002180" cy="18103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176" b="1" dirty="0"/>
              <a:t>TCP/IP</a:t>
            </a:r>
          </a:p>
        </p:txBody>
      </p:sp>
    </p:spTree>
    <p:extLst>
      <p:ext uri="{BB962C8B-B14F-4D97-AF65-F5344CB8AC3E}">
        <p14:creationId xmlns:p14="http://schemas.microsoft.com/office/powerpoint/2010/main" val="95588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9062125" y="3827560"/>
            <a:ext cx="1670907" cy="9554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2597619" y="3614689"/>
            <a:ext cx="1737401" cy="632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BizTalk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MQSC</a:t>
            </a:r>
          </a:p>
        </p:txBody>
      </p:sp>
      <p:sp>
        <p:nvSpPr>
          <p:cNvPr id="81" name="Rectangle 80"/>
          <p:cNvSpPr/>
          <p:nvPr/>
        </p:nvSpPr>
        <p:spPr>
          <a:xfrm>
            <a:off x="3460121" y="4244433"/>
            <a:ext cx="874899" cy="632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76" b="1" dirty="0">
                <a:solidFill>
                  <a:schemeClr val="tx1"/>
                </a:solidFill>
              </a:rPr>
              <a:t>Microsoft Client </a:t>
            </a:r>
            <a:br>
              <a:rPr lang="en-US" sz="1176" b="1" dirty="0">
                <a:solidFill>
                  <a:schemeClr val="tx1"/>
                </a:solidFill>
              </a:rPr>
            </a:br>
            <a:r>
              <a:rPr lang="en-US" sz="1176" b="1" dirty="0">
                <a:solidFill>
                  <a:schemeClr val="tx1"/>
                </a:solidFill>
              </a:rPr>
              <a:t>(.NET)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MQ Client On-Premises</a:t>
            </a:r>
          </a:p>
        </p:txBody>
      </p:sp>
      <p:sp>
        <p:nvSpPr>
          <p:cNvPr id="283" name="TextBox 282"/>
          <p:cNvSpPr txBox="1"/>
          <p:nvPr/>
        </p:nvSpPr>
        <p:spPr>
          <a:xfrm>
            <a:off x="8412731" y="5876186"/>
            <a:ext cx="1272218" cy="49244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600" b="1" spc="-68" dirty="0"/>
              <a:t>Linux, UNIX,</a:t>
            </a:r>
            <a:br>
              <a:rPr lang="en-US" sz="1600" b="1" spc="-68" dirty="0"/>
            </a:br>
            <a:r>
              <a:rPr lang="en-US" sz="1600" b="1" spc="-68" dirty="0"/>
              <a:t>Windows</a:t>
            </a:r>
          </a:p>
        </p:txBody>
      </p:sp>
      <p:sp>
        <p:nvSpPr>
          <p:cNvPr id="337" name="TextBox 336"/>
          <p:cNvSpPr txBox="1"/>
          <p:nvPr/>
        </p:nvSpPr>
        <p:spPr>
          <a:xfrm>
            <a:off x="8800462" y="1906799"/>
            <a:ext cx="2576923" cy="28713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866" b="1" spc="-68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On-Premises Datacenter</a:t>
            </a:r>
          </a:p>
        </p:txBody>
      </p:sp>
      <p:cxnSp>
        <p:nvCxnSpPr>
          <p:cNvPr id="355" name="Straight Arrow Connector 354"/>
          <p:cNvCxnSpPr/>
          <p:nvPr/>
        </p:nvCxnSpPr>
        <p:spPr>
          <a:xfrm flipV="1">
            <a:off x="4604974" y="4531250"/>
            <a:ext cx="4030897" cy="12127"/>
          </a:xfrm>
          <a:prstGeom prst="straightConnector1">
            <a:avLst/>
          </a:prstGeom>
          <a:ln w="28575">
            <a:solidFill>
              <a:srgbClr val="FFC00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541677" y="3653884"/>
            <a:ext cx="2382678" cy="49244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600" b="1" dirty="0"/>
              <a:t>IBM MQ </a:t>
            </a:r>
            <a:br>
              <a:rPr lang="en-US" sz="1600" b="1" dirty="0"/>
            </a:br>
            <a:r>
              <a:rPr lang="en-US" sz="1600" b="1" dirty="0"/>
              <a:t>Protocol and Formats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231926" y="4803317"/>
            <a:ext cx="1002180" cy="24622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600" b="1" dirty="0"/>
              <a:t>TCP/IP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608270" y="4394681"/>
            <a:ext cx="2601506" cy="24622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600" b="1" spc="-68" dirty="0"/>
              <a:t>IBM MQ Server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8580997" y="2764634"/>
            <a:ext cx="2382678" cy="49244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600" b="1" dirty="0"/>
              <a:t>Messages</a:t>
            </a:r>
          </a:p>
          <a:p>
            <a:pPr algn="ctr"/>
            <a:r>
              <a:rPr lang="en-US" sz="1600" b="1" dirty="0"/>
              <a:t>Queues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909024" y="5887607"/>
            <a:ext cx="1120372" cy="49244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600" b="1" spc="-68" dirty="0"/>
              <a:t>IBM z/OS, i5/OS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879" y="1742656"/>
            <a:ext cx="624144" cy="624144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6950" y="3794557"/>
            <a:ext cx="624144" cy="624144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4718" y="5005213"/>
            <a:ext cx="988228" cy="988228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766" y="5182464"/>
            <a:ext cx="624144" cy="624144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086064" y="2764634"/>
            <a:ext cx="1020701" cy="24622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600" b="1" dirty="0"/>
              <a:t>Messages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60308" y="6070697"/>
            <a:ext cx="1272218" cy="24622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600" b="1" spc="-68" dirty="0"/>
              <a:t>Windows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343" y="5376974"/>
            <a:ext cx="624144" cy="624144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1720343" y="3614689"/>
            <a:ext cx="877275" cy="632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BizTalk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MQS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713846" y="4247555"/>
            <a:ext cx="883580" cy="632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76" b="1" dirty="0">
                <a:solidFill>
                  <a:schemeClr val="tx1"/>
                </a:solidFill>
              </a:rPr>
              <a:t>IBM Server</a:t>
            </a:r>
          </a:p>
          <a:p>
            <a:pPr algn="ctr"/>
            <a:r>
              <a:rPr lang="en-US" sz="1176" b="1" dirty="0">
                <a:solidFill>
                  <a:schemeClr val="tx1"/>
                </a:solidFill>
              </a:rPr>
              <a:t>(native)</a:t>
            </a:r>
          </a:p>
        </p:txBody>
      </p:sp>
      <p:sp>
        <p:nvSpPr>
          <p:cNvPr id="31" name="Rectangle 30"/>
          <p:cNvSpPr/>
          <p:nvPr/>
        </p:nvSpPr>
        <p:spPr>
          <a:xfrm>
            <a:off x="832448" y="3614689"/>
            <a:ext cx="887894" cy="632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WCF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Channel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501529" y="2001033"/>
            <a:ext cx="2576923" cy="28713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866" b="1" spc="-68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On-Premises Datacenter</a:t>
            </a: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946" y="1836889"/>
            <a:ext cx="624144" cy="624144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832447" y="4247555"/>
            <a:ext cx="887896" cy="632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76" b="1" dirty="0">
                <a:solidFill>
                  <a:schemeClr val="tx1"/>
                </a:solidFill>
              </a:rPr>
              <a:t>IBM Client</a:t>
            </a:r>
          </a:p>
          <a:p>
            <a:pPr algn="ctr"/>
            <a:r>
              <a:rPr lang="en-US" sz="1176" b="1" dirty="0">
                <a:solidFill>
                  <a:schemeClr val="tx1"/>
                </a:solidFill>
              </a:rPr>
              <a:t>(native)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596417" y="4244433"/>
            <a:ext cx="874899" cy="632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76" b="1" dirty="0">
                <a:solidFill>
                  <a:schemeClr val="tx1"/>
                </a:solidFill>
              </a:rPr>
              <a:t>IBM Client</a:t>
            </a:r>
          </a:p>
          <a:p>
            <a:pPr algn="ctr"/>
            <a:r>
              <a:rPr lang="en-US" sz="1176" b="1" dirty="0">
                <a:solidFill>
                  <a:schemeClr val="tx1"/>
                </a:solidFill>
              </a:rPr>
              <a:t>(native)</a:t>
            </a:r>
          </a:p>
        </p:txBody>
      </p:sp>
    </p:spTree>
    <p:extLst>
      <p:ext uri="{BB962C8B-B14F-4D97-AF65-F5344CB8AC3E}">
        <p14:creationId xmlns:p14="http://schemas.microsoft.com/office/powerpoint/2010/main" val="1164963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D89C5-6CC2-4478-8D55-7E3CB83FA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 – Contoso Fitness Cafes</a:t>
            </a:r>
          </a:p>
        </p:txBody>
      </p:sp>
    </p:spTree>
    <p:extLst>
      <p:ext uri="{BB962C8B-B14F-4D97-AF65-F5344CB8AC3E}">
        <p14:creationId xmlns:p14="http://schemas.microsoft.com/office/powerpoint/2010/main" val="4140192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Integrate heritage IBM systems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966" y="4398615"/>
            <a:ext cx="468107" cy="46810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429" y="4250723"/>
            <a:ext cx="741171" cy="74117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57959" y="5046826"/>
            <a:ext cx="998121" cy="4827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568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Windows Server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858089" y="5031685"/>
            <a:ext cx="2110311" cy="4825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568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IBM z/OS and i5/OS, </a:t>
            </a:r>
          </a:p>
          <a:p>
            <a:pPr algn="ctr"/>
            <a:r>
              <a:rPr lang="en-US" sz="1568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AIX, Linux, UNIX, Windows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12881" y="3922813"/>
            <a:ext cx="2235428" cy="54310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en-US" sz="1176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Bi-Directional Connectivity</a:t>
            </a:r>
          </a:p>
          <a:p>
            <a:pPr algn="ctr"/>
            <a:r>
              <a:rPr lang="en-US" sz="1176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IBM Protocols and Formats</a:t>
            </a:r>
          </a:p>
          <a:p>
            <a:pPr algn="ctr"/>
            <a:r>
              <a:rPr lang="en-US" sz="1176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Standard Protocols and Formats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06748" y="3482054"/>
            <a:ext cx="1300541" cy="724143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en-US" sz="1568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Host </a:t>
            </a:r>
            <a:br>
              <a:rPr lang="en-US" sz="1568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</a:br>
            <a:r>
              <a:rPr lang="en-US" sz="1568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Integration </a:t>
            </a:r>
            <a:br>
              <a:rPr lang="en-US" sz="1568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</a:br>
            <a:r>
              <a:rPr lang="en-US" sz="1568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Server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744455" y="3143837"/>
            <a:ext cx="2516003" cy="905179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en-US" sz="1176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CICS, IMS, TSO, TPF</a:t>
            </a:r>
          </a:p>
          <a:p>
            <a:pPr algn="ctr"/>
            <a:r>
              <a:rPr lang="en-US" sz="1176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COBOL, PLI, RPG, CL Programs</a:t>
            </a:r>
          </a:p>
          <a:p>
            <a:pPr algn="ctr"/>
            <a:r>
              <a:rPr lang="en-US" sz="1176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WebSphere MQ</a:t>
            </a:r>
          </a:p>
          <a:p>
            <a:pPr algn="ctr"/>
            <a:r>
              <a:rPr lang="en-US" sz="1176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DB2, Informix, VSAM, Files</a:t>
            </a:r>
          </a:p>
          <a:p>
            <a:pPr algn="ctr"/>
            <a:r>
              <a:rPr lang="en-US" sz="1176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RACF, i5 Security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87207" y="4741974"/>
            <a:ext cx="1286776" cy="2111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372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TCP/IP and HPR/IP</a:t>
            </a:r>
          </a:p>
        </p:txBody>
      </p:sp>
      <p:cxnSp>
        <p:nvCxnSpPr>
          <p:cNvPr id="13" name="Straight Arrow Connector 12"/>
          <p:cNvCxnSpPr>
            <a:stCxn id="5" idx="3"/>
            <a:endCxn id="6" idx="1"/>
          </p:cNvCxnSpPr>
          <p:nvPr/>
        </p:nvCxnSpPr>
        <p:spPr>
          <a:xfrm flipV="1">
            <a:off x="5391074" y="4621309"/>
            <a:ext cx="4235355" cy="11360"/>
          </a:xfrm>
          <a:prstGeom prst="straightConnector1">
            <a:avLst/>
          </a:prstGeom>
          <a:ln w="28575">
            <a:solidFill>
              <a:srgbClr val="FFC000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4128719" y="5672199"/>
            <a:ext cx="2056602" cy="422417"/>
            <a:chOff x="1591918" y="5289789"/>
            <a:chExt cx="2797520" cy="574597"/>
          </a:xfrm>
        </p:grpSpPr>
        <p:sp>
          <p:nvSpPr>
            <p:cNvPr id="15" name="TextBox 14"/>
            <p:cNvSpPr txBox="1"/>
            <p:nvPr/>
          </p:nvSpPr>
          <p:spPr>
            <a:xfrm>
              <a:off x="2941637" y="5289789"/>
              <a:ext cx="1447801" cy="5745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372" b="1" spc="-51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</a:rPr>
                <a:t>Azure</a:t>
              </a:r>
            </a:p>
            <a:p>
              <a:pPr algn="ctr"/>
              <a:r>
                <a:rPr lang="en-US" sz="1372" b="1" spc="-51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</a:rPr>
                <a:t>Virtualization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591918" y="5289789"/>
              <a:ext cx="1357704" cy="5745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372" b="1" spc="-51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</a:rPr>
                <a:t>Windows</a:t>
              </a:r>
            </a:p>
            <a:p>
              <a:pPr algn="ctr"/>
              <a:r>
                <a:rPr lang="en-US" sz="1372" b="1" spc="-51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</a:rPr>
                <a:t>Hyper-V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8972043" y="2450231"/>
            <a:ext cx="2049941" cy="624144"/>
            <a:chOff x="4324502" y="1747926"/>
            <a:chExt cx="2091047" cy="636659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9298" y="1871183"/>
              <a:ext cx="390145" cy="390145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94094" y="1747926"/>
              <a:ext cx="636659" cy="636659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025404" y="1871183"/>
              <a:ext cx="390145" cy="390145"/>
            </a:xfrm>
            <a:prstGeom prst="rect">
              <a:avLst/>
            </a:prstGeom>
          </p:spPr>
        </p:pic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324502" y="1871183"/>
              <a:ext cx="390145" cy="390145"/>
            </a:xfrm>
            <a:prstGeom prst="rect">
              <a:avLst/>
            </a:prstGeom>
          </p:spPr>
        </p:pic>
      </p:grpSp>
      <p:sp>
        <p:nvSpPr>
          <p:cNvPr id="26" name="TextBox 25"/>
          <p:cNvSpPr txBox="1"/>
          <p:nvPr/>
        </p:nvSpPr>
        <p:spPr>
          <a:xfrm>
            <a:off x="775580" y="2366819"/>
            <a:ext cx="1759818" cy="72414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568" b="1" dirty="0"/>
              <a:t>Microsoft</a:t>
            </a:r>
          </a:p>
          <a:p>
            <a:pPr algn="ctr"/>
            <a:r>
              <a:rPr lang="en-US" sz="1568" b="1" dirty="0"/>
              <a:t>Connectors </a:t>
            </a:r>
            <a:br>
              <a:rPr lang="en-US" sz="1568" b="1" dirty="0"/>
            </a:br>
            <a:r>
              <a:rPr lang="en-US" sz="1568" b="1" dirty="0"/>
              <a:t>for IBM Systems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1023787" y="1567020"/>
            <a:ext cx="1344636" cy="382476"/>
            <a:chOff x="6370637" y="1299086"/>
            <a:chExt cx="1371599" cy="390145"/>
          </a:xfrm>
        </p:grpSpPr>
        <p:sp>
          <p:nvSpPr>
            <p:cNvPr id="28" name="TextBox 27"/>
            <p:cNvSpPr txBox="1"/>
            <p:nvPr/>
          </p:nvSpPr>
          <p:spPr>
            <a:xfrm>
              <a:off x="6904036" y="1371047"/>
              <a:ext cx="83820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en-US" sz="1568" b="1" dirty="0"/>
                <a:t>Azure</a:t>
              </a:r>
            </a:p>
          </p:txBody>
        </p:sp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0637" y="1299086"/>
              <a:ext cx="390145" cy="390145"/>
            </a:xfrm>
            <a:prstGeom prst="rect">
              <a:avLst/>
            </a:prstGeom>
          </p:spPr>
        </p:pic>
      </p:grpSp>
      <p:grpSp>
        <p:nvGrpSpPr>
          <p:cNvPr id="30" name="Group 29"/>
          <p:cNvGrpSpPr/>
          <p:nvPr/>
        </p:nvGrpSpPr>
        <p:grpSpPr>
          <a:xfrm>
            <a:off x="8957157" y="1576420"/>
            <a:ext cx="1930834" cy="382476"/>
            <a:chOff x="6370637" y="1812364"/>
            <a:chExt cx="1969551" cy="390145"/>
          </a:xfrm>
        </p:grpSpPr>
        <p:sp>
          <p:nvSpPr>
            <p:cNvPr id="31" name="TextBox 30"/>
            <p:cNvSpPr txBox="1"/>
            <p:nvPr/>
          </p:nvSpPr>
          <p:spPr>
            <a:xfrm>
              <a:off x="6904036" y="1884325"/>
              <a:ext cx="1436152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en-US" sz="1568" b="1" spc="-68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</a:rPr>
                <a:t>On-premises</a:t>
              </a:r>
            </a:p>
          </p:txBody>
        </p:sp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0637" y="1812364"/>
              <a:ext cx="390145" cy="390145"/>
            </a:xfrm>
            <a:prstGeom prst="rect">
              <a:avLst/>
            </a:prstGeom>
          </p:spPr>
        </p:pic>
      </p:grpSp>
      <p:grpSp>
        <p:nvGrpSpPr>
          <p:cNvPr id="36" name="Group 35"/>
          <p:cNvGrpSpPr/>
          <p:nvPr/>
        </p:nvGrpSpPr>
        <p:grpSpPr>
          <a:xfrm>
            <a:off x="4244546" y="1567020"/>
            <a:ext cx="1930834" cy="382476"/>
            <a:chOff x="6370637" y="1812364"/>
            <a:chExt cx="1969551" cy="390145"/>
          </a:xfrm>
        </p:grpSpPr>
        <p:sp>
          <p:nvSpPr>
            <p:cNvPr id="37" name="TextBox 36"/>
            <p:cNvSpPr txBox="1"/>
            <p:nvPr/>
          </p:nvSpPr>
          <p:spPr>
            <a:xfrm>
              <a:off x="6904036" y="1884325"/>
              <a:ext cx="1436152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en-US" sz="1568" b="1" spc="-68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</a:rPr>
                <a:t>On-premises</a:t>
              </a:r>
            </a:p>
          </p:txBody>
        </p:sp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0637" y="1812364"/>
              <a:ext cx="390145" cy="390145"/>
            </a:xfrm>
            <a:prstGeom prst="rect">
              <a:avLst/>
            </a:prstGeom>
          </p:spPr>
        </p:pic>
      </p:grpSp>
      <p:sp>
        <p:nvSpPr>
          <p:cNvPr id="58" name="TextBox 57"/>
          <p:cNvSpPr txBox="1"/>
          <p:nvPr/>
        </p:nvSpPr>
        <p:spPr>
          <a:xfrm>
            <a:off x="4556294" y="2487510"/>
            <a:ext cx="1377435" cy="48276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568" b="1" dirty="0"/>
              <a:t>On-premises </a:t>
            </a:r>
            <a:br>
              <a:rPr lang="en-US" sz="1568" b="1" dirty="0"/>
            </a:br>
            <a:r>
              <a:rPr lang="en-US" sz="1568" b="1" dirty="0"/>
              <a:t>Data Gateway</a:t>
            </a:r>
          </a:p>
        </p:txBody>
      </p:sp>
      <p:cxnSp>
        <p:nvCxnSpPr>
          <p:cNvPr id="64" name="Straight Arrow Connector 63"/>
          <p:cNvCxnSpPr>
            <a:stCxn id="26" idx="3"/>
          </p:cNvCxnSpPr>
          <p:nvPr/>
        </p:nvCxnSpPr>
        <p:spPr>
          <a:xfrm>
            <a:off x="2535398" y="2728891"/>
            <a:ext cx="1745996" cy="0"/>
          </a:xfrm>
          <a:prstGeom prst="straightConnector1">
            <a:avLst/>
          </a:prstGeom>
          <a:ln w="28575">
            <a:solidFill>
              <a:srgbClr val="FFC000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6100737" y="2728891"/>
            <a:ext cx="3525692" cy="1737030"/>
          </a:xfrm>
          <a:prstGeom prst="straightConnector1">
            <a:avLst/>
          </a:prstGeom>
          <a:ln w="28575">
            <a:solidFill>
              <a:srgbClr val="FFC000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091265" y="3286822"/>
            <a:ext cx="1286776" cy="2112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372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TCP/IP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709025" y="2853928"/>
            <a:ext cx="1286776" cy="2112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372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TCP/IP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4DC0395-085F-4176-AF9C-6B8EB56B9B49}"/>
              </a:ext>
            </a:extLst>
          </p:cNvPr>
          <p:cNvSpPr txBox="1"/>
          <p:nvPr/>
        </p:nvSpPr>
        <p:spPr>
          <a:xfrm>
            <a:off x="1075640" y="3400125"/>
            <a:ext cx="1149213" cy="904735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en-US" sz="1176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Flow</a:t>
            </a:r>
          </a:p>
          <a:p>
            <a:pPr algn="ctr"/>
            <a:r>
              <a:rPr lang="en-US" sz="1176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Logic Apps</a:t>
            </a:r>
          </a:p>
          <a:p>
            <a:pPr algn="ctr"/>
            <a:r>
              <a:rPr lang="en-US" sz="1176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PowerApps</a:t>
            </a:r>
          </a:p>
          <a:p>
            <a:pPr algn="ctr"/>
            <a:r>
              <a:rPr lang="en-US" sz="1176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Azure Data Factory</a:t>
            </a:r>
          </a:p>
          <a:p>
            <a:pPr algn="ctr"/>
            <a:r>
              <a:rPr lang="en-US" sz="1176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Azure Web Services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60D1619-2E5C-4E2C-A17D-ED4446D1413D}"/>
              </a:ext>
            </a:extLst>
          </p:cNvPr>
          <p:cNvSpPr txBox="1"/>
          <p:nvPr/>
        </p:nvSpPr>
        <p:spPr>
          <a:xfrm>
            <a:off x="3482666" y="3979302"/>
            <a:ext cx="1149213" cy="7237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en-US" sz="1176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BizTalk</a:t>
            </a:r>
          </a:p>
          <a:p>
            <a:pPr algn="ctr"/>
            <a:r>
              <a:rPr lang="en-US" sz="1176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SQL</a:t>
            </a:r>
          </a:p>
          <a:p>
            <a:pPr algn="ctr"/>
            <a:r>
              <a:rPr lang="en-US" sz="1176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IIS</a:t>
            </a:r>
            <a:br>
              <a:rPr lang="en-US" sz="1176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</a:br>
            <a:r>
              <a:rPr lang="en-US" sz="1176" b="1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Power BI</a:t>
            </a:r>
          </a:p>
        </p:txBody>
      </p:sp>
    </p:spTree>
    <p:extLst>
      <p:ext uri="{BB962C8B-B14F-4D97-AF65-F5344CB8AC3E}">
        <p14:creationId xmlns:p14="http://schemas.microsoft.com/office/powerpoint/2010/main" val="4095211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</TotalTime>
  <Words>2206</Words>
  <Application>Microsoft Office PowerPoint</Application>
  <PresentationFormat>Widescreen</PresentationFormat>
  <Paragraphs>558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Lato</vt:lpstr>
      <vt:lpstr>Montserrat</vt:lpstr>
      <vt:lpstr>Segoe UI</vt:lpstr>
      <vt:lpstr>Wingdings</vt:lpstr>
      <vt:lpstr>Office Theme</vt:lpstr>
      <vt:lpstr>PowerPoint Presentation</vt:lpstr>
      <vt:lpstr>Integrate heritage IBM systems</vt:lpstr>
      <vt:lpstr>DB2 Connector</vt:lpstr>
      <vt:lpstr>DB2 Client On-Premises</vt:lpstr>
      <vt:lpstr>Informix Connector</vt:lpstr>
      <vt:lpstr>MQ Connector</vt:lpstr>
      <vt:lpstr>MQ Client On-Premises</vt:lpstr>
      <vt:lpstr>Demo – Contoso Fitness Cafes</vt:lpstr>
      <vt:lpstr>Integrate heritage IBM systems</vt:lpstr>
      <vt:lpstr>HIS 2016 – Supported Platforms</vt:lpstr>
      <vt:lpstr>HIS 2016 – New and Improved</vt:lpstr>
      <vt:lpstr>Resources</vt:lpstr>
      <vt:lpstr>Roadmap</vt:lpstr>
      <vt:lpstr>Appendix</vt:lpstr>
      <vt:lpstr>Microsoft Host Integration Server</vt:lpstr>
      <vt:lpstr>DB2 Client On-Premises</vt:lpstr>
      <vt:lpstr>Informix Client On-Premises</vt:lpstr>
      <vt:lpstr>DRDA Client for DB2 and Informix</vt:lpstr>
      <vt:lpstr>Power BI Connectors for DB2 and Informix</vt:lpstr>
      <vt:lpstr>BizTalk Adapters for DB2 and Informix</vt:lpstr>
      <vt:lpstr>MQ Client On-Premises</vt:lpstr>
      <vt:lpstr>VSAM Client On-Premises</vt:lpstr>
      <vt:lpstr>DB2 for z/OS accessing SQL Server</vt:lpstr>
      <vt:lpstr>Transaction Integrator</vt:lpstr>
      <vt:lpstr>Transaction Integrator – Host-Initiated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Sriram Hariharan</dc:creator>
  <cp:lastModifiedBy>Guy Larsen</cp:lastModifiedBy>
  <cp:revision>54</cp:revision>
  <dcterms:created xsi:type="dcterms:W3CDTF">2017-06-12T10:11:26Z</dcterms:created>
  <dcterms:modified xsi:type="dcterms:W3CDTF">2017-06-26T15:13:45Z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Ref">
    <vt:lpwstr>https://api.informationprotection.azure.com/api/72f988bf-86f1-41af-91ab-2d7cd011db47</vt:lpwstr>
  </property>
  <property fmtid="{D5CDD505-2E9C-101B-9397-08002B2CF9AE}" pid="5" name="MSIP_Label_f42aa342-8706-4288-bd11-ebb85995028c_SetBy">
    <vt:lpwstr>plarsen@microsoft.com</vt:lpwstr>
  </property>
  <property fmtid="{D5CDD505-2E9C-101B-9397-08002B2CF9AE}" pid="6" name="MSIP_Label_f42aa342-8706-4288-bd11-ebb85995028c_SetDate">
    <vt:lpwstr>2017-06-20T14:06:48.2521934-07:00</vt:lpwstr>
  </property>
  <property fmtid="{D5CDD505-2E9C-101B-9397-08002B2CF9AE}" pid="7" name="MSIP_Label_f42aa342-8706-4288-bd11-ebb85995028c_Name">
    <vt:lpwstr>General</vt:lpwstr>
  </property>
  <property fmtid="{D5CDD505-2E9C-101B-9397-08002B2CF9AE}" pid="8" name="MSIP_Label_f42aa342-8706-4288-bd11-ebb85995028c_Application">
    <vt:lpwstr>Microsoft Azure Information Protection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</Properties>
</file>