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8" r:id="rId3"/>
    <p:sldId id="281" r:id="rId4"/>
    <p:sldId id="271" r:id="rId5"/>
    <p:sldId id="279" r:id="rId6"/>
    <p:sldId id="277" r:id="rId7"/>
    <p:sldId id="282" r:id="rId8"/>
    <p:sldId id="283" r:id="rId9"/>
    <p:sldId id="258" r:id="rId10"/>
    <p:sldId id="284" r:id="rId11"/>
    <p:sldId id="274" r:id="rId12"/>
    <p:sldId id="285" r:id="rId13"/>
    <p:sldId id="269" r:id="rId14"/>
    <p:sldId id="263" r:id="rId15"/>
    <p:sldId id="264" r:id="rId16"/>
    <p:sldId id="265" r:id="rId17"/>
    <p:sldId id="266" r:id="rId18"/>
    <p:sldId id="267" r:id="rId19"/>
    <p:sldId id="268" r:id="rId20"/>
    <p:sldId id="262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9A1"/>
    <a:srgbClr val="4EC1B2"/>
    <a:srgbClr val="C4DDDA"/>
    <a:srgbClr val="F4BC90"/>
    <a:srgbClr val="FACDAC"/>
    <a:srgbClr val="E5F6F4"/>
    <a:srgbClr val="777777"/>
    <a:srgbClr val="EE7822"/>
    <a:srgbClr val="F9C9A6"/>
    <a:srgbClr val="F17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FB632B-1071-4BD7-95C1-8139F0AF8D4B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05CB1264-6211-4596-B3FD-72A9D3B6B772}">
      <dgm:prSet phldrT="[Text]"/>
      <dgm:spPr/>
      <dgm:t>
        <a:bodyPr/>
        <a:lstStyle/>
        <a:p>
          <a:r>
            <a:rPr lang="en-US" dirty="0"/>
            <a:t>Validate</a:t>
          </a:r>
        </a:p>
      </dgm:t>
    </dgm:pt>
    <dgm:pt modelId="{59AE22E7-7894-4F99-8EC3-F9D8E46AA90A}" type="parTrans" cxnId="{418B22F3-6CBE-4F8A-8BAF-0AEDD5201606}">
      <dgm:prSet/>
      <dgm:spPr/>
      <dgm:t>
        <a:bodyPr/>
        <a:lstStyle/>
        <a:p>
          <a:endParaRPr lang="en-US"/>
        </a:p>
      </dgm:t>
    </dgm:pt>
    <dgm:pt modelId="{51593070-88CF-4C78-BD3C-1B2AFDC60D2C}" type="sibTrans" cxnId="{418B22F3-6CBE-4F8A-8BAF-0AEDD5201606}">
      <dgm:prSet/>
      <dgm:spPr/>
      <dgm:t>
        <a:bodyPr/>
        <a:lstStyle/>
        <a:p>
          <a:endParaRPr lang="en-US"/>
        </a:p>
      </dgm:t>
    </dgm:pt>
    <dgm:pt modelId="{2B90BC89-BC22-4C71-8DFB-19DEC5FE9104}">
      <dgm:prSet phldrT="[Text]"/>
      <dgm:spPr/>
      <dgm:t>
        <a:bodyPr/>
        <a:lstStyle/>
        <a:p>
          <a:r>
            <a:rPr lang="en-US" dirty="0"/>
            <a:t>Extract</a:t>
          </a:r>
        </a:p>
      </dgm:t>
    </dgm:pt>
    <dgm:pt modelId="{5C6C20D2-A881-4EEE-9FB0-7277AE9DB077}" type="parTrans" cxnId="{88A46572-7D17-46CF-A8B0-F0EC6BA2CAC7}">
      <dgm:prSet/>
      <dgm:spPr/>
      <dgm:t>
        <a:bodyPr/>
        <a:lstStyle/>
        <a:p>
          <a:endParaRPr lang="en-US"/>
        </a:p>
      </dgm:t>
    </dgm:pt>
    <dgm:pt modelId="{B08FB7E2-26F9-4D0B-A4A0-57A70D2B2FE8}" type="sibTrans" cxnId="{88A46572-7D17-46CF-A8B0-F0EC6BA2CAC7}">
      <dgm:prSet/>
      <dgm:spPr/>
      <dgm:t>
        <a:bodyPr/>
        <a:lstStyle/>
        <a:p>
          <a:endParaRPr lang="en-US"/>
        </a:p>
      </dgm:t>
    </dgm:pt>
    <dgm:pt modelId="{742C0F87-A6C4-4669-8BD0-DD4616C08074}">
      <dgm:prSet phldrT="[Text]"/>
      <dgm:spPr/>
      <dgm:t>
        <a:bodyPr/>
        <a:lstStyle/>
        <a:p>
          <a:r>
            <a:rPr lang="en-US" dirty="0"/>
            <a:t>Transform</a:t>
          </a:r>
        </a:p>
      </dgm:t>
    </dgm:pt>
    <dgm:pt modelId="{AE32694F-90A8-42DD-B090-07AF1D4D7DB2}" type="parTrans" cxnId="{523A5AE2-CFA2-45EC-8C06-66B991849D03}">
      <dgm:prSet/>
      <dgm:spPr/>
      <dgm:t>
        <a:bodyPr/>
        <a:lstStyle/>
        <a:p>
          <a:endParaRPr lang="en-US"/>
        </a:p>
      </dgm:t>
    </dgm:pt>
    <dgm:pt modelId="{9F6DEC1B-10BB-4B31-A9AC-3FCFFDEF7F06}" type="sibTrans" cxnId="{523A5AE2-CFA2-45EC-8C06-66B991849D03}">
      <dgm:prSet/>
      <dgm:spPr/>
      <dgm:t>
        <a:bodyPr/>
        <a:lstStyle/>
        <a:p>
          <a:endParaRPr lang="en-US"/>
        </a:p>
      </dgm:t>
    </dgm:pt>
    <dgm:pt modelId="{A58D1592-DEBF-41F1-AEF4-DF2EDA8E64F6}">
      <dgm:prSet phldrT="[Text]"/>
      <dgm:spPr/>
      <dgm:t>
        <a:bodyPr/>
        <a:lstStyle/>
        <a:p>
          <a:r>
            <a:rPr lang="en-US" dirty="0"/>
            <a:t>Enrich</a:t>
          </a:r>
        </a:p>
      </dgm:t>
    </dgm:pt>
    <dgm:pt modelId="{C14383DC-4C24-43F7-870D-D50F2A11BC08}" type="parTrans" cxnId="{F6A19951-E824-4ABE-9446-75A08A0FCC30}">
      <dgm:prSet/>
      <dgm:spPr/>
      <dgm:t>
        <a:bodyPr/>
        <a:lstStyle/>
        <a:p>
          <a:endParaRPr lang="en-US"/>
        </a:p>
      </dgm:t>
    </dgm:pt>
    <dgm:pt modelId="{9E718293-A6DD-45C2-9250-F3BF0F3D05AA}" type="sibTrans" cxnId="{F6A19951-E824-4ABE-9446-75A08A0FCC30}">
      <dgm:prSet/>
      <dgm:spPr/>
      <dgm:t>
        <a:bodyPr/>
        <a:lstStyle/>
        <a:p>
          <a:endParaRPr lang="en-US"/>
        </a:p>
      </dgm:t>
    </dgm:pt>
    <dgm:pt modelId="{13A5F409-526B-41B0-BD3F-E197FF479BAC}">
      <dgm:prSet phldrT="[Text]"/>
      <dgm:spPr/>
      <dgm:t>
        <a:bodyPr/>
        <a:lstStyle/>
        <a:p>
          <a:r>
            <a:rPr lang="en-US" dirty="0"/>
            <a:t>Route</a:t>
          </a:r>
        </a:p>
      </dgm:t>
    </dgm:pt>
    <dgm:pt modelId="{3FF29870-762C-4620-B502-48228E284E6D}" type="parTrans" cxnId="{84DFEF71-C249-4C94-A773-442437ABB0C5}">
      <dgm:prSet/>
      <dgm:spPr/>
      <dgm:t>
        <a:bodyPr/>
        <a:lstStyle/>
        <a:p>
          <a:endParaRPr lang="en-US"/>
        </a:p>
      </dgm:t>
    </dgm:pt>
    <dgm:pt modelId="{5BFBE715-CB7C-40AD-864F-CB328920E101}" type="sibTrans" cxnId="{84DFEF71-C249-4C94-A773-442437ABB0C5}">
      <dgm:prSet/>
      <dgm:spPr/>
      <dgm:t>
        <a:bodyPr/>
        <a:lstStyle/>
        <a:p>
          <a:endParaRPr lang="en-US"/>
        </a:p>
      </dgm:t>
    </dgm:pt>
    <dgm:pt modelId="{ED8BEB87-B6F9-4563-AC81-16AAF23130A9}">
      <dgm:prSet phldrT="[Text]"/>
      <dgm:spPr/>
      <dgm:t>
        <a:bodyPr/>
        <a:lstStyle/>
        <a:p>
          <a:pPr>
            <a:buFontTx/>
            <a:buNone/>
          </a:pPr>
          <a:r>
            <a:rPr lang="en-US" dirty="0"/>
            <a:t> XML Validation</a:t>
          </a:r>
        </a:p>
      </dgm:t>
    </dgm:pt>
    <dgm:pt modelId="{BD043EE0-B332-4FD5-8FD1-3A8A1838B713}" type="parTrans" cxnId="{AC25E73B-3C22-4258-9A8B-BC47F3A58804}">
      <dgm:prSet/>
      <dgm:spPr/>
      <dgm:t>
        <a:bodyPr/>
        <a:lstStyle/>
        <a:p>
          <a:endParaRPr lang="en-US"/>
        </a:p>
      </dgm:t>
    </dgm:pt>
    <dgm:pt modelId="{DB14AD58-C9A5-4F2C-98A7-599295858D50}" type="sibTrans" cxnId="{AC25E73B-3C22-4258-9A8B-BC47F3A58804}">
      <dgm:prSet/>
      <dgm:spPr/>
      <dgm:t>
        <a:bodyPr/>
        <a:lstStyle/>
        <a:p>
          <a:endParaRPr lang="en-US"/>
        </a:p>
      </dgm:t>
    </dgm:pt>
    <dgm:pt modelId="{819A16B5-5DF6-495B-9FC0-78ED87DCE3FD}">
      <dgm:prSet phldrT="[Text]"/>
      <dgm:spPr/>
      <dgm:t>
        <a:bodyPr/>
        <a:lstStyle/>
        <a:p>
          <a:pPr>
            <a:buFontTx/>
            <a:buNone/>
          </a:pPr>
          <a:r>
            <a:rPr lang="en-US" dirty="0"/>
            <a:t>@</a:t>
          </a:r>
          <a:r>
            <a:rPr lang="en-US" dirty="0" err="1"/>
            <a:t>xpath</a:t>
          </a:r>
          <a:endParaRPr lang="en-US" dirty="0"/>
        </a:p>
      </dgm:t>
    </dgm:pt>
    <dgm:pt modelId="{ED2D8E8E-3BF7-42B4-9CCF-B5AFD1543DD1}" type="parTrans" cxnId="{D4B57F77-5B68-49BC-BCC6-2D9973EECBC8}">
      <dgm:prSet/>
      <dgm:spPr/>
      <dgm:t>
        <a:bodyPr/>
        <a:lstStyle/>
        <a:p>
          <a:endParaRPr lang="en-US"/>
        </a:p>
      </dgm:t>
    </dgm:pt>
    <dgm:pt modelId="{0006E78F-E00E-4C9B-BCD0-9549C25B8C11}" type="sibTrans" cxnId="{D4B57F77-5B68-49BC-BCC6-2D9973EECBC8}">
      <dgm:prSet/>
      <dgm:spPr/>
      <dgm:t>
        <a:bodyPr/>
        <a:lstStyle/>
        <a:p>
          <a:endParaRPr lang="en-US"/>
        </a:p>
      </dgm:t>
    </dgm:pt>
    <dgm:pt modelId="{AB6F57D9-8C9D-475B-B8B6-6945DD1D8007}">
      <dgm:prSet phldrT="[Text]"/>
      <dgm:spPr/>
      <dgm:t>
        <a:bodyPr/>
        <a:lstStyle/>
        <a:p>
          <a:pPr>
            <a:buFontTx/>
            <a:buNone/>
          </a:pPr>
          <a:r>
            <a:rPr lang="en-US" dirty="0"/>
            <a:t>XSL Transform</a:t>
          </a:r>
        </a:p>
      </dgm:t>
    </dgm:pt>
    <dgm:pt modelId="{5E32FF44-01FB-4B36-A3B7-AE9CB1FE9525}" type="parTrans" cxnId="{3BCD1A34-4465-46CB-A3F7-71713608DA75}">
      <dgm:prSet/>
      <dgm:spPr/>
      <dgm:t>
        <a:bodyPr/>
        <a:lstStyle/>
        <a:p>
          <a:endParaRPr lang="en-US"/>
        </a:p>
      </dgm:t>
    </dgm:pt>
    <dgm:pt modelId="{57D593F8-5FF8-45F4-9469-9EC682EB4F8A}" type="sibTrans" cxnId="{3BCD1A34-4465-46CB-A3F7-71713608DA75}">
      <dgm:prSet/>
      <dgm:spPr/>
      <dgm:t>
        <a:bodyPr/>
        <a:lstStyle/>
        <a:p>
          <a:endParaRPr lang="en-US"/>
        </a:p>
      </dgm:t>
    </dgm:pt>
    <dgm:pt modelId="{4BE4123B-BB19-440D-B13C-254D18AAD1A4}">
      <dgm:prSet phldrT="[Text]"/>
      <dgm:spPr/>
      <dgm:t>
        <a:bodyPr/>
        <a:lstStyle/>
        <a:p>
          <a:pPr>
            <a:buFontTx/>
            <a:buNone/>
          </a:pPr>
          <a:r>
            <a:rPr lang="en-US" dirty="0"/>
            <a:t>Compose</a:t>
          </a:r>
        </a:p>
      </dgm:t>
    </dgm:pt>
    <dgm:pt modelId="{0C36977B-ECDB-4754-917D-8DE45A2FC366}" type="parTrans" cxnId="{035B54C6-FE17-4762-987E-6B32C2CE3054}">
      <dgm:prSet/>
      <dgm:spPr/>
      <dgm:t>
        <a:bodyPr/>
        <a:lstStyle/>
        <a:p>
          <a:endParaRPr lang="en-US"/>
        </a:p>
      </dgm:t>
    </dgm:pt>
    <dgm:pt modelId="{F45BAE52-6E6E-4B3C-9FF3-696EE2E1813E}" type="sibTrans" cxnId="{035B54C6-FE17-4762-987E-6B32C2CE3054}">
      <dgm:prSet/>
      <dgm:spPr/>
      <dgm:t>
        <a:bodyPr/>
        <a:lstStyle/>
        <a:p>
          <a:endParaRPr lang="en-US"/>
        </a:p>
      </dgm:t>
    </dgm:pt>
    <dgm:pt modelId="{97A91633-5510-4463-A7C3-D8D07402EF5C}">
      <dgm:prSet phldrT="[Text]"/>
      <dgm:spPr/>
      <dgm:t>
        <a:bodyPr/>
        <a:lstStyle/>
        <a:p>
          <a:pPr>
            <a:buFontTx/>
            <a:buNone/>
          </a:pPr>
          <a:r>
            <a:rPr lang="en-US" dirty="0"/>
            <a:t>Send message to topic</a:t>
          </a:r>
        </a:p>
      </dgm:t>
    </dgm:pt>
    <dgm:pt modelId="{4C74D3FD-EFA1-435E-8339-D7B409D72F1B}" type="parTrans" cxnId="{20941D6E-CEBD-4E07-A8C1-8F9650E6C5DC}">
      <dgm:prSet/>
      <dgm:spPr/>
      <dgm:t>
        <a:bodyPr/>
        <a:lstStyle/>
        <a:p>
          <a:endParaRPr lang="en-US"/>
        </a:p>
      </dgm:t>
    </dgm:pt>
    <dgm:pt modelId="{4E56812E-B186-4498-839A-337EE1595B46}" type="sibTrans" cxnId="{20941D6E-CEBD-4E07-A8C1-8F9650E6C5DC}">
      <dgm:prSet/>
      <dgm:spPr/>
      <dgm:t>
        <a:bodyPr/>
        <a:lstStyle/>
        <a:p>
          <a:endParaRPr lang="en-US"/>
        </a:p>
      </dgm:t>
    </dgm:pt>
    <dgm:pt modelId="{3C9F5163-F488-4E67-B5D3-B2DA8F2D4FA2}" type="pres">
      <dgm:prSet presAssocID="{B3FB632B-1071-4BD7-95C1-8139F0AF8D4B}" presName="Name0" presStyleCnt="0">
        <dgm:presLayoutVars>
          <dgm:dir/>
          <dgm:animLvl val="lvl"/>
          <dgm:resizeHandles val="exact"/>
        </dgm:presLayoutVars>
      </dgm:prSet>
      <dgm:spPr/>
    </dgm:pt>
    <dgm:pt modelId="{AED0D534-7AA3-452C-915B-0EE9975AC9EB}" type="pres">
      <dgm:prSet presAssocID="{05CB1264-6211-4596-B3FD-72A9D3B6B772}" presName="composite" presStyleCnt="0"/>
      <dgm:spPr/>
    </dgm:pt>
    <dgm:pt modelId="{0F1FC9C8-89B4-4890-8087-B8D11334D0A3}" type="pres">
      <dgm:prSet presAssocID="{05CB1264-6211-4596-B3FD-72A9D3B6B772}" presName="par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F1E74-8D43-40C3-9C7A-B6F49F7ED9E1}" type="pres">
      <dgm:prSet presAssocID="{05CB1264-6211-4596-B3FD-72A9D3B6B772}" presName="desTx" presStyleLbl="revTx" presStyleIdx="0" presStyleCnt="5" custScaleX="104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CB51C-D9B5-4954-8484-6EAE73825E12}" type="pres">
      <dgm:prSet presAssocID="{51593070-88CF-4C78-BD3C-1B2AFDC60D2C}" presName="space" presStyleCnt="0"/>
      <dgm:spPr/>
    </dgm:pt>
    <dgm:pt modelId="{FC5B333A-5B13-4612-8CFB-3BAD79A94357}" type="pres">
      <dgm:prSet presAssocID="{2B90BC89-BC22-4C71-8DFB-19DEC5FE9104}" presName="composite" presStyleCnt="0"/>
      <dgm:spPr/>
    </dgm:pt>
    <dgm:pt modelId="{E8806B15-15EF-49E9-9A5D-F2F10FD3CC23}" type="pres">
      <dgm:prSet presAssocID="{2B90BC89-BC22-4C71-8DFB-19DEC5FE9104}" presName="par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1D7F1-6587-45A4-BE71-5EF75F80B485}" type="pres">
      <dgm:prSet presAssocID="{2B90BC89-BC22-4C71-8DFB-19DEC5FE9104}" presName="desTx" presStyleLbl="revTx" presStyleIdx="1" presStyleCnt="5" custLinFactNeighborX="4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149F7E-0DB2-402E-BBC1-A8CA63D2E980}" type="pres">
      <dgm:prSet presAssocID="{B08FB7E2-26F9-4D0B-A4A0-57A70D2B2FE8}" presName="space" presStyleCnt="0"/>
      <dgm:spPr/>
    </dgm:pt>
    <dgm:pt modelId="{095B2BB1-EE2A-497B-9484-166DA0AA116C}" type="pres">
      <dgm:prSet presAssocID="{742C0F87-A6C4-4669-8BD0-DD4616C08074}" presName="composite" presStyleCnt="0"/>
      <dgm:spPr/>
    </dgm:pt>
    <dgm:pt modelId="{0A38A6A3-E34D-4118-972E-F6D778A1CD3F}" type="pres">
      <dgm:prSet presAssocID="{742C0F87-A6C4-4669-8BD0-DD4616C08074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CC603-0913-48F9-B480-38A8E765D029}" type="pres">
      <dgm:prSet presAssocID="{742C0F87-A6C4-4669-8BD0-DD4616C08074}" presName="desTx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34C45-FB96-45F2-B19F-5AC7FD1057E6}" type="pres">
      <dgm:prSet presAssocID="{9F6DEC1B-10BB-4B31-A9AC-3FCFFDEF7F06}" presName="space" presStyleCnt="0"/>
      <dgm:spPr/>
    </dgm:pt>
    <dgm:pt modelId="{B5036A0E-952C-4006-BAFB-10D192D88295}" type="pres">
      <dgm:prSet presAssocID="{A58D1592-DEBF-41F1-AEF4-DF2EDA8E64F6}" presName="composite" presStyleCnt="0"/>
      <dgm:spPr/>
    </dgm:pt>
    <dgm:pt modelId="{4C212879-E3AB-4C3B-A389-FC6D23183098}" type="pres">
      <dgm:prSet presAssocID="{A58D1592-DEBF-41F1-AEF4-DF2EDA8E64F6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1E11D-82C3-40DD-AB8D-1995B10E20C1}" type="pres">
      <dgm:prSet presAssocID="{A58D1592-DEBF-41F1-AEF4-DF2EDA8E64F6}" presName="desTx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4EA35-72B8-412A-AE0F-9B5049F7BD55}" type="pres">
      <dgm:prSet presAssocID="{9E718293-A6DD-45C2-9250-F3BF0F3D05AA}" presName="space" presStyleCnt="0"/>
      <dgm:spPr/>
    </dgm:pt>
    <dgm:pt modelId="{5589D7B2-8130-49B8-87A1-ACEF655241D4}" type="pres">
      <dgm:prSet presAssocID="{13A5F409-526B-41B0-BD3F-E197FF479BAC}" presName="composite" presStyleCnt="0"/>
      <dgm:spPr/>
    </dgm:pt>
    <dgm:pt modelId="{C82ADFB8-00F9-41DE-AAF1-7812E0136D52}" type="pres">
      <dgm:prSet presAssocID="{13A5F409-526B-41B0-BD3F-E197FF479BAC}" presName="par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64F40-4251-4934-AFA5-D1AA82EC1E47}" type="pres">
      <dgm:prSet presAssocID="{13A5F409-526B-41B0-BD3F-E197FF479BAC}" presName="desTx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02B98-D6CA-45CE-9D30-DB1FA1274B0C}" type="presOf" srcId="{13A5F409-526B-41B0-BD3F-E197FF479BAC}" destId="{C82ADFB8-00F9-41DE-AAF1-7812E0136D52}" srcOrd="0" destOrd="0" presId="urn:microsoft.com/office/officeart/2005/8/layout/chevron1"/>
    <dgm:cxn modelId="{20941D6E-CEBD-4E07-A8C1-8F9650E6C5DC}" srcId="{13A5F409-526B-41B0-BD3F-E197FF479BAC}" destId="{97A91633-5510-4463-A7C3-D8D07402EF5C}" srcOrd="0" destOrd="0" parTransId="{4C74D3FD-EFA1-435E-8339-D7B409D72F1B}" sibTransId="{4E56812E-B186-4498-839A-337EE1595B46}"/>
    <dgm:cxn modelId="{AC25E73B-3C22-4258-9A8B-BC47F3A58804}" srcId="{05CB1264-6211-4596-B3FD-72A9D3B6B772}" destId="{ED8BEB87-B6F9-4563-AC81-16AAF23130A9}" srcOrd="0" destOrd="0" parTransId="{BD043EE0-B332-4FD5-8FD1-3A8A1838B713}" sibTransId="{DB14AD58-C9A5-4F2C-98A7-599295858D50}"/>
    <dgm:cxn modelId="{3BCD1A34-4465-46CB-A3F7-71713608DA75}" srcId="{742C0F87-A6C4-4669-8BD0-DD4616C08074}" destId="{AB6F57D9-8C9D-475B-B8B6-6945DD1D8007}" srcOrd="0" destOrd="0" parTransId="{5E32FF44-01FB-4B36-A3B7-AE9CB1FE9525}" sibTransId="{57D593F8-5FF8-45F4-9469-9EC682EB4F8A}"/>
    <dgm:cxn modelId="{523A5AE2-CFA2-45EC-8C06-66B991849D03}" srcId="{B3FB632B-1071-4BD7-95C1-8139F0AF8D4B}" destId="{742C0F87-A6C4-4669-8BD0-DD4616C08074}" srcOrd="2" destOrd="0" parTransId="{AE32694F-90A8-42DD-B090-07AF1D4D7DB2}" sibTransId="{9F6DEC1B-10BB-4B31-A9AC-3FCFFDEF7F06}"/>
    <dgm:cxn modelId="{D4B57F77-5B68-49BC-BCC6-2D9973EECBC8}" srcId="{2B90BC89-BC22-4C71-8DFB-19DEC5FE9104}" destId="{819A16B5-5DF6-495B-9FC0-78ED87DCE3FD}" srcOrd="0" destOrd="0" parTransId="{ED2D8E8E-3BF7-42B4-9CCF-B5AFD1543DD1}" sibTransId="{0006E78F-E00E-4C9B-BCD0-9549C25B8C11}"/>
    <dgm:cxn modelId="{F5832DFB-F6EE-4696-A3FE-B95CA412418A}" type="presOf" srcId="{05CB1264-6211-4596-B3FD-72A9D3B6B772}" destId="{0F1FC9C8-89B4-4890-8087-B8D11334D0A3}" srcOrd="0" destOrd="0" presId="urn:microsoft.com/office/officeart/2005/8/layout/chevron1"/>
    <dgm:cxn modelId="{ECD8CC49-DB2C-4A73-BC00-FFB1CA11C7C8}" type="presOf" srcId="{97A91633-5510-4463-A7C3-D8D07402EF5C}" destId="{85964F40-4251-4934-AFA5-D1AA82EC1E47}" srcOrd="0" destOrd="0" presId="urn:microsoft.com/office/officeart/2005/8/layout/chevron1"/>
    <dgm:cxn modelId="{3856A394-3D3E-4E07-8511-CAE87B794453}" type="presOf" srcId="{AB6F57D9-8C9D-475B-B8B6-6945DD1D8007}" destId="{A50CC603-0913-48F9-B480-38A8E765D029}" srcOrd="0" destOrd="0" presId="urn:microsoft.com/office/officeart/2005/8/layout/chevron1"/>
    <dgm:cxn modelId="{3F0ABE5D-8534-48E6-8FCE-839ADDEA6F25}" type="presOf" srcId="{819A16B5-5DF6-495B-9FC0-78ED87DCE3FD}" destId="{8111D7F1-6587-45A4-BE71-5EF75F80B485}" srcOrd="0" destOrd="0" presId="urn:microsoft.com/office/officeart/2005/8/layout/chevron1"/>
    <dgm:cxn modelId="{6781404A-54D3-4F3B-974B-8B46D7C0EBE2}" type="presOf" srcId="{A58D1592-DEBF-41F1-AEF4-DF2EDA8E64F6}" destId="{4C212879-E3AB-4C3B-A389-FC6D23183098}" srcOrd="0" destOrd="0" presId="urn:microsoft.com/office/officeart/2005/8/layout/chevron1"/>
    <dgm:cxn modelId="{C166BAF4-133A-4095-B050-2DEF4B2B8B2D}" type="presOf" srcId="{742C0F87-A6C4-4669-8BD0-DD4616C08074}" destId="{0A38A6A3-E34D-4118-972E-F6D778A1CD3F}" srcOrd="0" destOrd="0" presId="urn:microsoft.com/office/officeart/2005/8/layout/chevron1"/>
    <dgm:cxn modelId="{035B54C6-FE17-4762-987E-6B32C2CE3054}" srcId="{A58D1592-DEBF-41F1-AEF4-DF2EDA8E64F6}" destId="{4BE4123B-BB19-440D-B13C-254D18AAD1A4}" srcOrd="0" destOrd="0" parTransId="{0C36977B-ECDB-4754-917D-8DE45A2FC366}" sibTransId="{F45BAE52-6E6E-4B3C-9FF3-696EE2E1813E}"/>
    <dgm:cxn modelId="{32CE9F33-C63B-4DD9-867C-3D05D81160AD}" type="presOf" srcId="{4BE4123B-BB19-440D-B13C-254D18AAD1A4}" destId="{2B21E11D-82C3-40DD-AB8D-1995B10E20C1}" srcOrd="0" destOrd="0" presId="urn:microsoft.com/office/officeart/2005/8/layout/chevron1"/>
    <dgm:cxn modelId="{84DFEF71-C249-4C94-A773-442437ABB0C5}" srcId="{B3FB632B-1071-4BD7-95C1-8139F0AF8D4B}" destId="{13A5F409-526B-41B0-BD3F-E197FF479BAC}" srcOrd="4" destOrd="0" parTransId="{3FF29870-762C-4620-B502-48228E284E6D}" sibTransId="{5BFBE715-CB7C-40AD-864F-CB328920E101}"/>
    <dgm:cxn modelId="{CA387ED6-1672-4DE8-931E-19881DD7B64C}" type="presOf" srcId="{2B90BC89-BC22-4C71-8DFB-19DEC5FE9104}" destId="{E8806B15-15EF-49E9-9A5D-F2F10FD3CC23}" srcOrd="0" destOrd="0" presId="urn:microsoft.com/office/officeart/2005/8/layout/chevron1"/>
    <dgm:cxn modelId="{DADC0DEA-B81B-4459-8462-CDD77360158D}" type="presOf" srcId="{B3FB632B-1071-4BD7-95C1-8139F0AF8D4B}" destId="{3C9F5163-F488-4E67-B5D3-B2DA8F2D4FA2}" srcOrd="0" destOrd="0" presId="urn:microsoft.com/office/officeart/2005/8/layout/chevron1"/>
    <dgm:cxn modelId="{88A46572-7D17-46CF-A8B0-F0EC6BA2CAC7}" srcId="{B3FB632B-1071-4BD7-95C1-8139F0AF8D4B}" destId="{2B90BC89-BC22-4C71-8DFB-19DEC5FE9104}" srcOrd="1" destOrd="0" parTransId="{5C6C20D2-A881-4EEE-9FB0-7277AE9DB077}" sibTransId="{B08FB7E2-26F9-4D0B-A4A0-57A70D2B2FE8}"/>
    <dgm:cxn modelId="{418B22F3-6CBE-4F8A-8BAF-0AEDD5201606}" srcId="{B3FB632B-1071-4BD7-95C1-8139F0AF8D4B}" destId="{05CB1264-6211-4596-B3FD-72A9D3B6B772}" srcOrd="0" destOrd="0" parTransId="{59AE22E7-7894-4F99-8EC3-F9D8E46AA90A}" sibTransId="{51593070-88CF-4C78-BD3C-1B2AFDC60D2C}"/>
    <dgm:cxn modelId="{107AD596-4FCF-48CF-825E-B1FADC903345}" type="presOf" srcId="{ED8BEB87-B6F9-4563-AC81-16AAF23130A9}" destId="{B3FF1E74-8D43-40C3-9C7A-B6F49F7ED9E1}" srcOrd="0" destOrd="0" presId="urn:microsoft.com/office/officeart/2005/8/layout/chevron1"/>
    <dgm:cxn modelId="{F6A19951-E824-4ABE-9446-75A08A0FCC30}" srcId="{B3FB632B-1071-4BD7-95C1-8139F0AF8D4B}" destId="{A58D1592-DEBF-41F1-AEF4-DF2EDA8E64F6}" srcOrd="3" destOrd="0" parTransId="{C14383DC-4C24-43F7-870D-D50F2A11BC08}" sibTransId="{9E718293-A6DD-45C2-9250-F3BF0F3D05AA}"/>
    <dgm:cxn modelId="{0E4C2E70-45D1-450D-ABED-6E7D72053230}" type="presParOf" srcId="{3C9F5163-F488-4E67-B5D3-B2DA8F2D4FA2}" destId="{AED0D534-7AA3-452C-915B-0EE9975AC9EB}" srcOrd="0" destOrd="0" presId="urn:microsoft.com/office/officeart/2005/8/layout/chevron1"/>
    <dgm:cxn modelId="{3DC7CED4-EF05-4616-872A-3D729A0F7093}" type="presParOf" srcId="{AED0D534-7AA3-452C-915B-0EE9975AC9EB}" destId="{0F1FC9C8-89B4-4890-8087-B8D11334D0A3}" srcOrd="0" destOrd="0" presId="urn:microsoft.com/office/officeart/2005/8/layout/chevron1"/>
    <dgm:cxn modelId="{372786E2-2D8F-48F5-A80A-A305B1379D9E}" type="presParOf" srcId="{AED0D534-7AA3-452C-915B-0EE9975AC9EB}" destId="{B3FF1E74-8D43-40C3-9C7A-B6F49F7ED9E1}" srcOrd="1" destOrd="0" presId="urn:microsoft.com/office/officeart/2005/8/layout/chevron1"/>
    <dgm:cxn modelId="{E5B4EB39-F13D-4FA8-B63C-2E1DB6D309A6}" type="presParOf" srcId="{3C9F5163-F488-4E67-B5D3-B2DA8F2D4FA2}" destId="{A9DCB51C-D9B5-4954-8484-6EAE73825E12}" srcOrd="1" destOrd="0" presId="urn:microsoft.com/office/officeart/2005/8/layout/chevron1"/>
    <dgm:cxn modelId="{9BE8149E-94F7-444F-888E-14A80DFB6C4F}" type="presParOf" srcId="{3C9F5163-F488-4E67-B5D3-B2DA8F2D4FA2}" destId="{FC5B333A-5B13-4612-8CFB-3BAD79A94357}" srcOrd="2" destOrd="0" presId="urn:microsoft.com/office/officeart/2005/8/layout/chevron1"/>
    <dgm:cxn modelId="{F7FA43D0-0FFE-46C0-81A3-3F5A237B748E}" type="presParOf" srcId="{FC5B333A-5B13-4612-8CFB-3BAD79A94357}" destId="{E8806B15-15EF-49E9-9A5D-F2F10FD3CC23}" srcOrd="0" destOrd="0" presId="urn:microsoft.com/office/officeart/2005/8/layout/chevron1"/>
    <dgm:cxn modelId="{C76F878A-AEC7-44C4-9CE9-C1316A65A26D}" type="presParOf" srcId="{FC5B333A-5B13-4612-8CFB-3BAD79A94357}" destId="{8111D7F1-6587-45A4-BE71-5EF75F80B485}" srcOrd="1" destOrd="0" presId="urn:microsoft.com/office/officeart/2005/8/layout/chevron1"/>
    <dgm:cxn modelId="{83F2DD4C-BFD2-4445-B4E4-2178FD44B975}" type="presParOf" srcId="{3C9F5163-F488-4E67-B5D3-B2DA8F2D4FA2}" destId="{6C149F7E-0DB2-402E-BBC1-A8CA63D2E980}" srcOrd="3" destOrd="0" presId="urn:microsoft.com/office/officeart/2005/8/layout/chevron1"/>
    <dgm:cxn modelId="{2984EE1C-174E-45F6-BE59-178738F3A3B1}" type="presParOf" srcId="{3C9F5163-F488-4E67-B5D3-B2DA8F2D4FA2}" destId="{095B2BB1-EE2A-497B-9484-166DA0AA116C}" srcOrd="4" destOrd="0" presId="urn:microsoft.com/office/officeart/2005/8/layout/chevron1"/>
    <dgm:cxn modelId="{16BDE522-9B22-4368-95AC-408B006889A4}" type="presParOf" srcId="{095B2BB1-EE2A-497B-9484-166DA0AA116C}" destId="{0A38A6A3-E34D-4118-972E-F6D778A1CD3F}" srcOrd="0" destOrd="0" presId="urn:microsoft.com/office/officeart/2005/8/layout/chevron1"/>
    <dgm:cxn modelId="{347D8FA0-DA30-4EBD-95F8-355BBFADB389}" type="presParOf" srcId="{095B2BB1-EE2A-497B-9484-166DA0AA116C}" destId="{A50CC603-0913-48F9-B480-38A8E765D029}" srcOrd="1" destOrd="0" presId="urn:microsoft.com/office/officeart/2005/8/layout/chevron1"/>
    <dgm:cxn modelId="{F76585BF-6A44-487B-88B6-FFEE2AD3CC46}" type="presParOf" srcId="{3C9F5163-F488-4E67-B5D3-B2DA8F2D4FA2}" destId="{D6F34C45-FB96-45F2-B19F-5AC7FD1057E6}" srcOrd="5" destOrd="0" presId="urn:microsoft.com/office/officeart/2005/8/layout/chevron1"/>
    <dgm:cxn modelId="{C3E7A769-4927-44B8-A5B3-8D7FD8A592E1}" type="presParOf" srcId="{3C9F5163-F488-4E67-B5D3-B2DA8F2D4FA2}" destId="{B5036A0E-952C-4006-BAFB-10D192D88295}" srcOrd="6" destOrd="0" presId="urn:microsoft.com/office/officeart/2005/8/layout/chevron1"/>
    <dgm:cxn modelId="{1155C1B0-200F-4DFB-BEBD-CBAFE9F819D2}" type="presParOf" srcId="{B5036A0E-952C-4006-BAFB-10D192D88295}" destId="{4C212879-E3AB-4C3B-A389-FC6D23183098}" srcOrd="0" destOrd="0" presId="urn:microsoft.com/office/officeart/2005/8/layout/chevron1"/>
    <dgm:cxn modelId="{E333D0A7-2E3E-4517-87B6-AFA51AC1413F}" type="presParOf" srcId="{B5036A0E-952C-4006-BAFB-10D192D88295}" destId="{2B21E11D-82C3-40DD-AB8D-1995B10E20C1}" srcOrd="1" destOrd="0" presId="urn:microsoft.com/office/officeart/2005/8/layout/chevron1"/>
    <dgm:cxn modelId="{DDFAA7F0-4B98-4564-8A04-6F0DCF2A0E5E}" type="presParOf" srcId="{3C9F5163-F488-4E67-B5D3-B2DA8F2D4FA2}" destId="{6584EA35-72B8-412A-AE0F-9B5049F7BD55}" srcOrd="7" destOrd="0" presId="urn:microsoft.com/office/officeart/2005/8/layout/chevron1"/>
    <dgm:cxn modelId="{9677FEFD-1400-4961-BB88-DAD718BAA34D}" type="presParOf" srcId="{3C9F5163-F488-4E67-B5D3-B2DA8F2D4FA2}" destId="{5589D7B2-8130-49B8-87A1-ACEF655241D4}" srcOrd="8" destOrd="0" presId="urn:microsoft.com/office/officeart/2005/8/layout/chevron1"/>
    <dgm:cxn modelId="{73186A91-1AC3-4572-A469-142B6E630AFD}" type="presParOf" srcId="{5589D7B2-8130-49B8-87A1-ACEF655241D4}" destId="{C82ADFB8-00F9-41DE-AAF1-7812E0136D52}" srcOrd="0" destOrd="0" presId="urn:microsoft.com/office/officeart/2005/8/layout/chevron1"/>
    <dgm:cxn modelId="{DBF3237D-1E02-4337-982E-E049DC4791CF}" type="presParOf" srcId="{5589D7B2-8130-49B8-87A1-ACEF655241D4}" destId="{85964F40-4251-4934-AFA5-D1AA82EC1E47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FC9C8-89B4-4890-8087-B8D11334D0A3}">
      <dsp:nvSpPr>
        <dsp:cNvPr id="0" name=""/>
        <dsp:cNvSpPr/>
      </dsp:nvSpPr>
      <dsp:spPr>
        <a:xfrm>
          <a:off x="45263" y="2094616"/>
          <a:ext cx="2044897" cy="81795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Validate</a:t>
          </a:r>
        </a:p>
      </dsp:txBody>
      <dsp:txXfrm>
        <a:off x="454243" y="2094616"/>
        <a:ext cx="1226938" cy="817959"/>
      </dsp:txXfrm>
    </dsp:sp>
    <dsp:sp modelId="{B3FF1E74-8D43-40C3-9C7A-B6F49F7ED9E1}">
      <dsp:nvSpPr>
        <dsp:cNvPr id="0" name=""/>
        <dsp:cNvSpPr/>
      </dsp:nvSpPr>
      <dsp:spPr>
        <a:xfrm>
          <a:off x="5372" y="3014820"/>
          <a:ext cx="1715702" cy="88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100" kern="1200" dirty="0"/>
            <a:t> XML Validation</a:t>
          </a:r>
        </a:p>
      </dsp:txBody>
      <dsp:txXfrm>
        <a:off x="5372" y="3014820"/>
        <a:ext cx="1715702" cy="885937"/>
      </dsp:txXfrm>
    </dsp:sp>
    <dsp:sp modelId="{E8806B15-15EF-49E9-9A5D-F2F10FD3CC23}">
      <dsp:nvSpPr>
        <dsp:cNvPr id="0" name=""/>
        <dsp:cNvSpPr/>
      </dsp:nvSpPr>
      <dsp:spPr>
        <a:xfrm>
          <a:off x="1874161" y="2094616"/>
          <a:ext cx="2044897" cy="817959"/>
        </a:xfrm>
        <a:prstGeom prst="chevron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Extract</a:t>
          </a:r>
        </a:p>
      </dsp:txBody>
      <dsp:txXfrm>
        <a:off x="2283141" y="2094616"/>
        <a:ext cx="1226938" cy="817959"/>
      </dsp:txXfrm>
    </dsp:sp>
    <dsp:sp modelId="{8111D7F1-6587-45A4-BE71-5EF75F80B485}">
      <dsp:nvSpPr>
        <dsp:cNvPr id="0" name=""/>
        <dsp:cNvSpPr/>
      </dsp:nvSpPr>
      <dsp:spPr>
        <a:xfrm>
          <a:off x="1951868" y="3014820"/>
          <a:ext cx="1635918" cy="88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100" kern="1200" dirty="0"/>
            <a:t>@</a:t>
          </a:r>
          <a:r>
            <a:rPr lang="en-US" sz="2100" kern="1200" dirty="0" err="1"/>
            <a:t>xpath</a:t>
          </a:r>
          <a:endParaRPr lang="en-US" sz="2100" kern="1200" dirty="0"/>
        </a:p>
      </dsp:txBody>
      <dsp:txXfrm>
        <a:off x="1951868" y="3014820"/>
        <a:ext cx="1635918" cy="885937"/>
      </dsp:txXfrm>
    </dsp:sp>
    <dsp:sp modelId="{0A38A6A3-E34D-4118-972E-F6D778A1CD3F}">
      <dsp:nvSpPr>
        <dsp:cNvPr id="0" name=""/>
        <dsp:cNvSpPr/>
      </dsp:nvSpPr>
      <dsp:spPr>
        <a:xfrm>
          <a:off x="3703059" y="2094616"/>
          <a:ext cx="2044897" cy="817959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Transform</a:t>
          </a:r>
        </a:p>
      </dsp:txBody>
      <dsp:txXfrm>
        <a:off x="4112039" y="2094616"/>
        <a:ext cx="1226938" cy="817959"/>
      </dsp:txXfrm>
    </dsp:sp>
    <dsp:sp modelId="{A50CC603-0913-48F9-B480-38A8E765D029}">
      <dsp:nvSpPr>
        <dsp:cNvPr id="0" name=""/>
        <dsp:cNvSpPr/>
      </dsp:nvSpPr>
      <dsp:spPr>
        <a:xfrm>
          <a:off x="3703059" y="3014820"/>
          <a:ext cx="1635918" cy="88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100" kern="1200" dirty="0"/>
            <a:t>XSL Transform</a:t>
          </a:r>
        </a:p>
      </dsp:txBody>
      <dsp:txXfrm>
        <a:off x="3703059" y="3014820"/>
        <a:ext cx="1635918" cy="885937"/>
      </dsp:txXfrm>
    </dsp:sp>
    <dsp:sp modelId="{4C212879-E3AB-4C3B-A389-FC6D23183098}">
      <dsp:nvSpPr>
        <dsp:cNvPr id="0" name=""/>
        <dsp:cNvSpPr/>
      </dsp:nvSpPr>
      <dsp:spPr>
        <a:xfrm>
          <a:off x="5531957" y="2094616"/>
          <a:ext cx="2044897" cy="817959"/>
        </a:xfrm>
        <a:prstGeom prst="chevron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Enrich</a:t>
          </a:r>
        </a:p>
      </dsp:txBody>
      <dsp:txXfrm>
        <a:off x="5940937" y="2094616"/>
        <a:ext cx="1226938" cy="817959"/>
      </dsp:txXfrm>
    </dsp:sp>
    <dsp:sp modelId="{2B21E11D-82C3-40DD-AB8D-1995B10E20C1}">
      <dsp:nvSpPr>
        <dsp:cNvPr id="0" name=""/>
        <dsp:cNvSpPr/>
      </dsp:nvSpPr>
      <dsp:spPr>
        <a:xfrm>
          <a:off x="5531957" y="3014820"/>
          <a:ext cx="1635918" cy="88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100" kern="1200" dirty="0"/>
            <a:t>Compose</a:t>
          </a:r>
        </a:p>
      </dsp:txBody>
      <dsp:txXfrm>
        <a:off x="5531957" y="3014820"/>
        <a:ext cx="1635918" cy="885937"/>
      </dsp:txXfrm>
    </dsp:sp>
    <dsp:sp modelId="{C82ADFB8-00F9-41DE-AAF1-7812E0136D52}">
      <dsp:nvSpPr>
        <dsp:cNvPr id="0" name=""/>
        <dsp:cNvSpPr/>
      </dsp:nvSpPr>
      <dsp:spPr>
        <a:xfrm>
          <a:off x="7360855" y="2094616"/>
          <a:ext cx="2044897" cy="817959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Route</a:t>
          </a:r>
        </a:p>
      </dsp:txBody>
      <dsp:txXfrm>
        <a:off x="7769835" y="2094616"/>
        <a:ext cx="1226938" cy="817959"/>
      </dsp:txXfrm>
    </dsp:sp>
    <dsp:sp modelId="{85964F40-4251-4934-AFA5-D1AA82EC1E47}">
      <dsp:nvSpPr>
        <dsp:cNvPr id="0" name=""/>
        <dsp:cNvSpPr/>
      </dsp:nvSpPr>
      <dsp:spPr>
        <a:xfrm>
          <a:off x="7360855" y="3014820"/>
          <a:ext cx="1635918" cy="885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en-US" sz="2100" kern="1200" dirty="0"/>
            <a:t>Send message to topic</a:t>
          </a:r>
        </a:p>
      </dsp:txBody>
      <dsp:txXfrm>
        <a:off x="7360855" y="3014820"/>
        <a:ext cx="1635918" cy="885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B5B17-4D28-4AE2-A4EB-8824FAAA3C65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D462C-1B0B-4BCD-802C-91994D974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38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462C-1B0B-4BCD-802C-91994D9747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4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3C97-86F5-42D6-A885-486E05C695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3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3C97-86F5-42D6-A885-486E05C695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35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3C97-86F5-42D6-A885-486E05C695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7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3C97-86F5-42D6-A885-486E05C695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81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3C97-86F5-42D6-A885-486E05C695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7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98B5-7F66-4081-AC2D-7A32023927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93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98B5-7F66-4081-AC2D-7A32023927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3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98B5-7F66-4081-AC2D-7A32023927B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1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98B5-7F66-4081-AC2D-7A32023927B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55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698B5-7F66-4081-AC2D-7A32023927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462C-1B0B-4BCD-802C-91994D9747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13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3C97-86F5-42D6-A885-486E05C695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94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462C-1B0B-4BCD-802C-91994D9747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0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462C-1B0B-4BCD-802C-91994D9747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648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D042-86E0-479F-B501-E45673F922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9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3C97-86F5-42D6-A885-486E05C695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462C-1B0B-4BCD-802C-91994D9747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8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462C-1B0B-4BCD-802C-91994D9747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12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7/5/2017 10:56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83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D462C-1B0B-4BCD-802C-91994D9747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85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E3C97-86F5-42D6-A885-486E05C695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0" y="212999"/>
            <a:ext cx="11844000" cy="643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3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728F3-0CFA-4BEB-B67E-2A01ED21FEC8}" type="datetimeFigureOut">
              <a:rPr lang="en-IN" smtClean="0"/>
              <a:t>05-07-2017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6AFA1-6E7A-4276-8BA0-6065B8159AA3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0" y="89163"/>
            <a:ext cx="1260000" cy="236513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pSp>
        <p:nvGrpSpPr>
          <p:cNvPr id="8" name="Group 7"/>
          <p:cNvGrpSpPr/>
          <p:nvPr userDrawn="1"/>
        </p:nvGrpSpPr>
        <p:grpSpPr bwMode="grayWhite">
          <a:xfrm>
            <a:off x="10231483" y="16992"/>
            <a:ext cx="1852480" cy="540523"/>
            <a:chOff x="96347" y="-6928"/>
            <a:chExt cx="1852480" cy="540523"/>
          </a:xfrm>
          <a:effectLst>
            <a:reflection endPos="0" dist="50800" dir="5400000" sy="-100000" algn="bl" rotWithShape="0"/>
          </a:effectLst>
        </p:grpSpPr>
        <p:sp>
          <p:nvSpPr>
            <p:cNvPr id="9" name="TextBox 8"/>
            <p:cNvSpPr txBox="1"/>
            <p:nvPr userDrawn="1"/>
          </p:nvSpPr>
          <p:spPr bwMode="grayWhite">
            <a:xfrm>
              <a:off x="267613" y="-6928"/>
              <a:ext cx="15081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b="1" dirty="0">
                  <a:solidFill>
                    <a:srgbClr val="F97E23"/>
                  </a:solidFill>
                  <a:latin typeface="Montserrat" panose="00000500000000000000" pitchFamily="50" charset="0"/>
                </a:rPr>
                <a:t>INTEGRATE 2017</a:t>
              </a:r>
            </a:p>
          </p:txBody>
        </p:sp>
        <p:grpSp>
          <p:nvGrpSpPr>
            <p:cNvPr id="10" name="Group 9"/>
            <p:cNvGrpSpPr/>
            <p:nvPr userDrawn="1"/>
          </p:nvGrpSpPr>
          <p:grpSpPr bwMode="grayWhite">
            <a:xfrm>
              <a:off x="96347" y="285494"/>
              <a:ext cx="1852480" cy="248101"/>
              <a:chOff x="5052596" y="2528426"/>
              <a:chExt cx="2620668" cy="525771"/>
            </a:xfrm>
          </p:grpSpPr>
          <p:sp>
            <p:nvSpPr>
              <p:cNvPr id="11" name="Rectangle 10"/>
              <p:cNvSpPr/>
              <p:nvPr userDrawn="1"/>
            </p:nvSpPr>
            <p:spPr bwMode="grayWhite">
              <a:xfrm>
                <a:off x="5052598" y="2528430"/>
                <a:ext cx="1548752" cy="525767"/>
              </a:xfrm>
              <a:prstGeom prst="rect">
                <a:avLst/>
              </a:prstGeom>
              <a:solidFill>
                <a:srgbClr val="1969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2000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2" name="Flowchart: Card 25"/>
              <p:cNvSpPr/>
              <p:nvPr userDrawn="1"/>
            </p:nvSpPr>
            <p:spPr bwMode="grayWhite">
              <a:xfrm rot="10800000" flipH="1">
                <a:off x="6165559" y="2528426"/>
                <a:ext cx="1507705" cy="525769"/>
              </a:xfrm>
              <a:custGeom>
                <a:avLst/>
                <a:gdLst>
                  <a:gd name="connsiteX0" fmla="*/ 0 w 10000"/>
                  <a:gd name="connsiteY0" fmla="*/ 2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0 w 10000"/>
                  <a:gd name="connsiteY5" fmla="*/ 2000 h 10000"/>
                  <a:gd name="connsiteX0" fmla="*/ 43 w 10000"/>
                  <a:gd name="connsiteY0" fmla="*/ 9813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  <a:gd name="connsiteX0" fmla="*/ 43 w 10000"/>
                  <a:gd name="connsiteY0" fmla="*/ 9813 h 10000"/>
                  <a:gd name="connsiteX1" fmla="*/ 689 w 10000"/>
                  <a:gd name="connsiteY1" fmla="*/ 0 h 10000"/>
                  <a:gd name="connsiteX2" fmla="*/ 10000 w 10000"/>
                  <a:gd name="connsiteY2" fmla="*/ 0 h 10000"/>
                  <a:gd name="connsiteX3" fmla="*/ 10000 w 10000"/>
                  <a:gd name="connsiteY3" fmla="*/ 10000 h 10000"/>
                  <a:gd name="connsiteX4" fmla="*/ 0 w 10000"/>
                  <a:gd name="connsiteY4" fmla="*/ 10000 h 10000"/>
                  <a:gd name="connsiteX5" fmla="*/ 43 w 10000"/>
                  <a:gd name="connsiteY5" fmla="*/ 9813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43" y="9813"/>
                    </a:moveTo>
                    <a:cubicBezTo>
                      <a:pt x="258" y="6542"/>
                      <a:pt x="474" y="3271"/>
                      <a:pt x="689" y="0"/>
                    </a:cubicBezTo>
                    <a:lnTo>
                      <a:pt x="10000" y="0"/>
                    </a:lnTo>
                    <a:lnTo>
                      <a:pt x="10000" y="10000"/>
                    </a:lnTo>
                    <a:lnTo>
                      <a:pt x="0" y="10000"/>
                    </a:lnTo>
                    <a:cubicBezTo>
                      <a:pt x="14" y="9938"/>
                      <a:pt x="29" y="9875"/>
                      <a:pt x="43" y="9813"/>
                    </a:cubicBezTo>
                    <a:close/>
                  </a:path>
                </a:pathLst>
              </a:custGeom>
              <a:solidFill>
                <a:srgbClr val="4EC1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3" name="TextBox 12"/>
              <p:cNvSpPr txBox="1"/>
              <p:nvPr userDrawn="1"/>
            </p:nvSpPr>
            <p:spPr bwMode="grayWhite">
              <a:xfrm>
                <a:off x="5052596" y="2562884"/>
                <a:ext cx="1180819" cy="456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Kings</a:t>
                </a:r>
                <a:r>
                  <a:rPr lang="en-IN" sz="800" baseline="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Place</a:t>
                </a:r>
                <a:endParaRPr lang="en-IN" sz="8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endParaRPr>
              </a:p>
            </p:txBody>
          </p:sp>
          <p:sp>
            <p:nvSpPr>
              <p:cNvPr id="14" name="TextBox 13"/>
              <p:cNvSpPr txBox="1"/>
              <p:nvPr userDrawn="1"/>
            </p:nvSpPr>
            <p:spPr bwMode="grayWhite">
              <a:xfrm>
                <a:off x="6325614" y="2562884"/>
                <a:ext cx="1143959" cy="456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IN" sz="800" dirty="0">
                    <a:solidFill>
                      <a:schemeClr val="bg1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June 26 — 28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6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1B1F1-3615-4A57-B5AB-85AC24F48FDC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472F6-6C95-4AB7-B3E6-35F9C663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5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57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06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C8B728F3-0CFA-4BEB-B67E-2A01ED21FEC8}" type="datetimeFigureOut">
              <a:rPr lang="en-IN" smtClean="0"/>
              <a:pPr/>
              <a:t>05-07-2017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D2F6AFA1-6E7A-4276-8BA0-6065B8159AA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97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zure/azure-quickstart-templates/pull/330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19.emf"/><Relationship Id="rId4" Type="http://schemas.openxmlformats.org/officeDocument/2006/relationships/image" Target="../media/image8.emf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19.emf"/><Relationship Id="rId4" Type="http://schemas.openxmlformats.org/officeDocument/2006/relationships/image" Target="../media/image8.emf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e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717450" y="3634774"/>
            <a:ext cx="7648778" cy="1415852"/>
            <a:chOff x="3917475" y="3393700"/>
            <a:chExt cx="7648778" cy="1415852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510161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Jon Fancey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67505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Principal Program Manager - Microsoft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00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Enterprise Integration with Logic Apps</a:t>
              </a:r>
            </a:p>
          </p:txBody>
        </p:sp>
      </p:grpSp>
      <p:pic>
        <p:nvPicPr>
          <p:cNvPr id="1032" name="Picture 8" descr="Jon Fanc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245" y="3885596"/>
            <a:ext cx="1080000" cy="10800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Disaster recovery with B2B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organizations have stringent RTOs</a:t>
            </a:r>
          </a:p>
          <a:p>
            <a:pPr lvl="1"/>
            <a:r>
              <a:rPr lang="en-US" dirty="0" smtClean="0"/>
              <a:t>Feature allows you to be in control</a:t>
            </a:r>
          </a:p>
          <a:p>
            <a:r>
              <a:rPr lang="en-US" dirty="0" smtClean="0"/>
              <a:t>Integration Account holds </a:t>
            </a:r>
            <a:r>
              <a:rPr lang="en-US" dirty="0" err="1" smtClean="0"/>
              <a:t>stateful</a:t>
            </a:r>
            <a:r>
              <a:rPr lang="en-US" dirty="0" smtClean="0"/>
              <a:t> data e.g. EDI control numbers</a:t>
            </a:r>
          </a:p>
          <a:p>
            <a:r>
              <a:rPr lang="en-US" dirty="0" smtClean="0"/>
              <a:t>Primary and Secondary Integration Accounts</a:t>
            </a:r>
          </a:p>
          <a:p>
            <a:pPr lvl="1"/>
            <a:r>
              <a:rPr lang="en-US" dirty="0" smtClean="0"/>
              <a:t>Created in different regions</a:t>
            </a:r>
          </a:p>
          <a:p>
            <a:pPr lvl="1"/>
            <a:r>
              <a:rPr lang="en-US" dirty="0" smtClean="0"/>
              <a:t>Can have multiple </a:t>
            </a:r>
            <a:r>
              <a:rPr lang="en-US" dirty="0" err="1" smtClean="0"/>
              <a:t>secondaries</a:t>
            </a:r>
            <a:endParaRPr lang="en-US" dirty="0" smtClean="0"/>
          </a:p>
          <a:p>
            <a:r>
              <a:rPr lang="en-US" dirty="0" smtClean="0"/>
              <a:t>Logic Apps replicates integration account state</a:t>
            </a:r>
          </a:p>
          <a:p>
            <a:pPr lvl="1"/>
            <a:r>
              <a:rPr lang="en-US" dirty="0" smtClean="0"/>
              <a:t>Triggers from changes in primary</a:t>
            </a:r>
          </a:p>
          <a:p>
            <a:pPr lvl="1"/>
            <a:endParaRPr lang="en-US" dirty="0"/>
          </a:p>
          <a:p>
            <a:r>
              <a:rPr lang="en-US" dirty="0"/>
              <a:t>AS2 – Just click deploy the </a:t>
            </a:r>
            <a:r>
              <a:rPr lang="en-US" dirty="0" smtClean="0"/>
              <a:t>template</a:t>
            </a:r>
            <a:endParaRPr lang="en-US" dirty="0"/>
          </a:p>
          <a:p>
            <a:r>
              <a:rPr lang="en-US" dirty="0">
                <a:hlinkClick r:id="rId3"/>
              </a:rPr>
              <a:t>https://github.com/Azure/azure-quickstart-templates/pull/3302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1937" y="4034491"/>
            <a:ext cx="739528" cy="579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780" y="4025939"/>
            <a:ext cx="739528" cy="588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860" y="4028437"/>
            <a:ext cx="739528" cy="579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3581" y="2945637"/>
            <a:ext cx="739528" cy="625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22350" y="5075043"/>
            <a:ext cx="383804" cy="429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594" y="4020597"/>
            <a:ext cx="739528" cy="5791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725" y="4017962"/>
            <a:ext cx="739528" cy="588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7594" y="2945638"/>
            <a:ext cx="739528" cy="6258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4878" y="5075043"/>
            <a:ext cx="383804" cy="429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8361" y="930876"/>
            <a:ext cx="655277" cy="541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4386" y="6143215"/>
            <a:ext cx="548584" cy="55442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096000" y="1837509"/>
            <a:ext cx="0" cy="4860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4436" y="2443098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83193" y="2443098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6406" y="1851693"/>
            <a:ext cx="459188" cy="458200"/>
          </a:xfrm>
          <a:prstGeom prst="rect">
            <a:avLst/>
          </a:prstGeom>
        </p:spPr>
      </p:pic>
      <p:cxnSp>
        <p:nvCxnSpPr>
          <p:cNvPr id="33" name="Straight Arrow Connector 32"/>
          <p:cNvCxnSpPr>
            <a:stCxn id="15" idx="2"/>
          </p:cNvCxnSpPr>
          <p:nvPr/>
        </p:nvCxnSpPr>
        <p:spPr>
          <a:xfrm>
            <a:off x="3947358" y="3571483"/>
            <a:ext cx="0" cy="338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2" idx="3"/>
            <a:endCxn id="13" idx="1"/>
          </p:cNvCxnSpPr>
          <p:nvPr/>
        </p:nvCxnSpPr>
        <p:spPr>
          <a:xfrm>
            <a:off x="4317122" y="4310167"/>
            <a:ext cx="678603" cy="20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3"/>
            <a:endCxn id="8" idx="1"/>
          </p:cNvCxnSpPr>
          <p:nvPr/>
        </p:nvCxnSpPr>
        <p:spPr>
          <a:xfrm>
            <a:off x="5735253" y="4312202"/>
            <a:ext cx="738607" cy="58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7" idx="1"/>
          </p:cNvCxnSpPr>
          <p:nvPr/>
        </p:nvCxnSpPr>
        <p:spPr>
          <a:xfrm>
            <a:off x="7213388" y="4318007"/>
            <a:ext cx="633392" cy="2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19" idx="0"/>
          </p:cNvCxnSpPr>
          <p:nvPr/>
        </p:nvCxnSpPr>
        <p:spPr>
          <a:xfrm flipH="1">
            <a:off x="3938678" y="4599737"/>
            <a:ext cx="8680" cy="15434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2"/>
            <a:endCxn id="17" idx="0"/>
          </p:cNvCxnSpPr>
          <p:nvPr/>
        </p:nvCxnSpPr>
        <p:spPr>
          <a:xfrm flipH="1">
            <a:off x="5356780" y="4606442"/>
            <a:ext cx="8709" cy="4686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79161" y="5491353"/>
            <a:ext cx="9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KeyVault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744761" y="5510055"/>
            <a:ext cx="9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KeyVault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7" idx="2"/>
            <a:endCxn id="11" idx="0"/>
          </p:cNvCxnSpPr>
          <p:nvPr/>
        </p:nvCxnSpPr>
        <p:spPr>
          <a:xfrm flipH="1">
            <a:off x="8214252" y="4614419"/>
            <a:ext cx="2292" cy="460624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6" idx="2"/>
            <a:endCxn id="9" idx="0"/>
          </p:cNvCxnSpPr>
          <p:nvPr/>
        </p:nvCxnSpPr>
        <p:spPr>
          <a:xfrm rot="16200000" flipH="1">
            <a:off x="7586800" y="819092"/>
            <a:ext cx="635744" cy="3617345"/>
          </a:xfrm>
          <a:prstGeom prst="bentConnector3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9" idx="2"/>
            <a:endCxn id="6" idx="0"/>
          </p:cNvCxnSpPr>
          <p:nvPr/>
        </p:nvCxnSpPr>
        <p:spPr>
          <a:xfrm flipH="1">
            <a:off x="9711701" y="3571482"/>
            <a:ext cx="1644" cy="46300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1"/>
            <a:endCxn id="7" idx="3"/>
          </p:cNvCxnSpPr>
          <p:nvPr/>
        </p:nvCxnSpPr>
        <p:spPr>
          <a:xfrm flipH="1" flipV="1">
            <a:off x="8586308" y="4320179"/>
            <a:ext cx="755629" cy="388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74731" y="1907189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Traffic Manager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406045" y="30412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APIM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705476" y="3994841"/>
            <a:ext cx="184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AS2/X12/EDIFACT</a:t>
            </a:r>
          </a:p>
          <a:p>
            <a:pPr algn="ctr"/>
            <a:r>
              <a:rPr lang="en-US" dirty="0" smtClean="0"/>
              <a:t>Logic App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695364" y="3258559"/>
            <a:ext cx="121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Integration</a:t>
            </a:r>
          </a:p>
          <a:p>
            <a:pPr algn="ctr"/>
            <a:r>
              <a:rPr lang="en-US" dirty="0" smtClean="0"/>
              <a:t>Account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956866" y="6235760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ERP/LOB System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1074436" y="5961984"/>
            <a:ext cx="10377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6" idx="0"/>
          </p:cNvCxnSpPr>
          <p:nvPr/>
        </p:nvCxnSpPr>
        <p:spPr>
          <a:xfrm>
            <a:off x="6095999" y="1472651"/>
            <a:ext cx="1" cy="379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6" idx="2"/>
            <a:endCxn id="15" idx="0"/>
          </p:cNvCxnSpPr>
          <p:nvPr/>
        </p:nvCxnSpPr>
        <p:spPr>
          <a:xfrm rot="5400000">
            <a:off x="4703807" y="1553444"/>
            <a:ext cx="635745" cy="214864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114205" y="3358754"/>
            <a:ext cx="1481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Synchronizing</a:t>
            </a:r>
          </a:p>
          <a:p>
            <a:pPr algn="ctr"/>
            <a:r>
              <a:rPr lang="en-US" dirty="0" smtClean="0"/>
              <a:t>Logic App</a:t>
            </a:r>
            <a:endParaRPr lang="en-US" dirty="0"/>
          </a:p>
        </p:txBody>
      </p:sp>
      <p:cxnSp>
        <p:nvCxnSpPr>
          <p:cNvPr id="71" name="Elbow Connector 70"/>
          <p:cNvCxnSpPr>
            <a:stCxn id="6" idx="2"/>
            <a:endCxn id="19" idx="3"/>
          </p:cNvCxnSpPr>
          <p:nvPr/>
        </p:nvCxnSpPr>
        <p:spPr>
          <a:xfrm rot="5400000">
            <a:off x="6058939" y="2767663"/>
            <a:ext cx="1806795" cy="5498731"/>
          </a:xfrm>
          <a:prstGeom prst="bentConnector2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445295" y="1003920"/>
            <a:ext cx="162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Trading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80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Failover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937" y="4034491"/>
            <a:ext cx="739528" cy="579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780" y="4025939"/>
            <a:ext cx="739528" cy="588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860" y="4028437"/>
            <a:ext cx="739528" cy="5791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3581" y="2945637"/>
            <a:ext cx="739528" cy="6258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2350" y="5075043"/>
            <a:ext cx="383804" cy="4296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7594" y="4020597"/>
            <a:ext cx="739528" cy="5791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95725" y="4017962"/>
            <a:ext cx="739528" cy="588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77594" y="2945638"/>
            <a:ext cx="739528" cy="6258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64878" y="5075043"/>
            <a:ext cx="383804" cy="429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8361" y="930876"/>
            <a:ext cx="655277" cy="541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4386" y="6143215"/>
            <a:ext cx="548584" cy="554422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6096000" y="1837509"/>
            <a:ext cx="0" cy="4860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4436" y="2443098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 smtClean="0"/>
              <a:t>Primary</a:t>
            </a:r>
            <a:endParaRPr lang="en-US" strike="sngStrike" dirty="0"/>
          </a:p>
        </p:txBody>
      </p:sp>
      <p:sp>
        <p:nvSpPr>
          <p:cNvPr id="23" name="TextBox 22"/>
          <p:cNvSpPr txBox="1"/>
          <p:nvPr/>
        </p:nvSpPr>
        <p:spPr>
          <a:xfrm>
            <a:off x="10583193" y="2443098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trike="sngStrike" dirty="0" smtClean="0"/>
              <a:t>Secondary</a:t>
            </a:r>
            <a:endParaRPr lang="en-US" strike="sngStrike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6406" y="1851693"/>
            <a:ext cx="459188" cy="458200"/>
          </a:xfrm>
          <a:prstGeom prst="rect">
            <a:avLst/>
          </a:prstGeom>
        </p:spPr>
      </p:pic>
      <p:cxnSp>
        <p:nvCxnSpPr>
          <p:cNvPr id="35" name="Straight Arrow Connector 34"/>
          <p:cNvCxnSpPr>
            <a:stCxn id="12" idx="3"/>
            <a:endCxn id="13" idx="1"/>
          </p:cNvCxnSpPr>
          <p:nvPr/>
        </p:nvCxnSpPr>
        <p:spPr>
          <a:xfrm>
            <a:off x="4317122" y="4310167"/>
            <a:ext cx="678603" cy="2035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3" idx="3"/>
            <a:endCxn id="8" idx="1"/>
          </p:cNvCxnSpPr>
          <p:nvPr/>
        </p:nvCxnSpPr>
        <p:spPr>
          <a:xfrm>
            <a:off x="5735253" y="4312202"/>
            <a:ext cx="738607" cy="5805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7" idx="1"/>
          </p:cNvCxnSpPr>
          <p:nvPr/>
        </p:nvCxnSpPr>
        <p:spPr>
          <a:xfrm>
            <a:off x="7213388" y="4318007"/>
            <a:ext cx="633392" cy="21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19" idx="0"/>
          </p:cNvCxnSpPr>
          <p:nvPr/>
        </p:nvCxnSpPr>
        <p:spPr>
          <a:xfrm flipH="1">
            <a:off x="3938678" y="4599737"/>
            <a:ext cx="8680" cy="154347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2"/>
            <a:endCxn id="17" idx="0"/>
          </p:cNvCxnSpPr>
          <p:nvPr/>
        </p:nvCxnSpPr>
        <p:spPr>
          <a:xfrm flipH="1">
            <a:off x="5356780" y="4606442"/>
            <a:ext cx="8709" cy="468601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879161" y="5491353"/>
            <a:ext cx="9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KeyVault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744761" y="5510055"/>
            <a:ext cx="9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KeyVault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7" idx="2"/>
            <a:endCxn id="11" idx="0"/>
          </p:cNvCxnSpPr>
          <p:nvPr/>
        </p:nvCxnSpPr>
        <p:spPr>
          <a:xfrm flipH="1">
            <a:off x="8214252" y="4614419"/>
            <a:ext cx="2292" cy="460624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6" idx="2"/>
            <a:endCxn id="9" idx="0"/>
          </p:cNvCxnSpPr>
          <p:nvPr/>
        </p:nvCxnSpPr>
        <p:spPr>
          <a:xfrm rot="16200000" flipH="1">
            <a:off x="7586800" y="819092"/>
            <a:ext cx="635744" cy="3617345"/>
          </a:xfrm>
          <a:prstGeom prst="bentConnector3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9" idx="2"/>
            <a:endCxn id="6" idx="0"/>
          </p:cNvCxnSpPr>
          <p:nvPr/>
        </p:nvCxnSpPr>
        <p:spPr>
          <a:xfrm flipH="1">
            <a:off x="9711701" y="3571482"/>
            <a:ext cx="1644" cy="46300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1"/>
            <a:endCxn id="7" idx="3"/>
          </p:cNvCxnSpPr>
          <p:nvPr/>
        </p:nvCxnSpPr>
        <p:spPr>
          <a:xfrm flipH="1" flipV="1">
            <a:off x="8586308" y="4320179"/>
            <a:ext cx="755629" cy="388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74731" y="1907189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Traffic Manager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406045" y="3041200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APIM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705476" y="3994841"/>
            <a:ext cx="184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AS2/X12/EDIFACT</a:t>
            </a:r>
          </a:p>
          <a:p>
            <a:pPr algn="ctr"/>
            <a:r>
              <a:rPr lang="en-US" dirty="0" smtClean="0"/>
              <a:t>Logic App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695364" y="3258559"/>
            <a:ext cx="121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Integration</a:t>
            </a:r>
          </a:p>
          <a:p>
            <a:pPr algn="ctr"/>
            <a:r>
              <a:rPr lang="en-US" dirty="0" smtClean="0"/>
              <a:t>Account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956866" y="6235760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ERP/LOB System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1074436" y="5961984"/>
            <a:ext cx="103773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6" idx="0"/>
          </p:cNvCxnSpPr>
          <p:nvPr/>
        </p:nvCxnSpPr>
        <p:spPr>
          <a:xfrm>
            <a:off x="6095999" y="1472651"/>
            <a:ext cx="1" cy="3790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26" idx="2"/>
            <a:endCxn id="15" idx="0"/>
          </p:cNvCxnSpPr>
          <p:nvPr/>
        </p:nvCxnSpPr>
        <p:spPr>
          <a:xfrm rot="5400000">
            <a:off x="4703807" y="1553444"/>
            <a:ext cx="635745" cy="2148642"/>
          </a:xfrm>
          <a:prstGeom prst="bentConnector3">
            <a:avLst>
              <a:gd name="adj1" fmla="val 50000"/>
            </a:avLst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114205" y="3358754"/>
            <a:ext cx="1481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Synchronizing</a:t>
            </a:r>
          </a:p>
          <a:p>
            <a:pPr algn="ctr"/>
            <a:r>
              <a:rPr lang="en-US" dirty="0" smtClean="0"/>
              <a:t>Logic App</a:t>
            </a:r>
            <a:endParaRPr lang="en-US" dirty="0"/>
          </a:p>
        </p:txBody>
      </p:sp>
      <p:cxnSp>
        <p:nvCxnSpPr>
          <p:cNvPr id="71" name="Elbow Connector 70"/>
          <p:cNvCxnSpPr>
            <a:stCxn id="6" idx="2"/>
            <a:endCxn id="19" idx="3"/>
          </p:cNvCxnSpPr>
          <p:nvPr/>
        </p:nvCxnSpPr>
        <p:spPr>
          <a:xfrm rot="5400000">
            <a:off x="6058939" y="2767663"/>
            <a:ext cx="1806795" cy="5498731"/>
          </a:xfrm>
          <a:prstGeom prst="bentConnector2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6445295" y="1003920"/>
            <a:ext cx="1625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Trading Partner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929589" y="3569200"/>
            <a:ext cx="1644" cy="46300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575434" y="2856985"/>
            <a:ext cx="91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074436" y="2826834"/>
            <a:ext cx="116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7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and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Account</a:t>
            </a:r>
          </a:p>
          <a:p>
            <a:pPr lvl="1"/>
            <a:r>
              <a:rPr lang="en-US" dirty="0" smtClean="0"/>
              <a:t>Use the </a:t>
            </a:r>
            <a:r>
              <a:rPr lang="en-US" dirty="0"/>
              <a:t>API</a:t>
            </a:r>
          </a:p>
          <a:p>
            <a:pPr lvl="1"/>
            <a:r>
              <a:rPr lang="en-US" dirty="0" smtClean="0"/>
              <a:t>Provides documented event schema</a:t>
            </a:r>
            <a:endParaRPr lang="en-US" dirty="0"/>
          </a:p>
          <a:p>
            <a:pPr lvl="1"/>
            <a:r>
              <a:rPr lang="en-US" dirty="0" smtClean="0"/>
              <a:t>Call from your code, Functions etc.</a:t>
            </a:r>
            <a:endParaRPr lang="en-US" dirty="0"/>
          </a:p>
          <a:p>
            <a:r>
              <a:rPr lang="en-US" dirty="0" smtClean="0"/>
              <a:t>Turn on Azure Diagnostics</a:t>
            </a:r>
          </a:p>
          <a:p>
            <a:pPr lvl="1"/>
            <a:r>
              <a:rPr lang="en-US" dirty="0" smtClean="0"/>
              <a:t>Enable Log Analytics</a:t>
            </a:r>
          </a:p>
          <a:p>
            <a:pPr lvl="1"/>
            <a:r>
              <a:rPr lang="en-US" dirty="0" smtClean="0"/>
              <a:t>Enjoy all that lovely data</a:t>
            </a:r>
          </a:p>
          <a:p>
            <a:r>
              <a:rPr lang="en-US" dirty="0" smtClean="0"/>
              <a:t>Tracked Properties</a:t>
            </a:r>
          </a:p>
          <a:p>
            <a:pPr lvl="1"/>
            <a:r>
              <a:rPr lang="en-US" dirty="0" smtClean="0"/>
              <a:t>Currently code view only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3772525"/>
            <a:ext cx="6096000" cy="229909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32742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"</a:t>
            </a:r>
            <a:r>
              <a:rPr lang="en-US" dirty="0" err="1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trackedProperties</a:t>
            </a: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": {                              </a:t>
            </a:r>
          </a:p>
          <a:p>
            <a:pPr lvl="0" defTabSz="932742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  "</a:t>
            </a:r>
            <a:r>
              <a:rPr lang="en-US" dirty="0" err="1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OrderNumber</a:t>
            </a: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": </a:t>
            </a:r>
          </a:p>
          <a:p>
            <a:pPr lvl="0" defTabSz="932742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  "@{</a:t>
            </a:r>
          </a:p>
          <a:p>
            <a:pPr lvl="0" defTabSz="932742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     outputs('Compose')</a:t>
            </a:r>
          </a:p>
          <a:p>
            <a:pPr lvl="0" defTabSz="932742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     ['</a:t>
            </a:r>
            <a:r>
              <a:rPr lang="en-US" dirty="0" err="1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OrderLine</a:t>
            </a: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']</a:t>
            </a:r>
          </a:p>
          <a:p>
            <a:pPr lvl="0" defTabSz="932742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     ['@</a:t>
            </a:r>
            <a:r>
              <a:rPr lang="en-US" dirty="0" err="1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OrderNumber</a:t>
            </a: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']</a:t>
            </a:r>
          </a:p>
          <a:p>
            <a:pPr lvl="0" defTabSz="932742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  <a:cs typeface="Courier New" panose="02070309020205020404" pitchFamily="49" charset="0"/>
              </a:rPr>
              <a:t>    }"                        </a:t>
            </a:r>
            <a:r>
              <a:rPr lang="en-US" dirty="0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Lucida Console" panose="020B060904050402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372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78408" y="2687701"/>
            <a:ext cx="10515600" cy="1325563"/>
          </a:xfrm>
        </p:spPr>
        <p:txBody>
          <a:bodyPr/>
          <a:lstStyle/>
          <a:p>
            <a:r>
              <a:rPr lang="en-US" dirty="0"/>
              <a:t>Operational Monitoring…futures</a:t>
            </a:r>
          </a:p>
        </p:txBody>
      </p:sp>
    </p:spTree>
    <p:extLst>
      <p:ext uri="{BB962C8B-B14F-4D97-AF65-F5344CB8AC3E}">
        <p14:creationId xmlns:p14="http://schemas.microsoft.com/office/powerpoint/2010/main" val="320963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5" y="857250"/>
            <a:ext cx="11296650" cy="600075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8891" y="5223449"/>
            <a:ext cx="316352" cy="316351"/>
          </a:xfrm>
          <a:prstGeom prst="ellipse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2052">
              <a:defRPr/>
            </a:pPr>
            <a:endParaRPr lang="en-US" sz="1658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870" y="2419985"/>
            <a:ext cx="8879840" cy="1412240"/>
          </a:xfrm>
          <a:prstGeom prst="rect">
            <a:avLst/>
          </a:prstGeom>
          <a:solidFill>
            <a:schemeClr val="accent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6870" y="3710305"/>
            <a:ext cx="599440" cy="2255520"/>
          </a:xfrm>
          <a:prstGeom prst="rect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2260" y="212651"/>
            <a:ext cx="896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77ACC"/>
                </a:solidFill>
                <a:latin typeface="+mj-lt"/>
              </a:rPr>
              <a:t>Overview Page with LA Runs Summary</a:t>
            </a:r>
          </a:p>
        </p:txBody>
      </p:sp>
    </p:spTree>
    <p:extLst>
      <p:ext uri="{BB962C8B-B14F-4D97-AF65-F5344CB8AC3E}">
        <p14:creationId xmlns:p14="http://schemas.microsoft.com/office/powerpoint/2010/main" val="38159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240"/>
            <a:ext cx="12192000" cy="55295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775748" y="3882423"/>
            <a:ext cx="316352" cy="316351"/>
          </a:xfrm>
          <a:prstGeom prst="ellipse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2052">
              <a:defRPr/>
            </a:pPr>
            <a:endParaRPr lang="en-US" sz="1658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220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566"/>
            <a:ext cx="12192000" cy="5788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9834" y="227641"/>
            <a:ext cx="896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77ACC"/>
                </a:solidFill>
                <a:latin typeface="+mj-lt"/>
              </a:rPr>
              <a:t>View Nested Workflows (one level)</a:t>
            </a:r>
          </a:p>
        </p:txBody>
      </p:sp>
      <p:sp>
        <p:nvSpPr>
          <p:cNvPr id="7" name="Oval 6"/>
          <p:cNvSpPr/>
          <p:nvPr/>
        </p:nvSpPr>
        <p:spPr>
          <a:xfrm>
            <a:off x="1122556" y="4631338"/>
            <a:ext cx="316352" cy="316351"/>
          </a:xfrm>
          <a:prstGeom prst="ellipse">
            <a:avLst/>
          </a:prstGeom>
          <a:solidFill>
            <a:schemeClr val="accent6">
              <a:lumMod val="40000"/>
              <a:lumOff val="60000"/>
              <a:alpha val="70000"/>
            </a:scheme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42052">
              <a:defRPr/>
            </a:pPr>
            <a:endParaRPr lang="en-US" sz="1658" kern="0">
              <a:solidFill>
                <a:prstClr val="white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0095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9834" y="227641"/>
            <a:ext cx="896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77ACC"/>
                </a:solidFill>
                <a:latin typeface="+mj-lt"/>
              </a:rPr>
              <a:t>Tracked Properties more than a page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95" y="939626"/>
            <a:ext cx="12192000" cy="5788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8368" y="4185390"/>
            <a:ext cx="243836" cy="31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9834" y="10286"/>
            <a:ext cx="896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77ACC"/>
                </a:solidFill>
                <a:latin typeface="+mj-lt"/>
              </a:rPr>
              <a:t>Bulk Select and Download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808"/>
            <a:ext cx="12192000" cy="6171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224" y="4798027"/>
            <a:ext cx="8924544" cy="18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4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Enterprise Integration?</a:t>
            </a:r>
          </a:p>
          <a:p>
            <a:r>
              <a:rPr lang="en-US" dirty="0" smtClean="0"/>
              <a:t>More </a:t>
            </a:r>
            <a:r>
              <a:rPr lang="en-US" dirty="0"/>
              <a:t>about batching</a:t>
            </a:r>
          </a:p>
          <a:p>
            <a:r>
              <a:rPr lang="en-US" dirty="0" smtClean="0"/>
              <a:t>Quick Lap Around B2B</a:t>
            </a:r>
            <a:r>
              <a:rPr lang="en-US" dirty="0"/>
              <a:t> </a:t>
            </a:r>
            <a:r>
              <a:rPr lang="en-US" dirty="0" smtClean="0"/>
              <a:t>and XML</a:t>
            </a:r>
          </a:p>
          <a:p>
            <a:r>
              <a:rPr lang="en-US" dirty="0" smtClean="0"/>
              <a:t>Operational monitoring</a:t>
            </a:r>
          </a:p>
          <a:p>
            <a:r>
              <a:rPr lang="en-US" dirty="0" smtClean="0"/>
              <a:t>Some other things</a:t>
            </a:r>
          </a:p>
        </p:txBody>
      </p:sp>
    </p:spTree>
    <p:extLst>
      <p:ext uri="{BB962C8B-B14F-4D97-AF65-F5344CB8AC3E}">
        <p14:creationId xmlns:p14="http://schemas.microsoft.com/office/powerpoint/2010/main" val="15426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query </a:t>
            </a:r>
            <a:r>
              <a:rPr lang="en-US" dirty="0" smtClean="0"/>
              <a:t>engine </a:t>
            </a:r>
          </a:p>
          <a:p>
            <a:pPr lvl="1"/>
            <a:r>
              <a:rPr lang="en-US" dirty="0" smtClean="0"/>
              <a:t>Language shared with </a:t>
            </a:r>
            <a:r>
              <a:rPr lang="en-US" dirty="0" err="1" smtClean="0"/>
              <a:t>AppInsights</a:t>
            </a:r>
            <a:endParaRPr lang="en-US" dirty="0" smtClean="0"/>
          </a:p>
          <a:p>
            <a:pPr lvl="1"/>
            <a:r>
              <a:rPr lang="en-US" dirty="0" smtClean="0"/>
              <a:t>Powerful features such as joins</a:t>
            </a:r>
            <a:endParaRPr lang="en-US" dirty="0"/>
          </a:p>
          <a:p>
            <a:r>
              <a:rPr lang="en-US" dirty="0"/>
              <a:t>Coming mid-July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Benefits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Insurance discounts for active members</a:t>
            </a:r>
          </a:p>
          <a:p>
            <a:r>
              <a:rPr lang="en-US" dirty="0" smtClean="0"/>
              <a:t>Make 12 visits a month to receive benefit</a:t>
            </a:r>
          </a:p>
          <a:p>
            <a:r>
              <a:rPr lang="en-US" dirty="0" smtClean="0"/>
              <a:t>Linked to gate system to automatically notify insurer</a:t>
            </a:r>
          </a:p>
          <a:p>
            <a:r>
              <a:rPr lang="en-US" dirty="0" smtClean="0"/>
              <a:t>Courtesy notification to member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966" y="4754628"/>
            <a:ext cx="655277" cy="541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70" y="4734681"/>
            <a:ext cx="739528" cy="579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987" y="4728845"/>
            <a:ext cx="739528" cy="57914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 flipV="1">
            <a:off x="2980243" y="5024251"/>
            <a:ext cx="985727" cy="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99462" y="553063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Member</a:t>
            </a:r>
          </a:p>
          <a:p>
            <a:pPr algn="ctr"/>
            <a:r>
              <a:rPr lang="en-US" dirty="0" smtClean="0"/>
              <a:t>Visit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23547" y="4663531"/>
            <a:ext cx="766355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23547" y="4934050"/>
            <a:ext cx="766355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23547" y="5183193"/>
            <a:ext cx="766355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Elbow Connector 11"/>
          <p:cNvCxnSpPr>
            <a:stCxn id="7" idx="0"/>
            <a:endCxn id="11" idx="0"/>
          </p:cNvCxnSpPr>
          <p:nvPr/>
        </p:nvCxnSpPr>
        <p:spPr>
          <a:xfrm rot="5400000" flipH="1" flipV="1">
            <a:off x="5035654" y="3963611"/>
            <a:ext cx="71150" cy="1470991"/>
          </a:xfrm>
          <a:prstGeom prst="bentConnector3">
            <a:avLst>
              <a:gd name="adj1" fmla="val 4212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4" idx="2"/>
            <a:endCxn id="8" idx="2"/>
          </p:cNvCxnSpPr>
          <p:nvPr/>
        </p:nvCxnSpPr>
        <p:spPr>
          <a:xfrm rot="5400000" flipH="1" flipV="1">
            <a:off x="6547820" y="4566890"/>
            <a:ext cx="5836" cy="1488026"/>
          </a:xfrm>
          <a:prstGeom prst="bentConnector3">
            <a:avLst>
              <a:gd name="adj1" fmla="val -39170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66644" y="5791561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Batch up visits by member ID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8" idx="3"/>
          </p:cNvCxnSpPr>
          <p:nvPr/>
        </p:nvCxnSpPr>
        <p:spPr>
          <a:xfrm flipV="1">
            <a:off x="7664515" y="5017151"/>
            <a:ext cx="985727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3299" y="4594603"/>
            <a:ext cx="453375" cy="701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54671" y="366136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Batch</a:t>
            </a:r>
          </a:p>
          <a:p>
            <a:pPr algn="ctr"/>
            <a:r>
              <a:rPr lang="en-US" dirty="0" smtClean="0"/>
              <a:t>Trigger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059728" y="4650072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 to Insurer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7486" y="6000063"/>
            <a:ext cx="459188" cy="353800"/>
          </a:xfrm>
          <a:prstGeom prst="rect">
            <a:avLst/>
          </a:prstGeom>
        </p:spPr>
      </p:pic>
      <p:cxnSp>
        <p:nvCxnSpPr>
          <p:cNvPr id="30" name="Elbow Connector 29"/>
          <p:cNvCxnSpPr>
            <a:stCxn id="8" idx="3"/>
            <a:endCxn id="26" idx="1"/>
          </p:cNvCxnSpPr>
          <p:nvPr/>
        </p:nvCxnSpPr>
        <p:spPr>
          <a:xfrm>
            <a:off x="7664515" y="5018415"/>
            <a:ext cx="1042971" cy="115854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10377" y="5853797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Send to member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4649915"/>
          </a:xfrm>
        </p:spPr>
        <p:txBody>
          <a:bodyPr/>
          <a:lstStyle/>
          <a:p>
            <a:r>
              <a:rPr lang="en-US" dirty="0" smtClean="0"/>
              <a:t>How it works</a:t>
            </a:r>
          </a:p>
          <a:p>
            <a:pPr lvl="1"/>
            <a:r>
              <a:rPr lang="en-US" dirty="0" smtClean="0"/>
              <a:t>2 Logic Apps – sender and receiver</a:t>
            </a:r>
          </a:p>
          <a:p>
            <a:pPr lvl="1"/>
            <a:r>
              <a:rPr lang="en-US" dirty="0" smtClean="0"/>
              <a:t>‘batcher’ aware of batching logic app</a:t>
            </a:r>
          </a:p>
          <a:p>
            <a:pPr lvl="1"/>
            <a:r>
              <a:rPr lang="en-US" dirty="0" smtClean="0"/>
              <a:t>Batching logic app not aware of batcher(s) – 1:n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59" y="5076317"/>
            <a:ext cx="739528" cy="579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059" y="5076317"/>
            <a:ext cx="739528" cy="579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09688" y="4765429"/>
            <a:ext cx="128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11453" y="4326066"/>
            <a:ext cx="766355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11452" y="5281522"/>
            <a:ext cx="766355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11401" y="5534362"/>
            <a:ext cx="766355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6" idx="0"/>
            <a:endCxn id="10" idx="0"/>
          </p:cNvCxnSpPr>
          <p:nvPr/>
        </p:nvCxnSpPr>
        <p:spPr>
          <a:xfrm rot="5400000" flipH="1" flipV="1">
            <a:off x="5669102" y="3250788"/>
            <a:ext cx="750251" cy="2900808"/>
          </a:xfrm>
          <a:prstGeom prst="bentConnector3">
            <a:avLst>
              <a:gd name="adj1" fmla="val 1304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2" idx="2"/>
            <a:endCxn id="7" idx="2"/>
          </p:cNvCxnSpPr>
          <p:nvPr/>
        </p:nvCxnSpPr>
        <p:spPr>
          <a:xfrm rot="5400000" flipH="1" flipV="1">
            <a:off x="8249434" y="4900602"/>
            <a:ext cx="9533" cy="1519244"/>
          </a:xfrm>
          <a:prstGeom prst="bentConnector3">
            <a:avLst>
              <a:gd name="adj1" fmla="val -23979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32807" y="4437658"/>
            <a:ext cx="128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Partition within batch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73743" y="4213117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Batch</a:t>
            </a:r>
          </a:p>
          <a:p>
            <a:pPr algn="ctr"/>
            <a:r>
              <a:rPr lang="en-US" dirty="0" smtClean="0"/>
              <a:t>Trigger</a:t>
            </a:r>
            <a:endParaRPr lang="en-US" dirty="0"/>
          </a:p>
        </p:txBody>
      </p:sp>
      <p:cxnSp>
        <p:nvCxnSpPr>
          <p:cNvPr id="26" name="Straight Arrow Connector 25"/>
          <p:cNvCxnSpPr>
            <a:endCxn id="6" idx="1"/>
          </p:cNvCxnSpPr>
          <p:nvPr/>
        </p:nvCxnSpPr>
        <p:spPr>
          <a:xfrm>
            <a:off x="3273552" y="5364623"/>
            <a:ext cx="950507" cy="1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ghtning Bolt 26"/>
          <p:cNvSpPr/>
          <p:nvPr/>
        </p:nvSpPr>
        <p:spPr>
          <a:xfrm>
            <a:off x="2890925" y="5164779"/>
            <a:ext cx="382077" cy="494742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117955" y="4567211"/>
            <a:ext cx="766355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117954" y="4807479"/>
            <a:ext cx="766355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117954" y="5048758"/>
            <a:ext cx="766355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66560" y="4517994"/>
            <a:ext cx="1487640" cy="734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429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</a:t>
            </a:r>
            <a:r>
              <a:rPr lang="en-US" dirty="0" smtClean="0"/>
              <a:t>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Batch Flush</a:t>
            </a:r>
            <a:endParaRPr lang="en-US" dirty="0"/>
          </a:p>
          <a:p>
            <a:r>
              <a:rPr lang="en-US" dirty="0"/>
              <a:t>Time-based Batch release trigger </a:t>
            </a:r>
            <a:r>
              <a:rPr lang="en-US" dirty="0" smtClean="0"/>
              <a:t>options</a:t>
            </a:r>
          </a:p>
          <a:p>
            <a:r>
              <a:rPr lang="en-US" dirty="0"/>
              <a:t>EDI </a:t>
            </a:r>
            <a:r>
              <a:rPr lang="en-US" dirty="0" smtClean="0"/>
              <a:t>Batching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4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9750"/>
            <a:ext cx="10515600" cy="4351338"/>
          </a:xfrm>
        </p:spPr>
        <p:txBody>
          <a:bodyPr/>
          <a:lstStyle/>
          <a:p>
            <a:r>
              <a:rPr lang="en-US" dirty="0" smtClean="0"/>
              <a:t>Core to our XML and B2B capabilities</a:t>
            </a:r>
          </a:p>
          <a:p>
            <a:r>
              <a:rPr lang="en-US" dirty="0" smtClean="0"/>
              <a:t>Provides partner creation and management</a:t>
            </a:r>
          </a:p>
          <a:p>
            <a:r>
              <a:rPr lang="en-US" dirty="0" smtClean="0"/>
              <a:t>Provides for XML validation, mapping, </a:t>
            </a:r>
            <a:r>
              <a:rPr lang="en-US" dirty="0" err="1" smtClean="0"/>
              <a:t>flatfile</a:t>
            </a:r>
            <a:r>
              <a:rPr lang="en-US" dirty="0" smtClean="0"/>
              <a:t> conversion</a:t>
            </a:r>
          </a:p>
          <a:p>
            <a:r>
              <a:rPr lang="en-US" dirty="0" smtClean="0"/>
              <a:t>Provides tracking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708" y="4534601"/>
            <a:ext cx="739528" cy="579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255" y="5934108"/>
            <a:ext cx="739528" cy="588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1077" y="4135799"/>
            <a:ext cx="2714466" cy="340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786" y="4641781"/>
            <a:ext cx="2714927" cy="364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9786" y="5141499"/>
            <a:ext cx="2714927" cy="348376"/>
          </a:xfrm>
          <a:prstGeom prst="rect">
            <a:avLst/>
          </a:prstGeom>
        </p:spPr>
      </p:pic>
      <p:cxnSp>
        <p:nvCxnSpPr>
          <p:cNvPr id="13" name="Elbow Connector 12"/>
          <p:cNvCxnSpPr>
            <a:stCxn id="4" idx="2"/>
            <a:endCxn id="5" idx="1"/>
          </p:cNvCxnSpPr>
          <p:nvPr/>
        </p:nvCxnSpPr>
        <p:spPr>
          <a:xfrm rot="16200000" flipH="1">
            <a:off x="3060060" y="4631152"/>
            <a:ext cx="1114607" cy="207978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2"/>
            <a:endCxn id="5" idx="0"/>
          </p:cNvCxnSpPr>
          <p:nvPr/>
        </p:nvCxnSpPr>
        <p:spPr>
          <a:xfrm flipH="1">
            <a:off x="5027019" y="5489875"/>
            <a:ext cx="231" cy="444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6104" y="4600125"/>
            <a:ext cx="497791" cy="471050"/>
          </a:xfrm>
          <a:prstGeom prst="rect">
            <a:avLst/>
          </a:prstGeom>
        </p:spPr>
      </p:pic>
      <p:cxnSp>
        <p:nvCxnSpPr>
          <p:cNvPr id="20" name="Elbow Connector 19"/>
          <p:cNvCxnSpPr>
            <a:endCxn id="18" idx="2"/>
          </p:cNvCxnSpPr>
          <p:nvPr/>
        </p:nvCxnSpPr>
        <p:spPr>
          <a:xfrm flipV="1">
            <a:off x="5396783" y="5071175"/>
            <a:ext cx="2398217" cy="11571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5731" y="4221201"/>
            <a:ext cx="2764692" cy="120594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18" idx="3"/>
          </p:cNvCxnSpPr>
          <p:nvPr/>
        </p:nvCxnSpPr>
        <p:spPr>
          <a:xfrm>
            <a:off x="8043895" y="4835650"/>
            <a:ext cx="578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4" idx="0"/>
            <a:endCxn id="18" idx="0"/>
          </p:cNvCxnSpPr>
          <p:nvPr/>
        </p:nvCxnSpPr>
        <p:spPr>
          <a:xfrm rot="16200000" flipH="1">
            <a:off x="5153474" y="1958599"/>
            <a:ext cx="65524" cy="5217528"/>
          </a:xfrm>
          <a:prstGeom prst="bentConnector3">
            <a:avLst>
              <a:gd name="adj1" fmla="val -12792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787" y="5619085"/>
            <a:ext cx="732863" cy="684005"/>
          </a:xfrm>
          <a:prstGeom prst="rect">
            <a:avLst/>
          </a:prstGeom>
        </p:spPr>
      </p:pic>
      <p:cxnSp>
        <p:nvCxnSpPr>
          <p:cNvPr id="30" name="Elbow Connector 29"/>
          <p:cNvCxnSpPr>
            <a:stCxn id="28" idx="2"/>
            <a:endCxn id="5" idx="2"/>
          </p:cNvCxnSpPr>
          <p:nvPr/>
        </p:nvCxnSpPr>
        <p:spPr>
          <a:xfrm rot="16200000" flipH="1">
            <a:off x="3137870" y="4633439"/>
            <a:ext cx="219498" cy="3558800"/>
          </a:xfrm>
          <a:prstGeom prst="bentConnector3">
            <a:avLst>
              <a:gd name="adj1" fmla="val 20414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3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Handling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18678"/>
            <a:ext cx="5826759" cy="4881932"/>
          </a:xfrm>
        </p:spPr>
        <p:txBody>
          <a:bodyPr/>
          <a:lstStyle/>
          <a:p>
            <a:r>
              <a:rPr lang="en-US" sz="2353" dirty="0"/>
              <a:t>Flexibility in content types</a:t>
            </a:r>
          </a:p>
          <a:p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Flexible content, binary, JSON, XML, primitives</a:t>
            </a:r>
          </a:p>
          <a:p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Schema support for JSON schema and XSD</a:t>
            </a:r>
          </a:p>
          <a:p>
            <a:r>
              <a:rPr lang="en-US" sz="2353" dirty="0"/>
              <a:t>Mapping</a:t>
            </a:r>
          </a:p>
          <a:p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XSLT-based – use existing assets</a:t>
            </a:r>
          </a:p>
          <a:p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Visual Studio mapper to create </a:t>
            </a:r>
            <a:r>
              <a:rPr lang="en-US" sz="1568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xslt</a:t>
            </a:r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-based maps</a:t>
            </a:r>
          </a:p>
          <a:p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Parameters </a:t>
            </a:r>
            <a:r>
              <a:rPr lang="en-US" sz="1568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support</a:t>
            </a:r>
            <a:endParaRPr lang="en-US" sz="1568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sz="2353" dirty="0"/>
              <a:t>Validation</a:t>
            </a:r>
          </a:p>
          <a:p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Check for errors in selected schema</a:t>
            </a:r>
          </a:p>
          <a:p>
            <a:r>
              <a:rPr lang="en-US" sz="2353" dirty="0" err="1"/>
              <a:t>Flatfile</a:t>
            </a:r>
            <a:endParaRPr lang="en-US" sz="2353" dirty="0"/>
          </a:p>
          <a:p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Convert to/from </a:t>
            </a:r>
            <a:r>
              <a:rPr lang="en-US" sz="1568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flatfile</a:t>
            </a:r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 – csv, delimited, positional</a:t>
            </a:r>
          </a:p>
          <a:p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Built-in type conversion </a:t>
            </a:r>
            <a:r>
              <a:rPr lang="en-US" sz="1568" dirty="0" err="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json</a:t>
            </a:r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&lt;&gt;xml&lt;&gt;base64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664959" y="1518678"/>
            <a:ext cx="5378548" cy="4622447"/>
          </a:xfrm>
        </p:spPr>
        <p:txBody>
          <a:bodyPr vert="horz" wrap="square" lIns="143428" tIns="89642" rIns="143428" bIns="89642" rtlCol="0">
            <a:spAutoFit/>
          </a:bodyPr>
          <a:lstStyle/>
          <a:p>
            <a:r>
              <a:rPr lang="en-US" sz="2353" dirty="0"/>
              <a:t>Flexible processing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US" sz="1568" dirty="0"/>
              <a:t>Decoupled messaging from processing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US" sz="1568" dirty="0"/>
              <a:t>Ability to send data to a </a:t>
            </a:r>
            <a:r>
              <a:rPr lang="en-US" sz="1568" dirty="0" smtClean="0"/>
              <a:t>batch</a:t>
            </a:r>
            <a:endParaRPr lang="en-US" sz="1568" dirty="0"/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US" sz="1568" dirty="0"/>
              <a:t>Release on specific criteria e.g. size/time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US" sz="1568" dirty="0"/>
              <a:t>Group by user-defined data (partitioning)</a:t>
            </a:r>
          </a:p>
          <a:p>
            <a:r>
              <a:rPr lang="en-US" sz="1568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Or use Flush action to release batch immediately</a:t>
            </a:r>
          </a:p>
          <a:p>
            <a:r>
              <a:rPr lang="en-US" sz="2353" dirty="0"/>
              <a:t>EDI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US" sz="1568" dirty="0"/>
              <a:t>Outbound encoders, X12, EDIFACT will make use of batching for B2B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US" sz="1568" dirty="0"/>
              <a:t>Out of box X12 and EDIFACT schema</a:t>
            </a:r>
          </a:p>
          <a:p>
            <a:pPr lvl="1">
              <a:spcBef>
                <a:spcPts val="1200"/>
              </a:spcBef>
              <a:buClr>
                <a:schemeClr val="tx1"/>
              </a:buClr>
            </a:pPr>
            <a:r>
              <a:rPr lang="en-US" sz="1568" dirty="0"/>
              <a:t>Leverage batching capabilities</a:t>
            </a:r>
          </a:p>
          <a:p>
            <a:endParaRPr lang="en-US" sz="2353" dirty="0"/>
          </a:p>
        </p:txBody>
      </p:sp>
    </p:spTree>
    <p:extLst>
      <p:ext uri="{BB962C8B-B14F-4D97-AF65-F5344CB8AC3E}">
        <p14:creationId xmlns:p14="http://schemas.microsoft.com/office/powerpoint/2010/main" val="26669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messaging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906515"/>
            <a:ext cx="11651870" cy="724040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VETER Pipeline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465131" y="720051"/>
          <a:ext cx="9411126" cy="5995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83032" y="4522324"/>
            <a:ext cx="2091361" cy="1037407"/>
          </a:xfrm>
          <a:prstGeom prst="rect">
            <a:avLst/>
          </a:prstGeom>
          <a:noFill/>
        </p:spPr>
        <p:txBody>
          <a:bodyPr wrap="square" lIns="179259" tIns="143407" rIns="179259" bIns="143407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765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Select literals, single nodes or node-sets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0438" y="4539159"/>
            <a:ext cx="2091361" cy="1286671"/>
          </a:xfrm>
          <a:prstGeom prst="rect">
            <a:avLst/>
          </a:prstGeom>
          <a:noFill/>
        </p:spPr>
        <p:txBody>
          <a:bodyPr wrap="square" lIns="179259" tIns="143407" rIns="179259" bIns="143407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765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Reference schema in Integration Account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7666" y="4522325"/>
            <a:ext cx="2091361" cy="1342640"/>
          </a:xfrm>
          <a:prstGeom prst="rect">
            <a:avLst/>
          </a:prstGeom>
          <a:noFill/>
        </p:spPr>
        <p:txBody>
          <a:bodyPr wrap="square" lIns="179259" tIns="143407" rIns="179259" bIns="143407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765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BizTalk mapper compatibility</a:t>
            </a:r>
          </a:p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765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Parameter support (enrich)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5567" y="4522324"/>
            <a:ext cx="2091361" cy="788143"/>
          </a:xfrm>
          <a:prstGeom prst="rect">
            <a:avLst/>
          </a:prstGeom>
          <a:noFill/>
        </p:spPr>
        <p:txBody>
          <a:bodyPr wrap="square" lIns="179259" tIns="143407" rIns="179259" bIns="143407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765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Construct a new message</a:t>
            </a:r>
          </a:p>
        </p:txBody>
      </p:sp>
    </p:spTree>
    <p:extLst>
      <p:ext uri="{BB962C8B-B14F-4D97-AF65-F5344CB8AC3E}">
        <p14:creationId xmlns:p14="http://schemas.microsoft.com/office/powerpoint/2010/main" val="3115318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1FC9C8-89B4-4890-8087-B8D11334D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F1FC9C8-89B4-4890-8087-B8D11334D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F1FC9C8-89B4-4890-8087-B8D11334D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FF1E74-8D43-40C3-9C7A-B6F49F7ED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B3FF1E74-8D43-40C3-9C7A-B6F49F7ED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B3FF1E74-8D43-40C3-9C7A-B6F49F7ED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06B15-15EF-49E9-9A5D-F2F10FD3C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8806B15-15EF-49E9-9A5D-F2F10FD3C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8806B15-15EF-49E9-9A5D-F2F10FD3CC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11D7F1-6587-45A4-BE71-5EF75F80B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111D7F1-6587-45A4-BE71-5EF75F80B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8111D7F1-6587-45A4-BE71-5EF75F80B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38A6A3-E34D-4118-972E-F6D778A1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0A38A6A3-E34D-4118-972E-F6D778A1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A38A6A3-E34D-4118-972E-F6D778A1C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0CC603-0913-48F9-B480-38A8E765D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A50CC603-0913-48F9-B480-38A8E765D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A50CC603-0913-48F9-B480-38A8E765D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12879-E3AB-4C3B-A389-FC6D23183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4C212879-E3AB-4C3B-A389-FC6D23183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4C212879-E3AB-4C3B-A389-FC6D23183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21E11D-82C3-40DD-AB8D-1995B1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B21E11D-82C3-40DD-AB8D-1995B1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B21E11D-82C3-40DD-AB8D-1995B10E2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2ADFB8-00F9-41DE-AAF1-7812E0136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C82ADFB8-00F9-41DE-AAF1-7812E0136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C82ADFB8-00F9-41DE-AAF1-7812E0136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964F40-4251-4934-AFA5-D1AA82EC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85964F40-4251-4934-AFA5-D1AA82EC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85964F40-4251-4934-AFA5-D1AA82EC1E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XML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 </a:t>
            </a:r>
            <a:r>
              <a:rPr lang="en-US" dirty="0"/>
              <a:t>Parameters</a:t>
            </a:r>
          </a:p>
          <a:p>
            <a:r>
              <a:rPr lang="en-US" dirty="0" smtClean="0"/>
              <a:t>Code and </a:t>
            </a:r>
            <a:r>
              <a:rPr lang="en-US" dirty="0" err="1" smtClean="0"/>
              <a:t>functoids</a:t>
            </a:r>
            <a:endParaRPr lang="en-US" dirty="0" smtClean="0"/>
          </a:p>
          <a:p>
            <a:r>
              <a:rPr lang="en-US" dirty="0" smtClean="0"/>
              <a:t>Enhancements soon</a:t>
            </a:r>
          </a:p>
          <a:p>
            <a:pPr lvl="1"/>
            <a:r>
              <a:rPr lang="en-US" dirty="0" smtClean="0"/>
              <a:t>Transform </a:t>
            </a:r>
            <a:r>
              <a:rPr lang="en-US" dirty="0"/>
              <a:t>output format (XML, HTML, text)</a:t>
            </a:r>
          </a:p>
          <a:p>
            <a:pPr lvl="1"/>
            <a:r>
              <a:rPr lang="en-US" dirty="0"/>
              <a:t>BOM handling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601</Words>
  <Application>Microsoft Office PowerPoint</Application>
  <PresentationFormat>Widescreen</PresentationFormat>
  <Paragraphs>188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Courier New</vt:lpstr>
      <vt:lpstr>Lato</vt:lpstr>
      <vt:lpstr>Lucida Console</vt:lpstr>
      <vt:lpstr>Montserrat</vt:lpstr>
      <vt:lpstr>Segoe UI</vt:lpstr>
      <vt:lpstr>Wingdings</vt:lpstr>
      <vt:lpstr>Office Theme</vt:lpstr>
      <vt:lpstr>PowerPoint Presentation</vt:lpstr>
      <vt:lpstr>Agenda</vt:lpstr>
      <vt:lpstr>Member Benefits</vt:lpstr>
      <vt:lpstr>Batching</vt:lpstr>
      <vt:lpstr>Coming Soon</vt:lpstr>
      <vt:lpstr>Integration Account</vt:lpstr>
      <vt:lpstr>Message Handling</vt:lpstr>
      <vt:lpstr>Enterprise messaging</vt:lpstr>
      <vt:lpstr>Dealing with XML</vt:lpstr>
      <vt:lpstr>Disaster recovery with B2B</vt:lpstr>
      <vt:lpstr>How it works</vt:lpstr>
      <vt:lpstr>On Failover</vt:lpstr>
      <vt:lpstr>Monitoring and Tracking</vt:lpstr>
      <vt:lpstr>Operational Monitoring…futures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Operational Monitoring</vt:lpstr>
      <vt:lpstr>One more thing</vt:lpstr>
      <vt:lpstr>Thankyou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Sriram Hariharan</dc:creator>
  <cp:lastModifiedBy>Jon Fancey</cp:lastModifiedBy>
  <cp:revision>106</cp:revision>
  <dcterms:created xsi:type="dcterms:W3CDTF">2017-06-12T10:11:26Z</dcterms:created>
  <dcterms:modified xsi:type="dcterms:W3CDTF">2017-07-05T17:57:51Z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Ref">
    <vt:lpwstr>https://api.informationprotection.azure.com/api/72f988bf-86f1-41af-91ab-2d7cd011db47</vt:lpwstr>
  </property>
  <property fmtid="{D5CDD505-2E9C-101B-9397-08002B2CF9AE}" pid="5" name="MSIP_Label_f42aa342-8706-4288-bd11-ebb85995028c_SetBy">
    <vt:lpwstr>jonfan@microsoft.com</vt:lpwstr>
  </property>
  <property fmtid="{D5CDD505-2E9C-101B-9397-08002B2CF9AE}" pid="6" name="MSIP_Label_f42aa342-8706-4288-bd11-ebb85995028c_SetDate">
    <vt:lpwstr>2017-06-26T09:13:10.5916945+01:00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