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</p:sldMasterIdLst>
  <p:notesMasterIdLst>
    <p:notesMasterId r:id="rId52"/>
  </p:notesMasterIdLst>
  <p:sldIdLst>
    <p:sldId id="332" r:id="rId3"/>
    <p:sldId id="336" r:id="rId4"/>
    <p:sldId id="257" r:id="rId5"/>
    <p:sldId id="258" r:id="rId6"/>
    <p:sldId id="335" r:id="rId7"/>
    <p:sldId id="319" r:id="rId8"/>
    <p:sldId id="261" r:id="rId9"/>
    <p:sldId id="262" r:id="rId10"/>
    <p:sldId id="343" r:id="rId11"/>
    <p:sldId id="320" r:id="rId12"/>
    <p:sldId id="259" r:id="rId13"/>
    <p:sldId id="341" r:id="rId14"/>
    <p:sldId id="339" r:id="rId15"/>
    <p:sldId id="274" r:id="rId16"/>
    <p:sldId id="338" r:id="rId17"/>
    <p:sldId id="337" r:id="rId18"/>
    <p:sldId id="266" r:id="rId19"/>
    <p:sldId id="275" r:id="rId20"/>
    <p:sldId id="321" r:id="rId21"/>
    <p:sldId id="342" r:id="rId22"/>
    <p:sldId id="323" r:id="rId23"/>
    <p:sldId id="284" r:id="rId24"/>
    <p:sldId id="276" r:id="rId25"/>
    <p:sldId id="344" r:id="rId26"/>
    <p:sldId id="278" r:id="rId27"/>
    <p:sldId id="298" r:id="rId28"/>
    <p:sldId id="313" r:id="rId29"/>
    <p:sldId id="282" r:id="rId30"/>
    <p:sldId id="277" r:id="rId31"/>
    <p:sldId id="300" r:id="rId32"/>
    <p:sldId id="301" r:id="rId33"/>
    <p:sldId id="327" r:id="rId34"/>
    <p:sldId id="302" r:id="rId35"/>
    <p:sldId id="303" r:id="rId36"/>
    <p:sldId id="328" r:id="rId37"/>
    <p:sldId id="304" r:id="rId38"/>
    <p:sldId id="305" r:id="rId39"/>
    <p:sldId id="329" r:id="rId40"/>
    <p:sldId id="306" r:id="rId41"/>
    <p:sldId id="307" r:id="rId42"/>
    <p:sldId id="330" r:id="rId43"/>
    <p:sldId id="316" r:id="rId44"/>
    <p:sldId id="317" r:id="rId45"/>
    <p:sldId id="331" r:id="rId46"/>
    <p:sldId id="279" r:id="rId47"/>
    <p:sldId id="345" r:id="rId48"/>
    <p:sldId id="264" r:id="rId49"/>
    <p:sldId id="297" r:id="rId50"/>
    <p:sldId id="31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0F64A8-B6B6-4DFE-A1C4-AE8CF47D8071}">
          <p14:sldIdLst>
            <p14:sldId id="332"/>
            <p14:sldId id="336"/>
            <p14:sldId id="257"/>
            <p14:sldId id="258"/>
            <p14:sldId id="335"/>
            <p14:sldId id="319"/>
            <p14:sldId id="261"/>
            <p14:sldId id="262"/>
            <p14:sldId id="343"/>
            <p14:sldId id="320"/>
            <p14:sldId id="259"/>
            <p14:sldId id="341"/>
            <p14:sldId id="339"/>
            <p14:sldId id="274"/>
            <p14:sldId id="338"/>
            <p14:sldId id="337"/>
            <p14:sldId id="266"/>
          </p14:sldIdLst>
        </p14:section>
        <p14:section name="Azure Relay Hybrid Connections" id="{34181F51-FFBA-4E8C-B061-FB8D1E4ADF22}">
          <p14:sldIdLst>
            <p14:sldId id="275"/>
            <p14:sldId id="321"/>
            <p14:sldId id="342"/>
            <p14:sldId id="323"/>
            <p14:sldId id="284"/>
            <p14:sldId id="276"/>
            <p14:sldId id="344"/>
          </p14:sldIdLst>
        </p14:section>
        <p14:section name="On-Prem Data Gateway" id="{64347E96-C068-411A-AADA-7A2D911EBCEA}">
          <p14:sldIdLst>
            <p14:sldId id="278"/>
            <p14:sldId id="298"/>
            <p14:sldId id="313"/>
            <p14:sldId id="282"/>
            <p14:sldId id="277"/>
            <p14:sldId id="300"/>
            <p14:sldId id="301"/>
            <p14:sldId id="327"/>
            <p14:sldId id="302"/>
            <p14:sldId id="303"/>
            <p14:sldId id="328"/>
            <p14:sldId id="304"/>
            <p14:sldId id="305"/>
            <p14:sldId id="329"/>
            <p14:sldId id="306"/>
            <p14:sldId id="307"/>
            <p14:sldId id="330"/>
            <p14:sldId id="316"/>
            <p14:sldId id="317"/>
            <p14:sldId id="331"/>
            <p14:sldId id="279"/>
            <p14:sldId id="345"/>
            <p14:sldId id="264"/>
            <p14:sldId id="297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6628" autoAdjust="0"/>
  </p:normalViewPr>
  <p:slideViewPr>
    <p:cSldViewPr snapToGrid="0">
      <p:cViewPr varScale="1">
        <p:scale>
          <a:sx n="100" d="100"/>
          <a:sy n="100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F76A2-7948-4854-AA62-941CD320A19C}" type="doc">
      <dgm:prSet loTypeId="urn:microsoft.com/office/officeart/2005/8/layout/hList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AU"/>
        </a:p>
      </dgm:t>
    </dgm:pt>
    <dgm:pt modelId="{DEA87DEB-C680-456A-913D-6044526F5981}">
      <dgm:prSet phldrT="[Text]"/>
      <dgm:spPr/>
      <dgm:t>
        <a:bodyPr/>
        <a:lstStyle/>
        <a:p>
          <a:r>
            <a:rPr lang="en-AU" dirty="0" smtClean="0"/>
            <a:t>VPN</a:t>
          </a:r>
          <a:endParaRPr lang="en-AU" dirty="0"/>
        </a:p>
      </dgm:t>
    </dgm:pt>
    <dgm:pt modelId="{F5BE8D4E-55C4-4985-950B-C6D08523EA49}" type="parTrans" cxnId="{77B0A292-C376-43FB-BAC2-A58BBC6DC3DB}">
      <dgm:prSet/>
      <dgm:spPr/>
      <dgm:t>
        <a:bodyPr/>
        <a:lstStyle/>
        <a:p>
          <a:endParaRPr lang="en-AU"/>
        </a:p>
      </dgm:t>
    </dgm:pt>
    <dgm:pt modelId="{93DFDA49-3EB6-4FD6-9F58-4C8B8422FF7F}" type="sibTrans" cxnId="{77B0A292-C376-43FB-BAC2-A58BBC6DC3DB}">
      <dgm:prSet/>
      <dgm:spPr/>
      <dgm:t>
        <a:bodyPr/>
        <a:lstStyle/>
        <a:p>
          <a:endParaRPr lang="en-AU"/>
        </a:p>
      </dgm:t>
    </dgm:pt>
    <dgm:pt modelId="{EAB9040B-B162-4390-B6B0-7475E2DACE6E}">
      <dgm:prSet phldrT="[Text]"/>
      <dgm:spPr/>
      <dgm:t>
        <a:bodyPr/>
        <a:lstStyle/>
        <a:p>
          <a:r>
            <a:rPr lang="en-AU" dirty="0" smtClean="0"/>
            <a:t>Multiple resources and protocols require connectivity</a:t>
          </a:r>
          <a:endParaRPr lang="en-AU" dirty="0"/>
        </a:p>
      </dgm:t>
    </dgm:pt>
    <dgm:pt modelId="{CF342898-05BF-43CE-A5DC-C65966503324}" type="parTrans" cxnId="{BED12370-768E-48D4-984E-8390F6EAE753}">
      <dgm:prSet/>
      <dgm:spPr/>
      <dgm:t>
        <a:bodyPr/>
        <a:lstStyle/>
        <a:p>
          <a:endParaRPr lang="en-AU"/>
        </a:p>
      </dgm:t>
    </dgm:pt>
    <dgm:pt modelId="{AA49A754-0E0F-46EC-9AA5-14206171A148}" type="sibTrans" cxnId="{BED12370-768E-48D4-984E-8390F6EAE753}">
      <dgm:prSet/>
      <dgm:spPr/>
      <dgm:t>
        <a:bodyPr/>
        <a:lstStyle/>
        <a:p>
          <a:endParaRPr lang="en-AU"/>
        </a:p>
      </dgm:t>
    </dgm:pt>
    <dgm:pt modelId="{40A57A9E-BEE5-4B04-8295-EA8D3D4AB870}">
      <dgm:prSet phldrT="[Text]"/>
      <dgm:spPr/>
      <dgm:t>
        <a:bodyPr/>
        <a:lstStyle/>
        <a:p>
          <a:r>
            <a:rPr lang="en-AU" dirty="0" smtClean="0"/>
            <a:t>Client is outside of Azure</a:t>
          </a:r>
          <a:endParaRPr lang="en-AU" dirty="0"/>
        </a:p>
      </dgm:t>
    </dgm:pt>
    <dgm:pt modelId="{68F12F33-409A-438A-9105-1E54297CCA10}" type="parTrans" cxnId="{843E1896-D205-44E0-A56D-351571C2ED94}">
      <dgm:prSet/>
      <dgm:spPr/>
      <dgm:t>
        <a:bodyPr/>
        <a:lstStyle/>
        <a:p>
          <a:endParaRPr lang="en-AU"/>
        </a:p>
      </dgm:t>
    </dgm:pt>
    <dgm:pt modelId="{8C6155B7-2438-4288-832F-760CEBDE66D2}" type="sibTrans" cxnId="{843E1896-D205-44E0-A56D-351571C2ED94}">
      <dgm:prSet/>
      <dgm:spPr/>
      <dgm:t>
        <a:bodyPr/>
        <a:lstStyle/>
        <a:p>
          <a:endParaRPr lang="en-AU"/>
        </a:p>
      </dgm:t>
    </dgm:pt>
    <dgm:pt modelId="{23DC93BB-5EBF-431A-9C85-9A614C24257C}">
      <dgm:prSet phldrT="[Text]"/>
      <dgm:spPr/>
      <dgm:t>
        <a:bodyPr/>
        <a:lstStyle/>
        <a:p>
          <a:r>
            <a:rPr lang="en-AU" dirty="0" smtClean="0"/>
            <a:t>Fine-grained exposure of WCF services required</a:t>
          </a:r>
          <a:endParaRPr lang="en-AU" dirty="0"/>
        </a:p>
      </dgm:t>
    </dgm:pt>
    <dgm:pt modelId="{3566DCCF-6EA6-4520-A5AE-37A33F6C4756}" type="parTrans" cxnId="{1326C273-0837-46A8-B6C0-743E3BEC6D59}">
      <dgm:prSet/>
      <dgm:spPr/>
      <dgm:t>
        <a:bodyPr/>
        <a:lstStyle/>
        <a:p>
          <a:endParaRPr lang="en-AU"/>
        </a:p>
      </dgm:t>
    </dgm:pt>
    <dgm:pt modelId="{20F4CFDC-AF07-4D23-8C44-3B4C3D26D485}" type="sibTrans" cxnId="{1326C273-0837-46A8-B6C0-743E3BEC6D59}">
      <dgm:prSet/>
      <dgm:spPr/>
      <dgm:t>
        <a:bodyPr/>
        <a:lstStyle/>
        <a:p>
          <a:endParaRPr lang="en-AU"/>
        </a:p>
      </dgm:t>
    </dgm:pt>
    <dgm:pt modelId="{662DA06F-F35F-4BDC-92DE-E93F50771728}">
      <dgm:prSet phldrT="[Text]"/>
      <dgm:spPr/>
      <dgm:t>
        <a:bodyPr/>
        <a:lstStyle/>
        <a:p>
          <a:r>
            <a:rPr lang="en-AU" dirty="0" smtClean="0"/>
            <a:t>Hybrid Connections</a:t>
          </a:r>
          <a:endParaRPr lang="en-AU" dirty="0"/>
        </a:p>
      </dgm:t>
    </dgm:pt>
    <dgm:pt modelId="{E5F23427-F398-420E-8EFD-A11AEA1854FC}" type="parTrans" cxnId="{981515CD-A352-4F80-BB8D-B6506E724227}">
      <dgm:prSet/>
      <dgm:spPr/>
      <dgm:t>
        <a:bodyPr/>
        <a:lstStyle/>
        <a:p>
          <a:endParaRPr lang="en-AU"/>
        </a:p>
      </dgm:t>
    </dgm:pt>
    <dgm:pt modelId="{4FABC3FE-07CF-4F1B-929E-F3FE7E4A9DA7}" type="sibTrans" cxnId="{981515CD-A352-4F80-BB8D-B6506E724227}">
      <dgm:prSet/>
      <dgm:spPr/>
      <dgm:t>
        <a:bodyPr/>
        <a:lstStyle/>
        <a:p>
          <a:endParaRPr lang="en-AU"/>
        </a:p>
      </dgm:t>
    </dgm:pt>
    <dgm:pt modelId="{2F0EF4B2-8139-41A9-B33B-7BCD0C743470}">
      <dgm:prSet phldrT="[Text]"/>
      <dgm:spPr/>
      <dgm:t>
        <a:bodyPr/>
        <a:lstStyle/>
        <a:p>
          <a:r>
            <a:rPr lang="en-AU" dirty="0" smtClean="0"/>
            <a:t>A fully PaaS solution is desired</a:t>
          </a:r>
          <a:endParaRPr lang="en-AU" dirty="0"/>
        </a:p>
      </dgm:t>
    </dgm:pt>
    <dgm:pt modelId="{C48B44CF-088F-4A1F-8DF2-858B85BF916D}" type="parTrans" cxnId="{EA7F3D7D-C2A7-4A94-9BD0-C0B42D05D531}">
      <dgm:prSet/>
      <dgm:spPr/>
      <dgm:t>
        <a:bodyPr/>
        <a:lstStyle/>
        <a:p>
          <a:endParaRPr lang="en-AU"/>
        </a:p>
      </dgm:t>
    </dgm:pt>
    <dgm:pt modelId="{8BECA82E-8F9E-45BC-83CD-2DE3B866B050}" type="sibTrans" cxnId="{EA7F3D7D-C2A7-4A94-9BD0-C0B42D05D531}">
      <dgm:prSet/>
      <dgm:spPr/>
      <dgm:t>
        <a:bodyPr/>
        <a:lstStyle/>
        <a:p>
          <a:endParaRPr lang="en-AU"/>
        </a:p>
      </dgm:t>
    </dgm:pt>
    <dgm:pt modelId="{5C85B42A-6A4D-4BF9-85DE-B100442736C0}">
      <dgm:prSet phldrT="[Text]"/>
      <dgm:spPr/>
      <dgm:t>
        <a:bodyPr/>
        <a:lstStyle/>
        <a:p>
          <a:r>
            <a:rPr lang="en-AU" dirty="0" smtClean="0"/>
            <a:t>LOB is one of the supported managed connection types </a:t>
          </a:r>
          <a:endParaRPr lang="en-AU" dirty="0"/>
        </a:p>
      </dgm:t>
    </dgm:pt>
    <dgm:pt modelId="{4E9AD277-B3CB-4674-88EF-F9DD03E8A8F7}" type="parTrans" cxnId="{19B61B83-D217-4F11-A8A6-AC20C9F690E2}">
      <dgm:prSet/>
      <dgm:spPr/>
      <dgm:t>
        <a:bodyPr/>
        <a:lstStyle/>
        <a:p>
          <a:endParaRPr lang="en-AU"/>
        </a:p>
      </dgm:t>
    </dgm:pt>
    <dgm:pt modelId="{421CADC4-E308-4776-9747-15FBEA6448FD}" type="sibTrans" cxnId="{19B61B83-D217-4F11-A8A6-AC20C9F690E2}">
      <dgm:prSet/>
      <dgm:spPr/>
      <dgm:t>
        <a:bodyPr/>
        <a:lstStyle/>
        <a:p>
          <a:endParaRPr lang="en-AU"/>
        </a:p>
      </dgm:t>
    </dgm:pt>
    <dgm:pt modelId="{8EE22C8C-9EA8-4387-B721-D27D09F4BCD2}">
      <dgm:prSet phldrT="[Text]"/>
      <dgm:spPr/>
      <dgm:t>
        <a:bodyPr/>
        <a:lstStyle/>
        <a:p>
          <a:r>
            <a:rPr lang="en-AU" dirty="0" smtClean="0"/>
            <a:t>High bandwidth low latency demands</a:t>
          </a:r>
          <a:endParaRPr lang="en-AU" dirty="0"/>
        </a:p>
      </dgm:t>
    </dgm:pt>
    <dgm:pt modelId="{56844EA6-1473-4E2A-A0ED-76B9375DB687}" type="parTrans" cxnId="{286599D3-AAE1-4BA4-B4AF-B41875AF081A}">
      <dgm:prSet/>
      <dgm:spPr/>
      <dgm:t>
        <a:bodyPr/>
        <a:lstStyle/>
        <a:p>
          <a:endParaRPr lang="en-AU"/>
        </a:p>
      </dgm:t>
    </dgm:pt>
    <dgm:pt modelId="{245013CC-6CEE-45F4-97F6-1AEB9EC4009B}" type="sibTrans" cxnId="{286599D3-AAE1-4BA4-B4AF-B41875AF081A}">
      <dgm:prSet/>
      <dgm:spPr/>
      <dgm:t>
        <a:bodyPr/>
        <a:lstStyle/>
        <a:p>
          <a:endParaRPr lang="en-AU"/>
        </a:p>
      </dgm:t>
    </dgm:pt>
    <dgm:pt modelId="{B0DC0D26-9E4A-4056-BBFD-9290528A0457}">
      <dgm:prSet phldrT="[Text]"/>
      <dgm:spPr/>
      <dgm:t>
        <a:bodyPr/>
        <a:lstStyle/>
        <a:p>
          <a:r>
            <a:rPr lang="en-AU" dirty="0" smtClean="0"/>
            <a:t>WCF Relay</a:t>
          </a:r>
          <a:endParaRPr lang="en-AU" dirty="0"/>
        </a:p>
      </dgm:t>
    </dgm:pt>
    <dgm:pt modelId="{8928833A-5FAC-43B3-8DF3-4A169D749EDA}" type="sibTrans" cxnId="{53F6A40F-99FD-45BE-9861-F1F38F81CE26}">
      <dgm:prSet/>
      <dgm:spPr/>
      <dgm:t>
        <a:bodyPr/>
        <a:lstStyle/>
        <a:p>
          <a:endParaRPr lang="en-AU"/>
        </a:p>
      </dgm:t>
    </dgm:pt>
    <dgm:pt modelId="{B2615679-890D-4715-866D-6BB792AF5365}" type="parTrans" cxnId="{53F6A40F-99FD-45BE-9861-F1F38F81CE26}">
      <dgm:prSet/>
      <dgm:spPr/>
      <dgm:t>
        <a:bodyPr/>
        <a:lstStyle/>
        <a:p>
          <a:endParaRPr lang="en-AU"/>
        </a:p>
      </dgm:t>
    </dgm:pt>
    <dgm:pt modelId="{0A806456-FDA5-4820-8A8E-C555CCE3169F}">
      <dgm:prSet phldrT="[Text]"/>
      <dgm:spPr/>
      <dgm:t>
        <a:bodyPr/>
        <a:lstStyle/>
        <a:p>
          <a:r>
            <a:rPr lang="en-AU" dirty="0" smtClean="0"/>
            <a:t>Integration with a single AD is required</a:t>
          </a:r>
          <a:endParaRPr lang="en-AU" dirty="0"/>
        </a:p>
      </dgm:t>
    </dgm:pt>
    <dgm:pt modelId="{9B75DE65-6162-4021-B569-EF828F8EFBCC}" type="parTrans" cxnId="{8B682A1B-DB9A-4097-9013-3A2BA9E68FA3}">
      <dgm:prSet/>
      <dgm:spPr/>
      <dgm:t>
        <a:bodyPr/>
        <a:lstStyle/>
        <a:p>
          <a:endParaRPr lang="en-AU"/>
        </a:p>
      </dgm:t>
    </dgm:pt>
    <dgm:pt modelId="{3BF2BFF5-5221-4741-8A3B-E1157CADEBF0}" type="sibTrans" cxnId="{8B682A1B-DB9A-4097-9013-3A2BA9E68FA3}">
      <dgm:prSet/>
      <dgm:spPr/>
      <dgm:t>
        <a:bodyPr/>
        <a:lstStyle/>
        <a:p>
          <a:endParaRPr lang="en-AU"/>
        </a:p>
      </dgm:t>
    </dgm:pt>
    <dgm:pt modelId="{E2AD0EEC-F3B9-4F10-921E-020DA009F040}">
      <dgm:prSet phldrT="[Text]"/>
      <dgm:spPr/>
      <dgm:t>
        <a:bodyPr/>
        <a:lstStyle/>
        <a:p>
          <a:r>
            <a:rPr lang="en-AU" dirty="0" smtClean="0"/>
            <a:t>Tracking is required</a:t>
          </a:r>
          <a:endParaRPr lang="en-AU" dirty="0"/>
        </a:p>
      </dgm:t>
    </dgm:pt>
    <dgm:pt modelId="{C1EDA17E-FF10-4246-8556-ACB098DAF7CE}" type="parTrans" cxnId="{A13AA459-9BC0-4C26-B3AA-B110ACF9D3F4}">
      <dgm:prSet/>
      <dgm:spPr/>
      <dgm:t>
        <a:bodyPr/>
        <a:lstStyle/>
        <a:p>
          <a:endParaRPr lang="en-AU"/>
        </a:p>
      </dgm:t>
    </dgm:pt>
    <dgm:pt modelId="{60B9847F-57FE-44A2-9286-6EDDB8C03497}" type="sibTrans" cxnId="{A13AA459-9BC0-4C26-B3AA-B110ACF9D3F4}">
      <dgm:prSet/>
      <dgm:spPr/>
      <dgm:t>
        <a:bodyPr/>
        <a:lstStyle/>
        <a:p>
          <a:endParaRPr lang="en-AU"/>
        </a:p>
      </dgm:t>
    </dgm:pt>
    <dgm:pt modelId="{6F4AAE6E-CB9D-4A29-9F79-DC63C64938A1}">
      <dgm:prSet phldrT="[Text]"/>
      <dgm:spPr/>
      <dgm:t>
        <a:bodyPr/>
        <a:lstStyle/>
        <a:p>
          <a:endParaRPr lang="en-AU" dirty="0"/>
        </a:p>
      </dgm:t>
    </dgm:pt>
    <dgm:pt modelId="{444EB76D-C6F5-4AD6-ACEC-AD447038EAE2}" type="parTrans" cxnId="{33D75B63-F394-40BC-A64F-C80D21156EDA}">
      <dgm:prSet/>
      <dgm:spPr/>
      <dgm:t>
        <a:bodyPr/>
        <a:lstStyle/>
        <a:p>
          <a:endParaRPr lang="en-US"/>
        </a:p>
      </dgm:t>
    </dgm:pt>
    <dgm:pt modelId="{EDB3F2C2-9207-4BE1-973A-7C7390EA0389}" type="sibTrans" cxnId="{33D75B63-F394-40BC-A64F-C80D21156EDA}">
      <dgm:prSet/>
      <dgm:spPr/>
      <dgm:t>
        <a:bodyPr/>
        <a:lstStyle/>
        <a:p>
          <a:endParaRPr lang="en-US"/>
        </a:p>
      </dgm:t>
    </dgm:pt>
    <dgm:pt modelId="{201CB907-4420-460C-BDF6-08FE723100D4}">
      <dgm:prSet phldrT="[Text]"/>
      <dgm:spPr/>
      <dgm:t>
        <a:bodyPr/>
        <a:lstStyle/>
        <a:p>
          <a:r>
            <a:rPr lang="en-AU" dirty="0" smtClean="0"/>
            <a:t>Desire to leverage features of the WCF stack</a:t>
          </a:r>
          <a:endParaRPr lang="en-AU" dirty="0"/>
        </a:p>
      </dgm:t>
    </dgm:pt>
    <dgm:pt modelId="{535B1FAB-AA3C-4DF5-9F61-459B615C8B41}" type="parTrans" cxnId="{05CB7831-9177-478C-9F48-949C04D1DFAD}">
      <dgm:prSet/>
      <dgm:spPr/>
      <dgm:t>
        <a:bodyPr/>
        <a:lstStyle/>
        <a:p>
          <a:endParaRPr lang="en-US"/>
        </a:p>
      </dgm:t>
    </dgm:pt>
    <dgm:pt modelId="{31421A56-BEAD-4C12-9D54-0A85F860BFFB}" type="sibTrans" cxnId="{05CB7831-9177-478C-9F48-949C04D1DFAD}">
      <dgm:prSet/>
      <dgm:spPr/>
      <dgm:t>
        <a:bodyPr/>
        <a:lstStyle/>
        <a:p>
          <a:endParaRPr lang="en-US"/>
        </a:p>
      </dgm:t>
    </dgm:pt>
    <dgm:pt modelId="{1DB37BEC-707C-4B5E-BAD3-2C771857BD22}">
      <dgm:prSet phldrT="[Text]"/>
      <dgm:spPr/>
      <dgm:t>
        <a:bodyPr/>
        <a:lstStyle/>
        <a:p>
          <a:r>
            <a:rPr lang="en-AU" dirty="0" smtClean="0"/>
            <a:t>Supporting B2B/EDI via Logic Apps &amp; EIP</a:t>
          </a:r>
          <a:endParaRPr lang="en-AU" dirty="0"/>
        </a:p>
      </dgm:t>
    </dgm:pt>
    <dgm:pt modelId="{7EBFC53D-B1F4-4028-A423-580621016DDA}" type="parTrans" cxnId="{50D4B82E-BF70-468D-9D09-F879FB0DDA75}">
      <dgm:prSet/>
      <dgm:spPr/>
      <dgm:t>
        <a:bodyPr/>
        <a:lstStyle/>
        <a:p>
          <a:endParaRPr lang="en-US"/>
        </a:p>
      </dgm:t>
    </dgm:pt>
    <dgm:pt modelId="{893306A1-C6D3-4F69-9123-AAE2BB240214}" type="sibTrans" cxnId="{50D4B82E-BF70-468D-9D09-F879FB0DDA75}">
      <dgm:prSet/>
      <dgm:spPr/>
      <dgm:t>
        <a:bodyPr/>
        <a:lstStyle/>
        <a:p>
          <a:endParaRPr lang="en-US"/>
        </a:p>
      </dgm:t>
    </dgm:pt>
    <dgm:pt modelId="{403B3F00-C9F6-4D1F-BFDD-1C3744E113DF}">
      <dgm:prSet phldrT="[Text]"/>
      <dgm:spPr/>
      <dgm:t>
        <a:bodyPr/>
        <a:lstStyle/>
        <a:p>
          <a:r>
            <a:rPr lang="en-AU" dirty="0" smtClean="0"/>
            <a:t>Network reconfiguration is justified</a:t>
          </a:r>
          <a:endParaRPr lang="en-AU" dirty="0"/>
        </a:p>
      </dgm:t>
    </dgm:pt>
    <dgm:pt modelId="{ABE3AEA0-02EF-4F9D-B3BB-0D852AACF0AC}" type="parTrans" cxnId="{0EF30FF1-7D21-4F45-B286-CAB07FA88EE3}">
      <dgm:prSet/>
      <dgm:spPr/>
      <dgm:t>
        <a:bodyPr/>
        <a:lstStyle/>
        <a:p>
          <a:endParaRPr lang="en-US"/>
        </a:p>
      </dgm:t>
    </dgm:pt>
    <dgm:pt modelId="{564752E8-95F1-4FCB-8BFF-94E0309F7E05}" type="sibTrans" cxnId="{0EF30FF1-7D21-4F45-B286-CAB07FA88EE3}">
      <dgm:prSet/>
      <dgm:spPr/>
      <dgm:t>
        <a:bodyPr/>
        <a:lstStyle/>
        <a:p>
          <a:endParaRPr lang="en-US"/>
        </a:p>
      </dgm:t>
    </dgm:pt>
    <dgm:pt modelId="{B1A77094-C4AC-4667-BCF4-07FF5F1C3BC6}">
      <dgm:prSet phldrT="[Text]"/>
      <dgm:spPr/>
      <dgm:t>
        <a:bodyPr/>
        <a:lstStyle/>
        <a:p>
          <a:r>
            <a:rPr lang="en-AU" dirty="0" smtClean="0"/>
            <a:t>Client is a Web App or Mobile App (codeless)</a:t>
          </a:r>
          <a:endParaRPr lang="en-AU" dirty="0"/>
        </a:p>
      </dgm:t>
    </dgm:pt>
    <dgm:pt modelId="{6F4FB580-12DF-4B82-A577-2E36906EDF25}" type="parTrans" cxnId="{D0F2C5D0-FA94-4182-B74D-9A12E3FFB3D7}">
      <dgm:prSet/>
      <dgm:spPr/>
      <dgm:t>
        <a:bodyPr/>
        <a:lstStyle/>
        <a:p>
          <a:endParaRPr lang="en-US"/>
        </a:p>
      </dgm:t>
    </dgm:pt>
    <dgm:pt modelId="{0E723977-2704-4B2F-9C6E-5FDA8784F631}" type="sibTrans" cxnId="{D0F2C5D0-FA94-4182-B74D-9A12E3FFB3D7}">
      <dgm:prSet/>
      <dgm:spPr/>
      <dgm:t>
        <a:bodyPr/>
        <a:lstStyle/>
        <a:p>
          <a:endParaRPr lang="en-US"/>
        </a:p>
      </dgm:t>
    </dgm:pt>
    <dgm:pt modelId="{BB6CAE36-9F46-4CEE-BCC1-8B6668202965}">
      <dgm:prSet phldrT="[Text]"/>
      <dgm:spPr/>
      <dgm:t>
        <a:bodyPr/>
        <a:lstStyle/>
        <a:p>
          <a:r>
            <a:rPr lang="en-AU" dirty="0" smtClean="0"/>
            <a:t>Connecting to a  TCP resource that is not .NET or even Windows</a:t>
          </a:r>
          <a:endParaRPr lang="en-AU" dirty="0"/>
        </a:p>
      </dgm:t>
    </dgm:pt>
    <dgm:pt modelId="{E79BDFCE-814E-4BC2-AAD9-1D20FAF7F0D7}" type="parTrans" cxnId="{7642AFC2-4D3A-4F09-9F10-736C83C6920B}">
      <dgm:prSet/>
      <dgm:spPr/>
      <dgm:t>
        <a:bodyPr/>
        <a:lstStyle/>
        <a:p>
          <a:endParaRPr lang="en-US"/>
        </a:p>
      </dgm:t>
    </dgm:pt>
    <dgm:pt modelId="{DA657579-1C8F-4809-8D95-AD90DAF81229}" type="sibTrans" cxnId="{7642AFC2-4D3A-4F09-9F10-736C83C6920B}">
      <dgm:prSet/>
      <dgm:spPr/>
      <dgm:t>
        <a:bodyPr/>
        <a:lstStyle/>
        <a:p>
          <a:endParaRPr lang="en-US"/>
        </a:p>
      </dgm:t>
    </dgm:pt>
    <dgm:pt modelId="{5E05B238-C542-43B5-8C84-F8D49B154578}">
      <dgm:prSet phldrT="[Text]"/>
      <dgm:spPr/>
      <dgm:t>
        <a:bodyPr/>
        <a:lstStyle/>
        <a:p>
          <a:r>
            <a:rPr lang="en-AU" dirty="0" smtClean="0"/>
            <a:t>Administrators want fine-grained control and auditing</a:t>
          </a:r>
          <a:endParaRPr lang="en-AU" dirty="0"/>
        </a:p>
      </dgm:t>
    </dgm:pt>
    <dgm:pt modelId="{E71E9576-2CD0-42DA-B0A0-EA05231124C7}" type="parTrans" cxnId="{A49184B0-BC8C-49E0-8F29-656CA5E850AF}">
      <dgm:prSet/>
      <dgm:spPr/>
      <dgm:t>
        <a:bodyPr/>
        <a:lstStyle/>
        <a:p>
          <a:endParaRPr lang="en-US"/>
        </a:p>
      </dgm:t>
    </dgm:pt>
    <dgm:pt modelId="{32FD8357-9092-4CD0-A4FE-D58A0398E71A}" type="sibTrans" cxnId="{A49184B0-BC8C-49E0-8F29-656CA5E850AF}">
      <dgm:prSet/>
      <dgm:spPr/>
      <dgm:t>
        <a:bodyPr/>
        <a:lstStyle/>
        <a:p>
          <a:endParaRPr lang="en-US"/>
        </a:p>
      </dgm:t>
    </dgm:pt>
    <dgm:pt modelId="{772C560F-EB24-42DD-909F-FD246D7B0436}">
      <dgm:prSet phldrT="[Text]"/>
      <dgm:spPr/>
      <dgm:t>
        <a:bodyPr/>
        <a:lstStyle/>
        <a:p>
          <a:r>
            <a:rPr lang="en-AU" smtClean="0"/>
            <a:t>On-Prem </a:t>
          </a:r>
          <a:r>
            <a:rPr lang="en-AU" dirty="0" smtClean="0"/>
            <a:t>Data Gateway</a:t>
          </a:r>
          <a:endParaRPr lang="en-US"/>
        </a:p>
      </dgm:t>
    </dgm:pt>
    <dgm:pt modelId="{8660205F-139A-49E8-A59C-E0238D1BF32D}" type="parTrans" cxnId="{547801AC-4831-4A72-ADD5-193986E2E1AD}">
      <dgm:prSet/>
      <dgm:spPr/>
      <dgm:t>
        <a:bodyPr/>
        <a:lstStyle/>
        <a:p>
          <a:endParaRPr lang="en-US"/>
        </a:p>
      </dgm:t>
    </dgm:pt>
    <dgm:pt modelId="{51A9A627-7EB6-4C43-8B96-A31B6B6248C4}" type="sibTrans" cxnId="{547801AC-4831-4A72-ADD5-193986E2E1AD}">
      <dgm:prSet/>
      <dgm:spPr/>
      <dgm:t>
        <a:bodyPr/>
        <a:lstStyle/>
        <a:p>
          <a:endParaRPr lang="en-US"/>
        </a:p>
      </dgm:t>
    </dgm:pt>
    <dgm:pt modelId="{313A0188-9F36-47FD-9205-647C07427A9D}">
      <dgm:prSet phldrT="[Text]"/>
      <dgm:spPr/>
      <dgm:t>
        <a:bodyPr/>
        <a:lstStyle/>
        <a:p>
          <a:r>
            <a:rPr lang="en-AU" dirty="0" smtClean="0"/>
            <a:t>Target is a port based connection to an application server</a:t>
          </a:r>
          <a:endParaRPr lang="en-AU" dirty="0"/>
        </a:p>
      </dgm:t>
    </dgm:pt>
    <dgm:pt modelId="{51E4BA49-8102-45E9-AF61-85A30DE22BE4}" type="parTrans" cxnId="{3A572012-FDD7-48A9-80A6-57BC684B3465}">
      <dgm:prSet/>
      <dgm:spPr/>
      <dgm:t>
        <a:bodyPr/>
        <a:lstStyle/>
        <a:p>
          <a:endParaRPr lang="en-US"/>
        </a:p>
      </dgm:t>
    </dgm:pt>
    <dgm:pt modelId="{0FB41EDA-E358-46DF-91ED-35E33DB27F62}" type="sibTrans" cxnId="{3A572012-FDD7-48A9-80A6-57BC684B3465}">
      <dgm:prSet/>
      <dgm:spPr/>
      <dgm:t>
        <a:bodyPr/>
        <a:lstStyle/>
        <a:p>
          <a:endParaRPr lang="en-US"/>
        </a:p>
      </dgm:t>
    </dgm:pt>
    <dgm:pt modelId="{7658ADFD-FC00-4998-BC01-0B3A958E923F}">
      <dgm:prSet phldrT="[Text]"/>
      <dgm:spPr/>
      <dgm:t>
        <a:bodyPr/>
        <a:lstStyle/>
        <a:p>
          <a:r>
            <a:rPr lang="en-AU" i="0" dirty="0" smtClean="0"/>
            <a:t>Client is not a Web Site or Mobile Service</a:t>
          </a:r>
          <a:endParaRPr lang="en-AU" dirty="0"/>
        </a:p>
      </dgm:t>
    </dgm:pt>
    <dgm:pt modelId="{EAFAC3B2-4C78-4E6B-9117-D6034FF47558}" type="parTrans" cxnId="{E99931D3-46A2-4B98-98C5-6B94F0D85F38}">
      <dgm:prSet/>
      <dgm:spPr/>
      <dgm:t>
        <a:bodyPr/>
        <a:lstStyle/>
        <a:p>
          <a:endParaRPr lang="en-US"/>
        </a:p>
      </dgm:t>
    </dgm:pt>
    <dgm:pt modelId="{974D5481-77E1-4AC3-8785-F96FDE885069}" type="sibTrans" cxnId="{E99931D3-46A2-4B98-98C5-6B94F0D85F38}">
      <dgm:prSet/>
      <dgm:spPr/>
      <dgm:t>
        <a:bodyPr/>
        <a:lstStyle/>
        <a:p>
          <a:endParaRPr lang="en-US"/>
        </a:p>
      </dgm:t>
    </dgm:pt>
    <dgm:pt modelId="{E36E97CF-6461-4718-8E6C-C0F692BF9A47}">
      <dgm:prSet phldrT="[Text]"/>
      <dgm:spPr/>
      <dgm:t>
        <a:bodyPr/>
        <a:lstStyle/>
        <a:p>
          <a:r>
            <a:rPr lang="en-AU" dirty="0" smtClean="0"/>
            <a:t>Ongoing costs is a factor</a:t>
          </a:r>
          <a:endParaRPr lang="en-AU" dirty="0"/>
        </a:p>
      </dgm:t>
    </dgm:pt>
    <dgm:pt modelId="{CC60AB33-1509-47B8-A537-804D4CD4F203}" type="parTrans" cxnId="{B1B88B3C-36C1-4A3A-A0A3-E6E90234E656}">
      <dgm:prSet/>
      <dgm:spPr/>
      <dgm:t>
        <a:bodyPr/>
        <a:lstStyle/>
        <a:p>
          <a:endParaRPr lang="en-US"/>
        </a:p>
      </dgm:t>
    </dgm:pt>
    <dgm:pt modelId="{1D63E0F5-5FA7-4417-A2A6-E49D57F0E132}" type="sibTrans" cxnId="{B1B88B3C-36C1-4A3A-A0A3-E6E90234E656}">
      <dgm:prSet/>
      <dgm:spPr/>
      <dgm:t>
        <a:bodyPr/>
        <a:lstStyle/>
        <a:p>
          <a:endParaRPr lang="en-US"/>
        </a:p>
      </dgm:t>
    </dgm:pt>
    <dgm:pt modelId="{DF76DDCC-8C6B-4C2C-996C-31DFE7260CC2}" type="pres">
      <dgm:prSet presAssocID="{56BF76A2-7948-4854-AA62-941CD320A19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F961412D-E50F-4EDE-9D88-DBB1054E7235}" type="pres">
      <dgm:prSet presAssocID="{DEA87DEB-C680-456A-913D-6044526F5981}" presName="compositeNode" presStyleCnt="0">
        <dgm:presLayoutVars>
          <dgm:bulletEnabled val="1"/>
        </dgm:presLayoutVars>
      </dgm:prSet>
      <dgm:spPr/>
    </dgm:pt>
    <dgm:pt modelId="{D057A11A-C7A7-485C-8BDC-97EA75252B49}" type="pres">
      <dgm:prSet presAssocID="{DEA87DEB-C680-456A-913D-6044526F5981}" presName="imag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99AE229-3A8C-4329-8F18-7B5E657A0D96}" type="pres">
      <dgm:prSet presAssocID="{DEA87DEB-C680-456A-913D-6044526F598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AEF787-286E-4B92-A163-B47A93F838CC}" type="pres">
      <dgm:prSet presAssocID="{DEA87DEB-C680-456A-913D-6044526F5981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1170AED-4674-4513-A3D6-1D89D00675E7}" type="pres">
      <dgm:prSet presAssocID="{93DFDA49-3EB6-4FD6-9F58-4C8B8422FF7F}" presName="sibTrans" presStyleCnt="0"/>
      <dgm:spPr/>
    </dgm:pt>
    <dgm:pt modelId="{1C60351B-3EBA-4020-A5BB-BDEA56142F9A}" type="pres">
      <dgm:prSet presAssocID="{B0DC0D26-9E4A-4056-BBFD-9290528A0457}" presName="compositeNode" presStyleCnt="0">
        <dgm:presLayoutVars>
          <dgm:bulletEnabled val="1"/>
        </dgm:presLayoutVars>
      </dgm:prSet>
      <dgm:spPr/>
    </dgm:pt>
    <dgm:pt modelId="{A8CEC32F-67A4-4987-A548-125F8FB1D05A}" type="pres">
      <dgm:prSet presAssocID="{B0DC0D26-9E4A-4056-BBFD-9290528A0457}" presName="imag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0BC51B5E-AAC6-4F08-A32D-03FFA0D86EA7}" type="pres">
      <dgm:prSet presAssocID="{B0DC0D26-9E4A-4056-BBFD-9290528A045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D229599-4B04-45E2-81FC-5325755D347A}" type="pres">
      <dgm:prSet presAssocID="{B0DC0D26-9E4A-4056-BBFD-9290528A0457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AFF961-31BB-49BD-8C0D-2D47EC3656C7}" type="pres">
      <dgm:prSet presAssocID="{8928833A-5FAC-43B3-8DF3-4A169D749EDA}" presName="sibTrans" presStyleCnt="0"/>
      <dgm:spPr/>
    </dgm:pt>
    <dgm:pt modelId="{86617894-468F-43A3-B1BD-79075F1B8670}" type="pres">
      <dgm:prSet presAssocID="{662DA06F-F35F-4BDC-92DE-E93F50771728}" presName="compositeNode" presStyleCnt="0">
        <dgm:presLayoutVars>
          <dgm:bulletEnabled val="1"/>
        </dgm:presLayoutVars>
      </dgm:prSet>
      <dgm:spPr/>
    </dgm:pt>
    <dgm:pt modelId="{B10657AB-3F77-4A2B-BFD3-4D90DBFD85FF}" type="pres">
      <dgm:prSet presAssocID="{662DA06F-F35F-4BDC-92DE-E93F50771728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98C3AB95-A522-4A8D-8AF9-1804CAD035F2}" type="pres">
      <dgm:prSet presAssocID="{662DA06F-F35F-4BDC-92DE-E93F5077172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E7FB31-0EEC-4C8C-98D9-B6DC57506EC5}" type="pres">
      <dgm:prSet presAssocID="{662DA06F-F35F-4BDC-92DE-E93F50771728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3D7EE0-48C3-4AE3-8E75-B5861AEAC418}" type="pres">
      <dgm:prSet presAssocID="{4FABC3FE-07CF-4F1B-929E-F3FE7E4A9DA7}" presName="sibTrans" presStyleCnt="0"/>
      <dgm:spPr/>
    </dgm:pt>
    <dgm:pt modelId="{85AA6F8B-A196-4DB1-8A4C-D3555B0C2BAA}" type="pres">
      <dgm:prSet presAssocID="{772C560F-EB24-42DD-909F-FD246D7B0436}" presName="compositeNode" presStyleCnt="0">
        <dgm:presLayoutVars>
          <dgm:bulletEnabled val="1"/>
        </dgm:presLayoutVars>
      </dgm:prSet>
      <dgm:spPr/>
    </dgm:pt>
    <dgm:pt modelId="{B46C062B-6AC7-46F0-8438-FA9E157A2279}" type="pres">
      <dgm:prSet presAssocID="{772C560F-EB24-42DD-909F-FD246D7B0436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713FCA-70F1-487E-A797-12A9E7964256}" type="pres">
      <dgm:prSet presAssocID="{772C560F-EB24-42DD-909F-FD246D7B043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4658E-CC09-4142-B4B5-2F89051F7832}" type="pres">
      <dgm:prSet presAssocID="{772C560F-EB24-42DD-909F-FD246D7B0436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48DD8-6261-4AF2-911B-FB77DE43B41E}" type="presOf" srcId="{5E05B238-C542-43B5-8C84-F8D49B154578}" destId="{98C3AB95-A522-4A8D-8AF9-1804CAD035F2}" srcOrd="0" destOrd="3" presId="urn:microsoft.com/office/officeart/2005/8/layout/hList2"/>
    <dgm:cxn modelId="{0E85BE71-9046-4A3F-BF06-EC66F7F9F54D}" type="presOf" srcId="{772C560F-EB24-42DD-909F-FD246D7B0436}" destId="{6A24658E-CC09-4142-B4B5-2F89051F7832}" srcOrd="0" destOrd="0" presId="urn:microsoft.com/office/officeart/2005/8/layout/hList2"/>
    <dgm:cxn modelId="{8F95D72E-3901-41B1-9C72-C8A100011765}" type="presOf" srcId="{EAB9040B-B162-4390-B6B0-7475E2DACE6E}" destId="{D99AE229-3A8C-4329-8F18-7B5E657A0D96}" srcOrd="0" destOrd="0" presId="urn:microsoft.com/office/officeart/2005/8/layout/hList2"/>
    <dgm:cxn modelId="{EA7F3D7D-C2A7-4A94-9BD0-C0B42D05D531}" srcId="{772C560F-EB24-42DD-909F-FD246D7B0436}" destId="{2F0EF4B2-8139-41A9-B33B-7BCD0C743470}" srcOrd="0" destOrd="0" parTransId="{C48B44CF-088F-4A1F-8DF2-858B85BF916D}" sibTransId="{8BECA82E-8F9E-45BC-83CD-2DE3B866B050}"/>
    <dgm:cxn modelId="{33D75B63-F394-40BC-A64F-C80D21156EDA}" srcId="{B0DC0D26-9E4A-4056-BBFD-9290528A0457}" destId="{6F4AAE6E-CB9D-4A29-9F79-DC63C64938A1}" srcOrd="5" destOrd="0" parTransId="{444EB76D-C6F5-4AD6-ACEC-AD447038EAE2}" sibTransId="{EDB3F2C2-9207-4BE1-973A-7C7390EA0389}"/>
    <dgm:cxn modelId="{7642AFC2-4D3A-4F09-9F10-736C83C6920B}" srcId="{662DA06F-F35F-4BDC-92DE-E93F50771728}" destId="{BB6CAE36-9F46-4CEE-BCC1-8B6668202965}" srcOrd="2" destOrd="0" parTransId="{E79BDFCE-814E-4BC2-AAD9-1D20FAF7F0D7}" sibTransId="{DA657579-1C8F-4809-8D95-AD90DAF81229}"/>
    <dgm:cxn modelId="{53F6A40F-99FD-45BE-9861-F1F38F81CE26}" srcId="{56BF76A2-7948-4854-AA62-941CD320A19C}" destId="{B0DC0D26-9E4A-4056-BBFD-9290528A0457}" srcOrd="1" destOrd="0" parTransId="{B2615679-890D-4715-866D-6BB792AF5365}" sibTransId="{8928833A-5FAC-43B3-8DF3-4A169D749EDA}"/>
    <dgm:cxn modelId="{843E1896-D205-44E0-A56D-351571C2ED94}" srcId="{B0DC0D26-9E4A-4056-BBFD-9290528A0457}" destId="{40A57A9E-BEE5-4B04-8295-EA8D3D4AB870}" srcOrd="0" destOrd="0" parTransId="{68F12F33-409A-438A-9105-1E54297CCA10}" sibTransId="{8C6155B7-2438-4288-832F-760CEBDE66D2}"/>
    <dgm:cxn modelId="{E6A9B1DE-7157-46DD-85F8-E1D5D732E103}" type="presOf" srcId="{5C85B42A-6A4D-4BF9-85DE-B100442736C0}" destId="{A3713FCA-70F1-487E-A797-12A9E7964256}" srcOrd="0" destOrd="1" presId="urn:microsoft.com/office/officeart/2005/8/layout/hList2"/>
    <dgm:cxn modelId="{05CB7831-9177-478C-9F48-949C04D1DFAD}" srcId="{B0DC0D26-9E4A-4056-BBFD-9290528A0457}" destId="{201CB907-4420-460C-BDF6-08FE723100D4}" srcOrd="3" destOrd="0" parTransId="{535B1FAB-AA3C-4DF5-9F61-459B615C8B41}" sibTransId="{31421A56-BEAD-4C12-9D54-0A85F860BFFB}"/>
    <dgm:cxn modelId="{A8D15F23-6812-4486-9FDB-F136A8885F88}" type="presOf" srcId="{B0DC0D26-9E4A-4056-BBFD-9290528A0457}" destId="{CD229599-4B04-45E2-81FC-5325755D347A}" srcOrd="0" destOrd="0" presId="urn:microsoft.com/office/officeart/2005/8/layout/hList2"/>
    <dgm:cxn modelId="{C88D4674-5FE6-44D4-9E57-980FB09D51F6}" type="presOf" srcId="{313A0188-9F36-47FD-9205-647C07427A9D}" destId="{98C3AB95-A522-4A8D-8AF9-1804CAD035F2}" srcOrd="0" destOrd="1" presId="urn:microsoft.com/office/officeart/2005/8/layout/hList2"/>
    <dgm:cxn modelId="{B1B88B3C-36C1-4A3A-A0A3-E6E90234E656}" srcId="{B0DC0D26-9E4A-4056-BBFD-9290528A0457}" destId="{E36E97CF-6461-4718-8E6C-C0F692BF9A47}" srcOrd="4" destOrd="0" parTransId="{CC60AB33-1509-47B8-A537-804D4CD4F203}" sibTransId="{1D63E0F5-5FA7-4417-A2A6-E49D57F0E132}"/>
    <dgm:cxn modelId="{D52D861F-E4EF-49C8-BD36-A913E924D6ED}" type="presOf" srcId="{B1A77094-C4AC-4667-BCF4-07FF5F1C3BC6}" destId="{98C3AB95-A522-4A8D-8AF9-1804CAD035F2}" srcOrd="0" destOrd="0" presId="urn:microsoft.com/office/officeart/2005/8/layout/hList2"/>
    <dgm:cxn modelId="{A49184B0-BC8C-49E0-8F29-656CA5E850AF}" srcId="{662DA06F-F35F-4BDC-92DE-E93F50771728}" destId="{5E05B238-C542-43B5-8C84-F8D49B154578}" srcOrd="3" destOrd="0" parTransId="{E71E9576-2CD0-42DA-B0A0-EA05231124C7}" sibTransId="{32FD8357-9092-4CD0-A4FE-D58A0398E71A}"/>
    <dgm:cxn modelId="{E99931D3-46A2-4B98-98C5-6B94F0D85F38}" srcId="{B0DC0D26-9E4A-4056-BBFD-9290528A0457}" destId="{7658ADFD-FC00-4998-BC01-0B3A958E923F}" srcOrd="1" destOrd="0" parTransId="{EAFAC3B2-4C78-4E6B-9117-D6034FF47558}" sibTransId="{974D5481-77E1-4AC3-8785-F96FDE885069}"/>
    <dgm:cxn modelId="{D0F2C5D0-FA94-4182-B74D-9A12E3FFB3D7}" srcId="{662DA06F-F35F-4BDC-92DE-E93F50771728}" destId="{B1A77094-C4AC-4667-BCF4-07FF5F1C3BC6}" srcOrd="0" destOrd="0" parTransId="{6F4FB580-12DF-4B82-A577-2E36906EDF25}" sibTransId="{0E723977-2704-4B2F-9C6E-5FDA8784F631}"/>
    <dgm:cxn modelId="{77B0A292-C376-43FB-BAC2-A58BBC6DC3DB}" srcId="{56BF76A2-7948-4854-AA62-941CD320A19C}" destId="{DEA87DEB-C680-456A-913D-6044526F5981}" srcOrd="0" destOrd="0" parTransId="{F5BE8D4E-55C4-4985-950B-C6D08523EA49}" sibTransId="{93DFDA49-3EB6-4FD6-9F58-4C8B8422FF7F}"/>
    <dgm:cxn modelId="{918632DD-70D2-4A12-980B-C3C93A21E3F8}" type="presOf" srcId="{1DB37BEC-707C-4B5E-BAD3-2C771857BD22}" destId="{A3713FCA-70F1-487E-A797-12A9E7964256}" srcOrd="0" destOrd="2" presId="urn:microsoft.com/office/officeart/2005/8/layout/hList2"/>
    <dgm:cxn modelId="{8B682A1B-DB9A-4097-9013-3A2BA9E68FA3}" srcId="{DEA87DEB-C680-456A-913D-6044526F5981}" destId="{0A806456-FDA5-4820-8A8E-C555CCE3169F}" srcOrd="1" destOrd="0" parTransId="{9B75DE65-6162-4021-B569-EF828F8EFBCC}" sibTransId="{3BF2BFF5-5221-4741-8A3B-E1157CADEBF0}"/>
    <dgm:cxn modelId="{AC59BC4B-1673-4722-99D2-259103992D13}" type="presOf" srcId="{E2AD0EEC-F3B9-4F10-921E-020DA009F040}" destId="{A3713FCA-70F1-487E-A797-12A9E7964256}" srcOrd="0" destOrd="3" presId="urn:microsoft.com/office/officeart/2005/8/layout/hList2"/>
    <dgm:cxn modelId="{BED12370-768E-48D4-984E-8390F6EAE753}" srcId="{DEA87DEB-C680-456A-913D-6044526F5981}" destId="{EAB9040B-B162-4390-B6B0-7475E2DACE6E}" srcOrd="0" destOrd="0" parTransId="{CF342898-05BF-43CE-A5DC-C65966503324}" sibTransId="{AA49A754-0E0F-46EC-9AA5-14206171A148}"/>
    <dgm:cxn modelId="{1326C273-0837-46A8-B6C0-743E3BEC6D59}" srcId="{B0DC0D26-9E4A-4056-BBFD-9290528A0457}" destId="{23DC93BB-5EBF-431A-9C85-9A614C24257C}" srcOrd="2" destOrd="0" parTransId="{3566DCCF-6EA6-4520-A5AE-37A33F6C4756}" sibTransId="{20F4CFDC-AF07-4D23-8C44-3B4C3D26D485}"/>
    <dgm:cxn modelId="{19B61B83-D217-4F11-A8A6-AC20C9F690E2}" srcId="{772C560F-EB24-42DD-909F-FD246D7B0436}" destId="{5C85B42A-6A4D-4BF9-85DE-B100442736C0}" srcOrd="1" destOrd="0" parTransId="{4E9AD277-B3CB-4674-88EF-F9DD03E8A8F7}" sibTransId="{421CADC4-E308-4776-9747-15FBEA6448FD}"/>
    <dgm:cxn modelId="{286599D3-AAE1-4BA4-B4AF-B41875AF081A}" srcId="{DEA87DEB-C680-456A-913D-6044526F5981}" destId="{8EE22C8C-9EA8-4387-B721-D27D09F4BCD2}" srcOrd="2" destOrd="0" parTransId="{56844EA6-1473-4E2A-A0ED-76B9375DB687}" sibTransId="{245013CC-6CEE-45F4-97F6-1AEB9EC4009B}"/>
    <dgm:cxn modelId="{98A97067-13B8-4703-9075-03313A58596E}" type="presOf" srcId="{201CB907-4420-460C-BDF6-08FE723100D4}" destId="{0BC51B5E-AAC6-4F08-A32D-03FFA0D86EA7}" srcOrd="0" destOrd="3" presId="urn:microsoft.com/office/officeart/2005/8/layout/hList2"/>
    <dgm:cxn modelId="{50D4B82E-BF70-468D-9D09-F879FB0DDA75}" srcId="{772C560F-EB24-42DD-909F-FD246D7B0436}" destId="{1DB37BEC-707C-4B5E-BAD3-2C771857BD22}" srcOrd="2" destOrd="0" parTransId="{7EBFC53D-B1F4-4028-A423-580621016DDA}" sibTransId="{893306A1-C6D3-4F69-9123-AAE2BB240214}"/>
    <dgm:cxn modelId="{A13AA459-9BC0-4C26-B3AA-B110ACF9D3F4}" srcId="{772C560F-EB24-42DD-909F-FD246D7B0436}" destId="{E2AD0EEC-F3B9-4F10-921E-020DA009F040}" srcOrd="3" destOrd="0" parTransId="{C1EDA17E-FF10-4246-8556-ACB098DAF7CE}" sibTransId="{60B9847F-57FE-44A2-9286-6EDDB8C03497}"/>
    <dgm:cxn modelId="{881FC80B-E9AD-42D3-A91A-9138ADEB4459}" type="presOf" srcId="{403B3F00-C9F6-4D1F-BFDD-1C3744E113DF}" destId="{D99AE229-3A8C-4329-8F18-7B5E657A0D96}" srcOrd="0" destOrd="3" presId="urn:microsoft.com/office/officeart/2005/8/layout/hList2"/>
    <dgm:cxn modelId="{EFF22C31-D4D7-4BB6-9064-D0CAFB191E61}" type="presOf" srcId="{DEA87DEB-C680-456A-913D-6044526F5981}" destId="{CFAEF787-286E-4B92-A163-B47A93F838CC}" srcOrd="0" destOrd="0" presId="urn:microsoft.com/office/officeart/2005/8/layout/hList2"/>
    <dgm:cxn modelId="{3B969DCC-79EF-4A5F-9D7D-E5695F3841F8}" type="presOf" srcId="{E36E97CF-6461-4718-8E6C-C0F692BF9A47}" destId="{0BC51B5E-AAC6-4F08-A32D-03FFA0D86EA7}" srcOrd="0" destOrd="4" presId="urn:microsoft.com/office/officeart/2005/8/layout/hList2"/>
    <dgm:cxn modelId="{6BE4FEEB-C58C-42EF-A694-27970310640E}" type="presOf" srcId="{2F0EF4B2-8139-41A9-B33B-7BCD0C743470}" destId="{A3713FCA-70F1-487E-A797-12A9E7964256}" srcOrd="0" destOrd="0" presId="urn:microsoft.com/office/officeart/2005/8/layout/hList2"/>
    <dgm:cxn modelId="{C8414483-E844-47C1-8FDE-8F3F3524437E}" type="presOf" srcId="{23DC93BB-5EBF-431A-9C85-9A614C24257C}" destId="{0BC51B5E-AAC6-4F08-A32D-03FFA0D86EA7}" srcOrd="0" destOrd="2" presId="urn:microsoft.com/office/officeart/2005/8/layout/hList2"/>
    <dgm:cxn modelId="{A56C4AFE-C048-4D5F-9666-AF401DE2A791}" type="presOf" srcId="{BB6CAE36-9F46-4CEE-BCC1-8B6668202965}" destId="{98C3AB95-A522-4A8D-8AF9-1804CAD035F2}" srcOrd="0" destOrd="2" presId="urn:microsoft.com/office/officeart/2005/8/layout/hList2"/>
    <dgm:cxn modelId="{B214070E-5C5B-48AD-9856-ACB97AAA55E3}" type="presOf" srcId="{662DA06F-F35F-4BDC-92DE-E93F50771728}" destId="{7EE7FB31-0EEC-4C8C-98D9-B6DC57506EC5}" srcOrd="0" destOrd="0" presId="urn:microsoft.com/office/officeart/2005/8/layout/hList2"/>
    <dgm:cxn modelId="{A052A6D5-D739-4EC6-898C-45A4042E8CCB}" type="presOf" srcId="{56BF76A2-7948-4854-AA62-941CD320A19C}" destId="{DF76DDCC-8C6B-4C2C-996C-31DFE7260CC2}" srcOrd="0" destOrd="0" presId="urn:microsoft.com/office/officeart/2005/8/layout/hList2"/>
    <dgm:cxn modelId="{3A572012-FDD7-48A9-80A6-57BC684B3465}" srcId="{662DA06F-F35F-4BDC-92DE-E93F50771728}" destId="{313A0188-9F36-47FD-9205-647C07427A9D}" srcOrd="1" destOrd="0" parTransId="{51E4BA49-8102-45E9-AF61-85A30DE22BE4}" sibTransId="{0FB41EDA-E358-46DF-91ED-35E33DB27F62}"/>
    <dgm:cxn modelId="{547801AC-4831-4A72-ADD5-193986E2E1AD}" srcId="{56BF76A2-7948-4854-AA62-941CD320A19C}" destId="{772C560F-EB24-42DD-909F-FD246D7B0436}" srcOrd="3" destOrd="0" parTransId="{8660205F-139A-49E8-A59C-E0238D1BF32D}" sibTransId="{51A9A627-7EB6-4C43-8B96-A31B6B6248C4}"/>
    <dgm:cxn modelId="{981515CD-A352-4F80-BB8D-B6506E724227}" srcId="{56BF76A2-7948-4854-AA62-941CD320A19C}" destId="{662DA06F-F35F-4BDC-92DE-E93F50771728}" srcOrd="2" destOrd="0" parTransId="{E5F23427-F398-420E-8EFD-A11AEA1854FC}" sibTransId="{4FABC3FE-07CF-4F1B-929E-F3FE7E4A9DA7}"/>
    <dgm:cxn modelId="{2F81B4EE-1AF0-41A2-B02A-9227D423A266}" type="presOf" srcId="{6F4AAE6E-CB9D-4A29-9F79-DC63C64938A1}" destId="{0BC51B5E-AAC6-4F08-A32D-03FFA0D86EA7}" srcOrd="0" destOrd="5" presId="urn:microsoft.com/office/officeart/2005/8/layout/hList2"/>
    <dgm:cxn modelId="{81D061B7-EAFC-43FD-8AFD-B800E1C70036}" type="presOf" srcId="{8EE22C8C-9EA8-4387-B721-D27D09F4BCD2}" destId="{D99AE229-3A8C-4329-8F18-7B5E657A0D96}" srcOrd="0" destOrd="2" presId="urn:microsoft.com/office/officeart/2005/8/layout/hList2"/>
    <dgm:cxn modelId="{529AEAA4-4537-40F8-8F41-3F140F09C647}" type="presOf" srcId="{7658ADFD-FC00-4998-BC01-0B3A958E923F}" destId="{0BC51B5E-AAC6-4F08-A32D-03FFA0D86EA7}" srcOrd="0" destOrd="1" presId="urn:microsoft.com/office/officeart/2005/8/layout/hList2"/>
    <dgm:cxn modelId="{43684E1A-7AE3-43CB-8BCF-0C76E3262F09}" type="presOf" srcId="{0A806456-FDA5-4820-8A8E-C555CCE3169F}" destId="{D99AE229-3A8C-4329-8F18-7B5E657A0D96}" srcOrd="0" destOrd="1" presId="urn:microsoft.com/office/officeart/2005/8/layout/hList2"/>
    <dgm:cxn modelId="{DEBFE2E5-FC97-4CD3-8C71-638A6798F4D4}" type="presOf" srcId="{40A57A9E-BEE5-4B04-8295-EA8D3D4AB870}" destId="{0BC51B5E-AAC6-4F08-A32D-03FFA0D86EA7}" srcOrd="0" destOrd="0" presId="urn:microsoft.com/office/officeart/2005/8/layout/hList2"/>
    <dgm:cxn modelId="{0EF30FF1-7D21-4F45-B286-CAB07FA88EE3}" srcId="{DEA87DEB-C680-456A-913D-6044526F5981}" destId="{403B3F00-C9F6-4D1F-BFDD-1C3744E113DF}" srcOrd="3" destOrd="0" parTransId="{ABE3AEA0-02EF-4F9D-B3BB-0D852AACF0AC}" sibTransId="{564752E8-95F1-4FCB-8BFF-94E0309F7E05}"/>
    <dgm:cxn modelId="{0CFFE17B-B0E4-4DB7-98A2-3787D25BA8AD}" type="presParOf" srcId="{DF76DDCC-8C6B-4C2C-996C-31DFE7260CC2}" destId="{F961412D-E50F-4EDE-9D88-DBB1054E7235}" srcOrd="0" destOrd="0" presId="urn:microsoft.com/office/officeart/2005/8/layout/hList2"/>
    <dgm:cxn modelId="{A7181332-0FEF-4379-9476-F82C9A0C5415}" type="presParOf" srcId="{F961412D-E50F-4EDE-9D88-DBB1054E7235}" destId="{D057A11A-C7A7-485C-8BDC-97EA75252B49}" srcOrd="0" destOrd="0" presId="urn:microsoft.com/office/officeart/2005/8/layout/hList2"/>
    <dgm:cxn modelId="{1F5EB3AA-F1E8-4A45-9180-EA9071916FB6}" type="presParOf" srcId="{F961412D-E50F-4EDE-9D88-DBB1054E7235}" destId="{D99AE229-3A8C-4329-8F18-7B5E657A0D96}" srcOrd="1" destOrd="0" presId="urn:microsoft.com/office/officeart/2005/8/layout/hList2"/>
    <dgm:cxn modelId="{3FBEBD26-EC62-4085-AFB5-D6C9950597AB}" type="presParOf" srcId="{F961412D-E50F-4EDE-9D88-DBB1054E7235}" destId="{CFAEF787-286E-4B92-A163-B47A93F838CC}" srcOrd="2" destOrd="0" presId="urn:microsoft.com/office/officeart/2005/8/layout/hList2"/>
    <dgm:cxn modelId="{45796997-FCB1-43C5-B11E-83B143BA19FA}" type="presParOf" srcId="{DF76DDCC-8C6B-4C2C-996C-31DFE7260CC2}" destId="{11170AED-4674-4513-A3D6-1D89D00675E7}" srcOrd="1" destOrd="0" presId="urn:microsoft.com/office/officeart/2005/8/layout/hList2"/>
    <dgm:cxn modelId="{529333F6-AE1D-4BE2-96CF-61AD7089FAF2}" type="presParOf" srcId="{DF76DDCC-8C6B-4C2C-996C-31DFE7260CC2}" destId="{1C60351B-3EBA-4020-A5BB-BDEA56142F9A}" srcOrd="2" destOrd="0" presId="urn:microsoft.com/office/officeart/2005/8/layout/hList2"/>
    <dgm:cxn modelId="{559A1A13-B44A-44E4-B3A8-A1357CA2BB32}" type="presParOf" srcId="{1C60351B-3EBA-4020-A5BB-BDEA56142F9A}" destId="{A8CEC32F-67A4-4987-A548-125F8FB1D05A}" srcOrd="0" destOrd="0" presId="urn:microsoft.com/office/officeart/2005/8/layout/hList2"/>
    <dgm:cxn modelId="{A9A5AF73-6054-407A-A235-B6ED9A1A367B}" type="presParOf" srcId="{1C60351B-3EBA-4020-A5BB-BDEA56142F9A}" destId="{0BC51B5E-AAC6-4F08-A32D-03FFA0D86EA7}" srcOrd="1" destOrd="0" presId="urn:microsoft.com/office/officeart/2005/8/layout/hList2"/>
    <dgm:cxn modelId="{F5F4A96B-7F54-4FBF-A806-AA08C20C909E}" type="presParOf" srcId="{1C60351B-3EBA-4020-A5BB-BDEA56142F9A}" destId="{CD229599-4B04-45E2-81FC-5325755D347A}" srcOrd="2" destOrd="0" presId="urn:microsoft.com/office/officeart/2005/8/layout/hList2"/>
    <dgm:cxn modelId="{069C8DA3-238B-45F5-9B50-0EBD316527A3}" type="presParOf" srcId="{DF76DDCC-8C6B-4C2C-996C-31DFE7260CC2}" destId="{46AFF961-31BB-49BD-8C0D-2D47EC3656C7}" srcOrd="3" destOrd="0" presId="urn:microsoft.com/office/officeart/2005/8/layout/hList2"/>
    <dgm:cxn modelId="{06CBD5AD-88FD-4C99-8813-5F9F1636E7B3}" type="presParOf" srcId="{DF76DDCC-8C6B-4C2C-996C-31DFE7260CC2}" destId="{86617894-468F-43A3-B1BD-79075F1B8670}" srcOrd="4" destOrd="0" presId="urn:microsoft.com/office/officeart/2005/8/layout/hList2"/>
    <dgm:cxn modelId="{F779C0C2-D44C-407D-9874-8D551F4220E1}" type="presParOf" srcId="{86617894-468F-43A3-B1BD-79075F1B8670}" destId="{B10657AB-3F77-4A2B-BFD3-4D90DBFD85FF}" srcOrd="0" destOrd="0" presId="urn:microsoft.com/office/officeart/2005/8/layout/hList2"/>
    <dgm:cxn modelId="{2185F1A2-14B8-4FD6-B0CA-E78CE8246260}" type="presParOf" srcId="{86617894-468F-43A3-B1BD-79075F1B8670}" destId="{98C3AB95-A522-4A8D-8AF9-1804CAD035F2}" srcOrd="1" destOrd="0" presId="urn:microsoft.com/office/officeart/2005/8/layout/hList2"/>
    <dgm:cxn modelId="{2779617C-6E32-4B25-8FD3-B27A406F0AA6}" type="presParOf" srcId="{86617894-468F-43A3-B1BD-79075F1B8670}" destId="{7EE7FB31-0EEC-4C8C-98D9-B6DC57506EC5}" srcOrd="2" destOrd="0" presId="urn:microsoft.com/office/officeart/2005/8/layout/hList2"/>
    <dgm:cxn modelId="{FC5F33E9-65B4-4310-B620-B244D50601FC}" type="presParOf" srcId="{DF76DDCC-8C6B-4C2C-996C-31DFE7260CC2}" destId="{523D7EE0-48C3-4AE3-8E75-B5861AEAC418}" srcOrd="5" destOrd="0" presId="urn:microsoft.com/office/officeart/2005/8/layout/hList2"/>
    <dgm:cxn modelId="{DB325640-67B4-4253-9E4E-4DBD05FFFF04}" type="presParOf" srcId="{DF76DDCC-8C6B-4C2C-996C-31DFE7260CC2}" destId="{85AA6F8B-A196-4DB1-8A4C-D3555B0C2BAA}" srcOrd="6" destOrd="0" presId="urn:microsoft.com/office/officeart/2005/8/layout/hList2"/>
    <dgm:cxn modelId="{361A15D9-E5CF-473D-A362-C93DB8573D27}" type="presParOf" srcId="{85AA6F8B-A196-4DB1-8A4C-D3555B0C2BAA}" destId="{B46C062B-6AC7-46F0-8438-FA9E157A2279}" srcOrd="0" destOrd="0" presId="urn:microsoft.com/office/officeart/2005/8/layout/hList2"/>
    <dgm:cxn modelId="{8392F289-AFDE-4919-A7B0-16443809D9DF}" type="presParOf" srcId="{85AA6F8B-A196-4DB1-8A4C-D3555B0C2BAA}" destId="{A3713FCA-70F1-487E-A797-12A9E7964256}" srcOrd="1" destOrd="0" presId="urn:microsoft.com/office/officeart/2005/8/layout/hList2"/>
    <dgm:cxn modelId="{FE8E278D-00FD-437C-AEC0-FE9A65BF9807}" type="presParOf" srcId="{85AA6F8B-A196-4DB1-8A4C-D3555B0C2BAA}" destId="{6A24658E-CC09-4142-B4B5-2F89051F783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F787-286E-4B92-A163-B47A93F838CC}">
      <dsp:nvSpPr>
        <dsp:cNvPr id="0" name=""/>
        <dsp:cNvSpPr/>
      </dsp:nvSpPr>
      <dsp:spPr>
        <a:xfrm rot="16200000">
          <a:off x="-1654769" y="2413469"/>
          <a:ext cx="3692794" cy="28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17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VPN</a:t>
          </a:r>
          <a:endParaRPr lang="en-AU" sz="2000" kern="1200" dirty="0"/>
        </a:p>
      </dsp:txBody>
      <dsp:txXfrm>
        <a:off x="-1654769" y="2413469"/>
        <a:ext cx="3692794" cy="289331"/>
      </dsp:txXfrm>
    </dsp:sp>
    <dsp:sp modelId="{D99AE229-3A8C-4329-8F18-7B5E657A0D96}">
      <dsp:nvSpPr>
        <dsp:cNvPr id="0" name=""/>
        <dsp:cNvSpPr/>
      </dsp:nvSpPr>
      <dsp:spPr>
        <a:xfrm>
          <a:off x="336293" y="711737"/>
          <a:ext cx="1441176" cy="36927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25517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Multiple resources and protocols require connectivity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Integration with a single AD is required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High bandwidth low latency demands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Network reconfiguration is justified</a:t>
          </a:r>
          <a:endParaRPr lang="en-AU" sz="1300" kern="1200" dirty="0"/>
        </a:p>
      </dsp:txBody>
      <dsp:txXfrm>
        <a:off x="336293" y="711737"/>
        <a:ext cx="1441176" cy="3692794"/>
      </dsp:txXfrm>
    </dsp:sp>
    <dsp:sp modelId="{D057A11A-C7A7-485C-8BDC-97EA75252B49}">
      <dsp:nvSpPr>
        <dsp:cNvPr id="0" name=""/>
        <dsp:cNvSpPr/>
      </dsp:nvSpPr>
      <dsp:spPr>
        <a:xfrm>
          <a:off x="46962" y="329820"/>
          <a:ext cx="578662" cy="57866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229599-4B04-45E2-81FC-5325755D347A}">
      <dsp:nvSpPr>
        <dsp:cNvPr id="0" name=""/>
        <dsp:cNvSpPr/>
      </dsp:nvSpPr>
      <dsp:spPr>
        <a:xfrm rot="16200000">
          <a:off x="446419" y="2413469"/>
          <a:ext cx="3692794" cy="28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17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WCF Relay</a:t>
          </a:r>
          <a:endParaRPr lang="en-AU" sz="2000" kern="1200" dirty="0"/>
        </a:p>
      </dsp:txBody>
      <dsp:txXfrm>
        <a:off x="446419" y="2413469"/>
        <a:ext cx="3692794" cy="289331"/>
      </dsp:txXfrm>
    </dsp:sp>
    <dsp:sp modelId="{0BC51B5E-AAC6-4F08-A32D-03FFA0D86EA7}">
      <dsp:nvSpPr>
        <dsp:cNvPr id="0" name=""/>
        <dsp:cNvSpPr/>
      </dsp:nvSpPr>
      <dsp:spPr>
        <a:xfrm>
          <a:off x="2437482" y="711737"/>
          <a:ext cx="1441176" cy="36927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25517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Client is outside of Azure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i="0" kern="1200" dirty="0" smtClean="0"/>
            <a:t>Client is not a Web Site or Mobile Service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Fine-grained exposure of WCF services required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Desire to leverage features of the WCF stack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Ongoing costs is a factor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300" kern="1200" dirty="0"/>
        </a:p>
      </dsp:txBody>
      <dsp:txXfrm>
        <a:off x="2437482" y="711737"/>
        <a:ext cx="1441176" cy="3692794"/>
      </dsp:txXfrm>
    </dsp:sp>
    <dsp:sp modelId="{A8CEC32F-67A4-4987-A548-125F8FB1D05A}">
      <dsp:nvSpPr>
        <dsp:cNvPr id="0" name=""/>
        <dsp:cNvSpPr/>
      </dsp:nvSpPr>
      <dsp:spPr>
        <a:xfrm>
          <a:off x="2148151" y="329820"/>
          <a:ext cx="578662" cy="5786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E7FB31-0EEC-4C8C-98D9-B6DC57506EC5}">
      <dsp:nvSpPr>
        <dsp:cNvPr id="0" name=""/>
        <dsp:cNvSpPr/>
      </dsp:nvSpPr>
      <dsp:spPr>
        <a:xfrm rot="16200000">
          <a:off x="2547608" y="2413469"/>
          <a:ext cx="3692794" cy="28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17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Hybrid Connections</a:t>
          </a:r>
          <a:endParaRPr lang="en-AU" sz="2000" kern="1200" dirty="0"/>
        </a:p>
      </dsp:txBody>
      <dsp:txXfrm>
        <a:off x="2547608" y="2413469"/>
        <a:ext cx="3692794" cy="289331"/>
      </dsp:txXfrm>
    </dsp:sp>
    <dsp:sp modelId="{98C3AB95-A522-4A8D-8AF9-1804CAD035F2}">
      <dsp:nvSpPr>
        <dsp:cNvPr id="0" name=""/>
        <dsp:cNvSpPr/>
      </dsp:nvSpPr>
      <dsp:spPr>
        <a:xfrm>
          <a:off x="4538671" y="711737"/>
          <a:ext cx="1441176" cy="36927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25517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Client is a Web App or Mobile App (codeless)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Target is a port based connection to an application server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Connecting to a  TCP resource that is not .NET or even Windows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Administrators want fine-grained control and auditing</a:t>
          </a:r>
          <a:endParaRPr lang="en-AU" sz="1300" kern="1200" dirty="0"/>
        </a:p>
      </dsp:txBody>
      <dsp:txXfrm>
        <a:off x="4538671" y="711737"/>
        <a:ext cx="1441176" cy="3692794"/>
      </dsp:txXfrm>
    </dsp:sp>
    <dsp:sp modelId="{B10657AB-3F77-4A2B-BFD3-4D90DBFD85FF}">
      <dsp:nvSpPr>
        <dsp:cNvPr id="0" name=""/>
        <dsp:cNvSpPr/>
      </dsp:nvSpPr>
      <dsp:spPr>
        <a:xfrm>
          <a:off x="4249340" y="329820"/>
          <a:ext cx="578662" cy="57866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24658E-CC09-4142-B4B5-2F89051F7832}">
      <dsp:nvSpPr>
        <dsp:cNvPr id="0" name=""/>
        <dsp:cNvSpPr/>
      </dsp:nvSpPr>
      <dsp:spPr>
        <a:xfrm rot="16200000">
          <a:off x="4648798" y="2413469"/>
          <a:ext cx="3692794" cy="289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5174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smtClean="0"/>
            <a:t>On-Prem </a:t>
          </a:r>
          <a:r>
            <a:rPr lang="en-AU" sz="2000" kern="1200" dirty="0" smtClean="0"/>
            <a:t>Data Gateway</a:t>
          </a:r>
          <a:endParaRPr lang="en-US" sz="2000" kern="1200"/>
        </a:p>
      </dsp:txBody>
      <dsp:txXfrm>
        <a:off x="4648798" y="2413469"/>
        <a:ext cx="3692794" cy="289331"/>
      </dsp:txXfrm>
    </dsp:sp>
    <dsp:sp modelId="{A3713FCA-70F1-487E-A797-12A9E7964256}">
      <dsp:nvSpPr>
        <dsp:cNvPr id="0" name=""/>
        <dsp:cNvSpPr/>
      </dsp:nvSpPr>
      <dsp:spPr>
        <a:xfrm>
          <a:off x="6639861" y="711737"/>
          <a:ext cx="1441176" cy="3692794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25517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A fully PaaS solution is desired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LOB is one of the supported managed connection types 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Supporting B2B/EDI via Logic Apps &amp; EIP</a:t>
          </a:r>
          <a:endParaRPr lang="en-A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300" kern="1200" dirty="0" smtClean="0"/>
            <a:t>Tracking is required</a:t>
          </a:r>
          <a:endParaRPr lang="en-AU" sz="1300" kern="1200" dirty="0"/>
        </a:p>
      </dsp:txBody>
      <dsp:txXfrm>
        <a:off x="6639861" y="711737"/>
        <a:ext cx="1441176" cy="3692794"/>
      </dsp:txXfrm>
    </dsp:sp>
    <dsp:sp modelId="{B46C062B-6AC7-46F0-8438-FA9E157A2279}">
      <dsp:nvSpPr>
        <dsp:cNvPr id="0" name=""/>
        <dsp:cNvSpPr/>
      </dsp:nvSpPr>
      <dsp:spPr>
        <a:xfrm>
          <a:off x="6350529" y="329820"/>
          <a:ext cx="578662" cy="57866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35F18-9A15-44D0-8507-965DAEB29D91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CB5FF-9913-4616-9716-9F6B47232EB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67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Gold Partner in Cloud Platform and Application Integration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Microsoft</a:t>
            </a:r>
            <a:r>
              <a:rPr lang="en-AU" baseline="0" dirty="0" smtClean="0"/>
              <a:t> Australian Partner of the Year!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aseline="0" dirty="0" smtClean="0"/>
              <a:t>BizTalk360 partner as </a:t>
            </a:r>
            <a:r>
              <a:rPr lang="en-AU" baseline="0" dirty="0" smtClean="0"/>
              <a:t>well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144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Getting out of your corporate</a:t>
            </a:r>
            <a:r>
              <a:rPr lang="en-AU" baseline="0" dirty="0" smtClean="0"/>
              <a:t> network is usually easy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Getting in is typically very difficult!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84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Michael Stephenson: “Secure router in the sky”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Quick Win: Hybrid Integration in a day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785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Service Bus Relay</a:t>
            </a:r>
            <a:r>
              <a:rPr lang="en-AU" baseline="0" dirty="0" smtClean="0"/>
              <a:t> has been “rebranded” as part of Azure Relay (but still basically the same)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Hybrid Connections (v2) has been overhauled and improved tremendously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5744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Service Bus offered relays almost from the beginning of Azure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Built on the WCF capability</a:t>
            </a:r>
            <a:endParaRPr lang="en-AU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>
                <a:sym typeface="Wingdings" panose="05000000000000000000" pitchFamily="2" charset="2"/>
              </a:rPr>
              <a:t>Security was originally ACS, but now SAS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can be consumed by lots of different </a:t>
            </a:r>
            <a:r>
              <a:rPr lang="en-GB" dirty="0" smtClean="0"/>
              <a:t>tech,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biztalk</a:t>
            </a:r>
            <a:r>
              <a:rPr lang="en-GB" dirty="0" smtClean="0"/>
              <a:t>, soap, rest, </a:t>
            </a:r>
            <a:r>
              <a:rPr lang="en-GB" dirty="0" err="1" smtClean="0"/>
              <a:t>crm</a:t>
            </a:r>
            <a:r>
              <a:rPr lang="en-GB" dirty="0" smtClean="0"/>
              <a:t> online and is</a:t>
            </a:r>
            <a:r>
              <a:rPr lang="en-GB" baseline="0" dirty="0" smtClean="0"/>
              <a:t> </a:t>
            </a:r>
            <a:r>
              <a:rPr lang="en-GB" dirty="0" smtClean="0"/>
              <a:t>very </a:t>
            </a:r>
            <a:r>
              <a:rPr lang="en-GB" dirty="0" smtClean="0"/>
              <a:t>reusable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02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827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FIND</a:t>
            </a:r>
            <a:r>
              <a:rPr lang="en-AU" baseline="0" dirty="0" smtClean="0"/>
              <a:t> OUT:  Are there associated data egress charges??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906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Built</a:t>
            </a:r>
            <a:r>
              <a:rPr lang="en-AU" baseline="0" dirty="0" smtClean="0"/>
              <a:t> on Web Sockets so not confined to Windows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Examples include Apache Thrift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20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Easy</a:t>
            </a:r>
            <a:r>
              <a:rPr lang="en-AU" baseline="0" dirty="0" smtClean="0"/>
              <a:t> to setup – download the HCM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Codeless solution!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Lift &amp; shift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0152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Multiple instances of the Hybrid Connection Manager can be used on-premises for resiliency and load-balancing.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80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Using the API to manage port bridge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Can connect almost anything!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11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Must</a:t>
            </a:r>
            <a:r>
              <a:rPr lang="en-AU" baseline="0" dirty="0" smtClean="0"/>
              <a:t> limit scope to fit into 30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This is about real-time connectivity – not integration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Focussing on non-network solutions (less IP Pro)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45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389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Watch out for high data usage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766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This is THE solution for</a:t>
            </a:r>
            <a:r>
              <a:rPr lang="en-AU" baseline="0" dirty="0" smtClean="0"/>
              <a:t> PaaS based integrations!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160</a:t>
            </a:r>
            <a:r>
              <a:rPr lang="en-AU" baseline="0" dirty="0" smtClean="0"/>
              <a:t>+ connectors at the Azure 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Codeless solution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57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617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35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OPDG is just an add-on feature,</a:t>
            </a:r>
            <a:r>
              <a:rPr lang="en-AU" baseline="0" dirty="0" smtClean="0"/>
              <a:t> not an independent service like WCF Relay / Hybrid Connection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269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Maybe ask the audience: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How many people think that a WCF Relay is the best solution here?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How many think a Hybrid Connection is best?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How many would use an On </a:t>
            </a:r>
            <a:r>
              <a:rPr lang="en-AU" baseline="0" dirty="0" err="1" smtClean="0"/>
              <a:t>Prem</a:t>
            </a:r>
            <a:r>
              <a:rPr lang="en-AU" baseline="0" dirty="0" smtClean="0"/>
              <a:t> Data Gateway?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How many think a VNET is the only way to solve this?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277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Primary Solution: </a:t>
            </a:r>
            <a:r>
              <a:rPr lang="en-AU" b="1" dirty="0" smtClean="0"/>
              <a:t>Azure Relay Hybrid Connections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Super easy to configure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Can use multiple HC’s to talk to multiple systems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Very inexpensive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No network reconfiguration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24866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WCF Relay </a:t>
            </a:r>
            <a:r>
              <a:rPr lang="en-AU" dirty="0" smtClean="0"/>
              <a:t>(if need to restrict to a single application/endpoint or wish to use WCF application stack, i.e.</a:t>
            </a:r>
            <a:r>
              <a:rPr lang="en-AU" baseline="0" dirty="0" smtClean="0"/>
              <a:t> Message Security, Reliable Sessions, </a:t>
            </a:r>
            <a:r>
              <a:rPr lang="en-AU" baseline="0" dirty="0" err="1" smtClean="0"/>
              <a:t>etc</a:t>
            </a:r>
            <a:r>
              <a:rPr lang="en-AU" dirty="0" smtClean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VNET integration </a:t>
            </a:r>
            <a:r>
              <a:rPr lang="en-AU" dirty="0" smtClean="0"/>
              <a:t>(if cannot identify system by hostname &amp; port number, or if require Active Directory authentication)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ExpressRoute</a:t>
            </a:r>
            <a:r>
              <a:rPr lang="en-AU" dirty="0" smtClean="0"/>
              <a:t> w/App Service Environment (massive data / bandwidth / low latency requirements)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508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415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Possibly a better title? But not as sexy…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354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Primary Solution: </a:t>
            </a:r>
            <a:r>
              <a:rPr lang="en-AU" b="1" dirty="0" smtClean="0"/>
              <a:t>Azure Relay Hybrid Connections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Port Bridging service in both IaaS and On-</a:t>
            </a:r>
            <a:r>
              <a:rPr lang="en-AU" dirty="0" err="1" smtClean="0"/>
              <a:t>Prem</a:t>
            </a:r>
            <a:r>
              <a:rPr lang="en-AU" dirty="0" smtClean="0"/>
              <a:t> server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Requires some custom code </a:t>
            </a:r>
            <a:r>
              <a:rPr lang="en-AU" i="1" dirty="0" smtClean="0"/>
              <a:t>(mostly from GitHub sample)</a:t>
            </a:r>
            <a:endParaRPr lang="en-AU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dirty="0" smtClean="0"/>
              <a:t>Deploy a Windows service both on-</a:t>
            </a:r>
            <a:r>
              <a:rPr lang="en-AU" dirty="0" err="1" smtClean="0"/>
              <a:t>prem</a:t>
            </a:r>
            <a:r>
              <a:rPr lang="en-AU" dirty="0" smtClean="0"/>
              <a:t> and on IaaS VM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113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smtClean="0"/>
              <a:t>WCF Relay </a:t>
            </a:r>
            <a:r>
              <a:rPr lang="en-AU" dirty="0" smtClean="0"/>
              <a:t>(if need to restrict to a single application/endpoint or wish to use WCF stack)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Logic App + On-</a:t>
            </a:r>
            <a:r>
              <a:rPr lang="en-AU" b="1" dirty="0" err="1" smtClean="0"/>
              <a:t>Prem</a:t>
            </a:r>
            <a:r>
              <a:rPr lang="en-AU" b="1" dirty="0" smtClean="0"/>
              <a:t> Data Gateway </a:t>
            </a:r>
            <a:r>
              <a:rPr lang="en-AU" dirty="0" smtClean="0"/>
              <a:t>(if supported connector exists for the target on-</a:t>
            </a:r>
            <a:r>
              <a:rPr lang="en-AU" dirty="0" err="1" smtClean="0"/>
              <a:t>prem</a:t>
            </a:r>
            <a:r>
              <a:rPr lang="en-AU" baseline="0" dirty="0" smtClean="0"/>
              <a:t> </a:t>
            </a:r>
            <a:r>
              <a:rPr lang="en-AU" dirty="0" smtClean="0"/>
              <a:t>system)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S2S VNET</a:t>
            </a:r>
            <a:r>
              <a:rPr lang="en-AU" dirty="0" smtClean="0"/>
              <a:t> (if cannot identify system by hostname &amp; port number OR require Active Directory authentication)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Can use </a:t>
            </a:r>
            <a:r>
              <a:rPr lang="en-AU" b="1" dirty="0" smtClean="0"/>
              <a:t>ExpressRoute</a:t>
            </a:r>
            <a:r>
              <a:rPr lang="en-AU" dirty="0" smtClean="0"/>
              <a:t> for massive data / bandwidth / low latency requirements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378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432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No-Brainer Solution: </a:t>
            </a:r>
            <a:r>
              <a:rPr lang="en-AU" b="1" dirty="0" smtClean="0"/>
              <a:t>On-</a:t>
            </a:r>
            <a:r>
              <a:rPr lang="en-AU" b="1" dirty="0" err="1" smtClean="0"/>
              <a:t>Prem</a:t>
            </a:r>
            <a:r>
              <a:rPr lang="en-AU" b="1" dirty="0" smtClean="0"/>
              <a:t> Data Gateway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Use with Logic App and managed connectors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Fully PaaS solution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On-</a:t>
            </a:r>
            <a:r>
              <a:rPr lang="en-AU" dirty="0" err="1" smtClean="0"/>
              <a:t>Prem</a:t>
            </a:r>
            <a:r>
              <a:rPr lang="en-AU" dirty="0" smtClean="0"/>
              <a:t> BizTalk Server improves the story even more!  (plug Wagner’s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381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smtClean="0"/>
              <a:t>API Management</a:t>
            </a:r>
            <a:r>
              <a:rPr lang="en-AU" b="1" baseline="0" dirty="0" smtClean="0"/>
              <a:t> </a:t>
            </a:r>
            <a:r>
              <a:rPr lang="en-AU" b="0" baseline="0" dirty="0" smtClean="0"/>
              <a:t>(connected to a VNET)</a:t>
            </a:r>
            <a:endParaRPr lang="en-AU" b="1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smtClean="0"/>
              <a:t>WCF Relay </a:t>
            </a:r>
            <a:r>
              <a:rPr lang="en-AU" dirty="0" smtClean="0"/>
              <a:t>(if client can talk .NET</a:t>
            </a:r>
            <a:r>
              <a:rPr lang="en-AU" baseline="0" dirty="0" smtClean="0"/>
              <a:t> or REST</a:t>
            </a:r>
            <a:r>
              <a:rPr lang="en-AU" dirty="0" smtClean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Azure Relay Hybrid Connections </a:t>
            </a:r>
            <a:r>
              <a:rPr lang="en-AU" dirty="0" smtClean="0"/>
              <a:t>(via Web App)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224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3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Primary Solution: </a:t>
            </a:r>
            <a:r>
              <a:rPr lang="en-AU" b="1" dirty="0" smtClean="0"/>
              <a:t>On-</a:t>
            </a:r>
            <a:r>
              <a:rPr lang="en-AU" b="1" dirty="0" err="1" smtClean="0"/>
              <a:t>Prem</a:t>
            </a:r>
            <a:r>
              <a:rPr lang="en-AU" b="1" dirty="0" smtClean="0"/>
              <a:t> Data Gateway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Use with Logic App and Enterprise Integration Pack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Fully PaaS solution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Supports EDI</a:t>
            </a:r>
            <a:r>
              <a:rPr lang="en-AU" baseline="0" dirty="0" smtClean="0"/>
              <a:t> if </a:t>
            </a:r>
            <a:r>
              <a:rPr lang="en-AU" baseline="0" dirty="0" err="1" smtClean="0"/>
              <a:t>req’d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154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smtClean="0"/>
              <a:t>API Management</a:t>
            </a:r>
            <a:r>
              <a:rPr lang="en-AU" b="1" baseline="0" dirty="0" smtClean="0"/>
              <a:t> </a:t>
            </a:r>
            <a:r>
              <a:rPr lang="en-AU" b="0" baseline="0" dirty="0" smtClean="0"/>
              <a:t>(connected to a VNET)</a:t>
            </a:r>
            <a:endParaRPr lang="en-AU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Azure Relay </a:t>
            </a:r>
            <a:r>
              <a:rPr lang="en-AU" dirty="0" smtClean="0"/>
              <a:t>(Hybrid Connections or WCF Relay)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For EDI support, can connect to an on-</a:t>
            </a:r>
            <a:r>
              <a:rPr lang="en-AU" dirty="0" err="1" smtClean="0"/>
              <a:t>prem</a:t>
            </a:r>
            <a:r>
              <a:rPr lang="en-AU" dirty="0" smtClean="0"/>
              <a:t> BizTalk Server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 smtClean="0"/>
              <a:t>Custom solution?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7237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952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Primary Solution: </a:t>
            </a:r>
            <a:r>
              <a:rPr lang="en-AU" b="1" dirty="0" smtClean="0"/>
              <a:t>Azure Relay Hybrid Connections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Port Bridging service hosted in a </a:t>
            </a:r>
            <a:r>
              <a:rPr lang="en-AU" dirty="0" err="1" smtClean="0"/>
              <a:t>microservice</a:t>
            </a:r>
            <a:r>
              <a:rPr lang="en-AU" dirty="0" smtClean="0"/>
              <a:t> and an On-</a:t>
            </a:r>
            <a:r>
              <a:rPr lang="en-AU" dirty="0" err="1" smtClean="0"/>
              <a:t>Prem</a:t>
            </a:r>
            <a:r>
              <a:rPr lang="en-AU" dirty="0" smtClean="0"/>
              <a:t> server  (haven’t tested this…)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Requires some custom code </a:t>
            </a:r>
            <a:r>
              <a:rPr lang="en-AU" i="1" dirty="0" smtClean="0"/>
              <a:t>(mostly from GitHub sample</a:t>
            </a:r>
            <a:r>
              <a:rPr lang="en-AU" i="1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i="1" dirty="0" smtClean="0"/>
              <a:t>NOT</a:t>
            </a:r>
            <a:r>
              <a:rPr lang="en-AU" i="1" baseline="0" dirty="0" smtClean="0"/>
              <a:t> TESTED!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81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Solution</a:t>
            </a:r>
            <a:r>
              <a:rPr lang="en-AU" baseline="0" dirty="0" smtClean="0"/>
              <a:t>s can be categorised into two groups: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Options based on network level changes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Options that do NOT require network changes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89470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b="1" dirty="0" smtClean="0"/>
              <a:t>WCF Relay </a:t>
            </a:r>
            <a:r>
              <a:rPr lang="en-AU" dirty="0" smtClean="0"/>
              <a:t>(if need to restrict to a single application/endpoint or wish to use WCF stack)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Logic App + On-</a:t>
            </a:r>
            <a:r>
              <a:rPr lang="en-AU" b="1" dirty="0" err="1" smtClean="0"/>
              <a:t>Prem</a:t>
            </a:r>
            <a:r>
              <a:rPr lang="en-AU" b="1" dirty="0" smtClean="0"/>
              <a:t> Data Gateway </a:t>
            </a:r>
            <a:r>
              <a:rPr lang="en-AU" dirty="0" smtClean="0"/>
              <a:t>(if connector exists for the target system)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b="1" dirty="0" smtClean="0"/>
              <a:t>S2S VNET</a:t>
            </a:r>
            <a:r>
              <a:rPr lang="en-AU" dirty="0" smtClean="0"/>
              <a:t> (if cannot identify system by hostname &amp; port number OR require Active Directory authentication)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 smtClean="0"/>
              <a:t>Can use </a:t>
            </a:r>
            <a:r>
              <a:rPr lang="en-AU" b="1" dirty="0" smtClean="0"/>
              <a:t>ExpressRoute</a:t>
            </a:r>
            <a:r>
              <a:rPr lang="en-AU" dirty="0" smtClean="0"/>
              <a:t> for massive data / bandwidth / low latency requirements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616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Is this slide useful?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2189F-35E1-4DA3-9F12-2244F84E5C3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19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slide attempts to show a relative comparison of ongoing</a:t>
            </a:r>
            <a:r>
              <a:rPr lang="en-AU" baseline="0" dirty="0" smtClean="0"/>
              <a:t> cost and development effort required for each technology.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327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51454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80% of this course still relevant</a:t>
            </a:r>
            <a:r>
              <a:rPr lang="en-AU" baseline="0" dirty="0" smtClean="0"/>
              <a:t> for the codeless option (ignore MABS setup bit)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2767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33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Point-to-site virtual private network (VPN):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 between a single PC connected to your network and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VNet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Uses the SSTP protocol to provide encrypted communication over the Internet between the PC and 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VNet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latency for a point-to-site VPN is less predictable, since the traffic traverses the Internet.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Site-to-site VPN: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 between your VPN device and an Azure VPN Gateway.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 is an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IPSec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/IKE VPN that provides encrypted communication over the Internet between your on-premises device and the Azure VPN gateway.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latency for a site-to-site connection is less predictable, since the traffic traverses the Internet.</a:t>
            </a:r>
          </a:p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Azure ExpressRoute: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Established between your network and Azure, through an ExpressRoute partner.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connection is private. Traffic does not traverse the Internet.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6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VNET Integration only works with apps in a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Premium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pricing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target virtual network already exists, it must have point-to-site VPN enabled with a Dynamic routing gateway before it can be connected to an app. Does not support Static routing.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VNET must be in the same subscription as your App Service Plan(ASP).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apps that integrate with a VNET will use the DNS that is specified for that VNET.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default your integrating apps will only route traffic into your VNET based on the routes that are defined in your VNET.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529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APIM: Caching,</a:t>
            </a:r>
            <a:r>
              <a:rPr lang="en-AU" baseline="0" dirty="0" smtClean="0"/>
              <a:t> security, Agility, </a:t>
            </a:r>
            <a:r>
              <a:rPr lang="en-AU" baseline="0" dirty="0" smtClean="0"/>
              <a:t>Analytics</a:t>
            </a: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045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 reliance</a:t>
            </a:r>
            <a:r>
              <a:rPr lang="en-AU" baseline="0" dirty="0" smtClean="0"/>
              <a:t> on IT Ops, Security governance, etc.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61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CB5FF-9913-4616-9716-9F6B47232EB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92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0"/>
            <a:ext cx="940435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8" y="1137377"/>
            <a:ext cx="2496277" cy="454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246495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911424" y="3571506"/>
            <a:ext cx="8534400" cy="817601"/>
          </a:xfrm>
        </p:spPr>
        <p:txBody>
          <a:bodyPr>
            <a:normAutofit/>
          </a:bodyPr>
          <a:lstStyle>
            <a:lvl1pPr marL="0" indent="0">
              <a:buNone/>
              <a:defRPr sz="2133" baseline="0"/>
            </a:lvl1pPr>
          </a:lstStyle>
          <a:p>
            <a:pPr algn="l"/>
            <a:r>
              <a:rPr lang="en-US" sz="2400" smtClean="0">
                <a:solidFill>
                  <a:srgbClr val="8B8C8E"/>
                </a:solidFill>
              </a:rPr>
              <a:t>Click to edit Master subtitle style</a:t>
            </a:r>
            <a:endParaRPr lang="en-AU" sz="2400" dirty="0">
              <a:solidFill>
                <a:srgbClr val="8B8C8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424" y="4244762"/>
            <a:ext cx="10363200" cy="11044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1200" dirty="0">
                <a:solidFill>
                  <a:srgbClr val="01A1D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 </a:t>
            </a:r>
            <a:r>
              <a:rPr lang="en-AU" sz="1200" dirty="0" smtClean="0">
                <a:solidFill>
                  <a:srgbClr val="01A1D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</a:t>
            </a:r>
            <a:endParaRPr lang="en-AU" sz="1200" dirty="0">
              <a:solidFill>
                <a:srgbClr val="01A1DD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1425" y="4869160"/>
            <a:ext cx="6623876" cy="1219200"/>
          </a:xfr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rgbClr val="417180"/>
                </a:solidFill>
              </a:defRPr>
            </a:lvl1pPr>
          </a:lstStyle>
          <a:p>
            <a:pPr lvl="0"/>
            <a:r>
              <a:rPr lang="en-US" dirty="0" smtClean="0"/>
              <a:t>Click to edit name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16211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Orange Line"/>
          <p:cNvCxnSpPr/>
          <p:nvPr userDrawn="1"/>
        </p:nvCxnSpPr>
        <p:spPr>
          <a:xfrm>
            <a:off x="3021541" y="5835391"/>
            <a:ext cx="6167595" cy="830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ocial Textbox"/>
          <p:cNvSpPr>
            <a:spLocks noGrp="1"/>
          </p:cNvSpPr>
          <p:nvPr>
            <p:ph type="body" sz="quarter" idx="22" hasCustomPrompt="1"/>
          </p:nvPr>
        </p:nvSpPr>
        <p:spPr>
          <a:xfrm>
            <a:off x="5794039" y="5081631"/>
            <a:ext cx="5453733" cy="48623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Here to Add URL | Twitter | Social connections</a:t>
            </a:r>
          </a:p>
        </p:txBody>
      </p:sp>
      <p:sp>
        <p:nvSpPr>
          <p:cNvPr id="5" name="Authors Name"/>
          <p:cNvSpPr>
            <a:spLocks noGrp="1"/>
          </p:cNvSpPr>
          <p:nvPr>
            <p:ph type="body" sz="quarter" idx="21" hasCustomPrompt="1"/>
          </p:nvPr>
        </p:nvSpPr>
        <p:spPr>
          <a:xfrm>
            <a:off x="5796448" y="4563971"/>
            <a:ext cx="5453733" cy="459605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800"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 sz="2133"/>
            </a:lvl2pPr>
            <a:lvl3pPr marL="596289" indent="0" algn="ctr">
              <a:buFontTx/>
              <a:buNone/>
              <a:defRPr sz="2133"/>
            </a:lvl3pPr>
            <a:lvl4pPr marL="883245" indent="0" algn="ctr">
              <a:buFontTx/>
              <a:buNone/>
              <a:defRPr sz="2133"/>
            </a:lvl4pPr>
            <a:lvl5pPr marL="1096931" indent="0" algn="ctr">
              <a:buFontTx/>
              <a:buNone/>
              <a:defRPr sz="2133"/>
            </a:lvl5pPr>
          </a:lstStyle>
          <a:p>
            <a:pPr lvl="0"/>
            <a:r>
              <a:rPr lang="en-US" dirty="0" smtClean="0"/>
              <a:t>Click to Add Author’s Name</a:t>
            </a:r>
          </a:p>
        </p:txBody>
      </p:sp>
      <p:sp>
        <p:nvSpPr>
          <p:cNvPr id="14" name="Author 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3023821" y="3153689"/>
            <a:ext cx="2438400" cy="2438400"/>
          </a:xfrm>
        </p:spPr>
        <p:txBody>
          <a:bodyPr anchor="ctr"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Icon to Add 300x300px Author Image</a:t>
            </a:r>
            <a:endParaRPr lang="en-US" dirty="0"/>
          </a:p>
        </p:txBody>
      </p:sp>
      <p:sp>
        <p:nvSpPr>
          <p:cNvPr id="12" name="Module Title 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71" y="1758185"/>
            <a:ext cx="11006667" cy="899436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r>
              <a:rPr lang="en-US" dirty="0" smtClean="0"/>
              <a:t>Click to Edit Module Title (Module #2+)</a:t>
            </a:r>
            <a:endParaRPr lang="en-US" dirty="0"/>
          </a:p>
        </p:txBody>
      </p:sp>
      <p:sp>
        <p:nvSpPr>
          <p:cNvPr id="20" name="Course/Module 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b" anchorCtr="0">
            <a:noAutofit/>
          </a:bodyPr>
          <a:lstStyle>
            <a:lvl1pPr>
              <a:lnSpc>
                <a:spcPct val="100000"/>
              </a:lnSpc>
              <a:defRPr baseline="0">
                <a:latin typeface="+mj-lt"/>
              </a:defRPr>
            </a:lvl1pPr>
          </a:lstStyle>
          <a:p>
            <a:r>
              <a:rPr lang="en-US" dirty="0" smtClean="0"/>
              <a:t>Click to Edit Course Title (Module #1) or </a:t>
            </a:r>
            <a:br>
              <a:rPr lang="en-US" dirty="0" smtClean="0"/>
            </a:br>
            <a:r>
              <a:rPr lang="en-US" dirty="0" smtClean="0"/>
              <a:t>Module Title (Module #2+)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Orange Line"/>
          <p:cNvCxnSpPr/>
          <p:nvPr userDrawn="1"/>
        </p:nvCxnSpPr>
        <p:spPr>
          <a:xfrm>
            <a:off x="4064001" y="1753810"/>
            <a:ext cx="0" cy="4172857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2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1826379"/>
            <a:ext cx="7095067" cy="4100288"/>
          </a:xfrm>
        </p:spPr>
        <p:txBody>
          <a:bodyPr lIns="0" rIns="0" bIns="0" anchor="ctr" anchorCtr="0">
            <a:normAutofit/>
          </a:bodyPr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 sz="3200" b="0" baseline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add overview of topics</a:t>
            </a:r>
          </a:p>
          <a:p>
            <a:pPr lvl="0"/>
            <a:r>
              <a:rPr lang="en-US" dirty="0" smtClean="0"/>
              <a:t>Don’t forget to include why this subject is important and build a little excitement about this course/module</a:t>
            </a:r>
          </a:p>
        </p:txBody>
      </p:sp>
      <p:sp>
        <p:nvSpPr>
          <p:cNvPr id="20" name="Content 1"/>
          <p:cNvSpPr>
            <a:spLocks noGrp="1"/>
          </p:cNvSpPr>
          <p:nvPr>
            <p:ph sz="quarter" idx="11" hasCustomPrompt="1"/>
          </p:nvPr>
        </p:nvSpPr>
        <p:spPr>
          <a:xfrm>
            <a:off x="1318366" y="2712749"/>
            <a:ext cx="2325095" cy="23275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Overview, Summary, or Similar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58" y="1775479"/>
            <a:ext cx="10984445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624410" y="514676"/>
            <a:ext cx="10966869" cy="899088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sz="quarter" idx="16" hasCustomPrompt="1"/>
          </p:nvPr>
        </p:nvSpPr>
        <p:spPr>
          <a:xfrm>
            <a:off x="609600" y="2687743"/>
            <a:ext cx="10972800" cy="3324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a graphic</a:t>
            </a:r>
            <a:endParaRPr lang="en-US" dirty="0"/>
          </a:p>
        </p:txBody>
      </p:sp>
      <p:sp>
        <p:nvSpPr>
          <p:cNvPr id="25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628406"/>
            <a:ext cx="10972800" cy="862452"/>
          </a:xfrm>
        </p:spPr>
        <p:txBody>
          <a:bodyPr anchor="ctr"/>
          <a:lstStyle>
            <a:lvl1pPr marL="0" indent="0" algn="ctr">
              <a:buFontTx/>
              <a:buNone/>
              <a:defRPr sz="320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29712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96289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883245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096931" indent="0"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ro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2" y="3865243"/>
            <a:ext cx="997260" cy="1709029"/>
          </a:xfrm>
          <a:prstGeom prst="rect">
            <a:avLst/>
          </a:prstGeom>
        </p:spPr>
      </p:pic>
      <p:sp>
        <p:nvSpPr>
          <p:cNvPr id="8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141839" y="1758184"/>
            <a:ext cx="6704236" cy="4628101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600"/>
              </a:spcBef>
              <a:buClr>
                <a:schemeClr val="bg1"/>
              </a:buClr>
              <a:buFont typeface="Wingdings" charset="2"/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586116" indent="-288987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2pPr>
            <a:lvl3pPr marL="883243" indent="-286954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3pPr>
            <a:lvl4pPr marL="1096934" indent="-213689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4pPr>
            <a:lvl5pPr marL="1396096" indent="-299165">
              <a:buClr>
                <a:schemeClr val="bg1"/>
              </a:buClr>
              <a:buFont typeface="Wingdings" charset="2"/>
              <a:buChar char="§"/>
              <a:defRPr sz="3200" baseline="0">
                <a:solidFill>
                  <a:schemeClr val="bg1"/>
                </a:solidFill>
                <a:latin typeface="Myriad Pro Light"/>
              </a:defRPr>
            </a:lvl5pPr>
          </a:lstStyle>
          <a:p>
            <a:pPr lvl="0"/>
            <a:r>
              <a:rPr lang="en-US" dirty="0" smtClean="0"/>
              <a:t>Click to edit list of demo topics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617569" y="187202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Demo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solidFill>
            <a:schemeClr val="bg1">
              <a:lumMod val="85000"/>
            </a:schemeClr>
          </a:solidFill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1244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5371" y="1758184"/>
            <a:ext cx="10991380" cy="4535424"/>
          </a:xfrm>
          <a:noFill/>
        </p:spPr>
        <p:txBody>
          <a:bodyPr lIns="182880" tIns="137160" rIns="182880" bIns="13716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171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3784600"/>
          </a:xfrm>
          <a:solidFill>
            <a:schemeClr val="tx2"/>
          </a:solidFill>
        </p:spPr>
        <p:txBody>
          <a:bodyPr lIns="640080" tIns="365760" rIns="457200" bIns="274320" anchor="b" anchorCtr="0"/>
          <a:lstStyle>
            <a:lvl1pPr marL="0" indent="0">
              <a:buNone/>
              <a:defRPr sz="26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9712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96289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83245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96931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 smtClean="0"/>
              <a:t>Code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1135" y="4886959"/>
            <a:ext cx="10901139" cy="1327231"/>
          </a:xfrm>
        </p:spPr>
        <p:txBody>
          <a:bodyPr/>
          <a:lstStyle>
            <a:lvl1pPr marL="0" marR="0" indent="0" algn="l" defTabSz="58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>
                <a:schemeClr val="accent1"/>
              </a:buClr>
              <a:buSzPct val="70000"/>
              <a:buFontTx/>
              <a:buNone/>
              <a:tabLst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9712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96289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83245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96931" indent="0">
              <a:spcBef>
                <a:spcPts val="0"/>
              </a:spcBef>
              <a:spcAft>
                <a:spcPts val="1067"/>
              </a:spcAft>
              <a:buFontTx/>
              <a:buNone/>
              <a:defRPr sz="426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133" y="3835401"/>
            <a:ext cx="10901139" cy="984169"/>
          </a:xfrm>
        </p:spPr>
        <p:txBody>
          <a:bodyPr anchor="b"/>
          <a:lstStyle>
            <a:lvl1pPr algn="l">
              <a:defRPr lang="en-US" sz="3200" b="0" i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07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01134" y="567011"/>
            <a:ext cx="10970734" cy="3951723"/>
          </a:xfr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586116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 lang="en-US" sz="2600" dirty="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marL="0" marR="0" lvl="0" indent="0" algn="ctr" defTabSz="586116" rtl="0" eaLnBrk="1" fontAlgn="auto" latinLnBrk="0" hangingPunct="1">
              <a:lnSpc>
                <a:spcPct val="100000"/>
              </a:lnSpc>
              <a:spcBef>
                <a:spcPts val="1025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charset="2"/>
              <a:buNone/>
              <a:tabLst/>
              <a:defRPr/>
            </a:pPr>
            <a:r>
              <a:rPr lang="en-US" dirty="0" smtClean="0"/>
              <a:t>Click to edit text or click the </a:t>
            </a:r>
            <a:br>
              <a:rPr lang="en-US" dirty="0" smtClean="0"/>
            </a:br>
            <a:r>
              <a:rPr lang="en-US" dirty="0" smtClean="0"/>
              <a:t>image icon to add a graphic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1135" y="5335424"/>
            <a:ext cx="10970732" cy="887644"/>
          </a:xfrm>
        </p:spPr>
        <p:txBody>
          <a:bodyPr vert="horz" lIns="0" tIns="0" rIns="0" bIns="0" rtlCol="0" anchor="t">
            <a:noAutofit/>
          </a:bodyPr>
          <a:lstStyle>
            <a:lvl1pPr marL="297129" indent="-297129" algn="l">
              <a:buNone/>
              <a:defRPr lang="en-US" sz="2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tabLst/>
            </a:pPr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601133" y="4777867"/>
            <a:ext cx="10970734" cy="539801"/>
          </a:xfrm>
        </p:spPr>
        <p:txBody>
          <a:bodyPr vert="horz" lIns="0" tIns="43960" rIns="87919" bIns="43960" rtlCol="0" anchor="ctr" anchorCtr="0">
            <a:noAutofit/>
          </a:bodyPr>
          <a:lstStyle>
            <a:lvl1pPr algn="l">
              <a:def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defRPr>
            </a:lvl1pPr>
          </a:lstStyle>
          <a:p>
            <a:pPr lvl="0" algn="l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" y="6011359"/>
            <a:ext cx="12191997" cy="846639"/>
          </a:xfrm>
          <a:prstGeom prst="rect">
            <a:avLst/>
          </a:prstGeom>
          <a:solidFill>
            <a:srgbClr val="01A1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rgbClr val="01A1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" y="5808159"/>
            <a:ext cx="1219200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7044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83044" y="5829268"/>
            <a:ext cx="10300395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spc="-4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the</a:t>
            </a:r>
            <a:r>
              <a:rPr lang="en-AU" sz="1600" spc="-40" baseline="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Digital Enterprise</a:t>
            </a:r>
            <a:endParaRPr lang="en-AU" sz="1600" spc="-40" dirty="0">
              <a:solidFill>
                <a:srgbClr val="01A1DD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7418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2720788" y="1393826"/>
            <a:ext cx="6750424" cy="4070349"/>
          </a:xfr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add a short important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sz="quarter" idx="18" hasCustomPrompt="1"/>
          </p:nvPr>
        </p:nvSpPr>
        <p:spPr>
          <a:xfrm>
            <a:off x="622710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2710" y="187202"/>
            <a:ext cx="10968431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9" hasCustomPrompt="1"/>
          </p:nvPr>
        </p:nvSpPr>
        <p:spPr>
          <a:xfrm>
            <a:off x="6272073" y="1769808"/>
            <a:ext cx="5319068" cy="4230216"/>
          </a:xfrm>
        </p:spPr>
        <p:txBody>
          <a:bodyPr anchor="ctr">
            <a:normAutofit/>
          </a:bodyPr>
          <a:lstStyle>
            <a:lvl1pPr marL="74613" indent="-17463" algn="l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sz="2800" b="0" i="0" baseline="0">
                <a:solidFill>
                  <a:schemeClr val="tx1"/>
                </a:solidFill>
                <a:latin typeface="+mn-lt"/>
              </a:defRPr>
            </a:lvl1pPr>
            <a:lvl2pPr marL="74613" indent="-1746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yriad Pro" panose="020B0503030403020204" pitchFamily="34" charset="0"/>
              <a:buChar char=" "/>
              <a:defRPr lang="en-US" sz="2400" b="0" i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2pPr>
            <a:lvl3pPr marL="57150" indent="0" algn="l">
              <a:spcBef>
                <a:spcPts val="0"/>
              </a:spcBef>
              <a:buClr>
                <a:srgbClr val="FF6600"/>
              </a:buClr>
              <a:buSzPct val="25000"/>
              <a:buFont typeface="Myriad Pro" panose="020B0503030403020204" pitchFamily="34" charset="0"/>
              <a:buChar char=" "/>
              <a:defRPr sz="2200" b="0" i="0" baseline="0">
                <a:solidFill>
                  <a:schemeClr val="accent1"/>
                </a:solidFill>
                <a:latin typeface="Myriad Pro Light" panose="020B0403030403020204" pitchFamily="34" charset="0"/>
              </a:defRPr>
            </a:lvl3pPr>
            <a:lvl4pPr marL="883245" indent="0" algn="ctr">
              <a:buClr>
                <a:srgbClr val="FF6600"/>
              </a:buClr>
              <a:buSzPct val="70000"/>
              <a:buFontTx/>
              <a:buNone/>
              <a:defRPr sz="3200" b="0" i="0" baseline="0">
                <a:latin typeface="Helvetica Ligh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14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2 Placeholder"/>
          <p:cNvSpPr>
            <a:spLocks noGrp="1"/>
          </p:cNvSpPr>
          <p:nvPr>
            <p:ph sz="quarter" idx="23" hasCustomPrompt="1"/>
          </p:nvPr>
        </p:nvSpPr>
        <p:spPr>
          <a:xfrm>
            <a:off x="6256883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body" sz="quarter" idx="18" hasCustomPrompt="1"/>
          </p:nvPr>
        </p:nvSpPr>
        <p:spPr>
          <a:xfrm>
            <a:off x="6256883" y="1768634"/>
            <a:ext cx="5317052" cy="74541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1 Placeholder"/>
          <p:cNvSpPr>
            <a:spLocks noGrp="1"/>
          </p:cNvSpPr>
          <p:nvPr>
            <p:ph sz="quarter" idx="22" hasCustomPrompt="1"/>
          </p:nvPr>
        </p:nvSpPr>
        <p:spPr>
          <a:xfrm>
            <a:off x="605368" y="2672077"/>
            <a:ext cx="5327904" cy="3340608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ubtitle 1"/>
          <p:cNvSpPr>
            <a:spLocks noGrp="1"/>
          </p:cNvSpPr>
          <p:nvPr>
            <p:ph type="body" sz="quarter" idx="17" hasCustomPrompt="1"/>
          </p:nvPr>
        </p:nvSpPr>
        <p:spPr>
          <a:xfrm>
            <a:off x="605368" y="1767090"/>
            <a:ext cx="5325003" cy="746957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20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9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Left | Gr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y Box Background"/>
          <p:cNvSpPr/>
          <p:nvPr userDrawn="1"/>
        </p:nvSpPr>
        <p:spPr>
          <a:xfrm>
            <a:off x="7206965" y="1758184"/>
            <a:ext cx="4517459" cy="4239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8099" tIns="38100" rIns="38099" bIns="38100" anchor="ctr"/>
          <a:lstStyle/>
          <a:p>
            <a:pPr defTabSz="586116">
              <a:defRPr sz="2400"/>
            </a:pPr>
            <a:endParaRPr sz="3200">
              <a:solidFill>
                <a:srgbClr val="333333"/>
              </a:solidFill>
            </a:endParaRPr>
          </a:p>
        </p:txBody>
      </p:sp>
      <p:sp>
        <p:nvSpPr>
          <p:cNvPr id="8" name="Right Placeholder"/>
          <p:cNvSpPr>
            <a:spLocks noGrp="1"/>
          </p:cNvSpPr>
          <p:nvPr>
            <p:ph sz="quarter" idx="18" hasCustomPrompt="1"/>
          </p:nvPr>
        </p:nvSpPr>
        <p:spPr>
          <a:xfrm>
            <a:off x="7435775" y="1972233"/>
            <a:ext cx="4031781" cy="3824944"/>
          </a:xfrm>
        </p:spPr>
        <p:txBody>
          <a:bodyPr anchor="ctr">
            <a:normAutofit/>
          </a:bodyPr>
          <a:lstStyle>
            <a:lvl1pPr marL="0" indent="0" algn="ctr">
              <a:buClr>
                <a:schemeClr val="accent1"/>
              </a:buClr>
              <a:buNone/>
              <a:defRPr sz="2400" baseline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>
              <a:buClr>
                <a:schemeClr val="bg1">
                  <a:lumMod val="65000"/>
                </a:schemeClr>
              </a:buClr>
              <a:defRPr sz="2800"/>
            </a:lvl2pPr>
            <a:lvl3pPr>
              <a:buClr>
                <a:schemeClr val="bg1">
                  <a:lumMod val="85000"/>
                </a:schemeClr>
              </a:buClr>
              <a:defRPr sz="2400"/>
            </a:lvl3pPr>
            <a:lvl4pPr>
              <a:defRPr sz="2133"/>
            </a:lvl4pPr>
            <a:lvl5pPr marL="879174" indent="0">
              <a:buNone/>
              <a:defRPr sz="1867"/>
            </a:lvl5pPr>
          </a:lstStyle>
          <a:p>
            <a:r>
              <a:rPr lang="en-US" dirty="0" smtClean="0"/>
              <a:t>Drag picture </a:t>
            </a:r>
            <a:br>
              <a:rPr lang="en-US" dirty="0" smtClean="0"/>
            </a:br>
            <a:r>
              <a:rPr lang="en-US" dirty="0" smtClean="0"/>
              <a:t>to placeholder </a:t>
            </a:r>
            <a:br>
              <a:rPr lang="en-US" dirty="0" smtClean="0"/>
            </a:br>
            <a:r>
              <a:rPr lang="en-US" dirty="0" smtClean="0"/>
              <a:t>or click icon to </a:t>
            </a:r>
            <a:br>
              <a:rPr lang="en-US" dirty="0" smtClean="0"/>
            </a:br>
            <a:r>
              <a:rPr lang="en-US" dirty="0" smtClean="0"/>
              <a:t>add a graphic</a:t>
            </a:r>
            <a:endParaRPr lang="en-US" dirty="0"/>
          </a:p>
        </p:txBody>
      </p:sp>
      <p:sp>
        <p:nvSpPr>
          <p:cNvPr id="21" name="Left Content Placeholder"/>
          <p:cNvSpPr>
            <a:spLocks noGrp="1"/>
          </p:cNvSpPr>
          <p:nvPr>
            <p:ph sz="quarter" idx="13" hasCustomPrompt="1"/>
          </p:nvPr>
        </p:nvSpPr>
        <p:spPr>
          <a:xfrm>
            <a:off x="603126" y="1769808"/>
            <a:ext cx="6220013" cy="4230307"/>
          </a:xfrm>
        </p:spPr>
        <p:txBody>
          <a:bodyPr>
            <a:normAutofit/>
          </a:bodyPr>
          <a:lstStyle>
            <a:lvl1pPr marL="297129" indent="-297129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116" indent="-288987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b="0" i="0" baseline="0">
                <a:solidFill>
                  <a:schemeClr val="tx1"/>
                </a:solidFill>
                <a:latin typeface="+mn-lt"/>
              </a:defRPr>
            </a:lvl2pPr>
            <a:lvl3pPr marL="883243" indent="-286954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934" indent="-21368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303" indent="-297129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text or click the image icon to add a graphic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ue Box"/>
          <p:cNvSpPr>
            <a:spLocks noGrp="1"/>
          </p:cNvSpPr>
          <p:nvPr>
            <p:ph type="body" sz="quarter" idx="38" hasCustomPrompt="1"/>
          </p:nvPr>
        </p:nvSpPr>
        <p:spPr>
          <a:xfrm>
            <a:off x="6211120" y="4134748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Gray Box"/>
          <p:cNvSpPr>
            <a:spLocks noGrp="1"/>
          </p:cNvSpPr>
          <p:nvPr>
            <p:ph type="body" sz="quarter" idx="39" hasCustomPrompt="1"/>
          </p:nvPr>
        </p:nvSpPr>
        <p:spPr>
          <a:xfrm>
            <a:off x="2488415" y="4134748"/>
            <a:ext cx="3462528" cy="2084832"/>
          </a:xfrm>
          <a:solidFill>
            <a:schemeClr val="bg1">
              <a:lumMod val="65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1" name="Green Box"/>
          <p:cNvSpPr>
            <a:spLocks noGrp="1"/>
          </p:cNvSpPr>
          <p:nvPr>
            <p:ph type="body" sz="quarter" idx="37" hasCustomPrompt="1"/>
          </p:nvPr>
        </p:nvSpPr>
        <p:spPr>
          <a:xfrm>
            <a:off x="6211120" y="1803061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Orange Box"/>
          <p:cNvSpPr>
            <a:spLocks noGrp="1"/>
          </p:cNvSpPr>
          <p:nvPr>
            <p:ph type="body" sz="quarter" idx="36"/>
          </p:nvPr>
        </p:nvSpPr>
        <p:spPr>
          <a:xfrm>
            <a:off x="2488415" y="1803061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or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ttom Right Box"/>
          <p:cNvSpPr>
            <a:spLocks noGrp="1"/>
          </p:cNvSpPr>
          <p:nvPr>
            <p:ph type="body" sz="quarter" idx="39" hasCustomPrompt="1"/>
          </p:nvPr>
        </p:nvSpPr>
        <p:spPr>
          <a:xfrm>
            <a:off x="8095211" y="4162972"/>
            <a:ext cx="3462528" cy="2084832"/>
          </a:xfrm>
          <a:solidFill>
            <a:schemeClr val="accent5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Middle Bottom Box"/>
          <p:cNvSpPr>
            <a:spLocks noGrp="1"/>
          </p:cNvSpPr>
          <p:nvPr>
            <p:ph type="body" sz="quarter" idx="40" hasCustomPrompt="1"/>
          </p:nvPr>
        </p:nvSpPr>
        <p:spPr>
          <a:xfrm>
            <a:off x="4360493" y="4162972"/>
            <a:ext cx="3462528" cy="2084832"/>
          </a:xfrm>
          <a:solidFill>
            <a:schemeClr val="accent3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3" name="Bottom Left Box"/>
          <p:cNvSpPr>
            <a:spLocks noGrp="1"/>
          </p:cNvSpPr>
          <p:nvPr>
            <p:ph type="body" sz="quarter" idx="41" hasCustomPrompt="1"/>
          </p:nvPr>
        </p:nvSpPr>
        <p:spPr>
          <a:xfrm>
            <a:off x="625776" y="4162972"/>
            <a:ext cx="3462528" cy="2084832"/>
          </a:xfrm>
          <a:solidFill>
            <a:schemeClr val="tx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Top Right Box"/>
          <p:cNvSpPr>
            <a:spLocks noGrp="1"/>
          </p:cNvSpPr>
          <p:nvPr>
            <p:ph type="body" sz="quarter" idx="38" hasCustomPrompt="1"/>
          </p:nvPr>
        </p:nvSpPr>
        <p:spPr>
          <a:xfrm>
            <a:off x="8095211" y="1801707"/>
            <a:ext cx="3462528" cy="2084832"/>
          </a:xfrm>
          <a:solidFill>
            <a:schemeClr val="tx2">
              <a:lumMod val="60000"/>
              <a:lumOff val="40000"/>
            </a:schemeClr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op Middle Box"/>
          <p:cNvSpPr>
            <a:spLocks noGrp="1"/>
          </p:cNvSpPr>
          <p:nvPr>
            <p:ph type="body" sz="quarter" idx="37" hasCustomPrompt="1"/>
          </p:nvPr>
        </p:nvSpPr>
        <p:spPr>
          <a:xfrm>
            <a:off x="4360493" y="1801707"/>
            <a:ext cx="3462528" cy="2084832"/>
          </a:xfrm>
          <a:solidFill>
            <a:schemeClr val="accent1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Top Left Box"/>
          <p:cNvSpPr>
            <a:spLocks noGrp="1"/>
          </p:cNvSpPr>
          <p:nvPr>
            <p:ph type="body" sz="quarter" idx="42" hasCustomPrompt="1"/>
          </p:nvPr>
        </p:nvSpPr>
        <p:spPr>
          <a:xfrm>
            <a:off x="625776" y="1801707"/>
            <a:ext cx="3462528" cy="2084832"/>
          </a:xfrm>
          <a:solidFill>
            <a:schemeClr val="accent4"/>
          </a:solidFill>
        </p:spPr>
        <p:txBody>
          <a:bodyPr lIns="45720" tIns="45720" rIns="45720" bIns="45720"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297129" indent="0">
              <a:buNone/>
              <a:defRPr/>
            </a:lvl2pPr>
            <a:lvl3pPr marL="596289" indent="0">
              <a:buNone/>
              <a:defRPr/>
            </a:lvl3pPr>
            <a:lvl4pPr marL="883245" indent="0">
              <a:buNone/>
              <a:defRPr/>
            </a:lvl4pPr>
            <a:lvl5pPr marL="1096931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0929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3425069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240840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56611" y="1900768"/>
            <a:ext cx="2554816" cy="3774017"/>
          </a:xfrm>
          <a:solidFill>
            <a:schemeClr val="accent4"/>
          </a:solidFill>
        </p:spPr>
        <p:txBody>
          <a:bodyPr tIns="45720" bIns="45720" anchor="b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97129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883245" indent="0" algn="ctr">
              <a:buNone/>
              <a:defRPr>
                <a:solidFill>
                  <a:schemeClr val="bg1"/>
                </a:solidFill>
              </a:defRPr>
            </a:lvl4pPr>
            <a:lvl5pPr marL="1096931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34" name="Right 2 Placeholder"/>
          <p:cNvSpPr>
            <a:spLocks noGrp="1"/>
          </p:cNvSpPr>
          <p:nvPr>
            <p:ph sz="quarter" idx="27" hasCustomPrompt="1"/>
          </p:nvPr>
        </p:nvSpPr>
        <p:spPr>
          <a:xfrm>
            <a:off x="921444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5" name="Right 1 Placeholder"/>
          <p:cNvSpPr>
            <a:spLocks noGrp="1"/>
          </p:cNvSpPr>
          <p:nvPr>
            <p:ph sz="quarter" idx="25" hasCustomPrompt="1"/>
          </p:nvPr>
        </p:nvSpPr>
        <p:spPr>
          <a:xfrm>
            <a:off x="6403080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2" name="Left 2 Placeholder"/>
          <p:cNvSpPr>
            <a:spLocks noGrp="1"/>
          </p:cNvSpPr>
          <p:nvPr>
            <p:ph sz="quarter" idx="23" hasCustomPrompt="1"/>
          </p:nvPr>
        </p:nvSpPr>
        <p:spPr>
          <a:xfrm>
            <a:off x="3594139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Left 1 Placeholder"/>
          <p:cNvSpPr>
            <a:spLocks noGrp="1"/>
          </p:cNvSpPr>
          <p:nvPr>
            <p:ph sz="quarter" idx="21" hasCustomPrompt="1"/>
          </p:nvPr>
        </p:nvSpPr>
        <p:spPr>
          <a:xfrm>
            <a:off x="785198" y="2095501"/>
            <a:ext cx="2201333" cy="23156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8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unking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280244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5" name="Straight Connector 2"/>
          <p:cNvCxnSpPr/>
          <p:nvPr userDrawn="1"/>
        </p:nvCxnSpPr>
        <p:spPr>
          <a:xfrm>
            <a:off x="4169077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23589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cxnSp>
        <p:nvCxnSpPr>
          <p:cNvPr id="46" name="Straight Connector 1"/>
          <p:cNvCxnSpPr/>
          <p:nvPr userDrawn="1"/>
        </p:nvCxnSpPr>
        <p:spPr>
          <a:xfrm>
            <a:off x="8019850" y="3130617"/>
            <a:ext cx="1" cy="11198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572817" y="3147731"/>
            <a:ext cx="3335867" cy="1102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Add text. 1 or 2 lines is best. 3 lines max</a:t>
            </a:r>
          </a:p>
        </p:txBody>
      </p:sp>
      <p:sp>
        <p:nvSpPr>
          <p:cNvPr id="27" name="Title"/>
          <p:cNvSpPr>
            <a:spLocks noGrp="1"/>
          </p:cNvSpPr>
          <p:nvPr>
            <p:ph type="title" hasCustomPrompt="1"/>
          </p:nvPr>
        </p:nvSpPr>
        <p:spPr>
          <a:xfrm>
            <a:off x="605371" y="187202"/>
            <a:ext cx="10991380" cy="157098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 in </a:t>
            </a:r>
            <a:r>
              <a:rPr lang="en-US" dirty="0" err="1" smtClean="0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 | Line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4478867" y="2353311"/>
            <a:ext cx="7095067" cy="1998133"/>
          </a:xfrm>
        </p:spPr>
        <p:txBody>
          <a:bodyPr anchor="ctr">
            <a:normAutofit/>
          </a:bodyPr>
          <a:lstStyle>
            <a:lvl1pPr marL="0" indent="0">
              <a:buNone/>
              <a:defRPr sz="3200" b="0">
                <a:latin typeface="+mn-lt"/>
                <a:cs typeface="Myriad Pro" panose="020B0503030403020204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cxnSp>
        <p:nvCxnSpPr>
          <p:cNvPr id="9" name="Green Line"/>
          <p:cNvCxnSpPr/>
          <p:nvPr userDrawn="1"/>
        </p:nvCxnSpPr>
        <p:spPr>
          <a:xfrm>
            <a:off x="4061163" y="2359797"/>
            <a:ext cx="0" cy="2008257"/>
          </a:xfrm>
          <a:prstGeom prst="line">
            <a:avLst/>
          </a:prstGeom>
          <a:ln w="2222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"/>
          <p:cNvSpPr>
            <a:spLocks noGrp="1"/>
          </p:cNvSpPr>
          <p:nvPr>
            <p:ph sz="quarter" idx="11" hasCustomPrompt="1"/>
          </p:nvPr>
        </p:nvSpPr>
        <p:spPr>
          <a:xfrm>
            <a:off x="1632492" y="2353311"/>
            <a:ext cx="2010969" cy="2013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Drag picture to placeholder or click icon to add </a:t>
            </a:r>
            <a:br>
              <a:rPr lang="en-US" dirty="0" smtClean="0"/>
            </a:br>
            <a:r>
              <a:rPr lang="en-US" dirty="0" smtClean="0"/>
              <a:t>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2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" y="6011359"/>
            <a:ext cx="12191997" cy="846639"/>
          </a:xfrm>
          <a:prstGeom prst="rect">
            <a:avLst/>
          </a:prstGeom>
          <a:solidFill>
            <a:srgbClr val="01A1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rgbClr val="01A1D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" y="5808159"/>
            <a:ext cx="1219200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7044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83044" y="5829268"/>
            <a:ext cx="10300395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spc="-4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the</a:t>
            </a:r>
            <a:r>
              <a:rPr lang="en-AU" sz="1600" spc="-40" baseline="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Digital Enterprise</a:t>
            </a:r>
            <a:endParaRPr lang="en-AU" sz="1600" spc="-40" dirty="0">
              <a:solidFill>
                <a:srgbClr val="01A1DD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2755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|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Blue Line"/>
          <p:cNvCxnSpPr/>
          <p:nvPr userDrawn="1"/>
        </p:nvCxnSpPr>
        <p:spPr>
          <a:xfrm>
            <a:off x="4060035" y="2354484"/>
            <a:ext cx="0" cy="2008257"/>
          </a:xfrm>
          <a:prstGeom prst="line">
            <a:avLst/>
          </a:prstGeom>
          <a:ln w="2222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"/>
          <p:cNvSpPr>
            <a:spLocks noGrp="1"/>
          </p:cNvSpPr>
          <p:nvPr>
            <p:ph type="body" sz="quarter" idx="11" hasCustomPrompt="1"/>
          </p:nvPr>
        </p:nvSpPr>
        <p:spPr>
          <a:xfrm>
            <a:off x="4354919" y="2343576"/>
            <a:ext cx="7246579" cy="2067983"/>
          </a:xfrm>
        </p:spPr>
        <p:txBody>
          <a:bodyPr anchor="ctr">
            <a:normAutofit/>
          </a:bodyPr>
          <a:lstStyle>
            <a:lvl1pPr marL="58738" indent="-58738">
              <a:spcBef>
                <a:spcPts val="160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3200" b="0" baseline="0">
                <a:latin typeface="+mn-lt"/>
                <a:cs typeface="Myriad Pro" panose="020B0503030403020204" pitchFamily="34" charset="0"/>
              </a:defRPr>
            </a:lvl1pPr>
            <a:lvl2pPr marL="58738" indent="-58738">
              <a:spcBef>
                <a:spcPts val="0"/>
              </a:spcBef>
              <a:buClr>
                <a:schemeClr val="accent2"/>
              </a:buClr>
              <a:buSzPct val="25000"/>
              <a:buFont typeface="Myriad Pro Light" panose="020B0403030403020204" pitchFamily="34" charset="0"/>
              <a:buChar char=" "/>
              <a:defRPr sz="2400" baseline="0">
                <a:solidFill>
                  <a:schemeClr val="accent2"/>
                </a:solidFill>
                <a:latin typeface="+mn-lt"/>
              </a:defRPr>
            </a:lvl2pPr>
            <a:lvl3pPr marL="58738" indent="-58738">
              <a:spcBef>
                <a:spcPts val="0"/>
              </a:spcBef>
              <a:buClr>
                <a:schemeClr val="bg1"/>
              </a:buClr>
              <a:buSzPct val="25000"/>
              <a:buFont typeface="Myriad Pro" panose="020B0503030403020204" pitchFamily="34" charset="0"/>
              <a:buChar char=" "/>
              <a:defRPr baseline="0">
                <a:solidFill>
                  <a:schemeClr val="tx1"/>
                </a:solidFill>
                <a:latin typeface="Myriad Pro Light" panose="020B0403030403020204" pitchFamily="34" charset="0"/>
              </a:defRPr>
            </a:lvl3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582083" y="2360647"/>
            <a:ext cx="3171639" cy="2033843"/>
          </a:xfrm>
        </p:spPr>
        <p:txBody>
          <a:bodyPr rIns="36576" anchor="ctr">
            <a:normAutofit/>
          </a:bodyPr>
          <a:lstStyle>
            <a:lvl1pPr algn="r">
              <a:defRPr sz="4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Drag picture to placeholder or click icon to add a full page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1681" y="487266"/>
            <a:ext cx="2168031" cy="377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6116"/>
            <a:r>
              <a:rPr lang="en-US" sz="23899" dirty="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56392" y="1522163"/>
            <a:ext cx="9079216" cy="2987749"/>
          </a:xfrm>
        </p:spPr>
        <p:txBody>
          <a:bodyPr lIns="45720" rIns="45720">
            <a:normAutofit/>
          </a:bodyPr>
          <a:lstStyle>
            <a:lvl1pPr algn="l">
              <a:lnSpc>
                <a:spcPct val="110000"/>
              </a:lnSpc>
              <a:defRPr sz="420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>
                <a:latin typeface="Myriad Pro" panose="020B0503030403020204" pitchFamily="34" charset="0"/>
              </a:rPr>
              <a:t>Click to add quote.</a:t>
            </a: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56393" y="5038603"/>
            <a:ext cx="8187708" cy="771896"/>
          </a:xfrm>
        </p:spPr>
        <p:txBody>
          <a:bodyPr lIns="45720" tIns="45720" rIns="45720" bIns="45720" anchor="ctr">
            <a:normAutofit/>
          </a:bodyPr>
          <a:lstStyle>
            <a:lvl1pPr marL="457189" indent="-457189" algn="r">
              <a:buClr>
                <a:schemeClr val="accent2"/>
              </a:buClr>
              <a:buFont typeface="Myriad Pro Light" panose="020B0403030403020204" pitchFamily="34" charset="0"/>
              <a:buChar char=""/>
              <a:defRPr sz="3733">
                <a:solidFill>
                  <a:schemeClr val="accent2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sz="3200" smtClean="0">
                <a:solidFill>
                  <a:schemeClr val="accent2"/>
                </a:solidFill>
              </a:rPr>
              <a:t>Click to edit Master text styles</a:t>
            </a:r>
          </a:p>
        </p:txBody>
      </p:sp>
      <p:pic>
        <p:nvPicPr>
          <p:cNvPr id="2" name="Picture 1" descr="Quotation_L.ai"/>
          <p:cNvPicPr>
            <a:picLocks noChangeAspect="1"/>
          </p:cNvPicPr>
          <p:nvPr userDrawn="1"/>
        </p:nvPicPr>
        <p:blipFill>
          <a:blip r:embed="rId2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" y="607485"/>
            <a:ext cx="1509460" cy="13102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41" y="4537121"/>
            <a:ext cx="1509459" cy="13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3896" y="1997817"/>
            <a:ext cx="7903633" cy="57841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en-US" sz="3600" b="0" kern="1200" baseline="0" dirty="0">
                <a:solidFill>
                  <a:schemeClr val="accent4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Word to Define – 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143895" y="2646867"/>
            <a:ext cx="7904212" cy="2175172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tx1"/>
                </a:solidFill>
                <a:latin typeface="Myriad Pro" panose="020B0503030403020204" pitchFamily="34" charset="0"/>
                <a:ea typeface="Tahoma" pitchFamily="34" charset="0"/>
                <a:cs typeface="Tahoma" pitchFamily="34" charset="0"/>
              </a:defRPr>
            </a:lvl1pPr>
            <a:lvl2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definition.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484438" y="6253099"/>
            <a:ext cx="2400144" cy="38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353" dirty="0">
                <a:solidFill>
                  <a:schemeClr val="tx1"/>
                </a:solidFill>
                <a:latin typeface="+mj-lt"/>
              </a:rPr>
              <a:t>Microsoft</a:t>
            </a:r>
            <a:r>
              <a:rPr lang="en-US" sz="2353" dirty="0">
                <a:solidFill>
                  <a:schemeClr val="tx1"/>
                </a:solidFill>
              </a:rPr>
              <a:t> </a:t>
            </a:r>
            <a:r>
              <a:rPr lang="en-US" sz="2353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Ignite</a:t>
            </a:r>
            <a:endParaRPr lang="en-AU" sz="2353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239" y="2793577"/>
            <a:ext cx="11653523" cy="1158793"/>
          </a:xfrm>
        </p:spPr>
        <p:txBody>
          <a:bodyPr/>
          <a:lstStyle>
            <a:lvl1pPr>
              <a:defRPr sz="7058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182497"/>
            <a:ext cx="12192000" cy="675503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10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9" name="Logo" descr="logo"/>
          <p:cNvPicPr>
            <a:picLocks noChangeAspect="1" noChangeArrowheads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727" y="196184"/>
            <a:ext cx="5150272" cy="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 bwMode="auto">
          <a:xfrm>
            <a:off x="0" y="6182497"/>
            <a:ext cx="12192000" cy="6936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AU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117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5" y="242332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2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30-06-2017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5988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585F-8565-4830-A7D3-2A6C58FEF1EA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0AD5-601C-48EB-85C9-FBC86058ED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991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82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" y="6011359"/>
            <a:ext cx="12191997" cy="846639"/>
          </a:xfrm>
          <a:prstGeom prst="rect">
            <a:avLst/>
          </a:prstGeom>
          <a:solidFill>
            <a:srgbClr val="01A1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rgbClr val="01A1D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" y="5808159"/>
            <a:ext cx="1219200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7044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83044" y="5829268"/>
            <a:ext cx="10300395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spc="-4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the</a:t>
            </a:r>
            <a:r>
              <a:rPr lang="en-AU" sz="1600" spc="-40" baseline="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Digital Enterprise</a:t>
            </a:r>
            <a:endParaRPr lang="en-AU" sz="1600" spc="-40" dirty="0">
              <a:solidFill>
                <a:srgbClr val="01A1DD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2363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4" y="6011359"/>
            <a:ext cx="12191997" cy="846639"/>
          </a:xfrm>
          <a:prstGeom prst="rect">
            <a:avLst/>
          </a:prstGeom>
          <a:solidFill>
            <a:srgbClr val="01A1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rgbClr val="01A1D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" y="5808159"/>
            <a:ext cx="1219200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7044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83044" y="5829268"/>
            <a:ext cx="10300395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spc="-4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the</a:t>
            </a:r>
            <a:r>
              <a:rPr lang="en-AU" sz="1600" spc="-40" baseline="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Digital Enterprise</a:t>
            </a:r>
            <a:endParaRPr lang="en-AU" sz="1600" spc="-40" dirty="0">
              <a:solidFill>
                <a:srgbClr val="01A1DD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5065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/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-5855"/>
            <a:ext cx="12191995" cy="685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3704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7458" y="62484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" y="5808159"/>
            <a:ext cx="12192001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83044" y="5829268"/>
            <a:ext cx="10300395" cy="86409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spc="-4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Integrating the</a:t>
            </a:r>
            <a:r>
              <a:rPr lang="en-AU" sz="1600" spc="-40" baseline="0" dirty="0" smtClean="0">
                <a:solidFill>
                  <a:srgbClr val="01A1DD"/>
                </a:solidFill>
                <a:latin typeface="Questrial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Digital Enterprise</a:t>
            </a:r>
            <a:endParaRPr lang="en-AU" sz="1600" spc="-40" dirty="0">
              <a:solidFill>
                <a:srgbClr val="01A1DD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1795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615" y="1588552"/>
            <a:ext cx="5384800" cy="3952683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86342"/>
            <a:ext cx="5384800" cy="3954892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667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-2" y="5808159"/>
            <a:ext cx="12192003" cy="1049839"/>
            <a:chOff x="-1" y="4356119"/>
            <a:chExt cx="9144002" cy="7873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" y="4508519"/>
              <a:ext cx="9143998" cy="634979"/>
            </a:xfrm>
            <a:prstGeom prst="rect">
              <a:avLst/>
            </a:prstGeom>
            <a:solidFill>
              <a:srgbClr val="01A1D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rgbClr val="01A1DD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253093" y="4686300"/>
              <a:ext cx="1385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" y="4356119"/>
              <a:ext cx="9144001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037283" y="4371951"/>
              <a:ext cx="7725296" cy="6480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1600" spc="-40" dirty="0" smtClean="0">
                  <a:solidFill>
                    <a:srgbClr val="01A1DD"/>
                  </a:solidFill>
                  <a:latin typeface="Questrial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Integrating the</a:t>
              </a:r>
              <a:r>
                <a:rPr lang="en-AU" sz="1600" spc="-40" baseline="0" dirty="0" smtClean="0">
                  <a:solidFill>
                    <a:srgbClr val="01A1DD"/>
                  </a:solidFill>
                  <a:latin typeface="Questrial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Digital Enterprise</a:t>
              </a:r>
              <a:endParaRPr lang="en-AU" sz="1600" spc="-40" dirty="0">
                <a:solidFill>
                  <a:srgbClr val="01A1DD"/>
                </a:solidFill>
                <a:latin typeface="Questrial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15" y="6146581"/>
            <a:ext cx="1251916" cy="2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5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585F-8565-4830-A7D3-2A6C58FEF1EA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0AD5-601C-48EB-85C9-FBC86058ED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8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55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585F-8565-4830-A7D3-2A6C58FEF1EA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70AD5-601C-48EB-85C9-FBC86058ED8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323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768" r:id="rId34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000" b="0" kern="1200">
          <a:solidFill>
            <a:srgbClr val="01A1DD"/>
          </a:solidFill>
          <a:latin typeface="Questrial" charset="0"/>
          <a:ea typeface="Questrial" charset="0"/>
          <a:cs typeface="Questrial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Questrial" charset="0"/>
          <a:ea typeface="Questrial" charset="0"/>
          <a:cs typeface="Questrial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50000"/>
              <a:lumOff val="50000"/>
            </a:schemeClr>
          </a:solidFill>
          <a:latin typeface="Questrial" charset="0"/>
          <a:ea typeface="Questrial" charset="0"/>
          <a:cs typeface="Questrial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50000"/>
              <a:lumOff val="50000"/>
            </a:schemeClr>
          </a:solidFill>
          <a:latin typeface="Questrial" charset="0"/>
          <a:ea typeface="Questrial" charset="0"/>
          <a:cs typeface="Questrial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>
              <a:lumMod val="50000"/>
              <a:lumOff val="50000"/>
            </a:schemeClr>
          </a:solidFill>
          <a:latin typeface="Questrial" charset="0"/>
          <a:ea typeface="Questrial" charset="0"/>
          <a:cs typeface="Questrial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>
              <a:lumMod val="50000"/>
              <a:lumOff val="50000"/>
            </a:schemeClr>
          </a:solidFill>
          <a:latin typeface="Questrial" charset="0"/>
          <a:ea typeface="Questrial" charset="0"/>
          <a:cs typeface="Questrial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30-06-2017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3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emf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2.emf"/><Relationship Id="rId5" Type="http://schemas.openxmlformats.org/officeDocument/2006/relationships/image" Target="../media/image19.png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emf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11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emf"/><Relationship Id="rId4" Type="http://schemas.openxmlformats.org/officeDocument/2006/relationships/image" Target="../media/image19.png"/><Relationship Id="rId9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11" Type="http://schemas.openxmlformats.org/officeDocument/2006/relationships/image" Target="../media/image41.png"/><Relationship Id="rId5" Type="http://schemas.openxmlformats.org/officeDocument/2006/relationships/image" Target="../media/image36.emf"/><Relationship Id="rId10" Type="http://schemas.openxmlformats.org/officeDocument/2006/relationships/image" Target="../media/image40.png"/><Relationship Id="rId4" Type="http://schemas.openxmlformats.org/officeDocument/2006/relationships/image" Target="../media/image35.em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11" Type="http://schemas.openxmlformats.org/officeDocument/2006/relationships/image" Target="../media/image41.png"/><Relationship Id="rId5" Type="http://schemas.openxmlformats.org/officeDocument/2006/relationships/image" Target="../media/image36.emf"/><Relationship Id="rId10" Type="http://schemas.openxmlformats.org/officeDocument/2006/relationships/image" Target="../media/image40.png"/><Relationship Id="rId4" Type="http://schemas.openxmlformats.org/officeDocument/2006/relationships/image" Target="../media/image35.emf"/><Relationship Id="rId9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10" Type="http://schemas.openxmlformats.org/officeDocument/2006/relationships/image" Target="../media/image40.png"/><Relationship Id="rId4" Type="http://schemas.openxmlformats.org/officeDocument/2006/relationships/image" Target="../media/image37.emf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4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10" Type="http://schemas.openxmlformats.org/officeDocument/2006/relationships/image" Target="../media/image40.png"/><Relationship Id="rId4" Type="http://schemas.openxmlformats.org/officeDocument/2006/relationships/image" Target="../media/image37.emf"/><Relationship Id="rId9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9.png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image" Target="../media/image20.png"/><Relationship Id="rId4" Type="http://schemas.openxmlformats.org/officeDocument/2006/relationships/image" Target="../media/image38.emf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4" Type="http://schemas.openxmlformats.org/officeDocument/2006/relationships/image" Target="../media/image38.emf"/><Relationship Id="rId9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10" Type="http://schemas.openxmlformats.org/officeDocument/2006/relationships/image" Target="../media/image40.png"/><Relationship Id="rId4" Type="http://schemas.openxmlformats.org/officeDocument/2006/relationships/image" Target="../media/image37.emf"/><Relationship Id="rId9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42.png"/><Relationship Id="rId5" Type="http://schemas.openxmlformats.org/officeDocument/2006/relationships/image" Target="../media/image46.png"/><Relationship Id="rId10" Type="http://schemas.openxmlformats.org/officeDocument/2006/relationships/image" Target="../media/image6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26"/>
            <a:ext cx="12192000" cy="5540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526"/>
            <a:ext cx="12192000" cy="910498"/>
          </a:xfrm>
          <a:gradFill flip="none" rotWithShape="1">
            <a:gsLst>
              <a:gs pos="0">
                <a:schemeClr val="bg1">
                  <a:alpha val="29000"/>
                </a:schemeClr>
              </a:gs>
              <a:gs pos="24000">
                <a:schemeClr val="accent1">
                  <a:lumMod val="75000"/>
                  <a:alpha val="12000"/>
                </a:schemeClr>
              </a:gs>
              <a:gs pos="97000">
                <a:schemeClr val="tx1"/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/>
          <a:lstStyle/>
          <a:p>
            <a:pPr algn="ctr"/>
            <a:r>
              <a:rPr lang="en-AU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Microsoft 2017 Australian Partner of the Year!</a:t>
            </a:r>
            <a:endParaRPr lang="en-AU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219" y="5161576"/>
            <a:ext cx="1428571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842" y="13504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Non-Network Based </a:t>
            </a:r>
            <a:br>
              <a:rPr lang="en-AU" sz="6000" dirty="0" smtClean="0"/>
            </a:br>
            <a:r>
              <a:rPr lang="en-AU" sz="6000" dirty="0" smtClean="0"/>
              <a:t>Options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799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Relay – An Alternative Approach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498462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Relay underpins all of the non-network connectivity options</a:t>
            </a:r>
          </a:p>
          <a:p>
            <a:pPr lvl="1"/>
            <a:r>
              <a:rPr lang="en-AU" dirty="0" smtClean="0"/>
              <a:t>Azure </a:t>
            </a:r>
            <a:r>
              <a:rPr lang="en-AU" dirty="0"/>
              <a:t>Relay</a:t>
            </a:r>
          </a:p>
          <a:p>
            <a:pPr lvl="2"/>
            <a:r>
              <a:rPr lang="en-AU" dirty="0" smtClean="0"/>
              <a:t>WCF Relay</a:t>
            </a:r>
          </a:p>
          <a:p>
            <a:pPr lvl="2"/>
            <a:r>
              <a:rPr lang="en-AU" dirty="0" smtClean="0"/>
              <a:t>Hybrid Connections</a:t>
            </a:r>
          </a:p>
          <a:p>
            <a:pPr lvl="1"/>
            <a:r>
              <a:rPr lang="en-AU" dirty="0" smtClean="0"/>
              <a:t>On </a:t>
            </a:r>
            <a:r>
              <a:rPr lang="en-AU" dirty="0" err="1" smtClean="0"/>
              <a:t>Prem</a:t>
            </a:r>
            <a:r>
              <a:rPr lang="en-AU" dirty="0" smtClean="0"/>
              <a:t> Data Gateway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03" y="4531675"/>
            <a:ext cx="1086894" cy="1157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09" y="4528281"/>
            <a:ext cx="1157897" cy="1157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494" y="4528281"/>
            <a:ext cx="1088236" cy="1088236"/>
          </a:xfrm>
          <a:prstGeom prst="rect">
            <a:avLst/>
          </a:prstGeom>
        </p:spPr>
      </p:pic>
      <p:pic>
        <p:nvPicPr>
          <p:cNvPr id="8" name="Picture 2" descr="Image result for azure relay hybrid connections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70" y="4528281"/>
            <a:ext cx="861142" cy="8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27" y="3572894"/>
            <a:ext cx="2131900" cy="1706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the Relay?</a:t>
            </a:r>
            <a:endParaRPr lang="en-A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" y="1600202"/>
            <a:ext cx="7413524" cy="1300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Traffic OUT is not usually a problem</a:t>
            </a:r>
          </a:p>
          <a:p>
            <a:r>
              <a:rPr lang="en-GB" dirty="0" smtClean="0"/>
              <a:t>Traffic IN – different story!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201" y="2900515"/>
            <a:ext cx="1955733" cy="2663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642" y="2895768"/>
            <a:ext cx="4078009" cy="266870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821858" y="4670323"/>
            <a:ext cx="5338916" cy="1966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3061" y="4673708"/>
            <a:ext cx="1737933" cy="1627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5597227" y="4080680"/>
            <a:ext cx="1198950" cy="119895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69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31" y="1417638"/>
            <a:ext cx="5785469" cy="408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Relay Works</a:t>
            </a:r>
            <a:endParaRPr lang="en-A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" y="1600202"/>
            <a:ext cx="4629151" cy="3905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Concepts:</a:t>
            </a:r>
          </a:p>
          <a:p>
            <a:pPr lvl="1"/>
            <a:r>
              <a:rPr lang="en-GB" dirty="0"/>
              <a:t>Secured listener endpoint in the cloud</a:t>
            </a:r>
          </a:p>
          <a:p>
            <a:pPr lvl="1"/>
            <a:r>
              <a:rPr lang="en-GB" dirty="0"/>
              <a:t>Opened via an outbound connection from within corporate network</a:t>
            </a:r>
          </a:p>
          <a:p>
            <a:pPr lvl="1"/>
            <a:r>
              <a:rPr lang="en-GB" dirty="0"/>
              <a:t>Clients send messages via the listener’s endpoint</a:t>
            </a:r>
          </a:p>
          <a:p>
            <a:pPr lvl="1"/>
            <a:r>
              <a:rPr lang="en-GB" dirty="0"/>
              <a:t>No changes to corporate firewall or network required </a:t>
            </a:r>
          </a:p>
          <a:p>
            <a:pPr lvl="2"/>
            <a:r>
              <a:rPr lang="en-GB" dirty="0"/>
              <a:t>As long as it allows outbound traffic </a:t>
            </a:r>
            <a:r>
              <a:rPr lang="en-GB" dirty="0" smtClean="0"/>
              <a:t>on </a:t>
            </a:r>
            <a:br>
              <a:rPr lang="en-GB" dirty="0" smtClean="0"/>
            </a:br>
            <a:r>
              <a:rPr lang="en-GB" dirty="0" smtClean="0"/>
              <a:t>port </a:t>
            </a:r>
            <a:r>
              <a:rPr lang="en-GB" dirty="0"/>
              <a:t>80/443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05675" y="2790031"/>
            <a:ext cx="1209675" cy="151527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8810625" y="2790031"/>
            <a:ext cx="1213470" cy="151527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9576" y="4156568"/>
            <a:ext cx="525488" cy="297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4094" y="4236497"/>
            <a:ext cx="525488" cy="2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1302 -0.242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302 -0.24259 L 0.24115 0.02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3581 -0.264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581 -0.26412 L -0.24883 -0.0215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Azure Relay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Generally Available as of 27 March 2017</a:t>
            </a:r>
          </a:p>
          <a:p>
            <a:r>
              <a:rPr lang="en-AU" dirty="0" smtClean="0"/>
              <a:t>One of the three Service Bus offerings</a:t>
            </a:r>
          </a:p>
          <a:p>
            <a:r>
              <a:rPr lang="en-AU" dirty="0" smtClean="0"/>
              <a:t>Comprised of two services:</a:t>
            </a:r>
          </a:p>
          <a:p>
            <a:pPr lvl="1"/>
            <a:r>
              <a:rPr lang="en-AU" dirty="0" smtClean="0"/>
              <a:t>WCF Relay </a:t>
            </a:r>
          </a:p>
          <a:p>
            <a:pPr lvl="1"/>
            <a:r>
              <a:rPr lang="en-AU" dirty="0" smtClean="0"/>
              <a:t>Azure Relay Hybrid Connections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AU" dirty="0" smtClean="0"/>
          </a:p>
        </p:txBody>
      </p:sp>
      <p:pic>
        <p:nvPicPr>
          <p:cNvPr id="1026" name="Picture 2" descr="Image result for azure relay hybrid connections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58" y="415568"/>
            <a:ext cx="861142" cy="8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1859" y="4522025"/>
            <a:ext cx="738707" cy="786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6392" y="4522025"/>
            <a:ext cx="786964" cy="7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0" y="1290530"/>
            <a:ext cx="5156518" cy="4578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WCF Relay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113468" cy="4037044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WCF Relay </a:t>
            </a:r>
            <a:r>
              <a:rPr lang="en-AU" dirty="0" smtClean="0"/>
              <a:t>point within a Service Bus namespace </a:t>
            </a:r>
            <a:endParaRPr lang="en-AU" dirty="0"/>
          </a:p>
          <a:p>
            <a:r>
              <a:rPr lang="en-AU" dirty="0" smtClean="0"/>
              <a:t>Outbound connection from an on-</a:t>
            </a:r>
            <a:r>
              <a:rPr lang="en-AU" dirty="0" err="1" smtClean="0"/>
              <a:t>prem</a:t>
            </a:r>
            <a:r>
              <a:rPr lang="en-AU" dirty="0" smtClean="0"/>
              <a:t> WCF service</a:t>
            </a:r>
          </a:p>
          <a:p>
            <a:r>
              <a:rPr lang="en-AU" dirty="0" smtClean="0"/>
              <a:t>Uses WCF relay bindings:</a:t>
            </a:r>
          </a:p>
          <a:p>
            <a:pPr lvl="1"/>
            <a:r>
              <a:rPr lang="en-AU" dirty="0" err="1" smtClean="0"/>
              <a:t>NetTcpRelayBinding</a:t>
            </a:r>
            <a:endParaRPr lang="en-AU" dirty="0" smtClean="0"/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BasicHttpRelayBinding</a:t>
            </a:r>
            <a:endParaRPr lang="en-AU" dirty="0" smtClean="0"/>
          </a:p>
          <a:p>
            <a:pPr lvl="1"/>
            <a:r>
              <a:rPr lang="en-AU" dirty="0" smtClean="0"/>
              <a:t> WS2007HttpRelayBinding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NetOnewayRelayBinding</a:t>
            </a:r>
            <a:endParaRPr lang="en-AU" dirty="0" smtClean="0"/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NetEventRelayBinding</a:t>
            </a:r>
            <a:endParaRPr lang="en-AU" dirty="0" smtClean="0"/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WebHttpRelayBinding</a:t>
            </a:r>
            <a:endParaRPr lang="en-AU" dirty="0" smtClean="0"/>
          </a:p>
          <a:p>
            <a:pPr lvl="1"/>
            <a:r>
              <a:rPr lang="en-AU" dirty="0" smtClean="0"/>
              <a:t> </a:t>
            </a:r>
            <a:r>
              <a:rPr lang="en-AU" dirty="0" err="1"/>
              <a:t>N</a:t>
            </a:r>
            <a:r>
              <a:rPr lang="en-AU" dirty="0" err="1" smtClean="0"/>
              <a:t>etMessagingBinding</a:t>
            </a:r>
            <a:endParaRPr lang="en-AU" dirty="0" smtClean="0"/>
          </a:p>
          <a:p>
            <a:r>
              <a:rPr lang="en-AU" dirty="0" smtClean="0"/>
              <a:t>Security via Shared Access Signatures (SAS)</a:t>
            </a:r>
          </a:p>
          <a:p>
            <a:r>
              <a:rPr lang="en-AU" dirty="0" smtClean="0"/>
              <a:t>Accessible from a variety of services &amp; locations</a:t>
            </a:r>
          </a:p>
          <a:p>
            <a:pPr lvl="1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418" y="363648"/>
            <a:ext cx="964982" cy="96498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56535"/>
              </p:ext>
            </p:extLst>
          </p:nvPr>
        </p:nvGraphicFramePr>
        <p:xfrm>
          <a:off x="5915025" y="251625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6" imgW="1143264" imgH="1143236" progId="Visio.Drawing.15">
                  <p:embed/>
                </p:oleObj>
              </mc:Choice>
              <mc:Fallback>
                <p:oleObj name="Visio" r:id="rId6" imgW="1143264" imgH="1143236" progId="Visio.Drawing.15">
                  <p:embed/>
                  <p:pic>
                    <p:nvPicPr>
                      <p:cNvPr id="1147" name="Object 114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5025" y="2516255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025" y="1518051"/>
            <a:ext cx="1284525" cy="685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6959" y="2006484"/>
            <a:ext cx="666895" cy="710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3729" y="1600202"/>
            <a:ext cx="814861" cy="4674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8445" y="2129082"/>
            <a:ext cx="389250" cy="5173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5188" y="2646415"/>
            <a:ext cx="415200" cy="407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6139" y="4926648"/>
            <a:ext cx="666895" cy="71059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7178842" y="2129082"/>
            <a:ext cx="1212683" cy="109036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512342" y="2674266"/>
            <a:ext cx="155926" cy="45833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789085" y="2035299"/>
            <a:ext cx="528504" cy="104821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983652" y="2516255"/>
            <a:ext cx="534793" cy="68520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983652" y="2858859"/>
            <a:ext cx="811536" cy="44172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98967" y="3132596"/>
            <a:ext cx="1292558" cy="25226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68268" y="3701177"/>
            <a:ext cx="932932" cy="122547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83652" y="3650092"/>
            <a:ext cx="1331923" cy="127655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178926" y="3720596"/>
            <a:ext cx="1431794" cy="115710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WCF Relay – 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113468" cy="4037044"/>
          </a:xfrm>
        </p:spPr>
        <p:txBody>
          <a:bodyPr>
            <a:normAutofit/>
          </a:bodyPr>
          <a:lstStyle/>
          <a:p>
            <a:r>
              <a:rPr lang="en-AU" dirty="0"/>
              <a:t>Needs a self-provided listener service</a:t>
            </a:r>
          </a:p>
          <a:p>
            <a:r>
              <a:rPr lang="en-AU" dirty="0"/>
              <a:t>Relies on Windows / .NET framework</a:t>
            </a:r>
          </a:p>
          <a:p>
            <a:r>
              <a:rPr lang="en-AU" dirty="0" smtClean="0"/>
              <a:t>Optimised for XML messaging</a:t>
            </a:r>
          </a:p>
          <a:p>
            <a:pPr lvl="1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418" y="363648"/>
            <a:ext cx="964982" cy="964982"/>
          </a:xfrm>
          <a:prstGeom prst="rect">
            <a:avLst/>
          </a:prstGeom>
        </p:spPr>
      </p:pic>
      <p:graphicFrame>
        <p:nvGraphicFramePr>
          <p:cNvPr id="1147" name="Object 1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756056"/>
              </p:ext>
            </p:extLst>
          </p:nvPr>
        </p:nvGraphicFramePr>
        <p:xfrm>
          <a:off x="5915025" y="2516255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Visio" r:id="rId5" imgW="1143264" imgH="1143236" progId="Visio.Drawing.15">
                  <p:embed/>
                </p:oleObj>
              </mc:Choice>
              <mc:Fallback>
                <p:oleObj name="Visio" r:id="rId5" imgW="1143264" imgH="1143236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5025" y="2516255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8" name="Picture 1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5025" y="1518051"/>
            <a:ext cx="1284525" cy="685467"/>
          </a:xfrm>
          <a:prstGeom prst="rect">
            <a:avLst/>
          </a:prstGeom>
        </p:spPr>
      </p:pic>
      <p:pic>
        <p:nvPicPr>
          <p:cNvPr id="1149" name="Picture 1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6959" y="2006484"/>
            <a:ext cx="666895" cy="710598"/>
          </a:xfrm>
          <a:prstGeom prst="rect">
            <a:avLst/>
          </a:prstGeom>
        </p:spPr>
      </p:pic>
      <p:pic>
        <p:nvPicPr>
          <p:cNvPr id="1150" name="Picture 11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729" y="1600202"/>
            <a:ext cx="814861" cy="467424"/>
          </a:xfrm>
          <a:prstGeom prst="rect">
            <a:avLst/>
          </a:prstGeom>
        </p:spPr>
      </p:pic>
      <p:pic>
        <p:nvPicPr>
          <p:cNvPr id="1151" name="Picture 1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8445" y="2129082"/>
            <a:ext cx="389250" cy="517333"/>
          </a:xfrm>
          <a:prstGeom prst="rect">
            <a:avLst/>
          </a:prstGeom>
        </p:spPr>
      </p:pic>
      <p:pic>
        <p:nvPicPr>
          <p:cNvPr id="1154" name="Picture 11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5188" y="2646415"/>
            <a:ext cx="415200" cy="4074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6139" y="4926648"/>
            <a:ext cx="666895" cy="710598"/>
          </a:xfrm>
          <a:prstGeom prst="rect">
            <a:avLst/>
          </a:prstGeom>
        </p:spPr>
      </p:pic>
      <p:pic>
        <p:nvPicPr>
          <p:cNvPr id="1155" name="Picture 11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5500" y="1290530"/>
            <a:ext cx="5156518" cy="4578215"/>
          </a:xfrm>
          <a:prstGeom prst="rect">
            <a:avLst/>
          </a:prstGeom>
        </p:spPr>
      </p:pic>
      <p:cxnSp>
        <p:nvCxnSpPr>
          <p:cNvPr id="1157" name="Straight Arrow Connector 1156"/>
          <p:cNvCxnSpPr/>
          <p:nvPr/>
        </p:nvCxnSpPr>
        <p:spPr>
          <a:xfrm>
            <a:off x="7178842" y="2129082"/>
            <a:ext cx="1212683" cy="109036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8512342" y="2674266"/>
            <a:ext cx="155926" cy="45833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8789085" y="2035299"/>
            <a:ext cx="528504" cy="104821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>
            <a:off x="8983652" y="2516255"/>
            <a:ext cx="534793" cy="68520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8983652" y="2858859"/>
            <a:ext cx="811536" cy="44172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7098967" y="3132596"/>
            <a:ext cx="1292558" cy="252268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8668268" y="3701177"/>
            <a:ext cx="932932" cy="122547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8983652" y="3650092"/>
            <a:ext cx="1331923" cy="1276556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7178926" y="3720596"/>
            <a:ext cx="1431794" cy="115710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WCF Relay – Pricing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78450"/>
              </p:ext>
            </p:extLst>
          </p:nvPr>
        </p:nvGraphicFramePr>
        <p:xfrm>
          <a:off x="609600" y="1600200"/>
          <a:ext cx="10972800" cy="178308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38896827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0741680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1" cap="all" dirty="0">
                          <a:solidFill>
                            <a:schemeClr val="tx1"/>
                          </a:solidFill>
                          <a:effectLst/>
                        </a:rPr>
                        <a:t>WCF RELAY PRICING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AU" b="1" cap="all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2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Relay hours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$0.10 for every 100 relay hours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959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Messages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$0.01 for every 10,000 messages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78018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3565841"/>
            <a:ext cx="105156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Segoe UI Condensed"/>
              </a:rPr>
              <a:t>The monthly prices are calculated based on 744 hours of use. Connections will be charged in one hour increments.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387034"/>
            <a:ext cx="6253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MONTHLY USAGE SCENARIO:</a:t>
            </a:r>
          </a:p>
          <a:p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1 connection x 744 hours + 1 million messages** = </a:t>
            </a:r>
            <a:r>
              <a:rPr lang="en-AU" sz="2400" b="1" dirty="0" smtClean="0"/>
              <a:t>US $1.74*</a:t>
            </a:r>
            <a:endParaRPr lang="en-AU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7418" y="363648"/>
            <a:ext cx="964982" cy="964982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0" y="5333447"/>
            <a:ext cx="1051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1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Segoe UI Condensed"/>
              </a:rPr>
              <a:t>*Excludes data egress</a:t>
            </a:r>
            <a:r>
              <a:rPr kumimoji="0" lang="en-US" altLang="en-US" sz="900" b="0" i="1" u="none" strike="noStrike" cap="none" normalizeH="0" dirty="0" smtClean="0">
                <a:ln>
                  <a:noFill/>
                </a:ln>
                <a:solidFill>
                  <a:srgbClr val="505050"/>
                </a:solidFill>
                <a:effectLst/>
                <a:latin typeface="Segoe UI Condensed"/>
              </a:rPr>
              <a:t> charges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i="1" baseline="0" dirty="0" smtClean="0">
                <a:solidFill>
                  <a:srgbClr val="505050"/>
                </a:solidFill>
                <a:latin typeface="Segoe UI Condensed"/>
              </a:rPr>
              <a:t>**Message size up to 64KB</a:t>
            </a:r>
            <a:endParaRPr kumimoji="0" lang="en-US" altLang="en-US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Hybrid Connections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2"/>
            <a:ext cx="10868809" cy="4037044"/>
          </a:xfrm>
        </p:spPr>
        <p:txBody>
          <a:bodyPr>
            <a:normAutofit/>
          </a:bodyPr>
          <a:lstStyle/>
          <a:p>
            <a:r>
              <a:rPr lang="en-AU" dirty="0" smtClean="0"/>
              <a:t>Works at the transport level (web sockets)</a:t>
            </a:r>
          </a:p>
          <a:p>
            <a:r>
              <a:rPr lang="en-AU" dirty="0" smtClean="0"/>
              <a:t>Relies on port forwarding (hostname + port)</a:t>
            </a:r>
          </a:p>
          <a:p>
            <a:r>
              <a:rPr lang="en-AU" dirty="0" smtClean="0"/>
              <a:t>Requires only a Service Bus namespace (no MABS)</a:t>
            </a:r>
          </a:p>
          <a:p>
            <a:r>
              <a:rPr lang="en-AU" dirty="0" smtClean="0"/>
              <a:t>Cross Platform (Windows &amp; Linux) </a:t>
            </a:r>
          </a:p>
          <a:p>
            <a:r>
              <a:rPr lang="en-AU" dirty="0" smtClean="0"/>
              <a:t>Codeless experience for Web Apps / Mobile Apps</a:t>
            </a:r>
          </a:p>
          <a:p>
            <a:r>
              <a:rPr lang="en-AU" dirty="0" smtClean="0"/>
              <a:t>API accessible for other scenarios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371" y="367484"/>
            <a:ext cx="898606" cy="9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52" y="2271252"/>
            <a:ext cx="5206989" cy="3595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212593" cy="1143000"/>
          </a:xfrm>
        </p:spPr>
        <p:txBody>
          <a:bodyPr/>
          <a:lstStyle/>
          <a:p>
            <a:r>
              <a:rPr lang="en-AU" dirty="0" smtClean="0"/>
              <a:t>Hybrid Connections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6106678" cy="872104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Connection created in Azure </a:t>
            </a:r>
            <a:r>
              <a:rPr lang="en-AU" dirty="0" smtClean="0"/>
              <a:t>(Service Bus)</a:t>
            </a:r>
            <a:endParaRPr lang="en-AU" dirty="0"/>
          </a:p>
          <a:p>
            <a:r>
              <a:rPr lang="en-AU" dirty="0"/>
              <a:t>Hybrid Connection Manager installed on </a:t>
            </a:r>
            <a:r>
              <a:rPr lang="en-AU" dirty="0" err="1"/>
              <a:t>prem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37" y="2884064"/>
            <a:ext cx="894750" cy="88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572" y="4344702"/>
            <a:ext cx="685068" cy="110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741" y="3766892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Web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536" y="5430810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Mobile App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7904630" y="3406426"/>
            <a:ext cx="601233" cy="77981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5733895" y="298598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314" y="255909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5863" y="361742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8586" y="478192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896" y="1874652"/>
            <a:ext cx="627897" cy="974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2237" y="450710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3" y="437721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Elbow Connector 15"/>
          <p:cNvCxnSpPr/>
          <p:nvPr/>
        </p:nvCxnSpPr>
        <p:spPr>
          <a:xfrm flipV="1">
            <a:off x="6851896" y="381990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5" idx="1"/>
          </p:cNvCxnSpPr>
          <p:nvPr/>
        </p:nvCxnSpPr>
        <p:spPr>
          <a:xfrm>
            <a:off x="6851896" y="431305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>
            <a:off x="2196921" y="3328516"/>
            <a:ext cx="905192" cy="80770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208497" y="4313053"/>
            <a:ext cx="893617" cy="860798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1811" y="4236852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1811" y="4313053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9448" y="4774989"/>
            <a:ext cx="189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 Manager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3371" y="367484"/>
            <a:ext cx="898606" cy="957309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 bwMode="auto">
          <a:xfrm>
            <a:off x="6851896" y="5544262"/>
            <a:ext cx="1438332" cy="611411"/>
          </a:xfrm>
          <a:prstGeom prst="wedgeRectCallout">
            <a:avLst>
              <a:gd name="adj1" fmla="val 33392"/>
              <a:gd name="adj2" fmla="val -151709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Hostname </a:t>
            </a:r>
            <a:r>
              <a:rPr lang="en-US" sz="15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&amp; Port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3394168" y="5544262"/>
            <a:ext cx="1337991" cy="611411"/>
          </a:xfrm>
          <a:prstGeom prst="wedgeRectCallout">
            <a:avLst>
              <a:gd name="adj1" fmla="val -32204"/>
              <a:gd name="adj2" fmla="val -206999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Hostname </a:t>
            </a:r>
            <a:r>
              <a:rPr lang="en-US" sz="15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&amp; Port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64" y="3867973"/>
            <a:ext cx="780290" cy="7802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0865" y="3933797"/>
            <a:ext cx="709355" cy="7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689741" y="3734130"/>
            <a:ext cx="7648778" cy="1415852"/>
            <a:chOff x="3917475" y="3393700"/>
            <a:chExt cx="7648778" cy="1415852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Dan Toomey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Integration MVP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The Hitchhiker’s Guide to Hybrid Connectivity</a:t>
              </a:r>
            </a:p>
          </p:txBody>
        </p:sp>
      </p:grpSp>
      <p:pic>
        <p:nvPicPr>
          <p:cNvPr id="1034" name="Picture 10" descr="Dan Toom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20" y="3905150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52" y="2271252"/>
            <a:ext cx="5206989" cy="3595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212593" cy="1143000"/>
          </a:xfrm>
        </p:spPr>
        <p:txBody>
          <a:bodyPr/>
          <a:lstStyle/>
          <a:p>
            <a:r>
              <a:rPr lang="en-AU" dirty="0" smtClean="0"/>
              <a:t>Hybrid Connections – Scalability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6106678" cy="872104"/>
          </a:xfrm>
        </p:spPr>
        <p:txBody>
          <a:bodyPr>
            <a:normAutofit fontScale="62500" lnSpcReduction="20000"/>
          </a:bodyPr>
          <a:lstStyle/>
          <a:p>
            <a:r>
              <a:rPr lang="en-AU" dirty="0"/>
              <a:t>Connection created in Azure </a:t>
            </a:r>
            <a:r>
              <a:rPr lang="en-AU" dirty="0" smtClean="0"/>
              <a:t>(Service Bus)</a:t>
            </a:r>
            <a:endParaRPr lang="en-AU" dirty="0"/>
          </a:p>
          <a:p>
            <a:r>
              <a:rPr lang="en-AU" dirty="0"/>
              <a:t>Hybrid Connection Manager installed on </a:t>
            </a:r>
            <a:r>
              <a:rPr lang="en-AU" dirty="0" err="1"/>
              <a:t>prem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37" y="2884064"/>
            <a:ext cx="894750" cy="88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572" y="4344702"/>
            <a:ext cx="685068" cy="1103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741" y="3766892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Web App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536" y="5430810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Mobile App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733895" y="298598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314" y="255909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45771" y="3851190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Server Cluster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8586" y="478192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896" y="1874652"/>
            <a:ext cx="627897" cy="974676"/>
          </a:xfrm>
          <a:prstGeom prst="rect">
            <a:avLst/>
          </a:prstGeom>
        </p:spPr>
      </p:pic>
      <p:cxnSp>
        <p:nvCxnSpPr>
          <p:cNvPr id="18" name="Elbow Connector 17"/>
          <p:cNvCxnSpPr/>
          <p:nvPr/>
        </p:nvCxnSpPr>
        <p:spPr>
          <a:xfrm rot="10800000">
            <a:off x="2196921" y="3328516"/>
            <a:ext cx="905192" cy="80770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 flipV="1">
            <a:off x="2208497" y="4313053"/>
            <a:ext cx="893617" cy="860798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1811" y="4236852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91811" y="4313053"/>
            <a:ext cx="1897949" cy="49375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79554" y="5082191"/>
            <a:ext cx="189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 Manager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371" y="367484"/>
            <a:ext cx="898606" cy="957309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 bwMode="auto">
          <a:xfrm>
            <a:off x="7391448" y="5529097"/>
            <a:ext cx="1438332" cy="611411"/>
          </a:xfrm>
          <a:prstGeom prst="wedgeRectCallout">
            <a:avLst>
              <a:gd name="adj1" fmla="val 40911"/>
              <a:gd name="adj2" fmla="val -193520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Cluster Name</a:t>
            </a:r>
            <a:b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&amp; </a:t>
            </a:r>
            <a:r>
              <a:rPr lang="en-US" sz="15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Port</a:t>
            </a: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3394168" y="5544262"/>
            <a:ext cx="1337991" cy="611411"/>
          </a:xfrm>
          <a:prstGeom prst="wedgeRectCallout">
            <a:avLst>
              <a:gd name="adj1" fmla="val -32204"/>
              <a:gd name="adj2" fmla="val -206999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Cluster Name </a:t>
            </a:r>
            <a:r>
              <a:rPr lang="en-US" sz="15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&amp; Port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459" y="3952274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8364861" y="3794016"/>
            <a:ext cx="601233" cy="77981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6868440" y="3723959"/>
            <a:ext cx="1421788" cy="34487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908745" y="4450929"/>
            <a:ext cx="1381483" cy="3558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68440" y="4271383"/>
            <a:ext cx="1402342" cy="316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99661" y="3687309"/>
            <a:ext cx="1890099" cy="47110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64" y="3867973"/>
            <a:ext cx="780290" cy="78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0865" y="3933797"/>
            <a:ext cx="709355" cy="7093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76205" y="3319274"/>
            <a:ext cx="709355" cy="7093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2024" y="4532647"/>
            <a:ext cx="709355" cy="7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752" y="2271252"/>
            <a:ext cx="5206989" cy="3595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212593" cy="1143000"/>
          </a:xfrm>
        </p:spPr>
        <p:txBody>
          <a:bodyPr/>
          <a:lstStyle/>
          <a:p>
            <a:r>
              <a:rPr lang="en-AU" dirty="0" smtClean="0"/>
              <a:t>Hybrid Connections – Using the API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6106678" cy="671049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Port Bridge code option (running as a Windows service)</a:t>
            </a:r>
            <a:endParaRPr lang="en-AU" dirty="0"/>
          </a:p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99761" y="4808611"/>
            <a:ext cx="1899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Azure VM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7904630" y="3406426"/>
            <a:ext cx="601233" cy="779815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5733895" y="298598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314" y="255909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5863" y="361742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8586" y="478192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896" y="1874652"/>
            <a:ext cx="627897" cy="9746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62237" y="450710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43" y="437721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Elbow Connector 15"/>
          <p:cNvCxnSpPr/>
          <p:nvPr/>
        </p:nvCxnSpPr>
        <p:spPr>
          <a:xfrm flipV="1">
            <a:off x="6851896" y="381990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5" idx="1"/>
          </p:cNvCxnSpPr>
          <p:nvPr/>
        </p:nvCxnSpPr>
        <p:spPr>
          <a:xfrm>
            <a:off x="6851896" y="431305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1811" y="4236852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30939" y="4771881"/>
            <a:ext cx="86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Server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371" y="367484"/>
            <a:ext cx="898606" cy="9573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6" y="3862966"/>
            <a:ext cx="780290" cy="78029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947134" y="4236852"/>
            <a:ext cx="111833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48" y="3884407"/>
            <a:ext cx="780290" cy="780290"/>
          </a:xfrm>
          <a:prstGeom prst="rect">
            <a:avLst/>
          </a:prstGeom>
        </p:spPr>
      </p:pic>
      <p:sp>
        <p:nvSpPr>
          <p:cNvPr id="34" name="Rectangular Callout 33"/>
          <p:cNvSpPr/>
          <p:nvPr/>
        </p:nvSpPr>
        <p:spPr bwMode="auto">
          <a:xfrm>
            <a:off x="1739476" y="2761834"/>
            <a:ext cx="1337991" cy="611411"/>
          </a:xfrm>
          <a:prstGeom prst="wedgeRectCallout">
            <a:avLst>
              <a:gd name="adj1" fmla="val -63561"/>
              <a:gd name="adj2" fmla="val 150175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Client Agent Code</a:t>
            </a:r>
            <a:endParaRPr lang="en-US" sz="156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5031878" y="2743168"/>
            <a:ext cx="1337991" cy="611411"/>
          </a:xfrm>
          <a:prstGeom prst="wedgeRectCallout">
            <a:avLst>
              <a:gd name="adj1" fmla="val 49805"/>
              <a:gd name="adj2" fmla="val 164251"/>
            </a:avLst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42" tIns="89642" rIns="89642" bIns="8964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6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Server Agent Code</a:t>
            </a:r>
            <a:endParaRPr lang="en-US" sz="156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313" y="5215014"/>
            <a:ext cx="490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7030A0"/>
                </a:solidFill>
              </a:rPr>
              <a:t>Samples</a:t>
            </a:r>
            <a:r>
              <a:rPr lang="en-AU" dirty="0">
                <a:solidFill>
                  <a:srgbClr val="7030A0"/>
                </a:solidFill>
              </a:rPr>
              <a:t>:  github.com/Azure/azure-relay-</a:t>
            </a:r>
            <a:r>
              <a:rPr lang="en-AU" dirty="0" err="1">
                <a:solidFill>
                  <a:srgbClr val="7030A0"/>
                </a:solidFill>
              </a:rPr>
              <a:t>dotnet</a:t>
            </a:r>
            <a:r>
              <a:rPr lang="en-AU" dirty="0">
                <a:solidFill>
                  <a:srgbClr val="7030A0"/>
                </a:solidFill>
              </a:rPr>
              <a:t>/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64" y="3867973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4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34" grpId="0" animBg="1"/>
      <p:bldP spid="35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Azure Relay Hybrid Connections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600202"/>
            <a:ext cx="10858052" cy="403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Constraints:</a:t>
            </a:r>
          </a:p>
          <a:p>
            <a:r>
              <a:rPr lang="en-AU" sz="2400" dirty="0" smtClean="0"/>
              <a:t>Maximum 10,000 relay endpoints per namespace</a:t>
            </a:r>
          </a:p>
          <a:p>
            <a:r>
              <a:rPr lang="en-AU" sz="2400" dirty="0" smtClean="0"/>
              <a:t>Maximum 25 listeners per relay</a:t>
            </a:r>
          </a:p>
          <a:p>
            <a:r>
              <a:rPr lang="en-AU" sz="2400" dirty="0" smtClean="0"/>
              <a:t>Best for Azure-hosted clients</a:t>
            </a:r>
          </a:p>
          <a:p>
            <a:r>
              <a:rPr lang="en-AU" sz="2400" dirty="0" smtClean="0"/>
              <a:t>Codeless experience limited to Web/Mobile Apps</a:t>
            </a:r>
          </a:p>
          <a:p>
            <a:pPr lvl="1"/>
            <a:r>
              <a:rPr lang="en-AU" sz="1867" dirty="0" smtClean="0"/>
              <a:t>… b</a:t>
            </a:r>
            <a:r>
              <a:rPr lang="en-AU" sz="1867" dirty="0"/>
              <a:t>ut plenty of examples of the rest on GitHub!</a:t>
            </a:r>
            <a:br>
              <a:rPr lang="en-AU" sz="1867" dirty="0"/>
            </a:br>
            <a:r>
              <a:rPr lang="en-AU" sz="1867" dirty="0" smtClean="0"/>
              <a:t>	</a:t>
            </a:r>
            <a:r>
              <a:rPr lang="en-AU" sz="1867" dirty="0" smtClean="0">
                <a:solidFill>
                  <a:schemeClr val="tx2"/>
                </a:solidFill>
              </a:rPr>
              <a:t>github.com/Azure/azure-relay-</a:t>
            </a:r>
            <a:r>
              <a:rPr lang="en-AU" sz="1867" dirty="0" err="1" smtClean="0">
                <a:solidFill>
                  <a:schemeClr val="tx2"/>
                </a:solidFill>
              </a:rPr>
              <a:t>dotnet</a:t>
            </a:r>
            <a:r>
              <a:rPr lang="en-AU" sz="1867" dirty="0">
                <a:solidFill>
                  <a:schemeClr val="tx2"/>
                </a:solidFill>
              </a:rPr>
              <a:t>/</a:t>
            </a:r>
          </a:p>
          <a:p>
            <a:pPr lvl="1"/>
            <a:endParaRPr lang="en-AU" sz="1867" dirty="0" smtClean="0"/>
          </a:p>
          <a:p>
            <a:pPr lvl="1"/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3371" y="367484"/>
            <a:ext cx="898606" cy="9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Azure Relay Hybrid Connections – Pricing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341622"/>
              </p:ext>
            </p:extLst>
          </p:nvPr>
        </p:nvGraphicFramePr>
        <p:xfrm>
          <a:off x="609600" y="1550764"/>
          <a:ext cx="10972800" cy="1874520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1328908558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81847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AU" b="1" cap="all">
                          <a:effectLst/>
                        </a:rPr>
                        <a:t>HYBRID CONNECTION PRICING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AU" b="1" cap="all"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66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Connection Charge (includes 5 GB of data/month)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US $10</a:t>
                      </a:r>
                      <a:r>
                        <a:rPr lang="en-AU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per Listener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82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Data Transfer Overage (Data exceeding the included 5 GB/month)*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US $1/GB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59857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9600" y="3558409"/>
            <a:ext cx="56685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Segoe UI Condensed"/>
              </a:rPr>
              <a:t>*The data transfer limit of 5 GB covers total data transfer across all listener units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Segoe UI Condensed"/>
              </a:rPr>
              <a:t>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71882"/>
            <a:ext cx="786099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MONTHLY USAGE SCENARIO: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2 HC listeners + 10 GB data   =</a:t>
            </a:r>
            <a:r>
              <a:rPr lang="en-AU" dirty="0" smtClean="0"/>
              <a:t> </a:t>
            </a:r>
            <a:r>
              <a:rPr lang="en-AU" sz="2400" b="1" dirty="0" smtClean="0"/>
              <a:t>US $25.00</a:t>
            </a:r>
            <a:r>
              <a:rPr lang="en-AU" b="1" dirty="0" smtClean="0"/>
              <a:t>	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 ($10 x 2)  +  $   5 data overage ]</a:t>
            </a:r>
            <a:endParaRPr lang="en-A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 HC listeners + 100 GB data = </a:t>
            </a:r>
            <a:r>
              <a:rPr lang="en-AU" sz="2400" b="1" dirty="0" smtClean="0"/>
              <a:t>US $125.00</a:t>
            </a:r>
            <a:r>
              <a:rPr lang="en-AU" b="1" dirty="0" smtClean="0"/>
              <a:t>	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[ ($10 x 3)  +  $ 95 data overage </a:t>
            </a:r>
            <a:r>
              <a:rPr lang="en-AU" dirty="0" smtClean="0"/>
              <a:t>]</a:t>
            </a:r>
            <a:endParaRPr lang="en-AU" b="1" dirty="0" smtClean="0"/>
          </a:p>
          <a:p>
            <a:endParaRPr lang="en-AU" b="1" dirty="0" smtClean="0"/>
          </a:p>
        </p:txBody>
      </p:sp>
    </p:spTree>
    <p:extLst>
      <p:ext uri="{BB962C8B-B14F-4D97-AF65-F5344CB8AC3E}">
        <p14:creationId xmlns:p14="http://schemas.microsoft.com/office/powerpoint/2010/main" val="28626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Which Azure Relay to Use?</a:t>
            </a:r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3048000" y="4157472"/>
            <a:ext cx="8107680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Hybrid Connections</a:t>
            </a:r>
            <a:br>
              <a:rPr lang="en-AU" sz="2800" dirty="0" smtClean="0"/>
            </a:br>
            <a:r>
              <a:rPr lang="en-AU" sz="2800" dirty="0" smtClean="0"/>
              <a:t>(TCP, Port Forwarding)</a:t>
            </a:r>
            <a:endParaRPr lang="en-AU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048000" y="1658112"/>
            <a:ext cx="8107680" cy="23103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WCF Relay</a:t>
            </a:r>
          </a:p>
          <a:p>
            <a:pPr algn="ctr"/>
            <a:r>
              <a:rPr lang="en-AU" sz="2800" dirty="0" smtClean="0"/>
              <a:t>(WCF Application Stack)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213139"/>
            <a:ext cx="2302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3600" dirty="0" smtClean="0"/>
              <a:t>Application</a:t>
            </a:r>
          </a:p>
          <a:p>
            <a:pPr algn="r"/>
            <a:r>
              <a:rPr lang="en-AU" sz="3600" dirty="0" smtClean="0"/>
              <a:t>Layer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6100" y="4197387"/>
            <a:ext cx="197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3600" dirty="0" smtClean="0"/>
              <a:t>Transport</a:t>
            </a:r>
          </a:p>
          <a:p>
            <a:pPr algn="r"/>
            <a:r>
              <a:rPr lang="en-AU" sz="3600" dirty="0" smtClean="0"/>
              <a:t>Layer</a:t>
            </a:r>
            <a:endParaRPr lang="en-AU" sz="36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19328" y="4041648"/>
            <a:ext cx="10607040" cy="304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9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On-Premises Data Gateway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823934" cy="1768640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Generally Available as of 4</a:t>
            </a:r>
            <a:r>
              <a:rPr lang="en-AU" baseline="30000" dirty="0" smtClean="0"/>
              <a:t>th</a:t>
            </a:r>
            <a:r>
              <a:rPr lang="en-AU" dirty="0" smtClean="0"/>
              <a:t> May 2017</a:t>
            </a:r>
          </a:p>
          <a:p>
            <a:r>
              <a:rPr lang="en-AU" dirty="0" smtClean="0"/>
              <a:t>Acts as a bridge between Azure PaaS and on-</a:t>
            </a:r>
            <a:r>
              <a:rPr lang="en-AU" dirty="0" err="1" smtClean="0"/>
              <a:t>prem</a:t>
            </a:r>
            <a:r>
              <a:rPr lang="en-AU" dirty="0" smtClean="0"/>
              <a:t> resources</a:t>
            </a:r>
          </a:p>
          <a:p>
            <a:r>
              <a:rPr lang="en-AU" dirty="0" smtClean="0"/>
              <a:t>Works with connectors for Logic Apps, Power Apps, Flow &amp; Power BI: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6485" y="378181"/>
            <a:ext cx="935915" cy="93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845" y="1818132"/>
            <a:ext cx="3468555" cy="3547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78" y="3368842"/>
            <a:ext cx="6045799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BizTalk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DB2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File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Informix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MySQL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Oracle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PostgreSQL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SAP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Application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SAP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Message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SharePoint for HTTP only, not HTTPS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SQL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Teradata</a:t>
            </a:r>
          </a:p>
          <a:p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On-Premises Data Gateway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6027868" cy="4037044"/>
          </a:xfrm>
        </p:spPr>
        <p:txBody>
          <a:bodyPr>
            <a:normAutofit/>
          </a:bodyPr>
          <a:lstStyle/>
          <a:p>
            <a:r>
              <a:rPr lang="en-GB" dirty="0"/>
              <a:t>Download and install the gateway on-premises</a:t>
            </a:r>
          </a:p>
          <a:p>
            <a:r>
              <a:rPr lang="en-GB" dirty="0"/>
              <a:t>Create and associate a data gateway in Azure</a:t>
            </a:r>
          </a:p>
          <a:p>
            <a:r>
              <a:rPr lang="en-GB" dirty="0"/>
              <a:t>Connect Logic App / Power App / </a:t>
            </a:r>
            <a:r>
              <a:rPr lang="en-GB" dirty="0" err="1"/>
              <a:t>etc</a:t>
            </a:r>
            <a:r>
              <a:rPr lang="en-GB" dirty="0"/>
              <a:t> to </a:t>
            </a:r>
            <a:r>
              <a:rPr lang="en-GB" dirty="0" smtClean="0"/>
              <a:t>gateway</a:t>
            </a:r>
          </a:p>
          <a:p>
            <a:r>
              <a:rPr lang="en-GB" dirty="0" smtClean="0"/>
              <a:t>Can run over ExpressRoute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</p:spPr>
        <p:txBody>
          <a:bodyPr/>
          <a:lstStyle/>
          <a:p>
            <a:fld id="{4B970AD5-601C-48EB-85C9-FBC86058ED8C}" type="slidenum">
              <a:rPr lang="en-AU" smtClean="0"/>
              <a:t>26</a:t>
            </a:fld>
            <a:endParaRPr lang="en-AU"/>
          </a:p>
        </p:txBody>
      </p:sp>
      <p:pic>
        <p:nvPicPr>
          <p:cNvPr id="6" name="Picture 2" descr="Find &quot;On-premises data gatewa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468" y="1600202"/>
            <a:ext cx="4944932" cy="32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6485" y="378181"/>
            <a:ext cx="935915" cy="9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On-Premises Data Gateway – Constraints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Accessible only from within managed connectors (no API)</a:t>
            </a:r>
          </a:p>
          <a:p>
            <a:r>
              <a:rPr lang="en-GB" dirty="0" smtClean="0"/>
              <a:t>Only </a:t>
            </a:r>
            <a:r>
              <a:rPr lang="en-GB" dirty="0"/>
              <a:t>one gateway installed per machine</a:t>
            </a:r>
          </a:p>
          <a:p>
            <a:r>
              <a:rPr lang="en-GB" dirty="0"/>
              <a:t>Cannot be hosted on a domain controller</a:t>
            </a:r>
          </a:p>
          <a:p>
            <a:r>
              <a:rPr lang="en-GB" dirty="0"/>
              <a:t>Requires Windows </a:t>
            </a:r>
            <a:r>
              <a:rPr lang="en-GB" dirty="0" smtClean="0"/>
              <a:t>host </a:t>
            </a:r>
            <a:r>
              <a:rPr lang="en-GB" dirty="0"/>
              <a:t>(Win 7 / 2008 R2 or later)</a:t>
            </a:r>
          </a:p>
          <a:p>
            <a:r>
              <a:rPr lang="en-GB" dirty="0"/>
              <a:t>Must use Azure school or work </a:t>
            </a:r>
            <a:r>
              <a:rPr lang="en-GB" dirty="0" smtClean="0"/>
              <a:t>account</a:t>
            </a:r>
          </a:p>
          <a:p>
            <a:r>
              <a:rPr lang="en-GB" dirty="0" smtClean="0"/>
              <a:t>No current support for High Availability (but on roadmap)</a:t>
            </a:r>
            <a:endParaRPr lang="en-GB" dirty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880725" y="6459538"/>
            <a:ext cx="1311275" cy="365125"/>
          </a:xfrm>
          <a:prstGeom prst="rect">
            <a:avLst/>
          </a:prstGeom>
        </p:spPr>
        <p:txBody>
          <a:bodyPr/>
          <a:lstStyle/>
          <a:p>
            <a:fld id="{4B970AD5-601C-48EB-85C9-FBC86058ED8C}" type="slidenum">
              <a:rPr lang="en-AU" smtClean="0"/>
              <a:t>27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6485" y="378181"/>
            <a:ext cx="935915" cy="9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On-Premises Data Gateway – Pricing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23618"/>
              </p:ext>
            </p:extLst>
          </p:nvPr>
        </p:nvGraphicFramePr>
        <p:xfrm>
          <a:off x="609600" y="1600200"/>
          <a:ext cx="10972800" cy="1188720"/>
        </p:xfrm>
        <a:graphic>
          <a:graphicData uri="http://schemas.openxmlformats.org/drawingml/2006/table">
            <a:tbl>
              <a:tblPr/>
              <a:tblGrid>
                <a:gridCol w="2198146">
                  <a:extLst>
                    <a:ext uri="{9D8B030D-6E8A-4147-A177-3AD203B41FA5}">
                      <a16:colId xmlns:a16="http://schemas.microsoft.com/office/drawing/2014/main" val="1328908558"/>
                    </a:ext>
                  </a:extLst>
                </a:gridCol>
                <a:gridCol w="8774654">
                  <a:extLst>
                    <a:ext uri="{9D8B030D-6E8A-4147-A177-3AD203B41FA5}">
                      <a16:colId xmlns:a16="http://schemas.microsoft.com/office/drawing/2014/main" val="81847419"/>
                    </a:ext>
                  </a:extLst>
                </a:gridCol>
              </a:tblGrid>
              <a:tr h="374807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AU" b="1" cap="all" dirty="0" smtClean="0">
                          <a:effectLst/>
                        </a:rPr>
                        <a:t>On-premises data gateway PRICING</a:t>
                      </a:r>
                      <a:endParaRPr lang="en-AU" b="1" cap="all" dirty="0"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AU" b="1" cap="all" dirty="0"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66391"/>
                  </a:ext>
                </a:extLst>
              </a:tr>
              <a:tr h="374807">
                <a:tc>
                  <a:txBody>
                    <a:bodyPr/>
                    <a:lstStyle/>
                    <a:p>
                      <a:pPr algn="l" fontAlgn="t"/>
                      <a:r>
                        <a:rPr lang="en-GB" b="1" dirty="0" smtClean="0">
                          <a:solidFill>
                            <a:srgbClr val="FF0000"/>
                          </a:solidFill>
                          <a:effectLst/>
                        </a:rPr>
                        <a:t>FREE!!</a:t>
                      </a:r>
                      <a:endParaRPr lang="en-GB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effectLst/>
                        </a:rPr>
                        <a:t>(but you pay for the services that use it)</a:t>
                      </a:r>
                    </a:p>
                  </a:txBody>
                  <a:tcPr marL="119270" marR="119270" marT="114300" marB="11430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8258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225209"/>
            <a:ext cx="2956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MONTHLY USAGE SCENARIO:</a:t>
            </a:r>
          </a:p>
          <a:p>
            <a:endParaRPr lang="en-AU" dirty="0" smtClean="0"/>
          </a:p>
          <a:p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66899"/>
              </p:ext>
            </p:extLst>
          </p:nvPr>
        </p:nvGraphicFramePr>
        <p:xfrm>
          <a:off x="609600" y="3579297"/>
          <a:ext cx="9111996" cy="1854200"/>
        </p:xfrm>
        <a:graphic>
          <a:graphicData uri="http://schemas.openxmlformats.org/drawingml/2006/table">
            <a:tbl>
              <a:tblPr firstRow="1" lastRow="1">
                <a:tableStyleId>{9D7B26C5-4107-4FEC-AEDC-1716B250A1EF}</a:tableStyleId>
              </a:tblPr>
              <a:tblGrid>
                <a:gridCol w="3015996">
                  <a:extLst>
                    <a:ext uri="{9D8B030D-6E8A-4147-A177-3AD203B41FA5}">
                      <a16:colId xmlns:a16="http://schemas.microsoft.com/office/drawing/2014/main" val="6026810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808626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23919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09183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Logic App Action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Quantity</a:t>
                      </a:r>
                      <a:r>
                        <a:rPr lang="en-AU" sz="1800" baseline="0" dirty="0" smtClean="0"/>
                        <a:t> / month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Price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Cost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5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Polling trigger (1 min interval)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43,200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0.0008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  34.56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5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Executio</a:t>
                      </a:r>
                      <a:r>
                        <a:rPr lang="en-A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 shape (first 250K)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206,800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0.0008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$ 165.44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70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Execution</a:t>
                      </a:r>
                      <a:r>
                        <a:rPr lang="en-A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shape (next 750K)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750,000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0.0004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</a:t>
                      </a:r>
                      <a:r>
                        <a:rPr lang="en-AU" sz="18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1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300.00</a:t>
                      </a:r>
                      <a:endParaRPr lang="en-AU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373158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TOTAL COST:</a:t>
                      </a:r>
                      <a:endParaRPr lang="en-A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A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$ 500.00</a:t>
                      </a:r>
                      <a:endParaRPr lang="en-A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691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6485" y="378181"/>
            <a:ext cx="935915" cy="935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72" y="3776683"/>
            <a:ext cx="1459428" cy="14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753035" y="1417639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000" b="0" kern="1200">
                <a:solidFill>
                  <a:srgbClr val="01A1DD"/>
                </a:solidFill>
                <a:latin typeface="Questrial" charset="0"/>
                <a:ea typeface="Questrial" charset="0"/>
                <a:cs typeface="Questrial" charset="0"/>
              </a:defRPr>
            </a:lvl1pPr>
          </a:lstStyle>
          <a:p>
            <a:r>
              <a:rPr lang="en-AU" sz="7200" dirty="0" smtClean="0"/>
              <a:t>Scenarios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5185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This Talk is NOT About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Integration Patterns</a:t>
            </a:r>
          </a:p>
          <a:p>
            <a:pPr lvl="1"/>
            <a:r>
              <a:rPr lang="en-AU" dirty="0" smtClean="0"/>
              <a:t>Specifically focuses on connectivity options</a:t>
            </a:r>
          </a:p>
          <a:p>
            <a:pPr lvl="1"/>
            <a:r>
              <a:rPr lang="en-AU" dirty="0" smtClean="0"/>
              <a:t>Excludes </a:t>
            </a:r>
            <a:r>
              <a:rPr lang="en-AU" dirty="0" err="1" smtClean="0"/>
              <a:t>async</a:t>
            </a:r>
            <a:r>
              <a:rPr lang="en-AU" dirty="0" smtClean="0"/>
              <a:t> patterns (i.e. Service Bus queues / topics)</a:t>
            </a:r>
          </a:p>
          <a:p>
            <a:pPr lvl="1"/>
            <a:endParaRPr lang="en-AU" dirty="0"/>
          </a:p>
          <a:p>
            <a:r>
              <a:rPr lang="en-AU" dirty="0" smtClean="0"/>
              <a:t>Demos</a:t>
            </a:r>
          </a:p>
          <a:p>
            <a:pPr lvl="1"/>
            <a:r>
              <a:rPr lang="en-AU" dirty="0" smtClean="0"/>
              <a:t>Theoretical talk only due to time constraints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Network Level Connectivity</a:t>
            </a:r>
          </a:p>
          <a:p>
            <a:pPr lvl="1"/>
            <a:r>
              <a:rPr lang="en-AU" dirty="0" smtClean="0"/>
              <a:t>Mentioned as an option, but not the primary focus</a:t>
            </a:r>
          </a:p>
          <a:p>
            <a:pPr lvl="1"/>
            <a:r>
              <a:rPr lang="en-AU" dirty="0" smtClean="0"/>
              <a:t>Concentrates on non-network options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47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1: </a:t>
            </a:r>
            <a:r>
              <a:rPr lang="en-GB" dirty="0"/>
              <a:t>Azure Web/Mobile </a:t>
            </a:r>
            <a:r>
              <a:rPr lang="en-GB" dirty="0" smtClean="0"/>
              <a:t>App to On-</a:t>
            </a:r>
            <a:r>
              <a:rPr lang="en-GB" dirty="0" err="1" smtClean="0"/>
              <a:t>Prem</a:t>
            </a:r>
            <a:endParaRPr lang="en-A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885" y="3563371"/>
            <a:ext cx="894750" cy="8889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0691" y="4402514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Web App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173580" y="3592671"/>
            <a:ext cx="601233" cy="77981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4813" y="3803672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4360761" y="4019525"/>
            <a:ext cx="369185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41766" y="3167211"/>
            <a:ext cx="84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AU" sz="9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448232" y="4007822"/>
            <a:ext cx="1009365" cy="1170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1: </a:t>
            </a:r>
            <a:r>
              <a:rPr lang="en-GB" dirty="0"/>
              <a:t>Azure Web/Mobile </a:t>
            </a:r>
            <a:r>
              <a:rPr lang="en-GB" dirty="0" smtClean="0"/>
              <a:t>App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7536" y="451297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878398" y="4506039"/>
            <a:ext cx="189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 Manager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6" y="3599023"/>
            <a:ext cx="780290" cy="7802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35764" y="3682608"/>
            <a:ext cx="709355" cy="7093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885" y="3563371"/>
            <a:ext cx="894750" cy="88890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80691" y="4402514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Web App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8173580" y="3592671"/>
            <a:ext cx="601233" cy="77981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774813" y="3803672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360761" y="4019525"/>
            <a:ext cx="188272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48232" y="4007822"/>
            <a:ext cx="1009365" cy="1170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20846" y="4022573"/>
            <a:ext cx="92194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1: </a:t>
            </a:r>
            <a:r>
              <a:rPr lang="en-GB" dirty="0"/>
              <a:t>Azure Web/Mobile </a:t>
            </a:r>
            <a:r>
              <a:rPr lang="en-GB" dirty="0" smtClean="0"/>
              <a:t>App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Alternatives:</a:t>
            </a:r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91361"/>
              </p:ext>
            </p:extLst>
          </p:nvPr>
        </p:nvGraphicFramePr>
        <p:xfrm>
          <a:off x="609600" y="2219808"/>
          <a:ext cx="10972800" cy="360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984">
                  <a:extLst>
                    <a:ext uri="{9D8B030D-6E8A-4147-A177-3AD203B41FA5}">
                      <a16:colId xmlns:a16="http://schemas.microsoft.com/office/drawing/2014/main" val="2111995235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val="3917669508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727753138"/>
                    </a:ext>
                  </a:extLst>
                </a:gridCol>
                <a:gridCol w="2147944">
                  <a:extLst>
                    <a:ext uri="{9D8B030D-6E8A-4147-A177-3AD203B41FA5}">
                      <a16:colId xmlns:a16="http://schemas.microsoft.com/office/drawing/2014/main" val="4226945253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WCF Relay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Point 2 Site</a:t>
                      </a:r>
                    </a:p>
                    <a:p>
                      <a:pPr algn="ctr"/>
                      <a:r>
                        <a:rPr lang="en-AU" dirty="0" smtClean="0"/>
                        <a:t>VNET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Logic App + OPDG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25224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Expose resources at a fine-grained 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46128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WCF stack features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91746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Use Active</a:t>
                      </a:r>
                      <a:r>
                        <a:rPr lang="en-AU" baseline="0" dirty="0" smtClean="0"/>
                        <a:t> Directory Authentication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b="1" dirty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3428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Move large amount of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162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Minimise ongoing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3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</a:t>
            </a:r>
            <a:r>
              <a:rPr lang="en-GB" b="1" dirty="0" smtClean="0"/>
              <a:t>2: </a:t>
            </a:r>
            <a:r>
              <a:rPr lang="en-GB" dirty="0" smtClean="0"/>
              <a:t>IaaS Server (VM)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968876" y="4500117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173580" y="3137476"/>
            <a:ext cx="601233" cy="77981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4813" y="334847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31187" y="423815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3" y="410826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Elbow Connector 32"/>
          <p:cNvCxnSpPr/>
          <p:nvPr/>
        </p:nvCxnSpPr>
        <p:spPr>
          <a:xfrm flipV="1">
            <a:off x="7120846" y="355095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2" idx="1"/>
          </p:cNvCxnSpPr>
          <p:nvPr/>
        </p:nvCxnSpPr>
        <p:spPr>
          <a:xfrm>
            <a:off x="7120846" y="404410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2638649" y="3548266"/>
            <a:ext cx="732415" cy="319010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671821" y="4044103"/>
            <a:ext cx="699244" cy="322664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60761" y="3967902"/>
            <a:ext cx="2760085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0761" y="4044103"/>
            <a:ext cx="2760085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41766" y="3167211"/>
            <a:ext cx="84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AU" sz="9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7" y="3335460"/>
            <a:ext cx="1252899" cy="12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2</a:t>
            </a:r>
            <a:r>
              <a:rPr lang="en-GB" b="1" dirty="0" smtClean="0"/>
              <a:t>: </a:t>
            </a:r>
            <a:r>
              <a:rPr lang="en-GB" dirty="0" smtClean="0"/>
              <a:t>IaaS Server (VM) to On-</a:t>
            </a:r>
            <a:r>
              <a:rPr lang="en-GB" dirty="0" err="1" smtClean="0"/>
              <a:t>Prem</a:t>
            </a:r>
            <a:endParaRPr lang="en-A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173580" y="3137476"/>
            <a:ext cx="601233" cy="77981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4813" y="334847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7536" y="451297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31187" y="423815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3" y="410826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Elbow Connector 32"/>
          <p:cNvCxnSpPr/>
          <p:nvPr/>
        </p:nvCxnSpPr>
        <p:spPr>
          <a:xfrm flipV="1">
            <a:off x="7120846" y="355095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2" idx="1"/>
          </p:cNvCxnSpPr>
          <p:nvPr/>
        </p:nvCxnSpPr>
        <p:spPr>
          <a:xfrm>
            <a:off x="7120846" y="404410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60761" y="3967902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0761" y="4044103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91133" y="4455391"/>
            <a:ext cx="1712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Port Bridge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B0F0"/>
                </a:solidFill>
              </a:rPr>
              <a:t>Server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8876" y="4500117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VM</a:t>
            </a:r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2638649" y="3548266"/>
            <a:ext cx="732415" cy="319010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2671821" y="4044103"/>
            <a:ext cx="699244" cy="322664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47" y="3335460"/>
            <a:ext cx="1252899" cy="12528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67" y="3615457"/>
            <a:ext cx="780290" cy="7802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31" y="3488313"/>
            <a:ext cx="438915" cy="438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2" y="3196323"/>
            <a:ext cx="438915" cy="4389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6" y="3599023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</a:t>
            </a:r>
            <a:r>
              <a:rPr lang="en-GB" b="1" dirty="0" smtClean="0"/>
              <a:t>2: </a:t>
            </a:r>
            <a:r>
              <a:rPr lang="en-GB" dirty="0" smtClean="0"/>
              <a:t>IaaS Server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Alternatives:</a:t>
            </a:r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90767"/>
              </p:ext>
            </p:extLst>
          </p:nvPr>
        </p:nvGraphicFramePr>
        <p:xfrm>
          <a:off x="609600" y="2219808"/>
          <a:ext cx="10972800" cy="415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984">
                  <a:extLst>
                    <a:ext uri="{9D8B030D-6E8A-4147-A177-3AD203B41FA5}">
                      <a16:colId xmlns:a16="http://schemas.microsoft.com/office/drawing/2014/main" val="2111995235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val="3917669508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727753138"/>
                    </a:ext>
                  </a:extLst>
                </a:gridCol>
                <a:gridCol w="2147944">
                  <a:extLst>
                    <a:ext uri="{9D8B030D-6E8A-4147-A177-3AD203B41FA5}">
                      <a16:colId xmlns:a16="http://schemas.microsoft.com/office/drawing/2014/main" val="4226945253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WCF Relay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Logic App + OPDG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Site 2 Site</a:t>
                      </a:r>
                    </a:p>
                    <a:p>
                      <a:pPr algn="ctr"/>
                      <a:r>
                        <a:rPr lang="en-AU" dirty="0" smtClean="0"/>
                        <a:t>VNET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25224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Expose resources at a fine-grained 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46128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WCF stack features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91746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Use Active</a:t>
                      </a:r>
                      <a:r>
                        <a:rPr lang="en-AU" baseline="0" dirty="0" smtClean="0"/>
                        <a:t> Directory Authentication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b="1" dirty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3428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Move large amount of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162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Minimise ongoing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3772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managed</a:t>
                      </a:r>
                      <a:r>
                        <a:rPr lang="en-AU" baseline="0" dirty="0" smtClean="0"/>
                        <a:t> connector(s)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76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4" y="2580378"/>
            <a:ext cx="5206989" cy="2901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</a:t>
            </a:r>
            <a:r>
              <a:rPr lang="en-GB" b="1" dirty="0" smtClean="0"/>
              <a:t>3: </a:t>
            </a:r>
            <a:r>
              <a:rPr lang="en-GB" dirty="0" smtClean="0"/>
              <a:t>SaaS Service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cxnSp>
        <p:nvCxnSpPr>
          <p:cNvPr id="35" name="Elbow Connector 34"/>
          <p:cNvCxnSpPr>
            <a:endCxn id="1026" idx="2"/>
          </p:cNvCxnSpPr>
          <p:nvPr/>
        </p:nvCxnSpPr>
        <p:spPr>
          <a:xfrm rot="10800000">
            <a:off x="1499374" y="3115509"/>
            <a:ext cx="1887094" cy="904017"/>
          </a:xfrm>
          <a:prstGeom prst="bentConnector2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60761" y="3980602"/>
            <a:ext cx="4484841" cy="3892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41766" y="3167211"/>
            <a:ext cx="84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AU" sz="9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 descr="Image result for salesforc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" y="1442166"/>
            <a:ext cx="1673342" cy="16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36" y="3139386"/>
            <a:ext cx="1393022" cy="1393022"/>
          </a:xfrm>
          <a:prstGeom prst="rect">
            <a:avLst/>
          </a:prstGeom>
        </p:spPr>
      </p:pic>
      <p:pic>
        <p:nvPicPr>
          <p:cNvPr id="1028" name="Picture 4" descr="Image result for SAP serv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59" y="3386283"/>
            <a:ext cx="1274983" cy="6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8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4" y="2580378"/>
            <a:ext cx="5206989" cy="2901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</a:t>
            </a:r>
            <a:r>
              <a:rPr lang="en-GB" b="1" dirty="0" smtClean="0"/>
              <a:t>3: </a:t>
            </a:r>
            <a:r>
              <a:rPr lang="en-GB" dirty="0" smtClean="0"/>
              <a:t>SaaS Service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cxnSp>
        <p:nvCxnSpPr>
          <p:cNvPr id="35" name="Elbow Connector 34"/>
          <p:cNvCxnSpPr>
            <a:endCxn id="1026" idx="2"/>
          </p:cNvCxnSpPr>
          <p:nvPr/>
        </p:nvCxnSpPr>
        <p:spPr>
          <a:xfrm rot="10800000">
            <a:off x="1499375" y="3115509"/>
            <a:ext cx="364759" cy="904017"/>
          </a:xfrm>
          <a:prstGeom prst="bentConnector2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120854" y="4019525"/>
            <a:ext cx="5834896" cy="973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Image result for salesforc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" y="1442166"/>
            <a:ext cx="1673342" cy="16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36" y="3139386"/>
            <a:ext cx="1393022" cy="1393022"/>
          </a:xfrm>
          <a:prstGeom prst="rect">
            <a:avLst/>
          </a:prstGeom>
        </p:spPr>
      </p:pic>
      <p:pic>
        <p:nvPicPr>
          <p:cNvPr id="1028" name="Picture 4" descr="Image result for SAP serve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759" y="3386283"/>
            <a:ext cx="1274983" cy="6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6951" y="3639354"/>
            <a:ext cx="979822" cy="7603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0264" y="3609115"/>
            <a:ext cx="845152" cy="8434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7855" y="3854815"/>
            <a:ext cx="433137" cy="3138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732" y="3606564"/>
            <a:ext cx="845384" cy="8453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52680" y="4429936"/>
            <a:ext cx="189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Logic App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7516" y="4482188"/>
            <a:ext cx="189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rgbClr val="00B0F0"/>
                </a:solidFill>
              </a:rPr>
              <a:t>On-</a:t>
            </a:r>
            <a:r>
              <a:rPr lang="en-US" sz="1600" kern="0" noProof="0" dirty="0" err="1" smtClean="0">
                <a:solidFill>
                  <a:srgbClr val="00B0F0"/>
                </a:solidFill>
              </a:rPr>
              <a:t>Prem</a:t>
            </a:r>
            <a:r>
              <a:rPr lang="en-US" sz="1600" kern="0" noProof="0" dirty="0" smtClean="0">
                <a:solidFill>
                  <a:srgbClr val="00B0F0"/>
                </a:solidFill>
              </a:rPr>
              <a:t> Data Gateway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4719" y="4514183"/>
            <a:ext cx="189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rgbClr val="00B0F0"/>
                </a:solidFill>
              </a:rPr>
              <a:t>OPDG Manager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77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</a:t>
            </a:r>
            <a:r>
              <a:rPr lang="en-GB" b="1" dirty="0" smtClean="0"/>
              <a:t>3: </a:t>
            </a:r>
            <a:r>
              <a:rPr lang="en-GB" dirty="0" smtClean="0"/>
              <a:t>SaaS Service to On-</a:t>
            </a:r>
            <a:r>
              <a:rPr lang="en-GB" dirty="0" err="1" smtClean="0"/>
              <a:t>Prem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Alternatives:</a:t>
            </a:r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37013"/>
              </p:ext>
            </p:extLst>
          </p:nvPr>
        </p:nvGraphicFramePr>
        <p:xfrm>
          <a:off x="609600" y="2219808"/>
          <a:ext cx="10972800" cy="415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118">
                  <a:extLst>
                    <a:ext uri="{9D8B030D-6E8A-4147-A177-3AD203B41FA5}">
                      <a16:colId xmlns:a16="http://schemas.microsoft.com/office/drawing/2014/main" val="2111995235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2232740413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839992577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3917669508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API</a:t>
                      </a:r>
                      <a:r>
                        <a:rPr lang="en-AU" baseline="0" dirty="0" smtClean="0"/>
                        <a:t> Gateway w/VNET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WCF Relay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Hybrid Connection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25224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Expose resources at a fine-grained 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46128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WCF stack features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91746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Move large amount of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()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162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Minimise ongoing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3772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Protocol translation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 smtClean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3301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Tracking / Monetization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 smtClean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40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4789" y="2614911"/>
            <a:ext cx="3118495" cy="2765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Flowchart: Alternate Process 25"/>
          <p:cNvSpPr/>
          <p:nvPr/>
        </p:nvSpPr>
        <p:spPr>
          <a:xfrm>
            <a:off x="7788682" y="2824617"/>
            <a:ext cx="3477257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2275" y="2428777"/>
            <a:ext cx="21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31" y="1823433"/>
            <a:ext cx="627897" cy="974676"/>
          </a:xfrm>
          <a:prstGeom prst="rect">
            <a:avLst/>
          </a:prstGeom>
        </p:spPr>
      </p:pic>
      <p:cxnSp>
        <p:nvCxnSpPr>
          <p:cNvPr id="35" name="Elbow Connector 34"/>
          <p:cNvCxnSpPr/>
          <p:nvPr/>
        </p:nvCxnSpPr>
        <p:spPr>
          <a:xfrm rot="10800000">
            <a:off x="2128885" y="4127105"/>
            <a:ext cx="3452434" cy="2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80759" y="4127105"/>
            <a:ext cx="284655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24620" y="3342275"/>
            <a:ext cx="84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AU" sz="9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03" y="3246966"/>
            <a:ext cx="1393022" cy="1393022"/>
          </a:xfrm>
          <a:prstGeom prst="rect">
            <a:avLst/>
          </a:prstGeom>
        </p:spPr>
      </p:pic>
      <p:pic>
        <p:nvPicPr>
          <p:cNvPr id="1028" name="Picture 4" descr="Image result for SAP serv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626" y="3493863"/>
            <a:ext cx="1274983" cy="6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722133" y="2824617"/>
            <a:ext cx="3477257" cy="2604977"/>
          </a:xfrm>
          <a:prstGeom prst="flowChartAlternateProcess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4" y="3342275"/>
            <a:ext cx="1393022" cy="1393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18270" y="1824901"/>
            <a:ext cx="627897" cy="9746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8060" y="2430245"/>
            <a:ext cx="289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B0F0"/>
                </a:solidFill>
              </a:rPr>
              <a:t>Partner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Network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Scenario 4</a:t>
            </a:r>
            <a:r>
              <a:rPr lang="en-GB" b="1" dirty="0" smtClean="0"/>
              <a:t>: </a:t>
            </a:r>
            <a:r>
              <a:rPr lang="en-GB" dirty="0" smtClean="0"/>
              <a:t>Business to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65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5300" dirty="0" smtClean="0"/>
              <a:t>The Hitchhiker’s Guide to </a:t>
            </a:r>
            <a:r>
              <a:rPr lang="en-AU" sz="5300" dirty="0" smtClean="0">
                <a:solidFill>
                  <a:srgbClr val="FF0000"/>
                </a:solidFill>
              </a:rPr>
              <a:t>Synchronous</a:t>
            </a:r>
            <a:r>
              <a:rPr lang="en-AU" sz="5300" dirty="0" smtClean="0"/>
              <a:t> Hybrid Connectivity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4000" dirty="0">
                <a:solidFill>
                  <a:srgbClr val="FF0000"/>
                </a:solidFill>
              </a:rPr>
              <a:t>w</a:t>
            </a:r>
            <a:r>
              <a:rPr lang="en-AU" sz="4000" dirty="0" smtClean="0">
                <a:solidFill>
                  <a:srgbClr val="FF0000"/>
                </a:solidFill>
              </a:rPr>
              <a:t>ith </a:t>
            </a:r>
            <a:br>
              <a:rPr lang="en-AU" sz="4000" dirty="0" smtClean="0">
                <a:solidFill>
                  <a:srgbClr val="FF0000"/>
                </a:solidFill>
              </a:rPr>
            </a:br>
            <a:r>
              <a:rPr lang="en-AU" sz="4000" dirty="0" smtClean="0">
                <a:solidFill>
                  <a:srgbClr val="FF0000"/>
                </a:solidFill>
              </a:rPr>
              <a:t>Limited Network Changes</a:t>
            </a:r>
            <a:endParaRPr lang="en-A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4789" y="2614911"/>
            <a:ext cx="3118495" cy="2765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Flowchart: Alternate Process 25"/>
          <p:cNvSpPr/>
          <p:nvPr/>
        </p:nvSpPr>
        <p:spPr>
          <a:xfrm>
            <a:off x="7788682" y="2824617"/>
            <a:ext cx="3477257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82275" y="2428777"/>
            <a:ext cx="218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31" y="1823433"/>
            <a:ext cx="627897" cy="97467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7302464" y="4127105"/>
            <a:ext cx="2224846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103" y="3246966"/>
            <a:ext cx="1393022" cy="1393022"/>
          </a:xfrm>
          <a:prstGeom prst="rect">
            <a:avLst/>
          </a:prstGeom>
        </p:spPr>
      </p:pic>
      <p:pic>
        <p:nvPicPr>
          <p:cNvPr id="1028" name="Picture 4" descr="Image result for SAP server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626" y="3493863"/>
            <a:ext cx="1274983" cy="6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owchart: Alternate Process 13"/>
          <p:cNvSpPr/>
          <p:nvPr/>
        </p:nvSpPr>
        <p:spPr>
          <a:xfrm>
            <a:off x="722133" y="2824617"/>
            <a:ext cx="3477257" cy="2604977"/>
          </a:xfrm>
          <a:prstGeom prst="flowChartAlternateProcess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4" y="3342275"/>
            <a:ext cx="1393022" cy="13930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18270" y="1824901"/>
            <a:ext cx="627897" cy="9746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8060" y="2430245"/>
            <a:ext cx="289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B0F0"/>
                </a:solidFill>
              </a:rPr>
              <a:t>Partner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Network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8228" y="3746934"/>
            <a:ext cx="979822" cy="7603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07144" y="4012681"/>
            <a:ext cx="433137" cy="3138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4529" y="3746934"/>
            <a:ext cx="845384" cy="8453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07752" y="4526158"/>
            <a:ext cx="189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Logic App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76805" y="4526158"/>
            <a:ext cx="189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rgbClr val="00B0F0"/>
                </a:solidFill>
              </a:rPr>
              <a:t>On-</a:t>
            </a:r>
            <a:r>
              <a:rPr lang="en-US" sz="1600" kern="0" noProof="0" dirty="0" err="1" smtClean="0">
                <a:solidFill>
                  <a:srgbClr val="00B0F0"/>
                </a:solidFill>
              </a:rPr>
              <a:t>Prem</a:t>
            </a:r>
            <a:r>
              <a:rPr lang="en-US" sz="1600" kern="0" noProof="0" dirty="0" smtClean="0">
                <a:solidFill>
                  <a:srgbClr val="00B0F0"/>
                </a:solidFill>
              </a:rPr>
              <a:t> Data Gateway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cxnSp>
        <p:nvCxnSpPr>
          <p:cNvPr id="35" name="Elbow Connector 34"/>
          <p:cNvCxnSpPr>
            <a:stCxn id="14" idx="3"/>
          </p:cNvCxnSpPr>
          <p:nvPr/>
        </p:nvCxnSpPr>
        <p:spPr>
          <a:xfrm flipH="1" flipV="1">
            <a:off x="2128885" y="4127105"/>
            <a:ext cx="2070505" cy="1"/>
          </a:xfrm>
          <a:prstGeom prst="bentConnector3">
            <a:avLst>
              <a:gd name="adj1" fmla="val -11041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5857553" y="4130183"/>
            <a:ext cx="352641" cy="4085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444" y="3712536"/>
            <a:ext cx="845152" cy="84346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65899" y="4617604"/>
            <a:ext cx="1893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noProof="0" dirty="0" smtClean="0">
                <a:solidFill>
                  <a:srgbClr val="00B0F0"/>
                </a:solidFill>
              </a:rPr>
              <a:t>OPDG Manager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85333" y="2567157"/>
            <a:ext cx="2081699" cy="1005756"/>
            <a:chOff x="4492741" y="2596179"/>
            <a:chExt cx="2081699" cy="1005756"/>
          </a:xfrm>
        </p:grpSpPr>
        <p:sp>
          <p:nvSpPr>
            <p:cNvPr id="40" name="Rectangle 39"/>
            <p:cNvSpPr/>
            <p:nvPr/>
          </p:nvSpPr>
          <p:spPr>
            <a:xfrm>
              <a:off x="4492741" y="2596179"/>
              <a:ext cx="2081699" cy="10057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kern="0" dirty="0" smtClean="0">
                  <a:solidFill>
                    <a:srgbClr val="FFFFFF"/>
                  </a:solidFill>
                  <a:latin typeface="Segoe UI Light"/>
                </a:rPr>
                <a:t>Enterprise Integration Pack</a:t>
              </a:r>
              <a:endParaRPr lang="en-US" sz="1200" kern="0" dirty="0">
                <a:solidFill>
                  <a:srgbClr val="FFFFFF"/>
                </a:solidFill>
                <a:latin typeface="Segoe UI Ligh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78174" y="2885440"/>
              <a:ext cx="510834" cy="56431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kern="0" dirty="0">
                  <a:solidFill>
                    <a:srgbClr val="FFFFFF"/>
                  </a:solidFill>
                  <a:latin typeface="Segoe UI Light"/>
                </a:rPr>
                <a:t>Maps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78586" y="2885440"/>
              <a:ext cx="499044" cy="58373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C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kern="0" dirty="0">
                  <a:solidFill>
                    <a:srgbClr val="FFFFFF"/>
                  </a:solidFill>
                  <a:latin typeface="Segoe UI Light"/>
                </a:rPr>
                <a:t>TPM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44842" y="2885440"/>
              <a:ext cx="543754" cy="564310"/>
            </a:xfrm>
            <a:prstGeom prst="rect">
              <a:avLst/>
            </a:prstGeom>
            <a:solidFill>
              <a:srgbClr val="D63F27"/>
            </a:solidFill>
            <a:ln>
              <a:solidFill>
                <a:srgbClr val="D63F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kern="0" dirty="0">
                  <a:solidFill>
                    <a:srgbClr val="FFFFFF"/>
                  </a:solidFill>
                  <a:latin typeface="Segoe UI Light"/>
                </a:rPr>
                <a:t>Schemas</a:t>
              </a:r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Scenario 4</a:t>
            </a:r>
            <a:r>
              <a:rPr lang="en-GB" b="1" dirty="0" smtClean="0"/>
              <a:t>: </a:t>
            </a:r>
            <a:r>
              <a:rPr lang="en-GB" dirty="0" smtClean="0"/>
              <a:t>Business to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4: </a:t>
            </a:r>
            <a:r>
              <a:rPr lang="en-GB" dirty="0"/>
              <a:t>Business to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Alternatives:</a:t>
            </a:r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29366"/>
              </p:ext>
            </p:extLst>
          </p:nvPr>
        </p:nvGraphicFramePr>
        <p:xfrm>
          <a:off x="609600" y="2219808"/>
          <a:ext cx="10972800" cy="415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118">
                  <a:extLst>
                    <a:ext uri="{9D8B030D-6E8A-4147-A177-3AD203B41FA5}">
                      <a16:colId xmlns:a16="http://schemas.microsoft.com/office/drawing/2014/main" val="2111995235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2232740413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839992577"/>
                    </a:ext>
                  </a:extLst>
                </a:gridCol>
                <a:gridCol w="1833894">
                  <a:extLst>
                    <a:ext uri="{9D8B030D-6E8A-4147-A177-3AD203B41FA5}">
                      <a16:colId xmlns:a16="http://schemas.microsoft.com/office/drawing/2014/main" val="3917669508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API</a:t>
                      </a:r>
                      <a:r>
                        <a:rPr lang="en-AU" baseline="0" dirty="0" smtClean="0"/>
                        <a:t> Gateway w/VNET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WCF Relay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Hybrid Connection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25224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Expose resources at a fine-grained 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46128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WCF stack features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91746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Move large amount of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()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162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Minimise ongoing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3772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Protocol translation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 smtClean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3301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Tracking / Monetization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400" b="1" dirty="0" smtClean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536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5: </a:t>
            </a:r>
            <a:r>
              <a:rPr lang="en-GB" dirty="0"/>
              <a:t>Service Fabric Cluster to On-</a:t>
            </a:r>
            <a:r>
              <a:rPr lang="en-GB" dirty="0" err="1"/>
              <a:t>Prem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968876" y="4629213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Service Fabric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173580" y="3137476"/>
            <a:ext cx="601233" cy="77981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4813" y="334847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31187" y="423815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3" y="410826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Elbow Connector 32"/>
          <p:cNvCxnSpPr/>
          <p:nvPr/>
        </p:nvCxnSpPr>
        <p:spPr>
          <a:xfrm flipV="1">
            <a:off x="7120846" y="355095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2" idx="1"/>
          </p:cNvCxnSpPr>
          <p:nvPr/>
        </p:nvCxnSpPr>
        <p:spPr>
          <a:xfrm>
            <a:off x="7120846" y="404410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>
            <a:off x="2638649" y="3548266"/>
            <a:ext cx="732415" cy="319010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V="1">
            <a:off x="2671821" y="4044103"/>
            <a:ext cx="699244" cy="322664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60761" y="3967902"/>
            <a:ext cx="2760085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0761" y="4044103"/>
            <a:ext cx="2760085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41766" y="3167211"/>
            <a:ext cx="842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?</a:t>
            </a:r>
            <a:endParaRPr lang="en-AU" sz="96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56" y="3276494"/>
            <a:ext cx="1351094" cy="1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loud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26" y="1605702"/>
            <a:ext cx="5206989" cy="4260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5: </a:t>
            </a:r>
            <a:r>
              <a:rPr lang="en-GB" dirty="0"/>
              <a:t>Service Fabric Cluster to On-</a:t>
            </a:r>
            <a:r>
              <a:rPr lang="en-GB" dirty="0" err="1"/>
              <a:t>Prem</a:t>
            </a:r>
            <a:endParaRPr lang="en-A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173580" y="3137476"/>
            <a:ext cx="601233" cy="779815"/>
          </a:xfrm>
          <a:prstGeom prst="rect">
            <a:avLst/>
          </a:prstGeom>
        </p:spPr>
      </p:pic>
      <p:sp>
        <p:nvSpPr>
          <p:cNvPr id="26" name="Flowchart: Alternate Process 25"/>
          <p:cNvSpPr/>
          <p:nvPr/>
        </p:nvSpPr>
        <p:spPr>
          <a:xfrm>
            <a:off x="6002845" y="2717037"/>
            <a:ext cx="5424466" cy="2604977"/>
          </a:xfrm>
          <a:prstGeom prst="flowChartAlternateProcess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0264" y="2290141"/>
            <a:ext cx="395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Corporate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74813" y="3348477"/>
            <a:ext cx="265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Microsoft SQL Server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7536" y="4512970"/>
            <a:ext cx="215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Hybrid Connection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846" y="1605702"/>
            <a:ext cx="627897" cy="9746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831187" y="4238154"/>
            <a:ext cx="26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Other published resources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93" y="4108269"/>
            <a:ext cx="769945" cy="7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Elbow Connector 32"/>
          <p:cNvCxnSpPr/>
          <p:nvPr/>
        </p:nvCxnSpPr>
        <p:spPr>
          <a:xfrm flipV="1">
            <a:off x="7120846" y="3550956"/>
            <a:ext cx="966547" cy="416946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32" idx="1"/>
          </p:cNvCxnSpPr>
          <p:nvPr/>
        </p:nvCxnSpPr>
        <p:spPr>
          <a:xfrm>
            <a:off x="7120846" y="4044103"/>
            <a:ext cx="966547" cy="449139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60761" y="3967902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60761" y="4044103"/>
            <a:ext cx="1897949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41288" y="4421368"/>
            <a:ext cx="189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Port Bridge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B0F0"/>
                </a:solidFill>
              </a:rPr>
              <a:t>Server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2638649" y="3548266"/>
            <a:ext cx="732415" cy="319010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2671821" y="4044103"/>
            <a:ext cx="699244" cy="322664"/>
          </a:xfrm>
          <a:prstGeom prst="bentConnector3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8876" y="4629213"/>
            <a:ext cx="189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Service Fabric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56" y="3276494"/>
            <a:ext cx="1351094" cy="13510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22" y="3561541"/>
            <a:ext cx="780290" cy="7802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0" y="3442845"/>
            <a:ext cx="438915" cy="4389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Hexagon 1"/>
          <p:cNvSpPr/>
          <p:nvPr/>
        </p:nvSpPr>
        <p:spPr>
          <a:xfrm>
            <a:off x="1918445" y="3231458"/>
            <a:ext cx="338479" cy="295925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1200" dirty="0" smtClean="0"/>
              <a:t>{}</a:t>
            </a:r>
            <a:endParaRPr lang="en-AU" sz="1200" dirty="0"/>
          </a:p>
        </p:txBody>
      </p:sp>
      <p:sp>
        <p:nvSpPr>
          <p:cNvPr id="46" name="Hexagon 45"/>
          <p:cNvSpPr/>
          <p:nvPr/>
        </p:nvSpPr>
        <p:spPr>
          <a:xfrm>
            <a:off x="2291072" y="3559808"/>
            <a:ext cx="338479" cy="295925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1200" dirty="0" smtClean="0"/>
              <a:t>{}</a:t>
            </a:r>
            <a:endParaRPr lang="en-AU" sz="1200" dirty="0"/>
          </a:p>
        </p:txBody>
      </p:sp>
      <p:sp>
        <p:nvSpPr>
          <p:cNvPr id="47" name="Hexagon 46"/>
          <p:cNvSpPr/>
          <p:nvPr/>
        </p:nvSpPr>
        <p:spPr>
          <a:xfrm>
            <a:off x="2128716" y="4152900"/>
            <a:ext cx="338479" cy="295925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AU" sz="1200" dirty="0" smtClean="0"/>
              <a:t>{}</a:t>
            </a:r>
            <a:endParaRPr lang="en-AU" sz="12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66" y="3599023"/>
            <a:ext cx="780290" cy="7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2" grpId="0" animBg="1"/>
      <p:bldP spid="46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Scenario 5: </a:t>
            </a:r>
            <a:r>
              <a:rPr lang="en-GB" dirty="0"/>
              <a:t>Service Fabric Cluster to On-</a:t>
            </a:r>
            <a:r>
              <a:rPr lang="en-GB" dirty="0" err="1"/>
              <a:t>Prem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Alternatives:</a:t>
            </a:r>
          </a:p>
          <a:p>
            <a:endParaRPr lang="en-A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00220"/>
              </p:ext>
            </p:extLst>
          </p:nvPr>
        </p:nvGraphicFramePr>
        <p:xfrm>
          <a:off x="609600" y="2219808"/>
          <a:ext cx="10972800" cy="4154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984">
                  <a:extLst>
                    <a:ext uri="{9D8B030D-6E8A-4147-A177-3AD203B41FA5}">
                      <a16:colId xmlns:a16="http://schemas.microsoft.com/office/drawing/2014/main" val="2111995235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val="3917669508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727753138"/>
                    </a:ext>
                  </a:extLst>
                </a:gridCol>
                <a:gridCol w="2147944">
                  <a:extLst>
                    <a:ext uri="{9D8B030D-6E8A-4147-A177-3AD203B41FA5}">
                      <a16:colId xmlns:a16="http://schemas.microsoft.com/office/drawing/2014/main" val="4226945253"/>
                    </a:ext>
                  </a:extLst>
                </a:gridCol>
              </a:tblGrid>
              <a:tr h="82933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WCF Relay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Logic App + OPDG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Site 2 Site</a:t>
                      </a:r>
                    </a:p>
                    <a:p>
                      <a:pPr algn="ctr"/>
                      <a:r>
                        <a:rPr lang="en-AU" dirty="0" smtClean="0"/>
                        <a:t>VNET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25224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Expose resources at a fine-grained level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246128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WCF stack features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91746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Use Active</a:t>
                      </a:r>
                      <a:r>
                        <a:rPr lang="en-AU" baseline="0" dirty="0" smtClean="0"/>
                        <a:t> Directory Authentication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  <a:endParaRPr lang="en-AU" sz="2400" b="1" dirty="0">
                        <a:solidFill>
                          <a:srgbClr val="C00000"/>
                        </a:solidFill>
                        <a:latin typeface="Segoe Script" panose="030B05040200000000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3428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Move large amount of data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81623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Minimise ongoing cost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03772"/>
                  </a:ext>
                </a:extLst>
              </a:tr>
              <a:tr h="554133">
                <a:tc>
                  <a:txBody>
                    <a:bodyPr/>
                    <a:lstStyle/>
                    <a:p>
                      <a:r>
                        <a:rPr lang="en-AU" dirty="0" smtClean="0"/>
                        <a:t>Leverage managed</a:t>
                      </a:r>
                      <a:r>
                        <a:rPr lang="en-AU" baseline="0" dirty="0" smtClean="0"/>
                        <a:t> connector(s)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C00000"/>
                          </a:solidFill>
                          <a:latin typeface="Segoe Script" panose="030B0504020000000003" pitchFamily="66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7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3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Use </a:t>
            </a:r>
            <a:r>
              <a:rPr lang="en-AU" dirty="0" smtClean="0">
                <a:solidFill>
                  <a:schemeClr val="tx2"/>
                </a:solidFill>
              </a:rPr>
              <a:t>&lt;this&gt;</a:t>
            </a:r>
            <a:r>
              <a:rPr lang="en-AU" dirty="0" smtClean="0"/>
              <a:t> technology when…</a:t>
            </a:r>
            <a:endParaRPr lang="en-A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5109832"/>
              </p:ext>
            </p:extLst>
          </p:nvPr>
        </p:nvGraphicFramePr>
        <p:xfrm>
          <a:off x="2062480" y="1290498"/>
          <a:ext cx="8128000" cy="473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9547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Cost/Effort Comparison 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71587" y="5372100"/>
            <a:ext cx="75086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71587" y="1733550"/>
            <a:ext cx="0" cy="3638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593" y="2143053"/>
            <a:ext cx="3369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</a:p>
          <a:p>
            <a:r>
              <a:rPr lang="en-AU" dirty="0" smtClean="0"/>
              <a:t>E</a:t>
            </a:r>
          </a:p>
          <a:p>
            <a:r>
              <a:rPr lang="en-AU" dirty="0" smtClean="0"/>
              <a:t>V</a:t>
            </a:r>
          </a:p>
          <a:p>
            <a:endParaRPr lang="en-AU" dirty="0"/>
          </a:p>
          <a:p>
            <a:r>
              <a:rPr lang="en-AU" dirty="0" smtClean="0"/>
              <a:t>E</a:t>
            </a:r>
          </a:p>
          <a:p>
            <a:r>
              <a:rPr lang="en-AU" dirty="0" smtClean="0"/>
              <a:t>F</a:t>
            </a:r>
          </a:p>
          <a:p>
            <a:r>
              <a:rPr lang="en-AU" dirty="0" smtClean="0"/>
              <a:t>F</a:t>
            </a:r>
          </a:p>
          <a:p>
            <a:r>
              <a:rPr lang="en-AU" dirty="0" smtClean="0"/>
              <a:t>O</a:t>
            </a:r>
          </a:p>
          <a:p>
            <a:r>
              <a:rPr lang="en-AU" dirty="0"/>
              <a:t>R</a:t>
            </a:r>
            <a:endParaRPr lang="en-AU" dirty="0" smtClean="0"/>
          </a:p>
          <a:p>
            <a:r>
              <a:rPr lang="en-AU" dirty="0"/>
              <a:t>T</a:t>
            </a:r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360931" y="5708799"/>
            <a:ext cx="3812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O N G O I N G    M O N T H L Y    C O S T</a:t>
            </a:r>
            <a:endParaRPr lang="en-AU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85" y="2266030"/>
            <a:ext cx="680016" cy="680016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52206" y="4526841"/>
            <a:ext cx="948018" cy="818543"/>
            <a:chOff x="5033357" y="4519477"/>
            <a:chExt cx="948018" cy="818543"/>
          </a:xfrm>
        </p:grpSpPr>
        <p:grpSp>
          <p:nvGrpSpPr>
            <p:cNvPr id="34" name="Group 33"/>
            <p:cNvGrpSpPr/>
            <p:nvPr/>
          </p:nvGrpSpPr>
          <p:grpSpPr>
            <a:xfrm>
              <a:off x="5099365" y="4519477"/>
              <a:ext cx="882010" cy="818543"/>
              <a:chOff x="2481799" y="3993043"/>
              <a:chExt cx="882010" cy="818543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1799" y="4131569"/>
                <a:ext cx="680017" cy="68001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9822" y="3993043"/>
                <a:ext cx="403987" cy="403987"/>
              </a:xfrm>
              <a:prstGeom prst="rect">
                <a:avLst/>
              </a:prstGeom>
            </p:spPr>
          </p:pic>
        </p:grpSp>
        <p:sp>
          <p:nvSpPr>
            <p:cNvPr id="29" name="Flowchart: Connector 28"/>
            <p:cNvSpPr/>
            <p:nvPr/>
          </p:nvSpPr>
          <p:spPr>
            <a:xfrm>
              <a:off x="5033357" y="4655931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2</a:t>
              </a:r>
              <a:endParaRPr lang="en-AU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41260" y="4626994"/>
            <a:ext cx="874809" cy="685534"/>
            <a:chOff x="2086806" y="4642717"/>
            <a:chExt cx="874809" cy="68553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84334" y="4642717"/>
              <a:ext cx="643497" cy="6855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865" y="4734055"/>
              <a:ext cx="239750" cy="239750"/>
            </a:xfrm>
            <a:prstGeom prst="rect">
              <a:avLst/>
            </a:prstGeom>
          </p:spPr>
        </p:pic>
        <p:sp>
          <p:nvSpPr>
            <p:cNvPr id="30" name="Flowchart: Connector 29"/>
            <p:cNvSpPr/>
            <p:nvPr/>
          </p:nvSpPr>
          <p:spPr>
            <a:xfrm>
              <a:off x="2086806" y="4660169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6</a:t>
              </a:r>
              <a:endParaRPr lang="en-AU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8143" y="4153218"/>
            <a:ext cx="1005050" cy="560085"/>
            <a:chOff x="4139528" y="1782003"/>
            <a:chExt cx="1005050" cy="560085"/>
          </a:xfrm>
        </p:grpSpPr>
        <p:grpSp>
          <p:nvGrpSpPr>
            <p:cNvPr id="40" name="Group 39"/>
            <p:cNvGrpSpPr/>
            <p:nvPr/>
          </p:nvGrpSpPr>
          <p:grpSpPr>
            <a:xfrm>
              <a:off x="4152427" y="1782003"/>
              <a:ext cx="992151" cy="560085"/>
              <a:chOff x="4152427" y="1782003"/>
              <a:chExt cx="992151" cy="560085"/>
            </a:xfrm>
          </p:grpSpPr>
          <p:pic>
            <p:nvPicPr>
              <p:cNvPr id="17" name="Picture 2" descr="Image result for VNET integration web apps image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2427" y="1891783"/>
                <a:ext cx="857723" cy="45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850" y="1782003"/>
                <a:ext cx="319728" cy="319728"/>
              </a:xfrm>
              <a:prstGeom prst="rect">
                <a:avLst/>
              </a:prstGeom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4139528" y="1788234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4</a:t>
              </a:r>
              <a:endParaRPr lang="en-AU" dirty="0"/>
            </a:p>
          </p:txBody>
        </p:sp>
      </p:grpSp>
      <p:sp>
        <p:nvSpPr>
          <p:cNvPr id="33" name="Flowchart: Connector 32"/>
          <p:cNvSpPr/>
          <p:nvPr/>
        </p:nvSpPr>
        <p:spPr>
          <a:xfrm>
            <a:off x="1316834" y="1901002"/>
            <a:ext cx="225152" cy="225152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</a:t>
            </a:r>
            <a:endParaRPr lang="en-AU" dirty="0"/>
          </a:p>
        </p:txBody>
      </p:sp>
      <p:grpSp>
        <p:nvGrpSpPr>
          <p:cNvPr id="46" name="Group 45"/>
          <p:cNvGrpSpPr/>
          <p:nvPr/>
        </p:nvGrpSpPr>
        <p:grpSpPr>
          <a:xfrm>
            <a:off x="2365840" y="4641998"/>
            <a:ext cx="857723" cy="636429"/>
            <a:chOff x="3312807" y="4657491"/>
            <a:chExt cx="857723" cy="636429"/>
          </a:xfrm>
        </p:grpSpPr>
        <p:sp>
          <p:nvSpPr>
            <p:cNvPr id="32" name="Flowchart: Connector 31"/>
            <p:cNvSpPr/>
            <p:nvPr/>
          </p:nvSpPr>
          <p:spPr>
            <a:xfrm>
              <a:off x="3335149" y="4657491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3</a:t>
              </a:r>
              <a:endParaRPr lang="en-AU" dirty="0"/>
            </a:p>
          </p:txBody>
        </p:sp>
        <p:pic>
          <p:nvPicPr>
            <p:cNvPr id="39" name="Picture 2" descr="Image result for VNET integration web apps image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807" y="4843615"/>
              <a:ext cx="857723" cy="450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652" y="4725686"/>
              <a:ext cx="213669" cy="213669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7334330" y="3852322"/>
            <a:ext cx="1017255" cy="611591"/>
            <a:chOff x="3837590" y="2477062"/>
            <a:chExt cx="1017255" cy="611591"/>
          </a:xfrm>
        </p:grpSpPr>
        <p:grpSp>
          <p:nvGrpSpPr>
            <p:cNvPr id="35" name="Group 34"/>
            <p:cNvGrpSpPr/>
            <p:nvPr/>
          </p:nvGrpSpPr>
          <p:grpSpPr>
            <a:xfrm>
              <a:off x="3848158" y="2477062"/>
              <a:ext cx="1006687" cy="611591"/>
              <a:chOff x="3848158" y="2477062"/>
              <a:chExt cx="1006687" cy="61159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16" y="2790724"/>
                <a:ext cx="297929" cy="297929"/>
              </a:xfrm>
              <a:prstGeom prst="rect">
                <a:avLst/>
              </a:prstGeom>
            </p:spPr>
          </p:pic>
          <p:pic>
            <p:nvPicPr>
              <p:cNvPr id="26" name="Picture 2" descr="Image result for VNET integration web apps image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158" y="2599910"/>
                <a:ext cx="857723" cy="450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2847" y="2477062"/>
                <a:ext cx="331998" cy="331998"/>
              </a:xfrm>
              <a:prstGeom prst="rect">
                <a:avLst/>
              </a:prstGeom>
            </p:spPr>
          </p:pic>
        </p:grpSp>
        <p:sp>
          <p:nvSpPr>
            <p:cNvPr id="43" name="Flowchart: Connector 42"/>
            <p:cNvSpPr/>
            <p:nvPr/>
          </p:nvSpPr>
          <p:spPr>
            <a:xfrm>
              <a:off x="3837590" y="2487334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5</a:t>
              </a:r>
              <a:endParaRPr lang="en-AU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73308" y="3209750"/>
            <a:ext cx="864340" cy="685534"/>
            <a:chOff x="2088886" y="3760420"/>
            <a:chExt cx="864340" cy="685534"/>
          </a:xfrm>
        </p:grpSpPr>
        <p:grpSp>
          <p:nvGrpSpPr>
            <p:cNvPr id="38" name="Group 37"/>
            <p:cNvGrpSpPr/>
            <p:nvPr/>
          </p:nvGrpSpPr>
          <p:grpSpPr>
            <a:xfrm>
              <a:off x="2182492" y="3760420"/>
              <a:ext cx="770734" cy="685534"/>
              <a:chOff x="5258854" y="4549031"/>
              <a:chExt cx="770734" cy="68553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8854" y="4549031"/>
                <a:ext cx="643497" cy="68553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274" y="4581688"/>
                <a:ext cx="299314" cy="299314"/>
              </a:xfrm>
              <a:prstGeom prst="rect">
                <a:avLst/>
              </a:prstGeom>
            </p:spPr>
          </p:pic>
        </p:grpSp>
        <p:sp>
          <p:nvSpPr>
            <p:cNvPr id="44" name="Flowchart: Connector 43"/>
            <p:cNvSpPr/>
            <p:nvPr/>
          </p:nvSpPr>
          <p:spPr>
            <a:xfrm>
              <a:off x="2088886" y="3793077"/>
              <a:ext cx="225152" cy="225152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7</a:t>
              </a:r>
              <a:endParaRPr lang="en-AU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41985" y="5431800"/>
            <a:ext cx="7238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$10                               $100                               $200</a:t>
            </a:r>
            <a:r>
              <a:rPr lang="en-AU" sz="1200" dirty="0"/>
              <a:t> </a:t>
            </a:r>
            <a:r>
              <a:rPr lang="en-AU" sz="1200" dirty="0" smtClean="0"/>
              <a:t>                           $500                            $750                             $1000 </a:t>
            </a:r>
            <a:endParaRPr lang="en-A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280719" y="2990695"/>
            <a:ext cx="5067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Dev effort pertains to hybrid integration part only, not application functionality</a:t>
            </a:r>
            <a:endParaRPr lang="en-AU" sz="12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08191" y="5943887"/>
            <a:ext cx="1305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Scale is non-linear</a:t>
            </a:r>
            <a:endParaRPr lang="en-AU" sz="1200" i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339285" y="4487516"/>
            <a:ext cx="7342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34367" y="3646856"/>
            <a:ext cx="7342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16834" y="2796366"/>
            <a:ext cx="7342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299301" y="1945876"/>
            <a:ext cx="734259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42255"/>
              </p:ext>
            </p:extLst>
          </p:nvPr>
        </p:nvGraphicFramePr>
        <p:xfrm>
          <a:off x="6313954" y="657252"/>
          <a:ext cx="5298939" cy="235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71">
                  <a:extLst>
                    <a:ext uri="{9D8B030D-6E8A-4147-A177-3AD203B41FA5}">
                      <a16:colId xmlns:a16="http://schemas.microsoft.com/office/drawing/2014/main" val="3079323361"/>
                    </a:ext>
                  </a:extLst>
                </a:gridCol>
                <a:gridCol w="2540381">
                  <a:extLst>
                    <a:ext uri="{9D8B030D-6E8A-4147-A177-3AD203B41FA5}">
                      <a16:colId xmlns:a16="http://schemas.microsoft.com/office/drawing/2014/main" val="1964109200"/>
                    </a:ext>
                  </a:extLst>
                </a:gridCol>
                <a:gridCol w="2236287">
                  <a:extLst>
                    <a:ext uri="{9D8B030D-6E8A-4147-A177-3AD203B41FA5}">
                      <a16:colId xmlns:a16="http://schemas.microsoft.com/office/drawing/2014/main" val="4164864135"/>
                    </a:ext>
                  </a:extLst>
                </a:gridCol>
              </a:tblGrid>
              <a:tr h="237345"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ID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Description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Operational </a:t>
                      </a:r>
                      <a:r>
                        <a:rPr lang="en-AU" sz="1400" dirty="0" err="1" smtClean="0"/>
                        <a:t>Qty</a:t>
                      </a:r>
                      <a:r>
                        <a:rPr lang="en-AU" sz="1400" dirty="0" smtClean="0"/>
                        <a:t>/</a:t>
                      </a:r>
                      <a:r>
                        <a:rPr lang="en-AU" sz="1400" dirty="0" err="1" smtClean="0"/>
                        <a:t>mo</a:t>
                      </a:r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15665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WCF Relay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</a:t>
                      </a:r>
                      <a:r>
                        <a:rPr lang="en-AU" sz="1200" baseline="0" dirty="0" smtClean="0"/>
                        <a:t> relay, 1m </a:t>
                      </a:r>
                      <a:r>
                        <a:rPr lang="en-AU" sz="1200" baseline="0" dirty="0" err="1" smtClean="0"/>
                        <a:t>msgs</a:t>
                      </a:r>
                      <a:r>
                        <a:rPr lang="en-AU" sz="1200" baseline="0" dirty="0" smtClean="0"/>
                        <a:t> 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662103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2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OPDG w/Logic App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5x actions,</a:t>
                      </a:r>
                      <a:r>
                        <a:rPr lang="en-AU" sz="1200" baseline="0" dirty="0" smtClean="0"/>
                        <a:t> 1 min trigger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83845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VNET w/Web App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err="1" smtClean="0"/>
                        <a:t>Std</a:t>
                      </a:r>
                      <a:r>
                        <a:rPr lang="en-AU" sz="1200" baseline="0" dirty="0" smtClean="0"/>
                        <a:t> ASP S1, 1 Web </a:t>
                      </a:r>
                      <a:r>
                        <a:rPr lang="en-AU" sz="1200" baseline="0" dirty="0" smtClean="0"/>
                        <a:t>App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523253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4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VNET w/APIM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APIM </a:t>
                      </a:r>
                      <a:r>
                        <a:rPr lang="en-AU" sz="1200" dirty="0" err="1" smtClean="0"/>
                        <a:t>Std</a:t>
                      </a:r>
                      <a:r>
                        <a:rPr lang="en-AU" sz="1200" baseline="0" dirty="0" smtClean="0"/>
                        <a:t> 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95500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5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VNET</a:t>
                      </a:r>
                      <a:r>
                        <a:rPr lang="en-AU" sz="1200" baseline="0" dirty="0" smtClean="0"/>
                        <a:t> w/APIM &amp; App Gateway &amp; WAF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APIM </a:t>
                      </a:r>
                      <a:r>
                        <a:rPr lang="en-AU" sz="1200" dirty="0" err="1" smtClean="0"/>
                        <a:t>Std</a:t>
                      </a:r>
                      <a:r>
                        <a:rPr lang="en-AU" sz="1200" dirty="0" smtClean="0"/>
                        <a:t>,</a:t>
                      </a:r>
                      <a:r>
                        <a:rPr lang="en-AU" sz="1200" baseline="0" dirty="0" smtClean="0"/>
                        <a:t> AG Med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34359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6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HC</a:t>
                      </a:r>
                      <a:r>
                        <a:rPr lang="en-AU" sz="1200" baseline="0" dirty="0" smtClean="0"/>
                        <a:t> w/Web App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 listener, 10GB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baseline="0" dirty="0" smtClean="0"/>
                        <a:t>data, </a:t>
                      </a:r>
                      <a:r>
                        <a:rPr lang="en-AU" sz="1200" baseline="0" dirty="0" err="1" smtClean="0"/>
                        <a:t>Std</a:t>
                      </a:r>
                      <a:r>
                        <a:rPr lang="en-AU" sz="1200" baseline="0" dirty="0" smtClean="0"/>
                        <a:t> ASP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94758"/>
                  </a:ext>
                </a:extLst>
              </a:tr>
              <a:tr h="293105"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HC w/VM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1</a:t>
                      </a:r>
                      <a:r>
                        <a:rPr lang="en-AU" sz="1200" baseline="0" dirty="0" smtClean="0"/>
                        <a:t> listener, 10GB data + D2 v2 VM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17364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73873" y="1752081"/>
            <a:ext cx="47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High</a:t>
            </a:r>
            <a:endParaRPr lang="en-AU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829131" y="3369857"/>
            <a:ext cx="47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Med</a:t>
            </a:r>
            <a:endParaRPr lang="en-A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25606" y="4888447"/>
            <a:ext cx="47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Low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57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The New Azure Hybrid Connections</a:t>
            </a:r>
            <a:r>
              <a:rPr lang="en-GB" dirty="0"/>
              <a:t/>
            </a:r>
            <a:br>
              <a:rPr lang="en-GB" dirty="0"/>
            </a:br>
            <a:r>
              <a:rPr lang="en-GB" sz="2100" dirty="0">
                <a:solidFill>
                  <a:srgbClr val="00B0F0"/>
                </a:solidFill>
              </a:rPr>
              <a:t>https://www.mexia.com.au/the-new-azure-hybrid-connections/</a:t>
            </a:r>
            <a:endParaRPr lang="en-GB" sz="2100" dirty="0" smtClean="0">
              <a:solidFill>
                <a:srgbClr val="00B0F0"/>
              </a:solidFill>
            </a:endParaRPr>
          </a:p>
          <a:p>
            <a:r>
              <a:rPr lang="en-GB" dirty="0" smtClean="0"/>
              <a:t>Hybrid Connectivity Options in the Microsoft Cloud</a:t>
            </a:r>
            <a:br>
              <a:rPr lang="en-GB" dirty="0" smtClean="0"/>
            </a:br>
            <a:r>
              <a:rPr lang="en-GB" sz="2100" dirty="0" smtClean="0">
                <a:solidFill>
                  <a:srgbClr val="00B0F0"/>
                </a:solidFill>
              </a:rPr>
              <a:t>https://www.biztalk360.com/integrate-2014/hybrid-connectivity-options-microsoft-cloud/</a:t>
            </a:r>
          </a:p>
          <a:p>
            <a:r>
              <a:rPr lang="en-GB" dirty="0" smtClean="0"/>
              <a:t>Why use Service Bus Relay now I have Hybrid Connections?</a:t>
            </a:r>
            <a:br>
              <a:rPr lang="en-GB" dirty="0" smtClean="0"/>
            </a:br>
            <a:r>
              <a:rPr lang="en-GB" sz="2300" dirty="0">
                <a:solidFill>
                  <a:srgbClr val="00B0F0"/>
                </a:solidFill>
              </a:rPr>
              <a:t>h</a:t>
            </a:r>
            <a:r>
              <a:rPr lang="en-GB" sz="2100" dirty="0">
                <a:solidFill>
                  <a:srgbClr val="00B0F0"/>
                </a:solidFill>
              </a:rPr>
              <a:t>ttp://microsoftintegration.guru/2014/07/07/use-service-bus-relay-now-hybrid-connections/</a:t>
            </a:r>
          </a:p>
          <a:p>
            <a:r>
              <a:rPr lang="en-GB" dirty="0"/>
              <a:t>On-Premises Data Gateway</a:t>
            </a:r>
            <a:br>
              <a:rPr lang="en-GB" dirty="0"/>
            </a:br>
            <a:r>
              <a:rPr lang="en-GB" sz="2100" dirty="0">
                <a:solidFill>
                  <a:srgbClr val="00B0F0"/>
                </a:solidFill>
              </a:rPr>
              <a:t>https://docs.microsoft.com/en-us/azure/analysis-services/analysis-services-gateway</a:t>
            </a:r>
          </a:p>
          <a:p>
            <a:r>
              <a:rPr lang="en-GB" dirty="0"/>
              <a:t>What Is Azure Relay?</a:t>
            </a:r>
            <a:br>
              <a:rPr lang="en-GB" dirty="0"/>
            </a:br>
            <a:r>
              <a:rPr lang="en-GB" sz="2100" dirty="0">
                <a:solidFill>
                  <a:srgbClr val="00B0F0"/>
                </a:solidFill>
              </a:rPr>
              <a:t>https://docs.microsoft.com/en-us/azure/service-bus-relay/relay-what-is-it</a:t>
            </a:r>
          </a:p>
          <a:p>
            <a:r>
              <a:rPr lang="en-GB" dirty="0" smtClean="0"/>
              <a:t>Understanding Azure Relay</a:t>
            </a:r>
            <a:r>
              <a:rPr lang="en-GB" dirty="0"/>
              <a:t/>
            </a:r>
            <a:br>
              <a:rPr lang="en-GB" dirty="0"/>
            </a:br>
            <a:r>
              <a:rPr lang="en-GB" sz="1900" dirty="0">
                <a:solidFill>
                  <a:srgbClr val="00B0F0"/>
                </a:solidFill>
              </a:rPr>
              <a:t>https://www.servicebus360.com/blogs/understanding-azure-relay/</a:t>
            </a:r>
          </a:p>
          <a:p>
            <a:r>
              <a:rPr lang="en-GB" dirty="0" smtClean="0"/>
              <a:t>Azure Relay Samples </a:t>
            </a:r>
            <a:r>
              <a:rPr lang="en-GB" dirty="0"/>
              <a:t>on GitHub</a:t>
            </a:r>
            <a:br>
              <a:rPr lang="en-GB" dirty="0"/>
            </a:br>
            <a:r>
              <a:rPr lang="en-GB" sz="1900" dirty="0">
                <a:solidFill>
                  <a:srgbClr val="00B0F0"/>
                </a:solidFill>
              </a:rPr>
              <a:t>https://github.com/Azure/azure-relay/tree/master/samples/WCF%20Relay</a:t>
            </a:r>
          </a:p>
        </p:txBody>
      </p:sp>
    </p:spTree>
    <p:extLst>
      <p:ext uri="{BB962C8B-B14F-4D97-AF65-F5344CB8AC3E}">
        <p14:creationId xmlns:p14="http://schemas.microsoft.com/office/powerpoint/2010/main" val="22796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28" y="1417639"/>
            <a:ext cx="6807143" cy="4221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Pluralsight Course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677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Let’s </a:t>
            </a:r>
            <a:r>
              <a:rPr lang="en-AU" dirty="0"/>
              <a:t>connect!</a:t>
            </a:r>
            <a:br>
              <a:rPr lang="en-AU" dirty="0"/>
            </a:b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138082" y="2891522"/>
            <a:ext cx="3108287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745" dirty="0" smtClean="0">
                <a:solidFill>
                  <a:schemeClr val="bg1"/>
                </a:solidFill>
                <a:latin typeface="+mj-lt"/>
              </a:rPr>
              <a:t>dan@mexia.com.au </a:t>
            </a:r>
            <a:endParaRPr lang="en-AU" sz="274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1" y="3420026"/>
            <a:ext cx="423508" cy="423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11" y="2927639"/>
            <a:ext cx="423508" cy="4251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38081" y="3358828"/>
            <a:ext cx="2004075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745" dirty="0" smtClean="0">
                <a:solidFill>
                  <a:schemeClr val="bg1"/>
                </a:solidFill>
                <a:latin typeface="+mj-lt"/>
              </a:rPr>
              <a:t>@daniel2me</a:t>
            </a:r>
            <a:endParaRPr lang="en-AU" sz="274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11" y="4401470"/>
            <a:ext cx="423508" cy="4235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38082" y="4372206"/>
            <a:ext cx="4510402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745" dirty="0" smtClean="0">
                <a:solidFill>
                  <a:schemeClr val="bg1"/>
                </a:solidFill>
                <a:latin typeface="+mj-lt"/>
              </a:rPr>
              <a:t>linkedin.com/in/</a:t>
            </a:r>
            <a:r>
              <a:rPr lang="en-AU" sz="2745" dirty="0" err="1" smtClean="0">
                <a:solidFill>
                  <a:schemeClr val="bg1"/>
                </a:solidFill>
                <a:latin typeface="+mj-lt"/>
              </a:rPr>
              <a:t>danieltoomey</a:t>
            </a:r>
            <a:endParaRPr lang="en-AU" sz="2745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911" y="3910748"/>
            <a:ext cx="423508" cy="4235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38082" y="3839370"/>
            <a:ext cx="3746603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745" dirty="0" smtClean="0">
                <a:solidFill>
                  <a:schemeClr val="bg1"/>
                </a:solidFill>
                <a:latin typeface="+mj-lt"/>
              </a:rPr>
              <a:t>mindovermessaging.com</a:t>
            </a:r>
            <a:endParaRPr lang="en-AU" sz="2745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60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Network Based Options</a:t>
            </a:r>
          </a:p>
          <a:p>
            <a:pPr lvl="1"/>
            <a:r>
              <a:rPr lang="en-AU" dirty="0" smtClean="0"/>
              <a:t>VNET Types (P2S, S2S, ExpressRoute)</a:t>
            </a:r>
          </a:p>
          <a:p>
            <a:pPr lvl="1"/>
            <a:r>
              <a:rPr lang="en-AU" dirty="0" smtClean="0"/>
              <a:t>VNET Integration</a:t>
            </a:r>
          </a:p>
          <a:p>
            <a:r>
              <a:rPr lang="en-AU" dirty="0" smtClean="0"/>
              <a:t>Non-Network Based Options</a:t>
            </a:r>
          </a:p>
          <a:p>
            <a:pPr lvl="1"/>
            <a:r>
              <a:rPr lang="en-AU" dirty="0" smtClean="0"/>
              <a:t>Azure Relay</a:t>
            </a:r>
          </a:p>
          <a:p>
            <a:pPr lvl="1"/>
            <a:r>
              <a:rPr lang="en-AU" dirty="0" smtClean="0"/>
              <a:t>On-</a:t>
            </a:r>
            <a:r>
              <a:rPr lang="en-AU" dirty="0" err="1" smtClean="0"/>
              <a:t>Prem</a:t>
            </a:r>
            <a:r>
              <a:rPr lang="en-AU" dirty="0" smtClean="0"/>
              <a:t> Data Gateway</a:t>
            </a:r>
          </a:p>
          <a:p>
            <a:r>
              <a:rPr lang="en-AU" dirty="0" smtClean="0"/>
              <a:t>Scenarios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67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842" y="135040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AU" sz="6000" dirty="0" smtClean="0"/>
              <a:t>Network Based </a:t>
            </a:r>
            <a:br>
              <a:rPr lang="en-AU" sz="6000" dirty="0" smtClean="0"/>
            </a:br>
            <a:r>
              <a:rPr lang="en-AU" sz="6000" dirty="0" smtClean="0"/>
              <a:t>Options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3113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Azure Virtual Network</a:t>
            </a:r>
            <a:endParaRPr lang="en-AU" dirty="0"/>
          </a:p>
        </p:txBody>
      </p:sp>
      <p:pic>
        <p:nvPicPr>
          <p:cNvPr id="1026" name="Picture 2" descr="Network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153" y="1771553"/>
            <a:ext cx="6795247" cy="27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0484" y="5622393"/>
            <a:ext cx="6846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i="1" dirty="0"/>
              <a:t>i</a:t>
            </a:r>
            <a:r>
              <a:rPr lang="en-AU" sz="1400" i="1" dirty="0" smtClean="0"/>
              <a:t>mage: https://docs.microsoft.com/en-us/azure/virtual-network/virtual-networks-overview</a:t>
            </a:r>
            <a:endParaRPr lang="en-AU" sz="1400" i="1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1600202"/>
            <a:ext cx="10972800" cy="403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50000"/>
                    <a:lumOff val="50000"/>
                  </a:schemeClr>
                </a:solidFill>
                <a:latin typeface="Questrial" charset="0"/>
                <a:ea typeface="Questrial" charset="0"/>
                <a:cs typeface="Questrial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Types:</a:t>
            </a:r>
          </a:p>
          <a:p>
            <a:pPr lvl="1"/>
            <a:r>
              <a:rPr lang="en-AU" dirty="0"/>
              <a:t>Point to Site (P2S)</a:t>
            </a:r>
          </a:p>
          <a:p>
            <a:pPr lvl="1"/>
            <a:r>
              <a:rPr lang="en-AU" dirty="0" smtClean="0"/>
              <a:t>Site to Site (S2S)</a:t>
            </a:r>
          </a:p>
          <a:p>
            <a:pPr lvl="1"/>
            <a:r>
              <a:rPr lang="en-AU" dirty="0" smtClean="0"/>
              <a:t>ExpressRoute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217459" y="1712666"/>
            <a:ext cx="2721685" cy="10004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ounded Rectangle 7"/>
          <p:cNvSpPr/>
          <p:nvPr/>
        </p:nvSpPr>
        <p:spPr>
          <a:xfrm>
            <a:off x="5217458" y="2628866"/>
            <a:ext cx="2721685" cy="10004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421853" y="1378027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P2S, S2S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1853" y="3606752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C00000"/>
                </a:solidFill>
              </a:rPr>
              <a:t>ExpressRoute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6" name="Picture 2" descr="Image result for VNET integration web apps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03" y="415141"/>
            <a:ext cx="1641897" cy="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3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5" grpId="0"/>
      <p:bldP spid="5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VNET Integration for Web / Mobile Apps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5029200" cy="3094038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Requires Standard or Premium App Service Plan</a:t>
            </a:r>
          </a:p>
          <a:p>
            <a:r>
              <a:rPr lang="en-AU" dirty="0" smtClean="0"/>
              <a:t>VNET must be in same subscription as ASP </a:t>
            </a:r>
          </a:p>
          <a:p>
            <a:r>
              <a:rPr lang="en-AU" dirty="0" smtClean="0"/>
              <a:t>Must have P2S enabled</a:t>
            </a:r>
          </a:p>
          <a:p>
            <a:r>
              <a:rPr lang="en-AU" dirty="0" smtClean="0"/>
              <a:t>Must have Dynamic routing gateway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417490" y="5115495"/>
            <a:ext cx="7164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i="1" dirty="0"/>
              <a:t>i</a:t>
            </a:r>
            <a:r>
              <a:rPr lang="en-AU" sz="1400" i="1" dirty="0" smtClean="0"/>
              <a:t>mage: https://docs.microsoft.com/en-us/azure/app-service-web/web-sites-integrate-with-vnet</a:t>
            </a:r>
            <a:endParaRPr lang="en-AU" sz="1400" i="1" dirty="0"/>
          </a:p>
        </p:txBody>
      </p:sp>
      <p:pic>
        <p:nvPicPr>
          <p:cNvPr id="2050" name="Picture 2" descr="https://docs.microsoft.com/en-us/azure/app-service-web/media/web-sites-integrate-with-vnet/vnetint-howitwor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17639"/>
            <a:ext cx="59436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VNET integration web apps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03" y="415141"/>
            <a:ext cx="1641897" cy="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VNET with API Management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2"/>
            <a:ext cx="7029450" cy="914398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Added layer of security</a:t>
            </a:r>
          </a:p>
          <a:p>
            <a:r>
              <a:rPr lang="en-AU" dirty="0" smtClean="0"/>
              <a:t>All the benefits of APIM</a:t>
            </a:r>
          </a:p>
        </p:txBody>
      </p:sp>
      <p:pic>
        <p:nvPicPr>
          <p:cNvPr id="6" name="Picture 2" descr="Image result for VNET integration web apps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03" y="415141"/>
            <a:ext cx="1641897" cy="86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01" y="274639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2514600"/>
            <a:ext cx="10972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xi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 Office TemplatesMexia PPT Template.potx" id="{8BA81E13-4BA6-4CDA-85A6-0CE9923B22CD}" vid="{A9F5603E-5B5A-4B5C-91C4-3AB10B8500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13211</TotalTime>
  <Words>2556</Words>
  <Application>Microsoft Office PowerPoint</Application>
  <PresentationFormat>Widescreen</PresentationFormat>
  <Paragraphs>626</Paragraphs>
  <Slides>49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72" baseType="lpstr">
      <vt:lpstr>Arial</vt:lpstr>
      <vt:lpstr>Arial Rounded MT Bold</vt:lpstr>
      <vt:lpstr>Calibri</vt:lpstr>
      <vt:lpstr>Calibri Light</vt:lpstr>
      <vt:lpstr>Consolas</vt:lpstr>
      <vt:lpstr>Helvetica Light</vt:lpstr>
      <vt:lpstr>Lato</vt:lpstr>
      <vt:lpstr>Lucida Grande</vt:lpstr>
      <vt:lpstr>Montserrat</vt:lpstr>
      <vt:lpstr>Myriad Pro</vt:lpstr>
      <vt:lpstr>Myriad Pro Light</vt:lpstr>
      <vt:lpstr>Open Sans Light</vt:lpstr>
      <vt:lpstr>Open Sans Semibold</vt:lpstr>
      <vt:lpstr>Questrial</vt:lpstr>
      <vt:lpstr>Segoe Script</vt:lpstr>
      <vt:lpstr>Segoe UI</vt:lpstr>
      <vt:lpstr>Segoe UI Condensed</vt:lpstr>
      <vt:lpstr>Segoe UI Light</vt:lpstr>
      <vt:lpstr>Tahoma</vt:lpstr>
      <vt:lpstr>Wingdings</vt:lpstr>
      <vt:lpstr>Mexia PPT Template</vt:lpstr>
      <vt:lpstr>Office Theme</vt:lpstr>
      <vt:lpstr>Visio</vt:lpstr>
      <vt:lpstr>Microsoft 2017 Australian Partner of the Year!</vt:lpstr>
      <vt:lpstr>PowerPoint Presentation</vt:lpstr>
      <vt:lpstr>What This Talk is NOT About</vt:lpstr>
      <vt:lpstr>The Hitchhiker’s Guide to Synchronous Hybrid Connectivity with  Limited Network Changes</vt:lpstr>
      <vt:lpstr>Agenda</vt:lpstr>
      <vt:lpstr>Network Based  Options</vt:lpstr>
      <vt:lpstr>Azure Virtual Network</vt:lpstr>
      <vt:lpstr>VNET Integration for Web / Mobile Apps</vt:lpstr>
      <vt:lpstr>VNET with API Management</vt:lpstr>
      <vt:lpstr>Non-Network Based  Options</vt:lpstr>
      <vt:lpstr>Relay – An Alternative Approach</vt:lpstr>
      <vt:lpstr>Why the Relay?</vt:lpstr>
      <vt:lpstr>How Relay Works</vt:lpstr>
      <vt:lpstr>Azure Relay</vt:lpstr>
      <vt:lpstr>WCF Relay – How It Works</vt:lpstr>
      <vt:lpstr>WCF Relay – Constraints</vt:lpstr>
      <vt:lpstr>WCF Relay – Pricing</vt:lpstr>
      <vt:lpstr>Hybrid Connections</vt:lpstr>
      <vt:lpstr>Hybrid Connections – How It Works</vt:lpstr>
      <vt:lpstr>Hybrid Connections – Scalability</vt:lpstr>
      <vt:lpstr>Hybrid Connections – Using the API</vt:lpstr>
      <vt:lpstr>Azure Relay Hybrid Connections</vt:lpstr>
      <vt:lpstr>Azure Relay Hybrid Connections – Pricing</vt:lpstr>
      <vt:lpstr>Which Azure Relay to Use?</vt:lpstr>
      <vt:lpstr>On-Premises Data Gateway</vt:lpstr>
      <vt:lpstr>On-Premises Data Gateway – How It Works</vt:lpstr>
      <vt:lpstr>On-Premises Data Gateway – Constraints</vt:lpstr>
      <vt:lpstr>On-Premises Data Gateway – Pricing</vt:lpstr>
      <vt:lpstr>PowerPoint Presentation</vt:lpstr>
      <vt:lpstr>Scenario 1: Azure Web/Mobile App to On-Prem</vt:lpstr>
      <vt:lpstr>Scenario 1: Azure Web/Mobile App to On-Prem</vt:lpstr>
      <vt:lpstr>Scenario 1: Azure Web/Mobile App to On-Prem</vt:lpstr>
      <vt:lpstr>Scenario 2: IaaS Server (VM) to On-Prem</vt:lpstr>
      <vt:lpstr>Scenario 2: IaaS Server (VM) to On-Prem</vt:lpstr>
      <vt:lpstr>Scenario 2: IaaS Server to On-Prem</vt:lpstr>
      <vt:lpstr>Scenario 3: SaaS Service to On-Prem</vt:lpstr>
      <vt:lpstr>Scenario 3: SaaS Service to On-Prem</vt:lpstr>
      <vt:lpstr>Scenario 3: SaaS Service to On-Prem</vt:lpstr>
      <vt:lpstr>Scenario 4: Business to Business</vt:lpstr>
      <vt:lpstr>Scenario 4: Business to Business</vt:lpstr>
      <vt:lpstr>Scenario 4: Business to Business</vt:lpstr>
      <vt:lpstr>Scenario 5: Service Fabric Cluster to On-Prem</vt:lpstr>
      <vt:lpstr>Scenario 5: Service Fabric Cluster to On-Prem</vt:lpstr>
      <vt:lpstr>Scenario 5: Service Fabric Cluster to On-Prem</vt:lpstr>
      <vt:lpstr>Use &lt;this&gt; technology when…</vt:lpstr>
      <vt:lpstr>Cost/Effort Comparison </vt:lpstr>
      <vt:lpstr>References</vt:lpstr>
      <vt:lpstr>Pluralsight Course</vt:lpstr>
      <vt:lpstr>Let’s connect!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Hitchhiker’s Guide to Hybrid Connectivity</dc:title>
  <dc:creator>Daniel Toomey</dc:creator>
  <cp:lastModifiedBy>Daniel Toomey</cp:lastModifiedBy>
  <cp:revision>280</cp:revision>
  <dcterms:created xsi:type="dcterms:W3CDTF">2017-06-04T03:13:06Z</dcterms:created>
  <dcterms:modified xsi:type="dcterms:W3CDTF">2017-06-30T11:27:21Z</dcterms:modified>
</cp:coreProperties>
</file>