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slides/slide21.xml" ContentType="application/vnd.openxmlformats-officedocument.presentationml.slide+xml"/>
  <Override PartName="/ppt/presentation.xml" ContentType="application/vnd.openxmlformats-officedocument.presentationml.presentation.main+xml"/>
  <Override PartName="/ppt/slides/slide20.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8.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16.xml" ContentType="application/vnd.openxmlformats-officedocument.presentationml.slide+xml"/>
  <Override PartName="/ppt/slides/slide12.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5.xml" ContentType="application/vnd.openxmlformats-officedocument.presentationml.slideMaster+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notesSlides/notesSlide12.xml" ContentType="application/vnd.openxmlformats-officedocument.presentationml.notesSlide+xml"/>
  <Override PartName="/ppt/slideMasters/slideMaster1.xml" ContentType="application/vnd.openxmlformats-officedocument.presentationml.slideMaster+xml"/>
  <Override PartName="/ppt/notesSlides/notesSlide10.xml" ContentType="application/vnd.openxmlformats-officedocument.presentationml.notesSlide+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notesSlides/notesSlide9.xml" ContentType="application/vnd.openxmlformats-officedocument.presentationml.notesSlide+xml"/>
  <Override PartName="/ppt/notesSlides/notesSlide11.xml" ContentType="application/vnd.openxmlformats-officedocument.presentationml.notesSlide+xml"/>
  <Override PartName="/ppt/slideLayouts/slideLayout47.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43.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81.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69.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46.xml" ContentType="application/vnd.openxmlformats-officedocument.presentationml.slideLayout+xml"/>
  <Override PartName="/ppt/slideLayouts/slideLayout36.xml" ContentType="application/vnd.openxmlformats-officedocument.presentationml.slideLayout+xml"/>
  <Override PartName="/ppt/slideLayouts/slideLayout34.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notesSlides/notesSlide8.xml" ContentType="application/vnd.openxmlformats-officedocument.presentationml.notesSlid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35.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22.xml" ContentType="application/vnd.openxmlformats-officedocument.presentationml.slideLayout+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4.xml" ContentType="application/vnd.openxmlformats-officedocument.presentationml.notesSlide+xml"/>
  <Override PartName="/ppt/slideLayouts/slideLayout30.xml" ContentType="application/vnd.openxmlformats-officedocument.presentationml.slideLayout+xml"/>
  <Override PartName="/ppt/notesSlides/notesSlide3.xml" ContentType="application/vnd.openxmlformats-officedocument.presentationml.notesSlid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26.xml" ContentType="application/vnd.openxmlformats-officedocument.presentationml.slideLayout+xml"/>
  <Override PartName="/ppt/slideLayouts/slideLayout23.xml" ContentType="application/vnd.openxmlformats-officedocument.presentationml.slideLayout+xml"/>
  <Override PartName="/ppt/slideLayouts/slideLayout27.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 id="2147483706" r:id="rId3"/>
    <p:sldMasterId id="2147483732" r:id="rId4"/>
    <p:sldMasterId id="2147483739" r:id="rId5"/>
  </p:sldMasterIdLst>
  <p:notesMasterIdLst>
    <p:notesMasterId r:id="rId27"/>
  </p:notesMasterIdLst>
  <p:sldIdLst>
    <p:sldId id="265" r:id="rId6"/>
    <p:sldId id="257" r:id="rId7"/>
    <p:sldId id="276" r:id="rId8"/>
    <p:sldId id="259" r:id="rId9"/>
    <p:sldId id="260" r:id="rId10"/>
    <p:sldId id="277" r:id="rId11"/>
    <p:sldId id="261" r:id="rId12"/>
    <p:sldId id="270" r:id="rId13"/>
    <p:sldId id="262" r:id="rId14"/>
    <p:sldId id="273" r:id="rId15"/>
    <p:sldId id="291" r:id="rId16"/>
    <p:sldId id="279" r:id="rId17"/>
    <p:sldId id="280" r:id="rId18"/>
    <p:sldId id="281" r:id="rId19"/>
    <p:sldId id="287" r:id="rId20"/>
    <p:sldId id="288" r:id="rId21"/>
    <p:sldId id="289" r:id="rId22"/>
    <p:sldId id="272" r:id="rId23"/>
    <p:sldId id="263" r:id="rId24"/>
    <p:sldId id="266" r:id="rId25"/>
    <p:sldId id="2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Kick off" id="{D86EB237-CBA6-7243-920C-674B860D13E7}">
          <p14:sldIdLst>
            <p14:sldId id="265"/>
            <p14:sldId id="257"/>
          </p14:sldIdLst>
        </p14:section>
        <p14:section name="Explain API Management and its value" id="{2D7D4D12-987D-534E-9D01-F87AE455DDD7}">
          <p14:sldIdLst>
            <p14:sldId id="276"/>
            <p14:sldId id="259"/>
            <p14:sldId id="260"/>
            <p14:sldId id="277"/>
            <p14:sldId id="261"/>
            <p14:sldId id="270"/>
          </p14:sldIdLst>
        </p14:section>
        <p14:section name="Show API Management in action" id="{0C10047D-4ED5-1C49-9A0D-027164320644}">
          <p14:sldIdLst>
            <p14:sldId id="262"/>
            <p14:sldId id="273"/>
          </p14:sldIdLst>
        </p14:section>
        <p14:section name="Report progress and highlight a few customers" id="{E07251AF-AC75-D740-AE92-76D57E40503C}">
          <p14:sldIdLst>
            <p14:sldId id="291"/>
            <p14:sldId id="279"/>
            <p14:sldId id="280"/>
            <p14:sldId id="281"/>
            <p14:sldId id="287"/>
            <p14:sldId id="288"/>
            <p14:sldId id="289"/>
          </p14:sldIdLst>
        </p14:section>
        <p14:section name="Wrap up" id="{45078778-C239-594D-82A7-844380EBB5E1}">
          <p14:sldIdLst>
            <p14:sldId id="272"/>
            <p14:sldId id="263"/>
            <p14:sldId id="266"/>
            <p14:sldId id="264"/>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25"/>
    <p:restoredTop sz="71271"/>
  </p:normalViewPr>
  <p:slideViewPr>
    <p:cSldViewPr snapToGrid="0" snapToObjects="1">
      <p:cViewPr>
        <p:scale>
          <a:sx n="118" d="100"/>
          <a:sy n="118" d="100"/>
        </p:scale>
        <p:origin x="-104" y="-10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3" Type="http://schemas.openxmlformats.org/officeDocument/2006/relationships/slide" Target="slides/slide8.xml"/><Relationship Id="rId18" Type="http://schemas.openxmlformats.org/officeDocument/2006/relationships/slide" Target="slides/slide13.xml"/><Relationship Id="rId21" Type="http://schemas.openxmlformats.org/officeDocument/2006/relationships/slide" Target="slides/slide16.xml"/><Relationship Id="rId3" Type="http://schemas.openxmlformats.org/officeDocument/2006/relationships/slideMaster" Target="slideMasters/slideMaster3.xml"/><Relationship Id="rId34" Type="http://schemas.openxmlformats.org/officeDocument/2006/relationships/customXml" Target="../customXml/item3.xml"/><Relationship Id="rId25" Type="http://schemas.openxmlformats.org/officeDocument/2006/relationships/slide" Target="slides/slide20.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33" Type="http://schemas.openxmlformats.org/officeDocument/2006/relationships/customXml" Target="../customXml/item2.xml"/><Relationship Id="rId20" Type="http://schemas.openxmlformats.org/officeDocument/2006/relationships/slide" Target="slides/slide15.xml"/><Relationship Id="rId29" Type="http://schemas.openxmlformats.org/officeDocument/2006/relationships/viewProps" Target="viewProps.xml"/><Relationship Id="rId16" Type="http://schemas.openxmlformats.org/officeDocument/2006/relationships/slide" Target="slides/slide11.xml"/><Relationship Id="rId2" Type="http://schemas.openxmlformats.org/officeDocument/2006/relationships/slideMaster" Target="slideMasters/slideMaster2.xml"/><Relationship Id="rId24" Type="http://schemas.openxmlformats.org/officeDocument/2006/relationships/slide" Target="slides/slide19.xml"/><Relationship Id="rId11" Type="http://schemas.openxmlformats.org/officeDocument/2006/relationships/slide" Target="slides/slide6.xml"/><Relationship Id="rId1" Type="http://schemas.openxmlformats.org/officeDocument/2006/relationships/slideMaster" Target="slideMasters/slideMaster1.xml"/><Relationship Id="rId6" Type="http://schemas.openxmlformats.org/officeDocument/2006/relationships/slide" Target="slides/slide1.xml"/><Relationship Id="rId32" Type="http://schemas.openxmlformats.org/officeDocument/2006/relationships/customXml" Target="../customXml/item1.xml"/><Relationship Id="rId23" Type="http://schemas.openxmlformats.org/officeDocument/2006/relationships/slide" Target="slides/slide18.xml"/><Relationship Id="rId28" Type="http://schemas.openxmlformats.org/officeDocument/2006/relationships/presProps" Target="presProps.xml"/><Relationship Id="rId15" Type="http://schemas.openxmlformats.org/officeDocument/2006/relationships/slide" Target="slides/slide10.xml"/><Relationship Id="rId5" Type="http://schemas.openxmlformats.org/officeDocument/2006/relationships/slideMaster" Target="slideMasters/slideMaster5.xml"/><Relationship Id="rId31"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9" Type="http://schemas.openxmlformats.org/officeDocument/2006/relationships/slide" Target="slides/slide4.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theme" Target="theme/theme1.xml"/><Relationship Id="rId14" Type="http://schemas.openxmlformats.org/officeDocument/2006/relationships/slide" Target="slides/slide9.xml"/><Relationship Id="rId4" Type="http://schemas.openxmlformats.org/officeDocument/2006/relationships/slideMaster" Target="slideMasters/slideMaster4.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14E8EB-C452-C640-A6B2-394E545E9448}" type="datetimeFigureOut">
              <a:rPr lang="en-US" smtClean="0"/>
              <a:t>5/16/16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DE5211-85B0-384E-B4D9-DC4CAA2872C4}" type="slidenum">
              <a:rPr lang="en-US" smtClean="0"/>
              <a:t>‹#›</a:t>
            </a:fld>
            <a:endParaRPr lang="en-US"/>
          </a:p>
        </p:txBody>
      </p:sp>
    </p:spTree>
    <p:extLst>
      <p:ext uri="{BB962C8B-B14F-4D97-AF65-F5344CB8AC3E}">
        <p14:creationId xmlns:p14="http://schemas.microsoft.com/office/powerpoint/2010/main" val="1307157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Build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5/16/16 6:18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7222317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nSpc>
                <a:spcPct val="90000"/>
              </a:lnSpc>
              <a:spcAft>
                <a:spcPts val="612"/>
              </a:spcAft>
              <a:buFont typeface="Arial" charset="0"/>
              <a:buNone/>
              <a:defRPr/>
            </a:pPr>
            <a:r>
              <a:rPr lang="en-US" sz="1200" baseline="0" dirty="0" smtClean="0">
                <a:gradFill>
                  <a:gsLst>
                    <a:gs pos="2917">
                      <a:schemeClr val="tx1"/>
                    </a:gs>
                    <a:gs pos="30000">
                      <a:schemeClr val="tx1"/>
                    </a:gs>
                  </a:gsLst>
                  <a:lin ang="5400000" scaled="0"/>
                </a:gradFill>
              </a:rPr>
              <a:t>https://</a:t>
            </a:r>
            <a:r>
              <a:rPr lang="en-US" sz="1200" baseline="0" dirty="0" err="1" smtClean="0">
                <a:gradFill>
                  <a:gsLst>
                    <a:gs pos="2917">
                      <a:schemeClr val="tx1"/>
                    </a:gs>
                    <a:gs pos="30000">
                      <a:schemeClr val="tx1"/>
                    </a:gs>
                  </a:gsLst>
                  <a:lin ang="5400000" scaled="0"/>
                </a:gradFill>
              </a:rPr>
              <a:t>customers.microsoft.com</a:t>
            </a:r>
            <a:r>
              <a:rPr lang="en-US" sz="1200" baseline="0" dirty="0" smtClean="0">
                <a:gradFill>
                  <a:gsLst>
                    <a:gs pos="2917">
                      <a:schemeClr val="tx1"/>
                    </a:gs>
                    <a:gs pos="30000">
                      <a:schemeClr val="tx1"/>
                    </a:gs>
                  </a:gsLst>
                  <a:lin ang="5400000" scaled="0"/>
                </a:gradFill>
              </a:rPr>
              <a:t>/Pages/</a:t>
            </a:r>
            <a:r>
              <a:rPr lang="en-US" sz="1200" baseline="0" dirty="0" err="1" smtClean="0">
                <a:gradFill>
                  <a:gsLst>
                    <a:gs pos="2917">
                      <a:schemeClr val="tx1"/>
                    </a:gs>
                    <a:gs pos="30000">
                      <a:schemeClr val="tx1"/>
                    </a:gs>
                  </a:gsLst>
                  <a:lin ang="5400000" scaled="0"/>
                </a:gradFill>
              </a:rPr>
              <a:t>CustomerStory.aspx?recid</a:t>
            </a:r>
            <a:r>
              <a:rPr lang="en-US" sz="1200" baseline="0" dirty="0" smtClean="0">
                <a:gradFill>
                  <a:gsLst>
                    <a:gs pos="2917">
                      <a:schemeClr val="tx1"/>
                    </a:gs>
                    <a:gs pos="30000">
                      <a:schemeClr val="tx1"/>
                    </a:gs>
                  </a:gsLst>
                  <a:lin ang="5400000" scaled="0"/>
                </a:gradFill>
              </a:rPr>
              <a:t>=26612</a:t>
            </a:r>
          </a:p>
        </p:txBody>
      </p:sp>
      <p:sp>
        <p:nvSpPr>
          <p:cNvPr id="4" name="Slide Number Placeholder 3"/>
          <p:cNvSpPr>
            <a:spLocks noGrp="1"/>
          </p:cNvSpPr>
          <p:nvPr>
            <p:ph type="sldNum" sz="quarter" idx="10"/>
          </p:nvPr>
        </p:nvSpPr>
        <p:spPr/>
        <p:txBody>
          <a:bodyPr/>
          <a:lstStyle/>
          <a:p>
            <a:fld id="{227B7ABF-C48A-444F-B7E4-20D414C14373}" type="slidenum">
              <a:rPr lang="en-US" smtClean="0"/>
              <a:t>13</a:t>
            </a:fld>
            <a:endParaRPr lang="en-US" dirty="0"/>
          </a:p>
        </p:txBody>
      </p:sp>
    </p:spTree>
    <p:extLst>
      <p:ext uri="{BB962C8B-B14F-4D97-AF65-F5344CB8AC3E}">
        <p14:creationId xmlns:p14="http://schemas.microsoft.com/office/powerpoint/2010/main" val="1790815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12"/>
              </a:spcAft>
              <a:buFont typeface="Arial" charset="0"/>
              <a:buNone/>
              <a:defRPr/>
            </a:pPr>
            <a:r>
              <a:rPr lang="en-US" sz="1200" baseline="0" dirty="0" smtClean="0">
                <a:gradFill>
                  <a:gsLst>
                    <a:gs pos="2917">
                      <a:schemeClr val="tx1"/>
                    </a:gs>
                    <a:gs pos="30000">
                      <a:schemeClr val="tx1"/>
                    </a:gs>
                  </a:gsLst>
                  <a:lin ang="5400000" scaled="0"/>
                </a:gradFill>
              </a:rPr>
              <a:t>https://</a:t>
            </a:r>
            <a:r>
              <a:rPr lang="en-US" sz="1200" baseline="0" dirty="0" err="1" smtClean="0">
                <a:gradFill>
                  <a:gsLst>
                    <a:gs pos="2917">
                      <a:schemeClr val="tx1"/>
                    </a:gs>
                    <a:gs pos="30000">
                      <a:schemeClr val="tx1"/>
                    </a:gs>
                  </a:gsLst>
                  <a:lin ang="5400000" scaled="0"/>
                </a:gradFill>
              </a:rPr>
              <a:t>customers.microsoft.com</a:t>
            </a:r>
            <a:r>
              <a:rPr lang="en-US" sz="1200" baseline="0" dirty="0" smtClean="0">
                <a:gradFill>
                  <a:gsLst>
                    <a:gs pos="2917">
                      <a:schemeClr val="tx1"/>
                    </a:gs>
                    <a:gs pos="30000">
                      <a:schemeClr val="tx1"/>
                    </a:gs>
                  </a:gsLst>
                  <a:lin ang="5400000" scaled="0"/>
                </a:gradFill>
              </a:rPr>
              <a:t>/Pages/</a:t>
            </a:r>
            <a:r>
              <a:rPr lang="en-US" sz="1200" baseline="0" dirty="0" err="1" smtClean="0">
                <a:gradFill>
                  <a:gsLst>
                    <a:gs pos="2917">
                      <a:schemeClr val="tx1"/>
                    </a:gs>
                    <a:gs pos="30000">
                      <a:schemeClr val="tx1"/>
                    </a:gs>
                  </a:gsLst>
                  <a:lin ang="5400000" scaled="0"/>
                </a:gradFill>
              </a:rPr>
              <a:t>CustomerStory.aspx?recid</a:t>
            </a:r>
            <a:r>
              <a:rPr lang="en-US" sz="1200" baseline="0" dirty="0" smtClean="0">
                <a:gradFill>
                  <a:gsLst>
                    <a:gs pos="2917">
                      <a:schemeClr val="tx1"/>
                    </a:gs>
                    <a:gs pos="30000">
                      <a:schemeClr val="tx1"/>
                    </a:gs>
                  </a:gsLst>
                  <a:lin ang="5400000" scaled="0"/>
                </a:gradFill>
              </a:rPr>
              <a:t>=27119</a:t>
            </a:r>
          </a:p>
        </p:txBody>
      </p:sp>
      <p:sp>
        <p:nvSpPr>
          <p:cNvPr id="4" name="Slide Number Placeholder 3"/>
          <p:cNvSpPr>
            <a:spLocks noGrp="1"/>
          </p:cNvSpPr>
          <p:nvPr>
            <p:ph type="sldNum" sz="quarter" idx="10"/>
          </p:nvPr>
        </p:nvSpPr>
        <p:spPr/>
        <p:txBody>
          <a:bodyPr/>
          <a:lstStyle/>
          <a:p>
            <a:fld id="{227B7ABF-C48A-444F-B7E4-20D414C14373}" type="slidenum">
              <a:rPr lang="en-US" smtClean="0"/>
              <a:t>14</a:t>
            </a:fld>
            <a:endParaRPr lang="en-US" dirty="0"/>
          </a:p>
        </p:txBody>
      </p:sp>
    </p:spTree>
    <p:extLst>
      <p:ext uri="{BB962C8B-B14F-4D97-AF65-F5344CB8AC3E}">
        <p14:creationId xmlns:p14="http://schemas.microsoft.com/office/powerpoint/2010/main" val="20013420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90000"/>
              </a:lnSpc>
              <a:spcAft>
                <a:spcPts val="612"/>
              </a:spcAft>
              <a:buFont typeface="Arial" charset="0"/>
              <a:buNone/>
              <a:defRPr/>
            </a:pPr>
            <a:r>
              <a:rPr lang="en-US" sz="1200" baseline="0" dirty="0" smtClean="0">
                <a:gradFill>
                  <a:gsLst>
                    <a:gs pos="2917">
                      <a:schemeClr val="tx1"/>
                    </a:gs>
                    <a:gs pos="30000">
                      <a:schemeClr val="tx1"/>
                    </a:gs>
                  </a:gsLst>
                  <a:lin ang="5400000" scaled="0"/>
                </a:gradFill>
              </a:rPr>
              <a:t>https://</a:t>
            </a:r>
            <a:r>
              <a:rPr lang="en-US" sz="1200" baseline="0" dirty="0" err="1" smtClean="0">
                <a:gradFill>
                  <a:gsLst>
                    <a:gs pos="2917">
                      <a:schemeClr val="tx1"/>
                    </a:gs>
                    <a:gs pos="30000">
                      <a:schemeClr val="tx1"/>
                    </a:gs>
                  </a:gsLst>
                  <a:lin ang="5400000" scaled="0"/>
                </a:gradFill>
              </a:rPr>
              <a:t>customers.microsoft.com</a:t>
            </a:r>
            <a:r>
              <a:rPr lang="en-US" sz="1200" baseline="0" dirty="0" smtClean="0">
                <a:gradFill>
                  <a:gsLst>
                    <a:gs pos="2917">
                      <a:schemeClr val="tx1"/>
                    </a:gs>
                    <a:gs pos="30000">
                      <a:schemeClr val="tx1"/>
                    </a:gs>
                  </a:gsLst>
                  <a:lin ang="5400000" scaled="0"/>
                </a:gradFill>
              </a:rPr>
              <a:t>/Pages/</a:t>
            </a:r>
            <a:r>
              <a:rPr lang="en-US" sz="1200" baseline="0" dirty="0" err="1" smtClean="0">
                <a:gradFill>
                  <a:gsLst>
                    <a:gs pos="2917">
                      <a:schemeClr val="tx1"/>
                    </a:gs>
                    <a:gs pos="30000">
                      <a:schemeClr val="tx1"/>
                    </a:gs>
                  </a:gsLst>
                  <a:lin ang="5400000" scaled="0"/>
                </a:gradFill>
              </a:rPr>
              <a:t>CustomerStory.aspx?recid</a:t>
            </a:r>
            <a:r>
              <a:rPr lang="en-US" sz="1200" baseline="0" dirty="0" smtClean="0">
                <a:gradFill>
                  <a:gsLst>
                    <a:gs pos="2917">
                      <a:schemeClr val="tx1"/>
                    </a:gs>
                    <a:gs pos="30000">
                      <a:schemeClr val="tx1"/>
                    </a:gs>
                  </a:gsLst>
                  <a:lin ang="5400000" scaled="0"/>
                </a:gradFill>
              </a:rPr>
              <a:t>=25890</a:t>
            </a:r>
          </a:p>
        </p:txBody>
      </p:sp>
      <p:sp>
        <p:nvSpPr>
          <p:cNvPr id="4" name="Slide Number Placeholder 3"/>
          <p:cNvSpPr>
            <a:spLocks noGrp="1"/>
          </p:cNvSpPr>
          <p:nvPr>
            <p:ph type="sldNum" sz="quarter" idx="10"/>
          </p:nvPr>
        </p:nvSpPr>
        <p:spPr/>
        <p:txBody>
          <a:bodyPr/>
          <a:lstStyle/>
          <a:p>
            <a:fld id="{227B7ABF-C48A-444F-B7E4-20D414C14373}"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4299406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latin typeface="Segoe UI Light" charset="0"/>
                <a:ea typeface="+mn-ea"/>
                <a:cs typeface="+mn-cs"/>
              </a:rPr>
              <a:t>Are you connecting to any of your backends via VPN/ExpressRoute? we don’t</a:t>
            </a:r>
          </a:p>
          <a:p>
            <a:r>
              <a:rPr lang="en-US" sz="900" kern="1200" dirty="0" smtClean="0">
                <a:solidFill>
                  <a:schemeClr val="tx1"/>
                </a:solidFill>
                <a:latin typeface="Segoe UI Light" charset="0"/>
                <a:ea typeface="+mn-ea"/>
                <a:cs typeface="+mn-cs"/>
              </a:rPr>
              <a:t>Are you doing any data transformation via policies? we used to have static responses that were created via policies before we fully launched, now we only do some minor transformations like removing headers from the response we don’t want developers to see and rewriting the request </a:t>
            </a:r>
            <a:r>
              <a:rPr lang="en-US" sz="900" kern="1200" dirty="0" err="1" smtClean="0">
                <a:solidFill>
                  <a:schemeClr val="tx1"/>
                </a:solidFill>
                <a:latin typeface="Segoe UI Light" charset="0"/>
                <a:ea typeface="+mn-ea"/>
                <a:cs typeface="+mn-cs"/>
              </a:rPr>
              <a:t>url</a:t>
            </a:r>
            <a:r>
              <a:rPr lang="en-US" sz="900" kern="1200" dirty="0" smtClean="0">
                <a:solidFill>
                  <a:schemeClr val="tx1"/>
                </a:solidFill>
                <a:latin typeface="Segoe UI Light" charset="0"/>
                <a:ea typeface="+mn-ea"/>
                <a:cs typeface="+mn-cs"/>
              </a:rPr>
              <a:t>.</a:t>
            </a:r>
          </a:p>
          <a:p>
            <a:r>
              <a:rPr lang="en-US" sz="900" kern="1200" dirty="0" smtClean="0">
                <a:solidFill>
                  <a:schemeClr val="tx1"/>
                </a:solidFill>
                <a:latin typeface="Segoe UI Light" charset="0"/>
                <a:ea typeface="+mn-ea"/>
                <a:cs typeface="+mn-cs"/>
              </a:rPr>
              <a:t>How many API calls/month and/or customers do you serve? We have over 1000 of subscribers and over 50M calls a month (please don’t use these numbers in any public facing slides though)</a:t>
            </a:r>
          </a:p>
          <a:p>
            <a:r>
              <a:rPr lang="en-US" sz="900" kern="1200" dirty="0" smtClean="0">
                <a:solidFill>
                  <a:schemeClr val="tx1"/>
                </a:solidFill>
                <a:latin typeface="Segoe UI Light" charset="0"/>
                <a:ea typeface="+mn-ea"/>
                <a:cs typeface="+mn-cs"/>
              </a:rPr>
              <a:t>Do you plan to offer API access in tiers? By tiers you mean different access levels? We already have two tiers: developers (who get 10 requests/10 seconds) and production (who get 200 requests/10 seconds and need to go through an approval process)</a:t>
            </a:r>
          </a:p>
          <a:p>
            <a:r>
              <a:rPr lang="en-US" sz="900" kern="1200" dirty="0" smtClean="0">
                <a:solidFill>
                  <a:schemeClr val="tx1"/>
                </a:solidFill>
                <a:latin typeface="Segoe UI Light" charset="0"/>
                <a:ea typeface="+mn-ea"/>
                <a:cs typeface="+mn-cs"/>
              </a:rPr>
              <a:t>What were the top 3 things that sold you on APIM (or that you liked)? 1. Easily configured policies and rate limits per product 2. They made creating the APIs a pretty easy and straight forwards process 3. </a:t>
            </a:r>
            <a:r>
              <a:rPr lang="en-US" sz="900" kern="1200" smtClean="0">
                <a:solidFill>
                  <a:schemeClr val="tx1"/>
                </a:solidFill>
                <a:latin typeface="Segoe UI Light" charset="0"/>
                <a:ea typeface="+mn-ea"/>
                <a:cs typeface="+mn-cs"/>
              </a:rPr>
              <a:t>I recently discovered the extra power of the APIM REST APIs and was able to get some good information about  the usage of our APIs</a:t>
            </a:r>
            <a:endParaRPr lang="en-US" sz="1200" baseline="0" dirty="0" smtClean="0">
              <a:gradFill>
                <a:gsLst>
                  <a:gs pos="2917">
                    <a:schemeClr val="tx1"/>
                  </a:gs>
                  <a:gs pos="30000">
                    <a:schemeClr val="tx1"/>
                  </a:gs>
                </a:gsLst>
                <a:lin ang="5400000" scaled="0"/>
              </a:gradFill>
            </a:endParaRPr>
          </a:p>
        </p:txBody>
      </p:sp>
      <p:sp>
        <p:nvSpPr>
          <p:cNvPr id="4" name="Slide Number Placeholder 3"/>
          <p:cNvSpPr>
            <a:spLocks noGrp="1"/>
          </p:cNvSpPr>
          <p:nvPr>
            <p:ph type="sldNum" sz="quarter" idx="10"/>
          </p:nvPr>
        </p:nvSpPr>
        <p:spPr/>
        <p:txBody>
          <a:bodyPr/>
          <a:lstStyle/>
          <a:p>
            <a:fld id="{227B7ABF-C48A-444F-B7E4-20D414C14373}" type="slidenum">
              <a:rPr lang="en-US" smtClean="0"/>
              <a:t>16</a:t>
            </a:fld>
            <a:endParaRPr lang="en-US" dirty="0"/>
          </a:p>
        </p:txBody>
      </p:sp>
    </p:spTree>
    <p:extLst>
      <p:ext uri="{BB962C8B-B14F-4D97-AF65-F5344CB8AC3E}">
        <p14:creationId xmlns:p14="http://schemas.microsoft.com/office/powerpoint/2010/main" val="21307504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latin typeface="Segoe UI Light" charset="0"/>
                <a:ea typeface="+mn-ea"/>
                <a:cs typeface="+mn-cs"/>
              </a:rPr>
              <a:t>Are you connecting to any of your backends via VPN/ExpressRoute?</a:t>
            </a:r>
            <a:r>
              <a:rPr lang="en-US" sz="900" b="1" i="1" kern="1200" dirty="0" smtClean="0">
                <a:solidFill>
                  <a:schemeClr val="tx1"/>
                </a:solidFill>
                <a:latin typeface="Segoe UI Light" charset="0"/>
                <a:ea typeface="+mn-ea"/>
                <a:cs typeface="+mn-cs"/>
              </a:rPr>
              <a:t>[</a:t>
            </a:r>
            <a:r>
              <a:rPr lang="en-US" sz="900" b="1" i="1" kern="1200" dirty="0" err="1" smtClean="0">
                <a:solidFill>
                  <a:schemeClr val="tx1"/>
                </a:solidFill>
                <a:latin typeface="Segoe UI Light" charset="0"/>
                <a:ea typeface="+mn-ea"/>
                <a:cs typeface="+mn-cs"/>
              </a:rPr>
              <a:t>Jingmei</a:t>
            </a:r>
            <a:r>
              <a:rPr lang="en-US" sz="900" b="1" i="1" kern="1200" dirty="0" smtClean="0">
                <a:solidFill>
                  <a:schemeClr val="tx1"/>
                </a:solidFill>
                <a:latin typeface="Segoe UI Light" charset="0"/>
                <a:ea typeface="+mn-ea"/>
                <a:cs typeface="+mn-cs"/>
              </a:rPr>
              <a:t> Li] </a:t>
            </a:r>
            <a:r>
              <a:rPr lang="en-US" sz="900" b="0" i="0" kern="1200" dirty="0" smtClean="0">
                <a:solidFill>
                  <a:schemeClr val="tx1"/>
                </a:solidFill>
                <a:latin typeface="Segoe UI Light" charset="0"/>
                <a:ea typeface="+mn-ea"/>
                <a:cs typeface="+mn-cs"/>
              </a:rPr>
              <a:t> no</a:t>
            </a:r>
          </a:p>
          <a:p>
            <a:r>
              <a:rPr lang="en-US" sz="900" b="0" i="0" kern="1200" dirty="0" smtClean="0">
                <a:solidFill>
                  <a:schemeClr val="tx1"/>
                </a:solidFill>
                <a:latin typeface="Segoe UI Light" charset="0"/>
                <a:ea typeface="+mn-ea"/>
                <a:cs typeface="+mn-cs"/>
              </a:rPr>
              <a:t>Are you doing any data transformation via policies?</a:t>
            </a:r>
            <a:r>
              <a:rPr lang="en-US" sz="900" b="1" i="1" kern="1200" dirty="0" smtClean="0">
                <a:solidFill>
                  <a:schemeClr val="tx1"/>
                </a:solidFill>
                <a:latin typeface="Segoe UI Light" charset="0"/>
                <a:ea typeface="+mn-ea"/>
                <a:cs typeface="+mn-cs"/>
              </a:rPr>
              <a:t>[</a:t>
            </a:r>
            <a:r>
              <a:rPr lang="en-US" sz="900" b="1" i="1" kern="1200" dirty="0" err="1" smtClean="0">
                <a:solidFill>
                  <a:schemeClr val="tx1"/>
                </a:solidFill>
                <a:latin typeface="Segoe UI Light" charset="0"/>
                <a:ea typeface="+mn-ea"/>
                <a:cs typeface="+mn-cs"/>
              </a:rPr>
              <a:t>Jingmei</a:t>
            </a:r>
            <a:r>
              <a:rPr lang="en-US" sz="900" b="1" i="1" kern="1200" dirty="0" smtClean="0">
                <a:solidFill>
                  <a:schemeClr val="tx1"/>
                </a:solidFill>
                <a:latin typeface="Segoe UI Light" charset="0"/>
                <a:ea typeface="+mn-ea"/>
                <a:cs typeface="+mn-cs"/>
              </a:rPr>
              <a:t> Li] </a:t>
            </a:r>
            <a:r>
              <a:rPr lang="en-US" sz="900" b="0" i="0" kern="1200" dirty="0" smtClean="0">
                <a:solidFill>
                  <a:schemeClr val="tx1"/>
                </a:solidFill>
                <a:latin typeface="Segoe UI Light" charset="0"/>
                <a:ea typeface="+mn-ea"/>
                <a:cs typeface="+mn-cs"/>
              </a:rPr>
              <a:t> Yes, we currently only transform the error responses returned by APIM.</a:t>
            </a:r>
          </a:p>
          <a:p>
            <a:r>
              <a:rPr lang="en-US" sz="900" b="0" i="0" kern="1200" dirty="0" smtClean="0">
                <a:solidFill>
                  <a:schemeClr val="tx1"/>
                </a:solidFill>
                <a:latin typeface="Segoe UI Light" charset="0"/>
                <a:ea typeface="+mn-ea"/>
                <a:cs typeface="+mn-cs"/>
              </a:rPr>
              <a:t>How many API calls/month and/or customers do you serve?</a:t>
            </a:r>
            <a:r>
              <a:rPr lang="en-US" sz="900" b="1" i="1" kern="1200" dirty="0" smtClean="0">
                <a:solidFill>
                  <a:schemeClr val="tx1"/>
                </a:solidFill>
                <a:latin typeface="Segoe UI Light" charset="0"/>
                <a:ea typeface="+mn-ea"/>
                <a:cs typeface="+mn-cs"/>
              </a:rPr>
              <a:t>[</a:t>
            </a:r>
            <a:r>
              <a:rPr lang="en-US" sz="900" b="1" i="1" kern="1200" dirty="0" err="1" smtClean="0">
                <a:solidFill>
                  <a:schemeClr val="tx1"/>
                </a:solidFill>
                <a:latin typeface="Segoe UI Light" charset="0"/>
                <a:ea typeface="+mn-ea"/>
                <a:cs typeface="+mn-cs"/>
              </a:rPr>
              <a:t>Jingmei</a:t>
            </a:r>
            <a:r>
              <a:rPr lang="en-US" sz="900" b="1" i="1" kern="1200" dirty="0" smtClean="0">
                <a:solidFill>
                  <a:schemeClr val="tx1"/>
                </a:solidFill>
                <a:latin typeface="Segoe UI Light" charset="0"/>
                <a:ea typeface="+mn-ea"/>
                <a:cs typeface="+mn-cs"/>
              </a:rPr>
              <a:t> Li] </a:t>
            </a:r>
            <a:r>
              <a:rPr lang="en-US" sz="900" b="0" i="0" kern="1200" dirty="0" smtClean="0">
                <a:solidFill>
                  <a:schemeClr val="tx1"/>
                </a:solidFill>
                <a:latin typeface="Segoe UI Light" charset="0"/>
                <a:ea typeface="+mn-ea"/>
                <a:cs typeface="+mn-cs"/>
              </a:rPr>
              <a:t> As of March 2016, we were serving over 32K unique users or 105k API subscriptions (one user could have more than one API subscriptions). For March 2016, there was 21M API calls. We are still integrating multiple APIM instances since //build release, and for April the numbers should have been a lot higher and I can provide that later.</a:t>
            </a:r>
          </a:p>
          <a:p>
            <a:r>
              <a:rPr lang="en-US" sz="900" b="0" i="0" kern="1200" dirty="0" smtClean="0">
                <a:solidFill>
                  <a:schemeClr val="tx1"/>
                </a:solidFill>
                <a:latin typeface="Segoe UI Light" charset="0"/>
                <a:ea typeface="+mn-ea"/>
                <a:cs typeface="+mn-cs"/>
              </a:rPr>
              <a:t>What were the top 3 things that sold you on APIM (or that you liked)?</a:t>
            </a:r>
            <a:r>
              <a:rPr lang="en-US" sz="900" b="1" i="1" kern="1200" dirty="0" smtClean="0">
                <a:solidFill>
                  <a:schemeClr val="tx1"/>
                </a:solidFill>
                <a:latin typeface="Segoe UI Light" charset="0"/>
                <a:ea typeface="+mn-ea"/>
                <a:cs typeface="+mn-cs"/>
              </a:rPr>
              <a:t>[</a:t>
            </a:r>
            <a:r>
              <a:rPr lang="en-US" sz="900" b="1" i="1" kern="1200" dirty="0" err="1" smtClean="0">
                <a:solidFill>
                  <a:schemeClr val="tx1"/>
                </a:solidFill>
                <a:latin typeface="Segoe UI Light" charset="0"/>
                <a:ea typeface="+mn-ea"/>
                <a:cs typeface="+mn-cs"/>
              </a:rPr>
              <a:t>Jingmei</a:t>
            </a:r>
            <a:r>
              <a:rPr lang="en-US" sz="900" b="1" i="1" kern="1200" dirty="0" smtClean="0">
                <a:solidFill>
                  <a:schemeClr val="tx1"/>
                </a:solidFill>
                <a:latin typeface="Segoe UI Light" charset="0"/>
                <a:ea typeface="+mn-ea"/>
                <a:cs typeface="+mn-cs"/>
              </a:rPr>
              <a:t> Li] </a:t>
            </a:r>
            <a:r>
              <a:rPr lang="en-US" sz="900" b="0" i="0" kern="1200" dirty="0" smtClean="0">
                <a:solidFill>
                  <a:schemeClr val="tx1"/>
                </a:solidFill>
                <a:latin typeface="Segoe UI Light" charset="0"/>
                <a:ea typeface="+mn-ea"/>
                <a:cs typeface="+mn-cs"/>
              </a:rPr>
              <a:t> Powerful policy settings for quota, rate limit, </a:t>
            </a:r>
            <a:r>
              <a:rPr lang="en-US" sz="900" b="0" i="0" kern="1200" dirty="0" err="1" smtClean="0">
                <a:solidFill>
                  <a:schemeClr val="tx1"/>
                </a:solidFill>
                <a:latin typeface="Segoe UI Light" charset="0"/>
                <a:ea typeface="+mn-ea"/>
                <a:cs typeface="+mn-cs"/>
              </a:rPr>
              <a:t>etc</a:t>
            </a:r>
            <a:r>
              <a:rPr lang="en-US" sz="900" b="0" i="0" kern="1200" dirty="0" smtClean="0">
                <a:solidFill>
                  <a:schemeClr val="tx1"/>
                </a:solidFill>
                <a:latin typeface="Segoe UI Light" charset="0"/>
                <a:ea typeface="+mn-ea"/>
                <a:cs typeface="+mn-cs"/>
              </a:rPr>
              <a:t>, continuous improvement from your team, good support experience.</a:t>
            </a:r>
            <a:endParaRPr lang="en-US" sz="1200" baseline="0" dirty="0" smtClean="0">
              <a:gradFill>
                <a:gsLst>
                  <a:gs pos="2917">
                    <a:schemeClr val="tx1"/>
                  </a:gs>
                  <a:gs pos="30000">
                    <a:schemeClr val="tx1"/>
                  </a:gs>
                </a:gsLst>
                <a:lin ang="5400000" scaled="0"/>
              </a:gradFill>
            </a:endParaRPr>
          </a:p>
        </p:txBody>
      </p:sp>
      <p:sp>
        <p:nvSpPr>
          <p:cNvPr id="4" name="Slide Number Placeholder 3"/>
          <p:cNvSpPr>
            <a:spLocks noGrp="1"/>
          </p:cNvSpPr>
          <p:nvPr>
            <p:ph type="sldNum" sz="quarter" idx="10"/>
          </p:nvPr>
        </p:nvSpPr>
        <p:spPr/>
        <p:txBody>
          <a:bodyPr/>
          <a:lstStyle/>
          <a:p>
            <a:fld id="{227B7ABF-C48A-444F-B7E4-20D414C14373}" type="slidenum">
              <a:rPr lang="en-US" smtClean="0"/>
              <a:t>17</a:t>
            </a:fld>
            <a:endParaRPr lang="en-US" dirty="0"/>
          </a:p>
        </p:txBody>
      </p:sp>
    </p:spTree>
    <p:extLst>
      <p:ext uri="{BB962C8B-B14F-4D97-AF65-F5344CB8AC3E}">
        <p14:creationId xmlns:p14="http://schemas.microsoft.com/office/powerpoint/2010/main" val="14185855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Microsoft Build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5/16/16 6:18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576805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DE5211-85B0-384E-B4D9-DC4CAA2872C4}" type="slidenum">
              <a:rPr lang="en-US" smtClean="0"/>
              <a:t>20</a:t>
            </a:fld>
            <a:endParaRPr lang="en-US"/>
          </a:p>
        </p:txBody>
      </p:sp>
    </p:spTree>
    <p:extLst>
      <p:ext uri="{BB962C8B-B14F-4D97-AF65-F5344CB8AC3E}">
        <p14:creationId xmlns:p14="http://schemas.microsoft.com/office/powerpoint/2010/main" val="15663449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smtClean="0"/>
              <a:t>Dark gray background.</a:t>
            </a:r>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endParaRPr lang="en-US" dirty="0">
              <a:solidFill>
                <a:prstClr val="black"/>
              </a:solidFill>
            </a:endParaRPr>
          </a:p>
        </p:txBody>
      </p:sp>
      <p:sp>
        <p:nvSpPr>
          <p:cNvPr id="5" name="Date Placeholder 4"/>
          <p:cNvSpPr>
            <a:spLocks noGrp="1"/>
          </p:cNvSpPr>
          <p:nvPr>
            <p:ph type="dt" idx="11"/>
          </p:nvPr>
        </p:nvSpPr>
        <p:spPr/>
        <p:txBody>
          <a:bodyPr/>
          <a:lstStyle/>
          <a:p>
            <a:fld id="{8A17D118-1690-458F-B4D2-F9DA5D6F5033}" type="datetime8">
              <a:rPr lang="en-US" smtClean="0">
                <a:solidFill>
                  <a:prstClr val="black"/>
                </a:solidFill>
              </a:rPr>
              <a:pPr/>
              <a:t>5/16/16 6:18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21</a:t>
            </a:fld>
            <a:endParaRPr lang="en-US" dirty="0">
              <a:solidFill>
                <a:prstClr val="black"/>
              </a:solidFill>
            </a:endParaRPr>
          </a:p>
        </p:txBody>
      </p:sp>
      <p:sp>
        <p:nvSpPr>
          <p:cNvPr id="6" name="Footer Placeholder 5"/>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p>
        </p:txBody>
      </p:sp>
    </p:spTree>
    <p:extLst>
      <p:ext uri="{BB962C8B-B14F-4D97-AF65-F5344CB8AC3E}">
        <p14:creationId xmlns:p14="http://schemas.microsoft.com/office/powerpoint/2010/main" val="15591855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Segoe UI Light" pitchFamily="34" charset="0"/>
                <a:ea typeface="+mn-ea"/>
                <a:cs typeface="+mn-cs"/>
              </a:rPr>
              <a:t>More organizations adopt API-centric business</a:t>
            </a:r>
            <a:r>
              <a:rPr lang="en-US" sz="1200" kern="1200" baseline="0" dirty="0" smtClean="0">
                <a:solidFill>
                  <a:schemeClr val="tx1"/>
                </a:solidFill>
                <a:effectLst/>
                <a:latin typeface="Segoe UI Light" pitchFamily="34" charset="0"/>
                <a:ea typeface="+mn-ea"/>
                <a:cs typeface="+mn-cs"/>
              </a:rPr>
              <a:t> strategies. Importance of APIs and investment in them are rising. APIs need to protected, measured and harnessed. In other words they need API management. </a:t>
            </a:r>
            <a:endParaRPr lang="en-US" sz="1200" kern="1200" dirty="0" smtClean="0">
              <a:solidFill>
                <a:schemeClr val="tx1"/>
              </a:solidFill>
              <a:effectLst/>
              <a:latin typeface="Segoe UI Light" pitchFamily="34" charset="0"/>
              <a:ea typeface="+mn-ea"/>
              <a:cs typeface="+mn-cs"/>
            </a:endParaRPr>
          </a:p>
        </p:txBody>
      </p:sp>
      <p:sp>
        <p:nvSpPr>
          <p:cNvPr id="4" name="Slide Number Placeholder 3"/>
          <p:cNvSpPr>
            <a:spLocks noGrp="1"/>
          </p:cNvSpPr>
          <p:nvPr>
            <p:ph type="sldNum" sz="quarter" idx="10"/>
          </p:nvPr>
        </p:nvSpPr>
        <p:spPr/>
        <p:txBody>
          <a:bodyPr/>
          <a:lstStyle/>
          <a:p>
            <a:fld id="{A4F575F8-F807-4379-A925-AAA02655962B}"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1484984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First </a:t>
            </a:r>
            <a:r>
              <a:rPr lang="en-US" sz="900" kern="1200" dirty="0" smtClean="0">
                <a:solidFill>
                  <a:schemeClr val="tx1"/>
                </a:solidFill>
                <a:effectLst/>
                <a:latin typeface="Segoe UI Light" pitchFamily="34" charset="0"/>
                <a:ea typeface="+mn-ea"/>
                <a:cs typeface="+mn-cs"/>
              </a:rPr>
              <a:t>is APIM creates a public facade over your APIs and decouples API implementations or backends from API consumers enabling them to evolve independently. This includes hiding all APIs regardless of their location behind a single domain name and API address. Exposing only a subset of backend capabilities to API consumers. Modernizing and normalizing  APIs by changing their URL structure  and response formats. Optimizing APIs for specific consumers and scenarios by conditionally stripping down the responses. Dynamically routing requests to implement advanced versioning approaches</a:t>
            </a:r>
          </a:p>
          <a:p>
            <a:r>
              <a:rPr lang="en-US" sz="900" kern="1200" dirty="0" smtClean="0">
                <a:solidFill>
                  <a:schemeClr val="tx1"/>
                </a:solidFill>
                <a:effectLst/>
                <a:latin typeface="Segoe UI Light" pitchFamily="34" charset="0"/>
                <a:ea typeface="+mn-ea"/>
                <a:cs typeface="+mn-cs"/>
              </a:rPr>
              <a:t> </a:t>
            </a:r>
          </a:p>
          <a:p>
            <a:r>
              <a:rPr lang="en-US" sz="900" kern="1200" dirty="0" smtClean="0">
                <a:solidFill>
                  <a:schemeClr val="tx1"/>
                </a:solidFill>
                <a:effectLst/>
                <a:latin typeface="Segoe UI Light" pitchFamily="34" charset="0"/>
                <a:ea typeface="+mn-ea"/>
                <a:cs typeface="+mn-cs"/>
              </a:rPr>
              <a:t>Second, APIM allows API implementers to externalize and centralize common cross cutting concerns and focus on the core value, the domain related logic. Security, throttling,  cross domain access and response caching are just a few horizontal capabilities you'll get from APIM. APIM supports API key, JWT token validation as well as IP based authorization. We offer a number of cross domain techniques including full support for CORS. APIM implements distributed  quota and rate limiting policies that allow a great degree of flexibility and scale. It comes with built in response cache and policies that allow fine grained control over what and how gets cached</a:t>
            </a:r>
          </a:p>
          <a:p>
            <a:r>
              <a:rPr lang="en-US" sz="900" kern="1200" dirty="0" smtClean="0">
                <a:solidFill>
                  <a:schemeClr val="tx1"/>
                </a:solidFill>
                <a:effectLst/>
                <a:latin typeface="Segoe UI Light" pitchFamily="34" charset="0"/>
                <a:ea typeface="+mn-ea"/>
                <a:cs typeface="+mn-cs"/>
              </a:rPr>
              <a:t> </a:t>
            </a:r>
          </a:p>
          <a:p>
            <a:r>
              <a:rPr lang="en-US" sz="900" kern="1200" dirty="0" smtClean="0">
                <a:solidFill>
                  <a:schemeClr val="tx1"/>
                </a:solidFill>
                <a:effectLst/>
                <a:latin typeface="Segoe UI Light" pitchFamily="34" charset="0"/>
                <a:ea typeface="+mn-ea"/>
                <a:cs typeface="+mn-cs"/>
              </a:rPr>
              <a:t>Having insight into usage and health of your APIs is important and APIM captures metrics and provides key reports out of the box. For those customers who are looking to monetize their APIs we collect and offer via API data allowing them to implement a variety of subscription business models.</a:t>
            </a:r>
          </a:p>
          <a:p>
            <a:r>
              <a:rPr lang="en-US" sz="900" kern="1200" dirty="0" smtClean="0">
                <a:solidFill>
                  <a:schemeClr val="tx1"/>
                </a:solidFill>
                <a:effectLst/>
                <a:latin typeface="Segoe UI Light" pitchFamily="34" charset="0"/>
                <a:ea typeface="+mn-ea"/>
                <a:cs typeface="+mn-cs"/>
              </a:rPr>
              <a:t> </a:t>
            </a:r>
          </a:p>
          <a:p>
            <a:r>
              <a:rPr lang="en-US" sz="900" kern="1200" dirty="0" smtClean="0">
                <a:solidFill>
                  <a:schemeClr val="tx1"/>
                </a:solidFill>
                <a:effectLst/>
                <a:latin typeface="Segoe UI Light" pitchFamily="34" charset="0"/>
                <a:ea typeface="+mn-ea"/>
                <a:cs typeface="+mn-cs"/>
              </a:rPr>
              <a:t>With APIM Developer portal you can treat internal and external developers the same way from the get go and provide them with a self service on-boarding experience, AP catalog, documentation, samples, and allow them to send request to your APIs without writing a line of code.</a:t>
            </a:r>
          </a:p>
          <a:p>
            <a:endParaRPr lang="en-US" sz="900" kern="1200" dirty="0" smtClean="0">
              <a:solidFill>
                <a:schemeClr val="tx1"/>
              </a:solidFill>
              <a:effectLst/>
              <a:latin typeface="Segoe UI Light" pitchFamily="34" charset="0"/>
              <a:ea typeface="+mn-ea"/>
              <a:cs typeface="+mn-cs"/>
            </a:endParaRPr>
          </a:p>
          <a:p>
            <a:r>
              <a:rPr lang="en-US" sz="1200" b="1" kern="1200" dirty="0" smtClean="0">
                <a:solidFill>
                  <a:schemeClr val="tx1"/>
                </a:solidFill>
                <a:effectLst/>
                <a:latin typeface="+mn-lt"/>
                <a:ea typeface="+mn-ea"/>
                <a:cs typeface="+mn-cs"/>
              </a:rPr>
              <a:t>■ Know who API users are and engage them like customers. </a:t>
            </a:r>
            <a:r>
              <a:rPr lang="en-US" sz="1200" kern="1200" dirty="0" smtClean="0">
                <a:solidFill>
                  <a:schemeClr val="tx1"/>
                </a:solidFill>
                <a:effectLst/>
                <a:latin typeface="+mn-lt"/>
                <a:ea typeface="+mn-ea"/>
                <a:cs typeface="+mn-cs"/>
              </a:rPr>
              <a:t>Whether the developers programming to one’s APIs are inside the organization or outside, knowing who they are</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is a foundation of API success. For an API provider that charges for API use, like </a:t>
            </a:r>
            <a:r>
              <a:rPr lang="en-US" sz="1200" kern="1200" dirty="0" err="1" smtClean="0">
                <a:solidFill>
                  <a:schemeClr val="tx1"/>
                </a:solidFill>
                <a:effectLst/>
                <a:latin typeface="+mn-lt"/>
                <a:ea typeface="+mn-ea"/>
                <a:cs typeface="+mn-cs"/>
              </a:rPr>
              <a:t>Twilio</a:t>
            </a:r>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and </a:t>
            </a:r>
            <a:r>
              <a:rPr lang="en-US" sz="1200" kern="1200" dirty="0" err="1" smtClean="0">
                <a:solidFill>
                  <a:schemeClr val="tx1"/>
                </a:solidFill>
                <a:effectLst/>
                <a:latin typeface="+mn-lt"/>
                <a:ea typeface="+mn-ea"/>
                <a:cs typeface="+mn-cs"/>
              </a:rPr>
              <a:t>SendGrid</a:t>
            </a:r>
            <a:r>
              <a:rPr lang="en-US" sz="1200" kern="1200" dirty="0" smtClean="0">
                <a:solidFill>
                  <a:schemeClr val="tx1"/>
                </a:solidFill>
                <a:effectLst/>
                <a:latin typeface="+mn-lt"/>
                <a:ea typeface="+mn-ea"/>
                <a:cs typeface="+mn-cs"/>
              </a:rPr>
              <a:t>, this is of course necessary for collecting revenue, but even for free access, as with New York’s and Chicago’s transit systems’ APIs, knowing API users enables greater understanding of how APIs are used and what direction to take APIs in the future. API users, whether they pay or not, should be engaged as customers. </a:t>
            </a:r>
            <a:endParaRPr lang="en-US" sz="900" dirty="0" smtClean="0"/>
          </a:p>
          <a:p>
            <a:r>
              <a:rPr lang="en-US" sz="1200" b="1" kern="1200" dirty="0" smtClean="0">
                <a:solidFill>
                  <a:schemeClr val="tx1"/>
                </a:solidFill>
                <a:effectLst/>
                <a:latin typeface="+mn-lt"/>
                <a:ea typeface="+mn-ea"/>
                <a:cs typeface="+mn-cs"/>
              </a:rPr>
              <a:t>■ Clarify the rules of API access. </a:t>
            </a:r>
            <a:r>
              <a:rPr lang="en-US" sz="1200" kern="1200" dirty="0" smtClean="0">
                <a:solidFill>
                  <a:schemeClr val="tx1"/>
                </a:solidFill>
                <a:effectLst/>
                <a:latin typeface="+mn-lt"/>
                <a:ea typeface="+mn-ea"/>
                <a:cs typeface="+mn-cs"/>
              </a:rPr>
              <a:t>For reasons of capacity management and security, access to APIs is rarely unlimited. But customers (i.e., API users in this case) don’t like surprises, so the </a:t>
            </a:r>
            <a:endParaRPr lang="en-US" sz="900" dirty="0" smtClean="0"/>
          </a:p>
          <a:p>
            <a:r>
              <a:rPr lang="en-US" sz="1200" kern="1200" dirty="0" smtClean="0">
                <a:solidFill>
                  <a:schemeClr val="tx1"/>
                </a:solidFill>
                <a:effectLst/>
                <a:latin typeface="+mn-lt"/>
                <a:ea typeface="+mn-ea"/>
                <a:cs typeface="+mn-cs"/>
              </a:rPr>
              <a:t>rules for access must be clear, such as what data may be accessed and how many requests are allowed per minute or per month. is may include de </a:t>
            </a:r>
            <a:r>
              <a:rPr lang="en-US" sz="1200" kern="1200" dirty="0" err="1" smtClean="0">
                <a:solidFill>
                  <a:schemeClr val="tx1"/>
                </a:solidFill>
                <a:effectLst/>
                <a:latin typeface="+mn-lt"/>
                <a:ea typeface="+mn-ea"/>
                <a:cs typeface="+mn-cs"/>
              </a:rPr>
              <a:t>nition</a:t>
            </a:r>
            <a:r>
              <a:rPr lang="en-US" sz="1200" kern="1200" dirty="0" smtClean="0">
                <a:solidFill>
                  <a:schemeClr val="tx1"/>
                </a:solidFill>
                <a:effectLst/>
                <a:latin typeface="+mn-lt"/>
                <a:ea typeface="+mn-ea"/>
                <a:cs typeface="+mn-cs"/>
              </a:rPr>
              <a:t> of di </a:t>
            </a:r>
            <a:r>
              <a:rPr lang="en-US" sz="1200" kern="1200" dirty="0" err="1" smtClean="0">
                <a:solidFill>
                  <a:schemeClr val="tx1"/>
                </a:solidFill>
                <a:effectLst/>
                <a:latin typeface="+mn-lt"/>
                <a:ea typeface="+mn-ea"/>
                <a:cs typeface="+mn-cs"/>
              </a:rPr>
              <a:t>erent</a:t>
            </a:r>
            <a:r>
              <a:rPr lang="en-US" sz="1200" kern="1200" dirty="0" smtClean="0">
                <a:solidFill>
                  <a:schemeClr val="tx1"/>
                </a:solidFill>
                <a:effectLst/>
                <a:latin typeface="+mn-lt"/>
                <a:ea typeface="+mn-ea"/>
                <a:cs typeface="+mn-cs"/>
              </a:rPr>
              <a:t> access plans with di </a:t>
            </a:r>
            <a:r>
              <a:rPr lang="en-US" sz="1200" kern="1200" dirty="0" err="1" smtClean="0">
                <a:solidFill>
                  <a:schemeClr val="tx1"/>
                </a:solidFill>
                <a:effectLst/>
                <a:latin typeface="+mn-lt"/>
                <a:ea typeface="+mn-ea"/>
                <a:cs typeface="+mn-cs"/>
              </a:rPr>
              <a:t>erent</a:t>
            </a:r>
            <a:r>
              <a:rPr lang="en-US" sz="1200" kern="1200" dirty="0" smtClean="0">
                <a:solidFill>
                  <a:schemeClr val="tx1"/>
                </a:solidFill>
                <a:effectLst/>
                <a:latin typeface="+mn-lt"/>
                <a:ea typeface="+mn-ea"/>
                <a:cs typeface="+mn-cs"/>
              </a:rPr>
              <a:t> rules for di </a:t>
            </a:r>
            <a:r>
              <a:rPr lang="en-US" sz="1200" kern="1200" dirty="0" err="1" smtClean="0">
                <a:solidFill>
                  <a:schemeClr val="tx1"/>
                </a:solidFill>
                <a:effectLst/>
                <a:latin typeface="+mn-lt"/>
                <a:ea typeface="+mn-ea"/>
                <a:cs typeface="+mn-cs"/>
              </a:rPr>
              <a:t>erent</a:t>
            </a:r>
            <a:r>
              <a:rPr lang="en-US" sz="1200" kern="1200" dirty="0" smtClean="0">
                <a:solidFill>
                  <a:schemeClr val="tx1"/>
                </a:solidFill>
                <a:effectLst/>
                <a:latin typeface="+mn-lt"/>
                <a:ea typeface="+mn-ea"/>
                <a:cs typeface="+mn-cs"/>
              </a:rPr>
              <a:t> API users. </a:t>
            </a:r>
            <a:endParaRPr lang="en-US" sz="900" dirty="0" smtClean="0"/>
          </a:p>
          <a:p>
            <a:r>
              <a:rPr lang="en-US" sz="1200" b="1" kern="1200" dirty="0" smtClean="0">
                <a:solidFill>
                  <a:schemeClr val="tx1"/>
                </a:solidFill>
                <a:effectLst/>
                <a:latin typeface="+mn-lt"/>
                <a:ea typeface="+mn-ea"/>
                <a:cs typeface="+mn-cs"/>
              </a:rPr>
              <a:t>Make it easy to use the API. rough documentation, examples, and discussion forums, it must be easy for API users to understand the API, get answers to questions, test API usage, and migrate between API versions. Although REST services are needed for mobile, other styles of services may also be part of an enterprise API strategy (e.g., SOAP, message queuing). </a:t>
            </a:r>
          </a:p>
          <a:p>
            <a:r>
              <a:rPr lang="en-US" sz="1200" b="1" kern="1200" dirty="0" smtClean="0">
                <a:solidFill>
                  <a:schemeClr val="tx1"/>
                </a:solidFill>
                <a:effectLst/>
                <a:latin typeface="+mn-lt"/>
                <a:ea typeface="+mn-ea"/>
                <a:cs typeface="+mn-cs"/>
              </a:rPr>
              <a:t>Enforce the rules of API access. API providers must validate that incoming API requests are authorized and comply with the rules de </a:t>
            </a:r>
            <a:r>
              <a:rPr lang="en-US" sz="1200" b="1" kern="1200" dirty="0" err="1" smtClean="0">
                <a:solidFill>
                  <a:schemeClr val="tx1"/>
                </a:solidFill>
                <a:effectLst/>
                <a:latin typeface="+mn-lt"/>
                <a:ea typeface="+mn-ea"/>
                <a:cs typeface="+mn-cs"/>
              </a:rPr>
              <a:t>ned</a:t>
            </a:r>
            <a:r>
              <a:rPr lang="en-US" sz="1200" b="1" kern="1200" dirty="0" smtClean="0">
                <a:solidFill>
                  <a:schemeClr val="tx1"/>
                </a:solidFill>
                <a:effectLst/>
                <a:latin typeface="+mn-lt"/>
                <a:ea typeface="+mn-ea"/>
                <a:cs typeface="+mn-cs"/>
              </a:rPr>
              <a:t> by the access plan each API user is associated with. </a:t>
            </a:r>
          </a:p>
          <a:p>
            <a:r>
              <a:rPr lang="en-US" sz="1200" b="1" kern="1200" dirty="0" smtClean="0">
                <a:solidFill>
                  <a:schemeClr val="tx1"/>
                </a:solidFill>
                <a:effectLst/>
                <a:latin typeface="+mn-lt"/>
                <a:ea typeface="+mn-ea"/>
                <a:cs typeface="+mn-cs"/>
              </a:rPr>
              <a:t>Proactively manage API success by treating it as a product. Whether API users are internal, external, or both, to optimize the business value of an API, the API provider must treat it as a product with customers and a life cycle. Whether via basic reporting or advanced analytics, API providers must understand patterns of API access, including error rates that may indicate the </a:t>
            </a:r>
          </a:p>
          <a:p>
            <a:r>
              <a:rPr lang="en-US" sz="1200" b="1" kern="1200" dirty="0" smtClean="0">
                <a:solidFill>
                  <a:schemeClr val="tx1"/>
                </a:solidFill>
                <a:effectLst/>
                <a:latin typeface="+mn-lt"/>
                <a:ea typeface="+mn-ea"/>
                <a:cs typeface="+mn-cs"/>
              </a:rPr>
              <a:t>API is di cult to understand. New versions of the API need a smooth and managed rollout to API users. </a:t>
            </a:r>
          </a:p>
          <a:p>
            <a:r>
              <a:rPr lang="en-US" sz="1200" b="1" kern="1200" dirty="0" smtClean="0">
                <a:solidFill>
                  <a:schemeClr val="tx1"/>
                </a:solidFill>
                <a:effectLst/>
                <a:latin typeface="+mn-lt"/>
                <a:ea typeface="+mn-ea"/>
                <a:cs typeface="+mn-cs"/>
              </a:rPr>
              <a:t>■ Connect API access to functions and data within their technology estate. APIs deliver their value by connecting to the API provider’s data and applications. Some of these assets may be API- ready, while others may need some manner of integration connectivity to make them accessible. </a:t>
            </a:r>
          </a:p>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Build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5/16/16 6:18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100524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APIM is a management layer atop all of your APIs regardless of their location or technology stack. You can also use it to publish on-prem APIs, expose 1st party Azure APIs in a simplified manner directly to your partners, or expose functionality provided by 3rd party APIs.</a:t>
            </a:r>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Build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5/16/16 6:18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3293692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Build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5/16/16 6:18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852772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Segoe UI Light" pitchFamily="34" charset="0"/>
                <a:ea typeface="+mn-ea"/>
                <a:cs typeface="+mn-cs"/>
              </a:rPr>
              <a:t>APIM on Azure is provided as a fully managed cloud service. It has 3 key components. </a:t>
            </a:r>
          </a:p>
          <a:p>
            <a:r>
              <a:rPr lang="en-US" sz="900" kern="1200" dirty="0" smtClean="0">
                <a:solidFill>
                  <a:schemeClr val="tx1"/>
                </a:solidFill>
                <a:effectLst/>
                <a:latin typeface="Segoe UI Light" pitchFamily="34" charset="0"/>
                <a:ea typeface="+mn-ea"/>
                <a:cs typeface="+mn-cs"/>
              </a:rPr>
              <a:t> </a:t>
            </a:r>
          </a:p>
          <a:p>
            <a:r>
              <a:rPr lang="en-US" sz="900" kern="1200" dirty="0" smtClean="0">
                <a:solidFill>
                  <a:schemeClr val="tx1"/>
                </a:solidFill>
                <a:effectLst/>
                <a:latin typeface="Segoe UI Light" pitchFamily="34" charset="0"/>
                <a:ea typeface="+mn-ea"/>
                <a:cs typeface="+mn-cs"/>
              </a:rPr>
              <a:t>Publisher portal is used by API publishers, people who own the APIs, to manage the APIs. On the Publisher portal one can add and edit APIs, configure API policies, view analytics, etc. Metadata and settings entered on the Publisher portal drive both the gateway and the developer portal. Management operations can be automated by using a comprehensive but easy to learn and use API.</a:t>
            </a:r>
          </a:p>
          <a:p>
            <a:r>
              <a:rPr lang="en-US" sz="900" kern="1200" dirty="0" smtClean="0">
                <a:solidFill>
                  <a:schemeClr val="tx1"/>
                </a:solidFill>
                <a:effectLst/>
                <a:latin typeface="Segoe UI Light" pitchFamily="34" charset="0"/>
                <a:ea typeface="+mn-ea"/>
                <a:cs typeface="+mn-cs"/>
              </a:rPr>
              <a:t> </a:t>
            </a:r>
          </a:p>
          <a:p>
            <a:r>
              <a:rPr lang="en-US" sz="900" kern="1200" dirty="0" smtClean="0">
                <a:solidFill>
                  <a:schemeClr val="tx1"/>
                </a:solidFill>
                <a:effectLst/>
                <a:latin typeface="Segoe UI Light" pitchFamily="34" charset="0"/>
                <a:ea typeface="+mn-ea"/>
                <a:cs typeface="+mn-cs"/>
              </a:rPr>
              <a:t>Developer portal is turn key and shows auto-generated API catalog, interactive documentation and samples. Its look-and-feel and behavior can be customized to reflect customer brand and needs.</a:t>
            </a:r>
          </a:p>
          <a:p>
            <a:r>
              <a:rPr lang="en-US" sz="900" kern="1200" dirty="0" smtClean="0">
                <a:solidFill>
                  <a:schemeClr val="tx1"/>
                </a:solidFill>
                <a:effectLst/>
                <a:latin typeface="Segoe UI Light" pitchFamily="34" charset="0"/>
                <a:ea typeface="+mn-ea"/>
                <a:cs typeface="+mn-cs"/>
              </a:rPr>
              <a:t> </a:t>
            </a:r>
          </a:p>
          <a:p>
            <a:r>
              <a:rPr lang="en-US" sz="900" kern="1200" dirty="0" smtClean="0">
                <a:solidFill>
                  <a:schemeClr val="tx1"/>
                </a:solidFill>
                <a:effectLst/>
                <a:latin typeface="Segoe UI Light" pitchFamily="34" charset="0"/>
                <a:ea typeface="+mn-ea"/>
                <a:cs typeface="+mn-cs"/>
              </a:rPr>
              <a:t>Gateway acts as a front door and mediates all the requests to your APIs, collecting usage and health data and applying policies configured via Publisher portal. It can connect to backends located anywhere and implemented and running on any technology stack either directly or via VPN. Gateway  supports both Basic HTTP and mutual certificate authentication.</a:t>
            </a:r>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r>
              <a:rPr lang="en-US" smtClean="0">
                <a:solidFill>
                  <a:prstClr val="black"/>
                </a:solidFill>
              </a:rPr>
              <a:t>Microsoft Build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5/16/16 6:18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77452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32742" rtl="0" eaLnBrk="1" fontAlgn="auto" latinLnBrk="0" hangingPunct="1">
              <a:lnSpc>
                <a:spcPct val="90000"/>
              </a:lnSpc>
              <a:spcBef>
                <a:spcPts val="0"/>
              </a:spcBef>
              <a:spcAft>
                <a:spcPts val="340"/>
              </a:spcAft>
              <a:buClrTx/>
              <a:buSzTx/>
              <a:buFontTx/>
              <a:buNone/>
              <a:tabLst/>
              <a:defRPr/>
            </a:pPr>
            <a:endParaRPr lang="en-US" dirty="0" smtClean="0"/>
          </a:p>
        </p:txBody>
      </p:sp>
      <p:sp>
        <p:nvSpPr>
          <p:cNvPr id="4" name="Header Placeholder 3"/>
          <p:cNvSpPr>
            <a:spLocks noGrp="1"/>
          </p:cNvSpPr>
          <p:nvPr>
            <p:ph type="hdr" sz="quarter" idx="10"/>
          </p:nvPr>
        </p:nvSpPr>
        <p:spPr/>
        <p:txBody>
          <a:bodyPr/>
          <a:lstStyle/>
          <a:p>
            <a:r>
              <a:rPr lang="en-US" dirty="0" smtClean="0">
                <a:solidFill>
                  <a:prstClr val="black"/>
                </a:solidFill>
              </a:rPr>
              <a:t>Microsoft Build 2016</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2016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5/16/16 6:18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646340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t>Microsoft Ignite 2015</a:t>
            </a:r>
            <a:endParaRPr lang="en-US" dirty="0" smtClean="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2015 Microsoft Corporation. All rights reserved.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t>5/16/16 6:18 PM</a:t>
            </a:fld>
            <a:endParaRPr lang="en-US" dirty="0"/>
          </a:p>
        </p:txBody>
      </p:sp>
      <p:sp>
        <p:nvSpPr>
          <p:cNvPr id="7" name="Slide Number Placeholder 6"/>
          <p:cNvSpPr>
            <a:spLocks noGrp="1"/>
          </p:cNvSpPr>
          <p:nvPr>
            <p:ph type="sldNum" sz="quarter" idx="13"/>
          </p:nvPr>
        </p:nvSpPr>
        <p:spPr/>
        <p:txBody>
          <a:bodyPr/>
          <a:lstStyle/>
          <a:p>
            <a:fld id="{B4008EB6-D09E-4580-8CD6-DDB14511944F}" type="slidenum">
              <a:rPr lang="en-US" smtClean="0"/>
              <a:pPr/>
              <a:t>10</a:t>
            </a:fld>
            <a:endParaRPr lang="en-US" dirty="0"/>
          </a:p>
        </p:txBody>
      </p:sp>
    </p:spTree>
    <p:extLst>
      <p:ext uri="{BB962C8B-B14F-4D97-AF65-F5344CB8AC3E}">
        <p14:creationId xmlns:p14="http://schemas.microsoft.com/office/powerpoint/2010/main" val="9932688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a:solidFill>
                  <a:prstClr val="black"/>
                </a:solidFill>
              </a:rPr>
              <a:t>Build 2015</a:t>
            </a:r>
          </a:p>
          <a:p>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38EEC551-8CDA-4EB6-89BB-2A86C9F091C8}" type="datetime8">
              <a:rPr lang="en-US" smtClean="0">
                <a:solidFill>
                  <a:prstClr val="black"/>
                </a:solidFill>
              </a:rPr>
              <a:pPr/>
              <a:t>5/16/16 6:18 PM</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703930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 Id="rId3" Type="http://schemas.openxmlformats.org/officeDocument/2006/relationships/image" Target="../media/image3.emf"/></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 Id="rId3" Type="http://schemas.openxmlformats.org/officeDocument/2006/relationships/image" Target="../media/image3.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2.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 Id="rId3" Type="http://schemas.openxmlformats.org/officeDocument/2006/relationships/image" Target="../media/image3.emf"/></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emf"/></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emf"/></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Walkin">
    <p:bg>
      <p:bgRef idx="1001">
        <a:schemeClr val="bg2"/>
      </p:bgRef>
    </p:bg>
    <p:spTree>
      <p:nvGrpSpPr>
        <p:cNvPr id="1" name=""/>
        <p:cNvGrpSpPr/>
        <p:nvPr/>
      </p:nvGrpSpPr>
      <p:grpSpPr>
        <a:xfrm>
          <a:off x="0" y="0"/>
          <a:ext cx="0" cy="0"/>
          <a:chOff x="0" y="0"/>
          <a:chExt cx="0" cy="0"/>
        </a:xfrm>
      </p:grpSpPr>
      <p:sp>
        <p:nvSpPr>
          <p:cNvPr id="2" name="Rectangle 1"/>
          <p:cNvSpPr/>
          <p:nvPr/>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invGray">
          <a:xfrm>
            <a:off x="454892" y="481158"/>
            <a:ext cx="1408078" cy="300619"/>
          </a:xfrm>
          <a:prstGeom prst="rect">
            <a:avLst/>
          </a:prstGeom>
        </p:spPr>
      </p:pic>
    </p:spTree>
    <p:extLst>
      <p:ext uri="{BB962C8B-B14F-4D97-AF65-F5344CB8AC3E}">
        <p14:creationId xmlns:p14="http://schemas.microsoft.com/office/powerpoint/2010/main" val="1729438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502450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666253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765539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631633229"/>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1640991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964247"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76283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08966820"/>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92035">
                      <a:srgbClr val="000000"/>
                    </a:gs>
                    <a:gs pos="75000">
                      <a:srgbClr val="000000"/>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57095631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097556" y="0"/>
            <a:ext cx="6094444" cy="6856100"/>
          </a:xfrm>
          <a:blipFill dpi="0" rotWithShape="1">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189886360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6063940"/>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b="1380"/>
          <a:stretch/>
        </p:blipFill>
        <p:spPr bwMode="invGray">
          <a:xfrm>
            <a:off x="448213" y="481158"/>
            <a:ext cx="1421436" cy="300619"/>
          </a:xfrm>
          <a:prstGeom prst="rect">
            <a:avLst/>
          </a:prstGeom>
        </p:spPr>
      </p:pic>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smtClean="0"/>
              <a:t>Session Code Here</a:t>
            </a:r>
            <a:endParaRPr lang="en-US" dirty="0"/>
          </a:p>
        </p:txBody>
      </p:sp>
      <p:sp>
        <p:nvSpPr>
          <p:cNvPr id="2" name="TextBox 1"/>
          <p:cNvSpPr txBox="1"/>
          <p:nvPr/>
        </p:nvSpPr>
        <p:spPr>
          <a:xfrm>
            <a:off x="283308" y="5954047"/>
            <a:ext cx="1862846" cy="615609"/>
          </a:xfrm>
          <a:prstGeom prst="rect">
            <a:avLst/>
          </a:prstGeom>
          <a:noFill/>
        </p:spPr>
        <p:txBody>
          <a:bodyPr wrap="none" lIns="179285" tIns="143428" rIns="179285" bIns="143428" rtlCol="0">
            <a:spAutoFit/>
          </a:bodyPr>
          <a:lstStyle/>
          <a:p>
            <a:pPr>
              <a:lnSpc>
                <a:spcPct val="90000"/>
              </a:lnSpc>
              <a:spcAft>
                <a:spcPts val="588"/>
              </a:spcAft>
            </a:pPr>
            <a:r>
              <a:rPr lang="en-US" sz="2353"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12245038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22790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1660252"/>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a:t>
            </a:r>
            <a:r>
              <a:rPr lang="en-US" sz="686" dirty="0" smtClean="0">
                <a:gradFill>
                  <a:gsLst>
                    <a:gs pos="0">
                      <a:schemeClr val="tx1"/>
                    </a:gs>
                    <a:gs pos="100000">
                      <a:schemeClr val="tx1"/>
                    </a:gs>
                  </a:gsLst>
                  <a:lin ang="5400000" scaled="0"/>
                </a:gradFill>
                <a:cs typeface="Segoe UI" pitchFamily="34" charset="0"/>
              </a:rPr>
              <a:t>2016 </a:t>
            </a:r>
            <a:r>
              <a:rPr lang="en-US" sz="686"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2218049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91347772"/>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4892" y="481158"/>
            <a:ext cx="1408078" cy="300619"/>
          </a:xfrm>
          <a:prstGeom prst="rect">
            <a:avLst/>
          </a:prstGeom>
        </p:spPr>
      </p:pic>
      <p:sp>
        <p:nvSpPr>
          <p:cNvPr id="12" name="Freeform 11"/>
          <p:cNvSpPr>
            <a:spLocks noEditPoints="1"/>
          </p:cNvSpPr>
          <p:nvPr userDrawn="1"/>
        </p:nvSpPr>
        <p:spPr bwMode="black">
          <a:xfrm>
            <a:off x="2095548" y="2425049"/>
            <a:ext cx="8000903" cy="2007903"/>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89642" tIns="44821" rIns="89642" bIns="44821" numCol="1" anchor="t" anchorCtr="0" compatLnSpc="1">
            <a:prstTxWarp prst="textNoShape">
              <a:avLst/>
            </a:prstTxWarp>
          </a:bodyPr>
          <a:lstStyle/>
          <a:p>
            <a:endParaRPr lang="en-US" sz="1765"/>
          </a:p>
        </p:txBody>
      </p:sp>
    </p:spTree>
    <p:extLst>
      <p:ext uri="{BB962C8B-B14F-4D97-AF65-F5344CB8AC3E}">
        <p14:creationId xmlns:p14="http://schemas.microsoft.com/office/powerpoint/2010/main" val="18563311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81158"/>
            <a:ext cx="1421436" cy="300619"/>
          </a:xfrm>
          <a:prstGeom prst="rect">
            <a:avLst/>
          </a:prstGeom>
        </p:spPr>
      </p:pic>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smtClean="0"/>
              <a:t>Session Code Here</a:t>
            </a:r>
            <a:endParaRPr lang="en-US" dirty="0"/>
          </a:p>
        </p:txBody>
      </p:sp>
      <p:sp>
        <p:nvSpPr>
          <p:cNvPr id="8" name="TextBox 7"/>
          <p:cNvSpPr txBox="1"/>
          <p:nvPr userDrawn="1"/>
        </p:nvSpPr>
        <p:spPr>
          <a:xfrm>
            <a:off x="283308" y="5954047"/>
            <a:ext cx="1862846" cy="615609"/>
          </a:xfrm>
          <a:prstGeom prst="rect">
            <a:avLst/>
          </a:prstGeom>
          <a:noFill/>
        </p:spPr>
        <p:txBody>
          <a:bodyPr wrap="none" lIns="179285" tIns="143428" rIns="179285" bIns="143428" rtlCol="0">
            <a:spAutoFit/>
          </a:bodyPr>
          <a:lstStyle/>
          <a:p>
            <a:pPr>
              <a:lnSpc>
                <a:spcPct val="90000"/>
              </a:lnSpc>
              <a:spcAft>
                <a:spcPts val="588"/>
              </a:spcAft>
            </a:pPr>
            <a:r>
              <a:rPr lang="en-US" sz="2353"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715685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48212" y="481157"/>
            <a:ext cx="1214650" cy="30482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9" name="TextBox 8"/>
          <p:cNvSpPr txBox="1"/>
          <p:nvPr userDrawn="1"/>
        </p:nvSpPr>
        <p:spPr>
          <a:xfrm>
            <a:off x="283308" y="5954047"/>
            <a:ext cx="1862846" cy="615609"/>
          </a:xfrm>
          <a:prstGeom prst="rect">
            <a:avLst/>
          </a:prstGeom>
          <a:noFill/>
        </p:spPr>
        <p:txBody>
          <a:bodyPr wrap="none" lIns="179285" tIns="143428" rIns="179285" bIns="143428" rtlCol="0">
            <a:spAutoFit/>
          </a:bodyPr>
          <a:lstStyle/>
          <a:p>
            <a:pPr>
              <a:lnSpc>
                <a:spcPct val="90000"/>
              </a:lnSpc>
              <a:spcAft>
                <a:spcPts val="588"/>
              </a:spcAft>
            </a:pPr>
            <a:r>
              <a:rPr lang="en-US" sz="2353"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46239236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2055306"/>
          </a:xfrm>
        </p:spPr>
        <p:txBody>
          <a:bodyPr/>
          <a:lstStyle>
            <a:lvl1pPr marL="0" indent="0">
              <a:buNone/>
              <a:defRPr>
                <a:gradFill>
                  <a:gsLst>
                    <a:gs pos="1250">
                      <a:schemeClr val="tx1"/>
                    </a:gs>
                    <a:gs pos="99000">
                      <a:schemeClr val="tx1"/>
                    </a:gs>
                  </a:gsLst>
                  <a:lin ang="5400000" scaled="0"/>
                </a:gradFill>
              </a:defRPr>
            </a:lvl1pPr>
            <a:lvl2pPr marL="0" indent="0">
              <a:buFontTx/>
              <a:buNone/>
              <a:defRPr sz="2353"/>
            </a:lvl2pPr>
            <a:lvl3pPr marL="224097" indent="0">
              <a:buNone/>
              <a:defRPr/>
            </a:lvl3pPr>
            <a:lvl4pPr marL="448193" indent="0">
              <a:buNone/>
              <a:defRPr/>
            </a:lvl4pPr>
            <a:lvl5pPr marL="67229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2610095"/>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7401391"/>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1943393"/>
          </a:xfrm>
        </p:spPr>
        <p:txBody>
          <a:bodyPr wrap="square">
            <a:spAutoFit/>
          </a:bodyPr>
          <a:lstStyle>
            <a:lvl1pPr marL="0" indent="0">
              <a:spcBef>
                <a:spcPts val="1200"/>
              </a:spcBef>
              <a:buClr>
                <a:schemeClr val="tx1"/>
              </a:buClr>
              <a:buFont typeface="Wingdings" pitchFamily="2" charset="2"/>
              <a:buNone/>
              <a:defRPr sz="3137"/>
            </a:lvl1pPr>
            <a:lvl2pPr marL="0" indent="0">
              <a:buNone/>
              <a:defRPr sz="2353"/>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1943393"/>
          </a:xfrm>
        </p:spPr>
        <p:txBody>
          <a:bodyPr wrap="square">
            <a:spAutoFit/>
          </a:bodyPr>
          <a:lstStyle>
            <a:lvl1pPr marL="0" indent="0">
              <a:spcBef>
                <a:spcPts val="1200"/>
              </a:spcBef>
              <a:buClr>
                <a:schemeClr val="tx1"/>
              </a:buClr>
              <a:buFont typeface="Wingdings" pitchFamily="2" charset="2"/>
              <a:buNone/>
              <a:defRPr sz="3137"/>
            </a:lvl1pPr>
            <a:lvl2pPr marL="0" indent="0">
              <a:buNone/>
              <a:defRPr sz="2353"/>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1297638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smtClean="0"/>
              <a:t>Session Code Here</a:t>
            </a:r>
            <a:endParaRPr lang="en-US" dirty="0"/>
          </a:p>
        </p:txBody>
      </p:sp>
      <p:sp>
        <p:nvSpPr>
          <p:cNvPr id="8" name="Freeform 7"/>
          <p:cNvSpPr>
            <a:spLocks noChangeAspect="1" noEditPoints="1"/>
          </p:cNvSpPr>
          <p:nvPr/>
        </p:nvSpPr>
        <p:spPr bwMode="black">
          <a:xfrm>
            <a:off x="448212" y="481157"/>
            <a:ext cx="1214650" cy="30482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endParaRPr lang="en-US" sz="1765">
              <a:solidFill>
                <a:srgbClr val="404040"/>
              </a:solidFill>
            </a:endParaRPr>
          </a:p>
        </p:txBody>
      </p:sp>
      <p:sp>
        <p:nvSpPr>
          <p:cNvPr id="9" name="TextBox 8"/>
          <p:cNvSpPr txBox="1"/>
          <p:nvPr/>
        </p:nvSpPr>
        <p:spPr>
          <a:xfrm>
            <a:off x="283308" y="5954047"/>
            <a:ext cx="1862846" cy="615609"/>
          </a:xfrm>
          <a:prstGeom prst="rect">
            <a:avLst/>
          </a:prstGeom>
          <a:noFill/>
        </p:spPr>
        <p:txBody>
          <a:bodyPr wrap="none" lIns="179285" tIns="143428" rIns="179285" bIns="143428" rtlCol="0">
            <a:spAutoFit/>
          </a:bodyPr>
          <a:lstStyle/>
          <a:p>
            <a:pPr>
              <a:lnSpc>
                <a:spcPct val="90000"/>
              </a:lnSpc>
              <a:spcAft>
                <a:spcPts val="588"/>
              </a:spcAft>
            </a:pPr>
            <a:r>
              <a:rPr lang="en-US" sz="2353" dirty="0" smtClean="0">
                <a:gradFill>
                  <a:gsLst>
                    <a:gs pos="2917">
                      <a:schemeClr val="tx1"/>
                    </a:gs>
                    <a:gs pos="30000">
                      <a:schemeClr val="tx1"/>
                    </a:gs>
                  </a:gsLst>
                  <a:lin ang="5400000" scaled="0"/>
                </a:gradFill>
              </a:rPr>
              <a:t>#Build2016</a:t>
            </a:r>
          </a:p>
        </p:txBody>
      </p:sp>
    </p:spTree>
    <p:extLst>
      <p:ext uri="{BB962C8B-B14F-4D97-AF65-F5344CB8AC3E}">
        <p14:creationId xmlns:p14="http://schemas.microsoft.com/office/powerpoint/2010/main" val="15272318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2351210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795285443"/>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1217200151"/>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6195">
                      <a:schemeClr val="tx1"/>
                    </a:gs>
                    <a:gs pos="24779">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6195">
                      <a:schemeClr val="tx1"/>
                    </a:gs>
                    <a:gs pos="24779">
                      <a:schemeClr val="tx1"/>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55371653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964247"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2671612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58454095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21239">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7896965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50-50 Right Photo Layout">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097556" y="0"/>
            <a:ext cx="6094444" cy="6856100"/>
          </a:xfrm>
          <a:blipFill dpi="0" rotWithShape="1">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177370386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Dark Gray">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0321434"/>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160483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086828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Accent Color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267533"/>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7967884"/>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losing logo slide_color">
    <p:bg>
      <p:bgPr>
        <a:solidFill>
          <a:srgbClr val="505050"/>
        </a:solidFill>
        <a:effectLst/>
      </p:bgPr>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chemeClr val="tx1"/>
                    </a:gs>
                    <a:gs pos="100000">
                      <a:schemeClr val="tx1"/>
                    </a:gs>
                  </a:gsLst>
                  <a:lin ang="5400000" scaled="0"/>
                </a:gradFill>
                <a:cs typeface="Segoe UI" pitchFamily="34" charset="0"/>
              </a:rPr>
              <a:t>© </a:t>
            </a:r>
            <a:r>
              <a:rPr lang="en-US" sz="686" dirty="0" smtClean="0">
                <a:gradFill>
                  <a:gsLst>
                    <a:gs pos="0">
                      <a:schemeClr val="tx1"/>
                    </a:gs>
                    <a:gs pos="100000">
                      <a:schemeClr val="tx1"/>
                    </a:gs>
                  </a:gsLst>
                  <a:lin ang="5400000" scaled="0"/>
                </a:gradFill>
                <a:cs typeface="Segoe UI" pitchFamily="34" charset="0"/>
              </a:rPr>
              <a:t>2016 </a:t>
            </a:r>
            <a:r>
              <a:rPr lang="en-US" sz="686" dirty="0">
                <a:gradFill>
                  <a:gsLst>
                    <a:gs pos="0">
                      <a:schemeClr val="tx1"/>
                    </a:gs>
                    <a:gs pos="100000">
                      <a:schemeClr val="tx1"/>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rotWithShape="1">
          <a:blip r:embed="rId2" cstate="screen">
            <a:extLst>
              <a:ext uri="{28A0092B-C50C-407E-A947-70E740481C1C}">
                <a14:useLocalDpi xmlns:a14="http://schemas.microsoft.com/office/drawing/2010/main"/>
              </a:ext>
            </a:extLst>
          </a:blip>
          <a:srcRect b="1380"/>
          <a:stretch/>
        </p:blipFill>
        <p:spPr bwMode="invGray">
          <a:xfrm>
            <a:off x="448213" y="470067"/>
            <a:ext cx="1421436" cy="300619"/>
          </a:xfrm>
          <a:prstGeom prst="rect">
            <a:avLst/>
          </a:prstGeom>
        </p:spPr>
      </p:pic>
    </p:spTree>
    <p:extLst>
      <p:ext uri="{BB962C8B-B14F-4D97-AF65-F5344CB8AC3E}">
        <p14:creationId xmlns:p14="http://schemas.microsoft.com/office/powerpoint/2010/main" val="167079961"/>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3517778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alkin">
    <p:bg>
      <p:bgRef idx="1001">
        <a:schemeClr val="bg2"/>
      </p:bgRef>
    </p:bg>
    <p:spTree>
      <p:nvGrpSpPr>
        <p:cNvPr id="1" name=""/>
        <p:cNvGrpSpPr/>
        <p:nvPr/>
      </p:nvGrpSpPr>
      <p:grpSpPr>
        <a:xfrm>
          <a:off x="0" y="0"/>
          <a:ext cx="0" cy="0"/>
          <a:chOff x="0" y="0"/>
          <a:chExt cx="0" cy="0"/>
        </a:xfrm>
      </p:grpSpPr>
      <p:sp>
        <p:nvSpPr>
          <p:cNvPr id="2" name="Rectangle 1"/>
          <p:cNvSpPr/>
          <p:nvPr userDrawn="1"/>
        </p:nvSpPr>
        <p:spPr bwMode="auto">
          <a:xfrm>
            <a:off x="269239" y="2077800"/>
            <a:ext cx="6274974" cy="2696029"/>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9" name="Picture 18"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50203" y="6119147"/>
            <a:ext cx="1253377" cy="268786"/>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invGray">
          <a:xfrm>
            <a:off x="454892" y="481158"/>
            <a:ext cx="1408078" cy="300619"/>
          </a:xfrm>
          <a:prstGeom prst="rect">
            <a:avLst/>
          </a:prstGeom>
        </p:spPr>
      </p:pic>
      <p:sp>
        <p:nvSpPr>
          <p:cNvPr id="12" name="Freeform 11"/>
          <p:cNvSpPr>
            <a:spLocks noEditPoints="1"/>
          </p:cNvSpPr>
          <p:nvPr userDrawn="1"/>
        </p:nvSpPr>
        <p:spPr bwMode="black">
          <a:xfrm>
            <a:off x="2095548" y="2425049"/>
            <a:ext cx="8000903" cy="2007903"/>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00BCF2"/>
          </a:solidFill>
          <a:ln>
            <a:noFill/>
          </a:ln>
        </p:spPr>
        <p:txBody>
          <a:bodyPr vert="horz" wrap="square" lIns="89642" tIns="44821" rIns="89642" bIns="44821" numCol="1" anchor="t" anchorCtr="0" compatLnSpc="1">
            <a:prstTxWarp prst="textNoShape">
              <a:avLst/>
            </a:prstTxWarp>
          </a:bodyPr>
          <a:lstStyle/>
          <a:p>
            <a:pPr defTabSz="914367"/>
            <a:endParaRPr lang="en-US" sz="1765">
              <a:solidFill>
                <a:srgbClr val="505050"/>
              </a:solidFill>
            </a:endParaRPr>
          </a:p>
        </p:txBody>
      </p:sp>
    </p:spTree>
    <p:extLst>
      <p:ext uri="{BB962C8B-B14F-4D97-AF65-F5344CB8AC3E}">
        <p14:creationId xmlns:p14="http://schemas.microsoft.com/office/powerpoint/2010/main" val="18056937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 Microsoft">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pic>
        <p:nvPicPr>
          <p:cNvPr id="6" name="Picture 5"/>
          <p:cNvPicPr>
            <a:picLocks noChangeAspect="1"/>
          </p:cNvPicPr>
          <p:nvPr userDrawn="1"/>
        </p:nvPicPr>
        <p:blipFill rotWithShape="1">
          <a:blip r:embed="rId3" cstate="screen">
            <a:extLst>
              <a:ext uri="{28A0092B-C50C-407E-A947-70E740481C1C}">
                <a14:useLocalDpi xmlns:a14="http://schemas.microsoft.com/office/drawing/2010/main"/>
              </a:ext>
            </a:extLst>
          </a:blip>
          <a:srcRect b="1380"/>
          <a:stretch/>
        </p:blipFill>
        <p:spPr bwMode="invGray">
          <a:xfrm>
            <a:off x="448213" y="481158"/>
            <a:ext cx="1421436" cy="300619"/>
          </a:xfrm>
          <a:prstGeom prst="rect">
            <a:avLst/>
          </a:prstGeom>
        </p:spPr>
      </p:pic>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smtClean="0"/>
              <a:t>Session Code Here</a:t>
            </a:r>
            <a:endParaRPr lang="en-US" dirty="0"/>
          </a:p>
        </p:txBody>
      </p:sp>
      <p:sp>
        <p:nvSpPr>
          <p:cNvPr id="2" name="TextBox 1"/>
          <p:cNvSpPr txBox="1"/>
          <p:nvPr userDrawn="1"/>
        </p:nvSpPr>
        <p:spPr>
          <a:xfrm>
            <a:off x="283308" y="5954047"/>
            <a:ext cx="1862846" cy="615609"/>
          </a:xfrm>
          <a:prstGeom prst="rect">
            <a:avLst/>
          </a:prstGeom>
          <a:noFill/>
        </p:spPr>
        <p:txBody>
          <a:bodyPr wrap="none" lIns="179285" tIns="143428" rIns="179285" bIns="143428" rtlCol="0">
            <a:spAutoFit/>
          </a:bodyPr>
          <a:lstStyle/>
          <a:p>
            <a:pPr defTabSz="914367">
              <a:lnSpc>
                <a:spcPct val="90000"/>
              </a:lnSpc>
              <a:spcAft>
                <a:spcPts val="588"/>
              </a:spcAft>
            </a:pPr>
            <a:r>
              <a:rPr lang="en-US" sz="2353" dirty="0" smtClean="0">
                <a:gradFill>
                  <a:gsLst>
                    <a:gs pos="2917">
                      <a:srgbClr val="FFFFFF"/>
                    </a:gs>
                    <a:gs pos="30000">
                      <a:srgbClr val="FFFFFF"/>
                    </a:gs>
                  </a:gsLst>
                  <a:lin ang="5400000" scaled="0"/>
                </a:gradFill>
              </a:rPr>
              <a:t>#Build2016</a:t>
            </a:r>
          </a:p>
        </p:txBody>
      </p:sp>
    </p:spTree>
    <p:extLst>
      <p:ext uri="{BB962C8B-B14F-4D97-AF65-F5344CB8AC3E}">
        <p14:creationId xmlns:p14="http://schemas.microsoft.com/office/powerpoint/2010/main" val="13390881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 Build">
    <p:bg>
      <p:bgRef idx="1001">
        <a:schemeClr val="bg2"/>
      </p:bgRef>
    </p:bg>
    <p:spTree>
      <p:nvGrpSpPr>
        <p:cNvPr id="1" name=""/>
        <p:cNvGrpSpPr/>
        <p:nvPr/>
      </p:nvGrpSpPr>
      <p:grpSpPr>
        <a:xfrm>
          <a:off x="0" y="0"/>
          <a:ext cx="0" cy="0"/>
          <a:chOff x="0" y="0"/>
          <a:chExt cx="0" cy="0"/>
        </a:xfrm>
      </p:grpSpPr>
      <p:pic>
        <p:nvPicPr>
          <p:cNvPr id="16" name="Picture 15" hidden="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450203" y="6119147"/>
            <a:ext cx="1253377" cy="268786"/>
          </a:xfrm>
          <a:prstGeom prst="rect">
            <a:avLst/>
          </a:prstGeom>
        </p:spPr>
      </p:pic>
      <p:sp>
        <p:nvSpPr>
          <p:cNvPr id="18" name="Title 1"/>
          <p:cNvSpPr>
            <a:spLocks noGrp="1"/>
          </p:cNvSpPr>
          <p:nvPr>
            <p:ph type="title" hasCustomPrompt="1"/>
          </p:nvPr>
        </p:nvSpPr>
        <p:spPr>
          <a:xfrm>
            <a:off x="269302" y="2084187"/>
            <a:ext cx="9860610" cy="1793090"/>
          </a:xfrm>
          <a:noFill/>
        </p:spPr>
        <p:txBody>
          <a:bodyPr lIns="146304" tIns="91440" rIns="146304" bIns="91440" anchor="t" anchorCtr="0"/>
          <a:lstStyle>
            <a:lvl1pPr>
              <a:defRPr sz="5294" spc="-98" baseline="0">
                <a:gradFill>
                  <a:gsLst>
                    <a:gs pos="100000">
                      <a:schemeClr val="tx2"/>
                    </a:gs>
                    <a:gs pos="0">
                      <a:schemeClr val="tx2"/>
                    </a:gs>
                  </a:gsLst>
                  <a:lin ang="5400000" scaled="0"/>
                </a:gradFill>
              </a:defRPr>
            </a:lvl1pPr>
          </a:lstStyle>
          <a:p>
            <a:r>
              <a:rPr lang="en-US" dirty="0" smtClean="0"/>
              <a:t>Presentation title</a:t>
            </a:r>
            <a:endParaRPr lang="en-US" dirty="0"/>
          </a:p>
        </p:txBody>
      </p:sp>
      <p:sp>
        <p:nvSpPr>
          <p:cNvPr id="19" name="Text Placeholder 4"/>
          <p:cNvSpPr>
            <a:spLocks noGrp="1"/>
          </p:cNvSpPr>
          <p:nvPr>
            <p:ph type="body" sz="quarter" idx="12" hasCustomPrompt="1"/>
          </p:nvPr>
        </p:nvSpPr>
        <p:spPr>
          <a:xfrm>
            <a:off x="269302" y="3878574"/>
            <a:ext cx="9860611" cy="1792326"/>
          </a:xfrm>
          <a:noFill/>
        </p:spPr>
        <p:txBody>
          <a:bodyPr lIns="146304" tIns="109728" rIns="146304" bIns="109728">
            <a:noAutofit/>
          </a:bodyPr>
          <a:lstStyle>
            <a:lvl1pPr marL="0" indent="0">
              <a:spcBef>
                <a:spcPts val="0"/>
              </a:spcBef>
              <a:buNone/>
              <a:defRPr sz="3137" spc="0" baseline="0">
                <a:gradFill>
                  <a:gsLst>
                    <a:gs pos="91000">
                      <a:schemeClr val="tx1"/>
                    </a:gs>
                    <a:gs pos="0">
                      <a:schemeClr val="tx1"/>
                    </a:gs>
                  </a:gsLst>
                  <a:lin ang="5400000" scaled="0"/>
                </a:gradFill>
                <a:latin typeface="+mj-lt"/>
              </a:defRPr>
            </a:lvl1pPr>
          </a:lstStyle>
          <a:p>
            <a:pPr lvl="0"/>
            <a:r>
              <a:rPr lang="en-US" dirty="0" smtClean="0"/>
              <a:t>Speaker Name</a:t>
            </a:r>
          </a:p>
        </p:txBody>
      </p:sp>
      <p:sp>
        <p:nvSpPr>
          <p:cNvPr id="7" name="Text Placeholder 2"/>
          <p:cNvSpPr>
            <a:spLocks noGrp="1"/>
          </p:cNvSpPr>
          <p:nvPr>
            <p:ph type="body" sz="quarter" idx="13" hasCustomPrompt="1"/>
          </p:nvPr>
        </p:nvSpPr>
        <p:spPr>
          <a:xfrm>
            <a:off x="8337063" y="301617"/>
            <a:ext cx="3584143" cy="567015"/>
          </a:xfrm>
        </p:spPr>
        <p:txBody>
          <a:bodyPr lIns="182880" tIns="146304" rIns="182880" bIns="146304"/>
          <a:lstStyle>
            <a:lvl1pPr marL="0" indent="0" algn="r">
              <a:buNone/>
              <a:defRPr sz="1961">
                <a:latin typeface="+mn-lt"/>
              </a:defRPr>
            </a:lvl1pPr>
            <a:lvl2pPr marL="336145" indent="0">
              <a:buNone/>
              <a:defRPr sz="1961"/>
            </a:lvl2pPr>
            <a:lvl3pPr marL="560241" indent="0">
              <a:buNone/>
              <a:defRPr sz="1961"/>
            </a:lvl3pPr>
            <a:lvl4pPr marL="784338" indent="0">
              <a:buNone/>
              <a:defRPr sz="1961"/>
            </a:lvl4pPr>
            <a:lvl5pPr marL="1008435" indent="0">
              <a:buNone/>
              <a:defRPr sz="1961"/>
            </a:lvl5pPr>
          </a:lstStyle>
          <a:p>
            <a:pPr lvl="0"/>
            <a:r>
              <a:rPr lang="en-US" dirty="0" smtClean="0"/>
              <a:t>Session Code Here</a:t>
            </a:r>
            <a:endParaRPr lang="en-US" dirty="0"/>
          </a:p>
        </p:txBody>
      </p:sp>
      <p:sp>
        <p:nvSpPr>
          <p:cNvPr id="8" name="Freeform 7"/>
          <p:cNvSpPr>
            <a:spLocks noChangeAspect="1" noEditPoints="1"/>
          </p:cNvSpPr>
          <p:nvPr userDrawn="1"/>
        </p:nvSpPr>
        <p:spPr bwMode="black">
          <a:xfrm>
            <a:off x="448212" y="481157"/>
            <a:ext cx="1214650" cy="304828"/>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89642" tIns="44821" rIns="89642" bIns="44821" numCol="1" anchor="t" anchorCtr="0" compatLnSpc="1">
            <a:prstTxWarp prst="textNoShape">
              <a:avLst/>
            </a:prstTxWarp>
          </a:bodyPr>
          <a:lstStyle/>
          <a:p>
            <a:pPr defTabSz="914367"/>
            <a:endParaRPr lang="en-US" sz="1765">
              <a:solidFill>
                <a:srgbClr val="404040"/>
              </a:solidFill>
            </a:endParaRPr>
          </a:p>
        </p:txBody>
      </p:sp>
      <p:sp>
        <p:nvSpPr>
          <p:cNvPr id="9" name="TextBox 8"/>
          <p:cNvSpPr txBox="1"/>
          <p:nvPr userDrawn="1"/>
        </p:nvSpPr>
        <p:spPr>
          <a:xfrm>
            <a:off x="283308" y="5954047"/>
            <a:ext cx="1862846" cy="615609"/>
          </a:xfrm>
          <a:prstGeom prst="rect">
            <a:avLst/>
          </a:prstGeom>
          <a:noFill/>
        </p:spPr>
        <p:txBody>
          <a:bodyPr wrap="none" lIns="179285" tIns="143428" rIns="179285" bIns="143428" rtlCol="0">
            <a:spAutoFit/>
          </a:bodyPr>
          <a:lstStyle/>
          <a:p>
            <a:pPr defTabSz="914367">
              <a:lnSpc>
                <a:spcPct val="90000"/>
              </a:lnSpc>
              <a:spcAft>
                <a:spcPts val="588"/>
              </a:spcAft>
            </a:pPr>
            <a:r>
              <a:rPr lang="en-US" sz="2353" dirty="0" smtClean="0">
                <a:gradFill>
                  <a:gsLst>
                    <a:gs pos="2917">
                      <a:srgbClr val="FFFFFF"/>
                    </a:gs>
                    <a:gs pos="30000">
                      <a:srgbClr val="FFFFFF"/>
                    </a:gs>
                  </a:gsLst>
                  <a:lin ang="5400000" scaled="0"/>
                </a:gradFill>
              </a:rPr>
              <a:t>#Build2016</a:t>
            </a:r>
          </a:p>
        </p:txBody>
      </p:sp>
    </p:spTree>
    <p:extLst>
      <p:ext uri="{BB962C8B-B14F-4D97-AF65-F5344CB8AC3E}">
        <p14:creationId xmlns:p14="http://schemas.microsoft.com/office/powerpoint/2010/main" val="13818313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2"/>
                    </a:gs>
                    <a:gs pos="99000">
                      <a:schemeClr val="tx2"/>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6300176"/>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399217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901384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mp;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69239" y="1189177"/>
            <a:ext cx="11653523" cy="1985641"/>
          </a:xfrm>
        </p:spPr>
        <p:txBody>
          <a:bodyPr/>
          <a:lstStyle>
            <a:lvl1pPr marL="0" indent="0">
              <a:buNone/>
              <a:defRPr>
                <a:gradFill>
                  <a:gsLst>
                    <a:gs pos="1250">
                      <a:schemeClr val="tx1"/>
                    </a:gs>
                    <a:gs pos="99000">
                      <a:schemeClr val="tx1"/>
                    </a:gs>
                  </a:gsLst>
                  <a:lin ang="5400000" scaled="0"/>
                </a:gradFill>
              </a:defRPr>
            </a:lvl1pPr>
            <a:lvl2pPr marL="0" indent="0">
              <a:buFontTx/>
              <a:buNone/>
              <a:defRPr sz="1961"/>
            </a:lvl2pPr>
            <a:lvl3pPr marL="224097" indent="0">
              <a:buNone/>
              <a:defRPr/>
            </a:lvl3pPr>
            <a:lvl4pPr marL="448193" indent="0">
              <a:buNone/>
              <a:defRPr/>
            </a:lvl4pPr>
            <a:lvl5pPr marL="672290" indent="0">
              <a:buNone/>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3276345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06647562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835005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104123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wo Column Bullet text 1st level color">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2"/>
              </a:buClr>
              <a:buFont typeface="Arial" pitchFamily="34" charset="0"/>
              <a:buChar char="•"/>
              <a:defRPr sz="3137">
                <a:gradFill>
                  <a:gsLst>
                    <a:gs pos="1250">
                      <a:schemeClr val="tx2"/>
                    </a:gs>
                    <a:gs pos="99000">
                      <a:schemeClr val="tx2"/>
                    </a:gs>
                  </a:gsLst>
                  <a:lin ang="5400000" scaled="0"/>
                </a:gradFill>
              </a:defRPr>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97632258"/>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lumn Bullet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6"/>
            <a:ext cx="5378548" cy="2377940"/>
          </a:xfrm>
        </p:spPr>
        <p:txBody>
          <a:bodyPr wrap="square">
            <a:spAutoFit/>
          </a:bodyPr>
          <a:lstStyle>
            <a:lvl1pPr marL="281677" indent="-281677">
              <a:spcBef>
                <a:spcPts val="1200"/>
              </a:spcBef>
              <a:buClr>
                <a:schemeClr val="tx1"/>
              </a:buClr>
              <a:buFont typeface="Arial" pitchFamily="34" charset="0"/>
              <a:buChar char="•"/>
              <a:defRPr sz="3137"/>
            </a:lvl1pPr>
            <a:lvl2pPr marL="520702" indent="-228601">
              <a:defRPr sz="2353"/>
            </a:lvl2pPr>
            <a:lvl3pPr marL="685803" indent="-165101">
              <a:tabLst/>
              <a:defRPr sz="1961"/>
            </a:lvl3pPr>
            <a:lvl4pPr marL="863603" indent="-177801">
              <a:defRPr/>
            </a:lvl4pPr>
            <a:lvl5pPr marL="1028704" indent="-165101">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579585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09987307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Title 4"/>
          <p:cNvSpPr>
            <a:spLocks noGrp="1"/>
          </p:cNvSpPr>
          <p:nvPr>
            <p:ph type="title"/>
          </p:nvPr>
        </p:nvSpPr>
        <p:spPr>
          <a:xfrm>
            <a:off x="1079784" y="2906011"/>
            <a:ext cx="10034748" cy="899665"/>
          </a:xfrm>
        </p:spPr>
        <p:txBody>
          <a:bodyPr anchor="ctr" anchorCtr="0"/>
          <a:lstStyle>
            <a:lvl1pPr algn="l">
              <a:defRPr>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2142268789"/>
      </p:ext>
    </p:extLst>
  </p:cSld>
  <p:clrMapOvr>
    <a:masterClrMapping/>
  </p:clrMapOvr>
  <p:transition>
    <p:fade/>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1186356"/>
            <a:ext cx="8964248" cy="1158793"/>
          </a:xfrm>
          <a:noFill/>
        </p:spPr>
        <p:txBody>
          <a:bodyPr wrap="square" tIns="91440" bIns="91440" anchor="t" anchorCtr="0">
            <a:spAutoFit/>
          </a:bodyPr>
          <a:lstStyle>
            <a:lvl1pPr>
              <a:defRPr sz="7058" spc="-98" baseline="0">
                <a:gradFill>
                  <a:gsLst>
                    <a:gs pos="24779">
                      <a:srgbClr val="000000"/>
                    </a:gs>
                    <a:gs pos="70000">
                      <a:srgbClr val="000000"/>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69240" y="3877277"/>
            <a:ext cx="8964247" cy="724246"/>
          </a:xfrm>
          <a:noFill/>
        </p:spPr>
        <p:txBody>
          <a:bodyPr wrap="square" lIns="182880" tIns="146304" rIns="182880" bIns="146304">
            <a:spAutoFit/>
          </a:bodyPr>
          <a:lstStyle>
            <a:lvl1pPr marL="0" indent="0">
              <a:spcBef>
                <a:spcPts val="0"/>
              </a:spcBef>
              <a:buNone/>
              <a:defRPr sz="3137" spc="0" baseline="0">
                <a:gradFill>
                  <a:gsLst>
                    <a:gs pos="24779">
                      <a:srgbClr val="000000"/>
                    </a:gs>
                    <a:gs pos="70000">
                      <a:srgbClr val="000000"/>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4309365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Video slid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0" y="1186356"/>
            <a:ext cx="8964247" cy="1158793"/>
          </a:xfrm>
          <a:noFill/>
        </p:spPr>
        <p:txBody>
          <a:bodyPr wrap="square" tIns="91440" bIns="91440" anchor="t" anchorCtr="0">
            <a:spAutoFit/>
          </a:bodyPr>
          <a:lstStyle>
            <a:lvl1pPr>
              <a:defRPr sz="7058" spc="-98" baseline="0">
                <a:gradFill>
                  <a:gsLst>
                    <a:gs pos="0">
                      <a:schemeClr val="tx1"/>
                    </a:gs>
                    <a:gs pos="100000">
                      <a:schemeClr val="tx1"/>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14824894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100000">
                      <a:schemeClr val="tx1"/>
                    </a:gs>
                    <a:gs pos="0">
                      <a:schemeClr val="tx1"/>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00897839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1st level color tex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gradFill>
                  <a:gsLst>
                    <a:gs pos="1250">
                      <a:schemeClr val="tx2"/>
                    </a:gs>
                    <a:gs pos="99000">
                      <a:schemeClr val="tx2"/>
                    </a:gs>
                  </a:gsLst>
                  <a:lin ang="5400000" scaled="0"/>
                </a:gradFill>
              </a:defRPr>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641866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39" y="2084172"/>
            <a:ext cx="11653523" cy="1158793"/>
          </a:xfrm>
          <a:noFill/>
        </p:spPr>
        <p:txBody>
          <a:bodyPr tIns="91440" bIns="91440" anchor="t" anchorCtr="0">
            <a:spAutoFit/>
          </a:bodyPr>
          <a:lstStyle>
            <a:lvl1pPr>
              <a:defRPr sz="7058" spc="-98" baseline="0">
                <a:gradFill>
                  <a:gsLst>
                    <a:gs pos="92035">
                      <a:srgbClr val="000000"/>
                    </a:gs>
                    <a:gs pos="75000">
                      <a:srgbClr val="000000"/>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1933425724"/>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50-50 Right Photo Layou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69241" y="1217195"/>
            <a:ext cx="5378548" cy="1973570"/>
          </a:xfrm>
        </p:spPr>
        <p:txBody>
          <a:bodyPr>
            <a:spAutoFit/>
          </a:bodyPr>
          <a:lstStyle>
            <a:lvl1pPr>
              <a:defRPr sz="6470" baseline="0">
                <a:gradFill>
                  <a:gsLst>
                    <a:gs pos="1250">
                      <a:schemeClr val="tx1"/>
                    </a:gs>
                    <a:gs pos="100000">
                      <a:schemeClr val="tx1"/>
                    </a:gs>
                  </a:gsLst>
                  <a:lin ang="5400000" scaled="0"/>
                </a:gradFill>
              </a:defRPr>
            </a:lvl1pPr>
          </a:lstStyle>
          <a:p>
            <a:r>
              <a:rPr lang="en-US" dirty="0" smtClean="0"/>
              <a:t>50/50 photo layout</a:t>
            </a:r>
            <a:endParaRPr lang="en-US" dirty="0"/>
          </a:p>
        </p:txBody>
      </p:sp>
      <p:sp>
        <p:nvSpPr>
          <p:cNvPr id="5" name="Picture Placeholder 4"/>
          <p:cNvSpPr>
            <a:spLocks noGrp="1"/>
          </p:cNvSpPr>
          <p:nvPr>
            <p:ph type="pic" sz="quarter" idx="10"/>
          </p:nvPr>
        </p:nvSpPr>
        <p:spPr bwMode="ltGray">
          <a:xfrm>
            <a:off x="6097556" y="0"/>
            <a:ext cx="6094444" cy="6856100"/>
          </a:xfrm>
          <a:blipFill dpi="0" rotWithShape="1">
            <a:blip r:embed="rId2"/>
            <a:srcRect/>
            <a:stretch>
              <a:fillRect/>
            </a:stretch>
          </a:blipFill>
        </p:spPr>
        <p:txBody>
          <a:bodyPr tIns="548640" anchor="ctr" anchorCtr="0">
            <a:noAutofit/>
          </a:bodyPr>
          <a:lstStyle>
            <a:lvl1pPr marL="0" indent="0" algn="ctr">
              <a:buNone/>
              <a:defRPr sz="1568" b="1" cap="none" baseline="0">
                <a:gradFill>
                  <a:gsLst>
                    <a:gs pos="0">
                      <a:srgbClr val="FFFFFF"/>
                    </a:gs>
                    <a:gs pos="27000">
                      <a:srgbClr val="FFFFFF"/>
                    </a:gs>
                  </a:gsLst>
                  <a:lin ang="5400000" scaled="0"/>
                </a:gradFill>
                <a:latin typeface="+mn-lt"/>
              </a:defRPr>
            </a:lvl1pPr>
          </a:lstStyle>
          <a:p>
            <a:r>
              <a:rPr lang="en-US" smtClean="0"/>
              <a:t>Drag picture to placeholder or click icon to add</a:t>
            </a:r>
            <a:endParaRPr lang="en-US" dirty="0"/>
          </a:p>
        </p:txBody>
      </p:sp>
    </p:spTree>
    <p:extLst>
      <p:ext uri="{BB962C8B-B14F-4D97-AF65-F5344CB8AC3E}">
        <p14:creationId xmlns:p14="http://schemas.microsoft.com/office/powerpoint/2010/main" val="588538955"/>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9151331"/>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accent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5771594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smtClean="0"/>
              <a:t>Slide for developer code</a:t>
            </a:r>
            <a:endParaRPr lang="en-US" dirty="0"/>
          </a:p>
        </p:txBody>
      </p:sp>
      <p:sp>
        <p:nvSpPr>
          <p:cNvPr id="3" name="Rectangle 2"/>
          <p:cNvSpPr/>
          <p:nvPr userDrawn="1"/>
        </p:nvSpPr>
        <p:spPr bwMode="hidden">
          <a:xfrm>
            <a:off x="1" y="1189176"/>
            <a:ext cx="12192000" cy="5668824"/>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2" tIns="45722" rIns="45722" bIns="45722" numCol="1" spcCol="0" rtlCol="0" fromWordArt="0" anchor="ctr" anchorCtr="0" forceAA="0" compatLnSpc="1">
            <a:prstTxWarp prst="textNoShape">
              <a:avLst/>
            </a:prstTxWarp>
            <a:noAutofit/>
          </a:bodyPr>
          <a:lstStyle/>
          <a:p>
            <a:pPr algn="ctr" defTabSz="914102" fontAlgn="base">
              <a:spcBef>
                <a:spcPct val="0"/>
              </a:spcBef>
              <a:spcAft>
                <a:spcPct val="0"/>
              </a:spcAft>
            </a:pPr>
            <a:endParaRPr lang="en-US" sz="1765"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Text Placeholder 4"/>
          <p:cNvSpPr>
            <a:spLocks noGrp="1"/>
          </p:cNvSpPr>
          <p:nvPr>
            <p:ph type="body" sz="quarter" idx="10"/>
          </p:nvPr>
        </p:nvSpPr>
        <p:spPr>
          <a:xfrm>
            <a:off x="269239" y="1197322"/>
            <a:ext cx="11653522" cy="1956973"/>
          </a:xfrm>
        </p:spPr>
        <p:txBody>
          <a:bodyPr/>
          <a:lstStyle>
            <a:lvl1pPr marL="0" indent="0">
              <a:buNone/>
              <a:defRPr sz="3235">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1pPr>
            <a:lvl2pPr marL="33972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2pPr>
            <a:lvl3pPr marL="573090"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3pPr>
            <a:lvl4pPr marL="798516"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4pPr>
            <a:lvl5pPr marL="1030292" indent="0">
              <a:buNone/>
              <a:defRPr>
                <a:gradFill>
                  <a:gsLst>
                    <a:gs pos="1250">
                      <a:srgbClr val="000000"/>
                    </a:gs>
                    <a:gs pos="100000">
                      <a:srgbClr val="000000"/>
                    </a:gs>
                  </a:gsLst>
                  <a:lin ang="5400000" scaled="0"/>
                </a:gradFill>
                <a:latin typeface="Consolas" panose="020B0609020204030204" pitchFamily="49" charset="0"/>
                <a:cs typeface="Consolas" panose="020B0609020204030204" pitchFamily="49"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22962290"/>
      </p:ext>
    </p:extLst>
  </p:cSld>
  <p:clrMapOvr>
    <a:masterClrMapping/>
  </p:clrMapOvr>
  <p:transition>
    <p:fade/>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logo slide_color">
    <p:bg>
      <p:bgRef idx="1001">
        <a:schemeClr val="bg2"/>
      </p:bgRef>
    </p:bg>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6171616"/>
            <a:ext cx="11653522" cy="395317"/>
          </a:xfrm>
          <a:prstGeom prst="rect">
            <a:avLst/>
          </a:prstGeom>
          <a:noFill/>
          <a:ln w="12700">
            <a:noFill/>
            <a:miter lim="800000"/>
            <a:headEnd type="none" w="sm" len="sm"/>
            <a:tailEnd type="none" w="sm" len="sm"/>
          </a:ln>
          <a:effectLst/>
        </p:spPr>
        <p:txBody>
          <a:bodyPr vert="horz" wrap="square" lIns="179285" tIns="143428" rIns="179285" bIns="143428" numCol="1" anchor="t" anchorCtr="0" compatLnSpc="1">
            <a:prstTxWarp prst="textNoShape">
              <a:avLst/>
            </a:prstTxWarp>
            <a:spAutoFit/>
          </a:bodyPr>
          <a:lstStyle/>
          <a:p>
            <a:pPr defTabSz="913924" eaLnBrk="0" hangingPunct="0"/>
            <a:r>
              <a:rPr lang="en-US" sz="686" dirty="0">
                <a:gradFill>
                  <a:gsLst>
                    <a:gs pos="0">
                      <a:srgbClr val="505050"/>
                    </a:gs>
                    <a:gs pos="100000">
                      <a:srgbClr val="505050"/>
                    </a:gs>
                  </a:gsLst>
                  <a:lin ang="5400000" scaled="0"/>
                </a:gradFill>
                <a:cs typeface="Segoe UI" pitchFamily="34" charset="0"/>
              </a:rPr>
              <a:t>© </a:t>
            </a:r>
            <a:r>
              <a:rPr lang="en-US" sz="686" dirty="0" smtClean="0">
                <a:gradFill>
                  <a:gsLst>
                    <a:gs pos="0">
                      <a:srgbClr val="505050"/>
                    </a:gs>
                    <a:gs pos="100000">
                      <a:srgbClr val="505050"/>
                    </a:gs>
                  </a:gsLst>
                  <a:lin ang="5400000" scaled="0"/>
                </a:gradFill>
                <a:cs typeface="Segoe UI" pitchFamily="34" charset="0"/>
              </a:rPr>
              <a:t>2016 </a:t>
            </a:r>
            <a:r>
              <a:rPr lang="en-US" sz="686" dirty="0">
                <a:gradFill>
                  <a:gsLst>
                    <a:gs pos="0">
                      <a:srgbClr val="505050"/>
                    </a:gs>
                    <a:gs pos="100000">
                      <a:srgbClr val="505050"/>
                    </a:gs>
                  </a:gsLst>
                  <a:lin ang="5400000" scaled="0"/>
                </a:gradFill>
                <a:cs typeface="Segoe UI" pitchFamily="34" charset="0"/>
              </a:rPr>
              <a:t>Microsoft Corporation. All rights reserved. </a:t>
            </a:r>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454892" y="470067"/>
            <a:ext cx="1408078" cy="300619"/>
          </a:xfrm>
          <a:prstGeom prst="rect">
            <a:avLst/>
          </a:prstGeom>
        </p:spPr>
      </p:pic>
    </p:spTree>
    <p:extLst>
      <p:ext uri="{BB962C8B-B14F-4D97-AF65-F5344CB8AC3E}">
        <p14:creationId xmlns:p14="http://schemas.microsoft.com/office/powerpoint/2010/main" val="11177933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69239" y="1189177"/>
            <a:ext cx="11653523" cy="2396047"/>
          </a:xfrm>
          <a:prstGeom prst="rect">
            <a:avLst/>
          </a:prstGeom>
        </p:spPr>
        <p:txBody>
          <a:bodyPr/>
          <a:lstStyle>
            <a:lvl1pPr marL="284790" indent="-284790">
              <a:buClr>
                <a:schemeClr val="tx1"/>
              </a:buClr>
              <a:buSzPct val="90000"/>
              <a:buFont typeface="Arial" pitchFamily="34" charset="0"/>
              <a:buChar char="•"/>
              <a:defRPr sz="3529">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241" indent="-275453">
              <a:buClr>
                <a:schemeClr val="tx1"/>
              </a:buClr>
              <a:buSzPct val="90000"/>
              <a:buFont typeface="Arial" pitchFamily="34" charset="0"/>
              <a:buChar char="•"/>
              <a:defRPr sz="3137">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5031" indent="-28479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9128" indent="-224097">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3225" indent="-224097">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7"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756635"/>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67"/>
            <a:fld id="{0BD2A5BE-1C05-4FF1-85AD-D292C96C0504}" type="datetimeFigureOut">
              <a:rPr lang="en-US" smtClean="0">
                <a:solidFill>
                  <a:srgbClr val="505050"/>
                </a:solidFill>
              </a:rPr>
              <a:pPr defTabSz="914367"/>
              <a:t>5/16/16</a:t>
            </a:fld>
            <a:endParaRPr lang="en-US">
              <a:solidFill>
                <a:srgbClr val="505050"/>
              </a:solidFill>
            </a:endParaRPr>
          </a:p>
        </p:txBody>
      </p:sp>
      <p:sp>
        <p:nvSpPr>
          <p:cNvPr id="3" name="Footer Placeholder 2"/>
          <p:cNvSpPr>
            <a:spLocks noGrp="1"/>
          </p:cNvSpPr>
          <p:nvPr>
            <p:ph type="ftr" sz="quarter" idx="11"/>
          </p:nvPr>
        </p:nvSpPr>
        <p:spPr/>
        <p:txBody>
          <a:bodyPr/>
          <a:lstStyle/>
          <a:p>
            <a:pPr defTabSz="914367"/>
            <a:endParaRPr lang="en-US">
              <a:solidFill>
                <a:srgbClr val="505050"/>
              </a:solidFill>
            </a:endParaRPr>
          </a:p>
        </p:txBody>
      </p:sp>
      <p:sp>
        <p:nvSpPr>
          <p:cNvPr id="4" name="Slide Number Placeholder 3"/>
          <p:cNvSpPr>
            <a:spLocks noGrp="1"/>
          </p:cNvSpPr>
          <p:nvPr>
            <p:ph type="sldNum" sz="quarter" idx="12"/>
          </p:nvPr>
        </p:nvSpPr>
        <p:spPr/>
        <p:txBody>
          <a:bodyPr/>
          <a:lstStyle/>
          <a:p>
            <a:pPr defTabSz="914367"/>
            <a:fld id="{69B891F0-0536-4CF7-A8E8-CB46A520F2A2}" type="slidenum">
              <a:rPr lang="en-US" smtClean="0">
                <a:solidFill>
                  <a:srgbClr val="505050"/>
                </a:solidFill>
              </a:rPr>
              <a:pPr defTabSz="914367"/>
              <a:t>‹#›</a:t>
            </a:fld>
            <a:endParaRPr lang="en-US">
              <a:solidFill>
                <a:srgbClr val="505050"/>
              </a:solidFill>
            </a:endParaRPr>
          </a:p>
        </p:txBody>
      </p:sp>
    </p:spTree>
    <p:extLst>
      <p:ext uri="{BB962C8B-B14F-4D97-AF65-F5344CB8AC3E}">
        <p14:creationId xmlns:p14="http://schemas.microsoft.com/office/powerpoint/2010/main" val="17754646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29" name="Picture 2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0" y="100250"/>
            <a:ext cx="12193200" cy="6757750"/>
          </a:xfrm>
          <a:prstGeom prst="rect">
            <a:avLst/>
          </a:prstGeom>
        </p:spPr>
      </p:pic>
    </p:spTree>
    <p:extLst>
      <p:ext uri="{BB962C8B-B14F-4D97-AF65-F5344CB8AC3E}">
        <p14:creationId xmlns:p14="http://schemas.microsoft.com/office/powerpoint/2010/main" val="4023369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Blank_charcoal">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788217"/>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Content">
    <p:bg>
      <p:bgPr>
        <a:solidFill>
          <a:srgbClr val="F8F8F8"/>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2052030"/>
          </a:xfrm>
        </p:spPr>
        <p:txBody>
          <a:bodyPr>
            <a:spAutoFit/>
          </a:bodyPr>
          <a:lstStyle>
            <a:lvl1pPr>
              <a:defRPr sz="3921"/>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67034707"/>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896682"/>
          </a:xfrm>
        </p:spPr>
        <p:txBody>
          <a:bodyPr vert="horz" wrap="square" lIns="146304" tIns="91440" rIns="146304" bIns="91440" rtlCol="0">
            <a:noAutofit/>
          </a:bodyPr>
          <a:lstStyle>
            <a:lvl1pPr>
              <a:defRPr lang="en-US" sz="3921" smtClean="0"/>
            </a:lvl1pPr>
            <a:lvl2pPr>
              <a:defRPr lang="en-US" sz="3529" smtClean="0">
                <a:latin typeface="+mj-lt"/>
              </a:defRPr>
            </a:lvl2pPr>
            <a:lvl3pPr>
              <a:defRPr lang="en-US" sz="3137" smtClean="0"/>
            </a:lvl3pPr>
            <a:lvl4pPr>
              <a:defRPr lang="en-US" sz="2745" smtClean="0"/>
            </a:lvl4pPr>
            <a:lvl5pPr>
              <a:defRPr lang="en-US" sz="2745" dirty="0"/>
            </a:lvl5pPr>
          </a:lstStyle>
          <a:p>
            <a:pPr lvl="0">
              <a:buFont typeface="Wingdings" panose="05000000000000000000" pitchFamily="2" charset="2"/>
              <a:buChar char="à"/>
            </a:pPr>
            <a:r>
              <a:rPr lang="en-US" dirty="0" smtClean="0"/>
              <a:t>Click to edit Master text styles</a:t>
            </a:r>
          </a:p>
          <a:p>
            <a:pPr lvl="1">
              <a:buFont typeface="Wingdings" panose="05000000000000000000" pitchFamily="2" charset="2"/>
              <a:buChar char="à"/>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19683306"/>
      </p:ext>
    </p:extLst>
  </p:cSld>
  <p:clrMapOvr>
    <a:masterClrMapping/>
  </p:clrMapOvr>
  <p:transition>
    <p:fade/>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1301736370"/>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40362"/>
            <a:ext cx="9859116" cy="995838"/>
          </a:xfrm>
          <a:noFill/>
        </p:spPr>
        <p:txBody>
          <a:bodyPr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836308" y="3694460"/>
            <a:ext cx="9860674" cy="669927"/>
          </a:xfrm>
          <a:noFill/>
        </p:spPr>
        <p:txBody>
          <a:bodyPr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Speaker Name</a:t>
            </a:r>
          </a:p>
        </p:txBody>
      </p:sp>
      <p:cxnSp>
        <p:nvCxnSpPr>
          <p:cNvPr id="10" name="Straight Connector 9"/>
          <p:cNvCxnSpPr/>
          <p:nvPr userDrawn="1"/>
        </p:nvCxnSpPr>
        <p:spPr>
          <a:xfrm>
            <a:off x="816076" y="3429000"/>
            <a:ext cx="9880905" cy="0"/>
          </a:xfrm>
          <a:prstGeom prst="line">
            <a:avLst/>
          </a:prstGeom>
          <a:ln w="127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36308" y="4207039"/>
            <a:ext cx="9860674" cy="615609"/>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Optional Title Role, Company</a:t>
            </a:r>
          </a:p>
        </p:txBody>
      </p:sp>
    </p:spTree>
    <p:extLst>
      <p:ext uri="{BB962C8B-B14F-4D97-AF65-F5344CB8AC3E}">
        <p14:creationId xmlns:p14="http://schemas.microsoft.com/office/powerpoint/2010/main" val="18367733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Blank_charcoal">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2523081"/>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5960377"/>
            <a:ext cx="11653522" cy="606556"/>
          </a:xfrm>
          <a:prstGeom prst="rect">
            <a:avLst/>
          </a:prstGeom>
          <a:noFill/>
          <a:ln w="12700">
            <a:noFill/>
            <a:miter lim="800000"/>
            <a:headEnd type="none" w="sm" len="sm"/>
            <a:tailEnd type="none" w="sm" len="sm"/>
          </a:ln>
          <a:effectLst/>
        </p:spPr>
        <p:txBody>
          <a:bodyPr vert="horz" wrap="square" lIns="179285" tIns="143428" rIns="179285" bIns="143428" numCol="1" anchor="b" anchorCtr="0" compatLnSpc="1">
            <a:prstTxWarp prst="textNoShape">
              <a:avLst/>
            </a:prstTxWarp>
            <a:spAutoFit/>
          </a:bodyPr>
          <a:lstStyle/>
          <a:p>
            <a:pPr defTabSz="913924" eaLnBrk="0" hangingPunct="0">
              <a:defRPr/>
            </a:pPr>
            <a:r>
              <a:rPr lang="en-US" sz="686" dirty="0" smtClean="0">
                <a:gradFill>
                  <a:gsLst>
                    <a:gs pos="0">
                      <a:srgbClr val="FFFFFF"/>
                    </a:gs>
                    <a:gs pos="100000">
                      <a:srgbClr val="FFFFFF"/>
                    </a:gs>
                  </a:gsLst>
                  <a:lin ang="5400000" scaled="0"/>
                </a:gradFill>
                <a:cs typeface="Segoe UI" pitchFamily="34" charset="0"/>
              </a:rPr>
              <a:t>© 2014 Microsoft Corporation. All rights reserved. Microsoft, Windows, Windows Vista and other product names are or may be registered trademarks and/or trademarks in the U.S. and/or other countries.</a:t>
            </a:r>
          </a:p>
          <a:p>
            <a:pPr defTabSz="913924" eaLnBrk="0" hangingPunct="0">
              <a:defRPr/>
            </a:pPr>
            <a:r>
              <a:rPr lang="en-US" sz="686" dirty="0" smtClean="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835117648"/>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552425736"/>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69239" y="1189177"/>
            <a:ext cx="11653523" cy="1896682"/>
          </a:xfrm>
        </p:spPr>
        <p:txBody>
          <a:bodyPr vert="horz" wrap="square" lIns="146304" tIns="91440" rIns="146304" bIns="91440" rtlCol="0">
            <a:noAutofit/>
          </a:bodyPr>
          <a:lstStyle>
            <a:lvl1pPr>
              <a:defRPr lang="en-US" sz="3921" smtClean="0"/>
            </a:lvl1pPr>
            <a:lvl2pPr>
              <a:defRPr lang="en-US" sz="3529" smtClean="0">
                <a:latin typeface="+mj-lt"/>
              </a:defRPr>
            </a:lvl2pPr>
            <a:lvl3pPr>
              <a:defRPr lang="en-US" sz="3137" smtClean="0"/>
            </a:lvl3pPr>
            <a:lvl4pPr>
              <a:defRPr lang="en-US" sz="2745" smtClean="0"/>
            </a:lvl4pPr>
            <a:lvl5pPr>
              <a:defRPr lang="en-US" sz="2745" dirty="0"/>
            </a:lvl5pPr>
          </a:lstStyle>
          <a:p>
            <a:pPr lvl="0">
              <a:buFont typeface="Wingdings" panose="05000000000000000000" pitchFamily="2" charset="2"/>
              <a:buChar char="à"/>
            </a:pPr>
            <a:r>
              <a:rPr lang="en-US" dirty="0" smtClean="0"/>
              <a:t>Click to edit Master text styles</a:t>
            </a:r>
          </a:p>
          <a:p>
            <a:pPr lvl="1">
              <a:buFont typeface="Wingdings" panose="05000000000000000000" pitchFamily="2" charset="2"/>
              <a:buChar char="à"/>
            </a:pPr>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27399092"/>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121449936"/>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rgbClr val="00000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16076" y="2240362"/>
            <a:ext cx="9859116" cy="995838"/>
          </a:xfrm>
          <a:noFill/>
        </p:spPr>
        <p:txBody>
          <a:bodyPr tIns="91440" bIns="91440" anchor="b" anchorCtr="0">
            <a:spAutoFit/>
          </a:bodyPr>
          <a:lstStyle>
            <a:lvl1pPr>
              <a:defRPr sz="5882" spc="-98" baseline="0">
                <a:gradFill>
                  <a:gsLst>
                    <a:gs pos="0">
                      <a:schemeClr val="tx1"/>
                    </a:gs>
                    <a:gs pos="100000">
                      <a:schemeClr val="tx1"/>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836308" y="3694460"/>
            <a:ext cx="9860674" cy="669927"/>
          </a:xfrm>
          <a:noFill/>
        </p:spPr>
        <p:txBody>
          <a:bodyPr lIns="182880" tIns="146304" rIns="182880" bIns="146304">
            <a:spAutoFit/>
          </a:bodyPr>
          <a:lstStyle>
            <a:lvl1pPr marL="0" indent="0">
              <a:spcBef>
                <a:spcPts val="0"/>
              </a:spcBef>
              <a:buNone/>
              <a:defRPr sz="2745"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Speaker Name</a:t>
            </a:r>
          </a:p>
        </p:txBody>
      </p:sp>
      <p:cxnSp>
        <p:nvCxnSpPr>
          <p:cNvPr id="10" name="Straight Connector 9"/>
          <p:cNvCxnSpPr/>
          <p:nvPr userDrawn="1"/>
        </p:nvCxnSpPr>
        <p:spPr>
          <a:xfrm>
            <a:off x="816076" y="3429000"/>
            <a:ext cx="9880905" cy="0"/>
          </a:xfrm>
          <a:prstGeom prst="line">
            <a:avLst/>
          </a:prstGeom>
          <a:ln w="1270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11" name="Text Placeholder 4"/>
          <p:cNvSpPr>
            <a:spLocks noGrp="1"/>
          </p:cNvSpPr>
          <p:nvPr>
            <p:ph type="body" sz="quarter" idx="13" hasCustomPrompt="1"/>
          </p:nvPr>
        </p:nvSpPr>
        <p:spPr>
          <a:xfrm>
            <a:off x="836308" y="4207039"/>
            <a:ext cx="9860674" cy="615609"/>
          </a:xfrm>
          <a:noFill/>
        </p:spPr>
        <p:txBody>
          <a:bodyPr lIns="182880" tIns="146304" rIns="182880" bIns="146304">
            <a:spAutoFit/>
          </a:bodyPr>
          <a:lstStyle>
            <a:lvl1pPr marL="0" indent="0">
              <a:spcBef>
                <a:spcPts val="0"/>
              </a:spcBef>
              <a:buNone/>
              <a:defRPr sz="2353" spc="0" baseline="0">
                <a:gradFill>
                  <a:gsLst>
                    <a:gs pos="0">
                      <a:schemeClr val="tx1"/>
                    </a:gs>
                    <a:gs pos="10000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smtClean="0"/>
              <a:t>Optional Title Role, Company</a:t>
            </a:r>
          </a:p>
        </p:txBody>
      </p:sp>
    </p:spTree>
    <p:extLst>
      <p:ext uri="{BB962C8B-B14F-4D97-AF65-F5344CB8AC3E}">
        <p14:creationId xmlns:p14="http://schemas.microsoft.com/office/powerpoint/2010/main" val="51088976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50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42" presetClass="path" presetSubtype="0" decel="100000" fill="hold" grpId="1" nodeType="withEffect">
                                  <p:stCondLst>
                                    <p:cond delay="500"/>
                                  </p:stCondLst>
                                  <p:childTnLst>
                                    <p:animMotion origin="layout" path="M -0.03944 -0.00046 L 1.52668E-6 2.19246E-6 " pathEditMode="relative" rAng="0" ptsTypes="AA">
                                      <p:cBhvr>
                                        <p:cTn id="15" dur="600" fill="hold"/>
                                        <p:tgtEl>
                                          <p:spTgt spid="5"/>
                                        </p:tgtEl>
                                        <p:attrNameLst>
                                          <p:attrName>ppt_x</p:attrName>
                                          <p:attrName>ppt_y</p:attrName>
                                        </p:attrNameLst>
                                      </p:cBhvr>
                                      <p:rCtr x="1966" y="23"/>
                                    </p:animMotion>
                                  </p:childTnLst>
                                </p:cTn>
                              </p:par>
                            </p:childTnLst>
                          </p:cTn>
                        </p:par>
                        <p:par>
                          <p:cTn id="16" fill="hold">
                            <p:stCondLst>
                              <p:cond delay="11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par>
                                <p:cTn id="20" presetID="42" presetClass="path" presetSubtype="0" decel="100000" fill="hold" grpId="1" nodeType="withEffect">
                                  <p:stCondLst>
                                    <p:cond delay="0"/>
                                  </p:stCondLst>
                                  <p:childTnLst>
                                    <p:animMotion origin="layout" path="M -0.03944 -0.00045 L 1.52668E-6 -3.37267E-6 " pathEditMode="relative" rAng="0" ptsTypes="AA">
                                      <p:cBhvr>
                                        <p:cTn id="21" dur="600" fill="hold"/>
                                        <p:tgtEl>
                                          <p:spTgt spid="11"/>
                                        </p:tgtEl>
                                        <p:attrNameLst>
                                          <p:attrName>ppt_x</p:attrName>
                                          <p:attrName>ppt_y</p:attrName>
                                        </p:attrNameLst>
                                      </p:cBhvr>
                                      <p:rCtr x="1966"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tmplLst>
          <p:tmpl>
            <p:tnLst>
              <p:par>
                <p:cTn presetID="10" presetClass="entr" presetSubtype="0" fill="hold" nodeType="withEffect">
                  <p:stCondLst>
                    <p:cond delay="50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childTnLst>
                </p:cTn>
              </p:par>
            </p:tnLst>
          </p:tmpl>
        </p:tmplLst>
      </p:bldP>
      <p:bldP spid="5" grpId="1">
        <p:tmplLst>
          <p:tmpl>
            <p:tnLst>
              <p:par>
                <p:cTn presetID="42" presetClass="path" presetSubtype="0" decel="100000" fill="hold" nodeType="withEffect">
                  <p:stCondLst>
                    <p:cond delay="500"/>
                  </p:stCondLst>
                  <p:childTnLst>
                    <p:animMotion origin="layout" path="M -0.03944 -0.00046 L 1.52668E-6 2.19246E-6 " pathEditMode="relative" rAng="0" ptsTypes="AA">
                      <p:cBhvr>
                        <p:cTn dur="600" fill="hold"/>
                        <p:tgtEl>
                          <p:spTgt spid="5"/>
                        </p:tgtEl>
                        <p:attrNameLst>
                          <p:attrName>ppt_x</p:attrName>
                          <p:attrName>ppt_y</p:attrName>
                        </p:attrNameLst>
                      </p:cBhvr>
                      <p:rCtr x="1966" y="23"/>
                    </p:animMotion>
                  </p:childTnLst>
                </p:cTn>
              </p:par>
            </p:tnLst>
          </p:tmpl>
        </p:tmplLst>
      </p:bldP>
      <p:bldP spid="11" grpId="0">
        <p:tmplLst>
          <p:tmpl>
            <p:tnLst>
              <p:par>
                <p:cTn presetID="10" presetClass="entr" presetSubtype="0"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1" grpId="1">
        <p:tmplLst>
          <p:tmpl>
            <p:tnLst>
              <p:par>
                <p:cTn presetID="42" presetClass="path" presetSubtype="0" decel="100000" fill="hold" nodeType="withEffect">
                  <p:stCondLst>
                    <p:cond delay="0"/>
                  </p:stCondLst>
                  <p:childTnLst>
                    <p:animMotion origin="layout" path="M -0.03944 -0.00045 L 1.52668E-6 -3.37267E-6 " pathEditMode="relative" rAng="0" ptsTypes="AA">
                      <p:cBhvr>
                        <p:cTn dur="600" fill="hold"/>
                        <p:tgtEl>
                          <p:spTgt spid="11"/>
                        </p:tgtEl>
                        <p:attrNameLst>
                          <p:attrName>ppt_x</p:attrName>
                          <p:attrName>ppt_y</p:attrName>
                        </p:attrNameLst>
                      </p:cBhvr>
                      <p:rCtr x="1966" y="23"/>
                    </p:animMotion>
                  </p:childTnLst>
                </p:cTn>
              </p:par>
            </p:tnLst>
          </p:tmpl>
        </p:tmplLst>
      </p:bldP>
    </p:bld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Blank_charcoal">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56317"/>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wo Column 2-color Non-bulleted">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gradFill>
                  <a:gsLst>
                    <a:gs pos="1250">
                      <a:schemeClr val="tx2"/>
                    </a:gs>
                    <a:gs pos="99000">
                      <a:schemeClr val="tx2"/>
                    </a:gs>
                  </a:gsLst>
                  <a:lin ang="5400000" scaled="0"/>
                </a:gradFill>
              </a:defRPr>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92569342"/>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losing logo slide">
    <p:spTree>
      <p:nvGrpSpPr>
        <p:cNvPr id="1" name=""/>
        <p:cNvGrpSpPr/>
        <p:nvPr/>
      </p:nvGrpSpPr>
      <p:grpSpPr>
        <a:xfrm>
          <a:off x="0" y="0"/>
          <a:ext cx="0" cy="0"/>
          <a:chOff x="0" y="0"/>
          <a:chExt cx="0" cy="0"/>
        </a:xfrm>
      </p:grpSpPr>
      <p:sp>
        <p:nvSpPr>
          <p:cNvPr id="2" name="Text Box 3"/>
          <p:cNvSpPr txBox="1">
            <a:spLocks noChangeArrowheads="1"/>
          </p:cNvSpPr>
          <p:nvPr userDrawn="1"/>
        </p:nvSpPr>
        <p:spPr bwMode="blackWhite">
          <a:xfrm>
            <a:off x="269239" y="5960377"/>
            <a:ext cx="11653522" cy="606556"/>
          </a:xfrm>
          <a:prstGeom prst="rect">
            <a:avLst/>
          </a:prstGeom>
          <a:noFill/>
          <a:ln w="12700">
            <a:noFill/>
            <a:miter lim="800000"/>
            <a:headEnd type="none" w="sm" len="sm"/>
            <a:tailEnd type="none" w="sm" len="sm"/>
          </a:ln>
          <a:effectLst/>
        </p:spPr>
        <p:txBody>
          <a:bodyPr vert="horz" wrap="square" lIns="179285" tIns="143428" rIns="179285" bIns="143428" numCol="1" anchor="b" anchorCtr="0" compatLnSpc="1">
            <a:prstTxWarp prst="textNoShape">
              <a:avLst/>
            </a:prstTxWarp>
            <a:spAutoFit/>
          </a:bodyPr>
          <a:lstStyle/>
          <a:p>
            <a:pPr defTabSz="913924" eaLnBrk="0" hangingPunct="0">
              <a:defRPr/>
            </a:pPr>
            <a:r>
              <a:rPr lang="en-US" sz="686" dirty="0" smtClean="0">
                <a:gradFill>
                  <a:gsLst>
                    <a:gs pos="0">
                      <a:srgbClr val="FFFFFF"/>
                    </a:gs>
                    <a:gs pos="100000">
                      <a:srgbClr val="FFFFFF"/>
                    </a:gs>
                  </a:gsLst>
                  <a:lin ang="5400000" scaled="0"/>
                </a:gradFill>
                <a:cs typeface="Segoe UI" pitchFamily="34" charset="0"/>
              </a:rPr>
              <a:t>© 2014 Microsoft Corporation. All rights reserved. Microsoft, Windows, Windows Vista and other product names are or may be registered trademarks and/or trademarks in the U.S. and/or other countries.</a:t>
            </a:r>
          </a:p>
          <a:p>
            <a:pPr defTabSz="913924" eaLnBrk="0" hangingPunct="0">
              <a:defRPr/>
            </a:pPr>
            <a:r>
              <a:rPr lang="en-US" sz="686" dirty="0" smtClean="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4" name="Picture 3"/>
          <p:cNvPicPr>
            <a:picLocks noChangeAspect="1"/>
          </p:cNvPicPr>
          <p:nvPr userDrawn="1"/>
        </p:nvPicPr>
        <p:blipFill>
          <a:blip r:embed="rId2"/>
          <a:stretch>
            <a:fillRect/>
          </a:stretch>
        </p:blipFill>
        <p:spPr bwMode="black">
          <a:xfrm>
            <a:off x="450205" y="3083652"/>
            <a:ext cx="3227129" cy="692059"/>
          </a:xfrm>
          <a:prstGeom prst="rect">
            <a:avLst/>
          </a:prstGeom>
        </p:spPr>
      </p:pic>
    </p:spTree>
    <p:extLst>
      <p:ext uri="{BB962C8B-B14F-4D97-AF65-F5344CB8AC3E}">
        <p14:creationId xmlns:p14="http://schemas.microsoft.com/office/powerpoint/2010/main" val="1765960295"/>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Blank Accent Color 1">
    <p:bg>
      <p:bgPr>
        <a:solidFill>
          <a:schemeClr val="accent1"/>
        </a:solidFill>
        <a:effectLst/>
      </p:bgPr>
    </p:bg>
    <p:spTree>
      <p:nvGrpSpPr>
        <p:cNvPr id="1" name=""/>
        <p:cNvGrpSpPr/>
        <p:nvPr/>
      </p:nvGrpSpPr>
      <p:grpSpPr>
        <a:xfrm>
          <a:off x="0" y="0"/>
          <a:ext cx="0" cy="0"/>
          <a:chOff x="0" y="0"/>
          <a:chExt cx="0" cy="0"/>
        </a:xfrm>
      </p:grpSpPr>
      <p:sp>
        <p:nvSpPr>
          <p:cNvPr id="2" name="Rectangle 1"/>
          <p:cNvSpPr/>
          <p:nvPr userDrawn="1"/>
        </p:nvSpPr>
        <p:spPr bwMode="auto">
          <a:xfrm>
            <a:off x="0" y="0"/>
            <a:ext cx="12192000" cy="6858000"/>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08" tIns="143366" rIns="179208" bIns="143366" numCol="1" spcCol="0" rtlCol="0" fromWordArt="0" anchor="t" anchorCtr="0" forceAA="0" compatLnSpc="1">
            <a:prstTxWarp prst="textNoShape">
              <a:avLst/>
            </a:prstTxWarp>
            <a:noAutofit/>
          </a:bodyPr>
          <a:lstStyle/>
          <a:p>
            <a:pPr algn="ctr" defTabSz="913576" fontAlgn="base">
              <a:lnSpc>
                <a:spcPct val="90000"/>
              </a:lnSpc>
              <a:spcBef>
                <a:spcPct val="0"/>
              </a:spcBef>
              <a:spcAft>
                <a:spcPct val="0"/>
              </a:spcAft>
              <a:defRPr/>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28464838"/>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wo Column Non-bulleted text">
    <p:bg>
      <p:bgPr>
        <a:solidFill>
          <a:srgbClr val="F8F8F8"/>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69241"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544214" y="1189175"/>
            <a:ext cx="5378548" cy="1877004"/>
          </a:xfrm>
        </p:spPr>
        <p:txBody>
          <a:bodyPr wrap="square">
            <a:spAutoFit/>
          </a:bodyPr>
          <a:lstStyle>
            <a:lvl1pPr marL="0" indent="0">
              <a:spcBef>
                <a:spcPts val="1200"/>
              </a:spcBef>
              <a:buClr>
                <a:schemeClr val="tx1"/>
              </a:buClr>
              <a:buFont typeface="Wingdings" pitchFamily="2" charset="2"/>
              <a:buNone/>
              <a:defRPr sz="3137"/>
            </a:lvl1pPr>
            <a:lvl2pPr marL="0" indent="0">
              <a:buNone/>
              <a:defRPr sz="1961"/>
            </a:lvl2pPr>
            <a:lvl3pPr marL="227209" indent="0">
              <a:buNone/>
              <a:tabLst/>
              <a:defRPr sz="1961"/>
            </a:lvl3pPr>
            <a:lvl4pPr marL="451306" indent="0">
              <a:buNone/>
              <a:defRPr/>
            </a:lvl4pPr>
            <a:lvl5pPr marL="67229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48053543"/>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slideLayout" Target="../slideLayouts/slideLayout21.xml"/><Relationship Id="rId22" Type="http://schemas.openxmlformats.org/officeDocument/2006/relationships/slideLayout" Target="../slideLayouts/slideLayout22.xml"/><Relationship Id="rId23" Type="http://schemas.openxmlformats.org/officeDocument/2006/relationships/slideLayout" Target="../slideLayouts/slideLayout23.xml"/><Relationship Id="rId24"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32.xml"/><Relationship Id="rId20" Type="http://schemas.openxmlformats.org/officeDocument/2006/relationships/slideLayout" Target="../slideLayouts/slideLayout43.xml"/><Relationship Id="rId21" Type="http://schemas.openxmlformats.org/officeDocument/2006/relationships/theme" Target="../theme/theme2.xml"/><Relationship Id="rId10" Type="http://schemas.openxmlformats.org/officeDocument/2006/relationships/slideLayout" Target="../slideLayouts/slideLayout33.xml"/><Relationship Id="rId11" Type="http://schemas.openxmlformats.org/officeDocument/2006/relationships/slideLayout" Target="../slideLayouts/slideLayout34.xml"/><Relationship Id="rId12" Type="http://schemas.openxmlformats.org/officeDocument/2006/relationships/slideLayout" Target="../slideLayouts/slideLayout35.xml"/><Relationship Id="rId13" Type="http://schemas.openxmlformats.org/officeDocument/2006/relationships/slideLayout" Target="../slideLayouts/slideLayout36.xml"/><Relationship Id="rId14" Type="http://schemas.openxmlformats.org/officeDocument/2006/relationships/slideLayout" Target="../slideLayouts/slideLayout37.xml"/><Relationship Id="rId15" Type="http://schemas.openxmlformats.org/officeDocument/2006/relationships/slideLayout" Target="../slideLayouts/slideLayout38.xml"/><Relationship Id="rId16" Type="http://schemas.openxmlformats.org/officeDocument/2006/relationships/slideLayout" Target="../slideLayouts/slideLayout39.xml"/><Relationship Id="rId17" Type="http://schemas.openxmlformats.org/officeDocument/2006/relationships/slideLayout" Target="../slideLayouts/slideLayout40.xml"/><Relationship Id="rId18" Type="http://schemas.openxmlformats.org/officeDocument/2006/relationships/slideLayout" Target="../slideLayouts/slideLayout41.xml"/><Relationship Id="rId19" Type="http://schemas.openxmlformats.org/officeDocument/2006/relationships/slideLayout" Target="../slideLayouts/slideLayout42.xml"/><Relationship Id="rId1" Type="http://schemas.openxmlformats.org/officeDocument/2006/relationships/slideLayout" Target="../slideLayouts/slideLayout24.xml"/><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52.xml"/><Relationship Id="rId20" Type="http://schemas.openxmlformats.org/officeDocument/2006/relationships/slideLayout" Target="../slideLayouts/slideLayout63.xml"/><Relationship Id="rId21" Type="http://schemas.openxmlformats.org/officeDocument/2006/relationships/slideLayout" Target="../slideLayouts/slideLayout64.xml"/><Relationship Id="rId22" Type="http://schemas.openxmlformats.org/officeDocument/2006/relationships/slideLayout" Target="../slideLayouts/slideLayout65.xml"/><Relationship Id="rId23" Type="http://schemas.openxmlformats.org/officeDocument/2006/relationships/slideLayout" Target="../slideLayouts/slideLayout66.xml"/><Relationship Id="rId24" Type="http://schemas.openxmlformats.org/officeDocument/2006/relationships/slideLayout" Target="../slideLayouts/slideLayout67.xml"/><Relationship Id="rId25" Type="http://schemas.openxmlformats.org/officeDocument/2006/relationships/slideLayout" Target="../slideLayouts/slideLayout68.xml"/><Relationship Id="rId26" Type="http://schemas.openxmlformats.org/officeDocument/2006/relationships/slideLayout" Target="../slideLayouts/slideLayout69.xml"/><Relationship Id="rId27" Type="http://schemas.openxmlformats.org/officeDocument/2006/relationships/theme" Target="../theme/theme3.xml"/><Relationship Id="rId10" Type="http://schemas.openxmlformats.org/officeDocument/2006/relationships/slideLayout" Target="../slideLayouts/slideLayout53.xml"/><Relationship Id="rId11" Type="http://schemas.openxmlformats.org/officeDocument/2006/relationships/slideLayout" Target="../slideLayouts/slideLayout54.xml"/><Relationship Id="rId12" Type="http://schemas.openxmlformats.org/officeDocument/2006/relationships/slideLayout" Target="../slideLayouts/slideLayout55.xml"/><Relationship Id="rId13" Type="http://schemas.openxmlformats.org/officeDocument/2006/relationships/slideLayout" Target="../slideLayouts/slideLayout56.xml"/><Relationship Id="rId14" Type="http://schemas.openxmlformats.org/officeDocument/2006/relationships/slideLayout" Target="../slideLayouts/slideLayout57.xml"/><Relationship Id="rId15" Type="http://schemas.openxmlformats.org/officeDocument/2006/relationships/slideLayout" Target="../slideLayouts/slideLayout58.xml"/><Relationship Id="rId16" Type="http://schemas.openxmlformats.org/officeDocument/2006/relationships/slideLayout" Target="../slideLayouts/slideLayout59.xml"/><Relationship Id="rId17" Type="http://schemas.openxmlformats.org/officeDocument/2006/relationships/slideLayout" Target="../slideLayouts/slideLayout60.xml"/><Relationship Id="rId18" Type="http://schemas.openxmlformats.org/officeDocument/2006/relationships/slideLayout" Target="../slideLayouts/slideLayout61.xml"/><Relationship Id="rId19" Type="http://schemas.openxmlformats.org/officeDocument/2006/relationships/slideLayout" Target="../slideLayouts/slideLayout62.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theme" Target="../theme/theme4.xml"/><Relationship Id="rId8" Type="http://schemas.openxmlformats.org/officeDocument/2006/relationships/image" Target="../media/image6.png"/><Relationship Id="rId1" Type="http://schemas.openxmlformats.org/officeDocument/2006/relationships/slideLayout" Target="../slideLayouts/slideLayout70.xml"/><Relationship Id="rId2" Type="http://schemas.openxmlformats.org/officeDocument/2006/relationships/slideLayout" Target="../slideLayouts/slideLayout7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78.xml"/><Relationship Id="rId4" Type="http://schemas.openxmlformats.org/officeDocument/2006/relationships/slideLayout" Target="../slideLayouts/slideLayout79.xml"/><Relationship Id="rId5" Type="http://schemas.openxmlformats.org/officeDocument/2006/relationships/slideLayout" Target="../slideLayouts/slideLayout80.xml"/><Relationship Id="rId6" Type="http://schemas.openxmlformats.org/officeDocument/2006/relationships/slideLayout" Target="../slideLayouts/slideLayout81.xml"/><Relationship Id="rId7" Type="http://schemas.openxmlformats.org/officeDocument/2006/relationships/theme" Target="../theme/theme5.xml"/><Relationship Id="rId8" Type="http://schemas.openxmlformats.org/officeDocument/2006/relationships/image" Target="../media/image6.png"/><Relationship Id="rId1" Type="http://schemas.openxmlformats.org/officeDocument/2006/relationships/slideLayout" Target="../slideLayouts/slideLayout76.xml"/><Relationship Id="rId2"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8" name="Group 17"/>
          <p:cNvGrpSpPr/>
          <p:nvPr/>
        </p:nvGrpSpPr>
        <p:grpSpPr>
          <a:xfrm>
            <a:off x="12370906" y="-217"/>
            <a:ext cx="935477" cy="5654618"/>
            <a:chOff x="12618967" y="-221"/>
            <a:chExt cx="954235" cy="5767186"/>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Blue</a:t>
                </a:r>
              </a:p>
              <a:p>
                <a:pPr algn="l" defTabSz="914102" fontAlgn="base">
                  <a:lnSpc>
                    <a:spcPct val="100000"/>
                  </a:lnSpc>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a:t>
                </a:r>
                <a:r>
                  <a:rPr lang="en-US" sz="490" baseline="0" dirty="0" smtClean="0">
                    <a:gradFill>
                      <a:gsLst>
                        <a:gs pos="2092">
                          <a:srgbClr val="F8F8F8"/>
                        </a:gs>
                        <a:gs pos="10042">
                          <a:srgbClr val="F8F8F8"/>
                        </a:gs>
                      </a:gsLst>
                      <a:lin ang="5400000" scaled="0"/>
                    </a:gradFill>
                    <a:ea typeface="Segoe UI" pitchFamily="34" charset="0"/>
                    <a:cs typeface="Segoe UI" pitchFamily="34" charset="0"/>
                  </a:rPr>
                  <a:t>0 G:120 B:215</a:t>
                </a:r>
                <a:endParaRPr lang="en-US" sz="49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smtClean="0">
                    <a:gradFill>
                      <a:gsLst>
                        <a:gs pos="7965">
                          <a:srgbClr val="000000"/>
                        </a:gs>
                        <a:gs pos="28319">
                          <a:srgbClr val="000000"/>
                        </a:gs>
                      </a:gsLst>
                      <a:lin ang="5400000" scaled="0"/>
                    </a:gradFill>
                    <a:latin typeface="+mn-lt"/>
                    <a:ea typeface="Segoe UI" pitchFamily="34" charset="0"/>
                    <a:cs typeface="Segoe UI" pitchFamily="34" charset="0"/>
                  </a:rPr>
                  <a:t>Cyan</a:t>
                </a:r>
              </a:p>
              <a:p>
                <a:pPr algn="l" defTabSz="914102" fontAlgn="base">
                  <a:lnSpc>
                    <a:spcPct val="100000"/>
                  </a:lnSpc>
                  <a:spcBef>
                    <a:spcPct val="0"/>
                  </a:spcBef>
                  <a:spcAft>
                    <a:spcPct val="0"/>
                  </a:spcAft>
                </a:pPr>
                <a:r>
                  <a:rPr lang="en-US" sz="490" dirty="0" smtClean="0">
                    <a:gradFill>
                      <a:gsLst>
                        <a:gs pos="7965">
                          <a:srgbClr val="000000"/>
                        </a:gs>
                        <a:gs pos="28319">
                          <a:srgbClr val="000000"/>
                        </a:gs>
                      </a:gsLst>
                      <a:lin ang="5400000" scaled="0"/>
                    </a:gradFill>
                    <a:ea typeface="Segoe UI" pitchFamily="34" charset="0"/>
                    <a:cs typeface="Segoe UI" pitchFamily="34" charset="0"/>
                  </a:rPr>
                  <a:t>R:</a:t>
                </a:r>
                <a:r>
                  <a:rPr lang="en-US" sz="490" baseline="0" dirty="0" smtClean="0">
                    <a:gradFill>
                      <a:gsLst>
                        <a:gs pos="7965">
                          <a:srgbClr val="000000"/>
                        </a:gs>
                        <a:gs pos="28319">
                          <a:srgbClr val="000000"/>
                        </a:gs>
                      </a:gsLst>
                      <a:lin ang="5400000" scaled="0"/>
                    </a:gradFill>
                    <a:ea typeface="Segoe UI" pitchFamily="34" charset="0"/>
                    <a:cs typeface="Segoe UI" pitchFamily="34" charset="0"/>
                  </a:rPr>
                  <a:t>0 G:188 B:242</a:t>
                </a:r>
                <a:endParaRPr lang="en-US" sz="490" dirty="0" smtClean="0">
                  <a:gradFill>
                    <a:gsLst>
                      <a:gs pos="7965">
                        <a:srgbClr val="000000"/>
                      </a:gs>
                      <a:gs pos="28319">
                        <a:srgbClr val="000000"/>
                      </a:gs>
                    </a:gsLst>
                    <a:lin ang="5400000" scaled="0"/>
                  </a:gradFill>
                  <a:ea typeface="Segoe UI" pitchFamily="34" charset="0"/>
                  <a:cs typeface="Segoe UI" pitchFamily="34" charset="0"/>
                </a:endParaRP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algn="l" defTabSz="914102" fontAlgn="base">
                  <a:lnSpc>
                    <a:spcPct val="100000"/>
                  </a:lnSpc>
                  <a:spcBef>
                    <a:spcPct val="0"/>
                  </a:spcBef>
                  <a:spcAft>
                    <a:spcPct val="0"/>
                  </a:spcAft>
                </a:pPr>
                <a:r>
                  <a:rPr lang="en-US" sz="490" b="1" kern="1200" baseline="0" dirty="0" smtClean="0">
                    <a:gradFill>
                      <a:gsLst>
                        <a:gs pos="92035">
                          <a:srgbClr val="505050"/>
                        </a:gs>
                        <a:gs pos="27000">
                          <a:srgbClr val="505050"/>
                        </a:gs>
                      </a:gsLst>
                      <a:lin ang="5400000" scaled="0"/>
                    </a:gradFill>
                    <a:latin typeface="+mn-lt"/>
                    <a:ea typeface="Segoe UI" pitchFamily="34" charset="0"/>
                    <a:cs typeface="Segoe UI" pitchFamily="34" charset="0"/>
                  </a:rPr>
                  <a:t>Light Gray</a:t>
                </a:r>
              </a:p>
              <a:p>
                <a:pPr algn="l" defTabSz="914102" fontAlgn="base">
                  <a:lnSpc>
                    <a:spcPct val="100000"/>
                  </a:lnSpc>
                  <a:spcBef>
                    <a:spcPct val="0"/>
                  </a:spcBef>
                  <a:spcAft>
                    <a:spcPct val="0"/>
                  </a:spcAft>
                </a:pPr>
                <a:r>
                  <a:rPr lang="en-US" sz="490" dirty="0" smtClean="0">
                    <a:gradFill>
                      <a:gsLst>
                        <a:gs pos="92035">
                          <a:srgbClr val="505050"/>
                        </a:gs>
                        <a:gs pos="27000">
                          <a:srgbClr val="505050"/>
                        </a:gs>
                      </a:gsLst>
                      <a:lin ang="5400000" scaled="0"/>
                    </a:gradFill>
                    <a:ea typeface="Segoe UI" pitchFamily="34" charset="0"/>
                    <a:cs typeface="Segoe UI" pitchFamily="34" charset="0"/>
                  </a:rPr>
                  <a:t>R:</a:t>
                </a:r>
                <a:r>
                  <a:rPr lang="en-US" sz="490" baseline="0" dirty="0" smtClean="0">
                    <a:gradFill>
                      <a:gsLst>
                        <a:gs pos="92035">
                          <a:srgbClr val="505050"/>
                        </a:gs>
                        <a:gs pos="27000">
                          <a:srgbClr val="505050"/>
                        </a:gs>
                      </a:gsLst>
                      <a:lin ang="5400000" scaled="0"/>
                    </a:gradFill>
                    <a:ea typeface="Segoe UI" pitchFamily="34" charset="0"/>
                    <a:cs typeface="Segoe UI" pitchFamily="34" charset="0"/>
                  </a:rPr>
                  <a:t>210 G:210 B:210</a:t>
                </a:r>
                <a:endParaRPr lang="en-US" sz="490" dirty="0" smtClean="0">
                  <a:gradFill>
                    <a:gsLst>
                      <a:gs pos="92035">
                        <a:srgbClr val="505050"/>
                      </a:gs>
                      <a:gs pos="27000">
                        <a:srgbClr val="505050"/>
                      </a:gs>
                    </a:gsLst>
                    <a:lin ang="5400000" scaled="0"/>
                  </a:gradFill>
                  <a:ea typeface="Segoe UI" pitchFamily="34" charset="0"/>
                  <a:cs typeface="Segoe UI" pitchFamily="34" charset="0"/>
                </a:endParaRP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Blue</a:t>
                </a:r>
              </a:p>
              <a:p>
                <a:pPr algn="l" defTabSz="914102" fontAlgn="base">
                  <a:lnSpc>
                    <a:spcPct val="100000"/>
                  </a:lnSpc>
                  <a:spcBef>
                    <a:spcPct val="0"/>
                  </a:spcBef>
                  <a:spcAft>
                    <a:spcPct val="0"/>
                  </a:spcAft>
                </a:pPr>
                <a:r>
                  <a:rPr lang="en-US" sz="490" dirty="0" smtClean="0">
                    <a:gradFill>
                      <a:gsLst>
                        <a:gs pos="0">
                          <a:srgbClr val="FFFFFF"/>
                        </a:gs>
                        <a:gs pos="100000">
                          <a:srgbClr val="FFFFFF"/>
                        </a:gs>
                      </a:gsLst>
                      <a:lin ang="5400000" scaled="0"/>
                    </a:gradFill>
                    <a:ea typeface="Segoe UI" pitchFamily="34" charset="0"/>
                    <a:cs typeface="Segoe UI" pitchFamily="34" charset="0"/>
                  </a:rPr>
                  <a:t>R:</a:t>
                </a:r>
                <a:r>
                  <a:rPr lang="en-US" sz="490" baseline="0" dirty="0" smtClean="0">
                    <a:gradFill>
                      <a:gsLst>
                        <a:gs pos="0">
                          <a:srgbClr val="FFFFFF"/>
                        </a:gs>
                        <a:gs pos="100000">
                          <a:srgbClr val="FFFFFF"/>
                        </a:gs>
                      </a:gsLst>
                      <a:lin ang="5400000" scaled="0"/>
                    </a:gradFill>
                    <a:ea typeface="Segoe UI" pitchFamily="34" charset="0"/>
                    <a:cs typeface="Segoe UI" pitchFamily="34" charset="0"/>
                  </a:rPr>
                  <a:t>0 G:32 B:80</a:t>
                </a:r>
                <a:endParaRPr lang="en-US" sz="490"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Dark Gray</a:t>
                </a:r>
              </a:p>
              <a:p>
                <a:pPr algn="l" defTabSz="914102" fontAlgn="base">
                  <a:lnSpc>
                    <a:spcPct val="100000"/>
                  </a:lnSpc>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a:t>
                </a:r>
                <a:r>
                  <a:rPr lang="en-US" sz="490" baseline="0" dirty="0" smtClean="0">
                    <a:gradFill>
                      <a:gsLst>
                        <a:gs pos="2092">
                          <a:srgbClr val="F8F8F8"/>
                        </a:gs>
                        <a:gs pos="10042">
                          <a:srgbClr val="F8F8F8"/>
                        </a:gs>
                      </a:gsLst>
                      <a:lin ang="5400000" scaled="0"/>
                    </a:gradFill>
                    <a:ea typeface="Segoe UI" pitchFamily="34" charset="0"/>
                    <a:cs typeface="Segoe UI" pitchFamily="34" charset="0"/>
                  </a:rPr>
                  <a:t>80 G:80 B:80</a:t>
                </a:r>
                <a:endParaRPr lang="en-US" sz="490" dirty="0" smtClean="0">
                  <a:gradFill>
                    <a:gsLst>
                      <a:gs pos="2092">
                        <a:srgbClr val="F8F8F8"/>
                      </a:gs>
                      <a:gs pos="10042">
                        <a:srgbClr val="F8F8F8"/>
                      </a:gs>
                    </a:gsLst>
                    <a:lin ang="5400000" scaled="0"/>
                  </a:gradFill>
                  <a:ea typeface="Segoe UI" pitchFamily="34" charset="0"/>
                  <a:cs typeface="Segoe UI" pitchFamily="34" charset="0"/>
                </a:endParaRP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Gray</a:t>
                </a:r>
              </a:p>
              <a:p>
                <a:pPr algn="l" defTabSz="914102" fontAlgn="base">
                  <a:lnSpc>
                    <a:spcPct val="100000"/>
                  </a:lnSpc>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a:t>
                </a:r>
                <a:r>
                  <a:rPr lang="en-US" sz="490" baseline="0" dirty="0" smtClean="0">
                    <a:gradFill>
                      <a:gsLst>
                        <a:gs pos="2092">
                          <a:srgbClr val="F8F8F8"/>
                        </a:gs>
                        <a:gs pos="10042">
                          <a:srgbClr val="F8F8F8"/>
                        </a:gs>
                      </a:gsLst>
                      <a:lin ang="5400000" scaled="0"/>
                    </a:gradFill>
                    <a:ea typeface="Segoe UI" pitchFamily="34" charset="0"/>
                    <a:cs typeface="Segoe UI" pitchFamily="34" charset="0"/>
                  </a:rPr>
                  <a:t>115 G:115 B:115</a:t>
                </a:r>
                <a:endParaRPr lang="en-US" sz="490" dirty="0" smtClean="0">
                  <a:gradFill>
                    <a:gsLst>
                      <a:gs pos="2092">
                        <a:srgbClr val="F8F8F8"/>
                      </a:gs>
                      <a:gs pos="10042">
                        <a:srgbClr val="F8F8F8"/>
                      </a:gs>
                    </a:gsLst>
                    <a:lin ang="5400000" scaled="0"/>
                  </a:gradFill>
                  <a:ea typeface="Segoe UI" pitchFamily="34" charset="0"/>
                  <a:cs typeface="Segoe UI" pitchFamily="34" charset="0"/>
                </a:endParaRP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Purple</a:t>
                </a:r>
              </a:p>
              <a:p>
                <a:pPr marL="0" algn="l" defTabSz="914102" rtl="0" eaLnBrk="1" fontAlgn="base" latinLnBrk="0" hangingPunct="1">
                  <a:lnSpc>
                    <a:spcPct val="100000"/>
                  </a:lnSpc>
                  <a:spcBef>
                    <a:spcPct val="0"/>
                  </a:spcBef>
                  <a:spcAft>
                    <a:spcPct val="0"/>
                  </a:spcAft>
                </a:pPr>
                <a:r>
                  <a:rPr lang="en-US" sz="490" kern="1200" dirty="0" smtClean="0">
                    <a:gradFill>
                      <a:gsLst>
                        <a:gs pos="2092">
                          <a:srgbClr val="F8F8F8"/>
                        </a:gs>
                        <a:gs pos="10042">
                          <a:srgbClr val="F8F8F8"/>
                        </a:gs>
                      </a:gsLst>
                      <a:lin ang="5400000" scaled="0"/>
                    </a:gradFill>
                    <a:latin typeface="+mn-lt"/>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Orange</a:t>
                </a:r>
              </a:p>
              <a:p>
                <a:pPr algn="l" defTabSz="914102" fontAlgn="base">
                  <a:lnSpc>
                    <a:spcPct val="100000"/>
                  </a:lnSpc>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a:t>
                </a:r>
                <a:r>
                  <a:rPr lang="en-US" sz="490" baseline="0" dirty="0" smtClean="0">
                    <a:gradFill>
                      <a:gsLst>
                        <a:gs pos="2092">
                          <a:srgbClr val="F8F8F8"/>
                        </a:gs>
                        <a:gs pos="10042">
                          <a:srgbClr val="F8F8F8"/>
                        </a:gs>
                      </a:gsLst>
                      <a:lin ang="5400000" scaled="0"/>
                    </a:gradFill>
                    <a:ea typeface="Segoe UI" pitchFamily="34" charset="0"/>
                    <a:cs typeface="Segoe UI" pitchFamily="34" charset="0"/>
                  </a:rPr>
                  <a:t>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algn="l" defTabSz="914102" rtl="0" eaLnBrk="1" fontAlgn="base" latinLnBrk="0" hangingPunct="1">
                  <a:lnSpc>
                    <a:spcPct val="100000"/>
                  </a:lnSpc>
                  <a:spcBef>
                    <a:spcPct val="0"/>
                  </a:spcBef>
                  <a:spcAft>
                    <a:spcPct val="0"/>
                  </a:spcAft>
                </a:pPr>
                <a:r>
                  <a:rPr lang="en-US" sz="490" b="1" kern="1200" baseline="0" dirty="0" smtClean="0">
                    <a:gradFill>
                      <a:gsLst>
                        <a:gs pos="0">
                          <a:srgbClr val="FFFFFF"/>
                        </a:gs>
                        <a:gs pos="100000">
                          <a:srgbClr val="FFFFFF"/>
                        </a:gs>
                      </a:gsLst>
                      <a:lin ang="5400000" scaled="0"/>
                    </a:gradFill>
                    <a:latin typeface="+mn-lt"/>
                    <a:ea typeface="Segoe UI" pitchFamily="34" charset="0"/>
                    <a:cs typeface="Segoe UI" pitchFamily="34" charset="0"/>
                  </a:rPr>
                  <a:t>Green</a:t>
                </a:r>
              </a:p>
              <a:p>
                <a:pPr algn="l" defTabSz="914102" fontAlgn="base">
                  <a:lnSpc>
                    <a:spcPct val="100000"/>
                  </a:lnSpc>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a:t>
                </a:r>
                <a:r>
                  <a:rPr lang="en-US" sz="490" baseline="0" dirty="0" smtClean="0">
                    <a:gradFill>
                      <a:gsLst>
                        <a:gs pos="2092">
                          <a:srgbClr val="F8F8F8"/>
                        </a:gs>
                        <a:gs pos="10042">
                          <a:srgbClr val="F8F8F8"/>
                        </a:gs>
                      </a:gsLst>
                      <a:lin ang="5400000" scaled="0"/>
                    </a:gradFill>
                    <a:ea typeface="Segoe UI" pitchFamily="34" charset="0"/>
                    <a:cs typeface="Segoe UI" pitchFamily="34" charset="0"/>
                  </a:rPr>
                  <a:t>16 G:124 B:16</a:t>
                </a:r>
                <a:endParaRPr lang="en-US" sz="490" dirty="0" smtClean="0">
                  <a:gradFill>
                    <a:gsLst>
                      <a:gs pos="2092">
                        <a:srgbClr val="F8F8F8"/>
                      </a:gs>
                      <a:gs pos="10042">
                        <a:srgbClr val="F8F8F8"/>
                      </a:gs>
                    </a:gsLst>
                    <a:lin ang="5400000" scaled="0"/>
                  </a:gradFill>
                  <a:ea typeface="Segoe UI" pitchFamily="34" charset="0"/>
                  <a:cs typeface="Segoe UI" pitchFamily="34" charset="0"/>
                </a:endParaRP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a:lnSpc>
                  <a:spcPct val="90000"/>
                </a:lnSpc>
                <a:spcAft>
                  <a:spcPts val="588"/>
                </a:spcAft>
              </a:pPr>
              <a:r>
                <a:rPr lang="en-US" sz="980" dirty="0" smtClean="0">
                  <a:gradFill>
                    <a:gsLst>
                      <a:gs pos="2917">
                        <a:schemeClr val="tx1"/>
                      </a:gs>
                      <a:gs pos="30000">
                        <a:schemeClr val="tx1"/>
                      </a:gs>
                    </a:gsLst>
                    <a:lin ang="5400000" scaled="0"/>
                  </a:gradFill>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a:lnSpc>
                  <a:spcPct val="90000"/>
                </a:lnSpc>
                <a:spcAft>
                  <a:spcPts val="588"/>
                </a:spcAft>
              </a:pPr>
              <a:r>
                <a:rPr lang="en-US" sz="980" dirty="0" smtClean="0">
                  <a:gradFill>
                    <a:gsLst>
                      <a:gs pos="2917">
                        <a:schemeClr val="tx1"/>
                      </a:gs>
                      <a:gs pos="30000">
                        <a:schemeClr val="tx1"/>
                      </a:gs>
                    </a:gsLst>
                    <a:lin ang="5400000" scaled="0"/>
                  </a:gradFill>
                </a:rPr>
                <a:t>Secondary colors (use only when</a:t>
              </a:r>
              <a:r>
                <a:rPr lang="en-US" sz="980" baseline="0" dirty="0" smtClean="0">
                  <a:gradFill>
                    <a:gsLst>
                      <a:gs pos="2917">
                        <a:schemeClr val="tx1"/>
                      </a:gs>
                      <a:gs pos="30000">
                        <a:schemeClr val="tx1"/>
                      </a:gs>
                    </a:gsLst>
                    <a:lin ang="5400000" scaled="0"/>
                  </a:gradFill>
                </a:rPr>
                <a:t> necessary)</a:t>
              </a:r>
              <a:endParaRPr lang="en-US" sz="980" dirty="0" smtClean="0">
                <a:gradFill>
                  <a:gsLst>
                    <a:gs pos="2917">
                      <a:schemeClr val="tx1"/>
                    </a:gs>
                    <a:gs pos="30000">
                      <a:schemeClr val="tx1"/>
                    </a:gs>
                  </a:gsLst>
                  <a:lin ang="5400000" scaled="0"/>
                </a:gradFill>
              </a:endParaRPr>
            </a:p>
          </p:txBody>
        </p:sp>
      </p:grpSp>
    </p:spTree>
    <p:extLst>
      <p:ext uri="{BB962C8B-B14F-4D97-AF65-F5344CB8AC3E}">
        <p14:creationId xmlns:p14="http://schemas.microsoft.com/office/powerpoint/2010/main" val="21172116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lt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marL="336145" marR="0" lvl="0" indent="-336145"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smtClean="0"/>
              <a:t>Click to edit Master text styles</a:t>
            </a:r>
          </a:p>
          <a:p>
            <a:pPr marL="336145" marR="0" lvl="1" indent="-336145"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smtClean="0"/>
              <a:t>Second level</a:t>
            </a:r>
          </a:p>
          <a:p>
            <a:pPr marL="336145" marR="0" lvl="2" indent="-336145"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smtClean="0"/>
              <a:t>Third level</a:t>
            </a:r>
          </a:p>
          <a:p>
            <a:pPr marL="336145" marR="0" lvl="3" indent="-336145"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smtClean="0"/>
              <a:t>Fourth level</a:t>
            </a:r>
          </a:p>
          <a:p>
            <a:pPr marL="336145" marR="0" lvl="4" indent="-336145" algn="l" defTabSz="914367" rtl="0" eaLnBrk="1" fontAlgn="auto" latinLnBrk="0" hangingPunct="1">
              <a:lnSpc>
                <a:spcPct val="90000"/>
              </a:lnSpc>
              <a:spcBef>
                <a:spcPct val="20000"/>
              </a:spcBef>
              <a:spcAft>
                <a:spcPts val="0"/>
              </a:spcAft>
              <a:buClrTx/>
              <a:buSzPct val="90000"/>
              <a:buFont typeface="Arial" pitchFamily="34" charset="0"/>
              <a:buChar char="•"/>
              <a:tabLst/>
            </a:pPr>
            <a:r>
              <a:rPr lang="en-US" smtClean="0"/>
              <a:t>Fifth level</a:t>
            </a:r>
            <a:endParaRPr lang="en-US" dirty="0"/>
          </a:p>
        </p:txBody>
      </p:sp>
      <p:grpSp>
        <p:nvGrpSpPr>
          <p:cNvPr id="42" name="Group 41"/>
          <p:cNvGrpSpPr/>
          <p:nvPr/>
        </p:nvGrpSpPr>
        <p:grpSpPr>
          <a:xfrm>
            <a:off x="12370906" y="-217"/>
            <a:ext cx="935477" cy="5654618"/>
            <a:chOff x="12618967" y="-221"/>
            <a:chExt cx="954235" cy="5767186"/>
          </a:xfrm>
        </p:grpSpPr>
        <p:grpSp>
          <p:nvGrpSpPr>
            <p:cNvPr id="43" name="Group 42"/>
            <p:cNvGrpSpPr/>
            <p:nvPr userDrawn="1"/>
          </p:nvGrpSpPr>
          <p:grpSpPr>
            <a:xfrm rot="5400000">
              <a:off x="11582059" y="1045293"/>
              <a:ext cx="2703052" cy="629236"/>
              <a:chOff x="1586734" y="4543426"/>
              <a:chExt cx="2703052" cy="629236"/>
            </a:xfrm>
          </p:grpSpPr>
          <p:sp>
            <p:nvSpPr>
              <p:cNvPr id="50" name="Rectangle 49"/>
              <p:cNvSpPr/>
              <p:nvPr userDrawn="1"/>
            </p:nvSpPr>
            <p:spPr bwMode="auto">
              <a:xfrm>
                <a:off x="2505456" y="4543427"/>
                <a:ext cx="869930" cy="289766"/>
              </a:xfrm>
              <a:prstGeom prst="rect">
                <a:avLst/>
              </a:prstGeom>
              <a:solidFill>
                <a:srgbClr val="0078D7"/>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4102"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Blue</a:t>
                </a:r>
              </a:p>
              <a:p>
                <a:pPr marL="0" marR="0" lvl="0" indent="0"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R:0 G:120 B:215</a:t>
                </a:r>
              </a:p>
            </p:txBody>
          </p:sp>
          <p:sp>
            <p:nvSpPr>
              <p:cNvPr id="51" name="Rectangle 50"/>
              <p:cNvSpPr/>
              <p:nvPr userDrawn="1"/>
            </p:nvSpPr>
            <p:spPr bwMode="auto">
              <a:xfrm>
                <a:off x="1586734" y="4543428"/>
                <a:ext cx="869930" cy="289766"/>
              </a:xfrm>
              <a:prstGeom prst="rect">
                <a:avLst/>
              </a:prstGeom>
              <a:solidFill>
                <a:srgbClr val="00BCF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4102"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Cyan</a:t>
                </a:r>
              </a:p>
              <a:p>
                <a:pPr marL="0" marR="0" lvl="0" indent="0"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smtClean="0">
                    <a:ln>
                      <a:noFill/>
                    </a:ln>
                    <a:gradFill>
                      <a:gsLst>
                        <a:gs pos="28319">
                          <a:srgbClr val="505050"/>
                        </a:gs>
                        <a:gs pos="79000">
                          <a:srgbClr val="505050"/>
                        </a:gs>
                      </a:gsLst>
                      <a:lin ang="5400000" scaled="0"/>
                    </a:gradFill>
                    <a:effectLst/>
                    <a:uLnTx/>
                    <a:uFillTx/>
                    <a:latin typeface="Segoe UI"/>
                    <a:ea typeface="Segoe UI" pitchFamily="34" charset="0"/>
                    <a:cs typeface="Segoe UI" pitchFamily="34" charset="0"/>
                  </a:rPr>
                  <a:t>R:0 G:188 B:242</a:t>
                </a:r>
              </a:p>
            </p:txBody>
          </p:sp>
          <p:sp>
            <p:nvSpPr>
              <p:cNvPr id="52" name="Rectangle 51"/>
              <p:cNvSpPr/>
              <p:nvPr userDrawn="1"/>
            </p:nvSpPr>
            <p:spPr bwMode="auto">
              <a:xfrm>
                <a:off x="1586734" y="4882896"/>
                <a:ext cx="869930" cy="289766"/>
              </a:xfrm>
              <a:prstGeom prst="rect">
                <a:avLst/>
              </a:prstGeom>
              <a:solidFill>
                <a:srgbClr val="D2D2D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4102"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Light Gray</a:t>
                </a:r>
              </a:p>
              <a:p>
                <a:pPr marL="0" marR="0" lvl="0" indent="0"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smtClean="0">
                    <a:ln>
                      <a:noFill/>
                    </a:ln>
                    <a:gradFill>
                      <a:gsLst>
                        <a:gs pos="92035">
                          <a:srgbClr val="505050"/>
                        </a:gs>
                        <a:gs pos="27000">
                          <a:srgbClr val="505050"/>
                        </a:gs>
                      </a:gsLst>
                      <a:lin ang="5400000" scaled="0"/>
                    </a:gradFill>
                    <a:effectLst/>
                    <a:uLnTx/>
                    <a:uFillTx/>
                    <a:latin typeface="Segoe UI"/>
                    <a:ea typeface="Segoe UI" pitchFamily="34" charset="0"/>
                    <a:cs typeface="Segoe UI" pitchFamily="34" charset="0"/>
                  </a:rPr>
                  <a:t>R:210 G:210 B:210</a:t>
                </a:r>
              </a:p>
            </p:txBody>
          </p:sp>
          <p:sp>
            <p:nvSpPr>
              <p:cNvPr id="53" name="Rectangle 52"/>
              <p:cNvSpPr/>
              <p:nvPr userDrawn="1"/>
            </p:nvSpPr>
            <p:spPr bwMode="auto">
              <a:xfrm>
                <a:off x="3419856" y="4543426"/>
                <a:ext cx="869930" cy="289766"/>
              </a:xfrm>
              <a:prstGeom prst="rect">
                <a:avLst/>
              </a:prstGeom>
              <a:solidFill>
                <a:srgbClr val="00205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4102"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Blue</a:t>
                </a:r>
              </a:p>
              <a:p>
                <a:pPr marL="0" marR="0" lvl="0" indent="0"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R:0 G:32 B:80</a:t>
                </a:r>
              </a:p>
            </p:txBody>
          </p:sp>
          <p:sp>
            <p:nvSpPr>
              <p:cNvPr id="54" name="Rectangle 53"/>
              <p:cNvSpPr/>
              <p:nvPr userDrawn="1"/>
            </p:nvSpPr>
            <p:spPr bwMode="auto">
              <a:xfrm>
                <a:off x="3413144" y="4882896"/>
                <a:ext cx="869930" cy="289766"/>
              </a:xfrm>
              <a:prstGeom prst="rect">
                <a:avLst/>
              </a:prstGeom>
              <a:solidFill>
                <a:srgbClr val="323232"/>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4102"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Dark Gray</a:t>
                </a:r>
              </a:p>
              <a:p>
                <a:pPr marL="0" marR="0" lvl="0" indent="0"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R:50 G:50 B:50</a:t>
                </a:r>
              </a:p>
            </p:txBody>
          </p:sp>
          <p:sp>
            <p:nvSpPr>
              <p:cNvPr id="55" name="Rectangle 54"/>
              <p:cNvSpPr/>
              <p:nvPr userDrawn="1"/>
            </p:nvSpPr>
            <p:spPr bwMode="auto">
              <a:xfrm>
                <a:off x="2505456" y="4882895"/>
                <a:ext cx="869930" cy="289766"/>
              </a:xfrm>
              <a:prstGeom prst="rect">
                <a:avLst/>
              </a:prstGeom>
              <a:solidFill>
                <a:srgbClr val="737373"/>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4102"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Gray</a:t>
                </a:r>
              </a:p>
              <a:p>
                <a:pPr marL="0" marR="0" lvl="0" indent="0"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R:115 G:115 B:115</a:t>
                </a:r>
              </a:p>
            </p:txBody>
          </p:sp>
        </p:grpSp>
        <p:grpSp>
          <p:nvGrpSpPr>
            <p:cNvPr id="44" name="Group 43"/>
            <p:cNvGrpSpPr/>
            <p:nvPr userDrawn="1"/>
          </p:nvGrpSpPr>
          <p:grpSpPr>
            <a:xfrm rot="5400000">
              <a:off x="11412325" y="4270556"/>
              <a:ext cx="2703052" cy="289766"/>
              <a:chOff x="4476564" y="4543426"/>
              <a:chExt cx="2703052" cy="289766"/>
            </a:xfrm>
          </p:grpSpPr>
          <p:sp>
            <p:nvSpPr>
              <p:cNvPr id="47" name="Rectangle 46"/>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lvl="0" defTabSz="914102" fontAlgn="base">
                  <a:lnSpc>
                    <a:spcPct val="100000"/>
                  </a:lnSpc>
                  <a:spcBef>
                    <a:spcPct val="0"/>
                  </a:spcBef>
                  <a:spcAft>
                    <a:spcPct val="0"/>
                  </a:spcAft>
                </a:pPr>
                <a:r>
                  <a:rPr lang="en-US" sz="490" b="1" baseline="0" noProof="0" dirty="0" smtClean="0">
                    <a:gradFill>
                      <a:gsLst>
                        <a:gs pos="0">
                          <a:srgbClr val="FFFFFF"/>
                        </a:gs>
                        <a:gs pos="100000">
                          <a:srgbClr val="FFFFFF"/>
                        </a:gs>
                      </a:gsLst>
                      <a:lin ang="5400000" scaled="0"/>
                    </a:gradFill>
                    <a:ea typeface="Segoe UI" pitchFamily="34" charset="0"/>
                    <a:cs typeface="Segoe UI" pitchFamily="34" charset="0"/>
                  </a:rPr>
                  <a:t>Purple</a:t>
                </a:r>
              </a:p>
              <a:p>
                <a:pPr lvl="0" defTabSz="914102" fontAlgn="base">
                  <a:lnSpc>
                    <a:spcPct val="100000"/>
                  </a:lnSpc>
                  <a:spcBef>
                    <a:spcPct val="0"/>
                  </a:spcBef>
                  <a:spcAft>
                    <a:spcPct val="0"/>
                  </a:spcAft>
                </a:pPr>
                <a:r>
                  <a:rPr kumimoji="0" lang="en-US" sz="49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R:92 G:45 B:145</a:t>
                </a:r>
              </a:p>
            </p:txBody>
          </p:sp>
          <p:sp>
            <p:nvSpPr>
              <p:cNvPr id="48" name="Rectangle 47"/>
              <p:cNvSpPr/>
              <p:nvPr userDrawn="1"/>
            </p:nvSpPr>
            <p:spPr bwMode="auto">
              <a:xfrm>
                <a:off x="6309686" y="4543426"/>
                <a:ext cx="869930" cy="289766"/>
              </a:xfrm>
              <a:prstGeom prst="rect">
                <a:avLst/>
              </a:prstGeom>
              <a:solidFill>
                <a:srgbClr val="D83B01"/>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4102"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Orange</a:t>
                </a:r>
              </a:p>
              <a:p>
                <a:pPr marL="0" marR="0" lvl="0" indent="0"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R:216 G:59 B:1</a:t>
                </a:r>
              </a:p>
            </p:txBody>
          </p:sp>
          <p:sp>
            <p:nvSpPr>
              <p:cNvPr id="49" name="Rectangle 48"/>
              <p:cNvSpPr/>
              <p:nvPr userDrawn="1"/>
            </p:nvSpPr>
            <p:spPr bwMode="auto">
              <a:xfrm>
                <a:off x="4476564" y="4543426"/>
                <a:ext cx="869930" cy="289766"/>
              </a:xfrm>
              <a:prstGeom prst="rect">
                <a:avLst/>
              </a:prstGeom>
              <a:solidFill>
                <a:srgbClr val="107C10"/>
              </a:solidFill>
              <a:ln w="9525" cap="flat" cmpd="sng" algn="ctr">
                <a:noFill/>
                <a:prstDash val="solid"/>
                <a:headEnd type="none" w="med" len="med"/>
                <a:tailEnd type="none" w="med" len="med"/>
              </a:ln>
              <a:effectLst/>
            </p:spPr>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marL="0" marR="0" lvl="0" indent="0" defTabSz="914102" eaLnBrk="1" fontAlgn="base" latinLnBrk="0" hangingPunct="1">
                  <a:lnSpc>
                    <a:spcPct val="100000"/>
                  </a:lnSpc>
                  <a:spcBef>
                    <a:spcPct val="0"/>
                  </a:spcBef>
                  <a:spcAft>
                    <a:spcPct val="0"/>
                  </a:spcAft>
                  <a:buClrTx/>
                  <a:buSzTx/>
                  <a:buFontTx/>
                  <a:buNone/>
                  <a:tabLst/>
                  <a:defRPr/>
                </a:pPr>
                <a:r>
                  <a:rPr kumimoji="0" lang="en-US" sz="490" b="1" i="0" u="none" strike="noStrike" kern="0" cap="none" spc="0" normalizeH="0" baseline="0" noProof="0" dirty="0" smtClean="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rPr>
                  <a:t>Green</a:t>
                </a:r>
              </a:p>
              <a:p>
                <a:pPr marL="0" marR="0" lvl="0" indent="0" defTabSz="914102" eaLnBrk="1" fontAlgn="base" latinLnBrk="0" hangingPunct="1">
                  <a:lnSpc>
                    <a:spcPct val="100000"/>
                  </a:lnSpc>
                  <a:spcBef>
                    <a:spcPct val="0"/>
                  </a:spcBef>
                  <a:spcAft>
                    <a:spcPct val="0"/>
                  </a:spcAft>
                  <a:buClrTx/>
                  <a:buSzTx/>
                  <a:buFontTx/>
                  <a:buNone/>
                  <a:tabLst/>
                  <a:defRPr/>
                </a:pPr>
                <a:r>
                  <a:rPr kumimoji="0" lang="en-US" sz="490" b="0" i="0" u="none" strike="noStrike" kern="0" cap="none" spc="0" normalizeH="0" baseline="0" noProof="0" dirty="0" smtClean="0">
                    <a:ln>
                      <a:noFill/>
                    </a:ln>
                    <a:gradFill>
                      <a:gsLst>
                        <a:gs pos="2092">
                          <a:srgbClr val="F8F8F8"/>
                        </a:gs>
                        <a:gs pos="10042">
                          <a:srgbClr val="F8F8F8"/>
                        </a:gs>
                      </a:gsLst>
                      <a:lin ang="5400000" scaled="0"/>
                    </a:gradFill>
                    <a:effectLst/>
                    <a:uLnTx/>
                    <a:uFillTx/>
                    <a:latin typeface="Segoe UI"/>
                    <a:ea typeface="Segoe UI" pitchFamily="34" charset="0"/>
                    <a:cs typeface="Segoe UI" pitchFamily="34" charset="0"/>
                  </a:rPr>
                  <a:t>R:16 G:124 B:16</a:t>
                </a:r>
              </a:p>
            </p:txBody>
          </p:sp>
        </p:grpSp>
        <p:sp>
          <p:nvSpPr>
            <p:cNvPr id="45" name="TextBox 44"/>
            <p:cNvSpPr txBox="1"/>
            <p:nvPr userDrawn="1"/>
          </p:nvSpPr>
          <p:spPr>
            <a:xfrm rot="5400000">
              <a:off x="12987813" y="258334"/>
              <a:ext cx="843944" cy="326834"/>
            </a:xfrm>
            <a:prstGeom prst="rect">
              <a:avLst/>
            </a:prstGeom>
            <a:noFill/>
          </p:spPr>
          <p:txBody>
            <a:bodyPr wrap="none" lIns="0" tIns="91440" rIns="182880" bIns="91440"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dirty="0" smtClean="0">
                  <a:ln>
                    <a:noFill/>
                  </a:ln>
                  <a:gradFill>
                    <a:gsLst>
                      <a:gs pos="2917">
                        <a:srgbClr val="505050"/>
                      </a:gs>
                      <a:gs pos="30000">
                        <a:srgbClr val="505050"/>
                      </a:gs>
                    </a:gsLst>
                    <a:lin ang="5400000" scaled="0"/>
                  </a:gradFill>
                  <a:effectLst/>
                  <a:uLnTx/>
                  <a:uFillTx/>
                </a:rPr>
                <a:t>Main colors</a:t>
              </a:r>
            </a:p>
          </p:txBody>
        </p:sp>
        <p:sp>
          <p:nvSpPr>
            <p:cNvPr id="46" name="TextBox 45"/>
            <p:cNvSpPr txBox="1"/>
            <p:nvPr userDrawn="1"/>
          </p:nvSpPr>
          <p:spPr>
            <a:xfrm rot="5400000">
              <a:off x="11746691" y="4228746"/>
              <a:ext cx="2647253" cy="326834"/>
            </a:xfrm>
            <a:prstGeom prst="rect">
              <a:avLst/>
            </a:prstGeom>
            <a:noFill/>
          </p:spPr>
          <p:txBody>
            <a:bodyPr wrap="none" lIns="0" tIns="91440" rIns="182880" bIns="91440" rtlCol="0">
              <a:spAutoFit/>
            </a:bodyPr>
            <a:lstStyle/>
            <a:p>
              <a:pPr marL="0" marR="0" lvl="0" indent="0" defTabSz="896386" eaLnBrk="1" fontAlgn="auto" latinLnBrk="0" hangingPunct="1">
                <a:lnSpc>
                  <a:spcPct val="90000"/>
                </a:lnSpc>
                <a:spcBef>
                  <a:spcPts val="0"/>
                </a:spcBef>
                <a:spcAft>
                  <a:spcPts val="588"/>
                </a:spcAft>
                <a:buClrTx/>
                <a:buSzTx/>
                <a:buFontTx/>
                <a:buNone/>
                <a:tabLst/>
                <a:defRPr/>
              </a:pPr>
              <a:r>
                <a:rPr kumimoji="0" lang="en-US" sz="980" b="0" i="0" u="none" strike="noStrike" kern="0" cap="none" spc="0" normalizeH="0" baseline="0" noProof="0" dirty="0" smtClean="0">
                  <a:ln>
                    <a:noFill/>
                  </a:ln>
                  <a:gradFill>
                    <a:gsLst>
                      <a:gs pos="2917">
                        <a:srgbClr val="505050"/>
                      </a:gs>
                      <a:gs pos="30000">
                        <a:srgbClr val="505050"/>
                      </a:gs>
                    </a:gsLst>
                    <a:lin ang="5400000" scaled="0"/>
                  </a:gradFill>
                  <a:effectLst/>
                  <a:uLnTx/>
                  <a:uFillTx/>
                </a:rPr>
                <a:t>Secondary colors (use only when necessary)</a:t>
              </a:r>
            </a:p>
          </p:txBody>
        </p:sp>
      </p:grpSp>
    </p:spTree>
    <p:extLst>
      <p:ext uri="{BB962C8B-B14F-4D97-AF65-F5344CB8AC3E}">
        <p14:creationId xmlns:p14="http://schemas.microsoft.com/office/powerpoint/2010/main" val="757422021"/>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3921" kern="1200" spc="0" baseline="0" dirty="0" smtClean="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lang="en-US" sz="2353" kern="1200" spc="0" baseline="0" dirty="0" smtClean="0">
          <a:gradFill>
            <a:gsLst>
              <a:gs pos="1250">
                <a:schemeClr val="tx1"/>
              </a:gs>
              <a:gs pos="100000">
                <a:schemeClr val="tx1"/>
              </a:gs>
            </a:gsLst>
            <a:lin ang="5400000" scaled="0"/>
          </a:gradFill>
          <a:latin typeface="+mn-lt"/>
          <a:ea typeface="+mn-ea"/>
          <a:cs typeface="Segoe UI" panose="020B0502040204020203" pitchFamily="34" charset="0"/>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Segoe UI" panose="020B0502040204020203" pitchFamily="34" charset="0"/>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Segoe UI" panose="020B0502040204020203" pitchFamily="34" charset="0"/>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F8F8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69241" y="1189178"/>
            <a:ext cx="11653521" cy="2052030"/>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grpSp>
        <p:nvGrpSpPr>
          <p:cNvPr id="18" name="Group 17"/>
          <p:cNvGrpSpPr/>
          <p:nvPr userDrawn="1"/>
        </p:nvGrpSpPr>
        <p:grpSpPr>
          <a:xfrm>
            <a:off x="12370906" y="-217"/>
            <a:ext cx="935477" cy="5654618"/>
            <a:chOff x="12618967" y="-221"/>
            <a:chExt cx="954235" cy="5767186"/>
          </a:xfrm>
        </p:grpSpPr>
        <p:grpSp>
          <p:nvGrpSpPr>
            <p:cNvPr id="26" name="Group 25"/>
            <p:cNvGrpSpPr/>
            <p:nvPr userDrawn="1"/>
          </p:nvGrpSpPr>
          <p:grpSpPr>
            <a:xfrm rot="5400000">
              <a:off x="11582059" y="1045293"/>
              <a:ext cx="2703052" cy="629236"/>
              <a:chOff x="1586734" y="4543426"/>
              <a:chExt cx="2703052" cy="629236"/>
            </a:xfrm>
          </p:grpSpPr>
          <p:sp>
            <p:nvSpPr>
              <p:cNvPr id="45" name="Rectangle 44"/>
              <p:cNvSpPr/>
              <p:nvPr userDrawn="1"/>
            </p:nvSpPr>
            <p:spPr bwMode="auto">
              <a:xfrm>
                <a:off x="1586734" y="4543427"/>
                <a:ext cx="869930" cy="289766"/>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smtClean="0">
                    <a:gradFill>
                      <a:gsLst>
                        <a:gs pos="0">
                          <a:srgbClr val="FFFFFF"/>
                        </a:gs>
                        <a:gs pos="100000">
                          <a:srgbClr val="FFFFFF"/>
                        </a:gs>
                      </a:gsLst>
                      <a:lin ang="5400000" scaled="0"/>
                    </a:gradFill>
                    <a:ea typeface="Segoe UI" pitchFamily="34" charset="0"/>
                    <a:cs typeface="Segoe UI" pitchFamily="34" charset="0"/>
                  </a:rPr>
                  <a:t>Blue</a:t>
                </a:r>
              </a:p>
              <a:p>
                <a:pPr defTabSz="914102" fontAlgn="base">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R:0 G:120 B:215</a:t>
                </a:r>
              </a:p>
            </p:txBody>
          </p:sp>
          <p:sp>
            <p:nvSpPr>
              <p:cNvPr id="37" name="Rectangle 36"/>
              <p:cNvSpPr/>
              <p:nvPr userDrawn="1"/>
            </p:nvSpPr>
            <p:spPr bwMode="auto">
              <a:xfrm>
                <a:off x="3419856" y="4543428"/>
                <a:ext cx="869930" cy="289766"/>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smtClean="0">
                    <a:gradFill>
                      <a:gsLst>
                        <a:gs pos="7965">
                          <a:srgbClr val="000000"/>
                        </a:gs>
                        <a:gs pos="28319">
                          <a:srgbClr val="000000"/>
                        </a:gs>
                      </a:gsLst>
                      <a:lin ang="5400000" scaled="0"/>
                    </a:gradFill>
                    <a:ea typeface="Segoe UI" pitchFamily="34" charset="0"/>
                    <a:cs typeface="Segoe UI" pitchFamily="34" charset="0"/>
                  </a:rPr>
                  <a:t>Cyan</a:t>
                </a:r>
              </a:p>
              <a:p>
                <a:pPr defTabSz="914102" fontAlgn="base">
                  <a:spcBef>
                    <a:spcPct val="0"/>
                  </a:spcBef>
                  <a:spcAft>
                    <a:spcPct val="0"/>
                  </a:spcAft>
                </a:pPr>
                <a:r>
                  <a:rPr lang="en-US" sz="490" dirty="0" smtClean="0">
                    <a:gradFill>
                      <a:gsLst>
                        <a:gs pos="7965">
                          <a:srgbClr val="000000"/>
                        </a:gs>
                        <a:gs pos="28319">
                          <a:srgbClr val="000000"/>
                        </a:gs>
                      </a:gsLst>
                      <a:lin ang="5400000" scaled="0"/>
                    </a:gradFill>
                    <a:ea typeface="Segoe UI" pitchFamily="34" charset="0"/>
                    <a:cs typeface="Segoe UI" pitchFamily="34" charset="0"/>
                  </a:rPr>
                  <a:t>R:0 G:188 B:242</a:t>
                </a:r>
              </a:p>
            </p:txBody>
          </p:sp>
          <p:sp>
            <p:nvSpPr>
              <p:cNvPr id="41" name="Rectangle 40"/>
              <p:cNvSpPr/>
              <p:nvPr userDrawn="1"/>
            </p:nvSpPr>
            <p:spPr bwMode="auto">
              <a:xfrm>
                <a:off x="1586734" y="4882896"/>
                <a:ext cx="869930" cy="289766"/>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smtClean="0">
                    <a:gradFill>
                      <a:gsLst>
                        <a:gs pos="92035">
                          <a:srgbClr val="505050"/>
                        </a:gs>
                        <a:gs pos="27000">
                          <a:srgbClr val="505050"/>
                        </a:gs>
                      </a:gsLst>
                      <a:lin ang="5400000" scaled="0"/>
                    </a:gradFill>
                    <a:ea typeface="Segoe UI" pitchFamily="34" charset="0"/>
                    <a:cs typeface="Segoe UI" pitchFamily="34" charset="0"/>
                  </a:rPr>
                  <a:t>Light Gray</a:t>
                </a:r>
              </a:p>
              <a:p>
                <a:pPr defTabSz="914102" fontAlgn="base">
                  <a:spcBef>
                    <a:spcPct val="0"/>
                  </a:spcBef>
                  <a:spcAft>
                    <a:spcPct val="0"/>
                  </a:spcAft>
                </a:pPr>
                <a:r>
                  <a:rPr lang="en-US" sz="490" dirty="0" smtClean="0">
                    <a:gradFill>
                      <a:gsLst>
                        <a:gs pos="92035">
                          <a:srgbClr val="505050"/>
                        </a:gs>
                        <a:gs pos="27000">
                          <a:srgbClr val="505050"/>
                        </a:gs>
                      </a:gsLst>
                      <a:lin ang="5400000" scaled="0"/>
                    </a:gradFill>
                    <a:ea typeface="Segoe UI" pitchFamily="34" charset="0"/>
                    <a:cs typeface="Segoe UI" pitchFamily="34" charset="0"/>
                  </a:rPr>
                  <a:t>R:210 G:210 B:210</a:t>
                </a:r>
              </a:p>
            </p:txBody>
          </p:sp>
          <p:sp>
            <p:nvSpPr>
              <p:cNvPr id="42" name="Rectangle 41"/>
              <p:cNvSpPr/>
              <p:nvPr userDrawn="1"/>
            </p:nvSpPr>
            <p:spPr bwMode="auto">
              <a:xfrm>
                <a:off x="2505456" y="4543426"/>
                <a:ext cx="869930" cy="289766"/>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smtClean="0">
                    <a:gradFill>
                      <a:gsLst>
                        <a:gs pos="0">
                          <a:srgbClr val="FFFFFF"/>
                        </a:gs>
                        <a:gs pos="100000">
                          <a:srgbClr val="FFFFFF"/>
                        </a:gs>
                      </a:gsLst>
                      <a:lin ang="5400000" scaled="0"/>
                    </a:gradFill>
                    <a:ea typeface="Segoe UI" pitchFamily="34" charset="0"/>
                    <a:cs typeface="Segoe UI" pitchFamily="34" charset="0"/>
                  </a:rPr>
                  <a:t>Dark Blue</a:t>
                </a:r>
              </a:p>
              <a:p>
                <a:pPr defTabSz="914102" fontAlgn="base">
                  <a:spcBef>
                    <a:spcPct val="0"/>
                  </a:spcBef>
                  <a:spcAft>
                    <a:spcPct val="0"/>
                  </a:spcAft>
                </a:pPr>
                <a:r>
                  <a:rPr lang="en-US" sz="490" dirty="0" smtClean="0">
                    <a:gradFill>
                      <a:gsLst>
                        <a:gs pos="0">
                          <a:srgbClr val="FFFFFF"/>
                        </a:gs>
                        <a:gs pos="100000">
                          <a:srgbClr val="FFFFFF"/>
                        </a:gs>
                      </a:gsLst>
                      <a:lin ang="5400000" scaled="0"/>
                    </a:gradFill>
                    <a:ea typeface="Segoe UI" pitchFamily="34" charset="0"/>
                    <a:cs typeface="Segoe UI" pitchFamily="34" charset="0"/>
                  </a:rPr>
                  <a:t>R:0 G:32 B:80</a:t>
                </a:r>
              </a:p>
            </p:txBody>
          </p:sp>
          <p:sp>
            <p:nvSpPr>
              <p:cNvPr id="43" name="Rectangle 42"/>
              <p:cNvSpPr/>
              <p:nvPr userDrawn="1"/>
            </p:nvSpPr>
            <p:spPr bwMode="auto">
              <a:xfrm>
                <a:off x="3413144" y="4882896"/>
                <a:ext cx="869930" cy="289766"/>
              </a:xfrm>
              <a:prstGeom prst="rect">
                <a:avLst/>
              </a:prstGeom>
              <a:solidFill>
                <a:srgbClr val="50505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smtClean="0">
                    <a:gradFill>
                      <a:gsLst>
                        <a:gs pos="0">
                          <a:srgbClr val="FFFFFF"/>
                        </a:gs>
                        <a:gs pos="100000">
                          <a:srgbClr val="FFFFFF"/>
                        </a:gs>
                      </a:gsLst>
                      <a:lin ang="5400000" scaled="0"/>
                    </a:gradFill>
                    <a:ea typeface="Segoe UI" pitchFamily="34" charset="0"/>
                    <a:cs typeface="Segoe UI" pitchFamily="34" charset="0"/>
                  </a:rPr>
                  <a:t>Dark Gray</a:t>
                </a:r>
              </a:p>
              <a:p>
                <a:pPr defTabSz="914102" fontAlgn="base">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R:80 G:80 B:80</a:t>
                </a:r>
              </a:p>
            </p:txBody>
          </p:sp>
          <p:sp>
            <p:nvSpPr>
              <p:cNvPr id="44" name="Rectangle 43"/>
              <p:cNvSpPr/>
              <p:nvPr userDrawn="1"/>
            </p:nvSpPr>
            <p:spPr bwMode="auto">
              <a:xfrm>
                <a:off x="2505456" y="4882895"/>
                <a:ext cx="869930" cy="289766"/>
              </a:xfrm>
              <a:prstGeom prst="rect">
                <a:avLst/>
              </a:prstGeom>
              <a:solidFill>
                <a:srgbClr val="73737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smtClean="0">
                    <a:gradFill>
                      <a:gsLst>
                        <a:gs pos="0">
                          <a:srgbClr val="FFFFFF"/>
                        </a:gs>
                        <a:gs pos="100000">
                          <a:srgbClr val="FFFFFF"/>
                        </a:gs>
                      </a:gsLst>
                      <a:lin ang="5400000" scaled="0"/>
                    </a:gradFill>
                    <a:ea typeface="Segoe UI" pitchFamily="34" charset="0"/>
                    <a:cs typeface="Segoe UI" pitchFamily="34" charset="0"/>
                  </a:rPr>
                  <a:t>Gray</a:t>
                </a:r>
              </a:p>
              <a:p>
                <a:pPr defTabSz="914102" fontAlgn="base">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R:115 G:115 B:115</a:t>
                </a:r>
              </a:p>
            </p:txBody>
          </p:sp>
        </p:grpSp>
        <p:grpSp>
          <p:nvGrpSpPr>
            <p:cNvPr id="27" name="Group 26"/>
            <p:cNvGrpSpPr/>
            <p:nvPr userDrawn="1"/>
          </p:nvGrpSpPr>
          <p:grpSpPr>
            <a:xfrm rot="5400000">
              <a:off x="11412325" y="4270556"/>
              <a:ext cx="2703052" cy="289766"/>
              <a:chOff x="4476564" y="4543426"/>
              <a:chExt cx="2703052" cy="289766"/>
            </a:xfrm>
          </p:grpSpPr>
          <p:sp>
            <p:nvSpPr>
              <p:cNvPr id="33" name="Rectangle 32"/>
              <p:cNvSpPr/>
              <p:nvPr userDrawn="1"/>
            </p:nvSpPr>
            <p:spPr bwMode="auto">
              <a:xfrm>
                <a:off x="5395286" y="4543426"/>
                <a:ext cx="869930" cy="289766"/>
              </a:xfrm>
              <a:prstGeom prst="rect">
                <a:avLst/>
              </a:prstGeom>
              <a:solidFill>
                <a:srgbClr val="5C2D9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smtClean="0">
                    <a:gradFill>
                      <a:gsLst>
                        <a:gs pos="0">
                          <a:srgbClr val="FFFFFF"/>
                        </a:gs>
                        <a:gs pos="100000">
                          <a:srgbClr val="FFFFFF"/>
                        </a:gs>
                      </a:gsLst>
                      <a:lin ang="5400000" scaled="0"/>
                    </a:gradFill>
                    <a:ea typeface="Segoe UI" pitchFamily="34" charset="0"/>
                    <a:cs typeface="Segoe UI" pitchFamily="34" charset="0"/>
                  </a:rPr>
                  <a:t>Purple</a:t>
                </a:r>
              </a:p>
              <a:p>
                <a:pPr defTabSz="914102" fontAlgn="base">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R:92 G:45 B:145</a:t>
                </a:r>
              </a:p>
            </p:txBody>
          </p:sp>
          <p:sp>
            <p:nvSpPr>
              <p:cNvPr id="34" name="Rectangle 33"/>
              <p:cNvSpPr/>
              <p:nvPr userDrawn="1"/>
            </p:nvSpPr>
            <p:spPr bwMode="auto">
              <a:xfrm>
                <a:off x="6309686" y="4543426"/>
                <a:ext cx="869930" cy="289766"/>
              </a:xfrm>
              <a:prstGeom prst="rect">
                <a:avLst/>
              </a:prstGeom>
              <a:solidFill>
                <a:srgbClr val="D83B0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smtClean="0">
                    <a:gradFill>
                      <a:gsLst>
                        <a:gs pos="0">
                          <a:srgbClr val="FFFFFF"/>
                        </a:gs>
                        <a:gs pos="100000">
                          <a:srgbClr val="FFFFFF"/>
                        </a:gs>
                      </a:gsLst>
                      <a:lin ang="5400000" scaled="0"/>
                    </a:gradFill>
                    <a:ea typeface="Segoe UI" pitchFamily="34" charset="0"/>
                    <a:cs typeface="Segoe UI" pitchFamily="34" charset="0"/>
                  </a:rPr>
                  <a:t>Orange</a:t>
                </a:r>
              </a:p>
              <a:p>
                <a:pPr defTabSz="914102" fontAlgn="base">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R:216 G:59 B:1</a:t>
                </a:r>
              </a:p>
            </p:txBody>
          </p:sp>
          <p:sp>
            <p:nvSpPr>
              <p:cNvPr id="35" name="Rectangle 34"/>
              <p:cNvSpPr/>
              <p:nvPr userDrawn="1"/>
            </p:nvSpPr>
            <p:spPr bwMode="auto">
              <a:xfrm>
                <a:off x="4476564" y="4543426"/>
                <a:ext cx="869930" cy="289766"/>
              </a:xfrm>
              <a:prstGeom prst="rect">
                <a:avLst/>
              </a:prstGeom>
              <a:solidFill>
                <a:srgbClr val="107C1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0" bIns="0" numCol="1" spcCol="0" rtlCol="0" fromWordArt="0" anchor="t" anchorCtr="0" forceAA="0" compatLnSpc="1">
                <a:prstTxWarp prst="textNoShape">
                  <a:avLst/>
                </a:prstTxWarp>
                <a:noAutofit/>
              </a:bodyPr>
              <a:lstStyle/>
              <a:p>
                <a:pPr defTabSz="914102" fontAlgn="base">
                  <a:spcBef>
                    <a:spcPct val="0"/>
                  </a:spcBef>
                  <a:spcAft>
                    <a:spcPct val="0"/>
                  </a:spcAft>
                </a:pPr>
                <a:r>
                  <a:rPr lang="en-US" sz="490" b="1" dirty="0" smtClean="0">
                    <a:gradFill>
                      <a:gsLst>
                        <a:gs pos="0">
                          <a:srgbClr val="FFFFFF"/>
                        </a:gs>
                        <a:gs pos="100000">
                          <a:srgbClr val="FFFFFF"/>
                        </a:gs>
                      </a:gsLst>
                      <a:lin ang="5400000" scaled="0"/>
                    </a:gradFill>
                    <a:ea typeface="Segoe UI" pitchFamily="34" charset="0"/>
                    <a:cs typeface="Segoe UI" pitchFamily="34" charset="0"/>
                  </a:rPr>
                  <a:t>Green</a:t>
                </a:r>
              </a:p>
              <a:p>
                <a:pPr defTabSz="914102" fontAlgn="base">
                  <a:spcBef>
                    <a:spcPct val="0"/>
                  </a:spcBef>
                  <a:spcAft>
                    <a:spcPct val="0"/>
                  </a:spcAft>
                </a:pPr>
                <a:r>
                  <a:rPr lang="en-US" sz="490" dirty="0" smtClean="0">
                    <a:gradFill>
                      <a:gsLst>
                        <a:gs pos="2092">
                          <a:srgbClr val="F8F8F8"/>
                        </a:gs>
                        <a:gs pos="10042">
                          <a:srgbClr val="F8F8F8"/>
                        </a:gs>
                      </a:gsLst>
                      <a:lin ang="5400000" scaled="0"/>
                    </a:gradFill>
                    <a:ea typeface="Segoe UI" pitchFamily="34" charset="0"/>
                    <a:cs typeface="Segoe UI" pitchFamily="34" charset="0"/>
                  </a:rPr>
                  <a:t>R:16 G:124 B:16</a:t>
                </a:r>
              </a:p>
            </p:txBody>
          </p:sp>
        </p:grpSp>
        <p:sp>
          <p:nvSpPr>
            <p:cNvPr id="28" name="TextBox 27"/>
            <p:cNvSpPr txBox="1"/>
            <p:nvPr userDrawn="1"/>
          </p:nvSpPr>
          <p:spPr>
            <a:xfrm rot="5400000">
              <a:off x="12987813" y="258334"/>
              <a:ext cx="843944" cy="326834"/>
            </a:xfrm>
            <a:prstGeom prst="rect">
              <a:avLst/>
            </a:prstGeom>
            <a:noFill/>
          </p:spPr>
          <p:txBody>
            <a:bodyPr wrap="none" lIns="0" tIns="91440" rIns="182880" bIns="91440" rtlCol="0">
              <a:spAutoFit/>
            </a:bodyPr>
            <a:lstStyle/>
            <a:p>
              <a:pPr defTabSz="914367">
                <a:lnSpc>
                  <a:spcPct val="90000"/>
                </a:lnSpc>
                <a:spcAft>
                  <a:spcPts val="588"/>
                </a:spcAft>
              </a:pPr>
              <a:r>
                <a:rPr lang="en-US" sz="980" dirty="0" smtClean="0">
                  <a:gradFill>
                    <a:gsLst>
                      <a:gs pos="2917">
                        <a:srgbClr val="505050"/>
                      </a:gs>
                      <a:gs pos="30000">
                        <a:srgbClr val="505050"/>
                      </a:gs>
                    </a:gsLst>
                    <a:lin ang="5400000" scaled="0"/>
                  </a:gradFill>
                </a:rPr>
                <a:t>Main colors</a:t>
              </a:r>
            </a:p>
          </p:txBody>
        </p:sp>
        <p:sp>
          <p:nvSpPr>
            <p:cNvPr id="32" name="TextBox 31"/>
            <p:cNvSpPr txBox="1"/>
            <p:nvPr userDrawn="1"/>
          </p:nvSpPr>
          <p:spPr>
            <a:xfrm rot="5400000">
              <a:off x="11746691" y="4228746"/>
              <a:ext cx="2647253" cy="326834"/>
            </a:xfrm>
            <a:prstGeom prst="rect">
              <a:avLst/>
            </a:prstGeom>
            <a:noFill/>
          </p:spPr>
          <p:txBody>
            <a:bodyPr wrap="none" lIns="0" tIns="91440" rIns="182880" bIns="91440" rtlCol="0">
              <a:spAutoFit/>
            </a:bodyPr>
            <a:lstStyle/>
            <a:p>
              <a:pPr defTabSz="914367">
                <a:lnSpc>
                  <a:spcPct val="90000"/>
                </a:lnSpc>
                <a:spcAft>
                  <a:spcPts val="588"/>
                </a:spcAft>
              </a:pPr>
              <a:r>
                <a:rPr lang="en-US" sz="980" dirty="0" smtClean="0">
                  <a:gradFill>
                    <a:gsLst>
                      <a:gs pos="2917">
                        <a:srgbClr val="505050"/>
                      </a:gs>
                      <a:gs pos="30000">
                        <a:srgbClr val="505050"/>
                      </a:gs>
                    </a:gsLst>
                    <a:lin ang="5400000" scaled="0"/>
                  </a:gradFill>
                </a:rPr>
                <a:t>Secondary colors (use only when necessary)</a:t>
              </a:r>
            </a:p>
          </p:txBody>
        </p:sp>
      </p:grpSp>
    </p:spTree>
    <p:extLst>
      <p:ext uri="{BB962C8B-B14F-4D97-AF65-F5344CB8AC3E}">
        <p14:creationId xmlns:p14="http://schemas.microsoft.com/office/powerpoint/2010/main" val="1470681388"/>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 id="2147483718" r:id="rId12"/>
    <p:sldLayoutId id="2147483719" r:id="rId13"/>
    <p:sldLayoutId id="2147483720" r:id="rId14"/>
    <p:sldLayoutId id="2147483721" r:id="rId15"/>
    <p:sldLayoutId id="2147483722" r:id="rId16"/>
    <p:sldLayoutId id="2147483723" r:id="rId17"/>
    <p:sldLayoutId id="2147483724" r:id="rId18"/>
    <p:sldLayoutId id="2147483725" r:id="rId19"/>
    <p:sldLayoutId id="2147483726" r:id="rId20"/>
    <p:sldLayoutId id="2147483727" r:id="rId21"/>
    <p:sldLayoutId id="2147483728" r:id="rId22"/>
    <p:sldLayoutId id="2147483729" r:id="rId23"/>
    <p:sldLayoutId id="2147483730" r:id="rId24"/>
    <p:sldLayoutId id="2147483731" r:id="rId25"/>
    <p:sldLayoutId id="2147483746" r:id="rId26"/>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4705" b="0" kern="1200" cap="none" spc="-100"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mj-lt"/>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mn-lt"/>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mn-lt"/>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mn-lt"/>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69241" y="1387721"/>
            <a:ext cx="11653521" cy="2052030"/>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8"/>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021248830"/>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4705" b="0" kern="1200" cap="none" spc="-100" baseline="0" dirty="0" smtClean="0">
          <a:ln w="3175">
            <a:noFill/>
          </a:ln>
          <a:solidFill>
            <a:srgbClr val="00B0F0"/>
          </a:solidFill>
          <a:effectLst/>
          <a:latin typeface="Segoe UI Light" charset="0"/>
          <a:ea typeface="+mn-ea"/>
          <a:cs typeface="Segoe UI Light"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Segoe UI Light" charset="0"/>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Segoe UI Light" charset="0"/>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Segoe UI Light" charset="0"/>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Segoe UI Light" charset="0"/>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Segoe UI Light" charset="0"/>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00000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69240" y="289511"/>
            <a:ext cx="11655840" cy="89966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69241" y="1387721"/>
            <a:ext cx="11653521" cy="2052030"/>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7" name="Picture 6"/>
          <p:cNvPicPr>
            <a:picLocks noChangeAspect="1"/>
          </p:cNvPicPr>
          <p:nvPr userDrawn="1"/>
        </p:nvPicPr>
        <p:blipFill>
          <a:blip r:embed="rId8"/>
          <a:stretch>
            <a:fillRect/>
          </a:stretch>
        </p:blipFill>
        <p:spPr>
          <a:xfrm rot="5400000">
            <a:off x="9208748" y="2991033"/>
            <a:ext cx="6858623" cy="876557"/>
          </a:xfrm>
          <a:prstGeom prst="rect">
            <a:avLst/>
          </a:prstGeom>
        </p:spPr>
      </p:pic>
    </p:spTree>
    <p:extLst>
      <p:ext uri="{BB962C8B-B14F-4D97-AF65-F5344CB8AC3E}">
        <p14:creationId xmlns:p14="http://schemas.microsoft.com/office/powerpoint/2010/main" val="1779539789"/>
      </p:ext>
    </p:extLst>
  </p:cSld>
  <p:clrMap bg1="dk1" tx1="lt1" bg2="dk2" tx2="lt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Lst>
  <p:transition>
    <p:fade/>
  </p:transition>
  <p:timing>
    <p:tnLst>
      <p:par>
        <p:cTn id="1" dur="indefinite" restart="never" nodeType="tmRoot"/>
      </p:par>
    </p:tnLst>
  </p:timing>
  <p:txStyles>
    <p:titleStyle>
      <a:lvl1pPr algn="l" defTabSz="914367" rtl="0" eaLnBrk="1" latinLnBrk="0" hangingPunct="1">
        <a:lnSpc>
          <a:spcPct val="90000"/>
        </a:lnSpc>
        <a:spcBef>
          <a:spcPct val="0"/>
        </a:spcBef>
        <a:buNone/>
        <a:defRPr lang="en-US" sz="4705" b="0" kern="1200" cap="none" spc="-100" baseline="0" dirty="0" smtClean="0">
          <a:ln w="3175">
            <a:noFill/>
          </a:ln>
          <a:solidFill>
            <a:srgbClr val="00B0F0"/>
          </a:solidFill>
          <a:effectLst/>
          <a:latin typeface="Segoe UI Light" charset="0"/>
          <a:ea typeface="+mn-ea"/>
          <a:cs typeface="Segoe UI Light" charset="0"/>
        </a:defRPr>
      </a:lvl1pPr>
    </p:titleStyle>
    <p:bodyStyle>
      <a:lvl1pPr marL="336145" marR="0" indent="-336145" algn="l" defTabSz="914367" rtl="0" eaLnBrk="1" fontAlgn="auto" latinLnBrk="0" hangingPunct="1">
        <a:lnSpc>
          <a:spcPct val="90000"/>
        </a:lnSpc>
        <a:spcBef>
          <a:spcPct val="20000"/>
        </a:spcBef>
        <a:spcAft>
          <a:spcPts val="0"/>
        </a:spcAft>
        <a:buClrTx/>
        <a:buSzPct val="90000"/>
        <a:buFont typeface="Arial" pitchFamily="34" charset="0"/>
        <a:buChar char="•"/>
        <a:tabLst/>
        <a:defRPr sz="3921" kern="1200" spc="0" baseline="0">
          <a:gradFill>
            <a:gsLst>
              <a:gs pos="1250">
                <a:schemeClr val="tx1"/>
              </a:gs>
              <a:gs pos="100000">
                <a:schemeClr val="tx1"/>
              </a:gs>
            </a:gsLst>
            <a:lin ang="5400000" scaled="0"/>
          </a:gradFill>
          <a:latin typeface="Segoe UI Light" charset="0"/>
          <a:ea typeface="+mn-ea"/>
          <a:cs typeface="+mn-cs"/>
        </a:defRPr>
      </a:lvl1pPr>
      <a:lvl2pPr marL="572691" marR="0" indent="-236546" algn="l" defTabSz="914367" rtl="0" eaLnBrk="1" fontAlgn="auto" latinLnBrk="0" hangingPunct="1">
        <a:lnSpc>
          <a:spcPct val="90000"/>
        </a:lnSpc>
        <a:spcBef>
          <a:spcPct val="20000"/>
        </a:spcBef>
        <a:spcAft>
          <a:spcPts val="0"/>
        </a:spcAft>
        <a:buClrTx/>
        <a:buSzPct val="90000"/>
        <a:buFont typeface="Arial" pitchFamily="34" charset="0"/>
        <a:buChar char="•"/>
        <a:tabLst/>
        <a:defRPr sz="2353" kern="1200" spc="0" baseline="0">
          <a:gradFill>
            <a:gsLst>
              <a:gs pos="1250">
                <a:schemeClr val="tx1"/>
              </a:gs>
              <a:gs pos="100000">
                <a:schemeClr val="tx1"/>
              </a:gs>
            </a:gsLst>
            <a:lin ang="5400000" scaled="0"/>
          </a:gradFill>
          <a:latin typeface="Segoe UI Light" charset="0"/>
          <a:ea typeface="+mn-ea"/>
          <a:cs typeface="+mn-cs"/>
        </a:defRPr>
      </a:lvl2pPr>
      <a:lvl3pPr marL="784338"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gradFill>
            <a:gsLst>
              <a:gs pos="1250">
                <a:schemeClr val="tx1"/>
              </a:gs>
              <a:gs pos="100000">
                <a:schemeClr val="tx1"/>
              </a:gs>
            </a:gsLst>
            <a:lin ang="5400000" scaled="0"/>
          </a:gradFill>
          <a:latin typeface="Segoe UI Light" charset="0"/>
          <a:ea typeface="+mn-ea"/>
          <a:cs typeface="+mn-cs"/>
        </a:defRPr>
      </a:lvl3pPr>
      <a:lvl4pPr marL="1008435"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Segoe UI Light" charset="0"/>
          <a:ea typeface="+mn-ea"/>
          <a:cs typeface="+mn-cs"/>
        </a:defRPr>
      </a:lvl4pPr>
      <a:lvl5pPr marL="1232531" marR="0" indent="-224097" algn="l" defTabSz="914367"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gradFill>
            <a:gsLst>
              <a:gs pos="1250">
                <a:schemeClr val="tx1"/>
              </a:gs>
              <a:gs pos="100000">
                <a:schemeClr val="tx1"/>
              </a:gs>
            </a:gsLst>
            <a:lin ang="5400000" scaled="0"/>
          </a:gradFill>
          <a:latin typeface="Segoe UI Light" charset="0"/>
          <a:ea typeface="+mn-ea"/>
          <a:cs typeface="+mn-cs"/>
        </a:defRPr>
      </a:lvl5pPr>
      <a:lvl6pPr marL="2514509"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693"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877"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6061" indent="-228592" algn="l" defTabSz="914367"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367" rtl="0" eaLnBrk="1" latinLnBrk="0" hangingPunct="1">
        <a:defRPr sz="1765" kern="1200">
          <a:solidFill>
            <a:schemeClr val="tx1"/>
          </a:solidFill>
          <a:latin typeface="+mn-lt"/>
          <a:ea typeface="+mn-ea"/>
          <a:cs typeface="+mn-cs"/>
        </a:defRPr>
      </a:lvl1pPr>
      <a:lvl2pPr marL="457183" algn="l" defTabSz="914367" rtl="0" eaLnBrk="1" latinLnBrk="0" hangingPunct="1">
        <a:defRPr sz="1765" kern="1200">
          <a:solidFill>
            <a:schemeClr val="tx1"/>
          </a:solidFill>
          <a:latin typeface="+mn-lt"/>
          <a:ea typeface="+mn-ea"/>
          <a:cs typeface="+mn-cs"/>
        </a:defRPr>
      </a:lvl2pPr>
      <a:lvl3pPr marL="914367" algn="l" defTabSz="914367" rtl="0" eaLnBrk="1" latinLnBrk="0" hangingPunct="1">
        <a:defRPr sz="1765" kern="1200">
          <a:solidFill>
            <a:schemeClr val="tx1"/>
          </a:solidFill>
          <a:latin typeface="+mn-lt"/>
          <a:ea typeface="+mn-ea"/>
          <a:cs typeface="+mn-cs"/>
        </a:defRPr>
      </a:lvl3pPr>
      <a:lvl4pPr marL="1371550" algn="l" defTabSz="914367" rtl="0" eaLnBrk="1" latinLnBrk="0" hangingPunct="1">
        <a:defRPr sz="1765" kern="1200">
          <a:solidFill>
            <a:schemeClr val="tx1"/>
          </a:solidFill>
          <a:latin typeface="+mn-lt"/>
          <a:ea typeface="+mn-ea"/>
          <a:cs typeface="+mn-cs"/>
        </a:defRPr>
      </a:lvl4pPr>
      <a:lvl5pPr marL="1828734" algn="l" defTabSz="914367" rtl="0" eaLnBrk="1" latinLnBrk="0" hangingPunct="1">
        <a:defRPr sz="1765" kern="1200">
          <a:solidFill>
            <a:schemeClr val="tx1"/>
          </a:solidFill>
          <a:latin typeface="+mn-lt"/>
          <a:ea typeface="+mn-ea"/>
          <a:cs typeface="+mn-cs"/>
        </a:defRPr>
      </a:lvl5pPr>
      <a:lvl6pPr marL="2285918" algn="l" defTabSz="914367" rtl="0" eaLnBrk="1" latinLnBrk="0" hangingPunct="1">
        <a:defRPr sz="1765" kern="1200">
          <a:solidFill>
            <a:schemeClr val="tx1"/>
          </a:solidFill>
          <a:latin typeface="+mn-lt"/>
          <a:ea typeface="+mn-ea"/>
          <a:cs typeface="+mn-cs"/>
        </a:defRPr>
      </a:lvl6pPr>
      <a:lvl7pPr marL="2743101" algn="l" defTabSz="914367" rtl="0" eaLnBrk="1" latinLnBrk="0" hangingPunct="1">
        <a:defRPr sz="1765" kern="1200">
          <a:solidFill>
            <a:schemeClr val="tx1"/>
          </a:solidFill>
          <a:latin typeface="+mn-lt"/>
          <a:ea typeface="+mn-ea"/>
          <a:cs typeface="+mn-cs"/>
        </a:defRPr>
      </a:lvl7pPr>
      <a:lvl8pPr marL="3200284" algn="l" defTabSz="914367" rtl="0" eaLnBrk="1" latinLnBrk="0" hangingPunct="1">
        <a:defRPr sz="1765" kern="1200">
          <a:solidFill>
            <a:schemeClr val="tx1"/>
          </a:solidFill>
          <a:latin typeface="+mn-lt"/>
          <a:ea typeface="+mn-ea"/>
          <a:cs typeface="+mn-cs"/>
        </a:defRPr>
      </a:lvl8pPr>
      <a:lvl9pPr marL="3657469" algn="l" defTabSz="914367"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49">
          <p15:clr>
            <a:srgbClr val="5ACBF0"/>
          </p15:clr>
        </p15:guide>
        <p15:guide id="4" pos="1325">
          <p15:clr>
            <a:srgbClr val="5ACBF0"/>
          </p15:clr>
        </p15:guide>
        <p15:guide id="5" pos="1901">
          <p15:clr>
            <a:srgbClr val="5ACBF0"/>
          </p15:clr>
        </p15:guide>
        <p15:guide id="6" pos="2477">
          <p15:clr>
            <a:srgbClr val="5ACBF0"/>
          </p15:clr>
        </p15:guide>
        <p15:guide id="7" pos="3053">
          <p15:clr>
            <a:srgbClr val="5ACBF0"/>
          </p15:clr>
        </p15:guide>
        <p15:guide id="8" pos="3629">
          <p15:clr>
            <a:srgbClr val="5ACBF0"/>
          </p15:clr>
        </p15:guide>
        <p15:guide id="9" pos="4205">
          <p15:clr>
            <a:srgbClr val="5ACBF0"/>
          </p15:clr>
        </p15:guide>
        <p15:guide id="10" pos="4781">
          <p15:clr>
            <a:srgbClr val="5ACBF0"/>
          </p15:clr>
        </p15:guide>
        <p15:guide id="11" pos="5357">
          <p15:clr>
            <a:srgbClr val="5ACBF0"/>
          </p15:clr>
        </p15:guide>
        <p15:guide id="12" pos="5933">
          <p15:clr>
            <a:srgbClr val="5ACBF0"/>
          </p15:clr>
        </p15:guide>
        <p15:guide id="13" pos="6509">
          <p15:clr>
            <a:srgbClr val="5ACBF0"/>
          </p15:clr>
        </p15:guide>
        <p15:guide id="14" pos="7085">
          <p15:clr>
            <a:srgbClr val="5ACBF0"/>
          </p15:clr>
        </p15:guide>
        <p15:guide id="15" pos="7661">
          <p15:clr>
            <a:srgbClr val="5ACBF0"/>
          </p15:clr>
        </p15:guide>
        <p15:guide id="16" pos="288">
          <p15:clr>
            <a:srgbClr val="C35EA4"/>
          </p15:clr>
        </p15:guide>
        <p15:guide id="17" pos="7546">
          <p15:clr>
            <a:srgbClr val="C35EA4"/>
          </p15:clr>
        </p15:guide>
        <p15:guide id="18" orient="horz" pos="763">
          <p15:clr>
            <a:srgbClr val="5ACBF0"/>
          </p15:clr>
        </p15:guide>
        <p15:guide id="19" orient="horz" pos="1339">
          <p15:clr>
            <a:srgbClr val="5ACBF0"/>
          </p15:clr>
        </p15:guide>
        <p15:guide id="20" orient="horz" pos="1915">
          <p15:clr>
            <a:srgbClr val="5ACBF0"/>
          </p15:clr>
        </p15:guide>
        <p15:guide id="21" orient="horz" pos="2491">
          <p15:clr>
            <a:srgbClr val="5ACBF0"/>
          </p15:clr>
        </p15:guide>
        <p15:guide id="22" orient="horz" pos="3067">
          <p15:clr>
            <a:srgbClr val="5ACBF0"/>
          </p15:clr>
        </p15:guide>
        <p15:guide id="23" orient="horz" pos="3643">
          <p15:clr>
            <a:srgbClr val="5ACBF0"/>
          </p15:clr>
        </p15:guide>
        <p15:guide id="24" orient="horz" pos="4219">
          <p15:clr>
            <a:srgbClr val="5ACBF0"/>
          </p15:clr>
        </p15:guide>
        <p15:guide id="25" orient="horz" pos="302">
          <p15:clr>
            <a:srgbClr val="C35EA4"/>
          </p15:clr>
        </p15:guide>
        <p15:guide id="26" orient="horz" pos="4104">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7.jpg"/></Relationships>
</file>

<file path=ppt/slides/_rels/slide10.xml.rels><?xml version="1.0" encoding="UTF-8" standalone="yes"?>
<Relationships xmlns="http://schemas.openxmlformats.org/package/2006/relationships"><Relationship Id="rId11" Type="http://schemas.openxmlformats.org/officeDocument/2006/relationships/image" Target="../media/image33.png"/><Relationship Id="rId12" Type="http://schemas.openxmlformats.org/officeDocument/2006/relationships/image" Target="../media/image34.png"/><Relationship Id="rId13" Type="http://schemas.openxmlformats.org/officeDocument/2006/relationships/image" Target="../media/image35.png"/><Relationship Id="rId14" Type="http://schemas.openxmlformats.org/officeDocument/2006/relationships/image" Target="../media/image36.jpg"/><Relationship Id="rId15" Type="http://schemas.openxmlformats.org/officeDocument/2006/relationships/image" Target="../media/image37.png"/><Relationship Id="rId16" Type="http://schemas.openxmlformats.org/officeDocument/2006/relationships/image" Target="../media/image38.png"/><Relationship Id="rId17" Type="http://schemas.openxmlformats.org/officeDocument/2006/relationships/image" Target="../media/image39.jpg"/><Relationship Id="rId1" Type="http://schemas.openxmlformats.org/officeDocument/2006/relationships/slideLayout" Target="../slideLayouts/slideLayout38.xml"/><Relationship Id="rId2" Type="http://schemas.openxmlformats.org/officeDocument/2006/relationships/notesSlide" Target="../notesSlides/notesSlide8.xml"/><Relationship Id="rId3" Type="http://schemas.openxmlformats.org/officeDocument/2006/relationships/image" Target="../media/image25.emf"/><Relationship Id="rId4" Type="http://schemas.openxmlformats.org/officeDocument/2006/relationships/image" Target="../media/image19.emf"/><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16.png"/><Relationship Id="rId8" Type="http://schemas.openxmlformats.org/officeDocument/2006/relationships/image" Target="../media/image30.jpeg"/><Relationship Id="rId9" Type="http://schemas.openxmlformats.org/officeDocument/2006/relationships/image" Target="../media/image31.tiff"/><Relationship Id="rId10" Type="http://schemas.openxmlformats.org/officeDocument/2006/relationships/image" Target="../media/image3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image" Target="../media/image40.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55.xml"/><Relationship Id="rId2" Type="http://schemas.openxmlformats.org/officeDocument/2006/relationships/notesSlide" Target="../notesSlides/notesSlide10.xml"/></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55.xml"/><Relationship Id="rId2" Type="http://schemas.openxmlformats.org/officeDocument/2006/relationships/notesSlide" Target="../notesSlides/notesSlide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12.xml"/><Relationship Id="rId3"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8.png"/><Relationship Id="rId1" Type="http://schemas.openxmlformats.org/officeDocument/2006/relationships/slideLayout" Target="../slideLayouts/slideLayout77.xml"/><Relationship Id="rId2" Type="http://schemas.openxmlformats.org/officeDocument/2006/relationships/notesSlide" Target="../notesSlides/notesSlide13.xml"/></Relationships>
</file>

<file path=ppt/slides/_rels/slide17.xml.rels><?xml version="1.0" encoding="UTF-8" standalone="yes"?>
<Relationships xmlns="http://schemas.openxmlformats.org/package/2006/relationships"><Relationship Id="rId3" Type="http://schemas.openxmlformats.org/officeDocument/2006/relationships/image" Target="../media/image47.tiff"/><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slideLayout" Target="../slideLayouts/slideLayout77.xml"/><Relationship Id="rId2" Type="http://schemas.openxmlformats.org/officeDocument/2006/relationships/notesSlide" Target="../notesSlides/notesSlide1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9.xml.rels><?xml version="1.0" encoding="UTF-8" standalone="yes"?>
<Relationships xmlns="http://schemas.openxmlformats.org/package/2006/relationships"><Relationship Id="rId3" Type="http://schemas.openxmlformats.org/officeDocument/2006/relationships/hyperlink" Target="http://aka.ms/apimrocks" TargetMode="External"/><Relationship Id="rId4" Type="http://schemas.openxmlformats.org/officeDocument/2006/relationships/hyperlink" Target="http://aka.ms/apimwish" TargetMode="External"/><Relationship Id="rId5" Type="http://schemas.openxmlformats.org/officeDocument/2006/relationships/hyperlink" Target="http://aka.ms/apimfaq" TargetMode="External"/><Relationship Id="rId6" Type="http://schemas.openxmlformats.org/officeDocument/2006/relationships/hyperlink" Target="http://aka.ms/apimdocs" TargetMode="External"/><Relationship Id="rId7" Type="http://schemas.openxmlformats.org/officeDocument/2006/relationships/hyperlink" Target="http://twitter.com/azureapimgmt" TargetMode="External"/><Relationship Id="rId1" Type="http://schemas.openxmlformats.org/officeDocument/2006/relationships/slideLayout" Target="../slideLayouts/slideLayout55.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notesSlide" Target="../notesSlides/notesSlide1.xml"/><Relationship Id="rId3" Type="http://schemas.openxmlformats.org/officeDocument/2006/relationships/hyperlink" Target="http://twitter.com/AzureApiMgmt"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0" Type="http://schemas.openxmlformats.org/officeDocument/2006/relationships/image" Target="../media/image15.png"/><Relationship Id="rId1" Type="http://schemas.openxmlformats.org/officeDocument/2006/relationships/slideLayout" Target="../slideLayouts/slideLayout51.xml"/><Relationship Id="rId2"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3.xml"/><Relationship Id="rId3" Type="http://schemas.openxmlformats.org/officeDocument/2006/relationships/image" Target="../media/image1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4.xml"/><Relationship Id="rId3" Type="http://schemas.openxmlformats.org/officeDocument/2006/relationships/image" Target="../media/image1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5.xml"/><Relationship Id="rId2" Type="http://schemas.openxmlformats.org/officeDocument/2006/relationships/notesSlide" Target="../notesSlides/notesSlide5.xml"/><Relationship Id="rId3" Type="http://schemas.openxmlformats.org/officeDocument/2006/relationships/image" Target="../media/image16.png"/></Relationships>
</file>

<file path=ppt/slides/_rels/slide7.xml.rels><?xml version="1.0" encoding="UTF-8" standalone="yes"?>
<Relationships xmlns="http://schemas.openxmlformats.org/package/2006/relationships"><Relationship Id="rId11" Type="http://schemas.openxmlformats.org/officeDocument/2006/relationships/image" Target="../media/image25.emf"/><Relationship Id="rId12" Type="http://schemas.openxmlformats.org/officeDocument/2006/relationships/image" Target="../media/image26.emf"/><Relationship Id="rId13" Type="http://schemas.openxmlformats.org/officeDocument/2006/relationships/image" Target="../media/image27.png"/><Relationship Id="rId14" Type="http://schemas.openxmlformats.org/officeDocument/2006/relationships/image" Target="../media/image16.png"/><Relationship Id="rId1" Type="http://schemas.openxmlformats.org/officeDocument/2006/relationships/slideLayout" Target="../slideLayouts/slideLayout67.xml"/><Relationship Id="rId2" Type="http://schemas.openxmlformats.org/officeDocument/2006/relationships/notesSlide" Target="../notesSlides/notesSlide6.xml"/><Relationship Id="rId3" Type="http://schemas.openxmlformats.org/officeDocument/2006/relationships/image" Target="../media/image17.emf"/><Relationship Id="rId4" Type="http://schemas.openxmlformats.org/officeDocument/2006/relationships/image" Target="../media/image18.emf"/><Relationship Id="rId5" Type="http://schemas.openxmlformats.org/officeDocument/2006/relationships/image" Target="../media/image19.emf"/><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tiff"/><Relationship Id="rId9" Type="http://schemas.openxmlformats.org/officeDocument/2006/relationships/image" Target="../media/image23.png"/><Relationship Id="rId10" Type="http://schemas.openxmlformats.org/officeDocument/2006/relationships/image" Target="../media/image24.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8.xml"/><Relationship Id="rId2" Type="http://schemas.openxmlformats.org/officeDocument/2006/relationships/image" Target="../media/image2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7.xml"/><Relationship Id="rId2" Type="http://schemas.openxmlformats.org/officeDocument/2006/relationships/notesSlide" Target="../notesSlides/notesSlide7.xml"/><Relationship Id="rId3" Type="http://schemas.openxmlformats.org/officeDocument/2006/relationships/image" Target="../media/image2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3917475" y="3469900"/>
            <a:ext cx="7648778" cy="1415852"/>
            <a:chOff x="3917475" y="3393700"/>
            <a:chExt cx="7648778" cy="1415852"/>
          </a:xfrm>
        </p:grpSpPr>
        <p:sp>
          <p:nvSpPr>
            <p:cNvPr id="6" name="TextBox 5"/>
            <p:cNvSpPr txBox="1"/>
            <p:nvPr/>
          </p:nvSpPr>
          <p:spPr>
            <a:xfrm>
              <a:off x="3917476" y="3393700"/>
              <a:ext cx="5101617" cy="584775"/>
            </a:xfrm>
            <a:prstGeom prst="rect">
              <a:avLst/>
            </a:prstGeom>
            <a:noFill/>
          </p:spPr>
          <p:txBody>
            <a:bodyPr wrap="square" rtlCol="0">
              <a:spAutoFit/>
            </a:bodyPr>
            <a:lstStyle/>
            <a:p>
              <a:r>
                <a:rPr lang="en-IN" sz="3200" b="1" dirty="0" smtClean="0">
                  <a:solidFill>
                    <a:srgbClr val="505050"/>
                  </a:solidFill>
                  <a:latin typeface="Lato" panose="020F0502020204030203" pitchFamily="34" charset="0"/>
                  <a:ea typeface="Lato" panose="020F0502020204030203" pitchFamily="34" charset="0"/>
                  <a:cs typeface="Lato" panose="020F0502020204030203" pitchFamily="34" charset="0"/>
                </a:rPr>
                <a:t>Vladimir Vinogradsky</a:t>
              </a:r>
            </a:p>
          </p:txBody>
        </p:sp>
        <p:sp>
          <p:nvSpPr>
            <p:cNvPr id="7" name="TextBox 6"/>
            <p:cNvSpPr txBox="1"/>
            <p:nvPr/>
          </p:nvSpPr>
          <p:spPr>
            <a:xfrm>
              <a:off x="3917476" y="3907220"/>
              <a:ext cx="5101617" cy="369332"/>
            </a:xfrm>
            <a:prstGeom prst="rect">
              <a:avLst/>
            </a:prstGeom>
            <a:noFill/>
          </p:spPr>
          <p:txBody>
            <a:bodyPr wrap="square" rtlCol="0">
              <a:spAutoFit/>
            </a:bodyPr>
            <a:lstStyle/>
            <a:p>
              <a:r>
                <a:rPr lang="en-IN" b="1" dirty="0" smtClean="0">
                  <a:solidFill>
                    <a:srgbClr val="505050"/>
                  </a:solidFill>
                  <a:latin typeface="Lato" panose="020F0502020204030203" pitchFamily="34" charset="0"/>
                  <a:ea typeface="Lato" panose="020F0502020204030203" pitchFamily="34" charset="0"/>
                  <a:cs typeface="Lato" panose="020F0502020204030203" pitchFamily="34" charset="0"/>
                </a:rPr>
                <a:t>Principal PM Manager, Microsoft</a:t>
              </a:r>
            </a:p>
          </p:txBody>
        </p:sp>
        <p:sp>
          <p:nvSpPr>
            <p:cNvPr id="8" name="TextBox 7"/>
            <p:cNvSpPr txBox="1"/>
            <p:nvPr/>
          </p:nvSpPr>
          <p:spPr>
            <a:xfrm>
              <a:off x="3917475" y="4347887"/>
              <a:ext cx="7648778" cy="461665"/>
            </a:xfrm>
            <a:prstGeom prst="rect">
              <a:avLst/>
            </a:prstGeom>
            <a:noFill/>
          </p:spPr>
          <p:txBody>
            <a:bodyPr wrap="square" rtlCol="0">
              <a:spAutoFit/>
            </a:bodyPr>
            <a:lstStyle/>
            <a:p>
              <a:r>
                <a:rPr lang="en-IN" sz="2400" b="1" dirty="0" smtClean="0">
                  <a:solidFill>
                    <a:srgbClr val="505050"/>
                  </a:solidFill>
                  <a:latin typeface="Lato" panose="020F0502020204030203" pitchFamily="34" charset="0"/>
                  <a:ea typeface="Lato" panose="020F0502020204030203" pitchFamily="34" charset="0"/>
                  <a:cs typeface="Lato" panose="020F0502020204030203" pitchFamily="34" charset="0"/>
                </a:rPr>
                <a:t>Harnessing the Power of APIs</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5900" y="3219154"/>
            <a:ext cx="1562400" cy="1562400"/>
          </a:xfrm>
          <a:prstGeom prst="flowChartConnector">
            <a:avLst/>
          </a:prstGeom>
        </p:spPr>
      </p:pic>
    </p:spTree>
    <p:extLst>
      <p:ext uri="{BB962C8B-B14F-4D97-AF65-F5344CB8AC3E}">
        <p14:creationId xmlns:p14="http://schemas.microsoft.com/office/powerpoint/2010/main" val="1798026456"/>
      </p:ext>
    </p:extLst>
  </p:cSld>
  <p:clrMapOvr>
    <a:masterClrMapping/>
  </p:clrMapOvr>
  <p:transition spd="slow">
    <p:push dir="u"/>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p:cNvGrpSpPr/>
          <p:nvPr/>
        </p:nvGrpSpPr>
        <p:grpSpPr>
          <a:xfrm>
            <a:off x="848179" y="4198901"/>
            <a:ext cx="10249598" cy="2298279"/>
            <a:chOff x="776739" y="4070309"/>
            <a:chExt cx="10249598" cy="2298279"/>
          </a:xfrm>
        </p:grpSpPr>
        <p:sp>
          <p:nvSpPr>
            <p:cNvPr id="7" name="Rectangle 6"/>
            <p:cNvSpPr/>
            <p:nvPr/>
          </p:nvSpPr>
          <p:spPr bwMode="auto">
            <a:xfrm>
              <a:off x="4876084" y="4140763"/>
              <a:ext cx="3007304" cy="2201618"/>
            </a:xfrm>
            <a:prstGeom prst="rect">
              <a:avLst/>
            </a:prstGeo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dirty="0">
                <a:solidFill>
                  <a:srgbClr val="2F3781"/>
                </a:solidFill>
              </a:endParaRPr>
            </a:p>
          </p:txBody>
        </p:sp>
        <p:cxnSp>
          <p:nvCxnSpPr>
            <p:cNvPr id="62" name="Straight Arrow Connector 61"/>
            <p:cNvCxnSpPr/>
            <p:nvPr/>
          </p:nvCxnSpPr>
          <p:spPr>
            <a:xfrm>
              <a:off x="3764822" y="5231805"/>
              <a:ext cx="925446"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13" name="Picture 12"/>
            <p:cNvPicPr>
              <a:picLocks noChangeAspect="1"/>
            </p:cNvPicPr>
            <p:nvPr/>
          </p:nvPicPr>
          <p:blipFill>
            <a:blip r:embed="rId3"/>
            <a:stretch>
              <a:fillRect/>
            </a:stretch>
          </p:blipFill>
          <p:spPr>
            <a:xfrm>
              <a:off x="6809603" y="5397069"/>
              <a:ext cx="955299" cy="837727"/>
            </a:xfrm>
            <a:prstGeom prst="rect">
              <a:avLst/>
            </a:prstGeom>
          </p:spPr>
        </p:pic>
        <p:sp>
          <p:nvSpPr>
            <p:cNvPr id="73" name="TextBox 72"/>
            <p:cNvSpPr txBox="1"/>
            <p:nvPr/>
          </p:nvSpPr>
          <p:spPr>
            <a:xfrm>
              <a:off x="776739" y="5904340"/>
              <a:ext cx="663870" cy="343443"/>
            </a:xfrm>
            <a:prstGeom prst="rect">
              <a:avLst/>
            </a:prstGeom>
            <a:noFill/>
          </p:spPr>
          <p:txBody>
            <a:bodyPr wrap="none" rtlCol="0">
              <a:spAutoFit/>
            </a:bodyPr>
            <a:lstStyle/>
            <a:p>
              <a:pPr defTabSz="914225"/>
              <a:r>
                <a:rPr lang="en-US" sz="1600" dirty="0">
                  <a:solidFill>
                    <a:srgbClr val="FFFFFF"/>
                  </a:solidFill>
                </a:rPr>
                <a:t>APPS</a:t>
              </a:r>
            </a:p>
          </p:txBody>
        </p:sp>
        <p:pic>
          <p:nvPicPr>
            <p:cNvPr id="82" name="Picture 81"/>
            <p:cNvPicPr>
              <a:picLocks noChangeAspect="1"/>
            </p:cNvPicPr>
            <p:nvPr/>
          </p:nvPicPr>
          <p:blipFill>
            <a:blip r:embed="rId4"/>
            <a:stretch>
              <a:fillRect/>
            </a:stretch>
          </p:blipFill>
          <p:spPr>
            <a:xfrm>
              <a:off x="888108" y="4577627"/>
              <a:ext cx="2461632" cy="1428216"/>
            </a:xfrm>
            <a:prstGeom prst="rect">
              <a:avLst/>
            </a:prstGeom>
          </p:spPr>
        </p:pic>
        <p:cxnSp>
          <p:nvCxnSpPr>
            <p:cNvPr id="31" name="Straight Arrow Connector 30"/>
            <p:cNvCxnSpPr/>
            <p:nvPr/>
          </p:nvCxnSpPr>
          <p:spPr>
            <a:xfrm>
              <a:off x="8122155" y="5237873"/>
              <a:ext cx="925446"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10019462" y="4070309"/>
              <a:ext cx="1006875" cy="2092063"/>
            </a:xfrm>
            <a:prstGeom prst="rect">
              <a:avLst/>
            </a:prstGeom>
          </p:spPr>
        </p:pic>
        <p:pic>
          <p:nvPicPr>
            <p:cNvPr id="35" name="Picture 34"/>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rot="10800000">
              <a:off x="9286368" y="5092398"/>
              <a:ext cx="749100" cy="304719"/>
            </a:xfrm>
            <a:prstGeom prst="rect">
              <a:avLst/>
            </a:prstGeom>
          </p:spPr>
        </p:pic>
        <p:sp>
          <p:nvSpPr>
            <p:cNvPr id="43" name="TextBox 42"/>
            <p:cNvSpPr txBox="1"/>
            <p:nvPr/>
          </p:nvSpPr>
          <p:spPr>
            <a:xfrm>
              <a:off x="9047600" y="5474106"/>
              <a:ext cx="981989" cy="531737"/>
            </a:xfrm>
            <a:prstGeom prst="rect">
              <a:avLst/>
            </a:prstGeom>
            <a:noFill/>
          </p:spPr>
          <p:txBody>
            <a:bodyPr wrap="none" rtlCol="0">
              <a:spAutoFit/>
            </a:bodyPr>
            <a:lstStyle/>
            <a:p>
              <a:pPr algn="ctr" defTabSz="914225"/>
              <a:r>
                <a:rPr lang="en-US" sz="1400" dirty="0">
                  <a:solidFill>
                    <a:srgbClr val="FFFFFF"/>
                  </a:solidFill>
                </a:rPr>
                <a:t>BACKEND</a:t>
              </a:r>
            </a:p>
            <a:p>
              <a:pPr algn="ctr" defTabSz="914225"/>
              <a:r>
                <a:rPr lang="en-US" sz="1400" dirty="0">
                  <a:solidFill>
                    <a:srgbClr val="FFFFFF"/>
                  </a:solidFill>
                </a:rPr>
                <a:t>SERVICES</a:t>
              </a:r>
            </a:p>
          </p:txBody>
        </p:sp>
        <p:grpSp>
          <p:nvGrpSpPr>
            <p:cNvPr id="23" name="Group 22"/>
            <p:cNvGrpSpPr/>
            <p:nvPr/>
          </p:nvGrpSpPr>
          <p:grpSpPr>
            <a:xfrm>
              <a:off x="4953796" y="5709641"/>
              <a:ext cx="2173894" cy="658947"/>
              <a:chOff x="5284117" y="-23861"/>
              <a:chExt cx="2578830" cy="781691"/>
            </a:xfrm>
          </p:grpSpPr>
          <p:sp>
            <p:nvSpPr>
              <p:cNvPr id="50" name="TextBox 49"/>
              <p:cNvSpPr txBox="1"/>
              <p:nvPr/>
            </p:nvSpPr>
            <p:spPr>
              <a:xfrm>
                <a:off x="5718936" y="-23861"/>
                <a:ext cx="2144011" cy="781691"/>
              </a:xfrm>
              <a:prstGeom prst="rect">
                <a:avLst/>
              </a:prstGeom>
              <a:noFill/>
            </p:spPr>
            <p:txBody>
              <a:bodyPr wrap="square" lIns="179259" tIns="143407" rIns="179259" bIns="143407" rtlCol="0">
                <a:spAutoFit/>
              </a:bodyPr>
              <a:lstStyle/>
              <a:p>
                <a:pPr defTabSz="914225"/>
                <a:r>
                  <a:rPr lang="en-US" sz="1200" b="1" dirty="0">
                    <a:gradFill>
                      <a:gsLst>
                        <a:gs pos="2917">
                          <a:srgbClr val="FFFFFF"/>
                        </a:gs>
                        <a:gs pos="30000">
                          <a:srgbClr val="FFFFFF"/>
                        </a:gs>
                      </a:gsLst>
                      <a:lin ang="5400000" scaled="0"/>
                    </a:gradFill>
                  </a:rPr>
                  <a:t>AZURE API </a:t>
                </a:r>
              </a:p>
              <a:p>
                <a:pPr defTabSz="914225"/>
                <a:r>
                  <a:rPr lang="en-US" sz="1200" b="1" dirty="0">
                    <a:gradFill>
                      <a:gsLst>
                        <a:gs pos="2917">
                          <a:srgbClr val="FFFFFF"/>
                        </a:gs>
                        <a:gs pos="30000">
                          <a:srgbClr val="FFFFFF"/>
                        </a:gs>
                      </a:gsLst>
                      <a:lin ang="5400000" scaled="0"/>
                    </a:gradFill>
                  </a:rPr>
                  <a:t>MANAGEMENT</a:t>
                </a:r>
              </a:p>
            </p:txBody>
          </p:sp>
          <p:pic>
            <p:nvPicPr>
              <p:cNvPr id="51" name="Picture 50"/>
              <p:cNvPicPr>
                <a:picLocks noChangeAspect="1"/>
              </p:cNvPicPr>
              <p:nvPr/>
            </p:nvPicPr>
            <p:blipFill>
              <a:blip r:embed="rId7">
                <a:biLevel thresh="25000"/>
                <a:extLst>
                  <a:ext uri="{28A0092B-C50C-407E-A947-70E740481C1C}">
                    <a14:useLocalDpi xmlns:a14="http://schemas.microsoft.com/office/drawing/2010/main" val="0"/>
                  </a:ext>
                </a:extLst>
              </a:blip>
              <a:stretch>
                <a:fillRect/>
              </a:stretch>
            </p:blipFill>
            <p:spPr>
              <a:xfrm>
                <a:off x="5284117" y="120154"/>
                <a:ext cx="530560" cy="442612"/>
              </a:xfrm>
              <a:prstGeom prst="rect">
                <a:avLst/>
              </a:prstGeom>
            </p:spPr>
          </p:pic>
        </p:grpSp>
      </p:grpSp>
      <p:sp>
        <p:nvSpPr>
          <p:cNvPr id="11" name="TextBox 10"/>
          <p:cNvSpPr txBox="1"/>
          <p:nvPr/>
        </p:nvSpPr>
        <p:spPr>
          <a:xfrm>
            <a:off x="4906073" y="4326936"/>
            <a:ext cx="3212188" cy="1520764"/>
          </a:xfrm>
          <a:prstGeom prst="rect">
            <a:avLst/>
          </a:prstGeom>
          <a:noFill/>
        </p:spPr>
        <p:txBody>
          <a:bodyPr wrap="square" lIns="179285" tIns="143428" rIns="179285" bIns="143428" rtlCol="0">
            <a:spAutoFit/>
          </a:bodyPr>
          <a:lstStyle/>
          <a:p>
            <a:pPr>
              <a:spcAft>
                <a:spcPts val="588"/>
              </a:spcAft>
            </a:pPr>
            <a:r>
              <a:rPr lang="en-US" sz="1200" dirty="0">
                <a:solidFill>
                  <a:schemeClr val="tx1">
                    <a:lumMod val="95000"/>
                  </a:schemeClr>
                </a:solidFill>
                <a:ea typeface="Consolas" charset="0"/>
                <a:cs typeface="Consolas" charset="0"/>
              </a:rPr>
              <a:t>&lt;log-to-</a:t>
            </a:r>
            <a:r>
              <a:rPr lang="en-US" sz="1200" dirty="0" err="1">
                <a:solidFill>
                  <a:schemeClr val="tx1">
                    <a:lumMod val="95000"/>
                  </a:schemeClr>
                </a:solidFill>
                <a:ea typeface="Consolas" charset="0"/>
                <a:cs typeface="Consolas" charset="0"/>
              </a:rPr>
              <a:t>eventhub</a:t>
            </a:r>
            <a:r>
              <a:rPr lang="en-US" sz="1200" dirty="0">
                <a:solidFill>
                  <a:schemeClr val="tx1">
                    <a:lumMod val="95000"/>
                  </a:schemeClr>
                </a:solidFill>
                <a:ea typeface="Consolas" charset="0"/>
                <a:cs typeface="Consolas" charset="0"/>
              </a:rPr>
              <a:t> </a:t>
            </a:r>
          </a:p>
          <a:p>
            <a:pPr>
              <a:spcAft>
                <a:spcPts val="588"/>
              </a:spcAft>
            </a:pPr>
            <a:r>
              <a:rPr lang="en-US" sz="1200" dirty="0">
                <a:solidFill>
                  <a:schemeClr val="tx1">
                    <a:lumMod val="95000"/>
                  </a:schemeClr>
                </a:solidFill>
                <a:ea typeface="Consolas" charset="0"/>
                <a:cs typeface="Consolas" charset="0"/>
              </a:rPr>
              <a:t>        logger-id=“id”</a:t>
            </a:r>
          </a:p>
          <a:p>
            <a:pPr>
              <a:spcAft>
                <a:spcPts val="588"/>
              </a:spcAft>
            </a:pPr>
            <a:r>
              <a:rPr lang="en-US" sz="1200" dirty="0">
                <a:solidFill>
                  <a:schemeClr val="tx1">
                    <a:lumMod val="95000"/>
                  </a:schemeClr>
                </a:solidFill>
                <a:ea typeface="Consolas" charset="0"/>
                <a:cs typeface="Consolas" charset="0"/>
              </a:rPr>
              <a:t>        partition-key=“@(expression)”&gt;</a:t>
            </a:r>
          </a:p>
          <a:p>
            <a:pPr>
              <a:spcAft>
                <a:spcPts val="588"/>
              </a:spcAft>
            </a:pPr>
            <a:r>
              <a:rPr lang="en-US" sz="1200" dirty="0">
                <a:solidFill>
                  <a:schemeClr val="tx1">
                    <a:lumMod val="95000"/>
                  </a:schemeClr>
                </a:solidFill>
                <a:ea typeface="Consolas" charset="0"/>
                <a:cs typeface="Consolas" charset="0"/>
              </a:rPr>
              <a:t>    @{expression}</a:t>
            </a:r>
          </a:p>
          <a:p>
            <a:pPr>
              <a:spcAft>
                <a:spcPts val="588"/>
              </a:spcAft>
            </a:pPr>
            <a:r>
              <a:rPr lang="en-US" sz="1200" dirty="0">
                <a:solidFill>
                  <a:schemeClr val="tx1">
                    <a:lumMod val="95000"/>
                  </a:schemeClr>
                </a:solidFill>
                <a:ea typeface="Consolas" charset="0"/>
                <a:cs typeface="Consolas" charset="0"/>
              </a:rPr>
              <a:t>&lt;/log-to-</a:t>
            </a:r>
            <a:r>
              <a:rPr lang="en-US" sz="1200" dirty="0" err="1">
                <a:solidFill>
                  <a:schemeClr val="tx1">
                    <a:lumMod val="95000"/>
                  </a:schemeClr>
                </a:solidFill>
                <a:ea typeface="Consolas" charset="0"/>
                <a:cs typeface="Consolas" charset="0"/>
              </a:rPr>
              <a:t>eventhub</a:t>
            </a:r>
            <a:r>
              <a:rPr lang="en-US" sz="1200" dirty="0">
                <a:solidFill>
                  <a:schemeClr val="tx1">
                    <a:lumMod val="95000"/>
                  </a:schemeClr>
                </a:solidFill>
                <a:ea typeface="Consolas" charset="0"/>
                <a:cs typeface="Consolas" charset="0"/>
              </a:rPr>
              <a:t>&gt;</a:t>
            </a:r>
          </a:p>
        </p:txBody>
      </p:sp>
      <p:grpSp>
        <p:nvGrpSpPr>
          <p:cNvPr id="33" name="Group 32"/>
          <p:cNvGrpSpPr/>
          <p:nvPr/>
        </p:nvGrpSpPr>
        <p:grpSpPr>
          <a:xfrm>
            <a:off x="6912093" y="1625755"/>
            <a:ext cx="3539856" cy="942964"/>
            <a:chOff x="6840653" y="1497163"/>
            <a:chExt cx="3539856" cy="942964"/>
          </a:xfrm>
        </p:grpSpPr>
        <p:pic>
          <p:nvPicPr>
            <p:cNvPr id="20" name="Picture 19"/>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7809087" y="1840809"/>
              <a:ext cx="676153" cy="599318"/>
            </a:xfrm>
            <a:prstGeom prst="rect">
              <a:avLst/>
            </a:prstGeom>
          </p:spPr>
        </p:pic>
        <p:pic>
          <p:nvPicPr>
            <p:cNvPr id="21" name="Picture 20"/>
            <p:cNvPicPr>
              <a:picLocks noChangeAspect="1"/>
            </p:cNvPicPr>
            <p:nvPr/>
          </p:nvPicPr>
          <p:blipFill>
            <a:blip r:embed="rId9"/>
            <a:stretch>
              <a:fillRect/>
            </a:stretch>
          </p:blipFill>
          <p:spPr>
            <a:xfrm>
              <a:off x="9653720" y="1840809"/>
              <a:ext cx="599318" cy="599318"/>
            </a:xfrm>
            <a:prstGeom prst="rect">
              <a:avLst/>
            </a:prstGeom>
          </p:spPr>
        </p:pic>
        <p:cxnSp>
          <p:nvCxnSpPr>
            <p:cNvPr id="44" name="Straight Arrow Connector 43"/>
            <p:cNvCxnSpPr/>
            <p:nvPr/>
          </p:nvCxnSpPr>
          <p:spPr>
            <a:xfrm>
              <a:off x="6840653" y="2140468"/>
              <a:ext cx="783130"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7417679" y="1499583"/>
              <a:ext cx="1458973" cy="301727"/>
            </a:xfrm>
            <a:prstGeom prst="rect">
              <a:avLst/>
            </a:prstGeom>
            <a:noFill/>
          </p:spPr>
          <p:txBody>
            <a:bodyPr wrap="none" rtlCol="0">
              <a:spAutoFit/>
            </a:bodyPr>
            <a:lstStyle/>
            <a:p>
              <a:pPr algn="ctr" defTabSz="914225"/>
              <a:r>
                <a:rPr lang="en-US" sz="1372" dirty="0">
                  <a:solidFill>
                    <a:srgbClr val="FFFFFF"/>
                  </a:solidFill>
                </a:rPr>
                <a:t>Stream Analytics</a:t>
              </a:r>
            </a:p>
          </p:txBody>
        </p:sp>
        <p:sp>
          <p:nvSpPr>
            <p:cNvPr id="46" name="TextBox 45"/>
            <p:cNvSpPr txBox="1"/>
            <p:nvPr/>
          </p:nvSpPr>
          <p:spPr>
            <a:xfrm>
              <a:off x="9526247" y="1497163"/>
              <a:ext cx="854262" cy="301727"/>
            </a:xfrm>
            <a:prstGeom prst="rect">
              <a:avLst/>
            </a:prstGeom>
            <a:noFill/>
          </p:spPr>
          <p:txBody>
            <a:bodyPr wrap="none" rtlCol="0">
              <a:spAutoFit/>
            </a:bodyPr>
            <a:lstStyle/>
            <a:p>
              <a:pPr algn="ctr" defTabSz="914225"/>
              <a:r>
                <a:rPr lang="en-US" sz="1372" dirty="0">
                  <a:solidFill>
                    <a:srgbClr val="FFFFFF"/>
                  </a:solidFill>
                </a:rPr>
                <a:t>Power BI</a:t>
              </a:r>
            </a:p>
          </p:txBody>
        </p:sp>
        <p:cxnSp>
          <p:nvCxnSpPr>
            <p:cNvPr id="47" name="Straight Arrow Connector 46"/>
            <p:cNvCxnSpPr/>
            <p:nvPr/>
          </p:nvCxnSpPr>
          <p:spPr>
            <a:xfrm>
              <a:off x="8696421" y="2140468"/>
              <a:ext cx="783130"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32" name="Group 31"/>
          <p:cNvGrpSpPr/>
          <p:nvPr/>
        </p:nvGrpSpPr>
        <p:grpSpPr>
          <a:xfrm>
            <a:off x="5942523" y="1629181"/>
            <a:ext cx="2905238" cy="2521754"/>
            <a:chOff x="5871083" y="1500589"/>
            <a:chExt cx="2905238" cy="2521754"/>
          </a:xfrm>
        </p:grpSpPr>
        <p:pic>
          <p:nvPicPr>
            <p:cNvPr id="2" name="Picture 1"/>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081129" y="1842511"/>
              <a:ext cx="585166" cy="597617"/>
            </a:xfrm>
            <a:prstGeom prst="rect">
              <a:avLst/>
            </a:prstGeom>
          </p:spPr>
        </p:pic>
        <p:sp>
          <p:nvSpPr>
            <p:cNvPr id="29" name="TextBox 28"/>
            <p:cNvSpPr txBox="1"/>
            <p:nvPr/>
          </p:nvSpPr>
          <p:spPr>
            <a:xfrm>
              <a:off x="5871083" y="1500589"/>
              <a:ext cx="983188" cy="301727"/>
            </a:xfrm>
            <a:prstGeom prst="rect">
              <a:avLst/>
            </a:prstGeom>
            <a:noFill/>
          </p:spPr>
          <p:txBody>
            <a:bodyPr wrap="none" rtlCol="0">
              <a:spAutoFit/>
            </a:bodyPr>
            <a:lstStyle/>
            <a:p>
              <a:pPr algn="ctr" defTabSz="914225"/>
              <a:r>
                <a:rPr lang="en-US" sz="1372" dirty="0">
                  <a:solidFill>
                    <a:srgbClr val="FFFFFF"/>
                  </a:solidFill>
                </a:rPr>
                <a:t>Event Hub</a:t>
              </a:r>
            </a:p>
          </p:txBody>
        </p:sp>
        <p:cxnSp>
          <p:nvCxnSpPr>
            <p:cNvPr id="30" name="Straight Arrow Connector 29"/>
            <p:cNvCxnSpPr/>
            <p:nvPr/>
          </p:nvCxnSpPr>
          <p:spPr>
            <a:xfrm flipV="1">
              <a:off x="6386324" y="2637199"/>
              <a:ext cx="0" cy="1385144"/>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7" name="TextBox 76"/>
            <p:cNvSpPr txBox="1"/>
            <p:nvPr/>
          </p:nvSpPr>
          <p:spPr>
            <a:xfrm>
              <a:off x="7249209" y="3172924"/>
              <a:ext cx="1527112" cy="301727"/>
            </a:xfrm>
            <a:prstGeom prst="rect">
              <a:avLst/>
            </a:prstGeom>
            <a:noFill/>
          </p:spPr>
          <p:txBody>
            <a:bodyPr wrap="none" rtlCol="0">
              <a:spAutoFit/>
            </a:bodyPr>
            <a:lstStyle/>
            <a:p>
              <a:pPr algn="ctr" defTabSz="914225"/>
              <a:r>
                <a:rPr lang="en-US" sz="1372">
                  <a:solidFill>
                    <a:srgbClr val="FFFFFF"/>
                  </a:solidFill>
                </a:rPr>
                <a:t>JSON, XML, CSV...</a:t>
              </a:r>
              <a:endParaRPr lang="en-US" sz="1372" dirty="0">
                <a:solidFill>
                  <a:srgbClr val="FFFFFF"/>
                </a:solidFill>
              </a:endParaRPr>
            </a:p>
          </p:txBody>
        </p:sp>
        <p:pic>
          <p:nvPicPr>
            <p:cNvPr id="57" name="Picture 56"/>
            <p:cNvPicPr>
              <a:picLocks noChangeAspect="1"/>
            </p:cNvPicPr>
            <p:nvPr/>
          </p:nvPicPr>
          <p:blipFill>
            <a:blip r:embed="rId11">
              <a:lum bright="70000" contrast="-70000"/>
              <a:extLst>
                <a:ext uri="{28A0092B-C50C-407E-A947-70E740481C1C}">
                  <a14:useLocalDpi xmlns:a14="http://schemas.microsoft.com/office/drawing/2010/main" val="0"/>
                </a:ext>
              </a:extLst>
            </a:blip>
            <a:stretch>
              <a:fillRect/>
            </a:stretch>
          </p:blipFill>
          <p:spPr>
            <a:xfrm>
              <a:off x="6555237" y="2969801"/>
              <a:ext cx="707975" cy="707975"/>
            </a:xfrm>
            <a:prstGeom prst="rect">
              <a:avLst/>
            </a:prstGeom>
          </p:spPr>
        </p:pic>
      </p:grpSp>
      <p:grpSp>
        <p:nvGrpSpPr>
          <p:cNvPr id="52" name="Group 51"/>
          <p:cNvGrpSpPr/>
          <p:nvPr/>
        </p:nvGrpSpPr>
        <p:grpSpPr>
          <a:xfrm>
            <a:off x="849534" y="1004623"/>
            <a:ext cx="4970250" cy="1096419"/>
            <a:chOff x="849534" y="1004623"/>
            <a:chExt cx="4970250" cy="1096419"/>
          </a:xfrm>
        </p:grpSpPr>
        <p:cxnSp>
          <p:nvCxnSpPr>
            <p:cNvPr id="53" name="Straight Arrow Connector 52"/>
            <p:cNvCxnSpPr/>
            <p:nvPr/>
          </p:nvCxnSpPr>
          <p:spPr>
            <a:xfrm flipH="1" flipV="1">
              <a:off x="5128717" y="1599724"/>
              <a:ext cx="691067" cy="501318"/>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48" name="Group 47"/>
            <p:cNvGrpSpPr/>
            <p:nvPr/>
          </p:nvGrpSpPr>
          <p:grpSpPr>
            <a:xfrm>
              <a:off x="849534" y="1004623"/>
              <a:ext cx="4273123" cy="910712"/>
              <a:chOff x="849534" y="1004623"/>
              <a:chExt cx="4273123" cy="910712"/>
            </a:xfrm>
          </p:grpSpPr>
          <p:pic>
            <p:nvPicPr>
              <p:cNvPr id="16" name="Picture 15"/>
              <p:cNvPicPr>
                <a:picLocks noChangeAspect="1"/>
              </p:cNvPicPr>
              <p:nvPr/>
            </p:nvPicPr>
            <p:blipFill>
              <a:blip r:embed="rId1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45624" y="1320543"/>
                <a:ext cx="585166" cy="572716"/>
              </a:xfrm>
              <a:prstGeom prst="rect">
                <a:avLst/>
              </a:prstGeom>
            </p:spPr>
          </p:pic>
          <p:pic>
            <p:nvPicPr>
              <p:cNvPr id="18" name="Picture 17"/>
              <p:cNvPicPr>
                <a:picLocks noChangeAspect="1"/>
              </p:cNvPicPr>
              <p:nvPr/>
            </p:nvPicPr>
            <p:blipFill>
              <a:blip r:embed="rId1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58507" y="1317718"/>
                <a:ext cx="597617" cy="597617"/>
              </a:xfrm>
              <a:prstGeom prst="rect">
                <a:avLst/>
              </a:prstGeom>
            </p:spPr>
          </p:pic>
          <p:cxnSp>
            <p:nvCxnSpPr>
              <p:cNvPr id="60" name="Straight Arrow Connector 59"/>
              <p:cNvCxnSpPr/>
              <p:nvPr/>
            </p:nvCxnSpPr>
            <p:spPr>
              <a:xfrm flipH="1" flipV="1">
                <a:off x="2059545" y="1604078"/>
                <a:ext cx="667662" cy="12449"/>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4" name="TextBox 73"/>
              <p:cNvSpPr txBox="1"/>
              <p:nvPr/>
            </p:nvSpPr>
            <p:spPr>
              <a:xfrm>
                <a:off x="2507168" y="1010134"/>
                <a:ext cx="1261531" cy="301727"/>
              </a:xfrm>
              <a:prstGeom prst="rect">
                <a:avLst/>
              </a:prstGeom>
              <a:noFill/>
            </p:spPr>
            <p:txBody>
              <a:bodyPr wrap="none" rtlCol="0">
                <a:spAutoFit/>
              </a:bodyPr>
              <a:lstStyle/>
              <a:p>
                <a:pPr algn="ctr" defTabSz="914225"/>
                <a:r>
                  <a:rPr lang="en-US" sz="1372" dirty="0">
                    <a:solidFill>
                      <a:srgbClr val="FFFFFF"/>
                    </a:solidFill>
                  </a:rPr>
                  <a:t>SQL Database</a:t>
                </a:r>
              </a:p>
            </p:txBody>
          </p:sp>
          <p:sp>
            <p:nvSpPr>
              <p:cNvPr id="75" name="TextBox 74"/>
              <p:cNvSpPr txBox="1"/>
              <p:nvPr/>
            </p:nvSpPr>
            <p:spPr>
              <a:xfrm>
                <a:off x="849534" y="1004623"/>
                <a:ext cx="1563760" cy="301727"/>
              </a:xfrm>
              <a:prstGeom prst="rect">
                <a:avLst/>
              </a:prstGeom>
              <a:noFill/>
            </p:spPr>
            <p:txBody>
              <a:bodyPr wrap="none" rtlCol="0">
                <a:spAutoFit/>
              </a:bodyPr>
              <a:lstStyle/>
              <a:p>
                <a:pPr algn="ctr" defTabSz="914225"/>
                <a:r>
                  <a:rPr lang="en-US" sz="1372" dirty="0">
                    <a:solidFill>
                      <a:srgbClr val="FFFFFF"/>
                    </a:solidFill>
                  </a:rPr>
                  <a:t>Machine Learning</a:t>
                </a:r>
              </a:p>
            </p:txBody>
          </p:sp>
          <p:pic>
            <p:nvPicPr>
              <p:cNvPr id="25" name="Picture 24"/>
              <p:cNvPicPr>
                <a:picLocks noChangeAspect="1"/>
              </p:cNvPicPr>
              <p:nvPr/>
            </p:nvPicPr>
            <p:blipFill>
              <a:blip r:embed="rId1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85372" y="1319958"/>
                <a:ext cx="618249" cy="589324"/>
              </a:xfrm>
              <a:prstGeom prst="rect">
                <a:avLst/>
              </a:prstGeom>
            </p:spPr>
          </p:pic>
          <p:cxnSp>
            <p:nvCxnSpPr>
              <p:cNvPr id="61" name="Straight Arrow Connector 60"/>
              <p:cNvCxnSpPr/>
              <p:nvPr/>
            </p:nvCxnSpPr>
            <p:spPr>
              <a:xfrm flipH="1" flipV="1">
                <a:off x="3568427" y="1613887"/>
                <a:ext cx="667662" cy="12449"/>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4266332" y="1018782"/>
                <a:ext cx="856325" cy="303481"/>
              </a:xfrm>
              <a:prstGeom prst="rect">
                <a:avLst/>
              </a:prstGeom>
              <a:noFill/>
            </p:spPr>
            <p:txBody>
              <a:bodyPr wrap="none" rtlCol="0">
                <a:spAutoFit/>
              </a:bodyPr>
              <a:lstStyle/>
              <a:p>
                <a:pPr algn="ctr" defTabSz="914225"/>
                <a:r>
                  <a:rPr lang="en-US" sz="1372" dirty="0" smtClean="0">
                    <a:solidFill>
                      <a:srgbClr val="FFFFFF"/>
                    </a:solidFill>
                  </a:rPr>
                  <a:t>Function</a:t>
                </a:r>
                <a:endParaRPr lang="en-US" sz="1372" dirty="0">
                  <a:solidFill>
                    <a:srgbClr val="FFFFFF"/>
                  </a:solidFill>
                </a:endParaRPr>
              </a:p>
            </p:txBody>
          </p:sp>
        </p:grpSp>
      </p:grpSp>
      <p:grpSp>
        <p:nvGrpSpPr>
          <p:cNvPr id="41" name="Group 40"/>
          <p:cNvGrpSpPr/>
          <p:nvPr/>
        </p:nvGrpSpPr>
        <p:grpSpPr>
          <a:xfrm>
            <a:off x="869472" y="2206959"/>
            <a:ext cx="4950313" cy="976152"/>
            <a:chOff x="869472" y="2206959"/>
            <a:chExt cx="4950313" cy="976152"/>
          </a:xfrm>
        </p:grpSpPr>
        <p:pic>
          <p:nvPicPr>
            <p:cNvPr id="17" name="Picture 16"/>
            <p:cNvPicPr>
              <a:picLocks noChangeAspect="1"/>
            </p:cNvPicPr>
            <p:nvPr/>
          </p:nvPicPr>
          <p:blipFill>
            <a:blip r:embed="rId15">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325555" y="2549128"/>
              <a:ext cx="620201" cy="633983"/>
            </a:xfrm>
            <a:prstGeom prst="rect">
              <a:avLst/>
            </a:prstGeom>
          </p:spPr>
        </p:pic>
        <p:pic>
          <p:nvPicPr>
            <p:cNvPr id="19" name="Picture 18"/>
            <p:cNvPicPr>
              <a:picLocks noChangeAspect="1"/>
            </p:cNvPicPr>
            <p:nvPr/>
          </p:nvPicPr>
          <p:blipFill>
            <a:blip r:embed="rId1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849959" y="2549128"/>
              <a:ext cx="647191" cy="633983"/>
            </a:xfrm>
            <a:prstGeom prst="rect">
              <a:avLst/>
            </a:prstGeom>
          </p:spPr>
        </p:pic>
        <p:cxnSp>
          <p:nvCxnSpPr>
            <p:cNvPr id="56" name="Straight Arrow Connector 55"/>
            <p:cNvCxnSpPr/>
            <p:nvPr/>
          </p:nvCxnSpPr>
          <p:spPr>
            <a:xfrm flipH="1">
              <a:off x="5081220" y="2445323"/>
              <a:ext cx="738565" cy="427831"/>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p:nvPr/>
          </p:nvCxnSpPr>
          <p:spPr>
            <a:xfrm flipH="1" flipV="1">
              <a:off x="2049315" y="2846489"/>
              <a:ext cx="667662" cy="12449"/>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72" name="TextBox 71"/>
            <p:cNvSpPr txBox="1"/>
            <p:nvPr/>
          </p:nvSpPr>
          <p:spPr>
            <a:xfrm>
              <a:off x="869472" y="2215736"/>
              <a:ext cx="1503289" cy="301727"/>
            </a:xfrm>
            <a:prstGeom prst="rect">
              <a:avLst/>
            </a:prstGeom>
            <a:noFill/>
          </p:spPr>
          <p:txBody>
            <a:bodyPr wrap="none" rtlCol="0">
              <a:spAutoFit/>
            </a:bodyPr>
            <a:lstStyle/>
            <a:p>
              <a:pPr algn="ctr" defTabSz="914225"/>
              <a:r>
                <a:rPr lang="en-US" sz="1372">
                  <a:solidFill>
                    <a:srgbClr val="FFFFFF"/>
                  </a:solidFill>
                </a:rPr>
                <a:t>Data Late Cluster</a:t>
              </a:r>
              <a:endParaRPr lang="en-US" sz="1372" dirty="0">
                <a:solidFill>
                  <a:srgbClr val="FFFFFF"/>
                </a:solidFill>
              </a:endParaRPr>
            </a:p>
          </p:txBody>
        </p:sp>
        <p:sp>
          <p:nvSpPr>
            <p:cNvPr id="76" name="TextBox 75"/>
            <p:cNvSpPr txBox="1"/>
            <p:nvPr/>
          </p:nvSpPr>
          <p:spPr>
            <a:xfrm>
              <a:off x="2415623" y="2206959"/>
              <a:ext cx="1589658" cy="301727"/>
            </a:xfrm>
            <a:prstGeom prst="rect">
              <a:avLst/>
            </a:prstGeom>
            <a:noFill/>
          </p:spPr>
          <p:txBody>
            <a:bodyPr wrap="none" rtlCol="0">
              <a:spAutoFit/>
            </a:bodyPr>
            <a:lstStyle/>
            <a:p>
              <a:pPr algn="ctr" defTabSz="914225"/>
              <a:r>
                <a:rPr lang="en-US" sz="1372" dirty="0">
                  <a:solidFill>
                    <a:srgbClr val="FFFFFF"/>
                  </a:solidFill>
                </a:rPr>
                <a:t>Data Lake Storage</a:t>
              </a:r>
            </a:p>
          </p:txBody>
        </p:sp>
        <p:pic>
          <p:nvPicPr>
            <p:cNvPr id="64" name="Picture 63"/>
            <p:cNvPicPr>
              <a:picLocks noChangeAspect="1"/>
            </p:cNvPicPr>
            <p:nvPr/>
          </p:nvPicPr>
          <p:blipFill>
            <a:blip r:embed="rId8">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342639" y="2549128"/>
              <a:ext cx="676153" cy="599318"/>
            </a:xfrm>
            <a:prstGeom prst="rect">
              <a:avLst/>
            </a:prstGeom>
          </p:spPr>
        </p:pic>
        <p:sp>
          <p:nvSpPr>
            <p:cNvPr id="65" name="TextBox 64"/>
            <p:cNvSpPr txBox="1"/>
            <p:nvPr/>
          </p:nvSpPr>
          <p:spPr>
            <a:xfrm>
              <a:off x="3951231" y="2222190"/>
              <a:ext cx="1458973" cy="301727"/>
            </a:xfrm>
            <a:prstGeom prst="rect">
              <a:avLst/>
            </a:prstGeom>
            <a:noFill/>
          </p:spPr>
          <p:txBody>
            <a:bodyPr wrap="none" rtlCol="0">
              <a:spAutoFit/>
            </a:bodyPr>
            <a:lstStyle/>
            <a:p>
              <a:pPr algn="ctr" defTabSz="914225"/>
              <a:r>
                <a:rPr lang="en-US" sz="1372" dirty="0">
                  <a:solidFill>
                    <a:srgbClr val="FFFFFF"/>
                  </a:solidFill>
                </a:rPr>
                <a:t>Stream Analytics</a:t>
              </a:r>
            </a:p>
          </p:txBody>
        </p:sp>
        <p:cxnSp>
          <p:nvCxnSpPr>
            <p:cNvPr id="67" name="Straight Arrow Connector 66"/>
            <p:cNvCxnSpPr/>
            <p:nvPr/>
          </p:nvCxnSpPr>
          <p:spPr>
            <a:xfrm flipH="1" flipV="1">
              <a:off x="3577550" y="2852713"/>
              <a:ext cx="667662" cy="12449"/>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 48"/>
          <p:cNvGrpSpPr/>
          <p:nvPr/>
        </p:nvGrpSpPr>
        <p:grpSpPr>
          <a:xfrm>
            <a:off x="5941956" y="118727"/>
            <a:ext cx="970137" cy="1495160"/>
            <a:chOff x="5941956" y="118727"/>
            <a:chExt cx="970137" cy="1495160"/>
          </a:xfrm>
        </p:grpSpPr>
        <p:cxnSp>
          <p:nvCxnSpPr>
            <p:cNvPr id="40" name="Straight Arrow Connector 39"/>
            <p:cNvCxnSpPr/>
            <p:nvPr/>
          </p:nvCxnSpPr>
          <p:spPr>
            <a:xfrm flipV="1">
              <a:off x="6460347" y="1135454"/>
              <a:ext cx="0" cy="478433"/>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24" name="Picture 23"/>
            <p:cNvPicPr>
              <a:picLocks noChangeAspect="1"/>
            </p:cNvPicPr>
            <p:nvPr/>
          </p:nvPicPr>
          <p:blipFill>
            <a:blip r:embed="rId1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116614" y="433098"/>
              <a:ext cx="635005" cy="643146"/>
            </a:xfrm>
            <a:prstGeom prst="rect">
              <a:avLst/>
            </a:prstGeom>
          </p:spPr>
        </p:pic>
        <p:sp>
          <p:nvSpPr>
            <p:cNvPr id="68" name="TextBox 67"/>
            <p:cNvSpPr txBox="1"/>
            <p:nvPr/>
          </p:nvSpPr>
          <p:spPr>
            <a:xfrm>
              <a:off x="5941956" y="118727"/>
              <a:ext cx="970137" cy="303481"/>
            </a:xfrm>
            <a:prstGeom prst="rect">
              <a:avLst/>
            </a:prstGeom>
            <a:noFill/>
          </p:spPr>
          <p:txBody>
            <a:bodyPr wrap="none" rtlCol="0">
              <a:spAutoFit/>
            </a:bodyPr>
            <a:lstStyle/>
            <a:p>
              <a:pPr algn="ctr" defTabSz="914225"/>
              <a:r>
                <a:rPr lang="en-US" sz="1372" dirty="0" smtClean="0">
                  <a:solidFill>
                    <a:srgbClr val="FFFFFF"/>
                  </a:solidFill>
                </a:rPr>
                <a:t>Logic App</a:t>
              </a:r>
              <a:endParaRPr lang="en-US" sz="1372" dirty="0">
                <a:solidFill>
                  <a:srgbClr val="FFFFFF"/>
                </a:solidFill>
              </a:endParaRPr>
            </a:p>
          </p:txBody>
        </p:sp>
      </p:grpSp>
      <p:sp>
        <p:nvSpPr>
          <p:cNvPr id="69" name="Rectangle 68"/>
          <p:cNvSpPr/>
          <p:nvPr/>
        </p:nvSpPr>
        <p:spPr bwMode="auto">
          <a:xfrm>
            <a:off x="5941956" y="1374670"/>
            <a:ext cx="4652383" cy="1723723"/>
          </a:xfrm>
          <a:prstGeom prst="rect">
            <a:avLst/>
          </a:prstGeom>
          <a:noFill/>
          <a:ln w="12700">
            <a:solidFill>
              <a:srgbClr val="FF0000"/>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6357306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26"/>
          <p:cNvSpPr txBox="1"/>
          <p:nvPr/>
        </p:nvSpPr>
        <p:spPr>
          <a:xfrm>
            <a:off x="8554251" y="3723265"/>
            <a:ext cx="2992319" cy="1452626"/>
          </a:xfrm>
          <a:prstGeom prst="rect">
            <a:avLst/>
          </a:prstGeom>
          <a:noFill/>
        </p:spPr>
        <p:txBody>
          <a:bodyPr wrap="square" lIns="179259" tIns="143407" rIns="179259" bIns="143407" rtlCol="0">
            <a:spAutoFit/>
          </a:bodyPr>
          <a:lstStyle/>
          <a:p>
            <a:pPr algn="ctr" defTabSz="914367">
              <a:lnSpc>
                <a:spcPct val="90000"/>
              </a:lnSpc>
              <a:spcAft>
                <a:spcPts val="588"/>
              </a:spcAft>
            </a:pPr>
            <a:r>
              <a:rPr lang="en-US" sz="5881" dirty="0">
                <a:latin typeface="Segoe UI Light"/>
                <a:cs typeface="Segoe UI Semibold" panose="020B0702040204020203" pitchFamily="34" charset="0"/>
              </a:rPr>
              <a:t>4x</a:t>
            </a:r>
            <a:endParaRPr lang="en-US" sz="4800" dirty="0">
              <a:latin typeface="Segoe UI Light"/>
              <a:cs typeface="Segoe UI Semibold" panose="020B0702040204020203" pitchFamily="34" charset="0"/>
            </a:endParaRPr>
          </a:p>
          <a:p>
            <a:pPr algn="ctr" defTabSz="914367">
              <a:lnSpc>
                <a:spcPct val="90000"/>
              </a:lnSpc>
              <a:spcAft>
                <a:spcPts val="588"/>
              </a:spcAft>
            </a:pPr>
            <a:r>
              <a:rPr lang="en-US" sz="1961" dirty="0">
                <a:latin typeface="Segoe UI Semilight" panose="020B0402040204020203" pitchFamily="34" charset="0"/>
                <a:cs typeface="Segoe UI Semilight" panose="020B0402040204020203" pitchFamily="34" charset="0"/>
              </a:rPr>
              <a:t>Yearly </a:t>
            </a:r>
            <a:r>
              <a:rPr lang="en-US" sz="1961" dirty="0" smtClean="0">
                <a:latin typeface="Segoe UI Semilight" panose="020B0402040204020203" pitchFamily="34" charset="0"/>
                <a:cs typeface="Segoe UI Semilight" panose="020B0402040204020203" pitchFamily="34" charset="0"/>
              </a:rPr>
              <a:t>call growth</a:t>
            </a:r>
            <a:endParaRPr lang="en-US" sz="1961" dirty="0">
              <a:latin typeface="Segoe UI Semilight" panose="020B0402040204020203" pitchFamily="34" charset="0"/>
              <a:cs typeface="Segoe UI Semilight" panose="020B0402040204020203" pitchFamily="34" charset="0"/>
            </a:endParaRPr>
          </a:p>
        </p:txBody>
      </p:sp>
      <p:sp>
        <p:nvSpPr>
          <p:cNvPr id="28" name="TextBox 27"/>
          <p:cNvSpPr txBox="1"/>
          <p:nvPr/>
        </p:nvSpPr>
        <p:spPr>
          <a:xfrm>
            <a:off x="165726" y="1405671"/>
            <a:ext cx="3775884" cy="1452626"/>
          </a:xfrm>
          <a:prstGeom prst="rect">
            <a:avLst/>
          </a:prstGeom>
          <a:noFill/>
        </p:spPr>
        <p:txBody>
          <a:bodyPr wrap="square" lIns="179259" tIns="143407" rIns="179259" bIns="143407" rtlCol="0">
            <a:spAutoFit/>
          </a:bodyPr>
          <a:lstStyle/>
          <a:p>
            <a:pPr algn="ctr" defTabSz="914367">
              <a:lnSpc>
                <a:spcPct val="90000"/>
              </a:lnSpc>
              <a:spcAft>
                <a:spcPts val="588"/>
              </a:spcAft>
            </a:pPr>
            <a:r>
              <a:rPr lang="en-US" sz="5881" dirty="0" smtClean="0">
                <a:latin typeface="Segoe UI Light"/>
                <a:cs typeface="Segoe UI Semibold" panose="020B0702040204020203" pitchFamily="34" charset="0"/>
              </a:rPr>
              <a:t>4.7K</a:t>
            </a:r>
            <a:endParaRPr lang="en-US" sz="3529" dirty="0">
              <a:latin typeface="Segoe UI Light"/>
              <a:cs typeface="Segoe UI Semibold" panose="020B0702040204020203" pitchFamily="34" charset="0"/>
            </a:endParaRPr>
          </a:p>
          <a:p>
            <a:pPr algn="ctr" defTabSz="914367">
              <a:lnSpc>
                <a:spcPct val="90000"/>
              </a:lnSpc>
              <a:spcAft>
                <a:spcPts val="588"/>
              </a:spcAft>
            </a:pPr>
            <a:r>
              <a:rPr lang="en-US" sz="1961" dirty="0" smtClean="0">
                <a:latin typeface="Segoe UI Semilight" panose="020B0402040204020203" pitchFamily="34" charset="0"/>
                <a:cs typeface="Segoe UI Semilight" panose="020B0402040204020203" pitchFamily="34" charset="0"/>
              </a:rPr>
              <a:t>Customers</a:t>
            </a:r>
            <a:endParaRPr lang="en-US" sz="1961" dirty="0">
              <a:latin typeface="Segoe UI Semilight" panose="020B0402040204020203" pitchFamily="34" charset="0"/>
              <a:cs typeface="Segoe UI Semilight" panose="020B0402040204020203" pitchFamily="34" charset="0"/>
            </a:endParaRPr>
          </a:p>
        </p:txBody>
      </p:sp>
      <p:cxnSp>
        <p:nvCxnSpPr>
          <p:cNvPr id="10" name="Straight Connector 9"/>
          <p:cNvCxnSpPr/>
          <p:nvPr/>
        </p:nvCxnSpPr>
        <p:spPr>
          <a:xfrm>
            <a:off x="4034226" y="487"/>
            <a:ext cx="0" cy="6857027"/>
          </a:xfrm>
          <a:prstGeom prst="line">
            <a:avLst/>
          </a:prstGeom>
          <a:ln w="19050">
            <a:solidFill>
              <a:srgbClr val="505050"/>
            </a:solidFill>
            <a:headEnd type="none"/>
            <a:tailEnd type="none"/>
          </a:ln>
        </p:spPr>
        <p:style>
          <a:lnRef idx="2">
            <a:schemeClr val="accent2"/>
          </a:lnRef>
          <a:fillRef idx="0">
            <a:schemeClr val="accent2"/>
          </a:fillRef>
          <a:effectRef idx="1">
            <a:schemeClr val="accent2"/>
          </a:effectRef>
          <a:fontRef idx="minor">
            <a:schemeClr val="tx1"/>
          </a:fontRef>
        </p:style>
      </p:cxnSp>
      <p:cxnSp>
        <p:nvCxnSpPr>
          <p:cNvPr id="32" name="Straight Connector 31"/>
          <p:cNvCxnSpPr/>
          <p:nvPr/>
        </p:nvCxnSpPr>
        <p:spPr>
          <a:xfrm>
            <a:off x="8158824" y="487"/>
            <a:ext cx="0" cy="6857027"/>
          </a:xfrm>
          <a:prstGeom prst="line">
            <a:avLst/>
          </a:prstGeom>
          <a:ln w="19050">
            <a:solidFill>
              <a:srgbClr val="505050"/>
            </a:solidFill>
            <a:headEnd type="none"/>
            <a:tailEnd type="none"/>
          </a:ln>
        </p:spPr>
        <p:style>
          <a:lnRef idx="2">
            <a:schemeClr val="accent2"/>
          </a:lnRef>
          <a:fillRef idx="0">
            <a:schemeClr val="accent2"/>
          </a:fillRef>
          <a:effectRef idx="1">
            <a:schemeClr val="accent2"/>
          </a:effectRef>
          <a:fontRef idx="minor">
            <a:schemeClr val="tx1"/>
          </a:fontRef>
        </p:style>
      </p:cxnSp>
      <p:cxnSp>
        <p:nvCxnSpPr>
          <p:cNvPr id="12" name="Straight Connector 11"/>
          <p:cNvCxnSpPr/>
          <p:nvPr/>
        </p:nvCxnSpPr>
        <p:spPr>
          <a:xfrm>
            <a:off x="1" y="3395384"/>
            <a:ext cx="12192000" cy="0"/>
          </a:xfrm>
          <a:prstGeom prst="line">
            <a:avLst/>
          </a:prstGeom>
          <a:ln w="19050">
            <a:solidFill>
              <a:srgbClr val="505050"/>
            </a:solidFill>
            <a:headEnd type="none"/>
            <a:tailEnd type="none"/>
          </a:ln>
        </p:spPr>
        <p:style>
          <a:lnRef idx="2">
            <a:schemeClr val="accent2"/>
          </a:lnRef>
          <a:fillRef idx="0">
            <a:schemeClr val="accent2"/>
          </a:fillRef>
          <a:effectRef idx="1">
            <a:schemeClr val="accent2"/>
          </a:effectRef>
          <a:fontRef idx="minor">
            <a:schemeClr val="tx1"/>
          </a:fontRef>
        </p:style>
      </p:cxnSp>
      <p:sp>
        <p:nvSpPr>
          <p:cNvPr id="19" name="TextBox 18"/>
          <p:cNvSpPr txBox="1"/>
          <p:nvPr/>
        </p:nvSpPr>
        <p:spPr>
          <a:xfrm>
            <a:off x="4219459" y="1405671"/>
            <a:ext cx="3775884" cy="1452626"/>
          </a:xfrm>
          <a:prstGeom prst="rect">
            <a:avLst/>
          </a:prstGeom>
          <a:noFill/>
        </p:spPr>
        <p:txBody>
          <a:bodyPr wrap="square" lIns="179259" tIns="143407" rIns="179259" bIns="143407" rtlCol="0">
            <a:spAutoFit/>
          </a:bodyPr>
          <a:lstStyle/>
          <a:p>
            <a:pPr algn="ctr" defTabSz="914367">
              <a:lnSpc>
                <a:spcPct val="90000"/>
              </a:lnSpc>
              <a:spcAft>
                <a:spcPts val="588"/>
              </a:spcAft>
            </a:pPr>
            <a:r>
              <a:rPr lang="en-US" sz="5881" spc="-206" dirty="0" smtClean="0">
                <a:latin typeface="Segoe UI Light"/>
                <a:cs typeface="Segoe UI Semibold" panose="020B0702040204020203" pitchFamily="34" charset="0"/>
              </a:rPr>
              <a:t>6K</a:t>
            </a:r>
            <a:endParaRPr lang="en-US" sz="3529" dirty="0">
              <a:latin typeface="Segoe UI Light"/>
              <a:cs typeface="Segoe UI Semibold" panose="020B0702040204020203" pitchFamily="34" charset="0"/>
            </a:endParaRPr>
          </a:p>
          <a:p>
            <a:pPr algn="ctr" defTabSz="914367">
              <a:lnSpc>
                <a:spcPct val="90000"/>
              </a:lnSpc>
              <a:spcAft>
                <a:spcPts val="588"/>
              </a:spcAft>
            </a:pPr>
            <a:r>
              <a:rPr lang="en-US" sz="1961" dirty="0" smtClean="0">
                <a:latin typeface="Segoe UI Semilight" panose="020B0402040204020203" pitchFamily="34" charset="0"/>
                <a:cs typeface="Segoe UI Semilight" panose="020B0402040204020203" pitchFamily="34" charset="0"/>
              </a:rPr>
              <a:t>Service instances</a:t>
            </a:r>
            <a:endParaRPr lang="en-US" sz="1961" dirty="0">
              <a:latin typeface="Segoe UI Semilight" panose="020B0402040204020203" pitchFamily="34" charset="0"/>
              <a:cs typeface="Segoe UI Semilight" panose="020B0402040204020203" pitchFamily="34" charset="0"/>
            </a:endParaRPr>
          </a:p>
        </p:txBody>
      </p:sp>
      <p:sp>
        <p:nvSpPr>
          <p:cNvPr id="21" name="TextBox 20"/>
          <p:cNvSpPr txBox="1"/>
          <p:nvPr/>
        </p:nvSpPr>
        <p:spPr>
          <a:xfrm>
            <a:off x="8180576" y="1405671"/>
            <a:ext cx="3775884" cy="1451137"/>
          </a:xfrm>
          <a:prstGeom prst="rect">
            <a:avLst/>
          </a:prstGeom>
          <a:noFill/>
        </p:spPr>
        <p:txBody>
          <a:bodyPr wrap="square" lIns="179259" tIns="143407" rIns="179259" bIns="143407" rtlCol="0">
            <a:spAutoFit/>
          </a:bodyPr>
          <a:lstStyle/>
          <a:p>
            <a:pPr algn="ctr" defTabSz="914367">
              <a:lnSpc>
                <a:spcPct val="90000"/>
              </a:lnSpc>
              <a:spcAft>
                <a:spcPts val="588"/>
              </a:spcAft>
            </a:pPr>
            <a:r>
              <a:rPr lang="en-US" sz="5881" dirty="0" smtClean="0">
                <a:latin typeface="Segoe UI Light"/>
                <a:cs typeface="Segoe UI Semibold" panose="020B0702040204020203" pitchFamily="34" charset="0"/>
              </a:rPr>
              <a:t>4B</a:t>
            </a:r>
            <a:endParaRPr lang="en-US" sz="3529" dirty="0">
              <a:latin typeface="Segoe UI Light"/>
              <a:cs typeface="Segoe UI Semibold" panose="020B0702040204020203" pitchFamily="34" charset="0"/>
            </a:endParaRPr>
          </a:p>
          <a:p>
            <a:pPr algn="ctr" defTabSz="914367">
              <a:lnSpc>
                <a:spcPct val="90000"/>
              </a:lnSpc>
              <a:spcAft>
                <a:spcPts val="588"/>
              </a:spcAft>
            </a:pPr>
            <a:r>
              <a:rPr lang="en-US" sz="1961" dirty="0" smtClean="0">
                <a:latin typeface="Segoe UI Semilight" panose="020B0402040204020203" pitchFamily="34" charset="0"/>
                <a:cs typeface="Segoe UI Semilight" panose="020B0402040204020203" pitchFamily="34" charset="0"/>
              </a:rPr>
              <a:t>Calls per month</a:t>
            </a:r>
            <a:endParaRPr lang="en-US" sz="1961" dirty="0">
              <a:latin typeface="Segoe UI Semilight" panose="020B0402040204020203" pitchFamily="34" charset="0"/>
              <a:cs typeface="Segoe UI Semilight" panose="020B0402040204020203" pitchFamily="34" charset="0"/>
            </a:endParaRPr>
          </a:p>
        </p:txBody>
      </p:sp>
      <p:sp>
        <p:nvSpPr>
          <p:cNvPr id="22" name="TextBox 21"/>
          <p:cNvSpPr txBox="1"/>
          <p:nvPr/>
        </p:nvSpPr>
        <p:spPr>
          <a:xfrm>
            <a:off x="4055979" y="3723265"/>
            <a:ext cx="4102845" cy="1452626"/>
          </a:xfrm>
          <a:prstGeom prst="rect">
            <a:avLst/>
          </a:prstGeom>
          <a:noFill/>
        </p:spPr>
        <p:txBody>
          <a:bodyPr wrap="square" lIns="179259" tIns="143407" rIns="179259" bIns="143407" rtlCol="0">
            <a:spAutoFit/>
          </a:bodyPr>
          <a:lstStyle/>
          <a:p>
            <a:pPr algn="ctr" defTabSz="914367">
              <a:lnSpc>
                <a:spcPct val="90000"/>
              </a:lnSpc>
              <a:spcAft>
                <a:spcPts val="588"/>
              </a:spcAft>
            </a:pPr>
            <a:r>
              <a:rPr lang="en-US" sz="5881" spc="-206" dirty="0">
                <a:latin typeface="Segoe UI Light"/>
                <a:cs typeface="Segoe UI Semibold" panose="020B0702040204020203" pitchFamily="34" charset="0"/>
              </a:rPr>
              <a:t>2x</a:t>
            </a:r>
            <a:endParaRPr lang="en-US" sz="3600" dirty="0">
              <a:latin typeface="Segoe UI Light"/>
              <a:cs typeface="Segoe UI Semibold" panose="020B0702040204020203" pitchFamily="34" charset="0"/>
            </a:endParaRPr>
          </a:p>
          <a:p>
            <a:pPr algn="ctr" defTabSz="914367">
              <a:lnSpc>
                <a:spcPct val="90000"/>
              </a:lnSpc>
              <a:spcAft>
                <a:spcPts val="588"/>
              </a:spcAft>
            </a:pPr>
            <a:r>
              <a:rPr lang="en-US" sz="1961" dirty="0">
                <a:latin typeface="Segoe UI Semilight" panose="020B0402040204020203" pitchFamily="34" charset="0"/>
                <a:cs typeface="Segoe UI Semilight" panose="020B0402040204020203" pitchFamily="34" charset="0"/>
              </a:rPr>
              <a:t>Yearly </a:t>
            </a:r>
            <a:r>
              <a:rPr lang="en-US" sz="1961" dirty="0" smtClean="0">
                <a:latin typeface="Segoe UI Semilight" panose="020B0402040204020203" pitchFamily="34" charset="0"/>
                <a:cs typeface="Segoe UI Semilight" panose="020B0402040204020203" pitchFamily="34" charset="0"/>
              </a:rPr>
              <a:t>customer</a:t>
            </a:r>
            <a:r>
              <a:rPr lang="en-US" sz="1961" dirty="0">
                <a:latin typeface="Segoe UI Semilight" panose="020B0402040204020203" pitchFamily="34" charset="0"/>
                <a:cs typeface="Segoe UI Semilight" panose="020B0402040204020203" pitchFamily="34" charset="0"/>
              </a:rPr>
              <a:t> </a:t>
            </a:r>
            <a:r>
              <a:rPr lang="en-US" sz="1961" dirty="0" smtClean="0">
                <a:latin typeface="Segoe UI Semilight" panose="020B0402040204020203" pitchFamily="34" charset="0"/>
                <a:cs typeface="Segoe UI Semilight" panose="020B0402040204020203" pitchFamily="34" charset="0"/>
              </a:rPr>
              <a:t>growth</a:t>
            </a:r>
            <a:endParaRPr lang="en-US" sz="1961" dirty="0">
              <a:latin typeface="Segoe UI Semilight" panose="020B0402040204020203" pitchFamily="34" charset="0"/>
              <a:cs typeface="Segoe UI Semilight" panose="020B0402040204020203" pitchFamily="34" charset="0"/>
            </a:endParaRPr>
          </a:p>
        </p:txBody>
      </p:sp>
      <p:sp>
        <p:nvSpPr>
          <p:cNvPr id="24" name="TextBox 23"/>
          <p:cNvSpPr txBox="1"/>
          <p:nvPr/>
        </p:nvSpPr>
        <p:spPr>
          <a:xfrm>
            <a:off x="165726" y="3723266"/>
            <a:ext cx="3775884" cy="1452626"/>
          </a:xfrm>
          <a:prstGeom prst="rect">
            <a:avLst/>
          </a:prstGeom>
          <a:noFill/>
        </p:spPr>
        <p:txBody>
          <a:bodyPr wrap="square" lIns="179259" tIns="143407" rIns="179259" bIns="143407" rtlCol="0">
            <a:spAutoFit/>
          </a:bodyPr>
          <a:lstStyle/>
          <a:p>
            <a:pPr algn="ctr" defTabSz="914367">
              <a:lnSpc>
                <a:spcPct val="90000"/>
              </a:lnSpc>
              <a:spcAft>
                <a:spcPts val="588"/>
              </a:spcAft>
            </a:pPr>
            <a:r>
              <a:rPr lang="en-US" sz="5881" dirty="0" smtClean="0">
                <a:latin typeface="Segoe UI Light"/>
                <a:cs typeface="Segoe UI Semibold" panose="020B0702040204020203" pitchFamily="34" charset="0"/>
              </a:rPr>
              <a:t>137K </a:t>
            </a:r>
            <a:endParaRPr lang="en-US" sz="3600" dirty="0">
              <a:latin typeface="Segoe UI Light"/>
              <a:cs typeface="Segoe UI Semibold" panose="020B0702040204020203" pitchFamily="34" charset="0"/>
            </a:endParaRPr>
          </a:p>
          <a:p>
            <a:pPr algn="ctr" defTabSz="914367">
              <a:lnSpc>
                <a:spcPct val="90000"/>
              </a:lnSpc>
              <a:spcAft>
                <a:spcPts val="588"/>
              </a:spcAft>
            </a:pPr>
            <a:r>
              <a:rPr lang="en-US" sz="1961" dirty="0" smtClean="0">
                <a:latin typeface="Segoe UI Semilight" panose="020B0402040204020203" pitchFamily="34" charset="0"/>
                <a:cs typeface="Segoe UI Semilight" panose="020B0402040204020203" pitchFamily="34" charset="0"/>
              </a:rPr>
              <a:t>Developer</a:t>
            </a:r>
            <a:endParaRPr lang="en-US" sz="1961"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2011123285"/>
      </p:ext>
    </p:extLst>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241" y="216812"/>
            <a:ext cx="11655840" cy="899537"/>
          </a:xfrm>
        </p:spPr>
        <p:txBody>
          <a:bodyPr/>
          <a:lstStyle/>
          <a:p>
            <a:r>
              <a:rPr lang="en-US" dirty="0" smtClean="0"/>
              <a:t>Available worldwide</a:t>
            </a:r>
            <a:endParaRPr lang="en-US" dirty="0"/>
          </a:p>
        </p:txBody>
      </p:sp>
      <p:sp>
        <p:nvSpPr>
          <p:cNvPr id="3" name="TextBox 2"/>
          <p:cNvSpPr txBox="1"/>
          <p:nvPr/>
        </p:nvSpPr>
        <p:spPr>
          <a:xfrm>
            <a:off x="3889958" y="1221091"/>
            <a:ext cx="3889169" cy="627827"/>
          </a:xfrm>
          <a:prstGeom prst="rect">
            <a:avLst/>
          </a:prstGeom>
          <a:noFill/>
        </p:spPr>
        <p:txBody>
          <a:bodyPr wrap="none" lIns="182854" tIns="146284" rIns="182854" bIns="146284" rtlCol="0">
            <a:spAutoFit/>
          </a:bodyPr>
          <a:lstStyle/>
          <a:p>
            <a:pPr defTabSz="914225">
              <a:lnSpc>
                <a:spcPct val="90000"/>
              </a:lnSpc>
              <a:spcAft>
                <a:spcPts val="600"/>
              </a:spcAft>
            </a:pPr>
            <a:r>
              <a:rPr lang="en-US" sz="2400" dirty="0">
                <a:solidFill>
                  <a:srgbClr val="505050"/>
                </a:solidFill>
                <a:latin typeface="Segoe UI Light"/>
              </a:rPr>
              <a:t>Customers in all 18 regions!</a:t>
            </a:r>
          </a:p>
        </p:txBody>
      </p:sp>
      <p:pic>
        <p:nvPicPr>
          <p:cNvPr id="5" name="Picture 4"/>
          <p:cNvPicPr>
            <a:picLocks noChangeAspect="1"/>
          </p:cNvPicPr>
          <p:nvPr/>
        </p:nvPicPr>
        <p:blipFill>
          <a:blip r:embed="rId2"/>
          <a:stretch>
            <a:fillRect/>
          </a:stretch>
        </p:blipFill>
        <p:spPr>
          <a:xfrm>
            <a:off x="1613876" y="1835942"/>
            <a:ext cx="8441334" cy="4661050"/>
          </a:xfrm>
          <a:prstGeom prst="rect">
            <a:avLst/>
          </a:prstGeom>
        </p:spPr>
      </p:pic>
      <p:sp>
        <p:nvSpPr>
          <p:cNvPr id="6" name="Oval 5"/>
          <p:cNvSpPr/>
          <p:nvPr/>
        </p:nvSpPr>
        <p:spPr bwMode="auto">
          <a:xfrm>
            <a:off x="7203675" y="4132125"/>
            <a:ext cx="331677" cy="331677"/>
          </a:xfrm>
          <a:prstGeom prst="ellipse">
            <a:avLst/>
          </a:prstGeom>
          <a:solidFill>
            <a:srgbClr val="FFFFFF">
              <a:alpha val="69804"/>
            </a:srgb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7" name="Oval 6"/>
          <p:cNvSpPr/>
          <p:nvPr/>
        </p:nvSpPr>
        <p:spPr bwMode="auto">
          <a:xfrm>
            <a:off x="7138311" y="3852898"/>
            <a:ext cx="331677" cy="331677"/>
          </a:xfrm>
          <a:prstGeom prst="ellipse">
            <a:avLst/>
          </a:prstGeom>
          <a:solidFill>
            <a:srgbClr val="FFFFFF">
              <a:alpha val="69804"/>
            </a:srgb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8" name="Oval 7"/>
          <p:cNvSpPr/>
          <p:nvPr/>
        </p:nvSpPr>
        <p:spPr bwMode="auto">
          <a:xfrm>
            <a:off x="6959556" y="3771129"/>
            <a:ext cx="331677" cy="331677"/>
          </a:xfrm>
          <a:prstGeom prst="ellipse">
            <a:avLst/>
          </a:prstGeom>
          <a:solidFill>
            <a:srgbClr val="FFFFFF">
              <a:alpha val="69804"/>
            </a:srgb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9" name="Oval 8"/>
          <p:cNvSpPr/>
          <p:nvPr/>
        </p:nvSpPr>
        <p:spPr bwMode="auto">
          <a:xfrm>
            <a:off x="3534314" y="2769643"/>
            <a:ext cx="331677" cy="331677"/>
          </a:xfrm>
          <a:prstGeom prst="ellipse">
            <a:avLst/>
          </a:prstGeom>
          <a:solidFill>
            <a:srgbClr val="FFFFFF">
              <a:alpha val="69804"/>
            </a:srgb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
        <p:nvSpPr>
          <p:cNvPr id="10" name="Oval 9"/>
          <p:cNvSpPr/>
          <p:nvPr/>
        </p:nvSpPr>
        <p:spPr bwMode="auto">
          <a:xfrm>
            <a:off x="2920956" y="2437966"/>
            <a:ext cx="331677" cy="331677"/>
          </a:xfrm>
          <a:prstGeom prst="ellipse">
            <a:avLst/>
          </a:prstGeom>
          <a:solidFill>
            <a:srgbClr val="FFFFFF">
              <a:alpha val="69804"/>
            </a:srgbClr>
          </a:solidFill>
          <a:ln w="3175">
            <a:no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5720" rIns="0" bIns="45720" numCol="1" rtlCol="0" anchor="ctr" anchorCtr="0" compatLnSpc="1">
            <a:prstTxWarp prst="textNoShape">
              <a:avLst/>
            </a:prstTxWarp>
          </a:bodyPr>
          <a:lstStyle/>
          <a:p>
            <a:pPr algn="ctr" defTabSz="914102" fontAlgn="base">
              <a:spcBef>
                <a:spcPct val="0"/>
              </a:spcBef>
              <a:spcAft>
                <a:spcPct val="0"/>
              </a:spcAft>
            </a:pPr>
            <a:endParaRPr lang="en-US" sz="1961" dirty="0">
              <a:gradFill>
                <a:gsLst>
                  <a:gs pos="0">
                    <a:srgbClr val="FFFFFF"/>
                  </a:gs>
                  <a:gs pos="100000">
                    <a:srgbClr val="FFFFFF"/>
                  </a:gs>
                </a:gsLst>
                <a:lin ang="5400000" scaled="0"/>
              </a:gradFill>
            </a:endParaRPr>
          </a:p>
        </p:txBody>
      </p:sp>
    </p:spTree>
    <p:extLst>
      <p:ext uri="{BB962C8B-B14F-4D97-AF65-F5344CB8AC3E}">
        <p14:creationId xmlns:p14="http://schemas.microsoft.com/office/powerpoint/2010/main" val="173195703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8187657" y="487"/>
            <a:ext cx="4004343" cy="686480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4"/>
          <p:cNvSpPr txBox="1">
            <a:spLocks/>
          </p:cNvSpPr>
          <p:nvPr/>
        </p:nvSpPr>
        <p:spPr>
          <a:xfrm>
            <a:off x="8337062" y="38359"/>
            <a:ext cx="3884508" cy="1811925"/>
          </a:xfrm>
          <a:prstGeom prst="rect">
            <a:avLst/>
          </a:prstGeom>
        </p:spPr>
        <p:txBody>
          <a:bodyPr vert="horz" wrap="square" lIns="143428" tIns="89642" rIns="143428" bIns="89642"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a:lnSpc>
                <a:spcPct val="100000"/>
              </a:lnSpc>
            </a:pPr>
            <a:r>
              <a:rPr lang="en-US" sz="3529" dirty="0" err="1" smtClean="0">
                <a:solidFill>
                  <a:schemeClr val="bg1"/>
                </a:solidFill>
                <a:latin typeface="Segoe UI Light" charset="0"/>
                <a:cs typeface="Segoe UI Light" charset="0"/>
              </a:rPr>
              <a:t>Newmarket</a:t>
            </a:r>
            <a:endParaRPr lang="en-US" sz="3529" dirty="0" smtClean="0">
              <a:solidFill>
                <a:schemeClr val="bg1"/>
              </a:solidFill>
              <a:latin typeface="Segoe UI Light" charset="0"/>
              <a:cs typeface="Segoe UI Light" charset="0"/>
            </a:endParaRPr>
          </a:p>
          <a:p>
            <a:pPr>
              <a:lnSpc>
                <a:spcPct val="100000"/>
              </a:lnSpc>
            </a:pPr>
            <a:r>
              <a:rPr lang="en-US" sz="2000" dirty="0" smtClean="0">
                <a:solidFill>
                  <a:schemeClr val="bg1"/>
                </a:solidFill>
                <a:latin typeface="Segoe UI Light" charset="0"/>
                <a:cs typeface="Segoe UI Light" charset="0"/>
              </a:rPr>
              <a:t>an </a:t>
            </a:r>
            <a:r>
              <a:rPr lang="en-US" sz="2000" dirty="0">
                <a:solidFill>
                  <a:schemeClr val="bg1"/>
                </a:solidFill>
                <a:latin typeface="Segoe UI Light" charset="0"/>
                <a:cs typeface="Segoe UI Light" charset="0"/>
              </a:rPr>
              <a:t>Amadeus company</a:t>
            </a:r>
          </a:p>
        </p:txBody>
      </p:sp>
      <p:sp>
        <p:nvSpPr>
          <p:cNvPr id="12" name="TextBox 11"/>
          <p:cNvSpPr txBox="1"/>
          <p:nvPr/>
        </p:nvSpPr>
        <p:spPr>
          <a:xfrm>
            <a:off x="8337062" y="1918485"/>
            <a:ext cx="3705533" cy="4984683"/>
          </a:xfrm>
          <a:prstGeom prst="rect">
            <a:avLst/>
          </a:prstGeom>
          <a:noFill/>
        </p:spPr>
        <p:txBody>
          <a:bodyPr wrap="square" lIns="179259" tIns="143407" rIns="179259" bIns="143407" rtlCol="0">
            <a:spAutoFit/>
          </a:bodyPr>
          <a:lstStyle/>
          <a:p>
            <a:pPr defTabSz="914192" fontAlgn="base">
              <a:spcAft>
                <a:spcPts val="588"/>
              </a:spcAft>
              <a:buClr>
                <a:prstClr val="white"/>
              </a:buClr>
              <a:buSzPct val="100000"/>
            </a:pPr>
            <a:r>
              <a:rPr lang="en-US" sz="1567" b="1" cap="all" dirty="0" smtClean="0">
                <a:solidFill>
                  <a:schemeClr val="bg1"/>
                </a:solidFill>
                <a:latin typeface="+mj-lt"/>
                <a:ea typeface="Segoe UI Light" charset="0"/>
                <a:cs typeface="Segoe UI Light" charset="0"/>
              </a:rPr>
              <a:t>Objectives</a:t>
            </a:r>
            <a:endParaRPr lang="en-US" sz="1567" b="1" cap="all" dirty="0">
              <a:solidFill>
                <a:schemeClr val="bg1"/>
              </a:solidFill>
              <a:latin typeface="+mj-lt"/>
              <a:ea typeface="Segoe UI Light" charset="0"/>
              <a:cs typeface="Segoe UI Light" charset="0"/>
            </a:endParaRPr>
          </a:p>
          <a:p>
            <a:pPr defTabSz="914192" fontAlgn="base">
              <a:spcAft>
                <a:spcPts val="588"/>
              </a:spcAft>
              <a:buClr>
                <a:prstClr val="white"/>
              </a:buClr>
              <a:buSzPct val="100000"/>
            </a:pPr>
            <a:r>
              <a:rPr lang="en-US" sz="1200" dirty="0" smtClean="0">
                <a:solidFill>
                  <a:schemeClr val="bg1"/>
                </a:solidFill>
                <a:latin typeface="+mj-lt"/>
              </a:rPr>
              <a:t>Create </a:t>
            </a:r>
            <a:r>
              <a:rPr lang="en-US" sz="1200" dirty="0">
                <a:solidFill>
                  <a:schemeClr val="bg1"/>
                </a:solidFill>
                <a:latin typeface="+mj-lt"/>
              </a:rPr>
              <a:t>a new business model by offering its application programming interfaces (APIs) as web services. </a:t>
            </a:r>
            <a:r>
              <a:rPr lang="en-US" sz="1200" dirty="0" smtClean="0">
                <a:solidFill>
                  <a:schemeClr val="bg1"/>
                </a:solidFill>
                <a:latin typeface="+mj-lt"/>
              </a:rPr>
              <a:t>Gain insight into </a:t>
            </a:r>
            <a:r>
              <a:rPr lang="en-US" sz="1200" dirty="0">
                <a:solidFill>
                  <a:schemeClr val="bg1"/>
                </a:solidFill>
                <a:latin typeface="+mj-lt"/>
              </a:rPr>
              <a:t>how partners and customers </a:t>
            </a:r>
            <a:r>
              <a:rPr lang="en-US" sz="1200" dirty="0" smtClean="0">
                <a:solidFill>
                  <a:schemeClr val="bg1"/>
                </a:solidFill>
                <a:latin typeface="+mj-lt"/>
              </a:rPr>
              <a:t>are </a:t>
            </a:r>
            <a:r>
              <a:rPr lang="en-US" sz="1200" dirty="0">
                <a:solidFill>
                  <a:schemeClr val="bg1"/>
                </a:solidFill>
                <a:latin typeface="+mj-lt"/>
              </a:rPr>
              <a:t>using its </a:t>
            </a:r>
            <a:r>
              <a:rPr lang="en-US" sz="1200" dirty="0" smtClean="0">
                <a:solidFill>
                  <a:schemeClr val="bg1"/>
                </a:solidFill>
                <a:latin typeface="+mj-lt"/>
              </a:rPr>
              <a:t>technology and use the data </a:t>
            </a:r>
            <a:r>
              <a:rPr lang="en-US" sz="1200" dirty="0">
                <a:solidFill>
                  <a:schemeClr val="bg1"/>
                </a:solidFill>
                <a:latin typeface="+mj-lt"/>
              </a:rPr>
              <a:t>to monetize </a:t>
            </a:r>
            <a:r>
              <a:rPr lang="en-US" sz="1200" dirty="0" smtClean="0">
                <a:solidFill>
                  <a:schemeClr val="bg1"/>
                </a:solidFill>
                <a:latin typeface="+mj-lt"/>
              </a:rPr>
              <a:t>the </a:t>
            </a:r>
            <a:r>
              <a:rPr lang="en-US" sz="1200" dirty="0">
                <a:solidFill>
                  <a:schemeClr val="bg1"/>
                </a:solidFill>
                <a:latin typeface="+mj-lt"/>
              </a:rPr>
              <a:t>APIs </a:t>
            </a:r>
            <a:r>
              <a:rPr lang="en-US" sz="1200" dirty="0" smtClean="0">
                <a:solidFill>
                  <a:schemeClr val="bg1"/>
                </a:solidFill>
                <a:latin typeface="+mj-lt"/>
              </a:rPr>
              <a:t>and </a:t>
            </a:r>
            <a:r>
              <a:rPr lang="en-US" sz="1200" dirty="0">
                <a:solidFill>
                  <a:schemeClr val="bg1"/>
                </a:solidFill>
                <a:latin typeface="+mj-lt"/>
              </a:rPr>
              <a:t>provide </a:t>
            </a:r>
            <a:r>
              <a:rPr lang="en-US" sz="1200" dirty="0" smtClean="0">
                <a:solidFill>
                  <a:schemeClr val="bg1"/>
                </a:solidFill>
                <a:latin typeface="+mj-lt"/>
              </a:rPr>
              <a:t>better support</a:t>
            </a:r>
            <a:r>
              <a:rPr lang="en-US" sz="1200" dirty="0">
                <a:solidFill>
                  <a:schemeClr val="bg1"/>
                </a:solidFill>
                <a:latin typeface="+mj-lt"/>
              </a:rPr>
              <a:t>. </a:t>
            </a:r>
          </a:p>
          <a:p>
            <a:pPr defTabSz="914192" fontAlgn="base">
              <a:spcAft>
                <a:spcPts val="588"/>
              </a:spcAft>
              <a:buClr>
                <a:prstClr val="white"/>
              </a:buClr>
              <a:buSzPct val="100000"/>
            </a:pPr>
            <a:endParaRPr lang="en-US" sz="1176" dirty="0" smtClean="0">
              <a:solidFill>
                <a:schemeClr val="bg1"/>
              </a:solidFill>
              <a:latin typeface="+mj-lt"/>
            </a:endParaRPr>
          </a:p>
          <a:p>
            <a:pPr defTabSz="914192" fontAlgn="base">
              <a:spcAft>
                <a:spcPts val="588"/>
              </a:spcAft>
              <a:buClr>
                <a:prstClr val="white"/>
              </a:buClr>
              <a:buSzPct val="100000"/>
            </a:pPr>
            <a:r>
              <a:rPr lang="en-US" sz="1567" b="1" cap="all" dirty="0">
                <a:solidFill>
                  <a:prstClr val="white"/>
                </a:solidFill>
                <a:latin typeface="Segoe UI Light" charset="0"/>
                <a:ea typeface="Segoe UI Light" charset="0"/>
                <a:cs typeface="Segoe UI Light" charset="0"/>
              </a:rPr>
              <a:t>Tactics</a:t>
            </a:r>
          </a:p>
          <a:p>
            <a:pPr defTabSz="914192">
              <a:spcAft>
                <a:spcPts val="588"/>
              </a:spcAft>
            </a:pPr>
            <a:r>
              <a:rPr lang="en-US" sz="1176" dirty="0">
                <a:solidFill>
                  <a:prstClr val="white"/>
                </a:solidFill>
                <a:latin typeface="Segoe UI Light" charset="0"/>
              </a:rPr>
              <a:t>Use API Management  to deliver APIs providing real-time information to digital displays in </a:t>
            </a:r>
            <a:r>
              <a:rPr lang="en-US" sz="1176" dirty="0" smtClean="0">
                <a:solidFill>
                  <a:prstClr val="white"/>
                </a:solidFill>
                <a:latin typeface="Segoe UI Light" charset="0"/>
              </a:rPr>
              <a:t>hotels connecting disparate systems. Expand API </a:t>
            </a:r>
            <a:r>
              <a:rPr lang="en-US" sz="1176" dirty="0">
                <a:solidFill>
                  <a:prstClr val="white"/>
                </a:solidFill>
                <a:latin typeface="Segoe UI Light" charset="0"/>
              </a:rPr>
              <a:t>portfolio into areas that include property management and building automation to provide value-added services to more than 40,000 installations and 150,000 users in over 154 countries worldwide.</a:t>
            </a:r>
          </a:p>
          <a:p>
            <a:pPr defTabSz="914192" fontAlgn="base">
              <a:spcAft>
                <a:spcPts val="588"/>
              </a:spcAft>
              <a:buClr>
                <a:prstClr val="white"/>
              </a:buClr>
              <a:buSzPct val="100000"/>
            </a:pPr>
            <a:endParaRPr lang="en-US" sz="1176" dirty="0">
              <a:solidFill>
                <a:schemeClr val="bg1"/>
              </a:solidFill>
              <a:latin typeface="+mj-lt"/>
            </a:endParaRPr>
          </a:p>
          <a:p>
            <a:pPr defTabSz="914192" fontAlgn="base">
              <a:spcBef>
                <a:spcPct val="0"/>
              </a:spcBef>
              <a:spcAft>
                <a:spcPts val="294"/>
              </a:spcAft>
              <a:buClr>
                <a:prstClr val="white"/>
              </a:buClr>
              <a:buSzPct val="100000"/>
            </a:pPr>
            <a:r>
              <a:rPr lang="en-US" sz="1567" b="1" cap="all" dirty="0">
                <a:solidFill>
                  <a:schemeClr val="bg1"/>
                </a:solidFill>
                <a:latin typeface="+mj-lt"/>
                <a:ea typeface="Segoe UI Light" charset="0"/>
                <a:cs typeface="Segoe UI Light" charset="0"/>
              </a:rPr>
              <a:t>Results</a:t>
            </a:r>
          </a:p>
          <a:p>
            <a:pPr defTabSz="914192" fontAlgn="base">
              <a:spcAft>
                <a:spcPts val="294"/>
              </a:spcAft>
              <a:buClr>
                <a:prstClr val="white"/>
              </a:buClr>
              <a:buSzPct val="100000"/>
            </a:pPr>
            <a:r>
              <a:rPr lang="en-US" sz="1200" dirty="0" smtClean="0">
                <a:solidFill>
                  <a:schemeClr val="bg1"/>
                </a:solidFill>
                <a:latin typeface="+mj-lt"/>
              </a:rPr>
              <a:t>Published APIs used </a:t>
            </a:r>
            <a:r>
              <a:rPr lang="en-US" sz="1200" dirty="0">
                <a:solidFill>
                  <a:schemeClr val="bg1"/>
                </a:solidFill>
                <a:latin typeface="+mj-lt"/>
              </a:rPr>
              <a:t>by the company’s partners to integrate devices like digital screens with software </a:t>
            </a:r>
            <a:r>
              <a:rPr lang="en-US" sz="1200" dirty="0" smtClean="0">
                <a:solidFill>
                  <a:schemeClr val="bg1"/>
                </a:solidFill>
                <a:latin typeface="+mj-lt"/>
              </a:rPr>
              <a:t>systems. Certified 13 vendors with 15 more on the way</a:t>
            </a:r>
            <a:r>
              <a:rPr lang="en-US" sz="1200" dirty="0">
                <a:solidFill>
                  <a:schemeClr val="bg1"/>
                </a:solidFill>
                <a:latin typeface="+mj-lt"/>
              </a:rPr>
              <a:t>. </a:t>
            </a:r>
            <a:endParaRPr lang="en-US" sz="1371" dirty="0">
              <a:solidFill>
                <a:schemeClr val="bg1"/>
              </a:solidFill>
              <a:latin typeface="+mj-lt"/>
              <a:ea typeface="Segoe UI Light" charset="0"/>
              <a:cs typeface="Segoe UI Light" charset="0"/>
            </a:endParaRPr>
          </a:p>
        </p:txBody>
      </p:sp>
      <p:pic>
        <p:nvPicPr>
          <p:cNvPr id="2" name="Picture 1"/>
          <p:cNvPicPr>
            <a:picLocks noChangeAspect="1"/>
          </p:cNvPicPr>
          <p:nvPr/>
        </p:nvPicPr>
        <p:blipFill rotWithShape="1">
          <a:blip r:embed="rId3"/>
          <a:srcRect b="24741"/>
          <a:stretch/>
        </p:blipFill>
        <p:spPr>
          <a:xfrm>
            <a:off x="1" y="487"/>
            <a:ext cx="8187656" cy="6857027"/>
          </a:xfrm>
          <a:prstGeom prst="rect">
            <a:avLst/>
          </a:prstGeom>
        </p:spPr>
      </p:pic>
      <p:pic>
        <p:nvPicPr>
          <p:cNvPr id="11" name="Picture 10"/>
          <p:cNvPicPr>
            <a:picLocks noChangeAspect="1"/>
          </p:cNvPicPr>
          <p:nvPr/>
        </p:nvPicPr>
        <p:blipFill>
          <a:blip r:embed="rId4"/>
          <a:stretch>
            <a:fillRect/>
          </a:stretch>
        </p:blipFill>
        <p:spPr>
          <a:xfrm>
            <a:off x="1094902" y="3585604"/>
            <a:ext cx="5997854" cy="3254261"/>
          </a:xfrm>
          <a:prstGeom prst="rect">
            <a:avLst/>
          </a:prstGeom>
          <a:ln w="127000" cap="rnd">
            <a:solidFill>
              <a:srgbClr val="FFFFFF"/>
            </a:solidFill>
          </a:ln>
          <a:effectLst>
            <a:outerShdw blurRad="50800" dist="38100" dir="16200000" rotWithShape="0">
              <a:prstClr val="black">
                <a:alpha val="40000"/>
              </a:prstClr>
            </a:outerShdw>
          </a:effectLst>
          <a:scene3d>
            <a:camera prst="orthographicFront"/>
            <a:lightRig rig="twoPt" dir="t">
              <a:rot lat="0" lon="0" rev="7800000"/>
            </a:lightRig>
          </a:scene3d>
          <a:sp3d contourW="6350">
            <a:bevelT w="50800" h="16510"/>
            <a:contourClr>
              <a:srgbClr val="C0C0C0"/>
            </a:contourClr>
          </a:sp3d>
        </p:spPr>
      </p:pic>
      <p:sp>
        <p:nvSpPr>
          <p:cNvPr id="3" name="TextBox 2"/>
          <p:cNvSpPr txBox="1"/>
          <p:nvPr/>
        </p:nvSpPr>
        <p:spPr>
          <a:xfrm>
            <a:off x="8307492" y="944321"/>
            <a:ext cx="3556129" cy="1397306"/>
          </a:xfrm>
          <a:prstGeom prst="rect">
            <a:avLst/>
          </a:prstGeom>
          <a:noFill/>
        </p:spPr>
        <p:txBody>
          <a:bodyPr wrap="square" lIns="182880" tIns="146304" rIns="182880" bIns="146304" rtlCol="0">
            <a:spAutoFit/>
          </a:bodyPr>
          <a:lstStyle/>
          <a:p>
            <a:pPr>
              <a:lnSpc>
                <a:spcPct val="90000"/>
              </a:lnSpc>
              <a:spcAft>
                <a:spcPts val="600"/>
              </a:spcAft>
            </a:pPr>
            <a:r>
              <a:rPr lang="en-US" sz="1200" dirty="0">
                <a:solidFill>
                  <a:schemeClr val="tx1">
                    <a:lumMod val="20000"/>
                    <a:lumOff val="80000"/>
                  </a:schemeClr>
                </a:solidFill>
                <a:latin typeface="+mj-lt"/>
              </a:rPr>
              <a:t>Part of the global Amadeus IT Group, </a:t>
            </a:r>
            <a:r>
              <a:rPr lang="en-US" sz="1200" dirty="0" err="1">
                <a:solidFill>
                  <a:schemeClr val="tx1">
                    <a:lumMod val="20000"/>
                    <a:lumOff val="80000"/>
                  </a:schemeClr>
                </a:solidFill>
                <a:latin typeface="+mj-lt"/>
              </a:rPr>
              <a:t>Newmarket</a:t>
            </a:r>
            <a:r>
              <a:rPr lang="en-US" sz="1200" dirty="0">
                <a:solidFill>
                  <a:schemeClr val="tx1">
                    <a:lumMod val="20000"/>
                    <a:lumOff val="80000"/>
                  </a:schemeClr>
                </a:solidFill>
                <a:latin typeface="+mj-lt"/>
              </a:rPr>
              <a:t> delivers hospitality solutions across 154 countries to names familiar to many travelers—Hyatt Hotels Corporation, </a:t>
            </a:r>
            <a:r>
              <a:rPr lang="en-US" sz="1200" dirty="0" smtClean="0">
                <a:solidFill>
                  <a:schemeClr val="tx1">
                    <a:lumMod val="20000"/>
                    <a:lumOff val="80000"/>
                  </a:schemeClr>
                </a:solidFill>
                <a:latin typeface="+mj-lt"/>
              </a:rPr>
              <a:t>Embassy </a:t>
            </a:r>
            <a:r>
              <a:rPr lang="en-US" sz="1200" dirty="0">
                <a:solidFill>
                  <a:schemeClr val="tx1">
                    <a:lumMod val="20000"/>
                    <a:lumOff val="80000"/>
                  </a:schemeClr>
                </a:solidFill>
                <a:latin typeface="+mj-lt"/>
              </a:rPr>
              <a:t>Suites Hotels, and many more. </a:t>
            </a:r>
          </a:p>
          <a:p>
            <a:pPr>
              <a:lnSpc>
                <a:spcPct val="90000"/>
              </a:lnSpc>
              <a:spcAft>
                <a:spcPts val="600"/>
              </a:spcAft>
            </a:pPr>
            <a:endParaRPr lang="en-US" sz="1400" dirty="0" err="1" smtClean="0">
              <a:solidFill>
                <a:schemeClr val="bg1"/>
              </a:solidFill>
              <a:latin typeface="+mj-lt"/>
            </a:endParaRPr>
          </a:p>
        </p:txBody>
      </p:sp>
    </p:spTree>
    <p:extLst>
      <p:ext uri="{BB962C8B-B14F-4D97-AF65-F5344CB8AC3E}">
        <p14:creationId xmlns:p14="http://schemas.microsoft.com/office/powerpoint/2010/main" val="677591769"/>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8187658" y="487"/>
            <a:ext cx="4004343" cy="686480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4"/>
          <p:cNvSpPr txBox="1">
            <a:spLocks/>
          </p:cNvSpPr>
          <p:nvPr/>
        </p:nvSpPr>
        <p:spPr>
          <a:xfrm>
            <a:off x="8486466" y="245669"/>
            <a:ext cx="3781734" cy="1811925"/>
          </a:xfrm>
          <a:prstGeom prst="rect">
            <a:avLst/>
          </a:prstGeom>
        </p:spPr>
        <p:txBody>
          <a:bodyPr vert="horz" wrap="square" lIns="143428" tIns="89642" rIns="143428" bIns="89642"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a:lnSpc>
                <a:spcPct val="100000"/>
              </a:lnSpc>
            </a:pPr>
            <a:r>
              <a:rPr lang="en-US" sz="3529" dirty="0">
                <a:solidFill>
                  <a:schemeClr val="bg1"/>
                </a:solidFill>
                <a:latin typeface="Segoe UI Light" charset="0"/>
                <a:cs typeface="Segoe UI Light" charset="0"/>
              </a:rPr>
              <a:t>Sanoma Corporation</a:t>
            </a:r>
          </a:p>
        </p:txBody>
      </p:sp>
      <p:sp>
        <p:nvSpPr>
          <p:cNvPr id="12" name="TextBox 11"/>
          <p:cNvSpPr txBox="1"/>
          <p:nvPr/>
        </p:nvSpPr>
        <p:spPr>
          <a:xfrm>
            <a:off x="8486467" y="2688720"/>
            <a:ext cx="3705533" cy="4305779"/>
          </a:xfrm>
          <a:prstGeom prst="rect">
            <a:avLst/>
          </a:prstGeom>
          <a:noFill/>
        </p:spPr>
        <p:txBody>
          <a:bodyPr wrap="square" lIns="179259" tIns="143407" rIns="179259" bIns="143407" rtlCol="0">
            <a:spAutoFit/>
          </a:bodyPr>
          <a:lstStyle/>
          <a:p>
            <a:pPr defTabSz="914192" fontAlgn="base">
              <a:spcAft>
                <a:spcPts val="588"/>
              </a:spcAft>
              <a:buClr>
                <a:prstClr val="white"/>
              </a:buClr>
              <a:buSzPct val="100000"/>
            </a:pPr>
            <a:r>
              <a:rPr lang="en-US" sz="1567" b="1" cap="all" dirty="0">
                <a:solidFill>
                  <a:schemeClr val="bg1"/>
                </a:solidFill>
                <a:latin typeface="+mj-lt"/>
                <a:ea typeface="Segoe UI Light" charset="0"/>
                <a:cs typeface="Segoe UI Light" charset="0"/>
              </a:rPr>
              <a:t>Objectives</a:t>
            </a:r>
          </a:p>
          <a:p>
            <a:pPr defTabSz="914192" fontAlgn="base">
              <a:spcAft>
                <a:spcPts val="588"/>
              </a:spcAft>
              <a:buClr>
                <a:prstClr val="white"/>
              </a:buClr>
              <a:buSzPct val="100000"/>
            </a:pPr>
            <a:r>
              <a:rPr lang="en-US" sz="1200" dirty="0" smtClean="0">
                <a:solidFill>
                  <a:schemeClr val="bg1"/>
                </a:solidFill>
                <a:latin typeface="+mj-lt"/>
              </a:rPr>
              <a:t>Simplify </a:t>
            </a:r>
            <a:r>
              <a:rPr lang="en-US" sz="1200" dirty="0">
                <a:solidFill>
                  <a:schemeClr val="bg1"/>
                </a:solidFill>
                <a:latin typeface="+mj-lt"/>
              </a:rPr>
              <a:t>the creation of innovative online services for multiple business </a:t>
            </a:r>
            <a:r>
              <a:rPr lang="en-US" sz="1200" dirty="0" smtClean="0">
                <a:solidFill>
                  <a:schemeClr val="bg1"/>
                </a:solidFill>
                <a:latin typeface="+mj-lt"/>
              </a:rPr>
              <a:t>groups by creating </a:t>
            </a:r>
            <a:r>
              <a:rPr lang="en-US" sz="1200" dirty="0">
                <a:solidFill>
                  <a:schemeClr val="bg1"/>
                </a:solidFill>
                <a:latin typeface="+mj-lt"/>
              </a:rPr>
              <a:t>application programming interfaces (APIs) that provide access to data, including consumer profiles and media content</a:t>
            </a:r>
            <a:r>
              <a:rPr lang="en-US" sz="1200" dirty="0" smtClean="0">
                <a:solidFill>
                  <a:schemeClr val="bg1"/>
                </a:solidFill>
                <a:latin typeface="+mj-lt"/>
              </a:rPr>
              <a:t>.</a:t>
            </a:r>
            <a:endParaRPr lang="en-US" sz="1200" dirty="0">
              <a:solidFill>
                <a:schemeClr val="bg1"/>
              </a:solidFill>
              <a:latin typeface="+mj-lt"/>
            </a:endParaRPr>
          </a:p>
          <a:p>
            <a:pPr defTabSz="914192" fontAlgn="base">
              <a:spcAft>
                <a:spcPts val="588"/>
              </a:spcAft>
              <a:buClr>
                <a:prstClr val="white"/>
              </a:buClr>
              <a:buSzPct val="100000"/>
            </a:pPr>
            <a:endParaRPr lang="en-US" sz="1371" cap="all" dirty="0">
              <a:solidFill>
                <a:schemeClr val="bg2"/>
              </a:solidFill>
              <a:latin typeface="+mj-lt"/>
            </a:endParaRPr>
          </a:p>
          <a:p>
            <a:pPr defTabSz="914192" fontAlgn="base">
              <a:spcAft>
                <a:spcPts val="588"/>
              </a:spcAft>
              <a:buClr>
                <a:prstClr val="white"/>
              </a:buClr>
              <a:buSzPct val="100000"/>
            </a:pPr>
            <a:r>
              <a:rPr lang="en-US" sz="1567" b="1" cap="all" dirty="0">
                <a:solidFill>
                  <a:schemeClr val="bg1"/>
                </a:solidFill>
                <a:latin typeface="+mj-lt"/>
                <a:ea typeface="Segoe UI Light" charset="0"/>
                <a:cs typeface="Segoe UI Light" charset="0"/>
              </a:rPr>
              <a:t>Tactics</a:t>
            </a:r>
          </a:p>
          <a:p>
            <a:pPr defTabSz="914192">
              <a:spcAft>
                <a:spcPts val="588"/>
              </a:spcAft>
            </a:pPr>
            <a:r>
              <a:rPr lang="en-US" sz="1200" dirty="0">
                <a:solidFill>
                  <a:schemeClr val="bg1"/>
                </a:solidFill>
                <a:latin typeface="+mj-lt"/>
              </a:rPr>
              <a:t>Utilize Azure ExpressRoute to connect API Management to diverse assets hosted in Sanoma datacenters and other environments. Deliver self-serve portal supporting developers working with multiple web and mobile platforms.</a:t>
            </a:r>
          </a:p>
          <a:p>
            <a:pPr defTabSz="914192">
              <a:spcAft>
                <a:spcPts val="588"/>
              </a:spcAft>
            </a:pPr>
            <a:endParaRPr lang="en-US" sz="1176" dirty="0">
              <a:solidFill>
                <a:schemeClr val="bg1"/>
              </a:solidFill>
              <a:latin typeface="+mj-lt"/>
            </a:endParaRPr>
          </a:p>
          <a:p>
            <a:pPr defTabSz="914192" fontAlgn="base">
              <a:spcBef>
                <a:spcPct val="0"/>
              </a:spcBef>
              <a:spcAft>
                <a:spcPts val="294"/>
              </a:spcAft>
              <a:buClr>
                <a:prstClr val="white"/>
              </a:buClr>
              <a:buSzPct val="100000"/>
            </a:pPr>
            <a:r>
              <a:rPr lang="en-US" sz="1567" b="1" cap="all" dirty="0">
                <a:solidFill>
                  <a:schemeClr val="bg1"/>
                </a:solidFill>
                <a:latin typeface="+mj-lt"/>
                <a:ea typeface="Segoe UI Light" charset="0"/>
                <a:cs typeface="Segoe UI Light" charset="0"/>
              </a:rPr>
              <a:t>Results</a:t>
            </a:r>
          </a:p>
          <a:p>
            <a:pPr defTabSz="914192" fontAlgn="base">
              <a:spcAft>
                <a:spcPts val="294"/>
              </a:spcAft>
              <a:buClr>
                <a:prstClr val="white"/>
              </a:buClr>
              <a:buSzPct val="100000"/>
            </a:pPr>
            <a:r>
              <a:rPr lang="en-US" sz="1200" dirty="0">
                <a:solidFill>
                  <a:schemeClr val="bg1"/>
                </a:solidFill>
                <a:latin typeface="+mj-lt"/>
              </a:rPr>
              <a:t>Launched API program serving millions of calls per day with peaks driven by media events with no scalability issues. </a:t>
            </a:r>
          </a:p>
        </p:txBody>
      </p:sp>
      <p:pic>
        <p:nvPicPr>
          <p:cNvPr id="2" name="Picture 1"/>
          <p:cNvPicPr>
            <a:picLocks noChangeAspect="1"/>
          </p:cNvPicPr>
          <p:nvPr/>
        </p:nvPicPr>
        <p:blipFill rotWithShape="1">
          <a:blip r:embed="rId3"/>
          <a:srcRect l="1362" r="2174"/>
          <a:stretch/>
        </p:blipFill>
        <p:spPr>
          <a:xfrm>
            <a:off x="-1557" y="-1068"/>
            <a:ext cx="8217228" cy="6857027"/>
          </a:xfrm>
          <a:prstGeom prst="rect">
            <a:avLst/>
          </a:prstGeom>
        </p:spPr>
      </p:pic>
      <p:pic>
        <p:nvPicPr>
          <p:cNvPr id="3" name="Picture 2"/>
          <p:cNvPicPr>
            <a:picLocks noChangeAspect="1"/>
          </p:cNvPicPr>
          <p:nvPr/>
        </p:nvPicPr>
        <p:blipFill rotWithShape="1">
          <a:blip r:embed="rId4"/>
          <a:srcRect b="6789"/>
          <a:stretch/>
        </p:blipFill>
        <p:spPr>
          <a:xfrm>
            <a:off x="14126" y="4814306"/>
            <a:ext cx="4248121" cy="2050989"/>
          </a:xfrm>
          <a:prstGeom prst="rect">
            <a:avLst/>
          </a:prstGeom>
        </p:spPr>
      </p:pic>
      <p:pic>
        <p:nvPicPr>
          <p:cNvPr id="18" name="Picture 17"/>
          <p:cNvPicPr>
            <a:picLocks noChangeAspect="1"/>
          </p:cNvPicPr>
          <p:nvPr/>
        </p:nvPicPr>
        <p:blipFill>
          <a:blip r:embed="rId5"/>
          <a:stretch>
            <a:fillRect/>
          </a:stretch>
        </p:blipFill>
        <p:spPr>
          <a:xfrm>
            <a:off x="4257177" y="4816339"/>
            <a:ext cx="3965507" cy="2048956"/>
          </a:xfrm>
          <a:prstGeom prst="rect">
            <a:avLst/>
          </a:prstGeom>
        </p:spPr>
      </p:pic>
      <p:sp>
        <p:nvSpPr>
          <p:cNvPr id="8" name="TextBox 7"/>
          <p:cNvSpPr txBox="1"/>
          <p:nvPr/>
        </p:nvSpPr>
        <p:spPr>
          <a:xfrm>
            <a:off x="8486466" y="1358941"/>
            <a:ext cx="3556129" cy="1458861"/>
          </a:xfrm>
          <a:prstGeom prst="rect">
            <a:avLst/>
          </a:prstGeom>
          <a:noFill/>
        </p:spPr>
        <p:txBody>
          <a:bodyPr wrap="square" lIns="182880" tIns="146304" rIns="182880" bIns="146304" rtlCol="0">
            <a:spAutoFit/>
          </a:bodyPr>
          <a:lstStyle/>
          <a:p>
            <a:pPr>
              <a:lnSpc>
                <a:spcPct val="90000"/>
              </a:lnSpc>
              <a:spcAft>
                <a:spcPts val="600"/>
              </a:spcAft>
            </a:pPr>
            <a:r>
              <a:rPr lang="en-US" sz="1200" dirty="0">
                <a:solidFill>
                  <a:schemeClr val="bg1"/>
                </a:solidFill>
                <a:latin typeface="+mj-lt"/>
              </a:rPr>
              <a:t>One of the largest media companies in Europe, </a:t>
            </a:r>
            <a:r>
              <a:rPr lang="en-US" sz="1200" dirty="0" err="1">
                <a:solidFill>
                  <a:schemeClr val="bg1"/>
                </a:solidFill>
                <a:latin typeface="+mj-lt"/>
              </a:rPr>
              <a:t>Sanoma</a:t>
            </a:r>
            <a:r>
              <a:rPr lang="en-US" sz="1200" dirty="0">
                <a:solidFill>
                  <a:schemeClr val="bg1"/>
                </a:solidFill>
                <a:latin typeface="+mj-lt"/>
              </a:rPr>
              <a:t> Corporation has operations in multiple countries and offerings across virtually every type of media, from magazines and newspapers to TV, radio, and games. </a:t>
            </a:r>
            <a:r>
              <a:rPr lang="en-US" sz="1200" dirty="0" smtClean="0">
                <a:solidFill>
                  <a:schemeClr val="bg1"/>
                </a:solidFill>
                <a:latin typeface="+mj-lt"/>
              </a:rPr>
              <a:t>Among the first to adopt digital </a:t>
            </a:r>
            <a:r>
              <a:rPr lang="en-US" sz="1200" dirty="0">
                <a:solidFill>
                  <a:schemeClr val="bg1"/>
                </a:solidFill>
                <a:latin typeface="+mj-lt"/>
              </a:rPr>
              <a:t>media </a:t>
            </a:r>
            <a:r>
              <a:rPr lang="en-US" sz="1200" dirty="0" smtClean="0">
                <a:solidFill>
                  <a:schemeClr val="bg1"/>
                </a:solidFill>
                <a:latin typeface="+mj-lt"/>
              </a:rPr>
              <a:t>with digital </a:t>
            </a:r>
            <a:r>
              <a:rPr lang="en-US" sz="1200" dirty="0">
                <a:solidFill>
                  <a:schemeClr val="bg1"/>
                </a:solidFill>
                <a:latin typeface="+mj-lt"/>
              </a:rPr>
              <a:t>versions of its flagship newspapers since 1996.</a:t>
            </a:r>
            <a:endParaRPr lang="en-US" sz="1200" dirty="0" smtClean="0">
              <a:solidFill>
                <a:schemeClr val="bg1"/>
              </a:solidFill>
              <a:latin typeface="+mj-lt"/>
            </a:endParaRPr>
          </a:p>
        </p:txBody>
      </p:sp>
    </p:spTree>
    <p:extLst>
      <p:ext uri="{BB962C8B-B14F-4D97-AF65-F5344CB8AC3E}">
        <p14:creationId xmlns:p14="http://schemas.microsoft.com/office/powerpoint/2010/main" val="119888694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8187658" y="487"/>
            <a:ext cx="4004343" cy="686480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4"/>
          <p:cNvSpPr txBox="1">
            <a:spLocks/>
          </p:cNvSpPr>
          <p:nvPr/>
        </p:nvSpPr>
        <p:spPr>
          <a:xfrm>
            <a:off x="8486466" y="245669"/>
            <a:ext cx="3884508" cy="1811925"/>
          </a:xfrm>
          <a:prstGeom prst="rect">
            <a:avLst/>
          </a:prstGeom>
        </p:spPr>
        <p:txBody>
          <a:bodyPr vert="horz" wrap="square" lIns="143428" tIns="89642" rIns="143428" bIns="89642"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a:lnSpc>
                <a:spcPct val="100000"/>
              </a:lnSpc>
            </a:pPr>
            <a:r>
              <a:rPr sz="3529" err="1">
                <a:solidFill>
                  <a:srgbClr val="FFFFFF"/>
                </a:solidFill>
                <a:cs typeface="Segoe UI Light" charset="0"/>
              </a:rPr>
              <a:t>FantasyData</a:t>
            </a:r>
            <a:endParaRPr sz="3529">
              <a:solidFill>
                <a:srgbClr val="FFFFFF"/>
              </a:solidFill>
              <a:cs typeface="Segoe UI Light" charset="0"/>
            </a:endParaRPr>
          </a:p>
        </p:txBody>
      </p:sp>
      <p:sp>
        <p:nvSpPr>
          <p:cNvPr id="12" name="TextBox 11"/>
          <p:cNvSpPr txBox="1"/>
          <p:nvPr/>
        </p:nvSpPr>
        <p:spPr>
          <a:xfrm>
            <a:off x="8486467" y="1637610"/>
            <a:ext cx="3705533" cy="4869067"/>
          </a:xfrm>
          <a:prstGeom prst="rect">
            <a:avLst/>
          </a:prstGeom>
          <a:noFill/>
        </p:spPr>
        <p:txBody>
          <a:bodyPr wrap="square" lIns="179259" tIns="143407" rIns="179259" bIns="143407" rtlCol="0">
            <a:spAutoFit/>
          </a:bodyPr>
          <a:lstStyle/>
          <a:p>
            <a:pPr defTabSz="914192" fontAlgn="base">
              <a:spcAft>
                <a:spcPts val="588"/>
              </a:spcAft>
              <a:buClr>
                <a:prstClr val="white"/>
              </a:buClr>
              <a:buSzPct val="100000"/>
            </a:pPr>
            <a:r>
              <a:rPr lang="en-US" sz="1567" b="1" cap="all" dirty="0">
                <a:solidFill>
                  <a:prstClr val="white"/>
                </a:solidFill>
                <a:latin typeface="Segoe UI Light" charset="0"/>
                <a:ea typeface="Segoe UI Light" charset="0"/>
                <a:cs typeface="Segoe UI Light" charset="0"/>
              </a:rPr>
              <a:t>Objectives</a:t>
            </a:r>
          </a:p>
          <a:p>
            <a:pPr defTabSz="914192" fontAlgn="base">
              <a:spcAft>
                <a:spcPts val="588"/>
              </a:spcAft>
              <a:buClr>
                <a:prstClr val="white"/>
              </a:buClr>
              <a:buSzPct val="100000"/>
            </a:pPr>
            <a:r>
              <a:rPr lang="en-US" sz="1176" dirty="0">
                <a:solidFill>
                  <a:prstClr val="white"/>
                </a:solidFill>
                <a:latin typeface="Segoe UI Light" charset="0"/>
              </a:rPr>
              <a:t>Serve real-time data from more than 5000 sporting events from all US regions including football, basketball, baseball, hockey and golf.</a:t>
            </a:r>
          </a:p>
          <a:p>
            <a:pPr defTabSz="914192" fontAlgn="base">
              <a:spcAft>
                <a:spcPts val="588"/>
              </a:spcAft>
              <a:buClr>
                <a:prstClr val="white"/>
              </a:buClr>
              <a:buSzPct val="100000"/>
            </a:pPr>
            <a:endParaRPr lang="en-US" sz="1371" cap="all" dirty="0">
              <a:solidFill>
                <a:prstClr val="white"/>
              </a:solidFill>
              <a:latin typeface="Segoe UI Light" charset="0"/>
            </a:endParaRPr>
          </a:p>
          <a:p>
            <a:pPr defTabSz="914192" fontAlgn="base">
              <a:spcAft>
                <a:spcPts val="588"/>
              </a:spcAft>
              <a:buClr>
                <a:prstClr val="white"/>
              </a:buClr>
              <a:buSzPct val="100000"/>
            </a:pPr>
            <a:r>
              <a:rPr lang="en-US" sz="1567" b="1" cap="all" dirty="0">
                <a:solidFill>
                  <a:prstClr val="white"/>
                </a:solidFill>
                <a:latin typeface="Segoe UI Light" charset="0"/>
                <a:ea typeface="Segoe UI Light" charset="0"/>
                <a:cs typeface="Segoe UI Light" charset="0"/>
              </a:rPr>
              <a:t>Tactics</a:t>
            </a:r>
          </a:p>
          <a:p>
            <a:pPr defTabSz="914192">
              <a:spcAft>
                <a:spcPts val="588"/>
              </a:spcAft>
            </a:pPr>
            <a:r>
              <a:rPr lang="en-US" sz="1176" dirty="0">
                <a:solidFill>
                  <a:prstClr val="white"/>
                </a:solidFill>
                <a:latin typeface="Segoe UI Light" charset="0"/>
              </a:rPr>
              <a:t>Using API Management to aggregate data from multiple sources and offer access under multiple </a:t>
            </a:r>
            <a:r>
              <a:rPr lang="en-US" sz="1176" dirty="0" smtClean="0">
                <a:solidFill>
                  <a:prstClr val="white"/>
                </a:solidFill>
                <a:latin typeface="Segoe UI Light" charset="0"/>
              </a:rPr>
              <a:t>pricing tiers </a:t>
            </a:r>
            <a:r>
              <a:rPr lang="en-US" sz="1176" dirty="0">
                <a:solidFill>
                  <a:prstClr val="white"/>
                </a:solidFill>
                <a:latin typeface="Segoe UI Light" charset="0"/>
              </a:rPr>
              <a:t>starting with free access. Deliver documentation and testing environment helping developers on multiple platforms get started quickly. </a:t>
            </a:r>
          </a:p>
          <a:p>
            <a:pPr defTabSz="914192">
              <a:spcAft>
                <a:spcPts val="588"/>
              </a:spcAft>
            </a:pPr>
            <a:endParaRPr lang="en-US" sz="1176" dirty="0">
              <a:solidFill>
                <a:prstClr val="white"/>
              </a:solidFill>
              <a:latin typeface="Segoe UI Light" charset="0"/>
            </a:endParaRPr>
          </a:p>
          <a:p>
            <a:pPr defTabSz="914192" fontAlgn="base">
              <a:spcBef>
                <a:spcPct val="0"/>
              </a:spcBef>
              <a:spcAft>
                <a:spcPts val="294"/>
              </a:spcAft>
              <a:buClr>
                <a:prstClr val="white"/>
              </a:buClr>
              <a:buSzPct val="100000"/>
            </a:pPr>
            <a:r>
              <a:rPr lang="en-US" sz="1567" b="1" cap="all" dirty="0">
                <a:solidFill>
                  <a:prstClr val="white"/>
                </a:solidFill>
                <a:latin typeface="Segoe UI Light" charset="0"/>
                <a:ea typeface="Segoe UI Light" charset="0"/>
                <a:cs typeface="Segoe UI Light" charset="0"/>
              </a:rPr>
              <a:t>Results</a:t>
            </a:r>
          </a:p>
          <a:p>
            <a:pPr defTabSz="914192" fontAlgn="base">
              <a:spcAft>
                <a:spcPts val="294"/>
              </a:spcAft>
              <a:buClr>
                <a:prstClr val="white"/>
              </a:buClr>
              <a:buSzPct val="100000"/>
            </a:pPr>
            <a:r>
              <a:rPr lang="en-US" sz="1176" dirty="0">
                <a:solidFill>
                  <a:srgbClr val="FFFFFF"/>
                </a:solidFill>
                <a:latin typeface="Segoe UI Light" charset="0"/>
              </a:rPr>
              <a:t>Launched API program serving approximately 100 </a:t>
            </a:r>
            <a:r>
              <a:rPr lang="en-US" sz="1176" dirty="0" smtClean="0">
                <a:solidFill>
                  <a:srgbClr val="FFFFFF"/>
                </a:solidFill>
                <a:latin typeface="Segoe UI Light" charset="0"/>
              </a:rPr>
              <a:t>developers building </a:t>
            </a:r>
            <a:r>
              <a:rPr lang="en-US" sz="1176" dirty="0">
                <a:solidFill>
                  <a:srgbClr val="FFFFFF"/>
                </a:solidFill>
                <a:latin typeface="Segoe UI Light" charset="0"/>
              </a:rPr>
              <a:t>apps for websites, mobile devices, stadium scoreboards and casino kiosks. Leveraging cloud resources to bring down costs and charge less than their competitors.</a:t>
            </a:r>
          </a:p>
          <a:p>
            <a:pPr defTabSz="914192" fontAlgn="base">
              <a:spcBef>
                <a:spcPct val="0"/>
              </a:spcBef>
              <a:buClr>
                <a:prstClr val="white"/>
              </a:buClr>
              <a:buSzPct val="100000"/>
            </a:pPr>
            <a:endParaRPr lang="en-US" sz="1176" dirty="0">
              <a:solidFill>
                <a:prstClr val="white"/>
              </a:solidFill>
              <a:latin typeface="Segoe UI Light" charset="0"/>
            </a:endParaRPr>
          </a:p>
          <a:p>
            <a:pPr defTabSz="914192" fontAlgn="base">
              <a:spcBef>
                <a:spcPct val="0"/>
              </a:spcBef>
              <a:buClr>
                <a:prstClr val="white"/>
              </a:buClr>
              <a:buSzPct val="100000"/>
            </a:pPr>
            <a:endParaRPr lang="en-US" sz="1371" dirty="0">
              <a:solidFill>
                <a:prstClr val="white"/>
              </a:solidFill>
              <a:latin typeface="Segoe UI Light" charset="0"/>
              <a:ea typeface="Segoe UI Light" charset="0"/>
              <a:cs typeface="Segoe UI Light" charset="0"/>
            </a:endParaRPr>
          </a:p>
          <a:p>
            <a:pPr defTabSz="914192">
              <a:lnSpc>
                <a:spcPct val="90000"/>
              </a:lnSpc>
              <a:spcAft>
                <a:spcPts val="588"/>
              </a:spcAft>
            </a:pPr>
            <a:endParaRPr lang="en-US" sz="1371" dirty="0" err="1">
              <a:gradFill>
                <a:gsLst>
                  <a:gs pos="2917">
                    <a:srgbClr val="FFFFFF"/>
                  </a:gs>
                  <a:gs pos="30000">
                    <a:srgbClr val="FFFFFF"/>
                  </a:gs>
                </a:gsLst>
                <a:lin ang="5400000" scaled="0"/>
              </a:gradFill>
              <a:latin typeface="Segoe UI Light" charset="0"/>
            </a:endParaRPr>
          </a:p>
        </p:txBody>
      </p:sp>
      <p:pic>
        <p:nvPicPr>
          <p:cNvPr id="2" name="Picture 1"/>
          <p:cNvPicPr>
            <a:picLocks noChangeAspect="1"/>
          </p:cNvPicPr>
          <p:nvPr/>
        </p:nvPicPr>
        <p:blipFill rotWithShape="1">
          <a:blip r:embed="rId3"/>
          <a:srcRect r="420" b="5058"/>
          <a:stretch/>
        </p:blipFill>
        <p:spPr>
          <a:xfrm>
            <a:off x="-29569" y="-7294"/>
            <a:ext cx="8142525" cy="6864809"/>
          </a:xfrm>
          <a:prstGeom prst="rect">
            <a:avLst/>
          </a:prstGeom>
        </p:spPr>
      </p:pic>
      <p:sp>
        <p:nvSpPr>
          <p:cNvPr id="6" name="TextBox 5"/>
          <p:cNvSpPr txBox="1"/>
          <p:nvPr/>
        </p:nvSpPr>
        <p:spPr>
          <a:xfrm>
            <a:off x="8486465" y="881959"/>
            <a:ext cx="3556129" cy="794064"/>
          </a:xfrm>
          <a:prstGeom prst="rect">
            <a:avLst/>
          </a:prstGeom>
          <a:noFill/>
        </p:spPr>
        <p:txBody>
          <a:bodyPr wrap="square" lIns="182880" tIns="146304" rIns="182880" bIns="146304" rtlCol="0">
            <a:spAutoFit/>
          </a:bodyPr>
          <a:lstStyle/>
          <a:p>
            <a:pPr>
              <a:lnSpc>
                <a:spcPct val="90000"/>
              </a:lnSpc>
              <a:spcAft>
                <a:spcPts val="612"/>
              </a:spcAft>
              <a:defRPr/>
            </a:pPr>
            <a:r>
              <a:rPr lang="en-US" sz="1200" dirty="0" err="1">
                <a:latin typeface="+mj-lt"/>
              </a:rPr>
              <a:t>FantasyData</a:t>
            </a:r>
            <a:r>
              <a:rPr lang="en-US" sz="1200" dirty="0">
                <a:latin typeface="+mj-lt"/>
              </a:rPr>
              <a:t> is a leading provider of real-time sports content across multiple sports, serving fantasy, media and mobile clients worldwide. </a:t>
            </a:r>
            <a:endParaRPr lang="en-US" sz="1200" dirty="0">
              <a:gradFill>
                <a:gsLst>
                  <a:gs pos="2917">
                    <a:schemeClr val="tx1"/>
                  </a:gs>
                  <a:gs pos="30000">
                    <a:schemeClr val="tx1"/>
                  </a:gs>
                </a:gsLst>
                <a:lin ang="5400000" scaled="0"/>
              </a:gradFill>
              <a:latin typeface="+mj-lt"/>
            </a:endParaRPr>
          </a:p>
        </p:txBody>
      </p:sp>
    </p:spTree>
    <p:extLst>
      <p:ext uri="{BB962C8B-B14F-4D97-AF65-F5344CB8AC3E}">
        <p14:creationId xmlns:p14="http://schemas.microsoft.com/office/powerpoint/2010/main" val="705009652"/>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8187658" y="487"/>
            <a:ext cx="4004343" cy="686480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4"/>
          <p:cNvSpPr txBox="1">
            <a:spLocks/>
          </p:cNvSpPr>
          <p:nvPr/>
        </p:nvSpPr>
        <p:spPr>
          <a:xfrm>
            <a:off x="8486466" y="645948"/>
            <a:ext cx="3884508" cy="1811925"/>
          </a:xfrm>
          <a:prstGeom prst="rect">
            <a:avLst/>
          </a:prstGeom>
        </p:spPr>
        <p:txBody>
          <a:bodyPr vert="horz" wrap="square" lIns="143428" tIns="89642" rIns="143428" bIns="89642"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a:lnSpc>
                <a:spcPct val="100000"/>
              </a:lnSpc>
            </a:pPr>
            <a:r>
              <a:rPr lang="en-US" sz="3529" dirty="0">
                <a:solidFill>
                  <a:schemeClr val="tx1"/>
                </a:solidFill>
                <a:latin typeface="Segoe UI Light" charset="0"/>
                <a:cs typeface="Segoe UI Light" charset="0"/>
              </a:rPr>
              <a:t>HALO</a:t>
            </a:r>
          </a:p>
        </p:txBody>
      </p:sp>
      <p:sp>
        <p:nvSpPr>
          <p:cNvPr id="12" name="TextBox 11"/>
          <p:cNvSpPr txBox="1"/>
          <p:nvPr/>
        </p:nvSpPr>
        <p:spPr>
          <a:xfrm>
            <a:off x="8486467" y="1231395"/>
            <a:ext cx="3705533" cy="5274698"/>
          </a:xfrm>
          <a:prstGeom prst="rect">
            <a:avLst/>
          </a:prstGeom>
          <a:noFill/>
        </p:spPr>
        <p:txBody>
          <a:bodyPr wrap="square" lIns="179259" tIns="143407" rIns="179259" bIns="143407" rtlCol="0">
            <a:spAutoFit/>
          </a:bodyPr>
          <a:lstStyle/>
          <a:p>
            <a:pPr defTabSz="914192" fontAlgn="base">
              <a:spcAft>
                <a:spcPts val="588"/>
              </a:spcAft>
              <a:buClr>
                <a:prstClr val="white"/>
              </a:buClr>
              <a:buSzPct val="100000"/>
            </a:pPr>
            <a:r>
              <a:rPr lang="en-US" sz="1200" dirty="0">
                <a:solidFill>
                  <a:prstClr val="white"/>
                </a:solidFill>
                <a:latin typeface="+mj-lt"/>
              </a:rPr>
              <a:t>Exclusively published by Microsoft Studios and developed by 343 Industries, the Halo franchise is an award-winning collection of properties, over $5 billion in worldwide sales to date, that has transcended video games and grown into a global entertainment phenomenon.</a:t>
            </a:r>
          </a:p>
          <a:p>
            <a:pPr defTabSz="914192" fontAlgn="base">
              <a:spcAft>
                <a:spcPts val="588"/>
              </a:spcAft>
              <a:buClr>
                <a:prstClr val="white"/>
              </a:buClr>
              <a:buSzPct val="100000"/>
            </a:pPr>
            <a:endParaRPr lang="en-US" sz="1567" b="1" cap="all" dirty="0">
              <a:solidFill>
                <a:prstClr val="white"/>
              </a:solidFill>
              <a:latin typeface="Segoe UI Light" charset="0"/>
              <a:ea typeface="Segoe UI Light" charset="0"/>
              <a:cs typeface="Segoe UI Light" charset="0"/>
            </a:endParaRPr>
          </a:p>
          <a:p>
            <a:pPr defTabSz="914192" fontAlgn="base">
              <a:spcAft>
                <a:spcPts val="588"/>
              </a:spcAft>
              <a:buClr>
                <a:prstClr val="white"/>
              </a:buClr>
              <a:buSzPct val="100000"/>
            </a:pPr>
            <a:r>
              <a:rPr lang="en-US" sz="1567" b="1" cap="all" dirty="0">
                <a:solidFill>
                  <a:prstClr val="white"/>
                </a:solidFill>
                <a:latin typeface="Segoe UI Light" charset="0"/>
                <a:ea typeface="Segoe UI Light" charset="0"/>
                <a:cs typeface="Segoe UI Light" charset="0"/>
              </a:rPr>
              <a:t>Objectives</a:t>
            </a:r>
          </a:p>
          <a:p>
            <a:pPr defTabSz="914192" fontAlgn="base">
              <a:spcAft>
                <a:spcPts val="588"/>
              </a:spcAft>
              <a:buClr>
                <a:prstClr val="white"/>
              </a:buClr>
              <a:buSzPct val="100000"/>
            </a:pPr>
            <a:r>
              <a:rPr lang="en-US" sz="1200" dirty="0">
                <a:solidFill>
                  <a:prstClr val="white"/>
                </a:solidFill>
                <a:latin typeface="+mj-lt"/>
              </a:rPr>
              <a:t>Expose key HALO APIs including player profiles, statistics and metadata.</a:t>
            </a:r>
          </a:p>
          <a:p>
            <a:pPr defTabSz="914192" fontAlgn="base">
              <a:spcAft>
                <a:spcPts val="588"/>
              </a:spcAft>
              <a:buClr>
                <a:prstClr val="white"/>
              </a:buClr>
              <a:buSzPct val="100000"/>
            </a:pPr>
            <a:endParaRPr lang="en-US" sz="1371" cap="all" dirty="0">
              <a:solidFill>
                <a:prstClr val="white"/>
              </a:solidFill>
              <a:latin typeface="Segoe UI Light" charset="0"/>
            </a:endParaRPr>
          </a:p>
          <a:p>
            <a:pPr defTabSz="914192" fontAlgn="base">
              <a:spcAft>
                <a:spcPts val="588"/>
              </a:spcAft>
              <a:buClr>
                <a:prstClr val="white"/>
              </a:buClr>
              <a:buSzPct val="100000"/>
            </a:pPr>
            <a:r>
              <a:rPr lang="en-US" sz="1567" b="1" cap="all" dirty="0">
                <a:solidFill>
                  <a:prstClr val="white"/>
                </a:solidFill>
                <a:latin typeface="Segoe UI Light" charset="0"/>
                <a:ea typeface="Segoe UI Light" charset="0"/>
                <a:cs typeface="Segoe UI Light" charset="0"/>
              </a:rPr>
              <a:t>Tactics</a:t>
            </a:r>
          </a:p>
          <a:p>
            <a:pPr defTabSz="914192">
              <a:spcAft>
                <a:spcPts val="588"/>
              </a:spcAft>
            </a:pPr>
            <a:r>
              <a:rPr lang="en-US" sz="1200" dirty="0">
                <a:solidFill>
                  <a:prstClr val="white"/>
                </a:solidFill>
                <a:latin typeface="+mj-lt"/>
              </a:rPr>
              <a:t>Using API Management to offer different levels of access for development and production with different rate limits. Using the management interface to get extra usage information for the exposed APIs.</a:t>
            </a:r>
          </a:p>
          <a:p>
            <a:pPr defTabSz="914192">
              <a:spcAft>
                <a:spcPts val="588"/>
              </a:spcAft>
            </a:pPr>
            <a:endParaRPr lang="en-US" sz="1176" dirty="0">
              <a:solidFill>
                <a:prstClr val="white"/>
              </a:solidFill>
              <a:latin typeface="Segoe UI Light" charset="0"/>
            </a:endParaRPr>
          </a:p>
          <a:p>
            <a:pPr defTabSz="914192" fontAlgn="base">
              <a:spcBef>
                <a:spcPct val="0"/>
              </a:spcBef>
              <a:spcAft>
                <a:spcPts val="294"/>
              </a:spcAft>
              <a:buClr>
                <a:prstClr val="white"/>
              </a:buClr>
              <a:buSzPct val="100000"/>
            </a:pPr>
            <a:r>
              <a:rPr lang="en-US" sz="1567" b="1" cap="all" dirty="0">
                <a:solidFill>
                  <a:prstClr val="white"/>
                </a:solidFill>
                <a:latin typeface="Segoe UI Light" charset="0"/>
                <a:ea typeface="Segoe UI Light" charset="0"/>
                <a:cs typeface="Segoe UI Light" charset="0"/>
              </a:rPr>
              <a:t>Results</a:t>
            </a:r>
          </a:p>
          <a:p>
            <a:pPr defTabSz="914192" fontAlgn="base">
              <a:spcAft>
                <a:spcPts val="294"/>
              </a:spcAft>
              <a:buClr>
                <a:prstClr val="white"/>
              </a:buClr>
              <a:buSzPct val="100000"/>
            </a:pPr>
            <a:r>
              <a:rPr lang="en-US" sz="1200" dirty="0">
                <a:latin typeface="+mj-lt"/>
              </a:rPr>
              <a:t>Launched API program serving 1500 users exploring, exploiting and creating incredible apps, tiles, websites and more</a:t>
            </a:r>
            <a:r>
              <a:rPr lang="is-IS" sz="1200" dirty="0">
                <a:latin typeface="+mj-lt"/>
              </a:rPr>
              <a:t>…</a:t>
            </a:r>
            <a:endParaRPr lang="en-US" sz="1200" dirty="0">
              <a:solidFill>
                <a:srgbClr val="FFFFFF"/>
              </a:solidFill>
              <a:latin typeface="+mj-lt"/>
            </a:endParaRPr>
          </a:p>
          <a:p>
            <a:pPr defTabSz="914192" fontAlgn="base">
              <a:spcBef>
                <a:spcPct val="0"/>
              </a:spcBef>
              <a:buClr>
                <a:prstClr val="white"/>
              </a:buClr>
              <a:buSzPct val="100000"/>
            </a:pPr>
            <a:endParaRPr lang="en-US" sz="1176" dirty="0">
              <a:solidFill>
                <a:prstClr val="white"/>
              </a:solidFill>
              <a:latin typeface="Segoe UI Light" charset="0"/>
            </a:endParaRPr>
          </a:p>
        </p:txBody>
      </p:sp>
      <p:pic>
        <p:nvPicPr>
          <p:cNvPr id="3" name="Picture 2"/>
          <p:cNvPicPr>
            <a:picLocks noChangeAspect="1"/>
          </p:cNvPicPr>
          <p:nvPr/>
        </p:nvPicPr>
        <p:blipFill>
          <a:blip r:embed="rId3"/>
          <a:stretch>
            <a:fillRect/>
          </a:stretch>
        </p:blipFill>
        <p:spPr>
          <a:xfrm>
            <a:off x="8486466" y="376327"/>
            <a:ext cx="1045829" cy="466889"/>
          </a:xfrm>
          <a:prstGeom prst="rect">
            <a:avLst/>
          </a:prstGeom>
        </p:spPr>
      </p:pic>
      <p:pic>
        <p:nvPicPr>
          <p:cNvPr id="4" name="Picture 3"/>
          <p:cNvPicPr>
            <a:picLocks noChangeAspect="1"/>
          </p:cNvPicPr>
          <p:nvPr/>
        </p:nvPicPr>
        <p:blipFill>
          <a:blip r:embed="rId4"/>
          <a:stretch>
            <a:fillRect/>
          </a:stretch>
        </p:blipFill>
        <p:spPr>
          <a:xfrm>
            <a:off x="-4524" y="225663"/>
            <a:ext cx="8192183" cy="6639632"/>
          </a:xfrm>
          <a:prstGeom prst="rect">
            <a:avLst/>
          </a:prstGeom>
        </p:spPr>
      </p:pic>
      <p:sp>
        <p:nvSpPr>
          <p:cNvPr id="7" name="Rectangle 6"/>
          <p:cNvSpPr/>
          <p:nvPr/>
        </p:nvSpPr>
        <p:spPr bwMode="auto">
          <a:xfrm>
            <a:off x="-4524" y="487"/>
            <a:ext cx="8192183" cy="291026"/>
          </a:xfrm>
          <a:prstGeom prst="rect">
            <a:avLst/>
          </a:prstGeom>
          <a:solidFill>
            <a:srgbClr val="3B454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65116139"/>
      </p:ext>
    </p:extLst>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bwMode="auto">
          <a:xfrm>
            <a:off x="8187658" y="487"/>
            <a:ext cx="4004343" cy="6864809"/>
          </a:xfrm>
          <a:prstGeom prst="rect">
            <a:avLst/>
          </a:prstGeom>
          <a:solidFill>
            <a:srgbClr val="0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9" name="Title 4"/>
          <p:cNvSpPr txBox="1">
            <a:spLocks/>
          </p:cNvSpPr>
          <p:nvPr/>
        </p:nvSpPr>
        <p:spPr>
          <a:xfrm>
            <a:off x="8486466" y="645948"/>
            <a:ext cx="3884508" cy="1811925"/>
          </a:xfrm>
          <a:prstGeom prst="rect">
            <a:avLst/>
          </a:prstGeom>
        </p:spPr>
        <p:txBody>
          <a:bodyPr vert="horz" wrap="square" lIns="143428" tIns="89642" rIns="143428" bIns="89642" rtlCol="0" anchor="t">
            <a:normAutofit/>
          </a:bodyPr>
          <a:lstStyle>
            <a:lvl1pPr algn="l" defTabSz="932742" rtl="0" eaLnBrk="1" latinLnBrk="0" hangingPunct="1">
              <a:lnSpc>
                <a:spcPct val="90000"/>
              </a:lnSpc>
              <a:spcBef>
                <a:spcPct val="0"/>
              </a:spcBef>
              <a:buNone/>
              <a:defRPr lang="en-US" sz="4800" b="0" kern="1200" cap="none" spc="-102" baseline="0" dirty="0" smtClean="0">
                <a:ln w="3175">
                  <a:noFill/>
                </a:ln>
                <a:solidFill>
                  <a:schemeClr val="bg2">
                    <a:lumMod val="60000"/>
                    <a:lumOff val="40000"/>
                  </a:schemeClr>
                </a:solidFill>
                <a:effectLst/>
                <a:latin typeface="+mj-lt"/>
                <a:ea typeface="+mn-ea"/>
                <a:cs typeface="Segoe UI" pitchFamily="34" charset="0"/>
              </a:defRPr>
            </a:lvl1pPr>
          </a:lstStyle>
          <a:p>
            <a:pPr>
              <a:lnSpc>
                <a:spcPct val="100000"/>
              </a:lnSpc>
            </a:pPr>
            <a:r>
              <a:rPr lang="en-US" sz="3529" dirty="0">
                <a:solidFill>
                  <a:schemeClr val="tx1"/>
                </a:solidFill>
                <a:latin typeface="Segoe UI Light" charset="0"/>
                <a:cs typeface="Segoe UI Light" charset="0"/>
              </a:rPr>
              <a:t>Cognitive Services</a:t>
            </a:r>
          </a:p>
        </p:txBody>
      </p:sp>
      <p:sp>
        <p:nvSpPr>
          <p:cNvPr id="12" name="TextBox 11"/>
          <p:cNvSpPr txBox="1"/>
          <p:nvPr/>
        </p:nvSpPr>
        <p:spPr>
          <a:xfrm>
            <a:off x="8486466" y="1219056"/>
            <a:ext cx="3705533" cy="5195830"/>
          </a:xfrm>
          <a:prstGeom prst="rect">
            <a:avLst/>
          </a:prstGeom>
          <a:noFill/>
        </p:spPr>
        <p:txBody>
          <a:bodyPr wrap="square" lIns="179259" tIns="143407" rIns="179259" bIns="143407" rtlCol="0">
            <a:spAutoFit/>
          </a:bodyPr>
          <a:lstStyle/>
          <a:p>
            <a:pPr defTabSz="914192" fontAlgn="base">
              <a:spcAft>
                <a:spcPts val="588"/>
              </a:spcAft>
              <a:buClr>
                <a:prstClr val="white"/>
              </a:buClr>
              <a:buSzPct val="100000"/>
            </a:pPr>
            <a:r>
              <a:rPr lang="en-US" sz="1200" dirty="0">
                <a:solidFill>
                  <a:prstClr val="white"/>
                </a:solidFill>
                <a:latin typeface="+mj-lt"/>
              </a:rPr>
              <a:t>Microsoft Cognitive Services has built a broad range of AI-based intelligence capabilities handling vision (e.g. face and emotion recognition), speech (e.g. speaker recognition), language (e.g. linguistic analysis , Bing speller), knowledge (e.g. entity linking , recommendations) and search.</a:t>
            </a:r>
          </a:p>
          <a:p>
            <a:pPr defTabSz="914192" fontAlgn="base">
              <a:spcAft>
                <a:spcPts val="588"/>
              </a:spcAft>
              <a:buClr>
                <a:prstClr val="white"/>
              </a:buClr>
              <a:buSzPct val="100000"/>
            </a:pPr>
            <a:endParaRPr lang="en-US" sz="1567" b="1" cap="all" dirty="0">
              <a:solidFill>
                <a:prstClr val="white"/>
              </a:solidFill>
              <a:latin typeface="Segoe UI Light" charset="0"/>
              <a:ea typeface="Segoe UI Light" charset="0"/>
              <a:cs typeface="Segoe UI Light" charset="0"/>
            </a:endParaRPr>
          </a:p>
          <a:p>
            <a:pPr defTabSz="914192" fontAlgn="base">
              <a:spcAft>
                <a:spcPts val="588"/>
              </a:spcAft>
              <a:buClr>
                <a:prstClr val="white"/>
              </a:buClr>
              <a:buSzPct val="100000"/>
            </a:pPr>
            <a:r>
              <a:rPr lang="en-US" sz="1567" b="1" cap="all" dirty="0">
                <a:solidFill>
                  <a:prstClr val="white"/>
                </a:solidFill>
                <a:latin typeface="Segoe UI Light" charset="0"/>
                <a:ea typeface="Segoe UI Light" charset="0"/>
                <a:cs typeface="Segoe UI Light" charset="0"/>
              </a:rPr>
              <a:t>Objectives</a:t>
            </a:r>
          </a:p>
          <a:p>
            <a:pPr defTabSz="914192" fontAlgn="base">
              <a:spcAft>
                <a:spcPts val="588"/>
              </a:spcAft>
              <a:buClr>
                <a:prstClr val="white"/>
              </a:buClr>
              <a:buSzPct val="100000"/>
            </a:pPr>
            <a:r>
              <a:rPr lang="en-US" sz="1200" dirty="0">
                <a:solidFill>
                  <a:prstClr val="white"/>
                </a:solidFill>
                <a:latin typeface="+mj-lt"/>
              </a:rPr>
              <a:t>Launch a public API program presenting a consistent experience across APIs.</a:t>
            </a:r>
          </a:p>
          <a:p>
            <a:pPr defTabSz="914192" fontAlgn="base">
              <a:spcAft>
                <a:spcPts val="588"/>
              </a:spcAft>
              <a:buClr>
                <a:prstClr val="white"/>
              </a:buClr>
              <a:buSzPct val="100000"/>
            </a:pPr>
            <a:endParaRPr lang="en-US" sz="1371" cap="all" dirty="0">
              <a:solidFill>
                <a:prstClr val="white"/>
              </a:solidFill>
              <a:latin typeface="Segoe UI Light" charset="0"/>
            </a:endParaRPr>
          </a:p>
          <a:p>
            <a:pPr defTabSz="914192" fontAlgn="base">
              <a:spcAft>
                <a:spcPts val="588"/>
              </a:spcAft>
              <a:buClr>
                <a:prstClr val="white"/>
              </a:buClr>
              <a:buSzPct val="100000"/>
            </a:pPr>
            <a:r>
              <a:rPr lang="en-US" sz="1567" b="1" cap="all" dirty="0">
                <a:solidFill>
                  <a:prstClr val="white"/>
                </a:solidFill>
                <a:latin typeface="Segoe UI Light" charset="0"/>
                <a:ea typeface="Segoe UI Light" charset="0"/>
                <a:cs typeface="Segoe UI Light" charset="0"/>
              </a:rPr>
              <a:t>Tactics</a:t>
            </a:r>
          </a:p>
          <a:p>
            <a:pPr defTabSz="914192">
              <a:spcAft>
                <a:spcPts val="588"/>
              </a:spcAft>
            </a:pPr>
            <a:r>
              <a:rPr lang="en-US" sz="1200" dirty="0">
                <a:solidFill>
                  <a:prstClr val="white"/>
                </a:solidFill>
                <a:latin typeface="+mj-lt"/>
              </a:rPr>
              <a:t>Using API Management to consolidate access to multiple backend systems and offer access in tiers with specific metering and rate limiting. Allowing developers to use a Microsoft account to get API credentials.</a:t>
            </a:r>
          </a:p>
          <a:p>
            <a:pPr defTabSz="914192" fontAlgn="base">
              <a:spcBef>
                <a:spcPct val="0"/>
              </a:spcBef>
              <a:buClr>
                <a:prstClr val="white"/>
              </a:buClr>
              <a:buSzPct val="100000"/>
            </a:pPr>
            <a:endParaRPr lang="en-US" sz="1371" dirty="0">
              <a:solidFill>
                <a:prstClr val="white"/>
              </a:solidFill>
              <a:latin typeface="Segoe UI Light" charset="0"/>
              <a:ea typeface="Segoe UI Light" charset="0"/>
              <a:cs typeface="Segoe UI Light" charset="0"/>
            </a:endParaRPr>
          </a:p>
          <a:p>
            <a:pPr defTabSz="914192" fontAlgn="base">
              <a:spcBef>
                <a:spcPct val="0"/>
              </a:spcBef>
              <a:buClr>
                <a:prstClr val="white"/>
              </a:buClr>
              <a:buSzPct val="100000"/>
            </a:pPr>
            <a:r>
              <a:rPr lang="en-US" sz="1568" b="1" cap="all" dirty="0">
                <a:solidFill>
                  <a:prstClr val="white"/>
                </a:solidFill>
                <a:latin typeface="Segoe UI Light" charset="0"/>
                <a:ea typeface="Segoe UI Light" charset="0"/>
                <a:cs typeface="Segoe UI Light" charset="0"/>
              </a:rPr>
              <a:t>Results</a:t>
            </a:r>
          </a:p>
          <a:p>
            <a:pPr defTabSz="914192" fontAlgn="base">
              <a:spcBef>
                <a:spcPct val="0"/>
              </a:spcBef>
              <a:buClr>
                <a:prstClr val="white"/>
              </a:buClr>
              <a:buSzPct val="100000"/>
            </a:pPr>
            <a:r>
              <a:rPr lang="en-US" sz="1200" dirty="0">
                <a:latin typeface="+mj-lt"/>
              </a:rPr>
              <a:t>Launched API program serving more than 21 million unique calls per month for 32,000 unique users.</a:t>
            </a:r>
            <a:endParaRPr lang="en-US" sz="1200" dirty="0">
              <a:solidFill>
                <a:srgbClr val="FFFFFF"/>
              </a:solidFill>
              <a:latin typeface="+mj-lt"/>
            </a:endParaRPr>
          </a:p>
          <a:p>
            <a:pPr defTabSz="914192" fontAlgn="base">
              <a:spcBef>
                <a:spcPct val="0"/>
              </a:spcBef>
              <a:buClr>
                <a:prstClr val="white"/>
              </a:buClr>
              <a:buSzPct val="100000"/>
            </a:pPr>
            <a:endParaRPr lang="en-US" sz="1371" dirty="0">
              <a:solidFill>
                <a:prstClr val="white"/>
              </a:solidFill>
              <a:latin typeface="Segoe UI Light" charset="0"/>
              <a:ea typeface="Segoe UI Light" charset="0"/>
              <a:cs typeface="Segoe UI Light" charset="0"/>
            </a:endParaRPr>
          </a:p>
        </p:txBody>
      </p:sp>
      <p:pic>
        <p:nvPicPr>
          <p:cNvPr id="3" name="Picture 2"/>
          <p:cNvPicPr>
            <a:picLocks noChangeAspect="1"/>
          </p:cNvPicPr>
          <p:nvPr/>
        </p:nvPicPr>
        <p:blipFill>
          <a:blip r:embed="rId3"/>
          <a:stretch>
            <a:fillRect/>
          </a:stretch>
        </p:blipFill>
        <p:spPr>
          <a:xfrm>
            <a:off x="8486466" y="376327"/>
            <a:ext cx="1045829" cy="466889"/>
          </a:xfrm>
          <a:prstGeom prst="rect">
            <a:avLst/>
          </a:prstGeom>
        </p:spPr>
      </p:pic>
      <p:pic>
        <p:nvPicPr>
          <p:cNvPr id="5" name="Picture 4"/>
          <p:cNvPicPr>
            <a:picLocks noChangeAspect="1"/>
          </p:cNvPicPr>
          <p:nvPr/>
        </p:nvPicPr>
        <p:blipFill rotWithShape="1">
          <a:blip r:embed="rId4"/>
          <a:srcRect l="2401" r="2185" b="939"/>
          <a:stretch/>
        </p:blipFill>
        <p:spPr>
          <a:xfrm>
            <a:off x="1" y="487"/>
            <a:ext cx="8187656" cy="6857027"/>
          </a:xfrm>
          <a:prstGeom prst="rect">
            <a:avLst/>
          </a:prstGeom>
        </p:spPr>
      </p:pic>
      <p:pic>
        <p:nvPicPr>
          <p:cNvPr id="6" name="Picture 5"/>
          <p:cNvPicPr>
            <a:picLocks noChangeAspect="1"/>
          </p:cNvPicPr>
          <p:nvPr/>
        </p:nvPicPr>
        <p:blipFill rotWithShape="1">
          <a:blip r:embed="rId5"/>
          <a:srcRect b="46423"/>
          <a:stretch/>
        </p:blipFill>
        <p:spPr>
          <a:xfrm>
            <a:off x="1207834" y="3951915"/>
            <a:ext cx="5777150" cy="2913382"/>
          </a:xfrm>
          <a:prstGeom prst="rect">
            <a:avLst/>
          </a:prstGeom>
          <a:effectLst>
            <a:outerShdw blurRad="50800" dist="38100" dir="16200000" rotWithShape="0">
              <a:prstClr val="black">
                <a:alpha val="40000"/>
              </a:prstClr>
            </a:outerShdw>
          </a:effectLst>
        </p:spPr>
      </p:pic>
    </p:spTree>
    <p:extLst>
      <p:ext uri="{BB962C8B-B14F-4D97-AF65-F5344CB8AC3E}">
        <p14:creationId xmlns:p14="http://schemas.microsoft.com/office/powerpoint/2010/main" val="1616414989"/>
      </p:ext>
    </p:extLst>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Takeaways</a:t>
            </a:r>
            <a:endParaRPr lang="en-US" dirty="0"/>
          </a:p>
        </p:txBody>
      </p:sp>
      <p:sp>
        <p:nvSpPr>
          <p:cNvPr id="5" name="Text Placeholder 4"/>
          <p:cNvSpPr>
            <a:spLocks noGrp="1"/>
          </p:cNvSpPr>
          <p:nvPr>
            <p:ph type="body" sz="quarter" idx="10"/>
          </p:nvPr>
        </p:nvSpPr>
        <p:spPr>
          <a:xfrm>
            <a:off x="269239" y="1189177"/>
            <a:ext cx="11653523" cy="3382529"/>
          </a:xfrm>
        </p:spPr>
        <p:txBody>
          <a:bodyPr/>
          <a:lstStyle/>
          <a:p>
            <a:r>
              <a:rPr lang="en-US" dirty="0" smtClean="0"/>
              <a:t>APIs are the building blocks of modern apps</a:t>
            </a:r>
          </a:p>
          <a:p>
            <a:r>
              <a:rPr lang="en-US" dirty="0" smtClean="0"/>
              <a:t>They need to be managed, protected and measured</a:t>
            </a:r>
          </a:p>
          <a:p>
            <a:r>
              <a:rPr lang="en-US" dirty="0" smtClean="0"/>
              <a:t>Power of APIs is harnessed by developers</a:t>
            </a:r>
          </a:p>
          <a:p>
            <a:r>
              <a:rPr lang="en-US" dirty="0" smtClean="0"/>
              <a:t>API management is a necessity</a:t>
            </a:r>
          </a:p>
          <a:p>
            <a:r>
              <a:rPr lang="en-US" dirty="0" smtClean="0"/>
              <a:t>Buy is better than build</a:t>
            </a:r>
            <a:r>
              <a:rPr lang="en-US" baseline="30000" dirty="0" smtClean="0"/>
              <a:t>1</a:t>
            </a:r>
            <a:endParaRPr lang="en-US" dirty="0" smtClean="0"/>
          </a:p>
        </p:txBody>
      </p:sp>
      <p:sp>
        <p:nvSpPr>
          <p:cNvPr id="6" name="TextBox 5"/>
          <p:cNvSpPr txBox="1"/>
          <p:nvPr/>
        </p:nvSpPr>
        <p:spPr>
          <a:xfrm>
            <a:off x="269239" y="6115050"/>
            <a:ext cx="2265685" cy="572464"/>
          </a:xfrm>
          <a:prstGeom prst="rect">
            <a:avLst/>
          </a:prstGeom>
          <a:noFill/>
        </p:spPr>
        <p:txBody>
          <a:bodyPr wrap="none" lIns="182880" tIns="146304" rIns="182880" bIns="146304" rtlCol="0">
            <a:spAutoFit/>
          </a:bodyPr>
          <a:lstStyle/>
          <a:p>
            <a:pPr>
              <a:lnSpc>
                <a:spcPct val="90000"/>
              </a:lnSpc>
              <a:spcAft>
                <a:spcPts val="600"/>
              </a:spcAft>
            </a:pPr>
            <a:r>
              <a:rPr lang="en-US" sz="2000" baseline="30000" dirty="0" smtClean="0">
                <a:gradFill>
                  <a:gsLst>
                    <a:gs pos="2917">
                      <a:schemeClr val="tx1"/>
                    </a:gs>
                    <a:gs pos="30000">
                      <a:schemeClr val="tx1"/>
                    </a:gs>
                  </a:gsLst>
                  <a:lin ang="5400000" scaled="0"/>
                </a:gradFill>
              </a:rPr>
              <a:t>1</a:t>
            </a:r>
            <a:r>
              <a:rPr lang="en-US" sz="2000" dirty="0" smtClean="0">
                <a:gradFill>
                  <a:gsLst>
                    <a:gs pos="2917">
                      <a:schemeClr val="tx1"/>
                    </a:gs>
                    <a:gs pos="30000">
                      <a:schemeClr val="tx1"/>
                    </a:gs>
                  </a:gsLst>
                  <a:lin ang="5400000" scaled="0"/>
                </a:gradFill>
              </a:rPr>
              <a:t> This is a hint </a:t>
            </a:r>
            <a:r>
              <a:rPr lang="en-US" sz="2000" dirty="0" smtClean="0">
                <a:gradFill>
                  <a:gsLst>
                    <a:gs pos="2917">
                      <a:schemeClr val="tx1"/>
                    </a:gs>
                    <a:gs pos="30000">
                      <a:schemeClr val="tx1"/>
                    </a:gs>
                  </a:gsLst>
                  <a:lin ang="5400000" scaled="0"/>
                </a:gradFill>
                <a:sym typeface="Wingdings"/>
              </a:rPr>
              <a:t></a:t>
            </a:r>
            <a:endParaRPr lang="en-US" sz="20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1778357293"/>
      </p:ext>
    </p:extLst>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 love it! What’s next?</a:t>
            </a:r>
            <a:endParaRPr lang="en-US" dirty="0"/>
          </a:p>
        </p:txBody>
      </p:sp>
      <p:sp>
        <p:nvSpPr>
          <p:cNvPr id="5" name="Text Placeholder 4"/>
          <p:cNvSpPr>
            <a:spLocks noGrp="1"/>
          </p:cNvSpPr>
          <p:nvPr>
            <p:ph type="body" sz="quarter" idx="4294967295"/>
          </p:nvPr>
        </p:nvSpPr>
        <p:spPr>
          <a:xfrm>
            <a:off x="536575" y="1189038"/>
            <a:ext cx="11655425" cy="3063083"/>
          </a:xfrm>
        </p:spPr>
        <p:txBody>
          <a:bodyPr/>
          <a:lstStyle/>
          <a:p>
            <a:r>
              <a:rPr lang="en-US" sz="3529" dirty="0" smtClean="0"/>
              <a:t>Try </a:t>
            </a:r>
            <a:r>
              <a:rPr lang="en-US" sz="3529" dirty="0"/>
              <a:t>API </a:t>
            </a:r>
            <a:r>
              <a:rPr lang="en-US" sz="3529" dirty="0" smtClean="0"/>
              <a:t>Management on </a:t>
            </a:r>
            <a:r>
              <a:rPr lang="en-US" sz="3529" dirty="0">
                <a:hlinkClick r:id="rId3"/>
              </a:rPr>
              <a:t>http://aka.ms/apimrocks</a:t>
            </a:r>
            <a:endParaRPr lang="en-US" sz="1765" dirty="0">
              <a:solidFill>
                <a:srgbClr val="0070C0"/>
              </a:solidFill>
            </a:endParaRPr>
          </a:p>
          <a:p>
            <a:r>
              <a:rPr lang="en-US" sz="3529" dirty="0"/>
              <a:t>Send </a:t>
            </a:r>
            <a:r>
              <a:rPr lang="en-US" sz="3529" dirty="0" smtClean="0"/>
              <a:t>us your ideas </a:t>
            </a:r>
            <a:r>
              <a:rPr lang="en-US" sz="3529" dirty="0"/>
              <a:t>on </a:t>
            </a:r>
            <a:r>
              <a:rPr lang="en-US" sz="3529" dirty="0">
                <a:hlinkClick r:id="rId4"/>
              </a:rPr>
              <a:t>http://</a:t>
            </a:r>
            <a:r>
              <a:rPr lang="en-US" sz="3529" dirty="0" smtClean="0">
                <a:hlinkClick r:id="rId4"/>
              </a:rPr>
              <a:t>aka.ms/apimwish</a:t>
            </a:r>
            <a:endParaRPr lang="en-US" sz="3529" dirty="0" smtClean="0"/>
          </a:p>
          <a:p>
            <a:r>
              <a:rPr lang="en-US" sz="3529" dirty="0" smtClean="0"/>
              <a:t>Get quick answers on </a:t>
            </a:r>
            <a:r>
              <a:rPr lang="en-US" sz="3529" dirty="0" smtClean="0">
                <a:hlinkClick r:id="rId5"/>
              </a:rPr>
              <a:t>http://aka.ms/apimfaq</a:t>
            </a:r>
            <a:endParaRPr lang="en-US" sz="3529" dirty="0"/>
          </a:p>
          <a:p>
            <a:r>
              <a:rPr lang="en-US" sz="3529" dirty="0" smtClean="0"/>
              <a:t>Keep up with updates on </a:t>
            </a:r>
            <a:r>
              <a:rPr lang="en-US" sz="3529" dirty="0" smtClean="0">
                <a:hlinkClick r:id="rId6"/>
              </a:rPr>
              <a:t>http://aka.ms/</a:t>
            </a:r>
            <a:r>
              <a:rPr lang="en-US" sz="3529" dirty="0" err="1" smtClean="0">
                <a:hlinkClick r:id="rId6"/>
              </a:rPr>
              <a:t>apimdocs</a:t>
            </a:r>
            <a:endParaRPr lang="en-US" sz="3529" dirty="0" smtClean="0"/>
          </a:p>
          <a:p>
            <a:r>
              <a:rPr lang="en-US" sz="3529" dirty="0" smtClean="0"/>
              <a:t>Follow us on </a:t>
            </a:r>
            <a:r>
              <a:rPr lang="en-US" sz="3529" dirty="0" smtClean="0">
                <a:hlinkClick r:id="rId7"/>
              </a:rPr>
              <a:t>@AzureApiMgmt</a:t>
            </a:r>
            <a:endParaRPr lang="en-US" sz="3529" dirty="0" smtClean="0"/>
          </a:p>
        </p:txBody>
      </p:sp>
    </p:spTree>
    <p:extLst>
      <p:ext uri="{BB962C8B-B14F-4D97-AF65-F5344CB8AC3E}">
        <p14:creationId xmlns:p14="http://schemas.microsoft.com/office/powerpoint/2010/main" val="1064110281"/>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Next 45 min</a:t>
            </a:r>
            <a:endParaRPr lang="en-US" dirty="0"/>
          </a:p>
        </p:txBody>
      </p:sp>
      <p:sp>
        <p:nvSpPr>
          <p:cNvPr id="8" name="Text Placeholder 7"/>
          <p:cNvSpPr>
            <a:spLocks noGrp="1"/>
          </p:cNvSpPr>
          <p:nvPr>
            <p:ph type="body" sz="quarter" idx="10"/>
          </p:nvPr>
        </p:nvSpPr>
        <p:spPr>
          <a:xfrm>
            <a:off x="269239" y="1189177"/>
            <a:ext cx="11653523" cy="2511457"/>
          </a:xfrm>
        </p:spPr>
        <p:txBody>
          <a:bodyPr/>
          <a:lstStyle/>
          <a:p>
            <a:pPr marL="0" indent="0">
              <a:buNone/>
            </a:pPr>
            <a:r>
              <a:rPr lang="en-US" sz="3600" dirty="0" smtClean="0"/>
              <a:t>Explain API Management and how we think about its value</a:t>
            </a:r>
          </a:p>
          <a:p>
            <a:pPr marL="0" indent="0">
              <a:buNone/>
            </a:pPr>
            <a:r>
              <a:rPr lang="en-US" sz="3600" dirty="0" smtClean="0"/>
              <a:t>Show API Management in action</a:t>
            </a:r>
          </a:p>
          <a:p>
            <a:r>
              <a:rPr lang="en-US" sz="3600" dirty="0" smtClean="0"/>
              <a:t>Report progress and highlight </a:t>
            </a:r>
            <a:r>
              <a:rPr lang="en-US" sz="3600" dirty="0"/>
              <a:t>a few customers</a:t>
            </a:r>
            <a:endParaRPr lang="en-US" sz="3600" dirty="0" smtClean="0"/>
          </a:p>
          <a:p>
            <a:pPr marL="0" indent="0">
              <a:buNone/>
            </a:pPr>
            <a:r>
              <a:rPr lang="en-US" sz="3600" dirty="0" smtClean="0"/>
              <a:t>Answer questions</a:t>
            </a:r>
          </a:p>
        </p:txBody>
      </p:sp>
      <p:sp>
        <p:nvSpPr>
          <p:cNvPr id="2" name="TextBox 1"/>
          <p:cNvSpPr txBox="1"/>
          <p:nvPr/>
        </p:nvSpPr>
        <p:spPr>
          <a:xfrm>
            <a:off x="9204197" y="6040399"/>
            <a:ext cx="2718565" cy="627864"/>
          </a:xfrm>
          <a:prstGeom prst="rect">
            <a:avLst/>
          </a:prstGeom>
          <a:noFill/>
        </p:spPr>
        <p:txBody>
          <a:bodyPr wrap="none" lIns="182880" tIns="146304" rIns="182880" bIns="146304" rtlCol="0">
            <a:spAutoFit/>
          </a:bodyPr>
          <a:lstStyle/>
          <a:p>
            <a:pPr>
              <a:lnSpc>
                <a:spcPct val="90000"/>
              </a:lnSpc>
              <a:spcAft>
                <a:spcPts val="600"/>
              </a:spcAft>
            </a:pPr>
            <a:r>
              <a:rPr lang="en-US" sz="2400" dirty="0" smtClean="0">
                <a:gradFill>
                  <a:gsLst>
                    <a:gs pos="2917">
                      <a:schemeClr val="tx1"/>
                    </a:gs>
                    <a:gs pos="30000">
                      <a:schemeClr val="tx1"/>
                    </a:gs>
                  </a:gsLst>
                  <a:lin ang="5400000" scaled="0"/>
                </a:gradFill>
              </a:rPr>
              <a:t>@</a:t>
            </a:r>
            <a:r>
              <a:rPr lang="en-US" sz="2400" dirty="0" err="1" smtClean="0">
                <a:gradFill>
                  <a:gsLst>
                    <a:gs pos="2917">
                      <a:schemeClr val="tx1"/>
                    </a:gs>
                    <a:gs pos="30000">
                      <a:schemeClr val="tx1"/>
                    </a:gs>
                  </a:gsLst>
                  <a:lin ang="5400000" scaled="0"/>
                </a:gradFill>
                <a:hlinkClick r:id="rId3"/>
              </a:rPr>
              <a:t>AzureApiMgmt</a:t>
            </a:r>
            <a:endParaRPr lang="en-US" sz="2400" dirty="0" smtClean="0">
              <a:gradFill>
                <a:gsLst>
                  <a:gs pos="2917">
                    <a:schemeClr val="tx1"/>
                  </a:gs>
                  <a:gs pos="30000">
                    <a:schemeClr val="tx1"/>
                  </a:gs>
                </a:gsLst>
                <a:lin ang="5400000" scaled="0"/>
              </a:gradFill>
            </a:endParaRPr>
          </a:p>
        </p:txBody>
      </p:sp>
    </p:spTree>
    <p:extLst>
      <p:ext uri="{BB962C8B-B14F-4D97-AF65-F5344CB8AC3E}">
        <p14:creationId xmlns:p14="http://schemas.microsoft.com/office/powerpoint/2010/main" val="949584888"/>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Thank you!</a:t>
            </a:r>
            <a:endParaRPr lang="en-US" dirty="0"/>
          </a:p>
        </p:txBody>
      </p:sp>
    </p:spTree>
    <p:extLst>
      <p:ext uri="{BB962C8B-B14F-4D97-AF65-F5344CB8AC3E}">
        <p14:creationId xmlns:p14="http://schemas.microsoft.com/office/powerpoint/2010/main" val="775171661"/>
      </p:ext>
    </p:extLst>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9988305"/>
      </p:ext>
    </p:extLst>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9662" y="244267"/>
            <a:ext cx="7030185" cy="9097884"/>
          </a:xfrm>
          <a:prstGeom prst="rect">
            <a:avLst/>
          </a:prstGeom>
        </p:spPr>
      </p:pic>
      <p:pic>
        <p:nvPicPr>
          <p:cNvPr id="23" name="Picture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452490" y="393972"/>
            <a:ext cx="350253" cy="802968"/>
          </a:xfrm>
          <a:prstGeom prst="rect">
            <a:avLst/>
          </a:prstGeom>
        </p:spPr>
      </p:pic>
      <p:pic>
        <p:nvPicPr>
          <p:cNvPr id="25" name="Picture 2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5538259" y="2004567"/>
            <a:ext cx="1116865" cy="3547525"/>
          </a:xfrm>
          <a:prstGeom prst="rect">
            <a:avLst/>
          </a:prstGeom>
        </p:spPr>
      </p:pic>
      <p:pic>
        <p:nvPicPr>
          <p:cNvPr id="24" name="Picture 23"/>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4004914" y="670051"/>
            <a:ext cx="1364513" cy="3694857"/>
          </a:xfrm>
          <a:prstGeom prst="rect">
            <a:avLst/>
          </a:prstGeom>
        </p:spPr>
      </p:pic>
      <p:grpSp>
        <p:nvGrpSpPr>
          <p:cNvPr id="2" name="Group 1"/>
          <p:cNvGrpSpPr/>
          <p:nvPr/>
        </p:nvGrpSpPr>
        <p:grpSpPr>
          <a:xfrm>
            <a:off x="2483739" y="563900"/>
            <a:ext cx="675302" cy="3687218"/>
            <a:chOff x="2483226" y="169953"/>
            <a:chExt cx="675398" cy="3687741"/>
          </a:xfrm>
        </p:grpSpPr>
        <p:pic>
          <p:nvPicPr>
            <p:cNvPr id="22" name="Picture 21"/>
            <p:cNvPicPr>
              <a:picLocks noChangeAspect="1"/>
            </p:cNvPicPr>
            <p:nvPr/>
          </p:nvPicPr>
          <p:blipFill rotWithShape="1">
            <a:blip r:embed="rId7" cstate="print">
              <a:extLst>
                <a:ext uri="{28A0092B-C50C-407E-A947-70E740481C1C}">
                  <a14:useLocalDpi xmlns:a14="http://schemas.microsoft.com/office/drawing/2010/main" val="0"/>
                </a:ext>
              </a:extLst>
            </a:blip>
            <a:srcRect b="4343"/>
            <a:stretch/>
          </p:blipFill>
          <p:spPr>
            <a:xfrm>
              <a:off x="2487244" y="169953"/>
              <a:ext cx="671380" cy="1870006"/>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2487240" y="2049150"/>
              <a:ext cx="671380" cy="585771"/>
            </a:xfrm>
            <a:prstGeom prst="rect">
              <a:avLst/>
            </a:prstGeom>
          </p:spPr>
        </p:pic>
        <p:pic>
          <p:nvPicPr>
            <p:cNvPr id="15" name="Picture 14"/>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2483226" y="2694844"/>
              <a:ext cx="671380" cy="1162850"/>
            </a:xfrm>
            <a:prstGeom prst="rect">
              <a:avLst/>
            </a:prstGeom>
          </p:spPr>
        </p:pic>
      </p:grpSp>
      <p:pic>
        <p:nvPicPr>
          <p:cNvPr id="31" name="Picture 30"/>
          <p:cNvPicPr>
            <a:picLocks noChangeAspect="1"/>
          </p:cNvPicPr>
          <p:nvPr/>
        </p:nvPicPr>
        <p:blipFill rotWithShape="1">
          <a:blip r:embed="rId10" cstate="print">
            <a:extLst>
              <a:ext uri="{28A0092B-C50C-407E-A947-70E740481C1C}">
                <a14:useLocalDpi xmlns:a14="http://schemas.microsoft.com/office/drawing/2010/main" val="0"/>
              </a:ext>
            </a:extLst>
          </a:blip>
          <a:srcRect/>
          <a:stretch/>
        </p:blipFill>
        <p:spPr>
          <a:xfrm>
            <a:off x="1604343" y="1275044"/>
            <a:ext cx="1352526" cy="4482983"/>
          </a:xfrm>
          <a:prstGeom prst="rect">
            <a:avLst/>
          </a:prstGeom>
        </p:spPr>
      </p:pic>
      <p:sp>
        <p:nvSpPr>
          <p:cNvPr id="7" name="Title 6"/>
          <p:cNvSpPr>
            <a:spLocks noGrp="1"/>
          </p:cNvSpPr>
          <p:nvPr>
            <p:ph type="title"/>
          </p:nvPr>
        </p:nvSpPr>
        <p:spPr>
          <a:xfrm>
            <a:off x="417963" y="306153"/>
            <a:ext cx="11654187" cy="899537"/>
          </a:xfrm>
        </p:spPr>
        <p:txBody>
          <a:bodyPr/>
          <a:lstStyle/>
          <a:p>
            <a:pPr algn="r"/>
            <a:r>
              <a:rPr lang="en-US" dirty="0" smtClean="0"/>
              <a:t>The rise of APIs</a:t>
            </a:r>
            <a:endParaRPr lang="en-US" dirty="0"/>
          </a:p>
        </p:txBody>
      </p:sp>
      <p:sp>
        <p:nvSpPr>
          <p:cNvPr id="9" name="Text Placeholder 8"/>
          <p:cNvSpPr>
            <a:spLocks noGrp="1"/>
          </p:cNvSpPr>
          <p:nvPr>
            <p:ph type="body" sz="quarter" idx="11"/>
          </p:nvPr>
        </p:nvSpPr>
        <p:spPr>
          <a:xfrm>
            <a:off x="7188403" y="1417977"/>
            <a:ext cx="4883747" cy="6709529"/>
          </a:xfrm>
        </p:spPr>
        <p:txBody>
          <a:bodyPr/>
          <a:lstStyle/>
          <a:p>
            <a:pPr>
              <a:lnSpc>
                <a:spcPct val="100000"/>
              </a:lnSpc>
            </a:pPr>
            <a:r>
              <a:rPr lang="en-US" sz="2000" dirty="0" smtClean="0"/>
              <a:t>“In </a:t>
            </a:r>
            <a:r>
              <a:rPr lang="en-US" sz="2000" dirty="0"/>
              <a:t>the age of the customer, every business is a digital business</a:t>
            </a:r>
            <a:r>
              <a:rPr lang="en-US" sz="2000" dirty="0" smtClean="0"/>
              <a:t>. This </a:t>
            </a:r>
            <a:r>
              <a:rPr lang="en-US" sz="2000" dirty="0"/>
              <a:t>means </a:t>
            </a:r>
            <a:r>
              <a:rPr lang="en-US" sz="2000" dirty="0" smtClean="0"/>
              <a:t>software </a:t>
            </a:r>
            <a:r>
              <a:rPr lang="en-US" sz="2000" dirty="0"/>
              <a:t>is central for today’s enterprises, and </a:t>
            </a:r>
            <a:r>
              <a:rPr lang="en-US" sz="2000" b="1" dirty="0"/>
              <a:t>APIs are central for today’s </a:t>
            </a:r>
            <a:r>
              <a:rPr lang="en-US" sz="2000" b="1" dirty="0" smtClean="0"/>
              <a:t>software</a:t>
            </a:r>
            <a:r>
              <a:rPr lang="en-US" sz="2000" dirty="0" smtClean="0"/>
              <a:t>.”</a:t>
            </a:r>
          </a:p>
          <a:p>
            <a:pPr>
              <a:lnSpc>
                <a:spcPct val="100000"/>
              </a:lnSpc>
            </a:pPr>
            <a:r>
              <a:rPr lang="en-US" sz="2000" dirty="0" smtClean="0"/>
              <a:t>”...</a:t>
            </a:r>
            <a:r>
              <a:rPr lang="en-US" sz="2000" dirty="0"/>
              <a:t> APIs play on the frontlines of business opportunity, creating new sources of revenue and market presence; they play behind the scenes, unlocking data and transactions buried in </a:t>
            </a:r>
            <a:r>
              <a:rPr lang="en-US" sz="2000" dirty="0" smtClean="0"/>
              <a:t>back-office </a:t>
            </a:r>
            <a:r>
              <a:rPr lang="en-US" sz="2000" dirty="0"/>
              <a:t>systems; and they play anywhere in between</a:t>
            </a:r>
            <a:r>
              <a:rPr lang="en-US" sz="2000" dirty="0" smtClean="0"/>
              <a:t>.”</a:t>
            </a:r>
          </a:p>
          <a:p>
            <a:pPr>
              <a:lnSpc>
                <a:spcPct val="100000"/>
              </a:lnSpc>
            </a:pPr>
            <a:endParaRPr lang="en-US" sz="2000" dirty="0" smtClean="0"/>
          </a:p>
          <a:p>
            <a:pPr algn="r">
              <a:lnSpc>
                <a:spcPct val="100000"/>
              </a:lnSpc>
              <a:spcBef>
                <a:spcPts val="0"/>
              </a:spcBef>
            </a:pPr>
            <a:r>
              <a:rPr lang="en-US" sz="1600" dirty="0" smtClean="0"/>
              <a:t>“Sizing </a:t>
            </a:r>
            <a:r>
              <a:rPr lang="en-US" sz="1600" dirty="0"/>
              <a:t>The Market For API Management </a:t>
            </a:r>
            <a:r>
              <a:rPr lang="en-US" sz="1600" dirty="0" smtClean="0"/>
              <a:t>Solutions” </a:t>
            </a:r>
          </a:p>
          <a:p>
            <a:pPr algn="r">
              <a:lnSpc>
                <a:spcPct val="100000"/>
              </a:lnSpc>
              <a:spcBef>
                <a:spcPts val="0"/>
              </a:spcBef>
            </a:pPr>
            <a:r>
              <a:rPr lang="en-US" sz="1600" dirty="0" smtClean="0"/>
              <a:t>Randy </a:t>
            </a:r>
            <a:r>
              <a:rPr lang="en-US" sz="1600" dirty="0"/>
              <a:t>Heffner and Michael </a:t>
            </a:r>
            <a:r>
              <a:rPr lang="en-US" sz="1600" dirty="0" smtClean="0"/>
              <a:t>Yamnitsky</a:t>
            </a:r>
            <a:endParaRPr lang="en-US" sz="1600" dirty="0"/>
          </a:p>
          <a:p>
            <a:pPr algn="r">
              <a:lnSpc>
                <a:spcPct val="100000"/>
              </a:lnSpc>
              <a:spcBef>
                <a:spcPts val="0"/>
              </a:spcBef>
            </a:pPr>
            <a:r>
              <a:rPr lang="en-US" sz="1600" dirty="0" smtClean="0"/>
              <a:t>Forrester </a:t>
            </a:r>
            <a:r>
              <a:rPr lang="en-US" sz="1600" dirty="0"/>
              <a:t>Research </a:t>
            </a:r>
            <a:r>
              <a:rPr lang="en-US" sz="1600" dirty="0" smtClean="0"/>
              <a:t>Inc.</a:t>
            </a:r>
          </a:p>
          <a:p>
            <a:pPr algn="r">
              <a:lnSpc>
                <a:spcPct val="100000"/>
              </a:lnSpc>
              <a:spcBef>
                <a:spcPts val="0"/>
              </a:spcBef>
            </a:pPr>
            <a:r>
              <a:rPr lang="en-US" sz="1600" dirty="0" smtClean="0"/>
              <a:t>April </a:t>
            </a:r>
            <a:r>
              <a:rPr lang="en-US" sz="1600" dirty="0"/>
              <a:t>2, 2015 </a:t>
            </a:r>
          </a:p>
          <a:p>
            <a:pPr>
              <a:lnSpc>
                <a:spcPct val="100000"/>
              </a:lnSpc>
            </a:pPr>
            <a:endParaRPr lang="en-US" sz="2000" dirty="0" smtClean="0"/>
          </a:p>
          <a:p>
            <a:pPr>
              <a:lnSpc>
                <a:spcPct val="100000"/>
              </a:lnSpc>
            </a:pPr>
            <a:endParaRPr lang="en-US" sz="2000" dirty="0" smtClean="0"/>
          </a:p>
          <a:p>
            <a:pPr>
              <a:lnSpc>
                <a:spcPct val="100000"/>
              </a:lnSpc>
            </a:pPr>
            <a:endParaRPr lang="en-US" sz="2000" dirty="0"/>
          </a:p>
          <a:p>
            <a:pPr>
              <a:lnSpc>
                <a:spcPct val="100000"/>
              </a:lnSpc>
            </a:pPr>
            <a:endParaRPr lang="en-US" sz="2000" dirty="0"/>
          </a:p>
        </p:txBody>
      </p:sp>
    </p:spTree>
    <p:extLst>
      <p:ext uri="{BB962C8B-B14F-4D97-AF65-F5344CB8AC3E}">
        <p14:creationId xmlns:p14="http://schemas.microsoft.com/office/powerpoint/2010/main" val="948037494"/>
      </p:ext>
    </p:extLst>
  </p:cSld>
  <p:clrMapOvr>
    <a:masterClrMapping/>
  </p:clrMapOvr>
  <p:transition spd="slow">
    <p:push dir="u"/>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Azure API Management</a:t>
            </a:r>
            <a:endParaRPr lang="en-US" dirty="0"/>
          </a:p>
        </p:txBody>
      </p:sp>
      <p:sp>
        <p:nvSpPr>
          <p:cNvPr id="18" name="Rectangle 17"/>
          <p:cNvSpPr/>
          <p:nvPr/>
        </p:nvSpPr>
        <p:spPr bwMode="auto">
          <a:xfrm>
            <a:off x="699899" y="2514599"/>
            <a:ext cx="10607694" cy="2614611"/>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19" name="TextBox 18"/>
          <p:cNvSpPr txBox="1"/>
          <p:nvPr/>
        </p:nvSpPr>
        <p:spPr>
          <a:xfrm>
            <a:off x="849304"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a:gradFill>
                  <a:gsLst>
                    <a:gs pos="2917">
                      <a:srgbClr val="FFFFFF"/>
                    </a:gs>
                    <a:gs pos="30000">
                      <a:srgbClr val="FFFFFF"/>
                    </a:gs>
                  </a:gsLst>
                  <a:lin ang="5400000" scaled="0"/>
                </a:gradFill>
              </a:rPr>
              <a:t>Facade</a:t>
            </a:r>
          </a:p>
          <a:p>
            <a:pPr algn="ctr" defTabSz="914225">
              <a:lnSpc>
                <a:spcPct val="90000"/>
              </a:lnSpc>
              <a:spcAft>
                <a:spcPts val="600"/>
              </a:spcAft>
            </a:pPr>
            <a:r>
              <a:rPr lang="en-US" sz="1568" dirty="0">
                <a:gradFill>
                  <a:gsLst>
                    <a:gs pos="2917">
                      <a:srgbClr val="FFFFFF"/>
                    </a:gs>
                    <a:gs pos="30000">
                      <a:srgbClr val="FFFFFF"/>
                    </a:gs>
                  </a:gsLst>
                  <a:lin ang="5400000" scaled="0"/>
                </a:gradFill>
              </a:rPr>
              <a:t>decouple</a:t>
            </a:r>
          </a:p>
          <a:p>
            <a:pPr algn="ctr" defTabSz="914225">
              <a:lnSpc>
                <a:spcPct val="90000"/>
              </a:lnSpc>
              <a:spcAft>
                <a:spcPts val="600"/>
              </a:spcAft>
            </a:pPr>
            <a:r>
              <a:rPr lang="en-US" sz="1568" dirty="0">
                <a:gradFill>
                  <a:gsLst>
                    <a:gs pos="2917">
                      <a:srgbClr val="FFFFFF"/>
                    </a:gs>
                    <a:gs pos="30000">
                      <a:srgbClr val="FFFFFF"/>
                    </a:gs>
                  </a:gsLst>
                  <a:lin ang="5400000" scaled="0"/>
                </a:gradFill>
              </a:rPr>
              <a:t>modernize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optimize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2745" dirty="0">
              <a:gradFill>
                <a:gsLst>
                  <a:gs pos="2917">
                    <a:srgbClr val="FFFFFF"/>
                  </a:gs>
                  <a:gs pos="30000">
                    <a:srgbClr val="FFFFFF"/>
                  </a:gs>
                </a:gsLst>
                <a:lin ang="5400000" scaled="0"/>
              </a:gradFill>
            </a:endParaRPr>
          </a:p>
        </p:txBody>
      </p:sp>
      <p:sp>
        <p:nvSpPr>
          <p:cNvPr id="20" name="TextBox 19"/>
          <p:cNvSpPr txBox="1"/>
          <p:nvPr/>
        </p:nvSpPr>
        <p:spPr>
          <a:xfrm>
            <a:off x="3467236"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a:gradFill>
                  <a:gsLst>
                    <a:gs pos="2917">
                      <a:srgbClr val="FFFFFF"/>
                    </a:gs>
                    <a:gs pos="30000">
                      <a:srgbClr val="FFFFFF"/>
                    </a:gs>
                  </a:gsLst>
                  <a:lin ang="5400000" scaled="0"/>
                </a:gradFill>
              </a:rPr>
              <a:t>Middleware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secure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protect</a:t>
            </a:r>
            <a:endParaRPr lang="en-US" sz="1568" dirty="0">
              <a:gradFill>
                <a:gsLst>
                  <a:gs pos="2917">
                    <a:srgbClr val="FFFFFF"/>
                  </a:gs>
                  <a:gs pos="30000">
                    <a:srgbClr val="FFFFFF"/>
                  </a:gs>
                </a:gsLst>
                <a:lin ang="5400000" scaled="0"/>
              </a:gradFill>
            </a:endParaRP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cache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1568" dirty="0">
              <a:gradFill>
                <a:gsLst>
                  <a:gs pos="2917">
                    <a:srgbClr val="FFFFFF"/>
                  </a:gs>
                  <a:gs pos="30000">
                    <a:srgbClr val="FFFFFF"/>
                  </a:gs>
                </a:gsLst>
                <a:lin ang="5400000" scaled="0"/>
              </a:gradFill>
            </a:endParaRPr>
          </a:p>
        </p:txBody>
      </p:sp>
      <p:sp>
        <p:nvSpPr>
          <p:cNvPr id="21" name="TextBox 20"/>
          <p:cNvSpPr txBox="1"/>
          <p:nvPr/>
        </p:nvSpPr>
        <p:spPr>
          <a:xfrm>
            <a:off x="6075091"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a:gradFill>
                  <a:gsLst>
                    <a:gs pos="2917">
                      <a:srgbClr val="FFFFFF"/>
                    </a:gs>
                    <a:gs pos="30000">
                      <a:srgbClr val="FFFFFF"/>
                    </a:gs>
                  </a:gsLst>
                  <a:lin ang="5400000" scaled="0"/>
                </a:gradFill>
              </a:rPr>
              <a:t>Monitoring</a:t>
            </a:r>
          </a:p>
          <a:p>
            <a:pPr algn="ctr" defTabSz="914225">
              <a:lnSpc>
                <a:spcPct val="90000"/>
              </a:lnSpc>
              <a:spcAft>
                <a:spcPts val="600"/>
              </a:spcAft>
            </a:pPr>
            <a:r>
              <a:rPr lang="en-US" sz="1568" dirty="0">
                <a:gradFill>
                  <a:gsLst>
                    <a:gs pos="2917">
                      <a:srgbClr val="FFFFFF"/>
                    </a:gs>
                    <a:gs pos="30000">
                      <a:srgbClr val="FFFFFF"/>
                    </a:gs>
                  </a:gsLst>
                  <a:lin ang="5400000" scaled="0"/>
                </a:gradFill>
              </a:rPr>
              <a:t>usage</a:t>
            </a:r>
          </a:p>
          <a:p>
            <a:pPr algn="ctr" defTabSz="914225">
              <a:lnSpc>
                <a:spcPct val="90000"/>
              </a:lnSpc>
              <a:spcAft>
                <a:spcPts val="600"/>
              </a:spcAft>
            </a:pPr>
            <a:r>
              <a:rPr lang="en-US" sz="1568" dirty="0">
                <a:gradFill>
                  <a:gsLst>
                    <a:gs pos="2917">
                      <a:srgbClr val="FFFFFF"/>
                    </a:gs>
                    <a:gs pos="30000">
                      <a:srgbClr val="FFFFFF"/>
                    </a:gs>
                  </a:gsLst>
                  <a:lin ang="5400000" scaled="0"/>
                </a:gradFill>
              </a:rPr>
              <a:t>health</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monetization</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1568" dirty="0">
              <a:gradFill>
                <a:gsLst>
                  <a:gs pos="2917">
                    <a:srgbClr val="FFFFFF"/>
                  </a:gs>
                  <a:gs pos="30000">
                    <a:srgbClr val="FFFFFF"/>
                  </a:gs>
                </a:gsLst>
                <a:lin ang="5400000" scaled="0"/>
              </a:gradFill>
            </a:endParaRPr>
          </a:p>
        </p:txBody>
      </p:sp>
      <p:sp>
        <p:nvSpPr>
          <p:cNvPr id="22" name="TextBox 21"/>
          <p:cNvSpPr txBox="1"/>
          <p:nvPr/>
        </p:nvSpPr>
        <p:spPr>
          <a:xfrm>
            <a:off x="8693021"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smtClean="0">
                <a:gradFill>
                  <a:gsLst>
                    <a:gs pos="2917">
                      <a:srgbClr val="FFFFFF"/>
                    </a:gs>
                    <a:gs pos="30000">
                      <a:srgbClr val="FFFFFF"/>
                    </a:gs>
                  </a:gsLst>
                  <a:lin ang="5400000" scaled="0"/>
                </a:gradFill>
              </a:rPr>
              <a:t>Developer</a:t>
            </a:r>
            <a:endParaRPr lang="en-US" sz="2745" dirty="0">
              <a:gradFill>
                <a:gsLst>
                  <a:gs pos="2917">
                    <a:srgbClr val="FFFFFF"/>
                  </a:gs>
                  <a:gs pos="30000">
                    <a:srgbClr val="FFFFFF"/>
                  </a:gs>
                </a:gsLst>
                <a:lin ang="5400000" scaled="0"/>
              </a:gradFill>
            </a:endParaRPr>
          </a:p>
          <a:p>
            <a:pPr algn="ctr" defTabSz="914225">
              <a:lnSpc>
                <a:spcPct val="90000"/>
              </a:lnSpc>
              <a:spcAft>
                <a:spcPts val="600"/>
              </a:spcAft>
            </a:pPr>
            <a:r>
              <a:rPr lang="en-US" sz="1568" dirty="0">
                <a:gradFill>
                  <a:gsLst>
                    <a:gs pos="2917">
                      <a:srgbClr val="FFFFFF"/>
                    </a:gs>
                    <a:gs pos="30000">
                      <a:srgbClr val="FFFFFF"/>
                    </a:gs>
                  </a:gsLst>
                  <a:lin ang="5400000" scaled="0"/>
                </a:gradFill>
              </a:rPr>
              <a:t>discover</a:t>
            </a:r>
          </a:p>
          <a:p>
            <a:pPr algn="ctr" defTabSz="914225">
              <a:lnSpc>
                <a:spcPct val="90000"/>
              </a:lnSpc>
              <a:spcAft>
                <a:spcPts val="600"/>
              </a:spcAft>
            </a:pPr>
            <a:r>
              <a:rPr lang="en-US" sz="1568" dirty="0">
                <a:gradFill>
                  <a:gsLst>
                    <a:gs pos="2917">
                      <a:srgbClr val="FFFFFF"/>
                    </a:gs>
                    <a:gs pos="30000">
                      <a:srgbClr val="FFFFFF"/>
                    </a:gs>
                  </a:gsLst>
                  <a:lin ang="5400000" scaled="0"/>
                </a:gradFill>
              </a:rPr>
              <a:t>document</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on-board</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1568" dirty="0">
              <a:gradFill>
                <a:gsLst>
                  <a:gs pos="2917">
                    <a:srgbClr val="FFFFFF"/>
                  </a:gs>
                  <a:gs pos="30000">
                    <a:srgbClr val="FFFFFF"/>
                  </a:gs>
                </a:gsLst>
                <a:lin ang="5400000" scaled="0"/>
              </a:gradFill>
            </a:endParaRPr>
          </a:p>
        </p:txBody>
      </p:sp>
      <p:sp>
        <p:nvSpPr>
          <p:cNvPr id="25" name="TextBox 24"/>
          <p:cNvSpPr txBox="1"/>
          <p:nvPr/>
        </p:nvSpPr>
        <p:spPr>
          <a:xfrm>
            <a:off x="1392960" y="2641596"/>
            <a:ext cx="3849740" cy="505059"/>
          </a:xfrm>
          <a:prstGeom prst="rect">
            <a:avLst/>
          </a:prstGeom>
          <a:noFill/>
        </p:spPr>
        <p:txBody>
          <a:bodyPr wrap="square" lIns="179259" tIns="143407" rIns="179259" bIns="143407" rtlCol="0">
            <a:spAutoFit/>
          </a:bodyPr>
          <a:lstStyle/>
          <a:p>
            <a:pPr defTabSz="914225"/>
            <a:r>
              <a:rPr lang="en-US" sz="1400" dirty="0">
                <a:solidFill>
                  <a:schemeClr val="accent1"/>
                </a:solidFill>
              </a:rPr>
              <a:t>AZURE </a:t>
            </a:r>
            <a:r>
              <a:rPr lang="en-US" sz="1400">
                <a:solidFill>
                  <a:schemeClr val="accent1"/>
                </a:solidFill>
              </a:rPr>
              <a:t>API </a:t>
            </a:r>
            <a:r>
              <a:rPr lang="en-US" sz="1400" smtClean="0">
                <a:solidFill>
                  <a:schemeClr val="accent1"/>
                </a:solidFill>
              </a:rPr>
              <a:t>MANAGEMENT</a:t>
            </a:r>
            <a:endParaRPr lang="en-US" sz="1400" dirty="0">
              <a:solidFill>
                <a:schemeClr val="accent1"/>
              </a:solidFill>
            </a:endParaRPr>
          </a:p>
        </p:txBody>
      </p:sp>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79" y="2678759"/>
            <a:ext cx="520130" cy="433911"/>
          </a:xfrm>
          <a:prstGeom prst="rect">
            <a:avLst/>
          </a:prstGeom>
        </p:spPr>
      </p:pic>
    </p:spTree>
    <p:extLst>
      <p:ext uri="{BB962C8B-B14F-4D97-AF65-F5344CB8AC3E}">
        <p14:creationId xmlns:p14="http://schemas.microsoft.com/office/powerpoint/2010/main" val="330097906"/>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Azure API Management</a:t>
            </a:r>
            <a:endParaRPr lang="en-US" dirty="0"/>
          </a:p>
        </p:txBody>
      </p:sp>
      <p:sp>
        <p:nvSpPr>
          <p:cNvPr id="26" name="Rectangle 25"/>
          <p:cNvSpPr/>
          <p:nvPr/>
        </p:nvSpPr>
        <p:spPr bwMode="auto">
          <a:xfrm>
            <a:off x="699899" y="2514599"/>
            <a:ext cx="10607694" cy="2614611"/>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27" name="TextBox 26"/>
          <p:cNvSpPr txBox="1"/>
          <p:nvPr/>
        </p:nvSpPr>
        <p:spPr>
          <a:xfrm>
            <a:off x="849304"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a:gradFill>
                  <a:gsLst>
                    <a:gs pos="2917">
                      <a:srgbClr val="FFFFFF"/>
                    </a:gs>
                    <a:gs pos="30000">
                      <a:srgbClr val="FFFFFF"/>
                    </a:gs>
                  </a:gsLst>
                  <a:lin ang="5400000" scaled="0"/>
                </a:gradFill>
              </a:rPr>
              <a:t>Facade</a:t>
            </a:r>
          </a:p>
          <a:p>
            <a:pPr algn="ctr" defTabSz="914225">
              <a:lnSpc>
                <a:spcPct val="90000"/>
              </a:lnSpc>
              <a:spcAft>
                <a:spcPts val="600"/>
              </a:spcAft>
            </a:pPr>
            <a:r>
              <a:rPr lang="en-US" sz="1568" dirty="0">
                <a:gradFill>
                  <a:gsLst>
                    <a:gs pos="2917">
                      <a:srgbClr val="FFFFFF"/>
                    </a:gs>
                    <a:gs pos="30000">
                      <a:srgbClr val="FFFFFF"/>
                    </a:gs>
                  </a:gsLst>
                  <a:lin ang="5400000" scaled="0"/>
                </a:gradFill>
              </a:rPr>
              <a:t>decouple</a:t>
            </a:r>
          </a:p>
          <a:p>
            <a:pPr algn="ctr" defTabSz="914225">
              <a:lnSpc>
                <a:spcPct val="90000"/>
              </a:lnSpc>
              <a:spcAft>
                <a:spcPts val="600"/>
              </a:spcAft>
            </a:pPr>
            <a:r>
              <a:rPr lang="en-US" sz="1568" dirty="0">
                <a:gradFill>
                  <a:gsLst>
                    <a:gs pos="2917">
                      <a:srgbClr val="FFFFFF"/>
                    </a:gs>
                    <a:gs pos="30000">
                      <a:srgbClr val="FFFFFF"/>
                    </a:gs>
                  </a:gsLst>
                  <a:lin ang="5400000" scaled="0"/>
                </a:gradFill>
              </a:rPr>
              <a:t>modernize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optimize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2745" dirty="0">
              <a:gradFill>
                <a:gsLst>
                  <a:gs pos="2917">
                    <a:srgbClr val="FFFFFF"/>
                  </a:gs>
                  <a:gs pos="30000">
                    <a:srgbClr val="FFFFFF"/>
                  </a:gs>
                </a:gsLst>
                <a:lin ang="5400000" scaled="0"/>
              </a:gradFill>
            </a:endParaRPr>
          </a:p>
        </p:txBody>
      </p:sp>
      <p:sp>
        <p:nvSpPr>
          <p:cNvPr id="28" name="TextBox 27"/>
          <p:cNvSpPr txBox="1"/>
          <p:nvPr/>
        </p:nvSpPr>
        <p:spPr>
          <a:xfrm>
            <a:off x="3467236"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a:gradFill>
                  <a:gsLst>
                    <a:gs pos="2917">
                      <a:srgbClr val="FFFFFF"/>
                    </a:gs>
                    <a:gs pos="30000">
                      <a:srgbClr val="FFFFFF"/>
                    </a:gs>
                  </a:gsLst>
                  <a:lin ang="5400000" scaled="0"/>
                </a:gradFill>
              </a:rPr>
              <a:t>Middleware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secure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protect</a:t>
            </a:r>
            <a:endParaRPr lang="en-US" sz="1568" dirty="0">
              <a:gradFill>
                <a:gsLst>
                  <a:gs pos="2917">
                    <a:srgbClr val="FFFFFF"/>
                  </a:gs>
                  <a:gs pos="30000">
                    <a:srgbClr val="FFFFFF"/>
                  </a:gs>
                </a:gsLst>
                <a:lin ang="5400000" scaled="0"/>
              </a:gradFill>
            </a:endParaRP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cache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1568" dirty="0">
              <a:gradFill>
                <a:gsLst>
                  <a:gs pos="2917">
                    <a:srgbClr val="FFFFFF"/>
                  </a:gs>
                  <a:gs pos="30000">
                    <a:srgbClr val="FFFFFF"/>
                  </a:gs>
                </a:gsLst>
                <a:lin ang="5400000" scaled="0"/>
              </a:gradFill>
            </a:endParaRPr>
          </a:p>
        </p:txBody>
      </p:sp>
      <p:sp>
        <p:nvSpPr>
          <p:cNvPr id="29" name="TextBox 28"/>
          <p:cNvSpPr txBox="1"/>
          <p:nvPr/>
        </p:nvSpPr>
        <p:spPr>
          <a:xfrm>
            <a:off x="6075091"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a:gradFill>
                  <a:gsLst>
                    <a:gs pos="2917">
                      <a:srgbClr val="FFFFFF"/>
                    </a:gs>
                    <a:gs pos="30000">
                      <a:srgbClr val="FFFFFF"/>
                    </a:gs>
                  </a:gsLst>
                  <a:lin ang="5400000" scaled="0"/>
                </a:gradFill>
              </a:rPr>
              <a:t>Monitoring</a:t>
            </a:r>
          </a:p>
          <a:p>
            <a:pPr algn="ctr" defTabSz="914225">
              <a:lnSpc>
                <a:spcPct val="90000"/>
              </a:lnSpc>
              <a:spcAft>
                <a:spcPts val="600"/>
              </a:spcAft>
            </a:pPr>
            <a:r>
              <a:rPr lang="en-US" sz="1568" dirty="0">
                <a:gradFill>
                  <a:gsLst>
                    <a:gs pos="2917">
                      <a:srgbClr val="FFFFFF"/>
                    </a:gs>
                    <a:gs pos="30000">
                      <a:srgbClr val="FFFFFF"/>
                    </a:gs>
                  </a:gsLst>
                  <a:lin ang="5400000" scaled="0"/>
                </a:gradFill>
              </a:rPr>
              <a:t>usage</a:t>
            </a:r>
          </a:p>
          <a:p>
            <a:pPr algn="ctr" defTabSz="914225">
              <a:lnSpc>
                <a:spcPct val="90000"/>
              </a:lnSpc>
              <a:spcAft>
                <a:spcPts val="600"/>
              </a:spcAft>
            </a:pPr>
            <a:r>
              <a:rPr lang="en-US" sz="1568" dirty="0">
                <a:gradFill>
                  <a:gsLst>
                    <a:gs pos="2917">
                      <a:srgbClr val="FFFFFF"/>
                    </a:gs>
                    <a:gs pos="30000">
                      <a:srgbClr val="FFFFFF"/>
                    </a:gs>
                  </a:gsLst>
                  <a:lin ang="5400000" scaled="0"/>
                </a:gradFill>
              </a:rPr>
              <a:t>health</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monetization</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1568" dirty="0">
              <a:gradFill>
                <a:gsLst>
                  <a:gs pos="2917">
                    <a:srgbClr val="FFFFFF"/>
                  </a:gs>
                  <a:gs pos="30000">
                    <a:srgbClr val="FFFFFF"/>
                  </a:gs>
                </a:gsLst>
                <a:lin ang="5400000" scaled="0"/>
              </a:gradFill>
            </a:endParaRPr>
          </a:p>
        </p:txBody>
      </p:sp>
      <p:sp>
        <p:nvSpPr>
          <p:cNvPr id="30" name="TextBox 29"/>
          <p:cNvSpPr txBox="1"/>
          <p:nvPr/>
        </p:nvSpPr>
        <p:spPr>
          <a:xfrm>
            <a:off x="8693021"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smtClean="0">
                <a:gradFill>
                  <a:gsLst>
                    <a:gs pos="2917">
                      <a:srgbClr val="FFFFFF"/>
                    </a:gs>
                    <a:gs pos="30000">
                      <a:srgbClr val="FFFFFF"/>
                    </a:gs>
                  </a:gsLst>
                  <a:lin ang="5400000" scaled="0"/>
                </a:gradFill>
              </a:rPr>
              <a:t>Developer</a:t>
            </a:r>
            <a:endParaRPr lang="en-US" sz="2745" dirty="0">
              <a:gradFill>
                <a:gsLst>
                  <a:gs pos="2917">
                    <a:srgbClr val="FFFFFF"/>
                  </a:gs>
                  <a:gs pos="30000">
                    <a:srgbClr val="FFFFFF"/>
                  </a:gs>
                </a:gsLst>
                <a:lin ang="5400000" scaled="0"/>
              </a:gradFill>
            </a:endParaRPr>
          </a:p>
          <a:p>
            <a:pPr algn="ctr" defTabSz="914225">
              <a:lnSpc>
                <a:spcPct val="90000"/>
              </a:lnSpc>
              <a:spcAft>
                <a:spcPts val="600"/>
              </a:spcAft>
            </a:pPr>
            <a:r>
              <a:rPr lang="en-US" sz="1568" dirty="0">
                <a:gradFill>
                  <a:gsLst>
                    <a:gs pos="2917">
                      <a:srgbClr val="FFFFFF"/>
                    </a:gs>
                    <a:gs pos="30000">
                      <a:srgbClr val="FFFFFF"/>
                    </a:gs>
                  </a:gsLst>
                  <a:lin ang="5400000" scaled="0"/>
                </a:gradFill>
              </a:rPr>
              <a:t>discover</a:t>
            </a:r>
          </a:p>
          <a:p>
            <a:pPr algn="ctr" defTabSz="914225">
              <a:lnSpc>
                <a:spcPct val="90000"/>
              </a:lnSpc>
              <a:spcAft>
                <a:spcPts val="600"/>
              </a:spcAft>
            </a:pPr>
            <a:r>
              <a:rPr lang="en-US" sz="1568" dirty="0">
                <a:gradFill>
                  <a:gsLst>
                    <a:gs pos="2917">
                      <a:srgbClr val="FFFFFF"/>
                    </a:gs>
                    <a:gs pos="30000">
                      <a:srgbClr val="FFFFFF"/>
                    </a:gs>
                  </a:gsLst>
                  <a:lin ang="5400000" scaled="0"/>
                </a:gradFill>
              </a:rPr>
              <a:t>document</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on-board</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1568" dirty="0">
              <a:gradFill>
                <a:gsLst>
                  <a:gs pos="2917">
                    <a:srgbClr val="FFFFFF"/>
                  </a:gs>
                  <a:gs pos="30000">
                    <a:srgbClr val="FFFFFF"/>
                  </a:gs>
                </a:gsLst>
                <a:lin ang="5400000" scaled="0"/>
              </a:gradFill>
            </a:endParaRPr>
          </a:p>
        </p:txBody>
      </p:sp>
      <p:sp>
        <p:nvSpPr>
          <p:cNvPr id="31" name="Rectangle 30"/>
          <p:cNvSpPr/>
          <p:nvPr/>
        </p:nvSpPr>
        <p:spPr>
          <a:xfrm>
            <a:off x="6196215" y="5485145"/>
            <a:ext cx="2312015" cy="107065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67"/>
            <a:r>
              <a:rPr lang="en-US" dirty="0">
                <a:solidFill>
                  <a:srgbClr val="FFFFFF"/>
                </a:solidFill>
              </a:rPr>
              <a:t>On-prem APIs</a:t>
            </a:r>
          </a:p>
        </p:txBody>
      </p:sp>
      <p:sp>
        <p:nvSpPr>
          <p:cNvPr id="32" name="Rectangle 31"/>
          <p:cNvSpPr/>
          <p:nvPr/>
        </p:nvSpPr>
        <p:spPr>
          <a:xfrm>
            <a:off x="8849532" y="5485145"/>
            <a:ext cx="2312015" cy="107065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67"/>
            <a:r>
              <a:rPr lang="en-US" dirty="0">
                <a:solidFill>
                  <a:srgbClr val="FFFFFF"/>
                </a:solidFill>
              </a:rPr>
              <a:t>3</a:t>
            </a:r>
            <a:r>
              <a:rPr lang="en-US" baseline="30000" dirty="0">
                <a:solidFill>
                  <a:srgbClr val="FFFFFF"/>
                </a:solidFill>
              </a:rPr>
              <a:t>rd</a:t>
            </a:r>
            <a:r>
              <a:rPr lang="en-US" dirty="0">
                <a:solidFill>
                  <a:srgbClr val="FFFFFF"/>
                </a:solidFill>
              </a:rPr>
              <a:t> party APIs</a:t>
            </a:r>
          </a:p>
        </p:txBody>
      </p:sp>
      <p:sp>
        <p:nvSpPr>
          <p:cNvPr id="33" name="TextBox 32"/>
          <p:cNvSpPr txBox="1"/>
          <p:nvPr/>
        </p:nvSpPr>
        <p:spPr>
          <a:xfrm>
            <a:off x="1392960" y="2641596"/>
            <a:ext cx="3849740" cy="505059"/>
          </a:xfrm>
          <a:prstGeom prst="rect">
            <a:avLst/>
          </a:prstGeom>
          <a:noFill/>
        </p:spPr>
        <p:txBody>
          <a:bodyPr wrap="square" lIns="179259" tIns="143407" rIns="179259" bIns="143407" rtlCol="0">
            <a:spAutoFit/>
          </a:bodyPr>
          <a:lstStyle/>
          <a:p>
            <a:pPr defTabSz="914225"/>
            <a:r>
              <a:rPr lang="en-US" sz="1400" dirty="0">
                <a:solidFill>
                  <a:schemeClr val="accent1"/>
                </a:solidFill>
              </a:rPr>
              <a:t>AZURE </a:t>
            </a:r>
            <a:r>
              <a:rPr lang="en-US" sz="1400">
                <a:solidFill>
                  <a:schemeClr val="accent1"/>
                </a:solidFill>
              </a:rPr>
              <a:t>API </a:t>
            </a:r>
            <a:r>
              <a:rPr lang="en-US" sz="1400" smtClean="0">
                <a:solidFill>
                  <a:schemeClr val="accent1"/>
                </a:solidFill>
              </a:rPr>
              <a:t>MANAGEMENT</a:t>
            </a:r>
            <a:endParaRPr lang="en-US" sz="1400" dirty="0">
              <a:solidFill>
                <a:schemeClr val="accent1"/>
              </a:solidFill>
            </a:endParaRPr>
          </a:p>
        </p:txBody>
      </p:sp>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79" y="2678759"/>
            <a:ext cx="520130" cy="433911"/>
          </a:xfrm>
          <a:prstGeom prst="rect">
            <a:avLst/>
          </a:prstGeom>
        </p:spPr>
      </p:pic>
      <p:sp>
        <p:nvSpPr>
          <p:cNvPr id="35" name="Rectangle 34"/>
          <p:cNvSpPr/>
          <p:nvPr/>
        </p:nvSpPr>
        <p:spPr>
          <a:xfrm>
            <a:off x="889579" y="5485145"/>
            <a:ext cx="2312015" cy="107065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67"/>
            <a:r>
              <a:rPr lang="en-US" dirty="0" smtClean="0">
                <a:solidFill>
                  <a:srgbClr val="FFFFFF"/>
                </a:solidFill>
              </a:rPr>
              <a:t>APIs on Azure</a:t>
            </a:r>
          </a:p>
        </p:txBody>
      </p:sp>
      <p:sp>
        <p:nvSpPr>
          <p:cNvPr id="36" name="Rectangle 35"/>
          <p:cNvSpPr/>
          <p:nvPr/>
        </p:nvSpPr>
        <p:spPr>
          <a:xfrm>
            <a:off x="3542897" y="5485145"/>
            <a:ext cx="2312015" cy="107065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67"/>
            <a:r>
              <a:rPr lang="en-US" dirty="0" smtClean="0">
                <a:solidFill>
                  <a:srgbClr val="FFFFFF"/>
                </a:solidFill>
              </a:rPr>
              <a:t>Azure APIs</a:t>
            </a:r>
            <a:endParaRPr lang="en-US" dirty="0">
              <a:solidFill>
                <a:srgbClr val="FFFFFF"/>
              </a:solidFill>
            </a:endParaRPr>
          </a:p>
        </p:txBody>
      </p:sp>
    </p:spTree>
    <p:extLst>
      <p:ext uri="{BB962C8B-B14F-4D97-AF65-F5344CB8AC3E}">
        <p14:creationId xmlns:p14="http://schemas.microsoft.com/office/powerpoint/2010/main" val="914679438"/>
      </p:ext>
    </p:extLst>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699899" y="2514599"/>
            <a:ext cx="10607694" cy="2614611"/>
          </a:xfrm>
          <a:prstGeom prst="rect">
            <a:avLst/>
          </a:pr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err="1">
              <a:gradFill>
                <a:gsLst>
                  <a:gs pos="0">
                    <a:srgbClr val="FFFFFF"/>
                  </a:gs>
                  <a:gs pos="100000">
                    <a:srgbClr val="FFFFFF"/>
                  </a:gs>
                </a:gsLst>
                <a:lin ang="5400000" scaled="0"/>
              </a:gradFill>
              <a:ea typeface="Segoe UI" pitchFamily="34" charset="0"/>
              <a:cs typeface="Segoe UI" pitchFamily="34" charset="0"/>
            </a:endParaRPr>
          </a:p>
        </p:txBody>
      </p:sp>
      <p:sp>
        <p:nvSpPr>
          <p:cNvPr id="6" name="TextBox 5"/>
          <p:cNvSpPr txBox="1"/>
          <p:nvPr/>
        </p:nvSpPr>
        <p:spPr>
          <a:xfrm>
            <a:off x="849304"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a:gradFill>
                  <a:gsLst>
                    <a:gs pos="2917">
                      <a:srgbClr val="FFFFFF"/>
                    </a:gs>
                    <a:gs pos="30000">
                      <a:srgbClr val="FFFFFF"/>
                    </a:gs>
                  </a:gsLst>
                  <a:lin ang="5400000" scaled="0"/>
                </a:gradFill>
              </a:rPr>
              <a:t>Facade</a:t>
            </a:r>
          </a:p>
          <a:p>
            <a:pPr algn="ctr" defTabSz="914225">
              <a:lnSpc>
                <a:spcPct val="90000"/>
              </a:lnSpc>
              <a:spcAft>
                <a:spcPts val="600"/>
              </a:spcAft>
            </a:pPr>
            <a:r>
              <a:rPr lang="en-US" sz="1568" dirty="0">
                <a:gradFill>
                  <a:gsLst>
                    <a:gs pos="2917">
                      <a:srgbClr val="FFFFFF"/>
                    </a:gs>
                    <a:gs pos="30000">
                      <a:srgbClr val="FFFFFF"/>
                    </a:gs>
                  </a:gsLst>
                  <a:lin ang="5400000" scaled="0"/>
                </a:gradFill>
              </a:rPr>
              <a:t>decouple</a:t>
            </a:r>
          </a:p>
          <a:p>
            <a:pPr algn="ctr" defTabSz="914225">
              <a:lnSpc>
                <a:spcPct val="90000"/>
              </a:lnSpc>
              <a:spcAft>
                <a:spcPts val="600"/>
              </a:spcAft>
            </a:pPr>
            <a:r>
              <a:rPr lang="en-US" sz="1568" dirty="0">
                <a:gradFill>
                  <a:gsLst>
                    <a:gs pos="2917">
                      <a:srgbClr val="FFFFFF"/>
                    </a:gs>
                    <a:gs pos="30000">
                      <a:srgbClr val="FFFFFF"/>
                    </a:gs>
                  </a:gsLst>
                  <a:lin ang="5400000" scaled="0"/>
                </a:gradFill>
              </a:rPr>
              <a:t>modernize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optimize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2745" dirty="0">
              <a:gradFill>
                <a:gsLst>
                  <a:gs pos="2917">
                    <a:srgbClr val="FFFFFF"/>
                  </a:gs>
                  <a:gs pos="30000">
                    <a:srgbClr val="FFFFFF"/>
                  </a:gs>
                </a:gsLst>
                <a:lin ang="5400000" scaled="0"/>
              </a:gradFill>
            </a:endParaRPr>
          </a:p>
        </p:txBody>
      </p:sp>
      <p:sp>
        <p:nvSpPr>
          <p:cNvPr id="8" name="TextBox 7"/>
          <p:cNvSpPr txBox="1"/>
          <p:nvPr/>
        </p:nvSpPr>
        <p:spPr>
          <a:xfrm>
            <a:off x="3467236"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a:gradFill>
                  <a:gsLst>
                    <a:gs pos="2917">
                      <a:srgbClr val="FFFFFF"/>
                    </a:gs>
                    <a:gs pos="30000">
                      <a:srgbClr val="FFFFFF"/>
                    </a:gs>
                  </a:gsLst>
                  <a:lin ang="5400000" scaled="0"/>
                </a:gradFill>
              </a:rPr>
              <a:t>Middleware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secure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protect</a:t>
            </a:r>
            <a:endParaRPr lang="en-US" sz="1568" dirty="0">
              <a:gradFill>
                <a:gsLst>
                  <a:gs pos="2917">
                    <a:srgbClr val="FFFFFF"/>
                  </a:gs>
                  <a:gs pos="30000">
                    <a:srgbClr val="FFFFFF"/>
                  </a:gs>
                </a:gsLst>
                <a:lin ang="5400000" scaled="0"/>
              </a:gradFill>
            </a:endParaRP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cache</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1568" dirty="0">
              <a:gradFill>
                <a:gsLst>
                  <a:gs pos="2917">
                    <a:srgbClr val="FFFFFF"/>
                  </a:gs>
                  <a:gs pos="30000">
                    <a:srgbClr val="FFFFFF"/>
                  </a:gs>
                </a:gsLst>
                <a:lin ang="5400000" scaled="0"/>
              </a:gradFill>
            </a:endParaRPr>
          </a:p>
        </p:txBody>
      </p:sp>
      <p:sp>
        <p:nvSpPr>
          <p:cNvPr id="9" name="TextBox 8"/>
          <p:cNvSpPr txBox="1"/>
          <p:nvPr/>
        </p:nvSpPr>
        <p:spPr>
          <a:xfrm>
            <a:off x="6075091"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a:gradFill>
                  <a:gsLst>
                    <a:gs pos="2917">
                      <a:srgbClr val="FFFFFF"/>
                    </a:gs>
                    <a:gs pos="30000">
                      <a:srgbClr val="FFFFFF"/>
                    </a:gs>
                  </a:gsLst>
                  <a:lin ang="5400000" scaled="0"/>
                </a:gradFill>
              </a:rPr>
              <a:t>Monitoring</a:t>
            </a:r>
          </a:p>
          <a:p>
            <a:pPr algn="ctr" defTabSz="914225">
              <a:lnSpc>
                <a:spcPct val="90000"/>
              </a:lnSpc>
              <a:spcAft>
                <a:spcPts val="600"/>
              </a:spcAft>
            </a:pPr>
            <a:r>
              <a:rPr lang="en-US" sz="1568" dirty="0">
                <a:gradFill>
                  <a:gsLst>
                    <a:gs pos="2917">
                      <a:srgbClr val="FFFFFF"/>
                    </a:gs>
                    <a:gs pos="30000">
                      <a:srgbClr val="FFFFFF"/>
                    </a:gs>
                  </a:gsLst>
                  <a:lin ang="5400000" scaled="0"/>
                </a:gradFill>
              </a:rPr>
              <a:t>usage</a:t>
            </a:r>
          </a:p>
          <a:p>
            <a:pPr algn="ctr" defTabSz="914225">
              <a:lnSpc>
                <a:spcPct val="90000"/>
              </a:lnSpc>
              <a:spcAft>
                <a:spcPts val="600"/>
              </a:spcAft>
            </a:pPr>
            <a:r>
              <a:rPr lang="en-US" sz="1568" dirty="0">
                <a:gradFill>
                  <a:gsLst>
                    <a:gs pos="2917">
                      <a:srgbClr val="FFFFFF"/>
                    </a:gs>
                    <a:gs pos="30000">
                      <a:srgbClr val="FFFFFF"/>
                    </a:gs>
                  </a:gsLst>
                  <a:lin ang="5400000" scaled="0"/>
                </a:gradFill>
              </a:rPr>
              <a:t>health</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monetization</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1568" dirty="0">
              <a:gradFill>
                <a:gsLst>
                  <a:gs pos="2917">
                    <a:srgbClr val="FFFFFF"/>
                  </a:gs>
                  <a:gs pos="30000">
                    <a:srgbClr val="FFFFFF"/>
                  </a:gs>
                </a:gsLst>
                <a:lin ang="5400000" scaled="0"/>
              </a:gradFill>
            </a:endParaRPr>
          </a:p>
        </p:txBody>
      </p:sp>
      <p:sp>
        <p:nvSpPr>
          <p:cNvPr id="10" name="TextBox 9"/>
          <p:cNvSpPr txBox="1"/>
          <p:nvPr/>
        </p:nvSpPr>
        <p:spPr>
          <a:xfrm>
            <a:off x="8693021" y="3201557"/>
            <a:ext cx="2468526" cy="1769981"/>
          </a:xfrm>
          <a:prstGeom prst="rect">
            <a:avLst/>
          </a:prstGeom>
          <a:solidFill>
            <a:schemeClr val="tx2">
              <a:lumMod val="60000"/>
              <a:lumOff val="40000"/>
            </a:schemeClr>
          </a:solidFill>
        </p:spPr>
        <p:txBody>
          <a:bodyPr wrap="square" lIns="182854" tIns="146284" rIns="182854" bIns="146284" rtlCol="0" anchor="ctr" anchorCtr="0">
            <a:noAutofit/>
          </a:bodyPr>
          <a:lstStyle/>
          <a:p>
            <a:pPr algn="ctr" defTabSz="914225">
              <a:lnSpc>
                <a:spcPct val="90000"/>
              </a:lnSpc>
              <a:spcAft>
                <a:spcPts val="600"/>
              </a:spcAft>
            </a:pPr>
            <a:r>
              <a:rPr lang="en-US" sz="2745" dirty="0" smtClean="0">
                <a:gradFill>
                  <a:gsLst>
                    <a:gs pos="2917">
                      <a:srgbClr val="FFFFFF"/>
                    </a:gs>
                    <a:gs pos="30000">
                      <a:srgbClr val="FFFFFF"/>
                    </a:gs>
                  </a:gsLst>
                  <a:lin ang="5400000" scaled="0"/>
                </a:gradFill>
              </a:rPr>
              <a:t>Developer</a:t>
            </a:r>
            <a:endParaRPr lang="en-US" sz="2745" dirty="0">
              <a:gradFill>
                <a:gsLst>
                  <a:gs pos="2917">
                    <a:srgbClr val="FFFFFF"/>
                  </a:gs>
                  <a:gs pos="30000">
                    <a:srgbClr val="FFFFFF"/>
                  </a:gs>
                </a:gsLst>
                <a:lin ang="5400000" scaled="0"/>
              </a:gradFill>
            </a:endParaRPr>
          </a:p>
          <a:p>
            <a:pPr algn="ctr" defTabSz="914225">
              <a:lnSpc>
                <a:spcPct val="90000"/>
              </a:lnSpc>
              <a:spcAft>
                <a:spcPts val="600"/>
              </a:spcAft>
            </a:pPr>
            <a:r>
              <a:rPr lang="en-US" sz="1568" dirty="0">
                <a:gradFill>
                  <a:gsLst>
                    <a:gs pos="2917">
                      <a:srgbClr val="FFFFFF"/>
                    </a:gs>
                    <a:gs pos="30000">
                      <a:srgbClr val="FFFFFF"/>
                    </a:gs>
                  </a:gsLst>
                  <a:lin ang="5400000" scaled="0"/>
                </a:gradFill>
              </a:rPr>
              <a:t>discover</a:t>
            </a:r>
          </a:p>
          <a:p>
            <a:pPr algn="ctr" defTabSz="914225">
              <a:lnSpc>
                <a:spcPct val="90000"/>
              </a:lnSpc>
              <a:spcAft>
                <a:spcPts val="600"/>
              </a:spcAft>
            </a:pPr>
            <a:r>
              <a:rPr lang="en-US" sz="1568" dirty="0">
                <a:gradFill>
                  <a:gsLst>
                    <a:gs pos="2917">
                      <a:srgbClr val="FFFFFF"/>
                    </a:gs>
                    <a:gs pos="30000">
                      <a:srgbClr val="FFFFFF"/>
                    </a:gs>
                  </a:gsLst>
                  <a:lin ang="5400000" scaled="0"/>
                </a:gradFill>
              </a:rPr>
              <a:t>document</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on-board</a:t>
            </a:r>
          </a:p>
          <a:p>
            <a:pPr algn="ctr" defTabSz="914225">
              <a:lnSpc>
                <a:spcPct val="90000"/>
              </a:lnSpc>
              <a:spcAft>
                <a:spcPts val="600"/>
              </a:spcAft>
            </a:pPr>
            <a:r>
              <a:rPr lang="en-US" sz="1568" dirty="0" smtClean="0">
                <a:gradFill>
                  <a:gsLst>
                    <a:gs pos="2917">
                      <a:srgbClr val="FFFFFF"/>
                    </a:gs>
                    <a:gs pos="30000">
                      <a:srgbClr val="FFFFFF"/>
                    </a:gs>
                  </a:gsLst>
                  <a:lin ang="5400000" scaled="0"/>
                </a:gradFill>
              </a:rPr>
              <a:t>...</a:t>
            </a:r>
            <a:endParaRPr lang="en-US" sz="1568" dirty="0">
              <a:gradFill>
                <a:gsLst>
                  <a:gs pos="2917">
                    <a:srgbClr val="FFFFFF"/>
                  </a:gs>
                  <a:gs pos="30000">
                    <a:srgbClr val="FFFFFF"/>
                  </a:gs>
                </a:gsLst>
                <a:lin ang="5400000" scaled="0"/>
              </a:gradFill>
            </a:endParaRPr>
          </a:p>
        </p:txBody>
      </p:sp>
      <p:sp>
        <p:nvSpPr>
          <p:cNvPr id="5" name="Title 4"/>
          <p:cNvSpPr>
            <a:spLocks noGrp="1"/>
          </p:cNvSpPr>
          <p:nvPr>
            <p:ph type="title"/>
          </p:nvPr>
        </p:nvSpPr>
        <p:spPr/>
        <p:txBody>
          <a:bodyPr/>
          <a:lstStyle/>
          <a:p>
            <a:r>
              <a:rPr lang="en-US" dirty="0" smtClean="0"/>
              <a:t>Azure API Management</a:t>
            </a:r>
            <a:endParaRPr lang="en-US" dirty="0"/>
          </a:p>
        </p:txBody>
      </p:sp>
      <p:sp>
        <p:nvSpPr>
          <p:cNvPr id="16" name="Rectangle 15"/>
          <p:cNvSpPr/>
          <p:nvPr/>
        </p:nvSpPr>
        <p:spPr>
          <a:xfrm>
            <a:off x="6196215" y="5485145"/>
            <a:ext cx="2312015" cy="107065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67"/>
            <a:r>
              <a:rPr lang="en-US" dirty="0">
                <a:solidFill>
                  <a:srgbClr val="FFFFFF"/>
                </a:solidFill>
              </a:rPr>
              <a:t>On-prem APIs</a:t>
            </a:r>
          </a:p>
        </p:txBody>
      </p:sp>
      <p:sp>
        <p:nvSpPr>
          <p:cNvPr id="17" name="Rectangle 16"/>
          <p:cNvSpPr/>
          <p:nvPr/>
        </p:nvSpPr>
        <p:spPr>
          <a:xfrm>
            <a:off x="8849532" y="5485145"/>
            <a:ext cx="2312015" cy="107065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67"/>
            <a:r>
              <a:rPr lang="en-US" dirty="0">
                <a:solidFill>
                  <a:srgbClr val="FFFFFF"/>
                </a:solidFill>
              </a:rPr>
              <a:t>3</a:t>
            </a:r>
            <a:r>
              <a:rPr lang="en-US" baseline="30000" dirty="0">
                <a:solidFill>
                  <a:srgbClr val="FFFFFF"/>
                </a:solidFill>
              </a:rPr>
              <a:t>rd</a:t>
            </a:r>
            <a:r>
              <a:rPr lang="en-US" dirty="0">
                <a:solidFill>
                  <a:srgbClr val="FFFFFF"/>
                </a:solidFill>
              </a:rPr>
              <a:t> party APIs</a:t>
            </a:r>
          </a:p>
        </p:txBody>
      </p:sp>
      <p:sp>
        <p:nvSpPr>
          <p:cNvPr id="21" name="TextBox 20"/>
          <p:cNvSpPr txBox="1"/>
          <p:nvPr/>
        </p:nvSpPr>
        <p:spPr>
          <a:xfrm>
            <a:off x="1392960" y="2641596"/>
            <a:ext cx="3849740" cy="505059"/>
          </a:xfrm>
          <a:prstGeom prst="rect">
            <a:avLst/>
          </a:prstGeom>
          <a:noFill/>
        </p:spPr>
        <p:txBody>
          <a:bodyPr wrap="square" lIns="179259" tIns="143407" rIns="179259" bIns="143407" rtlCol="0">
            <a:spAutoFit/>
          </a:bodyPr>
          <a:lstStyle/>
          <a:p>
            <a:pPr defTabSz="914225"/>
            <a:r>
              <a:rPr lang="en-US" sz="1400" dirty="0">
                <a:solidFill>
                  <a:schemeClr val="accent1"/>
                </a:solidFill>
              </a:rPr>
              <a:t>AZURE </a:t>
            </a:r>
            <a:r>
              <a:rPr lang="en-US" sz="1400">
                <a:solidFill>
                  <a:schemeClr val="accent1"/>
                </a:solidFill>
              </a:rPr>
              <a:t>API </a:t>
            </a:r>
            <a:r>
              <a:rPr lang="en-US" sz="1400" smtClean="0">
                <a:solidFill>
                  <a:schemeClr val="accent1"/>
                </a:solidFill>
              </a:rPr>
              <a:t>MANAGEMENT</a:t>
            </a:r>
            <a:endParaRPr lang="en-US" sz="1400" dirty="0">
              <a:solidFill>
                <a:schemeClr val="accent1"/>
              </a:solidFill>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579" y="2678759"/>
            <a:ext cx="520130" cy="433911"/>
          </a:xfrm>
          <a:prstGeom prst="rect">
            <a:avLst/>
          </a:prstGeom>
        </p:spPr>
      </p:pic>
      <p:sp>
        <p:nvSpPr>
          <p:cNvPr id="24" name="Rectangle 23"/>
          <p:cNvSpPr/>
          <p:nvPr/>
        </p:nvSpPr>
        <p:spPr>
          <a:xfrm>
            <a:off x="889579" y="5485145"/>
            <a:ext cx="2312015" cy="107065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67"/>
            <a:r>
              <a:rPr lang="en-US" dirty="0" smtClean="0">
                <a:solidFill>
                  <a:srgbClr val="FFFFFF"/>
                </a:solidFill>
              </a:rPr>
              <a:t>APIs on Azure</a:t>
            </a:r>
          </a:p>
        </p:txBody>
      </p:sp>
      <p:sp>
        <p:nvSpPr>
          <p:cNvPr id="25" name="Rectangle 24"/>
          <p:cNvSpPr/>
          <p:nvPr/>
        </p:nvSpPr>
        <p:spPr>
          <a:xfrm>
            <a:off x="3542897" y="5485145"/>
            <a:ext cx="2312015" cy="1070658"/>
          </a:xfrm>
          <a:prstGeom prst="rect">
            <a:avLst/>
          </a:prstGeom>
          <a:solidFill>
            <a:schemeClr val="accent2"/>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67"/>
            <a:r>
              <a:rPr lang="en-US" dirty="0" smtClean="0">
                <a:solidFill>
                  <a:srgbClr val="FFFFFF"/>
                </a:solidFill>
              </a:rPr>
              <a:t>Azure APIs</a:t>
            </a:r>
            <a:endParaRPr lang="en-US" dirty="0">
              <a:solidFill>
                <a:srgbClr val="FFFFFF"/>
              </a:solidFill>
            </a:endParaRPr>
          </a:p>
        </p:txBody>
      </p:sp>
      <p:sp>
        <p:nvSpPr>
          <p:cNvPr id="14" name="Rectangle 13"/>
          <p:cNvSpPr/>
          <p:nvPr/>
        </p:nvSpPr>
        <p:spPr>
          <a:xfrm>
            <a:off x="849304" y="1166947"/>
            <a:ext cx="10458289" cy="1070658"/>
          </a:xfrm>
          <a:prstGeom prst="rect">
            <a:avLst/>
          </a:prstGeom>
          <a:solidFill>
            <a:schemeClr val="accent5"/>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914367"/>
            <a:r>
              <a:rPr lang="en-US" dirty="0" smtClean="0">
                <a:solidFill>
                  <a:srgbClr val="FFFFFF"/>
                </a:solidFill>
              </a:rPr>
              <a:t>API consumers</a:t>
            </a:r>
          </a:p>
        </p:txBody>
      </p:sp>
    </p:spTree>
    <p:extLst>
      <p:ext uri="{BB962C8B-B14F-4D97-AF65-F5344CB8AC3E}">
        <p14:creationId xmlns:p14="http://schemas.microsoft.com/office/powerpoint/2010/main" val="1316812742"/>
      </p:ext>
    </p:extLst>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4" name="Straight Connector 23"/>
          <p:cNvCxnSpPr/>
          <p:nvPr/>
        </p:nvCxnSpPr>
        <p:spPr>
          <a:xfrm>
            <a:off x="261798" y="2233301"/>
            <a:ext cx="6779262"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3713409" y="1374704"/>
            <a:ext cx="911160"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3634363" y="3203653"/>
            <a:ext cx="925446"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713409" y="5346044"/>
            <a:ext cx="911160"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1116504" y="2233302"/>
            <a:ext cx="8725" cy="313676"/>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3">
            <a:duotone>
              <a:prstClr val="black"/>
              <a:schemeClr val="tx2">
                <a:tint val="45000"/>
                <a:satMod val="400000"/>
              </a:schemeClr>
            </a:duotone>
          </a:blip>
          <a:stretch>
            <a:fillRect/>
          </a:stretch>
        </p:blipFill>
        <p:spPr>
          <a:xfrm>
            <a:off x="296324" y="828288"/>
            <a:ext cx="2941917" cy="1010793"/>
          </a:xfrm>
          <a:prstGeom prst="rect">
            <a:avLst/>
          </a:prstGeom>
        </p:spPr>
      </p:pic>
      <p:pic>
        <p:nvPicPr>
          <p:cNvPr id="6" name="Picture 5"/>
          <p:cNvPicPr>
            <a:picLocks noChangeAspect="1"/>
          </p:cNvPicPr>
          <p:nvPr/>
        </p:nvPicPr>
        <p:blipFill>
          <a:blip r:embed="rId4">
            <a:duotone>
              <a:prstClr val="black"/>
              <a:schemeClr val="accent1">
                <a:tint val="45000"/>
                <a:satMod val="400000"/>
              </a:schemeClr>
            </a:duotone>
          </a:blip>
          <a:stretch>
            <a:fillRect/>
          </a:stretch>
        </p:blipFill>
        <p:spPr>
          <a:xfrm>
            <a:off x="261798" y="4396037"/>
            <a:ext cx="2952974" cy="1578478"/>
          </a:xfrm>
          <a:prstGeom prst="rect">
            <a:avLst/>
          </a:prstGeom>
        </p:spPr>
      </p:pic>
      <p:sp>
        <p:nvSpPr>
          <p:cNvPr id="71" name="TextBox 70"/>
          <p:cNvSpPr txBox="1"/>
          <p:nvPr/>
        </p:nvSpPr>
        <p:spPr>
          <a:xfrm>
            <a:off x="338821" y="1854059"/>
            <a:ext cx="1805878" cy="343443"/>
          </a:xfrm>
          <a:prstGeom prst="rect">
            <a:avLst/>
          </a:prstGeom>
          <a:noFill/>
        </p:spPr>
        <p:txBody>
          <a:bodyPr wrap="none" rtlCol="0">
            <a:spAutoFit/>
          </a:bodyPr>
          <a:lstStyle/>
          <a:p>
            <a:pPr defTabSz="914225"/>
            <a:r>
              <a:rPr lang="en-US" sz="1600" dirty="0">
                <a:solidFill>
                  <a:srgbClr val="FFFFFF"/>
                </a:solidFill>
              </a:rPr>
              <a:t>APP </a:t>
            </a:r>
            <a:r>
              <a:rPr lang="en-US" sz="1600" dirty="0">
                <a:solidFill>
                  <a:srgbClr val="505050"/>
                </a:solidFill>
              </a:rPr>
              <a:t>DEVELOPERS</a:t>
            </a:r>
          </a:p>
        </p:txBody>
      </p:sp>
      <p:sp>
        <p:nvSpPr>
          <p:cNvPr id="73" name="TextBox 72"/>
          <p:cNvSpPr txBox="1"/>
          <p:nvPr/>
        </p:nvSpPr>
        <p:spPr>
          <a:xfrm>
            <a:off x="338819" y="3896881"/>
            <a:ext cx="663870" cy="343443"/>
          </a:xfrm>
          <a:prstGeom prst="rect">
            <a:avLst/>
          </a:prstGeom>
          <a:noFill/>
        </p:spPr>
        <p:txBody>
          <a:bodyPr wrap="none" rtlCol="0">
            <a:spAutoFit/>
          </a:bodyPr>
          <a:lstStyle/>
          <a:p>
            <a:pPr defTabSz="914225"/>
            <a:r>
              <a:rPr lang="en-US" sz="1600" dirty="0">
                <a:solidFill>
                  <a:srgbClr val="505050"/>
                </a:solidFill>
              </a:rPr>
              <a:t>APPS</a:t>
            </a:r>
          </a:p>
        </p:txBody>
      </p:sp>
      <p:sp>
        <p:nvSpPr>
          <p:cNvPr id="81" name="TextBox 80"/>
          <p:cNvSpPr txBox="1"/>
          <p:nvPr/>
        </p:nvSpPr>
        <p:spPr>
          <a:xfrm>
            <a:off x="338820" y="5952309"/>
            <a:ext cx="1686440" cy="343443"/>
          </a:xfrm>
          <a:prstGeom prst="rect">
            <a:avLst/>
          </a:prstGeom>
          <a:noFill/>
        </p:spPr>
        <p:txBody>
          <a:bodyPr wrap="none" rtlCol="0">
            <a:spAutoFit/>
          </a:bodyPr>
          <a:lstStyle/>
          <a:p>
            <a:pPr defTabSz="914225"/>
            <a:r>
              <a:rPr lang="en-US" sz="1600" dirty="0">
                <a:solidFill>
                  <a:srgbClr val="505050"/>
                </a:solidFill>
              </a:rPr>
              <a:t>API PUBLISHERS</a:t>
            </a:r>
          </a:p>
        </p:txBody>
      </p:sp>
      <p:pic>
        <p:nvPicPr>
          <p:cNvPr id="82" name="Picture 81"/>
          <p:cNvPicPr>
            <a:picLocks noChangeAspect="1"/>
          </p:cNvPicPr>
          <p:nvPr/>
        </p:nvPicPr>
        <p:blipFill>
          <a:blip r:embed="rId5">
            <a:duotone>
              <a:prstClr val="black"/>
              <a:schemeClr val="accent1">
                <a:tint val="45000"/>
                <a:satMod val="400000"/>
              </a:schemeClr>
            </a:duotone>
          </a:blip>
          <a:stretch>
            <a:fillRect/>
          </a:stretch>
        </p:blipFill>
        <p:spPr>
          <a:xfrm>
            <a:off x="450189" y="2570168"/>
            <a:ext cx="2461632" cy="1428216"/>
          </a:xfrm>
          <a:prstGeom prst="rect">
            <a:avLst/>
          </a:prstGeom>
        </p:spPr>
      </p:pic>
      <p:cxnSp>
        <p:nvCxnSpPr>
          <p:cNvPr id="83" name="Straight Connector 82"/>
          <p:cNvCxnSpPr/>
          <p:nvPr/>
        </p:nvCxnSpPr>
        <p:spPr>
          <a:xfrm>
            <a:off x="261798" y="4318981"/>
            <a:ext cx="6779262" cy="0"/>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7444046" y="3203653"/>
            <a:ext cx="925446" cy="0"/>
          </a:xfrm>
          <a:prstGeom prst="straightConnector1">
            <a:avLst/>
          </a:prstGeom>
          <a:ln w="5715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pic>
        <p:nvPicPr>
          <p:cNvPr id="34" name="Picture 33"/>
          <p:cNvPicPr>
            <a:picLocks noChangeAspect="1"/>
          </p:cNvPicPr>
          <p:nvPr/>
        </p:nvPicPr>
        <p:blipFill>
          <a:blip r:embed="rId6">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9634494" y="2056781"/>
            <a:ext cx="1006875" cy="2092063"/>
          </a:xfrm>
          <a:prstGeom prst="rect">
            <a:avLst/>
          </a:prstGeom>
        </p:spPr>
      </p:pic>
      <p:pic>
        <p:nvPicPr>
          <p:cNvPr id="35" name="Picture 34"/>
          <p:cNvPicPr>
            <a:picLocks noChangeAspect="1"/>
          </p:cNvPicPr>
          <p:nvPr/>
        </p:nvPicPr>
        <p:blipFill>
          <a:blip r:embed="rId7">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rot="10800000">
            <a:off x="8901400" y="3078870"/>
            <a:ext cx="749100" cy="304719"/>
          </a:xfrm>
          <a:prstGeom prst="rect">
            <a:avLst/>
          </a:prstGeom>
        </p:spPr>
      </p:pic>
      <p:sp>
        <p:nvSpPr>
          <p:cNvPr id="42" name="TextBox 41"/>
          <p:cNvSpPr txBox="1"/>
          <p:nvPr/>
        </p:nvSpPr>
        <p:spPr>
          <a:xfrm>
            <a:off x="8876612" y="4549531"/>
            <a:ext cx="2594038" cy="1096812"/>
          </a:xfrm>
          <a:prstGeom prst="rect">
            <a:avLst/>
          </a:prstGeom>
          <a:noFill/>
        </p:spPr>
        <p:txBody>
          <a:bodyPr wrap="square" rtlCol="0">
            <a:spAutoFit/>
          </a:bodyPr>
          <a:lstStyle/>
          <a:p>
            <a:pPr algn="ctr" defTabSz="914225"/>
            <a:r>
              <a:rPr lang="en-US" sz="1600" dirty="0">
                <a:solidFill>
                  <a:srgbClr val="505050"/>
                </a:solidFill>
              </a:rPr>
              <a:t>Hosted </a:t>
            </a:r>
            <a:r>
              <a:rPr lang="en-US" sz="1600" b="1" dirty="0">
                <a:solidFill>
                  <a:srgbClr val="505050"/>
                </a:solidFill>
              </a:rPr>
              <a:t>anywhere</a:t>
            </a:r>
            <a:r>
              <a:rPr lang="en-US" sz="1600" dirty="0">
                <a:solidFill>
                  <a:srgbClr val="505050"/>
                </a:solidFill>
              </a:rPr>
              <a:t>.</a:t>
            </a:r>
          </a:p>
          <a:p>
            <a:pPr algn="ctr" defTabSz="914225"/>
            <a:endParaRPr lang="en-US" sz="1600" dirty="0">
              <a:solidFill>
                <a:srgbClr val="505050"/>
              </a:solidFill>
            </a:endParaRPr>
          </a:p>
          <a:p>
            <a:pPr algn="ctr" defTabSz="914225"/>
            <a:r>
              <a:rPr lang="en-US" sz="1600" dirty="0">
                <a:solidFill>
                  <a:srgbClr val="505050"/>
                </a:solidFill>
              </a:rPr>
              <a:t>Developed using </a:t>
            </a:r>
            <a:r>
              <a:rPr lang="en-US" sz="1600" b="1" dirty="0">
                <a:solidFill>
                  <a:srgbClr val="505050"/>
                </a:solidFill>
              </a:rPr>
              <a:t>any</a:t>
            </a:r>
            <a:r>
              <a:rPr lang="en-US" sz="1600" dirty="0">
                <a:solidFill>
                  <a:srgbClr val="505050"/>
                </a:solidFill>
              </a:rPr>
              <a:t> technology.</a:t>
            </a:r>
          </a:p>
        </p:txBody>
      </p:sp>
      <p:sp>
        <p:nvSpPr>
          <p:cNvPr id="43" name="TextBox 42"/>
          <p:cNvSpPr txBox="1"/>
          <p:nvPr/>
        </p:nvSpPr>
        <p:spPr>
          <a:xfrm>
            <a:off x="8662633" y="3460578"/>
            <a:ext cx="981989" cy="531737"/>
          </a:xfrm>
          <a:prstGeom prst="rect">
            <a:avLst/>
          </a:prstGeom>
          <a:noFill/>
        </p:spPr>
        <p:txBody>
          <a:bodyPr wrap="none" rtlCol="0">
            <a:spAutoFit/>
          </a:bodyPr>
          <a:lstStyle/>
          <a:p>
            <a:pPr algn="ctr" defTabSz="914225"/>
            <a:r>
              <a:rPr lang="en-US" sz="1400" dirty="0">
                <a:solidFill>
                  <a:srgbClr val="505050"/>
                </a:solidFill>
              </a:rPr>
              <a:t>BACKEND</a:t>
            </a:r>
          </a:p>
          <a:p>
            <a:pPr algn="ctr" defTabSz="914225"/>
            <a:r>
              <a:rPr lang="en-US" sz="1400" dirty="0" smtClean="0">
                <a:solidFill>
                  <a:srgbClr val="505050"/>
                </a:solidFill>
              </a:rPr>
              <a:t>APIs</a:t>
            </a:r>
            <a:endParaRPr lang="en-US" sz="1400" dirty="0">
              <a:solidFill>
                <a:srgbClr val="505050"/>
              </a:solidFill>
            </a:endParaRPr>
          </a:p>
        </p:txBody>
      </p:sp>
      <p:sp>
        <p:nvSpPr>
          <p:cNvPr id="28" name="TextBox 27"/>
          <p:cNvSpPr txBox="1"/>
          <p:nvPr/>
        </p:nvSpPr>
        <p:spPr>
          <a:xfrm>
            <a:off x="7382518" y="3469267"/>
            <a:ext cx="1048500" cy="521358"/>
          </a:xfrm>
          <a:prstGeom prst="rect">
            <a:avLst/>
          </a:prstGeom>
          <a:noFill/>
        </p:spPr>
        <p:txBody>
          <a:bodyPr wrap="none" rtlCol="0">
            <a:spAutoFit/>
          </a:bodyPr>
          <a:lstStyle/>
          <a:p>
            <a:pPr algn="ctr" defTabSz="914225"/>
            <a:r>
              <a:rPr lang="en-US" sz="1400" dirty="0">
                <a:solidFill>
                  <a:srgbClr val="505050"/>
                </a:solidFill>
              </a:rPr>
              <a:t>DIRECT OR</a:t>
            </a:r>
          </a:p>
          <a:p>
            <a:pPr algn="ctr" defTabSz="914225"/>
            <a:r>
              <a:rPr lang="en-US" sz="1400" dirty="0">
                <a:solidFill>
                  <a:srgbClr val="505050"/>
                </a:solidFill>
              </a:rPr>
              <a:t>VPN</a:t>
            </a:r>
          </a:p>
        </p:txBody>
      </p:sp>
      <p:pic>
        <p:nvPicPr>
          <p:cNvPr id="3" name="Picture 2"/>
          <p:cNvPicPr>
            <a:picLocks noChangeAspect="1"/>
          </p:cNvPicPr>
          <p:nvPr/>
        </p:nvPicPr>
        <p:blipFill>
          <a:blip r:embed="rId8">
            <a:biLevel thresh="75000"/>
          </a:blip>
          <a:stretch>
            <a:fillRect/>
          </a:stretch>
        </p:blipFill>
        <p:spPr>
          <a:xfrm>
            <a:off x="3713412" y="5969479"/>
            <a:ext cx="338426" cy="338426"/>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5717" y="5483311"/>
            <a:ext cx="445657" cy="445657"/>
          </a:xfrm>
          <a:prstGeom prst="rect">
            <a:avLst/>
          </a:prstGeom>
        </p:spPr>
      </p:pic>
      <p:pic>
        <p:nvPicPr>
          <p:cNvPr id="9" name="Picture 8"/>
          <p:cNvPicPr>
            <a:picLocks noChangeAspect="1"/>
          </p:cNvPicPr>
          <p:nvPr/>
        </p:nvPicPr>
        <p:blipFill>
          <a:blip r:embed="rId10">
            <a:biLevel thresh="75000"/>
          </a:blip>
          <a:stretch>
            <a:fillRect/>
          </a:stretch>
        </p:blipFill>
        <p:spPr>
          <a:xfrm>
            <a:off x="3727697" y="6373107"/>
            <a:ext cx="755021" cy="314592"/>
          </a:xfrm>
          <a:prstGeom prst="rect">
            <a:avLst/>
          </a:prstGeom>
        </p:spPr>
      </p:pic>
      <p:grpSp>
        <p:nvGrpSpPr>
          <p:cNvPr id="36" name="Group 35"/>
          <p:cNvGrpSpPr/>
          <p:nvPr/>
        </p:nvGrpSpPr>
        <p:grpSpPr>
          <a:xfrm>
            <a:off x="5024388" y="-22905"/>
            <a:ext cx="2192609" cy="6880419"/>
            <a:chOff x="5024388" y="-22905"/>
            <a:chExt cx="2192609" cy="6880419"/>
          </a:xfrm>
        </p:grpSpPr>
        <p:sp>
          <p:nvSpPr>
            <p:cNvPr id="7" name="Rectangle 6"/>
            <p:cNvSpPr/>
            <p:nvPr/>
          </p:nvSpPr>
          <p:spPr bwMode="auto">
            <a:xfrm>
              <a:off x="5024388" y="487"/>
              <a:ext cx="2192609" cy="6857027"/>
            </a:xfrm>
            <a:prstGeom prst="rect">
              <a:avLst/>
            </a:prstGeom>
            <a:ln>
              <a:solidFill>
                <a:schemeClr val="accent1"/>
              </a:solidFill>
              <a:headEnd type="none" w="med" len="med"/>
              <a:tailEnd type="none" w="med" len="med"/>
            </a:ln>
          </p:spPr>
          <p:style>
            <a:lnRef idx="3">
              <a:schemeClr val="lt1"/>
            </a:lnRef>
            <a:fillRef idx="1">
              <a:schemeClr val="accent1"/>
            </a:fillRef>
            <a:effectRef idx="1">
              <a:schemeClr val="accent1"/>
            </a:effectRef>
            <a:fontRef idx="minor">
              <a:schemeClr val="lt1"/>
            </a:fontRef>
          </p:style>
          <p:txBody>
            <a:bodyPr vert="horz" wrap="square" lIns="0" tIns="45713" rIns="0" bIns="45713" numCol="1" rtlCol="0" anchor="ctr" anchorCtr="0" compatLnSpc="1">
              <a:prstTxWarp prst="textNoShape">
                <a:avLst/>
              </a:prstTxWarp>
            </a:bodyPr>
            <a:lstStyle/>
            <a:p>
              <a:pPr algn="ctr" defTabSz="913927" fontAlgn="base">
                <a:spcBef>
                  <a:spcPct val="0"/>
                </a:spcBef>
                <a:spcAft>
                  <a:spcPct val="0"/>
                </a:spcAft>
              </a:pPr>
              <a:endParaRPr lang="en-US" sz="1961" dirty="0">
                <a:solidFill>
                  <a:srgbClr val="2F3781"/>
                </a:solidFill>
              </a:endParaRPr>
            </a:p>
          </p:txBody>
        </p:sp>
        <p:sp>
          <p:nvSpPr>
            <p:cNvPr id="8" name="TextBox 7"/>
            <p:cNvSpPr txBox="1"/>
            <p:nvPr/>
          </p:nvSpPr>
          <p:spPr>
            <a:xfrm>
              <a:off x="5606513" y="-22905"/>
              <a:ext cx="1610484" cy="720502"/>
            </a:xfrm>
            <a:prstGeom prst="rect">
              <a:avLst/>
            </a:prstGeom>
            <a:noFill/>
          </p:spPr>
          <p:txBody>
            <a:bodyPr wrap="square" lIns="179259" tIns="143407" rIns="179259" bIns="143407" rtlCol="0">
              <a:spAutoFit/>
            </a:bodyPr>
            <a:lstStyle/>
            <a:p>
              <a:pPr defTabSz="914225"/>
              <a:r>
                <a:rPr lang="en-US" sz="1400" b="1" dirty="0">
                  <a:gradFill>
                    <a:gsLst>
                      <a:gs pos="2917">
                        <a:srgbClr val="FFFFFF"/>
                      </a:gs>
                      <a:gs pos="30000">
                        <a:srgbClr val="FFFFFF"/>
                      </a:gs>
                    </a:gsLst>
                    <a:lin ang="5400000" scaled="0"/>
                  </a:gradFill>
                  <a:latin typeface="Segoe UI Light"/>
                </a:rPr>
                <a:t>AZURE API </a:t>
              </a:r>
            </a:p>
            <a:p>
              <a:pPr defTabSz="914225"/>
              <a:r>
                <a:rPr lang="en-US" sz="1400" b="1" dirty="0">
                  <a:gradFill>
                    <a:gsLst>
                      <a:gs pos="2917">
                        <a:srgbClr val="FFFFFF"/>
                      </a:gs>
                      <a:gs pos="30000">
                        <a:srgbClr val="FFFFFF"/>
                      </a:gs>
                    </a:gsLst>
                    <a:lin ang="5400000" scaled="0"/>
                  </a:gradFill>
                  <a:latin typeface="Segoe UI Light"/>
                </a:rPr>
                <a:t>MANAGEMENT</a:t>
              </a:r>
            </a:p>
          </p:txBody>
        </p:sp>
        <p:pic>
          <p:nvPicPr>
            <p:cNvPr id="13" name="Picture 12"/>
            <p:cNvPicPr>
              <a:picLocks noChangeAspect="1"/>
            </p:cNvPicPr>
            <p:nvPr/>
          </p:nvPicPr>
          <p:blipFill>
            <a:blip r:embed="rId11"/>
            <a:stretch>
              <a:fillRect/>
            </a:stretch>
          </p:blipFill>
          <p:spPr>
            <a:xfrm>
              <a:off x="5329376" y="2631624"/>
              <a:ext cx="1304621" cy="1144057"/>
            </a:xfrm>
            <a:prstGeom prst="rect">
              <a:avLst/>
            </a:prstGeom>
          </p:spPr>
        </p:pic>
        <p:pic>
          <p:nvPicPr>
            <p:cNvPr id="14" name="Picture 13"/>
            <p:cNvPicPr>
              <a:picLocks noChangeAspect="1"/>
            </p:cNvPicPr>
            <p:nvPr/>
          </p:nvPicPr>
          <p:blipFill>
            <a:blip r:embed="rId12"/>
            <a:stretch>
              <a:fillRect/>
            </a:stretch>
          </p:blipFill>
          <p:spPr>
            <a:xfrm>
              <a:off x="5311780" y="4833590"/>
              <a:ext cx="1329931" cy="1024909"/>
            </a:xfrm>
            <a:prstGeom prst="rect">
              <a:avLst/>
            </a:prstGeom>
          </p:spPr>
        </p:pic>
        <p:sp>
          <p:nvSpPr>
            <p:cNvPr id="15" name="TextBox 14"/>
            <p:cNvSpPr txBox="1"/>
            <p:nvPr/>
          </p:nvSpPr>
          <p:spPr>
            <a:xfrm>
              <a:off x="5172573" y="5898890"/>
              <a:ext cx="1644384" cy="343443"/>
            </a:xfrm>
            <a:prstGeom prst="rect">
              <a:avLst/>
            </a:prstGeom>
            <a:noFill/>
          </p:spPr>
          <p:txBody>
            <a:bodyPr wrap="none" rtlCol="0">
              <a:spAutoFit/>
            </a:bodyPr>
            <a:lstStyle/>
            <a:p>
              <a:pPr algn="ctr" defTabSz="914225"/>
              <a:r>
                <a:rPr lang="en-US" sz="1600" dirty="0">
                  <a:solidFill>
                    <a:srgbClr val="FFFFFF"/>
                  </a:solidFill>
                </a:rPr>
                <a:t>Publisher portal</a:t>
              </a:r>
            </a:p>
          </p:txBody>
        </p:sp>
        <p:sp>
          <p:nvSpPr>
            <p:cNvPr id="65" name="TextBox 64"/>
            <p:cNvSpPr txBox="1"/>
            <p:nvPr/>
          </p:nvSpPr>
          <p:spPr>
            <a:xfrm>
              <a:off x="5490592" y="3896881"/>
              <a:ext cx="951193" cy="336740"/>
            </a:xfrm>
            <a:prstGeom prst="rect">
              <a:avLst/>
            </a:prstGeom>
            <a:noFill/>
          </p:spPr>
          <p:txBody>
            <a:bodyPr wrap="none" rtlCol="0">
              <a:spAutoFit/>
            </a:bodyPr>
            <a:lstStyle/>
            <a:p>
              <a:pPr algn="ctr" defTabSz="914225"/>
              <a:r>
                <a:rPr lang="en-US" sz="1600" dirty="0">
                  <a:solidFill>
                    <a:srgbClr val="FFFFFF"/>
                  </a:solidFill>
                </a:rPr>
                <a:t>Gateway</a:t>
              </a:r>
            </a:p>
          </p:txBody>
        </p:sp>
        <p:sp>
          <p:nvSpPr>
            <p:cNvPr id="70" name="TextBox 69"/>
            <p:cNvSpPr txBox="1"/>
            <p:nvPr/>
          </p:nvSpPr>
          <p:spPr>
            <a:xfrm>
              <a:off x="5160762" y="1854059"/>
              <a:ext cx="1725164" cy="343443"/>
            </a:xfrm>
            <a:prstGeom prst="rect">
              <a:avLst/>
            </a:prstGeom>
            <a:noFill/>
          </p:spPr>
          <p:txBody>
            <a:bodyPr wrap="none" rtlCol="0">
              <a:spAutoFit/>
            </a:bodyPr>
            <a:lstStyle/>
            <a:p>
              <a:pPr algn="ctr" defTabSz="914225"/>
              <a:r>
                <a:rPr lang="en-US" sz="1600" dirty="0">
                  <a:solidFill>
                    <a:srgbClr val="FFFFFF"/>
                  </a:solidFill>
                </a:rPr>
                <a:t>Developer Portal</a:t>
              </a:r>
            </a:p>
          </p:txBody>
        </p:sp>
        <p:pic>
          <p:nvPicPr>
            <p:cNvPr id="32" name="Picture 3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350810" y="769171"/>
              <a:ext cx="1305189" cy="1044150"/>
            </a:xfrm>
            <a:prstGeom prst="rect">
              <a:avLst/>
            </a:prstGeom>
          </p:spPr>
        </p:pic>
        <p:pic>
          <p:nvPicPr>
            <p:cNvPr id="33" name="Picture 32"/>
            <p:cNvPicPr>
              <a:picLocks noChangeAspect="1"/>
            </p:cNvPicPr>
            <p:nvPr/>
          </p:nvPicPr>
          <p:blipFill>
            <a:blip r:embed="rId14">
              <a:biLevel thresh="25000"/>
              <a:extLst>
                <a:ext uri="{28A0092B-C50C-407E-A947-70E740481C1C}">
                  <a14:useLocalDpi xmlns:a14="http://schemas.microsoft.com/office/drawing/2010/main" val="0"/>
                </a:ext>
              </a:extLst>
            </a:blip>
            <a:stretch>
              <a:fillRect/>
            </a:stretch>
          </p:blipFill>
          <p:spPr>
            <a:xfrm>
              <a:off x="5180243" y="118279"/>
              <a:ext cx="520130" cy="433911"/>
            </a:xfrm>
            <a:prstGeom prst="rect">
              <a:avLst/>
            </a:prstGeom>
          </p:spPr>
        </p:pic>
      </p:grpSp>
      <p:grpSp>
        <p:nvGrpSpPr>
          <p:cNvPr id="30" name="Group 29"/>
          <p:cNvGrpSpPr/>
          <p:nvPr/>
        </p:nvGrpSpPr>
        <p:grpSpPr>
          <a:xfrm>
            <a:off x="6644472" y="1304447"/>
            <a:ext cx="150596" cy="4054799"/>
            <a:chOff x="6633997" y="1291246"/>
            <a:chExt cx="150596" cy="4054799"/>
          </a:xfrm>
        </p:grpSpPr>
        <p:cxnSp>
          <p:nvCxnSpPr>
            <p:cNvPr id="17" name="Elbow Connector 16"/>
            <p:cNvCxnSpPr/>
            <p:nvPr/>
          </p:nvCxnSpPr>
          <p:spPr>
            <a:xfrm flipH="1" flipV="1">
              <a:off x="6641711" y="1291246"/>
              <a:ext cx="142882" cy="4054799"/>
            </a:xfrm>
            <a:prstGeom prst="bentConnector3">
              <a:avLst>
                <a:gd name="adj1" fmla="val -199991"/>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 name="Elbow Connector 21"/>
            <p:cNvCxnSpPr>
              <a:stCxn id="14" idx="3"/>
              <a:endCxn id="13" idx="3"/>
            </p:cNvCxnSpPr>
            <p:nvPr/>
          </p:nvCxnSpPr>
          <p:spPr>
            <a:xfrm flipH="1" flipV="1">
              <a:off x="6633997" y="3203653"/>
              <a:ext cx="7714" cy="2142392"/>
            </a:xfrm>
            <a:prstGeom prst="bentConnector3">
              <a:avLst>
                <a:gd name="adj1" fmla="val -2963443"/>
              </a:avLst>
            </a:prstGeom>
            <a:ln>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89532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6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2"/>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3"/>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3" grpId="0"/>
      <p:bldP spid="81"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Briefly about policies and expressions</a:t>
            </a:r>
            <a:endParaRPr lang="en-US" dirty="0"/>
          </a:p>
        </p:txBody>
      </p:sp>
      <p:sp>
        <p:nvSpPr>
          <p:cNvPr id="5" name="Text Placeholder 4"/>
          <p:cNvSpPr>
            <a:spLocks noGrp="1"/>
          </p:cNvSpPr>
          <p:nvPr>
            <p:ph type="body" sz="quarter" idx="10"/>
          </p:nvPr>
        </p:nvSpPr>
        <p:spPr>
          <a:xfrm>
            <a:off x="3077753" y="1189176"/>
            <a:ext cx="11653523" cy="4339650"/>
          </a:xfrm>
        </p:spPr>
        <p:txBody>
          <a:bodyPr/>
          <a:lstStyle/>
          <a:p>
            <a:pPr marL="0" indent="0">
              <a:buNone/>
            </a:pPr>
            <a:r>
              <a:rPr lang="en-US" sz="3600" dirty="0" smtClean="0"/>
              <a:t>Policies</a:t>
            </a:r>
          </a:p>
          <a:p>
            <a:pPr marL="336145" lvl="1" indent="0">
              <a:buNone/>
            </a:pPr>
            <a:r>
              <a:rPr lang="en-US" sz="2000" dirty="0" smtClean="0"/>
              <a:t>Encapsulate common API management capabilities</a:t>
            </a:r>
          </a:p>
          <a:p>
            <a:pPr marL="336145" lvl="1" indent="0">
              <a:buNone/>
            </a:pPr>
            <a:r>
              <a:rPr lang="en-US" sz="2000" dirty="0" smtClean="0"/>
              <a:t>Mutate request context or change API behavior </a:t>
            </a:r>
          </a:p>
          <a:p>
            <a:pPr marL="336145" lvl="1" indent="0">
              <a:buNone/>
            </a:pPr>
            <a:r>
              <a:rPr lang="en-US" sz="2000" dirty="0" smtClean="0"/>
              <a:t>Can be set in the inbound and outbound directions</a:t>
            </a:r>
          </a:p>
          <a:p>
            <a:pPr marL="336145" lvl="1" indent="0">
              <a:buNone/>
            </a:pPr>
            <a:r>
              <a:rPr lang="en-US" sz="2000" dirty="0" smtClean="0"/>
              <a:t>Have global, product, API or operation scope</a:t>
            </a:r>
          </a:p>
          <a:p>
            <a:pPr marL="336145" lvl="1" indent="0">
              <a:buNone/>
            </a:pPr>
            <a:endParaRPr lang="en-US" sz="2000" dirty="0" smtClean="0"/>
          </a:p>
          <a:p>
            <a:pPr marL="0" indent="0">
              <a:buNone/>
            </a:pPr>
            <a:r>
              <a:rPr lang="en-US" sz="3600" dirty="0" smtClean="0"/>
              <a:t>Expressions</a:t>
            </a:r>
          </a:p>
          <a:p>
            <a:pPr marL="336145" lvl="1" indent="0">
              <a:buNone/>
            </a:pPr>
            <a:r>
              <a:rPr lang="en-US" sz="2000" dirty="0" smtClean="0"/>
              <a:t>C</a:t>
            </a:r>
            <a:r>
              <a:rPr lang="en-US" sz="2000" dirty="0"/>
              <a:t># </a:t>
            </a:r>
            <a:r>
              <a:rPr lang="en-US" sz="2000" dirty="0" smtClean="0"/>
              <a:t>“snippets” embedded in policies</a:t>
            </a:r>
          </a:p>
          <a:p>
            <a:pPr marL="336145" lvl="1" indent="0">
              <a:buNone/>
            </a:pPr>
            <a:r>
              <a:rPr lang="en-US" sz="2000" dirty="0" smtClean="0"/>
              <a:t>Have read-only access to the request context</a:t>
            </a:r>
          </a:p>
          <a:p>
            <a:pPr marL="336145" lvl="1" indent="0">
              <a:buNone/>
            </a:pPr>
            <a:r>
              <a:rPr lang="en-US" sz="2000" dirty="0" smtClean="0"/>
              <a:t>Can use whitelisted .NET types only</a:t>
            </a:r>
          </a:p>
          <a:p>
            <a:pPr marL="336145" lvl="1" indent="0">
              <a:buNone/>
            </a:pPr>
            <a:r>
              <a:rPr lang="en-US" sz="2000" dirty="0" smtClean="0"/>
              <a:t>Are used to dynamically configure policies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2864" y="1189176"/>
            <a:ext cx="2431419" cy="5529943"/>
          </a:xfrm>
          <a:prstGeom prst="rect">
            <a:avLst/>
          </a:prstGeom>
        </p:spPr>
      </p:pic>
    </p:spTree>
    <p:extLst>
      <p:ext uri="{BB962C8B-B14F-4D97-AF65-F5344CB8AC3E}">
        <p14:creationId xmlns:p14="http://schemas.microsoft.com/office/powerpoint/2010/main" val="71144327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sz="quarter" idx="12"/>
          </p:nvPr>
        </p:nvSpPr>
        <p:spPr/>
        <p:txBody>
          <a:bodyPr/>
          <a:lstStyle/>
          <a:p>
            <a:endParaRPr lang="en-US"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724" y="2995634"/>
            <a:ext cx="9385300" cy="2286000"/>
          </a:xfrm>
          <a:prstGeom prst="rect">
            <a:avLst/>
          </a:prstGeom>
        </p:spPr>
      </p:pic>
    </p:spTree>
    <p:extLst>
      <p:ext uri="{BB962C8B-B14F-4D97-AF65-F5344CB8AC3E}">
        <p14:creationId xmlns:p14="http://schemas.microsoft.com/office/powerpoint/2010/main" val="1946407136"/>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83998DD3-A322-4A83-9C5D-71EE13D2BF29}" vid="{F11EE93C-0B7F-4695-9BEB-A8D588AA2238}"/>
    </a:ext>
  </a:extLst>
</a:theme>
</file>

<file path=ppt/theme/theme2.xml><?xml version="1.0" encoding="utf-8"?>
<a:theme xmlns:a="http://schemas.openxmlformats.org/drawingml/2006/main" name="5-30721_Build_2016_Template_Dark">
  <a:themeElements>
    <a:clrScheme name="Build 2016 Dark">
      <a:dk1>
        <a:srgbClr val="505050"/>
      </a:dk1>
      <a:lt1>
        <a:srgbClr val="FFFFFF"/>
      </a:lt1>
      <a:dk2>
        <a:srgbClr val="0078D7"/>
      </a:dk2>
      <a:lt2>
        <a:srgbClr val="F8F8F8"/>
      </a:lt2>
      <a:accent1>
        <a:srgbClr val="00BCF2"/>
      </a:accent1>
      <a:accent2>
        <a:srgbClr val="0078D7"/>
      </a:accent2>
      <a:accent3>
        <a:srgbClr val="002050"/>
      </a:accent3>
      <a:accent4>
        <a:srgbClr val="D2D2D2"/>
      </a:accent4>
      <a:accent5>
        <a:srgbClr val="737373"/>
      </a:accent5>
      <a:accent6>
        <a:srgbClr val="323232"/>
      </a:accent6>
      <a:hlink>
        <a:srgbClr val="5DDCFF"/>
      </a:hlink>
      <a:folHlink>
        <a:srgbClr val="5DDCFF"/>
      </a:folHlink>
    </a:clrScheme>
    <a:fontScheme name="Custom 2">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Presentation2" id="{83998DD3-A322-4A83-9C5D-71EE13D2BF29}" vid="{87A84D0E-FF42-445C-826C-F9773245B591}"/>
    </a:ext>
  </a:extLst>
</a:theme>
</file>

<file path=ppt/theme/theme3.xml><?xml version="1.0" encoding="utf-8"?>
<a:theme xmlns:a="http://schemas.openxmlformats.org/drawingml/2006/main" name="1_5-30721_Build_2016_Template_Light">
  <a:themeElements>
    <a:clrScheme name="Build 2016">
      <a:dk1>
        <a:srgbClr val="505050"/>
      </a:dk1>
      <a:lt1>
        <a:srgbClr val="FFFFFF"/>
      </a:lt1>
      <a:dk2>
        <a:srgbClr val="0078D7"/>
      </a:dk2>
      <a:lt2>
        <a:srgbClr val="F8F8F8"/>
      </a:lt2>
      <a:accent1>
        <a:srgbClr val="0078D7"/>
      </a:accent1>
      <a:accent2>
        <a:srgbClr val="002050"/>
      </a:accent2>
      <a:accent3>
        <a:srgbClr val="00BCF2"/>
      </a:accent3>
      <a:accent4>
        <a:srgbClr val="D2D2D2"/>
      </a:accent4>
      <a:accent5>
        <a:srgbClr val="737373"/>
      </a:accent5>
      <a:accent6>
        <a:srgbClr val="505050"/>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Microsoft_Build_2016_16x9_Template.potx" id="{2D9F1654-7A66-4699-829C-201E10216A69}" vid="{2DD1E4E3-0871-45BE-BEDE-345B55444DCB}"/>
    </a:ext>
  </a:extLst>
</a:theme>
</file>

<file path=ppt/theme/theme4.xml><?xml version="1.0" encoding="utf-8"?>
<a:theme xmlns:a="http://schemas.openxmlformats.org/drawingml/2006/main" name="2_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5_Template_FINAL" id="{3DF8EDD9-CA93-465D-9BFB-FBF37252E002}" vid="{063DD457-B81B-4221-BCFA-8D95F1B658BA}"/>
    </a:ext>
  </a:extLst>
</a:theme>
</file>

<file path=ppt/theme/theme5.xml><?xml version="1.0" encoding="utf-8"?>
<a:theme xmlns:a="http://schemas.openxmlformats.org/drawingml/2006/main" name="3_BUILD CHARCOAL BACKGROUND">
  <a:themeElements>
    <a:clrScheme name="build 2015 colors">
      <a:dk1>
        <a:srgbClr val="333333"/>
      </a:dk1>
      <a:lt1>
        <a:srgbClr val="FFFFFF"/>
      </a:lt1>
      <a:dk2>
        <a:srgbClr val="0078D7"/>
      </a:dk2>
      <a:lt2>
        <a:srgbClr val="ECECEC"/>
      </a:lt2>
      <a:accent1>
        <a:srgbClr val="0078D7"/>
      </a:accent1>
      <a:accent2>
        <a:srgbClr val="6E6D71"/>
      </a:accent2>
      <a:accent3>
        <a:srgbClr val="00BCF2"/>
      </a:accent3>
      <a:accent4>
        <a:srgbClr val="6BB700"/>
      </a:accent4>
      <a:accent5>
        <a:srgbClr val="ABC4C1"/>
      </a:accent5>
      <a:accent6>
        <a:srgbClr val="FF4343"/>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2015_Template_FINAL" id="{3DF8EDD9-CA93-465D-9BFB-FBF37252E002}" vid="{063DD457-B81B-4221-BCFA-8D95F1B658B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9CEF10188F5DB4CAD48EE3382E598CC" ma:contentTypeVersion="2" ma:contentTypeDescription="Create a new document." ma:contentTypeScope="" ma:versionID="196fd190ee28d1df80497c7f9a7e3af4">
  <xsd:schema xmlns:xsd="http://www.w3.org/2001/XMLSchema" xmlns:xs="http://www.w3.org/2001/XMLSchema" xmlns:p="http://schemas.microsoft.com/office/2006/metadata/properties" xmlns:ns2="6572b90b-9a27-40e9-bbdc-d32d2d31ad39" targetNamespace="http://schemas.microsoft.com/office/2006/metadata/properties" ma:root="true" ma:fieldsID="94359086f69d9b556ad3cef7f3b40eaf" ns2:_="">
    <xsd:import namespace="6572b90b-9a27-40e9-bbdc-d32d2d31ad39"/>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72b90b-9a27-40e9-bbdc-d32d2d31ad3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C3BB462-2A91-4B3F-9FCE-37F7078D9C39}"/>
</file>

<file path=customXml/itemProps2.xml><?xml version="1.0" encoding="utf-8"?>
<ds:datastoreItem xmlns:ds="http://schemas.openxmlformats.org/officeDocument/2006/customXml" ds:itemID="{5455A736-E5C5-4DA0-A82D-FA85A565C73F}"/>
</file>

<file path=customXml/itemProps3.xml><?xml version="1.0" encoding="utf-8"?>
<ds:datastoreItem xmlns:ds="http://schemas.openxmlformats.org/officeDocument/2006/customXml" ds:itemID="{4446F5D8-F08C-4C88-B51F-905962968CB4}"/>
</file>

<file path=docProps/app.xml><?xml version="1.0" encoding="utf-8"?>
<Properties xmlns="http://schemas.openxmlformats.org/officeDocument/2006/extended-properties" xmlns:vt="http://schemas.openxmlformats.org/officeDocument/2006/docPropsVTypes">
  <Template>Microsoft_Build_2016_16x9_Template</Template>
  <TotalTime>5583</TotalTime>
  <Words>1831</Words>
  <Application>Microsoft Macintosh PowerPoint</Application>
  <PresentationFormat>Widescreen</PresentationFormat>
  <Paragraphs>309</Paragraphs>
  <Slides>21</Slides>
  <Notes>17</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21</vt:i4>
      </vt:variant>
    </vt:vector>
  </HeadingPairs>
  <TitlesOfParts>
    <vt:vector size="35" baseType="lpstr">
      <vt:lpstr>Arial</vt:lpstr>
      <vt:lpstr>Calibri</vt:lpstr>
      <vt:lpstr>Consolas</vt:lpstr>
      <vt:lpstr>Lato</vt:lpstr>
      <vt:lpstr>Segoe UI</vt:lpstr>
      <vt:lpstr>Segoe UI Light</vt:lpstr>
      <vt:lpstr>Segoe UI Semibold</vt:lpstr>
      <vt:lpstr>Segoe UI Semilight</vt:lpstr>
      <vt:lpstr>Wingdings</vt:lpstr>
      <vt:lpstr>5-30721_Build_2016_Template_Light</vt:lpstr>
      <vt:lpstr>5-30721_Build_2016_Template_Dark</vt:lpstr>
      <vt:lpstr>1_5-30721_Build_2016_Template_Light</vt:lpstr>
      <vt:lpstr>2_BUILD CHARCOAL BACKGROUND</vt:lpstr>
      <vt:lpstr>3_BUILD CHARCOAL BACKGROUND</vt:lpstr>
      <vt:lpstr>PowerPoint Presentation</vt:lpstr>
      <vt:lpstr>Next 45 min</vt:lpstr>
      <vt:lpstr>The rise of APIs</vt:lpstr>
      <vt:lpstr>Azure API Management</vt:lpstr>
      <vt:lpstr>Azure API Management</vt:lpstr>
      <vt:lpstr>Azure API Management</vt:lpstr>
      <vt:lpstr>PowerPoint Presentation</vt:lpstr>
      <vt:lpstr>Briefly about policies and expressions</vt:lpstr>
      <vt:lpstr>Demo</vt:lpstr>
      <vt:lpstr>PowerPoint Presentation</vt:lpstr>
      <vt:lpstr>PowerPoint Presentation</vt:lpstr>
      <vt:lpstr>Available worldwide</vt:lpstr>
      <vt:lpstr>PowerPoint Presentation</vt:lpstr>
      <vt:lpstr>PowerPoint Presentation</vt:lpstr>
      <vt:lpstr>PowerPoint Presentation</vt:lpstr>
      <vt:lpstr>PowerPoint Presentation</vt:lpstr>
      <vt:lpstr>PowerPoint Presentation</vt:lpstr>
      <vt:lpstr>Takeaways</vt:lpstr>
      <vt:lpstr>I love it! What’s next?</vt:lpstr>
      <vt:lpstr>Thank you!</vt:lpstr>
      <vt:lpstr>PowerPoint Presentation</vt:lpstr>
    </vt:vector>
  </TitlesOfParts>
  <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Vladimir Vinogradsky</dc:creator>
  <cp:lastModifiedBy>Vladimir Vinogradsky</cp:lastModifiedBy>
  <cp:revision>91</cp:revision>
  <dcterms:created xsi:type="dcterms:W3CDTF">2016-05-04T21:29:17Z</dcterms:created>
  <dcterms:modified xsi:type="dcterms:W3CDTF">2016-05-17T01:19:59Z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0x01010099CEF10188F5DB4CAD48EE3382E598CC</vt:lpwstr>
  </property>
</Properties>
</file>