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32.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slideLayouts/slideLayout57.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62.xml" ContentType="application/vnd.openxmlformats-officedocument.presentationml.slideLayout+xml"/>
  <Override PartName="/ppt/notesSlides/notesSlide2.xml" ContentType="application/vnd.openxmlformats-officedocument.presentationml.notesSlide+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3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ppt/tags/tag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6" r:id="rId3"/>
  </p:sldMasterIdLst>
  <p:notesMasterIdLst>
    <p:notesMasterId r:id="rId37"/>
  </p:notesMasterIdLst>
  <p:sldIdLst>
    <p:sldId id="296" r:id="rId4"/>
    <p:sldId id="279" r:id="rId5"/>
    <p:sldId id="297" r:id="rId6"/>
    <p:sldId id="257" r:id="rId7"/>
    <p:sldId id="283" r:id="rId8"/>
    <p:sldId id="287" r:id="rId9"/>
    <p:sldId id="278" r:id="rId10"/>
    <p:sldId id="298" r:id="rId11"/>
    <p:sldId id="260" r:id="rId12"/>
    <p:sldId id="280" r:id="rId13"/>
    <p:sldId id="263" r:id="rId14"/>
    <p:sldId id="288" r:id="rId15"/>
    <p:sldId id="262" r:id="rId16"/>
    <p:sldId id="264" r:id="rId17"/>
    <p:sldId id="284" r:id="rId18"/>
    <p:sldId id="282" r:id="rId19"/>
    <p:sldId id="266" r:id="rId20"/>
    <p:sldId id="267" r:id="rId21"/>
    <p:sldId id="268" r:id="rId22"/>
    <p:sldId id="269" r:id="rId23"/>
    <p:sldId id="270" r:id="rId24"/>
    <p:sldId id="271" r:id="rId25"/>
    <p:sldId id="289" r:id="rId26"/>
    <p:sldId id="290" r:id="rId27"/>
    <p:sldId id="291" r:id="rId28"/>
    <p:sldId id="295" r:id="rId29"/>
    <p:sldId id="294" r:id="rId30"/>
    <p:sldId id="293" r:id="rId31"/>
    <p:sldId id="272" r:id="rId32"/>
    <p:sldId id="285" r:id="rId33"/>
    <p:sldId id="274" r:id="rId34"/>
    <p:sldId id="286" r:id="rId35"/>
    <p:sldId id="277"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ef-Jan Wiggers" initials="SW" lastIdx="1" clrIdx="0">
    <p:extLst>
      <p:ext uri="{19B8F6BF-5375-455C-9EA6-DF929625EA0E}">
        <p15:presenceInfo xmlns:p15="http://schemas.microsoft.com/office/powerpoint/2012/main" userId="b7575e10ceae11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05" autoAdjust="0"/>
    <p:restoredTop sz="79287" autoAdjust="0"/>
  </p:normalViewPr>
  <p:slideViewPr>
    <p:cSldViewPr snapToGrid="0">
      <p:cViewPr>
        <p:scale>
          <a:sx n="80" d="100"/>
          <a:sy n="80" d="100"/>
        </p:scale>
        <p:origin x="177"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25C84-6297-4B00-9613-515194F57EE9}" type="datetimeFigureOut">
              <a:rPr lang="nl-NL" smtClean="0"/>
              <a:t>12-5-2016</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F9387-4DF6-41B2-BC33-97FCCE6FABB5}" type="slidenum">
              <a:rPr lang="nl-NL" smtClean="0"/>
              <a:t>‹#›</a:t>
            </a:fld>
            <a:endParaRPr lang="nl-NL"/>
          </a:p>
        </p:txBody>
      </p:sp>
    </p:spTree>
    <p:extLst>
      <p:ext uri="{BB962C8B-B14F-4D97-AF65-F5344CB8AC3E}">
        <p14:creationId xmlns:p14="http://schemas.microsoft.com/office/powerpoint/2010/main" val="286237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Speaker intro</a:t>
            </a:r>
          </a:p>
          <a:p>
            <a:endParaRPr lang="nl-NL" dirty="0"/>
          </a:p>
        </p:txBody>
      </p:sp>
      <p:sp>
        <p:nvSpPr>
          <p:cNvPr id="4" name="Tijdelijke aanduiding voor dianummer 3"/>
          <p:cNvSpPr>
            <a:spLocks noGrp="1"/>
          </p:cNvSpPr>
          <p:nvPr>
            <p:ph type="sldNum" sz="quarter" idx="10"/>
          </p:nvPr>
        </p:nvSpPr>
        <p:spPr/>
        <p:txBody>
          <a:bodyPr/>
          <a:lstStyle/>
          <a:p>
            <a:fld id="{8197C4F2-DF80-4883-A9B4-0CFD6AD7C3CE}" type="slidenum">
              <a:rPr lang="nl-NL" smtClean="0"/>
              <a:t>2</a:t>
            </a:fld>
            <a:endParaRPr lang="nl-NL"/>
          </a:p>
        </p:txBody>
      </p:sp>
    </p:spTree>
    <p:extLst>
      <p:ext uri="{BB962C8B-B14F-4D97-AF65-F5344CB8AC3E}">
        <p14:creationId xmlns:p14="http://schemas.microsoft.com/office/powerpoint/2010/main" val="214341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Setting up a scenario</a:t>
            </a:r>
          </a:p>
        </p:txBody>
      </p:sp>
      <p:sp>
        <p:nvSpPr>
          <p:cNvPr id="4" name="Slide Number Placeholder 3"/>
          <p:cNvSpPr>
            <a:spLocks noGrp="1"/>
          </p:cNvSpPr>
          <p:nvPr>
            <p:ph type="sldNum" sz="quarter" idx="10"/>
          </p:nvPr>
        </p:nvSpPr>
        <p:spPr/>
        <p:txBody>
          <a:bodyPr/>
          <a:lstStyle/>
          <a:p>
            <a:fld id="{49DF9387-4DF6-41B2-BC33-97FCCE6FABB5}" type="slidenum">
              <a:rPr lang="nl-NL" smtClean="0"/>
              <a:t>14</a:t>
            </a:fld>
            <a:endParaRPr lang="nl-NL"/>
          </a:p>
        </p:txBody>
      </p:sp>
    </p:spTree>
    <p:extLst>
      <p:ext uri="{BB962C8B-B14F-4D97-AF65-F5344CB8AC3E}">
        <p14:creationId xmlns:p14="http://schemas.microsoft.com/office/powerpoint/2010/main" val="131005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a:t>
            </a:r>
            <a:r>
              <a:rPr lang="en-US" baseline="0" dirty="0"/>
              <a:t> I pick from the big tool box in Azure? Right the services in area from Analytics and IoT.</a:t>
            </a:r>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1EFE40D-E08A-464F-96D6-CEB0B2DD69B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4973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The building blocks</a:t>
            </a:r>
          </a:p>
          <a:p>
            <a:endParaRPr lang="nl-NL" dirty="0"/>
          </a:p>
        </p:txBody>
      </p:sp>
      <p:sp>
        <p:nvSpPr>
          <p:cNvPr id="4" name="Slide Number Placeholder 3"/>
          <p:cNvSpPr>
            <a:spLocks noGrp="1"/>
          </p:cNvSpPr>
          <p:nvPr>
            <p:ph type="sldNum" sz="quarter" idx="10"/>
          </p:nvPr>
        </p:nvSpPr>
        <p:spPr/>
        <p:txBody>
          <a:bodyPr/>
          <a:lstStyle/>
          <a:p>
            <a:fld id="{49DF9387-4DF6-41B2-BC33-97FCCE6FABB5}" type="slidenum">
              <a:rPr lang="nl-NL" smtClean="0"/>
              <a:t>16</a:t>
            </a:fld>
            <a:endParaRPr lang="nl-NL"/>
          </a:p>
        </p:txBody>
      </p:sp>
    </p:spTree>
    <p:extLst>
      <p:ext uri="{BB962C8B-B14F-4D97-AF65-F5344CB8AC3E}">
        <p14:creationId xmlns:p14="http://schemas.microsoft.com/office/powerpoint/2010/main" val="4086621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IoT Hub, Event Hubs</a:t>
            </a:r>
          </a:p>
        </p:txBody>
      </p:sp>
      <p:sp>
        <p:nvSpPr>
          <p:cNvPr id="4" name="Slide Number Placeholder 3"/>
          <p:cNvSpPr>
            <a:spLocks noGrp="1"/>
          </p:cNvSpPr>
          <p:nvPr>
            <p:ph type="sldNum" sz="quarter" idx="10"/>
          </p:nvPr>
        </p:nvSpPr>
        <p:spPr/>
        <p:txBody>
          <a:bodyPr/>
          <a:lstStyle/>
          <a:p>
            <a:fld id="{49DF9387-4DF6-41B2-BC33-97FCCE6FABB5}" type="slidenum">
              <a:rPr lang="nl-NL" smtClean="0"/>
              <a:t>17</a:t>
            </a:fld>
            <a:endParaRPr lang="nl-NL"/>
          </a:p>
        </p:txBody>
      </p:sp>
    </p:spTree>
    <p:extLst>
      <p:ext uri="{BB962C8B-B14F-4D97-AF65-F5344CB8AC3E}">
        <p14:creationId xmlns:p14="http://schemas.microsoft.com/office/powerpoint/2010/main" val="12497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Stream Analytics</a:t>
            </a:r>
          </a:p>
        </p:txBody>
      </p:sp>
      <p:sp>
        <p:nvSpPr>
          <p:cNvPr id="4" name="Slide Number Placeholder 3"/>
          <p:cNvSpPr>
            <a:spLocks noGrp="1"/>
          </p:cNvSpPr>
          <p:nvPr>
            <p:ph type="sldNum" sz="quarter" idx="10"/>
          </p:nvPr>
        </p:nvSpPr>
        <p:spPr/>
        <p:txBody>
          <a:bodyPr/>
          <a:lstStyle/>
          <a:p>
            <a:fld id="{49DF9387-4DF6-41B2-BC33-97FCCE6FABB5}" type="slidenum">
              <a:rPr lang="nl-NL" smtClean="0"/>
              <a:t>18</a:t>
            </a:fld>
            <a:endParaRPr lang="nl-NL"/>
          </a:p>
        </p:txBody>
      </p:sp>
    </p:spTree>
    <p:extLst>
      <p:ext uri="{BB962C8B-B14F-4D97-AF65-F5344CB8AC3E}">
        <p14:creationId xmlns:p14="http://schemas.microsoft.com/office/powerpoint/2010/main" val="3961230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Storage</a:t>
            </a:r>
          </a:p>
        </p:txBody>
      </p:sp>
      <p:sp>
        <p:nvSpPr>
          <p:cNvPr id="4" name="Slide Number Placeholder 3"/>
          <p:cNvSpPr>
            <a:spLocks noGrp="1"/>
          </p:cNvSpPr>
          <p:nvPr>
            <p:ph type="sldNum" sz="quarter" idx="10"/>
          </p:nvPr>
        </p:nvSpPr>
        <p:spPr/>
        <p:txBody>
          <a:bodyPr/>
          <a:lstStyle/>
          <a:p>
            <a:fld id="{49DF9387-4DF6-41B2-BC33-97FCCE6FABB5}" type="slidenum">
              <a:rPr lang="nl-NL" smtClean="0"/>
              <a:t>19</a:t>
            </a:fld>
            <a:endParaRPr lang="nl-NL"/>
          </a:p>
        </p:txBody>
      </p:sp>
    </p:spTree>
    <p:extLst>
      <p:ext uri="{BB962C8B-B14F-4D97-AF65-F5344CB8AC3E}">
        <p14:creationId xmlns:p14="http://schemas.microsoft.com/office/powerpoint/2010/main" val="4257299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Machine Learning</a:t>
            </a:r>
          </a:p>
        </p:txBody>
      </p:sp>
      <p:sp>
        <p:nvSpPr>
          <p:cNvPr id="4" name="Slide Number Placeholder 3"/>
          <p:cNvSpPr>
            <a:spLocks noGrp="1"/>
          </p:cNvSpPr>
          <p:nvPr>
            <p:ph type="sldNum" sz="quarter" idx="10"/>
          </p:nvPr>
        </p:nvSpPr>
        <p:spPr/>
        <p:txBody>
          <a:bodyPr/>
          <a:lstStyle/>
          <a:p>
            <a:fld id="{49DF9387-4DF6-41B2-BC33-97FCCE6FABB5}" type="slidenum">
              <a:rPr lang="nl-NL" smtClean="0"/>
              <a:t>20</a:t>
            </a:fld>
            <a:endParaRPr lang="nl-NL"/>
          </a:p>
        </p:txBody>
      </p:sp>
    </p:spTree>
    <p:extLst>
      <p:ext uri="{BB962C8B-B14F-4D97-AF65-F5344CB8AC3E}">
        <p14:creationId xmlns:p14="http://schemas.microsoft.com/office/powerpoint/2010/main" val="3025704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Power BI</a:t>
            </a:r>
          </a:p>
          <a:p>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000" b="1" dirty="0"/>
              <a:t>Excel is the most commonly used analytical tool for business users</a:t>
            </a:r>
            <a:r>
              <a:rPr lang="en-US" sz="1000" dirty="0"/>
              <a:t> – it truly is accessible to anyone. No other vendor has the ability to reach a billion users through tools they already know and use. Today Excel delivers end-to-end self-service BI functionality through capabilities such as Power Query, Power Pivot, Power View and Power Map. With the accessibility of Excel and proliferation of Office 365, we can lower the barrier of entry for businesses who want to take advantage of the benefits of business intelligence by putting the right analytics tools in everyone’s hands with no friction.</a:t>
            </a:r>
          </a:p>
          <a:p>
            <a:pPr marL="111539" lvl="1" indent="0">
              <a:buNone/>
            </a:pPr>
            <a:endParaRPr lang="en-US" dirty="0">
              <a:effectLst/>
            </a:endParaRPr>
          </a:p>
          <a:p>
            <a:pPr marL="0" indent="0">
              <a:buFont typeface="Arial" panose="020B0604020202020204" pitchFamily="34" charset="0"/>
              <a:buNone/>
            </a:pPr>
            <a:r>
              <a:rPr lang="en-US" sz="1000" b="1" dirty="0"/>
              <a:t>Ease of deployment through Office 365.</a:t>
            </a:r>
            <a:r>
              <a:rPr lang="en-US" sz="1000" dirty="0"/>
              <a:t>. Power BI dramatically simplifies and reduces the time it takes for IT to setup and manage the complex infrastructure needed for an enterprise wide BI platform</a:t>
            </a:r>
            <a:r>
              <a:rPr lang="en-US" sz="1100" dirty="0"/>
              <a:t>. Power BI enables businesses to balance between the needs of business users working in Excel and an IT department’s requirements for agility, monitoring and governance. IT can also provide business users the ability to search and access IT sanctioned corporate data sources both on premises and in the cloud while monitoring query usage against their data.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000" dirty="0"/>
          </a:p>
          <a:p>
            <a:endParaRPr lang="nl-NL" dirty="0"/>
          </a:p>
        </p:txBody>
      </p:sp>
      <p:sp>
        <p:nvSpPr>
          <p:cNvPr id="4" name="Slide Number Placeholder 3"/>
          <p:cNvSpPr>
            <a:spLocks noGrp="1"/>
          </p:cNvSpPr>
          <p:nvPr>
            <p:ph type="sldNum" sz="quarter" idx="10"/>
          </p:nvPr>
        </p:nvSpPr>
        <p:spPr/>
        <p:txBody>
          <a:bodyPr/>
          <a:lstStyle/>
          <a:p>
            <a:fld id="{49DF9387-4DF6-41B2-BC33-97FCCE6FABB5}" type="slidenum">
              <a:rPr lang="nl-NL" smtClean="0"/>
              <a:t>21</a:t>
            </a:fld>
            <a:endParaRPr lang="nl-NL"/>
          </a:p>
        </p:txBody>
      </p:sp>
    </p:spTree>
    <p:extLst>
      <p:ext uri="{BB962C8B-B14F-4D97-AF65-F5344CB8AC3E}">
        <p14:creationId xmlns:p14="http://schemas.microsoft.com/office/powerpoint/2010/main" val="4123807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Walkthrough...</a:t>
            </a:r>
          </a:p>
        </p:txBody>
      </p:sp>
      <p:sp>
        <p:nvSpPr>
          <p:cNvPr id="4" name="Slide Number Placeholder 3"/>
          <p:cNvSpPr>
            <a:spLocks noGrp="1"/>
          </p:cNvSpPr>
          <p:nvPr>
            <p:ph type="sldNum" sz="quarter" idx="10"/>
          </p:nvPr>
        </p:nvSpPr>
        <p:spPr/>
        <p:txBody>
          <a:bodyPr/>
          <a:lstStyle/>
          <a:p>
            <a:fld id="{49DF9387-4DF6-41B2-BC33-97FCCE6FABB5}" type="slidenum">
              <a:rPr lang="nl-NL" smtClean="0"/>
              <a:t>22</a:t>
            </a:fld>
            <a:endParaRPr lang="nl-NL"/>
          </a:p>
        </p:txBody>
      </p:sp>
    </p:spTree>
    <p:extLst>
      <p:ext uri="{BB962C8B-B14F-4D97-AF65-F5344CB8AC3E}">
        <p14:creationId xmlns:p14="http://schemas.microsoft.com/office/powerpoint/2010/main" val="3661465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49DF9387-4DF6-41B2-BC33-97FCCE6FABB5}" type="slidenum">
              <a:rPr lang="nl-NL" smtClean="0"/>
              <a:t>23</a:t>
            </a:fld>
            <a:endParaRPr lang="nl-NL"/>
          </a:p>
        </p:txBody>
      </p:sp>
    </p:spTree>
    <p:extLst>
      <p:ext uri="{BB962C8B-B14F-4D97-AF65-F5344CB8AC3E}">
        <p14:creationId xmlns:p14="http://schemas.microsoft.com/office/powerpoint/2010/main" val="3053206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the Internet of Things (or IoT) is trendy, a lot of buzz and hype around it. However, it has become a reality in our age of digitalization and data. The internet has provided us means to consume data in various ways through devices provided by the smart devices. Connectivity, protocols, velocity and volume of data it all matters in IoT. In this session we dive into an end-to-end IoT solution, discussing the technology and services Azure offers and how solutions look in the real world.</a:t>
            </a:r>
            <a:endParaRPr lang="nl-NL" dirty="0"/>
          </a:p>
        </p:txBody>
      </p:sp>
      <p:sp>
        <p:nvSpPr>
          <p:cNvPr id="4" name="Slide Number Placeholder 3"/>
          <p:cNvSpPr>
            <a:spLocks noGrp="1"/>
          </p:cNvSpPr>
          <p:nvPr>
            <p:ph type="sldNum" sz="quarter" idx="10"/>
          </p:nvPr>
        </p:nvSpPr>
        <p:spPr/>
        <p:txBody>
          <a:bodyPr/>
          <a:lstStyle/>
          <a:p>
            <a:fld id="{49DF9387-4DF6-41B2-BC33-97FCCE6FABB5}" type="slidenum">
              <a:rPr lang="nl-NL" smtClean="0"/>
              <a:t>4</a:t>
            </a:fld>
            <a:endParaRPr lang="nl-NL"/>
          </a:p>
        </p:txBody>
      </p:sp>
    </p:spTree>
    <p:extLst>
      <p:ext uri="{BB962C8B-B14F-4D97-AF65-F5344CB8AC3E}">
        <p14:creationId xmlns:p14="http://schemas.microsoft.com/office/powerpoint/2010/main" val="3258903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Microsoft IoT preconfigured solutions</a:t>
            </a:r>
          </a:p>
        </p:txBody>
      </p:sp>
      <p:sp>
        <p:nvSpPr>
          <p:cNvPr id="4" name="Slide Number Placeholder 3"/>
          <p:cNvSpPr>
            <a:spLocks noGrp="1"/>
          </p:cNvSpPr>
          <p:nvPr>
            <p:ph type="sldNum" sz="quarter" idx="10"/>
          </p:nvPr>
        </p:nvSpPr>
        <p:spPr/>
        <p:txBody>
          <a:bodyPr/>
          <a:lstStyle/>
          <a:p>
            <a:fld id="{49DF9387-4DF6-41B2-BC33-97FCCE6FABB5}" type="slidenum">
              <a:rPr lang="nl-NL" smtClean="0"/>
              <a:t>29</a:t>
            </a:fld>
            <a:endParaRPr lang="nl-NL"/>
          </a:p>
        </p:txBody>
      </p:sp>
    </p:spTree>
    <p:extLst>
      <p:ext uri="{BB962C8B-B14F-4D97-AF65-F5344CB8AC3E}">
        <p14:creationId xmlns:p14="http://schemas.microsoft.com/office/powerpoint/2010/main" val="3315461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 or</a:t>
            </a:r>
            <a:r>
              <a:rPr lang="en-US" baseline="0" dirty="0"/>
              <a:t> automated using pre-configured solution/configuration. Flexibility vs Productivity.</a:t>
            </a:r>
            <a:endParaRPr lang="nl-NL" dirty="0"/>
          </a:p>
        </p:txBody>
      </p:sp>
      <p:sp>
        <p:nvSpPr>
          <p:cNvPr id="4" name="Slide Number Placeholder 3"/>
          <p:cNvSpPr>
            <a:spLocks noGrp="1"/>
          </p:cNvSpPr>
          <p:nvPr>
            <p:ph type="sldNum" sz="quarter" idx="10"/>
          </p:nvPr>
        </p:nvSpPr>
        <p:spPr/>
        <p:txBody>
          <a:bodyPr/>
          <a:lstStyle/>
          <a:p>
            <a:fld id="{49DF9387-4DF6-41B2-BC33-97FCCE6FABB5}" type="slidenum">
              <a:rPr lang="nl-NL" smtClean="0"/>
              <a:t>30</a:t>
            </a:fld>
            <a:endParaRPr lang="nl-NL"/>
          </a:p>
        </p:txBody>
      </p:sp>
    </p:spTree>
    <p:extLst>
      <p:ext uri="{BB962C8B-B14F-4D97-AF65-F5344CB8AC3E}">
        <p14:creationId xmlns:p14="http://schemas.microsoft.com/office/powerpoint/2010/main" val="4237175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Round up</a:t>
            </a:r>
          </a:p>
        </p:txBody>
      </p:sp>
      <p:sp>
        <p:nvSpPr>
          <p:cNvPr id="4" name="Slide Number Placeholder 3"/>
          <p:cNvSpPr>
            <a:spLocks noGrp="1"/>
          </p:cNvSpPr>
          <p:nvPr>
            <p:ph type="sldNum" sz="quarter" idx="10"/>
          </p:nvPr>
        </p:nvSpPr>
        <p:spPr/>
        <p:txBody>
          <a:bodyPr/>
          <a:lstStyle/>
          <a:p>
            <a:fld id="{49DF9387-4DF6-41B2-BC33-97FCCE6FABB5}" type="slidenum">
              <a:rPr lang="nl-NL" smtClean="0"/>
              <a:t>31</a:t>
            </a:fld>
            <a:endParaRPr lang="nl-NL"/>
          </a:p>
        </p:txBody>
      </p:sp>
    </p:spTree>
    <p:extLst>
      <p:ext uri="{BB962C8B-B14F-4D97-AF65-F5344CB8AC3E}">
        <p14:creationId xmlns:p14="http://schemas.microsoft.com/office/powerpoint/2010/main" val="2158973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Round up</a:t>
            </a:r>
          </a:p>
        </p:txBody>
      </p:sp>
      <p:sp>
        <p:nvSpPr>
          <p:cNvPr id="4" name="Slide Number Placeholder 3"/>
          <p:cNvSpPr>
            <a:spLocks noGrp="1"/>
          </p:cNvSpPr>
          <p:nvPr>
            <p:ph type="sldNum" sz="quarter" idx="10"/>
          </p:nvPr>
        </p:nvSpPr>
        <p:spPr/>
        <p:txBody>
          <a:bodyPr/>
          <a:lstStyle/>
          <a:p>
            <a:fld id="{49DF9387-4DF6-41B2-BC33-97FCCE6FABB5}" type="slidenum">
              <a:rPr lang="nl-NL" smtClean="0"/>
              <a:t>32</a:t>
            </a:fld>
            <a:endParaRPr lang="nl-NL"/>
          </a:p>
        </p:txBody>
      </p:sp>
    </p:spTree>
    <p:extLst>
      <p:ext uri="{BB962C8B-B14F-4D97-AF65-F5344CB8AC3E}">
        <p14:creationId xmlns:p14="http://schemas.microsoft.com/office/powerpoint/2010/main" val="3850751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endParaRPr lang="nl-NL" dirty="0"/>
          </a:p>
        </p:txBody>
      </p:sp>
      <p:sp>
        <p:nvSpPr>
          <p:cNvPr id="4" name="Slide Number Placeholder 3"/>
          <p:cNvSpPr>
            <a:spLocks noGrp="1"/>
          </p:cNvSpPr>
          <p:nvPr>
            <p:ph type="sldNum" sz="quarter" idx="10"/>
          </p:nvPr>
        </p:nvSpPr>
        <p:spPr/>
        <p:txBody>
          <a:bodyPr/>
          <a:lstStyle/>
          <a:p>
            <a:fld id="{49DF9387-4DF6-41B2-BC33-97FCCE6FABB5}" type="slidenum">
              <a:rPr lang="nl-NL" smtClean="0"/>
              <a:t>33</a:t>
            </a:fld>
            <a:endParaRPr lang="nl-NL"/>
          </a:p>
        </p:txBody>
      </p:sp>
    </p:spTree>
    <p:extLst>
      <p:ext uri="{BB962C8B-B14F-4D97-AF65-F5344CB8AC3E}">
        <p14:creationId xmlns:p14="http://schemas.microsoft.com/office/powerpoint/2010/main" val="1189565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a:t>
            </a:r>
            <a:r>
              <a:rPr lang="en-US" baseline="0" dirty="0"/>
              <a:t> that is not connected somehow?</a:t>
            </a:r>
            <a:endParaRPr lang="en-US" dirty="0"/>
          </a:p>
        </p:txBody>
      </p:sp>
      <p:sp>
        <p:nvSpPr>
          <p:cNvPr id="4" name="Slide Number Placeholder 3"/>
          <p:cNvSpPr>
            <a:spLocks noGrp="1"/>
          </p:cNvSpPr>
          <p:nvPr>
            <p:ph type="sldNum" sz="quarter" idx="10"/>
          </p:nvPr>
        </p:nvSpPr>
        <p:spPr/>
        <p:txBody>
          <a:bodyPr/>
          <a:lstStyle/>
          <a:p>
            <a:fld id="{49DF9387-4DF6-41B2-BC33-97FCCE6FABB5}" type="slidenum">
              <a:rPr lang="nl-NL" smtClean="0"/>
              <a:t>5</a:t>
            </a:fld>
            <a:endParaRPr lang="nl-NL"/>
          </a:p>
        </p:txBody>
      </p:sp>
    </p:spTree>
    <p:extLst>
      <p:ext uri="{BB962C8B-B14F-4D97-AF65-F5344CB8AC3E}">
        <p14:creationId xmlns:p14="http://schemas.microsoft.com/office/powerpoint/2010/main" val="3086561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My experiences so far...</a:t>
            </a:r>
          </a:p>
          <a:p>
            <a:endParaRPr lang="nl-NL" dirty="0"/>
          </a:p>
        </p:txBody>
      </p:sp>
      <p:sp>
        <p:nvSpPr>
          <p:cNvPr id="4" name="Slide Number Placeholder 3"/>
          <p:cNvSpPr>
            <a:spLocks noGrp="1"/>
          </p:cNvSpPr>
          <p:nvPr>
            <p:ph type="sldNum" sz="quarter" idx="10"/>
          </p:nvPr>
        </p:nvSpPr>
        <p:spPr/>
        <p:txBody>
          <a:bodyPr/>
          <a:lstStyle/>
          <a:p>
            <a:fld id="{49DF9387-4DF6-41B2-BC33-97FCCE6FABB5}" type="slidenum">
              <a:rPr lang="nl-NL" smtClean="0"/>
              <a:t>7</a:t>
            </a:fld>
            <a:endParaRPr lang="nl-NL"/>
          </a:p>
        </p:txBody>
      </p:sp>
    </p:spTree>
    <p:extLst>
      <p:ext uri="{BB962C8B-B14F-4D97-AF65-F5344CB8AC3E}">
        <p14:creationId xmlns:p14="http://schemas.microsoft.com/office/powerpoint/2010/main" val="108527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value chain of the solution you just saw.</a:t>
            </a:r>
          </a:p>
        </p:txBody>
      </p:sp>
      <p:sp>
        <p:nvSpPr>
          <p:cNvPr id="4" name="Slide Number Placeholder 3"/>
          <p:cNvSpPr>
            <a:spLocks noGrp="1"/>
          </p:cNvSpPr>
          <p:nvPr>
            <p:ph type="sldNum" sz="quarter" idx="10"/>
          </p:nvPr>
        </p:nvSpPr>
        <p:spPr/>
        <p:txBody>
          <a:bodyPr/>
          <a:lstStyle/>
          <a:p>
            <a:fld id="{49DF9387-4DF6-41B2-BC33-97FCCE6FABB5}" type="slidenum">
              <a:rPr lang="nl-NL" smtClean="0"/>
              <a:t>9</a:t>
            </a:fld>
            <a:endParaRPr lang="nl-NL"/>
          </a:p>
        </p:txBody>
      </p:sp>
    </p:spTree>
    <p:extLst>
      <p:ext uri="{BB962C8B-B14F-4D97-AF65-F5344CB8AC3E}">
        <p14:creationId xmlns:p14="http://schemas.microsoft.com/office/powerpoint/2010/main" val="413772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r>
              <a:rPr lang="en-US" baseline="0" dirty="0"/>
              <a:t> else do we see it? Here’s just an example…</a:t>
            </a:r>
            <a:endParaRPr lang="en-US" dirty="0"/>
          </a:p>
        </p:txBody>
      </p:sp>
      <p:sp>
        <p:nvSpPr>
          <p:cNvPr id="4" name="Slide Number Placeholder 3"/>
          <p:cNvSpPr>
            <a:spLocks noGrp="1"/>
          </p:cNvSpPr>
          <p:nvPr>
            <p:ph type="sldNum" sz="quarter" idx="10"/>
          </p:nvPr>
        </p:nvSpPr>
        <p:spPr/>
        <p:txBody>
          <a:bodyPr/>
          <a:lstStyle/>
          <a:p>
            <a:fld id="{49DF9387-4DF6-41B2-BC33-97FCCE6FABB5}" type="slidenum">
              <a:rPr lang="nl-NL" smtClean="0"/>
              <a:t>10</a:t>
            </a:fld>
            <a:endParaRPr lang="nl-NL"/>
          </a:p>
        </p:txBody>
      </p:sp>
    </p:spTree>
    <p:extLst>
      <p:ext uri="{BB962C8B-B14F-4D97-AF65-F5344CB8AC3E}">
        <p14:creationId xmlns:p14="http://schemas.microsoft.com/office/powerpoint/2010/main" val="221769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Technology --&gt; Azure</a:t>
            </a:r>
          </a:p>
          <a:p>
            <a:endParaRPr lang="nl-NL" dirty="0"/>
          </a:p>
          <a:p>
            <a:r>
              <a:rPr lang="nl-NL" dirty="0"/>
              <a:t>Going</a:t>
            </a:r>
            <a:r>
              <a:rPr lang="nl-NL" baseline="0" dirty="0"/>
              <a:t> back to the value chain now filled with Azure Technology this is how it looks.</a:t>
            </a:r>
            <a:endParaRPr lang="nl-NL" dirty="0"/>
          </a:p>
        </p:txBody>
      </p:sp>
      <p:sp>
        <p:nvSpPr>
          <p:cNvPr id="4" name="Slide Number Placeholder 3"/>
          <p:cNvSpPr>
            <a:spLocks noGrp="1"/>
          </p:cNvSpPr>
          <p:nvPr>
            <p:ph type="sldNum" sz="quarter" idx="10"/>
          </p:nvPr>
        </p:nvSpPr>
        <p:spPr/>
        <p:txBody>
          <a:bodyPr/>
          <a:lstStyle/>
          <a:p>
            <a:fld id="{49DF9387-4DF6-41B2-BC33-97FCCE6FABB5}" type="slidenum">
              <a:rPr lang="nl-NL" smtClean="0"/>
              <a:t>11</a:t>
            </a:fld>
            <a:endParaRPr lang="nl-NL"/>
          </a:p>
        </p:txBody>
      </p:sp>
    </p:spTree>
    <p:extLst>
      <p:ext uri="{BB962C8B-B14F-4D97-AF65-F5344CB8AC3E}">
        <p14:creationId xmlns:p14="http://schemas.microsoft.com/office/powerpoint/2010/main" val="29186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reference architecture that aligns with that value chain is this reference architecture.</a:t>
            </a:r>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5/12/2016</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757230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 level value chain, partnering, eco system </a:t>
            </a:r>
            <a:endParaRPr lang="nl-NL" dirty="0"/>
          </a:p>
        </p:txBody>
      </p:sp>
      <p:sp>
        <p:nvSpPr>
          <p:cNvPr id="4" name="Slide Number Placeholder 3"/>
          <p:cNvSpPr>
            <a:spLocks noGrp="1"/>
          </p:cNvSpPr>
          <p:nvPr>
            <p:ph type="sldNum" sz="quarter" idx="10"/>
          </p:nvPr>
        </p:nvSpPr>
        <p:spPr/>
        <p:txBody>
          <a:bodyPr/>
          <a:lstStyle/>
          <a:p>
            <a:fld id="{49DF9387-4DF6-41B2-BC33-97FCCE6FABB5}" type="slidenum">
              <a:rPr lang="nl-NL" smtClean="0"/>
              <a:t>13</a:t>
            </a:fld>
            <a:endParaRPr lang="nl-NL"/>
          </a:p>
        </p:txBody>
      </p:sp>
    </p:spTree>
    <p:extLst>
      <p:ext uri="{BB962C8B-B14F-4D97-AF65-F5344CB8AC3E}">
        <p14:creationId xmlns:p14="http://schemas.microsoft.com/office/powerpoint/2010/main" val="384208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jp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CAF1ABC2-FB9E-4FED-AE24-AD6099DFE3E7}" type="datetimeFigureOut">
              <a:rPr lang="nl-NL" smtClean="0"/>
              <a:t>12-5-2016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977026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CAF1ABC2-FB9E-4FED-AE24-AD6099DFE3E7}" type="datetimeFigureOut">
              <a:rPr lang="nl-NL" smtClean="0"/>
              <a:t>12-5-2016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78986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CAF1ABC2-FB9E-4FED-AE24-AD6099DFE3E7}" type="datetimeFigureOut">
              <a:rPr lang="nl-NL" smtClean="0"/>
              <a:t>12-5-2016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408359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4266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430002" y="6477875"/>
            <a:ext cx="761998" cy="380126"/>
          </a:xfrm>
          <a:prstGeom prst="rect">
            <a:avLst/>
          </a:prstGeom>
        </p:spPr>
        <p:txBody>
          <a:bodyPr/>
          <a:lstStyle/>
          <a:p>
            <a:fld id="{4CED8391-71CF-4FD3-A093-40D26DE2D47C}" type="slidenum">
              <a:rPr lang="en-US" smtClean="0">
                <a:solidFill>
                  <a:srgbClr val="00188F"/>
                </a:solidFill>
              </a:rPr>
              <a:pPr/>
              <a:t>‹#›</a:t>
            </a:fld>
            <a:endParaRPr lang="en-US">
              <a:solidFill>
                <a:srgbClr val="00188F"/>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351885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541"/>
          <a:stretch/>
        </p:blipFill>
        <p:spPr>
          <a:xfrm>
            <a:off x="0" y="0"/>
            <a:ext cx="12192000" cy="6858000"/>
          </a:xfrm>
          <a:prstGeom prst="rect">
            <a:avLst/>
          </a:prstGeom>
        </p:spPr>
      </p:pic>
    </p:spTree>
    <p:extLst>
      <p:ext uri="{BB962C8B-B14F-4D97-AF65-F5344CB8AC3E}">
        <p14:creationId xmlns:p14="http://schemas.microsoft.com/office/powerpoint/2010/main" val="4075928763"/>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b="541"/>
          <a:stretch/>
        </p:blipFill>
        <p:spPr>
          <a:xfrm>
            <a:off x="0" y="0"/>
            <a:ext cx="12192000" cy="6858000"/>
          </a:xfrm>
          <a:prstGeom prst="rect">
            <a:avLst/>
          </a:prstGeom>
        </p:spPr>
      </p:pic>
      <p:sp>
        <p:nvSpPr>
          <p:cNvPr id="9" name="Title 1"/>
          <p:cNvSpPr>
            <a:spLocks noGrp="1"/>
          </p:cNvSpPr>
          <p:nvPr>
            <p:ph type="title" hasCustomPrompt="1"/>
          </p:nvPr>
        </p:nvSpPr>
        <p:spPr bwMode="ltGray">
          <a:xfrm>
            <a:off x="642749" y="2532448"/>
            <a:ext cx="5903019" cy="1464366"/>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644306" y="3996817"/>
            <a:ext cx="5901462" cy="1374712"/>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p:txBody>
      </p:sp>
      <p:sp>
        <p:nvSpPr>
          <p:cNvPr id="4" name="Text Placeholder 3"/>
          <p:cNvSpPr>
            <a:spLocks noGrp="1"/>
          </p:cNvSpPr>
          <p:nvPr>
            <p:ph type="body" sz="quarter" idx="15" hasCustomPrompt="1"/>
          </p:nvPr>
        </p:nvSpPr>
        <p:spPr>
          <a:xfrm>
            <a:off x="680100" y="365781"/>
            <a:ext cx="2763977" cy="506972"/>
          </a:xfrm>
        </p:spPr>
        <p:txBody>
          <a:bodyPr/>
          <a:lstStyle>
            <a:lvl1pPr marL="0" marR="0" indent="0" algn="l" defTabSz="914367" rtl="0" eaLnBrk="1" fontAlgn="auto" latinLnBrk="0" hangingPunct="1">
              <a:lnSpc>
                <a:spcPct val="90000"/>
              </a:lnSpc>
              <a:spcBef>
                <a:spcPct val="20000"/>
              </a:spcBef>
              <a:spcAft>
                <a:spcPts val="0"/>
              </a:spcAft>
              <a:buClr>
                <a:schemeClr val="tx1"/>
              </a:buClr>
              <a:buSzPct val="100000"/>
              <a:buFontTx/>
              <a:buNone/>
              <a:tabLst/>
              <a:defRPr sz="2353">
                <a:latin typeface="+mn-lt"/>
              </a:defRPr>
            </a:lvl1pPr>
          </a:lstStyle>
          <a:p>
            <a:pPr marL="0" marR="0" lvl="0" indent="0" algn="l" defTabSz="914367" rtl="0" eaLnBrk="1" fontAlgn="auto" latinLnBrk="0" hangingPunct="1">
              <a:lnSpc>
                <a:spcPct val="90000"/>
              </a:lnSpc>
              <a:spcBef>
                <a:spcPct val="20000"/>
              </a:spcBef>
              <a:spcAft>
                <a:spcPts val="0"/>
              </a:spcAft>
              <a:buClr>
                <a:schemeClr val="tx1"/>
              </a:buClr>
              <a:buSzPct val="100000"/>
              <a:buFontTx/>
              <a:buNone/>
              <a:tabLst/>
              <a:defRPr/>
            </a:pPr>
            <a:r>
              <a:rPr lang="en-US" dirty="0"/>
              <a:t>Session Code</a:t>
            </a:r>
          </a:p>
        </p:txBody>
      </p:sp>
    </p:spTree>
    <p:extLst>
      <p:ext uri="{BB962C8B-B14F-4D97-AF65-F5344CB8AC3E}">
        <p14:creationId xmlns:p14="http://schemas.microsoft.com/office/powerpoint/2010/main" val="3524051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3" y="6059323"/>
            <a:ext cx="1521523" cy="325979"/>
          </a:xfrm>
          <a:prstGeom prst="rect">
            <a:avLst/>
          </a:prstGeom>
        </p:spPr>
      </p:pic>
      <p:sp>
        <p:nvSpPr>
          <p:cNvPr id="5" name="Text Placeholder 4"/>
          <p:cNvSpPr>
            <a:spLocks noGrp="1"/>
          </p:cNvSpPr>
          <p:nvPr>
            <p:ph type="body" sz="quarter" idx="12" hasCustomPrompt="1"/>
          </p:nvPr>
        </p:nvSpPr>
        <p:spPr>
          <a:xfrm>
            <a:off x="271104" y="4277996"/>
            <a:ext cx="8065959" cy="1392384"/>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607160"/>
            <a:ext cx="8067760" cy="1670841"/>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sp>
        <p:nvSpPr>
          <p:cNvPr id="7" name="TextBox 6"/>
          <p:cNvSpPr txBox="1"/>
          <p:nvPr userDrawn="1"/>
        </p:nvSpPr>
        <p:spPr>
          <a:xfrm>
            <a:off x="269239" y="470067"/>
            <a:ext cx="11429416" cy="1828721"/>
          </a:xfrm>
          <a:prstGeom prst="rect">
            <a:avLst/>
          </a:prstGeom>
          <a:noFill/>
        </p:spPr>
        <p:txBody>
          <a:bodyPr wrap="square" lIns="89642" tIns="179285" rIns="89642" bIns="179285" rtlCol="0">
            <a:spAutoFit/>
          </a:bodyPr>
          <a:lstStyle/>
          <a:p>
            <a:pPr defTabSz="914367">
              <a:lnSpc>
                <a:spcPct val="90000"/>
              </a:lnSpc>
              <a:spcAft>
                <a:spcPts val="588"/>
              </a:spcAft>
            </a:pPr>
            <a:r>
              <a:rPr lang="en-US" sz="10587" b="1" dirty="0">
                <a:gradFill>
                  <a:gsLst>
                    <a:gs pos="2917">
                      <a:srgbClr val="FFFFFF"/>
                    </a:gs>
                    <a:gs pos="30000">
                      <a:srgbClr val="FFFFFF"/>
                    </a:gs>
                  </a:gsLst>
                  <a:lin ang="5400000" scaled="0"/>
                </a:gradFill>
              </a:rPr>
              <a:t>INTEGRATE 2014</a:t>
            </a:r>
          </a:p>
        </p:txBody>
      </p:sp>
    </p:spTree>
    <p:extLst>
      <p:ext uri="{BB962C8B-B14F-4D97-AF65-F5344CB8AC3E}">
        <p14:creationId xmlns:p14="http://schemas.microsoft.com/office/powerpoint/2010/main" val="1344790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1">
    <p:bg bwMode="auto">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4277996"/>
            <a:ext cx="8065959" cy="1392384"/>
          </a:xfrm>
          <a:solidFill>
            <a:schemeClr val="tx2">
              <a:lumMod val="50000"/>
            </a:schemeClr>
          </a:solid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607160"/>
            <a:ext cx="8067760" cy="1670841"/>
          </a:xfrm>
          <a:solidFill>
            <a:schemeClr val="tx2">
              <a:lumMod val="50000"/>
            </a:schemeClr>
          </a:solid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8"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49322" y="6061766"/>
            <a:ext cx="1522404" cy="326167"/>
          </a:xfrm>
          <a:prstGeom prst="rect">
            <a:avLst/>
          </a:prstGeom>
        </p:spPr>
      </p:pic>
      <p:sp>
        <p:nvSpPr>
          <p:cNvPr id="7" name="TextBox 6"/>
          <p:cNvSpPr txBox="1"/>
          <p:nvPr userDrawn="1"/>
        </p:nvSpPr>
        <p:spPr>
          <a:xfrm>
            <a:off x="269239" y="470067"/>
            <a:ext cx="11429416" cy="1828721"/>
          </a:xfrm>
          <a:prstGeom prst="rect">
            <a:avLst/>
          </a:prstGeom>
          <a:noFill/>
        </p:spPr>
        <p:txBody>
          <a:bodyPr wrap="square" lIns="89642" tIns="179285" rIns="89642" bIns="179285" rtlCol="0">
            <a:spAutoFit/>
          </a:bodyPr>
          <a:lstStyle/>
          <a:p>
            <a:pPr defTabSz="914367">
              <a:lnSpc>
                <a:spcPct val="90000"/>
              </a:lnSpc>
              <a:spcAft>
                <a:spcPts val="588"/>
              </a:spcAft>
            </a:pPr>
            <a:r>
              <a:rPr lang="en-US" sz="10587" b="1" dirty="0">
                <a:gradFill>
                  <a:gsLst>
                    <a:gs pos="2917">
                      <a:srgbClr val="FFFFFF"/>
                    </a:gs>
                    <a:gs pos="30000">
                      <a:srgbClr val="FFFFFF"/>
                    </a:gs>
                  </a:gsLst>
                  <a:lin ang="5400000" scaled="0"/>
                </a:gradFill>
              </a:rPr>
              <a:t>INTEGRATE 2014</a:t>
            </a:r>
          </a:p>
        </p:txBody>
      </p:sp>
    </p:spTree>
    <p:extLst>
      <p:ext uri="{BB962C8B-B14F-4D97-AF65-F5344CB8AC3E}">
        <p14:creationId xmlns:p14="http://schemas.microsoft.com/office/powerpoint/2010/main" val="3948745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3"/>
            <a:ext cx="7395503" cy="1793104"/>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914086"/>
            <a:ext cx="7395494" cy="1793881"/>
          </a:xfrm>
          <a:noFill/>
        </p:spPr>
        <p:txBody>
          <a:bodyPr lIns="182880" tIns="146304" rIns="182880" bIns="146304">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a:t>Speaker Name</a:t>
            </a:r>
          </a:p>
        </p:txBody>
      </p:sp>
      <p:sp>
        <p:nvSpPr>
          <p:cNvPr id="7" name="TextBox 6"/>
          <p:cNvSpPr txBox="1"/>
          <p:nvPr userDrawn="1"/>
        </p:nvSpPr>
        <p:spPr>
          <a:xfrm>
            <a:off x="7664745" y="291068"/>
            <a:ext cx="4258017" cy="1756297"/>
          </a:xfrm>
          <a:prstGeom prst="rect">
            <a:avLst/>
          </a:prstGeom>
          <a:noFill/>
        </p:spPr>
        <p:txBody>
          <a:bodyPr wrap="square" lIns="179285" tIns="143428" rIns="179285" bIns="143428" rtlCol="0">
            <a:spAutoFit/>
          </a:bodyPr>
          <a:lstStyle/>
          <a:p>
            <a:pPr algn="r" defTabSz="914367">
              <a:lnSpc>
                <a:spcPct val="90000"/>
              </a:lnSpc>
              <a:spcAft>
                <a:spcPts val="588"/>
              </a:spcAft>
            </a:pPr>
            <a:r>
              <a:rPr lang="en-US" sz="5294" b="1" dirty="0">
                <a:gradFill>
                  <a:gsLst>
                    <a:gs pos="2917">
                      <a:srgbClr val="FFFFFF"/>
                    </a:gs>
                    <a:gs pos="30000">
                      <a:srgbClr val="FFFFFF"/>
                    </a:gs>
                  </a:gsLst>
                  <a:lin ang="5400000" scaled="0"/>
                </a:gradFill>
              </a:rPr>
              <a:t>INTEGRATE </a:t>
            </a:r>
            <a:br>
              <a:rPr lang="en-US" sz="5294" b="1" dirty="0">
                <a:gradFill>
                  <a:gsLst>
                    <a:gs pos="2917">
                      <a:srgbClr val="FFFFFF"/>
                    </a:gs>
                    <a:gs pos="30000">
                      <a:srgbClr val="FFFFFF"/>
                    </a:gs>
                  </a:gsLst>
                  <a:lin ang="5400000" scaled="0"/>
                </a:gradFill>
              </a:rPr>
            </a:br>
            <a:r>
              <a:rPr lang="en-US" sz="5294" b="1" dirty="0">
                <a:gradFill>
                  <a:gsLst>
                    <a:gs pos="2917">
                      <a:srgbClr val="FFFFFF"/>
                    </a:gs>
                    <a:gs pos="30000">
                      <a:srgbClr val="FFFFFF"/>
                    </a:gs>
                  </a:gsLst>
                  <a:lin ang="5400000" scaled="0"/>
                </a:gradFill>
              </a:rPr>
              <a:t>2014</a:t>
            </a:r>
          </a:p>
        </p:txBody>
      </p:sp>
    </p:spTree>
    <p:extLst>
      <p:ext uri="{BB962C8B-B14F-4D97-AF65-F5344CB8AC3E}">
        <p14:creationId xmlns:p14="http://schemas.microsoft.com/office/powerpoint/2010/main" val="3755284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75840"/>
            <a:ext cx="8067822"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
        <p:nvSpPr>
          <p:cNvPr id="7" name="TextBox 6"/>
          <p:cNvSpPr txBox="1"/>
          <p:nvPr userDrawn="1"/>
        </p:nvSpPr>
        <p:spPr>
          <a:xfrm>
            <a:off x="7664745" y="291068"/>
            <a:ext cx="4258017" cy="1756297"/>
          </a:xfrm>
          <a:prstGeom prst="rect">
            <a:avLst/>
          </a:prstGeom>
          <a:noFill/>
        </p:spPr>
        <p:txBody>
          <a:bodyPr wrap="square" lIns="179285" tIns="143428" rIns="179285" bIns="143428" rtlCol="0">
            <a:spAutoFit/>
          </a:bodyPr>
          <a:lstStyle/>
          <a:p>
            <a:pPr algn="r" defTabSz="914367">
              <a:lnSpc>
                <a:spcPct val="90000"/>
              </a:lnSpc>
              <a:spcAft>
                <a:spcPts val="588"/>
              </a:spcAft>
            </a:pPr>
            <a:r>
              <a:rPr lang="en-US" sz="5294" b="1" dirty="0">
                <a:gradFill>
                  <a:gsLst>
                    <a:gs pos="2917">
                      <a:srgbClr val="FFFFFF"/>
                    </a:gs>
                    <a:gs pos="30000">
                      <a:srgbClr val="FFFFFF"/>
                    </a:gs>
                  </a:gsLst>
                  <a:lin ang="5400000" scaled="0"/>
                </a:gradFill>
              </a:rPr>
              <a:t>INTEGRATE </a:t>
            </a:r>
            <a:br>
              <a:rPr lang="en-US" sz="5294" b="1" dirty="0">
                <a:gradFill>
                  <a:gsLst>
                    <a:gs pos="2917">
                      <a:srgbClr val="FFFFFF"/>
                    </a:gs>
                    <a:gs pos="30000">
                      <a:srgbClr val="FFFFFF"/>
                    </a:gs>
                  </a:gsLst>
                  <a:lin ang="5400000" scaled="0"/>
                </a:gradFill>
              </a:rPr>
            </a:br>
            <a:r>
              <a:rPr lang="en-US" sz="5294" b="1" dirty="0">
                <a:gradFill>
                  <a:gsLst>
                    <a:gs pos="2917">
                      <a:srgbClr val="FFFFFF"/>
                    </a:gs>
                    <a:gs pos="30000">
                      <a:srgbClr val="FFFFFF"/>
                    </a:gs>
                  </a:gsLst>
                  <a:lin ang="5400000" scaled="0"/>
                </a:gradFill>
              </a:rPr>
              <a:t>2014</a:t>
            </a:r>
          </a:p>
        </p:txBody>
      </p:sp>
    </p:spTree>
    <p:extLst>
      <p:ext uri="{BB962C8B-B14F-4D97-AF65-F5344CB8AC3E}">
        <p14:creationId xmlns:p14="http://schemas.microsoft.com/office/powerpoint/2010/main" val="2144902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CAF1ABC2-FB9E-4FED-AE24-AD6099DFE3E7}" type="datetimeFigureOut">
              <a:rPr lang="nl-NL" smtClean="0"/>
              <a:t>12-5-2016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215688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87586">
                      <a:srgbClr val="FFFFFF"/>
                    </a:gs>
                    <a:gs pos="52000">
                      <a:srgbClr val="FFFFFF"/>
                    </a:gs>
                  </a:gsLst>
                  <a:lin ang="5400000" scaled="0"/>
                </a:gradFill>
              </a:defRPr>
            </a:lvl1pPr>
          </a:lstStyle>
          <a:p>
            <a:r>
              <a:rPr lang="en-US" dirty="0"/>
              <a:t>Section title</a:t>
            </a:r>
          </a:p>
        </p:txBody>
      </p:sp>
      <p:sp>
        <p:nvSpPr>
          <p:cNvPr id="6" name="TextBox 5"/>
          <p:cNvSpPr txBox="1"/>
          <p:nvPr userDrawn="1"/>
        </p:nvSpPr>
        <p:spPr>
          <a:xfrm>
            <a:off x="7664745" y="291068"/>
            <a:ext cx="4258017" cy="1756297"/>
          </a:xfrm>
          <a:prstGeom prst="rect">
            <a:avLst/>
          </a:prstGeom>
          <a:noFill/>
        </p:spPr>
        <p:txBody>
          <a:bodyPr wrap="square" lIns="179285" tIns="143428" rIns="179285" bIns="143428" rtlCol="0">
            <a:spAutoFit/>
          </a:bodyPr>
          <a:lstStyle/>
          <a:p>
            <a:pPr algn="r" defTabSz="914367">
              <a:lnSpc>
                <a:spcPct val="90000"/>
              </a:lnSpc>
              <a:spcAft>
                <a:spcPts val="588"/>
              </a:spcAft>
            </a:pPr>
            <a:r>
              <a:rPr lang="en-US" sz="5294" b="1" dirty="0">
                <a:gradFill>
                  <a:gsLst>
                    <a:gs pos="2917">
                      <a:srgbClr val="FFFFFF"/>
                    </a:gs>
                    <a:gs pos="30000">
                      <a:srgbClr val="FFFFFF"/>
                    </a:gs>
                  </a:gsLst>
                  <a:lin ang="5400000" scaled="0"/>
                </a:gradFill>
              </a:rPr>
              <a:t>INTEGRATE </a:t>
            </a:r>
            <a:br>
              <a:rPr lang="en-US" sz="5294" b="1" dirty="0">
                <a:gradFill>
                  <a:gsLst>
                    <a:gs pos="2917">
                      <a:srgbClr val="FFFFFF"/>
                    </a:gs>
                    <a:gs pos="30000">
                      <a:srgbClr val="FFFFFF"/>
                    </a:gs>
                  </a:gsLst>
                  <a:lin ang="5400000" scaled="0"/>
                </a:gradFill>
              </a:rPr>
            </a:br>
            <a:r>
              <a:rPr lang="en-US" sz="5294" b="1" dirty="0">
                <a:gradFill>
                  <a:gsLst>
                    <a:gs pos="2917">
                      <a:srgbClr val="FFFFFF"/>
                    </a:gs>
                    <a:gs pos="30000">
                      <a:srgbClr val="FFFFFF"/>
                    </a:gs>
                  </a:gsLst>
                  <a:lin ang="5400000" scaled="0"/>
                </a:gradFill>
              </a:rPr>
              <a:t>2014</a:t>
            </a:r>
          </a:p>
        </p:txBody>
      </p:sp>
    </p:spTree>
    <p:extLst>
      <p:ext uri="{BB962C8B-B14F-4D97-AF65-F5344CB8AC3E}">
        <p14:creationId xmlns:p14="http://schemas.microsoft.com/office/powerpoint/2010/main" val="160013741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87586">
                      <a:srgbClr val="FFFFFF"/>
                    </a:gs>
                    <a:gs pos="52000">
                      <a:srgbClr val="FFFFFF"/>
                    </a:gs>
                  </a:gsLst>
                  <a:lin ang="5400000" scaled="0"/>
                </a:gradFill>
              </a:defRPr>
            </a:lvl1pPr>
          </a:lstStyle>
          <a:p>
            <a:r>
              <a:rPr lang="en-US" dirty="0"/>
              <a:t>Section title</a:t>
            </a:r>
          </a:p>
        </p:txBody>
      </p:sp>
      <p:sp>
        <p:nvSpPr>
          <p:cNvPr id="6" name="TextBox 5"/>
          <p:cNvSpPr txBox="1"/>
          <p:nvPr userDrawn="1"/>
        </p:nvSpPr>
        <p:spPr>
          <a:xfrm>
            <a:off x="7664745" y="291068"/>
            <a:ext cx="4258017" cy="1756297"/>
          </a:xfrm>
          <a:prstGeom prst="rect">
            <a:avLst/>
          </a:prstGeom>
          <a:noFill/>
        </p:spPr>
        <p:txBody>
          <a:bodyPr wrap="square" lIns="179285" tIns="143428" rIns="179285" bIns="143428" rtlCol="0">
            <a:spAutoFit/>
          </a:bodyPr>
          <a:lstStyle/>
          <a:p>
            <a:pPr algn="r" defTabSz="914367">
              <a:lnSpc>
                <a:spcPct val="90000"/>
              </a:lnSpc>
              <a:spcAft>
                <a:spcPts val="588"/>
              </a:spcAft>
            </a:pPr>
            <a:r>
              <a:rPr lang="en-US" sz="5294" b="1" dirty="0">
                <a:gradFill>
                  <a:gsLst>
                    <a:gs pos="2917">
                      <a:srgbClr val="FFFFFF"/>
                    </a:gs>
                    <a:gs pos="30000">
                      <a:srgbClr val="FFFFFF"/>
                    </a:gs>
                  </a:gsLst>
                  <a:lin ang="5400000" scaled="0"/>
                </a:gradFill>
              </a:rPr>
              <a:t>INTEGRATE </a:t>
            </a:r>
            <a:br>
              <a:rPr lang="en-US" sz="5294" b="1" dirty="0">
                <a:gradFill>
                  <a:gsLst>
                    <a:gs pos="2917">
                      <a:srgbClr val="FFFFFF"/>
                    </a:gs>
                    <a:gs pos="30000">
                      <a:srgbClr val="FFFFFF"/>
                    </a:gs>
                  </a:gsLst>
                  <a:lin ang="5400000" scaled="0"/>
                </a:gradFill>
              </a:rPr>
            </a:br>
            <a:r>
              <a:rPr lang="en-US" sz="5294" b="1" dirty="0">
                <a:gradFill>
                  <a:gsLst>
                    <a:gs pos="2917">
                      <a:srgbClr val="FFFFFF"/>
                    </a:gs>
                    <a:gs pos="30000">
                      <a:srgbClr val="FFFFFF"/>
                    </a:gs>
                  </a:gsLst>
                  <a:lin ang="5400000" scaled="0"/>
                </a:gradFill>
              </a:rPr>
              <a:t>2014</a:t>
            </a:r>
          </a:p>
        </p:txBody>
      </p:sp>
    </p:spTree>
    <p:extLst>
      <p:ext uri="{BB962C8B-B14F-4D97-AF65-F5344CB8AC3E}">
        <p14:creationId xmlns:p14="http://schemas.microsoft.com/office/powerpoint/2010/main" val="67275777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a:t>Section title</a:t>
            </a:r>
          </a:p>
        </p:txBody>
      </p:sp>
      <p:sp>
        <p:nvSpPr>
          <p:cNvPr id="4" name="TextBox 3"/>
          <p:cNvSpPr txBox="1"/>
          <p:nvPr userDrawn="1"/>
        </p:nvSpPr>
        <p:spPr>
          <a:xfrm>
            <a:off x="7664745" y="291068"/>
            <a:ext cx="4258017" cy="1756297"/>
          </a:xfrm>
          <a:prstGeom prst="rect">
            <a:avLst/>
          </a:prstGeom>
          <a:noFill/>
        </p:spPr>
        <p:txBody>
          <a:bodyPr wrap="square" lIns="179285" tIns="143428" rIns="179285" bIns="143428" rtlCol="0">
            <a:spAutoFit/>
          </a:bodyPr>
          <a:lstStyle/>
          <a:p>
            <a:pPr algn="r" defTabSz="914367">
              <a:lnSpc>
                <a:spcPct val="90000"/>
              </a:lnSpc>
              <a:spcAft>
                <a:spcPts val="588"/>
              </a:spcAft>
            </a:pPr>
            <a:r>
              <a:rPr lang="en-US" sz="5294" b="1" dirty="0">
                <a:gradFill>
                  <a:gsLst>
                    <a:gs pos="2917">
                      <a:srgbClr val="FFFFFF"/>
                    </a:gs>
                    <a:gs pos="30000">
                      <a:srgbClr val="FFFFFF"/>
                    </a:gs>
                  </a:gsLst>
                  <a:lin ang="5400000" scaled="0"/>
                </a:gradFill>
              </a:rPr>
              <a:t>INTEGRATE </a:t>
            </a:r>
            <a:br>
              <a:rPr lang="en-US" sz="5294" b="1" dirty="0">
                <a:gradFill>
                  <a:gsLst>
                    <a:gs pos="2917">
                      <a:srgbClr val="FFFFFF"/>
                    </a:gs>
                    <a:gs pos="30000">
                      <a:srgbClr val="FFFFFF"/>
                    </a:gs>
                  </a:gsLst>
                  <a:lin ang="5400000" scaled="0"/>
                </a:gradFill>
              </a:rPr>
            </a:br>
            <a:r>
              <a:rPr lang="en-US" sz="5294" b="1" dirty="0">
                <a:gradFill>
                  <a:gsLst>
                    <a:gs pos="2917">
                      <a:srgbClr val="FFFFFF"/>
                    </a:gs>
                    <a:gs pos="30000">
                      <a:srgbClr val="FFFFFF"/>
                    </a:gs>
                  </a:gsLst>
                  <a:lin ang="5400000" scaled="0"/>
                </a:gradFill>
              </a:rPr>
              <a:t>2014</a:t>
            </a:r>
          </a:p>
        </p:txBody>
      </p:sp>
    </p:spTree>
    <p:extLst>
      <p:ext uri="{BB962C8B-B14F-4D97-AF65-F5344CB8AC3E}">
        <p14:creationId xmlns:p14="http://schemas.microsoft.com/office/powerpoint/2010/main" val="133392188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sp>
        <p:nvSpPr>
          <p:cNvPr id="6" name="TextBox 5"/>
          <p:cNvSpPr txBox="1"/>
          <p:nvPr userDrawn="1"/>
        </p:nvSpPr>
        <p:spPr>
          <a:xfrm>
            <a:off x="7664745" y="291068"/>
            <a:ext cx="4258017" cy="1756297"/>
          </a:xfrm>
          <a:prstGeom prst="rect">
            <a:avLst/>
          </a:prstGeom>
          <a:noFill/>
        </p:spPr>
        <p:txBody>
          <a:bodyPr wrap="square" lIns="179285" tIns="143428" rIns="179285" bIns="143428" rtlCol="0">
            <a:spAutoFit/>
          </a:bodyPr>
          <a:lstStyle/>
          <a:p>
            <a:pPr algn="r" defTabSz="914367">
              <a:lnSpc>
                <a:spcPct val="90000"/>
              </a:lnSpc>
              <a:spcAft>
                <a:spcPts val="588"/>
              </a:spcAft>
            </a:pPr>
            <a:r>
              <a:rPr lang="en-US" sz="5294" b="1" dirty="0">
                <a:gradFill>
                  <a:gsLst>
                    <a:gs pos="2917">
                      <a:srgbClr val="FFFFFF"/>
                    </a:gs>
                    <a:gs pos="30000">
                      <a:srgbClr val="FFFFFF"/>
                    </a:gs>
                  </a:gsLst>
                  <a:lin ang="5400000" scaled="0"/>
                </a:gradFill>
              </a:rPr>
              <a:t>INTEGRATE </a:t>
            </a:r>
            <a:br>
              <a:rPr lang="en-US" sz="5294" b="1" dirty="0">
                <a:gradFill>
                  <a:gsLst>
                    <a:gs pos="2917">
                      <a:srgbClr val="FFFFFF"/>
                    </a:gs>
                    <a:gs pos="30000">
                      <a:srgbClr val="FFFFFF"/>
                    </a:gs>
                  </a:gsLst>
                  <a:lin ang="5400000" scaled="0"/>
                </a:gradFill>
              </a:rPr>
            </a:br>
            <a:r>
              <a:rPr lang="en-US" sz="5294" b="1" dirty="0">
                <a:gradFill>
                  <a:gsLst>
                    <a:gs pos="2917">
                      <a:srgbClr val="FFFFFF"/>
                    </a:gs>
                    <a:gs pos="30000">
                      <a:srgbClr val="FFFFFF"/>
                    </a:gs>
                  </a:gsLst>
                  <a:lin ang="5400000" scaled="0"/>
                </a:gradFill>
              </a:rPr>
              <a:t>2014</a:t>
            </a:r>
          </a:p>
        </p:txBody>
      </p:sp>
    </p:spTree>
    <p:extLst>
      <p:ext uri="{BB962C8B-B14F-4D97-AF65-F5344CB8AC3E}">
        <p14:creationId xmlns:p14="http://schemas.microsoft.com/office/powerpoint/2010/main" val="9157192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mp; Non-bulleted tex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04034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1988942"/>
          </a:xfrm>
        </p:spPr>
        <p:txBody>
          <a:bodyPr vert="horz" wrap="square" lIns="146304" tIns="91440" rIns="146304" bIns="91440" rtlCol="0">
            <a:spAutoFit/>
          </a:bodyPr>
          <a:lstStyle>
            <a:lvl1pPr>
              <a:defRPr lang="en-US" smtClean="0">
                <a:gradFill>
                  <a:gsLst>
                    <a:gs pos="17073">
                      <a:schemeClr val="bg2"/>
                    </a:gs>
                    <a:gs pos="39000">
                      <a:schemeClr val="bg2"/>
                    </a:gs>
                  </a:gsLst>
                  <a:lin ang="5400000" scaled="0"/>
                </a:gradFill>
              </a:defRPr>
            </a:lvl1pPr>
            <a:lvl2pPr>
              <a:defRPr lang="en-US" sz="1961" smtClean="0"/>
            </a:lvl2pPr>
            <a:lvl3pPr>
              <a:defRPr lang="en-US" sz="1961" smtClean="0"/>
            </a:lvl3pPr>
            <a:lvl4pPr>
              <a:defRPr lang="en-US" sz="1765" smtClean="0"/>
            </a:lvl4pPr>
            <a:lvl5pPr>
              <a:defRPr lang="en-US" sz="1765" dirty="0"/>
            </a:lvl5pPr>
          </a:lstStyle>
          <a:p>
            <a:pPr marL="0" lvl="0" indent="0">
              <a:buNone/>
            </a:pPr>
            <a:r>
              <a:rPr lang="en-US"/>
              <a:t>Click to edit Master text styles</a:t>
            </a:r>
          </a:p>
          <a:p>
            <a:pPr marL="0" lvl="1" indent="0">
              <a:buNone/>
            </a:pPr>
            <a:r>
              <a:rPr lang="en-US"/>
              <a:t>Second level</a:t>
            </a:r>
          </a:p>
          <a:p>
            <a:pPr marL="0" lvl="2" indent="0">
              <a:buNone/>
            </a:pPr>
            <a:r>
              <a:rPr lang="en-US"/>
              <a:t>Third level</a:t>
            </a:r>
          </a:p>
          <a:p>
            <a:pPr marL="0" lvl="3" indent="0">
              <a:buNone/>
            </a:pPr>
            <a:r>
              <a:rPr lang="en-US"/>
              <a:t>Fourth level</a:t>
            </a:r>
          </a:p>
          <a:p>
            <a:pPr marL="0" lvl="4" indent="0">
              <a:buNone/>
            </a:pPr>
            <a:r>
              <a:rPr lang="en-US"/>
              <a:t>Fifth level</a:t>
            </a:r>
            <a:endParaRPr lang="en-US" dirty="0"/>
          </a:p>
        </p:txBody>
      </p:sp>
    </p:spTree>
    <p:extLst>
      <p:ext uri="{BB962C8B-B14F-4D97-AF65-F5344CB8AC3E}">
        <p14:creationId xmlns:p14="http://schemas.microsoft.com/office/powerpoint/2010/main" val="36379359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vert="horz" wrap="square" lIns="146304" tIns="91440" rIns="146304" bIns="91440" rtlCol="0">
            <a:spAutoFit/>
          </a:bodyPr>
          <a:lstStyle>
            <a:lvl1pPr>
              <a:defRPr lang="en-US" smtClean="0"/>
            </a:lvl1pPr>
            <a:lvl2pPr>
              <a:defRPr lang="en-US" smtClean="0"/>
            </a:lvl2pPr>
            <a:lvl3pPr>
              <a:defRPr lang="en-US" smtClean="0"/>
            </a:lvl3pPr>
            <a:lvl4pPr>
              <a:defRPr lang="en-US" smtClean="0"/>
            </a:lvl4pPr>
            <a:lvl5pPr>
              <a:defRPr lang="en-US" dirty="0"/>
            </a:lvl5pPr>
          </a:lstStyle>
          <a:p>
            <a:pPr marL="0" lvl="0" indent="0">
              <a:buSzPct val="80000"/>
              <a:buFont typeface="Segoe UI Symbol" panose="020B0502040204020203" pitchFamily="34" charset="0"/>
              <a:buNone/>
            </a:pPr>
            <a:r>
              <a:rPr lang="en-US"/>
              <a:t>Click to edit Master text styles</a:t>
            </a:r>
          </a:p>
          <a:p>
            <a:pPr marL="0" lvl="1" indent="0">
              <a:buSzPct val="80000"/>
              <a:buFont typeface="Segoe UI Symbol" panose="020B0502040204020203" pitchFamily="34" charset="0"/>
              <a:buNone/>
            </a:pPr>
            <a:r>
              <a:rPr lang="en-US"/>
              <a:t>Second level</a:t>
            </a:r>
          </a:p>
          <a:p>
            <a:pPr marL="0" lvl="2" indent="0">
              <a:buSzPct val="80000"/>
              <a:buFont typeface="Segoe UI Symbol" panose="020B0502040204020203" pitchFamily="34" charset="0"/>
              <a:buNone/>
            </a:pPr>
            <a:r>
              <a:rPr lang="en-US"/>
              <a:t>Third level</a:t>
            </a:r>
          </a:p>
          <a:p>
            <a:pPr marL="0" lvl="3" indent="0">
              <a:buSzPct val="80000"/>
              <a:buFont typeface="Segoe UI Symbol" panose="020B0502040204020203" pitchFamily="34" charset="0"/>
              <a:buNone/>
            </a:pPr>
            <a:r>
              <a:rPr lang="en-US"/>
              <a:t>Fourth level</a:t>
            </a:r>
          </a:p>
          <a:p>
            <a:pPr marL="0" lvl="4" indent="0">
              <a:buSzPct val="80000"/>
              <a:buFont typeface="Segoe UI Symbol" panose="020B0502040204020203" pitchFamily="34" charset="0"/>
              <a:buNone/>
            </a:pPr>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9093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2-color bulleted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vert="horz" wrap="square" lIns="146304" tIns="91440" rIns="146304" bIns="91440" rtlCol="0">
            <a:spAutoFit/>
          </a:bodyPr>
          <a:lstStyle>
            <a:lvl1pPr>
              <a:defRPr lang="en-US" dirty="0" smtClean="0">
                <a:gradFill>
                  <a:gsLst>
                    <a:gs pos="25610">
                      <a:schemeClr val="bg2"/>
                    </a:gs>
                    <a:gs pos="47000">
                      <a:schemeClr val="bg2"/>
                    </a:gs>
                  </a:gsLst>
                  <a:lin ang="5400000" scaled="0"/>
                </a:gradFill>
              </a:defRPr>
            </a:lvl1pPr>
            <a:lvl2pPr>
              <a:defRPr lang="en-US" dirty="0" smtClean="0"/>
            </a:lvl2pPr>
            <a:lvl3pPr>
              <a:defRPr lang="en-US" dirty="0" smtClean="0"/>
            </a:lvl3pPr>
            <a:lvl4pPr>
              <a:defRPr lang="en-US" dirty="0" smtClean="0"/>
            </a:lvl4pPr>
            <a:lvl5pPr>
              <a:defRPr lang="en-US" dirty="0"/>
            </a:lvl5pPr>
          </a:lstStyle>
          <a:p>
            <a:pPr marL="0" lvl="0" indent="0">
              <a:buSzPct val="80000"/>
              <a:buFont typeface="Segoe UI Symbol" panose="020B0502040204020203" pitchFamily="34" charset="0"/>
              <a:buNone/>
            </a:pPr>
            <a:r>
              <a:rPr lang="en-US"/>
              <a:t>Click to edit Master text styles</a:t>
            </a:r>
          </a:p>
          <a:p>
            <a:pPr marL="0" lvl="1" indent="0">
              <a:buSzPct val="80000"/>
              <a:buFont typeface="Segoe UI Symbol" panose="020B0502040204020203" pitchFamily="34" charset="0"/>
              <a:buNone/>
            </a:pPr>
            <a:r>
              <a:rPr lang="en-US"/>
              <a:t>Second level</a:t>
            </a:r>
          </a:p>
          <a:p>
            <a:pPr marL="0" lvl="2" indent="0">
              <a:buSzPct val="80000"/>
              <a:buFont typeface="Segoe UI Symbol" panose="020B0502040204020203" pitchFamily="34" charset="0"/>
              <a:buNone/>
            </a:pPr>
            <a:r>
              <a:rPr lang="en-US"/>
              <a:t>Third level</a:t>
            </a:r>
          </a:p>
          <a:p>
            <a:pPr marL="0" lvl="3" indent="0">
              <a:buSzPct val="80000"/>
              <a:buFont typeface="Segoe UI Symbol" panose="020B0502040204020203" pitchFamily="34" charset="0"/>
              <a:buNone/>
            </a:pPr>
            <a:r>
              <a:rPr lang="en-US"/>
              <a:t>Fourth level</a:t>
            </a:r>
          </a:p>
          <a:p>
            <a:pPr marL="0" lvl="4" indent="0">
              <a:buSzPct val="80000"/>
              <a:buFont typeface="Segoe UI Symbol" panose="020B0502040204020203" pitchFamily="34" charset="0"/>
              <a:buNone/>
            </a:pPr>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02161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lumn Non-bulleted tex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4268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2-color Bullet tex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918299"/>
          </a:xfrm>
        </p:spPr>
        <p:txBody>
          <a:bodyPr vert="horz" wrap="square" lIns="146304" tIns="91440" rIns="146304" bIns="91440" rtlCol="0">
            <a:spAutoFit/>
          </a:bodyPr>
          <a:lstStyle>
            <a:lvl1pPr>
              <a:defRPr lang="en-US" sz="3529" dirty="0" smtClean="0">
                <a:gradFill>
                  <a:gsLst>
                    <a:gs pos="17073">
                      <a:schemeClr val="bg2"/>
                    </a:gs>
                    <a:gs pos="39000">
                      <a:schemeClr val="bg2"/>
                    </a:gs>
                  </a:gsLst>
                  <a:lin ang="5400000" scaled="0"/>
                </a:gradFill>
              </a:defRPr>
            </a:lvl1pPr>
            <a:lvl2pPr>
              <a:defRPr lang="en-US" dirty="0" smtClean="0"/>
            </a:lvl2pPr>
            <a:lvl3pPr>
              <a:defRPr lang="en-US" sz="1961" dirty="0" smtClean="0"/>
            </a:lvl3pPr>
            <a:lvl4pPr>
              <a:defRPr lang="en-US" dirty="0" smtClean="0"/>
            </a:lvl4pPr>
            <a:lvl5pPr>
              <a:defRPr lang="en-US" dirty="0"/>
            </a:lvl5pPr>
          </a:lstStyle>
          <a:p>
            <a:pPr marL="0" lvl="0" indent="0">
              <a:spcBef>
                <a:spcPts val="1200"/>
              </a:spcBef>
              <a:buClr>
                <a:schemeClr val="tx2"/>
              </a:buClr>
              <a:buSzPct val="80000"/>
              <a:buFont typeface="Segoe UI Symbol" panose="020B0502040204020203" pitchFamily="34" charset="0"/>
              <a:buNone/>
            </a:pPr>
            <a:r>
              <a:rPr lang="en-US"/>
              <a:t>Click to edit Master text styles</a:t>
            </a:r>
          </a:p>
          <a:p>
            <a:pPr marL="0" lvl="1" indent="0">
              <a:spcBef>
                <a:spcPts val="1200"/>
              </a:spcBef>
              <a:buClr>
                <a:schemeClr val="tx2"/>
              </a:buClr>
              <a:buSzPct val="80000"/>
              <a:buFont typeface="Segoe UI Symbol" panose="020B0502040204020203" pitchFamily="34" charset="0"/>
              <a:buNone/>
            </a:pPr>
            <a:r>
              <a:rPr lang="en-US"/>
              <a:t>Second level</a:t>
            </a:r>
          </a:p>
          <a:p>
            <a:pPr marL="0" lvl="2" indent="0">
              <a:spcBef>
                <a:spcPts val="1200"/>
              </a:spcBef>
              <a:buClr>
                <a:schemeClr val="tx2"/>
              </a:buClr>
              <a:buSzPct val="80000"/>
              <a:buFont typeface="Segoe UI Symbol" panose="020B0502040204020203" pitchFamily="34" charset="0"/>
              <a:buNone/>
            </a:pPr>
            <a:r>
              <a:rPr lang="en-US"/>
              <a:t>Third level</a:t>
            </a:r>
          </a:p>
          <a:p>
            <a:pPr marL="0" lvl="3" indent="0">
              <a:spcBef>
                <a:spcPts val="1200"/>
              </a:spcBef>
              <a:buClr>
                <a:schemeClr val="tx2"/>
              </a:buClr>
              <a:buSzPct val="80000"/>
              <a:buFont typeface="Segoe UI Symbol" panose="020B0502040204020203" pitchFamily="34" charset="0"/>
              <a:buNone/>
            </a:pPr>
            <a:r>
              <a:rPr lang="en-US"/>
              <a:t>Fourth level</a:t>
            </a:r>
          </a:p>
          <a:p>
            <a:pPr marL="0" lvl="4" indent="0">
              <a:spcBef>
                <a:spcPts val="1200"/>
              </a:spcBef>
              <a:buClr>
                <a:schemeClr val="tx2"/>
              </a:buClr>
              <a:buSzPct val="80000"/>
              <a:buFont typeface="Segoe UI Symbol" panose="020B0502040204020203" pitchFamily="34" charset="0"/>
              <a:buNone/>
            </a:pPr>
            <a:r>
              <a:rPr lang="en-US"/>
              <a:t>Fifth level</a:t>
            </a:r>
            <a:endParaRPr lang="en-US" dirty="0"/>
          </a:p>
        </p:txBody>
      </p:sp>
      <p:sp>
        <p:nvSpPr>
          <p:cNvPr id="5" name="Text Placeholder 3"/>
          <p:cNvSpPr>
            <a:spLocks noGrp="1"/>
          </p:cNvSpPr>
          <p:nvPr>
            <p:ph type="body" sz="quarter" idx="11"/>
          </p:nvPr>
        </p:nvSpPr>
        <p:spPr>
          <a:xfrm>
            <a:off x="6544214" y="1189176"/>
            <a:ext cx="5378548" cy="2918299"/>
          </a:xfrm>
        </p:spPr>
        <p:txBody>
          <a:bodyPr vert="horz" wrap="square" lIns="146304" tIns="91440" rIns="146304" bIns="91440" rtlCol="0">
            <a:spAutoFit/>
          </a:bodyPr>
          <a:lstStyle>
            <a:lvl1pPr>
              <a:defRPr lang="en-US" sz="3529" smtClean="0">
                <a:gradFill>
                  <a:gsLst>
                    <a:gs pos="17073">
                      <a:schemeClr val="bg2"/>
                    </a:gs>
                    <a:gs pos="39000">
                      <a:schemeClr val="bg2"/>
                    </a:gs>
                  </a:gsLst>
                  <a:lin ang="5400000" scaled="0"/>
                </a:gradFill>
              </a:defRPr>
            </a:lvl1pPr>
            <a:lvl2pPr>
              <a:defRPr lang="en-US" smtClean="0"/>
            </a:lvl2pPr>
            <a:lvl3pPr>
              <a:defRPr lang="en-US" sz="1961" smtClean="0"/>
            </a:lvl3pPr>
            <a:lvl4pPr>
              <a:defRPr lang="en-US" smtClean="0"/>
            </a:lvl4pPr>
            <a:lvl5pPr>
              <a:defRPr lang="en-US" dirty="0"/>
            </a:lvl5pPr>
          </a:lstStyle>
          <a:p>
            <a:pPr marL="0" lvl="0" indent="0">
              <a:spcBef>
                <a:spcPts val="1200"/>
              </a:spcBef>
              <a:buClr>
                <a:schemeClr val="tx2"/>
              </a:buClr>
              <a:buSzPct val="80000"/>
              <a:buFont typeface="Segoe UI Symbol" panose="020B0502040204020203" pitchFamily="34" charset="0"/>
              <a:buNone/>
            </a:pPr>
            <a:r>
              <a:rPr lang="en-US"/>
              <a:t>Click to edit Master text styles</a:t>
            </a:r>
          </a:p>
          <a:p>
            <a:pPr marL="0" lvl="1" indent="0">
              <a:spcBef>
                <a:spcPts val="1200"/>
              </a:spcBef>
              <a:buClr>
                <a:schemeClr val="tx2"/>
              </a:buClr>
              <a:buSzPct val="80000"/>
              <a:buFont typeface="Segoe UI Symbol" panose="020B0502040204020203" pitchFamily="34" charset="0"/>
              <a:buNone/>
            </a:pPr>
            <a:r>
              <a:rPr lang="en-US"/>
              <a:t>Second level</a:t>
            </a:r>
          </a:p>
          <a:p>
            <a:pPr marL="0" lvl="2" indent="0">
              <a:spcBef>
                <a:spcPts val="1200"/>
              </a:spcBef>
              <a:buClr>
                <a:schemeClr val="tx2"/>
              </a:buClr>
              <a:buSzPct val="80000"/>
              <a:buFont typeface="Segoe UI Symbol" panose="020B0502040204020203" pitchFamily="34" charset="0"/>
              <a:buNone/>
            </a:pPr>
            <a:r>
              <a:rPr lang="en-US"/>
              <a:t>Third level</a:t>
            </a:r>
          </a:p>
          <a:p>
            <a:pPr marL="0" lvl="3" indent="0">
              <a:spcBef>
                <a:spcPts val="1200"/>
              </a:spcBef>
              <a:buClr>
                <a:schemeClr val="tx2"/>
              </a:buClr>
              <a:buSzPct val="80000"/>
              <a:buFont typeface="Segoe UI Symbol" panose="020B0502040204020203" pitchFamily="34" charset="0"/>
              <a:buNone/>
            </a:pPr>
            <a:r>
              <a:rPr lang="en-US"/>
              <a:t>Fourth level</a:t>
            </a:r>
          </a:p>
          <a:p>
            <a:pPr marL="0" lvl="4" indent="0">
              <a:spcBef>
                <a:spcPts val="1200"/>
              </a:spcBef>
              <a:buClr>
                <a:schemeClr val="tx2"/>
              </a:buClr>
              <a:buSzPct val="80000"/>
              <a:buFont typeface="Segoe UI Symbol" panose="020B0502040204020203" pitchFamily="34" charset="0"/>
              <a:buNone/>
            </a:pPr>
            <a:r>
              <a:rPr lang="en-US"/>
              <a:t>Fifth level</a:t>
            </a:r>
            <a:endParaRPr lang="en-US" dirty="0"/>
          </a:p>
        </p:txBody>
      </p:sp>
    </p:spTree>
    <p:extLst>
      <p:ext uri="{BB962C8B-B14F-4D97-AF65-F5344CB8AC3E}">
        <p14:creationId xmlns:p14="http://schemas.microsoft.com/office/powerpoint/2010/main" val="28255835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1ABC2-FB9E-4FED-AE24-AD6099DFE3E7}" type="datetimeFigureOut">
              <a:rPr lang="nl-NL" smtClean="0"/>
              <a:t>12-5-2016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2247480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3664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Whi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375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76921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1"/>
                    </a:gs>
                    <a:gs pos="100000">
                      <a:schemeClr val="tx1"/>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291040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189256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0">
                      <a:schemeClr val="tx1"/>
                    </a:gs>
                    <a:gs pos="100000">
                      <a:schemeClr val="tx1"/>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411345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640410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49211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859884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4291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CAF1ABC2-FB9E-4FED-AE24-AD6099DFE3E7}" type="datetimeFigureOut">
              <a:rPr lang="nl-NL" smtClean="0"/>
              <a:t>12-5-2016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336654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81911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a:t>Click to edit Master title style</a:t>
            </a:r>
            <a:endParaRPr lang="en-US" dirty="0"/>
          </a:p>
        </p:txBody>
      </p:sp>
    </p:spTree>
    <p:extLst>
      <p:ext uri="{BB962C8B-B14F-4D97-AF65-F5344CB8AC3E}">
        <p14:creationId xmlns:p14="http://schemas.microsoft.com/office/powerpoint/2010/main" val="242494124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a:t>Click to edit Master title style</a:t>
            </a:r>
            <a:endParaRPr lang="en-US" dirty="0"/>
          </a:p>
        </p:txBody>
      </p:sp>
    </p:spTree>
    <p:extLst>
      <p:ext uri="{BB962C8B-B14F-4D97-AF65-F5344CB8AC3E}">
        <p14:creationId xmlns:p14="http://schemas.microsoft.com/office/powerpoint/2010/main" val="270698973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a:t>Click to edit Master title style</a:t>
            </a:r>
            <a:endParaRPr lang="en-US" dirty="0"/>
          </a:p>
        </p:txBody>
      </p:sp>
    </p:spTree>
    <p:extLst>
      <p:ext uri="{BB962C8B-B14F-4D97-AF65-F5344CB8AC3E}">
        <p14:creationId xmlns:p14="http://schemas.microsoft.com/office/powerpoint/2010/main" val="5089908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228766" indent="-228766">
              <a:defRPr sz="5882"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7"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401476740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7"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5941180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3333">
                      <a:schemeClr val="tx1"/>
                    </a:gs>
                    <a:gs pos="3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53075804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bwMode="invGray">
          <a:xfrm>
            <a:off x="269240" y="2095970"/>
            <a:ext cx="5378549" cy="267785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a:t>Section title</a:t>
            </a:r>
          </a:p>
        </p:txBody>
      </p:sp>
      <p:sp>
        <p:nvSpPr>
          <p:cNvPr id="6" name="Text Placeholder 2"/>
          <p:cNvSpPr>
            <a:spLocks noGrp="1"/>
          </p:cNvSpPr>
          <p:nvPr>
            <p:ph type="body" sz="quarter" idx="14" hasCustomPrompt="1"/>
          </p:nvPr>
        </p:nvSpPr>
        <p:spPr bwMode="invGray">
          <a:xfrm>
            <a:off x="270841" y="4773829"/>
            <a:ext cx="5377215" cy="89655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p:txBody>
      </p:sp>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8213" y="6061766"/>
            <a:ext cx="1522404" cy="326167"/>
          </a:xfrm>
          <a:prstGeom prst="rect">
            <a:avLst/>
          </a:prstGeom>
        </p:spPr>
      </p:pic>
      <p:pic>
        <p:nvPicPr>
          <p:cNvPr id="8" name="Picture Placeholder 4"/>
          <p:cNvPicPr>
            <a:picLocks noChangeAspect="1"/>
          </p:cNvPicPr>
          <p:nvPr userDrawn="1"/>
        </p:nvPicPr>
        <p:blipFill rotWithShape="1">
          <a:blip r:embed="rId3">
            <a:extLst>
              <a:ext uri="{28A0092B-C50C-407E-A947-70E740481C1C}">
                <a14:useLocalDpi xmlns:a14="http://schemas.microsoft.com/office/drawing/2010/main" val="0"/>
              </a:ext>
            </a:extLst>
          </a:blip>
          <a:srcRect l="23279" r="17893"/>
          <a:stretch/>
        </p:blipFill>
        <p:spPr>
          <a:xfrm>
            <a:off x="6170701" y="0"/>
            <a:ext cx="6050868" cy="6858000"/>
          </a:xfrm>
          <a:prstGeom prst="rect">
            <a:avLst/>
          </a:prstGeom>
        </p:spPr>
      </p:pic>
      <p:pic>
        <p:nvPicPr>
          <p:cNvPr id="9"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503" t="26090" r="67" b="-1"/>
          <a:stretch/>
        </p:blipFill>
        <p:spPr>
          <a:xfrm>
            <a:off x="6146999" y="-7783"/>
            <a:ext cx="6074570" cy="6873565"/>
          </a:xfrm>
          <a:prstGeom prst="rect">
            <a:avLst/>
          </a:prstGeom>
        </p:spPr>
      </p:pic>
      <p:sp>
        <p:nvSpPr>
          <p:cNvPr id="11" name="TextBox 10"/>
          <p:cNvSpPr txBox="1"/>
          <p:nvPr userDrawn="1"/>
        </p:nvSpPr>
        <p:spPr>
          <a:xfrm>
            <a:off x="258345" y="303521"/>
            <a:ext cx="4258017" cy="1756297"/>
          </a:xfrm>
          <a:prstGeom prst="rect">
            <a:avLst/>
          </a:prstGeom>
          <a:noFill/>
        </p:spPr>
        <p:txBody>
          <a:bodyPr wrap="square" lIns="179285" tIns="143428" rIns="179285" bIns="143428" rtlCol="0">
            <a:spAutoFit/>
          </a:bodyPr>
          <a:lstStyle/>
          <a:p>
            <a:pPr defTabSz="914367">
              <a:lnSpc>
                <a:spcPct val="90000"/>
              </a:lnSpc>
              <a:spcAft>
                <a:spcPts val="588"/>
              </a:spcAft>
            </a:pPr>
            <a:r>
              <a:rPr lang="en-US" sz="5294" b="1" dirty="0">
                <a:gradFill>
                  <a:gsLst>
                    <a:gs pos="2917">
                      <a:srgbClr val="FFFFFF"/>
                    </a:gs>
                    <a:gs pos="30000">
                      <a:srgbClr val="FFFFFF"/>
                    </a:gs>
                  </a:gsLst>
                  <a:lin ang="5400000" scaled="0"/>
                </a:gradFill>
              </a:rPr>
              <a:t>INTEGRATE </a:t>
            </a:r>
            <a:br>
              <a:rPr lang="en-US" sz="5294" b="1" dirty="0">
                <a:gradFill>
                  <a:gsLst>
                    <a:gs pos="2917">
                      <a:srgbClr val="FFFFFF"/>
                    </a:gs>
                    <a:gs pos="30000">
                      <a:srgbClr val="FFFFFF"/>
                    </a:gs>
                  </a:gsLst>
                  <a:lin ang="5400000" scaled="0"/>
                </a:gradFill>
              </a:rPr>
            </a:br>
            <a:r>
              <a:rPr lang="en-US" sz="5294" b="1" dirty="0">
                <a:gradFill>
                  <a:gsLst>
                    <a:gs pos="2917">
                      <a:srgbClr val="FFFFFF"/>
                    </a:gs>
                    <a:gs pos="30000">
                      <a:srgbClr val="FFFFFF"/>
                    </a:gs>
                  </a:gsLst>
                  <a:lin ang="5400000" scaled="0"/>
                </a:gradFill>
              </a:rPr>
              <a:t>2014</a:t>
            </a:r>
          </a:p>
        </p:txBody>
      </p:sp>
    </p:spTree>
    <p:extLst>
      <p:ext uri="{BB962C8B-B14F-4D97-AF65-F5344CB8AC3E}">
        <p14:creationId xmlns:p14="http://schemas.microsoft.com/office/powerpoint/2010/main" val="315559264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bwMode="invGray">
          <a:xfrm>
            <a:off x="269240" y="2095970"/>
            <a:ext cx="5378549" cy="267785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a:t>Section title</a:t>
            </a:r>
          </a:p>
        </p:txBody>
      </p:sp>
      <p:sp>
        <p:nvSpPr>
          <p:cNvPr id="6" name="Text Placeholder 2"/>
          <p:cNvSpPr>
            <a:spLocks noGrp="1"/>
          </p:cNvSpPr>
          <p:nvPr>
            <p:ph type="body" sz="quarter" idx="14" hasCustomPrompt="1"/>
          </p:nvPr>
        </p:nvSpPr>
        <p:spPr bwMode="invGray">
          <a:xfrm>
            <a:off x="270841" y="4773829"/>
            <a:ext cx="5377215" cy="89655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a:t>Speaker Name</a:t>
            </a:r>
          </a:p>
        </p:txBody>
      </p:sp>
      <p:pic>
        <p:nvPicPr>
          <p:cNvPr id="10"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8213" y="6061766"/>
            <a:ext cx="1522404" cy="326167"/>
          </a:xfrm>
          <a:prstGeom prst="rect">
            <a:avLst/>
          </a:prstGeom>
        </p:spPr>
      </p:pic>
      <p:pic>
        <p:nvPicPr>
          <p:cNvPr id="8" name="Picture Placeholder 4"/>
          <p:cNvPicPr>
            <a:picLocks noChangeAspect="1"/>
          </p:cNvPicPr>
          <p:nvPr userDrawn="1"/>
        </p:nvPicPr>
        <p:blipFill rotWithShape="1">
          <a:blip r:embed="rId3">
            <a:extLst>
              <a:ext uri="{28A0092B-C50C-407E-A947-70E740481C1C}">
                <a14:useLocalDpi xmlns:a14="http://schemas.microsoft.com/office/drawing/2010/main" val="0"/>
              </a:ext>
            </a:extLst>
          </a:blip>
          <a:srcRect l="1536" t="114" r="36245" b="-114"/>
          <a:stretch/>
        </p:blipFill>
        <p:spPr>
          <a:xfrm>
            <a:off x="6170701" y="1"/>
            <a:ext cx="6050868" cy="6857999"/>
          </a:xfrm>
          <a:prstGeom prst="rect">
            <a:avLst/>
          </a:prstGeom>
        </p:spPr>
      </p:pic>
      <p:sp>
        <p:nvSpPr>
          <p:cNvPr id="9" name="TextBox 8"/>
          <p:cNvSpPr txBox="1"/>
          <p:nvPr userDrawn="1"/>
        </p:nvSpPr>
        <p:spPr>
          <a:xfrm>
            <a:off x="258345" y="303521"/>
            <a:ext cx="4258017" cy="1756297"/>
          </a:xfrm>
          <a:prstGeom prst="rect">
            <a:avLst/>
          </a:prstGeom>
          <a:noFill/>
        </p:spPr>
        <p:txBody>
          <a:bodyPr wrap="square" lIns="179285" tIns="143428" rIns="179285" bIns="143428" rtlCol="0">
            <a:spAutoFit/>
          </a:bodyPr>
          <a:lstStyle/>
          <a:p>
            <a:pPr defTabSz="914367">
              <a:lnSpc>
                <a:spcPct val="90000"/>
              </a:lnSpc>
              <a:spcAft>
                <a:spcPts val="588"/>
              </a:spcAft>
            </a:pPr>
            <a:r>
              <a:rPr lang="en-US" sz="5294" b="1" dirty="0">
                <a:gradFill>
                  <a:gsLst>
                    <a:gs pos="2917">
                      <a:srgbClr val="FFFFFF"/>
                    </a:gs>
                    <a:gs pos="30000">
                      <a:srgbClr val="FFFFFF"/>
                    </a:gs>
                  </a:gsLst>
                  <a:lin ang="5400000" scaled="0"/>
                </a:gradFill>
              </a:rPr>
              <a:t>INTEGRATE </a:t>
            </a:r>
            <a:br>
              <a:rPr lang="en-US" sz="5294" b="1" dirty="0">
                <a:gradFill>
                  <a:gsLst>
                    <a:gs pos="2917">
                      <a:srgbClr val="FFFFFF"/>
                    </a:gs>
                    <a:gs pos="30000">
                      <a:srgbClr val="FFFFFF"/>
                    </a:gs>
                  </a:gsLst>
                  <a:lin ang="5400000" scaled="0"/>
                </a:gradFill>
              </a:rPr>
            </a:br>
            <a:r>
              <a:rPr lang="en-US" sz="5294" b="1" dirty="0">
                <a:gradFill>
                  <a:gsLst>
                    <a:gs pos="2917">
                      <a:srgbClr val="FFFFFF"/>
                    </a:gs>
                    <a:gs pos="30000">
                      <a:srgbClr val="FFFFFF"/>
                    </a:gs>
                  </a:gsLst>
                  <a:lin ang="5400000" scaled="0"/>
                </a:gradFill>
              </a:rPr>
              <a:t>2014</a:t>
            </a:r>
          </a:p>
        </p:txBody>
      </p:sp>
    </p:spTree>
    <p:extLst>
      <p:ext uri="{BB962C8B-B14F-4D97-AF65-F5344CB8AC3E}">
        <p14:creationId xmlns:p14="http://schemas.microsoft.com/office/powerpoint/2010/main" val="60892154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57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CAF1ABC2-FB9E-4FED-AE24-AD6099DFE3E7}" type="datetimeFigureOut">
              <a:rPr lang="nl-NL" smtClean="0"/>
              <a:t>12-5-2016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3673598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2738305"/>
            <a:ext cx="3223861" cy="690695"/>
          </a:xfrm>
          <a:prstGeom prst="rect">
            <a:avLst/>
          </a:prstGeom>
        </p:spPr>
      </p:pic>
      <p:sp>
        <p:nvSpPr>
          <p:cNvPr id="3" name="Text Box 3"/>
          <p:cNvSpPr txBox="1">
            <a:spLocks noChangeArrowheads="1"/>
          </p:cNvSpPr>
          <p:nvPr userDrawn="1"/>
        </p:nvSpPr>
        <p:spPr bwMode="blackWhite">
          <a:xfrm>
            <a:off x="267683" y="5960377"/>
            <a:ext cx="10758655" cy="606556"/>
          </a:xfrm>
          <a:prstGeom prst="rect">
            <a:avLst/>
          </a:prstGeom>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13924"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73751152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126757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973048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Updated Title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658" y="2"/>
            <a:ext cx="12187343" cy="6855131"/>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67698" y="6463034"/>
            <a:ext cx="1101654" cy="188226"/>
          </a:xfrm>
          <a:prstGeom prst="rect">
            <a:avLst/>
          </a:prstGeom>
        </p:spPr>
      </p:pic>
      <p:sp>
        <p:nvSpPr>
          <p:cNvPr id="6" name="TextBox 5"/>
          <p:cNvSpPr txBox="1"/>
          <p:nvPr userDrawn="1"/>
        </p:nvSpPr>
        <p:spPr>
          <a:xfrm>
            <a:off x="255422" y="914164"/>
            <a:ext cx="7487627" cy="1199687"/>
          </a:xfrm>
          <a:prstGeom prst="rect">
            <a:avLst/>
          </a:prstGeom>
          <a:noFill/>
          <a:effectLst>
            <a:outerShdw blurRad="12700" dist="12700" algn="l" rotWithShape="0">
              <a:prstClr val="black">
                <a:alpha val="40000"/>
              </a:prstClr>
            </a:outerShdw>
          </a:effectLst>
        </p:spPr>
        <p:txBody>
          <a:bodyPr wrap="none" rtlCol="0">
            <a:spAutoFit/>
          </a:bodyPr>
          <a:lstStyle/>
          <a:p>
            <a:pPr algn="ctr" defTabSz="914192"/>
            <a:r>
              <a:rPr lang="en-IN" sz="7196" b="1" cap="all" dirty="0">
                <a:gradFill>
                  <a:gsLst>
                    <a:gs pos="8537">
                      <a:srgbClr val="FFFFFF"/>
                    </a:gs>
                    <a:gs pos="34000">
                      <a:srgbClr val="FFFFFF"/>
                    </a:gs>
                  </a:gsLst>
                  <a:lin ang="5400000" scaled="1"/>
                </a:gradFill>
                <a:cs typeface="Segoe UI" panose="020B0502040204020203" pitchFamily="34" charset="0"/>
              </a:rPr>
              <a:t>INTEGRATE 2014</a:t>
            </a:r>
          </a:p>
        </p:txBody>
      </p:sp>
      <p:grpSp>
        <p:nvGrpSpPr>
          <p:cNvPr id="8" name="Group 7"/>
          <p:cNvGrpSpPr/>
          <p:nvPr userDrawn="1"/>
        </p:nvGrpSpPr>
        <p:grpSpPr>
          <a:xfrm>
            <a:off x="8785244" y="1203345"/>
            <a:ext cx="3070426" cy="4296885"/>
            <a:chOff x="8728154" y="1195577"/>
            <a:chExt cx="3131994" cy="4382425"/>
          </a:xfrm>
        </p:grpSpPr>
        <p:sp>
          <p:nvSpPr>
            <p:cNvPr id="9" name="Rectangle 8"/>
            <p:cNvSpPr/>
            <p:nvPr/>
          </p:nvSpPr>
          <p:spPr>
            <a:xfrm>
              <a:off x="8728154" y="1195577"/>
              <a:ext cx="3015741" cy="4382425"/>
            </a:xfrm>
            <a:prstGeom prst="rect">
              <a:avLst/>
            </a:prstGeom>
            <a:solidFill>
              <a:sysClr val="window" lastClr="FFFFFF"/>
            </a:solidFill>
            <a:ln w="12700" cap="flat" cmpd="sng" algn="ctr">
              <a:noFill/>
              <a:prstDash val="solid"/>
              <a:miter lim="800000"/>
            </a:ln>
            <a:effectLst/>
          </p:spPr>
          <p:txBody>
            <a:bodyPr rtlCol="0" anchor="ctr"/>
            <a:lstStyle/>
            <a:p>
              <a:pPr algn="ctr" defTabSz="914367"/>
              <a:endParaRPr lang="en-IN" sz="1765" kern="0">
                <a:solidFill>
                  <a:prstClr val="white"/>
                </a:solidFill>
                <a:latin typeface="Calibri" panose="020F0502020204030204"/>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2437" y="2632943"/>
              <a:ext cx="2499202" cy="53624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0203" y="1898288"/>
              <a:ext cx="2388166" cy="512422"/>
            </a:xfrm>
            <a:prstGeom prst="rect">
              <a:avLst/>
            </a:prstGeom>
          </p:spPr>
        </p:pic>
        <p:sp>
          <p:nvSpPr>
            <p:cNvPr id="12" name="Rectangle 11"/>
            <p:cNvSpPr/>
            <p:nvPr/>
          </p:nvSpPr>
          <p:spPr>
            <a:xfrm>
              <a:off x="8977509" y="3480658"/>
              <a:ext cx="2587386" cy="376293"/>
            </a:xfrm>
            <a:prstGeom prst="rect">
              <a:avLst/>
            </a:prstGeom>
            <a:solidFill>
              <a:srgbClr val="04A3EB"/>
            </a:solidFill>
            <a:ln w="12700" cap="flat" cmpd="sng" algn="ctr">
              <a:noFill/>
              <a:prstDash val="solid"/>
              <a:miter lim="800000"/>
            </a:ln>
            <a:effectLst/>
          </p:spPr>
          <p:txBody>
            <a:bodyPr rtlCol="0" anchor="ctr"/>
            <a:lstStyle/>
            <a:p>
              <a:pPr defTabSz="914367"/>
              <a:r>
                <a:rPr lang="en-IN" sz="1765" kern="0" dirty="0">
                  <a:solidFill>
                    <a:prstClr val="white"/>
                  </a:solidFill>
                  <a:latin typeface="Calibri" panose="020F0502020204030204"/>
                  <a:cs typeface="Segoe UI" panose="020B0502040204020203" pitchFamily="34" charset="0"/>
                </a:rPr>
                <a:t>Platinum Sponsors</a:t>
              </a:r>
            </a:p>
          </p:txBody>
        </p:sp>
        <p:sp>
          <p:nvSpPr>
            <p:cNvPr id="13" name="Rectangle 12"/>
            <p:cNvSpPr/>
            <p:nvPr/>
          </p:nvSpPr>
          <p:spPr>
            <a:xfrm>
              <a:off x="8973146" y="1303230"/>
              <a:ext cx="2591749" cy="347741"/>
            </a:xfrm>
            <a:prstGeom prst="rect">
              <a:avLst/>
            </a:prstGeom>
            <a:solidFill>
              <a:srgbClr val="04A3EB"/>
            </a:solidFill>
            <a:ln w="12700" cap="flat" cmpd="sng" algn="ctr">
              <a:noFill/>
              <a:prstDash val="solid"/>
              <a:miter lim="800000"/>
            </a:ln>
            <a:effectLst/>
          </p:spPr>
          <p:txBody>
            <a:bodyPr rtlCol="0" anchor="ctr"/>
            <a:lstStyle/>
            <a:p>
              <a:pPr defTabSz="914367"/>
              <a:r>
                <a:rPr lang="en-IN" sz="1765" kern="0" dirty="0">
                  <a:solidFill>
                    <a:prstClr val="white"/>
                  </a:solidFill>
                  <a:latin typeface="Calibri" panose="020F0502020204030204"/>
                  <a:cs typeface="Segoe UI" panose="020B0502040204020203" pitchFamily="34" charset="0"/>
                </a:rPr>
                <a:t>Titanium Sponsors</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6586" y="4196406"/>
              <a:ext cx="1163854" cy="30898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4286" y="4778806"/>
              <a:ext cx="1380609" cy="32442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3735" y="4151161"/>
              <a:ext cx="1786413" cy="419784"/>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3146" y="4778806"/>
              <a:ext cx="1211140" cy="427461"/>
            </a:xfrm>
            <a:prstGeom prst="rect">
              <a:avLst/>
            </a:prstGeom>
          </p:spPr>
        </p:pic>
      </p:grpSp>
      <p:sp>
        <p:nvSpPr>
          <p:cNvPr id="19" name="Text Placeholder 18"/>
          <p:cNvSpPr>
            <a:spLocks noGrp="1"/>
          </p:cNvSpPr>
          <p:nvPr>
            <p:ph type="body" sz="quarter" idx="10"/>
          </p:nvPr>
        </p:nvSpPr>
        <p:spPr>
          <a:xfrm>
            <a:off x="269241" y="2849731"/>
            <a:ext cx="7712111" cy="794064"/>
          </a:xfrm>
          <a:noFill/>
        </p:spPr>
        <p:txBody>
          <a:bodyPr wrap="none" rtlCol="0">
            <a:spAutoFit/>
          </a:bodyPr>
          <a:lstStyle>
            <a:lvl1pPr marL="0" indent="0">
              <a:buNone/>
              <a:defRPr lang="en-US" sz="4400" dirty="0" smtClean="0">
                <a:gradFill>
                  <a:gsLst>
                    <a:gs pos="8537">
                      <a:schemeClr val="tx1"/>
                    </a:gs>
                    <a:gs pos="34000">
                      <a:schemeClr val="tx1"/>
                    </a:gs>
                  </a:gsLst>
                  <a:lin ang="5400000" scaled="1"/>
                </a:gradFill>
                <a:latin typeface="+mn-lt"/>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r>
              <a:rPr lang="en-US" dirty="0"/>
              <a:t>Click to edit Master text styles</a:t>
            </a:r>
          </a:p>
        </p:txBody>
      </p:sp>
      <p:sp>
        <p:nvSpPr>
          <p:cNvPr id="21" name="Text Placeholder 20"/>
          <p:cNvSpPr>
            <a:spLocks noGrp="1"/>
          </p:cNvSpPr>
          <p:nvPr>
            <p:ph type="body" sz="quarter" idx="11" hasCustomPrompt="1"/>
          </p:nvPr>
        </p:nvSpPr>
        <p:spPr>
          <a:xfrm>
            <a:off x="364944" y="4376796"/>
            <a:ext cx="5845011" cy="1319336"/>
          </a:xfrm>
        </p:spPr>
        <p:txBody>
          <a:bodyPr/>
          <a:lstStyle>
            <a:lvl1pPr marL="0" indent="0" algn="l" defTabSz="914192" rtl="0" eaLnBrk="1" latinLnBrk="0" hangingPunct="1">
              <a:lnSpc>
                <a:spcPct val="130000"/>
              </a:lnSpc>
              <a:spcBef>
                <a:spcPts val="0"/>
              </a:spcBef>
              <a:spcAft>
                <a:spcPts val="588"/>
              </a:spcAft>
              <a:buNone/>
              <a:defRPr lang="en-IN" sz="2000" kern="1200" dirty="0" smtClean="0">
                <a:gradFill>
                  <a:gsLst>
                    <a:gs pos="8537">
                      <a:schemeClr val="tx1"/>
                    </a:gs>
                    <a:gs pos="34000">
                      <a:schemeClr val="tx1"/>
                    </a:gs>
                  </a:gsLst>
                  <a:lin ang="5400000" scaled="1"/>
                </a:gradFill>
                <a:latin typeface="+mn-lt"/>
                <a:ea typeface="+mn-ea"/>
                <a:cs typeface="Segoe UI Semibold" panose="020B0702040204020203" pitchFamily="34" charset="0"/>
              </a:defRPr>
            </a:lvl1pPr>
          </a:lstStyle>
          <a:p>
            <a:r>
              <a:rPr lang="en-US" sz="1961" dirty="0"/>
              <a:t>Speaker</a:t>
            </a:r>
            <a:r>
              <a:rPr lang="en-US" sz="1961" baseline="0" dirty="0"/>
              <a:t> Name</a:t>
            </a:r>
            <a:br>
              <a:rPr lang="en-US" sz="1961" baseline="0" dirty="0"/>
            </a:br>
            <a:r>
              <a:rPr lang="en-IN" sz="1800" dirty="0">
                <a:gradFill>
                  <a:gsLst>
                    <a:gs pos="8537">
                      <a:schemeClr val="tx1"/>
                    </a:gs>
                    <a:gs pos="34000">
                      <a:schemeClr val="tx1"/>
                    </a:gs>
                  </a:gsLst>
                  <a:lin ang="5400000" scaled="1"/>
                </a:gradFill>
                <a:latin typeface="Segoe UI" panose="020B0502040204020203" pitchFamily="34" charset="0"/>
                <a:cs typeface="Segoe UI" panose="020B0502040204020203" pitchFamily="34" charset="0"/>
              </a:rPr>
              <a:t>&lt;Designation&gt;</a:t>
            </a:r>
            <a:br>
              <a:rPr lang="en-IN" sz="1800" dirty="0">
                <a:gradFill>
                  <a:gsLst>
                    <a:gs pos="8537">
                      <a:schemeClr val="tx1"/>
                    </a:gs>
                    <a:gs pos="34000">
                      <a:schemeClr val="tx1"/>
                    </a:gs>
                  </a:gsLst>
                  <a:lin ang="5400000" scaled="1"/>
                </a:gradFill>
                <a:latin typeface="Segoe UI" panose="020B0502040204020203" pitchFamily="34" charset="0"/>
                <a:cs typeface="Segoe UI" panose="020B0502040204020203" pitchFamily="34" charset="0"/>
              </a:rPr>
            </a:br>
            <a:r>
              <a:rPr lang="en-IN" sz="1800" dirty="0">
                <a:gradFill>
                  <a:gsLst>
                    <a:gs pos="8537">
                      <a:schemeClr val="tx1"/>
                    </a:gs>
                    <a:gs pos="34000">
                      <a:schemeClr val="tx1"/>
                    </a:gs>
                  </a:gsLst>
                  <a:lin ang="5400000" scaled="1"/>
                </a:gradFill>
                <a:latin typeface="Segoe UI" panose="020B0502040204020203" pitchFamily="34" charset="0"/>
                <a:cs typeface="Segoe UI" panose="020B0502040204020203" pitchFamily="34" charset="0"/>
              </a:rPr>
              <a:t>&lt;Twitter Handle&gt;</a:t>
            </a:r>
          </a:p>
        </p:txBody>
      </p:sp>
    </p:spTree>
    <p:extLst>
      <p:ext uri="{BB962C8B-B14F-4D97-AF65-F5344CB8AC3E}">
        <p14:creationId xmlns:p14="http://schemas.microsoft.com/office/powerpoint/2010/main" val="249595677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513510"/>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1" y="6356351"/>
            <a:ext cx="2743200" cy="365125"/>
          </a:xfrm>
          <a:prstGeom prst="rect">
            <a:avLst/>
          </a:prstGeom>
        </p:spPr>
        <p:txBody>
          <a:bodyPr/>
          <a:lstStyle/>
          <a:p>
            <a:pPr defTabSz="914367"/>
            <a:fld id="{1BEF3D16-5CE3-42CD-AB40-BD3080AC0239}" type="datetimeFigureOut">
              <a:rPr lang="en-US" smtClean="0">
                <a:solidFill>
                  <a:srgbClr val="FFFFFF"/>
                </a:solidFill>
              </a:rPr>
              <a:pPr defTabSz="914367"/>
              <a:t>5/12/2016</a:t>
            </a:fld>
            <a:endParaRPr lang="en-US">
              <a:solidFill>
                <a:srgbClr val="FFFFFF"/>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67"/>
            <a:endParaRPr lang="en-US">
              <a:solidFill>
                <a:srgbClr val="FFFFFF"/>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67"/>
            <a:fld id="{83896616-CD0C-43E5-969C-F94638E67620}" type="slidenum">
              <a:rPr lang="en-US" smtClean="0">
                <a:solidFill>
                  <a:srgbClr val="FFFFFF"/>
                </a:solidFill>
              </a:rPr>
              <a:pPr defTabSz="914367"/>
              <a:t>‹#›</a:t>
            </a:fld>
            <a:endParaRPr lang="en-US">
              <a:solidFill>
                <a:srgbClr val="FFFFFF"/>
              </a:solidFill>
            </a:endParaRPr>
          </a:p>
        </p:txBody>
      </p:sp>
    </p:spTree>
    <p:extLst>
      <p:ext uri="{BB962C8B-B14F-4D97-AF65-F5344CB8AC3E}">
        <p14:creationId xmlns:p14="http://schemas.microsoft.com/office/powerpoint/2010/main" val="2054671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4038600" y="6356351"/>
            <a:ext cx="4114800" cy="365125"/>
          </a:xfrm>
          <a:prstGeom prst="rect">
            <a:avLst/>
          </a:prstGeom>
        </p:spPr>
        <p:txBody>
          <a:bodyPr/>
          <a:lstStyle/>
          <a:p>
            <a:pPr defTabSz="914367"/>
            <a:r>
              <a:rPr lang="en-US">
                <a:solidFill>
                  <a:srgbClr val="FFFFFF"/>
                </a:solidFill>
              </a:rPr>
              <a:t>Microsoft Confidential</a:t>
            </a:r>
            <a:endParaRPr lang="en-US" dirty="0">
              <a:solidFill>
                <a:srgbClr val="FFFFFF"/>
              </a:solidFill>
            </a:endParaRPr>
          </a:p>
        </p:txBody>
      </p:sp>
      <p:sp>
        <p:nvSpPr>
          <p:cNvPr id="3" name="Slide Number Placeholder 2"/>
          <p:cNvSpPr>
            <a:spLocks noGrp="1"/>
          </p:cNvSpPr>
          <p:nvPr>
            <p:ph type="sldNum" sz="quarter" idx="13"/>
          </p:nvPr>
        </p:nvSpPr>
        <p:spPr>
          <a:xfrm>
            <a:off x="8610600" y="6356351"/>
            <a:ext cx="2743200" cy="365125"/>
          </a:xfrm>
          <a:prstGeom prst="rect">
            <a:avLst/>
          </a:prstGeom>
        </p:spPr>
        <p:txBody>
          <a:bodyPr/>
          <a:lstStyle/>
          <a:p>
            <a:pPr defTabSz="914367"/>
            <a:fld id="{27258FFF-F925-446B-8502-81C933981705}" type="slidenum">
              <a:rPr lang="en-US" smtClean="0">
                <a:solidFill>
                  <a:srgbClr val="FFFFFF"/>
                </a:solidFill>
              </a:rPr>
              <a:pPr defTabSz="914367"/>
              <a:t>‹#›</a:t>
            </a:fld>
            <a:endParaRPr lang="en-US" dirty="0">
              <a:solidFill>
                <a:srgbClr val="FFFFFF"/>
              </a:solidFill>
            </a:endParaRPr>
          </a:p>
        </p:txBody>
      </p:sp>
      <p:sp>
        <p:nvSpPr>
          <p:cNvPr id="8" name="Text Placeholder 4"/>
          <p:cNvSpPr>
            <a:spLocks noGrp="1"/>
          </p:cNvSpPr>
          <p:nvPr>
            <p:ph type="body" sz="quarter" idx="11"/>
          </p:nvPr>
        </p:nvSpPr>
        <p:spPr>
          <a:xfrm>
            <a:off x="269242" y="348574"/>
            <a:ext cx="6274973" cy="669927"/>
          </a:xfrm>
        </p:spPr>
        <p:txBody>
          <a:bodyPr lIns="146304" tIns="109728" rIns="146304" bIns="109728" anchor="t" anchorCtr="0"/>
          <a:lstStyle>
            <a:lvl1pPr marL="0" indent="0">
              <a:lnSpc>
                <a:spcPts val="3528"/>
              </a:lnSpc>
              <a:buFontTx/>
              <a:buNone/>
              <a:defRPr sz="3528">
                <a:solidFill>
                  <a:schemeClr val="tx2"/>
                </a:solidFill>
                <a:latin typeface="+mj-lt"/>
              </a:defRPr>
            </a:lvl1pPr>
            <a:lvl2pPr marL="336049" indent="0">
              <a:buFontTx/>
              <a:buNone/>
              <a:defRPr sz="3528">
                <a:latin typeface="Segoe Pro Light"/>
              </a:defRPr>
            </a:lvl2pPr>
            <a:lvl3pPr marL="560080" indent="0">
              <a:buFontTx/>
              <a:buNone/>
              <a:defRPr sz="3528">
                <a:latin typeface="Segoe Pro Light"/>
              </a:defRPr>
            </a:lvl3pPr>
            <a:lvl4pPr marL="784111" indent="0">
              <a:buFontTx/>
              <a:buNone/>
              <a:defRPr sz="3528">
                <a:latin typeface="Segoe Pro Light"/>
              </a:defRPr>
            </a:lvl4pPr>
            <a:lvl5pPr marL="1008142" indent="0">
              <a:buFontTx/>
              <a:buNone/>
              <a:defRPr sz="3528">
                <a:latin typeface="Segoe Pro Light"/>
              </a:defRPr>
            </a:lvl5pPr>
          </a:lstStyle>
          <a:p>
            <a:pPr lvl="0"/>
            <a:r>
              <a:rPr lang="en-US"/>
              <a:t>Click to edit Master text styles</a:t>
            </a:r>
          </a:p>
        </p:txBody>
      </p:sp>
      <p:sp>
        <p:nvSpPr>
          <p:cNvPr id="11" name="Text Placeholder 10"/>
          <p:cNvSpPr>
            <a:spLocks noGrp="1"/>
          </p:cNvSpPr>
          <p:nvPr>
            <p:ph type="body" sz="quarter" idx="14"/>
          </p:nvPr>
        </p:nvSpPr>
        <p:spPr>
          <a:xfrm>
            <a:off x="269241" y="2084173"/>
            <a:ext cx="3137515" cy="1277489"/>
          </a:xfrm>
        </p:spPr>
        <p:txBody>
          <a:bodyPr/>
          <a:lstStyle>
            <a:lvl1pPr marL="0" indent="0">
              <a:lnSpc>
                <a:spcPct val="100000"/>
              </a:lnSpc>
              <a:spcBef>
                <a:spcPts val="0"/>
              </a:spcBef>
              <a:spcAft>
                <a:spcPts val="2941"/>
              </a:spcAft>
              <a:buNone/>
              <a:defRPr sz="1765">
                <a:latin typeface="+mn-lt"/>
              </a:defRPr>
            </a:lvl1pPr>
            <a:lvl2pPr marL="3111" indent="0">
              <a:lnSpc>
                <a:spcPts val="1420"/>
              </a:lnSpc>
              <a:spcBef>
                <a:spcPts val="0"/>
              </a:spcBef>
              <a:spcAft>
                <a:spcPts val="1175"/>
              </a:spcAft>
              <a:buNone/>
              <a:defRPr sz="1273"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9060968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EA6FAA0-0209-4C27-B8CF-C3F12F80A0E6}" type="datetimeFigureOut">
              <a:rPr lang="nl-NL" smtClean="0">
                <a:solidFill>
                  <a:prstClr val="black">
                    <a:tint val="75000"/>
                  </a:prstClr>
                </a:solidFill>
              </a:rPr>
              <a:pPr/>
              <a:t>12-5-2016</a:t>
            </a:fld>
            <a:endParaRPr lang="nl-NL">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nl-NL">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D99F532-E1AD-49C6-85F9-413E48108069}"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3090024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 y="100250"/>
            <a:ext cx="12193200" cy="6757750"/>
          </a:xfrm>
          <a:prstGeom prst="rect">
            <a:avLst/>
          </a:prstGeom>
        </p:spPr>
      </p:pic>
    </p:spTree>
    <p:extLst>
      <p:ext uri="{BB962C8B-B14F-4D97-AF65-F5344CB8AC3E}">
        <p14:creationId xmlns:p14="http://schemas.microsoft.com/office/powerpoint/2010/main" val="616347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73E30-8D43-43BA-9C8B-0C6B0D93C555}" type="slidenum">
              <a:rPr lang="en-IN" smtClean="0"/>
              <a:t>‹#›</a:t>
            </a:fld>
            <a:endParaRPr lang="en-IN" dirty="0"/>
          </a:p>
        </p:txBody>
      </p:sp>
      <p:grpSp>
        <p:nvGrpSpPr>
          <p:cNvPr id="6" name="Group 5"/>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4" name="TextBox 3"/>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5" name="Group 4"/>
            <p:cNvGrpSpPr/>
            <p:nvPr userDrawn="1"/>
          </p:nvGrpSpPr>
          <p:grpSpPr bwMode="grayWhite">
            <a:xfrm>
              <a:off x="-498757" y="285495"/>
              <a:ext cx="2605853" cy="268906"/>
              <a:chOff x="4210714" y="2528426"/>
              <a:chExt cx="3686450" cy="569860"/>
            </a:xfrm>
          </p:grpSpPr>
          <p:sp>
            <p:nvSpPr>
              <p:cNvPr id="9" name="Rectangle 8"/>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0"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TextBox 10"/>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2" name="TextBox 11"/>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
        <p:nvSpPr>
          <p:cNvPr id="13" name="Title 12"/>
          <p:cNvSpPr>
            <a:spLocks noGrp="1"/>
          </p:cNvSpPr>
          <p:nvPr>
            <p:ph type="title"/>
          </p:nvPr>
        </p:nvSpPr>
        <p:spPr/>
        <p:txBody>
          <a:bodyPr/>
          <a:lstStyle/>
          <a:p>
            <a:r>
              <a:rPr lang="en-US" dirty="0"/>
              <a:t>Click to edit Master title style</a:t>
            </a:r>
            <a:endParaRPr lang="en-IN" dirty="0"/>
          </a:p>
        </p:txBody>
      </p:sp>
    </p:spTree>
    <p:extLst>
      <p:ext uri="{BB962C8B-B14F-4D97-AF65-F5344CB8AC3E}">
        <p14:creationId xmlns:p14="http://schemas.microsoft.com/office/powerpoint/2010/main" val="2937032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D173E30-8D43-43BA-9C8B-0C6B0D93C555}" type="slidenum">
              <a:rPr lang="en-IN" smtClean="0"/>
              <a:t>‹#›</a:t>
            </a:fld>
            <a:endParaRPr lang="en-IN"/>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9" name="Group 8"/>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0" name="TextBox 9"/>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1" name="Group 10"/>
            <p:cNvGrpSpPr/>
            <p:nvPr userDrawn="1"/>
          </p:nvGrpSpPr>
          <p:grpSpPr bwMode="grayWhite">
            <a:xfrm>
              <a:off x="-498757" y="285495"/>
              <a:ext cx="2605853" cy="268906"/>
              <a:chOff x="4210714" y="2528426"/>
              <a:chExt cx="3686450" cy="569860"/>
            </a:xfrm>
          </p:grpSpPr>
          <p:sp>
            <p:nvSpPr>
              <p:cNvPr id="12" name="Rectangle 11"/>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3"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TextBox 13"/>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5" name="TextBox 14"/>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97405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CAF1ABC2-FB9E-4FED-AE24-AD6099DFE3E7}" type="datetimeFigureOut">
              <a:rPr lang="nl-NL" smtClean="0"/>
              <a:t>12-5-2016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4264874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a:p>
        </p:txBody>
      </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0" name="Group 9"/>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1" name="TextBox 10"/>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2" name="Group 11"/>
            <p:cNvGrpSpPr/>
            <p:nvPr userDrawn="1"/>
          </p:nvGrpSpPr>
          <p:grpSpPr bwMode="grayWhite">
            <a:xfrm>
              <a:off x="-498757" y="285495"/>
              <a:ext cx="2605853" cy="268906"/>
              <a:chOff x="4210714" y="2528426"/>
              <a:chExt cx="3686450" cy="569860"/>
            </a:xfrm>
          </p:grpSpPr>
          <p:sp>
            <p:nvSpPr>
              <p:cNvPr id="13" name="Rectangle 12"/>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4"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6" name="TextBox 15"/>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387822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Slide Number Placeholder 8"/>
          <p:cNvSpPr>
            <a:spLocks noGrp="1"/>
          </p:cNvSpPr>
          <p:nvPr>
            <p:ph type="sldNum" sz="quarter" idx="12"/>
          </p:nvPr>
        </p:nvSpPr>
        <p:spPr/>
        <p:txBody>
          <a:bodyPr/>
          <a:lstStyle/>
          <a:p>
            <a:fld id="{BD173E30-8D43-43BA-9C8B-0C6B0D93C555}" type="slidenum">
              <a:rPr lang="en-IN" smtClean="0"/>
              <a:t>‹#›</a:t>
            </a:fld>
            <a:endParaRPr lang="en-IN"/>
          </a:p>
        </p:txBody>
      </p:sp>
      <p:pic>
        <p:nvPicPr>
          <p:cNvPr id="11" name="Picture 10"/>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2" name="Group 11"/>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3" name="TextBox 12"/>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4" name="Group 13"/>
            <p:cNvGrpSpPr/>
            <p:nvPr userDrawn="1"/>
          </p:nvGrpSpPr>
          <p:grpSpPr bwMode="grayWhite">
            <a:xfrm>
              <a:off x="-498757" y="285495"/>
              <a:ext cx="2605853" cy="268906"/>
              <a:chOff x="4210714" y="2528426"/>
              <a:chExt cx="3686450" cy="569860"/>
            </a:xfrm>
          </p:grpSpPr>
          <p:sp>
            <p:nvSpPr>
              <p:cNvPr id="15" name="Rectangle 14"/>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6"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TextBox 16"/>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8" name="TextBox 17"/>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2940943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5" name="Slide Number Placeholder 4"/>
          <p:cNvSpPr>
            <a:spLocks noGrp="1"/>
          </p:cNvSpPr>
          <p:nvPr>
            <p:ph type="sldNum" sz="quarter" idx="12"/>
          </p:nvPr>
        </p:nvSpPr>
        <p:spPr/>
        <p:txBody>
          <a:bodyPr/>
          <a:lstStyle/>
          <a:p>
            <a:fld id="{BD173E30-8D43-43BA-9C8B-0C6B0D93C555}" type="slidenum">
              <a:rPr lang="en-IN" smtClean="0"/>
              <a:t>‹#›</a:t>
            </a:fld>
            <a:endParaRPr lang="en-IN"/>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8" name="Group 7"/>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9" name="TextBox 8"/>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0" name="Group 9"/>
            <p:cNvGrpSpPr/>
            <p:nvPr userDrawn="1"/>
          </p:nvGrpSpPr>
          <p:grpSpPr bwMode="grayWhite">
            <a:xfrm>
              <a:off x="-498757" y="285495"/>
              <a:ext cx="2605853" cy="268906"/>
              <a:chOff x="4210714" y="2528426"/>
              <a:chExt cx="3686450" cy="569860"/>
            </a:xfrm>
          </p:grpSpPr>
          <p:sp>
            <p:nvSpPr>
              <p:cNvPr id="11" name="Rectangle 10"/>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2"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TextBox 12"/>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4" name="TextBox 13"/>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24286630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173E30-8D43-43BA-9C8B-0C6B0D93C555}" type="slidenum">
              <a:rPr lang="en-IN" smtClean="0"/>
              <a:t>‹#›</a:t>
            </a:fld>
            <a:endParaRPr lang="en-IN"/>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7" name="Group 6"/>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8" name="TextBox 7"/>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9" name="Group 8"/>
            <p:cNvGrpSpPr/>
            <p:nvPr userDrawn="1"/>
          </p:nvGrpSpPr>
          <p:grpSpPr bwMode="grayWhite">
            <a:xfrm>
              <a:off x="-498757" y="285495"/>
              <a:ext cx="2605853" cy="268906"/>
              <a:chOff x="4210714" y="2528426"/>
              <a:chExt cx="3686450" cy="569860"/>
            </a:xfrm>
          </p:grpSpPr>
          <p:sp>
            <p:nvSpPr>
              <p:cNvPr id="10" name="Rectangle 9"/>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1"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TextBox 11"/>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3" name="TextBox 12"/>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3133635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a:p>
        </p:txBody>
      </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0" name="Group 9"/>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1" name="TextBox 10"/>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2" name="Group 11"/>
            <p:cNvGrpSpPr/>
            <p:nvPr userDrawn="1"/>
          </p:nvGrpSpPr>
          <p:grpSpPr bwMode="grayWhite">
            <a:xfrm>
              <a:off x="-498757" y="285495"/>
              <a:ext cx="2605853" cy="268906"/>
              <a:chOff x="4210714" y="2528426"/>
              <a:chExt cx="3686450" cy="569860"/>
            </a:xfrm>
          </p:grpSpPr>
          <p:sp>
            <p:nvSpPr>
              <p:cNvPr id="13" name="Rectangle 12"/>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4"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6" name="TextBox 15"/>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12566922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D173E30-8D43-43BA-9C8B-0C6B0D93C555}" type="slidenum">
              <a:rPr lang="en-IN" smtClean="0"/>
              <a:t>‹#›</a:t>
            </a:fld>
            <a:endParaRPr lang="en-IN"/>
          </a:p>
        </p:txBody>
      </p:sp>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0" name="Group 9"/>
          <p:cNvGrpSpPr/>
          <p:nvPr userDrawn="1"/>
        </p:nvGrpSpPr>
        <p:grpSpPr bwMode="grayWhite">
          <a:xfrm>
            <a:off x="9636379" y="16992"/>
            <a:ext cx="2605853" cy="561329"/>
            <a:chOff x="-498757" y="-6928"/>
            <a:chExt cx="2605853" cy="561329"/>
          </a:xfrm>
          <a:effectLst>
            <a:reflection endPos="0" dist="50800" dir="5400000" sy="-100000" algn="bl" rotWithShape="0"/>
          </a:effectLst>
        </p:grpSpPr>
        <p:sp>
          <p:nvSpPr>
            <p:cNvPr id="11" name="TextBox 10"/>
            <p:cNvSpPr txBox="1"/>
            <p:nvPr userDrawn="1"/>
          </p:nvSpPr>
          <p:spPr bwMode="grayWhite">
            <a:xfrm>
              <a:off x="267613" y="-6928"/>
              <a:ext cx="1508180" cy="276999"/>
            </a:xfrm>
            <a:prstGeom prst="rect">
              <a:avLst/>
            </a:prstGeom>
            <a:noFill/>
          </p:spPr>
          <p:txBody>
            <a:bodyPr wrap="square" rtlCol="0">
              <a:spAutoFit/>
            </a:bodyPr>
            <a:lstStyle/>
            <a:p>
              <a:r>
                <a:rPr lang="en-IN" sz="1200" b="1" dirty="0">
                  <a:solidFill>
                    <a:srgbClr val="F97E23"/>
                  </a:solidFill>
                  <a:latin typeface="+mj-lt"/>
                </a:rPr>
                <a:t>INTEGRATE 2016</a:t>
              </a:r>
            </a:p>
          </p:txBody>
        </p:sp>
        <p:grpSp>
          <p:nvGrpSpPr>
            <p:cNvPr id="12" name="Group 11"/>
            <p:cNvGrpSpPr/>
            <p:nvPr userDrawn="1"/>
          </p:nvGrpSpPr>
          <p:grpSpPr bwMode="grayWhite">
            <a:xfrm>
              <a:off x="-498757" y="285495"/>
              <a:ext cx="2605853" cy="268906"/>
              <a:chOff x="4210714" y="2528426"/>
              <a:chExt cx="3686450" cy="569860"/>
            </a:xfrm>
          </p:grpSpPr>
          <p:sp>
            <p:nvSpPr>
              <p:cNvPr id="13" name="Rectangle 12"/>
              <p:cNvSpPr/>
              <p:nvPr userDrawn="1"/>
            </p:nvSpPr>
            <p:spPr bwMode="grayWhite">
              <a:xfrm>
                <a:off x="5052598" y="2528430"/>
                <a:ext cx="1548752" cy="525767"/>
              </a:xfrm>
              <a:prstGeom prst="rect">
                <a:avLst/>
              </a:pr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4" name="Flowchart: Card 25"/>
              <p:cNvSpPr/>
              <p:nvPr userDrawn="1"/>
            </p:nvSpPr>
            <p:spPr bwMode="grayWhite">
              <a:xfrm rot="10800000" flipH="1">
                <a:off x="6165558" y="2528426"/>
                <a:ext cx="1507704" cy="525769"/>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TextBox 14"/>
              <p:cNvSpPr txBox="1"/>
              <p:nvPr userDrawn="1"/>
            </p:nvSpPr>
            <p:spPr bwMode="grayWhite">
              <a:xfrm>
                <a:off x="4210714" y="2562887"/>
                <a:ext cx="2022702" cy="535399"/>
              </a:xfrm>
              <a:prstGeom prst="rect">
                <a:avLst/>
              </a:prstGeom>
              <a:noFill/>
            </p:spPr>
            <p:txBody>
              <a:bodyPr wrap="square" rtlCol="0">
                <a:spAutoFit/>
              </a:bodyPr>
              <a:lstStyle/>
              <a:p>
                <a:pPr algn="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ExCeL London</a:t>
                </a:r>
              </a:p>
            </p:txBody>
          </p:sp>
          <p:sp>
            <p:nvSpPr>
              <p:cNvPr id="16" name="TextBox 15"/>
              <p:cNvSpPr txBox="1"/>
              <p:nvPr userDrawn="1"/>
            </p:nvSpPr>
            <p:spPr bwMode="grayWhite">
              <a:xfrm>
                <a:off x="6202416" y="2562887"/>
                <a:ext cx="1694748" cy="535399"/>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May 11</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–13</a:t>
                </a:r>
                <a:r>
                  <a:rPr lang="en-IN" sz="800" baseline="30000" dirty="0">
                    <a:solidFill>
                      <a:schemeClr val="bg1"/>
                    </a:solidFill>
                    <a:latin typeface="Lato" panose="020F0502020204030203" pitchFamily="34" charset="0"/>
                    <a:ea typeface="Lato" panose="020F0502020204030203" pitchFamily="34" charset="0"/>
                    <a:cs typeface="Lato" panose="020F0502020204030203" pitchFamily="34" charset="0"/>
                  </a:rPr>
                  <a:t>th</a:t>
                </a: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2016</a:t>
                </a:r>
              </a:p>
            </p:txBody>
          </p:sp>
        </p:grpSp>
      </p:grpSp>
    </p:spTree>
    <p:extLst>
      <p:ext uri="{BB962C8B-B14F-4D97-AF65-F5344CB8AC3E}">
        <p14:creationId xmlns:p14="http://schemas.microsoft.com/office/powerpoint/2010/main" val="327118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1ABC2-FB9E-4FED-AE24-AD6099DFE3E7}" type="datetimeFigureOut">
              <a:rPr lang="nl-NL" smtClean="0"/>
              <a:t>12-5-2016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6430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F1ABC2-FB9E-4FED-AE24-AD6099DFE3E7}" type="datetimeFigureOut">
              <a:rPr lang="nl-NL" smtClean="0"/>
              <a:t>12-5-2016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2150074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F1ABC2-FB9E-4FED-AE24-AD6099DFE3E7}" type="datetimeFigureOut">
              <a:rPr lang="nl-NL" smtClean="0"/>
              <a:t>12-5-2016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61D0158-B8E9-4C5D-A394-5E8285D4B1B2}" type="slidenum">
              <a:rPr lang="nl-NL" smtClean="0"/>
              <a:t>‹#›</a:t>
            </a:fld>
            <a:endParaRPr lang="nl-NL"/>
          </a:p>
        </p:txBody>
      </p:sp>
    </p:spTree>
    <p:extLst>
      <p:ext uri="{BB962C8B-B14F-4D97-AF65-F5344CB8AC3E}">
        <p14:creationId xmlns:p14="http://schemas.microsoft.com/office/powerpoint/2010/main" val="2926632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image" Target="../media/image1.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theme" Target="../theme/theme3.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F1ABC2-FB9E-4FED-AE24-AD6099DFE3E7}" type="datetimeFigureOut">
              <a:rPr lang="nl-NL" smtClean="0"/>
              <a:t>12-5-2016</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D0158-B8E9-4C5D-A394-5E8285D4B1B2}" type="slidenum">
              <a:rPr lang="nl-NL" smtClean="0"/>
              <a:t>‹#›</a:t>
            </a:fld>
            <a:endParaRPr lang="nl-NL"/>
          </a:p>
        </p:txBody>
      </p:sp>
    </p:spTree>
    <p:extLst>
      <p:ext uri="{BB962C8B-B14F-4D97-AF65-F5344CB8AC3E}">
        <p14:creationId xmlns:p14="http://schemas.microsoft.com/office/powerpoint/2010/main" val="4293484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45" cstate="email">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32649672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100000"/>
        <a:buFontTx/>
        <a:buBlip>
          <a:blip r:embed="rId46"/>
        </a:buBlip>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100000"/>
        <a:buFontTx/>
        <a:buBlip>
          <a:blip r:embed="rId46"/>
        </a:buBlip>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100000"/>
        <a:buFontTx/>
        <a:buBlip>
          <a:blip r:embed="rId46"/>
        </a:buBlip>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100000"/>
        <a:buFontTx/>
        <a:buBlip>
          <a:blip r:embed="rId46"/>
        </a:buBlip>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100000"/>
        <a:buFontTx/>
        <a:buBlip>
          <a:blip r:embed="rId46"/>
        </a:buBlip>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73E30-8D43-43BA-9C8B-0C6B0D93C555}" type="slidenum">
              <a:rPr lang="en-IN" smtClean="0"/>
              <a:t>‹#›</a:t>
            </a:fld>
            <a:endParaRPr lang="en-IN" dirty="0"/>
          </a:p>
        </p:txBody>
      </p:sp>
    </p:spTree>
    <p:extLst>
      <p:ext uri="{BB962C8B-B14F-4D97-AF65-F5344CB8AC3E}">
        <p14:creationId xmlns:p14="http://schemas.microsoft.com/office/powerpoint/2010/main" val="426835883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slideLayout" Target="../slideLayouts/slideLayout2.xml"/><Relationship Id="rId7" Type="http://schemas.openxmlformats.org/officeDocument/2006/relationships/image" Target="../media/image14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7.png"/><Relationship Id="rId5" Type="http://schemas.openxmlformats.org/officeDocument/2006/relationships/image" Target="../media/image139.png"/><Relationship Id="rId4" Type="http://schemas.openxmlformats.org/officeDocument/2006/relationships/notesSlide" Target="../notesSlides/notesSlide9.xml"/><Relationship Id="rId9" Type="http://schemas.openxmlformats.org/officeDocument/2006/relationships/image" Target="../media/image142.png"/></Relationships>
</file>

<file path=ppt/slides/_rels/slide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15.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png"/><Relationship Id="rId26" Type="http://schemas.openxmlformats.org/officeDocument/2006/relationships/image" Target="../media/image167.png"/><Relationship Id="rId39" Type="http://schemas.openxmlformats.org/officeDocument/2006/relationships/image" Target="../media/image180.png"/><Relationship Id="rId21" Type="http://schemas.openxmlformats.org/officeDocument/2006/relationships/image" Target="../media/image162.png"/><Relationship Id="rId34" Type="http://schemas.openxmlformats.org/officeDocument/2006/relationships/image" Target="../media/image175.png"/><Relationship Id="rId42" Type="http://schemas.openxmlformats.org/officeDocument/2006/relationships/image" Target="../media/image183.png"/><Relationship Id="rId47" Type="http://schemas.openxmlformats.org/officeDocument/2006/relationships/image" Target="../media/image140.png"/><Relationship Id="rId50" Type="http://schemas.openxmlformats.org/officeDocument/2006/relationships/image" Target="../media/image187.png"/><Relationship Id="rId55" Type="http://schemas.openxmlformats.org/officeDocument/2006/relationships/image" Target="../media/image192.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38" Type="http://schemas.openxmlformats.org/officeDocument/2006/relationships/image" Target="../media/image179.png"/><Relationship Id="rId46" Type="http://schemas.openxmlformats.org/officeDocument/2006/relationships/image" Target="../media/image184.png"/><Relationship Id="rId2" Type="http://schemas.openxmlformats.org/officeDocument/2006/relationships/notesSlide" Target="../notesSlides/notesSlide11.xml"/><Relationship Id="rId16" Type="http://schemas.openxmlformats.org/officeDocument/2006/relationships/image" Target="../media/image157.png"/><Relationship Id="rId20" Type="http://schemas.openxmlformats.org/officeDocument/2006/relationships/image" Target="../media/image161.png"/><Relationship Id="rId29" Type="http://schemas.openxmlformats.org/officeDocument/2006/relationships/image" Target="../media/image170.png"/><Relationship Id="rId41" Type="http://schemas.openxmlformats.org/officeDocument/2006/relationships/image" Target="../media/image182.png"/><Relationship Id="rId54" Type="http://schemas.openxmlformats.org/officeDocument/2006/relationships/image" Target="../media/image191.png"/><Relationship Id="rId1" Type="http://schemas.openxmlformats.org/officeDocument/2006/relationships/slideLayout" Target="../slideLayouts/slideLayout6.xml"/><Relationship Id="rId6" Type="http://schemas.openxmlformats.org/officeDocument/2006/relationships/image" Target="../media/image141.png"/><Relationship Id="rId11" Type="http://schemas.openxmlformats.org/officeDocument/2006/relationships/image" Target="../media/image152.png"/><Relationship Id="rId24" Type="http://schemas.openxmlformats.org/officeDocument/2006/relationships/image" Target="../media/image165.png"/><Relationship Id="rId32" Type="http://schemas.openxmlformats.org/officeDocument/2006/relationships/image" Target="../media/image173.png"/><Relationship Id="rId37" Type="http://schemas.openxmlformats.org/officeDocument/2006/relationships/image" Target="../media/image178.png"/><Relationship Id="rId40" Type="http://schemas.openxmlformats.org/officeDocument/2006/relationships/image" Target="../media/image181.png"/><Relationship Id="rId45" Type="http://schemas.openxmlformats.org/officeDocument/2006/relationships/image" Target="../media/image136.png"/><Relationship Id="rId53" Type="http://schemas.openxmlformats.org/officeDocument/2006/relationships/image" Target="../media/image190.png"/><Relationship Id="rId5" Type="http://schemas.openxmlformats.org/officeDocument/2006/relationships/image" Target="../media/image147.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36" Type="http://schemas.openxmlformats.org/officeDocument/2006/relationships/image" Target="../media/image177.png"/><Relationship Id="rId49" Type="http://schemas.openxmlformats.org/officeDocument/2006/relationships/image" Target="../media/image186.png"/><Relationship Id="rId57" Type="http://schemas.openxmlformats.org/officeDocument/2006/relationships/image" Target="../media/image194.png"/><Relationship Id="rId10" Type="http://schemas.openxmlformats.org/officeDocument/2006/relationships/image" Target="../media/image151.png"/><Relationship Id="rId19" Type="http://schemas.openxmlformats.org/officeDocument/2006/relationships/image" Target="../media/image160.png"/><Relationship Id="rId31" Type="http://schemas.openxmlformats.org/officeDocument/2006/relationships/image" Target="../media/image172.png"/><Relationship Id="rId44" Type="http://schemas.openxmlformats.org/officeDocument/2006/relationships/image" Target="../media/image137.png"/><Relationship Id="rId52" Type="http://schemas.openxmlformats.org/officeDocument/2006/relationships/image" Target="../media/image189.png"/><Relationship Id="rId4" Type="http://schemas.openxmlformats.org/officeDocument/2006/relationships/image" Target="../media/image139.pn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png"/><Relationship Id="rId30" Type="http://schemas.openxmlformats.org/officeDocument/2006/relationships/image" Target="../media/image171.png"/><Relationship Id="rId35" Type="http://schemas.openxmlformats.org/officeDocument/2006/relationships/image" Target="../media/image176.png"/><Relationship Id="rId43" Type="http://schemas.openxmlformats.org/officeDocument/2006/relationships/image" Target="../media/image142.png"/><Relationship Id="rId48" Type="http://schemas.openxmlformats.org/officeDocument/2006/relationships/image" Target="../media/image185.png"/><Relationship Id="rId56" Type="http://schemas.openxmlformats.org/officeDocument/2006/relationships/image" Target="../media/image193.png"/><Relationship Id="rId8" Type="http://schemas.openxmlformats.org/officeDocument/2006/relationships/image" Target="../media/image149.png"/><Relationship Id="rId51" Type="http://schemas.openxmlformats.org/officeDocument/2006/relationships/image" Target="../media/image188.png"/><Relationship Id="rId3" Type="http://schemas.openxmlformats.org/officeDocument/2006/relationships/image" Target="../media/image14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195.png"/></Relationships>
</file>

<file path=ppt/slides/_rels/slide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notesSlide" Target="../notesSlides/notesSlide18.xml"/><Relationship Id="rId7" Type="http://schemas.openxmlformats.org/officeDocument/2006/relationships/image" Target="../media/image19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8.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137.png"/></Relationships>
</file>

<file path=ppt/slides/_rels/slide2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iztalk360.com/biztalk-server-extensibility/"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oa-thoughts.blogspot.n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ocial.technet.microsoft.com/wiki/contents/articles/7141.user-page-steef-jan-wiggers.asp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6" Type="http://schemas.openxmlformats.org/officeDocument/2006/relationships/image" Target="../media/image50.png"/><Relationship Id="rId21" Type="http://schemas.openxmlformats.org/officeDocument/2006/relationships/image" Target="../media/image45.jpeg"/><Relationship Id="rId42" Type="http://schemas.openxmlformats.org/officeDocument/2006/relationships/image" Target="../media/image65.jpeg"/><Relationship Id="rId47" Type="http://schemas.openxmlformats.org/officeDocument/2006/relationships/image" Target="../media/image70.jpeg"/><Relationship Id="rId63" Type="http://schemas.openxmlformats.org/officeDocument/2006/relationships/image" Target="../media/image85.png"/><Relationship Id="rId68" Type="http://schemas.openxmlformats.org/officeDocument/2006/relationships/image" Target="../media/image90.jpeg"/><Relationship Id="rId84" Type="http://schemas.openxmlformats.org/officeDocument/2006/relationships/image" Target="../media/image105.png"/><Relationship Id="rId89" Type="http://schemas.openxmlformats.org/officeDocument/2006/relationships/image" Target="../media/image110.png"/><Relationship Id="rId2" Type="http://schemas.openxmlformats.org/officeDocument/2006/relationships/notesSlide" Target="../notesSlides/notesSlide3.xml"/><Relationship Id="rId16" Type="http://schemas.openxmlformats.org/officeDocument/2006/relationships/image" Target="../media/image40.png"/><Relationship Id="rId29" Type="http://schemas.openxmlformats.org/officeDocument/2006/relationships/image" Target="../media/image53.png"/><Relationship Id="rId107" Type="http://schemas.openxmlformats.org/officeDocument/2006/relationships/image" Target="../media/image126.png"/><Relationship Id="rId11" Type="http://schemas.openxmlformats.org/officeDocument/2006/relationships/image" Target="../media/image35.jpeg"/><Relationship Id="rId24" Type="http://schemas.openxmlformats.org/officeDocument/2006/relationships/image" Target="../media/image48.png"/><Relationship Id="rId32" Type="http://schemas.openxmlformats.org/officeDocument/2006/relationships/image" Target="../media/image56.jpeg"/><Relationship Id="rId37" Type="http://schemas.openxmlformats.org/officeDocument/2006/relationships/image" Target="../media/image60.png"/><Relationship Id="rId40" Type="http://schemas.openxmlformats.org/officeDocument/2006/relationships/image" Target="../media/image63.png"/><Relationship Id="rId45" Type="http://schemas.openxmlformats.org/officeDocument/2006/relationships/image" Target="../media/image68.jpeg"/><Relationship Id="rId53" Type="http://schemas.openxmlformats.org/officeDocument/2006/relationships/image" Target="../media/image76.jpeg"/><Relationship Id="rId58" Type="http://schemas.openxmlformats.org/officeDocument/2006/relationships/image" Target="../media/image80.png"/><Relationship Id="rId66" Type="http://schemas.openxmlformats.org/officeDocument/2006/relationships/image" Target="../media/image88.png"/><Relationship Id="rId74" Type="http://schemas.openxmlformats.org/officeDocument/2006/relationships/image" Target="../media/image96.jpeg"/><Relationship Id="rId79" Type="http://schemas.openxmlformats.org/officeDocument/2006/relationships/image" Target="../media/image100.png"/><Relationship Id="rId87" Type="http://schemas.openxmlformats.org/officeDocument/2006/relationships/image" Target="../media/image108.png"/><Relationship Id="rId102" Type="http://schemas.openxmlformats.org/officeDocument/2006/relationships/image" Target="../media/image121.png"/><Relationship Id="rId110" Type="http://schemas.openxmlformats.org/officeDocument/2006/relationships/image" Target="../media/image129.jpeg"/><Relationship Id="rId5" Type="http://schemas.openxmlformats.org/officeDocument/2006/relationships/image" Target="../media/image29.jpeg"/><Relationship Id="rId61" Type="http://schemas.openxmlformats.org/officeDocument/2006/relationships/image" Target="../media/image83.png"/><Relationship Id="rId82" Type="http://schemas.openxmlformats.org/officeDocument/2006/relationships/image" Target="../media/image103.jpeg"/><Relationship Id="rId90" Type="http://schemas.openxmlformats.org/officeDocument/2006/relationships/image" Target="../media/image111.png"/><Relationship Id="rId95" Type="http://schemas.openxmlformats.org/officeDocument/2006/relationships/image" Target="../media/image115.jpeg"/><Relationship Id="rId19" Type="http://schemas.openxmlformats.org/officeDocument/2006/relationships/image" Target="../media/image43.jpeg"/><Relationship Id="rId14" Type="http://schemas.openxmlformats.org/officeDocument/2006/relationships/image" Target="../media/image38.png"/><Relationship Id="rId22" Type="http://schemas.openxmlformats.org/officeDocument/2006/relationships/image" Target="../media/image46.jpeg"/><Relationship Id="rId27" Type="http://schemas.openxmlformats.org/officeDocument/2006/relationships/image" Target="../media/image51.png"/><Relationship Id="rId30" Type="http://schemas.openxmlformats.org/officeDocument/2006/relationships/image" Target="../media/image54.jpeg"/><Relationship Id="rId35" Type="http://schemas.openxmlformats.org/officeDocument/2006/relationships/image" Target="../media/image58.png"/><Relationship Id="rId43" Type="http://schemas.openxmlformats.org/officeDocument/2006/relationships/image" Target="../media/image66.png"/><Relationship Id="rId48" Type="http://schemas.openxmlformats.org/officeDocument/2006/relationships/image" Target="../media/image71.png"/><Relationship Id="rId56" Type="http://schemas.openxmlformats.org/officeDocument/2006/relationships/image" Target="../media/image79.png"/><Relationship Id="rId64" Type="http://schemas.openxmlformats.org/officeDocument/2006/relationships/image" Target="../media/image86.png"/><Relationship Id="rId69" Type="http://schemas.openxmlformats.org/officeDocument/2006/relationships/image" Target="../media/image91.png"/><Relationship Id="rId77" Type="http://schemas.openxmlformats.org/officeDocument/2006/relationships/image" Target="../media/image99.png"/><Relationship Id="rId100" Type="http://schemas.openxmlformats.org/officeDocument/2006/relationships/image" Target="../media/image119.jpeg"/><Relationship Id="rId105" Type="http://schemas.openxmlformats.org/officeDocument/2006/relationships/image" Target="../media/image124.jpeg"/><Relationship Id="rId8" Type="http://schemas.openxmlformats.org/officeDocument/2006/relationships/image" Target="../media/image32.png"/><Relationship Id="rId51" Type="http://schemas.openxmlformats.org/officeDocument/2006/relationships/image" Target="../media/image74.jpeg"/><Relationship Id="rId72" Type="http://schemas.openxmlformats.org/officeDocument/2006/relationships/image" Target="../media/image94.png"/><Relationship Id="rId80" Type="http://schemas.openxmlformats.org/officeDocument/2006/relationships/image" Target="../media/image101.png"/><Relationship Id="rId85" Type="http://schemas.openxmlformats.org/officeDocument/2006/relationships/image" Target="../media/image106.jpeg"/><Relationship Id="rId93" Type="http://schemas.microsoft.com/office/2007/relationships/hdphoto" Target="../media/hdphoto6.wdp"/><Relationship Id="rId98" Type="http://schemas.openxmlformats.org/officeDocument/2006/relationships/image" Target="../media/image118.png"/><Relationship Id="rId3" Type="http://schemas.openxmlformats.org/officeDocument/2006/relationships/image" Target="../media/image27.jpeg"/><Relationship Id="rId12" Type="http://schemas.openxmlformats.org/officeDocument/2006/relationships/image" Target="../media/image36.jpg"/><Relationship Id="rId17" Type="http://schemas.openxmlformats.org/officeDocument/2006/relationships/image" Target="../media/image41.jpe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1.png"/><Relationship Id="rId46" Type="http://schemas.openxmlformats.org/officeDocument/2006/relationships/image" Target="../media/image69.png"/><Relationship Id="rId59" Type="http://schemas.openxmlformats.org/officeDocument/2006/relationships/image" Target="../media/image81.png"/><Relationship Id="rId67" Type="http://schemas.openxmlformats.org/officeDocument/2006/relationships/image" Target="../media/image89.jpeg"/><Relationship Id="rId103" Type="http://schemas.openxmlformats.org/officeDocument/2006/relationships/image" Target="../media/image122.jpeg"/><Relationship Id="rId108" Type="http://schemas.openxmlformats.org/officeDocument/2006/relationships/image" Target="../media/image127.jpeg"/><Relationship Id="rId20" Type="http://schemas.openxmlformats.org/officeDocument/2006/relationships/image" Target="../media/image44.jpeg"/><Relationship Id="rId41" Type="http://schemas.openxmlformats.org/officeDocument/2006/relationships/image" Target="../media/image64.png"/><Relationship Id="rId54" Type="http://schemas.openxmlformats.org/officeDocument/2006/relationships/image" Target="../media/image77.jpeg"/><Relationship Id="rId62" Type="http://schemas.openxmlformats.org/officeDocument/2006/relationships/image" Target="../media/image84.png"/><Relationship Id="rId70" Type="http://schemas.openxmlformats.org/officeDocument/2006/relationships/image" Target="../media/image92.jpg"/><Relationship Id="rId75" Type="http://schemas.openxmlformats.org/officeDocument/2006/relationships/image" Target="../media/image97.png"/><Relationship Id="rId83" Type="http://schemas.openxmlformats.org/officeDocument/2006/relationships/image" Target="../media/image104.png"/><Relationship Id="rId88" Type="http://schemas.openxmlformats.org/officeDocument/2006/relationships/image" Target="../media/image109.jpeg"/><Relationship Id="rId91" Type="http://schemas.openxmlformats.org/officeDocument/2006/relationships/image" Target="../media/image112.png"/><Relationship Id="rId96"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30.jpeg"/><Relationship Id="rId15" Type="http://schemas.openxmlformats.org/officeDocument/2006/relationships/image" Target="../media/image39.jpeg"/><Relationship Id="rId23" Type="http://schemas.openxmlformats.org/officeDocument/2006/relationships/image" Target="../media/image47.png"/><Relationship Id="rId28" Type="http://schemas.openxmlformats.org/officeDocument/2006/relationships/image" Target="../media/image52.jpeg"/><Relationship Id="rId36" Type="http://schemas.openxmlformats.org/officeDocument/2006/relationships/image" Target="../media/image59.png"/><Relationship Id="rId49" Type="http://schemas.openxmlformats.org/officeDocument/2006/relationships/image" Target="../media/image72.png"/><Relationship Id="rId57" Type="http://schemas.microsoft.com/office/2007/relationships/hdphoto" Target="../media/hdphoto4.wdp"/><Relationship Id="rId106" Type="http://schemas.openxmlformats.org/officeDocument/2006/relationships/image" Target="../media/image125.jpeg"/><Relationship Id="rId10" Type="http://schemas.openxmlformats.org/officeDocument/2006/relationships/image" Target="../media/image34.png"/><Relationship Id="rId31" Type="http://schemas.openxmlformats.org/officeDocument/2006/relationships/image" Target="../media/image55.jpeg"/><Relationship Id="rId44" Type="http://schemas.openxmlformats.org/officeDocument/2006/relationships/image" Target="../media/image67.jpeg"/><Relationship Id="rId52" Type="http://schemas.openxmlformats.org/officeDocument/2006/relationships/image" Target="../media/image75.png"/><Relationship Id="rId60" Type="http://schemas.openxmlformats.org/officeDocument/2006/relationships/image" Target="../media/image82.jpeg"/><Relationship Id="rId65" Type="http://schemas.openxmlformats.org/officeDocument/2006/relationships/image" Target="../media/image87.jpeg"/><Relationship Id="rId73" Type="http://schemas.openxmlformats.org/officeDocument/2006/relationships/image" Target="../media/image95.png"/><Relationship Id="rId78" Type="http://schemas.microsoft.com/office/2007/relationships/hdphoto" Target="../media/hdphoto5.wdp"/><Relationship Id="rId81" Type="http://schemas.openxmlformats.org/officeDocument/2006/relationships/image" Target="../media/image102.jpeg"/><Relationship Id="rId86" Type="http://schemas.openxmlformats.org/officeDocument/2006/relationships/image" Target="../media/image107.jpeg"/><Relationship Id="rId94" Type="http://schemas.openxmlformats.org/officeDocument/2006/relationships/image" Target="../media/image114.jpeg"/><Relationship Id="rId99" Type="http://schemas.microsoft.com/office/2007/relationships/hdphoto" Target="../media/hdphoto7.wdp"/><Relationship Id="rId101" Type="http://schemas.openxmlformats.org/officeDocument/2006/relationships/image" Target="../media/image120.png"/><Relationship Id="rId4" Type="http://schemas.openxmlformats.org/officeDocument/2006/relationships/image" Target="../media/image28.jpeg"/><Relationship Id="rId9" Type="http://schemas.openxmlformats.org/officeDocument/2006/relationships/image" Target="../media/image33.png"/><Relationship Id="rId13" Type="http://schemas.openxmlformats.org/officeDocument/2006/relationships/image" Target="../media/image37.jpeg"/><Relationship Id="rId18" Type="http://schemas.openxmlformats.org/officeDocument/2006/relationships/image" Target="../media/image42.jpeg"/><Relationship Id="rId39" Type="http://schemas.openxmlformats.org/officeDocument/2006/relationships/image" Target="../media/image62.jpeg"/><Relationship Id="rId109" Type="http://schemas.openxmlformats.org/officeDocument/2006/relationships/image" Target="../media/image128.jpeg"/><Relationship Id="rId34" Type="http://schemas.microsoft.com/office/2007/relationships/hdphoto" Target="../media/hdphoto3.wdp"/><Relationship Id="rId50" Type="http://schemas.openxmlformats.org/officeDocument/2006/relationships/image" Target="../media/image73.png"/><Relationship Id="rId55" Type="http://schemas.openxmlformats.org/officeDocument/2006/relationships/image" Target="../media/image78.jpeg"/><Relationship Id="rId76" Type="http://schemas.openxmlformats.org/officeDocument/2006/relationships/image" Target="../media/image98.jpeg"/><Relationship Id="rId97" Type="http://schemas.openxmlformats.org/officeDocument/2006/relationships/image" Target="../media/image117.png"/><Relationship Id="rId104" Type="http://schemas.openxmlformats.org/officeDocument/2006/relationships/image" Target="../media/image123.png"/><Relationship Id="rId7" Type="http://schemas.openxmlformats.org/officeDocument/2006/relationships/image" Target="../media/image31.jpeg"/><Relationship Id="rId71" Type="http://schemas.openxmlformats.org/officeDocument/2006/relationships/image" Target="../media/image93.jpeg"/><Relationship Id="rId92" Type="http://schemas.openxmlformats.org/officeDocument/2006/relationships/image" Target="../media/image1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17475" y="3469900"/>
            <a:ext cx="7648778" cy="1785184"/>
            <a:chOff x="3917475" y="3393700"/>
            <a:chExt cx="7648778" cy="1785184"/>
          </a:xfrm>
        </p:grpSpPr>
        <p:sp>
          <p:nvSpPr>
            <p:cNvPr id="6" name="TextBox 5"/>
            <p:cNvSpPr txBox="1"/>
            <p:nvPr/>
          </p:nvSpPr>
          <p:spPr>
            <a:xfrm>
              <a:off x="3917476" y="3393700"/>
              <a:ext cx="510161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3200" b="1" i="0" u="none" strike="noStrike" kern="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Steef-Jan Wiggers</a:t>
              </a:r>
            </a:p>
          </p:txBody>
        </p:sp>
        <p:sp>
          <p:nvSpPr>
            <p:cNvPr id="7" name="TextBox 6"/>
            <p:cNvSpPr txBox="1"/>
            <p:nvPr/>
          </p:nvSpPr>
          <p:spPr>
            <a:xfrm>
              <a:off x="3917476" y="3907220"/>
              <a:ext cx="510161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Integration MVP</a:t>
              </a:r>
            </a:p>
          </p:txBody>
        </p:sp>
        <p:sp>
          <p:nvSpPr>
            <p:cNvPr id="8" name="TextBox 7"/>
            <p:cNvSpPr txBox="1"/>
            <p:nvPr/>
          </p:nvSpPr>
          <p:spPr>
            <a:xfrm>
              <a:off x="3917475" y="4347887"/>
              <a:ext cx="764877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2400" b="1" i="0" u="none" strike="noStrike" kern="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End-to-end IoT solution leveraging Microsoft Azure Platform</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3219154"/>
            <a:ext cx="1562400" cy="1562400"/>
          </a:xfrm>
          <a:prstGeom prst="flowChartConnector">
            <a:avLst/>
          </a:prstGeom>
        </p:spPr>
      </p:pic>
    </p:spTree>
    <p:extLst>
      <p:ext uri="{BB962C8B-B14F-4D97-AF65-F5344CB8AC3E}">
        <p14:creationId xmlns:p14="http://schemas.microsoft.com/office/powerpoint/2010/main" val="4147884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93"/>
            <a:ext cx="10515600" cy="1325563"/>
          </a:xfrm>
        </p:spPr>
        <p:txBody>
          <a:bodyPr/>
          <a:lstStyle/>
          <a:p>
            <a:r>
              <a:rPr lang="en-US" dirty="0"/>
              <a:t>Where do we see IoT?</a:t>
            </a:r>
            <a:endParaRPr lang="nl-NL" dirty="0"/>
          </a:p>
        </p:txBody>
      </p:sp>
      <p:sp>
        <p:nvSpPr>
          <p:cNvPr id="4" name="Rectangle 3"/>
          <p:cNvSpPr/>
          <p:nvPr/>
        </p:nvSpPr>
        <p:spPr>
          <a:xfrm>
            <a:off x="9792421" y="2087331"/>
            <a:ext cx="2068897" cy="444671"/>
          </a:xfrm>
          <a:prstGeom prst="rect">
            <a:avLst/>
          </a:prstGeom>
          <a:solidFill>
            <a:schemeClr val="accent1">
              <a:lumMod val="60000"/>
              <a:lumOff val="40000"/>
            </a:schemeClr>
          </a:solidFill>
          <a:ln>
            <a:noFill/>
          </a:ln>
        </p:spPr>
        <p:style>
          <a:lnRef idx="1">
            <a:schemeClr val="dk1"/>
          </a:lnRef>
          <a:fillRef idx="3">
            <a:schemeClr val="dk1"/>
          </a:fillRef>
          <a:effectRef idx="2">
            <a:schemeClr val="dk1"/>
          </a:effectRef>
          <a:fontRef idx="minor">
            <a:schemeClr val="lt1"/>
          </a:fontRef>
        </p:style>
        <p:txBody>
          <a:bodyPr lIns="0" tIns="0" rIns="0" bIns="0" rtlCol="0" anchor="ctr"/>
          <a:lstStyle/>
          <a:p>
            <a:pPr algn="ctr"/>
            <a:r>
              <a:rPr lang="en-US" sz="1600" b="1" dirty="0">
                <a:solidFill>
                  <a:schemeClr val="bg1"/>
                </a:solidFill>
                <a:effectLst>
                  <a:outerShdw blurRad="38100" dist="38100" dir="2700000" algn="tl">
                    <a:srgbClr val="000000">
                      <a:alpha val="43137"/>
                    </a:srgbClr>
                  </a:outerShdw>
                </a:effectLst>
                <a:cs typeface="Segoe UI" panose="020B0502040204020203" pitchFamily="34" charset="0"/>
              </a:rPr>
              <a:t>Mobility</a:t>
            </a:r>
          </a:p>
        </p:txBody>
      </p:sp>
      <p:grpSp>
        <p:nvGrpSpPr>
          <p:cNvPr id="5" name="Group 4"/>
          <p:cNvGrpSpPr/>
          <p:nvPr/>
        </p:nvGrpSpPr>
        <p:grpSpPr>
          <a:xfrm>
            <a:off x="559312" y="2095447"/>
            <a:ext cx="2190308" cy="3997994"/>
            <a:chOff x="504883" y="1485847"/>
            <a:chExt cx="2190308" cy="3997994"/>
          </a:xfrm>
        </p:grpSpPr>
        <p:sp>
          <p:nvSpPr>
            <p:cNvPr id="6" name="Oval 67"/>
            <p:cNvSpPr/>
            <p:nvPr/>
          </p:nvSpPr>
          <p:spPr>
            <a:xfrm>
              <a:off x="520901" y="1998266"/>
              <a:ext cx="2167424" cy="3485575"/>
            </a:xfrm>
            <a:prstGeom prst="rect">
              <a:avLst/>
            </a:prstGeom>
            <a:solidFill>
              <a:schemeClr val="tx2"/>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prstClr val="black"/>
                </a:solidFill>
                <a:cs typeface="Segoe UI" panose="020B0502040204020203" pitchFamily="34" charset="0"/>
              </a:endParaRPr>
            </a:p>
          </p:txBody>
        </p:sp>
        <p:sp>
          <p:nvSpPr>
            <p:cNvPr id="7" name="Rectangle 6"/>
            <p:cNvSpPr/>
            <p:nvPr/>
          </p:nvSpPr>
          <p:spPr>
            <a:xfrm>
              <a:off x="719484" y="3717282"/>
              <a:ext cx="1808030" cy="350330"/>
            </a:xfrm>
            <a:prstGeom prst="rect">
              <a:avLst/>
            </a:prstGeom>
            <a:ln>
              <a:noFill/>
            </a:ln>
          </p:spPr>
          <p:txBody>
            <a:bodyPr wrap="square">
              <a:spAutoFit/>
            </a:bodyPr>
            <a:lstStyle/>
            <a:p>
              <a:pPr algn="ctr"/>
              <a:r>
                <a:rPr lang="en-US" sz="1600" dirty="0">
                  <a:solidFill>
                    <a:schemeClr val="bg1"/>
                  </a:solidFill>
                  <a:ea typeface="Calibri" panose="020F0502020204030204" pitchFamily="34" charset="0"/>
                  <a:cs typeface="Segoe UI" panose="020B0502040204020203" pitchFamily="34" charset="0"/>
                </a:rPr>
                <a:t>Drinking water</a:t>
              </a:r>
              <a:endParaRPr lang="en-US" sz="1600" dirty="0">
                <a:solidFill>
                  <a:schemeClr val="bg1"/>
                </a:solidFill>
                <a:cs typeface="Segoe UI" panose="020B0502040204020203" pitchFamily="34" charset="0"/>
              </a:endParaRPr>
            </a:p>
          </p:txBody>
        </p:sp>
        <p:sp>
          <p:nvSpPr>
            <p:cNvPr id="8" name="Rectangle 7"/>
            <p:cNvSpPr/>
            <p:nvPr/>
          </p:nvSpPr>
          <p:spPr>
            <a:xfrm>
              <a:off x="977940" y="4476585"/>
              <a:ext cx="1291123"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Waste water</a:t>
              </a:r>
              <a:endParaRPr lang="en-US" sz="1600" dirty="0">
                <a:solidFill>
                  <a:schemeClr val="bg1"/>
                </a:solidFill>
                <a:cs typeface="Segoe UI" panose="020B0502040204020203" pitchFamily="34" charset="0"/>
              </a:endParaRPr>
            </a:p>
          </p:txBody>
        </p:sp>
        <p:sp>
          <p:nvSpPr>
            <p:cNvPr id="9" name="Rectangle 8"/>
            <p:cNvSpPr/>
            <p:nvPr/>
          </p:nvSpPr>
          <p:spPr>
            <a:xfrm>
              <a:off x="592128" y="2578328"/>
              <a:ext cx="2062743" cy="350330"/>
            </a:xfrm>
            <a:prstGeom prst="rect">
              <a:avLst/>
            </a:prstGeom>
            <a:ln>
              <a:noFill/>
            </a:ln>
          </p:spPr>
          <p:txBody>
            <a:bodyPr wrap="square">
              <a:spAutoFit/>
            </a:bodyPr>
            <a:lstStyle/>
            <a:p>
              <a:pPr algn="ctr"/>
              <a:r>
                <a:rPr lang="en-US" sz="1600" dirty="0">
                  <a:solidFill>
                    <a:schemeClr val="bg1"/>
                  </a:solidFill>
                  <a:cs typeface="Segoe UI" panose="020B0502040204020203" pitchFamily="34" charset="0"/>
                </a:rPr>
                <a:t>Pollution</a:t>
              </a:r>
            </a:p>
          </p:txBody>
        </p:sp>
        <p:sp>
          <p:nvSpPr>
            <p:cNvPr id="10" name="Rectangle 9"/>
            <p:cNvSpPr/>
            <p:nvPr/>
          </p:nvSpPr>
          <p:spPr>
            <a:xfrm>
              <a:off x="1074056" y="2198677"/>
              <a:ext cx="1098891"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Fire safety</a:t>
              </a:r>
            </a:p>
          </p:txBody>
        </p:sp>
        <p:sp>
          <p:nvSpPr>
            <p:cNvPr id="11" name="Rectangle 10"/>
            <p:cNvSpPr/>
            <p:nvPr/>
          </p:nvSpPr>
          <p:spPr>
            <a:xfrm>
              <a:off x="649267" y="3337631"/>
              <a:ext cx="1948482"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Medical emergency</a:t>
              </a:r>
            </a:p>
          </p:txBody>
        </p:sp>
        <p:sp>
          <p:nvSpPr>
            <p:cNvPr id="12" name="Rectangle 11"/>
            <p:cNvSpPr/>
            <p:nvPr/>
          </p:nvSpPr>
          <p:spPr>
            <a:xfrm>
              <a:off x="645763" y="4856236"/>
              <a:ext cx="1955472" cy="350330"/>
            </a:xfrm>
            <a:prstGeom prst="rect">
              <a:avLst/>
            </a:prstGeom>
            <a:ln>
              <a:noFill/>
            </a:ln>
          </p:spPr>
          <p:txBody>
            <a:bodyPr wrap="square">
              <a:spAutoFit/>
            </a:bodyPr>
            <a:lstStyle/>
            <a:p>
              <a:pPr algn="ctr"/>
              <a:r>
                <a:rPr lang="en-US" sz="1600" dirty="0">
                  <a:solidFill>
                    <a:schemeClr val="bg1"/>
                  </a:solidFill>
                  <a:cs typeface="Segoe UI" panose="020B0502040204020203" pitchFamily="34" charset="0"/>
                </a:rPr>
                <a:t>Public Order</a:t>
              </a:r>
            </a:p>
          </p:txBody>
        </p:sp>
        <p:sp>
          <p:nvSpPr>
            <p:cNvPr id="13" name="Rectangle 12"/>
            <p:cNvSpPr/>
            <p:nvPr/>
          </p:nvSpPr>
          <p:spPr>
            <a:xfrm>
              <a:off x="504883" y="1485847"/>
              <a:ext cx="2190308" cy="444607"/>
            </a:xfrm>
            <a:prstGeom prst="rect">
              <a:avLst/>
            </a:prstGeom>
            <a:solidFill>
              <a:schemeClr val="accent5">
                <a:lumMod val="50000"/>
              </a:schemeClr>
            </a:solidFill>
            <a:ln>
              <a:noFill/>
            </a:ln>
          </p:spPr>
          <p:style>
            <a:lnRef idx="1">
              <a:schemeClr val="accent5"/>
            </a:lnRef>
            <a:fillRef idx="3">
              <a:schemeClr val="accent5"/>
            </a:fillRef>
            <a:effectRef idx="2">
              <a:schemeClr val="accent5"/>
            </a:effectRef>
            <a:fontRef idx="minor">
              <a:schemeClr val="lt1"/>
            </a:fontRef>
          </p:style>
          <p:txBody>
            <a:bodyPr lIns="0" tIns="0" rIns="0" bIns="0" rtlCol="0" anchor="ctr"/>
            <a:lstStyle/>
            <a:p>
              <a:pPr algn="ctr"/>
              <a:r>
                <a:rPr lang="en-US" sz="1600" b="1" dirty="0">
                  <a:solidFill>
                    <a:schemeClr val="bg1"/>
                  </a:solidFill>
                  <a:effectLst>
                    <a:outerShdw blurRad="38100" dist="38100" dir="2700000" algn="tl">
                      <a:srgbClr val="000000">
                        <a:alpha val="43137"/>
                      </a:srgbClr>
                    </a:outerShdw>
                  </a:effectLst>
                  <a:cs typeface="Segoe UI" panose="020B0502040204020203" pitchFamily="34" charset="0"/>
                </a:rPr>
                <a:t>Cities</a:t>
              </a:r>
            </a:p>
          </p:txBody>
        </p:sp>
        <p:sp>
          <p:nvSpPr>
            <p:cNvPr id="14" name="Rectangle 13"/>
            <p:cNvSpPr/>
            <p:nvPr/>
          </p:nvSpPr>
          <p:spPr>
            <a:xfrm>
              <a:off x="592128" y="2957979"/>
              <a:ext cx="2062743" cy="350330"/>
            </a:xfrm>
            <a:prstGeom prst="rect">
              <a:avLst/>
            </a:prstGeom>
            <a:ln>
              <a:noFill/>
            </a:ln>
          </p:spPr>
          <p:txBody>
            <a:bodyPr wrap="square">
              <a:spAutoFit/>
            </a:bodyPr>
            <a:lstStyle/>
            <a:p>
              <a:pPr algn="ctr"/>
              <a:r>
                <a:rPr lang="en-US" sz="1600" dirty="0">
                  <a:solidFill>
                    <a:schemeClr val="bg1"/>
                  </a:solidFill>
                  <a:cs typeface="Segoe UI" panose="020B0502040204020203" pitchFamily="34" charset="0"/>
                </a:rPr>
                <a:t>Flooding</a:t>
              </a:r>
            </a:p>
          </p:txBody>
        </p:sp>
        <p:sp>
          <p:nvSpPr>
            <p:cNvPr id="15" name="Rectangle 14"/>
            <p:cNvSpPr/>
            <p:nvPr/>
          </p:nvSpPr>
          <p:spPr>
            <a:xfrm>
              <a:off x="784521" y="4096933"/>
              <a:ext cx="1677960"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Waste treatment</a:t>
              </a:r>
              <a:endParaRPr lang="en-US" sz="1600" dirty="0">
                <a:solidFill>
                  <a:schemeClr val="bg1"/>
                </a:solidFill>
                <a:cs typeface="Segoe UI" panose="020B0502040204020203" pitchFamily="34" charset="0"/>
              </a:endParaRPr>
            </a:p>
          </p:txBody>
        </p:sp>
      </p:grpSp>
      <p:grpSp>
        <p:nvGrpSpPr>
          <p:cNvPr id="16" name="Group 15"/>
          <p:cNvGrpSpPr/>
          <p:nvPr/>
        </p:nvGrpSpPr>
        <p:grpSpPr>
          <a:xfrm>
            <a:off x="5083941" y="2094727"/>
            <a:ext cx="2283510" cy="3998714"/>
            <a:chOff x="5029512" y="1485127"/>
            <a:chExt cx="2283510" cy="3998714"/>
          </a:xfrm>
        </p:grpSpPr>
        <p:sp>
          <p:nvSpPr>
            <p:cNvPr id="17" name="Rectangle 16"/>
            <p:cNvSpPr/>
            <p:nvPr/>
          </p:nvSpPr>
          <p:spPr>
            <a:xfrm>
              <a:off x="5115753" y="1485127"/>
              <a:ext cx="2180048" cy="4446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effectLst>
                    <a:outerShdw blurRad="38100" dist="38100" dir="2700000" algn="tl">
                      <a:srgbClr val="000000">
                        <a:alpha val="43137"/>
                      </a:srgbClr>
                    </a:outerShdw>
                  </a:effectLst>
                  <a:cs typeface="Segoe UI" panose="020B0502040204020203" pitchFamily="34" charset="0"/>
                </a:rPr>
                <a:t>Energy</a:t>
              </a:r>
            </a:p>
          </p:txBody>
        </p:sp>
        <p:grpSp>
          <p:nvGrpSpPr>
            <p:cNvPr id="18" name="Group 17"/>
            <p:cNvGrpSpPr/>
            <p:nvPr/>
          </p:nvGrpSpPr>
          <p:grpSpPr>
            <a:xfrm>
              <a:off x="5029512" y="2006983"/>
              <a:ext cx="2283510" cy="3476858"/>
              <a:chOff x="5029512" y="2006983"/>
              <a:chExt cx="2283510" cy="3476858"/>
            </a:xfrm>
          </p:grpSpPr>
          <p:sp>
            <p:nvSpPr>
              <p:cNvPr id="19" name="Oval 70"/>
              <p:cNvSpPr/>
              <p:nvPr/>
            </p:nvSpPr>
            <p:spPr>
              <a:xfrm>
                <a:off x="5104408" y="2006983"/>
                <a:ext cx="2191392" cy="3476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a:solidFill>
                    <a:prstClr val="black"/>
                  </a:solidFill>
                  <a:cs typeface="Segoe UI" panose="020B0502040204020203" pitchFamily="34" charset="0"/>
                </a:endParaRPr>
              </a:p>
            </p:txBody>
          </p:sp>
          <p:sp>
            <p:nvSpPr>
              <p:cNvPr id="20" name="Rectangle 19"/>
              <p:cNvSpPr/>
              <p:nvPr/>
            </p:nvSpPr>
            <p:spPr>
              <a:xfrm>
                <a:off x="5885697" y="2210453"/>
                <a:ext cx="567784"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Grid</a:t>
                </a:r>
                <a:endParaRPr lang="en-US" sz="1600" dirty="0">
                  <a:solidFill>
                    <a:schemeClr val="bg1"/>
                  </a:solidFill>
                  <a:cs typeface="Segoe UI" panose="020B0502040204020203" pitchFamily="34" charset="0"/>
                </a:endParaRPr>
              </a:p>
            </p:txBody>
          </p:sp>
          <p:sp>
            <p:nvSpPr>
              <p:cNvPr id="21" name="Rectangle 20"/>
              <p:cNvSpPr/>
              <p:nvPr/>
            </p:nvSpPr>
            <p:spPr>
              <a:xfrm>
                <a:off x="5380042" y="2969755"/>
                <a:ext cx="1609736"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Gas distribution</a:t>
                </a:r>
                <a:endParaRPr lang="en-US" sz="1600" dirty="0">
                  <a:solidFill>
                    <a:schemeClr val="bg1"/>
                  </a:solidFill>
                  <a:cs typeface="Segoe UI" panose="020B0502040204020203" pitchFamily="34" charset="0"/>
                </a:endParaRPr>
              </a:p>
            </p:txBody>
          </p:sp>
          <p:sp>
            <p:nvSpPr>
              <p:cNvPr id="22" name="Rectangle 21"/>
              <p:cNvSpPr/>
              <p:nvPr/>
            </p:nvSpPr>
            <p:spPr>
              <a:xfrm>
                <a:off x="5029512" y="2590104"/>
                <a:ext cx="2283510"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Solar- and wind energy</a:t>
                </a:r>
              </a:p>
            </p:txBody>
          </p:sp>
          <p:sp>
            <p:nvSpPr>
              <p:cNvPr id="23" name="Rectangle 22"/>
              <p:cNvSpPr/>
              <p:nvPr/>
            </p:nvSpPr>
            <p:spPr>
              <a:xfrm>
                <a:off x="5359204" y="3349407"/>
                <a:ext cx="1651414"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Fuel distribution</a:t>
                </a:r>
                <a:endParaRPr lang="en-US" sz="1600" dirty="0">
                  <a:solidFill>
                    <a:schemeClr val="bg1"/>
                  </a:solidFill>
                  <a:cs typeface="Segoe UI" panose="020B0502040204020203" pitchFamily="34" charset="0"/>
                </a:endParaRPr>
              </a:p>
            </p:txBody>
          </p:sp>
          <p:sp>
            <p:nvSpPr>
              <p:cNvPr id="24" name="Rectangle 23"/>
              <p:cNvSpPr/>
              <p:nvPr/>
            </p:nvSpPr>
            <p:spPr>
              <a:xfrm>
                <a:off x="5557494" y="3729058"/>
                <a:ext cx="1254832"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Power plant</a:t>
                </a:r>
                <a:endParaRPr lang="en-US" sz="1600" dirty="0">
                  <a:solidFill>
                    <a:schemeClr val="bg1"/>
                  </a:solidFill>
                  <a:cs typeface="Segoe UI" panose="020B0502040204020203" pitchFamily="34" charset="0"/>
                </a:endParaRPr>
              </a:p>
            </p:txBody>
          </p:sp>
          <p:sp>
            <p:nvSpPr>
              <p:cNvPr id="25" name="Rectangle 24"/>
              <p:cNvSpPr/>
              <p:nvPr/>
            </p:nvSpPr>
            <p:spPr>
              <a:xfrm>
                <a:off x="5397674" y="4108709"/>
                <a:ext cx="1574469"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Nuclear waster</a:t>
                </a:r>
                <a:endParaRPr lang="en-US" sz="1600" dirty="0">
                  <a:solidFill>
                    <a:schemeClr val="bg1"/>
                  </a:solidFill>
                  <a:cs typeface="Segoe UI" panose="020B0502040204020203" pitchFamily="34" charset="0"/>
                </a:endParaRPr>
              </a:p>
            </p:txBody>
          </p:sp>
          <p:sp>
            <p:nvSpPr>
              <p:cNvPr id="26" name="Rectangle 25"/>
              <p:cNvSpPr/>
              <p:nvPr/>
            </p:nvSpPr>
            <p:spPr>
              <a:xfrm>
                <a:off x="5058385" y="4868012"/>
                <a:ext cx="2253054"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Oil and gas production</a:t>
                </a:r>
                <a:endParaRPr lang="en-US" sz="1600" dirty="0">
                  <a:solidFill>
                    <a:schemeClr val="bg1"/>
                  </a:solidFill>
                  <a:cs typeface="Segoe UI" panose="020B0502040204020203" pitchFamily="34" charset="0"/>
                </a:endParaRPr>
              </a:p>
            </p:txBody>
          </p:sp>
          <p:sp>
            <p:nvSpPr>
              <p:cNvPr id="27" name="Rectangle 26"/>
              <p:cNvSpPr/>
              <p:nvPr/>
            </p:nvSpPr>
            <p:spPr>
              <a:xfrm>
                <a:off x="5593784" y="4488361"/>
                <a:ext cx="1182247"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Coal Mines</a:t>
                </a:r>
                <a:endParaRPr lang="en-US" sz="1600" dirty="0">
                  <a:solidFill>
                    <a:schemeClr val="bg1"/>
                  </a:solidFill>
                  <a:cs typeface="Segoe UI" panose="020B0502040204020203" pitchFamily="34" charset="0"/>
                </a:endParaRPr>
              </a:p>
            </p:txBody>
          </p:sp>
        </p:grpSp>
      </p:grpSp>
      <p:grpSp>
        <p:nvGrpSpPr>
          <p:cNvPr id="28" name="Group 27"/>
          <p:cNvGrpSpPr/>
          <p:nvPr/>
        </p:nvGrpSpPr>
        <p:grpSpPr>
          <a:xfrm>
            <a:off x="9801408" y="2599251"/>
            <a:ext cx="2078797" cy="3487205"/>
            <a:chOff x="9746979" y="1989651"/>
            <a:chExt cx="2078797" cy="3487205"/>
          </a:xfrm>
        </p:grpSpPr>
        <p:sp>
          <p:nvSpPr>
            <p:cNvPr id="29" name="Oval 63"/>
            <p:cNvSpPr/>
            <p:nvPr/>
          </p:nvSpPr>
          <p:spPr>
            <a:xfrm>
              <a:off x="9746979" y="1989651"/>
              <a:ext cx="2078797" cy="3487205"/>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600" dirty="0">
                <a:solidFill>
                  <a:prstClr val="black"/>
                </a:solidFill>
                <a:cs typeface="Segoe UI" panose="020B0502040204020203" pitchFamily="34" charset="0"/>
              </a:endParaRPr>
            </a:p>
          </p:txBody>
        </p:sp>
        <p:sp>
          <p:nvSpPr>
            <p:cNvPr id="30" name="Rectangle 29"/>
            <p:cNvSpPr/>
            <p:nvPr/>
          </p:nvSpPr>
          <p:spPr>
            <a:xfrm>
              <a:off x="10181823" y="3229184"/>
              <a:ext cx="1044581"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Toll roads</a:t>
              </a:r>
            </a:p>
          </p:txBody>
        </p:sp>
        <p:sp>
          <p:nvSpPr>
            <p:cNvPr id="31" name="Rectangle 30"/>
            <p:cNvSpPr/>
            <p:nvPr/>
          </p:nvSpPr>
          <p:spPr>
            <a:xfrm>
              <a:off x="9960161" y="2216780"/>
              <a:ext cx="1487908"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Monitor traffic</a:t>
              </a:r>
            </a:p>
          </p:txBody>
        </p:sp>
        <p:sp>
          <p:nvSpPr>
            <p:cNvPr id="32" name="Rectangle 31"/>
            <p:cNvSpPr/>
            <p:nvPr/>
          </p:nvSpPr>
          <p:spPr>
            <a:xfrm>
              <a:off x="9850100" y="4579056"/>
              <a:ext cx="1708032"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Air traffic control</a:t>
              </a:r>
              <a:endParaRPr lang="en-US" sz="1600" dirty="0">
                <a:solidFill>
                  <a:schemeClr val="bg1"/>
                </a:solidFill>
                <a:cs typeface="Segoe UI" panose="020B0502040204020203" pitchFamily="34" charset="0"/>
              </a:endParaRPr>
            </a:p>
          </p:txBody>
        </p:sp>
        <p:sp>
          <p:nvSpPr>
            <p:cNvPr id="33" name="Rectangle 32"/>
            <p:cNvSpPr/>
            <p:nvPr/>
          </p:nvSpPr>
          <p:spPr>
            <a:xfrm>
              <a:off x="9893892" y="3566652"/>
              <a:ext cx="1620445"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Public transport</a:t>
              </a:r>
            </a:p>
          </p:txBody>
        </p:sp>
        <p:sp>
          <p:nvSpPr>
            <p:cNvPr id="34" name="Rectangle 33"/>
            <p:cNvSpPr/>
            <p:nvPr/>
          </p:nvSpPr>
          <p:spPr>
            <a:xfrm>
              <a:off x="9989110" y="2554248"/>
              <a:ext cx="1430007"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Traffic reports</a:t>
              </a:r>
            </a:p>
          </p:txBody>
        </p:sp>
        <p:sp>
          <p:nvSpPr>
            <p:cNvPr id="35" name="Rectangle 34"/>
            <p:cNvSpPr/>
            <p:nvPr/>
          </p:nvSpPr>
          <p:spPr>
            <a:xfrm>
              <a:off x="9986391" y="4241588"/>
              <a:ext cx="1435458"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Road network</a:t>
              </a:r>
              <a:endParaRPr lang="en-US" sz="1600" dirty="0">
                <a:solidFill>
                  <a:schemeClr val="bg1"/>
                </a:solidFill>
                <a:cs typeface="Segoe UI" panose="020B0502040204020203" pitchFamily="34" charset="0"/>
              </a:endParaRPr>
            </a:p>
          </p:txBody>
        </p:sp>
        <p:sp>
          <p:nvSpPr>
            <p:cNvPr id="36" name="Rectangle 35"/>
            <p:cNvSpPr/>
            <p:nvPr/>
          </p:nvSpPr>
          <p:spPr>
            <a:xfrm>
              <a:off x="10165342" y="2891716"/>
              <a:ext cx="1077539"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Violations</a:t>
              </a:r>
            </a:p>
          </p:txBody>
        </p:sp>
        <p:sp>
          <p:nvSpPr>
            <p:cNvPr id="37" name="Rectangle 36"/>
            <p:cNvSpPr/>
            <p:nvPr/>
          </p:nvSpPr>
          <p:spPr>
            <a:xfrm>
              <a:off x="10247352" y="4916524"/>
              <a:ext cx="913520"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Airports</a:t>
              </a:r>
            </a:p>
          </p:txBody>
        </p:sp>
        <p:sp>
          <p:nvSpPr>
            <p:cNvPr id="38" name="Rectangle 37"/>
            <p:cNvSpPr/>
            <p:nvPr/>
          </p:nvSpPr>
          <p:spPr>
            <a:xfrm>
              <a:off x="10444712" y="3904120"/>
              <a:ext cx="518796"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Taxi</a:t>
              </a:r>
              <a:endParaRPr lang="en-US" sz="1600" dirty="0">
                <a:solidFill>
                  <a:schemeClr val="bg1"/>
                </a:solidFill>
                <a:cs typeface="Segoe UI" panose="020B0502040204020203" pitchFamily="34" charset="0"/>
              </a:endParaRPr>
            </a:p>
          </p:txBody>
        </p:sp>
      </p:grpSp>
      <p:grpSp>
        <p:nvGrpSpPr>
          <p:cNvPr id="39" name="Group 38"/>
          <p:cNvGrpSpPr/>
          <p:nvPr/>
        </p:nvGrpSpPr>
        <p:grpSpPr>
          <a:xfrm>
            <a:off x="7458632" y="2094727"/>
            <a:ext cx="2217106" cy="4002880"/>
            <a:chOff x="7404203" y="1485127"/>
            <a:chExt cx="2217106" cy="4002880"/>
          </a:xfrm>
        </p:grpSpPr>
        <p:sp>
          <p:nvSpPr>
            <p:cNvPr id="40" name="Rectangle 39"/>
            <p:cNvSpPr/>
            <p:nvPr/>
          </p:nvSpPr>
          <p:spPr>
            <a:xfrm>
              <a:off x="7410075" y="1485127"/>
              <a:ext cx="2211234" cy="4299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effectLst>
                    <a:outerShdw blurRad="38100" dist="38100" dir="2700000" algn="tl">
                      <a:srgbClr val="000000">
                        <a:alpha val="43137"/>
                      </a:srgbClr>
                    </a:outerShdw>
                  </a:effectLst>
                  <a:cs typeface="Segoe UI" panose="020B0502040204020203" pitchFamily="34" charset="0"/>
                </a:rPr>
                <a:t>Healthcare</a:t>
              </a:r>
            </a:p>
          </p:txBody>
        </p:sp>
        <p:grpSp>
          <p:nvGrpSpPr>
            <p:cNvPr id="41" name="Group 40"/>
            <p:cNvGrpSpPr/>
            <p:nvPr/>
          </p:nvGrpSpPr>
          <p:grpSpPr>
            <a:xfrm>
              <a:off x="7404203" y="2011149"/>
              <a:ext cx="2217106" cy="3476858"/>
              <a:chOff x="7404203" y="2011149"/>
              <a:chExt cx="2217106" cy="3476858"/>
            </a:xfrm>
          </p:grpSpPr>
          <p:sp>
            <p:nvSpPr>
              <p:cNvPr id="42" name="Oval 71"/>
              <p:cNvSpPr/>
              <p:nvPr/>
            </p:nvSpPr>
            <p:spPr>
              <a:xfrm>
                <a:off x="7404203" y="2011149"/>
                <a:ext cx="2217106" cy="3476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a:solidFill>
                    <a:prstClr val="black"/>
                  </a:solidFill>
                  <a:cs typeface="Segoe UI" panose="020B0502040204020203" pitchFamily="34" charset="0"/>
                </a:endParaRPr>
              </a:p>
            </p:txBody>
          </p:sp>
          <p:sp>
            <p:nvSpPr>
              <p:cNvPr id="43" name="Rectangle 42"/>
              <p:cNvSpPr/>
              <p:nvPr/>
            </p:nvSpPr>
            <p:spPr>
              <a:xfrm>
                <a:off x="8098882" y="2155406"/>
                <a:ext cx="808042"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Patient</a:t>
                </a:r>
                <a:endParaRPr lang="en-US" sz="1600" dirty="0">
                  <a:solidFill>
                    <a:schemeClr val="bg1"/>
                  </a:solidFill>
                  <a:cs typeface="Segoe UI" panose="020B0502040204020203" pitchFamily="34" charset="0"/>
                </a:endParaRPr>
              </a:p>
            </p:txBody>
          </p:sp>
          <p:sp>
            <p:nvSpPr>
              <p:cNvPr id="44" name="Rectangle 43"/>
              <p:cNvSpPr/>
              <p:nvPr/>
            </p:nvSpPr>
            <p:spPr>
              <a:xfrm>
                <a:off x="7786283" y="4517682"/>
                <a:ext cx="1380343" cy="350330"/>
              </a:xfrm>
              <a:prstGeom prst="rect">
                <a:avLst/>
              </a:prstGeom>
              <a:ln>
                <a:noFill/>
              </a:ln>
            </p:spPr>
            <p:txBody>
              <a:bodyPr wrap="square">
                <a:spAutoFit/>
              </a:bodyPr>
              <a:lstStyle/>
              <a:p>
                <a:pPr algn="ctr"/>
                <a:r>
                  <a:rPr lang="en-US" sz="1600" dirty="0">
                    <a:solidFill>
                      <a:schemeClr val="bg1"/>
                    </a:solidFill>
                    <a:ea typeface="Calibri" panose="020F0502020204030204" pitchFamily="34" charset="0"/>
                    <a:cs typeface="Segoe UI" panose="020B0502040204020203" pitchFamily="34" charset="0"/>
                  </a:rPr>
                  <a:t>Mobile care</a:t>
                </a:r>
                <a:endParaRPr lang="en-US" sz="1600" dirty="0">
                  <a:solidFill>
                    <a:schemeClr val="bg1"/>
                  </a:solidFill>
                  <a:cs typeface="Segoe UI" panose="020B0502040204020203" pitchFamily="34" charset="0"/>
                </a:endParaRPr>
              </a:p>
            </p:txBody>
          </p:sp>
          <p:sp>
            <p:nvSpPr>
              <p:cNvPr id="45" name="Rectangle 44"/>
              <p:cNvSpPr/>
              <p:nvPr/>
            </p:nvSpPr>
            <p:spPr>
              <a:xfrm>
                <a:off x="7513472" y="3505278"/>
                <a:ext cx="1934056"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Surgical equipment</a:t>
                </a:r>
                <a:endParaRPr lang="en-US" sz="1600" dirty="0">
                  <a:solidFill>
                    <a:schemeClr val="bg1"/>
                  </a:solidFill>
                  <a:cs typeface="Segoe UI" panose="020B0502040204020203" pitchFamily="34" charset="0"/>
                </a:endParaRPr>
              </a:p>
            </p:txBody>
          </p:sp>
          <p:sp>
            <p:nvSpPr>
              <p:cNvPr id="46" name="Rectangle 45"/>
              <p:cNvSpPr/>
              <p:nvPr/>
            </p:nvSpPr>
            <p:spPr>
              <a:xfrm>
                <a:off x="7903219" y="2527214"/>
                <a:ext cx="1199367"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Monitoring</a:t>
                </a:r>
              </a:p>
            </p:txBody>
          </p:sp>
          <p:sp>
            <p:nvSpPr>
              <p:cNvPr id="47" name="Rectangle 46"/>
              <p:cNvSpPr/>
              <p:nvPr/>
            </p:nvSpPr>
            <p:spPr>
              <a:xfrm>
                <a:off x="8026793" y="2830342"/>
                <a:ext cx="960519"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Implants</a:t>
                </a:r>
              </a:p>
            </p:txBody>
          </p:sp>
          <p:sp>
            <p:nvSpPr>
              <p:cNvPr id="48" name="Rectangle 47"/>
              <p:cNvSpPr/>
              <p:nvPr/>
            </p:nvSpPr>
            <p:spPr>
              <a:xfrm>
                <a:off x="8092595" y="3167810"/>
                <a:ext cx="846387"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Tooling</a:t>
                </a:r>
              </a:p>
            </p:txBody>
          </p:sp>
          <p:sp>
            <p:nvSpPr>
              <p:cNvPr id="49" name="Rectangle 48"/>
              <p:cNvSpPr/>
              <p:nvPr/>
            </p:nvSpPr>
            <p:spPr>
              <a:xfrm>
                <a:off x="8276154" y="3842746"/>
                <a:ext cx="505267"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Lab</a:t>
                </a:r>
                <a:endParaRPr lang="en-US" sz="1600" dirty="0">
                  <a:solidFill>
                    <a:schemeClr val="bg1"/>
                  </a:solidFill>
                  <a:cs typeface="Segoe UI" panose="020B0502040204020203" pitchFamily="34" charset="0"/>
                </a:endParaRPr>
              </a:p>
            </p:txBody>
          </p:sp>
          <p:sp>
            <p:nvSpPr>
              <p:cNvPr id="50" name="Rectangle 49"/>
              <p:cNvSpPr/>
              <p:nvPr/>
            </p:nvSpPr>
            <p:spPr>
              <a:xfrm>
                <a:off x="7947641" y="4180214"/>
                <a:ext cx="1091966"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Radiology</a:t>
                </a:r>
                <a:endParaRPr lang="en-US" sz="1600" dirty="0">
                  <a:solidFill>
                    <a:schemeClr val="bg1"/>
                  </a:solidFill>
                  <a:cs typeface="Segoe UI" panose="020B0502040204020203" pitchFamily="34" charset="0"/>
                </a:endParaRPr>
              </a:p>
            </p:txBody>
          </p:sp>
          <p:sp>
            <p:nvSpPr>
              <p:cNvPr id="51" name="Rectangle 50"/>
              <p:cNvSpPr/>
              <p:nvPr/>
            </p:nvSpPr>
            <p:spPr>
              <a:xfrm>
                <a:off x="7491474" y="4855150"/>
                <a:ext cx="1969961" cy="350330"/>
              </a:xfrm>
              <a:prstGeom prst="rect">
                <a:avLst/>
              </a:prstGeom>
              <a:ln>
                <a:noFill/>
              </a:ln>
            </p:spPr>
            <p:txBody>
              <a:bodyPr wrap="square">
                <a:spAutoFit/>
              </a:bodyPr>
              <a:lstStyle/>
              <a:p>
                <a:pPr algn="ctr"/>
                <a:r>
                  <a:rPr lang="en-US" sz="1600" dirty="0">
                    <a:solidFill>
                      <a:schemeClr val="bg1"/>
                    </a:solidFill>
                    <a:ea typeface="Calibri" panose="020F0502020204030204" pitchFamily="34" charset="0"/>
                    <a:cs typeface="Segoe UI" panose="020B0502040204020203" pitchFamily="34" charset="0"/>
                  </a:rPr>
                  <a:t>Diabetes</a:t>
                </a:r>
                <a:endParaRPr lang="en-US" sz="1600" dirty="0">
                  <a:solidFill>
                    <a:schemeClr val="bg1"/>
                  </a:solidFill>
                  <a:cs typeface="Segoe UI" panose="020B0502040204020203" pitchFamily="34" charset="0"/>
                </a:endParaRPr>
              </a:p>
            </p:txBody>
          </p:sp>
        </p:grpSp>
      </p:grpSp>
      <p:grpSp>
        <p:nvGrpSpPr>
          <p:cNvPr id="52" name="Group 51"/>
          <p:cNvGrpSpPr/>
          <p:nvPr/>
        </p:nvGrpSpPr>
        <p:grpSpPr>
          <a:xfrm>
            <a:off x="2866773" y="2109860"/>
            <a:ext cx="2188229" cy="3994637"/>
            <a:chOff x="2800388" y="1489205"/>
            <a:chExt cx="2188229" cy="3994637"/>
          </a:xfrm>
        </p:grpSpPr>
        <p:grpSp>
          <p:nvGrpSpPr>
            <p:cNvPr id="53" name="Group 52"/>
            <p:cNvGrpSpPr/>
            <p:nvPr/>
          </p:nvGrpSpPr>
          <p:grpSpPr>
            <a:xfrm>
              <a:off x="2800388" y="1489205"/>
              <a:ext cx="2188229" cy="3994637"/>
              <a:chOff x="2800388" y="1489205"/>
              <a:chExt cx="2188229" cy="3994637"/>
            </a:xfrm>
          </p:grpSpPr>
          <p:sp>
            <p:nvSpPr>
              <p:cNvPr id="55" name="Oval 68"/>
              <p:cNvSpPr/>
              <p:nvPr/>
            </p:nvSpPr>
            <p:spPr>
              <a:xfrm>
                <a:off x="2814325" y="1996636"/>
                <a:ext cx="2167667" cy="3487206"/>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00" dirty="0">
                  <a:solidFill>
                    <a:prstClr val="black"/>
                  </a:solidFill>
                  <a:cs typeface="Segoe UI" panose="020B0502040204020203" pitchFamily="34" charset="0"/>
                </a:endParaRPr>
              </a:p>
            </p:txBody>
          </p:sp>
          <p:sp>
            <p:nvSpPr>
              <p:cNvPr id="56" name="Rectangle 55"/>
              <p:cNvSpPr/>
              <p:nvPr/>
            </p:nvSpPr>
            <p:spPr>
              <a:xfrm>
                <a:off x="3535992" y="4872208"/>
                <a:ext cx="737702"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Safety</a:t>
                </a:r>
                <a:endParaRPr lang="en-US" sz="1600" dirty="0">
                  <a:solidFill>
                    <a:schemeClr val="bg1"/>
                  </a:solidFill>
                  <a:cs typeface="Segoe UI" panose="020B0502040204020203" pitchFamily="34" charset="0"/>
                </a:endParaRPr>
              </a:p>
            </p:txBody>
          </p:sp>
          <p:sp>
            <p:nvSpPr>
              <p:cNvPr id="57" name="Rectangle 56"/>
              <p:cNvSpPr/>
              <p:nvPr/>
            </p:nvSpPr>
            <p:spPr>
              <a:xfrm>
                <a:off x="3453062" y="3353603"/>
                <a:ext cx="865943"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Climate</a:t>
                </a:r>
                <a:endParaRPr lang="en-US" sz="1600" dirty="0">
                  <a:solidFill>
                    <a:schemeClr val="bg1"/>
                  </a:solidFill>
                  <a:cs typeface="Segoe UI" panose="020B0502040204020203" pitchFamily="34" charset="0"/>
                </a:endParaRPr>
              </a:p>
            </p:txBody>
          </p:sp>
          <p:sp>
            <p:nvSpPr>
              <p:cNvPr id="58" name="Rectangle 57"/>
              <p:cNvSpPr/>
              <p:nvPr/>
            </p:nvSpPr>
            <p:spPr>
              <a:xfrm>
                <a:off x="3567651" y="2214649"/>
                <a:ext cx="635110"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Light</a:t>
                </a:r>
                <a:endParaRPr lang="en-US" sz="1600" dirty="0">
                  <a:solidFill>
                    <a:schemeClr val="bg1"/>
                  </a:solidFill>
                  <a:cs typeface="Segoe UI" panose="020B0502040204020203" pitchFamily="34" charset="0"/>
                </a:endParaRPr>
              </a:p>
            </p:txBody>
          </p:sp>
          <p:sp>
            <p:nvSpPr>
              <p:cNvPr id="59" name="Rectangle 58"/>
              <p:cNvSpPr/>
              <p:nvPr/>
            </p:nvSpPr>
            <p:spPr>
              <a:xfrm>
                <a:off x="3517932" y="2973951"/>
                <a:ext cx="740267"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Power</a:t>
                </a:r>
                <a:endParaRPr lang="en-US" sz="1600" dirty="0">
                  <a:solidFill>
                    <a:schemeClr val="bg1"/>
                  </a:solidFill>
                  <a:cs typeface="Segoe UI" panose="020B0502040204020203" pitchFamily="34" charset="0"/>
                </a:endParaRPr>
              </a:p>
            </p:txBody>
          </p:sp>
          <p:sp>
            <p:nvSpPr>
              <p:cNvPr id="60" name="Rectangle 59"/>
              <p:cNvSpPr/>
              <p:nvPr/>
            </p:nvSpPr>
            <p:spPr>
              <a:xfrm>
                <a:off x="2800388" y="1489205"/>
                <a:ext cx="2188229" cy="441249"/>
              </a:xfrm>
              <a:prstGeom prst="rect">
                <a:avLst/>
              </a:prstGeom>
              <a:solidFill>
                <a:schemeClr val="accent5">
                  <a:lumMod val="75000"/>
                </a:scheme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lang="en-US" sz="1600" b="1" dirty="0">
                    <a:solidFill>
                      <a:schemeClr val="bg1"/>
                    </a:solidFill>
                    <a:effectLst>
                      <a:outerShdw blurRad="38100" dist="38100" dir="2700000" algn="tl">
                        <a:srgbClr val="000000">
                          <a:alpha val="43137"/>
                        </a:srgbClr>
                      </a:outerShdw>
                    </a:effectLst>
                    <a:cs typeface="Segoe UI" panose="020B0502040204020203" pitchFamily="34" charset="0"/>
                  </a:rPr>
                  <a:t>Buildings</a:t>
                </a:r>
              </a:p>
            </p:txBody>
          </p:sp>
          <p:sp>
            <p:nvSpPr>
              <p:cNvPr id="61" name="Rectangle 60"/>
              <p:cNvSpPr/>
              <p:nvPr/>
            </p:nvSpPr>
            <p:spPr>
              <a:xfrm>
                <a:off x="3378478" y="3733254"/>
                <a:ext cx="1103187"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Air quality</a:t>
                </a:r>
                <a:endParaRPr lang="en-US" sz="1600" dirty="0">
                  <a:solidFill>
                    <a:schemeClr val="bg1"/>
                  </a:solidFill>
                  <a:cs typeface="Segoe UI" panose="020B0502040204020203" pitchFamily="34" charset="0"/>
                </a:endParaRPr>
              </a:p>
            </p:txBody>
          </p:sp>
          <p:sp>
            <p:nvSpPr>
              <p:cNvPr id="62" name="Rectangle 61"/>
              <p:cNvSpPr/>
              <p:nvPr/>
            </p:nvSpPr>
            <p:spPr>
              <a:xfrm>
                <a:off x="3381864" y="4492557"/>
                <a:ext cx="1117614"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Sign posts</a:t>
                </a:r>
              </a:p>
            </p:txBody>
          </p:sp>
          <p:sp>
            <p:nvSpPr>
              <p:cNvPr id="63" name="Rectangle 62"/>
              <p:cNvSpPr/>
              <p:nvPr/>
            </p:nvSpPr>
            <p:spPr>
              <a:xfrm>
                <a:off x="3538868" y="2594300"/>
                <a:ext cx="720455" cy="338554"/>
              </a:xfrm>
              <a:prstGeom prst="rect">
                <a:avLst/>
              </a:prstGeom>
              <a:ln>
                <a:noFill/>
              </a:ln>
            </p:spPr>
            <p:txBody>
              <a:bodyPr wrap="none">
                <a:spAutoFit/>
              </a:bodyPr>
              <a:lstStyle/>
              <a:p>
                <a:pPr algn="ctr"/>
                <a:r>
                  <a:rPr lang="en-US" sz="1600" dirty="0">
                    <a:solidFill>
                      <a:schemeClr val="bg1"/>
                    </a:solidFill>
                    <a:ea typeface="Calibri" panose="020F0502020204030204" pitchFamily="34" charset="0"/>
                    <a:cs typeface="Segoe UI" panose="020B0502040204020203" pitchFamily="34" charset="0"/>
                  </a:rPr>
                  <a:t>Water</a:t>
                </a:r>
                <a:endParaRPr lang="en-US" sz="1600" dirty="0">
                  <a:solidFill>
                    <a:schemeClr val="bg1"/>
                  </a:solidFill>
                  <a:cs typeface="Segoe UI" panose="020B0502040204020203" pitchFamily="34" charset="0"/>
                </a:endParaRPr>
              </a:p>
            </p:txBody>
          </p:sp>
        </p:grpSp>
        <p:sp>
          <p:nvSpPr>
            <p:cNvPr id="54" name="Rectangle 53"/>
            <p:cNvSpPr/>
            <p:nvPr/>
          </p:nvSpPr>
          <p:spPr>
            <a:xfrm>
              <a:off x="2963814" y="4096933"/>
              <a:ext cx="1900200" cy="338554"/>
            </a:xfrm>
            <a:prstGeom prst="rect">
              <a:avLst/>
            </a:prstGeom>
            <a:ln>
              <a:noFill/>
            </a:ln>
          </p:spPr>
          <p:txBody>
            <a:bodyPr wrap="none">
              <a:spAutoFit/>
            </a:bodyPr>
            <a:lstStyle/>
            <a:p>
              <a:pPr algn="ctr"/>
              <a:r>
                <a:rPr lang="en-US" sz="1600" dirty="0">
                  <a:solidFill>
                    <a:schemeClr val="bg1"/>
                  </a:solidFill>
                  <a:cs typeface="Segoe UI" panose="020B0502040204020203" pitchFamily="34" charset="0"/>
                </a:rPr>
                <a:t>Lifts and escalators</a:t>
              </a:r>
            </a:p>
          </p:txBody>
        </p:sp>
      </p:grpSp>
    </p:spTree>
    <p:extLst>
      <p:ext uri="{BB962C8B-B14F-4D97-AF65-F5344CB8AC3E}">
        <p14:creationId xmlns:p14="http://schemas.microsoft.com/office/powerpoint/2010/main" val="4095218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IoT Value Chain – Microsoft Azure</a:t>
            </a:r>
            <a:endParaRPr lang="nl-NL" dirty="0"/>
          </a:p>
        </p:txBody>
      </p:sp>
      <p:grpSp>
        <p:nvGrpSpPr>
          <p:cNvPr id="3" name="Group 2"/>
          <p:cNvGrpSpPr/>
          <p:nvPr/>
        </p:nvGrpSpPr>
        <p:grpSpPr>
          <a:xfrm>
            <a:off x="269242" y="1189496"/>
            <a:ext cx="11655079" cy="5376993"/>
            <a:chOff x="274638" y="1212850"/>
            <a:chExt cx="11888787" cy="5484813"/>
          </a:xfrm>
        </p:grpSpPr>
        <p:grpSp>
          <p:nvGrpSpPr>
            <p:cNvPr id="4" name="Group 3"/>
            <p:cNvGrpSpPr/>
            <p:nvPr/>
          </p:nvGrpSpPr>
          <p:grpSpPr>
            <a:xfrm>
              <a:off x="274638" y="1212850"/>
              <a:ext cx="11888787" cy="5484813"/>
              <a:chOff x="274638" y="1212850"/>
              <a:chExt cx="11888787" cy="5484813"/>
            </a:xfrm>
          </p:grpSpPr>
          <p:sp>
            <p:nvSpPr>
              <p:cNvPr id="8" name="Rectangle 7"/>
              <p:cNvSpPr/>
              <p:nvPr/>
            </p:nvSpPr>
            <p:spPr bwMode="auto">
              <a:xfrm>
                <a:off x="274638"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9" name="Rectangle 8"/>
              <p:cNvSpPr/>
              <p:nvPr/>
            </p:nvSpPr>
            <p:spPr bwMode="auto">
              <a:xfrm>
                <a:off x="2286635"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10" name="Rectangle 9"/>
              <p:cNvSpPr/>
              <p:nvPr/>
            </p:nvSpPr>
            <p:spPr bwMode="auto">
              <a:xfrm>
                <a:off x="4298632"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11" name="Rectangle 10"/>
              <p:cNvSpPr/>
              <p:nvPr/>
            </p:nvSpPr>
            <p:spPr bwMode="auto">
              <a:xfrm>
                <a:off x="6310629"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12" name="Rectangle 11"/>
              <p:cNvSpPr/>
              <p:nvPr/>
            </p:nvSpPr>
            <p:spPr bwMode="auto">
              <a:xfrm>
                <a:off x="8322626"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13" name="Rectangle 12"/>
              <p:cNvSpPr/>
              <p:nvPr/>
            </p:nvSpPr>
            <p:spPr bwMode="auto">
              <a:xfrm>
                <a:off x="10334625" y="1877175"/>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grpSp>
            <p:nvGrpSpPr>
              <p:cNvPr id="14" name="Group 13"/>
              <p:cNvGrpSpPr/>
              <p:nvPr/>
            </p:nvGrpSpPr>
            <p:grpSpPr>
              <a:xfrm>
                <a:off x="2469239" y="2130426"/>
                <a:ext cx="7499584" cy="4379612"/>
                <a:chOff x="2469239" y="2130426"/>
                <a:chExt cx="7499584" cy="4379612"/>
              </a:xfrm>
            </p:grpSpPr>
            <p:sp>
              <p:nvSpPr>
                <p:cNvPr id="67" name="Oval 66"/>
                <p:cNvSpPr/>
                <p:nvPr/>
              </p:nvSpPr>
              <p:spPr bwMode="auto">
                <a:xfrm>
                  <a:off x="2469239" y="2130426"/>
                  <a:ext cx="7499584" cy="4379612"/>
                </a:xfrm>
                <a:prstGeom prst="ellipse">
                  <a:avLst/>
                </a:prstGeom>
                <a:solidFill>
                  <a:schemeClr val="accent1">
                    <a:lumMod val="50000"/>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68" name="Freeform 9"/>
                <p:cNvSpPr>
                  <a:spLocks/>
                </p:cNvSpPr>
                <p:nvPr/>
              </p:nvSpPr>
              <p:spPr bwMode="auto">
                <a:xfrm>
                  <a:off x="4722813" y="3784600"/>
                  <a:ext cx="4071937" cy="1674813"/>
                </a:xfrm>
                <a:custGeom>
                  <a:avLst/>
                  <a:gdLst>
                    <a:gd name="T0" fmla="*/ 349 w 391"/>
                    <a:gd name="T1" fmla="*/ 75 h 159"/>
                    <a:gd name="T2" fmla="*/ 342 w 391"/>
                    <a:gd name="T3" fmla="*/ 76 h 159"/>
                    <a:gd name="T4" fmla="*/ 263 w 391"/>
                    <a:gd name="T5" fmla="*/ 0 h 159"/>
                    <a:gd name="T6" fmla="*/ 187 w 391"/>
                    <a:gd name="T7" fmla="*/ 59 h 159"/>
                    <a:gd name="T8" fmla="*/ 145 w 391"/>
                    <a:gd name="T9" fmla="*/ 42 h 159"/>
                    <a:gd name="T10" fmla="*/ 87 w 391"/>
                    <a:gd name="T11" fmla="*/ 94 h 159"/>
                    <a:gd name="T12" fmla="*/ 59 w 391"/>
                    <a:gd name="T13" fmla="*/ 107 h 159"/>
                    <a:gd name="T14" fmla="*/ 32 w 391"/>
                    <a:gd name="T15" fmla="*/ 94 h 159"/>
                    <a:gd name="T16" fmla="*/ 0 w 391"/>
                    <a:gd name="T17" fmla="*/ 126 h 159"/>
                    <a:gd name="T18" fmla="*/ 32 w 391"/>
                    <a:gd name="T19" fmla="*/ 159 h 159"/>
                    <a:gd name="T20" fmla="*/ 41 w 391"/>
                    <a:gd name="T21" fmla="*/ 159 h 159"/>
                    <a:gd name="T22" fmla="*/ 148 w 391"/>
                    <a:gd name="T23" fmla="*/ 159 h 159"/>
                    <a:gd name="T24" fmla="*/ 208 w 391"/>
                    <a:gd name="T25" fmla="*/ 159 h 159"/>
                    <a:gd name="T26" fmla="*/ 352 w 391"/>
                    <a:gd name="T27" fmla="*/ 159 h 159"/>
                    <a:gd name="T28" fmla="*/ 352 w 391"/>
                    <a:gd name="T29" fmla="*/ 159 h 159"/>
                    <a:gd name="T30" fmla="*/ 391 w 391"/>
                    <a:gd name="T31" fmla="*/ 117 h 159"/>
                    <a:gd name="T32" fmla="*/ 349 w 391"/>
                    <a:gd name="T33" fmla="*/ 7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159">
                      <a:moveTo>
                        <a:pt x="349" y="75"/>
                      </a:moveTo>
                      <a:cubicBezTo>
                        <a:pt x="347" y="75"/>
                        <a:pt x="345" y="75"/>
                        <a:pt x="342" y="76"/>
                      </a:cubicBezTo>
                      <a:cubicBezTo>
                        <a:pt x="340" y="34"/>
                        <a:pt x="306" y="0"/>
                        <a:pt x="263" y="0"/>
                      </a:cubicBezTo>
                      <a:cubicBezTo>
                        <a:pt x="227" y="0"/>
                        <a:pt x="196" y="25"/>
                        <a:pt x="187" y="59"/>
                      </a:cubicBezTo>
                      <a:cubicBezTo>
                        <a:pt x="176" y="48"/>
                        <a:pt x="161" y="42"/>
                        <a:pt x="145" y="42"/>
                      </a:cubicBezTo>
                      <a:cubicBezTo>
                        <a:pt x="115" y="42"/>
                        <a:pt x="90" y="65"/>
                        <a:pt x="87" y="94"/>
                      </a:cubicBezTo>
                      <a:cubicBezTo>
                        <a:pt x="76" y="96"/>
                        <a:pt x="66" y="101"/>
                        <a:pt x="59" y="107"/>
                      </a:cubicBezTo>
                      <a:cubicBezTo>
                        <a:pt x="53" y="99"/>
                        <a:pt x="43" y="94"/>
                        <a:pt x="32" y="94"/>
                      </a:cubicBezTo>
                      <a:cubicBezTo>
                        <a:pt x="14" y="94"/>
                        <a:pt x="0" y="108"/>
                        <a:pt x="0" y="126"/>
                      </a:cubicBezTo>
                      <a:cubicBezTo>
                        <a:pt x="0" y="144"/>
                        <a:pt x="14" y="159"/>
                        <a:pt x="32" y="159"/>
                      </a:cubicBezTo>
                      <a:cubicBezTo>
                        <a:pt x="41" y="159"/>
                        <a:pt x="41" y="159"/>
                        <a:pt x="41" y="159"/>
                      </a:cubicBezTo>
                      <a:cubicBezTo>
                        <a:pt x="148" y="159"/>
                        <a:pt x="148" y="159"/>
                        <a:pt x="148" y="159"/>
                      </a:cubicBezTo>
                      <a:cubicBezTo>
                        <a:pt x="208" y="159"/>
                        <a:pt x="208" y="159"/>
                        <a:pt x="208" y="159"/>
                      </a:cubicBezTo>
                      <a:cubicBezTo>
                        <a:pt x="352" y="159"/>
                        <a:pt x="352" y="159"/>
                        <a:pt x="352" y="159"/>
                      </a:cubicBezTo>
                      <a:cubicBezTo>
                        <a:pt x="352" y="159"/>
                        <a:pt x="352" y="159"/>
                        <a:pt x="352" y="159"/>
                      </a:cubicBezTo>
                      <a:cubicBezTo>
                        <a:pt x="374" y="158"/>
                        <a:pt x="391" y="139"/>
                        <a:pt x="391" y="117"/>
                      </a:cubicBezTo>
                      <a:cubicBezTo>
                        <a:pt x="391" y="94"/>
                        <a:pt x="372" y="75"/>
                        <a:pt x="349" y="75"/>
                      </a:cubicBezTo>
                      <a:close/>
                    </a:path>
                  </a:pathLst>
                </a:custGeom>
                <a:solidFill>
                  <a:srgbClr val="FFFFFF"/>
                </a:solidFill>
                <a:ln>
                  <a:noFill/>
                </a:ln>
              </p:spPr>
              <p:txBody>
                <a:bodyPr vert="horz" wrap="square" lIns="89643" tIns="44821" rIns="89643" bIns="44821" numCol="1" anchor="t" anchorCtr="0" compatLnSpc="1">
                  <a:prstTxWarp prst="textNoShape">
                    <a:avLst/>
                  </a:prstTxWarp>
                </a:bodyPr>
                <a:lstStyle/>
                <a:p>
                  <a:endParaRPr lang="en-US" sz="1765" dirty="0">
                    <a:solidFill>
                      <a:srgbClr val="FFFFFF"/>
                    </a:solidFill>
                  </a:endParaRPr>
                </a:p>
              </p:txBody>
            </p:sp>
            <p:sp>
              <p:nvSpPr>
                <p:cNvPr id="69" name="Freeform 13"/>
                <p:cNvSpPr>
                  <a:spLocks/>
                </p:cNvSpPr>
                <p:nvPr/>
              </p:nvSpPr>
              <p:spPr bwMode="auto">
                <a:xfrm>
                  <a:off x="5529263" y="2765425"/>
                  <a:ext cx="1549400" cy="835025"/>
                </a:xfrm>
                <a:custGeom>
                  <a:avLst/>
                  <a:gdLst>
                    <a:gd name="T0" fmla="*/ 210 w 242"/>
                    <a:gd name="T1" fmla="*/ 64 h 129"/>
                    <a:gd name="T2" fmla="*/ 209 w 242"/>
                    <a:gd name="T3" fmla="*/ 64 h 129"/>
                    <a:gd name="T4" fmla="*/ 144 w 242"/>
                    <a:gd name="T5" fmla="*/ 0 h 129"/>
                    <a:gd name="T6" fmla="*/ 80 w 242"/>
                    <a:gd name="T7" fmla="*/ 56 h 129"/>
                    <a:gd name="T8" fmla="*/ 45 w 242"/>
                    <a:gd name="T9" fmla="*/ 39 h 129"/>
                    <a:gd name="T10" fmla="*/ 0 w 242"/>
                    <a:gd name="T11" fmla="*/ 84 h 129"/>
                    <a:gd name="T12" fmla="*/ 45 w 242"/>
                    <a:gd name="T13" fmla="*/ 129 h 129"/>
                    <a:gd name="T14" fmla="*/ 210 w 242"/>
                    <a:gd name="T15" fmla="*/ 129 h 129"/>
                    <a:gd name="T16" fmla="*/ 242 w 242"/>
                    <a:gd name="T17" fmla="*/ 96 h 129"/>
                    <a:gd name="T18" fmla="*/ 210 w 242"/>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29">
                      <a:moveTo>
                        <a:pt x="210" y="64"/>
                      </a:moveTo>
                      <a:cubicBezTo>
                        <a:pt x="210" y="64"/>
                        <a:pt x="209" y="64"/>
                        <a:pt x="209" y="64"/>
                      </a:cubicBezTo>
                      <a:cubicBezTo>
                        <a:pt x="209" y="28"/>
                        <a:pt x="180" y="0"/>
                        <a:pt x="144" y="0"/>
                      </a:cubicBezTo>
                      <a:cubicBezTo>
                        <a:pt x="111" y="0"/>
                        <a:pt x="84" y="24"/>
                        <a:pt x="80" y="56"/>
                      </a:cubicBezTo>
                      <a:cubicBezTo>
                        <a:pt x="72" y="46"/>
                        <a:pt x="59" y="39"/>
                        <a:pt x="45" y="39"/>
                      </a:cubicBezTo>
                      <a:cubicBezTo>
                        <a:pt x="20" y="39"/>
                        <a:pt x="0" y="59"/>
                        <a:pt x="0" y="84"/>
                      </a:cubicBezTo>
                      <a:cubicBezTo>
                        <a:pt x="0" y="109"/>
                        <a:pt x="20" y="129"/>
                        <a:pt x="45" y="129"/>
                      </a:cubicBezTo>
                      <a:cubicBezTo>
                        <a:pt x="210" y="129"/>
                        <a:pt x="210" y="129"/>
                        <a:pt x="210" y="129"/>
                      </a:cubicBezTo>
                      <a:cubicBezTo>
                        <a:pt x="228" y="129"/>
                        <a:pt x="242" y="114"/>
                        <a:pt x="242" y="96"/>
                      </a:cubicBezTo>
                      <a:cubicBezTo>
                        <a:pt x="242" y="78"/>
                        <a:pt x="228" y="64"/>
                        <a:pt x="210" y="64"/>
                      </a:cubicBezTo>
                      <a:close/>
                    </a:path>
                  </a:pathLst>
                </a:custGeom>
                <a:solidFill>
                  <a:srgbClr val="FFFFFF"/>
                </a:solidFill>
                <a:ln>
                  <a:noFill/>
                </a:ln>
              </p:spPr>
              <p:txBody>
                <a:bodyPr vert="horz" wrap="square" lIns="89643" tIns="44821" rIns="89643" bIns="44821" numCol="1" anchor="t" anchorCtr="0" compatLnSpc="1">
                  <a:prstTxWarp prst="textNoShape">
                    <a:avLst/>
                  </a:prstTxWarp>
                </a:bodyPr>
                <a:lstStyle/>
                <a:p>
                  <a:endParaRPr lang="en-US" sz="1765" dirty="0">
                    <a:solidFill>
                      <a:srgbClr val="FFFFFF"/>
                    </a:solidFill>
                  </a:endParaRPr>
                </a:p>
              </p:txBody>
            </p:sp>
            <p:sp>
              <p:nvSpPr>
                <p:cNvPr id="70" name="Freeform 17"/>
                <p:cNvSpPr>
                  <a:spLocks/>
                </p:cNvSpPr>
                <p:nvPr/>
              </p:nvSpPr>
              <p:spPr bwMode="auto">
                <a:xfrm>
                  <a:off x="3502025" y="3259138"/>
                  <a:ext cx="2005013" cy="1139825"/>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rgbClr val="FFFFFF"/>
                </a:solidFill>
                <a:ln>
                  <a:noFill/>
                </a:ln>
              </p:spPr>
              <p:txBody>
                <a:bodyPr vert="horz" wrap="square" lIns="89643" tIns="44821" rIns="89643" bIns="44821" numCol="1" anchor="t" anchorCtr="0" compatLnSpc="1">
                  <a:prstTxWarp prst="textNoShape">
                    <a:avLst/>
                  </a:prstTxWarp>
                </a:bodyPr>
                <a:lstStyle/>
                <a:p>
                  <a:endParaRPr lang="en-US" sz="1765" dirty="0">
                    <a:solidFill>
                      <a:srgbClr val="FFFFFF"/>
                    </a:solidFill>
                  </a:endParaRPr>
                </a:p>
              </p:txBody>
            </p:sp>
          </p:grpSp>
          <p:grpSp>
            <p:nvGrpSpPr>
              <p:cNvPr id="15" name="Group 14"/>
              <p:cNvGrpSpPr/>
              <p:nvPr/>
            </p:nvGrpSpPr>
            <p:grpSpPr>
              <a:xfrm>
                <a:off x="274638" y="1212850"/>
                <a:ext cx="11888787" cy="731520"/>
                <a:chOff x="274638" y="1212850"/>
                <a:chExt cx="11888787" cy="731520"/>
              </a:xfrm>
            </p:grpSpPr>
            <p:sp>
              <p:nvSpPr>
                <p:cNvPr id="56" name="Rectangle 55"/>
                <p:cNvSpPr/>
                <p:nvPr/>
              </p:nvSpPr>
              <p:spPr bwMode="auto">
                <a:xfrm>
                  <a:off x="4298632" y="1212850"/>
                  <a:ext cx="1828800" cy="73152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err="1">
                      <a:gradFill>
                        <a:gsLst>
                          <a:gs pos="0">
                            <a:srgbClr val="FFFFFF"/>
                          </a:gs>
                          <a:gs pos="100000">
                            <a:srgbClr val="FFFFFF"/>
                          </a:gs>
                        </a:gsLst>
                        <a:lin ang="5400000" scaled="1"/>
                      </a:gradFill>
                      <a:ea typeface="Segoe UI" pitchFamily="34" charset="0"/>
                      <a:cs typeface="Segoe UI" pitchFamily="34" charset="0"/>
                    </a:rPr>
                    <a:t>Ingestor</a:t>
                  </a:r>
                  <a:r>
                    <a:rPr lang="en-US" sz="1765" dirty="0">
                      <a:gradFill>
                        <a:gsLst>
                          <a:gs pos="0">
                            <a:srgbClr val="FFFFFF"/>
                          </a:gs>
                          <a:gs pos="100000">
                            <a:srgbClr val="FFFFFF"/>
                          </a:gs>
                        </a:gsLst>
                        <a:lin ang="5400000" scaled="1"/>
                      </a:gradFill>
                      <a:ea typeface="Segoe UI" pitchFamily="34" charset="0"/>
                      <a:cs typeface="Segoe UI" pitchFamily="34" charset="0"/>
                    </a:rPr>
                    <a:t> (broker)</a:t>
                  </a:r>
                </a:p>
              </p:txBody>
            </p:sp>
            <p:sp>
              <p:nvSpPr>
                <p:cNvPr id="57" name="Right Arrow 56"/>
                <p:cNvSpPr/>
                <p:nvPr/>
              </p:nvSpPr>
              <p:spPr bwMode="auto">
                <a:xfrm>
                  <a:off x="3996722" y="1441450"/>
                  <a:ext cx="420624" cy="274320"/>
                </a:xfrm>
                <a:prstGeom prst="rightArrow">
                  <a:avLst/>
                </a:prstGeom>
                <a:solidFill>
                  <a:schemeClr val="accent1">
                    <a:lumMod val="75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err="1">
                    <a:gradFill>
                      <a:gsLst>
                        <a:gs pos="0">
                          <a:srgbClr val="FFFFFF"/>
                        </a:gs>
                        <a:gs pos="100000">
                          <a:srgbClr val="FFFFFF"/>
                        </a:gs>
                      </a:gsLst>
                      <a:lin ang="5400000" scaled="1"/>
                    </a:gradFill>
                    <a:ea typeface="Segoe UI" pitchFamily="34" charset="0"/>
                    <a:cs typeface="Segoe UI" pitchFamily="34" charset="0"/>
                  </a:endParaRPr>
                </a:p>
              </p:txBody>
            </p:sp>
            <p:sp>
              <p:nvSpPr>
                <p:cNvPr id="58" name="Rectangle 57"/>
                <p:cNvSpPr/>
                <p:nvPr/>
              </p:nvSpPr>
              <p:spPr bwMode="auto">
                <a:xfrm>
                  <a:off x="2286635" y="1212850"/>
                  <a:ext cx="1828800" cy="73152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Collection</a:t>
                  </a:r>
                </a:p>
              </p:txBody>
            </p:sp>
            <p:sp>
              <p:nvSpPr>
                <p:cNvPr id="59" name="Right Arrow 58"/>
                <p:cNvSpPr/>
                <p:nvPr/>
              </p:nvSpPr>
              <p:spPr bwMode="auto">
                <a:xfrm>
                  <a:off x="1984725" y="1441450"/>
                  <a:ext cx="420624" cy="274320"/>
                </a:xfrm>
                <a:prstGeom prst="rightArrow">
                  <a:avLst/>
                </a:prstGeom>
                <a:solidFill>
                  <a:schemeClr val="accent1">
                    <a:lumMod val="75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err="1">
                    <a:gradFill>
                      <a:gsLst>
                        <a:gs pos="0">
                          <a:srgbClr val="FFFFFF"/>
                        </a:gs>
                        <a:gs pos="100000">
                          <a:srgbClr val="FFFFFF"/>
                        </a:gs>
                      </a:gsLst>
                      <a:lin ang="5400000" scaled="1"/>
                    </a:gradFill>
                    <a:ea typeface="Segoe UI" pitchFamily="34" charset="0"/>
                    <a:cs typeface="Segoe UI" pitchFamily="34" charset="0"/>
                  </a:endParaRPr>
                </a:p>
              </p:txBody>
            </p:sp>
            <p:sp>
              <p:nvSpPr>
                <p:cNvPr id="60" name="Rectangle 59"/>
                <p:cNvSpPr/>
                <p:nvPr/>
              </p:nvSpPr>
              <p:spPr bwMode="auto">
                <a:xfrm>
                  <a:off x="10334625" y="1212850"/>
                  <a:ext cx="1828800" cy="73152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Presentation and action</a:t>
                  </a:r>
                </a:p>
              </p:txBody>
            </p:sp>
            <p:sp>
              <p:nvSpPr>
                <p:cNvPr id="61" name="Right Arrow 60"/>
                <p:cNvSpPr/>
                <p:nvPr/>
              </p:nvSpPr>
              <p:spPr bwMode="auto">
                <a:xfrm>
                  <a:off x="10032715" y="1441450"/>
                  <a:ext cx="420624" cy="274320"/>
                </a:xfrm>
                <a:prstGeom prst="rightArrow">
                  <a:avLst/>
                </a:prstGeom>
                <a:solidFill>
                  <a:schemeClr val="accent1">
                    <a:lumMod val="75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err="1">
                    <a:gradFill>
                      <a:gsLst>
                        <a:gs pos="0">
                          <a:srgbClr val="FFFFFF"/>
                        </a:gs>
                        <a:gs pos="100000">
                          <a:srgbClr val="FFFFFF"/>
                        </a:gs>
                      </a:gsLst>
                      <a:lin ang="5400000" scaled="1"/>
                    </a:gradFill>
                    <a:ea typeface="Segoe UI" pitchFamily="34" charset="0"/>
                    <a:cs typeface="Segoe UI" pitchFamily="34" charset="0"/>
                  </a:endParaRPr>
                </a:p>
              </p:txBody>
            </p:sp>
            <p:sp>
              <p:nvSpPr>
                <p:cNvPr id="62" name="Rectangle 61"/>
                <p:cNvSpPr/>
                <p:nvPr/>
              </p:nvSpPr>
              <p:spPr bwMode="auto">
                <a:xfrm>
                  <a:off x="274638" y="1212850"/>
                  <a:ext cx="1828800" cy="73152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Event producers</a:t>
                  </a:r>
                </a:p>
              </p:txBody>
            </p:sp>
            <p:sp>
              <p:nvSpPr>
                <p:cNvPr id="63" name="Rectangle 62"/>
                <p:cNvSpPr/>
                <p:nvPr/>
              </p:nvSpPr>
              <p:spPr bwMode="auto">
                <a:xfrm>
                  <a:off x="6310629" y="1212850"/>
                  <a:ext cx="1828800" cy="73152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Transformation</a:t>
                  </a:r>
                </a:p>
              </p:txBody>
            </p:sp>
            <p:sp>
              <p:nvSpPr>
                <p:cNvPr id="64" name="Rectangle 63"/>
                <p:cNvSpPr/>
                <p:nvPr/>
              </p:nvSpPr>
              <p:spPr bwMode="auto">
                <a:xfrm>
                  <a:off x="8322626" y="1212850"/>
                  <a:ext cx="1828800" cy="731520"/>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Long-term storage</a:t>
                  </a:r>
                </a:p>
              </p:txBody>
            </p:sp>
            <p:sp>
              <p:nvSpPr>
                <p:cNvPr id="65" name="Left-Right Arrow 64"/>
                <p:cNvSpPr/>
                <p:nvPr/>
              </p:nvSpPr>
              <p:spPr bwMode="auto">
                <a:xfrm>
                  <a:off x="6008719" y="1441450"/>
                  <a:ext cx="420624" cy="274320"/>
                </a:xfrm>
                <a:prstGeom prst="leftRightArrow">
                  <a:avLst/>
                </a:prstGeom>
                <a:solidFill>
                  <a:schemeClr val="accent1">
                    <a:lumMod val="75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err="1">
                    <a:gradFill>
                      <a:gsLst>
                        <a:gs pos="0">
                          <a:srgbClr val="FFFFFF"/>
                        </a:gs>
                        <a:gs pos="100000">
                          <a:srgbClr val="FFFFFF"/>
                        </a:gs>
                      </a:gsLst>
                      <a:lin ang="5400000" scaled="1"/>
                    </a:gradFill>
                    <a:ea typeface="Segoe UI" pitchFamily="34" charset="0"/>
                    <a:cs typeface="Segoe UI" pitchFamily="34" charset="0"/>
                  </a:endParaRPr>
                </a:p>
              </p:txBody>
            </p:sp>
            <p:sp>
              <p:nvSpPr>
                <p:cNvPr id="66" name="Left-Right Arrow 65"/>
                <p:cNvSpPr/>
                <p:nvPr/>
              </p:nvSpPr>
              <p:spPr bwMode="auto">
                <a:xfrm>
                  <a:off x="8020716" y="1441450"/>
                  <a:ext cx="420624" cy="274320"/>
                </a:xfrm>
                <a:prstGeom prst="leftRightArrow">
                  <a:avLst/>
                </a:prstGeom>
                <a:solidFill>
                  <a:schemeClr val="accent1">
                    <a:lumMod val="75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err="1">
                    <a:gradFill>
                      <a:gsLst>
                        <a:gs pos="0">
                          <a:srgbClr val="FFFFFF"/>
                        </a:gs>
                        <a:gs pos="100000">
                          <a:srgbClr val="FFFFFF"/>
                        </a:gs>
                      </a:gsLst>
                      <a:lin ang="5400000" scaled="1"/>
                    </a:gradFill>
                    <a:ea typeface="Segoe UI" pitchFamily="34" charset="0"/>
                    <a:cs typeface="Segoe UI" pitchFamily="34" charset="0"/>
                  </a:endParaRPr>
                </a:p>
              </p:txBody>
            </p:sp>
          </p:grpSp>
          <p:sp>
            <p:nvSpPr>
              <p:cNvPr id="54" name="Oval 53"/>
              <p:cNvSpPr/>
              <p:nvPr/>
            </p:nvSpPr>
            <p:spPr bwMode="auto">
              <a:xfrm>
                <a:off x="4484412" y="3591611"/>
                <a:ext cx="1492819" cy="1537300"/>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0"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r>
                  <a:rPr lang="en-US" sz="1568" dirty="0">
                    <a:gradFill>
                      <a:gsLst>
                        <a:gs pos="0">
                          <a:srgbClr val="FFFFFF"/>
                        </a:gs>
                        <a:gs pos="100000">
                          <a:srgbClr val="FFFFFF"/>
                        </a:gs>
                      </a:gsLst>
                      <a:lin ang="5400000" scaled="1"/>
                    </a:gradFill>
                    <a:ea typeface="Segoe UI" pitchFamily="34" charset="0"/>
                    <a:cs typeface="Segoe UI" pitchFamily="34" charset="0"/>
                  </a:rPr>
                  <a:t>Event Hubs</a:t>
                </a:r>
              </a:p>
            </p:txBody>
          </p:sp>
          <p:grpSp>
            <p:nvGrpSpPr>
              <p:cNvPr id="17" name="Group 16"/>
              <p:cNvGrpSpPr/>
              <p:nvPr/>
            </p:nvGrpSpPr>
            <p:grpSpPr>
              <a:xfrm>
                <a:off x="6309675" y="4868846"/>
                <a:ext cx="1571421" cy="669506"/>
                <a:chOff x="6401114" y="4959527"/>
                <a:chExt cx="1571421" cy="669506"/>
              </a:xfrm>
            </p:grpSpPr>
            <p:sp>
              <p:nvSpPr>
                <p:cNvPr id="52" name="Freeform 87"/>
                <p:cNvSpPr>
                  <a:spLocks noChangeAspect="1" noEditPoints="1"/>
                </p:cNvSpPr>
                <p:nvPr/>
              </p:nvSpPr>
              <p:spPr bwMode="black">
                <a:xfrm flipH="1">
                  <a:off x="6401114" y="4959527"/>
                  <a:ext cx="822960" cy="669506"/>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chemeClr val="accent1"/>
                </a:solidFill>
                <a:ln>
                  <a:noFill/>
                </a:ln>
                <a:extLst/>
              </p:spPr>
              <p:txBody>
                <a:bodyPr vert="horz" wrap="square" lIns="89643" tIns="44821" rIns="89643" bIns="44821" numCol="1" anchor="t" anchorCtr="0" compatLnSpc="1">
                  <a:prstTxWarp prst="textNoShape">
                    <a:avLst/>
                  </a:prstTxWarp>
                </a:bodyPr>
                <a:lstStyle/>
                <a:p>
                  <a:endParaRPr lang="en-US" sz="1765">
                    <a:solidFill>
                      <a:srgbClr val="FFFFFF"/>
                    </a:solidFill>
                  </a:endParaRPr>
                </a:p>
              </p:txBody>
            </p:sp>
            <p:sp>
              <p:nvSpPr>
                <p:cNvPr id="53" name="TextBox 52"/>
                <p:cNvSpPr txBox="1"/>
                <p:nvPr/>
              </p:nvSpPr>
              <p:spPr>
                <a:xfrm>
                  <a:off x="7284269" y="5121122"/>
                  <a:ext cx="688266" cy="387726"/>
                </a:xfrm>
                <a:prstGeom prst="rect">
                  <a:avLst/>
                </a:prstGeom>
                <a:noFill/>
              </p:spPr>
              <p:txBody>
                <a:bodyPr wrap="none" lIns="0" tIns="0" rIns="0" bIns="0" rtlCol="0">
                  <a:spAutoFit/>
                </a:bodyPr>
                <a:lstStyle/>
                <a:p>
                  <a:pPr>
                    <a:lnSpc>
                      <a:spcPct val="90000"/>
                    </a:lnSpc>
                    <a:spcAft>
                      <a:spcPts val="588"/>
                    </a:spcAft>
                  </a:pPr>
                  <a:r>
                    <a:rPr lang="en-US" sz="1372" dirty="0">
                      <a:solidFill>
                        <a:schemeClr val="accent1">
                          <a:lumMod val="50000"/>
                        </a:schemeClr>
                      </a:solidFill>
                    </a:rPr>
                    <a:t>Storage </a:t>
                  </a:r>
                  <a:br>
                    <a:rPr lang="en-US" sz="1372" dirty="0">
                      <a:solidFill>
                        <a:schemeClr val="accent1">
                          <a:lumMod val="50000"/>
                        </a:schemeClr>
                      </a:solidFill>
                    </a:rPr>
                  </a:br>
                  <a:r>
                    <a:rPr lang="en-US" sz="1372" dirty="0">
                      <a:solidFill>
                        <a:schemeClr val="accent1">
                          <a:lumMod val="50000"/>
                        </a:schemeClr>
                      </a:solidFill>
                    </a:rPr>
                    <a:t>adapters</a:t>
                  </a:r>
                </a:p>
              </p:txBody>
            </p:sp>
          </p:grpSp>
          <p:sp>
            <p:nvSpPr>
              <p:cNvPr id="18" name="TextBox 17"/>
              <p:cNvSpPr txBox="1"/>
              <p:nvPr/>
            </p:nvSpPr>
            <p:spPr>
              <a:xfrm>
                <a:off x="6636420" y="4167462"/>
                <a:ext cx="1530320" cy="193863"/>
              </a:xfrm>
              <a:prstGeom prst="rect">
                <a:avLst/>
              </a:prstGeom>
              <a:noFill/>
            </p:spPr>
            <p:txBody>
              <a:bodyPr wrap="square" lIns="0" tIns="0" rIns="0" bIns="0" rtlCol="0">
                <a:spAutoFit/>
              </a:bodyPr>
              <a:lstStyle/>
              <a:p>
                <a:pPr>
                  <a:lnSpc>
                    <a:spcPct val="90000"/>
                  </a:lnSpc>
                  <a:spcAft>
                    <a:spcPts val="588"/>
                  </a:spcAft>
                </a:pPr>
                <a:r>
                  <a:rPr lang="en-US" sz="1372" dirty="0">
                    <a:solidFill>
                      <a:schemeClr val="accent1">
                        <a:lumMod val="50000"/>
                      </a:schemeClr>
                    </a:solidFill>
                  </a:rPr>
                  <a:t>Stream processing</a:t>
                </a:r>
              </a:p>
            </p:txBody>
          </p:sp>
          <p:grpSp>
            <p:nvGrpSpPr>
              <p:cNvPr id="19" name="Group 18"/>
              <p:cNvGrpSpPr/>
              <p:nvPr/>
            </p:nvGrpSpPr>
            <p:grpSpPr>
              <a:xfrm>
                <a:off x="2579112" y="3492574"/>
                <a:ext cx="1312582" cy="1183895"/>
                <a:chOff x="2579112" y="3492574"/>
                <a:chExt cx="1312582" cy="1183895"/>
              </a:xfrm>
            </p:grpSpPr>
            <p:sp>
              <p:nvSpPr>
                <p:cNvPr id="50" name="TextBox 49"/>
                <p:cNvSpPr txBox="1"/>
                <p:nvPr/>
              </p:nvSpPr>
              <p:spPr>
                <a:xfrm>
                  <a:off x="2640546" y="4288743"/>
                  <a:ext cx="1251148" cy="387726"/>
                </a:xfrm>
                <a:prstGeom prst="rect">
                  <a:avLst/>
                </a:prstGeom>
                <a:noFill/>
              </p:spPr>
              <p:txBody>
                <a:bodyPr wrap="none" lIns="0" tIns="0" rIns="0" bIns="0" rtlCol="0">
                  <a:spAutoFit/>
                </a:bodyPr>
                <a:lstStyle/>
                <a:p>
                  <a:pPr>
                    <a:lnSpc>
                      <a:spcPct val="90000"/>
                    </a:lnSpc>
                    <a:spcAft>
                      <a:spcPts val="588"/>
                    </a:spcAft>
                  </a:pPr>
                  <a:r>
                    <a:rPr lang="en-US" sz="1372" dirty="0">
                      <a:solidFill>
                        <a:schemeClr val="accent1">
                          <a:lumMod val="50000"/>
                        </a:schemeClr>
                      </a:solidFill>
                    </a:rPr>
                    <a:t>Cloud gateways</a:t>
                  </a:r>
                  <a:br>
                    <a:rPr lang="en-US" sz="1372" dirty="0">
                      <a:solidFill>
                        <a:schemeClr val="accent1">
                          <a:lumMod val="50000"/>
                        </a:schemeClr>
                      </a:solidFill>
                    </a:rPr>
                  </a:br>
                  <a:r>
                    <a:rPr lang="en-US" sz="1372" dirty="0">
                      <a:solidFill>
                        <a:schemeClr val="accent1">
                          <a:lumMod val="50000"/>
                        </a:schemeClr>
                      </a:solidFill>
                    </a:rPr>
                    <a:t>(web APIs)</a:t>
                  </a:r>
                </a:p>
              </p:txBody>
            </p:sp>
            <p:sp>
              <p:nvSpPr>
                <p:cNvPr id="51" name="Freeform 30"/>
                <p:cNvSpPr>
                  <a:spLocks noChangeAspect="1" noEditPoints="1"/>
                </p:cNvSpPr>
                <p:nvPr/>
              </p:nvSpPr>
              <p:spPr bwMode="auto">
                <a:xfrm>
                  <a:off x="2579112" y="3492574"/>
                  <a:ext cx="1188720" cy="762033"/>
                </a:xfrm>
                <a:custGeom>
                  <a:avLst/>
                  <a:gdLst>
                    <a:gd name="T0" fmla="*/ 1938 w 2377"/>
                    <a:gd name="T1" fmla="*/ 1522 h 1522"/>
                    <a:gd name="T2" fmla="*/ 603 w 2377"/>
                    <a:gd name="T3" fmla="*/ 1522 h 1522"/>
                    <a:gd name="T4" fmla="*/ 377 w 2377"/>
                    <a:gd name="T5" fmla="*/ 1298 h 1522"/>
                    <a:gd name="T6" fmla="*/ 547 w 2377"/>
                    <a:gd name="T7" fmla="*/ 1077 h 1522"/>
                    <a:gd name="T8" fmla="*/ 813 w 2377"/>
                    <a:gd name="T9" fmla="*/ 878 h 1522"/>
                    <a:gd name="T10" fmla="*/ 1292 w 2377"/>
                    <a:gd name="T11" fmla="*/ 418 h 1522"/>
                    <a:gd name="T12" fmla="*/ 1728 w 2377"/>
                    <a:gd name="T13" fmla="*/ 693 h 1522"/>
                    <a:gd name="T14" fmla="*/ 1938 w 2377"/>
                    <a:gd name="T15" fmla="*/ 638 h 1522"/>
                    <a:gd name="T16" fmla="*/ 2377 w 2377"/>
                    <a:gd name="T17" fmla="*/ 1083 h 1522"/>
                    <a:gd name="T18" fmla="*/ 1938 w 2377"/>
                    <a:gd name="T19" fmla="*/ 1522 h 1522"/>
                    <a:gd name="T20" fmla="*/ 603 w 2377"/>
                    <a:gd name="T21" fmla="*/ 1227 h 1522"/>
                    <a:gd name="T22" fmla="*/ 533 w 2377"/>
                    <a:gd name="T23" fmla="*/ 1298 h 1522"/>
                    <a:gd name="T24" fmla="*/ 603 w 2377"/>
                    <a:gd name="T25" fmla="*/ 1368 h 1522"/>
                    <a:gd name="T26" fmla="*/ 1938 w 2377"/>
                    <a:gd name="T27" fmla="*/ 1368 h 1522"/>
                    <a:gd name="T28" fmla="*/ 2222 w 2377"/>
                    <a:gd name="T29" fmla="*/ 1083 h 1522"/>
                    <a:gd name="T30" fmla="*/ 1938 w 2377"/>
                    <a:gd name="T31" fmla="*/ 798 h 1522"/>
                    <a:gd name="T32" fmla="*/ 1736 w 2377"/>
                    <a:gd name="T33" fmla="*/ 873 h 1522"/>
                    <a:gd name="T34" fmla="*/ 1637 w 2377"/>
                    <a:gd name="T35" fmla="*/ 973 h 1522"/>
                    <a:gd name="T36" fmla="*/ 1607 w 2377"/>
                    <a:gd name="T37" fmla="*/ 834 h 1522"/>
                    <a:gd name="T38" fmla="*/ 1292 w 2377"/>
                    <a:gd name="T39" fmla="*/ 574 h 1522"/>
                    <a:gd name="T40" fmla="*/ 967 w 2377"/>
                    <a:gd name="T41" fmla="*/ 898 h 1522"/>
                    <a:gd name="T42" fmla="*/ 967 w 2377"/>
                    <a:gd name="T43" fmla="*/ 942 h 1522"/>
                    <a:gd name="T44" fmla="*/ 982 w 2377"/>
                    <a:gd name="T45" fmla="*/ 1048 h 1522"/>
                    <a:gd name="T46" fmla="*/ 847 w 2377"/>
                    <a:gd name="T47" fmla="*/ 1027 h 1522"/>
                    <a:gd name="T48" fmla="*/ 682 w 2377"/>
                    <a:gd name="T49" fmla="*/ 1162 h 1522"/>
                    <a:gd name="T50" fmla="*/ 672 w 2377"/>
                    <a:gd name="T51" fmla="*/ 1227 h 1522"/>
                    <a:gd name="T52" fmla="*/ 607 w 2377"/>
                    <a:gd name="T53" fmla="*/ 1227 h 1522"/>
                    <a:gd name="T54" fmla="*/ 603 w 2377"/>
                    <a:gd name="T55" fmla="*/ 1227 h 1522"/>
                    <a:gd name="T56" fmla="*/ 755 w 2377"/>
                    <a:gd name="T57" fmla="*/ 830 h 1522"/>
                    <a:gd name="T58" fmla="*/ 1272 w 2377"/>
                    <a:gd name="T59" fmla="*/ 350 h 1522"/>
                    <a:gd name="T60" fmla="*/ 1755 w 2377"/>
                    <a:gd name="T61" fmla="*/ 623 h 1522"/>
                    <a:gd name="T62" fmla="*/ 1768 w 2377"/>
                    <a:gd name="T63" fmla="*/ 615 h 1522"/>
                    <a:gd name="T64" fmla="*/ 1772 w 2377"/>
                    <a:gd name="T65" fmla="*/ 561 h 1522"/>
                    <a:gd name="T66" fmla="*/ 1374 w 2377"/>
                    <a:gd name="T67" fmla="*/ 194 h 1522"/>
                    <a:gd name="T68" fmla="*/ 1189 w 2377"/>
                    <a:gd name="T69" fmla="*/ 242 h 1522"/>
                    <a:gd name="T70" fmla="*/ 805 w 2377"/>
                    <a:gd name="T71" fmla="*/ 0 h 1522"/>
                    <a:gd name="T72" fmla="*/ 384 w 2377"/>
                    <a:gd name="T73" fmla="*/ 404 h 1522"/>
                    <a:gd name="T74" fmla="*/ 150 w 2377"/>
                    <a:gd name="T75" fmla="*/ 580 h 1522"/>
                    <a:gd name="T76" fmla="*/ 0 w 2377"/>
                    <a:gd name="T77" fmla="*/ 774 h 1522"/>
                    <a:gd name="T78" fmla="*/ 199 w 2377"/>
                    <a:gd name="T79" fmla="*/ 972 h 1522"/>
                    <a:gd name="T80" fmla="*/ 529 w 2377"/>
                    <a:gd name="T81" fmla="*/ 972 h 1522"/>
                    <a:gd name="T82" fmla="*/ 755 w 2377"/>
                    <a:gd name="T83" fmla="*/ 830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7" h="1522">
                      <a:moveTo>
                        <a:pt x="1938" y="1522"/>
                      </a:moveTo>
                      <a:cubicBezTo>
                        <a:pt x="603" y="1522"/>
                        <a:pt x="603" y="1522"/>
                        <a:pt x="603" y="1522"/>
                      </a:cubicBezTo>
                      <a:cubicBezTo>
                        <a:pt x="477" y="1522"/>
                        <a:pt x="377" y="1422"/>
                        <a:pt x="377" y="1298"/>
                      </a:cubicBezTo>
                      <a:cubicBezTo>
                        <a:pt x="377" y="1193"/>
                        <a:pt x="452" y="1102"/>
                        <a:pt x="547" y="1077"/>
                      </a:cubicBezTo>
                      <a:cubicBezTo>
                        <a:pt x="593" y="967"/>
                        <a:pt x="693" y="888"/>
                        <a:pt x="813" y="878"/>
                      </a:cubicBezTo>
                      <a:cubicBezTo>
                        <a:pt x="822" y="624"/>
                        <a:pt x="1032" y="418"/>
                        <a:pt x="1292" y="418"/>
                      </a:cubicBezTo>
                      <a:cubicBezTo>
                        <a:pt x="1477" y="418"/>
                        <a:pt x="1647" y="528"/>
                        <a:pt x="1728" y="693"/>
                      </a:cubicBezTo>
                      <a:cubicBezTo>
                        <a:pt x="1786" y="657"/>
                        <a:pt x="1861" y="638"/>
                        <a:pt x="1938" y="638"/>
                      </a:cubicBezTo>
                      <a:cubicBezTo>
                        <a:pt x="2177" y="638"/>
                        <a:pt x="2377" y="838"/>
                        <a:pt x="2377" y="1083"/>
                      </a:cubicBezTo>
                      <a:cubicBezTo>
                        <a:pt x="2377" y="1323"/>
                        <a:pt x="2177" y="1522"/>
                        <a:pt x="1938" y="1522"/>
                      </a:cubicBezTo>
                      <a:close/>
                      <a:moveTo>
                        <a:pt x="603" y="1227"/>
                      </a:moveTo>
                      <a:cubicBezTo>
                        <a:pt x="562" y="1227"/>
                        <a:pt x="533" y="1258"/>
                        <a:pt x="533" y="1298"/>
                      </a:cubicBezTo>
                      <a:cubicBezTo>
                        <a:pt x="533" y="1333"/>
                        <a:pt x="562" y="1368"/>
                        <a:pt x="603" y="1368"/>
                      </a:cubicBezTo>
                      <a:cubicBezTo>
                        <a:pt x="1938" y="1368"/>
                        <a:pt x="1938" y="1368"/>
                        <a:pt x="1938" y="1368"/>
                      </a:cubicBezTo>
                      <a:cubicBezTo>
                        <a:pt x="2092" y="1368"/>
                        <a:pt x="2222" y="1237"/>
                        <a:pt x="2222" y="1083"/>
                      </a:cubicBezTo>
                      <a:cubicBezTo>
                        <a:pt x="2222" y="923"/>
                        <a:pt x="2092" y="798"/>
                        <a:pt x="1938" y="798"/>
                      </a:cubicBezTo>
                      <a:cubicBezTo>
                        <a:pt x="1861" y="798"/>
                        <a:pt x="1792" y="823"/>
                        <a:pt x="1736" y="873"/>
                      </a:cubicBezTo>
                      <a:cubicBezTo>
                        <a:pt x="1637" y="973"/>
                        <a:pt x="1637" y="973"/>
                        <a:pt x="1637" y="973"/>
                      </a:cubicBezTo>
                      <a:cubicBezTo>
                        <a:pt x="1607" y="834"/>
                        <a:pt x="1607" y="834"/>
                        <a:pt x="1607" y="834"/>
                      </a:cubicBezTo>
                      <a:cubicBezTo>
                        <a:pt x="1576" y="682"/>
                        <a:pt x="1447" y="574"/>
                        <a:pt x="1292" y="574"/>
                      </a:cubicBezTo>
                      <a:cubicBezTo>
                        <a:pt x="1113" y="574"/>
                        <a:pt x="967" y="718"/>
                        <a:pt x="967" y="898"/>
                      </a:cubicBezTo>
                      <a:cubicBezTo>
                        <a:pt x="967" y="913"/>
                        <a:pt x="967" y="928"/>
                        <a:pt x="967" y="942"/>
                      </a:cubicBezTo>
                      <a:cubicBezTo>
                        <a:pt x="982" y="1048"/>
                        <a:pt x="982" y="1048"/>
                        <a:pt x="982" y="1048"/>
                      </a:cubicBezTo>
                      <a:cubicBezTo>
                        <a:pt x="908" y="1026"/>
                        <a:pt x="857" y="1027"/>
                        <a:pt x="847" y="1027"/>
                      </a:cubicBezTo>
                      <a:cubicBezTo>
                        <a:pt x="767" y="1027"/>
                        <a:pt x="697" y="1088"/>
                        <a:pt x="682" y="1162"/>
                      </a:cubicBezTo>
                      <a:cubicBezTo>
                        <a:pt x="672" y="1227"/>
                        <a:pt x="672" y="1227"/>
                        <a:pt x="672" y="1227"/>
                      </a:cubicBezTo>
                      <a:cubicBezTo>
                        <a:pt x="607" y="1227"/>
                        <a:pt x="607" y="1227"/>
                        <a:pt x="607" y="1227"/>
                      </a:cubicBezTo>
                      <a:cubicBezTo>
                        <a:pt x="603" y="1227"/>
                        <a:pt x="603" y="1227"/>
                        <a:pt x="603" y="1227"/>
                      </a:cubicBezTo>
                      <a:close/>
                      <a:moveTo>
                        <a:pt x="755" y="830"/>
                      </a:moveTo>
                      <a:cubicBezTo>
                        <a:pt x="765" y="578"/>
                        <a:pt x="991" y="361"/>
                        <a:pt x="1272" y="350"/>
                      </a:cubicBezTo>
                      <a:cubicBezTo>
                        <a:pt x="1468" y="343"/>
                        <a:pt x="1667" y="445"/>
                        <a:pt x="1755" y="623"/>
                      </a:cubicBezTo>
                      <a:cubicBezTo>
                        <a:pt x="1759" y="620"/>
                        <a:pt x="1764" y="617"/>
                        <a:pt x="1768" y="615"/>
                      </a:cubicBezTo>
                      <a:cubicBezTo>
                        <a:pt x="1771" y="597"/>
                        <a:pt x="1772" y="580"/>
                        <a:pt x="1772" y="561"/>
                      </a:cubicBezTo>
                      <a:cubicBezTo>
                        <a:pt x="1772" y="346"/>
                        <a:pt x="1584" y="194"/>
                        <a:pt x="1374" y="194"/>
                      </a:cubicBezTo>
                      <a:cubicBezTo>
                        <a:pt x="1307" y="194"/>
                        <a:pt x="1241" y="211"/>
                        <a:pt x="1189" y="242"/>
                      </a:cubicBezTo>
                      <a:cubicBezTo>
                        <a:pt x="1118" y="97"/>
                        <a:pt x="968" y="0"/>
                        <a:pt x="805" y="0"/>
                      </a:cubicBezTo>
                      <a:cubicBezTo>
                        <a:pt x="576" y="0"/>
                        <a:pt x="391" y="181"/>
                        <a:pt x="384" y="404"/>
                      </a:cubicBezTo>
                      <a:cubicBezTo>
                        <a:pt x="278" y="414"/>
                        <a:pt x="190" y="483"/>
                        <a:pt x="150" y="580"/>
                      </a:cubicBezTo>
                      <a:cubicBezTo>
                        <a:pt x="66" y="602"/>
                        <a:pt x="0" y="682"/>
                        <a:pt x="0" y="774"/>
                      </a:cubicBezTo>
                      <a:cubicBezTo>
                        <a:pt x="0" y="884"/>
                        <a:pt x="88" y="972"/>
                        <a:pt x="199" y="972"/>
                      </a:cubicBezTo>
                      <a:cubicBezTo>
                        <a:pt x="199" y="972"/>
                        <a:pt x="207" y="972"/>
                        <a:pt x="529" y="972"/>
                      </a:cubicBezTo>
                      <a:cubicBezTo>
                        <a:pt x="574" y="900"/>
                        <a:pt x="661" y="839"/>
                        <a:pt x="755" y="830"/>
                      </a:cubicBezTo>
                      <a:close/>
                    </a:path>
                  </a:pathLst>
                </a:custGeom>
                <a:solidFill>
                  <a:schemeClr val="accent1"/>
                </a:solidFill>
                <a:ln>
                  <a:noFill/>
                </a:ln>
              </p:spPr>
              <p:txBody>
                <a:bodyPr vert="horz" wrap="square" lIns="89643" tIns="44821" rIns="89643" bIns="44821" numCol="1" anchor="t" anchorCtr="0" compatLnSpc="1">
                  <a:prstTxWarp prst="textNoShape">
                    <a:avLst/>
                  </a:prstTxWarp>
                </a:bodyPr>
                <a:lstStyle/>
                <a:p>
                  <a:endParaRPr lang="en-US" sz="1765">
                    <a:solidFill>
                      <a:srgbClr val="FFFFFF"/>
                    </a:solidFill>
                  </a:endParaRPr>
                </a:p>
              </p:txBody>
            </p:sp>
          </p:grpSp>
          <p:grpSp>
            <p:nvGrpSpPr>
              <p:cNvPr id="20" name="Group 19"/>
              <p:cNvGrpSpPr/>
              <p:nvPr/>
            </p:nvGrpSpPr>
            <p:grpSpPr>
              <a:xfrm>
                <a:off x="2469238" y="5886421"/>
                <a:ext cx="1476371" cy="700913"/>
                <a:chOff x="2637890" y="5389538"/>
                <a:chExt cx="1476371" cy="700913"/>
              </a:xfrm>
            </p:grpSpPr>
            <p:sp>
              <p:nvSpPr>
                <p:cNvPr id="48" name="TextBox 47"/>
                <p:cNvSpPr txBox="1"/>
                <p:nvPr/>
              </p:nvSpPr>
              <p:spPr>
                <a:xfrm>
                  <a:off x="3379818" y="5546097"/>
                  <a:ext cx="734443" cy="387726"/>
                </a:xfrm>
                <a:prstGeom prst="rect">
                  <a:avLst/>
                </a:prstGeom>
                <a:noFill/>
              </p:spPr>
              <p:txBody>
                <a:bodyPr wrap="none" lIns="0" tIns="0" rIns="0" bIns="0" rtlCol="0">
                  <a:spAutoFit/>
                </a:bodyPr>
                <a:lstStyle/>
                <a:p>
                  <a:pPr>
                    <a:lnSpc>
                      <a:spcPct val="90000"/>
                    </a:lnSpc>
                    <a:spcAft>
                      <a:spcPts val="588"/>
                    </a:spcAft>
                  </a:pPr>
                  <a:r>
                    <a:rPr lang="en-US" sz="1372" dirty="0">
                      <a:solidFill>
                        <a:schemeClr val="accent1">
                          <a:lumMod val="50000"/>
                        </a:schemeClr>
                      </a:solidFill>
                    </a:rPr>
                    <a:t>Field </a:t>
                  </a:r>
                  <a:br>
                    <a:rPr lang="en-US" sz="1372" dirty="0">
                      <a:solidFill>
                        <a:schemeClr val="accent1">
                          <a:lumMod val="50000"/>
                        </a:schemeClr>
                      </a:solidFill>
                    </a:rPr>
                  </a:br>
                  <a:r>
                    <a:rPr lang="en-US" sz="1372" dirty="0">
                      <a:solidFill>
                        <a:schemeClr val="accent1">
                          <a:lumMod val="50000"/>
                        </a:schemeClr>
                      </a:solidFill>
                    </a:rPr>
                    <a:t>gateways</a:t>
                  </a:r>
                </a:p>
              </p:txBody>
            </p:sp>
            <p:sp>
              <p:nvSpPr>
                <p:cNvPr id="49" name="Freeform 58"/>
                <p:cNvSpPr>
                  <a:spLocks noChangeAspect="1" noEditPoints="1"/>
                </p:cNvSpPr>
                <p:nvPr/>
              </p:nvSpPr>
              <p:spPr bwMode="black">
                <a:xfrm>
                  <a:off x="2637890" y="5389538"/>
                  <a:ext cx="653948" cy="700913"/>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chemeClr val="accent1"/>
                </a:solidFill>
                <a:ln>
                  <a:noFill/>
                </a:ln>
              </p:spPr>
              <p:txBody>
                <a:bodyPr vert="horz" wrap="square" lIns="80687" tIns="40344" rIns="80687" bIns="40344" numCol="1" anchor="t" anchorCtr="0" compatLnSpc="1">
                  <a:prstTxWarp prst="textNoShape">
                    <a:avLst/>
                  </a:prstTxWarp>
                </a:bodyPr>
                <a:lstStyle/>
                <a:p>
                  <a:endParaRPr lang="en-US" sz="1568">
                    <a:solidFill>
                      <a:srgbClr val="FFFFFF"/>
                    </a:solidFill>
                  </a:endParaRPr>
                </a:p>
              </p:txBody>
            </p:sp>
          </p:grpSp>
          <p:grpSp>
            <p:nvGrpSpPr>
              <p:cNvPr id="21" name="Group 20"/>
              <p:cNvGrpSpPr/>
              <p:nvPr/>
            </p:nvGrpSpPr>
            <p:grpSpPr>
              <a:xfrm>
                <a:off x="699312" y="2289942"/>
                <a:ext cx="979453" cy="989844"/>
                <a:chOff x="699312" y="2289942"/>
                <a:chExt cx="979453" cy="989844"/>
              </a:xfrm>
            </p:grpSpPr>
            <p:sp>
              <p:nvSpPr>
                <p:cNvPr id="46" name="Freeform 34"/>
                <p:cNvSpPr>
                  <a:spLocks noChangeAspect="1" noEditPoints="1"/>
                </p:cNvSpPr>
                <p:nvPr/>
              </p:nvSpPr>
              <p:spPr bwMode="auto">
                <a:xfrm>
                  <a:off x="818928" y="2289942"/>
                  <a:ext cx="740220" cy="728731"/>
                </a:xfrm>
                <a:custGeom>
                  <a:avLst/>
                  <a:gdLst>
                    <a:gd name="T0" fmla="*/ 190 w 902"/>
                    <a:gd name="T1" fmla="*/ 259 h 888"/>
                    <a:gd name="T2" fmla="*/ 190 w 902"/>
                    <a:gd name="T3" fmla="*/ 476 h 888"/>
                    <a:gd name="T4" fmla="*/ 0 w 902"/>
                    <a:gd name="T5" fmla="*/ 366 h 888"/>
                    <a:gd name="T6" fmla="*/ 0 w 902"/>
                    <a:gd name="T7" fmla="*/ 150 h 888"/>
                    <a:gd name="T8" fmla="*/ 190 w 902"/>
                    <a:gd name="T9" fmla="*/ 259 h 888"/>
                    <a:gd name="T10" fmla="*/ 238 w 902"/>
                    <a:gd name="T11" fmla="*/ 259 h 888"/>
                    <a:gd name="T12" fmla="*/ 238 w 902"/>
                    <a:gd name="T13" fmla="*/ 476 h 888"/>
                    <a:gd name="T14" fmla="*/ 428 w 902"/>
                    <a:gd name="T15" fmla="*/ 366 h 888"/>
                    <a:gd name="T16" fmla="*/ 428 w 902"/>
                    <a:gd name="T17" fmla="*/ 150 h 888"/>
                    <a:gd name="T18" fmla="*/ 238 w 902"/>
                    <a:gd name="T19" fmla="*/ 259 h 888"/>
                    <a:gd name="T20" fmla="*/ 405 w 902"/>
                    <a:gd name="T21" fmla="*/ 107 h 888"/>
                    <a:gd name="T22" fmla="*/ 214 w 902"/>
                    <a:gd name="T23" fmla="*/ 0 h 888"/>
                    <a:gd name="T24" fmla="*/ 24 w 902"/>
                    <a:gd name="T25" fmla="*/ 107 h 888"/>
                    <a:gd name="T26" fmla="*/ 214 w 902"/>
                    <a:gd name="T27" fmla="*/ 216 h 888"/>
                    <a:gd name="T28" fmla="*/ 405 w 902"/>
                    <a:gd name="T29" fmla="*/ 107 h 888"/>
                    <a:gd name="T30" fmla="*/ 476 w 902"/>
                    <a:gd name="T31" fmla="*/ 150 h 888"/>
                    <a:gd name="T32" fmla="*/ 474 w 902"/>
                    <a:gd name="T33" fmla="*/ 366 h 888"/>
                    <a:gd name="T34" fmla="*/ 664 w 902"/>
                    <a:gd name="T35" fmla="*/ 476 h 888"/>
                    <a:gd name="T36" fmla="*/ 667 w 902"/>
                    <a:gd name="T37" fmla="*/ 259 h 888"/>
                    <a:gd name="T38" fmla="*/ 476 w 902"/>
                    <a:gd name="T39" fmla="*/ 150 h 888"/>
                    <a:gd name="T40" fmla="*/ 712 w 902"/>
                    <a:gd name="T41" fmla="*/ 259 h 888"/>
                    <a:gd name="T42" fmla="*/ 712 w 902"/>
                    <a:gd name="T43" fmla="*/ 476 h 888"/>
                    <a:gd name="T44" fmla="*/ 902 w 902"/>
                    <a:gd name="T45" fmla="*/ 366 h 888"/>
                    <a:gd name="T46" fmla="*/ 902 w 902"/>
                    <a:gd name="T47" fmla="*/ 150 h 888"/>
                    <a:gd name="T48" fmla="*/ 712 w 902"/>
                    <a:gd name="T49" fmla="*/ 259 h 888"/>
                    <a:gd name="T50" fmla="*/ 879 w 902"/>
                    <a:gd name="T51" fmla="*/ 107 h 888"/>
                    <a:gd name="T52" fmla="*/ 688 w 902"/>
                    <a:gd name="T53" fmla="*/ 0 h 888"/>
                    <a:gd name="T54" fmla="*/ 500 w 902"/>
                    <a:gd name="T55" fmla="*/ 107 h 888"/>
                    <a:gd name="T56" fmla="*/ 690 w 902"/>
                    <a:gd name="T57" fmla="*/ 216 h 888"/>
                    <a:gd name="T58" fmla="*/ 879 w 902"/>
                    <a:gd name="T59" fmla="*/ 107 h 888"/>
                    <a:gd name="T60" fmla="*/ 238 w 902"/>
                    <a:gd name="T61" fmla="*/ 559 h 888"/>
                    <a:gd name="T62" fmla="*/ 238 w 902"/>
                    <a:gd name="T63" fmla="*/ 778 h 888"/>
                    <a:gd name="T64" fmla="*/ 428 w 902"/>
                    <a:gd name="T65" fmla="*/ 888 h 888"/>
                    <a:gd name="T66" fmla="*/ 428 w 902"/>
                    <a:gd name="T67" fmla="*/ 669 h 888"/>
                    <a:gd name="T68" fmla="*/ 238 w 902"/>
                    <a:gd name="T69" fmla="*/ 559 h 888"/>
                    <a:gd name="T70" fmla="*/ 476 w 902"/>
                    <a:gd name="T71" fmla="*/ 669 h 888"/>
                    <a:gd name="T72" fmla="*/ 476 w 902"/>
                    <a:gd name="T73" fmla="*/ 888 h 888"/>
                    <a:gd name="T74" fmla="*/ 664 w 902"/>
                    <a:gd name="T75" fmla="*/ 778 h 888"/>
                    <a:gd name="T76" fmla="*/ 667 w 902"/>
                    <a:gd name="T77" fmla="*/ 559 h 888"/>
                    <a:gd name="T78" fmla="*/ 476 w 902"/>
                    <a:gd name="T79" fmla="*/ 669 h 888"/>
                    <a:gd name="T80" fmla="*/ 643 w 902"/>
                    <a:gd name="T81" fmla="*/ 519 h 888"/>
                    <a:gd name="T82" fmla="*/ 452 w 902"/>
                    <a:gd name="T83" fmla="*/ 409 h 888"/>
                    <a:gd name="T84" fmla="*/ 262 w 902"/>
                    <a:gd name="T85" fmla="*/ 519 h 888"/>
                    <a:gd name="T86" fmla="*/ 452 w 902"/>
                    <a:gd name="T87" fmla="*/ 628 h 888"/>
                    <a:gd name="T88" fmla="*/ 643 w 902"/>
                    <a:gd name="T89" fmla="*/ 519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2" h="888">
                      <a:moveTo>
                        <a:pt x="190" y="259"/>
                      </a:moveTo>
                      <a:lnTo>
                        <a:pt x="190" y="476"/>
                      </a:lnTo>
                      <a:lnTo>
                        <a:pt x="0" y="366"/>
                      </a:lnTo>
                      <a:lnTo>
                        <a:pt x="0" y="150"/>
                      </a:lnTo>
                      <a:lnTo>
                        <a:pt x="190" y="259"/>
                      </a:lnTo>
                      <a:close/>
                      <a:moveTo>
                        <a:pt x="238" y="259"/>
                      </a:moveTo>
                      <a:lnTo>
                        <a:pt x="238" y="476"/>
                      </a:lnTo>
                      <a:lnTo>
                        <a:pt x="428" y="366"/>
                      </a:lnTo>
                      <a:lnTo>
                        <a:pt x="428" y="150"/>
                      </a:lnTo>
                      <a:lnTo>
                        <a:pt x="238" y="259"/>
                      </a:lnTo>
                      <a:close/>
                      <a:moveTo>
                        <a:pt x="405" y="107"/>
                      </a:moveTo>
                      <a:lnTo>
                        <a:pt x="214" y="0"/>
                      </a:lnTo>
                      <a:lnTo>
                        <a:pt x="24" y="107"/>
                      </a:lnTo>
                      <a:lnTo>
                        <a:pt x="214" y="216"/>
                      </a:lnTo>
                      <a:lnTo>
                        <a:pt x="405" y="107"/>
                      </a:lnTo>
                      <a:close/>
                      <a:moveTo>
                        <a:pt x="476" y="150"/>
                      </a:moveTo>
                      <a:lnTo>
                        <a:pt x="474" y="366"/>
                      </a:lnTo>
                      <a:lnTo>
                        <a:pt x="664" y="476"/>
                      </a:lnTo>
                      <a:lnTo>
                        <a:pt x="667" y="259"/>
                      </a:lnTo>
                      <a:lnTo>
                        <a:pt x="476" y="150"/>
                      </a:lnTo>
                      <a:close/>
                      <a:moveTo>
                        <a:pt x="712" y="259"/>
                      </a:moveTo>
                      <a:lnTo>
                        <a:pt x="712" y="476"/>
                      </a:lnTo>
                      <a:lnTo>
                        <a:pt x="902" y="366"/>
                      </a:lnTo>
                      <a:lnTo>
                        <a:pt x="902" y="150"/>
                      </a:lnTo>
                      <a:lnTo>
                        <a:pt x="712" y="259"/>
                      </a:lnTo>
                      <a:close/>
                      <a:moveTo>
                        <a:pt x="879" y="107"/>
                      </a:moveTo>
                      <a:lnTo>
                        <a:pt x="688" y="0"/>
                      </a:lnTo>
                      <a:lnTo>
                        <a:pt x="500" y="107"/>
                      </a:lnTo>
                      <a:lnTo>
                        <a:pt x="690" y="216"/>
                      </a:lnTo>
                      <a:lnTo>
                        <a:pt x="879" y="107"/>
                      </a:lnTo>
                      <a:close/>
                      <a:moveTo>
                        <a:pt x="238" y="559"/>
                      </a:moveTo>
                      <a:lnTo>
                        <a:pt x="238" y="778"/>
                      </a:lnTo>
                      <a:lnTo>
                        <a:pt x="428" y="888"/>
                      </a:lnTo>
                      <a:lnTo>
                        <a:pt x="428" y="669"/>
                      </a:lnTo>
                      <a:lnTo>
                        <a:pt x="238" y="559"/>
                      </a:lnTo>
                      <a:close/>
                      <a:moveTo>
                        <a:pt x="476" y="669"/>
                      </a:moveTo>
                      <a:lnTo>
                        <a:pt x="476" y="888"/>
                      </a:lnTo>
                      <a:lnTo>
                        <a:pt x="664" y="778"/>
                      </a:lnTo>
                      <a:lnTo>
                        <a:pt x="667" y="559"/>
                      </a:lnTo>
                      <a:lnTo>
                        <a:pt x="476" y="669"/>
                      </a:lnTo>
                      <a:close/>
                      <a:moveTo>
                        <a:pt x="643" y="519"/>
                      </a:moveTo>
                      <a:lnTo>
                        <a:pt x="452" y="409"/>
                      </a:lnTo>
                      <a:lnTo>
                        <a:pt x="262" y="519"/>
                      </a:lnTo>
                      <a:lnTo>
                        <a:pt x="452" y="628"/>
                      </a:lnTo>
                      <a:lnTo>
                        <a:pt x="643" y="519"/>
                      </a:lnTo>
                      <a:close/>
                    </a:path>
                  </a:pathLst>
                </a:custGeom>
                <a:solidFill>
                  <a:schemeClr val="accent1">
                    <a:lumMod val="50000"/>
                  </a:schemeClr>
                </a:solidFill>
                <a:ln>
                  <a:noFill/>
                </a:ln>
              </p:spPr>
              <p:txBody>
                <a:bodyPr vert="horz" wrap="square" lIns="89643" tIns="44821" rIns="89643" bIns="44821" numCol="1" anchor="t" anchorCtr="0" compatLnSpc="1">
                  <a:prstTxWarp prst="textNoShape">
                    <a:avLst/>
                  </a:prstTxWarp>
                </a:bodyPr>
                <a:lstStyle/>
                <a:p>
                  <a:endParaRPr lang="en-US" sz="1765">
                    <a:solidFill>
                      <a:srgbClr val="FFFFFF"/>
                    </a:solidFill>
                  </a:endParaRPr>
                </a:p>
              </p:txBody>
            </p:sp>
            <p:sp>
              <p:nvSpPr>
                <p:cNvPr id="47" name="TextBox 46"/>
                <p:cNvSpPr txBox="1"/>
                <p:nvPr/>
              </p:nvSpPr>
              <p:spPr>
                <a:xfrm>
                  <a:off x="699312" y="3085923"/>
                  <a:ext cx="979453" cy="193863"/>
                </a:xfrm>
                <a:prstGeom prst="rect">
                  <a:avLst/>
                </a:prstGeom>
                <a:noFill/>
              </p:spPr>
              <p:txBody>
                <a:bodyPr wrap="none" lIns="0" tIns="0" rIns="0" bIns="0" rtlCol="0">
                  <a:spAutoFit/>
                </a:bodyPr>
                <a:lstStyle/>
                <a:p>
                  <a:pPr algn="ctr">
                    <a:lnSpc>
                      <a:spcPct val="90000"/>
                    </a:lnSpc>
                    <a:spcAft>
                      <a:spcPts val="588"/>
                    </a:spcAft>
                  </a:pPr>
                  <a:r>
                    <a:rPr lang="en-US" sz="1372" dirty="0">
                      <a:solidFill>
                        <a:schemeClr val="accent1">
                          <a:lumMod val="50000"/>
                        </a:schemeClr>
                      </a:solidFill>
                    </a:rPr>
                    <a:t>Applications</a:t>
                  </a:r>
                </a:p>
              </p:txBody>
            </p:sp>
          </p:grpSp>
          <p:grpSp>
            <p:nvGrpSpPr>
              <p:cNvPr id="22" name="Group 21"/>
              <p:cNvGrpSpPr/>
              <p:nvPr/>
            </p:nvGrpSpPr>
            <p:grpSpPr>
              <a:xfrm>
                <a:off x="10453339" y="2115892"/>
                <a:ext cx="1649012" cy="3118676"/>
                <a:chOff x="10453339" y="1941221"/>
                <a:chExt cx="1649012" cy="3118676"/>
              </a:xfrm>
            </p:grpSpPr>
            <p:grpSp>
              <p:nvGrpSpPr>
                <p:cNvPr id="37" name="Group 36"/>
                <p:cNvGrpSpPr/>
                <p:nvPr/>
              </p:nvGrpSpPr>
              <p:grpSpPr>
                <a:xfrm>
                  <a:off x="10573470" y="3133356"/>
                  <a:ext cx="1378363" cy="931580"/>
                  <a:chOff x="10573470" y="3103906"/>
                  <a:chExt cx="1378363" cy="931580"/>
                </a:xfrm>
              </p:grpSpPr>
              <p:sp>
                <p:nvSpPr>
                  <p:cNvPr id="44" name="Freeform 8"/>
                  <p:cNvSpPr>
                    <a:spLocks noChangeAspect="1" noEditPoints="1"/>
                  </p:cNvSpPr>
                  <p:nvPr/>
                </p:nvSpPr>
                <p:spPr bwMode="black">
                  <a:xfrm>
                    <a:off x="10912547" y="3103906"/>
                    <a:ext cx="703634" cy="703451"/>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chemeClr val="accent1"/>
                  </a:solidFill>
                  <a:ln>
                    <a:noFill/>
                  </a:ln>
                </p:spPr>
                <p:txBody>
                  <a:bodyPr vert="horz" wrap="square" lIns="80687" tIns="40344" rIns="80687" bIns="40344" numCol="1" anchor="t" anchorCtr="0" compatLnSpc="1">
                    <a:prstTxWarp prst="textNoShape">
                      <a:avLst/>
                    </a:prstTxWarp>
                  </a:bodyPr>
                  <a:lstStyle/>
                  <a:p>
                    <a:endParaRPr lang="en-US" sz="1568" dirty="0">
                      <a:solidFill>
                        <a:srgbClr val="FFFFFF"/>
                      </a:solidFill>
                    </a:endParaRPr>
                  </a:p>
                </p:txBody>
              </p:sp>
              <p:sp>
                <p:nvSpPr>
                  <p:cNvPr id="45" name="TextBox 44"/>
                  <p:cNvSpPr txBox="1"/>
                  <p:nvPr/>
                </p:nvSpPr>
                <p:spPr>
                  <a:xfrm>
                    <a:off x="10573470" y="3841623"/>
                    <a:ext cx="1378363" cy="193863"/>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solidFill>
                          <a:schemeClr val="accent1">
                            <a:lumMod val="50000"/>
                          </a:schemeClr>
                        </a:solidFill>
                      </a:rPr>
                      <a:t>Search and query</a:t>
                    </a:r>
                  </a:p>
                </p:txBody>
              </p:sp>
            </p:grpSp>
            <p:grpSp>
              <p:nvGrpSpPr>
                <p:cNvPr id="38" name="Group 37"/>
                <p:cNvGrpSpPr/>
                <p:nvPr/>
              </p:nvGrpSpPr>
              <p:grpSpPr>
                <a:xfrm>
                  <a:off x="10453339" y="4144657"/>
                  <a:ext cx="1649012" cy="915240"/>
                  <a:chOff x="10453339" y="4144657"/>
                  <a:chExt cx="1649012" cy="915240"/>
                </a:xfrm>
              </p:grpSpPr>
              <p:sp>
                <p:nvSpPr>
                  <p:cNvPr id="42" name="Freeform 32"/>
                  <p:cNvSpPr>
                    <a:spLocks noEditPoints="1"/>
                  </p:cNvSpPr>
                  <p:nvPr/>
                </p:nvSpPr>
                <p:spPr bwMode="auto">
                  <a:xfrm>
                    <a:off x="10912547" y="4144657"/>
                    <a:ext cx="731779" cy="696530"/>
                  </a:xfrm>
                  <a:custGeom>
                    <a:avLst/>
                    <a:gdLst>
                      <a:gd name="T0" fmla="*/ 1210 w 2135"/>
                      <a:gd name="T1" fmla="*/ 204 h 2030"/>
                      <a:gd name="T2" fmla="*/ 2029 w 2135"/>
                      <a:gd name="T3" fmla="*/ 204 h 2030"/>
                      <a:gd name="T4" fmla="*/ 2135 w 2135"/>
                      <a:gd name="T5" fmla="*/ 302 h 2030"/>
                      <a:gd name="T6" fmla="*/ 2135 w 2135"/>
                      <a:gd name="T7" fmla="*/ 1724 h 2030"/>
                      <a:gd name="T8" fmla="*/ 2033 w 2135"/>
                      <a:gd name="T9" fmla="*/ 1826 h 2030"/>
                      <a:gd name="T10" fmla="*/ 1218 w 2135"/>
                      <a:gd name="T11" fmla="*/ 1825 h 2030"/>
                      <a:gd name="T12" fmla="*/ 1211 w 2135"/>
                      <a:gd name="T13" fmla="*/ 2030 h 2030"/>
                      <a:gd name="T14" fmla="*/ 967 w 2135"/>
                      <a:gd name="T15" fmla="*/ 1984 h 2030"/>
                      <a:gd name="T16" fmla="*/ 508 w 2135"/>
                      <a:gd name="T17" fmla="*/ 1897 h 2030"/>
                      <a:gd name="T18" fmla="*/ 6 w 2135"/>
                      <a:gd name="T19" fmla="*/ 1803 h 2030"/>
                      <a:gd name="T20" fmla="*/ 1 w 2135"/>
                      <a:gd name="T21" fmla="*/ 1717 h 2030"/>
                      <a:gd name="T22" fmla="*/ 9 w 2135"/>
                      <a:gd name="T23" fmla="*/ 226 h 2030"/>
                      <a:gd name="T24" fmla="*/ 630 w 2135"/>
                      <a:gd name="T25" fmla="*/ 109 h 2030"/>
                      <a:gd name="T26" fmla="*/ 1204 w 2135"/>
                      <a:gd name="T27" fmla="*/ 1 h 2030"/>
                      <a:gd name="T28" fmla="*/ 1211 w 2135"/>
                      <a:gd name="T29" fmla="*/ 1181 h 2030"/>
                      <a:gd name="T30" fmla="*/ 1505 w 2135"/>
                      <a:gd name="T31" fmla="*/ 1364 h 2030"/>
                      <a:gd name="T32" fmla="*/ 1211 w 2135"/>
                      <a:gd name="T33" fmla="*/ 1429 h 2030"/>
                      <a:gd name="T34" fmla="*/ 1503 w 2135"/>
                      <a:gd name="T35" fmla="*/ 1613 h 2030"/>
                      <a:gd name="T36" fmla="*/ 1211 w 2135"/>
                      <a:gd name="T37" fmla="*/ 1743 h 2030"/>
                      <a:gd name="T38" fmla="*/ 2050 w 2135"/>
                      <a:gd name="T39" fmla="*/ 286 h 2030"/>
                      <a:gd name="T40" fmla="*/ 1211 w 2135"/>
                      <a:gd name="T41" fmla="*/ 417 h 2030"/>
                      <a:gd name="T42" fmla="*/ 1503 w 2135"/>
                      <a:gd name="T43" fmla="*/ 601 h 2030"/>
                      <a:gd name="T44" fmla="*/ 1211 w 2135"/>
                      <a:gd name="T45" fmla="*/ 610 h 2030"/>
                      <a:gd name="T46" fmla="*/ 1219 w 2135"/>
                      <a:gd name="T47" fmla="*/ 670 h 2030"/>
                      <a:gd name="T48" fmla="*/ 1504 w 2135"/>
                      <a:gd name="T49" fmla="*/ 670 h 2030"/>
                      <a:gd name="T50" fmla="*/ 1211 w 2135"/>
                      <a:gd name="T51" fmla="*/ 854 h 2030"/>
                      <a:gd name="T52" fmla="*/ 1504 w 2135"/>
                      <a:gd name="T53" fmla="*/ 927 h 2030"/>
                      <a:gd name="T54" fmla="*/ 1211 w 2135"/>
                      <a:gd name="T55" fmla="*/ 1111 h 2030"/>
                      <a:gd name="T56" fmla="*/ 840 w 2135"/>
                      <a:gd name="T57" fmla="*/ 1361 h 2030"/>
                      <a:gd name="T58" fmla="*/ 650 w 2135"/>
                      <a:gd name="T59" fmla="*/ 1004 h 2030"/>
                      <a:gd name="T60" fmla="*/ 831 w 2135"/>
                      <a:gd name="T61" fmla="*/ 648 h 2030"/>
                      <a:gd name="T62" fmla="*/ 822 w 2135"/>
                      <a:gd name="T63" fmla="*/ 641 h 2030"/>
                      <a:gd name="T64" fmla="*/ 681 w 2135"/>
                      <a:gd name="T65" fmla="*/ 651 h 2030"/>
                      <a:gd name="T66" fmla="*/ 610 w 2135"/>
                      <a:gd name="T67" fmla="*/ 798 h 2030"/>
                      <a:gd name="T68" fmla="*/ 562 w 2135"/>
                      <a:gd name="T69" fmla="*/ 920 h 2030"/>
                      <a:gd name="T70" fmla="*/ 465 w 2135"/>
                      <a:gd name="T71" fmla="*/ 671 h 2030"/>
                      <a:gd name="T72" fmla="*/ 345 w 2135"/>
                      <a:gd name="T73" fmla="*/ 674 h 2030"/>
                      <a:gd name="T74" fmla="*/ 318 w 2135"/>
                      <a:gd name="T75" fmla="*/ 685 h 2030"/>
                      <a:gd name="T76" fmla="*/ 470 w 2135"/>
                      <a:gd name="T77" fmla="*/ 996 h 2030"/>
                      <a:gd name="T78" fmla="*/ 307 w 2135"/>
                      <a:gd name="T79" fmla="*/ 1308 h 2030"/>
                      <a:gd name="T80" fmla="*/ 305 w 2135"/>
                      <a:gd name="T81" fmla="*/ 1324 h 2030"/>
                      <a:gd name="T82" fmla="*/ 438 w 2135"/>
                      <a:gd name="T83" fmla="*/ 1334 h 2030"/>
                      <a:gd name="T84" fmla="*/ 519 w 2135"/>
                      <a:gd name="T85" fmla="*/ 1171 h 2030"/>
                      <a:gd name="T86" fmla="*/ 556 w 2135"/>
                      <a:gd name="T87" fmla="*/ 1076 h 2030"/>
                      <a:gd name="T88" fmla="*/ 572 w 2135"/>
                      <a:gd name="T89" fmla="*/ 1128 h 2030"/>
                      <a:gd name="T90" fmla="*/ 687 w 2135"/>
                      <a:gd name="T91" fmla="*/ 1351 h 2030"/>
                      <a:gd name="T92" fmla="*/ 840 w 2135"/>
                      <a:gd name="T93" fmla="*/ 1361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35" h="2030">
                        <a:moveTo>
                          <a:pt x="1210" y="0"/>
                        </a:moveTo>
                        <a:cubicBezTo>
                          <a:pt x="1210" y="68"/>
                          <a:pt x="1210" y="135"/>
                          <a:pt x="1210" y="204"/>
                        </a:cubicBezTo>
                        <a:cubicBezTo>
                          <a:pt x="1214" y="204"/>
                          <a:pt x="1218" y="204"/>
                          <a:pt x="1221" y="204"/>
                        </a:cubicBezTo>
                        <a:cubicBezTo>
                          <a:pt x="1490" y="204"/>
                          <a:pt x="1760" y="204"/>
                          <a:pt x="2029" y="204"/>
                        </a:cubicBezTo>
                        <a:cubicBezTo>
                          <a:pt x="2053" y="204"/>
                          <a:pt x="2076" y="208"/>
                          <a:pt x="2095" y="223"/>
                        </a:cubicBezTo>
                        <a:cubicBezTo>
                          <a:pt x="2121" y="243"/>
                          <a:pt x="2134" y="269"/>
                          <a:pt x="2135" y="302"/>
                        </a:cubicBezTo>
                        <a:cubicBezTo>
                          <a:pt x="2135" y="303"/>
                          <a:pt x="2135" y="304"/>
                          <a:pt x="2135" y="306"/>
                        </a:cubicBezTo>
                        <a:cubicBezTo>
                          <a:pt x="2135" y="778"/>
                          <a:pt x="2135" y="1251"/>
                          <a:pt x="2135" y="1724"/>
                        </a:cubicBezTo>
                        <a:cubicBezTo>
                          <a:pt x="2135" y="1758"/>
                          <a:pt x="2122" y="1786"/>
                          <a:pt x="2094" y="1807"/>
                        </a:cubicBezTo>
                        <a:cubicBezTo>
                          <a:pt x="2076" y="1820"/>
                          <a:pt x="2055" y="1826"/>
                          <a:pt x="2033" y="1826"/>
                        </a:cubicBezTo>
                        <a:cubicBezTo>
                          <a:pt x="1774" y="1825"/>
                          <a:pt x="1515" y="1825"/>
                          <a:pt x="1256" y="1825"/>
                        </a:cubicBezTo>
                        <a:cubicBezTo>
                          <a:pt x="1243" y="1825"/>
                          <a:pt x="1231" y="1825"/>
                          <a:pt x="1218" y="1825"/>
                        </a:cubicBezTo>
                        <a:cubicBezTo>
                          <a:pt x="1216" y="1825"/>
                          <a:pt x="1214" y="1825"/>
                          <a:pt x="1211" y="1825"/>
                        </a:cubicBezTo>
                        <a:cubicBezTo>
                          <a:pt x="1211" y="1894"/>
                          <a:pt x="1211" y="1961"/>
                          <a:pt x="1211" y="2030"/>
                        </a:cubicBezTo>
                        <a:cubicBezTo>
                          <a:pt x="1191" y="2026"/>
                          <a:pt x="1172" y="2022"/>
                          <a:pt x="1153" y="2019"/>
                        </a:cubicBezTo>
                        <a:cubicBezTo>
                          <a:pt x="1091" y="2007"/>
                          <a:pt x="1029" y="1995"/>
                          <a:pt x="967" y="1984"/>
                        </a:cubicBezTo>
                        <a:cubicBezTo>
                          <a:pt x="893" y="1970"/>
                          <a:pt x="818" y="1956"/>
                          <a:pt x="744" y="1942"/>
                        </a:cubicBezTo>
                        <a:cubicBezTo>
                          <a:pt x="665" y="1927"/>
                          <a:pt x="587" y="1912"/>
                          <a:pt x="508" y="1897"/>
                        </a:cubicBezTo>
                        <a:cubicBezTo>
                          <a:pt x="423" y="1881"/>
                          <a:pt x="339" y="1865"/>
                          <a:pt x="254" y="1849"/>
                        </a:cubicBezTo>
                        <a:cubicBezTo>
                          <a:pt x="171" y="1834"/>
                          <a:pt x="89" y="1818"/>
                          <a:pt x="6" y="1803"/>
                        </a:cubicBezTo>
                        <a:cubicBezTo>
                          <a:pt x="1" y="1802"/>
                          <a:pt x="0" y="1800"/>
                          <a:pt x="0" y="1796"/>
                        </a:cubicBezTo>
                        <a:cubicBezTo>
                          <a:pt x="1" y="1770"/>
                          <a:pt x="1" y="1744"/>
                          <a:pt x="1" y="1717"/>
                        </a:cubicBezTo>
                        <a:cubicBezTo>
                          <a:pt x="1" y="1224"/>
                          <a:pt x="1" y="730"/>
                          <a:pt x="0" y="236"/>
                        </a:cubicBezTo>
                        <a:cubicBezTo>
                          <a:pt x="0" y="230"/>
                          <a:pt x="2" y="227"/>
                          <a:pt x="9" y="226"/>
                        </a:cubicBezTo>
                        <a:cubicBezTo>
                          <a:pt x="122" y="205"/>
                          <a:pt x="234" y="184"/>
                          <a:pt x="347" y="163"/>
                        </a:cubicBezTo>
                        <a:cubicBezTo>
                          <a:pt x="441" y="145"/>
                          <a:pt x="535" y="127"/>
                          <a:pt x="630" y="109"/>
                        </a:cubicBezTo>
                        <a:cubicBezTo>
                          <a:pt x="725" y="91"/>
                          <a:pt x="820" y="73"/>
                          <a:pt x="916" y="55"/>
                        </a:cubicBezTo>
                        <a:cubicBezTo>
                          <a:pt x="1012" y="37"/>
                          <a:pt x="1108" y="19"/>
                          <a:pt x="1204" y="1"/>
                        </a:cubicBezTo>
                        <a:cubicBezTo>
                          <a:pt x="1206" y="1"/>
                          <a:pt x="1208" y="0"/>
                          <a:pt x="1210" y="0"/>
                        </a:cubicBezTo>
                        <a:close/>
                        <a:moveTo>
                          <a:pt x="1211" y="1181"/>
                        </a:moveTo>
                        <a:cubicBezTo>
                          <a:pt x="1309" y="1181"/>
                          <a:pt x="1407" y="1181"/>
                          <a:pt x="1505" y="1181"/>
                        </a:cubicBezTo>
                        <a:cubicBezTo>
                          <a:pt x="1505" y="1242"/>
                          <a:pt x="1505" y="1303"/>
                          <a:pt x="1505" y="1364"/>
                        </a:cubicBezTo>
                        <a:cubicBezTo>
                          <a:pt x="1407" y="1364"/>
                          <a:pt x="1309" y="1364"/>
                          <a:pt x="1211" y="1364"/>
                        </a:cubicBezTo>
                        <a:cubicBezTo>
                          <a:pt x="1211" y="1386"/>
                          <a:pt x="1211" y="1407"/>
                          <a:pt x="1211" y="1429"/>
                        </a:cubicBezTo>
                        <a:cubicBezTo>
                          <a:pt x="1309" y="1429"/>
                          <a:pt x="1406" y="1429"/>
                          <a:pt x="1503" y="1429"/>
                        </a:cubicBezTo>
                        <a:cubicBezTo>
                          <a:pt x="1503" y="1490"/>
                          <a:pt x="1503" y="1551"/>
                          <a:pt x="1503" y="1613"/>
                        </a:cubicBezTo>
                        <a:cubicBezTo>
                          <a:pt x="1406" y="1613"/>
                          <a:pt x="1308" y="1613"/>
                          <a:pt x="1211" y="1613"/>
                        </a:cubicBezTo>
                        <a:cubicBezTo>
                          <a:pt x="1211" y="1657"/>
                          <a:pt x="1211" y="1700"/>
                          <a:pt x="1211" y="1743"/>
                        </a:cubicBezTo>
                        <a:cubicBezTo>
                          <a:pt x="1491" y="1743"/>
                          <a:pt x="1770" y="1743"/>
                          <a:pt x="2050" y="1743"/>
                        </a:cubicBezTo>
                        <a:cubicBezTo>
                          <a:pt x="2050" y="1257"/>
                          <a:pt x="2050" y="772"/>
                          <a:pt x="2050" y="286"/>
                        </a:cubicBezTo>
                        <a:cubicBezTo>
                          <a:pt x="1770" y="286"/>
                          <a:pt x="1491" y="286"/>
                          <a:pt x="1211" y="286"/>
                        </a:cubicBezTo>
                        <a:cubicBezTo>
                          <a:pt x="1211" y="329"/>
                          <a:pt x="1211" y="373"/>
                          <a:pt x="1211" y="417"/>
                        </a:cubicBezTo>
                        <a:cubicBezTo>
                          <a:pt x="1309" y="417"/>
                          <a:pt x="1406" y="417"/>
                          <a:pt x="1503" y="417"/>
                        </a:cubicBezTo>
                        <a:cubicBezTo>
                          <a:pt x="1503" y="478"/>
                          <a:pt x="1503" y="539"/>
                          <a:pt x="1503" y="601"/>
                        </a:cubicBezTo>
                        <a:cubicBezTo>
                          <a:pt x="1406" y="601"/>
                          <a:pt x="1308" y="601"/>
                          <a:pt x="1211" y="601"/>
                        </a:cubicBezTo>
                        <a:cubicBezTo>
                          <a:pt x="1211" y="604"/>
                          <a:pt x="1211" y="607"/>
                          <a:pt x="1211" y="610"/>
                        </a:cubicBezTo>
                        <a:cubicBezTo>
                          <a:pt x="1211" y="627"/>
                          <a:pt x="1211" y="644"/>
                          <a:pt x="1211" y="661"/>
                        </a:cubicBezTo>
                        <a:cubicBezTo>
                          <a:pt x="1211" y="670"/>
                          <a:pt x="1211" y="670"/>
                          <a:pt x="1219" y="670"/>
                        </a:cubicBezTo>
                        <a:cubicBezTo>
                          <a:pt x="1311" y="670"/>
                          <a:pt x="1404" y="670"/>
                          <a:pt x="1496" y="670"/>
                        </a:cubicBezTo>
                        <a:cubicBezTo>
                          <a:pt x="1499" y="670"/>
                          <a:pt x="1501" y="670"/>
                          <a:pt x="1504" y="670"/>
                        </a:cubicBezTo>
                        <a:cubicBezTo>
                          <a:pt x="1504" y="731"/>
                          <a:pt x="1504" y="792"/>
                          <a:pt x="1504" y="854"/>
                        </a:cubicBezTo>
                        <a:cubicBezTo>
                          <a:pt x="1406" y="854"/>
                          <a:pt x="1309" y="854"/>
                          <a:pt x="1211" y="854"/>
                        </a:cubicBezTo>
                        <a:cubicBezTo>
                          <a:pt x="1211" y="879"/>
                          <a:pt x="1211" y="903"/>
                          <a:pt x="1211" y="927"/>
                        </a:cubicBezTo>
                        <a:cubicBezTo>
                          <a:pt x="1309" y="927"/>
                          <a:pt x="1407" y="927"/>
                          <a:pt x="1504" y="927"/>
                        </a:cubicBezTo>
                        <a:cubicBezTo>
                          <a:pt x="1504" y="989"/>
                          <a:pt x="1504" y="1050"/>
                          <a:pt x="1504" y="1111"/>
                        </a:cubicBezTo>
                        <a:cubicBezTo>
                          <a:pt x="1406" y="1111"/>
                          <a:pt x="1309" y="1111"/>
                          <a:pt x="1211" y="1111"/>
                        </a:cubicBezTo>
                        <a:cubicBezTo>
                          <a:pt x="1211" y="1135"/>
                          <a:pt x="1211" y="1157"/>
                          <a:pt x="1211" y="1181"/>
                        </a:cubicBezTo>
                        <a:close/>
                        <a:moveTo>
                          <a:pt x="840" y="1361"/>
                        </a:moveTo>
                        <a:cubicBezTo>
                          <a:pt x="838" y="1357"/>
                          <a:pt x="836" y="1354"/>
                          <a:pt x="835" y="1352"/>
                        </a:cubicBezTo>
                        <a:cubicBezTo>
                          <a:pt x="774" y="1236"/>
                          <a:pt x="712" y="1120"/>
                          <a:pt x="650" y="1004"/>
                        </a:cubicBezTo>
                        <a:cubicBezTo>
                          <a:pt x="648" y="999"/>
                          <a:pt x="648" y="996"/>
                          <a:pt x="650" y="991"/>
                        </a:cubicBezTo>
                        <a:cubicBezTo>
                          <a:pt x="711" y="877"/>
                          <a:pt x="771" y="762"/>
                          <a:pt x="831" y="648"/>
                        </a:cubicBezTo>
                        <a:cubicBezTo>
                          <a:pt x="832" y="646"/>
                          <a:pt x="833" y="644"/>
                          <a:pt x="834" y="641"/>
                        </a:cubicBezTo>
                        <a:cubicBezTo>
                          <a:pt x="829" y="641"/>
                          <a:pt x="826" y="641"/>
                          <a:pt x="822" y="641"/>
                        </a:cubicBezTo>
                        <a:cubicBezTo>
                          <a:pt x="802" y="643"/>
                          <a:pt x="782" y="644"/>
                          <a:pt x="762" y="646"/>
                        </a:cubicBezTo>
                        <a:cubicBezTo>
                          <a:pt x="735" y="648"/>
                          <a:pt x="708" y="650"/>
                          <a:pt x="681" y="651"/>
                        </a:cubicBezTo>
                        <a:cubicBezTo>
                          <a:pt x="677" y="652"/>
                          <a:pt x="675" y="654"/>
                          <a:pt x="673" y="658"/>
                        </a:cubicBezTo>
                        <a:cubicBezTo>
                          <a:pt x="652" y="704"/>
                          <a:pt x="631" y="751"/>
                          <a:pt x="610" y="798"/>
                        </a:cubicBezTo>
                        <a:cubicBezTo>
                          <a:pt x="592" y="837"/>
                          <a:pt x="573" y="876"/>
                          <a:pt x="563" y="919"/>
                        </a:cubicBezTo>
                        <a:cubicBezTo>
                          <a:pt x="563" y="919"/>
                          <a:pt x="562" y="920"/>
                          <a:pt x="562" y="920"/>
                        </a:cubicBezTo>
                        <a:cubicBezTo>
                          <a:pt x="557" y="903"/>
                          <a:pt x="553" y="886"/>
                          <a:pt x="546" y="870"/>
                        </a:cubicBezTo>
                        <a:cubicBezTo>
                          <a:pt x="519" y="803"/>
                          <a:pt x="492" y="737"/>
                          <a:pt x="465" y="671"/>
                        </a:cubicBezTo>
                        <a:cubicBezTo>
                          <a:pt x="463" y="667"/>
                          <a:pt x="462" y="667"/>
                          <a:pt x="458" y="667"/>
                        </a:cubicBezTo>
                        <a:cubicBezTo>
                          <a:pt x="420" y="669"/>
                          <a:pt x="383" y="672"/>
                          <a:pt x="345" y="674"/>
                        </a:cubicBezTo>
                        <a:cubicBezTo>
                          <a:pt x="335" y="675"/>
                          <a:pt x="325" y="676"/>
                          <a:pt x="314" y="677"/>
                        </a:cubicBezTo>
                        <a:cubicBezTo>
                          <a:pt x="315" y="680"/>
                          <a:pt x="316" y="682"/>
                          <a:pt x="318" y="685"/>
                        </a:cubicBezTo>
                        <a:cubicBezTo>
                          <a:pt x="327" y="704"/>
                          <a:pt x="336" y="723"/>
                          <a:pt x="346" y="742"/>
                        </a:cubicBezTo>
                        <a:cubicBezTo>
                          <a:pt x="387" y="827"/>
                          <a:pt x="428" y="911"/>
                          <a:pt x="470" y="996"/>
                        </a:cubicBezTo>
                        <a:cubicBezTo>
                          <a:pt x="471" y="999"/>
                          <a:pt x="471" y="1002"/>
                          <a:pt x="470" y="1005"/>
                        </a:cubicBezTo>
                        <a:cubicBezTo>
                          <a:pt x="415" y="1106"/>
                          <a:pt x="361" y="1207"/>
                          <a:pt x="307" y="1308"/>
                        </a:cubicBezTo>
                        <a:cubicBezTo>
                          <a:pt x="305" y="1313"/>
                          <a:pt x="302" y="1318"/>
                          <a:pt x="300" y="1323"/>
                        </a:cubicBezTo>
                        <a:cubicBezTo>
                          <a:pt x="302" y="1324"/>
                          <a:pt x="304" y="1324"/>
                          <a:pt x="305" y="1324"/>
                        </a:cubicBezTo>
                        <a:cubicBezTo>
                          <a:pt x="318" y="1325"/>
                          <a:pt x="331" y="1326"/>
                          <a:pt x="345" y="1327"/>
                        </a:cubicBezTo>
                        <a:cubicBezTo>
                          <a:pt x="376" y="1329"/>
                          <a:pt x="407" y="1331"/>
                          <a:pt x="438" y="1334"/>
                        </a:cubicBezTo>
                        <a:cubicBezTo>
                          <a:pt x="443" y="1334"/>
                          <a:pt x="445" y="1333"/>
                          <a:pt x="447" y="1328"/>
                        </a:cubicBezTo>
                        <a:cubicBezTo>
                          <a:pt x="471" y="1276"/>
                          <a:pt x="496" y="1224"/>
                          <a:pt x="519" y="1171"/>
                        </a:cubicBezTo>
                        <a:cubicBezTo>
                          <a:pt x="530" y="1147"/>
                          <a:pt x="543" y="1124"/>
                          <a:pt x="550" y="1098"/>
                        </a:cubicBezTo>
                        <a:cubicBezTo>
                          <a:pt x="552" y="1091"/>
                          <a:pt x="554" y="1083"/>
                          <a:pt x="556" y="1076"/>
                        </a:cubicBezTo>
                        <a:cubicBezTo>
                          <a:pt x="557" y="1078"/>
                          <a:pt x="558" y="1081"/>
                          <a:pt x="558" y="1083"/>
                        </a:cubicBezTo>
                        <a:cubicBezTo>
                          <a:pt x="563" y="1098"/>
                          <a:pt x="566" y="1113"/>
                          <a:pt x="572" y="1128"/>
                        </a:cubicBezTo>
                        <a:cubicBezTo>
                          <a:pt x="602" y="1197"/>
                          <a:pt x="634" y="1265"/>
                          <a:pt x="664" y="1334"/>
                        </a:cubicBezTo>
                        <a:cubicBezTo>
                          <a:pt x="669" y="1345"/>
                          <a:pt x="674" y="1350"/>
                          <a:pt x="687" y="1351"/>
                        </a:cubicBezTo>
                        <a:cubicBezTo>
                          <a:pt x="730" y="1353"/>
                          <a:pt x="773" y="1356"/>
                          <a:pt x="816" y="1359"/>
                        </a:cubicBezTo>
                        <a:cubicBezTo>
                          <a:pt x="823" y="1360"/>
                          <a:pt x="831" y="1360"/>
                          <a:pt x="840" y="1361"/>
                        </a:cubicBezTo>
                        <a:close/>
                      </a:path>
                    </a:pathLst>
                  </a:custGeom>
                  <a:solidFill>
                    <a:schemeClr val="accent1">
                      <a:lumMod val="50000"/>
                    </a:schemeClr>
                  </a:solidFill>
                  <a:ln>
                    <a:noFill/>
                  </a:ln>
                </p:spPr>
                <p:txBody>
                  <a:bodyPr vert="horz" wrap="square" lIns="89643" tIns="44821" rIns="89643" bIns="44821" numCol="1" anchor="t" anchorCtr="0" compatLnSpc="1">
                    <a:prstTxWarp prst="textNoShape">
                      <a:avLst/>
                    </a:prstTxWarp>
                  </a:bodyPr>
                  <a:lstStyle/>
                  <a:p>
                    <a:endParaRPr lang="en-US" sz="1765">
                      <a:solidFill>
                        <a:srgbClr val="FFFFFF"/>
                      </a:solidFill>
                    </a:endParaRPr>
                  </a:p>
                </p:txBody>
              </p:sp>
              <p:sp>
                <p:nvSpPr>
                  <p:cNvPr id="43" name="TextBox 42"/>
                  <p:cNvSpPr txBox="1"/>
                  <p:nvPr/>
                </p:nvSpPr>
                <p:spPr>
                  <a:xfrm>
                    <a:off x="10453339" y="4866034"/>
                    <a:ext cx="1649012" cy="193863"/>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solidFill>
                          <a:schemeClr val="accent1">
                            <a:lumMod val="50000"/>
                          </a:schemeClr>
                        </a:solidFill>
                      </a:rPr>
                      <a:t>Data analytics (Excel)</a:t>
                    </a:r>
                  </a:p>
                </p:txBody>
              </p:sp>
            </p:grpSp>
            <p:grpSp>
              <p:nvGrpSpPr>
                <p:cNvPr id="39" name="Group 38"/>
                <p:cNvGrpSpPr/>
                <p:nvPr/>
              </p:nvGrpSpPr>
              <p:grpSpPr>
                <a:xfrm>
                  <a:off x="10577839" y="1941221"/>
                  <a:ext cx="1338139" cy="1047888"/>
                  <a:chOff x="10577839" y="1941221"/>
                  <a:chExt cx="1338139" cy="1047888"/>
                </a:xfrm>
              </p:grpSpPr>
              <p:sp>
                <p:nvSpPr>
                  <p:cNvPr id="40" name="Freeform 27"/>
                  <p:cNvSpPr>
                    <a:spLocks noChangeAspect="1" noEditPoints="1"/>
                  </p:cNvSpPr>
                  <p:nvPr/>
                </p:nvSpPr>
                <p:spPr bwMode="black">
                  <a:xfrm>
                    <a:off x="10789361" y="1941221"/>
                    <a:ext cx="915976" cy="59004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rgbClr val="002060"/>
                  </a:solidFill>
                  <a:extLst/>
                </p:spPr>
                <p:txBody>
                  <a:bodyPr vert="horz" wrap="square" lIns="89643" tIns="44821" rIns="89643" bIns="44821" numCol="1" anchor="t" anchorCtr="0" compatLnSpc="1">
                    <a:prstTxWarp prst="textNoShape">
                      <a:avLst/>
                    </a:prstTxWarp>
                  </a:bodyPr>
                  <a:lstStyle/>
                  <a:p>
                    <a:endParaRPr lang="en-US" sz="1765">
                      <a:solidFill>
                        <a:srgbClr val="FFFFFF"/>
                      </a:solidFill>
                    </a:endParaRPr>
                  </a:p>
                </p:txBody>
              </p:sp>
              <p:sp>
                <p:nvSpPr>
                  <p:cNvPr id="41" name="TextBox 40"/>
                  <p:cNvSpPr txBox="1"/>
                  <p:nvPr/>
                </p:nvSpPr>
                <p:spPr>
                  <a:xfrm>
                    <a:off x="10577839" y="2601383"/>
                    <a:ext cx="1338139" cy="387726"/>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solidFill>
                          <a:schemeClr val="accent1">
                            <a:lumMod val="50000"/>
                          </a:schemeClr>
                        </a:solidFill>
                      </a:rPr>
                      <a:t>Web/thick client </a:t>
                    </a:r>
                    <a:br>
                      <a:rPr lang="en-US" sz="1372" dirty="0">
                        <a:solidFill>
                          <a:schemeClr val="accent1">
                            <a:lumMod val="50000"/>
                          </a:schemeClr>
                        </a:solidFill>
                      </a:rPr>
                    </a:br>
                    <a:r>
                      <a:rPr lang="en-US" sz="1372" dirty="0">
                        <a:solidFill>
                          <a:schemeClr val="accent1">
                            <a:lumMod val="50000"/>
                          </a:schemeClr>
                        </a:solidFill>
                      </a:rPr>
                      <a:t>dashboards</a:t>
                    </a:r>
                  </a:p>
                </p:txBody>
              </p:sp>
            </p:grpSp>
          </p:grpSp>
          <p:sp>
            <p:nvSpPr>
              <p:cNvPr id="23" name="Freeform 38"/>
              <p:cNvSpPr>
                <a:spLocks noEditPoints="1"/>
              </p:cNvSpPr>
              <p:nvPr/>
            </p:nvSpPr>
            <p:spPr bwMode="auto">
              <a:xfrm>
                <a:off x="9189720" y="2837324"/>
                <a:ext cx="826418" cy="2926080"/>
              </a:xfrm>
              <a:custGeom>
                <a:avLst/>
                <a:gdLst>
                  <a:gd name="T0" fmla="*/ 792 w 792"/>
                  <a:gd name="T1" fmla="*/ 144 h 2588"/>
                  <a:gd name="T2" fmla="*/ 396 w 792"/>
                  <a:gd name="T3" fmla="*/ 0 h 2588"/>
                  <a:gd name="T4" fmla="*/ 0 w 792"/>
                  <a:gd name="T5" fmla="*/ 144 h 2588"/>
                  <a:gd name="T6" fmla="*/ 0 w 792"/>
                  <a:gd name="T7" fmla="*/ 792 h 2588"/>
                  <a:gd name="T8" fmla="*/ 396 w 792"/>
                  <a:gd name="T9" fmla="*/ 936 h 2588"/>
                  <a:gd name="T10" fmla="*/ 792 w 792"/>
                  <a:gd name="T11" fmla="*/ 792 h 2588"/>
                  <a:gd name="T12" fmla="*/ 792 w 792"/>
                  <a:gd name="T13" fmla="*/ 792 h 2588"/>
                  <a:gd name="T14" fmla="*/ 792 w 792"/>
                  <a:gd name="T15" fmla="*/ 144 h 2588"/>
                  <a:gd name="T16" fmla="*/ 396 w 792"/>
                  <a:gd name="T17" fmla="*/ 241 h 2588"/>
                  <a:gd name="T18" fmla="*/ 65 w 792"/>
                  <a:gd name="T19" fmla="*/ 144 h 2588"/>
                  <a:gd name="T20" fmla="*/ 396 w 792"/>
                  <a:gd name="T21" fmla="*/ 47 h 2588"/>
                  <a:gd name="T22" fmla="*/ 728 w 792"/>
                  <a:gd name="T23" fmla="*/ 144 h 2588"/>
                  <a:gd name="T24" fmla="*/ 396 w 792"/>
                  <a:gd name="T25" fmla="*/ 241 h 2588"/>
                  <a:gd name="T26" fmla="*/ 792 w 792"/>
                  <a:gd name="T27" fmla="*/ 970 h 2588"/>
                  <a:gd name="T28" fmla="*/ 792 w 792"/>
                  <a:gd name="T29" fmla="*/ 970 h 2588"/>
                  <a:gd name="T30" fmla="*/ 792 w 792"/>
                  <a:gd name="T31" fmla="*/ 1618 h 2588"/>
                  <a:gd name="T32" fmla="*/ 792 w 792"/>
                  <a:gd name="T33" fmla="*/ 1618 h 2588"/>
                  <a:gd name="T34" fmla="*/ 396 w 792"/>
                  <a:gd name="T35" fmla="*/ 1762 h 2588"/>
                  <a:gd name="T36" fmla="*/ 0 w 792"/>
                  <a:gd name="T37" fmla="*/ 1618 h 2588"/>
                  <a:gd name="T38" fmla="*/ 0 w 792"/>
                  <a:gd name="T39" fmla="*/ 970 h 2588"/>
                  <a:gd name="T40" fmla="*/ 30 w 792"/>
                  <a:gd name="T41" fmla="*/ 915 h 2588"/>
                  <a:gd name="T42" fmla="*/ 97 w 792"/>
                  <a:gd name="T43" fmla="*/ 946 h 2588"/>
                  <a:gd name="T44" fmla="*/ 396 w 792"/>
                  <a:gd name="T45" fmla="*/ 992 h 2588"/>
                  <a:gd name="T46" fmla="*/ 696 w 792"/>
                  <a:gd name="T47" fmla="*/ 946 h 2588"/>
                  <a:gd name="T48" fmla="*/ 763 w 792"/>
                  <a:gd name="T49" fmla="*/ 915 h 2588"/>
                  <a:gd name="T50" fmla="*/ 792 w 792"/>
                  <a:gd name="T51" fmla="*/ 970 h 2588"/>
                  <a:gd name="T52" fmla="*/ 792 w 792"/>
                  <a:gd name="T53" fmla="*/ 1796 h 2588"/>
                  <a:gd name="T54" fmla="*/ 792 w 792"/>
                  <a:gd name="T55" fmla="*/ 1796 h 2588"/>
                  <a:gd name="T56" fmla="*/ 792 w 792"/>
                  <a:gd name="T57" fmla="*/ 2444 h 2588"/>
                  <a:gd name="T58" fmla="*/ 792 w 792"/>
                  <a:gd name="T59" fmla="*/ 2444 h 2588"/>
                  <a:gd name="T60" fmla="*/ 396 w 792"/>
                  <a:gd name="T61" fmla="*/ 2588 h 2588"/>
                  <a:gd name="T62" fmla="*/ 0 w 792"/>
                  <a:gd name="T63" fmla="*/ 2444 h 2588"/>
                  <a:gd name="T64" fmla="*/ 0 w 792"/>
                  <a:gd name="T65" fmla="*/ 1796 h 2588"/>
                  <a:gd name="T66" fmla="*/ 30 w 792"/>
                  <a:gd name="T67" fmla="*/ 1741 h 2588"/>
                  <a:gd name="T68" fmla="*/ 97 w 792"/>
                  <a:gd name="T69" fmla="*/ 1772 h 2588"/>
                  <a:gd name="T70" fmla="*/ 396 w 792"/>
                  <a:gd name="T71" fmla="*/ 1818 h 2588"/>
                  <a:gd name="T72" fmla="*/ 696 w 792"/>
                  <a:gd name="T73" fmla="*/ 1772 h 2588"/>
                  <a:gd name="T74" fmla="*/ 763 w 792"/>
                  <a:gd name="T75" fmla="*/ 1741 h 2588"/>
                  <a:gd name="T76" fmla="*/ 792 w 792"/>
                  <a:gd name="T77" fmla="*/ 1796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2" h="2588">
                    <a:moveTo>
                      <a:pt x="792" y="144"/>
                    </a:moveTo>
                    <a:cubicBezTo>
                      <a:pt x="792" y="64"/>
                      <a:pt x="615" y="0"/>
                      <a:pt x="396" y="0"/>
                    </a:cubicBezTo>
                    <a:cubicBezTo>
                      <a:pt x="178" y="0"/>
                      <a:pt x="0" y="64"/>
                      <a:pt x="0" y="144"/>
                    </a:cubicBezTo>
                    <a:cubicBezTo>
                      <a:pt x="0" y="792"/>
                      <a:pt x="0" y="792"/>
                      <a:pt x="0" y="792"/>
                    </a:cubicBezTo>
                    <a:cubicBezTo>
                      <a:pt x="0" y="872"/>
                      <a:pt x="178" y="936"/>
                      <a:pt x="396" y="936"/>
                    </a:cubicBezTo>
                    <a:cubicBezTo>
                      <a:pt x="615" y="936"/>
                      <a:pt x="792" y="872"/>
                      <a:pt x="792" y="792"/>
                    </a:cubicBezTo>
                    <a:cubicBezTo>
                      <a:pt x="792" y="792"/>
                      <a:pt x="792" y="792"/>
                      <a:pt x="792" y="792"/>
                    </a:cubicBezTo>
                    <a:cubicBezTo>
                      <a:pt x="792" y="144"/>
                      <a:pt x="792" y="144"/>
                      <a:pt x="792" y="144"/>
                    </a:cubicBezTo>
                    <a:close/>
                    <a:moveTo>
                      <a:pt x="396" y="241"/>
                    </a:moveTo>
                    <a:cubicBezTo>
                      <a:pt x="214" y="241"/>
                      <a:pt x="65" y="198"/>
                      <a:pt x="65" y="144"/>
                    </a:cubicBezTo>
                    <a:cubicBezTo>
                      <a:pt x="65" y="90"/>
                      <a:pt x="214" y="47"/>
                      <a:pt x="396" y="47"/>
                    </a:cubicBezTo>
                    <a:cubicBezTo>
                      <a:pt x="579" y="47"/>
                      <a:pt x="728" y="90"/>
                      <a:pt x="728" y="144"/>
                    </a:cubicBezTo>
                    <a:cubicBezTo>
                      <a:pt x="728" y="198"/>
                      <a:pt x="579" y="241"/>
                      <a:pt x="396" y="241"/>
                    </a:cubicBezTo>
                    <a:close/>
                    <a:moveTo>
                      <a:pt x="792" y="970"/>
                    </a:moveTo>
                    <a:cubicBezTo>
                      <a:pt x="792" y="970"/>
                      <a:pt x="792" y="970"/>
                      <a:pt x="792" y="970"/>
                    </a:cubicBezTo>
                    <a:cubicBezTo>
                      <a:pt x="792" y="1618"/>
                      <a:pt x="792" y="1618"/>
                      <a:pt x="792" y="1618"/>
                    </a:cubicBezTo>
                    <a:cubicBezTo>
                      <a:pt x="792" y="1618"/>
                      <a:pt x="792" y="1618"/>
                      <a:pt x="792" y="1618"/>
                    </a:cubicBezTo>
                    <a:cubicBezTo>
                      <a:pt x="792" y="1698"/>
                      <a:pt x="615" y="1762"/>
                      <a:pt x="396" y="1762"/>
                    </a:cubicBezTo>
                    <a:cubicBezTo>
                      <a:pt x="178" y="1762"/>
                      <a:pt x="0" y="1698"/>
                      <a:pt x="0" y="1618"/>
                    </a:cubicBezTo>
                    <a:cubicBezTo>
                      <a:pt x="0" y="970"/>
                      <a:pt x="0" y="970"/>
                      <a:pt x="0" y="970"/>
                    </a:cubicBezTo>
                    <a:cubicBezTo>
                      <a:pt x="0" y="951"/>
                      <a:pt x="11" y="932"/>
                      <a:pt x="30" y="915"/>
                    </a:cubicBezTo>
                    <a:cubicBezTo>
                      <a:pt x="48" y="926"/>
                      <a:pt x="71" y="937"/>
                      <a:pt x="97" y="946"/>
                    </a:cubicBezTo>
                    <a:cubicBezTo>
                      <a:pt x="178" y="976"/>
                      <a:pt x="284" y="992"/>
                      <a:pt x="396" y="992"/>
                    </a:cubicBezTo>
                    <a:cubicBezTo>
                      <a:pt x="509" y="992"/>
                      <a:pt x="615" y="976"/>
                      <a:pt x="696" y="946"/>
                    </a:cubicBezTo>
                    <a:cubicBezTo>
                      <a:pt x="722" y="937"/>
                      <a:pt x="744" y="926"/>
                      <a:pt x="763" y="915"/>
                    </a:cubicBezTo>
                    <a:cubicBezTo>
                      <a:pt x="782" y="932"/>
                      <a:pt x="792" y="951"/>
                      <a:pt x="792" y="970"/>
                    </a:cubicBezTo>
                    <a:close/>
                    <a:moveTo>
                      <a:pt x="792" y="1796"/>
                    </a:moveTo>
                    <a:cubicBezTo>
                      <a:pt x="792" y="1796"/>
                      <a:pt x="792" y="1796"/>
                      <a:pt x="792" y="1796"/>
                    </a:cubicBezTo>
                    <a:cubicBezTo>
                      <a:pt x="792" y="2444"/>
                      <a:pt x="792" y="2444"/>
                      <a:pt x="792" y="2444"/>
                    </a:cubicBezTo>
                    <a:cubicBezTo>
                      <a:pt x="792" y="2444"/>
                      <a:pt x="792" y="2444"/>
                      <a:pt x="792" y="2444"/>
                    </a:cubicBezTo>
                    <a:cubicBezTo>
                      <a:pt x="792" y="2524"/>
                      <a:pt x="615" y="2588"/>
                      <a:pt x="396" y="2588"/>
                    </a:cubicBezTo>
                    <a:cubicBezTo>
                      <a:pt x="178" y="2588"/>
                      <a:pt x="0" y="2524"/>
                      <a:pt x="0" y="2444"/>
                    </a:cubicBezTo>
                    <a:cubicBezTo>
                      <a:pt x="0" y="1796"/>
                      <a:pt x="0" y="1796"/>
                      <a:pt x="0" y="1796"/>
                    </a:cubicBezTo>
                    <a:cubicBezTo>
                      <a:pt x="0" y="1777"/>
                      <a:pt x="11" y="1758"/>
                      <a:pt x="30" y="1741"/>
                    </a:cubicBezTo>
                    <a:cubicBezTo>
                      <a:pt x="48" y="1752"/>
                      <a:pt x="71" y="1763"/>
                      <a:pt x="97" y="1772"/>
                    </a:cubicBezTo>
                    <a:cubicBezTo>
                      <a:pt x="178" y="1802"/>
                      <a:pt x="284" y="1818"/>
                      <a:pt x="396" y="1818"/>
                    </a:cubicBezTo>
                    <a:cubicBezTo>
                      <a:pt x="509" y="1818"/>
                      <a:pt x="615" y="1802"/>
                      <a:pt x="696" y="1772"/>
                    </a:cubicBezTo>
                    <a:cubicBezTo>
                      <a:pt x="722" y="1763"/>
                      <a:pt x="744" y="1752"/>
                      <a:pt x="763" y="1741"/>
                    </a:cubicBezTo>
                    <a:cubicBezTo>
                      <a:pt x="782" y="1758"/>
                      <a:pt x="792" y="1777"/>
                      <a:pt x="792" y="1796"/>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endParaRPr lang="en-US" sz="1765">
                  <a:solidFill>
                    <a:srgbClr val="FFFFFF"/>
                  </a:solidFill>
                </a:endParaRPr>
              </a:p>
            </p:txBody>
          </p:sp>
          <p:grpSp>
            <p:nvGrpSpPr>
              <p:cNvPr id="24" name="Group 23"/>
              <p:cNvGrpSpPr/>
              <p:nvPr/>
            </p:nvGrpSpPr>
            <p:grpSpPr>
              <a:xfrm>
                <a:off x="8138456" y="2974492"/>
                <a:ext cx="1234216" cy="2651745"/>
                <a:chOff x="8138456" y="2948621"/>
                <a:chExt cx="1234216" cy="2651745"/>
              </a:xfrm>
            </p:grpSpPr>
            <p:sp>
              <p:nvSpPr>
                <p:cNvPr id="33" name="Right Arrow 32"/>
                <p:cNvSpPr/>
                <p:nvPr/>
              </p:nvSpPr>
              <p:spPr bwMode="auto">
                <a:xfrm>
                  <a:off x="8138456" y="2948621"/>
                  <a:ext cx="1188720" cy="640080"/>
                </a:xfrm>
                <a:prstGeom prst="rightArrow">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3" tIns="0" rIns="0" bIns="0" numCol="1" spcCol="0" rtlCol="0" fromWordArt="0" anchor="ctr" anchorCtr="0" forceAA="0" compatLnSpc="1">
                  <a:prstTxWarp prst="textNoShape">
                    <a:avLst/>
                  </a:prstTxWarp>
                  <a:noAutofit/>
                </a:bodyPr>
                <a:lstStyle/>
                <a:p>
                  <a:pPr defTabSz="914097" fontAlgn="base">
                    <a:lnSpc>
                      <a:spcPct val="90000"/>
                    </a:lnSpc>
                    <a:spcBef>
                      <a:spcPct val="0"/>
                    </a:spcBef>
                    <a:spcAft>
                      <a:spcPct val="0"/>
                    </a:spcAft>
                  </a:pPr>
                  <a:r>
                    <a:rPr lang="en-US" sz="1176" b="1" dirty="0">
                      <a:gradFill>
                        <a:gsLst>
                          <a:gs pos="0">
                            <a:srgbClr val="FFFFFF"/>
                          </a:gs>
                          <a:gs pos="100000">
                            <a:srgbClr val="FFFFFF"/>
                          </a:gs>
                        </a:gsLst>
                        <a:lin ang="5400000" scaled="1"/>
                      </a:gradFill>
                      <a:ea typeface="Segoe UI" pitchFamily="34" charset="0"/>
                      <a:cs typeface="Segoe UI" pitchFamily="34" charset="0"/>
                    </a:rPr>
                    <a:t>Service Bus</a:t>
                  </a:r>
                </a:p>
              </p:txBody>
            </p:sp>
            <p:sp>
              <p:nvSpPr>
                <p:cNvPr id="34" name="Right Arrow 33"/>
                <p:cNvSpPr/>
                <p:nvPr/>
              </p:nvSpPr>
              <p:spPr bwMode="auto">
                <a:xfrm>
                  <a:off x="8138456" y="3619176"/>
                  <a:ext cx="1188720" cy="640080"/>
                </a:xfrm>
                <a:prstGeom prst="rightArrow">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3" tIns="0" rIns="0" bIns="0" numCol="1" spcCol="0" rtlCol="0" fromWordArt="0" anchor="ctr" anchorCtr="0" forceAA="0" compatLnSpc="1">
                  <a:prstTxWarp prst="textNoShape">
                    <a:avLst/>
                  </a:prstTxWarp>
                  <a:noAutofit/>
                </a:bodyPr>
                <a:lstStyle/>
                <a:p>
                  <a:pPr defTabSz="914097">
                    <a:lnSpc>
                      <a:spcPct val="90000"/>
                    </a:lnSpc>
                  </a:pPr>
                  <a:r>
                    <a:rPr lang="en-US" sz="1176" b="1" dirty="0">
                      <a:gradFill>
                        <a:gsLst>
                          <a:gs pos="0">
                            <a:srgbClr val="FFFFFF"/>
                          </a:gs>
                          <a:gs pos="100000">
                            <a:srgbClr val="FFFFFF"/>
                          </a:gs>
                        </a:gsLst>
                        <a:lin ang="5400000" scaled="1"/>
                      </a:gradFill>
                      <a:ea typeface="Segoe UI" pitchFamily="34" charset="0"/>
                      <a:cs typeface="Segoe UI" pitchFamily="34" charset="0"/>
                    </a:rPr>
                    <a:t>Azure DBs</a:t>
                  </a:r>
                </a:p>
              </p:txBody>
            </p:sp>
            <p:sp>
              <p:nvSpPr>
                <p:cNvPr id="35" name="Right Arrow 34"/>
                <p:cNvSpPr/>
                <p:nvPr/>
              </p:nvSpPr>
              <p:spPr bwMode="auto">
                <a:xfrm>
                  <a:off x="8138456" y="4289731"/>
                  <a:ext cx="1234216" cy="640080"/>
                </a:xfrm>
                <a:prstGeom prst="rightArrow">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3" tIns="0" rIns="0" bIns="0" numCol="1" spcCol="0" rtlCol="0" fromWordArt="0" anchor="ctr" anchorCtr="0" forceAA="0" compatLnSpc="1">
                  <a:prstTxWarp prst="textNoShape">
                    <a:avLst/>
                  </a:prstTxWarp>
                  <a:noAutofit/>
                </a:bodyPr>
                <a:lstStyle/>
                <a:p>
                  <a:pPr defTabSz="914097">
                    <a:lnSpc>
                      <a:spcPct val="90000"/>
                    </a:lnSpc>
                  </a:pPr>
                  <a:r>
                    <a:rPr lang="en-US" sz="1176" b="1" dirty="0">
                      <a:gradFill>
                        <a:gsLst>
                          <a:gs pos="0">
                            <a:srgbClr val="FFFFFF"/>
                          </a:gs>
                          <a:gs pos="100000">
                            <a:srgbClr val="FFFFFF"/>
                          </a:gs>
                        </a:gsLst>
                        <a:lin ang="5400000" scaled="1"/>
                      </a:gradFill>
                      <a:ea typeface="Segoe UI" pitchFamily="34" charset="0"/>
                      <a:cs typeface="Segoe UI" pitchFamily="34" charset="0"/>
                    </a:rPr>
                    <a:t>Azure storage</a:t>
                  </a:r>
                </a:p>
              </p:txBody>
            </p:sp>
            <p:sp>
              <p:nvSpPr>
                <p:cNvPr id="36" name="Right Arrow 35"/>
                <p:cNvSpPr/>
                <p:nvPr/>
              </p:nvSpPr>
              <p:spPr bwMode="auto">
                <a:xfrm>
                  <a:off x="8138456" y="4960286"/>
                  <a:ext cx="1188720" cy="640080"/>
                </a:xfrm>
                <a:prstGeom prst="rightArrow">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3" tIns="0" rIns="0" bIns="0" numCol="1" spcCol="0" rtlCol="0" fromWordArt="0" anchor="ctr" anchorCtr="0" forceAA="0" compatLnSpc="1">
                  <a:prstTxWarp prst="textNoShape">
                    <a:avLst/>
                  </a:prstTxWarp>
                  <a:noAutofit/>
                </a:bodyPr>
                <a:lstStyle/>
                <a:p>
                  <a:pPr defTabSz="914097">
                    <a:lnSpc>
                      <a:spcPct val="90000"/>
                    </a:lnSpc>
                  </a:pPr>
                  <a:r>
                    <a:rPr lang="en-US" sz="1176" b="1" dirty="0" err="1">
                      <a:gradFill>
                        <a:gsLst>
                          <a:gs pos="0">
                            <a:srgbClr val="FFFFFF"/>
                          </a:gs>
                          <a:gs pos="100000">
                            <a:srgbClr val="FFFFFF"/>
                          </a:gs>
                        </a:gsLst>
                        <a:lin ang="5400000" scaled="1"/>
                      </a:gradFill>
                      <a:ea typeface="Segoe UI" pitchFamily="34" charset="0"/>
                      <a:cs typeface="Segoe UI" pitchFamily="34" charset="0"/>
                    </a:rPr>
                    <a:t>HDInsight</a:t>
                  </a:r>
                  <a:endParaRPr lang="en-US" sz="1176" b="1" dirty="0">
                    <a:gradFill>
                      <a:gsLst>
                        <a:gs pos="0">
                          <a:srgbClr val="FFFFFF"/>
                        </a:gs>
                        <a:gs pos="100000">
                          <a:srgbClr val="FFFFFF"/>
                        </a:gs>
                      </a:gsLst>
                      <a:lin ang="5400000" scaled="1"/>
                    </a:gradFill>
                    <a:ea typeface="Segoe UI" pitchFamily="34" charset="0"/>
                    <a:cs typeface="Segoe UI" pitchFamily="34" charset="0"/>
                  </a:endParaRPr>
                </a:p>
              </p:txBody>
            </p:sp>
          </p:grpSp>
          <p:cxnSp>
            <p:nvCxnSpPr>
              <p:cNvPr id="25" name="Straight Arrow Connector 24"/>
              <p:cNvCxnSpPr/>
              <p:nvPr/>
            </p:nvCxnSpPr>
            <p:spPr>
              <a:xfrm>
                <a:off x="1451728" y="2724346"/>
                <a:ext cx="3120607" cy="1155254"/>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823366" y="4045899"/>
                <a:ext cx="660482"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66278" y="4045899"/>
                <a:ext cx="660482"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966278" y="4543720"/>
                <a:ext cx="2502027" cy="962147"/>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098138" y="4741683"/>
                <a:ext cx="1455008" cy="1262004"/>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966276" y="6240435"/>
                <a:ext cx="457200" cy="0"/>
              </a:xfrm>
              <a:prstGeom prst="straightConnector1">
                <a:avLst/>
              </a:prstGeom>
              <a:ln w="25400">
                <a:solidFill>
                  <a:srgbClr val="77777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871838" y="4616807"/>
                <a:ext cx="411480" cy="27432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871839" y="3740003"/>
                <a:ext cx="682235" cy="273491"/>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5" name="Oval 4"/>
            <p:cNvSpPr/>
            <p:nvPr/>
          </p:nvSpPr>
          <p:spPr bwMode="auto">
            <a:xfrm>
              <a:off x="6475564" y="2584521"/>
              <a:ext cx="1545152" cy="1592688"/>
            </a:xfrm>
            <a:prstGeom prst="ellipse">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0"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r>
                <a:rPr lang="en-US" sz="1568" dirty="0">
                  <a:gradFill>
                    <a:gsLst>
                      <a:gs pos="0">
                        <a:srgbClr val="FFFFFF"/>
                      </a:gs>
                      <a:gs pos="100000">
                        <a:srgbClr val="FFFFFF"/>
                      </a:gs>
                    </a:gsLst>
                    <a:lin ang="5400000" scaled="1"/>
                  </a:gradFill>
                  <a:ea typeface="Segoe UI" pitchFamily="34" charset="0"/>
                  <a:cs typeface="Segoe UI" pitchFamily="34" charset="0"/>
                </a:rPr>
                <a:t>Stream Analytics</a:t>
              </a:r>
            </a:p>
          </p:txBody>
        </p:sp>
        <p:sp>
          <p:nvSpPr>
            <p:cNvPr id="6" name="Freeform 43"/>
            <p:cNvSpPr>
              <a:spLocks noChangeAspect="1" noEditPoints="1"/>
            </p:cNvSpPr>
            <p:nvPr/>
          </p:nvSpPr>
          <p:spPr bwMode="black">
            <a:xfrm>
              <a:off x="11050628" y="5354582"/>
              <a:ext cx="455616" cy="878294"/>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solidFill>
              <a:schemeClr val="accent1">
                <a:lumMod val="75000"/>
              </a:schemeClr>
            </a:solidFill>
            <a:ln>
              <a:noFill/>
            </a:ln>
          </p:spPr>
          <p:txBody>
            <a:bodyPr vert="horz" wrap="square" lIns="89643" tIns="44821" rIns="89643" bIns="44821" numCol="1" anchor="t" anchorCtr="0" compatLnSpc="1">
              <a:prstTxWarp prst="textNoShape">
                <a:avLst/>
              </a:prstTxWarp>
            </a:bodyPr>
            <a:lstStyle/>
            <a:p>
              <a:endParaRPr lang="en-US" sz="1765">
                <a:solidFill>
                  <a:srgbClr val="FFFFFF"/>
                </a:solidFill>
              </a:endParaRPr>
            </a:p>
          </p:txBody>
        </p:sp>
        <p:sp>
          <p:nvSpPr>
            <p:cNvPr id="7" name="TextBox 6"/>
            <p:cNvSpPr txBox="1"/>
            <p:nvPr/>
          </p:nvSpPr>
          <p:spPr>
            <a:xfrm>
              <a:off x="10424432" y="6232876"/>
              <a:ext cx="1731555" cy="193863"/>
            </a:xfrm>
            <a:prstGeom prst="rect">
              <a:avLst/>
            </a:prstGeom>
            <a:noFill/>
          </p:spPr>
          <p:txBody>
            <a:bodyPr wrap="non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dirty="0">
                  <a:solidFill>
                    <a:schemeClr val="accent1">
                      <a:lumMod val="50000"/>
                    </a:schemeClr>
                  </a:solidFill>
                </a:rPr>
                <a:t>Devices to take action</a:t>
              </a:r>
            </a:p>
          </p:txBody>
        </p:sp>
      </p:grpSp>
      <p:sp>
        <p:nvSpPr>
          <p:cNvPr id="71" name="TextBox 70"/>
          <p:cNvSpPr txBox="1"/>
          <p:nvPr/>
        </p:nvSpPr>
        <p:spPr>
          <a:xfrm>
            <a:off x="413918" y="3758638"/>
            <a:ext cx="1973003" cy="2996205"/>
          </a:xfrm>
          <a:prstGeom prst="rect">
            <a:avLst/>
          </a:prstGeom>
          <a:noFill/>
        </p:spPr>
        <p:txBody>
          <a:bodyPr wrap="square" lIns="182880" tIns="146304" rIns="182880" bIns="146304" rtlCol="0">
            <a:spAutoFit/>
          </a:bodyPr>
          <a:lstStyle/>
          <a:p>
            <a:pPr>
              <a:lnSpc>
                <a:spcPct val="90000"/>
              </a:lnSpc>
              <a:spcAft>
                <a:spcPts val="600"/>
              </a:spcAft>
            </a:pPr>
            <a:r>
              <a:rPr lang="en-US" sz="1100" b="1" dirty="0">
                <a:solidFill>
                  <a:schemeClr val="accent1">
                    <a:lumMod val="50000"/>
                  </a:schemeClr>
                </a:solidFill>
                <a:ea typeface="MS PGothic" charset="0"/>
                <a:cs typeface="MS PGothic" charset="0"/>
              </a:rPr>
              <a:t>Legacy IOT </a:t>
            </a:r>
            <a:br>
              <a:rPr lang="en-US" sz="1100" b="1" dirty="0">
                <a:solidFill>
                  <a:schemeClr val="accent1">
                    <a:lumMod val="50000"/>
                  </a:schemeClr>
                </a:solidFill>
                <a:ea typeface="MS PGothic" charset="0"/>
                <a:cs typeface="MS PGothic" charset="0"/>
              </a:rPr>
            </a:br>
            <a:r>
              <a:rPr lang="en-US" sz="1100" b="1" dirty="0">
                <a:solidFill>
                  <a:schemeClr val="accent1">
                    <a:lumMod val="50000"/>
                  </a:schemeClr>
                </a:solidFill>
                <a:ea typeface="MS PGothic" charset="0"/>
                <a:cs typeface="MS PGothic" charset="0"/>
              </a:rPr>
              <a:t>(custom protocols)</a:t>
            </a:r>
          </a:p>
          <a:p>
            <a:pPr>
              <a:lnSpc>
                <a:spcPct val="90000"/>
              </a:lnSpc>
              <a:spcAft>
                <a:spcPts val="600"/>
              </a:spcAft>
            </a:pPr>
            <a:endParaRPr lang="en-US" sz="1100" b="1" dirty="0">
              <a:solidFill>
                <a:schemeClr val="accent1">
                  <a:lumMod val="50000"/>
                </a:schemeClr>
              </a:solidFill>
              <a:ea typeface="MS PGothic" charset="0"/>
              <a:cs typeface="MS PGothic" charset="0"/>
            </a:endParaRPr>
          </a:p>
          <a:p>
            <a:pPr>
              <a:lnSpc>
                <a:spcPct val="90000"/>
              </a:lnSpc>
              <a:spcAft>
                <a:spcPts val="600"/>
              </a:spcAft>
            </a:pPr>
            <a:r>
              <a:rPr lang="en-US" sz="1100" b="1" dirty="0">
                <a:solidFill>
                  <a:schemeClr val="accent1">
                    <a:lumMod val="50000"/>
                  </a:schemeClr>
                </a:solidFill>
                <a:ea typeface="MS PGothic" charset="0"/>
                <a:cs typeface="MS PGothic" charset="0"/>
              </a:rPr>
              <a:t>Devices</a:t>
            </a:r>
          </a:p>
          <a:p>
            <a:pPr>
              <a:lnSpc>
                <a:spcPct val="90000"/>
              </a:lnSpc>
              <a:spcAft>
                <a:spcPts val="600"/>
              </a:spcAft>
            </a:pPr>
            <a:endParaRPr lang="en-US" sz="1100" b="1" dirty="0">
              <a:solidFill>
                <a:schemeClr val="accent1">
                  <a:lumMod val="50000"/>
                </a:schemeClr>
              </a:solidFill>
              <a:ea typeface="MS PGothic" charset="0"/>
              <a:cs typeface="MS PGothic" charset="0"/>
            </a:endParaRPr>
          </a:p>
          <a:p>
            <a:pPr>
              <a:lnSpc>
                <a:spcPct val="90000"/>
              </a:lnSpc>
              <a:spcAft>
                <a:spcPts val="600"/>
              </a:spcAft>
            </a:pPr>
            <a:r>
              <a:rPr lang="en-US" sz="1100" b="1" dirty="0">
                <a:solidFill>
                  <a:schemeClr val="accent1">
                    <a:lumMod val="50000"/>
                  </a:schemeClr>
                </a:solidFill>
                <a:ea typeface="MS PGothic" charset="0"/>
                <a:cs typeface="MS PGothic" charset="0"/>
              </a:rPr>
              <a:t>IP-capable devices</a:t>
            </a:r>
          </a:p>
          <a:p>
            <a:pPr>
              <a:lnSpc>
                <a:spcPct val="90000"/>
              </a:lnSpc>
              <a:spcAft>
                <a:spcPts val="600"/>
              </a:spcAft>
            </a:pPr>
            <a:r>
              <a:rPr lang="en-US" sz="1100" b="1" dirty="0">
                <a:solidFill>
                  <a:schemeClr val="accent1">
                    <a:lumMod val="50000"/>
                  </a:schemeClr>
                </a:solidFill>
                <a:ea typeface="MS PGothic" charset="0"/>
                <a:cs typeface="MS PGothic" charset="0"/>
              </a:rPr>
              <a:t>(Windows/Linux)</a:t>
            </a:r>
          </a:p>
          <a:p>
            <a:pPr>
              <a:lnSpc>
                <a:spcPct val="90000"/>
              </a:lnSpc>
              <a:spcAft>
                <a:spcPts val="600"/>
              </a:spcAft>
            </a:pPr>
            <a:endParaRPr lang="en-US" sz="1100" b="1" dirty="0">
              <a:solidFill>
                <a:schemeClr val="accent1">
                  <a:lumMod val="50000"/>
                </a:schemeClr>
              </a:solidFill>
              <a:ea typeface="MS PGothic" charset="0"/>
              <a:cs typeface="MS PGothic" charset="0"/>
            </a:endParaRPr>
          </a:p>
          <a:p>
            <a:pPr>
              <a:lnSpc>
                <a:spcPct val="90000"/>
              </a:lnSpc>
              <a:spcAft>
                <a:spcPts val="600"/>
              </a:spcAft>
            </a:pPr>
            <a:endParaRPr lang="en-US" sz="1100" b="1" dirty="0">
              <a:solidFill>
                <a:schemeClr val="accent1">
                  <a:lumMod val="50000"/>
                </a:schemeClr>
              </a:solidFill>
              <a:ea typeface="MS PGothic" charset="0"/>
              <a:cs typeface="MS PGothic" charset="0"/>
            </a:endParaRPr>
          </a:p>
          <a:p>
            <a:pPr>
              <a:lnSpc>
                <a:spcPct val="90000"/>
              </a:lnSpc>
              <a:spcAft>
                <a:spcPts val="600"/>
              </a:spcAft>
            </a:pPr>
            <a:r>
              <a:rPr lang="en-US" sz="1100" b="1" dirty="0">
                <a:solidFill>
                  <a:schemeClr val="accent1">
                    <a:lumMod val="50000"/>
                  </a:schemeClr>
                </a:solidFill>
                <a:ea typeface="MS PGothic" charset="0"/>
                <a:cs typeface="MS PGothic" charset="0"/>
              </a:rPr>
              <a:t>Low-power devices (RTOS)</a:t>
            </a:r>
          </a:p>
          <a:p>
            <a:pPr>
              <a:lnSpc>
                <a:spcPct val="90000"/>
              </a:lnSpc>
              <a:spcAft>
                <a:spcPts val="600"/>
              </a:spcAft>
            </a:pPr>
            <a:endParaRPr lang="nl-NL" sz="2400" dirty="0" err="1">
              <a:gradFill>
                <a:gsLst>
                  <a:gs pos="2917">
                    <a:schemeClr val="tx1"/>
                  </a:gs>
                  <a:gs pos="30000">
                    <a:schemeClr val="tx1"/>
                  </a:gs>
                </a:gsLst>
                <a:lin ang="5400000" scaled="0"/>
              </a:gradFill>
            </a:endParaRPr>
          </a:p>
        </p:txBody>
      </p:sp>
      <p:pic>
        <p:nvPicPr>
          <p:cNvPr id="72" name="Picture 7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661697" y="3195039"/>
            <a:ext cx="780290" cy="780290"/>
          </a:xfrm>
          <a:prstGeom prst="rect">
            <a:avLst/>
          </a:prstGeom>
        </p:spPr>
      </p:pic>
      <p:pic>
        <p:nvPicPr>
          <p:cNvPr id="73" name="Picture 7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49825" y="5557554"/>
            <a:ext cx="780290" cy="780290"/>
          </a:xfrm>
          <a:prstGeom prst="rect">
            <a:avLst/>
          </a:prstGeom>
        </p:spPr>
      </p:pic>
      <p:sp>
        <p:nvSpPr>
          <p:cNvPr id="74" name="TextBox 73"/>
          <p:cNvSpPr txBox="1"/>
          <p:nvPr/>
        </p:nvSpPr>
        <p:spPr>
          <a:xfrm>
            <a:off x="8369455" y="6398240"/>
            <a:ext cx="2089408" cy="190052"/>
          </a:xfrm>
          <a:prstGeom prst="rect">
            <a:avLst/>
          </a:prstGeom>
          <a:noFill/>
        </p:spPr>
        <p:txBody>
          <a:bodyPr wrap="square" lIns="0" tIns="0" rIns="0" bIns="0" rtlCol="0">
            <a:spAutoFit/>
          </a:bodyPr>
          <a:lstStyle/>
          <a:p>
            <a:pPr>
              <a:lnSpc>
                <a:spcPct val="90000"/>
              </a:lnSpc>
              <a:spcAft>
                <a:spcPts val="588"/>
              </a:spcAft>
            </a:pPr>
            <a:r>
              <a:rPr lang="en-US" sz="1372" dirty="0">
                <a:solidFill>
                  <a:schemeClr val="accent1">
                    <a:lumMod val="50000"/>
                  </a:schemeClr>
                </a:solidFill>
              </a:rPr>
              <a:t>Machine Learning</a:t>
            </a:r>
          </a:p>
        </p:txBody>
      </p:sp>
      <p:pic>
        <p:nvPicPr>
          <p:cNvPr id="75" name="Picture 74"/>
          <p:cNvPicPr>
            <a:picLocks noChangeAspect="1"/>
          </p:cNvPicPr>
          <p:nvPr/>
        </p:nvPicPr>
        <p:blipFill>
          <a:blip r:embed="rId5">
            <a:lum bright="70000" contrast="-70000"/>
          </a:blip>
          <a:stretch>
            <a:fillRect/>
          </a:stretch>
        </p:blipFill>
        <p:spPr>
          <a:xfrm>
            <a:off x="4775014" y="4105892"/>
            <a:ext cx="704729" cy="624492"/>
          </a:xfrm>
          <a:prstGeom prst="rect">
            <a:avLst/>
          </a:prstGeom>
        </p:spPr>
      </p:pic>
    </p:spTree>
    <p:extLst>
      <p:ext uri="{BB962C8B-B14F-4D97-AF65-F5344CB8AC3E}">
        <p14:creationId xmlns:p14="http://schemas.microsoft.com/office/powerpoint/2010/main" val="196694131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1"/>
          <p:cNvSpPr>
            <a:spLocks noGrp="1"/>
          </p:cNvSpPr>
          <p:nvPr>
            <p:ph type="title"/>
          </p:nvPr>
        </p:nvSpPr>
        <p:spPr>
          <a:xfrm>
            <a:off x="0" y="6840"/>
            <a:ext cx="10515600" cy="1325563"/>
          </a:xfrm>
        </p:spPr>
        <p:txBody>
          <a:bodyPr/>
          <a:lstStyle/>
          <a:p>
            <a:r>
              <a:rPr lang="en-US" dirty="0"/>
              <a:t>Azure </a:t>
            </a:r>
            <a:r>
              <a:rPr lang="en-US" dirty="0" err="1"/>
              <a:t>IoT</a:t>
            </a:r>
            <a:r>
              <a:rPr lang="en-US" dirty="0"/>
              <a:t> Reference Architecture</a:t>
            </a:r>
          </a:p>
        </p:txBody>
      </p:sp>
      <p:grpSp>
        <p:nvGrpSpPr>
          <p:cNvPr id="2" name="Group 1"/>
          <p:cNvGrpSpPr/>
          <p:nvPr/>
        </p:nvGrpSpPr>
        <p:grpSpPr>
          <a:xfrm>
            <a:off x="643525" y="1375571"/>
            <a:ext cx="10782518" cy="4461002"/>
            <a:chOff x="656428" y="1402658"/>
            <a:chExt cx="10998730" cy="4550454"/>
          </a:xfrm>
        </p:grpSpPr>
        <p:cxnSp>
          <p:nvCxnSpPr>
            <p:cNvPr id="104" name="Straight Arrow Connector 103"/>
            <p:cNvCxnSpPr/>
            <p:nvPr/>
          </p:nvCxnSpPr>
          <p:spPr>
            <a:xfrm flipV="1">
              <a:off x="2166829" y="3020220"/>
              <a:ext cx="1865313" cy="758"/>
            </a:xfrm>
            <a:prstGeom prst="straightConnector1">
              <a:avLst/>
            </a:prstGeom>
            <a:noFill/>
            <a:ln w="12700" cap="flat" cmpd="sng" algn="ctr">
              <a:solidFill>
                <a:schemeClr val="bg1">
                  <a:lumMod val="65000"/>
                </a:schemeClr>
              </a:solidFill>
              <a:prstDash val="solid"/>
              <a:miter lim="800000"/>
              <a:headEnd type="triangle" w="med" len="med"/>
              <a:tailEnd type="triangle" w="med" len="med"/>
            </a:ln>
            <a:effectLst/>
          </p:spPr>
        </p:cxnSp>
        <p:sp>
          <p:nvSpPr>
            <p:cNvPr id="107" name="Oval 106"/>
            <p:cNvSpPr/>
            <p:nvPr/>
          </p:nvSpPr>
          <p:spPr>
            <a:xfrm>
              <a:off x="8725165" y="3514037"/>
              <a:ext cx="207680" cy="20331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defTabSz="895698">
                <a:defRPr/>
              </a:pPr>
              <a:endParaRPr lang="en-US" sz="1074" kern="0">
                <a:solidFill>
                  <a:prstClr val="white"/>
                </a:solidFill>
                <a:cs typeface="Arial" panose="020B0604020202020204" pitchFamily="34" charset="0"/>
              </a:endParaRPr>
            </a:p>
          </p:txBody>
        </p:sp>
        <p:sp>
          <p:nvSpPr>
            <p:cNvPr id="108" name="Oval 107"/>
            <p:cNvSpPr/>
            <p:nvPr/>
          </p:nvSpPr>
          <p:spPr>
            <a:xfrm>
              <a:off x="8725165" y="3514037"/>
              <a:ext cx="207680" cy="203317"/>
            </a:xfrm>
            <a:prstGeom prst="ellipse">
              <a:avLst/>
            </a:prstGeom>
            <a:solidFill>
              <a:srgbClr val="5B9BD5"/>
            </a:solidFill>
            <a:ln w="12700" cap="flat" cmpd="sng" algn="ctr">
              <a:solidFill>
                <a:srgbClr val="5B9BD5">
                  <a:shade val="50000"/>
                </a:srgbClr>
              </a:solidFill>
              <a:prstDash val="dash"/>
              <a:miter lim="800000"/>
            </a:ln>
            <a:effectLst/>
          </p:spPr>
          <p:txBody>
            <a:bodyPr rtlCol="0" anchor="ctr"/>
            <a:lstStyle/>
            <a:p>
              <a:pPr defTabSz="895698">
                <a:defRPr/>
              </a:pPr>
              <a:endParaRPr lang="en-US" sz="1074" kern="0">
                <a:solidFill>
                  <a:prstClr val="white"/>
                </a:solidFill>
                <a:cs typeface="Arial" panose="020B0604020202020204" pitchFamily="34" charset="0"/>
              </a:endParaRPr>
            </a:p>
          </p:txBody>
        </p:sp>
        <p:sp>
          <p:nvSpPr>
            <p:cNvPr id="109" name="Rectangle 108"/>
            <p:cNvSpPr/>
            <p:nvPr/>
          </p:nvSpPr>
          <p:spPr>
            <a:xfrm>
              <a:off x="4133935" y="2278062"/>
              <a:ext cx="5486400" cy="3675050"/>
            </a:xfrm>
            <a:prstGeom prst="rect">
              <a:avLst/>
            </a:prstGeom>
            <a:solidFill>
              <a:schemeClr val="bg1">
                <a:lumMod val="95000"/>
              </a:schemeClr>
            </a:solidFill>
            <a:ln w="12700">
              <a:noFill/>
            </a:ln>
          </p:spPr>
          <p:style>
            <a:lnRef idx="2">
              <a:schemeClr val="accent1"/>
            </a:lnRef>
            <a:fillRef idx="1">
              <a:schemeClr val="lt1"/>
            </a:fillRef>
            <a:effectRef idx="0">
              <a:schemeClr val="accent1"/>
            </a:effectRef>
            <a:fontRef idx="minor">
              <a:schemeClr val="dk1"/>
            </a:fontRef>
          </p:style>
          <p:txBody>
            <a:bodyPr rtlCol="0" anchor="ctr"/>
            <a:lstStyle/>
            <a:p>
              <a:pPr defTabSz="895698">
                <a:defRPr/>
              </a:pPr>
              <a:endParaRPr lang="en-US" sz="1074" kern="0" dirty="0">
                <a:solidFill>
                  <a:prstClr val="black"/>
                </a:solidFill>
                <a:cs typeface="Arial" panose="020B0604020202020204" pitchFamily="34" charset="0"/>
              </a:endParaRPr>
            </a:p>
          </p:txBody>
        </p:sp>
        <p:sp>
          <p:nvSpPr>
            <p:cNvPr id="110" name="Rectangle 109"/>
            <p:cNvSpPr/>
            <p:nvPr/>
          </p:nvSpPr>
          <p:spPr>
            <a:xfrm>
              <a:off x="7276461" y="2463933"/>
              <a:ext cx="2056213" cy="394630"/>
            </a:xfrm>
            <a:prstGeom prst="rect">
              <a:avLst/>
            </a:prstGeom>
            <a:solidFill>
              <a:srgbClr val="5EB6DA"/>
            </a:solidFill>
            <a:ln w="12700" cap="flat" cmpd="sng" algn="ctr">
              <a:noFill/>
              <a:prstDash val="solid"/>
              <a:miter lim="800000"/>
            </a:ln>
            <a:effectLst/>
          </p:spPr>
          <p:txBody>
            <a:bodyPr rtlCol="0" anchor="ctr"/>
            <a:lstStyle/>
            <a:p>
              <a:pPr defTabSz="895698"/>
              <a:r>
                <a:rPr lang="en-US" sz="1371" kern="0" dirty="0">
                  <a:solidFill>
                    <a:srgbClr val="FFFFFF"/>
                  </a:solidFill>
                  <a:cs typeface="Arial" panose="020B0604020202020204" pitchFamily="34" charset="0"/>
                </a:rPr>
                <a:t>Solution Portal</a:t>
              </a:r>
            </a:p>
          </p:txBody>
        </p:sp>
        <p:sp>
          <p:nvSpPr>
            <p:cNvPr id="111" name="Rectangle 110"/>
            <p:cNvSpPr/>
            <p:nvPr/>
          </p:nvSpPr>
          <p:spPr>
            <a:xfrm>
              <a:off x="5324079" y="2463933"/>
              <a:ext cx="1890074" cy="394630"/>
            </a:xfrm>
            <a:prstGeom prst="rect">
              <a:avLst/>
            </a:prstGeom>
            <a:solidFill>
              <a:srgbClr val="5EB6DA"/>
            </a:solidFill>
            <a:ln w="12700" cap="flat" cmpd="sng" algn="ctr">
              <a:noFill/>
              <a:prstDash val="solid"/>
              <a:miter lim="800000"/>
            </a:ln>
            <a:effectLst/>
          </p:spPr>
          <p:txBody>
            <a:bodyPr rtlCol="0" anchor="ctr"/>
            <a:lstStyle/>
            <a:p>
              <a:pPr defTabSz="895698"/>
              <a:r>
                <a:rPr lang="en-US" sz="1371" kern="0" dirty="0">
                  <a:solidFill>
                    <a:srgbClr val="FFFFFF"/>
                  </a:solidFill>
                  <a:cs typeface="Arial" panose="020B0604020202020204" pitchFamily="34" charset="0"/>
                </a:rPr>
                <a:t>Provisioning API</a:t>
              </a:r>
            </a:p>
          </p:txBody>
        </p:sp>
        <p:sp>
          <p:nvSpPr>
            <p:cNvPr id="112" name="Rectangle 111"/>
            <p:cNvSpPr/>
            <p:nvPr/>
          </p:nvSpPr>
          <p:spPr>
            <a:xfrm>
              <a:off x="5324081" y="3107288"/>
              <a:ext cx="3073944" cy="295972"/>
            </a:xfrm>
            <a:prstGeom prst="rect">
              <a:avLst/>
            </a:prstGeom>
            <a:solidFill>
              <a:srgbClr val="5EB6DA"/>
            </a:solidFill>
            <a:ln w="12700" cap="flat" cmpd="sng" algn="ctr">
              <a:noFill/>
              <a:prstDash val="solid"/>
              <a:miter lim="800000"/>
            </a:ln>
            <a:effectLst/>
          </p:spPr>
          <p:txBody>
            <a:bodyPr rtlCol="0" anchor="ctr"/>
            <a:lstStyle/>
            <a:p>
              <a:pPr defTabSz="895698"/>
              <a:r>
                <a:rPr lang="en-US" sz="1371" kern="0" dirty="0">
                  <a:solidFill>
                    <a:srgbClr val="FFFFFF"/>
                  </a:solidFill>
                  <a:cs typeface="Arial" panose="020B0604020202020204" pitchFamily="34" charset="0"/>
                </a:rPr>
                <a:t>Identity &amp; Registry Stores</a:t>
              </a:r>
            </a:p>
          </p:txBody>
        </p:sp>
        <p:cxnSp>
          <p:nvCxnSpPr>
            <p:cNvPr id="113" name="Straight Arrow Connector 112"/>
            <p:cNvCxnSpPr>
              <a:stCxn id="111" idx="2"/>
            </p:cNvCxnSpPr>
            <p:nvPr/>
          </p:nvCxnSpPr>
          <p:spPr>
            <a:xfrm flipH="1">
              <a:off x="6269096" y="2858564"/>
              <a:ext cx="20" cy="248724"/>
            </a:xfrm>
            <a:prstGeom prst="straightConnector1">
              <a:avLst/>
            </a:prstGeom>
            <a:noFill/>
            <a:ln w="12700" cap="flat" cmpd="sng" algn="ctr">
              <a:solidFill>
                <a:schemeClr val="bg1">
                  <a:lumMod val="65000"/>
                </a:schemeClr>
              </a:solidFill>
              <a:prstDash val="solid"/>
              <a:miter lim="800000"/>
              <a:tailEnd type="triangle"/>
            </a:ln>
            <a:effectLst/>
          </p:spPr>
        </p:cxnSp>
        <p:cxnSp>
          <p:nvCxnSpPr>
            <p:cNvPr id="114" name="Straight Arrow Connector 113"/>
            <p:cNvCxnSpPr/>
            <p:nvPr/>
          </p:nvCxnSpPr>
          <p:spPr>
            <a:xfrm flipH="1">
              <a:off x="7883965" y="2843796"/>
              <a:ext cx="20" cy="248724"/>
            </a:xfrm>
            <a:prstGeom prst="straightConnector1">
              <a:avLst/>
            </a:prstGeom>
            <a:noFill/>
            <a:ln w="12700" cap="flat" cmpd="sng" algn="ctr">
              <a:solidFill>
                <a:schemeClr val="bg1">
                  <a:lumMod val="65000"/>
                </a:schemeClr>
              </a:solidFill>
              <a:prstDash val="solid"/>
              <a:miter lim="800000"/>
              <a:tailEnd type="triangle"/>
            </a:ln>
            <a:effectLst/>
          </p:spPr>
        </p:cxnSp>
        <p:cxnSp>
          <p:nvCxnSpPr>
            <p:cNvPr id="115" name="Straight Arrow Connector 114"/>
            <p:cNvCxnSpPr/>
            <p:nvPr/>
          </p:nvCxnSpPr>
          <p:spPr>
            <a:xfrm flipH="1">
              <a:off x="8829002" y="2858564"/>
              <a:ext cx="20" cy="248724"/>
            </a:xfrm>
            <a:prstGeom prst="straightConnector1">
              <a:avLst/>
            </a:prstGeom>
            <a:noFill/>
            <a:ln w="12700" cap="flat" cmpd="sng" algn="ctr">
              <a:solidFill>
                <a:schemeClr val="bg1">
                  <a:lumMod val="65000"/>
                </a:schemeClr>
              </a:solidFill>
              <a:prstDash val="solid"/>
              <a:miter lim="800000"/>
              <a:tailEnd type="triangle"/>
            </a:ln>
            <a:effectLst/>
          </p:spPr>
        </p:cxnSp>
        <p:sp>
          <p:nvSpPr>
            <p:cNvPr id="128" name="Oval 127"/>
            <p:cNvSpPr/>
            <p:nvPr/>
          </p:nvSpPr>
          <p:spPr>
            <a:xfrm>
              <a:off x="8725165" y="3514037"/>
              <a:ext cx="207680" cy="20331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defTabSz="895698">
                <a:defRPr/>
              </a:pPr>
              <a:endParaRPr lang="en-US" sz="1074" kern="0">
                <a:solidFill>
                  <a:prstClr val="white"/>
                </a:solidFill>
                <a:cs typeface="Arial" panose="020B0604020202020204" pitchFamily="34" charset="0"/>
              </a:endParaRPr>
            </a:p>
          </p:txBody>
        </p:sp>
        <p:sp>
          <p:nvSpPr>
            <p:cNvPr id="129" name="Rectangle 128"/>
            <p:cNvSpPr/>
            <p:nvPr/>
          </p:nvSpPr>
          <p:spPr>
            <a:xfrm>
              <a:off x="5324080" y="3926265"/>
              <a:ext cx="4008594" cy="372540"/>
            </a:xfrm>
            <a:prstGeom prst="rect">
              <a:avLst/>
            </a:prstGeom>
            <a:solidFill>
              <a:srgbClr val="5EB6DA"/>
            </a:solidFill>
            <a:ln w="12700" cap="flat" cmpd="sng" algn="ctr">
              <a:noFill/>
              <a:prstDash val="solid"/>
              <a:miter lim="800000"/>
            </a:ln>
            <a:effectLst/>
          </p:spPr>
          <p:txBody>
            <a:bodyPr rtlCol="0" anchor="ctr"/>
            <a:lstStyle/>
            <a:p>
              <a:pPr defTabSz="895698"/>
              <a:r>
                <a:rPr lang="en-US" sz="1371" kern="0" dirty="0">
                  <a:solidFill>
                    <a:srgbClr val="FFFFFF"/>
                  </a:solidFill>
                  <a:cs typeface="Arial" panose="020B0604020202020204" pitchFamily="34" charset="0"/>
                </a:rPr>
                <a:t>Stream Event Processor</a:t>
              </a:r>
            </a:p>
          </p:txBody>
        </p:sp>
        <p:sp>
          <p:nvSpPr>
            <p:cNvPr id="132" name="Rectangle 131"/>
            <p:cNvSpPr/>
            <p:nvPr/>
          </p:nvSpPr>
          <p:spPr>
            <a:xfrm>
              <a:off x="8220070" y="4447722"/>
              <a:ext cx="1051532" cy="776734"/>
            </a:xfrm>
            <a:prstGeom prst="rect">
              <a:avLst/>
            </a:prstGeom>
            <a:solidFill>
              <a:srgbClr val="5EB6DA"/>
            </a:solidFill>
            <a:ln w="12700" cap="flat" cmpd="sng" algn="ctr">
              <a:noFill/>
              <a:prstDash val="solid"/>
              <a:miter lim="800000"/>
            </a:ln>
            <a:effectLst/>
          </p:spPr>
          <p:txBody>
            <a:bodyPr rtlCol="0" anchor="ctr"/>
            <a:lstStyle/>
            <a:p>
              <a:pPr defTabSz="895698"/>
              <a:r>
                <a:rPr lang="en-US" sz="1371" kern="0" dirty="0">
                  <a:solidFill>
                    <a:srgbClr val="FFFFFF"/>
                  </a:solidFill>
                  <a:cs typeface="Arial" panose="020B0604020202020204" pitchFamily="34" charset="0"/>
                </a:rPr>
                <a:t>Analytics/ Machine Learning</a:t>
              </a:r>
            </a:p>
          </p:txBody>
        </p:sp>
        <p:cxnSp>
          <p:nvCxnSpPr>
            <p:cNvPr id="135" name="Straight Arrow Connector 134"/>
            <p:cNvCxnSpPr>
              <a:endCxn id="129" idx="1"/>
            </p:cNvCxnSpPr>
            <p:nvPr/>
          </p:nvCxnSpPr>
          <p:spPr>
            <a:xfrm>
              <a:off x="4763616" y="4112535"/>
              <a:ext cx="560464" cy="0"/>
            </a:xfrm>
            <a:prstGeom prst="straightConnector1">
              <a:avLst/>
            </a:prstGeom>
            <a:noFill/>
            <a:ln w="12700" cap="flat" cmpd="sng" algn="ctr">
              <a:solidFill>
                <a:schemeClr val="bg1">
                  <a:lumMod val="65000"/>
                </a:schemeClr>
              </a:solidFill>
              <a:prstDash val="solid"/>
              <a:miter lim="800000"/>
              <a:tailEnd type="triangle"/>
            </a:ln>
            <a:effectLst/>
          </p:spPr>
        </p:cxnSp>
        <p:sp>
          <p:nvSpPr>
            <p:cNvPr id="140" name="Rectangle 139"/>
            <p:cNvSpPr/>
            <p:nvPr/>
          </p:nvSpPr>
          <p:spPr>
            <a:xfrm>
              <a:off x="10097557" y="2278062"/>
              <a:ext cx="1554480" cy="3675050"/>
            </a:xfrm>
            <a:prstGeom prst="rect">
              <a:avLst/>
            </a:prstGeom>
            <a:solidFill>
              <a:srgbClr val="3999C6"/>
            </a:solidFill>
            <a:ln w="12700" cap="flat" cmpd="sng" algn="ctr">
              <a:solidFill>
                <a:srgbClr val="33A4C4"/>
              </a:solidFill>
              <a:prstDash val="solid"/>
              <a:miter lim="800000"/>
            </a:ln>
            <a:effectLst/>
          </p:spPr>
          <p:txBody>
            <a:bodyPr rtlCol="0" anchor="ctr"/>
            <a:lstStyle/>
            <a:p>
              <a:pPr defTabSz="895698">
                <a:defRPr/>
              </a:pPr>
              <a:r>
                <a:rPr lang="en-US" sz="1371" kern="0" dirty="0">
                  <a:solidFill>
                    <a:srgbClr val="FFFFFF"/>
                  </a:solidFill>
                  <a:cs typeface="Arial" panose="020B0604020202020204" pitchFamily="34" charset="0"/>
                </a:rPr>
                <a:t>Data Visualization &amp; Presentation</a:t>
              </a:r>
            </a:p>
          </p:txBody>
        </p:sp>
        <p:sp>
          <p:nvSpPr>
            <p:cNvPr id="149" name="L-Shape 148"/>
            <p:cNvSpPr/>
            <p:nvPr/>
          </p:nvSpPr>
          <p:spPr>
            <a:xfrm flipH="1">
              <a:off x="5324081" y="3107287"/>
              <a:ext cx="4008594" cy="610065"/>
            </a:xfrm>
            <a:prstGeom prst="corner">
              <a:avLst>
                <a:gd name="adj1" fmla="val 46089"/>
                <a:gd name="adj2" fmla="val 146666"/>
              </a:avLst>
            </a:prstGeom>
            <a:solidFill>
              <a:srgbClr val="5EB6DA"/>
            </a:solidFill>
            <a:ln w="12700" cap="flat" cmpd="sng" algn="ctr">
              <a:noFill/>
              <a:prstDash val="solid"/>
              <a:miter lim="800000"/>
            </a:ln>
            <a:effectLst/>
          </p:spPr>
          <p:txBody>
            <a:bodyPr rtlCol="0" anchor="ctr"/>
            <a:lstStyle/>
            <a:p>
              <a:pPr defTabSz="895698"/>
              <a:r>
                <a:rPr lang="en-US" sz="1371" kern="0" dirty="0">
                  <a:solidFill>
                    <a:srgbClr val="FFFFFF"/>
                  </a:solidFill>
                  <a:cs typeface="Arial" panose="020B0604020202020204" pitchFamily="34" charset="0"/>
                </a:rPr>
                <a:t>Device State Store</a:t>
              </a:r>
            </a:p>
          </p:txBody>
        </p:sp>
        <p:sp>
          <p:nvSpPr>
            <p:cNvPr id="121" name="Rectangle 120"/>
            <p:cNvSpPr/>
            <p:nvPr/>
          </p:nvSpPr>
          <p:spPr>
            <a:xfrm>
              <a:off x="2532255" y="4316882"/>
              <a:ext cx="1122589" cy="909933"/>
            </a:xfrm>
            <a:prstGeom prst="rect">
              <a:avLst/>
            </a:prstGeom>
            <a:noFill/>
            <a:ln w="12700" cap="flat" cmpd="sng" algn="ctr">
              <a:solidFill>
                <a:sysClr val="windowText" lastClr="000000"/>
              </a:solidFill>
              <a:prstDash val="dash"/>
              <a:miter lim="800000"/>
            </a:ln>
            <a:effectLst/>
          </p:spPr>
          <p:txBody>
            <a:bodyPr rtlCol="0" anchor="ctr"/>
            <a:lstStyle/>
            <a:p>
              <a:pPr algn="ctr" defTabSz="895698">
                <a:defRPr/>
              </a:pPr>
              <a:r>
                <a:rPr lang="en-US" sz="1371" kern="0" dirty="0">
                  <a:solidFill>
                    <a:prstClr val="black"/>
                  </a:solidFill>
                  <a:cs typeface="Arial" panose="020B0604020202020204" pitchFamily="34" charset="0"/>
                </a:rPr>
                <a:t>Gateway</a:t>
              </a:r>
            </a:p>
            <a:p>
              <a:pPr algn="ctr" defTabSz="895698">
                <a:defRPr/>
              </a:pPr>
              <a:endParaRPr lang="en-US" sz="1371" kern="0" dirty="0">
                <a:solidFill>
                  <a:prstClr val="black"/>
                </a:solidFill>
                <a:cs typeface="Arial" panose="020B0604020202020204" pitchFamily="34" charset="0"/>
              </a:endParaRPr>
            </a:p>
          </p:txBody>
        </p:sp>
        <p:sp>
          <p:nvSpPr>
            <p:cNvPr id="39" name="Rectangle 38"/>
            <p:cNvSpPr/>
            <p:nvPr/>
          </p:nvSpPr>
          <p:spPr>
            <a:xfrm>
              <a:off x="5324080" y="4447722"/>
              <a:ext cx="858266" cy="776734"/>
            </a:xfrm>
            <a:prstGeom prst="rect">
              <a:avLst/>
            </a:prstGeom>
            <a:solidFill>
              <a:srgbClr val="5EB6DA"/>
            </a:solidFill>
            <a:ln w="12700" cap="flat" cmpd="sng" algn="ctr">
              <a:noFill/>
              <a:prstDash val="solid"/>
              <a:miter lim="800000"/>
            </a:ln>
            <a:effectLst/>
          </p:spPr>
          <p:txBody>
            <a:bodyPr rtlCol="0" anchor="ctr"/>
            <a:lstStyle/>
            <a:p>
              <a:pPr defTabSz="895698"/>
              <a:r>
                <a:rPr lang="en-US" sz="1371" kern="0" dirty="0">
                  <a:solidFill>
                    <a:srgbClr val="FFFFFF"/>
                  </a:solidFill>
                  <a:cs typeface="Arial" panose="020B0604020202020204" pitchFamily="34" charset="0"/>
                </a:rPr>
                <a:t>Storage</a:t>
              </a:r>
            </a:p>
          </p:txBody>
        </p:sp>
        <p:cxnSp>
          <p:nvCxnSpPr>
            <p:cNvPr id="7" name="Straight Arrow Connector 6"/>
            <p:cNvCxnSpPr/>
            <p:nvPr/>
          </p:nvCxnSpPr>
          <p:spPr>
            <a:xfrm flipH="1">
              <a:off x="6182348" y="4962264"/>
              <a:ext cx="2049155" cy="0"/>
            </a:xfrm>
            <a:prstGeom prst="straightConnector1">
              <a:avLst/>
            </a:prstGeom>
            <a:ln w="127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8829001" y="3717354"/>
              <a:ext cx="0" cy="302499"/>
            </a:xfrm>
            <a:prstGeom prst="straightConnector1">
              <a:avLst/>
            </a:prstGeom>
            <a:noFill/>
            <a:ln w="12700" cap="flat" cmpd="sng" algn="ctr">
              <a:solidFill>
                <a:schemeClr val="bg1">
                  <a:lumMod val="65000"/>
                </a:schemeClr>
              </a:solidFill>
              <a:prstDash val="solid"/>
              <a:miter lim="800000"/>
              <a:tailEnd type="triangle"/>
            </a:ln>
            <a:effectLst/>
          </p:spPr>
        </p:cxnSp>
        <p:sp>
          <p:nvSpPr>
            <p:cNvPr id="57" name="TextBox 56"/>
            <p:cNvSpPr txBox="1"/>
            <p:nvPr/>
          </p:nvSpPr>
          <p:spPr>
            <a:xfrm>
              <a:off x="715465" y="2497484"/>
              <a:ext cx="1493468" cy="966933"/>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defTabSz="896386">
                <a:defRPr sz="1078" kern="0">
                  <a:solidFill>
                    <a:sysClr val="windowText" lastClr="000000"/>
                  </a:solidFill>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n-US" sz="1371" dirty="0"/>
                <a:t>IP capable devices</a:t>
              </a:r>
              <a:br>
                <a:rPr lang="en-US" sz="1371" dirty="0"/>
              </a:br>
              <a:endParaRPr lang="en-US" sz="1175" dirty="0"/>
            </a:p>
          </p:txBody>
        </p:sp>
        <p:sp>
          <p:nvSpPr>
            <p:cNvPr id="59" name="TextBox 58"/>
            <p:cNvSpPr txBox="1"/>
            <p:nvPr/>
          </p:nvSpPr>
          <p:spPr>
            <a:xfrm>
              <a:off x="715465" y="3797704"/>
              <a:ext cx="1493468" cy="888396"/>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defTabSz="896386">
                <a:defRPr sz="1078" kern="0">
                  <a:solidFill>
                    <a:sysClr val="windowText" lastClr="000000"/>
                  </a:solidFill>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n-US" sz="1371" dirty="0"/>
                <a:t>Existing IoT devices</a:t>
              </a:r>
            </a:p>
            <a:p>
              <a:pPr algn="l"/>
              <a:endParaRPr lang="en-US" sz="1173" dirty="0"/>
            </a:p>
          </p:txBody>
        </p:sp>
        <p:sp>
          <p:nvSpPr>
            <p:cNvPr id="60" name="TextBox 59"/>
            <p:cNvSpPr txBox="1"/>
            <p:nvPr/>
          </p:nvSpPr>
          <p:spPr>
            <a:xfrm>
              <a:off x="715465" y="5019386"/>
              <a:ext cx="1493468" cy="797349"/>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defTabSz="896386">
                <a:defRPr sz="1078" kern="0">
                  <a:solidFill>
                    <a:sysClr val="windowText" lastClr="000000"/>
                  </a:solidFill>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n-US" sz="1371" dirty="0"/>
                <a:t>Low power devices </a:t>
              </a:r>
            </a:p>
          </p:txBody>
        </p:sp>
        <p:sp>
          <p:nvSpPr>
            <p:cNvPr id="61" name="Rectangle 60"/>
            <p:cNvSpPr/>
            <p:nvPr/>
          </p:nvSpPr>
          <p:spPr bwMode="auto">
            <a:xfrm>
              <a:off x="10097557" y="1402662"/>
              <a:ext cx="1557601" cy="732619"/>
            </a:xfrm>
            <a:prstGeom prst="rect">
              <a:avLst/>
            </a:prstGeom>
            <a:solidFill>
              <a:schemeClr val="accent1"/>
            </a:solidFill>
            <a:ln w="10795" cap="flat" cmpd="sng" algn="ctr">
              <a:noFill/>
              <a:prstDash val="solid"/>
              <a:headEnd type="none" w="med" len="med"/>
              <a:tailEnd type="none" w="med" len="med"/>
            </a:ln>
            <a:effectLst/>
          </p:spPr>
          <p:txBody>
            <a:bodyPr vert="horz" wrap="square" lIns="143428" tIns="179158" rIns="89642" bIns="143326" numCol="1" rtlCol="0" anchor="ctr" anchorCtr="0" compatLnSpc="1">
              <a:prstTxWarp prst="textNoShape">
                <a:avLst/>
              </a:prstTxWarp>
              <a:noAutofit/>
            </a:bodyPr>
            <a:lstStyle/>
            <a:p>
              <a:pPr defTabSz="913225" fontAlgn="base">
                <a:lnSpc>
                  <a:spcPct val="90000"/>
                </a:lnSpc>
                <a:spcBef>
                  <a:spcPct val="0"/>
                </a:spcBef>
                <a:spcAft>
                  <a:spcPct val="0"/>
                </a:spcAft>
              </a:pPr>
              <a:r>
                <a:rPr lang="en-US" sz="1567" kern="0" dirty="0">
                  <a:solidFill>
                    <a:srgbClr val="FFFFFF"/>
                  </a:solidFill>
                </a:rPr>
                <a:t>Presentation </a:t>
              </a:r>
              <a:endParaRPr lang="en-US" sz="1371" kern="0" dirty="0">
                <a:solidFill>
                  <a:srgbClr val="FFFFFF"/>
                </a:solidFill>
              </a:endParaRPr>
            </a:p>
          </p:txBody>
        </p:sp>
        <p:sp>
          <p:nvSpPr>
            <p:cNvPr id="62" name="Rectangle 61"/>
            <p:cNvSpPr/>
            <p:nvPr/>
          </p:nvSpPr>
          <p:spPr bwMode="auto">
            <a:xfrm>
              <a:off x="4128138" y="1402658"/>
              <a:ext cx="5486400" cy="732620"/>
            </a:xfrm>
            <a:prstGeom prst="rect">
              <a:avLst/>
            </a:prstGeom>
            <a:solidFill>
              <a:schemeClr val="accent1"/>
            </a:solidFill>
            <a:ln w="10795" cap="flat" cmpd="sng" algn="ctr">
              <a:noFill/>
              <a:prstDash val="solid"/>
              <a:headEnd type="none" w="med" len="med"/>
              <a:tailEnd type="none" w="med" len="med"/>
            </a:ln>
            <a:effectLst/>
          </p:spPr>
          <p:txBody>
            <a:bodyPr vert="horz" wrap="square" lIns="143428" tIns="179158" rIns="89642" bIns="143326" numCol="1" rtlCol="0" anchor="ctr" anchorCtr="0" compatLnSpc="1">
              <a:prstTxWarp prst="textNoShape">
                <a:avLst/>
              </a:prstTxWarp>
              <a:noAutofit/>
            </a:bodyPr>
            <a:lstStyle/>
            <a:p>
              <a:pPr defTabSz="913225" fontAlgn="base">
                <a:lnSpc>
                  <a:spcPct val="90000"/>
                </a:lnSpc>
                <a:spcBef>
                  <a:spcPct val="0"/>
                </a:spcBef>
                <a:spcAft>
                  <a:spcPct val="0"/>
                </a:spcAft>
                <a:defRPr/>
              </a:pPr>
              <a:r>
                <a:rPr lang="en-US" sz="1567" kern="0" dirty="0">
                  <a:solidFill>
                    <a:srgbClr val="FFFFFF"/>
                  </a:solidFill>
                </a:rPr>
                <a:t>Device and Event Processing</a:t>
              </a:r>
            </a:p>
          </p:txBody>
        </p:sp>
        <p:sp>
          <p:nvSpPr>
            <p:cNvPr id="64" name="Rectangle 63"/>
            <p:cNvSpPr/>
            <p:nvPr/>
          </p:nvSpPr>
          <p:spPr bwMode="auto">
            <a:xfrm>
              <a:off x="2421491" y="1402662"/>
              <a:ext cx="1449767" cy="732619"/>
            </a:xfrm>
            <a:prstGeom prst="rect">
              <a:avLst/>
            </a:prstGeom>
            <a:solidFill>
              <a:schemeClr val="accent1"/>
            </a:solidFill>
            <a:ln w="10795" cap="flat" cmpd="sng" algn="ctr">
              <a:noFill/>
              <a:prstDash val="solid"/>
              <a:headEnd type="none" w="med" len="med"/>
              <a:tailEnd type="none" w="med" len="med"/>
            </a:ln>
            <a:effectLst/>
          </p:spPr>
          <p:txBody>
            <a:bodyPr vert="horz" wrap="square" lIns="143428" tIns="179158" rIns="89642" bIns="143326" numCol="1" rtlCol="0" anchor="ctr" anchorCtr="0" compatLnSpc="1">
              <a:prstTxWarp prst="textNoShape">
                <a:avLst/>
              </a:prstTxWarp>
              <a:noAutofit/>
            </a:bodyPr>
            <a:lstStyle/>
            <a:p>
              <a:pPr defTabSz="913225" fontAlgn="base">
                <a:lnSpc>
                  <a:spcPct val="90000"/>
                </a:lnSpc>
                <a:spcBef>
                  <a:spcPct val="0"/>
                </a:spcBef>
                <a:spcAft>
                  <a:spcPct val="0"/>
                </a:spcAft>
                <a:defRPr/>
              </a:pPr>
              <a:r>
                <a:rPr lang="en-US" sz="1567" kern="0" dirty="0">
                  <a:solidFill>
                    <a:srgbClr val="FFFFFF"/>
                  </a:solidFill>
                </a:rPr>
                <a:t>Data Transport</a:t>
              </a:r>
            </a:p>
          </p:txBody>
        </p:sp>
        <p:sp>
          <p:nvSpPr>
            <p:cNvPr id="65" name="Rectangle 64"/>
            <p:cNvSpPr/>
            <p:nvPr/>
          </p:nvSpPr>
          <p:spPr bwMode="auto">
            <a:xfrm>
              <a:off x="656428" y="1402662"/>
              <a:ext cx="1544171" cy="732619"/>
            </a:xfrm>
            <a:prstGeom prst="rect">
              <a:avLst/>
            </a:prstGeom>
            <a:solidFill>
              <a:schemeClr val="accent1"/>
            </a:solidFill>
            <a:ln w="10795" cap="flat" cmpd="sng" algn="ctr">
              <a:noFill/>
              <a:prstDash val="solid"/>
              <a:headEnd type="none" w="med" len="med"/>
              <a:tailEnd type="none" w="med" len="med"/>
            </a:ln>
            <a:effectLst/>
          </p:spPr>
          <p:txBody>
            <a:bodyPr vert="horz" wrap="square" lIns="143428" tIns="179158" rIns="89642" bIns="143326" numCol="1" rtlCol="0" anchor="ctr" anchorCtr="0" compatLnSpc="1">
              <a:prstTxWarp prst="textNoShape">
                <a:avLst/>
              </a:prstTxWarp>
              <a:noAutofit/>
            </a:bodyPr>
            <a:lstStyle/>
            <a:p>
              <a:pPr defTabSz="913225" fontAlgn="base">
                <a:spcBef>
                  <a:spcPct val="0"/>
                </a:spcBef>
                <a:spcAft>
                  <a:spcPct val="0"/>
                </a:spcAft>
                <a:defRPr/>
              </a:pPr>
              <a:r>
                <a:rPr lang="en-US" sz="1567" kern="0" dirty="0">
                  <a:solidFill>
                    <a:srgbClr val="FFFFFF"/>
                  </a:solidFill>
                </a:rPr>
                <a:t>Devices and Data Sources</a:t>
              </a:r>
            </a:p>
          </p:txBody>
        </p:sp>
        <p:cxnSp>
          <p:nvCxnSpPr>
            <p:cNvPr id="25" name="Elbow Connector 24"/>
            <p:cNvCxnSpPr>
              <a:stCxn id="129" idx="2"/>
            </p:cNvCxnSpPr>
            <p:nvPr/>
          </p:nvCxnSpPr>
          <p:spPr>
            <a:xfrm rot="5400000">
              <a:off x="6552013" y="3929137"/>
              <a:ext cx="406700" cy="1146032"/>
            </a:xfrm>
            <a:prstGeom prst="bentConnector2">
              <a:avLst/>
            </a:prstGeom>
            <a:ln w="12700">
              <a:solidFill>
                <a:srgbClr val="33A4C4"/>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9631919" y="4224752"/>
              <a:ext cx="448105" cy="1516"/>
            </a:xfrm>
            <a:prstGeom prst="straightConnector1">
              <a:avLst/>
            </a:prstGeom>
            <a:noFill/>
            <a:ln w="12700" cap="flat" cmpd="sng" algn="ctr">
              <a:solidFill>
                <a:schemeClr val="bg1">
                  <a:lumMod val="65000"/>
                </a:schemeClr>
              </a:solidFill>
              <a:prstDash val="solid"/>
              <a:miter lim="800000"/>
              <a:headEnd type="triangle" w="med" len="med"/>
              <a:tailEnd type="triangle" w="med" len="med"/>
            </a:ln>
            <a:effectLst/>
          </p:spPr>
        </p:cxnSp>
        <p:cxnSp>
          <p:nvCxnSpPr>
            <p:cNvPr id="58" name="Elbow Connector 57"/>
            <p:cNvCxnSpPr/>
            <p:nvPr/>
          </p:nvCxnSpPr>
          <p:spPr>
            <a:xfrm>
              <a:off x="7328379" y="4298803"/>
              <a:ext cx="903124" cy="406701"/>
            </a:xfrm>
            <a:prstGeom prst="bentConnector3">
              <a:avLst>
                <a:gd name="adj1" fmla="val 28"/>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4312871" y="2412590"/>
              <a:ext cx="768489" cy="3388122"/>
            </a:xfrm>
            <a:prstGeom prst="rect">
              <a:avLst/>
            </a:prstGeom>
            <a:solidFill>
              <a:srgbClr val="5EB6DA"/>
            </a:solidFill>
            <a:ln w="12700" cap="flat" cmpd="sng" algn="ctr">
              <a:noFill/>
              <a:prstDash val="solid"/>
              <a:miter lim="800000"/>
            </a:ln>
            <a:effectLst/>
          </p:spPr>
          <p:txBody>
            <a:bodyPr rtlCol="0" anchor="ctr"/>
            <a:lstStyle/>
            <a:p>
              <a:pPr defTabSz="895698"/>
              <a:r>
                <a:rPr lang="en-US" sz="1371" kern="0" dirty="0">
                  <a:solidFill>
                    <a:srgbClr val="FFFFFF"/>
                  </a:solidFill>
                  <a:cs typeface="Arial" panose="020B0604020202020204" pitchFamily="34" charset="0"/>
                </a:rPr>
                <a:t>Cloud Gate-way</a:t>
              </a:r>
            </a:p>
          </p:txBody>
        </p:sp>
        <p:sp>
          <p:nvSpPr>
            <p:cNvPr id="48" name="Rectangle 47"/>
            <p:cNvSpPr/>
            <p:nvPr/>
          </p:nvSpPr>
          <p:spPr>
            <a:xfrm>
              <a:off x="1456201" y="3111522"/>
              <a:ext cx="743572" cy="427847"/>
            </a:xfrm>
            <a:prstGeom prst="rect">
              <a:avLst/>
            </a:prstGeom>
            <a:gradFill>
              <a:gsLst>
                <a:gs pos="50000">
                  <a:srgbClr val="3999C6"/>
                </a:gs>
                <a:gs pos="50000">
                  <a:srgbClr val="5EB6DA"/>
                </a:gs>
              </a:gsLst>
              <a:lin ang="18900000" scaled="1"/>
            </a:gradFill>
            <a:ln w="6350" cap="flat" cmpd="sng" algn="ctr">
              <a:solidFill>
                <a:srgbClr val="00B0F0"/>
              </a:solidFill>
              <a:prstDash val="solid"/>
              <a:miter lim="800000"/>
            </a:ln>
            <a:effectLst/>
          </p:spPr>
          <p:txBody>
            <a:bodyPr rtlCol="0" anchor="ctr"/>
            <a:lstStyle/>
            <a:p>
              <a:pPr algn="ctr" defTabSz="895698"/>
              <a:r>
                <a:rPr lang="en-US" sz="1371" kern="0" dirty="0">
                  <a:solidFill>
                    <a:prstClr val="white"/>
                  </a:solidFill>
                  <a:cs typeface="Arial" panose="020B0604020202020204" pitchFamily="34" charset="0"/>
                </a:rPr>
                <a:t>Agent</a:t>
              </a:r>
              <a:br>
                <a:rPr lang="en-US" sz="1371" kern="0" dirty="0">
                  <a:solidFill>
                    <a:prstClr val="white"/>
                  </a:solidFill>
                  <a:cs typeface="Arial" panose="020B0604020202020204" pitchFamily="34" charset="0"/>
                </a:rPr>
              </a:br>
              <a:r>
                <a:rPr lang="en-US" sz="1371" kern="0" dirty="0">
                  <a:solidFill>
                    <a:prstClr val="white"/>
                  </a:solidFill>
                  <a:cs typeface="Arial" panose="020B0604020202020204" pitchFamily="34" charset="0"/>
                </a:rPr>
                <a:t>Libs</a:t>
              </a:r>
              <a:endParaRPr lang="en-US" sz="1173" kern="0" dirty="0">
                <a:solidFill>
                  <a:prstClr val="white"/>
                </a:solidFill>
                <a:cs typeface="Arial" panose="020B0604020202020204" pitchFamily="34" charset="0"/>
              </a:endParaRPr>
            </a:p>
          </p:txBody>
        </p:sp>
        <p:cxnSp>
          <p:nvCxnSpPr>
            <p:cNvPr id="14" name="Elbow Connector 13"/>
            <p:cNvCxnSpPr>
              <a:endCxn id="121" idx="1"/>
            </p:cNvCxnSpPr>
            <p:nvPr/>
          </p:nvCxnSpPr>
          <p:spPr>
            <a:xfrm flipV="1">
              <a:off x="2208933" y="4771848"/>
              <a:ext cx="323322" cy="646212"/>
            </a:xfrm>
            <a:prstGeom prst="bentConnector3">
              <a:avLst>
                <a:gd name="adj1" fmla="val 50000"/>
              </a:avLst>
            </a:prstGeom>
            <a:ln w="12700">
              <a:solidFill>
                <a:srgbClr val="8E969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p:cNvCxnSpPr>
              <a:endCxn id="121" idx="1"/>
            </p:cNvCxnSpPr>
            <p:nvPr/>
          </p:nvCxnSpPr>
          <p:spPr>
            <a:xfrm>
              <a:off x="2208933" y="4241902"/>
              <a:ext cx="323322" cy="529946"/>
            </a:xfrm>
            <a:prstGeom prst="bentConnector3">
              <a:avLst>
                <a:gd name="adj1" fmla="val 50000"/>
              </a:avLst>
            </a:prstGeom>
            <a:ln w="127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709309" y="4773900"/>
              <a:ext cx="316895" cy="0"/>
            </a:xfrm>
            <a:prstGeom prst="straightConnector1">
              <a:avLst/>
            </a:prstGeom>
            <a:noFill/>
            <a:ln w="12700" cap="flat" cmpd="sng" algn="ctr">
              <a:solidFill>
                <a:schemeClr val="bg1">
                  <a:lumMod val="65000"/>
                </a:schemeClr>
              </a:solidFill>
              <a:prstDash val="solid"/>
              <a:miter lim="800000"/>
              <a:headEnd type="triangle" w="med" len="med"/>
              <a:tailEnd type="triangle" w="med" len="med"/>
            </a:ln>
            <a:effectLst/>
          </p:spPr>
        </p:cxnSp>
        <p:cxnSp>
          <p:nvCxnSpPr>
            <p:cNvPr id="67" name="Straight Arrow Connector 66"/>
            <p:cNvCxnSpPr/>
            <p:nvPr/>
          </p:nvCxnSpPr>
          <p:spPr>
            <a:xfrm flipV="1">
              <a:off x="2166829" y="4057790"/>
              <a:ext cx="1865313" cy="758"/>
            </a:xfrm>
            <a:prstGeom prst="straightConnector1">
              <a:avLst/>
            </a:prstGeom>
            <a:noFill/>
            <a:ln w="12700" cap="flat" cmpd="sng" algn="ctr">
              <a:solidFill>
                <a:schemeClr val="bg1">
                  <a:lumMod val="65000"/>
                </a:schemeClr>
              </a:solidFill>
              <a:prstDash val="solid"/>
              <a:miter lim="800000"/>
              <a:headEnd type="triangle" w="med" len="med"/>
              <a:tailEnd type="triangle" w="med" len="med"/>
            </a:ln>
            <a:effectLst/>
          </p:spPr>
        </p:cxnSp>
        <p:sp>
          <p:nvSpPr>
            <p:cNvPr id="70" name="Rectangle 69"/>
            <p:cNvSpPr/>
            <p:nvPr/>
          </p:nvSpPr>
          <p:spPr>
            <a:xfrm>
              <a:off x="1456201" y="4385731"/>
              <a:ext cx="743572" cy="442617"/>
            </a:xfrm>
            <a:prstGeom prst="rect">
              <a:avLst/>
            </a:prstGeom>
            <a:gradFill>
              <a:gsLst>
                <a:gs pos="50000">
                  <a:srgbClr val="3999C6"/>
                </a:gs>
                <a:gs pos="50000">
                  <a:srgbClr val="5EB6DA"/>
                </a:gs>
              </a:gsLst>
              <a:lin ang="18900000" scaled="1"/>
            </a:gradFill>
            <a:ln w="6350" cap="flat" cmpd="sng" algn="ctr">
              <a:solidFill>
                <a:srgbClr val="00B0F0"/>
              </a:solidFill>
              <a:prstDash val="solid"/>
              <a:miter lim="800000"/>
            </a:ln>
            <a:effectLst/>
          </p:spPr>
          <p:txBody>
            <a:bodyPr rtlCol="0" anchor="ctr"/>
            <a:lstStyle/>
            <a:p>
              <a:pPr algn="ctr" defTabSz="895698"/>
              <a:r>
                <a:rPr lang="en-US" sz="1371" kern="0" dirty="0">
                  <a:solidFill>
                    <a:prstClr val="white"/>
                  </a:solidFill>
                  <a:cs typeface="Arial" panose="020B0604020202020204" pitchFamily="34" charset="0"/>
                </a:rPr>
                <a:t>Agent</a:t>
              </a:r>
              <a:br>
                <a:rPr lang="en-US" sz="1371" kern="0" dirty="0">
                  <a:solidFill>
                    <a:prstClr val="white"/>
                  </a:solidFill>
                  <a:cs typeface="Arial" panose="020B0604020202020204" pitchFamily="34" charset="0"/>
                </a:rPr>
              </a:br>
              <a:r>
                <a:rPr lang="en-US" sz="1371" kern="0" dirty="0">
                  <a:solidFill>
                    <a:prstClr val="white"/>
                  </a:solidFill>
                  <a:cs typeface="Arial" panose="020B0604020202020204" pitchFamily="34" charset="0"/>
                </a:rPr>
                <a:t>Libs</a:t>
              </a:r>
              <a:endParaRPr lang="en-US" sz="1074" kern="0" dirty="0">
                <a:solidFill>
                  <a:prstClr val="white"/>
                </a:solidFill>
                <a:cs typeface="Arial" panose="020B0604020202020204" pitchFamily="34" charset="0"/>
              </a:endParaRPr>
            </a:p>
          </p:txBody>
        </p:sp>
        <p:sp>
          <p:nvSpPr>
            <p:cNvPr id="42" name="Rectangle 41"/>
            <p:cNvSpPr/>
            <p:nvPr/>
          </p:nvSpPr>
          <p:spPr>
            <a:xfrm>
              <a:off x="5843034" y="5428172"/>
              <a:ext cx="3505200" cy="372540"/>
            </a:xfrm>
            <a:prstGeom prst="rect">
              <a:avLst/>
            </a:prstGeom>
            <a:solidFill>
              <a:srgbClr val="5EB6DA"/>
            </a:solidFill>
            <a:ln w="12700" cap="flat" cmpd="sng" algn="ctr">
              <a:noFill/>
              <a:prstDash val="solid"/>
              <a:miter lim="800000"/>
            </a:ln>
            <a:effectLst/>
          </p:spPr>
          <p:txBody>
            <a:bodyPr rtlCol="0" anchor="ctr"/>
            <a:lstStyle/>
            <a:p>
              <a:pPr defTabSz="895698"/>
              <a:r>
                <a:rPr lang="en-US" sz="1371" kern="0" dirty="0">
                  <a:solidFill>
                    <a:srgbClr val="FFFFFF"/>
                  </a:solidFill>
                  <a:cs typeface="Arial" panose="020B0604020202020204" pitchFamily="34" charset="0"/>
                </a:rPr>
                <a:t>Control System Worker Role</a:t>
              </a:r>
            </a:p>
          </p:txBody>
        </p:sp>
        <p:cxnSp>
          <p:nvCxnSpPr>
            <p:cNvPr id="43" name="Straight Arrow Connector 42"/>
            <p:cNvCxnSpPr/>
            <p:nvPr/>
          </p:nvCxnSpPr>
          <p:spPr>
            <a:xfrm>
              <a:off x="7328379" y="4298803"/>
              <a:ext cx="0" cy="1129369"/>
            </a:xfrm>
            <a:prstGeom prst="straightConnector1">
              <a:avLst/>
            </a:prstGeom>
            <a:ln w="127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2" idx="1"/>
            </p:cNvCxnSpPr>
            <p:nvPr/>
          </p:nvCxnSpPr>
          <p:spPr>
            <a:xfrm flipH="1" flipV="1">
              <a:off x="5088499" y="5612476"/>
              <a:ext cx="754535" cy="1966"/>
            </a:xfrm>
            <a:prstGeom prst="straightConnector1">
              <a:avLst/>
            </a:prstGeom>
            <a:ln w="12700">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2932323" y="4911106"/>
              <a:ext cx="720861" cy="390689"/>
            </a:xfrm>
            <a:prstGeom prst="rect">
              <a:avLst/>
            </a:prstGeom>
            <a:gradFill>
              <a:gsLst>
                <a:gs pos="50000">
                  <a:srgbClr val="3999C6"/>
                </a:gs>
                <a:gs pos="50000">
                  <a:srgbClr val="5EB6DA"/>
                </a:gs>
              </a:gsLst>
              <a:lin ang="18900000" scaled="1"/>
            </a:gradFill>
            <a:ln w="6350" cap="flat" cmpd="sng" algn="ctr">
              <a:solidFill>
                <a:srgbClr val="4472C4"/>
              </a:solidFill>
              <a:prstDash val="solid"/>
              <a:miter lim="800000"/>
            </a:ln>
            <a:effectLst/>
          </p:spPr>
          <p:txBody>
            <a:bodyPr rtlCol="0" anchor="ctr"/>
            <a:lstStyle/>
            <a:p>
              <a:pPr algn="ctr" defTabSz="895698"/>
              <a:r>
                <a:rPr lang="en-US" sz="1371" kern="0" dirty="0">
                  <a:solidFill>
                    <a:prstClr val="white"/>
                  </a:solidFill>
                  <a:cs typeface="Arial" panose="020B0604020202020204" pitchFamily="34" charset="0"/>
                </a:rPr>
                <a:t>Agent</a:t>
              </a:r>
              <a:br>
                <a:rPr lang="en-US" sz="1371" kern="0" dirty="0">
                  <a:solidFill>
                    <a:prstClr val="white"/>
                  </a:solidFill>
                  <a:cs typeface="Arial" panose="020B0604020202020204" pitchFamily="34" charset="0"/>
                </a:rPr>
              </a:br>
              <a:r>
                <a:rPr lang="en-US" sz="1371" kern="0" dirty="0">
                  <a:solidFill>
                    <a:prstClr val="white"/>
                  </a:solidFill>
                  <a:cs typeface="Arial" panose="020B0604020202020204" pitchFamily="34" charset="0"/>
                </a:rPr>
                <a:t>Libs</a:t>
              </a:r>
            </a:p>
          </p:txBody>
        </p:sp>
      </p:grpSp>
    </p:spTree>
    <p:extLst>
      <p:ext uri="{BB962C8B-B14F-4D97-AF65-F5344CB8AC3E}">
        <p14:creationId xmlns:p14="http://schemas.microsoft.com/office/powerpoint/2010/main" val="5899918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 y="18082"/>
            <a:ext cx="10515600" cy="1325563"/>
          </a:xfrm>
        </p:spPr>
        <p:txBody>
          <a:bodyPr/>
          <a:lstStyle/>
          <a:p>
            <a:r>
              <a:rPr lang="en-US" dirty="0"/>
              <a:t>ECO-System</a:t>
            </a:r>
            <a:endParaRPr lang="nl-NL" dirty="0"/>
          </a:p>
        </p:txBody>
      </p:sp>
      <p:sp>
        <p:nvSpPr>
          <p:cNvPr id="4" name="Rectangle 3"/>
          <p:cNvSpPr/>
          <p:nvPr/>
        </p:nvSpPr>
        <p:spPr>
          <a:xfrm>
            <a:off x="2692078" y="5610860"/>
            <a:ext cx="8661722" cy="1168294"/>
          </a:xfrm>
          <a:prstGeom prst="rect">
            <a:avLst/>
          </a:prstGeom>
          <a:solidFill>
            <a:schemeClr val="tx1">
              <a:lumMod val="10000"/>
              <a:lumOff val="90000"/>
            </a:schemeClr>
          </a:solidFill>
          <a:ln w="10795" cap="flat" cmpd="sng" algn="ctr">
            <a:noFill/>
            <a:prstDash val="solid"/>
          </a:ln>
          <a:effectLst/>
        </p:spPr>
        <p:txBody>
          <a:bodyPr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endParaRPr lang="en-US" sz="1400" b="1" dirty="0">
              <a:ln>
                <a:solidFill>
                  <a:schemeClr val="bg1">
                    <a:alpha val="0"/>
                  </a:schemeClr>
                </a:solidFill>
              </a:ln>
              <a:solidFill>
                <a:srgbClr val="595959"/>
              </a:solidFill>
            </a:endParaRPr>
          </a:p>
        </p:txBody>
      </p:sp>
      <p:sp>
        <p:nvSpPr>
          <p:cNvPr id="5" name="Rectangle 4"/>
          <p:cNvSpPr/>
          <p:nvPr/>
        </p:nvSpPr>
        <p:spPr>
          <a:xfrm>
            <a:off x="2692078" y="1319817"/>
            <a:ext cx="8661722" cy="1188565"/>
          </a:xfrm>
          <a:prstGeom prst="rect">
            <a:avLst/>
          </a:prstGeom>
          <a:solidFill>
            <a:schemeClr val="tx1">
              <a:lumMod val="10000"/>
              <a:lumOff val="90000"/>
            </a:schemeClr>
          </a:solidFill>
          <a:ln w="10795" cap="flat" cmpd="sng" algn="ctr">
            <a:noFill/>
            <a:prstDash val="solid"/>
          </a:ln>
          <a:effectLst/>
        </p:spPr>
        <p:txBody>
          <a:bodyPr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defRPr/>
            </a:pPr>
            <a:endParaRPr lang="en-US" sz="1400" b="1" dirty="0">
              <a:ln>
                <a:solidFill>
                  <a:schemeClr val="bg1">
                    <a:alpha val="0"/>
                  </a:schemeClr>
                </a:solidFill>
              </a:ln>
              <a:solidFill>
                <a:srgbClr val="595959"/>
              </a:solidFill>
            </a:endParaRPr>
          </a:p>
        </p:txBody>
      </p:sp>
      <p:sp>
        <p:nvSpPr>
          <p:cNvPr id="10" name="Rectangle 9"/>
          <p:cNvSpPr/>
          <p:nvPr/>
        </p:nvSpPr>
        <p:spPr bwMode="auto">
          <a:xfrm>
            <a:off x="10431866" y="6388040"/>
            <a:ext cx="784792" cy="3077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fontAlgn="base">
              <a:spcBef>
                <a:spcPct val="0"/>
              </a:spcBef>
              <a:spcAft>
                <a:spcPct val="0"/>
              </a:spcAft>
              <a:defRPr/>
            </a:pPr>
            <a:r>
              <a:rPr lang="en-US" sz="1400" dirty="0">
                <a:ln>
                  <a:solidFill>
                    <a:schemeClr val="bg1">
                      <a:alpha val="0"/>
                    </a:schemeClr>
                  </a:solidFill>
                </a:ln>
                <a:solidFill>
                  <a:srgbClr val="595959"/>
                </a:solidFill>
              </a:rPr>
              <a:t>APPs</a:t>
            </a:r>
          </a:p>
        </p:txBody>
      </p:sp>
      <p:sp>
        <p:nvSpPr>
          <p:cNvPr id="11" name="Rectangle 10"/>
          <p:cNvSpPr/>
          <p:nvPr/>
        </p:nvSpPr>
        <p:spPr bwMode="auto">
          <a:xfrm>
            <a:off x="9584690" y="6388040"/>
            <a:ext cx="784792" cy="3077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fontAlgn="base">
              <a:spcBef>
                <a:spcPct val="0"/>
              </a:spcBef>
              <a:spcAft>
                <a:spcPct val="0"/>
              </a:spcAft>
              <a:defRPr/>
            </a:pPr>
            <a:r>
              <a:rPr lang="en-US" sz="1400" dirty="0">
                <a:ln>
                  <a:solidFill>
                    <a:schemeClr val="bg1">
                      <a:alpha val="0"/>
                    </a:schemeClr>
                  </a:solidFill>
                </a:ln>
                <a:solidFill>
                  <a:srgbClr val="595959"/>
                </a:solidFill>
              </a:rPr>
              <a:t>LOB</a:t>
            </a:r>
          </a:p>
        </p:txBody>
      </p:sp>
      <p:sp>
        <p:nvSpPr>
          <p:cNvPr id="12" name="Rectangle 11"/>
          <p:cNvSpPr/>
          <p:nvPr/>
        </p:nvSpPr>
        <p:spPr bwMode="auto">
          <a:xfrm>
            <a:off x="8737514" y="6388040"/>
            <a:ext cx="784792" cy="3077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fontAlgn="base">
              <a:spcBef>
                <a:spcPct val="0"/>
              </a:spcBef>
              <a:spcAft>
                <a:spcPct val="0"/>
              </a:spcAft>
              <a:defRPr/>
            </a:pPr>
            <a:r>
              <a:rPr lang="en-US" sz="1400" dirty="0">
                <a:ln>
                  <a:solidFill>
                    <a:schemeClr val="bg1">
                      <a:alpha val="0"/>
                    </a:schemeClr>
                  </a:solidFill>
                </a:ln>
                <a:solidFill>
                  <a:srgbClr val="595959"/>
                </a:solidFill>
              </a:rPr>
              <a:t>CRM</a:t>
            </a:r>
          </a:p>
        </p:txBody>
      </p:sp>
      <p:sp>
        <p:nvSpPr>
          <p:cNvPr id="13" name="Rectangle 12"/>
          <p:cNvSpPr/>
          <p:nvPr/>
        </p:nvSpPr>
        <p:spPr bwMode="auto">
          <a:xfrm>
            <a:off x="7890339" y="6388040"/>
            <a:ext cx="784792" cy="30773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fontAlgn="base">
              <a:spcBef>
                <a:spcPct val="0"/>
              </a:spcBef>
              <a:spcAft>
                <a:spcPct val="0"/>
              </a:spcAft>
              <a:defRPr/>
            </a:pPr>
            <a:r>
              <a:rPr lang="en-US" sz="1400" dirty="0">
                <a:ln>
                  <a:solidFill>
                    <a:schemeClr val="bg1">
                      <a:alpha val="0"/>
                    </a:schemeClr>
                  </a:solidFill>
                </a:ln>
                <a:solidFill>
                  <a:srgbClr val="595959"/>
                </a:solidFill>
              </a:rPr>
              <a:t>ERP</a:t>
            </a:r>
          </a:p>
        </p:txBody>
      </p:sp>
      <p:sp>
        <p:nvSpPr>
          <p:cNvPr id="16" name="Rectangle 15"/>
          <p:cNvSpPr/>
          <p:nvPr/>
        </p:nvSpPr>
        <p:spPr>
          <a:xfrm>
            <a:off x="2554937" y="3997656"/>
            <a:ext cx="8661721" cy="1279993"/>
          </a:xfrm>
          <a:prstGeom prst="rect">
            <a:avLst/>
          </a:prstGeom>
          <a:solidFill>
            <a:schemeClr val="tx1">
              <a:lumMod val="10000"/>
              <a:lumOff val="90000"/>
            </a:schemeClr>
          </a:solidFill>
          <a:ln w="10795" cap="flat" cmpd="sng" algn="ctr">
            <a:noFill/>
            <a:prstDash val="solid"/>
          </a:ln>
          <a:effectLst/>
        </p:spPr>
        <p:txBody>
          <a:bodyPr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defRPr/>
            </a:pPr>
            <a:endParaRPr lang="en-US" sz="1400" dirty="0">
              <a:ln>
                <a:solidFill>
                  <a:schemeClr val="bg1">
                    <a:alpha val="0"/>
                  </a:schemeClr>
                </a:solidFill>
              </a:ln>
              <a:solidFill>
                <a:srgbClr val="595959"/>
              </a:solidFill>
            </a:endParaRPr>
          </a:p>
        </p:txBody>
      </p:sp>
      <p:sp>
        <p:nvSpPr>
          <p:cNvPr id="17" name="Rectangle 16"/>
          <p:cNvSpPr/>
          <p:nvPr/>
        </p:nvSpPr>
        <p:spPr>
          <a:xfrm>
            <a:off x="2692078" y="2842589"/>
            <a:ext cx="8661722" cy="822853"/>
          </a:xfrm>
          <a:prstGeom prst="rect">
            <a:avLst/>
          </a:prstGeom>
          <a:solidFill>
            <a:schemeClr val="tx1">
              <a:lumMod val="10000"/>
              <a:lumOff val="90000"/>
            </a:schemeClr>
          </a:solidFill>
          <a:ln w="9525" cap="flat" cmpd="sng" algn="ctr">
            <a:noFill/>
            <a:prstDash val="solid"/>
          </a:ln>
          <a:effectLst/>
        </p:spPr>
        <p:txBody>
          <a:bodyPr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09">
              <a:defRPr/>
            </a:pPr>
            <a:endParaRPr lang="en-US" sz="1400" b="1" dirty="0">
              <a:ln>
                <a:solidFill>
                  <a:schemeClr val="bg1">
                    <a:alpha val="0"/>
                  </a:schemeClr>
                </a:solidFill>
              </a:ln>
              <a:solidFill>
                <a:srgbClr val="595959"/>
              </a:solidFill>
            </a:endParaRPr>
          </a:p>
        </p:txBody>
      </p:sp>
      <p:sp>
        <p:nvSpPr>
          <p:cNvPr id="20" name="Up Arrow 19"/>
          <p:cNvSpPr/>
          <p:nvPr/>
        </p:nvSpPr>
        <p:spPr bwMode="auto">
          <a:xfrm>
            <a:off x="9529401" y="2537846"/>
            <a:ext cx="365712" cy="274284"/>
          </a:xfrm>
          <a:prstGeom prst="upArrow">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08" fontAlgn="base">
              <a:spcBef>
                <a:spcPct val="0"/>
              </a:spcBef>
              <a:spcAft>
                <a:spcPct val="0"/>
              </a:spcAft>
            </a:pPr>
            <a:endParaRPr lang="en-US" sz="2200" dirty="0">
              <a:solidFill>
                <a:srgbClr val="595959"/>
              </a:solidFill>
            </a:endParaRPr>
          </a:p>
        </p:txBody>
      </p:sp>
      <p:sp>
        <p:nvSpPr>
          <p:cNvPr id="21" name="Up Arrow 20"/>
          <p:cNvSpPr/>
          <p:nvPr/>
        </p:nvSpPr>
        <p:spPr bwMode="auto">
          <a:xfrm>
            <a:off x="4191832" y="2537846"/>
            <a:ext cx="365712" cy="274284"/>
          </a:xfrm>
          <a:prstGeom prst="upArrow">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08" fontAlgn="base">
              <a:spcBef>
                <a:spcPct val="0"/>
              </a:spcBef>
              <a:spcAft>
                <a:spcPct val="0"/>
              </a:spcAft>
            </a:pPr>
            <a:endParaRPr lang="en-US" sz="2200" dirty="0">
              <a:solidFill>
                <a:srgbClr val="595959"/>
              </a:solidFill>
            </a:endParaRPr>
          </a:p>
        </p:txBody>
      </p:sp>
      <p:sp>
        <p:nvSpPr>
          <p:cNvPr id="22" name="Up Arrow 21"/>
          <p:cNvSpPr/>
          <p:nvPr/>
        </p:nvSpPr>
        <p:spPr bwMode="auto">
          <a:xfrm>
            <a:off x="9529401" y="3693909"/>
            <a:ext cx="365712" cy="274284"/>
          </a:xfrm>
          <a:prstGeom prst="upArrow">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0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3" name="Up Arrow 22"/>
          <p:cNvSpPr/>
          <p:nvPr/>
        </p:nvSpPr>
        <p:spPr bwMode="auto">
          <a:xfrm>
            <a:off x="4191832" y="3693909"/>
            <a:ext cx="365712" cy="274284"/>
          </a:xfrm>
          <a:prstGeom prst="upArrow">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0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4" name="Up Arrow 23"/>
          <p:cNvSpPr/>
          <p:nvPr/>
        </p:nvSpPr>
        <p:spPr bwMode="auto">
          <a:xfrm>
            <a:off x="9529401" y="5307113"/>
            <a:ext cx="365712" cy="274284"/>
          </a:xfrm>
          <a:prstGeom prst="upArrow">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0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5" name="Up Arrow 24"/>
          <p:cNvSpPr/>
          <p:nvPr/>
        </p:nvSpPr>
        <p:spPr bwMode="auto">
          <a:xfrm>
            <a:off x="4191832" y="5307113"/>
            <a:ext cx="365712" cy="274284"/>
          </a:xfrm>
          <a:prstGeom prst="upArrow">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0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7" name="Rectangle 26"/>
          <p:cNvSpPr/>
          <p:nvPr/>
        </p:nvSpPr>
        <p:spPr bwMode="auto">
          <a:xfrm>
            <a:off x="294334" y="1319817"/>
            <a:ext cx="2397744" cy="118856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8" tIns="45712" rIns="91428"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3697" fontAlgn="base">
              <a:spcBef>
                <a:spcPct val="0"/>
              </a:spcBef>
              <a:spcAft>
                <a:spcPct val="0"/>
              </a:spcAft>
            </a:pPr>
            <a:r>
              <a:rPr lang="en-US" sz="2000" dirty="0">
                <a:ln>
                  <a:solidFill>
                    <a:schemeClr val="bg1">
                      <a:alpha val="0"/>
                    </a:schemeClr>
                  </a:solidFill>
                </a:ln>
                <a:solidFill>
                  <a:schemeClr val="bg1"/>
                </a:solidFill>
                <a:latin typeface="Segoe UI Light" pitchFamily="34" charset="0"/>
              </a:rPr>
              <a:t>DECISION MAKING</a:t>
            </a:r>
          </a:p>
        </p:txBody>
      </p:sp>
      <p:sp>
        <p:nvSpPr>
          <p:cNvPr id="28" name="Rectangle 27"/>
          <p:cNvSpPr/>
          <p:nvPr/>
        </p:nvSpPr>
        <p:spPr bwMode="auto">
          <a:xfrm>
            <a:off x="294334" y="2841593"/>
            <a:ext cx="2397744" cy="822853"/>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8" tIns="45712" rIns="91428"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3697" fontAlgn="base">
              <a:spcBef>
                <a:spcPct val="0"/>
              </a:spcBef>
              <a:spcAft>
                <a:spcPct val="0"/>
              </a:spcAft>
            </a:pPr>
            <a:r>
              <a:rPr lang="en-US" sz="2000" dirty="0">
                <a:ln>
                  <a:solidFill>
                    <a:schemeClr val="bg1">
                      <a:alpha val="0"/>
                    </a:schemeClr>
                  </a:solidFill>
                </a:ln>
                <a:solidFill>
                  <a:schemeClr val="bg1"/>
                </a:solidFill>
                <a:latin typeface="Segoe UI Light" pitchFamily="34" charset="0"/>
              </a:rPr>
              <a:t>ANALYTICS</a:t>
            </a:r>
          </a:p>
        </p:txBody>
      </p:sp>
      <p:sp>
        <p:nvSpPr>
          <p:cNvPr id="29" name="Rectangle 28"/>
          <p:cNvSpPr/>
          <p:nvPr/>
        </p:nvSpPr>
        <p:spPr bwMode="auto">
          <a:xfrm>
            <a:off x="294334" y="5610860"/>
            <a:ext cx="2397744" cy="1168294"/>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8" tIns="45712" rIns="91428"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3697" fontAlgn="base">
              <a:spcBef>
                <a:spcPct val="0"/>
              </a:spcBef>
              <a:spcAft>
                <a:spcPct val="0"/>
              </a:spcAft>
            </a:pPr>
            <a:r>
              <a:rPr lang="en-US" sz="2000" dirty="0">
                <a:ln>
                  <a:solidFill>
                    <a:schemeClr val="bg1">
                      <a:alpha val="0"/>
                    </a:schemeClr>
                  </a:solidFill>
                </a:ln>
                <a:solidFill>
                  <a:schemeClr val="bg1"/>
                </a:solidFill>
                <a:latin typeface="Segoe UI Light" pitchFamily="34" charset="0"/>
              </a:rPr>
              <a:t>UNSTRUCTURED &amp; STRUCTURED DATA</a:t>
            </a:r>
          </a:p>
        </p:txBody>
      </p:sp>
      <p:sp>
        <p:nvSpPr>
          <p:cNvPr id="30" name="Freeform 29"/>
          <p:cNvSpPr>
            <a:spLocks noEditPoints="1"/>
          </p:cNvSpPr>
          <p:nvPr/>
        </p:nvSpPr>
        <p:spPr bwMode="auto">
          <a:xfrm>
            <a:off x="8112497" y="5794672"/>
            <a:ext cx="340475" cy="561108"/>
          </a:xfrm>
          <a:custGeom>
            <a:avLst/>
            <a:gdLst>
              <a:gd name="T0" fmla="*/ 91 w 182"/>
              <a:gd name="T1" fmla="*/ 0 h 299"/>
              <a:gd name="T2" fmla="*/ 0 w 182"/>
              <a:gd name="T3" fmla="*/ 21 h 299"/>
              <a:gd name="T4" fmla="*/ 0 w 182"/>
              <a:gd name="T5" fmla="*/ 278 h 299"/>
              <a:gd name="T6" fmla="*/ 91 w 182"/>
              <a:gd name="T7" fmla="*/ 299 h 299"/>
              <a:gd name="T8" fmla="*/ 182 w 182"/>
              <a:gd name="T9" fmla="*/ 278 h 299"/>
              <a:gd name="T10" fmla="*/ 182 w 182"/>
              <a:gd name="T11" fmla="*/ 21 h 299"/>
              <a:gd name="T12" fmla="*/ 91 w 182"/>
              <a:gd name="T13" fmla="*/ 0 h 299"/>
              <a:gd name="T14" fmla="*/ 91 w 182"/>
              <a:gd name="T15" fmla="*/ 34 h 299"/>
              <a:gd name="T16" fmla="*/ 14 w 182"/>
              <a:gd name="T17" fmla="*/ 20 h 299"/>
              <a:gd name="T18" fmla="*/ 91 w 182"/>
              <a:gd name="T19" fmla="*/ 6 h 299"/>
              <a:gd name="T20" fmla="*/ 168 w 182"/>
              <a:gd name="T21" fmla="*/ 20 h 299"/>
              <a:gd name="T22" fmla="*/ 91 w 182"/>
              <a:gd name="T23" fmla="*/ 3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299">
                <a:moveTo>
                  <a:pt x="91" y="0"/>
                </a:moveTo>
                <a:cubicBezTo>
                  <a:pt x="57" y="0"/>
                  <a:pt x="0" y="4"/>
                  <a:pt x="0" y="21"/>
                </a:cubicBezTo>
                <a:cubicBezTo>
                  <a:pt x="0" y="121"/>
                  <a:pt x="0" y="278"/>
                  <a:pt x="0" y="278"/>
                </a:cubicBezTo>
                <a:cubicBezTo>
                  <a:pt x="0" y="294"/>
                  <a:pt x="57" y="299"/>
                  <a:pt x="91" y="299"/>
                </a:cubicBezTo>
                <a:cubicBezTo>
                  <a:pt x="125" y="299"/>
                  <a:pt x="182" y="294"/>
                  <a:pt x="182" y="278"/>
                </a:cubicBezTo>
                <a:cubicBezTo>
                  <a:pt x="182" y="177"/>
                  <a:pt x="182" y="21"/>
                  <a:pt x="182" y="21"/>
                </a:cubicBezTo>
                <a:cubicBezTo>
                  <a:pt x="182" y="4"/>
                  <a:pt x="125" y="0"/>
                  <a:pt x="91" y="0"/>
                </a:cubicBezTo>
                <a:close/>
                <a:moveTo>
                  <a:pt x="91" y="34"/>
                </a:moveTo>
                <a:cubicBezTo>
                  <a:pt x="49" y="34"/>
                  <a:pt x="14" y="28"/>
                  <a:pt x="14" y="20"/>
                </a:cubicBezTo>
                <a:cubicBezTo>
                  <a:pt x="14" y="12"/>
                  <a:pt x="49" y="6"/>
                  <a:pt x="91" y="6"/>
                </a:cubicBezTo>
                <a:cubicBezTo>
                  <a:pt x="134" y="6"/>
                  <a:pt x="168" y="12"/>
                  <a:pt x="168" y="20"/>
                </a:cubicBezTo>
                <a:cubicBezTo>
                  <a:pt x="168" y="28"/>
                  <a:pt x="134" y="34"/>
                  <a:pt x="91" y="34"/>
                </a:cubicBezTo>
                <a:close/>
              </a:path>
            </a:pathLst>
          </a:custGeom>
          <a:solidFill>
            <a:schemeClr val="tx2"/>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1" name="Group 30"/>
          <p:cNvGrpSpPr/>
          <p:nvPr/>
        </p:nvGrpSpPr>
        <p:grpSpPr>
          <a:xfrm>
            <a:off x="4086309" y="5794671"/>
            <a:ext cx="1005709" cy="901101"/>
            <a:chOff x="4555810" y="5606689"/>
            <a:chExt cx="1005840" cy="901218"/>
          </a:xfrm>
        </p:grpSpPr>
        <p:sp>
          <p:nvSpPr>
            <p:cNvPr id="54" name="Rectangle 53"/>
            <p:cNvSpPr/>
            <p:nvPr/>
          </p:nvSpPr>
          <p:spPr>
            <a:xfrm>
              <a:off x="4555810" y="6200134"/>
              <a:ext cx="1005840" cy="3077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fontAlgn="base">
                <a:spcBef>
                  <a:spcPct val="0"/>
                </a:spcBef>
                <a:spcAft>
                  <a:spcPct val="0"/>
                </a:spcAft>
              </a:pPr>
              <a:r>
                <a:rPr lang="en-US" sz="1400" dirty="0">
                  <a:ln>
                    <a:solidFill>
                      <a:schemeClr val="bg1">
                        <a:alpha val="0"/>
                      </a:schemeClr>
                    </a:solidFill>
                  </a:ln>
                  <a:solidFill>
                    <a:srgbClr val="595959"/>
                  </a:solidFill>
                </a:rPr>
                <a:t>Devices</a:t>
              </a:r>
            </a:p>
          </p:txBody>
        </p:sp>
        <p:grpSp>
          <p:nvGrpSpPr>
            <p:cNvPr id="55" name="Group 54"/>
            <p:cNvGrpSpPr/>
            <p:nvPr/>
          </p:nvGrpSpPr>
          <p:grpSpPr>
            <a:xfrm>
              <a:off x="4579392" y="5606689"/>
              <a:ext cx="958669" cy="450850"/>
              <a:chOff x="3222930" y="6328944"/>
              <a:chExt cx="1124965" cy="529057"/>
            </a:xfrm>
          </p:grpSpPr>
          <p:sp>
            <p:nvSpPr>
              <p:cNvPr id="56" name="Freeform 55"/>
              <p:cNvSpPr>
                <a:spLocks noEditPoints="1"/>
              </p:cNvSpPr>
              <p:nvPr/>
            </p:nvSpPr>
            <p:spPr bwMode="black">
              <a:xfrm>
                <a:off x="3586924" y="6328944"/>
                <a:ext cx="760971" cy="529055"/>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tx2"/>
              </a:solidFill>
              <a:extLst/>
            </p:spPr>
            <p:txBody>
              <a:bodyPr vert="horz" wrap="square" lIns="82294" tIns="41148" rIns="82294" bIns="4114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FFFFFF"/>
                  </a:solidFill>
                </a:endParaRPr>
              </a:p>
            </p:txBody>
          </p:sp>
          <p:sp>
            <p:nvSpPr>
              <p:cNvPr id="57" name="Freeform 56"/>
              <p:cNvSpPr>
                <a:spLocks noEditPoints="1"/>
              </p:cNvSpPr>
              <p:nvPr/>
            </p:nvSpPr>
            <p:spPr bwMode="auto">
              <a:xfrm>
                <a:off x="3222930" y="6328945"/>
                <a:ext cx="275888" cy="529056"/>
              </a:xfrm>
              <a:custGeom>
                <a:avLst/>
                <a:gdLst>
                  <a:gd name="T0" fmla="*/ 146 w 180"/>
                  <a:gd name="T1" fmla="*/ 310 h 345"/>
                  <a:gd name="T2" fmla="*/ 145 w 180"/>
                  <a:gd name="T3" fmla="*/ 318 h 345"/>
                  <a:gd name="T4" fmla="*/ 150 w 180"/>
                  <a:gd name="T5" fmla="*/ 315 h 345"/>
                  <a:gd name="T6" fmla="*/ 147 w 180"/>
                  <a:gd name="T7" fmla="*/ 310 h 345"/>
                  <a:gd name="T8" fmla="*/ 11 w 180"/>
                  <a:gd name="T9" fmla="*/ 0 h 345"/>
                  <a:gd name="T10" fmla="*/ 0 w 180"/>
                  <a:gd name="T11" fmla="*/ 334 h 345"/>
                  <a:gd name="T12" fmla="*/ 169 w 180"/>
                  <a:gd name="T13" fmla="*/ 345 h 345"/>
                  <a:gd name="T14" fmla="*/ 180 w 180"/>
                  <a:gd name="T15" fmla="*/ 10 h 345"/>
                  <a:gd name="T16" fmla="*/ 50 w 180"/>
                  <a:gd name="T17" fmla="*/ 316 h 345"/>
                  <a:gd name="T18" fmla="*/ 43 w 180"/>
                  <a:gd name="T19" fmla="*/ 322 h 345"/>
                  <a:gd name="T20" fmla="*/ 29 w 180"/>
                  <a:gd name="T21" fmla="*/ 314 h 345"/>
                  <a:gd name="T22" fmla="*/ 43 w 180"/>
                  <a:gd name="T23" fmla="*/ 305 h 345"/>
                  <a:gd name="T24" fmla="*/ 50 w 180"/>
                  <a:gd name="T25" fmla="*/ 311 h 345"/>
                  <a:gd name="T26" fmla="*/ 80 w 180"/>
                  <a:gd name="T27" fmla="*/ 321 h 345"/>
                  <a:gd name="T28" fmla="*/ 82 w 180"/>
                  <a:gd name="T29" fmla="*/ 314 h 345"/>
                  <a:gd name="T30" fmla="*/ 88 w 180"/>
                  <a:gd name="T31" fmla="*/ 322 h 345"/>
                  <a:gd name="T32" fmla="*/ 82 w 180"/>
                  <a:gd name="T33" fmla="*/ 312 h 345"/>
                  <a:gd name="T34" fmla="*/ 93 w 180"/>
                  <a:gd name="T35" fmla="*/ 305 h 345"/>
                  <a:gd name="T36" fmla="*/ 82 w 180"/>
                  <a:gd name="T37" fmla="*/ 312 h 345"/>
                  <a:gd name="T38" fmla="*/ 89 w 180"/>
                  <a:gd name="T39" fmla="*/ 323 h 345"/>
                  <a:gd name="T40" fmla="*/ 100 w 180"/>
                  <a:gd name="T41" fmla="*/ 315 h 345"/>
                  <a:gd name="T42" fmla="*/ 101 w 180"/>
                  <a:gd name="T43" fmla="*/ 314 h 345"/>
                  <a:gd name="T44" fmla="*/ 94 w 180"/>
                  <a:gd name="T45" fmla="*/ 305 h 345"/>
                  <a:gd name="T46" fmla="*/ 103 w 180"/>
                  <a:gd name="T47" fmla="*/ 306 h 345"/>
                  <a:gd name="T48" fmla="*/ 152 w 180"/>
                  <a:gd name="T49" fmla="*/ 314 h 345"/>
                  <a:gd name="T50" fmla="*/ 144 w 180"/>
                  <a:gd name="T51" fmla="*/ 319 h 345"/>
                  <a:gd name="T52" fmla="*/ 138 w 180"/>
                  <a:gd name="T53" fmla="*/ 323 h 345"/>
                  <a:gd name="T54" fmla="*/ 136 w 180"/>
                  <a:gd name="T55" fmla="*/ 323 h 345"/>
                  <a:gd name="T56" fmla="*/ 140 w 180"/>
                  <a:gd name="T57" fmla="*/ 316 h 345"/>
                  <a:gd name="T58" fmla="*/ 146 w 180"/>
                  <a:gd name="T59" fmla="*/ 307 h 345"/>
                  <a:gd name="T60" fmla="*/ 151 w 180"/>
                  <a:gd name="T61" fmla="*/ 310 h 345"/>
                  <a:gd name="T62" fmla="*/ 163 w 180"/>
                  <a:gd name="T63" fmla="*/ 272 h 345"/>
                  <a:gd name="T64" fmla="*/ 17 w 180"/>
                  <a:gd name="T65" fmla="*/ 28 h 345"/>
                  <a:gd name="T66" fmla="*/ 163 w 180"/>
                  <a:gd name="T67" fmla="*/ 27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 h="345">
                    <a:moveTo>
                      <a:pt x="147" y="310"/>
                    </a:moveTo>
                    <a:cubicBezTo>
                      <a:pt x="147" y="310"/>
                      <a:pt x="147" y="310"/>
                      <a:pt x="146" y="310"/>
                    </a:cubicBezTo>
                    <a:cubicBezTo>
                      <a:pt x="145" y="310"/>
                      <a:pt x="143" y="311"/>
                      <a:pt x="143" y="312"/>
                    </a:cubicBezTo>
                    <a:cubicBezTo>
                      <a:pt x="142" y="315"/>
                      <a:pt x="143" y="317"/>
                      <a:pt x="145" y="318"/>
                    </a:cubicBezTo>
                    <a:cubicBezTo>
                      <a:pt x="146" y="318"/>
                      <a:pt x="146" y="318"/>
                      <a:pt x="146" y="318"/>
                    </a:cubicBezTo>
                    <a:cubicBezTo>
                      <a:pt x="148" y="318"/>
                      <a:pt x="150" y="316"/>
                      <a:pt x="150" y="315"/>
                    </a:cubicBezTo>
                    <a:cubicBezTo>
                      <a:pt x="150" y="313"/>
                      <a:pt x="150" y="312"/>
                      <a:pt x="150" y="311"/>
                    </a:cubicBezTo>
                    <a:cubicBezTo>
                      <a:pt x="149" y="310"/>
                      <a:pt x="148" y="310"/>
                      <a:pt x="147" y="310"/>
                    </a:cubicBezTo>
                    <a:close/>
                    <a:moveTo>
                      <a:pt x="169" y="0"/>
                    </a:moveTo>
                    <a:cubicBezTo>
                      <a:pt x="11" y="0"/>
                      <a:pt x="11" y="0"/>
                      <a:pt x="11" y="0"/>
                    </a:cubicBezTo>
                    <a:cubicBezTo>
                      <a:pt x="5" y="0"/>
                      <a:pt x="0" y="4"/>
                      <a:pt x="0" y="10"/>
                    </a:cubicBezTo>
                    <a:cubicBezTo>
                      <a:pt x="0" y="334"/>
                      <a:pt x="0" y="334"/>
                      <a:pt x="0" y="334"/>
                    </a:cubicBezTo>
                    <a:cubicBezTo>
                      <a:pt x="0" y="340"/>
                      <a:pt x="5" y="345"/>
                      <a:pt x="11" y="345"/>
                    </a:cubicBezTo>
                    <a:cubicBezTo>
                      <a:pt x="169" y="345"/>
                      <a:pt x="169" y="345"/>
                      <a:pt x="169" y="345"/>
                    </a:cubicBezTo>
                    <a:cubicBezTo>
                      <a:pt x="175" y="345"/>
                      <a:pt x="180" y="340"/>
                      <a:pt x="180" y="334"/>
                    </a:cubicBezTo>
                    <a:cubicBezTo>
                      <a:pt x="180" y="10"/>
                      <a:pt x="180" y="10"/>
                      <a:pt x="180" y="10"/>
                    </a:cubicBezTo>
                    <a:cubicBezTo>
                      <a:pt x="180" y="4"/>
                      <a:pt x="175" y="0"/>
                      <a:pt x="169" y="0"/>
                    </a:cubicBezTo>
                    <a:close/>
                    <a:moveTo>
                      <a:pt x="50" y="316"/>
                    </a:moveTo>
                    <a:cubicBezTo>
                      <a:pt x="36" y="316"/>
                      <a:pt x="36" y="316"/>
                      <a:pt x="36" y="316"/>
                    </a:cubicBezTo>
                    <a:cubicBezTo>
                      <a:pt x="43" y="322"/>
                      <a:pt x="43" y="322"/>
                      <a:pt x="43" y="322"/>
                    </a:cubicBezTo>
                    <a:cubicBezTo>
                      <a:pt x="37" y="322"/>
                      <a:pt x="37" y="322"/>
                      <a:pt x="37" y="322"/>
                    </a:cubicBezTo>
                    <a:cubicBezTo>
                      <a:pt x="29" y="314"/>
                      <a:pt x="29" y="314"/>
                      <a:pt x="29" y="314"/>
                    </a:cubicBezTo>
                    <a:cubicBezTo>
                      <a:pt x="37" y="305"/>
                      <a:pt x="37" y="305"/>
                      <a:pt x="37" y="305"/>
                    </a:cubicBezTo>
                    <a:cubicBezTo>
                      <a:pt x="43" y="305"/>
                      <a:pt x="43" y="305"/>
                      <a:pt x="43" y="305"/>
                    </a:cubicBezTo>
                    <a:cubicBezTo>
                      <a:pt x="36" y="311"/>
                      <a:pt x="36" y="311"/>
                      <a:pt x="36" y="311"/>
                    </a:cubicBezTo>
                    <a:cubicBezTo>
                      <a:pt x="50" y="311"/>
                      <a:pt x="50" y="311"/>
                      <a:pt x="50" y="311"/>
                    </a:cubicBezTo>
                    <a:lnTo>
                      <a:pt x="50" y="316"/>
                    </a:lnTo>
                    <a:close/>
                    <a:moveTo>
                      <a:pt x="80" y="321"/>
                    </a:moveTo>
                    <a:cubicBezTo>
                      <a:pt x="80" y="321"/>
                      <a:pt x="80" y="321"/>
                      <a:pt x="80" y="320"/>
                    </a:cubicBezTo>
                    <a:cubicBezTo>
                      <a:pt x="82" y="314"/>
                      <a:pt x="82" y="314"/>
                      <a:pt x="82" y="314"/>
                    </a:cubicBezTo>
                    <a:cubicBezTo>
                      <a:pt x="86" y="311"/>
                      <a:pt x="89" y="312"/>
                      <a:pt x="90" y="314"/>
                    </a:cubicBezTo>
                    <a:cubicBezTo>
                      <a:pt x="88" y="322"/>
                      <a:pt x="88" y="322"/>
                      <a:pt x="88" y="322"/>
                    </a:cubicBezTo>
                    <a:cubicBezTo>
                      <a:pt x="86" y="320"/>
                      <a:pt x="84" y="319"/>
                      <a:pt x="80" y="321"/>
                    </a:cubicBezTo>
                    <a:close/>
                    <a:moveTo>
                      <a:pt x="82" y="312"/>
                    </a:moveTo>
                    <a:cubicBezTo>
                      <a:pt x="84" y="304"/>
                      <a:pt x="84" y="304"/>
                      <a:pt x="84" y="304"/>
                    </a:cubicBezTo>
                    <a:cubicBezTo>
                      <a:pt x="89" y="302"/>
                      <a:pt x="91" y="303"/>
                      <a:pt x="93" y="305"/>
                    </a:cubicBezTo>
                    <a:cubicBezTo>
                      <a:pt x="91" y="312"/>
                      <a:pt x="91" y="312"/>
                      <a:pt x="91" y="312"/>
                    </a:cubicBezTo>
                    <a:cubicBezTo>
                      <a:pt x="89" y="311"/>
                      <a:pt x="86" y="310"/>
                      <a:pt x="82" y="312"/>
                    </a:cubicBezTo>
                    <a:close/>
                    <a:moveTo>
                      <a:pt x="98" y="323"/>
                    </a:moveTo>
                    <a:cubicBezTo>
                      <a:pt x="93" y="325"/>
                      <a:pt x="92" y="323"/>
                      <a:pt x="89" y="323"/>
                    </a:cubicBezTo>
                    <a:cubicBezTo>
                      <a:pt x="92" y="314"/>
                      <a:pt x="92" y="314"/>
                      <a:pt x="92" y="314"/>
                    </a:cubicBezTo>
                    <a:cubicBezTo>
                      <a:pt x="94" y="316"/>
                      <a:pt x="95" y="317"/>
                      <a:pt x="100" y="315"/>
                    </a:cubicBezTo>
                    <a:lnTo>
                      <a:pt x="98" y="323"/>
                    </a:lnTo>
                    <a:close/>
                    <a:moveTo>
                      <a:pt x="101" y="314"/>
                    </a:moveTo>
                    <a:cubicBezTo>
                      <a:pt x="96" y="316"/>
                      <a:pt x="94" y="314"/>
                      <a:pt x="92" y="313"/>
                    </a:cubicBezTo>
                    <a:cubicBezTo>
                      <a:pt x="94" y="305"/>
                      <a:pt x="94" y="305"/>
                      <a:pt x="94" y="305"/>
                    </a:cubicBezTo>
                    <a:cubicBezTo>
                      <a:pt x="96" y="307"/>
                      <a:pt x="98" y="308"/>
                      <a:pt x="102" y="306"/>
                    </a:cubicBezTo>
                    <a:cubicBezTo>
                      <a:pt x="103" y="306"/>
                      <a:pt x="103" y="306"/>
                      <a:pt x="103" y="306"/>
                    </a:cubicBezTo>
                    <a:cubicBezTo>
                      <a:pt x="101" y="314"/>
                      <a:pt x="101" y="314"/>
                      <a:pt x="101" y="314"/>
                    </a:cubicBezTo>
                    <a:close/>
                    <a:moveTo>
                      <a:pt x="152" y="314"/>
                    </a:moveTo>
                    <a:cubicBezTo>
                      <a:pt x="151" y="317"/>
                      <a:pt x="149" y="319"/>
                      <a:pt x="146" y="319"/>
                    </a:cubicBezTo>
                    <a:cubicBezTo>
                      <a:pt x="146" y="319"/>
                      <a:pt x="145" y="319"/>
                      <a:pt x="144" y="319"/>
                    </a:cubicBezTo>
                    <a:cubicBezTo>
                      <a:pt x="143" y="319"/>
                      <a:pt x="143" y="319"/>
                      <a:pt x="143" y="318"/>
                    </a:cubicBezTo>
                    <a:cubicBezTo>
                      <a:pt x="138" y="323"/>
                      <a:pt x="138" y="323"/>
                      <a:pt x="138" y="323"/>
                    </a:cubicBezTo>
                    <a:cubicBezTo>
                      <a:pt x="138" y="323"/>
                      <a:pt x="137" y="323"/>
                      <a:pt x="137" y="323"/>
                    </a:cubicBezTo>
                    <a:cubicBezTo>
                      <a:pt x="137" y="323"/>
                      <a:pt x="137" y="323"/>
                      <a:pt x="136" y="323"/>
                    </a:cubicBezTo>
                    <a:cubicBezTo>
                      <a:pt x="135" y="323"/>
                      <a:pt x="135" y="321"/>
                      <a:pt x="136" y="321"/>
                    </a:cubicBezTo>
                    <a:cubicBezTo>
                      <a:pt x="140" y="316"/>
                      <a:pt x="140" y="316"/>
                      <a:pt x="140" y="316"/>
                    </a:cubicBezTo>
                    <a:cubicBezTo>
                      <a:pt x="140" y="315"/>
                      <a:pt x="140" y="314"/>
                      <a:pt x="140" y="311"/>
                    </a:cubicBezTo>
                    <a:cubicBezTo>
                      <a:pt x="140" y="309"/>
                      <a:pt x="143" y="307"/>
                      <a:pt x="146" y="307"/>
                    </a:cubicBezTo>
                    <a:cubicBezTo>
                      <a:pt x="146" y="307"/>
                      <a:pt x="146" y="307"/>
                      <a:pt x="147" y="308"/>
                    </a:cubicBezTo>
                    <a:cubicBezTo>
                      <a:pt x="149" y="308"/>
                      <a:pt x="150" y="308"/>
                      <a:pt x="151" y="310"/>
                    </a:cubicBezTo>
                    <a:cubicBezTo>
                      <a:pt x="152" y="311"/>
                      <a:pt x="152" y="313"/>
                      <a:pt x="152" y="314"/>
                    </a:cubicBezTo>
                    <a:close/>
                    <a:moveTo>
                      <a:pt x="163" y="272"/>
                    </a:moveTo>
                    <a:cubicBezTo>
                      <a:pt x="17" y="272"/>
                      <a:pt x="17" y="272"/>
                      <a:pt x="17" y="272"/>
                    </a:cubicBezTo>
                    <a:cubicBezTo>
                      <a:pt x="17" y="28"/>
                      <a:pt x="17" y="28"/>
                      <a:pt x="17" y="28"/>
                    </a:cubicBezTo>
                    <a:cubicBezTo>
                      <a:pt x="163" y="28"/>
                      <a:pt x="163" y="28"/>
                      <a:pt x="163" y="28"/>
                    </a:cubicBezTo>
                    <a:lnTo>
                      <a:pt x="163" y="272"/>
                    </a:lnTo>
                    <a:close/>
                  </a:path>
                </a:pathLst>
              </a:custGeom>
              <a:solidFill>
                <a:schemeClr val="tx2"/>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32" name="Group 31"/>
          <p:cNvGrpSpPr/>
          <p:nvPr/>
        </p:nvGrpSpPr>
        <p:grpSpPr>
          <a:xfrm>
            <a:off x="6222495" y="5794671"/>
            <a:ext cx="1005709" cy="901101"/>
            <a:chOff x="6692274" y="5606689"/>
            <a:chExt cx="1005840" cy="901218"/>
          </a:xfrm>
        </p:grpSpPr>
        <p:sp>
          <p:nvSpPr>
            <p:cNvPr id="52" name="Rectangle 51"/>
            <p:cNvSpPr/>
            <p:nvPr/>
          </p:nvSpPr>
          <p:spPr>
            <a:xfrm>
              <a:off x="6692274" y="6200134"/>
              <a:ext cx="1005840" cy="3077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fontAlgn="base">
                <a:spcBef>
                  <a:spcPct val="0"/>
                </a:spcBef>
                <a:spcAft>
                  <a:spcPct val="0"/>
                </a:spcAft>
              </a:pPr>
              <a:r>
                <a:rPr lang="en-US" sz="1400" dirty="0">
                  <a:ln>
                    <a:solidFill>
                      <a:schemeClr val="bg1">
                        <a:alpha val="0"/>
                      </a:schemeClr>
                    </a:solidFill>
                  </a:ln>
                  <a:solidFill>
                    <a:srgbClr val="595959"/>
                  </a:solidFill>
                </a:rPr>
                <a:t>Crawlers</a:t>
              </a:r>
            </a:p>
          </p:txBody>
        </p:sp>
        <p:sp>
          <p:nvSpPr>
            <p:cNvPr id="53" name="Freeform 52"/>
            <p:cNvSpPr>
              <a:spLocks noEditPoints="1"/>
            </p:cNvSpPr>
            <p:nvPr/>
          </p:nvSpPr>
          <p:spPr bwMode="auto">
            <a:xfrm>
              <a:off x="6929976" y="5606689"/>
              <a:ext cx="530436" cy="542858"/>
            </a:xfrm>
            <a:custGeom>
              <a:avLst/>
              <a:gdLst>
                <a:gd name="T0" fmla="*/ 145 w 181"/>
                <a:gd name="T1" fmla="*/ 64 h 185"/>
                <a:gd name="T2" fmla="*/ 91 w 181"/>
                <a:gd name="T3" fmla="*/ 76 h 185"/>
                <a:gd name="T4" fmla="*/ 143 w 181"/>
                <a:gd name="T5" fmla="*/ 62 h 185"/>
                <a:gd name="T6" fmla="*/ 119 w 181"/>
                <a:gd name="T7" fmla="*/ 11 h 185"/>
                <a:gd name="T8" fmla="*/ 125 w 181"/>
                <a:gd name="T9" fmla="*/ 5 h 185"/>
                <a:gd name="T10" fmla="*/ 114 w 181"/>
                <a:gd name="T11" fmla="*/ 5 h 185"/>
                <a:gd name="T12" fmla="*/ 91 w 181"/>
                <a:gd name="T13" fmla="*/ 30 h 185"/>
                <a:gd name="T14" fmla="*/ 67 w 181"/>
                <a:gd name="T15" fmla="*/ 5 h 185"/>
                <a:gd name="T16" fmla="*/ 55 w 181"/>
                <a:gd name="T17" fmla="*/ 5 h 185"/>
                <a:gd name="T18" fmla="*/ 62 w 181"/>
                <a:gd name="T19" fmla="*/ 11 h 185"/>
                <a:gd name="T20" fmla="*/ 37 w 181"/>
                <a:gd name="T21" fmla="*/ 62 h 185"/>
                <a:gd name="T22" fmla="*/ 91 w 181"/>
                <a:gd name="T23" fmla="*/ 76 h 185"/>
                <a:gd name="T24" fmla="*/ 128 w 181"/>
                <a:gd name="T25" fmla="*/ 47 h 185"/>
                <a:gd name="T26" fmla="*/ 114 w 181"/>
                <a:gd name="T27" fmla="*/ 47 h 185"/>
                <a:gd name="T28" fmla="*/ 59 w 181"/>
                <a:gd name="T29" fmla="*/ 40 h 185"/>
                <a:gd name="T30" fmla="*/ 59 w 181"/>
                <a:gd name="T31" fmla="*/ 54 h 185"/>
                <a:gd name="T32" fmla="*/ 59 w 181"/>
                <a:gd name="T33" fmla="*/ 40 h 185"/>
                <a:gd name="T34" fmla="*/ 149 w 181"/>
                <a:gd name="T35" fmla="*/ 117 h 185"/>
                <a:gd name="T36" fmla="*/ 150 w 181"/>
                <a:gd name="T37" fmla="*/ 92 h 185"/>
                <a:gd name="T38" fmla="*/ 175 w 181"/>
                <a:gd name="T39" fmla="*/ 77 h 185"/>
                <a:gd name="T40" fmla="*/ 149 w 181"/>
                <a:gd name="T41" fmla="*/ 82 h 185"/>
                <a:gd name="T42" fmla="*/ 137 w 181"/>
                <a:gd name="T43" fmla="*/ 74 h 185"/>
                <a:gd name="T44" fmla="*/ 94 w 181"/>
                <a:gd name="T45" fmla="*/ 168 h 185"/>
                <a:gd name="T46" fmla="*/ 87 w 181"/>
                <a:gd name="T47" fmla="*/ 84 h 185"/>
                <a:gd name="T48" fmla="*/ 34 w 181"/>
                <a:gd name="T49" fmla="*/ 69 h 185"/>
                <a:gd name="T50" fmla="*/ 11 w 181"/>
                <a:gd name="T51" fmla="*/ 74 h 185"/>
                <a:gd name="T52" fmla="*/ 8 w 181"/>
                <a:gd name="T53" fmla="*/ 84 h 185"/>
                <a:gd name="T54" fmla="*/ 30 w 181"/>
                <a:gd name="T55" fmla="*/ 102 h 185"/>
                <a:gd name="T56" fmla="*/ 5 w 181"/>
                <a:gd name="T57" fmla="*/ 117 h 185"/>
                <a:gd name="T58" fmla="*/ 5 w 181"/>
                <a:gd name="T59" fmla="*/ 127 h 185"/>
                <a:gd name="T60" fmla="*/ 42 w 181"/>
                <a:gd name="T61" fmla="*/ 148 h 185"/>
                <a:gd name="T62" fmla="*/ 12 w 181"/>
                <a:gd name="T63" fmla="*/ 164 h 185"/>
                <a:gd name="T64" fmla="*/ 47 w 181"/>
                <a:gd name="T65" fmla="*/ 156 h 185"/>
                <a:gd name="T66" fmla="*/ 133 w 181"/>
                <a:gd name="T67" fmla="*/ 156 h 185"/>
                <a:gd name="T68" fmla="*/ 169 w 181"/>
                <a:gd name="T69" fmla="*/ 164 h 185"/>
                <a:gd name="T70" fmla="*/ 138 w 181"/>
                <a:gd name="T71" fmla="*/ 148 h 185"/>
                <a:gd name="T72" fmla="*/ 176 w 181"/>
                <a:gd name="T73" fmla="*/ 127 h 185"/>
                <a:gd name="T74" fmla="*/ 176 w 181"/>
                <a:gd name="T75" fmla="*/ 11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1" h="185">
                  <a:moveTo>
                    <a:pt x="143" y="62"/>
                  </a:moveTo>
                  <a:cubicBezTo>
                    <a:pt x="144" y="63"/>
                    <a:pt x="144" y="63"/>
                    <a:pt x="145" y="64"/>
                  </a:cubicBezTo>
                  <a:cubicBezTo>
                    <a:pt x="145" y="63"/>
                    <a:pt x="144" y="63"/>
                    <a:pt x="143" y="62"/>
                  </a:cubicBezTo>
                  <a:close/>
                  <a:moveTo>
                    <a:pt x="91" y="76"/>
                  </a:moveTo>
                  <a:cubicBezTo>
                    <a:pt x="110" y="76"/>
                    <a:pt x="124" y="72"/>
                    <a:pt x="133" y="67"/>
                  </a:cubicBezTo>
                  <a:cubicBezTo>
                    <a:pt x="137" y="65"/>
                    <a:pt x="141" y="63"/>
                    <a:pt x="143" y="62"/>
                  </a:cubicBezTo>
                  <a:cubicBezTo>
                    <a:pt x="136" y="45"/>
                    <a:pt x="122" y="33"/>
                    <a:pt x="98" y="31"/>
                  </a:cubicBezTo>
                  <a:cubicBezTo>
                    <a:pt x="110" y="20"/>
                    <a:pt x="116" y="14"/>
                    <a:pt x="119" y="11"/>
                  </a:cubicBezTo>
                  <a:cubicBezTo>
                    <a:pt x="119" y="11"/>
                    <a:pt x="119" y="11"/>
                    <a:pt x="119" y="11"/>
                  </a:cubicBezTo>
                  <a:cubicBezTo>
                    <a:pt x="122" y="11"/>
                    <a:pt x="125" y="8"/>
                    <a:pt x="125" y="5"/>
                  </a:cubicBezTo>
                  <a:cubicBezTo>
                    <a:pt x="125" y="2"/>
                    <a:pt x="122" y="0"/>
                    <a:pt x="119" y="0"/>
                  </a:cubicBezTo>
                  <a:cubicBezTo>
                    <a:pt x="116" y="0"/>
                    <a:pt x="114" y="2"/>
                    <a:pt x="114" y="5"/>
                  </a:cubicBezTo>
                  <a:cubicBezTo>
                    <a:pt x="114" y="6"/>
                    <a:pt x="114" y="7"/>
                    <a:pt x="114" y="7"/>
                  </a:cubicBezTo>
                  <a:cubicBezTo>
                    <a:pt x="91" y="30"/>
                    <a:pt x="91" y="30"/>
                    <a:pt x="91" y="30"/>
                  </a:cubicBezTo>
                  <a:cubicBezTo>
                    <a:pt x="77" y="17"/>
                    <a:pt x="70" y="11"/>
                    <a:pt x="67" y="7"/>
                  </a:cubicBezTo>
                  <a:cubicBezTo>
                    <a:pt x="67" y="7"/>
                    <a:pt x="67" y="6"/>
                    <a:pt x="67" y="5"/>
                  </a:cubicBezTo>
                  <a:cubicBezTo>
                    <a:pt x="67" y="2"/>
                    <a:pt x="64" y="0"/>
                    <a:pt x="61" y="0"/>
                  </a:cubicBezTo>
                  <a:cubicBezTo>
                    <a:pt x="58" y="0"/>
                    <a:pt x="55" y="2"/>
                    <a:pt x="55" y="5"/>
                  </a:cubicBezTo>
                  <a:cubicBezTo>
                    <a:pt x="55" y="8"/>
                    <a:pt x="58" y="11"/>
                    <a:pt x="61" y="11"/>
                  </a:cubicBezTo>
                  <a:cubicBezTo>
                    <a:pt x="61" y="11"/>
                    <a:pt x="62" y="11"/>
                    <a:pt x="62" y="11"/>
                  </a:cubicBezTo>
                  <a:cubicBezTo>
                    <a:pt x="72" y="21"/>
                    <a:pt x="78" y="27"/>
                    <a:pt x="82" y="31"/>
                  </a:cubicBezTo>
                  <a:cubicBezTo>
                    <a:pt x="58" y="33"/>
                    <a:pt x="44" y="45"/>
                    <a:pt x="37" y="62"/>
                  </a:cubicBezTo>
                  <a:cubicBezTo>
                    <a:pt x="40" y="63"/>
                    <a:pt x="43" y="65"/>
                    <a:pt x="47" y="67"/>
                  </a:cubicBezTo>
                  <a:cubicBezTo>
                    <a:pt x="56" y="72"/>
                    <a:pt x="70" y="76"/>
                    <a:pt x="91" y="76"/>
                  </a:cubicBezTo>
                  <a:close/>
                  <a:moveTo>
                    <a:pt x="121" y="40"/>
                  </a:moveTo>
                  <a:cubicBezTo>
                    <a:pt x="125" y="40"/>
                    <a:pt x="128" y="43"/>
                    <a:pt x="128" y="47"/>
                  </a:cubicBezTo>
                  <a:cubicBezTo>
                    <a:pt x="128" y="51"/>
                    <a:pt x="125" y="54"/>
                    <a:pt x="121" y="54"/>
                  </a:cubicBezTo>
                  <a:cubicBezTo>
                    <a:pt x="117" y="54"/>
                    <a:pt x="114" y="51"/>
                    <a:pt x="114" y="47"/>
                  </a:cubicBezTo>
                  <a:cubicBezTo>
                    <a:pt x="114" y="43"/>
                    <a:pt x="117" y="40"/>
                    <a:pt x="121" y="40"/>
                  </a:cubicBezTo>
                  <a:close/>
                  <a:moveTo>
                    <a:pt x="59" y="40"/>
                  </a:moveTo>
                  <a:cubicBezTo>
                    <a:pt x="63" y="40"/>
                    <a:pt x="66" y="43"/>
                    <a:pt x="66" y="47"/>
                  </a:cubicBezTo>
                  <a:cubicBezTo>
                    <a:pt x="66" y="51"/>
                    <a:pt x="63" y="54"/>
                    <a:pt x="59" y="54"/>
                  </a:cubicBezTo>
                  <a:cubicBezTo>
                    <a:pt x="55" y="54"/>
                    <a:pt x="52" y="51"/>
                    <a:pt x="52" y="47"/>
                  </a:cubicBezTo>
                  <a:cubicBezTo>
                    <a:pt x="52" y="43"/>
                    <a:pt x="55" y="40"/>
                    <a:pt x="59" y="40"/>
                  </a:cubicBezTo>
                  <a:close/>
                  <a:moveTo>
                    <a:pt x="176" y="117"/>
                  </a:moveTo>
                  <a:cubicBezTo>
                    <a:pt x="149" y="117"/>
                    <a:pt x="149" y="117"/>
                    <a:pt x="149" y="117"/>
                  </a:cubicBezTo>
                  <a:cubicBezTo>
                    <a:pt x="150" y="112"/>
                    <a:pt x="151" y="107"/>
                    <a:pt x="151" y="102"/>
                  </a:cubicBezTo>
                  <a:cubicBezTo>
                    <a:pt x="151" y="99"/>
                    <a:pt x="150" y="95"/>
                    <a:pt x="150" y="92"/>
                  </a:cubicBezTo>
                  <a:cubicBezTo>
                    <a:pt x="173" y="84"/>
                    <a:pt x="173" y="84"/>
                    <a:pt x="173" y="84"/>
                  </a:cubicBezTo>
                  <a:cubicBezTo>
                    <a:pt x="175" y="83"/>
                    <a:pt x="176" y="80"/>
                    <a:pt x="175" y="77"/>
                  </a:cubicBezTo>
                  <a:cubicBezTo>
                    <a:pt x="174" y="75"/>
                    <a:pt x="172" y="73"/>
                    <a:pt x="169" y="74"/>
                  </a:cubicBezTo>
                  <a:cubicBezTo>
                    <a:pt x="161" y="77"/>
                    <a:pt x="154" y="80"/>
                    <a:pt x="149" y="82"/>
                  </a:cubicBezTo>
                  <a:cubicBezTo>
                    <a:pt x="148" y="77"/>
                    <a:pt x="148" y="73"/>
                    <a:pt x="147" y="69"/>
                  </a:cubicBezTo>
                  <a:cubicBezTo>
                    <a:pt x="144" y="70"/>
                    <a:pt x="141" y="72"/>
                    <a:pt x="137" y="74"/>
                  </a:cubicBezTo>
                  <a:cubicBezTo>
                    <a:pt x="127" y="79"/>
                    <a:pt x="113" y="83"/>
                    <a:pt x="94" y="84"/>
                  </a:cubicBezTo>
                  <a:cubicBezTo>
                    <a:pt x="94" y="168"/>
                    <a:pt x="94" y="168"/>
                    <a:pt x="94" y="168"/>
                  </a:cubicBezTo>
                  <a:cubicBezTo>
                    <a:pt x="87" y="168"/>
                    <a:pt x="87" y="168"/>
                    <a:pt x="87" y="168"/>
                  </a:cubicBezTo>
                  <a:cubicBezTo>
                    <a:pt x="87" y="84"/>
                    <a:pt x="87" y="84"/>
                    <a:pt x="87" y="84"/>
                  </a:cubicBezTo>
                  <a:cubicBezTo>
                    <a:pt x="67" y="83"/>
                    <a:pt x="53" y="79"/>
                    <a:pt x="43" y="74"/>
                  </a:cubicBezTo>
                  <a:cubicBezTo>
                    <a:pt x="39" y="72"/>
                    <a:pt x="36" y="70"/>
                    <a:pt x="34" y="69"/>
                  </a:cubicBezTo>
                  <a:cubicBezTo>
                    <a:pt x="33" y="73"/>
                    <a:pt x="32" y="77"/>
                    <a:pt x="32" y="82"/>
                  </a:cubicBezTo>
                  <a:cubicBezTo>
                    <a:pt x="11" y="74"/>
                    <a:pt x="11" y="74"/>
                    <a:pt x="11" y="74"/>
                  </a:cubicBezTo>
                  <a:cubicBezTo>
                    <a:pt x="9" y="73"/>
                    <a:pt x="6" y="75"/>
                    <a:pt x="5" y="77"/>
                  </a:cubicBezTo>
                  <a:cubicBezTo>
                    <a:pt x="5" y="80"/>
                    <a:pt x="6" y="83"/>
                    <a:pt x="8" y="84"/>
                  </a:cubicBezTo>
                  <a:cubicBezTo>
                    <a:pt x="17" y="87"/>
                    <a:pt x="25" y="90"/>
                    <a:pt x="30" y="92"/>
                  </a:cubicBezTo>
                  <a:cubicBezTo>
                    <a:pt x="30" y="95"/>
                    <a:pt x="30" y="99"/>
                    <a:pt x="30" y="102"/>
                  </a:cubicBezTo>
                  <a:cubicBezTo>
                    <a:pt x="30" y="107"/>
                    <a:pt x="30" y="112"/>
                    <a:pt x="31" y="117"/>
                  </a:cubicBezTo>
                  <a:cubicBezTo>
                    <a:pt x="5" y="117"/>
                    <a:pt x="5" y="117"/>
                    <a:pt x="5" y="117"/>
                  </a:cubicBezTo>
                  <a:cubicBezTo>
                    <a:pt x="2" y="117"/>
                    <a:pt x="0" y="119"/>
                    <a:pt x="0" y="122"/>
                  </a:cubicBezTo>
                  <a:cubicBezTo>
                    <a:pt x="0" y="125"/>
                    <a:pt x="2" y="127"/>
                    <a:pt x="5" y="127"/>
                  </a:cubicBezTo>
                  <a:cubicBezTo>
                    <a:pt x="34" y="127"/>
                    <a:pt x="34" y="127"/>
                    <a:pt x="34" y="127"/>
                  </a:cubicBezTo>
                  <a:cubicBezTo>
                    <a:pt x="36" y="134"/>
                    <a:pt x="39" y="141"/>
                    <a:pt x="42" y="148"/>
                  </a:cubicBezTo>
                  <a:cubicBezTo>
                    <a:pt x="15" y="158"/>
                    <a:pt x="15" y="158"/>
                    <a:pt x="15" y="158"/>
                  </a:cubicBezTo>
                  <a:cubicBezTo>
                    <a:pt x="12" y="159"/>
                    <a:pt x="11" y="161"/>
                    <a:pt x="12" y="164"/>
                  </a:cubicBezTo>
                  <a:cubicBezTo>
                    <a:pt x="13" y="166"/>
                    <a:pt x="16" y="167"/>
                    <a:pt x="18" y="167"/>
                  </a:cubicBezTo>
                  <a:cubicBezTo>
                    <a:pt x="32" y="162"/>
                    <a:pt x="41" y="158"/>
                    <a:pt x="47" y="156"/>
                  </a:cubicBezTo>
                  <a:cubicBezTo>
                    <a:pt x="59" y="173"/>
                    <a:pt x="74" y="185"/>
                    <a:pt x="91" y="185"/>
                  </a:cubicBezTo>
                  <a:cubicBezTo>
                    <a:pt x="106" y="185"/>
                    <a:pt x="122" y="173"/>
                    <a:pt x="133" y="156"/>
                  </a:cubicBezTo>
                  <a:cubicBezTo>
                    <a:pt x="162" y="167"/>
                    <a:pt x="162" y="167"/>
                    <a:pt x="162" y="167"/>
                  </a:cubicBezTo>
                  <a:cubicBezTo>
                    <a:pt x="165" y="167"/>
                    <a:pt x="168" y="166"/>
                    <a:pt x="169" y="164"/>
                  </a:cubicBezTo>
                  <a:cubicBezTo>
                    <a:pt x="170" y="161"/>
                    <a:pt x="168" y="159"/>
                    <a:pt x="166" y="158"/>
                  </a:cubicBezTo>
                  <a:cubicBezTo>
                    <a:pt x="153" y="153"/>
                    <a:pt x="145" y="150"/>
                    <a:pt x="138" y="148"/>
                  </a:cubicBezTo>
                  <a:cubicBezTo>
                    <a:pt x="142" y="141"/>
                    <a:pt x="145" y="134"/>
                    <a:pt x="147" y="127"/>
                  </a:cubicBezTo>
                  <a:cubicBezTo>
                    <a:pt x="176" y="127"/>
                    <a:pt x="176" y="127"/>
                    <a:pt x="176" y="127"/>
                  </a:cubicBezTo>
                  <a:cubicBezTo>
                    <a:pt x="178" y="127"/>
                    <a:pt x="181" y="125"/>
                    <a:pt x="181" y="122"/>
                  </a:cubicBezTo>
                  <a:cubicBezTo>
                    <a:pt x="181" y="119"/>
                    <a:pt x="178" y="117"/>
                    <a:pt x="176" y="117"/>
                  </a:cubicBezTo>
                  <a:close/>
                </a:path>
              </a:pathLst>
            </a:custGeom>
            <a:solidFill>
              <a:schemeClr val="tx2"/>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33" name="Group 32"/>
          <p:cNvGrpSpPr/>
          <p:nvPr/>
        </p:nvGrpSpPr>
        <p:grpSpPr>
          <a:xfrm>
            <a:off x="3018216" y="5794671"/>
            <a:ext cx="1005709" cy="901102"/>
            <a:chOff x="3487578" y="5606688"/>
            <a:chExt cx="1005840" cy="901219"/>
          </a:xfrm>
        </p:grpSpPr>
        <p:sp>
          <p:nvSpPr>
            <p:cNvPr id="50" name="Rectangle 49"/>
            <p:cNvSpPr/>
            <p:nvPr/>
          </p:nvSpPr>
          <p:spPr>
            <a:xfrm>
              <a:off x="3487578" y="6200130"/>
              <a:ext cx="1005840"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fontAlgn="base">
                <a:spcBef>
                  <a:spcPct val="0"/>
                </a:spcBef>
                <a:spcAft>
                  <a:spcPct val="0"/>
                </a:spcAft>
              </a:pPr>
              <a:r>
                <a:rPr lang="en-US" sz="1400" dirty="0">
                  <a:ln>
                    <a:solidFill>
                      <a:schemeClr val="bg1">
                        <a:alpha val="0"/>
                      </a:schemeClr>
                    </a:solidFill>
                  </a:ln>
                  <a:solidFill>
                    <a:srgbClr val="595959"/>
                  </a:solidFill>
                </a:rPr>
                <a:t>Sensors</a:t>
              </a:r>
            </a:p>
          </p:txBody>
        </p:sp>
        <p:sp>
          <p:nvSpPr>
            <p:cNvPr id="51" name="Freeform 50"/>
            <p:cNvSpPr>
              <a:spLocks noEditPoints="1"/>
            </p:cNvSpPr>
            <p:nvPr/>
          </p:nvSpPr>
          <p:spPr bwMode="auto">
            <a:xfrm>
              <a:off x="3638716" y="5606688"/>
              <a:ext cx="703565" cy="542859"/>
            </a:xfrm>
            <a:custGeom>
              <a:avLst/>
              <a:gdLst>
                <a:gd name="T0" fmla="*/ 116 w 235"/>
                <a:gd name="T1" fmla="*/ 72 h 182"/>
                <a:gd name="T2" fmla="*/ 158 w 235"/>
                <a:gd name="T3" fmla="*/ 57 h 182"/>
                <a:gd name="T4" fmla="*/ 131 w 235"/>
                <a:gd name="T5" fmla="*/ 42 h 182"/>
                <a:gd name="T6" fmla="*/ 104 w 235"/>
                <a:gd name="T7" fmla="*/ 53 h 182"/>
                <a:gd name="T8" fmla="*/ 112 w 235"/>
                <a:gd name="T9" fmla="*/ 31 h 182"/>
                <a:gd name="T10" fmla="*/ 100 w 235"/>
                <a:gd name="T11" fmla="*/ 49 h 182"/>
                <a:gd name="T12" fmla="*/ 100 w 235"/>
                <a:gd name="T13" fmla="*/ 81 h 182"/>
                <a:gd name="T14" fmla="*/ 109 w 235"/>
                <a:gd name="T15" fmla="*/ 73 h 182"/>
                <a:gd name="T16" fmla="*/ 100 w 235"/>
                <a:gd name="T17" fmla="*/ 81 h 182"/>
                <a:gd name="T18" fmla="*/ 163 w 235"/>
                <a:gd name="T19" fmla="*/ 72 h 182"/>
                <a:gd name="T20" fmla="*/ 150 w 235"/>
                <a:gd name="T21" fmla="*/ 31 h 182"/>
                <a:gd name="T22" fmla="*/ 131 w 235"/>
                <a:gd name="T23" fmla="*/ 36 h 182"/>
                <a:gd name="T24" fmla="*/ 131 w 235"/>
                <a:gd name="T25" fmla="*/ 0 h 182"/>
                <a:gd name="T26" fmla="*/ 131 w 235"/>
                <a:gd name="T27" fmla="*/ 36 h 182"/>
                <a:gd name="T28" fmla="*/ 9 w 235"/>
                <a:gd name="T29" fmla="*/ 74 h 182"/>
                <a:gd name="T30" fmla="*/ 18 w 235"/>
                <a:gd name="T31" fmla="*/ 82 h 182"/>
                <a:gd name="T32" fmla="*/ 228 w 235"/>
                <a:gd name="T33" fmla="*/ 151 h 182"/>
                <a:gd name="T34" fmla="*/ 205 w 235"/>
                <a:gd name="T35" fmla="*/ 135 h 182"/>
                <a:gd name="T36" fmla="*/ 190 w 235"/>
                <a:gd name="T37" fmla="*/ 150 h 182"/>
                <a:gd name="T38" fmla="*/ 187 w 235"/>
                <a:gd name="T39" fmla="*/ 172 h 182"/>
                <a:gd name="T40" fmla="*/ 214 w 235"/>
                <a:gd name="T41" fmla="*/ 179 h 182"/>
                <a:gd name="T42" fmla="*/ 231 w 235"/>
                <a:gd name="T43" fmla="*/ 167 h 182"/>
                <a:gd name="T44" fmla="*/ 158 w 235"/>
                <a:gd name="T45" fmla="*/ 81 h 182"/>
                <a:gd name="T46" fmla="*/ 116 w 235"/>
                <a:gd name="T47" fmla="*/ 170 h 182"/>
                <a:gd name="T48" fmla="*/ 158 w 235"/>
                <a:gd name="T49" fmla="*/ 81 h 182"/>
                <a:gd name="T50" fmla="*/ 123 w 235"/>
                <a:gd name="T51" fmla="*/ 156 h 182"/>
                <a:gd name="T52" fmla="*/ 152 w 235"/>
                <a:gd name="T53" fmla="*/ 94 h 182"/>
                <a:gd name="T54" fmla="*/ 149 w 235"/>
                <a:gd name="T55" fmla="*/ 102 h 182"/>
                <a:gd name="T56" fmla="*/ 116 w 235"/>
                <a:gd name="T57" fmla="*/ 120 h 182"/>
                <a:gd name="T58" fmla="*/ 145 w 235"/>
                <a:gd name="T59" fmla="*/ 109 h 182"/>
                <a:gd name="T60" fmla="*/ 149 w 235"/>
                <a:gd name="T61" fmla="*/ 102 h 182"/>
                <a:gd name="T62" fmla="*/ 82 w 235"/>
                <a:gd name="T63" fmla="*/ 31 h 182"/>
                <a:gd name="T64" fmla="*/ 36 w 235"/>
                <a:gd name="T65" fmla="*/ 31 h 182"/>
                <a:gd name="T66" fmla="*/ 93 w 235"/>
                <a:gd name="T67" fmla="*/ 80 h 182"/>
                <a:gd name="T68" fmla="*/ 58 w 235"/>
                <a:gd name="T69" fmla="*/ 61 h 182"/>
                <a:gd name="T70" fmla="*/ 24 w 235"/>
                <a:gd name="T71" fmla="*/ 80 h 182"/>
                <a:gd name="T72" fmla="*/ 37 w 235"/>
                <a:gd name="T73" fmla="*/ 126 h 182"/>
                <a:gd name="T74" fmla="*/ 86 w 235"/>
                <a:gd name="T75" fmla="*/ 100 h 182"/>
                <a:gd name="T76" fmla="*/ 93 w 235"/>
                <a:gd name="T77" fmla="*/ 8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5" h="182">
                  <a:moveTo>
                    <a:pt x="115" y="71"/>
                  </a:moveTo>
                  <a:cubicBezTo>
                    <a:pt x="116" y="71"/>
                    <a:pt x="116" y="72"/>
                    <a:pt x="116" y="72"/>
                  </a:cubicBezTo>
                  <a:cubicBezTo>
                    <a:pt x="129" y="66"/>
                    <a:pt x="144" y="66"/>
                    <a:pt x="158" y="72"/>
                  </a:cubicBezTo>
                  <a:cubicBezTo>
                    <a:pt x="158" y="57"/>
                    <a:pt x="158" y="57"/>
                    <a:pt x="158" y="57"/>
                  </a:cubicBezTo>
                  <a:cubicBezTo>
                    <a:pt x="158" y="48"/>
                    <a:pt x="154" y="40"/>
                    <a:pt x="149" y="33"/>
                  </a:cubicBezTo>
                  <a:cubicBezTo>
                    <a:pt x="144" y="39"/>
                    <a:pt x="138" y="42"/>
                    <a:pt x="131" y="42"/>
                  </a:cubicBezTo>
                  <a:cubicBezTo>
                    <a:pt x="123" y="42"/>
                    <a:pt x="117" y="39"/>
                    <a:pt x="113" y="33"/>
                  </a:cubicBezTo>
                  <a:cubicBezTo>
                    <a:pt x="108" y="39"/>
                    <a:pt x="105" y="45"/>
                    <a:pt x="104" y="53"/>
                  </a:cubicBezTo>
                  <a:cubicBezTo>
                    <a:pt x="108" y="57"/>
                    <a:pt x="112" y="64"/>
                    <a:pt x="115" y="71"/>
                  </a:cubicBezTo>
                  <a:close/>
                  <a:moveTo>
                    <a:pt x="112" y="31"/>
                  </a:moveTo>
                  <a:cubicBezTo>
                    <a:pt x="108" y="32"/>
                    <a:pt x="101" y="36"/>
                    <a:pt x="94" y="45"/>
                  </a:cubicBezTo>
                  <a:cubicBezTo>
                    <a:pt x="96" y="46"/>
                    <a:pt x="98" y="48"/>
                    <a:pt x="100" y="49"/>
                  </a:cubicBezTo>
                  <a:cubicBezTo>
                    <a:pt x="102" y="41"/>
                    <a:pt x="106" y="35"/>
                    <a:pt x="112" y="31"/>
                  </a:cubicBezTo>
                  <a:close/>
                  <a:moveTo>
                    <a:pt x="100" y="81"/>
                  </a:moveTo>
                  <a:cubicBezTo>
                    <a:pt x="102" y="79"/>
                    <a:pt x="106" y="76"/>
                    <a:pt x="110" y="74"/>
                  </a:cubicBezTo>
                  <a:cubicBezTo>
                    <a:pt x="110" y="74"/>
                    <a:pt x="110" y="73"/>
                    <a:pt x="109" y="73"/>
                  </a:cubicBezTo>
                  <a:cubicBezTo>
                    <a:pt x="101" y="55"/>
                    <a:pt x="89" y="50"/>
                    <a:pt x="84" y="48"/>
                  </a:cubicBezTo>
                  <a:cubicBezTo>
                    <a:pt x="94" y="55"/>
                    <a:pt x="100" y="67"/>
                    <a:pt x="100" y="81"/>
                  </a:cubicBezTo>
                  <a:close/>
                  <a:moveTo>
                    <a:pt x="163" y="58"/>
                  </a:moveTo>
                  <a:cubicBezTo>
                    <a:pt x="163" y="72"/>
                    <a:pt x="163" y="72"/>
                    <a:pt x="163" y="72"/>
                  </a:cubicBezTo>
                  <a:cubicBezTo>
                    <a:pt x="169" y="73"/>
                    <a:pt x="177" y="67"/>
                    <a:pt x="170" y="51"/>
                  </a:cubicBezTo>
                  <a:cubicBezTo>
                    <a:pt x="164" y="37"/>
                    <a:pt x="155" y="32"/>
                    <a:pt x="150" y="31"/>
                  </a:cubicBezTo>
                  <a:cubicBezTo>
                    <a:pt x="158" y="37"/>
                    <a:pt x="163" y="47"/>
                    <a:pt x="163" y="58"/>
                  </a:cubicBezTo>
                  <a:close/>
                  <a:moveTo>
                    <a:pt x="131" y="36"/>
                  </a:moveTo>
                  <a:cubicBezTo>
                    <a:pt x="141" y="36"/>
                    <a:pt x="149" y="28"/>
                    <a:pt x="149" y="18"/>
                  </a:cubicBezTo>
                  <a:cubicBezTo>
                    <a:pt x="149" y="8"/>
                    <a:pt x="141" y="0"/>
                    <a:pt x="131" y="0"/>
                  </a:cubicBezTo>
                  <a:cubicBezTo>
                    <a:pt x="121" y="0"/>
                    <a:pt x="113" y="8"/>
                    <a:pt x="113" y="18"/>
                  </a:cubicBezTo>
                  <a:cubicBezTo>
                    <a:pt x="113" y="28"/>
                    <a:pt x="121" y="36"/>
                    <a:pt x="131" y="36"/>
                  </a:cubicBezTo>
                  <a:close/>
                  <a:moveTo>
                    <a:pt x="34" y="48"/>
                  </a:moveTo>
                  <a:cubicBezTo>
                    <a:pt x="29" y="50"/>
                    <a:pt x="16" y="55"/>
                    <a:pt x="9" y="74"/>
                  </a:cubicBezTo>
                  <a:cubicBezTo>
                    <a:pt x="0" y="92"/>
                    <a:pt x="10" y="102"/>
                    <a:pt x="18" y="101"/>
                  </a:cubicBezTo>
                  <a:cubicBezTo>
                    <a:pt x="18" y="82"/>
                    <a:pt x="18" y="82"/>
                    <a:pt x="18" y="82"/>
                  </a:cubicBezTo>
                  <a:cubicBezTo>
                    <a:pt x="18" y="68"/>
                    <a:pt x="24" y="55"/>
                    <a:pt x="34" y="48"/>
                  </a:cubicBezTo>
                  <a:close/>
                  <a:moveTo>
                    <a:pt x="228" y="151"/>
                  </a:moveTo>
                  <a:cubicBezTo>
                    <a:pt x="208" y="142"/>
                    <a:pt x="208" y="142"/>
                    <a:pt x="208" y="142"/>
                  </a:cubicBezTo>
                  <a:cubicBezTo>
                    <a:pt x="209" y="139"/>
                    <a:pt x="208" y="136"/>
                    <a:pt x="205" y="135"/>
                  </a:cubicBezTo>
                  <a:cubicBezTo>
                    <a:pt x="195" y="129"/>
                    <a:pt x="195" y="129"/>
                    <a:pt x="195" y="129"/>
                  </a:cubicBezTo>
                  <a:cubicBezTo>
                    <a:pt x="194" y="137"/>
                    <a:pt x="193" y="144"/>
                    <a:pt x="190" y="150"/>
                  </a:cubicBezTo>
                  <a:cubicBezTo>
                    <a:pt x="186" y="156"/>
                    <a:pt x="182" y="163"/>
                    <a:pt x="177" y="167"/>
                  </a:cubicBezTo>
                  <a:cubicBezTo>
                    <a:pt x="187" y="172"/>
                    <a:pt x="187" y="172"/>
                    <a:pt x="187" y="172"/>
                  </a:cubicBezTo>
                  <a:cubicBezTo>
                    <a:pt x="190" y="174"/>
                    <a:pt x="194" y="172"/>
                    <a:pt x="194" y="169"/>
                  </a:cubicBezTo>
                  <a:cubicBezTo>
                    <a:pt x="214" y="179"/>
                    <a:pt x="214" y="179"/>
                    <a:pt x="214" y="179"/>
                  </a:cubicBezTo>
                  <a:cubicBezTo>
                    <a:pt x="220" y="182"/>
                    <a:pt x="226" y="178"/>
                    <a:pt x="230" y="172"/>
                  </a:cubicBezTo>
                  <a:cubicBezTo>
                    <a:pt x="231" y="167"/>
                    <a:pt x="231" y="167"/>
                    <a:pt x="231" y="167"/>
                  </a:cubicBezTo>
                  <a:cubicBezTo>
                    <a:pt x="235" y="161"/>
                    <a:pt x="233" y="154"/>
                    <a:pt x="228" y="151"/>
                  </a:cubicBezTo>
                  <a:close/>
                  <a:moveTo>
                    <a:pt x="158" y="81"/>
                  </a:moveTo>
                  <a:cubicBezTo>
                    <a:pt x="134" y="69"/>
                    <a:pt x="104" y="80"/>
                    <a:pt x="93" y="104"/>
                  </a:cubicBezTo>
                  <a:cubicBezTo>
                    <a:pt x="81" y="128"/>
                    <a:pt x="92" y="158"/>
                    <a:pt x="116" y="170"/>
                  </a:cubicBezTo>
                  <a:cubicBezTo>
                    <a:pt x="140" y="182"/>
                    <a:pt x="170" y="171"/>
                    <a:pt x="182" y="146"/>
                  </a:cubicBezTo>
                  <a:cubicBezTo>
                    <a:pt x="194" y="122"/>
                    <a:pt x="184" y="92"/>
                    <a:pt x="158" y="81"/>
                  </a:cubicBezTo>
                  <a:close/>
                  <a:moveTo>
                    <a:pt x="168" y="140"/>
                  </a:moveTo>
                  <a:cubicBezTo>
                    <a:pt x="160" y="156"/>
                    <a:pt x="139" y="164"/>
                    <a:pt x="123" y="156"/>
                  </a:cubicBezTo>
                  <a:cubicBezTo>
                    <a:pt x="106" y="147"/>
                    <a:pt x="99" y="128"/>
                    <a:pt x="107" y="110"/>
                  </a:cubicBezTo>
                  <a:cubicBezTo>
                    <a:pt x="115" y="93"/>
                    <a:pt x="135" y="86"/>
                    <a:pt x="152" y="94"/>
                  </a:cubicBezTo>
                  <a:cubicBezTo>
                    <a:pt x="169" y="102"/>
                    <a:pt x="176" y="123"/>
                    <a:pt x="168" y="140"/>
                  </a:cubicBezTo>
                  <a:close/>
                  <a:moveTo>
                    <a:pt x="149" y="102"/>
                  </a:moveTo>
                  <a:cubicBezTo>
                    <a:pt x="136" y="96"/>
                    <a:pt x="121" y="101"/>
                    <a:pt x="114" y="114"/>
                  </a:cubicBezTo>
                  <a:cubicBezTo>
                    <a:pt x="113" y="117"/>
                    <a:pt x="114" y="118"/>
                    <a:pt x="116" y="120"/>
                  </a:cubicBezTo>
                  <a:cubicBezTo>
                    <a:pt x="119" y="121"/>
                    <a:pt x="121" y="120"/>
                    <a:pt x="122" y="118"/>
                  </a:cubicBezTo>
                  <a:cubicBezTo>
                    <a:pt x="126" y="109"/>
                    <a:pt x="136" y="106"/>
                    <a:pt x="145" y="109"/>
                  </a:cubicBezTo>
                  <a:cubicBezTo>
                    <a:pt x="147" y="110"/>
                    <a:pt x="150" y="109"/>
                    <a:pt x="150" y="108"/>
                  </a:cubicBezTo>
                  <a:cubicBezTo>
                    <a:pt x="151" y="106"/>
                    <a:pt x="150" y="103"/>
                    <a:pt x="149" y="102"/>
                  </a:cubicBezTo>
                  <a:close/>
                  <a:moveTo>
                    <a:pt x="59" y="54"/>
                  </a:moveTo>
                  <a:cubicBezTo>
                    <a:pt x="71" y="54"/>
                    <a:pt x="82" y="43"/>
                    <a:pt x="82" y="31"/>
                  </a:cubicBezTo>
                  <a:cubicBezTo>
                    <a:pt x="82" y="19"/>
                    <a:pt x="71" y="8"/>
                    <a:pt x="59" y="8"/>
                  </a:cubicBezTo>
                  <a:cubicBezTo>
                    <a:pt x="46" y="8"/>
                    <a:pt x="36" y="19"/>
                    <a:pt x="36" y="31"/>
                  </a:cubicBezTo>
                  <a:cubicBezTo>
                    <a:pt x="36" y="43"/>
                    <a:pt x="46" y="54"/>
                    <a:pt x="59" y="54"/>
                  </a:cubicBezTo>
                  <a:close/>
                  <a:moveTo>
                    <a:pt x="93" y="80"/>
                  </a:moveTo>
                  <a:cubicBezTo>
                    <a:pt x="93" y="69"/>
                    <a:pt x="88" y="58"/>
                    <a:pt x="81" y="51"/>
                  </a:cubicBezTo>
                  <a:cubicBezTo>
                    <a:pt x="76" y="57"/>
                    <a:pt x="67" y="61"/>
                    <a:pt x="58" y="61"/>
                  </a:cubicBezTo>
                  <a:cubicBezTo>
                    <a:pt x="49" y="61"/>
                    <a:pt x="42" y="57"/>
                    <a:pt x="36" y="51"/>
                  </a:cubicBezTo>
                  <a:cubicBezTo>
                    <a:pt x="28" y="58"/>
                    <a:pt x="24" y="69"/>
                    <a:pt x="24" y="80"/>
                  </a:cubicBezTo>
                  <a:cubicBezTo>
                    <a:pt x="24" y="110"/>
                    <a:pt x="24" y="110"/>
                    <a:pt x="24" y="110"/>
                  </a:cubicBezTo>
                  <a:cubicBezTo>
                    <a:pt x="24" y="119"/>
                    <a:pt x="30" y="126"/>
                    <a:pt x="37" y="126"/>
                  </a:cubicBezTo>
                  <a:cubicBezTo>
                    <a:pt x="80" y="126"/>
                    <a:pt x="80" y="126"/>
                    <a:pt x="80" y="126"/>
                  </a:cubicBezTo>
                  <a:cubicBezTo>
                    <a:pt x="80" y="117"/>
                    <a:pt x="81" y="108"/>
                    <a:pt x="86" y="100"/>
                  </a:cubicBezTo>
                  <a:cubicBezTo>
                    <a:pt x="87" y="96"/>
                    <a:pt x="90" y="91"/>
                    <a:pt x="93" y="88"/>
                  </a:cubicBezTo>
                  <a:lnTo>
                    <a:pt x="93" y="80"/>
                  </a:lnTo>
                  <a:close/>
                </a:path>
              </a:pathLst>
            </a:custGeom>
            <a:solidFill>
              <a:schemeClr val="tx2"/>
            </a:solidFill>
          </p:spPr>
          <p:txBody>
            <a:bodyPr vert="horz" wrap="square" lIns="82294" tIns="41148" rIns="82294" bIns="4114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solidFill>
                  <a:srgbClr val="FFFFFF"/>
                </a:solidFill>
              </a:endParaRPr>
            </a:p>
          </p:txBody>
        </p:sp>
      </p:grpSp>
      <p:grpSp>
        <p:nvGrpSpPr>
          <p:cNvPr id="34" name="Group 33"/>
          <p:cNvGrpSpPr/>
          <p:nvPr/>
        </p:nvGrpSpPr>
        <p:grpSpPr>
          <a:xfrm>
            <a:off x="5154402" y="5794671"/>
            <a:ext cx="1005709" cy="901101"/>
            <a:chOff x="5624042" y="5606689"/>
            <a:chExt cx="1005840" cy="901218"/>
          </a:xfrm>
        </p:grpSpPr>
        <p:sp>
          <p:nvSpPr>
            <p:cNvPr id="48" name="Rectangle 47"/>
            <p:cNvSpPr/>
            <p:nvPr/>
          </p:nvSpPr>
          <p:spPr>
            <a:xfrm>
              <a:off x="5624042" y="6200134"/>
              <a:ext cx="1005840" cy="3077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09" fontAlgn="base">
                <a:spcBef>
                  <a:spcPct val="0"/>
                </a:spcBef>
                <a:spcAft>
                  <a:spcPct val="0"/>
                </a:spcAft>
              </a:pPr>
              <a:r>
                <a:rPr lang="en-US" sz="1400" dirty="0">
                  <a:ln>
                    <a:solidFill>
                      <a:schemeClr val="bg1">
                        <a:alpha val="0"/>
                      </a:schemeClr>
                    </a:solidFill>
                  </a:ln>
                  <a:solidFill>
                    <a:srgbClr val="595959"/>
                  </a:solidFill>
                </a:rPr>
                <a:t>Bots</a:t>
              </a:r>
            </a:p>
          </p:txBody>
        </p:sp>
        <p:sp>
          <p:nvSpPr>
            <p:cNvPr id="49" name="Freeform 48"/>
            <p:cNvSpPr>
              <a:spLocks noEditPoints="1"/>
            </p:cNvSpPr>
            <p:nvPr/>
          </p:nvSpPr>
          <p:spPr bwMode="auto">
            <a:xfrm>
              <a:off x="5793420" y="5606689"/>
              <a:ext cx="667084" cy="542859"/>
            </a:xfrm>
            <a:custGeom>
              <a:avLst/>
              <a:gdLst>
                <a:gd name="T0" fmla="*/ 67 w 227"/>
                <a:gd name="T1" fmla="*/ 104 h 185"/>
                <a:gd name="T2" fmla="*/ 98 w 227"/>
                <a:gd name="T3" fmla="*/ 104 h 185"/>
                <a:gd name="T4" fmla="*/ 226 w 227"/>
                <a:gd name="T5" fmla="*/ 63 h 185"/>
                <a:gd name="T6" fmla="*/ 216 w 227"/>
                <a:gd name="T7" fmla="*/ 51 h 185"/>
                <a:gd name="T8" fmla="*/ 216 w 227"/>
                <a:gd name="T9" fmla="*/ 40 h 185"/>
                <a:gd name="T10" fmla="*/ 226 w 227"/>
                <a:gd name="T11" fmla="*/ 28 h 185"/>
                <a:gd name="T12" fmla="*/ 222 w 227"/>
                <a:gd name="T13" fmla="*/ 19 h 185"/>
                <a:gd name="T14" fmla="*/ 217 w 227"/>
                <a:gd name="T15" fmla="*/ 17 h 185"/>
                <a:gd name="T16" fmla="*/ 195 w 227"/>
                <a:gd name="T17" fmla="*/ 15 h 185"/>
                <a:gd name="T18" fmla="*/ 189 w 227"/>
                <a:gd name="T19" fmla="*/ 0 h 185"/>
                <a:gd name="T20" fmla="*/ 177 w 227"/>
                <a:gd name="T21" fmla="*/ 3 h 185"/>
                <a:gd name="T22" fmla="*/ 164 w 227"/>
                <a:gd name="T23" fmla="*/ 21 h 185"/>
                <a:gd name="T24" fmla="*/ 151 w 227"/>
                <a:gd name="T25" fmla="*/ 17 h 185"/>
                <a:gd name="T26" fmla="*/ 143 w 227"/>
                <a:gd name="T27" fmla="*/ 26 h 185"/>
                <a:gd name="T28" fmla="*/ 144 w 227"/>
                <a:gd name="T29" fmla="*/ 31 h 185"/>
                <a:gd name="T30" fmla="*/ 152 w 227"/>
                <a:gd name="T31" fmla="*/ 45 h 185"/>
                <a:gd name="T32" fmla="*/ 144 w 227"/>
                <a:gd name="T33" fmla="*/ 60 h 185"/>
                <a:gd name="T34" fmla="*/ 143 w 227"/>
                <a:gd name="T35" fmla="*/ 64 h 185"/>
                <a:gd name="T36" fmla="*/ 151 w 227"/>
                <a:gd name="T37" fmla="*/ 74 h 185"/>
                <a:gd name="T38" fmla="*/ 164 w 227"/>
                <a:gd name="T39" fmla="*/ 70 h 185"/>
                <a:gd name="T40" fmla="*/ 177 w 227"/>
                <a:gd name="T41" fmla="*/ 88 h 185"/>
                <a:gd name="T42" fmla="*/ 189 w 227"/>
                <a:gd name="T43" fmla="*/ 91 h 185"/>
                <a:gd name="T44" fmla="*/ 195 w 227"/>
                <a:gd name="T45" fmla="*/ 76 h 185"/>
                <a:gd name="T46" fmla="*/ 217 w 227"/>
                <a:gd name="T47" fmla="*/ 74 h 185"/>
                <a:gd name="T48" fmla="*/ 222 w 227"/>
                <a:gd name="T49" fmla="*/ 71 h 185"/>
                <a:gd name="T50" fmla="*/ 226 w 227"/>
                <a:gd name="T51" fmla="*/ 63 h 185"/>
                <a:gd name="T52" fmla="*/ 172 w 227"/>
                <a:gd name="T53" fmla="*/ 45 h 185"/>
                <a:gd name="T54" fmla="*/ 197 w 227"/>
                <a:gd name="T55" fmla="*/ 45 h 185"/>
                <a:gd name="T56" fmla="*/ 159 w 227"/>
                <a:gd name="T57" fmla="*/ 79 h 185"/>
                <a:gd name="T58" fmla="*/ 132 w 227"/>
                <a:gd name="T59" fmla="*/ 72 h 185"/>
                <a:gd name="T60" fmla="*/ 142 w 227"/>
                <a:gd name="T61" fmla="*/ 46 h 185"/>
                <a:gd name="T62" fmla="*/ 125 w 227"/>
                <a:gd name="T63" fmla="*/ 36 h 185"/>
                <a:gd name="T64" fmla="*/ 100 w 227"/>
                <a:gd name="T65" fmla="*/ 48 h 185"/>
                <a:gd name="T66" fmla="*/ 91 w 227"/>
                <a:gd name="T67" fmla="*/ 18 h 185"/>
                <a:gd name="T68" fmla="*/ 71 w 227"/>
                <a:gd name="T69" fmla="*/ 21 h 185"/>
                <a:gd name="T70" fmla="*/ 59 w 227"/>
                <a:gd name="T71" fmla="*/ 50 h 185"/>
                <a:gd name="T72" fmla="*/ 36 w 227"/>
                <a:gd name="T73" fmla="*/ 36 h 185"/>
                <a:gd name="T74" fmla="*/ 22 w 227"/>
                <a:gd name="T75" fmla="*/ 51 h 185"/>
                <a:gd name="T76" fmla="*/ 30 w 227"/>
                <a:gd name="T77" fmla="*/ 78 h 185"/>
                <a:gd name="T78" fmla="*/ 3 w 227"/>
                <a:gd name="T79" fmla="*/ 82 h 185"/>
                <a:gd name="T80" fmla="*/ 2 w 227"/>
                <a:gd name="T81" fmla="*/ 102 h 185"/>
                <a:gd name="T82" fmla="*/ 25 w 227"/>
                <a:gd name="T83" fmla="*/ 118 h 185"/>
                <a:gd name="T84" fmla="*/ 7 w 227"/>
                <a:gd name="T85" fmla="*/ 139 h 185"/>
                <a:gd name="T86" fmla="*/ 20 w 227"/>
                <a:gd name="T87" fmla="*/ 154 h 185"/>
                <a:gd name="T88" fmla="*/ 48 w 227"/>
                <a:gd name="T89" fmla="*/ 151 h 185"/>
                <a:gd name="T90" fmla="*/ 47 w 227"/>
                <a:gd name="T91" fmla="*/ 179 h 185"/>
                <a:gd name="T92" fmla="*/ 67 w 227"/>
                <a:gd name="T93" fmla="*/ 183 h 185"/>
                <a:gd name="T94" fmla="*/ 83 w 227"/>
                <a:gd name="T95" fmla="*/ 163 h 185"/>
                <a:gd name="T96" fmla="*/ 99 w 227"/>
                <a:gd name="T97" fmla="*/ 183 h 185"/>
                <a:gd name="T98" fmla="*/ 119 w 227"/>
                <a:gd name="T99" fmla="*/ 179 h 185"/>
                <a:gd name="T100" fmla="*/ 118 w 227"/>
                <a:gd name="T101" fmla="*/ 151 h 185"/>
                <a:gd name="T102" fmla="*/ 146 w 227"/>
                <a:gd name="T103" fmla="*/ 154 h 185"/>
                <a:gd name="T104" fmla="*/ 158 w 227"/>
                <a:gd name="T105" fmla="*/ 139 h 185"/>
                <a:gd name="T106" fmla="*/ 140 w 227"/>
                <a:gd name="T107" fmla="*/ 118 h 185"/>
                <a:gd name="T108" fmla="*/ 164 w 227"/>
                <a:gd name="T109" fmla="*/ 102 h 185"/>
                <a:gd name="T110" fmla="*/ 163 w 227"/>
                <a:gd name="T111" fmla="*/ 82 h 185"/>
                <a:gd name="T112" fmla="*/ 106 w 227"/>
                <a:gd name="T113" fmla="*/ 127 h 185"/>
                <a:gd name="T114" fmla="*/ 59 w 227"/>
                <a:gd name="T115" fmla="*/ 127 h 185"/>
                <a:gd name="T116" fmla="*/ 59 w 227"/>
                <a:gd name="T117" fmla="*/ 81 h 185"/>
                <a:gd name="T118" fmla="*/ 106 w 227"/>
                <a:gd name="T119" fmla="*/ 81 h 185"/>
                <a:gd name="T120" fmla="*/ 106 w 227"/>
                <a:gd name="T121" fmla="*/ 12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7" h="185">
                  <a:moveTo>
                    <a:pt x="83" y="89"/>
                  </a:moveTo>
                  <a:cubicBezTo>
                    <a:pt x="74" y="89"/>
                    <a:pt x="67" y="96"/>
                    <a:pt x="67" y="104"/>
                  </a:cubicBezTo>
                  <a:cubicBezTo>
                    <a:pt x="67" y="113"/>
                    <a:pt x="74" y="120"/>
                    <a:pt x="83" y="120"/>
                  </a:cubicBezTo>
                  <a:cubicBezTo>
                    <a:pt x="91" y="120"/>
                    <a:pt x="98" y="113"/>
                    <a:pt x="98" y="104"/>
                  </a:cubicBezTo>
                  <a:cubicBezTo>
                    <a:pt x="98" y="96"/>
                    <a:pt x="91" y="89"/>
                    <a:pt x="83" y="89"/>
                  </a:cubicBezTo>
                  <a:close/>
                  <a:moveTo>
                    <a:pt x="226" y="63"/>
                  </a:moveTo>
                  <a:cubicBezTo>
                    <a:pt x="227" y="62"/>
                    <a:pt x="226" y="61"/>
                    <a:pt x="225" y="60"/>
                  </a:cubicBezTo>
                  <a:cubicBezTo>
                    <a:pt x="216" y="51"/>
                    <a:pt x="216" y="51"/>
                    <a:pt x="216" y="51"/>
                  </a:cubicBezTo>
                  <a:cubicBezTo>
                    <a:pt x="217" y="50"/>
                    <a:pt x="217" y="47"/>
                    <a:pt x="217" y="45"/>
                  </a:cubicBezTo>
                  <a:cubicBezTo>
                    <a:pt x="217" y="44"/>
                    <a:pt x="217" y="41"/>
                    <a:pt x="216" y="40"/>
                  </a:cubicBezTo>
                  <a:cubicBezTo>
                    <a:pt x="225" y="31"/>
                    <a:pt x="225" y="31"/>
                    <a:pt x="225" y="31"/>
                  </a:cubicBezTo>
                  <a:cubicBezTo>
                    <a:pt x="226" y="30"/>
                    <a:pt x="226" y="29"/>
                    <a:pt x="226" y="28"/>
                  </a:cubicBezTo>
                  <a:cubicBezTo>
                    <a:pt x="226" y="26"/>
                    <a:pt x="226" y="26"/>
                    <a:pt x="226" y="26"/>
                  </a:cubicBezTo>
                  <a:cubicBezTo>
                    <a:pt x="222" y="19"/>
                    <a:pt x="222" y="19"/>
                    <a:pt x="222" y="19"/>
                  </a:cubicBezTo>
                  <a:cubicBezTo>
                    <a:pt x="221" y="18"/>
                    <a:pt x="220" y="17"/>
                    <a:pt x="218" y="17"/>
                  </a:cubicBezTo>
                  <a:cubicBezTo>
                    <a:pt x="218" y="17"/>
                    <a:pt x="218" y="17"/>
                    <a:pt x="217" y="17"/>
                  </a:cubicBezTo>
                  <a:cubicBezTo>
                    <a:pt x="206" y="21"/>
                    <a:pt x="206" y="21"/>
                    <a:pt x="206" y="21"/>
                  </a:cubicBezTo>
                  <a:cubicBezTo>
                    <a:pt x="202" y="19"/>
                    <a:pt x="199" y="16"/>
                    <a:pt x="195" y="15"/>
                  </a:cubicBezTo>
                  <a:cubicBezTo>
                    <a:pt x="193" y="3"/>
                    <a:pt x="193" y="3"/>
                    <a:pt x="193" y="3"/>
                  </a:cubicBezTo>
                  <a:cubicBezTo>
                    <a:pt x="192" y="2"/>
                    <a:pt x="190" y="0"/>
                    <a:pt x="189" y="0"/>
                  </a:cubicBezTo>
                  <a:cubicBezTo>
                    <a:pt x="181" y="0"/>
                    <a:pt x="181" y="0"/>
                    <a:pt x="181" y="0"/>
                  </a:cubicBezTo>
                  <a:cubicBezTo>
                    <a:pt x="179" y="0"/>
                    <a:pt x="177" y="2"/>
                    <a:pt x="177" y="3"/>
                  </a:cubicBezTo>
                  <a:cubicBezTo>
                    <a:pt x="174" y="15"/>
                    <a:pt x="174" y="15"/>
                    <a:pt x="174" y="15"/>
                  </a:cubicBezTo>
                  <a:cubicBezTo>
                    <a:pt x="170" y="16"/>
                    <a:pt x="167" y="19"/>
                    <a:pt x="164" y="21"/>
                  </a:cubicBezTo>
                  <a:cubicBezTo>
                    <a:pt x="152" y="17"/>
                    <a:pt x="152" y="17"/>
                    <a:pt x="152" y="17"/>
                  </a:cubicBezTo>
                  <a:cubicBezTo>
                    <a:pt x="151" y="17"/>
                    <a:pt x="151" y="17"/>
                    <a:pt x="151" y="17"/>
                  </a:cubicBezTo>
                  <a:cubicBezTo>
                    <a:pt x="150" y="17"/>
                    <a:pt x="148" y="18"/>
                    <a:pt x="147" y="19"/>
                  </a:cubicBezTo>
                  <a:cubicBezTo>
                    <a:pt x="143" y="26"/>
                    <a:pt x="143" y="26"/>
                    <a:pt x="143" y="26"/>
                  </a:cubicBezTo>
                  <a:cubicBezTo>
                    <a:pt x="143" y="27"/>
                    <a:pt x="143" y="28"/>
                    <a:pt x="143" y="28"/>
                  </a:cubicBezTo>
                  <a:cubicBezTo>
                    <a:pt x="143" y="29"/>
                    <a:pt x="143" y="30"/>
                    <a:pt x="144" y="31"/>
                  </a:cubicBezTo>
                  <a:cubicBezTo>
                    <a:pt x="154" y="40"/>
                    <a:pt x="154" y="40"/>
                    <a:pt x="154" y="40"/>
                  </a:cubicBezTo>
                  <a:cubicBezTo>
                    <a:pt x="153" y="41"/>
                    <a:pt x="152" y="44"/>
                    <a:pt x="152" y="45"/>
                  </a:cubicBezTo>
                  <a:cubicBezTo>
                    <a:pt x="152" y="47"/>
                    <a:pt x="153" y="49"/>
                    <a:pt x="154" y="51"/>
                  </a:cubicBezTo>
                  <a:cubicBezTo>
                    <a:pt x="144" y="60"/>
                    <a:pt x="144" y="60"/>
                    <a:pt x="144" y="60"/>
                  </a:cubicBezTo>
                  <a:cubicBezTo>
                    <a:pt x="143" y="61"/>
                    <a:pt x="143" y="62"/>
                    <a:pt x="143" y="63"/>
                  </a:cubicBezTo>
                  <a:cubicBezTo>
                    <a:pt x="143" y="63"/>
                    <a:pt x="143" y="64"/>
                    <a:pt x="143" y="64"/>
                  </a:cubicBezTo>
                  <a:cubicBezTo>
                    <a:pt x="147" y="71"/>
                    <a:pt x="147" y="71"/>
                    <a:pt x="147" y="71"/>
                  </a:cubicBezTo>
                  <a:cubicBezTo>
                    <a:pt x="148" y="73"/>
                    <a:pt x="150" y="74"/>
                    <a:pt x="151" y="74"/>
                  </a:cubicBezTo>
                  <a:cubicBezTo>
                    <a:pt x="151" y="74"/>
                    <a:pt x="151" y="74"/>
                    <a:pt x="152" y="74"/>
                  </a:cubicBezTo>
                  <a:cubicBezTo>
                    <a:pt x="164" y="70"/>
                    <a:pt x="164" y="70"/>
                    <a:pt x="164" y="70"/>
                  </a:cubicBezTo>
                  <a:cubicBezTo>
                    <a:pt x="167" y="72"/>
                    <a:pt x="170" y="74"/>
                    <a:pt x="174" y="75"/>
                  </a:cubicBezTo>
                  <a:cubicBezTo>
                    <a:pt x="177" y="88"/>
                    <a:pt x="177" y="88"/>
                    <a:pt x="177" y="88"/>
                  </a:cubicBezTo>
                  <a:cubicBezTo>
                    <a:pt x="177" y="89"/>
                    <a:pt x="179" y="91"/>
                    <a:pt x="181" y="91"/>
                  </a:cubicBezTo>
                  <a:cubicBezTo>
                    <a:pt x="189" y="91"/>
                    <a:pt x="189" y="91"/>
                    <a:pt x="189" y="91"/>
                  </a:cubicBezTo>
                  <a:cubicBezTo>
                    <a:pt x="190" y="91"/>
                    <a:pt x="192" y="89"/>
                    <a:pt x="193" y="88"/>
                  </a:cubicBezTo>
                  <a:cubicBezTo>
                    <a:pt x="195" y="76"/>
                    <a:pt x="195" y="76"/>
                    <a:pt x="195" y="76"/>
                  </a:cubicBezTo>
                  <a:cubicBezTo>
                    <a:pt x="199" y="74"/>
                    <a:pt x="202" y="72"/>
                    <a:pt x="206" y="70"/>
                  </a:cubicBezTo>
                  <a:cubicBezTo>
                    <a:pt x="217" y="74"/>
                    <a:pt x="217" y="74"/>
                    <a:pt x="217" y="74"/>
                  </a:cubicBezTo>
                  <a:cubicBezTo>
                    <a:pt x="218" y="74"/>
                    <a:pt x="218" y="74"/>
                    <a:pt x="218" y="74"/>
                  </a:cubicBezTo>
                  <a:cubicBezTo>
                    <a:pt x="220" y="74"/>
                    <a:pt x="221" y="73"/>
                    <a:pt x="222" y="71"/>
                  </a:cubicBezTo>
                  <a:cubicBezTo>
                    <a:pt x="226" y="64"/>
                    <a:pt x="226" y="64"/>
                    <a:pt x="226" y="64"/>
                  </a:cubicBezTo>
                  <a:cubicBezTo>
                    <a:pt x="226" y="64"/>
                    <a:pt x="227" y="63"/>
                    <a:pt x="226" y="63"/>
                  </a:cubicBezTo>
                  <a:close/>
                  <a:moveTo>
                    <a:pt x="185" y="58"/>
                  </a:moveTo>
                  <a:cubicBezTo>
                    <a:pt x="178" y="58"/>
                    <a:pt x="172" y="52"/>
                    <a:pt x="172" y="45"/>
                  </a:cubicBezTo>
                  <a:cubicBezTo>
                    <a:pt x="172" y="38"/>
                    <a:pt x="178" y="33"/>
                    <a:pt x="185" y="33"/>
                  </a:cubicBezTo>
                  <a:cubicBezTo>
                    <a:pt x="192" y="33"/>
                    <a:pt x="197" y="38"/>
                    <a:pt x="197" y="45"/>
                  </a:cubicBezTo>
                  <a:cubicBezTo>
                    <a:pt x="197" y="52"/>
                    <a:pt x="192" y="58"/>
                    <a:pt x="185" y="58"/>
                  </a:cubicBezTo>
                  <a:close/>
                  <a:moveTo>
                    <a:pt x="159" y="79"/>
                  </a:moveTo>
                  <a:cubicBezTo>
                    <a:pt x="136" y="78"/>
                    <a:pt x="136" y="78"/>
                    <a:pt x="136" y="78"/>
                  </a:cubicBezTo>
                  <a:cubicBezTo>
                    <a:pt x="135" y="76"/>
                    <a:pt x="133" y="74"/>
                    <a:pt x="132" y="72"/>
                  </a:cubicBezTo>
                  <a:cubicBezTo>
                    <a:pt x="143" y="51"/>
                    <a:pt x="143" y="51"/>
                    <a:pt x="143" y="51"/>
                  </a:cubicBezTo>
                  <a:cubicBezTo>
                    <a:pt x="144" y="49"/>
                    <a:pt x="144" y="47"/>
                    <a:pt x="142" y="46"/>
                  </a:cubicBezTo>
                  <a:cubicBezTo>
                    <a:pt x="130" y="36"/>
                    <a:pt x="130" y="36"/>
                    <a:pt x="130" y="36"/>
                  </a:cubicBezTo>
                  <a:cubicBezTo>
                    <a:pt x="129" y="35"/>
                    <a:pt x="127" y="35"/>
                    <a:pt x="125" y="36"/>
                  </a:cubicBezTo>
                  <a:cubicBezTo>
                    <a:pt x="106" y="50"/>
                    <a:pt x="106" y="50"/>
                    <a:pt x="106" y="50"/>
                  </a:cubicBezTo>
                  <a:cubicBezTo>
                    <a:pt x="104" y="49"/>
                    <a:pt x="103" y="49"/>
                    <a:pt x="100" y="48"/>
                  </a:cubicBezTo>
                  <a:cubicBezTo>
                    <a:pt x="95" y="21"/>
                    <a:pt x="95" y="21"/>
                    <a:pt x="95" y="21"/>
                  </a:cubicBezTo>
                  <a:cubicBezTo>
                    <a:pt x="94" y="20"/>
                    <a:pt x="92" y="18"/>
                    <a:pt x="91" y="18"/>
                  </a:cubicBezTo>
                  <a:cubicBezTo>
                    <a:pt x="75" y="18"/>
                    <a:pt x="75" y="18"/>
                    <a:pt x="75" y="18"/>
                  </a:cubicBezTo>
                  <a:cubicBezTo>
                    <a:pt x="73" y="18"/>
                    <a:pt x="71" y="20"/>
                    <a:pt x="71" y="21"/>
                  </a:cubicBezTo>
                  <a:cubicBezTo>
                    <a:pt x="65" y="48"/>
                    <a:pt x="65" y="48"/>
                    <a:pt x="65" y="48"/>
                  </a:cubicBezTo>
                  <a:cubicBezTo>
                    <a:pt x="63" y="49"/>
                    <a:pt x="61" y="49"/>
                    <a:pt x="59" y="50"/>
                  </a:cubicBezTo>
                  <a:cubicBezTo>
                    <a:pt x="41" y="36"/>
                    <a:pt x="41" y="36"/>
                    <a:pt x="41" y="36"/>
                  </a:cubicBezTo>
                  <a:cubicBezTo>
                    <a:pt x="39" y="35"/>
                    <a:pt x="37" y="35"/>
                    <a:pt x="36" y="36"/>
                  </a:cubicBezTo>
                  <a:cubicBezTo>
                    <a:pt x="24" y="46"/>
                    <a:pt x="24" y="46"/>
                    <a:pt x="24" y="46"/>
                  </a:cubicBezTo>
                  <a:cubicBezTo>
                    <a:pt x="22" y="47"/>
                    <a:pt x="22" y="49"/>
                    <a:pt x="22" y="51"/>
                  </a:cubicBezTo>
                  <a:cubicBezTo>
                    <a:pt x="33" y="72"/>
                    <a:pt x="33" y="72"/>
                    <a:pt x="33" y="72"/>
                  </a:cubicBezTo>
                  <a:cubicBezTo>
                    <a:pt x="32" y="74"/>
                    <a:pt x="31" y="76"/>
                    <a:pt x="30" y="78"/>
                  </a:cubicBezTo>
                  <a:cubicBezTo>
                    <a:pt x="7" y="79"/>
                    <a:pt x="7" y="79"/>
                    <a:pt x="7" y="79"/>
                  </a:cubicBezTo>
                  <a:cubicBezTo>
                    <a:pt x="4" y="79"/>
                    <a:pt x="3" y="80"/>
                    <a:pt x="3" y="82"/>
                  </a:cubicBezTo>
                  <a:cubicBezTo>
                    <a:pt x="0" y="97"/>
                    <a:pt x="0" y="97"/>
                    <a:pt x="0" y="97"/>
                  </a:cubicBezTo>
                  <a:cubicBezTo>
                    <a:pt x="0" y="99"/>
                    <a:pt x="0" y="101"/>
                    <a:pt x="2" y="102"/>
                  </a:cubicBezTo>
                  <a:cubicBezTo>
                    <a:pt x="24" y="111"/>
                    <a:pt x="24" y="111"/>
                    <a:pt x="24" y="111"/>
                  </a:cubicBezTo>
                  <a:cubicBezTo>
                    <a:pt x="25" y="113"/>
                    <a:pt x="25" y="116"/>
                    <a:pt x="25" y="118"/>
                  </a:cubicBezTo>
                  <a:cubicBezTo>
                    <a:pt x="8" y="134"/>
                    <a:pt x="8" y="134"/>
                    <a:pt x="8" y="134"/>
                  </a:cubicBezTo>
                  <a:cubicBezTo>
                    <a:pt x="7" y="135"/>
                    <a:pt x="6" y="137"/>
                    <a:pt x="7" y="139"/>
                  </a:cubicBezTo>
                  <a:cubicBezTo>
                    <a:pt x="15" y="152"/>
                    <a:pt x="15" y="152"/>
                    <a:pt x="15" y="152"/>
                  </a:cubicBezTo>
                  <a:cubicBezTo>
                    <a:pt x="16" y="153"/>
                    <a:pt x="18" y="155"/>
                    <a:pt x="20" y="154"/>
                  </a:cubicBezTo>
                  <a:cubicBezTo>
                    <a:pt x="42" y="147"/>
                    <a:pt x="42" y="147"/>
                    <a:pt x="42" y="147"/>
                  </a:cubicBezTo>
                  <a:cubicBezTo>
                    <a:pt x="44" y="148"/>
                    <a:pt x="46" y="150"/>
                    <a:pt x="48" y="151"/>
                  </a:cubicBezTo>
                  <a:cubicBezTo>
                    <a:pt x="45" y="174"/>
                    <a:pt x="45" y="174"/>
                    <a:pt x="45" y="174"/>
                  </a:cubicBezTo>
                  <a:cubicBezTo>
                    <a:pt x="44" y="177"/>
                    <a:pt x="45" y="178"/>
                    <a:pt x="47" y="179"/>
                  </a:cubicBezTo>
                  <a:cubicBezTo>
                    <a:pt x="62" y="184"/>
                    <a:pt x="62" y="184"/>
                    <a:pt x="62" y="184"/>
                  </a:cubicBezTo>
                  <a:cubicBezTo>
                    <a:pt x="63" y="185"/>
                    <a:pt x="66" y="184"/>
                    <a:pt x="67" y="183"/>
                  </a:cubicBezTo>
                  <a:cubicBezTo>
                    <a:pt x="79" y="163"/>
                    <a:pt x="79" y="163"/>
                    <a:pt x="79" y="163"/>
                  </a:cubicBezTo>
                  <a:cubicBezTo>
                    <a:pt x="80" y="163"/>
                    <a:pt x="82" y="163"/>
                    <a:pt x="83" y="163"/>
                  </a:cubicBezTo>
                  <a:cubicBezTo>
                    <a:pt x="84" y="163"/>
                    <a:pt x="85" y="163"/>
                    <a:pt x="86" y="163"/>
                  </a:cubicBezTo>
                  <a:cubicBezTo>
                    <a:pt x="99" y="183"/>
                    <a:pt x="99" y="183"/>
                    <a:pt x="99" y="183"/>
                  </a:cubicBezTo>
                  <a:cubicBezTo>
                    <a:pt x="100" y="184"/>
                    <a:pt x="102" y="185"/>
                    <a:pt x="104" y="184"/>
                  </a:cubicBezTo>
                  <a:cubicBezTo>
                    <a:pt x="119" y="179"/>
                    <a:pt x="119" y="179"/>
                    <a:pt x="119" y="179"/>
                  </a:cubicBezTo>
                  <a:cubicBezTo>
                    <a:pt x="120" y="178"/>
                    <a:pt x="121" y="177"/>
                    <a:pt x="121" y="174"/>
                  </a:cubicBezTo>
                  <a:cubicBezTo>
                    <a:pt x="118" y="151"/>
                    <a:pt x="118" y="151"/>
                    <a:pt x="118" y="151"/>
                  </a:cubicBezTo>
                  <a:cubicBezTo>
                    <a:pt x="120" y="150"/>
                    <a:pt x="121" y="148"/>
                    <a:pt x="123" y="147"/>
                  </a:cubicBezTo>
                  <a:cubicBezTo>
                    <a:pt x="146" y="154"/>
                    <a:pt x="146" y="154"/>
                    <a:pt x="146" y="154"/>
                  </a:cubicBezTo>
                  <a:cubicBezTo>
                    <a:pt x="148" y="155"/>
                    <a:pt x="150" y="153"/>
                    <a:pt x="150" y="152"/>
                  </a:cubicBezTo>
                  <a:cubicBezTo>
                    <a:pt x="158" y="139"/>
                    <a:pt x="158" y="139"/>
                    <a:pt x="158" y="139"/>
                  </a:cubicBezTo>
                  <a:cubicBezTo>
                    <a:pt x="160" y="137"/>
                    <a:pt x="159" y="135"/>
                    <a:pt x="158" y="134"/>
                  </a:cubicBezTo>
                  <a:cubicBezTo>
                    <a:pt x="140" y="118"/>
                    <a:pt x="140" y="118"/>
                    <a:pt x="140" y="118"/>
                  </a:cubicBezTo>
                  <a:cubicBezTo>
                    <a:pt x="141" y="116"/>
                    <a:pt x="141" y="113"/>
                    <a:pt x="141" y="111"/>
                  </a:cubicBezTo>
                  <a:cubicBezTo>
                    <a:pt x="164" y="102"/>
                    <a:pt x="164" y="102"/>
                    <a:pt x="164" y="102"/>
                  </a:cubicBezTo>
                  <a:cubicBezTo>
                    <a:pt x="165" y="101"/>
                    <a:pt x="166" y="100"/>
                    <a:pt x="166" y="97"/>
                  </a:cubicBezTo>
                  <a:cubicBezTo>
                    <a:pt x="163" y="82"/>
                    <a:pt x="163" y="82"/>
                    <a:pt x="163" y="82"/>
                  </a:cubicBezTo>
                  <a:cubicBezTo>
                    <a:pt x="162" y="80"/>
                    <a:pt x="161" y="79"/>
                    <a:pt x="159" y="79"/>
                  </a:cubicBezTo>
                  <a:close/>
                  <a:moveTo>
                    <a:pt x="106" y="127"/>
                  </a:moveTo>
                  <a:cubicBezTo>
                    <a:pt x="100" y="133"/>
                    <a:pt x="92" y="137"/>
                    <a:pt x="83" y="137"/>
                  </a:cubicBezTo>
                  <a:cubicBezTo>
                    <a:pt x="74" y="137"/>
                    <a:pt x="66" y="133"/>
                    <a:pt x="59" y="127"/>
                  </a:cubicBezTo>
                  <a:cubicBezTo>
                    <a:pt x="54" y="121"/>
                    <a:pt x="50" y="113"/>
                    <a:pt x="50" y="104"/>
                  </a:cubicBezTo>
                  <a:cubicBezTo>
                    <a:pt x="50" y="95"/>
                    <a:pt x="54" y="87"/>
                    <a:pt x="59" y="81"/>
                  </a:cubicBezTo>
                  <a:cubicBezTo>
                    <a:pt x="66" y="75"/>
                    <a:pt x="74" y="71"/>
                    <a:pt x="83" y="71"/>
                  </a:cubicBezTo>
                  <a:cubicBezTo>
                    <a:pt x="92" y="71"/>
                    <a:pt x="100" y="75"/>
                    <a:pt x="106" y="81"/>
                  </a:cubicBezTo>
                  <a:cubicBezTo>
                    <a:pt x="112" y="87"/>
                    <a:pt x="116" y="95"/>
                    <a:pt x="116" y="104"/>
                  </a:cubicBezTo>
                  <a:cubicBezTo>
                    <a:pt x="116" y="113"/>
                    <a:pt x="112" y="121"/>
                    <a:pt x="106" y="127"/>
                  </a:cubicBezTo>
                  <a:close/>
                </a:path>
              </a:pathLst>
            </a:custGeom>
            <a:solidFill>
              <a:schemeClr val="tx2"/>
            </a:solidFill>
          </p:spPr>
          <p:txBody>
            <a:bodyPr vert="horz" wrap="square" lIns="82294" tIns="41148" rIns="82294" bIns="4114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solidFill>
                  <a:srgbClr val="FFFFFF"/>
                </a:solidFill>
              </a:endParaRPr>
            </a:p>
          </p:txBody>
        </p:sp>
      </p:grpSp>
      <p:sp>
        <p:nvSpPr>
          <p:cNvPr id="37" name="Freeform 36"/>
          <p:cNvSpPr>
            <a:spLocks noEditPoints="1"/>
          </p:cNvSpPr>
          <p:nvPr/>
        </p:nvSpPr>
        <p:spPr bwMode="auto">
          <a:xfrm>
            <a:off x="8956160" y="5794672"/>
            <a:ext cx="340475" cy="561108"/>
          </a:xfrm>
          <a:custGeom>
            <a:avLst/>
            <a:gdLst>
              <a:gd name="T0" fmla="*/ 91 w 182"/>
              <a:gd name="T1" fmla="*/ 0 h 299"/>
              <a:gd name="T2" fmla="*/ 0 w 182"/>
              <a:gd name="T3" fmla="*/ 21 h 299"/>
              <a:gd name="T4" fmla="*/ 0 w 182"/>
              <a:gd name="T5" fmla="*/ 278 h 299"/>
              <a:gd name="T6" fmla="*/ 91 w 182"/>
              <a:gd name="T7" fmla="*/ 299 h 299"/>
              <a:gd name="T8" fmla="*/ 182 w 182"/>
              <a:gd name="T9" fmla="*/ 278 h 299"/>
              <a:gd name="T10" fmla="*/ 182 w 182"/>
              <a:gd name="T11" fmla="*/ 21 h 299"/>
              <a:gd name="T12" fmla="*/ 91 w 182"/>
              <a:gd name="T13" fmla="*/ 0 h 299"/>
              <a:gd name="T14" fmla="*/ 91 w 182"/>
              <a:gd name="T15" fmla="*/ 34 h 299"/>
              <a:gd name="T16" fmla="*/ 14 w 182"/>
              <a:gd name="T17" fmla="*/ 20 h 299"/>
              <a:gd name="T18" fmla="*/ 91 w 182"/>
              <a:gd name="T19" fmla="*/ 6 h 299"/>
              <a:gd name="T20" fmla="*/ 168 w 182"/>
              <a:gd name="T21" fmla="*/ 20 h 299"/>
              <a:gd name="T22" fmla="*/ 91 w 182"/>
              <a:gd name="T23" fmla="*/ 3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299">
                <a:moveTo>
                  <a:pt x="91" y="0"/>
                </a:moveTo>
                <a:cubicBezTo>
                  <a:pt x="57" y="0"/>
                  <a:pt x="0" y="4"/>
                  <a:pt x="0" y="21"/>
                </a:cubicBezTo>
                <a:cubicBezTo>
                  <a:pt x="0" y="121"/>
                  <a:pt x="0" y="278"/>
                  <a:pt x="0" y="278"/>
                </a:cubicBezTo>
                <a:cubicBezTo>
                  <a:pt x="0" y="294"/>
                  <a:pt x="57" y="299"/>
                  <a:pt x="91" y="299"/>
                </a:cubicBezTo>
                <a:cubicBezTo>
                  <a:pt x="125" y="299"/>
                  <a:pt x="182" y="294"/>
                  <a:pt x="182" y="278"/>
                </a:cubicBezTo>
                <a:cubicBezTo>
                  <a:pt x="182" y="177"/>
                  <a:pt x="182" y="21"/>
                  <a:pt x="182" y="21"/>
                </a:cubicBezTo>
                <a:cubicBezTo>
                  <a:pt x="182" y="4"/>
                  <a:pt x="125" y="0"/>
                  <a:pt x="91" y="0"/>
                </a:cubicBezTo>
                <a:close/>
                <a:moveTo>
                  <a:pt x="91" y="34"/>
                </a:moveTo>
                <a:cubicBezTo>
                  <a:pt x="49" y="34"/>
                  <a:pt x="14" y="28"/>
                  <a:pt x="14" y="20"/>
                </a:cubicBezTo>
                <a:cubicBezTo>
                  <a:pt x="14" y="12"/>
                  <a:pt x="49" y="6"/>
                  <a:pt x="91" y="6"/>
                </a:cubicBezTo>
                <a:cubicBezTo>
                  <a:pt x="134" y="6"/>
                  <a:pt x="168" y="12"/>
                  <a:pt x="168" y="20"/>
                </a:cubicBezTo>
                <a:cubicBezTo>
                  <a:pt x="168" y="28"/>
                  <a:pt x="134" y="34"/>
                  <a:pt x="91" y="34"/>
                </a:cubicBezTo>
                <a:close/>
              </a:path>
            </a:pathLst>
          </a:custGeom>
          <a:solidFill>
            <a:schemeClr val="tx2"/>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37"/>
          <p:cNvSpPr>
            <a:spLocks noEditPoints="1"/>
          </p:cNvSpPr>
          <p:nvPr/>
        </p:nvSpPr>
        <p:spPr bwMode="auto">
          <a:xfrm>
            <a:off x="9799823" y="5794672"/>
            <a:ext cx="340475" cy="561108"/>
          </a:xfrm>
          <a:custGeom>
            <a:avLst/>
            <a:gdLst>
              <a:gd name="T0" fmla="*/ 91 w 182"/>
              <a:gd name="T1" fmla="*/ 0 h 299"/>
              <a:gd name="T2" fmla="*/ 0 w 182"/>
              <a:gd name="T3" fmla="*/ 21 h 299"/>
              <a:gd name="T4" fmla="*/ 0 w 182"/>
              <a:gd name="T5" fmla="*/ 278 h 299"/>
              <a:gd name="T6" fmla="*/ 91 w 182"/>
              <a:gd name="T7" fmla="*/ 299 h 299"/>
              <a:gd name="T8" fmla="*/ 182 w 182"/>
              <a:gd name="T9" fmla="*/ 278 h 299"/>
              <a:gd name="T10" fmla="*/ 182 w 182"/>
              <a:gd name="T11" fmla="*/ 21 h 299"/>
              <a:gd name="T12" fmla="*/ 91 w 182"/>
              <a:gd name="T13" fmla="*/ 0 h 299"/>
              <a:gd name="T14" fmla="*/ 91 w 182"/>
              <a:gd name="T15" fmla="*/ 34 h 299"/>
              <a:gd name="T16" fmla="*/ 14 w 182"/>
              <a:gd name="T17" fmla="*/ 20 h 299"/>
              <a:gd name="T18" fmla="*/ 91 w 182"/>
              <a:gd name="T19" fmla="*/ 6 h 299"/>
              <a:gd name="T20" fmla="*/ 168 w 182"/>
              <a:gd name="T21" fmla="*/ 20 h 299"/>
              <a:gd name="T22" fmla="*/ 91 w 182"/>
              <a:gd name="T23" fmla="*/ 3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299">
                <a:moveTo>
                  <a:pt x="91" y="0"/>
                </a:moveTo>
                <a:cubicBezTo>
                  <a:pt x="57" y="0"/>
                  <a:pt x="0" y="4"/>
                  <a:pt x="0" y="21"/>
                </a:cubicBezTo>
                <a:cubicBezTo>
                  <a:pt x="0" y="121"/>
                  <a:pt x="0" y="278"/>
                  <a:pt x="0" y="278"/>
                </a:cubicBezTo>
                <a:cubicBezTo>
                  <a:pt x="0" y="294"/>
                  <a:pt x="57" y="299"/>
                  <a:pt x="91" y="299"/>
                </a:cubicBezTo>
                <a:cubicBezTo>
                  <a:pt x="125" y="299"/>
                  <a:pt x="182" y="294"/>
                  <a:pt x="182" y="278"/>
                </a:cubicBezTo>
                <a:cubicBezTo>
                  <a:pt x="182" y="177"/>
                  <a:pt x="182" y="21"/>
                  <a:pt x="182" y="21"/>
                </a:cubicBezTo>
                <a:cubicBezTo>
                  <a:pt x="182" y="4"/>
                  <a:pt x="125" y="0"/>
                  <a:pt x="91" y="0"/>
                </a:cubicBezTo>
                <a:close/>
                <a:moveTo>
                  <a:pt x="91" y="34"/>
                </a:moveTo>
                <a:cubicBezTo>
                  <a:pt x="49" y="34"/>
                  <a:pt x="14" y="28"/>
                  <a:pt x="14" y="20"/>
                </a:cubicBezTo>
                <a:cubicBezTo>
                  <a:pt x="14" y="12"/>
                  <a:pt x="49" y="6"/>
                  <a:pt x="91" y="6"/>
                </a:cubicBezTo>
                <a:cubicBezTo>
                  <a:pt x="134" y="6"/>
                  <a:pt x="168" y="12"/>
                  <a:pt x="168" y="20"/>
                </a:cubicBezTo>
                <a:cubicBezTo>
                  <a:pt x="168" y="28"/>
                  <a:pt x="134" y="34"/>
                  <a:pt x="91" y="34"/>
                </a:cubicBezTo>
                <a:close/>
              </a:path>
            </a:pathLst>
          </a:custGeom>
          <a:solidFill>
            <a:schemeClr val="tx2"/>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38"/>
          <p:cNvSpPr>
            <a:spLocks noEditPoints="1"/>
          </p:cNvSpPr>
          <p:nvPr/>
        </p:nvSpPr>
        <p:spPr bwMode="auto">
          <a:xfrm>
            <a:off x="10643486" y="5794672"/>
            <a:ext cx="340475" cy="561108"/>
          </a:xfrm>
          <a:custGeom>
            <a:avLst/>
            <a:gdLst>
              <a:gd name="T0" fmla="*/ 91 w 182"/>
              <a:gd name="T1" fmla="*/ 0 h 299"/>
              <a:gd name="T2" fmla="*/ 0 w 182"/>
              <a:gd name="T3" fmla="*/ 21 h 299"/>
              <a:gd name="T4" fmla="*/ 0 w 182"/>
              <a:gd name="T5" fmla="*/ 278 h 299"/>
              <a:gd name="T6" fmla="*/ 91 w 182"/>
              <a:gd name="T7" fmla="*/ 299 h 299"/>
              <a:gd name="T8" fmla="*/ 182 w 182"/>
              <a:gd name="T9" fmla="*/ 278 h 299"/>
              <a:gd name="T10" fmla="*/ 182 w 182"/>
              <a:gd name="T11" fmla="*/ 21 h 299"/>
              <a:gd name="T12" fmla="*/ 91 w 182"/>
              <a:gd name="T13" fmla="*/ 0 h 299"/>
              <a:gd name="T14" fmla="*/ 91 w 182"/>
              <a:gd name="T15" fmla="*/ 34 h 299"/>
              <a:gd name="T16" fmla="*/ 14 w 182"/>
              <a:gd name="T17" fmla="*/ 20 h 299"/>
              <a:gd name="T18" fmla="*/ 91 w 182"/>
              <a:gd name="T19" fmla="*/ 6 h 299"/>
              <a:gd name="T20" fmla="*/ 168 w 182"/>
              <a:gd name="T21" fmla="*/ 20 h 299"/>
              <a:gd name="T22" fmla="*/ 91 w 182"/>
              <a:gd name="T23" fmla="*/ 3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299">
                <a:moveTo>
                  <a:pt x="91" y="0"/>
                </a:moveTo>
                <a:cubicBezTo>
                  <a:pt x="57" y="0"/>
                  <a:pt x="0" y="4"/>
                  <a:pt x="0" y="21"/>
                </a:cubicBezTo>
                <a:cubicBezTo>
                  <a:pt x="0" y="121"/>
                  <a:pt x="0" y="278"/>
                  <a:pt x="0" y="278"/>
                </a:cubicBezTo>
                <a:cubicBezTo>
                  <a:pt x="0" y="294"/>
                  <a:pt x="57" y="299"/>
                  <a:pt x="91" y="299"/>
                </a:cubicBezTo>
                <a:cubicBezTo>
                  <a:pt x="125" y="299"/>
                  <a:pt x="182" y="294"/>
                  <a:pt x="182" y="278"/>
                </a:cubicBezTo>
                <a:cubicBezTo>
                  <a:pt x="182" y="177"/>
                  <a:pt x="182" y="21"/>
                  <a:pt x="182" y="21"/>
                </a:cubicBezTo>
                <a:cubicBezTo>
                  <a:pt x="182" y="4"/>
                  <a:pt x="125" y="0"/>
                  <a:pt x="91" y="0"/>
                </a:cubicBezTo>
                <a:close/>
                <a:moveTo>
                  <a:pt x="91" y="34"/>
                </a:moveTo>
                <a:cubicBezTo>
                  <a:pt x="49" y="34"/>
                  <a:pt x="14" y="28"/>
                  <a:pt x="14" y="20"/>
                </a:cubicBezTo>
                <a:cubicBezTo>
                  <a:pt x="14" y="12"/>
                  <a:pt x="49" y="6"/>
                  <a:pt x="91" y="6"/>
                </a:cubicBezTo>
                <a:cubicBezTo>
                  <a:pt x="134" y="6"/>
                  <a:pt x="168" y="12"/>
                  <a:pt x="168" y="20"/>
                </a:cubicBezTo>
                <a:cubicBezTo>
                  <a:pt x="168" y="28"/>
                  <a:pt x="134" y="34"/>
                  <a:pt x="91" y="34"/>
                </a:cubicBezTo>
                <a:close/>
              </a:path>
            </a:pathLst>
          </a:custGeom>
          <a:solidFill>
            <a:schemeClr val="tx2"/>
          </a:solidFill>
          <a:ln>
            <a:noFill/>
          </a:ln>
        </p:spPr>
        <p:txBody>
          <a:bodyPr vert="horz" wrap="square" lIns="91428" tIns="45714" rIns="91428" bIns="4571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 name="Rectangle 133"/>
          <p:cNvSpPr/>
          <p:nvPr/>
        </p:nvSpPr>
        <p:spPr bwMode="auto">
          <a:xfrm>
            <a:off x="294334" y="3997656"/>
            <a:ext cx="2397744" cy="1279994"/>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8" tIns="45712" rIns="91428"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13697" fontAlgn="base">
              <a:spcBef>
                <a:spcPct val="0"/>
              </a:spcBef>
              <a:spcAft>
                <a:spcPct val="0"/>
              </a:spcAft>
            </a:pPr>
            <a:r>
              <a:rPr lang="en-US" sz="2000" dirty="0">
                <a:ln>
                  <a:solidFill>
                    <a:schemeClr val="bg1">
                      <a:alpha val="0"/>
                    </a:schemeClr>
                  </a:solidFill>
                </a:ln>
                <a:solidFill>
                  <a:schemeClr val="bg1"/>
                </a:solidFill>
                <a:latin typeface="Segoe UI Light" pitchFamily="34" charset="0"/>
              </a:rPr>
              <a:t>OPERATIONAL</a:t>
            </a:r>
          </a:p>
        </p:txBody>
      </p:sp>
      <p:sp>
        <p:nvSpPr>
          <p:cNvPr id="41" name="Up Arrow 40"/>
          <p:cNvSpPr/>
          <p:nvPr/>
        </p:nvSpPr>
        <p:spPr bwMode="auto">
          <a:xfrm rot="5400000">
            <a:off x="7064807" y="3318590"/>
            <a:ext cx="365712" cy="2325931"/>
          </a:xfrm>
          <a:prstGeom prst="upArrow">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08" fontAlgn="base">
              <a:spcBef>
                <a:spcPct val="0"/>
              </a:spcBef>
              <a:spcAft>
                <a:spcPct val="0"/>
              </a:spcAft>
            </a:pPr>
            <a:endParaRPr lang="en-US" sz="2200" dirty="0">
              <a:gradFill>
                <a:gsLst>
                  <a:gs pos="0">
                    <a:srgbClr val="FFFFFF"/>
                  </a:gs>
                  <a:gs pos="100000">
                    <a:srgbClr val="FFFFFF"/>
                  </a:gs>
                </a:gsLst>
                <a:lin ang="5400000" scaled="0"/>
              </a:gradFill>
            </a:endParaRPr>
          </a:p>
        </p:txBody>
      </p:sp>
      <p:grpSp>
        <p:nvGrpSpPr>
          <p:cNvPr id="42" name="Group 41"/>
          <p:cNvGrpSpPr/>
          <p:nvPr/>
        </p:nvGrpSpPr>
        <p:grpSpPr>
          <a:xfrm>
            <a:off x="4310369" y="4549044"/>
            <a:ext cx="637787" cy="541747"/>
            <a:chOff x="2317532" y="-4150064"/>
            <a:chExt cx="458787" cy="398463"/>
          </a:xfrm>
        </p:grpSpPr>
        <p:sp>
          <p:nvSpPr>
            <p:cNvPr id="43"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4"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5"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6"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grpSp>
        <p:nvGrpSpPr>
          <p:cNvPr id="47" name="Group 46"/>
          <p:cNvGrpSpPr/>
          <p:nvPr/>
        </p:nvGrpSpPr>
        <p:grpSpPr>
          <a:xfrm>
            <a:off x="3689911" y="4185510"/>
            <a:ext cx="628741" cy="488676"/>
            <a:chOff x="1107857" y="-3310276"/>
            <a:chExt cx="641349" cy="498475"/>
          </a:xfrm>
        </p:grpSpPr>
        <p:sp>
          <p:nvSpPr>
            <p:cNvPr id="58" name="Freeform 236"/>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solidFill>
              <a:srgbClr val="0070C0"/>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59" name="Freeform 237"/>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solidFill>
              <a:srgbClr val="0070C0"/>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60" name="Freeform 238"/>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solidFill>
              <a:srgbClr val="0070C0"/>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61" name="Freeform 239"/>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solidFill>
              <a:srgbClr val="0070C0"/>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grpSp>
        <p:nvGrpSpPr>
          <p:cNvPr id="62" name="Group 61"/>
          <p:cNvGrpSpPr/>
          <p:nvPr/>
        </p:nvGrpSpPr>
        <p:grpSpPr>
          <a:xfrm>
            <a:off x="8926474" y="4203765"/>
            <a:ext cx="498014" cy="441988"/>
            <a:chOff x="3314482" y="-4918414"/>
            <a:chExt cx="508000" cy="450850"/>
          </a:xfrm>
        </p:grpSpPr>
        <p:sp>
          <p:nvSpPr>
            <p:cNvPr id="63" name="Freeform 196"/>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nvGrpSpPr>
            <p:cNvPr id="64" name="Group 63"/>
            <p:cNvGrpSpPr/>
            <p:nvPr/>
          </p:nvGrpSpPr>
          <p:grpSpPr>
            <a:xfrm>
              <a:off x="3395444" y="-4880314"/>
              <a:ext cx="363537" cy="342900"/>
              <a:chOff x="3395444" y="-4880314"/>
              <a:chExt cx="363537" cy="342900"/>
            </a:xfrm>
          </p:grpSpPr>
          <p:sp>
            <p:nvSpPr>
              <p:cNvPr id="65" name="Freeform 197"/>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66" name="Freeform 198"/>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67" name="Freeform 199"/>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68" name="Freeform 200"/>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69" name="Freeform 201"/>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70" name="Freeform 202"/>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71" name="Freeform 203"/>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72" name="Freeform 204"/>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73" name="Freeform 205"/>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74" name="Freeform 206"/>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75" name="Freeform 207"/>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76" name="Freeform 208"/>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77" name="Freeform 209"/>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grpSp>
      <p:grpSp>
        <p:nvGrpSpPr>
          <p:cNvPr id="78" name="Group 77"/>
          <p:cNvGrpSpPr/>
          <p:nvPr/>
        </p:nvGrpSpPr>
        <p:grpSpPr>
          <a:xfrm>
            <a:off x="9393363" y="4524418"/>
            <a:ext cx="637787" cy="541747"/>
            <a:chOff x="2317532" y="-4150064"/>
            <a:chExt cx="458787" cy="398463"/>
          </a:xfrm>
        </p:grpSpPr>
        <p:sp>
          <p:nvSpPr>
            <p:cNvPr id="79"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80"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81"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82"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grpSp>
        <p:nvGrpSpPr>
          <p:cNvPr id="83" name="Group 82"/>
          <p:cNvGrpSpPr/>
          <p:nvPr/>
        </p:nvGrpSpPr>
        <p:grpSpPr>
          <a:xfrm>
            <a:off x="4730958" y="1433607"/>
            <a:ext cx="540492" cy="837542"/>
            <a:chOff x="8694268" y="2095333"/>
            <a:chExt cx="538477" cy="850408"/>
          </a:xfrm>
        </p:grpSpPr>
        <p:sp>
          <p:nvSpPr>
            <p:cNvPr id="84" name="Rectangle 287"/>
            <p:cNvSpPr>
              <a:spLocks noChangeArrowheads="1"/>
            </p:cNvSpPr>
            <p:nvPr/>
          </p:nvSpPr>
          <p:spPr bwMode="auto">
            <a:xfrm>
              <a:off x="8694268" y="2669956"/>
              <a:ext cx="65" cy="27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endParaRPr lang="en-US" altLang="en-US" sz="1765" kern="0" dirty="0">
                <a:solidFill>
                  <a:prstClr val="black"/>
                </a:solidFill>
              </a:endParaRPr>
            </a:p>
          </p:txBody>
        </p:sp>
        <p:sp>
          <p:nvSpPr>
            <p:cNvPr id="85" name="Rectangle 84"/>
            <p:cNvSpPr/>
            <p:nvPr>
              <p:custDataLst>
                <p:tags r:id="rId2"/>
              </p:custDataLst>
            </p:nvPr>
          </p:nvSpPr>
          <p:spPr bwMode="auto">
            <a:xfrm>
              <a:off x="8699209" y="2095333"/>
              <a:ext cx="533536" cy="533536"/>
            </a:xfrm>
            <a:prstGeom prst="rect">
              <a:avLst/>
            </a:prstGeom>
            <a:solidFill>
              <a:srgbClr val="0078D7"/>
            </a:solidFill>
            <a:ln w="10795" cap="flat" cmpd="sng" algn="ctr">
              <a:noFill/>
              <a:prstDash val="solid"/>
              <a:headEnd type="none" w="med" len="med"/>
              <a:tailEnd type="none" w="med" len="med"/>
            </a:ln>
            <a:effectLst/>
          </p:spPr>
          <p:txBody>
            <a:bodyPr vert="horz" wrap="square" lIns="67232" tIns="44821" rIns="67232" bIns="44821" numCol="1" rtlCol="0" anchor="b" anchorCtr="0" compatLnSpc="1">
              <a:prstTxWarp prst="textNoShape">
                <a:avLst/>
              </a:prstTxWarp>
            </a:bodyPr>
            <a:lstStyle/>
            <a:p>
              <a:pPr defTabSz="914080" fontAlgn="base">
                <a:spcBef>
                  <a:spcPct val="0"/>
                </a:spcBef>
                <a:spcAft>
                  <a:spcPct val="0"/>
                </a:spcAft>
                <a:defRPr/>
              </a:pPr>
              <a:endParaRPr lang="en-US" sz="1470" kern="0" dirty="0">
                <a:gradFill flip="none" rotWithShape="1">
                  <a:gsLst>
                    <a:gs pos="5417">
                      <a:srgbClr val="FFFFFF"/>
                    </a:gs>
                    <a:gs pos="100000">
                      <a:srgbClr val="FFFFFF"/>
                    </a:gs>
                  </a:gsLst>
                  <a:lin ang="5400000" scaled="0"/>
                  <a:tileRect/>
                </a:gradFill>
                <a:latin typeface="Segoe UI"/>
              </a:endParaRPr>
            </a:p>
          </p:txBody>
        </p:sp>
        <p:grpSp>
          <p:nvGrpSpPr>
            <p:cNvPr id="86" name="Group 85"/>
            <p:cNvGrpSpPr/>
            <p:nvPr/>
          </p:nvGrpSpPr>
          <p:grpSpPr>
            <a:xfrm>
              <a:off x="8831399" y="2232704"/>
              <a:ext cx="269157" cy="280308"/>
              <a:chOff x="11472827" y="4545788"/>
              <a:chExt cx="280728" cy="284825"/>
            </a:xfrm>
          </p:grpSpPr>
          <p:sp>
            <p:nvSpPr>
              <p:cNvPr id="87" name="Rounded Rectangle 86"/>
              <p:cNvSpPr/>
              <p:nvPr/>
            </p:nvSpPr>
            <p:spPr bwMode="auto">
              <a:xfrm>
                <a:off x="11472827" y="4699141"/>
                <a:ext cx="35603" cy="80649"/>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88" name="Rounded Rectangle 87"/>
              <p:cNvSpPr/>
              <p:nvPr/>
            </p:nvSpPr>
            <p:spPr bwMode="auto">
              <a:xfrm>
                <a:off x="11527518" y="4680314"/>
                <a:ext cx="35603" cy="111152"/>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89" name="Rounded Rectangle 88"/>
              <p:cNvSpPr/>
              <p:nvPr/>
            </p:nvSpPr>
            <p:spPr bwMode="auto">
              <a:xfrm>
                <a:off x="11581398" y="4660852"/>
                <a:ext cx="35603" cy="151148"/>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90" name="Rounded Rectangle 89"/>
              <p:cNvSpPr/>
              <p:nvPr/>
            </p:nvSpPr>
            <p:spPr bwMode="auto">
              <a:xfrm>
                <a:off x="11637498" y="4643936"/>
                <a:ext cx="35603" cy="186677"/>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91" name="Freeform 90"/>
              <p:cNvSpPr/>
              <p:nvPr/>
            </p:nvSpPr>
            <p:spPr bwMode="auto">
              <a:xfrm>
                <a:off x="11487149" y="4545788"/>
                <a:ext cx="266406" cy="257746"/>
              </a:xfrm>
              <a:custGeom>
                <a:avLst/>
                <a:gdLst>
                  <a:gd name="connsiteX0" fmla="*/ 0 w 1136625"/>
                  <a:gd name="connsiteY0" fmla="*/ 528239 h 1114767"/>
                  <a:gd name="connsiteX1" fmla="*/ 0 w 1136625"/>
                  <a:gd name="connsiteY1" fmla="*/ 105648 h 1114767"/>
                  <a:gd name="connsiteX2" fmla="*/ 204010 w 1136625"/>
                  <a:gd name="connsiteY2" fmla="*/ 0 h 1114767"/>
                  <a:gd name="connsiteX3" fmla="*/ 983618 w 1136625"/>
                  <a:gd name="connsiteY3" fmla="*/ 247726 h 1114767"/>
                  <a:gd name="connsiteX4" fmla="*/ 1136625 w 1136625"/>
                  <a:gd name="connsiteY4" fmla="*/ 429877 h 1114767"/>
                  <a:gd name="connsiteX5" fmla="*/ 1136625 w 1136625"/>
                  <a:gd name="connsiteY5" fmla="*/ 958116 h 1114767"/>
                  <a:gd name="connsiteX6" fmla="*/ 987261 w 1136625"/>
                  <a:gd name="connsiteY6" fmla="*/ 1114767 h 1114767"/>
                  <a:gd name="connsiteX7" fmla="*/ 881613 w 1136625"/>
                  <a:gd name="connsiteY7" fmla="*/ 1052835 h 1114767"/>
                  <a:gd name="connsiteX0" fmla="*/ 0 w 1136625"/>
                  <a:gd name="connsiteY0" fmla="*/ 542295 h 1128823"/>
                  <a:gd name="connsiteX1" fmla="*/ 0 w 1136625"/>
                  <a:gd name="connsiteY1" fmla="*/ 119704 h 1128823"/>
                  <a:gd name="connsiteX2" fmla="*/ 204010 w 1136625"/>
                  <a:gd name="connsiteY2" fmla="*/ 14056 h 1128823"/>
                  <a:gd name="connsiteX3" fmla="*/ 983618 w 1136625"/>
                  <a:gd name="connsiteY3" fmla="*/ 261782 h 1128823"/>
                  <a:gd name="connsiteX4" fmla="*/ 1136625 w 1136625"/>
                  <a:gd name="connsiteY4" fmla="*/ 443933 h 1128823"/>
                  <a:gd name="connsiteX5" fmla="*/ 1136625 w 1136625"/>
                  <a:gd name="connsiteY5" fmla="*/ 972172 h 1128823"/>
                  <a:gd name="connsiteX6" fmla="*/ 987261 w 1136625"/>
                  <a:gd name="connsiteY6" fmla="*/ 1128823 h 1128823"/>
                  <a:gd name="connsiteX7" fmla="*/ 881613 w 1136625"/>
                  <a:gd name="connsiteY7" fmla="*/ 1066891 h 1128823"/>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407" h="1141164">
                    <a:moveTo>
                      <a:pt x="10" y="546990"/>
                    </a:moveTo>
                    <a:lnTo>
                      <a:pt x="10" y="124399"/>
                    </a:lnTo>
                    <a:cubicBezTo>
                      <a:pt x="-1205" y="41823"/>
                      <a:pt x="103230" y="-37108"/>
                      <a:pt x="204020" y="18751"/>
                    </a:cubicBezTo>
                    <a:lnTo>
                      <a:pt x="983628" y="266477"/>
                    </a:lnTo>
                    <a:cubicBezTo>
                      <a:pt x="1100205" y="312622"/>
                      <a:pt x="1143921" y="380625"/>
                      <a:pt x="1136635" y="448628"/>
                    </a:cubicBezTo>
                    <a:cubicBezTo>
                      <a:pt x="1136635" y="624708"/>
                      <a:pt x="1131778" y="877291"/>
                      <a:pt x="1136635" y="976867"/>
                    </a:cubicBezTo>
                    <a:cubicBezTo>
                      <a:pt x="1141492" y="1076443"/>
                      <a:pt x="1088062" y="1168734"/>
                      <a:pt x="987271" y="1133518"/>
                    </a:cubicBezTo>
                    <a:lnTo>
                      <a:pt x="881623" y="1071586"/>
                    </a:lnTo>
                  </a:path>
                </a:pathLst>
              </a:custGeom>
              <a:noFill/>
              <a:ln w="12700" cap="rnd" cmpd="sng" algn="ctr">
                <a:solidFill>
                  <a:srgbClr val="02162E"/>
                </a:solidFill>
                <a:prstDash val="solid"/>
                <a:headEnd type="none" w="med" len="med"/>
                <a:tailEnd type="none" w="med" len="med"/>
              </a:ln>
              <a:effectLst/>
            </p:spPr>
            <p:txBody>
              <a:bodyPr rtlCol="0" anchor="ctr"/>
              <a:lstStyle/>
              <a:p>
                <a:pPr algn="ctr" defTabSz="597576">
                  <a:defRPr/>
                </a:pPr>
                <a:endParaRPr lang="en-US" sz="1765" kern="0">
                  <a:solidFill>
                    <a:prstClr val="white"/>
                  </a:solidFill>
                  <a:latin typeface="Segoe UI"/>
                </a:endParaRPr>
              </a:p>
            </p:txBody>
          </p:sp>
        </p:grpSp>
      </p:grpSp>
      <p:grpSp>
        <p:nvGrpSpPr>
          <p:cNvPr id="92" name="Group 91"/>
          <p:cNvGrpSpPr/>
          <p:nvPr/>
        </p:nvGrpSpPr>
        <p:grpSpPr>
          <a:xfrm>
            <a:off x="10140298" y="1462668"/>
            <a:ext cx="540492" cy="837542"/>
            <a:chOff x="8694268" y="2095333"/>
            <a:chExt cx="538477" cy="850408"/>
          </a:xfrm>
        </p:grpSpPr>
        <p:sp>
          <p:nvSpPr>
            <p:cNvPr id="93" name="Rectangle 287"/>
            <p:cNvSpPr>
              <a:spLocks noChangeArrowheads="1"/>
            </p:cNvSpPr>
            <p:nvPr/>
          </p:nvSpPr>
          <p:spPr bwMode="auto">
            <a:xfrm>
              <a:off x="8694268" y="2669956"/>
              <a:ext cx="65" cy="27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endParaRPr lang="en-US" altLang="en-US" sz="1765" kern="0" dirty="0">
                <a:solidFill>
                  <a:prstClr val="black"/>
                </a:solidFill>
              </a:endParaRPr>
            </a:p>
          </p:txBody>
        </p:sp>
        <p:sp>
          <p:nvSpPr>
            <p:cNvPr id="94" name="Rectangle 93"/>
            <p:cNvSpPr/>
            <p:nvPr>
              <p:custDataLst>
                <p:tags r:id="rId1"/>
              </p:custDataLst>
            </p:nvPr>
          </p:nvSpPr>
          <p:spPr bwMode="auto">
            <a:xfrm>
              <a:off x="8699209" y="2095333"/>
              <a:ext cx="533536" cy="533536"/>
            </a:xfrm>
            <a:prstGeom prst="rect">
              <a:avLst/>
            </a:prstGeom>
            <a:solidFill>
              <a:srgbClr val="0078D7"/>
            </a:solidFill>
            <a:ln w="10795" cap="flat" cmpd="sng" algn="ctr">
              <a:noFill/>
              <a:prstDash val="solid"/>
              <a:headEnd type="none" w="med" len="med"/>
              <a:tailEnd type="none" w="med" len="med"/>
            </a:ln>
            <a:effectLst/>
          </p:spPr>
          <p:txBody>
            <a:bodyPr vert="horz" wrap="square" lIns="67232" tIns="44821" rIns="67232" bIns="44821" numCol="1" rtlCol="0" anchor="b" anchorCtr="0" compatLnSpc="1">
              <a:prstTxWarp prst="textNoShape">
                <a:avLst/>
              </a:prstTxWarp>
            </a:bodyPr>
            <a:lstStyle/>
            <a:p>
              <a:pPr defTabSz="914080" fontAlgn="base">
                <a:spcBef>
                  <a:spcPct val="0"/>
                </a:spcBef>
                <a:spcAft>
                  <a:spcPct val="0"/>
                </a:spcAft>
                <a:defRPr/>
              </a:pPr>
              <a:endParaRPr lang="en-US" sz="1470" kern="0" dirty="0">
                <a:gradFill flip="none" rotWithShape="1">
                  <a:gsLst>
                    <a:gs pos="5417">
                      <a:srgbClr val="FFFFFF"/>
                    </a:gs>
                    <a:gs pos="100000">
                      <a:srgbClr val="FFFFFF"/>
                    </a:gs>
                  </a:gsLst>
                  <a:lin ang="5400000" scaled="0"/>
                  <a:tileRect/>
                </a:gradFill>
                <a:latin typeface="Segoe UI"/>
              </a:endParaRPr>
            </a:p>
          </p:txBody>
        </p:sp>
        <p:grpSp>
          <p:nvGrpSpPr>
            <p:cNvPr id="95" name="Group 94"/>
            <p:cNvGrpSpPr/>
            <p:nvPr/>
          </p:nvGrpSpPr>
          <p:grpSpPr>
            <a:xfrm>
              <a:off x="8831399" y="2232704"/>
              <a:ext cx="269157" cy="280308"/>
              <a:chOff x="11472827" y="4545788"/>
              <a:chExt cx="280728" cy="284825"/>
            </a:xfrm>
          </p:grpSpPr>
          <p:sp>
            <p:nvSpPr>
              <p:cNvPr id="96" name="Rounded Rectangle 95"/>
              <p:cNvSpPr/>
              <p:nvPr/>
            </p:nvSpPr>
            <p:spPr bwMode="auto">
              <a:xfrm>
                <a:off x="11472827" y="4699141"/>
                <a:ext cx="35603" cy="80649"/>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97" name="Rounded Rectangle 96"/>
              <p:cNvSpPr/>
              <p:nvPr/>
            </p:nvSpPr>
            <p:spPr bwMode="auto">
              <a:xfrm>
                <a:off x="11527518" y="4680314"/>
                <a:ext cx="35603" cy="111152"/>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98" name="Rounded Rectangle 97"/>
              <p:cNvSpPr/>
              <p:nvPr/>
            </p:nvSpPr>
            <p:spPr bwMode="auto">
              <a:xfrm>
                <a:off x="11581398" y="4660852"/>
                <a:ext cx="35603" cy="151148"/>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99" name="Rounded Rectangle 98"/>
              <p:cNvSpPr/>
              <p:nvPr/>
            </p:nvSpPr>
            <p:spPr bwMode="auto">
              <a:xfrm>
                <a:off x="11637498" y="4643936"/>
                <a:ext cx="35603" cy="186677"/>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100" name="Freeform 99"/>
              <p:cNvSpPr/>
              <p:nvPr/>
            </p:nvSpPr>
            <p:spPr bwMode="auto">
              <a:xfrm>
                <a:off x="11487149" y="4545788"/>
                <a:ext cx="266406" cy="257746"/>
              </a:xfrm>
              <a:custGeom>
                <a:avLst/>
                <a:gdLst>
                  <a:gd name="connsiteX0" fmla="*/ 0 w 1136625"/>
                  <a:gd name="connsiteY0" fmla="*/ 528239 h 1114767"/>
                  <a:gd name="connsiteX1" fmla="*/ 0 w 1136625"/>
                  <a:gd name="connsiteY1" fmla="*/ 105648 h 1114767"/>
                  <a:gd name="connsiteX2" fmla="*/ 204010 w 1136625"/>
                  <a:gd name="connsiteY2" fmla="*/ 0 h 1114767"/>
                  <a:gd name="connsiteX3" fmla="*/ 983618 w 1136625"/>
                  <a:gd name="connsiteY3" fmla="*/ 247726 h 1114767"/>
                  <a:gd name="connsiteX4" fmla="*/ 1136625 w 1136625"/>
                  <a:gd name="connsiteY4" fmla="*/ 429877 h 1114767"/>
                  <a:gd name="connsiteX5" fmla="*/ 1136625 w 1136625"/>
                  <a:gd name="connsiteY5" fmla="*/ 958116 h 1114767"/>
                  <a:gd name="connsiteX6" fmla="*/ 987261 w 1136625"/>
                  <a:gd name="connsiteY6" fmla="*/ 1114767 h 1114767"/>
                  <a:gd name="connsiteX7" fmla="*/ 881613 w 1136625"/>
                  <a:gd name="connsiteY7" fmla="*/ 1052835 h 1114767"/>
                  <a:gd name="connsiteX0" fmla="*/ 0 w 1136625"/>
                  <a:gd name="connsiteY0" fmla="*/ 542295 h 1128823"/>
                  <a:gd name="connsiteX1" fmla="*/ 0 w 1136625"/>
                  <a:gd name="connsiteY1" fmla="*/ 119704 h 1128823"/>
                  <a:gd name="connsiteX2" fmla="*/ 204010 w 1136625"/>
                  <a:gd name="connsiteY2" fmla="*/ 14056 h 1128823"/>
                  <a:gd name="connsiteX3" fmla="*/ 983618 w 1136625"/>
                  <a:gd name="connsiteY3" fmla="*/ 261782 h 1128823"/>
                  <a:gd name="connsiteX4" fmla="*/ 1136625 w 1136625"/>
                  <a:gd name="connsiteY4" fmla="*/ 443933 h 1128823"/>
                  <a:gd name="connsiteX5" fmla="*/ 1136625 w 1136625"/>
                  <a:gd name="connsiteY5" fmla="*/ 972172 h 1128823"/>
                  <a:gd name="connsiteX6" fmla="*/ 987261 w 1136625"/>
                  <a:gd name="connsiteY6" fmla="*/ 1128823 h 1128823"/>
                  <a:gd name="connsiteX7" fmla="*/ 881613 w 1136625"/>
                  <a:gd name="connsiteY7" fmla="*/ 1066891 h 1128823"/>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407" h="1141164">
                    <a:moveTo>
                      <a:pt x="10" y="546990"/>
                    </a:moveTo>
                    <a:lnTo>
                      <a:pt x="10" y="124399"/>
                    </a:lnTo>
                    <a:cubicBezTo>
                      <a:pt x="-1205" y="41823"/>
                      <a:pt x="103230" y="-37108"/>
                      <a:pt x="204020" y="18751"/>
                    </a:cubicBezTo>
                    <a:lnTo>
                      <a:pt x="983628" y="266477"/>
                    </a:lnTo>
                    <a:cubicBezTo>
                      <a:pt x="1100205" y="312622"/>
                      <a:pt x="1143921" y="380625"/>
                      <a:pt x="1136635" y="448628"/>
                    </a:cubicBezTo>
                    <a:cubicBezTo>
                      <a:pt x="1136635" y="624708"/>
                      <a:pt x="1131778" y="877291"/>
                      <a:pt x="1136635" y="976867"/>
                    </a:cubicBezTo>
                    <a:cubicBezTo>
                      <a:pt x="1141492" y="1076443"/>
                      <a:pt x="1088062" y="1168734"/>
                      <a:pt x="987271" y="1133518"/>
                    </a:cubicBezTo>
                    <a:lnTo>
                      <a:pt x="881623" y="1071586"/>
                    </a:lnTo>
                  </a:path>
                </a:pathLst>
              </a:custGeom>
              <a:noFill/>
              <a:ln w="12700" cap="rnd" cmpd="sng" algn="ctr">
                <a:solidFill>
                  <a:srgbClr val="02162E"/>
                </a:solidFill>
                <a:prstDash val="solid"/>
                <a:headEnd type="none" w="med" len="med"/>
                <a:tailEnd type="none" w="med" len="med"/>
              </a:ln>
              <a:effectLst/>
            </p:spPr>
            <p:txBody>
              <a:bodyPr rtlCol="0" anchor="ctr"/>
              <a:lstStyle/>
              <a:p>
                <a:pPr algn="ctr" defTabSz="597576">
                  <a:defRPr/>
                </a:pPr>
                <a:endParaRPr lang="en-US" sz="1765" kern="0">
                  <a:solidFill>
                    <a:prstClr val="white"/>
                  </a:solidFill>
                  <a:latin typeface="Segoe UI"/>
                </a:endParaRPr>
              </a:p>
            </p:txBody>
          </p:sp>
        </p:grpSp>
      </p:grpSp>
      <p:grpSp>
        <p:nvGrpSpPr>
          <p:cNvPr id="101" name="Group 100"/>
          <p:cNvGrpSpPr/>
          <p:nvPr/>
        </p:nvGrpSpPr>
        <p:grpSpPr>
          <a:xfrm>
            <a:off x="9393363" y="1853114"/>
            <a:ext cx="637787" cy="541747"/>
            <a:chOff x="2317532" y="-4150064"/>
            <a:chExt cx="458787" cy="398463"/>
          </a:xfrm>
        </p:grpSpPr>
        <p:sp>
          <p:nvSpPr>
            <p:cNvPr id="102"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03"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04"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05"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pic>
        <p:nvPicPr>
          <p:cNvPr id="109" name="Picture 10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7655" y="1515669"/>
            <a:ext cx="472677" cy="472679"/>
          </a:xfrm>
          <a:prstGeom prst="rect">
            <a:avLst/>
          </a:prstGeom>
        </p:spPr>
      </p:pic>
      <p:grpSp>
        <p:nvGrpSpPr>
          <p:cNvPr id="110" name="Group 109"/>
          <p:cNvGrpSpPr/>
          <p:nvPr/>
        </p:nvGrpSpPr>
        <p:grpSpPr>
          <a:xfrm>
            <a:off x="4026069" y="1893529"/>
            <a:ext cx="637787" cy="541747"/>
            <a:chOff x="2317532" y="-4150064"/>
            <a:chExt cx="458787" cy="398463"/>
          </a:xfrm>
        </p:grpSpPr>
        <p:sp>
          <p:nvSpPr>
            <p:cNvPr id="111"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12"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13"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14"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pic>
        <p:nvPicPr>
          <p:cNvPr id="115" name="Picture 1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2776" y="1481198"/>
            <a:ext cx="472677" cy="472679"/>
          </a:xfrm>
          <a:prstGeom prst="rect">
            <a:avLst/>
          </a:prstGeom>
        </p:spPr>
      </p:pic>
      <p:pic>
        <p:nvPicPr>
          <p:cNvPr id="116" name="Picture 1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9078" y="3037628"/>
            <a:ext cx="459958" cy="459958"/>
          </a:xfrm>
          <a:prstGeom prst="rect">
            <a:avLst/>
          </a:prstGeom>
        </p:spPr>
      </p:pic>
      <p:pic>
        <p:nvPicPr>
          <p:cNvPr id="137" name="Picture 1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2707" y="4859943"/>
            <a:ext cx="376709" cy="376709"/>
          </a:xfrm>
          <a:prstGeom prst="rect">
            <a:avLst/>
          </a:prstGeom>
        </p:spPr>
      </p:pic>
      <p:grpSp>
        <p:nvGrpSpPr>
          <p:cNvPr id="138" name="Group 137"/>
          <p:cNvGrpSpPr/>
          <p:nvPr/>
        </p:nvGrpSpPr>
        <p:grpSpPr>
          <a:xfrm>
            <a:off x="4938594" y="4802327"/>
            <a:ext cx="498014" cy="441988"/>
            <a:chOff x="3314482" y="-4918414"/>
            <a:chExt cx="508000" cy="450850"/>
          </a:xfrm>
        </p:grpSpPr>
        <p:sp>
          <p:nvSpPr>
            <p:cNvPr id="139" name="Freeform 196"/>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nvGrpSpPr>
            <p:cNvPr id="140" name="Group 139"/>
            <p:cNvGrpSpPr/>
            <p:nvPr/>
          </p:nvGrpSpPr>
          <p:grpSpPr>
            <a:xfrm>
              <a:off x="3395444" y="-4880314"/>
              <a:ext cx="363537" cy="342900"/>
              <a:chOff x="3395444" y="-4880314"/>
              <a:chExt cx="363537" cy="342900"/>
            </a:xfrm>
          </p:grpSpPr>
          <p:sp>
            <p:nvSpPr>
              <p:cNvPr id="141" name="Freeform 197"/>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42" name="Freeform 198"/>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43" name="Freeform 199"/>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44" name="Freeform 200"/>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45" name="Freeform 201"/>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46" name="Freeform 202"/>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47" name="Freeform 203"/>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48" name="Freeform 204"/>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49" name="Freeform 205"/>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50" name="Freeform 206"/>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51" name="Freeform 207"/>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52" name="Freeform 208"/>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53" name="Freeform 209"/>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grpSp>
      <p:grpSp>
        <p:nvGrpSpPr>
          <p:cNvPr id="159" name="Group 158"/>
          <p:cNvGrpSpPr/>
          <p:nvPr/>
        </p:nvGrpSpPr>
        <p:grpSpPr>
          <a:xfrm>
            <a:off x="8917135" y="4741626"/>
            <a:ext cx="417088" cy="418644"/>
            <a:chOff x="5737007" y="-3299164"/>
            <a:chExt cx="425450" cy="427038"/>
          </a:xfrm>
        </p:grpSpPr>
        <p:sp>
          <p:nvSpPr>
            <p:cNvPr id="160" name="Freeform 248"/>
            <p:cNvSpPr>
              <a:spLocks noEditPoints="1"/>
            </p:cNvSpPr>
            <p:nvPr/>
          </p:nvSpPr>
          <p:spPr bwMode="auto">
            <a:xfrm>
              <a:off x="5737007" y="-3299164"/>
              <a:ext cx="425450" cy="427038"/>
            </a:xfrm>
            <a:custGeom>
              <a:avLst/>
              <a:gdLst>
                <a:gd name="T0" fmla="*/ 104 w 575"/>
                <a:gd name="T1" fmla="*/ 573 h 573"/>
                <a:gd name="T2" fmla="*/ 207 w 575"/>
                <a:gd name="T3" fmla="*/ 533 h 573"/>
                <a:gd name="T4" fmla="*/ 243 w 575"/>
                <a:gd name="T5" fmla="*/ 569 h 573"/>
                <a:gd name="T6" fmla="*/ 414 w 575"/>
                <a:gd name="T7" fmla="*/ 569 h 573"/>
                <a:gd name="T8" fmla="*/ 414 w 575"/>
                <a:gd name="T9" fmla="*/ 330 h 573"/>
                <a:gd name="T10" fmla="*/ 426 w 575"/>
                <a:gd name="T11" fmla="*/ 321 h 573"/>
                <a:gd name="T12" fmla="*/ 575 w 575"/>
                <a:gd name="T13" fmla="*/ 21 h 573"/>
                <a:gd name="T14" fmla="*/ 575 w 575"/>
                <a:gd name="T15" fmla="*/ 0 h 573"/>
                <a:gd name="T16" fmla="*/ 554 w 575"/>
                <a:gd name="T17" fmla="*/ 0 h 573"/>
                <a:gd name="T18" fmla="*/ 254 w 575"/>
                <a:gd name="T19" fmla="*/ 148 h 573"/>
                <a:gd name="T20" fmla="*/ 242 w 575"/>
                <a:gd name="T21" fmla="*/ 162 h 573"/>
                <a:gd name="T22" fmla="*/ 6 w 575"/>
                <a:gd name="T23" fmla="*/ 162 h 573"/>
                <a:gd name="T24" fmla="*/ 6 w 575"/>
                <a:gd name="T25" fmla="*/ 333 h 573"/>
                <a:gd name="T26" fmla="*/ 42 w 575"/>
                <a:gd name="T27" fmla="*/ 369 h 573"/>
                <a:gd name="T28" fmla="*/ 0 w 575"/>
                <a:gd name="T29" fmla="*/ 472 h 573"/>
                <a:gd name="T30" fmla="*/ 104 w 575"/>
                <a:gd name="T31" fmla="*/ 573 h 573"/>
                <a:gd name="T32" fmla="*/ 52 w 575"/>
                <a:gd name="T33" fmla="*/ 464 h 573"/>
                <a:gd name="T34" fmla="*/ 75 w 575"/>
                <a:gd name="T35" fmla="*/ 403 h 573"/>
                <a:gd name="T36" fmla="*/ 175 w 575"/>
                <a:gd name="T37" fmla="*/ 503 h 573"/>
                <a:gd name="T38" fmla="*/ 114 w 575"/>
                <a:gd name="T39" fmla="*/ 526 h 573"/>
                <a:gd name="T40" fmla="*/ 52 w 575"/>
                <a:gd name="T41" fmla="*/ 464 h 573"/>
                <a:gd name="T42" fmla="*/ 372 w 575"/>
                <a:gd name="T43" fmla="*/ 529 h 573"/>
                <a:gd name="T44" fmla="*/ 258 w 575"/>
                <a:gd name="T45" fmla="*/ 529 h 573"/>
                <a:gd name="T46" fmla="*/ 238 w 575"/>
                <a:gd name="T47" fmla="*/ 508 h 573"/>
                <a:gd name="T48" fmla="*/ 372 w 575"/>
                <a:gd name="T49" fmla="*/ 372 h 573"/>
                <a:gd name="T50" fmla="*/ 372 w 575"/>
                <a:gd name="T51" fmla="*/ 529 h 573"/>
                <a:gd name="T52" fmla="*/ 472 w 575"/>
                <a:gd name="T53" fmla="*/ 214 h 573"/>
                <a:gd name="T54" fmla="*/ 364 w 575"/>
                <a:gd name="T55" fmla="*/ 105 h 573"/>
                <a:gd name="T56" fmla="*/ 535 w 575"/>
                <a:gd name="T57" fmla="*/ 40 h 573"/>
                <a:gd name="T58" fmla="*/ 472 w 575"/>
                <a:gd name="T59" fmla="*/ 214 h 573"/>
                <a:gd name="T60" fmla="*/ 286 w 575"/>
                <a:gd name="T61" fmla="*/ 175 h 573"/>
                <a:gd name="T62" fmla="*/ 331 w 575"/>
                <a:gd name="T63" fmla="*/ 128 h 573"/>
                <a:gd name="T64" fmla="*/ 444 w 575"/>
                <a:gd name="T65" fmla="*/ 242 h 573"/>
                <a:gd name="T66" fmla="*/ 397 w 575"/>
                <a:gd name="T67" fmla="*/ 289 h 573"/>
                <a:gd name="T68" fmla="*/ 208 w 575"/>
                <a:gd name="T69" fmla="*/ 480 h 573"/>
                <a:gd name="T70" fmla="*/ 95 w 575"/>
                <a:gd name="T71" fmla="*/ 366 h 573"/>
                <a:gd name="T72" fmla="*/ 286 w 575"/>
                <a:gd name="T73" fmla="*/ 175 h 573"/>
                <a:gd name="T74" fmla="*/ 46 w 575"/>
                <a:gd name="T75" fmla="*/ 204 h 573"/>
                <a:gd name="T76" fmla="*/ 204 w 575"/>
                <a:gd name="T77" fmla="*/ 204 h 573"/>
                <a:gd name="T78" fmla="*/ 68 w 575"/>
                <a:gd name="T79" fmla="*/ 339 h 573"/>
                <a:gd name="T80" fmla="*/ 47 w 575"/>
                <a:gd name="T81" fmla="*/ 318 h 573"/>
                <a:gd name="T82" fmla="*/ 46 w 575"/>
                <a:gd name="T83" fmla="*/ 20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573">
                  <a:moveTo>
                    <a:pt x="104" y="573"/>
                  </a:moveTo>
                  <a:lnTo>
                    <a:pt x="207" y="533"/>
                  </a:lnTo>
                  <a:lnTo>
                    <a:pt x="243" y="569"/>
                  </a:lnTo>
                  <a:lnTo>
                    <a:pt x="414" y="569"/>
                  </a:lnTo>
                  <a:lnTo>
                    <a:pt x="414" y="330"/>
                  </a:lnTo>
                  <a:lnTo>
                    <a:pt x="426" y="321"/>
                  </a:lnTo>
                  <a:cubicBezTo>
                    <a:pt x="522" y="239"/>
                    <a:pt x="575" y="133"/>
                    <a:pt x="575" y="21"/>
                  </a:cubicBezTo>
                  <a:lnTo>
                    <a:pt x="575" y="0"/>
                  </a:lnTo>
                  <a:lnTo>
                    <a:pt x="554" y="0"/>
                  </a:lnTo>
                  <a:cubicBezTo>
                    <a:pt x="440" y="0"/>
                    <a:pt x="335" y="53"/>
                    <a:pt x="254" y="148"/>
                  </a:cubicBezTo>
                  <a:lnTo>
                    <a:pt x="242" y="162"/>
                  </a:lnTo>
                  <a:lnTo>
                    <a:pt x="6" y="162"/>
                  </a:lnTo>
                  <a:lnTo>
                    <a:pt x="6" y="333"/>
                  </a:lnTo>
                  <a:lnTo>
                    <a:pt x="42" y="369"/>
                  </a:lnTo>
                  <a:lnTo>
                    <a:pt x="0" y="472"/>
                  </a:lnTo>
                  <a:lnTo>
                    <a:pt x="104" y="573"/>
                  </a:lnTo>
                  <a:close/>
                  <a:moveTo>
                    <a:pt x="52" y="464"/>
                  </a:moveTo>
                  <a:lnTo>
                    <a:pt x="75" y="403"/>
                  </a:lnTo>
                  <a:lnTo>
                    <a:pt x="175" y="503"/>
                  </a:lnTo>
                  <a:lnTo>
                    <a:pt x="114" y="526"/>
                  </a:lnTo>
                  <a:lnTo>
                    <a:pt x="52" y="464"/>
                  </a:lnTo>
                  <a:close/>
                  <a:moveTo>
                    <a:pt x="372" y="529"/>
                  </a:moveTo>
                  <a:lnTo>
                    <a:pt x="258" y="529"/>
                  </a:lnTo>
                  <a:lnTo>
                    <a:pt x="238" y="508"/>
                  </a:lnTo>
                  <a:lnTo>
                    <a:pt x="372" y="372"/>
                  </a:lnTo>
                  <a:lnTo>
                    <a:pt x="372" y="529"/>
                  </a:lnTo>
                  <a:close/>
                  <a:moveTo>
                    <a:pt x="472" y="214"/>
                  </a:moveTo>
                  <a:lnTo>
                    <a:pt x="364" y="105"/>
                  </a:lnTo>
                  <a:cubicBezTo>
                    <a:pt x="414" y="67"/>
                    <a:pt x="474" y="44"/>
                    <a:pt x="535" y="40"/>
                  </a:cubicBezTo>
                  <a:cubicBezTo>
                    <a:pt x="531" y="103"/>
                    <a:pt x="508" y="161"/>
                    <a:pt x="472" y="214"/>
                  </a:cubicBezTo>
                  <a:close/>
                  <a:moveTo>
                    <a:pt x="286" y="175"/>
                  </a:moveTo>
                  <a:cubicBezTo>
                    <a:pt x="300" y="158"/>
                    <a:pt x="315" y="143"/>
                    <a:pt x="331" y="128"/>
                  </a:cubicBezTo>
                  <a:lnTo>
                    <a:pt x="444" y="242"/>
                  </a:lnTo>
                  <a:cubicBezTo>
                    <a:pt x="431" y="258"/>
                    <a:pt x="414" y="273"/>
                    <a:pt x="397" y="289"/>
                  </a:cubicBezTo>
                  <a:lnTo>
                    <a:pt x="208" y="480"/>
                  </a:lnTo>
                  <a:lnTo>
                    <a:pt x="95" y="366"/>
                  </a:lnTo>
                  <a:lnTo>
                    <a:pt x="286" y="175"/>
                  </a:lnTo>
                  <a:close/>
                  <a:moveTo>
                    <a:pt x="46" y="204"/>
                  </a:moveTo>
                  <a:lnTo>
                    <a:pt x="204" y="204"/>
                  </a:lnTo>
                  <a:lnTo>
                    <a:pt x="68" y="339"/>
                  </a:lnTo>
                  <a:lnTo>
                    <a:pt x="47" y="318"/>
                  </a:lnTo>
                  <a:cubicBezTo>
                    <a:pt x="46" y="316"/>
                    <a:pt x="46" y="204"/>
                    <a:pt x="46" y="204"/>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61" name="Oval 249"/>
            <p:cNvSpPr>
              <a:spLocks noChangeArrowheads="1"/>
            </p:cNvSpPr>
            <p:nvPr/>
          </p:nvSpPr>
          <p:spPr bwMode="auto">
            <a:xfrm>
              <a:off x="5937032" y="-3132476"/>
              <a:ext cx="60325" cy="60325"/>
            </a:xfrm>
            <a:prstGeom prst="ellipse">
              <a:avLst/>
            </a:pr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4404" y="3081043"/>
            <a:ext cx="459958" cy="459958"/>
          </a:xfrm>
          <a:prstGeom prst="rect">
            <a:avLst/>
          </a:prstGeom>
        </p:spPr>
      </p:pic>
      <p:pic>
        <p:nvPicPr>
          <p:cNvPr id="163" name="Picture 1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37028" y="4184426"/>
            <a:ext cx="463545" cy="463547"/>
          </a:xfrm>
          <a:prstGeom prst="rect">
            <a:avLst/>
          </a:prstGeom>
        </p:spPr>
      </p:pic>
      <p:pic>
        <p:nvPicPr>
          <p:cNvPr id="164" name="Picture 1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1500" y="4182489"/>
            <a:ext cx="463545" cy="463547"/>
          </a:xfrm>
          <a:prstGeom prst="rect">
            <a:avLst/>
          </a:prstGeom>
        </p:spPr>
      </p:pic>
      <p:sp>
        <p:nvSpPr>
          <p:cNvPr id="165" name="Freeform 164"/>
          <p:cNvSpPr/>
          <p:nvPr/>
        </p:nvSpPr>
        <p:spPr bwMode="auto">
          <a:xfrm>
            <a:off x="8971364" y="3171490"/>
            <a:ext cx="390871" cy="463194"/>
          </a:xfrm>
          <a:custGeom>
            <a:avLst/>
            <a:gdLst>
              <a:gd name="connsiteX0" fmla="*/ 438796 w 667945"/>
              <a:gd name="connsiteY0" fmla="*/ 474896 h 919312"/>
              <a:gd name="connsiteX1" fmla="*/ 457731 w 667945"/>
              <a:gd name="connsiteY1" fmla="*/ 501690 h 919312"/>
              <a:gd name="connsiteX2" fmla="*/ 503146 w 667945"/>
              <a:gd name="connsiteY2" fmla="*/ 530902 h 919312"/>
              <a:gd name="connsiteX3" fmla="*/ 556703 w 667945"/>
              <a:gd name="connsiteY3" fmla="*/ 541217 h 919312"/>
              <a:gd name="connsiteX4" fmla="*/ 560815 w 667945"/>
              <a:gd name="connsiteY4" fmla="*/ 541217 h 919312"/>
              <a:gd name="connsiteX5" fmla="*/ 614373 w 667945"/>
              <a:gd name="connsiteY5" fmla="*/ 530902 h 919312"/>
              <a:gd name="connsiteX6" fmla="*/ 659787 w 667945"/>
              <a:gd name="connsiteY6" fmla="*/ 501690 h 919312"/>
              <a:gd name="connsiteX7" fmla="*/ 667943 w 667945"/>
              <a:gd name="connsiteY7" fmla="*/ 490150 h 919312"/>
              <a:gd name="connsiteX8" fmla="*/ 667943 w 667945"/>
              <a:gd name="connsiteY8" fmla="*/ 804964 h 919312"/>
              <a:gd name="connsiteX9" fmla="*/ 665702 w 667945"/>
              <a:gd name="connsiteY9" fmla="*/ 804964 h 919312"/>
              <a:gd name="connsiteX10" fmla="*/ 667944 w 667945"/>
              <a:gd name="connsiteY10" fmla="*/ 812105 h 919312"/>
              <a:gd name="connsiteX11" fmla="*/ 333972 w 667945"/>
              <a:gd name="connsiteY11" fmla="*/ 919312 h 919312"/>
              <a:gd name="connsiteX12" fmla="*/ 0 w 667945"/>
              <a:gd name="connsiteY12" fmla="*/ 812105 h 919312"/>
              <a:gd name="connsiteX13" fmla="*/ 2243 w 667945"/>
              <a:gd name="connsiteY13" fmla="*/ 804964 h 919312"/>
              <a:gd name="connsiteX14" fmla="*/ 0 w 667945"/>
              <a:gd name="connsiteY14" fmla="*/ 804964 h 919312"/>
              <a:gd name="connsiteX15" fmla="*/ 0 w 667945"/>
              <a:gd name="connsiteY15" fmla="*/ 506436 h 919312"/>
              <a:gd name="connsiteX16" fmla="*/ 38038 w 667945"/>
              <a:gd name="connsiteY16" fmla="*/ 530902 h 919312"/>
              <a:gd name="connsiteX17" fmla="*/ 91595 w 667945"/>
              <a:gd name="connsiteY17" fmla="*/ 541217 h 919312"/>
              <a:gd name="connsiteX18" fmla="*/ 95707 w 667945"/>
              <a:gd name="connsiteY18" fmla="*/ 541217 h 919312"/>
              <a:gd name="connsiteX19" fmla="*/ 149265 w 667945"/>
              <a:gd name="connsiteY19" fmla="*/ 530902 h 919312"/>
              <a:gd name="connsiteX20" fmla="*/ 194679 w 667945"/>
              <a:gd name="connsiteY20" fmla="*/ 501690 h 919312"/>
              <a:gd name="connsiteX21" fmla="*/ 206242 w 667945"/>
              <a:gd name="connsiteY21" fmla="*/ 485329 h 919312"/>
              <a:gd name="connsiteX22" fmla="*/ 217804 w 667945"/>
              <a:gd name="connsiteY22" fmla="*/ 501690 h 919312"/>
              <a:gd name="connsiteX23" fmla="*/ 263219 w 667945"/>
              <a:gd name="connsiteY23" fmla="*/ 530902 h 919312"/>
              <a:gd name="connsiteX24" fmla="*/ 316776 w 667945"/>
              <a:gd name="connsiteY24" fmla="*/ 541217 h 919312"/>
              <a:gd name="connsiteX25" fmla="*/ 320888 w 667945"/>
              <a:gd name="connsiteY25" fmla="*/ 541217 h 919312"/>
              <a:gd name="connsiteX26" fmla="*/ 374446 w 667945"/>
              <a:gd name="connsiteY26" fmla="*/ 530902 h 919312"/>
              <a:gd name="connsiteX27" fmla="*/ 419860 w 667945"/>
              <a:gd name="connsiteY27" fmla="*/ 501690 h 919312"/>
              <a:gd name="connsiteX28" fmla="*/ 333973 w 667945"/>
              <a:gd name="connsiteY28" fmla="*/ 35821 h 919312"/>
              <a:gd name="connsiteX29" fmla="*/ 95251 w 667945"/>
              <a:gd name="connsiteY29" fmla="*/ 106570 h 919312"/>
              <a:gd name="connsiteX30" fmla="*/ 333973 w 667945"/>
              <a:gd name="connsiteY30" fmla="*/ 177319 h 919312"/>
              <a:gd name="connsiteX31" fmla="*/ 572695 w 667945"/>
              <a:gd name="connsiteY31" fmla="*/ 106570 h 919312"/>
              <a:gd name="connsiteX32" fmla="*/ 333973 w 667945"/>
              <a:gd name="connsiteY32" fmla="*/ 35821 h 919312"/>
              <a:gd name="connsiteX33" fmla="*/ 333973 w 667945"/>
              <a:gd name="connsiteY33" fmla="*/ 0 h 919312"/>
              <a:gd name="connsiteX34" fmla="*/ 661160 w 667945"/>
              <a:gd name="connsiteY34" fmla="*/ 85601 h 919312"/>
              <a:gd name="connsiteX35" fmla="*/ 667213 w 667945"/>
              <a:gd name="connsiteY35" fmla="*/ 104877 h 919312"/>
              <a:gd name="connsiteX36" fmla="*/ 667943 w 667945"/>
              <a:gd name="connsiteY36" fmla="*/ 104877 h 919312"/>
              <a:gd name="connsiteX37" fmla="*/ 667943 w 667945"/>
              <a:gd name="connsiteY37" fmla="*/ 107201 h 919312"/>
              <a:gd name="connsiteX38" fmla="*/ 667945 w 667945"/>
              <a:gd name="connsiteY38" fmla="*/ 107207 h 919312"/>
              <a:gd name="connsiteX39" fmla="*/ 667943 w 667945"/>
              <a:gd name="connsiteY39" fmla="*/ 107214 h 919312"/>
              <a:gd name="connsiteX40" fmla="*/ 667943 w 667945"/>
              <a:gd name="connsiteY40" fmla="*/ 410649 h 919312"/>
              <a:gd name="connsiteX41" fmla="*/ 659788 w 667945"/>
              <a:gd name="connsiteY41" fmla="*/ 422188 h 919312"/>
              <a:gd name="connsiteX42" fmla="*/ 558760 w 667945"/>
              <a:gd name="connsiteY42" fmla="*/ 462111 h 919312"/>
              <a:gd name="connsiteX43" fmla="*/ 457732 w 667945"/>
              <a:gd name="connsiteY43" fmla="*/ 422188 h 919312"/>
              <a:gd name="connsiteX44" fmla="*/ 438797 w 667945"/>
              <a:gd name="connsiteY44" fmla="*/ 395394 h 919312"/>
              <a:gd name="connsiteX45" fmla="*/ 419861 w 667945"/>
              <a:gd name="connsiteY45" fmla="*/ 422188 h 919312"/>
              <a:gd name="connsiteX46" fmla="*/ 318833 w 667945"/>
              <a:gd name="connsiteY46" fmla="*/ 462111 h 919312"/>
              <a:gd name="connsiteX47" fmla="*/ 217805 w 667945"/>
              <a:gd name="connsiteY47" fmla="*/ 422188 h 919312"/>
              <a:gd name="connsiteX48" fmla="*/ 206243 w 667945"/>
              <a:gd name="connsiteY48" fmla="*/ 405827 h 919312"/>
              <a:gd name="connsiteX49" fmla="*/ 194680 w 667945"/>
              <a:gd name="connsiteY49" fmla="*/ 422188 h 919312"/>
              <a:gd name="connsiteX50" fmla="*/ 93652 w 667945"/>
              <a:gd name="connsiteY50" fmla="*/ 462111 h 919312"/>
              <a:gd name="connsiteX51" fmla="*/ 38039 w 667945"/>
              <a:gd name="connsiteY51" fmla="*/ 451400 h 919312"/>
              <a:gd name="connsiteX52" fmla="*/ 0 w 667945"/>
              <a:gd name="connsiteY52" fmla="*/ 426933 h 919312"/>
              <a:gd name="connsiteX53" fmla="*/ 0 w 667945"/>
              <a:gd name="connsiteY53" fmla="*/ 104877 h 919312"/>
              <a:gd name="connsiteX54" fmla="*/ 733 w 667945"/>
              <a:gd name="connsiteY54" fmla="*/ 104877 h 919312"/>
              <a:gd name="connsiteX55" fmla="*/ 6786 w 667945"/>
              <a:gd name="connsiteY55" fmla="*/ 85601 h 919312"/>
              <a:gd name="connsiteX56" fmla="*/ 333973 w 667945"/>
              <a:gd name="connsiteY56" fmla="*/ 0 h 9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67945" h="919312">
                <a:moveTo>
                  <a:pt x="438796" y="474896"/>
                </a:moveTo>
                <a:lnTo>
                  <a:pt x="457731" y="501690"/>
                </a:lnTo>
                <a:cubicBezTo>
                  <a:pt x="470659" y="514024"/>
                  <a:pt x="486052" y="524004"/>
                  <a:pt x="503146" y="530902"/>
                </a:cubicBezTo>
                <a:lnTo>
                  <a:pt x="556703" y="541217"/>
                </a:lnTo>
                <a:lnTo>
                  <a:pt x="560815" y="541217"/>
                </a:lnTo>
                <a:lnTo>
                  <a:pt x="614373" y="530902"/>
                </a:lnTo>
                <a:cubicBezTo>
                  <a:pt x="631466" y="524004"/>
                  <a:pt x="646860" y="514024"/>
                  <a:pt x="659787" y="501690"/>
                </a:cubicBezTo>
                <a:lnTo>
                  <a:pt x="667943" y="490150"/>
                </a:lnTo>
                <a:lnTo>
                  <a:pt x="667943" y="804964"/>
                </a:lnTo>
                <a:lnTo>
                  <a:pt x="665702" y="804964"/>
                </a:lnTo>
                <a:lnTo>
                  <a:pt x="667944" y="812105"/>
                </a:lnTo>
                <a:cubicBezTo>
                  <a:pt x="667944" y="871314"/>
                  <a:pt x="518420" y="919312"/>
                  <a:pt x="333972" y="919312"/>
                </a:cubicBezTo>
                <a:cubicBezTo>
                  <a:pt x="149524" y="919312"/>
                  <a:pt x="0" y="871314"/>
                  <a:pt x="0" y="812105"/>
                </a:cubicBezTo>
                <a:lnTo>
                  <a:pt x="2243" y="804964"/>
                </a:lnTo>
                <a:lnTo>
                  <a:pt x="0" y="804964"/>
                </a:lnTo>
                <a:lnTo>
                  <a:pt x="0" y="506436"/>
                </a:lnTo>
                <a:lnTo>
                  <a:pt x="38038" y="530902"/>
                </a:lnTo>
                <a:lnTo>
                  <a:pt x="91595" y="541217"/>
                </a:lnTo>
                <a:lnTo>
                  <a:pt x="95707" y="541217"/>
                </a:lnTo>
                <a:lnTo>
                  <a:pt x="149265" y="530902"/>
                </a:lnTo>
                <a:cubicBezTo>
                  <a:pt x="166358" y="524004"/>
                  <a:pt x="181752" y="514024"/>
                  <a:pt x="194679" y="501690"/>
                </a:cubicBezTo>
                <a:lnTo>
                  <a:pt x="206242" y="485329"/>
                </a:lnTo>
                <a:lnTo>
                  <a:pt x="217804" y="501690"/>
                </a:lnTo>
                <a:cubicBezTo>
                  <a:pt x="230732" y="514024"/>
                  <a:pt x="246125" y="524004"/>
                  <a:pt x="263219" y="530902"/>
                </a:cubicBezTo>
                <a:lnTo>
                  <a:pt x="316776" y="541217"/>
                </a:lnTo>
                <a:lnTo>
                  <a:pt x="320888" y="541217"/>
                </a:lnTo>
                <a:lnTo>
                  <a:pt x="374446" y="530902"/>
                </a:lnTo>
                <a:cubicBezTo>
                  <a:pt x="391539" y="524004"/>
                  <a:pt x="406933" y="514024"/>
                  <a:pt x="419860" y="501690"/>
                </a:cubicBezTo>
                <a:close/>
                <a:moveTo>
                  <a:pt x="333973" y="35821"/>
                </a:moveTo>
                <a:cubicBezTo>
                  <a:pt x="202130" y="35821"/>
                  <a:pt x="95251" y="67496"/>
                  <a:pt x="95251" y="106570"/>
                </a:cubicBezTo>
                <a:cubicBezTo>
                  <a:pt x="95251" y="145644"/>
                  <a:pt x="202130" y="177319"/>
                  <a:pt x="333973" y="177319"/>
                </a:cubicBezTo>
                <a:cubicBezTo>
                  <a:pt x="465816" y="177319"/>
                  <a:pt x="572695" y="145644"/>
                  <a:pt x="572695" y="106570"/>
                </a:cubicBezTo>
                <a:cubicBezTo>
                  <a:pt x="572695" y="67496"/>
                  <a:pt x="465816" y="35821"/>
                  <a:pt x="333973" y="35821"/>
                </a:cubicBezTo>
                <a:close/>
                <a:moveTo>
                  <a:pt x="333973" y="0"/>
                </a:moveTo>
                <a:cubicBezTo>
                  <a:pt x="495365" y="0"/>
                  <a:pt x="630018" y="36748"/>
                  <a:pt x="661160" y="85601"/>
                </a:cubicBezTo>
                <a:lnTo>
                  <a:pt x="667213" y="104877"/>
                </a:lnTo>
                <a:lnTo>
                  <a:pt x="667943" y="104877"/>
                </a:lnTo>
                <a:lnTo>
                  <a:pt x="667943" y="107201"/>
                </a:lnTo>
                <a:lnTo>
                  <a:pt x="667945" y="107207"/>
                </a:lnTo>
                <a:lnTo>
                  <a:pt x="667943" y="107214"/>
                </a:lnTo>
                <a:lnTo>
                  <a:pt x="667943" y="410649"/>
                </a:lnTo>
                <a:lnTo>
                  <a:pt x="659788" y="422188"/>
                </a:lnTo>
                <a:cubicBezTo>
                  <a:pt x="633933" y="446855"/>
                  <a:pt x="598214" y="462111"/>
                  <a:pt x="558760" y="462111"/>
                </a:cubicBezTo>
                <a:cubicBezTo>
                  <a:pt x="519306" y="462111"/>
                  <a:pt x="483587" y="446855"/>
                  <a:pt x="457732" y="422188"/>
                </a:cubicBezTo>
                <a:lnTo>
                  <a:pt x="438797" y="395394"/>
                </a:lnTo>
                <a:lnTo>
                  <a:pt x="419861" y="422188"/>
                </a:lnTo>
                <a:cubicBezTo>
                  <a:pt x="394006" y="446855"/>
                  <a:pt x="358287" y="462111"/>
                  <a:pt x="318833" y="462111"/>
                </a:cubicBezTo>
                <a:cubicBezTo>
                  <a:pt x="279379" y="462111"/>
                  <a:pt x="243660" y="446855"/>
                  <a:pt x="217805" y="422188"/>
                </a:cubicBezTo>
                <a:lnTo>
                  <a:pt x="206243" y="405827"/>
                </a:lnTo>
                <a:lnTo>
                  <a:pt x="194680" y="422188"/>
                </a:lnTo>
                <a:cubicBezTo>
                  <a:pt x="168825" y="446855"/>
                  <a:pt x="133106" y="462111"/>
                  <a:pt x="93652" y="462111"/>
                </a:cubicBezTo>
                <a:cubicBezTo>
                  <a:pt x="73925" y="462111"/>
                  <a:pt x="55132" y="458297"/>
                  <a:pt x="38039" y="451400"/>
                </a:cubicBezTo>
                <a:lnTo>
                  <a:pt x="0" y="426933"/>
                </a:lnTo>
                <a:lnTo>
                  <a:pt x="0" y="104877"/>
                </a:lnTo>
                <a:lnTo>
                  <a:pt x="733" y="104877"/>
                </a:lnTo>
                <a:lnTo>
                  <a:pt x="6786" y="85601"/>
                </a:lnTo>
                <a:cubicBezTo>
                  <a:pt x="37928" y="36748"/>
                  <a:pt x="172581" y="0"/>
                  <a:pt x="333973" y="0"/>
                </a:cubicBezTo>
                <a:close/>
              </a:path>
            </a:pathLst>
          </a:cu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sp>
        <p:nvSpPr>
          <p:cNvPr id="166" name="Freeform 165"/>
          <p:cNvSpPr/>
          <p:nvPr/>
        </p:nvSpPr>
        <p:spPr bwMode="auto">
          <a:xfrm>
            <a:off x="3659677" y="3176658"/>
            <a:ext cx="390871" cy="463194"/>
          </a:xfrm>
          <a:custGeom>
            <a:avLst/>
            <a:gdLst>
              <a:gd name="connsiteX0" fmla="*/ 438796 w 667945"/>
              <a:gd name="connsiteY0" fmla="*/ 474896 h 919312"/>
              <a:gd name="connsiteX1" fmla="*/ 457731 w 667945"/>
              <a:gd name="connsiteY1" fmla="*/ 501690 h 919312"/>
              <a:gd name="connsiteX2" fmla="*/ 503146 w 667945"/>
              <a:gd name="connsiteY2" fmla="*/ 530902 h 919312"/>
              <a:gd name="connsiteX3" fmla="*/ 556703 w 667945"/>
              <a:gd name="connsiteY3" fmla="*/ 541217 h 919312"/>
              <a:gd name="connsiteX4" fmla="*/ 560815 w 667945"/>
              <a:gd name="connsiteY4" fmla="*/ 541217 h 919312"/>
              <a:gd name="connsiteX5" fmla="*/ 614373 w 667945"/>
              <a:gd name="connsiteY5" fmla="*/ 530902 h 919312"/>
              <a:gd name="connsiteX6" fmla="*/ 659787 w 667945"/>
              <a:gd name="connsiteY6" fmla="*/ 501690 h 919312"/>
              <a:gd name="connsiteX7" fmla="*/ 667943 w 667945"/>
              <a:gd name="connsiteY7" fmla="*/ 490150 h 919312"/>
              <a:gd name="connsiteX8" fmla="*/ 667943 w 667945"/>
              <a:gd name="connsiteY8" fmla="*/ 804964 h 919312"/>
              <a:gd name="connsiteX9" fmla="*/ 665702 w 667945"/>
              <a:gd name="connsiteY9" fmla="*/ 804964 h 919312"/>
              <a:gd name="connsiteX10" fmla="*/ 667944 w 667945"/>
              <a:gd name="connsiteY10" fmla="*/ 812105 h 919312"/>
              <a:gd name="connsiteX11" fmla="*/ 333972 w 667945"/>
              <a:gd name="connsiteY11" fmla="*/ 919312 h 919312"/>
              <a:gd name="connsiteX12" fmla="*/ 0 w 667945"/>
              <a:gd name="connsiteY12" fmla="*/ 812105 h 919312"/>
              <a:gd name="connsiteX13" fmla="*/ 2243 w 667945"/>
              <a:gd name="connsiteY13" fmla="*/ 804964 h 919312"/>
              <a:gd name="connsiteX14" fmla="*/ 0 w 667945"/>
              <a:gd name="connsiteY14" fmla="*/ 804964 h 919312"/>
              <a:gd name="connsiteX15" fmla="*/ 0 w 667945"/>
              <a:gd name="connsiteY15" fmla="*/ 506436 h 919312"/>
              <a:gd name="connsiteX16" fmla="*/ 38038 w 667945"/>
              <a:gd name="connsiteY16" fmla="*/ 530902 h 919312"/>
              <a:gd name="connsiteX17" fmla="*/ 91595 w 667945"/>
              <a:gd name="connsiteY17" fmla="*/ 541217 h 919312"/>
              <a:gd name="connsiteX18" fmla="*/ 95707 w 667945"/>
              <a:gd name="connsiteY18" fmla="*/ 541217 h 919312"/>
              <a:gd name="connsiteX19" fmla="*/ 149265 w 667945"/>
              <a:gd name="connsiteY19" fmla="*/ 530902 h 919312"/>
              <a:gd name="connsiteX20" fmla="*/ 194679 w 667945"/>
              <a:gd name="connsiteY20" fmla="*/ 501690 h 919312"/>
              <a:gd name="connsiteX21" fmla="*/ 206242 w 667945"/>
              <a:gd name="connsiteY21" fmla="*/ 485329 h 919312"/>
              <a:gd name="connsiteX22" fmla="*/ 217804 w 667945"/>
              <a:gd name="connsiteY22" fmla="*/ 501690 h 919312"/>
              <a:gd name="connsiteX23" fmla="*/ 263219 w 667945"/>
              <a:gd name="connsiteY23" fmla="*/ 530902 h 919312"/>
              <a:gd name="connsiteX24" fmla="*/ 316776 w 667945"/>
              <a:gd name="connsiteY24" fmla="*/ 541217 h 919312"/>
              <a:gd name="connsiteX25" fmla="*/ 320888 w 667945"/>
              <a:gd name="connsiteY25" fmla="*/ 541217 h 919312"/>
              <a:gd name="connsiteX26" fmla="*/ 374446 w 667945"/>
              <a:gd name="connsiteY26" fmla="*/ 530902 h 919312"/>
              <a:gd name="connsiteX27" fmla="*/ 419860 w 667945"/>
              <a:gd name="connsiteY27" fmla="*/ 501690 h 919312"/>
              <a:gd name="connsiteX28" fmla="*/ 333973 w 667945"/>
              <a:gd name="connsiteY28" fmla="*/ 35821 h 919312"/>
              <a:gd name="connsiteX29" fmla="*/ 95251 w 667945"/>
              <a:gd name="connsiteY29" fmla="*/ 106570 h 919312"/>
              <a:gd name="connsiteX30" fmla="*/ 333973 w 667945"/>
              <a:gd name="connsiteY30" fmla="*/ 177319 h 919312"/>
              <a:gd name="connsiteX31" fmla="*/ 572695 w 667945"/>
              <a:gd name="connsiteY31" fmla="*/ 106570 h 919312"/>
              <a:gd name="connsiteX32" fmla="*/ 333973 w 667945"/>
              <a:gd name="connsiteY32" fmla="*/ 35821 h 919312"/>
              <a:gd name="connsiteX33" fmla="*/ 333973 w 667945"/>
              <a:gd name="connsiteY33" fmla="*/ 0 h 919312"/>
              <a:gd name="connsiteX34" fmla="*/ 661160 w 667945"/>
              <a:gd name="connsiteY34" fmla="*/ 85601 h 919312"/>
              <a:gd name="connsiteX35" fmla="*/ 667213 w 667945"/>
              <a:gd name="connsiteY35" fmla="*/ 104877 h 919312"/>
              <a:gd name="connsiteX36" fmla="*/ 667943 w 667945"/>
              <a:gd name="connsiteY36" fmla="*/ 104877 h 919312"/>
              <a:gd name="connsiteX37" fmla="*/ 667943 w 667945"/>
              <a:gd name="connsiteY37" fmla="*/ 107201 h 919312"/>
              <a:gd name="connsiteX38" fmla="*/ 667945 w 667945"/>
              <a:gd name="connsiteY38" fmla="*/ 107207 h 919312"/>
              <a:gd name="connsiteX39" fmla="*/ 667943 w 667945"/>
              <a:gd name="connsiteY39" fmla="*/ 107214 h 919312"/>
              <a:gd name="connsiteX40" fmla="*/ 667943 w 667945"/>
              <a:gd name="connsiteY40" fmla="*/ 410649 h 919312"/>
              <a:gd name="connsiteX41" fmla="*/ 659788 w 667945"/>
              <a:gd name="connsiteY41" fmla="*/ 422188 h 919312"/>
              <a:gd name="connsiteX42" fmla="*/ 558760 w 667945"/>
              <a:gd name="connsiteY42" fmla="*/ 462111 h 919312"/>
              <a:gd name="connsiteX43" fmla="*/ 457732 w 667945"/>
              <a:gd name="connsiteY43" fmla="*/ 422188 h 919312"/>
              <a:gd name="connsiteX44" fmla="*/ 438797 w 667945"/>
              <a:gd name="connsiteY44" fmla="*/ 395394 h 919312"/>
              <a:gd name="connsiteX45" fmla="*/ 419861 w 667945"/>
              <a:gd name="connsiteY45" fmla="*/ 422188 h 919312"/>
              <a:gd name="connsiteX46" fmla="*/ 318833 w 667945"/>
              <a:gd name="connsiteY46" fmla="*/ 462111 h 919312"/>
              <a:gd name="connsiteX47" fmla="*/ 217805 w 667945"/>
              <a:gd name="connsiteY47" fmla="*/ 422188 h 919312"/>
              <a:gd name="connsiteX48" fmla="*/ 206243 w 667945"/>
              <a:gd name="connsiteY48" fmla="*/ 405827 h 919312"/>
              <a:gd name="connsiteX49" fmla="*/ 194680 w 667945"/>
              <a:gd name="connsiteY49" fmla="*/ 422188 h 919312"/>
              <a:gd name="connsiteX50" fmla="*/ 93652 w 667945"/>
              <a:gd name="connsiteY50" fmla="*/ 462111 h 919312"/>
              <a:gd name="connsiteX51" fmla="*/ 38039 w 667945"/>
              <a:gd name="connsiteY51" fmla="*/ 451400 h 919312"/>
              <a:gd name="connsiteX52" fmla="*/ 0 w 667945"/>
              <a:gd name="connsiteY52" fmla="*/ 426933 h 919312"/>
              <a:gd name="connsiteX53" fmla="*/ 0 w 667945"/>
              <a:gd name="connsiteY53" fmla="*/ 104877 h 919312"/>
              <a:gd name="connsiteX54" fmla="*/ 733 w 667945"/>
              <a:gd name="connsiteY54" fmla="*/ 104877 h 919312"/>
              <a:gd name="connsiteX55" fmla="*/ 6786 w 667945"/>
              <a:gd name="connsiteY55" fmla="*/ 85601 h 919312"/>
              <a:gd name="connsiteX56" fmla="*/ 333973 w 667945"/>
              <a:gd name="connsiteY56" fmla="*/ 0 h 9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67945" h="919312">
                <a:moveTo>
                  <a:pt x="438796" y="474896"/>
                </a:moveTo>
                <a:lnTo>
                  <a:pt x="457731" y="501690"/>
                </a:lnTo>
                <a:cubicBezTo>
                  <a:pt x="470659" y="514024"/>
                  <a:pt x="486052" y="524004"/>
                  <a:pt x="503146" y="530902"/>
                </a:cubicBezTo>
                <a:lnTo>
                  <a:pt x="556703" y="541217"/>
                </a:lnTo>
                <a:lnTo>
                  <a:pt x="560815" y="541217"/>
                </a:lnTo>
                <a:lnTo>
                  <a:pt x="614373" y="530902"/>
                </a:lnTo>
                <a:cubicBezTo>
                  <a:pt x="631466" y="524004"/>
                  <a:pt x="646860" y="514024"/>
                  <a:pt x="659787" y="501690"/>
                </a:cubicBezTo>
                <a:lnTo>
                  <a:pt x="667943" y="490150"/>
                </a:lnTo>
                <a:lnTo>
                  <a:pt x="667943" y="804964"/>
                </a:lnTo>
                <a:lnTo>
                  <a:pt x="665702" y="804964"/>
                </a:lnTo>
                <a:lnTo>
                  <a:pt x="667944" y="812105"/>
                </a:lnTo>
                <a:cubicBezTo>
                  <a:pt x="667944" y="871314"/>
                  <a:pt x="518420" y="919312"/>
                  <a:pt x="333972" y="919312"/>
                </a:cubicBezTo>
                <a:cubicBezTo>
                  <a:pt x="149524" y="919312"/>
                  <a:pt x="0" y="871314"/>
                  <a:pt x="0" y="812105"/>
                </a:cubicBezTo>
                <a:lnTo>
                  <a:pt x="2243" y="804964"/>
                </a:lnTo>
                <a:lnTo>
                  <a:pt x="0" y="804964"/>
                </a:lnTo>
                <a:lnTo>
                  <a:pt x="0" y="506436"/>
                </a:lnTo>
                <a:lnTo>
                  <a:pt x="38038" y="530902"/>
                </a:lnTo>
                <a:lnTo>
                  <a:pt x="91595" y="541217"/>
                </a:lnTo>
                <a:lnTo>
                  <a:pt x="95707" y="541217"/>
                </a:lnTo>
                <a:lnTo>
                  <a:pt x="149265" y="530902"/>
                </a:lnTo>
                <a:cubicBezTo>
                  <a:pt x="166358" y="524004"/>
                  <a:pt x="181752" y="514024"/>
                  <a:pt x="194679" y="501690"/>
                </a:cubicBezTo>
                <a:lnTo>
                  <a:pt x="206242" y="485329"/>
                </a:lnTo>
                <a:lnTo>
                  <a:pt x="217804" y="501690"/>
                </a:lnTo>
                <a:cubicBezTo>
                  <a:pt x="230732" y="514024"/>
                  <a:pt x="246125" y="524004"/>
                  <a:pt x="263219" y="530902"/>
                </a:cubicBezTo>
                <a:lnTo>
                  <a:pt x="316776" y="541217"/>
                </a:lnTo>
                <a:lnTo>
                  <a:pt x="320888" y="541217"/>
                </a:lnTo>
                <a:lnTo>
                  <a:pt x="374446" y="530902"/>
                </a:lnTo>
                <a:cubicBezTo>
                  <a:pt x="391539" y="524004"/>
                  <a:pt x="406933" y="514024"/>
                  <a:pt x="419860" y="501690"/>
                </a:cubicBezTo>
                <a:close/>
                <a:moveTo>
                  <a:pt x="333973" y="35821"/>
                </a:moveTo>
                <a:cubicBezTo>
                  <a:pt x="202130" y="35821"/>
                  <a:pt x="95251" y="67496"/>
                  <a:pt x="95251" y="106570"/>
                </a:cubicBezTo>
                <a:cubicBezTo>
                  <a:pt x="95251" y="145644"/>
                  <a:pt x="202130" y="177319"/>
                  <a:pt x="333973" y="177319"/>
                </a:cubicBezTo>
                <a:cubicBezTo>
                  <a:pt x="465816" y="177319"/>
                  <a:pt x="572695" y="145644"/>
                  <a:pt x="572695" y="106570"/>
                </a:cubicBezTo>
                <a:cubicBezTo>
                  <a:pt x="572695" y="67496"/>
                  <a:pt x="465816" y="35821"/>
                  <a:pt x="333973" y="35821"/>
                </a:cubicBezTo>
                <a:close/>
                <a:moveTo>
                  <a:pt x="333973" y="0"/>
                </a:moveTo>
                <a:cubicBezTo>
                  <a:pt x="495365" y="0"/>
                  <a:pt x="630018" y="36748"/>
                  <a:pt x="661160" y="85601"/>
                </a:cubicBezTo>
                <a:lnTo>
                  <a:pt x="667213" y="104877"/>
                </a:lnTo>
                <a:lnTo>
                  <a:pt x="667943" y="104877"/>
                </a:lnTo>
                <a:lnTo>
                  <a:pt x="667943" y="107201"/>
                </a:lnTo>
                <a:lnTo>
                  <a:pt x="667945" y="107207"/>
                </a:lnTo>
                <a:lnTo>
                  <a:pt x="667943" y="107214"/>
                </a:lnTo>
                <a:lnTo>
                  <a:pt x="667943" y="410649"/>
                </a:lnTo>
                <a:lnTo>
                  <a:pt x="659788" y="422188"/>
                </a:lnTo>
                <a:cubicBezTo>
                  <a:pt x="633933" y="446855"/>
                  <a:pt x="598214" y="462111"/>
                  <a:pt x="558760" y="462111"/>
                </a:cubicBezTo>
                <a:cubicBezTo>
                  <a:pt x="519306" y="462111"/>
                  <a:pt x="483587" y="446855"/>
                  <a:pt x="457732" y="422188"/>
                </a:cubicBezTo>
                <a:lnTo>
                  <a:pt x="438797" y="395394"/>
                </a:lnTo>
                <a:lnTo>
                  <a:pt x="419861" y="422188"/>
                </a:lnTo>
                <a:cubicBezTo>
                  <a:pt x="394006" y="446855"/>
                  <a:pt x="358287" y="462111"/>
                  <a:pt x="318833" y="462111"/>
                </a:cubicBezTo>
                <a:cubicBezTo>
                  <a:pt x="279379" y="462111"/>
                  <a:pt x="243660" y="446855"/>
                  <a:pt x="217805" y="422188"/>
                </a:cubicBezTo>
                <a:lnTo>
                  <a:pt x="206243" y="405827"/>
                </a:lnTo>
                <a:lnTo>
                  <a:pt x="194680" y="422188"/>
                </a:lnTo>
                <a:cubicBezTo>
                  <a:pt x="168825" y="446855"/>
                  <a:pt x="133106" y="462111"/>
                  <a:pt x="93652" y="462111"/>
                </a:cubicBezTo>
                <a:cubicBezTo>
                  <a:pt x="73925" y="462111"/>
                  <a:pt x="55132" y="458297"/>
                  <a:pt x="38039" y="451400"/>
                </a:cubicBezTo>
                <a:lnTo>
                  <a:pt x="0" y="426933"/>
                </a:lnTo>
                <a:lnTo>
                  <a:pt x="0" y="104877"/>
                </a:lnTo>
                <a:lnTo>
                  <a:pt x="733" y="104877"/>
                </a:lnTo>
                <a:lnTo>
                  <a:pt x="6786" y="85601"/>
                </a:lnTo>
                <a:cubicBezTo>
                  <a:pt x="37928" y="36748"/>
                  <a:pt x="172581" y="0"/>
                  <a:pt x="333973" y="0"/>
                </a:cubicBezTo>
                <a:close/>
              </a:path>
            </a:pathLst>
          </a:cu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pic>
        <p:nvPicPr>
          <p:cNvPr id="167" name="Picture 1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155" y="3200252"/>
            <a:ext cx="495538" cy="495540"/>
          </a:xfrm>
          <a:prstGeom prst="rect">
            <a:avLst/>
          </a:prstGeom>
        </p:spPr>
      </p:pic>
      <p:pic>
        <p:nvPicPr>
          <p:cNvPr id="169" name="Picture 1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1150" y="3205619"/>
            <a:ext cx="495538" cy="495540"/>
          </a:xfrm>
          <a:prstGeom prst="rect">
            <a:avLst/>
          </a:prstGeom>
        </p:spPr>
      </p:pic>
      <p:sp>
        <p:nvSpPr>
          <p:cNvPr id="129" name="Up Arrow 128"/>
          <p:cNvSpPr/>
          <p:nvPr/>
        </p:nvSpPr>
        <p:spPr bwMode="auto">
          <a:xfrm rot="16200000">
            <a:off x="7011816" y="3794990"/>
            <a:ext cx="365712" cy="2325931"/>
          </a:xfrm>
          <a:prstGeom prst="upArrow">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45712" rIns="91424" bIns="4571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08" fontAlgn="base">
              <a:spcBef>
                <a:spcPct val="0"/>
              </a:spcBef>
              <a:spcAft>
                <a:spcPct val="0"/>
              </a:spcAft>
            </a:pPr>
            <a:endParaRPr lang="en-US" sz="2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298550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Scenario</a:t>
            </a:r>
            <a:endParaRPr lang="nl-NL" dirty="0"/>
          </a:p>
        </p:txBody>
      </p:sp>
      <p:sp>
        <p:nvSpPr>
          <p:cNvPr id="3" name="Content Placeholder 2"/>
          <p:cNvSpPr>
            <a:spLocks noGrp="1"/>
          </p:cNvSpPr>
          <p:nvPr>
            <p:ph idx="1"/>
          </p:nvPr>
        </p:nvSpPr>
        <p:spPr/>
        <p:txBody>
          <a:bodyPr/>
          <a:lstStyle/>
          <a:p>
            <a:r>
              <a:rPr lang="en-US" dirty="0"/>
              <a:t>Greenhouse</a:t>
            </a:r>
          </a:p>
          <a:p>
            <a:r>
              <a:rPr lang="en-US" dirty="0"/>
              <a:t>Crop Optimization</a:t>
            </a:r>
          </a:p>
          <a:p>
            <a:r>
              <a:rPr lang="en-US" dirty="0"/>
              <a:t>Energy efficient</a:t>
            </a:r>
          </a:p>
          <a:p>
            <a:endParaRPr lang="en-US" dirty="0"/>
          </a:p>
          <a:p>
            <a:endParaRPr lang="nl-NL" dirty="0"/>
          </a:p>
        </p:txBody>
      </p:sp>
      <p:pic>
        <p:nvPicPr>
          <p:cNvPr id="4" name="Picture 3"/>
          <p:cNvPicPr>
            <a:picLocks noChangeAspect="1"/>
          </p:cNvPicPr>
          <p:nvPr/>
        </p:nvPicPr>
        <p:blipFill>
          <a:blip r:embed="rId3"/>
          <a:stretch>
            <a:fillRect/>
          </a:stretch>
        </p:blipFill>
        <p:spPr>
          <a:xfrm>
            <a:off x="7882117" y="3718265"/>
            <a:ext cx="4309883" cy="306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97" y="3535956"/>
            <a:ext cx="1912692" cy="3322044"/>
          </a:xfrm>
          <a:prstGeom prst="rect">
            <a:avLst/>
          </a:prstGeom>
        </p:spPr>
      </p:pic>
      <p:pic>
        <p:nvPicPr>
          <p:cNvPr id="10" name="Picture 9"/>
          <p:cNvPicPr>
            <a:picLocks noChangeAspect="1"/>
          </p:cNvPicPr>
          <p:nvPr/>
        </p:nvPicPr>
        <p:blipFill>
          <a:blip r:embed="rId5"/>
          <a:stretch>
            <a:fillRect/>
          </a:stretch>
        </p:blipFill>
        <p:spPr>
          <a:xfrm>
            <a:off x="4367943" y="662781"/>
            <a:ext cx="4431691" cy="2945379"/>
          </a:xfrm>
          <a:prstGeom prst="rect">
            <a:avLst/>
          </a:prstGeom>
          <a:ln>
            <a:noFill/>
          </a:ln>
          <a:effectLst>
            <a:softEdge rad="112500"/>
          </a:effectLst>
        </p:spPr>
      </p:pic>
    </p:spTree>
    <p:extLst>
      <p:ext uri="{BB962C8B-B14F-4D97-AF65-F5344CB8AC3E}">
        <p14:creationId xmlns:p14="http://schemas.microsoft.com/office/powerpoint/2010/main" val="47143273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Group 248"/>
          <p:cNvGrpSpPr/>
          <p:nvPr/>
        </p:nvGrpSpPr>
        <p:grpSpPr>
          <a:xfrm>
            <a:off x="-246426" y="487"/>
            <a:ext cx="12602556" cy="6934130"/>
            <a:chOff x="-251368" y="0"/>
            <a:chExt cx="12855263" cy="7073174"/>
          </a:xfrm>
        </p:grpSpPr>
        <p:sp>
          <p:nvSpPr>
            <p:cNvPr id="76" name="Rectangle 75"/>
            <p:cNvSpPr/>
            <p:nvPr/>
          </p:nvSpPr>
          <p:spPr bwMode="auto">
            <a:xfrm>
              <a:off x="-1" y="0"/>
              <a:ext cx="12436475" cy="7073174"/>
            </a:xfrm>
            <a:prstGeom prst="rect">
              <a:avLst/>
            </a:prstGeom>
            <a:solidFill>
              <a:srgbClr val="032E4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defRPr/>
              </a:pPr>
              <a:endParaRPr lang="en-US" sz="1961" dirty="0">
                <a:gradFill>
                  <a:gsLst>
                    <a:gs pos="16814">
                      <a:srgbClr val="FFFFFF"/>
                    </a:gs>
                    <a:gs pos="46000">
                      <a:srgbClr val="FFFFFF"/>
                    </a:gs>
                  </a:gsLst>
                  <a:lin ang="5400000" scaled="0"/>
                </a:gradFill>
                <a:latin typeface="Segoe UI"/>
              </a:endParaRPr>
            </a:p>
          </p:txBody>
        </p:sp>
        <p:sp>
          <p:nvSpPr>
            <p:cNvPr id="78" name="Rectangle 77"/>
            <p:cNvSpPr/>
            <p:nvPr/>
          </p:nvSpPr>
          <p:spPr bwMode="auto">
            <a:xfrm>
              <a:off x="127272" y="92468"/>
              <a:ext cx="12115666" cy="446531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372" b="1" kern="0" dirty="0">
                  <a:solidFill>
                    <a:schemeClr val="bg1"/>
                  </a:solidFill>
                  <a:latin typeface="Segoe UI"/>
                  <a:ea typeface="Segoe UI" pitchFamily="34" charset="0"/>
                  <a:cs typeface="Segoe UI" pitchFamily="34" charset="0"/>
                </a:rPr>
                <a:t>Platform Services</a:t>
              </a:r>
            </a:p>
          </p:txBody>
        </p:sp>
        <p:sp>
          <p:nvSpPr>
            <p:cNvPr id="87" name="Rectangle 86"/>
            <p:cNvSpPr/>
            <p:nvPr/>
          </p:nvSpPr>
          <p:spPr bwMode="auto">
            <a:xfrm>
              <a:off x="-1" y="4557779"/>
              <a:ext cx="12436475" cy="2453056"/>
            </a:xfrm>
            <a:prstGeom prst="rect">
              <a:avLst/>
            </a:prstGeom>
            <a:solidFill>
              <a:schemeClr val="accent1">
                <a:lumMod val="7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89642"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372" b="1" kern="0" dirty="0">
                  <a:solidFill>
                    <a:schemeClr val="bg1"/>
                  </a:solidFill>
                  <a:latin typeface="Segoe UI"/>
                  <a:ea typeface="Segoe UI" pitchFamily="34" charset="0"/>
                  <a:cs typeface="Segoe UI" pitchFamily="34" charset="0"/>
                </a:rPr>
                <a:t>Infrastructure Services</a:t>
              </a:r>
            </a:p>
          </p:txBody>
        </p:sp>
        <p:sp>
          <p:nvSpPr>
            <p:cNvPr id="31" name="Rectangle 30"/>
            <p:cNvSpPr/>
            <p:nvPr/>
          </p:nvSpPr>
          <p:spPr bwMode="auto">
            <a:xfrm>
              <a:off x="127272" y="4931023"/>
              <a:ext cx="2629171" cy="78939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44821" rIns="89642"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OS/Server Compute</a:t>
              </a:r>
            </a:p>
          </p:txBody>
        </p:sp>
        <p:sp>
          <p:nvSpPr>
            <p:cNvPr id="32" name="Rectangle 31"/>
            <p:cNvSpPr/>
            <p:nvPr/>
          </p:nvSpPr>
          <p:spPr bwMode="auto">
            <a:xfrm>
              <a:off x="2937660" y="4931023"/>
              <a:ext cx="2892122" cy="78980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44821" rIns="89642"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Storage</a:t>
              </a:r>
            </a:p>
          </p:txBody>
        </p:sp>
        <p:sp>
          <p:nvSpPr>
            <p:cNvPr id="56" name="Rectangle 55"/>
            <p:cNvSpPr/>
            <p:nvPr/>
          </p:nvSpPr>
          <p:spPr bwMode="auto">
            <a:xfrm>
              <a:off x="-143214" y="5849560"/>
              <a:ext cx="12641920" cy="1097416"/>
            </a:xfrm>
            <a:prstGeom prst="rect">
              <a:avLst/>
            </a:prstGeom>
            <a:solidFill>
              <a:srgbClr val="002846"/>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89642"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372" b="1" kern="0" dirty="0">
                  <a:gradFill>
                    <a:gsLst>
                      <a:gs pos="0">
                        <a:srgbClr val="FFFFFF"/>
                      </a:gs>
                      <a:gs pos="100000">
                        <a:srgbClr val="FFFFFF"/>
                      </a:gs>
                    </a:gsLst>
                    <a:lin ang="5400000" scaled="0"/>
                  </a:gradFill>
                  <a:latin typeface="Segoe UI"/>
                  <a:ea typeface="Segoe UI" pitchFamily="34" charset="0"/>
                  <a:cs typeface="Segoe UI" pitchFamily="34" charset="0"/>
                </a:rPr>
                <a:t>Datacenter Infrastructure (30 Regions, 22 Online)</a:t>
              </a:r>
            </a:p>
          </p:txBody>
        </p:sp>
        <p:grpSp>
          <p:nvGrpSpPr>
            <p:cNvPr id="5" name="Group 4"/>
            <p:cNvGrpSpPr/>
            <p:nvPr/>
          </p:nvGrpSpPr>
          <p:grpSpPr>
            <a:xfrm>
              <a:off x="-251368" y="6292884"/>
              <a:ext cx="12855263" cy="780290"/>
              <a:chOff x="-224921" y="6392494"/>
              <a:chExt cx="12855263" cy="780290"/>
            </a:xfrm>
          </p:grpSpPr>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385697" y="6392494"/>
                <a:ext cx="780290" cy="780290"/>
              </a:xfrm>
              <a:prstGeom prst="rect">
                <a:avLst/>
              </a:prstGeom>
            </p:spPr>
          </p:pic>
          <p:pic>
            <p:nvPicPr>
              <p:cNvPr id="45" name="Picture 4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191006" y="6392494"/>
                <a:ext cx="780290" cy="780290"/>
              </a:xfrm>
              <a:prstGeom prst="rect">
                <a:avLst/>
              </a:prstGeom>
            </p:spPr>
          </p:pic>
          <p:pic>
            <p:nvPicPr>
              <p:cNvPr id="46" name="Picture 4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996315" y="6392494"/>
                <a:ext cx="780290" cy="780290"/>
              </a:xfrm>
              <a:prstGeom prst="rect">
                <a:avLst/>
              </a:prstGeom>
            </p:spPr>
          </p:pic>
          <p:pic>
            <p:nvPicPr>
              <p:cNvPr id="47" name="Picture 4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96962" y="6392494"/>
                <a:ext cx="780290" cy="780290"/>
              </a:xfrm>
              <a:prstGeom prst="rect">
                <a:avLst/>
              </a:prstGeom>
            </p:spPr>
          </p:pic>
          <p:pic>
            <p:nvPicPr>
              <p:cNvPr id="48" name="Picture 4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602271" y="6392494"/>
                <a:ext cx="780290" cy="780290"/>
              </a:xfrm>
              <a:prstGeom prst="rect">
                <a:avLst/>
              </a:prstGeom>
            </p:spPr>
          </p:pic>
          <p:pic>
            <p:nvPicPr>
              <p:cNvPr id="49" name="Picture 4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407580" y="6392494"/>
                <a:ext cx="780290" cy="780290"/>
              </a:xfrm>
              <a:prstGeom prst="rect">
                <a:avLst/>
              </a:prstGeom>
            </p:spPr>
          </p:pic>
          <p:pic>
            <p:nvPicPr>
              <p:cNvPr id="50" name="Picture 4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212889" y="6392494"/>
                <a:ext cx="780290" cy="780290"/>
              </a:xfrm>
              <a:prstGeom prst="rect">
                <a:avLst/>
              </a:prstGeom>
            </p:spPr>
          </p:pic>
          <p:pic>
            <p:nvPicPr>
              <p:cNvPr id="51" name="Picture 5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018198" y="6392494"/>
                <a:ext cx="780290" cy="780290"/>
              </a:xfrm>
              <a:prstGeom prst="rect">
                <a:avLst/>
              </a:prstGeom>
            </p:spPr>
          </p:pic>
          <p:pic>
            <p:nvPicPr>
              <p:cNvPr id="52" name="Picture 5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823507" y="6392494"/>
                <a:ext cx="780290" cy="780290"/>
              </a:xfrm>
              <a:prstGeom prst="rect">
                <a:avLst/>
              </a:prstGeom>
            </p:spPr>
          </p:pic>
          <p:pic>
            <p:nvPicPr>
              <p:cNvPr id="53" name="Picture 5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8628816" y="6392494"/>
                <a:ext cx="780290" cy="780290"/>
              </a:xfrm>
              <a:prstGeom prst="rect">
                <a:avLst/>
              </a:prstGeom>
            </p:spPr>
          </p:pic>
          <p:pic>
            <p:nvPicPr>
              <p:cNvPr id="54" name="Picture 5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434125" y="6392494"/>
                <a:ext cx="780290" cy="780290"/>
              </a:xfrm>
              <a:prstGeom prst="rect">
                <a:avLst/>
              </a:prstGeom>
            </p:spPr>
          </p:pic>
          <p:pic>
            <p:nvPicPr>
              <p:cNvPr id="55" name="Picture 5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239434" y="6392494"/>
                <a:ext cx="780290" cy="780290"/>
              </a:xfrm>
              <a:prstGeom prst="rect">
                <a:avLst/>
              </a:prstGeom>
            </p:spPr>
          </p:pic>
          <p:pic>
            <p:nvPicPr>
              <p:cNvPr id="57" name="Picture 56"/>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044743" y="6392494"/>
                <a:ext cx="780290" cy="780290"/>
              </a:xfrm>
              <a:prstGeom prst="rect">
                <a:avLst/>
              </a:prstGeom>
            </p:spPr>
          </p:pic>
          <p:pic>
            <p:nvPicPr>
              <p:cNvPr id="58" name="Picture 5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850052" y="6392494"/>
                <a:ext cx="780290" cy="780290"/>
              </a:xfrm>
              <a:prstGeom prst="rect">
                <a:avLst/>
              </a:prstGeom>
            </p:spPr>
          </p:pic>
          <p:pic>
            <p:nvPicPr>
              <p:cNvPr id="59" name="Picture 58"/>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24921" y="6392494"/>
                <a:ext cx="780290" cy="780290"/>
              </a:xfrm>
              <a:prstGeom prst="rect">
                <a:avLst/>
              </a:prstGeom>
            </p:spPr>
          </p:pic>
          <p:pic>
            <p:nvPicPr>
              <p:cNvPr id="60" name="Picture 5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80388" y="6392494"/>
                <a:ext cx="780290" cy="780290"/>
              </a:xfrm>
              <a:prstGeom prst="rect">
                <a:avLst/>
              </a:prstGeom>
            </p:spPr>
          </p:pic>
        </p:grpSp>
        <p:grpSp>
          <p:nvGrpSpPr>
            <p:cNvPr id="143" name="Group 142"/>
            <p:cNvGrpSpPr/>
            <p:nvPr/>
          </p:nvGrpSpPr>
          <p:grpSpPr>
            <a:xfrm>
              <a:off x="4236559" y="541203"/>
              <a:ext cx="2378439" cy="2370050"/>
              <a:chOff x="5259761" y="1539578"/>
              <a:chExt cx="2378439" cy="2370050"/>
            </a:xfrm>
          </p:grpSpPr>
          <p:sp>
            <p:nvSpPr>
              <p:cNvPr id="41" name="Rectangle 40"/>
              <p:cNvSpPr/>
              <p:nvPr/>
            </p:nvSpPr>
            <p:spPr bwMode="auto">
              <a:xfrm>
                <a:off x="5259761" y="1539578"/>
                <a:ext cx="2378439" cy="237005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Web and Mobile</a:t>
                </a:r>
              </a:p>
            </p:txBody>
          </p:sp>
          <p:grpSp>
            <p:nvGrpSpPr>
              <p:cNvPr id="137" name="Group 136"/>
              <p:cNvGrpSpPr/>
              <p:nvPr/>
            </p:nvGrpSpPr>
            <p:grpSpPr>
              <a:xfrm>
                <a:off x="5446969" y="2007908"/>
                <a:ext cx="1008542" cy="316971"/>
                <a:chOff x="5446969" y="2007908"/>
                <a:chExt cx="1008542" cy="316971"/>
              </a:xfrm>
            </p:grpSpPr>
            <p:sp>
              <p:nvSpPr>
                <p:cNvPr id="151" name="TextBox 150"/>
                <p:cNvSpPr txBox="1"/>
                <p:nvPr/>
              </p:nvSpPr>
              <p:spPr>
                <a:xfrm>
                  <a:off x="5796355" y="2023773"/>
                  <a:ext cx="659156" cy="301106"/>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Web Apps</a:t>
                  </a:r>
                </a:p>
                <a:p>
                  <a:pPr defTabSz="913950" eaLnBrk="0" fontAlgn="base" hangingPunct="0">
                    <a:lnSpc>
                      <a:spcPts val="800"/>
                    </a:lnSpc>
                    <a:spcBef>
                      <a:spcPct val="0"/>
                    </a:spcBef>
                    <a:spcAft>
                      <a:spcPct val="0"/>
                    </a:spcAft>
                    <a:defRPr/>
                  </a:pP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52" name="Picture 151"/>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446969" y="2007908"/>
                  <a:ext cx="286784" cy="286785"/>
                </a:xfrm>
                <a:prstGeom prst="rect">
                  <a:avLst/>
                </a:prstGeom>
              </p:spPr>
            </p:pic>
          </p:grpSp>
          <p:grpSp>
            <p:nvGrpSpPr>
              <p:cNvPr id="138" name="Group 137"/>
              <p:cNvGrpSpPr/>
              <p:nvPr/>
            </p:nvGrpSpPr>
            <p:grpSpPr>
              <a:xfrm>
                <a:off x="5414050" y="2639356"/>
                <a:ext cx="1016034" cy="291093"/>
                <a:chOff x="5414050" y="2639356"/>
                <a:chExt cx="1016034" cy="291093"/>
              </a:xfrm>
            </p:grpSpPr>
            <p:sp>
              <p:nvSpPr>
                <p:cNvPr id="153" name="TextBox 152"/>
                <p:cNvSpPr txBox="1"/>
                <p:nvPr/>
              </p:nvSpPr>
              <p:spPr>
                <a:xfrm>
                  <a:off x="5770928" y="2665660"/>
                  <a:ext cx="659156" cy="261636"/>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4" name="Picture 153"/>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414050" y="2639356"/>
                  <a:ext cx="291092" cy="291093"/>
                </a:xfrm>
                <a:prstGeom prst="rect">
                  <a:avLst/>
                </a:prstGeom>
              </p:spPr>
            </p:pic>
          </p:grpSp>
          <p:grpSp>
            <p:nvGrpSpPr>
              <p:cNvPr id="141" name="Group 140"/>
              <p:cNvGrpSpPr/>
              <p:nvPr/>
            </p:nvGrpSpPr>
            <p:grpSpPr>
              <a:xfrm>
                <a:off x="5399198" y="3283698"/>
                <a:ext cx="1007917" cy="339779"/>
                <a:chOff x="5399198" y="3283698"/>
                <a:chExt cx="1007917" cy="339779"/>
              </a:xfrm>
            </p:grpSpPr>
            <p:sp>
              <p:nvSpPr>
                <p:cNvPr id="155" name="TextBox 154"/>
                <p:cNvSpPr txBox="1"/>
                <p:nvPr/>
              </p:nvSpPr>
              <p:spPr>
                <a:xfrm>
                  <a:off x="5747959" y="3322371"/>
                  <a:ext cx="659156" cy="301106"/>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156" name="Picture 15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5399198" y="3283698"/>
                  <a:ext cx="291545" cy="291546"/>
                </a:xfrm>
                <a:prstGeom prst="rect">
                  <a:avLst/>
                </a:prstGeom>
              </p:spPr>
            </p:pic>
          </p:grpSp>
          <p:grpSp>
            <p:nvGrpSpPr>
              <p:cNvPr id="139" name="Group 138"/>
              <p:cNvGrpSpPr/>
              <p:nvPr/>
            </p:nvGrpSpPr>
            <p:grpSpPr>
              <a:xfrm>
                <a:off x="6529080" y="2014604"/>
                <a:ext cx="1018326" cy="294805"/>
                <a:chOff x="6529080" y="2014604"/>
                <a:chExt cx="1018326" cy="294805"/>
              </a:xfrm>
            </p:grpSpPr>
            <p:sp>
              <p:nvSpPr>
                <p:cNvPr id="157" name="TextBox 156"/>
                <p:cNvSpPr txBox="1"/>
                <p:nvPr/>
              </p:nvSpPr>
              <p:spPr>
                <a:xfrm>
                  <a:off x="6888250" y="2034330"/>
                  <a:ext cx="659156" cy="256602"/>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 Apps</a:t>
                  </a:r>
                </a:p>
              </p:txBody>
            </p:sp>
            <p:pic>
              <p:nvPicPr>
                <p:cNvPr id="158" name="Picture 157"/>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6529080" y="2014604"/>
                  <a:ext cx="294804" cy="294805"/>
                </a:xfrm>
                <a:prstGeom prst="rect">
                  <a:avLst/>
                </a:prstGeom>
              </p:spPr>
            </p:pic>
          </p:grpSp>
          <p:grpSp>
            <p:nvGrpSpPr>
              <p:cNvPr id="140" name="Group 139"/>
              <p:cNvGrpSpPr/>
              <p:nvPr/>
            </p:nvGrpSpPr>
            <p:grpSpPr>
              <a:xfrm>
                <a:off x="6521410" y="2663908"/>
                <a:ext cx="1008542" cy="308500"/>
                <a:chOff x="6521410" y="2663908"/>
                <a:chExt cx="1008542" cy="308500"/>
              </a:xfrm>
            </p:grpSpPr>
            <p:sp>
              <p:nvSpPr>
                <p:cNvPr id="159" name="TextBox 158"/>
                <p:cNvSpPr txBox="1"/>
                <p:nvPr/>
              </p:nvSpPr>
              <p:spPr>
                <a:xfrm>
                  <a:off x="6870796" y="2671302"/>
                  <a:ext cx="659156" cy="301106"/>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Logic Apps</a:t>
                  </a:r>
                </a:p>
              </p:txBody>
            </p:sp>
            <p:pic>
              <p:nvPicPr>
                <p:cNvPr id="160" name="Picture 159"/>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6521410" y="2663908"/>
                  <a:ext cx="292423" cy="292423"/>
                </a:xfrm>
                <a:prstGeom prst="rect">
                  <a:avLst/>
                </a:prstGeom>
              </p:spPr>
            </p:pic>
          </p:grpSp>
          <p:grpSp>
            <p:nvGrpSpPr>
              <p:cNvPr id="142" name="Group 141"/>
              <p:cNvGrpSpPr/>
              <p:nvPr/>
            </p:nvGrpSpPr>
            <p:grpSpPr>
              <a:xfrm>
                <a:off x="6549176" y="3327450"/>
                <a:ext cx="1003560" cy="328116"/>
                <a:chOff x="6549176" y="3327450"/>
                <a:chExt cx="1003560" cy="328116"/>
              </a:xfrm>
            </p:grpSpPr>
            <p:sp>
              <p:nvSpPr>
                <p:cNvPr id="161" name="TextBox 160"/>
                <p:cNvSpPr txBox="1"/>
                <p:nvPr/>
              </p:nvSpPr>
              <p:spPr>
                <a:xfrm>
                  <a:off x="6893580" y="3354460"/>
                  <a:ext cx="659156" cy="301106"/>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Notification </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62" name="Picture 161"/>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6549176" y="3327450"/>
                  <a:ext cx="289263" cy="289263"/>
                </a:xfrm>
                <a:prstGeom prst="rect">
                  <a:avLst/>
                </a:prstGeom>
              </p:spPr>
            </p:pic>
          </p:grpSp>
        </p:grpSp>
        <p:grpSp>
          <p:nvGrpSpPr>
            <p:cNvPr id="395" name="Group 394"/>
            <p:cNvGrpSpPr/>
            <p:nvPr/>
          </p:nvGrpSpPr>
          <p:grpSpPr>
            <a:xfrm>
              <a:off x="2015082" y="3603662"/>
              <a:ext cx="2091038" cy="840484"/>
              <a:chOff x="2392678" y="3336393"/>
              <a:chExt cx="2091038" cy="840484"/>
            </a:xfrm>
          </p:grpSpPr>
          <p:sp>
            <p:nvSpPr>
              <p:cNvPr id="38" name="Rectangle 37"/>
              <p:cNvSpPr/>
              <p:nvPr/>
            </p:nvSpPr>
            <p:spPr bwMode="auto">
              <a:xfrm>
                <a:off x="2392678" y="3336393"/>
                <a:ext cx="2091038" cy="84048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140609" rIns="89642"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Media &amp; CDN</a:t>
                </a:r>
              </a:p>
            </p:txBody>
          </p:sp>
          <p:grpSp>
            <p:nvGrpSpPr>
              <p:cNvPr id="343" name="Group 342"/>
              <p:cNvGrpSpPr/>
              <p:nvPr/>
            </p:nvGrpSpPr>
            <p:grpSpPr>
              <a:xfrm>
                <a:off x="3310370" y="3744970"/>
                <a:ext cx="1046674" cy="309905"/>
                <a:chOff x="3485028" y="3744970"/>
                <a:chExt cx="1046674" cy="309905"/>
              </a:xfrm>
            </p:grpSpPr>
            <p:sp>
              <p:nvSpPr>
                <p:cNvPr id="163" name="TextBox 162"/>
                <p:cNvSpPr txBox="1"/>
                <p:nvPr/>
              </p:nvSpPr>
              <p:spPr>
                <a:xfrm>
                  <a:off x="3872546" y="3744970"/>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84"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Content </a:t>
                  </a:r>
                  <a:br>
                    <a:rPr lang="en-US" sz="784"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br>
                  <a:r>
                    <a:rPr lang="en-US" sz="784"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Delivery</a:t>
                  </a:r>
                </a:p>
                <a:p>
                  <a:pPr defTabSz="913950" eaLnBrk="0" fontAlgn="base" hangingPunct="0">
                    <a:lnSpc>
                      <a:spcPts val="800"/>
                    </a:lnSpc>
                    <a:spcBef>
                      <a:spcPct val="0"/>
                    </a:spcBef>
                    <a:spcAft>
                      <a:spcPct val="0"/>
                    </a:spcAft>
                    <a:defRPr/>
                  </a:pPr>
                  <a:r>
                    <a:rPr lang="en-US" sz="784"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Network (CDN)</a:t>
                  </a:r>
                </a:p>
              </p:txBody>
            </p:sp>
            <p:pic>
              <p:nvPicPr>
                <p:cNvPr id="164" name="Picture 163" descr="Content Delivery Network (CDN).png"/>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3485028" y="3758708"/>
                  <a:ext cx="296167" cy="296167"/>
                </a:xfrm>
                <a:prstGeom prst="rect">
                  <a:avLst/>
                </a:prstGeom>
              </p:spPr>
            </p:pic>
          </p:grpSp>
          <p:grpSp>
            <p:nvGrpSpPr>
              <p:cNvPr id="342" name="Group 341"/>
              <p:cNvGrpSpPr/>
              <p:nvPr/>
            </p:nvGrpSpPr>
            <p:grpSpPr>
              <a:xfrm>
                <a:off x="2501312" y="3748786"/>
                <a:ext cx="997180" cy="301105"/>
                <a:chOff x="2850632" y="3748786"/>
                <a:chExt cx="997180" cy="301105"/>
              </a:xfrm>
            </p:grpSpPr>
            <p:sp>
              <p:nvSpPr>
                <p:cNvPr id="165" name="TextBox 164"/>
                <p:cNvSpPr txBox="1"/>
                <p:nvPr/>
              </p:nvSpPr>
              <p:spPr>
                <a:xfrm>
                  <a:off x="3188656" y="3748786"/>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Media </a:t>
                  </a:r>
                  <a:b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b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66" name="Picture 165" descr="Media Services.png"/>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2850632" y="3758615"/>
                  <a:ext cx="282134" cy="282134"/>
                </a:xfrm>
                <a:prstGeom prst="rect">
                  <a:avLst/>
                </a:prstGeom>
              </p:spPr>
            </p:pic>
          </p:grpSp>
        </p:grpSp>
        <p:grpSp>
          <p:nvGrpSpPr>
            <p:cNvPr id="380" name="Group 379"/>
            <p:cNvGrpSpPr/>
            <p:nvPr/>
          </p:nvGrpSpPr>
          <p:grpSpPr>
            <a:xfrm>
              <a:off x="1997902" y="2112859"/>
              <a:ext cx="2188719" cy="1351020"/>
              <a:chOff x="3326868" y="2362886"/>
              <a:chExt cx="2188719" cy="1351020"/>
            </a:xfrm>
          </p:grpSpPr>
          <p:sp>
            <p:nvSpPr>
              <p:cNvPr id="40" name="Rectangle 39"/>
              <p:cNvSpPr/>
              <p:nvPr/>
            </p:nvSpPr>
            <p:spPr bwMode="auto">
              <a:xfrm>
                <a:off x="3326868" y="2362886"/>
                <a:ext cx="2108217" cy="135102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Integration</a:t>
                </a:r>
              </a:p>
            </p:txBody>
          </p:sp>
          <p:grpSp>
            <p:nvGrpSpPr>
              <p:cNvPr id="377" name="Group 376"/>
              <p:cNvGrpSpPr/>
              <p:nvPr/>
            </p:nvGrpSpPr>
            <p:grpSpPr>
              <a:xfrm>
                <a:off x="4508812" y="2773724"/>
                <a:ext cx="1005586" cy="311924"/>
                <a:chOff x="4508812" y="2773724"/>
                <a:chExt cx="1005586" cy="311924"/>
              </a:xfrm>
            </p:grpSpPr>
            <p:sp>
              <p:nvSpPr>
                <p:cNvPr id="214" name="TextBox 213"/>
                <p:cNvSpPr txBox="1"/>
                <p:nvPr/>
              </p:nvSpPr>
              <p:spPr>
                <a:xfrm>
                  <a:off x="4855242" y="2784543"/>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BizTalk</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215" name="Picture 214" descr="BizTalk Services.png"/>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4508812" y="2773724"/>
                  <a:ext cx="293814" cy="293814"/>
                </a:xfrm>
                <a:prstGeom prst="rect">
                  <a:avLst/>
                </a:prstGeom>
              </p:spPr>
            </p:pic>
          </p:grpSp>
          <p:grpSp>
            <p:nvGrpSpPr>
              <p:cNvPr id="378" name="Group 377"/>
              <p:cNvGrpSpPr/>
              <p:nvPr/>
            </p:nvGrpSpPr>
            <p:grpSpPr>
              <a:xfrm>
                <a:off x="3483444" y="3313178"/>
                <a:ext cx="1008307" cy="316721"/>
                <a:chOff x="3483444" y="3313178"/>
                <a:chExt cx="1008307" cy="316721"/>
              </a:xfrm>
            </p:grpSpPr>
            <p:sp>
              <p:nvSpPr>
                <p:cNvPr id="216" name="TextBox 215"/>
                <p:cNvSpPr txBox="1"/>
                <p:nvPr/>
              </p:nvSpPr>
              <p:spPr>
                <a:xfrm>
                  <a:off x="3832595" y="3328794"/>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Hybrid</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Connections</a:t>
                  </a:r>
                </a:p>
              </p:txBody>
            </p:sp>
            <p:pic>
              <p:nvPicPr>
                <p:cNvPr id="217" name="Picture 216" descr="Hybrid Connections (BizTalk).png"/>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3483444" y="3313178"/>
                  <a:ext cx="292125" cy="292125"/>
                </a:xfrm>
                <a:prstGeom prst="rect">
                  <a:avLst/>
                </a:prstGeom>
              </p:spPr>
            </p:pic>
          </p:grpSp>
          <p:grpSp>
            <p:nvGrpSpPr>
              <p:cNvPr id="379" name="Group 378"/>
              <p:cNvGrpSpPr/>
              <p:nvPr/>
            </p:nvGrpSpPr>
            <p:grpSpPr>
              <a:xfrm>
                <a:off x="4517160" y="3306133"/>
                <a:ext cx="998427" cy="323766"/>
                <a:chOff x="4517160" y="3306133"/>
                <a:chExt cx="998427" cy="323766"/>
              </a:xfrm>
            </p:grpSpPr>
            <p:sp>
              <p:nvSpPr>
                <p:cNvPr id="218" name="TextBox 217"/>
                <p:cNvSpPr txBox="1"/>
                <p:nvPr/>
              </p:nvSpPr>
              <p:spPr>
                <a:xfrm>
                  <a:off x="4856431" y="3328794"/>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 Bus</a:t>
                  </a:r>
                </a:p>
              </p:txBody>
            </p:sp>
            <p:pic>
              <p:nvPicPr>
                <p:cNvPr id="219" name="Picture 218" descr="Service Bus.png"/>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4517160" y="3306133"/>
                  <a:ext cx="292386" cy="292386"/>
                </a:xfrm>
                <a:prstGeom prst="rect">
                  <a:avLst/>
                </a:prstGeom>
              </p:spPr>
            </p:pic>
          </p:grpSp>
          <p:grpSp>
            <p:nvGrpSpPr>
              <p:cNvPr id="376" name="Group 375"/>
              <p:cNvGrpSpPr/>
              <p:nvPr/>
            </p:nvGrpSpPr>
            <p:grpSpPr>
              <a:xfrm>
                <a:off x="3477054" y="2774918"/>
                <a:ext cx="1004745" cy="319522"/>
                <a:chOff x="3477054" y="2774918"/>
                <a:chExt cx="1004745" cy="319522"/>
              </a:xfrm>
            </p:grpSpPr>
            <p:sp>
              <p:nvSpPr>
                <p:cNvPr id="220" name="TextBox 219"/>
                <p:cNvSpPr txBox="1"/>
                <p:nvPr/>
              </p:nvSpPr>
              <p:spPr>
                <a:xfrm>
                  <a:off x="3822643" y="2793335"/>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Storage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Queues</a:t>
                  </a:r>
                </a:p>
              </p:txBody>
            </p:sp>
            <p:pic>
              <p:nvPicPr>
                <p:cNvPr id="221" name="Picture 220" descr="Storage queue.png"/>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3477054" y="2774918"/>
                  <a:ext cx="292620" cy="292620"/>
                </a:xfrm>
                <a:prstGeom prst="rect">
                  <a:avLst/>
                </a:prstGeom>
              </p:spPr>
            </p:pic>
          </p:grpSp>
        </p:grpSp>
        <p:sp>
          <p:nvSpPr>
            <p:cNvPr id="71" name="Rectangle 70"/>
            <p:cNvSpPr/>
            <p:nvPr/>
          </p:nvSpPr>
          <p:spPr bwMode="auto">
            <a:xfrm>
              <a:off x="10439349" y="541203"/>
              <a:ext cx="1569938" cy="4109043"/>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solidFill>
                    <a:srgbClr val="FFFFFF"/>
                  </a:solidFill>
                  <a:latin typeface="Segoe UI"/>
                  <a:ea typeface="Segoe UI" pitchFamily="34" charset="0"/>
                  <a:cs typeface="Segoe UI" pitchFamily="34" charset="0"/>
                </a:rPr>
                <a:t>Hybrid</a:t>
              </a:r>
            </a:p>
            <a:p>
              <a:pPr algn="ctr" defTabSz="895923" fontAlgn="base">
                <a:lnSpc>
                  <a:spcPct val="90000"/>
                </a:lnSpc>
                <a:defRPr/>
              </a:pPr>
              <a:r>
                <a:rPr lang="en-US" sz="1176" b="1" kern="0" dirty="0">
                  <a:solidFill>
                    <a:srgbClr val="FFFFFF"/>
                  </a:solidFill>
                  <a:latin typeface="Segoe UI"/>
                  <a:ea typeface="Segoe UI" pitchFamily="34" charset="0"/>
                  <a:cs typeface="Segoe UI" pitchFamily="34" charset="0"/>
                </a:rPr>
                <a:t>Operations</a:t>
              </a:r>
              <a:endParaRPr lang="en-US" sz="1274" b="1" kern="0" dirty="0">
                <a:solidFill>
                  <a:srgbClr val="FFFFFF"/>
                </a:solidFill>
                <a:latin typeface="Segoe UI"/>
                <a:ea typeface="Segoe UI" pitchFamily="34" charset="0"/>
                <a:cs typeface="Segoe UI" pitchFamily="34" charset="0"/>
              </a:endParaRPr>
            </a:p>
          </p:txBody>
        </p:sp>
        <p:grpSp>
          <p:nvGrpSpPr>
            <p:cNvPr id="338" name="Group 337"/>
            <p:cNvGrpSpPr/>
            <p:nvPr/>
          </p:nvGrpSpPr>
          <p:grpSpPr>
            <a:xfrm>
              <a:off x="10697439" y="2501233"/>
              <a:ext cx="1011251" cy="332229"/>
              <a:chOff x="11198479" y="2855036"/>
              <a:chExt cx="1011251" cy="332229"/>
            </a:xfrm>
          </p:grpSpPr>
          <p:sp>
            <p:nvSpPr>
              <p:cNvPr id="206" name="TextBox 205"/>
              <p:cNvSpPr txBox="1"/>
              <p:nvPr/>
            </p:nvSpPr>
            <p:spPr>
              <a:xfrm>
                <a:off x="11550574" y="2886159"/>
                <a:ext cx="659156" cy="30110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Backup</a:t>
                </a:r>
              </a:p>
            </p:txBody>
          </p:sp>
          <p:pic>
            <p:nvPicPr>
              <p:cNvPr id="207" name="Picture 206" descr="Backup Service.png"/>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1198479" y="2855036"/>
                <a:ext cx="296408" cy="296408"/>
              </a:xfrm>
              <a:prstGeom prst="rect">
                <a:avLst/>
              </a:prstGeom>
            </p:spPr>
          </p:pic>
        </p:grpSp>
        <p:grpSp>
          <p:nvGrpSpPr>
            <p:cNvPr id="242" name="Group 241"/>
            <p:cNvGrpSpPr/>
            <p:nvPr/>
          </p:nvGrpSpPr>
          <p:grpSpPr>
            <a:xfrm>
              <a:off x="10680232" y="4278043"/>
              <a:ext cx="1005745" cy="331029"/>
              <a:chOff x="11181272" y="4050487"/>
              <a:chExt cx="1005745" cy="331029"/>
            </a:xfrm>
          </p:grpSpPr>
          <p:sp>
            <p:nvSpPr>
              <p:cNvPr id="208" name="TextBox 207"/>
              <p:cNvSpPr txBox="1"/>
              <p:nvPr/>
            </p:nvSpPr>
            <p:spPr>
              <a:xfrm>
                <a:off x="11527861" y="4080410"/>
                <a:ext cx="659156" cy="30110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StorSimple</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950" eaLnBrk="0" fontAlgn="base" hangingPunct="0">
                  <a:lnSpc>
                    <a:spcPts val="800"/>
                  </a:lnSpc>
                  <a:spcBef>
                    <a:spcPct val="0"/>
                  </a:spcBef>
                  <a:spcAft>
                    <a:spcPct val="0"/>
                  </a:spcAft>
                  <a:defRPr/>
                </a:pP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09" name="Picture 208" descr="StorSimple.png"/>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11181272" y="4050487"/>
                <a:ext cx="286828" cy="286828"/>
              </a:xfrm>
              <a:prstGeom prst="rect">
                <a:avLst/>
              </a:prstGeom>
            </p:spPr>
          </p:pic>
        </p:grpSp>
        <p:grpSp>
          <p:nvGrpSpPr>
            <p:cNvPr id="341" name="Group 340"/>
            <p:cNvGrpSpPr/>
            <p:nvPr/>
          </p:nvGrpSpPr>
          <p:grpSpPr>
            <a:xfrm>
              <a:off x="10685147" y="3870457"/>
              <a:ext cx="1003279" cy="345563"/>
              <a:chOff x="11175796" y="3730886"/>
              <a:chExt cx="1003279" cy="345563"/>
            </a:xfrm>
          </p:grpSpPr>
          <p:sp>
            <p:nvSpPr>
              <p:cNvPr id="210" name="TextBox 209"/>
              <p:cNvSpPr txBox="1"/>
              <p:nvPr/>
            </p:nvSpPr>
            <p:spPr>
              <a:xfrm>
                <a:off x="11519919" y="3775343"/>
                <a:ext cx="659156" cy="30110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Site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Recovery </a:t>
                </a:r>
              </a:p>
            </p:txBody>
          </p:sp>
          <p:pic>
            <p:nvPicPr>
              <p:cNvPr id="211" name="Picture 210" descr="Site Recovery.png"/>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11175796" y="3730886"/>
                <a:ext cx="285842" cy="285842"/>
              </a:xfrm>
              <a:prstGeom prst="rect">
                <a:avLst/>
              </a:prstGeom>
            </p:spPr>
          </p:pic>
        </p:grpSp>
        <p:grpSp>
          <p:nvGrpSpPr>
            <p:cNvPr id="340" name="Group 339"/>
            <p:cNvGrpSpPr/>
            <p:nvPr/>
          </p:nvGrpSpPr>
          <p:grpSpPr>
            <a:xfrm>
              <a:off x="10699392" y="3426129"/>
              <a:ext cx="996976" cy="321164"/>
              <a:chOff x="11190041" y="3491162"/>
              <a:chExt cx="996976" cy="321164"/>
            </a:xfrm>
          </p:grpSpPr>
          <p:sp>
            <p:nvSpPr>
              <p:cNvPr id="212" name="TextBox 211"/>
              <p:cNvSpPr txBox="1"/>
              <p:nvPr/>
            </p:nvSpPr>
            <p:spPr>
              <a:xfrm>
                <a:off x="11527861" y="3511220"/>
                <a:ext cx="659156" cy="30110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Import/Export</a:t>
                </a:r>
              </a:p>
            </p:txBody>
          </p:sp>
          <p:pic>
            <p:nvPicPr>
              <p:cNvPr id="213" name="Picture 212" descr="Storage (Azure).png"/>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11190041" y="3491162"/>
                <a:ext cx="286753" cy="286753"/>
              </a:xfrm>
              <a:prstGeom prst="rect">
                <a:avLst/>
              </a:prstGeom>
            </p:spPr>
          </p:pic>
        </p:grpSp>
        <p:sp>
          <p:nvSpPr>
            <p:cNvPr id="33" name="Rectangle 32"/>
            <p:cNvSpPr/>
            <p:nvPr/>
          </p:nvSpPr>
          <p:spPr bwMode="auto">
            <a:xfrm>
              <a:off x="6023314" y="4931023"/>
              <a:ext cx="6291748" cy="78980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42" tIns="44821" rIns="89642"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Networking</a:t>
              </a:r>
            </a:p>
          </p:txBody>
        </p:sp>
        <p:grpSp>
          <p:nvGrpSpPr>
            <p:cNvPr id="394" name="Group 393"/>
            <p:cNvGrpSpPr/>
            <p:nvPr/>
          </p:nvGrpSpPr>
          <p:grpSpPr>
            <a:xfrm>
              <a:off x="6742271" y="545953"/>
              <a:ext cx="3539738" cy="1755683"/>
              <a:chOff x="8289832" y="2910817"/>
              <a:chExt cx="3539738" cy="1755683"/>
            </a:xfrm>
          </p:grpSpPr>
          <p:sp>
            <p:nvSpPr>
              <p:cNvPr id="37" name="Rectangle 36"/>
              <p:cNvSpPr/>
              <p:nvPr/>
            </p:nvSpPr>
            <p:spPr bwMode="auto">
              <a:xfrm>
                <a:off x="8289832" y="2910817"/>
                <a:ext cx="3539738" cy="1755683"/>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Data</a:t>
                </a:r>
              </a:p>
            </p:txBody>
          </p:sp>
          <p:grpSp>
            <p:nvGrpSpPr>
              <p:cNvPr id="388" name="Group 387"/>
              <p:cNvGrpSpPr/>
              <p:nvPr/>
            </p:nvGrpSpPr>
            <p:grpSpPr>
              <a:xfrm>
                <a:off x="8755248" y="3474294"/>
                <a:ext cx="1008778" cy="324187"/>
                <a:chOff x="8755248" y="3474294"/>
                <a:chExt cx="1008778" cy="324187"/>
              </a:xfrm>
            </p:grpSpPr>
            <p:sp>
              <p:nvSpPr>
                <p:cNvPr id="171" name="TextBox 170"/>
                <p:cNvSpPr txBox="1"/>
                <p:nvPr/>
              </p:nvSpPr>
              <p:spPr>
                <a:xfrm>
                  <a:off x="9104870" y="3497376"/>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 </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Database</a:t>
                  </a:r>
                </a:p>
              </p:txBody>
            </p:sp>
            <p:pic>
              <p:nvPicPr>
                <p:cNvPr id="172" name="Picture 171"/>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8755248" y="3474294"/>
                  <a:ext cx="296809" cy="296809"/>
                </a:xfrm>
                <a:prstGeom prst="rect">
                  <a:avLst/>
                </a:prstGeom>
              </p:spPr>
            </p:pic>
          </p:grpSp>
          <p:grpSp>
            <p:nvGrpSpPr>
              <p:cNvPr id="390" name="Group 389"/>
              <p:cNvGrpSpPr/>
              <p:nvPr/>
            </p:nvGrpSpPr>
            <p:grpSpPr>
              <a:xfrm>
                <a:off x="10786523" y="3477738"/>
                <a:ext cx="1029708" cy="308738"/>
                <a:chOff x="10786523" y="3477738"/>
                <a:chExt cx="1029708" cy="308738"/>
              </a:xfrm>
            </p:grpSpPr>
            <p:sp>
              <p:nvSpPr>
                <p:cNvPr id="173" name="TextBox 172"/>
                <p:cNvSpPr txBox="1"/>
                <p:nvPr/>
              </p:nvSpPr>
              <p:spPr>
                <a:xfrm>
                  <a:off x="11157075" y="3477738"/>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DocumentDB</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4" name="Picture 173"/>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10786523" y="3495857"/>
                  <a:ext cx="290620" cy="290619"/>
                </a:xfrm>
                <a:prstGeom prst="rect">
                  <a:avLst/>
                </a:prstGeom>
              </p:spPr>
            </p:pic>
          </p:grpSp>
          <p:grpSp>
            <p:nvGrpSpPr>
              <p:cNvPr id="391" name="Group 390"/>
              <p:cNvGrpSpPr/>
              <p:nvPr/>
            </p:nvGrpSpPr>
            <p:grpSpPr>
              <a:xfrm>
                <a:off x="8728911" y="4040003"/>
                <a:ext cx="1011763" cy="318839"/>
                <a:chOff x="8728911" y="4040003"/>
                <a:chExt cx="1011763" cy="318839"/>
              </a:xfrm>
            </p:grpSpPr>
            <p:sp>
              <p:nvSpPr>
                <p:cNvPr id="175" name="TextBox 174"/>
                <p:cNvSpPr txBox="1"/>
                <p:nvPr/>
              </p:nvSpPr>
              <p:spPr>
                <a:xfrm>
                  <a:off x="9081518" y="4057737"/>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Redis</a:t>
                  </a: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Cache</a:t>
                  </a:r>
                </a:p>
              </p:txBody>
            </p:sp>
            <p:pic>
              <p:nvPicPr>
                <p:cNvPr id="176" name="Picture 175"/>
                <p:cNvPicPr>
                  <a:picLocks noChangeAspect="1"/>
                </p:cNvPicPr>
                <p:nvPr/>
              </p:nvPicPr>
              <p:blipFill>
                <a:blip r:embed="rId22" cstate="print">
                  <a:biLevel thresh="25000"/>
                  <a:extLst>
                    <a:ext uri="{28A0092B-C50C-407E-A947-70E740481C1C}">
                      <a14:useLocalDpi xmlns:a14="http://schemas.microsoft.com/office/drawing/2010/main" val="0"/>
                    </a:ext>
                  </a:extLst>
                </a:blip>
                <a:stretch>
                  <a:fillRect/>
                </a:stretch>
              </p:blipFill>
              <p:spPr>
                <a:xfrm>
                  <a:off x="8728911" y="4040003"/>
                  <a:ext cx="289282" cy="289282"/>
                </a:xfrm>
                <a:prstGeom prst="rect">
                  <a:avLst/>
                </a:prstGeom>
              </p:spPr>
            </p:pic>
          </p:grpSp>
          <p:grpSp>
            <p:nvGrpSpPr>
              <p:cNvPr id="392" name="Group 391"/>
              <p:cNvGrpSpPr/>
              <p:nvPr/>
            </p:nvGrpSpPr>
            <p:grpSpPr>
              <a:xfrm>
                <a:off x="9789813" y="4065697"/>
                <a:ext cx="1011560" cy="324689"/>
                <a:chOff x="9789813" y="4065697"/>
                <a:chExt cx="1011560" cy="324689"/>
              </a:xfrm>
            </p:grpSpPr>
            <p:sp>
              <p:nvSpPr>
                <p:cNvPr id="177" name="TextBox 176"/>
                <p:cNvSpPr txBox="1"/>
                <p:nvPr/>
              </p:nvSpPr>
              <p:spPr>
                <a:xfrm>
                  <a:off x="10142217" y="4089281"/>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Search</a:t>
                  </a:r>
                </a:p>
                <a:p>
                  <a:pPr defTabSz="913950" eaLnBrk="0" fontAlgn="base" hangingPunct="0">
                    <a:lnSpc>
                      <a:spcPts val="800"/>
                    </a:lnSpc>
                    <a:spcBef>
                      <a:spcPct val="0"/>
                    </a:spcBef>
                    <a:spcAft>
                      <a:spcPct val="0"/>
                    </a:spcAft>
                    <a:defRPr/>
                  </a:pP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8" name="Picture 177"/>
                <p:cNvPicPr>
                  <a:picLocks noChangeAspect="1"/>
                </p:cNvPicPr>
                <p:nvPr/>
              </p:nvPicPr>
              <p:blipFill>
                <a:blip r:embed="rId23" cstate="print">
                  <a:biLevel thresh="25000"/>
                  <a:extLst>
                    <a:ext uri="{28A0092B-C50C-407E-A947-70E740481C1C}">
                      <a14:useLocalDpi xmlns:a14="http://schemas.microsoft.com/office/drawing/2010/main" val="0"/>
                    </a:ext>
                  </a:extLst>
                </a:blip>
                <a:stretch>
                  <a:fillRect/>
                </a:stretch>
              </p:blipFill>
              <p:spPr>
                <a:xfrm>
                  <a:off x="9789813" y="4065697"/>
                  <a:ext cx="293993" cy="293993"/>
                </a:xfrm>
                <a:prstGeom prst="rect">
                  <a:avLst/>
                </a:prstGeom>
              </p:spPr>
            </p:pic>
          </p:grpSp>
          <p:grpSp>
            <p:nvGrpSpPr>
              <p:cNvPr id="393" name="Group 392"/>
              <p:cNvGrpSpPr/>
              <p:nvPr/>
            </p:nvGrpSpPr>
            <p:grpSpPr>
              <a:xfrm>
                <a:off x="10784365" y="4081793"/>
                <a:ext cx="1014773" cy="304510"/>
                <a:chOff x="10784365" y="4081793"/>
                <a:chExt cx="1014773" cy="304510"/>
              </a:xfrm>
            </p:grpSpPr>
            <p:sp>
              <p:nvSpPr>
                <p:cNvPr id="179" name="TextBox 178"/>
                <p:cNvSpPr txBox="1"/>
                <p:nvPr/>
              </p:nvSpPr>
              <p:spPr>
                <a:xfrm>
                  <a:off x="11139982" y="4085198"/>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Storage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Tables</a:t>
                  </a:r>
                </a:p>
              </p:txBody>
            </p:sp>
            <p:pic>
              <p:nvPicPr>
                <p:cNvPr id="180" name="Picture 179" descr="Storage table.png"/>
                <p:cNvPicPr>
                  <a:picLocks noChangeAspect="1"/>
                </p:cNvPicPr>
                <p:nvPr/>
              </p:nvPicPr>
              <p:blipFill>
                <a:blip r:embed="rId24" cstate="print">
                  <a:biLevel thresh="25000"/>
                  <a:extLst>
                    <a:ext uri="{28A0092B-C50C-407E-A947-70E740481C1C}">
                      <a14:useLocalDpi xmlns:a14="http://schemas.microsoft.com/office/drawing/2010/main" val="0"/>
                    </a:ext>
                  </a:extLst>
                </a:blip>
                <a:stretch>
                  <a:fillRect/>
                </a:stretch>
              </p:blipFill>
              <p:spPr>
                <a:xfrm>
                  <a:off x="10784365" y="4081793"/>
                  <a:ext cx="288561" cy="288560"/>
                </a:xfrm>
                <a:prstGeom prst="rect">
                  <a:avLst/>
                </a:prstGeom>
              </p:spPr>
            </p:pic>
          </p:grpSp>
          <p:grpSp>
            <p:nvGrpSpPr>
              <p:cNvPr id="389" name="Group 388"/>
              <p:cNvGrpSpPr/>
              <p:nvPr/>
            </p:nvGrpSpPr>
            <p:grpSpPr>
              <a:xfrm>
                <a:off x="9763191" y="3476801"/>
                <a:ext cx="751841" cy="347627"/>
                <a:chOff x="9763191" y="3476801"/>
                <a:chExt cx="751841" cy="347627"/>
              </a:xfrm>
            </p:grpSpPr>
            <p:pic>
              <p:nvPicPr>
                <p:cNvPr id="17" name="Picture 16"/>
                <p:cNvPicPr>
                  <a:picLocks noChangeAspect="1"/>
                </p:cNvPicPr>
                <p:nvPr/>
              </p:nvPicPr>
              <p:blipFill>
                <a:blip r:embed="rId25"/>
                <a:stretch>
                  <a:fillRect/>
                </a:stretch>
              </p:blipFill>
              <p:spPr>
                <a:xfrm>
                  <a:off x="9763191" y="3476801"/>
                  <a:ext cx="320616" cy="290558"/>
                </a:xfrm>
                <a:prstGeom prst="rect">
                  <a:avLst/>
                </a:prstGeom>
              </p:spPr>
            </p:pic>
            <p:sp>
              <p:nvSpPr>
                <p:cNvPr id="246" name="TextBox 245"/>
                <p:cNvSpPr txBox="1"/>
                <p:nvPr/>
              </p:nvSpPr>
              <p:spPr>
                <a:xfrm>
                  <a:off x="10117219" y="3498352"/>
                  <a:ext cx="397813" cy="32607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Warehouse</a:t>
                  </a:r>
                </a:p>
              </p:txBody>
            </p:sp>
          </p:grpSp>
        </p:grpSp>
        <p:sp>
          <p:nvSpPr>
            <p:cNvPr id="9" name="Freeform 8"/>
            <p:cNvSpPr/>
            <p:nvPr/>
          </p:nvSpPr>
          <p:spPr bwMode="auto">
            <a:xfrm>
              <a:off x="11186102" y="2720692"/>
              <a:ext cx="69056" cy="38723"/>
            </a:xfrm>
            <a:custGeom>
              <a:avLst/>
              <a:gdLst>
                <a:gd name="connsiteX0" fmla="*/ 0 w 69056"/>
                <a:gd name="connsiteY0" fmla="*/ 16668 h 38723"/>
                <a:gd name="connsiteX1" fmla="*/ 26194 w 69056"/>
                <a:gd name="connsiteY1" fmla="*/ 7143 h 38723"/>
                <a:gd name="connsiteX2" fmla="*/ 28575 w 69056"/>
                <a:gd name="connsiteY2" fmla="*/ 0 h 38723"/>
                <a:gd name="connsiteX3" fmla="*/ 30956 w 69056"/>
                <a:gd name="connsiteY3" fmla="*/ 7143 h 38723"/>
                <a:gd name="connsiteX4" fmla="*/ 33337 w 69056"/>
                <a:gd name="connsiteY4" fmla="*/ 38100 h 38723"/>
                <a:gd name="connsiteX5" fmla="*/ 35719 w 69056"/>
                <a:gd name="connsiteY5" fmla="*/ 28575 h 38723"/>
                <a:gd name="connsiteX6" fmla="*/ 42862 w 69056"/>
                <a:gd name="connsiteY6" fmla="*/ 23812 h 38723"/>
                <a:gd name="connsiteX7" fmla="*/ 69056 w 69056"/>
                <a:gd name="connsiteY7" fmla="*/ 19050 h 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6" h="38723">
                  <a:moveTo>
                    <a:pt x="0" y="16668"/>
                  </a:moveTo>
                  <a:cubicBezTo>
                    <a:pt x="14329" y="14877"/>
                    <a:pt x="18768" y="18282"/>
                    <a:pt x="26194" y="7143"/>
                  </a:cubicBezTo>
                  <a:cubicBezTo>
                    <a:pt x="27586" y="5055"/>
                    <a:pt x="27781" y="2381"/>
                    <a:pt x="28575" y="0"/>
                  </a:cubicBezTo>
                  <a:cubicBezTo>
                    <a:pt x="29369" y="2381"/>
                    <a:pt x="30645" y="4653"/>
                    <a:pt x="30956" y="7143"/>
                  </a:cubicBezTo>
                  <a:cubicBezTo>
                    <a:pt x="32240" y="17413"/>
                    <a:pt x="31092" y="27997"/>
                    <a:pt x="33337" y="38100"/>
                  </a:cubicBezTo>
                  <a:cubicBezTo>
                    <a:pt x="34047" y="41295"/>
                    <a:pt x="33904" y="31298"/>
                    <a:pt x="35719" y="28575"/>
                  </a:cubicBezTo>
                  <a:cubicBezTo>
                    <a:pt x="37306" y="26194"/>
                    <a:pt x="40247" y="24974"/>
                    <a:pt x="42862" y="23812"/>
                  </a:cubicBezTo>
                  <a:cubicBezTo>
                    <a:pt x="56400" y="17795"/>
                    <a:pt x="55699" y="19050"/>
                    <a:pt x="69056" y="19050"/>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grpSp>
          <p:nvGrpSpPr>
            <p:cNvPr id="337" name="Group 336"/>
            <p:cNvGrpSpPr/>
            <p:nvPr/>
          </p:nvGrpSpPr>
          <p:grpSpPr>
            <a:xfrm>
              <a:off x="10717360" y="1154655"/>
              <a:ext cx="1011280" cy="334318"/>
              <a:chOff x="11200294" y="2143330"/>
              <a:chExt cx="1011280" cy="334317"/>
            </a:xfrm>
          </p:grpSpPr>
          <p:sp>
            <p:nvSpPr>
              <p:cNvPr id="197" name="TextBox 196"/>
              <p:cNvSpPr txBox="1"/>
              <p:nvPr/>
            </p:nvSpPr>
            <p:spPr>
              <a:xfrm>
                <a:off x="11552418" y="2176542"/>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AD </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Health Monitoring</a:t>
                </a:r>
              </a:p>
            </p:txBody>
          </p:sp>
          <p:grpSp>
            <p:nvGrpSpPr>
              <p:cNvPr id="229" name="Group 228"/>
              <p:cNvGrpSpPr/>
              <p:nvPr/>
            </p:nvGrpSpPr>
            <p:grpSpPr>
              <a:xfrm>
                <a:off x="11200294" y="2143330"/>
                <a:ext cx="293741" cy="279390"/>
                <a:chOff x="10757647" y="1125048"/>
                <a:chExt cx="293741" cy="279390"/>
              </a:xfrm>
            </p:grpSpPr>
            <p:pic>
              <p:nvPicPr>
                <p:cNvPr id="222" name="Picture 221"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10757647" y="1125048"/>
                  <a:ext cx="262077" cy="262076"/>
                </a:xfrm>
                <a:prstGeom prst="rect">
                  <a:avLst/>
                </a:prstGeom>
              </p:spPr>
            </p:pic>
            <p:sp>
              <p:nvSpPr>
                <p:cNvPr id="2" name="Heart 1"/>
                <p:cNvSpPr/>
                <p:nvPr/>
              </p:nvSpPr>
              <p:spPr bwMode="auto">
                <a:xfrm>
                  <a:off x="10905025" y="1275030"/>
                  <a:ext cx="146363" cy="129408"/>
                </a:xfrm>
                <a:prstGeom prst="heart">
                  <a:avLst/>
                </a:prstGeom>
                <a:solidFill>
                  <a:schemeClr val="bg1"/>
                </a:solidFill>
                <a:ln w="12700">
                  <a:solidFill>
                    <a:srgbClr val="00569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grpSp>
              <p:nvGrpSpPr>
                <p:cNvPr id="22" name="Group 21"/>
                <p:cNvGrpSpPr/>
                <p:nvPr/>
              </p:nvGrpSpPr>
              <p:grpSpPr>
                <a:xfrm>
                  <a:off x="10911015" y="1312918"/>
                  <a:ext cx="107890" cy="50915"/>
                  <a:chOff x="11033154" y="1382736"/>
                  <a:chExt cx="155481" cy="72283"/>
                </a:xfrm>
              </p:grpSpPr>
              <p:cxnSp>
                <p:nvCxnSpPr>
                  <p:cNvPr id="11" name="Straight Connector 10"/>
                  <p:cNvCxnSpPr/>
                  <p:nvPr/>
                </p:nvCxnSpPr>
                <p:spPr>
                  <a:xfrm flipV="1">
                    <a:off x="11033154" y="1413481"/>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1138468" y="1418244"/>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1113046" y="1382736"/>
                    <a:ext cx="1" cy="70787"/>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1080878" y="1387719"/>
                    <a:ext cx="25083" cy="27484"/>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11105959" y="1418129"/>
                    <a:ext cx="34927" cy="36890"/>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20" name="Group 19"/>
            <p:cNvGrpSpPr/>
            <p:nvPr/>
          </p:nvGrpSpPr>
          <p:grpSpPr>
            <a:xfrm>
              <a:off x="6071870" y="5231313"/>
              <a:ext cx="843562" cy="346180"/>
              <a:chOff x="6071870" y="5231313"/>
              <a:chExt cx="843562" cy="346180"/>
            </a:xfrm>
          </p:grpSpPr>
          <p:sp>
            <p:nvSpPr>
              <p:cNvPr id="24" name="Rectangle 23"/>
              <p:cNvSpPr/>
              <p:nvPr/>
            </p:nvSpPr>
            <p:spPr bwMode="auto">
              <a:xfrm>
                <a:off x="6071870" y="5231313"/>
                <a:ext cx="843562"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Virtual Network</a:t>
                </a:r>
              </a:p>
            </p:txBody>
          </p:sp>
          <p:pic>
            <p:nvPicPr>
              <p:cNvPr id="227" name="Picture 226"/>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6081595" y="5248173"/>
                <a:ext cx="267702" cy="267702"/>
              </a:xfrm>
              <a:prstGeom prst="rect">
                <a:avLst/>
              </a:prstGeom>
            </p:spPr>
          </p:pic>
        </p:grpSp>
        <p:grpSp>
          <p:nvGrpSpPr>
            <p:cNvPr id="237" name="Group 236"/>
            <p:cNvGrpSpPr/>
            <p:nvPr/>
          </p:nvGrpSpPr>
          <p:grpSpPr>
            <a:xfrm>
              <a:off x="8535474" y="5217867"/>
              <a:ext cx="925510" cy="359540"/>
              <a:chOff x="8640978" y="5217867"/>
              <a:chExt cx="925510" cy="359540"/>
            </a:xfrm>
          </p:grpSpPr>
          <p:sp>
            <p:nvSpPr>
              <p:cNvPr id="27" name="Rectangle 26"/>
              <p:cNvSpPr/>
              <p:nvPr/>
            </p:nvSpPr>
            <p:spPr bwMode="auto">
              <a:xfrm>
                <a:off x="8640978" y="5230981"/>
                <a:ext cx="925510"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17928" rIns="0" bIns="89642"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Express</a:t>
                </a:r>
              </a:p>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Route</a:t>
                </a:r>
              </a:p>
            </p:txBody>
          </p:sp>
          <p:pic>
            <p:nvPicPr>
              <p:cNvPr id="228" name="Picture 227"/>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8669836" y="5217867"/>
                <a:ext cx="251761" cy="251761"/>
              </a:xfrm>
              <a:prstGeom prst="rect">
                <a:avLst/>
              </a:prstGeom>
            </p:spPr>
          </p:pic>
        </p:grpSp>
        <p:grpSp>
          <p:nvGrpSpPr>
            <p:cNvPr id="16" name="Group 15"/>
            <p:cNvGrpSpPr/>
            <p:nvPr/>
          </p:nvGrpSpPr>
          <p:grpSpPr>
            <a:xfrm>
              <a:off x="3003353" y="5231315"/>
              <a:ext cx="915430" cy="363427"/>
              <a:chOff x="3003353" y="5231315"/>
              <a:chExt cx="915430" cy="363427"/>
            </a:xfrm>
          </p:grpSpPr>
          <p:sp>
            <p:nvSpPr>
              <p:cNvPr id="25" name="Rectangle 24"/>
              <p:cNvSpPr/>
              <p:nvPr/>
            </p:nvSpPr>
            <p:spPr bwMode="auto">
              <a:xfrm>
                <a:off x="3003353" y="5231315"/>
                <a:ext cx="915430"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BLOB Storage</a:t>
                </a:r>
              </a:p>
            </p:txBody>
          </p:sp>
          <p:pic>
            <p:nvPicPr>
              <p:cNvPr id="232" name="Picture 231" descr="Storage blob.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3032767" y="5271308"/>
                <a:ext cx="247169" cy="247170"/>
              </a:xfrm>
              <a:prstGeom prst="rect">
                <a:avLst/>
              </a:prstGeom>
            </p:spPr>
          </p:pic>
        </p:grpSp>
        <p:grpSp>
          <p:nvGrpSpPr>
            <p:cNvPr id="18" name="Group 17"/>
            <p:cNvGrpSpPr/>
            <p:nvPr/>
          </p:nvGrpSpPr>
          <p:grpSpPr>
            <a:xfrm>
              <a:off x="3995042" y="5231314"/>
              <a:ext cx="835223" cy="363427"/>
              <a:chOff x="3995042" y="5231314"/>
              <a:chExt cx="835223" cy="363427"/>
            </a:xfrm>
          </p:grpSpPr>
          <p:sp>
            <p:nvSpPr>
              <p:cNvPr id="26" name="Rectangle 25"/>
              <p:cNvSpPr/>
              <p:nvPr/>
            </p:nvSpPr>
            <p:spPr bwMode="auto">
              <a:xfrm>
                <a:off x="3995042" y="5231314"/>
                <a:ext cx="835223"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Azure</a:t>
                </a:r>
              </a:p>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Files</a:t>
                </a:r>
              </a:p>
            </p:txBody>
          </p:sp>
          <p:pic>
            <p:nvPicPr>
              <p:cNvPr id="233" name="Picture 232" descr="Storage blob.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4024079" y="5271308"/>
                <a:ext cx="247169" cy="247170"/>
              </a:xfrm>
              <a:prstGeom prst="rect">
                <a:avLst/>
              </a:prstGeom>
            </p:spPr>
          </p:pic>
        </p:grpSp>
        <p:grpSp>
          <p:nvGrpSpPr>
            <p:cNvPr id="19" name="Group 18"/>
            <p:cNvGrpSpPr/>
            <p:nvPr/>
          </p:nvGrpSpPr>
          <p:grpSpPr>
            <a:xfrm>
              <a:off x="4925592" y="5231313"/>
              <a:ext cx="836224" cy="363427"/>
              <a:chOff x="4925592" y="5231313"/>
              <a:chExt cx="836224" cy="363427"/>
            </a:xfrm>
          </p:grpSpPr>
          <p:sp>
            <p:nvSpPr>
              <p:cNvPr id="61" name="Rectangle 60"/>
              <p:cNvSpPr/>
              <p:nvPr/>
            </p:nvSpPr>
            <p:spPr bwMode="auto">
              <a:xfrm>
                <a:off x="4925592" y="5231313"/>
                <a:ext cx="836224" cy="363427"/>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Premium</a:t>
                </a:r>
              </a:p>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Storage</a:t>
                </a:r>
              </a:p>
            </p:txBody>
          </p:sp>
          <p:pic>
            <p:nvPicPr>
              <p:cNvPr id="234" name="Picture 233" descr="Storage blob.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4947024" y="5271308"/>
                <a:ext cx="247169" cy="247170"/>
              </a:xfrm>
              <a:prstGeom prst="rect">
                <a:avLst/>
              </a:prstGeom>
            </p:spPr>
          </p:pic>
        </p:grpSp>
        <p:grpSp>
          <p:nvGrpSpPr>
            <p:cNvPr id="13" name="Group 12"/>
            <p:cNvGrpSpPr/>
            <p:nvPr/>
          </p:nvGrpSpPr>
          <p:grpSpPr>
            <a:xfrm>
              <a:off x="447259" y="5237334"/>
              <a:ext cx="808197" cy="356066"/>
              <a:chOff x="165906" y="5237334"/>
              <a:chExt cx="808197" cy="356066"/>
            </a:xfrm>
          </p:grpSpPr>
          <p:sp>
            <p:nvSpPr>
              <p:cNvPr id="43" name="Rectangle 42"/>
              <p:cNvSpPr/>
              <p:nvPr/>
            </p:nvSpPr>
            <p:spPr bwMode="auto">
              <a:xfrm>
                <a:off x="165906" y="5237334"/>
                <a:ext cx="808197"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Virtual Machines</a:t>
                </a:r>
              </a:p>
            </p:txBody>
          </p:sp>
          <p:pic>
            <p:nvPicPr>
              <p:cNvPr id="235" name="Picture 234"/>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a:off x="186771" y="5275561"/>
                <a:ext cx="261581" cy="261582"/>
              </a:xfrm>
              <a:prstGeom prst="rect">
                <a:avLst/>
              </a:prstGeom>
              <a:ln>
                <a:noFill/>
              </a:ln>
            </p:spPr>
          </p:pic>
        </p:grpSp>
        <p:grpSp>
          <p:nvGrpSpPr>
            <p:cNvPr id="328" name="Group 327"/>
            <p:cNvGrpSpPr/>
            <p:nvPr/>
          </p:nvGrpSpPr>
          <p:grpSpPr>
            <a:xfrm>
              <a:off x="10747798" y="1566998"/>
              <a:ext cx="972163" cy="344145"/>
              <a:chOff x="11248838" y="2589753"/>
              <a:chExt cx="972163" cy="344144"/>
            </a:xfrm>
          </p:grpSpPr>
          <p:sp>
            <p:nvSpPr>
              <p:cNvPr id="236" name="TextBox 235"/>
              <p:cNvSpPr txBox="1"/>
              <p:nvPr/>
            </p:nvSpPr>
            <p:spPr>
              <a:xfrm>
                <a:off x="11561845" y="2589753"/>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AD Privileged</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Identity </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272" name="Picture 271"/>
              <p:cNvPicPr>
                <a:picLocks noChangeAspect="1"/>
              </p:cNvPicPr>
              <p:nvPr/>
            </p:nvPicPr>
            <p:blipFill>
              <a:blip r:embed="rId31"/>
              <a:stretch>
                <a:fillRect/>
              </a:stretch>
            </p:blipFill>
            <p:spPr>
              <a:xfrm>
                <a:off x="11248838" y="2615973"/>
                <a:ext cx="245456" cy="317924"/>
              </a:xfrm>
              <a:prstGeom prst="rect">
                <a:avLst/>
              </a:prstGeom>
            </p:spPr>
          </p:pic>
        </p:grpSp>
        <p:grpSp>
          <p:nvGrpSpPr>
            <p:cNvPr id="238" name="Group 237"/>
            <p:cNvGrpSpPr/>
            <p:nvPr/>
          </p:nvGrpSpPr>
          <p:grpSpPr>
            <a:xfrm>
              <a:off x="9495191" y="5230981"/>
              <a:ext cx="921643" cy="346426"/>
              <a:chOff x="9495191" y="5230981"/>
              <a:chExt cx="921643" cy="346426"/>
            </a:xfrm>
          </p:grpSpPr>
          <p:sp>
            <p:nvSpPr>
              <p:cNvPr id="28" name="Rectangle 27"/>
              <p:cNvSpPr/>
              <p:nvPr/>
            </p:nvSpPr>
            <p:spPr bwMode="auto">
              <a:xfrm>
                <a:off x="9495191" y="5230981"/>
                <a:ext cx="921643"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Traffic Manager</a:t>
                </a:r>
              </a:p>
            </p:txBody>
          </p:sp>
          <p:pic>
            <p:nvPicPr>
              <p:cNvPr id="89" name="Picture 88"/>
              <p:cNvPicPr>
                <a:picLocks noChangeAspect="1"/>
              </p:cNvPicPr>
              <p:nvPr/>
            </p:nvPicPr>
            <p:blipFill>
              <a:blip r:embed="rId32" cstate="print">
                <a:biLevel thresh="25000"/>
                <a:extLst>
                  <a:ext uri="{28A0092B-C50C-407E-A947-70E740481C1C}">
                    <a14:useLocalDpi xmlns:a14="http://schemas.microsoft.com/office/drawing/2010/main" val="0"/>
                  </a:ext>
                </a:extLst>
              </a:blip>
              <a:stretch>
                <a:fillRect/>
              </a:stretch>
            </p:blipFill>
            <p:spPr>
              <a:xfrm>
                <a:off x="9542996" y="5273467"/>
                <a:ext cx="210127" cy="210127"/>
              </a:xfrm>
              <a:prstGeom prst="rect">
                <a:avLst/>
              </a:prstGeom>
            </p:spPr>
          </p:pic>
        </p:grpSp>
        <p:grpSp>
          <p:nvGrpSpPr>
            <p:cNvPr id="241" name="Group 240"/>
            <p:cNvGrpSpPr/>
            <p:nvPr/>
          </p:nvGrpSpPr>
          <p:grpSpPr>
            <a:xfrm>
              <a:off x="11372540" y="5230981"/>
              <a:ext cx="870398" cy="346426"/>
              <a:chOff x="11372540" y="5230981"/>
              <a:chExt cx="870398" cy="346426"/>
            </a:xfrm>
          </p:grpSpPr>
          <p:sp>
            <p:nvSpPr>
              <p:cNvPr id="247" name="Rectangle 246"/>
              <p:cNvSpPr/>
              <p:nvPr/>
            </p:nvSpPr>
            <p:spPr bwMode="auto">
              <a:xfrm>
                <a:off x="11372540"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35857"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App</a:t>
                </a:r>
              </a:p>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Gateway</a:t>
                </a:r>
              </a:p>
            </p:txBody>
          </p:sp>
          <p:sp>
            <p:nvSpPr>
              <p:cNvPr id="327" name="Freeform 326"/>
              <p:cNvSpPr/>
              <p:nvPr/>
            </p:nvSpPr>
            <p:spPr bwMode="auto">
              <a:xfrm rot="2700000">
                <a:off x="11422699" y="5296394"/>
                <a:ext cx="188089" cy="188089"/>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grpSp>
        <p:grpSp>
          <p:nvGrpSpPr>
            <p:cNvPr id="339" name="Group 338"/>
            <p:cNvGrpSpPr/>
            <p:nvPr/>
          </p:nvGrpSpPr>
          <p:grpSpPr>
            <a:xfrm>
              <a:off x="10686829" y="2930978"/>
              <a:ext cx="1000917" cy="313970"/>
              <a:chOff x="11187869" y="3126800"/>
              <a:chExt cx="1000917" cy="313970"/>
            </a:xfrm>
          </p:grpSpPr>
          <p:sp>
            <p:nvSpPr>
              <p:cNvPr id="329" name="TextBox 328"/>
              <p:cNvSpPr txBox="1"/>
              <p:nvPr/>
            </p:nvSpPr>
            <p:spPr>
              <a:xfrm>
                <a:off x="11529630" y="3139664"/>
                <a:ext cx="659156" cy="30110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Operational</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330" name="Picture 329" descr="Operational Insights.png"/>
              <p:cNvPicPr>
                <a:picLocks noChangeAspect="1"/>
              </p:cNvPicPr>
              <p:nvPr/>
            </p:nvPicPr>
            <p:blipFill>
              <a:blip r:embed="rId33" cstate="print">
                <a:biLevel thresh="25000"/>
                <a:extLst>
                  <a:ext uri="{28A0092B-C50C-407E-A947-70E740481C1C}">
                    <a14:useLocalDpi xmlns:a14="http://schemas.microsoft.com/office/drawing/2010/main" val="0"/>
                  </a:ext>
                </a:extLst>
              </a:blip>
              <a:stretch>
                <a:fillRect/>
              </a:stretch>
            </p:blipFill>
            <p:spPr>
              <a:xfrm>
                <a:off x="11187869" y="3126800"/>
                <a:ext cx="280231" cy="280232"/>
              </a:xfrm>
              <a:prstGeom prst="rect">
                <a:avLst/>
              </a:prstGeom>
            </p:spPr>
          </p:pic>
        </p:grpSp>
        <p:grpSp>
          <p:nvGrpSpPr>
            <p:cNvPr id="136" name="Group 135"/>
            <p:cNvGrpSpPr/>
            <p:nvPr/>
          </p:nvGrpSpPr>
          <p:grpSpPr>
            <a:xfrm>
              <a:off x="2000198" y="532357"/>
              <a:ext cx="2108159" cy="1432988"/>
              <a:chOff x="2885080" y="478780"/>
              <a:chExt cx="2108159" cy="1432988"/>
            </a:xfrm>
          </p:grpSpPr>
          <p:sp>
            <p:nvSpPr>
              <p:cNvPr id="35" name="Rectangle 34"/>
              <p:cNvSpPr/>
              <p:nvPr/>
            </p:nvSpPr>
            <p:spPr bwMode="auto">
              <a:xfrm>
                <a:off x="2885080" y="478780"/>
                <a:ext cx="2108159"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Services Compute</a:t>
                </a:r>
              </a:p>
            </p:txBody>
          </p:sp>
          <p:grpSp>
            <p:nvGrpSpPr>
              <p:cNvPr id="344" name="Group 343"/>
              <p:cNvGrpSpPr/>
              <p:nvPr/>
            </p:nvGrpSpPr>
            <p:grpSpPr>
              <a:xfrm>
                <a:off x="3091322" y="836529"/>
                <a:ext cx="1001364" cy="338014"/>
                <a:chOff x="3533110" y="1905041"/>
                <a:chExt cx="1001364" cy="338014"/>
              </a:xfrm>
            </p:grpSpPr>
            <p:sp>
              <p:nvSpPr>
                <p:cNvPr id="145" name="TextBox 144"/>
                <p:cNvSpPr txBox="1"/>
                <p:nvPr/>
              </p:nvSpPr>
              <p:spPr>
                <a:xfrm>
                  <a:off x="3875318" y="1941949"/>
                  <a:ext cx="659156" cy="301106"/>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Cloud </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46" name="Picture 145"/>
                <p:cNvPicPr>
                  <a:picLocks noChangeAspect="1"/>
                </p:cNvPicPr>
                <p:nvPr/>
              </p:nvPicPr>
              <p:blipFill>
                <a:blip r:embed="rId34" cstate="print">
                  <a:biLevel thresh="25000"/>
                  <a:extLst>
                    <a:ext uri="{28A0092B-C50C-407E-A947-70E740481C1C}">
                      <a14:useLocalDpi xmlns:a14="http://schemas.microsoft.com/office/drawing/2010/main" val="0"/>
                    </a:ext>
                  </a:extLst>
                </a:blip>
                <a:stretch>
                  <a:fillRect/>
                </a:stretch>
              </p:blipFill>
              <p:spPr>
                <a:xfrm>
                  <a:off x="3533110" y="1905041"/>
                  <a:ext cx="289802" cy="289802"/>
                </a:xfrm>
                <a:prstGeom prst="rect">
                  <a:avLst/>
                </a:prstGeom>
              </p:spPr>
            </p:pic>
          </p:grpSp>
          <p:grpSp>
            <p:nvGrpSpPr>
              <p:cNvPr id="345" name="Group 344"/>
              <p:cNvGrpSpPr/>
              <p:nvPr/>
            </p:nvGrpSpPr>
            <p:grpSpPr>
              <a:xfrm>
                <a:off x="3067950" y="1417769"/>
                <a:ext cx="1007741" cy="320053"/>
                <a:chOff x="3509738" y="2393814"/>
                <a:chExt cx="1007741" cy="320053"/>
              </a:xfrm>
            </p:grpSpPr>
            <p:sp>
              <p:nvSpPr>
                <p:cNvPr id="147" name="TextBox 146"/>
                <p:cNvSpPr txBox="1"/>
                <p:nvPr/>
              </p:nvSpPr>
              <p:spPr>
                <a:xfrm>
                  <a:off x="3858323" y="2393814"/>
                  <a:ext cx="659156" cy="301106"/>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Batch</a:t>
                  </a:r>
                </a:p>
              </p:txBody>
            </p:sp>
            <p:pic>
              <p:nvPicPr>
                <p:cNvPr id="148" name="Picture 147"/>
                <p:cNvPicPr>
                  <a:picLocks noChangeAspect="1"/>
                </p:cNvPicPr>
                <p:nvPr/>
              </p:nvPicPr>
              <p:blipFill>
                <a:blip r:embed="rId35" cstate="print">
                  <a:biLevel thresh="25000"/>
                  <a:extLst>
                    <a:ext uri="{28A0092B-C50C-407E-A947-70E740481C1C}">
                      <a14:useLocalDpi xmlns:a14="http://schemas.microsoft.com/office/drawing/2010/main" val="0"/>
                    </a:ext>
                  </a:extLst>
                </a:blip>
                <a:stretch>
                  <a:fillRect/>
                </a:stretch>
              </p:blipFill>
              <p:spPr>
                <a:xfrm>
                  <a:off x="3509738" y="2410331"/>
                  <a:ext cx="303536" cy="303536"/>
                </a:xfrm>
                <a:prstGeom prst="rect">
                  <a:avLst/>
                </a:prstGeom>
              </p:spPr>
            </p:pic>
          </p:grpSp>
          <p:grpSp>
            <p:nvGrpSpPr>
              <p:cNvPr id="346" name="Group 345"/>
              <p:cNvGrpSpPr/>
              <p:nvPr/>
            </p:nvGrpSpPr>
            <p:grpSpPr>
              <a:xfrm>
                <a:off x="3968400" y="1441331"/>
                <a:ext cx="1000660" cy="336792"/>
                <a:chOff x="4132786" y="2407102"/>
                <a:chExt cx="1000660" cy="336792"/>
              </a:xfrm>
            </p:grpSpPr>
            <p:sp>
              <p:nvSpPr>
                <p:cNvPr id="149" name="TextBox 148"/>
                <p:cNvSpPr txBox="1"/>
                <p:nvPr/>
              </p:nvSpPr>
              <p:spPr>
                <a:xfrm>
                  <a:off x="4474290" y="2442788"/>
                  <a:ext cx="659156" cy="301106"/>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RemoteApp</a:t>
                  </a:r>
                </a:p>
              </p:txBody>
            </p:sp>
            <p:pic>
              <p:nvPicPr>
                <p:cNvPr id="150" name="Picture 149"/>
                <p:cNvPicPr>
                  <a:picLocks noChangeAspect="1"/>
                </p:cNvPicPr>
                <p:nvPr/>
              </p:nvPicPr>
              <p:blipFill>
                <a:blip r:embed="rId36" cstate="print">
                  <a:biLevel thresh="25000"/>
                  <a:extLst>
                    <a:ext uri="{28A0092B-C50C-407E-A947-70E740481C1C}">
                      <a14:useLocalDpi xmlns:a14="http://schemas.microsoft.com/office/drawing/2010/main" val="0"/>
                    </a:ext>
                  </a:extLst>
                </a:blip>
                <a:stretch>
                  <a:fillRect/>
                </a:stretch>
              </p:blipFill>
              <p:spPr>
                <a:xfrm>
                  <a:off x="4132786" y="2407102"/>
                  <a:ext cx="291655" cy="291656"/>
                </a:xfrm>
                <a:prstGeom prst="rect">
                  <a:avLst/>
                </a:prstGeom>
              </p:spPr>
            </p:pic>
          </p:grpSp>
          <p:sp>
            <p:nvSpPr>
              <p:cNvPr id="349" name="TextBox 348"/>
              <p:cNvSpPr txBox="1"/>
              <p:nvPr/>
            </p:nvSpPr>
            <p:spPr>
              <a:xfrm>
                <a:off x="4306833" y="873437"/>
                <a:ext cx="659156" cy="301106"/>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Fabric</a:t>
                </a:r>
              </a:p>
            </p:txBody>
          </p:sp>
          <p:sp>
            <p:nvSpPr>
              <p:cNvPr id="360" name="Freeform 359"/>
              <p:cNvSpPr/>
              <p:nvPr/>
            </p:nvSpPr>
            <p:spPr bwMode="auto">
              <a:xfrm>
                <a:off x="3964782" y="857249"/>
                <a:ext cx="282441" cy="271463"/>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grpSp>
        <p:grpSp>
          <p:nvGrpSpPr>
            <p:cNvPr id="375" name="Group 374"/>
            <p:cNvGrpSpPr/>
            <p:nvPr/>
          </p:nvGrpSpPr>
          <p:grpSpPr>
            <a:xfrm>
              <a:off x="4231223" y="3019262"/>
              <a:ext cx="2355492" cy="1432988"/>
              <a:chOff x="8271660" y="469727"/>
              <a:chExt cx="2355492" cy="1432988"/>
            </a:xfrm>
          </p:grpSpPr>
          <p:sp>
            <p:nvSpPr>
              <p:cNvPr id="42" name="Rectangle 41"/>
              <p:cNvSpPr/>
              <p:nvPr/>
            </p:nvSpPr>
            <p:spPr bwMode="auto">
              <a:xfrm>
                <a:off x="8271660" y="469727"/>
                <a:ext cx="2355492" cy="1432988"/>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gradFill>
                      <a:gsLst>
                        <a:gs pos="0">
                          <a:srgbClr val="FFFFFF"/>
                        </a:gs>
                        <a:gs pos="100000">
                          <a:srgbClr val="FFFFFF"/>
                        </a:gs>
                      </a:gsLst>
                      <a:lin ang="5400000" scaled="0"/>
                    </a:gradFill>
                    <a:latin typeface="Segoe UI"/>
                    <a:ea typeface="Segoe UI" pitchFamily="34" charset="0"/>
                    <a:cs typeface="Segoe UI" pitchFamily="34" charset="0"/>
                  </a:rPr>
                  <a:t>Developer Services</a:t>
                </a:r>
              </a:p>
            </p:txBody>
          </p:sp>
          <p:grpSp>
            <p:nvGrpSpPr>
              <p:cNvPr id="144" name="Group 143"/>
              <p:cNvGrpSpPr/>
              <p:nvPr/>
            </p:nvGrpSpPr>
            <p:grpSpPr>
              <a:xfrm>
                <a:off x="8403450" y="918721"/>
                <a:ext cx="1016238" cy="309095"/>
                <a:chOff x="9025071" y="1995491"/>
                <a:chExt cx="1016238" cy="309095"/>
              </a:xfrm>
            </p:grpSpPr>
            <p:sp>
              <p:nvSpPr>
                <p:cNvPr id="167" name="TextBox 166"/>
                <p:cNvSpPr txBox="1"/>
                <p:nvPr/>
              </p:nvSpPr>
              <p:spPr>
                <a:xfrm>
                  <a:off x="9371926" y="2054561"/>
                  <a:ext cx="669383" cy="250025"/>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Visual Studio</a:t>
                  </a:r>
                </a:p>
              </p:txBody>
            </p:sp>
            <p:pic>
              <p:nvPicPr>
                <p:cNvPr id="168" name="Picture 167" descr="Visual Studio Online.png"/>
                <p:cNvPicPr>
                  <a:picLocks noChangeAspect="1"/>
                </p:cNvPicPr>
                <p:nvPr/>
              </p:nvPicPr>
              <p:blipFill>
                <a:blip r:embed="rId37" cstate="print">
                  <a:biLevel thresh="25000"/>
                  <a:extLst>
                    <a:ext uri="{28A0092B-C50C-407E-A947-70E740481C1C}">
                      <a14:useLocalDpi xmlns:a14="http://schemas.microsoft.com/office/drawing/2010/main" val="0"/>
                    </a:ext>
                  </a:extLst>
                </a:blip>
                <a:stretch>
                  <a:fillRect/>
                </a:stretch>
              </p:blipFill>
              <p:spPr>
                <a:xfrm>
                  <a:off x="9025071" y="1995491"/>
                  <a:ext cx="290489" cy="290489"/>
                </a:xfrm>
                <a:prstGeom prst="rect">
                  <a:avLst/>
                </a:prstGeom>
              </p:spPr>
            </p:pic>
          </p:grpSp>
          <p:grpSp>
            <p:nvGrpSpPr>
              <p:cNvPr id="363" name="Group 362"/>
              <p:cNvGrpSpPr/>
              <p:nvPr/>
            </p:nvGrpSpPr>
            <p:grpSpPr>
              <a:xfrm>
                <a:off x="9485139" y="1461008"/>
                <a:ext cx="1033718" cy="308062"/>
                <a:chOff x="10156761" y="2537778"/>
                <a:chExt cx="1033718" cy="308062"/>
              </a:xfrm>
            </p:grpSpPr>
            <p:sp>
              <p:nvSpPr>
                <p:cNvPr id="169" name="TextBox 168"/>
                <p:cNvSpPr txBox="1"/>
                <p:nvPr/>
              </p:nvSpPr>
              <p:spPr>
                <a:xfrm>
                  <a:off x="10531323" y="2544735"/>
                  <a:ext cx="659156" cy="301105"/>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170" name="Picture 169" descr="Application Insights.png"/>
                <p:cNvPicPr>
                  <a:picLocks noChangeAspect="1"/>
                </p:cNvPicPr>
                <p:nvPr/>
              </p:nvPicPr>
              <p:blipFill>
                <a:blip r:embed="rId38" cstate="print">
                  <a:biLevel thresh="25000"/>
                  <a:extLst>
                    <a:ext uri="{28A0092B-C50C-407E-A947-70E740481C1C}">
                      <a14:useLocalDpi xmlns:a14="http://schemas.microsoft.com/office/drawing/2010/main" val="0"/>
                    </a:ext>
                  </a:extLst>
                </a:blip>
                <a:stretch>
                  <a:fillRect/>
                </a:stretch>
              </p:blipFill>
              <p:spPr>
                <a:xfrm>
                  <a:off x="10156761" y="2537778"/>
                  <a:ext cx="292274" cy="292274"/>
                </a:xfrm>
                <a:prstGeom prst="rect">
                  <a:avLst/>
                </a:prstGeom>
              </p:spPr>
            </p:pic>
          </p:grpSp>
          <p:grpSp>
            <p:nvGrpSpPr>
              <p:cNvPr id="361" name="Group 360"/>
              <p:cNvGrpSpPr/>
              <p:nvPr/>
            </p:nvGrpSpPr>
            <p:grpSpPr>
              <a:xfrm>
                <a:off x="9501495" y="894448"/>
                <a:ext cx="896892" cy="311069"/>
                <a:chOff x="10173117" y="1971218"/>
                <a:chExt cx="896892" cy="311069"/>
              </a:xfrm>
            </p:grpSpPr>
            <p:pic>
              <p:nvPicPr>
                <p:cNvPr id="273" name="Picture 272"/>
                <p:cNvPicPr>
                  <a:picLocks noChangeAspect="1"/>
                </p:cNvPicPr>
                <p:nvPr/>
              </p:nvPicPr>
              <p:blipFill>
                <a:blip r:embed="rId39" cstate="print">
                  <a:biLevel thresh="25000"/>
                  <a:extLst>
                    <a:ext uri="{28A0092B-C50C-407E-A947-70E740481C1C}">
                      <a14:useLocalDpi xmlns:a14="http://schemas.microsoft.com/office/drawing/2010/main" val="0"/>
                    </a:ext>
                  </a:extLst>
                </a:blip>
                <a:stretch>
                  <a:fillRect/>
                </a:stretch>
              </p:blipFill>
              <p:spPr>
                <a:xfrm>
                  <a:off x="10173117" y="1979632"/>
                  <a:ext cx="302655" cy="302655"/>
                </a:xfrm>
                <a:prstGeom prst="rect">
                  <a:avLst/>
                </a:prstGeom>
              </p:spPr>
            </p:pic>
            <p:sp>
              <p:nvSpPr>
                <p:cNvPr id="274" name="TextBox 273"/>
                <p:cNvSpPr txBox="1"/>
                <p:nvPr/>
              </p:nvSpPr>
              <p:spPr>
                <a:xfrm>
                  <a:off x="10528812" y="1971218"/>
                  <a:ext cx="541197" cy="250025"/>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SDK</a:t>
                  </a:r>
                </a:p>
              </p:txBody>
            </p:sp>
          </p:grpSp>
          <p:grpSp>
            <p:nvGrpSpPr>
              <p:cNvPr id="374" name="Group 373"/>
              <p:cNvGrpSpPr/>
              <p:nvPr/>
            </p:nvGrpSpPr>
            <p:grpSpPr>
              <a:xfrm>
                <a:off x="8403428" y="1416107"/>
                <a:ext cx="1007716" cy="307161"/>
                <a:chOff x="8298657" y="1416107"/>
                <a:chExt cx="1007716" cy="307161"/>
              </a:xfrm>
            </p:grpSpPr>
            <p:sp>
              <p:nvSpPr>
                <p:cNvPr id="239" name="TextBox 238"/>
                <p:cNvSpPr txBox="1"/>
                <p:nvPr/>
              </p:nvSpPr>
              <p:spPr>
                <a:xfrm>
                  <a:off x="8645535" y="1473243"/>
                  <a:ext cx="660838" cy="250025"/>
                </a:xfrm>
                <a:prstGeom prst="rect">
                  <a:avLst/>
                </a:prstGeom>
                <a:noFill/>
                <a:ln>
                  <a:noFill/>
                </a:ln>
              </p:spPr>
              <p:txBody>
                <a:bodyPr wrap="none" lIns="0" tIns="27421" rIns="0" bIns="0" rtlCol="0" anchor="t">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VS Online</a:t>
                  </a:r>
                </a:p>
              </p:txBody>
            </p:sp>
            <p:sp>
              <p:nvSpPr>
                <p:cNvPr id="371" name="Freeform 370"/>
                <p:cNvSpPr/>
                <p:nvPr/>
              </p:nvSpPr>
              <p:spPr bwMode="auto">
                <a:xfrm>
                  <a:off x="8298657" y="1416107"/>
                  <a:ext cx="290511" cy="249138"/>
                </a:xfrm>
                <a:custGeom>
                  <a:avLst/>
                  <a:gdLst>
                    <a:gd name="connsiteX0" fmla="*/ 20235 w 769143"/>
                    <a:gd name="connsiteY0" fmla="*/ 443405 h 659607"/>
                    <a:gd name="connsiteX1" fmla="*/ 84659 w 769143"/>
                    <a:gd name="connsiteY1" fmla="*/ 443405 h 659607"/>
                    <a:gd name="connsiteX2" fmla="*/ 133712 w 769143"/>
                    <a:gd name="connsiteY2" fmla="*/ 527981 h 659607"/>
                    <a:gd name="connsiteX3" fmla="*/ 182766 w 769143"/>
                    <a:gd name="connsiteY3" fmla="*/ 443405 h 659607"/>
                    <a:gd name="connsiteX4" fmla="*/ 251228 w 769143"/>
                    <a:gd name="connsiteY4" fmla="*/ 443405 h 659607"/>
                    <a:gd name="connsiteX5" fmla="*/ 271462 w 769143"/>
                    <a:gd name="connsiteY5" fmla="*/ 463640 h 659607"/>
                    <a:gd name="connsiteX6" fmla="*/ 271462 w 769143"/>
                    <a:gd name="connsiteY6" fmla="*/ 634610 h 659607"/>
                    <a:gd name="connsiteX7" fmla="*/ 251228 w 769143"/>
                    <a:gd name="connsiteY7" fmla="*/ 654845 h 659607"/>
                    <a:gd name="connsiteX8" fmla="*/ 20235 w 769143"/>
                    <a:gd name="connsiteY8" fmla="*/ 654845 h 659607"/>
                    <a:gd name="connsiteX9" fmla="*/ 0 w 769143"/>
                    <a:gd name="connsiteY9" fmla="*/ 634610 h 659607"/>
                    <a:gd name="connsiteX10" fmla="*/ 0 w 769143"/>
                    <a:gd name="connsiteY10" fmla="*/ 463640 h 659607"/>
                    <a:gd name="connsiteX11" fmla="*/ 20235 w 769143"/>
                    <a:gd name="connsiteY11" fmla="*/ 443405 h 659607"/>
                    <a:gd name="connsiteX12" fmla="*/ 330596 w 769143"/>
                    <a:gd name="connsiteY12" fmla="*/ 290513 h 659607"/>
                    <a:gd name="connsiteX13" fmla="*/ 443055 w 769143"/>
                    <a:gd name="connsiteY13" fmla="*/ 290513 h 659607"/>
                    <a:gd name="connsiteX14" fmla="*/ 528684 w 769143"/>
                    <a:gd name="connsiteY14" fmla="*/ 438150 h 659607"/>
                    <a:gd name="connsiteX15" fmla="*/ 614314 w 769143"/>
                    <a:gd name="connsiteY15" fmla="*/ 290513 h 659607"/>
                    <a:gd name="connsiteX16" fmla="*/ 733821 w 769143"/>
                    <a:gd name="connsiteY16" fmla="*/ 290513 h 659607"/>
                    <a:gd name="connsiteX17" fmla="*/ 769143 w 769143"/>
                    <a:gd name="connsiteY17" fmla="*/ 325835 h 659607"/>
                    <a:gd name="connsiteX18" fmla="*/ 769143 w 769143"/>
                    <a:gd name="connsiteY18" fmla="*/ 624285 h 659607"/>
                    <a:gd name="connsiteX19" fmla="*/ 733821 w 769143"/>
                    <a:gd name="connsiteY19" fmla="*/ 659607 h 659607"/>
                    <a:gd name="connsiteX20" fmla="*/ 330596 w 769143"/>
                    <a:gd name="connsiteY20" fmla="*/ 659607 h 659607"/>
                    <a:gd name="connsiteX21" fmla="*/ 295274 w 769143"/>
                    <a:gd name="connsiteY21" fmla="*/ 624285 h 659607"/>
                    <a:gd name="connsiteX22" fmla="*/ 295274 w 769143"/>
                    <a:gd name="connsiteY22" fmla="*/ 325835 h 659607"/>
                    <a:gd name="connsiteX23" fmla="*/ 330596 w 769143"/>
                    <a:gd name="connsiteY23" fmla="*/ 290513 h 659607"/>
                    <a:gd name="connsiteX24" fmla="*/ 134367 w 769143"/>
                    <a:gd name="connsiteY24" fmla="*/ 276981 h 659607"/>
                    <a:gd name="connsiteX25" fmla="*/ 211441 w 769143"/>
                    <a:gd name="connsiteY25" fmla="*/ 354055 h 659607"/>
                    <a:gd name="connsiteX26" fmla="*/ 134367 w 769143"/>
                    <a:gd name="connsiteY26" fmla="*/ 431128 h 659607"/>
                    <a:gd name="connsiteX27" fmla="*/ 57293 w 769143"/>
                    <a:gd name="connsiteY27" fmla="*/ 354055 h 659607"/>
                    <a:gd name="connsiteX28" fmla="*/ 134367 w 769143"/>
                    <a:gd name="connsiteY28" fmla="*/ 276981 h 659607"/>
                    <a:gd name="connsiteX29" fmla="*/ 529827 w 769143"/>
                    <a:gd name="connsiteY29" fmla="*/ 0 h 659607"/>
                    <a:gd name="connsiteX30" fmla="*/ 664368 w 769143"/>
                    <a:gd name="connsiteY30" fmla="*/ 134541 h 659607"/>
                    <a:gd name="connsiteX31" fmla="*/ 529827 w 769143"/>
                    <a:gd name="connsiteY31" fmla="*/ 269082 h 659607"/>
                    <a:gd name="connsiteX32" fmla="*/ 395286 w 769143"/>
                    <a:gd name="connsiteY32" fmla="*/ 134541 h 659607"/>
                    <a:gd name="connsiteX33" fmla="*/ 529827 w 769143"/>
                    <a:gd name="connsiteY33" fmla="*/ 0 h 6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143" h="659607">
                      <a:moveTo>
                        <a:pt x="20235" y="443405"/>
                      </a:moveTo>
                      <a:lnTo>
                        <a:pt x="84659" y="443405"/>
                      </a:lnTo>
                      <a:lnTo>
                        <a:pt x="133712" y="527981"/>
                      </a:lnTo>
                      <a:lnTo>
                        <a:pt x="182766" y="443405"/>
                      </a:lnTo>
                      <a:lnTo>
                        <a:pt x="251228" y="443405"/>
                      </a:lnTo>
                      <a:cubicBezTo>
                        <a:pt x="262403" y="443405"/>
                        <a:pt x="271462" y="452464"/>
                        <a:pt x="271462" y="463640"/>
                      </a:cubicBezTo>
                      <a:lnTo>
                        <a:pt x="271462" y="634610"/>
                      </a:lnTo>
                      <a:cubicBezTo>
                        <a:pt x="271462" y="645786"/>
                        <a:pt x="262403" y="654845"/>
                        <a:pt x="251228" y="654845"/>
                      </a:cubicBezTo>
                      <a:lnTo>
                        <a:pt x="20235" y="654845"/>
                      </a:lnTo>
                      <a:cubicBezTo>
                        <a:pt x="9060" y="654845"/>
                        <a:pt x="0" y="645786"/>
                        <a:pt x="0" y="634610"/>
                      </a:cubicBezTo>
                      <a:lnTo>
                        <a:pt x="0" y="463640"/>
                      </a:lnTo>
                      <a:cubicBezTo>
                        <a:pt x="0" y="452464"/>
                        <a:pt x="9060" y="443405"/>
                        <a:pt x="20235" y="443405"/>
                      </a:cubicBezTo>
                      <a:close/>
                      <a:moveTo>
                        <a:pt x="330596" y="290513"/>
                      </a:moveTo>
                      <a:lnTo>
                        <a:pt x="443055" y="290513"/>
                      </a:lnTo>
                      <a:lnTo>
                        <a:pt x="528684" y="438150"/>
                      </a:lnTo>
                      <a:lnTo>
                        <a:pt x="614314" y="290513"/>
                      </a:lnTo>
                      <a:lnTo>
                        <a:pt x="733821" y="290513"/>
                      </a:lnTo>
                      <a:cubicBezTo>
                        <a:pt x="753329" y="290513"/>
                        <a:pt x="769143" y="306327"/>
                        <a:pt x="769143" y="325835"/>
                      </a:cubicBezTo>
                      <a:lnTo>
                        <a:pt x="769143" y="624285"/>
                      </a:lnTo>
                      <a:cubicBezTo>
                        <a:pt x="769143" y="643793"/>
                        <a:pt x="753329" y="659607"/>
                        <a:pt x="733821" y="659607"/>
                      </a:cubicBezTo>
                      <a:lnTo>
                        <a:pt x="330596" y="659607"/>
                      </a:lnTo>
                      <a:cubicBezTo>
                        <a:pt x="311088" y="659607"/>
                        <a:pt x="295274" y="643793"/>
                        <a:pt x="295274" y="624285"/>
                      </a:cubicBezTo>
                      <a:lnTo>
                        <a:pt x="295274" y="325835"/>
                      </a:lnTo>
                      <a:cubicBezTo>
                        <a:pt x="295274" y="306327"/>
                        <a:pt x="311088" y="290513"/>
                        <a:pt x="330596" y="290513"/>
                      </a:cubicBezTo>
                      <a:close/>
                      <a:moveTo>
                        <a:pt x="134367" y="276981"/>
                      </a:moveTo>
                      <a:cubicBezTo>
                        <a:pt x="176934" y="276981"/>
                        <a:pt x="211441" y="311488"/>
                        <a:pt x="211441" y="354055"/>
                      </a:cubicBezTo>
                      <a:cubicBezTo>
                        <a:pt x="211441" y="396621"/>
                        <a:pt x="176934" y="431128"/>
                        <a:pt x="134367" y="431128"/>
                      </a:cubicBezTo>
                      <a:cubicBezTo>
                        <a:pt x="91800" y="431128"/>
                        <a:pt x="57293" y="396621"/>
                        <a:pt x="57293" y="354055"/>
                      </a:cubicBezTo>
                      <a:cubicBezTo>
                        <a:pt x="57293" y="311488"/>
                        <a:pt x="91800" y="276981"/>
                        <a:pt x="134367" y="276981"/>
                      </a:cubicBezTo>
                      <a:close/>
                      <a:moveTo>
                        <a:pt x="529827" y="0"/>
                      </a:moveTo>
                      <a:cubicBezTo>
                        <a:pt x="604132" y="0"/>
                        <a:pt x="664368" y="60236"/>
                        <a:pt x="664368" y="134541"/>
                      </a:cubicBezTo>
                      <a:cubicBezTo>
                        <a:pt x="664368" y="208846"/>
                        <a:pt x="604132" y="269082"/>
                        <a:pt x="529827" y="269082"/>
                      </a:cubicBezTo>
                      <a:cubicBezTo>
                        <a:pt x="455522" y="269082"/>
                        <a:pt x="395286" y="208846"/>
                        <a:pt x="395286" y="134541"/>
                      </a:cubicBezTo>
                      <a:cubicBezTo>
                        <a:pt x="395286" y="60236"/>
                        <a:pt x="455522" y="0"/>
                        <a:pt x="529827"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grpSp>
        </p:grpSp>
        <p:grpSp>
          <p:nvGrpSpPr>
            <p:cNvPr id="15" name="Group 14"/>
            <p:cNvGrpSpPr/>
            <p:nvPr/>
          </p:nvGrpSpPr>
          <p:grpSpPr>
            <a:xfrm>
              <a:off x="1525742" y="5237334"/>
              <a:ext cx="861746" cy="356066"/>
              <a:chOff x="1815887" y="5237334"/>
              <a:chExt cx="861746" cy="356066"/>
            </a:xfrm>
          </p:grpSpPr>
          <p:sp>
            <p:nvSpPr>
              <p:cNvPr id="62" name="Rectangle 61"/>
              <p:cNvSpPr/>
              <p:nvPr/>
            </p:nvSpPr>
            <p:spPr bwMode="auto">
              <a:xfrm>
                <a:off x="1815887" y="5237334"/>
                <a:ext cx="861746" cy="35606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Container</a:t>
                </a:r>
              </a:p>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Service</a:t>
                </a:r>
              </a:p>
            </p:txBody>
          </p:sp>
          <p:grpSp>
            <p:nvGrpSpPr>
              <p:cNvPr id="412" name="Group 411"/>
              <p:cNvGrpSpPr/>
              <p:nvPr/>
            </p:nvGrpSpPr>
            <p:grpSpPr>
              <a:xfrm>
                <a:off x="1854319" y="5310201"/>
                <a:ext cx="221053" cy="170255"/>
                <a:chOff x="1410342" y="5288934"/>
                <a:chExt cx="294653" cy="226942"/>
              </a:xfrm>
            </p:grpSpPr>
            <p:grpSp>
              <p:nvGrpSpPr>
                <p:cNvPr id="402" name="Group 401"/>
                <p:cNvGrpSpPr/>
                <p:nvPr/>
              </p:nvGrpSpPr>
              <p:grpSpPr>
                <a:xfrm>
                  <a:off x="1428991" y="5308456"/>
                  <a:ext cx="97032" cy="104039"/>
                  <a:chOff x="1286878" y="3925073"/>
                  <a:chExt cx="291844" cy="312918"/>
                </a:xfrm>
                <a:solidFill>
                  <a:schemeClr val="bg1"/>
                </a:solidFill>
              </p:grpSpPr>
              <p:sp>
                <p:nvSpPr>
                  <p:cNvPr id="397" name="Diamond 396"/>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sp>
                <p:nvSpPr>
                  <p:cNvPr id="398" name="Diamond 397"/>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sp>
                <p:nvSpPr>
                  <p:cNvPr id="399" name="Diamond 398"/>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grpSp>
            <p:sp>
              <p:nvSpPr>
                <p:cNvPr id="403" name="Rounded Rectangle 402"/>
                <p:cNvSpPr/>
                <p:nvPr/>
              </p:nvSpPr>
              <p:spPr bwMode="auto">
                <a:xfrm>
                  <a:off x="1410342" y="5288934"/>
                  <a:ext cx="294653" cy="226942"/>
                </a:xfrm>
                <a:prstGeom prst="roundRect">
                  <a:avLst>
                    <a:gd name="adj" fmla="val 918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grpSp>
              <p:nvGrpSpPr>
                <p:cNvPr id="404" name="Group 403"/>
                <p:cNvGrpSpPr/>
                <p:nvPr/>
              </p:nvGrpSpPr>
              <p:grpSpPr>
                <a:xfrm>
                  <a:off x="1573839" y="5308987"/>
                  <a:ext cx="97032" cy="104039"/>
                  <a:chOff x="1286878" y="3925073"/>
                  <a:chExt cx="291844" cy="312918"/>
                </a:xfrm>
                <a:solidFill>
                  <a:schemeClr val="bg1"/>
                </a:solidFill>
              </p:grpSpPr>
              <p:sp>
                <p:nvSpPr>
                  <p:cNvPr id="405" name="Diamond 404"/>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sp>
                <p:nvSpPr>
                  <p:cNvPr id="406" name="Diamond 405"/>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sp>
                <p:nvSpPr>
                  <p:cNvPr id="407" name="Diamond 406"/>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grpSp>
            <p:grpSp>
              <p:nvGrpSpPr>
                <p:cNvPr id="408" name="Group 407"/>
                <p:cNvGrpSpPr/>
                <p:nvPr/>
              </p:nvGrpSpPr>
              <p:grpSpPr>
                <a:xfrm>
                  <a:off x="1505369" y="5390438"/>
                  <a:ext cx="97032" cy="104039"/>
                  <a:chOff x="1286878" y="3925073"/>
                  <a:chExt cx="291844" cy="312918"/>
                </a:xfrm>
                <a:solidFill>
                  <a:schemeClr val="bg1"/>
                </a:solidFill>
              </p:grpSpPr>
              <p:sp>
                <p:nvSpPr>
                  <p:cNvPr id="409" name="Diamond 408"/>
                  <p:cNvSpPr/>
                  <p:nvPr/>
                </p:nvSpPr>
                <p:spPr bwMode="auto">
                  <a:xfrm rot="19690132">
                    <a:off x="1286878" y="3991205"/>
                    <a:ext cx="148048"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sp>
                <p:nvSpPr>
                  <p:cNvPr id="410" name="Diamond 409"/>
                  <p:cNvSpPr/>
                  <p:nvPr/>
                </p:nvSpPr>
                <p:spPr bwMode="auto">
                  <a:xfrm rot="1935408">
                    <a:off x="1424781" y="3991343"/>
                    <a:ext cx="153941"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sp>
                <p:nvSpPr>
                  <p:cNvPr id="411" name="Diamond 410"/>
                  <p:cNvSpPr/>
                  <p:nvPr/>
                </p:nvSpPr>
                <p:spPr bwMode="auto">
                  <a:xfrm rot="5400000">
                    <a:off x="1355358" y="3879251"/>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grpSp>
          </p:grpSp>
        </p:grpSp>
        <p:grpSp>
          <p:nvGrpSpPr>
            <p:cNvPr id="23" name="Group 22"/>
            <p:cNvGrpSpPr/>
            <p:nvPr/>
          </p:nvGrpSpPr>
          <p:grpSpPr>
            <a:xfrm>
              <a:off x="7811112" y="5230981"/>
              <a:ext cx="691304" cy="346426"/>
              <a:chOff x="7811112" y="5230981"/>
              <a:chExt cx="691304" cy="346426"/>
            </a:xfrm>
          </p:grpSpPr>
          <p:sp>
            <p:nvSpPr>
              <p:cNvPr id="30" name="Rectangle 29"/>
              <p:cNvSpPr/>
              <p:nvPr/>
            </p:nvSpPr>
            <p:spPr bwMode="auto">
              <a:xfrm>
                <a:off x="7811112" y="5230981"/>
                <a:ext cx="691304"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DNS</a:t>
                </a:r>
              </a:p>
            </p:txBody>
          </p:sp>
          <p:pic>
            <p:nvPicPr>
              <p:cNvPr id="4" name="Picture 3"/>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7860724" y="5289060"/>
                <a:ext cx="211665" cy="211665"/>
              </a:xfrm>
              <a:prstGeom prst="rect">
                <a:avLst/>
              </a:prstGeom>
            </p:spPr>
          </p:pic>
        </p:grpSp>
        <p:grpSp>
          <p:nvGrpSpPr>
            <p:cNvPr id="240" name="Group 239"/>
            <p:cNvGrpSpPr/>
            <p:nvPr/>
          </p:nvGrpSpPr>
          <p:grpSpPr>
            <a:xfrm>
              <a:off x="10458248" y="5230981"/>
              <a:ext cx="870398" cy="346426"/>
              <a:chOff x="10458248" y="5230981"/>
              <a:chExt cx="870398" cy="346426"/>
            </a:xfrm>
          </p:grpSpPr>
          <p:sp>
            <p:nvSpPr>
              <p:cNvPr id="34" name="Rectangle 33"/>
              <p:cNvSpPr/>
              <p:nvPr/>
            </p:nvSpPr>
            <p:spPr bwMode="auto">
              <a:xfrm>
                <a:off x="10458248" y="5230981"/>
                <a:ext cx="870398" cy="346426"/>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VPN Gateway</a:t>
                </a:r>
              </a:p>
            </p:txBody>
          </p:sp>
          <p:pic>
            <p:nvPicPr>
              <p:cNvPr id="10" name="Picture 9"/>
              <p:cNvPicPr>
                <a:picLocks noChangeAspect="1"/>
              </p:cNvPicPr>
              <p:nvPr/>
            </p:nvPicPr>
            <p:blipFill>
              <a:blip r:embed="rId41" cstate="print">
                <a:biLevel thresh="25000"/>
                <a:extLst>
                  <a:ext uri="{28A0092B-C50C-407E-A947-70E740481C1C}">
                    <a14:useLocalDpi xmlns:a14="http://schemas.microsoft.com/office/drawing/2010/main" val="0"/>
                  </a:ext>
                </a:extLst>
              </a:blip>
              <a:stretch>
                <a:fillRect/>
              </a:stretch>
            </p:blipFill>
            <p:spPr>
              <a:xfrm>
                <a:off x="10460633" y="5267779"/>
                <a:ext cx="241495" cy="241495"/>
              </a:xfrm>
              <a:prstGeom prst="rect">
                <a:avLst/>
              </a:prstGeom>
            </p:spPr>
          </p:pic>
        </p:grpSp>
        <p:grpSp>
          <p:nvGrpSpPr>
            <p:cNvPr id="21" name="Group 20"/>
            <p:cNvGrpSpPr/>
            <p:nvPr/>
          </p:nvGrpSpPr>
          <p:grpSpPr>
            <a:xfrm>
              <a:off x="6949070" y="5231313"/>
              <a:ext cx="829620" cy="346180"/>
              <a:chOff x="6949070" y="5231313"/>
              <a:chExt cx="829620" cy="346180"/>
            </a:xfrm>
          </p:grpSpPr>
          <p:sp>
            <p:nvSpPr>
              <p:cNvPr id="29" name="Rectangle 28"/>
              <p:cNvSpPr/>
              <p:nvPr/>
            </p:nvSpPr>
            <p:spPr bwMode="auto">
              <a:xfrm>
                <a:off x="6949070" y="5231313"/>
                <a:ext cx="829620" cy="346180"/>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304784" tIns="44821" rIns="0" bIns="140609" numCol="1" spcCol="0" rtlCol="0" fromWordArt="0" anchor="t" anchorCtr="0" forceAA="0" compatLnSpc="1">
                <a:prstTxWarp prst="textNoShape">
                  <a:avLst/>
                </a:prstTxWarp>
                <a:noAutofit/>
              </a:bodyPr>
              <a:lstStyle/>
              <a:p>
                <a:pPr defTabSz="895923"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Load Balancer</a:t>
                </a:r>
              </a:p>
            </p:txBody>
          </p:sp>
          <p:pic>
            <p:nvPicPr>
              <p:cNvPr id="12" name="Picture 11"/>
              <p:cNvPicPr>
                <a:picLocks noChangeAspect="1"/>
              </p:cNvPicPr>
              <p:nvPr/>
            </p:nvPicPr>
            <p:blipFill>
              <a:blip r:embed="rId42" cstate="print">
                <a:biLevel thresh="25000"/>
                <a:extLst>
                  <a:ext uri="{28A0092B-C50C-407E-A947-70E740481C1C}">
                    <a14:useLocalDpi xmlns:a14="http://schemas.microsoft.com/office/drawing/2010/main" val="0"/>
                  </a:ext>
                </a:extLst>
              </a:blip>
              <a:stretch>
                <a:fillRect/>
              </a:stretch>
            </p:blipFill>
            <p:spPr>
              <a:xfrm>
                <a:off x="6988668" y="5270432"/>
                <a:ext cx="238842" cy="238842"/>
              </a:xfrm>
              <a:prstGeom prst="rect">
                <a:avLst/>
              </a:prstGeom>
            </p:spPr>
          </p:pic>
        </p:grpSp>
        <p:grpSp>
          <p:nvGrpSpPr>
            <p:cNvPr id="243" name="Group 242"/>
            <p:cNvGrpSpPr/>
            <p:nvPr/>
          </p:nvGrpSpPr>
          <p:grpSpPr>
            <a:xfrm>
              <a:off x="10708345" y="2051336"/>
              <a:ext cx="1012582" cy="321430"/>
              <a:chOff x="6813227" y="457506"/>
              <a:chExt cx="1012582" cy="321430"/>
            </a:xfrm>
          </p:grpSpPr>
          <p:sp>
            <p:nvSpPr>
              <p:cNvPr id="244" name="TextBox 243"/>
              <p:cNvSpPr txBox="1"/>
              <p:nvPr/>
            </p:nvSpPr>
            <p:spPr>
              <a:xfrm>
                <a:off x="7166653" y="477831"/>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Domain Services </a:t>
                </a:r>
                <a:b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br>
                <a:endPar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45" name="Picture 244"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63" name="Group 62"/>
            <p:cNvGrpSpPr/>
            <p:nvPr/>
          </p:nvGrpSpPr>
          <p:grpSpPr>
            <a:xfrm>
              <a:off x="6746387" y="2470108"/>
              <a:ext cx="3718371" cy="1982142"/>
              <a:chOff x="6746387" y="2470108"/>
              <a:chExt cx="3718371" cy="1982142"/>
            </a:xfrm>
          </p:grpSpPr>
          <p:sp>
            <p:nvSpPr>
              <p:cNvPr id="39" name="Rectangle 38"/>
              <p:cNvSpPr/>
              <p:nvPr/>
            </p:nvSpPr>
            <p:spPr bwMode="auto">
              <a:xfrm>
                <a:off x="6746387" y="2470108"/>
                <a:ext cx="3525541" cy="1982142"/>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176" b="1" kern="0" dirty="0">
                    <a:solidFill>
                      <a:srgbClr val="002060"/>
                    </a:solidFill>
                    <a:latin typeface="Segoe UI"/>
                    <a:ea typeface="Segoe UI" pitchFamily="34" charset="0"/>
                    <a:cs typeface="Segoe UI" pitchFamily="34" charset="0"/>
                  </a:rPr>
                  <a:t>Analytics &amp; </a:t>
                </a:r>
                <a:r>
                  <a:rPr lang="en-US" sz="1176" b="1" kern="0" dirty="0" err="1">
                    <a:solidFill>
                      <a:srgbClr val="002060"/>
                    </a:solidFill>
                    <a:latin typeface="Segoe UI"/>
                    <a:ea typeface="Segoe UI" pitchFamily="34" charset="0"/>
                    <a:cs typeface="Segoe UI" pitchFamily="34" charset="0"/>
                  </a:rPr>
                  <a:t>IoT</a:t>
                </a:r>
                <a:endParaRPr lang="en-US" sz="1176" b="1" kern="0" dirty="0">
                  <a:solidFill>
                    <a:srgbClr val="002060"/>
                  </a:solidFill>
                  <a:latin typeface="Segoe UI"/>
                  <a:ea typeface="Segoe UI" pitchFamily="34" charset="0"/>
                  <a:cs typeface="Segoe UI" pitchFamily="34" charset="0"/>
                </a:endParaRPr>
              </a:p>
            </p:txBody>
          </p:sp>
          <p:grpSp>
            <p:nvGrpSpPr>
              <p:cNvPr id="381" name="Group 380"/>
              <p:cNvGrpSpPr/>
              <p:nvPr/>
            </p:nvGrpSpPr>
            <p:grpSpPr>
              <a:xfrm>
                <a:off x="6882162" y="2915123"/>
                <a:ext cx="1011681" cy="347362"/>
                <a:chOff x="6000733" y="3432032"/>
                <a:chExt cx="1011681" cy="347362"/>
              </a:xfrm>
            </p:grpSpPr>
            <p:sp>
              <p:nvSpPr>
                <p:cNvPr id="181" name="TextBox 180"/>
                <p:cNvSpPr txBox="1"/>
                <p:nvPr/>
              </p:nvSpPr>
              <p:spPr>
                <a:xfrm>
                  <a:off x="6353258" y="3478289"/>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HDInsight</a:t>
                  </a:r>
                </a:p>
              </p:txBody>
            </p:sp>
            <p:pic>
              <p:nvPicPr>
                <p:cNvPr id="182" name="Picture 181"/>
                <p:cNvPicPr>
                  <a:picLocks noChangeAspect="1"/>
                </p:cNvPicPr>
                <p:nvPr/>
              </p:nvPicPr>
              <p:blipFill>
                <a:blip r:embed="rId43" cstate="print">
                  <a:biLevel thresh="25000"/>
                  <a:extLst>
                    <a:ext uri="{28A0092B-C50C-407E-A947-70E740481C1C}">
                      <a14:useLocalDpi xmlns:a14="http://schemas.microsoft.com/office/drawing/2010/main" val="0"/>
                    </a:ext>
                  </a:extLst>
                </a:blip>
                <a:stretch>
                  <a:fillRect/>
                </a:stretch>
              </p:blipFill>
              <p:spPr>
                <a:xfrm>
                  <a:off x="6000733" y="3432032"/>
                  <a:ext cx="296813" cy="296813"/>
                </a:xfrm>
                <a:prstGeom prst="rect">
                  <a:avLst/>
                </a:prstGeom>
              </p:spPr>
            </p:pic>
          </p:grpSp>
          <p:grpSp>
            <p:nvGrpSpPr>
              <p:cNvPr id="382" name="Group 381"/>
              <p:cNvGrpSpPr/>
              <p:nvPr/>
            </p:nvGrpSpPr>
            <p:grpSpPr>
              <a:xfrm>
                <a:off x="7737159" y="2963510"/>
                <a:ext cx="951185" cy="301105"/>
                <a:chOff x="6855730" y="3480419"/>
                <a:chExt cx="951185" cy="301105"/>
              </a:xfrm>
            </p:grpSpPr>
            <p:sp>
              <p:nvSpPr>
                <p:cNvPr id="183" name="TextBox 182"/>
                <p:cNvSpPr txBox="1"/>
                <p:nvPr/>
              </p:nvSpPr>
              <p:spPr>
                <a:xfrm>
                  <a:off x="7147759" y="3480419"/>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Machine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Learning</a:t>
                  </a:r>
                </a:p>
              </p:txBody>
            </p:sp>
            <p:pic>
              <p:nvPicPr>
                <p:cNvPr id="184" name="Picture 183"/>
                <p:cNvPicPr>
                  <a:picLocks noChangeAspect="1"/>
                </p:cNvPicPr>
                <p:nvPr/>
              </p:nvPicPr>
              <p:blipFill>
                <a:blip r:embed="rId44" cstate="print">
                  <a:biLevel thresh="25000"/>
                  <a:extLst>
                    <a:ext uri="{28A0092B-C50C-407E-A947-70E740481C1C}">
                      <a14:useLocalDpi xmlns:a14="http://schemas.microsoft.com/office/drawing/2010/main" val="0"/>
                    </a:ext>
                  </a:extLst>
                </a:blip>
                <a:stretch>
                  <a:fillRect/>
                </a:stretch>
              </p:blipFill>
              <p:spPr>
                <a:xfrm>
                  <a:off x="6855730" y="3501575"/>
                  <a:ext cx="248544" cy="248544"/>
                </a:xfrm>
                <a:prstGeom prst="rect">
                  <a:avLst/>
                </a:prstGeom>
              </p:spPr>
            </p:pic>
          </p:grpSp>
          <p:grpSp>
            <p:nvGrpSpPr>
              <p:cNvPr id="7" name="Group 6"/>
              <p:cNvGrpSpPr/>
              <p:nvPr/>
            </p:nvGrpSpPr>
            <p:grpSpPr>
              <a:xfrm>
                <a:off x="8577295" y="2946728"/>
                <a:ext cx="1002732" cy="320341"/>
                <a:chOff x="8577295" y="3022928"/>
                <a:chExt cx="1002732" cy="320341"/>
              </a:xfrm>
            </p:grpSpPr>
            <p:sp>
              <p:nvSpPr>
                <p:cNvPr id="185" name="TextBox 184"/>
                <p:cNvSpPr txBox="1"/>
                <p:nvPr/>
              </p:nvSpPr>
              <p:spPr>
                <a:xfrm>
                  <a:off x="8920871" y="3042164"/>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Stream</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186" name="Picture 185"/>
                <p:cNvPicPr>
                  <a:picLocks noChangeAspect="1"/>
                </p:cNvPicPr>
                <p:nvPr/>
              </p:nvPicPr>
              <p:blipFill>
                <a:blip r:embed="rId45" cstate="print">
                  <a:biLevel thresh="25000"/>
                  <a:extLst>
                    <a:ext uri="{28A0092B-C50C-407E-A947-70E740481C1C}">
                      <a14:useLocalDpi xmlns:a14="http://schemas.microsoft.com/office/drawing/2010/main" val="0"/>
                    </a:ext>
                  </a:extLst>
                </a:blip>
                <a:stretch>
                  <a:fillRect/>
                </a:stretch>
              </p:blipFill>
              <p:spPr>
                <a:xfrm>
                  <a:off x="8577295" y="3022928"/>
                  <a:ext cx="310547" cy="310546"/>
                </a:xfrm>
                <a:prstGeom prst="rect">
                  <a:avLst/>
                </a:prstGeom>
              </p:spPr>
            </p:pic>
          </p:grpSp>
          <p:grpSp>
            <p:nvGrpSpPr>
              <p:cNvPr id="14" name="Group 13"/>
              <p:cNvGrpSpPr/>
              <p:nvPr/>
            </p:nvGrpSpPr>
            <p:grpSpPr>
              <a:xfrm>
                <a:off x="7143622" y="3482597"/>
                <a:ext cx="1002965" cy="334571"/>
                <a:chOff x="6886447" y="3615947"/>
                <a:chExt cx="1002965" cy="334571"/>
              </a:xfrm>
            </p:grpSpPr>
            <p:sp>
              <p:nvSpPr>
                <p:cNvPr id="187" name="TextBox 186"/>
                <p:cNvSpPr txBox="1"/>
                <p:nvPr/>
              </p:nvSpPr>
              <p:spPr>
                <a:xfrm>
                  <a:off x="7230256" y="3649413"/>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Factory</a:t>
                  </a:r>
                </a:p>
              </p:txBody>
            </p:sp>
            <p:pic>
              <p:nvPicPr>
                <p:cNvPr id="188" name="Picture 187"/>
                <p:cNvPicPr>
                  <a:picLocks noChangeAspect="1"/>
                </p:cNvPicPr>
                <p:nvPr/>
              </p:nvPicPr>
              <p:blipFill>
                <a:blip r:embed="rId46" cstate="print">
                  <a:biLevel thresh="25000"/>
                  <a:extLst>
                    <a:ext uri="{28A0092B-C50C-407E-A947-70E740481C1C}">
                      <a14:useLocalDpi xmlns:a14="http://schemas.microsoft.com/office/drawing/2010/main" val="0"/>
                    </a:ext>
                  </a:extLst>
                </a:blip>
                <a:stretch>
                  <a:fillRect/>
                </a:stretch>
              </p:blipFill>
              <p:spPr>
                <a:xfrm>
                  <a:off x="6886447" y="3615947"/>
                  <a:ext cx="302121" cy="302121"/>
                </a:xfrm>
                <a:prstGeom prst="rect">
                  <a:avLst/>
                </a:prstGeom>
              </p:spPr>
            </p:pic>
          </p:grpSp>
          <p:grpSp>
            <p:nvGrpSpPr>
              <p:cNvPr id="385" name="Group 384"/>
              <p:cNvGrpSpPr/>
              <p:nvPr/>
            </p:nvGrpSpPr>
            <p:grpSpPr>
              <a:xfrm>
                <a:off x="7981457" y="3490536"/>
                <a:ext cx="1005670" cy="327678"/>
                <a:chOff x="6842853" y="4064595"/>
                <a:chExt cx="1005670" cy="327678"/>
              </a:xfrm>
            </p:grpSpPr>
            <p:sp>
              <p:nvSpPr>
                <p:cNvPr id="189" name="TextBox 188"/>
                <p:cNvSpPr txBox="1"/>
                <p:nvPr/>
              </p:nvSpPr>
              <p:spPr>
                <a:xfrm>
                  <a:off x="7189367" y="4091168"/>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Event</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90" name="Picture 189"/>
                <p:cNvPicPr>
                  <a:picLocks noChangeAspect="1"/>
                </p:cNvPicPr>
                <p:nvPr/>
              </p:nvPicPr>
              <p:blipFill>
                <a:blip r:embed="rId47" cstate="print">
                  <a:biLevel thresh="25000"/>
                  <a:extLst>
                    <a:ext uri="{28A0092B-C50C-407E-A947-70E740481C1C}">
                      <a14:useLocalDpi xmlns:a14="http://schemas.microsoft.com/office/drawing/2010/main" val="0"/>
                    </a:ext>
                  </a:extLst>
                </a:blip>
                <a:stretch>
                  <a:fillRect/>
                </a:stretch>
              </p:blipFill>
              <p:spPr>
                <a:xfrm>
                  <a:off x="6842853" y="4064595"/>
                  <a:ext cx="296417" cy="296417"/>
                </a:xfrm>
                <a:prstGeom prst="rect">
                  <a:avLst/>
                </a:prstGeom>
              </p:spPr>
            </p:pic>
          </p:grpSp>
          <p:grpSp>
            <p:nvGrpSpPr>
              <p:cNvPr id="386" name="Group 385"/>
              <p:cNvGrpSpPr/>
              <p:nvPr/>
            </p:nvGrpSpPr>
            <p:grpSpPr>
              <a:xfrm>
                <a:off x="8607766" y="4012490"/>
                <a:ext cx="989338" cy="296656"/>
                <a:chOff x="7373912" y="4453199"/>
                <a:chExt cx="989338" cy="296656"/>
              </a:xfrm>
            </p:grpSpPr>
            <p:sp>
              <p:nvSpPr>
                <p:cNvPr id="191" name="TextBox 190"/>
                <p:cNvSpPr txBox="1"/>
                <p:nvPr/>
              </p:nvSpPr>
              <p:spPr>
                <a:xfrm>
                  <a:off x="7704094" y="4468694"/>
                  <a:ext cx="659156" cy="258458"/>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Engagement</a:t>
                  </a:r>
                </a:p>
              </p:txBody>
            </p:sp>
            <p:pic>
              <p:nvPicPr>
                <p:cNvPr id="192" name="Picture 191"/>
                <p:cNvPicPr>
                  <a:picLocks noChangeAspect="1"/>
                </p:cNvPicPr>
                <p:nvPr/>
              </p:nvPicPr>
              <p:blipFill>
                <a:blip r:embed="rId48" cstate="print">
                  <a:biLevel thresh="25000"/>
                  <a:extLst>
                    <a:ext uri="{28A0092B-C50C-407E-A947-70E740481C1C}">
                      <a14:useLocalDpi xmlns:a14="http://schemas.microsoft.com/office/drawing/2010/main" val="0"/>
                    </a:ext>
                  </a:extLst>
                </a:blip>
                <a:stretch>
                  <a:fillRect/>
                </a:stretch>
              </p:blipFill>
              <p:spPr>
                <a:xfrm>
                  <a:off x="7373912" y="4453199"/>
                  <a:ext cx="296656" cy="296656"/>
                </a:xfrm>
                <a:prstGeom prst="rect">
                  <a:avLst/>
                </a:prstGeom>
              </p:spPr>
            </p:pic>
          </p:grpSp>
          <p:grpSp>
            <p:nvGrpSpPr>
              <p:cNvPr id="8" name="Group 7"/>
              <p:cNvGrpSpPr/>
              <p:nvPr/>
            </p:nvGrpSpPr>
            <p:grpSpPr>
              <a:xfrm>
                <a:off x="9565545" y="2966401"/>
                <a:ext cx="899213" cy="301105"/>
                <a:chOff x="9565545" y="3042601"/>
                <a:chExt cx="899213" cy="301105"/>
              </a:xfrm>
            </p:grpSpPr>
            <p:sp>
              <p:nvSpPr>
                <p:cNvPr id="251" name="TextBox 250"/>
                <p:cNvSpPr txBox="1"/>
                <p:nvPr/>
              </p:nvSpPr>
              <p:spPr>
                <a:xfrm>
                  <a:off x="9805602" y="3042601"/>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Lake</a:t>
                  </a:r>
                </a:p>
              </p:txBody>
            </p:sp>
            <p:sp>
              <p:nvSpPr>
                <p:cNvPr id="250" name="Freeform 249"/>
                <p:cNvSpPr/>
                <p:nvPr/>
              </p:nvSpPr>
              <p:spPr bwMode="auto">
                <a:xfrm>
                  <a:off x="9565545" y="3050497"/>
                  <a:ext cx="197023" cy="271168"/>
                </a:xfrm>
                <a:custGeom>
                  <a:avLst/>
                  <a:gdLst>
                    <a:gd name="connsiteX0" fmla="*/ 438796 w 667945"/>
                    <a:gd name="connsiteY0" fmla="*/ 474896 h 919312"/>
                    <a:gd name="connsiteX1" fmla="*/ 457731 w 667945"/>
                    <a:gd name="connsiteY1" fmla="*/ 501690 h 919312"/>
                    <a:gd name="connsiteX2" fmla="*/ 503146 w 667945"/>
                    <a:gd name="connsiteY2" fmla="*/ 530902 h 919312"/>
                    <a:gd name="connsiteX3" fmla="*/ 556703 w 667945"/>
                    <a:gd name="connsiteY3" fmla="*/ 541217 h 919312"/>
                    <a:gd name="connsiteX4" fmla="*/ 560815 w 667945"/>
                    <a:gd name="connsiteY4" fmla="*/ 541217 h 919312"/>
                    <a:gd name="connsiteX5" fmla="*/ 614373 w 667945"/>
                    <a:gd name="connsiteY5" fmla="*/ 530902 h 919312"/>
                    <a:gd name="connsiteX6" fmla="*/ 659787 w 667945"/>
                    <a:gd name="connsiteY6" fmla="*/ 501690 h 919312"/>
                    <a:gd name="connsiteX7" fmla="*/ 667943 w 667945"/>
                    <a:gd name="connsiteY7" fmla="*/ 490150 h 919312"/>
                    <a:gd name="connsiteX8" fmla="*/ 667943 w 667945"/>
                    <a:gd name="connsiteY8" fmla="*/ 804964 h 919312"/>
                    <a:gd name="connsiteX9" fmla="*/ 665702 w 667945"/>
                    <a:gd name="connsiteY9" fmla="*/ 804964 h 919312"/>
                    <a:gd name="connsiteX10" fmla="*/ 667944 w 667945"/>
                    <a:gd name="connsiteY10" fmla="*/ 812105 h 919312"/>
                    <a:gd name="connsiteX11" fmla="*/ 333972 w 667945"/>
                    <a:gd name="connsiteY11" fmla="*/ 919312 h 919312"/>
                    <a:gd name="connsiteX12" fmla="*/ 0 w 667945"/>
                    <a:gd name="connsiteY12" fmla="*/ 812105 h 919312"/>
                    <a:gd name="connsiteX13" fmla="*/ 2243 w 667945"/>
                    <a:gd name="connsiteY13" fmla="*/ 804964 h 919312"/>
                    <a:gd name="connsiteX14" fmla="*/ 0 w 667945"/>
                    <a:gd name="connsiteY14" fmla="*/ 804964 h 919312"/>
                    <a:gd name="connsiteX15" fmla="*/ 0 w 667945"/>
                    <a:gd name="connsiteY15" fmla="*/ 506436 h 919312"/>
                    <a:gd name="connsiteX16" fmla="*/ 38038 w 667945"/>
                    <a:gd name="connsiteY16" fmla="*/ 530902 h 919312"/>
                    <a:gd name="connsiteX17" fmla="*/ 91595 w 667945"/>
                    <a:gd name="connsiteY17" fmla="*/ 541217 h 919312"/>
                    <a:gd name="connsiteX18" fmla="*/ 95707 w 667945"/>
                    <a:gd name="connsiteY18" fmla="*/ 541217 h 919312"/>
                    <a:gd name="connsiteX19" fmla="*/ 149265 w 667945"/>
                    <a:gd name="connsiteY19" fmla="*/ 530902 h 919312"/>
                    <a:gd name="connsiteX20" fmla="*/ 194679 w 667945"/>
                    <a:gd name="connsiteY20" fmla="*/ 501690 h 919312"/>
                    <a:gd name="connsiteX21" fmla="*/ 206242 w 667945"/>
                    <a:gd name="connsiteY21" fmla="*/ 485329 h 919312"/>
                    <a:gd name="connsiteX22" fmla="*/ 217804 w 667945"/>
                    <a:gd name="connsiteY22" fmla="*/ 501690 h 919312"/>
                    <a:gd name="connsiteX23" fmla="*/ 263219 w 667945"/>
                    <a:gd name="connsiteY23" fmla="*/ 530902 h 919312"/>
                    <a:gd name="connsiteX24" fmla="*/ 316776 w 667945"/>
                    <a:gd name="connsiteY24" fmla="*/ 541217 h 919312"/>
                    <a:gd name="connsiteX25" fmla="*/ 320888 w 667945"/>
                    <a:gd name="connsiteY25" fmla="*/ 541217 h 919312"/>
                    <a:gd name="connsiteX26" fmla="*/ 374446 w 667945"/>
                    <a:gd name="connsiteY26" fmla="*/ 530902 h 919312"/>
                    <a:gd name="connsiteX27" fmla="*/ 419860 w 667945"/>
                    <a:gd name="connsiteY27" fmla="*/ 501690 h 919312"/>
                    <a:gd name="connsiteX28" fmla="*/ 333973 w 667945"/>
                    <a:gd name="connsiteY28" fmla="*/ 35821 h 919312"/>
                    <a:gd name="connsiteX29" fmla="*/ 95251 w 667945"/>
                    <a:gd name="connsiteY29" fmla="*/ 106570 h 919312"/>
                    <a:gd name="connsiteX30" fmla="*/ 333973 w 667945"/>
                    <a:gd name="connsiteY30" fmla="*/ 177319 h 919312"/>
                    <a:gd name="connsiteX31" fmla="*/ 572695 w 667945"/>
                    <a:gd name="connsiteY31" fmla="*/ 106570 h 919312"/>
                    <a:gd name="connsiteX32" fmla="*/ 333973 w 667945"/>
                    <a:gd name="connsiteY32" fmla="*/ 35821 h 919312"/>
                    <a:gd name="connsiteX33" fmla="*/ 333973 w 667945"/>
                    <a:gd name="connsiteY33" fmla="*/ 0 h 919312"/>
                    <a:gd name="connsiteX34" fmla="*/ 661160 w 667945"/>
                    <a:gd name="connsiteY34" fmla="*/ 85601 h 919312"/>
                    <a:gd name="connsiteX35" fmla="*/ 667213 w 667945"/>
                    <a:gd name="connsiteY35" fmla="*/ 104877 h 919312"/>
                    <a:gd name="connsiteX36" fmla="*/ 667943 w 667945"/>
                    <a:gd name="connsiteY36" fmla="*/ 104877 h 919312"/>
                    <a:gd name="connsiteX37" fmla="*/ 667943 w 667945"/>
                    <a:gd name="connsiteY37" fmla="*/ 107201 h 919312"/>
                    <a:gd name="connsiteX38" fmla="*/ 667945 w 667945"/>
                    <a:gd name="connsiteY38" fmla="*/ 107207 h 919312"/>
                    <a:gd name="connsiteX39" fmla="*/ 667943 w 667945"/>
                    <a:gd name="connsiteY39" fmla="*/ 107214 h 919312"/>
                    <a:gd name="connsiteX40" fmla="*/ 667943 w 667945"/>
                    <a:gd name="connsiteY40" fmla="*/ 410649 h 919312"/>
                    <a:gd name="connsiteX41" fmla="*/ 659788 w 667945"/>
                    <a:gd name="connsiteY41" fmla="*/ 422188 h 919312"/>
                    <a:gd name="connsiteX42" fmla="*/ 558760 w 667945"/>
                    <a:gd name="connsiteY42" fmla="*/ 462111 h 919312"/>
                    <a:gd name="connsiteX43" fmla="*/ 457732 w 667945"/>
                    <a:gd name="connsiteY43" fmla="*/ 422188 h 919312"/>
                    <a:gd name="connsiteX44" fmla="*/ 438797 w 667945"/>
                    <a:gd name="connsiteY44" fmla="*/ 395394 h 919312"/>
                    <a:gd name="connsiteX45" fmla="*/ 419861 w 667945"/>
                    <a:gd name="connsiteY45" fmla="*/ 422188 h 919312"/>
                    <a:gd name="connsiteX46" fmla="*/ 318833 w 667945"/>
                    <a:gd name="connsiteY46" fmla="*/ 462111 h 919312"/>
                    <a:gd name="connsiteX47" fmla="*/ 217805 w 667945"/>
                    <a:gd name="connsiteY47" fmla="*/ 422188 h 919312"/>
                    <a:gd name="connsiteX48" fmla="*/ 206243 w 667945"/>
                    <a:gd name="connsiteY48" fmla="*/ 405827 h 919312"/>
                    <a:gd name="connsiteX49" fmla="*/ 194680 w 667945"/>
                    <a:gd name="connsiteY49" fmla="*/ 422188 h 919312"/>
                    <a:gd name="connsiteX50" fmla="*/ 93652 w 667945"/>
                    <a:gd name="connsiteY50" fmla="*/ 462111 h 919312"/>
                    <a:gd name="connsiteX51" fmla="*/ 38039 w 667945"/>
                    <a:gd name="connsiteY51" fmla="*/ 451400 h 919312"/>
                    <a:gd name="connsiteX52" fmla="*/ 0 w 667945"/>
                    <a:gd name="connsiteY52" fmla="*/ 426933 h 919312"/>
                    <a:gd name="connsiteX53" fmla="*/ 0 w 667945"/>
                    <a:gd name="connsiteY53" fmla="*/ 104877 h 919312"/>
                    <a:gd name="connsiteX54" fmla="*/ 733 w 667945"/>
                    <a:gd name="connsiteY54" fmla="*/ 104877 h 919312"/>
                    <a:gd name="connsiteX55" fmla="*/ 6786 w 667945"/>
                    <a:gd name="connsiteY55" fmla="*/ 85601 h 919312"/>
                    <a:gd name="connsiteX56" fmla="*/ 333973 w 667945"/>
                    <a:gd name="connsiteY56" fmla="*/ 0 h 9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67945" h="919312">
                      <a:moveTo>
                        <a:pt x="438796" y="474896"/>
                      </a:moveTo>
                      <a:lnTo>
                        <a:pt x="457731" y="501690"/>
                      </a:lnTo>
                      <a:cubicBezTo>
                        <a:pt x="470659" y="514024"/>
                        <a:pt x="486052" y="524004"/>
                        <a:pt x="503146" y="530902"/>
                      </a:cubicBezTo>
                      <a:lnTo>
                        <a:pt x="556703" y="541217"/>
                      </a:lnTo>
                      <a:lnTo>
                        <a:pt x="560815" y="541217"/>
                      </a:lnTo>
                      <a:lnTo>
                        <a:pt x="614373" y="530902"/>
                      </a:lnTo>
                      <a:cubicBezTo>
                        <a:pt x="631466" y="524004"/>
                        <a:pt x="646860" y="514024"/>
                        <a:pt x="659787" y="501690"/>
                      </a:cubicBezTo>
                      <a:lnTo>
                        <a:pt x="667943" y="490150"/>
                      </a:lnTo>
                      <a:lnTo>
                        <a:pt x="667943" y="804964"/>
                      </a:lnTo>
                      <a:lnTo>
                        <a:pt x="665702" y="804964"/>
                      </a:lnTo>
                      <a:lnTo>
                        <a:pt x="667944" y="812105"/>
                      </a:lnTo>
                      <a:cubicBezTo>
                        <a:pt x="667944" y="871314"/>
                        <a:pt x="518420" y="919312"/>
                        <a:pt x="333972" y="919312"/>
                      </a:cubicBezTo>
                      <a:cubicBezTo>
                        <a:pt x="149524" y="919312"/>
                        <a:pt x="0" y="871314"/>
                        <a:pt x="0" y="812105"/>
                      </a:cubicBezTo>
                      <a:lnTo>
                        <a:pt x="2243" y="804964"/>
                      </a:lnTo>
                      <a:lnTo>
                        <a:pt x="0" y="804964"/>
                      </a:lnTo>
                      <a:lnTo>
                        <a:pt x="0" y="506436"/>
                      </a:lnTo>
                      <a:lnTo>
                        <a:pt x="38038" y="530902"/>
                      </a:lnTo>
                      <a:lnTo>
                        <a:pt x="91595" y="541217"/>
                      </a:lnTo>
                      <a:lnTo>
                        <a:pt x="95707" y="541217"/>
                      </a:lnTo>
                      <a:lnTo>
                        <a:pt x="149265" y="530902"/>
                      </a:lnTo>
                      <a:cubicBezTo>
                        <a:pt x="166358" y="524004"/>
                        <a:pt x="181752" y="514024"/>
                        <a:pt x="194679" y="501690"/>
                      </a:cubicBezTo>
                      <a:lnTo>
                        <a:pt x="206242" y="485329"/>
                      </a:lnTo>
                      <a:lnTo>
                        <a:pt x="217804" y="501690"/>
                      </a:lnTo>
                      <a:cubicBezTo>
                        <a:pt x="230732" y="514024"/>
                        <a:pt x="246125" y="524004"/>
                        <a:pt x="263219" y="530902"/>
                      </a:cubicBezTo>
                      <a:lnTo>
                        <a:pt x="316776" y="541217"/>
                      </a:lnTo>
                      <a:lnTo>
                        <a:pt x="320888" y="541217"/>
                      </a:lnTo>
                      <a:lnTo>
                        <a:pt x="374446" y="530902"/>
                      </a:lnTo>
                      <a:cubicBezTo>
                        <a:pt x="391539" y="524004"/>
                        <a:pt x="406933" y="514024"/>
                        <a:pt x="419860" y="501690"/>
                      </a:cubicBezTo>
                      <a:close/>
                      <a:moveTo>
                        <a:pt x="333973" y="35821"/>
                      </a:moveTo>
                      <a:cubicBezTo>
                        <a:pt x="202130" y="35821"/>
                        <a:pt x="95251" y="67496"/>
                        <a:pt x="95251" y="106570"/>
                      </a:cubicBezTo>
                      <a:cubicBezTo>
                        <a:pt x="95251" y="145644"/>
                        <a:pt x="202130" y="177319"/>
                        <a:pt x="333973" y="177319"/>
                      </a:cubicBezTo>
                      <a:cubicBezTo>
                        <a:pt x="465816" y="177319"/>
                        <a:pt x="572695" y="145644"/>
                        <a:pt x="572695" y="106570"/>
                      </a:cubicBezTo>
                      <a:cubicBezTo>
                        <a:pt x="572695" y="67496"/>
                        <a:pt x="465816" y="35821"/>
                        <a:pt x="333973" y="35821"/>
                      </a:cubicBezTo>
                      <a:close/>
                      <a:moveTo>
                        <a:pt x="333973" y="0"/>
                      </a:moveTo>
                      <a:cubicBezTo>
                        <a:pt x="495365" y="0"/>
                        <a:pt x="630018" y="36748"/>
                        <a:pt x="661160" y="85601"/>
                      </a:cubicBezTo>
                      <a:lnTo>
                        <a:pt x="667213" y="104877"/>
                      </a:lnTo>
                      <a:lnTo>
                        <a:pt x="667943" y="104877"/>
                      </a:lnTo>
                      <a:lnTo>
                        <a:pt x="667943" y="107201"/>
                      </a:lnTo>
                      <a:lnTo>
                        <a:pt x="667945" y="107207"/>
                      </a:lnTo>
                      <a:lnTo>
                        <a:pt x="667943" y="107214"/>
                      </a:lnTo>
                      <a:lnTo>
                        <a:pt x="667943" y="410649"/>
                      </a:lnTo>
                      <a:lnTo>
                        <a:pt x="659788" y="422188"/>
                      </a:lnTo>
                      <a:cubicBezTo>
                        <a:pt x="633933" y="446855"/>
                        <a:pt x="598214" y="462111"/>
                        <a:pt x="558760" y="462111"/>
                      </a:cubicBezTo>
                      <a:cubicBezTo>
                        <a:pt x="519306" y="462111"/>
                        <a:pt x="483587" y="446855"/>
                        <a:pt x="457732" y="422188"/>
                      </a:cubicBezTo>
                      <a:lnTo>
                        <a:pt x="438797" y="395394"/>
                      </a:lnTo>
                      <a:lnTo>
                        <a:pt x="419861" y="422188"/>
                      </a:lnTo>
                      <a:cubicBezTo>
                        <a:pt x="394006" y="446855"/>
                        <a:pt x="358287" y="462111"/>
                        <a:pt x="318833" y="462111"/>
                      </a:cubicBezTo>
                      <a:cubicBezTo>
                        <a:pt x="279379" y="462111"/>
                        <a:pt x="243660" y="446855"/>
                        <a:pt x="217805" y="422188"/>
                      </a:cubicBezTo>
                      <a:lnTo>
                        <a:pt x="206243" y="405827"/>
                      </a:lnTo>
                      <a:lnTo>
                        <a:pt x="194680" y="422188"/>
                      </a:lnTo>
                      <a:cubicBezTo>
                        <a:pt x="168825" y="446855"/>
                        <a:pt x="133106" y="462111"/>
                        <a:pt x="93652" y="462111"/>
                      </a:cubicBezTo>
                      <a:cubicBezTo>
                        <a:pt x="73925" y="462111"/>
                        <a:pt x="55132" y="458297"/>
                        <a:pt x="38039" y="451400"/>
                      </a:cubicBezTo>
                      <a:lnTo>
                        <a:pt x="0" y="426933"/>
                      </a:lnTo>
                      <a:lnTo>
                        <a:pt x="0" y="104877"/>
                      </a:lnTo>
                      <a:lnTo>
                        <a:pt x="733" y="104877"/>
                      </a:lnTo>
                      <a:lnTo>
                        <a:pt x="6786" y="85601"/>
                      </a:lnTo>
                      <a:cubicBezTo>
                        <a:pt x="37928" y="36748"/>
                        <a:pt x="172581" y="0"/>
                        <a:pt x="333973"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grpSp>
          <p:grpSp>
            <p:nvGrpSpPr>
              <p:cNvPr id="255" name="Group 254"/>
              <p:cNvGrpSpPr/>
              <p:nvPr/>
            </p:nvGrpSpPr>
            <p:grpSpPr>
              <a:xfrm>
                <a:off x="7681297" y="3997243"/>
                <a:ext cx="737589" cy="366384"/>
                <a:chOff x="7328872" y="3997243"/>
                <a:chExt cx="737589" cy="366384"/>
              </a:xfrm>
            </p:grpSpPr>
            <p:pic>
              <p:nvPicPr>
                <p:cNvPr id="6" name="Picture 5"/>
                <p:cNvPicPr>
                  <a:picLocks noChangeAspect="1"/>
                </p:cNvPicPr>
                <p:nvPr/>
              </p:nvPicPr>
              <p:blipFill>
                <a:blip r:embed="rId49" cstate="print">
                  <a:biLevel thresh="25000"/>
                  <a:extLst>
                    <a:ext uri="{28A0092B-C50C-407E-A947-70E740481C1C}">
                      <a14:useLocalDpi xmlns:a14="http://schemas.microsoft.com/office/drawing/2010/main" val="0"/>
                    </a:ext>
                  </a:extLst>
                </a:blip>
                <a:stretch>
                  <a:fillRect/>
                </a:stretch>
              </p:blipFill>
              <p:spPr>
                <a:xfrm>
                  <a:off x="7328872" y="3997243"/>
                  <a:ext cx="309231" cy="309231"/>
                </a:xfrm>
                <a:prstGeom prst="rect">
                  <a:avLst/>
                </a:prstGeom>
              </p:spPr>
            </p:pic>
            <p:sp>
              <p:nvSpPr>
                <p:cNvPr id="248" name="TextBox 247"/>
                <p:cNvSpPr txBox="1"/>
                <p:nvPr/>
              </p:nvSpPr>
              <p:spPr>
                <a:xfrm>
                  <a:off x="7699610" y="4049446"/>
                  <a:ext cx="366851" cy="314181"/>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IoT</a:t>
                  </a: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 Hub</a:t>
                  </a:r>
                </a:p>
              </p:txBody>
            </p:sp>
          </p:grpSp>
          <p:grpSp>
            <p:nvGrpSpPr>
              <p:cNvPr id="259" name="Group 258"/>
              <p:cNvGrpSpPr/>
              <p:nvPr/>
            </p:nvGrpSpPr>
            <p:grpSpPr>
              <a:xfrm>
                <a:off x="8911462" y="3483686"/>
                <a:ext cx="1033650" cy="325042"/>
                <a:chOff x="8882887" y="3483686"/>
                <a:chExt cx="1033650" cy="325042"/>
              </a:xfrm>
            </p:grpSpPr>
            <p:sp>
              <p:nvSpPr>
                <p:cNvPr id="260" name="TextBox 259"/>
                <p:cNvSpPr txBox="1"/>
                <p:nvPr/>
              </p:nvSpPr>
              <p:spPr>
                <a:xfrm>
                  <a:off x="9257381" y="3502246"/>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Catalog</a:t>
                  </a:r>
                </a:p>
              </p:txBody>
            </p:sp>
            <p:pic>
              <p:nvPicPr>
                <p:cNvPr id="261" name="Picture 260"/>
                <p:cNvPicPr>
                  <a:picLocks noChangeAspect="1"/>
                </p:cNvPicPr>
                <p:nvPr/>
              </p:nvPicPr>
              <p:blipFill>
                <a:blip r:embed="rId50" cstate="print">
                  <a:biLevel thresh="25000"/>
                  <a:extLst>
                    <a:ext uri="{28A0092B-C50C-407E-A947-70E740481C1C}">
                      <a14:useLocalDpi xmlns:a14="http://schemas.microsoft.com/office/drawing/2010/main" val="0"/>
                    </a:ext>
                  </a:extLst>
                </a:blip>
                <a:stretch>
                  <a:fillRect/>
                </a:stretch>
              </p:blipFill>
              <p:spPr>
                <a:xfrm>
                  <a:off x="8882887" y="3483686"/>
                  <a:ext cx="325042" cy="325042"/>
                </a:xfrm>
                <a:prstGeom prst="rect">
                  <a:avLst/>
                </a:prstGeom>
              </p:spPr>
            </p:pic>
          </p:grpSp>
        </p:grpSp>
        <p:sp>
          <p:nvSpPr>
            <p:cNvPr id="75" name="Rectangle 74"/>
            <p:cNvSpPr/>
            <p:nvPr/>
          </p:nvSpPr>
          <p:spPr bwMode="auto">
            <a:xfrm>
              <a:off x="355123" y="532357"/>
              <a:ext cx="1547714" cy="4154154"/>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5923" fontAlgn="base">
                <a:lnSpc>
                  <a:spcPct val="90000"/>
                </a:lnSpc>
                <a:defRPr/>
              </a:pPr>
              <a:r>
                <a:rPr lang="en-US" sz="1372" b="1" kern="0" dirty="0">
                  <a:solidFill>
                    <a:srgbClr val="FFFFFF"/>
                  </a:solidFill>
                  <a:latin typeface="Segoe UI"/>
                  <a:ea typeface="Segoe UI" pitchFamily="34" charset="0"/>
                  <a:cs typeface="Segoe UI" pitchFamily="34" charset="0"/>
                </a:rPr>
                <a:t>Security &amp; Management</a:t>
              </a:r>
            </a:p>
          </p:txBody>
        </p:sp>
        <p:grpSp>
          <p:nvGrpSpPr>
            <p:cNvPr id="334" name="Group 333"/>
            <p:cNvGrpSpPr/>
            <p:nvPr/>
          </p:nvGrpSpPr>
          <p:grpSpPr>
            <a:xfrm>
              <a:off x="559429" y="1513821"/>
              <a:ext cx="1012582" cy="321430"/>
              <a:chOff x="6813227" y="457506"/>
              <a:chExt cx="1012582" cy="321430"/>
            </a:xfrm>
          </p:grpSpPr>
          <p:sp>
            <p:nvSpPr>
              <p:cNvPr id="193" name="TextBox 192"/>
              <p:cNvSpPr txBox="1"/>
              <p:nvPr/>
            </p:nvSpPr>
            <p:spPr>
              <a:xfrm>
                <a:off x="7166653" y="477831"/>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Active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Directory</a:t>
                </a:r>
              </a:p>
            </p:txBody>
          </p:sp>
          <p:pic>
            <p:nvPicPr>
              <p:cNvPr id="194" name="Picture 193"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335" name="Group 334"/>
            <p:cNvGrpSpPr/>
            <p:nvPr/>
          </p:nvGrpSpPr>
          <p:grpSpPr>
            <a:xfrm>
              <a:off x="559429" y="2343272"/>
              <a:ext cx="974572" cy="311021"/>
              <a:chOff x="7922427" y="464301"/>
              <a:chExt cx="974572" cy="311021"/>
            </a:xfrm>
          </p:grpSpPr>
          <p:sp>
            <p:nvSpPr>
              <p:cNvPr id="195" name="TextBox 194"/>
              <p:cNvSpPr txBox="1"/>
              <p:nvPr/>
            </p:nvSpPr>
            <p:spPr>
              <a:xfrm>
                <a:off x="8237843" y="474217"/>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Multi-Factor</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Authentication</a:t>
                </a:r>
              </a:p>
            </p:txBody>
          </p:sp>
          <p:pic>
            <p:nvPicPr>
              <p:cNvPr id="196" name="Picture 195" descr="Multi-Factor Authentication.png"/>
              <p:cNvPicPr>
                <a:picLocks noChangeAspect="1"/>
              </p:cNvPicPr>
              <p:nvPr/>
            </p:nvPicPr>
            <p:blipFill>
              <a:blip r:embed="rId51" cstate="print">
                <a:biLevel thresh="25000"/>
                <a:extLst>
                  <a:ext uri="{28A0092B-C50C-407E-A947-70E740481C1C}">
                    <a14:useLocalDpi xmlns:a14="http://schemas.microsoft.com/office/drawing/2010/main" val="0"/>
                  </a:ext>
                </a:extLst>
              </a:blip>
              <a:stretch>
                <a:fillRect/>
              </a:stretch>
            </p:blipFill>
            <p:spPr>
              <a:xfrm>
                <a:off x="7922427" y="464301"/>
                <a:ext cx="288019" cy="288019"/>
              </a:xfrm>
              <a:prstGeom prst="rect">
                <a:avLst/>
              </a:prstGeom>
            </p:spPr>
          </p:pic>
        </p:grpSp>
        <p:grpSp>
          <p:nvGrpSpPr>
            <p:cNvPr id="331" name="Group 330"/>
            <p:cNvGrpSpPr/>
            <p:nvPr/>
          </p:nvGrpSpPr>
          <p:grpSpPr>
            <a:xfrm>
              <a:off x="559429" y="2732241"/>
              <a:ext cx="1008498" cy="337139"/>
              <a:chOff x="2492088" y="428524"/>
              <a:chExt cx="1008498" cy="337139"/>
            </a:xfrm>
          </p:grpSpPr>
          <p:sp>
            <p:nvSpPr>
              <p:cNvPr id="198" name="TextBox 197"/>
              <p:cNvSpPr txBox="1"/>
              <p:nvPr/>
            </p:nvSpPr>
            <p:spPr>
              <a:xfrm>
                <a:off x="2841430" y="464557"/>
                <a:ext cx="659156" cy="30110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Automation</a:t>
                </a:r>
              </a:p>
            </p:txBody>
          </p:sp>
          <p:pic>
            <p:nvPicPr>
              <p:cNvPr id="199" name="Picture 198" descr="Azure automation.png"/>
              <p:cNvPicPr>
                <a:picLocks noChangeAspect="1"/>
              </p:cNvPicPr>
              <p:nvPr/>
            </p:nvPicPr>
            <p:blipFill>
              <a:blip r:embed="rId52" cstate="print">
                <a:biLevel thresh="25000"/>
                <a:extLst>
                  <a:ext uri="{28A0092B-C50C-407E-A947-70E740481C1C}">
                    <a14:useLocalDpi xmlns:a14="http://schemas.microsoft.com/office/drawing/2010/main" val="0"/>
                  </a:ext>
                </a:extLst>
              </a:blip>
              <a:stretch>
                <a:fillRect/>
              </a:stretch>
            </p:blipFill>
            <p:spPr>
              <a:xfrm>
                <a:off x="2492088" y="428524"/>
                <a:ext cx="289607" cy="289607"/>
              </a:xfrm>
              <a:prstGeom prst="rect">
                <a:avLst/>
              </a:prstGeom>
            </p:spPr>
          </p:pic>
        </p:grpSp>
        <p:grpSp>
          <p:nvGrpSpPr>
            <p:cNvPr id="332" name="Group 331"/>
            <p:cNvGrpSpPr/>
            <p:nvPr/>
          </p:nvGrpSpPr>
          <p:grpSpPr>
            <a:xfrm>
              <a:off x="559429" y="1128118"/>
              <a:ext cx="1000133" cy="348052"/>
              <a:chOff x="3528269" y="417611"/>
              <a:chExt cx="1000133" cy="348052"/>
            </a:xfrm>
          </p:grpSpPr>
          <p:sp>
            <p:nvSpPr>
              <p:cNvPr id="200" name="TextBox 199"/>
              <p:cNvSpPr txBox="1"/>
              <p:nvPr/>
            </p:nvSpPr>
            <p:spPr>
              <a:xfrm>
                <a:off x="3869246" y="464557"/>
                <a:ext cx="659156" cy="30110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Portal</a:t>
                </a:r>
              </a:p>
            </p:txBody>
          </p:sp>
          <p:pic>
            <p:nvPicPr>
              <p:cNvPr id="201" name="Picture 200" descr="Azure subscription.png"/>
              <p:cNvPicPr>
                <a:picLocks noChangeAspect="1"/>
              </p:cNvPicPr>
              <p:nvPr/>
            </p:nvPicPr>
            <p:blipFill>
              <a:blip r:embed="rId53" cstate="print">
                <a:biLevel thresh="25000"/>
                <a:extLst>
                  <a:ext uri="{28A0092B-C50C-407E-A947-70E740481C1C}">
                    <a14:useLocalDpi xmlns:a14="http://schemas.microsoft.com/office/drawing/2010/main" val="0"/>
                  </a:ext>
                </a:extLst>
              </a:blip>
              <a:stretch>
                <a:fillRect/>
              </a:stretch>
            </p:blipFill>
            <p:spPr>
              <a:xfrm>
                <a:off x="3528269" y="417611"/>
                <a:ext cx="286236" cy="286236"/>
              </a:xfrm>
              <a:prstGeom prst="rect">
                <a:avLst/>
              </a:prstGeom>
            </p:spPr>
          </p:pic>
        </p:grpSp>
        <p:grpSp>
          <p:nvGrpSpPr>
            <p:cNvPr id="333" name="Group 332"/>
            <p:cNvGrpSpPr/>
            <p:nvPr/>
          </p:nvGrpSpPr>
          <p:grpSpPr>
            <a:xfrm>
              <a:off x="559429" y="3509522"/>
              <a:ext cx="1006664" cy="360438"/>
              <a:chOff x="4552624" y="449871"/>
              <a:chExt cx="1006664" cy="360438"/>
            </a:xfrm>
          </p:grpSpPr>
          <p:sp>
            <p:nvSpPr>
              <p:cNvPr id="204" name="TextBox 203"/>
              <p:cNvSpPr txBox="1"/>
              <p:nvPr/>
            </p:nvSpPr>
            <p:spPr>
              <a:xfrm>
                <a:off x="4900132" y="509203"/>
                <a:ext cx="659156" cy="30110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Key Vault</a:t>
                </a:r>
              </a:p>
            </p:txBody>
          </p:sp>
          <p:pic>
            <p:nvPicPr>
              <p:cNvPr id="205" name="Picture 204" descr="AzureKeyVault_icon_white.png"/>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552624" y="449871"/>
                <a:ext cx="235263" cy="261402"/>
              </a:xfrm>
              <a:prstGeom prst="rect">
                <a:avLst/>
              </a:prstGeom>
            </p:spPr>
          </p:pic>
        </p:grpSp>
        <p:grpSp>
          <p:nvGrpSpPr>
            <p:cNvPr id="336" name="Group 335"/>
            <p:cNvGrpSpPr/>
            <p:nvPr/>
          </p:nvGrpSpPr>
          <p:grpSpPr>
            <a:xfrm>
              <a:off x="559429" y="3887273"/>
              <a:ext cx="1024650" cy="317273"/>
              <a:chOff x="9096923" y="436026"/>
              <a:chExt cx="1024650" cy="317273"/>
            </a:xfrm>
          </p:grpSpPr>
          <p:sp>
            <p:nvSpPr>
              <p:cNvPr id="230" name="TextBox 229"/>
              <p:cNvSpPr txBox="1"/>
              <p:nvPr/>
            </p:nvSpPr>
            <p:spPr>
              <a:xfrm>
                <a:off x="9462417" y="452194"/>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Store/</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Marketplace</a:t>
                </a:r>
              </a:p>
            </p:txBody>
          </p:sp>
          <p:pic>
            <p:nvPicPr>
              <p:cNvPr id="231" name="Picture 230" descr="Azure Marketplace.png"/>
              <p:cNvPicPr>
                <a:picLocks noChangeAspect="1"/>
              </p:cNvPicPr>
              <p:nvPr/>
            </p:nvPicPr>
            <p:blipFill>
              <a:blip r:embed="rId55" cstate="print">
                <a:biLevel thresh="25000"/>
                <a:extLst>
                  <a:ext uri="{28A0092B-C50C-407E-A947-70E740481C1C}">
                    <a14:useLocalDpi xmlns:a14="http://schemas.microsoft.com/office/drawing/2010/main" val="0"/>
                  </a:ext>
                </a:extLst>
              </a:blip>
              <a:stretch>
                <a:fillRect/>
              </a:stretch>
            </p:blipFill>
            <p:spPr>
              <a:xfrm>
                <a:off x="9096923" y="436026"/>
                <a:ext cx="291303" cy="291303"/>
              </a:xfrm>
              <a:prstGeom prst="rect">
                <a:avLst/>
              </a:prstGeom>
            </p:spPr>
          </p:pic>
        </p:grpSp>
        <p:grpSp>
          <p:nvGrpSpPr>
            <p:cNvPr id="417" name="Group 416"/>
            <p:cNvGrpSpPr/>
            <p:nvPr/>
          </p:nvGrpSpPr>
          <p:grpSpPr>
            <a:xfrm>
              <a:off x="559429" y="4356417"/>
              <a:ext cx="1008388" cy="309244"/>
              <a:chOff x="559429" y="4065187"/>
              <a:chExt cx="1008388" cy="309244"/>
            </a:xfrm>
          </p:grpSpPr>
          <p:pic>
            <p:nvPicPr>
              <p:cNvPr id="413" name="Picture 412"/>
              <p:cNvPicPr>
                <a:picLocks noChangeAspect="1"/>
              </p:cNvPicPr>
              <p:nvPr/>
            </p:nvPicPr>
            <p:blipFill>
              <a:blip r:embed="rId56" cstate="print">
                <a:biLevel thresh="25000"/>
                <a:extLst>
                  <a:ext uri="{28A0092B-C50C-407E-A947-70E740481C1C}">
                    <a14:useLocalDpi xmlns:a14="http://schemas.microsoft.com/office/drawing/2010/main" val="0"/>
                  </a:ext>
                </a:extLst>
              </a:blip>
              <a:stretch>
                <a:fillRect/>
              </a:stretch>
            </p:blipFill>
            <p:spPr>
              <a:xfrm>
                <a:off x="559429" y="4065187"/>
                <a:ext cx="252028" cy="252028"/>
              </a:xfrm>
              <a:prstGeom prst="rect">
                <a:avLst/>
              </a:prstGeom>
            </p:spPr>
          </p:pic>
          <p:sp>
            <p:nvSpPr>
              <p:cNvPr id="414" name="TextBox 413"/>
              <p:cNvSpPr txBox="1"/>
              <p:nvPr/>
            </p:nvSpPr>
            <p:spPr>
              <a:xfrm>
                <a:off x="908661" y="4073326"/>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VM Image Gallery</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&amp; VM Depot</a:t>
                </a:r>
              </a:p>
            </p:txBody>
          </p:sp>
        </p:grpSp>
        <p:grpSp>
          <p:nvGrpSpPr>
            <p:cNvPr id="256" name="Group 255"/>
            <p:cNvGrpSpPr/>
            <p:nvPr/>
          </p:nvGrpSpPr>
          <p:grpSpPr>
            <a:xfrm>
              <a:off x="559429" y="1904238"/>
              <a:ext cx="1012582" cy="321430"/>
              <a:chOff x="6813227" y="457506"/>
              <a:chExt cx="1012582" cy="321430"/>
            </a:xfrm>
          </p:grpSpPr>
          <p:sp>
            <p:nvSpPr>
              <p:cNvPr id="257" name="TextBox 256"/>
              <p:cNvSpPr txBox="1"/>
              <p:nvPr/>
            </p:nvSpPr>
            <p:spPr>
              <a:xfrm>
                <a:off x="7166653" y="477831"/>
                <a:ext cx="659156" cy="301105"/>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AD</a:t>
                </a:r>
              </a:p>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B2C</a:t>
                </a:r>
              </a:p>
            </p:txBody>
          </p:sp>
          <p:pic>
            <p:nvPicPr>
              <p:cNvPr id="258" name="Picture 257" descr="Azure Active Directory.png"/>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6813227" y="457506"/>
                <a:ext cx="298103" cy="298102"/>
              </a:xfrm>
              <a:prstGeom prst="rect">
                <a:avLst/>
              </a:prstGeom>
            </p:spPr>
          </p:pic>
        </p:grpSp>
        <p:grpSp>
          <p:nvGrpSpPr>
            <p:cNvPr id="44" name="Group 43"/>
            <p:cNvGrpSpPr/>
            <p:nvPr/>
          </p:nvGrpSpPr>
          <p:grpSpPr>
            <a:xfrm>
              <a:off x="532599" y="3107117"/>
              <a:ext cx="1025516" cy="333331"/>
              <a:chOff x="532599" y="3107117"/>
              <a:chExt cx="1025516" cy="333331"/>
            </a:xfrm>
          </p:grpSpPr>
          <p:pic>
            <p:nvPicPr>
              <p:cNvPr id="262" name="Picture 261"/>
              <p:cNvPicPr>
                <a:picLocks noChangeAspect="1"/>
              </p:cNvPicPr>
              <p:nvPr/>
            </p:nvPicPr>
            <p:blipFill>
              <a:blip r:embed="rId57" cstate="print">
                <a:biLevel thresh="25000"/>
                <a:extLst>
                  <a:ext uri="{28A0092B-C50C-407E-A947-70E740481C1C}">
                    <a14:useLocalDpi xmlns:a14="http://schemas.microsoft.com/office/drawing/2010/main" val="0"/>
                  </a:ext>
                </a:extLst>
              </a:blip>
              <a:stretch>
                <a:fillRect/>
              </a:stretch>
            </p:blipFill>
            <p:spPr>
              <a:xfrm>
                <a:off x="532599" y="3107117"/>
                <a:ext cx="333331" cy="333331"/>
              </a:xfrm>
              <a:prstGeom prst="rect">
                <a:avLst/>
              </a:prstGeom>
            </p:spPr>
          </p:pic>
          <p:sp>
            <p:nvSpPr>
              <p:cNvPr id="263" name="TextBox 262"/>
              <p:cNvSpPr txBox="1"/>
              <p:nvPr/>
            </p:nvSpPr>
            <p:spPr>
              <a:xfrm>
                <a:off x="898959" y="3138949"/>
                <a:ext cx="659156" cy="301106"/>
              </a:xfrm>
              <a:prstGeom prst="rect">
                <a:avLst/>
              </a:prstGeom>
              <a:noFill/>
              <a:ln>
                <a:noFill/>
              </a:ln>
            </p:spPr>
            <p:txBody>
              <a:bodyPr wrap="none" lIns="0" tIns="27421" rIns="0" bIns="0" rtlCol="0">
                <a:noAutofit/>
              </a:bodyPr>
              <a:lstStyle/>
              <a:p>
                <a:pPr defTabSz="913950" eaLnBrk="0" fontAlgn="base" hangingPunct="0">
                  <a:lnSpc>
                    <a:spcPts val="800"/>
                  </a:lnSpc>
                  <a:spcBef>
                    <a:spcPct val="0"/>
                  </a:spcBef>
                  <a:spcAft>
                    <a:spcPct val="0"/>
                  </a:spcAft>
                  <a:defRPr/>
                </a:pPr>
                <a:r>
                  <a:rPr lang="en-US" sz="75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Scheduler</a:t>
                </a:r>
              </a:p>
            </p:txBody>
          </p:sp>
        </p:grpSp>
      </p:grpSp>
    </p:spTree>
    <p:extLst>
      <p:ext uri="{BB962C8B-B14F-4D97-AF65-F5344CB8AC3E}">
        <p14:creationId xmlns:p14="http://schemas.microsoft.com/office/powerpoint/2010/main" val="3724283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2000"/>
                                        <p:tgtEl>
                                          <p:spTgt spid="249"/>
                                        </p:tgtEl>
                                      </p:cBhvr>
                                    </p:animEffect>
                                    <p:anim calcmode="lin" valueType="num">
                                      <p:cBhvr>
                                        <p:cTn id="8" dur="2000" fill="hold"/>
                                        <p:tgtEl>
                                          <p:spTgt spid="249"/>
                                        </p:tgtEl>
                                        <p:attrNameLst>
                                          <p:attrName>ppt_x</p:attrName>
                                        </p:attrNameLst>
                                      </p:cBhvr>
                                      <p:tavLst>
                                        <p:tav tm="0">
                                          <p:val>
                                            <p:strVal val="#ppt_x"/>
                                          </p:val>
                                        </p:tav>
                                        <p:tav tm="100000">
                                          <p:val>
                                            <p:strVal val="#ppt_x"/>
                                          </p:val>
                                        </p:tav>
                                      </p:tavLst>
                                    </p:anim>
                                    <p:anim calcmode="lin" valueType="num">
                                      <p:cBhvr>
                                        <p:cTn id="9" dur="2000" fill="hold"/>
                                        <p:tgtEl>
                                          <p:spTgt spid="2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72"/>
            <a:ext cx="10515600" cy="1325563"/>
          </a:xfrm>
        </p:spPr>
        <p:txBody>
          <a:bodyPr/>
          <a:lstStyle/>
          <a:p>
            <a:r>
              <a:rPr lang="en-US" dirty="0"/>
              <a:t>Azure Services for IoT – Building blocks</a:t>
            </a:r>
          </a:p>
        </p:txBody>
      </p:sp>
      <p:sp>
        <p:nvSpPr>
          <p:cNvPr id="4" name="Freeform 3"/>
          <p:cNvSpPr>
            <a:spLocks noChangeAspect="1"/>
          </p:cNvSpPr>
          <p:nvPr/>
        </p:nvSpPr>
        <p:spPr bwMode="auto">
          <a:xfrm rot="5280000">
            <a:off x="808702" y="1313315"/>
            <a:ext cx="470609" cy="598411"/>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rgbClr val="0070C0"/>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defTabSz="914080" fontAlgn="base">
              <a:spcBef>
                <a:spcPct val="0"/>
              </a:spcBef>
              <a:spcAft>
                <a:spcPct val="0"/>
              </a:spcAft>
              <a:defRPr/>
            </a:pPr>
            <a:endParaRPr lang="en-US" sz="1961" kern="0" dirty="0">
              <a:gradFill>
                <a:gsLst>
                  <a:gs pos="5417">
                    <a:srgbClr val="505050"/>
                  </a:gs>
                  <a:gs pos="100000">
                    <a:srgbClr val="505050"/>
                  </a:gs>
                </a:gsLst>
                <a:lin ang="5400000" scaled="0"/>
              </a:gradFill>
              <a:latin typeface="Segoe UI"/>
            </a:endParaRPr>
          </a:p>
        </p:txBody>
      </p:sp>
      <p:sp>
        <p:nvSpPr>
          <p:cNvPr id="7" name="Rectangle 6"/>
          <p:cNvSpPr/>
          <p:nvPr/>
        </p:nvSpPr>
        <p:spPr>
          <a:xfrm>
            <a:off x="1537617" y="1298544"/>
            <a:ext cx="8876302" cy="790523"/>
          </a:xfrm>
          <a:prstGeom prst="rect">
            <a:avLst/>
          </a:prstGeom>
        </p:spPr>
        <p:txBody>
          <a:bodyPr wrap="square">
            <a:spAutoFit/>
          </a:bodyPr>
          <a:lstStyle/>
          <a:p>
            <a:pPr defTabSz="914367">
              <a:lnSpc>
                <a:spcPct val="90000"/>
              </a:lnSpc>
              <a:spcBef>
                <a:spcPct val="20000"/>
              </a:spcBef>
              <a:buSzPct val="90000"/>
              <a:defRPr/>
            </a:pPr>
            <a:r>
              <a:rPr lang="en-US" sz="3137" dirty="0">
                <a:gradFill>
                  <a:gsLst>
                    <a:gs pos="1250">
                      <a:srgbClr val="0078D7"/>
                    </a:gs>
                    <a:gs pos="99000">
                      <a:srgbClr val="0078D7"/>
                    </a:gs>
                  </a:gsLst>
                  <a:lin ang="5400000" scaled="0"/>
                </a:gradFill>
                <a:latin typeface="Segoe UI Light"/>
              </a:rPr>
              <a:t>Azure IoT Hub</a:t>
            </a:r>
          </a:p>
          <a:p>
            <a:pPr marL="0" lvl="1" defTabSz="914367">
              <a:lnSpc>
                <a:spcPct val="90000"/>
              </a:lnSpc>
              <a:spcBef>
                <a:spcPct val="20000"/>
              </a:spcBef>
              <a:buSzPct val="90000"/>
              <a:defRPr/>
            </a:pPr>
            <a:r>
              <a:rPr lang="en-US" sz="1568" dirty="0">
                <a:gradFill>
                  <a:gsLst>
                    <a:gs pos="1250">
                      <a:srgbClr val="505050"/>
                    </a:gs>
                    <a:gs pos="100000">
                      <a:srgbClr val="505050"/>
                    </a:gs>
                  </a:gsLst>
                  <a:lin ang="5400000" scaled="0"/>
                </a:gradFill>
                <a:latin typeface="Segoe UI"/>
              </a:rPr>
              <a:t>Connect, secure, communicate, monitor and manage billions of devices</a:t>
            </a:r>
          </a:p>
        </p:txBody>
      </p:sp>
      <p:grpSp>
        <p:nvGrpSpPr>
          <p:cNvPr id="9" name="Group 8"/>
          <p:cNvGrpSpPr/>
          <p:nvPr/>
        </p:nvGrpSpPr>
        <p:grpSpPr>
          <a:xfrm>
            <a:off x="686327" y="2233767"/>
            <a:ext cx="628741" cy="488676"/>
            <a:chOff x="1107857" y="-3310276"/>
            <a:chExt cx="641349" cy="498475"/>
          </a:xfrm>
        </p:grpSpPr>
        <p:sp>
          <p:nvSpPr>
            <p:cNvPr id="10" name="Freeform 236"/>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solidFill>
              <a:srgbClr val="0070C0"/>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1" name="Freeform 237"/>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solidFill>
              <a:srgbClr val="0070C0"/>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2" name="Freeform 238"/>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solidFill>
              <a:srgbClr val="0070C0"/>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13" name="Freeform 239"/>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solidFill>
              <a:srgbClr val="0070C0"/>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sp>
        <p:nvSpPr>
          <p:cNvPr id="15" name="Rectangle 14"/>
          <p:cNvSpPr/>
          <p:nvPr/>
        </p:nvSpPr>
        <p:spPr>
          <a:xfrm>
            <a:off x="1537617" y="2180469"/>
            <a:ext cx="8876302" cy="790523"/>
          </a:xfrm>
          <a:prstGeom prst="rect">
            <a:avLst/>
          </a:prstGeom>
        </p:spPr>
        <p:txBody>
          <a:bodyPr wrap="square">
            <a:spAutoFit/>
          </a:bodyPr>
          <a:lstStyle/>
          <a:p>
            <a:pPr defTabSz="914367">
              <a:lnSpc>
                <a:spcPct val="90000"/>
              </a:lnSpc>
              <a:spcBef>
                <a:spcPct val="20000"/>
              </a:spcBef>
              <a:buSzPct val="90000"/>
              <a:defRPr/>
            </a:pPr>
            <a:r>
              <a:rPr lang="en-US" sz="3137" dirty="0">
                <a:gradFill>
                  <a:gsLst>
                    <a:gs pos="1250">
                      <a:srgbClr val="0078D7"/>
                    </a:gs>
                    <a:gs pos="99000">
                      <a:srgbClr val="0078D7"/>
                    </a:gs>
                  </a:gsLst>
                  <a:lin ang="5400000" scaled="0"/>
                </a:gradFill>
                <a:latin typeface="Segoe UI Light"/>
              </a:rPr>
              <a:t>Azure Stream Analytics</a:t>
            </a:r>
          </a:p>
          <a:p>
            <a:pPr marL="0" lvl="1" defTabSz="914367">
              <a:lnSpc>
                <a:spcPct val="90000"/>
              </a:lnSpc>
              <a:spcBef>
                <a:spcPct val="20000"/>
              </a:spcBef>
              <a:buSzPct val="90000"/>
              <a:defRPr/>
            </a:pPr>
            <a:r>
              <a:rPr lang="en-US" sz="1568" dirty="0">
                <a:gradFill>
                  <a:gsLst>
                    <a:gs pos="1250">
                      <a:srgbClr val="505050"/>
                    </a:gs>
                    <a:gs pos="100000">
                      <a:srgbClr val="505050"/>
                    </a:gs>
                  </a:gsLst>
                  <a:lin ang="5400000" scaled="0"/>
                </a:gradFill>
                <a:latin typeface="Segoe UI"/>
              </a:rPr>
              <a:t>Real time stream processing for billions of IoT devices</a:t>
            </a:r>
          </a:p>
        </p:txBody>
      </p:sp>
      <p:grpSp>
        <p:nvGrpSpPr>
          <p:cNvPr id="28" name="Group 27"/>
          <p:cNvGrpSpPr/>
          <p:nvPr/>
        </p:nvGrpSpPr>
        <p:grpSpPr>
          <a:xfrm>
            <a:off x="827948" y="3149443"/>
            <a:ext cx="449768" cy="390630"/>
            <a:chOff x="2317532" y="-4150064"/>
            <a:chExt cx="458787" cy="398463"/>
          </a:xfrm>
        </p:grpSpPr>
        <p:sp>
          <p:nvSpPr>
            <p:cNvPr id="29"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30"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31"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32"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sp>
        <p:nvSpPr>
          <p:cNvPr id="3" name="Rectangle 2"/>
          <p:cNvSpPr/>
          <p:nvPr/>
        </p:nvSpPr>
        <p:spPr>
          <a:xfrm>
            <a:off x="1539174" y="3049877"/>
            <a:ext cx="8067823" cy="790523"/>
          </a:xfrm>
          <a:prstGeom prst="rect">
            <a:avLst/>
          </a:prstGeom>
        </p:spPr>
        <p:txBody>
          <a:bodyPr wrap="square">
            <a:spAutoFit/>
          </a:bodyPr>
          <a:lstStyle/>
          <a:p>
            <a:pPr defTabSz="914367">
              <a:lnSpc>
                <a:spcPct val="90000"/>
              </a:lnSpc>
              <a:spcBef>
                <a:spcPct val="20000"/>
              </a:spcBef>
              <a:buSzPct val="90000"/>
              <a:defRPr/>
            </a:pPr>
            <a:r>
              <a:rPr lang="en-US" sz="3137" dirty="0">
                <a:gradFill>
                  <a:gsLst>
                    <a:gs pos="1250">
                      <a:srgbClr val="0078D7"/>
                    </a:gs>
                    <a:gs pos="99000">
                      <a:srgbClr val="0078D7"/>
                    </a:gs>
                  </a:gsLst>
                  <a:lin ang="5400000" scaled="0"/>
                </a:gradFill>
                <a:latin typeface="Segoe UI Light"/>
              </a:rPr>
              <a:t>Azure Storage</a:t>
            </a:r>
          </a:p>
          <a:p>
            <a:pPr marL="0" lvl="1" defTabSz="914367">
              <a:lnSpc>
                <a:spcPct val="90000"/>
              </a:lnSpc>
              <a:spcBef>
                <a:spcPct val="20000"/>
              </a:spcBef>
              <a:buSzPct val="90000"/>
              <a:defRPr/>
            </a:pPr>
            <a:r>
              <a:rPr lang="en-US" sz="1568" dirty="0">
                <a:gradFill>
                  <a:gsLst>
                    <a:gs pos="1250">
                      <a:srgbClr val="505050"/>
                    </a:gs>
                    <a:gs pos="100000">
                      <a:srgbClr val="505050"/>
                    </a:gs>
                  </a:gsLst>
                  <a:lin ang="5400000" scaled="0"/>
                </a:gradFill>
                <a:latin typeface="Segoe UI"/>
              </a:rPr>
              <a:t>Blob, SQL, DocumentDB, Data Lake.  Storage to meet every need at the scale of IoT</a:t>
            </a:r>
          </a:p>
        </p:txBody>
      </p:sp>
      <p:grpSp>
        <p:nvGrpSpPr>
          <p:cNvPr id="37" name="Group 36"/>
          <p:cNvGrpSpPr/>
          <p:nvPr/>
        </p:nvGrpSpPr>
        <p:grpSpPr>
          <a:xfrm>
            <a:off x="833908" y="4026617"/>
            <a:ext cx="498014" cy="441988"/>
            <a:chOff x="3314482" y="-4918414"/>
            <a:chExt cx="508000" cy="450850"/>
          </a:xfrm>
        </p:grpSpPr>
        <p:sp>
          <p:nvSpPr>
            <p:cNvPr id="38" name="Freeform 196"/>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nvGrpSpPr>
            <p:cNvPr id="39" name="Group 38"/>
            <p:cNvGrpSpPr/>
            <p:nvPr/>
          </p:nvGrpSpPr>
          <p:grpSpPr>
            <a:xfrm>
              <a:off x="3395444" y="-4880314"/>
              <a:ext cx="363537" cy="342900"/>
              <a:chOff x="3395444" y="-4880314"/>
              <a:chExt cx="363537" cy="342900"/>
            </a:xfrm>
          </p:grpSpPr>
          <p:sp>
            <p:nvSpPr>
              <p:cNvPr id="40" name="Freeform 197"/>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1" name="Freeform 198"/>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2" name="Freeform 199"/>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3" name="Freeform 200"/>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4" name="Freeform 201"/>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5" name="Freeform 202"/>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6" name="Freeform 203"/>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7" name="Freeform 204"/>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8" name="Freeform 205"/>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49" name="Freeform 206"/>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50" name="Freeform 207"/>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51" name="Freeform 208"/>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52" name="Freeform 209"/>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grpSp>
      <p:sp>
        <p:nvSpPr>
          <p:cNvPr id="54" name="Rectangle 53"/>
          <p:cNvSpPr/>
          <p:nvPr/>
        </p:nvSpPr>
        <p:spPr>
          <a:xfrm>
            <a:off x="1539174" y="3991397"/>
            <a:ext cx="6094444" cy="790523"/>
          </a:xfrm>
          <a:prstGeom prst="rect">
            <a:avLst/>
          </a:prstGeom>
        </p:spPr>
        <p:txBody>
          <a:bodyPr>
            <a:spAutoFit/>
          </a:bodyPr>
          <a:lstStyle/>
          <a:p>
            <a:pPr defTabSz="914367">
              <a:lnSpc>
                <a:spcPct val="90000"/>
              </a:lnSpc>
              <a:spcBef>
                <a:spcPct val="20000"/>
              </a:spcBef>
              <a:buSzPct val="90000"/>
              <a:defRPr/>
            </a:pPr>
            <a:r>
              <a:rPr lang="en-US" sz="3137" dirty="0">
                <a:gradFill>
                  <a:gsLst>
                    <a:gs pos="1250">
                      <a:srgbClr val="0078D7"/>
                    </a:gs>
                    <a:gs pos="99000">
                      <a:srgbClr val="0078D7"/>
                    </a:gs>
                  </a:gsLst>
                  <a:lin ang="5400000" scaled="0"/>
                </a:gradFill>
                <a:latin typeface="Segoe UI Light"/>
              </a:rPr>
              <a:t>Azure App Service</a:t>
            </a:r>
          </a:p>
          <a:p>
            <a:pPr marL="0" lvl="1" defTabSz="914367">
              <a:lnSpc>
                <a:spcPct val="90000"/>
              </a:lnSpc>
              <a:spcBef>
                <a:spcPct val="20000"/>
              </a:spcBef>
              <a:buSzPct val="90000"/>
              <a:defRPr/>
            </a:pPr>
            <a:r>
              <a:rPr lang="en-US" sz="1568" dirty="0">
                <a:gradFill>
                  <a:gsLst>
                    <a:gs pos="1250">
                      <a:srgbClr val="505050"/>
                    </a:gs>
                    <a:gs pos="100000">
                      <a:srgbClr val="505050"/>
                    </a:gs>
                  </a:gsLst>
                  <a:lin ang="5400000" scaled="0"/>
                </a:gradFill>
                <a:latin typeface="Segoe UI"/>
              </a:rPr>
              <a:t>Web and mobile apps for any platform on any device</a:t>
            </a:r>
          </a:p>
        </p:txBody>
      </p:sp>
      <p:grpSp>
        <p:nvGrpSpPr>
          <p:cNvPr id="55" name="Group 54"/>
          <p:cNvGrpSpPr/>
          <p:nvPr/>
        </p:nvGrpSpPr>
        <p:grpSpPr>
          <a:xfrm>
            <a:off x="839904" y="4974806"/>
            <a:ext cx="540492" cy="837542"/>
            <a:chOff x="8694268" y="2095333"/>
            <a:chExt cx="538477" cy="850408"/>
          </a:xfrm>
        </p:grpSpPr>
        <p:sp>
          <p:nvSpPr>
            <p:cNvPr id="56" name="Rectangle 287"/>
            <p:cNvSpPr>
              <a:spLocks noChangeArrowheads="1"/>
            </p:cNvSpPr>
            <p:nvPr/>
          </p:nvSpPr>
          <p:spPr bwMode="auto">
            <a:xfrm>
              <a:off x="8694268" y="2669956"/>
              <a:ext cx="65" cy="27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endParaRPr lang="en-US" altLang="en-US" sz="1765" kern="0" dirty="0">
                <a:solidFill>
                  <a:prstClr val="black"/>
                </a:solidFill>
              </a:endParaRPr>
            </a:p>
          </p:txBody>
        </p:sp>
        <p:sp>
          <p:nvSpPr>
            <p:cNvPr id="57" name="Rectangle 56"/>
            <p:cNvSpPr/>
            <p:nvPr>
              <p:custDataLst>
                <p:tags r:id="rId1"/>
              </p:custDataLst>
            </p:nvPr>
          </p:nvSpPr>
          <p:spPr bwMode="auto">
            <a:xfrm>
              <a:off x="8699209" y="2095333"/>
              <a:ext cx="533536" cy="533536"/>
            </a:xfrm>
            <a:prstGeom prst="rect">
              <a:avLst/>
            </a:prstGeom>
            <a:solidFill>
              <a:srgbClr val="0078D7"/>
            </a:solidFill>
            <a:ln w="10795" cap="flat" cmpd="sng" algn="ctr">
              <a:noFill/>
              <a:prstDash val="solid"/>
              <a:headEnd type="none" w="med" len="med"/>
              <a:tailEnd type="none" w="med" len="med"/>
            </a:ln>
            <a:effectLst/>
          </p:spPr>
          <p:txBody>
            <a:bodyPr vert="horz" wrap="square" lIns="67232" tIns="44821" rIns="67232" bIns="44821" numCol="1" rtlCol="0" anchor="b" anchorCtr="0" compatLnSpc="1">
              <a:prstTxWarp prst="textNoShape">
                <a:avLst/>
              </a:prstTxWarp>
            </a:bodyPr>
            <a:lstStyle/>
            <a:p>
              <a:pPr defTabSz="914080" fontAlgn="base">
                <a:spcBef>
                  <a:spcPct val="0"/>
                </a:spcBef>
                <a:spcAft>
                  <a:spcPct val="0"/>
                </a:spcAft>
                <a:defRPr/>
              </a:pPr>
              <a:endParaRPr lang="en-US" sz="1470" kern="0" dirty="0">
                <a:gradFill flip="none" rotWithShape="1">
                  <a:gsLst>
                    <a:gs pos="5417">
                      <a:srgbClr val="FFFFFF"/>
                    </a:gs>
                    <a:gs pos="100000">
                      <a:srgbClr val="FFFFFF"/>
                    </a:gs>
                  </a:gsLst>
                  <a:lin ang="5400000" scaled="0"/>
                  <a:tileRect/>
                </a:gradFill>
                <a:latin typeface="Segoe UI"/>
              </a:endParaRPr>
            </a:p>
          </p:txBody>
        </p:sp>
        <p:grpSp>
          <p:nvGrpSpPr>
            <p:cNvPr id="58" name="Group 57"/>
            <p:cNvGrpSpPr/>
            <p:nvPr/>
          </p:nvGrpSpPr>
          <p:grpSpPr>
            <a:xfrm>
              <a:off x="8831399" y="2232704"/>
              <a:ext cx="269157" cy="280308"/>
              <a:chOff x="11472827" y="4545788"/>
              <a:chExt cx="280728" cy="284825"/>
            </a:xfrm>
          </p:grpSpPr>
          <p:sp>
            <p:nvSpPr>
              <p:cNvPr id="59" name="Rounded Rectangle 58"/>
              <p:cNvSpPr/>
              <p:nvPr/>
            </p:nvSpPr>
            <p:spPr bwMode="auto">
              <a:xfrm>
                <a:off x="11472827" y="4699141"/>
                <a:ext cx="35603" cy="80649"/>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60" name="Rounded Rectangle 59"/>
              <p:cNvSpPr/>
              <p:nvPr/>
            </p:nvSpPr>
            <p:spPr bwMode="auto">
              <a:xfrm>
                <a:off x="11527518" y="4680314"/>
                <a:ext cx="35603" cy="111152"/>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61" name="Rounded Rectangle 60"/>
              <p:cNvSpPr/>
              <p:nvPr/>
            </p:nvSpPr>
            <p:spPr bwMode="auto">
              <a:xfrm>
                <a:off x="11581398" y="4660852"/>
                <a:ext cx="35603" cy="151148"/>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62" name="Rounded Rectangle 61"/>
              <p:cNvSpPr/>
              <p:nvPr/>
            </p:nvSpPr>
            <p:spPr bwMode="auto">
              <a:xfrm>
                <a:off x="11637498" y="4643936"/>
                <a:ext cx="35603" cy="186677"/>
              </a:xfrm>
              <a:prstGeom prst="roundRect">
                <a:avLst>
                  <a:gd name="adj" fmla="val 50000"/>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63" name="Freeform 62"/>
              <p:cNvSpPr/>
              <p:nvPr/>
            </p:nvSpPr>
            <p:spPr bwMode="auto">
              <a:xfrm>
                <a:off x="11487149" y="4545788"/>
                <a:ext cx="266406" cy="257746"/>
              </a:xfrm>
              <a:custGeom>
                <a:avLst/>
                <a:gdLst>
                  <a:gd name="connsiteX0" fmla="*/ 0 w 1136625"/>
                  <a:gd name="connsiteY0" fmla="*/ 528239 h 1114767"/>
                  <a:gd name="connsiteX1" fmla="*/ 0 w 1136625"/>
                  <a:gd name="connsiteY1" fmla="*/ 105648 h 1114767"/>
                  <a:gd name="connsiteX2" fmla="*/ 204010 w 1136625"/>
                  <a:gd name="connsiteY2" fmla="*/ 0 h 1114767"/>
                  <a:gd name="connsiteX3" fmla="*/ 983618 w 1136625"/>
                  <a:gd name="connsiteY3" fmla="*/ 247726 h 1114767"/>
                  <a:gd name="connsiteX4" fmla="*/ 1136625 w 1136625"/>
                  <a:gd name="connsiteY4" fmla="*/ 429877 h 1114767"/>
                  <a:gd name="connsiteX5" fmla="*/ 1136625 w 1136625"/>
                  <a:gd name="connsiteY5" fmla="*/ 958116 h 1114767"/>
                  <a:gd name="connsiteX6" fmla="*/ 987261 w 1136625"/>
                  <a:gd name="connsiteY6" fmla="*/ 1114767 h 1114767"/>
                  <a:gd name="connsiteX7" fmla="*/ 881613 w 1136625"/>
                  <a:gd name="connsiteY7" fmla="*/ 1052835 h 1114767"/>
                  <a:gd name="connsiteX0" fmla="*/ 0 w 1136625"/>
                  <a:gd name="connsiteY0" fmla="*/ 542295 h 1128823"/>
                  <a:gd name="connsiteX1" fmla="*/ 0 w 1136625"/>
                  <a:gd name="connsiteY1" fmla="*/ 119704 h 1128823"/>
                  <a:gd name="connsiteX2" fmla="*/ 204010 w 1136625"/>
                  <a:gd name="connsiteY2" fmla="*/ 14056 h 1128823"/>
                  <a:gd name="connsiteX3" fmla="*/ 983618 w 1136625"/>
                  <a:gd name="connsiteY3" fmla="*/ 261782 h 1128823"/>
                  <a:gd name="connsiteX4" fmla="*/ 1136625 w 1136625"/>
                  <a:gd name="connsiteY4" fmla="*/ 443933 h 1128823"/>
                  <a:gd name="connsiteX5" fmla="*/ 1136625 w 1136625"/>
                  <a:gd name="connsiteY5" fmla="*/ 972172 h 1128823"/>
                  <a:gd name="connsiteX6" fmla="*/ 987261 w 1136625"/>
                  <a:gd name="connsiteY6" fmla="*/ 1128823 h 1128823"/>
                  <a:gd name="connsiteX7" fmla="*/ 881613 w 1136625"/>
                  <a:gd name="connsiteY7" fmla="*/ 1066891 h 1128823"/>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407" h="1141164">
                    <a:moveTo>
                      <a:pt x="10" y="546990"/>
                    </a:moveTo>
                    <a:lnTo>
                      <a:pt x="10" y="124399"/>
                    </a:lnTo>
                    <a:cubicBezTo>
                      <a:pt x="-1205" y="41823"/>
                      <a:pt x="103230" y="-37108"/>
                      <a:pt x="204020" y="18751"/>
                    </a:cubicBezTo>
                    <a:lnTo>
                      <a:pt x="983628" y="266477"/>
                    </a:lnTo>
                    <a:cubicBezTo>
                      <a:pt x="1100205" y="312622"/>
                      <a:pt x="1143921" y="380625"/>
                      <a:pt x="1136635" y="448628"/>
                    </a:cubicBezTo>
                    <a:cubicBezTo>
                      <a:pt x="1136635" y="624708"/>
                      <a:pt x="1131778" y="877291"/>
                      <a:pt x="1136635" y="976867"/>
                    </a:cubicBezTo>
                    <a:cubicBezTo>
                      <a:pt x="1141492" y="1076443"/>
                      <a:pt x="1088062" y="1168734"/>
                      <a:pt x="987271" y="1133518"/>
                    </a:cubicBezTo>
                    <a:lnTo>
                      <a:pt x="881623" y="1071586"/>
                    </a:lnTo>
                  </a:path>
                </a:pathLst>
              </a:custGeom>
              <a:noFill/>
              <a:ln w="12700" cap="rnd" cmpd="sng" algn="ctr">
                <a:solidFill>
                  <a:srgbClr val="02162E"/>
                </a:solidFill>
                <a:prstDash val="solid"/>
                <a:headEnd type="none" w="med" len="med"/>
                <a:tailEnd type="none" w="med" len="med"/>
              </a:ln>
              <a:effectLst/>
            </p:spPr>
            <p:txBody>
              <a:bodyPr rtlCol="0" anchor="ctr"/>
              <a:lstStyle/>
              <a:p>
                <a:pPr algn="ctr" defTabSz="597576">
                  <a:defRPr/>
                </a:pPr>
                <a:endParaRPr lang="en-US" sz="1765" kern="0">
                  <a:solidFill>
                    <a:prstClr val="white"/>
                  </a:solidFill>
                  <a:latin typeface="Segoe UI"/>
                </a:endParaRPr>
              </a:p>
            </p:txBody>
          </p:sp>
        </p:grpSp>
      </p:grpSp>
      <p:sp>
        <p:nvSpPr>
          <p:cNvPr id="64" name="Rectangle 63"/>
          <p:cNvSpPr/>
          <p:nvPr/>
        </p:nvSpPr>
        <p:spPr>
          <a:xfrm>
            <a:off x="1539174" y="4899094"/>
            <a:ext cx="9711269" cy="790523"/>
          </a:xfrm>
          <a:prstGeom prst="rect">
            <a:avLst/>
          </a:prstGeom>
        </p:spPr>
        <p:txBody>
          <a:bodyPr wrap="square">
            <a:spAutoFit/>
          </a:bodyPr>
          <a:lstStyle/>
          <a:p>
            <a:pPr defTabSz="914367">
              <a:lnSpc>
                <a:spcPct val="90000"/>
              </a:lnSpc>
              <a:spcBef>
                <a:spcPct val="20000"/>
              </a:spcBef>
              <a:buSzPct val="90000"/>
              <a:defRPr/>
            </a:pPr>
            <a:r>
              <a:rPr lang="en-US" sz="3137" dirty="0">
                <a:gradFill>
                  <a:gsLst>
                    <a:gs pos="1250">
                      <a:srgbClr val="0078D7"/>
                    </a:gs>
                    <a:gs pos="99000">
                      <a:srgbClr val="0078D7"/>
                    </a:gs>
                  </a:gsLst>
                  <a:lin ang="5400000" scaled="0"/>
                </a:gradFill>
                <a:latin typeface="Segoe UI Light"/>
              </a:rPr>
              <a:t>Power BI</a:t>
            </a:r>
          </a:p>
          <a:p>
            <a:pPr marL="0" lvl="1" defTabSz="914367">
              <a:lnSpc>
                <a:spcPct val="90000"/>
              </a:lnSpc>
              <a:spcBef>
                <a:spcPct val="20000"/>
              </a:spcBef>
              <a:buSzPct val="90000"/>
              <a:defRPr/>
            </a:pPr>
            <a:r>
              <a:rPr lang="en-US" sz="1568" dirty="0">
                <a:gradFill>
                  <a:gsLst>
                    <a:gs pos="1250">
                      <a:srgbClr val="505050"/>
                    </a:gs>
                    <a:gs pos="100000">
                      <a:srgbClr val="505050"/>
                    </a:gs>
                  </a:gsLst>
                  <a:lin ang="5400000" scaled="0"/>
                </a:gradFill>
                <a:latin typeface="Segoe UI"/>
              </a:rPr>
              <a:t>Dashboards and data connectors to visualize any data</a:t>
            </a:r>
          </a:p>
        </p:txBody>
      </p:sp>
      <p:grpSp>
        <p:nvGrpSpPr>
          <p:cNvPr id="65" name="Group 64"/>
          <p:cNvGrpSpPr/>
          <p:nvPr/>
        </p:nvGrpSpPr>
        <p:grpSpPr>
          <a:xfrm>
            <a:off x="925729" y="5981790"/>
            <a:ext cx="417088" cy="418644"/>
            <a:chOff x="5737007" y="-3299164"/>
            <a:chExt cx="425450" cy="427038"/>
          </a:xfrm>
        </p:grpSpPr>
        <p:sp>
          <p:nvSpPr>
            <p:cNvPr id="66" name="Freeform 248"/>
            <p:cNvSpPr>
              <a:spLocks noEditPoints="1"/>
            </p:cNvSpPr>
            <p:nvPr/>
          </p:nvSpPr>
          <p:spPr bwMode="auto">
            <a:xfrm>
              <a:off x="5737007" y="-3299164"/>
              <a:ext cx="425450" cy="427038"/>
            </a:xfrm>
            <a:custGeom>
              <a:avLst/>
              <a:gdLst>
                <a:gd name="T0" fmla="*/ 104 w 575"/>
                <a:gd name="T1" fmla="*/ 573 h 573"/>
                <a:gd name="T2" fmla="*/ 207 w 575"/>
                <a:gd name="T3" fmla="*/ 533 h 573"/>
                <a:gd name="T4" fmla="*/ 243 w 575"/>
                <a:gd name="T5" fmla="*/ 569 h 573"/>
                <a:gd name="T6" fmla="*/ 414 w 575"/>
                <a:gd name="T7" fmla="*/ 569 h 573"/>
                <a:gd name="T8" fmla="*/ 414 w 575"/>
                <a:gd name="T9" fmla="*/ 330 h 573"/>
                <a:gd name="T10" fmla="*/ 426 w 575"/>
                <a:gd name="T11" fmla="*/ 321 h 573"/>
                <a:gd name="T12" fmla="*/ 575 w 575"/>
                <a:gd name="T13" fmla="*/ 21 h 573"/>
                <a:gd name="T14" fmla="*/ 575 w 575"/>
                <a:gd name="T15" fmla="*/ 0 h 573"/>
                <a:gd name="T16" fmla="*/ 554 w 575"/>
                <a:gd name="T17" fmla="*/ 0 h 573"/>
                <a:gd name="T18" fmla="*/ 254 w 575"/>
                <a:gd name="T19" fmla="*/ 148 h 573"/>
                <a:gd name="T20" fmla="*/ 242 w 575"/>
                <a:gd name="T21" fmla="*/ 162 h 573"/>
                <a:gd name="T22" fmla="*/ 6 w 575"/>
                <a:gd name="T23" fmla="*/ 162 h 573"/>
                <a:gd name="T24" fmla="*/ 6 w 575"/>
                <a:gd name="T25" fmla="*/ 333 h 573"/>
                <a:gd name="T26" fmla="*/ 42 w 575"/>
                <a:gd name="T27" fmla="*/ 369 h 573"/>
                <a:gd name="T28" fmla="*/ 0 w 575"/>
                <a:gd name="T29" fmla="*/ 472 h 573"/>
                <a:gd name="T30" fmla="*/ 104 w 575"/>
                <a:gd name="T31" fmla="*/ 573 h 573"/>
                <a:gd name="T32" fmla="*/ 52 w 575"/>
                <a:gd name="T33" fmla="*/ 464 h 573"/>
                <a:gd name="T34" fmla="*/ 75 w 575"/>
                <a:gd name="T35" fmla="*/ 403 h 573"/>
                <a:gd name="T36" fmla="*/ 175 w 575"/>
                <a:gd name="T37" fmla="*/ 503 h 573"/>
                <a:gd name="T38" fmla="*/ 114 w 575"/>
                <a:gd name="T39" fmla="*/ 526 h 573"/>
                <a:gd name="T40" fmla="*/ 52 w 575"/>
                <a:gd name="T41" fmla="*/ 464 h 573"/>
                <a:gd name="T42" fmla="*/ 372 w 575"/>
                <a:gd name="T43" fmla="*/ 529 h 573"/>
                <a:gd name="T44" fmla="*/ 258 w 575"/>
                <a:gd name="T45" fmla="*/ 529 h 573"/>
                <a:gd name="T46" fmla="*/ 238 w 575"/>
                <a:gd name="T47" fmla="*/ 508 h 573"/>
                <a:gd name="T48" fmla="*/ 372 w 575"/>
                <a:gd name="T49" fmla="*/ 372 h 573"/>
                <a:gd name="T50" fmla="*/ 372 w 575"/>
                <a:gd name="T51" fmla="*/ 529 h 573"/>
                <a:gd name="T52" fmla="*/ 472 w 575"/>
                <a:gd name="T53" fmla="*/ 214 h 573"/>
                <a:gd name="T54" fmla="*/ 364 w 575"/>
                <a:gd name="T55" fmla="*/ 105 h 573"/>
                <a:gd name="T56" fmla="*/ 535 w 575"/>
                <a:gd name="T57" fmla="*/ 40 h 573"/>
                <a:gd name="T58" fmla="*/ 472 w 575"/>
                <a:gd name="T59" fmla="*/ 214 h 573"/>
                <a:gd name="T60" fmla="*/ 286 w 575"/>
                <a:gd name="T61" fmla="*/ 175 h 573"/>
                <a:gd name="T62" fmla="*/ 331 w 575"/>
                <a:gd name="T63" fmla="*/ 128 h 573"/>
                <a:gd name="T64" fmla="*/ 444 w 575"/>
                <a:gd name="T65" fmla="*/ 242 h 573"/>
                <a:gd name="T66" fmla="*/ 397 w 575"/>
                <a:gd name="T67" fmla="*/ 289 h 573"/>
                <a:gd name="T68" fmla="*/ 208 w 575"/>
                <a:gd name="T69" fmla="*/ 480 h 573"/>
                <a:gd name="T70" fmla="*/ 95 w 575"/>
                <a:gd name="T71" fmla="*/ 366 h 573"/>
                <a:gd name="T72" fmla="*/ 286 w 575"/>
                <a:gd name="T73" fmla="*/ 175 h 573"/>
                <a:gd name="T74" fmla="*/ 46 w 575"/>
                <a:gd name="T75" fmla="*/ 204 h 573"/>
                <a:gd name="T76" fmla="*/ 204 w 575"/>
                <a:gd name="T77" fmla="*/ 204 h 573"/>
                <a:gd name="T78" fmla="*/ 68 w 575"/>
                <a:gd name="T79" fmla="*/ 339 h 573"/>
                <a:gd name="T80" fmla="*/ 47 w 575"/>
                <a:gd name="T81" fmla="*/ 318 h 573"/>
                <a:gd name="T82" fmla="*/ 46 w 575"/>
                <a:gd name="T83" fmla="*/ 20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573">
                  <a:moveTo>
                    <a:pt x="104" y="573"/>
                  </a:moveTo>
                  <a:lnTo>
                    <a:pt x="207" y="533"/>
                  </a:lnTo>
                  <a:lnTo>
                    <a:pt x="243" y="569"/>
                  </a:lnTo>
                  <a:lnTo>
                    <a:pt x="414" y="569"/>
                  </a:lnTo>
                  <a:lnTo>
                    <a:pt x="414" y="330"/>
                  </a:lnTo>
                  <a:lnTo>
                    <a:pt x="426" y="321"/>
                  </a:lnTo>
                  <a:cubicBezTo>
                    <a:pt x="522" y="239"/>
                    <a:pt x="575" y="133"/>
                    <a:pt x="575" y="21"/>
                  </a:cubicBezTo>
                  <a:lnTo>
                    <a:pt x="575" y="0"/>
                  </a:lnTo>
                  <a:lnTo>
                    <a:pt x="554" y="0"/>
                  </a:lnTo>
                  <a:cubicBezTo>
                    <a:pt x="440" y="0"/>
                    <a:pt x="335" y="53"/>
                    <a:pt x="254" y="148"/>
                  </a:cubicBezTo>
                  <a:lnTo>
                    <a:pt x="242" y="162"/>
                  </a:lnTo>
                  <a:lnTo>
                    <a:pt x="6" y="162"/>
                  </a:lnTo>
                  <a:lnTo>
                    <a:pt x="6" y="333"/>
                  </a:lnTo>
                  <a:lnTo>
                    <a:pt x="42" y="369"/>
                  </a:lnTo>
                  <a:lnTo>
                    <a:pt x="0" y="472"/>
                  </a:lnTo>
                  <a:lnTo>
                    <a:pt x="104" y="573"/>
                  </a:lnTo>
                  <a:close/>
                  <a:moveTo>
                    <a:pt x="52" y="464"/>
                  </a:moveTo>
                  <a:lnTo>
                    <a:pt x="75" y="403"/>
                  </a:lnTo>
                  <a:lnTo>
                    <a:pt x="175" y="503"/>
                  </a:lnTo>
                  <a:lnTo>
                    <a:pt x="114" y="526"/>
                  </a:lnTo>
                  <a:lnTo>
                    <a:pt x="52" y="464"/>
                  </a:lnTo>
                  <a:close/>
                  <a:moveTo>
                    <a:pt x="372" y="529"/>
                  </a:moveTo>
                  <a:lnTo>
                    <a:pt x="258" y="529"/>
                  </a:lnTo>
                  <a:lnTo>
                    <a:pt x="238" y="508"/>
                  </a:lnTo>
                  <a:lnTo>
                    <a:pt x="372" y="372"/>
                  </a:lnTo>
                  <a:lnTo>
                    <a:pt x="372" y="529"/>
                  </a:lnTo>
                  <a:close/>
                  <a:moveTo>
                    <a:pt x="472" y="214"/>
                  </a:moveTo>
                  <a:lnTo>
                    <a:pt x="364" y="105"/>
                  </a:lnTo>
                  <a:cubicBezTo>
                    <a:pt x="414" y="67"/>
                    <a:pt x="474" y="44"/>
                    <a:pt x="535" y="40"/>
                  </a:cubicBezTo>
                  <a:cubicBezTo>
                    <a:pt x="531" y="103"/>
                    <a:pt x="508" y="161"/>
                    <a:pt x="472" y="214"/>
                  </a:cubicBezTo>
                  <a:close/>
                  <a:moveTo>
                    <a:pt x="286" y="175"/>
                  </a:moveTo>
                  <a:cubicBezTo>
                    <a:pt x="300" y="158"/>
                    <a:pt x="315" y="143"/>
                    <a:pt x="331" y="128"/>
                  </a:cubicBezTo>
                  <a:lnTo>
                    <a:pt x="444" y="242"/>
                  </a:lnTo>
                  <a:cubicBezTo>
                    <a:pt x="431" y="258"/>
                    <a:pt x="414" y="273"/>
                    <a:pt x="397" y="289"/>
                  </a:cubicBezTo>
                  <a:lnTo>
                    <a:pt x="208" y="480"/>
                  </a:lnTo>
                  <a:lnTo>
                    <a:pt x="95" y="366"/>
                  </a:lnTo>
                  <a:lnTo>
                    <a:pt x="286" y="175"/>
                  </a:lnTo>
                  <a:close/>
                  <a:moveTo>
                    <a:pt x="46" y="204"/>
                  </a:moveTo>
                  <a:lnTo>
                    <a:pt x="204" y="204"/>
                  </a:lnTo>
                  <a:lnTo>
                    <a:pt x="68" y="339"/>
                  </a:lnTo>
                  <a:lnTo>
                    <a:pt x="47" y="318"/>
                  </a:lnTo>
                  <a:cubicBezTo>
                    <a:pt x="46" y="316"/>
                    <a:pt x="46" y="204"/>
                    <a:pt x="46" y="204"/>
                  </a:cubicBezTo>
                  <a:close/>
                </a:path>
              </a:pathLst>
            </a:cu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67" name="Oval 249"/>
            <p:cNvSpPr>
              <a:spLocks noChangeArrowheads="1"/>
            </p:cNvSpPr>
            <p:nvPr/>
          </p:nvSpPr>
          <p:spPr bwMode="auto">
            <a:xfrm>
              <a:off x="5937032" y="-3132476"/>
              <a:ext cx="60325" cy="60325"/>
            </a:xfrm>
            <a:prstGeom prst="ellipse">
              <a:avLst/>
            </a:prstGeom>
            <a:solidFill>
              <a:srgbClr val="0078D7"/>
            </a:solid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sp>
        <p:nvSpPr>
          <p:cNvPr id="69" name="Rectangle 68"/>
          <p:cNvSpPr/>
          <p:nvPr/>
        </p:nvSpPr>
        <p:spPr>
          <a:xfrm>
            <a:off x="1539174" y="5925395"/>
            <a:ext cx="10234183" cy="790523"/>
          </a:xfrm>
          <a:prstGeom prst="rect">
            <a:avLst/>
          </a:prstGeom>
        </p:spPr>
        <p:txBody>
          <a:bodyPr wrap="square">
            <a:spAutoFit/>
          </a:bodyPr>
          <a:lstStyle/>
          <a:p>
            <a:pPr defTabSz="914367">
              <a:lnSpc>
                <a:spcPct val="90000"/>
              </a:lnSpc>
              <a:spcBef>
                <a:spcPct val="20000"/>
              </a:spcBef>
              <a:buSzPct val="90000"/>
              <a:defRPr/>
            </a:pPr>
            <a:r>
              <a:rPr lang="en-US" sz="3137" dirty="0">
                <a:gradFill>
                  <a:gsLst>
                    <a:gs pos="1250">
                      <a:srgbClr val="0078D7"/>
                    </a:gs>
                    <a:gs pos="99000">
                      <a:srgbClr val="0078D7"/>
                    </a:gs>
                  </a:gsLst>
                  <a:lin ang="5400000" scaled="0"/>
                </a:gradFill>
                <a:latin typeface="Segoe UI Light"/>
              </a:rPr>
              <a:t>Logic Apps</a:t>
            </a:r>
          </a:p>
          <a:p>
            <a:pPr marL="0" lvl="1" defTabSz="914367">
              <a:lnSpc>
                <a:spcPct val="90000"/>
              </a:lnSpc>
              <a:spcBef>
                <a:spcPct val="20000"/>
              </a:spcBef>
              <a:buSzPct val="90000"/>
              <a:defRPr/>
            </a:pPr>
            <a:r>
              <a:rPr lang="en-US" sz="1568" dirty="0">
                <a:gradFill>
                  <a:gsLst>
                    <a:gs pos="1250">
                      <a:srgbClr val="505050"/>
                    </a:gs>
                    <a:gs pos="100000">
                      <a:srgbClr val="505050"/>
                    </a:gs>
                  </a:gsLst>
                  <a:lin ang="5400000" scaled="0"/>
                </a:gradFill>
                <a:latin typeface="Segoe UI"/>
              </a:rPr>
              <a:t>Powerful workflows to automate business processes</a:t>
            </a:r>
          </a:p>
        </p:txBody>
      </p:sp>
      <p:sp>
        <p:nvSpPr>
          <p:cNvPr id="70" name="Rectangle 69"/>
          <p:cNvSpPr/>
          <p:nvPr/>
        </p:nvSpPr>
        <p:spPr>
          <a:xfrm>
            <a:off x="9606997" y="5925394"/>
            <a:ext cx="4483681" cy="525004"/>
          </a:xfrm>
          <a:prstGeom prst="rect">
            <a:avLst/>
          </a:prstGeom>
        </p:spPr>
        <p:txBody>
          <a:bodyPr wrap="square">
            <a:spAutoFit/>
          </a:bodyPr>
          <a:lstStyle/>
          <a:p>
            <a:pPr defTabSz="914367">
              <a:lnSpc>
                <a:spcPct val="90000"/>
              </a:lnSpc>
              <a:spcBef>
                <a:spcPct val="20000"/>
              </a:spcBef>
              <a:buSzPct val="90000"/>
              <a:defRPr/>
            </a:pPr>
            <a:r>
              <a:rPr lang="en-US" sz="3137" dirty="0">
                <a:gradFill>
                  <a:gsLst>
                    <a:gs pos="1250">
                      <a:srgbClr val="0078D7"/>
                    </a:gs>
                    <a:gs pos="99000">
                      <a:srgbClr val="0078D7"/>
                    </a:gs>
                  </a:gsLst>
                  <a:lin ang="5400000" scaled="0"/>
                </a:gradFill>
                <a:latin typeface="Segoe UI Light"/>
              </a:rPr>
              <a:t>And More…</a:t>
            </a:r>
          </a:p>
        </p:txBody>
      </p:sp>
    </p:spTree>
    <p:extLst>
      <p:ext uri="{BB962C8B-B14F-4D97-AF65-F5344CB8AC3E}">
        <p14:creationId xmlns:p14="http://schemas.microsoft.com/office/powerpoint/2010/main" val="705118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500"/>
                                        <p:tgtEl>
                                          <p:spTgt spid="6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5" grpId="0"/>
      <p:bldP spid="3" grpId="0"/>
      <p:bldP spid="54" grpId="0"/>
      <p:bldP spid="64" grpId="0"/>
      <p:bldP spid="69" grpId="0"/>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8"/>
            <a:ext cx="10515600" cy="1325563"/>
          </a:xfrm>
        </p:spPr>
        <p:txBody>
          <a:bodyPr/>
          <a:lstStyle/>
          <a:p>
            <a:r>
              <a:rPr lang="en-US" dirty="0"/>
              <a:t>Event Hub</a:t>
            </a:r>
            <a:endParaRPr lang="nl-NL" dirty="0"/>
          </a:p>
        </p:txBody>
      </p:sp>
      <p:sp>
        <p:nvSpPr>
          <p:cNvPr id="4" name="Text Placeholder 1"/>
          <p:cNvSpPr>
            <a:spLocks noGrp="1"/>
          </p:cNvSpPr>
          <p:nvPr/>
        </p:nvSpPr>
        <p:spPr>
          <a:xfrm>
            <a:off x="5527003" y="1238840"/>
            <a:ext cx="6400800" cy="2782300"/>
          </a:xfrm>
          <a:prstGeom prst="rect">
            <a:avLst/>
          </a:prstGeom>
        </p:spPr>
        <p:txBody>
          <a:bodyPr vert="horz" wrap="square" lIns="146304" tIns="91440" rIns="146304" bIns="91440" rtlCol="0">
            <a:spAutoFit/>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High scale data ingestion via Event Hub.</a:t>
            </a:r>
          </a:p>
          <a:p>
            <a:r>
              <a:rPr lang="en-US" sz="3200" dirty="0"/>
              <a:t>High scale stream processing via Stream Analytics (or </a:t>
            </a:r>
            <a:r>
              <a:rPr lang="en-US" sz="3200" dirty="0" err="1"/>
              <a:t>HDInsight</a:t>
            </a:r>
            <a:r>
              <a:rPr lang="en-US" sz="3200" dirty="0"/>
              <a:t> /Storm)</a:t>
            </a:r>
          </a:p>
          <a:p>
            <a:r>
              <a:rPr lang="en-US" sz="3200" dirty="0"/>
              <a:t>Storage for cold-path analytics</a:t>
            </a:r>
          </a:p>
          <a:p>
            <a:r>
              <a:rPr lang="en-US" sz="3200" dirty="0"/>
              <a:t>Processing for hot-path analytics</a:t>
            </a:r>
          </a:p>
        </p:txBody>
      </p:sp>
      <p:cxnSp>
        <p:nvCxnSpPr>
          <p:cNvPr id="5" name="Straight Arrow Connector 4"/>
          <p:cNvCxnSpPr/>
          <p:nvPr/>
        </p:nvCxnSpPr>
        <p:spPr>
          <a:xfrm flipV="1">
            <a:off x="1797867" y="2623717"/>
            <a:ext cx="565825" cy="883"/>
          </a:xfrm>
          <a:prstGeom prst="straightConnector1">
            <a:avLst/>
          </a:prstGeom>
          <a:ln w="952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16" idx="2"/>
            <a:endCxn id="14" idx="0"/>
          </p:cNvCxnSpPr>
          <p:nvPr/>
        </p:nvCxnSpPr>
        <p:spPr>
          <a:xfrm flipH="1">
            <a:off x="2252394" y="3403314"/>
            <a:ext cx="914400" cy="691846"/>
          </a:xfrm>
          <a:prstGeom prst="straightConnector1">
            <a:avLst/>
          </a:prstGeom>
          <a:ln w="952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endCxn id="12" idx="0"/>
          </p:cNvCxnSpPr>
          <p:nvPr/>
        </p:nvCxnSpPr>
        <p:spPr>
          <a:xfrm>
            <a:off x="3170591" y="3386601"/>
            <a:ext cx="977658" cy="708559"/>
          </a:xfrm>
          <a:prstGeom prst="straightConnector1">
            <a:avLst/>
          </a:prstGeom>
          <a:ln w="952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64198" y="1862601"/>
            <a:ext cx="1524000" cy="1524000"/>
            <a:chOff x="1029642" y="1874304"/>
            <a:chExt cx="1524000" cy="1524000"/>
          </a:xfrm>
          <a:effectLst>
            <a:glow rad="63500">
              <a:schemeClr val="accent3">
                <a:satMod val="175000"/>
                <a:alpha val="40000"/>
              </a:schemeClr>
            </a:glow>
          </a:effectLst>
        </p:grpSpPr>
        <p:sp>
          <p:nvSpPr>
            <p:cNvPr id="18" name="Rectangle 17"/>
            <p:cNvSpPr/>
            <p:nvPr/>
          </p:nvSpPr>
          <p:spPr bwMode="auto">
            <a:xfrm>
              <a:off x="1029642" y="1874304"/>
              <a:ext cx="1524000" cy="1524000"/>
            </a:xfrm>
            <a:prstGeom prst="rect">
              <a:avLst/>
            </a:prstGeom>
            <a:solidFill>
              <a:schemeClr val="accent5"/>
            </a:solidFill>
            <a:ln>
              <a:noFill/>
              <a:headEnd type="none" w="med" len="med"/>
              <a:tailEnd type="none" w="med" len="med"/>
            </a:ln>
            <a:effectLst/>
            <a:scene3d>
              <a:camera prst="orthographicFront"/>
              <a:lightRig rig="threePt" dir="t"/>
            </a:scene3d>
            <a:sp3d/>
          </p:spPr>
          <p:style>
            <a:lnRef idx="1">
              <a:schemeClr val="accent2"/>
            </a:lnRef>
            <a:fillRef idx="3">
              <a:schemeClr val="accent2"/>
            </a:fillRef>
            <a:effectRef idx="2">
              <a:schemeClr val="accent2"/>
            </a:effectRef>
            <a:fontRef idx="minor">
              <a:schemeClr val="lt1"/>
            </a:fontRef>
          </p:style>
          <p:txBody>
            <a:bodyPr lIns="68580" tIns="45720" rIns="68580" bIns="45720"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06"/>
              <a:r>
                <a:rPr lang="en-US" dirty="0">
                  <a:gradFill flip="none" rotWithShape="1">
                    <a:gsLst>
                      <a:gs pos="0">
                        <a:srgbClr val="FFFFFF"/>
                      </a:gs>
                      <a:gs pos="100000">
                        <a:srgbClr val="FFFFFF"/>
                      </a:gs>
                    </a:gsLst>
                    <a:lin ang="5400000" scaled="0"/>
                    <a:tileRect/>
                  </a:gradFill>
                  <a:ea typeface="Segoe UI" pitchFamily="34" charset="0"/>
                  <a:cs typeface="Segoe UI" pitchFamily="34" charset="0"/>
                </a:rPr>
                <a:t>Event Hub</a:t>
              </a:r>
            </a:p>
          </p:txBody>
        </p:sp>
        <p:pic>
          <p:nvPicPr>
            <p:cNvPr id="19" name="Picture 18"/>
            <p:cNvPicPr>
              <a:picLocks noChangeAspect="1"/>
            </p:cNvPicPr>
            <p:nvPr/>
          </p:nvPicPr>
          <p:blipFill>
            <a:blip r:embed="rId3"/>
            <a:stretch>
              <a:fillRect/>
            </a:stretch>
          </p:blipFill>
          <p:spPr>
            <a:xfrm>
              <a:off x="1456680" y="2150502"/>
              <a:ext cx="669924" cy="669924"/>
            </a:xfrm>
            <a:prstGeom prst="rect">
              <a:avLst/>
            </a:prstGeom>
            <a:scene3d>
              <a:camera prst="orthographicFront"/>
              <a:lightRig rig="threePt" dir="t"/>
            </a:scene3d>
            <a:sp3d/>
          </p:spPr>
        </p:pic>
      </p:grpSp>
      <p:grpSp>
        <p:nvGrpSpPr>
          <p:cNvPr id="9" name="Group 8"/>
          <p:cNvGrpSpPr/>
          <p:nvPr/>
        </p:nvGrpSpPr>
        <p:grpSpPr>
          <a:xfrm>
            <a:off x="2404794" y="1879314"/>
            <a:ext cx="1524000" cy="1524000"/>
            <a:chOff x="2645082" y="1874304"/>
            <a:chExt cx="1524000" cy="1524000"/>
          </a:xfrm>
        </p:grpSpPr>
        <p:sp>
          <p:nvSpPr>
            <p:cNvPr id="16" name="Rectangle 15"/>
            <p:cNvSpPr/>
            <p:nvPr/>
          </p:nvSpPr>
          <p:spPr bwMode="auto">
            <a:xfrm>
              <a:off x="2645082" y="1874304"/>
              <a:ext cx="1524000" cy="1524000"/>
            </a:xfrm>
            <a:prstGeom prst="rect">
              <a:avLst/>
            </a:prstGeom>
            <a:solidFill>
              <a:srgbClr val="33A4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68580" tIns="45720" rIns="68580" bIns="45720"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06"/>
              <a:r>
                <a:rPr lang="en-US" dirty="0">
                  <a:gradFill flip="none" rotWithShape="1">
                    <a:gsLst>
                      <a:gs pos="0">
                        <a:srgbClr val="FFFFFF"/>
                      </a:gs>
                      <a:gs pos="100000">
                        <a:srgbClr val="FFFFFF"/>
                      </a:gs>
                    </a:gsLst>
                    <a:lin ang="5400000" scaled="0"/>
                    <a:tileRect/>
                  </a:gradFill>
                  <a:ea typeface="Segoe UI" pitchFamily="34" charset="0"/>
                  <a:cs typeface="Segoe UI" pitchFamily="34" charset="0"/>
                </a:rPr>
                <a:t>Stream Analytics</a:t>
              </a:r>
            </a:p>
          </p:txBody>
        </p:sp>
        <p:pic>
          <p:nvPicPr>
            <p:cNvPr id="17" name="Picture 16"/>
            <p:cNvPicPr>
              <a:picLocks noChangeAspect="1"/>
            </p:cNvPicPr>
            <p:nvPr/>
          </p:nvPicPr>
          <p:blipFill>
            <a:blip r:embed="rId4"/>
            <a:stretch>
              <a:fillRect/>
            </a:stretch>
          </p:blipFill>
          <p:spPr>
            <a:xfrm>
              <a:off x="3016904" y="1962034"/>
              <a:ext cx="780356" cy="780356"/>
            </a:xfrm>
            <a:prstGeom prst="rect">
              <a:avLst/>
            </a:prstGeom>
          </p:spPr>
        </p:pic>
      </p:grpSp>
      <p:grpSp>
        <p:nvGrpSpPr>
          <p:cNvPr id="10" name="Group 9"/>
          <p:cNvGrpSpPr/>
          <p:nvPr/>
        </p:nvGrpSpPr>
        <p:grpSpPr>
          <a:xfrm>
            <a:off x="1490394" y="4095160"/>
            <a:ext cx="1524000" cy="1524000"/>
            <a:chOff x="1029642" y="3489744"/>
            <a:chExt cx="1524000" cy="1524000"/>
          </a:xfrm>
        </p:grpSpPr>
        <p:sp>
          <p:nvSpPr>
            <p:cNvPr id="14" name="Rectangle 13"/>
            <p:cNvSpPr/>
            <p:nvPr/>
          </p:nvSpPr>
          <p:spPr bwMode="auto">
            <a:xfrm>
              <a:off x="1029642" y="3489744"/>
              <a:ext cx="1524000" cy="1524000"/>
            </a:xfrm>
            <a:prstGeom prst="rect">
              <a:avLst/>
            </a:prstGeom>
            <a:solidFill>
              <a:srgbClr val="33A4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68580" tIns="45720" rIns="68580" bIns="45720"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06"/>
              <a:r>
                <a:rPr lang="en-US" dirty="0">
                  <a:gradFill flip="none" rotWithShape="1">
                    <a:gsLst>
                      <a:gs pos="0">
                        <a:srgbClr val="FFFFFF"/>
                      </a:gs>
                      <a:gs pos="100000">
                        <a:srgbClr val="FFFFFF"/>
                      </a:gs>
                    </a:gsLst>
                    <a:lin ang="5400000" scaled="0"/>
                    <a:tileRect/>
                  </a:gradFill>
                  <a:ea typeface="Segoe UI" pitchFamily="34" charset="0"/>
                  <a:cs typeface="Segoe UI" pitchFamily="34" charset="0"/>
                </a:rPr>
                <a:t>SQL</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1497" y="3678329"/>
              <a:ext cx="780290" cy="780290"/>
            </a:xfrm>
            <a:prstGeom prst="rect">
              <a:avLst/>
            </a:prstGeom>
          </p:spPr>
        </p:pic>
      </p:grpSp>
      <p:grpSp>
        <p:nvGrpSpPr>
          <p:cNvPr id="11" name="Group 10"/>
          <p:cNvGrpSpPr/>
          <p:nvPr/>
        </p:nvGrpSpPr>
        <p:grpSpPr>
          <a:xfrm>
            <a:off x="3386249" y="4095160"/>
            <a:ext cx="1524000" cy="1524000"/>
            <a:chOff x="2645082" y="3489744"/>
            <a:chExt cx="1524000" cy="1524000"/>
          </a:xfrm>
        </p:grpSpPr>
        <p:sp>
          <p:nvSpPr>
            <p:cNvPr id="12" name="Rectangle 11"/>
            <p:cNvSpPr/>
            <p:nvPr/>
          </p:nvSpPr>
          <p:spPr bwMode="auto">
            <a:xfrm>
              <a:off x="2645082" y="3489744"/>
              <a:ext cx="1524000" cy="1524000"/>
            </a:xfrm>
            <a:prstGeom prst="rect">
              <a:avLst/>
            </a:prstGeom>
            <a:solidFill>
              <a:srgbClr val="33A4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68580" tIns="45720" rIns="68580" bIns="45720"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06"/>
              <a:r>
                <a:rPr lang="en-US" dirty="0">
                  <a:gradFill flip="none" rotWithShape="1">
                    <a:gsLst>
                      <a:gs pos="0">
                        <a:srgbClr val="FFFFFF"/>
                      </a:gs>
                      <a:gs pos="100000">
                        <a:srgbClr val="FFFFFF"/>
                      </a:gs>
                    </a:gsLst>
                    <a:lin ang="5400000" scaled="0"/>
                    <a:tileRect/>
                  </a:gradFill>
                  <a:ea typeface="Segoe UI" pitchFamily="34" charset="0"/>
                  <a:cs typeface="Segoe UI" pitchFamily="34" charset="0"/>
                </a:rPr>
                <a:t>Blob</a:t>
              </a:r>
            </a:p>
          </p:txBody>
        </p:sp>
        <p:sp>
          <p:nvSpPr>
            <p:cNvPr id="13" name="Freeform 12"/>
            <p:cNvSpPr>
              <a:spLocks noChangeAspect="1"/>
            </p:cNvSpPr>
            <p:nvPr/>
          </p:nvSpPr>
          <p:spPr bwMode="auto">
            <a:xfrm>
              <a:off x="3007842" y="3716973"/>
              <a:ext cx="798480" cy="685572"/>
            </a:xfrm>
            <a:custGeom>
              <a:avLst/>
              <a:gdLst>
                <a:gd name="connsiteX0" fmla="*/ 818150 w 1115918"/>
                <a:gd name="connsiteY0" fmla="*/ 739683 h 958123"/>
                <a:gd name="connsiteX1" fmla="*/ 818150 w 1115918"/>
                <a:gd name="connsiteY1" fmla="*/ 869541 h 958123"/>
                <a:gd name="connsiteX2" fmla="*/ 1026430 w 1115918"/>
                <a:gd name="connsiteY2" fmla="*/ 869541 h 958123"/>
                <a:gd name="connsiteX3" fmla="*/ 1026430 w 1115918"/>
                <a:gd name="connsiteY3" fmla="*/ 739683 h 958123"/>
                <a:gd name="connsiteX4" fmla="*/ 575262 w 1115918"/>
                <a:gd name="connsiteY4" fmla="*/ 739683 h 958123"/>
                <a:gd name="connsiteX5" fmla="*/ 575262 w 1115918"/>
                <a:gd name="connsiteY5" fmla="*/ 869541 h 958123"/>
                <a:gd name="connsiteX6" fmla="*/ 783542 w 1115918"/>
                <a:gd name="connsiteY6" fmla="*/ 869541 h 958123"/>
                <a:gd name="connsiteX7" fmla="*/ 783542 w 1115918"/>
                <a:gd name="connsiteY7" fmla="*/ 739683 h 958123"/>
                <a:gd name="connsiteX8" fmla="*/ 332375 w 1115918"/>
                <a:gd name="connsiteY8" fmla="*/ 739683 h 958123"/>
                <a:gd name="connsiteX9" fmla="*/ 332375 w 1115918"/>
                <a:gd name="connsiteY9" fmla="*/ 869541 h 958123"/>
                <a:gd name="connsiteX10" fmla="*/ 540655 w 1115918"/>
                <a:gd name="connsiteY10" fmla="*/ 869541 h 958123"/>
                <a:gd name="connsiteX11" fmla="*/ 540655 w 1115918"/>
                <a:gd name="connsiteY11" fmla="*/ 739683 h 958123"/>
                <a:gd name="connsiteX12" fmla="*/ 89488 w 1115918"/>
                <a:gd name="connsiteY12" fmla="*/ 739683 h 958123"/>
                <a:gd name="connsiteX13" fmla="*/ 89488 w 1115918"/>
                <a:gd name="connsiteY13" fmla="*/ 869541 h 958123"/>
                <a:gd name="connsiteX14" fmla="*/ 297768 w 1115918"/>
                <a:gd name="connsiteY14" fmla="*/ 869541 h 958123"/>
                <a:gd name="connsiteX15" fmla="*/ 297768 w 1115918"/>
                <a:gd name="connsiteY15" fmla="*/ 739683 h 958123"/>
                <a:gd name="connsiteX16" fmla="*/ 818150 w 1115918"/>
                <a:gd name="connsiteY16" fmla="*/ 583625 h 958123"/>
                <a:gd name="connsiteX17" fmla="*/ 818150 w 1115918"/>
                <a:gd name="connsiteY17" fmla="*/ 713483 h 958123"/>
                <a:gd name="connsiteX18" fmla="*/ 1026430 w 1115918"/>
                <a:gd name="connsiteY18" fmla="*/ 713483 h 958123"/>
                <a:gd name="connsiteX19" fmla="*/ 1026430 w 1115918"/>
                <a:gd name="connsiteY19" fmla="*/ 583625 h 958123"/>
                <a:gd name="connsiteX20" fmla="*/ 575262 w 1115918"/>
                <a:gd name="connsiteY20" fmla="*/ 583625 h 958123"/>
                <a:gd name="connsiteX21" fmla="*/ 575262 w 1115918"/>
                <a:gd name="connsiteY21" fmla="*/ 713483 h 958123"/>
                <a:gd name="connsiteX22" fmla="*/ 783542 w 1115918"/>
                <a:gd name="connsiteY22" fmla="*/ 713483 h 958123"/>
                <a:gd name="connsiteX23" fmla="*/ 783542 w 1115918"/>
                <a:gd name="connsiteY23" fmla="*/ 583625 h 958123"/>
                <a:gd name="connsiteX24" fmla="*/ 332375 w 1115918"/>
                <a:gd name="connsiteY24" fmla="*/ 583625 h 958123"/>
                <a:gd name="connsiteX25" fmla="*/ 332375 w 1115918"/>
                <a:gd name="connsiteY25" fmla="*/ 713483 h 958123"/>
                <a:gd name="connsiteX26" fmla="*/ 540655 w 1115918"/>
                <a:gd name="connsiteY26" fmla="*/ 713483 h 958123"/>
                <a:gd name="connsiteX27" fmla="*/ 540655 w 1115918"/>
                <a:gd name="connsiteY27" fmla="*/ 583625 h 958123"/>
                <a:gd name="connsiteX28" fmla="*/ 89488 w 1115918"/>
                <a:gd name="connsiteY28" fmla="*/ 583625 h 958123"/>
                <a:gd name="connsiteX29" fmla="*/ 89488 w 1115918"/>
                <a:gd name="connsiteY29" fmla="*/ 713483 h 958123"/>
                <a:gd name="connsiteX30" fmla="*/ 297768 w 1115918"/>
                <a:gd name="connsiteY30" fmla="*/ 713483 h 958123"/>
                <a:gd name="connsiteX31" fmla="*/ 297768 w 1115918"/>
                <a:gd name="connsiteY31" fmla="*/ 583625 h 958123"/>
                <a:gd name="connsiteX32" fmla="*/ 818150 w 1115918"/>
                <a:gd name="connsiteY32" fmla="*/ 418755 h 958123"/>
                <a:gd name="connsiteX33" fmla="*/ 818150 w 1115918"/>
                <a:gd name="connsiteY33" fmla="*/ 548613 h 958123"/>
                <a:gd name="connsiteX34" fmla="*/ 1026430 w 1115918"/>
                <a:gd name="connsiteY34" fmla="*/ 548613 h 958123"/>
                <a:gd name="connsiteX35" fmla="*/ 1026430 w 1115918"/>
                <a:gd name="connsiteY35" fmla="*/ 418755 h 958123"/>
                <a:gd name="connsiteX36" fmla="*/ 575262 w 1115918"/>
                <a:gd name="connsiteY36" fmla="*/ 418755 h 958123"/>
                <a:gd name="connsiteX37" fmla="*/ 575262 w 1115918"/>
                <a:gd name="connsiteY37" fmla="*/ 548613 h 958123"/>
                <a:gd name="connsiteX38" fmla="*/ 783542 w 1115918"/>
                <a:gd name="connsiteY38" fmla="*/ 548613 h 958123"/>
                <a:gd name="connsiteX39" fmla="*/ 783542 w 1115918"/>
                <a:gd name="connsiteY39" fmla="*/ 418755 h 958123"/>
                <a:gd name="connsiteX40" fmla="*/ 332375 w 1115918"/>
                <a:gd name="connsiteY40" fmla="*/ 418755 h 958123"/>
                <a:gd name="connsiteX41" fmla="*/ 332375 w 1115918"/>
                <a:gd name="connsiteY41" fmla="*/ 548613 h 958123"/>
                <a:gd name="connsiteX42" fmla="*/ 540655 w 1115918"/>
                <a:gd name="connsiteY42" fmla="*/ 548613 h 958123"/>
                <a:gd name="connsiteX43" fmla="*/ 540655 w 1115918"/>
                <a:gd name="connsiteY43" fmla="*/ 418755 h 958123"/>
                <a:gd name="connsiteX44" fmla="*/ 89488 w 1115918"/>
                <a:gd name="connsiteY44" fmla="*/ 418755 h 958123"/>
                <a:gd name="connsiteX45" fmla="*/ 89488 w 1115918"/>
                <a:gd name="connsiteY45" fmla="*/ 548613 h 958123"/>
                <a:gd name="connsiteX46" fmla="*/ 297768 w 1115918"/>
                <a:gd name="connsiteY46" fmla="*/ 548613 h 958123"/>
                <a:gd name="connsiteX47" fmla="*/ 297768 w 1115918"/>
                <a:gd name="connsiteY47" fmla="*/ 418755 h 958123"/>
                <a:gd name="connsiteX48" fmla="*/ 818150 w 1115918"/>
                <a:gd name="connsiteY48" fmla="*/ 249772 h 958123"/>
                <a:gd name="connsiteX49" fmla="*/ 818150 w 1115918"/>
                <a:gd name="connsiteY49" fmla="*/ 379630 h 958123"/>
                <a:gd name="connsiteX50" fmla="*/ 1026430 w 1115918"/>
                <a:gd name="connsiteY50" fmla="*/ 379630 h 958123"/>
                <a:gd name="connsiteX51" fmla="*/ 1026430 w 1115918"/>
                <a:gd name="connsiteY51" fmla="*/ 249772 h 958123"/>
                <a:gd name="connsiteX52" fmla="*/ 575262 w 1115918"/>
                <a:gd name="connsiteY52" fmla="*/ 249772 h 958123"/>
                <a:gd name="connsiteX53" fmla="*/ 575262 w 1115918"/>
                <a:gd name="connsiteY53" fmla="*/ 379630 h 958123"/>
                <a:gd name="connsiteX54" fmla="*/ 783542 w 1115918"/>
                <a:gd name="connsiteY54" fmla="*/ 379630 h 958123"/>
                <a:gd name="connsiteX55" fmla="*/ 783542 w 1115918"/>
                <a:gd name="connsiteY55" fmla="*/ 249772 h 958123"/>
                <a:gd name="connsiteX56" fmla="*/ 332375 w 1115918"/>
                <a:gd name="connsiteY56" fmla="*/ 249772 h 958123"/>
                <a:gd name="connsiteX57" fmla="*/ 332375 w 1115918"/>
                <a:gd name="connsiteY57" fmla="*/ 379630 h 958123"/>
                <a:gd name="connsiteX58" fmla="*/ 540655 w 1115918"/>
                <a:gd name="connsiteY58" fmla="*/ 379630 h 958123"/>
                <a:gd name="connsiteX59" fmla="*/ 540655 w 1115918"/>
                <a:gd name="connsiteY59" fmla="*/ 249772 h 958123"/>
                <a:gd name="connsiteX60" fmla="*/ 89488 w 1115918"/>
                <a:gd name="connsiteY60" fmla="*/ 249772 h 958123"/>
                <a:gd name="connsiteX61" fmla="*/ 89488 w 1115918"/>
                <a:gd name="connsiteY61" fmla="*/ 379630 h 958123"/>
                <a:gd name="connsiteX62" fmla="*/ 297768 w 1115918"/>
                <a:gd name="connsiteY62" fmla="*/ 379630 h 958123"/>
                <a:gd name="connsiteX63" fmla="*/ 297768 w 1115918"/>
                <a:gd name="connsiteY63" fmla="*/ 249772 h 958123"/>
                <a:gd name="connsiteX64" fmla="*/ 57890 w 1115918"/>
                <a:gd name="connsiteY64" fmla="*/ 0 h 958123"/>
                <a:gd name="connsiteX65" fmla="*/ 1058028 w 1115918"/>
                <a:gd name="connsiteY65" fmla="*/ 0 h 958123"/>
                <a:gd name="connsiteX66" fmla="*/ 1115918 w 1115918"/>
                <a:gd name="connsiteY66" fmla="*/ 57890 h 958123"/>
                <a:gd name="connsiteX67" fmla="*/ 1115918 w 1115918"/>
                <a:gd name="connsiteY67" fmla="*/ 900233 h 958123"/>
                <a:gd name="connsiteX68" fmla="*/ 1058028 w 1115918"/>
                <a:gd name="connsiteY68" fmla="*/ 958123 h 958123"/>
                <a:gd name="connsiteX69" fmla="*/ 57890 w 1115918"/>
                <a:gd name="connsiteY69" fmla="*/ 958123 h 958123"/>
                <a:gd name="connsiteX70" fmla="*/ 0 w 1115918"/>
                <a:gd name="connsiteY70" fmla="*/ 900233 h 958123"/>
                <a:gd name="connsiteX71" fmla="*/ 0 w 1115918"/>
                <a:gd name="connsiteY71" fmla="*/ 57890 h 958123"/>
                <a:gd name="connsiteX72" fmla="*/ 57890 w 1115918"/>
                <a:gd name="connsiteY72" fmla="*/ 0 h 95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15918" h="958123">
                  <a:moveTo>
                    <a:pt x="818150" y="739683"/>
                  </a:moveTo>
                  <a:lnTo>
                    <a:pt x="818150" y="869541"/>
                  </a:lnTo>
                  <a:lnTo>
                    <a:pt x="1026430" y="869541"/>
                  </a:lnTo>
                  <a:lnTo>
                    <a:pt x="1026430" y="739683"/>
                  </a:lnTo>
                  <a:close/>
                  <a:moveTo>
                    <a:pt x="575262" y="739683"/>
                  </a:moveTo>
                  <a:lnTo>
                    <a:pt x="575262" y="869541"/>
                  </a:lnTo>
                  <a:lnTo>
                    <a:pt x="783542" y="869541"/>
                  </a:lnTo>
                  <a:lnTo>
                    <a:pt x="783542" y="739683"/>
                  </a:lnTo>
                  <a:close/>
                  <a:moveTo>
                    <a:pt x="332375" y="739683"/>
                  </a:moveTo>
                  <a:lnTo>
                    <a:pt x="332375" y="869541"/>
                  </a:lnTo>
                  <a:lnTo>
                    <a:pt x="540655" y="869541"/>
                  </a:lnTo>
                  <a:lnTo>
                    <a:pt x="540655" y="739683"/>
                  </a:lnTo>
                  <a:close/>
                  <a:moveTo>
                    <a:pt x="89488" y="739683"/>
                  </a:moveTo>
                  <a:lnTo>
                    <a:pt x="89488" y="869541"/>
                  </a:lnTo>
                  <a:lnTo>
                    <a:pt x="297768" y="869541"/>
                  </a:lnTo>
                  <a:lnTo>
                    <a:pt x="297768" y="739683"/>
                  </a:lnTo>
                  <a:close/>
                  <a:moveTo>
                    <a:pt x="818150" y="583625"/>
                  </a:moveTo>
                  <a:lnTo>
                    <a:pt x="818150" y="713483"/>
                  </a:lnTo>
                  <a:lnTo>
                    <a:pt x="1026430" y="713483"/>
                  </a:lnTo>
                  <a:lnTo>
                    <a:pt x="1026430" y="583625"/>
                  </a:lnTo>
                  <a:close/>
                  <a:moveTo>
                    <a:pt x="575262" y="583625"/>
                  </a:moveTo>
                  <a:lnTo>
                    <a:pt x="575262" y="713483"/>
                  </a:lnTo>
                  <a:lnTo>
                    <a:pt x="783542" y="713483"/>
                  </a:lnTo>
                  <a:lnTo>
                    <a:pt x="783542" y="583625"/>
                  </a:lnTo>
                  <a:close/>
                  <a:moveTo>
                    <a:pt x="332375" y="583625"/>
                  </a:moveTo>
                  <a:lnTo>
                    <a:pt x="332375" y="713483"/>
                  </a:lnTo>
                  <a:lnTo>
                    <a:pt x="540655" y="713483"/>
                  </a:lnTo>
                  <a:lnTo>
                    <a:pt x="540655" y="583625"/>
                  </a:lnTo>
                  <a:close/>
                  <a:moveTo>
                    <a:pt x="89488" y="583625"/>
                  </a:moveTo>
                  <a:lnTo>
                    <a:pt x="89488" y="713483"/>
                  </a:lnTo>
                  <a:lnTo>
                    <a:pt x="297768" y="713483"/>
                  </a:lnTo>
                  <a:lnTo>
                    <a:pt x="297768" y="583625"/>
                  </a:lnTo>
                  <a:close/>
                  <a:moveTo>
                    <a:pt x="818150" y="418755"/>
                  </a:moveTo>
                  <a:lnTo>
                    <a:pt x="818150" y="548613"/>
                  </a:lnTo>
                  <a:lnTo>
                    <a:pt x="1026430" y="548613"/>
                  </a:lnTo>
                  <a:lnTo>
                    <a:pt x="1026430" y="418755"/>
                  </a:lnTo>
                  <a:close/>
                  <a:moveTo>
                    <a:pt x="575262" y="418755"/>
                  </a:moveTo>
                  <a:lnTo>
                    <a:pt x="575262" y="548613"/>
                  </a:lnTo>
                  <a:lnTo>
                    <a:pt x="783542" y="548613"/>
                  </a:lnTo>
                  <a:lnTo>
                    <a:pt x="783542" y="418755"/>
                  </a:lnTo>
                  <a:close/>
                  <a:moveTo>
                    <a:pt x="332375" y="418755"/>
                  </a:moveTo>
                  <a:lnTo>
                    <a:pt x="332375" y="548613"/>
                  </a:lnTo>
                  <a:lnTo>
                    <a:pt x="540655" y="548613"/>
                  </a:lnTo>
                  <a:lnTo>
                    <a:pt x="540655" y="418755"/>
                  </a:lnTo>
                  <a:close/>
                  <a:moveTo>
                    <a:pt x="89488" y="418755"/>
                  </a:moveTo>
                  <a:lnTo>
                    <a:pt x="89488" y="548613"/>
                  </a:lnTo>
                  <a:lnTo>
                    <a:pt x="297768" y="548613"/>
                  </a:lnTo>
                  <a:lnTo>
                    <a:pt x="297768" y="418755"/>
                  </a:lnTo>
                  <a:close/>
                  <a:moveTo>
                    <a:pt x="818150" y="249772"/>
                  </a:moveTo>
                  <a:lnTo>
                    <a:pt x="818150" y="379630"/>
                  </a:lnTo>
                  <a:lnTo>
                    <a:pt x="1026430" y="379630"/>
                  </a:lnTo>
                  <a:lnTo>
                    <a:pt x="1026430" y="249772"/>
                  </a:lnTo>
                  <a:close/>
                  <a:moveTo>
                    <a:pt x="575262" y="249772"/>
                  </a:moveTo>
                  <a:lnTo>
                    <a:pt x="575262" y="379630"/>
                  </a:lnTo>
                  <a:lnTo>
                    <a:pt x="783542" y="379630"/>
                  </a:lnTo>
                  <a:lnTo>
                    <a:pt x="783542" y="249772"/>
                  </a:lnTo>
                  <a:close/>
                  <a:moveTo>
                    <a:pt x="332375" y="249772"/>
                  </a:moveTo>
                  <a:lnTo>
                    <a:pt x="332375" y="379630"/>
                  </a:lnTo>
                  <a:lnTo>
                    <a:pt x="540655" y="379630"/>
                  </a:lnTo>
                  <a:lnTo>
                    <a:pt x="540655" y="249772"/>
                  </a:lnTo>
                  <a:close/>
                  <a:moveTo>
                    <a:pt x="89488" y="249772"/>
                  </a:moveTo>
                  <a:lnTo>
                    <a:pt x="89488" y="379630"/>
                  </a:lnTo>
                  <a:lnTo>
                    <a:pt x="297768" y="379630"/>
                  </a:lnTo>
                  <a:lnTo>
                    <a:pt x="297768" y="249772"/>
                  </a:lnTo>
                  <a:close/>
                  <a:moveTo>
                    <a:pt x="57890" y="0"/>
                  </a:moveTo>
                  <a:lnTo>
                    <a:pt x="1058028" y="0"/>
                  </a:lnTo>
                  <a:cubicBezTo>
                    <a:pt x="1090000" y="0"/>
                    <a:pt x="1115918" y="25918"/>
                    <a:pt x="1115918" y="57890"/>
                  </a:cubicBezTo>
                  <a:lnTo>
                    <a:pt x="1115918" y="900233"/>
                  </a:lnTo>
                  <a:cubicBezTo>
                    <a:pt x="1115918" y="932205"/>
                    <a:pt x="1090000" y="958123"/>
                    <a:pt x="1058028" y="958123"/>
                  </a:cubicBezTo>
                  <a:lnTo>
                    <a:pt x="57890" y="958123"/>
                  </a:lnTo>
                  <a:cubicBezTo>
                    <a:pt x="25918" y="958123"/>
                    <a:pt x="0" y="932205"/>
                    <a:pt x="0" y="900233"/>
                  </a:cubicBezTo>
                  <a:lnTo>
                    <a:pt x="0" y="57890"/>
                  </a:lnTo>
                  <a:cubicBezTo>
                    <a:pt x="0" y="25918"/>
                    <a:pt x="25918" y="0"/>
                    <a:pt x="57890"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619788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39"/>
            <a:ext cx="10515600" cy="1325563"/>
          </a:xfrm>
        </p:spPr>
        <p:txBody>
          <a:bodyPr/>
          <a:lstStyle/>
          <a:p>
            <a:r>
              <a:rPr lang="en-US" dirty="0"/>
              <a:t>Event Hubs and Stream Analytics</a:t>
            </a:r>
            <a:endParaRPr lang="nl-NL" dirty="0"/>
          </a:p>
        </p:txBody>
      </p:sp>
      <p:sp>
        <p:nvSpPr>
          <p:cNvPr id="4" name="Text Placeholder 1"/>
          <p:cNvSpPr>
            <a:spLocks noGrp="1"/>
          </p:cNvSpPr>
          <p:nvPr/>
        </p:nvSpPr>
        <p:spPr>
          <a:xfrm>
            <a:off x="2574471" y="4876800"/>
            <a:ext cx="9370174" cy="2209800"/>
          </a:xfrm>
          <a:prstGeom prst="rect">
            <a:avLst/>
          </a:prstGeom>
        </p:spPr>
        <p:txBody>
          <a:bodyPr vert="horz" wrap="square" lIns="146304" tIns="91440" rIns="146304" bIns="91440" rtlCol="0">
            <a:noAutofit/>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Real-time analytics for Internet of Things solutions</a:t>
            </a:r>
          </a:p>
          <a:p>
            <a:r>
              <a:rPr lang="en-US" sz="2400" dirty="0"/>
              <a:t>Stream millions of events per second</a:t>
            </a:r>
          </a:p>
          <a:p>
            <a:r>
              <a:rPr lang="en-US" sz="2400" dirty="0"/>
              <a:t>Mission critical reliability, performance and predictable results</a:t>
            </a:r>
          </a:p>
          <a:p>
            <a:r>
              <a:rPr lang="en-US" sz="2400" dirty="0"/>
              <a:t>Rapid development with familiar SQL-based language</a:t>
            </a:r>
          </a:p>
        </p:txBody>
      </p:sp>
      <p:sp>
        <p:nvSpPr>
          <p:cNvPr id="5" name="Text Placeholder 1"/>
          <p:cNvSpPr txBox="1">
            <a:spLocks/>
          </p:cNvSpPr>
          <p:nvPr/>
        </p:nvSpPr>
        <p:spPr>
          <a:xfrm>
            <a:off x="2574471" y="1600200"/>
            <a:ext cx="9372600" cy="3276600"/>
          </a:xfrm>
          <a:prstGeom prst="rect">
            <a:avLst/>
          </a:prstGeom>
        </p:spPr>
        <p:txBody>
          <a:bodyPr vert="horz" wrap="square" lIns="146304" tIns="91440" rIns="146304" bIns="91440" rtlCol="0">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Cloud-scale telemetry ingestion from websites, apps, and devices</a:t>
            </a:r>
          </a:p>
          <a:p>
            <a:pPr marL="342900" indent="-342900">
              <a:buFont typeface="Arial" panose="020B0604020202020204" pitchFamily="34" charset="0"/>
              <a:buChar char="•"/>
            </a:pPr>
            <a:r>
              <a:rPr lang="en-US" sz="2400" dirty="0"/>
              <a:t>Compatible with more than a million publishers supporting HTTP, AMQP and MQTT</a:t>
            </a:r>
          </a:p>
          <a:p>
            <a:pPr marL="342900" indent="-342900">
              <a:buFont typeface="Arial" panose="020B0604020202020204" pitchFamily="34" charset="0"/>
              <a:buChar char="•"/>
            </a:pPr>
            <a:r>
              <a:rPr lang="en-US" sz="2400" dirty="0"/>
              <a:t>Ingress millions of events per second </a:t>
            </a:r>
          </a:p>
          <a:p>
            <a:pPr marL="342900" indent="-342900">
              <a:buFont typeface="Arial" panose="020B0604020202020204" pitchFamily="34" charset="0"/>
              <a:buChar char="•"/>
            </a:pPr>
            <a:r>
              <a:rPr lang="en-US" sz="2400" dirty="0"/>
              <a:t>SAS based security, with unique token per publisher</a:t>
            </a:r>
          </a:p>
          <a:p>
            <a:pPr marL="342900" indent="-342900">
              <a:buFont typeface="Arial" panose="020B0604020202020204" pitchFamily="34" charset="0"/>
              <a:buChar char="•"/>
            </a:pPr>
            <a:r>
              <a:rPr lang="en-US" sz="2400" dirty="0"/>
              <a:t>Configurable data retention (1-30 days)</a:t>
            </a:r>
          </a:p>
          <a:p>
            <a:pPr marL="342900" indent="-342900">
              <a:buFont typeface="Arial" panose="020B0604020202020204" pitchFamily="34" charset="0"/>
              <a:buChar char="•"/>
            </a:pPr>
            <a:r>
              <a:rPr lang="en-US" sz="2400" dirty="0"/>
              <a:t>Low latency (&lt;10 </a:t>
            </a:r>
            <a:r>
              <a:rPr lang="en-US" sz="2400" dirty="0" err="1"/>
              <a:t>ms</a:t>
            </a:r>
            <a:r>
              <a:rPr lang="en-US" sz="2400" dirty="0"/>
              <a:t> for volatile data)</a:t>
            </a:r>
          </a:p>
          <a:p>
            <a:pPr marL="342900" indent="-342900">
              <a:buFont typeface="Arial" panose="020B0604020202020204" pitchFamily="34" charset="0"/>
              <a:buChar char="•"/>
            </a:pPr>
            <a:r>
              <a:rPr lang="en-US" sz="2400" dirty="0"/>
              <a:t>Pluggable with other cloud services like Stream Analytics</a:t>
            </a:r>
          </a:p>
        </p:txBody>
      </p:sp>
      <p:grpSp>
        <p:nvGrpSpPr>
          <p:cNvPr id="6" name="Group 5"/>
          <p:cNvGrpSpPr/>
          <p:nvPr/>
        </p:nvGrpSpPr>
        <p:grpSpPr>
          <a:xfrm>
            <a:off x="136071" y="1706268"/>
            <a:ext cx="1904999" cy="1904999"/>
            <a:chOff x="1029642" y="1874304"/>
            <a:chExt cx="1524000" cy="1524000"/>
          </a:xfrm>
        </p:grpSpPr>
        <p:sp>
          <p:nvSpPr>
            <p:cNvPr id="10" name="Rectangle 9"/>
            <p:cNvSpPr/>
            <p:nvPr/>
          </p:nvSpPr>
          <p:spPr bwMode="auto">
            <a:xfrm>
              <a:off x="1029642" y="1874304"/>
              <a:ext cx="1524000" cy="15240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68580" tIns="45720" rIns="68580" bIns="45720"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06"/>
              <a:r>
                <a:rPr lang="en-US" sz="2400" dirty="0">
                  <a:gradFill flip="none" rotWithShape="1">
                    <a:gsLst>
                      <a:gs pos="0">
                        <a:srgbClr val="FFFFFF"/>
                      </a:gs>
                      <a:gs pos="100000">
                        <a:srgbClr val="FFFFFF"/>
                      </a:gs>
                    </a:gsLst>
                    <a:lin ang="5400000" scaled="0"/>
                    <a:tileRect/>
                  </a:gradFill>
                  <a:ea typeface="Segoe UI" pitchFamily="34" charset="0"/>
                  <a:cs typeface="Segoe UI" pitchFamily="34" charset="0"/>
                </a:rPr>
                <a:t>Event Hub</a:t>
              </a:r>
            </a:p>
          </p:txBody>
        </p:sp>
        <p:pic>
          <p:nvPicPr>
            <p:cNvPr id="11" name="Picture 10"/>
            <p:cNvPicPr>
              <a:picLocks noChangeAspect="1"/>
            </p:cNvPicPr>
            <p:nvPr/>
          </p:nvPicPr>
          <p:blipFill>
            <a:blip r:embed="rId3"/>
            <a:stretch>
              <a:fillRect/>
            </a:stretch>
          </p:blipFill>
          <p:spPr>
            <a:xfrm>
              <a:off x="1456680" y="2150502"/>
              <a:ext cx="669924" cy="669924"/>
            </a:xfrm>
            <a:prstGeom prst="rect">
              <a:avLst/>
            </a:prstGeom>
          </p:spPr>
        </p:pic>
      </p:grpSp>
      <p:grpSp>
        <p:nvGrpSpPr>
          <p:cNvPr id="7" name="Group 6"/>
          <p:cNvGrpSpPr/>
          <p:nvPr/>
        </p:nvGrpSpPr>
        <p:grpSpPr>
          <a:xfrm>
            <a:off x="136071" y="4343399"/>
            <a:ext cx="1904999" cy="1904999"/>
            <a:chOff x="2645082" y="1874304"/>
            <a:chExt cx="1524000" cy="1524000"/>
          </a:xfrm>
        </p:grpSpPr>
        <p:sp>
          <p:nvSpPr>
            <p:cNvPr id="8" name="Rectangle 7"/>
            <p:cNvSpPr/>
            <p:nvPr/>
          </p:nvSpPr>
          <p:spPr bwMode="auto">
            <a:xfrm>
              <a:off x="2645082" y="1874304"/>
              <a:ext cx="1524000" cy="1524000"/>
            </a:xfrm>
            <a:prstGeom prst="rect">
              <a:avLst/>
            </a:prstGeom>
            <a:solidFill>
              <a:srgbClr val="33A4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68580" tIns="45720" rIns="68580" bIns="45720"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06"/>
              <a:r>
                <a:rPr lang="en-US" sz="2400" dirty="0">
                  <a:gradFill flip="none" rotWithShape="1">
                    <a:gsLst>
                      <a:gs pos="0">
                        <a:srgbClr val="FFFFFF"/>
                      </a:gs>
                      <a:gs pos="100000">
                        <a:srgbClr val="FFFFFF"/>
                      </a:gs>
                    </a:gsLst>
                    <a:lin ang="5400000" scaled="0"/>
                    <a:tileRect/>
                  </a:gradFill>
                  <a:ea typeface="Segoe UI" pitchFamily="34" charset="0"/>
                  <a:cs typeface="Segoe UI" pitchFamily="34" charset="0"/>
                </a:rPr>
                <a:t>Stream Analytics</a:t>
              </a:r>
            </a:p>
          </p:txBody>
        </p:sp>
        <p:pic>
          <p:nvPicPr>
            <p:cNvPr id="9" name="Picture 8"/>
            <p:cNvPicPr>
              <a:picLocks noChangeAspect="1"/>
            </p:cNvPicPr>
            <p:nvPr/>
          </p:nvPicPr>
          <p:blipFill>
            <a:blip r:embed="rId4"/>
            <a:stretch>
              <a:fillRect/>
            </a:stretch>
          </p:blipFill>
          <p:spPr>
            <a:xfrm>
              <a:off x="3016904" y="1962034"/>
              <a:ext cx="780356" cy="780356"/>
            </a:xfrm>
            <a:prstGeom prst="rect">
              <a:avLst/>
            </a:prstGeom>
          </p:spPr>
        </p:pic>
      </p:grpSp>
    </p:spTree>
    <p:extLst>
      <p:ext uri="{BB962C8B-B14F-4D97-AF65-F5344CB8AC3E}">
        <p14:creationId xmlns:p14="http://schemas.microsoft.com/office/powerpoint/2010/main" val="378026913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Azure Storage</a:t>
            </a:r>
            <a:endParaRPr lang="nl-NL" dirty="0"/>
          </a:p>
        </p:txBody>
      </p:sp>
      <p:grpSp>
        <p:nvGrpSpPr>
          <p:cNvPr id="4" name="Group 3"/>
          <p:cNvGrpSpPr/>
          <p:nvPr/>
        </p:nvGrpSpPr>
        <p:grpSpPr>
          <a:xfrm>
            <a:off x="240277" y="5218339"/>
            <a:ext cx="1524000" cy="1524000"/>
            <a:chOff x="2645082" y="3555058"/>
            <a:chExt cx="1524000" cy="1524000"/>
          </a:xfrm>
        </p:grpSpPr>
        <p:sp>
          <p:nvSpPr>
            <p:cNvPr id="5" name="Rectangle 4"/>
            <p:cNvSpPr/>
            <p:nvPr/>
          </p:nvSpPr>
          <p:spPr bwMode="auto">
            <a:xfrm>
              <a:off x="2645082" y="3555058"/>
              <a:ext cx="1524000" cy="1524000"/>
            </a:xfrm>
            <a:prstGeom prst="rect">
              <a:avLst/>
            </a:prstGeom>
            <a:solidFill>
              <a:srgbClr val="33A4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68580" tIns="45720" rIns="68580" bIns="45720"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06"/>
              <a:r>
                <a:rPr lang="en-US" dirty="0">
                  <a:gradFill flip="none" rotWithShape="1">
                    <a:gsLst>
                      <a:gs pos="0">
                        <a:srgbClr val="FFFFFF"/>
                      </a:gs>
                      <a:gs pos="100000">
                        <a:srgbClr val="FFFFFF"/>
                      </a:gs>
                    </a:gsLst>
                    <a:lin ang="5400000" scaled="0"/>
                    <a:tileRect/>
                  </a:gradFill>
                  <a:ea typeface="Segoe UI" pitchFamily="34" charset="0"/>
                  <a:cs typeface="Segoe UI" pitchFamily="34" charset="0"/>
                </a:rPr>
                <a:t>Blob</a:t>
              </a:r>
            </a:p>
          </p:txBody>
        </p:sp>
        <p:sp>
          <p:nvSpPr>
            <p:cNvPr id="6" name="Freeform 5"/>
            <p:cNvSpPr>
              <a:spLocks noChangeAspect="1"/>
            </p:cNvSpPr>
            <p:nvPr/>
          </p:nvSpPr>
          <p:spPr bwMode="auto">
            <a:xfrm>
              <a:off x="3007842" y="3716973"/>
              <a:ext cx="798480" cy="685572"/>
            </a:xfrm>
            <a:custGeom>
              <a:avLst/>
              <a:gdLst>
                <a:gd name="connsiteX0" fmla="*/ 818150 w 1115918"/>
                <a:gd name="connsiteY0" fmla="*/ 739683 h 958123"/>
                <a:gd name="connsiteX1" fmla="*/ 818150 w 1115918"/>
                <a:gd name="connsiteY1" fmla="*/ 869541 h 958123"/>
                <a:gd name="connsiteX2" fmla="*/ 1026430 w 1115918"/>
                <a:gd name="connsiteY2" fmla="*/ 869541 h 958123"/>
                <a:gd name="connsiteX3" fmla="*/ 1026430 w 1115918"/>
                <a:gd name="connsiteY3" fmla="*/ 739683 h 958123"/>
                <a:gd name="connsiteX4" fmla="*/ 575262 w 1115918"/>
                <a:gd name="connsiteY4" fmla="*/ 739683 h 958123"/>
                <a:gd name="connsiteX5" fmla="*/ 575262 w 1115918"/>
                <a:gd name="connsiteY5" fmla="*/ 869541 h 958123"/>
                <a:gd name="connsiteX6" fmla="*/ 783542 w 1115918"/>
                <a:gd name="connsiteY6" fmla="*/ 869541 h 958123"/>
                <a:gd name="connsiteX7" fmla="*/ 783542 w 1115918"/>
                <a:gd name="connsiteY7" fmla="*/ 739683 h 958123"/>
                <a:gd name="connsiteX8" fmla="*/ 332375 w 1115918"/>
                <a:gd name="connsiteY8" fmla="*/ 739683 h 958123"/>
                <a:gd name="connsiteX9" fmla="*/ 332375 w 1115918"/>
                <a:gd name="connsiteY9" fmla="*/ 869541 h 958123"/>
                <a:gd name="connsiteX10" fmla="*/ 540655 w 1115918"/>
                <a:gd name="connsiteY10" fmla="*/ 869541 h 958123"/>
                <a:gd name="connsiteX11" fmla="*/ 540655 w 1115918"/>
                <a:gd name="connsiteY11" fmla="*/ 739683 h 958123"/>
                <a:gd name="connsiteX12" fmla="*/ 89488 w 1115918"/>
                <a:gd name="connsiteY12" fmla="*/ 739683 h 958123"/>
                <a:gd name="connsiteX13" fmla="*/ 89488 w 1115918"/>
                <a:gd name="connsiteY13" fmla="*/ 869541 h 958123"/>
                <a:gd name="connsiteX14" fmla="*/ 297768 w 1115918"/>
                <a:gd name="connsiteY14" fmla="*/ 869541 h 958123"/>
                <a:gd name="connsiteX15" fmla="*/ 297768 w 1115918"/>
                <a:gd name="connsiteY15" fmla="*/ 739683 h 958123"/>
                <a:gd name="connsiteX16" fmla="*/ 818150 w 1115918"/>
                <a:gd name="connsiteY16" fmla="*/ 583625 h 958123"/>
                <a:gd name="connsiteX17" fmla="*/ 818150 w 1115918"/>
                <a:gd name="connsiteY17" fmla="*/ 713483 h 958123"/>
                <a:gd name="connsiteX18" fmla="*/ 1026430 w 1115918"/>
                <a:gd name="connsiteY18" fmla="*/ 713483 h 958123"/>
                <a:gd name="connsiteX19" fmla="*/ 1026430 w 1115918"/>
                <a:gd name="connsiteY19" fmla="*/ 583625 h 958123"/>
                <a:gd name="connsiteX20" fmla="*/ 575262 w 1115918"/>
                <a:gd name="connsiteY20" fmla="*/ 583625 h 958123"/>
                <a:gd name="connsiteX21" fmla="*/ 575262 w 1115918"/>
                <a:gd name="connsiteY21" fmla="*/ 713483 h 958123"/>
                <a:gd name="connsiteX22" fmla="*/ 783542 w 1115918"/>
                <a:gd name="connsiteY22" fmla="*/ 713483 h 958123"/>
                <a:gd name="connsiteX23" fmla="*/ 783542 w 1115918"/>
                <a:gd name="connsiteY23" fmla="*/ 583625 h 958123"/>
                <a:gd name="connsiteX24" fmla="*/ 332375 w 1115918"/>
                <a:gd name="connsiteY24" fmla="*/ 583625 h 958123"/>
                <a:gd name="connsiteX25" fmla="*/ 332375 w 1115918"/>
                <a:gd name="connsiteY25" fmla="*/ 713483 h 958123"/>
                <a:gd name="connsiteX26" fmla="*/ 540655 w 1115918"/>
                <a:gd name="connsiteY26" fmla="*/ 713483 h 958123"/>
                <a:gd name="connsiteX27" fmla="*/ 540655 w 1115918"/>
                <a:gd name="connsiteY27" fmla="*/ 583625 h 958123"/>
                <a:gd name="connsiteX28" fmla="*/ 89488 w 1115918"/>
                <a:gd name="connsiteY28" fmla="*/ 583625 h 958123"/>
                <a:gd name="connsiteX29" fmla="*/ 89488 w 1115918"/>
                <a:gd name="connsiteY29" fmla="*/ 713483 h 958123"/>
                <a:gd name="connsiteX30" fmla="*/ 297768 w 1115918"/>
                <a:gd name="connsiteY30" fmla="*/ 713483 h 958123"/>
                <a:gd name="connsiteX31" fmla="*/ 297768 w 1115918"/>
                <a:gd name="connsiteY31" fmla="*/ 583625 h 958123"/>
                <a:gd name="connsiteX32" fmla="*/ 818150 w 1115918"/>
                <a:gd name="connsiteY32" fmla="*/ 418755 h 958123"/>
                <a:gd name="connsiteX33" fmla="*/ 818150 w 1115918"/>
                <a:gd name="connsiteY33" fmla="*/ 548613 h 958123"/>
                <a:gd name="connsiteX34" fmla="*/ 1026430 w 1115918"/>
                <a:gd name="connsiteY34" fmla="*/ 548613 h 958123"/>
                <a:gd name="connsiteX35" fmla="*/ 1026430 w 1115918"/>
                <a:gd name="connsiteY35" fmla="*/ 418755 h 958123"/>
                <a:gd name="connsiteX36" fmla="*/ 575262 w 1115918"/>
                <a:gd name="connsiteY36" fmla="*/ 418755 h 958123"/>
                <a:gd name="connsiteX37" fmla="*/ 575262 w 1115918"/>
                <a:gd name="connsiteY37" fmla="*/ 548613 h 958123"/>
                <a:gd name="connsiteX38" fmla="*/ 783542 w 1115918"/>
                <a:gd name="connsiteY38" fmla="*/ 548613 h 958123"/>
                <a:gd name="connsiteX39" fmla="*/ 783542 w 1115918"/>
                <a:gd name="connsiteY39" fmla="*/ 418755 h 958123"/>
                <a:gd name="connsiteX40" fmla="*/ 332375 w 1115918"/>
                <a:gd name="connsiteY40" fmla="*/ 418755 h 958123"/>
                <a:gd name="connsiteX41" fmla="*/ 332375 w 1115918"/>
                <a:gd name="connsiteY41" fmla="*/ 548613 h 958123"/>
                <a:gd name="connsiteX42" fmla="*/ 540655 w 1115918"/>
                <a:gd name="connsiteY42" fmla="*/ 548613 h 958123"/>
                <a:gd name="connsiteX43" fmla="*/ 540655 w 1115918"/>
                <a:gd name="connsiteY43" fmla="*/ 418755 h 958123"/>
                <a:gd name="connsiteX44" fmla="*/ 89488 w 1115918"/>
                <a:gd name="connsiteY44" fmla="*/ 418755 h 958123"/>
                <a:gd name="connsiteX45" fmla="*/ 89488 w 1115918"/>
                <a:gd name="connsiteY45" fmla="*/ 548613 h 958123"/>
                <a:gd name="connsiteX46" fmla="*/ 297768 w 1115918"/>
                <a:gd name="connsiteY46" fmla="*/ 548613 h 958123"/>
                <a:gd name="connsiteX47" fmla="*/ 297768 w 1115918"/>
                <a:gd name="connsiteY47" fmla="*/ 418755 h 958123"/>
                <a:gd name="connsiteX48" fmla="*/ 818150 w 1115918"/>
                <a:gd name="connsiteY48" fmla="*/ 249772 h 958123"/>
                <a:gd name="connsiteX49" fmla="*/ 818150 w 1115918"/>
                <a:gd name="connsiteY49" fmla="*/ 379630 h 958123"/>
                <a:gd name="connsiteX50" fmla="*/ 1026430 w 1115918"/>
                <a:gd name="connsiteY50" fmla="*/ 379630 h 958123"/>
                <a:gd name="connsiteX51" fmla="*/ 1026430 w 1115918"/>
                <a:gd name="connsiteY51" fmla="*/ 249772 h 958123"/>
                <a:gd name="connsiteX52" fmla="*/ 575262 w 1115918"/>
                <a:gd name="connsiteY52" fmla="*/ 249772 h 958123"/>
                <a:gd name="connsiteX53" fmla="*/ 575262 w 1115918"/>
                <a:gd name="connsiteY53" fmla="*/ 379630 h 958123"/>
                <a:gd name="connsiteX54" fmla="*/ 783542 w 1115918"/>
                <a:gd name="connsiteY54" fmla="*/ 379630 h 958123"/>
                <a:gd name="connsiteX55" fmla="*/ 783542 w 1115918"/>
                <a:gd name="connsiteY55" fmla="*/ 249772 h 958123"/>
                <a:gd name="connsiteX56" fmla="*/ 332375 w 1115918"/>
                <a:gd name="connsiteY56" fmla="*/ 249772 h 958123"/>
                <a:gd name="connsiteX57" fmla="*/ 332375 w 1115918"/>
                <a:gd name="connsiteY57" fmla="*/ 379630 h 958123"/>
                <a:gd name="connsiteX58" fmla="*/ 540655 w 1115918"/>
                <a:gd name="connsiteY58" fmla="*/ 379630 h 958123"/>
                <a:gd name="connsiteX59" fmla="*/ 540655 w 1115918"/>
                <a:gd name="connsiteY59" fmla="*/ 249772 h 958123"/>
                <a:gd name="connsiteX60" fmla="*/ 89488 w 1115918"/>
                <a:gd name="connsiteY60" fmla="*/ 249772 h 958123"/>
                <a:gd name="connsiteX61" fmla="*/ 89488 w 1115918"/>
                <a:gd name="connsiteY61" fmla="*/ 379630 h 958123"/>
                <a:gd name="connsiteX62" fmla="*/ 297768 w 1115918"/>
                <a:gd name="connsiteY62" fmla="*/ 379630 h 958123"/>
                <a:gd name="connsiteX63" fmla="*/ 297768 w 1115918"/>
                <a:gd name="connsiteY63" fmla="*/ 249772 h 958123"/>
                <a:gd name="connsiteX64" fmla="*/ 57890 w 1115918"/>
                <a:gd name="connsiteY64" fmla="*/ 0 h 958123"/>
                <a:gd name="connsiteX65" fmla="*/ 1058028 w 1115918"/>
                <a:gd name="connsiteY65" fmla="*/ 0 h 958123"/>
                <a:gd name="connsiteX66" fmla="*/ 1115918 w 1115918"/>
                <a:gd name="connsiteY66" fmla="*/ 57890 h 958123"/>
                <a:gd name="connsiteX67" fmla="*/ 1115918 w 1115918"/>
                <a:gd name="connsiteY67" fmla="*/ 900233 h 958123"/>
                <a:gd name="connsiteX68" fmla="*/ 1058028 w 1115918"/>
                <a:gd name="connsiteY68" fmla="*/ 958123 h 958123"/>
                <a:gd name="connsiteX69" fmla="*/ 57890 w 1115918"/>
                <a:gd name="connsiteY69" fmla="*/ 958123 h 958123"/>
                <a:gd name="connsiteX70" fmla="*/ 0 w 1115918"/>
                <a:gd name="connsiteY70" fmla="*/ 900233 h 958123"/>
                <a:gd name="connsiteX71" fmla="*/ 0 w 1115918"/>
                <a:gd name="connsiteY71" fmla="*/ 57890 h 958123"/>
                <a:gd name="connsiteX72" fmla="*/ 57890 w 1115918"/>
                <a:gd name="connsiteY72" fmla="*/ 0 h 95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15918" h="958123">
                  <a:moveTo>
                    <a:pt x="818150" y="739683"/>
                  </a:moveTo>
                  <a:lnTo>
                    <a:pt x="818150" y="869541"/>
                  </a:lnTo>
                  <a:lnTo>
                    <a:pt x="1026430" y="869541"/>
                  </a:lnTo>
                  <a:lnTo>
                    <a:pt x="1026430" y="739683"/>
                  </a:lnTo>
                  <a:close/>
                  <a:moveTo>
                    <a:pt x="575262" y="739683"/>
                  </a:moveTo>
                  <a:lnTo>
                    <a:pt x="575262" y="869541"/>
                  </a:lnTo>
                  <a:lnTo>
                    <a:pt x="783542" y="869541"/>
                  </a:lnTo>
                  <a:lnTo>
                    <a:pt x="783542" y="739683"/>
                  </a:lnTo>
                  <a:close/>
                  <a:moveTo>
                    <a:pt x="332375" y="739683"/>
                  </a:moveTo>
                  <a:lnTo>
                    <a:pt x="332375" y="869541"/>
                  </a:lnTo>
                  <a:lnTo>
                    <a:pt x="540655" y="869541"/>
                  </a:lnTo>
                  <a:lnTo>
                    <a:pt x="540655" y="739683"/>
                  </a:lnTo>
                  <a:close/>
                  <a:moveTo>
                    <a:pt x="89488" y="739683"/>
                  </a:moveTo>
                  <a:lnTo>
                    <a:pt x="89488" y="869541"/>
                  </a:lnTo>
                  <a:lnTo>
                    <a:pt x="297768" y="869541"/>
                  </a:lnTo>
                  <a:lnTo>
                    <a:pt x="297768" y="739683"/>
                  </a:lnTo>
                  <a:close/>
                  <a:moveTo>
                    <a:pt x="818150" y="583625"/>
                  </a:moveTo>
                  <a:lnTo>
                    <a:pt x="818150" y="713483"/>
                  </a:lnTo>
                  <a:lnTo>
                    <a:pt x="1026430" y="713483"/>
                  </a:lnTo>
                  <a:lnTo>
                    <a:pt x="1026430" y="583625"/>
                  </a:lnTo>
                  <a:close/>
                  <a:moveTo>
                    <a:pt x="575262" y="583625"/>
                  </a:moveTo>
                  <a:lnTo>
                    <a:pt x="575262" y="713483"/>
                  </a:lnTo>
                  <a:lnTo>
                    <a:pt x="783542" y="713483"/>
                  </a:lnTo>
                  <a:lnTo>
                    <a:pt x="783542" y="583625"/>
                  </a:lnTo>
                  <a:close/>
                  <a:moveTo>
                    <a:pt x="332375" y="583625"/>
                  </a:moveTo>
                  <a:lnTo>
                    <a:pt x="332375" y="713483"/>
                  </a:lnTo>
                  <a:lnTo>
                    <a:pt x="540655" y="713483"/>
                  </a:lnTo>
                  <a:lnTo>
                    <a:pt x="540655" y="583625"/>
                  </a:lnTo>
                  <a:close/>
                  <a:moveTo>
                    <a:pt x="89488" y="583625"/>
                  </a:moveTo>
                  <a:lnTo>
                    <a:pt x="89488" y="713483"/>
                  </a:lnTo>
                  <a:lnTo>
                    <a:pt x="297768" y="713483"/>
                  </a:lnTo>
                  <a:lnTo>
                    <a:pt x="297768" y="583625"/>
                  </a:lnTo>
                  <a:close/>
                  <a:moveTo>
                    <a:pt x="818150" y="418755"/>
                  </a:moveTo>
                  <a:lnTo>
                    <a:pt x="818150" y="548613"/>
                  </a:lnTo>
                  <a:lnTo>
                    <a:pt x="1026430" y="548613"/>
                  </a:lnTo>
                  <a:lnTo>
                    <a:pt x="1026430" y="418755"/>
                  </a:lnTo>
                  <a:close/>
                  <a:moveTo>
                    <a:pt x="575262" y="418755"/>
                  </a:moveTo>
                  <a:lnTo>
                    <a:pt x="575262" y="548613"/>
                  </a:lnTo>
                  <a:lnTo>
                    <a:pt x="783542" y="548613"/>
                  </a:lnTo>
                  <a:lnTo>
                    <a:pt x="783542" y="418755"/>
                  </a:lnTo>
                  <a:close/>
                  <a:moveTo>
                    <a:pt x="332375" y="418755"/>
                  </a:moveTo>
                  <a:lnTo>
                    <a:pt x="332375" y="548613"/>
                  </a:lnTo>
                  <a:lnTo>
                    <a:pt x="540655" y="548613"/>
                  </a:lnTo>
                  <a:lnTo>
                    <a:pt x="540655" y="418755"/>
                  </a:lnTo>
                  <a:close/>
                  <a:moveTo>
                    <a:pt x="89488" y="418755"/>
                  </a:moveTo>
                  <a:lnTo>
                    <a:pt x="89488" y="548613"/>
                  </a:lnTo>
                  <a:lnTo>
                    <a:pt x="297768" y="548613"/>
                  </a:lnTo>
                  <a:lnTo>
                    <a:pt x="297768" y="418755"/>
                  </a:lnTo>
                  <a:close/>
                  <a:moveTo>
                    <a:pt x="818150" y="249772"/>
                  </a:moveTo>
                  <a:lnTo>
                    <a:pt x="818150" y="379630"/>
                  </a:lnTo>
                  <a:lnTo>
                    <a:pt x="1026430" y="379630"/>
                  </a:lnTo>
                  <a:lnTo>
                    <a:pt x="1026430" y="249772"/>
                  </a:lnTo>
                  <a:close/>
                  <a:moveTo>
                    <a:pt x="575262" y="249772"/>
                  </a:moveTo>
                  <a:lnTo>
                    <a:pt x="575262" y="379630"/>
                  </a:lnTo>
                  <a:lnTo>
                    <a:pt x="783542" y="379630"/>
                  </a:lnTo>
                  <a:lnTo>
                    <a:pt x="783542" y="249772"/>
                  </a:lnTo>
                  <a:close/>
                  <a:moveTo>
                    <a:pt x="332375" y="249772"/>
                  </a:moveTo>
                  <a:lnTo>
                    <a:pt x="332375" y="379630"/>
                  </a:lnTo>
                  <a:lnTo>
                    <a:pt x="540655" y="379630"/>
                  </a:lnTo>
                  <a:lnTo>
                    <a:pt x="540655" y="249772"/>
                  </a:lnTo>
                  <a:close/>
                  <a:moveTo>
                    <a:pt x="89488" y="249772"/>
                  </a:moveTo>
                  <a:lnTo>
                    <a:pt x="89488" y="379630"/>
                  </a:lnTo>
                  <a:lnTo>
                    <a:pt x="297768" y="379630"/>
                  </a:lnTo>
                  <a:lnTo>
                    <a:pt x="297768" y="249772"/>
                  </a:lnTo>
                  <a:close/>
                  <a:moveTo>
                    <a:pt x="57890" y="0"/>
                  </a:moveTo>
                  <a:lnTo>
                    <a:pt x="1058028" y="0"/>
                  </a:lnTo>
                  <a:cubicBezTo>
                    <a:pt x="1090000" y="0"/>
                    <a:pt x="1115918" y="25918"/>
                    <a:pt x="1115918" y="57890"/>
                  </a:cubicBezTo>
                  <a:lnTo>
                    <a:pt x="1115918" y="900233"/>
                  </a:lnTo>
                  <a:cubicBezTo>
                    <a:pt x="1115918" y="932205"/>
                    <a:pt x="1090000" y="958123"/>
                    <a:pt x="1058028" y="958123"/>
                  </a:cubicBezTo>
                  <a:lnTo>
                    <a:pt x="57890" y="958123"/>
                  </a:lnTo>
                  <a:cubicBezTo>
                    <a:pt x="25918" y="958123"/>
                    <a:pt x="0" y="932205"/>
                    <a:pt x="0" y="900233"/>
                  </a:cubicBezTo>
                  <a:lnTo>
                    <a:pt x="0" y="57890"/>
                  </a:lnTo>
                  <a:cubicBezTo>
                    <a:pt x="0" y="25918"/>
                    <a:pt x="25918" y="0"/>
                    <a:pt x="57890"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7" name="Text Placeholder 1"/>
          <p:cNvSpPr txBox="1">
            <a:spLocks/>
          </p:cNvSpPr>
          <p:nvPr/>
        </p:nvSpPr>
        <p:spPr>
          <a:xfrm>
            <a:off x="2356757" y="1230085"/>
            <a:ext cx="9372600" cy="3276600"/>
          </a:xfrm>
          <a:prstGeom prst="rect">
            <a:avLst/>
          </a:prstGeom>
        </p:spPr>
        <p:txBody>
          <a:bodyPr vert="horz" wrap="square" lIns="146304" tIns="91440" rIns="146304" bIns="91440" rtlCol="0">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3200" dirty="0"/>
              <a:t>Cloud Storage - Anywhere and anytime access</a:t>
            </a:r>
          </a:p>
          <a:p>
            <a:pPr marL="342900" indent="-342900">
              <a:buFont typeface="Arial" panose="020B0604020202020204" pitchFamily="34" charset="0"/>
              <a:buChar char="•"/>
            </a:pPr>
            <a:r>
              <a:rPr lang="en-US" sz="2400" dirty="0"/>
              <a:t>Blobs, Disks, Tables, Queues and Files</a:t>
            </a:r>
          </a:p>
          <a:p>
            <a:r>
              <a:rPr lang="en-US" sz="3200" dirty="0"/>
              <a:t>Highly Durable, Available and Massively Scalable</a:t>
            </a:r>
          </a:p>
          <a:p>
            <a:pPr marL="342900" indent="-342900">
              <a:buFont typeface="Arial" panose="020B0604020202020204" pitchFamily="34" charset="0"/>
              <a:buChar char="•"/>
            </a:pPr>
            <a:r>
              <a:rPr lang="en-US" sz="2400" dirty="0"/>
              <a:t>Easily build “Internet scale” applications</a:t>
            </a:r>
          </a:p>
          <a:p>
            <a:pPr marL="342900" indent="-342900">
              <a:buFont typeface="Arial" panose="020B0604020202020204" pitchFamily="34" charset="0"/>
              <a:buChar char="•"/>
            </a:pPr>
            <a:r>
              <a:rPr lang="en-US" sz="2400" dirty="0"/>
              <a:t>More than 35 trillion stored objects</a:t>
            </a:r>
          </a:p>
          <a:p>
            <a:pPr marL="342900" indent="-342900">
              <a:buFont typeface="Arial" panose="020B0604020202020204" pitchFamily="34" charset="0"/>
              <a:buChar char="•"/>
            </a:pPr>
            <a:r>
              <a:rPr lang="en-US" sz="2400" dirty="0"/>
              <a:t>3.5+ Million requests/sec on average</a:t>
            </a:r>
          </a:p>
          <a:p>
            <a:r>
              <a:rPr lang="en-US" sz="3200" dirty="0"/>
              <a:t>Pay only for what you use</a:t>
            </a:r>
          </a:p>
          <a:p>
            <a:r>
              <a:rPr lang="en-US" sz="3200" dirty="0"/>
              <a:t>Exposed via easy and open REST APIs</a:t>
            </a:r>
          </a:p>
          <a:p>
            <a:r>
              <a:rPr lang="en-US" sz="3200" dirty="0"/>
              <a:t>Rich Client Libraries and Tools</a:t>
            </a:r>
          </a:p>
        </p:txBody>
      </p:sp>
    </p:spTree>
    <p:extLst>
      <p:ext uri="{BB962C8B-B14F-4D97-AF65-F5344CB8AC3E}">
        <p14:creationId xmlns:p14="http://schemas.microsoft.com/office/powerpoint/2010/main" val="20656830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ctrTitle"/>
          </p:nvPr>
        </p:nvSpPr>
        <p:spPr>
          <a:xfrm>
            <a:off x="3290156" y="1275631"/>
            <a:ext cx="6761953" cy="1066119"/>
          </a:xfrm>
        </p:spPr>
        <p:txBody>
          <a:bodyPr>
            <a:normAutofit/>
          </a:bodyPr>
          <a:lstStyle/>
          <a:p>
            <a:pPr algn="l"/>
            <a:r>
              <a:rPr lang="nl-NL" sz="2511" b="1" dirty="0">
                <a:solidFill>
                  <a:srgbClr val="F95602"/>
                </a:solidFill>
                <a:latin typeface="Trebuchet MS" pitchFamily="34" charset="0"/>
              </a:rPr>
              <a:t>Steef-Jan Wiggers</a:t>
            </a:r>
          </a:p>
        </p:txBody>
      </p:sp>
      <p:sp>
        <p:nvSpPr>
          <p:cNvPr id="6" name="Titel 1"/>
          <p:cNvSpPr txBox="1">
            <a:spLocks/>
          </p:cNvSpPr>
          <p:nvPr/>
        </p:nvSpPr>
        <p:spPr>
          <a:xfrm>
            <a:off x="3290155" y="2571791"/>
            <a:ext cx="5257974" cy="309293"/>
          </a:xfrm>
          <a:prstGeom prst="rect">
            <a:avLst/>
          </a:prstGeom>
        </p:spPr>
        <p:txBody>
          <a:bodyPr vert="horz" lIns="79178" tIns="39589" rIns="79178" bIns="39589" rtlCol="0" anchor="ctr">
            <a:noAutofit/>
          </a:bodyPr>
          <a:lstStyle/>
          <a:p>
            <a:pPr>
              <a:spcBef>
                <a:spcPct val="0"/>
              </a:spcBef>
              <a:defRPr/>
            </a:pPr>
            <a:r>
              <a:rPr lang="nl-NL" sz="2425" b="1" dirty="0">
                <a:solidFill>
                  <a:srgbClr val="000000"/>
                </a:solidFill>
                <a:latin typeface="Trebuchet MS" pitchFamily="34" charset="0"/>
                <a:ea typeface="+mj-ea"/>
                <a:cs typeface="+mj-cs"/>
              </a:rPr>
              <a:t>Microsoft Integration Consultant</a:t>
            </a:r>
          </a:p>
        </p:txBody>
      </p:sp>
      <p:sp>
        <p:nvSpPr>
          <p:cNvPr id="8" name="Titel 1"/>
          <p:cNvSpPr txBox="1">
            <a:spLocks/>
          </p:cNvSpPr>
          <p:nvPr/>
        </p:nvSpPr>
        <p:spPr>
          <a:xfrm>
            <a:off x="3250507" y="3079510"/>
            <a:ext cx="5257974" cy="2345412"/>
          </a:xfrm>
          <a:prstGeom prst="rect">
            <a:avLst/>
          </a:prstGeom>
        </p:spPr>
        <p:txBody>
          <a:bodyPr vert="horz" lIns="79178" tIns="39589" rIns="79178" bIns="39589" rtlCol="0" anchor="ctr">
            <a:noAutofit/>
          </a:bodyPr>
          <a:lstStyle/>
          <a:p>
            <a:pPr marL="285750" indent="-285750">
              <a:spcBef>
                <a:spcPct val="0"/>
              </a:spcBef>
              <a:buFont typeface="Arial" panose="020B0604020202020204" pitchFamily="34" charset="0"/>
              <a:buChar char="•"/>
              <a:defRPr/>
            </a:pPr>
            <a:r>
              <a:rPr lang="nl-NL" sz="1559" dirty="0">
                <a:solidFill>
                  <a:srgbClr val="999999"/>
                </a:solidFill>
                <a:latin typeface="Trebuchet MS" pitchFamily="34" charset="0"/>
                <a:ea typeface="+mj-ea"/>
                <a:cs typeface="+mj-cs"/>
              </a:rPr>
              <a:t>Microsoft Integration MVP</a:t>
            </a:r>
          </a:p>
          <a:p>
            <a:pPr marL="285750" indent="-285750">
              <a:spcBef>
                <a:spcPct val="0"/>
              </a:spcBef>
              <a:buFont typeface="Arial" panose="020B0604020202020204" pitchFamily="34" charset="0"/>
              <a:buChar char="•"/>
              <a:defRPr/>
            </a:pPr>
            <a:r>
              <a:rPr lang="nl-NL" sz="1559" dirty="0">
                <a:solidFill>
                  <a:srgbClr val="999999"/>
                </a:solidFill>
                <a:latin typeface="Trebuchet MS" pitchFamily="34" charset="0"/>
                <a:ea typeface="+mj-ea"/>
                <a:cs typeface="+mj-cs"/>
              </a:rPr>
              <a:t>Published Author</a:t>
            </a:r>
          </a:p>
          <a:p>
            <a:pPr marL="285750" indent="-285750">
              <a:spcBef>
                <a:spcPct val="0"/>
              </a:spcBef>
              <a:buFont typeface="Arial" panose="020B0604020202020204" pitchFamily="34" charset="0"/>
              <a:buChar char="•"/>
              <a:defRPr/>
            </a:pPr>
            <a:r>
              <a:rPr lang="nl-NL" sz="1559" dirty="0">
                <a:solidFill>
                  <a:srgbClr val="999999"/>
                </a:solidFill>
                <a:latin typeface="Trebuchet MS" pitchFamily="34" charset="0"/>
                <a:ea typeface="+mj-ea"/>
                <a:cs typeface="+mj-cs"/>
              </a:rPr>
              <a:t>(Inter)national Speaker</a:t>
            </a:r>
          </a:p>
          <a:p>
            <a:pPr marL="285750" indent="-285750">
              <a:spcBef>
                <a:spcPct val="0"/>
              </a:spcBef>
              <a:buFont typeface="Arial" panose="020B0604020202020204" pitchFamily="34" charset="0"/>
              <a:buChar char="•"/>
              <a:defRPr/>
            </a:pPr>
            <a:r>
              <a:rPr lang="nl-NL" sz="1559" dirty="0">
                <a:solidFill>
                  <a:srgbClr val="999999"/>
                </a:solidFill>
                <a:latin typeface="Trebuchet MS" pitchFamily="34" charset="0"/>
                <a:ea typeface="+mj-ea"/>
                <a:cs typeface="+mj-cs"/>
              </a:rPr>
              <a:t>TechNet Wiki Author</a:t>
            </a:r>
          </a:p>
          <a:p>
            <a:pPr marL="285750" indent="-285750">
              <a:spcBef>
                <a:spcPct val="0"/>
              </a:spcBef>
              <a:buFont typeface="Arial" panose="020B0604020202020204" pitchFamily="34" charset="0"/>
              <a:buChar char="•"/>
              <a:defRPr/>
            </a:pPr>
            <a:r>
              <a:rPr lang="nl-NL" sz="1559" dirty="0">
                <a:solidFill>
                  <a:srgbClr val="999999"/>
                </a:solidFill>
                <a:latin typeface="Trebuchet MS" pitchFamily="34" charset="0"/>
                <a:ea typeface="+mj-ea"/>
                <a:cs typeface="+mj-cs"/>
              </a:rPr>
              <a:t>Blogger</a:t>
            </a:r>
          </a:p>
          <a:p>
            <a:pPr marL="285750" indent="-285750">
              <a:spcBef>
                <a:spcPct val="0"/>
              </a:spcBef>
              <a:buFont typeface="Arial" panose="020B0604020202020204" pitchFamily="34" charset="0"/>
              <a:buChar char="•"/>
              <a:defRPr/>
            </a:pPr>
            <a:r>
              <a:rPr lang="nl-NL" sz="1559" dirty="0">
                <a:solidFill>
                  <a:srgbClr val="999999"/>
                </a:solidFill>
                <a:latin typeface="Trebuchet MS" pitchFamily="34" charset="0"/>
                <a:ea typeface="+mj-ea"/>
                <a:cs typeface="+mj-cs"/>
              </a:rPr>
              <a:t>Forums</a:t>
            </a:r>
          </a:p>
          <a:p>
            <a:pPr marL="285750" indent="-285750">
              <a:spcBef>
                <a:spcPct val="0"/>
              </a:spcBef>
              <a:buFont typeface="Arial" panose="020B0604020202020204" pitchFamily="34" charset="0"/>
              <a:buChar char="•"/>
              <a:defRPr/>
            </a:pPr>
            <a:r>
              <a:rPr lang="nl-NL" sz="1559" dirty="0">
                <a:solidFill>
                  <a:srgbClr val="999999"/>
                </a:solidFill>
                <a:latin typeface="Trebuchet MS" pitchFamily="34" charset="0"/>
                <a:ea typeface="+mj-ea"/>
                <a:cs typeface="+mj-cs"/>
              </a:rPr>
              <a:t>Runner</a:t>
            </a:r>
          </a:p>
          <a:p>
            <a:pPr marL="285750" indent="-285750">
              <a:spcBef>
                <a:spcPct val="0"/>
              </a:spcBef>
              <a:buFont typeface="Arial" panose="020B0604020202020204" pitchFamily="34" charset="0"/>
              <a:buChar char="•"/>
              <a:defRPr/>
            </a:pPr>
            <a:r>
              <a:rPr lang="nl-NL" sz="1559" dirty="0">
                <a:solidFill>
                  <a:srgbClr val="999999"/>
                </a:solidFill>
                <a:latin typeface="Trebuchet MS" pitchFamily="34" charset="0"/>
                <a:ea typeface="+mj-ea"/>
                <a:cs typeface="+mj-cs"/>
              </a:rPr>
              <a:t>12th Man</a:t>
            </a:r>
          </a:p>
          <a:p>
            <a:pPr marL="285750" indent="-285750">
              <a:spcBef>
                <a:spcPct val="0"/>
              </a:spcBef>
              <a:buFont typeface="Arial" panose="020B0604020202020204" pitchFamily="34" charset="0"/>
              <a:buChar char="•"/>
              <a:defRPr/>
            </a:pPr>
            <a:endParaRPr lang="nl-NL" sz="1559" dirty="0">
              <a:solidFill>
                <a:srgbClr val="999999"/>
              </a:solidFill>
              <a:latin typeface="Trebuchet MS" pitchFamily="34" charset="0"/>
              <a:ea typeface="+mj-ea"/>
              <a:cs typeface="+mj-cs"/>
            </a:endParaRPr>
          </a:p>
        </p:txBody>
      </p:sp>
      <p:cxnSp>
        <p:nvCxnSpPr>
          <p:cNvPr id="9" name="Rechte verbindingslijn 8"/>
          <p:cNvCxnSpPr/>
          <p:nvPr/>
        </p:nvCxnSpPr>
        <p:spPr>
          <a:xfrm flipV="1">
            <a:off x="3290155" y="2366182"/>
            <a:ext cx="5257974" cy="5809"/>
          </a:xfrm>
          <a:prstGeom prst="line">
            <a:avLst/>
          </a:prstGeom>
          <a:ln w="12700">
            <a:solidFill>
              <a:srgbClr val="828383"/>
            </a:solidFill>
          </a:ln>
        </p:spPr>
        <p:style>
          <a:lnRef idx="1">
            <a:schemeClr val="accent1"/>
          </a:lnRef>
          <a:fillRef idx="0">
            <a:schemeClr val="accent1"/>
          </a:fillRef>
          <a:effectRef idx="0">
            <a:schemeClr val="accent1"/>
          </a:effectRef>
          <a:fontRef idx="minor">
            <a:schemeClr val="tx1"/>
          </a:fontRef>
        </p:style>
      </p:cxnSp>
      <p:sp>
        <p:nvSpPr>
          <p:cNvPr id="13" name="Titel 1"/>
          <p:cNvSpPr txBox="1">
            <a:spLocks/>
          </p:cNvSpPr>
          <p:nvPr/>
        </p:nvSpPr>
        <p:spPr>
          <a:xfrm>
            <a:off x="4425820" y="5363231"/>
            <a:ext cx="1051595" cy="309293"/>
          </a:xfrm>
          <a:prstGeom prst="rect">
            <a:avLst/>
          </a:prstGeom>
        </p:spPr>
        <p:txBody>
          <a:bodyPr vert="horz" lIns="79178" tIns="39589" rIns="79178" bIns="39589" rtlCol="0" anchor="ctr">
            <a:noAutofit/>
          </a:bodyPr>
          <a:lstStyle/>
          <a:p>
            <a:pPr>
              <a:spcBef>
                <a:spcPct val="0"/>
              </a:spcBef>
              <a:defRPr/>
            </a:pPr>
            <a:r>
              <a:rPr lang="nl-NL" sz="693" dirty="0">
                <a:solidFill>
                  <a:schemeClr val="bg1"/>
                </a:solidFill>
                <a:latin typeface="Trebuchet MS" pitchFamily="34" charset="0"/>
                <a:ea typeface="+mj-ea"/>
                <a:cs typeface="+mj-cs"/>
              </a:rPr>
              <a:t>DutchWorkz B.V. </a:t>
            </a:r>
          </a:p>
        </p:txBody>
      </p:sp>
      <p:pic>
        <p:nvPicPr>
          <p:cNvPr id="15" name="Afbeelding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9" y="1151787"/>
            <a:ext cx="1577000" cy="7885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2538" y="5672523"/>
            <a:ext cx="1617286" cy="426247"/>
          </a:xfrm>
          <a:prstGeom prst="rect">
            <a:avLst/>
          </a:prstGeom>
        </p:spPr>
      </p:pic>
      <p:pic>
        <p:nvPicPr>
          <p:cNvPr id="19" name="Picture 1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106692" y="1358608"/>
            <a:ext cx="2444818" cy="242636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8959" y="4160750"/>
            <a:ext cx="2838414" cy="15966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4232" y="4246928"/>
            <a:ext cx="889272" cy="7121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6824" y="2341750"/>
            <a:ext cx="1028714" cy="1617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1602353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Machine Learning</a:t>
            </a:r>
            <a:endParaRPr lang="nl-NL" dirty="0"/>
          </a:p>
        </p:txBody>
      </p:sp>
      <p:sp>
        <p:nvSpPr>
          <p:cNvPr id="3" name="Content Placeholder 2"/>
          <p:cNvSpPr>
            <a:spLocks noGrp="1"/>
          </p:cNvSpPr>
          <p:nvPr>
            <p:ph idx="1"/>
          </p:nvPr>
        </p:nvSpPr>
        <p:spPr>
          <a:xfrm>
            <a:off x="2311950" y="1430207"/>
            <a:ext cx="11179629" cy="5044849"/>
          </a:xfrm>
        </p:spPr>
        <p:txBody>
          <a:bodyPr>
            <a:normAutofit fontScale="92500" lnSpcReduction="20000"/>
          </a:bodyPr>
          <a:lstStyle/>
          <a:p>
            <a:pPr marL="0" indent="0">
              <a:buNone/>
            </a:pPr>
            <a:r>
              <a:rPr lang="nl-NL" sz="3500" dirty="0"/>
              <a:t>Machine Learning platform in Azure cloud</a:t>
            </a:r>
          </a:p>
          <a:p>
            <a:r>
              <a:rPr lang="nl-NL" dirty="0"/>
              <a:t>Pre-process data</a:t>
            </a:r>
          </a:p>
          <a:p>
            <a:r>
              <a:rPr lang="nl-NL" dirty="0"/>
              <a:t>Engineer features</a:t>
            </a:r>
          </a:p>
          <a:p>
            <a:r>
              <a:rPr lang="nl-NL" dirty="0"/>
              <a:t>Modelling ≣ machine learning ≣ data mining</a:t>
            </a:r>
          </a:p>
          <a:p>
            <a:r>
              <a:rPr lang="nl-NL" dirty="0"/>
              <a:t>Run R</a:t>
            </a:r>
          </a:p>
          <a:p>
            <a:r>
              <a:rPr lang="nl-NL" dirty="0"/>
              <a:t>Run Python</a:t>
            </a:r>
          </a:p>
          <a:p>
            <a:pPr marL="0" indent="0">
              <a:buNone/>
            </a:pPr>
            <a:r>
              <a:rPr lang="nl-NL" sz="3500" dirty="0"/>
              <a:t>Experiments (modelling) + Web Services (deployment)</a:t>
            </a:r>
          </a:p>
          <a:p>
            <a:r>
              <a:rPr lang="nl-NL" dirty="0"/>
              <a:t>Free</a:t>
            </a:r>
          </a:p>
          <a:p>
            <a:r>
              <a:rPr lang="nl-NL" dirty="0"/>
              <a:t>Limited: data size, experiment duration, scalability, speed</a:t>
            </a:r>
          </a:p>
          <a:p>
            <a:pPr marL="0" indent="0">
              <a:buNone/>
            </a:pPr>
            <a:r>
              <a:rPr lang="nl-NL" sz="3500" dirty="0"/>
              <a:t>Paid</a:t>
            </a:r>
          </a:p>
          <a:p>
            <a:r>
              <a:rPr lang="nl-NL" dirty="0"/>
              <a:t>Relatively inexpensive, can be free</a:t>
            </a:r>
          </a:p>
        </p:txBody>
      </p:sp>
      <p:sp>
        <p:nvSpPr>
          <p:cNvPr id="6" name="Rectangle 5"/>
          <p:cNvSpPr>
            <a:spLocks/>
          </p:cNvSpPr>
          <p:nvPr/>
        </p:nvSpPr>
        <p:spPr>
          <a:xfrm>
            <a:off x="131228" y="1530567"/>
            <a:ext cx="1904400" cy="1904400"/>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725020" y="2124359"/>
            <a:ext cx="716815" cy="716815"/>
          </a:xfrm>
          <a:prstGeom prst="rect">
            <a:avLst/>
          </a:prstGeom>
        </p:spPr>
      </p:pic>
    </p:spTree>
    <p:extLst>
      <p:ext uri="{BB962C8B-B14F-4D97-AF65-F5344CB8AC3E}">
        <p14:creationId xmlns:p14="http://schemas.microsoft.com/office/powerpoint/2010/main" val="215156454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err="1"/>
              <a:t>PowerBI</a:t>
            </a:r>
            <a:endParaRPr lang="nl-NL" dirty="0"/>
          </a:p>
        </p:txBody>
      </p:sp>
      <p:sp>
        <p:nvSpPr>
          <p:cNvPr id="3" name="Content Placeholder 2"/>
          <p:cNvSpPr>
            <a:spLocks noGrp="1"/>
          </p:cNvSpPr>
          <p:nvPr>
            <p:ph idx="1"/>
          </p:nvPr>
        </p:nvSpPr>
        <p:spPr>
          <a:xfrm>
            <a:off x="174171" y="1151922"/>
            <a:ext cx="11220165" cy="982889"/>
          </a:xfrm>
        </p:spPr>
        <p:txBody>
          <a:bodyPr/>
          <a:lstStyle/>
          <a:p>
            <a:pPr marL="0" indent="0">
              <a:lnSpc>
                <a:spcPct val="100000"/>
              </a:lnSpc>
              <a:buNone/>
            </a:pPr>
            <a:r>
              <a:rPr lang="en-US" dirty="0">
                <a:solidFill>
                  <a:schemeClr val="bg2">
                    <a:lumMod val="10000"/>
                  </a:schemeClr>
                </a:solidFill>
              </a:rPr>
              <a:t>Self-service business intelligence and analytics with Excel and the power of the cloud</a:t>
            </a:r>
          </a:p>
        </p:txBody>
      </p:sp>
      <p:grpSp>
        <p:nvGrpSpPr>
          <p:cNvPr id="14" name="Group 13"/>
          <p:cNvGrpSpPr/>
          <p:nvPr/>
        </p:nvGrpSpPr>
        <p:grpSpPr>
          <a:xfrm>
            <a:off x="327421" y="2216251"/>
            <a:ext cx="5106992" cy="4480270"/>
            <a:chOff x="274639" y="1690849"/>
            <a:chExt cx="5106992" cy="4480270"/>
          </a:xfrm>
          <a:solidFill>
            <a:srgbClr val="002060"/>
          </a:solidFill>
        </p:grpSpPr>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t="-21416"/>
            <a:stretch/>
          </p:blipFill>
          <p:spPr>
            <a:xfrm>
              <a:off x="282248" y="1690851"/>
              <a:ext cx="5076455" cy="2753743"/>
            </a:xfrm>
            <a:prstGeom prst="rect">
              <a:avLst/>
            </a:prstGeom>
            <a:grpFill/>
          </p:spPr>
        </p:pic>
        <p:sp>
          <p:nvSpPr>
            <p:cNvPr id="16" name="Rectangle 15"/>
            <p:cNvSpPr/>
            <p:nvPr/>
          </p:nvSpPr>
          <p:spPr bwMode="auto">
            <a:xfrm>
              <a:off x="274639" y="1690849"/>
              <a:ext cx="5084064" cy="960235"/>
            </a:xfrm>
            <a:prstGeom prst="rect">
              <a:avLst/>
            </a:prstGeom>
            <a:grpFill/>
            <a:ln w="38100" cap="flat" cmpd="sng" algn="ctr">
              <a:noFill/>
              <a:prstDash val="solid"/>
              <a:headEnd type="none" w="med" len="med"/>
              <a:tailEnd type="none" w="med" len="med"/>
            </a:ln>
            <a:effectLst/>
          </p:spPr>
          <p:txBody>
            <a:bodyPr vert="horz" wrap="square" lIns="91440" tIns="91440" rIns="91440" bIns="139891" numCol="1" rtlCol="0" anchor="t" anchorCtr="0" compatLnSpc="1">
              <a:prstTxWarp prst="textNoShape">
                <a:avLst/>
              </a:prstTxWarp>
            </a:bodyPr>
            <a:lstStyle/>
            <a:p>
              <a:pPr defTabSz="932290" fontAlgn="base">
                <a:spcBef>
                  <a:spcPts val="1200"/>
                </a:spcBef>
                <a:spcAft>
                  <a:spcPct val="0"/>
                </a:spcAft>
                <a:defRPr/>
              </a:pPr>
              <a:r>
                <a:rPr lang="en-US" sz="2600" b="1" kern="0" spc="-41" dirty="0">
                  <a:gradFill>
                    <a:gsLst>
                      <a:gs pos="0">
                        <a:srgbClr val="FFFFFF"/>
                      </a:gs>
                      <a:gs pos="100000">
                        <a:srgbClr val="FFFFFF"/>
                      </a:gs>
                    </a:gsLst>
                    <a:lin ang="5400000" scaled="0"/>
                  </a:gradFill>
                  <a:latin typeface="Segoe UI Light" pitchFamily="34" charset="0"/>
                </a:rPr>
                <a:t>Analyze in Excel</a:t>
              </a:r>
            </a:p>
            <a:p>
              <a:pPr defTabSz="932290" fontAlgn="base">
                <a:lnSpc>
                  <a:spcPct val="90000"/>
                </a:lnSpc>
                <a:spcBef>
                  <a:spcPct val="0"/>
                </a:spcBef>
                <a:spcAft>
                  <a:spcPct val="0"/>
                </a:spcAft>
                <a:defRPr/>
              </a:pPr>
              <a:endParaRPr lang="en-US" sz="3100" kern="0" spc="-41" dirty="0">
                <a:gradFill>
                  <a:gsLst>
                    <a:gs pos="0">
                      <a:srgbClr val="FFFFFF"/>
                    </a:gs>
                    <a:gs pos="100000">
                      <a:srgbClr val="FFFFFF"/>
                    </a:gs>
                  </a:gsLst>
                  <a:lin ang="5400000" scaled="0"/>
                </a:gradFill>
                <a:latin typeface="Segoe UI Light" pitchFamily="34" charset="0"/>
              </a:endParaRPr>
            </a:p>
          </p:txBody>
        </p:sp>
        <p:sp>
          <p:nvSpPr>
            <p:cNvPr id="17" name="Rectangle 16"/>
            <p:cNvSpPr>
              <a:spLocks noChangeAspect="1"/>
            </p:cNvSpPr>
            <p:nvPr/>
          </p:nvSpPr>
          <p:spPr bwMode="auto">
            <a:xfrm>
              <a:off x="1996786" y="4525198"/>
              <a:ext cx="1645920" cy="1645921"/>
            </a:xfrm>
            <a:prstGeom prst="rect">
              <a:avLst/>
            </a:prstGeom>
            <a:grp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32290" fontAlgn="base">
                <a:lnSpc>
                  <a:spcPct val="90000"/>
                </a:lnSpc>
                <a:spcBef>
                  <a:spcPct val="0"/>
                </a:spcBef>
                <a:spcAft>
                  <a:spcPct val="0"/>
                </a:spcAft>
              </a:pPr>
              <a:r>
                <a:rPr lang="en-US" sz="1836" kern="0" dirty="0">
                  <a:gradFill>
                    <a:gsLst>
                      <a:gs pos="0">
                        <a:srgbClr val="FFFFFF"/>
                      </a:gs>
                      <a:gs pos="100000">
                        <a:srgbClr val="FFFFFF"/>
                      </a:gs>
                    </a:gsLst>
                    <a:lin ang="5400000" scaled="0"/>
                  </a:gradFill>
                  <a:ea typeface="Segoe UI" pitchFamily="34" charset="0"/>
                  <a:cs typeface="Segoe UI" pitchFamily="34" charset="0"/>
                </a:rPr>
                <a:t>Analyze</a:t>
              </a:r>
            </a:p>
          </p:txBody>
        </p:sp>
        <p:grpSp>
          <p:nvGrpSpPr>
            <p:cNvPr id="18" name="Group 17"/>
            <p:cNvGrpSpPr/>
            <p:nvPr/>
          </p:nvGrpSpPr>
          <p:grpSpPr>
            <a:xfrm flipH="1">
              <a:off x="2516817" y="5026572"/>
              <a:ext cx="598930" cy="829513"/>
              <a:chOff x="1458542" y="3645051"/>
              <a:chExt cx="800271" cy="1108369"/>
            </a:xfrm>
            <a:grpFill/>
          </p:grpSpPr>
          <p:sp>
            <p:nvSpPr>
              <p:cNvPr id="23" name="Rectangle 24"/>
              <p:cNvSpPr/>
              <p:nvPr/>
            </p:nvSpPr>
            <p:spPr>
              <a:xfrm>
                <a:off x="1458542" y="3645051"/>
                <a:ext cx="800271" cy="1108369"/>
              </a:xfrm>
              <a:custGeom>
                <a:avLst/>
                <a:gdLst/>
                <a:ahLst/>
                <a:cxnLst/>
                <a:rect l="l" t="t" r="r" b="b"/>
                <a:pathLst>
                  <a:path w="1518158" h="2102639">
                    <a:moveTo>
                      <a:pt x="664962" y="48"/>
                    </a:moveTo>
                    <a:cubicBezTo>
                      <a:pt x="990735" y="4734"/>
                      <a:pt x="1250103" y="195355"/>
                      <a:pt x="1311820" y="389100"/>
                    </a:cubicBezTo>
                    <a:cubicBezTo>
                      <a:pt x="1373537" y="582844"/>
                      <a:pt x="1310258" y="419568"/>
                      <a:pt x="1400880" y="656280"/>
                    </a:cubicBezTo>
                    <a:cubicBezTo>
                      <a:pt x="1411818" y="757059"/>
                      <a:pt x="1339163" y="742996"/>
                      <a:pt x="1358694" y="815651"/>
                    </a:cubicBezTo>
                    <a:cubicBezTo>
                      <a:pt x="1378225" y="888305"/>
                      <a:pt x="1514158" y="1033614"/>
                      <a:pt x="1518064" y="1092206"/>
                    </a:cubicBezTo>
                    <a:cubicBezTo>
                      <a:pt x="1521971" y="1150798"/>
                      <a:pt x="1404005" y="1135955"/>
                      <a:pt x="1382130" y="1167204"/>
                    </a:cubicBezTo>
                    <a:cubicBezTo>
                      <a:pt x="1360256" y="1198453"/>
                      <a:pt x="1390724" y="1255483"/>
                      <a:pt x="1386818" y="1279701"/>
                    </a:cubicBezTo>
                    <a:cubicBezTo>
                      <a:pt x="1382912" y="1303919"/>
                      <a:pt x="1361038" y="1303137"/>
                      <a:pt x="1358694" y="1312512"/>
                    </a:cubicBezTo>
                    <a:cubicBezTo>
                      <a:pt x="1356350" y="1321887"/>
                      <a:pt x="1382912" y="1320325"/>
                      <a:pt x="1372756" y="1335949"/>
                    </a:cubicBezTo>
                    <a:cubicBezTo>
                      <a:pt x="1362600" y="1351574"/>
                      <a:pt x="1313382" y="1359387"/>
                      <a:pt x="1297758" y="1406260"/>
                    </a:cubicBezTo>
                    <a:cubicBezTo>
                      <a:pt x="1282134" y="1453134"/>
                      <a:pt x="1409474" y="1567974"/>
                      <a:pt x="1279008" y="1617192"/>
                    </a:cubicBezTo>
                    <a:cubicBezTo>
                      <a:pt x="1148544" y="1666410"/>
                      <a:pt x="978235" y="1565631"/>
                      <a:pt x="936830" y="1645316"/>
                    </a:cubicBezTo>
                    <a:cubicBezTo>
                      <a:pt x="895425" y="1725002"/>
                      <a:pt x="843864" y="1864060"/>
                      <a:pt x="1030577" y="2095304"/>
                    </a:cubicBezTo>
                    <a:cubicBezTo>
                      <a:pt x="762616" y="2092179"/>
                      <a:pt x="244660" y="2113272"/>
                      <a:pt x="18105" y="2095304"/>
                    </a:cubicBezTo>
                    <a:cubicBezTo>
                      <a:pt x="72790" y="1927340"/>
                      <a:pt x="250130" y="1765625"/>
                      <a:pt x="247786" y="1537506"/>
                    </a:cubicBezTo>
                    <a:cubicBezTo>
                      <a:pt x="245442" y="1309387"/>
                      <a:pt x="51697" y="1118768"/>
                      <a:pt x="4042" y="726591"/>
                    </a:cubicBezTo>
                    <a:cubicBezTo>
                      <a:pt x="-20283" y="526408"/>
                      <a:pt x="67548" y="340065"/>
                      <a:pt x="203379" y="206900"/>
                    </a:cubicBezTo>
                    <a:lnTo>
                      <a:pt x="203379" y="206708"/>
                    </a:lnTo>
                    <a:lnTo>
                      <a:pt x="203605" y="206708"/>
                    </a:lnTo>
                    <a:cubicBezTo>
                      <a:pt x="332512" y="77755"/>
                      <a:pt x="505564" y="-2246"/>
                      <a:pt x="664962" y="48"/>
                    </a:cubicBezTo>
                    <a:close/>
                  </a:path>
                </a:pathLst>
              </a:custGeom>
              <a:solidFill>
                <a:schemeClr val="bg1"/>
              </a:solidFill>
              <a:ln w="10795" cap="flat" cmpd="sng" algn="ctr">
                <a:noFill/>
                <a:prstDash val="solid"/>
              </a:ln>
              <a:effectLst/>
            </p:spPr>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dirty="0">
                  <a:gradFill>
                    <a:gsLst>
                      <a:gs pos="0">
                        <a:srgbClr val="FFFFFF"/>
                      </a:gs>
                      <a:gs pos="100000">
                        <a:srgbClr val="FFFFFF"/>
                      </a:gs>
                    </a:gsLst>
                    <a:lin ang="5400000" scaled="0"/>
                  </a:gradFill>
                </a:endParaRPr>
              </a:p>
            </p:txBody>
          </p:sp>
          <p:sp>
            <p:nvSpPr>
              <p:cNvPr id="24" name="Freeform 23"/>
              <p:cNvSpPr>
                <a:spLocks noEditPoints="1"/>
              </p:cNvSpPr>
              <p:nvPr/>
            </p:nvSpPr>
            <p:spPr bwMode="black">
              <a:xfrm rot="17995606">
                <a:off x="1558537" y="3764955"/>
                <a:ext cx="429800" cy="337492"/>
              </a:xfrm>
              <a:custGeom>
                <a:avLst/>
                <a:gdLst>
                  <a:gd name="T0" fmla="*/ 1304 w 1423"/>
                  <a:gd name="T1" fmla="*/ 301 h 1114"/>
                  <a:gd name="T2" fmla="*/ 1302 w 1423"/>
                  <a:gd name="T3" fmla="*/ 297 h 1114"/>
                  <a:gd name="T4" fmla="*/ 719 w 1423"/>
                  <a:gd name="T5" fmla="*/ 113 h 1114"/>
                  <a:gd name="T6" fmla="*/ 496 w 1423"/>
                  <a:gd name="T7" fmla="*/ 416 h 1114"/>
                  <a:gd name="T8" fmla="*/ 441 w 1423"/>
                  <a:gd name="T9" fmla="*/ 482 h 1114"/>
                  <a:gd name="T10" fmla="*/ 375 w 1423"/>
                  <a:gd name="T11" fmla="*/ 536 h 1114"/>
                  <a:gd name="T12" fmla="*/ 290 w 1423"/>
                  <a:gd name="T13" fmla="*/ 648 h 1114"/>
                  <a:gd name="T14" fmla="*/ 470 w 1423"/>
                  <a:gd name="T15" fmla="*/ 973 h 1114"/>
                  <a:gd name="T16" fmla="*/ 610 w 1423"/>
                  <a:gd name="T17" fmla="*/ 960 h 1114"/>
                  <a:gd name="T18" fmla="*/ 775 w 1423"/>
                  <a:gd name="T19" fmla="*/ 921 h 1114"/>
                  <a:gd name="T20" fmla="*/ 932 w 1423"/>
                  <a:gd name="T21" fmla="*/ 927 h 1114"/>
                  <a:gd name="T22" fmla="*/ 1151 w 1423"/>
                  <a:gd name="T23" fmla="*/ 893 h 1114"/>
                  <a:gd name="T24" fmla="*/ 1304 w 1423"/>
                  <a:gd name="T25" fmla="*/ 301 h 1114"/>
                  <a:gd name="T26" fmla="*/ 1024 w 1423"/>
                  <a:gd name="T27" fmla="*/ 311 h 1114"/>
                  <a:gd name="T28" fmla="*/ 1024 w 1423"/>
                  <a:gd name="T29" fmla="*/ 311 h 1114"/>
                  <a:gd name="T30" fmla="*/ 873 w 1423"/>
                  <a:gd name="T31" fmla="*/ 299 h 1114"/>
                  <a:gd name="T32" fmla="*/ 873 w 1423"/>
                  <a:gd name="T33" fmla="*/ 299 h 1114"/>
                  <a:gd name="T34" fmla="*/ 799 w 1423"/>
                  <a:gd name="T35" fmla="*/ 278 h 1114"/>
                  <a:gd name="T36" fmla="*/ 821 w 1423"/>
                  <a:gd name="T37" fmla="*/ 203 h 1114"/>
                  <a:gd name="T38" fmla="*/ 828 w 1423"/>
                  <a:gd name="T39" fmla="*/ 200 h 1114"/>
                  <a:gd name="T40" fmla="*/ 1101 w 1423"/>
                  <a:gd name="T41" fmla="*/ 234 h 1114"/>
                  <a:gd name="T42" fmla="*/ 1108 w 1423"/>
                  <a:gd name="T43" fmla="*/ 244 h 1114"/>
                  <a:gd name="T44" fmla="*/ 1087 w 1423"/>
                  <a:gd name="T45" fmla="*/ 318 h 1114"/>
                  <a:gd name="T46" fmla="*/ 1024 w 1423"/>
                  <a:gd name="T47" fmla="*/ 311 h 1114"/>
                  <a:gd name="T48" fmla="*/ 14 w 1423"/>
                  <a:gd name="T49" fmla="*/ 967 h 1114"/>
                  <a:gd name="T50" fmla="*/ 53 w 1423"/>
                  <a:gd name="T51" fmla="*/ 1037 h 1114"/>
                  <a:gd name="T52" fmla="*/ 115 w 1423"/>
                  <a:gd name="T53" fmla="*/ 1064 h 1114"/>
                  <a:gd name="T54" fmla="*/ 24 w 1423"/>
                  <a:gd name="T55" fmla="*/ 900 h 1114"/>
                  <a:gd name="T56" fmla="*/ 14 w 1423"/>
                  <a:gd name="T57" fmla="*/ 967 h 1114"/>
                  <a:gd name="T58" fmla="*/ 400 w 1423"/>
                  <a:gd name="T59" fmla="*/ 959 h 1114"/>
                  <a:gd name="T60" fmla="*/ 265 w 1423"/>
                  <a:gd name="T61" fmla="*/ 714 h 1114"/>
                  <a:gd name="T62" fmla="*/ 190 w 1423"/>
                  <a:gd name="T63" fmla="*/ 686 h 1114"/>
                  <a:gd name="T64" fmla="*/ 175 w 1423"/>
                  <a:gd name="T65" fmla="*/ 764 h 1114"/>
                  <a:gd name="T66" fmla="*/ 310 w 1423"/>
                  <a:gd name="T67" fmla="*/ 1008 h 1114"/>
                  <a:gd name="T68" fmla="*/ 385 w 1423"/>
                  <a:gd name="T69" fmla="*/ 1037 h 1114"/>
                  <a:gd name="T70" fmla="*/ 400 w 1423"/>
                  <a:gd name="T71" fmla="*/ 959 h 1114"/>
                  <a:gd name="T72" fmla="*/ 266 w 1423"/>
                  <a:gd name="T73" fmla="*/ 1026 h 1114"/>
                  <a:gd name="T74" fmla="*/ 136 w 1423"/>
                  <a:gd name="T75" fmla="*/ 792 h 1114"/>
                  <a:gd name="T76" fmla="*/ 65 w 1423"/>
                  <a:gd name="T77" fmla="*/ 764 h 1114"/>
                  <a:gd name="T78" fmla="*/ 50 w 1423"/>
                  <a:gd name="T79" fmla="*/ 840 h 1114"/>
                  <a:gd name="T80" fmla="*/ 180 w 1423"/>
                  <a:gd name="T81" fmla="*/ 1074 h 1114"/>
                  <a:gd name="T82" fmla="*/ 251 w 1423"/>
                  <a:gd name="T83" fmla="*/ 1101 h 1114"/>
                  <a:gd name="T84" fmla="*/ 266 w 1423"/>
                  <a:gd name="T85" fmla="*/ 1026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3" h="1114">
                    <a:moveTo>
                      <a:pt x="1304" y="301"/>
                    </a:moveTo>
                    <a:cubicBezTo>
                      <a:pt x="1303" y="298"/>
                      <a:pt x="1304" y="300"/>
                      <a:pt x="1302" y="297"/>
                    </a:cubicBezTo>
                    <a:cubicBezTo>
                      <a:pt x="1184" y="83"/>
                      <a:pt x="922" y="0"/>
                      <a:pt x="719" y="113"/>
                    </a:cubicBezTo>
                    <a:cubicBezTo>
                      <a:pt x="602" y="177"/>
                      <a:pt x="570" y="311"/>
                      <a:pt x="496" y="416"/>
                    </a:cubicBezTo>
                    <a:cubicBezTo>
                      <a:pt x="476" y="444"/>
                      <a:pt x="458" y="465"/>
                      <a:pt x="441" y="482"/>
                    </a:cubicBezTo>
                    <a:cubicBezTo>
                      <a:pt x="418" y="504"/>
                      <a:pt x="397" y="520"/>
                      <a:pt x="375" y="536"/>
                    </a:cubicBezTo>
                    <a:cubicBezTo>
                      <a:pt x="334" y="566"/>
                      <a:pt x="296" y="593"/>
                      <a:pt x="290" y="648"/>
                    </a:cubicBezTo>
                    <a:cubicBezTo>
                      <a:pt x="470" y="973"/>
                      <a:pt x="470" y="973"/>
                      <a:pt x="470" y="973"/>
                    </a:cubicBezTo>
                    <a:cubicBezTo>
                      <a:pt x="519" y="997"/>
                      <a:pt x="563" y="978"/>
                      <a:pt x="610" y="960"/>
                    </a:cubicBezTo>
                    <a:cubicBezTo>
                      <a:pt x="654" y="943"/>
                      <a:pt x="697" y="925"/>
                      <a:pt x="775" y="921"/>
                    </a:cubicBezTo>
                    <a:cubicBezTo>
                      <a:pt x="827" y="918"/>
                      <a:pt x="880" y="924"/>
                      <a:pt x="932" y="927"/>
                    </a:cubicBezTo>
                    <a:cubicBezTo>
                      <a:pt x="1008" y="932"/>
                      <a:pt x="1082" y="931"/>
                      <a:pt x="1151" y="893"/>
                    </a:cubicBezTo>
                    <a:cubicBezTo>
                      <a:pt x="1354" y="780"/>
                      <a:pt x="1423" y="515"/>
                      <a:pt x="1304" y="301"/>
                    </a:cubicBezTo>
                    <a:close/>
                    <a:moveTo>
                      <a:pt x="1024" y="311"/>
                    </a:moveTo>
                    <a:cubicBezTo>
                      <a:pt x="1024" y="311"/>
                      <a:pt x="1024" y="311"/>
                      <a:pt x="1024" y="311"/>
                    </a:cubicBezTo>
                    <a:cubicBezTo>
                      <a:pt x="983" y="270"/>
                      <a:pt x="917" y="279"/>
                      <a:pt x="873" y="299"/>
                    </a:cubicBezTo>
                    <a:cubicBezTo>
                      <a:pt x="873" y="299"/>
                      <a:pt x="873" y="299"/>
                      <a:pt x="873" y="299"/>
                    </a:cubicBezTo>
                    <a:cubicBezTo>
                      <a:pt x="847" y="313"/>
                      <a:pt x="814" y="304"/>
                      <a:pt x="799" y="278"/>
                    </a:cubicBezTo>
                    <a:cubicBezTo>
                      <a:pt x="785" y="251"/>
                      <a:pt x="794" y="218"/>
                      <a:pt x="821" y="203"/>
                    </a:cubicBezTo>
                    <a:cubicBezTo>
                      <a:pt x="823" y="202"/>
                      <a:pt x="828" y="200"/>
                      <a:pt x="828" y="200"/>
                    </a:cubicBezTo>
                    <a:cubicBezTo>
                      <a:pt x="927" y="155"/>
                      <a:pt x="1035" y="168"/>
                      <a:pt x="1101" y="234"/>
                    </a:cubicBezTo>
                    <a:cubicBezTo>
                      <a:pt x="1101" y="234"/>
                      <a:pt x="1106" y="240"/>
                      <a:pt x="1108" y="244"/>
                    </a:cubicBezTo>
                    <a:cubicBezTo>
                      <a:pt x="1122" y="270"/>
                      <a:pt x="1113" y="303"/>
                      <a:pt x="1087" y="318"/>
                    </a:cubicBezTo>
                    <a:cubicBezTo>
                      <a:pt x="1066" y="329"/>
                      <a:pt x="1041" y="326"/>
                      <a:pt x="1024" y="311"/>
                    </a:cubicBezTo>
                    <a:close/>
                    <a:moveTo>
                      <a:pt x="14" y="967"/>
                    </a:moveTo>
                    <a:cubicBezTo>
                      <a:pt x="53" y="1037"/>
                      <a:pt x="53" y="1037"/>
                      <a:pt x="53" y="1037"/>
                    </a:cubicBezTo>
                    <a:cubicBezTo>
                      <a:pt x="67" y="1062"/>
                      <a:pt x="94" y="1074"/>
                      <a:pt x="115" y="1064"/>
                    </a:cubicBezTo>
                    <a:cubicBezTo>
                      <a:pt x="24" y="900"/>
                      <a:pt x="24" y="900"/>
                      <a:pt x="24" y="900"/>
                    </a:cubicBezTo>
                    <a:cubicBezTo>
                      <a:pt x="5" y="912"/>
                      <a:pt x="0" y="941"/>
                      <a:pt x="14" y="967"/>
                    </a:cubicBezTo>
                    <a:close/>
                    <a:moveTo>
                      <a:pt x="400" y="959"/>
                    </a:moveTo>
                    <a:cubicBezTo>
                      <a:pt x="265" y="714"/>
                      <a:pt x="265" y="714"/>
                      <a:pt x="265" y="714"/>
                    </a:cubicBezTo>
                    <a:cubicBezTo>
                      <a:pt x="248" y="685"/>
                      <a:pt x="215" y="672"/>
                      <a:pt x="190" y="686"/>
                    </a:cubicBezTo>
                    <a:cubicBezTo>
                      <a:pt x="166" y="699"/>
                      <a:pt x="159" y="734"/>
                      <a:pt x="175" y="764"/>
                    </a:cubicBezTo>
                    <a:cubicBezTo>
                      <a:pt x="310" y="1008"/>
                      <a:pt x="310" y="1008"/>
                      <a:pt x="310" y="1008"/>
                    </a:cubicBezTo>
                    <a:cubicBezTo>
                      <a:pt x="327" y="1038"/>
                      <a:pt x="360" y="1051"/>
                      <a:pt x="385" y="1037"/>
                    </a:cubicBezTo>
                    <a:cubicBezTo>
                      <a:pt x="410" y="1023"/>
                      <a:pt x="416" y="988"/>
                      <a:pt x="400" y="959"/>
                    </a:cubicBezTo>
                    <a:close/>
                    <a:moveTo>
                      <a:pt x="266" y="1026"/>
                    </a:moveTo>
                    <a:cubicBezTo>
                      <a:pt x="136" y="792"/>
                      <a:pt x="136" y="792"/>
                      <a:pt x="136" y="792"/>
                    </a:cubicBezTo>
                    <a:cubicBezTo>
                      <a:pt x="121" y="764"/>
                      <a:pt x="89" y="751"/>
                      <a:pt x="65" y="764"/>
                    </a:cubicBezTo>
                    <a:cubicBezTo>
                      <a:pt x="41" y="778"/>
                      <a:pt x="35" y="811"/>
                      <a:pt x="50" y="840"/>
                    </a:cubicBezTo>
                    <a:cubicBezTo>
                      <a:pt x="180" y="1074"/>
                      <a:pt x="180" y="1074"/>
                      <a:pt x="180" y="1074"/>
                    </a:cubicBezTo>
                    <a:cubicBezTo>
                      <a:pt x="196" y="1102"/>
                      <a:pt x="228" y="1114"/>
                      <a:pt x="251" y="1101"/>
                    </a:cubicBezTo>
                    <a:cubicBezTo>
                      <a:pt x="275" y="1088"/>
                      <a:pt x="282" y="1055"/>
                      <a:pt x="266" y="10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ln>
                    <a:solidFill>
                      <a:srgbClr val="505050">
                        <a:alpha val="0"/>
                      </a:srgbClr>
                    </a:solidFill>
                  </a:ln>
                  <a:gradFill>
                    <a:gsLst>
                      <a:gs pos="0">
                        <a:srgbClr val="FFFFFF"/>
                      </a:gs>
                      <a:gs pos="100000">
                        <a:srgbClr val="FFFFFF"/>
                      </a:gs>
                    </a:gsLst>
                    <a:lin ang="5400000" scaled="0"/>
                  </a:gradFill>
                </a:endParaRPr>
              </a:p>
            </p:txBody>
          </p:sp>
        </p:grpSp>
        <p:sp>
          <p:nvSpPr>
            <p:cNvPr id="19" name="Rectangle 18"/>
            <p:cNvSpPr>
              <a:spLocks noChangeAspect="1"/>
            </p:cNvSpPr>
            <p:nvPr/>
          </p:nvSpPr>
          <p:spPr bwMode="auto">
            <a:xfrm>
              <a:off x="3735711" y="4525198"/>
              <a:ext cx="1645920" cy="1645921"/>
            </a:xfrm>
            <a:prstGeom prst="rect">
              <a:avLst/>
            </a:prstGeom>
            <a:grp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32290" fontAlgn="base">
                <a:lnSpc>
                  <a:spcPct val="90000"/>
                </a:lnSpc>
                <a:spcBef>
                  <a:spcPct val="0"/>
                </a:spcBef>
                <a:spcAft>
                  <a:spcPct val="0"/>
                </a:spcAft>
              </a:pPr>
              <a:r>
                <a:rPr lang="en-US" sz="1836" kern="0" dirty="0">
                  <a:gradFill>
                    <a:gsLst>
                      <a:gs pos="0">
                        <a:srgbClr val="FFFFFF"/>
                      </a:gs>
                      <a:gs pos="100000">
                        <a:srgbClr val="FFFFFF"/>
                      </a:gs>
                    </a:gsLst>
                    <a:lin ang="5400000" scaled="0"/>
                  </a:gradFill>
                  <a:ea typeface="Segoe UI" pitchFamily="34" charset="0"/>
                  <a:cs typeface="Segoe UI" pitchFamily="34" charset="0"/>
                </a:rPr>
                <a:t>Visualize</a:t>
              </a:r>
            </a:p>
          </p:txBody>
        </p:sp>
        <p:sp>
          <p:nvSpPr>
            <p:cNvPr id="20" name="Freeform 19"/>
            <p:cNvSpPr/>
            <p:nvPr>
              <p:custDataLst>
                <p:tags r:id="rId2"/>
              </p:custDataLst>
            </p:nvPr>
          </p:nvSpPr>
          <p:spPr>
            <a:xfrm>
              <a:off x="4150261" y="5016918"/>
              <a:ext cx="787338" cy="793562"/>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chemeClr val="bg1"/>
            </a:solidFill>
            <a:ln w="19050" cap="flat" cmpd="sng" algn="ctr">
              <a:noFill/>
              <a:prstDash val="solid"/>
            </a:ln>
            <a:effectLst/>
          </p:spPr>
          <p:txBody>
            <a:bodyPr rtlCol="0" anchor="ctr"/>
            <a:lstStyle/>
            <a:p>
              <a:pPr algn="ctr" defTabSz="914400">
                <a:defRPr/>
              </a:pPr>
              <a:endParaRPr lang="en-US" sz="1836" kern="0">
                <a:gradFill>
                  <a:gsLst>
                    <a:gs pos="0">
                      <a:srgbClr val="FFFFFF"/>
                    </a:gs>
                    <a:gs pos="100000">
                      <a:srgbClr val="FFFFFF"/>
                    </a:gs>
                  </a:gsLst>
                  <a:lin ang="5400000" scaled="0"/>
                </a:gradFill>
                <a:latin typeface="Arial"/>
              </a:endParaRPr>
            </a:p>
          </p:txBody>
        </p:sp>
        <p:sp>
          <p:nvSpPr>
            <p:cNvPr id="21" name="Rectangle 20"/>
            <p:cNvSpPr>
              <a:spLocks noChangeAspect="1"/>
            </p:cNvSpPr>
            <p:nvPr/>
          </p:nvSpPr>
          <p:spPr bwMode="auto">
            <a:xfrm>
              <a:off x="282247" y="4525198"/>
              <a:ext cx="1645920" cy="1645921"/>
            </a:xfrm>
            <a:prstGeom prst="rect">
              <a:avLst/>
            </a:prstGeom>
            <a:grp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32290" fontAlgn="base">
                <a:lnSpc>
                  <a:spcPct val="90000"/>
                </a:lnSpc>
                <a:spcBef>
                  <a:spcPct val="0"/>
                </a:spcBef>
                <a:spcAft>
                  <a:spcPct val="0"/>
                </a:spcAft>
                <a:defRPr/>
              </a:pPr>
              <a:r>
                <a:rPr lang="en-US" sz="1836" kern="0" dirty="0">
                  <a:gradFill>
                    <a:gsLst>
                      <a:gs pos="0">
                        <a:srgbClr val="FFFFFF"/>
                      </a:gs>
                      <a:gs pos="100000">
                        <a:srgbClr val="FFFFFF"/>
                      </a:gs>
                    </a:gsLst>
                    <a:lin ang="5400000" scaled="0"/>
                  </a:gradFill>
                  <a:ea typeface="Segoe UI" pitchFamily="34" charset="0"/>
                  <a:cs typeface="Segoe UI" pitchFamily="34" charset="0"/>
                </a:rPr>
                <a:t>Discover</a:t>
              </a:r>
            </a:p>
          </p:txBody>
        </p:sp>
        <p:sp>
          <p:nvSpPr>
            <p:cNvPr id="22" name="Freeform 8"/>
            <p:cNvSpPr>
              <a:spLocks noEditPoints="1"/>
            </p:cNvSpPr>
            <p:nvPr/>
          </p:nvSpPr>
          <p:spPr bwMode="black">
            <a:xfrm>
              <a:off x="611804" y="4988989"/>
              <a:ext cx="828137" cy="827921"/>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pPr defTabSz="914400"/>
              <a:endParaRPr lang="en-US" sz="1600" kern="0">
                <a:gradFill>
                  <a:gsLst>
                    <a:gs pos="0">
                      <a:srgbClr val="FFFFFF"/>
                    </a:gs>
                    <a:gs pos="100000">
                      <a:srgbClr val="FFFFFF"/>
                    </a:gs>
                  </a:gsLst>
                  <a:lin ang="5400000" scaled="0"/>
                </a:gradFill>
              </a:endParaRPr>
            </a:p>
          </p:txBody>
        </p:sp>
      </p:grpSp>
      <p:sp>
        <p:nvSpPr>
          <p:cNvPr id="25" name="Cross 24"/>
          <p:cNvSpPr/>
          <p:nvPr/>
        </p:nvSpPr>
        <p:spPr bwMode="auto">
          <a:xfrm>
            <a:off x="5798635" y="3519537"/>
            <a:ext cx="798760" cy="798152"/>
          </a:xfrm>
          <a:prstGeom prst="plus">
            <a:avLst>
              <a:gd name="adj" fmla="val 40783"/>
            </a:avLst>
          </a:prstGeom>
          <a:solidFill>
            <a:srgbClr val="696969"/>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a:gradFill>
                <a:gsLst>
                  <a:gs pos="0">
                    <a:srgbClr val="FFFFFF"/>
                  </a:gs>
                  <a:gs pos="100000">
                    <a:srgbClr val="FFFFFF"/>
                  </a:gs>
                </a:gsLst>
                <a:lin ang="5400000" scaled="0"/>
              </a:gradFill>
            </a:endParaRPr>
          </a:p>
        </p:txBody>
      </p:sp>
      <p:grpSp>
        <p:nvGrpSpPr>
          <p:cNvPr id="27" name="Group 26"/>
          <p:cNvGrpSpPr/>
          <p:nvPr/>
        </p:nvGrpSpPr>
        <p:grpSpPr>
          <a:xfrm>
            <a:off x="6895478" y="2216251"/>
            <a:ext cx="5085869" cy="4480267"/>
            <a:chOff x="6647284" y="1690851"/>
            <a:chExt cx="5085869" cy="4480267"/>
          </a:xfrm>
        </p:grpSpPr>
        <p:pic>
          <p:nvPicPr>
            <p:cNvPr id="28" name="Picture 2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59696" y="1699195"/>
              <a:ext cx="5069008" cy="2745399"/>
            </a:xfrm>
            <a:prstGeom prst="rect">
              <a:avLst/>
            </a:prstGeom>
          </p:spPr>
        </p:pic>
        <p:sp>
          <p:nvSpPr>
            <p:cNvPr id="29" name="Rectangle 28"/>
            <p:cNvSpPr/>
            <p:nvPr/>
          </p:nvSpPr>
          <p:spPr bwMode="auto">
            <a:xfrm>
              <a:off x="6647284" y="1690851"/>
              <a:ext cx="5081420" cy="960234"/>
            </a:xfrm>
            <a:prstGeom prst="rect">
              <a:avLst/>
            </a:prstGeom>
            <a:solidFill>
              <a:srgbClr val="0070C0"/>
            </a:solidFill>
            <a:ln w="38100" cap="flat" cmpd="sng" algn="ctr">
              <a:noFill/>
              <a:prstDash val="soli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defTabSz="932290" fontAlgn="base">
                <a:spcBef>
                  <a:spcPct val="0"/>
                </a:spcBef>
                <a:spcAft>
                  <a:spcPct val="0"/>
                </a:spcAft>
                <a:defRPr/>
              </a:pPr>
              <a:r>
                <a:rPr lang="en-US" sz="2500" b="1" kern="0" spc="-41" dirty="0">
                  <a:gradFill>
                    <a:gsLst>
                      <a:gs pos="0">
                        <a:srgbClr val="FFFFFF"/>
                      </a:gs>
                      <a:gs pos="100000">
                        <a:srgbClr val="FFFFFF"/>
                      </a:gs>
                    </a:gsLst>
                    <a:lin ang="5400000" scaled="0"/>
                  </a:gradFill>
                  <a:latin typeface="Segoe UI Light" pitchFamily="34" charset="0"/>
                </a:rPr>
                <a:t>Collaborate in Power BI for Office 365</a:t>
              </a:r>
              <a:endParaRPr lang="en-US" sz="3100" b="1" kern="0" spc="-41" dirty="0">
                <a:gradFill>
                  <a:gsLst>
                    <a:gs pos="0">
                      <a:srgbClr val="FFFFFF"/>
                    </a:gs>
                    <a:gs pos="100000">
                      <a:srgbClr val="FFFFFF"/>
                    </a:gs>
                  </a:gsLst>
                  <a:lin ang="5400000" scaled="0"/>
                </a:gradFill>
                <a:latin typeface="Segoe UI Light" pitchFamily="34" charset="0"/>
              </a:endParaRPr>
            </a:p>
            <a:p>
              <a:pPr defTabSz="932290" fontAlgn="base">
                <a:lnSpc>
                  <a:spcPct val="90000"/>
                </a:lnSpc>
                <a:spcBef>
                  <a:spcPct val="0"/>
                </a:spcBef>
                <a:spcAft>
                  <a:spcPct val="0"/>
                </a:spcAft>
                <a:defRPr/>
              </a:pPr>
              <a:endParaRPr lang="en-US" sz="3100" kern="0" spc="-41" dirty="0">
                <a:gradFill>
                  <a:gsLst>
                    <a:gs pos="0">
                      <a:srgbClr val="FFFFFF"/>
                    </a:gs>
                    <a:gs pos="100000">
                      <a:srgbClr val="FFFFFF"/>
                    </a:gs>
                  </a:gsLst>
                  <a:lin ang="5400000" scaled="0"/>
                </a:gradFill>
                <a:latin typeface="Segoe UI Light" pitchFamily="34" charset="0"/>
              </a:endParaRPr>
            </a:p>
          </p:txBody>
        </p:sp>
        <p:sp>
          <p:nvSpPr>
            <p:cNvPr id="30" name="Rectangle 29"/>
            <p:cNvSpPr>
              <a:spLocks noChangeAspect="1"/>
            </p:cNvSpPr>
            <p:nvPr/>
          </p:nvSpPr>
          <p:spPr bwMode="auto">
            <a:xfrm>
              <a:off x="6657339" y="4525198"/>
              <a:ext cx="1645919" cy="1645920"/>
            </a:xfrm>
            <a:prstGeom prst="rect">
              <a:avLst/>
            </a:prstGeom>
            <a:solidFill>
              <a:srgbClr val="0070C0"/>
            </a:solid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32290" fontAlgn="base">
                <a:lnSpc>
                  <a:spcPct val="90000"/>
                </a:lnSpc>
                <a:spcBef>
                  <a:spcPct val="0"/>
                </a:spcBef>
                <a:spcAft>
                  <a:spcPct val="0"/>
                </a:spcAft>
              </a:pPr>
              <a:r>
                <a:rPr lang="en-US" sz="1836" kern="0" dirty="0">
                  <a:gradFill>
                    <a:gsLst>
                      <a:gs pos="0">
                        <a:srgbClr val="FFFFFF"/>
                      </a:gs>
                      <a:gs pos="100000">
                        <a:srgbClr val="FFFFFF"/>
                      </a:gs>
                    </a:gsLst>
                    <a:lin ang="5400000" scaled="0"/>
                  </a:gradFill>
                  <a:ea typeface="Segoe UI" pitchFamily="34" charset="0"/>
                  <a:cs typeface="Segoe UI" pitchFamily="34" charset="0"/>
                </a:rPr>
                <a:t>Share</a:t>
              </a:r>
            </a:p>
          </p:txBody>
        </p:sp>
        <p:sp>
          <p:nvSpPr>
            <p:cNvPr id="31" name="Freeform 30"/>
            <p:cNvSpPr>
              <a:spLocks/>
            </p:cNvSpPr>
            <p:nvPr/>
          </p:nvSpPr>
          <p:spPr bwMode="auto">
            <a:xfrm>
              <a:off x="6959143" y="5065776"/>
              <a:ext cx="957756" cy="667885"/>
            </a:xfrm>
            <a:custGeom>
              <a:avLst/>
              <a:gdLst/>
              <a:ahLst/>
              <a:cxnLst/>
              <a:rect l="l" t="t" r="r" b="b"/>
              <a:pathLst>
                <a:path w="1822529" h="1109555">
                  <a:moveTo>
                    <a:pt x="341442" y="686899"/>
                  </a:moveTo>
                  <a:cubicBezTo>
                    <a:pt x="376723" y="679869"/>
                    <a:pt x="419060" y="707989"/>
                    <a:pt x="433172" y="750169"/>
                  </a:cubicBezTo>
                  <a:cubicBezTo>
                    <a:pt x="440228" y="715019"/>
                    <a:pt x="482565" y="693929"/>
                    <a:pt x="517846" y="700959"/>
                  </a:cubicBezTo>
                  <a:cubicBezTo>
                    <a:pt x="553127" y="707989"/>
                    <a:pt x="581351" y="743139"/>
                    <a:pt x="581351" y="778289"/>
                  </a:cubicBezTo>
                  <a:cubicBezTo>
                    <a:pt x="581351" y="778283"/>
                    <a:pt x="581351" y="778218"/>
                    <a:pt x="581351" y="777410"/>
                  </a:cubicBezTo>
                  <a:lnTo>
                    <a:pt x="581351" y="771259"/>
                  </a:lnTo>
                  <a:cubicBezTo>
                    <a:pt x="588407" y="729079"/>
                    <a:pt x="630744" y="707989"/>
                    <a:pt x="673081" y="715019"/>
                  </a:cubicBezTo>
                  <a:cubicBezTo>
                    <a:pt x="715418" y="722049"/>
                    <a:pt x="743643" y="764229"/>
                    <a:pt x="729530" y="806408"/>
                  </a:cubicBezTo>
                  <a:cubicBezTo>
                    <a:pt x="729528" y="806422"/>
                    <a:pt x="729410" y="807248"/>
                    <a:pt x="722474" y="855618"/>
                  </a:cubicBezTo>
                  <a:cubicBezTo>
                    <a:pt x="736586" y="827498"/>
                    <a:pt x="771867" y="813438"/>
                    <a:pt x="807148" y="820468"/>
                  </a:cubicBezTo>
                  <a:cubicBezTo>
                    <a:pt x="842429" y="827498"/>
                    <a:pt x="870653" y="869678"/>
                    <a:pt x="863597" y="911858"/>
                  </a:cubicBezTo>
                  <a:cubicBezTo>
                    <a:pt x="863595" y="911868"/>
                    <a:pt x="863334" y="912973"/>
                    <a:pt x="835372" y="1031367"/>
                  </a:cubicBezTo>
                  <a:cubicBezTo>
                    <a:pt x="821260" y="1073546"/>
                    <a:pt x="785979" y="1094636"/>
                    <a:pt x="750699" y="1094636"/>
                  </a:cubicBezTo>
                  <a:lnTo>
                    <a:pt x="744602" y="1094636"/>
                  </a:lnTo>
                  <a:cubicBezTo>
                    <a:pt x="701306" y="1080576"/>
                    <a:pt x="680137" y="1045427"/>
                    <a:pt x="680137" y="1010277"/>
                  </a:cubicBezTo>
                  <a:cubicBezTo>
                    <a:pt x="666025" y="1031367"/>
                    <a:pt x="637800" y="1045427"/>
                    <a:pt x="609576" y="1045427"/>
                  </a:cubicBezTo>
                  <a:lnTo>
                    <a:pt x="603479" y="1045427"/>
                  </a:lnTo>
                  <a:cubicBezTo>
                    <a:pt x="560183" y="1031367"/>
                    <a:pt x="531958" y="989187"/>
                    <a:pt x="539014" y="954037"/>
                  </a:cubicBezTo>
                  <a:cubicBezTo>
                    <a:pt x="539018" y="954033"/>
                    <a:pt x="539072" y="953980"/>
                    <a:pt x="539896" y="953158"/>
                  </a:cubicBezTo>
                  <a:lnTo>
                    <a:pt x="546071" y="947007"/>
                  </a:lnTo>
                  <a:cubicBezTo>
                    <a:pt x="524902" y="968097"/>
                    <a:pt x="496678" y="982157"/>
                    <a:pt x="468453" y="982157"/>
                  </a:cubicBezTo>
                  <a:cubicBezTo>
                    <a:pt x="468446" y="982157"/>
                    <a:pt x="468376" y="982157"/>
                    <a:pt x="467571" y="982157"/>
                  </a:cubicBezTo>
                  <a:lnTo>
                    <a:pt x="461397" y="982157"/>
                  </a:lnTo>
                  <a:cubicBezTo>
                    <a:pt x="433172" y="975127"/>
                    <a:pt x="412004" y="954037"/>
                    <a:pt x="404948" y="925917"/>
                  </a:cubicBezTo>
                  <a:cubicBezTo>
                    <a:pt x="397892" y="932947"/>
                    <a:pt x="397892" y="932947"/>
                    <a:pt x="390835" y="932947"/>
                  </a:cubicBezTo>
                  <a:cubicBezTo>
                    <a:pt x="383779" y="932947"/>
                    <a:pt x="376723" y="932947"/>
                    <a:pt x="369667" y="932947"/>
                  </a:cubicBezTo>
                  <a:cubicBezTo>
                    <a:pt x="334386" y="932947"/>
                    <a:pt x="306162" y="904828"/>
                    <a:pt x="299106" y="876708"/>
                  </a:cubicBezTo>
                  <a:cubicBezTo>
                    <a:pt x="299102" y="876692"/>
                    <a:pt x="298837" y="875458"/>
                    <a:pt x="277937" y="778289"/>
                  </a:cubicBezTo>
                  <a:cubicBezTo>
                    <a:pt x="270881" y="736109"/>
                    <a:pt x="299106" y="700959"/>
                    <a:pt x="341442" y="686899"/>
                  </a:cubicBezTo>
                  <a:close/>
                  <a:moveTo>
                    <a:pt x="362511" y="142762"/>
                  </a:moveTo>
                  <a:cubicBezTo>
                    <a:pt x="362554" y="142762"/>
                    <a:pt x="390795" y="142762"/>
                    <a:pt x="433141" y="142762"/>
                  </a:cubicBezTo>
                  <a:cubicBezTo>
                    <a:pt x="404889" y="170990"/>
                    <a:pt x="383700" y="206274"/>
                    <a:pt x="383700" y="241559"/>
                  </a:cubicBezTo>
                  <a:cubicBezTo>
                    <a:pt x="376637" y="276843"/>
                    <a:pt x="383700" y="305071"/>
                    <a:pt x="397826" y="333298"/>
                  </a:cubicBezTo>
                  <a:cubicBezTo>
                    <a:pt x="426078" y="382696"/>
                    <a:pt x="468457" y="410924"/>
                    <a:pt x="517898" y="410924"/>
                  </a:cubicBezTo>
                  <a:cubicBezTo>
                    <a:pt x="546150" y="417981"/>
                    <a:pt x="581465" y="410924"/>
                    <a:pt x="609717" y="396810"/>
                  </a:cubicBezTo>
                  <a:cubicBezTo>
                    <a:pt x="609726" y="396804"/>
                    <a:pt x="610149" y="396523"/>
                    <a:pt x="630907" y="382696"/>
                  </a:cubicBezTo>
                  <a:cubicBezTo>
                    <a:pt x="630927" y="382685"/>
                    <a:pt x="632883" y="381599"/>
                    <a:pt x="821609" y="276843"/>
                  </a:cubicBezTo>
                  <a:cubicBezTo>
                    <a:pt x="821623" y="276849"/>
                    <a:pt x="822935" y="277432"/>
                    <a:pt x="948744" y="333298"/>
                  </a:cubicBezTo>
                  <a:cubicBezTo>
                    <a:pt x="948758" y="333309"/>
                    <a:pt x="951606" y="335362"/>
                    <a:pt x="1506724" y="735540"/>
                  </a:cubicBezTo>
                  <a:cubicBezTo>
                    <a:pt x="1534976" y="756711"/>
                    <a:pt x="1542039" y="806109"/>
                    <a:pt x="1520850" y="841394"/>
                  </a:cubicBezTo>
                  <a:cubicBezTo>
                    <a:pt x="1506724" y="862564"/>
                    <a:pt x="1485535" y="876678"/>
                    <a:pt x="1457283" y="876678"/>
                  </a:cubicBezTo>
                  <a:cubicBezTo>
                    <a:pt x="1457268" y="876667"/>
                    <a:pt x="1455327" y="875252"/>
                    <a:pt x="1195950" y="686142"/>
                  </a:cubicBezTo>
                  <a:cubicBezTo>
                    <a:pt x="1188887" y="679085"/>
                    <a:pt x="1181824" y="686142"/>
                    <a:pt x="1174761" y="693199"/>
                  </a:cubicBezTo>
                  <a:cubicBezTo>
                    <a:pt x="1174761" y="700256"/>
                    <a:pt x="1174761" y="707313"/>
                    <a:pt x="1181824" y="714370"/>
                  </a:cubicBezTo>
                  <a:cubicBezTo>
                    <a:pt x="1181837" y="714379"/>
                    <a:pt x="1183505" y="715545"/>
                    <a:pt x="1393715" y="862564"/>
                  </a:cubicBezTo>
                  <a:cubicBezTo>
                    <a:pt x="1393715" y="883735"/>
                    <a:pt x="1393715" y="904906"/>
                    <a:pt x="1379589" y="926076"/>
                  </a:cubicBezTo>
                  <a:cubicBezTo>
                    <a:pt x="1365463" y="947247"/>
                    <a:pt x="1337211" y="961361"/>
                    <a:pt x="1316022" y="961361"/>
                  </a:cubicBezTo>
                  <a:cubicBezTo>
                    <a:pt x="1316007" y="961350"/>
                    <a:pt x="1314082" y="959908"/>
                    <a:pt x="1061752" y="770825"/>
                  </a:cubicBezTo>
                  <a:cubicBezTo>
                    <a:pt x="1054689" y="770825"/>
                    <a:pt x="1040563" y="770825"/>
                    <a:pt x="1040563" y="777882"/>
                  </a:cubicBezTo>
                  <a:cubicBezTo>
                    <a:pt x="1033500" y="784939"/>
                    <a:pt x="1033500" y="791995"/>
                    <a:pt x="1040563" y="799052"/>
                  </a:cubicBezTo>
                  <a:cubicBezTo>
                    <a:pt x="1040576" y="799061"/>
                    <a:pt x="1042204" y="800199"/>
                    <a:pt x="1252454" y="947247"/>
                  </a:cubicBezTo>
                  <a:cubicBezTo>
                    <a:pt x="1252454" y="968418"/>
                    <a:pt x="1252454" y="989588"/>
                    <a:pt x="1238328" y="1010759"/>
                  </a:cubicBezTo>
                  <a:cubicBezTo>
                    <a:pt x="1224202" y="1031930"/>
                    <a:pt x="1203013" y="1038986"/>
                    <a:pt x="1174761" y="1038986"/>
                  </a:cubicBezTo>
                  <a:cubicBezTo>
                    <a:pt x="1174742" y="1038973"/>
                    <a:pt x="1172878" y="1037684"/>
                    <a:pt x="991122" y="911962"/>
                  </a:cubicBezTo>
                  <a:cubicBezTo>
                    <a:pt x="984059" y="904906"/>
                    <a:pt x="976996" y="904906"/>
                    <a:pt x="969933" y="911962"/>
                  </a:cubicBezTo>
                  <a:cubicBezTo>
                    <a:pt x="969933" y="919019"/>
                    <a:pt x="969933" y="926076"/>
                    <a:pt x="976996" y="933133"/>
                  </a:cubicBezTo>
                  <a:cubicBezTo>
                    <a:pt x="977008" y="933143"/>
                    <a:pt x="978180" y="934021"/>
                    <a:pt x="1090004" y="1017816"/>
                  </a:cubicBezTo>
                  <a:cubicBezTo>
                    <a:pt x="1097067" y="1038986"/>
                    <a:pt x="1090004" y="1060157"/>
                    <a:pt x="1082941" y="1074271"/>
                  </a:cubicBezTo>
                  <a:cubicBezTo>
                    <a:pt x="1061752" y="1095441"/>
                    <a:pt x="1040563" y="1109555"/>
                    <a:pt x="1019374" y="1109555"/>
                  </a:cubicBezTo>
                  <a:cubicBezTo>
                    <a:pt x="1019361" y="1109546"/>
                    <a:pt x="1018089" y="1108628"/>
                    <a:pt x="892239" y="1017816"/>
                  </a:cubicBezTo>
                  <a:cubicBezTo>
                    <a:pt x="892243" y="1017797"/>
                    <a:pt x="892533" y="1016447"/>
                    <a:pt x="913428" y="919019"/>
                  </a:cubicBezTo>
                  <a:cubicBezTo>
                    <a:pt x="913428" y="918992"/>
                    <a:pt x="913428" y="911948"/>
                    <a:pt x="913428" y="904906"/>
                  </a:cubicBezTo>
                  <a:cubicBezTo>
                    <a:pt x="920491" y="841394"/>
                    <a:pt x="878113" y="784939"/>
                    <a:pt x="814546" y="770825"/>
                  </a:cubicBezTo>
                  <a:cubicBezTo>
                    <a:pt x="807483" y="763768"/>
                    <a:pt x="807483" y="763768"/>
                    <a:pt x="800420" y="763768"/>
                  </a:cubicBezTo>
                  <a:cubicBezTo>
                    <a:pt x="793357" y="763768"/>
                    <a:pt x="786294" y="763768"/>
                    <a:pt x="779230" y="763768"/>
                  </a:cubicBezTo>
                  <a:cubicBezTo>
                    <a:pt x="772167" y="714370"/>
                    <a:pt x="736852" y="679085"/>
                    <a:pt x="687411" y="664972"/>
                  </a:cubicBezTo>
                  <a:cubicBezTo>
                    <a:pt x="680357" y="664972"/>
                    <a:pt x="673304" y="664972"/>
                    <a:pt x="673285" y="664972"/>
                  </a:cubicBezTo>
                  <a:cubicBezTo>
                    <a:pt x="637970" y="657915"/>
                    <a:pt x="609717" y="664972"/>
                    <a:pt x="588528" y="679085"/>
                  </a:cubicBezTo>
                  <a:cubicBezTo>
                    <a:pt x="574402" y="664972"/>
                    <a:pt x="553213" y="650858"/>
                    <a:pt x="524961" y="650858"/>
                  </a:cubicBezTo>
                  <a:cubicBezTo>
                    <a:pt x="524931" y="650858"/>
                    <a:pt x="517917" y="650858"/>
                    <a:pt x="517898" y="650858"/>
                  </a:cubicBezTo>
                  <a:cubicBezTo>
                    <a:pt x="489646" y="643801"/>
                    <a:pt x="461394" y="650858"/>
                    <a:pt x="440204" y="664972"/>
                  </a:cubicBezTo>
                  <a:cubicBezTo>
                    <a:pt x="419015" y="650858"/>
                    <a:pt x="390763" y="636744"/>
                    <a:pt x="369574" y="636744"/>
                  </a:cubicBezTo>
                  <a:cubicBezTo>
                    <a:pt x="355448" y="636744"/>
                    <a:pt x="341322" y="636744"/>
                    <a:pt x="327196" y="636744"/>
                  </a:cubicBezTo>
                  <a:cubicBezTo>
                    <a:pt x="284817" y="650858"/>
                    <a:pt x="256565" y="672028"/>
                    <a:pt x="242439" y="707313"/>
                  </a:cubicBezTo>
                  <a:cubicBezTo>
                    <a:pt x="242430" y="707310"/>
                    <a:pt x="242003" y="707167"/>
                    <a:pt x="221250" y="700256"/>
                  </a:cubicBezTo>
                  <a:cubicBezTo>
                    <a:pt x="214188" y="425073"/>
                    <a:pt x="362473" y="142834"/>
                    <a:pt x="362511" y="142762"/>
                  </a:cubicBezTo>
                  <a:close/>
                  <a:moveTo>
                    <a:pt x="1723364" y="112687"/>
                  </a:moveTo>
                  <a:cubicBezTo>
                    <a:pt x="1743550" y="115333"/>
                    <a:pt x="1760758" y="129886"/>
                    <a:pt x="1766052" y="156347"/>
                  </a:cubicBezTo>
                  <a:cubicBezTo>
                    <a:pt x="1766054" y="156361"/>
                    <a:pt x="1766355" y="158999"/>
                    <a:pt x="1822529" y="650276"/>
                  </a:cubicBezTo>
                  <a:cubicBezTo>
                    <a:pt x="1822529" y="678501"/>
                    <a:pt x="1801350" y="706725"/>
                    <a:pt x="1766052" y="706725"/>
                  </a:cubicBezTo>
                  <a:cubicBezTo>
                    <a:pt x="1766043" y="706725"/>
                    <a:pt x="1765216" y="706725"/>
                    <a:pt x="1688397" y="706725"/>
                  </a:cubicBezTo>
                  <a:cubicBezTo>
                    <a:pt x="1709572" y="332816"/>
                    <a:pt x="1533148" y="156409"/>
                    <a:pt x="1533086" y="156347"/>
                  </a:cubicBezTo>
                  <a:cubicBezTo>
                    <a:pt x="1533096" y="156345"/>
                    <a:pt x="1534390" y="156021"/>
                    <a:pt x="1702516" y="114010"/>
                  </a:cubicBezTo>
                  <a:cubicBezTo>
                    <a:pt x="1709576" y="112246"/>
                    <a:pt x="1716635" y="111805"/>
                    <a:pt x="1723364" y="112687"/>
                  </a:cubicBezTo>
                  <a:close/>
                  <a:moveTo>
                    <a:pt x="216121" y="52882"/>
                  </a:moveTo>
                  <a:cubicBezTo>
                    <a:pt x="222948" y="53102"/>
                    <a:pt x="229996" y="54864"/>
                    <a:pt x="237043" y="58387"/>
                  </a:cubicBezTo>
                  <a:cubicBezTo>
                    <a:pt x="237043" y="58387"/>
                    <a:pt x="237043" y="58387"/>
                    <a:pt x="321609" y="107717"/>
                  </a:cubicBezTo>
                  <a:cubicBezTo>
                    <a:pt x="321609" y="107717"/>
                    <a:pt x="159524" y="410746"/>
                    <a:pt x="173618" y="706726"/>
                  </a:cubicBezTo>
                  <a:cubicBezTo>
                    <a:pt x="173618" y="706726"/>
                    <a:pt x="173618" y="706726"/>
                    <a:pt x="39721" y="678538"/>
                  </a:cubicBezTo>
                  <a:cubicBezTo>
                    <a:pt x="11533" y="678538"/>
                    <a:pt x="-9609" y="650349"/>
                    <a:pt x="4485" y="615113"/>
                  </a:cubicBezTo>
                  <a:cubicBezTo>
                    <a:pt x="4485" y="615113"/>
                    <a:pt x="4485" y="615113"/>
                    <a:pt x="166571" y="86576"/>
                  </a:cubicBezTo>
                  <a:cubicBezTo>
                    <a:pt x="177142" y="65434"/>
                    <a:pt x="195640" y="52221"/>
                    <a:pt x="216121" y="52882"/>
                  </a:cubicBezTo>
                  <a:close/>
                  <a:moveTo>
                    <a:pt x="811860" y="637"/>
                  </a:moveTo>
                  <a:cubicBezTo>
                    <a:pt x="827743" y="-1131"/>
                    <a:pt x="843626" y="637"/>
                    <a:pt x="857745" y="7709"/>
                  </a:cubicBezTo>
                  <a:cubicBezTo>
                    <a:pt x="857763" y="7717"/>
                    <a:pt x="860458" y="8948"/>
                    <a:pt x="1260115" y="191579"/>
                  </a:cubicBezTo>
                  <a:cubicBezTo>
                    <a:pt x="1281293" y="205723"/>
                    <a:pt x="1302470" y="212795"/>
                    <a:pt x="1316589" y="212795"/>
                  </a:cubicBezTo>
                  <a:cubicBezTo>
                    <a:pt x="1358938" y="226937"/>
                    <a:pt x="1507151" y="198657"/>
                    <a:pt x="1507185" y="198651"/>
                  </a:cubicBezTo>
                  <a:cubicBezTo>
                    <a:pt x="1507263" y="198732"/>
                    <a:pt x="1655423" y="354319"/>
                    <a:pt x="1641309" y="679541"/>
                  </a:cubicBezTo>
                  <a:cubicBezTo>
                    <a:pt x="1641290" y="679545"/>
                    <a:pt x="1639948" y="679833"/>
                    <a:pt x="1542481" y="700757"/>
                  </a:cubicBezTo>
                  <a:cubicBezTo>
                    <a:pt x="1542454" y="700730"/>
                    <a:pt x="1535433" y="693697"/>
                    <a:pt x="1535422" y="693685"/>
                  </a:cubicBezTo>
                  <a:cubicBezTo>
                    <a:pt x="1535404" y="693673"/>
                    <a:pt x="1532978" y="691937"/>
                    <a:pt x="1189524" y="446168"/>
                  </a:cubicBezTo>
                  <a:cubicBezTo>
                    <a:pt x="1189512" y="446159"/>
                    <a:pt x="1187911" y="444983"/>
                    <a:pt x="977750" y="290586"/>
                  </a:cubicBezTo>
                  <a:cubicBezTo>
                    <a:pt x="977733" y="290578"/>
                    <a:pt x="976153" y="289858"/>
                    <a:pt x="822449" y="219867"/>
                  </a:cubicBezTo>
                  <a:cubicBezTo>
                    <a:pt x="822435" y="219874"/>
                    <a:pt x="820645" y="220824"/>
                    <a:pt x="582438" y="347161"/>
                  </a:cubicBezTo>
                  <a:cubicBezTo>
                    <a:pt x="568320" y="361305"/>
                    <a:pt x="547143" y="361305"/>
                    <a:pt x="525965" y="361305"/>
                  </a:cubicBezTo>
                  <a:cubicBezTo>
                    <a:pt x="490669" y="361305"/>
                    <a:pt x="462433" y="340089"/>
                    <a:pt x="448315" y="311802"/>
                  </a:cubicBezTo>
                  <a:cubicBezTo>
                    <a:pt x="420078" y="262298"/>
                    <a:pt x="434196" y="198651"/>
                    <a:pt x="483610" y="170363"/>
                  </a:cubicBezTo>
                  <a:cubicBezTo>
                    <a:pt x="483624" y="170356"/>
                    <a:pt x="484873" y="169694"/>
                    <a:pt x="603616" y="106715"/>
                  </a:cubicBezTo>
                  <a:cubicBezTo>
                    <a:pt x="603633" y="106706"/>
                    <a:pt x="605286" y="105770"/>
                    <a:pt x="765976" y="14781"/>
                  </a:cubicBezTo>
                  <a:cubicBezTo>
                    <a:pt x="780094" y="7709"/>
                    <a:pt x="795977" y="2405"/>
                    <a:pt x="811860" y="63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dirty="0">
                <a:ln>
                  <a:solidFill>
                    <a:srgbClr val="505050">
                      <a:alpha val="0"/>
                    </a:srgbClr>
                  </a:solidFill>
                </a:ln>
                <a:gradFill>
                  <a:gsLst>
                    <a:gs pos="0">
                      <a:srgbClr val="FFFFFF"/>
                    </a:gs>
                    <a:gs pos="100000">
                      <a:srgbClr val="FFFFFF"/>
                    </a:gs>
                  </a:gsLst>
                  <a:lin ang="5400000" scaled="0"/>
                </a:gradFill>
              </a:endParaRPr>
            </a:p>
          </p:txBody>
        </p:sp>
        <p:sp>
          <p:nvSpPr>
            <p:cNvPr id="32" name="Rectangle 31"/>
            <p:cNvSpPr>
              <a:spLocks noChangeAspect="1"/>
            </p:cNvSpPr>
            <p:nvPr/>
          </p:nvSpPr>
          <p:spPr bwMode="auto">
            <a:xfrm>
              <a:off x="8372286" y="4525198"/>
              <a:ext cx="1645919" cy="1645920"/>
            </a:xfrm>
            <a:prstGeom prst="rect">
              <a:avLst/>
            </a:prstGeom>
            <a:solidFill>
              <a:srgbClr val="0070C0"/>
            </a:solid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32290" fontAlgn="base">
                <a:lnSpc>
                  <a:spcPct val="90000"/>
                </a:lnSpc>
                <a:spcBef>
                  <a:spcPct val="0"/>
                </a:spcBef>
                <a:spcAft>
                  <a:spcPct val="0"/>
                </a:spcAft>
              </a:pPr>
              <a:r>
                <a:rPr lang="en-US" sz="1836" kern="0" dirty="0">
                  <a:gradFill>
                    <a:gsLst>
                      <a:gs pos="0">
                        <a:srgbClr val="FFFFFF"/>
                      </a:gs>
                      <a:gs pos="100000">
                        <a:srgbClr val="FFFFFF"/>
                      </a:gs>
                    </a:gsLst>
                    <a:lin ang="5400000" scaled="0"/>
                  </a:gradFill>
                  <a:ea typeface="Segoe UI" pitchFamily="34" charset="0"/>
                  <a:cs typeface="Segoe UI" pitchFamily="34" charset="0"/>
                </a:rPr>
                <a:t>Question</a:t>
              </a:r>
            </a:p>
          </p:txBody>
        </p:sp>
        <p:grpSp>
          <p:nvGrpSpPr>
            <p:cNvPr id="33" name="Group 32"/>
            <p:cNvGrpSpPr/>
            <p:nvPr/>
          </p:nvGrpSpPr>
          <p:grpSpPr>
            <a:xfrm>
              <a:off x="8760328" y="5056648"/>
              <a:ext cx="937101" cy="785651"/>
              <a:chOff x="8852766" y="4448677"/>
              <a:chExt cx="755507" cy="633406"/>
            </a:xfrm>
          </p:grpSpPr>
          <p:grpSp>
            <p:nvGrpSpPr>
              <p:cNvPr id="40" name="Group 39"/>
              <p:cNvGrpSpPr/>
              <p:nvPr/>
            </p:nvGrpSpPr>
            <p:grpSpPr bwMode="black">
              <a:xfrm>
                <a:off x="8852766" y="4448677"/>
                <a:ext cx="735022" cy="633406"/>
                <a:chOff x="5628627" y="922419"/>
                <a:chExt cx="576936" cy="497307"/>
              </a:xfrm>
            </p:grpSpPr>
            <p:sp>
              <p:nvSpPr>
                <p:cNvPr id="42" name="Rectangle 41"/>
                <p:cNvSpPr/>
                <p:nvPr/>
              </p:nvSpPr>
              <p:spPr bwMode="black">
                <a:xfrm>
                  <a:off x="5628627" y="922419"/>
                  <a:ext cx="576936" cy="360946"/>
                </a:xfrm>
                <a:prstGeom prst="rect">
                  <a:avLst/>
                </a:prstGeom>
                <a:solidFill>
                  <a:srgbClr val="FFFFFF"/>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defTabSz="740740"/>
                  <a:endParaRPr lang="en-US" sz="1836" kern="0" spc="-122" dirty="0">
                    <a:gradFill>
                      <a:gsLst>
                        <a:gs pos="0">
                          <a:srgbClr val="FFFFFF"/>
                        </a:gs>
                        <a:gs pos="100000">
                          <a:srgbClr val="FFFFFF"/>
                        </a:gs>
                      </a:gsLst>
                      <a:lin ang="5400000" scaled="0"/>
                    </a:gradFill>
                    <a:latin typeface="Segoe Light" pitchFamily="34" charset="0"/>
                  </a:endParaRPr>
                </a:p>
              </p:txBody>
            </p:sp>
            <p:sp>
              <p:nvSpPr>
                <p:cNvPr id="43" name="Isosceles Triangle 42"/>
                <p:cNvSpPr/>
                <p:nvPr/>
              </p:nvSpPr>
              <p:spPr bwMode="black">
                <a:xfrm flipV="1">
                  <a:off x="5716871" y="1251284"/>
                  <a:ext cx="202131" cy="168442"/>
                </a:xfrm>
                <a:prstGeom prst="triangle">
                  <a:avLst>
                    <a:gd name="adj" fmla="val 20000"/>
                  </a:avLst>
                </a:prstGeom>
                <a:solidFill>
                  <a:srgbClr val="FFFFFF"/>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defTabSz="740740"/>
                  <a:endParaRPr lang="en-US" sz="1836" kern="0" spc="-122" dirty="0">
                    <a:gradFill>
                      <a:gsLst>
                        <a:gs pos="0">
                          <a:srgbClr val="FFFFFF"/>
                        </a:gs>
                        <a:gs pos="100000">
                          <a:srgbClr val="FFFFFF"/>
                        </a:gs>
                      </a:gsLst>
                      <a:lin ang="5400000" scaled="0"/>
                    </a:gradFill>
                    <a:latin typeface="Segoe Light" pitchFamily="34" charset="0"/>
                  </a:endParaRPr>
                </a:p>
              </p:txBody>
            </p:sp>
          </p:grpSp>
          <p:sp>
            <p:nvSpPr>
              <p:cNvPr id="41" name="TextBox 40"/>
              <p:cNvSpPr txBox="1"/>
              <p:nvPr/>
            </p:nvSpPr>
            <p:spPr bwMode="black">
              <a:xfrm>
                <a:off x="8986839" y="4569351"/>
                <a:ext cx="621434" cy="241148"/>
              </a:xfrm>
              <a:prstGeom prst="rect">
                <a:avLst/>
              </a:prstGeom>
              <a:noFill/>
            </p:spPr>
            <p:txBody>
              <a:bodyPr wrap="square" lIns="0" tIns="0" rIns="0" bIns="0" rtlCol="0">
                <a:spAutoFit/>
              </a:bodyPr>
              <a:lstStyle/>
              <a:p>
                <a:pPr defTabSz="914400"/>
                <a:r>
                  <a:rPr lang="en-US" sz="1900" b="1" kern="0" dirty="0">
                    <a:solidFill>
                      <a:srgbClr val="0070C0"/>
                    </a:solidFill>
                  </a:rPr>
                  <a:t>Q</a:t>
                </a:r>
                <a:r>
                  <a:rPr lang="en-US" sz="1900" kern="0" dirty="0">
                    <a:solidFill>
                      <a:srgbClr val="0070C0"/>
                    </a:solidFill>
                  </a:rPr>
                  <a:t>&amp;</a:t>
                </a:r>
                <a:r>
                  <a:rPr lang="en-US" sz="1900" b="1" kern="0" dirty="0">
                    <a:solidFill>
                      <a:srgbClr val="0070C0"/>
                    </a:solidFill>
                  </a:rPr>
                  <a:t>A</a:t>
                </a:r>
                <a:endParaRPr lang="en-US" sz="1900" kern="0" spc="-135" dirty="0">
                  <a:solidFill>
                    <a:srgbClr val="0070C0"/>
                  </a:solidFill>
                  <a:latin typeface="Arial Black" pitchFamily="34" charset="0"/>
                  <a:cs typeface="Arial" pitchFamily="34" charset="0"/>
                </a:endParaRPr>
              </a:p>
            </p:txBody>
          </p:sp>
        </p:grpSp>
        <p:sp>
          <p:nvSpPr>
            <p:cNvPr id="34" name="Rectangle 33"/>
            <p:cNvSpPr>
              <a:spLocks noChangeAspect="1"/>
            </p:cNvSpPr>
            <p:nvPr/>
          </p:nvSpPr>
          <p:spPr bwMode="auto">
            <a:xfrm>
              <a:off x="10087234" y="4525198"/>
              <a:ext cx="1645919" cy="1645920"/>
            </a:xfrm>
            <a:prstGeom prst="rect">
              <a:avLst/>
            </a:prstGeom>
            <a:solidFill>
              <a:srgbClr val="0070C0"/>
            </a:solidFill>
            <a:ln w="38100" cap="flat" cmpd="sng" algn="ctr">
              <a:noFill/>
              <a:prstDash val="solid"/>
              <a:headEnd type="none" w="med" len="med"/>
              <a:tailEnd type="none" w="med" len="med"/>
            </a:ln>
            <a:effectLst/>
          </p:spPr>
          <p:txBody>
            <a:bodyPr vert="horz" wrap="square" lIns="93256" tIns="91440" rIns="93256" bIns="91440" numCol="1" rtlCol="0" anchor="t" anchorCtr="0" compatLnSpc="1">
              <a:prstTxWarp prst="textNoShape">
                <a:avLst/>
              </a:prstTxWarp>
            </a:bodyPr>
            <a:lstStyle/>
            <a:p>
              <a:pPr defTabSz="932290" fontAlgn="base">
                <a:lnSpc>
                  <a:spcPct val="90000"/>
                </a:lnSpc>
                <a:spcBef>
                  <a:spcPct val="0"/>
                </a:spcBef>
                <a:spcAft>
                  <a:spcPct val="0"/>
                </a:spcAft>
              </a:pPr>
              <a:r>
                <a:rPr lang="en-US" sz="1836" kern="0" dirty="0">
                  <a:gradFill>
                    <a:gsLst>
                      <a:gs pos="0">
                        <a:srgbClr val="FFFFFF"/>
                      </a:gs>
                      <a:gs pos="100000">
                        <a:srgbClr val="FFFFFF"/>
                      </a:gs>
                    </a:gsLst>
                    <a:lin ang="5400000" scaled="0"/>
                  </a:gradFill>
                  <a:ea typeface="Segoe UI" pitchFamily="34" charset="0"/>
                  <a:cs typeface="Segoe UI" pitchFamily="34" charset="0"/>
                </a:rPr>
                <a:t>Mobility</a:t>
              </a:r>
            </a:p>
          </p:txBody>
        </p:sp>
        <p:grpSp>
          <p:nvGrpSpPr>
            <p:cNvPr id="35" name="Group 34"/>
            <p:cNvGrpSpPr/>
            <p:nvPr/>
          </p:nvGrpSpPr>
          <p:grpSpPr>
            <a:xfrm>
              <a:off x="10328269" y="5014387"/>
              <a:ext cx="824022" cy="812968"/>
              <a:chOff x="10280016" y="4544833"/>
              <a:chExt cx="728879" cy="719102"/>
            </a:xfrm>
          </p:grpSpPr>
          <p:grpSp>
            <p:nvGrpSpPr>
              <p:cNvPr id="36" name="Group 35"/>
              <p:cNvGrpSpPr/>
              <p:nvPr/>
            </p:nvGrpSpPr>
            <p:grpSpPr bwMode="black">
              <a:xfrm>
                <a:off x="10280016" y="4544833"/>
                <a:ext cx="728879" cy="719102"/>
                <a:chOff x="2916435" y="3914152"/>
                <a:chExt cx="930763" cy="918513"/>
              </a:xfrm>
            </p:grpSpPr>
            <p:pic>
              <p:nvPicPr>
                <p:cNvPr id="38" name="Pictur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39"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40" tIns="45720" rIns="91440" bIns="45720" numCol="1" anchor="t" anchorCtr="0" compatLnSpc="1">
                  <a:prstTxWarp prst="textNoShape">
                    <a:avLst/>
                  </a:prstTxWarp>
                </a:bodyPr>
                <a:lstStyle/>
                <a:p>
                  <a:pPr defTabSz="914400"/>
                  <a:endParaRPr lang="en-US" sz="900" kern="0" dirty="0">
                    <a:gradFill>
                      <a:gsLst>
                        <a:gs pos="0">
                          <a:srgbClr val="FFFFFF"/>
                        </a:gs>
                        <a:gs pos="100000">
                          <a:srgbClr val="FFFFFF"/>
                        </a:gs>
                      </a:gsLst>
                      <a:lin ang="5400000" scaled="0"/>
                    </a:gradFill>
                  </a:endParaRPr>
                </a:p>
              </p:txBody>
            </p:sp>
          </p:grpSp>
          <p:sp>
            <p:nvSpPr>
              <p:cNvPr id="37" name="Freeform 36"/>
              <p:cNvSpPr/>
              <p:nvPr>
                <p:custDataLst>
                  <p:tags r:id="rId1"/>
                </p:custDataLst>
              </p:nvPr>
            </p:nvSpPr>
            <p:spPr>
              <a:xfrm>
                <a:off x="10639372" y="4697518"/>
                <a:ext cx="294872" cy="297203"/>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rtlCol="0" anchor="ctr"/>
              <a:lstStyle/>
              <a:p>
                <a:pPr algn="ctr" defTabSz="914400">
                  <a:defRPr/>
                </a:pPr>
                <a:endParaRPr lang="en-US" sz="1836" kern="0">
                  <a:gradFill>
                    <a:gsLst>
                      <a:gs pos="0">
                        <a:srgbClr val="FFFFFF"/>
                      </a:gs>
                      <a:gs pos="100000">
                        <a:srgbClr val="FFFFFF"/>
                      </a:gs>
                    </a:gsLst>
                    <a:lin ang="5400000" scaled="0"/>
                  </a:gradFill>
                  <a:latin typeface="Arial"/>
                </a:endParaRPr>
              </a:p>
            </p:txBody>
          </p:sp>
        </p:grpSp>
      </p:grpSp>
    </p:spTree>
    <p:extLst>
      <p:ext uri="{BB962C8B-B14F-4D97-AF65-F5344CB8AC3E}">
        <p14:creationId xmlns:p14="http://schemas.microsoft.com/office/powerpoint/2010/main" val="4054380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2" presetClass="entr" presetSubtype="2" decel="10000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1000" fill="hold"/>
                                        <p:tgtEl>
                                          <p:spTgt spid="27"/>
                                        </p:tgtEl>
                                        <p:attrNameLst>
                                          <p:attrName>ppt_x</p:attrName>
                                        </p:attrNameLst>
                                      </p:cBhvr>
                                      <p:tavLst>
                                        <p:tav tm="0">
                                          <p:val>
                                            <p:strVal val="1+#ppt_w/2"/>
                                          </p:val>
                                        </p:tav>
                                        <p:tav tm="100000">
                                          <p:val>
                                            <p:strVal val="#ppt_x"/>
                                          </p:val>
                                        </p:tav>
                                      </p:tavLst>
                                    </p:anim>
                                    <p:anim calcmode="lin" valueType="num">
                                      <p:cBhvr additive="base">
                                        <p:cTn id="15"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Walkthrough</a:t>
            </a:r>
            <a:endParaRPr lang="nl-NL"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 y="4421643"/>
            <a:ext cx="2960914" cy="1621100"/>
          </a:xfrm>
          <a:prstGeom prst="rect">
            <a:avLst/>
          </a:prstGeom>
        </p:spPr>
      </p:pic>
      <p:pic>
        <p:nvPicPr>
          <p:cNvPr id="5" name="Picture 4"/>
          <p:cNvPicPr>
            <a:picLocks noChangeAspect="1"/>
          </p:cNvPicPr>
          <p:nvPr/>
        </p:nvPicPr>
        <p:blipFill>
          <a:blip r:embed="rId5">
            <a:duotone>
              <a:prstClr val="black"/>
              <a:schemeClr val="accent5">
                <a:tint val="45000"/>
                <a:satMod val="400000"/>
              </a:schemeClr>
            </a:duotone>
          </a:blip>
          <a:stretch>
            <a:fillRect/>
          </a:stretch>
        </p:blipFill>
        <p:spPr>
          <a:xfrm>
            <a:off x="212271" y="791937"/>
            <a:ext cx="2857500" cy="2857500"/>
          </a:xfrm>
          <a:prstGeom prst="ellipse">
            <a:avLst/>
          </a:prstGeom>
          <a:ln>
            <a:noFill/>
          </a:ln>
          <a:effectLst>
            <a:softEdge rad="112500"/>
          </a:effectLst>
        </p:spPr>
      </p:pic>
      <p:grpSp>
        <p:nvGrpSpPr>
          <p:cNvPr id="6" name="Group 5"/>
          <p:cNvGrpSpPr/>
          <p:nvPr/>
        </p:nvGrpSpPr>
        <p:grpSpPr>
          <a:xfrm>
            <a:off x="3795874" y="3078733"/>
            <a:ext cx="1102754" cy="1089621"/>
            <a:chOff x="1029643" y="1874304"/>
            <a:chExt cx="993914" cy="1074425"/>
          </a:xfrm>
          <a:solidFill>
            <a:srgbClr val="0070C0"/>
          </a:solidFill>
          <a:effectLst>
            <a:outerShdw blurRad="50800" dist="38100" dir="5400000" algn="t" rotWithShape="0">
              <a:prstClr val="black">
                <a:alpha val="40000"/>
              </a:prstClr>
            </a:outerShdw>
          </a:effectLst>
        </p:grpSpPr>
        <p:sp>
          <p:nvSpPr>
            <p:cNvPr id="7" name="Rectangle 6"/>
            <p:cNvSpPr/>
            <p:nvPr/>
          </p:nvSpPr>
          <p:spPr bwMode="auto">
            <a:xfrm>
              <a:off x="1029643" y="1874304"/>
              <a:ext cx="993914" cy="107442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68580" tIns="45720" rIns="68580" bIns="45720" rtlCol="0" anchor="b" anchorCtr="0"/>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406"/>
              <a:endParaRPr lang="en-US" sz="2400"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pic>
          <p:nvPicPr>
            <p:cNvPr id="8" name="Picture 7"/>
            <p:cNvPicPr>
              <a:picLocks noChangeAspect="1"/>
            </p:cNvPicPr>
            <p:nvPr/>
          </p:nvPicPr>
          <p:blipFill>
            <a:blip r:embed="rId6">
              <a:lum bright="70000" contrast="-70000"/>
            </a:blip>
            <a:stretch>
              <a:fillRect/>
            </a:stretch>
          </p:blipFill>
          <p:spPr>
            <a:xfrm>
              <a:off x="1191638" y="2076554"/>
              <a:ext cx="669924" cy="669924"/>
            </a:xfrm>
            <a:prstGeom prst="rect">
              <a:avLst/>
            </a:prstGeom>
            <a:grpFill/>
          </p:spPr>
        </p:pic>
      </p:grpSp>
      <p:sp>
        <p:nvSpPr>
          <p:cNvPr id="9" name="Freeform 58"/>
          <p:cNvSpPr>
            <a:spLocks noChangeAspect="1" noEditPoints="1"/>
          </p:cNvSpPr>
          <p:nvPr/>
        </p:nvSpPr>
        <p:spPr bwMode="black">
          <a:xfrm>
            <a:off x="2604663" y="3323443"/>
            <a:ext cx="705202" cy="755850"/>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0070C0"/>
          </a:solidFill>
          <a:ln>
            <a:noFill/>
          </a:ln>
          <a:effectLst>
            <a:outerShdw blurRad="50800" dist="38100" dir="5400000" algn="t" rotWithShape="0">
              <a:prstClr val="black">
                <a:alpha val="40000"/>
              </a:prstClr>
            </a:outerShdw>
          </a:effectLst>
        </p:spPr>
        <p:txBody>
          <a:bodyPr vert="horz" wrap="square" lIns="80687" tIns="40344" rIns="80687" bIns="40344" numCol="1" anchor="t" anchorCtr="0" compatLnSpc="1">
            <a:prstTxWarp prst="textNoShape">
              <a:avLst/>
            </a:prstTxWarp>
          </a:bodyPr>
          <a:lstStyle/>
          <a:p>
            <a:endParaRPr lang="en-US" sz="1568">
              <a:solidFill>
                <a:srgbClr val="FFFFFF"/>
              </a:solidFill>
            </a:endParaRPr>
          </a:p>
        </p:txBody>
      </p:sp>
      <p:sp>
        <p:nvSpPr>
          <p:cNvPr id="10" name="Rectangle 9"/>
          <p:cNvSpPr/>
          <p:nvPr/>
        </p:nvSpPr>
        <p:spPr>
          <a:xfrm>
            <a:off x="3795874" y="4201619"/>
            <a:ext cx="1234953" cy="369332"/>
          </a:xfrm>
          <a:prstGeom prst="rect">
            <a:avLst/>
          </a:prstGeom>
        </p:spPr>
        <p:txBody>
          <a:bodyPr wrap="none">
            <a:spAutoFit/>
          </a:bodyPr>
          <a:lstStyle/>
          <a:p>
            <a:r>
              <a:rPr lang="nl-NL" dirty="0"/>
              <a:t>Event Hubs</a:t>
            </a:r>
          </a:p>
        </p:txBody>
      </p:sp>
      <p:pic>
        <p:nvPicPr>
          <p:cNvPr id="20" name="Picture 19"/>
          <p:cNvPicPr>
            <a:picLocks noChangeAspect="1"/>
          </p:cNvPicPr>
          <p:nvPr/>
        </p:nvPicPr>
        <p:blipFill>
          <a:blip r:embed="rId7"/>
          <a:stretch>
            <a:fillRect/>
          </a:stretch>
        </p:blipFill>
        <p:spPr>
          <a:xfrm>
            <a:off x="6172318" y="2717022"/>
            <a:ext cx="1089621" cy="1089621"/>
          </a:xfrm>
          <a:prstGeom prst="rect">
            <a:avLst/>
          </a:prstGeom>
          <a:solidFill>
            <a:srgbClr val="0070C0"/>
          </a:solidFill>
          <a:effectLst>
            <a:outerShdw blurRad="50800" dist="38100" dir="5400000" algn="t" rotWithShape="0">
              <a:prstClr val="black">
                <a:alpha val="40000"/>
              </a:prstClr>
            </a:outerShdw>
          </a:effectLst>
        </p:spPr>
      </p:pic>
      <p:sp>
        <p:nvSpPr>
          <p:cNvPr id="26" name="Notched Right Arrow 25"/>
          <p:cNvSpPr/>
          <p:nvPr/>
        </p:nvSpPr>
        <p:spPr>
          <a:xfrm>
            <a:off x="5011275" y="3325134"/>
            <a:ext cx="907022" cy="653143"/>
          </a:xfrm>
          <a:prstGeom prst="notchedRightArrow">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Notched Right Arrow 27"/>
          <p:cNvSpPr/>
          <p:nvPr/>
        </p:nvSpPr>
        <p:spPr>
          <a:xfrm>
            <a:off x="7792722" y="3184424"/>
            <a:ext cx="907022" cy="653143"/>
          </a:xfrm>
          <a:prstGeom prst="notchedRightArrow">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9" name="Group 28"/>
          <p:cNvGrpSpPr/>
          <p:nvPr/>
        </p:nvGrpSpPr>
        <p:grpSpPr>
          <a:xfrm>
            <a:off x="8916026" y="3129245"/>
            <a:ext cx="948066" cy="771399"/>
            <a:chOff x="2317532" y="-4150064"/>
            <a:chExt cx="458787" cy="398463"/>
          </a:xfrm>
          <a:solidFill>
            <a:srgbClr val="0070C0"/>
          </a:solidFill>
          <a:effectLst/>
        </p:grpSpPr>
        <p:sp>
          <p:nvSpPr>
            <p:cNvPr id="30"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31"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32"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33"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grpSp>
        <p:nvGrpSpPr>
          <p:cNvPr id="34" name="Group 33"/>
          <p:cNvGrpSpPr/>
          <p:nvPr/>
        </p:nvGrpSpPr>
        <p:grpSpPr>
          <a:xfrm>
            <a:off x="6213234" y="4938517"/>
            <a:ext cx="948066" cy="771399"/>
            <a:chOff x="2317532" y="-4150064"/>
            <a:chExt cx="458787" cy="398463"/>
          </a:xfrm>
          <a:solidFill>
            <a:srgbClr val="0070C0"/>
          </a:solidFill>
        </p:grpSpPr>
        <p:sp>
          <p:nvSpPr>
            <p:cNvPr id="35" name="Freeform 185"/>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36" name="Freeform 186"/>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37" name="Freeform 187"/>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sp>
          <p:nvSpPr>
            <p:cNvPr id="38" name="Freeform 188"/>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defTabSz="597576">
                <a:defRPr/>
              </a:pPr>
              <a:endParaRPr lang="en-US" sz="1765" kern="0">
                <a:solidFill>
                  <a:prstClr val="black"/>
                </a:solidFill>
                <a:latin typeface="Segoe UI"/>
              </a:endParaRPr>
            </a:p>
          </p:txBody>
        </p:sp>
      </p:grpSp>
      <p:sp>
        <p:nvSpPr>
          <p:cNvPr id="39" name="Rectangle 38"/>
          <p:cNvSpPr/>
          <p:nvPr/>
        </p:nvSpPr>
        <p:spPr>
          <a:xfrm>
            <a:off x="5889888" y="2226642"/>
            <a:ext cx="1748940" cy="369332"/>
          </a:xfrm>
          <a:prstGeom prst="rect">
            <a:avLst/>
          </a:prstGeom>
        </p:spPr>
        <p:txBody>
          <a:bodyPr wrap="none">
            <a:spAutoFit/>
          </a:bodyPr>
          <a:lstStyle/>
          <a:p>
            <a:r>
              <a:rPr lang="en-US" dirty="0"/>
              <a:t>Stream Analytics</a:t>
            </a:r>
            <a:endParaRPr lang="nl-NL" dirty="0"/>
          </a:p>
        </p:txBody>
      </p:sp>
      <p:sp>
        <p:nvSpPr>
          <p:cNvPr id="40" name="Rectangle 39"/>
          <p:cNvSpPr/>
          <p:nvPr/>
        </p:nvSpPr>
        <p:spPr>
          <a:xfrm>
            <a:off x="6070996" y="5770298"/>
            <a:ext cx="1486048" cy="369332"/>
          </a:xfrm>
          <a:prstGeom prst="rect">
            <a:avLst/>
          </a:prstGeom>
        </p:spPr>
        <p:txBody>
          <a:bodyPr wrap="none">
            <a:spAutoFit/>
          </a:bodyPr>
          <a:lstStyle/>
          <a:p>
            <a:r>
              <a:rPr lang="en-US" dirty="0"/>
              <a:t>Azure Storage</a:t>
            </a:r>
            <a:endParaRPr lang="nl-NL" dirty="0"/>
          </a:p>
        </p:txBody>
      </p:sp>
      <p:sp>
        <p:nvSpPr>
          <p:cNvPr id="41" name="Rectangle 40"/>
          <p:cNvSpPr/>
          <p:nvPr/>
        </p:nvSpPr>
        <p:spPr>
          <a:xfrm>
            <a:off x="8724126" y="3917808"/>
            <a:ext cx="1486048" cy="369332"/>
          </a:xfrm>
          <a:prstGeom prst="rect">
            <a:avLst/>
          </a:prstGeom>
        </p:spPr>
        <p:txBody>
          <a:bodyPr wrap="none">
            <a:spAutoFit/>
          </a:bodyPr>
          <a:lstStyle/>
          <a:p>
            <a:r>
              <a:rPr lang="en-US" dirty="0"/>
              <a:t>Azure Storage</a:t>
            </a:r>
            <a:endParaRPr lang="nl-NL" dirty="0"/>
          </a:p>
        </p:txBody>
      </p:sp>
      <p:grpSp>
        <p:nvGrpSpPr>
          <p:cNvPr id="42" name="Group 41"/>
          <p:cNvGrpSpPr/>
          <p:nvPr/>
        </p:nvGrpSpPr>
        <p:grpSpPr>
          <a:xfrm>
            <a:off x="11075299" y="3054098"/>
            <a:ext cx="826343" cy="1367563"/>
            <a:chOff x="8676134" y="2096013"/>
            <a:chExt cx="533536" cy="849728"/>
          </a:xfrm>
          <a:effectLst>
            <a:outerShdw blurRad="50800" dist="38100" dir="2700000" algn="tl" rotWithShape="0">
              <a:prstClr val="black">
                <a:alpha val="40000"/>
              </a:prstClr>
            </a:outerShdw>
          </a:effectLst>
        </p:grpSpPr>
        <p:sp>
          <p:nvSpPr>
            <p:cNvPr id="43" name="Rectangle 287"/>
            <p:cNvSpPr>
              <a:spLocks noChangeArrowheads="1"/>
            </p:cNvSpPr>
            <p:nvPr/>
          </p:nvSpPr>
          <p:spPr bwMode="auto">
            <a:xfrm>
              <a:off x="8694268" y="2669956"/>
              <a:ext cx="65" cy="275785"/>
            </a:xfrm>
            <a:prstGeom prst="rect">
              <a:avLst/>
            </a:prstGeom>
            <a:noFill/>
            <a:ln>
              <a:noFill/>
            </a:ln>
            <a:scene3d>
              <a:camera prst="orthographicFront"/>
              <a:lightRig rig="threePt" dir="t"/>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97576">
                <a:defRPr/>
              </a:pPr>
              <a:endParaRPr lang="en-US" altLang="en-US" sz="1765" kern="0" dirty="0">
                <a:solidFill>
                  <a:prstClr val="black"/>
                </a:solidFill>
              </a:endParaRPr>
            </a:p>
          </p:txBody>
        </p:sp>
        <p:sp>
          <p:nvSpPr>
            <p:cNvPr id="44" name="Rectangle 43"/>
            <p:cNvSpPr/>
            <p:nvPr>
              <p:custDataLst>
                <p:tags r:id="rId1"/>
              </p:custDataLst>
            </p:nvPr>
          </p:nvSpPr>
          <p:spPr bwMode="auto">
            <a:xfrm>
              <a:off x="8676134" y="2096013"/>
              <a:ext cx="533536" cy="533536"/>
            </a:xfrm>
            <a:prstGeom prst="rect">
              <a:avLst/>
            </a:prstGeom>
            <a:solidFill>
              <a:srgbClr val="0070C0"/>
            </a:solidFill>
            <a:ln w="10795" cap="flat" cmpd="sng" algn="ctr">
              <a:noFill/>
              <a:prstDash val="solid"/>
              <a:headEnd type="none" w="med" len="med"/>
              <a:tailEnd type="none" w="med" len="med"/>
            </a:ln>
            <a:effectLst/>
            <a:scene3d>
              <a:camera prst="orthographicFront"/>
              <a:lightRig rig="threePt" dir="t"/>
            </a:scene3d>
            <a:sp3d/>
          </p:spPr>
          <p:txBody>
            <a:bodyPr vert="horz" wrap="square" lIns="67232" tIns="44821" rIns="67232" bIns="44821" numCol="1" rtlCol="0" anchor="b" anchorCtr="0" compatLnSpc="1">
              <a:prstTxWarp prst="textNoShape">
                <a:avLst/>
              </a:prstTxWarp>
            </a:bodyPr>
            <a:lstStyle/>
            <a:p>
              <a:pPr defTabSz="914080" fontAlgn="base">
                <a:spcBef>
                  <a:spcPct val="0"/>
                </a:spcBef>
                <a:spcAft>
                  <a:spcPct val="0"/>
                </a:spcAft>
                <a:defRPr/>
              </a:pPr>
              <a:endParaRPr lang="en-US" sz="1470" kern="0" dirty="0">
                <a:gradFill flip="none" rotWithShape="1">
                  <a:gsLst>
                    <a:gs pos="5417">
                      <a:srgbClr val="FFFFFF"/>
                    </a:gs>
                    <a:gs pos="100000">
                      <a:srgbClr val="FFFFFF"/>
                    </a:gs>
                  </a:gsLst>
                  <a:lin ang="5400000" scaled="0"/>
                  <a:tileRect/>
                </a:gradFill>
                <a:latin typeface="Segoe UI"/>
              </a:endParaRPr>
            </a:p>
          </p:txBody>
        </p:sp>
        <p:grpSp>
          <p:nvGrpSpPr>
            <p:cNvPr id="45" name="Group 44"/>
            <p:cNvGrpSpPr/>
            <p:nvPr/>
          </p:nvGrpSpPr>
          <p:grpSpPr>
            <a:xfrm>
              <a:off x="8824835" y="2219114"/>
              <a:ext cx="255425" cy="293898"/>
              <a:chOff x="11465996" y="4531979"/>
              <a:chExt cx="266406" cy="298634"/>
            </a:xfrm>
          </p:grpSpPr>
          <p:sp>
            <p:nvSpPr>
              <p:cNvPr id="46" name="Rounded Rectangle 45"/>
              <p:cNvSpPr/>
              <p:nvPr/>
            </p:nvSpPr>
            <p:spPr bwMode="auto">
              <a:xfrm>
                <a:off x="11472827" y="4699141"/>
                <a:ext cx="35603" cy="80649"/>
              </a:xfrm>
              <a:prstGeom prst="roundRect">
                <a:avLst>
                  <a:gd name="adj" fmla="val 50000"/>
                </a:avLst>
              </a:prstGeom>
              <a:solidFill>
                <a:schemeClr val="bg1"/>
              </a:solidFill>
              <a:ln w="9525" cap="flat" cmpd="sng" algn="ctr">
                <a:noFill/>
                <a:prstDash val="solid"/>
                <a:headEnd type="none" w="med" len="med"/>
                <a:tailEnd type="none" w="med" len="med"/>
              </a:ln>
              <a:effectLst/>
              <a:scene3d>
                <a:camera prst="orthographicFront"/>
                <a:lightRig rig="threePt" dir="t"/>
              </a:scene3d>
              <a:sp3d/>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47" name="Rounded Rectangle 46"/>
              <p:cNvSpPr/>
              <p:nvPr/>
            </p:nvSpPr>
            <p:spPr bwMode="auto">
              <a:xfrm>
                <a:off x="11527518" y="4680314"/>
                <a:ext cx="35603" cy="111152"/>
              </a:xfrm>
              <a:prstGeom prst="roundRect">
                <a:avLst>
                  <a:gd name="adj" fmla="val 50000"/>
                </a:avLst>
              </a:prstGeom>
              <a:solidFill>
                <a:schemeClr val="bg1"/>
              </a:solidFill>
              <a:ln w="9525" cap="flat" cmpd="sng" algn="ctr">
                <a:noFill/>
                <a:prstDash val="solid"/>
                <a:headEnd type="none" w="med" len="med"/>
                <a:tailEnd type="none" w="med" len="med"/>
              </a:ln>
              <a:effectLst/>
              <a:scene3d>
                <a:camera prst="orthographicFront"/>
                <a:lightRig rig="threePt" dir="t"/>
              </a:scene3d>
              <a:sp3d/>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48" name="Rounded Rectangle 47"/>
              <p:cNvSpPr/>
              <p:nvPr/>
            </p:nvSpPr>
            <p:spPr bwMode="auto">
              <a:xfrm>
                <a:off x="11581398" y="4660852"/>
                <a:ext cx="35603" cy="151148"/>
              </a:xfrm>
              <a:prstGeom prst="roundRect">
                <a:avLst>
                  <a:gd name="adj" fmla="val 50000"/>
                </a:avLst>
              </a:prstGeom>
              <a:solidFill>
                <a:schemeClr val="bg1"/>
              </a:solidFill>
              <a:ln w="9525" cap="flat" cmpd="sng" algn="ctr">
                <a:noFill/>
                <a:prstDash val="solid"/>
                <a:headEnd type="none" w="med" len="med"/>
                <a:tailEnd type="none" w="med" len="med"/>
              </a:ln>
              <a:effectLst/>
              <a:scene3d>
                <a:camera prst="orthographicFront"/>
                <a:lightRig rig="threePt" dir="t"/>
              </a:scene3d>
              <a:sp3d/>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49" name="Rounded Rectangle 48"/>
              <p:cNvSpPr/>
              <p:nvPr/>
            </p:nvSpPr>
            <p:spPr bwMode="auto">
              <a:xfrm>
                <a:off x="11637498" y="4643936"/>
                <a:ext cx="35603" cy="186677"/>
              </a:xfrm>
              <a:prstGeom prst="roundRect">
                <a:avLst>
                  <a:gd name="adj" fmla="val 50000"/>
                </a:avLst>
              </a:prstGeom>
              <a:solidFill>
                <a:schemeClr val="bg1"/>
              </a:solidFill>
              <a:ln w="9525" cap="flat" cmpd="sng" algn="ctr">
                <a:noFill/>
                <a:prstDash val="solid"/>
                <a:headEnd type="none" w="med" len="med"/>
                <a:tailEnd type="none" w="med" len="med"/>
              </a:ln>
              <a:effectLst/>
              <a:scene3d>
                <a:camera prst="orthographicFront"/>
                <a:lightRig rig="threePt" dir="t"/>
              </a:scene3d>
              <a:sp3d/>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80">
                  <a:lnSpc>
                    <a:spcPct val="90000"/>
                  </a:lnSpc>
                  <a:defRPr/>
                </a:pPr>
                <a:endParaRPr lang="en-US" sz="1961" b="1" kern="0" dirty="0">
                  <a:solidFill>
                    <a:prstClr val="white"/>
                  </a:solidFill>
                  <a:latin typeface="Segoe UI Light"/>
                  <a:ea typeface="Segoe UI" pitchFamily="34" charset="0"/>
                  <a:cs typeface="Segoe UI" pitchFamily="34" charset="0"/>
                </a:endParaRPr>
              </a:p>
            </p:txBody>
          </p:sp>
          <p:sp>
            <p:nvSpPr>
              <p:cNvPr id="50" name="Freeform 49"/>
              <p:cNvSpPr/>
              <p:nvPr/>
            </p:nvSpPr>
            <p:spPr bwMode="auto">
              <a:xfrm>
                <a:off x="11465996" y="4531979"/>
                <a:ext cx="266406" cy="257746"/>
              </a:xfrm>
              <a:custGeom>
                <a:avLst/>
                <a:gdLst>
                  <a:gd name="connsiteX0" fmla="*/ 0 w 1136625"/>
                  <a:gd name="connsiteY0" fmla="*/ 528239 h 1114767"/>
                  <a:gd name="connsiteX1" fmla="*/ 0 w 1136625"/>
                  <a:gd name="connsiteY1" fmla="*/ 105648 h 1114767"/>
                  <a:gd name="connsiteX2" fmla="*/ 204010 w 1136625"/>
                  <a:gd name="connsiteY2" fmla="*/ 0 h 1114767"/>
                  <a:gd name="connsiteX3" fmla="*/ 983618 w 1136625"/>
                  <a:gd name="connsiteY3" fmla="*/ 247726 h 1114767"/>
                  <a:gd name="connsiteX4" fmla="*/ 1136625 w 1136625"/>
                  <a:gd name="connsiteY4" fmla="*/ 429877 h 1114767"/>
                  <a:gd name="connsiteX5" fmla="*/ 1136625 w 1136625"/>
                  <a:gd name="connsiteY5" fmla="*/ 958116 h 1114767"/>
                  <a:gd name="connsiteX6" fmla="*/ 987261 w 1136625"/>
                  <a:gd name="connsiteY6" fmla="*/ 1114767 h 1114767"/>
                  <a:gd name="connsiteX7" fmla="*/ 881613 w 1136625"/>
                  <a:gd name="connsiteY7" fmla="*/ 1052835 h 1114767"/>
                  <a:gd name="connsiteX0" fmla="*/ 0 w 1136625"/>
                  <a:gd name="connsiteY0" fmla="*/ 542295 h 1128823"/>
                  <a:gd name="connsiteX1" fmla="*/ 0 w 1136625"/>
                  <a:gd name="connsiteY1" fmla="*/ 119704 h 1128823"/>
                  <a:gd name="connsiteX2" fmla="*/ 204010 w 1136625"/>
                  <a:gd name="connsiteY2" fmla="*/ 14056 h 1128823"/>
                  <a:gd name="connsiteX3" fmla="*/ 983618 w 1136625"/>
                  <a:gd name="connsiteY3" fmla="*/ 261782 h 1128823"/>
                  <a:gd name="connsiteX4" fmla="*/ 1136625 w 1136625"/>
                  <a:gd name="connsiteY4" fmla="*/ 443933 h 1128823"/>
                  <a:gd name="connsiteX5" fmla="*/ 1136625 w 1136625"/>
                  <a:gd name="connsiteY5" fmla="*/ 972172 h 1128823"/>
                  <a:gd name="connsiteX6" fmla="*/ 987261 w 1136625"/>
                  <a:gd name="connsiteY6" fmla="*/ 1128823 h 1128823"/>
                  <a:gd name="connsiteX7" fmla="*/ 881613 w 1136625"/>
                  <a:gd name="connsiteY7" fmla="*/ 1066891 h 1128823"/>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6635"/>
                  <a:gd name="connsiteY0" fmla="*/ 546990 h 1133518"/>
                  <a:gd name="connsiteX1" fmla="*/ 10 w 1136635"/>
                  <a:gd name="connsiteY1" fmla="*/ 124399 h 1133518"/>
                  <a:gd name="connsiteX2" fmla="*/ 204020 w 1136635"/>
                  <a:gd name="connsiteY2" fmla="*/ 18751 h 1133518"/>
                  <a:gd name="connsiteX3" fmla="*/ 983628 w 1136635"/>
                  <a:gd name="connsiteY3" fmla="*/ 266477 h 1133518"/>
                  <a:gd name="connsiteX4" fmla="*/ 1136635 w 1136635"/>
                  <a:gd name="connsiteY4" fmla="*/ 448628 h 1133518"/>
                  <a:gd name="connsiteX5" fmla="*/ 1136635 w 1136635"/>
                  <a:gd name="connsiteY5" fmla="*/ 976867 h 1133518"/>
                  <a:gd name="connsiteX6" fmla="*/ 987271 w 1136635"/>
                  <a:gd name="connsiteY6" fmla="*/ 1133518 h 1133518"/>
                  <a:gd name="connsiteX7" fmla="*/ 881623 w 1136635"/>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33518"/>
                  <a:gd name="connsiteX1" fmla="*/ 10 w 1137407"/>
                  <a:gd name="connsiteY1" fmla="*/ 124399 h 1133518"/>
                  <a:gd name="connsiteX2" fmla="*/ 204020 w 1137407"/>
                  <a:gd name="connsiteY2" fmla="*/ 18751 h 1133518"/>
                  <a:gd name="connsiteX3" fmla="*/ 983628 w 1137407"/>
                  <a:gd name="connsiteY3" fmla="*/ 266477 h 1133518"/>
                  <a:gd name="connsiteX4" fmla="*/ 1136635 w 1137407"/>
                  <a:gd name="connsiteY4" fmla="*/ 448628 h 1133518"/>
                  <a:gd name="connsiteX5" fmla="*/ 1136635 w 1137407"/>
                  <a:gd name="connsiteY5" fmla="*/ 976867 h 1133518"/>
                  <a:gd name="connsiteX6" fmla="*/ 987271 w 1137407"/>
                  <a:gd name="connsiteY6" fmla="*/ 1133518 h 1133518"/>
                  <a:gd name="connsiteX7" fmla="*/ 881623 w 1137407"/>
                  <a:gd name="connsiteY7" fmla="*/ 1071586 h 1133518"/>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 name="connsiteX0" fmla="*/ 10 w 1137407"/>
                  <a:gd name="connsiteY0" fmla="*/ 546990 h 1141164"/>
                  <a:gd name="connsiteX1" fmla="*/ 10 w 1137407"/>
                  <a:gd name="connsiteY1" fmla="*/ 124399 h 1141164"/>
                  <a:gd name="connsiteX2" fmla="*/ 204020 w 1137407"/>
                  <a:gd name="connsiteY2" fmla="*/ 18751 h 1141164"/>
                  <a:gd name="connsiteX3" fmla="*/ 983628 w 1137407"/>
                  <a:gd name="connsiteY3" fmla="*/ 266477 h 1141164"/>
                  <a:gd name="connsiteX4" fmla="*/ 1136635 w 1137407"/>
                  <a:gd name="connsiteY4" fmla="*/ 448628 h 1141164"/>
                  <a:gd name="connsiteX5" fmla="*/ 1136635 w 1137407"/>
                  <a:gd name="connsiteY5" fmla="*/ 976867 h 1141164"/>
                  <a:gd name="connsiteX6" fmla="*/ 987271 w 1137407"/>
                  <a:gd name="connsiteY6" fmla="*/ 1133518 h 1141164"/>
                  <a:gd name="connsiteX7" fmla="*/ 881623 w 1137407"/>
                  <a:gd name="connsiteY7" fmla="*/ 1071586 h 114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407" h="1141164">
                    <a:moveTo>
                      <a:pt x="10" y="546990"/>
                    </a:moveTo>
                    <a:lnTo>
                      <a:pt x="10" y="124399"/>
                    </a:lnTo>
                    <a:cubicBezTo>
                      <a:pt x="-1205" y="41823"/>
                      <a:pt x="103230" y="-37108"/>
                      <a:pt x="204020" y="18751"/>
                    </a:cubicBezTo>
                    <a:lnTo>
                      <a:pt x="983628" y="266477"/>
                    </a:lnTo>
                    <a:cubicBezTo>
                      <a:pt x="1100205" y="312622"/>
                      <a:pt x="1143921" y="380625"/>
                      <a:pt x="1136635" y="448628"/>
                    </a:cubicBezTo>
                    <a:cubicBezTo>
                      <a:pt x="1136635" y="624708"/>
                      <a:pt x="1131778" y="877291"/>
                      <a:pt x="1136635" y="976867"/>
                    </a:cubicBezTo>
                    <a:cubicBezTo>
                      <a:pt x="1141492" y="1076443"/>
                      <a:pt x="1088062" y="1168734"/>
                      <a:pt x="987271" y="1133518"/>
                    </a:cubicBezTo>
                    <a:lnTo>
                      <a:pt x="881623" y="1071586"/>
                    </a:lnTo>
                  </a:path>
                </a:pathLst>
              </a:custGeom>
              <a:noFill/>
              <a:ln w="12700" cap="rnd" cmpd="sng" algn="ctr">
                <a:solidFill>
                  <a:srgbClr val="02162E"/>
                </a:solidFill>
                <a:prstDash val="solid"/>
                <a:headEnd type="none" w="med" len="med"/>
                <a:tailEnd type="none" w="med" len="med"/>
              </a:ln>
              <a:effectLst/>
              <a:scene3d>
                <a:camera prst="orthographicFront"/>
                <a:lightRig rig="threePt" dir="t"/>
              </a:scene3d>
              <a:sp3d/>
            </p:spPr>
            <p:txBody>
              <a:bodyPr rtlCol="0" anchor="ctr"/>
              <a:lstStyle/>
              <a:p>
                <a:pPr algn="ctr" defTabSz="597576">
                  <a:defRPr/>
                </a:pPr>
                <a:endParaRPr lang="en-US" sz="1765" kern="0">
                  <a:solidFill>
                    <a:prstClr val="white"/>
                  </a:solidFill>
                  <a:latin typeface="Segoe UI"/>
                </a:endParaRPr>
              </a:p>
            </p:txBody>
          </p:sp>
        </p:grpSp>
      </p:grpSp>
      <p:sp>
        <p:nvSpPr>
          <p:cNvPr id="51" name="Notched Right Arrow 50"/>
          <p:cNvSpPr/>
          <p:nvPr/>
        </p:nvSpPr>
        <p:spPr>
          <a:xfrm>
            <a:off x="9916395" y="3184424"/>
            <a:ext cx="907022" cy="653143"/>
          </a:xfrm>
          <a:prstGeom prst="notchedRightArrow">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tangle 51"/>
          <p:cNvSpPr/>
          <p:nvPr/>
        </p:nvSpPr>
        <p:spPr>
          <a:xfrm>
            <a:off x="10981540" y="3932014"/>
            <a:ext cx="1013867" cy="369332"/>
          </a:xfrm>
          <a:prstGeom prst="rect">
            <a:avLst/>
          </a:prstGeom>
        </p:spPr>
        <p:txBody>
          <a:bodyPr wrap="none">
            <a:spAutoFit/>
          </a:bodyPr>
          <a:lstStyle/>
          <a:p>
            <a:r>
              <a:rPr lang="en-US" dirty="0"/>
              <a:t>Power BI</a:t>
            </a:r>
            <a:endParaRPr lang="nl-NL" dirty="0"/>
          </a:p>
        </p:txBody>
      </p:sp>
      <p:sp>
        <p:nvSpPr>
          <p:cNvPr id="53" name="Notched Right Arrow 52"/>
          <p:cNvSpPr/>
          <p:nvPr/>
        </p:nvSpPr>
        <p:spPr>
          <a:xfrm>
            <a:off x="7473062" y="4996107"/>
            <a:ext cx="907022" cy="653143"/>
          </a:xfrm>
          <a:prstGeom prst="notchedRightArrow">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Freeform 54"/>
          <p:cNvSpPr/>
          <p:nvPr/>
        </p:nvSpPr>
        <p:spPr bwMode="auto">
          <a:xfrm>
            <a:off x="8605149" y="5074029"/>
            <a:ext cx="645860" cy="724326"/>
          </a:xfrm>
          <a:custGeom>
            <a:avLst/>
            <a:gdLst>
              <a:gd name="connsiteX0" fmla="*/ 438796 w 667945"/>
              <a:gd name="connsiteY0" fmla="*/ 474896 h 919312"/>
              <a:gd name="connsiteX1" fmla="*/ 457731 w 667945"/>
              <a:gd name="connsiteY1" fmla="*/ 501690 h 919312"/>
              <a:gd name="connsiteX2" fmla="*/ 503146 w 667945"/>
              <a:gd name="connsiteY2" fmla="*/ 530902 h 919312"/>
              <a:gd name="connsiteX3" fmla="*/ 556703 w 667945"/>
              <a:gd name="connsiteY3" fmla="*/ 541217 h 919312"/>
              <a:gd name="connsiteX4" fmla="*/ 560815 w 667945"/>
              <a:gd name="connsiteY4" fmla="*/ 541217 h 919312"/>
              <a:gd name="connsiteX5" fmla="*/ 614373 w 667945"/>
              <a:gd name="connsiteY5" fmla="*/ 530902 h 919312"/>
              <a:gd name="connsiteX6" fmla="*/ 659787 w 667945"/>
              <a:gd name="connsiteY6" fmla="*/ 501690 h 919312"/>
              <a:gd name="connsiteX7" fmla="*/ 667943 w 667945"/>
              <a:gd name="connsiteY7" fmla="*/ 490150 h 919312"/>
              <a:gd name="connsiteX8" fmla="*/ 667943 w 667945"/>
              <a:gd name="connsiteY8" fmla="*/ 804964 h 919312"/>
              <a:gd name="connsiteX9" fmla="*/ 665702 w 667945"/>
              <a:gd name="connsiteY9" fmla="*/ 804964 h 919312"/>
              <a:gd name="connsiteX10" fmla="*/ 667944 w 667945"/>
              <a:gd name="connsiteY10" fmla="*/ 812105 h 919312"/>
              <a:gd name="connsiteX11" fmla="*/ 333972 w 667945"/>
              <a:gd name="connsiteY11" fmla="*/ 919312 h 919312"/>
              <a:gd name="connsiteX12" fmla="*/ 0 w 667945"/>
              <a:gd name="connsiteY12" fmla="*/ 812105 h 919312"/>
              <a:gd name="connsiteX13" fmla="*/ 2243 w 667945"/>
              <a:gd name="connsiteY13" fmla="*/ 804964 h 919312"/>
              <a:gd name="connsiteX14" fmla="*/ 0 w 667945"/>
              <a:gd name="connsiteY14" fmla="*/ 804964 h 919312"/>
              <a:gd name="connsiteX15" fmla="*/ 0 w 667945"/>
              <a:gd name="connsiteY15" fmla="*/ 506436 h 919312"/>
              <a:gd name="connsiteX16" fmla="*/ 38038 w 667945"/>
              <a:gd name="connsiteY16" fmla="*/ 530902 h 919312"/>
              <a:gd name="connsiteX17" fmla="*/ 91595 w 667945"/>
              <a:gd name="connsiteY17" fmla="*/ 541217 h 919312"/>
              <a:gd name="connsiteX18" fmla="*/ 95707 w 667945"/>
              <a:gd name="connsiteY18" fmla="*/ 541217 h 919312"/>
              <a:gd name="connsiteX19" fmla="*/ 149265 w 667945"/>
              <a:gd name="connsiteY19" fmla="*/ 530902 h 919312"/>
              <a:gd name="connsiteX20" fmla="*/ 194679 w 667945"/>
              <a:gd name="connsiteY20" fmla="*/ 501690 h 919312"/>
              <a:gd name="connsiteX21" fmla="*/ 206242 w 667945"/>
              <a:gd name="connsiteY21" fmla="*/ 485329 h 919312"/>
              <a:gd name="connsiteX22" fmla="*/ 217804 w 667945"/>
              <a:gd name="connsiteY22" fmla="*/ 501690 h 919312"/>
              <a:gd name="connsiteX23" fmla="*/ 263219 w 667945"/>
              <a:gd name="connsiteY23" fmla="*/ 530902 h 919312"/>
              <a:gd name="connsiteX24" fmla="*/ 316776 w 667945"/>
              <a:gd name="connsiteY24" fmla="*/ 541217 h 919312"/>
              <a:gd name="connsiteX25" fmla="*/ 320888 w 667945"/>
              <a:gd name="connsiteY25" fmla="*/ 541217 h 919312"/>
              <a:gd name="connsiteX26" fmla="*/ 374446 w 667945"/>
              <a:gd name="connsiteY26" fmla="*/ 530902 h 919312"/>
              <a:gd name="connsiteX27" fmla="*/ 419860 w 667945"/>
              <a:gd name="connsiteY27" fmla="*/ 501690 h 919312"/>
              <a:gd name="connsiteX28" fmla="*/ 333973 w 667945"/>
              <a:gd name="connsiteY28" fmla="*/ 35821 h 919312"/>
              <a:gd name="connsiteX29" fmla="*/ 95251 w 667945"/>
              <a:gd name="connsiteY29" fmla="*/ 106570 h 919312"/>
              <a:gd name="connsiteX30" fmla="*/ 333973 w 667945"/>
              <a:gd name="connsiteY30" fmla="*/ 177319 h 919312"/>
              <a:gd name="connsiteX31" fmla="*/ 572695 w 667945"/>
              <a:gd name="connsiteY31" fmla="*/ 106570 h 919312"/>
              <a:gd name="connsiteX32" fmla="*/ 333973 w 667945"/>
              <a:gd name="connsiteY32" fmla="*/ 35821 h 919312"/>
              <a:gd name="connsiteX33" fmla="*/ 333973 w 667945"/>
              <a:gd name="connsiteY33" fmla="*/ 0 h 919312"/>
              <a:gd name="connsiteX34" fmla="*/ 661160 w 667945"/>
              <a:gd name="connsiteY34" fmla="*/ 85601 h 919312"/>
              <a:gd name="connsiteX35" fmla="*/ 667213 w 667945"/>
              <a:gd name="connsiteY35" fmla="*/ 104877 h 919312"/>
              <a:gd name="connsiteX36" fmla="*/ 667943 w 667945"/>
              <a:gd name="connsiteY36" fmla="*/ 104877 h 919312"/>
              <a:gd name="connsiteX37" fmla="*/ 667943 w 667945"/>
              <a:gd name="connsiteY37" fmla="*/ 107201 h 919312"/>
              <a:gd name="connsiteX38" fmla="*/ 667945 w 667945"/>
              <a:gd name="connsiteY38" fmla="*/ 107207 h 919312"/>
              <a:gd name="connsiteX39" fmla="*/ 667943 w 667945"/>
              <a:gd name="connsiteY39" fmla="*/ 107214 h 919312"/>
              <a:gd name="connsiteX40" fmla="*/ 667943 w 667945"/>
              <a:gd name="connsiteY40" fmla="*/ 410649 h 919312"/>
              <a:gd name="connsiteX41" fmla="*/ 659788 w 667945"/>
              <a:gd name="connsiteY41" fmla="*/ 422188 h 919312"/>
              <a:gd name="connsiteX42" fmla="*/ 558760 w 667945"/>
              <a:gd name="connsiteY42" fmla="*/ 462111 h 919312"/>
              <a:gd name="connsiteX43" fmla="*/ 457732 w 667945"/>
              <a:gd name="connsiteY43" fmla="*/ 422188 h 919312"/>
              <a:gd name="connsiteX44" fmla="*/ 438797 w 667945"/>
              <a:gd name="connsiteY44" fmla="*/ 395394 h 919312"/>
              <a:gd name="connsiteX45" fmla="*/ 419861 w 667945"/>
              <a:gd name="connsiteY45" fmla="*/ 422188 h 919312"/>
              <a:gd name="connsiteX46" fmla="*/ 318833 w 667945"/>
              <a:gd name="connsiteY46" fmla="*/ 462111 h 919312"/>
              <a:gd name="connsiteX47" fmla="*/ 217805 w 667945"/>
              <a:gd name="connsiteY47" fmla="*/ 422188 h 919312"/>
              <a:gd name="connsiteX48" fmla="*/ 206243 w 667945"/>
              <a:gd name="connsiteY48" fmla="*/ 405827 h 919312"/>
              <a:gd name="connsiteX49" fmla="*/ 194680 w 667945"/>
              <a:gd name="connsiteY49" fmla="*/ 422188 h 919312"/>
              <a:gd name="connsiteX50" fmla="*/ 93652 w 667945"/>
              <a:gd name="connsiteY50" fmla="*/ 462111 h 919312"/>
              <a:gd name="connsiteX51" fmla="*/ 38039 w 667945"/>
              <a:gd name="connsiteY51" fmla="*/ 451400 h 919312"/>
              <a:gd name="connsiteX52" fmla="*/ 0 w 667945"/>
              <a:gd name="connsiteY52" fmla="*/ 426933 h 919312"/>
              <a:gd name="connsiteX53" fmla="*/ 0 w 667945"/>
              <a:gd name="connsiteY53" fmla="*/ 104877 h 919312"/>
              <a:gd name="connsiteX54" fmla="*/ 733 w 667945"/>
              <a:gd name="connsiteY54" fmla="*/ 104877 h 919312"/>
              <a:gd name="connsiteX55" fmla="*/ 6786 w 667945"/>
              <a:gd name="connsiteY55" fmla="*/ 85601 h 919312"/>
              <a:gd name="connsiteX56" fmla="*/ 333973 w 667945"/>
              <a:gd name="connsiteY56" fmla="*/ 0 h 91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67945" h="919312">
                <a:moveTo>
                  <a:pt x="438796" y="474896"/>
                </a:moveTo>
                <a:lnTo>
                  <a:pt x="457731" y="501690"/>
                </a:lnTo>
                <a:cubicBezTo>
                  <a:pt x="470659" y="514024"/>
                  <a:pt x="486052" y="524004"/>
                  <a:pt x="503146" y="530902"/>
                </a:cubicBezTo>
                <a:lnTo>
                  <a:pt x="556703" y="541217"/>
                </a:lnTo>
                <a:lnTo>
                  <a:pt x="560815" y="541217"/>
                </a:lnTo>
                <a:lnTo>
                  <a:pt x="614373" y="530902"/>
                </a:lnTo>
                <a:cubicBezTo>
                  <a:pt x="631466" y="524004"/>
                  <a:pt x="646860" y="514024"/>
                  <a:pt x="659787" y="501690"/>
                </a:cubicBezTo>
                <a:lnTo>
                  <a:pt x="667943" y="490150"/>
                </a:lnTo>
                <a:lnTo>
                  <a:pt x="667943" y="804964"/>
                </a:lnTo>
                <a:lnTo>
                  <a:pt x="665702" y="804964"/>
                </a:lnTo>
                <a:lnTo>
                  <a:pt x="667944" y="812105"/>
                </a:lnTo>
                <a:cubicBezTo>
                  <a:pt x="667944" y="871314"/>
                  <a:pt x="518420" y="919312"/>
                  <a:pt x="333972" y="919312"/>
                </a:cubicBezTo>
                <a:cubicBezTo>
                  <a:pt x="149524" y="919312"/>
                  <a:pt x="0" y="871314"/>
                  <a:pt x="0" y="812105"/>
                </a:cubicBezTo>
                <a:lnTo>
                  <a:pt x="2243" y="804964"/>
                </a:lnTo>
                <a:lnTo>
                  <a:pt x="0" y="804964"/>
                </a:lnTo>
                <a:lnTo>
                  <a:pt x="0" y="506436"/>
                </a:lnTo>
                <a:lnTo>
                  <a:pt x="38038" y="530902"/>
                </a:lnTo>
                <a:lnTo>
                  <a:pt x="91595" y="541217"/>
                </a:lnTo>
                <a:lnTo>
                  <a:pt x="95707" y="541217"/>
                </a:lnTo>
                <a:lnTo>
                  <a:pt x="149265" y="530902"/>
                </a:lnTo>
                <a:cubicBezTo>
                  <a:pt x="166358" y="524004"/>
                  <a:pt x="181752" y="514024"/>
                  <a:pt x="194679" y="501690"/>
                </a:cubicBezTo>
                <a:lnTo>
                  <a:pt x="206242" y="485329"/>
                </a:lnTo>
                <a:lnTo>
                  <a:pt x="217804" y="501690"/>
                </a:lnTo>
                <a:cubicBezTo>
                  <a:pt x="230732" y="514024"/>
                  <a:pt x="246125" y="524004"/>
                  <a:pt x="263219" y="530902"/>
                </a:cubicBezTo>
                <a:lnTo>
                  <a:pt x="316776" y="541217"/>
                </a:lnTo>
                <a:lnTo>
                  <a:pt x="320888" y="541217"/>
                </a:lnTo>
                <a:lnTo>
                  <a:pt x="374446" y="530902"/>
                </a:lnTo>
                <a:cubicBezTo>
                  <a:pt x="391539" y="524004"/>
                  <a:pt x="406933" y="514024"/>
                  <a:pt x="419860" y="501690"/>
                </a:cubicBezTo>
                <a:close/>
                <a:moveTo>
                  <a:pt x="333973" y="35821"/>
                </a:moveTo>
                <a:cubicBezTo>
                  <a:pt x="202130" y="35821"/>
                  <a:pt x="95251" y="67496"/>
                  <a:pt x="95251" y="106570"/>
                </a:cubicBezTo>
                <a:cubicBezTo>
                  <a:pt x="95251" y="145644"/>
                  <a:pt x="202130" y="177319"/>
                  <a:pt x="333973" y="177319"/>
                </a:cubicBezTo>
                <a:cubicBezTo>
                  <a:pt x="465816" y="177319"/>
                  <a:pt x="572695" y="145644"/>
                  <a:pt x="572695" y="106570"/>
                </a:cubicBezTo>
                <a:cubicBezTo>
                  <a:pt x="572695" y="67496"/>
                  <a:pt x="465816" y="35821"/>
                  <a:pt x="333973" y="35821"/>
                </a:cubicBezTo>
                <a:close/>
                <a:moveTo>
                  <a:pt x="333973" y="0"/>
                </a:moveTo>
                <a:cubicBezTo>
                  <a:pt x="495365" y="0"/>
                  <a:pt x="630018" y="36748"/>
                  <a:pt x="661160" y="85601"/>
                </a:cubicBezTo>
                <a:lnTo>
                  <a:pt x="667213" y="104877"/>
                </a:lnTo>
                <a:lnTo>
                  <a:pt x="667943" y="104877"/>
                </a:lnTo>
                <a:lnTo>
                  <a:pt x="667943" y="107201"/>
                </a:lnTo>
                <a:lnTo>
                  <a:pt x="667945" y="107207"/>
                </a:lnTo>
                <a:lnTo>
                  <a:pt x="667943" y="107214"/>
                </a:lnTo>
                <a:lnTo>
                  <a:pt x="667943" y="410649"/>
                </a:lnTo>
                <a:lnTo>
                  <a:pt x="659788" y="422188"/>
                </a:lnTo>
                <a:cubicBezTo>
                  <a:pt x="633933" y="446855"/>
                  <a:pt x="598214" y="462111"/>
                  <a:pt x="558760" y="462111"/>
                </a:cubicBezTo>
                <a:cubicBezTo>
                  <a:pt x="519306" y="462111"/>
                  <a:pt x="483587" y="446855"/>
                  <a:pt x="457732" y="422188"/>
                </a:cubicBezTo>
                <a:lnTo>
                  <a:pt x="438797" y="395394"/>
                </a:lnTo>
                <a:lnTo>
                  <a:pt x="419861" y="422188"/>
                </a:lnTo>
                <a:cubicBezTo>
                  <a:pt x="394006" y="446855"/>
                  <a:pt x="358287" y="462111"/>
                  <a:pt x="318833" y="462111"/>
                </a:cubicBezTo>
                <a:cubicBezTo>
                  <a:pt x="279379" y="462111"/>
                  <a:pt x="243660" y="446855"/>
                  <a:pt x="217805" y="422188"/>
                </a:cubicBezTo>
                <a:lnTo>
                  <a:pt x="206243" y="405827"/>
                </a:lnTo>
                <a:lnTo>
                  <a:pt x="194680" y="422188"/>
                </a:lnTo>
                <a:cubicBezTo>
                  <a:pt x="168825" y="446855"/>
                  <a:pt x="133106" y="462111"/>
                  <a:pt x="93652" y="462111"/>
                </a:cubicBezTo>
                <a:cubicBezTo>
                  <a:pt x="73925" y="462111"/>
                  <a:pt x="55132" y="458297"/>
                  <a:pt x="38039" y="451400"/>
                </a:cubicBezTo>
                <a:lnTo>
                  <a:pt x="0" y="426933"/>
                </a:lnTo>
                <a:lnTo>
                  <a:pt x="0" y="104877"/>
                </a:lnTo>
                <a:lnTo>
                  <a:pt x="733" y="104877"/>
                </a:lnTo>
                <a:lnTo>
                  <a:pt x="6786" y="85601"/>
                </a:lnTo>
                <a:cubicBezTo>
                  <a:pt x="37928" y="36748"/>
                  <a:pt x="172581" y="0"/>
                  <a:pt x="333973" y="0"/>
                </a:cubicBezTo>
                <a:close/>
              </a:path>
            </a:pathLst>
          </a:custGeom>
          <a:solidFill>
            <a:srgbClr val="0070C0"/>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1961" b="1" dirty="0">
              <a:solidFill>
                <a:srgbClr val="FFFFFF"/>
              </a:solidFill>
              <a:latin typeface="Segoe UI Light"/>
              <a:ea typeface="Segoe UI" pitchFamily="34" charset="0"/>
              <a:cs typeface="Segoe UI" pitchFamily="34" charset="0"/>
            </a:endParaRPr>
          </a:p>
        </p:txBody>
      </p:sp>
      <p:sp>
        <p:nvSpPr>
          <p:cNvPr id="59" name="Rectangle 58"/>
          <p:cNvSpPr/>
          <p:nvPr/>
        </p:nvSpPr>
        <p:spPr>
          <a:xfrm>
            <a:off x="9427861" y="4471978"/>
            <a:ext cx="834828" cy="852239"/>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0" name="Picture 59"/>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9575051" y="4616254"/>
            <a:ext cx="545324" cy="545326"/>
          </a:xfrm>
          <a:prstGeom prst="rect">
            <a:avLst/>
          </a:prstGeom>
        </p:spPr>
      </p:pic>
      <p:sp>
        <p:nvSpPr>
          <p:cNvPr id="61" name="Rectangle 60"/>
          <p:cNvSpPr/>
          <p:nvPr/>
        </p:nvSpPr>
        <p:spPr>
          <a:xfrm>
            <a:off x="10439541" y="4958700"/>
            <a:ext cx="834828" cy="852239"/>
          </a:xfrm>
          <a:prstGeom prst="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2" name="Picture 61"/>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10641385" y="5168271"/>
            <a:ext cx="462006" cy="462006"/>
          </a:xfrm>
          <a:prstGeom prst="rect">
            <a:avLst/>
          </a:prstGeom>
        </p:spPr>
      </p:pic>
      <p:sp>
        <p:nvSpPr>
          <p:cNvPr id="65" name="Rectangle 64"/>
          <p:cNvSpPr/>
          <p:nvPr/>
        </p:nvSpPr>
        <p:spPr>
          <a:xfrm>
            <a:off x="2184074" y="4062444"/>
            <a:ext cx="1461362" cy="369332"/>
          </a:xfrm>
          <a:prstGeom prst="rect">
            <a:avLst/>
          </a:prstGeom>
        </p:spPr>
        <p:txBody>
          <a:bodyPr wrap="none">
            <a:spAutoFit/>
          </a:bodyPr>
          <a:lstStyle/>
          <a:p>
            <a:r>
              <a:rPr lang="nl-NL" dirty="0"/>
              <a:t>Field gateway</a:t>
            </a:r>
          </a:p>
        </p:txBody>
      </p:sp>
      <p:sp>
        <p:nvSpPr>
          <p:cNvPr id="66" name="Rectangle 65"/>
          <p:cNvSpPr/>
          <p:nvPr/>
        </p:nvSpPr>
        <p:spPr>
          <a:xfrm>
            <a:off x="8447636" y="5953657"/>
            <a:ext cx="3086742" cy="369332"/>
          </a:xfrm>
          <a:prstGeom prst="rect">
            <a:avLst/>
          </a:prstGeom>
        </p:spPr>
        <p:txBody>
          <a:bodyPr wrap="none">
            <a:spAutoFit/>
          </a:bodyPr>
          <a:lstStyle/>
          <a:p>
            <a:r>
              <a:rPr lang="en-US" dirty="0"/>
              <a:t>Analytics (ML, Map Reduce, …)</a:t>
            </a:r>
            <a:endParaRPr lang="nl-NL" dirty="0"/>
          </a:p>
        </p:txBody>
      </p:sp>
      <p:sp>
        <p:nvSpPr>
          <p:cNvPr id="54" name="Notched Right Arrow 53"/>
          <p:cNvSpPr/>
          <p:nvPr/>
        </p:nvSpPr>
        <p:spPr>
          <a:xfrm rot="5400000">
            <a:off x="6298061" y="4011937"/>
            <a:ext cx="907022" cy="653143"/>
          </a:xfrm>
          <a:prstGeom prst="notchedRightArrow">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7680550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Event Hubs - Data</a:t>
            </a:r>
            <a:endParaRPr lang="nl-NL" dirty="0"/>
          </a:p>
        </p:txBody>
      </p:sp>
      <p:sp>
        <p:nvSpPr>
          <p:cNvPr id="3" name="Content Placeholder 2"/>
          <p:cNvSpPr>
            <a:spLocks noGrp="1"/>
          </p:cNvSpPr>
          <p:nvPr>
            <p:ph idx="1"/>
          </p:nvPr>
        </p:nvSpPr>
        <p:spPr/>
        <p:txBody>
          <a:bodyPr/>
          <a:lstStyle/>
          <a:p>
            <a:endParaRPr lang="nl-NL"/>
          </a:p>
        </p:txBody>
      </p:sp>
      <p:pic>
        <p:nvPicPr>
          <p:cNvPr id="4" name="Picture 3"/>
          <p:cNvPicPr>
            <a:picLocks noChangeAspect="1"/>
          </p:cNvPicPr>
          <p:nvPr/>
        </p:nvPicPr>
        <p:blipFill>
          <a:blip r:embed="rId3"/>
          <a:stretch>
            <a:fillRect/>
          </a:stretch>
        </p:blipFill>
        <p:spPr>
          <a:xfrm>
            <a:off x="-65388" y="1271239"/>
            <a:ext cx="12257388" cy="5586761"/>
          </a:xfrm>
          <a:prstGeom prst="rect">
            <a:avLst/>
          </a:prstGeom>
        </p:spPr>
      </p:pic>
    </p:spTree>
    <p:extLst>
      <p:ext uri="{BB962C8B-B14F-4D97-AF65-F5344CB8AC3E}">
        <p14:creationId xmlns:p14="http://schemas.microsoft.com/office/powerpoint/2010/main" val="7202357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Stream Analytics</a:t>
            </a:r>
            <a:endParaRPr lang="nl-NL" dirty="0"/>
          </a:p>
        </p:txBody>
      </p:sp>
      <p:pic>
        <p:nvPicPr>
          <p:cNvPr id="4" name="Picture 3"/>
          <p:cNvPicPr>
            <a:picLocks noChangeAspect="1"/>
          </p:cNvPicPr>
          <p:nvPr/>
        </p:nvPicPr>
        <p:blipFill>
          <a:blip r:embed="rId2"/>
          <a:stretch>
            <a:fillRect/>
          </a:stretch>
        </p:blipFill>
        <p:spPr>
          <a:xfrm>
            <a:off x="2087336" y="1325563"/>
            <a:ext cx="7429500" cy="5172075"/>
          </a:xfrm>
          <a:prstGeom prst="rect">
            <a:avLst/>
          </a:prstGeom>
        </p:spPr>
      </p:pic>
    </p:spTree>
    <p:extLst>
      <p:ext uri="{BB962C8B-B14F-4D97-AF65-F5344CB8AC3E}">
        <p14:creationId xmlns:p14="http://schemas.microsoft.com/office/powerpoint/2010/main" val="318949923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Data - Wind</a:t>
            </a:r>
            <a:endParaRPr lang="nl-NL" dirty="0"/>
          </a:p>
        </p:txBody>
      </p:sp>
      <p:pic>
        <p:nvPicPr>
          <p:cNvPr id="4" name="Picture 3"/>
          <p:cNvPicPr>
            <a:picLocks noChangeAspect="1"/>
          </p:cNvPicPr>
          <p:nvPr/>
        </p:nvPicPr>
        <p:blipFill>
          <a:blip r:embed="rId2"/>
          <a:stretch>
            <a:fillRect/>
          </a:stretch>
        </p:blipFill>
        <p:spPr>
          <a:xfrm>
            <a:off x="173541" y="1538868"/>
            <a:ext cx="5850480" cy="4959903"/>
          </a:xfrm>
          <a:prstGeom prst="rect">
            <a:avLst/>
          </a:prstGeom>
        </p:spPr>
      </p:pic>
      <p:sp>
        <p:nvSpPr>
          <p:cNvPr id="6" name="Rectangle 5"/>
          <p:cNvSpPr/>
          <p:nvPr/>
        </p:nvSpPr>
        <p:spPr>
          <a:xfrm>
            <a:off x="6096000" y="1479662"/>
            <a:ext cx="6096000" cy="5078313"/>
          </a:xfrm>
          <a:prstGeom prst="rect">
            <a:avLst/>
          </a:prstGeom>
        </p:spPr>
        <p:txBody>
          <a:bodyPr>
            <a:spAutoFit/>
          </a:bodyPr>
          <a:lstStyle/>
          <a:p>
            <a:r>
              <a:rPr lang="nl-NL" dirty="0"/>
              <a:t>{"turbinenumber":1,"poweroutput":4000,"windspeed":7,"rotorspeed":7.5613199116482033,"generatorspeed":0,"voltage":0,"current":0,"reactivepower":1,"frequency":11.561319911648203,"powerfactor":10,"generatortemp":91.7747483434038,"nacelletemp":0,"outsidetemp":36.70989933736152,"vibration":1,"pitch":0,"brakeactivated":0,"yawactivated":0,"EventProcessedUtcTime":"2016-05-05T09:38:31.9965947Z","PartitionId":1,"EventEnqueuedUtcTime":"2016-05-05T09:38:30.0990000Z"}</a:t>
            </a:r>
          </a:p>
          <a:p>
            <a:r>
              <a:rPr lang="nl-NL" dirty="0"/>
              <a:t>{"turbinenumber":3,"poweroutput":4000,"windspeed":7,"rotorspeed":4.5253113436164849,"generatorspeed":0,"voltage":0,"current":0,"reactivepower":1,"frequency":8.5253113436164849,"powerfactor":10,"generatortemp":34.849587692809095,"nacelletemp":0,"outsidetemp":13.939835077123639,"vibration":1,"pitch":0,"brakeactivated":0,"yawactivated":0,"EventProcessedUtcTime":"2016-05-05T09:38:32.7622059Z","PartitionId":3,"EventEnqueuedUtcTime":"2016-05-05T09:38:30.7790000Z"}</a:t>
            </a:r>
          </a:p>
        </p:txBody>
      </p:sp>
    </p:spTree>
    <p:extLst>
      <p:ext uri="{BB962C8B-B14F-4D97-AF65-F5344CB8AC3E}">
        <p14:creationId xmlns:p14="http://schemas.microsoft.com/office/powerpoint/2010/main" val="42223038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Stream Analytics</a:t>
            </a:r>
            <a:endParaRPr lang="nl-NL" dirty="0"/>
          </a:p>
        </p:txBody>
      </p:sp>
      <p:pic>
        <p:nvPicPr>
          <p:cNvPr id="4" name="Picture 3"/>
          <p:cNvPicPr>
            <a:picLocks noChangeAspect="1"/>
          </p:cNvPicPr>
          <p:nvPr/>
        </p:nvPicPr>
        <p:blipFill>
          <a:blip r:embed="rId2"/>
          <a:stretch>
            <a:fillRect/>
          </a:stretch>
        </p:blipFill>
        <p:spPr>
          <a:xfrm>
            <a:off x="1638300" y="1700212"/>
            <a:ext cx="8877300" cy="4676775"/>
          </a:xfrm>
          <a:prstGeom prst="rect">
            <a:avLst/>
          </a:prstGeom>
        </p:spPr>
      </p:pic>
    </p:spTree>
    <p:extLst>
      <p:ext uri="{BB962C8B-B14F-4D97-AF65-F5344CB8AC3E}">
        <p14:creationId xmlns:p14="http://schemas.microsoft.com/office/powerpoint/2010/main" val="331155242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0515600" cy="1325563"/>
          </a:xfrm>
        </p:spPr>
        <p:txBody>
          <a:bodyPr/>
          <a:lstStyle/>
          <a:p>
            <a:r>
              <a:rPr lang="en-US" dirty="0"/>
              <a:t>Data - Greenhouse</a:t>
            </a:r>
            <a:endParaRPr lang="nl-NL" dirty="0"/>
          </a:p>
        </p:txBody>
      </p:sp>
      <p:pic>
        <p:nvPicPr>
          <p:cNvPr id="7" name="Picture 6"/>
          <p:cNvPicPr>
            <a:picLocks noChangeAspect="1"/>
          </p:cNvPicPr>
          <p:nvPr/>
        </p:nvPicPr>
        <p:blipFill>
          <a:blip r:embed="rId2"/>
          <a:stretch>
            <a:fillRect/>
          </a:stretch>
        </p:blipFill>
        <p:spPr>
          <a:xfrm>
            <a:off x="492380" y="1153885"/>
            <a:ext cx="6717546" cy="3731970"/>
          </a:xfrm>
          <a:prstGeom prst="rect">
            <a:avLst/>
          </a:prstGeom>
        </p:spPr>
      </p:pic>
      <p:sp>
        <p:nvSpPr>
          <p:cNvPr id="8" name="Content Placeholder 2"/>
          <p:cNvSpPr>
            <a:spLocks noGrp="1"/>
          </p:cNvSpPr>
          <p:nvPr>
            <p:ph idx="1"/>
          </p:nvPr>
        </p:nvSpPr>
        <p:spPr>
          <a:xfrm>
            <a:off x="859972" y="5004254"/>
            <a:ext cx="10515600" cy="1668689"/>
          </a:xfrm>
        </p:spPr>
        <p:txBody>
          <a:bodyPr/>
          <a:lstStyle/>
          <a:p>
            <a:pPr marL="0" indent="0">
              <a:buNone/>
            </a:pPr>
            <a:r>
              <a:rPr lang="nl-NL" dirty="0"/>
              <a:t>{“greenhouse":1,"</a:t>
            </a:r>
            <a:r>
              <a:rPr lang="nl-NL" b="1" dirty="0"/>
              <a:t>outsidetemp</a:t>
            </a:r>
            <a:r>
              <a:rPr lang="nl-NL" dirty="0"/>
              <a:t>":</a:t>
            </a:r>
            <a:r>
              <a:rPr lang="nl-NL" b="1" dirty="0">
                <a:solidFill>
                  <a:srgbClr val="FF0000"/>
                </a:solidFill>
              </a:rPr>
              <a:t>36.70989933736152</a:t>
            </a:r>
            <a:r>
              <a:rPr lang="nl-NL" dirty="0"/>
              <a:t>,“</a:t>
            </a:r>
            <a:r>
              <a:rPr lang="nl-NL" b="1" dirty="0"/>
              <a:t>humidity</a:t>
            </a:r>
            <a:r>
              <a:rPr lang="nl-NL" dirty="0"/>
              <a:t>":</a:t>
            </a:r>
            <a:r>
              <a:rPr lang="nl-NL" b="1" dirty="0">
                <a:solidFill>
                  <a:srgbClr val="FF0000"/>
                </a:solidFill>
              </a:rPr>
              <a:t>90</a:t>
            </a:r>
            <a:r>
              <a:rPr lang="nl-NL" dirty="0"/>
              <a:t>,"EventProcessedUtcTime":"2016-05-05T09:38:31.9965947Z","PartitionId":1,"EventEnqueuedUtcTime":"2016-05-05T09:38:30.0990000Z"}</a:t>
            </a:r>
          </a:p>
          <a:p>
            <a:endParaRPr lang="nl-NL" dirty="0"/>
          </a:p>
        </p:txBody>
      </p:sp>
    </p:spTree>
    <p:extLst>
      <p:ext uri="{BB962C8B-B14F-4D97-AF65-F5344CB8AC3E}">
        <p14:creationId xmlns:p14="http://schemas.microsoft.com/office/powerpoint/2010/main" val="291285442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Power BI</a:t>
            </a:r>
            <a:endParaRPr lang="nl-NL" dirty="0"/>
          </a:p>
        </p:txBody>
      </p:sp>
      <p:pic>
        <p:nvPicPr>
          <p:cNvPr id="5" name="Picture 4"/>
          <p:cNvPicPr>
            <a:picLocks noChangeAspect="1"/>
          </p:cNvPicPr>
          <p:nvPr/>
        </p:nvPicPr>
        <p:blipFill>
          <a:blip r:embed="rId2"/>
          <a:stretch>
            <a:fillRect/>
          </a:stretch>
        </p:blipFill>
        <p:spPr>
          <a:xfrm>
            <a:off x="831530" y="1932893"/>
            <a:ext cx="11677343" cy="4554992"/>
          </a:xfrm>
          <a:prstGeom prst="rect">
            <a:avLst/>
          </a:prstGeom>
          <a:effectLst/>
          <a:scene3d>
            <a:camera prst="orthographicFront"/>
            <a:lightRig rig="threePt" dir="t"/>
          </a:scene3d>
          <a:sp3d>
            <a:bevelB/>
          </a:sp3d>
        </p:spPr>
      </p:pic>
    </p:spTree>
    <p:extLst>
      <p:ext uri="{BB962C8B-B14F-4D97-AF65-F5344CB8AC3E}">
        <p14:creationId xmlns:p14="http://schemas.microsoft.com/office/powerpoint/2010/main" val="193224006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Microsoft Pre-configured solution</a:t>
            </a:r>
            <a:endParaRPr lang="nl-NL" dirty="0"/>
          </a:p>
        </p:txBody>
      </p:sp>
      <p:sp>
        <p:nvSpPr>
          <p:cNvPr id="4" name="Title 1"/>
          <p:cNvSpPr txBox="1">
            <a:spLocks/>
          </p:cNvSpPr>
          <p:nvPr/>
        </p:nvSpPr>
        <p:spPr>
          <a:xfrm>
            <a:off x="546946" y="2174346"/>
            <a:ext cx="11889564" cy="917575"/>
          </a:xfrm>
          <a:prstGeom prst="rect">
            <a:avLst/>
          </a:prstGeom>
        </p:spPr>
        <p:txBody>
          <a:bodyPr vert="horz" wrap="square" lIns="146304" tIns="91440" rIns="146304" bIns="91440" rtlCol="0" anchor="t">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Tx/>
              <a:buSzTx/>
              <a:buFontTx/>
              <a:buNone/>
              <a:tabLst/>
              <a:defRPr/>
            </a:pPr>
            <a:b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br>
            <a:endParaRPr kumimoji="0" lang="en-US" sz="4000" b="0" i="0" u="none" strike="noStrike" kern="1200" cap="none" spc="-102" normalizeH="0" baseline="0" noProof="0" dirty="0">
              <a:ln w="3175">
                <a:noFill/>
              </a:ln>
              <a:gradFill>
                <a:gsLst>
                  <a:gs pos="0">
                    <a:srgbClr val="0078D7"/>
                  </a:gs>
                  <a:gs pos="100000">
                    <a:srgbClr val="0078D7"/>
                  </a:gs>
                </a:gsLst>
                <a:lin ang="5400000" scaled="0"/>
              </a:gradFill>
              <a:effectLst/>
              <a:uLnTx/>
              <a:uFillTx/>
              <a:latin typeface="Segoe UI Light"/>
              <a:ea typeface="+mn-ea"/>
              <a:cs typeface="Segoe UI" pitchFamily="34" charset="0"/>
            </a:endParaRPr>
          </a:p>
        </p:txBody>
      </p:sp>
      <p:sp>
        <p:nvSpPr>
          <p:cNvPr id="5" name="Azuee Iot Suite"/>
          <p:cNvSpPr>
            <a:spLocks noChangeArrowheads="1"/>
          </p:cNvSpPr>
          <p:nvPr/>
        </p:nvSpPr>
        <p:spPr bwMode="auto">
          <a:xfrm>
            <a:off x="3300379" y="2507585"/>
            <a:ext cx="5645640" cy="4091953"/>
          </a:xfrm>
          <a:prstGeom prst="rect">
            <a:avLst/>
          </a:pr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Rectangle 5"/>
          <p:cNvSpPr>
            <a:spLocks noChangeArrowheads="1"/>
          </p:cNvSpPr>
          <p:nvPr/>
        </p:nvSpPr>
        <p:spPr bwMode="auto">
          <a:xfrm>
            <a:off x="7256154" y="3594973"/>
            <a:ext cx="3367400" cy="2365199"/>
          </a:xfrm>
          <a:prstGeom prst="rect">
            <a:avLst/>
          </a:prstGeom>
          <a:no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7" name="Group 6"/>
          <p:cNvGrpSpPr/>
          <p:nvPr/>
        </p:nvGrpSpPr>
        <p:grpSpPr>
          <a:xfrm>
            <a:off x="2116263" y="4632457"/>
            <a:ext cx="1054100" cy="115888"/>
            <a:chOff x="2220913" y="3722688"/>
            <a:chExt cx="1054100" cy="115888"/>
          </a:xfrm>
          <a:solidFill>
            <a:srgbClr val="505050">
              <a:lumMod val="75000"/>
            </a:srgbClr>
          </a:solidFill>
        </p:grpSpPr>
        <p:sp>
          <p:nvSpPr>
            <p:cNvPr id="127" name="Line 18"/>
            <p:cNvSpPr>
              <a:spLocks noChangeShapeType="1"/>
            </p:cNvSpPr>
            <p:nvPr/>
          </p:nvSpPr>
          <p:spPr bwMode="auto">
            <a:xfrm>
              <a:off x="2220913" y="3779838"/>
              <a:ext cx="966788" cy="0"/>
            </a:xfrm>
            <a:prstGeom prst="line">
              <a:avLst/>
            </a:prstGeom>
            <a:grpFill/>
            <a:ln w="22225" cap="rnd">
              <a:solidFill>
                <a:srgbClr val="505050">
                  <a:lumMod val="75000"/>
                </a:srgbClr>
              </a:solidFill>
              <a:prstDash val="solid"/>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28" name="Freeform 127"/>
            <p:cNvSpPr>
              <a:spLocks/>
            </p:cNvSpPr>
            <p:nvPr/>
          </p:nvSpPr>
          <p:spPr bwMode="auto">
            <a:xfrm>
              <a:off x="3159125" y="3722688"/>
              <a:ext cx="115888" cy="115888"/>
            </a:xfrm>
            <a:custGeom>
              <a:avLst/>
              <a:gdLst>
                <a:gd name="T0" fmla="*/ 171 w 171"/>
                <a:gd name="T1" fmla="*/ 85 h 171"/>
                <a:gd name="T2" fmla="*/ 0 w 171"/>
                <a:gd name="T3" fmla="*/ 171 h 171"/>
                <a:gd name="T4" fmla="*/ 0 w 171"/>
                <a:gd name="T5" fmla="*/ 0 h 171"/>
                <a:gd name="T6" fmla="*/ 171 w 171"/>
                <a:gd name="T7" fmla="*/ 85 h 171"/>
              </a:gdLst>
              <a:ahLst/>
              <a:cxnLst>
                <a:cxn ang="0">
                  <a:pos x="T0" y="T1"/>
                </a:cxn>
                <a:cxn ang="0">
                  <a:pos x="T2" y="T3"/>
                </a:cxn>
                <a:cxn ang="0">
                  <a:pos x="T4" y="T5"/>
                </a:cxn>
                <a:cxn ang="0">
                  <a:pos x="T6" y="T7"/>
                </a:cxn>
              </a:cxnLst>
              <a:rect l="0" t="0" r="r" b="b"/>
              <a:pathLst>
                <a:path w="171" h="171">
                  <a:moveTo>
                    <a:pt x="171" y="85"/>
                  </a:moveTo>
                  <a:lnTo>
                    <a:pt x="0" y="171"/>
                  </a:lnTo>
                  <a:cubicBezTo>
                    <a:pt x="27" y="117"/>
                    <a:pt x="27" y="54"/>
                    <a:pt x="0" y="0"/>
                  </a:cubicBezTo>
                  <a:lnTo>
                    <a:pt x="171" y="85"/>
                  </a:lnTo>
                  <a:close/>
                </a:path>
              </a:pathLst>
            </a:cu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nvGrpSpPr>
          <p:cNvPr id="8" name="Group 7"/>
          <p:cNvGrpSpPr/>
          <p:nvPr/>
        </p:nvGrpSpPr>
        <p:grpSpPr>
          <a:xfrm>
            <a:off x="2116262" y="4892807"/>
            <a:ext cx="1041400" cy="115888"/>
            <a:chOff x="2220913" y="3983038"/>
            <a:chExt cx="1041400" cy="115888"/>
          </a:xfrm>
        </p:grpSpPr>
        <p:sp>
          <p:nvSpPr>
            <p:cNvPr id="125"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26" name="Freeform 125"/>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9" name="Rectangle 8"/>
          <p:cNvSpPr>
            <a:spLocks noChangeArrowheads="1"/>
          </p:cNvSpPr>
          <p:nvPr/>
        </p:nvSpPr>
        <p:spPr bwMode="auto">
          <a:xfrm>
            <a:off x="10829056" y="3279813"/>
            <a:ext cx="1098088" cy="2853557"/>
          </a:xfrm>
          <a:prstGeom prst="rect">
            <a:avLst/>
          </a:prstGeom>
          <a:solidFill>
            <a:srgbClr val="89CBFF"/>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74" rtl="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t>Business Process</a:t>
            </a:r>
          </a:p>
          <a:p>
            <a:pPr marL="0" marR="0" lvl="0" indent="0" algn="l" defTabSz="932574" rtl="0" eaLnBrk="1" fontAlgn="auto" latinLnBrk="0" hangingPunct="1">
              <a:lnSpc>
                <a:spcPct val="100000"/>
              </a:lnSpc>
              <a:spcBef>
                <a:spcPts val="0"/>
              </a:spcBef>
              <a:spcAft>
                <a:spcPts val="0"/>
              </a:spcAft>
              <a:buClrTx/>
              <a:buSzTx/>
              <a:buFontTx/>
              <a:buNone/>
              <a:tabLst/>
              <a:defRPr/>
            </a:pPr>
            <a:br>
              <a:rPr kumimoji="0" lang="en-US" sz="1600" b="1"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br>
            <a:r>
              <a:rPr kumimoji="0" lang="en-US" sz="1400" b="0" i="0" u="none" strike="noStrike" kern="0" cap="none" spc="0" normalizeH="0" baseline="0" noProof="0" dirty="0">
                <a:ln>
                  <a:noFill/>
                </a:ln>
                <a:solidFill>
                  <a:srgbClr val="0078D7"/>
                </a:solidFill>
                <a:effectLst/>
                <a:uLnTx/>
                <a:uFillTx/>
                <a:latin typeface="Segoe UI Light" panose="020B0502040204020203" pitchFamily="34" charset="0"/>
                <a:ea typeface="+mn-ea"/>
                <a:cs typeface="Segoe UI Light" panose="020B0502040204020203" pitchFamily="34" charset="0"/>
              </a:rPr>
              <a:t>ERP/CRM</a:t>
            </a:r>
          </a:p>
        </p:txBody>
      </p:sp>
      <p:sp>
        <p:nvSpPr>
          <p:cNvPr id="10" name="Freeform 9"/>
          <p:cNvSpPr>
            <a:spLocks noChangeAspect="1"/>
          </p:cNvSpPr>
          <p:nvPr/>
        </p:nvSpPr>
        <p:spPr bwMode="auto">
          <a:xfrm rot="5280000">
            <a:off x="3572591" y="4478962"/>
            <a:ext cx="447332" cy="568812"/>
          </a:xfrm>
          <a:custGeom>
            <a:avLst/>
            <a:gdLst>
              <a:gd name="connsiteX0" fmla="*/ 1704966 w 2556145"/>
              <a:gd name="connsiteY0" fmla="*/ 3221586 h 3250307"/>
              <a:gd name="connsiteX1" fmla="*/ 1719326 w 2556145"/>
              <a:gd name="connsiteY1" fmla="*/ 2810357 h 3250307"/>
              <a:gd name="connsiteX2" fmla="*/ 2130556 w 2556145"/>
              <a:gd name="connsiteY2" fmla="*/ 2824717 h 3250307"/>
              <a:gd name="connsiteX3" fmla="*/ 2144916 w 2556145"/>
              <a:gd name="connsiteY3" fmla="*/ 2413488 h 3250307"/>
              <a:gd name="connsiteX4" fmla="*/ 2556145 w 2556145"/>
              <a:gd name="connsiteY4" fmla="*/ 2427849 h 3250307"/>
              <a:gd name="connsiteX5" fmla="*/ 2527424 w 2556145"/>
              <a:gd name="connsiteY5" fmla="*/ 3250307 h 3250307"/>
              <a:gd name="connsiteX6" fmla="*/ 297522 w 2556145"/>
              <a:gd name="connsiteY6" fmla="*/ 1966692 h 3250307"/>
              <a:gd name="connsiteX7" fmla="*/ 542806 w 2556145"/>
              <a:gd name="connsiteY7" fmla="*/ 1737961 h 3250307"/>
              <a:gd name="connsiteX8" fmla="*/ 634409 w 2556145"/>
              <a:gd name="connsiteY8" fmla="*/ 1759807 h 3250307"/>
              <a:gd name="connsiteX9" fmla="*/ 675730 w 2556145"/>
              <a:gd name="connsiteY9" fmla="*/ 1789816 h 3250307"/>
              <a:gd name="connsiteX10" fmla="*/ 932915 w 2556145"/>
              <a:gd name="connsiteY10" fmla="*/ 1504183 h 3250307"/>
              <a:gd name="connsiteX11" fmla="*/ 882766 w 2556145"/>
              <a:gd name="connsiteY11" fmla="*/ 1474652 h 3250307"/>
              <a:gd name="connsiteX12" fmla="*/ 740661 w 2556145"/>
              <a:gd name="connsiteY12" fmla="*/ 1183285 h 3250307"/>
              <a:gd name="connsiteX13" fmla="*/ 1097679 w 2556145"/>
              <a:gd name="connsiteY13" fmla="*/ 850360 h 3250307"/>
              <a:gd name="connsiteX14" fmla="*/ 1378424 w 2556145"/>
              <a:gd name="connsiteY14" fmla="*/ 1012444 h 3250307"/>
              <a:gd name="connsiteX15" fmla="*/ 1388475 w 2556145"/>
              <a:gd name="connsiteY15" fmla="*/ 1032609 h 3250307"/>
              <a:gd name="connsiteX16" fmla="*/ 1627124 w 2556145"/>
              <a:gd name="connsiteY16" fmla="*/ 877628 h 3250307"/>
              <a:gd name="connsiteX17" fmla="*/ 1612998 w 2556145"/>
              <a:gd name="connsiteY17" fmla="*/ 849286 h 3250307"/>
              <a:gd name="connsiteX18" fmla="*/ 1597594 w 2556145"/>
              <a:gd name="connsiteY18" fmla="*/ 756381 h 3250307"/>
              <a:gd name="connsiteX19" fmla="*/ 1842878 w 2556145"/>
              <a:gd name="connsiteY19" fmla="*/ 527650 h 3250307"/>
              <a:gd name="connsiteX20" fmla="*/ 2071609 w 2556145"/>
              <a:gd name="connsiteY20" fmla="*/ 772934 h 3250307"/>
              <a:gd name="connsiteX21" fmla="*/ 1826325 w 2556145"/>
              <a:gd name="connsiteY21" fmla="*/ 1001665 h 3250307"/>
              <a:gd name="connsiteX22" fmla="*/ 1661160 w 2556145"/>
              <a:gd name="connsiteY22" fmla="*/ 926395 h 3250307"/>
              <a:gd name="connsiteX23" fmla="*/ 1652778 w 2556145"/>
              <a:gd name="connsiteY23" fmla="*/ 915482 h 3250307"/>
              <a:gd name="connsiteX24" fmla="*/ 1408687 w 2556145"/>
              <a:gd name="connsiteY24" fmla="*/ 1073997 h 3250307"/>
              <a:gd name="connsiteX25" fmla="*/ 1426024 w 2556145"/>
              <a:gd name="connsiteY25" fmla="*/ 1137610 h 3250307"/>
              <a:gd name="connsiteX26" fmla="*/ 1430605 w 2556145"/>
              <a:gd name="connsiteY26" fmla="*/ 1207378 h 3250307"/>
              <a:gd name="connsiteX27" fmla="*/ 1344167 w 2556145"/>
              <a:gd name="connsiteY27" fmla="*/ 1424062 h 3250307"/>
              <a:gd name="connsiteX28" fmla="*/ 1305485 w 2556145"/>
              <a:gd name="connsiteY28" fmla="*/ 1455257 h 3250307"/>
              <a:gd name="connsiteX29" fmla="*/ 1636897 w 2556145"/>
              <a:gd name="connsiteY29" fmla="*/ 1798444 h 3250307"/>
              <a:gd name="connsiteX30" fmla="*/ 1666484 w 2556145"/>
              <a:gd name="connsiteY30" fmla="*/ 1779965 h 3250307"/>
              <a:gd name="connsiteX31" fmla="*/ 1737903 w 2556145"/>
              <a:gd name="connsiteY31" fmla="*/ 1768123 h 3250307"/>
              <a:gd name="connsiteX32" fmla="*/ 1913738 w 2556145"/>
              <a:gd name="connsiteY32" fmla="*/ 1956684 h 3250307"/>
              <a:gd name="connsiteX33" fmla="*/ 1725178 w 2556145"/>
              <a:gd name="connsiteY33" fmla="*/ 2132519 h 3250307"/>
              <a:gd name="connsiteX34" fmla="*/ 1549343 w 2556145"/>
              <a:gd name="connsiteY34" fmla="*/ 1943959 h 3250307"/>
              <a:gd name="connsiteX35" fmla="*/ 1566137 w 2556145"/>
              <a:gd name="connsiteY35" fmla="*/ 1873539 h 3250307"/>
              <a:gd name="connsiteX36" fmla="*/ 1600357 w 2556145"/>
              <a:gd name="connsiteY36" fmla="*/ 1826421 h 3250307"/>
              <a:gd name="connsiteX37" fmla="*/ 1269754 w 2556145"/>
              <a:gd name="connsiteY37" fmla="*/ 1484072 h 3250307"/>
              <a:gd name="connsiteX38" fmla="*/ 1254211 w 2556145"/>
              <a:gd name="connsiteY38" fmla="*/ 1496607 h 3250307"/>
              <a:gd name="connsiteX39" fmla="*/ 1143355 w 2556145"/>
              <a:gd name="connsiteY39" fmla="*/ 1535723 h 3250307"/>
              <a:gd name="connsiteX40" fmla="*/ 1139752 w 2556145"/>
              <a:gd name="connsiteY40" fmla="*/ 1535959 h 3250307"/>
              <a:gd name="connsiteX41" fmla="*/ 1139752 w 2556145"/>
              <a:gd name="connsiteY41" fmla="*/ 2625193 h 3250307"/>
              <a:gd name="connsiteX42" fmla="*/ 1206000 w 2556145"/>
              <a:gd name="connsiteY42" fmla="*/ 2640992 h 3250307"/>
              <a:gd name="connsiteX43" fmla="*/ 1318225 w 2556145"/>
              <a:gd name="connsiteY43" fmla="*/ 2823853 h 3250307"/>
              <a:gd name="connsiteX44" fmla="*/ 1117485 w 2556145"/>
              <a:gd name="connsiteY44" fmla="*/ 3011046 h 3250307"/>
              <a:gd name="connsiteX45" fmla="*/ 930291 w 2556145"/>
              <a:gd name="connsiteY45" fmla="*/ 2810306 h 3250307"/>
              <a:gd name="connsiteX46" fmla="*/ 1054999 w 2556145"/>
              <a:gd name="connsiteY46" fmla="*/ 2635719 h 3250307"/>
              <a:gd name="connsiteX47" fmla="*/ 1094033 w 2556145"/>
              <a:gd name="connsiteY47" fmla="*/ 2629247 h 3250307"/>
              <a:gd name="connsiteX48" fmla="*/ 1094033 w 2556145"/>
              <a:gd name="connsiteY48" fmla="*/ 1538961 h 3250307"/>
              <a:gd name="connsiteX49" fmla="*/ 1073586 w 2556145"/>
              <a:gd name="connsiteY49" fmla="*/ 1540303 h 3250307"/>
              <a:gd name="connsiteX50" fmla="*/ 1004307 w 2556145"/>
              <a:gd name="connsiteY50" fmla="*/ 1530867 h 3250307"/>
              <a:gd name="connsiteX51" fmla="*/ 978517 w 2556145"/>
              <a:gd name="connsiteY51" fmla="*/ 1521863 h 3250307"/>
              <a:gd name="connsiteX52" fmla="*/ 711745 w 2556145"/>
              <a:gd name="connsiteY52" fmla="*/ 1818144 h 3250307"/>
              <a:gd name="connsiteX53" fmla="*/ 735687 w 2556145"/>
              <a:gd name="connsiteY53" fmla="*/ 1849318 h 3250307"/>
              <a:gd name="connsiteX54" fmla="*/ 771537 w 2556145"/>
              <a:gd name="connsiteY54" fmla="*/ 1983245 h 3250307"/>
              <a:gd name="connsiteX55" fmla="*/ 526253 w 2556145"/>
              <a:gd name="connsiteY55" fmla="*/ 2211976 h 3250307"/>
              <a:gd name="connsiteX56" fmla="*/ 297522 w 2556145"/>
              <a:gd name="connsiteY56" fmla="*/ 1966692 h 3250307"/>
              <a:gd name="connsiteX57" fmla="*/ 0 w 2556145"/>
              <a:gd name="connsiteY57" fmla="*/ 822458 h 3250307"/>
              <a:gd name="connsiteX58" fmla="*/ 28720 w 2556145"/>
              <a:gd name="connsiteY58" fmla="*/ 0 h 3250307"/>
              <a:gd name="connsiteX59" fmla="*/ 851179 w 2556145"/>
              <a:gd name="connsiteY59" fmla="*/ 28721 h 3250307"/>
              <a:gd name="connsiteX60" fmla="*/ 836819 w 2556145"/>
              <a:gd name="connsiteY60" fmla="*/ 439950 h 3250307"/>
              <a:gd name="connsiteX61" fmla="*/ 425589 w 2556145"/>
              <a:gd name="connsiteY61" fmla="*/ 425590 h 3250307"/>
              <a:gd name="connsiteX62" fmla="*/ 411229 w 2556145"/>
              <a:gd name="connsiteY62" fmla="*/ 836819 h 325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56145" h="3250307">
                <a:moveTo>
                  <a:pt x="1704966" y="3221586"/>
                </a:moveTo>
                <a:lnTo>
                  <a:pt x="1719326" y="2810357"/>
                </a:lnTo>
                <a:lnTo>
                  <a:pt x="2130556" y="2824717"/>
                </a:lnTo>
                <a:lnTo>
                  <a:pt x="2144916" y="2413488"/>
                </a:lnTo>
                <a:lnTo>
                  <a:pt x="2556145" y="2427849"/>
                </a:lnTo>
                <a:lnTo>
                  <a:pt x="2527424" y="3250307"/>
                </a:lnTo>
                <a:close/>
                <a:moveTo>
                  <a:pt x="297522" y="1966692"/>
                </a:moveTo>
                <a:cubicBezTo>
                  <a:pt x="302093" y="1835797"/>
                  <a:pt x="411910" y="1733390"/>
                  <a:pt x="542806" y="1737961"/>
                </a:cubicBezTo>
                <a:cubicBezTo>
                  <a:pt x="575529" y="1739104"/>
                  <a:pt x="606473" y="1746824"/>
                  <a:pt x="634409" y="1759807"/>
                </a:cubicBezTo>
                <a:lnTo>
                  <a:pt x="675730" y="1789816"/>
                </a:lnTo>
                <a:lnTo>
                  <a:pt x="932915" y="1504183"/>
                </a:lnTo>
                <a:lnTo>
                  <a:pt x="882766" y="1474652"/>
                </a:lnTo>
                <a:cubicBezTo>
                  <a:pt x="793168" y="1409454"/>
                  <a:pt x="736503" y="1302362"/>
                  <a:pt x="740661" y="1183285"/>
                </a:cubicBezTo>
                <a:cubicBezTo>
                  <a:pt x="747314" y="992762"/>
                  <a:pt x="907157" y="843707"/>
                  <a:pt x="1097679" y="850360"/>
                </a:cubicBezTo>
                <a:cubicBezTo>
                  <a:pt x="1216756" y="854518"/>
                  <a:pt x="1319635" y="918516"/>
                  <a:pt x="1378424" y="1012444"/>
                </a:cubicBezTo>
                <a:lnTo>
                  <a:pt x="1388475" y="1032609"/>
                </a:lnTo>
                <a:lnTo>
                  <a:pt x="1627124" y="877628"/>
                </a:lnTo>
                <a:lnTo>
                  <a:pt x="1612998" y="849286"/>
                </a:lnTo>
                <a:cubicBezTo>
                  <a:pt x="1601994" y="820512"/>
                  <a:pt x="1596451" y="789105"/>
                  <a:pt x="1597594" y="756381"/>
                </a:cubicBezTo>
                <a:cubicBezTo>
                  <a:pt x="1602165" y="625486"/>
                  <a:pt x="1711983" y="523079"/>
                  <a:pt x="1842878" y="527650"/>
                </a:cubicBezTo>
                <a:cubicBezTo>
                  <a:pt x="1973773" y="532221"/>
                  <a:pt x="2076180" y="642039"/>
                  <a:pt x="2071609" y="772934"/>
                </a:cubicBezTo>
                <a:cubicBezTo>
                  <a:pt x="2067038" y="903830"/>
                  <a:pt x="1957220" y="1006236"/>
                  <a:pt x="1826325" y="1001665"/>
                </a:cubicBezTo>
                <a:cubicBezTo>
                  <a:pt x="1760877" y="999380"/>
                  <a:pt x="1702552" y="970783"/>
                  <a:pt x="1661160" y="926395"/>
                </a:cubicBezTo>
                <a:lnTo>
                  <a:pt x="1652778" y="915482"/>
                </a:lnTo>
                <a:lnTo>
                  <a:pt x="1408687" y="1073997"/>
                </a:lnTo>
                <a:lnTo>
                  <a:pt x="1426024" y="1137610"/>
                </a:lnTo>
                <a:cubicBezTo>
                  <a:pt x="1429835" y="1160227"/>
                  <a:pt x="1431436" y="1183563"/>
                  <a:pt x="1430605" y="1207378"/>
                </a:cubicBezTo>
                <a:cubicBezTo>
                  <a:pt x="1427694" y="1290732"/>
                  <a:pt x="1395462" y="1366149"/>
                  <a:pt x="1344167" y="1424062"/>
                </a:cubicBezTo>
                <a:lnTo>
                  <a:pt x="1305485" y="1455257"/>
                </a:lnTo>
                <a:lnTo>
                  <a:pt x="1636897" y="1798444"/>
                </a:lnTo>
                <a:lnTo>
                  <a:pt x="1666484" y="1779965"/>
                </a:lnTo>
                <a:cubicBezTo>
                  <a:pt x="1688603" y="1771506"/>
                  <a:pt x="1712747" y="1767245"/>
                  <a:pt x="1737903" y="1768123"/>
                </a:cubicBezTo>
                <a:cubicBezTo>
                  <a:pt x="1838528" y="1771637"/>
                  <a:pt x="1917252" y="1856059"/>
                  <a:pt x="1913738" y="1956684"/>
                </a:cubicBezTo>
                <a:cubicBezTo>
                  <a:pt x="1910225" y="2057309"/>
                  <a:pt x="1825803" y="2136033"/>
                  <a:pt x="1725178" y="2132519"/>
                </a:cubicBezTo>
                <a:cubicBezTo>
                  <a:pt x="1624553" y="2129005"/>
                  <a:pt x="1545829" y="2044584"/>
                  <a:pt x="1549343" y="1943959"/>
                </a:cubicBezTo>
                <a:cubicBezTo>
                  <a:pt x="1550221" y="1918803"/>
                  <a:pt x="1556156" y="1895015"/>
                  <a:pt x="1566137" y="1873539"/>
                </a:cubicBezTo>
                <a:lnTo>
                  <a:pt x="1600357" y="1826421"/>
                </a:lnTo>
                <a:lnTo>
                  <a:pt x="1269754" y="1484072"/>
                </a:lnTo>
                <a:lnTo>
                  <a:pt x="1254211" y="1496607"/>
                </a:lnTo>
                <a:cubicBezTo>
                  <a:pt x="1220315" y="1515616"/>
                  <a:pt x="1182935" y="1529053"/>
                  <a:pt x="1143355" y="1535723"/>
                </a:cubicBezTo>
                <a:lnTo>
                  <a:pt x="1139752" y="1535959"/>
                </a:lnTo>
                <a:lnTo>
                  <a:pt x="1139752" y="2625193"/>
                </a:lnTo>
                <a:lnTo>
                  <a:pt x="1206000" y="2640992"/>
                </a:lnTo>
                <a:cubicBezTo>
                  <a:pt x="1274589" y="2672869"/>
                  <a:pt x="1321031" y="2743509"/>
                  <a:pt x="1318225" y="2823853"/>
                </a:cubicBezTo>
                <a:cubicBezTo>
                  <a:pt x="1314484" y="2930978"/>
                  <a:pt x="1224609" y="3014787"/>
                  <a:pt x="1117485" y="3011046"/>
                </a:cubicBezTo>
                <a:cubicBezTo>
                  <a:pt x="1010360" y="3007305"/>
                  <a:pt x="926551" y="2917431"/>
                  <a:pt x="930291" y="2810306"/>
                </a:cubicBezTo>
                <a:cubicBezTo>
                  <a:pt x="933097" y="2729963"/>
                  <a:pt x="984353" y="2662734"/>
                  <a:pt x="1054999" y="2635719"/>
                </a:cubicBezTo>
                <a:lnTo>
                  <a:pt x="1094033" y="2629247"/>
                </a:lnTo>
                <a:lnTo>
                  <a:pt x="1094033" y="1538961"/>
                </a:lnTo>
                <a:lnTo>
                  <a:pt x="1073586" y="1540303"/>
                </a:lnTo>
                <a:cubicBezTo>
                  <a:pt x="1049771" y="1539472"/>
                  <a:pt x="1026603" y="1536246"/>
                  <a:pt x="1004307" y="1530867"/>
                </a:cubicBezTo>
                <a:lnTo>
                  <a:pt x="978517" y="1521863"/>
                </a:lnTo>
                <a:lnTo>
                  <a:pt x="711745" y="1818144"/>
                </a:lnTo>
                <a:lnTo>
                  <a:pt x="735687" y="1849318"/>
                </a:lnTo>
                <a:cubicBezTo>
                  <a:pt x="759921" y="1888037"/>
                  <a:pt x="773251" y="1934159"/>
                  <a:pt x="771537" y="1983245"/>
                </a:cubicBezTo>
                <a:cubicBezTo>
                  <a:pt x="766966" y="2114140"/>
                  <a:pt x="657148" y="2216547"/>
                  <a:pt x="526253" y="2211976"/>
                </a:cubicBezTo>
                <a:cubicBezTo>
                  <a:pt x="395357" y="2207405"/>
                  <a:pt x="292951" y="2097587"/>
                  <a:pt x="297522" y="1966692"/>
                </a:cubicBezTo>
                <a:close/>
                <a:moveTo>
                  <a:pt x="0" y="822458"/>
                </a:moveTo>
                <a:lnTo>
                  <a:pt x="28720" y="0"/>
                </a:lnTo>
                <a:lnTo>
                  <a:pt x="851179" y="28721"/>
                </a:lnTo>
                <a:lnTo>
                  <a:pt x="836819" y="439950"/>
                </a:lnTo>
                <a:lnTo>
                  <a:pt x="425589" y="425590"/>
                </a:lnTo>
                <a:lnTo>
                  <a:pt x="411229" y="836819"/>
                </a:lnTo>
                <a:close/>
              </a:path>
            </a:pathLst>
          </a:custGeom>
          <a:solidFill>
            <a:srgbClr val="0070C0"/>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17">
                    <a:srgbClr val="505050"/>
                  </a:gs>
                  <a:gs pos="100000">
                    <a:srgbClr val="505050"/>
                  </a:gs>
                </a:gsLst>
                <a:lin ang="5400000" scaled="0"/>
              </a:gradFill>
              <a:effectLst/>
              <a:uLnTx/>
              <a:uFillTx/>
              <a:latin typeface="Segoe UI"/>
              <a:ea typeface="+mn-ea"/>
              <a:cs typeface="+mn-cs"/>
            </a:endParaRPr>
          </a:p>
        </p:txBody>
      </p:sp>
      <p:grpSp>
        <p:nvGrpSpPr>
          <p:cNvPr id="11" name="Group 10"/>
          <p:cNvGrpSpPr/>
          <p:nvPr/>
        </p:nvGrpSpPr>
        <p:grpSpPr>
          <a:xfrm>
            <a:off x="5707167" y="4529938"/>
            <a:ext cx="517525" cy="515935"/>
            <a:chOff x="2296894" y="-3310276"/>
            <a:chExt cx="484187" cy="498475"/>
          </a:xfrm>
        </p:grpSpPr>
        <p:sp>
          <p:nvSpPr>
            <p:cNvPr id="117" name="Freeform 116"/>
            <p:cNvSpPr>
              <a:spLocks/>
            </p:cNvSpPr>
            <p:nvPr/>
          </p:nvSpPr>
          <p:spPr bwMode="auto">
            <a:xfrm>
              <a:off x="2514382" y="-3142001"/>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1 h 87"/>
                <a:gd name="T10" fmla="*/ 11 w 110"/>
                <a:gd name="T11" fmla="*/ 0 h 87"/>
                <a:gd name="T12" fmla="*/ 99 w 110"/>
                <a:gd name="T13" fmla="*/ 0 h 87"/>
                <a:gd name="T14" fmla="*/ 110 w 110"/>
                <a:gd name="T15" fmla="*/ 11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1"/>
                  </a:lnTo>
                  <a:cubicBezTo>
                    <a:pt x="0" y="5"/>
                    <a:pt x="5" y="0"/>
                    <a:pt x="11" y="0"/>
                  </a:cubicBezTo>
                  <a:lnTo>
                    <a:pt x="99" y="0"/>
                  </a:lnTo>
                  <a:cubicBezTo>
                    <a:pt x="105" y="0"/>
                    <a:pt x="110" y="5"/>
                    <a:pt x="110" y="11"/>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18" name="Freeform 117"/>
            <p:cNvSpPr>
              <a:spLocks/>
            </p:cNvSpPr>
            <p:nvPr/>
          </p:nvSpPr>
          <p:spPr bwMode="auto">
            <a:xfrm>
              <a:off x="2631857" y="-3092789"/>
              <a:ext cx="80962" cy="66675"/>
            </a:xfrm>
            <a:custGeom>
              <a:avLst/>
              <a:gdLst>
                <a:gd name="T0" fmla="*/ 109 w 110"/>
                <a:gd name="T1" fmla="*/ 76 h 88"/>
                <a:gd name="T2" fmla="*/ 97 w 110"/>
                <a:gd name="T3" fmla="*/ 88 h 88"/>
                <a:gd name="T4" fmla="*/ 12 w 110"/>
                <a:gd name="T5" fmla="*/ 88 h 88"/>
                <a:gd name="T6" fmla="*/ 0 w 110"/>
                <a:gd name="T7" fmla="*/ 76 h 88"/>
                <a:gd name="T8" fmla="*/ 0 w 110"/>
                <a:gd name="T9" fmla="*/ 12 h 88"/>
                <a:gd name="T10" fmla="*/ 12 w 110"/>
                <a:gd name="T11" fmla="*/ 0 h 88"/>
                <a:gd name="T12" fmla="*/ 99 w 110"/>
                <a:gd name="T13" fmla="*/ 0 h 88"/>
                <a:gd name="T14" fmla="*/ 110 w 110"/>
                <a:gd name="T15" fmla="*/ 12 h 88"/>
                <a:gd name="T16" fmla="*/ 110 w 110"/>
                <a:gd name="T17" fmla="*/ 76 h 88"/>
                <a:gd name="T18" fmla="*/ 109 w 110"/>
                <a:gd name="T19"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8">
                  <a:moveTo>
                    <a:pt x="109" y="76"/>
                  </a:moveTo>
                  <a:cubicBezTo>
                    <a:pt x="109" y="83"/>
                    <a:pt x="104" y="88"/>
                    <a:pt x="97" y="88"/>
                  </a:cubicBezTo>
                  <a:lnTo>
                    <a:pt x="12" y="88"/>
                  </a:lnTo>
                  <a:cubicBezTo>
                    <a:pt x="5" y="88"/>
                    <a:pt x="0" y="83"/>
                    <a:pt x="0" y="76"/>
                  </a:cubicBezTo>
                  <a:lnTo>
                    <a:pt x="0" y="12"/>
                  </a:lnTo>
                  <a:cubicBezTo>
                    <a:pt x="0" y="5"/>
                    <a:pt x="5" y="0"/>
                    <a:pt x="12" y="0"/>
                  </a:cubicBezTo>
                  <a:lnTo>
                    <a:pt x="99" y="0"/>
                  </a:lnTo>
                  <a:cubicBezTo>
                    <a:pt x="106" y="0"/>
                    <a:pt x="110" y="5"/>
                    <a:pt x="110" y="12"/>
                  </a:cubicBezTo>
                  <a:lnTo>
                    <a:pt x="110" y="76"/>
                  </a:lnTo>
                  <a:lnTo>
                    <a:pt x="109"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19" name="Freeform 118"/>
            <p:cNvSpPr>
              <a:spLocks/>
            </p:cNvSpPr>
            <p:nvPr/>
          </p:nvSpPr>
          <p:spPr bwMode="auto">
            <a:xfrm>
              <a:off x="2514382" y="-3041989"/>
              <a:ext cx="82550" cy="65088"/>
            </a:xfrm>
            <a:custGeom>
              <a:avLst/>
              <a:gdLst>
                <a:gd name="T0" fmla="*/ 110 w 110"/>
                <a:gd name="T1" fmla="*/ 76 h 87"/>
                <a:gd name="T2" fmla="*/ 99 w 110"/>
                <a:gd name="T3" fmla="*/ 87 h 87"/>
                <a:gd name="T4" fmla="*/ 11 w 110"/>
                <a:gd name="T5" fmla="*/ 87 h 87"/>
                <a:gd name="T6" fmla="*/ 0 w 110"/>
                <a:gd name="T7" fmla="*/ 76 h 87"/>
                <a:gd name="T8" fmla="*/ 0 w 110"/>
                <a:gd name="T9" fmla="*/ 12 h 87"/>
                <a:gd name="T10" fmla="*/ 11 w 110"/>
                <a:gd name="T11" fmla="*/ 0 h 87"/>
                <a:gd name="T12" fmla="*/ 99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9" y="87"/>
                  </a:cubicBezTo>
                  <a:lnTo>
                    <a:pt x="11" y="87"/>
                  </a:lnTo>
                  <a:cubicBezTo>
                    <a:pt x="5" y="87"/>
                    <a:pt x="0" y="82"/>
                    <a:pt x="0" y="76"/>
                  </a:cubicBezTo>
                  <a:lnTo>
                    <a:pt x="0" y="12"/>
                  </a:lnTo>
                  <a:cubicBezTo>
                    <a:pt x="0" y="5"/>
                    <a:pt x="5" y="0"/>
                    <a:pt x="11" y="0"/>
                  </a:cubicBezTo>
                  <a:lnTo>
                    <a:pt x="99" y="0"/>
                  </a:lnTo>
                  <a:cubicBezTo>
                    <a:pt x="105" y="0"/>
                    <a:pt x="110" y="5"/>
                    <a:pt x="110" y="12"/>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20" name="Freeform 119"/>
            <p:cNvSpPr>
              <a:spLocks/>
            </p:cNvSpPr>
            <p:nvPr/>
          </p:nvSpPr>
          <p:spPr bwMode="auto">
            <a:xfrm>
              <a:off x="2396907" y="-3194389"/>
              <a:ext cx="84137" cy="66675"/>
            </a:xfrm>
            <a:custGeom>
              <a:avLst/>
              <a:gdLst>
                <a:gd name="T0" fmla="*/ 112 w 112"/>
                <a:gd name="T1" fmla="*/ 79 h 91"/>
                <a:gd name="T2" fmla="*/ 100 w 112"/>
                <a:gd name="T3" fmla="*/ 91 h 91"/>
                <a:gd name="T4" fmla="*/ 11 w 112"/>
                <a:gd name="T5" fmla="*/ 91 h 91"/>
                <a:gd name="T6" fmla="*/ 0 w 112"/>
                <a:gd name="T7" fmla="*/ 79 h 91"/>
                <a:gd name="T8" fmla="*/ 0 w 112"/>
                <a:gd name="T9" fmla="*/ 12 h 91"/>
                <a:gd name="T10" fmla="*/ 11 w 112"/>
                <a:gd name="T11" fmla="*/ 0 h 91"/>
                <a:gd name="T12" fmla="*/ 98 w 112"/>
                <a:gd name="T13" fmla="*/ 0 h 91"/>
                <a:gd name="T14" fmla="*/ 112 w 112"/>
                <a:gd name="T15" fmla="*/ 12 h 91"/>
                <a:gd name="T16" fmla="*/ 112 w 112"/>
                <a:gd name="T17"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91">
                  <a:moveTo>
                    <a:pt x="112" y="79"/>
                  </a:moveTo>
                  <a:cubicBezTo>
                    <a:pt x="112" y="86"/>
                    <a:pt x="107" y="91"/>
                    <a:pt x="100" y="91"/>
                  </a:cubicBezTo>
                  <a:lnTo>
                    <a:pt x="11" y="91"/>
                  </a:lnTo>
                  <a:cubicBezTo>
                    <a:pt x="4" y="91"/>
                    <a:pt x="0" y="86"/>
                    <a:pt x="0" y="79"/>
                  </a:cubicBezTo>
                  <a:lnTo>
                    <a:pt x="0" y="12"/>
                  </a:lnTo>
                  <a:cubicBezTo>
                    <a:pt x="0" y="5"/>
                    <a:pt x="4" y="0"/>
                    <a:pt x="11" y="0"/>
                  </a:cubicBezTo>
                  <a:lnTo>
                    <a:pt x="98" y="0"/>
                  </a:lnTo>
                  <a:cubicBezTo>
                    <a:pt x="107" y="0"/>
                    <a:pt x="112" y="5"/>
                    <a:pt x="112" y="12"/>
                  </a:cubicBezTo>
                  <a:lnTo>
                    <a:pt x="112" y="79"/>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21" name="Freeform 120"/>
            <p:cNvSpPr>
              <a:spLocks/>
            </p:cNvSpPr>
            <p:nvPr/>
          </p:nvSpPr>
          <p:spPr bwMode="auto">
            <a:xfrm>
              <a:off x="2296894" y="-3310276"/>
              <a:ext cx="482600" cy="117475"/>
            </a:xfrm>
            <a:custGeom>
              <a:avLst/>
              <a:gdLst>
                <a:gd name="T0" fmla="*/ 640 w 651"/>
                <a:gd name="T1" fmla="*/ 0 h 157"/>
                <a:gd name="T2" fmla="*/ 12 w 651"/>
                <a:gd name="T3" fmla="*/ 0 h 157"/>
                <a:gd name="T4" fmla="*/ 0 w 651"/>
                <a:gd name="T5" fmla="*/ 12 h 157"/>
                <a:gd name="T6" fmla="*/ 0 w 651"/>
                <a:gd name="T7" fmla="*/ 145 h 157"/>
                <a:gd name="T8" fmla="*/ 12 w 651"/>
                <a:gd name="T9" fmla="*/ 157 h 157"/>
                <a:gd name="T10" fmla="*/ 79 w 651"/>
                <a:gd name="T11" fmla="*/ 157 h 157"/>
                <a:gd name="T12" fmla="*/ 91 w 651"/>
                <a:gd name="T13" fmla="*/ 145 h 157"/>
                <a:gd name="T14" fmla="*/ 91 w 651"/>
                <a:gd name="T15" fmla="*/ 89 h 157"/>
                <a:gd name="T16" fmla="*/ 561 w 651"/>
                <a:gd name="T17" fmla="*/ 89 h 157"/>
                <a:gd name="T18" fmla="*/ 561 w 651"/>
                <a:gd name="T19" fmla="*/ 145 h 157"/>
                <a:gd name="T20" fmla="*/ 574 w 651"/>
                <a:gd name="T21" fmla="*/ 157 h 157"/>
                <a:gd name="T22" fmla="*/ 638 w 651"/>
                <a:gd name="T23" fmla="*/ 157 h 157"/>
                <a:gd name="T24" fmla="*/ 650 w 651"/>
                <a:gd name="T25" fmla="*/ 145 h 157"/>
                <a:gd name="T26" fmla="*/ 650 w 651"/>
                <a:gd name="T27" fmla="*/ 12 h 157"/>
                <a:gd name="T28" fmla="*/ 640 w 651"/>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1" h="157">
                  <a:moveTo>
                    <a:pt x="640" y="0"/>
                  </a:moveTo>
                  <a:lnTo>
                    <a:pt x="12" y="0"/>
                  </a:lnTo>
                  <a:cubicBezTo>
                    <a:pt x="5" y="0"/>
                    <a:pt x="0" y="5"/>
                    <a:pt x="0" y="12"/>
                  </a:cubicBezTo>
                  <a:lnTo>
                    <a:pt x="0" y="145"/>
                  </a:lnTo>
                  <a:cubicBezTo>
                    <a:pt x="0" y="152"/>
                    <a:pt x="5" y="157"/>
                    <a:pt x="12" y="157"/>
                  </a:cubicBezTo>
                  <a:lnTo>
                    <a:pt x="79" y="157"/>
                  </a:lnTo>
                  <a:cubicBezTo>
                    <a:pt x="86" y="157"/>
                    <a:pt x="91" y="152"/>
                    <a:pt x="91" y="145"/>
                  </a:cubicBezTo>
                  <a:lnTo>
                    <a:pt x="91" y="89"/>
                  </a:lnTo>
                  <a:lnTo>
                    <a:pt x="561" y="89"/>
                  </a:lnTo>
                  <a:lnTo>
                    <a:pt x="561" y="145"/>
                  </a:lnTo>
                  <a:cubicBezTo>
                    <a:pt x="561" y="152"/>
                    <a:pt x="566" y="157"/>
                    <a:pt x="574" y="157"/>
                  </a:cubicBezTo>
                  <a:lnTo>
                    <a:pt x="638" y="157"/>
                  </a:lnTo>
                  <a:cubicBezTo>
                    <a:pt x="645" y="157"/>
                    <a:pt x="650" y="152"/>
                    <a:pt x="650" y="145"/>
                  </a:cubicBezTo>
                  <a:lnTo>
                    <a:pt x="650" y="12"/>
                  </a:lnTo>
                  <a:cubicBezTo>
                    <a:pt x="651" y="5"/>
                    <a:pt x="647" y="0"/>
                    <a:pt x="640"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22" name="Freeform 121"/>
            <p:cNvSpPr>
              <a:spLocks/>
            </p:cNvSpPr>
            <p:nvPr/>
          </p:nvSpPr>
          <p:spPr bwMode="auto">
            <a:xfrm>
              <a:off x="2300069" y="-2927689"/>
              <a:ext cx="481012" cy="115888"/>
            </a:xfrm>
            <a:custGeom>
              <a:avLst/>
              <a:gdLst>
                <a:gd name="T0" fmla="*/ 636 w 649"/>
                <a:gd name="T1" fmla="*/ 2 h 157"/>
                <a:gd name="T2" fmla="*/ 572 w 649"/>
                <a:gd name="T3" fmla="*/ 2 h 157"/>
                <a:gd name="T4" fmla="*/ 560 w 649"/>
                <a:gd name="T5" fmla="*/ 14 h 157"/>
                <a:gd name="T6" fmla="*/ 560 w 649"/>
                <a:gd name="T7" fmla="*/ 68 h 157"/>
                <a:gd name="T8" fmla="*/ 89 w 649"/>
                <a:gd name="T9" fmla="*/ 68 h 157"/>
                <a:gd name="T10" fmla="*/ 89 w 649"/>
                <a:gd name="T11" fmla="*/ 12 h 157"/>
                <a:gd name="T12" fmla="*/ 75 w 649"/>
                <a:gd name="T13" fmla="*/ 0 h 157"/>
                <a:gd name="T14" fmla="*/ 11 w 649"/>
                <a:gd name="T15" fmla="*/ 0 h 157"/>
                <a:gd name="T16" fmla="*/ 0 w 649"/>
                <a:gd name="T17" fmla="*/ 14 h 157"/>
                <a:gd name="T18" fmla="*/ 0 w 649"/>
                <a:gd name="T19" fmla="*/ 145 h 157"/>
                <a:gd name="T20" fmla="*/ 11 w 649"/>
                <a:gd name="T21" fmla="*/ 157 h 157"/>
                <a:gd name="T22" fmla="*/ 638 w 649"/>
                <a:gd name="T23" fmla="*/ 157 h 157"/>
                <a:gd name="T24" fmla="*/ 649 w 649"/>
                <a:gd name="T25" fmla="*/ 145 h 157"/>
                <a:gd name="T26" fmla="*/ 649 w 649"/>
                <a:gd name="T27" fmla="*/ 14 h 157"/>
                <a:gd name="T28" fmla="*/ 636 w 649"/>
                <a:gd name="T29"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9" h="157">
                  <a:moveTo>
                    <a:pt x="636" y="2"/>
                  </a:moveTo>
                  <a:lnTo>
                    <a:pt x="572" y="2"/>
                  </a:lnTo>
                  <a:cubicBezTo>
                    <a:pt x="565" y="2"/>
                    <a:pt x="560" y="7"/>
                    <a:pt x="560" y="14"/>
                  </a:cubicBezTo>
                  <a:lnTo>
                    <a:pt x="560" y="68"/>
                  </a:lnTo>
                  <a:lnTo>
                    <a:pt x="89" y="68"/>
                  </a:lnTo>
                  <a:lnTo>
                    <a:pt x="89" y="12"/>
                  </a:lnTo>
                  <a:cubicBezTo>
                    <a:pt x="89" y="5"/>
                    <a:pt x="84" y="0"/>
                    <a:pt x="75" y="0"/>
                  </a:cubicBezTo>
                  <a:lnTo>
                    <a:pt x="11" y="0"/>
                  </a:lnTo>
                  <a:cubicBezTo>
                    <a:pt x="5" y="0"/>
                    <a:pt x="0" y="5"/>
                    <a:pt x="0" y="14"/>
                  </a:cubicBezTo>
                  <a:lnTo>
                    <a:pt x="0" y="145"/>
                  </a:lnTo>
                  <a:cubicBezTo>
                    <a:pt x="0" y="152"/>
                    <a:pt x="5" y="157"/>
                    <a:pt x="11" y="157"/>
                  </a:cubicBezTo>
                  <a:lnTo>
                    <a:pt x="638" y="157"/>
                  </a:lnTo>
                  <a:cubicBezTo>
                    <a:pt x="644" y="157"/>
                    <a:pt x="649" y="152"/>
                    <a:pt x="649" y="145"/>
                  </a:cubicBezTo>
                  <a:lnTo>
                    <a:pt x="649" y="14"/>
                  </a:lnTo>
                  <a:cubicBezTo>
                    <a:pt x="647" y="7"/>
                    <a:pt x="643" y="2"/>
                    <a:pt x="636" y="2"/>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23" name="Freeform 122"/>
            <p:cNvSpPr>
              <a:spLocks/>
            </p:cNvSpPr>
            <p:nvPr/>
          </p:nvSpPr>
          <p:spPr bwMode="auto">
            <a:xfrm>
              <a:off x="2398494" y="-3092789"/>
              <a:ext cx="82550" cy="65088"/>
            </a:xfrm>
            <a:custGeom>
              <a:avLst/>
              <a:gdLst>
                <a:gd name="T0" fmla="*/ 111 w 111"/>
                <a:gd name="T1" fmla="*/ 76 h 87"/>
                <a:gd name="T2" fmla="*/ 99 w 111"/>
                <a:gd name="T3" fmla="*/ 87 h 87"/>
                <a:gd name="T4" fmla="*/ 12 w 111"/>
                <a:gd name="T5" fmla="*/ 87 h 87"/>
                <a:gd name="T6" fmla="*/ 0 w 111"/>
                <a:gd name="T7" fmla="*/ 76 h 87"/>
                <a:gd name="T8" fmla="*/ 0 w 111"/>
                <a:gd name="T9" fmla="*/ 11 h 87"/>
                <a:gd name="T10" fmla="*/ 12 w 111"/>
                <a:gd name="T11" fmla="*/ 0 h 87"/>
                <a:gd name="T12" fmla="*/ 99 w 111"/>
                <a:gd name="T13" fmla="*/ 0 h 87"/>
                <a:gd name="T14" fmla="*/ 111 w 111"/>
                <a:gd name="T15" fmla="*/ 11 h 87"/>
                <a:gd name="T16" fmla="*/ 111 w 111"/>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7">
                  <a:moveTo>
                    <a:pt x="111" y="76"/>
                  </a:moveTo>
                  <a:cubicBezTo>
                    <a:pt x="111" y="82"/>
                    <a:pt x="106" y="87"/>
                    <a:pt x="99" y="87"/>
                  </a:cubicBezTo>
                  <a:lnTo>
                    <a:pt x="12" y="87"/>
                  </a:lnTo>
                  <a:cubicBezTo>
                    <a:pt x="5" y="87"/>
                    <a:pt x="0" y="82"/>
                    <a:pt x="0" y="76"/>
                  </a:cubicBezTo>
                  <a:lnTo>
                    <a:pt x="0" y="11"/>
                  </a:lnTo>
                  <a:cubicBezTo>
                    <a:pt x="0" y="5"/>
                    <a:pt x="5" y="0"/>
                    <a:pt x="12" y="0"/>
                  </a:cubicBezTo>
                  <a:lnTo>
                    <a:pt x="99" y="0"/>
                  </a:lnTo>
                  <a:cubicBezTo>
                    <a:pt x="106" y="0"/>
                    <a:pt x="111" y="5"/>
                    <a:pt x="111" y="11"/>
                  </a:cubicBezTo>
                  <a:lnTo>
                    <a:pt x="111"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24" name="Freeform 123"/>
            <p:cNvSpPr>
              <a:spLocks/>
            </p:cNvSpPr>
            <p:nvPr/>
          </p:nvSpPr>
          <p:spPr bwMode="auto">
            <a:xfrm>
              <a:off x="2396907" y="-2992776"/>
              <a:ext cx="82550" cy="65088"/>
            </a:xfrm>
            <a:custGeom>
              <a:avLst/>
              <a:gdLst>
                <a:gd name="T0" fmla="*/ 110 w 110"/>
                <a:gd name="T1" fmla="*/ 76 h 87"/>
                <a:gd name="T2" fmla="*/ 98 w 110"/>
                <a:gd name="T3" fmla="*/ 87 h 87"/>
                <a:gd name="T4" fmla="*/ 11 w 110"/>
                <a:gd name="T5" fmla="*/ 87 h 87"/>
                <a:gd name="T6" fmla="*/ 0 w 110"/>
                <a:gd name="T7" fmla="*/ 76 h 87"/>
                <a:gd name="T8" fmla="*/ 0 w 110"/>
                <a:gd name="T9" fmla="*/ 12 h 87"/>
                <a:gd name="T10" fmla="*/ 11 w 110"/>
                <a:gd name="T11" fmla="*/ 0 h 87"/>
                <a:gd name="T12" fmla="*/ 98 w 110"/>
                <a:gd name="T13" fmla="*/ 0 h 87"/>
                <a:gd name="T14" fmla="*/ 110 w 110"/>
                <a:gd name="T15" fmla="*/ 12 h 87"/>
                <a:gd name="T16" fmla="*/ 110 w 110"/>
                <a:gd name="T17" fmla="*/ 7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87">
                  <a:moveTo>
                    <a:pt x="110" y="76"/>
                  </a:moveTo>
                  <a:cubicBezTo>
                    <a:pt x="110" y="82"/>
                    <a:pt x="105" y="87"/>
                    <a:pt x="98" y="87"/>
                  </a:cubicBezTo>
                  <a:lnTo>
                    <a:pt x="11" y="87"/>
                  </a:lnTo>
                  <a:cubicBezTo>
                    <a:pt x="4" y="87"/>
                    <a:pt x="0" y="82"/>
                    <a:pt x="0" y="76"/>
                  </a:cubicBezTo>
                  <a:lnTo>
                    <a:pt x="0" y="12"/>
                  </a:lnTo>
                  <a:cubicBezTo>
                    <a:pt x="0" y="5"/>
                    <a:pt x="4" y="0"/>
                    <a:pt x="11" y="0"/>
                  </a:cubicBezTo>
                  <a:lnTo>
                    <a:pt x="98" y="0"/>
                  </a:lnTo>
                  <a:cubicBezTo>
                    <a:pt x="105" y="0"/>
                    <a:pt x="110" y="5"/>
                    <a:pt x="110" y="12"/>
                  </a:cubicBezTo>
                  <a:lnTo>
                    <a:pt x="110" y="76"/>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12" name="Rectangle 11"/>
          <p:cNvSpPr>
            <a:spLocks noChangeArrowheads="1"/>
          </p:cNvSpPr>
          <p:nvPr/>
        </p:nvSpPr>
        <p:spPr bwMode="auto">
          <a:xfrm>
            <a:off x="5622739" y="5067366"/>
            <a:ext cx="6428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Event Hub</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Line 181"/>
          <p:cNvSpPr>
            <a:spLocks noChangeShapeType="1"/>
          </p:cNvSpPr>
          <p:nvPr/>
        </p:nvSpPr>
        <p:spPr bwMode="auto">
          <a:xfrm>
            <a:off x="4032362" y="4779149"/>
            <a:ext cx="381000" cy="0"/>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4" name="Freeform 13"/>
          <p:cNvSpPr>
            <a:spLocks/>
          </p:cNvSpPr>
          <p:nvPr/>
        </p:nvSpPr>
        <p:spPr bwMode="auto">
          <a:xfrm>
            <a:off x="4381613" y="4715649"/>
            <a:ext cx="128587" cy="127000"/>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5" name="Line 183"/>
          <p:cNvSpPr>
            <a:spLocks noChangeShapeType="1"/>
          </p:cNvSpPr>
          <p:nvPr/>
        </p:nvSpPr>
        <p:spPr bwMode="auto">
          <a:xfrm>
            <a:off x="6199300" y="4779150"/>
            <a:ext cx="339727" cy="3012"/>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6" name="Freeform 15"/>
          <p:cNvSpPr>
            <a:spLocks/>
          </p:cNvSpPr>
          <p:nvPr/>
        </p:nvSpPr>
        <p:spPr bwMode="auto">
          <a:xfrm>
            <a:off x="6473937" y="4707549"/>
            <a:ext cx="127000" cy="127000"/>
          </a:xfrm>
          <a:custGeom>
            <a:avLst/>
            <a:gdLst>
              <a:gd name="T0" fmla="*/ 171 w 171"/>
              <a:gd name="T1" fmla="*/ 86 h 171"/>
              <a:gd name="T2" fmla="*/ 0 w 171"/>
              <a:gd name="T3" fmla="*/ 171 h 171"/>
              <a:gd name="T4" fmla="*/ 0 w 171"/>
              <a:gd name="T5" fmla="*/ 0 h 171"/>
              <a:gd name="T6" fmla="*/ 171 w 171"/>
              <a:gd name="T7" fmla="*/ 86 h 171"/>
            </a:gdLst>
            <a:ahLst/>
            <a:cxnLst>
              <a:cxn ang="0">
                <a:pos x="T0" y="T1"/>
              </a:cxn>
              <a:cxn ang="0">
                <a:pos x="T2" y="T3"/>
              </a:cxn>
              <a:cxn ang="0">
                <a:pos x="T4" y="T5"/>
              </a:cxn>
              <a:cxn ang="0">
                <a:pos x="T6" y="T7"/>
              </a:cxn>
            </a:cxnLst>
            <a:rect l="0" t="0" r="r" b="b"/>
            <a:pathLst>
              <a:path w="171" h="171">
                <a:moveTo>
                  <a:pt x="171" y="86"/>
                </a:moveTo>
                <a:lnTo>
                  <a:pt x="0" y="171"/>
                </a:lnTo>
                <a:cubicBezTo>
                  <a:pt x="27" y="117"/>
                  <a:pt x="27" y="54"/>
                  <a:pt x="0" y="0"/>
                </a:cubicBezTo>
                <a:lnTo>
                  <a:pt x="171"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17" name="Group 16"/>
          <p:cNvGrpSpPr/>
          <p:nvPr/>
        </p:nvGrpSpPr>
        <p:grpSpPr>
          <a:xfrm>
            <a:off x="5727813" y="3690126"/>
            <a:ext cx="458787" cy="398463"/>
            <a:chOff x="2317532" y="-4150064"/>
            <a:chExt cx="458787" cy="398463"/>
          </a:xfrm>
        </p:grpSpPr>
        <p:sp>
          <p:nvSpPr>
            <p:cNvPr id="113" name="Freeform 112"/>
            <p:cNvSpPr>
              <a:spLocks noEditPoints="1"/>
            </p:cNvSpPr>
            <p:nvPr/>
          </p:nvSpPr>
          <p:spPr bwMode="auto">
            <a:xfrm>
              <a:off x="2317532" y="-4150064"/>
              <a:ext cx="458787" cy="398463"/>
            </a:xfrm>
            <a:custGeom>
              <a:avLst/>
              <a:gdLst>
                <a:gd name="T0" fmla="*/ 463 w 617"/>
                <a:gd name="T1" fmla="*/ 0 h 534"/>
                <a:gd name="T2" fmla="*/ 154 w 617"/>
                <a:gd name="T3" fmla="*/ 0 h 534"/>
                <a:gd name="T4" fmla="*/ 0 w 617"/>
                <a:gd name="T5" fmla="*/ 267 h 534"/>
                <a:gd name="T6" fmla="*/ 154 w 617"/>
                <a:gd name="T7" fmla="*/ 534 h 534"/>
                <a:gd name="T8" fmla="*/ 463 w 617"/>
                <a:gd name="T9" fmla="*/ 534 h 534"/>
                <a:gd name="T10" fmla="*/ 617 w 617"/>
                <a:gd name="T11" fmla="*/ 267 h 534"/>
                <a:gd name="T12" fmla="*/ 463 w 617"/>
                <a:gd name="T13" fmla="*/ 0 h 534"/>
                <a:gd name="T14" fmla="*/ 464 w 617"/>
                <a:gd name="T15" fmla="*/ 386 h 534"/>
                <a:gd name="T16" fmla="*/ 422 w 617"/>
                <a:gd name="T17" fmla="*/ 428 h 534"/>
                <a:gd name="T18" fmla="*/ 195 w 617"/>
                <a:gd name="T19" fmla="*/ 428 h 534"/>
                <a:gd name="T20" fmla="*/ 154 w 617"/>
                <a:gd name="T21" fmla="*/ 386 h 534"/>
                <a:gd name="T22" fmla="*/ 154 w 617"/>
                <a:gd name="T23" fmla="*/ 147 h 534"/>
                <a:gd name="T24" fmla="*/ 195 w 617"/>
                <a:gd name="T25" fmla="*/ 106 h 534"/>
                <a:gd name="T26" fmla="*/ 363 w 617"/>
                <a:gd name="T27" fmla="*/ 106 h 534"/>
                <a:gd name="T28" fmla="*/ 395 w 617"/>
                <a:gd name="T29" fmla="*/ 106 h 534"/>
                <a:gd name="T30" fmla="*/ 399 w 617"/>
                <a:gd name="T31" fmla="*/ 106 h 534"/>
                <a:gd name="T32" fmla="*/ 464 w 617"/>
                <a:gd name="T33" fmla="*/ 169 h 534"/>
                <a:gd name="T34" fmla="*/ 464 w 617"/>
                <a:gd name="T35" fmla="*/ 386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7" h="534">
                  <a:moveTo>
                    <a:pt x="463" y="0"/>
                  </a:moveTo>
                  <a:lnTo>
                    <a:pt x="154" y="0"/>
                  </a:lnTo>
                  <a:lnTo>
                    <a:pt x="0" y="267"/>
                  </a:lnTo>
                  <a:lnTo>
                    <a:pt x="154" y="534"/>
                  </a:lnTo>
                  <a:lnTo>
                    <a:pt x="463" y="534"/>
                  </a:lnTo>
                  <a:lnTo>
                    <a:pt x="617" y="267"/>
                  </a:lnTo>
                  <a:lnTo>
                    <a:pt x="463" y="0"/>
                  </a:lnTo>
                  <a:close/>
                  <a:moveTo>
                    <a:pt x="464" y="386"/>
                  </a:moveTo>
                  <a:cubicBezTo>
                    <a:pt x="464" y="409"/>
                    <a:pt x="445" y="428"/>
                    <a:pt x="422" y="428"/>
                  </a:cubicBezTo>
                  <a:lnTo>
                    <a:pt x="195" y="428"/>
                  </a:lnTo>
                  <a:cubicBezTo>
                    <a:pt x="172" y="428"/>
                    <a:pt x="154" y="409"/>
                    <a:pt x="154" y="386"/>
                  </a:cubicBezTo>
                  <a:lnTo>
                    <a:pt x="154" y="147"/>
                  </a:lnTo>
                  <a:cubicBezTo>
                    <a:pt x="154" y="124"/>
                    <a:pt x="172" y="106"/>
                    <a:pt x="195" y="106"/>
                  </a:cubicBezTo>
                  <a:lnTo>
                    <a:pt x="363" y="106"/>
                  </a:lnTo>
                  <a:cubicBezTo>
                    <a:pt x="380" y="106"/>
                    <a:pt x="395" y="106"/>
                    <a:pt x="395" y="106"/>
                  </a:cubicBezTo>
                  <a:lnTo>
                    <a:pt x="399" y="106"/>
                  </a:lnTo>
                  <a:lnTo>
                    <a:pt x="464" y="169"/>
                  </a:lnTo>
                  <a:lnTo>
                    <a:pt x="464" y="38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14" name="Freeform 113"/>
            <p:cNvSpPr>
              <a:spLocks/>
            </p:cNvSpPr>
            <p:nvPr/>
          </p:nvSpPr>
          <p:spPr bwMode="auto">
            <a:xfrm>
              <a:off x="2509619" y="-3927814"/>
              <a:ext cx="20637" cy="47625"/>
            </a:xfrm>
            <a:custGeom>
              <a:avLst/>
              <a:gdLst>
                <a:gd name="T0" fmla="*/ 27 w 28"/>
                <a:gd name="T1" fmla="*/ 13 h 64"/>
                <a:gd name="T2" fmla="*/ 25 w 28"/>
                <a:gd name="T3" fmla="*/ 6 h 64"/>
                <a:gd name="T4" fmla="*/ 22 w 28"/>
                <a:gd name="T5" fmla="*/ 2 h 64"/>
                <a:gd name="T6" fmla="*/ 19 w 28"/>
                <a:gd name="T7" fmla="*/ 0 h 64"/>
                <a:gd name="T8" fmla="*/ 14 w 28"/>
                <a:gd name="T9" fmla="*/ 0 h 64"/>
                <a:gd name="T10" fmla="*/ 7 w 28"/>
                <a:gd name="T11" fmla="*/ 2 h 64"/>
                <a:gd name="T12" fmla="*/ 3 w 28"/>
                <a:gd name="T13" fmla="*/ 8 h 64"/>
                <a:gd name="T14" fmla="*/ 1 w 28"/>
                <a:gd name="T15" fmla="*/ 18 h 64"/>
                <a:gd name="T16" fmla="*/ 0 w 28"/>
                <a:gd name="T17" fmla="*/ 32 h 64"/>
                <a:gd name="T18" fmla="*/ 1 w 28"/>
                <a:gd name="T19" fmla="*/ 48 h 64"/>
                <a:gd name="T20" fmla="*/ 3 w 28"/>
                <a:gd name="T21" fmla="*/ 58 h 64"/>
                <a:gd name="T22" fmla="*/ 8 w 28"/>
                <a:gd name="T23" fmla="*/ 63 h 64"/>
                <a:gd name="T24" fmla="*/ 14 w 28"/>
                <a:gd name="T25" fmla="*/ 64 h 64"/>
                <a:gd name="T26" fmla="*/ 19 w 28"/>
                <a:gd name="T27" fmla="*/ 64 h 64"/>
                <a:gd name="T28" fmla="*/ 22 w 28"/>
                <a:gd name="T29" fmla="*/ 61 h 64"/>
                <a:gd name="T30" fmla="*/ 25 w 28"/>
                <a:gd name="T31" fmla="*/ 57 h 64"/>
                <a:gd name="T32" fmla="*/ 27 w 28"/>
                <a:gd name="T33" fmla="*/ 50 h 64"/>
                <a:gd name="T34" fmla="*/ 28 w 28"/>
                <a:gd name="T35" fmla="*/ 42 h 64"/>
                <a:gd name="T36" fmla="*/ 28 w 28"/>
                <a:gd name="T37" fmla="*/ 33 h 64"/>
                <a:gd name="T38" fmla="*/ 28 w 28"/>
                <a:gd name="T39" fmla="*/ 21 h 64"/>
                <a:gd name="T40" fmla="*/ 27 w 28"/>
                <a:gd name="T41"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4">
                  <a:moveTo>
                    <a:pt x="27" y="13"/>
                  </a:moveTo>
                  <a:cubicBezTo>
                    <a:pt x="26" y="10"/>
                    <a:pt x="25" y="8"/>
                    <a:pt x="25" y="6"/>
                  </a:cubicBezTo>
                  <a:cubicBezTo>
                    <a:pt x="24" y="5"/>
                    <a:pt x="23" y="3"/>
                    <a:pt x="22" y="2"/>
                  </a:cubicBezTo>
                  <a:cubicBezTo>
                    <a:pt x="21" y="1"/>
                    <a:pt x="20" y="1"/>
                    <a:pt x="19" y="0"/>
                  </a:cubicBezTo>
                  <a:cubicBezTo>
                    <a:pt x="17" y="0"/>
                    <a:pt x="16" y="0"/>
                    <a:pt x="14" y="0"/>
                  </a:cubicBezTo>
                  <a:cubicBezTo>
                    <a:pt x="12" y="0"/>
                    <a:pt x="9" y="0"/>
                    <a:pt x="7" y="2"/>
                  </a:cubicBezTo>
                  <a:cubicBezTo>
                    <a:pt x="6" y="3"/>
                    <a:pt x="4" y="5"/>
                    <a:pt x="3" y="8"/>
                  </a:cubicBezTo>
                  <a:cubicBezTo>
                    <a:pt x="2" y="10"/>
                    <a:pt x="1" y="14"/>
                    <a:pt x="1" y="18"/>
                  </a:cubicBezTo>
                  <a:cubicBezTo>
                    <a:pt x="1" y="22"/>
                    <a:pt x="0" y="26"/>
                    <a:pt x="0" y="32"/>
                  </a:cubicBezTo>
                  <a:cubicBezTo>
                    <a:pt x="0" y="38"/>
                    <a:pt x="1" y="43"/>
                    <a:pt x="1" y="48"/>
                  </a:cubicBezTo>
                  <a:cubicBezTo>
                    <a:pt x="2" y="52"/>
                    <a:pt x="2" y="55"/>
                    <a:pt x="3" y="58"/>
                  </a:cubicBezTo>
                  <a:cubicBezTo>
                    <a:pt x="5" y="60"/>
                    <a:pt x="6" y="62"/>
                    <a:pt x="8" y="63"/>
                  </a:cubicBezTo>
                  <a:cubicBezTo>
                    <a:pt x="9" y="64"/>
                    <a:pt x="12" y="64"/>
                    <a:pt x="14" y="64"/>
                  </a:cubicBezTo>
                  <a:cubicBezTo>
                    <a:pt x="16" y="64"/>
                    <a:pt x="17" y="64"/>
                    <a:pt x="19" y="64"/>
                  </a:cubicBezTo>
                  <a:cubicBezTo>
                    <a:pt x="20" y="63"/>
                    <a:pt x="21" y="62"/>
                    <a:pt x="22" y="61"/>
                  </a:cubicBezTo>
                  <a:cubicBezTo>
                    <a:pt x="24" y="60"/>
                    <a:pt x="24" y="58"/>
                    <a:pt x="25" y="57"/>
                  </a:cubicBezTo>
                  <a:cubicBezTo>
                    <a:pt x="26" y="55"/>
                    <a:pt x="26" y="53"/>
                    <a:pt x="27" y="50"/>
                  </a:cubicBezTo>
                  <a:cubicBezTo>
                    <a:pt x="27" y="48"/>
                    <a:pt x="28" y="45"/>
                    <a:pt x="28" y="42"/>
                  </a:cubicBezTo>
                  <a:cubicBezTo>
                    <a:pt x="28" y="39"/>
                    <a:pt x="28" y="36"/>
                    <a:pt x="28" y="33"/>
                  </a:cubicBezTo>
                  <a:cubicBezTo>
                    <a:pt x="28" y="28"/>
                    <a:pt x="28" y="25"/>
                    <a:pt x="28" y="21"/>
                  </a:cubicBezTo>
                  <a:cubicBezTo>
                    <a:pt x="27" y="18"/>
                    <a:pt x="27" y="15"/>
                    <a:pt x="27"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15" name="Freeform 114"/>
            <p:cNvSpPr>
              <a:spLocks/>
            </p:cNvSpPr>
            <p:nvPr/>
          </p:nvSpPr>
          <p:spPr bwMode="auto">
            <a:xfrm>
              <a:off x="2563594" y="-4021476"/>
              <a:ext cx="20637" cy="47625"/>
            </a:xfrm>
            <a:custGeom>
              <a:avLst/>
              <a:gdLst>
                <a:gd name="T0" fmla="*/ 26 w 28"/>
                <a:gd name="T1" fmla="*/ 13 h 65"/>
                <a:gd name="T2" fmla="*/ 25 w 28"/>
                <a:gd name="T3" fmla="*/ 7 h 65"/>
                <a:gd name="T4" fmla="*/ 22 w 28"/>
                <a:gd name="T5" fmla="*/ 3 h 65"/>
                <a:gd name="T6" fmla="*/ 18 w 28"/>
                <a:gd name="T7" fmla="*/ 1 h 65"/>
                <a:gd name="T8" fmla="*/ 14 w 28"/>
                <a:gd name="T9" fmla="*/ 0 h 65"/>
                <a:gd name="T10" fmla="*/ 7 w 28"/>
                <a:gd name="T11" fmla="*/ 2 h 65"/>
                <a:gd name="T12" fmla="*/ 3 w 28"/>
                <a:gd name="T13" fmla="*/ 8 h 65"/>
                <a:gd name="T14" fmla="*/ 1 w 28"/>
                <a:gd name="T15" fmla="*/ 18 h 65"/>
                <a:gd name="T16" fmla="*/ 0 w 28"/>
                <a:gd name="T17" fmla="*/ 32 h 65"/>
                <a:gd name="T18" fmla="*/ 1 w 28"/>
                <a:gd name="T19" fmla="*/ 48 h 65"/>
                <a:gd name="T20" fmla="*/ 3 w 28"/>
                <a:gd name="T21" fmla="*/ 58 h 65"/>
                <a:gd name="T22" fmla="*/ 8 w 28"/>
                <a:gd name="T23" fmla="*/ 63 h 65"/>
                <a:gd name="T24" fmla="*/ 14 w 28"/>
                <a:gd name="T25" fmla="*/ 65 h 65"/>
                <a:gd name="T26" fmla="*/ 19 w 28"/>
                <a:gd name="T27" fmla="*/ 64 h 65"/>
                <a:gd name="T28" fmla="*/ 22 w 28"/>
                <a:gd name="T29" fmla="*/ 61 h 65"/>
                <a:gd name="T30" fmla="*/ 25 w 28"/>
                <a:gd name="T31" fmla="*/ 57 h 65"/>
                <a:gd name="T32" fmla="*/ 27 w 28"/>
                <a:gd name="T33" fmla="*/ 51 h 65"/>
                <a:gd name="T34" fmla="*/ 28 w 28"/>
                <a:gd name="T35" fmla="*/ 43 h 65"/>
                <a:gd name="T36" fmla="*/ 28 w 28"/>
                <a:gd name="T37" fmla="*/ 33 h 65"/>
                <a:gd name="T38" fmla="*/ 27 w 28"/>
                <a:gd name="T39" fmla="*/ 22 h 65"/>
                <a:gd name="T40" fmla="*/ 26 w 28"/>
                <a:gd name="T41"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5">
                  <a:moveTo>
                    <a:pt x="26" y="13"/>
                  </a:moveTo>
                  <a:cubicBezTo>
                    <a:pt x="26" y="11"/>
                    <a:pt x="25" y="9"/>
                    <a:pt x="25" y="7"/>
                  </a:cubicBezTo>
                  <a:cubicBezTo>
                    <a:pt x="24" y="5"/>
                    <a:pt x="23" y="4"/>
                    <a:pt x="22" y="3"/>
                  </a:cubicBezTo>
                  <a:cubicBezTo>
                    <a:pt x="21" y="2"/>
                    <a:pt x="20" y="1"/>
                    <a:pt x="18" y="1"/>
                  </a:cubicBezTo>
                  <a:cubicBezTo>
                    <a:pt x="17" y="0"/>
                    <a:pt x="16" y="0"/>
                    <a:pt x="14" y="0"/>
                  </a:cubicBezTo>
                  <a:cubicBezTo>
                    <a:pt x="11" y="0"/>
                    <a:pt x="9" y="1"/>
                    <a:pt x="7" y="2"/>
                  </a:cubicBezTo>
                  <a:cubicBezTo>
                    <a:pt x="5" y="3"/>
                    <a:pt x="4" y="5"/>
                    <a:pt x="3" y="8"/>
                  </a:cubicBezTo>
                  <a:cubicBezTo>
                    <a:pt x="2" y="11"/>
                    <a:pt x="1" y="14"/>
                    <a:pt x="1" y="18"/>
                  </a:cubicBezTo>
                  <a:cubicBezTo>
                    <a:pt x="0" y="22"/>
                    <a:pt x="0" y="27"/>
                    <a:pt x="0" y="32"/>
                  </a:cubicBezTo>
                  <a:cubicBezTo>
                    <a:pt x="0" y="38"/>
                    <a:pt x="0" y="44"/>
                    <a:pt x="1" y="48"/>
                  </a:cubicBezTo>
                  <a:cubicBezTo>
                    <a:pt x="1" y="52"/>
                    <a:pt x="2" y="56"/>
                    <a:pt x="3" y="58"/>
                  </a:cubicBezTo>
                  <a:cubicBezTo>
                    <a:pt x="4" y="61"/>
                    <a:pt x="6" y="62"/>
                    <a:pt x="8" y="63"/>
                  </a:cubicBezTo>
                  <a:cubicBezTo>
                    <a:pt x="9" y="64"/>
                    <a:pt x="11" y="65"/>
                    <a:pt x="14" y="65"/>
                  </a:cubicBezTo>
                  <a:cubicBezTo>
                    <a:pt x="16" y="65"/>
                    <a:pt x="17" y="65"/>
                    <a:pt x="19" y="64"/>
                  </a:cubicBezTo>
                  <a:cubicBezTo>
                    <a:pt x="20" y="63"/>
                    <a:pt x="21" y="63"/>
                    <a:pt x="22" y="61"/>
                  </a:cubicBezTo>
                  <a:cubicBezTo>
                    <a:pt x="23" y="60"/>
                    <a:pt x="24" y="59"/>
                    <a:pt x="25" y="57"/>
                  </a:cubicBezTo>
                  <a:cubicBezTo>
                    <a:pt x="26" y="55"/>
                    <a:pt x="26" y="53"/>
                    <a:pt x="27" y="51"/>
                  </a:cubicBezTo>
                  <a:cubicBezTo>
                    <a:pt x="27" y="48"/>
                    <a:pt x="27" y="46"/>
                    <a:pt x="28" y="43"/>
                  </a:cubicBezTo>
                  <a:cubicBezTo>
                    <a:pt x="28" y="40"/>
                    <a:pt x="28" y="37"/>
                    <a:pt x="28" y="33"/>
                  </a:cubicBezTo>
                  <a:cubicBezTo>
                    <a:pt x="28" y="29"/>
                    <a:pt x="28" y="25"/>
                    <a:pt x="27" y="22"/>
                  </a:cubicBezTo>
                  <a:cubicBezTo>
                    <a:pt x="27" y="18"/>
                    <a:pt x="27" y="15"/>
                    <a:pt x="26" y="1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16" name="Freeform 115"/>
            <p:cNvSpPr>
              <a:spLocks noEditPoints="1"/>
            </p:cNvSpPr>
            <p:nvPr/>
          </p:nvSpPr>
          <p:spPr bwMode="auto">
            <a:xfrm>
              <a:off x="2449294" y="-4054814"/>
              <a:ext cx="195262" cy="206375"/>
            </a:xfrm>
            <a:custGeom>
              <a:avLst/>
              <a:gdLst>
                <a:gd name="T0" fmla="*/ 187 w 265"/>
                <a:gd name="T1" fmla="*/ 0 h 277"/>
                <a:gd name="T2" fmla="*/ 0 w 265"/>
                <a:gd name="T3" fmla="*/ 19 h 277"/>
                <a:gd name="T4" fmla="*/ 19 w 265"/>
                <a:gd name="T5" fmla="*/ 277 h 277"/>
                <a:gd name="T6" fmla="*/ 265 w 265"/>
                <a:gd name="T7" fmla="*/ 258 h 277"/>
                <a:gd name="T8" fmla="*/ 213 w 265"/>
                <a:gd name="T9" fmla="*/ 53 h 277"/>
                <a:gd name="T10" fmla="*/ 213 w 265"/>
                <a:gd name="T11" fmla="*/ 1 h 277"/>
                <a:gd name="T12" fmla="*/ 71 w 265"/>
                <a:gd name="T13" fmla="*/ 46 h 277"/>
                <a:gd name="T14" fmla="*/ 73 w 265"/>
                <a:gd name="T15" fmla="*/ 44 h 277"/>
                <a:gd name="T16" fmla="*/ 93 w 265"/>
                <a:gd name="T17" fmla="*/ 31 h 277"/>
                <a:gd name="T18" fmla="*/ 97 w 265"/>
                <a:gd name="T19" fmla="*/ 30 h 277"/>
                <a:gd name="T20" fmla="*/ 104 w 265"/>
                <a:gd name="T21" fmla="*/ 31 h 277"/>
                <a:gd name="T22" fmla="*/ 108 w 265"/>
                <a:gd name="T23" fmla="*/ 32 h 277"/>
                <a:gd name="T24" fmla="*/ 108 w 265"/>
                <a:gd name="T25" fmla="*/ 108 h 277"/>
                <a:gd name="T26" fmla="*/ 124 w 265"/>
                <a:gd name="T27" fmla="*/ 108 h 277"/>
                <a:gd name="T28" fmla="*/ 126 w 265"/>
                <a:gd name="T29" fmla="*/ 111 h 277"/>
                <a:gd name="T30" fmla="*/ 126 w 265"/>
                <a:gd name="T31" fmla="*/ 118 h 277"/>
                <a:gd name="T32" fmla="*/ 124 w 265"/>
                <a:gd name="T33" fmla="*/ 122 h 277"/>
                <a:gd name="T34" fmla="*/ 73 w 265"/>
                <a:gd name="T35" fmla="*/ 122 h 277"/>
                <a:gd name="T36" fmla="*/ 71 w 265"/>
                <a:gd name="T37" fmla="*/ 120 h 277"/>
                <a:gd name="T38" fmla="*/ 70 w 265"/>
                <a:gd name="T39" fmla="*/ 115 h 277"/>
                <a:gd name="T40" fmla="*/ 71 w 265"/>
                <a:gd name="T41" fmla="*/ 109 h 277"/>
                <a:gd name="T42" fmla="*/ 73 w 265"/>
                <a:gd name="T43" fmla="*/ 108 h 277"/>
                <a:gd name="T44" fmla="*/ 90 w 265"/>
                <a:gd name="T45" fmla="*/ 49 h 277"/>
                <a:gd name="T46" fmla="*/ 73 w 265"/>
                <a:gd name="T47" fmla="*/ 58 h 277"/>
                <a:gd name="T48" fmla="*/ 70 w 265"/>
                <a:gd name="T49" fmla="*/ 55 h 277"/>
                <a:gd name="T50" fmla="*/ 70 w 265"/>
                <a:gd name="T51" fmla="*/ 48 h 277"/>
                <a:gd name="T52" fmla="*/ 121 w 265"/>
                <a:gd name="T53" fmla="*/ 235 h 277"/>
                <a:gd name="T54" fmla="*/ 95 w 265"/>
                <a:gd name="T55" fmla="*/ 248 h 277"/>
                <a:gd name="T56" fmla="*/ 70 w 265"/>
                <a:gd name="T57" fmla="*/ 236 h 277"/>
                <a:gd name="T58" fmla="*/ 64 w 265"/>
                <a:gd name="T59" fmla="*/ 201 h 277"/>
                <a:gd name="T60" fmla="*/ 71 w 265"/>
                <a:gd name="T61" fmla="*/ 167 h 277"/>
                <a:gd name="T62" fmla="*/ 97 w 265"/>
                <a:gd name="T63" fmla="*/ 154 h 277"/>
                <a:gd name="T64" fmla="*/ 122 w 265"/>
                <a:gd name="T65" fmla="*/ 166 h 277"/>
                <a:gd name="T66" fmla="*/ 129 w 265"/>
                <a:gd name="T67" fmla="*/ 201 h 277"/>
                <a:gd name="T68" fmla="*/ 199 w 265"/>
                <a:gd name="T69" fmla="*/ 243 h 277"/>
                <a:gd name="T70" fmla="*/ 197 w 265"/>
                <a:gd name="T71" fmla="*/ 246 h 277"/>
                <a:gd name="T72" fmla="*/ 146 w 265"/>
                <a:gd name="T73" fmla="*/ 246 h 277"/>
                <a:gd name="T74" fmla="*/ 144 w 265"/>
                <a:gd name="T75" fmla="*/ 245 h 277"/>
                <a:gd name="T76" fmla="*/ 143 w 265"/>
                <a:gd name="T77" fmla="*/ 239 h 277"/>
                <a:gd name="T78" fmla="*/ 144 w 265"/>
                <a:gd name="T79" fmla="*/ 234 h 277"/>
                <a:gd name="T80" fmla="*/ 146 w 265"/>
                <a:gd name="T81" fmla="*/ 232 h 277"/>
                <a:gd name="T82" fmla="*/ 163 w 265"/>
                <a:gd name="T83" fmla="*/ 173 h 277"/>
                <a:gd name="T84" fmla="*/ 146 w 265"/>
                <a:gd name="T85" fmla="*/ 182 h 277"/>
                <a:gd name="T86" fmla="*/ 143 w 265"/>
                <a:gd name="T87" fmla="*/ 180 h 277"/>
                <a:gd name="T88" fmla="*/ 143 w 265"/>
                <a:gd name="T89" fmla="*/ 173 h 277"/>
                <a:gd name="T90" fmla="*/ 144 w 265"/>
                <a:gd name="T91" fmla="*/ 170 h 277"/>
                <a:gd name="T92" fmla="*/ 165 w 265"/>
                <a:gd name="T93" fmla="*/ 156 h 277"/>
                <a:gd name="T94" fmla="*/ 167 w 265"/>
                <a:gd name="T95" fmla="*/ 155 h 277"/>
                <a:gd name="T96" fmla="*/ 173 w 265"/>
                <a:gd name="T97" fmla="*/ 155 h 277"/>
                <a:gd name="T98" fmla="*/ 180 w 265"/>
                <a:gd name="T99" fmla="*/ 155 h 277"/>
                <a:gd name="T100" fmla="*/ 181 w 265"/>
                <a:gd name="T101" fmla="*/ 157 h 277"/>
                <a:gd name="T102" fmla="*/ 196 w 265"/>
                <a:gd name="T103" fmla="*/ 232 h 277"/>
                <a:gd name="T104" fmla="*/ 198 w 265"/>
                <a:gd name="T105" fmla="*/ 234 h 277"/>
                <a:gd name="T106" fmla="*/ 199 w 265"/>
                <a:gd name="T107" fmla="*/ 239 h 277"/>
                <a:gd name="T108" fmla="*/ 200 w 265"/>
                <a:gd name="T109" fmla="*/ 96 h 277"/>
                <a:gd name="T110" fmla="*/ 184 w 265"/>
                <a:gd name="T111" fmla="*/ 120 h 277"/>
                <a:gd name="T112" fmla="*/ 153 w 265"/>
                <a:gd name="T113" fmla="*/ 120 h 277"/>
                <a:gd name="T114" fmla="*/ 138 w 265"/>
                <a:gd name="T115" fmla="*/ 96 h 277"/>
                <a:gd name="T116" fmla="*/ 138 w 265"/>
                <a:gd name="T117" fmla="*/ 57 h 277"/>
                <a:gd name="T118" fmla="*/ 154 w 265"/>
                <a:gd name="T119" fmla="*/ 33 h 277"/>
                <a:gd name="T120" fmla="*/ 185 w 265"/>
                <a:gd name="T121" fmla="*/ 33 h 277"/>
                <a:gd name="T122" fmla="*/ 200 w 265"/>
                <a:gd name="T123" fmla="*/ 57 h 277"/>
                <a:gd name="T124" fmla="*/ 200 w 265"/>
                <a:gd name="T125" fmla="*/ 9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277">
                  <a:moveTo>
                    <a:pt x="213" y="1"/>
                  </a:moveTo>
                  <a:cubicBezTo>
                    <a:pt x="208" y="0"/>
                    <a:pt x="198" y="0"/>
                    <a:pt x="187" y="0"/>
                  </a:cubicBezTo>
                  <a:lnTo>
                    <a:pt x="19" y="0"/>
                  </a:lnTo>
                  <a:cubicBezTo>
                    <a:pt x="9" y="0"/>
                    <a:pt x="0" y="9"/>
                    <a:pt x="0" y="19"/>
                  </a:cubicBezTo>
                  <a:lnTo>
                    <a:pt x="0" y="258"/>
                  </a:lnTo>
                  <a:cubicBezTo>
                    <a:pt x="0" y="269"/>
                    <a:pt x="9" y="277"/>
                    <a:pt x="19" y="277"/>
                  </a:cubicBezTo>
                  <a:lnTo>
                    <a:pt x="246" y="277"/>
                  </a:lnTo>
                  <a:cubicBezTo>
                    <a:pt x="256" y="277"/>
                    <a:pt x="265" y="269"/>
                    <a:pt x="265" y="258"/>
                  </a:cubicBezTo>
                  <a:lnTo>
                    <a:pt x="265" y="53"/>
                  </a:lnTo>
                  <a:lnTo>
                    <a:pt x="213" y="53"/>
                  </a:lnTo>
                  <a:lnTo>
                    <a:pt x="213" y="1"/>
                  </a:lnTo>
                  <a:lnTo>
                    <a:pt x="213" y="1"/>
                  </a:lnTo>
                  <a:close/>
                  <a:moveTo>
                    <a:pt x="70" y="48"/>
                  </a:moveTo>
                  <a:cubicBezTo>
                    <a:pt x="70" y="47"/>
                    <a:pt x="70" y="47"/>
                    <a:pt x="71" y="46"/>
                  </a:cubicBezTo>
                  <a:cubicBezTo>
                    <a:pt x="71" y="46"/>
                    <a:pt x="71" y="45"/>
                    <a:pt x="71" y="45"/>
                  </a:cubicBezTo>
                  <a:cubicBezTo>
                    <a:pt x="72" y="45"/>
                    <a:pt x="72" y="44"/>
                    <a:pt x="73" y="44"/>
                  </a:cubicBezTo>
                  <a:lnTo>
                    <a:pt x="92" y="31"/>
                  </a:lnTo>
                  <a:cubicBezTo>
                    <a:pt x="92" y="31"/>
                    <a:pt x="93" y="31"/>
                    <a:pt x="93" y="31"/>
                  </a:cubicBezTo>
                  <a:cubicBezTo>
                    <a:pt x="93" y="31"/>
                    <a:pt x="94" y="31"/>
                    <a:pt x="94" y="31"/>
                  </a:cubicBezTo>
                  <a:cubicBezTo>
                    <a:pt x="95" y="31"/>
                    <a:pt x="96" y="31"/>
                    <a:pt x="97" y="30"/>
                  </a:cubicBezTo>
                  <a:cubicBezTo>
                    <a:pt x="97" y="30"/>
                    <a:pt x="99" y="30"/>
                    <a:pt x="100" y="30"/>
                  </a:cubicBezTo>
                  <a:cubicBezTo>
                    <a:pt x="102" y="30"/>
                    <a:pt x="103" y="30"/>
                    <a:pt x="104" y="31"/>
                  </a:cubicBezTo>
                  <a:cubicBezTo>
                    <a:pt x="106" y="31"/>
                    <a:pt x="106" y="31"/>
                    <a:pt x="107" y="31"/>
                  </a:cubicBezTo>
                  <a:cubicBezTo>
                    <a:pt x="108" y="31"/>
                    <a:pt x="108" y="31"/>
                    <a:pt x="108" y="32"/>
                  </a:cubicBezTo>
                  <a:cubicBezTo>
                    <a:pt x="108" y="32"/>
                    <a:pt x="108" y="32"/>
                    <a:pt x="108" y="33"/>
                  </a:cubicBezTo>
                  <a:lnTo>
                    <a:pt x="108" y="108"/>
                  </a:lnTo>
                  <a:lnTo>
                    <a:pt x="123" y="108"/>
                  </a:lnTo>
                  <a:cubicBezTo>
                    <a:pt x="124" y="108"/>
                    <a:pt x="124" y="108"/>
                    <a:pt x="124" y="108"/>
                  </a:cubicBezTo>
                  <a:cubicBezTo>
                    <a:pt x="125" y="108"/>
                    <a:pt x="125" y="109"/>
                    <a:pt x="125" y="109"/>
                  </a:cubicBezTo>
                  <a:cubicBezTo>
                    <a:pt x="125" y="110"/>
                    <a:pt x="126" y="111"/>
                    <a:pt x="126" y="111"/>
                  </a:cubicBezTo>
                  <a:cubicBezTo>
                    <a:pt x="126" y="112"/>
                    <a:pt x="126" y="114"/>
                    <a:pt x="126" y="115"/>
                  </a:cubicBezTo>
                  <a:cubicBezTo>
                    <a:pt x="126" y="116"/>
                    <a:pt x="126" y="117"/>
                    <a:pt x="126" y="118"/>
                  </a:cubicBezTo>
                  <a:cubicBezTo>
                    <a:pt x="126" y="119"/>
                    <a:pt x="125" y="120"/>
                    <a:pt x="125" y="120"/>
                  </a:cubicBezTo>
                  <a:cubicBezTo>
                    <a:pt x="125" y="121"/>
                    <a:pt x="125" y="121"/>
                    <a:pt x="124" y="122"/>
                  </a:cubicBezTo>
                  <a:cubicBezTo>
                    <a:pt x="124" y="122"/>
                    <a:pt x="124" y="122"/>
                    <a:pt x="123" y="122"/>
                  </a:cubicBezTo>
                  <a:lnTo>
                    <a:pt x="73" y="122"/>
                  </a:lnTo>
                  <a:cubicBezTo>
                    <a:pt x="73" y="122"/>
                    <a:pt x="72" y="122"/>
                    <a:pt x="72" y="122"/>
                  </a:cubicBezTo>
                  <a:cubicBezTo>
                    <a:pt x="72" y="121"/>
                    <a:pt x="71" y="121"/>
                    <a:pt x="71" y="120"/>
                  </a:cubicBezTo>
                  <a:cubicBezTo>
                    <a:pt x="71" y="120"/>
                    <a:pt x="71" y="119"/>
                    <a:pt x="71" y="118"/>
                  </a:cubicBezTo>
                  <a:cubicBezTo>
                    <a:pt x="70" y="117"/>
                    <a:pt x="70" y="116"/>
                    <a:pt x="70" y="115"/>
                  </a:cubicBezTo>
                  <a:cubicBezTo>
                    <a:pt x="70" y="114"/>
                    <a:pt x="70" y="112"/>
                    <a:pt x="70" y="111"/>
                  </a:cubicBezTo>
                  <a:cubicBezTo>
                    <a:pt x="71" y="111"/>
                    <a:pt x="71" y="110"/>
                    <a:pt x="71" y="109"/>
                  </a:cubicBezTo>
                  <a:cubicBezTo>
                    <a:pt x="71" y="109"/>
                    <a:pt x="72" y="108"/>
                    <a:pt x="72" y="108"/>
                  </a:cubicBezTo>
                  <a:cubicBezTo>
                    <a:pt x="72" y="108"/>
                    <a:pt x="73" y="108"/>
                    <a:pt x="73" y="108"/>
                  </a:cubicBezTo>
                  <a:lnTo>
                    <a:pt x="90" y="108"/>
                  </a:lnTo>
                  <a:lnTo>
                    <a:pt x="90" y="49"/>
                  </a:lnTo>
                  <a:lnTo>
                    <a:pt x="75" y="57"/>
                  </a:lnTo>
                  <a:cubicBezTo>
                    <a:pt x="74" y="57"/>
                    <a:pt x="73" y="57"/>
                    <a:pt x="73" y="58"/>
                  </a:cubicBezTo>
                  <a:cubicBezTo>
                    <a:pt x="72" y="58"/>
                    <a:pt x="72" y="58"/>
                    <a:pt x="71" y="57"/>
                  </a:cubicBezTo>
                  <a:cubicBezTo>
                    <a:pt x="71" y="57"/>
                    <a:pt x="70" y="56"/>
                    <a:pt x="70" y="55"/>
                  </a:cubicBezTo>
                  <a:cubicBezTo>
                    <a:pt x="70" y="54"/>
                    <a:pt x="70" y="53"/>
                    <a:pt x="70" y="51"/>
                  </a:cubicBezTo>
                  <a:cubicBezTo>
                    <a:pt x="70" y="50"/>
                    <a:pt x="70" y="49"/>
                    <a:pt x="70" y="48"/>
                  </a:cubicBezTo>
                  <a:close/>
                  <a:moveTo>
                    <a:pt x="127" y="220"/>
                  </a:moveTo>
                  <a:cubicBezTo>
                    <a:pt x="126" y="226"/>
                    <a:pt x="124" y="231"/>
                    <a:pt x="121" y="235"/>
                  </a:cubicBezTo>
                  <a:cubicBezTo>
                    <a:pt x="119" y="239"/>
                    <a:pt x="115" y="243"/>
                    <a:pt x="111" y="245"/>
                  </a:cubicBezTo>
                  <a:cubicBezTo>
                    <a:pt x="107" y="247"/>
                    <a:pt x="101" y="248"/>
                    <a:pt x="95" y="248"/>
                  </a:cubicBezTo>
                  <a:cubicBezTo>
                    <a:pt x="89" y="248"/>
                    <a:pt x="84" y="247"/>
                    <a:pt x="80" y="245"/>
                  </a:cubicBezTo>
                  <a:cubicBezTo>
                    <a:pt x="76" y="243"/>
                    <a:pt x="73" y="240"/>
                    <a:pt x="70" y="236"/>
                  </a:cubicBezTo>
                  <a:cubicBezTo>
                    <a:pt x="68" y="232"/>
                    <a:pt x="66" y="227"/>
                    <a:pt x="65" y="221"/>
                  </a:cubicBezTo>
                  <a:cubicBezTo>
                    <a:pt x="64" y="215"/>
                    <a:pt x="64" y="209"/>
                    <a:pt x="64" y="201"/>
                  </a:cubicBezTo>
                  <a:cubicBezTo>
                    <a:pt x="64" y="194"/>
                    <a:pt x="64" y="188"/>
                    <a:pt x="66" y="182"/>
                  </a:cubicBezTo>
                  <a:cubicBezTo>
                    <a:pt x="67" y="176"/>
                    <a:pt x="69" y="171"/>
                    <a:pt x="71" y="167"/>
                  </a:cubicBezTo>
                  <a:cubicBezTo>
                    <a:pt x="74" y="163"/>
                    <a:pt x="77" y="160"/>
                    <a:pt x="82" y="157"/>
                  </a:cubicBezTo>
                  <a:cubicBezTo>
                    <a:pt x="86" y="155"/>
                    <a:pt x="91" y="154"/>
                    <a:pt x="97" y="154"/>
                  </a:cubicBezTo>
                  <a:cubicBezTo>
                    <a:pt x="103" y="154"/>
                    <a:pt x="108" y="155"/>
                    <a:pt x="113" y="157"/>
                  </a:cubicBezTo>
                  <a:cubicBezTo>
                    <a:pt x="117" y="159"/>
                    <a:pt x="120" y="162"/>
                    <a:pt x="122" y="166"/>
                  </a:cubicBezTo>
                  <a:cubicBezTo>
                    <a:pt x="125" y="170"/>
                    <a:pt x="126" y="175"/>
                    <a:pt x="127" y="181"/>
                  </a:cubicBezTo>
                  <a:cubicBezTo>
                    <a:pt x="128" y="187"/>
                    <a:pt x="129" y="193"/>
                    <a:pt x="129" y="201"/>
                  </a:cubicBezTo>
                  <a:cubicBezTo>
                    <a:pt x="129" y="208"/>
                    <a:pt x="128" y="215"/>
                    <a:pt x="127" y="220"/>
                  </a:cubicBezTo>
                  <a:close/>
                  <a:moveTo>
                    <a:pt x="199" y="243"/>
                  </a:moveTo>
                  <a:cubicBezTo>
                    <a:pt x="198" y="244"/>
                    <a:pt x="198" y="244"/>
                    <a:pt x="198" y="245"/>
                  </a:cubicBezTo>
                  <a:cubicBezTo>
                    <a:pt x="198" y="246"/>
                    <a:pt x="197" y="246"/>
                    <a:pt x="197" y="246"/>
                  </a:cubicBezTo>
                  <a:cubicBezTo>
                    <a:pt x="197" y="246"/>
                    <a:pt x="196" y="246"/>
                    <a:pt x="196" y="246"/>
                  </a:cubicBezTo>
                  <a:lnTo>
                    <a:pt x="146" y="246"/>
                  </a:lnTo>
                  <a:cubicBezTo>
                    <a:pt x="146" y="246"/>
                    <a:pt x="145" y="246"/>
                    <a:pt x="145" y="246"/>
                  </a:cubicBezTo>
                  <a:cubicBezTo>
                    <a:pt x="145" y="246"/>
                    <a:pt x="144" y="245"/>
                    <a:pt x="144" y="245"/>
                  </a:cubicBezTo>
                  <a:cubicBezTo>
                    <a:pt x="144" y="244"/>
                    <a:pt x="143" y="244"/>
                    <a:pt x="143" y="243"/>
                  </a:cubicBezTo>
                  <a:cubicBezTo>
                    <a:pt x="143" y="242"/>
                    <a:pt x="143" y="241"/>
                    <a:pt x="143" y="239"/>
                  </a:cubicBezTo>
                  <a:cubicBezTo>
                    <a:pt x="143" y="238"/>
                    <a:pt x="143" y="237"/>
                    <a:pt x="143" y="236"/>
                  </a:cubicBezTo>
                  <a:cubicBezTo>
                    <a:pt x="143" y="235"/>
                    <a:pt x="144" y="234"/>
                    <a:pt x="144" y="234"/>
                  </a:cubicBezTo>
                  <a:cubicBezTo>
                    <a:pt x="144" y="233"/>
                    <a:pt x="144" y="233"/>
                    <a:pt x="145" y="233"/>
                  </a:cubicBezTo>
                  <a:cubicBezTo>
                    <a:pt x="145" y="232"/>
                    <a:pt x="145" y="232"/>
                    <a:pt x="146" y="232"/>
                  </a:cubicBezTo>
                  <a:lnTo>
                    <a:pt x="163" y="232"/>
                  </a:lnTo>
                  <a:lnTo>
                    <a:pt x="163" y="173"/>
                  </a:lnTo>
                  <a:lnTo>
                    <a:pt x="148" y="181"/>
                  </a:lnTo>
                  <a:cubicBezTo>
                    <a:pt x="147" y="182"/>
                    <a:pt x="146" y="182"/>
                    <a:pt x="146" y="182"/>
                  </a:cubicBezTo>
                  <a:cubicBezTo>
                    <a:pt x="145" y="182"/>
                    <a:pt x="144" y="182"/>
                    <a:pt x="144" y="182"/>
                  </a:cubicBezTo>
                  <a:cubicBezTo>
                    <a:pt x="144" y="181"/>
                    <a:pt x="143" y="181"/>
                    <a:pt x="143" y="180"/>
                  </a:cubicBezTo>
                  <a:cubicBezTo>
                    <a:pt x="143" y="179"/>
                    <a:pt x="143" y="177"/>
                    <a:pt x="143" y="176"/>
                  </a:cubicBezTo>
                  <a:cubicBezTo>
                    <a:pt x="143" y="174"/>
                    <a:pt x="143" y="173"/>
                    <a:pt x="143" y="173"/>
                  </a:cubicBezTo>
                  <a:cubicBezTo>
                    <a:pt x="143" y="172"/>
                    <a:pt x="143" y="171"/>
                    <a:pt x="143" y="171"/>
                  </a:cubicBezTo>
                  <a:cubicBezTo>
                    <a:pt x="144" y="170"/>
                    <a:pt x="144" y="170"/>
                    <a:pt x="144" y="170"/>
                  </a:cubicBezTo>
                  <a:cubicBezTo>
                    <a:pt x="144" y="169"/>
                    <a:pt x="145" y="169"/>
                    <a:pt x="145" y="169"/>
                  </a:cubicBezTo>
                  <a:lnTo>
                    <a:pt x="165" y="156"/>
                  </a:lnTo>
                  <a:cubicBezTo>
                    <a:pt x="165" y="156"/>
                    <a:pt x="166" y="156"/>
                    <a:pt x="166" y="155"/>
                  </a:cubicBezTo>
                  <a:cubicBezTo>
                    <a:pt x="166" y="155"/>
                    <a:pt x="167" y="155"/>
                    <a:pt x="167" y="155"/>
                  </a:cubicBezTo>
                  <a:cubicBezTo>
                    <a:pt x="168" y="155"/>
                    <a:pt x="169" y="155"/>
                    <a:pt x="169" y="155"/>
                  </a:cubicBezTo>
                  <a:cubicBezTo>
                    <a:pt x="170" y="155"/>
                    <a:pt x="172" y="155"/>
                    <a:pt x="173" y="155"/>
                  </a:cubicBezTo>
                  <a:cubicBezTo>
                    <a:pt x="175" y="155"/>
                    <a:pt x="176" y="155"/>
                    <a:pt x="177" y="155"/>
                  </a:cubicBezTo>
                  <a:cubicBezTo>
                    <a:pt x="178" y="155"/>
                    <a:pt x="179" y="155"/>
                    <a:pt x="180" y="155"/>
                  </a:cubicBezTo>
                  <a:cubicBezTo>
                    <a:pt x="180" y="156"/>
                    <a:pt x="181" y="156"/>
                    <a:pt x="181" y="156"/>
                  </a:cubicBezTo>
                  <a:cubicBezTo>
                    <a:pt x="181" y="156"/>
                    <a:pt x="181" y="157"/>
                    <a:pt x="181" y="157"/>
                  </a:cubicBezTo>
                  <a:lnTo>
                    <a:pt x="181" y="232"/>
                  </a:lnTo>
                  <a:lnTo>
                    <a:pt x="196" y="232"/>
                  </a:lnTo>
                  <a:cubicBezTo>
                    <a:pt x="196" y="232"/>
                    <a:pt x="197" y="232"/>
                    <a:pt x="197" y="233"/>
                  </a:cubicBezTo>
                  <a:cubicBezTo>
                    <a:pt x="198" y="233"/>
                    <a:pt x="198" y="233"/>
                    <a:pt x="198" y="234"/>
                  </a:cubicBezTo>
                  <a:cubicBezTo>
                    <a:pt x="198" y="234"/>
                    <a:pt x="199" y="235"/>
                    <a:pt x="199" y="236"/>
                  </a:cubicBezTo>
                  <a:cubicBezTo>
                    <a:pt x="199" y="237"/>
                    <a:pt x="199" y="238"/>
                    <a:pt x="199" y="239"/>
                  </a:cubicBezTo>
                  <a:cubicBezTo>
                    <a:pt x="199" y="241"/>
                    <a:pt x="199" y="242"/>
                    <a:pt x="199" y="243"/>
                  </a:cubicBezTo>
                  <a:close/>
                  <a:moveTo>
                    <a:pt x="200" y="96"/>
                  </a:moveTo>
                  <a:cubicBezTo>
                    <a:pt x="199" y="102"/>
                    <a:pt x="197" y="107"/>
                    <a:pt x="194" y="111"/>
                  </a:cubicBezTo>
                  <a:cubicBezTo>
                    <a:pt x="191" y="115"/>
                    <a:pt x="188" y="118"/>
                    <a:pt x="184" y="120"/>
                  </a:cubicBezTo>
                  <a:cubicBezTo>
                    <a:pt x="179" y="122"/>
                    <a:pt x="174" y="124"/>
                    <a:pt x="168" y="124"/>
                  </a:cubicBezTo>
                  <a:cubicBezTo>
                    <a:pt x="162" y="124"/>
                    <a:pt x="157" y="122"/>
                    <a:pt x="153" y="120"/>
                  </a:cubicBezTo>
                  <a:cubicBezTo>
                    <a:pt x="149" y="118"/>
                    <a:pt x="145" y="115"/>
                    <a:pt x="143" y="111"/>
                  </a:cubicBezTo>
                  <a:cubicBezTo>
                    <a:pt x="141" y="107"/>
                    <a:pt x="139" y="102"/>
                    <a:pt x="138" y="96"/>
                  </a:cubicBezTo>
                  <a:cubicBezTo>
                    <a:pt x="137" y="91"/>
                    <a:pt x="137" y="84"/>
                    <a:pt x="137" y="77"/>
                  </a:cubicBezTo>
                  <a:cubicBezTo>
                    <a:pt x="137" y="70"/>
                    <a:pt x="137" y="63"/>
                    <a:pt x="138" y="57"/>
                  </a:cubicBezTo>
                  <a:cubicBezTo>
                    <a:pt x="140" y="51"/>
                    <a:pt x="141" y="46"/>
                    <a:pt x="144" y="42"/>
                  </a:cubicBezTo>
                  <a:cubicBezTo>
                    <a:pt x="147" y="38"/>
                    <a:pt x="150" y="35"/>
                    <a:pt x="154" y="33"/>
                  </a:cubicBezTo>
                  <a:cubicBezTo>
                    <a:pt x="159" y="31"/>
                    <a:pt x="164" y="29"/>
                    <a:pt x="170" y="29"/>
                  </a:cubicBezTo>
                  <a:cubicBezTo>
                    <a:pt x="176" y="29"/>
                    <a:pt x="181" y="31"/>
                    <a:pt x="185" y="33"/>
                  </a:cubicBezTo>
                  <a:cubicBezTo>
                    <a:pt x="189" y="35"/>
                    <a:pt x="193" y="38"/>
                    <a:pt x="195" y="42"/>
                  </a:cubicBezTo>
                  <a:cubicBezTo>
                    <a:pt x="197" y="46"/>
                    <a:pt x="199" y="51"/>
                    <a:pt x="200" y="57"/>
                  </a:cubicBezTo>
                  <a:cubicBezTo>
                    <a:pt x="201" y="62"/>
                    <a:pt x="201" y="69"/>
                    <a:pt x="201" y="76"/>
                  </a:cubicBezTo>
                  <a:cubicBezTo>
                    <a:pt x="201" y="83"/>
                    <a:pt x="201" y="90"/>
                    <a:pt x="200" y="96"/>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18" name="Rectangle 17"/>
          <p:cNvSpPr>
            <a:spLocks noChangeArrowheads="1"/>
          </p:cNvSpPr>
          <p:nvPr/>
        </p:nvSpPr>
        <p:spPr bwMode="auto">
          <a:xfrm>
            <a:off x="5526201" y="4104462"/>
            <a:ext cx="864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Storage Blobs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Freeform 18"/>
          <p:cNvSpPr>
            <a:spLocks noEditPoints="1"/>
          </p:cNvSpPr>
          <p:nvPr/>
        </p:nvSpPr>
        <p:spPr bwMode="auto">
          <a:xfrm>
            <a:off x="7851887" y="3685363"/>
            <a:ext cx="311151" cy="406400"/>
          </a:xfrm>
          <a:custGeom>
            <a:avLst/>
            <a:gdLst>
              <a:gd name="T0" fmla="*/ 210 w 421"/>
              <a:gd name="T1" fmla="*/ 0 h 547"/>
              <a:gd name="T2" fmla="*/ 0 w 421"/>
              <a:gd name="T3" fmla="*/ 81 h 547"/>
              <a:gd name="T4" fmla="*/ 0 w 421"/>
              <a:gd name="T5" fmla="*/ 465 h 547"/>
              <a:gd name="T6" fmla="*/ 210 w 421"/>
              <a:gd name="T7" fmla="*/ 547 h 547"/>
              <a:gd name="T8" fmla="*/ 421 w 421"/>
              <a:gd name="T9" fmla="*/ 466 h 547"/>
              <a:gd name="T10" fmla="*/ 421 w 421"/>
              <a:gd name="T11" fmla="*/ 83 h 547"/>
              <a:gd name="T12" fmla="*/ 210 w 421"/>
              <a:gd name="T13" fmla="*/ 0 h 547"/>
              <a:gd name="T14" fmla="*/ 4 w 421"/>
              <a:gd name="T15" fmla="*/ 482 h 547"/>
              <a:gd name="T16" fmla="*/ 4 w 421"/>
              <a:gd name="T17" fmla="*/ 477 h 547"/>
              <a:gd name="T18" fmla="*/ 4 w 421"/>
              <a:gd name="T19" fmla="*/ 482 h 547"/>
              <a:gd name="T20" fmla="*/ 149 w 421"/>
              <a:gd name="T21" fmla="*/ 243 h 547"/>
              <a:gd name="T22" fmla="*/ 129 w 421"/>
              <a:gd name="T23" fmla="*/ 254 h 547"/>
              <a:gd name="T24" fmla="*/ 129 w 421"/>
              <a:gd name="T25" fmla="*/ 284 h 547"/>
              <a:gd name="T26" fmla="*/ 110 w 421"/>
              <a:gd name="T27" fmla="*/ 324 h 547"/>
              <a:gd name="T28" fmla="*/ 110 w 421"/>
              <a:gd name="T29" fmla="*/ 326 h 547"/>
              <a:gd name="T30" fmla="*/ 129 w 421"/>
              <a:gd name="T31" fmla="*/ 376 h 547"/>
              <a:gd name="T32" fmla="*/ 129 w 421"/>
              <a:gd name="T33" fmla="*/ 410 h 547"/>
              <a:gd name="T34" fmla="*/ 134 w 421"/>
              <a:gd name="T35" fmla="*/ 426 h 547"/>
              <a:gd name="T36" fmla="*/ 149 w 421"/>
              <a:gd name="T37" fmla="*/ 430 h 547"/>
              <a:gd name="T38" fmla="*/ 149 w 421"/>
              <a:gd name="T39" fmla="*/ 460 h 547"/>
              <a:gd name="T40" fmla="*/ 103 w 421"/>
              <a:gd name="T41" fmla="*/ 448 h 547"/>
              <a:gd name="T42" fmla="*/ 89 w 421"/>
              <a:gd name="T43" fmla="*/ 402 h 547"/>
              <a:gd name="T44" fmla="*/ 89 w 421"/>
              <a:gd name="T45" fmla="*/ 365 h 547"/>
              <a:gd name="T46" fmla="*/ 68 w 421"/>
              <a:gd name="T47" fmla="*/ 345 h 547"/>
              <a:gd name="T48" fmla="*/ 68 w 421"/>
              <a:gd name="T49" fmla="*/ 306 h 547"/>
              <a:gd name="T50" fmla="*/ 89 w 421"/>
              <a:gd name="T51" fmla="*/ 289 h 547"/>
              <a:gd name="T52" fmla="*/ 89 w 421"/>
              <a:gd name="T53" fmla="*/ 259 h 547"/>
              <a:gd name="T54" fmla="*/ 103 w 421"/>
              <a:gd name="T55" fmla="*/ 222 h 547"/>
              <a:gd name="T56" fmla="*/ 149 w 421"/>
              <a:gd name="T57" fmla="*/ 211 h 547"/>
              <a:gd name="T58" fmla="*/ 149 w 421"/>
              <a:gd name="T59" fmla="*/ 243 h 547"/>
              <a:gd name="T60" fmla="*/ 357 w 421"/>
              <a:gd name="T61" fmla="*/ 315 h 547"/>
              <a:gd name="T62" fmla="*/ 357 w 421"/>
              <a:gd name="T63" fmla="*/ 346 h 547"/>
              <a:gd name="T64" fmla="*/ 336 w 421"/>
              <a:gd name="T65" fmla="*/ 366 h 547"/>
              <a:gd name="T66" fmla="*/ 336 w 421"/>
              <a:gd name="T67" fmla="*/ 402 h 547"/>
              <a:gd name="T68" fmla="*/ 322 w 421"/>
              <a:gd name="T69" fmla="*/ 449 h 547"/>
              <a:gd name="T70" fmla="*/ 274 w 421"/>
              <a:gd name="T71" fmla="*/ 462 h 547"/>
              <a:gd name="T72" fmla="*/ 274 w 421"/>
              <a:gd name="T73" fmla="*/ 432 h 547"/>
              <a:gd name="T74" fmla="*/ 290 w 421"/>
              <a:gd name="T75" fmla="*/ 427 h 547"/>
              <a:gd name="T76" fmla="*/ 294 w 421"/>
              <a:gd name="T77" fmla="*/ 412 h 547"/>
              <a:gd name="T78" fmla="*/ 294 w 421"/>
              <a:gd name="T79" fmla="*/ 377 h 547"/>
              <a:gd name="T80" fmla="*/ 315 w 421"/>
              <a:gd name="T81" fmla="*/ 328 h 547"/>
              <a:gd name="T82" fmla="*/ 315 w 421"/>
              <a:gd name="T83" fmla="*/ 326 h 547"/>
              <a:gd name="T84" fmla="*/ 294 w 421"/>
              <a:gd name="T85" fmla="*/ 284 h 547"/>
              <a:gd name="T86" fmla="*/ 294 w 421"/>
              <a:gd name="T87" fmla="*/ 256 h 547"/>
              <a:gd name="T88" fmla="*/ 274 w 421"/>
              <a:gd name="T89" fmla="*/ 245 h 547"/>
              <a:gd name="T90" fmla="*/ 274 w 421"/>
              <a:gd name="T91" fmla="*/ 212 h 547"/>
              <a:gd name="T92" fmla="*/ 321 w 421"/>
              <a:gd name="T93" fmla="*/ 223 h 547"/>
              <a:gd name="T94" fmla="*/ 336 w 421"/>
              <a:gd name="T95" fmla="*/ 261 h 547"/>
              <a:gd name="T96" fmla="*/ 336 w 421"/>
              <a:gd name="T97" fmla="*/ 290 h 547"/>
              <a:gd name="T98" fmla="*/ 357 w 421"/>
              <a:gd name="T99" fmla="*/ 306 h 547"/>
              <a:gd name="T100" fmla="*/ 357 w 421"/>
              <a:gd name="T101" fmla="*/ 315 h 547"/>
              <a:gd name="T102" fmla="*/ 210 w 421"/>
              <a:gd name="T103" fmla="*/ 119 h 547"/>
              <a:gd name="T104" fmla="*/ 61 w 421"/>
              <a:gd name="T105" fmla="*/ 74 h 547"/>
              <a:gd name="T106" fmla="*/ 210 w 421"/>
              <a:gd name="T107" fmla="*/ 28 h 547"/>
              <a:gd name="T108" fmla="*/ 360 w 421"/>
              <a:gd name="T109" fmla="*/ 74 h 547"/>
              <a:gd name="T110" fmla="*/ 210 w 421"/>
              <a:gd name="T111" fmla="*/ 119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1" h="547">
                <a:moveTo>
                  <a:pt x="210" y="0"/>
                </a:moveTo>
                <a:cubicBezTo>
                  <a:pt x="93" y="0"/>
                  <a:pt x="0" y="39"/>
                  <a:pt x="0" y="81"/>
                </a:cubicBezTo>
                <a:lnTo>
                  <a:pt x="0" y="465"/>
                </a:lnTo>
                <a:cubicBezTo>
                  <a:pt x="0" y="507"/>
                  <a:pt x="95" y="547"/>
                  <a:pt x="210" y="547"/>
                </a:cubicBezTo>
                <a:cubicBezTo>
                  <a:pt x="327" y="547"/>
                  <a:pt x="421" y="510"/>
                  <a:pt x="421" y="466"/>
                </a:cubicBezTo>
                <a:lnTo>
                  <a:pt x="421" y="83"/>
                </a:lnTo>
                <a:cubicBezTo>
                  <a:pt x="421" y="41"/>
                  <a:pt x="325" y="0"/>
                  <a:pt x="210" y="0"/>
                </a:cubicBezTo>
                <a:close/>
                <a:moveTo>
                  <a:pt x="4" y="482"/>
                </a:moveTo>
                <a:lnTo>
                  <a:pt x="4" y="477"/>
                </a:lnTo>
                <a:cubicBezTo>
                  <a:pt x="4" y="479"/>
                  <a:pt x="4" y="480"/>
                  <a:pt x="4" y="482"/>
                </a:cubicBezTo>
                <a:close/>
                <a:moveTo>
                  <a:pt x="149" y="243"/>
                </a:moveTo>
                <a:cubicBezTo>
                  <a:pt x="135" y="243"/>
                  <a:pt x="129" y="239"/>
                  <a:pt x="129" y="254"/>
                </a:cubicBezTo>
                <a:lnTo>
                  <a:pt x="129" y="284"/>
                </a:lnTo>
                <a:cubicBezTo>
                  <a:pt x="129" y="306"/>
                  <a:pt x="126" y="320"/>
                  <a:pt x="110" y="324"/>
                </a:cubicBezTo>
                <a:lnTo>
                  <a:pt x="110" y="326"/>
                </a:lnTo>
                <a:cubicBezTo>
                  <a:pt x="126" y="332"/>
                  <a:pt x="129" y="349"/>
                  <a:pt x="129" y="376"/>
                </a:cubicBezTo>
                <a:lnTo>
                  <a:pt x="129" y="410"/>
                </a:lnTo>
                <a:cubicBezTo>
                  <a:pt x="129" y="421"/>
                  <a:pt x="131" y="421"/>
                  <a:pt x="134" y="426"/>
                </a:cubicBezTo>
                <a:cubicBezTo>
                  <a:pt x="137" y="430"/>
                  <a:pt x="142" y="430"/>
                  <a:pt x="149" y="430"/>
                </a:cubicBezTo>
                <a:lnTo>
                  <a:pt x="149" y="460"/>
                </a:lnTo>
                <a:cubicBezTo>
                  <a:pt x="128" y="460"/>
                  <a:pt x="112" y="455"/>
                  <a:pt x="103" y="448"/>
                </a:cubicBezTo>
                <a:cubicBezTo>
                  <a:pt x="93" y="440"/>
                  <a:pt x="89" y="424"/>
                  <a:pt x="89" y="402"/>
                </a:cubicBezTo>
                <a:lnTo>
                  <a:pt x="89" y="365"/>
                </a:lnTo>
                <a:cubicBezTo>
                  <a:pt x="89" y="345"/>
                  <a:pt x="81" y="345"/>
                  <a:pt x="68" y="345"/>
                </a:cubicBezTo>
                <a:lnTo>
                  <a:pt x="68" y="306"/>
                </a:lnTo>
                <a:cubicBezTo>
                  <a:pt x="82" y="306"/>
                  <a:pt x="89" y="306"/>
                  <a:pt x="89" y="289"/>
                </a:cubicBezTo>
                <a:lnTo>
                  <a:pt x="89" y="259"/>
                </a:lnTo>
                <a:cubicBezTo>
                  <a:pt x="89" y="240"/>
                  <a:pt x="93" y="228"/>
                  <a:pt x="103" y="222"/>
                </a:cubicBezTo>
                <a:cubicBezTo>
                  <a:pt x="112" y="214"/>
                  <a:pt x="128" y="211"/>
                  <a:pt x="149" y="211"/>
                </a:cubicBezTo>
                <a:lnTo>
                  <a:pt x="149" y="243"/>
                </a:lnTo>
                <a:close/>
                <a:moveTo>
                  <a:pt x="357" y="315"/>
                </a:moveTo>
                <a:lnTo>
                  <a:pt x="357" y="346"/>
                </a:lnTo>
                <a:cubicBezTo>
                  <a:pt x="343" y="346"/>
                  <a:pt x="336" y="346"/>
                  <a:pt x="336" y="366"/>
                </a:cubicBezTo>
                <a:lnTo>
                  <a:pt x="336" y="402"/>
                </a:lnTo>
                <a:cubicBezTo>
                  <a:pt x="336" y="424"/>
                  <a:pt x="332" y="440"/>
                  <a:pt x="322" y="449"/>
                </a:cubicBezTo>
                <a:cubicBezTo>
                  <a:pt x="313" y="457"/>
                  <a:pt x="297" y="462"/>
                  <a:pt x="274" y="462"/>
                </a:cubicBezTo>
                <a:lnTo>
                  <a:pt x="274" y="432"/>
                </a:lnTo>
                <a:cubicBezTo>
                  <a:pt x="280" y="432"/>
                  <a:pt x="286" y="430"/>
                  <a:pt x="290" y="427"/>
                </a:cubicBezTo>
                <a:cubicBezTo>
                  <a:pt x="293" y="423"/>
                  <a:pt x="294" y="423"/>
                  <a:pt x="294" y="412"/>
                </a:cubicBezTo>
                <a:lnTo>
                  <a:pt x="294" y="377"/>
                </a:lnTo>
                <a:cubicBezTo>
                  <a:pt x="294" y="351"/>
                  <a:pt x="299" y="335"/>
                  <a:pt x="315" y="328"/>
                </a:cubicBezTo>
                <a:lnTo>
                  <a:pt x="315" y="326"/>
                </a:lnTo>
                <a:cubicBezTo>
                  <a:pt x="299" y="321"/>
                  <a:pt x="294" y="307"/>
                  <a:pt x="294" y="284"/>
                </a:cubicBezTo>
                <a:lnTo>
                  <a:pt x="294" y="256"/>
                </a:lnTo>
                <a:cubicBezTo>
                  <a:pt x="294" y="240"/>
                  <a:pt x="286" y="245"/>
                  <a:pt x="274" y="245"/>
                </a:cubicBezTo>
                <a:lnTo>
                  <a:pt x="274" y="212"/>
                </a:lnTo>
                <a:cubicBezTo>
                  <a:pt x="296" y="212"/>
                  <a:pt x="311" y="217"/>
                  <a:pt x="321" y="223"/>
                </a:cubicBezTo>
                <a:cubicBezTo>
                  <a:pt x="330" y="231"/>
                  <a:pt x="336" y="243"/>
                  <a:pt x="336" y="261"/>
                </a:cubicBezTo>
                <a:lnTo>
                  <a:pt x="336" y="290"/>
                </a:lnTo>
                <a:cubicBezTo>
                  <a:pt x="336" y="307"/>
                  <a:pt x="343" y="306"/>
                  <a:pt x="357" y="306"/>
                </a:cubicBezTo>
                <a:lnTo>
                  <a:pt x="357" y="315"/>
                </a:lnTo>
                <a:close/>
                <a:moveTo>
                  <a:pt x="210" y="119"/>
                </a:moveTo>
                <a:cubicBezTo>
                  <a:pt x="128" y="119"/>
                  <a:pt x="61" y="98"/>
                  <a:pt x="61" y="74"/>
                </a:cubicBezTo>
                <a:cubicBezTo>
                  <a:pt x="61" y="49"/>
                  <a:pt x="128" y="28"/>
                  <a:pt x="210" y="28"/>
                </a:cubicBezTo>
                <a:cubicBezTo>
                  <a:pt x="293" y="28"/>
                  <a:pt x="360" y="49"/>
                  <a:pt x="360" y="74"/>
                </a:cubicBezTo>
                <a:cubicBezTo>
                  <a:pt x="360" y="100"/>
                  <a:pt x="293" y="119"/>
                  <a:pt x="210" y="119"/>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0" name="Rectangle 19"/>
          <p:cNvSpPr>
            <a:spLocks noChangeArrowheads="1"/>
          </p:cNvSpPr>
          <p:nvPr/>
        </p:nvSpPr>
        <p:spPr bwMode="auto">
          <a:xfrm>
            <a:off x="7613763" y="4085413"/>
            <a:ext cx="83195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DocumentDB</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0"/>
          <p:cNvSpPr>
            <a:spLocks/>
          </p:cNvSpPr>
          <p:nvPr/>
        </p:nvSpPr>
        <p:spPr bwMode="auto">
          <a:xfrm>
            <a:off x="7943962" y="4282263"/>
            <a:ext cx="127000" cy="127000"/>
          </a:xfrm>
          <a:custGeom>
            <a:avLst/>
            <a:gdLst>
              <a:gd name="T0" fmla="*/ 86 w 172"/>
              <a:gd name="T1" fmla="*/ 0 h 171"/>
              <a:gd name="T2" fmla="*/ 172 w 172"/>
              <a:gd name="T3" fmla="*/ 171 h 171"/>
              <a:gd name="T4" fmla="*/ 0 w 172"/>
              <a:gd name="T5" fmla="*/ 171 h 171"/>
              <a:gd name="T6" fmla="*/ 86 w 172"/>
              <a:gd name="T7" fmla="*/ 0 h 171"/>
            </a:gdLst>
            <a:ahLst/>
            <a:cxnLst>
              <a:cxn ang="0">
                <a:pos x="T0" y="T1"/>
              </a:cxn>
              <a:cxn ang="0">
                <a:pos x="T2" y="T3"/>
              </a:cxn>
              <a:cxn ang="0">
                <a:pos x="T4" y="T5"/>
              </a:cxn>
              <a:cxn ang="0">
                <a:pos x="T6" y="T7"/>
              </a:cxn>
            </a:cxnLst>
            <a:rect l="0" t="0" r="r" b="b"/>
            <a:pathLst>
              <a:path w="172" h="171">
                <a:moveTo>
                  <a:pt x="86" y="0"/>
                </a:moveTo>
                <a:lnTo>
                  <a:pt x="172" y="171"/>
                </a:lnTo>
                <a:cubicBezTo>
                  <a:pt x="118" y="144"/>
                  <a:pt x="54" y="144"/>
                  <a:pt x="0" y="171"/>
                </a:cubicBezTo>
                <a:lnTo>
                  <a:pt x="86" y="0"/>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2" name="Freeform 21"/>
          <p:cNvSpPr>
            <a:spLocks/>
          </p:cNvSpPr>
          <p:nvPr/>
        </p:nvSpPr>
        <p:spPr bwMode="auto">
          <a:xfrm>
            <a:off x="4838812" y="3890149"/>
            <a:ext cx="773112" cy="639763"/>
          </a:xfrm>
          <a:custGeom>
            <a:avLst/>
            <a:gdLst>
              <a:gd name="T0" fmla="*/ 0 w 487"/>
              <a:gd name="T1" fmla="*/ 403 h 403"/>
              <a:gd name="T2" fmla="*/ 0 w 487"/>
              <a:gd name="T3" fmla="*/ 0 h 403"/>
              <a:gd name="T4" fmla="*/ 487 w 487"/>
              <a:gd name="T5" fmla="*/ 0 h 403"/>
            </a:gdLst>
            <a:ahLst/>
            <a:cxnLst>
              <a:cxn ang="0">
                <a:pos x="T0" y="T1"/>
              </a:cxn>
              <a:cxn ang="0">
                <a:pos x="T2" y="T3"/>
              </a:cxn>
              <a:cxn ang="0">
                <a:pos x="T4" y="T5"/>
              </a:cxn>
            </a:cxnLst>
            <a:rect l="0" t="0" r="r" b="b"/>
            <a:pathLst>
              <a:path w="487" h="403">
                <a:moveTo>
                  <a:pt x="0" y="403"/>
                </a:moveTo>
                <a:lnTo>
                  <a:pt x="0" y="0"/>
                </a:lnTo>
                <a:lnTo>
                  <a:pt x="487" y="0"/>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3" name="Freeform 22"/>
          <p:cNvSpPr>
            <a:spLocks/>
          </p:cNvSpPr>
          <p:nvPr/>
        </p:nvSpPr>
        <p:spPr bwMode="auto">
          <a:xfrm>
            <a:off x="5580174" y="3825063"/>
            <a:ext cx="128587" cy="128588"/>
          </a:xfrm>
          <a:custGeom>
            <a:avLst/>
            <a:gdLst>
              <a:gd name="T0" fmla="*/ 172 w 172"/>
              <a:gd name="T1" fmla="*/ 86 h 172"/>
              <a:gd name="T2" fmla="*/ 0 w 172"/>
              <a:gd name="T3" fmla="*/ 172 h 172"/>
              <a:gd name="T4" fmla="*/ 0 w 172"/>
              <a:gd name="T5" fmla="*/ 0 h 172"/>
              <a:gd name="T6" fmla="*/ 172 w 172"/>
              <a:gd name="T7" fmla="*/ 86 h 172"/>
            </a:gdLst>
            <a:ahLst/>
            <a:cxnLst>
              <a:cxn ang="0">
                <a:pos x="T0" y="T1"/>
              </a:cxn>
              <a:cxn ang="0">
                <a:pos x="T2" y="T3"/>
              </a:cxn>
              <a:cxn ang="0">
                <a:pos x="T4" y="T5"/>
              </a:cxn>
              <a:cxn ang="0">
                <a:pos x="T6" y="T7"/>
              </a:cxn>
            </a:cxnLst>
            <a:rect l="0" t="0" r="r" b="b"/>
            <a:pathLst>
              <a:path w="172" h="172">
                <a:moveTo>
                  <a:pt x="172" y="86"/>
                </a:moveTo>
                <a:lnTo>
                  <a:pt x="0" y="172"/>
                </a:lnTo>
                <a:cubicBezTo>
                  <a:pt x="27" y="118"/>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24" name="Group 23"/>
          <p:cNvGrpSpPr/>
          <p:nvPr/>
        </p:nvGrpSpPr>
        <p:grpSpPr>
          <a:xfrm>
            <a:off x="6274426" y="2945851"/>
            <a:ext cx="508000" cy="450851"/>
            <a:chOff x="3314482" y="-4918414"/>
            <a:chExt cx="508000" cy="450850"/>
          </a:xfrm>
        </p:grpSpPr>
        <p:sp>
          <p:nvSpPr>
            <p:cNvPr id="98" name="Freeform 97"/>
            <p:cNvSpPr>
              <a:spLocks noEditPoints="1"/>
            </p:cNvSpPr>
            <p:nvPr/>
          </p:nvSpPr>
          <p:spPr bwMode="auto">
            <a:xfrm>
              <a:off x="3314482" y="-4918414"/>
              <a:ext cx="508000" cy="450850"/>
            </a:xfrm>
            <a:custGeom>
              <a:avLst/>
              <a:gdLst>
                <a:gd name="T0" fmla="*/ 502 w 684"/>
                <a:gd name="T1" fmla="*/ 511 h 605"/>
                <a:gd name="T2" fmla="*/ 342 w 684"/>
                <a:gd name="T3" fmla="*/ 566 h 605"/>
                <a:gd name="T4" fmla="*/ 133 w 684"/>
                <a:gd name="T5" fmla="*/ 462 h 605"/>
                <a:gd name="T6" fmla="*/ 182 w 684"/>
                <a:gd name="T7" fmla="*/ 93 h 605"/>
                <a:gd name="T8" fmla="*/ 342 w 684"/>
                <a:gd name="T9" fmla="*/ 39 h 605"/>
                <a:gd name="T10" fmla="*/ 551 w 684"/>
                <a:gd name="T11" fmla="*/ 142 h 605"/>
                <a:gd name="T12" fmla="*/ 502 w 684"/>
                <a:gd name="T13" fmla="*/ 511 h 605"/>
                <a:gd name="T14" fmla="*/ 582 w 684"/>
                <a:gd name="T15" fmla="*/ 118 h 605"/>
                <a:gd name="T16" fmla="*/ 342 w 684"/>
                <a:gd name="T17" fmla="*/ 0 h 605"/>
                <a:gd name="T18" fmla="*/ 158 w 684"/>
                <a:gd name="T19" fmla="*/ 62 h 605"/>
                <a:gd name="T20" fmla="*/ 102 w 684"/>
                <a:gd name="T21" fmla="*/ 486 h 605"/>
                <a:gd name="T22" fmla="*/ 342 w 684"/>
                <a:gd name="T23" fmla="*/ 605 h 605"/>
                <a:gd name="T24" fmla="*/ 526 w 684"/>
                <a:gd name="T25" fmla="*/ 543 h 605"/>
                <a:gd name="T26" fmla="*/ 582 w 684"/>
                <a:gd name="T27" fmla="*/ 11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1"/>
                  </a:moveTo>
                  <a:cubicBezTo>
                    <a:pt x="454" y="548"/>
                    <a:pt x="398" y="566"/>
                    <a:pt x="342" y="566"/>
                  </a:cubicBezTo>
                  <a:cubicBezTo>
                    <a:pt x="263" y="566"/>
                    <a:pt x="185" y="530"/>
                    <a:pt x="133" y="462"/>
                  </a:cubicBezTo>
                  <a:cubicBezTo>
                    <a:pt x="44" y="347"/>
                    <a:pt x="66" y="182"/>
                    <a:pt x="182" y="93"/>
                  </a:cubicBezTo>
                  <a:cubicBezTo>
                    <a:pt x="230" y="57"/>
                    <a:pt x="286" y="39"/>
                    <a:pt x="342" y="39"/>
                  </a:cubicBezTo>
                  <a:cubicBezTo>
                    <a:pt x="421" y="39"/>
                    <a:pt x="499" y="75"/>
                    <a:pt x="551" y="142"/>
                  </a:cubicBezTo>
                  <a:cubicBezTo>
                    <a:pt x="639" y="258"/>
                    <a:pt x="617" y="423"/>
                    <a:pt x="502" y="511"/>
                  </a:cubicBezTo>
                  <a:close/>
                  <a:moveTo>
                    <a:pt x="582" y="118"/>
                  </a:moveTo>
                  <a:cubicBezTo>
                    <a:pt x="523" y="40"/>
                    <a:pt x="433" y="0"/>
                    <a:pt x="342" y="0"/>
                  </a:cubicBezTo>
                  <a:cubicBezTo>
                    <a:pt x="278" y="0"/>
                    <a:pt x="213" y="20"/>
                    <a:pt x="158" y="62"/>
                  </a:cubicBezTo>
                  <a:cubicBezTo>
                    <a:pt x="25" y="164"/>
                    <a:pt x="0" y="354"/>
                    <a:pt x="102" y="486"/>
                  </a:cubicBezTo>
                  <a:cubicBezTo>
                    <a:pt x="161" y="564"/>
                    <a:pt x="251" y="605"/>
                    <a:pt x="342" y="605"/>
                  </a:cubicBezTo>
                  <a:cubicBezTo>
                    <a:pt x="406" y="605"/>
                    <a:pt x="471" y="585"/>
                    <a:pt x="526" y="543"/>
                  </a:cubicBezTo>
                  <a:cubicBezTo>
                    <a:pt x="658" y="441"/>
                    <a:pt x="684" y="251"/>
                    <a:pt x="582" y="118"/>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99" name="Group 98"/>
            <p:cNvGrpSpPr/>
            <p:nvPr/>
          </p:nvGrpSpPr>
          <p:grpSpPr>
            <a:xfrm>
              <a:off x="3395444" y="-4880314"/>
              <a:ext cx="363537" cy="342900"/>
              <a:chOff x="3395444" y="-4880314"/>
              <a:chExt cx="363537" cy="342900"/>
            </a:xfrm>
          </p:grpSpPr>
          <p:sp>
            <p:nvSpPr>
              <p:cNvPr id="100" name="Freeform 99"/>
              <p:cNvSpPr>
                <a:spLocks/>
              </p:cNvSpPr>
              <p:nvPr/>
            </p:nvSpPr>
            <p:spPr bwMode="auto">
              <a:xfrm>
                <a:off x="3408144" y="-4689814"/>
                <a:ext cx="58737" cy="149225"/>
              </a:xfrm>
              <a:custGeom>
                <a:avLst/>
                <a:gdLst>
                  <a:gd name="T0" fmla="*/ 79 w 79"/>
                  <a:gd name="T1" fmla="*/ 50 h 200"/>
                  <a:gd name="T2" fmla="*/ 36 w 79"/>
                  <a:gd name="T3" fmla="*/ 0 h 200"/>
                  <a:gd name="T4" fmla="*/ 0 w 79"/>
                  <a:gd name="T5" fmla="*/ 147 h 200"/>
                  <a:gd name="T6" fmla="*/ 5 w 79"/>
                  <a:gd name="T7" fmla="*/ 157 h 200"/>
                  <a:gd name="T8" fmla="*/ 49 w 79"/>
                  <a:gd name="T9" fmla="*/ 200 h 200"/>
                  <a:gd name="T10" fmla="*/ 79 w 79"/>
                  <a:gd name="T11" fmla="*/ 50 h 200"/>
                </a:gdLst>
                <a:ahLst/>
                <a:cxnLst>
                  <a:cxn ang="0">
                    <a:pos x="T0" y="T1"/>
                  </a:cxn>
                  <a:cxn ang="0">
                    <a:pos x="T2" y="T3"/>
                  </a:cxn>
                  <a:cxn ang="0">
                    <a:pos x="T4" y="T5"/>
                  </a:cxn>
                  <a:cxn ang="0">
                    <a:pos x="T6" y="T7"/>
                  </a:cxn>
                  <a:cxn ang="0">
                    <a:pos x="T8" y="T9"/>
                  </a:cxn>
                  <a:cxn ang="0">
                    <a:pos x="T10" y="T11"/>
                  </a:cxn>
                </a:cxnLst>
                <a:rect l="0" t="0" r="r" b="b"/>
                <a:pathLst>
                  <a:path w="79" h="200">
                    <a:moveTo>
                      <a:pt x="79" y="50"/>
                    </a:moveTo>
                    <a:cubicBezTo>
                      <a:pt x="62" y="33"/>
                      <a:pt x="48" y="16"/>
                      <a:pt x="36" y="0"/>
                    </a:cubicBezTo>
                    <a:cubicBezTo>
                      <a:pt x="11" y="52"/>
                      <a:pt x="2" y="105"/>
                      <a:pt x="0" y="147"/>
                    </a:cubicBezTo>
                    <a:cubicBezTo>
                      <a:pt x="2" y="150"/>
                      <a:pt x="2" y="153"/>
                      <a:pt x="5" y="157"/>
                    </a:cubicBezTo>
                    <a:cubicBezTo>
                      <a:pt x="18" y="173"/>
                      <a:pt x="33" y="188"/>
                      <a:pt x="49" y="200"/>
                    </a:cubicBezTo>
                    <a:cubicBezTo>
                      <a:pt x="46" y="166"/>
                      <a:pt x="50" y="109"/>
                      <a:pt x="79" y="5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1" name="Freeform 100"/>
              <p:cNvSpPr>
                <a:spLocks/>
              </p:cNvSpPr>
              <p:nvPr/>
            </p:nvSpPr>
            <p:spPr bwMode="auto">
              <a:xfrm>
                <a:off x="3454182" y="-4802526"/>
                <a:ext cx="119062" cy="119063"/>
              </a:xfrm>
              <a:custGeom>
                <a:avLst/>
                <a:gdLst>
                  <a:gd name="T0" fmla="*/ 109 w 159"/>
                  <a:gd name="T1" fmla="*/ 0 h 160"/>
                  <a:gd name="T2" fmla="*/ 36 w 159"/>
                  <a:gd name="T3" fmla="*/ 63 h 160"/>
                  <a:gd name="T4" fmla="*/ 0 w 159"/>
                  <a:gd name="T5" fmla="*/ 107 h 160"/>
                  <a:gd name="T6" fmla="*/ 42 w 159"/>
                  <a:gd name="T7" fmla="*/ 160 h 160"/>
                  <a:gd name="T8" fmla="*/ 90 w 159"/>
                  <a:gd name="T9" fmla="*/ 105 h 160"/>
                  <a:gd name="T10" fmla="*/ 159 w 159"/>
                  <a:gd name="T11" fmla="*/ 49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3"/>
                    </a:cubicBezTo>
                    <a:cubicBezTo>
                      <a:pt x="22" y="77"/>
                      <a:pt x="11" y="92"/>
                      <a:pt x="0" y="107"/>
                    </a:cubicBezTo>
                    <a:cubicBezTo>
                      <a:pt x="11" y="124"/>
                      <a:pt x="25" y="141"/>
                      <a:pt x="42" y="160"/>
                    </a:cubicBezTo>
                    <a:cubicBezTo>
                      <a:pt x="55" y="141"/>
                      <a:pt x="71" y="123"/>
                      <a:pt x="90" y="105"/>
                    </a:cubicBezTo>
                    <a:cubicBezTo>
                      <a:pt x="115" y="82"/>
                      <a:pt x="137" y="64"/>
                      <a:pt x="159" y="49"/>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2" name="Freeform 101"/>
              <p:cNvSpPr>
                <a:spLocks/>
              </p:cNvSpPr>
              <p:nvPr/>
            </p:nvSpPr>
            <p:spPr bwMode="auto">
              <a:xfrm>
                <a:off x="3562132" y="-4848564"/>
                <a:ext cx="158750" cy="66675"/>
              </a:xfrm>
              <a:custGeom>
                <a:avLst/>
                <a:gdLst>
                  <a:gd name="T0" fmla="*/ 214 w 214"/>
                  <a:gd name="T1" fmla="*/ 46 h 90"/>
                  <a:gd name="T2" fmla="*/ 176 w 214"/>
                  <a:gd name="T3" fmla="*/ 7 h 90"/>
                  <a:gd name="T4" fmla="*/ 0 w 214"/>
                  <a:gd name="T5" fmla="*/ 39 h 90"/>
                  <a:gd name="T6" fmla="*/ 49 w 214"/>
                  <a:gd name="T7" fmla="*/ 90 h 90"/>
                  <a:gd name="T8" fmla="*/ 214 w 214"/>
                  <a:gd name="T9" fmla="*/ 46 h 90"/>
                </a:gdLst>
                <a:ahLst/>
                <a:cxnLst>
                  <a:cxn ang="0">
                    <a:pos x="T0" y="T1"/>
                  </a:cxn>
                  <a:cxn ang="0">
                    <a:pos x="T2" y="T3"/>
                  </a:cxn>
                  <a:cxn ang="0">
                    <a:pos x="T4" y="T5"/>
                  </a:cxn>
                  <a:cxn ang="0">
                    <a:pos x="T6" y="T7"/>
                  </a:cxn>
                  <a:cxn ang="0">
                    <a:pos x="T8" y="T9"/>
                  </a:cxn>
                </a:cxnLst>
                <a:rect l="0" t="0" r="r" b="b"/>
                <a:pathLst>
                  <a:path w="214" h="90">
                    <a:moveTo>
                      <a:pt x="214" y="46"/>
                    </a:moveTo>
                    <a:cubicBezTo>
                      <a:pt x="203" y="31"/>
                      <a:pt x="190" y="18"/>
                      <a:pt x="176" y="7"/>
                    </a:cubicBezTo>
                    <a:cubicBezTo>
                      <a:pt x="136" y="0"/>
                      <a:pt x="72" y="1"/>
                      <a:pt x="0" y="39"/>
                    </a:cubicBezTo>
                    <a:cubicBezTo>
                      <a:pt x="17" y="57"/>
                      <a:pt x="33" y="74"/>
                      <a:pt x="49" y="90"/>
                    </a:cubicBezTo>
                    <a:cubicBezTo>
                      <a:pt x="146" y="38"/>
                      <a:pt x="214" y="46"/>
                      <a:pt x="214" y="46"/>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3" name="Freeform 102"/>
              <p:cNvSpPr>
                <a:spLocks/>
              </p:cNvSpPr>
              <p:nvPr/>
            </p:nvSpPr>
            <p:spPr bwMode="auto">
              <a:xfrm>
                <a:off x="3401794" y="-4829514"/>
                <a:ext cx="52387" cy="139700"/>
              </a:xfrm>
              <a:custGeom>
                <a:avLst/>
                <a:gdLst>
                  <a:gd name="T0" fmla="*/ 46 w 72"/>
                  <a:gd name="T1" fmla="*/ 189 h 189"/>
                  <a:gd name="T2" fmla="*/ 72 w 72"/>
                  <a:gd name="T3" fmla="*/ 145 h 189"/>
                  <a:gd name="T4" fmla="*/ 37 w 72"/>
                  <a:gd name="T5" fmla="*/ 0 h 189"/>
                  <a:gd name="T6" fmla="*/ 9 w 72"/>
                  <a:gd name="T7" fmla="*/ 34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4"/>
                      <a:pt x="62" y="160"/>
                      <a:pt x="72" y="145"/>
                    </a:cubicBezTo>
                    <a:cubicBezTo>
                      <a:pt x="31" y="79"/>
                      <a:pt x="33" y="25"/>
                      <a:pt x="37" y="0"/>
                    </a:cubicBezTo>
                    <a:cubicBezTo>
                      <a:pt x="27" y="11"/>
                      <a:pt x="17" y="22"/>
                      <a:pt x="9" y="34"/>
                    </a:cubicBezTo>
                    <a:cubicBezTo>
                      <a:pt x="1" y="68"/>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4" name="Freeform 103"/>
              <p:cNvSpPr>
                <a:spLocks/>
              </p:cNvSpPr>
              <p:nvPr/>
            </p:nvSpPr>
            <p:spPr bwMode="auto">
              <a:xfrm>
                <a:off x="3466882" y="-4683464"/>
                <a:ext cx="263525" cy="130175"/>
              </a:xfrm>
              <a:custGeom>
                <a:avLst/>
                <a:gdLst>
                  <a:gd name="T0" fmla="*/ 75 w 355"/>
                  <a:gd name="T1" fmla="*/ 45 h 175"/>
                  <a:gd name="T2" fmla="*/ 25 w 355"/>
                  <a:gd name="T3" fmla="*/ 0 h 175"/>
                  <a:gd name="T4" fmla="*/ 0 w 355"/>
                  <a:gd name="T5" fmla="*/ 41 h 175"/>
                  <a:gd name="T6" fmla="*/ 46 w 355"/>
                  <a:gd name="T7" fmla="*/ 82 h 175"/>
                  <a:gd name="T8" fmla="*/ 321 w 355"/>
                  <a:gd name="T9" fmla="*/ 175 h 175"/>
                  <a:gd name="T10" fmla="*/ 355 w 355"/>
                  <a:gd name="T11" fmla="*/ 134 h 175"/>
                  <a:gd name="T12" fmla="*/ 75 w 355"/>
                  <a:gd name="T13" fmla="*/ 45 h 175"/>
                </a:gdLst>
                <a:ahLst/>
                <a:cxnLst>
                  <a:cxn ang="0">
                    <a:pos x="T0" y="T1"/>
                  </a:cxn>
                  <a:cxn ang="0">
                    <a:pos x="T2" y="T3"/>
                  </a:cxn>
                  <a:cxn ang="0">
                    <a:pos x="T4" y="T5"/>
                  </a:cxn>
                  <a:cxn ang="0">
                    <a:pos x="T6" y="T7"/>
                  </a:cxn>
                  <a:cxn ang="0">
                    <a:pos x="T8" y="T9"/>
                  </a:cxn>
                  <a:cxn ang="0">
                    <a:pos x="T10" y="T11"/>
                  </a:cxn>
                  <a:cxn ang="0">
                    <a:pos x="T12" y="T13"/>
                  </a:cxn>
                </a:cxnLst>
                <a:rect l="0" t="0" r="r" b="b"/>
                <a:pathLst>
                  <a:path w="355" h="175">
                    <a:moveTo>
                      <a:pt x="75" y="45"/>
                    </a:moveTo>
                    <a:cubicBezTo>
                      <a:pt x="56" y="30"/>
                      <a:pt x="39" y="14"/>
                      <a:pt x="25" y="0"/>
                    </a:cubicBezTo>
                    <a:cubicBezTo>
                      <a:pt x="15" y="13"/>
                      <a:pt x="7" y="27"/>
                      <a:pt x="0" y="41"/>
                    </a:cubicBezTo>
                    <a:cubicBezTo>
                      <a:pt x="13" y="55"/>
                      <a:pt x="28" y="68"/>
                      <a:pt x="46" y="82"/>
                    </a:cubicBezTo>
                    <a:cubicBezTo>
                      <a:pt x="154" y="167"/>
                      <a:pt x="261" y="175"/>
                      <a:pt x="321" y="175"/>
                    </a:cubicBezTo>
                    <a:cubicBezTo>
                      <a:pt x="325" y="175"/>
                      <a:pt x="344" y="150"/>
                      <a:pt x="355" y="134"/>
                    </a:cubicBezTo>
                    <a:cubicBezTo>
                      <a:pt x="328" y="140"/>
                      <a:pt x="213" y="154"/>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5" name="Freeform 104"/>
              <p:cNvSpPr>
                <a:spLocks/>
              </p:cNvSpPr>
              <p:nvPr/>
            </p:nvSpPr>
            <p:spPr bwMode="auto">
              <a:xfrm>
                <a:off x="3435132" y="-4721564"/>
                <a:ext cx="50800" cy="69850"/>
              </a:xfrm>
              <a:custGeom>
                <a:avLst/>
                <a:gdLst>
                  <a:gd name="T0" fmla="*/ 0 w 68"/>
                  <a:gd name="T1" fmla="*/ 44 h 94"/>
                  <a:gd name="T2" fmla="*/ 43 w 68"/>
                  <a:gd name="T3" fmla="*/ 94 h 94"/>
                  <a:gd name="T4" fmla="*/ 68 w 68"/>
                  <a:gd name="T5" fmla="*/ 53 h 94"/>
                  <a:gd name="T6" fmla="*/ 26 w 68"/>
                  <a:gd name="T7" fmla="*/ 0 h 94"/>
                  <a:gd name="T8" fmla="*/ 0 w 68"/>
                  <a:gd name="T9" fmla="*/ 44 h 94"/>
                </a:gdLst>
                <a:ahLst/>
                <a:cxnLst>
                  <a:cxn ang="0">
                    <a:pos x="T0" y="T1"/>
                  </a:cxn>
                  <a:cxn ang="0">
                    <a:pos x="T2" y="T3"/>
                  </a:cxn>
                  <a:cxn ang="0">
                    <a:pos x="T4" y="T5"/>
                  </a:cxn>
                  <a:cxn ang="0">
                    <a:pos x="T6" y="T7"/>
                  </a:cxn>
                  <a:cxn ang="0">
                    <a:pos x="T8" y="T9"/>
                  </a:cxn>
                </a:cxnLst>
                <a:rect l="0" t="0" r="r" b="b"/>
                <a:pathLst>
                  <a:path w="68" h="94">
                    <a:moveTo>
                      <a:pt x="0" y="44"/>
                    </a:moveTo>
                    <a:cubicBezTo>
                      <a:pt x="12" y="60"/>
                      <a:pt x="26" y="77"/>
                      <a:pt x="43" y="94"/>
                    </a:cubicBezTo>
                    <a:cubicBezTo>
                      <a:pt x="50" y="80"/>
                      <a:pt x="58" y="66"/>
                      <a:pt x="68" y="53"/>
                    </a:cubicBezTo>
                    <a:cubicBezTo>
                      <a:pt x="51" y="34"/>
                      <a:pt x="37" y="17"/>
                      <a:pt x="26" y="0"/>
                    </a:cubicBezTo>
                    <a:cubicBezTo>
                      <a:pt x="16" y="15"/>
                      <a:pt x="8" y="29"/>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6" name="Freeform 105"/>
              <p:cNvSpPr>
                <a:spLocks/>
              </p:cNvSpPr>
              <p:nvPr/>
            </p:nvSpPr>
            <p:spPr bwMode="auto">
              <a:xfrm>
                <a:off x="3573244" y="-4781889"/>
                <a:ext cx="185737" cy="157163"/>
              </a:xfrm>
              <a:custGeom>
                <a:avLst/>
                <a:gdLst>
                  <a:gd name="T0" fmla="*/ 0 w 251"/>
                  <a:gd name="T1" fmla="*/ 22 h 211"/>
                  <a:gd name="T2" fmla="*/ 244 w 251"/>
                  <a:gd name="T3" fmla="*/ 211 h 211"/>
                  <a:gd name="T4" fmla="*/ 251 w 251"/>
                  <a:gd name="T5" fmla="*/ 188 h 211"/>
                  <a:gd name="T6" fmla="*/ 36 w 251"/>
                  <a:gd name="T7" fmla="*/ 0 h 211"/>
                  <a:gd name="T8" fmla="*/ 0 w 251"/>
                  <a:gd name="T9" fmla="*/ 22 h 211"/>
                </a:gdLst>
                <a:ahLst/>
                <a:cxnLst>
                  <a:cxn ang="0">
                    <a:pos x="T0" y="T1"/>
                  </a:cxn>
                  <a:cxn ang="0">
                    <a:pos x="T2" y="T3"/>
                  </a:cxn>
                  <a:cxn ang="0">
                    <a:pos x="T4" y="T5"/>
                  </a:cxn>
                  <a:cxn ang="0">
                    <a:pos x="T6" y="T7"/>
                  </a:cxn>
                  <a:cxn ang="0">
                    <a:pos x="T8" y="T9"/>
                  </a:cxn>
                </a:cxnLst>
                <a:rect l="0" t="0" r="r" b="b"/>
                <a:pathLst>
                  <a:path w="251" h="211">
                    <a:moveTo>
                      <a:pt x="0" y="22"/>
                    </a:moveTo>
                    <a:cubicBezTo>
                      <a:pt x="98" y="113"/>
                      <a:pt x="215" y="190"/>
                      <a:pt x="244" y="211"/>
                    </a:cubicBezTo>
                    <a:cubicBezTo>
                      <a:pt x="247" y="203"/>
                      <a:pt x="249" y="196"/>
                      <a:pt x="251" y="188"/>
                    </a:cubicBezTo>
                    <a:cubicBezTo>
                      <a:pt x="220" y="165"/>
                      <a:pt x="136" y="99"/>
                      <a:pt x="36" y="0"/>
                    </a:cubicBezTo>
                    <a:cubicBezTo>
                      <a:pt x="24" y="6"/>
                      <a:pt x="12" y="14"/>
                      <a:pt x="0" y="22"/>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7" name="Freeform 106"/>
              <p:cNvSpPr>
                <a:spLocks/>
              </p:cNvSpPr>
              <p:nvPr/>
            </p:nvSpPr>
            <p:spPr bwMode="auto">
              <a:xfrm>
                <a:off x="3482757" y="-4880314"/>
                <a:ext cx="79375" cy="77788"/>
              </a:xfrm>
              <a:custGeom>
                <a:avLst/>
                <a:gdLst>
                  <a:gd name="T0" fmla="*/ 108 w 108"/>
                  <a:gd name="T1" fmla="*/ 81 h 105"/>
                  <a:gd name="T2" fmla="*/ 34 w 108"/>
                  <a:gd name="T3" fmla="*/ 0 h 105"/>
                  <a:gd name="T4" fmla="*/ 0 w 108"/>
                  <a:gd name="T5" fmla="*/ 14 h 105"/>
                  <a:gd name="T6" fmla="*/ 71 w 108"/>
                  <a:gd name="T7" fmla="*/ 105 h 105"/>
                  <a:gd name="T8" fmla="*/ 108 w 108"/>
                  <a:gd name="T9" fmla="*/ 81 h 105"/>
                </a:gdLst>
                <a:ahLst/>
                <a:cxnLst>
                  <a:cxn ang="0">
                    <a:pos x="T0" y="T1"/>
                  </a:cxn>
                  <a:cxn ang="0">
                    <a:pos x="T2" y="T3"/>
                  </a:cxn>
                  <a:cxn ang="0">
                    <a:pos x="T4" y="T5"/>
                  </a:cxn>
                  <a:cxn ang="0">
                    <a:pos x="T6" y="T7"/>
                  </a:cxn>
                  <a:cxn ang="0">
                    <a:pos x="T8" y="T9"/>
                  </a:cxn>
                </a:cxnLst>
                <a:rect l="0" t="0" r="r" b="b"/>
                <a:pathLst>
                  <a:path w="108" h="105">
                    <a:moveTo>
                      <a:pt x="108" y="81"/>
                    </a:moveTo>
                    <a:cubicBezTo>
                      <a:pt x="84" y="56"/>
                      <a:pt x="59" y="29"/>
                      <a:pt x="34" y="0"/>
                    </a:cubicBezTo>
                    <a:cubicBezTo>
                      <a:pt x="22" y="4"/>
                      <a:pt x="11" y="9"/>
                      <a:pt x="0" y="14"/>
                    </a:cubicBezTo>
                    <a:cubicBezTo>
                      <a:pt x="18" y="45"/>
                      <a:pt x="43" y="75"/>
                      <a:pt x="71" y="105"/>
                    </a:cubicBezTo>
                    <a:cubicBezTo>
                      <a:pt x="83" y="96"/>
                      <a:pt x="96" y="88"/>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8" name="Freeform 107"/>
              <p:cNvSpPr>
                <a:spLocks/>
              </p:cNvSpPr>
              <p:nvPr/>
            </p:nvSpPr>
            <p:spPr bwMode="auto">
              <a:xfrm>
                <a:off x="3533557" y="-4819989"/>
                <a:ext cx="66675" cy="55563"/>
              </a:xfrm>
              <a:custGeom>
                <a:avLst/>
                <a:gdLst>
                  <a:gd name="T0" fmla="*/ 41 w 90"/>
                  <a:gd name="T1" fmla="*/ 0 h 75"/>
                  <a:gd name="T2" fmla="*/ 0 w 90"/>
                  <a:gd name="T3" fmla="*/ 25 h 75"/>
                  <a:gd name="T4" fmla="*/ 49 w 90"/>
                  <a:gd name="T5" fmla="*/ 75 h 75"/>
                  <a:gd name="T6" fmla="*/ 90 w 90"/>
                  <a:gd name="T7" fmla="*/ 50 h 75"/>
                  <a:gd name="T8" fmla="*/ 41 w 90"/>
                  <a:gd name="T9" fmla="*/ 0 h 75"/>
                </a:gdLst>
                <a:ahLst/>
                <a:cxnLst>
                  <a:cxn ang="0">
                    <a:pos x="T0" y="T1"/>
                  </a:cxn>
                  <a:cxn ang="0">
                    <a:pos x="T2" y="T3"/>
                  </a:cxn>
                  <a:cxn ang="0">
                    <a:pos x="T4" y="T5"/>
                  </a:cxn>
                  <a:cxn ang="0">
                    <a:pos x="T6" y="T7"/>
                  </a:cxn>
                  <a:cxn ang="0">
                    <a:pos x="T8" y="T9"/>
                  </a:cxn>
                </a:cxnLst>
                <a:rect l="0" t="0" r="r" b="b"/>
                <a:pathLst>
                  <a:path w="90" h="75">
                    <a:moveTo>
                      <a:pt x="41" y="0"/>
                    </a:moveTo>
                    <a:cubicBezTo>
                      <a:pt x="28" y="6"/>
                      <a:pt x="12" y="16"/>
                      <a:pt x="0" y="25"/>
                    </a:cubicBezTo>
                    <a:cubicBezTo>
                      <a:pt x="15" y="42"/>
                      <a:pt x="31" y="59"/>
                      <a:pt x="49" y="75"/>
                    </a:cubicBezTo>
                    <a:cubicBezTo>
                      <a:pt x="62" y="67"/>
                      <a:pt x="78" y="56"/>
                      <a:pt x="90" y="50"/>
                    </a:cubicBezTo>
                    <a:cubicBezTo>
                      <a:pt x="74" y="34"/>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09" name="Freeform 108"/>
              <p:cNvSpPr>
                <a:spLocks/>
              </p:cNvSpPr>
              <p:nvPr/>
            </p:nvSpPr>
            <p:spPr bwMode="auto">
              <a:xfrm>
                <a:off x="3533557" y="-4821576"/>
                <a:ext cx="66675" cy="58738"/>
              </a:xfrm>
              <a:custGeom>
                <a:avLst/>
                <a:gdLst>
                  <a:gd name="T0" fmla="*/ 36 w 90"/>
                  <a:gd name="T1" fmla="*/ 0 h 79"/>
                  <a:gd name="T2" fmla="*/ 0 w 90"/>
                  <a:gd name="T3" fmla="*/ 24 h 79"/>
                  <a:gd name="T4" fmla="*/ 55 w 90"/>
                  <a:gd name="T5" fmla="*/ 79 h 79"/>
                  <a:gd name="T6" fmla="*/ 90 w 90"/>
                  <a:gd name="T7" fmla="*/ 56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7"/>
                      <a:pt x="12" y="15"/>
                      <a:pt x="0" y="24"/>
                    </a:cubicBezTo>
                    <a:cubicBezTo>
                      <a:pt x="15" y="41"/>
                      <a:pt x="38" y="63"/>
                      <a:pt x="55" y="79"/>
                    </a:cubicBezTo>
                    <a:cubicBezTo>
                      <a:pt x="68" y="71"/>
                      <a:pt x="78" y="62"/>
                      <a:pt x="90" y="56"/>
                    </a:cubicBezTo>
                    <a:cubicBezTo>
                      <a:pt x="74" y="40"/>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10" name="Freeform 109"/>
              <p:cNvSpPr>
                <a:spLocks/>
              </p:cNvSpPr>
              <p:nvPr/>
            </p:nvSpPr>
            <p:spPr bwMode="auto">
              <a:xfrm>
                <a:off x="3638332" y="-4732676"/>
                <a:ext cx="93662" cy="95250"/>
              </a:xfrm>
              <a:custGeom>
                <a:avLst/>
                <a:gdLst>
                  <a:gd name="T0" fmla="*/ 29 w 127"/>
                  <a:gd name="T1" fmla="*/ 19 h 128"/>
                  <a:gd name="T2" fmla="*/ 18 w 127"/>
                  <a:gd name="T3" fmla="*/ 98 h 128"/>
                  <a:gd name="T4" fmla="*/ 98 w 127"/>
                  <a:gd name="T5" fmla="*/ 109 h 128"/>
                  <a:gd name="T6" fmla="*/ 108 w 127"/>
                  <a:gd name="T7" fmla="*/ 30 h 128"/>
                  <a:gd name="T8" fmla="*/ 29 w 127"/>
                  <a:gd name="T9" fmla="*/ 19 h 128"/>
                </a:gdLst>
                <a:ahLst/>
                <a:cxnLst>
                  <a:cxn ang="0">
                    <a:pos x="T0" y="T1"/>
                  </a:cxn>
                  <a:cxn ang="0">
                    <a:pos x="T2" y="T3"/>
                  </a:cxn>
                  <a:cxn ang="0">
                    <a:pos x="T4" y="T5"/>
                  </a:cxn>
                  <a:cxn ang="0">
                    <a:pos x="T6" y="T7"/>
                  </a:cxn>
                  <a:cxn ang="0">
                    <a:pos x="T8" y="T9"/>
                  </a:cxn>
                </a:cxnLst>
                <a:rect l="0" t="0" r="r" b="b"/>
                <a:pathLst>
                  <a:path w="127" h="128">
                    <a:moveTo>
                      <a:pt x="29" y="19"/>
                    </a:moveTo>
                    <a:cubicBezTo>
                      <a:pt x="4" y="38"/>
                      <a:pt x="0" y="74"/>
                      <a:pt x="18" y="98"/>
                    </a:cubicBezTo>
                    <a:cubicBezTo>
                      <a:pt x="38" y="123"/>
                      <a:pt x="73" y="128"/>
                      <a:pt x="98" y="109"/>
                    </a:cubicBezTo>
                    <a:cubicBezTo>
                      <a:pt x="123" y="90"/>
                      <a:pt x="127" y="55"/>
                      <a:pt x="108" y="30"/>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11" name="Freeform 110"/>
              <p:cNvSpPr>
                <a:spLocks/>
              </p:cNvSpPr>
              <p:nvPr/>
            </p:nvSpPr>
            <p:spPr bwMode="auto">
              <a:xfrm>
                <a:off x="3552607" y="-4626314"/>
                <a:ext cx="87312" cy="88900"/>
              </a:xfrm>
              <a:custGeom>
                <a:avLst/>
                <a:gdLst>
                  <a:gd name="T0" fmla="*/ 27 w 118"/>
                  <a:gd name="T1" fmla="*/ 18 h 118"/>
                  <a:gd name="T2" fmla="*/ 18 w 118"/>
                  <a:gd name="T3" fmla="*/ 91 h 118"/>
                  <a:gd name="T4" fmla="*/ 91 w 118"/>
                  <a:gd name="T5" fmla="*/ 101 h 118"/>
                  <a:gd name="T6" fmla="*/ 101 w 118"/>
                  <a:gd name="T7" fmla="*/ 27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0"/>
                      <a:pt x="101" y="27"/>
                    </a:cubicBezTo>
                    <a:cubicBezTo>
                      <a:pt x="83" y="4"/>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112" name="Freeform 111"/>
              <p:cNvSpPr>
                <a:spLocks/>
              </p:cNvSpPr>
              <p:nvPr/>
            </p:nvSpPr>
            <p:spPr bwMode="auto">
              <a:xfrm>
                <a:off x="3395444" y="-4756489"/>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3"/>
                      <a:pt x="0" y="103"/>
                      <a:pt x="26" y="138"/>
                    </a:cubicBezTo>
                    <a:cubicBezTo>
                      <a:pt x="53" y="173"/>
                      <a:pt x="103" y="180"/>
                      <a:pt x="138" y="153"/>
                    </a:cubicBezTo>
                    <a:cubicBezTo>
                      <a:pt x="173" y="126"/>
                      <a:pt x="179" y="76"/>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sp>
        <p:nvSpPr>
          <p:cNvPr id="25" name="Rectangle 24"/>
          <p:cNvSpPr>
            <a:spLocks noChangeArrowheads="1"/>
          </p:cNvSpPr>
          <p:nvPr/>
        </p:nvSpPr>
        <p:spPr bwMode="auto">
          <a:xfrm>
            <a:off x="6216263" y="3479486"/>
            <a:ext cx="58509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Web App</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6" name="Freeform 25"/>
          <p:cNvSpPr>
            <a:spLocks/>
          </p:cNvSpPr>
          <p:nvPr/>
        </p:nvSpPr>
        <p:spPr bwMode="auto">
          <a:xfrm>
            <a:off x="7668094" y="3147200"/>
            <a:ext cx="339369" cy="441325"/>
          </a:xfrm>
          <a:custGeom>
            <a:avLst/>
            <a:gdLst>
              <a:gd name="T0" fmla="*/ 0 w 436"/>
              <a:gd name="T1" fmla="*/ 0 h 278"/>
              <a:gd name="T2" fmla="*/ 436 w 436"/>
              <a:gd name="T3" fmla="*/ 0 h 278"/>
              <a:gd name="T4" fmla="*/ 436 w 436"/>
              <a:gd name="T5" fmla="*/ 278 h 278"/>
            </a:gdLst>
            <a:ahLst/>
            <a:cxnLst>
              <a:cxn ang="0">
                <a:pos x="T0" y="T1"/>
              </a:cxn>
              <a:cxn ang="0">
                <a:pos x="T2" y="T3"/>
              </a:cxn>
              <a:cxn ang="0">
                <a:pos x="T4" y="T5"/>
              </a:cxn>
            </a:cxnLst>
            <a:rect l="0" t="0" r="r" b="b"/>
            <a:pathLst>
              <a:path w="436" h="278">
                <a:moveTo>
                  <a:pt x="0" y="0"/>
                </a:moveTo>
                <a:lnTo>
                  <a:pt x="436" y="0"/>
                </a:lnTo>
                <a:lnTo>
                  <a:pt x="436" y="278"/>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7" name="Freeform 26"/>
          <p:cNvSpPr>
            <a:spLocks/>
          </p:cNvSpPr>
          <p:nvPr/>
        </p:nvSpPr>
        <p:spPr bwMode="auto">
          <a:xfrm>
            <a:off x="7555656" y="3099839"/>
            <a:ext cx="125412" cy="127000"/>
          </a:xfrm>
          <a:custGeom>
            <a:avLst/>
            <a:gdLst>
              <a:gd name="T0" fmla="*/ 0 w 171"/>
              <a:gd name="T1" fmla="*/ 85 h 171"/>
              <a:gd name="T2" fmla="*/ 171 w 171"/>
              <a:gd name="T3" fmla="*/ 0 h 171"/>
              <a:gd name="T4" fmla="*/ 171 w 171"/>
              <a:gd name="T5" fmla="*/ 171 h 171"/>
              <a:gd name="T6" fmla="*/ 0 w 171"/>
              <a:gd name="T7" fmla="*/ 85 h 171"/>
            </a:gdLst>
            <a:ahLst/>
            <a:cxnLst>
              <a:cxn ang="0">
                <a:pos x="T0" y="T1"/>
              </a:cxn>
              <a:cxn ang="0">
                <a:pos x="T2" y="T3"/>
              </a:cxn>
              <a:cxn ang="0">
                <a:pos x="T4" y="T5"/>
              </a:cxn>
              <a:cxn ang="0">
                <a:pos x="T6" y="T7"/>
              </a:cxn>
            </a:cxnLst>
            <a:rect l="0" t="0" r="r" b="b"/>
            <a:pathLst>
              <a:path w="171" h="171">
                <a:moveTo>
                  <a:pt x="0" y="85"/>
                </a:moveTo>
                <a:lnTo>
                  <a:pt x="171" y="0"/>
                </a:lnTo>
                <a:cubicBezTo>
                  <a:pt x="144" y="54"/>
                  <a:pt x="144" y="117"/>
                  <a:pt x="171" y="171"/>
                </a:cubicBezTo>
                <a:lnTo>
                  <a:pt x="0" y="85"/>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8" name="Freeform 27"/>
          <p:cNvSpPr>
            <a:spLocks/>
          </p:cNvSpPr>
          <p:nvPr/>
        </p:nvSpPr>
        <p:spPr bwMode="auto">
          <a:xfrm>
            <a:off x="7943962" y="3558363"/>
            <a:ext cx="127000" cy="127000"/>
          </a:xfrm>
          <a:custGeom>
            <a:avLst/>
            <a:gdLst>
              <a:gd name="T0" fmla="*/ 86 w 172"/>
              <a:gd name="T1" fmla="*/ 171 h 171"/>
              <a:gd name="T2" fmla="*/ 0 w 172"/>
              <a:gd name="T3" fmla="*/ 0 h 171"/>
              <a:gd name="T4" fmla="*/ 172 w 172"/>
              <a:gd name="T5" fmla="*/ 0 h 171"/>
              <a:gd name="T6" fmla="*/ 86 w 172"/>
              <a:gd name="T7" fmla="*/ 171 h 171"/>
            </a:gdLst>
            <a:ahLst/>
            <a:cxnLst>
              <a:cxn ang="0">
                <a:pos x="T0" y="T1"/>
              </a:cxn>
              <a:cxn ang="0">
                <a:pos x="T2" y="T3"/>
              </a:cxn>
              <a:cxn ang="0">
                <a:pos x="T4" y="T5"/>
              </a:cxn>
              <a:cxn ang="0">
                <a:pos x="T6" y="T7"/>
              </a:cxn>
            </a:cxnLst>
            <a:rect l="0" t="0" r="r" b="b"/>
            <a:pathLst>
              <a:path w="172" h="171">
                <a:moveTo>
                  <a:pt x="86" y="171"/>
                </a:moveTo>
                <a:lnTo>
                  <a:pt x="0" y="0"/>
                </a:lnTo>
                <a:cubicBezTo>
                  <a:pt x="54" y="27"/>
                  <a:pt x="118" y="27"/>
                  <a:pt x="172" y="0"/>
                </a:cubicBezTo>
                <a:lnTo>
                  <a:pt x="86" y="171"/>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29" name="Freeform 28"/>
          <p:cNvSpPr>
            <a:spLocks/>
          </p:cNvSpPr>
          <p:nvPr/>
        </p:nvSpPr>
        <p:spPr bwMode="auto">
          <a:xfrm>
            <a:off x="5958000" y="3147199"/>
            <a:ext cx="141021" cy="528639"/>
          </a:xfrm>
          <a:custGeom>
            <a:avLst/>
            <a:gdLst>
              <a:gd name="T0" fmla="*/ 486 w 486"/>
              <a:gd name="T1" fmla="*/ 0 h 333"/>
              <a:gd name="T2" fmla="*/ 0 w 486"/>
              <a:gd name="T3" fmla="*/ 0 h 333"/>
              <a:gd name="T4" fmla="*/ 0 w 486"/>
              <a:gd name="T5" fmla="*/ 333 h 333"/>
            </a:gdLst>
            <a:ahLst/>
            <a:cxnLst>
              <a:cxn ang="0">
                <a:pos x="T0" y="T1"/>
              </a:cxn>
              <a:cxn ang="0">
                <a:pos x="T2" y="T3"/>
              </a:cxn>
              <a:cxn ang="0">
                <a:pos x="T4" y="T5"/>
              </a:cxn>
            </a:cxnLst>
            <a:rect l="0" t="0" r="r" b="b"/>
            <a:pathLst>
              <a:path w="486" h="333">
                <a:moveTo>
                  <a:pt x="486" y="0"/>
                </a:moveTo>
                <a:lnTo>
                  <a:pt x="0" y="0"/>
                </a:lnTo>
                <a:lnTo>
                  <a:pt x="0" y="333"/>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30" name="Line 217"/>
          <p:cNvSpPr>
            <a:spLocks noChangeShapeType="1"/>
          </p:cNvSpPr>
          <p:nvPr/>
        </p:nvSpPr>
        <p:spPr bwMode="auto">
          <a:xfrm flipH="1" flipV="1">
            <a:off x="6841199" y="3943461"/>
            <a:ext cx="6351" cy="531812"/>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31" name="Freeform 30"/>
          <p:cNvSpPr>
            <a:spLocks/>
          </p:cNvSpPr>
          <p:nvPr/>
        </p:nvSpPr>
        <p:spPr bwMode="auto">
          <a:xfrm>
            <a:off x="6777601" y="3825235"/>
            <a:ext cx="127000" cy="127000"/>
          </a:xfrm>
          <a:custGeom>
            <a:avLst/>
            <a:gdLst>
              <a:gd name="T0" fmla="*/ 86 w 172"/>
              <a:gd name="T1" fmla="*/ 0 h 172"/>
              <a:gd name="T2" fmla="*/ 172 w 172"/>
              <a:gd name="T3" fmla="*/ 172 h 172"/>
              <a:gd name="T4" fmla="*/ 0 w 172"/>
              <a:gd name="T5" fmla="*/ 172 h 172"/>
              <a:gd name="T6" fmla="*/ 86 w 172"/>
              <a:gd name="T7" fmla="*/ 0 h 172"/>
            </a:gdLst>
            <a:ahLst/>
            <a:cxnLst>
              <a:cxn ang="0">
                <a:pos x="T0" y="T1"/>
              </a:cxn>
              <a:cxn ang="0">
                <a:pos x="T2" y="T3"/>
              </a:cxn>
              <a:cxn ang="0">
                <a:pos x="T4" y="T5"/>
              </a:cxn>
              <a:cxn ang="0">
                <a:pos x="T6" y="T7"/>
              </a:cxn>
            </a:cxnLst>
            <a:rect l="0" t="0" r="r" b="b"/>
            <a:pathLst>
              <a:path w="172" h="172">
                <a:moveTo>
                  <a:pt x="86" y="0"/>
                </a:moveTo>
                <a:lnTo>
                  <a:pt x="172" y="172"/>
                </a:lnTo>
                <a:cubicBezTo>
                  <a:pt x="118" y="145"/>
                  <a:pt x="54" y="145"/>
                  <a:pt x="0" y="172"/>
                </a:cubicBezTo>
                <a:lnTo>
                  <a:pt x="86" y="0"/>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32" name="Freeform 31"/>
          <p:cNvSpPr>
            <a:spLocks/>
          </p:cNvSpPr>
          <p:nvPr/>
        </p:nvSpPr>
        <p:spPr bwMode="auto">
          <a:xfrm>
            <a:off x="3759313" y="3147201"/>
            <a:ext cx="2424112" cy="1287463"/>
          </a:xfrm>
          <a:custGeom>
            <a:avLst/>
            <a:gdLst>
              <a:gd name="T0" fmla="*/ 1871 w 1871"/>
              <a:gd name="T1" fmla="*/ 0 h 811"/>
              <a:gd name="T2" fmla="*/ 0 w 1871"/>
              <a:gd name="T3" fmla="*/ 0 h 811"/>
              <a:gd name="T4" fmla="*/ 0 w 1871"/>
              <a:gd name="T5" fmla="*/ 811 h 811"/>
            </a:gdLst>
            <a:ahLst/>
            <a:cxnLst>
              <a:cxn ang="0">
                <a:pos x="T0" y="T1"/>
              </a:cxn>
              <a:cxn ang="0">
                <a:pos x="T2" y="T3"/>
              </a:cxn>
              <a:cxn ang="0">
                <a:pos x="T4" y="T5"/>
              </a:cxn>
            </a:cxnLst>
            <a:rect l="0" t="0" r="r" b="b"/>
            <a:pathLst>
              <a:path w="1871" h="811">
                <a:moveTo>
                  <a:pt x="1871" y="0"/>
                </a:moveTo>
                <a:lnTo>
                  <a:pt x="0" y="0"/>
                </a:lnTo>
                <a:lnTo>
                  <a:pt x="0" y="811"/>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33" name="Freeform 32"/>
          <p:cNvSpPr>
            <a:spLocks/>
          </p:cNvSpPr>
          <p:nvPr/>
        </p:nvSpPr>
        <p:spPr bwMode="auto">
          <a:xfrm>
            <a:off x="3695812" y="4386584"/>
            <a:ext cx="127000" cy="127000"/>
          </a:xfrm>
          <a:custGeom>
            <a:avLst/>
            <a:gdLst>
              <a:gd name="T0" fmla="*/ 85 w 171"/>
              <a:gd name="T1" fmla="*/ 172 h 172"/>
              <a:gd name="T2" fmla="*/ 0 w 171"/>
              <a:gd name="T3" fmla="*/ 0 h 172"/>
              <a:gd name="T4" fmla="*/ 171 w 171"/>
              <a:gd name="T5" fmla="*/ 0 h 172"/>
              <a:gd name="T6" fmla="*/ 85 w 171"/>
              <a:gd name="T7" fmla="*/ 172 h 172"/>
            </a:gdLst>
            <a:ahLst/>
            <a:cxnLst>
              <a:cxn ang="0">
                <a:pos x="T0" y="T1"/>
              </a:cxn>
              <a:cxn ang="0">
                <a:pos x="T2" y="T3"/>
              </a:cxn>
              <a:cxn ang="0">
                <a:pos x="T4" y="T5"/>
              </a:cxn>
              <a:cxn ang="0">
                <a:pos x="T6" y="T7"/>
              </a:cxn>
            </a:cxnLst>
            <a:rect l="0" t="0" r="r" b="b"/>
            <a:pathLst>
              <a:path w="171" h="172">
                <a:moveTo>
                  <a:pt x="85" y="172"/>
                </a:moveTo>
                <a:lnTo>
                  <a:pt x="0" y="0"/>
                </a:lnTo>
                <a:cubicBezTo>
                  <a:pt x="54" y="27"/>
                  <a:pt x="117" y="27"/>
                  <a:pt x="171" y="0"/>
                </a:cubicBezTo>
                <a:lnTo>
                  <a:pt x="85" y="172"/>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34" name="Group 33"/>
          <p:cNvGrpSpPr/>
          <p:nvPr/>
        </p:nvGrpSpPr>
        <p:grpSpPr>
          <a:xfrm>
            <a:off x="4518137" y="4529913"/>
            <a:ext cx="641349" cy="498475"/>
            <a:chOff x="1107857" y="-3310276"/>
            <a:chExt cx="641349" cy="498475"/>
          </a:xfrm>
        </p:grpSpPr>
        <p:sp>
          <p:nvSpPr>
            <p:cNvPr id="94" name="Freeform 93"/>
            <p:cNvSpPr>
              <a:spLocks/>
            </p:cNvSpPr>
            <p:nvPr/>
          </p:nvSpPr>
          <p:spPr bwMode="auto">
            <a:xfrm>
              <a:off x="1296769" y="-3310276"/>
              <a:ext cx="452437" cy="498475"/>
            </a:xfrm>
            <a:custGeom>
              <a:avLst/>
              <a:gdLst>
                <a:gd name="T0" fmla="*/ 493 w 610"/>
                <a:gd name="T1" fmla="*/ 455 h 669"/>
                <a:gd name="T2" fmla="*/ 516 w 610"/>
                <a:gd name="T3" fmla="*/ 402 h 669"/>
                <a:gd name="T4" fmla="*/ 610 w 610"/>
                <a:gd name="T5" fmla="*/ 369 h 669"/>
                <a:gd name="T6" fmla="*/ 610 w 610"/>
                <a:gd name="T7" fmla="*/ 293 h 669"/>
                <a:gd name="T8" fmla="*/ 600 w 610"/>
                <a:gd name="T9" fmla="*/ 290 h 669"/>
                <a:gd name="T10" fmla="*/ 517 w 610"/>
                <a:gd name="T11" fmla="*/ 262 h 669"/>
                <a:gd name="T12" fmla="*/ 494 w 610"/>
                <a:gd name="T13" fmla="*/ 209 h 669"/>
                <a:gd name="T14" fmla="*/ 537 w 610"/>
                <a:gd name="T15" fmla="*/ 120 h 669"/>
                <a:gd name="T16" fmla="*/ 484 w 610"/>
                <a:gd name="T17" fmla="*/ 67 h 669"/>
                <a:gd name="T18" fmla="*/ 473 w 610"/>
                <a:gd name="T19" fmla="*/ 74 h 669"/>
                <a:gd name="T20" fmla="*/ 395 w 610"/>
                <a:gd name="T21" fmla="*/ 114 h 669"/>
                <a:gd name="T22" fmla="*/ 343 w 610"/>
                <a:gd name="T23" fmla="*/ 91 h 669"/>
                <a:gd name="T24" fmla="*/ 308 w 610"/>
                <a:gd name="T25" fmla="*/ 0 h 669"/>
                <a:gd name="T26" fmla="*/ 230 w 610"/>
                <a:gd name="T27" fmla="*/ 0 h 669"/>
                <a:gd name="T28" fmla="*/ 227 w 610"/>
                <a:gd name="T29" fmla="*/ 10 h 669"/>
                <a:gd name="T30" fmla="*/ 196 w 610"/>
                <a:gd name="T31" fmla="*/ 89 h 669"/>
                <a:gd name="T32" fmla="*/ 143 w 610"/>
                <a:gd name="T33" fmla="*/ 112 h 669"/>
                <a:gd name="T34" fmla="*/ 52 w 610"/>
                <a:gd name="T35" fmla="*/ 72 h 669"/>
                <a:gd name="T36" fmla="*/ 0 w 610"/>
                <a:gd name="T37" fmla="*/ 125 h 669"/>
                <a:gd name="T38" fmla="*/ 5 w 610"/>
                <a:gd name="T39" fmla="*/ 135 h 669"/>
                <a:gd name="T40" fmla="*/ 29 w 610"/>
                <a:gd name="T41" fmla="*/ 181 h 669"/>
                <a:gd name="T42" fmla="*/ 168 w 610"/>
                <a:gd name="T43" fmla="*/ 147 h 669"/>
                <a:gd name="T44" fmla="*/ 346 w 610"/>
                <a:gd name="T45" fmla="*/ 219 h 669"/>
                <a:gd name="T46" fmla="*/ 379 w 610"/>
                <a:gd name="T47" fmla="*/ 247 h 669"/>
                <a:gd name="T48" fmla="*/ 392 w 610"/>
                <a:gd name="T49" fmla="*/ 267 h 669"/>
                <a:gd name="T50" fmla="*/ 357 w 610"/>
                <a:gd name="T51" fmla="*/ 440 h 669"/>
                <a:gd name="T52" fmla="*/ 219 w 610"/>
                <a:gd name="T53" fmla="*/ 460 h 669"/>
                <a:gd name="T54" fmla="*/ 209 w 610"/>
                <a:gd name="T55" fmla="*/ 455 h 669"/>
                <a:gd name="T56" fmla="*/ 179 w 610"/>
                <a:gd name="T57" fmla="*/ 433 h 669"/>
                <a:gd name="T58" fmla="*/ 169 w 610"/>
                <a:gd name="T59" fmla="*/ 430 h 669"/>
                <a:gd name="T60" fmla="*/ 140 w 610"/>
                <a:gd name="T61" fmla="*/ 443 h 669"/>
                <a:gd name="T62" fmla="*/ 136 w 610"/>
                <a:gd name="T63" fmla="*/ 447 h 669"/>
                <a:gd name="T64" fmla="*/ 26 w 610"/>
                <a:gd name="T65" fmla="*/ 517 h 669"/>
                <a:gd name="T66" fmla="*/ 6 w 610"/>
                <a:gd name="T67" fmla="*/ 547 h 669"/>
                <a:gd name="T68" fmla="*/ 61 w 610"/>
                <a:gd name="T69" fmla="*/ 602 h 669"/>
                <a:gd name="T70" fmla="*/ 71 w 610"/>
                <a:gd name="T71" fmla="*/ 597 h 669"/>
                <a:gd name="T72" fmla="*/ 148 w 610"/>
                <a:gd name="T73" fmla="*/ 557 h 669"/>
                <a:gd name="T74" fmla="*/ 201 w 610"/>
                <a:gd name="T75" fmla="*/ 578 h 669"/>
                <a:gd name="T76" fmla="*/ 230 w 610"/>
                <a:gd name="T77" fmla="*/ 669 h 669"/>
                <a:gd name="T78" fmla="*/ 308 w 610"/>
                <a:gd name="T79" fmla="*/ 669 h 669"/>
                <a:gd name="T80" fmla="*/ 311 w 610"/>
                <a:gd name="T81" fmla="*/ 659 h 669"/>
                <a:gd name="T82" fmla="*/ 339 w 610"/>
                <a:gd name="T83" fmla="*/ 578 h 669"/>
                <a:gd name="T84" fmla="*/ 392 w 610"/>
                <a:gd name="T85" fmla="*/ 555 h 669"/>
                <a:gd name="T86" fmla="*/ 483 w 610"/>
                <a:gd name="T87" fmla="*/ 595 h 669"/>
                <a:gd name="T88" fmla="*/ 535 w 610"/>
                <a:gd name="T89" fmla="*/ 542 h 669"/>
                <a:gd name="T90" fmla="*/ 530 w 610"/>
                <a:gd name="T91" fmla="*/ 532 h 669"/>
                <a:gd name="T92" fmla="*/ 493 w 610"/>
                <a:gd name="T93" fmla="*/ 455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69">
                  <a:moveTo>
                    <a:pt x="493" y="455"/>
                  </a:moveTo>
                  <a:lnTo>
                    <a:pt x="516" y="402"/>
                  </a:lnTo>
                  <a:lnTo>
                    <a:pt x="610" y="369"/>
                  </a:lnTo>
                  <a:lnTo>
                    <a:pt x="610" y="293"/>
                  </a:lnTo>
                  <a:lnTo>
                    <a:pt x="600" y="290"/>
                  </a:lnTo>
                  <a:lnTo>
                    <a:pt x="517" y="262"/>
                  </a:lnTo>
                  <a:lnTo>
                    <a:pt x="494" y="209"/>
                  </a:lnTo>
                  <a:lnTo>
                    <a:pt x="537" y="120"/>
                  </a:lnTo>
                  <a:lnTo>
                    <a:pt x="484" y="67"/>
                  </a:lnTo>
                  <a:lnTo>
                    <a:pt x="473" y="74"/>
                  </a:lnTo>
                  <a:lnTo>
                    <a:pt x="395" y="114"/>
                  </a:lnTo>
                  <a:lnTo>
                    <a:pt x="343" y="91"/>
                  </a:lnTo>
                  <a:lnTo>
                    <a:pt x="308" y="0"/>
                  </a:lnTo>
                  <a:lnTo>
                    <a:pt x="230" y="0"/>
                  </a:lnTo>
                  <a:lnTo>
                    <a:pt x="227" y="10"/>
                  </a:lnTo>
                  <a:lnTo>
                    <a:pt x="196" y="89"/>
                  </a:lnTo>
                  <a:lnTo>
                    <a:pt x="143" y="112"/>
                  </a:lnTo>
                  <a:lnTo>
                    <a:pt x="52" y="72"/>
                  </a:lnTo>
                  <a:lnTo>
                    <a:pt x="0" y="125"/>
                  </a:lnTo>
                  <a:lnTo>
                    <a:pt x="5" y="135"/>
                  </a:lnTo>
                  <a:lnTo>
                    <a:pt x="29" y="181"/>
                  </a:lnTo>
                  <a:cubicBezTo>
                    <a:pt x="72" y="156"/>
                    <a:pt x="118" y="147"/>
                    <a:pt x="168" y="147"/>
                  </a:cubicBezTo>
                  <a:cubicBezTo>
                    <a:pt x="235" y="150"/>
                    <a:pt x="298" y="175"/>
                    <a:pt x="346" y="219"/>
                  </a:cubicBezTo>
                  <a:cubicBezTo>
                    <a:pt x="356" y="227"/>
                    <a:pt x="369" y="234"/>
                    <a:pt x="379" y="247"/>
                  </a:cubicBezTo>
                  <a:cubicBezTo>
                    <a:pt x="384" y="252"/>
                    <a:pt x="389" y="260"/>
                    <a:pt x="392" y="267"/>
                  </a:cubicBezTo>
                  <a:cubicBezTo>
                    <a:pt x="425" y="325"/>
                    <a:pt x="412" y="397"/>
                    <a:pt x="357" y="440"/>
                  </a:cubicBezTo>
                  <a:cubicBezTo>
                    <a:pt x="318" y="473"/>
                    <a:pt x="262" y="478"/>
                    <a:pt x="219" y="460"/>
                  </a:cubicBezTo>
                  <a:cubicBezTo>
                    <a:pt x="214" y="456"/>
                    <a:pt x="211" y="456"/>
                    <a:pt x="209" y="455"/>
                  </a:cubicBezTo>
                  <a:cubicBezTo>
                    <a:pt x="199" y="450"/>
                    <a:pt x="188" y="442"/>
                    <a:pt x="179" y="433"/>
                  </a:cubicBezTo>
                  <a:cubicBezTo>
                    <a:pt x="176" y="433"/>
                    <a:pt x="174" y="430"/>
                    <a:pt x="169" y="430"/>
                  </a:cubicBezTo>
                  <a:cubicBezTo>
                    <a:pt x="160" y="430"/>
                    <a:pt x="146" y="435"/>
                    <a:pt x="140" y="443"/>
                  </a:cubicBezTo>
                  <a:lnTo>
                    <a:pt x="136" y="447"/>
                  </a:lnTo>
                  <a:cubicBezTo>
                    <a:pt x="104" y="480"/>
                    <a:pt x="66" y="504"/>
                    <a:pt x="26" y="517"/>
                  </a:cubicBezTo>
                  <a:lnTo>
                    <a:pt x="6" y="547"/>
                  </a:lnTo>
                  <a:lnTo>
                    <a:pt x="61" y="602"/>
                  </a:lnTo>
                  <a:lnTo>
                    <a:pt x="71" y="597"/>
                  </a:lnTo>
                  <a:lnTo>
                    <a:pt x="148" y="557"/>
                  </a:lnTo>
                  <a:lnTo>
                    <a:pt x="201" y="578"/>
                  </a:lnTo>
                  <a:lnTo>
                    <a:pt x="230" y="669"/>
                  </a:lnTo>
                  <a:lnTo>
                    <a:pt x="308" y="669"/>
                  </a:lnTo>
                  <a:lnTo>
                    <a:pt x="311" y="659"/>
                  </a:lnTo>
                  <a:lnTo>
                    <a:pt x="339" y="578"/>
                  </a:lnTo>
                  <a:lnTo>
                    <a:pt x="392" y="555"/>
                  </a:lnTo>
                  <a:lnTo>
                    <a:pt x="483" y="595"/>
                  </a:lnTo>
                  <a:lnTo>
                    <a:pt x="535" y="542"/>
                  </a:lnTo>
                  <a:lnTo>
                    <a:pt x="530" y="532"/>
                  </a:lnTo>
                  <a:lnTo>
                    <a:pt x="493" y="455"/>
                  </a:ln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95" name="Freeform 94"/>
            <p:cNvSpPr>
              <a:spLocks/>
            </p:cNvSpPr>
            <p:nvPr/>
          </p:nvSpPr>
          <p:spPr bwMode="auto">
            <a:xfrm>
              <a:off x="1141194" y="-3127714"/>
              <a:ext cx="371475" cy="133350"/>
            </a:xfrm>
            <a:custGeom>
              <a:avLst/>
              <a:gdLst>
                <a:gd name="T0" fmla="*/ 240 w 501"/>
                <a:gd name="T1" fmla="*/ 76 h 180"/>
                <a:gd name="T2" fmla="*/ 29 w 501"/>
                <a:gd name="T3" fmla="*/ 72 h 180"/>
                <a:gd name="T4" fmla="*/ 5 w 501"/>
                <a:gd name="T5" fmla="*/ 72 h 180"/>
                <a:gd name="T6" fmla="*/ 0 w 501"/>
                <a:gd name="T7" fmla="*/ 86 h 180"/>
                <a:gd name="T8" fmla="*/ 5 w 501"/>
                <a:gd name="T9" fmla="*/ 99 h 180"/>
                <a:gd name="T10" fmla="*/ 263 w 501"/>
                <a:gd name="T11" fmla="*/ 104 h 180"/>
                <a:gd name="T12" fmla="*/ 263 w 501"/>
                <a:gd name="T13" fmla="*/ 100 h 180"/>
                <a:gd name="T14" fmla="*/ 471 w 501"/>
                <a:gd name="T15" fmla="*/ 105 h 180"/>
                <a:gd name="T16" fmla="*/ 496 w 501"/>
                <a:gd name="T17" fmla="*/ 105 h 180"/>
                <a:gd name="T18" fmla="*/ 501 w 501"/>
                <a:gd name="T19" fmla="*/ 92 h 180"/>
                <a:gd name="T20" fmla="*/ 496 w 501"/>
                <a:gd name="T21" fmla="*/ 79 h 180"/>
                <a:gd name="T22" fmla="*/ 240 w 501"/>
                <a:gd name="T23" fmla="*/ 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180">
                  <a:moveTo>
                    <a:pt x="240" y="76"/>
                  </a:moveTo>
                  <a:cubicBezTo>
                    <a:pt x="181" y="138"/>
                    <a:pt x="87" y="138"/>
                    <a:pt x="29" y="72"/>
                  </a:cubicBezTo>
                  <a:cubicBezTo>
                    <a:pt x="24" y="64"/>
                    <a:pt x="10" y="64"/>
                    <a:pt x="5" y="72"/>
                  </a:cubicBezTo>
                  <a:cubicBezTo>
                    <a:pt x="1" y="76"/>
                    <a:pt x="0" y="81"/>
                    <a:pt x="0" y="86"/>
                  </a:cubicBezTo>
                  <a:cubicBezTo>
                    <a:pt x="0" y="91"/>
                    <a:pt x="3" y="95"/>
                    <a:pt x="5" y="99"/>
                  </a:cubicBezTo>
                  <a:cubicBezTo>
                    <a:pt x="75" y="176"/>
                    <a:pt x="191" y="180"/>
                    <a:pt x="263" y="104"/>
                  </a:cubicBezTo>
                  <a:lnTo>
                    <a:pt x="263" y="100"/>
                  </a:lnTo>
                  <a:cubicBezTo>
                    <a:pt x="323" y="41"/>
                    <a:pt x="415" y="41"/>
                    <a:pt x="471" y="105"/>
                  </a:cubicBezTo>
                  <a:cubicBezTo>
                    <a:pt x="479" y="114"/>
                    <a:pt x="491" y="114"/>
                    <a:pt x="496" y="105"/>
                  </a:cubicBezTo>
                  <a:cubicBezTo>
                    <a:pt x="499" y="102"/>
                    <a:pt x="501" y="97"/>
                    <a:pt x="501" y="92"/>
                  </a:cubicBezTo>
                  <a:cubicBezTo>
                    <a:pt x="501" y="87"/>
                    <a:pt x="497" y="82"/>
                    <a:pt x="496" y="79"/>
                  </a:cubicBezTo>
                  <a:cubicBezTo>
                    <a:pt x="428" y="1"/>
                    <a:pt x="313" y="0"/>
                    <a:pt x="240" y="76"/>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96" name="Freeform 95"/>
            <p:cNvSpPr>
              <a:spLocks/>
            </p:cNvSpPr>
            <p:nvPr/>
          </p:nvSpPr>
          <p:spPr bwMode="auto">
            <a:xfrm>
              <a:off x="1107857" y="-3048339"/>
              <a:ext cx="374650" cy="106363"/>
            </a:xfrm>
            <a:custGeom>
              <a:avLst/>
              <a:gdLst>
                <a:gd name="T0" fmla="*/ 414 w 506"/>
                <a:gd name="T1" fmla="*/ 0 h 143"/>
                <a:gd name="T2" fmla="*/ 331 w 506"/>
                <a:gd name="T3" fmla="*/ 35 h 143"/>
                <a:gd name="T4" fmla="*/ 325 w 506"/>
                <a:gd name="T5" fmla="*/ 41 h 143"/>
                <a:gd name="T6" fmla="*/ 173 w 506"/>
                <a:gd name="T7" fmla="*/ 104 h 143"/>
                <a:gd name="T8" fmla="*/ 25 w 506"/>
                <a:gd name="T9" fmla="*/ 33 h 143"/>
                <a:gd name="T10" fmla="*/ 0 w 506"/>
                <a:gd name="T11" fmla="*/ 33 h 143"/>
                <a:gd name="T12" fmla="*/ 0 w 506"/>
                <a:gd name="T13" fmla="*/ 46 h 143"/>
                <a:gd name="T14" fmla="*/ 5 w 506"/>
                <a:gd name="T15" fmla="*/ 59 h 143"/>
                <a:gd name="T16" fmla="*/ 178 w 506"/>
                <a:gd name="T17" fmla="*/ 140 h 143"/>
                <a:gd name="T18" fmla="*/ 355 w 506"/>
                <a:gd name="T19" fmla="*/ 64 h 143"/>
                <a:gd name="T20" fmla="*/ 361 w 506"/>
                <a:gd name="T21" fmla="*/ 58 h 143"/>
                <a:gd name="T22" fmla="*/ 419 w 506"/>
                <a:gd name="T23" fmla="*/ 33 h 143"/>
                <a:gd name="T24" fmla="*/ 477 w 506"/>
                <a:gd name="T25" fmla="*/ 61 h 143"/>
                <a:gd name="T26" fmla="*/ 501 w 506"/>
                <a:gd name="T27" fmla="*/ 61 h 143"/>
                <a:gd name="T28" fmla="*/ 506 w 506"/>
                <a:gd name="T29" fmla="*/ 48 h 143"/>
                <a:gd name="T30" fmla="*/ 501 w 506"/>
                <a:gd name="T31" fmla="*/ 35 h 143"/>
                <a:gd name="T32" fmla="*/ 414 w 506"/>
                <a:gd name="T3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6" h="143">
                  <a:moveTo>
                    <a:pt x="414" y="0"/>
                  </a:moveTo>
                  <a:cubicBezTo>
                    <a:pt x="381" y="0"/>
                    <a:pt x="355" y="10"/>
                    <a:pt x="331" y="35"/>
                  </a:cubicBezTo>
                  <a:lnTo>
                    <a:pt x="325" y="41"/>
                  </a:lnTo>
                  <a:cubicBezTo>
                    <a:pt x="285" y="84"/>
                    <a:pt x="229" y="107"/>
                    <a:pt x="173" y="104"/>
                  </a:cubicBezTo>
                  <a:cubicBezTo>
                    <a:pt x="116" y="104"/>
                    <a:pt x="64" y="76"/>
                    <a:pt x="25" y="33"/>
                  </a:cubicBezTo>
                  <a:cubicBezTo>
                    <a:pt x="17" y="25"/>
                    <a:pt x="5" y="25"/>
                    <a:pt x="0" y="33"/>
                  </a:cubicBezTo>
                  <a:cubicBezTo>
                    <a:pt x="0" y="36"/>
                    <a:pt x="0" y="41"/>
                    <a:pt x="0" y="46"/>
                  </a:cubicBezTo>
                  <a:cubicBezTo>
                    <a:pt x="0" y="51"/>
                    <a:pt x="3" y="56"/>
                    <a:pt x="5" y="59"/>
                  </a:cubicBezTo>
                  <a:cubicBezTo>
                    <a:pt x="51" y="110"/>
                    <a:pt x="112" y="140"/>
                    <a:pt x="178" y="140"/>
                  </a:cubicBezTo>
                  <a:cubicBezTo>
                    <a:pt x="244" y="143"/>
                    <a:pt x="303" y="115"/>
                    <a:pt x="355" y="64"/>
                  </a:cubicBezTo>
                  <a:lnTo>
                    <a:pt x="361" y="58"/>
                  </a:lnTo>
                  <a:cubicBezTo>
                    <a:pt x="376" y="43"/>
                    <a:pt x="396" y="33"/>
                    <a:pt x="419" y="33"/>
                  </a:cubicBezTo>
                  <a:cubicBezTo>
                    <a:pt x="442" y="33"/>
                    <a:pt x="458" y="43"/>
                    <a:pt x="477" y="61"/>
                  </a:cubicBezTo>
                  <a:cubicBezTo>
                    <a:pt x="485" y="69"/>
                    <a:pt x="496" y="69"/>
                    <a:pt x="501" y="61"/>
                  </a:cubicBezTo>
                  <a:cubicBezTo>
                    <a:pt x="505" y="58"/>
                    <a:pt x="506" y="53"/>
                    <a:pt x="506" y="48"/>
                  </a:cubicBezTo>
                  <a:cubicBezTo>
                    <a:pt x="506" y="43"/>
                    <a:pt x="503" y="38"/>
                    <a:pt x="501" y="35"/>
                  </a:cubicBezTo>
                  <a:cubicBezTo>
                    <a:pt x="477" y="13"/>
                    <a:pt x="447" y="0"/>
                    <a:pt x="414"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97" name="Freeform 96"/>
            <p:cNvSpPr>
              <a:spLocks/>
            </p:cNvSpPr>
            <p:nvPr/>
          </p:nvSpPr>
          <p:spPr bwMode="auto">
            <a:xfrm>
              <a:off x="1174532" y="-3176926"/>
              <a:ext cx="371475" cy="106363"/>
            </a:xfrm>
            <a:custGeom>
              <a:avLst/>
              <a:gdLst>
                <a:gd name="T0" fmla="*/ 499 w 501"/>
                <a:gd name="T1" fmla="*/ 81 h 143"/>
                <a:gd name="T2" fmla="*/ 326 w 501"/>
                <a:gd name="T3" fmla="*/ 0 h 143"/>
                <a:gd name="T4" fmla="*/ 150 w 501"/>
                <a:gd name="T5" fmla="*/ 76 h 143"/>
                <a:gd name="T6" fmla="*/ 143 w 501"/>
                <a:gd name="T7" fmla="*/ 82 h 143"/>
                <a:gd name="T8" fmla="*/ 86 w 501"/>
                <a:gd name="T9" fmla="*/ 107 h 143"/>
                <a:gd name="T10" fmla="*/ 29 w 501"/>
                <a:gd name="T11" fmla="*/ 79 h 143"/>
                <a:gd name="T12" fmla="*/ 5 w 501"/>
                <a:gd name="T13" fmla="*/ 79 h 143"/>
                <a:gd name="T14" fmla="*/ 0 w 501"/>
                <a:gd name="T15" fmla="*/ 92 h 143"/>
                <a:gd name="T16" fmla="*/ 5 w 501"/>
                <a:gd name="T17" fmla="*/ 105 h 143"/>
                <a:gd name="T18" fmla="*/ 86 w 501"/>
                <a:gd name="T19" fmla="*/ 143 h 143"/>
                <a:gd name="T20" fmla="*/ 168 w 501"/>
                <a:gd name="T21" fmla="*/ 109 h 143"/>
                <a:gd name="T22" fmla="*/ 171 w 501"/>
                <a:gd name="T23" fmla="*/ 105 h 143"/>
                <a:gd name="T24" fmla="*/ 175 w 501"/>
                <a:gd name="T25" fmla="*/ 102 h 143"/>
                <a:gd name="T26" fmla="*/ 326 w 501"/>
                <a:gd name="T27" fmla="*/ 36 h 143"/>
                <a:gd name="T28" fmla="*/ 471 w 501"/>
                <a:gd name="T29" fmla="*/ 107 h 143"/>
                <a:gd name="T30" fmla="*/ 496 w 501"/>
                <a:gd name="T31" fmla="*/ 107 h 143"/>
                <a:gd name="T32" fmla="*/ 501 w 501"/>
                <a:gd name="T33" fmla="*/ 94 h 143"/>
                <a:gd name="T34" fmla="*/ 499 w 501"/>
                <a:gd name="T35" fmla="*/ 8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1" h="143">
                  <a:moveTo>
                    <a:pt x="499" y="81"/>
                  </a:moveTo>
                  <a:cubicBezTo>
                    <a:pt x="453" y="30"/>
                    <a:pt x="390" y="0"/>
                    <a:pt x="326" y="0"/>
                  </a:cubicBezTo>
                  <a:cubicBezTo>
                    <a:pt x="262" y="0"/>
                    <a:pt x="201" y="25"/>
                    <a:pt x="150" y="76"/>
                  </a:cubicBezTo>
                  <a:lnTo>
                    <a:pt x="143" y="82"/>
                  </a:lnTo>
                  <a:cubicBezTo>
                    <a:pt x="128" y="97"/>
                    <a:pt x="109" y="107"/>
                    <a:pt x="86" y="107"/>
                  </a:cubicBezTo>
                  <a:cubicBezTo>
                    <a:pt x="62" y="107"/>
                    <a:pt x="48" y="96"/>
                    <a:pt x="29" y="79"/>
                  </a:cubicBezTo>
                  <a:cubicBezTo>
                    <a:pt x="21" y="71"/>
                    <a:pt x="10" y="71"/>
                    <a:pt x="5" y="79"/>
                  </a:cubicBezTo>
                  <a:cubicBezTo>
                    <a:pt x="1" y="82"/>
                    <a:pt x="0" y="87"/>
                    <a:pt x="0" y="92"/>
                  </a:cubicBezTo>
                  <a:cubicBezTo>
                    <a:pt x="0" y="97"/>
                    <a:pt x="3" y="102"/>
                    <a:pt x="5" y="105"/>
                  </a:cubicBezTo>
                  <a:cubicBezTo>
                    <a:pt x="28" y="130"/>
                    <a:pt x="56" y="143"/>
                    <a:pt x="86" y="143"/>
                  </a:cubicBezTo>
                  <a:cubicBezTo>
                    <a:pt x="118" y="143"/>
                    <a:pt x="145" y="133"/>
                    <a:pt x="168" y="109"/>
                  </a:cubicBezTo>
                  <a:lnTo>
                    <a:pt x="171" y="105"/>
                  </a:lnTo>
                  <a:cubicBezTo>
                    <a:pt x="171" y="105"/>
                    <a:pt x="175" y="105"/>
                    <a:pt x="175" y="102"/>
                  </a:cubicBezTo>
                  <a:cubicBezTo>
                    <a:pt x="214" y="59"/>
                    <a:pt x="270" y="36"/>
                    <a:pt x="326" y="36"/>
                  </a:cubicBezTo>
                  <a:cubicBezTo>
                    <a:pt x="384" y="36"/>
                    <a:pt x="435" y="64"/>
                    <a:pt x="471" y="107"/>
                  </a:cubicBezTo>
                  <a:cubicBezTo>
                    <a:pt x="480" y="115"/>
                    <a:pt x="491" y="115"/>
                    <a:pt x="496" y="107"/>
                  </a:cubicBezTo>
                  <a:cubicBezTo>
                    <a:pt x="499" y="104"/>
                    <a:pt x="501" y="99"/>
                    <a:pt x="501" y="94"/>
                  </a:cubicBezTo>
                  <a:cubicBezTo>
                    <a:pt x="501" y="89"/>
                    <a:pt x="501" y="86"/>
                    <a:pt x="499" y="81"/>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35" name="Rectangle 34"/>
          <p:cNvSpPr>
            <a:spLocks noChangeArrowheads="1"/>
          </p:cNvSpPr>
          <p:nvPr/>
        </p:nvSpPr>
        <p:spPr bwMode="auto">
          <a:xfrm>
            <a:off x="4327637" y="5052198"/>
            <a:ext cx="10323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Stream Analytics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Line 241"/>
          <p:cNvSpPr>
            <a:spLocks noChangeShapeType="1"/>
          </p:cNvSpPr>
          <p:nvPr/>
        </p:nvSpPr>
        <p:spPr bwMode="auto">
          <a:xfrm>
            <a:off x="5176949" y="4779149"/>
            <a:ext cx="427037" cy="0"/>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37" name="Freeform 36"/>
          <p:cNvSpPr>
            <a:spLocks/>
          </p:cNvSpPr>
          <p:nvPr/>
        </p:nvSpPr>
        <p:spPr bwMode="auto">
          <a:xfrm>
            <a:off x="5572238" y="4715649"/>
            <a:ext cx="128587" cy="127000"/>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38" name="Group 37"/>
          <p:cNvGrpSpPr/>
          <p:nvPr/>
        </p:nvGrpSpPr>
        <p:grpSpPr>
          <a:xfrm>
            <a:off x="9163905" y="4549849"/>
            <a:ext cx="425451" cy="427039"/>
            <a:chOff x="5737007" y="-3299164"/>
            <a:chExt cx="425450" cy="427038"/>
          </a:xfrm>
        </p:grpSpPr>
        <p:sp>
          <p:nvSpPr>
            <p:cNvPr id="92" name="Freeform 91"/>
            <p:cNvSpPr>
              <a:spLocks noEditPoints="1"/>
            </p:cNvSpPr>
            <p:nvPr/>
          </p:nvSpPr>
          <p:spPr bwMode="auto">
            <a:xfrm>
              <a:off x="5737007" y="-3299164"/>
              <a:ext cx="425450" cy="427038"/>
            </a:xfrm>
            <a:custGeom>
              <a:avLst/>
              <a:gdLst>
                <a:gd name="T0" fmla="*/ 104 w 575"/>
                <a:gd name="T1" fmla="*/ 573 h 573"/>
                <a:gd name="T2" fmla="*/ 207 w 575"/>
                <a:gd name="T3" fmla="*/ 533 h 573"/>
                <a:gd name="T4" fmla="*/ 243 w 575"/>
                <a:gd name="T5" fmla="*/ 569 h 573"/>
                <a:gd name="T6" fmla="*/ 414 w 575"/>
                <a:gd name="T7" fmla="*/ 569 h 573"/>
                <a:gd name="T8" fmla="*/ 414 w 575"/>
                <a:gd name="T9" fmla="*/ 330 h 573"/>
                <a:gd name="T10" fmla="*/ 426 w 575"/>
                <a:gd name="T11" fmla="*/ 321 h 573"/>
                <a:gd name="T12" fmla="*/ 575 w 575"/>
                <a:gd name="T13" fmla="*/ 21 h 573"/>
                <a:gd name="T14" fmla="*/ 575 w 575"/>
                <a:gd name="T15" fmla="*/ 0 h 573"/>
                <a:gd name="T16" fmla="*/ 554 w 575"/>
                <a:gd name="T17" fmla="*/ 0 h 573"/>
                <a:gd name="T18" fmla="*/ 254 w 575"/>
                <a:gd name="T19" fmla="*/ 148 h 573"/>
                <a:gd name="T20" fmla="*/ 242 w 575"/>
                <a:gd name="T21" fmla="*/ 162 h 573"/>
                <a:gd name="T22" fmla="*/ 6 w 575"/>
                <a:gd name="T23" fmla="*/ 162 h 573"/>
                <a:gd name="T24" fmla="*/ 6 w 575"/>
                <a:gd name="T25" fmla="*/ 333 h 573"/>
                <a:gd name="T26" fmla="*/ 42 w 575"/>
                <a:gd name="T27" fmla="*/ 369 h 573"/>
                <a:gd name="T28" fmla="*/ 0 w 575"/>
                <a:gd name="T29" fmla="*/ 472 h 573"/>
                <a:gd name="T30" fmla="*/ 104 w 575"/>
                <a:gd name="T31" fmla="*/ 573 h 573"/>
                <a:gd name="T32" fmla="*/ 52 w 575"/>
                <a:gd name="T33" fmla="*/ 464 h 573"/>
                <a:gd name="T34" fmla="*/ 75 w 575"/>
                <a:gd name="T35" fmla="*/ 403 h 573"/>
                <a:gd name="T36" fmla="*/ 175 w 575"/>
                <a:gd name="T37" fmla="*/ 503 h 573"/>
                <a:gd name="T38" fmla="*/ 114 w 575"/>
                <a:gd name="T39" fmla="*/ 526 h 573"/>
                <a:gd name="T40" fmla="*/ 52 w 575"/>
                <a:gd name="T41" fmla="*/ 464 h 573"/>
                <a:gd name="T42" fmla="*/ 372 w 575"/>
                <a:gd name="T43" fmla="*/ 529 h 573"/>
                <a:gd name="T44" fmla="*/ 258 w 575"/>
                <a:gd name="T45" fmla="*/ 529 h 573"/>
                <a:gd name="T46" fmla="*/ 238 w 575"/>
                <a:gd name="T47" fmla="*/ 508 h 573"/>
                <a:gd name="T48" fmla="*/ 372 w 575"/>
                <a:gd name="T49" fmla="*/ 372 h 573"/>
                <a:gd name="T50" fmla="*/ 372 w 575"/>
                <a:gd name="T51" fmla="*/ 529 h 573"/>
                <a:gd name="T52" fmla="*/ 472 w 575"/>
                <a:gd name="T53" fmla="*/ 214 h 573"/>
                <a:gd name="T54" fmla="*/ 364 w 575"/>
                <a:gd name="T55" fmla="*/ 105 h 573"/>
                <a:gd name="T56" fmla="*/ 535 w 575"/>
                <a:gd name="T57" fmla="*/ 40 h 573"/>
                <a:gd name="T58" fmla="*/ 472 w 575"/>
                <a:gd name="T59" fmla="*/ 214 h 573"/>
                <a:gd name="T60" fmla="*/ 286 w 575"/>
                <a:gd name="T61" fmla="*/ 175 h 573"/>
                <a:gd name="T62" fmla="*/ 331 w 575"/>
                <a:gd name="T63" fmla="*/ 128 h 573"/>
                <a:gd name="T64" fmla="*/ 444 w 575"/>
                <a:gd name="T65" fmla="*/ 242 h 573"/>
                <a:gd name="T66" fmla="*/ 397 w 575"/>
                <a:gd name="T67" fmla="*/ 289 h 573"/>
                <a:gd name="T68" fmla="*/ 208 w 575"/>
                <a:gd name="T69" fmla="*/ 480 h 573"/>
                <a:gd name="T70" fmla="*/ 95 w 575"/>
                <a:gd name="T71" fmla="*/ 366 h 573"/>
                <a:gd name="T72" fmla="*/ 286 w 575"/>
                <a:gd name="T73" fmla="*/ 175 h 573"/>
                <a:gd name="T74" fmla="*/ 46 w 575"/>
                <a:gd name="T75" fmla="*/ 204 h 573"/>
                <a:gd name="T76" fmla="*/ 204 w 575"/>
                <a:gd name="T77" fmla="*/ 204 h 573"/>
                <a:gd name="T78" fmla="*/ 68 w 575"/>
                <a:gd name="T79" fmla="*/ 339 h 573"/>
                <a:gd name="T80" fmla="*/ 47 w 575"/>
                <a:gd name="T81" fmla="*/ 318 h 573"/>
                <a:gd name="T82" fmla="*/ 46 w 575"/>
                <a:gd name="T83" fmla="*/ 20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5" h="573">
                  <a:moveTo>
                    <a:pt x="104" y="573"/>
                  </a:moveTo>
                  <a:lnTo>
                    <a:pt x="207" y="533"/>
                  </a:lnTo>
                  <a:lnTo>
                    <a:pt x="243" y="569"/>
                  </a:lnTo>
                  <a:lnTo>
                    <a:pt x="414" y="569"/>
                  </a:lnTo>
                  <a:lnTo>
                    <a:pt x="414" y="330"/>
                  </a:lnTo>
                  <a:lnTo>
                    <a:pt x="426" y="321"/>
                  </a:lnTo>
                  <a:cubicBezTo>
                    <a:pt x="522" y="239"/>
                    <a:pt x="575" y="133"/>
                    <a:pt x="575" y="21"/>
                  </a:cubicBezTo>
                  <a:lnTo>
                    <a:pt x="575" y="0"/>
                  </a:lnTo>
                  <a:lnTo>
                    <a:pt x="554" y="0"/>
                  </a:lnTo>
                  <a:cubicBezTo>
                    <a:pt x="440" y="0"/>
                    <a:pt x="335" y="53"/>
                    <a:pt x="254" y="148"/>
                  </a:cubicBezTo>
                  <a:lnTo>
                    <a:pt x="242" y="162"/>
                  </a:lnTo>
                  <a:lnTo>
                    <a:pt x="6" y="162"/>
                  </a:lnTo>
                  <a:lnTo>
                    <a:pt x="6" y="333"/>
                  </a:lnTo>
                  <a:lnTo>
                    <a:pt x="42" y="369"/>
                  </a:lnTo>
                  <a:lnTo>
                    <a:pt x="0" y="472"/>
                  </a:lnTo>
                  <a:lnTo>
                    <a:pt x="104" y="573"/>
                  </a:lnTo>
                  <a:close/>
                  <a:moveTo>
                    <a:pt x="52" y="464"/>
                  </a:moveTo>
                  <a:lnTo>
                    <a:pt x="75" y="403"/>
                  </a:lnTo>
                  <a:lnTo>
                    <a:pt x="175" y="503"/>
                  </a:lnTo>
                  <a:lnTo>
                    <a:pt x="114" y="526"/>
                  </a:lnTo>
                  <a:lnTo>
                    <a:pt x="52" y="464"/>
                  </a:lnTo>
                  <a:close/>
                  <a:moveTo>
                    <a:pt x="372" y="529"/>
                  </a:moveTo>
                  <a:lnTo>
                    <a:pt x="258" y="529"/>
                  </a:lnTo>
                  <a:lnTo>
                    <a:pt x="238" y="508"/>
                  </a:lnTo>
                  <a:lnTo>
                    <a:pt x="372" y="372"/>
                  </a:lnTo>
                  <a:lnTo>
                    <a:pt x="372" y="529"/>
                  </a:lnTo>
                  <a:close/>
                  <a:moveTo>
                    <a:pt x="472" y="214"/>
                  </a:moveTo>
                  <a:lnTo>
                    <a:pt x="364" y="105"/>
                  </a:lnTo>
                  <a:cubicBezTo>
                    <a:pt x="414" y="67"/>
                    <a:pt x="474" y="44"/>
                    <a:pt x="535" y="40"/>
                  </a:cubicBezTo>
                  <a:cubicBezTo>
                    <a:pt x="531" y="103"/>
                    <a:pt x="508" y="161"/>
                    <a:pt x="472" y="214"/>
                  </a:cubicBezTo>
                  <a:close/>
                  <a:moveTo>
                    <a:pt x="286" y="175"/>
                  </a:moveTo>
                  <a:cubicBezTo>
                    <a:pt x="300" y="158"/>
                    <a:pt x="315" y="143"/>
                    <a:pt x="331" y="128"/>
                  </a:cubicBezTo>
                  <a:lnTo>
                    <a:pt x="444" y="242"/>
                  </a:lnTo>
                  <a:cubicBezTo>
                    <a:pt x="431" y="258"/>
                    <a:pt x="414" y="273"/>
                    <a:pt x="397" y="289"/>
                  </a:cubicBezTo>
                  <a:lnTo>
                    <a:pt x="208" y="480"/>
                  </a:lnTo>
                  <a:lnTo>
                    <a:pt x="95" y="366"/>
                  </a:lnTo>
                  <a:lnTo>
                    <a:pt x="286" y="175"/>
                  </a:lnTo>
                  <a:close/>
                  <a:moveTo>
                    <a:pt x="46" y="204"/>
                  </a:moveTo>
                  <a:lnTo>
                    <a:pt x="204" y="204"/>
                  </a:lnTo>
                  <a:lnTo>
                    <a:pt x="68" y="339"/>
                  </a:lnTo>
                  <a:lnTo>
                    <a:pt x="47" y="318"/>
                  </a:lnTo>
                  <a:cubicBezTo>
                    <a:pt x="46" y="316"/>
                    <a:pt x="46" y="204"/>
                    <a:pt x="46" y="204"/>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93" name="Oval 92"/>
            <p:cNvSpPr>
              <a:spLocks noChangeArrowheads="1"/>
            </p:cNvSpPr>
            <p:nvPr/>
          </p:nvSpPr>
          <p:spPr bwMode="auto">
            <a:xfrm>
              <a:off x="5937032" y="-3132476"/>
              <a:ext cx="60325" cy="60325"/>
            </a:xfrm>
            <a:prstGeom prst="ellipse">
              <a:avLst/>
            </a:pr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39" name="Rectangle 38"/>
          <p:cNvSpPr>
            <a:spLocks noChangeArrowheads="1"/>
          </p:cNvSpPr>
          <p:nvPr/>
        </p:nvSpPr>
        <p:spPr bwMode="auto">
          <a:xfrm>
            <a:off x="8984959" y="5058006"/>
            <a:ext cx="6876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Logic Apps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Line 251"/>
          <p:cNvSpPr>
            <a:spLocks noChangeShapeType="1"/>
          </p:cNvSpPr>
          <p:nvPr/>
        </p:nvSpPr>
        <p:spPr bwMode="auto">
          <a:xfrm>
            <a:off x="7220063" y="4787993"/>
            <a:ext cx="1820863" cy="0"/>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41" name="Freeform 40"/>
          <p:cNvSpPr>
            <a:spLocks/>
          </p:cNvSpPr>
          <p:nvPr/>
        </p:nvSpPr>
        <p:spPr bwMode="auto">
          <a:xfrm>
            <a:off x="9009174" y="4724493"/>
            <a:ext cx="127000" cy="127000"/>
          </a:xfrm>
          <a:custGeom>
            <a:avLst/>
            <a:gdLst>
              <a:gd name="T0" fmla="*/ 172 w 172"/>
              <a:gd name="T1" fmla="*/ 86 h 171"/>
              <a:gd name="T2" fmla="*/ 0 w 172"/>
              <a:gd name="T3" fmla="*/ 171 h 171"/>
              <a:gd name="T4" fmla="*/ 0 w 172"/>
              <a:gd name="T5" fmla="*/ 0 h 171"/>
              <a:gd name="T6" fmla="*/ 172 w 172"/>
              <a:gd name="T7" fmla="*/ 86 h 171"/>
            </a:gdLst>
            <a:ahLst/>
            <a:cxnLst>
              <a:cxn ang="0">
                <a:pos x="T0" y="T1"/>
              </a:cxn>
              <a:cxn ang="0">
                <a:pos x="T2" y="T3"/>
              </a:cxn>
              <a:cxn ang="0">
                <a:pos x="T4" y="T5"/>
              </a:cxn>
              <a:cxn ang="0">
                <a:pos x="T6" y="T7"/>
              </a:cxn>
            </a:cxnLst>
            <a:rect l="0" t="0" r="r" b="b"/>
            <a:pathLst>
              <a:path w="172" h="171">
                <a:moveTo>
                  <a:pt x="172" y="86"/>
                </a:moveTo>
                <a:lnTo>
                  <a:pt x="0" y="171"/>
                </a:lnTo>
                <a:cubicBezTo>
                  <a:pt x="27" y="117"/>
                  <a:pt x="27" y="54"/>
                  <a:pt x="0" y="0"/>
                </a:cubicBezTo>
                <a:lnTo>
                  <a:pt x="172" y="86"/>
                </a:lnTo>
                <a:close/>
              </a:path>
            </a:pathLst>
          </a:custGeom>
          <a:solidFill>
            <a:srgbClr val="0070C0"/>
          </a:solidFill>
          <a:ln w="0">
            <a:solidFill>
              <a:srgbClr val="0070C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nvGrpSpPr>
          <p:cNvPr id="42" name="Group 41"/>
          <p:cNvGrpSpPr/>
          <p:nvPr/>
        </p:nvGrpSpPr>
        <p:grpSpPr>
          <a:xfrm>
            <a:off x="7973249" y="5588860"/>
            <a:ext cx="479425" cy="485775"/>
            <a:chOff x="4355882" y="-2354601"/>
            <a:chExt cx="479425" cy="485775"/>
          </a:xfrm>
        </p:grpSpPr>
        <p:sp>
          <p:nvSpPr>
            <p:cNvPr id="89" name="Freeform 88"/>
            <p:cNvSpPr>
              <a:spLocks/>
            </p:cNvSpPr>
            <p:nvPr/>
          </p:nvSpPr>
          <p:spPr bwMode="auto">
            <a:xfrm>
              <a:off x="4498757" y="-2168864"/>
              <a:ext cx="85725" cy="152400"/>
            </a:xfrm>
            <a:custGeom>
              <a:avLst/>
              <a:gdLst>
                <a:gd name="T0" fmla="*/ 0 w 117"/>
                <a:gd name="T1" fmla="*/ 99 h 206"/>
                <a:gd name="T2" fmla="*/ 8 w 117"/>
                <a:gd name="T3" fmla="*/ 125 h 206"/>
                <a:gd name="T4" fmla="*/ 6 w 117"/>
                <a:gd name="T5" fmla="*/ 139 h 206"/>
                <a:gd name="T6" fmla="*/ 117 w 117"/>
                <a:gd name="T7" fmla="*/ 206 h 206"/>
                <a:gd name="T8" fmla="*/ 117 w 117"/>
                <a:gd name="T9" fmla="*/ 13 h 206"/>
                <a:gd name="T10" fmla="*/ 108 w 117"/>
                <a:gd name="T11" fmla="*/ 0 h 206"/>
                <a:gd name="T12" fmla="*/ 0 w 117"/>
                <a:gd name="T13" fmla="*/ 99 h 206"/>
              </a:gdLst>
              <a:ahLst/>
              <a:cxnLst>
                <a:cxn ang="0">
                  <a:pos x="T0" y="T1"/>
                </a:cxn>
                <a:cxn ang="0">
                  <a:pos x="T2" y="T3"/>
                </a:cxn>
                <a:cxn ang="0">
                  <a:pos x="T4" y="T5"/>
                </a:cxn>
                <a:cxn ang="0">
                  <a:pos x="T6" y="T7"/>
                </a:cxn>
                <a:cxn ang="0">
                  <a:pos x="T8" y="T9"/>
                </a:cxn>
                <a:cxn ang="0">
                  <a:pos x="T10" y="T11"/>
                </a:cxn>
                <a:cxn ang="0">
                  <a:pos x="T12" y="T13"/>
                </a:cxn>
              </a:cxnLst>
              <a:rect l="0" t="0" r="r" b="b"/>
              <a:pathLst>
                <a:path w="117" h="206">
                  <a:moveTo>
                    <a:pt x="0" y="99"/>
                  </a:moveTo>
                  <a:cubicBezTo>
                    <a:pt x="5" y="107"/>
                    <a:pt x="8" y="116"/>
                    <a:pt x="8" y="125"/>
                  </a:cubicBezTo>
                  <a:cubicBezTo>
                    <a:pt x="8" y="130"/>
                    <a:pt x="7" y="135"/>
                    <a:pt x="6" y="139"/>
                  </a:cubicBezTo>
                  <a:lnTo>
                    <a:pt x="117" y="206"/>
                  </a:lnTo>
                  <a:lnTo>
                    <a:pt x="117" y="13"/>
                  </a:lnTo>
                  <a:cubicBezTo>
                    <a:pt x="115" y="12"/>
                    <a:pt x="109" y="1"/>
                    <a:pt x="108" y="0"/>
                  </a:cubicBezTo>
                  <a:lnTo>
                    <a:pt x="0" y="99"/>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90" name="Freeform 89"/>
            <p:cNvSpPr>
              <a:spLocks/>
            </p:cNvSpPr>
            <p:nvPr/>
          </p:nvSpPr>
          <p:spPr bwMode="auto">
            <a:xfrm>
              <a:off x="4603532" y="-2170451"/>
              <a:ext cx="82550" cy="153988"/>
            </a:xfrm>
            <a:custGeom>
              <a:avLst/>
              <a:gdLst>
                <a:gd name="T0" fmla="*/ 21 w 112"/>
                <a:gd name="T1" fmla="*/ 0 h 208"/>
                <a:gd name="T2" fmla="*/ 0 w 112"/>
                <a:gd name="T3" fmla="*/ 16 h 208"/>
                <a:gd name="T4" fmla="*/ 0 w 112"/>
                <a:gd name="T5" fmla="*/ 208 h 208"/>
                <a:gd name="T6" fmla="*/ 110 w 112"/>
                <a:gd name="T7" fmla="*/ 137 h 208"/>
                <a:gd name="T8" fmla="*/ 109 w 112"/>
                <a:gd name="T9" fmla="*/ 126 h 208"/>
                <a:gd name="T10" fmla="*/ 112 w 112"/>
                <a:gd name="T11" fmla="*/ 108 h 208"/>
                <a:gd name="T12" fmla="*/ 21 w 112"/>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112" h="208">
                  <a:moveTo>
                    <a:pt x="21" y="0"/>
                  </a:moveTo>
                  <a:cubicBezTo>
                    <a:pt x="19" y="1"/>
                    <a:pt x="2" y="15"/>
                    <a:pt x="0" y="16"/>
                  </a:cubicBezTo>
                  <a:lnTo>
                    <a:pt x="0" y="208"/>
                  </a:lnTo>
                  <a:lnTo>
                    <a:pt x="110" y="137"/>
                  </a:lnTo>
                  <a:cubicBezTo>
                    <a:pt x="109" y="134"/>
                    <a:pt x="109" y="130"/>
                    <a:pt x="109" y="126"/>
                  </a:cubicBezTo>
                  <a:cubicBezTo>
                    <a:pt x="109" y="120"/>
                    <a:pt x="110" y="114"/>
                    <a:pt x="112" y="108"/>
                  </a:cubicBezTo>
                  <a:lnTo>
                    <a:pt x="21" y="0"/>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91" name="Freeform 90"/>
            <p:cNvSpPr>
              <a:spLocks noEditPoints="1"/>
            </p:cNvSpPr>
            <p:nvPr/>
          </p:nvSpPr>
          <p:spPr bwMode="auto">
            <a:xfrm>
              <a:off x="4355882" y="-2354601"/>
              <a:ext cx="479425" cy="485775"/>
            </a:xfrm>
            <a:custGeom>
              <a:avLst/>
              <a:gdLst>
                <a:gd name="T0" fmla="*/ 493 w 645"/>
                <a:gd name="T1" fmla="*/ 426 h 653"/>
                <a:gd name="T2" fmla="*/ 456 w 645"/>
                <a:gd name="T3" fmla="*/ 410 h 653"/>
                <a:gd name="T4" fmla="*/ 367 w 645"/>
                <a:gd name="T5" fmla="*/ 473 h 653"/>
                <a:gd name="T6" fmla="*/ 376 w 645"/>
                <a:gd name="T7" fmla="*/ 502 h 653"/>
                <a:gd name="T8" fmla="*/ 324 w 645"/>
                <a:gd name="T9" fmla="*/ 553 h 653"/>
                <a:gd name="T10" fmla="*/ 272 w 645"/>
                <a:gd name="T11" fmla="*/ 502 h 653"/>
                <a:gd name="T12" fmla="*/ 285 w 645"/>
                <a:gd name="T13" fmla="*/ 468 h 653"/>
                <a:gd name="T14" fmla="*/ 182 w 645"/>
                <a:gd name="T15" fmla="*/ 413 h 653"/>
                <a:gd name="T16" fmla="*/ 147 w 645"/>
                <a:gd name="T17" fmla="*/ 427 h 653"/>
                <a:gd name="T18" fmla="*/ 95 w 645"/>
                <a:gd name="T19" fmla="*/ 375 h 653"/>
                <a:gd name="T20" fmla="*/ 147 w 645"/>
                <a:gd name="T21" fmla="*/ 323 h 653"/>
                <a:gd name="T22" fmla="*/ 171 w 645"/>
                <a:gd name="T23" fmla="*/ 330 h 653"/>
                <a:gd name="T24" fmla="*/ 279 w 645"/>
                <a:gd name="T25" fmla="*/ 230 h 653"/>
                <a:gd name="T26" fmla="*/ 267 w 645"/>
                <a:gd name="T27" fmla="*/ 196 h 653"/>
                <a:gd name="T28" fmla="*/ 324 w 645"/>
                <a:gd name="T29" fmla="*/ 140 h 653"/>
                <a:gd name="T30" fmla="*/ 381 w 645"/>
                <a:gd name="T31" fmla="*/ 196 h 653"/>
                <a:gd name="T32" fmla="*/ 372 w 645"/>
                <a:gd name="T33" fmla="*/ 226 h 653"/>
                <a:gd name="T34" fmla="*/ 462 w 645"/>
                <a:gd name="T35" fmla="*/ 333 h 653"/>
                <a:gd name="T36" fmla="*/ 493 w 645"/>
                <a:gd name="T37" fmla="*/ 323 h 653"/>
                <a:gd name="T38" fmla="*/ 545 w 645"/>
                <a:gd name="T39" fmla="*/ 374 h 653"/>
                <a:gd name="T40" fmla="*/ 493 w 645"/>
                <a:gd name="T41" fmla="*/ 426 h 653"/>
                <a:gd name="T42" fmla="*/ 325 w 645"/>
                <a:gd name="T43" fmla="*/ 6 h 653"/>
                <a:gd name="T44" fmla="*/ 325 w 645"/>
                <a:gd name="T45" fmla="*/ 1 h 653"/>
                <a:gd name="T46" fmla="*/ 323 w 645"/>
                <a:gd name="T47" fmla="*/ 4 h 653"/>
                <a:gd name="T48" fmla="*/ 319 w 645"/>
                <a:gd name="T49" fmla="*/ 0 h 653"/>
                <a:gd name="T50" fmla="*/ 319 w 645"/>
                <a:gd name="T51" fmla="*/ 8 h 653"/>
                <a:gd name="T52" fmla="*/ 0 w 645"/>
                <a:gd name="T53" fmla="*/ 387 h 653"/>
                <a:gd name="T54" fmla="*/ 321 w 645"/>
                <a:gd name="T55" fmla="*/ 649 h 653"/>
                <a:gd name="T56" fmla="*/ 321 w 645"/>
                <a:gd name="T57" fmla="*/ 653 h 653"/>
                <a:gd name="T58" fmla="*/ 645 w 645"/>
                <a:gd name="T59" fmla="*/ 389 h 653"/>
                <a:gd name="T60" fmla="*/ 325 w 645"/>
                <a:gd name="T61" fmla="*/ 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5" h="653">
                  <a:moveTo>
                    <a:pt x="493" y="426"/>
                  </a:moveTo>
                  <a:cubicBezTo>
                    <a:pt x="479" y="426"/>
                    <a:pt x="465" y="421"/>
                    <a:pt x="456" y="410"/>
                  </a:cubicBezTo>
                  <a:lnTo>
                    <a:pt x="367" y="473"/>
                  </a:lnTo>
                  <a:cubicBezTo>
                    <a:pt x="373" y="482"/>
                    <a:pt x="376" y="491"/>
                    <a:pt x="376" y="502"/>
                  </a:cubicBezTo>
                  <a:cubicBezTo>
                    <a:pt x="376" y="530"/>
                    <a:pt x="352" y="553"/>
                    <a:pt x="324" y="553"/>
                  </a:cubicBezTo>
                  <a:cubicBezTo>
                    <a:pt x="295" y="553"/>
                    <a:pt x="272" y="530"/>
                    <a:pt x="272" y="502"/>
                  </a:cubicBezTo>
                  <a:cubicBezTo>
                    <a:pt x="272" y="489"/>
                    <a:pt x="277" y="477"/>
                    <a:pt x="285" y="468"/>
                  </a:cubicBezTo>
                  <a:lnTo>
                    <a:pt x="182" y="413"/>
                  </a:lnTo>
                  <a:cubicBezTo>
                    <a:pt x="173" y="422"/>
                    <a:pt x="160" y="427"/>
                    <a:pt x="147" y="427"/>
                  </a:cubicBezTo>
                  <a:cubicBezTo>
                    <a:pt x="119" y="427"/>
                    <a:pt x="95" y="404"/>
                    <a:pt x="95" y="375"/>
                  </a:cubicBezTo>
                  <a:cubicBezTo>
                    <a:pt x="95" y="347"/>
                    <a:pt x="119" y="323"/>
                    <a:pt x="147" y="323"/>
                  </a:cubicBezTo>
                  <a:cubicBezTo>
                    <a:pt x="156" y="323"/>
                    <a:pt x="164" y="326"/>
                    <a:pt x="171" y="330"/>
                  </a:cubicBezTo>
                  <a:lnTo>
                    <a:pt x="279" y="230"/>
                  </a:lnTo>
                  <a:cubicBezTo>
                    <a:pt x="271" y="221"/>
                    <a:pt x="267" y="209"/>
                    <a:pt x="267" y="196"/>
                  </a:cubicBezTo>
                  <a:cubicBezTo>
                    <a:pt x="267" y="165"/>
                    <a:pt x="293" y="140"/>
                    <a:pt x="324" y="140"/>
                  </a:cubicBezTo>
                  <a:cubicBezTo>
                    <a:pt x="356" y="140"/>
                    <a:pt x="381" y="165"/>
                    <a:pt x="381" y="196"/>
                  </a:cubicBezTo>
                  <a:cubicBezTo>
                    <a:pt x="381" y="207"/>
                    <a:pt x="378" y="217"/>
                    <a:pt x="372" y="226"/>
                  </a:cubicBezTo>
                  <a:lnTo>
                    <a:pt x="462" y="333"/>
                  </a:lnTo>
                  <a:cubicBezTo>
                    <a:pt x="471" y="326"/>
                    <a:pt x="482" y="323"/>
                    <a:pt x="493" y="323"/>
                  </a:cubicBezTo>
                  <a:cubicBezTo>
                    <a:pt x="522" y="323"/>
                    <a:pt x="545" y="346"/>
                    <a:pt x="545" y="374"/>
                  </a:cubicBezTo>
                  <a:cubicBezTo>
                    <a:pt x="545" y="403"/>
                    <a:pt x="521" y="426"/>
                    <a:pt x="493" y="426"/>
                  </a:cubicBezTo>
                  <a:close/>
                  <a:moveTo>
                    <a:pt x="325" y="6"/>
                  </a:moveTo>
                  <a:lnTo>
                    <a:pt x="325" y="1"/>
                  </a:lnTo>
                  <a:lnTo>
                    <a:pt x="323" y="4"/>
                  </a:lnTo>
                  <a:lnTo>
                    <a:pt x="319" y="0"/>
                  </a:lnTo>
                  <a:lnTo>
                    <a:pt x="319" y="8"/>
                  </a:lnTo>
                  <a:lnTo>
                    <a:pt x="0" y="387"/>
                  </a:lnTo>
                  <a:lnTo>
                    <a:pt x="321" y="649"/>
                  </a:lnTo>
                  <a:lnTo>
                    <a:pt x="321" y="653"/>
                  </a:lnTo>
                  <a:lnTo>
                    <a:pt x="645" y="389"/>
                  </a:lnTo>
                  <a:lnTo>
                    <a:pt x="325" y="6"/>
                  </a:ln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43" name="Rectangle 42"/>
          <p:cNvSpPr>
            <a:spLocks noChangeArrowheads="1"/>
          </p:cNvSpPr>
          <p:nvPr/>
        </p:nvSpPr>
        <p:spPr bwMode="auto">
          <a:xfrm>
            <a:off x="8038335" y="6133370"/>
            <a:ext cx="3975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Azure </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Rectangle 43"/>
          <p:cNvSpPr>
            <a:spLocks noChangeArrowheads="1"/>
          </p:cNvSpPr>
          <p:nvPr/>
        </p:nvSpPr>
        <p:spPr bwMode="auto">
          <a:xfrm>
            <a:off x="7720834" y="6306409"/>
            <a:ext cx="99065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Active Directory</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Rectangle 44"/>
          <p:cNvSpPr>
            <a:spLocks noChangeArrowheads="1"/>
          </p:cNvSpPr>
          <p:nvPr/>
        </p:nvSpPr>
        <p:spPr bwMode="auto">
          <a:xfrm>
            <a:off x="3533888" y="5052199"/>
            <a:ext cx="4953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a:ln>
                  <a:noFill/>
                </a:ln>
                <a:solidFill>
                  <a:srgbClr val="0078D7"/>
                </a:solidFill>
                <a:effectLst/>
                <a:uLnTx/>
                <a:uFillTx/>
                <a:latin typeface="Segoe UI" panose="020B0502040204020203" pitchFamily="34" charset="0"/>
                <a:ea typeface="+mn-ea"/>
                <a:cs typeface="+mn-cs"/>
              </a:rPr>
              <a:t>IoT Hub</a:t>
            </a: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6" name="Group 45"/>
          <p:cNvGrpSpPr/>
          <p:nvPr/>
        </p:nvGrpSpPr>
        <p:grpSpPr>
          <a:xfrm>
            <a:off x="6610461" y="4553562"/>
            <a:ext cx="508000" cy="449263"/>
            <a:chOff x="3314482" y="-3310276"/>
            <a:chExt cx="508000" cy="449263"/>
          </a:xfrm>
        </p:grpSpPr>
        <p:sp>
          <p:nvSpPr>
            <p:cNvPr id="75" name="Freeform 74"/>
            <p:cNvSpPr>
              <a:spLocks noEditPoints="1"/>
            </p:cNvSpPr>
            <p:nvPr/>
          </p:nvSpPr>
          <p:spPr bwMode="auto">
            <a:xfrm>
              <a:off x="3314482" y="-3310276"/>
              <a:ext cx="508000" cy="449263"/>
            </a:xfrm>
            <a:custGeom>
              <a:avLst/>
              <a:gdLst>
                <a:gd name="T0" fmla="*/ 502 w 684"/>
                <a:gd name="T1" fmla="*/ 512 h 605"/>
                <a:gd name="T2" fmla="*/ 342 w 684"/>
                <a:gd name="T3" fmla="*/ 566 h 605"/>
                <a:gd name="T4" fmla="*/ 133 w 684"/>
                <a:gd name="T5" fmla="*/ 463 h 605"/>
                <a:gd name="T6" fmla="*/ 182 w 684"/>
                <a:gd name="T7" fmla="*/ 94 h 605"/>
                <a:gd name="T8" fmla="*/ 342 w 684"/>
                <a:gd name="T9" fmla="*/ 40 h 605"/>
                <a:gd name="T10" fmla="*/ 551 w 684"/>
                <a:gd name="T11" fmla="*/ 143 h 605"/>
                <a:gd name="T12" fmla="*/ 502 w 684"/>
                <a:gd name="T13" fmla="*/ 512 h 605"/>
                <a:gd name="T14" fmla="*/ 582 w 684"/>
                <a:gd name="T15" fmla="*/ 119 h 605"/>
                <a:gd name="T16" fmla="*/ 342 w 684"/>
                <a:gd name="T17" fmla="*/ 0 h 605"/>
                <a:gd name="T18" fmla="*/ 158 w 684"/>
                <a:gd name="T19" fmla="*/ 62 h 605"/>
                <a:gd name="T20" fmla="*/ 102 w 684"/>
                <a:gd name="T21" fmla="*/ 487 h 605"/>
                <a:gd name="T22" fmla="*/ 342 w 684"/>
                <a:gd name="T23" fmla="*/ 605 h 605"/>
                <a:gd name="T24" fmla="*/ 526 w 684"/>
                <a:gd name="T25" fmla="*/ 543 h 605"/>
                <a:gd name="T26" fmla="*/ 582 w 684"/>
                <a:gd name="T27" fmla="*/ 119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05">
                  <a:moveTo>
                    <a:pt x="502" y="512"/>
                  </a:moveTo>
                  <a:cubicBezTo>
                    <a:pt x="454" y="548"/>
                    <a:pt x="398" y="566"/>
                    <a:pt x="342" y="566"/>
                  </a:cubicBezTo>
                  <a:cubicBezTo>
                    <a:pt x="263" y="566"/>
                    <a:pt x="185" y="530"/>
                    <a:pt x="133" y="463"/>
                  </a:cubicBezTo>
                  <a:cubicBezTo>
                    <a:pt x="44" y="347"/>
                    <a:pt x="66" y="182"/>
                    <a:pt x="182" y="94"/>
                  </a:cubicBezTo>
                  <a:cubicBezTo>
                    <a:pt x="230" y="57"/>
                    <a:pt x="286" y="40"/>
                    <a:pt x="342" y="40"/>
                  </a:cubicBezTo>
                  <a:cubicBezTo>
                    <a:pt x="421" y="40"/>
                    <a:pt x="499" y="75"/>
                    <a:pt x="551" y="143"/>
                  </a:cubicBezTo>
                  <a:cubicBezTo>
                    <a:pt x="639" y="258"/>
                    <a:pt x="617" y="423"/>
                    <a:pt x="502" y="512"/>
                  </a:cubicBezTo>
                  <a:close/>
                  <a:moveTo>
                    <a:pt x="582" y="119"/>
                  </a:moveTo>
                  <a:cubicBezTo>
                    <a:pt x="523" y="41"/>
                    <a:pt x="433" y="0"/>
                    <a:pt x="342" y="0"/>
                  </a:cubicBezTo>
                  <a:cubicBezTo>
                    <a:pt x="278" y="0"/>
                    <a:pt x="213" y="20"/>
                    <a:pt x="158" y="62"/>
                  </a:cubicBezTo>
                  <a:cubicBezTo>
                    <a:pt x="25" y="164"/>
                    <a:pt x="0" y="354"/>
                    <a:pt x="102" y="487"/>
                  </a:cubicBezTo>
                  <a:cubicBezTo>
                    <a:pt x="161" y="565"/>
                    <a:pt x="251" y="605"/>
                    <a:pt x="342" y="605"/>
                  </a:cubicBezTo>
                  <a:cubicBezTo>
                    <a:pt x="406" y="605"/>
                    <a:pt x="471" y="585"/>
                    <a:pt x="526" y="543"/>
                  </a:cubicBezTo>
                  <a:cubicBezTo>
                    <a:pt x="658" y="441"/>
                    <a:pt x="684" y="251"/>
                    <a:pt x="582" y="119"/>
                  </a:cubicBezTo>
                  <a:close/>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76" name="Freeform 75"/>
            <p:cNvSpPr>
              <a:spLocks/>
            </p:cNvSpPr>
            <p:nvPr/>
          </p:nvSpPr>
          <p:spPr bwMode="auto">
            <a:xfrm>
              <a:off x="3408144" y="-3081676"/>
              <a:ext cx="58737" cy="149225"/>
            </a:xfrm>
            <a:custGeom>
              <a:avLst/>
              <a:gdLst>
                <a:gd name="T0" fmla="*/ 79 w 79"/>
                <a:gd name="T1" fmla="*/ 51 h 201"/>
                <a:gd name="T2" fmla="*/ 36 w 79"/>
                <a:gd name="T3" fmla="*/ 0 h 201"/>
                <a:gd name="T4" fmla="*/ 0 w 79"/>
                <a:gd name="T5" fmla="*/ 147 h 201"/>
                <a:gd name="T6" fmla="*/ 5 w 79"/>
                <a:gd name="T7" fmla="*/ 157 h 201"/>
                <a:gd name="T8" fmla="*/ 49 w 79"/>
                <a:gd name="T9" fmla="*/ 201 h 201"/>
                <a:gd name="T10" fmla="*/ 79 w 79"/>
                <a:gd name="T11" fmla="*/ 51 h 201"/>
              </a:gdLst>
              <a:ahLst/>
              <a:cxnLst>
                <a:cxn ang="0">
                  <a:pos x="T0" y="T1"/>
                </a:cxn>
                <a:cxn ang="0">
                  <a:pos x="T2" y="T3"/>
                </a:cxn>
                <a:cxn ang="0">
                  <a:pos x="T4" y="T5"/>
                </a:cxn>
                <a:cxn ang="0">
                  <a:pos x="T6" y="T7"/>
                </a:cxn>
                <a:cxn ang="0">
                  <a:pos x="T8" y="T9"/>
                </a:cxn>
                <a:cxn ang="0">
                  <a:pos x="T10" y="T11"/>
                </a:cxn>
              </a:cxnLst>
              <a:rect l="0" t="0" r="r" b="b"/>
              <a:pathLst>
                <a:path w="79" h="201">
                  <a:moveTo>
                    <a:pt x="79" y="51"/>
                  </a:moveTo>
                  <a:cubicBezTo>
                    <a:pt x="62" y="33"/>
                    <a:pt x="48" y="17"/>
                    <a:pt x="36" y="0"/>
                  </a:cubicBezTo>
                  <a:cubicBezTo>
                    <a:pt x="11" y="52"/>
                    <a:pt x="2" y="105"/>
                    <a:pt x="0" y="147"/>
                  </a:cubicBezTo>
                  <a:cubicBezTo>
                    <a:pt x="2" y="151"/>
                    <a:pt x="2" y="153"/>
                    <a:pt x="5" y="157"/>
                  </a:cubicBezTo>
                  <a:cubicBezTo>
                    <a:pt x="18" y="173"/>
                    <a:pt x="33" y="188"/>
                    <a:pt x="49" y="201"/>
                  </a:cubicBezTo>
                  <a:cubicBezTo>
                    <a:pt x="46" y="166"/>
                    <a:pt x="50" y="109"/>
                    <a:pt x="79" y="5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77" name="Freeform 76"/>
            <p:cNvSpPr>
              <a:spLocks/>
            </p:cNvSpPr>
            <p:nvPr/>
          </p:nvSpPr>
          <p:spPr bwMode="auto">
            <a:xfrm>
              <a:off x="3454182" y="-3194389"/>
              <a:ext cx="119062" cy="119063"/>
            </a:xfrm>
            <a:custGeom>
              <a:avLst/>
              <a:gdLst>
                <a:gd name="T0" fmla="*/ 109 w 159"/>
                <a:gd name="T1" fmla="*/ 0 h 160"/>
                <a:gd name="T2" fmla="*/ 36 w 159"/>
                <a:gd name="T3" fmla="*/ 64 h 160"/>
                <a:gd name="T4" fmla="*/ 0 w 159"/>
                <a:gd name="T5" fmla="*/ 107 h 160"/>
                <a:gd name="T6" fmla="*/ 42 w 159"/>
                <a:gd name="T7" fmla="*/ 160 h 160"/>
                <a:gd name="T8" fmla="*/ 90 w 159"/>
                <a:gd name="T9" fmla="*/ 105 h 160"/>
                <a:gd name="T10" fmla="*/ 159 w 159"/>
                <a:gd name="T11" fmla="*/ 50 h 160"/>
                <a:gd name="T12" fmla="*/ 109 w 15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59" h="160">
                  <a:moveTo>
                    <a:pt x="109" y="0"/>
                  </a:moveTo>
                  <a:cubicBezTo>
                    <a:pt x="85" y="16"/>
                    <a:pt x="60" y="37"/>
                    <a:pt x="36" y="64"/>
                  </a:cubicBezTo>
                  <a:cubicBezTo>
                    <a:pt x="22" y="78"/>
                    <a:pt x="11" y="92"/>
                    <a:pt x="0" y="107"/>
                  </a:cubicBezTo>
                  <a:cubicBezTo>
                    <a:pt x="11" y="124"/>
                    <a:pt x="25" y="142"/>
                    <a:pt x="42" y="160"/>
                  </a:cubicBezTo>
                  <a:cubicBezTo>
                    <a:pt x="55" y="142"/>
                    <a:pt x="71" y="123"/>
                    <a:pt x="90" y="105"/>
                  </a:cubicBezTo>
                  <a:cubicBezTo>
                    <a:pt x="115" y="82"/>
                    <a:pt x="137" y="64"/>
                    <a:pt x="159" y="50"/>
                  </a:cubicBezTo>
                  <a:cubicBezTo>
                    <a:pt x="141" y="33"/>
                    <a:pt x="124" y="17"/>
                    <a:pt x="109"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78" name="Freeform 77"/>
            <p:cNvSpPr>
              <a:spLocks/>
            </p:cNvSpPr>
            <p:nvPr/>
          </p:nvSpPr>
          <p:spPr bwMode="auto">
            <a:xfrm>
              <a:off x="3562132" y="-3240426"/>
              <a:ext cx="158750" cy="66675"/>
            </a:xfrm>
            <a:custGeom>
              <a:avLst/>
              <a:gdLst>
                <a:gd name="T0" fmla="*/ 214 w 214"/>
                <a:gd name="T1" fmla="*/ 45 h 89"/>
                <a:gd name="T2" fmla="*/ 176 w 214"/>
                <a:gd name="T3" fmla="*/ 6 h 89"/>
                <a:gd name="T4" fmla="*/ 0 w 214"/>
                <a:gd name="T5" fmla="*/ 39 h 89"/>
                <a:gd name="T6" fmla="*/ 49 w 214"/>
                <a:gd name="T7" fmla="*/ 89 h 89"/>
                <a:gd name="T8" fmla="*/ 214 w 214"/>
                <a:gd name="T9" fmla="*/ 45 h 89"/>
              </a:gdLst>
              <a:ahLst/>
              <a:cxnLst>
                <a:cxn ang="0">
                  <a:pos x="T0" y="T1"/>
                </a:cxn>
                <a:cxn ang="0">
                  <a:pos x="T2" y="T3"/>
                </a:cxn>
                <a:cxn ang="0">
                  <a:pos x="T4" y="T5"/>
                </a:cxn>
                <a:cxn ang="0">
                  <a:pos x="T6" y="T7"/>
                </a:cxn>
                <a:cxn ang="0">
                  <a:pos x="T8" y="T9"/>
                </a:cxn>
              </a:cxnLst>
              <a:rect l="0" t="0" r="r" b="b"/>
              <a:pathLst>
                <a:path w="214" h="89">
                  <a:moveTo>
                    <a:pt x="214" y="45"/>
                  </a:moveTo>
                  <a:cubicBezTo>
                    <a:pt x="203" y="30"/>
                    <a:pt x="190" y="18"/>
                    <a:pt x="176" y="6"/>
                  </a:cubicBezTo>
                  <a:cubicBezTo>
                    <a:pt x="136" y="0"/>
                    <a:pt x="72" y="0"/>
                    <a:pt x="0" y="39"/>
                  </a:cubicBezTo>
                  <a:cubicBezTo>
                    <a:pt x="17" y="57"/>
                    <a:pt x="33" y="73"/>
                    <a:pt x="49" y="89"/>
                  </a:cubicBezTo>
                  <a:cubicBezTo>
                    <a:pt x="146" y="37"/>
                    <a:pt x="214" y="45"/>
                    <a:pt x="214"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79" name="Freeform 78"/>
            <p:cNvSpPr>
              <a:spLocks/>
            </p:cNvSpPr>
            <p:nvPr/>
          </p:nvSpPr>
          <p:spPr bwMode="auto">
            <a:xfrm>
              <a:off x="3401794" y="-3222964"/>
              <a:ext cx="52387" cy="141288"/>
            </a:xfrm>
            <a:custGeom>
              <a:avLst/>
              <a:gdLst>
                <a:gd name="T0" fmla="*/ 46 w 72"/>
                <a:gd name="T1" fmla="*/ 189 h 189"/>
                <a:gd name="T2" fmla="*/ 72 w 72"/>
                <a:gd name="T3" fmla="*/ 145 h 189"/>
                <a:gd name="T4" fmla="*/ 37 w 72"/>
                <a:gd name="T5" fmla="*/ 0 h 189"/>
                <a:gd name="T6" fmla="*/ 9 w 72"/>
                <a:gd name="T7" fmla="*/ 35 h 189"/>
                <a:gd name="T8" fmla="*/ 46 w 72"/>
                <a:gd name="T9" fmla="*/ 189 h 189"/>
              </a:gdLst>
              <a:ahLst/>
              <a:cxnLst>
                <a:cxn ang="0">
                  <a:pos x="T0" y="T1"/>
                </a:cxn>
                <a:cxn ang="0">
                  <a:pos x="T2" y="T3"/>
                </a:cxn>
                <a:cxn ang="0">
                  <a:pos x="T4" y="T5"/>
                </a:cxn>
                <a:cxn ang="0">
                  <a:pos x="T6" y="T7"/>
                </a:cxn>
                <a:cxn ang="0">
                  <a:pos x="T8" y="T9"/>
                </a:cxn>
              </a:cxnLst>
              <a:rect l="0" t="0" r="r" b="b"/>
              <a:pathLst>
                <a:path w="72" h="189">
                  <a:moveTo>
                    <a:pt x="46" y="189"/>
                  </a:moveTo>
                  <a:cubicBezTo>
                    <a:pt x="54" y="175"/>
                    <a:pt x="62" y="160"/>
                    <a:pt x="72" y="145"/>
                  </a:cubicBezTo>
                  <a:cubicBezTo>
                    <a:pt x="31" y="80"/>
                    <a:pt x="33" y="26"/>
                    <a:pt x="37" y="0"/>
                  </a:cubicBezTo>
                  <a:cubicBezTo>
                    <a:pt x="27" y="11"/>
                    <a:pt x="17" y="22"/>
                    <a:pt x="9" y="35"/>
                  </a:cubicBezTo>
                  <a:cubicBezTo>
                    <a:pt x="1" y="69"/>
                    <a:pt x="0" y="123"/>
                    <a:pt x="46" y="18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0" name="Freeform 79"/>
            <p:cNvSpPr>
              <a:spLocks/>
            </p:cNvSpPr>
            <p:nvPr/>
          </p:nvSpPr>
          <p:spPr bwMode="auto">
            <a:xfrm>
              <a:off x="3466882" y="-3075326"/>
              <a:ext cx="263525" cy="131763"/>
            </a:xfrm>
            <a:custGeom>
              <a:avLst/>
              <a:gdLst>
                <a:gd name="T0" fmla="*/ 75 w 355"/>
                <a:gd name="T1" fmla="*/ 45 h 176"/>
                <a:gd name="T2" fmla="*/ 25 w 355"/>
                <a:gd name="T3" fmla="*/ 0 h 176"/>
                <a:gd name="T4" fmla="*/ 0 w 355"/>
                <a:gd name="T5" fmla="*/ 42 h 176"/>
                <a:gd name="T6" fmla="*/ 46 w 355"/>
                <a:gd name="T7" fmla="*/ 82 h 176"/>
                <a:gd name="T8" fmla="*/ 321 w 355"/>
                <a:gd name="T9" fmla="*/ 176 h 176"/>
                <a:gd name="T10" fmla="*/ 355 w 355"/>
                <a:gd name="T11" fmla="*/ 134 h 176"/>
                <a:gd name="T12" fmla="*/ 75 w 355"/>
                <a:gd name="T13" fmla="*/ 45 h 176"/>
              </a:gdLst>
              <a:ahLst/>
              <a:cxnLst>
                <a:cxn ang="0">
                  <a:pos x="T0" y="T1"/>
                </a:cxn>
                <a:cxn ang="0">
                  <a:pos x="T2" y="T3"/>
                </a:cxn>
                <a:cxn ang="0">
                  <a:pos x="T4" y="T5"/>
                </a:cxn>
                <a:cxn ang="0">
                  <a:pos x="T6" y="T7"/>
                </a:cxn>
                <a:cxn ang="0">
                  <a:pos x="T8" y="T9"/>
                </a:cxn>
                <a:cxn ang="0">
                  <a:pos x="T10" y="T11"/>
                </a:cxn>
                <a:cxn ang="0">
                  <a:pos x="T12" y="T13"/>
                </a:cxn>
              </a:cxnLst>
              <a:rect l="0" t="0" r="r" b="b"/>
              <a:pathLst>
                <a:path w="355" h="176">
                  <a:moveTo>
                    <a:pt x="75" y="45"/>
                  </a:moveTo>
                  <a:cubicBezTo>
                    <a:pt x="56" y="30"/>
                    <a:pt x="39" y="15"/>
                    <a:pt x="25" y="0"/>
                  </a:cubicBezTo>
                  <a:cubicBezTo>
                    <a:pt x="15" y="14"/>
                    <a:pt x="7" y="28"/>
                    <a:pt x="0" y="42"/>
                  </a:cubicBezTo>
                  <a:cubicBezTo>
                    <a:pt x="13" y="55"/>
                    <a:pt x="28" y="68"/>
                    <a:pt x="46" y="82"/>
                  </a:cubicBezTo>
                  <a:cubicBezTo>
                    <a:pt x="154" y="168"/>
                    <a:pt x="261" y="176"/>
                    <a:pt x="321" y="176"/>
                  </a:cubicBezTo>
                  <a:cubicBezTo>
                    <a:pt x="325" y="176"/>
                    <a:pt x="344" y="150"/>
                    <a:pt x="355" y="134"/>
                  </a:cubicBezTo>
                  <a:cubicBezTo>
                    <a:pt x="328" y="140"/>
                    <a:pt x="213" y="155"/>
                    <a:pt x="75" y="45"/>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1" name="Freeform 80"/>
            <p:cNvSpPr>
              <a:spLocks/>
            </p:cNvSpPr>
            <p:nvPr/>
          </p:nvSpPr>
          <p:spPr bwMode="auto">
            <a:xfrm>
              <a:off x="3435132" y="-3115014"/>
              <a:ext cx="50800" cy="71438"/>
            </a:xfrm>
            <a:custGeom>
              <a:avLst/>
              <a:gdLst>
                <a:gd name="T0" fmla="*/ 0 w 68"/>
                <a:gd name="T1" fmla="*/ 44 h 95"/>
                <a:gd name="T2" fmla="*/ 43 w 68"/>
                <a:gd name="T3" fmla="*/ 95 h 95"/>
                <a:gd name="T4" fmla="*/ 68 w 68"/>
                <a:gd name="T5" fmla="*/ 53 h 95"/>
                <a:gd name="T6" fmla="*/ 26 w 68"/>
                <a:gd name="T7" fmla="*/ 0 h 95"/>
                <a:gd name="T8" fmla="*/ 0 w 68"/>
                <a:gd name="T9" fmla="*/ 44 h 95"/>
              </a:gdLst>
              <a:ahLst/>
              <a:cxnLst>
                <a:cxn ang="0">
                  <a:pos x="T0" y="T1"/>
                </a:cxn>
                <a:cxn ang="0">
                  <a:pos x="T2" y="T3"/>
                </a:cxn>
                <a:cxn ang="0">
                  <a:pos x="T4" y="T5"/>
                </a:cxn>
                <a:cxn ang="0">
                  <a:pos x="T6" y="T7"/>
                </a:cxn>
                <a:cxn ang="0">
                  <a:pos x="T8" y="T9"/>
                </a:cxn>
              </a:cxnLst>
              <a:rect l="0" t="0" r="r" b="b"/>
              <a:pathLst>
                <a:path w="68" h="95">
                  <a:moveTo>
                    <a:pt x="0" y="44"/>
                  </a:moveTo>
                  <a:cubicBezTo>
                    <a:pt x="12" y="61"/>
                    <a:pt x="26" y="77"/>
                    <a:pt x="43" y="95"/>
                  </a:cubicBezTo>
                  <a:cubicBezTo>
                    <a:pt x="50" y="81"/>
                    <a:pt x="58" y="67"/>
                    <a:pt x="68" y="53"/>
                  </a:cubicBezTo>
                  <a:cubicBezTo>
                    <a:pt x="51" y="35"/>
                    <a:pt x="37" y="17"/>
                    <a:pt x="26" y="0"/>
                  </a:cubicBezTo>
                  <a:cubicBezTo>
                    <a:pt x="16" y="15"/>
                    <a:pt x="8" y="30"/>
                    <a:pt x="0" y="44"/>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2" name="Freeform 81"/>
            <p:cNvSpPr>
              <a:spLocks/>
            </p:cNvSpPr>
            <p:nvPr/>
          </p:nvSpPr>
          <p:spPr bwMode="auto">
            <a:xfrm>
              <a:off x="3573244" y="-3173751"/>
              <a:ext cx="185737" cy="157163"/>
            </a:xfrm>
            <a:custGeom>
              <a:avLst/>
              <a:gdLst>
                <a:gd name="T0" fmla="*/ 0 w 251"/>
                <a:gd name="T1" fmla="*/ 23 h 211"/>
                <a:gd name="T2" fmla="*/ 244 w 251"/>
                <a:gd name="T3" fmla="*/ 211 h 211"/>
                <a:gd name="T4" fmla="*/ 251 w 251"/>
                <a:gd name="T5" fmla="*/ 188 h 211"/>
                <a:gd name="T6" fmla="*/ 36 w 251"/>
                <a:gd name="T7" fmla="*/ 0 h 211"/>
                <a:gd name="T8" fmla="*/ 0 w 251"/>
                <a:gd name="T9" fmla="*/ 23 h 211"/>
              </a:gdLst>
              <a:ahLst/>
              <a:cxnLst>
                <a:cxn ang="0">
                  <a:pos x="T0" y="T1"/>
                </a:cxn>
                <a:cxn ang="0">
                  <a:pos x="T2" y="T3"/>
                </a:cxn>
                <a:cxn ang="0">
                  <a:pos x="T4" y="T5"/>
                </a:cxn>
                <a:cxn ang="0">
                  <a:pos x="T6" y="T7"/>
                </a:cxn>
                <a:cxn ang="0">
                  <a:pos x="T8" y="T9"/>
                </a:cxn>
              </a:cxnLst>
              <a:rect l="0" t="0" r="r" b="b"/>
              <a:pathLst>
                <a:path w="251" h="211">
                  <a:moveTo>
                    <a:pt x="0" y="23"/>
                  </a:moveTo>
                  <a:cubicBezTo>
                    <a:pt x="98" y="113"/>
                    <a:pt x="215" y="191"/>
                    <a:pt x="244" y="211"/>
                  </a:cubicBezTo>
                  <a:cubicBezTo>
                    <a:pt x="247" y="203"/>
                    <a:pt x="249" y="196"/>
                    <a:pt x="251" y="188"/>
                  </a:cubicBezTo>
                  <a:cubicBezTo>
                    <a:pt x="220" y="165"/>
                    <a:pt x="136" y="100"/>
                    <a:pt x="36" y="0"/>
                  </a:cubicBezTo>
                  <a:cubicBezTo>
                    <a:pt x="24" y="6"/>
                    <a:pt x="12" y="14"/>
                    <a:pt x="0" y="23"/>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3" name="Freeform 82"/>
            <p:cNvSpPr>
              <a:spLocks/>
            </p:cNvSpPr>
            <p:nvPr/>
          </p:nvSpPr>
          <p:spPr bwMode="auto">
            <a:xfrm>
              <a:off x="3482757" y="-3272176"/>
              <a:ext cx="79375" cy="77788"/>
            </a:xfrm>
            <a:custGeom>
              <a:avLst/>
              <a:gdLst>
                <a:gd name="T0" fmla="*/ 108 w 108"/>
                <a:gd name="T1" fmla="*/ 81 h 104"/>
                <a:gd name="T2" fmla="*/ 34 w 108"/>
                <a:gd name="T3" fmla="*/ 0 h 104"/>
                <a:gd name="T4" fmla="*/ 0 w 108"/>
                <a:gd name="T5" fmla="*/ 14 h 104"/>
                <a:gd name="T6" fmla="*/ 71 w 108"/>
                <a:gd name="T7" fmla="*/ 104 h 104"/>
                <a:gd name="T8" fmla="*/ 108 w 108"/>
                <a:gd name="T9" fmla="*/ 81 h 104"/>
              </a:gdLst>
              <a:ahLst/>
              <a:cxnLst>
                <a:cxn ang="0">
                  <a:pos x="T0" y="T1"/>
                </a:cxn>
                <a:cxn ang="0">
                  <a:pos x="T2" y="T3"/>
                </a:cxn>
                <a:cxn ang="0">
                  <a:pos x="T4" y="T5"/>
                </a:cxn>
                <a:cxn ang="0">
                  <a:pos x="T6" y="T7"/>
                </a:cxn>
                <a:cxn ang="0">
                  <a:pos x="T8" y="T9"/>
                </a:cxn>
              </a:cxnLst>
              <a:rect l="0" t="0" r="r" b="b"/>
              <a:pathLst>
                <a:path w="108" h="104">
                  <a:moveTo>
                    <a:pt x="108" y="81"/>
                  </a:moveTo>
                  <a:cubicBezTo>
                    <a:pt x="84" y="56"/>
                    <a:pt x="59" y="29"/>
                    <a:pt x="34" y="0"/>
                  </a:cubicBezTo>
                  <a:cubicBezTo>
                    <a:pt x="22" y="3"/>
                    <a:pt x="11" y="8"/>
                    <a:pt x="0" y="14"/>
                  </a:cubicBezTo>
                  <a:cubicBezTo>
                    <a:pt x="18" y="44"/>
                    <a:pt x="43" y="74"/>
                    <a:pt x="71" y="104"/>
                  </a:cubicBezTo>
                  <a:cubicBezTo>
                    <a:pt x="83" y="95"/>
                    <a:pt x="96" y="87"/>
                    <a:pt x="108" y="81"/>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4" name="Freeform 83"/>
            <p:cNvSpPr>
              <a:spLocks/>
            </p:cNvSpPr>
            <p:nvPr/>
          </p:nvSpPr>
          <p:spPr bwMode="auto">
            <a:xfrm>
              <a:off x="3533557" y="-3211851"/>
              <a:ext cx="66675" cy="55563"/>
            </a:xfrm>
            <a:custGeom>
              <a:avLst/>
              <a:gdLst>
                <a:gd name="T0" fmla="*/ 41 w 90"/>
                <a:gd name="T1" fmla="*/ 0 h 76"/>
                <a:gd name="T2" fmla="*/ 0 w 90"/>
                <a:gd name="T3" fmla="*/ 25 h 76"/>
                <a:gd name="T4" fmla="*/ 49 w 90"/>
                <a:gd name="T5" fmla="*/ 76 h 76"/>
                <a:gd name="T6" fmla="*/ 90 w 90"/>
                <a:gd name="T7" fmla="*/ 50 h 76"/>
                <a:gd name="T8" fmla="*/ 41 w 90"/>
                <a:gd name="T9" fmla="*/ 0 h 76"/>
              </a:gdLst>
              <a:ahLst/>
              <a:cxnLst>
                <a:cxn ang="0">
                  <a:pos x="T0" y="T1"/>
                </a:cxn>
                <a:cxn ang="0">
                  <a:pos x="T2" y="T3"/>
                </a:cxn>
                <a:cxn ang="0">
                  <a:pos x="T4" y="T5"/>
                </a:cxn>
                <a:cxn ang="0">
                  <a:pos x="T6" y="T7"/>
                </a:cxn>
                <a:cxn ang="0">
                  <a:pos x="T8" y="T9"/>
                </a:cxn>
              </a:cxnLst>
              <a:rect l="0" t="0" r="r" b="b"/>
              <a:pathLst>
                <a:path w="90" h="76">
                  <a:moveTo>
                    <a:pt x="41" y="0"/>
                  </a:moveTo>
                  <a:cubicBezTo>
                    <a:pt x="28" y="7"/>
                    <a:pt x="12" y="16"/>
                    <a:pt x="0" y="25"/>
                  </a:cubicBezTo>
                  <a:cubicBezTo>
                    <a:pt x="15" y="42"/>
                    <a:pt x="31" y="59"/>
                    <a:pt x="49" y="76"/>
                  </a:cubicBezTo>
                  <a:cubicBezTo>
                    <a:pt x="62" y="67"/>
                    <a:pt x="78" y="57"/>
                    <a:pt x="90" y="50"/>
                  </a:cubicBezTo>
                  <a:cubicBezTo>
                    <a:pt x="74" y="35"/>
                    <a:pt x="57" y="18"/>
                    <a:pt x="41"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5" name="Freeform 84"/>
            <p:cNvSpPr>
              <a:spLocks/>
            </p:cNvSpPr>
            <p:nvPr/>
          </p:nvSpPr>
          <p:spPr bwMode="auto">
            <a:xfrm>
              <a:off x="3533557" y="-3213439"/>
              <a:ext cx="66675" cy="58738"/>
            </a:xfrm>
            <a:custGeom>
              <a:avLst/>
              <a:gdLst>
                <a:gd name="T0" fmla="*/ 36 w 90"/>
                <a:gd name="T1" fmla="*/ 0 h 79"/>
                <a:gd name="T2" fmla="*/ 0 w 90"/>
                <a:gd name="T3" fmla="*/ 24 h 79"/>
                <a:gd name="T4" fmla="*/ 55 w 90"/>
                <a:gd name="T5" fmla="*/ 79 h 79"/>
                <a:gd name="T6" fmla="*/ 90 w 90"/>
                <a:gd name="T7" fmla="*/ 55 h 79"/>
                <a:gd name="T8" fmla="*/ 36 w 90"/>
                <a:gd name="T9" fmla="*/ 0 h 79"/>
              </a:gdLst>
              <a:ahLst/>
              <a:cxnLst>
                <a:cxn ang="0">
                  <a:pos x="T0" y="T1"/>
                </a:cxn>
                <a:cxn ang="0">
                  <a:pos x="T2" y="T3"/>
                </a:cxn>
                <a:cxn ang="0">
                  <a:pos x="T4" y="T5"/>
                </a:cxn>
                <a:cxn ang="0">
                  <a:pos x="T6" y="T7"/>
                </a:cxn>
                <a:cxn ang="0">
                  <a:pos x="T8" y="T9"/>
                </a:cxn>
              </a:cxnLst>
              <a:rect l="0" t="0" r="r" b="b"/>
              <a:pathLst>
                <a:path w="90" h="79">
                  <a:moveTo>
                    <a:pt x="36" y="0"/>
                  </a:moveTo>
                  <a:cubicBezTo>
                    <a:pt x="24" y="6"/>
                    <a:pt x="12" y="15"/>
                    <a:pt x="0" y="24"/>
                  </a:cubicBezTo>
                  <a:cubicBezTo>
                    <a:pt x="15" y="41"/>
                    <a:pt x="38" y="62"/>
                    <a:pt x="55" y="79"/>
                  </a:cubicBezTo>
                  <a:cubicBezTo>
                    <a:pt x="68" y="70"/>
                    <a:pt x="78" y="61"/>
                    <a:pt x="90" y="55"/>
                  </a:cubicBezTo>
                  <a:cubicBezTo>
                    <a:pt x="74" y="39"/>
                    <a:pt x="53" y="18"/>
                    <a:pt x="36" y="0"/>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6" name="Freeform 85"/>
            <p:cNvSpPr>
              <a:spLocks/>
            </p:cNvSpPr>
            <p:nvPr/>
          </p:nvSpPr>
          <p:spPr bwMode="auto">
            <a:xfrm>
              <a:off x="3638332" y="-3122951"/>
              <a:ext cx="93662" cy="93663"/>
            </a:xfrm>
            <a:custGeom>
              <a:avLst/>
              <a:gdLst>
                <a:gd name="T0" fmla="*/ 29 w 127"/>
                <a:gd name="T1" fmla="*/ 19 h 127"/>
                <a:gd name="T2" fmla="*/ 18 w 127"/>
                <a:gd name="T3" fmla="*/ 98 h 127"/>
                <a:gd name="T4" fmla="*/ 98 w 127"/>
                <a:gd name="T5" fmla="*/ 108 h 127"/>
                <a:gd name="T6" fmla="*/ 108 w 127"/>
                <a:gd name="T7" fmla="*/ 29 h 127"/>
                <a:gd name="T8" fmla="*/ 29 w 127"/>
                <a:gd name="T9" fmla="*/ 19 h 127"/>
              </a:gdLst>
              <a:ahLst/>
              <a:cxnLst>
                <a:cxn ang="0">
                  <a:pos x="T0" y="T1"/>
                </a:cxn>
                <a:cxn ang="0">
                  <a:pos x="T2" y="T3"/>
                </a:cxn>
                <a:cxn ang="0">
                  <a:pos x="T4" y="T5"/>
                </a:cxn>
                <a:cxn ang="0">
                  <a:pos x="T6" y="T7"/>
                </a:cxn>
                <a:cxn ang="0">
                  <a:pos x="T8" y="T9"/>
                </a:cxn>
              </a:cxnLst>
              <a:rect l="0" t="0" r="r" b="b"/>
              <a:pathLst>
                <a:path w="127" h="127">
                  <a:moveTo>
                    <a:pt x="29" y="19"/>
                  </a:moveTo>
                  <a:cubicBezTo>
                    <a:pt x="4" y="38"/>
                    <a:pt x="0" y="73"/>
                    <a:pt x="18" y="98"/>
                  </a:cubicBezTo>
                  <a:cubicBezTo>
                    <a:pt x="38" y="123"/>
                    <a:pt x="73" y="127"/>
                    <a:pt x="98" y="108"/>
                  </a:cubicBezTo>
                  <a:cubicBezTo>
                    <a:pt x="123" y="90"/>
                    <a:pt x="127" y="54"/>
                    <a:pt x="108" y="29"/>
                  </a:cubicBezTo>
                  <a:cubicBezTo>
                    <a:pt x="89" y="5"/>
                    <a:pt x="54" y="0"/>
                    <a:pt x="29" y="19"/>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7" name="Freeform 86"/>
            <p:cNvSpPr>
              <a:spLocks/>
            </p:cNvSpPr>
            <p:nvPr/>
          </p:nvSpPr>
          <p:spPr bwMode="auto">
            <a:xfrm>
              <a:off x="3552607" y="-3018176"/>
              <a:ext cx="87312" cy="87313"/>
            </a:xfrm>
            <a:custGeom>
              <a:avLst/>
              <a:gdLst>
                <a:gd name="T0" fmla="*/ 27 w 118"/>
                <a:gd name="T1" fmla="*/ 18 h 118"/>
                <a:gd name="T2" fmla="*/ 18 w 118"/>
                <a:gd name="T3" fmla="*/ 91 h 118"/>
                <a:gd name="T4" fmla="*/ 91 w 118"/>
                <a:gd name="T5" fmla="*/ 101 h 118"/>
                <a:gd name="T6" fmla="*/ 101 w 118"/>
                <a:gd name="T7" fmla="*/ 28 h 118"/>
                <a:gd name="T8" fmla="*/ 27 w 118"/>
                <a:gd name="T9" fmla="*/ 18 h 118"/>
              </a:gdLst>
              <a:ahLst/>
              <a:cxnLst>
                <a:cxn ang="0">
                  <a:pos x="T0" y="T1"/>
                </a:cxn>
                <a:cxn ang="0">
                  <a:pos x="T2" y="T3"/>
                </a:cxn>
                <a:cxn ang="0">
                  <a:pos x="T4" y="T5"/>
                </a:cxn>
                <a:cxn ang="0">
                  <a:pos x="T6" y="T7"/>
                </a:cxn>
                <a:cxn ang="0">
                  <a:pos x="T8" y="T9"/>
                </a:cxn>
              </a:cxnLst>
              <a:rect l="0" t="0" r="r" b="b"/>
              <a:pathLst>
                <a:path w="118" h="118">
                  <a:moveTo>
                    <a:pt x="27" y="18"/>
                  </a:moveTo>
                  <a:cubicBezTo>
                    <a:pt x="5" y="35"/>
                    <a:pt x="0" y="68"/>
                    <a:pt x="18" y="91"/>
                  </a:cubicBezTo>
                  <a:cubicBezTo>
                    <a:pt x="35" y="114"/>
                    <a:pt x="68" y="118"/>
                    <a:pt x="91" y="101"/>
                  </a:cubicBezTo>
                  <a:cubicBezTo>
                    <a:pt x="114" y="83"/>
                    <a:pt x="118" y="51"/>
                    <a:pt x="101" y="28"/>
                  </a:cubicBezTo>
                  <a:cubicBezTo>
                    <a:pt x="83" y="5"/>
                    <a:pt x="50" y="0"/>
                    <a:pt x="27" y="18"/>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88" name="Freeform 87"/>
            <p:cNvSpPr>
              <a:spLocks/>
            </p:cNvSpPr>
            <p:nvPr/>
          </p:nvSpPr>
          <p:spPr bwMode="auto">
            <a:xfrm>
              <a:off x="3395444" y="-3148351"/>
              <a:ext cx="133350" cy="133350"/>
            </a:xfrm>
            <a:custGeom>
              <a:avLst/>
              <a:gdLst>
                <a:gd name="T0" fmla="*/ 41 w 179"/>
                <a:gd name="T1" fmla="*/ 27 h 180"/>
                <a:gd name="T2" fmla="*/ 26 w 179"/>
                <a:gd name="T3" fmla="*/ 138 h 180"/>
                <a:gd name="T4" fmla="*/ 138 w 179"/>
                <a:gd name="T5" fmla="*/ 153 h 180"/>
                <a:gd name="T6" fmla="*/ 153 w 179"/>
                <a:gd name="T7" fmla="*/ 41 h 180"/>
                <a:gd name="T8" fmla="*/ 41 w 179"/>
                <a:gd name="T9" fmla="*/ 27 h 180"/>
              </a:gdLst>
              <a:ahLst/>
              <a:cxnLst>
                <a:cxn ang="0">
                  <a:pos x="T0" y="T1"/>
                </a:cxn>
                <a:cxn ang="0">
                  <a:pos x="T2" y="T3"/>
                </a:cxn>
                <a:cxn ang="0">
                  <a:pos x="T4" y="T5"/>
                </a:cxn>
                <a:cxn ang="0">
                  <a:pos x="T6" y="T7"/>
                </a:cxn>
                <a:cxn ang="0">
                  <a:pos x="T8" y="T9"/>
                </a:cxn>
              </a:cxnLst>
              <a:rect l="0" t="0" r="r" b="b"/>
              <a:pathLst>
                <a:path w="179" h="180">
                  <a:moveTo>
                    <a:pt x="41" y="27"/>
                  </a:moveTo>
                  <a:cubicBezTo>
                    <a:pt x="6" y="54"/>
                    <a:pt x="0" y="103"/>
                    <a:pt x="26" y="138"/>
                  </a:cubicBezTo>
                  <a:cubicBezTo>
                    <a:pt x="53" y="173"/>
                    <a:pt x="103" y="180"/>
                    <a:pt x="138" y="153"/>
                  </a:cubicBezTo>
                  <a:cubicBezTo>
                    <a:pt x="173" y="126"/>
                    <a:pt x="179" y="77"/>
                    <a:pt x="153" y="41"/>
                  </a:cubicBezTo>
                  <a:cubicBezTo>
                    <a:pt x="126" y="7"/>
                    <a:pt x="76" y="0"/>
                    <a:pt x="41" y="27"/>
                  </a:cubicBezTo>
                </a:path>
              </a:pathLst>
            </a:custGeom>
            <a:solidFill>
              <a:srgbClr val="0078D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47" name="Rectangle 46"/>
          <p:cNvSpPr>
            <a:spLocks noChangeArrowheads="1"/>
          </p:cNvSpPr>
          <p:nvPr/>
        </p:nvSpPr>
        <p:spPr bwMode="auto">
          <a:xfrm>
            <a:off x="6556992" y="50570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a:ln>
                  <a:noFill/>
                </a:ln>
                <a:solidFill>
                  <a:srgbClr val="0078D7"/>
                </a:solidFill>
                <a:effectLst/>
                <a:uLnTx/>
                <a:uFillTx/>
                <a:latin typeface="Segoe UI" panose="020B0502040204020203" pitchFamily="34" charset="0"/>
                <a:ea typeface="+mn-ea"/>
                <a:cs typeface="+mn-cs"/>
              </a:rPr>
              <a:t>Web Jobs</a:t>
            </a:r>
            <a:endParaRPr kumimoji="0" lang="en-US" alt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48" name="Group 47"/>
          <p:cNvGrpSpPr/>
          <p:nvPr/>
        </p:nvGrpSpPr>
        <p:grpSpPr>
          <a:xfrm>
            <a:off x="9695771" y="3169129"/>
            <a:ext cx="1006107" cy="115888"/>
            <a:chOff x="2220913" y="3983038"/>
            <a:chExt cx="1041400" cy="115888"/>
          </a:xfrm>
        </p:grpSpPr>
        <p:sp>
          <p:nvSpPr>
            <p:cNvPr id="73"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74" name="Freeform 73"/>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grpSp>
        <p:nvGrpSpPr>
          <p:cNvPr id="49" name="1 Devices - sensors"/>
          <p:cNvGrpSpPr/>
          <p:nvPr/>
        </p:nvGrpSpPr>
        <p:grpSpPr>
          <a:xfrm>
            <a:off x="0" y="2579641"/>
            <a:ext cx="3657869" cy="3487794"/>
            <a:chOff x="-977339" y="2485984"/>
            <a:chExt cx="3976839" cy="3501091"/>
          </a:xfrm>
        </p:grpSpPr>
        <p:sp>
          <p:nvSpPr>
            <p:cNvPr id="58" name="TextBox 250"/>
            <p:cNvSpPr txBox="1"/>
            <p:nvPr/>
          </p:nvSpPr>
          <p:spPr>
            <a:xfrm>
              <a:off x="-977339" y="2485984"/>
              <a:ext cx="3976839" cy="834165"/>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87CD8"/>
                  </a:solidFill>
                  <a:effectLst/>
                  <a:uLnTx/>
                  <a:uFillTx/>
                  <a:latin typeface="Segoe UI Light" panose="020B0502040204020203" pitchFamily="34" charset="0"/>
                  <a:ea typeface="+mn-ea"/>
                  <a:cs typeface="+mn-cs"/>
                </a:rPr>
                <a:t>Devices</a:t>
              </a:r>
            </a:p>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87CD8"/>
                  </a:solidFill>
                  <a:effectLst/>
                  <a:uLnTx/>
                  <a:uFillTx/>
                  <a:latin typeface="Segoe UI Light" panose="020B0502040204020203" pitchFamily="34" charset="0"/>
                  <a:ea typeface="+mn-ea"/>
                  <a:cs typeface="Segoe UI Light" panose="020B0502040204020203" pitchFamily="34" charset="0"/>
                </a:rPr>
                <a:t>Azure IoT SDK (OSS)</a:t>
              </a:r>
            </a:p>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87CD8"/>
                  </a:solidFill>
                  <a:effectLst/>
                  <a:uLnTx/>
                  <a:uFillTx/>
                  <a:latin typeface="Segoe UI Light" panose="020B0502040204020203" pitchFamily="34" charset="0"/>
                  <a:ea typeface="+mn-ea"/>
                  <a:cs typeface="Segoe UI Light" panose="020B0502040204020203" pitchFamily="34" charset="0"/>
                </a:rPr>
                <a:t>Linux, RTOS, mBed, Windows, </a:t>
              </a:r>
            </a:p>
            <a:p>
              <a:pPr marL="0" marR="0" lvl="0" indent="0" algn="ctr" defTabSz="932361"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87CD8"/>
                  </a:solidFill>
                  <a:effectLst/>
                  <a:uLnTx/>
                  <a:uFillTx/>
                  <a:latin typeface="Segoe UI Light" panose="020B0502040204020203" pitchFamily="34" charset="0"/>
                  <a:ea typeface="+mn-ea"/>
                  <a:cs typeface="Segoe UI Light" panose="020B0502040204020203" pitchFamily="34" charset="0"/>
                </a:rPr>
                <a:t>Android, iOS </a:t>
              </a:r>
            </a:p>
          </p:txBody>
        </p:sp>
        <p:sp>
          <p:nvSpPr>
            <p:cNvPr id="59" name="Rectangle 58"/>
            <p:cNvSpPr/>
            <p:nvPr/>
          </p:nvSpPr>
          <p:spPr bwMode="auto">
            <a:xfrm>
              <a:off x="814417" y="3511836"/>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horz" wrap="square" lIns="91415" tIns="45707" rIns="45707" bIns="91415"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0" name="Frame 5"/>
            <p:cNvSpPr>
              <a:spLocks noChangeAspect="1"/>
            </p:cNvSpPr>
            <p:nvPr/>
          </p:nvSpPr>
          <p:spPr bwMode="auto">
            <a:xfrm>
              <a:off x="856938" y="354806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horz" wrap="square" lIns="107540" tIns="53771" rIns="53771" bIns="10754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Rectangle 60"/>
            <p:cNvSpPr/>
            <p:nvPr/>
          </p:nvSpPr>
          <p:spPr bwMode="auto">
            <a:xfrm>
              <a:off x="814417" y="3873444"/>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horz" wrap="square" lIns="91415" tIns="45707" rIns="45707" bIns="91415"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2" name="Frame 5"/>
            <p:cNvSpPr>
              <a:spLocks noChangeAspect="1"/>
            </p:cNvSpPr>
            <p:nvPr/>
          </p:nvSpPr>
          <p:spPr bwMode="auto">
            <a:xfrm>
              <a:off x="856938" y="3909673"/>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horz" wrap="square" lIns="107540" tIns="53771" rIns="53771" bIns="10754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Rectangle 62"/>
            <p:cNvSpPr/>
            <p:nvPr/>
          </p:nvSpPr>
          <p:spPr bwMode="auto">
            <a:xfrm>
              <a:off x="814417" y="4227997"/>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horz" wrap="square" lIns="91415" tIns="45707" rIns="45707" bIns="91415"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4" name="Frame 5"/>
            <p:cNvSpPr>
              <a:spLocks noChangeAspect="1"/>
            </p:cNvSpPr>
            <p:nvPr/>
          </p:nvSpPr>
          <p:spPr bwMode="auto">
            <a:xfrm>
              <a:off x="856938" y="426422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horz" wrap="square" lIns="107540" tIns="53771" rIns="53771" bIns="10754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Rectangle 64"/>
            <p:cNvSpPr/>
            <p:nvPr/>
          </p:nvSpPr>
          <p:spPr bwMode="auto">
            <a:xfrm>
              <a:off x="814417" y="4588407"/>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horz" wrap="square" lIns="91415" tIns="45707" rIns="45707" bIns="91415"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6" name="Frame 5"/>
            <p:cNvSpPr>
              <a:spLocks noChangeAspect="1"/>
            </p:cNvSpPr>
            <p:nvPr/>
          </p:nvSpPr>
          <p:spPr bwMode="auto">
            <a:xfrm>
              <a:off x="856938" y="4624635"/>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horz" wrap="square" lIns="107540" tIns="53771" rIns="53771" bIns="10754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p:cNvSpPr/>
            <p:nvPr/>
          </p:nvSpPr>
          <p:spPr bwMode="auto">
            <a:xfrm>
              <a:off x="814417" y="4948865"/>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horz" wrap="square" lIns="91415" tIns="45707" rIns="45707" bIns="91415"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68" name="Frame 5"/>
            <p:cNvSpPr>
              <a:spLocks noChangeAspect="1"/>
            </p:cNvSpPr>
            <p:nvPr/>
          </p:nvSpPr>
          <p:spPr bwMode="auto">
            <a:xfrm>
              <a:off x="856938" y="4985094"/>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horz" wrap="square" lIns="107540" tIns="53771" rIns="53771" bIns="10754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ectangle 68"/>
            <p:cNvSpPr/>
            <p:nvPr/>
          </p:nvSpPr>
          <p:spPr bwMode="auto">
            <a:xfrm>
              <a:off x="814417" y="5307043"/>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horz" wrap="square" lIns="91415" tIns="45707" rIns="45707" bIns="91415"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70" name="Frame 5"/>
            <p:cNvSpPr>
              <a:spLocks noChangeAspect="1"/>
            </p:cNvSpPr>
            <p:nvPr/>
          </p:nvSpPr>
          <p:spPr bwMode="auto">
            <a:xfrm>
              <a:off x="856938" y="534327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horz" wrap="square" lIns="107540" tIns="53771" rIns="53771" bIns="10754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ectangle 70"/>
            <p:cNvSpPr/>
            <p:nvPr/>
          </p:nvSpPr>
          <p:spPr bwMode="auto">
            <a:xfrm>
              <a:off x="814417" y="5665173"/>
              <a:ext cx="333651" cy="321902"/>
            </a:xfrm>
            <a:prstGeom prst="rect">
              <a:avLst/>
            </a:prstGeom>
            <a:gradFill flip="none" rotWithShape="1">
              <a:gsLst>
                <a:gs pos="50000">
                  <a:srgbClr val="5EB6DA"/>
                </a:gs>
                <a:gs pos="50000">
                  <a:srgbClr val="3999C6"/>
                </a:gs>
              </a:gsLst>
              <a:lin ang="8100000" scaled="1"/>
              <a:tileRect/>
            </a:gradFill>
            <a:ln w="9525" cap="flat" cmpd="sng" algn="ctr">
              <a:noFill/>
              <a:prstDash val="solid"/>
              <a:headEnd type="none" w="med" len="med"/>
              <a:tailEnd type="none" w="med" len="med"/>
            </a:ln>
            <a:effectLst/>
          </p:spPr>
          <p:txBody>
            <a:bodyPr rot="0" spcFirstLastPara="0" vert="horz" wrap="square" lIns="91415" tIns="45707" rIns="45707" bIns="91415"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3725"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51" normalizeH="0" baseline="0" noProof="0" dirty="0">
                <a:ln>
                  <a:noFill/>
                </a:ln>
                <a:solidFill>
                  <a:prstClr val="black"/>
                </a:solidFill>
                <a:effectLst/>
                <a:uLnTx/>
                <a:uFillTx/>
                <a:latin typeface="Segoe UI"/>
                <a:ea typeface="Segoe UI" pitchFamily="34" charset="0"/>
                <a:cs typeface="Segoe UI" pitchFamily="34" charset="0"/>
              </a:endParaRPr>
            </a:p>
          </p:txBody>
        </p:sp>
        <p:sp>
          <p:nvSpPr>
            <p:cNvPr id="72" name="Frame 5"/>
            <p:cNvSpPr>
              <a:spLocks noChangeAspect="1"/>
            </p:cNvSpPr>
            <p:nvPr/>
          </p:nvSpPr>
          <p:spPr bwMode="auto">
            <a:xfrm>
              <a:off x="856938" y="5701402"/>
              <a:ext cx="249509" cy="249443"/>
            </a:xfrm>
            <a:custGeom>
              <a:avLst/>
              <a:gdLst/>
              <a:ahLst/>
              <a:cxnLst/>
              <a:rect l="l" t="t" r="r" b="b"/>
              <a:pathLst>
                <a:path w="914400" h="914400">
                  <a:moveTo>
                    <a:pt x="423625" y="642938"/>
                  </a:moveTo>
                  <a:lnTo>
                    <a:pt x="500064" y="720805"/>
                  </a:lnTo>
                  <a:lnTo>
                    <a:pt x="500064" y="770811"/>
                  </a:lnTo>
                  <a:lnTo>
                    <a:pt x="423625" y="770811"/>
                  </a:lnTo>
                  <a:close/>
                  <a:moveTo>
                    <a:pt x="651511" y="598647"/>
                  </a:moveTo>
                  <a:lnTo>
                    <a:pt x="656512" y="599361"/>
                  </a:lnTo>
                  <a:lnTo>
                    <a:pt x="660798" y="600076"/>
                  </a:lnTo>
                  <a:lnTo>
                    <a:pt x="664370" y="602219"/>
                  </a:lnTo>
                  <a:lnTo>
                    <a:pt x="667942" y="605076"/>
                  </a:lnTo>
                  <a:lnTo>
                    <a:pt x="671514" y="608648"/>
                  </a:lnTo>
                  <a:lnTo>
                    <a:pt x="673657" y="612935"/>
                  </a:lnTo>
                  <a:lnTo>
                    <a:pt x="675086" y="617221"/>
                  </a:lnTo>
                  <a:lnTo>
                    <a:pt x="675800" y="622221"/>
                  </a:lnTo>
                  <a:lnTo>
                    <a:pt x="675086" y="627222"/>
                  </a:lnTo>
                  <a:lnTo>
                    <a:pt x="673657" y="631508"/>
                  </a:lnTo>
                  <a:lnTo>
                    <a:pt x="671514" y="635080"/>
                  </a:lnTo>
                  <a:lnTo>
                    <a:pt x="667942" y="638652"/>
                  </a:lnTo>
                  <a:lnTo>
                    <a:pt x="664370" y="642224"/>
                  </a:lnTo>
                  <a:lnTo>
                    <a:pt x="660798" y="644367"/>
                  </a:lnTo>
                  <a:lnTo>
                    <a:pt x="656512" y="645796"/>
                  </a:lnTo>
                  <a:lnTo>
                    <a:pt x="651511" y="646510"/>
                  </a:lnTo>
                  <a:lnTo>
                    <a:pt x="646510" y="645796"/>
                  </a:lnTo>
                  <a:lnTo>
                    <a:pt x="642224" y="644367"/>
                  </a:lnTo>
                  <a:lnTo>
                    <a:pt x="637937" y="642224"/>
                  </a:lnTo>
                  <a:lnTo>
                    <a:pt x="634365" y="638652"/>
                  </a:lnTo>
                  <a:lnTo>
                    <a:pt x="631508" y="635080"/>
                  </a:lnTo>
                  <a:lnTo>
                    <a:pt x="629365" y="631508"/>
                  </a:lnTo>
                  <a:lnTo>
                    <a:pt x="628650" y="627222"/>
                  </a:lnTo>
                  <a:lnTo>
                    <a:pt x="627936" y="622221"/>
                  </a:lnTo>
                  <a:lnTo>
                    <a:pt x="628650" y="617221"/>
                  </a:lnTo>
                  <a:lnTo>
                    <a:pt x="629365" y="612935"/>
                  </a:lnTo>
                  <a:lnTo>
                    <a:pt x="631508" y="608648"/>
                  </a:lnTo>
                  <a:lnTo>
                    <a:pt x="634365" y="605076"/>
                  </a:lnTo>
                  <a:lnTo>
                    <a:pt x="637937" y="602219"/>
                  </a:lnTo>
                  <a:lnTo>
                    <a:pt x="642224" y="600076"/>
                  </a:lnTo>
                  <a:lnTo>
                    <a:pt x="646510" y="599361"/>
                  </a:lnTo>
                  <a:close/>
                  <a:moveTo>
                    <a:pt x="224314" y="447914"/>
                  </a:moveTo>
                  <a:lnTo>
                    <a:pt x="373619" y="600076"/>
                  </a:lnTo>
                  <a:lnTo>
                    <a:pt x="373619" y="770812"/>
                  </a:lnTo>
                  <a:lnTo>
                    <a:pt x="294323" y="770812"/>
                  </a:lnTo>
                  <a:lnTo>
                    <a:pt x="294323" y="568644"/>
                  </a:lnTo>
                  <a:lnTo>
                    <a:pt x="240030" y="568644"/>
                  </a:lnTo>
                  <a:lnTo>
                    <a:pt x="240030" y="768669"/>
                  </a:lnTo>
                  <a:lnTo>
                    <a:pt x="142161" y="769383"/>
                  </a:lnTo>
                  <a:lnTo>
                    <a:pt x="142161" y="696517"/>
                  </a:lnTo>
                  <a:lnTo>
                    <a:pt x="184309" y="696517"/>
                  </a:lnTo>
                  <a:lnTo>
                    <a:pt x="184309" y="642939"/>
                  </a:lnTo>
                  <a:lnTo>
                    <a:pt x="142161" y="642939"/>
                  </a:lnTo>
                  <a:lnTo>
                    <a:pt x="142161" y="565072"/>
                  </a:lnTo>
                  <a:lnTo>
                    <a:pt x="182166" y="565072"/>
                  </a:lnTo>
                  <a:lnTo>
                    <a:pt x="182166" y="518637"/>
                  </a:lnTo>
                  <a:lnTo>
                    <a:pt x="142161" y="518637"/>
                  </a:lnTo>
                  <a:lnTo>
                    <a:pt x="142161" y="448629"/>
                  </a:lnTo>
                  <a:close/>
                  <a:moveTo>
                    <a:pt x="272891" y="250746"/>
                  </a:moveTo>
                  <a:lnTo>
                    <a:pt x="278606" y="251461"/>
                  </a:lnTo>
                  <a:lnTo>
                    <a:pt x="282892" y="252889"/>
                  </a:lnTo>
                  <a:lnTo>
                    <a:pt x="286464" y="255032"/>
                  </a:lnTo>
                  <a:lnTo>
                    <a:pt x="290036" y="257890"/>
                  </a:lnTo>
                  <a:lnTo>
                    <a:pt x="292894" y="261462"/>
                  </a:lnTo>
                  <a:lnTo>
                    <a:pt x="295037" y="265034"/>
                  </a:lnTo>
                  <a:lnTo>
                    <a:pt x="296466" y="269320"/>
                  </a:lnTo>
                  <a:lnTo>
                    <a:pt x="297180" y="275035"/>
                  </a:lnTo>
                  <a:lnTo>
                    <a:pt x="296466" y="280036"/>
                  </a:lnTo>
                  <a:lnTo>
                    <a:pt x="295037" y="284322"/>
                  </a:lnTo>
                  <a:lnTo>
                    <a:pt x="292894" y="287894"/>
                  </a:lnTo>
                  <a:lnTo>
                    <a:pt x="290036" y="291466"/>
                  </a:lnTo>
                  <a:lnTo>
                    <a:pt x="286464" y="294323"/>
                  </a:lnTo>
                  <a:lnTo>
                    <a:pt x="282892" y="296466"/>
                  </a:lnTo>
                  <a:lnTo>
                    <a:pt x="278606" y="297181"/>
                  </a:lnTo>
                  <a:lnTo>
                    <a:pt x="272891" y="297895"/>
                  </a:lnTo>
                  <a:lnTo>
                    <a:pt x="267890" y="297181"/>
                  </a:lnTo>
                  <a:lnTo>
                    <a:pt x="263604" y="296466"/>
                  </a:lnTo>
                  <a:lnTo>
                    <a:pt x="260032" y="294323"/>
                  </a:lnTo>
                  <a:lnTo>
                    <a:pt x="256460" y="291466"/>
                  </a:lnTo>
                  <a:lnTo>
                    <a:pt x="253603" y="287894"/>
                  </a:lnTo>
                  <a:lnTo>
                    <a:pt x="251459" y="284322"/>
                  </a:lnTo>
                  <a:lnTo>
                    <a:pt x="250031" y="280036"/>
                  </a:lnTo>
                  <a:lnTo>
                    <a:pt x="249316" y="275035"/>
                  </a:lnTo>
                  <a:lnTo>
                    <a:pt x="250031" y="269320"/>
                  </a:lnTo>
                  <a:lnTo>
                    <a:pt x="251459" y="265034"/>
                  </a:lnTo>
                  <a:lnTo>
                    <a:pt x="253603" y="261462"/>
                  </a:lnTo>
                  <a:lnTo>
                    <a:pt x="256460" y="257890"/>
                  </a:lnTo>
                  <a:lnTo>
                    <a:pt x="260032" y="255032"/>
                  </a:lnTo>
                  <a:lnTo>
                    <a:pt x="263604" y="252889"/>
                  </a:lnTo>
                  <a:lnTo>
                    <a:pt x="267890" y="251461"/>
                  </a:lnTo>
                  <a:close/>
                  <a:moveTo>
                    <a:pt x="722947" y="147876"/>
                  </a:moveTo>
                  <a:lnTo>
                    <a:pt x="770811" y="147876"/>
                  </a:lnTo>
                  <a:lnTo>
                    <a:pt x="770811" y="227171"/>
                  </a:lnTo>
                  <a:lnTo>
                    <a:pt x="722947" y="227171"/>
                  </a:lnTo>
                  <a:close/>
                  <a:moveTo>
                    <a:pt x="554355" y="143589"/>
                  </a:moveTo>
                  <a:lnTo>
                    <a:pt x="672227" y="143589"/>
                  </a:lnTo>
                  <a:lnTo>
                    <a:pt x="672941" y="281464"/>
                  </a:lnTo>
                  <a:lnTo>
                    <a:pt x="772239" y="281464"/>
                  </a:lnTo>
                  <a:lnTo>
                    <a:pt x="772239" y="358616"/>
                  </a:lnTo>
                  <a:lnTo>
                    <a:pt x="722947" y="358616"/>
                  </a:lnTo>
                  <a:lnTo>
                    <a:pt x="722947" y="410051"/>
                  </a:lnTo>
                  <a:lnTo>
                    <a:pt x="772239" y="410051"/>
                  </a:lnTo>
                  <a:lnTo>
                    <a:pt x="772239" y="485775"/>
                  </a:lnTo>
                  <a:lnTo>
                    <a:pt x="722947" y="485775"/>
                  </a:lnTo>
                  <a:lnTo>
                    <a:pt x="722947" y="537210"/>
                  </a:lnTo>
                  <a:lnTo>
                    <a:pt x="772239" y="537210"/>
                  </a:lnTo>
                  <a:lnTo>
                    <a:pt x="772239" y="770811"/>
                  </a:lnTo>
                  <a:lnTo>
                    <a:pt x="677942" y="770811"/>
                  </a:lnTo>
                  <a:lnTo>
                    <a:pt x="677942" y="699374"/>
                  </a:lnTo>
                  <a:lnTo>
                    <a:pt x="682228" y="697945"/>
                  </a:lnTo>
                  <a:lnTo>
                    <a:pt x="686514" y="696516"/>
                  </a:lnTo>
                  <a:lnTo>
                    <a:pt x="690086" y="694373"/>
                  </a:lnTo>
                  <a:lnTo>
                    <a:pt x="694372" y="692230"/>
                  </a:lnTo>
                  <a:lnTo>
                    <a:pt x="697944" y="689372"/>
                  </a:lnTo>
                  <a:lnTo>
                    <a:pt x="702230" y="686515"/>
                  </a:lnTo>
                  <a:lnTo>
                    <a:pt x="705802" y="683657"/>
                  </a:lnTo>
                  <a:lnTo>
                    <a:pt x="709374" y="680800"/>
                  </a:lnTo>
                  <a:lnTo>
                    <a:pt x="714375" y="675085"/>
                  </a:lnTo>
                  <a:lnTo>
                    <a:pt x="719375" y="667941"/>
                  </a:lnTo>
                  <a:lnTo>
                    <a:pt x="722947" y="661512"/>
                  </a:lnTo>
                  <a:lnTo>
                    <a:pt x="726519" y="654368"/>
                  </a:lnTo>
                  <a:lnTo>
                    <a:pt x="728662" y="647938"/>
                  </a:lnTo>
                  <a:lnTo>
                    <a:pt x="730805" y="639366"/>
                  </a:lnTo>
                  <a:lnTo>
                    <a:pt x="732234" y="632222"/>
                  </a:lnTo>
                  <a:lnTo>
                    <a:pt x="732948" y="624364"/>
                  </a:lnTo>
                  <a:lnTo>
                    <a:pt x="732234" y="616506"/>
                  </a:lnTo>
                  <a:lnTo>
                    <a:pt x="730805" y="608648"/>
                  </a:lnTo>
                  <a:lnTo>
                    <a:pt x="728662" y="600790"/>
                  </a:lnTo>
                  <a:lnTo>
                    <a:pt x="726519" y="593646"/>
                  </a:lnTo>
                  <a:lnTo>
                    <a:pt x="722947" y="586502"/>
                  </a:lnTo>
                  <a:lnTo>
                    <a:pt x="719375" y="580073"/>
                  </a:lnTo>
                  <a:lnTo>
                    <a:pt x="714375" y="572929"/>
                  </a:lnTo>
                  <a:lnTo>
                    <a:pt x="709374" y="567214"/>
                  </a:lnTo>
                  <a:lnTo>
                    <a:pt x="705802" y="563642"/>
                  </a:lnTo>
                  <a:lnTo>
                    <a:pt x="702230" y="560785"/>
                  </a:lnTo>
                  <a:lnTo>
                    <a:pt x="697230" y="557927"/>
                  </a:lnTo>
                  <a:lnTo>
                    <a:pt x="693658" y="555070"/>
                  </a:lnTo>
                  <a:lnTo>
                    <a:pt x="689372" y="552927"/>
                  </a:lnTo>
                  <a:lnTo>
                    <a:pt x="685085" y="550783"/>
                  </a:lnTo>
                  <a:lnTo>
                    <a:pt x="680085" y="549355"/>
                  </a:lnTo>
                  <a:lnTo>
                    <a:pt x="675799" y="547211"/>
                  </a:lnTo>
                  <a:lnTo>
                    <a:pt x="675084" y="464344"/>
                  </a:lnTo>
                  <a:lnTo>
                    <a:pt x="554355" y="345757"/>
                  </a:lnTo>
                  <a:close/>
                  <a:moveTo>
                    <a:pt x="507920" y="143589"/>
                  </a:moveTo>
                  <a:lnTo>
                    <a:pt x="507920" y="305752"/>
                  </a:lnTo>
                  <a:lnTo>
                    <a:pt x="420766" y="218598"/>
                  </a:lnTo>
                  <a:lnTo>
                    <a:pt x="420766" y="144303"/>
                  </a:lnTo>
                  <a:close/>
                  <a:moveTo>
                    <a:pt x="371476" y="143589"/>
                  </a:moveTo>
                  <a:lnTo>
                    <a:pt x="371476" y="231457"/>
                  </a:lnTo>
                  <a:lnTo>
                    <a:pt x="634366" y="497205"/>
                  </a:lnTo>
                  <a:lnTo>
                    <a:pt x="634366" y="547211"/>
                  </a:lnTo>
                  <a:lnTo>
                    <a:pt x="622221" y="551498"/>
                  </a:lnTo>
                  <a:lnTo>
                    <a:pt x="610791" y="557213"/>
                  </a:lnTo>
                  <a:lnTo>
                    <a:pt x="600076" y="565071"/>
                  </a:lnTo>
                  <a:lnTo>
                    <a:pt x="591503" y="574358"/>
                  </a:lnTo>
                  <a:lnTo>
                    <a:pt x="584360" y="585788"/>
                  </a:lnTo>
                  <a:lnTo>
                    <a:pt x="577930" y="597218"/>
                  </a:lnTo>
                  <a:lnTo>
                    <a:pt x="575073" y="610791"/>
                  </a:lnTo>
                  <a:lnTo>
                    <a:pt x="573644" y="624364"/>
                  </a:lnTo>
                  <a:lnTo>
                    <a:pt x="574358" y="632222"/>
                  </a:lnTo>
                  <a:lnTo>
                    <a:pt x="575073" y="639366"/>
                  </a:lnTo>
                  <a:lnTo>
                    <a:pt x="577216" y="647938"/>
                  </a:lnTo>
                  <a:lnTo>
                    <a:pt x="580073" y="654368"/>
                  </a:lnTo>
                  <a:lnTo>
                    <a:pt x="582931" y="661512"/>
                  </a:lnTo>
                  <a:lnTo>
                    <a:pt x="587217" y="667941"/>
                  </a:lnTo>
                  <a:lnTo>
                    <a:pt x="591503" y="675085"/>
                  </a:lnTo>
                  <a:lnTo>
                    <a:pt x="596504" y="680800"/>
                  </a:lnTo>
                  <a:lnTo>
                    <a:pt x="600790" y="684372"/>
                  </a:lnTo>
                  <a:lnTo>
                    <a:pt x="605076" y="687944"/>
                  </a:lnTo>
                  <a:lnTo>
                    <a:pt x="609363" y="691515"/>
                  </a:lnTo>
                  <a:lnTo>
                    <a:pt x="615078" y="694373"/>
                  </a:lnTo>
                  <a:lnTo>
                    <a:pt x="620078" y="697230"/>
                  </a:lnTo>
                  <a:lnTo>
                    <a:pt x="625793" y="699374"/>
                  </a:lnTo>
                  <a:lnTo>
                    <a:pt x="630794" y="700802"/>
                  </a:lnTo>
                  <a:lnTo>
                    <a:pt x="636509" y="702945"/>
                  </a:lnTo>
                  <a:lnTo>
                    <a:pt x="636509" y="770811"/>
                  </a:lnTo>
                  <a:lnTo>
                    <a:pt x="551498" y="770811"/>
                  </a:lnTo>
                  <a:lnTo>
                    <a:pt x="551498" y="705089"/>
                  </a:lnTo>
                  <a:lnTo>
                    <a:pt x="240745" y="396478"/>
                  </a:lnTo>
                  <a:lnTo>
                    <a:pt x="142161" y="396478"/>
                  </a:lnTo>
                  <a:lnTo>
                    <a:pt x="142161" y="144303"/>
                  </a:lnTo>
                  <a:lnTo>
                    <a:pt x="247174" y="144303"/>
                  </a:lnTo>
                  <a:lnTo>
                    <a:pt x="247174" y="200739"/>
                  </a:lnTo>
                  <a:lnTo>
                    <a:pt x="236458" y="205025"/>
                  </a:lnTo>
                  <a:lnTo>
                    <a:pt x="227171" y="212169"/>
                  </a:lnTo>
                  <a:lnTo>
                    <a:pt x="218599" y="220027"/>
                  </a:lnTo>
                  <a:lnTo>
                    <a:pt x="210741" y="228600"/>
                  </a:lnTo>
                  <a:lnTo>
                    <a:pt x="204311" y="239315"/>
                  </a:lnTo>
                  <a:lnTo>
                    <a:pt x="199311" y="251460"/>
                  </a:lnTo>
                  <a:lnTo>
                    <a:pt x="196453" y="263604"/>
                  </a:lnTo>
                  <a:lnTo>
                    <a:pt x="195025" y="277177"/>
                  </a:lnTo>
                  <a:lnTo>
                    <a:pt x="195739" y="285036"/>
                  </a:lnTo>
                  <a:lnTo>
                    <a:pt x="196453" y="292894"/>
                  </a:lnTo>
                  <a:lnTo>
                    <a:pt x="198596" y="300037"/>
                  </a:lnTo>
                  <a:lnTo>
                    <a:pt x="200740" y="307896"/>
                  </a:lnTo>
                  <a:lnTo>
                    <a:pt x="204311" y="315039"/>
                  </a:lnTo>
                  <a:lnTo>
                    <a:pt x="207883" y="321469"/>
                  </a:lnTo>
                  <a:lnTo>
                    <a:pt x="212884" y="327898"/>
                  </a:lnTo>
                  <a:lnTo>
                    <a:pt x="218599" y="333613"/>
                  </a:lnTo>
                  <a:lnTo>
                    <a:pt x="224314" y="339328"/>
                  </a:lnTo>
                  <a:lnTo>
                    <a:pt x="230029" y="343614"/>
                  </a:lnTo>
                  <a:lnTo>
                    <a:pt x="237173" y="347901"/>
                  </a:lnTo>
                  <a:lnTo>
                    <a:pt x="243602" y="350758"/>
                  </a:lnTo>
                  <a:lnTo>
                    <a:pt x="251461" y="353616"/>
                  </a:lnTo>
                  <a:lnTo>
                    <a:pt x="259319" y="355759"/>
                  </a:lnTo>
                  <a:lnTo>
                    <a:pt x="266463" y="356473"/>
                  </a:lnTo>
                  <a:lnTo>
                    <a:pt x="274321" y="357188"/>
                  </a:lnTo>
                  <a:lnTo>
                    <a:pt x="280750" y="357188"/>
                  </a:lnTo>
                  <a:lnTo>
                    <a:pt x="286465" y="356473"/>
                  </a:lnTo>
                  <a:lnTo>
                    <a:pt x="291466" y="355759"/>
                  </a:lnTo>
                  <a:lnTo>
                    <a:pt x="297181" y="354330"/>
                  </a:lnTo>
                  <a:lnTo>
                    <a:pt x="302181" y="352187"/>
                  </a:lnTo>
                  <a:lnTo>
                    <a:pt x="307896" y="350044"/>
                  </a:lnTo>
                  <a:lnTo>
                    <a:pt x="312183" y="347901"/>
                  </a:lnTo>
                  <a:lnTo>
                    <a:pt x="317183" y="345043"/>
                  </a:lnTo>
                  <a:lnTo>
                    <a:pt x="540068" y="567214"/>
                  </a:lnTo>
                  <a:lnTo>
                    <a:pt x="537925" y="507921"/>
                  </a:lnTo>
                  <a:lnTo>
                    <a:pt x="345044" y="315039"/>
                  </a:lnTo>
                  <a:lnTo>
                    <a:pt x="348616" y="306467"/>
                  </a:lnTo>
                  <a:lnTo>
                    <a:pt x="352188" y="296466"/>
                  </a:lnTo>
                  <a:lnTo>
                    <a:pt x="353616" y="287179"/>
                  </a:lnTo>
                  <a:lnTo>
                    <a:pt x="354331" y="277177"/>
                  </a:lnTo>
                  <a:lnTo>
                    <a:pt x="353616" y="268605"/>
                  </a:lnTo>
                  <a:lnTo>
                    <a:pt x="352902" y="261461"/>
                  </a:lnTo>
                  <a:lnTo>
                    <a:pt x="350759" y="253603"/>
                  </a:lnTo>
                  <a:lnTo>
                    <a:pt x="348616" y="246459"/>
                  </a:lnTo>
                  <a:lnTo>
                    <a:pt x="345044" y="239315"/>
                  </a:lnTo>
                  <a:lnTo>
                    <a:pt x="341472" y="232886"/>
                  </a:lnTo>
                  <a:lnTo>
                    <a:pt x="336471" y="226456"/>
                  </a:lnTo>
                  <a:lnTo>
                    <a:pt x="330756" y="220741"/>
                  </a:lnTo>
                  <a:lnTo>
                    <a:pt x="327185" y="217170"/>
                  </a:lnTo>
                  <a:lnTo>
                    <a:pt x="322898" y="213598"/>
                  </a:lnTo>
                  <a:lnTo>
                    <a:pt x="318612" y="210026"/>
                  </a:lnTo>
                  <a:lnTo>
                    <a:pt x="313611" y="207168"/>
                  </a:lnTo>
                  <a:lnTo>
                    <a:pt x="309325" y="205025"/>
                  </a:lnTo>
                  <a:lnTo>
                    <a:pt x="303610" y="202882"/>
                  </a:lnTo>
                  <a:lnTo>
                    <a:pt x="298610" y="201453"/>
                  </a:lnTo>
                  <a:lnTo>
                    <a:pt x="293609" y="200025"/>
                  </a:lnTo>
                  <a:lnTo>
                    <a:pt x="293609" y="144303"/>
                  </a:lnTo>
                  <a:close/>
                  <a:moveTo>
                    <a:pt x="55998" y="55998"/>
                  </a:moveTo>
                  <a:lnTo>
                    <a:pt x="55998" y="858402"/>
                  </a:lnTo>
                  <a:lnTo>
                    <a:pt x="858402" y="858402"/>
                  </a:lnTo>
                  <a:lnTo>
                    <a:pt x="858402" y="55998"/>
                  </a:lnTo>
                  <a:close/>
                  <a:moveTo>
                    <a:pt x="0" y="0"/>
                  </a:moveTo>
                  <a:lnTo>
                    <a:pt x="914400" y="0"/>
                  </a:lnTo>
                  <a:lnTo>
                    <a:pt x="914400" y="914400"/>
                  </a:lnTo>
                  <a:lnTo>
                    <a:pt x="0" y="914400"/>
                  </a:lnTo>
                  <a:close/>
                </a:path>
              </a:pathLst>
            </a:custGeom>
            <a:solidFill>
              <a:srgbClr val="505050"/>
            </a:solidFill>
            <a:ln w="9525" cap="flat" cmpd="sng" algn="ctr">
              <a:noFill/>
              <a:prstDash val="solid"/>
              <a:headEnd type="none" w="med" len="med"/>
              <a:tailEnd type="none" w="med" len="med"/>
            </a:ln>
            <a:effectLst/>
          </p:spPr>
          <p:txBody>
            <a:bodyPr rot="0" spcFirstLastPara="0" vert="horz" wrap="square" lIns="107540" tIns="53771" rIns="53771" bIns="10754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074869" rtl="0" eaLnBrk="1" fontAlgn="base" latinLnBrk="0" hangingPunct="1">
                <a:lnSpc>
                  <a:spcPct val="100000"/>
                </a:lnSpc>
                <a:spcBef>
                  <a:spcPct val="0"/>
                </a:spcBef>
                <a:spcAft>
                  <a:spcPct val="0"/>
                </a:spcAft>
                <a:buClrTx/>
                <a:buSzTx/>
                <a:buFontTx/>
                <a:buNone/>
                <a:tabLst/>
                <a:defRPr/>
              </a:pPr>
              <a:endParaRPr kumimoji="0" lang="en-US" sz="2353" b="0" i="0" u="none" strike="noStrike" kern="0" cap="none" spc="-5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0" name="Group 49"/>
          <p:cNvGrpSpPr/>
          <p:nvPr/>
        </p:nvGrpSpPr>
        <p:grpSpPr>
          <a:xfrm rot="10800000">
            <a:off x="9716532" y="6348371"/>
            <a:ext cx="1006107" cy="115888"/>
            <a:chOff x="2220913" y="3983038"/>
            <a:chExt cx="1041400" cy="115888"/>
          </a:xfrm>
        </p:grpSpPr>
        <p:sp>
          <p:nvSpPr>
            <p:cNvPr id="56" name="Line 83"/>
            <p:cNvSpPr>
              <a:spLocks noChangeShapeType="1"/>
            </p:cNvSpPr>
            <p:nvPr/>
          </p:nvSpPr>
          <p:spPr bwMode="auto">
            <a:xfrm flipH="1">
              <a:off x="2308225" y="4041775"/>
              <a:ext cx="954088" cy="0"/>
            </a:xfrm>
            <a:prstGeom prst="line">
              <a:avLst/>
            </a:prstGeom>
            <a:noFill/>
            <a:ln w="22225" cap="rnd">
              <a:solidFill>
                <a:srgbClr val="505050">
                  <a:lumMod val="7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57" name="Freeform 56"/>
            <p:cNvSpPr>
              <a:spLocks/>
            </p:cNvSpPr>
            <p:nvPr/>
          </p:nvSpPr>
          <p:spPr bwMode="auto">
            <a:xfrm>
              <a:off x="2220913" y="3983038"/>
              <a:ext cx="115888" cy="115888"/>
            </a:xfrm>
            <a:custGeom>
              <a:avLst/>
              <a:gdLst>
                <a:gd name="T0" fmla="*/ 0 w 172"/>
                <a:gd name="T1" fmla="*/ 85 h 171"/>
                <a:gd name="T2" fmla="*/ 172 w 172"/>
                <a:gd name="T3" fmla="*/ 0 h 171"/>
                <a:gd name="T4" fmla="*/ 172 w 172"/>
                <a:gd name="T5" fmla="*/ 171 h 171"/>
                <a:gd name="T6" fmla="*/ 0 w 172"/>
                <a:gd name="T7" fmla="*/ 85 h 171"/>
              </a:gdLst>
              <a:ahLst/>
              <a:cxnLst>
                <a:cxn ang="0">
                  <a:pos x="T0" y="T1"/>
                </a:cxn>
                <a:cxn ang="0">
                  <a:pos x="T2" y="T3"/>
                </a:cxn>
                <a:cxn ang="0">
                  <a:pos x="T4" y="T5"/>
                </a:cxn>
                <a:cxn ang="0">
                  <a:pos x="T6" y="T7"/>
                </a:cxn>
              </a:cxnLst>
              <a:rect l="0" t="0" r="r" b="b"/>
              <a:pathLst>
                <a:path w="172" h="171">
                  <a:moveTo>
                    <a:pt x="0" y="85"/>
                  </a:moveTo>
                  <a:lnTo>
                    <a:pt x="172" y="0"/>
                  </a:lnTo>
                  <a:cubicBezTo>
                    <a:pt x="145" y="54"/>
                    <a:pt x="145" y="117"/>
                    <a:pt x="172" y="171"/>
                  </a:cubicBezTo>
                  <a:lnTo>
                    <a:pt x="0" y="85"/>
                  </a:lnTo>
                  <a:close/>
                </a:path>
              </a:pathLst>
            </a:custGeom>
            <a:solidFill>
              <a:srgbClr val="505050">
                <a:lumMod val="75000"/>
              </a:srgbClr>
            </a:solidFill>
            <a:ln w="0">
              <a:solidFill>
                <a:srgbClr val="505050">
                  <a:lumMod val="75000"/>
                </a:srgbClr>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grpSp>
      <p:sp>
        <p:nvSpPr>
          <p:cNvPr id="51" name="Freeform 50"/>
          <p:cNvSpPr>
            <a:spLocks/>
          </p:cNvSpPr>
          <p:nvPr/>
        </p:nvSpPr>
        <p:spPr bwMode="auto">
          <a:xfrm flipV="1">
            <a:off x="4860080" y="5269937"/>
            <a:ext cx="773112" cy="357535"/>
          </a:xfrm>
          <a:custGeom>
            <a:avLst/>
            <a:gdLst>
              <a:gd name="T0" fmla="*/ 0 w 487"/>
              <a:gd name="T1" fmla="*/ 403 h 403"/>
              <a:gd name="T2" fmla="*/ 0 w 487"/>
              <a:gd name="T3" fmla="*/ 0 h 403"/>
              <a:gd name="T4" fmla="*/ 487 w 487"/>
              <a:gd name="T5" fmla="*/ 0 h 403"/>
            </a:gdLst>
            <a:ahLst/>
            <a:cxnLst>
              <a:cxn ang="0">
                <a:pos x="T0" y="T1"/>
              </a:cxn>
              <a:cxn ang="0">
                <a:pos x="T2" y="T3"/>
              </a:cxn>
              <a:cxn ang="0">
                <a:pos x="T4" y="T5"/>
              </a:cxn>
            </a:cxnLst>
            <a:rect l="0" t="0" r="r" b="b"/>
            <a:pathLst>
              <a:path w="487" h="403">
                <a:moveTo>
                  <a:pt x="0" y="403"/>
                </a:moveTo>
                <a:lnTo>
                  <a:pt x="0" y="0"/>
                </a:lnTo>
                <a:lnTo>
                  <a:pt x="487" y="0"/>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52" name="Line 251"/>
          <p:cNvSpPr>
            <a:spLocks noChangeShapeType="1"/>
          </p:cNvSpPr>
          <p:nvPr/>
        </p:nvSpPr>
        <p:spPr bwMode="auto">
          <a:xfrm flipV="1">
            <a:off x="5600743" y="5617300"/>
            <a:ext cx="2406719" cy="10171"/>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53" name="Freeform 52"/>
          <p:cNvSpPr>
            <a:spLocks/>
          </p:cNvSpPr>
          <p:nvPr/>
        </p:nvSpPr>
        <p:spPr bwMode="auto">
          <a:xfrm>
            <a:off x="7220061" y="4748345"/>
            <a:ext cx="787400" cy="869275"/>
          </a:xfrm>
          <a:custGeom>
            <a:avLst/>
            <a:gdLst>
              <a:gd name="T0" fmla="*/ 0 w 496"/>
              <a:gd name="T1" fmla="*/ 237 h 237"/>
              <a:gd name="T2" fmla="*/ 496 w 496"/>
              <a:gd name="T3" fmla="*/ 237 h 237"/>
              <a:gd name="T4" fmla="*/ 496 w 496"/>
              <a:gd name="T5" fmla="*/ 0 h 237"/>
            </a:gdLst>
            <a:ahLst/>
            <a:cxnLst>
              <a:cxn ang="0">
                <a:pos x="T0" y="T1"/>
              </a:cxn>
              <a:cxn ang="0">
                <a:pos x="T2" y="T3"/>
              </a:cxn>
              <a:cxn ang="0">
                <a:pos x="T4" y="T5"/>
              </a:cxn>
            </a:cxnLst>
            <a:rect l="0" t="0" r="r" b="b"/>
            <a:pathLst>
              <a:path w="496" h="237">
                <a:moveTo>
                  <a:pt x="0" y="237"/>
                </a:moveTo>
                <a:lnTo>
                  <a:pt x="496" y="237"/>
                </a:lnTo>
                <a:lnTo>
                  <a:pt x="496" y="0"/>
                </a:lnTo>
              </a:path>
            </a:pathLst>
          </a:custGeom>
          <a:noFill/>
          <a:ln w="23813"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sp>
        <p:nvSpPr>
          <p:cNvPr id="54" name="Line 217"/>
          <p:cNvSpPr>
            <a:spLocks noChangeShapeType="1"/>
          </p:cNvSpPr>
          <p:nvPr/>
        </p:nvSpPr>
        <p:spPr bwMode="auto">
          <a:xfrm flipH="1" flipV="1">
            <a:off x="8002991" y="4369238"/>
            <a:ext cx="6351" cy="531812"/>
          </a:xfrm>
          <a:prstGeom prst="line">
            <a:avLst/>
          </a:prstGeom>
          <a:noFill/>
          <a:ln w="23813" cap="rnd">
            <a:solidFill>
              <a:srgbClr val="0070C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a typeface="+mn-ea"/>
              <a:cs typeface="+mn-cs"/>
            </a:endParaRPr>
          </a:p>
        </p:txBody>
      </p:sp>
      <p:pic>
        <p:nvPicPr>
          <p:cNvPr id="55" name="Picture 54"/>
          <p:cNvPicPr>
            <a:picLocks noChangeAspect="1"/>
          </p:cNvPicPr>
          <p:nvPr/>
        </p:nvPicPr>
        <p:blipFill>
          <a:blip r:embed="rId3"/>
          <a:stretch>
            <a:fillRect/>
          </a:stretch>
        </p:blipFill>
        <p:spPr>
          <a:xfrm>
            <a:off x="6811218" y="2950884"/>
            <a:ext cx="756595" cy="807572"/>
          </a:xfrm>
          <a:prstGeom prst="rect">
            <a:avLst/>
          </a:prstGeom>
        </p:spPr>
      </p:pic>
      <p:sp>
        <p:nvSpPr>
          <p:cNvPr id="129" name="TextBox 128"/>
          <p:cNvSpPr txBox="1"/>
          <p:nvPr/>
        </p:nvSpPr>
        <p:spPr>
          <a:xfrm>
            <a:off x="546946" y="1325563"/>
            <a:ext cx="11013683" cy="1077218"/>
          </a:xfrm>
          <a:prstGeom prst="rect">
            <a:avLst/>
          </a:prstGeom>
          <a:noFill/>
        </p:spPr>
        <p:txBody>
          <a:bodyPr wrap="square" rtlCol="0">
            <a:spAutoFit/>
          </a:bodyPr>
          <a:lstStyle/>
          <a:p>
            <a:r>
              <a:rPr lang="en-US" sz="3200" dirty="0">
                <a:gradFill>
                  <a:gsLst>
                    <a:gs pos="0">
                      <a:srgbClr val="0078D7"/>
                    </a:gs>
                    <a:gs pos="100000">
                      <a:srgbClr val="0078D7"/>
                    </a:gs>
                  </a:gsLst>
                  <a:lin ang="5400000" scaled="0"/>
                </a:gradFill>
                <a:latin typeface="Segoe UI Light" panose="020B0502040204020203" pitchFamily="34" charset="0"/>
                <a:cs typeface="Segoe UI Light" panose="020B0502040204020203" pitchFamily="34" charset="0"/>
              </a:rPr>
              <a:t>Get started in minutes &amp; customize to meet your needs</a:t>
            </a:r>
            <a:br>
              <a:rPr lang="en-US" sz="3200" dirty="0">
                <a:gradFill>
                  <a:gsLst>
                    <a:gs pos="0">
                      <a:srgbClr val="0078D7"/>
                    </a:gs>
                    <a:gs pos="100000">
                      <a:srgbClr val="0078D7"/>
                    </a:gs>
                  </a:gsLst>
                  <a:lin ang="5400000" scaled="0"/>
                </a:gradFill>
                <a:latin typeface="Segoe UI"/>
              </a:rPr>
            </a:br>
            <a:endParaRPr lang="nl-NL" sz="3200" dirty="0"/>
          </a:p>
        </p:txBody>
      </p:sp>
    </p:spTree>
    <p:extLst>
      <p:ext uri="{BB962C8B-B14F-4D97-AF65-F5344CB8AC3E}">
        <p14:creationId xmlns:p14="http://schemas.microsoft.com/office/powerpoint/2010/main" val="297188657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First plug an eBook</a:t>
            </a:r>
          </a:p>
        </p:txBody>
      </p:sp>
      <p:pic>
        <p:nvPicPr>
          <p:cNvPr id="1026" name="Picture 2" descr="BizTalk Server Extensi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4" y="1103773"/>
            <a:ext cx="4704520" cy="498027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p:cNvSpPr>
            <a:spLocks noGrp="1"/>
          </p:cNvSpPr>
          <p:nvPr/>
        </p:nvSpPr>
        <p:spPr>
          <a:xfrm>
            <a:off x="4984376" y="1238840"/>
            <a:ext cx="7123953" cy="5367623"/>
          </a:xfrm>
          <a:prstGeom prst="rect">
            <a:avLst/>
          </a:prstGeom>
        </p:spPr>
        <p:txBody>
          <a:bodyPr vert="horz" wrap="square" lIns="146304" tIns="91440" rIns="146304" bIns="91440" rtlCol="0">
            <a:spAutoFit/>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Steef-Jan Wiggers</a:t>
            </a:r>
          </a:p>
          <a:p>
            <a:r>
              <a:rPr lang="en-US" sz="3200" dirty="0"/>
              <a:t>Johann Cooper</a:t>
            </a:r>
          </a:p>
          <a:p>
            <a:r>
              <a:rPr lang="en-US" sz="3200" dirty="0"/>
              <a:t>Eldert Grootenboer</a:t>
            </a:r>
          </a:p>
          <a:p>
            <a:endParaRPr lang="en-US" sz="3200" dirty="0"/>
          </a:p>
          <a:p>
            <a:endParaRPr lang="en-US" sz="3200" dirty="0"/>
          </a:p>
          <a:p>
            <a:endParaRPr lang="en-US" sz="3200" dirty="0"/>
          </a:p>
          <a:p>
            <a:endParaRPr lang="en-US" sz="3200" dirty="0"/>
          </a:p>
          <a:p>
            <a:endParaRPr lang="en-US" sz="3200" dirty="0"/>
          </a:p>
          <a:p>
            <a:pPr marL="0" indent="0">
              <a:buNone/>
            </a:pPr>
            <a:r>
              <a:rPr lang="en-US" sz="2400" dirty="0">
                <a:hlinkClick r:id="rId3"/>
              </a:rPr>
              <a:t>http://www.biztalk360.com/biztalk-server-extensibility/</a:t>
            </a:r>
            <a:endParaRPr lang="en-US" sz="2400" dirty="0"/>
          </a:p>
          <a:p>
            <a:pPr marL="0" indent="0">
              <a:buNone/>
            </a:pPr>
            <a:endParaRPr lang="en-US" sz="3200" dirty="0"/>
          </a:p>
        </p:txBody>
      </p:sp>
    </p:spTree>
    <p:extLst>
      <p:ext uri="{BB962C8B-B14F-4D97-AF65-F5344CB8AC3E}">
        <p14:creationId xmlns:p14="http://schemas.microsoft.com/office/powerpoint/2010/main" val="842318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Custom vs Automation</a:t>
            </a:r>
            <a:endParaRPr lang="nl-NL" dirty="0"/>
          </a:p>
        </p:txBody>
      </p:sp>
      <p:pic>
        <p:nvPicPr>
          <p:cNvPr id="1030" name="Picture 6" descr="http://beyondplm.com/wp-content/uploads/2014/03/plm-customiz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404" y="2112735"/>
            <a:ext cx="37338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karriereblog.svenja-hofert.de/wp-content/uploads/2012/03/arbeiten_m%C3%A4nnchen-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6" y="208416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18857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IoT, Azure, Exiting</a:t>
            </a:r>
            <a:endParaRPr lang="nl-NL" dirty="0"/>
          </a:p>
        </p:txBody>
      </p:sp>
      <p:sp>
        <p:nvSpPr>
          <p:cNvPr id="3" name="Content Placeholder 2"/>
          <p:cNvSpPr>
            <a:spLocks noGrp="1"/>
          </p:cNvSpPr>
          <p:nvPr>
            <p:ph idx="1"/>
          </p:nvPr>
        </p:nvSpPr>
        <p:spPr/>
        <p:txBody>
          <a:bodyPr/>
          <a:lstStyle/>
          <a:p>
            <a:r>
              <a:rPr lang="en-US" dirty="0"/>
              <a:t>New technology on all fronts</a:t>
            </a:r>
          </a:p>
          <a:p>
            <a:pPr lvl="1"/>
            <a:r>
              <a:rPr lang="en-US" dirty="0"/>
              <a:t>Front-End</a:t>
            </a:r>
          </a:p>
          <a:p>
            <a:pPr lvl="1"/>
            <a:r>
              <a:rPr lang="en-US" dirty="0"/>
              <a:t>Integration</a:t>
            </a:r>
          </a:p>
          <a:p>
            <a:pPr lvl="1"/>
            <a:r>
              <a:rPr lang="en-US" dirty="0"/>
              <a:t>BI</a:t>
            </a:r>
          </a:p>
          <a:p>
            <a:pPr lvl="1"/>
            <a:r>
              <a:rPr lang="en-US" dirty="0"/>
              <a:t>Embedded </a:t>
            </a:r>
          </a:p>
          <a:p>
            <a:pPr lvl="1"/>
            <a:r>
              <a:rPr lang="en-US" dirty="0"/>
              <a:t>Cloud</a:t>
            </a:r>
          </a:p>
          <a:p>
            <a:r>
              <a:rPr lang="en-US" dirty="0"/>
              <a:t>Challenges in speed and agility</a:t>
            </a:r>
          </a:p>
          <a:p>
            <a:r>
              <a:rPr lang="en-US" dirty="0"/>
              <a:t>More about data than technology!</a:t>
            </a:r>
          </a:p>
          <a:p>
            <a:pPr lvl="1"/>
            <a:endParaRPr lang="nl-NL" dirty="0"/>
          </a:p>
        </p:txBody>
      </p:sp>
    </p:spTree>
    <p:extLst>
      <p:ext uri="{BB962C8B-B14F-4D97-AF65-F5344CB8AC3E}">
        <p14:creationId xmlns:p14="http://schemas.microsoft.com/office/powerpoint/2010/main" val="336815908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Contact</a:t>
            </a:r>
            <a:endParaRPr lang="nl-NL" dirty="0"/>
          </a:p>
        </p:txBody>
      </p:sp>
      <p:sp>
        <p:nvSpPr>
          <p:cNvPr id="3" name="Content Placeholder 2"/>
          <p:cNvSpPr>
            <a:spLocks noGrp="1"/>
          </p:cNvSpPr>
          <p:nvPr>
            <p:ph idx="1"/>
          </p:nvPr>
        </p:nvSpPr>
        <p:spPr/>
        <p:txBody>
          <a:bodyPr/>
          <a:lstStyle/>
          <a:p>
            <a:r>
              <a:rPr lang="en-US" dirty="0"/>
              <a:t>Blog: </a:t>
            </a:r>
            <a:r>
              <a:rPr lang="en-US" dirty="0">
                <a:hlinkClick r:id="rId3"/>
              </a:rPr>
              <a:t>http://soa-thoughts.blogspot.nl/</a:t>
            </a:r>
            <a:endParaRPr lang="en-US" dirty="0"/>
          </a:p>
          <a:p>
            <a:r>
              <a:rPr lang="en-US" dirty="0"/>
              <a:t>Twitter: @</a:t>
            </a:r>
            <a:r>
              <a:rPr lang="en-US" dirty="0" err="1"/>
              <a:t>SteefJan</a:t>
            </a:r>
            <a:endParaRPr lang="en-US" dirty="0"/>
          </a:p>
          <a:p>
            <a:r>
              <a:rPr lang="en-US" dirty="0"/>
              <a:t>TechNet Wiki: </a:t>
            </a:r>
            <a:r>
              <a:rPr lang="nl-NL" dirty="0">
                <a:solidFill>
                  <a:schemeClr val="bg1"/>
                </a:solidFill>
                <a:hlinkClick r:id="rId4"/>
              </a:rPr>
              <a:t>UserPage</a:t>
            </a:r>
            <a:endParaRPr lang="nl-NL" dirty="0">
              <a:solidFill>
                <a:schemeClr val="bg1"/>
              </a:solidFill>
            </a:endParaRPr>
          </a:p>
          <a:p>
            <a:endParaRPr lang="nl-NL" dirty="0"/>
          </a:p>
          <a:p>
            <a:pPr marL="0" indent="0">
              <a:buNone/>
            </a:pPr>
            <a:r>
              <a:rPr lang="nl-NL" dirty="0"/>
              <a:t>Go see the next two IoT talks:</a:t>
            </a:r>
          </a:p>
          <a:p>
            <a:r>
              <a:rPr lang="nl-NL" dirty="0"/>
              <a:t>Kent : </a:t>
            </a:r>
            <a:r>
              <a:rPr lang="nl-NL" i="1" dirty="0"/>
              <a:t>Real World Industrial IoT</a:t>
            </a:r>
          </a:p>
          <a:p>
            <a:r>
              <a:rPr lang="nl-NL" dirty="0"/>
              <a:t>Mikael : </a:t>
            </a:r>
            <a:r>
              <a:rPr lang="nl-NL" i="1" dirty="0"/>
              <a:t>Azure IoT Hub beyond Hello world</a:t>
            </a:r>
            <a:endParaRPr lang="en-US" i="1" dirty="0"/>
          </a:p>
          <a:p>
            <a:pPr lvl="1"/>
            <a:endParaRPr lang="nl-NL" dirty="0"/>
          </a:p>
        </p:txBody>
      </p:sp>
    </p:spTree>
    <p:extLst>
      <p:ext uri="{BB962C8B-B14F-4D97-AF65-F5344CB8AC3E}">
        <p14:creationId xmlns:p14="http://schemas.microsoft.com/office/powerpoint/2010/main" val="207584403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5">
                <a:shade val="45000"/>
                <a:satMod val="135000"/>
              </a:schemeClr>
              <a:prstClr val="white"/>
            </a:duotone>
          </a:blip>
          <a:stretch>
            <a:fillRect/>
          </a:stretch>
        </p:blipFill>
        <p:spPr>
          <a:xfrm>
            <a:off x="0" y="0"/>
            <a:ext cx="12192000" cy="6868887"/>
          </a:xfrm>
          <a:prstGeom prst="rect">
            <a:avLst/>
          </a:prstGeom>
        </p:spPr>
      </p:pic>
      <p:sp>
        <p:nvSpPr>
          <p:cNvPr id="5" name="TextBox 4"/>
          <p:cNvSpPr txBox="1"/>
          <p:nvPr/>
        </p:nvSpPr>
        <p:spPr>
          <a:xfrm>
            <a:off x="4528458" y="2766341"/>
            <a:ext cx="6041572" cy="769441"/>
          </a:xfrm>
          <a:prstGeom prst="rect">
            <a:avLst/>
          </a:prstGeom>
          <a:noFill/>
        </p:spPr>
        <p:txBody>
          <a:bodyPr wrap="square" rtlCol="0">
            <a:spAutoFit/>
          </a:bodyPr>
          <a:lstStyle/>
          <a:p>
            <a:r>
              <a:rPr lang="en-US" sz="4400" dirty="0"/>
              <a:t>Thank You</a:t>
            </a:r>
            <a:endParaRPr lang="nl-NL" sz="4400" dirty="0"/>
          </a:p>
        </p:txBody>
      </p:sp>
    </p:spTree>
    <p:extLst>
      <p:ext uri="{BB962C8B-B14F-4D97-AF65-F5344CB8AC3E}">
        <p14:creationId xmlns:p14="http://schemas.microsoft.com/office/powerpoint/2010/main" val="8512658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IoT Hype?</a:t>
            </a:r>
            <a:endParaRPr lang="nl-NL" dirty="0"/>
          </a:p>
        </p:txBody>
      </p:sp>
      <p:pic>
        <p:nvPicPr>
          <p:cNvPr id="4" name="Picture 3"/>
          <p:cNvPicPr>
            <a:picLocks noChangeAspect="1"/>
          </p:cNvPicPr>
          <p:nvPr/>
        </p:nvPicPr>
        <p:blipFill>
          <a:blip r:embed="rId3"/>
          <a:stretch>
            <a:fillRect/>
          </a:stretch>
        </p:blipFill>
        <p:spPr>
          <a:xfrm>
            <a:off x="596094" y="1948544"/>
            <a:ext cx="11125440" cy="3450772"/>
          </a:xfrm>
          <a:prstGeom prst="rect">
            <a:avLst/>
          </a:prstGeom>
          <a:ln>
            <a:noFill/>
          </a:ln>
          <a:effectLst>
            <a:softEdge rad="112500"/>
          </a:effectLst>
        </p:spPr>
      </p:pic>
    </p:spTree>
    <p:extLst>
      <p:ext uri="{BB962C8B-B14F-4D97-AF65-F5344CB8AC3E}">
        <p14:creationId xmlns:p14="http://schemas.microsoft.com/office/powerpoint/2010/main" val="82977876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5" y="-4301"/>
            <a:ext cx="10515600" cy="1325563"/>
          </a:xfrm>
        </p:spPr>
        <p:txBody>
          <a:bodyPr/>
          <a:lstStyle/>
          <a:p>
            <a:r>
              <a:rPr lang="en-US" dirty="0"/>
              <a:t>Today!</a:t>
            </a:r>
            <a:endParaRPr lang="nl-NL" dirty="0"/>
          </a:p>
        </p:txBody>
      </p:sp>
      <p:grpSp>
        <p:nvGrpSpPr>
          <p:cNvPr id="4" name="Group 3"/>
          <p:cNvGrpSpPr/>
          <p:nvPr/>
        </p:nvGrpSpPr>
        <p:grpSpPr>
          <a:xfrm>
            <a:off x="874693" y="4251430"/>
            <a:ext cx="1557305" cy="1158347"/>
            <a:chOff x="1270632" y="4066342"/>
            <a:chExt cx="1557305" cy="1158347"/>
          </a:xfrm>
        </p:grpSpPr>
        <p:pic>
          <p:nvPicPr>
            <p:cNvPr id="177" name="Picture 1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457" y="4487876"/>
              <a:ext cx="691480" cy="460987"/>
            </a:xfrm>
            <a:prstGeom prst="rect">
              <a:avLst/>
            </a:prstGeom>
          </p:spPr>
        </p:pic>
        <p:pic>
          <p:nvPicPr>
            <p:cNvPr id="178" name="Picture 177"/>
            <p:cNvPicPr>
              <a:picLocks noChangeAspect="1"/>
            </p:cNvPicPr>
            <p:nvPr/>
          </p:nvPicPr>
          <p:blipFill rotWithShape="1">
            <a:blip r:embed="rId4" cstate="print">
              <a:extLst>
                <a:ext uri="{28A0092B-C50C-407E-A947-70E740481C1C}">
                  <a14:useLocalDpi xmlns:a14="http://schemas.microsoft.com/office/drawing/2010/main" val="0"/>
                </a:ext>
              </a:extLst>
            </a:blip>
            <a:srcRect l="15502" r="27994" b="18500"/>
            <a:stretch/>
          </p:blipFill>
          <p:spPr>
            <a:xfrm>
              <a:off x="1270632" y="4066342"/>
              <a:ext cx="647262" cy="622400"/>
            </a:xfrm>
            <a:prstGeom prst="rect">
              <a:avLst/>
            </a:prstGeom>
          </p:spPr>
        </p:pic>
        <p:pic>
          <p:nvPicPr>
            <p:cNvPr id="179" name="Picture 178"/>
            <p:cNvPicPr>
              <a:picLocks noChangeAspect="1"/>
            </p:cNvPicPr>
            <p:nvPr/>
          </p:nvPicPr>
          <p:blipFill rotWithShape="1">
            <a:blip r:embed="rId5" cstate="print">
              <a:extLst>
                <a:ext uri="{28A0092B-C50C-407E-A947-70E740481C1C}">
                  <a14:useLocalDpi xmlns:a14="http://schemas.microsoft.com/office/drawing/2010/main" val="0"/>
                </a:ext>
              </a:extLst>
            </a:blip>
            <a:srcRect l="10889"/>
            <a:stretch/>
          </p:blipFill>
          <p:spPr>
            <a:xfrm>
              <a:off x="1271231" y="4674902"/>
              <a:ext cx="879414" cy="333344"/>
            </a:xfrm>
            <a:prstGeom prst="rect">
              <a:avLst/>
            </a:prstGeom>
          </p:spPr>
        </p:pic>
        <p:pic>
          <p:nvPicPr>
            <p:cNvPr id="180" name="Picture 179"/>
            <p:cNvPicPr>
              <a:picLocks noChangeAspect="1"/>
            </p:cNvPicPr>
            <p:nvPr/>
          </p:nvPicPr>
          <p:blipFill rotWithShape="1">
            <a:blip r:embed="rId6" cstate="print">
              <a:extLst>
                <a:ext uri="{28A0092B-C50C-407E-A947-70E740481C1C}">
                  <a14:useLocalDpi xmlns:a14="http://schemas.microsoft.com/office/drawing/2010/main" val="0"/>
                </a:ext>
              </a:extLst>
            </a:blip>
            <a:srcRect l="10565" t="11558" r="6360" b="6008"/>
            <a:stretch/>
          </p:blipFill>
          <p:spPr>
            <a:xfrm>
              <a:off x="1861959" y="4384549"/>
              <a:ext cx="549268" cy="378096"/>
            </a:xfrm>
            <a:prstGeom prst="rect">
              <a:avLst/>
            </a:prstGeom>
          </p:spPr>
        </p:pic>
        <p:sp>
          <p:nvSpPr>
            <p:cNvPr id="181" name="TextBox 57"/>
            <p:cNvSpPr txBox="1"/>
            <p:nvPr/>
          </p:nvSpPr>
          <p:spPr>
            <a:xfrm>
              <a:off x="1580699" y="5058490"/>
              <a:ext cx="1045907"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Sleep tracking</a:t>
              </a:r>
            </a:p>
          </p:txBody>
        </p:sp>
      </p:grpSp>
      <p:sp>
        <p:nvSpPr>
          <p:cNvPr id="5" name="Rectangle 4"/>
          <p:cNvSpPr/>
          <p:nvPr/>
        </p:nvSpPr>
        <p:spPr bwMode="auto">
          <a:xfrm>
            <a:off x="4894666" y="2868943"/>
            <a:ext cx="2323636" cy="3733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60" tIns="46630" rIns="46630" bIns="93260"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51"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endParaRPr>
          </a:p>
        </p:txBody>
      </p:sp>
      <p:grpSp>
        <p:nvGrpSpPr>
          <p:cNvPr id="6" name="Group 5"/>
          <p:cNvGrpSpPr/>
          <p:nvPr/>
        </p:nvGrpSpPr>
        <p:grpSpPr>
          <a:xfrm>
            <a:off x="337701" y="5465069"/>
            <a:ext cx="1178719" cy="866558"/>
            <a:chOff x="422472" y="5641832"/>
            <a:chExt cx="1178719" cy="866558"/>
          </a:xfrm>
        </p:grpSpPr>
        <p:pic>
          <p:nvPicPr>
            <p:cNvPr id="175" name="Picture 174"/>
            <p:cNvPicPr>
              <a:picLocks noChangeAspect="1"/>
            </p:cNvPicPr>
            <p:nvPr/>
          </p:nvPicPr>
          <p:blipFill rotWithShape="1">
            <a:blip r:embed="rId7" cstate="print">
              <a:extLst>
                <a:ext uri="{28A0092B-C50C-407E-A947-70E740481C1C}">
                  <a14:useLocalDpi xmlns:a14="http://schemas.microsoft.com/office/drawing/2010/main" val="0"/>
                </a:ext>
              </a:extLst>
            </a:blip>
            <a:srcRect t="15492" r="28250" b="13068"/>
            <a:stretch/>
          </p:blipFill>
          <p:spPr>
            <a:xfrm>
              <a:off x="422472" y="5641832"/>
              <a:ext cx="1178719" cy="584369"/>
            </a:xfrm>
            <a:prstGeom prst="rect">
              <a:avLst/>
            </a:prstGeom>
          </p:spPr>
        </p:pic>
        <p:sp>
          <p:nvSpPr>
            <p:cNvPr id="176" name="TextBox 51"/>
            <p:cNvSpPr txBox="1"/>
            <p:nvPr/>
          </p:nvSpPr>
          <p:spPr>
            <a:xfrm>
              <a:off x="505806" y="6342191"/>
              <a:ext cx="924036" cy="166199"/>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 security</a:t>
              </a:r>
            </a:p>
          </p:txBody>
        </p:sp>
      </p:grpSp>
      <p:grpSp>
        <p:nvGrpSpPr>
          <p:cNvPr id="7" name="Group 6"/>
          <p:cNvGrpSpPr/>
          <p:nvPr/>
        </p:nvGrpSpPr>
        <p:grpSpPr>
          <a:xfrm>
            <a:off x="1723521" y="5443330"/>
            <a:ext cx="1303444" cy="888297"/>
            <a:chOff x="1818203" y="5627360"/>
            <a:chExt cx="1303444" cy="888297"/>
          </a:xfrm>
        </p:grpSpPr>
        <p:pic>
          <p:nvPicPr>
            <p:cNvPr id="173" name="Picture 1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2602" y="5627360"/>
              <a:ext cx="1061079" cy="639912"/>
            </a:xfrm>
            <a:prstGeom prst="rect">
              <a:avLst/>
            </a:prstGeom>
          </p:spPr>
        </p:pic>
        <p:sp>
          <p:nvSpPr>
            <p:cNvPr id="174" name="TextBox 54"/>
            <p:cNvSpPr txBox="1"/>
            <p:nvPr/>
          </p:nvSpPr>
          <p:spPr>
            <a:xfrm>
              <a:off x="1818203" y="6346123"/>
              <a:ext cx="1303444" cy="169534"/>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 automation</a:t>
              </a:r>
            </a:p>
          </p:txBody>
        </p:sp>
      </p:grpSp>
      <p:grpSp>
        <p:nvGrpSpPr>
          <p:cNvPr id="8" name="Group 7"/>
          <p:cNvGrpSpPr/>
          <p:nvPr/>
        </p:nvGrpSpPr>
        <p:grpSpPr>
          <a:xfrm>
            <a:off x="3234066" y="5810851"/>
            <a:ext cx="935449" cy="520776"/>
            <a:chOff x="3368261" y="5944689"/>
            <a:chExt cx="935449" cy="520776"/>
          </a:xfrm>
        </p:grpSpPr>
        <p:pic>
          <p:nvPicPr>
            <p:cNvPr id="171" name="Picture 170"/>
            <p:cNvPicPr>
              <a:picLocks noChangeAspect="1"/>
            </p:cNvPicPr>
            <p:nvPr/>
          </p:nvPicPr>
          <p:blipFill rotWithShape="1">
            <a:blip r:embed="rId9"/>
            <a:srcRect l="16024" t="19030" r="17644" b="31982"/>
            <a:stretch/>
          </p:blipFill>
          <p:spPr>
            <a:xfrm>
              <a:off x="3629469" y="5944689"/>
              <a:ext cx="413035" cy="275726"/>
            </a:xfrm>
            <a:prstGeom prst="rect">
              <a:avLst/>
            </a:prstGeom>
          </p:spPr>
        </p:pic>
        <p:sp>
          <p:nvSpPr>
            <p:cNvPr id="172" name="TextBox 62"/>
            <p:cNvSpPr txBox="1"/>
            <p:nvPr/>
          </p:nvSpPr>
          <p:spPr>
            <a:xfrm>
              <a:off x="3368261" y="6299266"/>
              <a:ext cx="935449" cy="166199"/>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Leak detection</a:t>
              </a:r>
            </a:p>
          </p:txBody>
        </p:sp>
      </p:grpSp>
      <p:grpSp>
        <p:nvGrpSpPr>
          <p:cNvPr id="9" name="Group 8"/>
          <p:cNvGrpSpPr/>
          <p:nvPr/>
        </p:nvGrpSpPr>
        <p:grpSpPr>
          <a:xfrm>
            <a:off x="1030670" y="3511756"/>
            <a:ext cx="1824503" cy="825807"/>
            <a:chOff x="1745851" y="3471299"/>
            <a:chExt cx="1824503" cy="825807"/>
          </a:xfrm>
        </p:grpSpPr>
        <p:pic>
          <p:nvPicPr>
            <p:cNvPr id="165" name="Picture 164" descr="https://lh4.googleusercontent.com/-xm_MGqcodDQ/Ul0ph-pzi2I/AAAAAAAAAAs/XwSWm2mO_3U/s0-d/Website%2Bbanne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915" r="36840" b="17672"/>
            <a:stretch/>
          </p:blipFill>
          <p:spPr bwMode="auto">
            <a:xfrm>
              <a:off x="3316274" y="3477014"/>
              <a:ext cx="254080" cy="552661"/>
            </a:xfrm>
            <a:prstGeom prst="rect">
              <a:avLst/>
            </a:prstGeom>
            <a:noFill/>
            <a:extLst>
              <a:ext uri="{909E8E84-426E-40DD-AFC4-6F175D3DCCD1}">
                <a14:hiddenFill xmlns:a14="http://schemas.microsoft.com/office/drawing/2010/main">
                  <a:solidFill>
                    <a:srgbClr val="FFFFFF"/>
                  </a:solidFill>
                </a14:hiddenFill>
              </a:ext>
            </a:extLst>
          </p:spPr>
        </p:pic>
        <p:grpSp>
          <p:nvGrpSpPr>
            <p:cNvPr id="166" name="Group 165"/>
            <p:cNvGrpSpPr/>
            <p:nvPr/>
          </p:nvGrpSpPr>
          <p:grpSpPr>
            <a:xfrm>
              <a:off x="1745851" y="3471299"/>
              <a:ext cx="1584951" cy="825807"/>
              <a:chOff x="1897721" y="3634129"/>
              <a:chExt cx="1554014" cy="809688"/>
            </a:xfrm>
          </p:grpSpPr>
          <p:pic>
            <p:nvPicPr>
              <p:cNvPr id="167" name="Picture 16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2236" y="3634129"/>
                <a:ext cx="919499" cy="656188"/>
              </a:xfrm>
              <a:prstGeom prst="rect">
                <a:avLst/>
              </a:prstGeom>
            </p:spPr>
          </p:pic>
          <p:sp>
            <p:nvSpPr>
              <p:cNvPr id="168" name="TextBox 52"/>
              <p:cNvSpPr txBox="1"/>
              <p:nvPr/>
            </p:nvSpPr>
            <p:spPr>
              <a:xfrm>
                <a:off x="2234679" y="4262756"/>
                <a:ext cx="1077945" cy="181061"/>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Smart appliances</a:t>
                </a:r>
              </a:p>
            </p:txBody>
          </p:sp>
          <p:pic>
            <p:nvPicPr>
              <p:cNvPr id="169" name="Picture 168"/>
              <p:cNvPicPr>
                <a:picLocks noChangeAspect="1"/>
              </p:cNvPicPr>
              <p:nvPr/>
            </p:nvPicPr>
            <p:blipFill rotWithShape="1">
              <a:blip r:embed="rId12" cstate="print">
                <a:extLst>
                  <a:ext uri="{28A0092B-C50C-407E-A947-70E740481C1C}">
                    <a14:useLocalDpi xmlns:a14="http://schemas.microsoft.com/office/drawing/2010/main" val="0"/>
                  </a:ext>
                </a:extLst>
              </a:blip>
              <a:srcRect t="17489" b="18461"/>
              <a:stretch/>
            </p:blipFill>
            <p:spPr>
              <a:xfrm>
                <a:off x="2008076" y="3636974"/>
                <a:ext cx="457495" cy="307861"/>
              </a:xfrm>
              <a:prstGeom prst="rect">
                <a:avLst/>
              </a:prstGeom>
            </p:spPr>
          </p:pic>
          <p:pic>
            <p:nvPicPr>
              <p:cNvPr id="170" name="Picture 169" descr="Kitchen Thermometer Fami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97721" y="3975918"/>
                <a:ext cx="599595" cy="22700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 name="Group 9"/>
          <p:cNvGrpSpPr/>
          <p:nvPr/>
        </p:nvGrpSpPr>
        <p:grpSpPr>
          <a:xfrm>
            <a:off x="7125142" y="2027426"/>
            <a:ext cx="969425" cy="735859"/>
            <a:chOff x="6554445" y="2304447"/>
            <a:chExt cx="969425" cy="735859"/>
          </a:xfrm>
        </p:grpSpPr>
        <p:pic>
          <p:nvPicPr>
            <p:cNvPr id="163" name="Picture 1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99281" y="2304447"/>
              <a:ext cx="850831" cy="321425"/>
            </a:xfrm>
            <a:prstGeom prst="rect">
              <a:avLst/>
            </a:prstGeom>
          </p:spPr>
        </p:pic>
        <p:sp>
          <p:nvSpPr>
            <p:cNvPr id="164" name="TextBox 68"/>
            <p:cNvSpPr txBox="1"/>
            <p:nvPr/>
          </p:nvSpPr>
          <p:spPr>
            <a:xfrm>
              <a:off x="6554445" y="2707907"/>
              <a:ext cx="969425" cy="3323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Indoor </a:t>
              </a:r>
              <a:b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b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navigation</a:t>
              </a:r>
            </a:p>
          </p:txBody>
        </p:sp>
      </p:grpSp>
      <p:grpSp>
        <p:nvGrpSpPr>
          <p:cNvPr id="11" name="Group 10"/>
          <p:cNvGrpSpPr/>
          <p:nvPr/>
        </p:nvGrpSpPr>
        <p:grpSpPr>
          <a:xfrm>
            <a:off x="3803100" y="653146"/>
            <a:ext cx="1568453" cy="903621"/>
            <a:chOff x="2949120" y="959884"/>
            <a:chExt cx="1537840" cy="885984"/>
          </a:xfrm>
        </p:grpSpPr>
        <p:pic>
          <p:nvPicPr>
            <p:cNvPr id="158" name="Picture 15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15653" y="1218843"/>
              <a:ext cx="412519" cy="432713"/>
            </a:xfrm>
            <a:prstGeom prst="rect">
              <a:avLst/>
            </a:prstGeom>
          </p:spPr>
        </p:pic>
        <p:pic>
          <p:nvPicPr>
            <p:cNvPr id="159" name="Picture 15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49120" y="1222214"/>
              <a:ext cx="457389" cy="457389"/>
            </a:xfrm>
            <a:prstGeom prst="rect">
              <a:avLst/>
            </a:prstGeom>
          </p:spPr>
        </p:pic>
        <p:sp>
          <p:nvSpPr>
            <p:cNvPr id="160" name="TextBox 50"/>
            <p:cNvSpPr txBox="1"/>
            <p:nvPr/>
          </p:nvSpPr>
          <p:spPr>
            <a:xfrm>
              <a:off x="3299182" y="1664806"/>
              <a:ext cx="1133521" cy="181062"/>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Health monitoring</a:t>
              </a:r>
            </a:p>
          </p:txBody>
        </p:sp>
        <p:pic>
          <p:nvPicPr>
            <p:cNvPr id="161" name="Picture 160"/>
            <p:cNvPicPr>
              <a:picLocks noChangeAspect="1"/>
            </p:cNvPicPr>
            <p:nvPr/>
          </p:nvPicPr>
          <p:blipFill rotWithShape="1">
            <a:blip r:embed="rId17" cstate="print">
              <a:extLst>
                <a:ext uri="{28A0092B-C50C-407E-A947-70E740481C1C}">
                  <a14:useLocalDpi xmlns:a14="http://schemas.microsoft.com/office/drawing/2010/main" val="0"/>
                </a:ext>
              </a:extLst>
            </a:blip>
            <a:srcRect l="24039" r="26312"/>
            <a:stretch/>
          </p:blipFill>
          <p:spPr>
            <a:xfrm>
              <a:off x="4184087" y="959884"/>
              <a:ext cx="302873" cy="716068"/>
            </a:xfrm>
            <a:prstGeom prst="rect">
              <a:avLst/>
            </a:prstGeom>
          </p:spPr>
        </p:pic>
        <p:pic>
          <p:nvPicPr>
            <p:cNvPr id="162" name="Picture 16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32777" y="1242384"/>
              <a:ext cx="426200" cy="426200"/>
            </a:xfrm>
            <a:prstGeom prst="rect">
              <a:avLst/>
            </a:prstGeom>
          </p:spPr>
        </p:pic>
      </p:grpSp>
      <p:grpSp>
        <p:nvGrpSpPr>
          <p:cNvPr id="12" name="Group 11"/>
          <p:cNvGrpSpPr/>
          <p:nvPr/>
        </p:nvGrpSpPr>
        <p:grpSpPr>
          <a:xfrm>
            <a:off x="5523572" y="1690849"/>
            <a:ext cx="1406245" cy="1072436"/>
            <a:chOff x="5271654" y="1796668"/>
            <a:chExt cx="1406245" cy="1072436"/>
          </a:xfrm>
        </p:grpSpPr>
        <p:pic>
          <p:nvPicPr>
            <p:cNvPr id="154" name="Picture 153" descr="enlighted-gatewa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36479" y="1944525"/>
              <a:ext cx="541420" cy="924579"/>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54" descr="enlighted smart sensor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21081" y="1796668"/>
              <a:ext cx="732631" cy="396164"/>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71654" y="2167613"/>
              <a:ext cx="957291" cy="526268"/>
            </a:xfrm>
            <a:prstGeom prst="rect">
              <a:avLst/>
            </a:prstGeom>
          </p:spPr>
        </p:pic>
        <p:sp>
          <p:nvSpPr>
            <p:cNvPr id="157" name="TextBox 53"/>
            <p:cNvSpPr txBox="1"/>
            <p:nvPr/>
          </p:nvSpPr>
          <p:spPr>
            <a:xfrm>
              <a:off x="5408993" y="2678459"/>
              <a:ext cx="894604" cy="184666"/>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Smart lighting</a:t>
              </a:r>
            </a:p>
          </p:txBody>
        </p:sp>
      </p:grpSp>
      <p:grpSp>
        <p:nvGrpSpPr>
          <p:cNvPr id="13" name="Group 12"/>
          <p:cNvGrpSpPr/>
          <p:nvPr/>
        </p:nvGrpSpPr>
        <p:grpSpPr>
          <a:xfrm>
            <a:off x="5673604" y="676634"/>
            <a:ext cx="951410" cy="880133"/>
            <a:chOff x="8929498" y="207486"/>
            <a:chExt cx="932841" cy="862954"/>
          </a:xfrm>
        </p:grpSpPr>
        <p:pic>
          <p:nvPicPr>
            <p:cNvPr id="149" name="Picture 148" descr="http://002mag.com/wordpress/wp-content/uploads/2012/11/Tagg-pet-tracker.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929498" y="465886"/>
              <a:ext cx="424037" cy="350479"/>
            </a:xfrm>
            <a:prstGeom prst="rect">
              <a:avLst/>
            </a:prstGeom>
            <a:noFill/>
            <a:extLst>
              <a:ext uri="{909E8E84-426E-40DD-AFC4-6F175D3DCCD1}">
                <a14:hiddenFill xmlns:a14="http://schemas.microsoft.com/office/drawing/2010/main">
                  <a:solidFill>
                    <a:srgbClr val="FFFFFF"/>
                  </a:solidFill>
                </a14:hiddenFill>
              </a:ext>
            </a:extLst>
          </p:spPr>
        </p:pic>
        <p:sp>
          <p:nvSpPr>
            <p:cNvPr id="150" name="TextBox 49"/>
            <p:cNvSpPr txBox="1"/>
            <p:nvPr/>
          </p:nvSpPr>
          <p:spPr>
            <a:xfrm>
              <a:off x="8954938" y="889378"/>
              <a:ext cx="727705" cy="181062"/>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Pet tracking</a:t>
              </a:r>
            </a:p>
          </p:txBody>
        </p:sp>
        <p:pic>
          <p:nvPicPr>
            <p:cNvPr id="151" name="Picture 150" descr="http://www.whistle.com/wp-content/uploads/2014/02/whistle.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401988" y="279939"/>
              <a:ext cx="288832" cy="288832"/>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1"/>
            <p:cNvPicPr>
              <a:picLocks noChangeAspect="1"/>
            </p:cNvPicPr>
            <p:nvPr/>
          </p:nvPicPr>
          <p:blipFill rotWithShape="1">
            <a:blip r:embed="rId24" cstate="print">
              <a:extLst>
                <a:ext uri="{28A0092B-C50C-407E-A947-70E740481C1C}">
                  <a14:useLocalDpi xmlns:a14="http://schemas.microsoft.com/office/drawing/2010/main" val="0"/>
                </a:ext>
              </a:extLst>
            </a:blip>
            <a:srcRect t="49959"/>
            <a:stretch/>
          </p:blipFill>
          <p:spPr>
            <a:xfrm>
              <a:off x="9356834" y="617647"/>
              <a:ext cx="505505" cy="284577"/>
            </a:xfrm>
            <a:prstGeom prst="rect">
              <a:avLst/>
            </a:prstGeom>
          </p:spPr>
        </p:pic>
        <p:pic>
          <p:nvPicPr>
            <p:cNvPr id="153" name="Picture 152" descr="http://www.fitbark.com/dog-wireless-activity-tracker/wp-content/uploads/2013/11/FitBark-Activity-Monitor-300x191.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8104" r="13564"/>
            <a:stretch/>
          </p:blipFill>
          <p:spPr bwMode="auto">
            <a:xfrm>
              <a:off x="8935469" y="207486"/>
              <a:ext cx="312137" cy="2536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577706" y="4618537"/>
            <a:ext cx="1803446" cy="719048"/>
            <a:chOff x="6271027" y="4495379"/>
            <a:chExt cx="1803446" cy="719048"/>
          </a:xfrm>
        </p:grpSpPr>
        <p:pic>
          <p:nvPicPr>
            <p:cNvPr id="146" name="Picture 145" descr="https://kaptureaudio.com/img/product-feature.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997380" y="4495379"/>
              <a:ext cx="592938" cy="491152"/>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99"/>
            <p:cNvSpPr txBox="1"/>
            <p:nvPr/>
          </p:nvSpPr>
          <p:spPr>
            <a:xfrm>
              <a:off x="6271027" y="5048228"/>
              <a:ext cx="1803446"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Information capture</a:t>
              </a:r>
            </a:p>
          </p:txBody>
        </p:sp>
        <p:pic>
          <p:nvPicPr>
            <p:cNvPr id="148" name="Picture 147" descr="Narrative Clip, Orange"/>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505203" y="4498689"/>
              <a:ext cx="716561" cy="5240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9997718" y="1560171"/>
            <a:ext cx="1224087" cy="1145042"/>
            <a:chOff x="9419830" y="2092834"/>
            <a:chExt cx="1200194" cy="1122692"/>
          </a:xfrm>
        </p:grpSpPr>
        <p:pic>
          <p:nvPicPr>
            <p:cNvPr id="142" name="Picture 141" descr="DriversPagemid"/>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19830" y="2221025"/>
              <a:ext cx="565928" cy="567789"/>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60"/>
            <p:cNvSpPr txBox="1"/>
            <p:nvPr/>
          </p:nvSpPr>
          <p:spPr>
            <a:xfrm>
              <a:off x="9483573" y="2889615"/>
              <a:ext cx="1025492" cy="325911"/>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Trip tracking and car health</a:t>
              </a:r>
            </a:p>
          </p:txBody>
        </p:sp>
        <p:pic>
          <p:nvPicPr>
            <p:cNvPr id="144" name="Picture 143" descr="OBDLink™ LX Bluetooth"/>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989196" y="2092834"/>
              <a:ext cx="407521" cy="40752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902098" y="2399264"/>
              <a:ext cx="717926" cy="511163"/>
            </a:xfrm>
            <a:prstGeom prst="rect">
              <a:avLst/>
            </a:prstGeom>
            <a:effectLst>
              <a:softEdge rad="127000"/>
            </a:effectLst>
          </p:spPr>
        </p:pic>
      </p:grpSp>
      <p:grpSp>
        <p:nvGrpSpPr>
          <p:cNvPr id="16" name="Group 15"/>
          <p:cNvGrpSpPr/>
          <p:nvPr/>
        </p:nvGrpSpPr>
        <p:grpSpPr>
          <a:xfrm>
            <a:off x="10016994" y="4683686"/>
            <a:ext cx="1612259" cy="653899"/>
            <a:chOff x="7903736" y="4560527"/>
            <a:chExt cx="1612259" cy="653899"/>
          </a:xfrm>
        </p:grpSpPr>
        <p:pic>
          <p:nvPicPr>
            <p:cNvPr id="138" name="Picture 137"/>
            <p:cNvPicPr>
              <a:picLocks noChangeAspect="1"/>
            </p:cNvPicPr>
            <p:nvPr/>
          </p:nvPicPr>
          <p:blipFill rotWithShape="1">
            <a:blip r:embed="rId31" cstate="print">
              <a:extLst>
                <a:ext uri="{28A0092B-C50C-407E-A947-70E740481C1C}">
                  <a14:useLocalDpi xmlns:a14="http://schemas.microsoft.com/office/drawing/2010/main" val="0"/>
                </a:ext>
              </a:extLst>
            </a:blip>
            <a:srcRect b="22294"/>
            <a:stretch/>
          </p:blipFill>
          <p:spPr>
            <a:xfrm>
              <a:off x="7903736" y="4687818"/>
              <a:ext cx="491805" cy="286625"/>
            </a:xfrm>
            <a:prstGeom prst="rect">
              <a:avLst/>
            </a:prstGeom>
          </p:spPr>
        </p:pic>
        <p:pic>
          <p:nvPicPr>
            <p:cNvPr id="139" name="Picture 138" descr="http://www.automatedhome.co.uk/wp-content/uploads/2014/05/reemo.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793818" y="4706155"/>
              <a:ext cx="722177" cy="301869"/>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9503" b="85524" l="10000" r="90000"/>
                      </a14:imgEffect>
                    </a14:imgLayer>
                  </a14:imgProps>
                </a:ext>
                <a:ext uri="{28A0092B-C50C-407E-A947-70E740481C1C}">
                  <a14:useLocalDpi xmlns:a14="http://schemas.microsoft.com/office/drawing/2010/main" val="0"/>
                </a:ext>
              </a:extLst>
            </a:blip>
            <a:srcRect l="33305" r="32491" b="4974"/>
            <a:stretch/>
          </p:blipFill>
          <p:spPr>
            <a:xfrm>
              <a:off x="8385417" y="4560527"/>
              <a:ext cx="381064" cy="474046"/>
            </a:xfrm>
            <a:prstGeom prst="rect">
              <a:avLst/>
            </a:prstGeom>
          </p:spPr>
        </p:pic>
        <p:sp>
          <p:nvSpPr>
            <p:cNvPr id="141" name="TextBox 114"/>
            <p:cNvSpPr txBox="1"/>
            <p:nvPr/>
          </p:nvSpPr>
          <p:spPr>
            <a:xfrm>
              <a:off x="8344060" y="5048227"/>
              <a:ext cx="695307"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Control</a:t>
              </a:r>
            </a:p>
          </p:txBody>
        </p:sp>
      </p:grpSp>
      <p:grpSp>
        <p:nvGrpSpPr>
          <p:cNvPr id="17" name="Group 16"/>
          <p:cNvGrpSpPr/>
          <p:nvPr/>
        </p:nvGrpSpPr>
        <p:grpSpPr>
          <a:xfrm>
            <a:off x="1049591" y="1532810"/>
            <a:ext cx="1455077" cy="1230475"/>
            <a:chOff x="847196" y="1782271"/>
            <a:chExt cx="1426677" cy="1206458"/>
          </a:xfrm>
        </p:grpSpPr>
        <p:pic>
          <p:nvPicPr>
            <p:cNvPr id="131" name="Picture 130"/>
            <p:cNvPicPr>
              <a:picLocks noChangeAspect="1"/>
            </p:cNvPicPr>
            <p:nvPr/>
          </p:nvPicPr>
          <p:blipFill>
            <a:blip r:embed="rId35"/>
            <a:stretch>
              <a:fillRect/>
            </a:stretch>
          </p:blipFill>
          <p:spPr>
            <a:xfrm>
              <a:off x="1524656" y="1923844"/>
              <a:ext cx="489044" cy="428986"/>
            </a:xfrm>
            <a:prstGeom prst="rect">
              <a:avLst/>
            </a:prstGeom>
          </p:spPr>
        </p:pic>
        <p:sp>
          <p:nvSpPr>
            <p:cNvPr id="132" name="TextBox 48"/>
            <p:cNvSpPr txBox="1"/>
            <p:nvPr/>
          </p:nvSpPr>
          <p:spPr>
            <a:xfrm>
              <a:off x="1245746" y="2626606"/>
              <a:ext cx="933913" cy="362123"/>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Child and elder</a:t>
              </a:r>
              <a:b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b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monitoring</a:t>
              </a:r>
            </a:p>
          </p:txBody>
        </p:sp>
        <p:pic>
          <p:nvPicPr>
            <p:cNvPr id="133" name="Picture 132" descr="https://pbs.twimg.com/media/BkK0jtjCQAAk6Mk.png:large"/>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37710" y="2199656"/>
              <a:ext cx="265602" cy="263265"/>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47196" y="1782271"/>
              <a:ext cx="661810" cy="440823"/>
            </a:xfrm>
            <a:prstGeom prst="rect">
              <a:avLst/>
            </a:prstGeom>
          </p:spPr>
        </p:pic>
        <p:pic>
          <p:nvPicPr>
            <p:cNvPr id="135" name="Picture 134"/>
            <p:cNvPicPr>
              <a:picLocks noChangeAspect="1"/>
            </p:cNvPicPr>
            <p:nvPr/>
          </p:nvPicPr>
          <p:blipFill rotWithShape="1">
            <a:blip r:embed="rId38" cstate="print">
              <a:extLst>
                <a:ext uri="{28A0092B-C50C-407E-A947-70E740481C1C}">
                  <a14:useLocalDpi xmlns:a14="http://schemas.microsoft.com/office/drawing/2010/main" val="0"/>
                </a:ext>
              </a:extLst>
            </a:blip>
            <a:srcRect l="27850" t="7159" r="27007" b="11827"/>
            <a:stretch/>
          </p:blipFill>
          <p:spPr>
            <a:xfrm>
              <a:off x="1910486" y="1810443"/>
              <a:ext cx="225475" cy="228635"/>
            </a:xfrm>
            <a:prstGeom prst="ellipse">
              <a:avLst/>
            </a:prstGeom>
          </p:spPr>
        </p:pic>
        <p:pic>
          <p:nvPicPr>
            <p:cNvPr id="136" name="Picture 13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787823" y="2198600"/>
              <a:ext cx="486050" cy="398561"/>
            </a:xfrm>
            <a:prstGeom prst="rect">
              <a:avLst/>
            </a:prstGeom>
            <a:effectLst>
              <a:softEdge rad="63500"/>
            </a:effectLst>
          </p:spPr>
        </p:pic>
        <p:pic>
          <p:nvPicPr>
            <p:cNvPr id="137" name="Picture 136"/>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981789" y="2477451"/>
              <a:ext cx="220435" cy="342951"/>
            </a:xfrm>
            <a:prstGeom prst="rect">
              <a:avLst/>
            </a:prstGeom>
          </p:spPr>
        </p:pic>
      </p:grpSp>
      <p:grpSp>
        <p:nvGrpSpPr>
          <p:cNvPr id="18" name="Group 17"/>
          <p:cNvGrpSpPr/>
          <p:nvPr/>
        </p:nvGrpSpPr>
        <p:grpSpPr>
          <a:xfrm>
            <a:off x="2699993" y="1671109"/>
            <a:ext cx="2628252" cy="1092176"/>
            <a:chOff x="2292772" y="1933440"/>
            <a:chExt cx="2576952" cy="1070858"/>
          </a:xfrm>
        </p:grpSpPr>
        <p:sp>
          <p:nvSpPr>
            <p:cNvPr id="120" name="TextBox 32"/>
            <p:cNvSpPr txBox="1"/>
            <p:nvPr/>
          </p:nvSpPr>
          <p:spPr>
            <a:xfrm>
              <a:off x="3453201" y="2607761"/>
              <a:ext cx="665904" cy="362123"/>
            </a:xfrm>
            <a:prstGeom prst="rect">
              <a:avLst/>
            </a:prstGeom>
            <a:solidFill>
              <a:schemeClr val="bg1"/>
            </a:solid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Sports </a:t>
              </a:r>
              <a:b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b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and fitness</a:t>
              </a:r>
            </a:p>
          </p:txBody>
        </p:sp>
        <p:pic>
          <p:nvPicPr>
            <p:cNvPr id="121" name="Picture 120"/>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745319" y="1998792"/>
              <a:ext cx="287320" cy="458875"/>
            </a:xfrm>
            <a:prstGeom prst="rect">
              <a:avLst/>
            </a:prstGeom>
          </p:spPr>
        </p:pic>
        <p:pic>
          <p:nvPicPr>
            <p:cNvPr id="122" name="Picture 121"/>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032639" y="1999135"/>
              <a:ext cx="379599" cy="379599"/>
            </a:xfrm>
            <a:prstGeom prst="rect">
              <a:avLst/>
            </a:prstGeom>
          </p:spPr>
        </p:pic>
        <p:pic>
          <p:nvPicPr>
            <p:cNvPr id="123" name="Picture 122"/>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292772" y="1960304"/>
              <a:ext cx="452547" cy="452547"/>
            </a:xfrm>
            <a:prstGeom prst="rect">
              <a:avLst/>
            </a:prstGeom>
          </p:spPr>
        </p:pic>
        <p:grpSp>
          <p:nvGrpSpPr>
            <p:cNvPr id="124" name="Group 123"/>
            <p:cNvGrpSpPr/>
            <p:nvPr/>
          </p:nvGrpSpPr>
          <p:grpSpPr>
            <a:xfrm>
              <a:off x="4093504" y="1981856"/>
              <a:ext cx="776220" cy="479674"/>
              <a:chOff x="671349" y="1186903"/>
              <a:chExt cx="2387471" cy="1475364"/>
            </a:xfrm>
          </p:grpSpPr>
          <p:pic>
            <p:nvPicPr>
              <p:cNvPr id="129" name="Picture 128" descr="http://www.zepp.com/wp-content/themes/zepplabs/_media/tennis_how_it_works_01.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71349" y="1186903"/>
                <a:ext cx="798979" cy="1475364"/>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http://www.zepp.com/wp-content/themes/zepplabs/_media/tennis_how_it_works_02.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843332" y="1203681"/>
                <a:ext cx="1215488" cy="1458586"/>
              </a:xfrm>
              <a:prstGeom prst="rect">
                <a:avLst/>
              </a:prstGeom>
              <a:noFill/>
              <a:extLst>
                <a:ext uri="{909E8E84-426E-40DD-AFC4-6F175D3DCCD1}">
                  <a14:hiddenFill xmlns:a14="http://schemas.microsoft.com/office/drawing/2010/main">
                    <a:solidFill>
                      <a:srgbClr val="FFFFFF"/>
                    </a:solidFill>
                  </a14:hiddenFill>
                </a:ext>
              </a:extLst>
            </p:spPr>
          </p:pic>
        </p:grpSp>
        <p:pic>
          <p:nvPicPr>
            <p:cNvPr id="125" name="Picture 124"/>
            <p:cNvPicPr>
              <a:picLocks noChangeAspect="1"/>
            </p:cNvPicPr>
            <p:nvPr/>
          </p:nvPicPr>
          <p:blipFill>
            <a:blip r:embed="rId46"/>
            <a:stretch>
              <a:fillRect/>
            </a:stretch>
          </p:blipFill>
          <p:spPr>
            <a:xfrm>
              <a:off x="3423744" y="1933440"/>
              <a:ext cx="654808" cy="506273"/>
            </a:xfrm>
            <a:prstGeom prst="rect">
              <a:avLst/>
            </a:prstGeom>
          </p:spPr>
        </p:pic>
        <p:pic>
          <p:nvPicPr>
            <p:cNvPr id="126" name="Picture 125"/>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389354" y="2479446"/>
              <a:ext cx="605598" cy="524852"/>
            </a:xfrm>
            <a:prstGeom prst="rect">
              <a:avLst/>
            </a:prstGeom>
          </p:spPr>
        </p:pic>
        <p:pic>
          <p:nvPicPr>
            <p:cNvPr id="127" name="Picture 126"/>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166266" y="2399629"/>
              <a:ext cx="580962" cy="580962"/>
            </a:xfrm>
            <a:prstGeom prst="rect">
              <a:avLst/>
            </a:prstGeom>
          </p:spPr>
        </p:pic>
        <p:pic>
          <p:nvPicPr>
            <p:cNvPr id="128" name="Picture 127"/>
            <p:cNvPicPr>
              <a:picLocks noChangeAspect="1"/>
            </p:cNvPicPr>
            <p:nvPr/>
          </p:nvPicPr>
          <p:blipFill>
            <a:blip r:embed="rId49"/>
            <a:stretch>
              <a:fillRect/>
            </a:stretch>
          </p:blipFill>
          <p:spPr>
            <a:xfrm>
              <a:off x="3001822" y="2499254"/>
              <a:ext cx="411792" cy="419385"/>
            </a:xfrm>
            <a:prstGeom prst="rect">
              <a:avLst/>
            </a:prstGeom>
          </p:spPr>
        </p:pic>
      </p:grpSp>
      <p:grpSp>
        <p:nvGrpSpPr>
          <p:cNvPr id="19" name="Group 18"/>
          <p:cNvGrpSpPr/>
          <p:nvPr/>
        </p:nvGrpSpPr>
        <p:grpSpPr>
          <a:xfrm>
            <a:off x="3115968" y="4459711"/>
            <a:ext cx="1530317" cy="877869"/>
            <a:chOff x="2990926" y="4347197"/>
            <a:chExt cx="1530317" cy="877869"/>
          </a:xfrm>
        </p:grpSpPr>
        <p:grpSp>
          <p:nvGrpSpPr>
            <p:cNvPr id="115" name="Group 114"/>
            <p:cNvGrpSpPr/>
            <p:nvPr/>
          </p:nvGrpSpPr>
          <p:grpSpPr>
            <a:xfrm>
              <a:off x="2990926" y="4387660"/>
              <a:ext cx="1510747" cy="837406"/>
              <a:chOff x="4081423" y="3807102"/>
              <a:chExt cx="1481259" cy="821062"/>
            </a:xfrm>
          </p:grpSpPr>
          <p:pic>
            <p:nvPicPr>
              <p:cNvPr id="118" name="Picture 117"/>
              <p:cNvPicPr>
                <a:picLocks noChangeAspect="1"/>
              </p:cNvPicPr>
              <p:nvPr/>
            </p:nvPicPr>
            <p:blipFill>
              <a:blip r:embed="rId50"/>
              <a:stretch>
                <a:fillRect/>
              </a:stretch>
            </p:blipFill>
            <p:spPr>
              <a:xfrm>
                <a:off x="4657385" y="3807102"/>
                <a:ext cx="390557" cy="386065"/>
              </a:xfrm>
              <a:prstGeom prst="ellipse">
                <a:avLst/>
              </a:prstGeom>
            </p:spPr>
          </p:pic>
          <p:sp>
            <p:nvSpPr>
              <p:cNvPr id="119" name="TextBox 59"/>
              <p:cNvSpPr txBox="1"/>
              <p:nvPr/>
            </p:nvSpPr>
            <p:spPr>
              <a:xfrm>
                <a:off x="4081423" y="4302253"/>
                <a:ext cx="1481259" cy="325911"/>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Air conditioning and temperature control</a:t>
                </a:r>
              </a:p>
            </p:txBody>
          </p:sp>
        </p:grpSp>
        <p:pic>
          <p:nvPicPr>
            <p:cNvPr id="116" name="Picture 115" descr="http://www.digitaltrends.com/wp-content/uploads/2014/06/honeywell-lyric.jpg"/>
            <p:cNvPicPr>
              <a:picLocks noChangeAspect="1" noChangeArrowheads="1"/>
            </p:cNvPicPr>
            <p:nvPr/>
          </p:nvPicPr>
          <p:blipFill rotWithShape="1">
            <a:blip r:embed="rId51" cstate="print">
              <a:extLst>
                <a:ext uri="{28A0092B-C50C-407E-A947-70E740481C1C}">
                  <a14:useLocalDpi xmlns:a14="http://schemas.microsoft.com/office/drawing/2010/main" val="0"/>
                </a:ext>
              </a:extLst>
            </a:blip>
            <a:srcRect l="16430" t="12460" r="22106" b="8235"/>
            <a:stretch/>
          </p:blipFill>
          <p:spPr bwMode="auto">
            <a:xfrm>
              <a:off x="3984767" y="4347197"/>
              <a:ext cx="536476" cy="49092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descr="Heat It. Cool It. Set It. Forget It. | Keen Home"/>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3036031" y="4584537"/>
              <a:ext cx="494026" cy="2432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5282127" y="4396729"/>
            <a:ext cx="1659737" cy="940850"/>
            <a:chOff x="4356635" y="4190162"/>
            <a:chExt cx="1627341" cy="922487"/>
          </a:xfrm>
        </p:grpSpPr>
        <p:pic>
          <p:nvPicPr>
            <p:cNvPr id="110" name="Picture 109"/>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rot="428855">
              <a:off x="4991850" y="4337775"/>
              <a:ext cx="700842" cy="595078"/>
            </a:xfrm>
            <a:prstGeom prst="rect">
              <a:avLst/>
            </a:prstGeom>
          </p:spPr>
        </p:pic>
        <p:sp>
          <p:nvSpPr>
            <p:cNvPr id="111" name="TextBox 58"/>
            <p:cNvSpPr txBox="1"/>
            <p:nvPr/>
          </p:nvSpPr>
          <p:spPr>
            <a:xfrm>
              <a:off x="4356635" y="4949694"/>
              <a:ext cx="1597001" cy="162955"/>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Environmental sensors</a:t>
              </a:r>
            </a:p>
          </p:txBody>
        </p:sp>
        <p:pic>
          <p:nvPicPr>
            <p:cNvPr id="112" name="Picture 111"/>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646841" y="4511811"/>
              <a:ext cx="470771" cy="362232"/>
            </a:xfrm>
            <a:prstGeom prst="rect">
              <a:avLst/>
            </a:prstGeom>
          </p:spPr>
        </p:pic>
        <p:pic>
          <p:nvPicPr>
            <p:cNvPr id="113" name="Picture 112"/>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5552042" y="4481552"/>
              <a:ext cx="431934" cy="397379"/>
            </a:xfrm>
            <a:prstGeom prst="rect">
              <a:avLst/>
            </a:prstGeom>
            <a:effectLst>
              <a:softEdge rad="31750"/>
            </a:effectLst>
          </p:spPr>
        </p:pic>
        <p:pic>
          <p:nvPicPr>
            <p:cNvPr id="114" name="Picture 113"/>
            <p:cNvPicPr>
              <a:picLocks noChangeAspect="1"/>
            </p:cNvPicPr>
            <p:nvPr/>
          </p:nvPicPr>
          <p:blipFill rotWithShape="1">
            <a:blip r:embed="rId56" cstate="print">
              <a:extLst>
                <a:ext uri="{BEBA8EAE-BF5A-486C-A8C5-ECC9F3942E4B}">
                  <a14:imgProps xmlns:a14="http://schemas.microsoft.com/office/drawing/2010/main">
                    <a14:imgLayer r:embed="rId57">
                      <a14:imgEffect>
                        <a14:backgroundRemoval t="9610" b="89610" l="39181" r="57895"/>
                      </a14:imgEffect>
                    </a14:imgLayer>
                  </a14:imgProps>
                </a:ext>
                <a:ext uri="{28A0092B-C50C-407E-A947-70E740481C1C}">
                  <a14:useLocalDpi xmlns:a14="http://schemas.microsoft.com/office/drawing/2010/main" val="0"/>
                </a:ext>
              </a:extLst>
            </a:blip>
            <a:srcRect l="36905" r="37352"/>
            <a:stretch/>
          </p:blipFill>
          <p:spPr>
            <a:xfrm>
              <a:off x="4394447" y="4190162"/>
              <a:ext cx="284086" cy="827653"/>
            </a:xfrm>
            <a:prstGeom prst="rect">
              <a:avLst/>
            </a:prstGeom>
          </p:spPr>
        </p:pic>
      </p:grpSp>
      <p:grpSp>
        <p:nvGrpSpPr>
          <p:cNvPr id="21" name="Group 20"/>
          <p:cNvGrpSpPr/>
          <p:nvPr/>
        </p:nvGrpSpPr>
        <p:grpSpPr>
          <a:xfrm>
            <a:off x="6927084" y="526373"/>
            <a:ext cx="1717395" cy="1030394"/>
            <a:chOff x="5749613" y="729418"/>
            <a:chExt cx="1717395" cy="1030394"/>
          </a:xfrm>
        </p:grpSpPr>
        <p:pic>
          <p:nvPicPr>
            <p:cNvPr id="104" name="Picture 103" descr="Spire science"/>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6548909" y="1203491"/>
              <a:ext cx="496035" cy="367211"/>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rotWithShape="1">
            <a:blip r:embed="rId59" cstate="print">
              <a:extLst>
                <a:ext uri="{28A0092B-C50C-407E-A947-70E740481C1C}">
                  <a14:useLocalDpi xmlns:a14="http://schemas.microsoft.com/office/drawing/2010/main" val="0"/>
                </a:ext>
              </a:extLst>
            </a:blip>
            <a:srcRect l="26021" t="6570" r="23115" b="12713"/>
            <a:stretch/>
          </p:blipFill>
          <p:spPr>
            <a:xfrm>
              <a:off x="6156142" y="1119839"/>
              <a:ext cx="356933" cy="413241"/>
            </a:xfrm>
            <a:prstGeom prst="rect">
              <a:avLst/>
            </a:prstGeom>
          </p:spPr>
        </p:pic>
        <p:sp>
          <p:nvSpPr>
            <p:cNvPr id="106" name="TextBox 69"/>
            <p:cNvSpPr txBox="1"/>
            <p:nvPr/>
          </p:nvSpPr>
          <p:spPr>
            <a:xfrm>
              <a:off x="5749613" y="1593613"/>
              <a:ext cx="1717395"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Behavior modification</a:t>
              </a:r>
            </a:p>
          </p:txBody>
        </p:sp>
        <p:pic>
          <p:nvPicPr>
            <p:cNvPr id="107" name="Picture 106"/>
            <p:cNvPicPr>
              <a:picLocks noChangeAspect="1"/>
            </p:cNvPicPr>
            <p:nvPr/>
          </p:nvPicPr>
          <p:blipFill rotWithShape="1">
            <a:blip r:embed="rId60" cstate="print">
              <a:extLst>
                <a:ext uri="{28A0092B-C50C-407E-A947-70E740481C1C}">
                  <a14:useLocalDpi xmlns:a14="http://schemas.microsoft.com/office/drawing/2010/main" val="0"/>
                </a:ext>
              </a:extLst>
            </a:blip>
            <a:srcRect l="33840" t="11073" r="38952" b="14883"/>
            <a:stretch/>
          </p:blipFill>
          <p:spPr>
            <a:xfrm>
              <a:off x="5844136" y="995708"/>
              <a:ext cx="261747" cy="539358"/>
            </a:xfrm>
            <a:prstGeom prst="rect">
              <a:avLst/>
            </a:prstGeom>
          </p:spPr>
        </p:pic>
        <p:pic>
          <p:nvPicPr>
            <p:cNvPr id="108" name="Picture 107"/>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5984692" y="729418"/>
              <a:ext cx="489295" cy="272096"/>
            </a:xfrm>
            <a:prstGeom prst="rect">
              <a:avLst/>
            </a:prstGeom>
          </p:spPr>
        </p:pic>
        <p:pic>
          <p:nvPicPr>
            <p:cNvPr id="109" name="Picture 108" descr="http://darma.co/images/banner2s.png"/>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6443186" y="772682"/>
              <a:ext cx="864160" cy="4725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4376616" y="5459043"/>
            <a:ext cx="2416152" cy="872584"/>
            <a:chOff x="4608584" y="5347831"/>
            <a:chExt cx="2416152" cy="872584"/>
          </a:xfrm>
        </p:grpSpPr>
        <p:pic>
          <p:nvPicPr>
            <p:cNvPr id="99" name="Picture 98"/>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4608584" y="5354960"/>
              <a:ext cx="839027" cy="858183"/>
            </a:xfrm>
            <a:prstGeom prst="rect">
              <a:avLst/>
            </a:prstGeom>
          </p:spPr>
        </p:pic>
        <p:pic>
          <p:nvPicPr>
            <p:cNvPr id="100" name="Picture 99" descr="http://www.parrot.com/flowerpower/medias/3d/03/4.png"/>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5215119" y="5347831"/>
              <a:ext cx="465360" cy="695623"/>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56"/>
            <p:cNvSpPr txBox="1"/>
            <p:nvPr/>
          </p:nvSpPr>
          <p:spPr>
            <a:xfrm>
              <a:off x="4991288" y="6054216"/>
              <a:ext cx="2006364"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Garden, lawn and plant care</a:t>
              </a:r>
            </a:p>
          </p:txBody>
        </p:sp>
        <p:pic>
          <p:nvPicPr>
            <p:cNvPr id="102" name="Picture 101" descr="http://industryedge.wpengine.netdna-cdn.com/wp-content/uploads/2014/02/Rachios-Iro-smart-sprinkler-controller.jpg"/>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6185209" y="5478540"/>
              <a:ext cx="839527" cy="54262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p:cNvPicPr>
              <a:picLocks noChangeAspect="1"/>
            </p:cNvPicPr>
            <p:nvPr/>
          </p:nvPicPr>
          <p:blipFill rotWithShape="1">
            <a:blip r:embed="rId66"/>
            <a:srcRect r="22224"/>
            <a:stretch/>
          </p:blipFill>
          <p:spPr>
            <a:xfrm>
              <a:off x="5618669" y="5480699"/>
              <a:ext cx="609336" cy="522303"/>
            </a:xfrm>
            <a:prstGeom prst="rect">
              <a:avLst/>
            </a:prstGeom>
          </p:spPr>
        </p:pic>
      </p:grpSp>
      <p:grpSp>
        <p:nvGrpSpPr>
          <p:cNvPr id="23" name="Group 22"/>
          <p:cNvGrpSpPr/>
          <p:nvPr/>
        </p:nvGrpSpPr>
        <p:grpSpPr>
          <a:xfrm>
            <a:off x="3104072" y="3411921"/>
            <a:ext cx="1843744" cy="853443"/>
            <a:chOff x="3147693" y="3619230"/>
            <a:chExt cx="1843744" cy="853443"/>
          </a:xfrm>
        </p:grpSpPr>
        <p:grpSp>
          <p:nvGrpSpPr>
            <p:cNvPr id="92" name="Group 91"/>
            <p:cNvGrpSpPr/>
            <p:nvPr/>
          </p:nvGrpSpPr>
          <p:grpSpPr>
            <a:xfrm>
              <a:off x="3187989" y="3644919"/>
              <a:ext cx="1803448" cy="827754"/>
              <a:chOff x="2494814" y="4523940"/>
              <a:chExt cx="1768245" cy="811598"/>
            </a:xfrm>
          </p:grpSpPr>
          <p:pic>
            <p:nvPicPr>
              <p:cNvPr id="94" name="Picture 93" descr="https://images.indiegogo.com/file_attachments/409230/files/20140304034636-per1.jpg?1393933596"/>
              <p:cNvPicPr>
                <a:picLocks noChangeAspect="1" noChangeArrowheads="1"/>
              </p:cNvPicPr>
              <p:nvPr/>
            </p:nvPicPr>
            <p:blipFill rotWithShape="1">
              <a:blip r:embed="rId67" cstate="print">
                <a:extLst>
                  <a:ext uri="{28A0092B-C50C-407E-A947-70E740481C1C}">
                    <a14:useLocalDpi xmlns:a14="http://schemas.microsoft.com/office/drawing/2010/main" val="0"/>
                  </a:ext>
                </a:extLst>
              </a:blip>
              <a:srcRect l="5701" b="3428"/>
              <a:stretch/>
            </p:blipFill>
            <p:spPr bwMode="auto">
              <a:xfrm>
                <a:off x="3123109" y="4568691"/>
                <a:ext cx="425107" cy="192695"/>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p:cNvPicPr>
                <a:picLocks noChangeAspect="1"/>
              </p:cNvPicPr>
              <p:nvPr/>
            </p:nvPicPr>
            <p:blipFill rotWithShape="1">
              <a:blip r:embed="rId68" cstate="print">
                <a:extLst>
                  <a:ext uri="{28A0092B-C50C-407E-A947-70E740481C1C}">
                    <a14:useLocalDpi xmlns:a14="http://schemas.microsoft.com/office/drawing/2010/main" val="0"/>
                  </a:ext>
                </a:extLst>
              </a:blip>
              <a:srcRect l="14435" t="17027" r="15670" b="16710"/>
              <a:stretch/>
            </p:blipFill>
            <p:spPr>
              <a:xfrm>
                <a:off x="2944441" y="4781619"/>
                <a:ext cx="741544" cy="347599"/>
              </a:xfrm>
              <a:prstGeom prst="rect">
                <a:avLst/>
              </a:prstGeom>
            </p:spPr>
          </p:pic>
          <p:sp>
            <p:nvSpPr>
              <p:cNvPr id="96" name="TextBox 55"/>
              <p:cNvSpPr txBox="1"/>
              <p:nvPr/>
            </p:nvSpPr>
            <p:spPr>
              <a:xfrm>
                <a:off x="2494814" y="5172583"/>
                <a:ext cx="1768245" cy="162955"/>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Food and nutrition tracking</a:t>
                </a:r>
              </a:p>
            </p:txBody>
          </p:sp>
          <p:pic>
            <p:nvPicPr>
              <p:cNvPr id="97" name="Picture 96"/>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3660881" y="4826057"/>
                <a:ext cx="333625" cy="250219"/>
              </a:xfrm>
              <a:prstGeom prst="rect">
                <a:avLst/>
              </a:prstGeom>
            </p:spPr>
          </p:pic>
          <p:pic>
            <p:nvPicPr>
              <p:cNvPr id="98" name="Picture 97"/>
              <p:cNvPicPr>
                <a:picLocks noChangeAspect="1"/>
              </p:cNvPicPr>
              <p:nvPr/>
            </p:nvPicPr>
            <p:blipFill rotWithShape="1">
              <a:blip r:embed="rId70" cstate="print">
                <a:extLst>
                  <a:ext uri="{28A0092B-C50C-407E-A947-70E740481C1C}">
                    <a14:useLocalDpi xmlns:a14="http://schemas.microsoft.com/office/drawing/2010/main" val="0"/>
                  </a:ext>
                </a:extLst>
              </a:blip>
              <a:srcRect l="31336" r="29094"/>
              <a:stretch/>
            </p:blipFill>
            <p:spPr>
              <a:xfrm>
                <a:off x="2604709" y="4523940"/>
                <a:ext cx="462116" cy="653995"/>
              </a:xfrm>
              <a:prstGeom prst="rect">
                <a:avLst/>
              </a:prstGeom>
              <a:effectLst>
                <a:softEdge rad="63500"/>
              </a:effectLst>
            </p:spPr>
          </p:pic>
        </p:grpSp>
        <p:pic>
          <p:nvPicPr>
            <p:cNvPr id="93" name="Picture 92"/>
            <p:cNvPicPr>
              <a:picLocks noChangeAspect="1"/>
            </p:cNvPicPr>
            <p:nvPr/>
          </p:nvPicPr>
          <p:blipFill rotWithShape="1">
            <a:blip r:embed="rId71" cstate="print">
              <a:extLst>
                <a:ext uri="{28A0092B-C50C-407E-A947-70E740481C1C}">
                  <a14:useLocalDpi xmlns:a14="http://schemas.microsoft.com/office/drawing/2010/main" val="0"/>
                </a:ext>
              </a:extLst>
            </a:blip>
            <a:srcRect l="12768" r="59622"/>
            <a:stretch/>
          </p:blipFill>
          <p:spPr>
            <a:xfrm>
              <a:off x="3147693" y="3619230"/>
              <a:ext cx="207132" cy="609529"/>
            </a:xfrm>
            <a:prstGeom prst="rect">
              <a:avLst/>
            </a:prstGeom>
          </p:spPr>
        </p:pic>
      </p:grpSp>
      <p:grpSp>
        <p:nvGrpSpPr>
          <p:cNvPr id="24" name="Group 23"/>
          <p:cNvGrpSpPr/>
          <p:nvPr/>
        </p:nvGrpSpPr>
        <p:grpSpPr>
          <a:xfrm>
            <a:off x="8289902" y="1412061"/>
            <a:ext cx="1512502" cy="1517433"/>
            <a:chOff x="7800664" y="1490044"/>
            <a:chExt cx="1482978" cy="1487811"/>
          </a:xfrm>
        </p:grpSpPr>
        <p:pic>
          <p:nvPicPr>
            <p:cNvPr id="85" name="Picture 84"/>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8543675" y="2247251"/>
              <a:ext cx="283342" cy="283342"/>
            </a:xfrm>
            <a:prstGeom prst="rect">
              <a:avLst/>
            </a:prstGeom>
          </p:spPr>
        </p:pic>
        <p:pic>
          <p:nvPicPr>
            <p:cNvPr id="86" name="Picture 85"/>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7991052" y="2228317"/>
              <a:ext cx="507123" cy="324559"/>
            </a:xfrm>
            <a:prstGeom prst="rect">
              <a:avLst/>
            </a:prstGeom>
          </p:spPr>
        </p:pic>
        <p:pic>
          <p:nvPicPr>
            <p:cNvPr id="87" name="Picture 86" descr="Swarm Portal brings taste of iBeacon to mom-and-pop stores"/>
            <p:cNvPicPr>
              <a:picLocks noChangeAspect="1" noChangeArrowheads="1"/>
            </p:cNvPicPr>
            <p:nvPr/>
          </p:nvPicPr>
          <p:blipFill rotWithShape="1">
            <a:blip r:embed="rId74" cstate="print">
              <a:extLst>
                <a:ext uri="{28A0092B-C50C-407E-A947-70E740481C1C}">
                  <a14:useLocalDpi xmlns:a14="http://schemas.microsoft.com/office/drawing/2010/main" val="0"/>
                </a:ext>
              </a:extLst>
            </a:blip>
            <a:srcRect b="12657"/>
            <a:stretch/>
          </p:blipFill>
          <p:spPr bwMode="auto">
            <a:xfrm>
              <a:off x="7800664" y="2028006"/>
              <a:ext cx="376210" cy="23309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descr="http://beekn.net/wp-content/uploads/2013/11/ibeacon-distance_v3.1.png"/>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7990488" y="1490044"/>
              <a:ext cx="1057948" cy="1057948"/>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67"/>
            <p:cNvSpPr txBox="1"/>
            <p:nvPr/>
          </p:nvSpPr>
          <p:spPr>
            <a:xfrm>
              <a:off x="7921265" y="2651944"/>
              <a:ext cx="1362377" cy="325911"/>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Beacons </a:t>
              </a:r>
              <a:b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b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and proximity</a:t>
              </a:r>
            </a:p>
          </p:txBody>
        </p:sp>
        <p:pic>
          <p:nvPicPr>
            <p:cNvPr id="90" name="Picture 89" descr="http://kontakt.io/wp-content/uploads/2014/02/beacon1.jpg"/>
            <p:cNvPicPr>
              <a:picLocks noChangeAspect="1" noChangeArrowheads="1"/>
            </p:cNvPicPr>
            <p:nvPr/>
          </p:nvPicPr>
          <p:blipFill rotWithShape="1">
            <a:blip r:embed="rId76" cstate="print">
              <a:extLst>
                <a:ext uri="{28A0092B-C50C-407E-A947-70E740481C1C}">
                  <a14:useLocalDpi xmlns:a14="http://schemas.microsoft.com/office/drawing/2010/main" val="0"/>
                </a:ext>
              </a:extLst>
            </a:blip>
            <a:srcRect l="14448" r="28741"/>
            <a:stretch/>
          </p:blipFill>
          <p:spPr bwMode="auto">
            <a:xfrm>
              <a:off x="8844804" y="2194910"/>
              <a:ext cx="306912" cy="35004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p:cNvPicPr>
              <a:picLocks noChangeAspect="1"/>
            </p:cNvPicPr>
            <p:nvPr/>
          </p:nvPicPr>
          <p:blipFill>
            <a:blip r:embed="rId77" cstate="print">
              <a:extLst>
                <a:ext uri="{BEBA8EAE-BF5A-486C-A8C5-ECC9F3942E4B}">
                  <a14:imgProps xmlns:a14="http://schemas.microsoft.com/office/drawing/2010/main">
                    <a14:imgLayer r:embed="rId78">
                      <a14:imgEffect>
                        <a14:backgroundRemoval t="0" b="89908" l="9434" r="89937"/>
                      </a14:imgEffect>
                    </a14:imgLayer>
                  </a14:imgProps>
                </a:ext>
                <a:ext uri="{28A0092B-C50C-407E-A947-70E740481C1C}">
                  <a14:useLocalDpi xmlns:a14="http://schemas.microsoft.com/office/drawing/2010/main" val="0"/>
                </a:ext>
              </a:extLst>
            </a:blip>
            <a:stretch>
              <a:fillRect/>
            </a:stretch>
          </p:blipFill>
          <p:spPr>
            <a:xfrm>
              <a:off x="8852562" y="1773531"/>
              <a:ext cx="316369" cy="433765"/>
            </a:xfrm>
            <a:prstGeom prst="rect">
              <a:avLst/>
            </a:prstGeom>
          </p:spPr>
        </p:pic>
      </p:grpSp>
      <p:grpSp>
        <p:nvGrpSpPr>
          <p:cNvPr id="25" name="Group 24"/>
          <p:cNvGrpSpPr/>
          <p:nvPr/>
        </p:nvGrpSpPr>
        <p:grpSpPr>
          <a:xfrm>
            <a:off x="6999869" y="5464740"/>
            <a:ext cx="2515280" cy="866887"/>
            <a:chOff x="7221447" y="5354337"/>
            <a:chExt cx="2515280" cy="866887"/>
          </a:xfrm>
        </p:grpSpPr>
        <p:pic>
          <p:nvPicPr>
            <p:cNvPr id="79" name="Picture 78"/>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7688636" y="5679013"/>
              <a:ext cx="398414" cy="393510"/>
            </a:xfrm>
            <a:prstGeom prst="rect">
              <a:avLst/>
            </a:prstGeom>
          </p:spPr>
        </p:pic>
        <p:sp>
          <p:nvSpPr>
            <p:cNvPr id="80" name="TextBox 107"/>
            <p:cNvSpPr txBox="1"/>
            <p:nvPr/>
          </p:nvSpPr>
          <p:spPr>
            <a:xfrm>
              <a:off x="7543786" y="6055025"/>
              <a:ext cx="1803446"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New devices and sensors</a:t>
              </a:r>
            </a:p>
          </p:txBody>
        </p:sp>
        <p:pic>
          <p:nvPicPr>
            <p:cNvPr id="81" name="Picture 80"/>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7637697" y="5354337"/>
              <a:ext cx="432683" cy="346148"/>
            </a:xfrm>
            <a:prstGeom prst="rect">
              <a:avLst/>
            </a:prstGeom>
          </p:spPr>
        </p:pic>
        <p:pic>
          <p:nvPicPr>
            <p:cNvPr id="82" name="Picture 81"/>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8101063" y="5588705"/>
              <a:ext cx="537312" cy="359999"/>
            </a:xfrm>
            <a:prstGeom prst="rect">
              <a:avLst/>
            </a:prstGeom>
          </p:spPr>
        </p:pic>
        <p:pic>
          <p:nvPicPr>
            <p:cNvPr id="83" name="Picture 82"/>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8659926" y="5372601"/>
              <a:ext cx="1076801" cy="646081"/>
            </a:xfrm>
            <a:prstGeom prst="rect">
              <a:avLst/>
            </a:prstGeom>
          </p:spPr>
        </p:pic>
        <p:pic>
          <p:nvPicPr>
            <p:cNvPr id="84" name="Picture 83"/>
            <p:cNvPicPr>
              <a:picLocks noChangeAspect="1"/>
            </p:cNvPicPr>
            <p:nvPr/>
          </p:nvPicPr>
          <p:blipFill rotWithShape="1">
            <a:blip r:embed="rId83" cstate="print">
              <a:extLst>
                <a:ext uri="{28A0092B-C50C-407E-A947-70E740481C1C}">
                  <a14:useLocalDpi xmlns:a14="http://schemas.microsoft.com/office/drawing/2010/main" val="0"/>
                </a:ext>
              </a:extLst>
            </a:blip>
            <a:srcRect r="75357"/>
            <a:stretch/>
          </p:blipFill>
          <p:spPr>
            <a:xfrm>
              <a:off x="7221447" y="5502509"/>
              <a:ext cx="395527" cy="533559"/>
            </a:xfrm>
            <a:prstGeom prst="rect">
              <a:avLst/>
            </a:prstGeom>
          </p:spPr>
        </p:pic>
      </p:grpSp>
      <p:grpSp>
        <p:nvGrpSpPr>
          <p:cNvPr id="26" name="Group 25"/>
          <p:cNvGrpSpPr/>
          <p:nvPr/>
        </p:nvGrpSpPr>
        <p:grpSpPr>
          <a:xfrm>
            <a:off x="8946539" y="614203"/>
            <a:ext cx="2682075" cy="942564"/>
            <a:chOff x="7474120" y="810255"/>
            <a:chExt cx="2682075" cy="942564"/>
          </a:xfrm>
        </p:grpSpPr>
        <p:pic>
          <p:nvPicPr>
            <p:cNvPr id="69" name="Picture 68" descr="https://images.indiegogo.com/file_attachments/628101/files/20140605102856-suicidedoor3.png?1401989336"/>
            <p:cNvPicPr>
              <a:picLocks noChangeAspect="1" noChangeArrowheads="1"/>
            </p:cNvPicPr>
            <p:nvPr/>
          </p:nvPicPr>
          <p:blipFill rotWithShape="1">
            <a:blip r:embed="rId84" cstate="print">
              <a:extLst>
                <a:ext uri="{28A0092B-C50C-407E-A947-70E740481C1C}">
                  <a14:useLocalDpi xmlns:a14="http://schemas.microsoft.com/office/drawing/2010/main" val="0"/>
                </a:ext>
              </a:extLst>
            </a:blip>
            <a:srcRect t="23878" r="50375"/>
            <a:stretch/>
          </p:blipFill>
          <p:spPr bwMode="auto">
            <a:xfrm>
              <a:off x="8047378" y="1213451"/>
              <a:ext cx="387730" cy="29737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http://www.scosche.com/media/catalog/product/cache/1/image/fa2b5b80d1710c24fc26c58ffa4e7580/b/l/bleprox2_vert__2000x2000_72dpi_1_1.jpg"/>
            <p:cNvPicPr>
              <a:picLocks noChangeAspect="1" noChangeArrowheads="1"/>
            </p:cNvPicPr>
            <p:nvPr/>
          </p:nvPicPr>
          <p:blipFill rotWithShape="1">
            <a:blip r:embed="rId85" cstate="print">
              <a:extLst>
                <a:ext uri="{28A0092B-C50C-407E-A947-70E740481C1C}">
                  <a14:useLocalDpi xmlns:a14="http://schemas.microsoft.com/office/drawing/2010/main" val="0"/>
                </a:ext>
              </a:extLst>
            </a:blip>
            <a:srcRect l="27095" t="17342" r="27741" b="14810"/>
            <a:stretch/>
          </p:blipFill>
          <p:spPr bwMode="auto">
            <a:xfrm>
              <a:off x="9059341" y="1112991"/>
              <a:ext cx="255304" cy="38353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rotWithShape="1">
            <a:blip r:embed="rId86" cstate="print">
              <a:extLst>
                <a:ext uri="{28A0092B-C50C-407E-A947-70E740481C1C}">
                  <a14:useLocalDpi xmlns:a14="http://schemas.microsoft.com/office/drawing/2010/main" val="0"/>
                </a:ext>
              </a:extLst>
            </a:blip>
            <a:srcRect l="27131" r="27722"/>
            <a:stretch/>
          </p:blipFill>
          <p:spPr>
            <a:xfrm>
              <a:off x="9802296" y="1158406"/>
              <a:ext cx="353899" cy="408269"/>
            </a:xfrm>
            <a:prstGeom prst="rect">
              <a:avLst/>
            </a:prstGeom>
          </p:spPr>
        </p:pic>
        <p:pic>
          <p:nvPicPr>
            <p:cNvPr id="72" name="Picture 71" descr="http://max.macnn.com/article_images/1392808768-md-Nokia_Treasure_Tag_in_post.png"/>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7569730" y="823623"/>
              <a:ext cx="709821" cy="37472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http://www.getfindster.com/wp-content/uploads/basestation21.jpg"/>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7474120" y="1180130"/>
              <a:ext cx="490619" cy="31750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89"/>
            <a:stretch>
              <a:fillRect/>
            </a:stretch>
          </p:blipFill>
          <p:spPr>
            <a:xfrm>
              <a:off x="8558564" y="915291"/>
              <a:ext cx="486502" cy="581935"/>
            </a:xfrm>
            <a:prstGeom prst="rect">
              <a:avLst/>
            </a:prstGeom>
          </p:spPr>
        </p:pic>
        <p:pic>
          <p:nvPicPr>
            <p:cNvPr id="75" name="Picture 74" descr="Bluetooth Dragon"/>
            <p:cNvPicPr>
              <a:picLocks noChangeAspect="1" noChangeArrowheads="1"/>
            </p:cNvPicPr>
            <p:nvPr/>
          </p:nvPicPr>
          <p:blipFill rotWithShape="1">
            <a:blip r:embed="rId90" cstate="print">
              <a:extLst>
                <a:ext uri="{28A0092B-C50C-407E-A947-70E740481C1C}">
                  <a14:useLocalDpi xmlns:a14="http://schemas.microsoft.com/office/drawing/2010/main" val="0"/>
                </a:ext>
              </a:extLst>
            </a:blip>
            <a:srcRect t="20074" b="17288"/>
            <a:stretch/>
          </p:blipFill>
          <p:spPr bwMode="auto">
            <a:xfrm>
              <a:off x="8213819" y="892380"/>
              <a:ext cx="404392" cy="2533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p:cNvPicPr>
              <a:picLocks noChangeAspect="1"/>
            </p:cNvPicPr>
            <p:nvPr/>
          </p:nvPicPr>
          <p:blipFill rotWithShape="1">
            <a:blip r:embed="rId91"/>
            <a:srcRect r="84774" b="10716"/>
            <a:stretch/>
          </p:blipFill>
          <p:spPr>
            <a:xfrm>
              <a:off x="9314644" y="810255"/>
              <a:ext cx="320161" cy="266656"/>
            </a:xfrm>
            <a:prstGeom prst="rect">
              <a:avLst/>
            </a:prstGeom>
            <a:noFill/>
            <a:ln>
              <a:noFill/>
            </a:ln>
          </p:spPr>
        </p:pic>
        <p:pic>
          <p:nvPicPr>
            <p:cNvPr id="77" name="Picture 76"/>
            <p:cNvPicPr>
              <a:picLocks noChangeAspect="1"/>
            </p:cNvPicPr>
            <p:nvPr/>
          </p:nvPicPr>
          <p:blipFill rotWithShape="1">
            <a:blip r:embed="rId92" cstate="print">
              <a:extLst>
                <a:ext uri="{BEBA8EAE-BF5A-486C-A8C5-ECC9F3942E4B}">
                  <a14:imgProps xmlns:a14="http://schemas.microsoft.com/office/drawing/2010/main">
                    <a14:imgLayer r:embed="rId93">
                      <a14:imgEffect>
                        <a14:backgroundRemoval t="14000" b="96000" l="20000" r="84000">
                          <a14:foregroundMark x1="34667" y1="35000" x2="30000" y2="38000"/>
                          <a14:foregroundMark x1="28667" y1="52000" x2="28000" y2="41000"/>
                          <a14:backgroundMark x1="37333" y1="48000" x2="37333" y2="48000"/>
                        </a14:backgroundRemoval>
                      </a14:imgEffect>
                    </a14:imgLayer>
                  </a14:imgProps>
                </a:ext>
                <a:ext uri="{28A0092B-C50C-407E-A947-70E740481C1C}">
                  <a14:useLocalDpi xmlns:a14="http://schemas.microsoft.com/office/drawing/2010/main" val="0"/>
                </a:ext>
              </a:extLst>
            </a:blip>
            <a:srcRect l="18806" t="13498" r="16060"/>
            <a:stretch/>
          </p:blipFill>
          <p:spPr>
            <a:xfrm>
              <a:off x="9363158" y="1158482"/>
              <a:ext cx="413589" cy="365824"/>
            </a:xfrm>
            <a:prstGeom prst="rect">
              <a:avLst/>
            </a:prstGeom>
          </p:spPr>
        </p:pic>
        <p:sp>
          <p:nvSpPr>
            <p:cNvPr id="78" name="TextBox 80"/>
            <p:cNvSpPr txBox="1"/>
            <p:nvPr/>
          </p:nvSpPr>
          <p:spPr>
            <a:xfrm>
              <a:off x="8655240" y="1586620"/>
              <a:ext cx="1282059"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Object tracking</a:t>
              </a:r>
            </a:p>
          </p:txBody>
        </p:sp>
      </p:grpSp>
      <p:grpSp>
        <p:nvGrpSpPr>
          <p:cNvPr id="27" name="Group 26"/>
          <p:cNvGrpSpPr/>
          <p:nvPr/>
        </p:nvGrpSpPr>
        <p:grpSpPr>
          <a:xfrm>
            <a:off x="5088426" y="3853644"/>
            <a:ext cx="858208" cy="507981"/>
            <a:chOff x="5857029" y="3812967"/>
            <a:chExt cx="858208" cy="507981"/>
          </a:xfrm>
        </p:grpSpPr>
        <p:sp>
          <p:nvSpPr>
            <p:cNvPr id="67" name="TextBox 97"/>
            <p:cNvSpPr txBox="1"/>
            <p:nvPr/>
          </p:nvSpPr>
          <p:spPr>
            <a:xfrm>
              <a:off x="5950400" y="4154749"/>
              <a:ext cx="764837"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Identity</a:t>
              </a:r>
            </a:p>
          </p:txBody>
        </p:sp>
        <p:pic>
          <p:nvPicPr>
            <p:cNvPr id="68" name="Picture 67" descr="Photo of Nymi in Use"/>
            <p:cNvPicPr>
              <a:picLocks noChangeAspect="1" noChangeArrowheads="1"/>
            </p:cNvPicPr>
            <p:nvPr/>
          </p:nvPicPr>
          <p:blipFill rotWithShape="1">
            <a:blip r:embed="rId94" cstate="print">
              <a:extLst>
                <a:ext uri="{28A0092B-C50C-407E-A947-70E740481C1C}">
                  <a14:useLocalDpi xmlns:a14="http://schemas.microsoft.com/office/drawing/2010/main" val="0"/>
                </a:ext>
              </a:extLst>
            </a:blip>
            <a:srcRect t="18645"/>
            <a:stretch/>
          </p:blipFill>
          <p:spPr bwMode="auto">
            <a:xfrm>
              <a:off x="5857029" y="3812967"/>
              <a:ext cx="851471" cy="355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7976747" y="3532583"/>
            <a:ext cx="1190810" cy="984137"/>
            <a:chOff x="8064522" y="3448408"/>
            <a:chExt cx="1190810" cy="984137"/>
          </a:xfrm>
        </p:grpSpPr>
        <p:pic>
          <p:nvPicPr>
            <p:cNvPr id="65" name="Picture 64" descr="http://championvending.com/blog/wp-content/uploads/2013/06/40051diji_touch_4759-machine.jpg"/>
            <p:cNvPicPr>
              <a:picLocks noChangeAspect="1" noChangeArrowheads="1"/>
            </p:cNvPicPr>
            <p:nvPr/>
          </p:nvPicPr>
          <p:blipFill rotWithShape="1">
            <a:blip r:embed="rId95" cstate="print">
              <a:extLst>
                <a:ext uri="{28A0092B-C50C-407E-A947-70E740481C1C}">
                  <a14:useLocalDpi xmlns:a14="http://schemas.microsoft.com/office/drawing/2010/main" val="0"/>
                </a:ext>
              </a:extLst>
            </a:blip>
            <a:srcRect l="23699" t="14645" r="20974" b="20425"/>
            <a:stretch/>
          </p:blipFill>
          <p:spPr bwMode="auto">
            <a:xfrm>
              <a:off x="8451035" y="3448408"/>
              <a:ext cx="363158" cy="63837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45"/>
            <p:cNvSpPr txBox="1"/>
            <p:nvPr/>
          </p:nvSpPr>
          <p:spPr>
            <a:xfrm>
              <a:off x="8064522" y="4100146"/>
              <a:ext cx="1190810" cy="3323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Smart vending machines</a:t>
              </a:r>
            </a:p>
          </p:txBody>
        </p:sp>
      </p:grpSp>
      <p:grpSp>
        <p:nvGrpSpPr>
          <p:cNvPr id="29" name="Group 28"/>
          <p:cNvGrpSpPr/>
          <p:nvPr/>
        </p:nvGrpSpPr>
        <p:grpSpPr>
          <a:xfrm>
            <a:off x="1852646" y="536833"/>
            <a:ext cx="1648396" cy="1019934"/>
            <a:chOff x="1276603" y="736335"/>
            <a:chExt cx="1648396" cy="1019934"/>
          </a:xfrm>
        </p:grpSpPr>
        <p:pic>
          <p:nvPicPr>
            <p:cNvPr id="60" name="Picture 59" descr="scale_render1.png"/>
            <p:cNvPicPr>
              <a:picLocks noChangeAspect="1" noChangeArrowheads="1"/>
            </p:cNvPicPr>
            <p:nvPr/>
          </p:nvPicPr>
          <p:blipFill rotWithShape="1">
            <a:blip r:embed="rId96" cstate="print">
              <a:extLst>
                <a:ext uri="{28A0092B-C50C-407E-A947-70E740481C1C}">
                  <a14:useLocalDpi xmlns:a14="http://schemas.microsoft.com/office/drawing/2010/main" val="0"/>
                </a:ext>
              </a:extLst>
            </a:blip>
            <a:srcRect r="63897"/>
            <a:stretch/>
          </p:blipFill>
          <p:spPr bwMode="auto">
            <a:xfrm>
              <a:off x="1976677" y="736335"/>
              <a:ext cx="425872" cy="83359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rotWithShape="1">
            <a:blip r:embed="rId97" cstate="print">
              <a:extLst>
                <a:ext uri="{28A0092B-C50C-407E-A947-70E740481C1C}">
                  <a14:useLocalDpi xmlns:a14="http://schemas.microsoft.com/office/drawing/2010/main" val="0"/>
                </a:ext>
              </a:extLst>
            </a:blip>
            <a:srcRect t="26320" r="52890"/>
            <a:stretch/>
          </p:blipFill>
          <p:spPr>
            <a:xfrm>
              <a:off x="1657168" y="1106840"/>
              <a:ext cx="423537" cy="466343"/>
            </a:xfrm>
            <a:prstGeom prst="rect">
              <a:avLst/>
            </a:prstGeom>
          </p:spPr>
        </p:pic>
        <p:sp>
          <p:nvSpPr>
            <p:cNvPr id="62" name="TextBox 71"/>
            <p:cNvSpPr txBox="1"/>
            <p:nvPr/>
          </p:nvSpPr>
          <p:spPr>
            <a:xfrm>
              <a:off x="1311874" y="1571603"/>
              <a:ext cx="1407950" cy="184666"/>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Medication adherence</a:t>
              </a:r>
            </a:p>
          </p:txBody>
        </p:sp>
        <p:pic>
          <p:nvPicPr>
            <p:cNvPr id="63" name="Picture 62" descr="Main_page_photo"/>
            <p:cNvPicPr>
              <a:picLocks noChangeAspect="1" noChangeArrowheads="1"/>
            </p:cNvPicPr>
            <p:nvPr/>
          </p:nvPicPr>
          <p:blipFill rotWithShape="1">
            <a:blip r:embed="rId98" cstate="print">
              <a:extLst>
                <a:ext uri="{BEBA8EAE-BF5A-486C-A8C5-ECC9F3942E4B}">
                  <a14:imgProps xmlns:a14="http://schemas.microsoft.com/office/drawing/2010/main">
                    <a14:imgLayer r:embed="rId99">
                      <a14:imgEffect>
                        <a14:backgroundRemoval t="1720" b="89926" l="30950" r="72067">
                          <a14:foregroundMark x1="33855" y1="36364" x2="34302" y2="83047"/>
                          <a14:foregroundMark x1="45810" y1="8845" x2="56983" y2="9091"/>
                          <a14:backgroundMark x1="48715" y1="3440" x2="57542" y2="3440"/>
                          <a14:backgroundMark x1="60559" y1="35381" x2="64916" y2="50123"/>
                        </a14:backgroundRemoval>
                      </a14:imgEffect>
                    </a14:imgLayer>
                  </a14:imgProps>
                </a:ext>
                <a:ext uri="{28A0092B-C50C-407E-A947-70E740481C1C}">
                  <a14:useLocalDpi xmlns:a14="http://schemas.microsoft.com/office/drawing/2010/main" val="0"/>
                </a:ext>
              </a:extLst>
            </a:blip>
            <a:srcRect l="25926" r="22805"/>
            <a:stretch/>
          </p:blipFill>
          <p:spPr bwMode="auto">
            <a:xfrm>
              <a:off x="1276603" y="1093188"/>
              <a:ext cx="516068" cy="45774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asthmapolis propeller New Propeller Sensor for Metered Dose Inhalers Gets FDA Green Light"/>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2409246" y="1026842"/>
              <a:ext cx="515753" cy="494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9221488" y="3583748"/>
            <a:ext cx="2367917" cy="836827"/>
            <a:chOff x="8986224" y="3526302"/>
            <a:chExt cx="2367917" cy="836827"/>
          </a:xfrm>
        </p:grpSpPr>
        <p:pic>
          <p:nvPicPr>
            <p:cNvPr id="55" name="Picture 54"/>
            <p:cNvPicPr>
              <a:picLocks noChangeAspect="1"/>
            </p:cNvPicPr>
            <p:nvPr/>
          </p:nvPicPr>
          <p:blipFill rotWithShape="1">
            <a:blip r:embed="rId101" cstate="print">
              <a:extLst>
                <a:ext uri="{28A0092B-C50C-407E-A947-70E740481C1C}">
                  <a14:useLocalDpi xmlns:a14="http://schemas.microsoft.com/office/drawing/2010/main" val="0"/>
                </a:ext>
              </a:extLst>
            </a:blip>
            <a:srcRect r="50114"/>
            <a:stretch/>
          </p:blipFill>
          <p:spPr>
            <a:xfrm>
              <a:off x="9328220" y="3533557"/>
              <a:ext cx="372206" cy="571241"/>
            </a:xfrm>
            <a:prstGeom prst="rect">
              <a:avLst/>
            </a:prstGeom>
          </p:spPr>
        </p:pic>
        <p:sp>
          <p:nvSpPr>
            <p:cNvPr id="56" name="TextBox 112"/>
            <p:cNvSpPr txBox="1"/>
            <p:nvPr/>
          </p:nvSpPr>
          <p:spPr>
            <a:xfrm>
              <a:off x="8986224" y="4196930"/>
              <a:ext cx="2367917"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Bike ride stats and protection</a:t>
              </a:r>
            </a:p>
          </p:txBody>
        </p:sp>
        <p:pic>
          <p:nvPicPr>
            <p:cNvPr id="57" name="Picture 56"/>
            <p:cNvPicPr>
              <a:picLocks noChangeAspect="1"/>
            </p:cNvPicPr>
            <p:nvPr/>
          </p:nvPicPr>
          <p:blipFill rotWithShape="1">
            <a:blip r:embed="rId102" cstate="print">
              <a:extLst>
                <a:ext uri="{28A0092B-C50C-407E-A947-70E740481C1C}">
                  <a14:useLocalDpi xmlns:a14="http://schemas.microsoft.com/office/drawing/2010/main" val="0"/>
                </a:ext>
              </a:extLst>
            </a:blip>
            <a:srcRect t="5522"/>
            <a:stretch/>
          </p:blipFill>
          <p:spPr>
            <a:xfrm>
              <a:off x="9599463" y="3578137"/>
              <a:ext cx="774958" cy="471913"/>
            </a:xfrm>
            <a:prstGeom prst="rect">
              <a:avLst/>
            </a:prstGeom>
          </p:spPr>
        </p:pic>
        <p:pic>
          <p:nvPicPr>
            <p:cNvPr id="58" name="Picture 57" descr="http://www.hopetv.org/wp-content/uploads/2013/03/roku.jpg"/>
            <p:cNvPicPr>
              <a:picLocks noChangeAspect="1" noChangeArrowheads="1"/>
            </p:cNvPicPr>
            <p:nvPr/>
          </p:nvPicPr>
          <p:blipFill>
            <a:blip r:embed="rId103" cstate="print">
              <a:extLst>
                <a:ext uri="{28A0092B-C50C-407E-A947-70E740481C1C}">
                  <a14:useLocalDpi xmlns:a14="http://schemas.microsoft.com/office/drawing/2010/main" val="0"/>
                </a:ext>
              </a:extLst>
            </a:blip>
            <a:srcRect/>
            <a:stretch>
              <a:fillRect/>
            </a:stretch>
          </p:blipFill>
          <p:spPr bwMode="auto">
            <a:xfrm>
              <a:off x="10360392" y="3867756"/>
              <a:ext cx="404506" cy="22382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a:blip r:embed="rId104"/>
            <a:stretch>
              <a:fillRect/>
            </a:stretch>
          </p:blipFill>
          <p:spPr>
            <a:xfrm>
              <a:off x="10368340" y="3526302"/>
              <a:ext cx="382952" cy="290058"/>
            </a:xfrm>
            <a:prstGeom prst="rect">
              <a:avLst/>
            </a:prstGeom>
          </p:spPr>
        </p:pic>
      </p:grpSp>
      <p:grpSp>
        <p:nvGrpSpPr>
          <p:cNvPr id="31" name="Group 30"/>
          <p:cNvGrpSpPr/>
          <p:nvPr/>
        </p:nvGrpSpPr>
        <p:grpSpPr>
          <a:xfrm>
            <a:off x="9722249" y="5485754"/>
            <a:ext cx="2132050" cy="845873"/>
            <a:chOff x="9760366" y="4441211"/>
            <a:chExt cx="2132050" cy="845873"/>
          </a:xfrm>
        </p:grpSpPr>
        <p:pic>
          <p:nvPicPr>
            <p:cNvPr id="50" name="Picture 49" descr="http://static.trustedreviews.com/94/0000235e9/283d/sonosfamily.jpg"/>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9802802" y="4441211"/>
              <a:ext cx="1184138" cy="6631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http://createdigitalmotion.com/files/2013/06/kinectone.jpg"/>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10885054" y="4495379"/>
              <a:ext cx="648510" cy="364786"/>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159"/>
            <p:cNvSpPr txBox="1"/>
            <p:nvPr/>
          </p:nvSpPr>
          <p:spPr>
            <a:xfrm>
              <a:off x="9760366" y="5120885"/>
              <a:ext cx="2037955" cy="1661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Entertainment systems</a:t>
              </a:r>
            </a:p>
          </p:txBody>
        </p:sp>
        <p:pic>
          <p:nvPicPr>
            <p:cNvPr id="53" name="Picture 52" descr="http://cdn2-b.examiner.com/sites/default/files/styles/image_content_width/hash/ee/0b/ee0beb7ee25836dbd6827ba41877e85f.png?itok=nKMkm0Ch"/>
            <p:cNvPicPr>
              <a:picLocks noChangeAspect="1" noChangeArrowheads="1"/>
            </p:cNvPicPr>
            <p:nvPr/>
          </p:nvPicPr>
          <p:blipFill rotWithShape="1">
            <a:blip r:embed="rId107" cstate="print">
              <a:extLst>
                <a:ext uri="{28A0092B-C50C-407E-A947-70E740481C1C}">
                  <a14:useLocalDpi xmlns:a14="http://schemas.microsoft.com/office/drawing/2010/main" val="0"/>
                </a:ext>
              </a:extLst>
            </a:blip>
            <a:srcRect l="13130" t="36283" r="13903" b="41881"/>
            <a:stretch/>
          </p:blipFill>
          <p:spPr bwMode="auto">
            <a:xfrm>
              <a:off x="11115760" y="4908053"/>
              <a:ext cx="776656" cy="16982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http://media.edge-online.com/wp-content/uploads/edgeonline/2013/05/Xbox-One-pad-1.jpg"/>
            <p:cNvPicPr>
              <a:picLocks noChangeAspect="1" noChangeArrowheads="1"/>
            </p:cNvPicPr>
            <p:nvPr/>
          </p:nvPicPr>
          <p:blipFill rotWithShape="1">
            <a:blip r:embed="rId108" cstate="print">
              <a:extLst>
                <a:ext uri="{28A0092B-C50C-407E-A947-70E740481C1C}">
                  <a14:useLocalDpi xmlns:a14="http://schemas.microsoft.com/office/drawing/2010/main" val="0"/>
                </a:ext>
              </a:extLst>
            </a:blip>
            <a:srcRect l="17335" t="1907" r="16097"/>
            <a:stretch/>
          </p:blipFill>
          <p:spPr bwMode="auto">
            <a:xfrm>
              <a:off x="11563165" y="4520517"/>
              <a:ext cx="329251" cy="2729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6574945" y="3489052"/>
            <a:ext cx="999696" cy="907682"/>
            <a:chOff x="6987973" y="3537607"/>
            <a:chExt cx="999696" cy="907682"/>
          </a:xfrm>
        </p:grpSpPr>
        <p:sp>
          <p:nvSpPr>
            <p:cNvPr id="47" name="TextBox 157"/>
            <p:cNvSpPr txBox="1"/>
            <p:nvPr/>
          </p:nvSpPr>
          <p:spPr>
            <a:xfrm>
              <a:off x="7117271" y="4112890"/>
              <a:ext cx="813340" cy="332399"/>
            </a:xfrm>
            <a:prstGeom prst="rect">
              <a:avLst/>
            </a:prstGeom>
            <a:noFill/>
            <a:ln>
              <a:noFill/>
              <a:headEnd type="none" w="med" len="med"/>
              <a:tailEnd type="none" w="med" len="med"/>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Office equipment</a:t>
              </a:r>
            </a:p>
          </p:txBody>
        </p:sp>
        <p:pic>
          <p:nvPicPr>
            <p:cNvPr id="48" name="Picture 47" descr="http://tabletmonkeys.com/images/2014/05/Microsoft-Surface-Pro-3.jpg"/>
            <p:cNvPicPr>
              <a:picLocks noChangeAspect="1" noChangeArrowheads="1"/>
            </p:cNvPicPr>
            <p:nvPr/>
          </p:nvPicPr>
          <p:blipFill>
            <a:blip r:embed="rId109" cstate="print">
              <a:extLst>
                <a:ext uri="{28A0092B-C50C-407E-A947-70E740481C1C}">
                  <a14:useLocalDpi xmlns:a14="http://schemas.microsoft.com/office/drawing/2010/main" val="0"/>
                </a:ext>
              </a:extLst>
            </a:blip>
            <a:srcRect/>
            <a:stretch>
              <a:fillRect/>
            </a:stretch>
          </p:blipFill>
          <p:spPr bwMode="auto">
            <a:xfrm>
              <a:off x="6987973" y="3724909"/>
              <a:ext cx="514947" cy="36110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http://www.mfpdirect.co.uk/communities/5/004/006/272/915/images/4535223834_451x384.jpg"/>
            <p:cNvPicPr>
              <a:picLocks noChangeAspect="1" noChangeArrowheads="1"/>
            </p:cNvPicPr>
            <p:nvPr/>
          </p:nvPicPr>
          <p:blipFill rotWithShape="1">
            <a:blip r:embed="rId110" cstate="print">
              <a:extLst>
                <a:ext uri="{28A0092B-C50C-407E-A947-70E740481C1C}">
                  <a14:useLocalDpi xmlns:a14="http://schemas.microsoft.com/office/drawing/2010/main" val="0"/>
                </a:ext>
              </a:extLst>
            </a:blip>
            <a:srcRect l="23107" r="17971"/>
            <a:stretch/>
          </p:blipFill>
          <p:spPr bwMode="auto">
            <a:xfrm>
              <a:off x="7595795" y="3537607"/>
              <a:ext cx="391874" cy="566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92166" y="3016719"/>
            <a:ext cx="525463" cy="481012"/>
            <a:chOff x="673893" y="3298825"/>
            <a:chExt cx="525463" cy="481012"/>
          </a:xfrm>
        </p:grpSpPr>
        <p:sp>
          <p:nvSpPr>
            <p:cNvPr id="44" name="Freeform 43"/>
            <p:cNvSpPr>
              <a:spLocks/>
            </p:cNvSpPr>
            <p:nvPr/>
          </p:nvSpPr>
          <p:spPr bwMode="auto">
            <a:xfrm>
              <a:off x="673893" y="3298825"/>
              <a:ext cx="525463" cy="244475"/>
            </a:xfrm>
            <a:custGeom>
              <a:avLst/>
              <a:gdLst>
                <a:gd name="T0" fmla="*/ 215 w 217"/>
                <a:gd name="T1" fmla="*/ 74 h 101"/>
                <a:gd name="T2" fmla="*/ 110 w 217"/>
                <a:gd name="T3" fmla="*/ 0 h 101"/>
                <a:gd name="T4" fmla="*/ 106 w 217"/>
                <a:gd name="T5" fmla="*/ 0 h 101"/>
                <a:gd name="T6" fmla="*/ 1 w 217"/>
                <a:gd name="T7" fmla="*/ 74 h 101"/>
                <a:gd name="T8" fmla="*/ 0 w 217"/>
                <a:gd name="T9" fmla="*/ 76 h 101"/>
                <a:gd name="T10" fmla="*/ 0 w 217"/>
                <a:gd name="T11" fmla="*/ 79 h 101"/>
                <a:gd name="T12" fmla="*/ 15 w 217"/>
                <a:gd name="T13" fmla="*/ 99 h 101"/>
                <a:gd name="T14" fmla="*/ 17 w 217"/>
                <a:gd name="T15" fmla="*/ 100 h 101"/>
                <a:gd name="T16" fmla="*/ 19 w 217"/>
                <a:gd name="T17" fmla="*/ 100 h 101"/>
                <a:gd name="T18" fmla="*/ 108 w 217"/>
                <a:gd name="T19" fmla="*/ 37 h 101"/>
                <a:gd name="T20" fmla="*/ 197 w 217"/>
                <a:gd name="T21" fmla="*/ 100 h 101"/>
                <a:gd name="T22" fmla="*/ 202 w 217"/>
                <a:gd name="T23" fmla="*/ 99 h 101"/>
                <a:gd name="T24" fmla="*/ 216 w 217"/>
                <a:gd name="T25" fmla="*/ 79 h 101"/>
                <a:gd name="T26" fmla="*/ 216 w 217"/>
                <a:gd name="T27" fmla="*/ 76 h 101"/>
                <a:gd name="T28" fmla="*/ 215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5" y="74"/>
                  </a:moveTo>
                  <a:cubicBezTo>
                    <a:pt x="110" y="0"/>
                    <a:pt x="110" y="0"/>
                    <a:pt x="110" y="0"/>
                  </a:cubicBezTo>
                  <a:cubicBezTo>
                    <a:pt x="109" y="0"/>
                    <a:pt x="107" y="0"/>
                    <a:pt x="106" y="0"/>
                  </a:cubicBezTo>
                  <a:cubicBezTo>
                    <a:pt x="1" y="74"/>
                    <a:pt x="1" y="74"/>
                    <a:pt x="1" y="74"/>
                  </a:cubicBezTo>
                  <a:cubicBezTo>
                    <a:pt x="0" y="75"/>
                    <a:pt x="0" y="75"/>
                    <a:pt x="0" y="76"/>
                  </a:cubicBezTo>
                  <a:cubicBezTo>
                    <a:pt x="0" y="77"/>
                    <a:pt x="0" y="78"/>
                    <a:pt x="0" y="79"/>
                  </a:cubicBezTo>
                  <a:cubicBezTo>
                    <a:pt x="15" y="99"/>
                    <a:pt x="15" y="99"/>
                    <a:pt x="15" y="99"/>
                  </a:cubicBezTo>
                  <a:cubicBezTo>
                    <a:pt x="15" y="100"/>
                    <a:pt x="16" y="100"/>
                    <a:pt x="17" y="100"/>
                  </a:cubicBezTo>
                  <a:cubicBezTo>
                    <a:pt x="18" y="100"/>
                    <a:pt x="19" y="100"/>
                    <a:pt x="19" y="100"/>
                  </a:cubicBezTo>
                  <a:cubicBezTo>
                    <a:pt x="108" y="37"/>
                    <a:pt x="108" y="37"/>
                    <a:pt x="108" y="37"/>
                  </a:cubicBezTo>
                  <a:cubicBezTo>
                    <a:pt x="197" y="100"/>
                    <a:pt x="197" y="100"/>
                    <a:pt x="197" y="100"/>
                  </a:cubicBezTo>
                  <a:cubicBezTo>
                    <a:pt x="199" y="101"/>
                    <a:pt x="201" y="100"/>
                    <a:pt x="202" y="99"/>
                  </a:cubicBezTo>
                  <a:cubicBezTo>
                    <a:pt x="216" y="79"/>
                    <a:pt x="216" y="79"/>
                    <a:pt x="216" y="79"/>
                  </a:cubicBezTo>
                  <a:cubicBezTo>
                    <a:pt x="216" y="78"/>
                    <a:pt x="217" y="77"/>
                    <a:pt x="216" y="76"/>
                  </a:cubicBezTo>
                  <a:cubicBezTo>
                    <a:pt x="216" y="75"/>
                    <a:pt x="216" y="75"/>
                    <a:pt x="215"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45" name="Freeform 44"/>
            <p:cNvSpPr>
              <a:spLocks/>
            </p:cNvSpPr>
            <p:nvPr/>
          </p:nvSpPr>
          <p:spPr bwMode="auto">
            <a:xfrm>
              <a:off x="734218" y="3422650"/>
              <a:ext cx="400050" cy="357187"/>
            </a:xfrm>
            <a:custGeom>
              <a:avLst/>
              <a:gdLst>
                <a:gd name="T0" fmla="*/ 164 w 165"/>
                <a:gd name="T1" fmla="*/ 56 h 147"/>
                <a:gd name="T2" fmla="*/ 85 w 165"/>
                <a:gd name="T3" fmla="*/ 0 h 147"/>
                <a:gd name="T4" fmla="*/ 81 w 165"/>
                <a:gd name="T5" fmla="*/ 0 h 147"/>
                <a:gd name="T6" fmla="*/ 2 w 165"/>
                <a:gd name="T7" fmla="*/ 56 h 147"/>
                <a:gd name="T8" fmla="*/ 0 w 165"/>
                <a:gd name="T9" fmla="*/ 59 h 147"/>
                <a:gd name="T10" fmla="*/ 0 w 165"/>
                <a:gd name="T11" fmla="*/ 144 h 147"/>
                <a:gd name="T12" fmla="*/ 4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4" y="0"/>
                    <a:pt x="82" y="0"/>
                    <a:pt x="81" y="0"/>
                  </a:cubicBezTo>
                  <a:cubicBezTo>
                    <a:pt x="2" y="56"/>
                    <a:pt x="2" y="56"/>
                    <a:pt x="2" y="56"/>
                  </a:cubicBezTo>
                  <a:cubicBezTo>
                    <a:pt x="1" y="57"/>
                    <a:pt x="0" y="58"/>
                    <a:pt x="0" y="59"/>
                  </a:cubicBezTo>
                  <a:cubicBezTo>
                    <a:pt x="0" y="144"/>
                    <a:pt x="0" y="144"/>
                    <a:pt x="0" y="144"/>
                  </a:cubicBezTo>
                  <a:cubicBezTo>
                    <a:pt x="0" y="146"/>
                    <a:pt x="2" y="147"/>
                    <a:pt x="4" y="147"/>
                  </a:cubicBezTo>
                  <a:cubicBezTo>
                    <a:pt x="59" y="147"/>
                    <a:pt x="59" y="147"/>
                    <a:pt x="59" y="147"/>
                  </a:cubicBezTo>
                  <a:cubicBezTo>
                    <a:pt x="61"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5"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46" name="Freeform 45"/>
            <p:cNvSpPr>
              <a:spLocks/>
            </p:cNvSpPr>
            <p:nvPr/>
          </p:nvSpPr>
          <p:spPr bwMode="auto">
            <a:xfrm>
              <a:off x="1058068" y="3298825"/>
              <a:ext cx="76200"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7" y="42"/>
                    <a:pt x="27" y="43"/>
                    <a:pt x="28" y="43"/>
                  </a:cubicBezTo>
                  <a:cubicBezTo>
                    <a:pt x="28" y="43"/>
                    <a:pt x="29" y="42"/>
                    <a:pt x="29" y="42"/>
                  </a:cubicBezTo>
                  <a:cubicBezTo>
                    <a:pt x="30" y="42"/>
                    <a:pt x="31" y="40"/>
                    <a:pt x="31" y="39"/>
                  </a:cubicBezTo>
                  <a:cubicBezTo>
                    <a:pt x="31" y="3"/>
                    <a:pt x="31" y="3"/>
                    <a:pt x="31" y="3"/>
                  </a:cubicBezTo>
                  <a:cubicBezTo>
                    <a:pt x="31" y="1"/>
                    <a:pt x="30"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34" name="Group 33"/>
          <p:cNvGrpSpPr/>
          <p:nvPr/>
        </p:nvGrpSpPr>
        <p:grpSpPr>
          <a:xfrm>
            <a:off x="11161724" y="3016719"/>
            <a:ext cx="525463" cy="481012"/>
            <a:chOff x="11237118" y="3298825"/>
            <a:chExt cx="525463" cy="481012"/>
          </a:xfrm>
        </p:grpSpPr>
        <p:sp>
          <p:nvSpPr>
            <p:cNvPr id="41" name="Freeform 40"/>
            <p:cNvSpPr>
              <a:spLocks/>
            </p:cNvSpPr>
            <p:nvPr/>
          </p:nvSpPr>
          <p:spPr bwMode="auto">
            <a:xfrm>
              <a:off x="11237118" y="3298825"/>
              <a:ext cx="525463" cy="244475"/>
            </a:xfrm>
            <a:custGeom>
              <a:avLst/>
              <a:gdLst>
                <a:gd name="T0" fmla="*/ 216 w 217"/>
                <a:gd name="T1" fmla="*/ 74 h 101"/>
                <a:gd name="T2" fmla="*/ 111 w 217"/>
                <a:gd name="T3" fmla="*/ 0 h 101"/>
                <a:gd name="T4" fmla="*/ 107 w 217"/>
                <a:gd name="T5" fmla="*/ 0 h 101"/>
                <a:gd name="T6" fmla="*/ 2 w 217"/>
                <a:gd name="T7" fmla="*/ 74 h 101"/>
                <a:gd name="T8" fmla="*/ 0 w 217"/>
                <a:gd name="T9" fmla="*/ 76 h 101"/>
                <a:gd name="T10" fmla="*/ 1 w 217"/>
                <a:gd name="T11" fmla="*/ 79 h 101"/>
                <a:gd name="T12" fmla="*/ 15 w 217"/>
                <a:gd name="T13" fmla="*/ 99 h 101"/>
                <a:gd name="T14" fmla="*/ 18 w 217"/>
                <a:gd name="T15" fmla="*/ 100 h 101"/>
                <a:gd name="T16" fmla="*/ 20 w 217"/>
                <a:gd name="T17" fmla="*/ 100 h 101"/>
                <a:gd name="T18" fmla="*/ 109 w 217"/>
                <a:gd name="T19" fmla="*/ 37 h 101"/>
                <a:gd name="T20" fmla="*/ 198 w 217"/>
                <a:gd name="T21" fmla="*/ 100 h 101"/>
                <a:gd name="T22" fmla="*/ 202 w 217"/>
                <a:gd name="T23" fmla="*/ 99 h 101"/>
                <a:gd name="T24" fmla="*/ 217 w 217"/>
                <a:gd name="T25" fmla="*/ 79 h 101"/>
                <a:gd name="T26" fmla="*/ 217 w 217"/>
                <a:gd name="T27" fmla="*/ 76 h 101"/>
                <a:gd name="T28" fmla="*/ 216 w 217"/>
                <a:gd name="T2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01">
                  <a:moveTo>
                    <a:pt x="216" y="74"/>
                  </a:moveTo>
                  <a:cubicBezTo>
                    <a:pt x="111" y="0"/>
                    <a:pt x="111" y="0"/>
                    <a:pt x="111" y="0"/>
                  </a:cubicBezTo>
                  <a:cubicBezTo>
                    <a:pt x="109" y="0"/>
                    <a:pt x="108" y="0"/>
                    <a:pt x="107" y="0"/>
                  </a:cubicBezTo>
                  <a:cubicBezTo>
                    <a:pt x="2" y="74"/>
                    <a:pt x="2" y="74"/>
                    <a:pt x="2" y="74"/>
                  </a:cubicBezTo>
                  <a:cubicBezTo>
                    <a:pt x="1" y="75"/>
                    <a:pt x="1" y="75"/>
                    <a:pt x="0" y="76"/>
                  </a:cubicBezTo>
                  <a:cubicBezTo>
                    <a:pt x="0" y="77"/>
                    <a:pt x="0" y="78"/>
                    <a:pt x="1" y="79"/>
                  </a:cubicBezTo>
                  <a:cubicBezTo>
                    <a:pt x="15" y="99"/>
                    <a:pt x="15" y="99"/>
                    <a:pt x="15" y="99"/>
                  </a:cubicBezTo>
                  <a:cubicBezTo>
                    <a:pt x="16" y="100"/>
                    <a:pt x="17" y="100"/>
                    <a:pt x="18" y="100"/>
                  </a:cubicBezTo>
                  <a:cubicBezTo>
                    <a:pt x="19" y="100"/>
                    <a:pt x="19" y="100"/>
                    <a:pt x="20" y="100"/>
                  </a:cubicBezTo>
                  <a:cubicBezTo>
                    <a:pt x="109" y="37"/>
                    <a:pt x="109" y="37"/>
                    <a:pt x="109" y="37"/>
                  </a:cubicBezTo>
                  <a:cubicBezTo>
                    <a:pt x="198" y="100"/>
                    <a:pt x="198" y="100"/>
                    <a:pt x="198" y="100"/>
                  </a:cubicBezTo>
                  <a:cubicBezTo>
                    <a:pt x="199" y="101"/>
                    <a:pt x="201" y="100"/>
                    <a:pt x="202" y="99"/>
                  </a:cubicBezTo>
                  <a:cubicBezTo>
                    <a:pt x="217" y="79"/>
                    <a:pt x="217" y="79"/>
                    <a:pt x="217" y="79"/>
                  </a:cubicBezTo>
                  <a:cubicBezTo>
                    <a:pt x="217" y="78"/>
                    <a:pt x="217" y="77"/>
                    <a:pt x="217" y="76"/>
                  </a:cubicBezTo>
                  <a:cubicBezTo>
                    <a:pt x="217" y="75"/>
                    <a:pt x="216" y="75"/>
                    <a:pt x="216" y="7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42" name="Freeform 41"/>
            <p:cNvSpPr>
              <a:spLocks/>
            </p:cNvSpPr>
            <p:nvPr/>
          </p:nvSpPr>
          <p:spPr bwMode="auto">
            <a:xfrm>
              <a:off x="11300618" y="3422650"/>
              <a:ext cx="398463" cy="357187"/>
            </a:xfrm>
            <a:custGeom>
              <a:avLst/>
              <a:gdLst>
                <a:gd name="T0" fmla="*/ 164 w 165"/>
                <a:gd name="T1" fmla="*/ 56 h 147"/>
                <a:gd name="T2" fmla="*/ 85 w 165"/>
                <a:gd name="T3" fmla="*/ 0 h 147"/>
                <a:gd name="T4" fmla="*/ 81 w 165"/>
                <a:gd name="T5" fmla="*/ 0 h 147"/>
                <a:gd name="T6" fmla="*/ 1 w 165"/>
                <a:gd name="T7" fmla="*/ 56 h 147"/>
                <a:gd name="T8" fmla="*/ 0 w 165"/>
                <a:gd name="T9" fmla="*/ 59 h 147"/>
                <a:gd name="T10" fmla="*/ 0 w 165"/>
                <a:gd name="T11" fmla="*/ 144 h 147"/>
                <a:gd name="T12" fmla="*/ 3 w 165"/>
                <a:gd name="T13" fmla="*/ 147 h 147"/>
                <a:gd name="T14" fmla="*/ 59 w 165"/>
                <a:gd name="T15" fmla="*/ 147 h 147"/>
                <a:gd name="T16" fmla="*/ 62 w 165"/>
                <a:gd name="T17" fmla="*/ 144 h 147"/>
                <a:gd name="T18" fmla="*/ 62 w 165"/>
                <a:gd name="T19" fmla="*/ 70 h 147"/>
                <a:gd name="T20" fmla="*/ 104 w 165"/>
                <a:gd name="T21" fmla="*/ 70 h 147"/>
                <a:gd name="T22" fmla="*/ 104 w 165"/>
                <a:gd name="T23" fmla="*/ 144 h 147"/>
                <a:gd name="T24" fmla="*/ 107 w 165"/>
                <a:gd name="T25" fmla="*/ 147 h 147"/>
                <a:gd name="T26" fmla="*/ 162 w 165"/>
                <a:gd name="T27" fmla="*/ 147 h 147"/>
                <a:gd name="T28" fmla="*/ 165 w 165"/>
                <a:gd name="T29" fmla="*/ 144 h 147"/>
                <a:gd name="T30" fmla="*/ 165 w 165"/>
                <a:gd name="T31" fmla="*/ 58 h 147"/>
                <a:gd name="T32" fmla="*/ 164 w 165"/>
                <a:gd name="T33"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47">
                  <a:moveTo>
                    <a:pt x="164" y="56"/>
                  </a:moveTo>
                  <a:cubicBezTo>
                    <a:pt x="85" y="0"/>
                    <a:pt x="85" y="0"/>
                    <a:pt x="85" y="0"/>
                  </a:cubicBezTo>
                  <a:cubicBezTo>
                    <a:pt x="83" y="0"/>
                    <a:pt x="82" y="0"/>
                    <a:pt x="81" y="0"/>
                  </a:cubicBezTo>
                  <a:cubicBezTo>
                    <a:pt x="1" y="56"/>
                    <a:pt x="1" y="56"/>
                    <a:pt x="1" y="56"/>
                  </a:cubicBezTo>
                  <a:cubicBezTo>
                    <a:pt x="1" y="57"/>
                    <a:pt x="0" y="58"/>
                    <a:pt x="0" y="59"/>
                  </a:cubicBezTo>
                  <a:cubicBezTo>
                    <a:pt x="0" y="144"/>
                    <a:pt x="0" y="144"/>
                    <a:pt x="0" y="144"/>
                  </a:cubicBezTo>
                  <a:cubicBezTo>
                    <a:pt x="0" y="146"/>
                    <a:pt x="1" y="147"/>
                    <a:pt x="3" y="147"/>
                  </a:cubicBezTo>
                  <a:cubicBezTo>
                    <a:pt x="59" y="147"/>
                    <a:pt x="59" y="147"/>
                    <a:pt x="59" y="147"/>
                  </a:cubicBezTo>
                  <a:cubicBezTo>
                    <a:pt x="60" y="147"/>
                    <a:pt x="62" y="146"/>
                    <a:pt x="62" y="144"/>
                  </a:cubicBezTo>
                  <a:cubicBezTo>
                    <a:pt x="62" y="70"/>
                    <a:pt x="62" y="70"/>
                    <a:pt x="62" y="70"/>
                  </a:cubicBezTo>
                  <a:cubicBezTo>
                    <a:pt x="104" y="70"/>
                    <a:pt x="104" y="70"/>
                    <a:pt x="104" y="70"/>
                  </a:cubicBezTo>
                  <a:cubicBezTo>
                    <a:pt x="104" y="144"/>
                    <a:pt x="104" y="144"/>
                    <a:pt x="104" y="144"/>
                  </a:cubicBezTo>
                  <a:cubicBezTo>
                    <a:pt x="104" y="146"/>
                    <a:pt x="105" y="147"/>
                    <a:pt x="107" y="147"/>
                  </a:cubicBezTo>
                  <a:cubicBezTo>
                    <a:pt x="162" y="147"/>
                    <a:pt x="162" y="147"/>
                    <a:pt x="162" y="147"/>
                  </a:cubicBezTo>
                  <a:cubicBezTo>
                    <a:pt x="164" y="147"/>
                    <a:pt x="165" y="146"/>
                    <a:pt x="165" y="144"/>
                  </a:cubicBezTo>
                  <a:cubicBezTo>
                    <a:pt x="165" y="58"/>
                    <a:pt x="165" y="58"/>
                    <a:pt x="165" y="58"/>
                  </a:cubicBezTo>
                  <a:cubicBezTo>
                    <a:pt x="165" y="57"/>
                    <a:pt x="164" y="56"/>
                    <a:pt x="164" y="5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43" name="Freeform 42"/>
            <p:cNvSpPr>
              <a:spLocks/>
            </p:cNvSpPr>
            <p:nvPr/>
          </p:nvSpPr>
          <p:spPr bwMode="auto">
            <a:xfrm>
              <a:off x="11624468" y="3298825"/>
              <a:ext cx="74613" cy="104775"/>
            </a:xfrm>
            <a:custGeom>
              <a:avLst/>
              <a:gdLst>
                <a:gd name="T0" fmla="*/ 1 w 31"/>
                <a:gd name="T1" fmla="*/ 25 h 43"/>
                <a:gd name="T2" fmla="*/ 26 w 31"/>
                <a:gd name="T3" fmla="*/ 42 h 43"/>
                <a:gd name="T4" fmla="*/ 28 w 31"/>
                <a:gd name="T5" fmla="*/ 43 h 43"/>
                <a:gd name="T6" fmla="*/ 29 w 31"/>
                <a:gd name="T7" fmla="*/ 42 h 43"/>
                <a:gd name="T8" fmla="*/ 31 w 31"/>
                <a:gd name="T9" fmla="*/ 39 h 43"/>
                <a:gd name="T10" fmla="*/ 31 w 31"/>
                <a:gd name="T11" fmla="*/ 3 h 43"/>
                <a:gd name="T12" fmla="*/ 28 w 31"/>
                <a:gd name="T13" fmla="*/ 0 h 43"/>
                <a:gd name="T14" fmla="*/ 3 w 31"/>
                <a:gd name="T15" fmla="*/ 0 h 43"/>
                <a:gd name="T16" fmla="*/ 0 w 31"/>
                <a:gd name="T17" fmla="*/ 3 h 43"/>
                <a:gd name="T18" fmla="*/ 0 w 31"/>
                <a:gd name="T19" fmla="*/ 22 h 43"/>
                <a:gd name="T20" fmla="*/ 1 w 31"/>
                <a:gd name="T21"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3">
                  <a:moveTo>
                    <a:pt x="1" y="25"/>
                  </a:moveTo>
                  <a:cubicBezTo>
                    <a:pt x="26" y="42"/>
                    <a:pt x="26" y="42"/>
                    <a:pt x="26" y="42"/>
                  </a:cubicBezTo>
                  <a:cubicBezTo>
                    <a:pt x="26" y="42"/>
                    <a:pt x="27" y="43"/>
                    <a:pt x="28" y="43"/>
                  </a:cubicBezTo>
                  <a:cubicBezTo>
                    <a:pt x="28" y="43"/>
                    <a:pt x="29" y="42"/>
                    <a:pt x="29" y="42"/>
                  </a:cubicBezTo>
                  <a:cubicBezTo>
                    <a:pt x="30" y="42"/>
                    <a:pt x="31" y="40"/>
                    <a:pt x="31" y="39"/>
                  </a:cubicBezTo>
                  <a:cubicBezTo>
                    <a:pt x="31" y="3"/>
                    <a:pt x="31" y="3"/>
                    <a:pt x="31" y="3"/>
                  </a:cubicBezTo>
                  <a:cubicBezTo>
                    <a:pt x="31" y="1"/>
                    <a:pt x="29" y="0"/>
                    <a:pt x="28" y="0"/>
                  </a:cubicBezTo>
                  <a:cubicBezTo>
                    <a:pt x="3" y="0"/>
                    <a:pt x="3" y="0"/>
                    <a:pt x="3" y="0"/>
                  </a:cubicBezTo>
                  <a:cubicBezTo>
                    <a:pt x="1" y="0"/>
                    <a:pt x="0" y="1"/>
                    <a:pt x="0" y="3"/>
                  </a:cubicBezTo>
                  <a:cubicBezTo>
                    <a:pt x="0" y="22"/>
                    <a:pt x="0" y="22"/>
                    <a:pt x="0" y="22"/>
                  </a:cubicBezTo>
                  <a:cubicBezTo>
                    <a:pt x="0" y="23"/>
                    <a:pt x="0" y="24"/>
                    <a:pt x="1" y="2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sp>
        <p:nvSpPr>
          <p:cNvPr id="35" name="Freeform 34"/>
          <p:cNvSpPr>
            <a:spLocks noEditPoints="1"/>
          </p:cNvSpPr>
          <p:nvPr/>
        </p:nvSpPr>
        <p:spPr bwMode="auto">
          <a:xfrm>
            <a:off x="5943459" y="2951632"/>
            <a:ext cx="365125" cy="550862"/>
          </a:xfrm>
          <a:custGeom>
            <a:avLst/>
            <a:gdLst>
              <a:gd name="T0" fmla="*/ 0 w 230"/>
              <a:gd name="T1" fmla="*/ 0 h 347"/>
              <a:gd name="T2" fmla="*/ 0 w 230"/>
              <a:gd name="T3" fmla="*/ 347 h 347"/>
              <a:gd name="T4" fmla="*/ 93 w 230"/>
              <a:gd name="T5" fmla="*/ 347 h 347"/>
              <a:gd name="T6" fmla="*/ 93 w 230"/>
              <a:gd name="T7" fmla="*/ 276 h 347"/>
              <a:gd name="T8" fmla="*/ 138 w 230"/>
              <a:gd name="T9" fmla="*/ 276 h 347"/>
              <a:gd name="T10" fmla="*/ 138 w 230"/>
              <a:gd name="T11" fmla="*/ 347 h 347"/>
              <a:gd name="T12" fmla="*/ 230 w 230"/>
              <a:gd name="T13" fmla="*/ 347 h 347"/>
              <a:gd name="T14" fmla="*/ 230 w 230"/>
              <a:gd name="T15" fmla="*/ 0 h 347"/>
              <a:gd name="T16" fmla="*/ 0 w 230"/>
              <a:gd name="T17" fmla="*/ 0 h 347"/>
              <a:gd name="T18" fmla="*/ 70 w 230"/>
              <a:gd name="T19" fmla="*/ 220 h 347"/>
              <a:gd name="T20" fmla="*/ 23 w 230"/>
              <a:gd name="T21" fmla="*/ 220 h 347"/>
              <a:gd name="T22" fmla="*/ 23 w 230"/>
              <a:gd name="T23" fmla="*/ 150 h 347"/>
              <a:gd name="T24" fmla="*/ 70 w 230"/>
              <a:gd name="T25" fmla="*/ 150 h 347"/>
              <a:gd name="T26" fmla="*/ 70 w 230"/>
              <a:gd name="T27" fmla="*/ 220 h 347"/>
              <a:gd name="T28" fmla="*/ 70 w 230"/>
              <a:gd name="T29" fmla="*/ 104 h 347"/>
              <a:gd name="T30" fmla="*/ 23 w 230"/>
              <a:gd name="T31" fmla="*/ 104 h 347"/>
              <a:gd name="T32" fmla="*/ 23 w 230"/>
              <a:gd name="T33" fmla="*/ 35 h 347"/>
              <a:gd name="T34" fmla="*/ 70 w 230"/>
              <a:gd name="T35" fmla="*/ 35 h 347"/>
              <a:gd name="T36" fmla="*/ 70 w 230"/>
              <a:gd name="T37" fmla="*/ 104 h 347"/>
              <a:gd name="T38" fmla="*/ 138 w 230"/>
              <a:gd name="T39" fmla="*/ 220 h 347"/>
              <a:gd name="T40" fmla="*/ 93 w 230"/>
              <a:gd name="T41" fmla="*/ 220 h 347"/>
              <a:gd name="T42" fmla="*/ 93 w 230"/>
              <a:gd name="T43" fmla="*/ 150 h 347"/>
              <a:gd name="T44" fmla="*/ 138 w 230"/>
              <a:gd name="T45" fmla="*/ 150 h 347"/>
              <a:gd name="T46" fmla="*/ 138 w 230"/>
              <a:gd name="T47" fmla="*/ 220 h 347"/>
              <a:gd name="T48" fmla="*/ 138 w 230"/>
              <a:gd name="T49" fmla="*/ 104 h 347"/>
              <a:gd name="T50" fmla="*/ 93 w 230"/>
              <a:gd name="T51" fmla="*/ 104 h 347"/>
              <a:gd name="T52" fmla="*/ 93 w 230"/>
              <a:gd name="T53" fmla="*/ 35 h 347"/>
              <a:gd name="T54" fmla="*/ 138 w 230"/>
              <a:gd name="T55" fmla="*/ 35 h 347"/>
              <a:gd name="T56" fmla="*/ 138 w 230"/>
              <a:gd name="T57" fmla="*/ 104 h 347"/>
              <a:gd name="T58" fmla="*/ 207 w 230"/>
              <a:gd name="T59" fmla="*/ 220 h 347"/>
              <a:gd name="T60" fmla="*/ 161 w 230"/>
              <a:gd name="T61" fmla="*/ 220 h 347"/>
              <a:gd name="T62" fmla="*/ 161 w 230"/>
              <a:gd name="T63" fmla="*/ 150 h 347"/>
              <a:gd name="T64" fmla="*/ 207 w 230"/>
              <a:gd name="T65" fmla="*/ 150 h 347"/>
              <a:gd name="T66" fmla="*/ 207 w 230"/>
              <a:gd name="T67" fmla="*/ 220 h 347"/>
              <a:gd name="T68" fmla="*/ 207 w 230"/>
              <a:gd name="T69" fmla="*/ 104 h 347"/>
              <a:gd name="T70" fmla="*/ 161 w 230"/>
              <a:gd name="T71" fmla="*/ 104 h 347"/>
              <a:gd name="T72" fmla="*/ 161 w 230"/>
              <a:gd name="T73" fmla="*/ 35 h 347"/>
              <a:gd name="T74" fmla="*/ 207 w 230"/>
              <a:gd name="T75" fmla="*/ 35 h 347"/>
              <a:gd name="T76" fmla="*/ 207 w 230"/>
              <a:gd name="T77" fmla="*/ 10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0" h="347">
                <a:moveTo>
                  <a:pt x="0" y="0"/>
                </a:moveTo>
                <a:lnTo>
                  <a:pt x="0" y="347"/>
                </a:lnTo>
                <a:lnTo>
                  <a:pt x="93" y="347"/>
                </a:lnTo>
                <a:lnTo>
                  <a:pt x="93" y="276"/>
                </a:lnTo>
                <a:lnTo>
                  <a:pt x="138" y="276"/>
                </a:lnTo>
                <a:lnTo>
                  <a:pt x="138" y="347"/>
                </a:lnTo>
                <a:lnTo>
                  <a:pt x="230" y="347"/>
                </a:lnTo>
                <a:lnTo>
                  <a:pt x="230" y="0"/>
                </a:lnTo>
                <a:lnTo>
                  <a:pt x="0" y="0"/>
                </a:lnTo>
                <a:close/>
                <a:moveTo>
                  <a:pt x="70" y="220"/>
                </a:moveTo>
                <a:lnTo>
                  <a:pt x="23" y="220"/>
                </a:lnTo>
                <a:lnTo>
                  <a:pt x="23" y="150"/>
                </a:lnTo>
                <a:lnTo>
                  <a:pt x="70" y="150"/>
                </a:lnTo>
                <a:lnTo>
                  <a:pt x="70" y="220"/>
                </a:lnTo>
                <a:close/>
                <a:moveTo>
                  <a:pt x="70" y="104"/>
                </a:moveTo>
                <a:lnTo>
                  <a:pt x="23" y="104"/>
                </a:lnTo>
                <a:lnTo>
                  <a:pt x="23" y="35"/>
                </a:lnTo>
                <a:lnTo>
                  <a:pt x="70" y="35"/>
                </a:lnTo>
                <a:lnTo>
                  <a:pt x="70" y="104"/>
                </a:lnTo>
                <a:close/>
                <a:moveTo>
                  <a:pt x="138" y="220"/>
                </a:moveTo>
                <a:lnTo>
                  <a:pt x="93" y="220"/>
                </a:lnTo>
                <a:lnTo>
                  <a:pt x="93" y="150"/>
                </a:lnTo>
                <a:lnTo>
                  <a:pt x="138" y="150"/>
                </a:lnTo>
                <a:lnTo>
                  <a:pt x="138" y="220"/>
                </a:lnTo>
                <a:close/>
                <a:moveTo>
                  <a:pt x="138" y="104"/>
                </a:moveTo>
                <a:lnTo>
                  <a:pt x="93" y="104"/>
                </a:lnTo>
                <a:lnTo>
                  <a:pt x="93" y="35"/>
                </a:lnTo>
                <a:lnTo>
                  <a:pt x="138" y="35"/>
                </a:lnTo>
                <a:lnTo>
                  <a:pt x="138" y="104"/>
                </a:lnTo>
                <a:close/>
                <a:moveTo>
                  <a:pt x="207" y="220"/>
                </a:moveTo>
                <a:lnTo>
                  <a:pt x="161" y="220"/>
                </a:lnTo>
                <a:lnTo>
                  <a:pt x="161" y="150"/>
                </a:lnTo>
                <a:lnTo>
                  <a:pt x="207" y="150"/>
                </a:lnTo>
                <a:lnTo>
                  <a:pt x="207" y="220"/>
                </a:lnTo>
                <a:close/>
                <a:moveTo>
                  <a:pt x="207" y="104"/>
                </a:moveTo>
                <a:lnTo>
                  <a:pt x="161" y="104"/>
                </a:lnTo>
                <a:lnTo>
                  <a:pt x="161" y="35"/>
                </a:lnTo>
                <a:lnTo>
                  <a:pt x="207" y="35"/>
                </a:lnTo>
                <a:lnTo>
                  <a:pt x="207" y="104"/>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6" name="Rectangle 35"/>
          <p:cNvSpPr>
            <a:spLocks noChangeArrowheads="1"/>
          </p:cNvSpPr>
          <p:nvPr/>
        </p:nvSpPr>
        <p:spPr bwMode="auto">
          <a:xfrm>
            <a:off x="1232060" y="3227857"/>
            <a:ext cx="4510088" cy="4921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7" name="Rectangle 36"/>
          <p:cNvSpPr>
            <a:spLocks noChangeArrowheads="1"/>
          </p:cNvSpPr>
          <p:nvPr/>
        </p:nvSpPr>
        <p:spPr bwMode="auto">
          <a:xfrm>
            <a:off x="6515260" y="3227857"/>
            <a:ext cx="4510088" cy="4921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38" name="TextBox 235"/>
          <p:cNvSpPr txBox="1"/>
          <p:nvPr/>
        </p:nvSpPr>
        <p:spPr>
          <a:xfrm>
            <a:off x="593992" y="3523655"/>
            <a:ext cx="521810" cy="215444"/>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a:t>
            </a:r>
          </a:p>
        </p:txBody>
      </p:sp>
      <p:sp>
        <p:nvSpPr>
          <p:cNvPr id="39" name="TextBox 236"/>
          <p:cNvSpPr txBox="1"/>
          <p:nvPr/>
        </p:nvSpPr>
        <p:spPr>
          <a:xfrm>
            <a:off x="11175582" y="3523655"/>
            <a:ext cx="521810" cy="215444"/>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HOME</a:t>
            </a:r>
          </a:p>
        </p:txBody>
      </p:sp>
      <p:sp>
        <p:nvSpPr>
          <p:cNvPr id="40" name="TextBox 237"/>
          <p:cNvSpPr txBox="1"/>
          <p:nvPr/>
        </p:nvSpPr>
        <p:spPr>
          <a:xfrm>
            <a:off x="5603666" y="3523655"/>
            <a:ext cx="1044710" cy="215444"/>
          </a:xfrm>
          <a:prstGeom prst="rect">
            <a:avLst/>
          </a:prstGeom>
          <a:noFill/>
          <a:ln>
            <a:noFill/>
            <a:headEnd type="none" w="med" len="med"/>
            <a:tailEnd type="none" w="med" len="med"/>
          </a:ln>
        </p:spPr>
        <p:txBody>
          <a:bodyPr wrap="non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9" normalizeH="0" baseline="0" noProof="0" dirty="0">
                <a:ln>
                  <a:noFill/>
                </a:ln>
                <a:gradFill>
                  <a:gsLst>
                    <a:gs pos="0">
                      <a:srgbClr val="505050"/>
                    </a:gs>
                    <a:gs pos="100000">
                      <a:srgbClr val="505050"/>
                    </a:gs>
                  </a:gsLst>
                  <a:lin ang="5400000" scaled="1"/>
                </a:gradFill>
                <a:effectLst/>
                <a:uLnTx/>
                <a:uFillTx/>
                <a:latin typeface="Segoe UI"/>
                <a:ea typeface="Segoe UI" pitchFamily="34" charset="0"/>
                <a:cs typeface="Segoe UI" pitchFamily="34" charset="0"/>
              </a:rPr>
              <a:t>WORKPLACE</a:t>
            </a:r>
          </a:p>
        </p:txBody>
      </p:sp>
    </p:spTree>
    <p:extLst>
      <p:ext uri="{BB962C8B-B14F-4D97-AF65-F5344CB8AC3E}">
        <p14:creationId xmlns:p14="http://schemas.microsoft.com/office/powerpoint/2010/main" val="3899013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7200" i="1" dirty="0"/>
              <a:t>“LEARN ABOUT THE PAST TO PREDICT THE FUTURE”</a:t>
            </a:r>
            <a:endParaRPr lang="nl-NL" sz="7200" i="1" dirty="0"/>
          </a:p>
        </p:txBody>
      </p:sp>
    </p:spTree>
    <p:extLst>
      <p:ext uri="{BB962C8B-B14F-4D97-AF65-F5344CB8AC3E}">
        <p14:creationId xmlns:p14="http://schemas.microsoft.com/office/powerpoint/2010/main" val="286895505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10515600" cy="1325563"/>
          </a:xfrm>
        </p:spPr>
        <p:txBody>
          <a:bodyPr/>
          <a:lstStyle/>
          <a:p>
            <a:r>
              <a:rPr lang="en-US" dirty="0"/>
              <a:t>My experience ….</a:t>
            </a:r>
            <a:endParaRPr lang="nl-NL" dirty="0"/>
          </a:p>
        </p:txBody>
      </p:sp>
      <p:pic>
        <p:nvPicPr>
          <p:cNvPr id="10" name="Picture 9"/>
          <p:cNvPicPr>
            <a:picLocks noChangeAspect="1"/>
          </p:cNvPicPr>
          <p:nvPr/>
        </p:nvPicPr>
        <p:blipFill>
          <a:blip r:embed="rId3"/>
          <a:stretch>
            <a:fillRect/>
          </a:stretch>
        </p:blipFill>
        <p:spPr>
          <a:xfrm>
            <a:off x="4909457" y="1325563"/>
            <a:ext cx="6960557" cy="53445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Content Placeholder 2"/>
          <p:cNvSpPr>
            <a:spLocks noGrp="1"/>
          </p:cNvSpPr>
          <p:nvPr>
            <p:ph idx="1"/>
          </p:nvPr>
        </p:nvSpPr>
        <p:spPr>
          <a:xfrm>
            <a:off x="108856" y="1325563"/>
            <a:ext cx="4691743" cy="4351338"/>
          </a:xfrm>
        </p:spPr>
        <p:txBody>
          <a:bodyPr/>
          <a:lstStyle/>
          <a:p>
            <a:r>
              <a:rPr lang="en-US" dirty="0"/>
              <a:t>Wind visualization</a:t>
            </a:r>
          </a:p>
          <a:p>
            <a:r>
              <a:rPr lang="en-US" dirty="0"/>
              <a:t>Near real time production data</a:t>
            </a:r>
          </a:p>
          <a:p>
            <a:r>
              <a:rPr lang="en-US" dirty="0"/>
              <a:t>Marketing campaign Wind</a:t>
            </a:r>
            <a:endParaRPr lang="nl-NL" dirty="0"/>
          </a:p>
        </p:txBody>
      </p:sp>
    </p:spTree>
    <p:extLst>
      <p:ext uri="{BB962C8B-B14F-4D97-AF65-F5344CB8AC3E}">
        <p14:creationId xmlns:p14="http://schemas.microsoft.com/office/powerpoint/2010/main" val="225327707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Wind Energy production</a:t>
            </a:r>
          </a:p>
        </p:txBody>
      </p:sp>
      <p:pic>
        <p:nvPicPr>
          <p:cNvPr id="5" name="Picture 4"/>
          <p:cNvPicPr>
            <a:picLocks noChangeAspect="1"/>
          </p:cNvPicPr>
          <p:nvPr/>
        </p:nvPicPr>
        <p:blipFill>
          <a:blip r:embed="rId2"/>
          <a:stretch>
            <a:fillRect/>
          </a:stretch>
        </p:blipFill>
        <p:spPr>
          <a:xfrm>
            <a:off x="4682285" y="1898116"/>
            <a:ext cx="2955643" cy="4603480"/>
          </a:xfrm>
          <a:prstGeom prst="rect">
            <a:avLst/>
          </a:prstGeom>
        </p:spPr>
      </p:pic>
      <p:pic>
        <p:nvPicPr>
          <p:cNvPr id="6" name="Picture 5"/>
          <p:cNvPicPr>
            <a:picLocks noChangeAspect="1"/>
          </p:cNvPicPr>
          <p:nvPr/>
        </p:nvPicPr>
        <p:blipFill>
          <a:blip r:embed="rId3"/>
          <a:stretch>
            <a:fillRect/>
          </a:stretch>
        </p:blipFill>
        <p:spPr>
          <a:xfrm>
            <a:off x="8248358" y="1882229"/>
            <a:ext cx="3039701" cy="4611034"/>
          </a:xfrm>
          <a:prstGeom prst="rect">
            <a:avLst/>
          </a:prstGeom>
        </p:spPr>
      </p:pic>
      <p:pic>
        <p:nvPicPr>
          <p:cNvPr id="7" name="Picture 6"/>
          <p:cNvPicPr>
            <a:picLocks noChangeAspect="1"/>
          </p:cNvPicPr>
          <p:nvPr/>
        </p:nvPicPr>
        <p:blipFill>
          <a:blip r:embed="rId4"/>
          <a:stretch>
            <a:fillRect/>
          </a:stretch>
        </p:blipFill>
        <p:spPr>
          <a:xfrm>
            <a:off x="838200" y="1882229"/>
            <a:ext cx="3032291" cy="4619367"/>
          </a:xfrm>
          <a:prstGeom prst="rect">
            <a:avLst/>
          </a:prstGeom>
        </p:spPr>
      </p:pic>
    </p:spTree>
    <p:extLst>
      <p:ext uri="{BB962C8B-B14F-4D97-AF65-F5344CB8AC3E}">
        <p14:creationId xmlns:p14="http://schemas.microsoft.com/office/powerpoint/2010/main" val="223997117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26"/>
            <a:ext cx="10515600" cy="1325563"/>
          </a:xfrm>
        </p:spPr>
        <p:txBody>
          <a:bodyPr/>
          <a:lstStyle/>
          <a:p>
            <a:r>
              <a:rPr lang="en-US" dirty="0"/>
              <a:t>IoT Value Chain</a:t>
            </a:r>
            <a:endParaRPr lang="nl-NL" dirty="0"/>
          </a:p>
        </p:txBody>
      </p:sp>
      <p:grpSp>
        <p:nvGrpSpPr>
          <p:cNvPr id="4" name="Group 3"/>
          <p:cNvGrpSpPr/>
          <p:nvPr/>
        </p:nvGrpSpPr>
        <p:grpSpPr>
          <a:xfrm>
            <a:off x="269242" y="1180467"/>
            <a:ext cx="11779210" cy="5376993"/>
            <a:chOff x="274638" y="1212850"/>
            <a:chExt cx="12015407" cy="5484813"/>
          </a:xfrm>
        </p:grpSpPr>
        <p:grpSp>
          <p:nvGrpSpPr>
            <p:cNvPr id="5" name="Group 4"/>
            <p:cNvGrpSpPr/>
            <p:nvPr/>
          </p:nvGrpSpPr>
          <p:grpSpPr>
            <a:xfrm>
              <a:off x="274638" y="1212850"/>
              <a:ext cx="12015407" cy="5484813"/>
              <a:chOff x="274638" y="1212850"/>
              <a:chExt cx="12015407" cy="5484813"/>
            </a:xfrm>
          </p:grpSpPr>
          <p:sp>
            <p:nvSpPr>
              <p:cNvPr id="7" name="Rectangle 6"/>
              <p:cNvSpPr/>
              <p:nvPr/>
            </p:nvSpPr>
            <p:spPr bwMode="auto">
              <a:xfrm>
                <a:off x="274638"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8" name="Rectangle 7"/>
              <p:cNvSpPr/>
              <p:nvPr/>
            </p:nvSpPr>
            <p:spPr bwMode="auto">
              <a:xfrm>
                <a:off x="2286635"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9" name="Rectangle 8"/>
              <p:cNvSpPr/>
              <p:nvPr/>
            </p:nvSpPr>
            <p:spPr bwMode="auto">
              <a:xfrm>
                <a:off x="4298632"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10" name="Rectangle 9"/>
              <p:cNvSpPr/>
              <p:nvPr/>
            </p:nvSpPr>
            <p:spPr bwMode="auto">
              <a:xfrm>
                <a:off x="6310629"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11" name="Rectangle 10"/>
              <p:cNvSpPr/>
              <p:nvPr/>
            </p:nvSpPr>
            <p:spPr bwMode="auto">
              <a:xfrm>
                <a:off x="8322626" y="1942799"/>
                <a:ext cx="1828800" cy="4754864"/>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12" name="Rectangle 11"/>
              <p:cNvSpPr/>
              <p:nvPr/>
            </p:nvSpPr>
            <p:spPr bwMode="auto">
              <a:xfrm>
                <a:off x="10334625" y="1877175"/>
                <a:ext cx="1828800" cy="4820488"/>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13" name="Oval 12"/>
              <p:cNvSpPr/>
              <p:nvPr/>
            </p:nvSpPr>
            <p:spPr bwMode="auto">
              <a:xfrm>
                <a:off x="2469239" y="2130426"/>
                <a:ext cx="7499584" cy="4379612"/>
              </a:xfrm>
              <a:prstGeom prst="ellipse">
                <a:avLst/>
              </a:prstGeom>
              <a:solidFill>
                <a:schemeClr val="accent1">
                  <a:lumMod val="75000"/>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grpSp>
            <p:nvGrpSpPr>
              <p:cNvPr id="14" name="Group 13"/>
              <p:cNvGrpSpPr/>
              <p:nvPr/>
            </p:nvGrpSpPr>
            <p:grpSpPr>
              <a:xfrm>
                <a:off x="274638" y="1212850"/>
                <a:ext cx="11888787" cy="731520"/>
                <a:chOff x="274638" y="1212850"/>
                <a:chExt cx="11888787" cy="731520"/>
              </a:xfrm>
            </p:grpSpPr>
            <p:sp>
              <p:nvSpPr>
                <p:cNvPr id="26" name="Rectangle 25"/>
                <p:cNvSpPr/>
                <p:nvPr/>
              </p:nvSpPr>
              <p:spPr bwMode="auto">
                <a:xfrm>
                  <a:off x="4298632" y="1212850"/>
                  <a:ext cx="1828800" cy="731520"/>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Ingestor (broker)</a:t>
                  </a:r>
                </a:p>
              </p:txBody>
            </p:sp>
            <p:sp>
              <p:nvSpPr>
                <p:cNvPr id="27" name="Right Arrow 26"/>
                <p:cNvSpPr/>
                <p:nvPr/>
              </p:nvSpPr>
              <p:spPr bwMode="auto">
                <a:xfrm>
                  <a:off x="3996722" y="1441450"/>
                  <a:ext cx="420624" cy="274320"/>
                </a:xfrm>
                <a:prstGeom prst="rightArrow">
                  <a:avLst/>
                </a:prstGeom>
                <a:solidFill>
                  <a:schemeClr val="accent1">
                    <a:lumMod val="50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28" name="Rectangle 27"/>
                <p:cNvSpPr/>
                <p:nvPr/>
              </p:nvSpPr>
              <p:spPr bwMode="auto">
                <a:xfrm>
                  <a:off x="2286635" y="1212850"/>
                  <a:ext cx="1828800" cy="731520"/>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Collection</a:t>
                  </a:r>
                </a:p>
              </p:txBody>
            </p:sp>
            <p:sp>
              <p:nvSpPr>
                <p:cNvPr id="29" name="Right Arrow 28"/>
                <p:cNvSpPr/>
                <p:nvPr/>
              </p:nvSpPr>
              <p:spPr bwMode="auto">
                <a:xfrm>
                  <a:off x="1984725" y="1441450"/>
                  <a:ext cx="420624" cy="274320"/>
                </a:xfrm>
                <a:prstGeom prst="rightArrow">
                  <a:avLst/>
                </a:prstGeom>
                <a:solidFill>
                  <a:schemeClr val="accent1">
                    <a:lumMod val="50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30" name="Rectangle 29"/>
                <p:cNvSpPr/>
                <p:nvPr/>
              </p:nvSpPr>
              <p:spPr bwMode="auto">
                <a:xfrm>
                  <a:off x="10334625" y="1212850"/>
                  <a:ext cx="1828800" cy="731520"/>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Presentation and action</a:t>
                  </a:r>
                </a:p>
              </p:txBody>
            </p:sp>
            <p:sp>
              <p:nvSpPr>
                <p:cNvPr id="31" name="Right Arrow 30"/>
                <p:cNvSpPr/>
                <p:nvPr/>
              </p:nvSpPr>
              <p:spPr bwMode="auto">
                <a:xfrm>
                  <a:off x="10032715" y="1441450"/>
                  <a:ext cx="420624" cy="274320"/>
                </a:xfrm>
                <a:prstGeom prst="rightArrow">
                  <a:avLst/>
                </a:prstGeom>
                <a:solidFill>
                  <a:schemeClr val="accent1">
                    <a:lumMod val="50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32" name="Rectangle 31"/>
                <p:cNvSpPr/>
                <p:nvPr/>
              </p:nvSpPr>
              <p:spPr bwMode="auto">
                <a:xfrm>
                  <a:off x="274638" y="1212850"/>
                  <a:ext cx="1828800" cy="731520"/>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Event producers</a:t>
                  </a:r>
                </a:p>
              </p:txBody>
            </p:sp>
            <p:sp>
              <p:nvSpPr>
                <p:cNvPr id="33" name="Rectangle 32"/>
                <p:cNvSpPr/>
                <p:nvPr/>
              </p:nvSpPr>
              <p:spPr bwMode="auto">
                <a:xfrm>
                  <a:off x="6310629" y="1212850"/>
                  <a:ext cx="1828800" cy="731520"/>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Transformation</a:t>
                  </a:r>
                </a:p>
              </p:txBody>
            </p:sp>
            <p:sp>
              <p:nvSpPr>
                <p:cNvPr id="34" name="Rectangle 33"/>
                <p:cNvSpPr/>
                <p:nvPr/>
              </p:nvSpPr>
              <p:spPr bwMode="auto">
                <a:xfrm>
                  <a:off x="8322626" y="1212850"/>
                  <a:ext cx="1828800" cy="731520"/>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3" rIns="143428" bIns="89643" numCol="1" spcCol="0" rtlCol="0" fromWordArt="0" anchor="t" anchorCtr="0" forceAA="0" compatLnSpc="1">
                  <a:prstTxWarp prst="textNoShape">
                    <a:avLst/>
                  </a:prstTxWarp>
                  <a:noAutofit/>
                </a:bodyPr>
                <a:lstStyle/>
                <a:p>
                  <a:pPr defTabSz="914097">
                    <a:lnSpc>
                      <a:spcPct val="90000"/>
                    </a:lnSpc>
                  </a:pPr>
                  <a:r>
                    <a:rPr lang="en-US" sz="1765" dirty="0">
                      <a:gradFill>
                        <a:gsLst>
                          <a:gs pos="0">
                            <a:srgbClr val="FFFFFF"/>
                          </a:gs>
                          <a:gs pos="100000">
                            <a:srgbClr val="FFFFFF"/>
                          </a:gs>
                        </a:gsLst>
                        <a:lin ang="5400000" scaled="1"/>
                      </a:gradFill>
                      <a:ea typeface="Segoe UI" pitchFamily="34" charset="0"/>
                      <a:cs typeface="Segoe UI" pitchFamily="34" charset="0"/>
                    </a:rPr>
                    <a:t>Long-term storage</a:t>
                  </a:r>
                </a:p>
              </p:txBody>
            </p:sp>
            <p:sp>
              <p:nvSpPr>
                <p:cNvPr id="35" name="Left-Right Arrow 34"/>
                <p:cNvSpPr/>
                <p:nvPr/>
              </p:nvSpPr>
              <p:spPr bwMode="auto">
                <a:xfrm>
                  <a:off x="6008719" y="1441450"/>
                  <a:ext cx="420624" cy="274320"/>
                </a:xfrm>
                <a:prstGeom prst="leftRightArrow">
                  <a:avLst/>
                </a:prstGeom>
                <a:solidFill>
                  <a:schemeClr val="accent1">
                    <a:lumMod val="50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sp>
              <p:nvSpPr>
                <p:cNvPr id="36" name="Left-Right Arrow 35"/>
                <p:cNvSpPr/>
                <p:nvPr/>
              </p:nvSpPr>
              <p:spPr bwMode="auto">
                <a:xfrm>
                  <a:off x="8020716" y="1441450"/>
                  <a:ext cx="420624" cy="274320"/>
                </a:xfrm>
                <a:prstGeom prst="leftRightArrow">
                  <a:avLst/>
                </a:prstGeom>
                <a:solidFill>
                  <a:schemeClr val="accent1">
                    <a:lumMod val="50000"/>
                  </a:schemeClr>
                </a:solidFill>
                <a:ln w="25400">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endParaRPr lang="en-US" sz="1961" dirty="0">
                    <a:gradFill>
                      <a:gsLst>
                        <a:gs pos="0">
                          <a:srgbClr val="FFFFFF"/>
                        </a:gs>
                        <a:gs pos="100000">
                          <a:srgbClr val="FFFFFF"/>
                        </a:gs>
                      </a:gsLst>
                      <a:lin ang="5400000" scaled="1"/>
                    </a:gradFill>
                    <a:ea typeface="Segoe UI" pitchFamily="34" charset="0"/>
                    <a:cs typeface="Segoe UI" pitchFamily="34" charset="0"/>
                  </a:endParaRPr>
                </a:p>
              </p:txBody>
            </p:sp>
          </p:grpSp>
          <p:grpSp>
            <p:nvGrpSpPr>
              <p:cNvPr id="15" name="Group 14"/>
              <p:cNvGrpSpPr/>
              <p:nvPr/>
            </p:nvGrpSpPr>
            <p:grpSpPr>
              <a:xfrm>
                <a:off x="2742446" y="3618416"/>
                <a:ext cx="789057" cy="1168272"/>
                <a:chOff x="2911098" y="3121533"/>
                <a:chExt cx="789057" cy="1168272"/>
              </a:xfrm>
            </p:grpSpPr>
            <p:sp>
              <p:nvSpPr>
                <p:cNvPr id="24" name="TextBox 23"/>
                <p:cNvSpPr txBox="1"/>
                <p:nvPr/>
              </p:nvSpPr>
              <p:spPr>
                <a:xfrm>
                  <a:off x="2911098" y="3902079"/>
                  <a:ext cx="789057" cy="387726"/>
                </a:xfrm>
                <a:prstGeom prst="rect">
                  <a:avLst/>
                </a:prstGeom>
                <a:noFill/>
              </p:spPr>
              <p:txBody>
                <a:bodyPr wrap="none" lIns="0" tIns="0" rIns="0" bIns="0" rtlCol="0">
                  <a:spAutoFit/>
                </a:bodyPr>
                <a:lstStyle/>
                <a:p>
                  <a:pPr>
                    <a:lnSpc>
                      <a:spcPct val="90000"/>
                    </a:lnSpc>
                    <a:spcAft>
                      <a:spcPts val="588"/>
                    </a:spcAft>
                  </a:pPr>
                  <a:r>
                    <a:rPr lang="en-US" sz="1372" b="1" dirty="0">
                      <a:solidFill>
                        <a:schemeClr val="accent1">
                          <a:lumMod val="50000"/>
                        </a:schemeClr>
                      </a:solidFill>
                    </a:rPr>
                    <a:t>Field </a:t>
                  </a:r>
                  <a:br>
                    <a:rPr lang="en-US" sz="1372" b="1" dirty="0">
                      <a:solidFill>
                        <a:schemeClr val="accent1">
                          <a:lumMod val="50000"/>
                        </a:schemeClr>
                      </a:solidFill>
                    </a:rPr>
                  </a:br>
                  <a:r>
                    <a:rPr lang="en-US" sz="1372" b="1" dirty="0">
                      <a:solidFill>
                        <a:schemeClr val="accent1">
                          <a:lumMod val="50000"/>
                        </a:schemeClr>
                      </a:solidFill>
                    </a:rPr>
                    <a:t>gateways</a:t>
                  </a:r>
                </a:p>
              </p:txBody>
            </p:sp>
            <p:sp>
              <p:nvSpPr>
                <p:cNvPr id="25" name="Freeform 58"/>
                <p:cNvSpPr>
                  <a:spLocks noChangeAspect="1" noEditPoints="1"/>
                </p:cNvSpPr>
                <p:nvPr/>
              </p:nvSpPr>
              <p:spPr bwMode="black">
                <a:xfrm>
                  <a:off x="2955349" y="3121533"/>
                  <a:ext cx="653948" cy="700913"/>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chemeClr val="accent1"/>
                </a:solidFill>
                <a:ln>
                  <a:noFill/>
                </a:ln>
              </p:spPr>
              <p:txBody>
                <a:bodyPr vert="horz" wrap="square" lIns="80687" tIns="40344" rIns="80687" bIns="40344" numCol="1" anchor="t" anchorCtr="0" compatLnSpc="1">
                  <a:prstTxWarp prst="textNoShape">
                    <a:avLst/>
                  </a:prstTxWarp>
                </a:bodyPr>
                <a:lstStyle/>
                <a:p>
                  <a:endParaRPr lang="en-US" sz="1568" dirty="0">
                    <a:solidFill>
                      <a:srgbClr val="FFFFFF"/>
                    </a:solidFill>
                  </a:endParaRPr>
                </a:p>
              </p:txBody>
            </p:sp>
          </p:grpSp>
          <p:grpSp>
            <p:nvGrpSpPr>
              <p:cNvPr id="16" name="Group 15"/>
              <p:cNvGrpSpPr/>
              <p:nvPr/>
            </p:nvGrpSpPr>
            <p:grpSpPr>
              <a:xfrm>
                <a:off x="10603072" y="3576350"/>
                <a:ext cx="1686973" cy="1183561"/>
                <a:chOff x="10603072" y="3401679"/>
                <a:chExt cx="1686973" cy="1183561"/>
              </a:xfrm>
            </p:grpSpPr>
            <p:sp>
              <p:nvSpPr>
                <p:cNvPr id="22" name="Freeform 27"/>
                <p:cNvSpPr>
                  <a:spLocks noChangeAspect="1" noEditPoints="1"/>
                </p:cNvSpPr>
                <p:nvPr/>
              </p:nvSpPr>
              <p:spPr bwMode="black">
                <a:xfrm>
                  <a:off x="10896976" y="3401679"/>
                  <a:ext cx="915976" cy="590048"/>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accent1">
                    <a:lumMod val="75000"/>
                  </a:schemeClr>
                </a:solidFill>
                <a:extLst/>
              </p:spPr>
              <p:txBody>
                <a:bodyPr vert="horz" wrap="square" lIns="89643" tIns="44821" rIns="89643" bIns="44821" numCol="1" anchor="t" anchorCtr="0" compatLnSpc="1">
                  <a:prstTxWarp prst="textNoShape">
                    <a:avLst/>
                  </a:prstTxWarp>
                </a:bodyPr>
                <a:lstStyle/>
                <a:p>
                  <a:endParaRPr lang="en-US" sz="1765" dirty="0">
                    <a:solidFill>
                      <a:srgbClr val="FFFFFF"/>
                    </a:solidFill>
                  </a:endParaRPr>
                </a:p>
              </p:txBody>
            </p:sp>
            <p:sp>
              <p:nvSpPr>
                <p:cNvPr id="23" name="TextBox 22"/>
                <p:cNvSpPr txBox="1"/>
                <p:nvPr/>
              </p:nvSpPr>
              <p:spPr>
                <a:xfrm>
                  <a:off x="10603072" y="4197514"/>
                  <a:ext cx="1686973" cy="387726"/>
                </a:xfrm>
                <a:prstGeom prst="rect">
                  <a:avLst/>
                </a:prstGeom>
                <a:noFill/>
              </p:spPr>
              <p:txBody>
                <a:bodyPr wrap="square" lIns="0" tIns="0" rIns="0" bIns="0" rtlCol="0">
                  <a:spAutoFit/>
                </a:bodyPr>
                <a:lstStyle>
                  <a:defPPr>
                    <a:defRPr lang="en-US"/>
                  </a:defPPr>
                  <a:lvl1pPr>
                    <a:lnSpc>
                      <a:spcPct val="90000"/>
                    </a:lnSpc>
                    <a:spcAft>
                      <a:spcPts val="600"/>
                    </a:spcAft>
                    <a:defRPr sz="1400">
                      <a:gradFill>
                        <a:gsLst>
                          <a:gs pos="2917">
                            <a:schemeClr val="tx2"/>
                          </a:gs>
                          <a:gs pos="30000">
                            <a:schemeClr val="tx2"/>
                          </a:gs>
                        </a:gsLst>
                        <a:lin ang="5400000" scaled="0"/>
                      </a:gradFill>
                      <a:latin typeface="+mn-lt"/>
                    </a:defRPr>
                  </a:lvl1pPr>
                </a:lstStyle>
                <a:p>
                  <a:r>
                    <a:rPr lang="en-US" sz="1372" b="1" dirty="0">
                      <a:solidFill>
                        <a:schemeClr val="accent1">
                          <a:lumMod val="50000"/>
                        </a:schemeClr>
                      </a:solidFill>
                    </a:rPr>
                    <a:t>Web/thick client </a:t>
                  </a:r>
                  <a:br>
                    <a:rPr lang="en-US" sz="1372" b="1" dirty="0">
                      <a:solidFill>
                        <a:schemeClr val="accent1">
                          <a:lumMod val="50000"/>
                        </a:schemeClr>
                      </a:solidFill>
                    </a:rPr>
                  </a:br>
                  <a:r>
                    <a:rPr lang="en-US" sz="1372" b="1" dirty="0">
                      <a:solidFill>
                        <a:schemeClr val="accent1">
                          <a:lumMod val="50000"/>
                        </a:schemeClr>
                      </a:solidFill>
                    </a:rPr>
                    <a:t>dashboards</a:t>
                  </a:r>
                </a:p>
              </p:txBody>
            </p:sp>
          </p:grpSp>
          <p:sp>
            <p:nvSpPr>
              <p:cNvPr id="17" name="Freeform 38"/>
              <p:cNvSpPr>
                <a:spLocks noEditPoints="1"/>
              </p:cNvSpPr>
              <p:nvPr/>
            </p:nvSpPr>
            <p:spPr bwMode="auto">
              <a:xfrm>
                <a:off x="8581107" y="2845752"/>
                <a:ext cx="826418" cy="2926080"/>
              </a:xfrm>
              <a:custGeom>
                <a:avLst/>
                <a:gdLst>
                  <a:gd name="T0" fmla="*/ 792 w 792"/>
                  <a:gd name="T1" fmla="*/ 144 h 2588"/>
                  <a:gd name="T2" fmla="*/ 396 w 792"/>
                  <a:gd name="T3" fmla="*/ 0 h 2588"/>
                  <a:gd name="T4" fmla="*/ 0 w 792"/>
                  <a:gd name="T5" fmla="*/ 144 h 2588"/>
                  <a:gd name="T6" fmla="*/ 0 w 792"/>
                  <a:gd name="T7" fmla="*/ 792 h 2588"/>
                  <a:gd name="T8" fmla="*/ 396 w 792"/>
                  <a:gd name="T9" fmla="*/ 936 h 2588"/>
                  <a:gd name="T10" fmla="*/ 792 w 792"/>
                  <a:gd name="T11" fmla="*/ 792 h 2588"/>
                  <a:gd name="T12" fmla="*/ 792 w 792"/>
                  <a:gd name="T13" fmla="*/ 792 h 2588"/>
                  <a:gd name="T14" fmla="*/ 792 w 792"/>
                  <a:gd name="T15" fmla="*/ 144 h 2588"/>
                  <a:gd name="T16" fmla="*/ 396 w 792"/>
                  <a:gd name="T17" fmla="*/ 241 h 2588"/>
                  <a:gd name="T18" fmla="*/ 65 w 792"/>
                  <a:gd name="T19" fmla="*/ 144 h 2588"/>
                  <a:gd name="T20" fmla="*/ 396 w 792"/>
                  <a:gd name="T21" fmla="*/ 47 h 2588"/>
                  <a:gd name="T22" fmla="*/ 728 w 792"/>
                  <a:gd name="T23" fmla="*/ 144 h 2588"/>
                  <a:gd name="T24" fmla="*/ 396 w 792"/>
                  <a:gd name="T25" fmla="*/ 241 h 2588"/>
                  <a:gd name="T26" fmla="*/ 792 w 792"/>
                  <a:gd name="T27" fmla="*/ 970 h 2588"/>
                  <a:gd name="T28" fmla="*/ 792 w 792"/>
                  <a:gd name="T29" fmla="*/ 970 h 2588"/>
                  <a:gd name="T30" fmla="*/ 792 w 792"/>
                  <a:gd name="T31" fmla="*/ 1618 h 2588"/>
                  <a:gd name="T32" fmla="*/ 792 w 792"/>
                  <a:gd name="T33" fmla="*/ 1618 h 2588"/>
                  <a:gd name="T34" fmla="*/ 396 w 792"/>
                  <a:gd name="T35" fmla="*/ 1762 h 2588"/>
                  <a:gd name="T36" fmla="*/ 0 w 792"/>
                  <a:gd name="T37" fmla="*/ 1618 h 2588"/>
                  <a:gd name="T38" fmla="*/ 0 w 792"/>
                  <a:gd name="T39" fmla="*/ 970 h 2588"/>
                  <a:gd name="T40" fmla="*/ 30 w 792"/>
                  <a:gd name="T41" fmla="*/ 915 h 2588"/>
                  <a:gd name="T42" fmla="*/ 97 w 792"/>
                  <a:gd name="T43" fmla="*/ 946 h 2588"/>
                  <a:gd name="T44" fmla="*/ 396 w 792"/>
                  <a:gd name="T45" fmla="*/ 992 h 2588"/>
                  <a:gd name="T46" fmla="*/ 696 w 792"/>
                  <a:gd name="T47" fmla="*/ 946 h 2588"/>
                  <a:gd name="T48" fmla="*/ 763 w 792"/>
                  <a:gd name="T49" fmla="*/ 915 h 2588"/>
                  <a:gd name="T50" fmla="*/ 792 w 792"/>
                  <a:gd name="T51" fmla="*/ 970 h 2588"/>
                  <a:gd name="T52" fmla="*/ 792 w 792"/>
                  <a:gd name="T53" fmla="*/ 1796 h 2588"/>
                  <a:gd name="T54" fmla="*/ 792 w 792"/>
                  <a:gd name="T55" fmla="*/ 1796 h 2588"/>
                  <a:gd name="T56" fmla="*/ 792 w 792"/>
                  <a:gd name="T57" fmla="*/ 2444 h 2588"/>
                  <a:gd name="T58" fmla="*/ 792 w 792"/>
                  <a:gd name="T59" fmla="*/ 2444 h 2588"/>
                  <a:gd name="T60" fmla="*/ 396 w 792"/>
                  <a:gd name="T61" fmla="*/ 2588 h 2588"/>
                  <a:gd name="T62" fmla="*/ 0 w 792"/>
                  <a:gd name="T63" fmla="*/ 2444 h 2588"/>
                  <a:gd name="T64" fmla="*/ 0 w 792"/>
                  <a:gd name="T65" fmla="*/ 1796 h 2588"/>
                  <a:gd name="T66" fmla="*/ 30 w 792"/>
                  <a:gd name="T67" fmla="*/ 1741 h 2588"/>
                  <a:gd name="T68" fmla="*/ 97 w 792"/>
                  <a:gd name="T69" fmla="*/ 1772 h 2588"/>
                  <a:gd name="T70" fmla="*/ 396 w 792"/>
                  <a:gd name="T71" fmla="*/ 1818 h 2588"/>
                  <a:gd name="T72" fmla="*/ 696 w 792"/>
                  <a:gd name="T73" fmla="*/ 1772 h 2588"/>
                  <a:gd name="T74" fmla="*/ 763 w 792"/>
                  <a:gd name="T75" fmla="*/ 1741 h 2588"/>
                  <a:gd name="T76" fmla="*/ 792 w 792"/>
                  <a:gd name="T77" fmla="*/ 1796 h 2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2" h="2588">
                    <a:moveTo>
                      <a:pt x="792" y="144"/>
                    </a:moveTo>
                    <a:cubicBezTo>
                      <a:pt x="792" y="64"/>
                      <a:pt x="615" y="0"/>
                      <a:pt x="396" y="0"/>
                    </a:cubicBezTo>
                    <a:cubicBezTo>
                      <a:pt x="178" y="0"/>
                      <a:pt x="0" y="64"/>
                      <a:pt x="0" y="144"/>
                    </a:cubicBezTo>
                    <a:cubicBezTo>
                      <a:pt x="0" y="792"/>
                      <a:pt x="0" y="792"/>
                      <a:pt x="0" y="792"/>
                    </a:cubicBezTo>
                    <a:cubicBezTo>
                      <a:pt x="0" y="872"/>
                      <a:pt x="178" y="936"/>
                      <a:pt x="396" y="936"/>
                    </a:cubicBezTo>
                    <a:cubicBezTo>
                      <a:pt x="615" y="936"/>
                      <a:pt x="792" y="872"/>
                      <a:pt x="792" y="792"/>
                    </a:cubicBezTo>
                    <a:cubicBezTo>
                      <a:pt x="792" y="792"/>
                      <a:pt x="792" y="792"/>
                      <a:pt x="792" y="792"/>
                    </a:cubicBezTo>
                    <a:cubicBezTo>
                      <a:pt x="792" y="144"/>
                      <a:pt x="792" y="144"/>
                      <a:pt x="792" y="144"/>
                    </a:cubicBezTo>
                    <a:close/>
                    <a:moveTo>
                      <a:pt x="396" y="241"/>
                    </a:moveTo>
                    <a:cubicBezTo>
                      <a:pt x="214" y="241"/>
                      <a:pt x="65" y="198"/>
                      <a:pt x="65" y="144"/>
                    </a:cubicBezTo>
                    <a:cubicBezTo>
                      <a:pt x="65" y="90"/>
                      <a:pt x="214" y="47"/>
                      <a:pt x="396" y="47"/>
                    </a:cubicBezTo>
                    <a:cubicBezTo>
                      <a:pt x="579" y="47"/>
                      <a:pt x="728" y="90"/>
                      <a:pt x="728" y="144"/>
                    </a:cubicBezTo>
                    <a:cubicBezTo>
                      <a:pt x="728" y="198"/>
                      <a:pt x="579" y="241"/>
                      <a:pt x="396" y="241"/>
                    </a:cubicBezTo>
                    <a:close/>
                    <a:moveTo>
                      <a:pt x="792" y="970"/>
                    </a:moveTo>
                    <a:cubicBezTo>
                      <a:pt x="792" y="970"/>
                      <a:pt x="792" y="970"/>
                      <a:pt x="792" y="970"/>
                    </a:cubicBezTo>
                    <a:cubicBezTo>
                      <a:pt x="792" y="1618"/>
                      <a:pt x="792" y="1618"/>
                      <a:pt x="792" y="1618"/>
                    </a:cubicBezTo>
                    <a:cubicBezTo>
                      <a:pt x="792" y="1618"/>
                      <a:pt x="792" y="1618"/>
                      <a:pt x="792" y="1618"/>
                    </a:cubicBezTo>
                    <a:cubicBezTo>
                      <a:pt x="792" y="1698"/>
                      <a:pt x="615" y="1762"/>
                      <a:pt x="396" y="1762"/>
                    </a:cubicBezTo>
                    <a:cubicBezTo>
                      <a:pt x="178" y="1762"/>
                      <a:pt x="0" y="1698"/>
                      <a:pt x="0" y="1618"/>
                    </a:cubicBezTo>
                    <a:cubicBezTo>
                      <a:pt x="0" y="970"/>
                      <a:pt x="0" y="970"/>
                      <a:pt x="0" y="970"/>
                    </a:cubicBezTo>
                    <a:cubicBezTo>
                      <a:pt x="0" y="951"/>
                      <a:pt x="11" y="932"/>
                      <a:pt x="30" y="915"/>
                    </a:cubicBezTo>
                    <a:cubicBezTo>
                      <a:pt x="48" y="926"/>
                      <a:pt x="71" y="937"/>
                      <a:pt x="97" y="946"/>
                    </a:cubicBezTo>
                    <a:cubicBezTo>
                      <a:pt x="178" y="976"/>
                      <a:pt x="284" y="992"/>
                      <a:pt x="396" y="992"/>
                    </a:cubicBezTo>
                    <a:cubicBezTo>
                      <a:pt x="509" y="992"/>
                      <a:pt x="615" y="976"/>
                      <a:pt x="696" y="946"/>
                    </a:cubicBezTo>
                    <a:cubicBezTo>
                      <a:pt x="722" y="937"/>
                      <a:pt x="744" y="926"/>
                      <a:pt x="763" y="915"/>
                    </a:cubicBezTo>
                    <a:cubicBezTo>
                      <a:pt x="782" y="932"/>
                      <a:pt x="792" y="951"/>
                      <a:pt x="792" y="970"/>
                    </a:cubicBezTo>
                    <a:close/>
                    <a:moveTo>
                      <a:pt x="792" y="1796"/>
                    </a:moveTo>
                    <a:cubicBezTo>
                      <a:pt x="792" y="1796"/>
                      <a:pt x="792" y="1796"/>
                      <a:pt x="792" y="1796"/>
                    </a:cubicBezTo>
                    <a:cubicBezTo>
                      <a:pt x="792" y="2444"/>
                      <a:pt x="792" y="2444"/>
                      <a:pt x="792" y="2444"/>
                    </a:cubicBezTo>
                    <a:cubicBezTo>
                      <a:pt x="792" y="2444"/>
                      <a:pt x="792" y="2444"/>
                      <a:pt x="792" y="2444"/>
                    </a:cubicBezTo>
                    <a:cubicBezTo>
                      <a:pt x="792" y="2524"/>
                      <a:pt x="615" y="2588"/>
                      <a:pt x="396" y="2588"/>
                    </a:cubicBezTo>
                    <a:cubicBezTo>
                      <a:pt x="178" y="2588"/>
                      <a:pt x="0" y="2524"/>
                      <a:pt x="0" y="2444"/>
                    </a:cubicBezTo>
                    <a:cubicBezTo>
                      <a:pt x="0" y="1796"/>
                      <a:pt x="0" y="1796"/>
                      <a:pt x="0" y="1796"/>
                    </a:cubicBezTo>
                    <a:cubicBezTo>
                      <a:pt x="0" y="1777"/>
                      <a:pt x="11" y="1758"/>
                      <a:pt x="30" y="1741"/>
                    </a:cubicBezTo>
                    <a:cubicBezTo>
                      <a:pt x="48" y="1752"/>
                      <a:pt x="71" y="1763"/>
                      <a:pt x="97" y="1772"/>
                    </a:cubicBezTo>
                    <a:cubicBezTo>
                      <a:pt x="178" y="1802"/>
                      <a:pt x="284" y="1818"/>
                      <a:pt x="396" y="1818"/>
                    </a:cubicBezTo>
                    <a:cubicBezTo>
                      <a:pt x="509" y="1818"/>
                      <a:pt x="615" y="1802"/>
                      <a:pt x="696" y="1772"/>
                    </a:cubicBezTo>
                    <a:cubicBezTo>
                      <a:pt x="722" y="1763"/>
                      <a:pt x="744" y="1752"/>
                      <a:pt x="763" y="1741"/>
                    </a:cubicBezTo>
                    <a:cubicBezTo>
                      <a:pt x="782" y="1758"/>
                      <a:pt x="792" y="1777"/>
                      <a:pt x="792" y="1796"/>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3" tIns="44821" rIns="89643" bIns="44821" numCol="1" anchor="t" anchorCtr="0" compatLnSpc="1">
                <a:prstTxWarp prst="textNoShape">
                  <a:avLst/>
                </a:prstTxWarp>
              </a:bodyPr>
              <a:lstStyle/>
              <a:p>
                <a:endParaRPr lang="en-US" sz="1765" dirty="0">
                  <a:solidFill>
                    <a:srgbClr val="FFFFFF"/>
                  </a:solidFill>
                </a:endParaRPr>
              </a:p>
            </p:txBody>
          </p:sp>
          <p:cxnSp>
            <p:nvCxnSpPr>
              <p:cNvPr id="18" name="Straight Arrow Connector 17"/>
              <p:cNvCxnSpPr/>
              <p:nvPr/>
            </p:nvCxnSpPr>
            <p:spPr>
              <a:xfrm>
                <a:off x="3823366" y="4045899"/>
                <a:ext cx="660482"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966278" y="4045899"/>
                <a:ext cx="660482"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106594" y="4075432"/>
                <a:ext cx="1124434" cy="0"/>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bwMode="auto">
              <a:xfrm>
                <a:off x="2678234" y="4852420"/>
                <a:ext cx="1492819" cy="1537300"/>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0"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r>
                  <a:rPr lang="en-US" sz="1568" dirty="0">
                    <a:gradFill>
                      <a:gsLst>
                        <a:gs pos="0">
                          <a:srgbClr val="FFFFFF"/>
                        </a:gs>
                        <a:gs pos="100000">
                          <a:srgbClr val="FFFFFF"/>
                        </a:gs>
                      </a:gsLst>
                      <a:lin ang="5400000" scaled="1"/>
                    </a:gradFill>
                    <a:ea typeface="Segoe UI" pitchFamily="34" charset="0"/>
                    <a:cs typeface="Segoe UI" pitchFamily="34" charset="0"/>
                  </a:rPr>
                  <a:t>Scada</a:t>
                </a:r>
              </a:p>
            </p:txBody>
          </p:sp>
        </p:grpSp>
        <p:sp>
          <p:nvSpPr>
            <p:cNvPr id="6" name="Oval 5"/>
            <p:cNvSpPr/>
            <p:nvPr/>
          </p:nvSpPr>
          <p:spPr bwMode="auto">
            <a:xfrm>
              <a:off x="5302960" y="3046468"/>
              <a:ext cx="1545152" cy="1592688"/>
            </a:xfrm>
            <a:prstGeom prst="ellipse">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0" numCol="1" spcCol="0" rtlCol="0" fromWordArt="0" anchor="t" anchorCtr="0" forceAA="0" compatLnSpc="1">
              <a:prstTxWarp prst="textNoShape">
                <a:avLst/>
              </a:prstTxWarp>
              <a:noAutofit/>
            </a:bodyPr>
            <a:lstStyle/>
            <a:p>
              <a:pPr algn="ctr" defTabSz="914097" fontAlgn="base">
                <a:lnSpc>
                  <a:spcPct val="90000"/>
                </a:lnSpc>
                <a:spcBef>
                  <a:spcPct val="0"/>
                </a:spcBef>
                <a:spcAft>
                  <a:spcPct val="0"/>
                </a:spcAft>
              </a:pPr>
              <a:r>
                <a:rPr lang="en-US" sz="1568" dirty="0">
                  <a:solidFill>
                    <a:schemeClr val="bg1">
                      <a:lumMod val="95000"/>
                    </a:schemeClr>
                  </a:solidFill>
                  <a:ea typeface="Segoe UI" pitchFamily="34" charset="0"/>
                  <a:cs typeface="Segoe UI" pitchFamily="34" charset="0"/>
                </a:rPr>
                <a:t>BizTalk Server</a:t>
              </a:r>
            </a:p>
          </p:txBody>
        </p:sp>
      </p:grpSp>
      <p:sp>
        <p:nvSpPr>
          <p:cNvPr id="37" name="TextBox 36"/>
          <p:cNvSpPr txBox="1"/>
          <p:nvPr/>
        </p:nvSpPr>
        <p:spPr>
          <a:xfrm>
            <a:off x="4133887" y="4075955"/>
            <a:ext cx="1302536" cy="380104"/>
          </a:xfrm>
          <a:prstGeom prst="rect">
            <a:avLst/>
          </a:prstGeom>
          <a:noFill/>
        </p:spPr>
        <p:txBody>
          <a:bodyPr wrap="none" lIns="0" tIns="0" rIns="0" bIns="0" rtlCol="0">
            <a:spAutoFit/>
          </a:bodyPr>
          <a:lstStyle/>
          <a:p>
            <a:pPr>
              <a:lnSpc>
                <a:spcPct val="90000"/>
              </a:lnSpc>
              <a:spcAft>
                <a:spcPts val="588"/>
              </a:spcAft>
            </a:pPr>
            <a:r>
              <a:rPr lang="en-US" sz="1372" b="1" dirty="0">
                <a:solidFill>
                  <a:schemeClr val="accent1">
                    <a:lumMod val="50000"/>
                  </a:schemeClr>
                </a:solidFill>
              </a:rPr>
              <a:t>Cloud gateways</a:t>
            </a:r>
            <a:br>
              <a:rPr lang="en-US" sz="1372" b="1" dirty="0">
                <a:solidFill>
                  <a:schemeClr val="accent1">
                    <a:lumMod val="50000"/>
                  </a:schemeClr>
                </a:solidFill>
              </a:rPr>
            </a:br>
            <a:r>
              <a:rPr lang="en-US" sz="1372" b="1" dirty="0">
                <a:solidFill>
                  <a:schemeClr val="accent1">
                    <a:lumMod val="50000"/>
                  </a:schemeClr>
                </a:solidFill>
              </a:rPr>
              <a:t>(web APIs)</a:t>
            </a:r>
          </a:p>
        </p:txBody>
      </p:sp>
      <p:sp>
        <p:nvSpPr>
          <p:cNvPr id="38" name="Freeform 17"/>
          <p:cNvSpPr>
            <a:spLocks/>
          </p:cNvSpPr>
          <p:nvPr/>
        </p:nvSpPr>
        <p:spPr bwMode="auto">
          <a:xfrm>
            <a:off x="3498084" y="3221227"/>
            <a:ext cx="1020483" cy="691774"/>
          </a:xfrm>
          <a:custGeom>
            <a:avLst/>
            <a:gdLst>
              <a:gd name="T0" fmla="*/ 187 w 224"/>
              <a:gd name="T1" fmla="*/ 53 h 126"/>
              <a:gd name="T2" fmla="*/ 183 w 224"/>
              <a:gd name="T3" fmla="*/ 53 h 126"/>
              <a:gd name="T4" fmla="*/ 187 w 224"/>
              <a:gd name="T5" fmla="*/ 37 h 126"/>
              <a:gd name="T6" fmla="*/ 150 w 224"/>
              <a:gd name="T7" fmla="*/ 0 h 126"/>
              <a:gd name="T8" fmla="*/ 114 w 224"/>
              <a:gd name="T9" fmla="*/ 32 h 126"/>
              <a:gd name="T10" fmla="*/ 86 w 224"/>
              <a:gd name="T11" fmla="*/ 20 h 126"/>
              <a:gd name="T12" fmla="*/ 49 w 224"/>
              <a:gd name="T13" fmla="*/ 55 h 126"/>
              <a:gd name="T14" fmla="*/ 37 w 224"/>
              <a:gd name="T15" fmla="*/ 53 h 126"/>
              <a:gd name="T16" fmla="*/ 0 w 224"/>
              <a:gd name="T17" fmla="*/ 90 h 126"/>
              <a:gd name="T18" fmla="*/ 37 w 224"/>
              <a:gd name="T19" fmla="*/ 126 h 126"/>
              <a:gd name="T20" fmla="*/ 187 w 224"/>
              <a:gd name="T21" fmla="*/ 126 h 126"/>
              <a:gd name="T22" fmla="*/ 224 w 224"/>
              <a:gd name="T23" fmla="*/ 90 h 126"/>
              <a:gd name="T24" fmla="*/ 187 w 224"/>
              <a:gd name="T25" fmla="*/ 5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6">
                <a:moveTo>
                  <a:pt x="187" y="53"/>
                </a:moveTo>
                <a:cubicBezTo>
                  <a:pt x="186" y="53"/>
                  <a:pt x="184" y="53"/>
                  <a:pt x="183" y="53"/>
                </a:cubicBezTo>
                <a:cubicBezTo>
                  <a:pt x="185" y="48"/>
                  <a:pt x="187" y="42"/>
                  <a:pt x="187" y="37"/>
                </a:cubicBezTo>
                <a:cubicBezTo>
                  <a:pt x="187" y="16"/>
                  <a:pt x="170" y="0"/>
                  <a:pt x="150" y="0"/>
                </a:cubicBezTo>
                <a:cubicBezTo>
                  <a:pt x="131" y="0"/>
                  <a:pt x="116" y="14"/>
                  <a:pt x="114" y="32"/>
                </a:cubicBezTo>
                <a:cubicBezTo>
                  <a:pt x="107" y="25"/>
                  <a:pt x="97" y="20"/>
                  <a:pt x="86" y="20"/>
                </a:cubicBezTo>
                <a:cubicBezTo>
                  <a:pt x="67" y="20"/>
                  <a:pt x="50" y="36"/>
                  <a:pt x="49" y="55"/>
                </a:cubicBezTo>
                <a:cubicBezTo>
                  <a:pt x="45" y="54"/>
                  <a:pt x="41" y="53"/>
                  <a:pt x="37" y="53"/>
                </a:cubicBezTo>
                <a:cubicBezTo>
                  <a:pt x="16" y="53"/>
                  <a:pt x="0" y="69"/>
                  <a:pt x="0" y="90"/>
                </a:cubicBezTo>
                <a:cubicBezTo>
                  <a:pt x="0" y="110"/>
                  <a:pt x="16" y="126"/>
                  <a:pt x="37" y="126"/>
                </a:cubicBezTo>
                <a:cubicBezTo>
                  <a:pt x="187" y="126"/>
                  <a:pt x="187" y="126"/>
                  <a:pt x="187" y="126"/>
                </a:cubicBezTo>
                <a:cubicBezTo>
                  <a:pt x="207" y="126"/>
                  <a:pt x="224" y="110"/>
                  <a:pt x="224" y="90"/>
                </a:cubicBezTo>
                <a:cubicBezTo>
                  <a:pt x="224" y="69"/>
                  <a:pt x="207" y="53"/>
                  <a:pt x="187" y="53"/>
                </a:cubicBezTo>
                <a:close/>
              </a:path>
            </a:pathLst>
          </a:custGeom>
          <a:solidFill>
            <a:srgbClr val="002060"/>
          </a:solidFill>
          <a:ln>
            <a:noFill/>
          </a:ln>
        </p:spPr>
        <p:txBody>
          <a:bodyPr vert="horz" wrap="square" lIns="89643" tIns="44821" rIns="89643" bIns="44821" numCol="1" anchor="t" anchorCtr="0" compatLnSpc="1">
            <a:prstTxWarp prst="textNoShape">
              <a:avLst/>
            </a:prstTxWarp>
          </a:bodyPr>
          <a:lstStyle/>
          <a:p>
            <a:endParaRPr lang="en-US" sz="1765" dirty="0">
              <a:solidFill>
                <a:srgbClr val="FFFFFF"/>
              </a:solidFill>
            </a:endParaRPr>
          </a:p>
        </p:txBody>
      </p:sp>
      <p:sp>
        <p:nvSpPr>
          <p:cNvPr id="39" name="Freeform 30"/>
          <p:cNvSpPr>
            <a:spLocks noChangeAspect="1" noEditPoints="1"/>
          </p:cNvSpPr>
          <p:nvPr/>
        </p:nvSpPr>
        <p:spPr bwMode="auto">
          <a:xfrm>
            <a:off x="3779595" y="2858130"/>
            <a:ext cx="1165353" cy="747053"/>
          </a:xfrm>
          <a:custGeom>
            <a:avLst/>
            <a:gdLst>
              <a:gd name="T0" fmla="*/ 1938 w 2377"/>
              <a:gd name="T1" fmla="*/ 1522 h 1522"/>
              <a:gd name="T2" fmla="*/ 603 w 2377"/>
              <a:gd name="T3" fmla="*/ 1522 h 1522"/>
              <a:gd name="T4" fmla="*/ 377 w 2377"/>
              <a:gd name="T5" fmla="*/ 1298 h 1522"/>
              <a:gd name="T6" fmla="*/ 547 w 2377"/>
              <a:gd name="T7" fmla="*/ 1077 h 1522"/>
              <a:gd name="T8" fmla="*/ 813 w 2377"/>
              <a:gd name="T9" fmla="*/ 878 h 1522"/>
              <a:gd name="T10" fmla="*/ 1292 w 2377"/>
              <a:gd name="T11" fmla="*/ 418 h 1522"/>
              <a:gd name="T12" fmla="*/ 1728 w 2377"/>
              <a:gd name="T13" fmla="*/ 693 h 1522"/>
              <a:gd name="T14" fmla="*/ 1938 w 2377"/>
              <a:gd name="T15" fmla="*/ 638 h 1522"/>
              <a:gd name="T16" fmla="*/ 2377 w 2377"/>
              <a:gd name="T17" fmla="*/ 1083 h 1522"/>
              <a:gd name="T18" fmla="*/ 1938 w 2377"/>
              <a:gd name="T19" fmla="*/ 1522 h 1522"/>
              <a:gd name="T20" fmla="*/ 603 w 2377"/>
              <a:gd name="T21" fmla="*/ 1227 h 1522"/>
              <a:gd name="T22" fmla="*/ 533 w 2377"/>
              <a:gd name="T23" fmla="*/ 1298 h 1522"/>
              <a:gd name="T24" fmla="*/ 603 w 2377"/>
              <a:gd name="T25" fmla="*/ 1368 h 1522"/>
              <a:gd name="T26" fmla="*/ 1938 w 2377"/>
              <a:gd name="T27" fmla="*/ 1368 h 1522"/>
              <a:gd name="T28" fmla="*/ 2222 w 2377"/>
              <a:gd name="T29" fmla="*/ 1083 h 1522"/>
              <a:gd name="T30" fmla="*/ 1938 w 2377"/>
              <a:gd name="T31" fmla="*/ 798 h 1522"/>
              <a:gd name="T32" fmla="*/ 1736 w 2377"/>
              <a:gd name="T33" fmla="*/ 873 h 1522"/>
              <a:gd name="T34" fmla="*/ 1637 w 2377"/>
              <a:gd name="T35" fmla="*/ 973 h 1522"/>
              <a:gd name="T36" fmla="*/ 1607 w 2377"/>
              <a:gd name="T37" fmla="*/ 834 h 1522"/>
              <a:gd name="T38" fmla="*/ 1292 w 2377"/>
              <a:gd name="T39" fmla="*/ 574 h 1522"/>
              <a:gd name="T40" fmla="*/ 967 w 2377"/>
              <a:gd name="T41" fmla="*/ 898 h 1522"/>
              <a:gd name="T42" fmla="*/ 967 w 2377"/>
              <a:gd name="T43" fmla="*/ 942 h 1522"/>
              <a:gd name="T44" fmla="*/ 982 w 2377"/>
              <a:gd name="T45" fmla="*/ 1048 h 1522"/>
              <a:gd name="T46" fmla="*/ 847 w 2377"/>
              <a:gd name="T47" fmla="*/ 1027 h 1522"/>
              <a:gd name="T48" fmla="*/ 682 w 2377"/>
              <a:gd name="T49" fmla="*/ 1162 h 1522"/>
              <a:gd name="T50" fmla="*/ 672 w 2377"/>
              <a:gd name="T51" fmla="*/ 1227 h 1522"/>
              <a:gd name="T52" fmla="*/ 607 w 2377"/>
              <a:gd name="T53" fmla="*/ 1227 h 1522"/>
              <a:gd name="T54" fmla="*/ 603 w 2377"/>
              <a:gd name="T55" fmla="*/ 1227 h 1522"/>
              <a:gd name="T56" fmla="*/ 755 w 2377"/>
              <a:gd name="T57" fmla="*/ 830 h 1522"/>
              <a:gd name="T58" fmla="*/ 1272 w 2377"/>
              <a:gd name="T59" fmla="*/ 350 h 1522"/>
              <a:gd name="T60" fmla="*/ 1755 w 2377"/>
              <a:gd name="T61" fmla="*/ 623 h 1522"/>
              <a:gd name="T62" fmla="*/ 1768 w 2377"/>
              <a:gd name="T63" fmla="*/ 615 h 1522"/>
              <a:gd name="T64" fmla="*/ 1772 w 2377"/>
              <a:gd name="T65" fmla="*/ 561 h 1522"/>
              <a:gd name="T66" fmla="*/ 1374 w 2377"/>
              <a:gd name="T67" fmla="*/ 194 h 1522"/>
              <a:gd name="T68" fmla="*/ 1189 w 2377"/>
              <a:gd name="T69" fmla="*/ 242 h 1522"/>
              <a:gd name="T70" fmla="*/ 805 w 2377"/>
              <a:gd name="T71" fmla="*/ 0 h 1522"/>
              <a:gd name="T72" fmla="*/ 384 w 2377"/>
              <a:gd name="T73" fmla="*/ 404 h 1522"/>
              <a:gd name="T74" fmla="*/ 150 w 2377"/>
              <a:gd name="T75" fmla="*/ 580 h 1522"/>
              <a:gd name="T76" fmla="*/ 0 w 2377"/>
              <a:gd name="T77" fmla="*/ 774 h 1522"/>
              <a:gd name="T78" fmla="*/ 199 w 2377"/>
              <a:gd name="T79" fmla="*/ 972 h 1522"/>
              <a:gd name="T80" fmla="*/ 529 w 2377"/>
              <a:gd name="T81" fmla="*/ 972 h 1522"/>
              <a:gd name="T82" fmla="*/ 755 w 2377"/>
              <a:gd name="T83" fmla="*/ 830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7" h="1522">
                <a:moveTo>
                  <a:pt x="1938" y="1522"/>
                </a:moveTo>
                <a:cubicBezTo>
                  <a:pt x="603" y="1522"/>
                  <a:pt x="603" y="1522"/>
                  <a:pt x="603" y="1522"/>
                </a:cubicBezTo>
                <a:cubicBezTo>
                  <a:pt x="477" y="1522"/>
                  <a:pt x="377" y="1422"/>
                  <a:pt x="377" y="1298"/>
                </a:cubicBezTo>
                <a:cubicBezTo>
                  <a:pt x="377" y="1193"/>
                  <a:pt x="452" y="1102"/>
                  <a:pt x="547" y="1077"/>
                </a:cubicBezTo>
                <a:cubicBezTo>
                  <a:pt x="593" y="967"/>
                  <a:pt x="693" y="888"/>
                  <a:pt x="813" y="878"/>
                </a:cubicBezTo>
                <a:cubicBezTo>
                  <a:pt x="822" y="624"/>
                  <a:pt x="1032" y="418"/>
                  <a:pt x="1292" y="418"/>
                </a:cubicBezTo>
                <a:cubicBezTo>
                  <a:pt x="1477" y="418"/>
                  <a:pt x="1647" y="528"/>
                  <a:pt x="1728" y="693"/>
                </a:cubicBezTo>
                <a:cubicBezTo>
                  <a:pt x="1786" y="657"/>
                  <a:pt x="1861" y="638"/>
                  <a:pt x="1938" y="638"/>
                </a:cubicBezTo>
                <a:cubicBezTo>
                  <a:pt x="2177" y="638"/>
                  <a:pt x="2377" y="838"/>
                  <a:pt x="2377" y="1083"/>
                </a:cubicBezTo>
                <a:cubicBezTo>
                  <a:pt x="2377" y="1323"/>
                  <a:pt x="2177" y="1522"/>
                  <a:pt x="1938" y="1522"/>
                </a:cubicBezTo>
                <a:close/>
                <a:moveTo>
                  <a:pt x="603" y="1227"/>
                </a:moveTo>
                <a:cubicBezTo>
                  <a:pt x="562" y="1227"/>
                  <a:pt x="533" y="1258"/>
                  <a:pt x="533" y="1298"/>
                </a:cubicBezTo>
                <a:cubicBezTo>
                  <a:pt x="533" y="1333"/>
                  <a:pt x="562" y="1368"/>
                  <a:pt x="603" y="1368"/>
                </a:cubicBezTo>
                <a:cubicBezTo>
                  <a:pt x="1938" y="1368"/>
                  <a:pt x="1938" y="1368"/>
                  <a:pt x="1938" y="1368"/>
                </a:cubicBezTo>
                <a:cubicBezTo>
                  <a:pt x="2092" y="1368"/>
                  <a:pt x="2222" y="1237"/>
                  <a:pt x="2222" y="1083"/>
                </a:cubicBezTo>
                <a:cubicBezTo>
                  <a:pt x="2222" y="923"/>
                  <a:pt x="2092" y="798"/>
                  <a:pt x="1938" y="798"/>
                </a:cubicBezTo>
                <a:cubicBezTo>
                  <a:pt x="1861" y="798"/>
                  <a:pt x="1792" y="823"/>
                  <a:pt x="1736" y="873"/>
                </a:cubicBezTo>
                <a:cubicBezTo>
                  <a:pt x="1637" y="973"/>
                  <a:pt x="1637" y="973"/>
                  <a:pt x="1637" y="973"/>
                </a:cubicBezTo>
                <a:cubicBezTo>
                  <a:pt x="1607" y="834"/>
                  <a:pt x="1607" y="834"/>
                  <a:pt x="1607" y="834"/>
                </a:cubicBezTo>
                <a:cubicBezTo>
                  <a:pt x="1576" y="682"/>
                  <a:pt x="1447" y="574"/>
                  <a:pt x="1292" y="574"/>
                </a:cubicBezTo>
                <a:cubicBezTo>
                  <a:pt x="1113" y="574"/>
                  <a:pt x="967" y="718"/>
                  <a:pt x="967" y="898"/>
                </a:cubicBezTo>
                <a:cubicBezTo>
                  <a:pt x="967" y="913"/>
                  <a:pt x="967" y="928"/>
                  <a:pt x="967" y="942"/>
                </a:cubicBezTo>
                <a:cubicBezTo>
                  <a:pt x="982" y="1048"/>
                  <a:pt x="982" y="1048"/>
                  <a:pt x="982" y="1048"/>
                </a:cubicBezTo>
                <a:cubicBezTo>
                  <a:pt x="908" y="1026"/>
                  <a:pt x="857" y="1027"/>
                  <a:pt x="847" y="1027"/>
                </a:cubicBezTo>
                <a:cubicBezTo>
                  <a:pt x="767" y="1027"/>
                  <a:pt x="697" y="1088"/>
                  <a:pt x="682" y="1162"/>
                </a:cubicBezTo>
                <a:cubicBezTo>
                  <a:pt x="672" y="1227"/>
                  <a:pt x="672" y="1227"/>
                  <a:pt x="672" y="1227"/>
                </a:cubicBezTo>
                <a:cubicBezTo>
                  <a:pt x="607" y="1227"/>
                  <a:pt x="607" y="1227"/>
                  <a:pt x="607" y="1227"/>
                </a:cubicBezTo>
                <a:cubicBezTo>
                  <a:pt x="603" y="1227"/>
                  <a:pt x="603" y="1227"/>
                  <a:pt x="603" y="1227"/>
                </a:cubicBezTo>
                <a:close/>
                <a:moveTo>
                  <a:pt x="755" y="830"/>
                </a:moveTo>
                <a:cubicBezTo>
                  <a:pt x="765" y="578"/>
                  <a:pt x="991" y="361"/>
                  <a:pt x="1272" y="350"/>
                </a:cubicBezTo>
                <a:cubicBezTo>
                  <a:pt x="1468" y="343"/>
                  <a:pt x="1667" y="445"/>
                  <a:pt x="1755" y="623"/>
                </a:cubicBezTo>
                <a:cubicBezTo>
                  <a:pt x="1759" y="620"/>
                  <a:pt x="1764" y="617"/>
                  <a:pt x="1768" y="615"/>
                </a:cubicBezTo>
                <a:cubicBezTo>
                  <a:pt x="1771" y="597"/>
                  <a:pt x="1772" y="580"/>
                  <a:pt x="1772" y="561"/>
                </a:cubicBezTo>
                <a:cubicBezTo>
                  <a:pt x="1772" y="346"/>
                  <a:pt x="1584" y="194"/>
                  <a:pt x="1374" y="194"/>
                </a:cubicBezTo>
                <a:cubicBezTo>
                  <a:pt x="1307" y="194"/>
                  <a:pt x="1241" y="211"/>
                  <a:pt x="1189" y="242"/>
                </a:cubicBezTo>
                <a:cubicBezTo>
                  <a:pt x="1118" y="97"/>
                  <a:pt x="968" y="0"/>
                  <a:pt x="805" y="0"/>
                </a:cubicBezTo>
                <a:cubicBezTo>
                  <a:pt x="576" y="0"/>
                  <a:pt x="391" y="181"/>
                  <a:pt x="384" y="404"/>
                </a:cubicBezTo>
                <a:cubicBezTo>
                  <a:pt x="278" y="414"/>
                  <a:pt x="190" y="483"/>
                  <a:pt x="150" y="580"/>
                </a:cubicBezTo>
                <a:cubicBezTo>
                  <a:pt x="66" y="602"/>
                  <a:pt x="0" y="682"/>
                  <a:pt x="0" y="774"/>
                </a:cubicBezTo>
                <a:cubicBezTo>
                  <a:pt x="0" y="884"/>
                  <a:pt x="88" y="972"/>
                  <a:pt x="199" y="972"/>
                </a:cubicBezTo>
                <a:cubicBezTo>
                  <a:pt x="199" y="972"/>
                  <a:pt x="207" y="972"/>
                  <a:pt x="529" y="972"/>
                </a:cubicBezTo>
                <a:cubicBezTo>
                  <a:pt x="574" y="900"/>
                  <a:pt x="661" y="839"/>
                  <a:pt x="755" y="830"/>
                </a:cubicBezTo>
                <a:close/>
              </a:path>
            </a:pathLst>
          </a:custGeom>
          <a:solidFill>
            <a:schemeClr val="accent1"/>
          </a:solidFill>
          <a:ln>
            <a:noFill/>
          </a:ln>
        </p:spPr>
        <p:txBody>
          <a:bodyPr vert="horz" wrap="square" lIns="89643" tIns="44821" rIns="89643" bIns="44821" numCol="1" anchor="t" anchorCtr="0" compatLnSpc="1">
            <a:prstTxWarp prst="textNoShape">
              <a:avLst/>
            </a:prstTxWarp>
          </a:bodyPr>
          <a:lstStyle/>
          <a:p>
            <a:endParaRPr lang="en-US" sz="1765" dirty="0">
              <a:solidFill>
                <a:srgbClr val="FFFFFF"/>
              </a:solidFill>
            </a:endParaRPr>
          </a:p>
        </p:txBody>
      </p:sp>
      <p:pic>
        <p:nvPicPr>
          <p:cNvPr id="40" name="Picture 39"/>
          <p:cNvPicPr>
            <a:picLocks noChangeAspect="1"/>
          </p:cNvPicPr>
          <p:nvPr/>
        </p:nvPicPr>
        <p:blipFill>
          <a:blip r:embed="rId3"/>
          <a:stretch>
            <a:fillRect/>
          </a:stretch>
        </p:blipFill>
        <p:spPr>
          <a:xfrm>
            <a:off x="5642678" y="3688897"/>
            <a:ext cx="773550" cy="781167"/>
          </a:xfrm>
          <a:prstGeom prst="rect">
            <a:avLst/>
          </a:prstGeom>
        </p:spPr>
      </p:pic>
      <p:cxnSp>
        <p:nvCxnSpPr>
          <p:cNvPr id="41" name="Straight Arrow Connector 40"/>
          <p:cNvCxnSpPr/>
          <p:nvPr/>
        </p:nvCxnSpPr>
        <p:spPr>
          <a:xfrm flipV="1">
            <a:off x="9447766" y="3975632"/>
            <a:ext cx="946876" cy="11145"/>
          </a:xfrm>
          <a:prstGeom prst="straightConnector1">
            <a:avLst/>
          </a:prstGeom>
          <a:ln w="25400">
            <a:solidFill>
              <a:srgbClr val="777777"/>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2" name="Freeform 30"/>
          <p:cNvSpPr>
            <a:spLocks noChangeAspect="1" noEditPoints="1"/>
          </p:cNvSpPr>
          <p:nvPr/>
        </p:nvSpPr>
        <p:spPr bwMode="auto">
          <a:xfrm>
            <a:off x="9325601" y="2820061"/>
            <a:ext cx="1165353" cy="747053"/>
          </a:xfrm>
          <a:custGeom>
            <a:avLst/>
            <a:gdLst>
              <a:gd name="T0" fmla="*/ 1938 w 2377"/>
              <a:gd name="T1" fmla="*/ 1522 h 1522"/>
              <a:gd name="T2" fmla="*/ 603 w 2377"/>
              <a:gd name="T3" fmla="*/ 1522 h 1522"/>
              <a:gd name="T4" fmla="*/ 377 w 2377"/>
              <a:gd name="T5" fmla="*/ 1298 h 1522"/>
              <a:gd name="T6" fmla="*/ 547 w 2377"/>
              <a:gd name="T7" fmla="*/ 1077 h 1522"/>
              <a:gd name="T8" fmla="*/ 813 w 2377"/>
              <a:gd name="T9" fmla="*/ 878 h 1522"/>
              <a:gd name="T10" fmla="*/ 1292 w 2377"/>
              <a:gd name="T11" fmla="*/ 418 h 1522"/>
              <a:gd name="T12" fmla="*/ 1728 w 2377"/>
              <a:gd name="T13" fmla="*/ 693 h 1522"/>
              <a:gd name="T14" fmla="*/ 1938 w 2377"/>
              <a:gd name="T15" fmla="*/ 638 h 1522"/>
              <a:gd name="T16" fmla="*/ 2377 w 2377"/>
              <a:gd name="T17" fmla="*/ 1083 h 1522"/>
              <a:gd name="T18" fmla="*/ 1938 w 2377"/>
              <a:gd name="T19" fmla="*/ 1522 h 1522"/>
              <a:gd name="T20" fmla="*/ 603 w 2377"/>
              <a:gd name="T21" fmla="*/ 1227 h 1522"/>
              <a:gd name="T22" fmla="*/ 533 w 2377"/>
              <a:gd name="T23" fmla="*/ 1298 h 1522"/>
              <a:gd name="T24" fmla="*/ 603 w 2377"/>
              <a:gd name="T25" fmla="*/ 1368 h 1522"/>
              <a:gd name="T26" fmla="*/ 1938 w 2377"/>
              <a:gd name="T27" fmla="*/ 1368 h 1522"/>
              <a:gd name="T28" fmla="*/ 2222 w 2377"/>
              <a:gd name="T29" fmla="*/ 1083 h 1522"/>
              <a:gd name="T30" fmla="*/ 1938 w 2377"/>
              <a:gd name="T31" fmla="*/ 798 h 1522"/>
              <a:gd name="T32" fmla="*/ 1736 w 2377"/>
              <a:gd name="T33" fmla="*/ 873 h 1522"/>
              <a:gd name="T34" fmla="*/ 1637 w 2377"/>
              <a:gd name="T35" fmla="*/ 973 h 1522"/>
              <a:gd name="T36" fmla="*/ 1607 w 2377"/>
              <a:gd name="T37" fmla="*/ 834 h 1522"/>
              <a:gd name="T38" fmla="*/ 1292 w 2377"/>
              <a:gd name="T39" fmla="*/ 574 h 1522"/>
              <a:gd name="T40" fmla="*/ 967 w 2377"/>
              <a:gd name="T41" fmla="*/ 898 h 1522"/>
              <a:gd name="T42" fmla="*/ 967 w 2377"/>
              <a:gd name="T43" fmla="*/ 942 h 1522"/>
              <a:gd name="T44" fmla="*/ 982 w 2377"/>
              <a:gd name="T45" fmla="*/ 1048 h 1522"/>
              <a:gd name="T46" fmla="*/ 847 w 2377"/>
              <a:gd name="T47" fmla="*/ 1027 h 1522"/>
              <a:gd name="T48" fmla="*/ 682 w 2377"/>
              <a:gd name="T49" fmla="*/ 1162 h 1522"/>
              <a:gd name="T50" fmla="*/ 672 w 2377"/>
              <a:gd name="T51" fmla="*/ 1227 h 1522"/>
              <a:gd name="T52" fmla="*/ 607 w 2377"/>
              <a:gd name="T53" fmla="*/ 1227 h 1522"/>
              <a:gd name="T54" fmla="*/ 603 w 2377"/>
              <a:gd name="T55" fmla="*/ 1227 h 1522"/>
              <a:gd name="T56" fmla="*/ 755 w 2377"/>
              <a:gd name="T57" fmla="*/ 830 h 1522"/>
              <a:gd name="T58" fmla="*/ 1272 w 2377"/>
              <a:gd name="T59" fmla="*/ 350 h 1522"/>
              <a:gd name="T60" fmla="*/ 1755 w 2377"/>
              <a:gd name="T61" fmla="*/ 623 h 1522"/>
              <a:gd name="T62" fmla="*/ 1768 w 2377"/>
              <a:gd name="T63" fmla="*/ 615 h 1522"/>
              <a:gd name="T64" fmla="*/ 1772 w 2377"/>
              <a:gd name="T65" fmla="*/ 561 h 1522"/>
              <a:gd name="T66" fmla="*/ 1374 w 2377"/>
              <a:gd name="T67" fmla="*/ 194 h 1522"/>
              <a:gd name="T68" fmla="*/ 1189 w 2377"/>
              <a:gd name="T69" fmla="*/ 242 h 1522"/>
              <a:gd name="T70" fmla="*/ 805 w 2377"/>
              <a:gd name="T71" fmla="*/ 0 h 1522"/>
              <a:gd name="T72" fmla="*/ 384 w 2377"/>
              <a:gd name="T73" fmla="*/ 404 h 1522"/>
              <a:gd name="T74" fmla="*/ 150 w 2377"/>
              <a:gd name="T75" fmla="*/ 580 h 1522"/>
              <a:gd name="T76" fmla="*/ 0 w 2377"/>
              <a:gd name="T77" fmla="*/ 774 h 1522"/>
              <a:gd name="T78" fmla="*/ 199 w 2377"/>
              <a:gd name="T79" fmla="*/ 972 h 1522"/>
              <a:gd name="T80" fmla="*/ 529 w 2377"/>
              <a:gd name="T81" fmla="*/ 972 h 1522"/>
              <a:gd name="T82" fmla="*/ 755 w 2377"/>
              <a:gd name="T83" fmla="*/ 830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7" h="1522">
                <a:moveTo>
                  <a:pt x="1938" y="1522"/>
                </a:moveTo>
                <a:cubicBezTo>
                  <a:pt x="603" y="1522"/>
                  <a:pt x="603" y="1522"/>
                  <a:pt x="603" y="1522"/>
                </a:cubicBezTo>
                <a:cubicBezTo>
                  <a:pt x="477" y="1522"/>
                  <a:pt x="377" y="1422"/>
                  <a:pt x="377" y="1298"/>
                </a:cubicBezTo>
                <a:cubicBezTo>
                  <a:pt x="377" y="1193"/>
                  <a:pt x="452" y="1102"/>
                  <a:pt x="547" y="1077"/>
                </a:cubicBezTo>
                <a:cubicBezTo>
                  <a:pt x="593" y="967"/>
                  <a:pt x="693" y="888"/>
                  <a:pt x="813" y="878"/>
                </a:cubicBezTo>
                <a:cubicBezTo>
                  <a:pt x="822" y="624"/>
                  <a:pt x="1032" y="418"/>
                  <a:pt x="1292" y="418"/>
                </a:cubicBezTo>
                <a:cubicBezTo>
                  <a:pt x="1477" y="418"/>
                  <a:pt x="1647" y="528"/>
                  <a:pt x="1728" y="693"/>
                </a:cubicBezTo>
                <a:cubicBezTo>
                  <a:pt x="1786" y="657"/>
                  <a:pt x="1861" y="638"/>
                  <a:pt x="1938" y="638"/>
                </a:cubicBezTo>
                <a:cubicBezTo>
                  <a:pt x="2177" y="638"/>
                  <a:pt x="2377" y="838"/>
                  <a:pt x="2377" y="1083"/>
                </a:cubicBezTo>
                <a:cubicBezTo>
                  <a:pt x="2377" y="1323"/>
                  <a:pt x="2177" y="1522"/>
                  <a:pt x="1938" y="1522"/>
                </a:cubicBezTo>
                <a:close/>
                <a:moveTo>
                  <a:pt x="603" y="1227"/>
                </a:moveTo>
                <a:cubicBezTo>
                  <a:pt x="562" y="1227"/>
                  <a:pt x="533" y="1258"/>
                  <a:pt x="533" y="1298"/>
                </a:cubicBezTo>
                <a:cubicBezTo>
                  <a:pt x="533" y="1333"/>
                  <a:pt x="562" y="1368"/>
                  <a:pt x="603" y="1368"/>
                </a:cubicBezTo>
                <a:cubicBezTo>
                  <a:pt x="1938" y="1368"/>
                  <a:pt x="1938" y="1368"/>
                  <a:pt x="1938" y="1368"/>
                </a:cubicBezTo>
                <a:cubicBezTo>
                  <a:pt x="2092" y="1368"/>
                  <a:pt x="2222" y="1237"/>
                  <a:pt x="2222" y="1083"/>
                </a:cubicBezTo>
                <a:cubicBezTo>
                  <a:pt x="2222" y="923"/>
                  <a:pt x="2092" y="798"/>
                  <a:pt x="1938" y="798"/>
                </a:cubicBezTo>
                <a:cubicBezTo>
                  <a:pt x="1861" y="798"/>
                  <a:pt x="1792" y="823"/>
                  <a:pt x="1736" y="873"/>
                </a:cubicBezTo>
                <a:cubicBezTo>
                  <a:pt x="1637" y="973"/>
                  <a:pt x="1637" y="973"/>
                  <a:pt x="1637" y="973"/>
                </a:cubicBezTo>
                <a:cubicBezTo>
                  <a:pt x="1607" y="834"/>
                  <a:pt x="1607" y="834"/>
                  <a:pt x="1607" y="834"/>
                </a:cubicBezTo>
                <a:cubicBezTo>
                  <a:pt x="1576" y="682"/>
                  <a:pt x="1447" y="574"/>
                  <a:pt x="1292" y="574"/>
                </a:cubicBezTo>
                <a:cubicBezTo>
                  <a:pt x="1113" y="574"/>
                  <a:pt x="967" y="718"/>
                  <a:pt x="967" y="898"/>
                </a:cubicBezTo>
                <a:cubicBezTo>
                  <a:pt x="967" y="913"/>
                  <a:pt x="967" y="928"/>
                  <a:pt x="967" y="942"/>
                </a:cubicBezTo>
                <a:cubicBezTo>
                  <a:pt x="982" y="1048"/>
                  <a:pt x="982" y="1048"/>
                  <a:pt x="982" y="1048"/>
                </a:cubicBezTo>
                <a:cubicBezTo>
                  <a:pt x="908" y="1026"/>
                  <a:pt x="857" y="1027"/>
                  <a:pt x="847" y="1027"/>
                </a:cubicBezTo>
                <a:cubicBezTo>
                  <a:pt x="767" y="1027"/>
                  <a:pt x="697" y="1088"/>
                  <a:pt x="682" y="1162"/>
                </a:cubicBezTo>
                <a:cubicBezTo>
                  <a:pt x="672" y="1227"/>
                  <a:pt x="672" y="1227"/>
                  <a:pt x="672" y="1227"/>
                </a:cubicBezTo>
                <a:cubicBezTo>
                  <a:pt x="607" y="1227"/>
                  <a:pt x="607" y="1227"/>
                  <a:pt x="607" y="1227"/>
                </a:cubicBezTo>
                <a:cubicBezTo>
                  <a:pt x="603" y="1227"/>
                  <a:pt x="603" y="1227"/>
                  <a:pt x="603" y="1227"/>
                </a:cubicBezTo>
                <a:close/>
                <a:moveTo>
                  <a:pt x="755" y="830"/>
                </a:moveTo>
                <a:cubicBezTo>
                  <a:pt x="765" y="578"/>
                  <a:pt x="991" y="361"/>
                  <a:pt x="1272" y="350"/>
                </a:cubicBezTo>
                <a:cubicBezTo>
                  <a:pt x="1468" y="343"/>
                  <a:pt x="1667" y="445"/>
                  <a:pt x="1755" y="623"/>
                </a:cubicBezTo>
                <a:cubicBezTo>
                  <a:pt x="1759" y="620"/>
                  <a:pt x="1764" y="617"/>
                  <a:pt x="1768" y="615"/>
                </a:cubicBezTo>
                <a:cubicBezTo>
                  <a:pt x="1771" y="597"/>
                  <a:pt x="1772" y="580"/>
                  <a:pt x="1772" y="561"/>
                </a:cubicBezTo>
                <a:cubicBezTo>
                  <a:pt x="1772" y="346"/>
                  <a:pt x="1584" y="194"/>
                  <a:pt x="1374" y="194"/>
                </a:cubicBezTo>
                <a:cubicBezTo>
                  <a:pt x="1307" y="194"/>
                  <a:pt x="1241" y="211"/>
                  <a:pt x="1189" y="242"/>
                </a:cubicBezTo>
                <a:cubicBezTo>
                  <a:pt x="1118" y="97"/>
                  <a:pt x="968" y="0"/>
                  <a:pt x="805" y="0"/>
                </a:cubicBezTo>
                <a:cubicBezTo>
                  <a:pt x="576" y="0"/>
                  <a:pt x="391" y="181"/>
                  <a:pt x="384" y="404"/>
                </a:cubicBezTo>
                <a:cubicBezTo>
                  <a:pt x="278" y="414"/>
                  <a:pt x="190" y="483"/>
                  <a:pt x="150" y="580"/>
                </a:cubicBezTo>
                <a:cubicBezTo>
                  <a:pt x="66" y="602"/>
                  <a:pt x="0" y="682"/>
                  <a:pt x="0" y="774"/>
                </a:cubicBezTo>
                <a:cubicBezTo>
                  <a:pt x="0" y="884"/>
                  <a:pt x="88" y="972"/>
                  <a:pt x="199" y="972"/>
                </a:cubicBezTo>
                <a:cubicBezTo>
                  <a:pt x="199" y="972"/>
                  <a:pt x="207" y="972"/>
                  <a:pt x="529" y="972"/>
                </a:cubicBezTo>
                <a:cubicBezTo>
                  <a:pt x="574" y="900"/>
                  <a:pt x="661" y="839"/>
                  <a:pt x="755" y="830"/>
                </a:cubicBezTo>
                <a:close/>
              </a:path>
            </a:pathLst>
          </a:custGeom>
          <a:solidFill>
            <a:schemeClr val="accent1"/>
          </a:solidFill>
          <a:ln>
            <a:noFill/>
          </a:ln>
        </p:spPr>
        <p:txBody>
          <a:bodyPr vert="horz" wrap="square" lIns="89643" tIns="44821" rIns="89643" bIns="44821" numCol="1" anchor="t" anchorCtr="0" compatLnSpc="1">
            <a:prstTxWarp prst="textNoShape">
              <a:avLst/>
            </a:prstTxWarp>
          </a:bodyPr>
          <a:lstStyle/>
          <a:p>
            <a:endParaRPr lang="en-US" sz="1765" dirty="0">
              <a:solidFill>
                <a:srgbClr val="FFFFFF"/>
              </a:solidFill>
            </a:endParaRPr>
          </a:p>
        </p:txBody>
      </p:sp>
      <p:sp>
        <p:nvSpPr>
          <p:cNvPr id="43" name="TextBox 42"/>
          <p:cNvSpPr txBox="1"/>
          <p:nvPr/>
        </p:nvSpPr>
        <p:spPr>
          <a:xfrm>
            <a:off x="9449493" y="3689147"/>
            <a:ext cx="962443" cy="190052"/>
          </a:xfrm>
          <a:prstGeom prst="rect">
            <a:avLst/>
          </a:prstGeom>
          <a:noFill/>
        </p:spPr>
        <p:txBody>
          <a:bodyPr wrap="none" lIns="0" tIns="0" rIns="0" bIns="0" rtlCol="0">
            <a:spAutoFit/>
          </a:bodyPr>
          <a:lstStyle/>
          <a:p>
            <a:pPr>
              <a:lnSpc>
                <a:spcPct val="90000"/>
              </a:lnSpc>
              <a:spcAft>
                <a:spcPts val="588"/>
              </a:spcAft>
            </a:pPr>
            <a:r>
              <a:rPr lang="en-US" sz="1372" dirty="0">
                <a:solidFill>
                  <a:schemeClr val="accent1">
                    <a:lumMod val="50000"/>
                  </a:schemeClr>
                </a:solidFill>
              </a:rPr>
              <a:t>WCF Service</a:t>
            </a:r>
          </a:p>
        </p:txBody>
      </p:sp>
      <p:sp>
        <p:nvSpPr>
          <p:cNvPr id="44" name="TextBox 43"/>
          <p:cNvSpPr txBox="1"/>
          <p:nvPr/>
        </p:nvSpPr>
        <p:spPr>
          <a:xfrm>
            <a:off x="699770" y="3864122"/>
            <a:ext cx="1114792" cy="190052"/>
          </a:xfrm>
          <a:prstGeom prst="rect">
            <a:avLst/>
          </a:prstGeom>
          <a:noFill/>
        </p:spPr>
        <p:txBody>
          <a:bodyPr wrap="none" lIns="0" tIns="0" rIns="0" bIns="0" rtlCol="0">
            <a:spAutoFit/>
          </a:bodyPr>
          <a:lstStyle/>
          <a:p>
            <a:pPr>
              <a:lnSpc>
                <a:spcPct val="90000"/>
              </a:lnSpc>
              <a:spcAft>
                <a:spcPts val="588"/>
              </a:spcAft>
            </a:pPr>
            <a:r>
              <a:rPr lang="en-US" sz="1372" b="1" dirty="0">
                <a:solidFill>
                  <a:schemeClr val="accent1">
                    <a:lumMod val="50000"/>
                  </a:schemeClr>
                </a:solidFill>
              </a:rPr>
              <a:t>Wind Turbine</a:t>
            </a:r>
          </a:p>
        </p:txBody>
      </p:sp>
      <p:pic>
        <p:nvPicPr>
          <p:cNvPr id="45" name="Picture 44"/>
          <p:cNvPicPr>
            <a:picLocks noChangeAspect="1"/>
          </p:cNvPicPr>
          <p:nvPr/>
        </p:nvPicPr>
        <p:blipFill>
          <a:blip r:embed="rId4">
            <a:duotone>
              <a:prstClr val="black"/>
              <a:schemeClr val="accent5">
                <a:tint val="45000"/>
                <a:satMod val="400000"/>
              </a:schemeClr>
            </a:duotone>
          </a:blip>
          <a:stretch>
            <a:fillRect/>
          </a:stretch>
        </p:blipFill>
        <p:spPr>
          <a:xfrm>
            <a:off x="415047" y="1999727"/>
            <a:ext cx="1550992" cy="1678896"/>
          </a:xfrm>
          <a:prstGeom prst="rect">
            <a:avLst/>
          </a:prstGeom>
        </p:spPr>
      </p:pic>
      <p:sp>
        <p:nvSpPr>
          <p:cNvPr id="46" name="Flowchart: Magnetic Disk 45"/>
          <p:cNvSpPr/>
          <p:nvPr/>
        </p:nvSpPr>
        <p:spPr bwMode="auto">
          <a:xfrm>
            <a:off x="2750863" y="5331489"/>
            <a:ext cx="648895" cy="286455"/>
          </a:xfrm>
          <a:prstGeom prst="flowChartMagneticDisk">
            <a:avLst/>
          </a:prstGeom>
          <a:solidFill>
            <a:schemeClr val="accent1"/>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Flowchart: Magnetic Disk 46"/>
          <p:cNvSpPr/>
          <p:nvPr/>
        </p:nvSpPr>
        <p:spPr bwMode="auto">
          <a:xfrm>
            <a:off x="3205226" y="5657114"/>
            <a:ext cx="648895" cy="286455"/>
          </a:xfrm>
          <a:prstGeom prst="flowChartMagneticDisk">
            <a:avLst/>
          </a:prstGeom>
          <a:solidFill>
            <a:schemeClr val="accent1"/>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nl-NL"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7302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30632 Integrate 2014 Speaker PPT Template">
  <a:themeElements>
    <a:clrScheme name="Custom 4">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282828"/>
      </a:hlink>
      <a:folHlink>
        <a:srgbClr val="282828"/>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ntegrate_2014_Template.potx" id="{1E3AFDD3-F273-4D44-B801-643835DD7F03}" vid="{0F14B8B5-DD72-4FFA-B915-A4503767D8F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CEF10188F5DB4CAD48EE3382E598CC" ma:contentTypeVersion="2" ma:contentTypeDescription="Create a new document." ma:contentTypeScope="" ma:versionID="196fd190ee28d1df80497c7f9a7e3af4">
  <xsd:schema xmlns:xsd="http://www.w3.org/2001/XMLSchema" xmlns:xs="http://www.w3.org/2001/XMLSchema" xmlns:p="http://schemas.microsoft.com/office/2006/metadata/properties" xmlns:ns2="6572b90b-9a27-40e9-bbdc-d32d2d31ad39" targetNamespace="http://schemas.microsoft.com/office/2006/metadata/properties" ma:root="true" ma:fieldsID="94359086f69d9b556ad3cef7f3b40eaf" ns2:_="">
    <xsd:import namespace="6572b90b-9a27-40e9-bbdc-d32d2d31ad3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2b90b-9a27-40e9-bbdc-d32d2d31ad3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C28EFC-C707-4DED-843E-3E3C246A75A8}"/>
</file>

<file path=customXml/itemProps2.xml><?xml version="1.0" encoding="utf-8"?>
<ds:datastoreItem xmlns:ds="http://schemas.openxmlformats.org/officeDocument/2006/customXml" ds:itemID="{AFB9A12E-D924-4EC0-8F95-83FBD4FDA4D7}"/>
</file>

<file path=customXml/itemProps3.xml><?xml version="1.0" encoding="utf-8"?>
<ds:datastoreItem xmlns:ds="http://schemas.openxmlformats.org/officeDocument/2006/customXml" ds:itemID="{BA0A5CB6-837B-4A56-8EAF-8E1A567EDF46}"/>
</file>

<file path=docProps/app.xml><?xml version="1.0" encoding="utf-8"?>
<Properties xmlns="http://schemas.openxmlformats.org/officeDocument/2006/extended-properties" xmlns:vt="http://schemas.openxmlformats.org/officeDocument/2006/docPropsVTypes">
  <TotalTime>2772</TotalTime>
  <Words>1859</Words>
  <Application>Microsoft Office PowerPoint</Application>
  <PresentationFormat>Widescreen</PresentationFormat>
  <Paragraphs>496</Paragraphs>
  <Slides>33</Slides>
  <Notes>24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33</vt:i4>
      </vt:variant>
    </vt:vector>
  </HeadingPairs>
  <TitlesOfParts>
    <vt:vector size="52" baseType="lpstr">
      <vt:lpstr>MS PGothic</vt:lpstr>
      <vt:lpstr>Arial</vt:lpstr>
      <vt:lpstr>Arial Black</vt:lpstr>
      <vt:lpstr>Arial Unicode MS</vt:lpstr>
      <vt:lpstr>Calibri</vt:lpstr>
      <vt:lpstr>Calibri Light</vt:lpstr>
      <vt:lpstr>Lato</vt:lpstr>
      <vt:lpstr>Montserrat</vt:lpstr>
      <vt:lpstr>Segoe Light</vt:lpstr>
      <vt:lpstr>Segoe Pro Light</vt:lpstr>
      <vt:lpstr>Segoe UI</vt:lpstr>
      <vt:lpstr>Segoe UI Light</vt:lpstr>
      <vt:lpstr>Segoe UI Semibold</vt:lpstr>
      <vt:lpstr>Segoe UI Symbol</vt:lpstr>
      <vt:lpstr>Trebuchet MS</vt:lpstr>
      <vt:lpstr>Wingdings</vt:lpstr>
      <vt:lpstr>Office Theme</vt:lpstr>
      <vt:lpstr>5-30632 Integrate 2014 Speaker PPT Template</vt:lpstr>
      <vt:lpstr>1_Office Theme</vt:lpstr>
      <vt:lpstr>PowerPoint Presentation</vt:lpstr>
      <vt:lpstr>Steef-Jan Wiggers</vt:lpstr>
      <vt:lpstr>First plug an eBook</vt:lpstr>
      <vt:lpstr>IoT Hype?</vt:lpstr>
      <vt:lpstr>Today!</vt:lpstr>
      <vt:lpstr>PowerPoint Presentation</vt:lpstr>
      <vt:lpstr>My experience ….</vt:lpstr>
      <vt:lpstr>Wind Energy production</vt:lpstr>
      <vt:lpstr>IoT Value Chain</vt:lpstr>
      <vt:lpstr>Where do we see IoT?</vt:lpstr>
      <vt:lpstr>IoT Value Chain – Microsoft Azure</vt:lpstr>
      <vt:lpstr>Azure IoT Reference Architecture</vt:lpstr>
      <vt:lpstr>ECO-System</vt:lpstr>
      <vt:lpstr>Scenario</vt:lpstr>
      <vt:lpstr>PowerPoint Presentation</vt:lpstr>
      <vt:lpstr>Azure Services for IoT – Building blocks</vt:lpstr>
      <vt:lpstr>Event Hub</vt:lpstr>
      <vt:lpstr>Event Hubs and Stream Analytics</vt:lpstr>
      <vt:lpstr>Azure Storage</vt:lpstr>
      <vt:lpstr>Machine Learning</vt:lpstr>
      <vt:lpstr>PowerBI</vt:lpstr>
      <vt:lpstr>Walkthrough</vt:lpstr>
      <vt:lpstr>Event Hubs - Data</vt:lpstr>
      <vt:lpstr>Stream Analytics</vt:lpstr>
      <vt:lpstr>Data - Wind</vt:lpstr>
      <vt:lpstr>Stream Analytics</vt:lpstr>
      <vt:lpstr>Data - Greenhouse</vt:lpstr>
      <vt:lpstr>Power BI</vt:lpstr>
      <vt:lpstr>Microsoft Pre-configured solution</vt:lpstr>
      <vt:lpstr>Custom vs Automation</vt:lpstr>
      <vt:lpstr>IoT, Azure, Exiting</vt:lpstr>
      <vt:lpstr>Contact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End-to-end IoT solution leveraging Microsoft Azure Platform</dc:title>
  <dc:creator>Steef-Jan Wiggers</dc:creator>
  <cp:lastModifiedBy>Steef-Jan Wiggers</cp:lastModifiedBy>
  <cp:revision>43</cp:revision>
  <dcterms:created xsi:type="dcterms:W3CDTF">2016-04-11T08:13:58Z</dcterms:created>
  <dcterms:modified xsi:type="dcterms:W3CDTF">2016-05-12T21:07:32Z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0x01010099CEF10188F5DB4CAD48EE3382E598CC</vt:lpwstr>
  </property>
</Properties>
</file>