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8" r:id="rId5"/>
    <p:sldMasterId id="2147483685" r:id="rId6"/>
    <p:sldMasterId id="2147483714" r:id="rId7"/>
    <p:sldMasterId id="2147483739" r:id="rId8"/>
  </p:sldMasterIdLst>
  <p:notesMasterIdLst>
    <p:notesMasterId r:id="rId38"/>
  </p:notesMasterIdLst>
  <p:handoutMasterIdLst>
    <p:handoutMasterId r:id="rId39"/>
  </p:handoutMasterIdLst>
  <p:sldIdLst>
    <p:sldId id="256" r:id="rId9"/>
    <p:sldId id="257" r:id="rId10"/>
    <p:sldId id="271" r:id="rId11"/>
    <p:sldId id="258" r:id="rId12"/>
    <p:sldId id="269" r:id="rId13"/>
    <p:sldId id="270" r:id="rId14"/>
    <p:sldId id="276" r:id="rId15"/>
    <p:sldId id="277" r:id="rId16"/>
    <p:sldId id="278" r:id="rId17"/>
    <p:sldId id="282" r:id="rId18"/>
    <p:sldId id="283" r:id="rId19"/>
    <p:sldId id="289" r:id="rId20"/>
    <p:sldId id="287" r:id="rId21"/>
    <p:sldId id="273" r:id="rId22"/>
    <p:sldId id="272" r:id="rId23"/>
    <p:sldId id="275" r:id="rId24"/>
    <p:sldId id="263" r:id="rId25"/>
    <p:sldId id="279" r:id="rId26"/>
    <p:sldId id="280" r:id="rId27"/>
    <p:sldId id="288" r:id="rId28"/>
    <p:sldId id="281" r:id="rId29"/>
    <p:sldId id="259" r:id="rId30"/>
    <p:sldId id="284" r:id="rId31"/>
    <p:sldId id="265" r:id="rId32"/>
    <p:sldId id="266" r:id="rId33"/>
    <p:sldId id="285" r:id="rId34"/>
    <p:sldId id="267" r:id="rId35"/>
    <p:sldId id="268"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B00000"/>
    <a:srgbClr val="F97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000" autoAdjust="0"/>
  </p:normalViewPr>
  <p:slideViewPr>
    <p:cSldViewPr snapToGrid="0">
      <p:cViewPr varScale="1">
        <p:scale>
          <a:sx n="68" d="100"/>
          <a:sy n="68" d="100"/>
        </p:scale>
        <p:origin x="408" y="48"/>
      </p:cViewPr>
      <p:guideLst/>
    </p:cSldViewPr>
  </p:slideViewPr>
  <p:notesTextViewPr>
    <p:cViewPr>
      <p:scale>
        <a:sx n="3" d="2"/>
        <a:sy n="3" d="2"/>
      </p:scale>
      <p:origin x="0" y="0"/>
    </p:cViewPr>
  </p:notesText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F37ED-90F5-4EAF-98A6-55B7F0E1EFCE}" type="datetimeFigureOut">
              <a:rPr lang="en-IN" smtClean="0"/>
              <a:t>11-05-2016</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BA1C63-4A19-4F29-92CF-3B41E46C3E78}" type="slidenum">
              <a:rPr lang="en-IN" smtClean="0"/>
              <a:t>‹#›</a:t>
            </a:fld>
            <a:endParaRPr lang="en-IN"/>
          </a:p>
        </p:txBody>
      </p:sp>
    </p:spTree>
    <p:extLst>
      <p:ext uri="{BB962C8B-B14F-4D97-AF65-F5344CB8AC3E}">
        <p14:creationId xmlns:p14="http://schemas.microsoft.com/office/powerpoint/2010/main" val="13031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BC237-54E6-445A-A7FA-512DE34CCA1B}" type="datetimeFigureOut">
              <a:rPr lang="en-IN" smtClean="0"/>
              <a:t>11-05-2016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EA90-197E-479D-89C5-AF38B411E332}" type="slidenum">
              <a:rPr lang="en-IN" smtClean="0"/>
              <a:t>‹#›</a:t>
            </a:fld>
            <a:endParaRPr lang="en-IN"/>
          </a:p>
        </p:txBody>
      </p:sp>
    </p:spTree>
    <p:extLst>
      <p:ext uri="{BB962C8B-B14F-4D97-AF65-F5344CB8AC3E}">
        <p14:creationId xmlns:p14="http://schemas.microsoft.com/office/powerpoint/2010/main" val="340759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Nice </a:t>
            </a:r>
            <a:r>
              <a:rPr lang="pt-PT" dirty="0"/>
              <a:t>to </a:t>
            </a:r>
            <a:r>
              <a:rPr lang="pt-PT" dirty="0" err="1"/>
              <a:t>see</a:t>
            </a:r>
            <a:r>
              <a:rPr lang="pt-PT" dirty="0"/>
              <a:t> some familiar faces </a:t>
            </a:r>
            <a:r>
              <a:rPr lang="pt-PT" dirty="0" err="1"/>
              <a:t>again</a:t>
            </a:r>
            <a:r>
              <a:rPr lang="pt-PT" dirty="0"/>
              <a:t> </a:t>
            </a:r>
            <a:r>
              <a:rPr lang="pt-PT" dirty="0" err="1"/>
              <a:t>and</a:t>
            </a:r>
            <a:r>
              <a:rPr lang="pt-PT" dirty="0"/>
              <a:t> </a:t>
            </a:r>
            <a:r>
              <a:rPr lang="pt-PT" dirty="0" err="1"/>
              <a:t>plenty</a:t>
            </a:r>
            <a:r>
              <a:rPr lang="pt-PT" dirty="0"/>
              <a:t> </a:t>
            </a:r>
            <a:r>
              <a:rPr lang="pt-PT" dirty="0" err="1"/>
              <a:t>of</a:t>
            </a:r>
            <a:r>
              <a:rPr lang="pt-PT" dirty="0"/>
              <a:t> </a:t>
            </a:r>
            <a:r>
              <a:rPr lang="pt-PT" dirty="0" err="1"/>
              <a:t>new</a:t>
            </a:r>
            <a:r>
              <a:rPr lang="pt-PT" dirty="0"/>
              <a:t> </a:t>
            </a:r>
            <a:r>
              <a:rPr lang="pt-PT" dirty="0" err="1"/>
              <a:t>ones</a:t>
            </a:r>
            <a:r>
              <a:rPr lang="pt-PT" dirty="0"/>
              <a:t>…</a:t>
            </a:r>
          </a:p>
          <a:p>
            <a:r>
              <a:rPr lang="pt-PT" dirty="0" err="1"/>
              <a:t>It</a:t>
            </a:r>
            <a:r>
              <a:rPr lang="pt-PT" dirty="0"/>
              <a:t> </a:t>
            </a:r>
            <a:r>
              <a:rPr lang="pt-PT" dirty="0" err="1"/>
              <a:t>is</a:t>
            </a:r>
            <a:r>
              <a:rPr lang="pt-PT" dirty="0"/>
              <a:t> a </a:t>
            </a:r>
            <a:r>
              <a:rPr lang="pt-PT" dirty="0" err="1"/>
              <a:t>pleasure</a:t>
            </a:r>
            <a:r>
              <a:rPr lang="pt-PT" dirty="0"/>
              <a:t> to </a:t>
            </a:r>
            <a:r>
              <a:rPr lang="pt-PT" dirty="0" err="1"/>
              <a:t>be</a:t>
            </a:r>
            <a:r>
              <a:rPr lang="pt-PT" dirty="0"/>
              <a:t> </a:t>
            </a:r>
            <a:r>
              <a:rPr lang="pt-PT" dirty="0" err="1"/>
              <a:t>here</a:t>
            </a:r>
            <a:r>
              <a:rPr lang="pt-PT" dirty="0"/>
              <a:t> for </a:t>
            </a:r>
            <a:r>
              <a:rPr lang="pt-PT" dirty="0" err="1"/>
              <a:t>the</a:t>
            </a:r>
            <a:r>
              <a:rPr lang="pt-PT" dirty="0"/>
              <a:t> </a:t>
            </a:r>
            <a:r>
              <a:rPr lang="pt-PT" dirty="0" err="1"/>
              <a:t>third</a:t>
            </a:r>
            <a:r>
              <a:rPr lang="pt-PT" dirty="0"/>
              <a:t> </a:t>
            </a:r>
            <a:r>
              <a:rPr lang="pt-PT" dirty="0" err="1"/>
              <a:t>consecutive</a:t>
            </a:r>
            <a:r>
              <a:rPr lang="pt-PT" dirty="0"/>
              <a:t> </a:t>
            </a:r>
            <a:r>
              <a:rPr lang="pt-PT" dirty="0" err="1"/>
              <a:t>year</a:t>
            </a:r>
            <a:r>
              <a:rPr lang="pt-PT" dirty="0"/>
              <a:t> </a:t>
            </a:r>
            <a:r>
              <a:rPr lang="pt-PT" dirty="0" err="1"/>
              <a:t>and</a:t>
            </a:r>
            <a:r>
              <a:rPr lang="pt-PT" dirty="0"/>
              <a:t> </a:t>
            </a:r>
            <a:r>
              <a:rPr lang="pt-PT" dirty="0" err="1"/>
              <a:t>see</a:t>
            </a:r>
            <a:r>
              <a:rPr lang="pt-PT" dirty="0"/>
              <a:t> </a:t>
            </a:r>
            <a:r>
              <a:rPr lang="pt-PT" dirty="0" err="1"/>
              <a:t>that</a:t>
            </a:r>
            <a:r>
              <a:rPr lang="pt-PT" dirty="0"/>
              <a:t> </a:t>
            </a:r>
            <a:r>
              <a:rPr lang="pt-PT" dirty="0" err="1"/>
              <a:t>this</a:t>
            </a:r>
            <a:r>
              <a:rPr lang="pt-PT" dirty="0"/>
              <a:t> </a:t>
            </a:r>
            <a:r>
              <a:rPr lang="pt-PT" dirty="0" err="1"/>
              <a:t>event</a:t>
            </a:r>
            <a:r>
              <a:rPr lang="pt-PT" dirty="0"/>
              <a:t> </a:t>
            </a:r>
            <a:r>
              <a:rPr lang="pt-PT" dirty="0" err="1"/>
              <a:t>is</a:t>
            </a:r>
            <a:r>
              <a:rPr lang="pt-PT" dirty="0"/>
              <a:t> </a:t>
            </a:r>
            <a:r>
              <a:rPr lang="pt-PT" dirty="0" err="1"/>
              <a:t>bigger</a:t>
            </a:r>
            <a:r>
              <a:rPr lang="pt-PT" dirty="0"/>
              <a:t> </a:t>
            </a:r>
            <a:r>
              <a:rPr lang="pt-PT" dirty="0" err="1"/>
              <a:t>and</a:t>
            </a:r>
            <a:r>
              <a:rPr lang="pt-PT" dirty="0"/>
              <a:t> </a:t>
            </a:r>
            <a:r>
              <a:rPr lang="pt-PT" dirty="0" err="1"/>
              <a:t>better</a:t>
            </a:r>
            <a:r>
              <a:rPr lang="pt-PT" dirty="0"/>
              <a:t> </a:t>
            </a:r>
            <a:r>
              <a:rPr lang="pt-PT" dirty="0" err="1"/>
              <a:t>every</a:t>
            </a:r>
            <a:r>
              <a:rPr lang="pt-PT" dirty="0"/>
              <a:t> </a:t>
            </a:r>
            <a:r>
              <a:rPr lang="pt-PT" dirty="0" err="1"/>
              <a:t>year</a:t>
            </a:r>
            <a:endParaRPr lang="pt-PT" dirty="0"/>
          </a:p>
          <a:p>
            <a:r>
              <a:rPr lang="pt-PT" dirty="0"/>
              <a:t>I </a:t>
            </a:r>
            <a:r>
              <a:rPr lang="pt-PT" dirty="0" err="1"/>
              <a:t>will</a:t>
            </a:r>
            <a:r>
              <a:rPr lang="pt-PT" dirty="0"/>
              <a:t> </a:t>
            </a:r>
            <a:r>
              <a:rPr lang="pt-PT" dirty="0" err="1"/>
              <a:t>not</a:t>
            </a:r>
            <a:r>
              <a:rPr lang="pt-PT" dirty="0"/>
              <a:t> take too </a:t>
            </a:r>
            <a:r>
              <a:rPr lang="pt-PT" dirty="0" err="1"/>
              <a:t>much</a:t>
            </a:r>
            <a:r>
              <a:rPr lang="pt-PT" dirty="0"/>
              <a:t> time </a:t>
            </a:r>
            <a:r>
              <a:rPr lang="pt-PT" dirty="0" err="1"/>
              <a:t>presenting</a:t>
            </a:r>
            <a:r>
              <a:rPr lang="pt-PT" dirty="0"/>
              <a:t> </a:t>
            </a:r>
            <a:r>
              <a:rPr lang="pt-PT" dirty="0" err="1"/>
              <a:t>myself</a:t>
            </a:r>
            <a:r>
              <a:rPr lang="pt-PT" dirty="0"/>
              <a:t>, I </a:t>
            </a:r>
            <a:r>
              <a:rPr lang="pt-PT" dirty="0" err="1"/>
              <a:t>think</a:t>
            </a:r>
            <a:r>
              <a:rPr lang="pt-PT" dirty="0"/>
              <a:t> </a:t>
            </a:r>
            <a:r>
              <a:rPr lang="pt-PT" dirty="0" err="1"/>
              <a:t>most</a:t>
            </a:r>
            <a:r>
              <a:rPr lang="pt-PT" dirty="0"/>
              <a:t> </a:t>
            </a:r>
            <a:r>
              <a:rPr lang="pt-PT" dirty="0" err="1"/>
              <a:t>of</a:t>
            </a:r>
            <a:r>
              <a:rPr lang="pt-PT" dirty="0"/>
              <a:t> you </a:t>
            </a:r>
            <a:r>
              <a:rPr lang="pt-PT" dirty="0" err="1"/>
              <a:t>already</a:t>
            </a:r>
            <a:r>
              <a:rPr lang="pt-PT" dirty="0"/>
              <a:t> </a:t>
            </a:r>
            <a:r>
              <a:rPr lang="pt-PT" dirty="0" err="1"/>
              <a:t>know</a:t>
            </a:r>
            <a:r>
              <a:rPr lang="pt-PT" dirty="0"/>
              <a:t> me, </a:t>
            </a:r>
            <a:r>
              <a:rPr lang="pt-PT" dirty="0" err="1"/>
              <a:t>if</a:t>
            </a:r>
            <a:r>
              <a:rPr lang="pt-PT" dirty="0"/>
              <a:t> </a:t>
            </a:r>
            <a:r>
              <a:rPr lang="pt-PT" dirty="0" err="1"/>
              <a:t>not</a:t>
            </a:r>
            <a:r>
              <a:rPr lang="pt-PT" dirty="0"/>
              <a:t> you </a:t>
            </a:r>
            <a:r>
              <a:rPr lang="pt-PT" dirty="0" err="1"/>
              <a:t>will</a:t>
            </a:r>
            <a:r>
              <a:rPr lang="pt-PT" dirty="0"/>
              <a:t> </a:t>
            </a:r>
            <a:r>
              <a:rPr lang="pt-PT" dirty="0" err="1"/>
              <a:t>have</a:t>
            </a:r>
            <a:r>
              <a:rPr lang="pt-PT" dirty="0"/>
              <a:t> </a:t>
            </a:r>
            <a:r>
              <a:rPr lang="pt-PT" dirty="0" err="1"/>
              <a:t>access</a:t>
            </a:r>
            <a:r>
              <a:rPr lang="pt-PT" dirty="0"/>
              <a:t> </a:t>
            </a:r>
            <a:r>
              <a:rPr lang="pt-PT" dirty="0" err="1"/>
              <a:t>soon</a:t>
            </a:r>
            <a:r>
              <a:rPr lang="pt-PT" dirty="0"/>
              <a:t> to </a:t>
            </a:r>
            <a:r>
              <a:rPr lang="pt-PT" dirty="0" err="1"/>
              <a:t>this</a:t>
            </a:r>
            <a:r>
              <a:rPr lang="pt-PT" dirty="0"/>
              <a:t> slides.  </a:t>
            </a:r>
          </a:p>
          <a:p>
            <a:r>
              <a:rPr lang="en-US" dirty="0"/>
              <a:t>My name is Sandro Pereira and I’m working as a BizTalk Consultant at DevScope in Portugal an amazing company and I’m a Microsoft Integration MVP since 2011</a:t>
            </a:r>
            <a:endParaRPr lang="pt-PT"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491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491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9AEC0AC-6E76-4844-A6E9-363007D57F5E}"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5/11/2016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4979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89105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9741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6002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It is possible to extend the framework by writing your own:</a:t>
            </a:r>
          </a:p>
          <a:p>
            <a:pPr marL="171450" indent="-171450">
              <a:buFont typeface="Arial" panose="020B0604020202020204" pitchFamily="34" charset="0"/>
              <a:buChar char="•"/>
            </a:pPr>
            <a:r>
              <a:rPr lang="en-US" sz="900" b="0" i="0" kern="1200" dirty="0" err="1">
                <a:solidFill>
                  <a:schemeClr val="tx1"/>
                </a:solidFill>
                <a:effectLst/>
                <a:latin typeface="Segoe UI Light" pitchFamily="34" charset="0"/>
                <a:ea typeface="+mn-ea"/>
                <a:cs typeface="+mn-cs"/>
              </a:rPr>
              <a:t>MetaInstruction</a:t>
            </a:r>
            <a:r>
              <a:rPr lang="en-US" sz="900" b="0" i="0" kern="1200" dirty="0">
                <a:solidFill>
                  <a:schemeClr val="tx1"/>
                </a:solidFill>
                <a:effectLst/>
                <a:latin typeface="Segoe UI Light" pitchFamily="34" charset="0"/>
                <a:ea typeface="+mn-ea"/>
                <a:cs typeface="+mn-cs"/>
              </a:rPr>
              <a:t> and Instruction classes in assemblies </a:t>
            </a:r>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which should be deployed to the GAC</a:t>
            </a:r>
          </a:p>
          <a:p>
            <a:pPr marL="0" indent="0">
              <a:buFont typeface="Arial" panose="020B0604020202020204" pitchFamily="34" charset="0"/>
              <a:buNone/>
            </a:pPr>
            <a:endParaRPr lang="en-US" sz="900" b="0" i="0" kern="1200" dirty="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b="0" i="0" kern="1200" dirty="0">
                <a:solidFill>
                  <a:schemeClr val="tx1"/>
                </a:solidFill>
                <a:effectLst/>
                <a:latin typeface="Segoe UI Light" pitchFamily="34" charset="0"/>
                <a:ea typeface="+mn-ea"/>
                <a:cs typeface="+mn-cs"/>
              </a:rPr>
              <a:t>Creating vocabulary definitions that correspond to public methods on your </a:t>
            </a:r>
            <a:r>
              <a:rPr lang="en-US" sz="900" b="0" i="0" kern="1200" dirty="0" err="1">
                <a:solidFill>
                  <a:schemeClr val="tx1"/>
                </a:solidFill>
                <a:effectLst/>
                <a:latin typeface="Segoe UI Light" pitchFamily="34" charset="0"/>
                <a:ea typeface="+mn-ea"/>
                <a:cs typeface="+mn-cs"/>
              </a:rPr>
              <a:t>MetaInstructions</a:t>
            </a:r>
            <a:r>
              <a:rPr lang="en-US" sz="900" b="0" i="0" kern="1200" dirty="0">
                <a:solidFill>
                  <a:schemeClr val="tx1"/>
                </a:solidFill>
                <a:effectLst/>
                <a:latin typeface="Segoe UI Light" pitchFamily="34" charset="0"/>
                <a:ea typeface="+mn-ea"/>
                <a:cs typeface="+mn-cs"/>
              </a:rPr>
              <a:t>, and then using the </a:t>
            </a:r>
            <a:r>
              <a:rPr lang="en-US" sz="900" b="0" i="0" kern="1200" dirty="0" err="1">
                <a:solidFill>
                  <a:schemeClr val="tx1"/>
                </a:solidFill>
                <a:effectLst/>
                <a:latin typeface="Segoe UI Light" pitchFamily="34" charset="0"/>
                <a:ea typeface="+mn-ea"/>
                <a:cs typeface="+mn-cs"/>
              </a:rPr>
              <a:t>AddMetaInstruction</a:t>
            </a:r>
            <a:r>
              <a:rPr lang="en-US" sz="900" b="0" i="0" kern="1200" dirty="0">
                <a:solidFill>
                  <a:schemeClr val="tx1"/>
                </a:solidFill>
                <a:effectLst/>
                <a:latin typeface="Segoe UI Light" pitchFamily="34" charset="0"/>
                <a:ea typeface="+mn-ea"/>
                <a:cs typeface="+mn-cs"/>
              </a:rPr>
              <a:t> vocabulary definition in the </a:t>
            </a:r>
            <a:r>
              <a:rPr lang="en-US" sz="900" b="0" i="0" kern="1200" dirty="0" err="1">
                <a:solidFill>
                  <a:schemeClr val="tx1"/>
                </a:solidFill>
                <a:effectLst/>
                <a:latin typeface="Segoe UI Light" pitchFamily="34" charset="0"/>
                <a:ea typeface="+mn-ea"/>
                <a:cs typeface="+mn-cs"/>
              </a:rPr>
              <a:t>BREPipelineFramework</a:t>
            </a:r>
            <a:r>
              <a:rPr lang="en-US" sz="900" b="0" i="0" kern="1200" dirty="0">
                <a:solidFill>
                  <a:schemeClr val="tx1"/>
                </a:solidFill>
                <a:effectLst/>
                <a:latin typeface="Segoe UI Light" pitchFamily="34" charset="0"/>
                <a:ea typeface="+mn-ea"/>
                <a:cs typeface="+mn-cs"/>
              </a:rPr>
              <a:t> vocabulary in </a:t>
            </a:r>
            <a:r>
              <a:rPr lang="en-US" sz="900" b="0" i="0" kern="1200" dirty="0" err="1">
                <a:solidFill>
                  <a:schemeClr val="tx1"/>
                </a:solidFill>
                <a:effectLst/>
                <a:latin typeface="Segoe UI Light" pitchFamily="34" charset="0"/>
                <a:ea typeface="+mn-ea"/>
                <a:cs typeface="+mn-cs"/>
              </a:rPr>
              <a:t>InstructionLoaderPolicy</a:t>
            </a:r>
            <a:r>
              <a:rPr lang="en-US" sz="900" b="0" i="0" kern="1200" dirty="0">
                <a:solidFill>
                  <a:schemeClr val="tx1"/>
                </a:solidFill>
                <a:effectLst/>
                <a:latin typeface="Segoe UI Light" pitchFamily="34" charset="0"/>
                <a:ea typeface="+mn-ea"/>
                <a:cs typeface="+mn-cs"/>
              </a:rPr>
              <a:t> BRE Policies which will allow you to use the your custom vocabularies in the </a:t>
            </a:r>
            <a:r>
              <a:rPr lang="en-US" sz="900" b="0" i="0" kern="1200" dirty="0" err="1">
                <a:solidFill>
                  <a:schemeClr val="tx1"/>
                </a:solidFill>
                <a:effectLst/>
                <a:latin typeface="Segoe UI Light" pitchFamily="34" charset="0"/>
                <a:ea typeface="+mn-ea"/>
                <a:cs typeface="+mn-cs"/>
              </a:rPr>
              <a:t>ExecutionPolicy</a:t>
            </a:r>
            <a:r>
              <a:rPr lang="en-US" sz="900" b="0" i="0" kern="1200" dirty="0">
                <a:solidFill>
                  <a:schemeClr val="tx1"/>
                </a:solidFill>
                <a:effectLst/>
                <a:latin typeface="Segoe UI Light" pitchFamily="34" charset="0"/>
                <a:ea typeface="+mn-ea"/>
                <a:cs typeface="+mn-cs"/>
              </a:rPr>
              <a:t>.</a:t>
            </a:r>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391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It is possible to extend the framework by writing your own:</a:t>
            </a:r>
          </a:p>
          <a:p>
            <a:pPr marL="171450" indent="-171450">
              <a:buFont typeface="Arial" panose="020B0604020202020204" pitchFamily="34" charset="0"/>
              <a:buChar char="•"/>
            </a:pPr>
            <a:r>
              <a:rPr lang="en-US" sz="900" b="0" i="0" kern="1200" dirty="0" err="1">
                <a:solidFill>
                  <a:schemeClr val="tx1"/>
                </a:solidFill>
                <a:effectLst/>
                <a:latin typeface="Segoe UI Light" pitchFamily="34" charset="0"/>
                <a:ea typeface="+mn-ea"/>
                <a:cs typeface="+mn-cs"/>
              </a:rPr>
              <a:t>MetaInstruction</a:t>
            </a:r>
            <a:r>
              <a:rPr lang="en-US" sz="900" b="0" i="0" kern="1200" dirty="0">
                <a:solidFill>
                  <a:schemeClr val="tx1"/>
                </a:solidFill>
                <a:effectLst/>
                <a:latin typeface="Segoe UI Light" pitchFamily="34" charset="0"/>
                <a:ea typeface="+mn-ea"/>
                <a:cs typeface="+mn-cs"/>
              </a:rPr>
              <a:t> and Instruction classes in assemblies </a:t>
            </a:r>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which should be deployed to the GAC</a:t>
            </a:r>
          </a:p>
          <a:p>
            <a:pPr marL="0" indent="0">
              <a:buFont typeface="Arial" panose="020B0604020202020204" pitchFamily="34" charset="0"/>
              <a:buNone/>
            </a:pPr>
            <a:endParaRPr lang="en-US" sz="900" b="0" i="0" kern="1200" dirty="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b="0" i="0" kern="1200" dirty="0">
                <a:solidFill>
                  <a:schemeClr val="tx1"/>
                </a:solidFill>
                <a:effectLst/>
                <a:latin typeface="Segoe UI Light" pitchFamily="34" charset="0"/>
                <a:ea typeface="+mn-ea"/>
                <a:cs typeface="+mn-cs"/>
              </a:rPr>
              <a:t>Creating vocabulary definitions that correspond to public methods on your </a:t>
            </a:r>
            <a:r>
              <a:rPr lang="en-US" sz="900" b="0" i="0" kern="1200" dirty="0" err="1">
                <a:solidFill>
                  <a:schemeClr val="tx1"/>
                </a:solidFill>
                <a:effectLst/>
                <a:latin typeface="Segoe UI Light" pitchFamily="34" charset="0"/>
                <a:ea typeface="+mn-ea"/>
                <a:cs typeface="+mn-cs"/>
              </a:rPr>
              <a:t>MetaInstructions</a:t>
            </a:r>
            <a:r>
              <a:rPr lang="en-US" sz="900" b="0" i="0" kern="1200" dirty="0">
                <a:solidFill>
                  <a:schemeClr val="tx1"/>
                </a:solidFill>
                <a:effectLst/>
                <a:latin typeface="Segoe UI Light" pitchFamily="34" charset="0"/>
                <a:ea typeface="+mn-ea"/>
                <a:cs typeface="+mn-cs"/>
              </a:rPr>
              <a:t>, and then using the </a:t>
            </a:r>
            <a:r>
              <a:rPr lang="en-US" sz="900" b="0" i="0" kern="1200" dirty="0" err="1">
                <a:solidFill>
                  <a:schemeClr val="tx1"/>
                </a:solidFill>
                <a:effectLst/>
                <a:latin typeface="Segoe UI Light" pitchFamily="34" charset="0"/>
                <a:ea typeface="+mn-ea"/>
                <a:cs typeface="+mn-cs"/>
              </a:rPr>
              <a:t>AddMetaInstruction</a:t>
            </a:r>
            <a:r>
              <a:rPr lang="en-US" sz="900" b="0" i="0" kern="1200" dirty="0">
                <a:solidFill>
                  <a:schemeClr val="tx1"/>
                </a:solidFill>
                <a:effectLst/>
                <a:latin typeface="Segoe UI Light" pitchFamily="34" charset="0"/>
                <a:ea typeface="+mn-ea"/>
                <a:cs typeface="+mn-cs"/>
              </a:rPr>
              <a:t> vocabulary definition in the </a:t>
            </a:r>
            <a:r>
              <a:rPr lang="en-US" sz="900" b="0" i="0" kern="1200" dirty="0" err="1">
                <a:solidFill>
                  <a:schemeClr val="tx1"/>
                </a:solidFill>
                <a:effectLst/>
                <a:latin typeface="Segoe UI Light" pitchFamily="34" charset="0"/>
                <a:ea typeface="+mn-ea"/>
                <a:cs typeface="+mn-cs"/>
              </a:rPr>
              <a:t>BREPipelineFramework</a:t>
            </a:r>
            <a:r>
              <a:rPr lang="en-US" sz="900" b="0" i="0" kern="1200" dirty="0">
                <a:solidFill>
                  <a:schemeClr val="tx1"/>
                </a:solidFill>
                <a:effectLst/>
                <a:latin typeface="Segoe UI Light" pitchFamily="34" charset="0"/>
                <a:ea typeface="+mn-ea"/>
                <a:cs typeface="+mn-cs"/>
              </a:rPr>
              <a:t> vocabulary in </a:t>
            </a:r>
            <a:r>
              <a:rPr lang="en-US" sz="900" b="0" i="0" kern="1200" dirty="0" err="1">
                <a:solidFill>
                  <a:schemeClr val="tx1"/>
                </a:solidFill>
                <a:effectLst/>
                <a:latin typeface="Segoe UI Light" pitchFamily="34" charset="0"/>
                <a:ea typeface="+mn-ea"/>
                <a:cs typeface="+mn-cs"/>
              </a:rPr>
              <a:t>InstructionLoaderPolicy</a:t>
            </a:r>
            <a:r>
              <a:rPr lang="en-US" sz="900" b="0" i="0" kern="1200" dirty="0">
                <a:solidFill>
                  <a:schemeClr val="tx1"/>
                </a:solidFill>
                <a:effectLst/>
                <a:latin typeface="Segoe UI Light" pitchFamily="34" charset="0"/>
                <a:ea typeface="+mn-ea"/>
                <a:cs typeface="+mn-cs"/>
              </a:rPr>
              <a:t> BRE Policies which will allow you to use the your custom vocabularies in the </a:t>
            </a:r>
            <a:r>
              <a:rPr lang="en-US" sz="900" b="0" i="0" kern="1200" dirty="0" err="1">
                <a:solidFill>
                  <a:schemeClr val="tx1"/>
                </a:solidFill>
                <a:effectLst/>
                <a:latin typeface="Segoe UI Light" pitchFamily="34" charset="0"/>
                <a:ea typeface="+mn-ea"/>
                <a:cs typeface="+mn-cs"/>
              </a:rPr>
              <a:t>ExecutionPolicy</a:t>
            </a:r>
            <a:r>
              <a:rPr lang="en-US" sz="900" b="0" i="0" kern="1200" dirty="0">
                <a:solidFill>
                  <a:schemeClr val="tx1"/>
                </a:solidFill>
                <a:effectLst/>
                <a:latin typeface="Segoe UI Light" pitchFamily="34" charset="0"/>
                <a:ea typeface="+mn-ea"/>
                <a:cs typeface="+mn-cs"/>
              </a:rPr>
              <a:t>.</a:t>
            </a:r>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81057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491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491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58A610-1E6A-4304-BC05-570DCBF01AA5}"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5/11/2016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3931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16246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It is possible to extend the framework by writing your own:</a:t>
            </a:r>
          </a:p>
          <a:p>
            <a:pPr marL="171450" indent="-171450">
              <a:buFont typeface="Arial" panose="020B0604020202020204" pitchFamily="34" charset="0"/>
              <a:buChar char="•"/>
            </a:pPr>
            <a:r>
              <a:rPr lang="en-US" sz="900" b="0" i="0" kern="1200" dirty="0" err="1">
                <a:solidFill>
                  <a:schemeClr val="tx1"/>
                </a:solidFill>
                <a:effectLst/>
                <a:latin typeface="Segoe UI Light" pitchFamily="34" charset="0"/>
                <a:ea typeface="+mn-ea"/>
                <a:cs typeface="+mn-cs"/>
              </a:rPr>
              <a:t>MetaInstruction</a:t>
            </a:r>
            <a:r>
              <a:rPr lang="en-US" sz="900" b="0" i="0" kern="1200" dirty="0">
                <a:solidFill>
                  <a:schemeClr val="tx1"/>
                </a:solidFill>
                <a:effectLst/>
                <a:latin typeface="Segoe UI Light" pitchFamily="34" charset="0"/>
                <a:ea typeface="+mn-ea"/>
                <a:cs typeface="+mn-cs"/>
              </a:rPr>
              <a:t> and Instruction classes in assemblies </a:t>
            </a:r>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which should be deployed to the GAC</a:t>
            </a:r>
          </a:p>
          <a:p>
            <a:pPr marL="0" indent="0">
              <a:buFont typeface="Arial" panose="020B0604020202020204" pitchFamily="34" charset="0"/>
              <a:buNone/>
            </a:pPr>
            <a:endParaRPr lang="en-US" sz="900" b="0" i="0" kern="1200" dirty="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b="0" i="0" kern="1200" dirty="0">
                <a:solidFill>
                  <a:schemeClr val="tx1"/>
                </a:solidFill>
                <a:effectLst/>
                <a:latin typeface="Segoe UI Light" pitchFamily="34" charset="0"/>
                <a:ea typeface="+mn-ea"/>
                <a:cs typeface="+mn-cs"/>
              </a:rPr>
              <a:t>Creating vocabulary definitions that correspond to public methods on your </a:t>
            </a:r>
            <a:r>
              <a:rPr lang="en-US" sz="900" b="0" i="0" kern="1200" dirty="0" err="1">
                <a:solidFill>
                  <a:schemeClr val="tx1"/>
                </a:solidFill>
                <a:effectLst/>
                <a:latin typeface="Segoe UI Light" pitchFamily="34" charset="0"/>
                <a:ea typeface="+mn-ea"/>
                <a:cs typeface="+mn-cs"/>
              </a:rPr>
              <a:t>MetaInstructions</a:t>
            </a:r>
            <a:r>
              <a:rPr lang="en-US" sz="900" b="0" i="0" kern="1200" dirty="0">
                <a:solidFill>
                  <a:schemeClr val="tx1"/>
                </a:solidFill>
                <a:effectLst/>
                <a:latin typeface="Segoe UI Light" pitchFamily="34" charset="0"/>
                <a:ea typeface="+mn-ea"/>
                <a:cs typeface="+mn-cs"/>
              </a:rPr>
              <a:t>, and then using the </a:t>
            </a:r>
            <a:r>
              <a:rPr lang="en-US" sz="900" b="0" i="0" kern="1200" dirty="0" err="1">
                <a:solidFill>
                  <a:schemeClr val="tx1"/>
                </a:solidFill>
                <a:effectLst/>
                <a:latin typeface="Segoe UI Light" pitchFamily="34" charset="0"/>
                <a:ea typeface="+mn-ea"/>
                <a:cs typeface="+mn-cs"/>
              </a:rPr>
              <a:t>AddMetaInstruction</a:t>
            </a:r>
            <a:r>
              <a:rPr lang="en-US" sz="900" b="0" i="0" kern="1200" dirty="0">
                <a:solidFill>
                  <a:schemeClr val="tx1"/>
                </a:solidFill>
                <a:effectLst/>
                <a:latin typeface="Segoe UI Light" pitchFamily="34" charset="0"/>
                <a:ea typeface="+mn-ea"/>
                <a:cs typeface="+mn-cs"/>
              </a:rPr>
              <a:t> vocabulary definition in the </a:t>
            </a:r>
            <a:r>
              <a:rPr lang="en-US" sz="900" b="0" i="0" kern="1200" dirty="0" err="1">
                <a:solidFill>
                  <a:schemeClr val="tx1"/>
                </a:solidFill>
                <a:effectLst/>
                <a:latin typeface="Segoe UI Light" pitchFamily="34" charset="0"/>
                <a:ea typeface="+mn-ea"/>
                <a:cs typeface="+mn-cs"/>
              </a:rPr>
              <a:t>BREPipelineFramework</a:t>
            </a:r>
            <a:r>
              <a:rPr lang="en-US" sz="900" b="0" i="0" kern="1200" dirty="0">
                <a:solidFill>
                  <a:schemeClr val="tx1"/>
                </a:solidFill>
                <a:effectLst/>
                <a:latin typeface="Segoe UI Light" pitchFamily="34" charset="0"/>
                <a:ea typeface="+mn-ea"/>
                <a:cs typeface="+mn-cs"/>
              </a:rPr>
              <a:t> vocabulary in </a:t>
            </a:r>
            <a:r>
              <a:rPr lang="en-US" sz="900" b="0" i="0" kern="1200" dirty="0" err="1">
                <a:solidFill>
                  <a:schemeClr val="tx1"/>
                </a:solidFill>
                <a:effectLst/>
                <a:latin typeface="Segoe UI Light" pitchFamily="34" charset="0"/>
                <a:ea typeface="+mn-ea"/>
                <a:cs typeface="+mn-cs"/>
              </a:rPr>
              <a:t>InstructionLoaderPolicy</a:t>
            </a:r>
            <a:r>
              <a:rPr lang="en-US" sz="900" b="0" i="0" kern="1200" dirty="0">
                <a:solidFill>
                  <a:schemeClr val="tx1"/>
                </a:solidFill>
                <a:effectLst/>
                <a:latin typeface="Segoe UI Light" pitchFamily="34" charset="0"/>
                <a:ea typeface="+mn-ea"/>
                <a:cs typeface="+mn-cs"/>
              </a:rPr>
              <a:t> BRE Policies which will allow you to use the your custom vocabularies in the </a:t>
            </a:r>
            <a:r>
              <a:rPr lang="en-US" sz="900" b="0" i="0" kern="1200" dirty="0" err="1">
                <a:solidFill>
                  <a:schemeClr val="tx1"/>
                </a:solidFill>
                <a:effectLst/>
                <a:latin typeface="Segoe UI Light" pitchFamily="34" charset="0"/>
                <a:ea typeface="+mn-ea"/>
                <a:cs typeface="+mn-cs"/>
              </a:rPr>
              <a:t>ExecutionPolicy</a:t>
            </a:r>
            <a:r>
              <a:rPr lang="en-US" sz="900" b="0" i="0" kern="1200" dirty="0">
                <a:solidFill>
                  <a:schemeClr val="tx1"/>
                </a:solidFill>
                <a:effectLst/>
                <a:latin typeface="Segoe UI Light" pitchFamily="34" charset="0"/>
                <a:ea typeface="+mn-ea"/>
                <a:cs typeface="+mn-cs"/>
              </a:rPr>
              <a:t>.</a:t>
            </a:r>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1964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74416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F211B-7162-46EC-B559-F1EABFD2F3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799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r>
              <a:rPr lang="en-US" dirty="0"/>
              <a:t>It’s critical to use good tools and techniques to produce working solutions as quickly as possible and at the same time, given the increase the requirements and number of applications organizations develop today. But at the same time, it's also critical to maintain the health of the entire platform. In this session, which I'll try to be a very interactive session (so be prepare to participate), I'll address and share some useful BizTalk Server Tips and Tricks (and Workarounds) both for developers and administrators. Covering some topics like RosettaNet, SAP, database maintenance, </a:t>
            </a:r>
            <a:r>
              <a:rPr lang="en-US" dirty="0" err="1"/>
              <a:t>debatching</a:t>
            </a:r>
            <a:r>
              <a:rPr lang="en-US" dirty="0"/>
              <a:t>, out-of-the-box pipelines vs custom pipelines and many more.</a:t>
            </a:r>
          </a:p>
          <a:p>
            <a:endParaRPr lang="pt-PT"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197871E-7B87-4856-B362-2F98B3D7920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5/11/2016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4145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440188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92501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A610-1E6A-4304-BC05-570DCBF01AA5}" type="datetime1">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5/11/2016</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21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Make a proper effort estimation</a:t>
            </a:r>
          </a:p>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5</a:t>
            </a:fld>
            <a:endParaRPr lang="en-IN"/>
          </a:p>
        </p:txBody>
      </p:sp>
    </p:spTree>
    <p:extLst>
      <p:ext uri="{BB962C8B-B14F-4D97-AF65-F5344CB8AC3E}">
        <p14:creationId xmlns:p14="http://schemas.microsoft.com/office/powerpoint/2010/main" val="77510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6</a:t>
            </a:fld>
            <a:endParaRPr lang="en-IN"/>
          </a:p>
        </p:txBody>
      </p:sp>
    </p:spTree>
    <p:extLst>
      <p:ext uri="{BB962C8B-B14F-4D97-AF65-F5344CB8AC3E}">
        <p14:creationId xmlns:p14="http://schemas.microsoft.com/office/powerpoint/2010/main" val="1336280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7</a:t>
            </a:fld>
            <a:endParaRPr lang="en-IN"/>
          </a:p>
        </p:txBody>
      </p:sp>
    </p:spTree>
    <p:extLst>
      <p:ext uri="{BB962C8B-B14F-4D97-AF65-F5344CB8AC3E}">
        <p14:creationId xmlns:p14="http://schemas.microsoft.com/office/powerpoint/2010/main" val="70360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8</a:t>
            </a:fld>
            <a:endParaRPr lang="en-IN"/>
          </a:p>
        </p:txBody>
      </p:sp>
    </p:spTree>
    <p:extLst>
      <p:ext uri="{BB962C8B-B14F-4D97-AF65-F5344CB8AC3E}">
        <p14:creationId xmlns:p14="http://schemas.microsoft.com/office/powerpoint/2010/main" val="337905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9</a:t>
            </a:fld>
            <a:endParaRPr lang="en-IN"/>
          </a:p>
        </p:txBody>
      </p:sp>
    </p:spTree>
    <p:extLst>
      <p:ext uri="{BB962C8B-B14F-4D97-AF65-F5344CB8AC3E}">
        <p14:creationId xmlns:p14="http://schemas.microsoft.com/office/powerpoint/2010/main" val="58619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A90-197E-479D-89C5-AF38B411E332}" type="slidenum">
              <a:rPr lang="en-IN" smtClean="0"/>
              <a:t>10</a:t>
            </a:fld>
            <a:endParaRPr lang="en-IN"/>
          </a:p>
        </p:txBody>
      </p:sp>
    </p:spTree>
    <p:extLst>
      <p:ext uri="{BB962C8B-B14F-4D97-AF65-F5344CB8AC3E}">
        <p14:creationId xmlns:p14="http://schemas.microsoft.com/office/powerpoint/2010/main" val="218375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It is possible to extend the framework by writing your own:</a:t>
            </a:r>
          </a:p>
          <a:p>
            <a:pPr marL="171450" indent="-171450">
              <a:buFont typeface="Arial" panose="020B0604020202020204" pitchFamily="34" charset="0"/>
              <a:buChar char="•"/>
            </a:pPr>
            <a:r>
              <a:rPr lang="en-US" sz="900" b="0" i="0" kern="1200" dirty="0" err="1">
                <a:solidFill>
                  <a:schemeClr val="tx1"/>
                </a:solidFill>
                <a:effectLst/>
                <a:latin typeface="Segoe UI Light" pitchFamily="34" charset="0"/>
                <a:ea typeface="+mn-ea"/>
                <a:cs typeface="+mn-cs"/>
              </a:rPr>
              <a:t>MetaInstruction</a:t>
            </a:r>
            <a:r>
              <a:rPr lang="en-US" sz="900" b="0" i="0" kern="1200" dirty="0">
                <a:solidFill>
                  <a:schemeClr val="tx1"/>
                </a:solidFill>
                <a:effectLst/>
                <a:latin typeface="Segoe UI Light" pitchFamily="34" charset="0"/>
                <a:ea typeface="+mn-ea"/>
                <a:cs typeface="+mn-cs"/>
              </a:rPr>
              <a:t> and Instruction classes in assemblies </a:t>
            </a:r>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which should be deployed to the GAC</a:t>
            </a:r>
          </a:p>
          <a:p>
            <a:pPr marL="0" indent="0">
              <a:buFont typeface="Arial" panose="020B0604020202020204" pitchFamily="34" charset="0"/>
              <a:buNone/>
            </a:pPr>
            <a:endParaRPr lang="en-US" sz="900" b="0" i="0" kern="1200" dirty="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b="0" i="0" kern="1200" dirty="0">
                <a:solidFill>
                  <a:schemeClr val="tx1"/>
                </a:solidFill>
                <a:effectLst/>
                <a:latin typeface="Segoe UI Light" pitchFamily="34" charset="0"/>
                <a:ea typeface="+mn-ea"/>
                <a:cs typeface="+mn-cs"/>
              </a:rPr>
              <a:t>Creating vocabulary definitions that correspond to public methods on your </a:t>
            </a:r>
            <a:r>
              <a:rPr lang="en-US" sz="900" b="0" i="0" kern="1200" dirty="0" err="1">
                <a:solidFill>
                  <a:schemeClr val="tx1"/>
                </a:solidFill>
                <a:effectLst/>
                <a:latin typeface="Segoe UI Light" pitchFamily="34" charset="0"/>
                <a:ea typeface="+mn-ea"/>
                <a:cs typeface="+mn-cs"/>
              </a:rPr>
              <a:t>MetaInstructions</a:t>
            </a:r>
            <a:r>
              <a:rPr lang="en-US" sz="900" b="0" i="0" kern="1200" dirty="0">
                <a:solidFill>
                  <a:schemeClr val="tx1"/>
                </a:solidFill>
                <a:effectLst/>
                <a:latin typeface="Segoe UI Light" pitchFamily="34" charset="0"/>
                <a:ea typeface="+mn-ea"/>
                <a:cs typeface="+mn-cs"/>
              </a:rPr>
              <a:t>, and then using the </a:t>
            </a:r>
            <a:r>
              <a:rPr lang="en-US" sz="900" b="0" i="0" kern="1200" dirty="0" err="1">
                <a:solidFill>
                  <a:schemeClr val="tx1"/>
                </a:solidFill>
                <a:effectLst/>
                <a:latin typeface="Segoe UI Light" pitchFamily="34" charset="0"/>
                <a:ea typeface="+mn-ea"/>
                <a:cs typeface="+mn-cs"/>
              </a:rPr>
              <a:t>AddMetaInstruction</a:t>
            </a:r>
            <a:r>
              <a:rPr lang="en-US" sz="900" b="0" i="0" kern="1200" dirty="0">
                <a:solidFill>
                  <a:schemeClr val="tx1"/>
                </a:solidFill>
                <a:effectLst/>
                <a:latin typeface="Segoe UI Light" pitchFamily="34" charset="0"/>
                <a:ea typeface="+mn-ea"/>
                <a:cs typeface="+mn-cs"/>
              </a:rPr>
              <a:t> vocabulary definition in the </a:t>
            </a:r>
            <a:r>
              <a:rPr lang="en-US" sz="900" b="0" i="0" kern="1200" dirty="0" err="1">
                <a:solidFill>
                  <a:schemeClr val="tx1"/>
                </a:solidFill>
                <a:effectLst/>
                <a:latin typeface="Segoe UI Light" pitchFamily="34" charset="0"/>
                <a:ea typeface="+mn-ea"/>
                <a:cs typeface="+mn-cs"/>
              </a:rPr>
              <a:t>BREPipelineFramework</a:t>
            </a:r>
            <a:r>
              <a:rPr lang="en-US" sz="900" b="0" i="0" kern="1200" dirty="0">
                <a:solidFill>
                  <a:schemeClr val="tx1"/>
                </a:solidFill>
                <a:effectLst/>
                <a:latin typeface="Segoe UI Light" pitchFamily="34" charset="0"/>
                <a:ea typeface="+mn-ea"/>
                <a:cs typeface="+mn-cs"/>
              </a:rPr>
              <a:t> vocabulary in </a:t>
            </a:r>
            <a:r>
              <a:rPr lang="en-US" sz="900" b="0" i="0" kern="1200" dirty="0" err="1">
                <a:solidFill>
                  <a:schemeClr val="tx1"/>
                </a:solidFill>
                <a:effectLst/>
                <a:latin typeface="Segoe UI Light" pitchFamily="34" charset="0"/>
                <a:ea typeface="+mn-ea"/>
                <a:cs typeface="+mn-cs"/>
              </a:rPr>
              <a:t>InstructionLoaderPolicy</a:t>
            </a:r>
            <a:r>
              <a:rPr lang="en-US" sz="900" b="0" i="0" kern="1200" dirty="0">
                <a:solidFill>
                  <a:schemeClr val="tx1"/>
                </a:solidFill>
                <a:effectLst/>
                <a:latin typeface="Segoe UI Light" pitchFamily="34" charset="0"/>
                <a:ea typeface="+mn-ea"/>
                <a:cs typeface="+mn-cs"/>
              </a:rPr>
              <a:t> BRE Policies which will allow you to use the your custom vocabularies in the </a:t>
            </a:r>
            <a:r>
              <a:rPr lang="en-US" sz="900" b="0" i="0" kern="1200" dirty="0" err="1">
                <a:solidFill>
                  <a:schemeClr val="tx1"/>
                </a:solidFill>
                <a:effectLst/>
                <a:latin typeface="Segoe UI Light" pitchFamily="34" charset="0"/>
                <a:ea typeface="+mn-ea"/>
                <a:cs typeface="+mn-cs"/>
              </a:rPr>
              <a:t>ExecutionPolicy</a:t>
            </a:r>
            <a:r>
              <a:rPr lang="en-US" sz="900" b="0" i="0" kern="1200" dirty="0">
                <a:solidFill>
                  <a:schemeClr val="tx1"/>
                </a:solidFill>
                <a:effectLst/>
                <a:latin typeface="Segoe UI Light" pitchFamily="34" charset="0"/>
                <a:ea typeface="+mn-ea"/>
                <a:cs typeface="+mn-cs"/>
              </a:rPr>
              <a:t>.</a:t>
            </a:r>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5/11/2016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29668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100250"/>
            <a:ext cx="12193200" cy="6757750"/>
          </a:xfrm>
          <a:prstGeom prst="rect">
            <a:avLst/>
          </a:prstGeom>
        </p:spPr>
      </p:pic>
    </p:spTree>
    <p:extLst>
      <p:ext uri="{BB962C8B-B14F-4D97-AF65-F5344CB8AC3E}">
        <p14:creationId xmlns:p14="http://schemas.microsoft.com/office/powerpoint/2010/main" val="330443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0072C6"/>
                    </a:gs>
                    <a:gs pos="15000">
                      <a:srgbClr val="0072C6"/>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1217972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6067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982279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197012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616986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6313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98400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61292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67797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9792"/>
            <a:ext cx="11653522" cy="860898"/>
          </a:xfrm>
        </p:spPr>
        <p:txBody>
          <a:bodyPr lIns="146304" tIns="91440" rIns="146304" bIns="91440"/>
          <a:lstStyle>
            <a:lvl1pPr>
              <a:lnSpc>
                <a:spcPts val="6176"/>
              </a:lnSpc>
              <a:defRPr sz="5294" baseline="0">
                <a:solidFill>
                  <a:schemeClr val="bg1"/>
                </a:solidFill>
              </a:defRPr>
            </a:lvl1pPr>
          </a:lstStyle>
          <a:p>
            <a:r>
              <a:rPr lang="en-US" dirty="0"/>
              <a:t>Title only</a:t>
            </a:r>
          </a:p>
        </p:txBody>
      </p:sp>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a:xfrm>
            <a:off x="11367166" y="6437243"/>
            <a:ext cx="555596" cy="134483"/>
          </a:xfrm>
          <a:prstGeom prst="rect">
            <a:avLst/>
          </a:prstGeom>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3090328760"/>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704667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chemeClr val="bg1"/>
                    </a:gs>
                    <a:gs pos="18000">
                      <a:schemeClr val="bg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0072C6"/>
                    </a:gs>
                    <a:gs pos="15000">
                      <a:srgbClr val="0072C6"/>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3828843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2677396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23473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9124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792805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397897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180696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178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41448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grpSp>
        <p:nvGrpSpPr>
          <p:cNvPr id="6" name="Group 5"/>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4" name="TextBox 3"/>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5" name="Group 4"/>
            <p:cNvGrpSpPr/>
            <p:nvPr userDrawn="1"/>
          </p:nvGrpSpPr>
          <p:grpSpPr bwMode="grayWhite">
            <a:xfrm>
              <a:off x="-498757" y="285495"/>
              <a:ext cx="2605853" cy="268906"/>
              <a:chOff x="4210714" y="2528426"/>
              <a:chExt cx="3686450" cy="569860"/>
            </a:xfrm>
          </p:grpSpPr>
          <p:sp>
            <p:nvSpPr>
              <p:cNvPr id="9" name="Rectangle 8"/>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0"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2" name="TextBox 11"/>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
        <p:nvSpPr>
          <p:cNvPr id="13" name="Title 12"/>
          <p:cNvSpPr>
            <a:spLocks noGrp="1"/>
          </p:cNvSpPr>
          <p:nvPr>
            <p:ph type="title"/>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165735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62060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87935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47884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49696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879829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745034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44870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25588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36656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561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D173E30-8D43-43BA-9C8B-0C6B0D93C555}" type="slidenum">
              <a:rPr lang="en-IN" smtClean="0"/>
              <a:t>‹#›</a:t>
            </a:fld>
            <a:endParaRPr lang="en-IN"/>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9" name="Group 8"/>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0" name="TextBox 9"/>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1" name="Group 10"/>
            <p:cNvGrpSpPr/>
            <p:nvPr userDrawn="1"/>
          </p:nvGrpSpPr>
          <p:grpSpPr bwMode="grayWhite">
            <a:xfrm>
              <a:off x="-498757" y="285495"/>
              <a:ext cx="2605853" cy="268906"/>
              <a:chOff x="4210714" y="2528426"/>
              <a:chExt cx="3686450" cy="569860"/>
            </a:xfrm>
          </p:grpSpPr>
          <p:sp>
            <p:nvSpPr>
              <p:cNvPr id="12" name="Rectangle 11"/>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3"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5" name="TextBox 14"/>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34826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660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9B9B9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476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9091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1"/>
          <p:cNvSpPr txBox="1">
            <a:spLocks/>
          </p:cNvSpPr>
          <p:nvPr userDrawn="1"/>
        </p:nvSpPr>
        <p:spPr>
          <a:xfrm>
            <a:off x="269240" y="289511"/>
            <a:ext cx="11655840" cy="89966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05">
                <a:gradFill>
                  <a:gsLst>
                    <a:gs pos="1250">
                      <a:srgbClr val="505050"/>
                    </a:gs>
                    <a:gs pos="100000">
                      <a:srgbClr val="505050"/>
                    </a:gs>
                  </a:gsLst>
                  <a:lin ang="5400000" scaled="0"/>
                </a:gradFill>
              </a:rPr>
              <a:t>Click to edit Master title style</a:t>
            </a:r>
          </a:p>
        </p:txBody>
      </p:sp>
    </p:spTree>
    <p:extLst>
      <p:ext uri="{BB962C8B-B14F-4D97-AF65-F5344CB8AC3E}">
        <p14:creationId xmlns:p14="http://schemas.microsoft.com/office/powerpoint/2010/main" val="7379686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4486" y="214390"/>
            <a:ext cx="11166208" cy="856857"/>
          </a:xfrm>
          <a:prstGeom prst="rect">
            <a:avLst/>
          </a:prstGeom>
        </p:spPr>
        <p:txBody>
          <a:bodyPr vert="horz" lIns="68589" tIns="34295" rIns="68589" bIns="34295" rtlCol="0" anchor="ctr">
            <a:noAutofit/>
          </a:bodyPr>
          <a:lstStyle>
            <a:lvl1pPr>
              <a:defRPr sz="3200" baseline="0">
                <a:solidFill>
                  <a:srgbClr val="0D77B6"/>
                </a:solidFill>
              </a:defRPr>
            </a:lvl1pPr>
          </a:lstStyle>
          <a:p>
            <a:r>
              <a:rPr lang="en-US" dirty="0" err="1"/>
              <a:t>Título</a:t>
            </a:r>
            <a:r>
              <a:rPr lang="en-US" dirty="0"/>
              <a:t> </a:t>
            </a:r>
            <a:r>
              <a:rPr lang="en-US" dirty="0" err="1"/>
              <a:t>Sessão</a:t>
            </a:r>
            <a:r>
              <a:rPr lang="en-US" dirty="0"/>
              <a:t> | DEVELOPERS</a:t>
            </a:r>
          </a:p>
        </p:txBody>
      </p:sp>
      <p:sp>
        <p:nvSpPr>
          <p:cNvPr id="7" name="Content Placeholder 6"/>
          <p:cNvSpPr>
            <a:spLocks noGrp="1"/>
          </p:cNvSpPr>
          <p:nvPr>
            <p:ph sz="quarter" idx="10" hasCustomPrompt="1"/>
          </p:nvPr>
        </p:nvSpPr>
        <p:spPr>
          <a:xfrm>
            <a:off x="529167" y="1530350"/>
            <a:ext cx="11133667" cy="4375996"/>
          </a:xfrm>
          <a:prstGeom prst="rect">
            <a:avLst/>
          </a:prstGeom>
        </p:spPr>
        <p:txBody>
          <a:bodyPr vert="horz"/>
          <a:lstStyle>
            <a:lvl1pPr>
              <a:defRPr>
                <a:solidFill>
                  <a:srgbClr val="0D77B6"/>
                </a:solidFill>
                <a:latin typeface="Segoe UI Light"/>
                <a:cs typeface="Segoe UI Light"/>
              </a:defRPr>
            </a:lvl1pPr>
            <a:lvl2pPr>
              <a:defRPr sz="2400" baseline="0">
                <a:latin typeface="Segoe UI"/>
                <a:cs typeface="Segoe UI"/>
              </a:defRPr>
            </a:lvl2pPr>
            <a:lvl3pPr>
              <a:defRPr sz="1866">
                <a:latin typeface="Segoe UI"/>
                <a:cs typeface="Segoe UI"/>
              </a:defRPr>
            </a:lvl3pPr>
            <a:lvl4pPr>
              <a:defRPr sz="1600">
                <a:latin typeface="Segoe UI"/>
                <a:cs typeface="Segoe UI"/>
              </a:defRPr>
            </a:lvl4pPr>
            <a:lvl5pPr marL="1828738" indent="0">
              <a:buNone/>
              <a:defRPr sz="1333">
                <a:latin typeface="Segoe UI"/>
                <a:cs typeface="Segoe UI"/>
              </a:defRPr>
            </a:lvl5pPr>
          </a:lstStyle>
          <a:p>
            <a:pPr lvl="0"/>
            <a:r>
              <a:rPr lang="pt-PT" dirty="0"/>
              <a:t>Tópicos Gerais Segoe UI Light 24pt</a:t>
            </a:r>
          </a:p>
          <a:p>
            <a:pPr lvl="1"/>
            <a:r>
              <a:rPr lang="pt-PT" dirty="0"/>
              <a:t>Tópicos mais específicos Segoe UI 18pt</a:t>
            </a:r>
          </a:p>
          <a:p>
            <a:pPr lvl="2"/>
            <a:r>
              <a:rPr lang="pt-PT" dirty="0"/>
              <a:t>Segoe UI 14pt</a:t>
            </a:r>
          </a:p>
          <a:p>
            <a:pPr lvl="3"/>
            <a:r>
              <a:rPr lang="pt-PT" dirty="0"/>
              <a:t>Segoe UI 12pt</a:t>
            </a:r>
          </a:p>
          <a:p>
            <a:pPr lvl="4"/>
            <a:r>
              <a:rPr lang="pt-PT" dirty="0"/>
              <a:t>Segoe UI 10pt</a:t>
            </a:r>
          </a:p>
          <a:p>
            <a:pPr lvl="4"/>
            <a:endParaRPr lang="pt-PT" dirty="0"/>
          </a:p>
          <a:p>
            <a:pPr lvl="0"/>
            <a:r>
              <a:rPr lang="pt-PT" dirty="0"/>
              <a:t>Tópicos Gerais Segoe UI Light 24pt</a:t>
            </a:r>
          </a:p>
          <a:p>
            <a:pPr lvl="1"/>
            <a:r>
              <a:rPr lang="pt-PT" dirty="0"/>
              <a:t>Tópicos mais específicos Segoe UI 18pt</a:t>
            </a:r>
          </a:p>
          <a:p>
            <a:pPr lvl="2"/>
            <a:r>
              <a:rPr lang="pt-PT" dirty="0"/>
              <a:t>Segoe UI 14pt</a:t>
            </a:r>
          </a:p>
          <a:p>
            <a:pPr lvl="3"/>
            <a:r>
              <a:rPr lang="pt-PT" dirty="0"/>
              <a:t>Segoe UI 12pt</a:t>
            </a:r>
          </a:p>
          <a:p>
            <a:pPr lvl="4"/>
            <a:r>
              <a:rPr lang="pt-PT" dirty="0"/>
              <a:t>Segoe UI 10pt</a:t>
            </a:r>
          </a:p>
          <a:p>
            <a:pPr lvl="4"/>
            <a:endParaRPr lang="pt-PT" dirty="0"/>
          </a:p>
        </p:txBody>
      </p:sp>
    </p:spTree>
    <p:extLst>
      <p:ext uri="{BB962C8B-B14F-4D97-AF65-F5344CB8AC3E}">
        <p14:creationId xmlns:p14="http://schemas.microsoft.com/office/powerpoint/2010/main" val="974081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9792"/>
            <a:ext cx="11653522" cy="860898"/>
          </a:xfrm>
        </p:spPr>
        <p:txBody>
          <a:bodyPr lIns="146304" tIns="91440" rIns="146304" bIns="91440"/>
          <a:lstStyle>
            <a:lvl1pPr>
              <a:lnSpc>
                <a:spcPts val="6176"/>
              </a:lnSpc>
              <a:defRPr sz="5294" baseline="0">
                <a:solidFill>
                  <a:schemeClr val="bg1"/>
                </a:solidFill>
              </a:defRPr>
            </a:lvl1pPr>
          </a:lstStyle>
          <a:p>
            <a:r>
              <a:rPr lang="en-US" dirty="0"/>
              <a:t>Title only</a:t>
            </a:r>
          </a:p>
        </p:txBody>
      </p:sp>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a:xfrm>
            <a:off x="11367166" y="6437243"/>
            <a:ext cx="555596" cy="134483"/>
          </a:xfrm>
          <a:prstGeom prst="rect">
            <a:avLst/>
          </a:prstGeom>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911044239"/>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025951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chemeClr val="bg1"/>
                    </a:gs>
                    <a:gs pos="18000">
                      <a:schemeClr val="bg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869279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3901093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8615" b="7772"/>
          <a:stretch/>
        </p:blipFill>
        <p:spPr>
          <a:xfrm>
            <a:off x="-45546" y="-30523"/>
            <a:ext cx="12410949" cy="6919045"/>
          </a:xfrm>
          <a:prstGeom prst="rect">
            <a:avLst/>
          </a:prstGeom>
        </p:spPr>
      </p:pic>
      <p:sp>
        <p:nvSpPr>
          <p:cNvPr id="17" name="Rectangle 16"/>
          <p:cNvSpPr/>
          <p:nvPr userDrawn="1"/>
        </p:nvSpPr>
        <p:spPr bwMode="gray">
          <a:xfrm>
            <a:off x="519194" y="605752"/>
            <a:ext cx="7059247" cy="557674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519196" y="604900"/>
            <a:ext cx="6847469" cy="2589489"/>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519196" y="2399715"/>
            <a:ext cx="6847469" cy="2582539"/>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2116625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322961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1664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31383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482681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161714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02514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295838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547974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5835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229127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8888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p:cNvSpPr>
            <a:spLocks noGrp="1"/>
          </p:cNvSpPr>
          <p:nvPr>
            <p:ph type="sldNum" sz="quarter" idx="12"/>
          </p:nvPr>
        </p:nvSpPr>
        <p:spPr/>
        <p:txBody>
          <a:bodyPr/>
          <a:lstStyle/>
          <a:p>
            <a:fld id="{BD173E30-8D43-43BA-9C8B-0C6B0D93C555}" type="slidenum">
              <a:rPr lang="en-IN" smtClean="0"/>
              <a:t>‹#›</a:t>
            </a:fld>
            <a:endParaRPr lang="en-IN"/>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2" name="Group 11"/>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3" name="TextBox 12"/>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4" name="Group 13"/>
            <p:cNvGrpSpPr/>
            <p:nvPr userDrawn="1"/>
          </p:nvGrpSpPr>
          <p:grpSpPr bwMode="grayWhite">
            <a:xfrm>
              <a:off x="-498757" y="285495"/>
              <a:ext cx="2605853" cy="268906"/>
              <a:chOff x="4210714" y="2528426"/>
              <a:chExt cx="3686450" cy="569860"/>
            </a:xfrm>
          </p:grpSpPr>
          <p:sp>
            <p:nvSpPr>
              <p:cNvPr id="15" name="Rectangle 14"/>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6"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TextBox 16"/>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8" name="TextBox 17"/>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672849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15820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59889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575329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82821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308198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44478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54215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8446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42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99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5" name="Slide Number Placeholder 4"/>
          <p:cNvSpPr>
            <a:spLocks noGrp="1"/>
          </p:cNvSpPr>
          <p:nvPr>
            <p:ph type="sldNum" sz="quarter" idx="12"/>
          </p:nvPr>
        </p:nvSpPr>
        <p:spPr/>
        <p:txBody>
          <a:bodyPr/>
          <a:lstStyle/>
          <a:p>
            <a:fld id="{BD173E30-8D43-43BA-9C8B-0C6B0D93C555}"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8" name="Group 7"/>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9" name="TextBox 8"/>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0" name="Group 9"/>
            <p:cNvGrpSpPr/>
            <p:nvPr userDrawn="1"/>
          </p:nvGrpSpPr>
          <p:grpSpPr bwMode="grayWhite">
            <a:xfrm>
              <a:off x="-498757" y="285495"/>
              <a:ext cx="2605853" cy="268906"/>
              <a:chOff x="4210714" y="2528426"/>
              <a:chExt cx="3686450" cy="569860"/>
            </a:xfrm>
          </p:grpSpPr>
          <p:sp>
            <p:nvSpPr>
              <p:cNvPr id="11" name="Rectangle 10"/>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2"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TextBox 12"/>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4" name="TextBox 13"/>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729234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318100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85777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1"/>
          <p:cNvSpPr txBox="1">
            <a:spLocks/>
          </p:cNvSpPr>
          <p:nvPr userDrawn="1"/>
        </p:nvSpPr>
        <p:spPr>
          <a:xfrm>
            <a:off x="269240" y="289511"/>
            <a:ext cx="11655840" cy="89966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705" dirty="0"/>
              <a:t>Click to edit Master title style</a:t>
            </a:r>
          </a:p>
        </p:txBody>
      </p:sp>
    </p:spTree>
    <p:extLst>
      <p:ext uri="{BB962C8B-B14F-4D97-AF65-F5344CB8AC3E}">
        <p14:creationId xmlns:p14="http://schemas.microsoft.com/office/powerpoint/2010/main" val="1252976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9792"/>
            <a:ext cx="11653522" cy="860898"/>
          </a:xfrm>
        </p:spPr>
        <p:txBody>
          <a:bodyPr lIns="146304" tIns="91440" rIns="146304" bIns="91440"/>
          <a:lstStyle>
            <a:lvl1pPr>
              <a:lnSpc>
                <a:spcPts val="6176"/>
              </a:lnSpc>
              <a:defRPr sz="5294" baseline="0">
                <a:solidFill>
                  <a:schemeClr val="bg1"/>
                </a:solidFill>
              </a:defRPr>
            </a:lvl1pPr>
          </a:lstStyle>
          <a:p>
            <a:r>
              <a:rPr lang="en-US" dirty="0"/>
              <a:t>Title only</a:t>
            </a:r>
          </a:p>
        </p:txBody>
      </p:sp>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a:xfrm>
            <a:off x="11367166" y="6437243"/>
            <a:ext cx="555596" cy="134483"/>
          </a:xfrm>
          <a:prstGeom prst="rect">
            <a:avLst/>
          </a:prstGeom>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4294062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0072C6"/>
                    </a:gs>
                    <a:gs pos="15000">
                      <a:srgbClr val="0072C6"/>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2571610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chemeClr val="bg1"/>
                    </a:gs>
                    <a:gs pos="18000">
                      <a:schemeClr val="bg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0072C6"/>
                    </a:gs>
                    <a:gs pos="15000">
                      <a:srgbClr val="0072C6"/>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4127886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720798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47921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12080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21469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173E30-8D43-43BA-9C8B-0C6B0D93C555}" type="slidenum">
              <a:rPr lang="en-IN" smtClean="0"/>
              <a:t>‹#›</a:t>
            </a:fld>
            <a:endParaRPr lang="en-IN"/>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7" name="Group 6"/>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8" name="TextBox 7"/>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9" name="Group 8"/>
            <p:cNvGrpSpPr/>
            <p:nvPr userDrawn="1"/>
          </p:nvGrpSpPr>
          <p:grpSpPr bwMode="grayWhite">
            <a:xfrm>
              <a:off x="-498757" y="285495"/>
              <a:ext cx="2605853" cy="268906"/>
              <a:chOff x="4210714" y="2528426"/>
              <a:chExt cx="3686450" cy="569860"/>
            </a:xfrm>
          </p:grpSpPr>
          <p:sp>
            <p:nvSpPr>
              <p:cNvPr id="10" name="Rectangle 9"/>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1"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extBox 11"/>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3" name="TextBox 12"/>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249410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50514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020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750876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49539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72946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4618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968151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148008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1369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3989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567395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548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12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003348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37503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1"/>
          <p:cNvSpPr txBox="1">
            <a:spLocks/>
          </p:cNvSpPr>
          <p:nvPr userDrawn="1"/>
        </p:nvSpPr>
        <p:spPr>
          <a:xfrm>
            <a:off x="269240" y="289511"/>
            <a:ext cx="11655840" cy="89966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05">
                <a:gradFill>
                  <a:gsLst>
                    <a:gs pos="1250">
                      <a:srgbClr val="505050"/>
                    </a:gs>
                    <a:gs pos="100000">
                      <a:srgbClr val="505050"/>
                    </a:gs>
                  </a:gsLst>
                  <a:lin ang="5400000" scaled="0"/>
                </a:gradFill>
              </a:rPr>
              <a:t>Click to edit Master title style</a:t>
            </a:r>
          </a:p>
        </p:txBody>
      </p:sp>
    </p:spTree>
    <p:extLst>
      <p:ext uri="{BB962C8B-B14F-4D97-AF65-F5344CB8AC3E}">
        <p14:creationId xmlns:p14="http://schemas.microsoft.com/office/powerpoint/2010/main" val="60335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3812" y="1684475"/>
            <a:ext cx="11151918" cy="3138399"/>
          </a:xfrm>
        </p:spPr>
        <p:txBody>
          <a:bodyPr/>
          <a:lstStyle>
            <a:lvl1pPr>
              <a:lnSpc>
                <a:spcPct val="150000"/>
              </a:lnSpc>
              <a:buClr>
                <a:schemeClr val="accent4"/>
              </a:buClr>
              <a:defRPr b="1"/>
            </a:lvl1pPr>
            <a:lvl2pPr>
              <a:lnSpc>
                <a:spcPct val="150000"/>
              </a:lnSpc>
              <a:buClr>
                <a:schemeClr val="accent4"/>
              </a:buClr>
              <a:defRPr b="1"/>
            </a:lvl2pPr>
            <a:lvl3pPr>
              <a:lnSpc>
                <a:spcPct val="150000"/>
              </a:lnSpc>
              <a:buClr>
                <a:schemeClr val="accent4"/>
              </a:buClr>
              <a:defRPr b="1"/>
            </a:lvl3pPr>
            <a:lvl4pPr>
              <a:lnSpc>
                <a:spcPct val="150000"/>
              </a:lnSpc>
              <a:buClr>
                <a:schemeClr val="accent4"/>
              </a:buClr>
              <a:defRPr b="1"/>
            </a:lvl4pPr>
            <a:lvl5pPr>
              <a:lnSpc>
                <a:spcPct val="150000"/>
              </a:lnSpc>
              <a:buClr>
                <a:schemeClr val="accent4"/>
              </a:buCl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269242" y="288493"/>
            <a:ext cx="11466488" cy="1163637"/>
          </a:xfrm>
        </p:spPr>
        <p:txBody>
          <a:bodyPr/>
          <a:lstStyle>
            <a:lvl1pPr>
              <a:defRPr sz="4705"/>
            </a:lvl1pPr>
          </a:lstStyle>
          <a:p>
            <a:r>
              <a:rPr lang="en-US" dirty="0"/>
              <a:t>Click to edit Master title style</a:t>
            </a:r>
            <a:endParaRPr lang="pt-PT" dirty="0"/>
          </a:p>
        </p:txBody>
      </p:sp>
    </p:spTree>
    <p:extLst>
      <p:ext uri="{BB962C8B-B14F-4D97-AF65-F5344CB8AC3E}">
        <p14:creationId xmlns:p14="http://schemas.microsoft.com/office/powerpoint/2010/main" val="8867589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4486" y="214390"/>
            <a:ext cx="11166208" cy="856857"/>
          </a:xfrm>
          <a:prstGeom prst="rect">
            <a:avLst/>
          </a:prstGeom>
        </p:spPr>
        <p:txBody>
          <a:bodyPr vert="horz" lIns="68589" tIns="34295" rIns="68589" bIns="34295" rtlCol="0" anchor="ctr">
            <a:noAutofit/>
          </a:bodyPr>
          <a:lstStyle>
            <a:lvl1pPr>
              <a:defRPr sz="3200" baseline="0">
                <a:solidFill>
                  <a:srgbClr val="0D77B6"/>
                </a:solidFill>
              </a:defRPr>
            </a:lvl1pPr>
          </a:lstStyle>
          <a:p>
            <a:r>
              <a:rPr lang="en-US" dirty="0" err="1"/>
              <a:t>Título</a:t>
            </a:r>
            <a:r>
              <a:rPr lang="en-US" dirty="0"/>
              <a:t> </a:t>
            </a:r>
            <a:r>
              <a:rPr lang="en-US" dirty="0" err="1"/>
              <a:t>Sessão</a:t>
            </a:r>
            <a:r>
              <a:rPr lang="en-US" dirty="0"/>
              <a:t> | DEVELOPERS</a:t>
            </a:r>
          </a:p>
        </p:txBody>
      </p:sp>
      <p:sp>
        <p:nvSpPr>
          <p:cNvPr id="7" name="Content Placeholder 6"/>
          <p:cNvSpPr>
            <a:spLocks noGrp="1"/>
          </p:cNvSpPr>
          <p:nvPr>
            <p:ph sz="quarter" idx="10" hasCustomPrompt="1"/>
          </p:nvPr>
        </p:nvSpPr>
        <p:spPr>
          <a:xfrm>
            <a:off x="529167" y="1530350"/>
            <a:ext cx="11133667" cy="4375996"/>
          </a:xfrm>
          <a:prstGeom prst="rect">
            <a:avLst/>
          </a:prstGeom>
        </p:spPr>
        <p:txBody>
          <a:bodyPr vert="horz"/>
          <a:lstStyle>
            <a:lvl1pPr>
              <a:defRPr>
                <a:solidFill>
                  <a:srgbClr val="0D77B6"/>
                </a:solidFill>
                <a:latin typeface="Segoe UI Light"/>
                <a:cs typeface="Segoe UI Light"/>
              </a:defRPr>
            </a:lvl1pPr>
            <a:lvl2pPr>
              <a:defRPr sz="2400" baseline="0">
                <a:latin typeface="Segoe UI"/>
                <a:cs typeface="Segoe UI"/>
              </a:defRPr>
            </a:lvl2pPr>
            <a:lvl3pPr>
              <a:defRPr sz="1866">
                <a:latin typeface="Segoe UI"/>
                <a:cs typeface="Segoe UI"/>
              </a:defRPr>
            </a:lvl3pPr>
            <a:lvl4pPr>
              <a:defRPr sz="1600">
                <a:latin typeface="Segoe UI"/>
                <a:cs typeface="Segoe UI"/>
              </a:defRPr>
            </a:lvl4pPr>
            <a:lvl5pPr marL="1828738" indent="0">
              <a:buNone/>
              <a:defRPr sz="1333">
                <a:latin typeface="Segoe UI"/>
                <a:cs typeface="Segoe UI"/>
              </a:defRPr>
            </a:lvl5pPr>
          </a:lstStyle>
          <a:p>
            <a:pPr lvl="0"/>
            <a:r>
              <a:rPr lang="pt-PT" dirty="0"/>
              <a:t>Tópicos Gerais Segoe UI Light 24pt</a:t>
            </a:r>
          </a:p>
          <a:p>
            <a:pPr lvl="1"/>
            <a:r>
              <a:rPr lang="pt-PT" dirty="0"/>
              <a:t>Tópicos mais específicos Segoe UI 18pt</a:t>
            </a:r>
          </a:p>
          <a:p>
            <a:pPr lvl="2"/>
            <a:r>
              <a:rPr lang="pt-PT" dirty="0"/>
              <a:t>Segoe UI 14pt</a:t>
            </a:r>
          </a:p>
          <a:p>
            <a:pPr lvl="3"/>
            <a:r>
              <a:rPr lang="pt-PT" dirty="0"/>
              <a:t>Segoe UI 12pt</a:t>
            </a:r>
          </a:p>
          <a:p>
            <a:pPr lvl="4"/>
            <a:r>
              <a:rPr lang="pt-PT" dirty="0"/>
              <a:t>Segoe UI 10pt</a:t>
            </a:r>
          </a:p>
          <a:p>
            <a:pPr lvl="4"/>
            <a:endParaRPr lang="pt-PT" dirty="0"/>
          </a:p>
          <a:p>
            <a:pPr lvl="0"/>
            <a:r>
              <a:rPr lang="pt-PT" dirty="0"/>
              <a:t>Tópicos Gerais Segoe UI Light 24pt</a:t>
            </a:r>
          </a:p>
          <a:p>
            <a:pPr lvl="1"/>
            <a:r>
              <a:rPr lang="pt-PT" dirty="0"/>
              <a:t>Tópicos mais específicos Segoe UI 18pt</a:t>
            </a:r>
          </a:p>
          <a:p>
            <a:pPr lvl="2"/>
            <a:r>
              <a:rPr lang="pt-PT" dirty="0"/>
              <a:t>Segoe UI 14pt</a:t>
            </a:r>
          </a:p>
          <a:p>
            <a:pPr lvl="3"/>
            <a:r>
              <a:rPr lang="pt-PT" dirty="0"/>
              <a:t>Segoe UI 12pt</a:t>
            </a:r>
          </a:p>
          <a:p>
            <a:pPr lvl="4"/>
            <a:r>
              <a:rPr lang="pt-PT" dirty="0"/>
              <a:t>Segoe UI 10pt</a:t>
            </a:r>
          </a:p>
          <a:p>
            <a:pPr lvl="4"/>
            <a:endParaRPr lang="pt-PT" dirty="0"/>
          </a:p>
        </p:txBody>
      </p:sp>
    </p:spTree>
    <p:extLst>
      <p:ext uri="{BB962C8B-B14F-4D97-AF65-F5344CB8AC3E}">
        <p14:creationId xmlns:p14="http://schemas.microsoft.com/office/powerpoint/2010/main" val="33826269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199ABF87-67DF-4474-8EF2-B8A857D3097D}" type="datetimeFigureOut">
              <a:rPr lang="en-US" smtClean="0">
                <a:solidFill>
                  <a:srgbClr val="505050"/>
                </a:solidFill>
              </a:rPr>
              <a:pPr/>
              <a:t>5/11/2016</a:t>
            </a:fld>
            <a:endParaRPr lang="en-US">
              <a:solidFill>
                <a:srgbClr val="505050"/>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solidFill>
                <a:srgbClr val="505050"/>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C407713-6D7E-441D-A71B-70CD120F3FC1}"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765955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3428465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10" name="Rectangle 9"/>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3956913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091096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26822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2951019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20762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731899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0035596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798117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099184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72C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70320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244793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99937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heme" Target="../theme/theme4.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spTree>
    <p:extLst>
      <p:ext uri="{BB962C8B-B14F-4D97-AF65-F5344CB8AC3E}">
        <p14:creationId xmlns:p14="http://schemas.microsoft.com/office/powerpoint/2010/main" val="401101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47020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26918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55004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0062344"/>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5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hyperlink" Target="https://sandroaspbiztalkblog.wordpress.com/2016/02/16/biztalk-devops-monitor-your-biztalk-environment-using-powershell-monitoring-host-instances-with-auto-healing-capabilities/" TargetMode="External"/><Relationship Id="rId7" Type="http://schemas.openxmlformats.org/officeDocument/2006/relationships/hyperlink" Target="https://goo.gl/TLo5Az" TargetMode="External"/><Relationship Id="rId2" Type="http://schemas.openxmlformats.org/officeDocument/2006/relationships/notesSlide" Target="../notesSlides/notesSlide12.xml"/><Relationship Id="rId1" Type="http://schemas.openxmlformats.org/officeDocument/2006/relationships/slideLayout" Target="../slideLayouts/slideLayout103.xml"/><Relationship Id="rId6" Type="http://schemas.openxmlformats.org/officeDocument/2006/relationships/hyperlink" Target="https://goo.gl/rlt76y/" TargetMode="External"/><Relationship Id="rId5" Type="http://schemas.openxmlformats.org/officeDocument/2006/relationships/hyperlink" Target="https://sandroaspbiztalkblog.wordpress.com/2016/02/14/biztalk-devops-monitor-your-biztalk-environment-using-powershell-monitoring-suspended-service-instances-with-auto-healing-capabilities/" TargetMode="External"/><Relationship Id="rId4" Type="http://schemas.openxmlformats.org/officeDocument/2006/relationships/hyperlink" Target="https://sandroaspbiztalkblog.wordpress.com/2016/02/15/biztalk-devops-monitor-your-biztalk-environment-using-powershell-monitoring-ports-stoppeddisabledunelisted-with-auto-healing-capabilitie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hyperlink" Target="https://goo.gl/7Afo0k" TargetMode="External"/><Relationship Id="rId2" Type="http://schemas.openxmlformats.org/officeDocument/2006/relationships/notesSlide" Target="../notesSlides/notesSlide14.xml"/><Relationship Id="rId1" Type="http://schemas.openxmlformats.org/officeDocument/2006/relationships/slideLayout" Target="../slideLayouts/slideLayout103.xml"/><Relationship Id="rId5" Type="http://schemas.openxmlformats.org/officeDocument/2006/relationships/image" Target="../media/image34.png"/><Relationship Id="rId4" Type="http://schemas.openxmlformats.org/officeDocument/2006/relationships/hyperlink" Target="https://goo.gl/acDzR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hyperlink" Target="http://www.ted.com/talks/amy_cuddy_your_body_language_shapes_who_you_are" TargetMode="External"/><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0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17475" y="3469900"/>
            <a:ext cx="7648778" cy="1415852"/>
            <a:chOff x="3917475" y="3393700"/>
            <a:chExt cx="7648778" cy="1415852"/>
          </a:xfrm>
        </p:grpSpPr>
        <p:sp>
          <p:nvSpPr>
            <p:cNvPr id="6" name="TextBox 5"/>
            <p:cNvSpPr txBox="1"/>
            <p:nvPr/>
          </p:nvSpPr>
          <p:spPr>
            <a:xfrm>
              <a:off x="3917476" y="3393700"/>
              <a:ext cx="5101617" cy="584775"/>
            </a:xfrm>
            <a:prstGeom prst="rect">
              <a:avLst/>
            </a:prstGeom>
            <a:noFill/>
          </p:spPr>
          <p:txBody>
            <a:bodyPr wrap="square" rtlCol="0">
              <a:spAutoFit/>
            </a:bodyPr>
            <a:lstStyle/>
            <a:p>
              <a:r>
                <a:rPr lang="en-IN" sz="3200" b="1" dirty="0">
                  <a:solidFill>
                    <a:srgbClr val="505050"/>
                  </a:solidFill>
                  <a:latin typeface="Lato" panose="020F0502020204030203" pitchFamily="34" charset="0"/>
                  <a:ea typeface="Lato" panose="020F0502020204030203" pitchFamily="34" charset="0"/>
                  <a:cs typeface="Lato" panose="020F0502020204030203" pitchFamily="34" charset="0"/>
                </a:rPr>
                <a:t>Sandro Pereira</a:t>
              </a:r>
            </a:p>
          </p:txBody>
        </p:sp>
        <p:sp>
          <p:nvSpPr>
            <p:cNvPr id="7" name="TextBox 6"/>
            <p:cNvSpPr txBox="1"/>
            <p:nvPr/>
          </p:nvSpPr>
          <p:spPr>
            <a:xfrm>
              <a:off x="3917476" y="3907220"/>
              <a:ext cx="5101617" cy="369332"/>
            </a:xfrm>
            <a:prstGeom prst="rect">
              <a:avLst/>
            </a:prstGeom>
            <a:noFill/>
          </p:spPr>
          <p:txBody>
            <a:bodyPr wrap="square" rtlCol="0">
              <a:spAutoFit/>
            </a:bodyPr>
            <a:lstStyle/>
            <a:p>
              <a:r>
                <a:rPr lang="en-IN" b="1" dirty="0">
                  <a:solidFill>
                    <a:srgbClr val="505050"/>
                  </a:solidFill>
                  <a:latin typeface="Lato" panose="020F0502020204030203" pitchFamily="34" charset="0"/>
                  <a:ea typeface="Lato" panose="020F0502020204030203" pitchFamily="34" charset="0"/>
                  <a:cs typeface="Lato" panose="020F0502020204030203" pitchFamily="34" charset="0"/>
                </a:rPr>
                <a:t>Integration MVP</a:t>
              </a:r>
            </a:p>
          </p:txBody>
        </p:sp>
        <p:sp>
          <p:nvSpPr>
            <p:cNvPr id="8" name="TextBox 7"/>
            <p:cNvSpPr txBox="1"/>
            <p:nvPr/>
          </p:nvSpPr>
          <p:spPr>
            <a:xfrm>
              <a:off x="3917475" y="4347887"/>
              <a:ext cx="7648778" cy="461665"/>
            </a:xfrm>
            <a:prstGeom prst="rect">
              <a:avLst/>
            </a:prstGeom>
            <a:noFill/>
          </p:spPr>
          <p:txBody>
            <a:bodyPr wrap="square" rtlCol="0">
              <a:spAutoFit/>
            </a:bodyPr>
            <a:lstStyle/>
            <a:p>
              <a:r>
                <a:rPr lang="en-IN" sz="2400" b="1" dirty="0">
                  <a:solidFill>
                    <a:srgbClr val="505050"/>
                  </a:solidFill>
                  <a:latin typeface="Lato" panose="020F0502020204030203" pitchFamily="34" charset="0"/>
                  <a:ea typeface="Lato" panose="020F0502020204030203" pitchFamily="34" charset="0"/>
                  <a:cs typeface="Lato" panose="020F0502020204030203" pitchFamily="34" charset="0"/>
                </a:rPr>
                <a:t>A new set of BizTalk Server Tips and Tricks</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431" y="3220700"/>
            <a:ext cx="1562400" cy="1562400"/>
          </a:xfrm>
          <a:prstGeom prst="flowChartConnector">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306" t="8880" r="59868" b="9653"/>
          <a:stretch/>
        </p:blipFill>
        <p:spPr>
          <a:xfrm>
            <a:off x="8135952" y="3477903"/>
            <a:ext cx="883141" cy="874849"/>
          </a:xfrm>
          <a:prstGeom prst="rect">
            <a:avLst/>
          </a:prstGeom>
        </p:spPr>
      </p:pic>
    </p:spTree>
    <p:extLst>
      <p:ext uri="{BB962C8B-B14F-4D97-AF65-F5344CB8AC3E}">
        <p14:creationId xmlns:p14="http://schemas.microsoft.com/office/powerpoint/2010/main" val="143247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36824" y="487"/>
            <a:ext cx="4683873" cy="6886700"/>
          </a:xfrm>
          <a:prstGeom prst="rect">
            <a:avLst/>
          </a:prstGeom>
        </p:spPr>
      </p:pic>
      <p:pic>
        <p:nvPicPr>
          <p:cNvPr id="27" name="Picture 26"/>
          <p:cNvPicPr>
            <a:picLocks noChangeAspect="1"/>
          </p:cNvPicPr>
          <p:nvPr/>
        </p:nvPicPr>
        <p:blipFill>
          <a:blip r:embed="rId4"/>
          <a:stretch>
            <a:fillRect/>
          </a:stretch>
        </p:blipFill>
        <p:spPr>
          <a:xfrm>
            <a:off x="792547" y="4580992"/>
            <a:ext cx="3028535" cy="1969686"/>
          </a:xfrm>
          <a:prstGeom prst="rect">
            <a:avLst/>
          </a:prstGeom>
        </p:spPr>
      </p:pic>
      <p:sp>
        <p:nvSpPr>
          <p:cNvPr id="28" name="TextBox 27"/>
          <p:cNvSpPr txBox="1"/>
          <p:nvPr/>
        </p:nvSpPr>
        <p:spPr>
          <a:xfrm>
            <a:off x="4920698" y="242034"/>
            <a:ext cx="7270438" cy="590931"/>
          </a:xfrm>
          <a:prstGeom prst="rect">
            <a:avLst/>
          </a:prstGeom>
          <a:noFill/>
        </p:spPr>
        <p:txBody>
          <a:bodyPr wrap="square" rtlCol="0">
            <a:spAutoFit/>
          </a:bodyPr>
          <a:lstStyle/>
          <a:p>
            <a:pPr lvl="0" defTabSz="932742">
              <a:lnSpc>
                <a:spcPct val="90000"/>
              </a:lnSpc>
              <a:spcBef>
                <a:spcPct val="0"/>
              </a:spcBef>
              <a:defRPr/>
            </a:pPr>
            <a:r>
              <a:rPr lang="en-US" sz="3600" spc="-102" dirty="0">
                <a:ln w="3175">
                  <a:noFill/>
                </a:ln>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#2 </a:t>
            </a:r>
            <a:r>
              <a:rPr lang="en-US" sz="3600" dirty="0">
                <a:solidFill>
                  <a:srgbClr val="FFFFFF"/>
                </a:solidFill>
                <a:latin typeface="Segoe UI Light"/>
              </a:rPr>
              <a:t>– Base your decision by… </a:t>
            </a:r>
          </a:p>
        </p:txBody>
      </p:sp>
      <p:sp>
        <p:nvSpPr>
          <p:cNvPr id="32" name="TextBox 31"/>
          <p:cNvSpPr txBox="1"/>
          <p:nvPr/>
        </p:nvSpPr>
        <p:spPr>
          <a:xfrm>
            <a:off x="5226272" y="898703"/>
            <a:ext cx="6799496" cy="5555367"/>
          </a:xfrm>
          <a:prstGeom prst="rect">
            <a:avLst/>
          </a:prstGeom>
          <a:noFill/>
        </p:spPr>
        <p:txBody>
          <a:bodyPr wrap="square" rtlCol="0">
            <a:spAutoFit/>
          </a:bodyPr>
          <a:lstStyle/>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latin typeface="Segoe UI"/>
                <a:sym typeface="Wingdings" panose="05000000000000000000" pitchFamily="2" charset="2"/>
              </a:rPr>
              <a:t>The number of projects you have to migrate</a:t>
            </a:r>
          </a:p>
          <a:p>
            <a:pPr marL="457112" indent="-457112" defTabSz="914225">
              <a:spcBef>
                <a:spcPts val="1800"/>
              </a:spcBef>
              <a:buFont typeface="Wingdings" panose="05000000000000000000" pitchFamily="2" charset="2"/>
              <a:buChar char="à"/>
            </a:pPr>
            <a:r>
              <a:rPr lang="en-US" sz="1960" b="1" dirty="0">
                <a:gradFill>
                  <a:gsLst>
                    <a:gs pos="1250">
                      <a:srgbClr val="FFFFFF"/>
                    </a:gs>
                    <a:gs pos="100000">
                      <a:srgbClr val="FFFFFF"/>
                    </a:gs>
                  </a:gsLst>
                  <a:lin ang="5400000" scaled="0"/>
                </a:gradFill>
                <a:latin typeface="Segoe UI"/>
                <a:sym typeface="Wingdings" panose="05000000000000000000" pitchFamily="2" charset="2"/>
              </a:rPr>
              <a:t>By the structure of Visual Studio solutions</a:t>
            </a:r>
          </a:p>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latin typeface="Segoe UI"/>
                <a:sym typeface="Wingdings" panose="05000000000000000000" pitchFamily="2" charset="2"/>
              </a:rPr>
              <a:t>The number of features you have to migrate</a:t>
            </a:r>
          </a:p>
          <a:p>
            <a:pPr marL="914312" lvl="1"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latin typeface="Segoe UI"/>
                <a:sym typeface="Wingdings" panose="05000000000000000000" pitchFamily="2" charset="2"/>
              </a:rPr>
              <a:t>Cross references databases</a:t>
            </a:r>
          </a:p>
          <a:p>
            <a:pPr marL="914312" lvl="1"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latin typeface="Segoe UI"/>
                <a:sym typeface="Wingdings" panose="05000000000000000000" pitchFamily="2" charset="2"/>
              </a:rPr>
              <a:t>BAM OLAP</a:t>
            </a:r>
          </a:p>
          <a:p>
            <a:pPr marL="914312" lvl="1" indent="-457112" defTabSz="914225">
              <a:spcBef>
                <a:spcPts val="1800"/>
              </a:spcBef>
              <a:buFont typeface="Wingdings" panose="05000000000000000000" pitchFamily="2" charset="2"/>
              <a:buChar char="à"/>
            </a:pPr>
            <a:r>
              <a:rPr lang="en-US" sz="1960" b="1" dirty="0">
                <a:gradFill>
                  <a:gsLst>
                    <a:gs pos="1250">
                      <a:srgbClr val="FFFFFF"/>
                    </a:gs>
                    <a:gs pos="100000">
                      <a:srgbClr val="FFFFFF"/>
                    </a:gs>
                  </a:gsLst>
                  <a:lin ang="5400000" scaled="0"/>
                </a:gradFill>
                <a:latin typeface="Segoe UI"/>
                <a:sym typeface="Wingdings" panose="05000000000000000000" pitchFamily="2" charset="2"/>
              </a:rPr>
              <a:t>EDI </a:t>
            </a:r>
            <a:r>
              <a:rPr lang="en-US" sz="1960" dirty="0">
                <a:gradFill>
                  <a:gsLst>
                    <a:gs pos="1250">
                      <a:srgbClr val="FFFFFF"/>
                    </a:gs>
                    <a:gs pos="100000">
                      <a:srgbClr val="FFFFFF"/>
                    </a:gs>
                  </a:gsLst>
                  <a:lin ang="5400000" scaled="0"/>
                </a:gradFill>
                <a:latin typeface="Segoe UI"/>
                <a:sym typeface="Wingdings" panose="05000000000000000000" pitchFamily="2" charset="2"/>
              </a:rPr>
              <a:t>and others…</a:t>
            </a:r>
          </a:p>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The adapters that you need to migrate</a:t>
            </a:r>
          </a:p>
          <a:p>
            <a:pPr marL="914312" lvl="1"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The “old” SAP Adapter is forever gone!</a:t>
            </a:r>
          </a:p>
          <a:p>
            <a:pPr marL="914312" lvl="1"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You still have SQL, SOAP Adapter, …</a:t>
            </a:r>
          </a:p>
          <a:p>
            <a:pPr marL="457112" indent="-457112" defTabSz="914225">
              <a:spcBef>
                <a:spcPts val="1800"/>
              </a:spcBef>
              <a:buFont typeface="Wingdings" panose="05000000000000000000" pitchFamily="2" charset="2"/>
              <a:buChar char="à"/>
            </a:pPr>
            <a:r>
              <a:rPr lang="en-US" sz="1960" b="1" dirty="0">
                <a:gradFill>
                  <a:gsLst>
                    <a:gs pos="1250">
                      <a:srgbClr val="FFFFFF"/>
                    </a:gs>
                    <a:gs pos="100000">
                      <a:srgbClr val="FFFFFF"/>
                    </a:gs>
                  </a:gsLst>
                  <a:lin ang="5400000" scaled="0"/>
                </a:gradFill>
                <a:sym typeface="Wingdings" panose="05000000000000000000" pitchFamily="2" charset="2"/>
              </a:rPr>
              <a:t>The number of transformations (maps) </a:t>
            </a:r>
            <a:br>
              <a:rPr lang="en-US" sz="1960" b="1" dirty="0">
                <a:gradFill>
                  <a:gsLst>
                    <a:gs pos="1250">
                      <a:srgbClr val="FFFFFF"/>
                    </a:gs>
                    <a:gs pos="100000">
                      <a:srgbClr val="FFFFFF"/>
                    </a:gs>
                  </a:gsLst>
                  <a:lin ang="5400000" scaled="0"/>
                </a:gradFill>
                <a:sym typeface="Wingdings" panose="05000000000000000000" pitchFamily="2" charset="2"/>
              </a:rPr>
            </a:br>
            <a:r>
              <a:rPr lang="en-US" sz="1960" b="1" dirty="0">
                <a:gradFill>
                  <a:gsLst>
                    <a:gs pos="1250">
                      <a:srgbClr val="FFFFFF"/>
                    </a:gs>
                    <a:gs pos="100000">
                      <a:srgbClr val="FFFFFF"/>
                    </a:gs>
                  </a:gsLst>
                  <a:lin ang="5400000" scaled="0"/>
                </a:gradFill>
                <a:sym typeface="Wingdings" panose="05000000000000000000" pitchFamily="2" charset="2"/>
              </a:rPr>
              <a:t>that exist in the solutions</a:t>
            </a:r>
          </a:p>
        </p:txBody>
      </p:sp>
      <p:sp>
        <p:nvSpPr>
          <p:cNvPr id="33" name="Rounded Rectangle 32"/>
          <p:cNvSpPr/>
          <p:nvPr/>
        </p:nvSpPr>
        <p:spPr>
          <a:xfrm>
            <a:off x="907005" y="1043071"/>
            <a:ext cx="1562764" cy="1562764"/>
          </a:xfrm>
          <a:prstGeom prst="roundRect">
            <a:avLst>
              <a:gd name="adj" fmla="val 6463"/>
            </a:avLst>
          </a:prstGeom>
          <a:solidFill>
            <a:srgbClr val="B00000"/>
          </a:solidFill>
          <a:ln>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400"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EDI</a:t>
            </a:r>
            <a:r>
              <a:rPr lang="en-US" sz="140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 </a:t>
            </a:r>
            <a:r>
              <a:rPr lang="en-US" sz="1400"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BAM OLAP </a:t>
            </a:r>
            <a:r>
              <a:rPr lang="en-US" sz="1400" dirty="0">
                <a:solidFill>
                  <a:srgbClr val="FFFFFF"/>
                </a:solidFill>
                <a:latin typeface="Segoe UI Light"/>
              </a:rPr>
              <a:t>or </a:t>
            </a:r>
            <a:r>
              <a:rPr lang="en-US" sz="1400"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Cross References</a:t>
            </a:r>
          </a:p>
          <a:p>
            <a:pPr algn="ctr" defTabSz="914225"/>
            <a:r>
              <a:rPr lang="en-US" sz="1400" dirty="0">
                <a:solidFill>
                  <a:srgbClr val="FFFFFF"/>
                </a:solidFill>
                <a:latin typeface="Segoe UI Light"/>
              </a:rPr>
              <a:t>can provide some challenges!</a:t>
            </a:r>
          </a:p>
        </p:txBody>
      </p:sp>
      <p:sp>
        <p:nvSpPr>
          <p:cNvPr id="34" name="Rounded Rectangle 33"/>
          <p:cNvSpPr/>
          <p:nvPr/>
        </p:nvSpPr>
        <p:spPr>
          <a:xfrm>
            <a:off x="2622556" y="1052962"/>
            <a:ext cx="1562764" cy="1562764"/>
          </a:xfrm>
          <a:prstGeom prst="roundRect">
            <a:avLst>
              <a:gd name="adj" fmla="val 64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568" dirty="0">
                <a:solidFill>
                  <a:srgbClr val="FFFFFF"/>
                </a:solidFill>
                <a:latin typeface="Segoe UI Light"/>
              </a:rPr>
              <a:t>A good </a:t>
            </a:r>
            <a:r>
              <a:rPr lang="en-US" sz="1568"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Visual Studio solution structure </a:t>
            </a:r>
            <a:r>
              <a:rPr lang="en-US" sz="1568" dirty="0">
                <a:solidFill>
                  <a:srgbClr val="FFFFFF"/>
                </a:solidFill>
                <a:latin typeface="Segoe UI Light"/>
              </a:rPr>
              <a:t>is really important!</a:t>
            </a:r>
          </a:p>
        </p:txBody>
      </p:sp>
      <p:sp>
        <p:nvSpPr>
          <p:cNvPr id="35" name="Rounded Rectangle 34"/>
          <p:cNvSpPr/>
          <p:nvPr/>
        </p:nvSpPr>
        <p:spPr>
          <a:xfrm>
            <a:off x="2622556" y="2743299"/>
            <a:ext cx="1562764" cy="1562764"/>
          </a:xfrm>
          <a:prstGeom prst="roundRect">
            <a:avLst>
              <a:gd name="adj" fmla="val 6463"/>
            </a:avLst>
          </a:prstGeom>
          <a:solidFill>
            <a:srgbClr val="F97E23"/>
          </a:solidFill>
          <a:ln>
            <a:solidFill>
              <a:srgbClr val="F97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FFFFFF"/>
                </a:solidFill>
                <a:latin typeface="Segoe UI Light"/>
              </a:rPr>
              <a:t>The number of </a:t>
            </a:r>
            <a:r>
              <a:rPr lang="en-US"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maps</a:t>
            </a:r>
            <a:r>
              <a:rPr lang="en-US" dirty="0">
                <a:solidFill>
                  <a:srgbClr val="FFFFFF"/>
                </a:solidFill>
                <a:latin typeface="Segoe UI Light"/>
              </a:rPr>
              <a:t> you have!</a:t>
            </a:r>
          </a:p>
        </p:txBody>
      </p:sp>
      <p:pic>
        <p:nvPicPr>
          <p:cNvPr id="50" name="Picture 49"/>
          <p:cNvPicPr>
            <a:picLocks noChangeAspect="1"/>
          </p:cNvPicPr>
          <p:nvPr/>
        </p:nvPicPr>
        <p:blipFill>
          <a:blip r:embed="rId5"/>
          <a:stretch>
            <a:fillRect/>
          </a:stretch>
        </p:blipFill>
        <p:spPr>
          <a:xfrm rot="18454135">
            <a:off x="8774503" y="3927180"/>
            <a:ext cx="5826323" cy="3277308"/>
          </a:xfrm>
          <a:prstGeom prst="rect">
            <a:avLst/>
          </a:prstGeom>
        </p:spPr>
      </p:pic>
      <p:sp>
        <p:nvSpPr>
          <p:cNvPr id="51" name="Rounded Rectangle 50"/>
          <p:cNvSpPr/>
          <p:nvPr/>
        </p:nvSpPr>
        <p:spPr>
          <a:xfrm>
            <a:off x="907005" y="2743299"/>
            <a:ext cx="1562764" cy="1562764"/>
          </a:xfrm>
          <a:prstGeom prst="roundRect">
            <a:avLst>
              <a:gd name="adj" fmla="val 6463"/>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600"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SAP adapter </a:t>
            </a:r>
            <a:r>
              <a:rPr lang="en-US" sz="1600" dirty="0">
                <a:solidFill>
                  <a:srgbClr val="FFFFFF"/>
                </a:solidFill>
                <a:latin typeface="Segoe UI Light"/>
              </a:rPr>
              <a:t>is probably the only adapter that was really discontinuous!</a:t>
            </a:r>
          </a:p>
        </p:txBody>
      </p:sp>
    </p:spTree>
    <p:extLst>
      <p:ext uri="{BB962C8B-B14F-4D97-AF65-F5344CB8AC3E}">
        <p14:creationId xmlns:p14="http://schemas.microsoft.com/office/powerpoint/2010/main" val="1961619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33"/>
                                        </p:tgtEl>
                                        <p:attrNameLst>
                                          <p:attrName>style.color</p:attrName>
                                        </p:attrNameLst>
                                      </p:cBhvr>
                                      <p:to>
                                        <a:schemeClr val="bg1"/>
                                      </p:to>
                                    </p:animClr>
                                    <p:animClr clrSpc="rgb" dir="cw">
                                      <p:cBhvr>
                                        <p:cTn id="7" dur="250" autoRev="1" fill="remove"/>
                                        <p:tgtEl>
                                          <p:spTgt spid="33"/>
                                        </p:tgtEl>
                                        <p:attrNameLst>
                                          <p:attrName>fillcolor</p:attrName>
                                        </p:attrNameLst>
                                      </p:cBhvr>
                                      <p:to>
                                        <a:schemeClr val="bg1"/>
                                      </p:to>
                                    </p:animClr>
                                    <p:set>
                                      <p:cBhvr>
                                        <p:cTn id="8" dur="250" autoRev="1" fill="remove"/>
                                        <p:tgtEl>
                                          <p:spTgt spid="33"/>
                                        </p:tgtEl>
                                        <p:attrNameLst>
                                          <p:attrName>fill.type</p:attrName>
                                        </p:attrNameLst>
                                      </p:cBhvr>
                                      <p:to>
                                        <p:strVal val="solid"/>
                                      </p:to>
                                    </p:set>
                                    <p:set>
                                      <p:cBhvr>
                                        <p:cTn id="9" dur="250" autoRev="1" fill="remove"/>
                                        <p:tgtEl>
                                          <p:spTgt spid="33"/>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4"/>
                                        </p:tgtEl>
                                        <p:attrNameLst>
                                          <p:attrName>style.color</p:attrName>
                                        </p:attrNameLst>
                                      </p:cBhvr>
                                      <p:to>
                                        <a:schemeClr val="bg1"/>
                                      </p:to>
                                    </p:animClr>
                                    <p:animClr clrSpc="rgb" dir="cw">
                                      <p:cBhvr>
                                        <p:cTn id="13" dur="250" autoRev="1" fill="remove"/>
                                        <p:tgtEl>
                                          <p:spTgt spid="34"/>
                                        </p:tgtEl>
                                        <p:attrNameLst>
                                          <p:attrName>fillcolor</p:attrName>
                                        </p:attrNameLst>
                                      </p:cBhvr>
                                      <p:to>
                                        <a:schemeClr val="bg1"/>
                                      </p:to>
                                    </p:animClr>
                                    <p:set>
                                      <p:cBhvr>
                                        <p:cTn id="14" dur="250" autoRev="1" fill="remove"/>
                                        <p:tgtEl>
                                          <p:spTgt spid="34"/>
                                        </p:tgtEl>
                                        <p:attrNameLst>
                                          <p:attrName>fill.type</p:attrName>
                                        </p:attrNameLst>
                                      </p:cBhvr>
                                      <p:to>
                                        <p:strVal val="solid"/>
                                      </p:to>
                                    </p:set>
                                    <p:set>
                                      <p:cBhvr>
                                        <p:cTn id="15" dur="250" autoRev="1" fill="remove"/>
                                        <p:tgtEl>
                                          <p:spTgt spid="34"/>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51"/>
                                        </p:tgtEl>
                                        <p:attrNameLst>
                                          <p:attrName>style.color</p:attrName>
                                        </p:attrNameLst>
                                      </p:cBhvr>
                                      <p:to>
                                        <a:schemeClr val="bg1"/>
                                      </p:to>
                                    </p:animClr>
                                    <p:animClr clrSpc="rgb" dir="cw">
                                      <p:cBhvr>
                                        <p:cTn id="19" dur="250" autoRev="1" fill="remove"/>
                                        <p:tgtEl>
                                          <p:spTgt spid="51"/>
                                        </p:tgtEl>
                                        <p:attrNameLst>
                                          <p:attrName>fillcolor</p:attrName>
                                        </p:attrNameLst>
                                      </p:cBhvr>
                                      <p:to>
                                        <a:schemeClr val="bg1"/>
                                      </p:to>
                                    </p:animClr>
                                    <p:set>
                                      <p:cBhvr>
                                        <p:cTn id="20" dur="250" autoRev="1" fill="remove"/>
                                        <p:tgtEl>
                                          <p:spTgt spid="51"/>
                                        </p:tgtEl>
                                        <p:attrNameLst>
                                          <p:attrName>fill.type</p:attrName>
                                        </p:attrNameLst>
                                      </p:cBhvr>
                                      <p:to>
                                        <p:strVal val="solid"/>
                                      </p:to>
                                    </p:set>
                                    <p:set>
                                      <p:cBhvr>
                                        <p:cTn id="21" dur="250" autoRev="1" fill="remove"/>
                                        <p:tgtEl>
                                          <p:spTgt spid="51"/>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35"/>
                                        </p:tgtEl>
                                        <p:attrNameLst>
                                          <p:attrName>style.color</p:attrName>
                                        </p:attrNameLst>
                                      </p:cBhvr>
                                      <p:to>
                                        <a:schemeClr val="bg1"/>
                                      </p:to>
                                    </p:animClr>
                                    <p:animClr clrSpc="rgb" dir="cw">
                                      <p:cBhvr>
                                        <p:cTn id="25" dur="250" autoRev="1" fill="remove"/>
                                        <p:tgtEl>
                                          <p:spTgt spid="35"/>
                                        </p:tgtEl>
                                        <p:attrNameLst>
                                          <p:attrName>fillcolor</p:attrName>
                                        </p:attrNameLst>
                                      </p:cBhvr>
                                      <p:to>
                                        <a:schemeClr val="bg1"/>
                                      </p:to>
                                    </p:animClr>
                                    <p:set>
                                      <p:cBhvr>
                                        <p:cTn id="26" dur="250" autoRev="1" fill="remove"/>
                                        <p:tgtEl>
                                          <p:spTgt spid="35"/>
                                        </p:tgtEl>
                                        <p:attrNameLst>
                                          <p:attrName>fill.type</p:attrName>
                                        </p:attrNameLst>
                                      </p:cBhvr>
                                      <p:to>
                                        <p:strVal val="solid"/>
                                      </p:to>
                                    </p:set>
                                    <p:set>
                                      <p:cBhvr>
                                        <p:cTn id="27" dur="250" autoRev="1" fill="remov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698" y="-324"/>
            <a:ext cx="4684537" cy="6887677"/>
          </a:xfrm>
          <a:prstGeom prst="rect">
            <a:avLst/>
          </a:prstGeom>
        </p:spPr>
      </p:pic>
      <p:pic>
        <p:nvPicPr>
          <p:cNvPr id="3" name="Picture 2"/>
          <p:cNvPicPr>
            <a:picLocks noChangeAspect="1"/>
          </p:cNvPicPr>
          <p:nvPr/>
        </p:nvPicPr>
        <p:blipFill>
          <a:blip r:embed="rId3"/>
          <a:stretch>
            <a:fillRect/>
          </a:stretch>
        </p:blipFill>
        <p:spPr>
          <a:xfrm>
            <a:off x="833118" y="-324"/>
            <a:ext cx="3494076" cy="4261326"/>
          </a:xfrm>
          <a:prstGeom prst="rect">
            <a:avLst/>
          </a:prstGeom>
        </p:spPr>
      </p:pic>
      <p:grpSp>
        <p:nvGrpSpPr>
          <p:cNvPr id="4" name="Group 3"/>
          <p:cNvGrpSpPr/>
          <p:nvPr/>
        </p:nvGrpSpPr>
        <p:grpSpPr>
          <a:xfrm>
            <a:off x="639839" y="4550410"/>
            <a:ext cx="3743059" cy="2024993"/>
            <a:chOff x="2068522" y="5304002"/>
            <a:chExt cx="2350695" cy="1271725"/>
          </a:xfrm>
        </p:grpSpPr>
        <p:pic>
          <p:nvPicPr>
            <p:cNvPr id="7" name="Picture 6"/>
            <p:cNvPicPr>
              <a:picLocks noChangeAspect="1"/>
            </p:cNvPicPr>
            <p:nvPr/>
          </p:nvPicPr>
          <p:blipFill>
            <a:blip r:embed="rId4"/>
            <a:stretch>
              <a:fillRect/>
            </a:stretch>
          </p:blipFill>
          <p:spPr>
            <a:xfrm>
              <a:off x="3115900" y="5304002"/>
              <a:ext cx="745067" cy="1271725"/>
            </a:xfrm>
            <a:prstGeom prst="rect">
              <a:avLst/>
            </a:prstGeom>
          </p:spPr>
        </p:pic>
        <p:pic>
          <p:nvPicPr>
            <p:cNvPr id="8" name="Picture 7"/>
            <p:cNvPicPr>
              <a:picLocks noChangeAspect="1"/>
            </p:cNvPicPr>
            <p:nvPr/>
          </p:nvPicPr>
          <p:blipFill>
            <a:blip r:embed="rId5"/>
            <a:stretch>
              <a:fillRect/>
            </a:stretch>
          </p:blipFill>
          <p:spPr>
            <a:xfrm>
              <a:off x="2068522" y="5327841"/>
              <a:ext cx="690577" cy="1242150"/>
            </a:xfrm>
            <a:prstGeom prst="rect">
              <a:avLst/>
            </a:prstGeom>
          </p:spPr>
        </p:pic>
        <p:pic>
          <p:nvPicPr>
            <p:cNvPr id="9" name="Picture 8"/>
            <p:cNvPicPr>
              <a:picLocks noChangeAspect="1"/>
            </p:cNvPicPr>
            <p:nvPr/>
          </p:nvPicPr>
          <p:blipFill>
            <a:blip r:embed="rId6"/>
            <a:stretch>
              <a:fillRect/>
            </a:stretch>
          </p:blipFill>
          <p:spPr>
            <a:xfrm>
              <a:off x="3712250" y="5327841"/>
              <a:ext cx="706967" cy="1242150"/>
            </a:xfrm>
            <a:prstGeom prst="rect">
              <a:avLst/>
            </a:prstGeom>
          </p:spPr>
        </p:pic>
        <p:pic>
          <p:nvPicPr>
            <p:cNvPr id="10" name="Picture 9"/>
            <p:cNvPicPr>
              <a:picLocks noChangeAspect="1"/>
            </p:cNvPicPr>
            <p:nvPr/>
          </p:nvPicPr>
          <p:blipFill>
            <a:blip r:embed="rId7"/>
            <a:stretch>
              <a:fillRect/>
            </a:stretch>
          </p:blipFill>
          <p:spPr>
            <a:xfrm>
              <a:off x="2640280" y="5408116"/>
              <a:ext cx="546100" cy="1161875"/>
            </a:xfrm>
            <a:prstGeom prst="rect">
              <a:avLst/>
            </a:prstGeom>
          </p:spPr>
        </p:pic>
      </p:grpSp>
      <p:sp>
        <p:nvSpPr>
          <p:cNvPr id="11" name="TextBox 10"/>
          <p:cNvSpPr txBox="1"/>
          <p:nvPr/>
        </p:nvSpPr>
        <p:spPr>
          <a:xfrm>
            <a:off x="4920698" y="242034"/>
            <a:ext cx="7270438" cy="590931"/>
          </a:xfrm>
          <a:prstGeom prst="rect">
            <a:avLst/>
          </a:prstGeom>
          <a:noFill/>
        </p:spPr>
        <p:txBody>
          <a:bodyPr wrap="square" rtlCol="0">
            <a:spAutoFit/>
          </a:bodyPr>
          <a:lstStyle/>
          <a:p>
            <a:pPr lvl="0" defTabSz="932742">
              <a:lnSpc>
                <a:spcPct val="90000"/>
              </a:lnSpc>
              <a:spcBef>
                <a:spcPct val="0"/>
              </a:spcBef>
              <a:defRPr/>
            </a:pPr>
            <a:r>
              <a:rPr lang="en-US" sz="3600" spc="-102" dirty="0">
                <a:ln w="3175">
                  <a:noFill/>
                </a:ln>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#2 </a:t>
            </a:r>
            <a:r>
              <a:rPr lang="en-US" sz="3600" dirty="0">
                <a:solidFill>
                  <a:srgbClr val="FFFFFF"/>
                </a:solidFill>
                <a:latin typeface="Segoe UI Light"/>
              </a:rPr>
              <a:t>– Base your decision by… </a:t>
            </a:r>
          </a:p>
        </p:txBody>
      </p:sp>
      <p:sp>
        <p:nvSpPr>
          <p:cNvPr id="12" name="TextBox 11"/>
          <p:cNvSpPr txBox="1"/>
          <p:nvPr/>
        </p:nvSpPr>
        <p:spPr>
          <a:xfrm>
            <a:off x="5226272" y="1130933"/>
            <a:ext cx="6799496" cy="4795159"/>
          </a:xfrm>
          <a:prstGeom prst="rect">
            <a:avLst/>
          </a:prstGeom>
          <a:noFill/>
        </p:spPr>
        <p:txBody>
          <a:bodyPr wrap="square" rtlCol="0">
            <a:spAutoFit/>
          </a:bodyPr>
          <a:lstStyle/>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Build 3 </a:t>
            </a:r>
            <a:r>
              <a:rPr lang="en-US" sz="1960" dirty="0" err="1">
                <a:gradFill>
                  <a:gsLst>
                    <a:gs pos="1250">
                      <a:srgbClr val="FFFFFF"/>
                    </a:gs>
                    <a:gs pos="100000">
                      <a:srgbClr val="FFFFFF"/>
                    </a:gs>
                  </a:gsLst>
                  <a:lin ang="5400000" scaled="0"/>
                </a:gradFill>
                <a:sym typeface="Wingdings" panose="05000000000000000000" pitchFamily="2" charset="2"/>
              </a:rPr>
              <a:t>Env</a:t>
            </a:r>
            <a:r>
              <a:rPr lang="en-US" sz="1960" dirty="0">
                <a:gradFill>
                  <a:gsLst>
                    <a:gs pos="1250">
                      <a:srgbClr val="FFFFFF"/>
                    </a:gs>
                    <a:gs pos="100000">
                      <a:srgbClr val="FFFFFF"/>
                    </a:gs>
                  </a:gsLst>
                  <a:lin ang="5400000" scaled="0"/>
                </a:gradFill>
                <a:sym typeface="Wingdings" panose="05000000000000000000" pitchFamily="2" charset="2"/>
              </a:rPr>
              <a:t> + 2 Custom adapters + BTS 2006R2 </a:t>
            </a:r>
            <a:r>
              <a:rPr lang="en-US" sz="1960"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17 Integration Solutions</a:t>
            </a:r>
            <a:r>
              <a:rPr lang="en-US" sz="1960" dirty="0">
                <a:gradFill>
                  <a:gsLst>
                    <a:gs pos="1250">
                      <a:srgbClr val="FFFFFF"/>
                    </a:gs>
                    <a:gs pos="100000">
                      <a:srgbClr val="FFFFFF"/>
                    </a:gs>
                  </a:gsLst>
                  <a:lin ang="5400000" scaled="0"/>
                </a:gradFill>
                <a:sym typeface="Wingdings" panose="05000000000000000000" pitchFamily="2" charset="2"/>
              </a:rPr>
              <a:t> (with SAP) in…</a:t>
            </a:r>
          </a:p>
          <a:p>
            <a:pPr marL="457112" indent="-457112" defTabSz="914225">
              <a:spcBef>
                <a:spcPts val="1800"/>
              </a:spcBef>
              <a:buFont typeface="Wingdings" panose="05000000000000000000" pitchFamily="2" charset="2"/>
              <a:buChar char="à"/>
            </a:pPr>
            <a:endParaRPr lang="en-US" sz="1960" b="1" dirty="0">
              <a:gradFill>
                <a:gsLst>
                  <a:gs pos="1250">
                    <a:srgbClr val="FFFFFF"/>
                  </a:gs>
                  <a:gs pos="100000">
                    <a:srgbClr val="FFFFFF"/>
                  </a:gs>
                </a:gsLst>
                <a:lin ang="5400000" scaled="0"/>
              </a:gradFill>
              <a:sym typeface="Wingdings" panose="05000000000000000000" pitchFamily="2" charset="2"/>
            </a:endParaRPr>
          </a:p>
          <a:p>
            <a:pPr marL="457112" indent="-457112" defTabSz="914225">
              <a:spcBef>
                <a:spcPts val="1800"/>
              </a:spcBef>
              <a:buFont typeface="Wingdings" panose="05000000000000000000" pitchFamily="2" charset="2"/>
              <a:buChar char="à"/>
            </a:pPr>
            <a:endParaRPr lang="en-US" sz="1960" b="1" dirty="0">
              <a:gradFill>
                <a:gsLst>
                  <a:gs pos="1250">
                    <a:srgbClr val="FFFFFF"/>
                  </a:gs>
                  <a:gs pos="100000">
                    <a:srgbClr val="FFFFFF"/>
                  </a:gs>
                </a:gsLst>
                <a:lin ang="5400000" scaled="0"/>
              </a:gradFill>
              <a:sym typeface="Wingdings" panose="05000000000000000000" pitchFamily="2" charset="2"/>
            </a:endParaRPr>
          </a:p>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Build 3 </a:t>
            </a:r>
            <a:r>
              <a:rPr lang="en-US" sz="1960" dirty="0" err="1">
                <a:gradFill>
                  <a:gsLst>
                    <a:gs pos="1250">
                      <a:srgbClr val="FFFFFF"/>
                    </a:gs>
                    <a:gs pos="100000">
                      <a:srgbClr val="FFFFFF"/>
                    </a:gs>
                  </a:gsLst>
                  <a:lin ang="5400000" scaled="0"/>
                </a:gradFill>
                <a:sym typeface="Wingdings" panose="05000000000000000000" pitchFamily="2" charset="2"/>
              </a:rPr>
              <a:t>Env</a:t>
            </a:r>
            <a:r>
              <a:rPr lang="en-US" sz="1960" dirty="0">
                <a:gradFill>
                  <a:gsLst>
                    <a:gs pos="1250">
                      <a:srgbClr val="FFFFFF"/>
                    </a:gs>
                    <a:gs pos="100000">
                      <a:srgbClr val="FFFFFF"/>
                    </a:gs>
                  </a:gsLst>
                  <a:lin ang="5400000" scaled="0"/>
                </a:gradFill>
                <a:sym typeface="Wingdings" panose="05000000000000000000" pitchFamily="2" charset="2"/>
              </a:rPr>
              <a:t> + 2 Custom adapters + BTS 2006R2 </a:t>
            </a:r>
            <a:r>
              <a:rPr lang="en-US" sz="1960"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10 Integration Solutions </a:t>
            </a:r>
            <a:r>
              <a:rPr lang="en-US" sz="1960" dirty="0">
                <a:gradFill>
                  <a:gsLst>
                    <a:gs pos="1250">
                      <a:srgbClr val="FFFFFF"/>
                    </a:gs>
                    <a:gs pos="100000">
                      <a:srgbClr val="FFFFFF"/>
                    </a:gs>
                  </a:gsLst>
                  <a:lin ang="5400000" scaled="0"/>
                </a:gradFill>
                <a:sym typeface="Wingdings" panose="05000000000000000000" pitchFamily="2" charset="2"/>
              </a:rPr>
              <a:t>(with BAM OLAP) in…</a:t>
            </a:r>
            <a:endParaRPr lang="en-US" sz="1960" b="1" dirty="0">
              <a:gradFill>
                <a:gsLst>
                  <a:gs pos="1250">
                    <a:srgbClr val="FFFFFF"/>
                  </a:gs>
                  <a:gs pos="100000">
                    <a:srgbClr val="FFFFFF"/>
                  </a:gs>
                </a:gsLst>
                <a:lin ang="5400000" scaled="0"/>
              </a:gradFill>
              <a:sym typeface="Wingdings" panose="05000000000000000000" pitchFamily="2" charset="2"/>
            </a:endParaRPr>
          </a:p>
          <a:p>
            <a:pPr marL="457112" indent="-457112" defTabSz="914225">
              <a:spcBef>
                <a:spcPts val="1800"/>
              </a:spcBef>
              <a:buFont typeface="Wingdings" panose="05000000000000000000" pitchFamily="2" charset="2"/>
              <a:buChar char="à"/>
            </a:pPr>
            <a:endParaRPr lang="en-US" sz="1960" b="1" dirty="0">
              <a:gradFill>
                <a:gsLst>
                  <a:gs pos="1250">
                    <a:srgbClr val="FFFFFF"/>
                  </a:gs>
                  <a:gs pos="100000">
                    <a:srgbClr val="FFFFFF"/>
                  </a:gs>
                </a:gsLst>
                <a:lin ang="5400000" scaled="0"/>
              </a:gradFill>
              <a:sym typeface="Wingdings" panose="05000000000000000000" pitchFamily="2" charset="2"/>
            </a:endParaRPr>
          </a:p>
          <a:p>
            <a:pPr defTabSz="914225">
              <a:spcBef>
                <a:spcPts val="1800"/>
              </a:spcBef>
            </a:pPr>
            <a:endParaRPr lang="en-US" sz="1960" b="1" dirty="0">
              <a:gradFill>
                <a:gsLst>
                  <a:gs pos="1250">
                    <a:srgbClr val="FFFFFF"/>
                  </a:gs>
                  <a:gs pos="100000">
                    <a:srgbClr val="FFFFFF"/>
                  </a:gs>
                </a:gsLst>
                <a:lin ang="5400000" scaled="0"/>
              </a:gradFill>
              <a:sym typeface="Wingdings" panose="05000000000000000000" pitchFamily="2" charset="2"/>
            </a:endParaRPr>
          </a:p>
          <a:p>
            <a:pPr marL="457112" indent="-457112" defTabSz="914225">
              <a:spcBef>
                <a:spcPts val="1800"/>
              </a:spcBef>
              <a:buFont typeface="Wingdings" panose="05000000000000000000" pitchFamily="2" charset="2"/>
              <a:buChar char="à"/>
            </a:pPr>
            <a:r>
              <a:rPr lang="en-US" sz="1960" dirty="0">
                <a:gradFill>
                  <a:gsLst>
                    <a:gs pos="1250">
                      <a:srgbClr val="FFFFFF"/>
                    </a:gs>
                    <a:gs pos="100000">
                      <a:srgbClr val="FFFFFF"/>
                    </a:gs>
                  </a:gsLst>
                  <a:lin ang="5400000" scaled="0"/>
                </a:gradFill>
                <a:sym typeface="Wingdings" panose="05000000000000000000" pitchFamily="2" charset="2"/>
              </a:rPr>
              <a:t>Build 2 </a:t>
            </a:r>
            <a:r>
              <a:rPr lang="en-US" sz="1960" dirty="0" err="1">
                <a:gradFill>
                  <a:gsLst>
                    <a:gs pos="1250">
                      <a:srgbClr val="FFFFFF"/>
                    </a:gs>
                    <a:gs pos="100000">
                      <a:srgbClr val="FFFFFF"/>
                    </a:gs>
                  </a:gsLst>
                  <a:lin ang="5400000" scaled="0"/>
                </a:gradFill>
                <a:sym typeface="Wingdings" panose="05000000000000000000" pitchFamily="2" charset="2"/>
              </a:rPr>
              <a:t>Env</a:t>
            </a:r>
            <a:r>
              <a:rPr lang="en-US" sz="1960" dirty="0">
                <a:gradFill>
                  <a:gsLst>
                    <a:gs pos="1250">
                      <a:srgbClr val="FFFFFF"/>
                    </a:gs>
                    <a:gs pos="100000">
                      <a:srgbClr val="FFFFFF"/>
                    </a:gs>
                  </a:gsLst>
                  <a:lin ang="5400000" scaled="0"/>
                </a:gradFill>
                <a:sym typeface="Wingdings" panose="05000000000000000000" pitchFamily="2" charset="2"/>
              </a:rPr>
              <a:t> + 2 Custom adapters + BTS 2004 </a:t>
            </a:r>
            <a:r>
              <a:rPr lang="en-US" sz="1960"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5 Integration Solutions </a:t>
            </a:r>
            <a:r>
              <a:rPr lang="en-US" sz="1960" dirty="0">
                <a:gradFill>
                  <a:gsLst>
                    <a:gs pos="1250">
                      <a:srgbClr val="FFFFFF"/>
                    </a:gs>
                    <a:gs pos="100000">
                      <a:srgbClr val="FFFFFF"/>
                    </a:gs>
                  </a:gsLst>
                  <a:lin ang="5400000" scaled="0"/>
                </a:gradFill>
                <a:sym typeface="Wingdings" panose="05000000000000000000" pitchFamily="2" charset="2"/>
              </a:rPr>
              <a:t>(with Cross references and on with 210 projects) – no documentation in…</a:t>
            </a:r>
            <a:endParaRPr lang="en-US" sz="1960" b="1" dirty="0">
              <a:gradFill>
                <a:gsLst>
                  <a:gs pos="1250">
                    <a:srgbClr val="FFFFFF"/>
                  </a:gs>
                  <a:gs pos="100000">
                    <a:srgbClr val="FFFFFF"/>
                  </a:gs>
                </a:gsLst>
                <a:lin ang="5400000" scaled="0"/>
              </a:gradFill>
              <a:sym typeface="Wingdings" panose="05000000000000000000" pitchFamily="2" charset="2"/>
            </a:endParaRPr>
          </a:p>
        </p:txBody>
      </p:sp>
      <p:sp>
        <p:nvSpPr>
          <p:cNvPr id="13" name="Rectangle 12"/>
          <p:cNvSpPr/>
          <p:nvPr/>
        </p:nvSpPr>
        <p:spPr>
          <a:xfrm>
            <a:off x="8555917" y="1754366"/>
            <a:ext cx="3082895" cy="461665"/>
          </a:xfrm>
          <a:prstGeom prst="rect">
            <a:avLst/>
          </a:prstGeom>
        </p:spPr>
        <p:txBody>
          <a:bodyPr wrap="none">
            <a:spAutoFit/>
          </a:bodyPr>
          <a:lstStyle/>
          <a:p>
            <a:pPr defTabSz="914225">
              <a:spcBef>
                <a:spcPts val="1800"/>
              </a:spcBef>
            </a:pPr>
            <a:r>
              <a:rPr lang="en-US" sz="2400" b="1"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…less than 40 days</a:t>
            </a:r>
          </a:p>
        </p:txBody>
      </p:sp>
      <p:sp>
        <p:nvSpPr>
          <p:cNvPr id="14" name="Rectangle 13"/>
          <p:cNvSpPr/>
          <p:nvPr/>
        </p:nvSpPr>
        <p:spPr>
          <a:xfrm>
            <a:off x="8555917" y="3639683"/>
            <a:ext cx="3076483" cy="461665"/>
          </a:xfrm>
          <a:prstGeom prst="rect">
            <a:avLst/>
          </a:prstGeom>
        </p:spPr>
        <p:txBody>
          <a:bodyPr wrap="none">
            <a:spAutoFit/>
          </a:bodyPr>
          <a:lstStyle/>
          <a:p>
            <a:r>
              <a:rPr lang="en-US" sz="2400" b="1"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…less than 25 days</a:t>
            </a:r>
            <a:endParaRPr lang="en-US" sz="2400" b="1"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 name="Rectangle 14"/>
          <p:cNvSpPr/>
          <p:nvPr/>
        </p:nvSpPr>
        <p:spPr>
          <a:xfrm>
            <a:off x="8555916" y="5815280"/>
            <a:ext cx="3082895" cy="461665"/>
          </a:xfrm>
          <a:prstGeom prst="rect">
            <a:avLst/>
          </a:prstGeom>
        </p:spPr>
        <p:txBody>
          <a:bodyPr wrap="none">
            <a:spAutoFit/>
          </a:bodyPr>
          <a:lstStyle/>
          <a:p>
            <a:r>
              <a:rPr lang="en-US" sz="2400" b="1"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…less than 40 days</a:t>
            </a:r>
            <a:endParaRPr lang="en-US" sz="2400" b="1" dirty="0">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980212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411" y="1617786"/>
            <a:ext cx="7167282" cy="6858000"/>
          </a:xfrm>
          <a:prstGeom prst="rect">
            <a:avLst/>
          </a:prstGeom>
        </p:spPr>
      </p:pic>
      <p:sp>
        <p:nvSpPr>
          <p:cNvPr id="4" name="Title 1"/>
          <p:cNvSpPr txBox="1">
            <a:spLocks/>
          </p:cNvSpPr>
          <p:nvPr/>
        </p:nvSpPr>
        <p:spPr>
          <a:xfrm>
            <a:off x="125080" y="739142"/>
            <a:ext cx="10242810"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tx1"/>
                </a:solidFill>
              </a:rPr>
              <a:t>What about </a:t>
            </a:r>
            <a:r>
              <a:rPr lang="en-US" sz="60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EXTENSIBILITY</a:t>
            </a:r>
            <a:r>
              <a:rPr lang="en-US" sz="6000" dirty="0">
                <a:solidFill>
                  <a:schemeClr val="tx1"/>
                </a:solidFill>
              </a:rPr>
              <a:t>…</a:t>
            </a:r>
          </a:p>
        </p:txBody>
      </p:sp>
      <p:sp>
        <p:nvSpPr>
          <p:cNvPr id="5" name="Title 1"/>
          <p:cNvSpPr txBox="1">
            <a:spLocks/>
          </p:cNvSpPr>
          <p:nvPr/>
        </p:nvSpPr>
        <p:spPr>
          <a:xfrm>
            <a:off x="1433080" y="1800666"/>
            <a:ext cx="5797714" cy="1196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tx1"/>
                </a:solidFill>
              </a:rPr>
              <a:t>…what’s </a:t>
            </a:r>
            <a:r>
              <a:rPr lang="en-US" sz="60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new</a:t>
            </a:r>
            <a:r>
              <a:rPr lang="en-US" sz="6000" dirty="0">
                <a:solidFill>
                  <a:schemeClr val="tx1"/>
                </a:solidFill>
              </a:rPr>
              <a:t>?</a:t>
            </a:r>
          </a:p>
          <a:p>
            <a:endParaRPr lang="en-US" sz="6000" dirty="0">
              <a:solidFill>
                <a:schemeClr val="tx1"/>
              </a:solidFill>
            </a:endParaRPr>
          </a:p>
        </p:txBody>
      </p:sp>
    </p:spTree>
    <p:extLst>
      <p:ext uri="{BB962C8B-B14F-4D97-AF65-F5344CB8AC3E}">
        <p14:creationId xmlns:p14="http://schemas.microsoft.com/office/powerpoint/2010/main" val="16090674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#3 </a:t>
            </a:r>
            <a:r>
              <a:rPr lang="en-US" sz="3920" spc="-102" dirty="0">
                <a:solidFill>
                  <a:srgbClr val="FFFFFF"/>
                </a:solidFill>
                <a:latin typeface="Segoe UI Light"/>
              </a:rPr>
              <a:t>– Meet Grabby! </a:t>
            </a:r>
            <a:r>
              <a:rPr lang="en-US" sz="3600" spc="-102" dirty="0">
                <a:solidFill>
                  <a:srgbClr val="FFFFFF"/>
                </a:solidFill>
                <a:latin typeface="Segoe UI Light"/>
              </a:rPr>
              <a:t>(Open Source Community project)</a:t>
            </a:r>
          </a:p>
        </p:txBody>
      </p:sp>
      <p:sp>
        <p:nvSpPr>
          <p:cNvPr id="8" name="Rectangle 7"/>
          <p:cNvSpPr/>
          <p:nvPr/>
        </p:nvSpPr>
        <p:spPr>
          <a:xfrm>
            <a:off x="4384950" y="3621572"/>
            <a:ext cx="6902471" cy="2913498"/>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9" name="Rectangle 8"/>
          <p:cNvSpPr/>
          <p:nvPr/>
        </p:nvSpPr>
        <p:spPr>
          <a:xfrm>
            <a:off x="4384950" y="1311226"/>
            <a:ext cx="6902471" cy="219397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endParaRPr lang="en-US" sz="1765" noProof="1">
              <a:gradFill>
                <a:gsLst>
                  <a:gs pos="1250">
                    <a:srgbClr val="FFFFFF"/>
                  </a:gs>
                  <a:gs pos="100000">
                    <a:srgbClr val="FFFFFF"/>
                  </a:gs>
                </a:gsLst>
                <a:lin ang="5400000" scaled="0"/>
              </a:gradFill>
              <a:latin typeface="Segoe UI"/>
            </a:endParaRPr>
          </a:p>
        </p:txBody>
      </p:sp>
      <p:sp>
        <p:nvSpPr>
          <p:cNvPr id="12" name="Text Placeholder 4"/>
          <p:cNvSpPr txBox="1">
            <a:spLocks/>
          </p:cNvSpPr>
          <p:nvPr/>
        </p:nvSpPr>
        <p:spPr>
          <a:xfrm>
            <a:off x="4384950" y="3621571"/>
            <a:ext cx="6902471" cy="291349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Taking coffee </a:t>
            </a:r>
            <a:r>
              <a:rPr lang="en-US" sz="1960" noProof="1">
                <a:gradFill>
                  <a:gsLst>
                    <a:gs pos="1250">
                      <a:srgbClr val="FFFFFF"/>
                    </a:gs>
                    <a:gs pos="100000">
                      <a:srgbClr val="FFFFFF"/>
                    </a:gs>
                  </a:gsLst>
                  <a:lin ang="5400000" scaled="0"/>
                </a:gradFill>
                <a:latin typeface="Segoe UI"/>
              </a:rPr>
              <a:t>with BizTalk will be possible…</a:t>
            </a:r>
          </a:p>
          <a:p>
            <a:pPr algn="r"/>
            <a:r>
              <a:rPr lang="en-US" sz="1960" noProof="1">
                <a:gradFill>
                  <a:gsLst>
                    <a:gs pos="1250">
                      <a:srgbClr val="FFFFFF"/>
                    </a:gs>
                    <a:gs pos="100000">
                      <a:srgbClr val="FFFFFF"/>
                    </a:gs>
                  </a:gsLst>
                  <a:lin ang="5400000" scaled="0"/>
                </a:gradFill>
                <a:latin typeface="Segoe UI"/>
              </a:rPr>
              <a:t>… the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limit will be your imagination</a:t>
            </a:r>
            <a:r>
              <a:rPr lang="en-US" sz="1960" noProof="1">
                <a:gradFill>
                  <a:gsLst>
                    <a:gs pos="1250">
                      <a:srgbClr val="FFFFFF"/>
                    </a:gs>
                    <a:gs pos="100000">
                      <a:srgbClr val="FFFFFF"/>
                    </a:gs>
                  </a:gsLst>
                  <a:lin ang="5400000" scaled="0"/>
                </a:gradFill>
                <a:latin typeface="Segoe UI"/>
              </a:rPr>
              <a:t>!</a:t>
            </a:r>
          </a:p>
          <a:p>
            <a:pPr algn="ctr"/>
            <a:endParaRPr lang="en-US" sz="1960" noProof="1">
              <a:gradFill>
                <a:gsLst>
                  <a:gs pos="1250">
                    <a:srgbClr val="FFFFFF"/>
                  </a:gs>
                  <a:gs pos="100000">
                    <a:srgbClr val="FFFFFF"/>
                  </a:gs>
                </a:gsLst>
                <a:lin ang="5400000" scaled="0"/>
              </a:gradFill>
              <a:latin typeface="Segoe UI"/>
            </a:endParaRPr>
          </a:p>
          <a:p>
            <a:pPr algn="just"/>
            <a:r>
              <a:rPr lang="en-US" sz="1960" noProof="1">
                <a:gradFill>
                  <a:gsLst>
                    <a:gs pos="1250">
                      <a:srgbClr val="FFFFFF"/>
                    </a:gs>
                    <a:gs pos="100000">
                      <a:srgbClr val="FFFFFF"/>
                    </a:gs>
                  </a:gsLst>
                  <a:lin ang="5400000" scaled="0"/>
                </a:gradFill>
                <a:latin typeface="Segoe UI"/>
              </a:rPr>
              <a:t>With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BizTalk GrabCaster Adapter</a:t>
            </a:r>
            <a:r>
              <a:rPr lang="en-US" sz="1960" noProof="1">
                <a:gradFill>
                  <a:gsLst>
                    <a:gs pos="1250">
                      <a:srgbClr val="FFFFFF"/>
                    </a:gs>
                    <a:gs pos="100000">
                      <a:srgbClr val="FFFFFF"/>
                    </a:gs>
                  </a:gsLst>
                  <a:lin ang="5400000" scaled="0"/>
                </a:gradFill>
                <a:latin typeface="Segoe UI"/>
              </a:rPr>
              <a:t>… you will be able to embedded a microengine (GrabCaster engine) within the BizTalk Server engine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extending</a:t>
            </a:r>
            <a:r>
              <a:rPr lang="en-US" sz="1960" noProof="1">
                <a:gradFill>
                  <a:gsLst>
                    <a:gs pos="1250">
                      <a:srgbClr val="FFFFFF"/>
                    </a:gs>
                    <a:gs pos="100000">
                      <a:srgbClr val="FFFFFF"/>
                    </a:gs>
                  </a:gsLst>
                  <a:lin ang="5400000" scaled="0"/>
                </a:gradFill>
                <a:latin typeface="Segoe UI"/>
              </a:rPr>
              <a:t> the internal capabilities and providing a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very easy way </a:t>
            </a:r>
            <a:r>
              <a:rPr lang="en-US" sz="1960" noProof="1">
                <a:gradFill>
                  <a:gsLst>
                    <a:gs pos="1250">
                      <a:srgbClr val="FFFFFF"/>
                    </a:gs>
                    <a:gs pos="100000">
                      <a:srgbClr val="FFFFFF"/>
                    </a:gs>
                  </a:gsLst>
                  <a:lin ang="5400000" scaled="0"/>
                </a:gradFill>
                <a:latin typeface="Segoe UI"/>
              </a:rPr>
              <a:t>to solve any complex integration problem…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even without code</a:t>
            </a:r>
            <a:r>
              <a:rPr lang="en-US" sz="1960" noProof="1">
                <a:gradFill>
                  <a:gsLst>
                    <a:gs pos="1250">
                      <a:srgbClr val="FFFFFF"/>
                    </a:gs>
                    <a:gs pos="100000">
                      <a:srgbClr val="FFFFFF"/>
                    </a:gs>
                  </a:gsLst>
                  <a:lin ang="5400000" scaled="0"/>
                </a:gradFill>
                <a:latin typeface="Segoe UI"/>
              </a:rPr>
              <a:t>! </a:t>
            </a:r>
          </a:p>
        </p:txBody>
      </p:sp>
      <p:sp>
        <p:nvSpPr>
          <p:cNvPr id="13" name="Freeform 12"/>
          <p:cNvSpPr/>
          <p:nvPr/>
        </p:nvSpPr>
        <p:spPr>
          <a:xfrm>
            <a:off x="1047436" y="1311226"/>
            <a:ext cx="3203517" cy="219397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300"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Let’s be completely</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honest…</a:t>
            </a:r>
            <a:endParaRPr lang="en-US" sz="1765" dirty="0">
              <a:gradFill>
                <a:gsLst>
                  <a:gs pos="0">
                    <a:srgbClr val="FFFFFF"/>
                  </a:gs>
                  <a:gs pos="100000">
                    <a:srgbClr val="FFFFFF"/>
                  </a:gs>
                </a:gsLst>
                <a:lin ang="5400000" scaled="0"/>
              </a:gradFill>
            </a:endParaRPr>
          </a:p>
        </p:txBody>
      </p:sp>
      <p:sp>
        <p:nvSpPr>
          <p:cNvPr id="14" name="Freeform 13"/>
          <p:cNvSpPr/>
          <p:nvPr/>
        </p:nvSpPr>
        <p:spPr>
          <a:xfrm>
            <a:off x="1047436" y="3621572"/>
            <a:ext cx="3203517" cy="291349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rPr>
              <a:t>Until now…</a:t>
            </a:r>
            <a:br>
              <a:rPr lang="en-US" sz="2549" b="1"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Now you will be able to easily extend your BizTalk Server…</a:t>
            </a:r>
          </a:p>
        </p:txBody>
      </p:sp>
      <p:sp>
        <p:nvSpPr>
          <p:cNvPr id="28" name="Text Placeholder 4"/>
          <p:cNvSpPr txBox="1">
            <a:spLocks/>
          </p:cNvSpPr>
          <p:nvPr/>
        </p:nvSpPr>
        <p:spPr>
          <a:xfrm>
            <a:off x="4384950" y="1305865"/>
            <a:ext cx="6902471" cy="2199335"/>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961" noProof="1">
                <a:gradFill>
                  <a:gsLst>
                    <a:gs pos="1250">
                      <a:srgbClr val="FFFFFF"/>
                    </a:gs>
                    <a:gs pos="100000">
                      <a:srgbClr val="FFFFFF"/>
                    </a:gs>
                  </a:gsLst>
                  <a:lin ang="5400000" scaled="0"/>
                </a:gradFill>
                <a:latin typeface="Segoe UI"/>
              </a:rPr>
              <a:t>There isn't any major revolution since 2004!</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2006: BizTalk Administratin Console</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2006 R2: Support for WCF Adapters</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2009:</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2010: New Trading Partner Management </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2013: New Map Engine, Support Cloud</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2013 R2: JSON</a:t>
            </a:r>
          </a:p>
          <a:p>
            <a:pPr marL="342900" indent="-342900" algn="just">
              <a:buFont typeface="Arial" panose="020B0604020202020204" pitchFamily="34" charset="0"/>
              <a:buChar char="•"/>
            </a:pPr>
            <a:r>
              <a:rPr lang="en-US" sz="1400" noProof="1">
                <a:gradFill>
                  <a:gsLst>
                    <a:gs pos="1250">
                      <a:srgbClr val="FFFFFF"/>
                    </a:gs>
                    <a:gs pos="100000">
                      <a:srgbClr val="FFFFFF"/>
                    </a:gs>
                  </a:gsLst>
                  <a:lin ang="5400000" scaled="0"/>
                </a:gradFill>
                <a:latin typeface="Segoe UI"/>
              </a:rPr>
              <a:t>2016: Always On (that’s SQL!)</a:t>
            </a:r>
          </a:p>
        </p:txBody>
      </p:sp>
      <p:pic>
        <p:nvPicPr>
          <p:cNvPr id="2" name="Picture 1"/>
          <p:cNvPicPr>
            <a:picLocks noChangeAspect="1"/>
          </p:cNvPicPr>
          <p:nvPr/>
        </p:nvPicPr>
        <p:blipFill>
          <a:blip r:embed="rId3"/>
          <a:stretch>
            <a:fillRect/>
          </a:stretch>
        </p:blipFill>
        <p:spPr>
          <a:xfrm>
            <a:off x="2112296" y="1305864"/>
            <a:ext cx="7967409" cy="2199337"/>
          </a:xfrm>
          <a:prstGeom prst="rect">
            <a:avLst/>
          </a:prstGeom>
        </p:spPr>
      </p:pic>
    </p:spTree>
    <p:extLst>
      <p:ext uri="{BB962C8B-B14F-4D97-AF65-F5344CB8AC3E}">
        <p14:creationId xmlns:p14="http://schemas.microsoft.com/office/powerpoint/2010/main" val="144845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 presetClass="exit"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1" presetClass="exit"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par>
                          <p:cTn id="27" fill="hold">
                            <p:stCondLst>
                              <p:cond delay="500"/>
                            </p:stCondLst>
                            <p:childTnLst>
                              <p:par>
                                <p:cTn id="28" presetID="1" presetClass="exit"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animBg="1"/>
      <p:bldP spid="14"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487"/>
            <a:ext cx="12192000" cy="6857027"/>
          </a:xfrm>
          <a:prstGeom prst="rect">
            <a:avLst/>
          </a:prstGeom>
        </p:spPr>
      </p:pic>
      <p:sp>
        <p:nvSpPr>
          <p:cNvPr id="6" name="Title 1"/>
          <p:cNvSpPr txBox="1">
            <a:spLocks/>
          </p:cNvSpPr>
          <p:nvPr/>
        </p:nvSpPr>
        <p:spPr>
          <a:xfrm>
            <a:off x="269239" y="5540170"/>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bg1"/>
                </a:solidFill>
              </a:rPr>
              <a:t>That </a:t>
            </a:r>
            <a:r>
              <a:rPr lang="en-US" sz="6000" dirty="0" err="1">
                <a:solidFill>
                  <a:schemeClr val="bg1"/>
                </a:solidFill>
              </a:rPr>
              <a:t>st</a:t>
            </a:r>
            <a:r>
              <a:rPr lang="en-US" sz="6000" dirty="0">
                <a:solidFill>
                  <a:schemeClr val="bg1"/>
                </a:solidFill>
              </a:rPr>
              <a:t>****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Developer</a:t>
            </a:r>
            <a:r>
              <a:rPr lang="en-US" sz="6000" dirty="0">
                <a:solidFill>
                  <a:schemeClr val="bg1"/>
                </a:solidFill>
              </a:rPr>
              <a:t>….</a:t>
            </a:r>
          </a:p>
        </p:txBody>
      </p:sp>
    </p:spTree>
    <p:extLst>
      <p:ext uri="{BB962C8B-B14F-4D97-AF65-F5344CB8AC3E}">
        <p14:creationId xmlns:p14="http://schemas.microsoft.com/office/powerpoint/2010/main" val="31766155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a:lnSpc>
                <a:spcPts val="6176"/>
              </a:lnSpc>
            </a:pPr>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#4 </a:t>
            </a:r>
            <a:r>
              <a:rPr lang="en-US" sz="3920" spc="-102" dirty="0">
                <a:solidFill>
                  <a:srgbClr val="FFFFFF"/>
                </a:solidFill>
                <a:latin typeface="Segoe UI Light"/>
              </a:rPr>
              <a:t>– Installing Custom Adapters</a:t>
            </a:r>
          </a:p>
        </p:txBody>
      </p:sp>
      <p:sp>
        <p:nvSpPr>
          <p:cNvPr id="7" name="Rectangle 6"/>
          <p:cNvSpPr/>
          <p:nvPr/>
        </p:nvSpPr>
        <p:spPr>
          <a:xfrm>
            <a:off x="4384950" y="4955949"/>
            <a:ext cx="6902471" cy="1579120"/>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8" name="Rectangle 7"/>
          <p:cNvSpPr/>
          <p:nvPr/>
        </p:nvSpPr>
        <p:spPr>
          <a:xfrm>
            <a:off x="4384950" y="1311226"/>
            <a:ext cx="6902471" cy="183540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9" name="Rectangle 8"/>
          <p:cNvSpPr/>
          <p:nvPr/>
        </p:nvSpPr>
        <p:spPr>
          <a:xfrm>
            <a:off x="4384950" y="3258350"/>
            <a:ext cx="6902471" cy="1585880"/>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10" name="Text Placeholder 4"/>
          <p:cNvSpPr txBox="1">
            <a:spLocks/>
          </p:cNvSpPr>
          <p:nvPr/>
        </p:nvSpPr>
        <p:spPr>
          <a:xfrm>
            <a:off x="4384951" y="3258350"/>
            <a:ext cx="6902471" cy="1585879"/>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1800" dirty="0"/>
              <a:t>[HKEY_CLASSES_ROOT\CLSID\</a:t>
            </a:r>
            <a:r>
              <a:rPr lang="pt-BR" sz="1800" dirty="0">
                <a:solidFill>
                  <a:srgbClr val="FFFF00"/>
                </a:solidFill>
              </a:rPr>
              <a:t>{62018D08-281A-415b-A6D3-6172E3762867}</a:t>
            </a:r>
            <a:r>
              <a:rPr lang="pt-BR" sz="1800" dirty="0"/>
              <a:t>]</a:t>
            </a:r>
          </a:p>
          <a:p>
            <a:r>
              <a:rPr lang="pt-BR" sz="1800" dirty="0"/>
              <a:t>@="Static DotNetFile Adapter"</a:t>
            </a:r>
          </a:p>
          <a:p>
            <a:r>
              <a:rPr lang="pt-BR" sz="1800" dirty="0"/>
              <a:t>"AppID"="</a:t>
            </a:r>
            <a:r>
              <a:rPr lang="pt-BR" sz="1800" dirty="0">
                <a:solidFill>
                  <a:srgbClr val="FFFF00"/>
                </a:solidFill>
              </a:rPr>
              <a:t>{12A6EBAA-CF68-4B58-B36E-A5A19B22C04E}</a:t>
            </a:r>
            <a:r>
              <a:rPr lang="pt-BR" sz="1800" dirty="0"/>
              <a:t>"</a:t>
            </a:r>
            <a:endParaRPr lang="en-US" sz="1800" noProof="1">
              <a:gradFill>
                <a:gsLst>
                  <a:gs pos="1250">
                    <a:srgbClr val="FFFFFF"/>
                  </a:gs>
                  <a:gs pos="100000">
                    <a:srgbClr val="FFFFFF"/>
                  </a:gs>
                </a:gsLst>
                <a:lin ang="5400000" scaled="0"/>
              </a:gradFill>
              <a:latin typeface="Segoe UI"/>
            </a:endParaRPr>
          </a:p>
        </p:txBody>
      </p:sp>
      <p:sp>
        <p:nvSpPr>
          <p:cNvPr id="11" name="Text Placeholder 4"/>
          <p:cNvSpPr txBox="1">
            <a:spLocks/>
          </p:cNvSpPr>
          <p:nvPr/>
        </p:nvSpPr>
        <p:spPr>
          <a:xfrm>
            <a:off x="4384950" y="4965962"/>
            <a:ext cx="6902471" cy="156910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pt-BR" sz="1960" dirty="0"/>
              <a:t>A) </a:t>
            </a:r>
            <a:r>
              <a:rPr lang="en-US" sz="1960" noProof="1"/>
              <a:t>Ensure that you generate new guids </a:t>
            </a:r>
          </a:p>
          <a:p>
            <a:pPr>
              <a:lnSpc>
                <a:spcPct val="100000"/>
              </a:lnSpc>
            </a:pPr>
            <a:r>
              <a:rPr lang="pt-BR" sz="1960" dirty="0"/>
              <a:t>B) Or use the </a:t>
            </a:r>
            <a:r>
              <a:rPr lang="en-US" sz="1960" noProof="1"/>
              <a:t>Adapter Registry Wizard</a:t>
            </a:r>
          </a:p>
          <a:p>
            <a:pPr marL="285750" indent="-285750">
              <a:buFont typeface="Arial" panose="020B0604020202020204" pitchFamily="34" charset="0"/>
              <a:buChar char="•"/>
            </a:pPr>
            <a:r>
              <a:rPr lang="en-US" sz="1800" noProof="1">
                <a:gradFill>
                  <a:gsLst>
                    <a:gs pos="1250">
                      <a:srgbClr val="FFFFFF"/>
                    </a:gs>
                    <a:gs pos="100000">
                      <a:srgbClr val="FFFFFF"/>
                    </a:gs>
                  </a:gsLst>
                  <a:lin ang="5400000" scaled="0"/>
                </a:gradFill>
                <a:latin typeface="Segoe UI"/>
              </a:rPr>
              <a:t>&lt;Installation Path&gt;\SDK\Utilities\AdapterRegistryWizard\</a:t>
            </a:r>
          </a:p>
        </p:txBody>
      </p:sp>
      <p:sp>
        <p:nvSpPr>
          <p:cNvPr id="12" name="Freeform 11"/>
          <p:cNvSpPr/>
          <p:nvPr/>
        </p:nvSpPr>
        <p:spPr>
          <a:xfrm>
            <a:off x="1047436" y="1311226"/>
            <a:ext cx="3203517" cy="183540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What the Admin</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should do to install them on a 64-bit machine?</a:t>
            </a:r>
          </a:p>
        </p:txBody>
      </p:sp>
      <p:sp>
        <p:nvSpPr>
          <p:cNvPr id="13" name="Freeform 12"/>
          <p:cNvSpPr/>
          <p:nvPr/>
        </p:nvSpPr>
        <p:spPr>
          <a:xfrm>
            <a:off x="1047436" y="4965962"/>
            <a:ext cx="3203517" cy="156910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What the Admin</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should do?</a:t>
            </a:r>
          </a:p>
        </p:txBody>
      </p:sp>
      <p:sp>
        <p:nvSpPr>
          <p:cNvPr id="14" name="Freeform 13"/>
          <p:cNvSpPr/>
          <p:nvPr/>
        </p:nvSpPr>
        <p:spPr>
          <a:xfrm>
            <a:off x="1047436" y="3268362"/>
            <a:ext cx="3203517" cy="157586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00"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Common problem </a:t>
            </a:r>
            <a:b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br>
            <a:r>
              <a:rPr lang="en-US" sz="2549" dirty="0">
                <a:gradFill>
                  <a:gsLst>
                    <a:gs pos="0">
                      <a:srgbClr val="FFFFFF"/>
                    </a:gs>
                    <a:gs pos="100000">
                      <a:srgbClr val="FFFFFF"/>
                    </a:gs>
                  </a:gsLst>
                  <a:lin ang="5400000" scaled="0"/>
                </a:gradFill>
              </a:rPr>
              <a:t>Unique ID’s</a:t>
            </a:r>
          </a:p>
        </p:txBody>
      </p:sp>
      <p:sp>
        <p:nvSpPr>
          <p:cNvPr id="15" name="TextBox 14"/>
          <p:cNvSpPr txBox="1"/>
          <p:nvPr/>
        </p:nvSpPr>
        <p:spPr>
          <a:xfrm>
            <a:off x="954872" y="6104643"/>
            <a:ext cx="3430078" cy="411807"/>
          </a:xfrm>
          <a:prstGeom prst="rect">
            <a:avLst/>
          </a:prstGeom>
          <a:noFill/>
        </p:spPr>
        <p:txBody>
          <a:bodyPr wrap="square" lIns="179285" tIns="143428" rIns="179285" bIns="143428" rtlCol="0">
            <a:spAutoFit/>
          </a:bodyPr>
          <a:lstStyle/>
          <a:p>
            <a:pPr>
              <a:lnSpc>
                <a:spcPct val="90000"/>
              </a:lnSpc>
            </a:pPr>
            <a:r>
              <a:rPr lang="pt-PT" sz="882" b="1" dirty="0">
                <a:gradFill>
                  <a:gsLst>
                    <a:gs pos="2917">
                      <a:schemeClr val="tx1"/>
                    </a:gs>
                    <a:gs pos="30000">
                      <a:schemeClr val="tx1"/>
                    </a:gs>
                  </a:gsLst>
                  <a:lin ang="5400000" scaled="0"/>
                </a:gradFill>
              </a:rPr>
              <a:t>https://msdn.microsoft.com/en-us/library/aa578379.aspx</a:t>
            </a:r>
          </a:p>
        </p:txBody>
      </p:sp>
      <p:sp>
        <p:nvSpPr>
          <p:cNvPr id="16" name="Text Placeholder 4"/>
          <p:cNvSpPr txBox="1">
            <a:spLocks/>
          </p:cNvSpPr>
          <p:nvPr/>
        </p:nvSpPr>
        <p:spPr>
          <a:xfrm>
            <a:off x="4384951" y="1301214"/>
            <a:ext cx="6902471" cy="184541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1960" dirty="0"/>
              <a:t>A) Double click CustomAdapter.reg</a:t>
            </a:r>
          </a:p>
          <a:p>
            <a:r>
              <a:rPr lang="en-US" sz="1960" dirty="0"/>
              <a:t>B) Open a 32-bit command prompt:</a:t>
            </a:r>
          </a:p>
          <a:p>
            <a:pPr marL="336145" indent="-336145">
              <a:buFont typeface="Arial" panose="020B0604020202020204" pitchFamily="34" charset="0"/>
              <a:buChar char="•"/>
            </a:pPr>
            <a:r>
              <a:rPr lang="en-US" sz="1960" dirty="0">
                <a:gradFill>
                  <a:gsLst>
                    <a:gs pos="1250">
                      <a:srgbClr val="FFFFFF"/>
                    </a:gs>
                    <a:gs pos="100000">
                      <a:srgbClr val="FFFFFF"/>
                    </a:gs>
                  </a:gsLst>
                  <a:lin ang="5400000" scaled="0"/>
                </a:gradFill>
                <a:latin typeface="Segoe UI"/>
              </a:rPr>
              <a:t> </a:t>
            </a:r>
            <a:r>
              <a:rPr lang="en-US" sz="1800" dirty="0">
                <a:gradFill>
                  <a:gsLst>
                    <a:gs pos="1250">
                      <a:srgbClr val="FFFFFF"/>
                    </a:gs>
                    <a:gs pos="100000">
                      <a:srgbClr val="FFFFFF"/>
                    </a:gs>
                  </a:gsLst>
                  <a:lin ang="5400000" scaled="0"/>
                </a:gradFill>
                <a:latin typeface="Segoe UI"/>
              </a:rPr>
              <a:t>%</a:t>
            </a:r>
            <a:r>
              <a:rPr lang="en-US" sz="1800" dirty="0" err="1">
                <a:gradFill>
                  <a:gsLst>
                    <a:gs pos="1250">
                      <a:srgbClr val="FFFFFF"/>
                    </a:gs>
                    <a:gs pos="100000">
                      <a:srgbClr val="FFFFFF"/>
                    </a:gs>
                  </a:gsLst>
                  <a:lin ang="5400000" scaled="0"/>
                </a:gradFill>
                <a:latin typeface="Segoe UI"/>
              </a:rPr>
              <a:t>windir</a:t>
            </a:r>
            <a:r>
              <a:rPr lang="en-US" sz="1800" dirty="0">
                <a:gradFill>
                  <a:gsLst>
                    <a:gs pos="1250">
                      <a:srgbClr val="FFFFFF"/>
                    </a:gs>
                    <a:gs pos="100000">
                      <a:srgbClr val="FFFFFF"/>
                    </a:gs>
                  </a:gsLst>
                  <a:lin ang="5400000" scaled="0"/>
                </a:gradFill>
                <a:latin typeface="Segoe UI"/>
              </a:rPr>
              <a:t>%\SysWoW64\cmd.exe </a:t>
            </a:r>
          </a:p>
          <a:p>
            <a:pPr marL="336145" indent="-336145">
              <a:buFont typeface="Arial" panose="020B0604020202020204" pitchFamily="34" charset="0"/>
              <a:buChar char="•"/>
            </a:pPr>
            <a:r>
              <a:rPr lang="en-US" sz="1800" dirty="0">
                <a:gradFill>
                  <a:gsLst>
                    <a:gs pos="1250">
                      <a:srgbClr val="FFFFFF"/>
                    </a:gs>
                    <a:gs pos="100000">
                      <a:srgbClr val="FFFFFF"/>
                    </a:gs>
                  </a:gsLst>
                  <a:lin ang="5400000" scaled="0"/>
                </a:gradFill>
                <a:latin typeface="Segoe UI"/>
              </a:rPr>
              <a:t>&lt;Adapter installation directory&gt;\CustomAdapter.reg</a:t>
            </a:r>
            <a:endParaRPr lang="en-US" sz="1800" noProof="1">
              <a:gradFill>
                <a:gsLst>
                  <a:gs pos="1250">
                    <a:srgbClr val="FFFFFF"/>
                  </a:gs>
                  <a:gs pos="100000">
                    <a:srgbClr val="FFFFFF"/>
                  </a:gs>
                </a:gsLst>
                <a:lin ang="5400000" scaled="0"/>
              </a:gradFill>
              <a:latin typeface="Segoe UI"/>
            </a:endParaRPr>
          </a:p>
        </p:txBody>
      </p:sp>
      <p:sp>
        <p:nvSpPr>
          <p:cNvPr id="30" name="TextBox 29"/>
          <p:cNvSpPr txBox="1"/>
          <p:nvPr/>
        </p:nvSpPr>
        <p:spPr>
          <a:xfrm>
            <a:off x="954872" y="4441732"/>
            <a:ext cx="3430078" cy="411807"/>
          </a:xfrm>
          <a:prstGeom prst="rect">
            <a:avLst/>
          </a:prstGeom>
          <a:noFill/>
        </p:spPr>
        <p:txBody>
          <a:bodyPr wrap="square" lIns="179285" tIns="143428" rIns="179285" bIns="143428" rtlCol="0">
            <a:spAutoFit/>
          </a:bodyPr>
          <a:lstStyle/>
          <a:p>
            <a:pPr>
              <a:lnSpc>
                <a:spcPct val="90000"/>
              </a:lnSpc>
            </a:pPr>
            <a:r>
              <a:rPr lang="pt-PT" sz="882" b="1" dirty="0">
                <a:gradFill>
                  <a:gsLst>
                    <a:gs pos="2917">
                      <a:schemeClr val="tx1"/>
                    </a:gs>
                    <a:gs pos="30000">
                      <a:schemeClr val="tx1"/>
                    </a:gs>
                  </a:gsLst>
                  <a:lin ang="5400000" scaled="0"/>
                </a:gradFill>
              </a:rPr>
              <a:t>https://msdn.microsoft.com/en-us/library/aa560561.aspx</a:t>
            </a:r>
          </a:p>
        </p:txBody>
      </p:sp>
    </p:spTree>
    <p:extLst>
      <p:ext uri="{BB962C8B-B14F-4D97-AF65-F5344CB8AC3E}">
        <p14:creationId xmlns:p14="http://schemas.microsoft.com/office/powerpoint/2010/main" val="2937384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384950" y="4955949"/>
            <a:ext cx="6902471" cy="1579120"/>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23" name="Rectangle 22"/>
          <p:cNvSpPr/>
          <p:nvPr/>
        </p:nvSpPr>
        <p:spPr>
          <a:xfrm>
            <a:off x="4384950" y="1311226"/>
            <a:ext cx="6902471" cy="183540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4" name="Rectangle 23"/>
          <p:cNvSpPr/>
          <p:nvPr/>
        </p:nvSpPr>
        <p:spPr>
          <a:xfrm>
            <a:off x="4384950" y="3258350"/>
            <a:ext cx="6902471" cy="1585880"/>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25" name="Text Placeholder 4"/>
          <p:cNvSpPr txBox="1">
            <a:spLocks/>
          </p:cNvSpPr>
          <p:nvPr/>
        </p:nvSpPr>
        <p:spPr>
          <a:xfrm>
            <a:off x="4384951" y="3258350"/>
            <a:ext cx="6902471" cy="1585879"/>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Everyone forgets to create maintenance plans</a:t>
            </a:r>
          </a:p>
          <a:p>
            <a:pPr marL="336145" indent="-336145">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The most critical </a:t>
            </a:r>
            <a:r>
              <a:rPr lang="en-US" sz="1961" dirty="0">
                <a:gradFill>
                  <a:gsLst>
                    <a:gs pos="1250">
                      <a:srgbClr val="FFFFFF"/>
                    </a:gs>
                    <a:gs pos="100000">
                      <a:srgbClr val="FFFFFF"/>
                    </a:gs>
                  </a:gsLst>
                  <a:lin ang="5400000" scaled="0"/>
                </a:gradFill>
                <a:latin typeface="Segoe UI"/>
                <a:sym typeface="Wingdings" panose="05000000000000000000" pitchFamily="2" charset="2"/>
              </a:rPr>
              <a:t></a:t>
            </a:r>
            <a:r>
              <a:rPr lang="en-US" sz="1961" dirty="0">
                <a:gradFill>
                  <a:gsLst>
                    <a:gs pos="1250">
                      <a:srgbClr val="FFFFFF"/>
                    </a:gs>
                    <a:gs pos="100000">
                      <a:srgbClr val="FFFFFF"/>
                    </a:gs>
                  </a:gsLst>
                  <a:lin ang="5400000" scaled="0"/>
                </a:gradFill>
                <a:latin typeface="Segoe UI"/>
              </a:rPr>
              <a:t> disk full</a:t>
            </a:r>
            <a:endParaRPr lang="en-US" sz="1961" noProof="1">
              <a:gradFill>
                <a:gsLst>
                  <a:gs pos="1250">
                    <a:srgbClr val="FFFFFF"/>
                  </a:gs>
                  <a:gs pos="100000">
                    <a:srgbClr val="FFFFFF"/>
                  </a:gs>
                </a:gsLst>
                <a:lin ang="5400000" scaled="0"/>
              </a:gradFill>
              <a:latin typeface="Segoe UI"/>
            </a:endParaRPr>
          </a:p>
          <a:p>
            <a:pPr marL="336145" indent="-336145">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Many files in a folder can cause performance problems</a:t>
            </a:r>
            <a:endParaRPr lang="en-US" sz="1961" noProof="1">
              <a:gradFill>
                <a:gsLst>
                  <a:gs pos="1250">
                    <a:srgbClr val="FFFFFF"/>
                  </a:gs>
                  <a:gs pos="100000">
                    <a:srgbClr val="FFFFFF"/>
                  </a:gs>
                </a:gsLst>
                <a:lin ang="5400000" scaled="0"/>
              </a:gradFill>
              <a:latin typeface="Segoe UI"/>
            </a:endParaRPr>
          </a:p>
        </p:txBody>
      </p:sp>
      <p:sp>
        <p:nvSpPr>
          <p:cNvPr id="26" name="Text Placeholder 4"/>
          <p:cNvSpPr txBox="1">
            <a:spLocks/>
          </p:cNvSpPr>
          <p:nvPr/>
        </p:nvSpPr>
        <p:spPr>
          <a:xfrm>
            <a:off x="4384950" y="4965962"/>
            <a:ext cx="6902471" cy="156910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noProof="1">
                <a:gradFill>
                  <a:gsLst>
                    <a:gs pos="1250">
                      <a:srgbClr val="FFFFFF"/>
                    </a:gs>
                    <a:gs pos="100000">
                      <a:srgbClr val="FFFFFF"/>
                    </a:gs>
                  </a:gsLst>
                  <a:lin ang="5400000" scaled="0"/>
                </a:gradFill>
                <a:latin typeface="Segoe UI"/>
              </a:rPr>
              <a:t>You can easily script this type of task since day one by using PowerShell or other tools</a:t>
            </a:r>
          </a:p>
          <a:p>
            <a:endParaRPr lang="en-US" sz="1029" noProof="1">
              <a:gradFill>
                <a:gsLst>
                  <a:gs pos="1250">
                    <a:srgbClr val="FFFFFF"/>
                  </a:gs>
                  <a:gs pos="100000">
                    <a:srgbClr val="FFFFFF"/>
                  </a:gs>
                </a:gsLst>
                <a:lin ang="5400000" scaled="0"/>
              </a:gradFill>
              <a:latin typeface="Segoe UI"/>
            </a:endParaRPr>
          </a:p>
          <a:p>
            <a:r>
              <a:rPr lang="en-US" sz="1961" noProof="1">
                <a:gradFill>
                  <a:gsLst>
                    <a:gs pos="1250">
                      <a:srgbClr val="FFFFFF"/>
                    </a:gs>
                    <a:gs pos="100000">
                      <a:srgbClr val="FFFFFF"/>
                    </a:gs>
                  </a:gsLst>
                  <a:lin ang="5400000" scaled="0"/>
                </a:gradFill>
                <a:latin typeface="Segoe UI"/>
              </a:rPr>
              <a:t>And ensure that these folders are properly monitored and cleaned from time to time</a:t>
            </a:r>
            <a:endParaRPr lang="en-US" sz="784" noProof="1">
              <a:gradFill>
                <a:gsLst>
                  <a:gs pos="1250">
                    <a:srgbClr val="FFFFFF"/>
                  </a:gs>
                  <a:gs pos="100000">
                    <a:srgbClr val="FFFFFF"/>
                  </a:gs>
                </a:gsLst>
                <a:lin ang="5400000" scaled="0"/>
              </a:gradFill>
              <a:latin typeface="Segoe UI"/>
            </a:endParaRPr>
          </a:p>
        </p:txBody>
      </p:sp>
      <p:sp>
        <p:nvSpPr>
          <p:cNvPr id="27" name="Freeform 26"/>
          <p:cNvSpPr/>
          <p:nvPr/>
        </p:nvSpPr>
        <p:spPr>
          <a:xfrm>
            <a:off x="1047436" y="1311226"/>
            <a:ext cx="3203517" cy="183540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Very common</a:t>
            </a:r>
            <a:b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br>
            <a:r>
              <a:rPr lang="en-US" sz="2550" dirty="0"/>
              <a:t>in integration scenarios: Message archiving</a:t>
            </a:r>
          </a:p>
        </p:txBody>
      </p:sp>
      <p:sp>
        <p:nvSpPr>
          <p:cNvPr id="28" name="Freeform 27"/>
          <p:cNvSpPr/>
          <p:nvPr/>
        </p:nvSpPr>
        <p:spPr>
          <a:xfrm>
            <a:off x="1047436" y="4965962"/>
            <a:ext cx="3203517" cy="156910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What the Admin</a:t>
            </a:r>
            <a:br>
              <a:rPr lang="en-US" sz="2549"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br>
            <a:r>
              <a:rPr lang="en-US" sz="2549" dirty="0">
                <a:gradFill>
                  <a:gsLst>
                    <a:gs pos="0">
                      <a:srgbClr val="FFFFFF"/>
                    </a:gs>
                    <a:gs pos="100000">
                      <a:srgbClr val="FFFFFF"/>
                    </a:gs>
                  </a:gsLst>
                  <a:lin ang="5400000" scaled="0"/>
                </a:gradFill>
              </a:rPr>
              <a:t>should do?</a:t>
            </a:r>
          </a:p>
        </p:txBody>
      </p:sp>
      <p:sp>
        <p:nvSpPr>
          <p:cNvPr id="29" name="Freeform 28"/>
          <p:cNvSpPr/>
          <p:nvPr/>
        </p:nvSpPr>
        <p:spPr>
          <a:xfrm>
            <a:off x="1047436" y="3268362"/>
            <a:ext cx="3203517" cy="157586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00"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Common problem </a:t>
            </a:r>
            <a:r>
              <a:rPr lang="en-US" sz="2550" dirty="0">
                <a:gradFill>
                  <a:gsLst>
                    <a:gs pos="0">
                      <a:srgbClr val="FFFFFF"/>
                    </a:gs>
                    <a:gs pos="100000">
                      <a:srgbClr val="FFFFFF"/>
                    </a:gs>
                  </a:gsLst>
                  <a:lin ang="5400000" scaled="0"/>
                </a:gradFill>
              </a:rPr>
              <a:t>we will find with these kind of approach's?</a:t>
            </a:r>
          </a:p>
        </p:txBody>
      </p:sp>
      <p:sp>
        <p:nvSpPr>
          <p:cNvPr id="30" name="TextBox 29"/>
          <p:cNvSpPr txBox="1"/>
          <p:nvPr/>
        </p:nvSpPr>
        <p:spPr>
          <a:xfrm>
            <a:off x="954872" y="6104643"/>
            <a:ext cx="3296082" cy="534056"/>
          </a:xfrm>
          <a:prstGeom prst="rect">
            <a:avLst/>
          </a:prstGeom>
          <a:noFill/>
        </p:spPr>
        <p:txBody>
          <a:bodyPr wrap="square" lIns="179285" tIns="143428" rIns="179285" bIns="143428" rtlCol="0">
            <a:spAutoFit/>
          </a:bodyPr>
          <a:lstStyle/>
          <a:p>
            <a:pPr>
              <a:lnSpc>
                <a:spcPct val="90000"/>
              </a:lnSpc>
            </a:pPr>
            <a:r>
              <a:rPr lang="pt-PT" sz="882" b="1" dirty="0">
                <a:gradFill>
                  <a:gsLst>
                    <a:gs pos="2917">
                      <a:schemeClr val="tx1"/>
                    </a:gs>
                    <a:gs pos="30000">
                      <a:schemeClr val="tx1"/>
                    </a:gs>
                  </a:gsLst>
                  <a:lin ang="5400000" scaled="0"/>
                </a:gradFill>
              </a:rPr>
              <a:t>https://gallery.technet.microsoft.com/BizTalk-DevOps-manage-d1d512e4</a:t>
            </a:r>
          </a:p>
        </p:txBody>
      </p:sp>
      <p:sp>
        <p:nvSpPr>
          <p:cNvPr id="31" name="Text Placeholder 4"/>
          <p:cNvSpPr txBox="1">
            <a:spLocks/>
          </p:cNvSpPr>
          <p:nvPr/>
        </p:nvSpPr>
        <p:spPr>
          <a:xfrm>
            <a:off x="4384951" y="1301214"/>
            <a:ext cx="6902471" cy="184541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dirty="0"/>
              <a:t>To see messages being archived locally into the hard drive</a:t>
            </a:r>
            <a:r>
              <a:rPr lang="en-US" sz="1961" noProof="1">
                <a:gradFill>
                  <a:gsLst>
                    <a:gs pos="1250">
                      <a:srgbClr val="FFFFFF"/>
                    </a:gs>
                    <a:gs pos="100000">
                      <a:srgbClr val="FFFFFF"/>
                    </a:gs>
                  </a:gsLst>
                  <a:lin ang="5400000" scaled="0"/>
                </a:gradFill>
                <a:latin typeface="Segoe UI"/>
              </a:rPr>
              <a:t>: </a:t>
            </a:r>
          </a:p>
          <a:p>
            <a:pPr marL="336145" indent="-336145">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either by using a pipeline component</a:t>
            </a:r>
            <a:endParaRPr lang="en-US" sz="1961" noProof="1">
              <a:gradFill>
                <a:gsLst>
                  <a:gs pos="1250">
                    <a:srgbClr val="FFFFFF"/>
                  </a:gs>
                  <a:gs pos="100000">
                    <a:srgbClr val="FFFFFF"/>
                  </a:gs>
                </a:gsLst>
                <a:lin ang="5400000" scaled="0"/>
              </a:gradFill>
              <a:latin typeface="Segoe UI"/>
            </a:endParaRPr>
          </a:p>
          <a:p>
            <a:pPr marL="336145" indent="-336145">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or by simple using the default functionalities in BizTalk like: filters</a:t>
            </a:r>
            <a:endParaRPr lang="en-US" sz="1961" noProof="1">
              <a:gradFill>
                <a:gsLst>
                  <a:gs pos="1250">
                    <a:srgbClr val="FFFFFF"/>
                  </a:gs>
                  <a:gs pos="100000">
                    <a:srgbClr val="FFFFFF"/>
                  </a:gs>
                </a:gsLst>
                <a:lin ang="5400000" scaled="0"/>
              </a:gradFill>
              <a:latin typeface="Segoe UI"/>
            </a:endParaRPr>
          </a:p>
        </p:txBody>
      </p:sp>
      <p:sp>
        <p:nvSpPr>
          <p:cNvPr id="15"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a:lnSpc>
                <a:spcPts val="6176"/>
              </a:lnSpc>
            </a:pPr>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#5 </a:t>
            </a:r>
            <a:r>
              <a:rPr lang="en-US" sz="3920" spc="-102" dirty="0">
                <a:solidFill>
                  <a:srgbClr val="FFFFFF"/>
                </a:solidFill>
                <a:latin typeface="Segoe UI Light"/>
              </a:rPr>
              <a:t>– The local messaging archive folder</a:t>
            </a:r>
          </a:p>
        </p:txBody>
      </p:sp>
    </p:spTree>
    <p:extLst>
      <p:ext uri="{BB962C8B-B14F-4D97-AF65-F5344CB8AC3E}">
        <p14:creationId xmlns:p14="http://schemas.microsoft.com/office/powerpoint/2010/main" val="3753898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1+#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P spid="26" grpId="0"/>
      <p:bldP spid="28"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384950" y="2249714"/>
            <a:ext cx="6902471" cy="4441372"/>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52" name="Rectangle 51"/>
          <p:cNvSpPr/>
          <p:nvPr/>
        </p:nvSpPr>
        <p:spPr>
          <a:xfrm>
            <a:off x="1047436" y="1137059"/>
            <a:ext cx="10239985" cy="982028"/>
          </a:xfrm>
          <a:prstGeom prst="rect">
            <a:avLst/>
          </a:prstGeom>
          <a:solidFill>
            <a:schemeClr val="accent3"/>
          </a:solidFill>
        </p:spPr>
        <p:txBody>
          <a:bodyPr lIns="137075" tIns="0" rIns="182769" bIns="0" anchor="ctr"/>
          <a:lstStyle/>
          <a:p>
            <a:pPr defTabSz="896350">
              <a:lnSpc>
                <a:spcPct val="90000"/>
              </a:lnSpc>
              <a:spcBef>
                <a:spcPct val="20000"/>
              </a:spcBef>
              <a:buSzPct val="90000"/>
            </a:pPr>
            <a:r>
              <a:rPr lang="en-US" sz="1600" noProof="1">
                <a:gradFill>
                  <a:gsLst>
                    <a:gs pos="1250">
                      <a:srgbClr val="FFFFFF"/>
                    </a:gs>
                    <a:gs pos="100000">
                      <a:srgbClr val="FFFFFF"/>
                    </a:gs>
                  </a:gsLst>
                  <a:lin ang="5400000" scaled="0"/>
                </a:gradFill>
                <a:latin typeface="Segoe UI"/>
              </a:rPr>
              <a:t>One of the principal needs for BizTalk Administrators is the ability to monitor the health of BizTalk environments on a regular basis and react promptly to solve any possible issues that may appear in order to keep your BizTalk Server applications accessible to your users/organization.</a:t>
            </a:r>
          </a:p>
        </p:txBody>
      </p:sp>
      <p:sp>
        <p:nvSpPr>
          <p:cNvPr id="56" name="Text Placeholder 4"/>
          <p:cNvSpPr txBox="1">
            <a:spLocks/>
          </p:cNvSpPr>
          <p:nvPr/>
        </p:nvSpPr>
        <p:spPr>
          <a:xfrm>
            <a:off x="4494017" y="2249714"/>
            <a:ext cx="6927401" cy="4441372"/>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noProof="1">
                <a:solidFill>
                  <a:schemeClr val="tx1"/>
                </a:solidFill>
                <a:latin typeface="Segoe UI Light" panose="020B0502040204020203" pitchFamily="34" charset="0"/>
                <a:cs typeface="Segoe UI Light" panose="020B0502040204020203" pitchFamily="34" charset="0"/>
              </a:rPr>
              <a:t>Monitoring </a:t>
            </a:r>
            <a:r>
              <a:rPr lang="en-US" sz="1961"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Host Instances</a:t>
            </a:r>
            <a:r>
              <a:rPr lang="en-US" sz="196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 </a:t>
            </a:r>
            <a:r>
              <a:rPr lang="en-US" sz="1961" noProof="1">
                <a:solidFill>
                  <a:schemeClr val="tx1"/>
                </a:solidFill>
                <a:latin typeface="Segoe UI Light" panose="020B0502040204020203" pitchFamily="34" charset="0"/>
                <a:cs typeface="Segoe UI Light" panose="020B0502040204020203" pitchFamily="34" charset="0"/>
              </a:rPr>
              <a:t>with </a:t>
            </a:r>
            <a:r>
              <a:rPr lang="en-US" sz="1961" b="1" noProof="1">
                <a:solidFill>
                  <a:schemeClr val="tx1"/>
                </a:solidFill>
                <a:latin typeface="Segoe UI Light" panose="020B0502040204020203" pitchFamily="34" charset="0"/>
                <a:cs typeface="Segoe UI Light" panose="020B0502040204020203" pitchFamily="34" charset="0"/>
              </a:rPr>
              <a:t>Auto-Healing</a:t>
            </a:r>
            <a:r>
              <a:rPr lang="en-US" sz="1961" noProof="1">
                <a:solidFill>
                  <a:schemeClr val="tx1"/>
                </a:solidFill>
                <a:latin typeface="Segoe UI Light" panose="020B0502040204020203" pitchFamily="34" charset="0"/>
                <a:cs typeface="Segoe UI Light" panose="020B0502040204020203" pitchFamily="34" charset="0"/>
              </a:rPr>
              <a:t> capabilities</a:t>
            </a:r>
          </a:p>
          <a:p>
            <a:pPr marL="171450" indent="-171450">
              <a:buFont typeface="Arial" panose="020B0604020202020204" pitchFamily="34" charset="0"/>
              <a:buChar char="•"/>
            </a:pPr>
            <a:r>
              <a:rPr lang="en-US" sz="1200" noProof="1">
                <a:gradFill>
                  <a:gsLst>
                    <a:gs pos="1250">
                      <a:srgbClr val="FFFFFF"/>
                    </a:gs>
                    <a:gs pos="100000">
                      <a:srgbClr val="FFFFFF"/>
                    </a:gs>
                  </a:gsLst>
                  <a:lin ang="5400000" scaled="0"/>
                </a:gradFill>
                <a:latin typeface="Segoe UI"/>
                <a:hlinkClick r:id="rId3"/>
              </a:rPr>
              <a:t>https://sandroaspbiztalkblog.wordpress.com/2016/02/16/biztalk-devops-monitor-your-biztalk-environment-using-powershell-monitoring-host-instances-with-auto-healing-capabilities/</a:t>
            </a:r>
            <a:r>
              <a:rPr lang="en-US" sz="1200" noProof="1">
                <a:gradFill>
                  <a:gsLst>
                    <a:gs pos="1250">
                      <a:srgbClr val="FFFFFF"/>
                    </a:gs>
                    <a:gs pos="100000">
                      <a:srgbClr val="FFFFFF"/>
                    </a:gs>
                  </a:gsLst>
                  <a:lin ang="5400000" scaled="0"/>
                </a:gradFill>
                <a:latin typeface="Segoe UI"/>
              </a:rPr>
              <a:t> </a:t>
            </a:r>
          </a:p>
          <a:p>
            <a:endParaRPr lang="en-US" sz="784" noProof="1">
              <a:gradFill>
                <a:gsLst>
                  <a:gs pos="1250">
                    <a:srgbClr val="FFFFFF"/>
                  </a:gs>
                  <a:gs pos="100000">
                    <a:srgbClr val="FFFFFF"/>
                  </a:gs>
                </a:gsLst>
                <a:lin ang="5400000" scaled="0"/>
              </a:gradFill>
              <a:latin typeface="Segoe UI"/>
            </a:endParaRPr>
          </a:p>
          <a:p>
            <a:r>
              <a:rPr lang="en-US" sz="1961" noProof="1">
                <a:solidFill>
                  <a:schemeClr val="tx1"/>
                </a:solidFill>
                <a:latin typeface="Segoe UI Light" panose="020B0502040204020203" pitchFamily="34" charset="0"/>
                <a:cs typeface="Segoe UI Light" panose="020B0502040204020203" pitchFamily="34" charset="0"/>
              </a:rPr>
              <a:t>Monitoring </a:t>
            </a:r>
            <a:r>
              <a:rPr lang="en-US" sz="1961"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Ports</a:t>
            </a:r>
            <a:r>
              <a:rPr lang="en-US" sz="1961" noProof="1">
                <a:solidFill>
                  <a:schemeClr val="tx1"/>
                </a:solidFill>
                <a:latin typeface="Segoe UI Light" panose="020B0502040204020203" pitchFamily="34" charset="0"/>
                <a:cs typeface="Segoe UI Light" panose="020B0502040204020203" pitchFamily="34" charset="0"/>
              </a:rPr>
              <a:t> (Stopped/disabled/unelisted) with </a:t>
            </a:r>
            <a:r>
              <a:rPr lang="en-US" sz="1961" b="1" noProof="1">
                <a:solidFill>
                  <a:schemeClr val="tx1"/>
                </a:solidFill>
                <a:latin typeface="Segoe UI Light" panose="020B0502040204020203" pitchFamily="34" charset="0"/>
                <a:cs typeface="Segoe UI Light" panose="020B0502040204020203" pitchFamily="34" charset="0"/>
              </a:rPr>
              <a:t>Auto-Healing</a:t>
            </a:r>
            <a:r>
              <a:rPr lang="en-US" sz="1961" noProof="1">
                <a:solidFill>
                  <a:schemeClr val="tx1"/>
                </a:solidFill>
                <a:latin typeface="Segoe UI Light" panose="020B0502040204020203" pitchFamily="34" charset="0"/>
                <a:cs typeface="Segoe UI Light" panose="020B0502040204020203" pitchFamily="34" charset="0"/>
              </a:rPr>
              <a:t> capabilities </a:t>
            </a:r>
            <a:r>
              <a:rPr lang="en-US" sz="1200" noProof="1">
                <a:solidFill>
                  <a:schemeClr val="tx1"/>
                </a:solidFill>
                <a:latin typeface="Segoe UI Light" panose="020B0502040204020203" pitchFamily="34" charset="0"/>
                <a:cs typeface="Segoe UI Light" panose="020B0502040204020203" pitchFamily="34" charset="0"/>
              </a:rPr>
              <a:t>(</a:t>
            </a:r>
            <a:r>
              <a:rPr lang="en-US" sz="1200" noProof="1">
                <a:gradFill>
                  <a:gsLst>
                    <a:gs pos="1250">
                      <a:srgbClr val="FFFFFF"/>
                    </a:gs>
                    <a:gs pos="100000">
                      <a:srgbClr val="FFFFFF"/>
                    </a:gs>
                  </a:gsLst>
                  <a:lin ang="5400000" scaled="0"/>
                </a:gradFill>
                <a:latin typeface="Segoe UI"/>
                <a:hlinkClick r:id="rId4"/>
              </a:rPr>
              <a:t>https://goo.gl/qBEyLM/</a:t>
            </a:r>
            <a:r>
              <a:rPr lang="en-US" sz="1200" noProof="1">
                <a:gradFill>
                  <a:gsLst>
                    <a:gs pos="1250">
                      <a:srgbClr val="FFFFFF"/>
                    </a:gs>
                    <a:gs pos="100000">
                      <a:srgbClr val="FFFFFF"/>
                    </a:gs>
                  </a:gsLst>
                  <a:lin ang="5400000" scaled="0"/>
                </a:gradFill>
                <a:latin typeface="Segoe UI"/>
              </a:rPr>
              <a:t>)</a:t>
            </a:r>
          </a:p>
          <a:p>
            <a:endParaRPr lang="en-US" sz="800" noProof="1">
              <a:gradFill>
                <a:gsLst>
                  <a:gs pos="1250">
                    <a:srgbClr val="FFFFFF"/>
                  </a:gs>
                  <a:gs pos="100000">
                    <a:srgbClr val="FFFFFF"/>
                  </a:gs>
                </a:gsLst>
                <a:lin ang="5400000" scaled="0"/>
              </a:gradFill>
              <a:latin typeface="Segoe UI"/>
            </a:endParaRPr>
          </a:p>
          <a:p>
            <a:pPr lvl="0" defTabSz="914400">
              <a:lnSpc>
                <a:spcPct val="100000"/>
              </a:lnSpc>
              <a:spcBef>
                <a:spcPts val="0"/>
              </a:spcBef>
              <a:buSzTx/>
            </a:pPr>
            <a:r>
              <a:rPr lang="en-US" sz="1961" noProof="1">
                <a:solidFill>
                  <a:srgbClr val="FFFFFF"/>
                </a:solidFill>
                <a:latin typeface="Segoe UI Light" panose="020B0502040204020203" pitchFamily="34" charset="0"/>
                <a:cs typeface="Segoe UI Light" panose="020B0502040204020203" pitchFamily="34" charset="0"/>
              </a:rPr>
              <a:t>Monitoring </a:t>
            </a:r>
            <a:r>
              <a:rPr lang="en-US" sz="1961"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Suspended</a:t>
            </a:r>
            <a:r>
              <a:rPr lang="en-US" sz="1961" b="1" noProof="1">
                <a:solidFill>
                  <a:srgbClr val="FFFFFF"/>
                </a:solidFill>
                <a:latin typeface="Segoe UI Light" panose="020B0502040204020203" pitchFamily="34" charset="0"/>
                <a:cs typeface="Segoe UI Light" panose="020B0502040204020203" pitchFamily="34" charset="0"/>
              </a:rPr>
              <a:t> </a:t>
            </a:r>
            <a:r>
              <a:rPr lang="en-US" sz="1961"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Service</a:t>
            </a:r>
            <a:r>
              <a:rPr lang="en-US" sz="1961" b="1" noProof="1">
                <a:solidFill>
                  <a:srgbClr val="FFFFFF"/>
                </a:solidFill>
                <a:latin typeface="Segoe UI Light" panose="020B0502040204020203" pitchFamily="34" charset="0"/>
                <a:cs typeface="Segoe UI Light" panose="020B0502040204020203" pitchFamily="34" charset="0"/>
              </a:rPr>
              <a:t> </a:t>
            </a:r>
            <a:r>
              <a:rPr lang="en-US" sz="1961" noProof="1">
                <a:solidFill>
                  <a:srgbClr val="FFFFFF"/>
                </a:solidFill>
                <a:latin typeface="Segoe UI Light" panose="020B0502040204020203" pitchFamily="34" charset="0"/>
                <a:cs typeface="Segoe UI Light" panose="020B0502040204020203" pitchFamily="34" charset="0"/>
              </a:rPr>
              <a:t>Instances with </a:t>
            </a:r>
            <a:r>
              <a:rPr lang="en-US" sz="1961" b="1" noProof="1">
                <a:solidFill>
                  <a:srgbClr val="FFFFFF"/>
                </a:solidFill>
                <a:latin typeface="Segoe UI Light" panose="020B0502040204020203" pitchFamily="34" charset="0"/>
                <a:cs typeface="Segoe UI Light" panose="020B0502040204020203" pitchFamily="34" charset="0"/>
              </a:rPr>
              <a:t>Auto-Healing</a:t>
            </a:r>
            <a:r>
              <a:rPr lang="en-US" sz="1961" noProof="1">
                <a:solidFill>
                  <a:srgbClr val="FFFFFF"/>
                </a:solidFill>
                <a:latin typeface="Segoe UI Light" panose="020B0502040204020203" pitchFamily="34" charset="0"/>
                <a:cs typeface="Segoe UI Light" panose="020B0502040204020203" pitchFamily="34" charset="0"/>
              </a:rPr>
              <a:t> capabilities </a:t>
            </a:r>
            <a:r>
              <a:rPr lang="en-US" sz="1200" noProof="1">
                <a:solidFill>
                  <a:srgbClr val="FFFFFF"/>
                </a:solidFill>
                <a:latin typeface="Segoe UI Light" panose="020B0502040204020203" pitchFamily="34" charset="0"/>
                <a:cs typeface="Segoe UI Light" panose="020B0502040204020203" pitchFamily="34" charset="0"/>
              </a:rPr>
              <a:t>(</a:t>
            </a:r>
            <a:r>
              <a:rPr lang="en-US" sz="1200" noProof="1">
                <a:gradFill>
                  <a:gsLst>
                    <a:gs pos="1250">
                      <a:srgbClr val="FFFFFF"/>
                    </a:gs>
                    <a:gs pos="100000">
                      <a:srgbClr val="FFFFFF"/>
                    </a:gs>
                  </a:gsLst>
                  <a:lin ang="5400000" scaled="0"/>
                </a:gradFill>
                <a:latin typeface="Segoe UI"/>
                <a:hlinkClick r:id="rId5"/>
              </a:rPr>
              <a:t>https://goo.gl/pBvVGF/</a:t>
            </a:r>
            <a:r>
              <a:rPr lang="en-US" sz="1200" noProof="1">
                <a:gradFill>
                  <a:gsLst>
                    <a:gs pos="1250">
                      <a:srgbClr val="FFFFFF"/>
                    </a:gs>
                    <a:gs pos="100000">
                      <a:srgbClr val="FFFFFF"/>
                    </a:gs>
                  </a:gsLst>
                  <a:lin ang="5400000" scaled="0"/>
                </a:gradFill>
                <a:latin typeface="Segoe UI"/>
              </a:rPr>
              <a:t>)</a:t>
            </a:r>
            <a:endParaRPr lang="en-US" sz="1961" noProof="1">
              <a:gradFill>
                <a:gsLst>
                  <a:gs pos="1250">
                    <a:srgbClr val="FFFFFF"/>
                  </a:gs>
                  <a:gs pos="100000">
                    <a:srgbClr val="FFFFFF"/>
                  </a:gs>
                </a:gsLst>
                <a:lin ang="5400000" scaled="0"/>
              </a:gradFill>
              <a:latin typeface="Segoe UI"/>
            </a:endParaRPr>
          </a:p>
          <a:p>
            <a:endParaRPr lang="en-US" sz="800" noProof="1">
              <a:gradFill>
                <a:gsLst>
                  <a:gs pos="1250">
                    <a:srgbClr val="FFFFFF"/>
                  </a:gs>
                  <a:gs pos="100000">
                    <a:srgbClr val="FFFFFF"/>
                  </a:gs>
                </a:gsLst>
                <a:lin ang="5400000" scaled="0"/>
              </a:gradFill>
              <a:latin typeface="Segoe UI"/>
            </a:endParaRPr>
          </a:p>
          <a:p>
            <a:pPr lvl="0" defTabSz="914400">
              <a:lnSpc>
                <a:spcPct val="100000"/>
              </a:lnSpc>
              <a:spcBef>
                <a:spcPts val="0"/>
              </a:spcBef>
              <a:buSzTx/>
            </a:pPr>
            <a:r>
              <a:rPr lang="en-US" sz="1800" noProof="1">
                <a:solidFill>
                  <a:srgbClr val="FFFFFF"/>
                </a:solidFill>
                <a:latin typeface="Segoe UI Light" panose="020B0502040204020203" pitchFamily="34" charset="0"/>
                <a:cs typeface="Segoe UI Light" panose="020B0502040204020203" pitchFamily="34" charset="0"/>
              </a:rPr>
              <a:t>Schedule </a:t>
            </a:r>
            <a:r>
              <a:rPr lang="en-US" sz="1800"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Message Box Viewer </a:t>
            </a:r>
            <a:r>
              <a:rPr lang="en-US" sz="1800" noProof="1">
                <a:solidFill>
                  <a:srgbClr val="FFFFFF"/>
                </a:solidFill>
                <a:latin typeface="Segoe UI Light" panose="020B0502040204020203" pitchFamily="34" charset="0"/>
                <a:cs typeface="Segoe UI Light" panose="020B0502040204020203" pitchFamily="34" charset="0"/>
              </a:rPr>
              <a:t>or </a:t>
            </a:r>
            <a:r>
              <a:rPr lang="en-US" sz="1800" b="1" noProof="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BizTalk Health Monitor </a:t>
            </a:r>
            <a:r>
              <a:rPr lang="en-US" sz="1800" noProof="1">
                <a:solidFill>
                  <a:srgbClr val="FFFFFF"/>
                </a:solidFill>
                <a:latin typeface="Segoe UI Light" panose="020B0502040204020203" pitchFamily="34" charset="0"/>
                <a:cs typeface="Segoe UI Light" panose="020B0502040204020203" pitchFamily="34" charset="0"/>
              </a:rPr>
              <a:t>and customize notification alerts with PowerShell </a:t>
            </a:r>
            <a:r>
              <a:rPr lang="en-US" sz="1200" noProof="1">
                <a:solidFill>
                  <a:srgbClr val="FFFFFF"/>
                </a:solidFill>
                <a:latin typeface="Segoe UI Light" panose="020B0502040204020203" pitchFamily="34" charset="0"/>
                <a:cs typeface="Segoe UI Light" panose="020B0502040204020203" pitchFamily="34" charset="0"/>
              </a:rPr>
              <a:t>(</a:t>
            </a:r>
            <a:r>
              <a:rPr lang="en-US" sz="1200" noProof="1">
                <a:gradFill>
                  <a:gsLst>
                    <a:gs pos="1250">
                      <a:srgbClr val="FFFFFF"/>
                    </a:gs>
                    <a:gs pos="100000">
                      <a:srgbClr val="FFFFFF"/>
                    </a:gs>
                  </a:gsLst>
                  <a:lin ang="5400000" scaled="0"/>
                </a:gradFill>
                <a:latin typeface="Segoe UI"/>
                <a:hlinkClick r:id="rId6"/>
              </a:rPr>
              <a:t>https://goo.gl/rlt76y/</a:t>
            </a:r>
            <a:r>
              <a:rPr lang="en-US" sz="1200" noProof="1">
                <a:gradFill>
                  <a:gsLst>
                    <a:gs pos="1250">
                      <a:srgbClr val="FFFFFF"/>
                    </a:gs>
                    <a:gs pos="100000">
                      <a:srgbClr val="FFFFFF"/>
                    </a:gs>
                  </a:gsLst>
                  <a:lin ang="5400000" scaled="0"/>
                </a:gradFill>
                <a:latin typeface="Segoe UI"/>
              </a:rPr>
              <a:t>)</a:t>
            </a:r>
          </a:p>
          <a:p>
            <a:pPr lvl="0" defTabSz="914400">
              <a:lnSpc>
                <a:spcPct val="100000"/>
              </a:lnSpc>
              <a:spcBef>
                <a:spcPts val="0"/>
              </a:spcBef>
              <a:buSzTx/>
            </a:pPr>
            <a:endParaRPr lang="en-US" sz="800" noProof="1">
              <a:gradFill>
                <a:gsLst>
                  <a:gs pos="1250">
                    <a:srgbClr val="FFFFFF"/>
                  </a:gs>
                  <a:gs pos="100000">
                    <a:srgbClr val="FFFFFF"/>
                  </a:gs>
                </a:gsLst>
                <a:lin ang="5400000" scaled="0"/>
              </a:gradFill>
              <a:latin typeface="Segoe UI"/>
            </a:endParaRPr>
          </a:p>
          <a:p>
            <a:pPr defTabSz="914400">
              <a:lnSpc>
                <a:spcPct val="100000"/>
              </a:lnSpc>
              <a:spcBef>
                <a:spcPts val="0"/>
              </a:spcBef>
              <a:buSzTx/>
            </a:pPr>
            <a:r>
              <a:rPr lang="en-US" sz="1961" noProof="1">
                <a:solidFill>
                  <a:schemeClr val="tx1"/>
                </a:solidFill>
                <a:latin typeface="Segoe UI Light" panose="020B0502040204020203" pitchFamily="34" charset="0"/>
                <a:cs typeface="Segoe UI Light" panose="020B0502040204020203" pitchFamily="34" charset="0"/>
              </a:rPr>
              <a:t>Monitoring BizTalk </a:t>
            </a:r>
            <a:r>
              <a:rPr lang="en-US" sz="196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SQL Agent Jobs</a:t>
            </a:r>
            <a:r>
              <a:rPr lang="en-US" sz="1961" dirty="0">
                <a:solidFill>
                  <a:srgbClr val="FFFFFF"/>
                </a:solidFill>
                <a:latin typeface="Segoe UI Light" panose="020B0502040204020203" pitchFamily="34" charset="0"/>
                <a:cs typeface="Segoe UI Light" panose="020B0502040204020203" pitchFamily="34" charset="0"/>
              </a:rPr>
              <a:t> </a:t>
            </a:r>
            <a:r>
              <a:rPr lang="en-US" sz="1200" dirty="0">
                <a:solidFill>
                  <a:srgbClr val="FFFFFF"/>
                </a:solidFill>
                <a:latin typeface="Segoe UI Light" panose="020B0502040204020203" pitchFamily="34" charset="0"/>
                <a:cs typeface="Segoe UI Light" panose="020B0502040204020203" pitchFamily="34" charset="0"/>
              </a:rPr>
              <a:t>(</a:t>
            </a:r>
            <a:r>
              <a:rPr lang="en-US" sz="1200" dirty="0">
                <a:solidFill>
                  <a:srgbClr val="FFFFFF"/>
                </a:solidFill>
                <a:latin typeface="Segoe UI Light" panose="020B0502040204020203" pitchFamily="34" charset="0"/>
                <a:cs typeface="Segoe UI Light" panose="020B0502040204020203" pitchFamily="34" charset="0"/>
                <a:hlinkClick r:id="rId7"/>
              </a:rPr>
              <a:t>https://goo.gl/TLo5Az</a:t>
            </a:r>
            <a:r>
              <a:rPr lang="en-US" sz="1200" dirty="0">
                <a:solidFill>
                  <a:srgbClr val="FFFFFF"/>
                </a:solidFill>
                <a:latin typeface="Segoe UI Light" panose="020B0502040204020203" pitchFamily="34" charset="0"/>
                <a:cs typeface="Segoe UI Light" panose="020B0502040204020203" pitchFamily="34" charset="0"/>
              </a:rPr>
              <a:t>)</a:t>
            </a:r>
          </a:p>
          <a:p>
            <a:pPr defTabSz="914400">
              <a:lnSpc>
                <a:spcPct val="100000"/>
              </a:lnSpc>
              <a:spcBef>
                <a:spcPts val="0"/>
              </a:spcBef>
              <a:buSzTx/>
            </a:pPr>
            <a:endParaRPr lang="en-US" sz="800" noProof="1">
              <a:gradFill>
                <a:gsLst>
                  <a:gs pos="1250">
                    <a:srgbClr val="FFFFFF"/>
                  </a:gs>
                  <a:gs pos="100000">
                    <a:srgbClr val="FFFFFF"/>
                  </a:gs>
                </a:gsLst>
                <a:lin ang="5400000" scaled="0"/>
              </a:gradFill>
              <a:latin typeface="Segoe UI"/>
            </a:endParaRPr>
          </a:p>
          <a:p>
            <a:pPr lvl="0" defTabSz="914400">
              <a:lnSpc>
                <a:spcPct val="100000"/>
              </a:lnSpc>
              <a:spcBef>
                <a:spcPts val="0"/>
              </a:spcBef>
              <a:buSzTx/>
            </a:pPr>
            <a:r>
              <a:rPr lang="en-US" sz="1961" noProof="1">
                <a:solidFill>
                  <a:schemeClr val="tx1"/>
                </a:solidFill>
                <a:latin typeface="Segoe UI Light" panose="020B0502040204020203" pitchFamily="34" charset="0"/>
                <a:cs typeface="Segoe UI Light" panose="020B0502040204020203" pitchFamily="34" charset="0"/>
              </a:rPr>
              <a:t>Monitoring </a:t>
            </a:r>
            <a:r>
              <a:rPr lang="en-US" sz="1961"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Disk Space </a:t>
            </a:r>
            <a:r>
              <a:rPr lang="en-US" sz="1200" noProof="1">
                <a:gradFill>
                  <a:gsLst>
                    <a:gs pos="1250">
                      <a:srgbClr val="FFFFFF"/>
                    </a:gs>
                    <a:gs pos="100000">
                      <a:srgbClr val="FFFFFF"/>
                    </a:gs>
                  </a:gsLst>
                  <a:lin ang="5400000" scaled="0"/>
                </a:gradFill>
                <a:latin typeface="Segoe UI"/>
              </a:rPr>
              <a:t>(https://goo.gl/AX0jq8)</a:t>
            </a:r>
          </a:p>
        </p:txBody>
      </p:sp>
      <p:sp>
        <p:nvSpPr>
          <p:cNvPr id="76" name="Freeform 75"/>
          <p:cNvSpPr/>
          <p:nvPr/>
        </p:nvSpPr>
        <p:spPr>
          <a:xfrm>
            <a:off x="1047436" y="2249714"/>
            <a:ext cx="3203517" cy="4441372"/>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50" b="1"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DevOps</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PowerShell Samples to monitor BizTalk environments…</a:t>
            </a:r>
          </a:p>
          <a:p>
            <a:pPr defTabSz="1132933">
              <a:lnSpc>
                <a:spcPct val="90000"/>
              </a:lnSpc>
              <a:spcBef>
                <a:spcPct val="0"/>
              </a:spcBef>
              <a:spcAft>
                <a:spcPct val="35000"/>
              </a:spcAft>
            </a:pPr>
            <a:r>
              <a:rPr lang="en-US" sz="2549" dirty="0">
                <a:gradFill>
                  <a:gsLst>
                    <a:gs pos="0">
                      <a:srgbClr val="FFFFFF"/>
                    </a:gs>
                    <a:gs pos="100000">
                      <a:srgbClr val="FFFFFF"/>
                    </a:gs>
                  </a:gsLst>
                  <a:lin ang="5400000" scaled="0"/>
                </a:gradFill>
              </a:rPr>
              <a:t>… and you even can have </a:t>
            </a:r>
            <a:r>
              <a:rPr lang="en-US" sz="2550" b="1"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Auto Healing </a:t>
            </a:r>
            <a:r>
              <a:rPr lang="en-US" sz="2549" dirty="0">
                <a:gradFill>
                  <a:gsLst>
                    <a:gs pos="0">
                      <a:srgbClr val="FFFFFF"/>
                    </a:gs>
                    <a:gs pos="100000">
                      <a:srgbClr val="FFFFFF"/>
                    </a:gs>
                  </a:gsLst>
                  <a:lin ang="5400000" scaled="0"/>
                </a:gradFill>
              </a:rPr>
              <a:t>capabilities!</a:t>
            </a:r>
          </a:p>
        </p:txBody>
      </p:sp>
      <p:sp>
        <p:nvSpPr>
          <p:cNvPr id="8" name="Title 1"/>
          <p:cNvSpPr txBox="1">
            <a:spLocks/>
          </p:cNvSpPr>
          <p:nvPr/>
        </p:nvSpPr>
        <p:spPr>
          <a:xfrm>
            <a:off x="269241" y="289957"/>
            <a:ext cx="11655840" cy="899537"/>
          </a:xfrm>
          <a:prstGeom prst="rect">
            <a:avLst/>
          </a:prstGeom>
        </p:spPr>
        <p:txBody>
          <a:bodyPr vert="horz" wrap="square" lIns="143428" tIns="89642" rIns="143428" bIns="89642"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ts val="6176"/>
              </a:lnSpc>
            </a:pPr>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#6 </a:t>
            </a:r>
            <a:r>
              <a:rPr lang="en-US" sz="3920" spc="-102" dirty="0">
                <a:solidFill>
                  <a:srgbClr val="FFFFFF"/>
                </a:solidFill>
              </a:rPr>
              <a:t>– Use PowerShell to monitor your environment</a:t>
            </a:r>
            <a:endParaRPr lang="en-US" sz="3920" spc="-102" dirty="0">
              <a:solidFill>
                <a:srgbClr val="FFFFFF"/>
              </a:solidFill>
              <a:latin typeface="Segoe UI Light"/>
            </a:endParaRPr>
          </a:p>
        </p:txBody>
      </p:sp>
    </p:spTree>
    <p:extLst>
      <p:ext uri="{BB962C8B-B14F-4D97-AF65-F5344CB8AC3E}">
        <p14:creationId xmlns:p14="http://schemas.microsoft.com/office/powerpoint/2010/main" val="524939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1+#ppt_w/2"/>
                                          </p:val>
                                        </p:tav>
                                        <p:tav tm="100000">
                                          <p:val>
                                            <p:strVal val="#ppt_x"/>
                                          </p:val>
                                        </p:tav>
                                      </p:tavLst>
                                    </p:anim>
                                    <p:anim calcmode="lin" valueType="num">
                                      <p:cBhvr additive="base">
                                        <p:cTn id="16"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6" grpId="0"/>
      <p:bldP spid="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6172" b="29077"/>
          <a:stretch/>
        </p:blipFill>
        <p:spPr>
          <a:xfrm>
            <a:off x="4461267" y="487"/>
            <a:ext cx="7846872" cy="6887544"/>
          </a:xfrm>
          <a:prstGeom prst="rect">
            <a:avLst/>
          </a:prstGeom>
        </p:spPr>
      </p:pic>
      <p:sp>
        <p:nvSpPr>
          <p:cNvPr id="4" name="Title 1"/>
          <p:cNvSpPr txBox="1">
            <a:spLocks/>
          </p:cNvSpPr>
          <p:nvPr/>
        </p:nvSpPr>
        <p:spPr>
          <a:xfrm>
            <a:off x="138610" y="706006"/>
            <a:ext cx="6566990"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solidFill>
                  <a:schemeClr val="tx1"/>
                </a:solidFill>
                <a:latin typeface="+mj-lt"/>
                <a:ea typeface="+mn-ea"/>
                <a:cs typeface="Segoe UI" pitchFamily="34" charset="0"/>
              </a:rPr>
              <a:t>I'm a </a:t>
            </a:r>
            <a:r>
              <a:rPr lang="en-US" dirty="0">
                <a:solidFill>
                  <a:schemeClr val="tx1"/>
                </a:solidFill>
              </a:rPr>
              <a:t>Developer… </a:t>
            </a:r>
            <a:r>
              <a:rPr lang="en-US" dirty="0">
                <a:solidFill>
                  <a:schemeClr val="tx1"/>
                </a:solidFill>
                <a:latin typeface="+mj-lt"/>
                <a:ea typeface="+mn-ea"/>
                <a:cs typeface="Segoe UI" pitchFamily="34" charset="0"/>
              </a:rPr>
              <a:t>not a magician!</a:t>
            </a:r>
          </a:p>
        </p:txBody>
      </p:sp>
      <p:sp>
        <p:nvSpPr>
          <p:cNvPr id="5" name="Rectangle 4"/>
          <p:cNvSpPr/>
          <p:nvPr/>
        </p:nvSpPr>
        <p:spPr>
          <a:xfrm>
            <a:off x="787762" y="3444259"/>
            <a:ext cx="5268686" cy="1938992"/>
          </a:xfrm>
          <a:prstGeom prst="rect">
            <a:avLst/>
          </a:prstGeom>
        </p:spPr>
        <p:txBody>
          <a:bodyPr wrap="square">
            <a:spAutoFit/>
          </a:bodyPr>
          <a:lstStyle/>
          <a:p>
            <a:r>
              <a:rPr lang="en-US" sz="6000" spc="-102" dirty="0">
                <a:ln w="3175">
                  <a:noFill/>
                </a:ln>
                <a:latin typeface="+mj-lt"/>
                <a:cs typeface="Segoe UI" pitchFamily="34" charset="0"/>
              </a:rPr>
              <a:t>How can I do that? </a:t>
            </a:r>
          </a:p>
        </p:txBody>
      </p:sp>
    </p:spTree>
    <p:extLst>
      <p:ext uri="{BB962C8B-B14F-4D97-AF65-F5344CB8AC3E}">
        <p14:creationId xmlns:p14="http://schemas.microsoft.com/office/powerpoint/2010/main" val="377672548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#7 </a:t>
            </a:r>
            <a:r>
              <a:rPr lang="en-US" sz="3920" spc="-102" dirty="0">
                <a:solidFill>
                  <a:srgbClr val="FFFFFF"/>
                </a:solidFill>
                <a:latin typeface="Segoe UI Light"/>
              </a:rPr>
              <a:t>– Migrating Maps</a:t>
            </a:r>
          </a:p>
        </p:txBody>
      </p:sp>
      <p:sp>
        <p:nvSpPr>
          <p:cNvPr id="8" name="Rectangle 7"/>
          <p:cNvSpPr/>
          <p:nvPr/>
        </p:nvSpPr>
        <p:spPr>
          <a:xfrm>
            <a:off x="4384950" y="5065485"/>
            <a:ext cx="6902471" cy="1469584"/>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9" name="Rectangle 8"/>
          <p:cNvSpPr/>
          <p:nvPr/>
        </p:nvSpPr>
        <p:spPr>
          <a:xfrm>
            <a:off x="4384950" y="1311226"/>
            <a:ext cx="6902471" cy="2184210"/>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endParaRPr lang="en-US" sz="1765" noProof="1">
              <a:gradFill>
                <a:gsLst>
                  <a:gs pos="1250">
                    <a:srgbClr val="FFFFFF"/>
                  </a:gs>
                  <a:gs pos="100000">
                    <a:srgbClr val="FFFFFF"/>
                  </a:gs>
                </a:gsLst>
                <a:lin ang="5400000" scaled="0"/>
              </a:gradFill>
              <a:latin typeface="Segoe UI"/>
            </a:endParaRPr>
          </a:p>
        </p:txBody>
      </p:sp>
      <p:sp>
        <p:nvSpPr>
          <p:cNvPr id="10" name="Rectangle 9"/>
          <p:cNvSpPr/>
          <p:nvPr/>
        </p:nvSpPr>
        <p:spPr>
          <a:xfrm>
            <a:off x="4384949" y="3599115"/>
            <a:ext cx="6902471" cy="1362691"/>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11" name="Text Placeholder 4"/>
          <p:cNvSpPr txBox="1">
            <a:spLocks/>
          </p:cNvSpPr>
          <p:nvPr/>
        </p:nvSpPr>
        <p:spPr>
          <a:xfrm>
            <a:off x="4384951" y="3611364"/>
            <a:ext cx="6902470" cy="1350442"/>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rPr>
              <a:t>Will lose the many performance and memory usage improvements provided by the </a:t>
            </a:r>
            <a:r>
              <a:rPr lang="en-US" sz="1960" dirty="0" err="1">
                <a:latin typeface="+mn-lt"/>
              </a:rPr>
              <a:t>XSLCompiledTransform</a:t>
            </a:r>
            <a:r>
              <a:rPr lang="en-US" sz="1960" dirty="0">
                <a:latin typeface="+mn-lt"/>
              </a:rPr>
              <a:t> class</a:t>
            </a:r>
            <a:endParaRPr lang="en-US" sz="1960" noProof="1">
              <a:gradFill>
                <a:gsLst>
                  <a:gs pos="1250">
                    <a:srgbClr val="FFFFFF"/>
                  </a:gs>
                  <a:gs pos="100000">
                    <a:srgbClr val="FFFFFF"/>
                  </a:gs>
                </a:gsLst>
                <a:lin ang="5400000" scaled="0"/>
              </a:gradFill>
              <a:latin typeface="+mn-lt"/>
            </a:endParaRPr>
          </a:p>
        </p:txBody>
      </p:sp>
      <p:sp>
        <p:nvSpPr>
          <p:cNvPr id="12" name="Text Placeholder 4"/>
          <p:cNvSpPr txBox="1">
            <a:spLocks/>
          </p:cNvSpPr>
          <p:nvPr/>
        </p:nvSpPr>
        <p:spPr>
          <a:xfrm>
            <a:off x="4384950" y="5065485"/>
            <a:ext cx="6902471" cy="1469583"/>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rPr>
              <a:t>Backward compatibility option to use </a:t>
            </a:r>
            <a:r>
              <a:rPr lang="en-US" sz="1960" dirty="0" err="1">
                <a:latin typeface="Segoe UI Black" panose="020B0A02040204020203" pitchFamily="34" charset="0"/>
                <a:ea typeface="Segoe UI Black" panose="020B0A02040204020203" pitchFamily="34" charset="0"/>
                <a:cs typeface="Segoe UI Black" panose="020B0A02040204020203" pitchFamily="34" charset="0"/>
              </a:rPr>
              <a:t>XslTransform</a:t>
            </a:r>
            <a:r>
              <a:rPr lang="en-US" sz="1960" dirty="0">
                <a:latin typeface="+mn-lt"/>
              </a:rPr>
              <a:t> instead of </a:t>
            </a:r>
            <a:r>
              <a:rPr lang="en-US" sz="1960" dirty="0" err="1">
                <a:latin typeface="Segoe UI Black" panose="020B0A02040204020203" pitchFamily="34" charset="0"/>
                <a:ea typeface="Segoe UI Black" panose="020B0A02040204020203" pitchFamily="34" charset="0"/>
                <a:cs typeface="Segoe UI Black" panose="020B0A02040204020203" pitchFamily="34" charset="0"/>
              </a:rPr>
              <a:t>XslCompileTransform</a:t>
            </a:r>
            <a:r>
              <a:rPr lang="en-US" sz="1960" dirty="0">
                <a:latin typeface="+mn-lt"/>
              </a:rPr>
              <a:t> is available at map level</a:t>
            </a:r>
          </a:p>
          <a:p>
            <a:endParaRPr lang="en-US" sz="1960" noProof="1">
              <a:latin typeface="+mn-lt"/>
            </a:endParaRPr>
          </a:p>
          <a:p>
            <a:endParaRPr lang="en-US" sz="1960" noProof="1">
              <a:latin typeface="+mn-lt"/>
            </a:endParaRPr>
          </a:p>
        </p:txBody>
      </p:sp>
      <p:sp>
        <p:nvSpPr>
          <p:cNvPr id="13" name="Freeform 12"/>
          <p:cNvSpPr/>
          <p:nvPr/>
        </p:nvSpPr>
        <p:spPr>
          <a:xfrm>
            <a:off x="1047436" y="1311226"/>
            <a:ext cx="3203517" cy="2184210"/>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000" b="1" dirty="0" err="1">
                <a:gradFill>
                  <a:gsLst>
                    <a:gs pos="0">
                      <a:srgbClr val="FFFFFF"/>
                    </a:gs>
                    <a:gs pos="100000">
                      <a:srgbClr val="FFFFFF"/>
                    </a:gs>
                  </a:gsLst>
                  <a:lin ang="5400000" scaled="0"/>
                </a:gradFill>
              </a:rPr>
              <a:t>XslCompiledTransform</a:t>
            </a:r>
            <a:r>
              <a:rPr lang="en-US" sz="2353" b="1" dirty="0">
                <a:gradFill>
                  <a:gsLst>
                    <a:gs pos="0">
                      <a:srgbClr val="FFFFFF"/>
                    </a:gs>
                    <a:gs pos="100000">
                      <a:srgbClr val="FFFFFF"/>
                    </a:gs>
                  </a:gsLst>
                  <a:lin ang="5400000" scaled="0"/>
                </a:gradFill>
              </a:rPr>
              <a:t> </a:t>
            </a:r>
            <a:r>
              <a:rPr lang="en-US" sz="2549" dirty="0">
                <a:gradFill>
                  <a:gsLst>
                    <a:gs pos="0">
                      <a:srgbClr val="FFFFFF"/>
                    </a:gs>
                    <a:gs pos="100000">
                      <a:srgbClr val="FFFFFF"/>
                    </a:gs>
                  </a:gsLst>
                  <a:lin ang="5400000" scaled="0"/>
                </a:gradFill>
              </a:rPr>
              <a:t>is not compatible with my maps!</a:t>
            </a:r>
          </a:p>
        </p:txBody>
      </p:sp>
      <p:sp>
        <p:nvSpPr>
          <p:cNvPr id="14" name="Freeform 13"/>
          <p:cNvSpPr/>
          <p:nvPr/>
        </p:nvSpPr>
        <p:spPr>
          <a:xfrm>
            <a:off x="1047436" y="5065485"/>
            <a:ext cx="3203517" cy="146958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rPr>
              <a:t>And the answer is</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install BTS 2013R2 CU2!</a:t>
            </a:r>
          </a:p>
        </p:txBody>
      </p:sp>
      <p:sp>
        <p:nvSpPr>
          <p:cNvPr id="15" name="Freeform 14"/>
          <p:cNvSpPr/>
          <p:nvPr/>
        </p:nvSpPr>
        <p:spPr>
          <a:xfrm>
            <a:off x="1047435" y="3599115"/>
            <a:ext cx="3203517" cy="1362691"/>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rPr>
              <a:t>The problem</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with this approach is?</a:t>
            </a:r>
          </a:p>
        </p:txBody>
      </p:sp>
      <p:sp>
        <p:nvSpPr>
          <p:cNvPr id="28" name="Text Placeholder 4"/>
          <p:cNvSpPr txBox="1">
            <a:spLocks/>
          </p:cNvSpPr>
          <p:nvPr/>
        </p:nvSpPr>
        <p:spPr>
          <a:xfrm>
            <a:off x="4384950" y="1305866"/>
            <a:ext cx="6902471" cy="2189570"/>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960" noProof="1">
                <a:gradFill>
                  <a:gsLst>
                    <a:gs pos="1250">
                      <a:srgbClr val="FFFFFF"/>
                    </a:gs>
                    <a:gs pos="100000">
                      <a:srgbClr val="FFFFFF"/>
                    </a:gs>
                  </a:gsLst>
                  <a:lin ang="5400000" scaled="0"/>
                </a:gradFill>
                <a:latin typeface="Segoe UI"/>
              </a:rPr>
              <a:t>You can consider configuring the transformations in “the old fashioned way” by adding DWORD UseXslTransform with value 1.</a:t>
            </a:r>
          </a:p>
          <a:p>
            <a:pPr marL="171450" indent="-171450">
              <a:buFont typeface="Arial" panose="020B0604020202020204" pitchFamily="34" charset="0"/>
              <a:buChar char="•"/>
            </a:pPr>
            <a:r>
              <a:rPr lang="en-US" sz="1600" dirty="0"/>
              <a:t>For 64 bit BizTalk host instances: HKLM\SOFTWARE\Microsoft\BizTalk Server\3.0\Configuration</a:t>
            </a:r>
          </a:p>
          <a:p>
            <a:pPr marL="171450" indent="-171450">
              <a:buFont typeface="Arial" panose="020B0604020202020204" pitchFamily="34" charset="0"/>
              <a:buChar char="•"/>
            </a:pPr>
            <a:r>
              <a:rPr lang="en-US" sz="1600" dirty="0"/>
              <a:t>For 32 bit BizTalk host instances and Visual Studio’s Test Map functionality: HKLM\SOFTWARE\Wow6432Node\Microsoft\BizTalk Server\3.0\Configuration</a:t>
            </a:r>
          </a:p>
        </p:txBody>
      </p:sp>
      <p:pic>
        <p:nvPicPr>
          <p:cNvPr id="2" name="Picture 1"/>
          <p:cNvPicPr>
            <a:picLocks noChangeAspect="1"/>
          </p:cNvPicPr>
          <p:nvPr/>
        </p:nvPicPr>
        <p:blipFill>
          <a:blip r:embed="rId3"/>
          <a:stretch>
            <a:fillRect/>
          </a:stretch>
        </p:blipFill>
        <p:spPr>
          <a:xfrm>
            <a:off x="5591991" y="5786421"/>
            <a:ext cx="4488386" cy="708693"/>
          </a:xfrm>
          <a:prstGeom prst="rect">
            <a:avLst/>
          </a:prstGeom>
        </p:spPr>
      </p:pic>
    </p:spTree>
    <p:extLst>
      <p:ext uri="{BB962C8B-B14F-4D97-AF65-F5344CB8AC3E}">
        <p14:creationId xmlns:p14="http://schemas.microsoft.com/office/powerpoint/2010/main" val="121846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4949" y="266378"/>
            <a:ext cx="6248400" cy="87881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Sandro </a:t>
            </a:r>
            <a:r>
              <a:rPr kumimoji="0" lang="en-US" sz="6000" b="0" i="0" u="none" strike="noStrike" kern="1200" cap="none" spc="-102" normalizeH="0" baseline="0" noProof="0" dirty="0">
                <a:ln w="3175">
                  <a:noFill/>
                </a:ln>
                <a:solidFill>
                  <a:srgbClr val="FFFFFF"/>
                </a:solidFill>
                <a:effectLst/>
                <a:uLnTx/>
                <a:uFillTx/>
                <a:latin typeface="Segoe UI Light"/>
              </a:rPr>
              <a:t>Pereira</a:t>
            </a:r>
          </a:p>
        </p:txBody>
      </p:sp>
      <p:pic>
        <p:nvPicPr>
          <p:cNvPr id="10" name="Picture 9"/>
          <p:cNvPicPr>
            <a:picLocks noChangeAspect="1"/>
          </p:cNvPicPr>
          <p:nvPr/>
        </p:nvPicPr>
        <p:blipFill rotWithShape="1">
          <a:blip r:embed="rId3"/>
          <a:srcRect l="79062" t="8615" b="7772"/>
          <a:stretch/>
        </p:blipFill>
        <p:spPr>
          <a:xfrm>
            <a:off x="9766809" y="-30032"/>
            <a:ext cx="2598595" cy="6918063"/>
          </a:xfrm>
          <a:prstGeom prst="rect">
            <a:avLst/>
          </a:prstGeom>
        </p:spPr>
      </p:pic>
      <p:sp>
        <p:nvSpPr>
          <p:cNvPr id="8" name="Text Placeholder 2"/>
          <p:cNvSpPr txBox="1">
            <a:spLocks/>
          </p:cNvSpPr>
          <p:nvPr/>
        </p:nvSpPr>
        <p:spPr bwMode="auto">
          <a:xfrm>
            <a:off x="365932" y="2291775"/>
            <a:ext cx="9400876" cy="431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9642" tIns="44821" rIns="89642" bIns="44821"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130000"/>
              <a:buFont typeface="Wingdings" pitchFamily="1"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130000"/>
              <a:buFont typeface="Wingdings" pitchFamily="1" charset="2"/>
              <a:buChar char="§"/>
              <a:defRPr sz="21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30000"/>
              <a:buFont typeface="Wingdings" pitchFamily="1" charset="2"/>
              <a:buChar char="§"/>
              <a:defRPr i="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130000"/>
              <a:buFont typeface="Wingdings" pitchFamily="1" charset="2"/>
              <a:buChar char="§"/>
              <a:defRPr sz="1400" b="1">
                <a:solidFill>
                  <a:schemeClr val="accent2"/>
                </a:solidFill>
                <a:latin typeface="+mn-lt"/>
                <a:ea typeface="+mn-ea"/>
              </a:defRPr>
            </a:lvl4pPr>
            <a:lvl5pPr marL="2057400" indent="-228600" algn="l" rtl="0" eaLnBrk="0" fontAlgn="base" hangingPunct="0">
              <a:spcBef>
                <a:spcPct val="20000"/>
              </a:spcBef>
              <a:spcAft>
                <a:spcPct val="0"/>
              </a:spcAft>
              <a:buClr>
                <a:schemeClr val="accent1"/>
              </a:buClr>
              <a:buFont typeface="Wingdings" pitchFamily="1" charset="2"/>
              <a:defRPr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9pPr>
          </a:lstStyle>
          <a:p>
            <a:pPr marL="336145" indent="-336145" defTabSz="896386">
              <a:buClr>
                <a:srgbClr val="FFFFFF"/>
              </a:buClr>
            </a:pPr>
            <a:r>
              <a:rPr lang="en-US" sz="1961" kern="0" dirty="0">
                <a:solidFill>
                  <a:srgbClr val="FFFFFF"/>
                </a:solidFill>
              </a:rPr>
              <a:t>Member and co-founder of BizTalkCrew – BizTalk Innovation Day Events</a:t>
            </a:r>
          </a:p>
          <a:p>
            <a:pPr marL="336145" indent="-336145" defTabSz="896386">
              <a:buClr>
                <a:srgbClr val="FFFFFF"/>
              </a:buClr>
            </a:pPr>
            <a:r>
              <a:rPr lang="en-US" sz="1961" kern="0" dirty="0">
                <a:solidFill>
                  <a:srgbClr val="FFFFFF"/>
                </a:solidFill>
              </a:rPr>
              <a:t>Writer of numerous articles for Portuguese eMagazine “Programar”</a:t>
            </a:r>
          </a:p>
          <a:p>
            <a:pPr marL="336145" indent="-336145" defTabSz="896386">
              <a:buClr>
                <a:srgbClr val="FFFFFF"/>
              </a:buClr>
            </a:pPr>
            <a:r>
              <a:rPr lang="en-US" sz="1961" kern="0" dirty="0">
                <a:solidFill>
                  <a:srgbClr val="FFFFFF"/>
                </a:solidFill>
              </a:rPr>
              <a:t>Author “Sandro Pereira BizTalk Blog” http://sandroaspbiztalkblog.wordpress.com</a:t>
            </a:r>
          </a:p>
          <a:p>
            <a:pPr marL="336145" indent="-336145" defTabSz="896386">
              <a:buClr>
                <a:srgbClr val="FFFFFF"/>
              </a:buClr>
            </a:pPr>
            <a:r>
              <a:rPr lang="en-US" sz="1961" kern="0" dirty="0">
                <a:solidFill>
                  <a:srgbClr val="FFFFFF"/>
                </a:solidFill>
              </a:rPr>
              <a:t>Member of “BizTalkAdminsblogging.com” and “BizTalk Brasil” community</a:t>
            </a:r>
          </a:p>
          <a:p>
            <a:pPr marL="336145" indent="-336145" defTabSz="896386">
              <a:buClr>
                <a:srgbClr val="FFFFFF"/>
              </a:buClr>
            </a:pPr>
            <a:r>
              <a:rPr lang="en-US" sz="1961" kern="0" dirty="0">
                <a:solidFill>
                  <a:srgbClr val="FFFFFF"/>
                </a:solidFill>
              </a:rPr>
              <a:t>Member NetPonto community, MSDN BizTalk Forums Moderator</a:t>
            </a:r>
          </a:p>
          <a:p>
            <a:pPr marL="336145" indent="-336145" defTabSz="896386">
              <a:buClr>
                <a:srgbClr val="FFFFFF"/>
              </a:buClr>
            </a:pPr>
            <a:r>
              <a:rPr lang="en-US" sz="1961" kern="0" dirty="0">
                <a:solidFill>
                  <a:srgbClr val="FFFFFF"/>
                </a:solidFill>
              </a:rPr>
              <a:t>TechNet Wiki author (Wiki Ninja)</a:t>
            </a:r>
          </a:p>
          <a:p>
            <a:pPr marL="336145" indent="-336145" defTabSz="896386">
              <a:buClr>
                <a:srgbClr val="FFFFFF"/>
              </a:buClr>
            </a:pPr>
            <a:r>
              <a:rPr lang="en-US" sz="1961" kern="0" dirty="0">
                <a:solidFill>
                  <a:srgbClr val="FFFFFF"/>
                </a:solidFill>
              </a:rPr>
              <a:t>TechNet Gallery, Code Gallery and CodePlex contributor</a:t>
            </a:r>
          </a:p>
          <a:p>
            <a:pPr marL="336145" indent="-336145" defTabSz="896386">
              <a:buClr>
                <a:srgbClr val="FFFFFF"/>
              </a:buClr>
            </a:pPr>
            <a:r>
              <a:rPr lang="en-US" sz="1961" kern="0" dirty="0">
                <a:solidFill>
                  <a:srgbClr val="FFFFFF"/>
                </a:solidFill>
              </a:rPr>
              <a:t>Public speaker </a:t>
            </a:r>
          </a:p>
          <a:p>
            <a:pPr marL="336145" indent="-336145" defTabSz="896386">
              <a:buClr>
                <a:srgbClr val="FFFFFF"/>
              </a:buClr>
            </a:pPr>
            <a:r>
              <a:rPr lang="en-US" sz="1961" kern="0" dirty="0">
                <a:solidFill>
                  <a:srgbClr val="FFFFFF"/>
                </a:solidFill>
              </a:rPr>
              <a:t>Technical Reviewer PACKT Publishing</a:t>
            </a:r>
          </a:p>
          <a:p>
            <a:pPr marL="728314" lvl="1" indent="-280121" defTabSz="896386">
              <a:buClr>
                <a:srgbClr val="FFFFFF"/>
              </a:buClr>
            </a:pPr>
            <a:r>
              <a:rPr lang="en-US" sz="1667" kern="0" dirty="0">
                <a:solidFill>
                  <a:srgbClr val="FFFFFF"/>
                </a:solidFill>
              </a:rPr>
              <a:t>BizTalk Server 2010 Cookbook (April 2012)</a:t>
            </a:r>
            <a:endParaRPr lang="en-US" sz="1961" kern="0" dirty="0">
              <a:solidFill>
                <a:srgbClr val="FFFFFF"/>
              </a:solidFill>
            </a:endParaRPr>
          </a:p>
          <a:p>
            <a:pPr marL="336145" indent="-336145" defTabSz="896386">
              <a:buClr>
                <a:srgbClr val="FFFFFF"/>
              </a:buClr>
            </a:pPr>
            <a:r>
              <a:rPr lang="en-US" sz="1961" kern="0" dirty="0">
                <a:solidFill>
                  <a:srgbClr val="FFFFFF"/>
                </a:solidFill>
              </a:rPr>
              <a:t>Author book: BizTalk Mapping Patterns and Best Practices</a:t>
            </a:r>
          </a:p>
        </p:txBody>
      </p:sp>
      <p:pic>
        <p:nvPicPr>
          <p:cNvPr id="13" name="Picture 3" descr="C:\Users\spereira\Pictures\sandro96x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12" y="1249675"/>
            <a:ext cx="860614" cy="896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13" descr="MVP_FullColor_ForScreen.png"/>
          <p:cNvPicPr>
            <a:picLocks noChangeAspect="1"/>
          </p:cNvPicPr>
          <p:nvPr/>
        </p:nvPicPr>
        <p:blipFill>
          <a:blip r:embed="rId5" cstate="print"/>
          <a:stretch>
            <a:fillRect/>
          </a:stretch>
        </p:blipFill>
        <p:spPr>
          <a:xfrm>
            <a:off x="10578876" y="373997"/>
            <a:ext cx="1239297" cy="1917777"/>
          </a:xfrm>
          <a:prstGeom prst="roundRect">
            <a:avLst>
              <a:gd name="adj" fmla="val 8594"/>
            </a:avLst>
          </a:prstGeom>
          <a:solidFill>
            <a:srgbClr val="FFFFFF">
              <a:shade val="85000"/>
            </a:srgbClr>
          </a:solidFill>
          <a:ln>
            <a:noFill/>
          </a:ln>
          <a:effectLst>
            <a:reflection blurRad="6350" stA="50000" endA="300" endPos="55500" dist="50800" dir="5400000" sy="-100000" algn="bl" rotWithShape="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9105" y="5906756"/>
            <a:ext cx="2262982" cy="950758"/>
          </a:xfrm>
          <a:prstGeom prst="rect">
            <a:avLst/>
          </a:prstGeom>
        </p:spPr>
      </p:pic>
      <p:sp>
        <p:nvSpPr>
          <p:cNvPr id="2" name="Rectangle 1"/>
          <p:cNvSpPr/>
          <p:nvPr/>
        </p:nvSpPr>
        <p:spPr>
          <a:xfrm>
            <a:off x="1666220" y="1281225"/>
            <a:ext cx="7315200" cy="830997"/>
          </a:xfrm>
          <a:prstGeom prst="rect">
            <a:avLst/>
          </a:prstGeom>
        </p:spPr>
        <p:txBody>
          <a:bodyPr wrap="square">
            <a:spAutoFit/>
          </a:bodyPr>
          <a:lstStyle/>
          <a:p>
            <a:pPr defTabSz="896386">
              <a:buClr>
                <a:srgbClr val="0072C6"/>
              </a:buClr>
            </a:pPr>
            <a:r>
              <a:rPr lang="nl-NL" sz="2400" kern="0" dirty="0">
                <a:solidFill>
                  <a:srgbClr val="FFFFFF"/>
                </a:solidFill>
              </a:rPr>
              <a:t>Senior Software Developer at DevScope  </a:t>
            </a:r>
          </a:p>
          <a:p>
            <a:pPr defTabSz="896386">
              <a:buClr>
                <a:srgbClr val="0072C6"/>
              </a:buClr>
            </a:pPr>
            <a:r>
              <a:rPr lang="en-US" sz="2400" kern="0" dirty="0">
                <a:solidFill>
                  <a:srgbClr val="FFFFFF"/>
                </a:solidFill>
              </a:rPr>
              <a:t>Microsoft Azure MVP since 2011</a:t>
            </a:r>
            <a:endParaRPr lang="nl-NL" sz="2400" kern="0" dirty="0">
              <a:solidFill>
                <a:srgbClr val="FFFFFF"/>
              </a:solidFill>
            </a:endParaRPr>
          </a:p>
        </p:txBody>
      </p:sp>
    </p:spTree>
    <p:extLst>
      <p:ext uri="{BB962C8B-B14F-4D97-AF65-F5344CB8AC3E}">
        <p14:creationId xmlns:p14="http://schemas.microsoft.com/office/powerpoint/2010/main" val="913612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#7 </a:t>
            </a:r>
            <a:r>
              <a:rPr lang="en-US" sz="3920" spc="-102" dirty="0">
                <a:solidFill>
                  <a:srgbClr val="FFFFFF"/>
                </a:solidFill>
                <a:latin typeface="Segoe UI Light"/>
              </a:rPr>
              <a:t>– Migrating Maps</a:t>
            </a:r>
          </a:p>
        </p:txBody>
      </p:sp>
      <p:pic>
        <p:nvPicPr>
          <p:cNvPr id="5" name="Picture 4"/>
          <p:cNvPicPr>
            <a:picLocks noChangeAspect="1"/>
          </p:cNvPicPr>
          <p:nvPr/>
        </p:nvPicPr>
        <p:blipFill>
          <a:blip r:embed="rId2"/>
          <a:stretch>
            <a:fillRect/>
          </a:stretch>
        </p:blipFill>
        <p:spPr>
          <a:xfrm>
            <a:off x="2066653" y="1189494"/>
            <a:ext cx="8058695" cy="2287060"/>
          </a:xfrm>
          <a:prstGeom prst="rect">
            <a:avLst/>
          </a:prstGeom>
        </p:spPr>
      </p:pic>
      <p:sp>
        <p:nvSpPr>
          <p:cNvPr id="6" name="Rectangle 5"/>
          <p:cNvSpPr/>
          <p:nvPr/>
        </p:nvSpPr>
        <p:spPr>
          <a:xfrm>
            <a:off x="4384949" y="3599115"/>
            <a:ext cx="6902471" cy="1362691"/>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7" name="Text Placeholder 4"/>
          <p:cNvSpPr txBox="1">
            <a:spLocks/>
          </p:cNvSpPr>
          <p:nvPr/>
        </p:nvSpPr>
        <p:spPr>
          <a:xfrm>
            <a:off x="4384951" y="3611364"/>
            <a:ext cx="6902470" cy="1350442"/>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rPr>
              <a:t>You cannot test your maps inside Visual Studio if you </a:t>
            </a:r>
            <a:r>
              <a:rPr lang="en-US" sz="1960" dirty="0"/>
              <a:t>use </a:t>
            </a:r>
            <a:r>
              <a:rPr lang="en-US" sz="1960" dirty="0" err="1">
                <a:latin typeface="Segoe UI Black" panose="020B0A02040204020203" pitchFamily="34" charset="0"/>
                <a:ea typeface="Segoe UI Black" panose="020B0A02040204020203" pitchFamily="34" charset="0"/>
                <a:cs typeface="Segoe UI Black" panose="020B0A02040204020203" pitchFamily="34" charset="0"/>
              </a:rPr>
              <a:t>XslTransform</a:t>
            </a:r>
            <a:r>
              <a:rPr lang="en-US" sz="1960" dirty="0"/>
              <a:t> compatibility option!</a:t>
            </a:r>
          </a:p>
          <a:p>
            <a:endParaRPr lang="en-US" sz="1960" noProof="1">
              <a:gradFill>
                <a:gsLst>
                  <a:gs pos="1250">
                    <a:srgbClr val="FFFFFF"/>
                  </a:gs>
                  <a:gs pos="100000">
                    <a:srgbClr val="FFFFFF"/>
                  </a:gs>
                </a:gsLst>
                <a:lin ang="5400000" scaled="0"/>
              </a:gradFill>
              <a:latin typeface="+mn-lt"/>
            </a:endParaRPr>
          </a:p>
          <a:p>
            <a:r>
              <a:rPr lang="en-US" sz="1960" noProof="1">
                <a:gradFill>
                  <a:gsLst>
                    <a:gs pos="1250">
                      <a:srgbClr val="FFFFFF"/>
                    </a:gs>
                    <a:gs pos="100000">
                      <a:srgbClr val="FFFFFF"/>
                    </a:gs>
                  </a:gsLst>
                  <a:lin ang="5400000" scaled="0"/>
                </a:gradFill>
                <a:latin typeface="+mn-lt"/>
              </a:rPr>
              <a:t>So, </a:t>
            </a:r>
            <a:r>
              <a:rPr lang="en-US" sz="1960"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WHAT’S THE POINT OF USING IT</a:t>
            </a:r>
            <a:r>
              <a:rPr lang="en-US" sz="1960" noProof="1">
                <a:gradFill>
                  <a:gsLst>
                    <a:gs pos="1250">
                      <a:srgbClr val="FFFFFF"/>
                    </a:gs>
                    <a:gs pos="100000">
                      <a:srgbClr val="FFFFFF"/>
                    </a:gs>
                  </a:gsLst>
                  <a:lin ang="5400000" scaled="0"/>
                </a:gradFill>
                <a:latin typeface="+mn-lt"/>
              </a:rPr>
              <a:t>?</a:t>
            </a:r>
          </a:p>
        </p:txBody>
      </p:sp>
      <p:sp>
        <p:nvSpPr>
          <p:cNvPr id="8" name="Freeform 7"/>
          <p:cNvSpPr/>
          <p:nvPr/>
        </p:nvSpPr>
        <p:spPr>
          <a:xfrm>
            <a:off x="1047435" y="3599115"/>
            <a:ext cx="3203517" cy="1362691"/>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rPr>
              <a:t>The problem</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with this approach is?</a:t>
            </a:r>
          </a:p>
        </p:txBody>
      </p:sp>
      <p:sp>
        <p:nvSpPr>
          <p:cNvPr id="9" name="Rectangle 8"/>
          <p:cNvSpPr/>
          <p:nvPr/>
        </p:nvSpPr>
        <p:spPr>
          <a:xfrm>
            <a:off x="4384950" y="5065485"/>
            <a:ext cx="6902471" cy="1469584"/>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10" name="Text Placeholder 4"/>
          <p:cNvSpPr txBox="1">
            <a:spLocks/>
          </p:cNvSpPr>
          <p:nvPr/>
        </p:nvSpPr>
        <p:spPr>
          <a:xfrm>
            <a:off x="4384950" y="5065485"/>
            <a:ext cx="6902471" cy="1469583"/>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rPr>
              <a:t>You may </a:t>
            </a:r>
            <a:r>
              <a:rPr lang="en-US" sz="1960" dirty="0">
                <a:latin typeface="Segoe UI Black" panose="020B0A02040204020203" pitchFamily="34" charset="0"/>
                <a:ea typeface="Segoe UI Black" panose="020B0A02040204020203" pitchFamily="34" charset="0"/>
                <a:cs typeface="Segoe UI Black" panose="020B0A02040204020203" pitchFamily="34" charset="0"/>
              </a:rPr>
              <a:t>loose more time adjusting </a:t>
            </a:r>
            <a:r>
              <a:rPr lang="en-US" sz="1960" dirty="0">
                <a:latin typeface="+mn-lt"/>
              </a:rPr>
              <a:t>the maps to the new engine… it </a:t>
            </a:r>
            <a:r>
              <a:rPr lang="en-US" sz="1960" dirty="0">
                <a:latin typeface="Segoe UI Black" panose="020B0A02040204020203" pitchFamily="34" charset="0"/>
                <a:ea typeface="Segoe UI Black" panose="020B0A02040204020203" pitchFamily="34" charset="0"/>
                <a:cs typeface="Segoe UI Black" panose="020B0A02040204020203" pitchFamily="34" charset="0"/>
              </a:rPr>
              <a:t>will be painful</a:t>
            </a:r>
            <a:r>
              <a:rPr lang="en-US" sz="1960" dirty="0">
                <a:latin typeface="+mn-lt"/>
              </a:rPr>
              <a:t> must of the times… but it’s the </a:t>
            </a:r>
            <a:r>
              <a:rPr lang="en-US" sz="1960" dirty="0">
                <a:latin typeface="Segoe UI Black" panose="020B0A02040204020203" pitchFamily="34" charset="0"/>
                <a:ea typeface="Segoe UI Black" panose="020B0A02040204020203" pitchFamily="34" charset="0"/>
                <a:cs typeface="Segoe UI Black" panose="020B0A02040204020203" pitchFamily="34" charset="0"/>
              </a:rPr>
              <a:t>best way </a:t>
            </a:r>
            <a:r>
              <a:rPr lang="en-US" sz="1960" dirty="0">
                <a:latin typeface="+mn-lt"/>
              </a:rPr>
              <a:t>that we have for now.</a:t>
            </a:r>
          </a:p>
        </p:txBody>
      </p:sp>
      <p:sp>
        <p:nvSpPr>
          <p:cNvPr id="11" name="Freeform 10"/>
          <p:cNvSpPr/>
          <p:nvPr/>
        </p:nvSpPr>
        <p:spPr>
          <a:xfrm>
            <a:off x="1047436" y="5065485"/>
            <a:ext cx="3203517" cy="146958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rPr>
              <a:t>My suggestion</a:t>
            </a:r>
            <a:br>
              <a:rPr lang="en-US" sz="2549" b="1"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is…</a:t>
            </a:r>
          </a:p>
        </p:txBody>
      </p:sp>
    </p:spTree>
    <p:extLst>
      <p:ext uri="{BB962C8B-B14F-4D97-AF65-F5344CB8AC3E}">
        <p14:creationId xmlns:p14="http://schemas.microsoft.com/office/powerpoint/2010/main" val="3931323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p:cNvSpPr/>
          <p:nvPr/>
        </p:nvSpPr>
        <p:spPr>
          <a:xfrm>
            <a:off x="1047435" y="3268361"/>
            <a:ext cx="3203517" cy="3348425"/>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tx1"/>
          </a:solidFill>
          <a:ln>
            <a:solidFill>
              <a:schemeClr val="tx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endParaRPr lang="en-US" sz="2549" dirty="0">
              <a:gradFill>
                <a:gsLst>
                  <a:gs pos="0">
                    <a:srgbClr val="FFFFFF"/>
                  </a:gs>
                  <a:gs pos="100000">
                    <a:srgbClr val="FFFFFF"/>
                  </a:gs>
                </a:gsLst>
                <a:lin ang="5400000" scaled="0"/>
              </a:gradFill>
            </a:endParaRPr>
          </a:p>
        </p:txBody>
      </p:sp>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#8 </a:t>
            </a:r>
            <a:r>
              <a:rPr lang="en-US" sz="3920" spc="-102" dirty="0">
                <a:solidFill>
                  <a:srgbClr val="FFFFFF"/>
                </a:solidFill>
                <a:latin typeface="Segoe UI Light"/>
              </a:rPr>
              <a:t>– DevOps: PowerShell is your friend!</a:t>
            </a:r>
          </a:p>
        </p:txBody>
      </p:sp>
      <p:sp>
        <p:nvSpPr>
          <p:cNvPr id="24" name="Rectangle 23"/>
          <p:cNvSpPr/>
          <p:nvPr/>
        </p:nvSpPr>
        <p:spPr>
          <a:xfrm>
            <a:off x="4384950" y="4680214"/>
            <a:ext cx="6902471" cy="1936573"/>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25" name="Rectangle 24"/>
          <p:cNvSpPr/>
          <p:nvPr/>
        </p:nvSpPr>
        <p:spPr>
          <a:xfrm>
            <a:off x="4384950" y="1311226"/>
            <a:ext cx="6902471" cy="183540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6" name="Rectangle 25"/>
          <p:cNvSpPr/>
          <p:nvPr/>
        </p:nvSpPr>
        <p:spPr>
          <a:xfrm>
            <a:off x="4384950" y="3258350"/>
            <a:ext cx="6902471" cy="1310144"/>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27" name="Text Placeholder 4"/>
          <p:cNvSpPr txBox="1">
            <a:spLocks/>
          </p:cNvSpPr>
          <p:nvPr/>
        </p:nvSpPr>
        <p:spPr>
          <a:xfrm>
            <a:off x="4384951" y="3258351"/>
            <a:ext cx="6902471" cy="1300130"/>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cs typeface="Segoe UI Light" panose="020B0502040204020203" pitchFamily="34" charset="0"/>
              </a:rPr>
              <a:t>What happens when you are migrating this project or a new developer joins?</a:t>
            </a:r>
          </a:p>
          <a:p>
            <a:pPr marL="336145" indent="-336145">
              <a:buFont typeface="Arial" panose="020B0604020202020204" pitchFamily="34" charset="0"/>
              <a:buChar char="•"/>
            </a:pPr>
            <a:r>
              <a:rPr lang="en-US" sz="1600" noProof="1">
                <a:gradFill>
                  <a:gsLst>
                    <a:gs pos="1250">
                      <a:srgbClr val="FFFFFF"/>
                    </a:gs>
                    <a:gs pos="100000">
                      <a:srgbClr val="FFFFFF"/>
                    </a:gs>
                  </a:gsLst>
                  <a:lin ang="5400000" scaled="0"/>
                </a:gradFill>
                <a:latin typeface="+mn-lt"/>
                <a:cs typeface="Segoe UI Light" panose="020B0502040204020203" pitchFamily="34" charset="0"/>
              </a:rPr>
              <a:t>You need to fix </a:t>
            </a:r>
            <a:r>
              <a:rPr lang="en-US" sz="1600" b="1" noProof="1">
                <a:gradFill>
                  <a:gsLst>
                    <a:gs pos="1250">
                      <a:srgbClr val="FFFFFF"/>
                    </a:gs>
                    <a:gs pos="100000">
                      <a:srgbClr val="FFFFFF"/>
                    </a:gs>
                  </a:gsLst>
                  <a:lin ang="5400000" scaled="0"/>
                </a:gradFill>
                <a:latin typeface="+mn-lt"/>
                <a:cs typeface="Segoe UI Light" panose="020B0502040204020203" pitchFamily="34" charset="0"/>
              </a:rPr>
              <a:t>Signing Properties </a:t>
            </a:r>
            <a:r>
              <a:rPr lang="en-US" sz="1600" noProof="1">
                <a:gradFill>
                  <a:gsLst>
                    <a:gs pos="1250">
                      <a:srgbClr val="FFFFFF"/>
                    </a:gs>
                    <a:gs pos="100000">
                      <a:srgbClr val="FFFFFF"/>
                    </a:gs>
                  </a:gsLst>
                  <a:lin ang="5400000" scaled="0"/>
                </a:gradFill>
                <a:latin typeface="+mn-lt"/>
                <a:cs typeface="Segoe UI Light" panose="020B0502040204020203" pitchFamily="34" charset="0"/>
              </a:rPr>
              <a:t>for all BizTalk Project</a:t>
            </a:r>
          </a:p>
          <a:p>
            <a:pPr marL="336145" indent="-336145">
              <a:buFont typeface="Arial" panose="020B0604020202020204" pitchFamily="34" charset="0"/>
              <a:buChar char="•"/>
            </a:pPr>
            <a:r>
              <a:rPr lang="en-US" sz="1600" noProof="1">
                <a:gradFill>
                  <a:gsLst>
                    <a:gs pos="1250">
                      <a:srgbClr val="FFFFFF"/>
                    </a:gs>
                    <a:gs pos="100000">
                      <a:srgbClr val="FFFFFF"/>
                    </a:gs>
                  </a:gsLst>
                  <a:lin ang="5400000" scaled="0"/>
                </a:gradFill>
                <a:latin typeface="+mn-lt"/>
                <a:cs typeface="Segoe UI Light" panose="020B0502040204020203" pitchFamily="34" charset="0"/>
              </a:rPr>
              <a:t>You need to fix </a:t>
            </a:r>
            <a:r>
              <a:rPr lang="en-US" sz="1600" b="1" noProof="1">
                <a:gradFill>
                  <a:gsLst>
                    <a:gs pos="1250">
                      <a:srgbClr val="FFFFFF"/>
                    </a:gs>
                    <a:gs pos="100000">
                      <a:srgbClr val="FFFFFF"/>
                    </a:gs>
                  </a:gsLst>
                  <a:lin ang="5400000" scaled="0"/>
                </a:gradFill>
                <a:latin typeface="+mn-lt"/>
                <a:cs typeface="Segoe UI Light" panose="020B0502040204020203" pitchFamily="34" charset="0"/>
              </a:rPr>
              <a:t>Deployment Properties </a:t>
            </a:r>
            <a:r>
              <a:rPr lang="en-US" sz="1600" noProof="1">
                <a:gradFill>
                  <a:gsLst>
                    <a:gs pos="1250">
                      <a:srgbClr val="FFFFFF"/>
                    </a:gs>
                    <a:gs pos="100000">
                      <a:srgbClr val="FFFFFF"/>
                    </a:gs>
                  </a:gsLst>
                  <a:lin ang="5400000" scaled="0"/>
                </a:gradFill>
                <a:latin typeface="+mn-lt"/>
                <a:cs typeface="Segoe UI Light" panose="020B0502040204020203" pitchFamily="34" charset="0"/>
              </a:rPr>
              <a:t>for all BizTalk Project</a:t>
            </a:r>
          </a:p>
        </p:txBody>
      </p:sp>
      <p:sp>
        <p:nvSpPr>
          <p:cNvPr id="30" name="Text Placeholder 4"/>
          <p:cNvSpPr txBox="1">
            <a:spLocks/>
          </p:cNvSpPr>
          <p:nvPr/>
        </p:nvSpPr>
        <p:spPr>
          <a:xfrm>
            <a:off x="4384950" y="4680214"/>
            <a:ext cx="6902471" cy="1936573"/>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noProof="1">
                <a:gradFill>
                  <a:gsLst>
                    <a:gs pos="1250">
                      <a:srgbClr val="FFFFFF"/>
                    </a:gs>
                    <a:gs pos="100000">
                      <a:srgbClr val="FFFFFF"/>
                    </a:gs>
                  </a:gsLst>
                  <a:lin ang="5400000" scaled="0"/>
                </a:gradFill>
                <a:latin typeface="Segoe UI"/>
              </a:rPr>
              <a:t>How to fix or configure the Deployment Properties of a BizTalk Project with PowerShell </a:t>
            </a:r>
            <a:r>
              <a:rPr lang="en-US" sz="1200" noProof="1">
                <a:gradFill>
                  <a:gsLst>
                    <a:gs pos="1250">
                      <a:srgbClr val="FFFFFF"/>
                    </a:gs>
                    <a:gs pos="100000">
                      <a:srgbClr val="FFFFFF"/>
                    </a:gs>
                  </a:gsLst>
                  <a:lin ang="5400000" scaled="0"/>
                </a:gradFill>
                <a:latin typeface="Segoe UI"/>
              </a:rPr>
              <a:t>(</a:t>
            </a:r>
            <a:r>
              <a:rPr lang="en-US" sz="1200" noProof="1">
                <a:gradFill>
                  <a:gsLst>
                    <a:gs pos="1250">
                      <a:srgbClr val="FFFFFF"/>
                    </a:gs>
                    <a:gs pos="100000">
                      <a:srgbClr val="FFFFFF"/>
                    </a:gs>
                  </a:gsLst>
                  <a:lin ang="5400000" scaled="0"/>
                </a:gradFill>
                <a:latin typeface="Segoe UI"/>
                <a:hlinkClick r:id="rId3"/>
              </a:rPr>
              <a:t>https://goo.gl/7Afo0k</a:t>
            </a:r>
            <a:r>
              <a:rPr lang="en-US" sz="1200" noProof="1">
                <a:gradFill>
                  <a:gsLst>
                    <a:gs pos="1250">
                      <a:srgbClr val="FFFFFF"/>
                    </a:gs>
                    <a:gs pos="100000">
                      <a:srgbClr val="FFFFFF"/>
                    </a:gs>
                  </a:gsLst>
                  <a:lin ang="5400000" scaled="0"/>
                </a:gradFill>
                <a:latin typeface="Segoe UI"/>
              </a:rPr>
              <a:t>)</a:t>
            </a:r>
          </a:p>
          <a:p>
            <a:endParaRPr lang="en-US" sz="800" noProof="1">
              <a:gradFill>
                <a:gsLst>
                  <a:gs pos="1250">
                    <a:srgbClr val="FFFFFF"/>
                  </a:gs>
                  <a:gs pos="100000">
                    <a:srgbClr val="FFFFFF"/>
                  </a:gs>
                </a:gsLst>
                <a:lin ang="5400000" scaled="0"/>
              </a:gradFill>
              <a:latin typeface="Segoe UI"/>
            </a:endParaRPr>
          </a:p>
          <a:p>
            <a:pPr defTabSz="914400">
              <a:lnSpc>
                <a:spcPct val="100000"/>
              </a:lnSpc>
              <a:spcBef>
                <a:spcPts val="0"/>
              </a:spcBef>
              <a:buSzTx/>
            </a:pPr>
            <a:r>
              <a:rPr lang="en-US" sz="1961" noProof="1">
                <a:gradFill>
                  <a:gsLst>
                    <a:gs pos="1250">
                      <a:srgbClr val="FFFFFF"/>
                    </a:gs>
                    <a:gs pos="100000">
                      <a:srgbClr val="FFFFFF"/>
                    </a:gs>
                  </a:gsLst>
                  <a:lin ang="5400000" scaled="0"/>
                </a:gradFill>
                <a:latin typeface="Segoe UI"/>
              </a:rPr>
              <a:t>How to fix or configure the Signing Properties of a BizTalk Project with PowerShell</a:t>
            </a:r>
            <a:r>
              <a:rPr lang="en-US" sz="1200" noProof="1">
                <a:gradFill>
                  <a:gsLst>
                    <a:gs pos="1250">
                      <a:srgbClr val="FFFFFF"/>
                    </a:gs>
                    <a:gs pos="100000">
                      <a:srgbClr val="FFFFFF"/>
                    </a:gs>
                  </a:gsLst>
                  <a:lin ang="5400000" scaled="0"/>
                </a:gradFill>
                <a:latin typeface="Segoe UI"/>
              </a:rPr>
              <a:t> (</a:t>
            </a:r>
            <a:r>
              <a:rPr lang="en-US" sz="1200" noProof="1">
                <a:gradFill>
                  <a:gsLst>
                    <a:gs pos="1250">
                      <a:srgbClr val="FFFFFF"/>
                    </a:gs>
                    <a:gs pos="100000">
                      <a:srgbClr val="FFFFFF"/>
                    </a:gs>
                  </a:gsLst>
                  <a:lin ang="5400000" scaled="0"/>
                </a:gradFill>
                <a:latin typeface="Segoe UI"/>
                <a:hlinkClick r:id="rId4"/>
              </a:rPr>
              <a:t>https://goo.gl/acDzRN</a:t>
            </a:r>
            <a:r>
              <a:rPr lang="en-US" sz="1200" noProof="1">
                <a:gradFill>
                  <a:gsLst>
                    <a:gs pos="1250">
                      <a:srgbClr val="FFFFFF"/>
                    </a:gs>
                    <a:gs pos="100000">
                      <a:srgbClr val="FFFFFF"/>
                    </a:gs>
                  </a:gsLst>
                  <a:lin ang="5400000" scaled="0"/>
                </a:gradFill>
                <a:latin typeface="Segoe UI"/>
              </a:rPr>
              <a:t>)</a:t>
            </a:r>
          </a:p>
          <a:p>
            <a:endParaRPr lang="en-US" sz="784" noProof="1">
              <a:gradFill>
                <a:gsLst>
                  <a:gs pos="1250">
                    <a:srgbClr val="FFFFFF"/>
                  </a:gs>
                  <a:gs pos="100000">
                    <a:srgbClr val="FFFFFF"/>
                  </a:gs>
                </a:gsLst>
                <a:lin ang="5400000" scaled="0"/>
              </a:gradFill>
              <a:latin typeface="Segoe UI"/>
            </a:endParaRPr>
          </a:p>
        </p:txBody>
      </p:sp>
      <p:sp>
        <p:nvSpPr>
          <p:cNvPr id="31" name="Freeform 30"/>
          <p:cNvSpPr/>
          <p:nvPr/>
        </p:nvSpPr>
        <p:spPr>
          <a:xfrm>
            <a:off x="1047436" y="1311226"/>
            <a:ext cx="3203517" cy="183540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What happens </a:t>
            </a:r>
            <a:r>
              <a:rPr lang="en-US" sz="2400" dirty="0">
                <a:gradFill>
                  <a:gsLst>
                    <a:gs pos="0">
                      <a:srgbClr val="FFFFFF"/>
                    </a:gs>
                    <a:gs pos="100000">
                      <a:srgbClr val="FFFFFF"/>
                    </a:gs>
                  </a:gsLst>
                  <a:lin ang="5400000" scaled="0"/>
                </a:gradFill>
              </a:rPr>
              <a:t>when we exaggerate in Visual Studio Structure?</a:t>
            </a:r>
          </a:p>
        </p:txBody>
      </p:sp>
      <p:sp>
        <p:nvSpPr>
          <p:cNvPr id="32" name="Text Placeholder 4"/>
          <p:cNvSpPr txBox="1">
            <a:spLocks/>
          </p:cNvSpPr>
          <p:nvPr/>
        </p:nvSpPr>
        <p:spPr>
          <a:xfrm>
            <a:off x="4384951" y="1301214"/>
            <a:ext cx="6902471" cy="184541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cs typeface="Segoe UI" panose="020B0502040204020203" pitchFamily="34" charset="0"/>
              </a:rPr>
              <a:t>1 Solution containing +170 projects!</a:t>
            </a:r>
          </a:p>
          <a:p>
            <a:endParaRPr lang="en-US" sz="800" dirty="0">
              <a:latin typeface="+mn-lt"/>
            </a:endParaRPr>
          </a:p>
          <a:p>
            <a:r>
              <a:rPr lang="en-US" sz="1960" noProof="1">
                <a:latin typeface="+mn-lt"/>
              </a:rPr>
              <a:t>Is a developer </a:t>
            </a:r>
            <a:r>
              <a:rPr lang="en-US" sz="1960" noProof="1">
                <a:latin typeface="Segoe UI Black" panose="020B0A02040204020203" pitchFamily="34" charset="0"/>
                <a:ea typeface="Segoe UI Black" panose="020B0A02040204020203" pitchFamily="34" charset="0"/>
                <a:cs typeface="Segoe UI Black" panose="020B0A02040204020203" pitchFamily="34" charset="0"/>
              </a:rPr>
              <a:t>NIGHTMARE</a:t>
            </a:r>
            <a:r>
              <a:rPr lang="en-US" sz="1960" noProof="1">
                <a:latin typeface="+mn-lt"/>
              </a:rPr>
              <a:t>!</a:t>
            </a:r>
          </a:p>
          <a:p>
            <a:pPr marL="342900" indent="-342900">
              <a:buFont typeface="Arial" panose="020B0604020202020204" pitchFamily="34" charset="0"/>
              <a:buChar char="•"/>
            </a:pPr>
            <a:r>
              <a:rPr lang="en-US" sz="1960" noProof="1">
                <a:gradFill>
                  <a:gsLst>
                    <a:gs pos="1250">
                      <a:srgbClr val="FFFFFF"/>
                    </a:gs>
                    <a:gs pos="100000">
                      <a:srgbClr val="FFFFFF"/>
                    </a:gs>
                  </a:gsLst>
                  <a:lin ang="5400000" scaled="0"/>
                </a:gradFill>
                <a:latin typeface="+mn-lt"/>
              </a:rPr>
              <a:t>Find dependencies, find something!</a:t>
            </a:r>
            <a:endParaRPr lang="en-US" sz="1960" noProof="1">
              <a:latin typeface="+mn-lt"/>
            </a:endParaRPr>
          </a:p>
          <a:p>
            <a:endParaRPr lang="en-US" sz="800" dirty="0">
              <a:latin typeface="+mn-lt"/>
            </a:endParaRPr>
          </a:p>
          <a:p>
            <a:r>
              <a:rPr lang="en-US" sz="1960" noProof="1">
                <a:latin typeface="+mn-lt"/>
              </a:rPr>
              <a:t>~30 min to deploy!</a:t>
            </a:r>
          </a:p>
        </p:txBody>
      </p:sp>
      <p:pic>
        <p:nvPicPr>
          <p:cNvPr id="2" name="Picture 1"/>
          <p:cNvPicPr>
            <a:picLocks noChangeAspect="1"/>
          </p:cNvPicPr>
          <p:nvPr/>
        </p:nvPicPr>
        <p:blipFill>
          <a:blip r:embed="rId5"/>
          <a:stretch>
            <a:fillRect/>
          </a:stretch>
        </p:blipFill>
        <p:spPr>
          <a:xfrm>
            <a:off x="1057856" y="3268361"/>
            <a:ext cx="2463259" cy="3350305"/>
          </a:xfrm>
          <a:prstGeom prst="rect">
            <a:avLst/>
          </a:prstGeom>
        </p:spPr>
      </p:pic>
    </p:spTree>
    <p:extLst>
      <p:ext uri="{BB962C8B-B14F-4D97-AF65-F5344CB8AC3E}">
        <p14:creationId xmlns:p14="http://schemas.microsoft.com/office/powerpoint/2010/main" val="2650394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1+#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6552" y="4430923"/>
            <a:ext cx="9902106" cy="2385692"/>
            <a:chOff x="1033661" y="4519277"/>
            <a:chExt cx="10100664" cy="2433531"/>
          </a:xfrm>
        </p:grpSpPr>
        <p:pic>
          <p:nvPicPr>
            <p:cNvPr id="409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909" y="4519277"/>
              <a:ext cx="7868416" cy="243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661" y="5467785"/>
              <a:ext cx="2069976" cy="1017738"/>
            </a:xfrm>
            <a:prstGeom prst="rect">
              <a:avLst/>
            </a:prstGeom>
          </p:spPr>
        </p:pic>
      </p:grpSp>
      <p:sp>
        <p:nvSpPr>
          <p:cNvPr id="13" name="Rectangle 12"/>
          <p:cNvSpPr/>
          <p:nvPr/>
        </p:nvSpPr>
        <p:spPr bwMode="auto">
          <a:xfrm>
            <a:off x="1200764" y="4430924"/>
            <a:ext cx="9790474" cy="715733"/>
          </a:xfrm>
          <a:prstGeom prst="rect">
            <a:avLst/>
          </a:prstGeom>
          <a:solidFill>
            <a:srgbClr val="282828"/>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indent="-451306" defTabSz="896386">
              <a:lnSpc>
                <a:spcPct val="90000"/>
              </a:lnSpc>
              <a:spcBef>
                <a:spcPct val="20000"/>
              </a:spcBef>
              <a:buSzPct val="90000"/>
              <a:buBlip>
                <a:blip r:embed="rId5"/>
              </a:buBlip>
            </a:pPr>
            <a:endParaRPr lang="en-US" sz="2353" dirty="0">
              <a:gradFill>
                <a:gsLst>
                  <a:gs pos="0">
                    <a:srgbClr val="FFFFFF"/>
                  </a:gs>
                  <a:gs pos="100000">
                    <a:srgbClr val="FFFFFF"/>
                  </a:gs>
                </a:gsLst>
                <a:lin ang="5400000" scaled="0"/>
              </a:gradFill>
            </a:endParaRPr>
          </a:p>
        </p:txBody>
      </p:sp>
      <p:grpSp>
        <p:nvGrpSpPr>
          <p:cNvPr id="4" name="Group 3"/>
          <p:cNvGrpSpPr/>
          <p:nvPr/>
        </p:nvGrpSpPr>
        <p:grpSpPr>
          <a:xfrm>
            <a:off x="3927610" y="1805374"/>
            <a:ext cx="7060021" cy="2631473"/>
            <a:chOff x="507868" y="2417159"/>
            <a:chExt cx="11173090" cy="1958897"/>
          </a:xfrm>
        </p:grpSpPr>
        <p:sp>
          <p:nvSpPr>
            <p:cNvPr id="5" name="Rectangle 4"/>
            <p:cNvSpPr/>
            <p:nvPr/>
          </p:nvSpPr>
          <p:spPr bwMode="auto">
            <a:xfrm>
              <a:off x="507868" y="2417159"/>
              <a:ext cx="11173090" cy="1958897"/>
            </a:xfrm>
            <a:prstGeom prst="rect">
              <a:avLst/>
            </a:prstGeom>
            <a:solidFill>
              <a:schemeClr val="bg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indent="-451306" defTabSz="896386">
                <a:lnSpc>
                  <a:spcPct val="90000"/>
                </a:lnSpc>
                <a:spcBef>
                  <a:spcPct val="20000"/>
                </a:spcBef>
                <a:buSzPct val="90000"/>
                <a:buBlip>
                  <a:blip r:embed="rId5"/>
                </a:buBlip>
              </a:pPr>
              <a:endParaRPr lang="en-US" sz="2353" dirty="0">
                <a:gradFill>
                  <a:gsLst>
                    <a:gs pos="0">
                      <a:srgbClr val="FFFFFF"/>
                    </a:gs>
                    <a:gs pos="100000">
                      <a:srgbClr val="FFFFFF"/>
                    </a:gs>
                  </a:gsLst>
                  <a:lin ang="5400000" scaled="0"/>
                </a:gradFill>
              </a:endParaRPr>
            </a:p>
          </p:txBody>
        </p:sp>
        <p:sp>
          <p:nvSpPr>
            <p:cNvPr id="6" name="Rectangle 5"/>
            <p:cNvSpPr/>
            <p:nvPr/>
          </p:nvSpPr>
          <p:spPr>
            <a:xfrm>
              <a:off x="587868" y="2608236"/>
              <a:ext cx="11013088" cy="1199408"/>
            </a:xfrm>
            <a:prstGeom prst="rect">
              <a:avLst/>
            </a:prstGeom>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843475" lvl="1" indent="-395281" defTabSz="896386">
                <a:lnSpc>
                  <a:spcPct val="90000"/>
                </a:lnSpc>
                <a:spcBef>
                  <a:spcPct val="20000"/>
                </a:spcBef>
                <a:buSzPct val="105000"/>
                <a:buBlip>
                  <a:blip r:embed="rId6"/>
                </a:buBlip>
              </a:pPr>
              <a:r>
                <a:rPr lang="en-US" sz="2353" dirty="0">
                  <a:solidFill>
                    <a:srgbClr val="FFFFFF">
                      <a:alpha val="99000"/>
                    </a:srgbClr>
                  </a:solidFill>
                </a:rPr>
                <a:t>sandro.pereira@devscope.net</a:t>
              </a:r>
            </a:p>
            <a:p>
              <a:pPr marL="843475" lvl="1" indent="-395281" defTabSz="896386">
                <a:lnSpc>
                  <a:spcPct val="90000"/>
                </a:lnSpc>
                <a:spcBef>
                  <a:spcPct val="20000"/>
                </a:spcBef>
                <a:buSzPct val="105000"/>
                <a:buBlip>
                  <a:blip r:embed="rId6"/>
                </a:buBlip>
              </a:pPr>
              <a:r>
                <a:rPr lang="en-US" sz="2353" noProof="1">
                  <a:solidFill>
                    <a:srgbClr val="FFFFFF">
                      <a:alpha val="99000"/>
                    </a:srgbClr>
                  </a:solidFill>
                </a:rPr>
                <a:t>linkedin.com/in/sandropereira</a:t>
              </a:r>
            </a:p>
            <a:p>
              <a:pPr marL="843475" lvl="1" indent="-395281" defTabSz="896386">
                <a:lnSpc>
                  <a:spcPct val="90000"/>
                </a:lnSpc>
                <a:spcBef>
                  <a:spcPct val="20000"/>
                </a:spcBef>
                <a:buSzPct val="105000"/>
                <a:buBlip>
                  <a:blip r:embed="rId6"/>
                </a:buBlip>
              </a:pPr>
              <a:r>
                <a:rPr lang="en-US" sz="2353" dirty="0">
                  <a:solidFill>
                    <a:srgbClr val="FFFFFF">
                      <a:alpha val="99000"/>
                    </a:srgbClr>
                  </a:solidFill>
                </a:rPr>
                <a:t>@sandro_asp </a:t>
              </a:r>
            </a:p>
            <a:p>
              <a:pPr marL="843475" lvl="1" indent="-395281" defTabSz="896386">
                <a:lnSpc>
                  <a:spcPct val="90000"/>
                </a:lnSpc>
                <a:spcBef>
                  <a:spcPct val="20000"/>
                </a:spcBef>
                <a:buSzPct val="105000"/>
                <a:buBlip>
                  <a:blip r:embed="rId6"/>
                </a:buBlip>
              </a:pPr>
              <a:r>
                <a:rPr lang="en-US" sz="2353" dirty="0">
                  <a:solidFill>
                    <a:srgbClr val="FFFFFF">
                      <a:alpha val="99000"/>
                    </a:srgbClr>
                  </a:solidFill>
                </a:rPr>
                <a:t>sandroaspbiztalkblog.wordpress.com</a:t>
              </a:r>
            </a:p>
          </p:txBody>
        </p:sp>
      </p:grpSp>
      <p:sp>
        <p:nvSpPr>
          <p:cNvPr id="7" name="Title 1"/>
          <p:cNvSpPr>
            <a:spLocks noGrp="1"/>
          </p:cNvSpPr>
          <p:nvPr/>
        </p:nvSpPr>
        <p:spPr>
          <a:xfrm>
            <a:off x="432512" y="360845"/>
            <a:ext cx="3616307" cy="130345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896350"/>
            <a:r>
              <a:rPr lang="en-US" sz="9411" b="1" spc="-98" dirty="0"/>
              <a:t>Thanks</a:t>
            </a:r>
            <a:endParaRPr lang="en-US" sz="4313" spc="-98" dirty="0">
              <a:gradFill flip="none" rotWithShape="1">
                <a:gsLst>
                  <a:gs pos="0">
                    <a:srgbClr val="FFFFFF"/>
                  </a:gs>
                  <a:gs pos="86000">
                    <a:srgbClr val="FFFFFF"/>
                  </a:gs>
                </a:gsLst>
                <a:lin ang="5400000" scaled="0"/>
                <a:tileRect/>
              </a:gra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7157" y="1805374"/>
            <a:ext cx="2730453" cy="2631474"/>
          </a:xfrm>
          <a:prstGeom prst="rect">
            <a:avLst/>
          </a:prstGeom>
        </p:spPr>
      </p:pic>
      <p:sp>
        <p:nvSpPr>
          <p:cNvPr id="12" name="Text Placeholder 30"/>
          <p:cNvSpPr txBox="1">
            <a:spLocks/>
          </p:cNvSpPr>
          <p:nvPr/>
        </p:nvSpPr>
        <p:spPr>
          <a:xfrm>
            <a:off x="8496145" y="4487887"/>
            <a:ext cx="2903415" cy="821723"/>
          </a:xfrm>
          <a:prstGeom prst="rect">
            <a:avLst/>
          </a:prstGeom>
        </p:spPr>
        <p:txBody>
          <a:bodyPr/>
          <a:lstStyle>
            <a:defPPr>
              <a:defRPr lang="en-US"/>
            </a:defPPr>
            <a:lvl1pPr marR="0" indent="0" fontAlgn="auto">
              <a:lnSpc>
                <a:spcPct val="90000"/>
              </a:lnSpc>
              <a:spcBef>
                <a:spcPct val="20000"/>
              </a:spcBef>
              <a:spcAft>
                <a:spcPts val="0"/>
              </a:spcAft>
              <a:buClrTx/>
              <a:buSzPct val="90000"/>
              <a:buFont typeface="Arial" pitchFamily="34" charset="0"/>
              <a:buNone/>
              <a:tabLst/>
              <a:defRPr sz="24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defTabSz="896386"/>
            <a:r>
              <a:rPr lang="pt-PT" sz="1961" b="1" kern="0" dirty="0"/>
              <a:t>+351 223 751 350</a:t>
            </a:r>
          </a:p>
          <a:p>
            <a:pPr defTabSz="896386"/>
            <a:r>
              <a:rPr lang="pt-PT" sz="1961" b="1" kern="0" dirty="0"/>
              <a:t>www.devscope.net</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3467" y="4316374"/>
            <a:ext cx="2262982" cy="950758"/>
          </a:xfrm>
          <a:prstGeom prst="rect">
            <a:avLst/>
          </a:prstGeom>
        </p:spPr>
      </p:pic>
    </p:spTree>
    <p:extLst>
      <p:ext uri="{BB962C8B-B14F-4D97-AF65-F5344CB8AC3E}">
        <p14:creationId xmlns:p14="http://schemas.microsoft.com/office/powerpoint/2010/main" val="383336731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476" b="37876"/>
          <a:stretch/>
        </p:blipFill>
        <p:spPr>
          <a:xfrm>
            <a:off x="1" y="2434164"/>
            <a:ext cx="12237545" cy="4595053"/>
          </a:xfrm>
          <a:prstGeom prst="rect">
            <a:avLst/>
          </a:prstGeom>
        </p:spPr>
      </p:pic>
      <p:sp>
        <p:nvSpPr>
          <p:cNvPr id="5" name="Title 1"/>
          <p:cNvSpPr txBox="1">
            <a:spLocks/>
          </p:cNvSpPr>
          <p:nvPr/>
        </p:nvSpPr>
        <p:spPr>
          <a:xfrm>
            <a:off x="292011" y="1251197"/>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96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Director's</a:t>
            </a:r>
            <a:r>
              <a:rPr lang="en-US" sz="9600" dirty="0">
                <a:solidFill>
                  <a:srgbClr val="FF0000"/>
                </a:solidFill>
              </a:rPr>
              <a:t> </a:t>
            </a:r>
            <a:r>
              <a:rPr lang="en-US" sz="9600" dirty="0">
                <a:solidFill>
                  <a:schemeClr val="tx1"/>
                </a:solidFill>
              </a:rPr>
              <a:t>cut…</a:t>
            </a:r>
            <a:endParaRPr lang="en-US" sz="9600" dirty="0">
              <a:solidFill>
                <a:srgbClr val="FF0000"/>
              </a:solidFill>
            </a:endParaRPr>
          </a:p>
        </p:txBody>
      </p:sp>
    </p:spTree>
    <p:extLst>
      <p:ext uri="{BB962C8B-B14F-4D97-AF65-F5344CB8AC3E}">
        <p14:creationId xmlns:p14="http://schemas.microsoft.com/office/powerpoint/2010/main" val="328184389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#9 </a:t>
            </a:r>
            <a:r>
              <a:rPr lang="en-US" sz="3920" spc="-102" dirty="0">
                <a:solidFill>
                  <a:srgbClr val="FFFFFF"/>
                </a:solidFill>
                <a:latin typeface="Segoe UI Light"/>
              </a:rPr>
              <a:t>– Using BRE to help you implementing CBR</a:t>
            </a:r>
          </a:p>
        </p:txBody>
      </p:sp>
      <p:sp>
        <p:nvSpPr>
          <p:cNvPr id="8" name="Rectangle 7"/>
          <p:cNvSpPr/>
          <p:nvPr/>
        </p:nvSpPr>
        <p:spPr>
          <a:xfrm>
            <a:off x="4384950" y="4250852"/>
            <a:ext cx="6902471" cy="2284217"/>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9" name="Rectangle 8"/>
          <p:cNvSpPr/>
          <p:nvPr/>
        </p:nvSpPr>
        <p:spPr>
          <a:xfrm>
            <a:off x="4384950" y="1311226"/>
            <a:ext cx="6902471" cy="1344637"/>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endParaRPr lang="en-US" sz="1765" noProof="1">
              <a:gradFill>
                <a:gsLst>
                  <a:gs pos="1250">
                    <a:srgbClr val="FFFFFF"/>
                  </a:gs>
                  <a:gs pos="100000">
                    <a:srgbClr val="FFFFFF"/>
                  </a:gs>
                </a:gsLst>
                <a:lin ang="5400000" scaled="0"/>
              </a:gradFill>
              <a:latin typeface="Segoe UI"/>
            </a:endParaRPr>
          </a:p>
        </p:txBody>
      </p:sp>
      <p:sp>
        <p:nvSpPr>
          <p:cNvPr id="10" name="Rectangle 9"/>
          <p:cNvSpPr/>
          <p:nvPr/>
        </p:nvSpPr>
        <p:spPr>
          <a:xfrm>
            <a:off x="4384950" y="2772234"/>
            <a:ext cx="6902471" cy="1362691"/>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11" name="Text Placeholder 4"/>
          <p:cNvSpPr txBox="1">
            <a:spLocks/>
          </p:cNvSpPr>
          <p:nvPr/>
        </p:nvSpPr>
        <p:spPr>
          <a:xfrm>
            <a:off x="4384952" y="2784483"/>
            <a:ext cx="6902470" cy="1350442"/>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65" noProof="1">
                <a:gradFill>
                  <a:gsLst>
                    <a:gs pos="1250">
                      <a:srgbClr val="FFFFFF"/>
                    </a:gs>
                    <a:gs pos="100000">
                      <a:srgbClr val="FFFFFF"/>
                    </a:gs>
                  </a:gsLst>
                  <a:lin ang="5400000" scaled="0"/>
                </a:gradFill>
                <a:latin typeface="Segoe UI"/>
              </a:rPr>
              <a:t>Extend BizTalk Business Rules Engine Pipeline Framework capabilities?</a:t>
            </a:r>
          </a:p>
          <a:p>
            <a:endParaRPr lang="en-US" sz="784" noProof="1">
              <a:gradFill>
                <a:gsLst>
                  <a:gs pos="1250">
                    <a:srgbClr val="FFFFFF"/>
                  </a:gs>
                  <a:gs pos="100000">
                    <a:srgbClr val="FFFFFF"/>
                  </a:gs>
                </a:gsLst>
                <a:lin ang="5400000" scaled="0"/>
              </a:gradFill>
              <a:latin typeface="Segoe UI"/>
            </a:endParaRPr>
          </a:p>
          <a:p>
            <a:r>
              <a:rPr lang="en-US" sz="2157" b="1" dirty="0"/>
              <a:t>Extend BRE capabilities, like calling static methods?</a:t>
            </a:r>
            <a:endParaRPr lang="en-US" sz="2157" b="1" noProof="1">
              <a:gradFill>
                <a:gsLst>
                  <a:gs pos="1250">
                    <a:srgbClr val="FFFFFF"/>
                  </a:gs>
                  <a:gs pos="100000">
                    <a:srgbClr val="FFFFFF"/>
                  </a:gs>
                </a:gsLst>
                <a:lin ang="5400000" scaled="0"/>
              </a:gradFill>
              <a:latin typeface="Segoe UI"/>
            </a:endParaRPr>
          </a:p>
        </p:txBody>
      </p:sp>
      <p:sp>
        <p:nvSpPr>
          <p:cNvPr id="12" name="Text Placeholder 4"/>
          <p:cNvSpPr txBox="1">
            <a:spLocks/>
          </p:cNvSpPr>
          <p:nvPr/>
        </p:nvSpPr>
        <p:spPr>
          <a:xfrm>
            <a:off x="4384950" y="4250853"/>
            <a:ext cx="6902471" cy="2284216"/>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dirty="0"/>
              <a:t>By default, the rule engine requires you to assert an instance of a .NET class to execute a policy that invokes a static member of the .NET class. </a:t>
            </a:r>
          </a:p>
          <a:p>
            <a:r>
              <a:rPr lang="en-US" sz="1961" dirty="0"/>
              <a:t>You can modify this behavior by changing the value of the “</a:t>
            </a:r>
            <a:r>
              <a:rPr lang="en-US" sz="1961" dirty="0" err="1"/>
              <a:t>StaticSupport</a:t>
            </a:r>
            <a:r>
              <a:rPr lang="en-US" sz="1961" dirty="0"/>
              <a:t>” registry key under:</a:t>
            </a:r>
          </a:p>
          <a:p>
            <a:pPr marL="336145" indent="-336145">
              <a:buFont typeface="Arial" panose="020B0604020202020204" pitchFamily="34" charset="0"/>
              <a:buChar char="•"/>
            </a:pPr>
            <a:r>
              <a:rPr lang="en-US" sz="1765" b="1" noProof="1">
                <a:gradFill>
                  <a:gsLst>
                    <a:gs pos="1250">
                      <a:srgbClr val="FFFFFF"/>
                    </a:gs>
                    <a:gs pos="100000">
                      <a:srgbClr val="FFFFFF"/>
                    </a:gs>
                  </a:gsLst>
                  <a:lin ang="5400000" scaled="0"/>
                </a:gradFill>
                <a:latin typeface="Segoe UI"/>
              </a:rPr>
              <a:t>HKEY_LOCAL_MACHINE\Software\Wow6432Node \Microsoft\BusinessRules\3.0</a:t>
            </a:r>
          </a:p>
        </p:txBody>
      </p:sp>
      <p:sp>
        <p:nvSpPr>
          <p:cNvPr id="13" name="Freeform 12"/>
          <p:cNvSpPr/>
          <p:nvPr/>
        </p:nvSpPr>
        <p:spPr>
          <a:xfrm>
            <a:off x="1047436" y="1311226"/>
            <a:ext cx="3203517" cy="134463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200"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BizTalk Business Rules Engine Pipeline Framework</a:t>
            </a:r>
            <a:endParaRPr lang="en-US" sz="2200"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Freeform 13"/>
          <p:cNvSpPr/>
          <p:nvPr/>
        </p:nvSpPr>
        <p:spPr>
          <a:xfrm>
            <a:off x="1047436" y="4250850"/>
            <a:ext cx="3203517" cy="2284219"/>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And the answer is</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YES, we can!</a:t>
            </a:r>
          </a:p>
        </p:txBody>
      </p:sp>
      <p:sp>
        <p:nvSpPr>
          <p:cNvPr id="15" name="Freeform 14"/>
          <p:cNvSpPr/>
          <p:nvPr/>
        </p:nvSpPr>
        <p:spPr>
          <a:xfrm>
            <a:off x="1047436" y="2772234"/>
            <a:ext cx="3203517" cy="1362691"/>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400"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But can we extend</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these capabilities?</a:t>
            </a:r>
          </a:p>
        </p:txBody>
      </p:sp>
      <p:sp>
        <p:nvSpPr>
          <p:cNvPr id="28" name="Text Placeholder 4"/>
          <p:cNvSpPr txBox="1">
            <a:spLocks/>
          </p:cNvSpPr>
          <p:nvPr/>
        </p:nvSpPr>
        <p:spPr>
          <a:xfrm>
            <a:off x="4384950" y="1305865"/>
            <a:ext cx="6902471" cy="1349999"/>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961" noProof="1">
                <a:gradFill>
                  <a:gsLst>
                    <a:gs pos="1250">
                      <a:srgbClr val="FFFFFF"/>
                    </a:gs>
                    <a:gs pos="100000">
                      <a:srgbClr val="FFFFFF"/>
                    </a:gs>
                  </a:gsLst>
                  <a:lin ang="5400000" scaled="0"/>
                </a:gradFill>
                <a:latin typeface="Segoe UI"/>
              </a:rPr>
              <a:t>The BizTalk BRE Pipeline Framework leverages the Business Rules Engine (BRE) to abstract away logic to be exercised in BizTalk pipelines thus catering for increased development flexibility and agility.</a:t>
            </a:r>
          </a:p>
        </p:txBody>
      </p:sp>
      <p:sp>
        <p:nvSpPr>
          <p:cNvPr id="29" name="TextBox 28"/>
          <p:cNvSpPr txBox="1"/>
          <p:nvPr/>
        </p:nvSpPr>
        <p:spPr>
          <a:xfrm>
            <a:off x="954872" y="6104643"/>
            <a:ext cx="3296082" cy="534056"/>
          </a:xfrm>
          <a:prstGeom prst="rect">
            <a:avLst/>
          </a:prstGeom>
          <a:noFill/>
        </p:spPr>
        <p:txBody>
          <a:bodyPr wrap="square" lIns="179285" tIns="143428" rIns="179285" bIns="143428" rtlCol="0">
            <a:spAutoFit/>
          </a:bodyPr>
          <a:lstStyle/>
          <a:p>
            <a:pPr>
              <a:lnSpc>
                <a:spcPct val="90000"/>
              </a:lnSpc>
            </a:pPr>
            <a:r>
              <a:rPr lang="pt-PT" sz="882" b="1" dirty="0">
                <a:gradFill>
                  <a:gsLst>
                    <a:gs pos="2917">
                      <a:schemeClr val="tx1"/>
                    </a:gs>
                    <a:gs pos="30000">
                      <a:schemeClr val="tx1"/>
                    </a:gs>
                  </a:gsLst>
                  <a:lin ang="5400000" scaled="0"/>
                </a:gradFill>
              </a:rPr>
              <a:t>https://brepipelineframework.codeplex.com/documentation </a:t>
            </a:r>
          </a:p>
        </p:txBody>
      </p:sp>
    </p:spTree>
    <p:extLst>
      <p:ext uri="{BB962C8B-B14F-4D97-AF65-F5344CB8AC3E}">
        <p14:creationId xmlns:p14="http://schemas.microsoft.com/office/powerpoint/2010/main" val="3778616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384950" y="4680214"/>
            <a:ext cx="6902471" cy="1936573"/>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23" name="Rectangle 22"/>
          <p:cNvSpPr/>
          <p:nvPr/>
        </p:nvSpPr>
        <p:spPr>
          <a:xfrm>
            <a:off x="4384950" y="1311226"/>
            <a:ext cx="6902471" cy="183540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4" name="Rectangle 23"/>
          <p:cNvSpPr/>
          <p:nvPr/>
        </p:nvSpPr>
        <p:spPr>
          <a:xfrm>
            <a:off x="4384950" y="3258350"/>
            <a:ext cx="6902471" cy="1310144"/>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25" name="Text Placeholder 4"/>
          <p:cNvSpPr txBox="1">
            <a:spLocks/>
          </p:cNvSpPr>
          <p:nvPr/>
        </p:nvSpPr>
        <p:spPr>
          <a:xfrm>
            <a:off x="4384951" y="3258351"/>
            <a:ext cx="6902471" cy="1300130"/>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Would not be nice, sometimes, to be able to debug this C# code inside Visual Studio?</a:t>
            </a:r>
          </a:p>
          <a:p>
            <a:pPr marL="336145" indent="-336145">
              <a:buFont typeface="Arial" panose="020B0604020202020204" pitchFamily="34" charset="0"/>
              <a:buChar char="•"/>
            </a:pPr>
            <a:r>
              <a:rPr lang="en-US" sz="1961" noProof="1">
                <a:gradFill>
                  <a:gsLst>
                    <a:gs pos="1250">
                      <a:srgbClr val="FFFFFF"/>
                    </a:gs>
                    <a:gs pos="100000">
                      <a:srgbClr val="FFFFFF"/>
                    </a:gs>
                  </a:gsLst>
                  <a:lin ang="5400000" scaled="0"/>
                </a:gradFill>
                <a:latin typeface="Segoe UI"/>
              </a:rPr>
              <a:t>A tool familiar to all developers</a:t>
            </a:r>
          </a:p>
        </p:txBody>
      </p:sp>
      <p:sp>
        <p:nvSpPr>
          <p:cNvPr id="26" name="Text Placeholder 4"/>
          <p:cNvSpPr txBox="1">
            <a:spLocks/>
          </p:cNvSpPr>
          <p:nvPr/>
        </p:nvSpPr>
        <p:spPr>
          <a:xfrm>
            <a:off x="4384950" y="4680214"/>
            <a:ext cx="6902471" cy="1936573"/>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noProof="1">
                <a:gradFill>
                  <a:gsLst>
                    <a:gs pos="1250">
                      <a:srgbClr val="FFFFFF"/>
                    </a:gs>
                    <a:gs pos="100000">
                      <a:srgbClr val="FFFFFF"/>
                    </a:gs>
                  </a:gsLst>
                  <a:lin ang="5400000" scaled="0"/>
                </a:gradFill>
                <a:latin typeface="Segoe UI"/>
              </a:rPr>
              <a:t>Maps (.btm.cs), Schemas (.xsd.cs), Pipelines (.btp.cs) generate “.cs” files in the source folder</a:t>
            </a:r>
          </a:p>
          <a:p>
            <a:endParaRPr lang="en-US" sz="784" noProof="1">
              <a:gradFill>
                <a:gsLst>
                  <a:gs pos="1250">
                    <a:srgbClr val="FFFFFF"/>
                  </a:gs>
                  <a:gs pos="100000">
                    <a:srgbClr val="FFFFFF"/>
                  </a:gs>
                </a:gsLst>
                <a:lin ang="5400000" scaled="0"/>
              </a:gradFill>
              <a:latin typeface="Segoe UI"/>
            </a:endParaRPr>
          </a:p>
          <a:p>
            <a:r>
              <a:rPr lang="en-US" sz="1961" noProof="1">
                <a:gradFill>
                  <a:gsLst>
                    <a:gs pos="1250">
                      <a:srgbClr val="FFFFFF"/>
                    </a:gs>
                    <a:gs pos="100000">
                      <a:srgbClr val="FFFFFF"/>
                    </a:gs>
                  </a:gsLst>
                  <a:lin ang="5400000" scaled="0"/>
                </a:gradFill>
                <a:latin typeface="Segoe UI"/>
              </a:rPr>
              <a:t>However Orchestration “.cs” files are placed in the </a:t>
            </a:r>
          </a:p>
          <a:p>
            <a:pPr marL="336145" indent="-336145">
              <a:buFont typeface="Arial" panose="020B0604020202020204" pitchFamily="34" charset="0"/>
              <a:buChar char="•"/>
            </a:pPr>
            <a:r>
              <a:rPr lang="en-US" sz="1961" noProof="1">
                <a:gradFill>
                  <a:gsLst>
                    <a:gs pos="1250">
                      <a:srgbClr val="FFFFFF"/>
                    </a:gs>
                    <a:gs pos="100000">
                      <a:srgbClr val="FFFFFF"/>
                    </a:gs>
                  </a:gsLst>
                  <a:lin ang="5400000" scaled="0"/>
                </a:gradFill>
                <a:latin typeface="Segoe UI"/>
              </a:rPr>
              <a:t>obj\Debug\BizTalk\XLang folder</a:t>
            </a:r>
          </a:p>
          <a:p>
            <a:r>
              <a:rPr lang="en-US" sz="1961" noProof="1">
                <a:gradFill>
                  <a:gsLst>
                    <a:gs pos="1250">
                      <a:srgbClr val="FFFFFF"/>
                    </a:gs>
                    <a:gs pos="100000">
                      <a:srgbClr val="FFFFFF"/>
                    </a:gs>
                  </a:gsLst>
                  <a:lin ang="5400000" scaled="0"/>
                </a:gradFill>
                <a:latin typeface="Segoe UI"/>
              </a:rPr>
              <a:t>renamed as File0.cs, File1.cs etc</a:t>
            </a:r>
          </a:p>
        </p:txBody>
      </p:sp>
      <p:sp>
        <p:nvSpPr>
          <p:cNvPr id="27" name="Freeform 26"/>
          <p:cNvSpPr/>
          <p:nvPr/>
        </p:nvSpPr>
        <p:spPr>
          <a:xfrm>
            <a:off x="1047436" y="1311226"/>
            <a:ext cx="3203517" cy="183540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Have you ever inherited </a:t>
            </a:r>
            <a:r>
              <a:rPr lang="en-US" sz="2549" dirty="0">
                <a:gradFill>
                  <a:gsLst>
                    <a:gs pos="0">
                      <a:srgbClr val="FFFFFF"/>
                    </a:gs>
                    <a:gs pos="100000">
                      <a:srgbClr val="FFFFFF"/>
                    </a:gs>
                  </a:gsLst>
                  <a:lin ang="5400000" scaled="0"/>
                </a:gradFill>
              </a:rPr>
              <a:t>orchestrations full of C# code inside expression shapes?</a:t>
            </a:r>
          </a:p>
        </p:txBody>
      </p:sp>
      <p:sp>
        <p:nvSpPr>
          <p:cNvPr id="31" name="Text Placeholder 4"/>
          <p:cNvSpPr txBox="1">
            <a:spLocks/>
          </p:cNvSpPr>
          <p:nvPr/>
        </p:nvSpPr>
        <p:spPr>
          <a:xfrm>
            <a:off x="4384951" y="1301214"/>
            <a:ext cx="6902471" cy="184541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Something is failing and you really don't know why!</a:t>
            </a:r>
          </a:p>
          <a:p>
            <a:endParaRPr lang="en-US" sz="882" dirty="0"/>
          </a:p>
          <a:p>
            <a:r>
              <a:rPr lang="en-US" sz="2353" noProof="1"/>
              <a:t>And before you redo it... you need to understand what is happening</a:t>
            </a:r>
          </a:p>
        </p:txBody>
      </p:sp>
      <p:pic>
        <p:nvPicPr>
          <p:cNvPr id="3" name="Picture 2"/>
          <p:cNvPicPr>
            <a:picLocks noChangeAspect="1"/>
          </p:cNvPicPr>
          <p:nvPr/>
        </p:nvPicPr>
        <p:blipFill>
          <a:blip r:embed="rId3"/>
          <a:stretch>
            <a:fillRect/>
          </a:stretch>
        </p:blipFill>
        <p:spPr>
          <a:xfrm>
            <a:off x="1047436" y="3258350"/>
            <a:ext cx="3203517" cy="3358436"/>
          </a:xfrm>
          <a:prstGeom prst="rect">
            <a:avLst/>
          </a:prstGeom>
        </p:spPr>
      </p:pic>
      <p:sp>
        <p:nvSpPr>
          <p:cNvPr id="11" name="Title 1"/>
          <p:cNvSpPr txBox="1">
            <a:spLocks/>
          </p:cNvSpPr>
          <p:nvPr/>
        </p:nvSpPr>
        <p:spPr>
          <a:xfrm>
            <a:off x="269241" y="289957"/>
            <a:ext cx="11655840" cy="899537"/>
          </a:xfrm>
          <a:prstGeom prst="rect">
            <a:avLst/>
          </a:prstGeom>
        </p:spPr>
        <p:txBody>
          <a:bodyPr vert="horz" wrap="square" lIns="143428" tIns="89642" rIns="143428" bIns="89642"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#10 </a:t>
            </a:r>
            <a:r>
              <a:rPr lang="en-US" sz="3921" dirty="0"/>
              <a:t>–</a:t>
            </a:r>
            <a:r>
              <a:rPr lang="en-US" sz="3920" spc="-102" dirty="0">
                <a:solidFill>
                  <a:srgbClr val="FFFFFF"/>
                </a:solidFill>
              </a:rPr>
              <a:t> Debugging orchestrations inside Visual Studio</a:t>
            </a:r>
            <a:endParaRPr lang="en-US" sz="3920" spc="-102" dirty="0">
              <a:solidFill>
                <a:srgbClr val="FFFFFF"/>
              </a:solidFill>
              <a:latin typeface="Segoe UI Light"/>
            </a:endParaRPr>
          </a:p>
        </p:txBody>
      </p:sp>
    </p:spTree>
    <p:extLst>
      <p:ext uri="{BB962C8B-B14F-4D97-AF65-F5344CB8AC3E}">
        <p14:creationId xmlns:p14="http://schemas.microsoft.com/office/powerpoint/2010/main" val="419097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384950" y="4233241"/>
            <a:ext cx="6902471" cy="2301828"/>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marR="0" lvl="1" indent="0" algn="l" defTabSz="784338" rtl="0" eaLnBrk="1" fontAlgn="auto" latinLnBrk="0" hangingPunct="1">
              <a:lnSpc>
                <a:spcPct val="90000"/>
              </a:lnSpc>
              <a:spcBef>
                <a:spcPct val="0"/>
              </a:spcBef>
              <a:spcAft>
                <a:spcPct val="15000"/>
              </a:spcAft>
              <a:buClrTx/>
              <a:buSzTx/>
              <a:buFontTx/>
              <a:buNone/>
              <a:tabLst/>
              <a:defRPr/>
            </a:pPr>
            <a:endParaRPr kumimoji="0" lang="en-US" sz="1961" b="0" i="0" u="none" strike="noStrike" kern="1200" cap="none" spc="0" normalizeH="0" baseline="0" noProof="0" dirty="0">
              <a:ln>
                <a:noFill/>
              </a:ln>
              <a:solidFill>
                <a:srgbClr val="FFFFFF"/>
              </a:solidFill>
              <a:effectLst/>
              <a:uLnTx/>
              <a:uFillTx/>
              <a:latin typeface="Segoe UI"/>
              <a:ea typeface="+mn-ea"/>
              <a:cs typeface="+mn-cs"/>
            </a:endParaRPr>
          </a:p>
        </p:txBody>
      </p:sp>
      <p:sp>
        <p:nvSpPr>
          <p:cNvPr id="51" name="Title 1"/>
          <p:cNvSpPr>
            <a:spLocks noGrp="1"/>
          </p:cNvSpPr>
          <p:nvPr>
            <p:ph type="title"/>
          </p:nvPr>
        </p:nvSpPr>
        <p:spPr>
          <a:xfrm>
            <a:off x="269241" y="289957"/>
            <a:ext cx="11655840" cy="899537"/>
          </a:xfrm>
        </p:spPr>
        <p:txBody>
          <a:bodyPr vert="horz" wrap="square" lIns="143428" tIns="89642" rIns="143428" bIns="89642" rtlCol="0" anchor="t">
            <a:noAutofit/>
          </a:body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#11 </a:t>
            </a:r>
            <a:r>
              <a:rPr lang="en-US" sz="3920" spc="-102" dirty="0">
                <a:solidFill>
                  <a:srgbClr val="FFFFFF"/>
                </a:solidFill>
                <a:latin typeface="Segoe UI Light"/>
              </a:rPr>
              <a:t>– Full Backup will only happen 1 time per day</a:t>
            </a:r>
          </a:p>
        </p:txBody>
      </p:sp>
      <p:sp>
        <p:nvSpPr>
          <p:cNvPr id="52" name="Rectangle 51"/>
          <p:cNvSpPr/>
          <p:nvPr/>
        </p:nvSpPr>
        <p:spPr>
          <a:xfrm>
            <a:off x="4384950" y="1311226"/>
            <a:ext cx="6902471" cy="1344637"/>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  </a:t>
            </a:r>
            <a:endParaRPr kumimoji="0" lang="en-US" sz="2353"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3" name="Rectangle 52"/>
          <p:cNvSpPr/>
          <p:nvPr/>
        </p:nvSpPr>
        <p:spPr>
          <a:xfrm>
            <a:off x="4384950" y="2772234"/>
            <a:ext cx="6902471" cy="1344637"/>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marR="0" lvl="1" indent="-168072" algn="l" defTabSz="784338" rtl="0" eaLnBrk="1" fontAlgn="auto" latinLnBrk="0" hangingPunct="1">
              <a:lnSpc>
                <a:spcPct val="90000"/>
              </a:lnSpc>
              <a:spcBef>
                <a:spcPct val="0"/>
              </a:spcBef>
              <a:spcAft>
                <a:spcPct val="15000"/>
              </a:spcAft>
              <a:buClrTx/>
              <a:buSzTx/>
              <a:buFontTx/>
              <a:buChar char="••"/>
              <a:tabLst/>
              <a:defRPr/>
            </a:pPr>
            <a:endParaRPr kumimoji="0" lang="en-US" sz="1765"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p:txBody>
      </p:sp>
      <p:sp>
        <p:nvSpPr>
          <p:cNvPr id="55" name="Text Placeholder 4"/>
          <p:cNvSpPr txBox="1">
            <a:spLocks/>
          </p:cNvSpPr>
          <p:nvPr/>
        </p:nvSpPr>
        <p:spPr>
          <a:xfrm>
            <a:off x="4469708" y="2784484"/>
            <a:ext cx="6817714" cy="1332386"/>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2353"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We need to use the “sp_ForceFullBackup” stored procedure available in BizTalkMgmtDb DB.</a:t>
            </a:r>
          </a:p>
          <a:p>
            <a:pPr marL="336145" marR="0" lvl="0" indent="-336145" algn="l" defTabSz="914363"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961"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Mark the ForceFull column to 1 in the adm_BackupSettings table</a:t>
            </a:r>
            <a:endParaRPr kumimoji="0" lang="pt-PT" sz="1961"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56" name="Text Placeholder 4"/>
          <p:cNvSpPr txBox="1">
            <a:spLocks/>
          </p:cNvSpPr>
          <p:nvPr/>
        </p:nvSpPr>
        <p:spPr>
          <a:xfrm>
            <a:off x="4494017" y="4233241"/>
            <a:ext cx="6927401" cy="230182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1961"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Create a new SQL Server jobs that </a:t>
            </a:r>
          </a:p>
          <a:p>
            <a:pPr marL="336145" marR="0" lvl="0" indent="-336145" algn="l" defTabSz="914363"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765"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call the “</a:t>
            </a:r>
            <a:r>
              <a:rPr kumimoji="0" lang="en-US" sz="1765"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BizTalkMgmtDb.dbo.sp_ForceFullBackup</a:t>
            </a:r>
            <a:r>
              <a:rPr kumimoji="0" lang="en-US" sz="1765"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stored procedure</a:t>
            </a:r>
          </a:p>
          <a:p>
            <a:pPr marL="336145" marR="0" lvl="0" indent="-336145" algn="l" defTabSz="914363"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765"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call the standard Backup BizTalk Server (</a:t>
            </a:r>
            <a:r>
              <a:rPr kumimoji="0" lang="en-US" sz="1765" b="0" i="0" u="none" strike="noStrike" kern="120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BizTalkMgmtDb</a:t>
            </a:r>
            <a:r>
              <a:rPr kumimoji="0" lang="en-US" sz="1765"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job</a:t>
            </a:r>
          </a:p>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endParaRPr kumimoji="0" lang="en-US" sz="784"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1961"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https://gallery.technet.microsoft.com/Force-Full-Backup-BizTalk-b4431508</a:t>
            </a:r>
          </a:p>
        </p:txBody>
      </p:sp>
      <p:sp>
        <p:nvSpPr>
          <p:cNvPr id="58" name="Freeform 57"/>
          <p:cNvSpPr/>
          <p:nvPr/>
        </p:nvSpPr>
        <p:spPr>
          <a:xfrm>
            <a:off x="1047436" y="1311226"/>
            <a:ext cx="3203517" cy="134463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marL="0" marR="0" lvl="0" indent="0" algn="l" defTabSz="1132933" rtl="0" eaLnBrk="1" fontAlgn="auto" latinLnBrk="0" hangingPunct="1">
              <a:lnSpc>
                <a:spcPct val="90000"/>
              </a:lnSpc>
              <a:spcBef>
                <a:spcPct val="0"/>
              </a:spcBef>
              <a:spcAft>
                <a:spcPct val="35000"/>
              </a:spcAft>
              <a:buClrTx/>
              <a:buSzTx/>
              <a:buFontTx/>
              <a:buNone/>
              <a:tabLst/>
              <a:defRPr/>
            </a:pPr>
            <a:r>
              <a:rPr kumimoji="0" lang="en-US" sz="2549"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Black" panose="020B0A02040204020203" pitchFamily="34" charset="0"/>
                <a:ea typeface="Segoe UI Black" panose="020B0A02040204020203" pitchFamily="34" charset="0"/>
                <a:cs typeface="Segoe UI Black" panose="020B0A02040204020203" pitchFamily="34" charset="0"/>
              </a:rPr>
              <a:t>Full Backup</a:t>
            </a:r>
            <a:br>
              <a:rPr kumimoji="0" lang="en-US" sz="2549"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br>
            <a:r>
              <a:rPr kumimoji="0" lang="en-US" sz="1961" b="0" i="0" u="none" strike="noStrike" kern="1200" cap="none" spc="0" normalizeH="0" baseline="0" noProof="0" dirty="0">
                <a:ln>
                  <a:noFill/>
                </a:ln>
                <a:solidFill>
                  <a:srgbClr val="FFFFFF"/>
                </a:solidFill>
                <a:effectLst/>
                <a:uLnTx/>
                <a:uFillTx/>
                <a:latin typeface="Segoe UI"/>
                <a:ea typeface="+mn-ea"/>
                <a:cs typeface="+mn-cs"/>
              </a:rPr>
              <a:t>only happen 1 time per day</a:t>
            </a: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76" name="Freeform 75"/>
          <p:cNvSpPr/>
          <p:nvPr/>
        </p:nvSpPr>
        <p:spPr>
          <a:xfrm>
            <a:off x="1047436" y="4233241"/>
            <a:ext cx="3203517" cy="230182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marL="0" marR="0" lvl="0" indent="0" algn="l" defTabSz="1132933" rtl="0" eaLnBrk="1" fontAlgn="auto" latinLnBrk="0" hangingPunct="1">
              <a:lnSpc>
                <a:spcPct val="90000"/>
              </a:lnSpc>
              <a:spcBef>
                <a:spcPct val="0"/>
              </a:spcBef>
              <a:spcAft>
                <a:spcPct val="35000"/>
              </a:spcAft>
              <a:buClrTx/>
              <a:buSzTx/>
              <a:buFontTx/>
              <a:buNone/>
              <a:tabLst/>
              <a:defRPr/>
            </a:pPr>
            <a:r>
              <a:rPr kumimoji="0" lang="en-US" sz="2549"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Black" panose="020B0A02040204020203" pitchFamily="34" charset="0"/>
                <a:ea typeface="Segoe UI Black" panose="020B0A02040204020203" pitchFamily="34" charset="0"/>
                <a:cs typeface="Segoe UI Black" panose="020B0A02040204020203" pitchFamily="34" charset="0"/>
              </a:rPr>
              <a:t>A different </a:t>
            </a:r>
            <a:br>
              <a:rPr kumimoji="0" lang="en-US" sz="254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br>
            <a:r>
              <a:rPr kumimoji="0" lang="en-US" sz="254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way to Force a Full Backup</a:t>
            </a:r>
          </a:p>
        </p:txBody>
      </p:sp>
      <p:sp>
        <p:nvSpPr>
          <p:cNvPr id="91" name="Freeform 90"/>
          <p:cNvSpPr/>
          <p:nvPr/>
        </p:nvSpPr>
        <p:spPr>
          <a:xfrm>
            <a:off x="1047436" y="2772234"/>
            <a:ext cx="3203517" cy="134463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marL="0" marR="0" lvl="0" indent="0" algn="l" defTabSz="1132933" rtl="0" eaLnBrk="1" fontAlgn="auto" latinLnBrk="0" hangingPunct="1">
              <a:lnSpc>
                <a:spcPct val="90000"/>
              </a:lnSpc>
              <a:spcBef>
                <a:spcPct val="0"/>
              </a:spcBef>
              <a:spcAft>
                <a:spcPct val="35000"/>
              </a:spcAft>
              <a:buClrTx/>
              <a:buSzTx/>
              <a:buFontTx/>
              <a:buNone/>
              <a:tabLst/>
              <a:defRPr/>
            </a:pPr>
            <a:r>
              <a:rPr kumimoji="0" lang="en-US" sz="2549"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Black" panose="020B0A02040204020203" pitchFamily="34" charset="0"/>
                <a:ea typeface="Segoe UI Black" panose="020B0A02040204020203" pitchFamily="34" charset="0"/>
                <a:cs typeface="Segoe UI Black" panose="020B0A02040204020203" pitchFamily="34" charset="0"/>
              </a:rPr>
              <a:t>To Force</a:t>
            </a:r>
            <a:br>
              <a:rPr kumimoji="0" lang="en-US" sz="254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Black" panose="020B0A02040204020203" pitchFamily="34" charset="0"/>
                <a:ea typeface="Segoe UI Black" panose="020B0A02040204020203" pitchFamily="34" charset="0"/>
                <a:cs typeface="Segoe UI Black" panose="020B0A02040204020203" pitchFamily="34" charset="0"/>
              </a:rPr>
            </a:br>
            <a:r>
              <a:rPr kumimoji="0" lang="en-US" sz="254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 full Backup</a:t>
            </a:r>
          </a:p>
        </p:txBody>
      </p:sp>
      <p:sp>
        <p:nvSpPr>
          <p:cNvPr id="21" name="TextBox 20"/>
          <p:cNvSpPr txBox="1"/>
          <p:nvPr/>
        </p:nvSpPr>
        <p:spPr>
          <a:xfrm>
            <a:off x="954872" y="6104643"/>
            <a:ext cx="3296082" cy="534056"/>
          </a:xfrm>
          <a:prstGeom prst="rect">
            <a:avLst/>
          </a:prstGeom>
          <a:noFill/>
        </p:spPr>
        <p:txBody>
          <a:bodyPr wrap="square" lIns="179285" tIns="143428" rIns="179285" bIns="143428"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PT" sz="882"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https://gallery.technet.microsoft.com/Force-Full-Backup-BizTalk-b4431508</a:t>
            </a:r>
          </a:p>
        </p:txBody>
      </p:sp>
      <p:sp>
        <p:nvSpPr>
          <p:cNvPr id="14" name="Text Placeholder 4"/>
          <p:cNvSpPr txBox="1">
            <a:spLocks/>
          </p:cNvSpPr>
          <p:nvPr/>
        </p:nvSpPr>
        <p:spPr>
          <a:xfrm>
            <a:off x="4469708" y="1301214"/>
            <a:ext cx="6817714" cy="1332386"/>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1961" b="0" i="0" u="none" strike="noStrike" kern="1200" cap="none" spc="0" normalizeH="0" baseline="0" noProof="1">
                <a:ln>
                  <a:noFill/>
                </a:ln>
                <a:gradFill>
                  <a:gsLst>
                    <a:gs pos="1250">
                      <a:srgbClr val="FFFFFF"/>
                    </a:gs>
                    <a:gs pos="100000">
                      <a:srgbClr val="FFFFFF"/>
                    </a:gs>
                  </a:gsLst>
                  <a:lin ang="5400000" scaled="0"/>
                </a:gradFill>
                <a:effectLst/>
                <a:uLnTx/>
                <a:uFillTx/>
                <a:latin typeface="Segoe UI"/>
                <a:ea typeface="+mn-ea"/>
                <a:cs typeface="+mn-cs"/>
              </a:rPr>
              <a:t>BizTalk Server databases should be backed up and BizTalk Server will provide out-of-the-box a job for accomplished that: </a:t>
            </a:r>
            <a:r>
              <a:rPr kumimoji="0" lang="en-US" sz="1961" b="1" i="0" u="none" strike="noStrike" kern="1200" cap="none" spc="0" normalizeH="0" baseline="0" noProof="1">
                <a:ln>
                  <a:noFill/>
                </a:ln>
                <a:gradFill>
                  <a:gsLst>
                    <a:gs pos="1250">
                      <a:srgbClr val="FFFFFF"/>
                    </a:gs>
                    <a:gs pos="100000">
                      <a:srgbClr val="FFFFFF"/>
                    </a:gs>
                  </a:gsLst>
                  <a:lin ang="5400000" scaled="0"/>
                </a:gradFill>
                <a:effectLst/>
                <a:uLnTx/>
                <a:uFillTx/>
                <a:latin typeface="Segoe UI Black" panose="020B0A02040204020203" pitchFamily="34" charset="0"/>
                <a:ea typeface="Segoe UI Black" panose="020B0A02040204020203" pitchFamily="34" charset="0"/>
                <a:cs typeface="Segoe UI Black" panose="020B0A02040204020203" pitchFamily="34" charset="0"/>
              </a:rPr>
              <a:t>Backup BizTalk Server (BizTalkMgmtDb) job</a:t>
            </a:r>
          </a:p>
        </p:txBody>
      </p:sp>
    </p:spTree>
    <p:extLst>
      <p:ext uri="{BB962C8B-B14F-4D97-AF65-F5344CB8AC3E}">
        <p14:creationId xmlns:p14="http://schemas.microsoft.com/office/powerpoint/2010/main" val="69046733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384950" y="4233241"/>
            <a:ext cx="6902471" cy="2405458"/>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52" name="Rectangle 51"/>
          <p:cNvSpPr/>
          <p:nvPr/>
        </p:nvSpPr>
        <p:spPr>
          <a:xfrm>
            <a:off x="4384950" y="1311226"/>
            <a:ext cx="6902471" cy="2818385"/>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56" name="Text Placeholder 4"/>
          <p:cNvSpPr txBox="1">
            <a:spLocks/>
          </p:cNvSpPr>
          <p:nvPr/>
        </p:nvSpPr>
        <p:spPr>
          <a:xfrm>
            <a:off x="4384950" y="4233241"/>
            <a:ext cx="6902471" cy="240545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noProof="1">
                <a:gradFill>
                  <a:gsLst>
                    <a:gs pos="1250">
                      <a:srgbClr val="FFFFFF"/>
                    </a:gs>
                    <a:gs pos="100000">
                      <a:srgbClr val="FFFFFF"/>
                    </a:gs>
                  </a:gsLst>
                  <a:lin ang="5400000" scaled="0"/>
                </a:gradFill>
                <a:latin typeface="Segoe UI"/>
              </a:rPr>
              <a:t>Set the Validate Testmap Output property of your map has False</a:t>
            </a:r>
          </a:p>
          <a:p>
            <a:endParaRPr lang="en-US" sz="784" noProof="1">
              <a:gradFill>
                <a:gsLst>
                  <a:gs pos="1250">
                    <a:srgbClr val="FFFFFF"/>
                  </a:gs>
                  <a:gs pos="100000">
                    <a:srgbClr val="FFFFFF"/>
                  </a:gs>
                </a:gsLst>
                <a:lin ang="5400000" scaled="0"/>
              </a:gradFill>
              <a:latin typeface="Segoe UI"/>
            </a:endParaRPr>
          </a:p>
          <a:p>
            <a:r>
              <a:rPr lang="en-US" sz="1961" noProof="1">
                <a:gradFill>
                  <a:gsLst>
                    <a:gs pos="1250">
                      <a:srgbClr val="FFFFFF"/>
                    </a:gs>
                    <a:gs pos="100000">
                      <a:srgbClr val="FFFFFF"/>
                    </a:gs>
                  </a:gsLst>
                  <a:lin ang="5400000" scaled="0"/>
                </a:gradFill>
                <a:latin typeface="Segoe UI"/>
              </a:rPr>
              <a:t>Open the result message of the transformation inside visual studio and delete the following namespace from the message:</a:t>
            </a:r>
          </a:p>
          <a:p>
            <a:pPr marL="336145" indent="-336145">
              <a:buFont typeface="Arial" panose="020B0604020202020204" pitchFamily="34" charset="0"/>
              <a:buChar char="•"/>
            </a:pPr>
            <a:r>
              <a:rPr lang="pt-PT" sz="1568" dirty="0"/>
              <a:t>xmlns:ns2="http://www.w3.org/XML/1998/namespace"</a:t>
            </a:r>
            <a:r>
              <a:rPr lang="en-US" sz="1568" noProof="1">
                <a:gradFill>
                  <a:gsLst>
                    <a:gs pos="1250">
                      <a:srgbClr val="FFFFFF"/>
                    </a:gs>
                    <a:gs pos="100000">
                      <a:srgbClr val="FFFFFF"/>
                    </a:gs>
                  </a:gsLst>
                  <a:lin ang="5400000" scaled="0"/>
                </a:gradFill>
                <a:latin typeface="Segoe UI"/>
              </a:rPr>
              <a:t> </a:t>
            </a:r>
          </a:p>
          <a:p>
            <a:endParaRPr lang="en-US" sz="784" noProof="1">
              <a:gradFill>
                <a:gsLst>
                  <a:gs pos="1250">
                    <a:srgbClr val="FFFFFF"/>
                  </a:gs>
                  <a:gs pos="100000">
                    <a:srgbClr val="FFFFFF"/>
                  </a:gs>
                </a:gsLst>
                <a:lin ang="5400000" scaled="0"/>
              </a:gradFill>
              <a:latin typeface="Segoe UI"/>
            </a:endParaRPr>
          </a:p>
          <a:p>
            <a:r>
              <a:rPr lang="en-US" sz="1961" b="1" noProof="1">
                <a:gradFill>
                  <a:gsLst>
                    <a:gs pos="1250">
                      <a:srgbClr val="FFFFFF"/>
                    </a:gs>
                    <a:gs pos="100000">
                      <a:srgbClr val="FFFFFF"/>
                    </a:gs>
                  </a:gsLst>
                  <a:lin ang="5400000" scaled="0"/>
                </a:gradFill>
                <a:latin typeface="Segoe UI"/>
              </a:rPr>
              <a:t>And now validate this message against the PIP Schema</a:t>
            </a:r>
          </a:p>
        </p:txBody>
      </p:sp>
      <p:sp>
        <p:nvSpPr>
          <p:cNvPr id="58" name="Freeform 57"/>
          <p:cNvSpPr/>
          <p:nvPr/>
        </p:nvSpPr>
        <p:spPr>
          <a:xfrm>
            <a:off x="1047436" y="1311226"/>
            <a:ext cx="3203517" cy="2818385"/>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745" dirty="0">
                <a:latin typeface="Segoe UI Black" panose="020B0A02040204020203" pitchFamily="34" charset="0"/>
                <a:ea typeface="Segoe UI Black" panose="020B0A02040204020203" pitchFamily="34" charset="0"/>
                <a:cs typeface="Segoe UI Black" panose="020B0A02040204020203" pitchFamily="34" charset="0"/>
              </a:rPr>
              <a:t>Extending BTARN</a:t>
            </a:r>
            <a:br>
              <a:rPr lang="en-US" sz="2549" dirty="0">
                <a:gradFill>
                  <a:gsLst>
                    <a:gs pos="0">
                      <a:srgbClr val="FFFFFF"/>
                    </a:gs>
                    <a:gs pos="100000">
                      <a:srgbClr val="FFFFFF"/>
                    </a:gs>
                  </a:gsLst>
                  <a:lin ang="5400000" scaled="0"/>
                </a:gradFill>
              </a:rPr>
            </a:br>
            <a:r>
              <a:rPr lang="en-US" sz="1961" dirty="0"/>
              <a:t>with a New PIP </a:t>
            </a:r>
            <a:endParaRPr lang="en-US" sz="1961" dirty="0">
              <a:gradFill>
                <a:gsLst>
                  <a:gs pos="0">
                    <a:srgbClr val="FFFFFF"/>
                  </a:gs>
                  <a:gs pos="100000">
                    <a:srgbClr val="FFFFFF"/>
                  </a:gs>
                </a:gsLst>
                <a:lin ang="5400000" scaled="0"/>
              </a:gradFill>
            </a:endParaRPr>
          </a:p>
        </p:txBody>
      </p:sp>
      <p:sp>
        <p:nvSpPr>
          <p:cNvPr id="76" name="Freeform 75"/>
          <p:cNvSpPr/>
          <p:nvPr/>
        </p:nvSpPr>
        <p:spPr>
          <a:xfrm>
            <a:off x="1047436" y="4233241"/>
            <a:ext cx="3203517" cy="240545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bg2">
              <a:lumMod val="90000"/>
              <a:lumOff val="10000"/>
            </a:schemeClr>
          </a:solidFill>
          <a:ln>
            <a:noFill/>
          </a:ln>
        </p:spPr>
        <p:style>
          <a:lnRef idx="2">
            <a:schemeClr val="accent4">
              <a:hueOff val="-5003731"/>
              <a:satOff val="-47737"/>
              <a:lumOff val="17059"/>
              <a:alphaOff val="0"/>
            </a:schemeClr>
          </a:lnRef>
          <a:fillRef idx="1">
            <a:schemeClr val="accent4">
              <a:hueOff val="-5003731"/>
              <a:satOff val="-47737"/>
              <a:lumOff val="17059"/>
              <a:alphaOff val="0"/>
            </a:schemeClr>
          </a:fillRef>
          <a:effectRef idx="0">
            <a:schemeClr val="accent4">
              <a:hueOff val="-5003731"/>
              <a:satOff val="-47737"/>
              <a:lumOff val="17059"/>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Workaround</a:t>
            </a:r>
            <a:br>
              <a:rPr lang="en-US" sz="2549" dirty="0">
                <a:gradFill>
                  <a:gsLst>
                    <a:gs pos="0">
                      <a:srgbClr val="FFFFFF"/>
                    </a:gs>
                    <a:gs pos="100000">
                      <a:srgbClr val="FFFFFF"/>
                    </a:gs>
                  </a:gsLst>
                  <a:lin ang="5400000" scaled="0"/>
                </a:gradFill>
              </a:rPr>
            </a:br>
            <a:r>
              <a:rPr lang="en-US" sz="2549" dirty="0">
                <a:gradFill>
                  <a:gsLst>
                    <a:gs pos="0">
                      <a:srgbClr val="FFFFFF"/>
                    </a:gs>
                    <a:gs pos="100000">
                      <a:srgbClr val="FFFFFF"/>
                    </a:gs>
                  </a:gsLst>
                  <a:lin ang="5400000" scaled="0"/>
                </a:gradFill>
              </a:rPr>
              <a:t>to validate the message against the schema</a:t>
            </a:r>
          </a:p>
        </p:txBody>
      </p:sp>
      <p:sp>
        <p:nvSpPr>
          <p:cNvPr id="21" name="TextBox 20"/>
          <p:cNvSpPr txBox="1"/>
          <p:nvPr/>
        </p:nvSpPr>
        <p:spPr>
          <a:xfrm>
            <a:off x="954872" y="6104643"/>
            <a:ext cx="3296082" cy="534056"/>
          </a:xfrm>
          <a:prstGeom prst="rect">
            <a:avLst/>
          </a:prstGeom>
          <a:noFill/>
        </p:spPr>
        <p:txBody>
          <a:bodyPr wrap="square" lIns="179285" tIns="143428" rIns="179285" bIns="143428" rtlCol="0">
            <a:spAutoFit/>
          </a:bodyPr>
          <a:lstStyle/>
          <a:p>
            <a:pPr>
              <a:lnSpc>
                <a:spcPct val="90000"/>
              </a:lnSpc>
            </a:pPr>
            <a:r>
              <a:rPr lang="pt-PT" sz="882" b="1" dirty="0">
                <a:gradFill>
                  <a:gsLst>
                    <a:gs pos="2917">
                      <a:schemeClr val="tx1"/>
                    </a:gs>
                    <a:gs pos="30000">
                      <a:schemeClr val="tx1"/>
                    </a:gs>
                  </a:gsLst>
                  <a:lin ang="5400000" scaled="0"/>
                </a:gradFill>
              </a:rPr>
              <a:t>https://msdn.microsoft.com/en-us/library/bb950204%28v=bts.10%29.aspx</a:t>
            </a:r>
          </a:p>
        </p:txBody>
      </p:sp>
      <p:sp>
        <p:nvSpPr>
          <p:cNvPr id="13" name="Text Placeholder 4"/>
          <p:cNvSpPr txBox="1">
            <a:spLocks/>
          </p:cNvSpPr>
          <p:nvPr/>
        </p:nvSpPr>
        <p:spPr>
          <a:xfrm>
            <a:off x="4384951" y="1323478"/>
            <a:ext cx="6902471" cy="2806134"/>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65" b="1" noProof="1">
                <a:gradFill>
                  <a:gsLst>
                    <a:gs pos="1250">
                      <a:srgbClr val="FFFFFF"/>
                    </a:gs>
                    <a:gs pos="100000">
                      <a:srgbClr val="FFFFFF"/>
                    </a:gs>
                  </a:gsLst>
                  <a:lin ang="5400000" scaled="0"/>
                </a:gradFill>
                <a:latin typeface="Segoe UI"/>
              </a:rPr>
              <a:t>Add Existing Item </a:t>
            </a:r>
            <a:r>
              <a:rPr lang="en-US" sz="1765" noProof="1">
                <a:gradFill>
                  <a:gsLst>
                    <a:gs pos="1250">
                      <a:srgbClr val="FFFFFF"/>
                    </a:gs>
                    <a:gs pos="100000">
                      <a:srgbClr val="FFFFFF"/>
                    </a:gs>
                  </a:gsLst>
                  <a:lin ang="5400000" scaled="0"/>
                </a:gradFill>
                <a:latin typeface="Segoe UI"/>
              </a:rPr>
              <a:t>dialog box, move to &lt;drive&gt;:\Program Files\Microsoft BizTalk 2009 Accelerator for RosettaNet\SDK\Schemas, select xml.xsd, then click Add.</a:t>
            </a:r>
          </a:p>
          <a:p>
            <a:endParaRPr lang="en-US" sz="784" noProof="1">
              <a:gradFill>
                <a:gsLst>
                  <a:gs pos="1250">
                    <a:srgbClr val="FFFFFF"/>
                  </a:gs>
                  <a:gs pos="100000">
                    <a:srgbClr val="FFFFFF"/>
                  </a:gs>
                </a:gsLst>
                <a:lin ang="5400000" scaled="0"/>
              </a:gradFill>
              <a:latin typeface="Segoe UI"/>
            </a:endParaRPr>
          </a:p>
          <a:p>
            <a:r>
              <a:rPr lang="en-US" sz="1765" noProof="1">
                <a:gradFill>
                  <a:gsLst>
                    <a:gs pos="1250">
                      <a:srgbClr val="FFFFFF"/>
                    </a:gs>
                    <a:gs pos="100000">
                      <a:srgbClr val="FFFFFF"/>
                    </a:gs>
                  </a:gsLst>
                  <a:lin ang="5400000" scaled="0"/>
                </a:gradFill>
                <a:latin typeface="Segoe UI"/>
              </a:rPr>
              <a:t>You need to fix the xml.xsd import in the new PIP Schema with a reference to the previous schema add to the solution</a:t>
            </a:r>
          </a:p>
          <a:p>
            <a:endParaRPr lang="en-US" sz="784" noProof="1">
              <a:gradFill>
                <a:gsLst>
                  <a:gs pos="1250">
                    <a:srgbClr val="FFFFFF"/>
                  </a:gs>
                  <a:gs pos="100000">
                    <a:srgbClr val="FFFFFF"/>
                  </a:gs>
                </a:gsLst>
                <a:lin ang="5400000" scaled="0"/>
              </a:gradFill>
              <a:latin typeface="Segoe UI"/>
            </a:endParaRPr>
          </a:p>
          <a:p>
            <a:r>
              <a:rPr lang="en-US" sz="1765" noProof="1">
                <a:gradFill>
                  <a:gsLst>
                    <a:gs pos="1250">
                      <a:srgbClr val="FFFFFF"/>
                    </a:gs>
                    <a:gs pos="100000">
                      <a:srgbClr val="FFFFFF"/>
                    </a:gs>
                  </a:gsLst>
                  <a:lin ang="5400000" scaled="0"/>
                </a:gradFill>
                <a:latin typeface="Segoe UI"/>
              </a:rPr>
              <a:t>However when you use a Map to transform an incoming message to a PIP message you will get this error while validating inside VS:</a:t>
            </a:r>
          </a:p>
          <a:p>
            <a:pPr marL="280121" indent="-280121">
              <a:buFont typeface="Arial" panose="020B0604020202020204" pitchFamily="34" charset="0"/>
              <a:buChar char="•"/>
            </a:pPr>
            <a:r>
              <a:rPr lang="en-US" sz="1568" dirty="0"/>
              <a:t>Output validation error: Prefix 'ns2' cannot be mapped to namespace name reserved for "xml" or "</a:t>
            </a:r>
            <a:r>
              <a:rPr lang="en-US" sz="1568" dirty="0" err="1"/>
              <a:t>xmlns</a:t>
            </a:r>
            <a:r>
              <a:rPr lang="en-US" sz="1568" dirty="0"/>
              <a:t>". Line 1, position 215.</a:t>
            </a:r>
            <a:endParaRPr lang="en-US" sz="1568" noProof="1">
              <a:gradFill>
                <a:gsLst>
                  <a:gs pos="1250">
                    <a:srgbClr val="FFFFFF"/>
                  </a:gs>
                  <a:gs pos="100000">
                    <a:srgbClr val="FFFFFF"/>
                  </a:gs>
                </a:gsLst>
                <a:lin ang="5400000" scaled="0"/>
              </a:gradFill>
              <a:latin typeface="Segoe UI"/>
            </a:endParaRPr>
          </a:p>
        </p:txBody>
      </p:sp>
      <p:sp>
        <p:nvSpPr>
          <p:cNvPr id="10" name="Title 1"/>
          <p:cNvSpPr txBox="1">
            <a:spLocks/>
          </p:cNvSpPr>
          <p:nvPr/>
        </p:nvSpPr>
        <p:spPr>
          <a:xfrm>
            <a:off x="269241" y="289957"/>
            <a:ext cx="11655840" cy="899537"/>
          </a:xfrm>
          <a:prstGeom prst="rect">
            <a:avLst/>
          </a:prstGeom>
        </p:spPr>
        <p:txBody>
          <a:bodyPr vert="horz" wrap="square" lIns="143428" tIns="89642" rIns="143428" bIns="89642"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#12 </a:t>
            </a:r>
            <a:r>
              <a:rPr lang="en-US" sz="3920" spc="-102" dirty="0">
                <a:solidFill>
                  <a:srgbClr val="FFFFFF"/>
                </a:solidFill>
              </a:rPr>
              <a:t>– Validating </a:t>
            </a:r>
            <a:r>
              <a:rPr lang="en-US" sz="3920" spc="-102" dirty="0" err="1">
                <a:solidFill>
                  <a:srgbClr val="FFFFFF"/>
                </a:solidFill>
              </a:rPr>
              <a:t>RosettaNet</a:t>
            </a:r>
            <a:r>
              <a:rPr lang="en-US" sz="3920" spc="-102" dirty="0">
                <a:solidFill>
                  <a:srgbClr val="FFFFFF"/>
                </a:solidFill>
              </a:rPr>
              <a:t> messages</a:t>
            </a:r>
            <a:endParaRPr lang="en-US" sz="3920" spc="-102" dirty="0">
              <a:solidFill>
                <a:srgbClr val="FFFFFF"/>
              </a:solidFill>
              <a:latin typeface="Segoe UI Light"/>
            </a:endParaRPr>
          </a:p>
        </p:txBody>
      </p:sp>
    </p:spTree>
    <p:extLst>
      <p:ext uri="{BB962C8B-B14F-4D97-AF65-F5344CB8AC3E}">
        <p14:creationId xmlns:p14="http://schemas.microsoft.com/office/powerpoint/2010/main" val="1312264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1+#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1+#ppt_w/2"/>
                                          </p:val>
                                        </p:tav>
                                        <p:tav tm="100000">
                                          <p:val>
                                            <p:strVal val="#ppt_x"/>
                                          </p:val>
                                        </p:tav>
                                      </p:tavLst>
                                    </p:anim>
                                    <p:anim calcmode="lin" valueType="num">
                                      <p:cBhvr additive="base">
                                        <p:cTn id="16" dur="500" fill="hold"/>
                                        <p:tgtEl>
                                          <p:spTgt spid="7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6" grpId="0"/>
      <p:bldP spid="76"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047436" y="2786902"/>
            <a:ext cx="10239985" cy="1520318"/>
          </a:xfrm>
          <a:prstGeom prst="rect">
            <a:avLst/>
          </a:prstGeom>
          <a:solidFill>
            <a:schemeClr val="bg2">
              <a:lumMod val="90000"/>
              <a:lumOff val="10000"/>
              <a:alpha val="90000"/>
            </a:schemeClr>
          </a:solidFill>
          <a:ln>
            <a:noFill/>
          </a:ln>
        </p:spPr>
        <p:style>
          <a:lnRef idx="2">
            <a:schemeClr val="accent4">
              <a:tint val="40000"/>
              <a:alpha val="90000"/>
              <a:hueOff val="-5051499"/>
              <a:satOff val="6448"/>
              <a:lumOff val="1736"/>
              <a:alphaOff val="0"/>
            </a:schemeClr>
          </a:lnRef>
          <a:fillRef idx="1">
            <a:schemeClr val="accent4">
              <a:tint val="40000"/>
              <a:alpha val="90000"/>
              <a:hueOff val="-5051499"/>
              <a:satOff val="6448"/>
              <a:lumOff val="1736"/>
              <a:alphaOff val="0"/>
            </a:schemeClr>
          </a:fillRef>
          <a:effectRef idx="0">
            <a:schemeClr val="accent4">
              <a:tint val="40000"/>
              <a:alpha val="90000"/>
              <a:hueOff val="-5051499"/>
              <a:satOff val="6448"/>
              <a:lumOff val="1736"/>
              <a:alphaOff val="0"/>
            </a:schemeClr>
          </a:effectRef>
          <a:fontRef idx="minor">
            <a:schemeClr val="dk1">
              <a:hueOff val="0"/>
              <a:satOff val="0"/>
              <a:lumOff val="0"/>
              <a:alphaOff val="0"/>
            </a:schemeClr>
          </a:fontRef>
        </p:style>
        <p:txBody>
          <a:bodyPr spcFirstLastPara="0" vert="horz" wrap="square" lIns="67233" tIns="88371" rIns="121986" bIns="88371" numCol="1" spcCol="1270" anchor="ctr" anchorCtr="0">
            <a:noAutofit/>
          </a:bodyPr>
          <a:lstStyle/>
          <a:p>
            <a:pPr marL="0" lvl="1" defTabSz="784338">
              <a:lnSpc>
                <a:spcPct val="90000"/>
              </a:lnSpc>
              <a:spcBef>
                <a:spcPct val="0"/>
              </a:spcBef>
              <a:spcAft>
                <a:spcPct val="15000"/>
              </a:spcAft>
            </a:pPr>
            <a:endParaRPr lang="en-US" sz="1961" dirty="0">
              <a:solidFill>
                <a:srgbClr val="FFFFFF"/>
              </a:solidFill>
            </a:endParaRPr>
          </a:p>
        </p:txBody>
      </p:sp>
      <p:sp>
        <p:nvSpPr>
          <p:cNvPr id="52" name="Rectangle 51"/>
          <p:cNvSpPr/>
          <p:nvPr/>
        </p:nvSpPr>
        <p:spPr>
          <a:xfrm>
            <a:off x="4384950" y="1311226"/>
            <a:ext cx="6902471" cy="1344637"/>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56" name="Text Placeholder 4"/>
          <p:cNvSpPr txBox="1">
            <a:spLocks/>
          </p:cNvSpPr>
          <p:nvPr/>
        </p:nvSpPr>
        <p:spPr>
          <a:xfrm>
            <a:off x="1047436" y="2776590"/>
            <a:ext cx="10239985" cy="1530630"/>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dirty="0"/>
              <a:t>Standing in a posture of confidence, even when we don’t feel confident — can affect testosterone and cortisol levels in the brain, and might even have an impact on our chances for success.</a:t>
            </a:r>
          </a:p>
        </p:txBody>
      </p:sp>
      <p:sp>
        <p:nvSpPr>
          <p:cNvPr id="58" name="Freeform 57"/>
          <p:cNvSpPr/>
          <p:nvPr/>
        </p:nvSpPr>
        <p:spPr>
          <a:xfrm>
            <a:off x="1047436" y="1311226"/>
            <a:ext cx="3203517" cy="134463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endParaRPr lang="en-US" sz="1961" dirty="0">
              <a:gradFill>
                <a:gsLst>
                  <a:gs pos="0">
                    <a:srgbClr val="FFFFFF"/>
                  </a:gs>
                  <a:gs pos="100000">
                    <a:srgbClr val="FFFFFF"/>
                  </a:gs>
                </a:gsLst>
                <a:lin ang="5400000" scaled="0"/>
              </a:gradFill>
            </a:endParaRPr>
          </a:p>
        </p:txBody>
      </p:sp>
      <p:sp>
        <p:nvSpPr>
          <p:cNvPr id="21" name="TextBox 20"/>
          <p:cNvSpPr txBox="1"/>
          <p:nvPr/>
        </p:nvSpPr>
        <p:spPr>
          <a:xfrm>
            <a:off x="6731332" y="3907148"/>
            <a:ext cx="4800288" cy="411856"/>
          </a:xfrm>
          <a:prstGeom prst="rect">
            <a:avLst/>
          </a:prstGeom>
          <a:noFill/>
        </p:spPr>
        <p:txBody>
          <a:bodyPr wrap="square" lIns="179285" tIns="143428" rIns="179285" bIns="143428" rtlCol="0">
            <a:spAutoFit/>
          </a:bodyPr>
          <a:lstStyle/>
          <a:p>
            <a:pPr>
              <a:lnSpc>
                <a:spcPct val="90000"/>
              </a:lnSpc>
            </a:pPr>
            <a:r>
              <a:rPr lang="pt-PT" sz="882" b="1" dirty="0">
                <a:gradFill>
                  <a:gsLst>
                    <a:gs pos="2917">
                      <a:srgbClr val="FFFFFF"/>
                    </a:gs>
                    <a:gs pos="30000">
                      <a:srgbClr val="FFFFFF"/>
                    </a:gs>
                  </a:gsLst>
                  <a:lin ang="5400000" scaled="0"/>
                </a:gradFill>
              </a:rPr>
              <a:t>http://www.ted.com/talks/amy_cuddy_your_body_language_shapes_who_you_are</a:t>
            </a:r>
          </a:p>
        </p:txBody>
      </p:sp>
      <p:sp>
        <p:nvSpPr>
          <p:cNvPr id="14" name="Text Placeholder 4"/>
          <p:cNvSpPr txBox="1">
            <a:spLocks/>
          </p:cNvSpPr>
          <p:nvPr/>
        </p:nvSpPr>
        <p:spPr>
          <a:xfrm>
            <a:off x="4384950" y="1310221"/>
            <a:ext cx="6817714" cy="1332386"/>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45" b="1" noProof="1">
                <a:gradFill>
                  <a:gsLst>
                    <a:gs pos="125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Your body language affects how others see us, but it may also change how we see ourselves</a:t>
            </a:r>
          </a:p>
        </p:txBody>
      </p:sp>
      <p:pic>
        <p:nvPicPr>
          <p:cNvPr id="2" name="Picture 1">
            <a:hlinkClick r:id="rId3"/>
          </p:cNvPr>
          <p:cNvPicPr>
            <a:picLocks noChangeAspect="1"/>
          </p:cNvPicPr>
          <p:nvPr/>
        </p:nvPicPr>
        <p:blipFill rotWithShape="1">
          <a:blip r:embed="rId4"/>
          <a:srcRect r="12116"/>
          <a:stretch/>
        </p:blipFill>
        <p:spPr>
          <a:xfrm>
            <a:off x="1047436" y="1303311"/>
            <a:ext cx="3213159" cy="1352551"/>
          </a:xfrm>
          <a:prstGeom prst="rect">
            <a:avLst/>
          </a:prstGeom>
        </p:spPr>
      </p:pic>
      <p:pic>
        <p:nvPicPr>
          <p:cNvPr id="2050" name="Picture 2" descr="https://cdn2.vox-cdn.com/thumbor/V7BIFOqz5-FD3Zb6uzff0xv-CqY=/195x0:3705x2340/755x504/cdn0.vox-cdn.com/uploads/chorus_image/image/46299462/shutterstock_232657051.0.0.jpg"/>
          <p:cNvPicPr>
            <a:picLocks noChangeAspect="1" noChangeArrowheads="1"/>
          </p:cNvPicPr>
          <p:nvPr/>
        </p:nvPicPr>
        <p:blipFill rotWithShape="1">
          <a:blip r:embed="rId5">
            <a:extLst>
              <a:ext uri="{28A0092B-C50C-407E-A947-70E740481C1C}">
                <a14:useLocalDpi xmlns:a14="http://schemas.microsoft.com/office/drawing/2010/main" val="0"/>
              </a:ext>
            </a:extLst>
          </a:blip>
          <a:srcRect l="11415" t="19339" r="5760" b="13162"/>
          <a:stretch/>
        </p:blipFill>
        <p:spPr bwMode="auto">
          <a:xfrm>
            <a:off x="1050729" y="4459902"/>
            <a:ext cx="3845200" cy="2091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079005" y="4459902"/>
            <a:ext cx="3209866" cy="2091872"/>
          </a:xfrm>
          <a:prstGeom prst="rect">
            <a:avLst/>
          </a:prstGeom>
        </p:spPr>
      </p:pic>
      <p:pic>
        <p:nvPicPr>
          <p:cNvPr id="5" name="Picture 4"/>
          <p:cNvPicPr>
            <a:picLocks noChangeAspect="1"/>
          </p:cNvPicPr>
          <p:nvPr/>
        </p:nvPicPr>
        <p:blipFill>
          <a:blip r:embed="rId7"/>
          <a:stretch>
            <a:fillRect/>
          </a:stretch>
        </p:blipFill>
        <p:spPr>
          <a:xfrm>
            <a:off x="8471947" y="4459902"/>
            <a:ext cx="2815475" cy="2091872"/>
          </a:xfrm>
          <a:prstGeom prst="rect">
            <a:avLst/>
          </a:prstGeom>
        </p:spPr>
      </p:pic>
      <p:sp>
        <p:nvSpPr>
          <p:cNvPr id="13" name="Title 1"/>
          <p:cNvSpPr txBox="1">
            <a:spLocks/>
          </p:cNvSpPr>
          <p:nvPr/>
        </p:nvSpPr>
        <p:spPr>
          <a:xfrm>
            <a:off x="269241" y="289957"/>
            <a:ext cx="11655840" cy="899537"/>
          </a:xfrm>
          <a:prstGeom prst="rect">
            <a:avLst/>
          </a:prstGeom>
        </p:spPr>
        <p:txBody>
          <a:bodyPr vert="horz" wrap="square" lIns="143428" tIns="89642" rIns="143428" bIns="89642"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742"/>
            <a:r>
              <a:rPr lang="en-US" sz="3920" spc="-102"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TIP #13 </a:t>
            </a:r>
            <a:r>
              <a:rPr lang="en-US" sz="3920" spc="-102" dirty="0">
                <a:solidFill>
                  <a:srgbClr val="FFFFFF"/>
                </a:solidFill>
              </a:rPr>
              <a:t>– Be confident</a:t>
            </a:r>
            <a:endParaRPr lang="en-US" sz="3920" spc="-102" dirty="0">
              <a:solidFill>
                <a:srgbClr val="FFFFFF"/>
              </a:solidFill>
              <a:latin typeface="Segoe UI Light"/>
            </a:endParaRPr>
          </a:p>
        </p:txBody>
      </p:sp>
    </p:spTree>
    <p:extLst>
      <p:ext uri="{BB962C8B-B14F-4D97-AF65-F5344CB8AC3E}">
        <p14:creationId xmlns:p14="http://schemas.microsoft.com/office/powerpoint/2010/main" val="179960918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6552" y="4430923"/>
            <a:ext cx="9902106" cy="2385692"/>
            <a:chOff x="1033661" y="4519277"/>
            <a:chExt cx="10100664" cy="2433531"/>
          </a:xfrm>
        </p:grpSpPr>
        <p:pic>
          <p:nvPicPr>
            <p:cNvPr id="409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909" y="4519277"/>
              <a:ext cx="7868416" cy="243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661" y="5467785"/>
              <a:ext cx="2069976" cy="1017738"/>
            </a:xfrm>
            <a:prstGeom prst="rect">
              <a:avLst/>
            </a:prstGeom>
          </p:spPr>
        </p:pic>
      </p:grpSp>
      <p:sp>
        <p:nvSpPr>
          <p:cNvPr id="13" name="Rectangle 12"/>
          <p:cNvSpPr/>
          <p:nvPr/>
        </p:nvSpPr>
        <p:spPr bwMode="auto">
          <a:xfrm>
            <a:off x="1200764" y="4430924"/>
            <a:ext cx="9790474" cy="715733"/>
          </a:xfrm>
          <a:prstGeom prst="rect">
            <a:avLst/>
          </a:prstGeom>
          <a:solidFill>
            <a:srgbClr val="282828"/>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marR="0" lvl="0" indent="-451306" algn="l" defTabSz="896386" rtl="0" eaLnBrk="1" fontAlgn="auto" latinLnBrk="0" hangingPunct="1">
              <a:lnSpc>
                <a:spcPct val="90000"/>
              </a:lnSpc>
              <a:spcBef>
                <a:spcPct val="20000"/>
              </a:spcBef>
              <a:spcAft>
                <a:spcPts val="0"/>
              </a:spcAft>
              <a:buClrTx/>
              <a:buSzPct val="90000"/>
              <a:buFontTx/>
              <a:buBlip>
                <a:blip r:embed="rId5"/>
              </a:buBlip>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4" name="Group 3"/>
          <p:cNvGrpSpPr/>
          <p:nvPr/>
        </p:nvGrpSpPr>
        <p:grpSpPr>
          <a:xfrm>
            <a:off x="3927610" y="1805374"/>
            <a:ext cx="7060021" cy="2631473"/>
            <a:chOff x="507868" y="2417159"/>
            <a:chExt cx="11173090" cy="1958897"/>
          </a:xfrm>
        </p:grpSpPr>
        <p:sp>
          <p:nvSpPr>
            <p:cNvPr id="5" name="Rectangle 4"/>
            <p:cNvSpPr/>
            <p:nvPr/>
          </p:nvSpPr>
          <p:spPr bwMode="auto">
            <a:xfrm>
              <a:off x="507868" y="2417159"/>
              <a:ext cx="11173090" cy="1958897"/>
            </a:xfrm>
            <a:prstGeom prst="rect">
              <a:avLst/>
            </a:prstGeom>
            <a:solidFill>
              <a:schemeClr val="bg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marR="0" lvl="0" indent="-451306" algn="l" defTabSz="896386" rtl="0" eaLnBrk="1" fontAlgn="auto" latinLnBrk="0" hangingPunct="1">
                <a:lnSpc>
                  <a:spcPct val="90000"/>
                </a:lnSpc>
                <a:spcBef>
                  <a:spcPct val="20000"/>
                </a:spcBef>
                <a:spcAft>
                  <a:spcPts val="0"/>
                </a:spcAft>
                <a:buClrTx/>
                <a:buSzPct val="90000"/>
                <a:buFontTx/>
                <a:buBlip>
                  <a:blip r:embed="rId5"/>
                </a:buBlip>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Rectangle 5"/>
            <p:cNvSpPr/>
            <p:nvPr/>
          </p:nvSpPr>
          <p:spPr>
            <a:xfrm>
              <a:off x="587868" y="2608236"/>
              <a:ext cx="11013088" cy="1199408"/>
            </a:xfrm>
            <a:prstGeom prst="rect">
              <a:avLst/>
            </a:prstGeom>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sandro.pereira@devscope.net</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1">
                  <a:ln>
                    <a:noFill/>
                  </a:ln>
                  <a:solidFill>
                    <a:srgbClr val="FFFFFF">
                      <a:alpha val="99000"/>
                    </a:srgbClr>
                  </a:solidFill>
                  <a:effectLst/>
                  <a:uLnTx/>
                  <a:uFillTx/>
                  <a:latin typeface="Segoe UI"/>
                  <a:ea typeface="+mn-ea"/>
                  <a:cs typeface="+mn-cs"/>
                </a:rPr>
                <a:t>linkedin.com/in/sandropereira</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@sandro_asp </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sandroaspbiztalkblog.wordpress.com</a:t>
              </a:r>
            </a:p>
          </p:txBody>
        </p:sp>
      </p:grpSp>
      <p:sp>
        <p:nvSpPr>
          <p:cNvPr id="7" name="Title 1"/>
          <p:cNvSpPr>
            <a:spLocks noGrp="1"/>
          </p:cNvSpPr>
          <p:nvPr/>
        </p:nvSpPr>
        <p:spPr>
          <a:xfrm>
            <a:off x="432512" y="360845"/>
            <a:ext cx="3616307" cy="130345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marL="0" marR="0" lvl="0" indent="0" algn="l" defTabSz="896350" rtl="0" eaLnBrk="1" fontAlgn="auto" latinLnBrk="0" hangingPunct="1">
              <a:lnSpc>
                <a:spcPct val="90000"/>
              </a:lnSpc>
              <a:spcBef>
                <a:spcPct val="0"/>
              </a:spcBef>
              <a:spcAft>
                <a:spcPts val="0"/>
              </a:spcAft>
              <a:buClrTx/>
              <a:buSzTx/>
              <a:buFontTx/>
              <a:buNone/>
              <a:tabLst/>
              <a:defRPr/>
            </a:pPr>
            <a:r>
              <a:rPr kumimoji="0" lang="en-US" sz="9411" b="1" i="0" u="none" strike="noStrike" kern="1200" cap="none" spc="-98" normalizeH="0" baseline="0" noProof="0" dirty="0">
                <a:ln w="3175">
                  <a:noFill/>
                </a:ln>
                <a:gradFill flip="none" rotWithShape="1">
                  <a:gsLst>
                    <a:gs pos="0">
                      <a:srgbClr val="FFFFFF"/>
                    </a:gs>
                    <a:gs pos="86000">
                      <a:srgbClr val="FFFFFF"/>
                    </a:gs>
                  </a:gsLst>
                  <a:lin ang="5400000" scaled="0"/>
                  <a:tileRect/>
                </a:gradFill>
                <a:effectLst/>
                <a:uLnTx/>
                <a:uFillTx/>
                <a:latin typeface="Segoe UI Light"/>
                <a:ea typeface="+mn-ea"/>
                <a:cs typeface="Arial" charset="0"/>
              </a:rPr>
              <a:t>Thanks</a:t>
            </a:r>
            <a:endParaRPr kumimoji="0" lang="en-US" sz="4313" b="0" i="0" u="none" strike="noStrike" kern="1200" cap="none" spc="-98" normalizeH="0" baseline="0" noProof="0" dirty="0">
              <a:ln w="3175">
                <a:noFill/>
              </a:ln>
              <a:gradFill flip="none" rotWithShape="1">
                <a:gsLst>
                  <a:gs pos="0">
                    <a:srgbClr val="FFFFFF"/>
                  </a:gs>
                  <a:gs pos="86000">
                    <a:srgbClr val="FFFFFF"/>
                  </a:gs>
                </a:gsLst>
                <a:lin ang="5400000" scaled="0"/>
                <a:tileRect/>
              </a:gradFill>
              <a:effectLst/>
              <a:uLnTx/>
              <a:uFillTx/>
              <a:latin typeface="Segoe UI Light"/>
              <a:ea typeface="+mn-ea"/>
              <a:cs typeface="Arial"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7157" y="1805374"/>
            <a:ext cx="2730453" cy="2631474"/>
          </a:xfrm>
          <a:prstGeom prst="rect">
            <a:avLst/>
          </a:prstGeom>
        </p:spPr>
      </p:pic>
      <p:sp>
        <p:nvSpPr>
          <p:cNvPr id="12" name="Text Placeholder 30"/>
          <p:cNvSpPr txBox="1">
            <a:spLocks/>
          </p:cNvSpPr>
          <p:nvPr/>
        </p:nvSpPr>
        <p:spPr>
          <a:xfrm>
            <a:off x="8496145" y="4487887"/>
            <a:ext cx="2903415" cy="821723"/>
          </a:xfrm>
          <a:prstGeom prst="rect">
            <a:avLst/>
          </a:prstGeom>
        </p:spPr>
        <p:txBody>
          <a:bodyPr/>
          <a:lstStyle>
            <a:defPPr>
              <a:defRPr lang="en-US"/>
            </a:defPPr>
            <a:lvl1pPr marR="0" indent="0" fontAlgn="auto">
              <a:lnSpc>
                <a:spcPct val="90000"/>
              </a:lnSpc>
              <a:spcBef>
                <a:spcPct val="20000"/>
              </a:spcBef>
              <a:spcAft>
                <a:spcPts val="0"/>
              </a:spcAft>
              <a:buClrTx/>
              <a:buSzPct val="90000"/>
              <a:buFont typeface="Arial" pitchFamily="34" charset="0"/>
              <a:buNone/>
              <a:tabLst/>
              <a:defRPr sz="24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0" marR="0" lvl="0" indent="0" algn="l" defTabSz="896386" rtl="0" eaLnBrk="1" fontAlgn="auto" latinLnBrk="0" hangingPunct="1">
              <a:lnSpc>
                <a:spcPct val="90000"/>
              </a:lnSpc>
              <a:spcBef>
                <a:spcPct val="20000"/>
              </a:spcBef>
              <a:spcAft>
                <a:spcPts val="0"/>
              </a:spcAft>
              <a:buClrTx/>
              <a:buSzPct val="90000"/>
              <a:buFont typeface="Arial" pitchFamily="34" charset="0"/>
              <a:buNone/>
              <a:tabLst/>
              <a:defRPr/>
            </a:pPr>
            <a:r>
              <a:rPr kumimoji="0" lang="pt-PT" sz="1961" b="1" i="0" u="none" strike="noStrike" kern="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+351 223 751 350</a:t>
            </a:r>
          </a:p>
          <a:p>
            <a:pPr marL="0" marR="0" lvl="0" indent="0" algn="l" defTabSz="896386" rtl="0" eaLnBrk="1" fontAlgn="auto" latinLnBrk="0" hangingPunct="1">
              <a:lnSpc>
                <a:spcPct val="90000"/>
              </a:lnSpc>
              <a:spcBef>
                <a:spcPct val="20000"/>
              </a:spcBef>
              <a:spcAft>
                <a:spcPts val="0"/>
              </a:spcAft>
              <a:buClrTx/>
              <a:buSzPct val="90000"/>
              <a:buFont typeface="Arial" pitchFamily="34" charset="0"/>
              <a:buNone/>
              <a:tabLst/>
              <a:defRPr/>
            </a:pPr>
            <a:r>
              <a:rPr kumimoji="0" lang="pt-PT" sz="1961" b="1" i="0" u="none" strike="noStrike" kern="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www.devscope.net</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3467" y="4316374"/>
            <a:ext cx="2262982" cy="950758"/>
          </a:xfrm>
          <a:prstGeom prst="rect">
            <a:avLst/>
          </a:prstGeom>
        </p:spPr>
      </p:pic>
    </p:spTree>
    <p:extLst>
      <p:ext uri="{BB962C8B-B14F-4D97-AF65-F5344CB8AC3E}">
        <p14:creationId xmlns:p14="http://schemas.microsoft.com/office/powerpoint/2010/main" val="2662634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152924"/>
            <a:ext cx="7207600" cy="4724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566" y="3515124"/>
            <a:ext cx="7510434" cy="3623648"/>
          </a:xfrm>
          <a:prstGeom prst="rect">
            <a:avLst/>
          </a:prstGeom>
        </p:spPr>
      </p:pic>
      <p:sp>
        <p:nvSpPr>
          <p:cNvPr id="6" name="Title 1"/>
          <p:cNvSpPr txBox="1">
            <a:spLocks/>
          </p:cNvSpPr>
          <p:nvPr/>
        </p:nvSpPr>
        <p:spPr>
          <a:xfrm>
            <a:off x="6487563" y="2984500"/>
            <a:ext cx="5174900" cy="779523"/>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lgn="ctr"/>
            <a:r>
              <a:rPr lang="en-US" sz="4000" dirty="0">
                <a:solidFill>
                  <a:srgbClr val="FFFFFF"/>
                </a:solidFill>
              </a:rPr>
              <a:t>“The </a:t>
            </a:r>
            <a:r>
              <a:rPr kumimoji="0" lang="en-US" sz="400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T-Rex </a:t>
            </a:r>
            <a:r>
              <a:rPr kumimoji="0" lang="en-US" sz="4000" b="0" i="0" u="none" strike="noStrike" kern="1200" cap="none" spc="-102" normalizeH="0" baseline="0" noProof="0" dirty="0">
                <a:ln w="3175">
                  <a:noFill/>
                </a:ln>
                <a:solidFill>
                  <a:srgbClr val="FFFFFF"/>
                </a:solidFill>
                <a:effectLst/>
                <a:uLnTx/>
                <a:uFillTx/>
                <a:latin typeface="Segoe UI Light"/>
              </a:rPr>
              <a:t>is loose”</a:t>
            </a:r>
          </a:p>
        </p:txBody>
      </p:sp>
      <p:sp>
        <p:nvSpPr>
          <p:cNvPr id="7"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BizTalk Server 2016 </a:t>
            </a:r>
            <a:r>
              <a:rPr kumimoji="0" lang="en-US" sz="6000" b="0" i="0" u="none" strike="noStrike" kern="1200" cap="none" spc="-102" normalizeH="0" baseline="0" noProof="0" dirty="0">
                <a:ln w="3175">
                  <a:noFill/>
                </a:ln>
                <a:solidFill>
                  <a:srgbClr val="FFFFFF"/>
                </a:solidFill>
                <a:effectLst/>
                <a:uLnTx/>
                <a:uFillTx/>
                <a:latin typeface="Segoe UI Light"/>
              </a:rPr>
              <a:t>stickers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306" t="8880" r="59868" b="9653"/>
          <a:stretch/>
        </p:blipFill>
        <p:spPr>
          <a:xfrm>
            <a:off x="8453225" y="1752601"/>
            <a:ext cx="1243575" cy="1231899"/>
          </a:xfrm>
          <a:prstGeom prst="rect">
            <a:avLst/>
          </a:prstGeom>
        </p:spPr>
      </p:pic>
    </p:spTree>
    <p:extLst>
      <p:ext uri="{BB962C8B-B14F-4D97-AF65-F5344CB8AC3E}">
        <p14:creationId xmlns:p14="http://schemas.microsoft.com/office/powerpoint/2010/main" val="7105013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398411" y="1700310"/>
            <a:ext cx="11545939" cy="4757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9642" tIns="44821" rIns="89642" bIns="44821"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130000"/>
              <a:buFont typeface="Wingdings" pitchFamily="1"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130000"/>
              <a:buFont typeface="Wingdings" pitchFamily="1" charset="2"/>
              <a:buChar char="§"/>
              <a:defRPr sz="21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30000"/>
              <a:buFont typeface="Wingdings" pitchFamily="1" charset="2"/>
              <a:buChar char="§"/>
              <a:defRPr i="1">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130000"/>
              <a:buFont typeface="Wingdings" pitchFamily="1" charset="2"/>
              <a:buChar char="§"/>
              <a:defRPr sz="1400" b="1">
                <a:solidFill>
                  <a:schemeClr val="accent2"/>
                </a:solidFill>
                <a:latin typeface="+mn-lt"/>
                <a:ea typeface="+mn-ea"/>
              </a:defRPr>
            </a:lvl4pPr>
            <a:lvl5pPr marL="2057400" indent="-228600" algn="l" rtl="0" eaLnBrk="0" fontAlgn="base" hangingPunct="0">
              <a:spcBef>
                <a:spcPct val="20000"/>
              </a:spcBef>
              <a:spcAft>
                <a:spcPct val="0"/>
              </a:spcAft>
              <a:buClr>
                <a:schemeClr val="accent1"/>
              </a:buClr>
              <a:buFont typeface="Wingdings" pitchFamily="1" charset="2"/>
              <a:defRPr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1" charset="2"/>
              <a:defRPr sz="2000">
                <a:solidFill>
                  <a:schemeClr val="tx1"/>
                </a:solidFill>
                <a:latin typeface="+mn-lt"/>
                <a:ea typeface="+mn-ea"/>
              </a:defRPr>
            </a:lvl9pPr>
          </a:lstStyle>
          <a:p>
            <a:pPr marL="336145" lvl="1" indent="-336145" defTabSz="896386">
              <a:buClr>
                <a:schemeClr val="tx1"/>
              </a:buClr>
            </a:pPr>
            <a:r>
              <a:rPr lang="en-US" sz="3600" kern="0" dirty="0"/>
              <a:t>BizTalk Server tips and tricks for </a:t>
            </a:r>
            <a:r>
              <a:rPr lang="en-US" sz="3600" kern="0" dirty="0">
                <a:latin typeface="Segoe UI Black" panose="020B0A02040204020203" pitchFamily="34" charset="0"/>
                <a:ea typeface="Segoe UI Black" panose="020B0A02040204020203" pitchFamily="34" charset="0"/>
                <a:cs typeface="Segoe UI Black" panose="020B0A02040204020203" pitchFamily="34" charset="0"/>
              </a:rPr>
              <a:t>Managers</a:t>
            </a:r>
            <a:r>
              <a:rPr lang="en-US" sz="3600" kern="0" dirty="0"/>
              <a:t> or </a:t>
            </a:r>
            <a:r>
              <a:rPr lang="en-US" sz="3600" kern="0" dirty="0">
                <a:latin typeface="Segoe UI Black" panose="020B0A02040204020203" pitchFamily="34" charset="0"/>
                <a:ea typeface="Segoe UI Black" panose="020B0A02040204020203" pitchFamily="34" charset="0"/>
                <a:cs typeface="Segoe UI Black" panose="020B0A02040204020203" pitchFamily="34" charset="0"/>
              </a:rPr>
              <a:t>Architects</a:t>
            </a:r>
          </a:p>
          <a:p>
            <a:pPr marL="728314" lvl="1" indent="-280121" defTabSz="896386">
              <a:buClr>
                <a:schemeClr val="tx1"/>
              </a:buClr>
            </a:pPr>
            <a:r>
              <a:rPr lang="en-US" sz="3137" kern="0" dirty="0"/>
              <a:t>BizTalk Server Project Migrations</a:t>
            </a:r>
          </a:p>
          <a:p>
            <a:pPr marL="336145" lvl="1" indent="-336145" defTabSz="896386">
              <a:buClr>
                <a:schemeClr val="tx1"/>
              </a:buClr>
            </a:pPr>
            <a:r>
              <a:rPr lang="en-US" sz="3333" kern="0" dirty="0"/>
              <a:t>BizTalk Server tips and tricks for </a:t>
            </a:r>
            <a:r>
              <a:rPr lang="en-US" sz="3333" kern="0" dirty="0">
                <a:latin typeface="Segoe UI Black" panose="020B0A02040204020203" pitchFamily="34" charset="0"/>
                <a:ea typeface="Segoe UI Black" panose="020B0A02040204020203" pitchFamily="34" charset="0"/>
                <a:cs typeface="Segoe UI Black" panose="020B0A02040204020203" pitchFamily="34" charset="0"/>
              </a:rPr>
              <a:t>Administrators</a:t>
            </a:r>
            <a:r>
              <a:rPr lang="en-US" sz="3333" kern="0" dirty="0"/>
              <a:t> </a:t>
            </a:r>
          </a:p>
          <a:p>
            <a:pPr marL="728314" lvl="1" indent="-280121" defTabSz="896386">
              <a:buClr>
                <a:schemeClr val="tx1"/>
              </a:buClr>
            </a:pPr>
            <a:r>
              <a:rPr lang="en-US" sz="3137" kern="0" dirty="0"/>
              <a:t>Maintain the health of BizTalk platforms</a:t>
            </a:r>
          </a:p>
          <a:p>
            <a:pPr marL="336145" indent="-336145" defTabSz="896386">
              <a:buClr>
                <a:schemeClr val="tx1"/>
              </a:buClr>
            </a:pPr>
            <a:r>
              <a:rPr lang="en-US" sz="3333" kern="0" dirty="0"/>
              <a:t>BizTalk Server tips and tricks for </a:t>
            </a:r>
            <a:r>
              <a:rPr lang="en-US" sz="3333" kern="0" dirty="0">
                <a:latin typeface="Segoe UI Black" panose="020B0A02040204020203" pitchFamily="34" charset="0"/>
                <a:ea typeface="Segoe UI Black" panose="020B0A02040204020203" pitchFamily="34" charset="0"/>
                <a:cs typeface="Segoe UI Black" panose="020B0A02040204020203" pitchFamily="34" charset="0"/>
              </a:rPr>
              <a:t>Developers</a:t>
            </a:r>
            <a:r>
              <a:rPr lang="en-US" sz="3333" kern="0" dirty="0"/>
              <a:t> </a:t>
            </a:r>
          </a:p>
          <a:p>
            <a:pPr marL="728314" lvl="1" indent="-280121" defTabSz="896386">
              <a:buClr>
                <a:schemeClr val="tx1"/>
              </a:buClr>
            </a:pPr>
            <a:r>
              <a:rPr lang="en-US" sz="3137" kern="0" dirty="0"/>
              <a:t>Good tools and techniques to produce </a:t>
            </a:r>
            <a:r>
              <a:rPr lang="pt-PT" sz="3137" kern="0" dirty="0"/>
              <a:t>eficiente </a:t>
            </a:r>
            <a:r>
              <a:rPr lang="en-US" sz="3137" kern="0" dirty="0"/>
              <a:t>solutions and as quickly as possible</a:t>
            </a:r>
          </a:p>
          <a:p>
            <a:pPr marL="336145" indent="-336145" defTabSz="896386">
              <a:buClr>
                <a:schemeClr val="tx1"/>
              </a:buClr>
            </a:pPr>
            <a:endParaRPr lang="en-US" sz="1568" kern="0" dirty="0">
              <a:latin typeface="+mj-lt"/>
            </a:endParaRPr>
          </a:p>
        </p:txBody>
      </p:sp>
      <p:sp>
        <p:nvSpPr>
          <p:cNvPr id="4"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Agenda </a:t>
            </a:r>
            <a:r>
              <a:rPr lang="en-US" sz="6000" dirty="0">
                <a:solidFill>
                  <a:srgbClr val="FFFFFF"/>
                </a:solidFill>
                <a:latin typeface="Segoe UI Light"/>
              </a:rPr>
              <a:t>for this session</a:t>
            </a:r>
            <a:endParaRPr kumimoji="0" lang="en-US" sz="6000" b="0" i="0" u="none" strike="noStrike" kern="1200" cap="none" spc="-102" normalizeH="0" baseline="0" noProof="0" dirty="0">
              <a:ln w="3175">
                <a:noFill/>
              </a:ln>
              <a:solidFill>
                <a:srgbClr val="FFFFFF"/>
              </a:solidFill>
              <a:effectLst/>
              <a:uLnTx/>
              <a:uFillTx/>
              <a:latin typeface="Segoe UI Light"/>
            </a:endParaRPr>
          </a:p>
        </p:txBody>
      </p:sp>
    </p:spTree>
    <p:extLst>
      <p:ext uri="{BB962C8B-B14F-4D97-AF65-F5344CB8AC3E}">
        <p14:creationId xmlns:p14="http://schemas.microsoft.com/office/powerpoint/2010/main" val="666794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 t="35451" b="8284"/>
          <a:stretch/>
        </p:blipFill>
        <p:spPr>
          <a:xfrm>
            <a:off x="0" y="-19050"/>
            <a:ext cx="12191999" cy="6858000"/>
          </a:xfrm>
          <a:prstGeom prst="rect">
            <a:avLst/>
          </a:prstGeom>
        </p:spPr>
      </p:pic>
      <p:sp>
        <p:nvSpPr>
          <p:cNvPr id="5" name="Title 1"/>
          <p:cNvSpPr txBox="1">
            <a:spLocks/>
          </p:cNvSpPr>
          <p:nvPr/>
        </p:nvSpPr>
        <p:spPr>
          <a:xfrm>
            <a:off x="68808" y="171451"/>
            <a:ext cx="11646943"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bg1"/>
                </a:solidFill>
              </a:rPr>
              <a:t>What your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Manager </a:t>
            </a:r>
            <a:r>
              <a:rPr lang="en-US" sz="6000" dirty="0">
                <a:solidFill>
                  <a:schemeClr val="bg1"/>
                </a:solidFill>
              </a:rPr>
              <a:t>or</a:t>
            </a:r>
          </a:p>
        </p:txBody>
      </p:sp>
      <p:sp>
        <p:nvSpPr>
          <p:cNvPr id="7" name="Title 1"/>
          <p:cNvSpPr txBox="1">
            <a:spLocks/>
          </p:cNvSpPr>
          <p:nvPr/>
        </p:nvSpPr>
        <p:spPr>
          <a:xfrm>
            <a:off x="2488158" y="898525"/>
            <a:ext cx="9703841" cy="1196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Client</a:t>
            </a:r>
            <a:r>
              <a:rPr lang="en-US" sz="6000" dirty="0">
                <a:solidFill>
                  <a:schemeClr val="bg1"/>
                </a:solidFill>
              </a:rPr>
              <a:t> wants from you…</a:t>
            </a:r>
          </a:p>
          <a:p>
            <a:endParaRPr lang="en-US" sz="6000" dirty="0">
              <a:solidFill>
                <a:schemeClr val="bg1"/>
              </a:solidFill>
            </a:endParaRPr>
          </a:p>
        </p:txBody>
      </p:sp>
    </p:spTree>
    <p:extLst>
      <p:ext uri="{BB962C8B-B14F-4D97-AF65-F5344CB8AC3E}">
        <p14:creationId xmlns:p14="http://schemas.microsoft.com/office/powerpoint/2010/main" val="18069546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69241" y="463323"/>
            <a:ext cx="11487150" cy="69493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92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TIP #1 </a:t>
            </a:r>
            <a:r>
              <a:rPr lang="en-US" sz="3920" dirty="0">
                <a:solidFill>
                  <a:srgbClr val="FFFFFF"/>
                </a:solidFill>
                <a:latin typeface="Segoe UI Light"/>
              </a:rPr>
              <a:t>– BizTalk Project Migration</a:t>
            </a:r>
          </a:p>
        </p:txBody>
      </p:sp>
      <p:sp>
        <p:nvSpPr>
          <p:cNvPr id="15" name="Rectangle 14"/>
          <p:cNvSpPr/>
          <p:nvPr/>
        </p:nvSpPr>
        <p:spPr>
          <a:xfrm>
            <a:off x="4384950" y="1311226"/>
            <a:ext cx="6902471" cy="183540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16" name="Rectangle 15"/>
          <p:cNvSpPr/>
          <p:nvPr/>
        </p:nvSpPr>
        <p:spPr>
          <a:xfrm>
            <a:off x="4384950" y="3258350"/>
            <a:ext cx="6902471" cy="1999450"/>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17" name="Text Placeholder 4"/>
          <p:cNvSpPr txBox="1">
            <a:spLocks/>
          </p:cNvSpPr>
          <p:nvPr/>
        </p:nvSpPr>
        <p:spPr>
          <a:xfrm>
            <a:off x="4384951" y="3258350"/>
            <a:ext cx="6902471" cy="1999450"/>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0" dirty="0">
                <a:latin typeface="+mn-lt"/>
              </a:rPr>
              <a:t>Open BizTalk Visual Studio solution</a:t>
            </a:r>
          </a:p>
          <a:p>
            <a:r>
              <a:rPr lang="en-US" sz="1960" dirty="0">
                <a:latin typeface="+mn-lt"/>
              </a:rPr>
              <a:t>Fix the .NET Version</a:t>
            </a:r>
          </a:p>
          <a:p>
            <a:r>
              <a:rPr lang="en-US" sz="1960" dirty="0">
                <a:latin typeface="+mn-lt"/>
              </a:rPr>
              <a:t>Fix Strong Name Key</a:t>
            </a:r>
          </a:p>
          <a:p>
            <a:r>
              <a:rPr lang="en-US" sz="1960" dirty="0">
                <a:latin typeface="+mn-lt"/>
              </a:rPr>
              <a:t>Fix deployment properties…</a:t>
            </a:r>
          </a:p>
          <a:p>
            <a:endParaRPr lang="en-US" sz="800" dirty="0">
              <a:gradFill>
                <a:gsLst>
                  <a:gs pos="1250">
                    <a:srgbClr val="FFFFFF"/>
                  </a:gs>
                  <a:gs pos="100000">
                    <a:srgbClr val="FFFFFF"/>
                  </a:gs>
                </a:gsLst>
                <a:lin ang="5400000" scaled="0"/>
              </a:gradFill>
              <a:latin typeface="+mn-lt"/>
            </a:endParaRPr>
          </a:p>
          <a:p>
            <a:r>
              <a:rPr lang="en-US" sz="1960" dirty="0">
                <a:latin typeface="+mn-lt"/>
              </a:rPr>
              <a:t>                           …. </a:t>
            </a:r>
            <a:r>
              <a:rPr lang="en-US" sz="1960" dirty="0">
                <a:latin typeface="Segoe UI Black" panose="020B0A02040204020203" pitchFamily="34" charset="0"/>
                <a:ea typeface="Segoe UI Black" panose="020B0A02040204020203" pitchFamily="34" charset="0"/>
                <a:cs typeface="Segoe UI Black" panose="020B0A02040204020203" pitchFamily="34" charset="0"/>
              </a:rPr>
              <a:t>And rebuild</a:t>
            </a:r>
          </a:p>
        </p:txBody>
      </p:sp>
      <p:sp>
        <p:nvSpPr>
          <p:cNvPr id="19" name="Freeform 18"/>
          <p:cNvSpPr/>
          <p:nvPr/>
        </p:nvSpPr>
        <p:spPr>
          <a:xfrm>
            <a:off x="1047436" y="1311226"/>
            <a:ext cx="3203517" cy="1835404"/>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Types</a:t>
            </a:r>
            <a:r>
              <a:rPr lang="en-US" sz="2549" b="1" dirty="0">
                <a:gradFill>
                  <a:gsLst>
                    <a:gs pos="0">
                      <a:srgbClr val="FFFFFF"/>
                    </a:gs>
                    <a:gs pos="100000">
                      <a:srgbClr val="FFFFFF"/>
                    </a:gs>
                  </a:gsLst>
                  <a:lin ang="5400000" scaled="0"/>
                </a:gradFill>
              </a:rPr>
              <a:t> </a:t>
            </a:r>
            <a:r>
              <a:rPr lang="en-US" sz="2549" dirty="0">
                <a:gradFill>
                  <a:gsLst>
                    <a:gs pos="0">
                      <a:srgbClr val="FFFFFF"/>
                    </a:gs>
                    <a:gs pos="100000">
                      <a:srgbClr val="FFFFFF"/>
                    </a:gs>
                  </a:gsLst>
                  <a:lin ang="5400000" scaled="0"/>
                </a:gradFill>
              </a:rPr>
              <a:t>of migrations:</a:t>
            </a:r>
          </a:p>
        </p:txBody>
      </p:sp>
      <p:sp>
        <p:nvSpPr>
          <p:cNvPr id="21" name="Freeform 20"/>
          <p:cNvSpPr/>
          <p:nvPr/>
        </p:nvSpPr>
        <p:spPr>
          <a:xfrm>
            <a:off x="1047436" y="3268362"/>
            <a:ext cx="3203517" cy="198943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AS IS </a:t>
            </a:r>
            <a:r>
              <a:rPr lang="en-US" sz="2549" dirty="0">
                <a:gradFill>
                  <a:gsLst>
                    <a:gs pos="0">
                      <a:srgbClr val="FFFFFF"/>
                    </a:gs>
                    <a:gs pos="100000">
                      <a:srgbClr val="FFFFFF"/>
                    </a:gs>
                  </a:gsLst>
                  <a:lin ang="5400000" scaled="0"/>
                </a:gradFill>
              </a:rPr>
              <a:t>migration steps required?</a:t>
            </a:r>
          </a:p>
        </p:txBody>
      </p:sp>
      <p:sp>
        <p:nvSpPr>
          <p:cNvPr id="23" name="Text Placeholder 4"/>
          <p:cNvSpPr txBox="1">
            <a:spLocks/>
          </p:cNvSpPr>
          <p:nvPr/>
        </p:nvSpPr>
        <p:spPr>
          <a:xfrm>
            <a:off x="4384950" y="1301213"/>
            <a:ext cx="6902471" cy="1845417"/>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mn-lt"/>
              </a:rPr>
              <a:t>AS IS </a:t>
            </a:r>
            <a:r>
              <a:rPr lang="en-US" sz="1961" dirty="0">
                <a:gradFill>
                  <a:gsLst>
                    <a:gs pos="1250">
                      <a:srgbClr val="FFFFFF"/>
                    </a:gs>
                    <a:gs pos="100000">
                      <a:srgbClr val="FFFFFF"/>
                    </a:gs>
                  </a:gsLst>
                  <a:lin ang="5400000" scaled="0"/>
                </a:gradFill>
                <a:latin typeface="+mn-lt"/>
              </a:rPr>
              <a:t>– Without any non-mandatory changes</a:t>
            </a:r>
          </a:p>
          <a:p>
            <a:endParaRPr lang="en-US" sz="1029" dirty="0">
              <a:gradFill>
                <a:gsLst>
                  <a:gs pos="1250">
                    <a:srgbClr val="FFFFFF"/>
                  </a:gs>
                  <a:gs pos="100000">
                    <a:srgbClr val="FFFFFF"/>
                  </a:gs>
                </a:gsLst>
                <a:lin ang="5400000" scaled="0"/>
              </a:gradFill>
              <a:latin typeface="+mn-lt"/>
            </a:endParaRPr>
          </a:p>
          <a:p>
            <a:r>
              <a:rPr lang="en-US" sz="1961" noProof="1">
                <a:gradFill>
                  <a:gsLst>
                    <a:gs pos="1250">
                      <a:srgbClr val="FFFFFF"/>
                    </a:gs>
                    <a:gs pos="100000">
                      <a:srgbClr val="FFFFFF"/>
                    </a:gs>
                  </a:gsLst>
                  <a:lin ang="5400000" scaled="0"/>
                </a:gradFill>
                <a:latin typeface="+mn-lt"/>
              </a:rPr>
              <a:t>Analyse and check all the points to </a:t>
            </a:r>
            <a:r>
              <a:rPr lang="en-US" sz="1961" b="1" noProof="1">
                <a:gradFill>
                  <a:gsLst>
                    <a:gs pos="1250">
                      <a:srgbClr val="FFFFFF"/>
                    </a:gs>
                    <a:gs pos="100000">
                      <a:srgbClr val="FFFFFF"/>
                    </a:gs>
                  </a:gsLst>
                  <a:lin ang="5400000" scaled="0"/>
                </a:gradFill>
                <a:latin typeface="+mn-lt"/>
              </a:rPr>
              <a:t>improve</a:t>
            </a:r>
            <a:r>
              <a:rPr lang="en-US" sz="1961" noProof="1">
                <a:gradFill>
                  <a:gsLst>
                    <a:gs pos="1250">
                      <a:srgbClr val="FFFFFF"/>
                    </a:gs>
                    <a:gs pos="100000">
                      <a:srgbClr val="FFFFFF"/>
                    </a:gs>
                  </a:gsLst>
                  <a:lin ang="5400000" scaled="0"/>
                </a:gradFill>
                <a:latin typeface="+mn-lt"/>
              </a:rPr>
              <a:t> and then migrate/recreate the integration project will all the improvements or </a:t>
            </a:r>
            <a:r>
              <a:rPr lang="en-US" sz="1961" b="1" noProof="1">
                <a:gradFill>
                  <a:gsLst>
                    <a:gs pos="1250">
                      <a:srgbClr val="FFFFFF"/>
                    </a:gs>
                    <a:gs pos="100000">
                      <a:srgbClr val="FFFFFF"/>
                    </a:gs>
                  </a:gsLst>
                  <a:lin ang="5400000" scaled="0"/>
                </a:gradFill>
                <a:latin typeface="+mn-lt"/>
              </a:rPr>
              <a:t>new requirements</a:t>
            </a:r>
            <a:r>
              <a:rPr lang="en-US" sz="1961" noProof="1">
                <a:gradFill>
                  <a:gsLst>
                    <a:gs pos="1250">
                      <a:srgbClr val="FFFFFF"/>
                    </a:gs>
                    <a:gs pos="100000">
                      <a:srgbClr val="FFFFFF"/>
                    </a:gs>
                  </a:gsLst>
                  <a:lin ang="5400000" scaled="0"/>
                </a:gradFill>
                <a:latin typeface="+mn-lt"/>
              </a:rPr>
              <a:t>.</a:t>
            </a:r>
          </a:p>
        </p:txBody>
      </p:sp>
      <p:sp>
        <p:nvSpPr>
          <p:cNvPr id="27" name="Freeform 26"/>
          <p:cNvSpPr/>
          <p:nvPr/>
        </p:nvSpPr>
        <p:spPr>
          <a:xfrm>
            <a:off x="1047436" y="5379532"/>
            <a:ext cx="10239985" cy="115553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rgbClr val="002050">
              <a:lumMod val="90000"/>
              <a:lumOff val="10000"/>
            </a:srgbClr>
          </a:solidFill>
          <a:ln w="10795" cap="flat" cmpd="sng" algn="ctr">
            <a:noFill/>
            <a:prstDash val="solid"/>
          </a:ln>
          <a:effectLst/>
        </p:spPr>
        <p:txBody>
          <a:bodyPr spcFirstLastPara="0" vert="horz" wrap="square" lIns="181277" tIns="103587" rIns="181277" bIns="103587" numCol="1" spcCol="1270" anchor="ctr" anchorCtr="0">
            <a:noAutofit/>
          </a:bodyPr>
          <a:lstStyle/>
          <a:p>
            <a:pPr lvl="0" algn="ctr" defTabSz="1132933">
              <a:lnSpc>
                <a:spcPct val="90000"/>
              </a:lnSpc>
              <a:spcBef>
                <a:spcPct val="0"/>
              </a:spcBef>
              <a:spcAft>
                <a:spcPct val="35000"/>
              </a:spcAft>
            </a:pPr>
            <a:r>
              <a:rPr lang="en-US" sz="2549" kern="0" dirty="0">
                <a:gradFill>
                  <a:gsLst>
                    <a:gs pos="0">
                      <a:srgbClr val="FFFFFF"/>
                    </a:gs>
                    <a:gs pos="100000">
                      <a:srgbClr val="FFFFFF"/>
                    </a:gs>
                  </a:gsLst>
                  <a:lin ang="5400000" scaled="0"/>
                </a:gradFill>
              </a:rPr>
              <a:t>But </a:t>
            </a:r>
            <a:r>
              <a:rPr lang="en-US" sz="2549" b="1" kern="0"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not always</a:t>
            </a:r>
            <a:r>
              <a:rPr lang="en-US" sz="2549" kern="0"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 </a:t>
            </a:r>
            <a:r>
              <a:rPr lang="en-US" sz="2549" kern="0" dirty="0">
                <a:gradFill>
                  <a:gsLst>
                    <a:gs pos="0">
                      <a:srgbClr val="FFFFFF"/>
                    </a:gs>
                    <a:gs pos="100000">
                      <a:srgbClr val="FFFFFF"/>
                    </a:gs>
                  </a:gsLst>
                  <a:lin ang="5400000" scaled="0"/>
                </a:gradFill>
              </a:rPr>
              <a:t>is that so simple</a:t>
            </a:r>
            <a:r>
              <a:rPr kumimoji="0" lang="en-US" sz="2549" b="0" i="0" u="none" strike="noStrike" kern="0" cap="none" spc="0" normalizeH="0" baseline="0" noProof="0" dirty="0">
                <a:ln>
                  <a:noFill/>
                </a:ln>
                <a:gradFill>
                  <a:gsLst>
                    <a:gs pos="0">
                      <a:srgbClr val="FFFFFF"/>
                    </a:gs>
                    <a:gs pos="100000">
                      <a:srgbClr val="FFFFFF"/>
                    </a:gs>
                  </a:gsLst>
                  <a:lin ang="5400000" scaled="0"/>
                </a:gradFill>
                <a:effectLst/>
                <a:uLnTx/>
                <a:uFillTx/>
              </a:rPr>
              <a:t>!</a:t>
            </a:r>
          </a:p>
        </p:txBody>
      </p:sp>
    </p:spTree>
    <p:extLst>
      <p:ext uri="{BB962C8B-B14F-4D97-AF65-F5344CB8AC3E}">
        <p14:creationId xmlns:p14="http://schemas.microsoft.com/office/powerpoint/2010/main" val="124206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69241" y="463323"/>
            <a:ext cx="11487150" cy="69493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92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TIP #1 </a:t>
            </a:r>
            <a:r>
              <a:rPr lang="en-US" sz="3920" dirty="0">
                <a:solidFill>
                  <a:srgbClr val="FFFFFF"/>
                </a:solidFill>
                <a:latin typeface="Segoe UI Light"/>
              </a:rPr>
              <a:t>– BizTalk Project Migration </a:t>
            </a:r>
          </a:p>
        </p:txBody>
      </p:sp>
      <p:sp>
        <p:nvSpPr>
          <p:cNvPr id="15" name="Rectangle 14"/>
          <p:cNvSpPr/>
          <p:nvPr/>
        </p:nvSpPr>
        <p:spPr>
          <a:xfrm>
            <a:off x="4384950" y="1311226"/>
            <a:ext cx="6902471" cy="1115568"/>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19" name="Freeform 18"/>
          <p:cNvSpPr/>
          <p:nvPr/>
        </p:nvSpPr>
        <p:spPr>
          <a:xfrm>
            <a:off x="1047436" y="1311226"/>
            <a:ext cx="3203517" cy="111556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dirty="0">
                <a:gradFill>
                  <a:gsLst>
                    <a:gs pos="0">
                      <a:srgbClr val="FFFFFF"/>
                    </a:gs>
                    <a:gs pos="100000">
                      <a:srgbClr val="FFFFFF"/>
                    </a:gs>
                  </a:gsLst>
                  <a:lin ang="5400000" scaled="0"/>
                </a:gradFill>
              </a:rPr>
              <a:t>Custom </a:t>
            </a:r>
            <a:br>
              <a:rPr lang="en-US" sz="2549" dirty="0">
                <a:gradFill>
                  <a:gsLst>
                    <a:gs pos="0">
                      <a:srgbClr val="FFFFFF"/>
                    </a:gs>
                    <a:gs pos="100000">
                      <a:srgbClr val="FFFFFF"/>
                    </a:gs>
                  </a:gsLst>
                  <a:lin ang="5400000" scaled="0"/>
                </a:gradFill>
              </a:rPr>
            </a:b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Adapters</a:t>
            </a:r>
            <a:r>
              <a:rPr lang="en-US" sz="2549" b="1" dirty="0">
                <a:gradFill>
                  <a:gsLst>
                    <a:gs pos="0">
                      <a:srgbClr val="FFFFFF"/>
                    </a:gs>
                    <a:gs pos="100000">
                      <a:srgbClr val="FFFFFF"/>
                    </a:gs>
                  </a:gsLst>
                  <a:lin ang="5400000" scaled="0"/>
                </a:gradFill>
              </a:rPr>
              <a:t> </a:t>
            </a:r>
            <a:endParaRPr lang="en-US" sz="2549" dirty="0">
              <a:gradFill>
                <a:gsLst>
                  <a:gs pos="0">
                    <a:srgbClr val="FFFFFF"/>
                  </a:gs>
                  <a:gs pos="100000">
                    <a:srgbClr val="FFFFFF"/>
                  </a:gs>
                </a:gsLst>
                <a:lin ang="5400000" scaled="0"/>
              </a:gradFill>
            </a:endParaRPr>
          </a:p>
        </p:txBody>
      </p:sp>
      <p:sp>
        <p:nvSpPr>
          <p:cNvPr id="23" name="Text Placeholder 4"/>
          <p:cNvSpPr txBox="1">
            <a:spLocks/>
          </p:cNvSpPr>
          <p:nvPr/>
        </p:nvSpPr>
        <p:spPr>
          <a:xfrm>
            <a:off x="4384951" y="1301215"/>
            <a:ext cx="6902471" cy="111556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JUST REBUILD </a:t>
            </a:r>
            <a:r>
              <a:rPr lang="en-US" sz="1961" dirty="0">
                <a:gradFill>
                  <a:gsLst>
                    <a:gs pos="1250">
                      <a:srgbClr val="FFFFFF"/>
                    </a:gs>
                    <a:gs pos="100000">
                      <a:srgbClr val="FFFFFF"/>
                    </a:gs>
                  </a:gsLst>
                  <a:lin ang="5400000" scaled="0"/>
                </a:gradFill>
                <a:latin typeface="Segoe UI"/>
              </a:rPr>
              <a:t>– Open VS, Fix .NET version and deploy</a:t>
            </a:r>
          </a:p>
          <a:p>
            <a:endParaRPr lang="en-US" sz="800" dirty="0">
              <a:gradFill>
                <a:gsLst>
                  <a:gs pos="1250">
                    <a:srgbClr val="FFFFFF"/>
                  </a:gs>
                  <a:gs pos="100000">
                    <a:srgbClr val="FFFFFF"/>
                  </a:gs>
                </a:gsLst>
                <a:lin ang="5400000" scaled="0"/>
              </a:gradFill>
              <a:latin typeface="Segoe UI"/>
            </a:endParaRPr>
          </a:p>
          <a:p>
            <a:r>
              <a:rPr lang="en-US" sz="1961" b="1" dirty="0">
                <a:solidFill>
                  <a:srgbClr val="FFFF00"/>
                </a:solidFill>
                <a:latin typeface="Segoe UI"/>
              </a:rPr>
              <a:t>WARNING</a:t>
            </a:r>
            <a:r>
              <a:rPr lang="en-US" sz="1961" dirty="0">
                <a:gradFill>
                  <a:gsLst>
                    <a:gs pos="1250">
                      <a:srgbClr val="FFFFFF"/>
                    </a:gs>
                    <a:gs pos="100000">
                      <a:srgbClr val="FFFFFF"/>
                    </a:gs>
                  </a:gsLst>
                  <a:lin ang="5400000" scaled="0"/>
                </a:gradFill>
                <a:latin typeface="Segoe UI"/>
              </a:rPr>
              <a:t>: Adapters registration ID’s don’t conflict </a:t>
            </a:r>
          </a:p>
        </p:txBody>
      </p:sp>
      <p:sp>
        <p:nvSpPr>
          <p:cNvPr id="10" name="Rectangle 9"/>
          <p:cNvSpPr/>
          <p:nvPr/>
        </p:nvSpPr>
        <p:spPr>
          <a:xfrm>
            <a:off x="4384950" y="2510881"/>
            <a:ext cx="6902471" cy="1123282"/>
          </a:xfrm>
          <a:prstGeom prst="rect">
            <a:avLst/>
          </a:prstGeom>
          <a:solidFill>
            <a:schemeClr val="accent2">
              <a:alpha val="90000"/>
            </a:schemeClr>
          </a:solidFill>
          <a:ln>
            <a:noFill/>
          </a:ln>
        </p:spPr>
        <p:style>
          <a:lnRef idx="2">
            <a:schemeClr val="accent4">
              <a:tint val="40000"/>
              <a:alpha val="90000"/>
              <a:hueOff val="-2525750"/>
              <a:satOff val="3224"/>
              <a:lumOff val="868"/>
              <a:alphaOff val="0"/>
            </a:schemeClr>
          </a:lnRef>
          <a:fillRef idx="1">
            <a:schemeClr val="accent4">
              <a:tint val="40000"/>
              <a:alpha val="90000"/>
              <a:hueOff val="-2525750"/>
              <a:satOff val="3224"/>
              <a:lumOff val="868"/>
              <a:alphaOff val="0"/>
            </a:schemeClr>
          </a:fillRef>
          <a:effectRef idx="0">
            <a:schemeClr val="accent4">
              <a:tint val="40000"/>
              <a:alpha val="90000"/>
              <a:hueOff val="-2525750"/>
              <a:satOff val="3224"/>
              <a:lumOff val="868"/>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pPr marL="168072" lvl="1" indent="-168072" defTabSz="784338">
              <a:lnSpc>
                <a:spcPct val="90000"/>
              </a:lnSpc>
              <a:spcBef>
                <a:spcPct val="0"/>
              </a:spcBef>
              <a:spcAft>
                <a:spcPct val="15000"/>
              </a:spcAft>
              <a:buFontTx/>
              <a:buChar char="••"/>
            </a:pPr>
            <a:endParaRPr lang="en-US" sz="1765" dirty="0">
              <a:solidFill>
                <a:srgbClr val="505050">
                  <a:hueOff val="0"/>
                  <a:satOff val="0"/>
                  <a:lumOff val="0"/>
                  <a:alphaOff val="0"/>
                </a:srgbClr>
              </a:solidFill>
            </a:endParaRPr>
          </a:p>
        </p:txBody>
      </p:sp>
      <p:sp>
        <p:nvSpPr>
          <p:cNvPr id="11" name="Text Placeholder 4"/>
          <p:cNvSpPr txBox="1">
            <a:spLocks/>
          </p:cNvSpPr>
          <p:nvPr/>
        </p:nvSpPr>
        <p:spPr>
          <a:xfrm>
            <a:off x="4384951" y="2510881"/>
            <a:ext cx="6902471" cy="111556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gradFill>
                  <a:gsLst>
                    <a:gs pos="1250">
                      <a:srgbClr val="FFFFFF"/>
                    </a:gs>
                    <a:gs pos="100000">
                      <a:srgbClr val="FFFFFF"/>
                    </a:gs>
                  </a:gsLst>
                  <a:lin ang="5400000" scaled="0"/>
                </a:gradFill>
                <a:latin typeface="Segoe UI"/>
              </a:rPr>
              <a:t>JUST REBUILD </a:t>
            </a:r>
            <a:r>
              <a:rPr lang="en-US" sz="2000" dirty="0">
                <a:gradFill>
                  <a:gsLst>
                    <a:gs pos="1250">
                      <a:srgbClr val="FFFFFF"/>
                    </a:gs>
                    <a:gs pos="100000">
                      <a:srgbClr val="FFFFFF"/>
                    </a:gs>
                  </a:gsLst>
                  <a:lin ang="5400000" scaled="0"/>
                </a:gradFill>
                <a:latin typeface="Segoe UI"/>
              </a:rPr>
              <a:t>– Open VS, Fix .NET version and deploy</a:t>
            </a:r>
          </a:p>
        </p:txBody>
      </p:sp>
      <p:sp>
        <p:nvSpPr>
          <p:cNvPr id="12" name="Freeform 11"/>
          <p:cNvSpPr/>
          <p:nvPr/>
        </p:nvSpPr>
        <p:spPr>
          <a:xfrm>
            <a:off x="1047436" y="2520893"/>
            <a:ext cx="3203517" cy="1117657"/>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2"/>
          </a:solidFill>
          <a:ln>
            <a:noFill/>
          </a:ln>
        </p:spPr>
        <p:style>
          <a:lnRef idx="2">
            <a:schemeClr val="accent4">
              <a:hueOff val="-2501866"/>
              <a:satOff val="-23869"/>
              <a:lumOff val="8530"/>
              <a:alphaOff val="0"/>
            </a:schemeClr>
          </a:lnRef>
          <a:fillRef idx="1">
            <a:schemeClr val="accent4">
              <a:hueOff val="-2501866"/>
              <a:satOff val="-23869"/>
              <a:lumOff val="8530"/>
              <a:alphaOff val="0"/>
            </a:schemeClr>
          </a:fillRef>
          <a:effectRef idx="0">
            <a:schemeClr val="accent4">
              <a:hueOff val="-2501866"/>
              <a:satOff val="-23869"/>
              <a:lumOff val="853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dirty="0">
                <a:gradFill>
                  <a:gsLst>
                    <a:gs pos="0">
                      <a:srgbClr val="FFFFFF"/>
                    </a:gs>
                    <a:gs pos="100000">
                      <a:srgbClr val="FFFFFF"/>
                    </a:gs>
                  </a:gsLst>
                  <a:lin ang="5400000" scaled="0"/>
                </a:gradFill>
              </a:rPr>
              <a:t>Custom </a:t>
            </a:r>
            <a:br>
              <a:rPr lang="en-US" sz="2549" dirty="0">
                <a:gradFill>
                  <a:gsLst>
                    <a:gs pos="0">
                      <a:srgbClr val="FFFFFF"/>
                    </a:gs>
                    <a:gs pos="100000">
                      <a:srgbClr val="FFFFFF"/>
                    </a:gs>
                  </a:gsLst>
                  <a:lin ang="5400000" scaled="0"/>
                </a:gradFill>
              </a:rPr>
            </a:b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Pipelines</a:t>
            </a:r>
            <a:r>
              <a:rPr lang="en-US" sz="2549" b="1" dirty="0">
                <a:gradFill>
                  <a:gsLst>
                    <a:gs pos="0">
                      <a:srgbClr val="FFFFFF"/>
                    </a:gs>
                    <a:gs pos="100000">
                      <a:srgbClr val="FFFFFF"/>
                    </a:gs>
                  </a:gsLst>
                  <a:lin ang="5400000" scaled="0"/>
                </a:gradFill>
              </a:rPr>
              <a:t> </a:t>
            </a:r>
            <a:endParaRPr lang="en-US" sz="2549" dirty="0">
              <a:gradFill>
                <a:gsLst>
                  <a:gs pos="0">
                    <a:srgbClr val="FFFFFF"/>
                  </a:gs>
                  <a:gs pos="100000">
                    <a:srgbClr val="FFFFFF"/>
                  </a:gs>
                </a:gsLst>
                <a:lin ang="5400000" scaled="0"/>
              </a:gradFill>
            </a:endParaRPr>
          </a:p>
        </p:txBody>
      </p:sp>
      <p:sp>
        <p:nvSpPr>
          <p:cNvPr id="22" name="Rectangle 21"/>
          <p:cNvSpPr/>
          <p:nvPr/>
        </p:nvSpPr>
        <p:spPr>
          <a:xfrm>
            <a:off x="4384950" y="3740095"/>
            <a:ext cx="6902471" cy="1115568"/>
          </a:xfrm>
          <a:prstGeom prst="rect">
            <a:avLst/>
          </a:prstGeom>
          <a:solidFill>
            <a:srgbClr val="002050">
              <a:lumMod val="90000"/>
              <a:lumOff val="10000"/>
              <a:alpha val="90000"/>
            </a:srgbClr>
          </a:solidFill>
          <a:ln w="10795" cap="flat" cmpd="sng" algn="ctr">
            <a:noFill/>
            <a:prstDash val="solid"/>
          </a:ln>
          <a:effectLst/>
        </p:spPr>
        <p:txBody>
          <a:bodyPr spcFirstLastPara="0" vert="horz" wrap="square" lIns="67233" tIns="88371" rIns="121986" bIns="88371" numCol="1" spcCol="1270" anchor="ctr" anchorCtr="0">
            <a:noAutofit/>
          </a:bodyPr>
          <a:lstStyle/>
          <a:p>
            <a:pPr marL="0" marR="0" lvl="1" indent="0" defTabSz="784338" eaLnBrk="1" fontAlgn="auto" latinLnBrk="0" hangingPunct="1">
              <a:lnSpc>
                <a:spcPct val="90000"/>
              </a:lnSpc>
              <a:spcBef>
                <a:spcPct val="0"/>
              </a:spcBef>
              <a:spcAft>
                <a:spcPct val="15000"/>
              </a:spcAft>
              <a:buClrTx/>
              <a:buSzTx/>
              <a:buFontTx/>
              <a:buNone/>
              <a:tabLst/>
              <a:defRPr/>
            </a:pPr>
            <a:endParaRPr kumimoji="0" lang="en-US" sz="1961" b="0" i="0" u="none" strike="noStrike" kern="0" cap="none" spc="0" normalizeH="0" baseline="0" noProof="0" dirty="0">
              <a:ln>
                <a:noFill/>
              </a:ln>
              <a:solidFill>
                <a:srgbClr val="FFFFFF"/>
              </a:solidFill>
              <a:effectLst/>
              <a:uLnTx/>
              <a:uFillTx/>
              <a:latin typeface="Segoe UI"/>
              <a:ea typeface="+mn-ea"/>
              <a:cs typeface="+mn-cs"/>
            </a:endParaRPr>
          </a:p>
        </p:txBody>
      </p:sp>
      <p:sp>
        <p:nvSpPr>
          <p:cNvPr id="25" name="Text Placeholder 4"/>
          <p:cNvSpPr txBox="1">
            <a:spLocks/>
          </p:cNvSpPr>
          <p:nvPr/>
        </p:nvSpPr>
        <p:spPr>
          <a:xfrm>
            <a:off x="4384950" y="3740095"/>
            <a:ext cx="6902471" cy="111556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JUST REBUILD </a:t>
            </a:r>
            <a:r>
              <a:rPr lang="en-US" sz="1961" dirty="0">
                <a:gradFill>
                  <a:gsLst>
                    <a:gs pos="1250">
                      <a:srgbClr val="FFFFFF"/>
                    </a:gs>
                    <a:gs pos="100000">
                      <a:srgbClr val="FFFFFF"/>
                    </a:gs>
                  </a:gsLst>
                  <a:lin ang="5400000" scaled="0"/>
                </a:gradFill>
                <a:latin typeface="Segoe UI"/>
              </a:rPr>
              <a:t>– Open VS, Fix .NET version and deploy</a:t>
            </a:r>
          </a:p>
          <a:p>
            <a:endParaRPr lang="en-US" sz="800" b="1" dirty="0">
              <a:gradFill>
                <a:gsLst>
                  <a:gs pos="1250">
                    <a:srgbClr val="FFFFFF"/>
                  </a:gs>
                  <a:gs pos="100000">
                    <a:srgbClr val="FFFFFF"/>
                  </a:gs>
                </a:gsLst>
                <a:lin ang="5400000" scaled="0"/>
              </a:gradFill>
              <a:latin typeface="Segoe UI"/>
            </a:endParaRPr>
          </a:p>
          <a:p>
            <a:r>
              <a:rPr lang="en-US" sz="1961" b="1" dirty="0">
                <a:solidFill>
                  <a:srgbClr val="FFFF00"/>
                </a:solidFill>
                <a:latin typeface="Segoe UI"/>
              </a:rPr>
              <a:t>WARNING</a:t>
            </a:r>
            <a:r>
              <a:rPr lang="en-US" sz="1961" b="1" dirty="0">
                <a:gradFill>
                  <a:gsLst>
                    <a:gs pos="1250">
                      <a:srgbClr val="FFFFFF"/>
                    </a:gs>
                    <a:gs pos="100000">
                      <a:srgbClr val="FFFFFF"/>
                    </a:gs>
                  </a:gsLst>
                  <a:lin ang="5400000" scaled="0"/>
                </a:gradFill>
                <a:latin typeface="Segoe UI"/>
              </a:rPr>
              <a:t>: </a:t>
            </a:r>
            <a:r>
              <a:rPr lang="en-US" sz="1961" dirty="0">
                <a:gradFill>
                  <a:gsLst>
                    <a:gs pos="1250">
                      <a:srgbClr val="FFFFFF"/>
                    </a:gs>
                    <a:gs pos="100000">
                      <a:srgbClr val="FFFFFF"/>
                    </a:gs>
                  </a:gsLst>
                  <a:lin ang="5400000" scaled="0"/>
                </a:gradFill>
                <a:latin typeface="Segoe UI"/>
              </a:rPr>
              <a:t>Functoid ID’s don’t conflict </a:t>
            </a:r>
          </a:p>
        </p:txBody>
      </p:sp>
      <p:sp>
        <p:nvSpPr>
          <p:cNvPr id="26" name="Freeform 25"/>
          <p:cNvSpPr/>
          <p:nvPr/>
        </p:nvSpPr>
        <p:spPr>
          <a:xfrm>
            <a:off x="1047436" y="3740094"/>
            <a:ext cx="3203517" cy="111556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rgbClr val="002050">
              <a:lumMod val="90000"/>
              <a:lumOff val="10000"/>
            </a:srgbClr>
          </a:solidFill>
          <a:ln w="10795" cap="flat" cmpd="sng" algn="ctr">
            <a:noFill/>
            <a:prstDash val="solid"/>
          </a:ln>
          <a:effectLst/>
        </p:spPr>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dirty="0">
                <a:gradFill>
                  <a:gsLst>
                    <a:gs pos="0">
                      <a:srgbClr val="FFFFFF"/>
                    </a:gs>
                    <a:gs pos="100000">
                      <a:srgbClr val="FFFFFF"/>
                    </a:gs>
                  </a:gsLst>
                  <a:lin ang="5400000" scaled="0"/>
                </a:gradFill>
              </a:rPr>
              <a:t>Custom </a:t>
            </a:r>
            <a:br>
              <a:rPr lang="en-US" sz="2549" dirty="0">
                <a:gradFill>
                  <a:gsLst>
                    <a:gs pos="0">
                      <a:srgbClr val="FFFFFF"/>
                    </a:gs>
                    <a:gs pos="100000">
                      <a:srgbClr val="FFFFFF"/>
                    </a:gs>
                  </a:gsLst>
                  <a:lin ang="5400000" scaled="0"/>
                </a:gradFill>
              </a:rPr>
            </a:b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Functoids</a:t>
            </a:r>
            <a:endParaRPr lang="en-US" sz="2549"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9" name="Rectangle 28"/>
          <p:cNvSpPr/>
          <p:nvPr/>
        </p:nvSpPr>
        <p:spPr>
          <a:xfrm>
            <a:off x="4384950" y="4960846"/>
            <a:ext cx="6902471" cy="1706653"/>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30" name="Freeform 29"/>
          <p:cNvSpPr/>
          <p:nvPr/>
        </p:nvSpPr>
        <p:spPr>
          <a:xfrm>
            <a:off x="1047436" y="4972759"/>
            <a:ext cx="3203517" cy="1694740"/>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Schemas</a:t>
            </a:r>
            <a:endParaRPr lang="en-US" sz="2549"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Text Placeholder 4"/>
          <p:cNvSpPr txBox="1">
            <a:spLocks/>
          </p:cNvSpPr>
          <p:nvPr/>
        </p:nvSpPr>
        <p:spPr>
          <a:xfrm>
            <a:off x="4384949" y="4960846"/>
            <a:ext cx="6902471" cy="1706651"/>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JUST REBUILD </a:t>
            </a:r>
            <a:r>
              <a:rPr lang="en-US" sz="1961" dirty="0">
                <a:gradFill>
                  <a:gsLst>
                    <a:gs pos="1250">
                      <a:srgbClr val="FFFFFF"/>
                    </a:gs>
                    <a:gs pos="100000">
                      <a:srgbClr val="FFFFFF"/>
                    </a:gs>
                  </a:gsLst>
                  <a:lin ang="5400000" scaled="0"/>
                </a:gradFill>
                <a:latin typeface="Segoe UI"/>
              </a:rPr>
              <a:t>– Open VS, Fix .NET version and deploy</a:t>
            </a:r>
          </a:p>
          <a:p>
            <a:endParaRPr lang="en-US" sz="800" dirty="0">
              <a:gradFill>
                <a:gsLst>
                  <a:gs pos="1250">
                    <a:srgbClr val="FFFFFF"/>
                  </a:gs>
                  <a:gs pos="100000">
                    <a:srgbClr val="FFFFFF"/>
                  </a:gs>
                </a:gsLst>
                <a:lin ang="5400000" scaled="0"/>
              </a:gradFill>
              <a:latin typeface="Segoe UI"/>
            </a:endParaRPr>
          </a:p>
          <a:p>
            <a:r>
              <a:rPr lang="en-US" sz="1961" b="1" dirty="0">
                <a:solidFill>
                  <a:srgbClr val="FFC000"/>
                </a:solidFill>
                <a:latin typeface="Segoe UI"/>
              </a:rPr>
              <a:t>CRITICAL WARNING</a:t>
            </a:r>
            <a:r>
              <a:rPr lang="en-US" sz="1961" dirty="0">
                <a:gradFill>
                  <a:gsLst>
                    <a:gs pos="1250">
                      <a:srgbClr val="FFFFFF"/>
                    </a:gs>
                    <a:gs pos="100000">
                      <a:srgbClr val="FFFFFF"/>
                    </a:gs>
                  </a:gsLst>
                  <a:lin ang="5400000" scaled="0"/>
                </a:gradFill>
                <a:latin typeface="Segoe UI"/>
              </a:rPr>
              <a:t>: </a:t>
            </a:r>
            <a:r>
              <a:rPr lang="en-US" sz="1961" b="1" dirty="0">
                <a:gradFill>
                  <a:gsLst>
                    <a:gs pos="1250">
                      <a:srgbClr val="FFFFFF"/>
                    </a:gs>
                    <a:gs pos="100000">
                      <a:srgbClr val="FFFFFF"/>
                    </a:gs>
                  </a:gsLst>
                  <a:lin ang="5400000" scaled="0"/>
                </a:gradFill>
                <a:latin typeface="Segoe UI"/>
              </a:rPr>
              <a:t>SAP Adapter</a:t>
            </a: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You may need to rebuild all the schemas, maps and orchestrations</a:t>
            </a:r>
          </a:p>
        </p:txBody>
      </p:sp>
      <p:pic>
        <p:nvPicPr>
          <p:cNvPr id="3" name="Picture 2"/>
          <p:cNvPicPr>
            <a:picLocks noChangeAspect="1"/>
          </p:cNvPicPr>
          <p:nvPr/>
        </p:nvPicPr>
        <p:blipFill>
          <a:blip r:embed="rId3"/>
          <a:stretch>
            <a:fillRect/>
          </a:stretch>
        </p:blipFill>
        <p:spPr>
          <a:xfrm rot="16200000">
            <a:off x="2926939" y="5343481"/>
            <a:ext cx="1694739" cy="953291"/>
          </a:xfrm>
          <a:prstGeom prst="rect">
            <a:avLst/>
          </a:prstGeom>
        </p:spPr>
      </p:pic>
      <p:pic>
        <p:nvPicPr>
          <p:cNvPr id="4" name="Picture 3"/>
          <p:cNvPicPr>
            <a:picLocks noChangeAspect="1"/>
          </p:cNvPicPr>
          <p:nvPr/>
        </p:nvPicPr>
        <p:blipFill>
          <a:blip r:embed="rId4"/>
          <a:stretch>
            <a:fillRect/>
          </a:stretch>
        </p:blipFill>
        <p:spPr>
          <a:xfrm rot="18875390">
            <a:off x="3432316" y="1383967"/>
            <a:ext cx="952633" cy="952633"/>
          </a:xfrm>
          <a:prstGeom prst="rect">
            <a:avLst/>
          </a:prstGeom>
        </p:spPr>
      </p:pic>
      <p:pic>
        <p:nvPicPr>
          <p:cNvPr id="38" name="Picture 37"/>
          <p:cNvPicPr>
            <a:picLocks noChangeAspect="1"/>
          </p:cNvPicPr>
          <p:nvPr/>
        </p:nvPicPr>
        <p:blipFill>
          <a:blip r:embed="rId4"/>
          <a:stretch>
            <a:fillRect/>
          </a:stretch>
        </p:blipFill>
        <p:spPr>
          <a:xfrm rot="18875390">
            <a:off x="3432315" y="2603406"/>
            <a:ext cx="952633" cy="952633"/>
          </a:xfrm>
          <a:prstGeom prst="rect">
            <a:avLst/>
          </a:prstGeom>
        </p:spPr>
      </p:pic>
      <p:pic>
        <p:nvPicPr>
          <p:cNvPr id="39" name="Picture 38"/>
          <p:cNvPicPr>
            <a:picLocks noChangeAspect="1"/>
          </p:cNvPicPr>
          <p:nvPr/>
        </p:nvPicPr>
        <p:blipFill>
          <a:blip r:embed="rId4"/>
          <a:stretch>
            <a:fillRect/>
          </a:stretch>
        </p:blipFill>
        <p:spPr>
          <a:xfrm rot="18875390">
            <a:off x="3432312" y="3810933"/>
            <a:ext cx="952633" cy="952633"/>
          </a:xfrm>
          <a:prstGeom prst="rect">
            <a:avLst/>
          </a:prstGeom>
        </p:spPr>
      </p:pic>
    </p:spTree>
    <p:extLst>
      <p:ext uri="{BB962C8B-B14F-4D97-AF65-F5344CB8AC3E}">
        <p14:creationId xmlns:p14="http://schemas.microsoft.com/office/powerpoint/2010/main" val="1633063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1+#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1+#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22" grpId="0" animBg="1"/>
      <p:bldP spid="25" grpId="0"/>
      <p:bldP spid="26" grpId="0" animBg="1"/>
      <p:bldP spid="29" grpId="0" animBg="1"/>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384950" y="1311226"/>
            <a:ext cx="6902471" cy="1641524"/>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3" name="Text Placeholder 4"/>
          <p:cNvSpPr txBox="1">
            <a:spLocks/>
          </p:cNvSpPr>
          <p:nvPr/>
        </p:nvSpPr>
        <p:spPr>
          <a:xfrm>
            <a:off x="4384951" y="1301215"/>
            <a:ext cx="7371440" cy="1651536"/>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30% JUST REBUILD </a:t>
            </a:r>
            <a:r>
              <a:rPr lang="en-US" sz="1961" dirty="0">
                <a:gradFill>
                  <a:gsLst>
                    <a:gs pos="1250">
                      <a:srgbClr val="FFFFFF"/>
                    </a:gs>
                    <a:gs pos="100000">
                      <a:srgbClr val="FFFFFF"/>
                    </a:gs>
                  </a:gsLst>
                  <a:lin ang="5400000" scaled="0"/>
                </a:gradFill>
                <a:latin typeface="Segoe UI"/>
              </a:rPr>
              <a:t>– Open VS, Fix .NET version and deploy</a:t>
            </a:r>
          </a:p>
          <a:p>
            <a:endParaRPr lang="en-US" sz="800" dirty="0">
              <a:gradFill>
                <a:gsLst>
                  <a:gs pos="1250">
                    <a:srgbClr val="FFFFFF"/>
                  </a:gs>
                  <a:gs pos="100000">
                    <a:srgbClr val="FFFFFF"/>
                  </a:gs>
                </a:gsLst>
                <a:lin ang="5400000" scaled="0"/>
              </a:gradFill>
              <a:latin typeface="Segoe UI"/>
            </a:endParaRPr>
          </a:p>
          <a:p>
            <a:r>
              <a:rPr lang="en-US" sz="1961" b="1" dirty="0">
                <a:solidFill>
                  <a:srgbClr val="FF0000"/>
                </a:solidFill>
                <a:latin typeface="Segoe UI"/>
              </a:rPr>
              <a:t>CRITICAL WARNING</a:t>
            </a:r>
            <a:r>
              <a:rPr lang="en-US" sz="1961" dirty="0">
                <a:gradFill>
                  <a:gsLst>
                    <a:gs pos="1250">
                      <a:srgbClr val="FFFFFF"/>
                    </a:gs>
                    <a:gs pos="100000">
                      <a:srgbClr val="FFFFFF"/>
                    </a:gs>
                  </a:gsLst>
                  <a:lin ang="5400000" scaled="0"/>
                </a:gradFill>
                <a:latin typeface="Segoe UI"/>
              </a:rPr>
              <a:t>: New Transformation engine </a:t>
            </a:r>
            <a:r>
              <a:rPr lang="en-US" sz="1961" noProof="1">
                <a:gradFill>
                  <a:gsLst>
                    <a:gs pos="1250">
                      <a:srgbClr val="FFFFFF"/>
                    </a:gs>
                    <a:gs pos="100000">
                      <a:srgbClr val="FFFFFF"/>
                    </a:gs>
                  </a:gsLst>
                  <a:lin ang="5400000" scaled="0"/>
                </a:gradFill>
                <a:latin typeface="Segoe UI"/>
              </a:rPr>
              <a:t>“XslCompiledTransform”</a:t>
            </a:r>
            <a:r>
              <a:rPr lang="en-US" sz="1961" dirty="0">
                <a:gradFill>
                  <a:gsLst>
                    <a:gs pos="1250">
                      <a:srgbClr val="FFFFFF"/>
                    </a:gs>
                    <a:gs pos="100000">
                      <a:srgbClr val="FFFFFF"/>
                    </a:gs>
                  </a:gsLst>
                  <a:lin ang="5400000" scaled="0"/>
                </a:gradFill>
                <a:latin typeface="Segoe UI"/>
              </a:rPr>
              <a:t> versus the </a:t>
            </a:r>
            <a:r>
              <a:rPr lang="en-US" sz="1961" noProof="1">
                <a:gradFill>
                  <a:gsLst>
                    <a:gs pos="1250">
                      <a:srgbClr val="FFFFFF"/>
                    </a:gs>
                    <a:gs pos="100000">
                      <a:srgbClr val="FFFFFF"/>
                    </a:gs>
                  </a:gsLst>
                  <a:lin ang="5400000" scaled="0"/>
                </a:gradFill>
                <a:latin typeface="Segoe UI"/>
              </a:rPr>
              <a:t>“XslTransform”</a:t>
            </a:r>
          </a:p>
        </p:txBody>
      </p:sp>
      <p:sp>
        <p:nvSpPr>
          <p:cNvPr id="24" name="Title 1"/>
          <p:cNvSpPr txBox="1">
            <a:spLocks/>
          </p:cNvSpPr>
          <p:nvPr/>
        </p:nvSpPr>
        <p:spPr>
          <a:xfrm>
            <a:off x="269241" y="463323"/>
            <a:ext cx="11487150" cy="69493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92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TIP #1 </a:t>
            </a:r>
            <a:r>
              <a:rPr lang="en-US" sz="3920" dirty="0">
                <a:solidFill>
                  <a:srgbClr val="FFFFFF"/>
                </a:solidFill>
                <a:latin typeface="Segoe UI Light"/>
              </a:rPr>
              <a:t>– BizTalk Project Migration </a:t>
            </a:r>
          </a:p>
        </p:txBody>
      </p:sp>
      <p:sp>
        <p:nvSpPr>
          <p:cNvPr id="19" name="Freeform 18"/>
          <p:cNvSpPr/>
          <p:nvPr/>
        </p:nvSpPr>
        <p:spPr>
          <a:xfrm>
            <a:off x="1047436" y="1311225"/>
            <a:ext cx="3203517" cy="1641525"/>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Maps</a:t>
            </a:r>
            <a:endParaRPr lang="en-US" sz="2549"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3" name="Picture 2"/>
          <p:cNvPicPr>
            <a:picLocks noChangeAspect="1"/>
          </p:cNvPicPr>
          <p:nvPr/>
        </p:nvPicPr>
        <p:blipFill>
          <a:blip r:embed="rId3"/>
          <a:stretch>
            <a:fillRect/>
          </a:stretch>
        </p:blipFill>
        <p:spPr>
          <a:xfrm rot="16200000">
            <a:off x="2960692" y="1662489"/>
            <a:ext cx="1651535" cy="928988"/>
          </a:xfrm>
          <a:prstGeom prst="rect">
            <a:avLst/>
          </a:prstGeom>
        </p:spPr>
      </p:pic>
      <p:sp>
        <p:nvSpPr>
          <p:cNvPr id="20" name="Rectangle 19"/>
          <p:cNvSpPr/>
          <p:nvPr/>
        </p:nvSpPr>
        <p:spPr>
          <a:xfrm>
            <a:off x="1047430" y="3067049"/>
            <a:ext cx="10239985" cy="3615907"/>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1" name="Text Placeholder 4"/>
          <p:cNvSpPr txBox="1">
            <a:spLocks/>
          </p:cNvSpPr>
          <p:nvPr/>
        </p:nvSpPr>
        <p:spPr>
          <a:xfrm>
            <a:off x="1059495" y="3054295"/>
            <a:ext cx="10227920" cy="3628661"/>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THEY ARE NOW 100% COMPATIBLE</a:t>
            </a:r>
          </a:p>
          <a:p>
            <a:endParaRPr lang="pt-PT" sz="800" dirty="0">
              <a:gradFill>
                <a:gsLst>
                  <a:gs pos="1250">
                    <a:srgbClr val="FFFFFF"/>
                  </a:gs>
                  <a:gs pos="100000">
                    <a:srgbClr val="FFFFFF"/>
                  </a:gs>
                </a:gsLst>
                <a:lin ang="5400000" scaled="0"/>
              </a:gradFill>
              <a:latin typeface="Segoe UI"/>
            </a:endParaRP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Change in Scripting Functoid Boolean Parameter Behavior </a:t>
            </a:r>
            <a:r>
              <a:rPr lang="en-US" sz="1100" dirty="0">
                <a:gradFill>
                  <a:gsLst>
                    <a:gs pos="1250">
                      <a:srgbClr val="FFFFFF"/>
                    </a:gs>
                    <a:gs pos="100000">
                      <a:srgbClr val="FFFFFF"/>
                    </a:gs>
                  </a:gsLst>
                  <a:lin ang="5400000" scaled="0"/>
                </a:gradFill>
                <a:latin typeface="Segoe UI"/>
              </a:rPr>
              <a:t>(https://support.microsoft.com/en-us/kb/2887564)</a:t>
            </a:r>
            <a:endParaRPr lang="en-US" sz="1961" dirty="0">
              <a:gradFill>
                <a:gsLst>
                  <a:gs pos="1250">
                    <a:srgbClr val="FFFFFF"/>
                  </a:gs>
                  <a:gs pos="100000">
                    <a:srgbClr val="FFFFFF"/>
                  </a:gs>
                </a:gsLst>
                <a:lin ang="5400000" scaled="0"/>
              </a:gradFill>
              <a:latin typeface="Segoe UI"/>
            </a:endParaRP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Scripting functoid cannot return null out of an inline C# method</a:t>
            </a: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Passing Null values around chain functoids in not simple anymore</a:t>
            </a: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Helper classes used in maps cannot use overloading</a:t>
            </a: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Only public methods may be called from XPath expressions</a:t>
            </a:r>
          </a:p>
          <a:p>
            <a:pPr marL="342900" indent="-342900">
              <a:buFont typeface="Arial" panose="020B0604020202020204" pitchFamily="34" charset="0"/>
              <a:buChar char="•"/>
            </a:pPr>
            <a:r>
              <a:rPr lang="en-US" sz="1961" dirty="0">
                <a:gradFill>
                  <a:gsLst>
                    <a:gs pos="1250">
                      <a:srgbClr val="FFFFFF"/>
                    </a:gs>
                    <a:gs pos="100000">
                      <a:srgbClr val="FFFFFF"/>
                    </a:gs>
                  </a:gsLst>
                  <a:lin ang="5400000" scaled="0"/>
                </a:gradFill>
                <a:latin typeface="Segoe UI"/>
              </a:rPr>
              <a:t>Passing a node to a helper class as a “</a:t>
            </a:r>
            <a:r>
              <a:rPr lang="en-US" sz="1961" dirty="0" err="1">
                <a:gradFill>
                  <a:gsLst>
                    <a:gs pos="1250">
                      <a:srgbClr val="FFFFFF"/>
                    </a:gs>
                    <a:gs pos="100000">
                      <a:srgbClr val="FFFFFF"/>
                    </a:gs>
                  </a:gsLst>
                  <a:lin ang="5400000" scaled="0"/>
                </a:gradFill>
                <a:latin typeface="Segoe UI"/>
              </a:rPr>
              <a:t>XpathNodeIterator</a:t>
            </a:r>
            <a:r>
              <a:rPr lang="en-US" sz="1961" dirty="0">
                <a:gradFill>
                  <a:gsLst>
                    <a:gs pos="1250">
                      <a:srgbClr val="FFFFFF"/>
                    </a:gs>
                    <a:gs pos="100000">
                      <a:srgbClr val="FFFFFF"/>
                    </a:gs>
                  </a:gsLst>
                  <a:lin ang="5400000" scaled="0"/>
                </a:gradFill>
                <a:latin typeface="Segoe UI"/>
              </a:rPr>
              <a:t>” now requires a </a:t>
            </a:r>
            <a:r>
              <a:rPr lang="en-US" sz="1961" dirty="0" err="1">
                <a:gradFill>
                  <a:gsLst>
                    <a:gs pos="1250">
                      <a:srgbClr val="FFFFFF"/>
                    </a:gs>
                    <a:gs pos="100000">
                      <a:srgbClr val="FFFFFF"/>
                    </a:gs>
                  </a:gsLst>
                  <a:lin ang="5400000" scaled="0"/>
                </a:gradFill>
                <a:latin typeface="Segoe UI"/>
              </a:rPr>
              <a:t>Node.MoveNext</a:t>
            </a:r>
            <a:r>
              <a:rPr lang="en-US" sz="1961" dirty="0">
                <a:gradFill>
                  <a:gsLst>
                    <a:gs pos="1250">
                      <a:srgbClr val="FFFFFF"/>
                    </a:gs>
                    <a:gs pos="100000">
                      <a:srgbClr val="FFFFFF"/>
                    </a:gs>
                  </a:gsLst>
                  <a:lin ang="5400000" scaled="0"/>
                </a:gradFill>
                <a:latin typeface="Segoe UI"/>
              </a:rPr>
              <a:t> to select the first node</a:t>
            </a:r>
          </a:p>
          <a:p>
            <a:pPr marL="342900" indent="-342900">
              <a:buFont typeface="Arial" panose="020B0604020202020204" pitchFamily="34" charset="0"/>
              <a:buChar char="•"/>
            </a:pPr>
            <a:r>
              <a:rPr lang="pt-PT" sz="1961" dirty="0">
                <a:gradFill>
                  <a:gsLst>
                    <a:gs pos="1250">
                      <a:srgbClr val="FFFFFF"/>
                    </a:gs>
                    <a:gs pos="100000">
                      <a:srgbClr val="FFFFFF"/>
                    </a:gs>
                  </a:gsLst>
                  <a:lin ang="5400000" scaled="0"/>
                </a:gradFill>
                <a:latin typeface="Segoe UI"/>
              </a:rPr>
              <a:t>…</a:t>
            </a:r>
          </a:p>
          <a:p>
            <a:pPr algn="ctr"/>
            <a:r>
              <a:rPr lang="en-US" sz="1961" b="1" dirty="0">
                <a:solidFill>
                  <a:srgbClr val="FF0000"/>
                </a:solidFill>
                <a:latin typeface="Segoe UI"/>
              </a:rPr>
              <a:t>SOME OF THEM DON'T GIVE ERRORS WHILE COMPILING</a:t>
            </a:r>
            <a:endParaRPr lang="pt-PT" sz="1961" dirty="0">
              <a:gradFill>
                <a:gsLst>
                  <a:gs pos="1250">
                    <a:srgbClr val="FFFFFF"/>
                  </a:gs>
                  <a:gs pos="100000">
                    <a:srgbClr val="FFFFFF"/>
                  </a:gs>
                </a:gsLst>
                <a:lin ang="5400000" scaled="0"/>
              </a:gradFill>
              <a:latin typeface="Segoe UI"/>
            </a:endParaRPr>
          </a:p>
        </p:txBody>
      </p:sp>
      <p:pic>
        <p:nvPicPr>
          <p:cNvPr id="28" name="Picture 27"/>
          <p:cNvPicPr>
            <a:picLocks noChangeAspect="1"/>
          </p:cNvPicPr>
          <p:nvPr/>
        </p:nvPicPr>
        <p:blipFill>
          <a:blip r:embed="rId3"/>
          <a:stretch>
            <a:fillRect/>
          </a:stretch>
        </p:blipFill>
        <p:spPr>
          <a:xfrm rot="18195153">
            <a:off x="8976488" y="3621975"/>
            <a:ext cx="5903040" cy="3320459"/>
          </a:xfrm>
          <a:prstGeom prst="rect">
            <a:avLst/>
          </a:prstGeom>
        </p:spPr>
      </p:pic>
    </p:spTree>
    <p:extLst>
      <p:ext uri="{BB962C8B-B14F-4D97-AF65-F5344CB8AC3E}">
        <p14:creationId xmlns:p14="http://schemas.microsoft.com/office/powerpoint/2010/main" val="71258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047430" y="2502877"/>
            <a:ext cx="10239985" cy="4251960"/>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24" name="Title 1"/>
          <p:cNvSpPr txBox="1">
            <a:spLocks/>
          </p:cNvSpPr>
          <p:nvPr/>
        </p:nvSpPr>
        <p:spPr>
          <a:xfrm>
            <a:off x="269241" y="463323"/>
            <a:ext cx="11487150" cy="69493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920" b="0" i="0" u="none" strike="noStrike" kern="120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TIP #1 </a:t>
            </a:r>
            <a:r>
              <a:rPr lang="en-US" sz="3920" dirty="0">
                <a:solidFill>
                  <a:srgbClr val="FFFFFF"/>
                </a:solidFill>
                <a:latin typeface="Segoe UI Light"/>
              </a:rPr>
              <a:t>– BizTalk Project Migration </a:t>
            </a:r>
          </a:p>
        </p:txBody>
      </p:sp>
      <p:sp>
        <p:nvSpPr>
          <p:cNvPr id="15" name="Rectangle 14"/>
          <p:cNvSpPr/>
          <p:nvPr/>
        </p:nvSpPr>
        <p:spPr>
          <a:xfrm>
            <a:off x="4384950" y="1311226"/>
            <a:ext cx="6902471" cy="1115568"/>
          </a:xfrm>
          <a:prstGeom prst="rect">
            <a:avLst/>
          </a:prstGeom>
          <a:solidFill>
            <a:schemeClr val="accent3">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33" tIns="88370" rIns="121986" bIns="88372" numCol="1" spcCol="1270" anchor="ctr" anchorCtr="0">
            <a:noAutofit/>
          </a:bodyPr>
          <a:lstStyle/>
          <a:p>
            <a:r>
              <a:rPr lang="en-US" sz="2353" b="1" noProof="1">
                <a:gradFill>
                  <a:gsLst>
                    <a:gs pos="1250">
                      <a:srgbClr val="FFFFFF"/>
                    </a:gs>
                    <a:gs pos="100000">
                      <a:srgbClr val="FFFFFF"/>
                    </a:gs>
                  </a:gsLst>
                  <a:lin ang="5400000" scaled="0"/>
                </a:gradFill>
              </a:rPr>
              <a:t>  </a:t>
            </a:r>
            <a:endParaRPr lang="en-US" sz="2353" noProof="1">
              <a:gradFill>
                <a:gsLst>
                  <a:gs pos="1250">
                    <a:srgbClr val="FFFFFF"/>
                  </a:gs>
                  <a:gs pos="100000">
                    <a:srgbClr val="FFFFFF"/>
                  </a:gs>
                </a:gsLst>
                <a:lin ang="5400000" scaled="0"/>
              </a:gradFill>
            </a:endParaRPr>
          </a:p>
        </p:txBody>
      </p:sp>
      <p:sp>
        <p:nvSpPr>
          <p:cNvPr id="19" name="Freeform 18"/>
          <p:cNvSpPr/>
          <p:nvPr/>
        </p:nvSpPr>
        <p:spPr>
          <a:xfrm>
            <a:off x="1047436" y="1311226"/>
            <a:ext cx="3203517" cy="1115568"/>
          </a:xfrm>
          <a:custGeom>
            <a:avLst/>
            <a:gdLst>
              <a:gd name="connsiteX0" fmla="*/ 0 w 3267754"/>
              <a:gd name="connsiteY0" fmla="*/ 0 h 1010503"/>
              <a:gd name="connsiteX1" fmla="*/ 3267754 w 3267754"/>
              <a:gd name="connsiteY1" fmla="*/ 0 h 1010503"/>
              <a:gd name="connsiteX2" fmla="*/ 3267754 w 3267754"/>
              <a:gd name="connsiteY2" fmla="*/ 1010503 h 1010503"/>
              <a:gd name="connsiteX3" fmla="*/ 0 w 3267754"/>
              <a:gd name="connsiteY3" fmla="*/ 1010503 h 1010503"/>
              <a:gd name="connsiteX4" fmla="*/ 0 w 3267754"/>
              <a:gd name="connsiteY4" fmla="*/ 0 h 101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754" h="1010503">
                <a:moveTo>
                  <a:pt x="0" y="0"/>
                </a:moveTo>
                <a:lnTo>
                  <a:pt x="3267754" y="0"/>
                </a:lnTo>
                <a:lnTo>
                  <a:pt x="3267754" y="1010503"/>
                </a:lnTo>
                <a:lnTo>
                  <a:pt x="0" y="1010503"/>
                </a:lnTo>
                <a:lnTo>
                  <a:pt x="0" y="0"/>
                </a:lnTo>
                <a:close/>
              </a:path>
            </a:pathLst>
          </a:custGeom>
          <a:solidFill>
            <a:schemeClr val="accent3"/>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1277" tIns="103587" rIns="181277" bIns="103587" numCol="1" spcCol="1270" anchor="ctr" anchorCtr="0">
            <a:noAutofit/>
          </a:bodyPr>
          <a:lstStyle/>
          <a:p>
            <a:pPr defTabSz="1132933">
              <a:lnSpc>
                <a:spcPct val="90000"/>
              </a:lnSpc>
              <a:spcBef>
                <a:spcPct val="0"/>
              </a:spcBef>
              <a:spcAft>
                <a:spcPct val="35000"/>
              </a:spcAft>
            </a:pPr>
            <a:r>
              <a:rPr lang="en-US" sz="2549" b="1"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Orchestrations</a:t>
            </a:r>
            <a:endParaRPr lang="en-US" sz="2549" dirty="0">
              <a:gradFill>
                <a:gsLst>
                  <a:gs pos="0">
                    <a:srgbClr val="FFFFFF"/>
                  </a:gs>
                  <a:gs pos="100000">
                    <a:srgbClr val="FFFFFF"/>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Text Placeholder 4"/>
          <p:cNvSpPr txBox="1">
            <a:spLocks/>
          </p:cNvSpPr>
          <p:nvPr/>
        </p:nvSpPr>
        <p:spPr>
          <a:xfrm>
            <a:off x="4384951" y="1301215"/>
            <a:ext cx="6902471" cy="1115568"/>
          </a:xfrm>
          <a:prstGeom prst="rect">
            <a:avLst/>
          </a:prstGeom>
          <a:noFill/>
        </p:spPr>
        <p:txBody>
          <a:bodyPr lIns="137075" tIns="0" rIns="182769"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61" b="1" dirty="0">
                <a:gradFill>
                  <a:gsLst>
                    <a:gs pos="1250">
                      <a:srgbClr val="FFFFFF"/>
                    </a:gs>
                    <a:gs pos="100000">
                      <a:srgbClr val="FFFFFF"/>
                    </a:gs>
                  </a:gsLst>
                  <a:lin ang="5400000" scaled="0"/>
                </a:gradFill>
                <a:latin typeface="Segoe UI"/>
              </a:rPr>
              <a:t>JUST REBUILD </a:t>
            </a:r>
            <a:r>
              <a:rPr lang="en-US" sz="1961" dirty="0">
                <a:gradFill>
                  <a:gsLst>
                    <a:gs pos="1250">
                      <a:srgbClr val="FFFFFF"/>
                    </a:gs>
                    <a:gs pos="100000">
                      <a:srgbClr val="FFFFFF"/>
                    </a:gs>
                  </a:gsLst>
                  <a:lin ang="5400000" scaled="0"/>
                </a:gradFill>
                <a:latin typeface="Segoe UI"/>
              </a:rPr>
              <a:t>– Open VS, Fix .NET version and deploy</a:t>
            </a:r>
          </a:p>
          <a:p>
            <a:endParaRPr lang="en-US" sz="800" dirty="0">
              <a:gradFill>
                <a:gsLst>
                  <a:gs pos="1250">
                    <a:srgbClr val="FFFFFF"/>
                  </a:gs>
                  <a:gs pos="100000">
                    <a:srgbClr val="FFFFFF"/>
                  </a:gs>
                </a:gsLst>
                <a:lin ang="5400000" scaled="0"/>
              </a:gradFill>
              <a:latin typeface="Segoe UI"/>
            </a:endParaRPr>
          </a:p>
          <a:p>
            <a:r>
              <a:rPr lang="en-US" sz="1961" b="1" dirty="0">
                <a:solidFill>
                  <a:srgbClr val="FFFF00"/>
                </a:solidFill>
                <a:latin typeface="Segoe UI"/>
              </a:rPr>
              <a:t>WARNING</a:t>
            </a:r>
            <a:r>
              <a:rPr lang="en-US" sz="1961" dirty="0">
                <a:gradFill>
                  <a:gsLst>
                    <a:gs pos="1250">
                      <a:srgbClr val="FFFFFF"/>
                    </a:gs>
                    <a:gs pos="100000">
                      <a:srgbClr val="FFFFFF"/>
                    </a:gs>
                  </a:gsLst>
                  <a:lin ang="5400000" scaled="0"/>
                </a:gradFill>
                <a:latin typeface="Segoe UI"/>
              </a:rPr>
              <a:t>: String </a:t>
            </a:r>
            <a:r>
              <a:rPr lang="en-US" sz="1961" dirty="0" err="1">
                <a:gradFill>
                  <a:gsLst>
                    <a:gs pos="1250">
                      <a:srgbClr val="FFFFFF"/>
                    </a:gs>
                    <a:gs pos="100000">
                      <a:srgbClr val="FFFFFF"/>
                    </a:gs>
                  </a:gsLst>
                  <a:lin ang="5400000" scaled="0"/>
                </a:gradFill>
                <a:latin typeface="Segoe UI"/>
              </a:rPr>
              <a:t>concat</a:t>
            </a:r>
            <a:r>
              <a:rPr lang="en-US" sz="1961" dirty="0">
                <a:gradFill>
                  <a:gsLst>
                    <a:gs pos="1250">
                      <a:srgbClr val="FFFFFF"/>
                    </a:gs>
                    <a:gs pos="100000">
                      <a:srgbClr val="FFFFFF"/>
                    </a:gs>
                  </a:gsLst>
                  <a:lin ang="5400000" scaled="0"/>
                </a:gradFill>
                <a:latin typeface="Segoe UI"/>
              </a:rPr>
              <a:t> behaviors</a:t>
            </a:r>
          </a:p>
        </p:txBody>
      </p:sp>
      <p:pic>
        <p:nvPicPr>
          <p:cNvPr id="4" name="Picture 3"/>
          <p:cNvPicPr>
            <a:picLocks noChangeAspect="1"/>
          </p:cNvPicPr>
          <p:nvPr/>
        </p:nvPicPr>
        <p:blipFill>
          <a:blip r:embed="rId3"/>
          <a:stretch>
            <a:fillRect/>
          </a:stretch>
        </p:blipFill>
        <p:spPr>
          <a:xfrm rot="18875390">
            <a:off x="3432316" y="1383967"/>
            <a:ext cx="952633" cy="952633"/>
          </a:xfrm>
          <a:prstGeom prst="rect">
            <a:avLst/>
          </a:prstGeom>
        </p:spPr>
      </p:pic>
      <p:pic>
        <p:nvPicPr>
          <p:cNvPr id="6" name="Picture 5"/>
          <p:cNvPicPr>
            <a:picLocks noChangeAspect="1"/>
          </p:cNvPicPr>
          <p:nvPr/>
        </p:nvPicPr>
        <p:blipFill>
          <a:blip r:embed="rId4"/>
          <a:stretch>
            <a:fillRect/>
          </a:stretch>
        </p:blipFill>
        <p:spPr>
          <a:xfrm>
            <a:off x="3436946" y="2559745"/>
            <a:ext cx="5318109" cy="1804851"/>
          </a:xfrm>
          <a:prstGeom prst="rect">
            <a:avLst/>
          </a:prstGeom>
        </p:spPr>
      </p:pic>
      <p:pic>
        <p:nvPicPr>
          <p:cNvPr id="7" name="Picture 6"/>
          <p:cNvPicPr>
            <a:picLocks noChangeAspect="1"/>
          </p:cNvPicPr>
          <p:nvPr/>
        </p:nvPicPr>
        <p:blipFill>
          <a:blip r:embed="rId5"/>
          <a:stretch>
            <a:fillRect/>
          </a:stretch>
        </p:blipFill>
        <p:spPr>
          <a:xfrm>
            <a:off x="1384720" y="4450690"/>
            <a:ext cx="9422561" cy="2236288"/>
          </a:xfrm>
          <a:prstGeom prst="rect">
            <a:avLst/>
          </a:prstGeom>
        </p:spPr>
      </p:pic>
    </p:spTree>
    <p:extLst>
      <p:ext uri="{BB962C8B-B14F-4D97-AF65-F5344CB8AC3E}">
        <p14:creationId xmlns:p14="http://schemas.microsoft.com/office/powerpoint/2010/main" val="788751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SVID_Product_Brand_template_16-9_WHITE_Cyan-accent">
  <a:themeElements>
    <a:clrScheme name="Custom 1">
      <a:dk1>
        <a:srgbClr val="505050"/>
      </a:dk1>
      <a:lt1>
        <a:srgbClr val="FFFFFF"/>
      </a:lt1>
      <a:dk2>
        <a:srgbClr val="0072C6"/>
      </a:dk2>
      <a:lt2>
        <a:srgbClr val="D2D2D2"/>
      </a:lt2>
      <a:accent1>
        <a:srgbClr val="0072C6"/>
      </a:accent1>
      <a:accent2>
        <a:srgbClr val="68217A"/>
      </a:accent2>
      <a:accent3>
        <a:srgbClr val="008272"/>
      </a:accent3>
      <a:accent4>
        <a:srgbClr val="9B9B9B"/>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MSVID_Product_Brand_template_16-9_WHITE_Cyan-accent">
  <a:themeElements>
    <a:clrScheme name="Product Brand- white with magenta accents">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MSVID_Product_Brand_template_16-9_WHITE_Cyan-accent">
  <a:themeElements>
    <a:clrScheme name="Product Brand- white with magenta accents">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MSVID_Dark_Cyan_16x9_2012-08-18">
  <a:themeElements>
    <a:clrScheme name="Product brand - Blue and Cyan">
      <a:dk1>
        <a:srgbClr val="505050"/>
      </a:dk1>
      <a:lt1>
        <a:srgbClr val="FFFFFF"/>
      </a:lt1>
      <a:dk2>
        <a:srgbClr val="002050"/>
      </a:dk2>
      <a:lt2>
        <a:srgbClr val="A1D8F1"/>
      </a:lt2>
      <a:accent1>
        <a:srgbClr val="0072C6"/>
      </a:accent1>
      <a:accent2>
        <a:srgbClr val="68217A"/>
      </a:accent2>
      <a:accent3>
        <a:srgbClr val="008272"/>
      </a:accent3>
      <a:accent4>
        <a:srgbClr val="B4009E"/>
      </a:accent4>
      <a:accent5>
        <a:srgbClr val="4668C5"/>
      </a:accent5>
      <a:accent6>
        <a:srgbClr val="442359"/>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CEF10188F5DB4CAD48EE3382E598CC" ma:contentTypeVersion="2" ma:contentTypeDescription="Create a new document." ma:contentTypeScope="" ma:versionID="196fd190ee28d1df80497c7f9a7e3af4">
  <xsd:schema xmlns:xsd="http://www.w3.org/2001/XMLSchema" xmlns:xs="http://www.w3.org/2001/XMLSchema" xmlns:p="http://schemas.microsoft.com/office/2006/metadata/properties" xmlns:ns2="6572b90b-9a27-40e9-bbdc-d32d2d31ad39" targetNamespace="http://schemas.microsoft.com/office/2006/metadata/properties" ma:root="true" ma:fieldsID="94359086f69d9b556ad3cef7f3b40eaf" ns2:_="">
    <xsd:import namespace="6572b90b-9a27-40e9-bbdc-d32d2d31ad3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2b90b-9a27-40e9-bbdc-d32d2d31ad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6026D2-B55F-4E9A-9755-515AA649353A}">
  <ds:schemaRefs>
    <ds:schemaRef ds:uri="http://schemas.microsoft.com/sharepoint/v3/contenttype/forms"/>
  </ds:schemaRefs>
</ds:datastoreItem>
</file>

<file path=customXml/itemProps2.xml><?xml version="1.0" encoding="utf-8"?>
<ds:datastoreItem xmlns:ds="http://schemas.openxmlformats.org/officeDocument/2006/customXml" ds:itemID="{11A668E8-E51C-4BB0-A03C-35E0AD442D25}"/>
</file>

<file path=customXml/itemProps3.xml><?xml version="1.0" encoding="utf-8"?>
<ds:datastoreItem xmlns:ds="http://schemas.openxmlformats.org/officeDocument/2006/customXml" ds:itemID="{ED62DFF6-016A-4CC2-8426-C5CFB3E246D4}">
  <ds:schemaRefs>
    <ds:schemaRef ds:uri="http://purl.org/dc/terms/"/>
    <ds:schemaRef ds:uri="http://schemas.openxmlformats.org/package/2006/metadata/core-properties"/>
    <ds:schemaRef ds:uri="6572b90b-9a27-40e9-bbdc-d32d2d31ad39"/>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1731</TotalTime>
  <Words>4460</Words>
  <Application>Microsoft Office PowerPoint</Application>
  <PresentationFormat>Widescreen</PresentationFormat>
  <Paragraphs>394</Paragraphs>
  <Slides>29</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Arial</vt:lpstr>
      <vt:lpstr>Calibri</vt:lpstr>
      <vt:lpstr>Lato</vt:lpstr>
      <vt:lpstr>Montserrat</vt:lpstr>
      <vt:lpstr>Segoe UI</vt:lpstr>
      <vt:lpstr>Segoe UI Black</vt:lpstr>
      <vt:lpstr>Segoe UI Light</vt:lpstr>
      <vt:lpstr>Segoe UI Semibold</vt:lpstr>
      <vt:lpstr>Wingdings</vt:lpstr>
      <vt:lpstr>Office Theme</vt:lpstr>
      <vt:lpstr>2_MSVID_Product_Brand_template_16-9_WHITE_Cyan-accent</vt:lpstr>
      <vt:lpstr>MSVID_Product_Brand_template_16-9_WHITE_Cyan-accent</vt:lpstr>
      <vt:lpstr>1_MSVID_Product_Brand_template_16-9_WHITE_Cyan-accent</vt:lpstr>
      <vt:lpstr>MSVID_Dark_Cyan_16x9_2012-08-18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 #3 – Meet Grabby! (Open Source Community project)</vt:lpstr>
      <vt:lpstr>PowerPoint Presentation</vt:lpstr>
      <vt:lpstr>TIP #4 – Installing Custom Adapters</vt:lpstr>
      <vt:lpstr>TIP #5 – The local messaging archive folder</vt:lpstr>
      <vt:lpstr>PowerPoint Presentation</vt:lpstr>
      <vt:lpstr>PowerPoint Presentation</vt:lpstr>
      <vt:lpstr>TIP #7 – Migrating Maps</vt:lpstr>
      <vt:lpstr>TIP #7 – Migrating Maps</vt:lpstr>
      <vt:lpstr>TIP #8 – DevOps: PowerShell is your friend!</vt:lpstr>
      <vt:lpstr>PowerPoint Presentation</vt:lpstr>
      <vt:lpstr>PowerPoint Presentation</vt:lpstr>
      <vt:lpstr>TIP #9 – Using BRE to help you implementing CBR</vt:lpstr>
      <vt:lpstr>PowerPoint Presentation</vt:lpstr>
      <vt:lpstr>TIP #11 – Full Backup will only happen 1 time per day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Sriram Hariharan</dc:creator>
  <cp:lastModifiedBy>Sandro Pereira</cp:lastModifiedBy>
  <cp:revision>72</cp:revision>
  <dcterms:created xsi:type="dcterms:W3CDTF">2016-04-19T12:30:53Z</dcterms:created>
  <dcterms:modified xsi:type="dcterms:W3CDTF">2016-05-11T10:32:11Z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0x01010099CEF10188F5DB4CAD48EE3382E598CC</vt:lpwstr>
  </property>
</Properties>
</file>