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95" r:id="rId2"/>
    <p:sldId id="293" r:id="rId3"/>
    <p:sldId id="257" r:id="rId4"/>
    <p:sldId id="258" r:id="rId5"/>
    <p:sldId id="259" r:id="rId6"/>
    <p:sldId id="261" r:id="rId7"/>
    <p:sldId id="262" r:id="rId8"/>
    <p:sldId id="263" r:id="rId9"/>
    <p:sldId id="282" r:id="rId10"/>
    <p:sldId id="283" r:id="rId11"/>
    <p:sldId id="284" r:id="rId12"/>
    <p:sldId id="286" r:id="rId13"/>
    <p:sldId id="287" r:id="rId14"/>
    <p:sldId id="288" r:id="rId15"/>
    <p:sldId id="294" r:id="rId16"/>
    <p:sldId id="265" r:id="rId17"/>
    <p:sldId id="266" r:id="rId18"/>
    <p:sldId id="279" r:id="rId19"/>
    <p:sldId id="270" r:id="rId20"/>
    <p:sldId id="271" r:id="rId21"/>
    <p:sldId id="272" r:id="rId22"/>
    <p:sldId id="268" r:id="rId23"/>
    <p:sldId id="280" r:id="rId24"/>
    <p:sldId id="273" r:id="rId25"/>
    <p:sldId id="274" r:id="rId26"/>
    <p:sldId id="275" r:id="rId27"/>
    <p:sldId id="269" r:id="rId28"/>
    <p:sldId id="281" r:id="rId29"/>
    <p:sldId id="276" r:id="rId30"/>
    <p:sldId id="277" r:id="rId31"/>
    <p:sldId id="278" r:id="rId32"/>
    <p:sldId id="264" r:id="rId33"/>
    <p:sldId id="267" r:id="rId34"/>
    <p:sldId id="291" r:id="rId35"/>
    <p:sldId id="292" r:id="rId36"/>
    <p:sldId id="289"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37731"/>
  </p:normalViewPr>
  <p:slideViewPr>
    <p:cSldViewPr snapToGrid="0" snapToObjects="1">
      <p:cViewPr>
        <p:scale>
          <a:sx n="50" d="100"/>
          <a:sy n="50" d="100"/>
        </p:scale>
        <p:origin x="181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A5A7C-464A-6B46-A359-DD788B248F28}" type="datetimeFigureOut">
              <a:rPr lang="en-US" smtClean="0"/>
              <a:t>5/16/16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41D63-351B-9443-866A-D2DF8F9F3220}" type="slidenum">
              <a:rPr lang="en-US" smtClean="0"/>
              <a:t>‹#›</a:t>
            </a:fld>
            <a:endParaRPr lang="en-US"/>
          </a:p>
        </p:txBody>
      </p:sp>
    </p:spTree>
    <p:extLst>
      <p:ext uri="{BB962C8B-B14F-4D97-AF65-F5344CB8AC3E}">
        <p14:creationId xmlns:p14="http://schemas.microsoft.com/office/powerpoint/2010/main" val="1653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1</a:t>
            </a:fld>
            <a:endParaRPr lang="en-US"/>
          </a:p>
        </p:txBody>
      </p:sp>
    </p:spTree>
    <p:extLst>
      <p:ext uri="{BB962C8B-B14F-4D97-AF65-F5344CB8AC3E}">
        <p14:creationId xmlns:p14="http://schemas.microsoft.com/office/powerpoint/2010/main" val="862031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www.flickr.com</a:t>
            </a:r>
            <a:r>
              <a:rPr lang="en-US" dirty="0" smtClean="0"/>
              <a:t>/photos/</a:t>
            </a:r>
            <a:r>
              <a:rPr lang="en-US" dirty="0" err="1" smtClean="0"/>
              <a:t>richardbarnett</a:t>
            </a:r>
            <a:r>
              <a:rPr lang="en-US" dirty="0" smtClean="0"/>
              <a:t>/14738836489/</a:t>
            </a:r>
          </a:p>
          <a:p>
            <a:endParaRPr lang="en-US" dirty="0" smtClean="0"/>
          </a:p>
          <a:p>
            <a:r>
              <a:rPr lang="en-US" dirty="0" smtClean="0"/>
              <a:t>High throughput</a:t>
            </a:r>
          </a:p>
          <a:p>
            <a:endParaRPr lang="en-US" dirty="0" smtClean="0"/>
          </a:p>
          <a:p>
            <a:r>
              <a:rPr lang="en-US" dirty="0" smtClean="0"/>
              <a:t>Big data, stream</a:t>
            </a:r>
            <a:r>
              <a:rPr lang="en-US" baseline="0" dirty="0" smtClean="0"/>
              <a:t> analytics, dozens or hundreds of microservices. All of these lead to significant chatter and need for not just high throughput but LOW LATENCY.</a:t>
            </a:r>
          </a:p>
          <a:p>
            <a:endParaRPr lang="en-US" baseline="0" dirty="0" smtClean="0"/>
          </a:p>
          <a:p>
            <a:pPr rtl="0" fontAlgn="ctr"/>
            <a:r>
              <a:rPr lang="en-US" sz="1200" kern="1200" dirty="0" smtClean="0">
                <a:solidFill>
                  <a:schemeClr val="tx1"/>
                </a:solidFill>
                <a:effectLst/>
                <a:latin typeface="+mn-lt"/>
                <a:ea typeface="+mn-ea"/>
                <a:cs typeface="+mn-cs"/>
              </a:rPr>
              <a:t>WHY (machine born data, real-time analytics)</a:t>
            </a:r>
          </a:p>
          <a:p>
            <a:pPr rtl="0" fontAlgn="ctr"/>
            <a:r>
              <a:rPr lang="en-US" sz="1200" kern="1200" dirty="0" smtClean="0">
                <a:solidFill>
                  <a:schemeClr val="tx1"/>
                </a:solidFill>
                <a:effectLst/>
                <a:latin typeface="+mn-lt"/>
                <a:ea typeface="+mn-ea"/>
                <a:cs typeface="+mn-cs"/>
              </a:rPr>
              <a:t>WHERE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 log data, click data, telemetry)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10</a:t>
            </a:fld>
            <a:endParaRPr lang="en-US"/>
          </a:p>
        </p:txBody>
      </p:sp>
    </p:spTree>
    <p:extLst>
      <p:ext uri="{BB962C8B-B14F-4D97-AF65-F5344CB8AC3E}">
        <p14:creationId xmlns:p14="http://schemas.microsoft.com/office/powerpoint/2010/main" val="128307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www.flickr.com</a:t>
            </a:r>
            <a:r>
              <a:rPr lang="en-US" dirty="0" smtClean="0"/>
              <a:t>/photos/76220901@N03/6878355129/</a:t>
            </a:r>
          </a:p>
          <a:p>
            <a:endParaRPr lang="en-US" dirty="0" smtClean="0"/>
          </a:p>
          <a:p>
            <a:r>
              <a:rPr lang="en-US" dirty="0" smtClean="0"/>
              <a:t>Companies</a:t>
            </a:r>
            <a:r>
              <a:rPr lang="en-US" baseline="0" dirty="0" smtClean="0"/>
              <a:t> shouldn’t be using any software that can’t be installed consistently with no human involvement. Need to be able to stand up environments instantly on-</a:t>
            </a:r>
            <a:r>
              <a:rPr lang="en-US" baseline="0" dirty="0" err="1" smtClean="0"/>
              <a:t>prem</a:t>
            </a:r>
            <a:r>
              <a:rPr lang="en-US" baseline="0" dirty="0" smtClean="0"/>
              <a:t> or in the cloud so that I can experiment with a new version, do load testing, or provide an acceptance test setting for users.</a:t>
            </a:r>
          </a:p>
          <a:p>
            <a:endParaRPr lang="en-US" baseline="0" dirty="0" smtClean="0"/>
          </a:p>
        </p:txBody>
      </p:sp>
      <p:sp>
        <p:nvSpPr>
          <p:cNvPr id="4" name="Slide Number Placeholder 3"/>
          <p:cNvSpPr>
            <a:spLocks noGrp="1"/>
          </p:cNvSpPr>
          <p:nvPr>
            <p:ph type="sldNum" sz="quarter" idx="10"/>
          </p:nvPr>
        </p:nvSpPr>
        <p:spPr/>
        <p:txBody>
          <a:bodyPr/>
          <a:lstStyle/>
          <a:p>
            <a:fld id="{9FB41D63-351B-9443-866A-D2DF8F9F3220}" type="slidenum">
              <a:rPr lang="en-US" smtClean="0"/>
              <a:t>11</a:t>
            </a:fld>
            <a:endParaRPr lang="en-US"/>
          </a:p>
        </p:txBody>
      </p:sp>
    </p:spTree>
    <p:extLst>
      <p:ext uri="{BB962C8B-B14F-4D97-AF65-F5344CB8AC3E}">
        <p14:creationId xmlns:p14="http://schemas.microsoft.com/office/powerpoint/2010/main" val="1463491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www.flickr.com</a:t>
            </a:r>
            <a:r>
              <a:rPr lang="en-US" dirty="0" smtClean="0"/>
              <a:t>/photos/</a:t>
            </a:r>
            <a:r>
              <a:rPr lang="en-US" dirty="0" err="1" smtClean="0"/>
              <a:t>farbwahl</a:t>
            </a:r>
            <a:r>
              <a:rPr lang="en-US" dirty="0" smtClean="0"/>
              <a:t>/8940552738/</a:t>
            </a:r>
          </a:p>
          <a:p>
            <a:endParaRPr lang="en-US" dirty="0" smtClean="0"/>
          </a:p>
          <a:p>
            <a:r>
              <a:rPr lang="en-US" dirty="0" smtClean="0"/>
              <a:t>Microservices,</a:t>
            </a:r>
            <a:r>
              <a:rPr lang="en-US" baseline="0" dirty="0" smtClean="0"/>
              <a:t> not chock-full platforms</a:t>
            </a:r>
            <a:endParaRPr lang="en-US" dirty="0" smtClean="0"/>
          </a:p>
          <a:p>
            <a:endParaRPr lang="en-US" baseline="0" dirty="0" smtClean="0"/>
          </a:p>
          <a:p>
            <a:r>
              <a:rPr lang="en-US" baseline="0" dirty="0" smtClean="0"/>
              <a:t>Messaging backbone between services; business and routing logic is in the service, not the messaging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a:t>
            </a:r>
            <a:r>
              <a:rPr lang="en-US" baseline="0" dirty="0" smtClean="0"/>
              <a:t> to support programmable, automated environments, I often need something small! </a:t>
            </a:r>
            <a:r>
              <a:rPr lang="en-US" baseline="0" dirty="0" err="1" smtClean="0"/>
              <a:t>Composable</a:t>
            </a:r>
            <a:r>
              <a:rPr lang="en-US" baseline="0" dirty="0" smtClean="0"/>
              <a:t>, limited dependencies. May have multiple components involved (edge to center, linking services) and don’t want something that unwieldy.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rtl="0" fontAlgn="ctr"/>
            <a:r>
              <a:rPr lang="en-US" sz="1200" kern="1200" dirty="0" smtClean="0">
                <a:solidFill>
                  <a:schemeClr val="tx1"/>
                </a:solidFill>
                <a:effectLst/>
                <a:latin typeface="+mn-lt"/>
                <a:ea typeface="+mn-ea"/>
                <a:cs typeface="+mn-cs"/>
              </a:rPr>
              <a:t>WHY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 cloud, container friendly)</a:t>
            </a:r>
          </a:p>
          <a:p>
            <a:pPr rtl="0" fontAlgn="ctr"/>
            <a:r>
              <a:rPr lang="en-US" sz="1200" kern="1200" dirty="0" smtClean="0">
                <a:solidFill>
                  <a:schemeClr val="tx1"/>
                </a:solidFill>
                <a:effectLst/>
                <a:latin typeface="+mn-lt"/>
                <a:ea typeface="+mn-ea"/>
                <a:cs typeface="+mn-cs"/>
              </a:rPr>
              <a:t>WHERE (edge computing)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12</a:t>
            </a:fld>
            <a:endParaRPr lang="en-US"/>
          </a:p>
        </p:txBody>
      </p:sp>
    </p:spTree>
    <p:extLst>
      <p:ext uri="{BB962C8B-B14F-4D97-AF65-F5344CB8AC3E}">
        <p14:creationId xmlns:p14="http://schemas.microsoft.com/office/powerpoint/2010/main" val="1034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www.flickr.com</a:t>
            </a:r>
            <a:r>
              <a:rPr lang="en-US" dirty="0" smtClean="0"/>
              <a:t>/photos/</a:t>
            </a:r>
            <a:r>
              <a:rPr lang="en-US" dirty="0" err="1" smtClean="0"/>
              <a:t>formaspace</a:t>
            </a:r>
            <a:r>
              <a:rPr lang="en-US" dirty="0" smtClean="0"/>
              <a:t>/8315357012/</a:t>
            </a:r>
          </a:p>
          <a:p>
            <a:endParaRPr lang="en-US" dirty="0" smtClean="0"/>
          </a:p>
          <a:p>
            <a:r>
              <a:rPr lang="en-US" dirty="0" smtClean="0"/>
              <a:t>I may</a:t>
            </a:r>
            <a:r>
              <a:rPr lang="en-US" baseline="0" dirty="0" smtClean="0"/>
              <a:t> not know who all my subscribers are. From a BizTalk perspective, that feels like blasphemy (minus what ESB Toolkit let you do). But in this modern world, you have ephemeral services, and those that come and go on THEIR schedule.</a:t>
            </a:r>
            <a:endParaRPr lang="en-US" dirty="0" smtClean="0"/>
          </a:p>
          <a:p>
            <a:endParaRPr lang="en-US" dirty="0" smtClean="0"/>
          </a:p>
          <a:p>
            <a:pPr rtl="0" fontAlgn="ctr"/>
            <a:r>
              <a:rPr lang="en-US" sz="1200" kern="1200" dirty="0" smtClean="0">
                <a:solidFill>
                  <a:schemeClr val="tx1"/>
                </a:solidFill>
                <a:effectLst/>
                <a:latin typeface="+mn-lt"/>
                <a:ea typeface="+mn-ea"/>
                <a:cs typeface="+mn-cs"/>
              </a:rPr>
              <a:t>WHY (more transient, less single point of contact for </a:t>
            </a:r>
            <a:r>
              <a:rPr lang="en-US" sz="1200" kern="1200" dirty="0" err="1" smtClean="0">
                <a:solidFill>
                  <a:schemeClr val="tx1"/>
                </a:solidFill>
                <a:effectLst/>
                <a:latin typeface="+mn-lt"/>
                <a:ea typeface="+mn-ea"/>
                <a:cs typeface="+mn-cs"/>
              </a:rPr>
              <a:t>config</a:t>
            </a:r>
            <a:r>
              <a:rPr lang="en-US" sz="1200" kern="1200" dirty="0" smtClean="0">
                <a:solidFill>
                  <a:schemeClr val="tx1"/>
                </a:solidFill>
                <a:effectLst/>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13</a:t>
            </a:fld>
            <a:endParaRPr lang="en-US"/>
          </a:p>
        </p:txBody>
      </p:sp>
    </p:spTree>
    <p:extLst>
      <p:ext uri="{BB962C8B-B14F-4D97-AF65-F5344CB8AC3E}">
        <p14:creationId xmlns:p14="http://schemas.microsoft.com/office/powerpoint/2010/main" val="598994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www.flickr.com</a:t>
            </a:r>
            <a:r>
              <a:rPr lang="en-US" dirty="0" smtClean="0"/>
              <a:t>/photos/</a:t>
            </a:r>
            <a:r>
              <a:rPr lang="en-US" dirty="0" err="1" smtClean="0"/>
              <a:t>blue_wave</a:t>
            </a:r>
            <a:r>
              <a:rPr lang="en-US" dirty="0" smtClean="0"/>
              <a:t>/7165137785/</a:t>
            </a:r>
          </a:p>
          <a:p>
            <a:endParaRPr lang="en-US" dirty="0" smtClean="0"/>
          </a:p>
          <a:p>
            <a:r>
              <a:rPr lang="en-US" dirty="0" smtClean="0"/>
              <a:t>Straightforward to use by ANY engineer,</a:t>
            </a:r>
            <a:r>
              <a:rPr lang="en-US" baseline="0" dirty="0" smtClean="0"/>
              <a:t> not just a shared integration team. Numerous SDKs available, ecosystem is great.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FB41D63-351B-9443-866A-D2DF8F9F3220}" type="slidenum">
              <a:rPr lang="en-US" smtClean="0"/>
              <a:t>14</a:t>
            </a:fld>
            <a:endParaRPr lang="en-US"/>
          </a:p>
        </p:txBody>
      </p:sp>
    </p:spTree>
    <p:extLst>
      <p:ext uri="{BB962C8B-B14F-4D97-AF65-F5344CB8AC3E}">
        <p14:creationId xmlns:p14="http://schemas.microsoft.com/office/powerpoint/2010/main" val="231367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www.flickr.com</a:t>
            </a:r>
            <a:r>
              <a:rPr lang="en-US" dirty="0" smtClean="0"/>
              <a:t>/photos/78164779@N06/9327710998/</a:t>
            </a:r>
          </a:p>
          <a:p>
            <a:endParaRPr lang="en-US" dirty="0" smtClean="0"/>
          </a:p>
          <a:p>
            <a:r>
              <a:rPr lang="en-US" dirty="0" smtClean="0"/>
              <a:t>Clearly still important, but not as critical as part of a centralized</a:t>
            </a:r>
            <a:r>
              <a:rPr lang="en-US" baseline="0" dirty="0" smtClean="0"/>
              <a:t> engine </a:t>
            </a:r>
            <a:r>
              <a:rPr lang="is-IS" baseline="0" dirty="0" smtClean="0"/>
              <a:t>…</a:t>
            </a:r>
          </a:p>
          <a:p>
            <a:endParaRPr lang="is-IS" baseline="0" dirty="0" smtClean="0"/>
          </a:p>
        </p:txBody>
      </p:sp>
      <p:sp>
        <p:nvSpPr>
          <p:cNvPr id="4" name="Slide Number Placeholder 3"/>
          <p:cNvSpPr>
            <a:spLocks noGrp="1"/>
          </p:cNvSpPr>
          <p:nvPr>
            <p:ph type="sldNum" sz="quarter" idx="10"/>
          </p:nvPr>
        </p:nvSpPr>
        <p:spPr/>
        <p:txBody>
          <a:bodyPr/>
          <a:lstStyle/>
          <a:p>
            <a:fld id="{9FB41D63-351B-9443-866A-D2DF8F9F3220}" type="slidenum">
              <a:rPr lang="en-US" smtClean="0"/>
              <a:t>15</a:t>
            </a:fld>
            <a:endParaRPr lang="en-US"/>
          </a:p>
        </p:txBody>
      </p:sp>
    </p:spTree>
    <p:extLst>
      <p:ext uri="{BB962C8B-B14F-4D97-AF65-F5344CB8AC3E}">
        <p14:creationId xmlns:p14="http://schemas.microsoft.com/office/powerpoint/2010/main" val="805557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16</a:t>
            </a:fld>
            <a:endParaRPr lang="en-US"/>
          </a:p>
        </p:txBody>
      </p:sp>
    </p:spTree>
    <p:extLst>
      <p:ext uri="{BB962C8B-B14F-4D97-AF65-F5344CB8AC3E}">
        <p14:creationId xmlns:p14="http://schemas.microsoft.com/office/powerpoint/2010/main" val="512229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B41D63-351B-9443-866A-D2DF8F9F3220}" type="slidenum">
              <a:rPr lang="en-US" smtClean="0"/>
              <a:t>19</a:t>
            </a:fld>
            <a:endParaRPr lang="en-US"/>
          </a:p>
        </p:txBody>
      </p:sp>
    </p:spTree>
    <p:extLst>
      <p:ext uri="{BB962C8B-B14F-4D97-AF65-F5344CB8AC3E}">
        <p14:creationId xmlns:p14="http://schemas.microsoft.com/office/powerpoint/2010/main" val="1927702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20</a:t>
            </a:fld>
            <a:endParaRPr lang="en-US"/>
          </a:p>
        </p:txBody>
      </p:sp>
    </p:spTree>
    <p:extLst>
      <p:ext uri="{BB962C8B-B14F-4D97-AF65-F5344CB8AC3E}">
        <p14:creationId xmlns:p14="http://schemas.microsoft.com/office/powerpoint/2010/main" val="1158773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21</a:t>
            </a:fld>
            <a:endParaRPr lang="en-US"/>
          </a:p>
        </p:txBody>
      </p:sp>
    </p:spTree>
    <p:extLst>
      <p:ext uri="{BB962C8B-B14F-4D97-AF65-F5344CB8AC3E}">
        <p14:creationId xmlns:p14="http://schemas.microsoft.com/office/powerpoint/2010/main" val="140244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11556-D8B8-4B49-A885-9F2A6F466DCC}" type="slidenum">
              <a:rPr lang="en-US" smtClean="0"/>
              <a:t>2</a:t>
            </a:fld>
            <a:endParaRPr lang="en-US"/>
          </a:p>
        </p:txBody>
      </p:sp>
    </p:spTree>
    <p:extLst>
      <p:ext uri="{BB962C8B-B14F-4D97-AF65-F5344CB8AC3E}">
        <p14:creationId xmlns:p14="http://schemas.microsoft.com/office/powerpoint/2010/main" val="1873471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ctr"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24</a:t>
            </a:fld>
            <a:endParaRPr lang="en-US"/>
          </a:p>
        </p:txBody>
      </p:sp>
    </p:spTree>
    <p:extLst>
      <p:ext uri="{BB962C8B-B14F-4D97-AF65-F5344CB8AC3E}">
        <p14:creationId xmlns:p14="http://schemas.microsoft.com/office/powerpoint/2010/main" val="340285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25</a:t>
            </a:fld>
            <a:endParaRPr lang="en-US"/>
          </a:p>
        </p:txBody>
      </p:sp>
    </p:spTree>
    <p:extLst>
      <p:ext uri="{BB962C8B-B14F-4D97-AF65-F5344CB8AC3E}">
        <p14:creationId xmlns:p14="http://schemas.microsoft.com/office/powerpoint/2010/main" val="434102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26</a:t>
            </a:fld>
            <a:endParaRPr lang="en-US"/>
          </a:p>
        </p:txBody>
      </p:sp>
    </p:spTree>
    <p:extLst>
      <p:ext uri="{BB962C8B-B14F-4D97-AF65-F5344CB8AC3E}">
        <p14:creationId xmlns:p14="http://schemas.microsoft.com/office/powerpoint/2010/main" val="2100527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29</a:t>
            </a:fld>
            <a:endParaRPr lang="en-US"/>
          </a:p>
        </p:txBody>
      </p:sp>
    </p:spTree>
    <p:extLst>
      <p:ext uri="{BB962C8B-B14F-4D97-AF65-F5344CB8AC3E}">
        <p14:creationId xmlns:p14="http://schemas.microsoft.com/office/powerpoint/2010/main" val="59105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30</a:t>
            </a:fld>
            <a:endParaRPr lang="en-US"/>
          </a:p>
        </p:txBody>
      </p:sp>
    </p:spTree>
    <p:extLst>
      <p:ext uri="{BB962C8B-B14F-4D97-AF65-F5344CB8AC3E}">
        <p14:creationId xmlns:p14="http://schemas.microsoft.com/office/powerpoint/2010/main" val="1116674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31</a:t>
            </a:fld>
            <a:endParaRPr lang="en-US"/>
          </a:p>
        </p:txBody>
      </p:sp>
    </p:spTree>
    <p:extLst>
      <p:ext uri="{BB962C8B-B14F-4D97-AF65-F5344CB8AC3E}">
        <p14:creationId xmlns:p14="http://schemas.microsoft.com/office/powerpoint/2010/main" val="152992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https://</a:t>
            </a:r>
            <a:r>
              <a:rPr lang="en-US" dirty="0" err="1" smtClean="0"/>
              <a:t>www.flickr.com</a:t>
            </a:r>
            <a:r>
              <a:rPr lang="en-US" dirty="0" smtClean="0"/>
              <a:t>/photos/</a:t>
            </a:r>
            <a:r>
              <a:rPr lang="en-US" dirty="0" err="1" smtClean="0"/>
              <a:t>seathepicture</a:t>
            </a:r>
            <a:r>
              <a:rPr lang="en-US" dirty="0" smtClean="0"/>
              <a:t>/14893913398/</a:t>
            </a:r>
          </a:p>
          <a:p>
            <a:endParaRPr lang="en-US" dirty="0" smtClean="0"/>
          </a:p>
          <a:p>
            <a:r>
              <a:rPr lang="en-US" dirty="0" smtClean="0"/>
              <a:t>Systems</a:t>
            </a:r>
            <a:r>
              <a:rPr lang="en-US" baseline="0" dirty="0" smtClean="0"/>
              <a:t> integration is more important than ever. More services, more endpoints, more participants. But it feels like the integration space is evolving.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went looking for materials that described the trends that led to where we are now. Found my own presentation: </a:t>
            </a:r>
            <a:r>
              <a:rPr lang="en-US" dirty="0" smtClean="0"/>
              <a:t>http://</a:t>
            </a:r>
            <a:r>
              <a:rPr lang="en-US" dirty="0" err="1" smtClean="0"/>
              <a:t>www.slideshare.net</a:t>
            </a:r>
            <a:r>
              <a:rPr lang="en-US" dirty="0" smtClean="0"/>
              <a:t>/rseroter/the-future-of-application-integration-39516601</a:t>
            </a:r>
          </a:p>
          <a:p>
            <a:endParaRPr lang="en-US" baseline="0" dirty="0" smtClean="0"/>
          </a:p>
          <a:p>
            <a:r>
              <a:rPr lang="en-US" baseline="0" dirty="0" smtClean="0"/>
              <a:t>I highlighted these trends almost two years ago: cloud </a:t>
            </a:r>
            <a:r>
              <a:rPr lang="en-US" baseline="0" dirty="0" err="1" smtClean="0"/>
              <a:t>IoT</a:t>
            </a:r>
            <a:r>
              <a:rPr lang="en-US" baseline="0" dirty="0" smtClean="0"/>
              <a:t>, microservices, pre-canned integrations, containers, DevOps, IT budgets outside of IT, OSS, more.</a:t>
            </a:r>
          </a:p>
          <a:p>
            <a:endParaRPr lang="en-US" baseline="0" dirty="0" smtClean="0"/>
          </a:p>
          <a:p>
            <a:r>
              <a:rPr lang="en-US" baseline="0" dirty="0" smtClean="0"/>
              <a:t>This all leads to a new set of challenges.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FB41D63-351B-9443-866A-D2DF8F9F3220}" type="slidenum">
              <a:rPr lang="en-US" smtClean="0"/>
              <a:t>3</a:t>
            </a:fld>
            <a:endParaRPr lang="en-US"/>
          </a:p>
        </p:txBody>
      </p:sp>
    </p:spTree>
    <p:extLst>
      <p:ext uri="{BB962C8B-B14F-4D97-AF65-F5344CB8AC3E}">
        <p14:creationId xmlns:p14="http://schemas.microsoft.com/office/powerpoint/2010/main" val="22165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https://</a:t>
            </a:r>
            <a:r>
              <a:rPr lang="en-US" dirty="0" err="1" smtClean="0"/>
              <a:t>www.flickr.com</a:t>
            </a:r>
            <a:r>
              <a:rPr lang="en-US" dirty="0" smtClean="0"/>
              <a:t>/photos/</a:t>
            </a:r>
            <a:r>
              <a:rPr lang="en-US" dirty="0" err="1" smtClean="0"/>
              <a:t>richseattle</a:t>
            </a:r>
            <a:r>
              <a:rPr lang="en-US" dirty="0" smtClean="0"/>
              <a:t>/5656483022/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be overwhelming! Even</a:t>
            </a:r>
            <a:r>
              <a:rPr lang="en-US" baseline="0" dirty="0" smtClean="0"/>
              <a:t> if you ignore the crazy pace of MSFT development in Azure – Service Bus, Event Hubs, </a:t>
            </a:r>
            <a:r>
              <a:rPr lang="en-US" baseline="0" dirty="0" err="1" smtClean="0"/>
              <a:t>IoT</a:t>
            </a:r>
            <a:r>
              <a:rPr lang="en-US" baseline="0" dirty="0" smtClean="0"/>
              <a:t>, Flow, Logic Apps, </a:t>
            </a:r>
            <a:r>
              <a:rPr lang="en-US" baseline="0" dirty="0" err="1" smtClean="0"/>
              <a:t>etc</a:t>
            </a:r>
            <a:r>
              <a:rPr lang="en-US" baseline="0" dirty="0" smtClean="0"/>
              <a:t> – there’s a TON of work happening in open source.</a:t>
            </a:r>
            <a:endParaRPr lang="en-US" dirty="0" smtClean="0"/>
          </a:p>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4</a:t>
            </a:fld>
            <a:endParaRPr lang="en-US"/>
          </a:p>
        </p:txBody>
      </p:sp>
    </p:spTree>
    <p:extLst>
      <p:ext uri="{BB962C8B-B14F-4D97-AF65-F5344CB8AC3E}">
        <p14:creationId xmlns:p14="http://schemas.microsoft.com/office/powerpoint/2010/main" val="107669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https://</a:t>
            </a:r>
            <a:r>
              <a:rPr lang="en-US" dirty="0" err="1" smtClean="0"/>
              <a:t>www.flickr.com</a:t>
            </a:r>
            <a:r>
              <a:rPr lang="en-US" dirty="0" smtClean="0"/>
              <a:t>/photos/56690322@N03/6706739587/</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take a look at</a:t>
            </a:r>
            <a:r>
              <a:rPr lang="en-US" baseline="0" dirty="0" smtClean="0"/>
              <a:t> what’s out there. Expose you to what’s building in popularity, so that you feel prepared when your boss asks you about it!</a:t>
            </a:r>
            <a:endParaRPr lang="en-US" dirty="0" smtClean="0"/>
          </a:p>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5</a:t>
            </a:fld>
            <a:endParaRPr lang="en-US"/>
          </a:p>
        </p:txBody>
      </p:sp>
    </p:spTree>
    <p:extLst>
      <p:ext uri="{BB962C8B-B14F-4D97-AF65-F5344CB8AC3E}">
        <p14:creationId xmlns:p14="http://schemas.microsoft.com/office/powerpoint/2010/main" val="183813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6</a:t>
            </a:fld>
            <a:endParaRPr lang="en-US"/>
          </a:p>
        </p:txBody>
      </p:sp>
    </p:spTree>
    <p:extLst>
      <p:ext uri="{BB962C8B-B14F-4D97-AF65-F5344CB8AC3E}">
        <p14:creationId xmlns:p14="http://schemas.microsoft.com/office/powerpoint/2010/main" val="24011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isn’t to say that this</a:t>
            </a:r>
            <a:r>
              <a:rPr lang="en-US" baseline="0" dirty="0" smtClean="0"/>
              <a:t> criteria represents the NORM. To be sure, I’d bet that the majority of app integration today is still connecting that dusty banking system to another system of record using pipe-delimited files and FTP. BUT, as those systems start to go offline, they’re being modernized or replaced with much of this criteria in mind.</a:t>
            </a:r>
            <a:endParaRPr lang="en-US" dirty="0" smtClean="0"/>
          </a:p>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7</a:t>
            </a:fld>
            <a:endParaRPr lang="en-US"/>
          </a:p>
        </p:txBody>
      </p:sp>
    </p:spTree>
    <p:extLst>
      <p:ext uri="{BB962C8B-B14F-4D97-AF65-F5344CB8AC3E}">
        <p14:creationId xmlns:p14="http://schemas.microsoft.com/office/powerpoint/2010/main" val="56404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messaging styles</a:t>
            </a:r>
            <a:r>
              <a:rPr lang="en-US" baseline="0" dirty="0" smtClean="0"/>
              <a:t> and patterns are timeless. Enterprise Integration Patterns book as relevant as ever.</a:t>
            </a:r>
          </a:p>
          <a:p>
            <a:endParaRPr lang="en-US" baseline="0" dirty="0" smtClean="0"/>
          </a:p>
          <a:p>
            <a:r>
              <a:rPr lang="en-US" baseline="0" dirty="0" smtClean="0"/>
              <a:t>Just may not need big, complex messaging systems to accomplish it!</a:t>
            </a:r>
            <a:endParaRPr lang="en-US" dirty="0" smtClean="0"/>
          </a:p>
          <a:p>
            <a:endParaRPr lang="en-US" dirty="0"/>
          </a:p>
        </p:txBody>
      </p:sp>
      <p:sp>
        <p:nvSpPr>
          <p:cNvPr id="4" name="Slide Number Placeholder 3"/>
          <p:cNvSpPr>
            <a:spLocks noGrp="1"/>
          </p:cNvSpPr>
          <p:nvPr>
            <p:ph type="sldNum" sz="quarter" idx="10"/>
          </p:nvPr>
        </p:nvSpPr>
        <p:spPr/>
        <p:txBody>
          <a:bodyPr/>
          <a:lstStyle/>
          <a:p>
            <a:fld id="{9FB41D63-351B-9443-866A-D2DF8F9F3220}" type="slidenum">
              <a:rPr lang="en-US" smtClean="0"/>
              <a:t>8</a:t>
            </a:fld>
            <a:endParaRPr lang="en-US"/>
          </a:p>
        </p:txBody>
      </p:sp>
    </p:spTree>
    <p:extLst>
      <p:ext uri="{BB962C8B-B14F-4D97-AF65-F5344CB8AC3E}">
        <p14:creationId xmlns:p14="http://schemas.microsoft.com/office/powerpoint/2010/main" val="48200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https://</a:t>
            </a:r>
            <a:r>
              <a:rPr lang="en-US" dirty="0" err="1" smtClean="0"/>
              <a:t>www.flickr.com</a:t>
            </a:r>
            <a:r>
              <a:rPr lang="en-US" dirty="0" smtClean="0"/>
              <a:t>/photos/jslicer1/9073651348/</a:t>
            </a:r>
          </a:p>
          <a:p>
            <a:endParaRPr lang="en-US" sz="1200" kern="1200" dirty="0" smtClean="0">
              <a:solidFill>
                <a:schemeClr val="tx1"/>
              </a:solidFill>
              <a:effectLst/>
              <a:latin typeface="+mn-lt"/>
              <a:ea typeface="+mn-ea"/>
              <a:cs typeface="+mn-cs"/>
            </a:endParaRPr>
          </a:p>
          <a:p>
            <a:r>
              <a:rPr lang="en-US" dirty="0" smtClean="0"/>
              <a:t>The</a:t>
            </a:r>
            <a:r>
              <a:rPr lang="en-US" baseline="0" dirty="0" smtClean="0"/>
              <a:t> idea of a 9-5 app is going away. Systems are accessed at all hours, from all places, with unpredictable usage patterns. Integration solutions are expected to stay online, recover gracefully under load or node failure.</a:t>
            </a:r>
          </a:p>
          <a:p>
            <a:endParaRPr lang="en-US" baseline="0" dirty="0" smtClean="0"/>
          </a:p>
          <a:p>
            <a:pPr rtl="0" fontAlgn="ctr"/>
            <a:r>
              <a:rPr lang="en-US" sz="1200" kern="1200" dirty="0" smtClean="0">
                <a:solidFill>
                  <a:schemeClr val="tx1"/>
                </a:solidFill>
                <a:effectLst/>
                <a:latin typeface="+mn-lt"/>
                <a:ea typeface="+mn-ea"/>
                <a:cs typeface="+mn-cs"/>
              </a:rPr>
              <a:t>WHY (continual use, handle bursts, not relying solely on HTTP, want brokerage, heartbeat)</a:t>
            </a:r>
          </a:p>
          <a:p>
            <a:pPr rtl="0" fontAlgn="ctr"/>
            <a:r>
              <a:rPr lang="en-US" sz="1200" kern="1200" dirty="0" smtClean="0">
                <a:solidFill>
                  <a:schemeClr val="tx1"/>
                </a:solidFill>
                <a:effectLst/>
                <a:latin typeface="+mn-lt"/>
                <a:ea typeface="+mn-ea"/>
                <a:cs typeface="+mn-cs"/>
              </a:rPr>
              <a:t>WHERE (microservices integration, platform backbones)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B41D63-351B-9443-866A-D2DF8F9F3220}" type="slidenum">
              <a:rPr lang="en-US" smtClean="0"/>
              <a:t>9</a:t>
            </a:fld>
            <a:endParaRPr lang="en-US"/>
          </a:p>
        </p:txBody>
      </p:sp>
    </p:spTree>
    <p:extLst>
      <p:ext uri="{BB962C8B-B14F-4D97-AF65-F5344CB8AC3E}">
        <p14:creationId xmlns:p14="http://schemas.microsoft.com/office/powerpoint/2010/main" val="60151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CBE419-C1D9-0447-B007-5FA8596CB711}"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19E0-3657-1B4B-91B6-56BB0CCB5C73}" type="slidenum">
              <a:rPr lang="en-US" smtClean="0"/>
              <a:t>‹#›</a:t>
            </a:fld>
            <a:endParaRPr lang="en-US"/>
          </a:p>
        </p:txBody>
      </p:sp>
    </p:spTree>
    <p:extLst>
      <p:ext uri="{BB962C8B-B14F-4D97-AF65-F5344CB8AC3E}">
        <p14:creationId xmlns:p14="http://schemas.microsoft.com/office/powerpoint/2010/main" val="136022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BE419-C1D9-0447-B007-5FA8596CB711}"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19E0-3657-1B4B-91B6-56BB0CCB5C73}" type="slidenum">
              <a:rPr lang="en-US" smtClean="0"/>
              <a:t>‹#›</a:t>
            </a:fld>
            <a:endParaRPr lang="en-US"/>
          </a:p>
        </p:txBody>
      </p:sp>
    </p:spTree>
    <p:extLst>
      <p:ext uri="{BB962C8B-B14F-4D97-AF65-F5344CB8AC3E}">
        <p14:creationId xmlns:p14="http://schemas.microsoft.com/office/powerpoint/2010/main" val="111543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BE419-C1D9-0447-B007-5FA8596CB711}"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19E0-3657-1B4B-91B6-56BB0CCB5C73}" type="slidenum">
              <a:rPr lang="en-US" smtClean="0"/>
              <a:t>‹#›</a:t>
            </a:fld>
            <a:endParaRPr lang="en-US"/>
          </a:p>
        </p:txBody>
      </p:sp>
    </p:spTree>
    <p:extLst>
      <p:ext uri="{BB962C8B-B14F-4D97-AF65-F5344CB8AC3E}">
        <p14:creationId xmlns:p14="http://schemas.microsoft.com/office/powerpoint/2010/main" val="178448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 for images, video, etc.">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512ED7FD-B62D-45E0-9FE6-5369AB61B87C}" type="slidenum">
              <a:rPr lang="en-US" smtClean="0">
                <a:solidFill>
                  <a:prstClr val="black">
                    <a:tint val="75000"/>
                  </a:prstClr>
                </a:solidFill>
              </a:rPr>
              <a:pPr/>
              <a:t>‹#›</a:t>
            </a:fld>
            <a:endParaRPr lang="en-US">
              <a:solidFill>
                <a:prstClr val="black">
                  <a:tint val="75000"/>
                </a:prstClr>
              </a:solidFill>
            </a:endParaRPr>
          </a:p>
        </p:txBody>
      </p:sp>
      <p:sp>
        <p:nvSpPr>
          <p:cNvPr id="6" name="Title Placeholder 1"/>
          <p:cNvSpPr>
            <a:spLocks noGrp="1"/>
          </p:cNvSpPr>
          <p:nvPr>
            <p:ph type="title" hasCustomPrompt="1"/>
          </p:nvPr>
        </p:nvSpPr>
        <p:spPr>
          <a:xfrm>
            <a:off x="609600" y="304800"/>
            <a:ext cx="10972800" cy="1127125"/>
          </a:xfrm>
          <a:prstGeom prst="rect">
            <a:avLst/>
          </a:prstGeom>
        </p:spPr>
        <p:txBody>
          <a:bodyPr vert="horz" lIns="91440" tIns="45720" rIns="91440" bIns="45720" rtlCol="0" anchor="ctr">
            <a:noAutofit/>
          </a:bodyPr>
          <a:lstStyle>
            <a:lvl1pPr>
              <a:defRPr/>
            </a:lvl1pPr>
          </a:lstStyle>
          <a:p>
            <a:r>
              <a:rPr lang="en-US" dirty="0"/>
              <a:t>Click to edit slide title style</a:t>
            </a:r>
          </a:p>
        </p:txBody>
      </p:sp>
    </p:spTree>
    <p:extLst>
      <p:ext uri="{BB962C8B-B14F-4D97-AF65-F5344CB8AC3E}">
        <p14:creationId xmlns:p14="http://schemas.microsoft.com/office/powerpoint/2010/main" val="468541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 y="100250"/>
            <a:ext cx="12193200" cy="6757750"/>
          </a:xfrm>
          <a:prstGeom prst="rect">
            <a:avLst/>
          </a:prstGeom>
        </p:spPr>
      </p:pic>
    </p:spTree>
    <p:extLst>
      <p:ext uri="{BB962C8B-B14F-4D97-AF65-F5344CB8AC3E}">
        <p14:creationId xmlns:p14="http://schemas.microsoft.com/office/powerpoint/2010/main" val="206213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BE419-C1D9-0447-B007-5FA8596CB711}"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19E0-3657-1B4B-91B6-56BB0CCB5C73}" type="slidenum">
              <a:rPr lang="en-US" smtClean="0"/>
              <a:t>‹#›</a:t>
            </a:fld>
            <a:endParaRPr lang="en-US"/>
          </a:p>
        </p:txBody>
      </p:sp>
    </p:spTree>
    <p:extLst>
      <p:ext uri="{BB962C8B-B14F-4D97-AF65-F5344CB8AC3E}">
        <p14:creationId xmlns:p14="http://schemas.microsoft.com/office/powerpoint/2010/main" val="98494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BE419-C1D9-0447-B007-5FA8596CB711}"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19E0-3657-1B4B-91B6-56BB0CCB5C73}" type="slidenum">
              <a:rPr lang="en-US" smtClean="0"/>
              <a:t>‹#›</a:t>
            </a:fld>
            <a:endParaRPr lang="en-US"/>
          </a:p>
        </p:txBody>
      </p:sp>
    </p:spTree>
    <p:extLst>
      <p:ext uri="{BB962C8B-B14F-4D97-AF65-F5344CB8AC3E}">
        <p14:creationId xmlns:p14="http://schemas.microsoft.com/office/powerpoint/2010/main" val="114410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BE419-C1D9-0447-B007-5FA8596CB711}"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D19E0-3657-1B4B-91B6-56BB0CCB5C73}" type="slidenum">
              <a:rPr lang="en-US" smtClean="0"/>
              <a:t>‹#›</a:t>
            </a:fld>
            <a:endParaRPr lang="en-US"/>
          </a:p>
        </p:txBody>
      </p:sp>
    </p:spTree>
    <p:extLst>
      <p:ext uri="{BB962C8B-B14F-4D97-AF65-F5344CB8AC3E}">
        <p14:creationId xmlns:p14="http://schemas.microsoft.com/office/powerpoint/2010/main" val="47021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CBE419-C1D9-0447-B007-5FA8596CB711}" type="datetimeFigureOut">
              <a:rPr lang="en-US" smtClean="0"/>
              <a:t>5/16/16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D19E0-3657-1B4B-91B6-56BB0CCB5C73}" type="slidenum">
              <a:rPr lang="en-US" smtClean="0"/>
              <a:t>‹#›</a:t>
            </a:fld>
            <a:endParaRPr lang="en-US"/>
          </a:p>
        </p:txBody>
      </p:sp>
    </p:spTree>
    <p:extLst>
      <p:ext uri="{BB962C8B-B14F-4D97-AF65-F5344CB8AC3E}">
        <p14:creationId xmlns:p14="http://schemas.microsoft.com/office/powerpoint/2010/main" val="10102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BE419-C1D9-0447-B007-5FA8596CB711}" type="datetimeFigureOut">
              <a:rPr lang="en-US" smtClean="0"/>
              <a:t>5/16/16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D19E0-3657-1B4B-91B6-56BB0CCB5C73}" type="slidenum">
              <a:rPr lang="en-US" smtClean="0"/>
              <a:t>‹#›</a:t>
            </a:fld>
            <a:endParaRPr lang="en-US"/>
          </a:p>
        </p:txBody>
      </p:sp>
    </p:spTree>
    <p:extLst>
      <p:ext uri="{BB962C8B-B14F-4D97-AF65-F5344CB8AC3E}">
        <p14:creationId xmlns:p14="http://schemas.microsoft.com/office/powerpoint/2010/main" val="145785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BE419-C1D9-0447-B007-5FA8596CB711}" type="datetimeFigureOut">
              <a:rPr lang="en-US" smtClean="0"/>
              <a:t>5/16/16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D19E0-3657-1B4B-91B6-56BB0CCB5C73}" type="slidenum">
              <a:rPr lang="en-US" smtClean="0"/>
              <a:t>‹#›</a:t>
            </a:fld>
            <a:endParaRPr lang="en-US"/>
          </a:p>
        </p:txBody>
      </p:sp>
    </p:spTree>
    <p:extLst>
      <p:ext uri="{BB962C8B-B14F-4D97-AF65-F5344CB8AC3E}">
        <p14:creationId xmlns:p14="http://schemas.microsoft.com/office/powerpoint/2010/main" val="145877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BE419-C1D9-0447-B007-5FA8596CB711}"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D19E0-3657-1B4B-91B6-56BB0CCB5C73}" type="slidenum">
              <a:rPr lang="en-US" smtClean="0"/>
              <a:t>‹#›</a:t>
            </a:fld>
            <a:endParaRPr lang="en-US"/>
          </a:p>
        </p:txBody>
      </p:sp>
    </p:spTree>
    <p:extLst>
      <p:ext uri="{BB962C8B-B14F-4D97-AF65-F5344CB8AC3E}">
        <p14:creationId xmlns:p14="http://schemas.microsoft.com/office/powerpoint/2010/main" val="200723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BE419-C1D9-0447-B007-5FA8596CB711}"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D19E0-3657-1B4B-91B6-56BB0CCB5C73}" type="slidenum">
              <a:rPr lang="en-US" smtClean="0"/>
              <a:t>‹#›</a:t>
            </a:fld>
            <a:endParaRPr lang="en-US"/>
          </a:p>
        </p:txBody>
      </p:sp>
    </p:spTree>
    <p:extLst>
      <p:ext uri="{BB962C8B-B14F-4D97-AF65-F5344CB8AC3E}">
        <p14:creationId xmlns:p14="http://schemas.microsoft.com/office/powerpoint/2010/main" val="8235644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BE419-C1D9-0447-B007-5FA8596CB711}" type="datetimeFigureOut">
              <a:rPr lang="en-US" smtClean="0"/>
              <a:t>5/16/16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D19E0-3657-1B4B-91B6-56BB0CCB5C73}" type="slidenum">
              <a:rPr lang="en-US" smtClean="0"/>
              <a:t>‹#›</a:t>
            </a:fld>
            <a:endParaRPr lang="en-US"/>
          </a:p>
        </p:txBody>
      </p:sp>
    </p:spTree>
    <p:extLst>
      <p:ext uri="{BB962C8B-B14F-4D97-AF65-F5344CB8AC3E}">
        <p14:creationId xmlns:p14="http://schemas.microsoft.com/office/powerpoint/2010/main" val="185479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9" Type="http://schemas.openxmlformats.org/officeDocument/2006/relationships/image" Target="../media/image18.png"/><Relationship Id="rId20" Type="http://schemas.openxmlformats.org/officeDocument/2006/relationships/image" Target="../media/image21.jpeg"/><Relationship Id="rId21" Type="http://schemas.microsoft.com/office/2007/relationships/hdphoto" Target="../media/hdphoto15.wdp"/><Relationship Id="rId22" Type="http://schemas.microsoft.com/office/2007/relationships/hdphoto" Target="../media/hdphoto16.wdp"/><Relationship Id="rId10" Type="http://schemas.microsoft.com/office/2007/relationships/hdphoto" Target="../media/hdphoto7.wdp"/><Relationship Id="rId11" Type="http://schemas.openxmlformats.org/officeDocument/2006/relationships/image" Target="../media/image19.jpeg"/><Relationship Id="rId12" Type="http://schemas.microsoft.com/office/2007/relationships/hdphoto" Target="../media/hdphoto8.wdp"/><Relationship Id="rId13" Type="http://schemas.microsoft.com/office/2007/relationships/hdphoto" Target="../media/hdphoto9.wdp"/><Relationship Id="rId14" Type="http://schemas.microsoft.com/office/2007/relationships/hdphoto" Target="../media/hdphoto10.wdp"/><Relationship Id="rId15" Type="http://schemas.openxmlformats.org/officeDocument/2006/relationships/image" Target="../media/image20.jpeg"/><Relationship Id="rId16" Type="http://schemas.microsoft.com/office/2007/relationships/hdphoto" Target="../media/hdphoto11.wdp"/><Relationship Id="rId17" Type="http://schemas.microsoft.com/office/2007/relationships/hdphoto" Target="../media/hdphoto12.wdp"/><Relationship Id="rId18" Type="http://schemas.microsoft.com/office/2007/relationships/hdphoto" Target="../media/hdphoto13.wdp"/><Relationship Id="rId19" Type="http://schemas.microsoft.com/office/2007/relationships/hdphoto" Target="../media/hdphoto14.wdp"/><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microsoft.com/office/2007/relationships/hdphoto" Target="../media/hdphoto4.wdp"/><Relationship Id="rId5" Type="http://schemas.openxmlformats.org/officeDocument/2006/relationships/image" Target="../media/image16.jpeg"/><Relationship Id="rId6" Type="http://schemas.microsoft.com/office/2007/relationships/hdphoto" Target="../media/hdphoto5.wdp"/><Relationship Id="rId7" Type="http://schemas.openxmlformats.org/officeDocument/2006/relationships/image" Target="../media/image17.jpeg"/><Relationship Id="rId8"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tiff"/></Relationships>
</file>

<file path=ppt/slides/_rels/slide25.xml.rels><?xml version="1.0" encoding="UTF-8" standalone="yes"?>
<Relationships xmlns="http://schemas.openxmlformats.org/package/2006/relationships"><Relationship Id="rId11" Type="http://schemas.microsoft.com/office/2007/relationships/hdphoto" Target="../media/hdphoto18.wdp"/><Relationship Id="rId12" Type="http://schemas.openxmlformats.org/officeDocument/2006/relationships/image" Target="../media/image19.jpeg"/><Relationship Id="rId13" Type="http://schemas.microsoft.com/office/2007/relationships/hdphoto" Target="../media/hdphoto9.wdp"/><Relationship Id="rId14" Type="http://schemas.openxmlformats.org/officeDocument/2006/relationships/image" Target="../media/image21.jpeg"/><Relationship Id="rId15" Type="http://schemas.microsoft.com/office/2007/relationships/hdphoto" Target="../media/hdphoto15.wdp"/><Relationship Id="rId16" Type="http://schemas.microsoft.com/office/2007/relationships/hdphoto" Target="../media/hdphoto16.wdp"/><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tiff"/><Relationship Id="rId4" Type="http://schemas.openxmlformats.org/officeDocument/2006/relationships/image" Target="../media/image16.jpeg"/><Relationship Id="rId5" Type="http://schemas.microsoft.com/office/2007/relationships/hdphoto" Target="../media/hdphoto5.wdp"/><Relationship Id="rId6" Type="http://schemas.openxmlformats.org/officeDocument/2006/relationships/image" Target="../media/image20.jpeg"/><Relationship Id="rId7" Type="http://schemas.microsoft.com/office/2007/relationships/hdphoto" Target="../media/hdphoto13.wdp"/><Relationship Id="rId8" Type="http://schemas.openxmlformats.org/officeDocument/2006/relationships/image" Target="../media/image23.jpeg"/><Relationship Id="rId9" Type="http://schemas.microsoft.com/office/2007/relationships/hdphoto" Target="../media/hdphoto17.wdp"/><Relationship Id="rId10"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tif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16.jpeg"/><Relationship Id="rId5" Type="http://schemas.microsoft.com/office/2007/relationships/hdphoto" Target="../media/hdphoto5.wdp"/><Relationship Id="rId6" Type="http://schemas.openxmlformats.org/officeDocument/2006/relationships/image" Target="../media/image19.jpeg"/><Relationship Id="rId7" Type="http://schemas.microsoft.com/office/2007/relationships/hdphoto" Target="../media/hdphoto9.wdp"/><Relationship Id="rId8" Type="http://schemas.openxmlformats.org/officeDocument/2006/relationships/image" Target="../media/image21.jpeg"/><Relationship Id="rId9" Type="http://schemas.microsoft.com/office/2007/relationships/hdphoto" Target="../media/hdphoto15.wdp"/><Relationship Id="rId10" Type="http://schemas.microsoft.com/office/2007/relationships/hdphoto" Target="../media/hdphoto16.wdp"/><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17475" y="3469900"/>
            <a:ext cx="7648778" cy="1415852"/>
            <a:chOff x="3917475" y="3393700"/>
            <a:chExt cx="7648778" cy="1415852"/>
          </a:xfrm>
        </p:grpSpPr>
        <p:sp>
          <p:nvSpPr>
            <p:cNvPr id="6" name="TextBox 5"/>
            <p:cNvSpPr txBox="1"/>
            <p:nvPr/>
          </p:nvSpPr>
          <p:spPr>
            <a:xfrm>
              <a:off x="3917476" y="3393700"/>
              <a:ext cx="5101617" cy="584775"/>
            </a:xfrm>
            <a:prstGeom prst="rect">
              <a:avLst/>
            </a:prstGeom>
            <a:noFill/>
          </p:spPr>
          <p:txBody>
            <a:bodyPr wrap="square" rtlCol="0">
              <a:spAutoFit/>
            </a:bodyPr>
            <a:lstStyle/>
            <a:p>
              <a:r>
                <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rPr>
                <a:t>Richard Seroter</a:t>
              </a:r>
            </a:p>
          </p:txBody>
        </p:sp>
        <p:sp>
          <p:nvSpPr>
            <p:cNvPr id="7" name="TextBox 6"/>
            <p:cNvSpPr txBox="1"/>
            <p:nvPr/>
          </p:nvSpPr>
          <p:spPr>
            <a:xfrm>
              <a:off x="3917476" y="3907220"/>
              <a:ext cx="5101617" cy="369332"/>
            </a:xfrm>
            <a:prstGeom prst="rect">
              <a:avLst/>
            </a:prstGeom>
            <a:noFill/>
          </p:spPr>
          <p:txBody>
            <a:bodyPr wrap="square" rtlCol="0">
              <a:spAutoFit/>
            </a:bodyPr>
            <a:lstStyle/>
            <a:p>
              <a:r>
                <a:rPr lang="en-IN" b="1" dirty="0" smtClean="0">
                  <a:solidFill>
                    <a:srgbClr val="505050"/>
                  </a:solidFill>
                  <a:latin typeface="Lato" panose="020F0502020204030203" pitchFamily="34" charset="0"/>
                  <a:ea typeface="Lato" panose="020F0502020204030203" pitchFamily="34" charset="0"/>
                  <a:cs typeface="Lato" panose="020F0502020204030203" pitchFamily="34" charset="0"/>
                </a:rPr>
                <a:t>Integration MVP</a:t>
              </a:r>
            </a:p>
          </p:txBody>
        </p:sp>
        <p:sp>
          <p:nvSpPr>
            <p:cNvPr id="8" name="TextBox 7"/>
            <p:cNvSpPr txBox="1"/>
            <p:nvPr/>
          </p:nvSpPr>
          <p:spPr>
            <a:xfrm>
              <a:off x="3917475" y="4347887"/>
              <a:ext cx="7648778" cy="461665"/>
            </a:xfrm>
            <a:prstGeom prst="rect">
              <a:avLst/>
            </a:prstGeom>
            <a:noFill/>
          </p:spPr>
          <p:txBody>
            <a:bodyPr wrap="square" rtlCol="0">
              <a:spAutoFit/>
            </a:bodyPr>
            <a:lstStyle/>
            <a:p>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The Open Source Messaging Landscape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899" y="3219154"/>
            <a:ext cx="1562400" cy="1562400"/>
          </a:xfrm>
          <a:prstGeom prst="flowChartConnector">
            <a:avLst/>
          </a:prstGeom>
        </p:spPr>
      </p:pic>
    </p:spTree>
    <p:extLst>
      <p:ext uri="{BB962C8B-B14F-4D97-AF65-F5344CB8AC3E}">
        <p14:creationId xmlns:p14="http://schemas.microsoft.com/office/powerpoint/2010/main" val="132552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483" b="8774"/>
          <a:stretch/>
        </p:blipFill>
        <p:spPr>
          <a:xfrm>
            <a:off x="0" y="0"/>
            <a:ext cx="12192000" cy="6858000"/>
          </a:xfrm>
          <a:prstGeom prst="rect">
            <a:avLst/>
          </a:prstGeom>
        </p:spPr>
      </p:pic>
      <p:sp>
        <p:nvSpPr>
          <p:cNvPr id="3" name="TextBox 2"/>
          <p:cNvSpPr txBox="1"/>
          <p:nvPr/>
        </p:nvSpPr>
        <p:spPr>
          <a:xfrm>
            <a:off x="255182" y="871867"/>
            <a:ext cx="4401880" cy="1569660"/>
          </a:xfrm>
          <a:prstGeom prst="rect">
            <a:avLst/>
          </a:prstGeom>
          <a:noFill/>
        </p:spPr>
        <p:txBody>
          <a:bodyPr wrap="square" rtlCol="0">
            <a:spAutoFit/>
          </a:bodyPr>
          <a:lstStyle/>
          <a:p>
            <a:r>
              <a:rPr lang="en-US" sz="4800" b="1" dirty="0">
                <a:solidFill>
                  <a:schemeClr val="bg1"/>
                </a:solidFill>
                <a:latin typeface="Gotham" charset="0"/>
                <a:ea typeface="Gotham" charset="0"/>
                <a:cs typeface="Gotham" charset="0"/>
              </a:rPr>
              <a:t>s</a:t>
            </a:r>
            <a:r>
              <a:rPr lang="en-US" sz="4800" b="1" dirty="0" smtClean="0">
                <a:solidFill>
                  <a:schemeClr val="bg1"/>
                </a:solidFill>
                <a:latin typeface="Gotham" charset="0"/>
                <a:ea typeface="Gotham" charset="0"/>
                <a:cs typeface="Gotham" charset="0"/>
              </a:rPr>
              <a:t>ignificant</a:t>
            </a:r>
          </a:p>
          <a:p>
            <a:r>
              <a:rPr lang="en-US" sz="4800" b="1" dirty="0" smtClean="0">
                <a:solidFill>
                  <a:schemeClr val="bg1"/>
                </a:solidFill>
                <a:latin typeface="Gotham" charset="0"/>
                <a:ea typeface="Gotham" charset="0"/>
                <a:cs typeface="Gotham" charset="0"/>
              </a:rPr>
              <a:t>throughput</a:t>
            </a:r>
            <a:endParaRPr lang="en-US" sz="4800" b="1" dirty="0">
              <a:solidFill>
                <a:schemeClr val="bg1"/>
              </a:solidFill>
              <a:latin typeface="Gotham" charset="0"/>
              <a:ea typeface="Gotham" charset="0"/>
              <a:cs typeface="Gotham" charset="0"/>
            </a:endParaRPr>
          </a:p>
        </p:txBody>
      </p:sp>
      <p:sp>
        <p:nvSpPr>
          <p:cNvPr id="4" name="TextBox 3"/>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525679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583" b="12290"/>
          <a:stretch/>
        </p:blipFill>
        <p:spPr>
          <a:xfrm>
            <a:off x="0" y="0"/>
            <a:ext cx="12192000" cy="6858000"/>
          </a:xfrm>
          <a:prstGeom prst="rect">
            <a:avLst/>
          </a:prstGeom>
        </p:spPr>
      </p:pic>
      <p:sp>
        <p:nvSpPr>
          <p:cNvPr id="3" name="Rectangle 2"/>
          <p:cNvSpPr/>
          <p:nvPr/>
        </p:nvSpPr>
        <p:spPr>
          <a:xfrm>
            <a:off x="0" y="4827181"/>
            <a:ext cx="12192000" cy="1531089"/>
          </a:xfrm>
          <a:prstGeom prst="rect">
            <a:avLst/>
          </a:prstGeom>
          <a:solidFill>
            <a:srgbClr val="000000">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Gotham" charset="0"/>
                <a:ea typeface="Gotham" charset="0"/>
                <a:cs typeface="Gotham" charset="0"/>
              </a:rPr>
              <a:t>p</a:t>
            </a:r>
            <a:r>
              <a:rPr lang="en-US" sz="4800" b="1" dirty="0" smtClean="0">
                <a:solidFill>
                  <a:schemeClr val="bg1"/>
                </a:solidFill>
                <a:latin typeface="Gotham" charset="0"/>
                <a:ea typeface="Gotham" charset="0"/>
                <a:cs typeface="Gotham" charset="0"/>
              </a:rPr>
              <a:t>rogrammable </a:t>
            </a:r>
            <a:r>
              <a:rPr lang="en-US" sz="4800" dirty="0" smtClean="0">
                <a:solidFill>
                  <a:schemeClr val="bg1"/>
                </a:solidFill>
                <a:latin typeface="Gotham Light" charset="0"/>
                <a:ea typeface="Gotham Light" charset="0"/>
                <a:cs typeface="Gotham Light" charset="0"/>
              </a:rPr>
              <a:t>and</a:t>
            </a:r>
            <a:r>
              <a:rPr lang="en-US" sz="4800" b="1" dirty="0" smtClean="0">
                <a:solidFill>
                  <a:schemeClr val="bg1"/>
                </a:solidFill>
                <a:latin typeface="Gotham" charset="0"/>
                <a:ea typeface="Gotham" charset="0"/>
                <a:cs typeface="Gotham" charset="0"/>
              </a:rPr>
              <a:t> automated</a:t>
            </a:r>
            <a:endParaRPr lang="en-US" sz="4800" b="1" dirty="0">
              <a:solidFill>
                <a:schemeClr val="bg1"/>
              </a:solidFill>
              <a:latin typeface="Gotham" charset="0"/>
              <a:ea typeface="Gotham" charset="0"/>
              <a:cs typeface="Gotham" charset="0"/>
            </a:endParaRPr>
          </a:p>
        </p:txBody>
      </p:sp>
      <p:sp>
        <p:nvSpPr>
          <p:cNvPr id="4" name="TextBox 3"/>
          <p:cNvSpPr txBox="1"/>
          <p:nvPr/>
        </p:nvSpPr>
        <p:spPr>
          <a:xfrm>
            <a:off x="13532" y="6445473"/>
            <a:ext cx="1641764" cy="369332"/>
          </a:xfrm>
          <a:prstGeom prst="rect">
            <a:avLst/>
          </a:prstGeom>
          <a:noFill/>
        </p:spPr>
        <p:txBody>
          <a:bodyPr wrap="square" rtlCol="0">
            <a:spAutoFit/>
          </a:bodyPr>
          <a:lstStyle/>
          <a:p>
            <a:r>
              <a:rPr lang="en-US" smtClean="0">
                <a:latin typeface="Gotham Light" charset="0"/>
                <a:ea typeface="Gotham Light" charset="0"/>
                <a:cs typeface="Gotham Light" charset="0"/>
              </a:rPr>
              <a:t>@rseroter</a:t>
            </a:r>
            <a:endParaRPr lang="en-US">
              <a:latin typeface="Gotham Light" charset="0"/>
              <a:ea typeface="Gotham Light" charset="0"/>
              <a:cs typeface="Gotham Light" charset="0"/>
            </a:endParaRPr>
          </a:p>
        </p:txBody>
      </p:sp>
    </p:spTree>
    <p:extLst>
      <p:ext uri="{BB962C8B-B14F-4D97-AF65-F5344CB8AC3E}">
        <p14:creationId xmlns:p14="http://schemas.microsoft.com/office/powerpoint/2010/main" val="594094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582" b="519"/>
          <a:stretch/>
        </p:blipFill>
        <p:spPr>
          <a:xfrm>
            <a:off x="0" y="0"/>
            <a:ext cx="12192000" cy="6858000"/>
          </a:xfrm>
          <a:prstGeom prst="rect">
            <a:avLst/>
          </a:prstGeom>
        </p:spPr>
      </p:pic>
      <p:sp>
        <p:nvSpPr>
          <p:cNvPr id="3" name="TextBox 2"/>
          <p:cNvSpPr txBox="1"/>
          <p:nvPr/>
        </p:nvSpPr>
        <p:spPr>
          <a:xfrm>
            <a:off x="4869716" y="361504"/>
            <a:ext cx="4210489" cy="830997"/>
          </a:xfrm>
          <a:prstGeom prst="rect">
            <a:avLst/>
          </a:prstGeom>
          <a:noFill/>
        </p:spPr>
        <p:txBody>
          <a:bodyPr wrap="square" rtlCol="0">
            <a:spAutoFit/>
          </a:bodyPr>
          <a:lstStyle/>
          <a:p>
            <a:r>
              <a:rPr lang="en-US" sz="4800" b="1" smtClean="0">
                <a:solidFill>
                  <a:schemeClr val="bg1"/>
                </a:solidFill>
                <a:latin typeface="Gotham" charset="0"/>
                <a:ea typeface="Gotham" charset="0"/>
                <a:cs typeface="Gotham" charset="0"/>
              </a:rPr>
              <a:t>lightweight</a:t>
            </a:r>
            <a:endParaRPr lang="en-US" sz="4800" b="1">
              <a:solidFill>
                <a:schemeClr val="bg1"/>
              </a:solidFill>
              <a:latin typeface="Gotham" charset="0"/>
              <a:ea typeface="Gotham" charset="0"/>
              <a:cs typeface="Gotham" charset="0"/>
            </a:endParaRPr>
          </a:p>
        </p:txBody>
      </p:sp>
      <p:sp>
        <p:nvSpPr>
          <p:cNvPr id="4" name="TextBox 3"/>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399116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084" b="5092"/>
          <a:stretch/>
        </p:blipFill>
        <p:spPr>
          <a:xfrm>
            <a:off x="0" y="0"/>
            <a:ext cx="12192000" cy="6858000"/>
          </a:xfrm>
          <a:prstGeom prst="rect">
            <a:avLst/>
          </a:prstGeom>
        </p:spPr>
      </p:pic>
      <p:sp>
        <p:nvSpPr>
          <p:cNvPr id="5" name="TextBox 4"/>
          <p:cNvSpPr txBox="1"/>
          <p:nvPr/>
        </p:nvSpPr>
        <p:spPr>
          <a:xfrm>
            <a:off x="572224" y="3955789"/>
            <a:ext cx="4380614" cy="1569660"/>
          </a:xfrm>
          <a:prstGeom prst="rect">
            <a:avLst/>
          </a:prstGeom>
          <a:noFill/>
        </p:spPr>
        <p:txBody>
          <a:bodyPr wrap="square" rtlCol="0">
            <a:spAutoFit/>
          </a:bodyPr>
          <a:lstStyle/>
          <a:p>
            <a:r>
              <a:rPr lang="en-US" sz="4800" b="1" dirty="0">
                <a:solidFill>
                  <a:schemeClr val="bg1"/>
                </a:solidFill>
                <a:latin typeface="Gotham" charset="0"/>
                <a:ea typeface="Gotham" charset="0"/>
                <a:cs typeface="Gotham" charset="0"/>
              </a:rPr>
              <a:t>t</a:t>
            </a:r>
            <a:r>
              <a:rPr lang="en-US" sz="4800" b="1" dirty="0" smtClean="0">
                <a:solidFill>
                  <a:schemeClr val="bg1"/>
                </a:solidFill>
                <a:latin typeface="Gotham" charset="0"/>
                <a:ea typeface="Gotham" charset="0"/>
                <a:cs typeface="Gotham" charset="0"/>
              </a:rPr>
              <a:t>ransient</a:t>
            </a:r>
          </a:p>
          <a:p>
            <a:r>
              <a:rPr lang="en-US" sz="4800" b="1" dirty="0" smtClean="0">
                <a:solidFill>
                  <a:schemeClr val="bg1"/>
                </a:solidFill>
                <a:latin typeface="Gotham" charset="0"/>
                <a:ea typeface="Gotham" charset="0"/>
                <a:cs typeface="Gotham" charset="0"/>
              </a:rPr>
              <a:t>endpoints</a:t>
            </a:r>
            <a:endParaRPr lang="en-US" sz="4800" b="1" dirty="0">
              <a:solidFill>
                <a:schemeClr val="bg1"/>
              </a:solidFill>
              <a:latin typeface="Gotham" charset="0"/>
              <a:ea typeface="Gotham" charset="0"/>
              <a:cs typeface="Gotham" charset="0"/>
            </a:endParaRPr>
          </a:p>
        </p:txBody>
      </p:sp>
      <p:sp>
        <p:nvSpPr>
          <p:cNvPr id="6" name="TextBox 5"/>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591316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269" b="11263"/>
          <a:stretch/>
        </p:blipFill>
        <p:spPr>
          <a:xfrm>
            <a:off x="0" y="0"/>
            <a:ext cx="12192000" cy="6858000"/>
          </a:xfrm>
          <a:prstGeom prst="rect">
            <a:avLst/>
          </a:prstGeom>
        </p:spPr>
      </p:pic>
      <p:sp>
        <p:nvSpPr>
          <p:cNvPr id="5" name="Rectangle 4"/>
          <p:cNvSpPr/>
          <p:nvPr/>
        </p:nvSpPr>
        <p:spPr>
          <a:xfrm>
            <a:off x="0" y="-43195"/>
            <a:ext cx="12205532" cy="6858000"/>
          </a:xfrm>
          <a:prstGeom prst="rect">
            <a:avLst/>
          </a:pr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21525" y="2360429"/>
            <a:ext cx="3827721" cy="1569660"/>
          </a:xfrm>
          <a:prstGeom prst="rect">
            <a:avLst/>
          </a:prstGeom>
          <a:noFill/>
        </p:spPr>
        <p:txBody>
          <a:bodyPr wrap="square" rtlCol="0">
            <a:spAutoFit/>
          </a:bodyPr>
          <a:lstStyle/>
          <a:p>
            <a:r>
              <a:rPr lang="en-US" sz="4800" b="1" smtClean="0">
                <a:solidFill>
                  <a:schemeClr val="bg1"/>
                </a:solidFill>
                <a:latin typeface="Gotham" charset="0"/>
                <a:ea typeface="Gotham" charset="0"/>
                <a:cs typeface="Gotham" charset="0"/>
              </a:rPr>
              <a:t>low barrier to entry</a:t>
            </a:r>
            <a:endParaRPr lang="en-US" sz="4800" b="1">
              <a:solidFill>
                <a:schemeClr val="bg1"/>
              </a:solidFill>
              <a:latin typeface="Gotham" charset="0"/>
              <a:ea typeface="Gotham" charset="0"/>
              <a:cs typeface="Gotham" charset="0"/>
            </a:endParaRPr>
          </a:p>
        </p:txBody>
      </p:sp>
      <p:sp>
        <p:nvSpPr>
          <p:cNvPr id="7" name="TextBox 6"/>
          <p:cNvSpPr txBox="1"/>
          <p:nvPr/>
        </p:nvSpPr>
        <p:spPr>
          <a:xfrm>
            <a:off x="13532" y="6445473"/>
            <a:ext cx="1641764" cy="369332"/>
          </a:xfrm>
          <a:prstGeom prst="rect">
            <a:avLst/>
          </a:prstGeom>
          <a:noFill/>
        </p:spPr>
        <p:txBody>
          <a:bodyPr wrap="square" rtlCol="0">
            <a:spAutoFit/>
          </a:bodyPr>
          <a:lstStyle/>
          <a:p>
            <a:r>
              <a:rPr lang="en-US" dirty="0" smtClean="0">
                <a:solidFill>
                  <a:schemeClr val="bg1"/>
                </a:solidFill>
                <a:latin typeface="Gotham Light" charset="0"/>
                <a:ea typeface="Gotham Light" charset="0"/>
                <a:cs typeface="Gotham Light" charset="0"/>
              </a:rPr>
              <a:t>@rseroter</a:t>
            </a:r>
            <a:endParaRPr lang="en-US" dirty="0">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508545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1162"/>
          <a:stretch/>
        </p:blipFill>
        <p:spPr>
          <a:xfrm>
            <a:off x="0" y="0"/>
            <a:ext cx="12205532" cy="6858000"/>
          </a:xfrm>
          <a:prstGeom prst="rect">
            <a:avLst/>
          </a:prstGeom>
        </p:spPr>
      </p:pic>
      <p:sp>
        <p:nvSpPr>
          <p:cNvPr id="3" name="Rectangle 2"/>
          <p:cNvSpPr/>
          <p:nvPr/>
        </p:nvSpPr>
        <p:spPr>
          <a:xfrm>
            <a:off x="0" y="0"/>
            <a:ext cx="12219064" cy="6858000"/>
          </a:xfrm>
          <a:prstGeom prst="rect">
            <a:avLst/>
          </a:prstGeom>
          <a:solidFill>
            <a:srgbClr val="000000">
              <a:alpha val="1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532" y="6445473"/>
            <a:ext cx="1641764" cy="369332"/>
          </a:xfrm>
          <a:prstGeom prst="rect">
            <a:avLst/>
          </a:prstGeom>
          <a:noFill/>
        </p:spPr>
        <p:txBody>
          <a:bodyPr wrap="square" rtlCol="0">
            <a:spAutoFit/>
          </a:bodyPr>
          <a:lstStyle/>
          <a:p>
            <a:r>
              <a:rPr lang="en-US" dirty="0" smtClean="0">
                <a:solidFill>
                  <a:schemeClr val="bg1"/>
                </a:solidFill>
                <a:latin typeface="Gotham Light" charset="0"/>
                <a:ea typeface="Gotham Light" charset="0"/>
                <a:cs typeface="Gotham Light" charset="0"/>
              </a:rPr>
              <a:t>@rseroter</a:t>
            </a:r>
            <a:endParaRPr lang="en-US" dirty="0">
              <a:solidFill>
                <a:schemeClr val="bg1"/>
              </a:solidFill>
              <a:latin typeface="Gotham Light" charset="0"/>
              <a:ea typeface="Gotham Light" charset="0"/>
              <a:cs typeface="Gotham Light" charset="0"/>
            </a:endParaRPr>
          </a:p>
        </p:txBody>
      </p:sp>
      <p:sp>
        <p:nvSpPr>
          <p:cNvPr id="2" name="TextBox 1"/>
          <p:cNvSpPr txBox="1"/>
          <p:nvPr/>
        </p:nvSpPr>
        <p:spPr>
          <a:xfrm>
            <a:off x="207818" y="350984"/>
            <a:ext cx="5070764" cy="3108543"/>
          </a:xfrm>
          <a:prstGeom prst="rect">
            <a:avLst/>
          </a:prstGeom>
          <a:noFill/>
        </p:spPr>
        <p:txBody>
          <a:bodyPr wrap="square" rtlCol="0">
            <a:spAutoFit/>
          </a:bodyPr>
          <a:lstStyle/>
          <a:p>
            <a:r>
              <a:rPr lang="en-US" sz="2800" dirty="0" smtClean="0">
                <a:latin typeface="Gotham Book" charset="0"/>
                <a:ea typeface="Gotham Book" charset="0"/>
                <a:cs typeface="Gotham Book" charset="0"/>
              </a:rPr>
              <a:t>Leave Behind </a:t>
            </a:r>
            <a:r>
              <a:rPr lang="is-IS" sz="2800" dirty="0" smtClean="0">
                <a:latin typeface="Gotham Book" charset="0"/>
                <a:ea typeface="Gotham Book" charset="0"/>
                <a:cs typeface="Gotham Book" charset="0"/>
              </a:rPr>
              <a:t>…</a:t>
            </a:r>
          </a:p>
          <a:p>
            <a:endParaRPr lang="is-IS" sz="2800" dirty="0">
              <a:latin typeface="Gotham Medium" charset="0"/>
              <a:ea typeface="Gotham Medium" charset="0"/>
              <a:cs typeface="Gotham Medium" charset="0"/>
            </a:endParaRPr>
          </a:p>
          <a:p>
            <a:r>
              <a:rPr lang="en-US" sz="2800" b="1" dirty="0" smtClean="0">
                <a:latin typeface="Gotham" charset="0"/>
                <a:ea typeface="Gotham" charset="0"/>
                <a:cs typeface="Gotham" charset="0"/>
              </a:rPr>
              <a:t>Application Adapters</a:t>
            </a:r>
            <a:endParaRPr lang="en-US" sz="2800" b="1" dirty="0">
              <a:latin typeface="Gotham" charset="0"/>
              <a:ea typeface="Gotham" charset="0"/>
              <a:cs typeface="Gotham" charset="0"/>
            </a:endParaRPr>
          </a:p>
          <a:p>
            <a:r>
              <a:rPr lang="en-US" sz="2800" b="1" dirty="0" smtClean="0">
                <a:latin typeface="Gotham" charset="0"/>
                <a:ea typeface="Gotham" charset="0"/>
                <a:cs typeface="Gotham" charset="0"/>
              </a:rPr>
              <a:t>Transformation Engine</a:t>
            </a:r>
            <a:endParaRPr lang="en-US" sz="2800" b="1" dirty="0">
              <a:latin typeface="Gotham" charset="0"/>
              <a:ea typeface="Gotham" charset="0"/>
              <a:cs typeface="Gotham" charset="0"/>
            </a:endParaRPr>
          </a:p>
          <a:p>
            <a:r>
              <a:rPr lang="en-US" sz="2800" b="1" dirty="0" smtClean="0">
                <a:latin typeface="Gotham" charset="0"/>
                <a:ea typeface="Gotham" charset="0"/>
                <a:cs typeface="Gotham" charset="0"/>
              </a:rPr>
              <a:t>Workflow</a:t>
            </a:r>
            <a:endParaRPr lang="en-US" sz="2800" b="1" dirty="0">
              <a:latin typeface="Gotham" charset="0"/>
              <a:ea typeface="Gotham" charset="0"/>
              <a:cs typeface="Gotham" charset="0"/>
            </a:endParaRPr>
          </a:p>
          <a:p>
            <a:r>
              <a:rPr lang="en-US" sz="2800" b="1" dirty="0" smtClean="0">
                <a:latin typeface="Gotham" charset="0"/>
                <a:ea typeface="Gotham" charset="0"/>
                <a:cs typeface="Gotham" charset="0"/>
              </a:rPr>
              <a:t>Rich User Interface</a:t>
            </a:r>
          </a:p>
          <a:p>
            <a:r>
              <a:rPr lang="en-US" sz="2800" b="1" dirty="0" smtClean="0">
                <a:latin typeface="Gotham" charset="0"/>
                <a:ea typeface="Gotham" charset="0"/>
                <a:cs typeface="Gotham" charset="0"/>
              </a:rPr>
              <a:t>Integration Teams</a:t>
            </a:r>
            <a:endParaRPr lang="en-US" sz="2800" b="1" dirty="0">
              <a:latin typeface="Gotham" charset="0"/>
              <a:ea typeface="Gotham" charset="0"/>
              <a:cs typeface="Gotham" charset="0"/>
            </a:endParaRPr>
          </a:p>
        </p:txBody>
      </p:sp>
    </p:spTree>
    <p:extLst>
      <p:ext uri="{BB962C8B-B14F-4D97-AF65-F5344CB8AC3E}">
        <p14:creationId xmlns:p14="http://schemas.microsoft.com/office/powerpoint/2010/main" val="17937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50605" y="680484"/>
            <a:ext cx="1807535" cy="5447645"/>
          </a:xfrm>
          <a:prstGeom prst="rect">
            <a:avLst/>
          </a:prstGeom>
          <a:noFill/>
        </p:spPr>
        <p:txBody>
          <a:bodyPr wrap="square" rtlCol="0">
            <a:spAutoFit/>
          </a:bodyPr>
          <a:lstStyle/>
          <a:p>
            <a:r>
              <a:rPr lang="en-US" sz="8800" b="1" dirty="0" smtClean="0">
                <a:solidFill>
                  <a:schemeClr val="tx1">
                    <a:lumMod val="65000"/>
                    <a:lumOff val="35000"/>
                  </a:schemeClr>
                </a:solidFill>
                <a:latin typeface="Gotham" charset="0"/>
                <a:ea typeface="Gotham" charset="0"/>
                <a:cs typeface="Gotham" charset="0"/>
              </a:rPr>
              <a:t>#1</a:t>
            </a:r>
          </a:p>
          <a:p>
            <a:endParaRPr lang="en-US" sz="4000" b="1" dirty="0">
              <a:solidFill>
                <a:schemeClr val="bg1"/>
              </a:solidFill>
              <a:latin typeface="Gotham" charset="0"/>
              <a:ea typeface="Gotham" charset="0"/>
              <a:cs typeface="Gotham" charset="0"/>
            </a:endParaRPr>
          </a:p>
          <a:p>
            <a:r>
              <a:rPr lang="en-US" sz="8800" b="1" dirty="0" smtClean="0">
                <a:solidFill>
                  <a:schemeClr val="accent4"/>
                </a:solidFill>
                <a:latin typeface="Gotham" charset="0"/>
                <a:ea typeface="Gotham" charset="0"/>
                <a:cs typeface="Gotham" charset="0"/>
              </a:rPr>
              <a:t>#2</a:t>
            </a:r>
          </a:p>
          <a:p>
            <a:endParaRPr lang="en-US" sz="4000" b="1" dirty="0">
              <a:solidFill>
                <a:schemeClr val="accent2"/>
              </a:solidFill>
              <a:latin typeface="Gotham" charset="0"/>
              <a:ea typeface="Gotham" charset="0"/>
              <a:cs typeface="Gotham" charset="0"/>
            </a:endParaRPr>
          </a:p>
          <a:p>
            <a:r>
              <a:rPr lang="en-US" sz="8800" b="1" dirty="0" smtClean="0">
                <a:solidFill>
                  <a:schemeClr val="tx1">
                    <a:lumMod val="65000"/>
                    <a:lumOff val="35000"/>
                  </a:schemeClr>
                </a:solidFill>
                <a:latin typeface="Gotham" charset="0"/>
                <a:ea typeface="Gotham" charset="0"/>
                <a:cs typeface="Gotham" charset="0"/>
              </a:rPr>
              <a:t>#3</a:t>
            </a:r>
            <a:endParaRPr lang="en-US" sz="8800" b="1" dirty="0">
              <a:solidFill>
                <a:schemeClr val="tx1">
                  <a:lumMod val="65000"/>
                  <a:lumOff val="35000"/>
                </a:schemeClr>
              </a:solidFill>
              <a:latin typeface="Gotham" charset="0"/>
              <a:ea typeface="Gotham" charset="0"/>
              <a:cs typeface="Gotham" charset="0"/>
            </a:endParaRPr>
          </a:p>
        </p:txBody>
      </p:sp>
      <p:sp>
        <p:nvSpPr>
          <p:cNvPr id="5" name="TextBox 4"/>
          <p:cNvSpPr txBox="1"/>
          <p:nvPr/>
        </p:nvSpPr>
        <p:spPr>
          <a:xfrm>
            <a:off x="2658138" y="1125364"/>
            <a:ext cx="8910083" cy="584775"/>
          </a:xfrm>
          <a:prstGeom prst="rect">
            <a:avLst/>
          </a:prstGeom>
          <a:noFill/>
        </p:spPr>
        <p:txBody>
          <a:bodyPr wrap="square" rtlCol="0" anchor="ctr">
            <a:spAutoFit/>
          </a:bodyPr>
          <a:lstStyle/>
          <a:p>
            <a:r>
              <a:rPr lang="en-US" sz="3200" dirty="0" smtClean="0">
                <a:solidFill>
                  <a:schemeClr val="tx1">
                    <a:lumMod val="65000"/>
                    <a:lumOff val="35000"/>
                  </a:schemeClr>
                </a:solidFill>
                <a:latin typeface="Gotham Book" charset="0"/>
                <a:ea typeface="Gotham Book" charset="0"/>
                <a:cs typeface="Gotham Book" charset="0"/>
              </a:rPr>
              <a:t>Look at modern integration criteria</a:t>
            </a:r>
            <a:endParaRPr lang="en-US" sz="3200" dirty="0">
              <a:solidFill>
                <a:schemeClr val="tx1">
                  <a:lumMod val="65000"/>
                  <a:lumOff val="35000"/>
                </a:schemeClr>
              </a:solidFill>
              <a:latin typeface="Gotham Book" charset="0"/>
              <a:ea typeface="Gotham Book" charset="0"/>
              <a:cs typeface="Gotham Book" charset="0"/>
            </a:endParaRPr>
          </a:p>
        </p:txBody>
      </p:sp>
      <p:sp>
        <p:nvSpPr>
          <p:cNvPr id="6" name="TextBox 5"/>
          <p:cNvSpPr txBox="1"/>
          <p:nvPr/>
        </p:nvSpPr>
        <p:spPr>
          <a:xfrm>
            <a:off x="2658139" y="3111918"/>
            <a:ext cx="8910083" cy="584775"/>
          </a:xfrm>
          <a:prstGeom prst="rect">
            <a:avLst/>
          </a:prstGeom>
          <a:noFill/>
        </p:spPr>
        <p:txBody>
          <a:bodyPr wrap="square" rtlCol="0" anchor="ctr">
            <a:spAutoFit/>
          </a:bodyPr>
          <a:lstStyle/>
          <a:p>
            <a:r>
              <a:rPr lang="en-US" sz="3200" dirty="0" smtClean="0">
                <a:solidFill>
                  <a:schemeClr val="bg1"/>
                </a:solidFill>
                <a:latin typeface="Gotham Book" charset="0"/>
                <a:ea typeface="Gotham Book" charset="0"/>
                <a:cs typeface="Gotham Book" charset="0"/>
              </a:rPr>
              <a:t>Review popular OSS integration tools</a:t>
            </a:r>
            <a:endParaRPr lang="en-US" sz="3200" dirty="0">
              <a:solidFill>
                <a:schemeClr val="bg1"/>
              </a:solidFill>
              <a:latin typeface="Gotham Book" charset="0"/>
              <a:ea typeface="Gotham Book" charset="0"/>
              <a:cs typeface="Gotham Book" charset="0"/>
            </a:endParaRPr>
          </a:p>
        </p:txBody>
      </p:sp>
      <p:sp>
        <p:nvSpPr>
          <p:cNvPr id="7" name="TextBox 6"/>
          <p:cNvSpPr txBox="1"/>
          <p:nvPr/>
        </p:nvSpPr>
        <p:spPr>
          <a:xfrm>
            <a:off x="2658138" y="5013412"/>
            <a:ext cx="8910083" cy="584775"/>
          </a:xfrm>
          <a:prstGeom prst="rect">
            <a:avLst/>
          </a:prstGeom>
          <a:noFill/>
        </p:spPr>
        <p:txBody>
          <a:bodyPr wrap="square" rtlCol="0" anchor="ctr">
            <a:spAutoFit/>
          </a:bodyPr>
          <a:lstStyle/>
          <a:p>
            <a:r>
              <a:rPr lang="en-US" sz="3200" dirty="0" smtClean="0">
                <a:solidFill>
                  <a:schemeClr val="tx1">
                    <a:lumMod val="65000"/>
                    <a:lumOff val="35000"/>
                  </a:schemeClr>
                </a:solidFill>
                <a:latin typeface="Gotham Book" charset="0"/>
                <a:ea typeface="Gotham Book" charset="0"/>
                <a:cs typeface="Gotham Book" charset="0"/>
              </a:rPr>
              <a:t>Compare to the Microsoft portfolio</a:t>
            </a:r>
            <a:endParaRPr lang="en-US" sz="3200" dirty="0">
              <a:solidFill>
                <a:schemeClr val="tx1">
                  <a:lumMod val="65000"/>
                  <a:lumOff val="35000"/>
                </a:schemeClr>
              </a:solidFill>
              <a:latin typeface="Gotham Book" charset="0"/>
              <a:ea typeface="Gotham Book" charset="0"/>
              <a:cs typeface="Gotham Book" charset="0"/>
            </a:endParaRPr>
          </a:p>
        </p:txBody>
      </p:sp>
      <p:sp>
        <p:nvSpPr>
          <p:cNvPr id="8" name="TextBox 7"/>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764694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a:ext>
            </a:extLst>
          </a:blip>
          <a:stretch>
            <a:fillRect/>
          </a:stretch>
        </p:blipFill>
        <p:spPr>
          <a:xfrm>
            <a:off x="588502" y="2333155"/>
            <a:ext cx="3524398" cy="1852568"/>
          </a:xfrm>
          <a:prstGeom prst="rect">
            <a:avLst/>
          </a:prstGeom>
        </p:spPr>
      </p:pic>
      <p:sp>
        <p:nvSpPr>
          <p:cNvPr id="3" name="TextBox 2"/>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2121855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201897" y="595423"/>
            <a:ext cx="6424046" cy="646331"/>
          </a:xfrm>
          <a:prstGeom prst="rect">
            <a:avLst/>
          </a:prstGeom>
          <a:noFill/>
        </p:spPr>
        <p:txBody>
          <a:bodyPr wrap="square" rtlCol="0">
            <a:spAutoFit/>
          </a:bodyPr>
          <a:lstStyle>
            <a:defPPr>
              <a:defRPr lang="en-US"/>
            </a:defPPr>
            <a:lvl1pPr>
              <a:defRPr sz="3600">
                <a:solidFill>
                  <a:schemeClr val="accent2"/>
                </a:solidFill>
                <a:latin typeface="Gotham Book" charset="0"/>
                <a:ea typeface="Gotham Book" charset="0"/>
                <a:cs typeface="Gotham Book" charset="0"/>
              </a:defRPr>
            </a:lvl1pPr>
          </a:lstStyle>
          <a:p>
            <a:r>
              <a:rPr lang="en-US" dirty="0">
                <a:solidFill>
                  <a:schemeClr val="accent4"/>
                </a:solidFill>
              </a:rPr>
              <a:t>what is it?</a:t>
            </a:r>
          </a:p>
        </p:txBody>
      </p:sp>
      <p:sp>
        <p:nvSpPr>
          <p:cNvPr id="2" name="TextBox 1"/>
          <p:cNvSpPr txBox="1"/>
          <p:nvPr/>
        </p:nvSpPr>
        <p:spPr>
          <a:xfrm>
            <a:off x="5201896" y="1735944"/>
            <a:ext cx="5943601" cy="3046988"/>
          </a:xfrm>
          <a:prstGeom prst="rect">
            <a:avLst/>
          </a:prstGeom>
          <a:noFill/>
        </p:spPr>
        <p:txBody>
          <a:bodyPr wrap="square" rtlCol="0">
            <a:spAutoFit/>
          </a:bodyPr>
          <a:lstStyle/>
          <a:p>
            <a:r>
              <a:rPr lang="en-US" sz="3200" dirty="0" smtClean="0">
                <a:solidFill>
                  <a:schemeClr val="bg1"/>
                </a:solidFill>
                <a:latin typeface="Gotham Book" charset="0"/>
                <a:ea typeface="Gotham Book" charset="0"/>
                <a:cs typeface="Gotham Book" charset="0"/>
              </a:rPr>
              <a:t>“Kafka </a:t>
            </a:r>
            <a:r>
              <a:rPr lang="en-US" sz="3200" dirty="0">
                <a:solidFill>
                  <a:schemeClr val="bg1"/>
                </a:solidFill>
                <a:latin typeface="Gotham Book" charset="0"/>
                <a:ea typeface="Gotham Book" charset="0"/>
                <a:cs typeface="Gotham Book" charset="0"/>
              </a:rPr>
              <a:t>is a distributed, partitioned, replicated commit log service. It provides the functionality of a messaging system, but with a unique design</a:t>
            </a:r>
            <a:r>
              <a:rPr lang="en-US" sz="3200" dirty="0" smtClean="0">
                <a:solidFill>
                  <a:schemeClr val="bg1"/>
                </a:solidFill>
                <a:latin typeface="Gotham Book" charset="0"/>
                <a:ea typeface="Gotham Book" charset="0"/>
                <a:cs typeface="Gotham Book" charset="0"/>
              </a:rPr>
              <a:t>."</a:t>
            </a:r>
            <a:endParaRPr lang="en-US" sz="3200" dirty="0">
              <a:solidFill>
                <a:schemeClr val="bg1"/>
              </a:solidFill>
              <a:latin typeface="Gotham Book" charset="0"/>
              <a:ea typeface="Gotham Book" charset="0"/>
              <a:cs typeface="Gotham Book" charset="0"/>
            </a:endParaRPr>
          </a:p>
        </p:txBody>
      </p:sp>
      <p:pic>
        <p:nvPicPr>
          <p:cNvPr id="6" name="Picture 5"/>
          <p:cNvPicPr>
            <a:picLocks noChangeAspect="1"/>
          </p:cNvPicPr>
          <p:nvPr/>
        </p:nvPicPr>
        <p:blipFill>
          <a:blip r:embed="rId2" cstate="screen">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a:ext>
            </a:extLst>
          </a:blip>
          <a:stretch>
            <a:fillRect/>
          </a:stretch>
        </p:blipFill>
        <p:spPr>
          <a:xfrm>
            <a:off x="588502" y="2333155"/>
            <a:ext cx="3524398" cy="1852568"/>
          </a:xfrm>
          <a:prstGeom prst="rect">
            <a:avLst/>
          </a:prstGeom>
        </p:spPr>
      </p:pic>
      <p:sp>
        <p:nvSpPr>
          <p:cNvPr id="5" name="TextBox 4"/>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7111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tretch>
            <a:fillRect/>
          </a:stretch>
        </p:blipFill>
        <p:spPr>
          <a:xfrm>
            <a:off x="588502" y="2333155"/>
            <a:ext cx="3524398" cy="1852568"/>
          </a:xfrm>
          <a:prstGeom prst="rect">
            <a:avLst/>
          </a:prstGeom>
        </p:spPr>
      </p:pic>
      <p:sp>
        <p:nvSpPr>
          <p:cNvPr id="2" name="TextBox 1"/>
          <p:cNvSpPr txBox="1"/>
          <p:nvPr/>
        </p:nvSpPr>
        <p:spPr>
          <a:xfrm>
            <a:off x="5201897" y="956488"/>
            <a:ext cx="6685303" cy="4605902"/>
          </a:xfrm>
          <a:prstGeom prst="rect">
            <a:avLst/>
          </a:prstGeom>
          <a:noFill/>
        </p:spPr>
        <p:txBody>
          <a:bodyPr wrap="square" rtlCol="0" anchor="ctr">
            <a:noAutofit/>
          </a:bodyPr>
          <a:lstStyle/>
          <a:p>
            <a:r>
              <a:rPr lang="en-US" sz="2400" dirty="0" smtClean="0">
                <a:solidFill>
                  <a:schemeClr val="bg1"/>
                </a:solidFill>
                <a:latin typeface="Gotham Light" charset="0"/>
                <a:ea typeface="Gotham Light" charset="0"/>
                <a:cs typeface="Gotham Light" charset="0"/>
              </a:rPr>
              <a:t>Built by LinkedIn, open sourced in 2011</a:t>
            </a:r>
          </a:p>
          <a:p>
            <a:endParaRPr lang="en-US" sz="2400" dirty="0">
              <a:solidFill>
                <a:schemeClr val="bg1"/>
              </a:solidFill>
              <a:latin typeface="Gotham Light" charset="0"/>
              <a:ea typeface="Gotham Light" charset="0"/>
              <a:cs typeface="Gotham Light" charset="0"/>
            </a:endParaRPr>
          </a:p>
          <a:p>
            <a:r>
              <a:rPr lang="en-US" sz="2400" dirty="0" smtClean="0">
                <a:solidFill>
                  <a:schemeClr val="bg1"/>
                </a:solidFill>
                <a:latin typeface="Gotham Light" charset="0"/>
                <a:ea typeface="Gotham Light" charset="0"/>
                <a:cs typeface="Gotham Light" charset="0"/>
              </a:rPr>
              <a:t>Binary protocol over TCP, lots of SDKs</a:t>
            </a:r>
          </a:p>
          <a:p>
            <a:endParaRPr lang="en-US" sz="2400" dirty="0">
              <a:solidFill>
                <a:schemeClr val="bg1"/>
              </a:solidFill>
              <a:latin typeface="Gotham Light" charset="0"/>
              <a:ea typeface="Gotham Light" charset="0"/>
              <a:cs typeface="Gotham Light" charset="0"/>
            </a:endParaRPr>
          </a:p>
          <a:p>
            <a:r>
              <a:rPr lang="en-US" sz="2400" dirty="0" smtClean="0">
                <a:solidFill>
                  <a:schemeClr val="bg1"/>
                </a:solidFill>
                <a:latin typeface="Gotham Light" charset="0"/>
                <a:ea typeface="Gotham Light" charset="0"/>
                <a:cs typeface="Gotham Light" charset="0"/>
              </a:rPr>
              <a:t>Basic pub/sub, queue routing</a:t>
            </a:r>
          </a:p>
          <a:p>
            <a:endParaRPr lang="en-US" sz="2400" dirty="0">
              <a:solidFill>
                <a:schemeClr val="bg1"/>
              </a:solidFill>
              <a:latin typeface="Gotham Light" charset="0"/>
              <a:ea typeface="Gotham Light" charset="0"/>
              <a:cs typeface="Gotham Light" charset="0"/>
            </a:endParaRPr>
          </a:p>
          <a:p>
            <a:r>
              <a:rPr lang="en-US" sz="2400" dirty="0" smtClean="0">
                <a:solidFill>
                  <a:schemeClr val="bg1"/>
                </a:solidFill>
                <a:latin typeface="Gotham Light" charset="0"/>
                <a:ea typeface="Gotham Light" charset="0"/>
                <a:cs typeface="Gotham Light" charset="0"/>
              </a:rPr>
              <a:t>Designed to persist large amounts of data</a:t>
            </a:r>
          </a:p>
          <a:p>
            <a:endParaRPr lang="en-US" sz="2400" dirty="0">
              <a:solidFill>
                <a:schemeClr val="bg1"/>
              </a:solidFill>
              <a:latin typeface="Gotham Light" charset="0"/>
              <a:ea typeface="Gotham Light" charset="0"/>
              <a:cs typeface="Gotham Light" charset="0"/>
            </a:endParaRPr>
          </a:p>
          <a:p>
            <a:r>
              <a:rPr lang="en-US" sz="2400" dirty="0" smtClean="0">
                <a:solidFill>
                  <a:schemeClr val="bg1"/>
                </a:solidFill>
                <a:latin typeface="Gotham Light" charset="0"/>
                <a:ea typeface="Gotham Light" charset="0"/>
                <a:cs typeface="Gotham Light" charset="0"/>
              </a:rPr>
              <a:t>Targets real-time and batch consumers</a:t>
            </a:r>
          </a:p>
        </p:txBody>
      </p:sp>
      <p:sp>
        <p:nvSpPr>
          <p:cNvPr id="7" name="TextBox 6"/>
          <p:cNvSpPr txBox="1"/>
          <p:nvPr/>
        </p:nvSpPr>
        <p:spPr>
          <a:xfrm>
            <a:off x="5201897" y="595423"/>
            <a:ext cx="6424046" cy="646331"/>
          </a:xfrm>
          <a:prstGeom prst="rect">
            <a:avLst/>
          </a:prstGeom>
          <a:noFill/>
        </p:spPr>
        <p:txBody>
          <a:bodyPr wrap="square" rtlCol="0">
            <a:spAutoFit/>
          </a:bodyPr>
          <a:lstStyle>
            <a:defPPr>
              <a:defRPr lang="en-US"/>
            </a:defPPr>
            <a:lvl1pPr>
              <a:defRPr sz="3600">
                <a:solidFill>
                  <a:schemeClr val="accent2"/>
                </a:solidFill>
                <a:latin typeface="Gotham Book" charset="0"/>
                <a:ea typeface="Gotham Book" charset="0"/>
                <a:cs typeface="Gotham Book" charset="0"/>
              </a:defRPr>
            </a:lvl1pPr>
          </a:lstStyle>
          <a:p>
            <a:r>
              <a:rPr lang="en-US" dirty="0">
                <a:solidFill>
                  <a:schemeClr val="accent4"/>
                </a:solidFill>
              </a:rPr>
              <a:t>what </a:t>
            </a:r>
            <a:r>
              <a:rPr lang="en-US" dirty="0" smtClean="0">
                <a:solidFill>
                  <a:schemeClr val="accent4"/>
                </a:solidFill>
              </a:rPr>
              <a:t>should I know?</a:t>
            </a:r>
            <a:endParaRPr lang="en-US" dirty="0">
              <a:solidFill>
                <a:schemeClr val="accent4"/>
              </a:solidFill>
            </a:endParaRPr>
          </a:p>
        </p:txBody>
      </p:sp>
      <p:sp>
        <p:nvSpPr>
          <p:cNvPr id="8" name="TextBox 7"/>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75059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Rectangle 9"/>
          <p:cNvSpPr/>
          <p:nvPr/>
        </p:nvSpPr>
        <p:spPr>
          <a:xfrm>
            <a:off x="6075947" y="1455821"/>
            <a:ext cx="5911297" cy="3539430"/>
          </a:xfrm>
          <a:prstGeom prst="rect">
            <a:avLst/>
          </a:prstGeom>
        </p:spPr>
        <p:txBody>
          <a:bodyPr wrap="square">
            <a:spAutoFit/>
          </a:bodyPr>
          <a:lstStyle/>
          <a:p>
            <a:r>
              <a:rPr lang="en-US" sz="4400" dirty="0">
                <a:solidFill>
                  <a:srgbClr val="FFFFFF"/>
                </a:solidFill>
                <a:latin typeface="Gotham Bold" pitchFamily="50" charset="0"/>
                <a:cs typeface="Segoe UI Light" panose="020B0502040204020203" pitchFamily="34" charset="0"/>
              </a:rPr>
              <a:t>Richard Seroter</a:t>
            </a:r>
            <a:endParaRPr lang="en-US" sz="2400" b="1" dirty="0">
              <a:solidFill>
                <a:schemeClr val="accent2"/>
              </a:solidFill>
              <a:latin typeface="Gotham Bold" pitchFamily="50" charset="0"/>
              <a:cs typeface="Segoe UI Light" panose="020B0502040204020203" pitchFamily="34" charset="0"/>
            </a:endParaRPr>
          </a:p>
          <a:p>
            <a:pPr>
              <a:lnSpc>
                <a:spcPct val="150000"/>
              </a:lnSpc>
            </a:pPr>
            <a:r>
              <a:rPr lang="en-US" sz="2400" dirty="0" smtClean="0">
                <a:solidFill>
                  <a:srgbClr val="FFFFFF"/>
                </a:solidFill>
                <a:latin typeface="Gotham Light" pitchFamily="50" charset="0"/>
                <a:cs typeface="Segoe UI Light" panose="020B0502040204020203" pitchFamily="34" charset="0"/>
              </a:rPr>
              <a:t>Sr. Director of Product at Pivotal</a:t>
            </a:r>
            <a:endParaRPr lang="en-US" sz="2400" dirty="0">
              <a:solidFill>
                <a:srgbClr val="FFFFFF"/>
              </a:solidFill>
              <a:latin typeface="Gotham Light" pitchFamily="50" charset="0"/>
              <a:cs typeface="Segoe UI Light" panose="020B0502040204020203" pitchFamily="34" charset="0"/>
            </a:endParaRPr>
          </a:p>
          <a:p>
            <a:pPr>
              <a:lnSpc>
                <a:spcPct val="150000"/>
              </a:lnSpc>
            </a:pPr>
            <a:r>
              <a:rPr lang="en-US" sz="2400" dirty="0">
                <a:solidFill>
                  <a:prstClr val="white"/>
                </a:solidFill>
                <a:latin typeface="Gotham Light" pitchFamily="50" charset="0"/>
                <a:cs typeface="Segoe UI Light" panose="020B0502040204020203" pitchFamily="34" charset="0"/>
              </a:rPr>
              <a:t>Lead Cloud Editor for InfoQ.com</a:t>
            </a:r>
          </a:p>
          <a:p>
            <a:pPr>
              <a:lnSpc>
                <a:spcPct val="150000"/>
              </a:lnSpc>
            </a:pPr>
            <a:r>
              <a:rPr lang="en-US" sz="2400" dirty="0">
                <a:solidFill>
                  <a:prstClr val="white"/>
                </a:solidFill>
                <a:latin typeface="Gotham Light" pitchFamily="50" charset="0"/>
                <a:cs typeface="Segoe UI Light" panose="020B0502040204020203" pitchFamily="34" charset="0"/>
              </a:rPr>
              <a:t>9-time Microsoft MVP for Integration</a:t>
            </a:r>
          </a:p>
          <a:p>
            <a:pPr>
              <a:lnSpc>
                <a:spcPct val="150000"/>
              </a:lnSpc>
            </a:pPr>
            <a:r>
              <a:rPr lang="en-US" sz="2400" dirty="0">
                <a:solidFill>
                  <a:prstClr val="white"/>
                </a:solidFill>
                <a:latin typeface="Gotham Light" pitchFamily="50" charset="0"/>
                <a:cs typeface="Segoe UI Light" panose="020B0502040204020203" pitchFamily="34" charset="0"/>
              </a:rPr>
              <a:t>Technical Trainer at </a:t>
            </a:r>
            <a:r>
              <a:rPr lang="en-US" sz="2400" dirty="0" err="1">
                <a:solidFill>
                  <a:prstClr val="white"/>
                </a:solidFill>
                <a:latin typeface="Gotham Light" pitchFamily="50" charset="0"/>
                <a:cs typeface="Segoe UI Light" panose="020B0502040204020203" pitchFamily="34" charset="0"/>
              </a:rPr>
              <a:t>Pluralsight</a:t>
            </a:r>
            <a:endParaRPr lang="en-US" sz="2400" dirty="0">
              <a:solidFill>
                <a:prstClr val="white"/>
              </a:solidFill>
              <a:latin typeface="Gotham Light" pitchFamily="50" charset="0"/>
              <a:cs typeface="Segoe UI Light" panose="020B0502040204020203" pitchFamily="34" charset="0"/>
            </a:endParaRPr>
          </a:p>
          <a:p>
            <a:pPr>
              <a:lnSpc>
                <a:spcPct val="150000"/>
              </a:lnSpc>
            </a:pPr>
            <a:r>
              <a:rPr lang="en-US" sz="2400" dirty="0">
                <a:solidFill>
                  <a:prstClr val="white"/>
                </a:solidFill>
                <a:latin typeface="Gotham Light" pitchFamily="50" charset="0"/>
                <a:cs typeface="Segoe UI Light" panose="020B0502040204020203" pitchFamily="34" charset="0"/>
              </a:rPr>
              <a:t>3-time Book Author</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0530" y="502920"/>
            <a:ext cx="3901440" cy="5852160"/>
          </a:xfrm>
          <a:prstGeom prst="rect">
            <a:avLst/>
          </a:prstGeom>
        </p:spPr>
      </p:pic>
    </p:spTree>
    <p:extLst>
      <p:ext uri="{BB962C8B-B14F-4D97-AF65-F5344CB8AC3E}">
        <p14:creationId xmlns:p14="http://schemas.microsoft.com/office/powerpoint/2010/main" val="2104663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tretch>
            <a:fillRect/>
          </a:stretch>
        </p:blipFill>
        <p:spPr>
          <a:xfrm>
            <a:off x="588502" y="2333155"/>
            <a:ext cx="3524398" cy="1852568"/>
          </a:xfrm>
          <a:prstGeom prst="rect">
            <a:avLst/>
          </a:prstGeom>
        </p:spPr>
      </p:pic>
      <p:grpSp>
        <p:nvGrpSpPr>
          <p:cNvPr id="2" name="Group 1"/>
          <p:cNvGrpSpPr/>
          <p:nvPr/>
        </p:nvGrpSpPr>
        <p:grpSpPr>
          <a:xfrm>
            <a:off x="6029172" y="2618505"/>
            <a:ext cx="1535495" cy="2659640"/>
            <a:chOff x="6029172" y="2618505"/>
            <a:chExt cx="1535495" cy="2659640"/>
          </a:xfrm>
        </p:grpSpPr>
        <p:pic>
          <p:nvPicPr>
            <p:cNvPr id="7" name="Picture 6"/>
            <p:cNvPicPr>
              <a:picLocks noChangeAspect="1"/>
            </p:cNvPicPr>
            <p:nvPr/>
          </p:nvPicPr>
          <p:blipFill>
            <a:blip r:embed="rId5" cstate="screen">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a:ext>
              </a:extLst>
            </a:blip>
            <a:stretch>
              <a:fillRect/>
            </a:stretch>
          </p:blipFill>
          <p:spPr>
            <a:xfrm>
              <a:off x="6029172" y="2618505"/>
              <a:ext cx="1535495" cy="2646218"/>
            </a:xfrm>
            <a:prstGeom prst="rect">
              <a:avLst/>
            </a:prstGeom>
          </p:spPr>
        </p:pic>
        <p:sp>
          <p:nvSpPr>
            <p:cNvPr id="8" name="TextBox 7"/>
            <p:cNvSpPr txBox="1"/>
            <p:nvPr/>
          </p:nvSpPr>
          <p:spPr>
            <a:xfrm>
              <a:off x="6029172" y="4754925"/>
              <a:ext cx="1166732" cy="523220"/>
            </a:xfrm>
            <a:prstGeom prst="rect">
              <a:avLst/>
            </a:prstGeom>
            <a:noFill/>
          </p:spPr>
          <p:txBody>
            <a:bodyPr wrap="square" rtlCol="0">
              <a:spAutoFit/>
            </a:bodyPr>
            <a:lstStyle/>
            <a:p>
              <a:r>
                <a:rPr lang="en-US" sz="2800" dirty="0">
                  <a:solidFill>
                    <a:schemeClr val="bg1"/>
                  </a:solidFill>
                  <a:latin typeface="HanziPen TC" charset="-120"/>
                  <a:ea typeface="HanziPen TC" charset="-120"/>
                  <a:cs typeface="HanziPen TC" charset="-120"/>
                </a:rPr>
                <a:t>b</a:t>
              </a:r>
              <a:r>
                <a:rPr lang="en-US" sz="2800" dirty="0" smtClean="0">
                  <a:solidFill>
                    <a:schemeClr val="bg1"/>
                  </a:solidFill>
                  <a:latin typeface="HanziPen TC" charset="-120"/>
                  <a:ea typeface="HanziPen TC" charset="-120"/>
                  <a:cs typeface="HanziPen TC" charset="-120"/>
                </a:rPr>
                <a:t>roker</a:t>
              </a:r>
              <a:endParaRPr lang="en-US" sz="2800" dirty="0">
                <a:solidFill>
                  <a:schemeClr val="bg1"/>
                </a:solidFill>
                <a:latin typeface="HanziPen TC" charset="-120"/>
                <a:ea typeface="HanziPen TC" charset="-120"/>
                <a:cs typeface="HanziPen TC" charset="-120"/>
              </a:endParaRPr>
            </a:p>
          </p:txBody>
        </p:sp>
      </p:grpSp>
      <p:grpSp>
        <p:nvGrpSpPr>
          <p:cNvPr id="18" name="Group 17"/>
          <p:cNvGrpSpPr/>
          <p:nvPr/>
        </p:nvGrpSpPr>
        <p:grpSpPr>
          <a:xfrm>
            <a:off x="6085774" y="2711867"/>
            <a:ext cx="1406907" cy="646331"/>
            <a:chOff x="6085774" y="2711867"/>
            <a:chExt cx="1406907" cy="646331"/>
          </a:xfrm>
        </p:grpSpPr>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a:ext>
              </a:extLst>
            </a:blip>
            <a:stretch>
              <a:fillRect/>
            </a:stretch>
          </p:blipFill>
          <p:spPr>
            <a:xfrm>
              <a:off x="6155533" y="2760790"/>
              <a:ext cx="1287932" cy="597408"/>
            </a:xfrm>
            <a:prstGeom prst="rect">
              <a:avLst/>
            </a:prstGeom>
          </p:spPr>
        </p:pic>
        <p:sp>
          <p:nvSpPr>
            <p:cNvPr id="10" name="TextBox 9"/>
            <p:cNvSpPr txBox="1"/>
            <p:nvPr/>
          </p:nvSpPr>
          <p:spPr>
            <a:xfrm>
              <a:off x="6085774" y="2711867"/>
              <a:ext cx="1406907" cy="646331"/>
            </a:xfrm>
            <a:prstGeom prst="rect">
              <a:avLst/>
            </a:prstGeom>
            <a:noFill/>
          </p:spPr>
          <p:txBody>
            <a:bodyPr wrap="square" rtlCol="0">
              <a:spAutoFit/>
            </a:bodyPr>
            <a:lstStyle/>
            <a:p>
              <a:pPr algn="ctr"/>
              <a:r>
                <a:rPr lang="en-US" b="1" dirty="0">
                  <a:latin typeface="HanziPen TC" charset="-120"/>
                  <a:ea typeface="HanziPen TC" charset="-120"/>
                  <a:cs typeface="HanziPen TC" charset="-120"/>
                </a:rPr>
                <a:t>t</a:t>
              </a:r>
              <a:r>
                <a:rPr lang="en-US" b="1" dirty="0" smtClean="0">
                  <a:latin typeface="HanziPen TC" charset="-120"/>
                  <a:ea typeface="HanziPen TC" charset="-120"/>
                  <a:cs typeface="HanziPen TC" charset="-120"/>
                </a:rPr>
                <a:t>opic 1</a:t>
              </a:r>
            </a:p>
            <a:p>
              <a:pPr algn="ctr"/>
              <a:r>
                <a:rPr lang="en-US" b="1" dirty="0" smtClean="0">
                  <a:latin typeface="HanziPen TC" charset="-120"/>
                  <a:ea typeface="HanziPen TC" charset="-120"/>
                  <a:cs typeface="HanziPen TC" charset="-120"/>
                </a:rPr>
                <a:t>(partition 1)</a:t>
              </a:r>
              <a:endParaRPr lang="en-US" b="1" dirty="0">
                <a:latin typeface="HanziPen TC" charset="-120"/>
                <a:ea typeface="HanziPen TC" charset="-120"/>
                <a:cs typeface="HanziPen TC" charset="-120"/>
              </a:endParaRPr>
            </a:p>
          </p:txBody>
        </p:sp>
      </p:grpSp>
      <p:grpSp>
        <p:nvGrpSpPr>
          <p:cNvPr id="4" name="Group 3"/>
          <p:cNvGrpSpPr/>
          <p:nvPr/>
        </p:nvGrpSpPr>
        <p:grpSpPr>
          <a:xfrm>
            <a:off x="7717556" y="2618505"/>
            <a:ext cx="1535495" cy="2659640"/>
            <a:chOff x="7717556" y="2618505"/>
            <a:chExt cx="1535495" cy="2659640"/>
          </a:xfrm>
        </p:grpSpPr>
        <p:pic>
          <p:nvPicPr>
            <p:cNvPr id="11" name="Picture 10"/>
            <p:cNvPicPr>
              <a:picLocks noChangeAspect="1"/>
            </p:cNvPicPr>
            <p:nvPr/>
          </p:nvPicPr>
          <p:blipFill>
            <a:blip r:embed="rId5" cstate="screen">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a:ext>
              </a:extLst>
            </a:blip>
            <a:stretch>
              <a:fillRect/>
            </a:stretch>
          </p:blipFill>
          <p:spPr>
            <a:xfrm>
              <a:off x="7717556" y="2618505"/>
              <a:ext cx="1535495" cy="2659640"/>
            </a:xfrm>
            <a:prstGeom prst="rect">
              <a:avLst/>
            </a:prstGeom>
          </p:spPr>
        </p:pic>
        <p:sp>
          <p:nvSpPr>
            <p:cNvPr id="12" name="TextBox 11"/>
            <p:cNvSpPr txBox="1"/>
            <p:nvPr/>
          </p:nvSpPr>
          <p:spPr>
            <a:xfrm>
              <a:off x="7717556" y="4754925"/>
              <a:ext cx="1166732" cy="523220"/>
            </a:xfrm>
            <a:prstGeom prst="rect">
              <a:avLst/>
            </a:prstGeom>
            <a:noFill/>
          </p:spPr>
          <p:txBody>
            <a:bodyPr wrap="square" rtlCol="0">
              <a:spAutoFit/>
            </a:bodyPr>
            <a:lstStyle/>
            <a:p>
              <a:r>
                <a:rPr lang="en-US" sz="2800" dirty="0">
                  <a:solidFill>
                    <a:schemeClr val="bg1"/>
                  </a:solidFill>
                  <a:latin typeface="HanziPen TC" charset="-120"/>
                  <a:ea typeface="HanziPen TC" charset="-120"/>
                  <a:cs typeface="HanziPen TC" charset="-120"/>
                </a:rPr>
                <a:t>b</a:t>
              </a:r>
              <a:r>
                <a:rPr lang="en-US" sz="2800" dirty="0" smtClean="0">
                  <a:solidFill>
                    <a:schemeClr val="bg1"/>
                  </a:solidFill>
                  <a:latin typeface="HanziPen TC" charset="-120"/>
                  <a:ea typeface="HanziPen TC" charset="-120"/>
                  <a:cs typeface="HanziPen TC" charset="-120"/>
                </a:rPr>
                <a:t>roker</a:t>
              </a:r>
              <a:endParaRPr lang="en-US" sz="2800" dirty="0">
                <a:solidFill>
                  <a:schemeClr val="bg1"/>
                </a:solidFill>
                <a:latin typeface="HanziPen TC" charset="-120"/>
                <a:ea typeface="HanziPen TC" charset="-120"/>
                <a:cs typeface="HanziPen TC" charset="-120"/>
              </a:endParaRPr>
            </a:p>
          </p:txBody>
        </p:sp>
      </p:grpSp>
      <p:grpSp>
        <p:nvGrpSpPr>
          <p:cNvPr id="14" name="Group 13"/>
          <p:cNvGrpSpPr/>
          <p:nvPr/>
        </p:nvGrpSpPr>
        <p:grpSpPr>
          <a:xfrm>
            <a:off x="9405940" y="2618505"/>
            <a:ext cx="1535495" cy="2659640"/>
            <a:chOff x="9405940" y="2618505"/>
            <a:chExt cx="1535495" cy="2659640"/>
          </a:xfrm>
        </p:grpSpPr>
        <p:pic>
          <p:nvPicPr>
            <p:cNvPr id="15" name="Picture 14"/>
            <p:cNvPicPr>
              <a:picLocks noChangeAspect="1"/>
            </p:cNvPicPr>
            <p:nvPr/>
          </p:nvPicPr>
          <p:blipFill>
            <a:blip r:embed="rId5" cstate="screen">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a:ext>
              </a:extLst>
            </a:blip>
            <a:stretch>
              <a:fillRect/>
            </a:stretch>
          </p:blipFill>
          <p:spPr>
            <a:xfrm>
              <a:off x="9405940" y="2618505"/>
              <a:ext cx="1535495" cy="2659640"/>
            </a:xfrm>
            <a:prstGeom prst="rect">
              <a:avLst/>
            </a:prstGeom>
          </p:spPr>
        </p:pic>
        <p:sp>
          <p:nvSpPr>
            <p:cNvPr id="16" name="TextBox 15"/>
            <p:cNvSpPr txBox="1"/>
            <p:nvPr/>
          </p:nvSpPr>
          <p:spPr>
            <a:xfrm>
              <a:off x="9405940" y="4754925"/>
              <a:ext cx="1166732" cy="523220"/>
            </a:xfrm>
            <a:prstGeom prst="rect">
              <a:avLst/>
            </a:prstGeom>
            <a:noFill/>
          </p:spPr>
          <p:txBody>
            <a:bodyPr wrap="square" rtlCol="0">
              <a:spAutoFit/>
            </a:bodyPr>
            <a:lstStyle/>
            <a:p>
              <a:r>
                <a:rPr lang="en-US" sz="2800" dirty="0">
                  <a:solidFill>
                    <a:schemeClr val="bg1"/>
                  </a:solidFill>
                  <a:latin typeface="HanziPen TC" charset="-120"/>
                  <a:ea typeface="HanziPen TC" charset="-120"/>
                  <a:cs typeface="HanziPen TC" charset="-120"/>
                </a:rPr>
                <a:t>b</a:t>
              </a:r>
              <a:r>
                <a:rPr lang="en-US" sz="2800" dirty="0" smtClean="0">
                  <a:solidFill>
                    <a:schemeClr val="bg1"/>
                  </a:solidFill>
                  <a:latin typeface="HanziPen TC" charset="-120"/>
                  <a:ea typeface="HanziPen TC" charset="-120"/>
                  <a:cs typeface="HanziPen TC" charset="-120"/>
                </a:rPr>
                <a:t>roker</a:t>
              </a:r>
              <a:endParaRPr lang="en-US" sz="2800" dirty="0">
                <a:solidFill>
                  <a:schemeClr val="bg1"/>
                </a:solidFill>
                <a:latin typeface="HanziPen TC" charset="-120"/>
                <a:ea typeface="HanziPen TC" charset="-120"/>
                <a:cs typeface="HanziPen TC" charset="-120"/>
              </a:endParaRPr>
            </a:p>
          </p:txBody>
        </p:sp>
      </p:grpSp>
      <p:grpSp>
        <p:nvGrpSpPr>
          <p:cNvPr id="61" name="Group 60"/>
          <p:cNvGrpSpPr/>
          <p:nvPr/>
        </p:nvGrpSpPr>
        <p:grpSpPr>
          <a:xfrm>
            <a:off x="5653804" y="2148683"/>
            <a:ext cx="5770056" cy="3773300"/>
            <a:chOff x="5653804" y="2148683"/>
            <a:chExt cx="5770056" cy="3773300"/>
          </a:xfrm>
        </p:grpSpPr>
        <p:pic>
          <p:nvPicPr>
            <p:cNvPr id="6" name="Picture 5"/>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artisticLineDrawing/>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653804" y="2153545"/>
              <a:ext cx="5699124" cy="3768438"/>
            </a:xfrm>
            <a:prstGeom prst="rect">
              <a:avLst/>
            </a:prstGeom>
          </p:spPr>
        </p:pic>
        <p:sp>
          <p:nvSpPr>
            <p:cNvPr id="31" name="TextBox 30"/>
            <p:cNvSpPr txBox="1"/>
            <p:nvPr/>
          </p:nvSpPr>
          <p:spPr>
            <a:xfrm>
              <a:off x="9989306" y="2148683"/>
              <a:ext cx="1434554" cy="400110"/>
            </a:xfrm>
            <a:prstGeom prst="rect">
              <a:avLst/>
            </a:prstGeom>
            <a:noFill/>
          </p:spPr>
          <p:txBody>
            <a:bodyPr wrap="square" rtlCol="0">
              <a:spAutoFit/>
            </a:bodyPr>
            <a:lstStyle/>
            <a:p>
              <a:r>
                <a:rPr lang="en-US" sz="2000" b="1" smtClean="0">
                  <a:solidFill>
                    <a:schemeClr val="bg1"/>
                  </a:solidFill>
                  <a:latin typeface="HanziPen TC" charset="-120"/>
                  <a:ea typeface="HanziPen TC" charset="-120"/>
                  <a:cs typeface="HanziPen TC" charset="-120"/>
                </a:rPr>
                <a:t>zookeeper</a:t>
              </a:r>
              <a:endParaRPr lang="en-US" sz="2000" b="1">
                <a:solidFill>
                  <a:schemeClr val="bg1"/>
                </a:solidFill>
                <a:latin typeface="HanziPen TC" charset="-120"/>
                <a:ea typeface="HanziPen TC" charset="-120"/>
                <a:cs typeface="HanziPen TC" charset="-120"/>
              </a:endParaRPr>
            </a:p>
          </p:txBody>
        </p:sp>
      </p:grpSp>
      <p:grpSp>
        <p:nvGrpSpPr>
          <p:cNvPr id="56" name="Group 55"/>
          <p:cNvGrpSpPr/>
          <p:nvPr/>
        </p:nvGrpSpPr>
        <p:grpSpPr>
          <a:xfrm>
            <a:off x="6744584" y="1451830"/>
            <a:ext cx="1281014" cy="503843"/>
            <a:chOff x="6744584" y="1451830"/>
            <a:chExt cx="1281014" cy="503843"/>
          </a:xfrm>
        </p:grpSpPr>
        <p:pic>
          <p:nvPicPr>
            <p:cNvPr id="33" name="Picture 32"/>
            <p:cNvPicPr>
              <a:picLocks noChangeAspect="1"/>
            </p:cNvPicPr>
            <p:nvPr/>
          </p:nvPicPr>
          <p:blipFill>
            <a:blip r:embed="rId11" cstate="screen">
              <a:extLst>
                <a:ext uri="{BEBA8EAE-BF5A-486C-A8C5-ECC9F3942E4B}">
                  <a14:imgProps xmlns:a14="http://schemas.microsoft.com/office/drawing/2010/main">
                    <a14:imgLayer r:embed="rId12">
                      <a14:imgEffect>
                        <a14:artisticLineDrawing/>
                      </a14:imgEffect>
                    </a14:imgLayer>
                  </a14:imgProps>
                </a:ext>
                <a:ext uri="{28A0092B-C50C-407E-A947-70E740481C1C}">
                  <a14:useLocalDpi xmlns:a14="http://schemas.microsoft.com/office/drawing/2010/main"/>
                </a:ext>
              </a:extLst>
            </a:blip>
            <a:stretch>
              <a:fillRect/>
            </a:stretch>
          </p:blipFill>
          <p:spPr>
            <a:xfrm>
              <a:off x="6744584" y="1451830"/>
              <a:ext cx="1219300" cy="503843"/>
            </a:xfrm>
            <a:prstGeom prst="rect">
              <a:avLst/>
            </a:prstGeom>
          </p:spPr>
        </p:pic>
        <p:sp>
          <p:nvSpPr>
            <p:cNvPr id="34" name="TextBox 33"/>
            <p:cNvSpPr txBox="1"/>
            <p:nvPr/>
          </p:nvSpPr>
          <p:spPr>
            <a:xfrm>
              <a:off x="6858866" y="1515734"/>
              <a:ext cx="1166732" cy="369332"/>
            </a:xfrm>
            <a:prstGeom prst="rect">
              <a:avLst/>
            </a:prstGeom>
            <a:noFill/>
          </p:spPr>
          <p:txBody>
            <a:bodyPr wrap="square" rtlCol="0">
              <a:spAutoFit/>
            </a:bodyPr>
            <a:lstStyle/>
            <a:p>
              <a:r>
                <a:rPr lang="en-US" b="1" dirty="0">
                  <a:latin typeface="HanziPen TC" charset="-120"/>
                  <a:ea typeface="HanziPen TC" charset="-120"/>
                  <a:cs typeface="HanziPen TC" charset="-120"/>
                </a:rPr>
                <a:t>p</a:t>
              </a:r>
              <a:r>
                <a:rPr lang="en-US" b="1" dirty="0" smtClean="0">
                  <a:latin typeface="HanziPen TC" charset="-120"/>
                  <a:ea typeface="HanziPen TC" charset="-120"/>
                  <a:cs typeface="HanziPen TC" charset="-120"/>
                </a:rPr>
                <a:t>roducer</a:t>
              </a:r>
              <a:endParaRPr lang="en-US" b="1" dirty="0">
                <a:latin typeface="HanziPen TC" charset="-120"/>
                <a:ea typeface="HanziPen TC" charset="-120"/>
                <a:cs typeface="HanziPen TC" charset="-120"/>
              </a:endParaRPr>
            </a:p>
          </p:txBody>
        </p:sp>
      </p:grpSp>
      <p:grpSp>
        <p:nvGrpSpPr>
          <p:cNvPr id="57" name="Group 56"/>
          <p:cNvGrpSpPr/>
          <p:nvPr/>
        </p:nvGrpSpPr>
        <p:grpSpPr>
          <a:xfrm>
            <a:off x="8666096" y="1451830"/>
            <a:ext cx="1281014" cy="503843"/>
            <a:chOff x="8666096" y="1451830"/>
            <a:chExt cx="1281014" cy="503843"/>
          </a:xfrm>
        </p:grpSpPr>
        <p:pic>
          <p:nvPicPr>
            <p:cNvPr id="35" name="Picture 34"/>
            <p:cNvPicPr>
              <a:picLocks noChangeAspect="1"/>
            </p:cNvPicPr>
            <p:nvPr/>
          </p:nvPicPr>
          <p:blipFill>
            <a:blip r:embed="rId11" cstate="screen">
              <a:extLst>
                <a:ext uri="{BEBA8EAE-BF5A-486C-A8C5-ECC9F3942E4B}">
                  <a14:imgProps xmlns:a14="http://schemas.microsoft.com/office/drawing/2010/main">
                    <a14:imgLayer r:embed="rId13">
                      <a14:imgEffect>
                        <a14:artisticLineDrawing/>
                      </a14:imgEffect>
                    </a14:imgLayer>
                  </a14:imgProps>
                </a:ext>
                <a:ext uri="{28A0092B-C50C-407E-A947-70E740481C1C}">
                  <a14:useLocalDpi xmlns:a14="http://schemas.microsoft.com/office/drawing/2010/main"/>
                </a:ext>
              </a:extLst>
            </a:blip>
            <a:stretch>
              <a:fillRect/>
            </a:stretch>
          </p:blipFill>
          <p:spPr>
            <a:xfrm>
              <a:off x="8666096" y="1451830"/>
              <a:ext cx="1219300" cy="503843"/>
            </a:xfrm>
            <a:prstGeom prst="rect">
              <a:avLst/>
            </a:prstGeom>
          </p:spPr>
        </p:pic>
        <p:sp>
          <p:nvSpPr>
            <p:cNvPr id="36" name="TextBox 35"/>
            <p:cNvSpPr txBox="1"/>
            <p:nvPr/>
          </p:nvSpPr>
          <p:spPr>
            <a:xfrm>
              <a:off x="8780378" y="1515734"/>
              <a:ext cx="1166732" cy="369332"/>
            </a:xfrm>
            <a:prstGeom prst="rect">
              <a:avLst/>
            </a:prstGeom>
            <a:noFill/>
          </p:spPr>
          <p:txBody>
            <a:bodyPr wrap="square" rtlCol="0">
              <a:spAutoFit/>
            </a:bodyPr>
            <a:lstStyle/>
            <a:p>
              <a:r>
                <a:rPr lang="en-US" b="1" dirty="0">
                  <a:latin typeface="HanziPen TC" charset="-120"/>
                  <a:ea typeface="HanziPen TC" charset="-120"/>
                  <a:cs typeface="HanziPen TC" charset="-120"/>
                </a:rPr>
                <a:t>p</a:t>
              </a:r>
              <a:r>
                <a:rPr lang="en-US" b="1" dirty="0" smtClean="0">
                  <a:latin typeface="HanziPen TC" charset="-120"/>
                  <a:ea typeface="HanziPen TC" charset="-120"/>
                  <a:cs typeface="HanziPen TC" charset="-120"/>
                </a:rPr>
                <a:t>roducer</a:t>
              </a:r>
              <a:endParaRPr lang="en-US" b="1" dirty="0">
                <a:latin typeface="HanziPen TC" charset="-120"/>
                <a:ea typeface="HanziPen TC" charset="-120"/>
                <a:cs typeface="HanziPen TC" charset="-120"/>
              </a:endParaRPr>
            </a:p>
          </p:txBody>
        </p:sp>
      </p:grpSp>
      <p:grpSp>
        <p:nvGrpSpPr>
          <p:cNvPr id="46" name="Group 45"/>
          <p:cNvGrpSpPr/>
          <p:nvPr/>
        </p:nvGrpSpPr>
        <p:grpSpPr>
          <a:xfrm>
            <a:off x="7781849" y="3377405"/>
            <a:ext cx="1406907" cy="646331"/>
            <a:chOff x="7781849" y="3377405"/>
            <a:chExt cx="1406907" cy="646331"/>
          </a:xfrm>
        </p:grpSpPr>
        <p:pic>
          <p:nvPicPr>
            <p:cNvPr id="13" name="Picture 12"/>
            <p:cNvPicPr>
              <a:picLocks noChangeAspect="1"/>
            </p:cNvPicPr>
            <p:nvPr/>
          </p:nvPicPr>
          <p:blipFill>
            <a:blip r:embed="rId7">
              <a:extLst>
                <a:ext uri="{BEBA8EAE-BF5A-486C-A8C5-ECC9F3942E4B}">
                  <a14:imgProps xmlns:a14="http://schemas.microsoft.com/office/drawing/2010/main">
                    <a14:imgLayer r:embed="rId14">
                      <a14:imgEffect>
                        <a14:artisticLineDrawing/>
                      </a14:imgEffect>
                    </a14:imgLayer>
                  </a14:imgProps>
                </a:ext>
                <a:ext uri="{28A0092B-C50C-407E-A947-70E740481C1C}">
                  <a14:useLocalDpi xmlns:a14="http://schemas.microsoft.com/office/drawing/2010/main"/>
                </a:ext>
              </a:extLst>
            </a:blip>
            <a:stretch>
              <a:fillRect/>
            </a:stretch>
          </p:blipFill>
          <p:spPr>
            <a:xfrm>
              <a:off x="7843327" y="3419818"/>
              <a:ext cx="1287932" cy="597408"/>
            </a:xfrm>
            <a:prstGeom prst="rect">
              <a:avLst/>
            </a:prstGeom>
          </p:spPr>
        </p:pic>
        <p:sp>
          <p:nvSpPr>
            <p:cNvPr id="37" name="TextBox 36"/>
            <p:cNvSpPr txBox="1"/>
            <p:nvPr/>
          </p:nvSpPr>
          <p:spPr>
            <a:xfrm>
              <a:off x="7781849" y="3377405"/>
              <a:ext cx="1406907" cy="646331"/>
            </a:xfrm>
            <a:prstGeom prst="rect">
              <a:avLst/>
            </a:prstGeom>
            <a:noFill/>
          </p:spPr>
          <p:txBody>
            <a:bodyPr wrap="square" rtlCol="0">
              <a:spAutoFit/>
            </a:bodyPr>
            <a:lstStyle/>
            <a:p>
              <a:pPr algn="ctr"/>
              <a:r>
                <a:rPr lang="en-US" b="1" dirty="0">
                  <a:latin typeface="HanziPen TC" charset="-120"/>
                  <a:ea typeface="HanziPen TC" charset="-120"/>
                  <a:cs typeface="HanziPen TC" charset="-120"/>
                </a:rPr>
                <a:t>t</a:t>
              </a:r>
              <a:r>
                <a:rPr lang="en-US" b="1" dirty="0" smtClean="0">
                  <a:latin typeface="HanziPen TC" charset="-120"/>
                  <a:ea typeface="HanziPen TC" charset="-120"/>
                  <a:cs typeface="HanziPen TC" charset="-120"/>
                </a:rPr>
                <a:t>opic 1</a:t>
              </a:r>
            </a:p>
            <a:p>
              <a:pPr algn="ctr"/>
              <a:r>
                <a:rPr lang="en-US" b="1" dirty="0" smtClean="0">
                  <a:latin typeface="HanziPen TC" charset="-120"/>
                  <a:ea typeface="HanziPen TC" charset="-120"/>
                  <a:cs typeface="HanziPen TC" charset="-120"/>
                </a:rPr>
                <a:t>(partition 2)</a:t>
              </a:r>
              <a:endParaRPr lang="en-US" b="1" dirty="0">
                <a:latin typeface="HanziPen TC" charset="-120"/>
                <a:ea typeface="HanziPen TC" charset="-120"/>
                <a:cs typeface="HanziPen TC" charset="-120"/>
              </a:endParaRPr>
            </a:p>
          </p:txBody>
        </p:sp>
      </p:grpSp>
      <p:grpSp>
        <p:nvGrpSpPr>
          <p:cNvPr id="27" name="Group 26"/>
          <p:cNvGrpSpPr/>
          <p:nvPr/>
        </p:nvGrpSpPr>
        <p:grpSpPr>
          <a:xfrm>
            <a:off x="9460615" y="4029897"/>
            <a:ext cx="1406907" cy="659855"/>
            <a:chOff x="9460615" y="4029897"/>
            <a:chExt cx="1406907" cy="659855"/>
          </a:xfrm>
        </p:grpSpPr>
        <p:pic>
          <p:nvPicPr>
            <p:cNvPr id="17" name="Picture 16"/>
            <p:cNvPicPr>
              <a:picLocks noChangeAspect="1"/>
            </p:cNvPicPr>
            <p:nvPr/>
          </p:nvPicPr>
          <p:blipFill>
            <a:blip r:embed="rId7">
              <a:extLst>
                <a:ext uri="{BEBA8EAE-BF5A-486C-A8C5-ECC9F3942E4B}">
                  <a14:imgProps xmlns:a14="http://schemas.microsoft.com/office/drawing/2010/main">
                    <a14:imgLayer r:embed="rId14">
                      <a14:imgEffect>
                        <a14:artisticLineDrawing/>
                      </a14:imgEffect>
                    </a14:imgLayer>
                  </a14:imgProps>
                </a:ext>
                <a:ext uri="{28A0092B-C50C-407E-A947-70E740481C1C}">
                  <a14:useLocalDpi xmlns:a14="http://schemas.microsoft.com/office/drawing/2010/main"/>
                </a:ext>
              </a:extLst>
            </a:blip>
            <a:stretch>
              <a:fillRect/>
            </a:stretch>
          </p:blipFill>
          <p:spPr>
            <a:xfrm>
              <a:off x="9520105" y="4092344"/>
              <a:ext cx="1287932" cy="597408"/>
            </a:xfrm>
            <a:prstGeom prst="rect">
              <a:avLst/>
            </a:prstGeom>
          </p:spPr>
        </p:pic>
        <p:sp>
          <p:nvSpPr>
            <p:cNvPr id="38" name="TextBox 37"/>
            <p:cNvSpPr txBox="1"/>
            <p:nvPr/>
          </p:nvSpPr>
          <p:spPr>
            <a:xfrm>
              <a:off x="9460615" y="4029897"/>
              <a:ext cx="1406907" cy="646331"/>
            </a:xfrm>
            <a:prstGeom prst="rect">
              <a:avLst/>
            </a:prstGeom>
            <a:noFill/>
          </p:spPr>
          <p:txBody>
            <a:bodyPr wrap="square" rtlCol="0">
              <a:spAutoFit/>
            </a:bodyPr>
            <a:lstStyle/>
            <a:p>
              <a:pPr algn="ctr"/>
              <a:r>
                <a:rPr lang="en-US" b="1" dirty="0">
                  <a:latin typeface="HanziPen TC" charset="-120"/>
                  <a:ea typeface="HanziPen TC" charset="-120"/>
                  <a:cs typeface="HanziPen TC" charset="-120"/>
                </a:rPr>
                <a:t>t</a:t>
              </a:r>
              <a:r>
                <a:rPr lang="en-US" b="1" dirty="0" smtClean="0">
                  <a:latin typeface="HanziPen TC" charset="-120"/>
                  <a:ea typeface="HanziPen TC" charset="-120"/>
                  <a:cs typeface="HanziPen TC" charset="-120"/>
                </a:rPr>
                <a:t>opic 1</a:t>
              </a:r>
            </a:p>
            <a:p>
              <a:pPr algn="ctr"/>
              <a:r>
                <a:rPr lang="en-US" b="1" dirty="0" smtClean="0">
                  <a:latin typeface="HanziPen TC" charset="-120"/>
                  <a:ea typeface="HanziPen TC" charset="-120"/>
                  <a:cs typeface="HanziPen TC" charset="-120"/>
                </a:rPr>
                <a:t>(partition 3)</a:t>
              </a:r>
              <a:endParaRPr lang="en-US" b="1" dirty="0">
                <a:latin typeface="HanziPen TC" charset="-120"/>
                <a:ea typeface="HanziPen TC" charset="-120"/>
                <a:cs typeface="HanziPen TC" charset="-120"/>
              </a:endParaRPr>
            </a:p>
          </p:txBody>
        </p:sp>
      </p:grpSp>
      <p:grpSp>
        <p:nvGrpSpPr>
          <p:cNvPr id="30" name="Group 29"/>
          <p:cNvGrpSpPr/>
          <p:nvPr/>
        </p:nvGrpSpPr>
        <p:grpSpPr>
          <a:xfrm>
            <a:off x="7768710" y="2711867"/>
            <a:ext cx="1406907" cy="646331"/>
            <a:chOff x="7768710" y="2711867"/>
            <a:chExt cx="1406907" cy="646331"/>
          </a:xfrm>
        </p:grpSpPr>
        <p:pic>
          <p:nvPicPr>
            <p:cNvPr id="21" name="Picture 20"/>
            <p:cNvPicPr>
              <a:picLocks noChangeAspect="1"/>
            </p:cNvPicPr>
            <p:nvPr/>
          </p:nvPicPr>
          <p:blipFill>
            <a:blip r:embed="rId15" cstate="screen">
              <a:extLst>
                <a:ext uri="{BEBA8EAE-BF5A-486C-A8C5-ECC9F3942E4B}">
                  <a14:imgProps xmlns:a14="http://schemas.microsoft.com/office/drawing/2010/main">
                    <a14:imgLayer r:embed="rId16">
                      <a14:imgEffect>
                        <a14:artisticPencilGrayscale/>
                      </a14:imgEffect>
                    </a14:imgLayer>
                  </a14:imgProps>
                </a:ext>
                <a:ext uri="{28A0092B-C50C-407E-A947-70E740481C1C}">
                  <a14:useLocalDpi xmlns:a14="http://schemas.microsoft.com/office/drawing/2010/main"/>
                </a:ext>
              </a:extLst>
            </a:blip>
            <a:stretch>
              <a:fillRect/>
            </a:stretch>
          </p:blipFill>
          <p:spPr>
            <a:xfrm>
              <a:off x="7843522" y="2760790"/>
              <a:ext cx="1287932" cy="597408"/>
            </a:xfrm>
            <a:prstGeom prst="rect">
              <a:avLst/>
            </a:prstGeom>
          </p:spPr>
        </p:pic>
        <p:sp>
          <p:nvSpPr>
            <p:cNvPr id="39" name="TextBox 38"/>
            <p:cNvSpPr txBox="1"/>
            <p:nvPr/>
          </p:nvSpPr>
          <p:spPr>
            <a:xfrm>
              <a:off x="7768710" y="2711867"/>
              <a:ext cx="1406907" cy="646331"/>
            </a:xfrm>
            <a:prstGeom prst="rect">
              <a:avLst/>
            </a:prstGeom>
            <a:noFill/>
          </p:spPr>
          <p:txBody>
            <a:bodyPr wrap="square" rtlCol="0">
              <a:spAutoFit/>
            </a:bodyPr>
            <a:lstStyle/>
            <a:p>
              <a:pPr algn="ctr"/>
              <a:r>
                <a:rPr lang="en-US" b="1" dirty="0">
                  <a:solidFill>
                    <a:schemeClr val="tx1">
                      <a:lumMod val="50000"/>
                      <a:lumOff val="50000"/>
                    </a:schemeClr>
                  </a:solidFill>
                  <a:latin typeface="HanziPen TC" charset="-120"/>
                  <a:ea typeface="HanziPen TC" charset="-120"/>
                  <a:cs typeface="HanziPen TC" charset="-120"/>
                </a:rPr>
                <a:t>t</a:t>
              </a:r>
              <a:r>
                <a:rPr lang="en-US" b="1" dirty="0" smtClean="0">
                  <a:solidFill>
                    <a:schemeClr val="tx1">
                      <a:lumMod val="50000"/>
                      <a:lumOff val="50000"/>
                    </a:schemeClr>
                  </a:solidFill>
                  <a:latin typeface="HanziPen TC" charset="-120"/>
                  <a:ea typeface="HanziPen TC" charset="-120"/>
                  <a:cs typeface="HanziPen TC" charset="-120"/>
                </a:rPr>
                <a:t>opic 1</a:t>
              </a:r>
            </a:p>
            <a:p>
              <a:pPr algn="ctr"/>
              <a:r>
                <a:rPr lang="en-US" b="1" dirty="0" smtClean="0">
                  <a:solidFill>
                    <a:schemeClr val="tx1">
                      <a:lumMod val="50000"/>
                      <a:lumOff val="50000"/>
                    </a:schemeClr>
                  </a:solidFill>
                  <a:latin typeface="HanziPen TC" charset="-120"/>
                  <a:ea typeface="HanziPen TC" charset="-120"/>
                  <a:cs typeface="HanziPen TC" charset="-120"/>
                </a:rPr>
                <a:t>(partition 1)</a:t>
              </a:r>
              <a:endParaRPr lang="en-US" b="1" dirty="0">
                <a:solidFill>
                  <a:schemeClr val="tx1">
                    <a:lumMod val="50000"/>
                    <a:lumOff val="50000"/>
                  </a:schemeClr>
                </a:solidFill>
                <a:latin typeface="HanziPen TC" charset="-120"/>
                <a:ea typeface="HanziPen TC" charset="-120"/>
                <a:cs typeface="HanziPen TC" charset="-120"/>
              </a:endParaRPr>
            </a:p>
          </p:txBody>
        </p:sp>
      </p:grpSp>
      <p:grpSp>
        <p:nvGrpSpPr>
          <p:cNvPr id="29" name="Group 28"/>
          <p:cNvGrpSpPr/>
          <p:nvPr/>
        </p:nvGrpSpPr>
        <p:grpSpPr>
          <a:xfrm>
            <a:off x="9460616" y="2699106"/>
            <a:ext cx="1406907" cy="655539"/>
            <a:chOff x="9460616" y="2699106"/>
            <a:chExt cx="1406907" cy="655539"/>
          </a:xfrm>
        </p:grpSpPr>
        <p:pic>
          <p:nvPicPr>
            <p:cNvPr id="24" name="Picture 23"/>
            <p:cNvPicPr>
              <a:picLocks noChangeAspect="1"/>
            </p:cNvPicPr>
            <p:nvPr/>
          </p:nvPicPr>
          <p:blipFill>
            <a:blip r:embed="rId15" cstate="screen">
              <a:extLst>
                <a:ext uri="{BEBA8EAE-BF5A-486C-A8C5-ECC9F3942E4B}">
                  <a14:imgProps xmlns:a14="http://schemas.microsoft.com/office/drawing/2010/main">
                    <a14:imgLayer r:embed="rId17">
                      <a14:imgEffect>
                        <a14:artisticPencilGrayscale/>
                      </a14:imgEffect>
                    </a14:imgLayer>
                  </a14:imgProps>
                </a:ext>
                <a:ext uri="{28A0092B-C50C-407E-A947-70E740481C1C}">
                  <a14:useLocalDpi xmlns:a14="http://schemas.microsoft.com/office/drawing/2010/main"/>
                </a:ext>
              </a:extLst>
            </a:blip>
            <a:stretch>
              <a:fillRect/>
            </a:stretch>
          </p:blipFill>
          <p:spPr>
            <a:xfrm>
              <a:off x="9520105" y="2757237"/>
              <a:ext cx="1287932" cy="597408"/>
            </a:xfrm>
            <a:prstGeom prst="rect">
              <a:avLst/>
            </a:prstGeom>
          </p:spPr>
        </p:pic>
        <p:sp>
          <p:nvSpPr>
            <p:cNvPr id="40" name="TextBox 39"/>
            <p:cNvSpPr txBox="1"/>
            <p:nvPr/>
          </p:nvSpPr>
          <p:spPr>
            <a:xfrm>
              <a:off x="9460616" y="2699106"/>
              <a:ext cx="1406907" cy="646331"/>
            </a:xfrm>
            <a:prstGeom prst="rect">
              <a:avLst/>
            </a:prstGeom>
            <a:noFill/>
          </p:spPr>
          <p:txBody>
            <a:bodyPr wrap="square" rtlCol="0">
              <a:spAutoFit/>
            </a:bodyPr>
            <a:lstStyle/>
            <a:p>
              <a:pPr algn="ctr"/>
              <a:r>
                <a:rPr lang="en-US" b="1" dirty="0">
                  <a:solidFill>
                    <a:schemeClr val="tx1">
                      <a:lumMod val="50000"/>
                      <a:lumOff val="50000"/>
                    </a:schemeClr>
                  </a:solidFill>
                  <a:latin typeface="HanziPen TC" charset="-120"/>
                  <a:ea typeface="HanziPen TC" charset="-120"/>
                  <a:cs typeface="HanziPen TC" charset="-120"/>
                </a:rPr>
                <a:t>t</a:t>
              </a:r>
              <a:r>
                <a:rPr lang="en-US" b="1" dirty="0" smtClean="0">
                  <a:solidFill>
                    <a:schemeClr val="tx1">
                      <a:lumMod val="50000"/>
                      <a:lumOff val="50000"/>
                    </a:schemeClr>
                  </a:solidFill>
                  <a:latin typeface="HanziPen TC" charset="-120"/>
                  <a:ea typeface="HanziPen TC" charset="-120"/>
                  <a:cs typeface="HanziPen TC" charset="-120"/>
                </a:rPr>
                <a:t>opic 1</a:t>
              </a:r>
            </a:p>
            <a:p>
              <a:pPr algn="ctr"/>
              <a:r>
                <a:rPr lang="en-US" b="1" dirty="0" smtClean="0">
                  <a:solidFill>
                    <a:schemeClr val="tx1">
                      <a:lumMod val="50000"/>
                      <a:lumOff val="50000"/>
                    </a:schemeClr>
                  </a:solidFill>
                  <a:latin typeface="HanziPen TC" charset="-120"/>
                  <a:ea typeface="HanziPen TC" charset="-120"/>
                  <a:cs typeface="HanziPen TC" charset="-120"/>
                </a:rPr>
                <a:t>(partition 1)</a:t>
              </a:r>
              <a:endParaRPr lang="en-US" b="1" dirty="0">
                <a:solidFill>
                  <a:schemeClr val="tx1">
                    <a:lumMod val="50000"/>
                    <a:lumOff val="50000"/>
                  </a:schemeClr>
                </a:solidFill>
                <a:latin typeface="HanziPen TC" charset="-120"/>
                <a:ea typeface="HanziPen TC" charset="-120"/>
                <a:cs typeface="HanziPen TC" charset="-120"/>
              </a:endParaRPr>
            </a:p>
          </p:txBody>
        </p:sp>
      </p:grpSp>
      <p:grpSp>
        <p:nvGrpSpPr>
          <p:cNvPr id="25" name="Group 24"/>
          <p:cNvGrpSpPr/>
          <p:nvPr/>
        </p:nvGrpSpPr>
        <p:grpSpPr>
          <a:xfrm>
            <a:off x="6079142" y="3377405"/>
            <a:ext cx="1406907" cy="646570"/>
            <a:chOff x="6079142" y="3377405"/>
            <a:chExt cx="1406907" cy="646570"/>
          </a:xfrm>
        </p:grpSpPr>
        <p:pic>
          <p:nvPicPr>
            <p:cNvPr id="19" name="Picture 18"/>
            <p:cNvPicPr>
              <a:picLocks noChangeAspect="1"/>
            </p:cNvPicPr>
            <p:nvPr/>
          </p:nvPicPr>
          <p:blipFill>
            <a:blip r:embed="rId15" cstate="screen">
              <a:extLst>
                <a:ext uri="{BEBA8EAE-BF5A-486C-A8C5-ECC9F3942E4B}">
                  <a14:imgProps xmlns:a14="http://schemas.microsoft.com/office/drawing/2010/main">
                    <a14:imgLayer r:embed="rId18">
                      <a14:imgEffect>
                        <a14:artisticPencilGrayscale/>
                      </a14:imgEffect>
                    </a14:imgLayer>
                  </a14:imgProps>
                </a:ext>
                <a:ext uri="{28A0092B-C50C-407E-A947-70E740481C1C}">
                  <a14:useLocalDpi xmlns:a14="http://schemas.microsoft.com/office/drawing/2010/main"/>
                </a:ext>
              </a:extLst>
            </a:blip>
            <a:stretch>
              <a:fillRect/>
            </a:stretch>
          </p:blipFill>
          <p:spPr>
            <a:xfrm>
              <a:off x="6155533" y="3426567"/>
              <a:ext cx="1287932" cy="597408"/>
            </a:xfrm>
            <a:prstGeom prst="rect">
              <a:avLst/>
            </a:prstGeom>
          </p:spPr>
        </p:pic>
        <p:sp>
          <p:nvSpPr>
            <p:cNvPr id="41" name="TextBox 40"/>
            <p:cNvSpPr txBox="1"/>
            <p:nvPr/>
          </p:nvSpPr>
          <p:spPr>
            <a:xfrm>
              <a:off x="6079142" y="3377405"/>
              <a:ext cx="1406907" cy="646331"/>
            </a:xfrm>
            <a:prstGeom prst="rect">
              <a:avLst/>
            </a:prstGeom>
            <a:noFill/>
          </p:spPr>
          <p:txBody>
            <a:bodyPr wrap="square" rtlCol="0">
              <a:spAutoFit/>
            </a:bodyPr>
            <a:lstStyle/>
            <a:p>
              <a:pPr algn="ctr"/>
              <a:r>
                <a:rPr lang="en-US" b="1" dirty="0">
                  <a:solidFill>
                    <a:schemeClr val="tx1">
                      <a:lumMod val="50000"/>
                      <a:lumOff val="50000"/>
                    </a:schemeClr>
                  </a:solidFill>
                  <a:latin typeface="HanziPen TC" charset="-120"/>
                  <a:ea typeface="HanziPen TC" charset="-120"/>
                  <a:cs typeface="HanziPen TC" charset="-120"/>
                </a:rPr>
                <a:t>t</a:t>
              </a:r>
              <a:r>
                <a:rPr lang="en-US" b="1" dirty="0" smtClean="0">
                  <a:solidFill>
                    <a:schemeClr val="tx1">
                      <a:lumMod val="50000"/>
                      <a:lumOff val="50000"/>
                    </a:schemeClr>
                  </a:solidFill>
                  <a:latin typeface="HanziPen TC" charset="-120"/>
                  <a:ea typeface="HanziPen TC" charset="-120"/>
                  <a:cs typeface="HanziPen TC" charset="-120"/>
                </a:rPr>
                <a:t>opic 1</a:t>
              </a:r>
            </a:p>
            <a:p>
              <a:pPr algn="ctr"/>
              <a:r>
                <a:rPr lang="en-US" b="1" dirty="0" smtClean="0">
                  <a:solidFill>
                    <a:schemeClr val="tx1">
                      <a:lumMod val="50000"/>
                      <a:lumOff val="50000"/>
                    </a:schemeClr>
                  </a:solidFill>
                  <a:latin typeface="HanziPen TC" charset="-120"/>
                  <a:ea typeface="HanziPen TC" charset="-120"/>
                  <a:cs typeface="HanziPen TC" charset="-120"/>
                </a:rPr>
                <a:t>(partition 2)</a:t>
              </a:r>
              <a:endParaRPr lang="en-US" b="1" dirty="0">
                <a:solidFill>
                  <a:schemeClr val="tx1">
                    <a:lumMod val="50000"/>
                    <a:lumOff val="50000"/>
                  </a:schemeClr>
                </a:solidFill>
                <a:latin typeface="HanziPen TC" charset="-120"/>
                <a:ea typeface="HanziPen TC" charset="-120"/>
                <a:cs typeface="HanziPen TC" charset="-120"/>
              </a:endParaRPr>
            </a:p>
          </p:txBody>
        </p:sp>
      </p:grpSp>
      <p:grpSp>
        <p:nvGrpSpPr>
          <p:cNvPr id="28" name="Group 27"/>
          <p:cNvGrpSpPr/>
          <p:nvPr/>
        </p:nvGrpSpPr>
        <p:grpSpPr>
          <a:xfrm>
            <a:off x="9460615" y="3363550"/>
            <a:ext cx="1406907" cy="660425"/>
            <a:chOff x="9460615" y="3363550"/>
            <a:chExt cx="1406907" cy="660425"/>
          </a:xfrm>
        </p:grpSpPr>
        <p:pic>
          <p:nvPicPr>
            <p:cNvPr id="23" name="Picture 22"/>
            <p:cNvPicPr>
              <a:picLocks noChangeAspect="1"/>
            </p:cNvPicPr>
            <p:nvPr/>
          </p:nvPicPr>
          <p:blipFill>
            <a:blip r:embed="rId15" cstate="screen">
              <a:extLst>
                <a:ext uri="{BEBA8EAE-BF5A-486C-A8C5-ECC9F3942E4B}">
                  <a14:imgProps xmlns:a14="http://schemas.microsoft.com/office/drawing/2010/main">
                    <a14:imgLayer r:embed="rId16">
                      <a14:imgEffect>
                        <a14:artisticPencilGrayscale/>
                      </a14:imgEffect>
                    </a14:imgLayer>
                  </a14:imgProps>
                </a:ext>
                <a:ext uri="{28A0092B-C50C-407E-A947-70E740481C1C}">
                  <a14:useLocalDpi xmlns:a14="http://schemas.microsoft.com/office/drawing/2010/main"/>
                </a:ext>
              </a:extLst>
            </a:blip>
            <a:stretch>
              <a:fillRect/>
            </a:stretch>
          </p:blipFill>
          <p:spPr>
            <a:xfrm>
              <a:off x="9523888" y="3426567"/>
              <a:ext cx="1287932" cy="597408"/>
            </a:xfrm>
            <a:prstGeom prst="rect">
              <a:avLst/>
            </a:prstGeom>
          </p:spPr>
        </p:pic>
        <p:sp>
          <p:nvSpPr>
            <p:cNvPr id="42" name="TextBox 41"/>
            <p:cNvSpPr txBox="1"/>
            <p:nvPr/>
          </p:nvSpPr>
          <p:spPr>
            <a:xfrm>
              <a:off x="9460615" y="3363550"/>
              <a:ext cx="1406907" cy="646331"/>
            </a:xfrm>
            <a:prstGeom prst="rect">
              <a:avLst/>
            </a:prstGeom>
            <a:noFill/>
          </p:spPr>
          <p:txBody>
            <a:bodyPr wrap="square" rtlCol="0">
              <a:spAutoFit/>
            </a:bodyPr>
            <a:lstStyle/>
            <a:p>
              <a:pPr algn="ctr"/>
              <a:r>
                <a:rPr lang="en-US" b="1" dirty="0">
                  <a:solidFill>
                    <a:schemeClr val="tx1">
                      <a:lumMod val="50000"/>
                      <a:lumOff val="50000"/>
                    </a:schemeClr>
                  </a:solidFill>
                  <a:latin typeface="HanziPen TC" charset="-120"/>
                  <a:ea typeface="HanziPen TC" charset="-120"/>
                  <a:cs typeface="HanziPen TC" charset="-120"/>
                </a:rPr>
                <a:t>t</a:t>
              </a:r>
              <a:r>
                <a:rPr lang="en-US" b="1" dirty="0" smtClean="0">
                  <a:solidFill>
                    <a:schemeClr val="tx1">
                      <a:lumMod val="50000"/>
                      <a:lumOff val="50000"/>
                    </a:schemeClr>
                  </a:solidFill>
                  <a:latin typeface="HanziPen TC" charset="-120"/>
                  <a:ea typeface="HanziPen TC" charset="-120"/>
                  <a:cs typeface="HanziPen TC" charset="-120"/>
                </a:rPr>
                <a:t>opic 1</a:t>
              </a:r>
            </a:p>
            <a:p>
              <a:pPr algn="ctr"/>
              <a:r>
                <a:rPr lang="en-US" b="1" dirty="0" smtClean="0">
                  <a:solidFill>
                    <a:schemeClr val="tx1">
                      <a:lumMod val="50000"/>
                      <a:lumOff val="50000"/>
                    </a:schemeClr>
                  </a:solidFill>
                  <a:latin typeface="HanziPen TC" charset="-120"/>
                  <a:ea typeface="HanziPen TC" charset="-120"/>
                  <a:cs typeface="HanziPen TC" charset="-120"/>
                </a:rPr>
                <a:t>(partition 2)</a:t>
              </a:r>
              <a:endParaRPr lang="en-US" b="1" dirty="0">
                <a:solidFill>
                  <a:schemeClr val="tx1">
                    <a:lumMod val="50000"/>
                    <a:lumOff val="50000"/>
                  </a:schemeClr>
                </a:solidFill>
                <a:latin typeface="HanziPen TC" charset="-120"/>
                <a:ea typeface="HanziPen TC" charset="-120"/>
                <a:cs typeface="HanziPen TC" charset="-120"/>
              </a:endParaRPr>
            </a:p>
          </p:txBody>
        </p:sp>
      </p:grpSp>
      <p:grpSp>
        <p:nvGrpSpPr>
          <p:cNvPr id="32" name="Group 31"/>
          <p:cNvGrpSpPr/>
          <p:nvPr/>
        </p:nvGrpSpPr>
        <p:grpSpPr>
          <a:xfrm>
            <a:off x="7768710" y="4051685"/>
            <a:ext cx="1406907" cy="646331"/>
            <a:chOff x="7768710" y="4051685"/>
            <a:chExt cx="1406907" cy="646331"/>
          </a:xfrm>
        </p:grpSpPr>
        <p:pic>
          <p:nvPicPr>
            <p:cNvPr id="22" name="Picture 21"/>
            <p:cNvPicPr>
              <a:picLocks noChangeAspect="1"/>
            </p:cNvPicPr>
            <p:nvPr/>
          </p:nvPicPr>
          <p:blipFill>
            <a:blip r:embed="rId15" cstate="screen">
              <a:extLst>
                <a:ext uri="{BEBA8EAE-BF5A-486C-A8C5-ECC9F3942E4B}">
                  <a14:imgProps xmlns:a14="http://schemas.microsoft.com/office/drawing/2010/main">
                    <a14:imgLayer r:embed="rId19">
                      <a14:imgEffect>
                        <a14:artisticPencilGrayscale/>
                      </a14:imgEffect>
                    </a14:imgLayer>
                  </a14:imgProps>
                </a:ext>
                <a:ext uri="{28A0092B-C50C-407E-A947-70E740481C1C}">
                  <a14:useLocalDpi xmlns:a14="http://schemas.microsoft.com/office/drawing/2010/main"/>
                </a:ext>
              </a:extLst>
            </a:blip>
            <a:stretch>
              <a:fillRect/>
            </a:stretch>
          </p:blipFill>
          <p:spPr>
            <a:xfrm>
              <a:off x="7843327" y="4092344"/>
              <a:ext cx="1287932" cy="597408"/>
            </a:xfrm>
            <a:prstGeom prst="rect">
              <a:avLst/>
            </a:prstGeom>
          </p:spPr>
        </p:pic>
        <p:sp>
          <p:nvSpPr>
            <p:cNvPr id="43" name="TextBox 42"/>
            <p:cNvSpPr txBox="1"/>
            <p:nvPr/>
          </p:nvSpPr>
          <p:spPr>
            <a:xfrm>
              <a:off x="7768710" y="4051685"/>
              <a:ext cx="1406907" cy="646331"/>
            </a:xfrm>
            <a:prstGeom prst="rect">
              <a:avLst/>
            </a:prstGeom>
            <a:noFill/>
          </p:spPr>
          <p:txBody>
            <a:bodyPr wrap="square" rtlCol="0">
              <a:spAutoFit/>
            </a:bodyPr>
            <a:lstStyle/>
            <a:p>
              <a:pPr algn="ctr"/>
              <a:r>
                <a:rPr lang="en-US" b="1" dirty="0">
                  <a:solidFill>
                    <a:schemeClr val="tx1">
                      <a:lumMod val="50000"/>
                      <a:lumOff val="50000"/>
                    </a:schemeClr>
                  </a:solidFill>
                  <a:latin typeface="HanziPen TC" charset="-120"/>
                  <a:ea typeface="HanziPen TC" charset="-120"/>
                  <a:cs typeface="HanziPen TC" charset="-120"/>
                </a:rPr>
                <a:t>t</a:t>
              </a:r>
              <a:r>
                <a:rPr lang="en-US" b="1" dirty="0" smtClean="0">
                  <a:solidFill>
                    <a:schemeClr val="tx1">
                      <a:lumMod val="50000"/>
                      <a:lumOff val="50000"/>
                    </a:schemeClr>
                  </a:solidFill>
                  <a:latin typeface="HanziPen TC" charset="-120"/>
                  <a:ea typeface="HanziPen TC" charset="-120"/>
                  <a:cs typeface="HanziPen TC" charset="-120"/>
                </a:rPr>
                <a:t>opic 1</a:t>
              </a:r>
            </a:p>
            <a:p>
              <a:pPr algn="ctr"/>
              <a:r>
                <a:rPr lang="en-US" b="1" dirty="0" smtClean="0">
                  <a:solidFill>
                    <a:schemeClr val="tx1">
                      <a:lumMod val="50000"/>
                      <a:lumOff val="50000"/>
                    </a:schemeClr>
                  </a:solidFill>
                  <a:latin typeface="HanziPen TC" charset="-120"/>
                  <a:ea typeface="HanziPen TC" charset="-120"/>
                  <a:cs typeface="HanziPen TC" charset="-120"/>
                </a:rPr>
                <a:t>(partition 3)</a:t>
              </a:r>
              <a:endParaRPr lang="en-US" b="1" dirty="0">
                <a:solidFill>
                  <a:schemeClr val="tx1">
                    <a:lumMod val="50000"/>
                    <a:lumOff val="50000"/>
                  </a:schemeClr>
                </a:solidFill>
                <a:latin typeface="HanziPen TC" charset="-120"/>
                <a:ea typeface="HanziPen TC" charset="-120"/>
                <a:cs typeface="HanziPen TC" charset="-120"/>
              </a:endParaRPr>
            </a:p>
          </p:txBody>
        </p:sp>
      </p:grpSp>
      <p:grpSp>
        <p:nvGrpSpPr>
          <p:cNvPr id="26" name="Group 25"/>
          <p:cNvGrpSpPr/>
          <p:nvPr/>
        </p:nvGrpSpPr>
        <p:grpSpPr>
          <a:xfrm>
            <a:off x="6079141" y="4051685"/>
            <a:ext cx="1406907" cy="646331"/>
            <a:chOff x="6079141" y="4051685"/>
            <a:chExt cx="1406907" cy="646331"/>
          </a:xfrm>
        </p:grpSpPr>
        <p:pic>
          <p:nvPicPr>
            <p:cNvPr id="20" name="Picture 19"/>
            <p:cNvPicPr>
              <a:picLocks noChangeAspect="1"/>
            </p:cNvPicPr>
            <p:nvPr/>
          </p:nvPicPr>
          <p:blipFill>
            <a:blip r:embed="rId15" cstate="screen">
              <a:extLst>
                <a:ext uri="{BEBA8EAE-BF5A-486C-A8C5-ECC9F3942E4B}">
                  <a14:imgProps xmlns:a14="http://schemas.microsoft.com/office/drawing/2010/main">
                    <a14:imgLayer r:embed="rId17">
                      <a14:imgEffect>
                        <a14:artisticPencilGrayscale/>
                      </a14:imgEffect>
                    </a14:imgLayer>
                  </a14:imgProps>
                </a:ext>
                <a:ext uri="{28A0092B-C50C-407E-A947-70E740481C1C}">
                  <a14:useLocalDpi xmlns:a14="http://schemas.microsoft.com/office/drawing/2010/main"/>
                </a:ext>
              </a:extLst>
            </a:blip>
            <a:stretch>
              <a:fillRect/>
            </a:stretch>
          </p:blipFill>
          <p:spPr>
            <a:xfrm>
              <a:off x="6155533" y="4092344"/>
              <a:ext cx="1287932" cy="597408"/>
            </a:xfrm>
            <a:prstGeom prst="rect">
              <a:avLst/>
            </a:prstGeom>
          </p:spPr>
        </p:pic>
        <p:sp>
          <p:nvSpPr>
            <p:cNvPr id="44" name="TextBox 43"/>
            <p:cNvSpPr txBox="1"/>
            <p:nvPr/>
          </p:nvSpPr>
          <p:spPr>
            <a:xfrm>
              <a:off x="6079141" y="4051685"/>
              <a:ext cx="1406907" cy="646331"/>
            </a:xfrm>
            <a:prstGeom prst="rect">
              <a:avLst/>
            </a:prstGeom>
            <a:noFill/>
          </p:spPr>
          <p:txBody>
            <a:bodyPr wrap="square" rtlCol="0">
              <a:spAutoFit/>
            </a:bodyPr>
            <a:lstStyle/>
            <a:p>
              <a:pPr algn="ctr"/>
              <a:r>
                <a:rPr lang="en-US" b="1" dirty="0">
                  <a:solidFill>
                    <a:schemeClr val="tx1">
                      <a:lumMod val="50000"/>
                      <a:lumOff val="50000"/>
                    </a:schemeClr>
                  </a:solidFill>
                  <a:latin typeface="HanziPen TC" charset="-120"/>
                  <a:ea typeface="HanziPen TC" charset="-120"/>
                  <a:cs typeface="HanziPen TC" charset="-120"/>
                </a:rPr>
                <a:t>t</a:t>
              </a:r>
              <a:r>
                <a:rPr lang="en-US" b="1" dirty="0" smtClean="0">
                  <a:solidFill>
                    <a:schemeClr val="tx1">
                      <a:lumMod val="50000"/>
                      <a:lumOff val="50000"/>
                    </a:schemeClr>
                  </a:solidFill>
                  <a:latin typeface="HanziPen TC" charset="-120"/>
                  <a:ea typeface="HanziPen TC" charset="-120"/>
                  <a:cs typeface="HanziPen TC" charset="-120"/>
                </a:rPr>
                <a:t>opic 1</a:t>
              </a:r>
            </a:p>
            <a:p>
              <a:pPr algn="ctr"/>
              <a:r>
                <a:rPr lang="en-US" b="1" dirty="0" smtClean="0">
                  <a:solidFill>
                    <a:schemeClr val="tx1">
                      <a:lumMod val="50000"/>
                      <a:lumOff val="50000"/>
                    </a:schemeClr>
                  </a:solidFill>
                  <a:latin typeface="HanziPen TC" charset="-120"/>
                  <a:ea typeface="HanziPen TC" charset="-120"/>
                  <a:cs typeface="HanziPen TC" charset="-120"/>
                </a:rPr>
                <a:t>(partition 3)</a:t>
              </a:r>
              <a:endParaRPr lang="en-US" b="1" dirty="0">
                <a:solidFill>
                  <a:schemeClr val="tx1">
                    <a:lumMod val="50000"/>
                    <a:lumOff val="50000"/>
                  </a:schemeClr>
                </a:solidFill>
                <a:latin typeface="HanziPen TC" charset="-120"/>
                <a:ea typeface="HanziPen TC" charset="-120"/>
                <a:cs typeface="HanziPen TC" charset="-120"/>
              </a:endParaRPr>
            </a:p>
          </p:txBody>
        </p:sp>
      </p:grpSp>
      <p:grpSp>
        <p:nvGrpSpPr>
          <p:cNvPr id="58" name="Group 57"/>
          <p:cNvGrpSpPr/>
          <p:nvPr/>
        </p:nvGrpSpPr>
        <p:grpSpPr>
          <a:xfrm>
            <a:off x="6288200" y="6065190"/>
            <a:ext cx="1335024" cy="503844"/>
            <a:chOff x="6288200" y="6065190"/>
            <a:chExt cx="1335024" cy="503844"/>
          </a:xfrm>
        </p:grpSpPr>
        <p:pic>
          <p:nvPicPr>
            <p:cNvPr id="3" name="Picture 2"/>
            <p:cNvPicPr>
              <a:picLocks noChangeAspect="1"/>
            </p:cNvPicPr>
            <p:nvPr/>
          </p:nvPicPr>
          <p:blipFill>
            <a:blip r:embed="rId20" cstate="screen">
              <a:extLst>
                <a:ext uri="{BEBA8EAE-BF5A-486C-A8C5-ECC9F3942E4B}">
                  <a14:imgProps xmlns:a14="http://schemas.microsoft.com/office/drawing/2010/main">
                    <a14:imgLayer r:embed="rId21">
                      <a14:imgEffect>
                        <a14:artisticLineDrawing/>
                      </a14:imgEffect>
                    </a14:imgLayer>
                  </a14:imgProps>
                </a:ext>
                <a:ext uri="{28A0092B-C50C-407E-A947-70E740481C1C}">
                  <a14:useLocalDpi xmlns:a14="http://schemas.microsoft.com/office/drawing/2010/main"/>
                </a:ext>
              </a:extLst>
            </a:blip>
            <a:stretch>
              <a:fillRect/>
            </a:stretch>
          </p:blipFill>
          <p:spPr>
            <a:xfrm>
              <a:off x="6288200" y="6065190"/>
              <a:ext cx="1335024" cy="503844"/>
            </a:xfrm>
            <a:prstGeom prst="rect">
              <a:avLst/>
            </a:prstGeom>
          </p:spPr>
        </p:pic>
        <p:sp>
          <p:nvSpPr>
            <p:cNvPr id="45" name="TextBox 44"/>
            <p:cNvSpPr txBox="1"/>
            <p:nvPr/>
          </p:nvSpPr>
          <p:spPr>
            <a:xfrm>
              <a:off x="6288201" y="6160156"/>
              <a:ext cx="1335023" cy="369332"/>
            </a:xfrm>
            <a:prstGeom prst="rect">
              <a:avLst/>
            </a:prstGeom>
            <a:noFill/>
          </p:spPr>
          <p:txBody>
            <a:bodyPr wrap="square" rtlCol="0">
              <a:spAutoFit/>
            </a:bodyPr>
            <a:lstStyle/>
            <a:p>
              <a:pPr algn="ctr"/>
              <a:r>
                <a:rPr lang="en-US" b="1" dirty="0">
                  <a:latin typeface="HanziPen TC" charset="-120"/>
                  <a:ea typeface="HanziPen TC" charset="-120"/>
                  <a:cs typeface="HanziPen TC" charset="-120"/>
                </a:rPr>
                <a:t>c</a:t>
              </a:r>
              <a:r>
                <a:rPr lang="en-US" b="1" dirty="0" smtClean="0">
                  <a:latin typeface="HanziPen TC" charset="-120"/>
                  <a:ea typeface="HanziPen TC" charset="-120"/>
                  <a:cs typeface="HanziPen TC" charset="-120"/>
                </a:rPr>
                <a:t>onsumer 1</a:t>
              </a:r>
              <a:endParaRPr lang="en-US" b="1" dirty="0">
                <a:latin typeface="HanziPen TC" charset="-120"/>
                <a:ea typeface="HanziPen TC" charset="-120"/>
                <a:cs typeface="HanziPen TC" charset="-120"/>
              </a:endParaRPr>
            </a:p>
          </p:txBody>
        </p:sp>
      </p:grpSp>
      <p:grpSp>
        <p:nvGrpSpPr>
          <p:cNvPr id="59" name="Group 58"/>
          <p:cNvGrpSpPr/>
          <p:nvPr/>
        </p:nvGrpSpPr>
        <p:grpSpPr>
          <a:xfrm>
            <a:off x="7835854" y="6065190"/>
            <a:ext cx="1335024" cy="503844"/>
            <a:chOff x="7835854" y="6065190"/>
            <a:chExt cx="1335024" cy="503844"/>
          </a:xfrm>
        </p:grpSpPr>
        <p:pic>
          <p:nvPicPr>
            <p:cNvPr id="48" name="Picture 47"/>
            <p:cNvPicPr>
              <a:picLocks noChangeAspect="1"/>
            </p:cNvPicPr>
            <p:nvPr/>
          </p:nvPicPr>
          <p:blipFill>
            <a:blip r:embed="rId20" cstate="screen">
              <a:extLst>
                <a:ext uri="{BEBA8EAE-BF5A-486C-A8C5-ECC9F3942E4B}">
                  <a14:imgProps xmlns:a14="http://schemas.microsoft.com/office/drawing/2010/main">
                    <a14:imgLayer r:embed="rId22">
                      <a14:imgEffect>
                        <a14:artisticLineDrawing/>
                      </a14:imgEffect>
                    </a14:imgLayer>
                  </a14:imgProps>
                </a:ext>
                <a:ext uri="{28A0092B-C50C-407E-A947-70E740481C1C}">
                  <a14:useLocalDpi xmlns:a14="http://schemas.microsoft.com/office/drawing/2010/main"/>
                </a:ext>
              </a:extLst>
            </a:blip>
            <a:stretch>
              <a:fillRect/>
            </a:stretch>
          </p:blipFill>
          <p:spPr>
            <a:xfrm>
              <a:off x="7835854" y="6065190"/>
              <a:ext cx="1335024" cy="503844"/>
            </a:xfrm>
            <a:prstGeom prst="rect">
              <a:avLst/>
            </a:prstGeom>
          </p:spPr>
        </p:pic>
        <p:sp>
          <p:nvSpPr>
            <p:cNvPr id="49" name="TextBox 48"/>
            <p:cNvSpPr txBox="1"/>
            <p:nvPr/>
          </p:nvSpPr>
          <p:spPr>
            <a:xfrm>
              <a:off x="7835855" y="6160156"/>
              <a:ext cx="1335023" cy="369332"/>
            </a:xfrm>
            <a:prstGeom prst="rect">
              <a:avLst/>
            </a:prstGeom>
            <a:noFill/>
          </p:spPr>
          <p:txBody>
            <a:bodyPr wrap="square" rtlCol="0">
              <a:spAutoFit/>
            </a:bodyPr>
            <a:lstStyle/>
            <a:p>
              <a:pPr algn="ctr"/>
              <a:r>
                <a:rPr lang="en-US" b="1" dirty="0">
                  <a:latin typeface="HanziPen TC" charset="-120"/>
                  <a:ea typeface="HanziPen TC" charset="-120"/>
                  <a:cs typeface="HanziPen TC" charset="-120"/>
                </a:rPr>
                <a:t>c</a:t>
              </a:r>
              <a:r>
                <a:rPr lang="en-US" b="1" dirty="0" smtClean="0">
                  <a:latin typeface="HanziPen TC" charset="-120"/>
                  <a:ea typeface="HanziPen TC" charset="-120"/>
                  <a:cs typeface="HanziPen TC" charset="-120"/>
                </a:rPr>
                <a:t>onsumer 2</a:t>
              </a:r>
              <a:endParaRPr lang="en-US" b="1" dirty="0">
                <a:latin typeface="HanziPen TC" charset="-120"/>
                <a:ea typeface="HanziPen TC" charset="-120"/>
                <a:cs typeface="HanziPen TC" charset="-120"/>
              </a:endParaRPr>
            </a:p>
          </p:txBody>
        </p:sp>
      </p:grpSp>
      <p:grpSp>
        <p:nvGrpSpPr>
          <p:cNvPr id="60" name="Group 59"/>
          <p:cNvGrpSpPr/>
          <p:nvPr/>
        </p:nvGrpSpPr>
        <p:grpSpPr>
          <a:xfrm>
            <a:off x="9383507" y="6065190"/>
            <a:ext cx="1335024" cy="503844"/>
            <a:chOff x="9383507" y="6065190"/>
            <a:chExt cx="1335024" cy="503844"/>
          </a:xfrm>
        </p:grpSpPr>
        <p:pic>
          <p:nvPicPr>
            <p:cNvPr id="50" name="Picture 49"/>
            <p:cNvPicPr>
              <a:picLocks noChangeAspect="1"/>
            </p:cNvPicPr>
            <p:nvPr/>
          </p:nvPicPr>
          <p:blipFill>
            <a:blip r:embed="rId20" cstate="screen">
              <a:extLst>
                <a:ext uri="{BEBA8EAE-BF5A-486C-A8C5-ECC9F3942E4B}">
                  <a14:imgProps xmlns:a14="http://schemas.microsoft.com/office/drawing/2010/main">
                    <a14:imgLayer r:embed="rId22">
                      <a14:imgEffect>
                        <a14:artisticLineDrawing/>
                      </a14:imgEffect>
                    </a14:imgLayer>
                  </a14:imgProps>
                </a:ext>
                <a:ext uri="{28A0092B-C50C-407E-A947-70E740481C1C}">
                  <a14:useLocalDpi xmlns:a14="http://schemas.microsoft.com/office/drawing/2010/main"/>
                </a:ext>
              </a:extLst>
            </a:blip>
            <a:stretch>
              <a:fillRect/>
            </a:stretch>
          </p:blipFill>
          <p:spPr>
            <a:xfrm>
              <a:off x="9383507" y="6065190"/>
              <a:ext cx="1335024" cy="503844"/>
            </a:xfrm>
            <a:prstGeom prst="rect">
              <a:avLst/>
            </a:prstGeom>
          </p:spPr>
        </p:pic>
        <p:sp>
          <p:nvSpPr>
            <p:cNvPr id="51" name="TextBox 50"/>
            <p:cNvSpPr txBox="1"/>
            <p:nvPr/>
          </p:nvSpPr>
          <p:spPr>
            <a:xfrm>
              <a:off x="9383508" y="6160156"/>
              <a:ext cx="1335023" cy="369332"/>
            </a:xfrm>
            <a:prstGeom prst="rect">
              <a:avLst/>
            </a:prstGeom>
            <a:noFill/>
          </p:spPr>
          <p:txBody>
            <a:bodyPr wrap="square" rtlCol="0">
              <a:spAutoFit/>
            </a:bodyPr>
            <a:lstStyle/>
            <a:p>
              <a:pPr algn="ctr"/>
              <a:r>
                <a:rPr lang="en-US" b="1" dirty="0">
                  <a:latin typeface="HanziPen TC" charset="-120"/>
                  <a:ea typeface="HanziPen TC" charset="-120"/>
                  <a:cs typeface="HanziPen TC" charset="-120"/>
                </a:rPr>
                <a:t>c</a:t>
              </a:r>
              <a:r>
                <a:rPr lang="en-US" b="1" dirty="0" smtClean="0">
                  <a:latin typeface="HanziPen TC" charset="-120"/>
                  <a:ea typeface="HanziPen TC" charset="-120"/>
                  <a:cs typeface="HanziPen TC" charset="-120"/>
                </a:rPr>
                <a:t>onsumer 3</a:t>
              </a:r>
              <a:endParaRPr lang="en-US" b="1" dirty="0">
                <a:latin typeface="HanziPen TC" charset="-120"/>
                <a:ea typeface="HanziPen TC" charset="-120"/>
                <a:cs typeface="HanziPen TC" charset="-120"/>
              </a:endParaRPr>
            </a:p>
          </p:txBody>
        </p:sp>
      </p:grpSp>
      <p:sp>
        <p:nvSpPr>
          <p:cNvPr id="53" name="TextBox 52"/>
          <p:cNvSpPr txBox="1"/>
          <p:nvPr/>
        </p:nvSpPr>
        <p:spPr>
          <a:xfrm>
            <a:off x="6288200" y="5440222"/>
            <a:ext cx="1335024" cy="338554"/>
          </a:xfrm>
          <a:prstGeom prst="rect">
            <a:avLst/>
          </a:prstGeom>
          <a:noFill/>
        </p:spPr>
        <p:txBody>
          <a:bodyPr wrap="square" rtlCol="0">
            <a:spAutoFit/>
          </a:bodyPr>
          <a:lstStyle/>
          <a:p>
            <a:pPr algn="ctr"/>
            <a:r>
              <a:rPr lang="en-US" sz="1600" b="1" dirty="0" smtClean="0">
                <a:solidFill>
                  <a:schemeClr val="accent2"/>
                </a:solidFill>
                <a:latin typeface="HanziPen TC" charset="-120"/>
                <a:ea typeface="HanziPen TC" charset="-120"/>
                <a:cs typeface="HanziPen TC" charset="-120"/>
              </a:rPr>
              <a:t>C1 offset: </a:t>
            </a:r>
            <a:r>
              <a:rPr lang="en-US" sz="1600" dirty="0" smtClean="0">
                <a:solidFill>
                  <a:schemeClr val="accent2"/>
                </a:solidFill>
                <a:latin typeface="HanziPen TC" charset="-120"/>
                <a:ea typeface="HanziPen TC" charset="-120"/>
                <a:cs typeface="HanziPen TC" charset="-120"/>
              </a:rPr>
              <a:t>5</a:t>
            </a:r>
            <a:endParaRPr lang="en-US" sz="1600" dirty="0">
              <a:solidFill>
                <a:schemeClr val="accent2"/>
              </a:solidFill>
              <a:latin typeface="HanziPen TC" charset="-120"/>
              <a:ea typeface="HanziPen TC" charset="-120"/>
              <a:cs typeface="HanziPen TC" charset="-120"/>
            </a:endParaRPr>
          </a:p>
        </p:txBody>
      </p:sp>
      <p:sp>
        <p:nvSpPr>
          <p:cNvPr id="54" name="TextBox 53"/>
          <p:cNvSpPr txBox="1"/>
          <p:nvPr/>
        </p:nvSpPr>
        <p:spPr>
          <a:xfrm>
            <a:off x="7843326" y="5440222"/>
            <a:ext cx="1327552" cy="338554"/>
          </a:xfrm>
          <a:prstGeom prst="rect">
            <a:avLst/>
          </a:prstGeom>
          <a:noFill/>
        </p:spPr>
        <p:txBody>
          <a:bodyPr wrap="square" rtlCol="0">
            <a:spAutoFit/>
          </a:bodyPr>
          <a:lstStyle/>
          <a:p>
            <a:pPr algn="ctr"/>
            <a:r>
              <a:rPr lang="en-US" sz="1600" b="1" dirty="0" smtClean="0">
                <a:solidFill>
                  <a:schemeClr val="accent2"/>
                </a:solidFill>
                <a:latin typeface="HanziPen TC" charset="-120"/>
                <a:ea typeface="HanziPen TC" charset="-120"/>
                <a:cs typeface="HanziPen TC" charset="-120"/>
              </a:rPr>
              <a:t>C2 offset: </a:t>
            </a:r>
            <a:r>
              <a:rPr lang="en-US" sz="1600" dirty="0">
                <a:solidFill>
                  <a:schemeClr val="accent2"/>
                </a:solidFill>
                <a:latin typeface="HanziPen TC" charset="-120"/>
                <a:ea typeface="HanziPen TC" charset="-120"/>
                <a:cs typeface="HanziPen TC" charset="-120"/>
              </a:rPr>
              <a:t>9</a:t>
            </a:r>
          </a:p>
        </p:txBody>
      </p:sp>
      <p:sp>
        <p:nvSpPr>
          <p:cNvPr id="55" name="TextBox 54"/>
          <p:cNvSpPr txBox="1"/>
          <p:nvPr/>
        </p:nvSpPr>
        <p:spPr>
          <a:xfrm>
            <a:off x="9379656" y="5440222"/>
            <a:ext cx="1327552" cy="338554"/>
          </a:xfrm>
          <a:prstGeom prst="rect">
            <a:avLst/>
          </a:prstGeom>
          <a:noFill/>
        </p:spPr>
        <p:txBody>
          <a:bodyPr wrap="square" rtlCol="0">
            <a:spAutoFit/>
          </a:bodyPr>
          <a:lstStyle/>
          <a:p>
            <a:pPr algn="ctr"/>
            <a:r>
              <a:rPr lang="en-US" sz="1600" b="1" dirty="0" smtClean="0">
                <a:solidFill>
                  <a:schemeClr val="accent2"/>
                </a:solidFill>
                <a:latin typeface="HanziPen TC" charset="-120"/>
                <a:ea typeface="HanziPen TC" charset="-120"/>
                <a:cs typeface="HanziPen TC" charset="-120"/>
              </a:rPr>
              <a:t>C2 offset: </a:t>
            </a:r>
            <a:r>
              <a:rPr lang="en-US" sz="1600" dirty="0" smtClean="0">
                <a:solidFill>
                  <a:schemeClr val="accent2"/>
                </a:solidFill>
                <a:latin typeface="HanziPen TC" charset="-120"/>
                <a:ea typeface="HanziPen TC" charset="-120"/>
                <a:cs typeface="HanziPen TC" charset="-120"/>
              </a:rPr>
              <a:t>5</a:t>
            </a:r>
            <a:endParaRPr lang="en-US" sz="1600" dirty="0">
              <a:solidFill>
                <a:schemeClr val="accent2"/>
              </a:solidFill>
              <a:latin typeface="HanziPen TC" charset="-120"/>
              <a:ea typeface="HanziPen TC" charset="-120"/>
              <a:cs typeface="HanziPen TC" charset="-120"/>
            </a:endParaRPr>
          </a:p>
        </p:txBody>
      </p:sp>
      <p:sp>
        <p:nvSpPr>
          <p:cNvPr id="47" name="TextBox 46"/>
          <p:cNvSpPr txBox="1"/>
          <p:nvPr/>
        </p:nvSpPr>
        <p:spPr>
          <a:xfrm>
            <a:off x="5201897" y="595423"/>
            <a:ext cx="6424046" cy="646331"/>
          </a:xfrm>
          <a:prstGeom prst="rect">
            <a:avLst/>
          </a:prstGeom>
          <a:noFill/>
        </p:spPr>
        <p:txBody>
          <a:bodyPr wrap="square" rtlCol="0">
            <a:spAutoFit/>
          </a:bodyPr>
          <a:lstStyle>
            <a:defPPr>
              <a:defRPr lang="en-US"/>
            </a:defPPr>
            <a:lvl1pPr>
              <a:defRPr sz="3600">
                <a:solidFill>
                  <a:schemeClr val="accent2"/>
                </a:solidFill>
                <a:latin typeface="Gotham Book" charset="0"/>
                <a:ea typeface="Gotham Book" charset="0"/>
                <a:cs typeface="Gotham Book" charset="0"/>
              </a:defRPr>
            </a:lvl1pPr>
          </a:lstStyle>
          <a:p>
            <a:pPr algn="ctr"/>
            <a:r>
              <a:rPr lang="en-US" dirty="0" smtClean="0">
                <a:solidFill>
                  <a:schemeClr val="accent4"/>
                </a:solidFill>
              </a:rPr>
              <a:t>how does it work?</a:t>
            </a:r>
            <a:endParaRPr lang="en-US" dirty="0">
              <a:solidFill>
                <a:schemeClr val="accent4"/>
              </a:solidFill>
            </a:endParaRPr>
          </a:p>
        </p:txBody>
      </p:sp>
      <p:sp>
        <p:nvSpPr>
          <p:cNvPr id="52" name="TextBox 51"/>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86672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rot="20300694">
            <a:off x="3983093" y="2797775"/>
            <a:ext cx="8506047" cy="923330"/>
          </a:xfrm>
          <a:prstGeom prst="rect">
            <a:avLst/>
          </a:prstGeom>
          <a:noFill/>
        </p:spPr>
        <p:txBody>
          <a:bodyPr wrap="square" rtlCol="0">
            <a:spAutoFit/>
          </a:bodyPr>
          <a:lstStyle/>
          <a:p>
            <a:pPr algn="ctr"/>
            <a:r>
              <a:rPr lang="en-US" sz="5400" b="1" dirty="0" smtClean="0">
                <a:solidFill>
                  <a:schemeClr val="accent4"/>
                </a:solidFill>
                <a:latin typeface="Gotham" charset="0"/>
                <a:ea typeface="Gotham" charset="0"/>
                <a:cs typeface="Gotham" charset="0"/>
              </a:rPr>
              <a:t>DEMONSTRATION</a:t>
            </a:r>
            <a:endParaRPr lang="en-US" sz="5400" b="1" dirty="0">
              <a:solidFill>
                <a:schemeClr val="accent4"/>
              </a:solidFill>
              <a:latin typeface="Gotham" charset="0"/>
              <a:ea typeface="Gotham" charset="0"/>
              <a:cs typeface="Gotham" charset="0"/>
            </a:endParaRPr>
          </a:p>
        </p:txBody>
      </p:sp>
      <p:pic>
        <p:nvPicPr>
          <p:cNvPr id="5" name="Picture 4"/>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tretch>
            <a:fillRect/>
          </a:stretch>
        </p:blipFill>
        <p:spPr>
          <a:xfrm>
            <a:off x="588502" y="2333155"/>
            <a:ext cx="3524398" cy="1852568"/>
          </a:xfrm>
          <a:prstGeom prst="rect">
            <a:avLst/>
          </a:prstGeom>
        </p:spPr>
      </p:pic>
      <p:sp>
        <p:nvSpPr>
          <p:cNvPr id="6" name="TextBox 5"/>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732267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808073" y="2987631"/>
            <a:ext cx="4082903" cy="674241"/>
          </a:xfrm>
          <a:prstGeom prst="rect">
            <a:avLst/>
          </a:prstGeom>
        </p:spPr>
      </p:pic>
      <p:sp>
        <p:nvSpPr>
          <p:cNvPr id="3" name="TextBox 2"/>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137522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808073" y="2987631"/>
            <a:ext cx="4082903" cy="674241"/>
          </a:xfrm>
          <a:prstGeom prst="rect">
            <a:avLst/>
          </a:prstGeom>
        </p:spPr>
      </p:pic>
      <p:sp>
        <p:nvSpPr>
          <p:cNvPr id="6" name="TextBox 5"/>
          <p:cNvSpPr txBox="1"/>
          <p:nvPr/>
        </p:nvSpPr>
        <p:spPr>
          <a:xfrm>
            <a:off x="5201897" y="1474229"/>
            <a:ext cx="6279286" cy="4031873"/>
          </a:xfrm>
          <a:prstGeom prst="rect">
            <a:avLst/>
          </a:prstGeom>
          <a:noFill/>
        </p:spPr>
        <p:txBody>
          <a:bodyPr wrap="square" rtlCol="0">
            <a:spAutoFit/>
          </a:bodyPr>
          <a:lstStyle/>
          <a:p>
            <a:r>
              <a:rPr lang="en-US" sz="3200" dirty="0" smtClean="0">
                <a:solidFill>
                  <a:schemeClr val="bg1"/>
                </a:solidFill>
                <a:latin typeface="Gotham Book" charset="0"/>
                <a:ea typeface="Gotham Book" charset="0"/>
                <a:cs typeface="Gotham Book" charset="0"/>
              </a:rPr>
              <a:t>“</a:t>
            </a:r>
            <a:r>
              <a:rPr lang="en-US" sz="3200" dirty="0">
                <a:solidFill>
                  <a:schemeClr val="bg1"/>
                </a:solidFill>
                <a:latin typeface="Gotham Book" charset="0"/>
                <a:ea typeface="Gotham Book" charset="0"/>
                <a:cs typeface="Gotham Book" charset="0"/>
              </a:rPr>
              <a:t>RabbitMQ is a messaging broker - an intermediary for messaging. It gives your applications a common platform to send and receive messages, and your messages a safe place to live until received.</a:t>
            </a:r>
            <a:r>
              <a:rPr lang="en-US" sz="3200" dirty="0" smtClean="0">
                <a:solidFill>
                  <a:schemeClr val="bg1"/>
                </a:solidFill>
                <a:latin typeface="Gotham Book" charset="0"/>
                <a:ea typeface="Gotham Book" charset="0"/>
                <a:cs typeface="Gotham Book" charset="0"/>
              </a:rPr>
              <a:t>"</a:t>
            </a:r>
            <a:endParaRPr lang="en-US" sz="3200" dirty="0">
              <a:solidFill>
                <a:schemeClr val="bg1"/>
              </a:solidFill>
              <a:latin typeface="Gotham Book" charset="0"/>
              <a:ea typeface="Gotham Book" charset="0"/>
              <a:cs typeface="Gotham Book" charset="0"/>
            </a:endParaRPr>
          </a:p>
        </p:txBody>
      </p:sp>
      <p:sp>
        <p:nvSpPr>
          <p:cNvPr id="7" name="TextBox 6"/>
          <p:cNvSpPr txBox="1"/>
          <p:nvPr/>
        </p:nvSpPr>
        <p:spPr>
          <a:xfrm>
            <a:off x="5201897" y="595423"/>
            <a:ext cx="6424046" cy="646331"/>
          </a:xfrm>
          <a:prstGeom prst="rect">
            <a:avLst/>
          </a:prstGeom>
          <a:noFill/>
        </p:spPr>
        <p:txBody>
          <a:bodyPr wrap="square" rtlCol="0">
            <a:spAutoFit/>
          </a:bodyPr>
          <a:lstStyle>
            <a:defPPr>
              <a:defRPr lang="en-US"/>
            </a:defPPr>
            <a:lvl1pPr>
              <a:defRPr sz="3600">
                <a:solidFill>
                  <a:schemeClr val="accent2"/>
                </a:solidFill>
                <a:latin typeface="Gotham Book" charset="0"/>
                <a:ea typeface="Gotham Book" charset="0"/>
                <a:cs typeface="Gotham Book" charset="0"/>
              </a:defRPr>
            </a:lvl1pPr>
          </a:lstStyle>
          <a:p>
            <a:r>
              <a:rPr lang="en-US" dirty="0">
                <a:solidFill>
                  <a:schemeClr val="accent4"/>
                </a:solidFill>
              </a:rPr>
              <a:t>what is it?</a:t>
            </a:r>
          </a:p>
        </p:txBody>
      </p:sp>
      <p:sp>
        <p:nvSpPr>
          <p:cNvPr id="8" name="TextBox 7"/>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7642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08073" y="2987631"/>
            <a:ext cx="4082903" cy="674241"/>
          </a:xfrm>
          <a:prstGeom prst="rect">
            <a:avLst/>
          </a:prstGeom>
        </p:spPr>
      </p:pic>
      <p:sp>
        <p:nvSpPr>
          <p:cNvPr id="6" name="TextBox 5"/>
          <p:cNvSpPr txBox="1"/>
          <p:nvPr/>
        </p:nvSpPr>
        <p:spPr>
          <a:xfrm>
            <a:off x="5201897" y="595423"/>
            <a:ext cx="6424046" cy="646331"/>
          </a:xfrm>
          <a:prstGeom prst="rect">
            <a:avLst/>
          </a:prstGeom>
          <a:noFill/>
        </p:spPr>
        <p:txBody>
          <a:bodyPr wrap="square" rtlCol="0">
            <a:spAutoFit/>
          </a:bodyPr>
          <a:lstStyle>
            <a:defPPr>
              <a:defRPr lang="en-US"/>
            </a:defPPr>
            <a:lvl1pPr>
              <a:defRPr sz="3600">
                <a:solidFill>
                  <a:schemeClr val="accent2"/>
                </a:solidFill>
                <a:latin typeface="Gotham Book" charset="0"/>
                <a:ea typeface="Gotham Book" charset="0"/>
                <a:cs typeface="Gotham Book" charset="0"/>
              </a:defRPr>
            </a:lvl1pPr>
          </a:lstStyle>
          <a:p>
            <a:r>
              <a:rPr lang="en-US" dirty="0">
                <a:solidFill>
                  <a:schemeClr val="accent4"/>
                </a:solidFill>
              </a:rPr>
              <a:t>what </a:t>
            </a:r>
            <a:r>
              <a:rPr lang="en-US" dirty="0" smtClean="0">
                <a:solidFill>
                  <a:schemeClr val="accent4"/>
                </a:solidFill>
              </a:rPr>
              <a:t>should I know?</a:t>
            </a:r>
            <a:endParaRPr lang="en-US" dirty="0">
              <a:solidFill>
                <a:schemeClr val="accent4"/>
              </a:solidFill>
            </a:endParaRPr>
          </a:p>
        </p:txBody>
      </p:sp>
      <p:sp>
        <p:nvSpPr>
          <p:cNvPr id="7" name="TextBox 6"/>
          <p:cNvSpPr txBox="1"/>
          <p:nvPr/>
        </p:nvSpPr>
        <p:spPr>
          <a:xfrm>
            <a:off x="5201897" y="1260658"/>
            <a:ext cx="6685303" cy="4128185"/>
          </a:xfrm>
          <a:prstGeom prst="rect">
            <a:avLst/>
          </a:prstGeom>
          <a:noFill/>
        </p:spPr>
        <p:txBody>
          <a:bodyPr wrap="square" rtlCol="0" anchor="ctr">
            <a:noAutofit/>
          </a:bodyPr>
          <a:lstStyle/>
          <a:p>
            <a:r>
              <a:rPr lang="en-US" sz="2400" dirty="0" smtClean="0">
                <a:solidFill>
                  <a:schemeClr val="bg1"/>
                </a:solidFill>
                <a:latin typeface="Gotham Light" charset="0"/>
                <a:ea typeface="Gotham Light" charset="0"/>
                <a:cs typeface="Gotham Light" charset="0"/>
              </a:rPr>
              <a:t>Implements AMQP standard</a:t>
            </a:r>
          </a:p>
          <a:p>
            <a:endParaRPr lang="en-US" sz="2400" dirty="0">
              <a:solidFill>
                <a:schemeClr val="bg1"/>
              </a:solidFill>
              <a:latin typeface="Gotham Light" charset="0"/>
              <a:ea typeface="Gotham Light" charset="0"/>
              <a:cs typeface="Gotham Light" charset="0"/>
            </a:endParaRPr>
          </a:p>
          <a:p>
            <a:r>
              <a:rPr lang="en-US" sz="2400" dirty="0" smtClean="0">
                <a:solidFill>
                  <a:schemeClr val="bg1"/>
                </a:solidFill>
                <a:latin typeface="Gotham Light" charset="0"/>
                <a:ea typeface="Gotham Light" charset="0"/>
                <a:cs typeface="Gotham Light" charset="0"/>
              </a:rPr>
              <a:t>Pluggable architecture</a:t>
            </a:r>
          </a:p>
          <a:p>
            <a:endParaRPr lang="en-US" sz="2400" dirty="0">
              <a:solidFill>
                <a:schemeClr val="bg1"/>
              </a:solidFill>
              <a:latin typeface="Gotham Light" charset="0"/>
              <a:ea typeface="Gotham Light" charset="0"/>
              <a:cs typeface="Gotham Light" charset="0"/>
            </a:endParaRPr>
          </a:p>
          <a:p>
            <a:r>
              <a:rPr lang="en-US" sz="2400" dirty="0" smtClean="0">
                <a:solidFill>
                  <a:schemeClr val="bg1"/>
                </a:solidFill>
                <a:latin typeface="Gotham Light" charset="0"/>
                <a:ea typeface="Gotham Light" charset="0"/>
                <a:cs typeface="Gotham Light" charset="0"/>
              </a:rPr>
              <a:t>Can persist data to disk, or just RAM</a:t>
            </a:r>
          </a:p>
          <a:p>
            <a:endParaRPr lang="en-US" sz="2400" dirty="0" smtClean="0">
              <a:solidFill>
                <a:schemeClr val="bg1"/>
              </a:solidFill>
              <a:latin typeface="Gotham Light" charset="0"/>
              <a:ea typeface="Gotham Light" charset="0"/>
              <a:cs typeface="Gotham Light" charset="0"/>
            </a:endParaRPr>
          </a:p>
          <a:p>
            <a:r>
              <a:rPr lang="en-US" sz="2400" dirty="0" smtClean="0">
                <a:solidFill>
                  <a:schemeClr val="bg1"/>
                </a:solidFill>
                <a:latin typeface="Gotham Light" charset="0"/>
                <a:ea typeface="Gotham Light" charset="0"/>
                <a:cs typeface="Gotham Light" charset="0"/>
              </a:rPr>
              <a:t>Supports multiple routing strategies</a:t>
            </a:r>
          </a:p>
          <a:p>
            <a:endParaRPr lang="en-US" sz="2400" dirty="0">
              <a:solidFill>
                <a:schemeClr val="bg1"/>
              </a:solidFill>
              <a:latin typeface="Gotham Light" charset="0"/>
              <a:ea typeface="Gotham Light" charset="0"/>
              <a:cs typeface="Gotham Light" charset="0"/>
            </a:endParaRPr>
          </a:p>
          <a:p>
            <a:r>
              <a:rPr lang="en-US" sz="2400" dirty="0" smtClean="0">
                <a:solidFill>
                  <a:schemeClr val="bg1"/>
                </a:solidFill>
                <a:latin typeface="Gotham Light" charset="0"/>
                <a:ea typeface="Gotham Light" charset="0"/>
                <a:cs typeface="Gotham Light" charset="0"/>
              </a:rPr>
              <a:t>Mature ecosystem</a:t>
            </a:r>
            <a:endParaRPr lang="en-US" sz="2400" dirty="0">
              <a:solidFill>
                <a:schemeClr val="bg1"/>
              </a:solidFill>
              <a:latin typeface="Gotham Light" charset="0"/>
              <a:ea typeface="Gotham Light" charset="0"/>
              <a:cs typeface="Gotham Light" charset="0"/>
            </a:endParaRPr>
          </a:p>
        </p:txBody>
      </p:sp>
      <p:sp>
        <p:nvSpPr>
          <p:cNvPr id="8" name="TextBox 7"/>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37984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08073" y="2987631"/>
            <a:ext cx="4082903" cy="674241"/>
          </a:xfrm>
          <a:prstGeom prst="rect">
            <a:avLst/>
          </a:prstGeom>
        </p:spPr>
      </p:pic>
      <p:grpSp>
        <p:nvGrpSpPr>
          <p:cNvPr id="3" name="Group 2"/>
          <p:cNvGrpSpPr/>
          <p:nvPr/>
        </p:nvGrpSpPr>
        <p:grpSpPr>
          <a:xfrm>
            <a:off x="6368611" y="2617182"/>
            <a:ext cx="4041438" cy="2266544"/>
            <a:chOff x="6368611" y="2617182"/>
            <a:chExt cx="4041438" cy="2266544"/>
          </a:xfrm>
        </p:grpSpPr>
        <p:pic>
          <p:nvPicPr>
            <p:cNvPr id="50" name="Picture 49"/>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a:ext>
              </a:extLst>
            </a:blip>
            <a:stretch>
              <a:fillRect/>
            </a:stretch>
          </p:blipFill>
          <p:spPr>
            <a:xfrm>
              <a:off x="6521012" y="2707235"/>
              <a:ext cx="3889037" cy="2176491"/>
            </a:xfrm>
            <a:prstGeom prst="rect">
              <a:avLst/>
            </a:prstGeom>
          </p:spPr>
        </p:pic>
        <p:grpSp>
          <p:nvGrpSpPr>
            <p:cNvPr id="2" name="Group 1"/>
            <p:cNvGrpSpPr/>
            <p:nvPr/>
          </p:nvGrpSpPr>
          <p:grpSpPr>
            <a:xfrm>
              <a:off x="6368611" y="2617182"/>
              <a:ext cx="3889037" cy="2176491"/>
              <a:chOff x="6368611" y="2617182"/>
              <a:chExt cx="3889037" cy="2176491"/>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a:ext>
                </a:extLst>
              </a:blip>
              <a:stretch>
                <a:fillRect/>
              </a:stretch>
            </p:blipFill>
            <p:spPr>
              <a:xfrm>
                <a:off x="6368611" y="2617182"/>
                <a:ext cx="3889037" cy="2176491"/>
              </a:xfrm>
              <a:prstGeom prst="rect">
                <a:avLst/>
              </a:prstGeom>
            </p:spPr>
          </p:pic>
          <p:sp>
            <p:nvSpPr>
              <p:cNvPr id="6" name="TextBox 5"/>
              <p:cNvSpPr txBox="1"/>
              <p:nvPr/>
            </p:nvSpPr>
            <p:spPr>
              <a:xfrm>
                <a:off x="6440831" y="4231581"/>
                <a:ext cx="1166732" cy="523220"/>
              </a:xfrm>
              <a:prstGeom prst="rect">
                <a:avLst/>
              </a:prstGeom>
              <a:noFill/>
            </p:spPr>
            <p:txBody>
              <a:bodyPr wrap="square" rtlCol="0">
                <a:spAutoFit/>
              </a:bodyPr>
              <a:lstStyle/>
              <a:p>
                <a:r>
                  <a:rPr lang="en-US" sz="2800" dirty="0" smtClean="0">
                    <a:solidFill>
                      <a:schemeClr val="bg1"/>
                    </a:solidFill>
                    <a:latin typeface="HanziPen TC" charset="-120"/>
                    <a:ea typeface="HanziPen TC" charset="-120"/>
                    <a:cs typeface="HanziPen TC" charset="-120"/>
                  </a:rPr>
                  <a:t>node</a:t>
                </a:r>
                <a:endParaRPr lang="en-US" sz="2800" dirty="0">
                  <a:solidFill>
                    <a:schemeClr val="bg1"/>
                  </a:solidFill>
                  <a:latin typeface="HanziPen TC" charset="-120"/>
                  <a:ea typeface="HanziPen TC" charset="-120"/>
                  <a:cs typeface="HanziPen TC" charset="-120"/>
                </a:endParaRPr>
              </a:p>
            </p:txBody>
          </p:sp>
        </p:grpSp>
      </p:grpSp>
      <p:grpSp>
        <p:nvGrpSpPr>
          <p:cNvPr id="28" name="Group 27"/>
          <p:cNvGrpSpPr/>
          <p:nvPr/>
        </p:nvGrpSpPr>
        <p:grpSpPr>
          <a:xfrm>
            <a:off x="7046182" y="2748413"/>
            <a:ext cx="1064007" cy="573024"/>
            <a:chOff x="8412498" y="2748413"/>
            <a:chExt cx="1064007" cy="573024"/>
          </a:xfrm>
        </p:grpSpPr>
        <p:pic>
          <p:nvPicPr>
            <p:cNvPr id="19" name="Picture 18"/>
            <p:cNvPicPr>
              <a:picLocks noChangeAspect="1"/>
            </p:cNvPicPr>
            <p:nvPr/>
          </p:nvPicPr>
          <p:blipFill>
            <a:blip r:embed="rId6" cstate="screen">
              <a:extLst>
                <a:ext uri="{BEBA8EAE-BF5A-486C-A8C5-ECC9F3942E4B}">
                  <a14:imgProps xmlns:a14="http://schemas.microsoft.com/office/drawing/2010/main">
                    <a14:imgLayer r:embed="rId7">
                      <a14:imgEffect>
                        <a14:artisticPencilGrayscale/>
                      </a14:imgEffect>
                    </a14:imgLayer>
                  </a14:imgProps>
                </a:ext>
                <a:ext uri="{28A0092B-C50C-407E-A947-70E740481C1C}">
                  <a14:useLocalDpi xmlns:a14="http://schemas.microsoft.com/office/drawing/2010/main"/>
                </a:ext>
              </a:extLst>
            </a:blip>
            <a:stretch>
              <a:fillRect/>
            </a:stretch>
          </p:blipFill>
          <p:spPr>
            <a:xfrm>
              <a:off x="8504486" y="2748413"/>
              <a:ext cx="938785" cy="573024"/>
            </a:xfrm>
            <a:prstGeom prst="rect">
              <a:avLst/>
            </a:prstGeom>
          </p:spPr>
        </p:pic>
        <p:sp>
          <p:nvSpPr>
            <p:cNvPr id="23" name="TextBox 22"/>
            <p:cNvSpPr txBox="1"/>
            <p:nvPr/>
          </p:nvSpPr>
          <p:spPr>
            <a:xfrm>
              <a:off x="8412498" y="2848583"/>
              <a:ext cx="1064007" cy="353943"/>
            </a:xfrm>
            <a:prstGeom prst="rect">
              <a:avLst/>
            </a:prstGeom>
            <a:noFill/>
          </p:spPr>
          <p:txBody>
            <a:bodyPr wrap="square" rtlCol="0">
              <a:spAutoFit/>
            </a:bodyPr>
            <a:lstStyle/>
            <a:p>
              <a:pPr algn="ctr"/>
              <a:r>
                <a:rPr lang="en-US" sz="1700" b="1" dirty="0" smtClean="0">
                  <a:latin typeface="HanziPen TC" charset="-120"/>
                  <a:ea typeface="HanziPen TC" charset="-120"/>
                  <a:cs typeface="HanziPen TC" charset="-120"/>
                </a:rPr>
                <a:t>exchange</a:t>
              </a:r>
              <a:endParaRPr lang="en-US" sz="1700" b="1" dirty="0">
                <a:latin typeface="HanziPen TC" charset="-120"/>
                <a:ea typeface="HanziPen TC" charset="-120"/>
                <a:cs typeface="HanziPen TC" charset="-120"/>
              </a:endParaRPr>
            </a:p>
          </p:txBody>
        </p:sp>
      </p:grpSp>
      <p:grpSp>
        <p:nvGrpSpPr>
          <p:cNvPr id="8" name="Group 7"/>
          <p:cNvGrpSpPr/>
          <p:nvPr/>
        </p:nvGrpSpPr>
        <p:grpSpPr>
          <a:xfrm>
            <a:off x="6980622" y="3154948"/>
            <a:ext cx="1253880" cy="682752"/>
            <a:chOff x="6980622" y="3154948"/>
            <a:chExt cx="1253880" cy="682752"/>
          </a:xfrm>
        </p:grpSpPr>
        <p:pic>
          <p:nvPicPr>
            <p:cNvPr id="27" name="Picture 26"/>
            <p:cNvPicPr>
              <a:picLocks noChangeAspect="1"/>
            </p:cNvPicPr>
            <p:nvPr/>
          </p:nvPicPr>
          <p:blipFill>
            <a:blip r:embed="rId8">
              <a:extLst>
                <a:ext uri="{BEBA8EAE-BF5A-486C-A8C5-ECC9F3942E4B}">
                  <a14:imgProps xmlns:a14="http://schemas.microsoft.com/office/drawing/2010/main">
                    <a14:imgLayer r:embed="rId9">
                      <a14:imgEffect>
                        <a14:artisticLineDrawing/>
                      </a14:imgEffect>
                    </a14:imgLayer>
                  </a14:imgProps>
                </a:ext>
                <a:ext uri="{28A0092B-C50C-407E-A947-70E740481C1C}">
                  <a14:useLocalDpi xmlns:a14="http://schemas.microsoft.com/office/drawing/2010/main"/>
                </a:ext>
              </a:extLst>
            </a:blip>
            <a:stretch>
              <a:fillRect/>
            </a:stretch>
          </p:blipFill>
          <p:spPr>
            <a:xfrm>
              <a:off x="6980622" y="3154948"/>
              <a:ext cx="1253880" cy="682752"/>
            </a:xfrm>
            <a:prstGeom prst="rect">
              <a:avLst/>
            </a:prstGeom>
          </p:spPr>
        </p:pic>
        <p:sp>
          <p:nvSpPr>
            <p:cNvPr id="32" name="TextBox 31"/>
            <p:cNvSpPr txBox="1"/>
            <p:nvPr/>
          </p:nvSpPr>
          <p:spPr>
            <a:xfrm>
              <a:off x="7075558" y="3304421"/>
              <a:ext cx="1064007" cy="353943"/>
            </a:xfrm>
            <a:prstGeom prst="rect">
              <a:avLst/>
            </a:prstGeom>
            <a:noFill/>
          </p:spPr>
          <p:txBody>
            <a:bodyPr wrap="square" rtlCol="0">
              <a:spAutoFit/>
            </a:bodyPr>
            <a:lstStyle/>
            <a:p>
              <a:pPr algn="ctr"/>
              <a:r>
                <a:rPr lang="en-US" sz="1700" b="1" dirty="0" smtClean="0">
                  <a:solidFill>
                    <a:schemeClr val="accent1">
                      <a:lumMod val="50000"/>
                    </a:schemeClr>
                  </a:solidFill>
                  <a:latin typeface="HanziPen TC" charset="-120"/>
                  <a:ea typeface="HanziPen TC" charset="-120"/>
                  <a:cs typeface="HanziPen TC" charset="-120"/>
                </a:rPr>
                <a:t>broker</a:t>
              </a:r>
              <a:endParaRPr lang="en-US" sz="1700" b="1" dirty="0">
                <a:solidFill>
                  <a:schemeClr val="accent1">
                    <a:lumMod val="50000"/>
                  </a:schemeClr>
                </a:solidFill>
                <a:latin typeface="HanziPen TC" charset="-120"/>
                <a:ea typeface="HanziPen TC" charset="-120"/>
                <a:cs typeface="HanziPen TC" charset="-120"/>
              </a:endParaRPr>
            </a:p>
          </p:txBody>
        </p:sp>
      </p:grpSp>
      <p:grpSp>
        <p:nvGrpSpPr>
          <p:cNvPr id="29" name="Group 28"/>
          <p:cNvGrpSpPr/>
          <p:nvPr/>
        </p:nvGrpSpPr>
        <p:grpSpPr>
          <a:xfrm>
            <a:off x="6615056" y="3635659"/>
            <a:ext cx="938784" cy="573024"/>
            <a:chOff x="7981372" y="3635659"/>
            <a:chExt cx="938784" cy="573024"/>
          </a:xfrm>
        </p:grpSpPr>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artisticLineDrawing/>
                      </a14:imgEffect>
                    </a14:imgLayer>
                  </a14:imgProps>
                </a:ext>
                <a:ext uri="{28A0092B-C50C-407E-A947-70E740481C1C}">
                  <a14:useLocalDpi xmlns:a14="http://schemas.microsoft.com/office/drawing/2010/main"/>
                </a:ext>
              </a:extLst>
            </a:blip>
            <a:stretch>
              <a:fillRect/>
            </a:stretch>
          </p:blipFill>
          <p:spPr>
            <a:xfrm>
              <a:off x="7981372" y="3635659"/>
              <a:ext cx="938784" cy="573024"/>
            </a:xfrm>
            <a:prstGeom prst="rect">
              <a:avLst/>
            </a:prstGeom>
          </p:spPr>
        </p:pic>
        <p:sp>
          <p:nvSpPr>
            <p:cNvPr id="14" name="TextBox 13"/>
            <p:cNvSpPr txBox="1"/>
            <p:nvPr/>
          </p:nvSpPr>
          <p:spPr>
            <a:xfrm>
              <a:off x="7981372" y="3723699"/>
              <a:ext cx="938784" cy="353943"/>
            </a:xfrm>
            <a:prstGeom prst="rect">
              <a:avLst/>
            </a:prstGeom>
            <a:noFill/>
          </p:spPr>
          <p:txBody>
            <a:bodyPr wrap="square" rtlCol="0">
              <a:spAutoFit/>
            </a:bodyPr>
            <a:lstStyle/>
            <a:p>
              <a:pPr algn="ctr"/>
              <a:r>
                <a:rPr lang="en-US" sz="1700" b="1">
                  <a:latin typeface="HanziPen TC" charset="-120"/>
                  <a:ea typeface="HanziPen TC" charset="-120"/>
                  <a:cs typeface="HanziPen TC" charset="-120"/>
                </a:rPr>
                <a:t>q</a:t>
              </a:r>
              <a:r>
                <a:rPr lang="en-US" sz="1700" b="1" smtClean="0">
                  <a:latin typeface="HanziPen TC" charset="-120"/>
                  <a:ea typeface="HanziPen TC" charset="-120"/>
                  <a:cs typeface="HanziPen TC" charset="-120"/>
                </a:rPr>
                <a:t>ueue </a:t>
              </a:r>
              <a:r>
                <a:rPr lang="en-US" sz="1700" b="1" dirty="0" smtClean="0">
                  <a:latin typeface="HanziPen TC" charset="-120"/>
                  <a:ea typeface="HanziPen TC" charset="-120"/>
                  <a:cs typeface="HanziPen TC" charset="-120"/>
                </a:rPr>
                <a:t>1</a:t>
              </a:r>
              <a:endParaRPr lang="en-US" sz="1700" b="1" dirty="0">
                <a:latin typeface="HanziPen TC" charset="-120"/>
                <a:ea typeface="HanziPen TC" charset="-120"/>
                <a:cs typeface="HanziPen TC" charset="-120"/>
              </a:endParaRPr>
            </a:p>
          </p:txBody>
        </p:sp>
      </p:grpSp>
      <p:grpSp>
        <p:nvGrpSpPr>
          <p:cNvPr id="7" name="Group 6"/>
          <p:cNvGrpSpPr/>
          <p:nvPr/>
        </p:nvGrpSpPr>
        <p:grpSpPr>
          <a:xfrm>
            <a:off x="8757696" y="3154948"/>
            <a:ext cx="1253880" cy="682752"/>
            <a:chOff x="8757696" y="3154948"/>
            <a:chExt cx="1253880" cy="682752"/>
          </a:xfrm>
        </p:grpSpPr>
        <p:pic>
          <p:nvPicPr>
            <p:cNvPr id="33" name="Picture 32"/>
            <p:cNvPicPr>
              <a:picLocks noChangeAspect="1"/>
            </p:cNvPicPr>
            <p:nvPr/>
          </p:nvPicPr>
          <p:blipFill>
            <a:blip r:embed="rId8">
              <a:extLst>
                <a:ext uri="{BEBA8EAE-BF5A-486C-A8C5-ECC9F3942E4B}">
                  <a14:imgProps xmlns:a14="http://schemas.microsoft.com/office/drawing/2010/main">
                    <a14:imgLayer r:embed="rId9">
                      <a14:imgEffect>
                        <a14:artisticLineDrawing/>
                      </a14:imgEffect>
                    </a14:imgLayer>
                  </a14:imgProps>
                </a:ext>
                <a:ext uri="{28A0092B-C50C-407E-A947-70E740481C1C}">
                  <a14:useLocalDpi xmlns:a14="http://schemas.microsoft.com/office/drawing/2010/main"/>
                </a:ext>
              </a:extLst>
            </a:blip>
            <a:stretch>
              <a:fillRect/>
            </a:stretch>
          </p:blipFill>
          <p:spPr>
            <a:xfrm>
              <a:off x="8757696" y="3154948"/>
              <a:ext cx="1253880" cy="682752"/>
            </a:xfrm>
            <a:prstGeom prst="rect">
              <a:avLst/>
            </a:prstGeom>
          </p:spPr>
        </p:pic>
        <p:sp>
          <p:nvSpPr>
            <p:cNvPr id="34" name="TextBox 33"/>
            <p:cNvSpPr txBox="1"/>
            <p:nvPr/>
          </p:nvSpPr>
          <p:spPr>
            <a:xfrm>
              <a:off x="8852632" y="3304421"/>
              <a:ext cx="1064007" cy="353943"/>
            </a:xfrm>
            <a:prstGeom prst="rect">
              <a:avLst/>
            </a:prstGeom>
            <a:noFill/>
          </p:spPr>
          <p:txBody>
            <a:bodyPr wrap="square" rtlCol="0">
              <a:spAutoFit/>
            </a:bodyPr>
            <a:lstStyle/>
            <a:p>
              <a:pPr algn="ctr"/>
              <a:r>
                <a:rPr lang="en-US" sz="1700" b="1" dirty="0" smtClean="0">
                  <a:solidFill>
                    <a:schemeClr val="accent1">
                      <a:lumMod val="50000"/>
                    </a:schemeClr>
                  </a:solidFill>
                  <a:latin typeface="HanziPen TC" charset="-120"/>
                  <a:ea typeface="HanziPen TC" charset="-120"/>
                  <a:cs typeface="HanziPen TC" charset="-120"/>
                </a:rPr>
                <a:t>broker</a:t>
              </a:r>
              <a:endParaRPr lang="en-US" sz="1700" b="1" dirty="0">
                <a:solidFill>
                  <a:schemeClr val="accent1">
                    <a:lumMod val="50000"/>
                  </a:schemeClr>
                </a:solidFill>
                <a:latin typeface="HanziPen TC" charset="-120"/>
                <a:ea typeface="HanziPen TC" charset="-120"/>
                <a:cs typeface="HanziPen TC" charset="-120"/>
              </a:endParaRPr>
            </a:p>
          </p:txBody>
        </p:sp>
      </p:grpSp>
      <p:grpSp>
        <p:nvGrpSpPr>
          <p:cNvPr id="35" name="Group 34"/>
          <p:cNvGrpSpPr/>
          <p:nvPr/>
        </p:nvGrpSpPr>
        <p:grpSpPr>
          <a:xfrm>
            <a:off x="8849535" y="2746737"/>
            <a:ext cx="1064007" cy="573024"/>
            <a:chOff x="10118866" y="2746737"/>
            <a:chExt cx="1064007" cy="573024"/>
          </a:xfrm>
        </p:grpSpPr>
        <p:pic>
          <p:nvPicPr>
            <p:cNvPr id="22" name="Picture 21"/>
            <p:cNvPicPr>
              <a:picLocks noChangeAspect="1"/>
            </p:cNvPicPr>
            <p:nvPr/>
          </p:nvPicPr>
          <p:blipFill>
            <a:blip r:embed="rId6" cstate="screen">
              <a:extLst>
                <a:ext uri="{BEBA8EAE-BF5A-486C-A8C5-ECC9F3942E4B}">
                  <a14:imgProps xmlns:a14="http://schemas.microsoft.com/office/drawing/2010/main">
                    <a14:imgLayer r:embed="rId7">
                      <a14:imgEffect>
                        <a14:artisticPencilGrayscale/>
                      </a14:imgEffect>
                    </a14:imgLayer>
                  </a14:imgProps>
                </a:ext>
                <a:ext uri="{28A0092B-C50C-407E-A947-70E740481C1C}">
                  <a14:useLocalDpi xmlns:a14="http://schemas.microsoft.com/office/drawing/2010/main"/>
                </a:ext>
              </a:extLst>
            </a:blip>
            <a:stretch>
              <a:fillRect/>
            </a:stretch>
          </p:blipFill>
          <p:spPr>
            <a:xfrm>
              <a:off x="10195114" y="2746737"/>
              <a:ext cx="938785" cy="573024"/>
            </a:xfrm>
            <a:prstGeom prst="rect">
              <a:avLst/>
            </a:prstGeom>
          </p:spPr>
        </p:pic>
        <p:sp>
          <p:nvSpPr>
            <p:cNvPr id="24" name="TextBox 23"/>
            <p:cNvSpPr txBox="1"/>
            <p:nvPr/>
          </p:nvSpPr>
          <p:spPr>
            <a:xfrm>
              <a:off x="10118866" y="2848582"/>
              <a:ext cx="1064007" cy="353943"/>
            </a:xfrm>
            <a:prstGeom prst="rect">
              <a:avLst/>
            </a:prstGeom>
            <a:noFill/>
          </p:spPr>
          <p:txBody>
            <a:bodyPr wrap="square" rtlCol="0">
              <a:spAutoFit/>
            </a:bodyPr>
            <a:lstStyle/>
            <a:p>
              <a:pPr algn="ctr"/>
              <a:r>
                <a:rPr lang="en-US" sz="1700" b="1" smtClean="0">
                  <a:latin typeface="HanziPen TC" charset="-120"/>
                  <a:ea typeface="HanziPen TC" charset="-120"/>
                  <a:cs typeface="HanziPen TC" charset="-120"/>
                </a:rPr>
                <a:t>exchange</a:t>
              </a:r>
              <a:endParaRPr lang="en-US" sz="1700" b="1" dirty="0">
                <a:latin typeface="HanziPen TC" charset="-120"/>
                <a:ea typeface="HanziPen TC" charset="-120"/>
                <a:cs typeface="HanziPen TC" charset="-120"/>
              </a:endParaRPr>
            </a:p>
          </p:txBody>
        </p:sp>
      </p:grpSp>
      <p:grpSp>
        <p:nvGrpSpPr>
          <p:cNvPr id="31" name="Group 30"/>
          <p:cNvGrpSpPr/>
          <p:nvPr/>
        </p:nvGrpSpPr>
        <p:grpSpPr>
          <a:xfrm>
            <a:off x="8911929" y="3635659"/>
            <a:ext cx="938784" cy="573024"/>
            <a:chOff x="10195115" y="3635659"/>
            <a:chExt cx="938784" cy="573024"/>
          </a:xfrm>
        </p:grpSpPr>
        <p:pic>
          <p:nvPicPr>
            <p:cNvPr id="17" name="Picture 16"/>
            <p:cNvPicPr>
              <a:picLocks noChangeAspect="1"/>
            </p:cNvPicPr>
            <p:nvPr/>
          </p:nvPicPr>
          <p:blipFill>
            <a:blip r:embed="rId10">
              <a:extLst>
                <a:ext uri="{BEBA8EAE-BF5A-486C-A8C5-ECC9F3942E4B}">
                  <a14:imgProps xmlns:a14="http://schemas.microsoft.com/office/drawing/2010/main">
                    <a14:imgLayer r:embed="rId11">
                      <a14:imgEffect>
                        <a14:artisticLineDrawing/>
                      </a14:imgEffect>
                    </a14:imgLayer>
                  </a14:imgProps>
                </a:ext>
                <a:ext uri="{28A0092B-C50C-407E-A947-70E740481C1C}">
                  <a14:useLocalDpi xmlns:a14="http://schemas.microsoft.com/office/drawing/2010/main"/>
                </a:ext>
              </a:extLst>
            </a:blip>
            <a:stretch>
              <a:fillRect/>
            </a:stretch>
          </p:blipFill>
          <p:spPr>
            <a:xfrm>
              <a:off x="10195115" y="3635659"/>
              <a:ext cx="938784" cy="573024"/>
            </a:xfrm>
            <a:prstGeom prst="rect">
              <a:avLst/>
            </a:prstGeom>
          </p:spPr>
        </p:pic>
        <p:sp>
          <p:nvSpPr>
            <p:cNvPr id="18" name="TextBox 17"/>
            <p:cNvSpPr txBox="1"/>
            <p:nvPr/>
          </p:nvSpPr>
          <p:spPr>
            <a:xfrm>
              <a:off x="10195115" y="3723699"/>
              <a:ext cx="938784" cy="353943"/>
            </a:xfrm>
            <a:prstGeom prst="rect">
              <a:avLst/>
            </a:prstGeom>
            <a:noFill/>
          </p:spPr>
          <p:txBody>
            <a:bodyPr wrap="square" rtlCol="0">
              <a:spAutoFit/>
            </a:bodyPr>
            <a:lstStyle/>
            <a:p>
              <a:pPr algn="ctr"/>
              <a:r>
                <a:rPr lang="en-US" sz="1700" b="1">
                  <a:latin typeface="HanziPen TC" charset="-120"/>
                  <a:ea typeface="HanziPen TC" charset="-120"/>
                  <a:cs typeface="HanziPen TC" charset="-120"/>
                </a:rPr>
                <a:t>q</a:t>
              </a:r>
              <a:r>
                <a:rPr lang="en-US" sz="1700" b="1" smtClean="0">
                  <a:latin typeface="HanziPen TC" charset="-120"/>
                  <a:ea typeface="HanziPen TC" charset="-120"/>
                  <a:cs typeface="HanziPen TC" charset="-120"/>
                </a:rPr>
                <a:t>ueue 3</a:t>
              </a:r>
              <a:endParaRPr lang="en-US" sz="1700" b="1" dirty="0">
                <a:latin typeface="HanziPen TC" charset="-120"/>
                <a:ea typeface="HanziPen TC" charset="-120"/>
                <a:cs typeface="HanziPen TC" charset="-120"/>
              </a:endParaRPr>
            </a:p>
          </p:txBody>
        </p:sp>
      </p:grpSp>
      <p:grpSp>
        <p:nvGrpSpPr>
          <p:cNvPr id="30" name="Group 29"/>
          <p:cNvGrpSpPr/>
          <p:nvPr/>
        </p:nvGrpSpPr>
        <p:grpSpPr>
          <a:xfrm>
            <a:off x="7721927" y="3635659"/>
            <a:ext cx="938784" cy="573024"/>
            <a:chOff x="9088243" y="3635659"/>
            <a:chExt cx="938784" cy="573024"/>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artisticLineDrawing/>
                      </a14:imgEffect>
                    </a14:imgLayer>
                  </a14:imgProps>
                </a:ext>
                <a:ext uri="{28A0092B-C50C-407E-A947-70E740481C1C}">
                  <a14:useLocalDpi xmlns:a14="http://schemas.microsoft.com/office/drawing/2010/main"/>
                </a:ext>
              </a:extLst>
            </a:blip>
            <a:stretch>
              <a:fillRect/>
            </a:stretch>
          </p:blipFill>
          <p:spPr>
            <a:xfrm>
              <a:off x="9088243" y="3635659"/>
              <a:ext cx="938784" cy="573024"/>
            </a:xfrm>
            <a:prstGeom prst="rect">
              <a:avLst/>
            </a:prstGeom>
          </p:spPr>
        </p:pic>
        <p:sp>
          <p:nvSpPr>
            <p:cNvPr id="16" name="TextBox 15"/>
            <p:cNvSpPr txBox="1"/>
            <p:nvPr/>
          </p:nvSpPr>
          <p:spPr>
            <a:xfrm>
              <a:off x="9088243" y="3723699"/>
              <a:ext cx="938784" cy="353943"/>
            </a:xfrm>
            <a:prstGeom prst="rect">
              <a:avLst/>
            </a:prstGeom>
            <a:noFill/>
          </p:spPr>
          <p:txBody>
            <a:bodyPr wrap="square" rtlCol="0">
              <a:spAutoFit/>
            </a:bodyPr>
            <a:lstStyle/>
            <a:p>
              <a:pPr algn="ctr"/>
              <a:r>
                <a:rPr lang="en-US" sz="1700" b="1">
                  <a:latin typeface="HanziPen TC" charset="-120"/>
                  <a:ea typeface="HanziPen TC" charset="-120"/>
                  <a:cs typeface="HanziPen TC" charset="-120"/>
                </a:rPr>
                <a:t>q</a:t>
              </a:r>
              <a:r>
                <a:rPr lang="en-US" sz="1700" b="1" smtClean="0">
                  <a:latin typeface="HanziPen TC" charset="-120"/>
                  <a:ea typeface="HanziPen TC" charset="-120"/>
                  <a:cs typeface="HanziPen TC" charset="-120"/>
                </a:rPr>
                <a:t>ueue 2</a:t>
              </a:r>
              <a:endParaRPr lang="en-US" sz="1700" b="1" dirty="0">
                <a:latin typeface="HanziPen TC" charset="-120"/>
                <a:ea typeface="HanziPen TC" charset="-120"/>
                <a:cs typeface="HanziPen TC" charset="-120"/>
              </a:endParaRPr>
            </a:p>
          </p:txBody>
        </p:sp>
      </p:grpSp>
      <p:grpSp>
        <p:nvGrpSpPr>
          <p:cNvPr id="9" name="Group 8"/>
          <p:cNvGrpSpPr/>
          <p:nvPr/>
        </p:nvGrpSpPr>
        <p:grpSpPr>
          <a:xfrm>
            <a:off x="8451351" y="1798202"/>
            <a:ext cx="1281014" cy="503843"/>
            <a:chOff x="8451351" y="1798202"/>
            <a:chExt cx="1281014" cy="503843"/>
          </a:xfrm>
        </p:grpSpPr>
        <p:pic>
          <p:nvPicPr>
            <p:cNvPr id="36" name="Picture 35"/>
            <p:cNvPicPr>
              <a:picLocks noChangeAspect="1"/>
            </p:cNvPicPr>
            <p:nvPr/>
          </p:nvPicPr>
          <p:blipFill>
            <a:blip r:embed="rId12" cstate="screen">
              <a:extLst>
                <a:ext uri="{BEBA8EAE-BF5A-486C-A8C5-ECC9F3942E4B}">
                  <a14:imgProps xmlns:a14="http://schemas.microsoft.com/office/drawing/2010/main">
                    <a14:imgLayer r:embed="rId13">
                      <a14:imgEffect>
                        <a14:artisticLineDrawing/>
                      </a14:imgEffect>
                    </a14:imgLayer>
                  </a14:imgProps>
                </a:ext>
                <a:ext uri="{28A0092B-C50C-407E-A947-70E740481C1C}">
                  <a14:useLocalDpi xmlns:a14="http://schemas.microsoft.com/office/drawing/2010/main"/>
                </a:ext>
              </a:extLst>
            </a:blip>
            <a:stretch>
              <a:fillRect/>
            </a:stretch>
          </p:blipFill>
          <p:spPr>
            <a:xfrm>
              <a:off x="8451351" y="1798202"/>
              <a:ext cx="1219300" cy="503843"/>
            </a:xfrm>
            <a:prstGeom prst="rect">
              <a:avLst/>
            </a:prstGeom>
          </p:spPr>
        </p:pic>
        <p:sp>
          <p:nvSpPr>
            <p:cNvPr id="37" name="TextBox 36"/>
            <p:cNvSpPr txBox="1"/>
            <p:nvPr/>
          </p:nvSpPr>
          <p:spPr>
            <a:xfrm>
              <a:off x="8565633" y="1862106"/>
              <a:ext cx="1166732" cy="369332"/>
            </a:xfrm>
            <a:prstGeom prst="rect">
              <a:avLst/>
            </a:prstGeom>
            <a:noFill/>
          </p:spPr>
          <p:txBody>
            <a:bodyPr wrap="square" rtlCol="0">
              <a:spAutoFit/>
            </a:bodyPr>
            <a:lstStyle/>
            <a:p>
              <a:r>
                <a:rPr lang="en-US" b="1" dirty="0">
                  <a:latin typeface="HanziPen TC" charset="-120"/>
                  <a:ea typeface="HanziPen TC" charset="-120"/>
                  <a:cs typeface="HanziPen TC" charset="-120"/>
                </a:rPr>
                <a:t>p</a:t>
              </a:r>
              <a:r>
                <a:rPr lang="en-US" b="1" dirty="0" smtClean="0">
                  <a:latin typeface="HanziPen TC" charset="-120"/>
                  <a:ea typeface="HanziPen TC" charset="-120"/>
                  <a:cs typeface="HanziPen TC" charset="-120"/>
                </a:rPr>
                <a:t>roducer</a:t>
              </a:r>
              <a:endParaRPr lang="en-US" b="1" dirty="0">
                <a:latin typeface="HanziPen TC" charset="-120"/>
                <a:ea typeface="HanziPen TC" charset="-120"/>
                <a:cs typeface="HanziPen TC" charset="-120"/>
              </a:endParaRPr>
            </a:p>
          </p:txBody>
        </p:sp>
      </p:grpSp>
      <p:grpSp>
        <p:nvGrpSpPr>
          <p:cNvPr id="10" name="Group 9"/>
          <p:cNvGrpSpPr/>
          <p:nvPr/>
        </p:nvGrpSpPr>
        <p:grpSpPr>
          <a:xfrm>
            <a:off x="6997878" y="1798202"/>
            <a:ext cx="1281014" cy="503843"/>
            <a:chOff x="6997878" y="1798202"/>
            <a:chExt cx="1281014" cy="503843"/>
          </a:xfrm>
        </p:grpSpPr>
        <p:pic>
          <p:nvPicPr>
            <p:cNvPr id="38" name="Picture 37"/>
            <p:cNvPicPr>
              <a:picLocks noChangeAspect="1"/>
            </p:cNvPicPr>
            <p:nvPr/>
          </p:nvPicPr>
          <p:blipFill>
            <a:blip r:embed="rId12" cstate="screen">
              <a:extLst>
                <a:ext uri="{BEBA8EAE-BF5A-486C-A8C5-ECC9F3942E4B}">
                  <a14:imgProps xmlns:a14="http://schemas.microsoft.com/office/drawing/2010/main">
                    <a14:imgLayer r:embed="rId13">
                      <a14:imgEffect>
                        <a14:artisticLineDrawing/>
                      </a14:imgEffect>
                    </a14:imgLayer>
                  </a14:imgProps>
                </a:ext>
                <a:ext uri="{28A0092B-C50C-407E-A947-70E740481C1C}">
                  <a14:useLocalDpi xmlns:a14="http://schemas.microsoft.com/office/drawing/2010/main"/>
                </a:ext>
              </a:extLst>
            </a:blip>
            <a:stretch>
              <a:fillRect/>
            </a:stretch>
          </p:blipFill>
          <p:spPr>
            <a:xfrm>
              <a:off x="6997878" y="1798202"/>
              <a:ext cx="1219300" cy="503843"/>
            </a:xfrm>
            <a:prstGeom prst="rect">
              <a:avLst/>
            </a:prstGeom>
          </p:spPr>
        </p:pic>
        <p:sp>
          <p:nvSpPr>
            <p:cNvPr id="39" name="TextBox 38"/>
            <p:cNvSpPr txBox="1"/>
            <p:nvPr/>
          </p:nvSpPr>
          <p:spPr>
            <a:xfrm>
              <a:off x="7112160" y="1862106"/>
              <a:ext cx="1166732" cy="369332"/>
            </a:xfrm>
            <a:prstGeom prst="rect">
              <a:avLst/>
            </a:prstGeom>
            <a:noFill/>
          </p:spPr>
          <p:txBody>
            <a:bodyPr wrap="square" rtlCol="0">
              <a:spAutoFit/>
            </a:bodyPr>
            <a:lstStyle/>
            <a:p>
              <a:r>
                <a:rPr lang="en-US" b="1" dirty="0">
                  <a:latin typeface="HanziPen TC" charset="-120"/>
                  <a:ea typeface="HanziPen TC" charset="-120"/>
                  <a:cs typeface="HanziPen TC" charset="-120"/>
                </a:rPr>
                <a:t>p</a:t>
              </a:r>
              <a:r>
                <a:rPr lang="en-US" b="1" dirty="0" smtClean="0">
                  <a:latin typeface="HanziPen TC" charset="-120"/>
                  <a:ea typeface="HanziPen TC" charset="-120"/>
                  <a:cs typeface="HanziPen TC" charset="-120"/>
                </a:rPr>
                <a:t>roducer</a:t>
              </a:r>
              <a:endParaRPr lang="en-US" b="1" dirty="0">
                <a:latin typeface="HanziPen TC" charset="-120"/>
                <a:ea typeface="HanziPen TC" charset="-120"/>
                <a:cs typeface="HanziPen TC" charset="-120"/>
              </a:endParaRPr>
            </a:p>
          </p:txBody>
        </p:sp>
      </p:grpSp>
      <p:grpSp>
        <p:nvGrpSpPr>
          <p:cNvPr id="11" name="Group 10"/>
          <p:cNvGrpSpPr/>
          <p:nvPr/>
        </p:nvGrpSpPr>
        <p:grpSpPr>
          <a:xfrm>
            <a:off x="6135804" y="5079517"/>
            <a:ext cx="1335024" cy="503844"/>
            <a:chOff x="6135804" y="5079517"/>
            <a:chExt cx="1335024" cy="503844"/>
          </a:xfrm>
        </p:grpSpPr>
        <p:pic>
          <p:nvPicPr>
            <p:cNvPr id="44" name="Picture 43"/>
            <p:cNvPicPr>
              <a:picLocks noChangeAspect="1"/>
            </p:cNvPicPr>
            <p:nvPr/>
          </p:nvPicPr>
          <p:blipFill>
            <a:blip r:embed="rId14" cstate="screen">
              <a:extLst>
                <a:ext uri="{BEBA8EAE-BF5A-486C-A8C5-ECC9F3942E4B}">
                  <a14:imgProps xmlns:a14="http://schemas.microsoft.com/office/drawing/2010/main">
                    <a14:imgLayer r:embed="rId15">
                      <a14:imgEffect>
                        <a14:artisticLineDrawing/>
                      </a14:imgEffect>
                    </a14:imgLayer>
                  </a14:imgProps>
                </a:ext>
                <a:ext uri="{28A0092B-C50C-407E-A947-70E740481C1C}">
                  <a14:useLocalDpi xmlns:a14="http://schemas.microsoft.com/office/drawing/2010/main"/>
                </a:ext>
              </a:extLst>
            </a:blip>
            <a:stretch>
              <a:fillRect/>
            </a:stretch>
          </p:blipFill>
          <p:spPr>
            <a:xfrm>
              <a:off x="6135804" y="5079517"/>
              <a:ext cx="1335024" cy="503844"/>
            </a:xfrm>
            <a:prstGeom prst="rect">
              <a:avLst/>
            </a:prstGeom>
          </p:spPr>
        </p:pic>
        <p:sp>
          <p:nvSpPr>
            <p:cNvPr id="45" name="TextBox 44"/>
            <p:cNvSpPr txBox="1"/>
            <p:nvPr/>
          </p:nvSpPr>
          <p:spPr>
            <a:xfrm>
              <a:off x="6135805" y="5174483"/>
              <a:ext cx="1335023" cy="369332"/>
            </a:xfrm>
            <a:prstGeom prst="rect">
              <a:avLst/>
            </a:prstGeom>
            <a:noFill/>
          </p:spPr>
          <p:txBody>
            <a:bodyPr wrap="square" rtlCol="0">
              <a:spAutoFit/>
            </a:bodyPr>
            <a:lstStyle/>
            <a:p>
              <a:pPr algn="ctr"/>
              <a:r>
                <a:rPr lang="en-US" b="1">
                  <a:latin typeface="HanziPen TC" charset="-120"/>
                  <a:ea typeface="HanziPen TC" charset="-120"/>
                  <a:cs typeface="HanziPen TC" charset="-120"/>
                </a:rPr>
                <a:t>c</a:t>
              </a:r>
              <a:r>
                <a:rPr lang="en-US" b="1" smtClean="0">
                  <a:latin typeface="HanziPen TC" charset="-120"/>
                  <a:ea typeface="HanziPen TC" charset="-120"/>
                  <a:cs typeface="HanziPen TC" charset="-120"/>
                </a:rPr>
                <a:t>onsumer 1</a:t>
              </a:r>
              <a:endParaRPr lang="en-US" b="1" dirty="0">
                <a:latin typeface="HanziPen TC" charset="-120"/>
                <a:ea typeface="HanziPen TC" charset="-120"/>
                <a:cs typeface="HanziPen TC" charset="-120"/>
              </a:endParaRPr>
            </a:p>
          </p:txBody>
        </p:sp>
      </p:grpSp>
      <p:grpSp>
        <p:nvGrpSpPr>
          <p:cNvPr id="12" name="Group 11"/>
          <p:cNvGrpSpPr/>
          <p:nvPr/>
        </p:nvGrpSpPr>
        <p:grpSpPr>
          <a:xfrm>
            <a:off x="7683458" y="5079517"/>
            <a:ext cx="1335024" cy="503844"/>
            <a:chOff x="7683458" y="5079517"/>
            <a:chExt cx="1335024" cy="503844"/>
          </a:xfrm>
        </p:grpSpPr>
        <p:pic>
          <p:nvPicPr>
            <p:cNvPr id="46" name="Picture 45"/>
            <p:cNvPicPr>
              <a:picLocks noChangeAspect="1"/>
            </p:cNvPicPr>
            <p:nvPr/>
          </p:nvPicPr>
          <p:blipFill>
            <a:blip r:embed="rId14" cstate="screen">
              <a:extLst>
                <a:ext uri="{BEBA8EAE-BF5A-486C-A8C5-ECC9F3942E4B}">
                  <a14:imgProps xmlns:a14="http://schemas.microsoft.com/office/drawing/2010/main">
                    <a14:imgLayer r:embed="rId16">
                      <a14:imgEffect>
                        <a14:artisticLineDrawing/>
                      </a14:imgEffect>
                    </a14:imgLayer>
                  </a14:imgProps>
                </a:ext>
                <a:ext uri="{28A0092B-C50C-407E-A947-70E740481C1C}">
                  <a14:useLocalDpi xmlns:a14="http://schemas.microsoft.com/office/drawing/2010/main"/>
                </a:ext>
              </a:extLst>
            </a:blip>
            <a:stretch>
              <a:fillRect/>
            </a:stretch>
          </p:blipFill>
          <p:spPr>
            <a:xfrm>
              <a:off x="7683458" y="5079517"/>
              <a:ext cx="1335024" cy="503844"/>
            </a:xfrm>
            <a:prstGeom prst="rect">
              <a:avLst/>
            </a:prstGeom>
          </p:spPr>
        </p:pic>
        <p:sp>
          <p:nvSpPr>
            <p:cNvPr id="47" name="TextBox 46"/>
            <p:cNvSpPr txBox="1"/>
            <p:nvPr/>
          </p:nvSpPr>
          <p:spPr>
            <a:xfrm>
              <a:off x="7683459" y="5174483"/>
              <a:ext cx="1335023" cy="369332"/>
            </a:xfrm>
            <a:prstGeom prst="rect">
              <a:avLst/>
            </a:prstGeom>
            <a:noFill/>
          </p:spPr>
          <p:txBody>
            <a:bodyPr wrap="square" rtlCol="0">
              <a:spAutoFit/>
            </a:bodyPr>
            <a:lstStyle/>
            <a:p>
              <a:pPr algn="ctr"/>
              <a:r>
                <a:rPr lang="en-US" b="1" dirty="0">
                  <a:latin typeface="HanziPen TC" charset="-120"/>
                  <a:ea typeface="HanziPen TC" charset="-120"/>
                  <a:cs typeface="HanziPen TC" charset="-120"/>
                </a:rPr>
                <a:t>c</a:t>
              </a:r>
              <a:r>
                <a:rPr lang="en-US" b="1" dirty="0" smtClean="0">
                  <a:latin typeface="HanziPen TC" charset="-120"/>
                  <a:ea typeface="HanziPen TC" charset="-120"/>
                  <a:cs typeface="HanziPen TC" charset="-120"/>
                </a:rPr>
                <a:t>onsumer 2</a:t>
              </a:r>
              <a:endParaRPr lang="en-US" b="1" dirty="0">
                <a:latin typeface="HanziPen TC" charset="-120"/>
                <a:ea typeface="HanziPen TC" charset="-120"/>
                <a:cs typeface="HanziPen TC" charset="-120"/>
              </a:endParaRPr>
            </a:p>
          </p:txBody>
        </p:sp>
      </p:grpSp>
      <p:grpSp>
        <p:nvGrpSpPr>
          <p:cNvPr id="20" name="Group 19"/>
          <p:cNvGrpSpPr/>
          <p:nvPr/>
        </p:nvGrpSpPr>
        <p:grpSpPr>
          <a:xfrm>
            <a:off x="9231111" y="5079517"/>
            <a:ext cx="1335024" cy="503844"/>
            <a:chOff x="9231111" y="5079517"/>
            <a:chExt cx="1335024" cy="503844"/>
          </a:xfrm>
        </p:grpSpPr>
        <p:pic>
          <p:nvPicPr>
            <p:cNvPr id="48" name="Picture 47"/>
            <p:cNvPicPr>
              <a:picLocks noChangeAspect="1"/>
            </p:cNvPicPr>
            <p:nvPr/>
          </p:nvPicPr>
          <p:blipFill>
            <a:blip r:embed="rId14" cstate="screen">
              <a:extLst>
                <a:ext uri="{BEBA8EAE-BF5A-486C-A8C5-ECC9F3942E4B}">
                  <a14:imgProps xmlns:a14="http://schemas.microsoft.com/office/drawing/2010/main">
                    <a14:imgLayer r:embed="rId16">
                      <a14:imgEffect>
                        <a14:artisticLineDrawing/>
                      </a14:imgEffect>
                    </a14:imgLayer>
                  </a14:imgProps>
                </a:ext>
                <a:ext uri="{28A0092B-C50C-407E-A947-70E740481C1C}">
                  <a14:useLocalDpi xmlns:a14="http://schemas.microsoft.com/office/drawing/2010/main"/>
                </a:ext>
              </a:extLst>
            </a:blip>
            <a:stretch>
              <a:fillRect/>
            </a:stretch>
          </p:blipFill>
          <p:spPr>
            <a:xfrm>
              <a:off x="9231111" y="5079517"/>
              <a:ext cx="1335024" cy="503844"/>
            </a:xfrm>
            <a:prstGeom prst="rect">
              <a:avLst/>
            </a:prstGeom>
          </p:spPr>
        </p:pic>
        <p:sp>
          <p:nvSpPr>
            <p:cNvPr id="49" name="TextBox 48"/>
            <p:cNvSpPr txBox="1"/>
            <p:nvPr/>
          </p:nvSpPr>
          <p:spPr>
            <a:xfrm>
              <a:off x="9231112" y="5174483"/>
              <a:ext cx="1335023" cy="369332"/>
            </a:xfrm>
            <a:prstGeom prst="rect">
              <a:avLst/>
            </a:prstGeom>
            <a:noFill/>
          </p:spPr>
          <p:txBody>
            <a:bodyPr wrap="square" rtlCol="0">
              <a:spAutoFit/>
            </a:bodyPr>
            <a:lstStyle/>
            <a:p>
              <a:pPr algn="ctr"/>
              <a:r>
                <a:rPr lang="en-US" b="1" dirty="0">
                  <a:latin typeface="HanziPen TC" charset="-120"/>
                  <a:ea typeface="HanziPen TC" charset="-120"/>
                  <a:cs typeface="HanziPen TC" charset="-120"/>
                </a:rPr>
                <a:t>c</a:t>
              </a:r>
              <a:r>
                <a:rPr lang="en-US" b="1" dirty="0" smtClean="0">
                  <a:latin typeface="HanziPen TC" charset="-120"/>
                  <a:ea typeface="HanziPen TC" charset="-120"/>
                  <a:cs typeface="HanziPen TC" charset="-120"/>
                </a:rPr>
                <a:t>onsumer 3</a:t>
              </a:r>
              <a:endParaRPr lang="en-US" b="1" dirty="0">
                <a:latin typeface="HanziPen TC" charset="-120"/>
                <a:ea typeface="HanziPen TC" charset="-120"/>
                <a:cs typeface="HanziPen TC" charset="-120"/>
              </a:endParaRPr>
            </a:p>
          </p:txBody>
        </p:sp>
      </p:grpSp>
      <p:sp>
        <p:nvSpPr>
          <p:cNvPr id="51" name="TextBox 50"/>
          <p:cNvSpPr txBox="1"/>
          <p:nvPr/>
        </p:nvSpPr>
        <p:spPr>
          <a:xfrm>
            <a:off x="5201897" y="595423"/>
            <a:ext cx="6424046" cy="646331"/>
          </a:xfrm>
          <a:prstGeom prst="rect">
            <a:avLst/>
          </a:prstGeom>
          <a:noFill/>
        </p:spPr>
        <p:txBody>
          <a:bodyPr wrap="square" rtlCol="0">
            <a:spAutoFit/>
          </a:bodyPr>
          <a:lstStyle>
            <a:defPPr>
              <a:defRPr lang="en-US"/>
            </a:defPPr>
            <a:lvl1pPr>
              <a:defRPr sz="3600">
                <a:solidFill>
                  <a:schemeClr val="accent2"/>
                </a:solidFill>
                <a:latin typeface="Gotham Book" charset="0"/>
                <a:ea typeface="Gotham Book" charset="0"/>
                <a:cs typeface="Gotham Book" charset="0"/>
              </a:defRPr>
            </a:lvl1pPr>
          </a:lstStyle>
          <a:p>
            <a:pPr algn="ctr"/>
            <a:r>
              <a:rPr lang="en-US" dirty="0" smtClean="0">
                <a:solidFill>
                  <a:schemeClr val="accent4"/>
                </a:solidFill>
              </a:rPr>
              <a:t>how does it work?</a:t>
            </a:r>
            <a:endParaRPr lang="en-US" dirty="0">
              <a:solidFill>
                <a:schemeClr val="accent4"/>
              </a:solidFill>
            </a:endParaRPr>
          </a:p>
        </p:txBody>
      </p:sp>
      <p:sp>
        <p:nvSpPr>
          <p:cNvPr id="52" name="TextBox 51"/>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3387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08073" y="2987631"/>
            <a:ext cx="4082903" cy="674241"/>
          </a:xfrm>
          <a:prstGeom prst="rect">
            <a:avLst/>
          </a:prstGeom>
        </p:spPr>
      </p:pic>
      <p:sp>
        <p:nvSpPr>
          <p:cNvPr id="5" name="TextBox 4"/>
          <p:cNvSpPr txBox="1"/>
          <p:nvPr/>
        </p:nvSpPr>
        <p:spPr>
          <a:xfrm rot="20300694">
            <a:off x="3983093" y="2797775"/>
            <a:ext cx="8506047" cy="923330"/>
          </a:xfrm>
          <a:prstGeom prst="rect">
            <a:avLst/>
          </a:prstGeom>
          <a:noFill/>
        </p:spPr>
        <p:txBody>
          <a:bodyPr wrap="square" rtlCol="0">
            <a:spAutoFit/>
          </a:bodyPr>
          <a:lstStyle/>
          <a:p>
            <a:pPr algn="ctr"/>
            <a:r>
              <a:rPr lang="en-US" sz="5400" b="1" dirty="0" smtClean="0">
                <a:solidFill>
                  <a:schemeClr val="accent4"/>
                </a:solidFill>
                <a:latin typeface="Gotham" charset="0"/>
                <a:ea typeface="Gotham" charset="0"/>
                <a:cs typeface="Gotham" charset="0"/>
              </a:rPr>
              <a:t>DEMONSTRATION</a:t>
            </a:r>
            <a:endParaRPr lang="en-US" sz="5400" b="1" dirty="0">
              <a:solidFill>
                <a:schemeClr val="accent4"/>
              </a:solidFill>
              <a:latin typeface="Gotham" charset="0"/>
              <a:ea typeface="Gotham" charset="0"/>
              <a:cs typeface="Gotham" charset="0"/>
            </a:endParaRPr>
          </a:p>
        </p:txBody>
      </p:sp>
      <p:sp>
        <p:nvSpPr>
          <p:cNvPr id="6" name="TextBox 5"/>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552265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grayscl/>
          </a:blip>
          <a:stretch>
            <a:fillRect/>
          </a:stretch>
        </p:blipFill>
        <p:spPr>
          <a:xfrm>
            <a:off x="374650" y="2626251"/>
            <a:ext cx="4127500" cy="1397000"/>
          </a:xfrm>
          <a:prstGeom prst="rect">
            <a:avLst/>
          </a:prstGeom>
        </p:spPr>
      </p:pic>
      <p:sp>
        <p:nvSpPr>
          <p:cNvPr id="3" name="TextBox 2"/>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952509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grayscl/>
          </a:blip>
          <a:stretch>
            <a:fillRect/>
          </a:stretch>
        </p:blipFill>
        <p:spPr>
          <a:xfrm>
            <a:off x="374650" y="2626251"/>
            <a:ext cx="4127500" cy="1397000"/>
          </a:xfrm>
          <a:prstGeom prst="rect">
            <a:avLst/>
          </a:prstGeom>
        </p:spPr>
      </p:pic>
      <p:sp>
        <p:nvSpPr>
          <p:cNvPr id="4" name="TextBox 3"/>
          <p:cNvSpPr txBox="1"/>
          <p:nvPr/>
        </p:nvSpPr>
        <p:spPr>
          <a:xfrm>
            <a:off x="5201897" y="1555036"/>
            <a:ext cx="5943601" cy="3539430"/>
          </a:xfrm>
          <a:prstGeom prst="rect">
            <a:avLst/>
          </a:prstGeom>
          <a:noFill/>
        </p:spPr>
        <p:txBody>
          <a:bodyPr wrap="square" rtlCol="0">
            <a:spAutoFit/>
          </a:bodyPr>
          <a:lstStyle/>
          <a:p>
            <a:r>
              <a:rPr lang="en-US" sz="3200" dirty="0" smtClean="0">
                <a:solidFill>
                  <a:schemeClr val="bg1"/>
                </a:solidFill>
                <a:latin typeface="Gotham Book" charset="0"/>
                <a:ea typeface="Gotham Book" charset="0"/>
                <a:cs typeface="Gotham Book" charset="0"/>
              </a:rPr>
              <a:t>“</a:t>
            </a:r>
            <a:r>
              <a:rPr lang="en-US" sz="3200" dirty="0">
                <a:solidFill>
                  <a:schemeClr val="bg1"/>
                </a:solidFill>
                <a:latin typeface="Gotham Book" charset="0"/>
                <a:ea typeface="Gotham Book" charset="0"/>
                <a:cs typeface="Gotham Book" charset="0"/>
              </a:rPr>
              <a:t>NATS acts as a central nervous system for distributed </a:t>
            </a:r>
            <a:r>
              <a:rPr lang="en-US" sz="3200" dirty="0" smtClean="0">
                <a:solidFill>
                  <a:schemeClr val="bg1"/>
                </a:solidFill>
                <a:latin typeface="Gotham Book" charset="0"/>
                <a:ea typeface="Gotham Book" charset="0"/>
                <a:cs typeface="Gotham Book" charset="0"/>
              </a:rPr>
              <a:t>systems. </a:t>
            </a:r>
            <a:r>
              <a:rPr lang="en-US" sz="3200" dirty="0">
                <a:solidFill>
                  <a:schemeClr val="bg1"/>
                </a:solidFill>
                <a:latin typeface="Gotham Book" charset="0"/>
                <a:ea typeface="Gotham Book" charset="0"/>
                <a:cs typeface="Gotham Book" charset="0"/>
              </a:rPr>
              <a:t>Unlike traditional enterprise messaging systems, NATS provides an always on ‘dial-tone</a:t>
            </a:r>
            <a:r>
              <a:rPr lang="en-US" sz="3200" dirty="0" smtClean="0">
                <a:solidFill>
                  <a:schemeClr val="bg1"/>
                </a:solidFill>
                <a:latin typeface="Gotham Book" charset="0"/>
                <a:ea typeface="Gotham Book" charset="0"/>
                <a:cs typeface="Gotham Book" charset="0"/>
              </a:rPr>
              <a:t>’."</a:t>
            </a:r>
            <a:endParaRPr lang="en-US" sz="3200" dirty="0">
              <a:solidFill>
                <a:schemeClr val="bg1"/>
              </a:solidFill>
              <a:latin typeface="Gotham Book" charset="0"/>
              <a:ea typeface="Gotham Book" charset="0"/>
              <a:cs typeface="Gotham Book" charset="0"/>
            </a:endParaRPr>
          </a:p>
        </p:txBody>
      </p:sp>
      <p:sp>
        <p:nvSpPr>
          <p:cNvPr id="6" name="TextBox 5"/>
          <p:cNvSpPr txBox="1"/>
          <p:nvPr/>
        </p:nvSpPr>
        <p:spPr>
          <a:xfrm>
            <a:off x="5201897" y="595423"/>
            <a:ext cx="6424046" cy="646331"/>
          </a:xfrm>
          <a:prstGeom prst="rect">
            <a:avLst/>
          </a:prstGeom>
          <a:noFill/>
        </p:spPr>
        <p:txBody>
          <a:bodyPr wrap="square" rtlCol="0">
            <a:spAutoFit/>
          </a:bodyPr>
          <a:lstStyle>
            <a:defPPr>
              <a:defRPr lang="en-US"/>
            </a:defPPr>
            <a:lvl1pPr>
              <a:defRPr sz="3600">
                <a:solidFill>
                  <a:schemeClr val="accent2"/>
                </a:solidFill>
                <a:latin typeface="Gotham Book" charset="0"/>
                <a:ea typeface="Gotham Book" charset="0"/>
                <a:cs typeface="Gotham Book" charset="0"/>
              </a:defRPr>
            </a:lvl1pPr>
          </a:lstStyle>
          <a:p>
            <a:r>
              <a:rPr lang="en-US" dirty="0">
                <a:solidFill>
                  <a:schemeClr val="accent4"/>
                </a:solidFill>
              </a:rPr>
              <a:t>what is it?</a:t>
            </a:r>
          </a:p>
        </p:txBody>
      </p:sp>
      <p:sp>
        <p:nvSpPr>
          <p:cNvPr id="7" name="TextBox 6"/>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55622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grayscl/>
          </a:blip>
          <a:stretch>
            <a:fillRect/>
          </a:stretch>
        </p:blipFill>
        <p:spPr>
          <a:xfrm>
            <a:off x="374650" y="2626251"/>
            <a:ext cx="4127500" cy="1397000"/>
          </a:xfrm>
          <a:prstGeom prst="rect">
            <a:avLst/>
          </a:prstGeom>
        </p:spPr>
      </p:pic>
      <p:sp>
        <p:nvSpPr>
          <p:cNvPr id="5" name="TextBox 4"/>
          <p:cNvSpPr txBox="1"/>
          <p:nvPr/>
        </p:nvSpPr>
        <p:spPr>
          <a:xfrm>
            <a:off x="5201897" y="595423"/>
            <a:ext cx="6424046" cy="646331"/>
          </a:xfrm>
          <a:prstGeom prst="rect">
            <a:avLst/>
          </a:prstGeom>
          <a:noFill/>
        </p:spPr>
        <p:txBody>
          <a:bodyPr wrap="square" rtlCol="0">
            <a:spAutoFit/>
          </a:bodyPr>
          <a:lstStyle>
            <a:defPPr>
              <a:defRPr lang="en-US"/>
            </a:defPPr>
            <a:lvl1pPr>
              <a:defRPr sz="3600">
                <a:solidFill>
                  <a:schemeClr val="accent2"/>
                </a:solidFill>
                <a:latin typeface="Gotham Book" charset="0"/>
                <a:ea typeface="Gotham Book" charset="0"/>
                <a:cs typeface="Gotham Book" charset="0"/>
              </a:defRPr>
            </a:lvl1pPr>
          </a:lstStyle>
          <a:p>
            <a:r>
              <a:rPr lang="en-US" dirty="0">
                <a:solidFill>
                  <a:schemeClr val="accent4"/>
                </a:solidFill>
              </a:rPr>
              <a:t>what </a:t>
            </a:r>
            <a:r>
              <a:rPr lang="en-US" dirty="0" smtClean="0">
                <a:solidFill>
                  <a:schemeClr val="accent4"/>
                </a:solidFill>
              </a:rPr>
              <a:t>should I know?</a:t>
            </a:r>
            <a:endParaRPr lang="en-US" dirty="0">
              <a:solidFill>
                <a:schemeClr val="accent4"/>
              </a:solidFill>
            </a:endParaRPr>
          </a:p>
        </p:txBody>
      </p:sp>
      <p:sp>
        <p:nvSpPr>
          <p:cNvPr id="6" name="TextBox 5"/>
          <p:cNvSpPr txBox="1"/>
          <p:nvPr/>
        </p:nvSpPr>
        <p:spPr>
          <a:xfrm>
            <a:off x="5201897" y="1354176"/>
            <a:ext cx="6685303" cy="3941149"/>
          </a:xfrm>
          <a:prstGeom prst="rect">
            <a:avLst/>
          </a:prstGeom>
          <a:noFill/>
        </p:spPr>
        <p:txBody>
          <a:bodyPr wrap="square" rtlCol="0" anchor="ctr">
            <a:noAutofit/>
          </a:bodyPr>
          <a:lstStyle/>
          <a:p>
            <a:r>
              <a:rPr lang="en-US" sz="2400" dirty="0" smtClean="0">
                <a:solidFill>
                  <a:schemeClr val="bg1"/>
                </a:solidFill>
                <a:latin typeface="Gotham Light" charset="0"/>
                <a:ea typeface="Gotham Light" charset="0"/>
                <a:cs typeface="Gotham Light" charset="0"/>
              </a:rPr>
              <a:t>Very lightweight engine written in Go</a:t>
            </a:r>
          </a:p>
          <a:p>
            <a:endParaRPr lang="en-US" sz="2400" dirty="0">
              <a:solidFill>
                <a:schemeClr val="bg1"/>
              </a:solidFill>
              <a:latin typeface="Gotham Light" charset="0"/>
              <a:ea typeface="Gotham Light" charset="0"/>
              <a:cs typeface="Gotham Light" charset="0"/>
            </a:endParaRPr>
          </a:p>
          <a:p>
            <a:r>
              <a:rPr lang="en-US" sz="2400" dirty="0" smtClean="0">
                <a:solidFill>
                  <a:schemeClr val="bg1"/>
                </a:solidFill>
                <a:latin typeface="Gotham Light" charset="0"/>
                <a:ea typeface="Gotham Light" charset="0"/>
                <a:cs typeface="Gotham Light" charset="0"/>
              </a:rPr>
              <a:t>Text protocol </a:t>
            </a:r>
            <a:r>
              <a:rPr lang="en-US" sz="2400" dirty="0">
                <a:solidFill>
                  <a:schemeClr val="bg1"/>
                </a:solidFill>
                <a:latin typeface="Gotham Light" charset="0"/>
                <a:ea typeface="Gotham Light" charset="0"/>
                <a:cs typeface="Gotham Light" charset="0"/>
              </a:rPr>
              <a:t>over TCP, lots of </a:t>
            </a:r>
            <a:r>
              <a:rPr lang="en-US" sz="2400" dirty="0" smtClean="0">
                <a:solidFill>
                  <a:schemeClr val="bg1"/>
                </a:solidFill>
                <a:latin typeface="Gotham Light" charset="0"/>
                <a:ea typeface="Gotham Light" charset="0"/>
                <a:cs typeface="Gotham Light" charset="0"/>
              </a:rPr>
              <a:t>SDKs</a:t>
            </a:r>
          </a:p>
          <a:p>
            <a:endParaRPr lang="en-US" sz="2400" dirty="0">
              <a:solidFill>
                <a:schemeClr val="bg1"/>
              </a:solidFill>
              <a:latin typeface="Gotham Light" charset="0"/>
              <a:ea typeface="Gotham Light" charset="0"/>
              <a:cs typeface="Gotham Light" charset="0"/>
            </a:endParaRPr>
          </a:p>
          <a:p>
            <a:r>
              <a:rPr lang="en-US" sz="2400" dirty="0" smtClean="0">
                <a:solidFill>
                  <a:schemeClr val="bg1"/>
                </a:solidFill>
                <a:latin typeface="Gotham Light" charset="0"/>
                <a:ea typeface="Gotham Light" charset="0"/>
                <a:cs typeface="Gotham Light" charset="0"/>
              </a:rPr>
              <a:t>Pub/sub with queue-like options</a:t>
            </a:r>
          </a:p>
          <a:p>
            <a:endParaRPr lang="en-US" sz="2400" dirty="0">
              <a:solidFill>
                <a:schemeClr val="bg1"/>
              </a:solidFill>
              <a:latin typeface="Gotham Light" charset="0"/>
              <a:ea typeface="Gotham Light" charset="0"/>
              <a:cs typeface="Gotham Light" charset="0"/>
            </a:endParaRPr>
          </a:p>
          <a:p>
            <a:r>
              <a:rPr lang="en-US" sz="2400" dirty="0" smtClean="0">
                <a:solidFill>
                  <a:schemeClr val="bg1"/>
                </a:solidFill>
                <a:latin typeface="Gotham Light" charset="0"/>
                <a:ea typeface="Gotham Light" charset="0"/>
                <a:cs typeface="Gotham Light" charset="0"/>
              </a:rPr>
              <a:t>Auto-prunes slow, lazy client connections</a:t>
            </a:r>
          </a:p>
        </p:txBody>
      </p:sp>
      <p:sp>
        <p:nvSpPr>
          <p:cNvPr id="7" name="TextBox 6"/>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6905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61510" y="382774"/>
            <a:ext cx="3338623" cy="2308324"/>
          </a:xfrm>
          <a:prstGeom prst="rect">
            <a:avLst/>
          </a:prstGeom>
          <a:noFill/>
        </p:spPr>
        <p:txBody>
          <a:bodyPr wrap="square" rtlCol="0">
            <a:spAutoFit/>
          </a:bodyPr>
          <a:lstStyle/>
          <a:p>
            <a:r>
              <a:rPr lang="en-US" sz="3600" dirty="0" smtClean="0">
                <a:solidFill>
                  <a:schemeClr val="bg1"/>
                </a:solidFill>
                <a:latin typeface="Gotham Book" charset="0"/>
                <a:ea typeface="Gotham Book" charset="0"/>
                <a:cs typeface="Gotham Book" charset="0"/>
              </a:rPr>
              <a:t>A </a:t>
            </a:r>
            <a:r>
              <a:rPr lang="en-US" sz="3600" b="1" dirty="0" smtClean="0">
                <a:solidFill>
                  <a:schemeClr val="bg1"/>
                </a:solidFill>
                <a:latin typeface="Gotham" charset="0"/>
                <a:ea typeface="Gotham" charset="0"/>
                <a:cs typeface="Gotham" charset="0"/>
              </a:rPr>
              <a:t>different</a:t>
            </a:r>
            <a:r>
              <a:rPr lang="en-US" sz="3600" dirty="0" smtClean="0">
                <a:solidFill>
                  <a:schemeClr val="bg1"/>
                </a:solidFill>
                <a:latin typeface="Gotham Book" charset="0"/>
                <a:ea typeface="Gotham Book" charset="0"/>
                <a:cs typeface="Gotham Book" charset="0"/>
              </a:rPr>
              <a:t> direction emerging for integration.</a:t>
            </a:r>
            <a:endParaRPr lang="en-US" sz="3600" dirty="0">
              <a:solidFill>
                <a:schemeClr val="bg1"/>
              </a:solidFill>
              <a:latin typeface="Gotham Book" charset="0"/>
              <a:ea typeface="Gotham Book" charset="0"/>
              <a:cs typeface="Gotham Book" charset="0"/>
            </a:endParaRPr>
          </a:p>
        </p:txBody>
      </p:sp>
      <p:pic>
        <p:nvPicPr>
          <p:cNvPr id="6" name="Picture 5"/>
          <p:cNvPicPr>
            <a:picLocks noChangeAspect="1"/>
          </p:cNvPicPr>
          <p:nvPr/>
        </p:nvPicPr>
        <p:blipFill>
          <a:blip r:embed="rId4"/>
          <a:stretch>
            <a:fillRect/>
          </a:stretch>
        </p:blipFill>
        <p:spPr>
          <a:xfrm>
            <a:off x="3942396" y="1956391"/>
            <a:ext cx="8049871" cy="4673748"/>
          </a:xfrm>
          <a:prstGeom prst="rect">
            <a:avLst/>
          </a:prstGeom>
        </p:spPr>
      </p:pic>
      <p:sp>
        <p:nvSpPr>
          <p:cNvPr id="2" name="TextBox 1"/>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5415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grayscl/>
          </a:blip>
          <a:stretch>
            <a:fillRect/>
          </a:stretch>
        </p:blipFill>
        <p:spPr>
          <a:xfrm>
            <a:off x="374650" y="2626251"/>
            <a:ext cx="4127500" cy="1397000"/>
          </a:xfrm>
          <a:prstGeom prst="rect">
            <a:avLst/>
          </a:prstGeom>
        </p:spPr>
      </p:pic>
      <p:grpSp>
        <p:nvGrpSpPr>
          <p:cNvPr id="26" name="Group 25"/>
          <p:cNvGrpSpPr/>
          <p:nvPr/>
        </p:nvGrpSpPr>
        <p:grpSpPr>
          <a:xfrm>
            <a:off x="6738454" y="2626251"/>
            <a:ext cx="1535496" cy="1169894"/>
            <a:chOff x="6738454" y="2626251"/>
            <a:chExt cx="1535496" cy="1169894"/>
          </a:xfrm>
        </p:grpSpPr>
        <p:pic>
          <p:nvPicPr>
            <p:cNvPr id="4" name="Picture 3"/>
            <p:cNvPicPr>
              <a:picLocks noChangeAspect="1"/>
            </p:cNvPicPr>
            <p:nvPr/>
          </p:nvPicPr>
          <p:blipFill>
            <a:blip r:embed="rId4" cstate="screen">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a:ext>
              </a:extLst>
            </a:blip>
            <a:stretch>
              <a:fillRect/>
            </a:stretch>
          </p:blipFill>
          <p:spPr>
            <a:xfrm>
              <a:off x="6738455" y="2626251"/>
              <a:ext cx="1535495" cy="1169894"/>
            </a:xfrm>
            <a:prstGeom prst="rect">
              <a:avLst/>
            </a:prstGeom>
          </p:spPr>
        </p:pic>
        <p:sp>
          <p:nvSpPr>
            <p:cNvPr id="8" name="TextBox 7"/>
            <p:cNvSpPr txBox="1"/>
            <p:nvPr/>
          </p:nvSpPr>
          <p:spPr>
            <a:xfrm>
              <a:off x="6738454" y="3406071"/>
              <a:ext cx="1535496" cy="369332"/>
            </a:xfrm>
            <a:prstGeom prst="rect">
              <a:avLst/>
            </a:prstGeom>
            <a:noFill/>
          </p:spPr>
          <p:txBody>
            <a:bodyPr wrap="square" rtlCol="0">
              <a:spAutoFit/>
            </a:bodyPr>
            <a:lstStyle/>
            <a:p>
              <a:pPr algn="ctr"/>
              <a:r>
                <a:rPr lang="en-US" b="1" smtClean="0">
                  <a:solidFill>
                    <a:schemeClr val="bg1"/>
                  </a:solidFill>
                  <a:latin typeface="HanziPen TC" charset="-120"/>
                  <a:ea typeface="HanziPen TC" charset="-120"/>
                  <a:cs typeface="HanziPen TC" charset="-120"/>
                </a:rPr>
                <a:t>NATS server</a:t>
              </a:r>
              <a:endParaRPr lang="en-US" b="1" dirty="0">
                <a:solidFill>
                  <a:schemeClr val="bg1"/>
                </a:solidFill>
                <a:latin typeface="HanziPen TC" charset="-120"/>
                <a:ea typeface="HanziPen TC" charset="-120"/>
                <a:cs typeface="HanziPen TC" charset="-120"/>
              </a:endParaRPr>
            </a:p>
          </p:txBody>
        </p:sp>
      </p:grpSp>
      <p:grpSp>
        <p:nvGrpSpPr>
          <p:cNvPr id="3" name="Group 2"/>
          <p:cNvGrpSpPr/>
          <p:nvPr/>
        </p:nvGrpSpPr>
        <p:grpSpPr>
          <a:xfrm>
            <a:off x="8559295" y="2626251"/>
            <a:ext cx="1535497" cy="1169894"/>
            <a:chOff x="8559295" y="2626251"/>
            <a:chExt cx="1535497" cy="1169894"/>
          </a:xfrm>
        </p:grpSpPr>
        <p:pic>
          <p:nvPicPr>
            <p:cNvPr id="5" name="Picture 4"/>
            <p:cNvPicPr>
              <a:picLocks noChangeAspect="1"/>
            </p:cNvPicPr>
            <p:nvPr/>
          </p:nvPicPr>
          <p:blipFill>
            <a:blip r:embed="rId4" cstate="screen">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a:ext>
              </a:extLst>
            </a:blip>
            <a:stretch>
              <a:fillRect/>
            </a:stretch>
          </p:blipFill>
          <p:spPr>
            <a:xfrm>
              <a:off x="8559297" y="2626251"/>
              <a:ext cx="1535495" cy="1169894"/>
            </a:xfrm>
            <a:prstGeom prst="rect">
              <a:avLst/>
            </a:prstGeom>
          </p:spPr>
        </p:pic>
        <p:sp>
          <p:nvSpPr>
            <p:cNvPr id="9" name="TextBox 8"/>
            <p:cNvSpPr txBox="1"/>
            <p:nvPr/>
          </p:nvSpPr>
          <p:spPr>
            <a:xfrm>
              <a:off x="8559295" y="3426813"/>
              <a:ext cx="1535496" cy="369332"/>
            </a:xfrm>
            <a:prstGeom prst="rect">
              <a:avLst/>
            </a:prstGeom>
            <a:noFill/>
          </p:spPr>
          <p:txBody>
            <a:bodyPr wrap="square" rtlCol="0">
              <a:spAutoFit/>
            </a:bodyPr>
            <a:lstStyle/>
            <a:p>
              <a:pPr algn="ctr"/>
              <a:r>
                <a:rPr lang="en-US" b="1" smtClean="0">
                  <a:solidFill>
                    <a:schemeClr val="bg1"/>
                  </a:solidFill>
                  <a:latin typeface="HanziPen TC" charset="-120"/>
                  <a:ea typeface="HanziPen TC" charset="-120"/>
                  <a:cs typeface="HanziPen TC" charset="-120"/>
                </a:rPr>
                <a:t>NATS server</a:t>
              </a:r>
              <a:endParaRPr lang="en-US" b="1" dirty="0">
                <a:solidFill>
                  <a:schemeClr val="bg1"/>
                </a:solidFill>
                <a:latin typeface="HanziPen TC" charset="-120"/>
                <a:ea typeface="HanziPen TC" charset="-120"/>
                <a:cs typeface="HanziPen TC" charset="-120"/>
              </a:endParaRPr>
            </a:p>
          </p:txBody>
        </p:sp>
      </p:grpSp>
      <p:grpSp>
        <p:nvGrpSpPr>
          <p:cNvPr id="25" name="Group 24"/>
          <p:cNvGrpSpPr/>
          <p:nvPr/>
        </p:nvGrpSpPr>
        <p:grpSpPr>
          <a:xfrm>
            <a:off x="6738454" y="4023251"/>
            <a:ext cx="1535496" cy="1169894"/>
            <a:chOff x="6738454" y="4023251"/>
            <a:chExt cx="1535496" cy="1169894"/>
          </a:xfrm>
        </p:grpSpPr>
        <p:pic>
          <p:nvPicPr>
            <p:cNvPr id="6" name="Picture 5"/>
            <p:cNvPicPr>
              <a:picLocks noChangeAspect="1"/>
            </p:cNvPicPr>
            <p:nvPr/>
          </p:nvPicPr>
          <p:blipFill>
            <a:blip r:embed="rId4" cstate="screen">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a:ext>
              </a:extLst>
            </a:blip>
            <a:stretch>
              <a:fillRect/>
            </a:stretch>
          </p:blipFill>
          <p:spPr>
            <a:xfrm>
              <a:off x="6738455" y="4023251"/>
              <a:ext cx="1535495" cy="1169894"/>
            </a:xfrm>
            <a:prstGeom prst="rect">
              <a:avLst/>
            </a:prstGeom>
          </p:spPr>
        </p:pic>
        <p:sp>
          <p:nvSpPr>
            <p:cNvPr id="10" name="TextBox 9"/>
            <p:cNvSpPr txBox="1"/>
            <p:nvPr/>
          </p:nvSpPr>
          <p:spPr>
            <a:xfrm>
              <a:off x="6738454" y="4811310"/>
              <a:ext cx="1535496" cy="369332"/>
            </a:xfrm>
            <a:prstGeom prst="rect">
              <a:avLst/>
            </a:prstGeom>
            <a:noFill/>
          </p:spPr>
          <p:txBody>
            <a:bodyPr wrap="square" rtlCol="0">
              <a:spAutoFit/>
            </a:bodyPr>
            <a:lstStyle/>
            <a:p>
              <a:pPr algn="ctr"/>
              <a:r>
                <a:rPr lang="en-US" b="1" smtClean="0">
                  <a:solidFill>
                    <a:schemeClr val="bg1"/>
                  </a:solidFill>
                  <a:latin typeface="HanziPen TC" charset="-120"/>
                  <a:ea typeface="HanziPen TC" charset="-120"/>
                  <a:cs typeface="HanziPen TC" charset="-120"/>
                </a:rPr>
                <a:t>NATS server</a:t>
              </a:r>
              <a:endParaRPr lang="en-US" b="1" dirty="0">
                <a:solidFill>
                  <a:schemeClr val="bg1"/>
                </a:solidFill>
                <a:latin typeface="HanziPen TC" charset="-120"/>
                <a:ea typeface="HanziPen TC" charset="-120"/>
                <a:cs typeface="HanziPen TC" charset="-120"/>
              </a:endParaRPr>
            </a:p>
          </p:txBody>
        </p:sp>
      </p:grpSp>
      <p:grpSp>
        <p:nvGrpSpPr>
          <p:cNvPr id="24" name="Group 23"/>
          <p:cNvGrpSpPr/>
          <p:nvPr/>
        </p:nvGrpSpPr>
        <p:grpSpPr>
          <a:xfrm>
            <a:off x="8559295" y="4023251"/>
            <a:ext cx="1535496" cy="1169894"/>
            <a:chOff x="8559295" y="4023251"/>
            <a:chExt cx="1535496" cy="1169894"/>
          </a:xfrm>
        </p:grpSpPr>
        <p:pic>
          <p:nvPicPr>
            <p:cNvPr id="7" name="Picture 6"/>
            <p:cNvPicPr>
              <a:picLocks noChangeAspect="1"/>
            </p:cNvPicPr>
            <p:nvPr/>
          </p:nvPicPr>
          <p:blipFill>
            <a:blip r:embed="rId4" cstate="screen">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a:ext>
              </a:extLst>
            </a:blip>
            <a:stretch>
              <a:fillRect/>
            </a:stretch>
          </p:blipFill>
          <p:spPr>
            <a:xfrm>
              <a:off x="8559296" y="4023251"/>
              <a:ext cx="1535495" cy="1169894"/>
            </a:xfrm>
            <a:prstGeom prst="rect">
              <a:avLst/>
            </a:prstGeom>
          </p:spPr>
        </p:pic>
        <p:sp>
          <p:nvSpPr>
            <p:cNvPr id="11" name="TextBox 10"/>
            <p:cNvSpPr txBox="1"/>
            <p:nvPr/>
          </p:nvSpPr>
          <p:spPr>
            <a:xfrm>
              <a:off x="8559295" y="4823813"/>
              <a:ext cx="1535496" cy="369332"/>
            </a:xfrm>
            <a:prstGeom prst="rect">
              <a:avLst/>
            </a:prstGeom>
            <a:noFill/>
          </p:spPr>
          <p:txBody>
            <a:bodyPr wrap="square" rtlCol="0">
              <a:spAutoFit/>
            </a:bodyPr>
            <a:lstStyle/>
            <a:p>
              <a:pPr algn="ctr"/>
              <a:r>
                <a:rPr lang="en-US" b="1" smtClean="0">
                  <a:solidFill>
                    <a:schemeClr val="bg1"/>
                  </a:solidFill>
                  <a:latin typeface="HanziPen TC" charset="-120"/>
                  <a:ea typeface="HanziPen TC" charset="-120"/>
                  <a:cs typeface="HanziPen TC" charset="-120"/>
                </a:rPr>
                <a:t>NATS server</a:t>
              </a:r>
              <a:endParaRPr lang="en-US" b="1" dirty="0">
                <a:solidFill>
                  <a:schemeClr val="bg1"/>
                </a:solidFill>
                <a:latin typeface="HanziPen TC" charset="-120"/>
                <a:ea typeface="HanziPen TC" charset="-120"/>
                <a:cs typeface="HanziPen TC" charset="-120"/>
              </a:endParaRPr>
            </a:p>
          </p:txBody>
        </p:sp>
      </p:grpSp>
      <p:grpSp>
        <p:nvGrpSpPr>
          <p:cNvPr id="28" name="Group 27"/>
          <p:cNvGrpSpPr/>
          <p:nvPr/>
        </p:nvGrpSpPr>
        <p:grpSpPr>
          <a:xfrm>
            <a:off x="8481752" y="1798202"/>
            <a:ext cx="1281014" cy="503843"/>
            <a:chOff x="8481752" y="1798202"/>
            <a:chExt cx="1281014" cy="503843"/>
          </a:xfrm>
        </p:grpSpPr>
        <p:pic>
          <p:nvPicPr>
            <p:cNvPr id="12" name="Picture 11"/>
            <p:cNvPicPr>
              <a:picLocks noChangeAspect="1"/>
            </p:cNvPicPr>
            <p:nvPr/>
          </p:nvPicPr>
          <p:blipFill>
            <a:blip r:embed="rId6" cstate="screen">
              <a:extLst>
                <a:ext uri="{BEBA8EAE-BF5A-486C-A8C5-ECC9F3942E4B}">
                  <a14:imgProps xmlns:a14="http://schemas.microsoft.com/office/drawing/2010/main">
                    <a14:imgLayer r:embed="rId7">
                      <a14:imgEffect>
                        <a14:artisticLineDrawing/>
                      </a14:imgEffect>
                    </a14:imgLayer>
                  </a14:imgProps>
                </a:ext>
                <a:ext uri="{28A0092B-C50C-407E-A947-70E740481C1C}">
                  <a14:useLocalDpi xmlns:a14="http://schemas.microsoft.com/office/drawing/2010/main"/>
                </a:ext>
              </a:extLst>
            </a:blip>
            <a:stretch>
              <a:fillRect/>
            </a:stretch>
          </p:blipFill>
          <p:spPr>
            <a:xfrm>
              <a:off x="8481752" y="1798202"/>
              <a:ext cx="1219300" cy="503843"/>
            </a:xfrm>
            <a:prstGeom prst="rect">
              <a:avLst/>
            </a:prstGeom>
          </p:spPr>
        </p:pic>
        <p:sp>
          <p:nvSpPr>
            <p:cNvPr id="13" name="TextBox 12"/>
            <p:cNvSpPr txBox="1"/>
            <p:nvPr/>
          </p:nvSpPr>
          <p:spPr>
            <a:xfrm>
              <a:off x="8596034" y="1862106"/>
              <a:ext cx="1166732" cy="369332"/>
            </a:xfrm>
            <a:prstGeom prst="rect">
              <a:avLst/>
            </a:prstGeom>
            <a:noFill/>
          </p:spPr>
          <p:txBody>
            <a:bodyPr wrap="square" rtlCol="0">
              <a:spAutoFit/>
            </a:bodyPr>
            <a:lstStyle/>
            <a:p>
              <a:r>
                <a:rPr lang="en-US" b="1" dirty="0">
                  <a:latin typeface="HanziPen TC" charset="-120"/>
                  <a:ea typeface="HanziPen TC" charset="-120"/>
                  <a:cs typeface="HanziPen TC" charset="-120"/>
                </a:rPr>
                <a:t>p</a:t>
              </a:r>
              <a:r>
                <a:rPr lang="en-US" b="1" dirty="0" smtClean="0">
                  <a:latin typeface="HanziPen TC" charset="-120"/>
                  <a:ea typeface="HanziPen TC" charset="-120"/>
                  <a:cs typeface="HanziPen TC" charset="-120"/>
                </a:rPr>
                <a:t>roducer</a:t>
              </a:r>
              <a:endParaRPr lang="en-US" b="1" dirty="0">
                <a:latin typeface="HanziPen TC" charset="-120"/>
                <a:ea typeface="HanziPen TC" charset="-120"/>
                <a:cs typeface="HanziPen TC" charset="-120"/>
              </a:endParaRPr>
            </a:p>
          </p:txBody>
        </p:sp>
      </p:grpSp>
      <p:grpSp>
        <p:nvGrpSpPr>
          <p:cNvPr id="27" name="Group 26"/>
          <p:cNvGrpSpPr/>
          <p:nvPr/>
        </p:nvGrpSpPr>
        <p:grpSpPr>
          <a:xfrm>
            <a:off x="7028279" y="1798202"/>
            <a:ext cx="1281014" cy="503843"/>
            <a:chOff x="7028279" y="1798202"/>
            <a:chExt cx="1281014" cy="503843"/>
          </a:xfrm>
        </p:grpSpPr>
        <p:pic>
          <p:nvPicPr>
            <p:cNvPr id="14" name="Picture 13"/>
            <p:cNvPicPr>
              <a:picLocks noChangeAspect="1"/>
            </p:cNvPicPr>
            <p:nvPr/>
          </p:nvPicPr>
          <p:blipFill>
            <a:blip r:embed="rId6" cstate="screen">
              <a:extLst>
                <a:ext uri="{BEBA8EAE-BF5A-486C-A8C5-ECC9F3942E4B}">
                  <a14:imgProps xmlns:a14="http://schemas.microsoft.com/office/drawing/2010/main">
                    <a14:imgLayer r:embed="rId7">
                      <a14:imgEffect>
                        <a14:artisticLineDrawing/>
                      </a14:imgEffect>
                    </a14:imgLayer>
                  </a14:imgProps>
                </a:ext>
                <a:ext uri="{28A0092B-C50C-407E-A947-70E740481C1C}">
                  <a14:useLocalDpi xmlns:a14="http://schemas.microsoft.com/office/drawing/2010/main"/>
                </a:ext>
              </a:extLst>
            </a:blip>
            <a:stretch>
              <a:fillRect/>
            </a:stretch>
          </p:blipFill>
          <p:spPr>
            <a:xfrm>
              <a:off x="7028279" y="1798202"/>
              <a:ext cx="1219300" cy="503843"/>
            </a:xfrm>
            <a:prstGeom prst="rect">
              <a:avLst/>
            </a:prstGeom>
          </p:spPr>
        </p:pic>
        <p:sp>
          <p:nvSpPr>
            <p:cNvPr id="15" name="TextBox 14"/>
            <p:cNvSpPr txBox="1"/>
            <p:nvPr/>
          </p:nvSpPr>
          <p:spPr>
            <a:xfrm>
              <a:off x="7142561" y="1862106"/>
              <a:ext cx="1166732" cy="369332"/>
            </a:xfrm>
            <a:prstGeom prst="rect">
              <a:avLst/>
            </a:prstGeom>
            <a:noFill/>
          </p:spPr>
          <p:txBody>
            <a:bodyPr wrap="square" rtlCol="0">
              <a:spAutoFit/>
            </a:bodyPr>
            <a:lstStyle/>
            <a:p>
              <a:r>
                <a:rPr lang="en-US" b="1" dirty="0">
                  <a:latin typeface="HanziPen TC" charset="-120"/>
                  <a:ea typeface="HanziPen TC" charset="-120"/>
                  <a:cs typeface="HanziPen TC" charset="-120"/>
                </a:rPr>
                <a:t>p</a:t>
              </a:r>
              <a:r>
                <a:rPr lang="en-US" b="1" dirty="0" smtClean="0">
                  <a:latin typeface="HanziPen TC" charset="-120"/>
                  <a:ea typeface="HanziPen TC" charset="-120"/>
                  <a:cs typeface="HanziPen TC" charset="-120"/>
                </a:rPr>
                <a:t>roducer</a:t>
              </a:r>
              <a:endParaRPr lang="en-US" b="1" dirty="0">
                <a:latin typeface="HanziPen TC" charset="-120"/>
                <a:ea typeface="HanziPen TC" charset="-120"/>
                <a:cs typeface="HanziPen TC" charset="-120"/>
              </a:endParaRPr>
            </a:p>
          </p:txBody>
        </p:sp>
      </p:grpSp>
      <p:grpSp>
        <p:nvGrpSpPr>
          <p:cNvPr id="29" name="Group 28"/>
          <p:cNvGrpSpPr/>
          <p:nvPr/>
        </p:nvGrpSpPr>
        <p:grpSpPr>
          <a:xfrm>
            <a:off x="6214001" y="5529409"/>
            <a:ext cx="1335024" cy="503844"/>
            <a:chOff x="6214001" y="5529409"/>
            <a:chExt cx="1335024" cy="503844"/>
          </a:xfrm>
        </p:grpSpPr>
        <p:pic>
          <p:nvPicPr>
            <p:cNvPr id="16" name="Picture 15"/>
            <p:cNvPicPr>
              <a:picLocks noChangeAspect="1"/>
            </p:cNvPicPr>
            <p:nvPr/>
          </p:nvPicPr>
          <p:blipFill>
            <a:blip r:embed="rId8" cstate="screen">
              <a:extLst>
                <a:ext uri="{BEBA8EAE-BF5A-486C-A8C5-ECC9F3942E4B}">
                  <a14:imgProps xmlns:a14="http://schemas.microsoft.com/office/drawing/2010/main">
                    <a14:imgLayer r:embed="rId9">
                      <a14:imgEffect>
                        <a14:artisticLineDrawing/>
                      </a14:imgEffect>
                    </a14:imgLayer>
                  </a14:imgProps>
                </a:ext>
                <a:ext uri="{28A0092B-C50C-407E-A947-70E740481C1C}">
                  <a14:useLocalDpi xmlns:a14="http://schemas.microsoft.com/office/drawing/2010/main"/>
                </a:ext>
              </a:extLst>
            </a:blip>
            <a:stretch>
              <a:fillRect/>
            </a:stretch>
          </p:blipFill>
          <p:spPr>
            <a:xfrm>
              <a:off x="6214001" y="5529409"/>
              <a:ext cx="1335024" cy="503844"/>
            </a:xfrm>
            <a:prstGeom prst="rect">
              <a:avLst/>
            </a:prstGeom>
          </p:spPr>
        </p:pic>
        <p:sp>
          <p:nvSpPr>
            <p:cNvPr id="17" name="TextBox 16"/>
            <p:cNvSpPr txBox="1"/>
            <p:nvPr/>
          </p:nvSpPr>
          <p:spPr>
            <a:xfrm>
              <a:off x="6214002" y="5624375"/>
              <a:ext cx="1335023" cy="369332"/>
            </a:xfrm>
            <a:prstGeom prst="rect">
              <a:avLst/>
            </a:prstGeom>
            <a:noFill/>
          </p:spPr>
          <p:txBody>
            <a:bodyPr wrap="square" rtlCol="0">
              <a:spAutoFit/>
            </a:bodyPr>
            <a:lstStyle/>
            <a:p>
              <a:pPr algn="ctr"/>
              <a:r>
                <a:rPr lang="en-US" b="1">
                  <a:latin typeface="HanziPen TC" charset="-120"/>
                  <a:ea typeface="HanziPen TC" charset="-120"/>
                  <a:cs typeface="HanziPen TC" charset="-120"/>
                </a:rPr>
                <a:t>c</a:t>
              </a:r>
              <a:r>
                <a:rPr lang="en-US" b="1" smtClean="0">
                  <a:latin typeface="HanziPen TC" charset="-120"/>
                  <a:ea typeface="HanziPen TC" charset="-120"/>
                  <a:cs typeface="HanziPen TC" charset="-120"/>
                </a:rPr>
                <a:t>onsumer 1</a:t>
              </a:r>
              <a:endParaRPr lang="en-US" b="1" dirty="0">
                <a:latin typeface="HanziPen TC" charset="-120"/>
                <a:ea typeface="HanziPen TC" charset="-120"/>
                <a:cs typeface="HanziPen TC" charset="-120"/>
              </a:endParaRPr>
            </a:p>
          </p:txBody>
        </p:sp>
      </p:grpSp>
      <p:grpSp>
        <p:nvGrpSpPr>
          <p:cNvPr id="30" name="Group 29"/>
          <p:cNvGrpSpPr/>
          <p:nvPr/>
        </p:nvGrpSpPr>
        <p:grpSpPr>
          <a:xfrm>
            <a:off x="7761655" y="5529409"/>
            <a:ext cx="1335024" cy="503844"/>
            <a:chOff x="7761655" y="5529409"/>
            <a:chExt cx="1335024" cy="503844"/>
          </a:xfrm>
        </p:grpSpPr>
        <p:pic>
          <p:nvPicPr>
            <p:cNvPr id="18" name="Picture 17"/>
            <p:cNvPicPr>
              <a:picLocks noChangeAspect="1"/>
            </p:cNvPicPr>
            <p:nvPr/>
          </p:nvPicPr>
          <p:blipFill>
            <a:blip r:embed="rId8" cstate="screen">
              <a:extLst>
                <a:ext uri="{BEBA8EAE-BF5A-486C-A8C5-ECC9F3942E4B}">
                  <a14:imgProps xmlns:a14="http://schemas.microsoft.com/office/drawing/2010/main">
                    <a14:imgLayer r:embed="rId10">
                      <a14:imgEffect>
                        <a14:artisticLineDrawing/>
                      </a14:imgEffect>
                    </a14:imgLayer>
                  </a14:imgProps>
                </a:ext>
                <a:ext uri="{28A0092B-C50C-407E-A947-70E740481C1C}">
                  <a14:useLocalDpi xmlns:a14="http://schemas.microsoft.com/office/drawing/2010/main"/>
                </a:ext>
              </a:extLst>
            </a:blip>
            <a:stretch>
              <a:fillRect/>
            </a:stretch>
          </p:blipFill>
          <p:spPr>
            <a:xfrm>
              <a:off x="7761655" y="5529409"/>
              <a:ext cx="1335024" cy="503844"/>
            </a:xfrm>
            <a:prstGeom prst="rect">
              <a:avLst/>
            </a:prstGeom>
          </p:spPr>
        </p:pic>
        <p:sp>
          <p:nvSpPr>
            <p:cNvPr id="19" name="TextBox 18"/>
            <p:cNvSpPr txBox="1"/>
            <p:nvPr/>
          </p:nvSpPr>
          <p:spPr>
            <a:xfrm>
              <a:off x="7761656" y="5624375"/>
              <a:ext cx="1335023" cy="369332"/>
            </a:xfrm>
            <a:prstGeom prst="rect">
              <a:avLst/>
            </a:prstGeom>
            <a:noFill/>
          </p:spPr>
          <p:txBody>
            <a:bodyPr wrap="square" rtlCol="0">
              <a:spAutoFit/>
            </a:bodyPr>
            <a:lstStyle/>
            <a:p>
              <a:pPr algn="ctr"/>
              <a:r>
                <a:rPr lang="en-US" b="1" dirty="0">
                  <a:latin typeface="HanziPen TC" charset="-120"/>
                  <a:ea typeface="HanziPen TC" charset="-120"/>
                  <a:cs typeface="HanziPen TC" charset="-120"/>
                </a:rPr>
                <a:t>c</a:t>
              </a:r>
              <a:r>
                <a:rPr lang="en-US" b="1" dirty="0" smtClean="0">
                  <a:latin typeface="HanziPen TC" charset="-120"/>
                  <a:ea typeface="HanziPen TC" charset="-120"/>
                  <a:cs typeface="HanziPen TC" charset="-120"/>
                </a:rPr>
                <a:t>onsumer 2</a:t>
              </a:r>
              <a:endParaRPr lang="en-US" b="1" dirty="0">
                <a:latin typeface="HanziPen TC" charset="-120"/>
                <a:ea typeface="HanziPen TC" charset="-120"/>
                <a:cs typeface="HanziPen TC" charset="-120"/>
              </a:endParaRPr>
            </a:p>
          </p:txBody>
        </p:sp>
      </p:grpSp>
      <p:grpSp>
        <p:nvGrpSpPr>
          <p:cNvPr id="31" name="Group 30"/>
          <p:cNvGrpSpPr/>
          <p:nvPr/>
        </p:nvGrpSpPr>
        <p:grpSpPr>
          <a:xfrm>
            <a:off x="9309308" y="5529409"/>
            <a:ext cx="1335024" cy="503844"/>
            <a:chOff x="9309308" y="5529409"/>
            <a:chExt cx="1335024" cy="503844"/>
          </a:xfrm>
        </p:grpSpPr>
        <p:pic>
          <p:nvPicPr>
            <p:cNvPr id="20" name="Picture 19"/>
            <p:cNvPicPr>
              <a:picLocks noChangeAspect="1"/>
            </p:cNvPicPr>
            <p:nvPr/>
          </p:nvPicPr>
          <p:blipFill>
            <a:blip r:embed="rId8" cstate="screen">
              <a:extLst>
                <a:ext uri="{BEBA8EAE-BF5A-486C-A8C5-ECC9F3942E4B}">
                  <a14:imgProps xmlns:a14="http://schemas.microsoft.com/office/drawing/2010/main">
                    <a14:imgLayer r:embed="rId10">
                      <a14:imgEffect>
                        <a14:artisticLineDrawing/>
                      </a14:imgEffect>
                    </a14:imgLayer>
                  </a14:imgProps>
                </a:ext>
                <a:ext uri="{28A0092B-C50C-407E-A947-70E740481C1C}">
                  <a14:useLocalDpi xmlns:a14="http://schemas.microsoft.com/office/drawing/2010/main"/>
                </a:ext>
              </a:extLst>
            </a:blip>
            <a:stretch>
              <a:fillRect/>
            </a:stretch>
          </p:blipFill>
          <p:spPr>
            <a:xfrm>
              <a:off x="9309308" y="5529409"/>
              <a:ext cx="1335024" cy="503844"/>
            </a:xfrm>
            <a:prstGeom prst="rect">
              <a:avLst/>
            </a:prstGeom>
          </p:spPr>
        </p:pic>
        <p:sp>
          <p:nvSpPr>
            <p:cNvPr id="21" name="TextBox 20"/>
            <p:cNvSpPr txBox="1"/>
            <p:nvPr/>
          </p:nvSpPr>
          <p:spPr>
            <a:xfrm>
              <a:off x="9309309" y="5624375"/>
              <a:ext cx="1335023" cy="369332"/>
            </a:xfrm>
            <a:prstGeom prst="rect">
              <a:avLst/>
            </a:prstGeom>
            <a:noFill/>
          </p:spPr>
          <p:txBody>
            <a:bodyPr wrap="square" rtlCol="0">
              <a:spAutoFit/>
            </a:bodyPr>
            <a:lstStyle/>
            <a:p>
              <a:pPr algn="ctr"/>
              <a:r>
                <a:rPr lang="en-US" b="1" dirty="0">
                  <a:latin typeface="HanziPen TC" charset="-120"/>
                  <a:ea typeface="HanziPen TC" charset="-120"/>
                  <a:cs typeface="HanziPen TC" charset="-120"/>
                </a:rPr>
                <a:t>c</a:t>
              </a:r>
              <a:r>
                <a:rPr lang="en-US" b="1" dirty="0" smtClean="0">
                  <a:latin typeface="HanziPen TC" charset="-120"/>
                  <a:ea typeface="HanziPen TC" charset="-120"/>
                  <a:cs typeface="HanziPen TC" charset="-120"/>
                </a:rPr>
                <a:t>onsumer 3</a:t>
              </a:r>
              <a:endParaRPr lang="en-US" b="1" dirty="0">
                <a:latin typeface="HanziPen TC" charset="-120"/>
                <a:ea typeface="HanziPen TC" charset="-120"/>
                <a:cs typeface="HanziPen TC" charset="-120"/>
              </a:endParaRPr>
            </a:p>
          </p:txBody>
        </p:sp>
      </p:grpSp>
      <p:sp>
        <p:nvSpPr>
          <p:cNvPr id="22" name="TextBox 21"/>
          <p:cNvSpPr txBox="1"/>
          <p:nvPr/>
        </p:nvSpPr>
        <p:spPr>
          <a:xfrm>
            <a:off x="5201897" y="595423"/>
            <a:ext cx="6424046" cy="646331"/>
          </a:xfrm>
          <a:prstGeom prst="rect">
            <a:avLst/>
          </a:prstGeom>
          <a:noFill/>
        </p:spPr>
        <p:txBody>
          <a:bodyPr wrap="square" rtlCol="0">
            <a:spAutoFit/>
          </a:bodyPr>
          <a:lstStyle>
            <a:defPPr>
              <a:defRPr lang="en-US"/>
            </a:defPPr>
            <a:lvl1pPr>
              <a:defRPr sz="3600">
                <a:solidFill>
                  <a:schemeClr val="accent2"/>
                </a:solidFill>
                <a:latin typeface="Gotham Book" charset="0"/>
                <a:ea typeface="Gotham Book" charset="0"/>
                <a:cs typeface="Gotham Book" charset="0"/>
              </a:defRPr>
            </a:lvl1pPr>
          </a:lstStyle>
          <a:p>
            <a:pPr algn="ctr"/>
            <a:r>
              <a:rPr lang="en-US" dirty="0" smtClean="0">
                <a:solidFill>
                  <a:schemeClr val="accent4"/>
                </a:solidFill>
              </a:rPr>
              <a:t>how does it work?</a:t>
            </a:r>
            <a:endParaRPr lang="en-US" dirty="0">
              <a:solidFill>
                <a:schemeClr val="accent4"/>
              </a:solidFill>
            </a:endParaRPr>
          </a:p>
        </p:txBody>
      </p:sp>
      <p:sp>
        <p:nvSpPr>
          <p:cNvPr id="23" name="TextBox 22"/>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1105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grayscl/>
          </a:blip>
          <a:stretch>
            <a:fillRect/>
          </a:stretch>
        </p:blipFill>
        <p:spPr>
          <a:xfrm>
            <a:off x="374650" y="2626251"/>
            <a:ext cx="4127500" cy="1397000"/>
          </a:xfrm>
          <a:prstGeom prst="rect">
            <a:avLst/>
          </a:prstGeom>
        </p:spPr>
      </p:pic>
      <p:sp>
        <p:nvSpPr>
          <p:cNvPr id="4" name="TextBox 3"/>
          <p:cNvSpPr txBox="1"/>
          <p:nvPr/>
        </p:nvSpPr>
        <p:spPr>
          <a:xfrm rot="20300694">
            <a:off x="3983093" y="2797775"/>
            <a:ext cx="8506047" cy="923330"/>
          </a:xfrm>
          <a:prstGeom prst="rect">
            <a:avLst/>
          </a:prstGeom>
          <a:noFill/>
        </p:spPr>
        <p:txBody>
          <a:bodyPr wrap="square" rtlCol="0">
            <a:spAutoFit/>
          </a:bodyPr>
          <a:lstStyle/>
          <a:p>
            <a:pPr algn="ctr"/>
            <a:r>
              <a:rPr lang="en-US" sz="5400" b="1" dirty="0" smtClean="0">
                <a:solidFill>
                  <a:schemeClr val="accent4"/>
                </a:solidFill>
                <a:latin typeface="Gotham" charset="0"/>
                <a:ea typeface="Gotham" charset="0"/>
                <a:cs typeface="Gotham" charset="0"/>
              </a:rPr>
              <a:t>DEMONSTRATION</a:t>
            </a:r>
            <a:endParaRPr lang="en-US" sz="5400" b="1" dirty="0">
              <a:solidFill>
                <a:schemeClr val="accent4"/>
              </a:solidFill>
              <a:latin typeface="Gotham" charset="0"/>
              <a:ea typeface="Gotham" charset="0"/>
              <a:cs typeface="Gotham" charset="0"/>
            </a:endParaRPr>
          </a:p>
        </p:txBody>
      </p:sp>
      <p:sp>
        <p:nvSpPr>
          <p:cNvPr id="5" name="TextBox 4"/>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862929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50605" y="680484"/>
            <a:ext cx="1807535" cy="5447645"/>
          </a:xfrm>
          <a:prstGeom prst="rect">
            <a:avLst/>
          </a:prstGeom>
          <a:noFill/>
        </p:spPr>
        <p:txBody>
          <a:bodyPr wrap="square" rtlCol="0">
            <a:spAutoFit/>
          </a:bodyPr>
          <a:lstStyle/>
          <a:p>
            <a:r>
              <a:rPr lang="en-US" sz="8800" b="1" dirty="0" smtClean="0">
                <a:solidFill>
                  <a:schemeClr val="tx1">
                    <a:lumMod val="65000"/>
                    <a:lumOff val="35000"/>
                  </a:schemeClr>
                </a:solidFill>
                <a:latin typeface="Gotham" charset="0"/>
                <a:ea typeface="Gotham" charset="0"/>
                <a:cs typeface="Gotham" charset="0"/>
              </a:rPr>
              <a:t>#1</a:t>
            </a:r>
          </a:p>
          <a:p>
            <a:endParaRPr lang="en-US" sz="4000" b="1" dirty="0">
              <a:solidFill>
                <a:schemeClr val="tx1">
                  <a:lumMod val="65000"/>
                  <a:lumOff val="35000"/>
                </a:schemeClr>
              </a:solidFill>
              <a:latin typeface="Gotham" charset="0"/>
              <a:ea typeface="Gotham" charset="0"/>
              <a:cs typeface="Gotham" charset="0"/>
            </a:endParaRPr>
          </a:p>
          <a:p>
            <a:r>
              <a:rPr lang="en-US" sz="8800" b="1" dirty="0" smtClean="0">
                <a:solidFill>
                  <a:schemeClr val="tx1">
                    <a:lumMod val="65000"/>
                    <a:lumOff val="35000"/>
                  </a:schemeClr>
                </a:solidFill>
                <a:latin typeface="Gotham" charset="0"/>
                <a:ea typeface="Gotham" charset="0"/>
                <a:cs typeface="Gotham" charset="0"/>
              </a:rPr>
              <a:t>#2</a:t>
            </a:r>
          </a:p>
          <a:p>
            <a:endParaRPr lang="en-US" sz="4000" b="1" dirty="0">
              <a:solidFill>
                <a:schemeClr val="accent2"/>
              </a:solidFill>
              <a:latin typeface="Gotham" charset="0"/>
              <a:ea typeface="Gotham" charset="0"/>
              <a:cs typeface="Gotham" charset="0"/>
            </a:endParaRPr>
          </a:p>
          <a:p>
            <a:r>
              <a:rPr lang="en-US" sz="8800" b="1" dirty="0" smtClean="0">
                <a:solidFill>
                  <a:schemeClr val="accent4"/>
                </a:solidFill>
                <a:latin typeface="Gotham" charset="0"/>
                <a:ea typeface="Gotham" charset="0"/>
                <a:cs typeface="Gotham" charset="0"/>
              </a:rPr>
              <a:t>#3</a:t>
            </a:r>
            <a:endParaRPr lang="en-US" sz="8800" b="1" dirty="0">
              <a:solidFill>
                <a:schemeClr val="accent4"/>
              </a:solidFill>
              <a:latin typeface="Gotham" charset="0"/>
              <a:ea typeface="Gotham" charset="0"/>
              <a:cs typeface="Gotham" charset="0"/>
            </a:endParaRPr>
          </a:p>
        </p:txBody>
      </p:sp>
      <p:sp>
        <p:nvSpPr>
          <p:cNvPr id="5" name="TextBox 4"/>
          <p:cNvSpPr txBox="1"/>
          <p:nvPr/>
        </p:nvSpPr>
        <p:spPr>
          <a:xfrm>
            <a:off x="2658138" y="1125364"/>
            <a:ext cx="8910083" cy="584775"/>
          </a:xfrm>
          <a:prstGeom prst="rect">
            <a:avLst/>
          </a:prstGeom>
          <a:noFill/>
        </p:spPr>
        <p:txBody>
          <a:bodyPr wrap="square" rtlCol="0" anchor="ctr">
            <a:spAutoFit/>
          </a:bodyPr>
          <a:lstStyle/>
          <a:p>
            <a:r>
              <a:rPr lang="en-US" sz="3200" dirty="0" smtClean="0">
                <a:solidFill>
                  <a:schemeClr val="tx1">
                    <a:lumMod val="65000"/>
                    <a:lumOff val="35000"/>
                  </a:schemeClr>
                </a:solidFill>
                <a:latin typeface="Gotham Book" charset="0"/>
                <a:ea typeface="Gotham Book" charset="0"/>
                <a:cs typeface="Gotham Book" charset="0"/>
              </a:rPr>
              <a:t>Look at modern integration criteria</a:t>
            </a:r>
            <a:endParaRPr lang="en-US" sz="3200" dirty="0">
              <a:solidFill>
                <a:schemeClr val="tx1">
                  <a:lumMod val="65000"/>
                  <a:lumOff val="35000"/>
                </a:schemeClr>
              </a:solidFill>
              <a:latin typeface="Gotham Book" charset="0"/>
              <a:ea typeface="Gotham Book" charset="0"/>
              <a:cs typeface="Gotham Book" charset="0"/>
            </a:endParaRPr>
          </a:p>
        </p:txBody>
      </p:sp>
      <p:sp>
        <p:nvSpPr>
          <p:cNvPr id="6" name="TextBox 5"/>
          <p:cNvSpPr txBox="1"/>
          <p:nvPr/>
        </p:nvSpPr>
        <p:spPr>
          <a:xfrm>
            <a:off x="2658139" y="3111918"/>
            <a:ext cx="8910083" cy="584775"/>
          </a:xfrm>
          <a:prstGeom prst="rect">
            <a:avLst/>
          </a:prstGeom>
          <a:noFill/>
        </p:spPr>
        <p:txBody>
          <a:bodyPr wrap="square" rtlCol="0" anchor="ctr">
            <a:spAutoFit/>
          </a:bodyPr>
          <a:lstStyle/>
          <a:p>
            <a:r>
              <a:rPr lang="en-US" sz="3200" dirty="0" smtClean="0">
                <a:solidFill>
                  <a:schemeClr val="tx1">
                    <a:lumMod val="65000"/>
                    <a:lumOff val="35000"/>
                  </a:schemeClr>
                </a:solidFill>
                <a:latin typeface="Gotham Book" charset="0"/>
                <a:ea typeface="Gotham Book" charset="0"/>
                <a:cs typeface="Gotham Book" charset="0"/>
              </a:rPr>
              <a:t>Review popular OSS integration tools</a:t>
            </a:r>
            <a:endParaRPr lang="en-US" sz="3200" dirty="0">
              <a:solidFill>
                <a:schemeClr val="tx1">
                  <a:lumMod val="65000"/>
                  <a:lumOff val="35000"/>
                </a:schemeClr>
              </a:solidFill>
              <a:latin typeface="Gotham Book" charset="0"/>
              <a:ea typeface="Gotham Book" charset="0"/>
              <a:cs typeface="Gotham Book" charset="0"/>
            </a:endParaRPr>
          </a:p>
        </p:txBody>
      </p:sp>
      <p:sp>
        <p:nvSpPr>
          <p:cNvPr id="7" name="TextBox 6"/>
          <p:cNvSpPr txBox="1"/>
          <p:nvPr/>
        </p:nvSpPr>
        <p:spPr>
          <a:xfrm>
            <a:off x="2658138" y="5013412"/>
            <a:ext cx="8910083" cy="584775"/>
          </a:xfrm>
          <a:prstGeom prst="rect">
            <a:avLst/>
          </a:prstGeom>
          <a:noFill/>
        </p:spPr>
        <p:txBody>
          <a:bodyPr wrap="square" rtlCol="0" anchor="ctr">
            <a:spAutoFit/>
          </a:bodyPr>
          <a:lstStyle/>
          <a:p>
            <a:r>
              <a:rPr lang="en-US" sz="3200" dirty="0" smtClean="0">
                <a:solidFill>
                  <a:schemeClr val="bg1"/>
                </a:solidFill>
                <a:latin typeface="Gotham Book" charset="0"/>
                <a:ea typeface="Gotham Book" charset="0"/>
                <a:cs typeface="Gotham Book" charset="0"/>
              </a:rPr>
              <a:t>Compare to the Microsoft portfolio</a:t>
            </a:r>
            <a:endParaRPr lang="en-US" sz="3200" dirty="0">
              <a:solidFill>
                <a:schemeClr val="bg1"/>
              </a:solidFill>
              <a:latin typeface="Gotham Book" charset="0"/>
              <a:ea typeface="Gotham Book" charset="0"/>
              <a:cs typeface="Gotham Book" charset="0"/>
            </a:endParaRPr>
          </a:p>
        </p:txBody>
      </p:sp>
      <p:sp>
        <p:nvSpPr>
          <p:cNvPr id="8" name="TextBox 7"/>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066959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57200" y="1246909"/>
            <a:ext cx="8042564" cy="830997"/>
          </a:xfrm>
          <a:prstGeom prst="rect">
            <a:avLst/>
          </a:prstGeom>
          <a:noFill/>
        </p:spPr>
        <p:txBody>
          <a:bodyPr wrap="square" rtlCol="0">
            <a:spAutoFit/>
          </a:bodyPr>
          <a:lstStyle/>
          <a:p>
            <a:r>
              <a:rPr lang="en-US" sz="4800" smtClean="0">
                <a:solidFill>
                  <a:schemeClr val="bg1"/>
                </a:solidFill>
                <a:latin typeface="Gotham Medium" charset="0"/>
                <a:ea typeface="Gotham Medium" charset="0"/>
                <a:cs typeface="Gotham Medium" charset="0"/>
              </a:rPr>
              <a:t>Kafka is               </a:t>
            </a:r>
            <a:r>
              <a:rPr lang="en-US" sz="4800" dirty="0" smtClean="0">
                <a:solidFill>
                  <a:schemeClr val="bg1"/>
                </a:solidFill>
                <a:latin typeface="Gotham Medium" charset="0"/>
                <a:ea typeface="Gotham Medium" charset="0"/>
                <a:cs typeface="Gotham Medium" charset="0"/>
              </a:rPr>
              <a:t>like </a:t>
            </a:r>
            <a:r>
              <a:rPr lang="is-IS" sz="4800" dirty="0" smtClean="0">
                <a:solidFill>
                  <a:schemeClr val="bg1"/>
                </a:solidFill>
                <a:latin typeface="Gotham Medium" charset="0"/>
                <a:ea typeface="Gotham Medium" charset="0"/>
                <a:cs typeface="Gotham Medium" charset="0"/>
              </a:rPr>
              <a:t>…</a:t>
            </a:r>
            <a:endParaRPr lang="en-US" sz="4800" dirty="0">
              <a:solidFill>
                <a:schemeClr val="bg1"/>
              </a:solidFill>
              <a:latin typeface="Gotham Medium" charset="0"/>
              <a:ea typeface="Gotham Medium" charset="0"/>
              <a:cs typeface="Gotham Medium" charset="0"/>
            </a:endParaRPr>
          </a:p>
        </p:txBody>
      </p:sp>
      <p:sp>
        <p:nvSpPr>
          <p:cNvPr id="3" name="TextBox 2"/>
          <p:cNvSpPr txBox="1"/>
          <p:nvPr/>
        </p:nvSpPr>
        <p:spPr>
          <a:xfrm>
            <a:off x="2951020" y="1350543"/>
            <a:ext cx="2763981" cy="830997"/>
          </a:xfrm>
          <a:prstGeom prst="rect">
            <a:avLst/>
          </a:prstGeom>
          <a:noFill/>
        </p:spPr>
        <p:txBody>
          <a:bodyPr wrap="square" rtlCol="0">
            <a:spAutoFit/>
          </a:bodyPr>
          <a:lstStyle/>
          <a:p>
            <a:r>
              <a:rPr lang="en-US" sz="4800" dirty="0" smtClean="0">
                <a:solidFill>
                  <a:schemeClr val="bg1"/>
                </a:solidFill>
                <a:latin typeface="Segoe Script" charset="0"/>
                <a:ea typeface="Segoe Script" charset="0"/>
                <a:cs typeface="Segoe Script" charset="0"/>
              </a:rPr>
              <a:t>kind of</a:t>
            </a:r>
            <a:endParaRPr lang="en-US" sz="4800" dirty="0">
              <a:solidFill>
                <a:schemeClr val="bg1"/>
              </a:solidFill>
              <a:latin typeface="Segoe Script" charset="0"/>
              <a:ea typeface="Segoe Script" charset="0"/>
              <a:cs typeface="Segoe Script" charset="0"/>
            </a:endParaRPr>
          </a:p>
        </p:txBody>
      </p:sp>
      <p:sp>
        <p:nvSpPr>
          <p:cNvPr id="4" name="TextBox 3"/>
          <p:cNvSpPr txBox="1"/>
          <p:nvPr/>
        </p:nvSpPr>
        <p:spPr>
          <a:xfrm>
            <a:off x="5818909" y="2181540"/>
            <a:ext cx="5361709" cy="769441"/>
          </a:xfrm>
          <a:prstGeom prst="rect">
            <a:avLst/>
          </a:prstGeom>
          <a:noFill/>
        </p:spPr>
        <p:txBody>
          <a:bodyPr wrap="square" rtlCol="0">
            <a:spAutoFit/>
          </a:bodyPr>
          <a:lstStyle/>
          <a:p>
            <a:r>
              <a:rPr lang="en-US" sz="4400" b="1" smtClean="0">
                <a:solidFill>
                  <a:schemeClr val="accent1"/>
                </a:solidFill>
                <a:latin typeface="Gotham" charset="0"/>
                <a:ea typeface="Gotham" charset="0"/>
                <a:cs typeface="Gotham" charset="0"/>
              </a:rPr>
              <a:t>Azure Event Hubs</a:t>
            </a:r>
            <a:endParaRPr lang="en-US" sz="4400" b="1">
              <a:solidFill>
                <a:schemeClr val="accent1"/>
              </a:solidFill>
              <a:latin typeface="Gotham" charset="0"/>
              <a:ea typeface="Gotham" charset="0"/>
              <a:cs typeface="Gotham" charset="0"/>
            </a:endParaRPr>
          </a:p>
        </p:txBody>
      </p:sp>
      <p:sp>
        <p:nvSpPr>
          <p:cNvPr id="5" name="TextBox 4"/>
          <p:cNvSpPr txBox="1"/>
          <p:nvPr/>
        </p:nvSpPr>
        <p:spPr>
          <a:xfrm>
            <a:off x="457200" y="3248889"/>
            <a:ext cx="8042564" cy="830997"/>
          </a:xfrm>
          <a:prstGeom prst="rect">
            <a:avLst/>
          </a:prstGeom>
          <a:noFill/>
        </p:spPr>
        <p:txBody>
          <a:bodyPr wrap="square" rtlCol="0">
            <a:spAutoFit/>
          </a:bodyPr>
          <a:lstStyle/>
          <a:p>
            <a:r>
              <a:rPr lang="en-US" sz="4800" dirty="0" smtClean="0">
                <a:solidFill>
                  <a:schemeClr val="bg1"/>
                </a:solidFill>
                <a:latin typeface="Gotham Medium" charset="0"/>
                <a:ea typeface="Gotham Medium" charset="0"/>
                <a:cs typeface="Gotham Medium" charset="0"/>
              </a:rPr>
              <a:t>Why?</a:t>
            </a:r>
            <a:endParaRPr lang="en-US" sz="4800" dirty="0">
              <a:solidFill>
                <a:schemeClr val="bg1"/>
              </a:solidFill>
              <a:latin typeface="Gotham Medium" charset="0"/>
              <a:ea typeface="Gotham Medium" charset="0"/>
              <a:cs typeface="Gotham Medium" charset="0"/>
            </a:endParaRPr>
          </a:p>
        </p:txBody>
      </p:sp>
      <p:sp>
        <p:nvSpPr>
          <p:cNvPr id="6" name="TextBox 5"/>
          <p:cNvSpPr txBox="1"/>
          <p:nvPr/>
        </p:nvSpPr>
        <p:spPr>
          <a:xfrm>
            <a:off x="1170709" y="4159329"/>
            <a:ext cx="9843655" cy="1938992"/>
          </a:xfrm>
          <a:prstGeom prst="rect">
            <a:avLst/>
          </a:prstGeom>
          <a:noFill/>
        </p:spPr>
        <p:txBody>
          <a:bodyPr wrap="square" rtlCol="0">
            <a:spAutoFit/>
          </a:bodyPr>
          <a:lstStyle/>
          <a:p>
            <a:r>
              <a:rPr lang="en-US" sz="2400" dirty="0" smtClean="0">
                <a:solidFill>
                  <a:schemeClr val="accent1"/>
                </a:solidFill>
                <a:latin typeface="Gotham Book" charset="0"/>
                <a:ea typeface="Gotham Book" charset="0"/>
                <a:cs typeface="Gotham Book" charset="0"/>
              </a:rPr>
              <a:t>Ordered sequence of events stored in partitions, read via offset</a:t>
            </a:r>
          </a:p>
          <a:p>
            <a:endParaRPr lang="en-US" sz="2400" dirty="0">
              <a:solidFill>
                <a:schemeClr val="accent1"/>
              </a:solidFill>
              <a:latin typeface="Gotham Book" charset="0"/>
              <a:ea typeface="Gotham Book" charset="0"/>
              <a:cs typeface="Gotham Book" charset="0"/>
            </a:endParaRPr>
          </a:p>
          <a:p>
            <a:r>
              <a:rPr lang="en-US" sz="2400" dirty="0" smtClean="0">
                <a:solidFill>
                  <a:schemeClr val="accent1"/>
                </a:solidFill>
                <a:latin typeface="Gotham Book" charset="0"/>
                <a:ea typeface="Gotham Book" charset="0"/>
                <a:cs typeface="Gotham Book" charset="0"/>
              </a:rPr>
              <a:t>Not an enterprise message bus, but biased towards velocity</a:t>
            </a:r>
          </a:p>
          <a:p>
            <a:endParaRPr lang="en-US" sz="2400" dirty="0">
              <a:solidFill>
                <a:schemeClr val="accent1"/>
              </a:solidFill>
              <a:latin typeface="Gotham Book" charset="0"/>
              <a:ea typeface="Gotham Book" charset="0"/>
              <a:cs typeface="Gotham Book" charset="0"/>
            </a:endParaRPr>
          </a:p>
          <a:p>
            <a:r>
              <a:rPr lang="en-US" sz="2400" dirty="0" smtClean="0">
                <a:solidFill>
                  <a:schemeClr val="accent2"/>
                </a:solidFill>
                <a:latin typeface="Gotham Book" charset="0"/>
                <a:ea typeface="Gotham Book" charset="0"/>
                <a:cs typeface="Gotham Book" charset="0"/>
              </a:rPr>
              <a:t>Different protocol support, hosting options, architecture</a:t>
            </a:r>
            <a:endParaRPr lang="en-US" sz="2400" dirty="0">
              <a:solidFill>
                <a:schemeClr val="accent2"/>
              </a:solidFill>
              <a:latin typeface="Gotham Book" charset="0"/>
              <a:ea typeface="Gotham Book" charset="0"/>
              <a:cs typeface="Gotham Book" charset="0"/>
            </a:endParaRPr>
          </a:p>
        </p:txBody>
      </p:sp>
      <p:sp>
        <p:nvSpPr>
          <p:cNvPr id="7" name="TextBox 6"/>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28891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57199" y="1246909"/>
            <a:ext cx="9518073" cy="830997"/>
          </a:xfrm>
          <a:prstGeom prst="rect">
            <a:avLst/>
          </a:prstGeom>
          <a:noFill/>
        </p:spPr>
        <p:txBody>
          <a:bodyPr wrap="square" rtlCol="0">
            <a:spAutoFit/>
          </a:bodyPr>
          <a:lstStyle/>
          <a:p>
            <a:r>
              <a:rPr lang="en-US" sz="4800" dirty="0" smtClean="0">
                <a:solidFill>
                  <a:schemeClr val="bg1"/>
                </a:solidFill>
                <a:latin typeface="Gotham Medium" charset="0"/>
                <a:ea typeface="Gotham Medium" charset="0"/>
                <a:cs typeface="Gotham Medium" charset="0"/>
              </a:rPr>
              <a:t>RabbitMQ is               like </a:t>
            </a:r>
            <a:r>
              <a:rPr lang="is-IS" sz="4800" dirty="0" smtClean="0">
                <a:solidFill>
                  <a:schemeClr val="bg1"/>
                </a:solidFill>
                <a:latin typeface="Gotham Medium" charset="0"/>
                <a:ea typeface="Gotham Medium" charset="0"/>
                <a:cs typeface="Gotham Medium" charset="0"/>
              </a:rPr>
              <a:t>…</a:t>
            </a:r>
            <a:endParaRPr lang="en-US" sz="4800" dirty="0">
              <a:solidFill>
                <a:schemeClr val="bg1"/>
              </a:solidFill>
              <a:latin typeface="Gotham Medium" charset="0"/>
              <a:ea typeface="Gotham Medium" charset="0"/>
              <a:cs typeface="Gotham Medium" charset="0"/>
            </a:endParaRPr>
          </a:p>
        </p:txBody>
      </p:sp>
      <p:sp>
        <p:nvSpPr>
          <p:cNvPr id="3" name="TextBox 2"/>
          <p:cNvSpPr txBox="1"/>
          <p:nvPr/>
        </p:nvSpPr>
        <p:spPr>
          <a:xfrm>
            <a:off x="4301836" y="1350543"/>
            <a:ext cx="2763981" cy="830997"/>
          </a:xfrm>
          <a:prstGeom prst="rect">
            <a:avLst/>
          </a:prstGeom>
          <a:noFill/>
        </p:spPr>
        <p:txBody>
          <a:bodyPr wrap="square" rtlCol="0">
            <a:spAutoFit/>
          </a:bodyPr>
          <a:lstStyle/>
          <a:p>
            <a:r>
              <a:rPr lang="en-US" sz="4800" dirty="0" smtClean="0">
                <a:solidFill>
                  <a:schemeClr val="bg1"/>
                </a:solidFill>
                <a:latin typeface="Segoe Script" charset="0"/>
                <a:ea typeface="Segoe Script" charset="0"/>
                <a:cs typeface="Segoe Script" charset="0"/>
              </a:rPr>
              <a:t>kind of</a:t>
            </a:r>
            <a:endParaRPr lang="en-US" sz="4800" dirty="0">
              <a:solidFill>
                <a:schemeClr val="bg1"/>
              </a:solidFill>
              <a:latin typeface="Segoe Script" charset="0"/>
              <a:ea typeface="Segoe Script" charset="0"/>
              <a:cs typeface="Segoe Script" charset="0"/>
            </a:endParaRPr>
          </a:p>
        </p:txBody>
      </p:sp>
      <p:sp>
        <p:nvSpPr>
          <p:cNvPr id="4" name="TextBox 3"/>
          <p:cNvSpPr txBox="1"/>
          <p:nvPr/>
        </p:nvSpPr>
        <p:spPr>
          <a:xfrm>
            <a:off x="5818909" y="2181540"/>
            <a:ext cx="5361709" cy="769441"/>
          </a:xfrm>
          <a:prstGeom prst="rect">
            <a:avLst/>
          </a:prstGeom>
          <a:noFill/>
        </p:spPr>
        <p:txBody>
          <a:bodyPr wrap="square" rtlCol="0">
            <a:spAutoFit/>
          </a:bodyPr>
          <a:lstStyle/>
          <a:p>
            <a:r>
              <a:rPr lang="en-US" sz="4400" b="1" dirty="0" smtClean="0">
                <a:solidFill>
                  <a:schemeClr val="accent1"/>
                </a:solidFill>
                <a:latin typeface="Gotham" charset="0"/>
                <a:ea typeface="Gotham" charset="0"/>
                <a:cs typeface="Gotham" charset="0"/>
              </a:rPr>
              <a:t>Azure Service Bus</a:t>
            </a:r>
            <a:endParaRPr lang="en-US" sz="4400" b="1" dirty="0">
              <a:solidFill>
                <a:schemeClr val="accent1"/>
              </a:solidFill>
              <a:latin typeface="Gotham" charset="0"/>
              <a:ea typeface="Gotham" charset="0"/>
              <a:cs typeface="Gotham" charset="0"/>
            </a:endParaRPr>
          </a:p>
        </p:txBody>
      </p:sp>
      <p:sp>
        <p:nvSpPr>
          <p:cNvPr id="5" name="TextBox 4"/>
          <p:cNvSpPr txBox="1"/>
          <p:nvPr/>
        </p:nvSpPr>
        <p:spPr>
          <a:xfrm>
            <a:off x="457200" y="3248889"/>
            <a:ext cx="8042564" cy="830997"/>
          </a:xfrm>
          <a:prstGeom prst="rect">
            <a:avLst/>
          </a:prstGeom>
          <a:noFill/>
        </p:spPr>
        <p:txBody>
          <a:bodyPr wrap="square" rtlCol="0">
            <a:spAutoFit/>
          </a:bodyPr>
          <a:lstStyle/>
          <a:p>
            <a:r>
              <a:rPr lang="en-US" sz="4800" dirty="0" smtClean="0">
                <a:solidFill>
                  <a:schemeClr val="bg1"/>
                </a:solidFill>
                <a:latin typeface="Gotham Medium" charset="0"/>
                <a:ea typeface="Gotham Medium" charset="0"/>
                <a:cs typeface="Gotham Medium" charset="0"/>
              </a:rPr>
              <a:t>Why?</a:t>
            </a:r>
            <a:endParaRPr lang="en-US" sz="4800" dirty="0">
              <a:solidFill>
                <a:schemeClr val="bg1"/>
              </a:solidFill>
              <a:latin typeface="Gotham Medium" charset="0"/>
              <a:ea typeface="Gotham Medium" charset="0"/>
              <a:cs typeface="Gotham Medium" charset="0"/>
            </a:endParaRPr>
          </a:p>
        </p:txBody>
      </p:sp>
      <p:sp>
        <p:nvSpPr>
          <p:cNvPr id="6" name="TextBox 5"/>
          <p:cNvSpPr txBox="1"/>
          <p:nvPr/>
        </p:nvSpPr>
        <p:spPr>
          <a:xfrm>
            <a:off x="1170709" y="4159329"/>
            <a:ext cx="9843655" cy="1938992"/>
          </a:xfrm>
          <a:prstGeom prst="rect">
            <a:avLst/>
          </a:prstGeom>
          <a:noFill/>
        </p:spPr>
        <p:txBody>
          <a:bodyPr wrap="square" rtlCol="0">
            <a:spAutoFit/>
          </a:bodyPr>
          <a:lstStyle/>
          <a:p>
            <a:r>
              <a:rPr lang="en-US" sz="2400" dirty="0" smtClean="0">
                <a:solidFill>
                  <a:schemeClr val="accent1"/>
                </a:solidFill>
                <a:latin typeface="Gotham Book" charset="0"/>
                <a:ea typeface="Gotham Book" charset="0"/>
                <a:cs typeface="Gotham Book" charset="0"/>
              </a:rPr>
              <a:t>AMQP support </a:t>
            </a:r>
          </a:p>
          <a:p>
            <a:endParaRPr lang="en-US" sz="2400" dirty="0" smtClean="0">
              <a:solidFill>
                <a:schemeClr val="accent1"/>
              </a:solidFill>
              <a:latin typeface="Gotham Book" charset="0"/>
              <a:ea typeface="Gotham Book" charset="0"/>
              <a:cs typeface="Gotham Book" charset="0"/>
            </a:endParaRPr>
          </a:p>
          <a:p>
            <a:r>
              <a:rPr lang="en-US" sz="2400" dirty="0" smtClean="0">
                <a:solidFill>
                  <a:schemeClr val="accent1"/>
                </a:solidFill>
                <a:latin typeface="Gotham Book" charset="0"/>
                <a:ea typeface="Gotham Book" charset="0"/>
                <a:cs typeface="Gotham Book" charset="0"/>
              </a:rPr>
              <a:t>Similar pub/sub constructs</a:t>
            </a:r>
          </a:p>
          <a:p>
            <a:endParaRPr lang="en-US" sz="2400" dirty="0">
              <a:solidFill>
                <a:schemeClr val="accent1"/>
              </a:solidFill>
              <a:latin typeface="Gotham Book" charset="0"/>
              <a:ea typeface="Gotham Book" charset="0"/>
              <a:cs typeface="Gotham Book" charset="0"/>
            </a:endParaRPr>
          </a:p>
          <a:p>
            <a:r>
              <a:rPr lang="en-US" sz="2400" dirty="0" smtClean="0">
                <a:solidFill>
                  <a:schemeClr val="accent2"/>
                </a:solidFill>
                <a:latin typeface="Gotham Book" charset="0"/>
                <a:ea typeface="Gotham Book" charset="0"/>
                <a:cs typeface="Gotham Book" charset="0"/>
              </a:rPr>
              <a:t>Different hosting options, durability choices</a:t>
            </a:r>
            <a:endParaRPr lang="en-US" sz="2400" dirty="0">
              <a:solidFill>
                <a:schemeClr val="accent2"/>
              </a:solidFill>
              <a:latin typeface="Gotham Book" charset="0"/>
              <a:ea typeface="Gotham Book" charset="0"/>
              <a:cs typeface="Gotham Book" charset="0"/>
            </a:endParaRPr>
          </a:p>
        </p:txBody>
      </p:sp>
      <p:sp>
        <p:nvSpPr>
          <p:cNvPr id="7" name="TextBox 6"/>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65165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57200" y="1246909"/>
            <a:ext cx="8042564" cy="830997"/>
          </a:xfrm>
          <a:prstGeom prst="rect">
            <a:avLst/>
          </a:prstGeom>
          <a:noFill/>
        </p:spPr>
        <p:txBody>
          <a:bodyPr wrap="square" rtlCol="0">
            <a:spAutoFit/>
          </a:bodyPr>
          <a:lstStyle/>
          <a:p>
            <a:r>
              <a:rPr lang="en-US" sz="4800" dirty="0" smtClean="0">
                <a:solidFill>
                  <a:schemeClr val="bg1"/>
                </a:solidFill>
                <a:latin typeface="Gotham Medium" charset="0"/>
                <a:ea typeface="Gotham Medium" charset="0"/>
                <a:cs typeface="Gotham Medium" charset="0"/>
              </a:rPr>
              <a:t>NATS is               like </a:t>
            </a:r>
            <a:r>
              <a:rPr lang="is-IS" sz="4800" dirty="0" smtClean="0">
                <a:solidFill>
                  <a:schemeClr val="bg1"/>
                </a:solidFill>
                <a:latin typeface="Gotham Medium" charset="0"/>
                <a:ea typeface="Gotham Medium" charset="0"/>
                <a:cs typeface="Gotham Medium" charset="0"/>
              </a:rPr>
              <a:t>…</a:t>
            </a:r>
            <a:endParaRPr lang="en-US" sz="4800" dirty="0">
              <a:solidFill>
                <a:schemeClr val="bg1"/>
              </a:solidFill>
              <a:latin typeface="Gotham Medium" charset="0"/>
              <a:ea typeface="Gotham Medium" charset="0"/>
              <a:cs typeface="Gotham Medium" charset="0"/>
            </a:endParaRPr>
          </a:p>
        </p:txBody>
      </p:sp>
      <p:sp>
        <p:nvSpPr>
          <p:cNvPr id="3" name="TextBox 2"/>
          <p:cNvSpPr txBox="1"/>
          <p:nvPr/>
        </p:nvSpPr>
        <p:spPr>
          <a:xfrm>
            <a:off x="2867892" y="1350543"/>
            <a:ext cx="2763981" cy="830997"/>
          </a:xfrm>
          <a:prstGeom prst="rect">
            <a:avLst/>
          </a:prstGeom>
          <a:noFill/>
        </p:spPr>
        <p:txBody>
          <a:bodyPr wrap="square" rtlCol="0">
            <a:spAutoFit/>
          </a:bodyPr>
          <a:lstStyle/>
          <a:p>
            <a:r>
              <a:rPr lang="en-US" sz="4800" dirty="0" smtClean="0">
                <a:solidFill>
                  <a:schemeClr val="bg1"/>
                </a:solidFill>
                <a:latin typeface="Segoe Script" charset="0"/>
                <a:ea typeface="Segoe Script" charset="0"/>
                <a:cs typeface="Segoe Script" charset="0"/>
              </a:rPr>
              <a:t>kind of</a:t>
            </a:r>
            <a:endParaRPr lang="en-US" sz="4800" dirty="0">
              <a:solidFill>
                <a:schemeClr val="bg1"/>
              </a:solidFill>
              <a:latin typeface="Segoe Script" charset="0"/>
              <a:ea typeface="Segoe Script" charset="0"/>
              <a:cs typeface="Segoe Script" charset="0"/>
            </a:endParaRPr>
          </a:p>
        </p:txBody>
      </p:sp>
      <p:sp>
        <p:nvSpPr>
          <p:cNvPr id="4" name="TextBox 3"/>
          <p:cNvSpPr txBox="1"/>
          <p:nvPr/>
        </p:nvSpPr>
        <p:spPr>
          <a:xfrm>
            <a:off x="5818909" y="2181540"/>
            <a:ext cx="5361709" cy="769441"/>
          </a:xfrm>
          <a:prstGeom prst="rect">
            <a:avLst/>
          </a:prstGeom>
          <a:noFill/>
        </p:spPr>
        <p:txBody>
          <a:bodyPr wrap="square" rtlCol="0">
            <a:spAutoFit/>
          </a:bodyPr>
          <a:lstStyle/>
          <a:p>
            <a:r>
              <a:rPr lang="en-US" sz="4400" b="1" dirty="0" smtClean="0">
                <a:solidFill>
                  <a:schemeClr val="accent1"/>
                </a:solidFill>
                <a:latin typeface="Gotham" charset="0"/>
                <a:ea typeface="Gotham" charset="0"/>
                <a:cs typeface="Gotham" charset="0"/>
              </a:rPr>
              <a:t>???</a:t>
            </a:r>
            <a:endParaRPr lang="en-US" sz="4400" b="1" dirty="0">
              <a:solidFill>
                <a:schemeClr val="accent1"/>
              </a:solidFill>
              <a:latin typeface="Gotham" charset="0"/>
              <a:ea typeface="Gotham" charset="0"/>
              <a:cs typeface="Gotham" charset="0"/>
            </a:endParaRPr>
          </a:p>
        </p:txBody>
      </p:sp>
      <p:sp>
        <p:nvSpPr>
          <p:cNvPr id="5" name="TextBox 4"/>
          <p:cNvSpPr txBox="1"/>
          <p:nvPr/>
        </p:nvSpPr>
        <p:spPr>
          <a:xfrm>
            <a:off x="457200" y="3248889"/>
            <a:ext cx="8042564" cy="830997"/>
          </a:xfrm>
          <a:prstGeom prst="rect">
            <a:avLst/>
          </a:prstGeom>
          <a:noFill/>
        </p:spPr>
        <p:txBody>
          <a:bodyPr wrap="square" rtlCol="0">
            <a:spAutoFit/>
          </a:bodyPr>
          <a:lstStyle/>
          <a:p>
            <a:r>
              <a:rPr lang="en-US" sz="4800" dirty="0" smtClean="0">
                <a:solidFill>
                  <a:schemeClr val="bg1"/>
                </a:solidFill>
                <a:latin typeface="Gotham Medium" charset="0"/>
                <a:ea typeface="Gotham Medium" charset="0"/>
                <a:cs typeface="Gotham Medium" charset="0"/>
              </a:rPr>
              <a:t>Why?</a:t>
            </a:r>
            <a:endParaRPr lang="en-US" sz="4800" dirty="0">
              <a:solidFill>
                <a:schemeClr val="bg1"/>
              </a:solidFill>
              <a:latin typeface="Gotham Medium" charset="0"/>
              <a:ea typeface="Gotham Medium" charset="0"/>
              <a:cs typeface="Gotham Medium" charset="0"/>
            </a:endParaRPr>
          </a:p>
        </p:txBody>
      </p:sp>
      <p:sp>
        <p:nvSpPr>
          <p:cNvPr id="6" name="TextBox 5"/>
          <p:cNvSpPr txBox="1"/>
          <p:nvPr/>
        </p:nvSpPr>
        <p:spPr>
          <a:xfrm>
            <a:off x="1170709" y="4159329"/>
            <a:ext cx="9843655" cy="1200329"/>
          </a:xfrm>
          <a:prstGeom prst="rect">
            <a:avLst/>
          </a:prstGeom>
          <a:noFill/>
        </p:spPr>
        <p:txBody>
          <a:bodyPr wrap="square" rtlCol="0">
            <a:spAutoFit/>
          </a:bodyPr>
          <a:lstStyle/>
          <a:p>
            <a:r>
              <a:rPr lang="en-US" sz="2400" dirty="0" smtClean="0">
                <a:solidFill>
                  <a:schemeClr val="accent2"/>
                </a:solidFill>
                <a:latin typeface="Gotham Book" charset="0"/>
                <a:ea typeface="Gotham Book" charset="0"/>
                <a:cs typeface="Gotham Book" charset="0"/>
              </a:rPr>
              <a:t>Unique portability, performance story</a:t>
            </a:r>
          </a:p>
          <a:p>
            <a:endParaRPr lang="en-US" sz="2400" dirty="0">
              <a:solidFill>
                <a:schemeClr val="accent2"/>
              </a:solidFill>
              <a:latin typeface="Gotham Book" charset="0"/>
              <a:ea typeface="Gotham Book" charset="0"/>
              <a:cs typeface="Gotham Book" charset="0"/>
            </a:endParaRPr>
          </a:p>
          <a:p>
            <a:r>
              <a:rPr lang="en-US" sz="2400" dirty="0" smtClean="0">
                <a:solidFill>
                  <a:schemeClr val="accent2"/>
                </a:solidFill>
                <a:latin typeface="Gotham Book" charset="0"/>
                <a:ea typeface="Gotham Book" charset="0"/>
                <a:cs typeface="Gotham Book" charset="0"/>
              </a:rPr>
              <a:t>Can play the role of one-way/two-way communication hub</a:t>
            </a:r>
          </a:p>
        </p:txBody>
      </p:sp>
      <p:sp>
        <p:nvSpPr>
          <p:cNvPr id="7" name="TextBox 6"/>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6090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50605" y="680484"/>
            <a:ext cx="1807535" cy="5447645"/>
          </a:xfrm>
          <a:prstGeom prst="rect">
            <a:avLst/>
          </a:prstGeom>
          <a:noFill/>
        </p:spPr>
        <p:txBody>
          <a:bodyPr wrap="square" rtlCol="0">
            <a:spAutoFit/>
          </a:bodyPr>
          <a:lstStyle/>
          <a:p>
            <a:r>
              <a:rPr lang="en-US" sz="8800" b="1" dirty="0" smtClean="0">
                <a:solidFill>
                  <a:srgbClr val="FFC000"/>
                </a:solidFill>
                <a:latin typeface="Gotham" charset="0"/>
                <a:ea typeface="Gotham" charset="0"/>
                <a:cs typeface="Gotham" charset="0"/>
              </a:rPr>
              <a:t>#1</a:t>
            </a:r>
          </a:p>
          <a:p>
            <a:endParaRPr lang="en-US" sz="4000" b="1" dirty="0">
              <a:solidFill>
                <a:srgbClr val="FFC000"/>
              </a:solidFill>
              <a:latin typeface="Gotham" charset="0"/>
              <a:ea typeface="Gotham" charset="0"/>
              <a:cs typeface="Gotham" charset="0"/>
            </a:endParaRPr>
          </a:p>
          <a:p>
            <a:r>
              <a:rPr lang="en-US" sz="8800" b="1" dirty="0" smtClean="0">
                <a:solidFill>
                  <a:srgbClr val="FFC000"/>
                </a:solidFill>
                <a:latin typeface="Gotham" charset="0"/>
                <a:ea typeface="Gotham" charset="0"/>
                <a:cs typeface="Gotham" charset="0"/>
              </a:rPr>
              <a:t>#2</a:t>
            </a:r>
          </a:p>
          <a:p>
            <a:endParaRPr lang="en-US" sz="4000" b="1" dirty="0">
              <a:solidFill>
                <a:srgbClr val="FFC000"/>
              </a:solidFill>
              <a:latin typeface="Gotham" charset="0"/>
              <a:ea typeface="Gotham" charset="0"/>
              <a:cs typeface="Gotham" charset="0"/>
            </a:endParaRPr>
          </a:p>
          <a:p>
            <a:r>
              <a:rPr lang="en-US" sz="8800" b="1" dirty="0" smtClean="0">
                <a:solidFill>
                  <a:srgbClr val="FFC000"/>
                </a:solidFill>
                <a:latin typeface="Gotham" charset="0"/>
                <a:ea typeface="Gotham" charset="0"/>
                <a:cs typeface="Gotham" charset="0"/>
              </a:rPr>
              <a:t>#3</a:t>
            </a:r>
            <a:endParaRPr lang="en-US" sz="8800" b="1" dirty="0">
              <a:solidFill>
                <a:srgbClr val="FFC000"/>
              </a:solidFill>
              <a:latin typeface="Gotham" charset="0"/>
              <a:ea typeface="Gotham" charset="0"/>
              <a:cs typeface="Gotham" charset="0"/>
            </a:endParaRPr>
          </a:p>
        </p:txBody>
      </p:sp>
      <p:sp>
        <p:nvSpPr>
          <p:cNvPr id="5" name="TextBox 4"/>
          <p:cNvSpPr txBox="1"/>
          <p:nvPr/>
        </p:nvSpPr>
        <p:spPr>
          <a:xfrm>
            <a:off x="2658138" y="1125364"/>
            <a:ext cx="8910083" cy="584775"/>
          </a:xfrm>
          <a:prstGeom prst="rect">
            <a:avLst/>
          </a:prstGeom>
          <a:noFill/>
        </p:spPr>
        <p:txBody>
          <a:bodyPr wrap="square" rtlCol="0" anchor="ctr">
            <a:spAutoFit/>
          </a:bodyPr>
          <a:lstStyle/>
          <a:p>
            <a:r>
              <a:rPr lang="en-US" sz="3200" dirty="0" smtClean="0">
                <a:solidFill>
                  <a:prstClr val="white"/>
                </a:solidFill>
                <a:latin typeface="Gotham Book" charset="0"/>
                <a:ea typeface="Gotham Book" charset="0"/>
                <a:cs typeface="Gotham Book" charset="0"/>
              </a:rPr>
              <a:t>Look at modern integration criteria</a:t>
            </a:r>
            <a:endParaRPr lang="en-US" sz="3200" dirty="0">
              <a:solidFill>
                <a:prstClr val="white"/>
              </a:solidFill>
              <a:latin typeface="Gotham Book" charset="0"/>
              <a:ea typeface="Gotham Book" charset="0"/>
              <a:cs typeface="Gotham Book" charset="0"/>
            </a:endParaRPr>
          </a:p>
        </p:txBody>
      </p:sp>
      <p:sp>
        <p:nvSpPr>
          <p:cNvPr id="6" name="TextBox 5"/>
          <p:cNvSpPr txBox="1"/>
          <p:nvPr/>
        </p:nvSpPr>
        <p:spPr>
          <a:xfrm>
            <a:off x="2658139" y="3111918"/>
            <a:ext cx="8910083" cy="584775"/>
          </a:xfrm>
          <a:prstGeom prst="rect">
            <a:avLst/>
          </a:prstGeom>
          <a:noFill/>
        </p:spPr>
        <p:txBody>
          <a:bodyPr wrap="square" rtlCol="0" anchor="ctr">
            <a:spAutoFit/>
          </a:bodyPr>
          <a:lstStyle/>
          <a:p>
            <a:r>
              <a:rPr lang="en-US" sz="3200" dirty="0" smtClean="0">
                <a:solidFill>
                  <a:prstClr val="white"/>
                </a:solidFill>
                <a:latin typeface="Gotham Book" charset="0"/>
                <a:ea typeface="Gotham Book" charset="0"/>
                <a:cs typeface="Gotham Book" charset="0"/>
              </a:rPr>
              <a:t>Review popular OSS integration tools</a:t>
            </a:r>
            <a:endParaRPr lang="en-US" sz="3200" dirty="0">
              <a:solidFill>
                <a:prstClr val="white"/>
              </a:solidFill>
              <a:latin typeface="Gotham Book" charset="0"/>
              <a:ea typeface="Gotham Book" charset="0"/>
              <a:cs typeface="Gotham Book" charset="0"/>
            </a:endParaRPr>
          </a:p>
        </p:txBody>
      </p:sp>
      <p:sp>
        <p:nvSpPr>
          <p:cNvPr id="7" name="TextBox 6"/>
          <p:cNvSpPr txBox="1"/>
          <p:nvPr/>
        </p:nvSpPr>
        <p:spPr>
          <a:xfrm>
            <a:off x="2658138" y="5013412"/>
            <a:ext cx="8910083" cy="584775"/>
          </a:xfrm>
          <a:prstGeom prst="rect">
            <a:avLst/>
          </a:prstGeom>
          <a:noFill/>
        </p:spPr>
        <p:txBody>
          <a:bodyPr wrap="square" rtlCol="0" anchor="ctr">
            <a:spAutoFit/>
          </a:bodyPr>
          <a:lstStyle/>
          <a:p>
            <a:r>
              <a:rPr lang="en-US" sz="3200" dirty="0" smtClean="0">
                <a:solidFill>
                  <a:prstClr val="white"/>
                </a:solidFill>
                <a:latin typeface="Gotham Book" charset="0"/>
                <a:ea typeface="Gotham Book" charset="0"/>
                <a:cs typeface="Gotham Book" charset="0"/>
              </a:rPr>
              <a:t>Compare to the Microsoft portfolio</a:t>
            </a:r>
            <a:endParaRPr lang="en-US" sz="3200" dirty="0">
              <a:solidFill>
                <a:prstClr val="white"/>
              </a:solidFill>
              <a:latin typeface="Gotham Book" charset="0"/>
              <a:ea typeface="Gotham Book" charset="0"/>
              <a:cs typeface="Gotham Book" charset="0"/>
            </a:endParaRPr>
          </a:p>
        </p:txBody>
      </p:sp>
      <p:sp>
        <p:nvSpPr>
          <p:cNvPr id="8" name="TextBox 7"/>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532318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746696" y="2197556"/>
            <a:ext cx="7171177" cy="1446550"/>
          </a:xfrm>
          <a:prstGeom prst="rect">
            <a:avLst/>
          </a:prstGeom>
          <a:noFill/>
        </p:spPr>
        <p:txBody>
          <a:bodyPr wrap="square" rtlCol="0">
            <a:spAutoFit/>
          </a:bodyPr>
          <a:lstStyle/>
          <a:p>
            <a:r>
              <a:rPr lang="en-US" sz="8800" b="1" dirty="0" smtClean="0">
                <a:solidFill>
                  <a:srgbClr val="FFC000"/>
                </a:solidFill>
                <a:latin typeface="Gotham" charset="0"/>
                <a:ea typeface="Gotham" charset="0"/>
                <a:cs typeface="Gotham" charset="0"/>
              </a:rPr>
              <a:t>Thank you!</a:t>
            </a:r>
            <a:endParaRPr lang="en-US" sz="8800" b="1" dirty="0">
              <a:solidFill>
                <a:srgbClr val="FFC000"/>
              </a:solidFill>
              <a:latin typeface="Gotham" charset="0"/>
              <a:ea typeface="Gotham" charset="0"/>
              <a:cs typeface="Gotham" charset="0"/>
            </a:endParaRPr>
          </a:p>
        </p:txBody>
      </p:sp>
      <p:sp>
        <p:nvSpPr>
          <p:cNvPr id="5" name="TextBox 4"/>
          <p:cNvSpPr txBox="1"/>
          <p:nvPr/>
        </p:nvSpPr>
        <p:spPr>
          <a:xfrm>
            <a:off x="746696" y="3351718"/>
            <a:ext cx="8910083" cy="584775"/>
          </a:xfrm>
          <a:prstGeom prst="rect">
            <a:avLst/>
          </a:prstGeom>
          <a:noFill/>
        </p:spPr>
        <p:txBody>
          <a:bodyPr wrap="square" rtlCol="0" anchor="ctr">
            <a:spAutoFit/>
          </a:bodyPr>
          <a:lstStyle/>
          <a:p>
            <a:r>
              <a:rPr lang="en-US" sz="3200" dirty="0" smtClean="0">
                <a:solidFill>
                  <a:prstClr val="white"/>
                </a:solidFill>
                <a:latin typeface="Gotham Book" charset="0"/>
                <a:ea typeface="Gotham Book" charset="0"/>
                <a:cs typeface="Gotham Book" charset="0"/>
              </a:rPr>
              <a:t>@rseroter</a:t>
            </a:r>
            <a:endParaRPr lang="en-US" sz="3200" dirty="0">
              <a:solidFill>
                <a:prstClr val="white"/>
              </a:solidFill>
              <a:latin typeface="Gotham Book" charset="0"/>
              <a:ea typeface="Gotham Book" charset="0"/>
              <a:cs typeface="Gotham Book" charset="0"/>
            </a:endParaRPr>
          </a:p>
        </p:txBody>
      </p:sp>
    </p:spTree>
    <p:extLst>
      <p:ext uri="{BB962C8B-B14F-4D97-AF65-F5344CB8AC3E}">
        <p14:creationId xmlns:p14="http://schemas.microsoft.com/office/powerpoint/2010/main" val="1622650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123" b="10816"/>
          <a:stretch/>
        </p:blipFill>
        <p:spPr>
          <a:xfrm>
            <a:off x="0" y="1"/>
            <a:ext cx="12192000" cy="6858000"/>
          </a:xfrm>
          <a:prstGeom prst="rect">
            <a:avLst/>
          </a:prstGeom>
        </p:spPr>
      </p:pic>
      <p:sp>
        <p:nvSpPr>
          <p:cNvPr id="6" name="Rectangle 5"/>
          <p:cNvSpPr/>
          <p:nvPr/>
        </p:nvSpPr>
        <p:spPr>
          <a:xfrm>
            <a:off x="0" y="510364"/>
            <a:ext cx="12192000" cy="1105786"/>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latin typeface="Gotham Book" charset="0"/>
                <a:ea typeface="Gotham Book" charset="0"/>
                <a:cs typeface="Gotham Book" charset="0"/>
              </a:rPr>
              <a:t>Feel like you’re falling behind?</a:t>
            </a:r>
            <a:endParaRPr lang="en-US" sz="4400" dirty="0">
              <a:solidFill>
                <a:schemeClr val="bg1"/>
              </a:solidFill>
              <a:latin typeface="Gotham Book" charset="0"/>
              <a:ea typeface="Gotham Book" charset="0"/>
              <a:cs typeface="Gotham Book" charset="0"/>
            </a:endParaRPr>
          </a:p>
        </p:txBody>
      </p:sp>
      <p:sp>
        <p:nvSpPr>
          <p:cNvPr id="7" name="Rectangle 6"/>
          <p:cNvSpPr/>
          <p:nvPr/>
        </p:nvSpPr>
        <p:spPr>
          <a:xfrm>
            <a:off x="0" y="6445473"/>
            <a:ext cx="12192000" cy="412528"/>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Gotham Book" charset="0"/>
              <a:ea typeface="Gotham Book" charset="0"/>
              <a:cs typeface="Gotham Book" charset="0"/>
            </a:endParaRPr>
          </a:p>
        </p:txBody>
      </p:sp>
      <p:sp>
        <p:nvSpPr>
          <p:cNvPr id="5" name="TextBox 4"/>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689142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757" b="8774"/>
          <a:stretch/>
        </p:blipFill>
        <p:spPr>
          <a:xfrm>
            <a:off x="0" y="1"/>
            <a:ext cx="12192000" cy="6858000"/>
          </a:xfrm>
          <a:prstGeom prst="rect">
            <a:avLst/>
          </a:prstGeom>
        </p:spPr>
      </p:pic>
      <p:sp>
        <p:nvSpPr>
          <p:cNvPr id="5" name="TextBox 4"/>
          <p:cNvSpPr txBox="1"/>
          <p:nvPr/>
        </p:nvSpPr>
        <p:spPr>
          <a:xfrm>
            <a:off x="382771" y="659218"/>
            <a:ext cx="5146158" cy="1200329"/>
          </a:xfrm>
          <a:prstGeom prst="rect">
            <a:avLst/>
          </a:prstGeom>
          <a:noFill/>
        </p:spPr>
        <p:txBody>
          <a:bodyPr wrap="square" rtlCol="0">
            <a:spAutoFit/>
          </a:bodyPr>
          <a:lstStyle/>
          <a:p>
            <a:r>
              <a:rPr lang="en-US" sz="3600" dirty="0" smtClean="0">
                <a:latin typeface="Gotham Medium" charset="0"/>
                <a:ea typeface="Gotham Medium" charset="0"/>
                <a:cs typeface="Gotham Medium" charset="0"/>
              </a:rPr>
              <a:t>Let’s be aware of the </a:t>
            </a:r>
            <a:r>
              <a:rPr lang="en-US" sz="3600" smtClean="0">
                <a:latin typeface="Gotham Medium" charset="0"/>
                <a:ea typeface="Gotham Medium" charset="0"/>
                <a:cs typeface="Gotham Medium" charset="0"/>
              </a:rPr>
              <a:t>options out there.</a:t>
            </a:r>
            <a:endParaRPr lang="en-US" sz="3600">
              <a:latin typeface="Gotham Medium" charset="0"/>
              <a:ea typeface="Gotham Medium" charset="0"/>
              <a:cs typeface="Gotham Medium" charset="0"/>
            </a:endParaRPr>
          </a:p>
        </p:txBody>
      </p:sp>
      <p:sp>
        <p:nvSpPr>
          <p:cNvPr id="6" name="TextBox 5"/>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557992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50605" y="680484"/>
            <a:ext cx="1807535" cy="5447645"/>
          </a:xfrm>
          <a:prstGeom prst="rect">
            <a:avLst/>
          </a:prstGeom>
          <a:noFill/>
        </p:spPr>
        <p:txBody>
          <a:bodyPr wrap="square" rtlCol="0">
            <a:spAutoFit/>
          </a:bodyPr>
          <a:lstStyle/>
          <a:p>
            <a:r>
              <a:rPr lang="en-US" sz="8800" b="1" dirty="0" smtClean="0">
                <a:solidFill>
                  <a:schemeClr val="accent4"/>
                </a:solidFill>
                <a:latin typeface="Gotham" charset="0"/>
                <a:ea typeface="Gotham" charset="0"/>
                <a:cs typeface="Gotham" charset="0"/>
              </a:rPr>
              <a:t>#1</a:t>
            </a:r>
          </a:p>
          <a:p>
            <a:endParaRPr lang="en-US" sz="4000" b="1" dirty="0">
              <a:solidFill>
                <a:schemeClr val="accent4"/>
              </a:solidFill>
              <a:latin typeface="Gotham" charset="0"/>
              <a:ea typeface="Gotham" charset="0"/>
              <a:cs typeface="Gotham" charset="0"/>
            </a:endParaRPr>
          </a:p>
          <a:p>
            <a:r>
              <a:rPr lang="en-US" sz="8800" b="1" dirty="0" smtClean="0">
                <a:solidFill>
                  <a:schemeClr val="accent4"/>
                </a:solidFill>
                <a:latin typeface="Gotham" charset="0"/>
                <a:ea typeface="Gotham" charset="0"/>
                <a:cs typeface="Gotham" charset="0"/>
              </a:rPr>
              <a:t>#2</a:t>
            </a:r>
          </a:p>
          <a:p>
            <a:endParaRPr lang="en-US" sz="4000" b="1" dirty="0">
              <a:solidFill>
                <a:schemeClr val="accent4"/>
              </a:solidFill>
              <a:latin typeface="Gotham" charset="0"/>
              <a:ea typeface="Gotham" charset="0"/>
              <a:cs typeface="Gotham" charset="0"/>
            </a:endParaRPr>
          </a:p>
          <a:p>
            <a:r>
              <a:rPr lang="en-US" sz="8800" b="1" dirty="0" smtClean="0">
                <a:solidFill>
                  <a:schemeClr val="accent4"/>
                </a:solidFill>
                <a:latin typeface="Gotham" charset="0"/>
                <a:ea typeface="Gotham" charset="0"/>
                <a:cs typeface="Gotham" charset="0"/>
              </a:rPr>
              <a:t>#3</a:t>
            </a:r>
            <a:endParaRPr lang="en-US" sz="8800" b="1" dirty="0">
              <a:solidFill>
                <a:schemeClr val="accent4"/>
              </a:solidFill>
              <a:latin typeface="Gotham" charset="0"/>
              <a:ea typeface="Gotham" charset="0"/>
              <a:cs typeface="Gotham" charset="0"/>
            </a:endParaRPr>
          </a:p>
        </p:txBody>
      </p:sp>
      <p:sp>
        <p:nvSpPr>
          <p:cNvPr id="5" name="TextBox 4"/>
          <p:cNvSpPr txBox="1"/>
          <p:nvPr/>
        </p:nvSpPr>
        <p:spPr>
          <a:xfrm>
            <a:off x="2658138" y="1125364"/>
            <a:ext cx="8910083" cy="584775"/>
          </a:xfrm>
          <a:prstGeom prst="rect">
            <a:avLst/>
          </a:prstGeom>
          <a:noFill/>
        </p:spPr>
        <p:txBody>
          <a:bodyPr wrap="square" rtlCol="0" anchor="ctr">
            <a:spAutoFit/>
          </a:bodyPr>
          <a:lstStyle/>
          <a:p>
            <a:r>
              <a:rPr lang="en-US" sz="3200" dirty="0" smtClean="0">
                <a:solidFill>
                  <a:schemeClr val="bg1"/>
                </a:solidFill>
                <a:latin typeface="Gotham Book" charset="0"/>
                <a:ea typeface="Gotham Book" charset="0"/>
                <a:cs typeface="Gotham Book" charset="0"/>
              </a:rPr>
              <a:t>Look at modern integration criteria</a:t>
            </a:r>
            <a:endParaRPr lang="en-US" sz="3200" dirty="0">
              <a:solidFill>
                <a:schemeClr val="bg1"/>
              </a:solidFill>
              <a:latin typeface="Gotham Book" charset="0"/>
              <a:ea typeface="Gotham Book" charset="0"/>
              <a:cs typeface="Gotham Book" charset="0"/>
            </a:endParaRPr>
          </a:p>
        </p:txBody>
      </p:sp>
      <p:sp>
        <p:nvSpPr>
          <p:cNvPr id="6" name="TextBox 5"/>
          <p:cNvSpPr txBox="1"/>
          <p:nvPr/>
        </p:nvSpPr>
        <p:spPr>
          <a:xfrm>
            <a:off x="2658139" y="3111918"/>
            <a:ext cx="8910083" cy="584775"/>
          </a:xfrm>
          <a:prstGeom prst="rect">
            <a:avLst/>
          </a:prstGeom>
          <a:noFill/>
        </p:spPr>
        <p:txBody>
          <a:bodyPr wrap="square" rtlCol="0" anchor="ctr">
            <a:spAutoFit/>
          </a:bodyPr>
          <a:lstStyle/>
          <a:p>
            <a:r>
              <a:rPr lang="en-US" sz="3200" dirty="0" smtClean="0">
                <a:solidFill>
                  <a:schemeClr val="bg1"/>
                </a:solidFill>
                <a:latin typeface="Gotham Book" charset="0"/>
                <a:ea typeface="Gotham Book" charset="0"/>
                <a:cs typeface="Gotham Book" charset="0"/>
              </a:rPr>
              <a:t>Review popular OSS integration tools</a:t>
            </a:r>
            <a:endParaRPr lang="en-US" sz="3200" dirty="0">
              <a:solidFill>
                <a:schemeClr val="bg1"/>
              </a:solidFill>
              <a:latin typeface="Gotham Book" charset="0"/>
              <a:ea typeface="Gotham Book" charset="0"/>
              <a:cs typeface="Gotham Book" charset="0"/>
            </a:endParaRPr>
          </a:p>
        </p:txBody>
      </p:sp>
      <p:sp>
        <p:nvSpPr>
          <p:cNvPr id="7" name="TextBox 6"/>
          <p:cNvSpPr txBox="1"/>
          <p:nvPr/>
        </p:nvSpPr>
        <p:spPr>
          <a:xfrm>
            <a:off x="2658138" y="5013412"/>
            <a:ext cx="8910083" cy="584775"/>
          </a:xfrm>
          <a:prstGeom prst="rect">
            <a:avLst/>
          </a:prstGeom>
          <a:noFill/>
        </p:spPr>
        <p:txBody>
          <a:bodyPr wrap="square" rtlCol="0" anchor="ctr">
            <a:spAutoFit/>
          </a:bodyPr>
          <a:lstStyle/>
          <a:p>
            <a:r>
              <a:rPr lang="en-US" sz="3200" dirty="0" smtClean="0">
                <a:solidFill>
                  <a:schemeClr val="bg1"/>
                </a:solidFill>
                <a:latin typeface="Gotham Book" charset="0"/>
                <a:ea typeface="Gotham Book" charset="0"/>
                <a:cs typeface="Gotham Book" charset="0"/>
              </a:rPr>
              <a:t>Compare to the Microsoft portfolio</a:t>
            </a:r>
            <a:endParaRPr lang="en-US" sz="3200" dirty="0">
              <a:solidFill>
                <a:schemeClr val="bg1"/>
              </a:solidFill>
              <a:latin typeface="Gotham Book" charset="0"/>
              <a:ea typeface="Gotham Book" charset="0"/>
              <a:cs typeface="Gotham Book" charset="0"/>
            </a:endParaRPr>
          </a:p>
        </p:txBody>
      </p:sp>
      <p:sp>
        <p:nvSpPr>
          <p:cNvPr id="8" name="TextBox 7"/>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62707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50605" y="680484"/>
            <a:ext cx="1807535" cy="5447645"/>
          </a:xfrm>
          <a:prstGeom prst="rect">
            <a:avLst/>
          </a:prstGeom>
          <a:noFill/>
        </p:spPr>
        <p:txBody>
          <a:bodyPr wrap="square" rtlCol="0">
            <a:spAutoFit/>
          </a:bodyPr>
          <a:lstStyle/>
          <a:p>
            <a:r>
              <a:rPr lang="en-US" sz="8800" b="1" dirty="0" smtClean="0">
                <a:solidFill>
                  <a:schemeClr val="accent4"/>
                </a:solidFill>
                <a:latin typeface="Gotham" charset="0"/>
                <a:ea typeface="Gotham" charset="0"/>
                <a:cs typeface="Gotham" charset="0"/>
              </a:rPr>
              <a:t>#1</a:t>
            </a:r>
          </a:p>
          <a:p>
            <a:endParaRPr lang="en-US" sz="4000" b="1" dirty="0">
              <a:solidFill>
                <a:schemeClr val="bg1"/>
              </a:solidFill>
              <a:latin typeface="Gotham" charset="0"/>
              <a:ea typeface="Gotham" charset="0"/>
              <a:cs typeface="Gotham" charset="0"/>
            </a:endParaRPr>
          </a:p>
          <a:p>
            <a:r>
              <a:rPr lang="en-US" sz="8800" b="1" dirty="0" smtClean="0">
                <a:solidFill>
                  <a:schemeClr val="tx1">
                    <a:lumMod val="65000"/>
                    <a:lumOff val="35000"/>
                  </a:schemeClr>
                </a:solidFill>
                <a:latin typeface="Gotham" charset="0"/>
                <a:ea typeface="Gotham" charset="0"/>
                <a:cs typeface="Gotham" charset="0"/>
              </a:rPr>
              <a:t>#2</a:t>
            </a:r>
          </a:p>
          <a:p>
            <a:endParaRPr lang="en-US" sz="4000" b="1" dirty="0">
              <a:solidFill>
                <a:schemeClr val="tx1">
                  <a:lumMod val="65000"/>
                  <a:lumOff val="35000"/>
                </a:schemeClr>
              </a:solidFill>
              <a:latin typeface="Gotham" charset="0"/>
              <a:ea typeface="Gotham" charset="0"/>
              <a:cs typeface="Gotham" charset="0"/>
            </a:endParaRPr>
          </a:p>
          <a:p>
            <a:r>
              <a:rPr lang="en-US" sz="8800" b="1" dirty="0" smtClean="0">
                <a:solidFill>
                  <a:schemeClr val="tx1">
                    <a:lumMod val="65000"/>
                    <a:lumOff val="35000"/>
                  </a:schemeClr>
                </a:solidFill>
                <a:latin typeface="Gotham" charset="0"/>
                <a:ea typeface="Gotham" charset="0"/>
                <a:cs typeface="Gotham" charset="0"/>
              </a:rPr>
              <a:t>#3</a:t>
            </a:r>
            <a:endParaRPr lang="en-US" sz="8800" b="1" dirty="0">
              <a:solidFill>
                <a:schemeClr val="tx1">
                  <a:lumMod val="65000"/>
                  <a:lumOff val="35000"/>
                </a:schemeClr>
              </a:solidFill>
              <a:latin typeface="Gotham" charset="0"/>
              <a:ea typeface="Gotham" charset="0"/>
              <a:cs typeface="Gotham" charset="0"/>
            </a:endParaRPr>
          </a:p>
        </p:txBody>
      </p:sp>
      <p:sp>
        <p:nvSpPr>
          <p:cNvPr id="5" name="TextBox 4"/>
          <p:cNvSpPr txBox="1"/>
          <p:nvPr/>
        </p:nvSpPr>
        <p:spPr>
          <a:xfrm>
            <a:off x="2658138" y="1125364"/>
            <a:ext cx="8910083" cy="584775"/>
          </a:xfrm>
          <a:prstGeom prst="rect">
            <a:avLst/>
          </a:prstGeom>
          <a:noFill/>
        </p:spPr>
        <p:txBody>
          <a:bodyPr wrap="square" rtlCol="0" anchor="ctr">
            <a:spAutoFit/>
          </a:bodyPr>
          <a:lstStyle/>
          <a:p>
            <a:r>
              <a:rPr lang="en-US" sz="3200" dirty="0" smtClean="0">
                <a:solidFill>
                  <a:schemeClr val="bg1"/>
                </a:solidFill>
                <a:latin typeface="Gotham Book" charset="0"/>
                <a:ea typeface="Gotham Book" charset="0"/>
                <a:cs typeface="Gotham Book" charset="0"/>
              </a:rPr>
              <a:t>Look at modern integration criteria</a:t>
            </a:r>
            <a:endParaRPr lang="en-US" sz="3200" dirty="0">
              <a:solidFill>
                <a:schemeClr val="bg1"/>
              </a:solidFill>
              <a:latin typeface="Gotham Book" charset="0"/>
              <a:ea typeface="Gotham Book" charset="0"/>
              <a:cs typeface="Gotham Book" charset="0"/>
            </a:endParaRPr>
          </a:p>
        </p:txBody>
      </p:sp>
      <p:sp>
        <p:nvSpPr>
          <p:cNvPr id="6" name="TextBox 5"/>
          <p:cNvSpPr txBox="1"/>
          <p:nvPr/>
        </p:nvSpPr>
        <p:spPr>
          <a:xfrm>
            <a:off x="2658139" y="3111918"/>
            <a:ext cx="8910083" cy="584775"/>
          </a:xfrm>
          <a:prstGeom prst="rect">
            <a:avLst/>
          </a:prstGeom>
          <a:noFill/>
        </p:spPr>
        <p:txBody>
          <a:bodyPr wrap="square" rtlCol="0" anchor="ctr">
            <a:spAutoFit/>
          </a:bodyPr>
          <a:lstStyle/>
          <a:p>
            <a:r>
              <a:rPr lang="en-US" sz="3200" dirty="0" smtClean="0">
                <a:solidFill>
                  <a:schemeClr val="tx1">
                    <a:lumMod val="65000"/>
                    <a:lumOff val="35000"/>
                  </a:schemeClr>
                </a:solidFill>
                <a:latin typeface="Gotham Book" charset="0"/>
                <a:ea typeface="Gotham Book" charset="0"/>
                <a:cs typeface="Gotham Book" charset="0"/>
              </a:rPr>
              <a:t>Review popular OSS integration tools</a:t>
            </a:r>
            <a:endParaRPr lang="en-US" sz="3200" dirty="0">
              <a:solidFill>
                <a:schemeClr val="tx1">
                  <a:lumMod val="65000"/>
                  <a:lumOff val="35000"/>
                </a:schemeClr>
              </a:solidFill>
              <a:latin typeface="Gotham Book" charset="0"/>
              <a:ea typeface="Gotham Book" charset="0"/>
              <a:cs typeface="Gotham Book" charset="0"/>
            </a:endParaRPr>
          </a:p>
        </p:txBody>
      </p:sp>
      <p:sp>
        <p:nvSpPr>
          <p:cNvPr id="7" name="TextBox 6"/>
          <p:cNvSpPr txBox="1"/>
          <p:nvPr/>
        </p:nvSpPr>
        <p:spPr>
          <a:xfrm>
            <a:off x="2658138" y="5013412"/>
            <a:ext cx="8910083" cy="584775"/>
          </a:xfrm>
          <a:prstGeom prst="rect">
            <a:avLst/>
          </a:prstGeom>
          <a:noFill/>
        </p:spPr>
        <p:txBody>
          <a:bodyPr wrap="square" rtlCol="0" anchor="ctr">
            <a:spAutoFit/>
          </a:bodyPr>
          <a:lstStyle/>
          <a:p>
            <a:r>
              <a:rPr lang="en-US" sz="3200" dirty="0" smtClean="0">
                <a:solidFill>
                  <a:schemeClr val="tx1">
                    <a:lumMod val="65000"/>
                    <a:lumOff val="35000"/>
                  </a:schemeClr>
                </a:solidFill>
                <a:latin typeface="Gotham Book" charset="0"/>
                <a:ea typeface="Gotham Book" charset="0"/>
                <a:cs typeface="Gotham Book" charset="0"/>
              </a:rPr>
              <a:t>Compare to the Microsoft portfolio</a:t>
            </a:r>
            <a:endParaRPr lang="en-US" sz="3200" dirty="0">
              <a:solidFill>
                <a:schemeClr val="tx1">
                  <a:lumMod val="65000"/>
                  <a:lumOff val="35000"/>
                </a:schemeClr>
              </a:solidFill>
              <a:latin typeface="Gotham Book" charset="0"/>
              <a:ea typeface="Gotham Book" charset="0"/>
              <a:cs typeface="Gotham Book" charset="0"/>
            </a:endParaRPr>
          </a:p>
        </p:txBody>
      </p:sp>
      <p:sp>
        <p:nvSpPr>
          <p:cNvPr id="8" name="TextBox 7"/>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2070158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978195" y="1531088"/>
            <a:ext cx="10164726" cy="3147238"/>
          </a:xfrm>
          <a:prstGeom prst="rect">
            <a:avLst/>
          </a:prstGeom>
          <a:noFill/>
        </p:spPr>
        <p:txBody>
          <a:bodyPr wrap="square" rtlCol="0">
            <a:noAutofit/>
          </a:bodyPr>
          <a:lstStyle/>
          <a:p>
            <a:r>
              <a:rPr lang="en-US" sz="3200" dirty="0" smtClean="0">
                <a:solidFill>
                  <a:schemeClr val="bg1"/>
                </a:solidFill>
                <a:latin typeface="Gotham Light" charset="0"/>
                <a:ea typeface="Gotham Light" charset="0"/>
                <a:cs typeface="Gotham Light" charset="0"/>
              </a:rPr>
              <a:t>Base messaging patterns</a:t>
            </a:r>
          </a:p>
          <a:p>
            <a:pPr>
              <a:lnSpc>
                <a:spcPts val="5780"/>
              </a:lnSpc>
            </a:pPr>
            <a:r>
              <a:rPr lang="en-US" sz="4400" b="1" dirty="0" smtClean="0">
                <a:solidFill>
                  <a:schemeClr val="bg1"/>
                </a:solidFill>
                <a:latin typeface="Gotham" charset="0"/>
                <a:ea typeface="Gotham" charset="0"/>
                <a:cs typeface="Gotham" charset="0"/>
              </a:rPr>
              <a:t>Publish / Subscribe</a:t>
            </a:r>
          </a:p>
          <a:p>
            <a:pPr>
              <a:lnSpc>
                <a:spcPts val="5780"/>
              </a:lnSpc>
            </a:pPr>
            <a:r>
              <a:rPr lang="en-US" sz="4400" b="1" dirty="0" smtClean="0">
                <a:solidFill>
                  <a:schemeClr val="bg1"/>
                </a:solidFill>
                <a:latin typeface="Gotham" charset="0"/>
                <a:ea typeface="Gotham" charset="0"/>
                <a:cs typeface="Gotham" charset="0"/>
              </a:rPr>
              <a:t>Queuing</a:t>
            </a:r>
          </a:p>
          <a:p>
            <a:pPr>
              <a:lnSpc>
                <a:spcPts val="5780"/>
              </a:lnSpc>
            </a:pPr>
            <a:r>
              <a:rPr lang="en-US" sz="4400" b="1" dirty="0" smtClean="0">
                <a:solidFill>
                  <a:schemeClr val="bg1"/>
                </a:solidFill>
                <a:latin typeface="Gotham" charset="0"/>
                <a:ea typeface="Gotham" charset="0"/>
                <a:cs typeface="Gotham" charset="0"/>
              </a:rPr>
              <a:t>Request / Response</a:t>
            </a:r>
          </a:p>
          <a:p>
            <a:endParaRPr lang="en-US" sz="4000" dirty="0">
              <a:solidFill>
                <a:schemeClr val="bg1"/>
              </a:solidFill>
              <a:latin typeface="Gotham Book" charset="0"/>
              <a:ea typeface="Gotham Book" charset="0"/>
              <a:cs typeface="Gotham Book" charset="0"/>
            </a:endParaRPr>
          </a:p>
        </p:txBody>
      </p:sp>
      <p:sp>
        <p:nvSpPr>
          <p:cNvPr id="3" name="TextBox 2"/>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846234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05786" y="446567"/>
            <a:ext cx="9824484" cy="830997"/>
          </a:xfrm>
          <a:prstGeom prst="rect">
            <a:avLst/>
          </a:prstGeom>
          <a:noFill/>
        </p:spPr>
        <p:txBody>
          <a:bodyPr wrap="square" rtlCol="0">
            <a:spAutoFit/>
          </a:bodyPr>
          <a:lstStyle/>
          <a:p>
            <a:r>
              <a:rPr lang="en-US" sz="4800" b="1" dirty="0">
                <a:solidFill>
                  <a:schemeClr val="bg1"/>
                </a:solidFill>
                <a:latin typeface="Gotham" charset="0"/>
                <a:ea typeface="Gotham" charset="0"/>
                <a:cs typeface="Gotham" charset="0"/>
              </a:rPr>
              <a:t>h</a:t>
            </a:r>
            <a:r>
              <a:rPr lang="en-US" sz="4800" b="1" dirty="0" smtClean="0">
                <a:solidFill>
                  <a:schemeClr val="bg1"/>
                </a:solidFill>
                <a:latin typeface="Gotham" charset="0"/>
                <a:ea typeface="Gotham" charset="0"/>
                <a:cs typeface="Gotham" charset="0"/>
              </a:rPr>
              <a:t>igh availability</a:t>
            </a:r>
            <a:r>
              <a:rPr lang="en-US" sz="4800" dirty="0" smtClean="0">
                <a:solidFill>
                  <a:schemeClr val="bg1"/>
                </a:solidFill>
                <a:latin typeface="Gotham Medium" charset="0"/>
                <a:ea typeface="Gotham Medium" charset="0"/>
                <a:cs typeface="Gotham Medium" charset="0"/>
              </a:rPr>
              <a:t> </a:t>
            </a:r>
            <a:r>
              <a:rPr lang="en-US" sz="4800" dirty="0" smtClean="0">
                <a:solidFill>
                  <a:schemeClr val="bg1"/>
                </a:solidFill>
                <a:latin typeface="Gotham Light" charset="0"/>
                <a:ea typeface="Gotham Light" charset="0"/>
                <a:cs typeface="Gotham Light" charset="0"/>
              </a:rPr>
              <a:t>and</a:t>
            </a:r>
            <a:r>
              <a:rPr lang="en-US" sz="4800" dirty="0" smtClean="0">
                <a:solidFill>
                  <a:schemeClr val="bg1"/>
                </a:solidFill>
                <a:latin typeface="Gotham Medium" charset="0"/>
                <a:ea typeface="Gotham Medium" charset="0"/>
                <a:cs typeface="Gotham Medium" charset="0"/>
              </a:rPr>
              <a:t> </a:t>
            </a:r>
            <a:r>
              <a:rPr lang="en-US" sz="4800" b="1" dirty="0" smtClean="0">
                <a:solidFill>
                  <a:schemeClr val="bg1"/>
                </a:solidFill>
                <a:latin typeface="Gotham" charset="0"/>
                <a:ea typeface="Gotham" charset="0"/>
                <a:cs typeface="Gotham" charset="0"/>
              </a:rPr>
              <a:t>resilience</a:t>
            </a:r>
            <a:endParaRPr lang="en-US" sz="4800" b="1" dirty="0">
              <a:solidFill>
                <a:schemeClr val="bg1"/>
              </a:solidFill>
              <a:latin typeface="Gotham" charset="0"/>
              <a:ea typeface="Gotham" charset="0"/>
              <a:cs typeface="Gotham" charset="0"/>
            </a:endParaRPr>
          </a:p>
        </p:txBody>
      </p:sp>
      <p:sp>
        <p:nvSpPr>
          <p:cNvPr id="6" name="TextBox 5"/>
          <p:cNvSpPr txBox="1"/>
          <p:nvPr/>
        </p:nvSpPr>
        <p:spPr>
          <a:xfrm>
            <a:off x="13532" y="6445473"/>
            <a:ext cx="1641764" cy="369332"/>
          </a:xfrm>
          <a:prstGeom prst="rect">
            <a:avLst/>
          </a:prstGeom>
          <a:noFill/>
        </p:spPr>
        <p:txBody>
          <a:bodyPr wrap="square" rtlCol="0">
            <a:spAutoFit/>
          </a:bodyPr>
          <a:lstStyle/>
          <a:p>
            <a:r>
              <a:rPr lang="en-US" smtClean="0">
                <a:solidFill>
                  <a:schemeClr val="bg1"/>
                </a:solidFill>
                <a:latin typeface="Gotham Light" charset="0"/>
                <a:ea typeface="Gotham Light" charset="0"/>
                <a:cs typeface="Gotham Light" charset="0"/>
              </a:rPr>
              <a:t>@rseroter</a:t>
            </a:r>
            <a:endParaRPr lang="en-US">
              <a:solidFill>
                <a:schemeClr val="bg1"/>
              </a:solidFill>
              <a:latin typeface="Gotham Light" charset="0"/>
              <a:ea typeface="Gotham Light" charset="0"/>
              <a:cs typeface="Gotham Light" charset="0"/>
            </a:endParaRPr>
          </a:p>
        </p:txBody>
      </p:sp>
    </p:spTree>
    <p:extLst>
      <p:ext uri="{BB962C8B-B14F-4D97-AF65-F5344CB8AC3E}">
        <p14:creationId xmlns:p14="http://schemas.microsoft.com/office/powerpoint/2010/main" val="1496786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4306</TotalTime>
  <Words>1379</Words>
  <Application>Microsoft Macintosh PowerPoint</Application>
  <PresentationFormat>Widescreen</PresentationFormat>
  <Paragraphs>306</Paragraphs>
  <Slides>37</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Calibri</vt:lpstr>
      <vt:lpstr>Calibri Light</vt:lpstr>
      <vt:lpstr>Gotham</vt:lpstr>
      <vt:lpstr>Gotham Bold</vt:lpstr>
      <vt:lpstr>Gotham Book</vt:lpstr>
      <vt:lpstr>Gotham Light</vt:lpstr>
      <vt:lpstr>Gotham Medium</vt:lpstr>
      <vt:lpstr>HanziPen TC</vt:lpstr>
      <vt:lpstr>Lato</vt:lpstr>
      <vt:lpstr>Segoe Script</vt:lpstr>
      <vt:lpstr>Segoe UI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Seroter</dc:creator>
  <cp:lastModifiedBy>Richard Seroter</cp:lastModifiedBy>
  <cp:revision>118</cp:revision>
  <dcterms:created xsi:type="dcterms:W3CDTF">2016-04-23T21:06:26Z</dcterms:created>
  <dcterms:modified xsi:type="dcterms:W3CDTF">2016-05-16T14:13:50Z</dcterms:modified>
</cp:coreProperties>
</file>