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  <p:sldMasterId id="2147483705" r:id="rId4"/>
  </p:sldMasterIdLst>
  <p:notesMasterIdLst>
    <p:notesMasterId r:id="rId21"/>
  </p:notesMasterIdLst>
  <p:sldIdLst>
    <p:sldId id="310" r:id="rId5"/>
    <p:sldId id="258" r:id="rId6"/>
    <p:sldId id="302" r:id="rId7"/>
    <p:sldId id="303" r:id="rId8"/>
    <p:sldId id="304" r:id="rId9"/>
    <p:sldId id="305" r:id="rId10"/>
    <p:sldId id="273" r:id="rId11"/>
    <p:sldId id="297" r:id="rId12"/>
    <p:sldId id="274" r:id="rId13"/>
    <p:sldId id="306" r:id="rId14"/>
    <p:sldId id="311" r:id="rId15"/>
    <p:sldId id="300" r:id="rId16"/>
    <p:sldId id="307" r:id="rId17"/>
    <p:sldId id="301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A72282-2CBC-4D73-AE58-6359DAE6C187}">
          <p14:sldIdLst>
            <p14:sldId id="310"/>
            <p14:sldId id="258"/>
            <p14:sldId id="302"/>
            <p14:sldId id="303"/>
            <p14:sldId id="304"/>
            <p14:sldId id="305"/>
            <p14:sldId id="273"/>
            <p14:sldId id="297"/>
            <p14:sldId id="274"/>
            <p14:sldId id="306"/>
            <p14:sldId id="311"/>
            <p14:sldId id="300"/>
            <p14:sldId id="307"/>
            <p14:sldId id="301"/>
            <p14:sldId id="308"/>
            <p14:sldId id="309"/>
          </p14:sldIdLst>
        </p14:section>
        <p14:section name="Boneyard" id="{930B88D1-3DD9-42E2-87E7-FB491AE8FE1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609BA-8C23-4323-88D6-6DCF9710506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3F264-597D-4DAF-A2B0-1919E1C6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84E11-99E6-4FB8-87E4-7A890CE0A1A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164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84E11-99E6-4FB8-87E4-7A890CE0A1A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597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3F264-597D-4DAF-A2B0-1919E1C6B6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69239" y="2077800"/>
            <a:ext cx="6274974" cy="269602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4892" y="481158"/>
            <a:ext cx="1408078" cy="300619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095548" y="2425049"/>
            <a:ext cx="8000903" cy="2007903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34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1186356"/>
            <a:ext cx="8964248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8964247" cy="724246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0248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8964247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88852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3534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639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141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4705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2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9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4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48213" y="470067"/>
            <a:ext cx="1421436" cy="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5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9860610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9860611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48213" y="481158"/>
            <a:ext cx="1421436" cy="300619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37063" y="301617"/>
            <a:ext cx="3584143" cy="567015"/>
          </a:xfrm>
        </p:spPr>
        <p:txBody>
          <a:bodyPr lIns="182880" tIns="146304" rIns="182880" bIns="146304"/>
          <a:lstStyle>
            <a:lvl1pPr marL="0" indent="0" algn="r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3308" y="5954047"/>
            <a:ext cx="1862846" cy="615609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2353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200323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699" y="1752600"/>
            <a:ext cx="9893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op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logo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49600" y="2459804"/>
            <a:ext cx="2070224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8400" y="1066800"/>
            <a:ext cx="6908800" cy="6858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8400" y="5591590"/>
            <a:ext cx="7010400" cy="580611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http://www.netatwork.com/uploads/2014/01/partner-microsoft-gold-trans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875254"/>
            <a:ext cx="3052963" cy="7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3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6807200" cy="762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074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814028BC-AFA4-4DF4-8FEC-7E1B29B6A173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72341" y="838200"/>
            <a:ext cx="619659" cy="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9" name="Picture 8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72341" y="838200"/>
            <a:ext cx="619659" cy="31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6705600" cy="7921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DE1CC8C7-5B99-4487-9BAB-D794C7196D3A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2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12" name="Picture 11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72341" y="838200"/>
            <a:ext cx="619659" cy="31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6908800" cy="762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113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20113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53F5-A55B-4E34-9386-45AD8E054F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6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B747-F1B8-48B4-90BD-2534E8663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73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E16F-5C4D-481E-B4F8-0DD893972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13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0F07-EDB6-4E36-A73E-6DC61BAA1E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 descr="top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pic>
        <p:nvPicPr>
          <p:cNvPr id="8" name="Picture 7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74400" y="1176694"/>
            <a:ext cx="1117600" cy="57590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78400" y="2286000"/>
            <a:ext cx="7010400" cy="838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78400" y="3200400"/>
            <a:ext cx="7010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0"/>
            <a:ext cx="1828800" cy="4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10972800" cy="4648199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7C2276-59E5-4B41-9B69-72669FCA1936}" type="datetime1">
              <a:rPr lang="en-US" smtClean="0">
                <a:solidFill>
                  <a:prstClr val="black"/>
                </a:solidFill>
              </a:rPr>
              <a:pPr/>
              <a:t>5/16/2016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068B7C-E25E-494E-AAA3-8BAB762C8D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8229600" cy="8382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4DDC-1A8B-4A4E-A511-CAB09CF85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9860610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9860611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37063" y="301617"/>
            <a:ext cx="3584143" cy="567015"/>
          </a:xfrm>
        </p:spPr>
        <p:txBody>
          <a:bodyPr lIns="182880" tIns="146304" rIns="182880" bIns="146304"/>
          <a:lstStyle>
            <a:lvl1pPr marL="0" indent="0" algn="r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48212" y="481157"/>
            <a:ext cx="1214650" cy="304828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3308" y="5954047"/>
            <a:ext cx="1862846" cy="615609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2353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2988305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3DEC-A7B6-4E40-ABA3-B650509997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00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79FC-D108-4816-9478-EA0B717E4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5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2130426"/>
            <a:ext cx="6908800" cy="9937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200400"/>
            <a:ext cx="6908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op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00600"/>
            <a:ext cx="2298700" cy="59055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699" y="1752600"/>
            <a:ext cx="9893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53395" y="2590801"/>
            <a:ext cx="1525005" cy="7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2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6807200" cy="762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074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814028BC-AFA4-4DF4-8FEC-7E1B29B6A173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72341" y="838200"/>
            <a:ext cx="619659" cy="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98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9" name="Picture 8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72341" y="838200"/>
            <a:ext cx="619659" cy="31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6705600" cy="7921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DE1CC8C7-5B99-4487-9BAB-D794C7196D3A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12" name="Picture 11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72341" y="838200"/>
            <a:ext cx="619659" cy="31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6908800" cy="762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113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20113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53F5-A55B-4E34-9386-45AD8E054F2D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0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B747-F1B8-48B4-90BD-2534E8663BF3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4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E16F-5C4D-481E-B4F8-0DD8939720A3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0F07-EDB6-4E36-A73E-6DC61BAA1EFF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top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pic>
        <p:nvPicPr>
          <p:cNvPr id="8" name="Picture 7" descr="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74400" y="1176694"/>
            <a:ext cx="1117600" cy="57590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78400" y="2286000"/>
            <a:ext cx="7010400" cy="838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78400" y="3200400"/>
            <a:ext cx="7010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0"/>
            <a:ext cx="1828800" cy="4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7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18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top.bmp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10972800" cy="4648199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7C2276-59E5-4B41-9B69-72669FCA1936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8229600" cy="8382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5306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353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70047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4DDC-1A8B-4A4E-A511-CAB09CF85208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0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3DEC-A7B6-4E40-ABA3-B65050999775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7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79FC-D108-4816-9478-EA0B717E4870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8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0250"/>
            <a:ext cx="12193200" cy="67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5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3E30-8D43-43BA-9C8B-0C6B0D93C555}" type="slidenum">
              <a:rPr lang="en-IN" smtClean="0"/>
              <a:t>‹#›</a:t>
            </a:fld>
            <a:endParaRPr lang="en-IN" dirty="0"/>
          </a:p>
        </p:txBody>
      </p:sp>
      <p:grpSp>
        <p:nvGrpSpPr>
          <p:cNvPr id="6" name="Group 5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4" name="TextBox 3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5" name="Group 4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9" name="Rectangle 8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0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1" name="TextBox 10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2" name="TextBox 11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0946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9" name="Group 8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0" name="TextBox 9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2" name="Rectangle 11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3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31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12" name="Group 11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3" name="Rectangle 12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210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2" name="Group 11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3" name="TextBox 12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5" name="Rectangle 14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7" name="TextBox 16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8" name="TextBox 17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93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9" name="TextBox 8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10" name="Group 9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1" name="Rectangle 10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0743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7" name="Group 6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8" name="TextBox 7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9" name="Group 8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0" name="Rectangle 9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2" name="TextBox 11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7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483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12" name="Group 11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3" name="Rectangle 12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616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+mj-lt"/>
                </a:rPr>
                <a:t>INTEGRATE 2016</a:t>
              </a:r>
            </a:p>
          </p:txBody>
        </p:sp>
        <p:grpSp>
          <p:nvGrpSpPr>
            <p:cNvPr id="12" name="Group 11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3" name="Rectangle 12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778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339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2353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339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2353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6926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00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1878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4" y="2906011"/>
            <a:ext cx="10034748" cy="89966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0013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36145" marR="0" lvl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70906" y="-217"/>
            <a:ext cx="935477" cy="5654618"/>
            <a:chOff x="12618967" y="-221"/>
            <a:chExt cx="954235" cy="5767186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kern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b="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0" kern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7813" y="258334"/>
              <a:ext cx="843944" cy="326834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6691" y="4228746"/>
              <a:ext cx="2647253" cy="326834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190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3921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353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4483-94DD-4997-B43A-B3EB6A6E3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68B7C-E25E-494E-AAA3-8BAB762C8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3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4483-94DD-4997-B43A-B3EB6A6E374F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68B7C-E25E-494E-AAA3-8BAB762C8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3E30-8D43-43BA-9C8B-0C6B0D93C55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0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biztalkintegration@microsoft.com" TargetMode="External"/><Relationship Id="rId3" Type="http://schemas.openxmlformats.org/officeDocument/2006/relationships/hyperlink" Target="http://aka.ms/logicappsblog" TargetMode="External"/><Relationship Id="rId7" Type="http://schemas.openxmlformats.org/officeDocument/2006/relationships/hyperlink" Target="http://aka.ms/azureadviso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logs.msdn.microsoft.com/biztalk_server_team_blog" TargetMode="External"/><Relationship Id="rId5" Type="http://schemas.openxmlformats.org/officeDocument/2006/relationships/hyperlink" Target="http://aka.ms/logicappslive" TargetMode="External"/><Relationship Id="rId4" Type="http://schemas.openxmlformats.org/officeDocument/2006/relationships/hyperlink" Target="http://feedback.azure.com/forums/287593-logic-apps" TargetMode="External"/><Relationship Id="rId9" Type="http://schemas.openxmlformats.org/officeDocument/2006/relationships/hyperlink" Target="http://github.com/logicappsi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bconsulting.com/prescriber36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sales@vnbconsulting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-------/checkStatus?id=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7475" y="3469900"/>
            <a:ext cx="7648778" cy="1415852"/>
            <a:chOff x="3917475" y="3393700"/>
            <a:chExt cx="7648778" cy="1415852"/>
          </a:xfrm>
        </p:grpSpPr>
        <p:sp>
          <p:nvSpPr>
            <p:cNvPr id="6" name="TextBox 5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Jeff Hollan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Program Manager (Azure), Microsoft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Advance Integration Strategies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219154"/>
            <a:ext cx="1562400" cy="15624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72031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Actions and Triggers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50" y="1693792"/>
            <a:ext cx="6222815" cy="39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989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186674"/>
            <a:ext cx="8964248" cy="3117200"/>
          </a:xfrm>
        </p:spPr>
        <p:txBody>
          <a:bodyPr/>
          <a:lstStyle/>
          <a:p>
            <a:r>
              <a:rPr lang="en-US" dirty="0"/>
              <a:t>Management, Deployment, and Release Management</a:t>
            </a:r>
          </a:p>
        </p:txBody>
      </p:sp>
    </p:spTree>
    <p:extLst>
      <p:ext uri="{BB962C8B-B14F-4D97-AF65-F5344CB8AC3E}">
        <p14:creationId xmlns:p14="http://schemas.microsoft.com/office/powerpoint/2010/main" val="10461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70994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“parameters”: {},</a:t>
            </a:r>
          </a:p>
          <a:p>
            <a:pPr marL="0" indent="0">
              <a:buNone/>
            </a:pPr>
            <a:r>
              <a:rPr lang="en-US" dirty="0"/>
              <a:t>“resources”: [</a:t>
            </a:r>
          </a:p>
          <a:p>
            <a:pPr marL="0" indent="0">
              <a:buNone/>
            </a:pPr>
            <a:r>
              <a:rPr lang="en-US" dirty="0"/>
              <a:t>	“&lt;Azure Resource Definition&gt;”,</a:t>
            </a:r>
          </a:p>
          <a:p>
            <a:pPr marL="0" indent="0">
              <a:buNone/>
            </a:pPr>
            <a:r>
              <a:rPr lang="en-US" dirty="0"/>
              <a:t>	“&lt;Azure Resource Definition&gt;”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Logic App Templates</a:t>
            </a:r>
          </a:p>
        </p:txBody>
      </p:sp>
    </p:spTree>
    <p:extLst>
      <p:ext uri="{BB962C8B-B14F-4D97-AF65-F5344CB8AC3E}">
        <p14:creationId xmlns:p14="http://schemas.microsoft.com/office/powerpoint/2010/main" val="27564950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046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Azure Resource Manager Templates</a:t>
            </a:r>
          </a:p>
          <a:p>
            <a:r>
              <a:rPr lang="en-US" dirty="0"/>
              <a:t>Resource Group</a:t>
            </a:r>
          </a:p>
          <a:p>
            <a:r>
              <a:rPr lang="en-US" dirty="0"/>
              <a:t>Service Plan</a:t>
            </a:r>
          </a:p>
          <a:p>
            <a:r>
              <a:rPr lang="en-US" dirty="0"/>
              <a:t>Logic App</a:t>
            </a:r>
          </a:p>
          <a:p>
            <a:r>
              <a:rPr lang="en-US" dirty="0"/>
              <a:t>Connections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Logic App Templates</a:t>
            </a:r>
          </a:p>
        </p:txBody>
      </p:sp>
    </p:spTree>
    <p:extLst>
      <p:ext uri="{BB962C8B-B14F-4D97-AF65-F5344CB8AC3E}">
        <p14:creationId xmlns:p14="http://schemas.microsoft.com/office/powerpoint/2010/main" val="25799816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186674"/>
            <a:ext cx="8964248" cy="3117200"/>
          </a:xfrm>
        </p:spPr>
        <p:txBody>
          <a:bodyPr/>
          <a:lstStyle/>
          <a:p>
            <a:r>
              <a:rPr lang="en-US" dirty="0"/>
              <a:t>Demo: Logic App Deployment and Release Management</a:t>
            </a:r>
          </a:p>
        </p:txBody>
      </p:sp>
    </p:spTree>
    <p:extLst>
      <p:ext uri="{BB962C8B-B14F-4D97-AF65-F5344CB8AC3E}">
        <p14:creationId xmlns:p14="http://schemas.microsoft.com/office/powerpoint/2010/main" val="2345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/ Reach In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91551"/>
              </p:ext>
            </p:extLst>
          </p:nvPr>
        </p:nvGraphicFramePr>
        <p:xfrm>
          <a:off x="213636" y="2469349"/>
          <a:ext cx="11767047" cy="374300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388360">
                  <a:extLst>
                    <a:ext uri="{9D8B030D-6E8A-4147-A177-3AD203B41FA5}">
                      <a16:colId xmlns:a16="http://schemas.microsoft.com/office/drawing/2014/main" val="4142964696"/>
                    </a:ext>
                  </a:extLst>
                </a:gridCol>
                <a:gridCol w="8378687">
                  <a:extLst>
                    <a:ext uri="{9D8B030D-6E8A-4147-A177-3AD203B41FA5}">
                      <a16:colId xmlns:a16="http://schemas.microsoft.com/office/drawing/2014/main" val="1146678479"/>
                    </a:ext>
                  </a:extLst>
                </a:gridCol>
              </a:tblGrid>
              <a:tr h="623834">
                <a:tc>
                  <a:txBody>
                    <a:bodyPr/>
                    <a:lstStyle/>
                    <a:p>
                      <a:r>
                        <a:rPr lang="en-US" sz="2200" dirty="0"/>
                        <a:t>Logic Apps 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3"/>
                        </a:rPr>
                        <a:t>http://aka.ms/logicappsblog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048746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r>
                        <a:rPr lang="en-US" sz="2200" dirty="0"/>
                        <a:t>Logic App User Voice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4"/>
                        </a:rPr>
                        <a:t>http://feedback.azure.com/forums/287593-logic-apps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57334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r>
                        <a:rPr lang="en-US" sz="2200" dirty="0"/>
                        <a:t>Logic Apps Live Webcast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5"/>
                        </a:rPr>
                        <a:t>http://aka.ms/logicappslive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80575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r>
                        <a:rPr lang="en-US" sz="2200" dirty="0"/>
                        <a:t>BizTalk 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6"/>
                        </a:rPr>
                        <a:t>https://blogs.msdn.microsoft.com/biztalk_server_team_blog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12060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Integration Advisors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(sign-up) </a:t>
                      </a:r>
                      <a:r>
                        <a:rPr lang="en-US" sz="2400" dirty="0">
                          <a:hlinkClick r:id="rId7"/>
                        </a:rPr>
                        <a:t>http://aka.ms/azureadvisors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230259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r>
                        <a:rPr lang="en-US" sz="2200" dirty="0"/>
                        <a:t>Monthly Newsletter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(sign-up) mail to: </a:t>
                      </a:r>
                      <a:r>
                        <a:rPr lang="en-US" sz="2400" dirty="0">
                          <a:hlinkClick r:id="rId8"/>
                        </a:rPr>
                        <a:t>biztalkintegration@microsoft.com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0454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4061" y="367748"/>
            <a:ext cx="260405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logicappsio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74890"/>
              </p:ext>
            </p:extLst>
          </p:nvPr>
        </p:nvGraphicFramePr>
        <p:xfrm>
          <a:off x="213635" y="1445208"/>
          <a:ext cx="11767047" cy="6238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388360">
                  <a:extLst>
                    <a:ext uri="{9D8B030D-6E8A-4147-A177-3AD203B41FA5}">
                      <a16:colId xmlns:a16="http://schemas.microsoft.com/office/drawing/2014/main" val="4142964696"/>
                    </a:ext>
                  </a:extLst>
                </a:gridCol>
                <a:gridCol w="8378687">
                  <a:extLst>
                    <a:ext uri="{9D8B030D-6E8A-4147-A177-3AD203B41FA5}">
                      <a16:colId xmlns:a16="http://schemas.microsoft.com/office/drawing/2014/main" val="1146678479"/>
                    </a:ext>
                  </a:extLst>
                </a:gridCol>
              </a:tblGrid>
              <a:tr h="623834">
                <a:tc>
                  <a:txBody>
                    <a:bodyPr/>
                    <a:lstStyle/>
                    <a:p>
                      <a:r>
                        <a:rPr lang="en-US" sz="2200" dirty="0"/>
                        <a:t>Logic Apps GitHub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9"/>
                        </a:rPr>
                        <a:t>http://github.com/logicappsio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04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9632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933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5573085" y="1819016"/>
            <a:ext cx="6499080" cy="3361593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21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Use Case Highlight</a:t>
            </a:r>
          </a:p>
          <a:p>
            <a:r>
              <a:rPr lang="en-US" sz="3921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Advanced Patterns and Operations</a:t>
            </a:r>
          </a:p>
          <a:p>
            <a:r>
              <a:rPr lang="en-US" sz="3921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Creating Deployments</a:t>
            </a:r>
          </a:p>
          <a:p>
            <a:r>
              <a:rPr lang="en-US" sz="3921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Release Management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69241" y="289957"/>
            <a:ext cx="11655840" cy="899537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sz="4705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Agenda</a:t>
            </a:r>
            <a:br>
              <a:rPr sz="4705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</a:br>
            <a:endParaRPr sz="4705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3" y="1819016"/>
            <a:ext cx="3361593" cy="33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74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 of new and updated Prescriber Records between Prescriber360 (CRMOL) and Salesforce.</a:t>
            </a:r>
          </a:p>
          <a:p>
            <a:r>
              <a:rPr lang="en-US" dirty="0"/>
              <a:t>Migration from scheduled record processing to Real-time.</a:t>
            </a:r>
          </a:p>
          <a:p>
            <a:r>
              <a:rPr lang="en-US" dirty="0"/>
              <a:t>Provide for Upsert operations. </a:t>
            </a:r>
          </a:p>
          <a:p>
            <a:r>
              <a:rPr lang="en-US" dirty="0"/>
              <a:t>Rules based routing.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8BC-AFA4-4DF4-8FEC-7E1B29B6A173}" type="datetime1">
              <a:rPr lang="en-US" sz="1800" kern="0">
                <a:solidFill>
                  <a:sysClr val="windowText" lastClr="000000"/>
                </a:solidFill>
              </a:rPr>
              <a:pPr/>
              <a:t>5/16/2016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z="1800" kern="0">
                <a:solidFill>
                  <a:sysClr val="windowText" lastClr="000000"/>
                </a:solidFill>
              </a:rPr>
              <a:pPr/>
              <a:t>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762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Salesforce to Prescriber360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9DF-08D6-4417-8292-54D57DD2FB74}" type="datetime1">
              <a:rPr lang="en-US" sz="1800" kern="0">
                <a:solidFill>
                  <a:sysClr val="windowText" lastClr="000000"/>
                </a:solidFill>
              </a:rPr>
              <a:pPr/>
              <a:t>5/16/2016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z="1800" kern="0">
                <a:solidFill>
                  <a:sysClr val="windowText" lastClr="000000"/>
                </a:solidFill>
              </a:rPr>
              <a:pPr/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9" y="1295400"/>
            <a:ext cx="6265482" cy="4724400"/>
          </a:xfrm>
        </p:spPr>
      </p:pic>
    </p:spTree>
    <p:extLst>
      <p:ext uri="{BB962C8B-B14F-4D97-AF65-F5344CB8AC3E}">
        <p14:creationId xmlns:p14="http://schemas.microsoft.com/office/powerpoint/2010/main" val="312046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Prescriber360 to Salesforce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9DF-08D6-4417-8292-54D57DD2FB74}" type="datetime1">
              <a:rPr lang="en-US" sz="1800" kern="0">
                <a:solidFill>
                  <a:sysClr val="windowText" lastClr="000000"/>
                </a:solidFill>
              </a:rPr>
              <a:pPr/>
              <a:t>5/16/2016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z="1800" kern="0">
                <a:solidFill>
                  <a:sysClr val="windowText" lastClr="000000"/>
                </a:solidFill>
              </a:rPr>
              <a:pPr/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31" y="1295400"/>
            <a:ext cx="6108139" cy="4724400"/>
          </a:xfrm>
        </p:spPr>
      </p:pic>
    </p:spTree>
    <p:extLst>
      <p:ext uri="{BB962C8B-B14F-4D97-AF65-F5344CB8AC3E}">
        <p14:creationId xmlns:p14="http://schemas.microsoft.com/office/powerpoint/2010/main" val="364063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59" y="1193422"/>
            <a:ext cx="8940082" cy="3988179"/>
          </a:xfrm>
        </p:spPr>
      </p:pic>
      <p:sp>
        <p:nvSpPr>
          <p:cNvPr id="8" name="Flowchart: Process 7">
            <a:hlinkClick r:id="rId3"/>
          </p:cNvPr>
          <p:cNvSpPr/>
          <p:nvPr/>
        </p:nvSpPr>
        <p:spPr>
          <a:xfrm>
            <a:off x="8172450" y="4701949"/>
            <a:ext cx="20574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Prescriber360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8BC-AFA4-4DF4-8FEC-7E1B29B6A173}" type="datetime1">
              <a:rPr lang="en-US" sz="1800" kern="0">
                <a:solidFill>
                  <a:sysClr val="windowText" lastClr="000000"/>
                </a:solidFill>
              </a:rPr>
              <a:pPr/>
              <a:t>5/16/2016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8B7C-E25E-494E-AAA3-8BAB762C8DCF}" type="slidenum">
              <a:rPr lang="en-US" sz="1800" kern="0">
                <a:solidFill>
                  <a:sysClr val="windowText" lastClr="000000"/>
                </a:solidFill>
              </a:rPr>
              <a:pPr/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86050" y="5257801"/>
            <a:ext cx="6819900" cy="842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 Menlo Park, Suite 302B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Edison, NJ 08837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+1 (732) 474-0700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Toll Free: +1 (855) VNB CONS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sales@vnbconsulting.com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5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19588" y="3329794"/>
            <a:ext cx="8142524" cy="3020507"/>
          </a:xfrm>
        </p:spPr>
        <p:txBody>
          <a:bodyPr/>
          <a:lstStyle/>
          <a:p>
            <a:r>
              <a:rPr lang="en-US" dirty="0"/>
              <a:t>What do I do when I leave the “happy path?”</a:t>
            </a:r>
          </a:p>
          <a:p>
            <a:r>
              <a:rPr lang="en-US" dirty="0"/>
              <a:t>How do I actually manage these resources with the right pipelines and processes?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288" y="1475216"/>
            <a:ext cx="11655840" cy="899665"/>
          </a:xfrm>
        </p:spPr>
        <p:txBody>
          <a:bodyPr/>
          <a:lstStyle/>
          <a:p>
            <a:pPr algn="ctr"/>
            <a:r>
              <a:rPr lang="en-US" sz="6000" b="1" dirty="0"/>
              <a:t>These Demos are AWESOME!</a:t>
            </a:r>
          </a:p>
        </p:txBody>
      </p:sp>
    </p:spTree>
    <p:extLst>
      <p:ext uri="{BB962C8B-B14F-4D97-AF65-F5344CB8AC3E}">
        <p14:creationId xmlns:p14="http://schemas.microsoft.com/office/powerpoint/2010/main" val="156276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8" y="1298905"/>
            <a:ext cx="5701793" cy="22208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Basic Action</a:t>
            </a:r>
          </a:p>
          <a:p>
            <a:pPr lvl="1"/>
            <a:r>
              <a:rPr lang="en-US" dirty="0"/>
              <a:t>Azure API</a:t>
            </a:r>
          </a:p>
          <a:p>
            <a:pPr lvl="1"/>
            <a:r>
              <a:rPr lang="en-US" dirty="0"/>
              <a:t>Azure Function</a:t>
            </a:r>
          </a:p>
          <a:p>
            <a:pPr lvl="1"/>
            <a:r>
              <a:rPr lang="en-US" dirty="0"/>
              <a:t>Nested Workflow</a:t>
            </a:r>
          </a:p>
          <a:p>
            <a:pPr lvl="1"/>
            <a:r>
              <a:rPr lang="en-US" dirty="0"/>
              <a:t>HTTP/HTTP + Swagger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Actions and Triggers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097159" y="1189177"/>
            <a:ext cx="5701793" cy="393787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353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/>
              <a:t>Triggers and Long Running Actions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Polling</a:t>
            </a:r>
          </a:p>
          <a:p>
            <a:pPr lvl="1"/>
            <a:r>
              <a:rPr lang="en-US" dirty="0"/>
              <a:t>202 ACCEPTED</a:t>
            </a:r>
          </a:p>
          <a:p>
            <a:pPr lvl="1"/>
            <a:r>
              <a:rPr lang="en-US" dirty="0"/>
              <a:t>Location: </a:t>
            </a:r>
            <a:r>
              <a:rPr lang="en-US" dirty="0">
                <a:hlinkClick r:id="rId2"/>
              </a:rPr>
              <a:t>https://-------/checkStatus?id=1</a:t>
            </a:r>
            <a:endParaRPr lang="en-US" dirty="0"/>
          </a:p>
          <a:p>
            <a:pPr lvl="1"/>
            <a:r>
              <a:rPr lang="en-US" dirty="0"/>
              <a:t>Retry-After: 15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Webhook / HTTP Request</a:t>
            </a:r>
          </a:p>
          <a:p>
            <a:pPr lvl="1"/>
            <a:r>
              <a:rPr lang="en-US" dirty="0"/>
              <a:t>HTTP POST @</a:t>
            </a:r>
            <a:r>
              <a:rPr lang="en-US" dirty="0" err="1"/>
              <a:t>callbackUrl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340088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186674"/>
            <a:ext cx="8964248" cy="2139688"/>
          </a:xfrm>
        </p:spPr>
        <p:txBody>
          <a:bodyPr/>
          <a:lstStyle/>
          <a:p>
            <a:r>
              <a:rPr lang="en-US" dirty="0"/>
              <a:t>Demo: Custom API and Long Running Actions</a:t>
            </a:r>
          </a:p>
        </p:txBody>
      </p:sp>
    </p:spTree>
    <p:extLst>
      <p:ext uri="{BB962C8B-B14F-4D97-AF65-F5344CB8AC3E}">
        <p14:creationId xmlns:p14="http://schemas.microsoft.com/office/powerpoint/2010/main" val="16983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2D9F1654-7A66-4699-829C-201E10216A69}" vid="{EE767E89-5D4D-44CA-8070-C9EE1D87F83B}"/>
    </a:ext>
  </a:extLst>
</a:theme>
</file>

<file path=ppt/theme/theme2.xml><?xml version="1.0" encoding="utf-8"?>
<a:theme xmlns:a="http://schemas.openxmlformats.org/drawingml/2006/main" name="1_VNB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NB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EF10188F5DB4CAD48EE3382E598CC" ma:contentTypeVersion="2" ma:contentTypeDescription="Create a new document." ma:contentTypeScope="" ma:versionID="196fd190ee28d1df80497c7f9a7e3af4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94359086f69d9b556ad3cef7f3b40eaf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318EF-1705-4AFE-952E-B2FE81DD6513}"/>
</file>

<file path=customXml/itemProps2.xml><?xml version="1.0" encoding="utf-8"?>
<ds:datastoreItem xmlns:ds="http://schemas.openxmlformats.org/officeDocument/2006/customXml" ds:itemID="{5F34DDFE-43B9-4BFF-BA6E-14BBD5F41F73}"/>
</file>

<file path=customXml/itemProps3.xml><?xml version="1.0" encoding="utf-8"?>
<ds:datastoreItem xmlns:ds="http://schemas.openxmlformats.org/officeDocument/2006/customXml" ds:itemID="{B8843263-C8B2-4B1C-A12D-824667BD9E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82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Consolas</vt:lpstr>
      <vt:lpstr>Lato</vt:lpstr>
      <vt:lpstr>Montserrat</vt:lpstr>
      <vt:lpstr>Segoe UI</vt:lpstr>
      <vt:lpstr>Segoe UI Light</vt:lpstr>
      <vt:lpstr>Wingdings</vt:lpstr>
      <vt:lpstr>5-30721_Build_2016_Template_Dark</vt:lpstr>
      <vt:lpstr>1_VNB_Template</vt:lpstr>
      <vt:lpstr>VNB_Template</vt:lpstr>
      <vt:lpstr>Office Theme</vt:lpstr>
      <vt:lpstr>PowerPoint Presentation</vt:lpstr>
      <vt:lpstr>PowerPoint Presentation</vt:lpstr>
      <vt:lpstr>Requirements</vt:lpstr>
      <vt:lpstr>Salesforce to Prescriber360</vt:lpstr>
      <vt:lpstr>Prescriber360 to Salesforce</vt:lpstr>
      <vt:lpstr>Prescriber360</vt:lpstr>
      <vt:lpstr>These Demos are AWESOME!</vt:lpstr>
      <vt:lpstr>Extensible Actions and Triggers</vt:lpstr>
      <vt:lpstr>Demo: Custom API and Long Running Actions</vt:lpstr>
      <vt:lpstr>Extensible Actions and Triggers</vt:lpstr>
      <vt:lpstr>Management, Deployment, and Release Management</vt:lpstr>
      <vt:lpstr>Creating Logic App Templates</vt:lpstr>
      <vt:lpstr>Creating Logic App Templates</vt:lpstr>
      <vt:lpstr>Demo: Logic App Deployment and Release Management</vt:lpstr>
      <vt:lpstr>Reach Out / Reach 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Hollan</dc:creator>
  <cp:lastModifiedBy>Jeff Hollan</cp:lastModifiedBy>
  <cp:revision>2</cp:revision>
  <dcterms:created xsi:type="dcterms:W3CDTF">2016-05-11T08:33:39Z</dcterms:created>
  <dcterms:modified xsi:type="dcterms:W3CDTF">2016-05-16T16:22:01Z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0x01010099CEF10188F5DB4CAD48EE3382E598CC</vt:lpwstr>
  </property>
</Properties>
</file>