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 id="2147483743" r:id="rId6"/>
    <p:sldMasterId id="2147483768" r:id="rId7"/>
    <p:sldMasterId id="2147483787" r:id="rId8"/>
    <p:sldMasterId id="2147483800" r:id="rId9"/>
  </p:sldMasterIdLst>
  <p:notesMasterIdLst>
    <p:notesMasterId r:id="rId50"/>
  </p:notesMasterIdLst>
  <p:sldIdLst>
    <p:sldId id="359" r:id="rId10"/>
    <p:sldId id="355" r:id="rId11"/>
    <p:sldId id="343" r:id="rId12"/>
    <p:sldId id="344" r:id="rId13"/>
    <p:sldId id="286" r:id="rId14"/>
    <p:sldId id="287" r:id="rId15"/>
    <p:sldId id="318" r:id="rId16"/>
    <p:sldId id="284" r:id="rId17"/>
    <p:sldId id="293" r:id="rId18"/>
    <p:sldId id="288" r:id="rId19"/>
    <p:sldId id="289" r:id="rId20"/>
    <p:sldId id="290" r:id="rId21"/>
    <p:sldId id="291" r:id="rId22"/>
    <p:sldId id="292" r:id="rId23"/>
    <p:sldId id="294" r:id="rId24"/>
    <p:sldId id="307" r:id="rId25"/>
    <p:sldId id="308" r:id="rId26"/>
    <p:sldId id="309" r:id="rId27"/>
    <p:sldId id="310" r:id="rId28"/>
    <p:sldId id="296" r:id="rId29"/>
    <p:sldId id="297" r:id="rId30"/>
    <p:sldId id="299" r:id="rId31"/>
    <p:sldId id="300" r:id="rId32"/>
    <p:sldId id="298" r:id="rId33"/>
    <p:sldId id="311" r:id="rId34"/>
    <p:sldId id="316" r:id="rId35"/>
    <p:sldId id="259" r:id="rId36"/>
    <p:sldId id="342" r:id="rId37"/>
    <p:sldId id="345" r:id="rId38"/>
    <p:sldId id="347" r:id="rId39"/>
    <p:sldId id="346" r:id="rId40"/>
    <p:sldId id="348" r:id="rId41"/>
    <p:sldId id="349" r:id="rId42"/>
    <p:sldId id="350" r:id="rId43"/>
    <p:sldId id="351" r:id="rId44"/>
    <p:sldId id="352" r:id="rId45"/>
    <p:sldId id="353" r:id="rId46"/>
    <p:sldId id="354" r:id="rId47"/>
    <p:sldId id="356" r:id="rId48"/>
    <p:sldId id="3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Planning" id="{C6B4BCDD-911A-4F80-AA28-BEC1C4484267}">
          <p14:sldIdLst/>
        </p14:section>
        <p14:section name="Introduction" id="{35C8AE85-D059-4167-BCF6-27DF8D923C0C}">
          <p14:sldIdLst>
            <p14:sldId id="359"/>
            <p14:sldId id="355"/>
            <p14:sldId id="343"/>
          </p14:sldIdLst>
        </p14:section>
        <p14:section name="What is App Service?" id="{8215BCA8-3AA1-4B1C-A3B4-EE018EDDA584}">
          <p14:sldIdLst>
            <p14:sldId id="344"/>
            <p14:sldId id="286"/>
            <p14:sldId id="287"/>
            <p14:sldId id="318"/>
            <p14:sldId id="284"/>
            <p14:sldId id="293"/>
            <p14:sldId id="288"/>
            <p14:sldId id="289"/>
            <p14:sldId id="290"/>
            <p14:sldId id="291"/>
            <p14:sldId id="292"/>
            <p14:sldId id="294"/>
            <p14:sldId id="307"/>
            <p14:sldId id="308"/>
            <p14:sldId id="309"/>
            <p14:sldId id="310"/>
            <p14:sldId id="296"/>
            <p14:sldId id="297"/>
            <p14:sldId id="299"/>
            <p14:sldId id="300"/>
            <p14:sldId id="298"/>
            <p14:sldId id="311"/>
            <p14:sldId id="316"/>
            <p14:sldId id="259"/>
          </p14:sldIdLst>
        </p14:section>
        <p14:section name="Integration with Azure App Service" id="{2B84922B-C20F-46FB-94BD-AB3778E06351}">
          <p14:sldIdLst>
            <p14:sldId id="342"/>
            <p14:sldId id="345"/>
            <p14:sldId id="347"/>
            <p14:sldId id="346"/>
            <p14:sldId id="348"/>
            <p14:sldId id="349"/>
            <p14:sldId id="350"/>
            <p14:sldId id="351"/>
            <p14:sldId id="352"/>
          </p14:sldIdLst>
        </p14:section>
        <p14:section name="Wrap Up" id="{5ABB1680-4B84-4EB7-9A9A-A38A64367E26}">
          <p14:sldIdLst>
            <p14:sldId id="353"/>
            <p14:sldId id="354"/>
            <p14:sldId id="356"/>
            <p14:sldId id="357"/>
          </p14:sldIdLst>
        </p14:section>
        <p14:section name="Appendix" id="{DD1FE1DE-3E66-45F8-B542-D4EB6C235FFA}">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Anderson (ZUMO)" initials="CA(" lastIdx="7" clrIdx="0">
    <p:extLst>
      <p:ext uri="{19B8F6BF-5375-455C-9EA6-DF929625EA0E}">
        <p15:presenceInfo xmlns:p15="http://schemas.microsoft.com/office/powerpoint/2012/main" userId="S-1-5-21-2127521184-1604012920-1887927527-120356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7"/>
    <a:srgbClr val="00BCF2"/>
    <a:srgbClr val="00B0F0"/>
    <a:srgbClr val="002050"/>
    <a:srgbClr val="D2D2D2"/>
    <a:srgbClr val="505050"/>
    <a:srgbClr val="5C2D91"/>
    <a:srgbClr val="D83B01"/>
    <a:srgbClr val="107C10"/>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74" d="100"/>
          <a:sy n="74" d="100"/>
        </p:scale>
        <p:origin x="3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90E88-79BF-4AD3-BC47-9BE984ABA386}" type="datetimeFigureOut">
              <a:rPr lang="en-US" smtClean="0"/>
              <a:t>5/25/2016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34552-85A1-42E3-87E4-60C0123FF5C4}" type="slidenum">
              <a:rPr lang="en-US" smtClean="0"/>
              <a:t>‹#›</a:t>
            </a:fld>
            <a:endParaRPr lang="en-US"/>
          </a:p>
        </p:txBody>
      </p:sp>
    </p:spTree>
    <p:extLst>
      <p:ext uri="{BB962C8B-B14F-4D97-AF65-F5344CB8AC3E}">
        <p14:creationId xmlns:p14="http://schemas.microsoft.com/office/powerpoint/2010/main" val="238157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a:t>
            </a:r>
            <a:r>
              <a:rPr lang="en-US" baseline="0" dirty="0"/>
              <a:t> going to focus on the green box</a:t>
            </a:r>
            <a:endParaRPr lang="en-US" dirty="0"/>
          </a:p>
          <a:p>
            <a:r>
              <a:rPr lang="en-US" dirty="0"/>
              <a:t>But it plays</a:t>
            </a:r>
            <a:r>
              <a:rPr lang="en-US" baseline="0" dirty="0"/>
              <a:t> nicely with the rest of Azure </a:t>
            </a: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44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Numbers to include:</a:t>
            </a:r>
          </a:p>
          <a:p>
            <a:r>
              <a:rPr lang="en-US" baseline="0" dirty="0"/>
              <a:t>-1.5x yearly customer growth</a:t>
            </a:r>
          </a:p>
          <a:p>
            <a:r>
              <a:rPr lang="en-US" baseline="0" dirty="0"/>
              <a:t>-3x yearly traffic growth</a:t>
            </a:r>
          </a:p>
          <a:p>
            <a:r>
              <a:rPr lang="en-US" baseline="0" dirty="0"/>
              <a:t>-3x yearly revenue growth</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5/25/2016 10:34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56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whole (top level) Dev Ops story where Dev build </a:t>
            </a:r>
            <a:r>
              <a:rPr lang="en-US" baseline="0" dirty="0" err="1"/>
              <a:t>wounderful</a:t>
            </a:r>
            <a:r>
              <a:rPr lang="en-US" baseline="0" dirty="0"/>
              <a:t> apps, using CI they mange their code, builds, and releases. Connecting to a repository, they can deploy to Azure Websites, build in the cloud, deploy to a slot to test and validate, swap into production, deployed across the globe as needed, monitor and get feedback, on which </a:t>
            </a:r>
            <a:r>
              <a:rPr lang="en-US" baseline="0" dirty="0" err="1"/>
              <a:t>devs</a:t>
            </a:r>
            <a:r>
              <a:rPr lang="en-US" baseline="0" dirty="0"/>
              <a:t> can make updates.  Rinse and repeat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81EC0-6C77-47EF-A5F1-48F7DF3073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00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whole (top level) Dev Ops story where Dev build </a:t>
            </a:r>
            <a:r>
              <a:rPr lang="en-US" baseline="0" dirty="0" err="1"/>
              <a:t>wounderful</a:t>
            </a:r>
            <a:r>
              <a:rPr lang="en-US" baseline="0" dirty="0"/>
              <a:t> apps, using CI they mange their code, builds, and releases. Connecting to a repository, they can deploy to Azure Websites, build in the cloud, deploy to a slot to test and validate, swap into production, deployed across the globe as needed, monitor and get feedback, on which </a:t>
            </a:r>
            <a:r>
              <a:rPr lang="en-US" baseline="0" dirty="0" err="1"/>
              <a:t>devs</a:t>
            </a:r>
            <a:r>
              <a:rPr lang="en-US" baseline="0" dirty="0"/>
              <a:t> can make updates.  Rinse and repeat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81EC0-6C77-47EF-A5F1-48F7DF3073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116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54892" y="481158"/>
            <a:ext cx="1408078" cy="300619"/>
          </a:xfrm>
          <a:prstGeom prst="rect">
            <a:avLst/>
          </a:prstGeom>
        </p:spPr>
      </p:pic>
    </p:spTree>
    <p:extLst>
      <p:ext uri="{BB962C8B-B14F-4D97-AF65-F5344CB8AC3E}">
        <p14:creationId xmlns:p14="http://schemas.microsoft.com/office/powerpoint/2010/main" val="3308228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852732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Walki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182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Slide - Microsoft">
    <p:bg>
      <p:bgRef idx="1001">
        <a:schemeClr val="bg2"/>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 Here</a:t>
            </a:r>
          </a:p>
        </p:txBody>
      </p:sp>
    </p:spTree>
    <p:extLst>
      <p:ext uri="{BB962C8B-B14F-4D97-AF65-F5344CB8AC3E}">
        <p14:creationId xmlns:p14="http://schemas.microsoft.com/office/powerpoint/2010/main" val="2864328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882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7893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Closing logo slide_colo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112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3899208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474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0459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40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14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29634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5238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698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5302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645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41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5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724C9-B026-41EC-861C-65D707A0E9C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F9D0A-FAF8-470D-8C91-9A3A4B8DD52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541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190510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3516621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1"/>
            <a:ext cx="11653523" cy="1063736"/>
          </a:xfrm>
          <a:noFill/>
        </p:spPr>
        <p:txBody>
          <a:bodyPr tIns="91440" bIns="91440" anchor="t" anchorCtr="0">
            <a:spAutoFit/>
          </a:bodyPr>
          <a:lstStyle>
            <a:lvl1pPr>
              <a:defRPr sz="637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2049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0761195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23619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 Blu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6985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265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19530458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253505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55953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683019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3799409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39567018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7756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Tree>
    <p:extLst>
      <p:ext uri="{BB962C8B-B14F-4D97-AF65-F5344CB8AC3E}">
        <p14:creationId xmlns:p14="http://schemas.microsoft.com/office/powerpoint/2010/main" val="3369609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1649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12596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a:t>
            </a:r>
            <a:r>
              <a:rPr kumimoji="0" lang="en-US" sz="686" b="0" i="0" u="none" strike="noStrike" kern="1200" cap="none" spc="0" normalizeH="0" baseline="0" noProof="0" dirty="0" smtClean="0">
                <a:ln>
                  <a:noFill/>
                </a:ln>
                <a:gradFill>
                  <a:gsLst>
                    <a:gs pos="0">
                      <a:srgbClr val="505050"/>
                    </a:gs>
                    <a:gs pos="100000">
                      <a:srgbClr val="505050"/>
                    </a:gs>
                  </a:gsLst>
                  <a:lin ang="5400000" scaled="0"/>
                </a:gradFill>
                <a:effectLst/>
                <a:uLnTx/>
                <a:uFillTx/>
                <a:latin typeface="Segoe UI"/>
                <a:ea typeface="+mn-ea"/>
                <a:cs typeface="Segoe UI" pitchFamily="34" charset="0"/>
              </a:rPr>
              <a:t>2016 </a:t>
            </a: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Microsoft Corporation. All rights reserved.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34059951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214128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BDCA09-46AC-453E-93C0-0A90C6851E93}" type="datetimeFigureOut">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25CC11-B8CC-4AD2-83E4-15B2D21BA109}" type="slidenum">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2206295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87626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488583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BEA1F-BF2B-4760-8729-FE575E00FDFC}" type="datetimeFigureOut">
              <a:rPr lang="en-US" smtClean="0"/>
              <a:t>5/25/2016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945D67-7E65-41E6-9198-4FDA1D322A3F}" type="slidenum">
              <a:rPr lang="en-US" smtClean="0"/>
              <a:t>‹#›</a:t>
            </a:fld>
            <a:endParaRPr lang="en-US"/>
          </a:p>
        </p:txBody>
      </p:sp>
    </p:spTree>
    <p:extLst>
      <p:ext uri="{BB962C8B-B14F-4D97-AF65-F5344CB8AC3E}">
        <p14:creationId xmlns:p14="http://schemas.microsoft.com/office/powerpoint/2010/main" val="2382999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3663970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100250"/>
            <a:ext cx="12193200" cy="6757750"/>
          </a:xfrm>
          <a:prstGeom prst="rect">
            <a:avLst/>
          </a:prstGeom>
        </p:spPr>
      </p:pic>
    </p:spTree>
    <p:extLst>
      <p:ext uri="{BB962C8B-B14F-4D97-AF65-F5344CB8AC3E}">
        <p14:creationId xmlns:p14="http://schemas.microsoft.com/office/powerpoint/2010/main" val="119641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781180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_blu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bwMode="black">
          <a:xfrm>
            <a:off x="10354018" y="6145571"/>
            <a:ext cx="1355629" cy="290715"/>
          </a:xfrm>
          <a:prstGeom prst="rect">
            <a:avLst/>
          </a:prstGeom>
        </p:spPr>
      </p:pic>
      <p:sp>
        <p:nvSpPr>
          <p:cNvPr id="3" name="Freeform 2"/>
          <p:cNvSpPr>
            <a:spLocks noEditPoints="1"/>
          </p:cNvSpPr>
          <p:nvPr userDrawn="1"/>
        </p:nvSpPr>
        <p:spPr bwMode="black">
          <a:xfrm>
            <a:off x="2095548" y="2425049"/>
            <a:ext cx="8000903" cy="2007903"/>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1982594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91000">
                      <a:schemeClr val="tx1"/>
                    </a:gs>
                    <a:gs pos="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8589" y="6118623"/>
            <a:ext cx="1255413" cy="268966"/>
          </a:xfrm>
          <a:prstGeom prst="rect">
            <a:avLst/>
          </a:prstGeom>
        </p:spPr>
      </p:pic>
    </p:spTree>
    <p:extLst>
      <p:ext uri="{BB962C8B-B14F-4D97-AF65-F5344CB8AC3E}">
        <p14:creationId xmlns:p14="http://schemas.microsoft.com/office/powerpoint/2010/main" val="2548891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445338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63539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9411845"/>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370706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49762024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4934568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Name</a:t>
            </a:r>
          </a:p>
        </p:txBody>
      </p:sp>
      <p:cxnSp>
        <p:nvCxnSpPr>
          <p:cNvPr id="10" name="Straight Connector 9"/>
          <p:cNvCxnSpPr/>
          <p:nvPr userDrawn="1"/>
        </p:nvCxnSpPr>
        <p:spPr>
          <a:xfrm>
            <a:off x="1010613" y="3429000"/>
            <a:ext cx="9686369"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Optional Title Role, Company</a:t>
            </a:r>
          </a:p>
        </p:txBody>
      </p:sp>
    </p:spTree>
    <p:extLst>
      <p:ext uri="{BB962C8B-B14F-4D97-AF65-F5344CB8AC3E}">
        <p14:creationId xmlns:p14="http://schemas.microsoft.com/office/powerpoint/2010/main" val="2208797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smtClean="0"/>
              <a:t>Announcing title</a:t>
            </a:r>
            <a:endParaRPr lang="en-US" dirty="0"/>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Content placeholder</a:t>
            </a:r>
          </a:p>
        </p:txBody>
      </p:sp>
      <p:cxnSp>
        <p:nvCxnSpPr>
          <p:cNvPr id="10" name="Straight Connector 9"/>
          <p:cNvCxnSpPr/>
          <p:nvPr userDrawn="1"/>
        </p:nvCxnSpPr>
        <p:spPr>
          <a:xfrm>
            <a:off x="5170163" y="3429000"/>
            <a:ext cx="6204252"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317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93067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591840035"/>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17836160"/>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1450796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21745761"/>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447722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_charcoal_BUILD LOGO">
    <p:bg>
      <p:bgPr>
        <a:solidFill>
          <a:schemeClr val="bg1"/>
        </a:solidFill>
        <a:effectLst/>
      </p:bgPr>
    </p:bg>
    <p:spTree>
      <p:nvGrpSpPr>
        <p:cNvPr id="1" name=""/>
        <p:cNvGrpSpPr/>
        <p:nvPr/>
      </p:nvGrpSpPr>
      <p:grpSpPr>
        <a:xfrm>
          <a:off x="0" y="0"/>
          <a:ext cx="0" cy="0"/>
          <a:chOff x="0" y="0"/>
          <a:chExt cx="0" cy="0"/>
        </a:xfrm>
      </p:grpSpPr>
      <p:sp>
        <p:nvSpPr>
          <p:cNvPr id="4" name="Freeform 3"/>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02204752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blue_BUILD LOGO">
    <p:bg>
      <p:bgPr>
        <a:solidFill>
          <a:schemeClr val="accent1"/>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29424267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_gray_BUILD LOGO">
    <p:bg>
      <p:bgPr>
        <a:solidFill>
          <a:schemeClr val="accent2"/>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834349269"/>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_silver_BUILD LOGO">
    <p:bg>
      <p:bgPr>
        <a:solidFill>
          <a:schemeClr val="bg2"/>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10533078" y="6220469"/>
            <a:ext cx="1380558" cy="346464"/>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33333"/>
              </a:solidFill>
              <a:effectLst/>
              <a:uLnTx/>
              <a:uFillTx/>
              <a:latin typeface="Segoe UI"/>
              <a:ea typeface="+mn-ea"/>
              <a:cs typeface="+mn-cs"/>
            </a:endParaRPr>
          </a:p>
        </p:txBody>
      </p:sp>
    </p:spTree>
    <p:extLst>
      <p:ext uri="{BB962C8B-B14F-4D97-AF65-F5344CB8AC3E}">
        <p14:creationId xmlns:p14="http://schemas.microsoft.com/office/powerpoint/2010/main" val="23975123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33577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539822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83215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25778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_silv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570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_cya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23612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355848040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143990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5" y="6256216"/>
            <a:ext cx="2743200" cy="365125"/>
          </a:xfrm>
          <a:prstGeom prst="rect">
            <a:avLst/>
          </a:prstGeom>
        </p:spPr>
        <p:txBody>
          <a:bodyPr/>
          <a:lstStyle/>
          <a:p>
            <a:pPr marL="0" marR="0" lvl="0" indent="0" algn="r" defTabSz="914225" rtl="0" eaLnBrk="1" fontAlgn="auto" latinLnBrk="0" hangingPunct="1">
              <a:lnSpc>
                <a:spcPct val="100000"/>
              </a:lnSpc>
              <a:spcBef>
                <a:spcPts val="0"/>
              </a:spcBef>
              <a:spcAft>
                <a:spcPts val="0"/>
              </a:spcAft>
              <a:buClrTx/>
              <a:buSzTx/>
              <a:buFontTx/>
              <a:buNone/>
              <a:tabLst/>
              <a:defRPr/>
            </a:pPr>
            <a:fld id="{0A164282-434E-41D4-9582-783D542A7B68}" type="slidenum">
              <a:rPr kumimoji="0" lang="en-US" sz="2000" b="0" i="0" u="none" strike="noStrike" kern="1200" cap="none" spc="0" normalizeH="0" baseline="0" noProof="0">
                <a:ln>
                  <a:noFill/>
                </a:ln>
                <a:solidFill>
                  <a:srgbClr val="289FD7"/>
                </a:solidFill>
                <a:effectLst/>
                <a:uLnTx/>
                <a:uFillTx/>
                <a:latin typeface="Segoe UI Light"/>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289FD7"/>
              </a:solidFill>
              <a:effectLst/>
              <a:uLnTx/>
              <a:uFillTx/>
              <a:latin typeface="Segoe UI Light"/>
              <a:ea typeface="+mn-ea"/>
              <a:cs typeface="+mn-cs"/>
            </a:endParaRPr>
          </a:p>
        </p:txBody>
      </p:sp>
    </p:spTree>
    <p:extLst>
      <p:ext uri="{BB962C8B-B14F-4D97-AF65-F5344CB8AC3E}">
        <p14:creationId xmlns:p14="http://schemas.microsoft.com/office/powerpoint/2010/main" val="156732187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6" y="2816940"/>
            <a:ext cx="11034445" cy="2387600"/>
          </a:xfrm>
        </p:spPr>
        <p:txBody>
          <a:bodyPr anchor="b">
            <a:noAutofit/>
          </a:bodyPr>
          <a:lstStyle>
            <a:lvl1pPr algn="l">
              <a:defRPr sz="23896">
                <a:solidFill>
                  <a:schemeClr val="bg1"/>
                </a:solidFill>
              </a:defRPr>
            </a:lvl1pPr>
          </a:lstStyle>
          <a:p>
            <a:r>
              <a:rPr lang="en-US" dirty="0" smtClean="0"/>
              <a:t>web</a:t>
            </a:r>
            <a:endParaRPr lang="en-US" dirty="0"/>
          </a:p>
        </p:txBody>
      </p:sp>
    </p:spTree>
    <p:extLst>
      <p:ext uri="{BB962C8B-B14F-4D97-AF65-F5344CB8AC3E}">
        <p14:creationId xmlns:p14="http://schemas.microsoft.com/office/powerpoint/2010/main" val="37800096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7832491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Slide - Microsoft">
    <p:bg>
      <p:bgRef idx="1001">
        <a:schemeClr val="bg2"/>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Tree>
    <p:extLst>
      <p:ext uri="{BB962C8B-B14F-4D97-AF65-F5344CB8AC3E}">
        <p14:creationId xmlns:p14="http://schemas.microsoft.com/office/powerpoint/2010/main" val="206891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795493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37345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470679459"/>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_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0040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Quote slide - Blue">
    <p:bg>
      <p:bgRef idx="1001">
        <a:schemeClr val="bg2"/>
      </p:bgRef>
    </p:bg>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418199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spTree>
    <p:extLst>
      <p:ext uri="{BB962C8B-B14F-4D97-AF65-F5344CB8AC3E}">
        <p14:creationId xmlns:p14="http://schemas.microsoft.com/office/powerpoint/2010/main" val="3094532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500"/>
                                  </p:stCondLst>
                                  <p:childTnLst>
                                    <p:animMotion origin="layout" path="M -0.03944 -0.00046 L -4.28389E-6 2.19246E-6 " pathEditMode="relative" rAng="0" ptsTypes="AA">
                                      <p:cBhvr>
                                        <p:cTn id="12"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b" anchorCtr="0"/>
          <a:lstStyle>
            <a:lvl1pPr>
              <a:defRPr sz="5294"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8589" y="6118623"/>
            <a:ext cx="1255413" cy="268966"/>
          </a:xfrm>
          <a:prstGeom prst="rect">
            <a:avLst/>
          </a:prstGeom>
        </p:spPr>
      </p:pic>
    </p:spTree>
    <p:extLst>
      <p:ext uri="{BB962C8B-B14F-4D97-AF65-F5344CB8AC3E}">
        <p14:creationId xmlns:p14="http://schemas.microsoft.com/office/powerpoint/2010/main" val="3300746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499528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96682"/>
          </a:xfrm>
        </p:spPr>
        <p:txBody>
          <a:bodyPr vert="horz" wrap="square" lIns="146304" tIns="91440" rIns="146304" bIns="91440" rtlCol="0">
            <a:noAutofit/>
          </a:bodyPr>
          <a:lstStyle>
            <a:lvl1pPr>
              <a:defRPr lang="en-US" sz="3921" smtClean="0"/>
            </a:lvl1pPr>
            <a:lvl2pPr>
              <a:defRPr lang="en-US" sz="3529" smtClean="0">
                <a:latin typeface="+mj-lt"/>
              </a:defRPr>
            </a:lvl2pPr>
            <a:lvl3pPr>
              <a:defRPr lang="en-US" sz="3137" smtClean="0"/>
            </a:lvl3pPr>
            <a:lvl4pPr>
              <a:defRPr lang="en-US" sz="2745" smtClean="0"/>
            </a:lvl4pPr>
            <a:lvl5pPr>
              <a:defRPr lang="en-US" sz="2745" dirty="0"/>
            </a:lvl5pPr>
          </a:lstStyle>
          <a:p>
            <a:pPr lvl="0">
              <a:buFont typeface="Wingdings" panose="05000000000000000000" pitchFamily="2" charset="2"/>
              <a:buChar char="à"/>
            </a:pPr>
            <a:r>
              <a:rPr lang="en-US" dirty="0"/>
              <a:t>Click to edit Master text styles</a:t>
            </a:r>
          </a:p>
          <a:p>
            <a:pPr lvl="1">
              <a:buFont typeface="Wingdings" panose="05000000000000000000" pitchFamily="2" charset="2"/>
              <a:buChar char="à"/>
            </a:pPr>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24382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96851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45102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42376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328195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648598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cxnSp>
        <p:nvCxnSpPr>
          <p:cNvPr id="10" name="Straight Connector 9"/>
          <p:cNvCxnSpPr/>
          <p:nvPr userDrawn="1"/>
        </p:nvCxnSpPr>
        <p:spPr>
          <a:xfrm>
            <a:off x="1010612" y="3429000"/>
            <a:ext cx="7169065"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Optional Title Role, Company</a:t>
            </a:r>
          </a:p>
        </p:txBody>
      </p:sp>
    </p:spTree>
    <p:extLst>
      <p:ext uri="{BB962C8B-B14F-4D97-AF65-F5344CB8AC3E}">
        <p14:creationId xmlns:p14="http://schemas.microsoft.com/office/powerpoint/2010/main" val="2635955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nnounc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5628" y="2240362"/>
            <a:ext cx="6947134" cy="995838"/>
          </a:xfrm>
          <a:noFill/>
        </p:spPr>
        <p:txBody>
          <a:bodyPr wrap="square"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a:t>Announcing title</a:t>
            </a:r>
          </a:p>
        </p:txBody>
      </p:sp>
      <p:sp>
        <p:nvSpPr>
          <p:cNvPr id="5" name="Text Placeholder 4"/>
          <p:cNvSpPr>
            <a:spLocks noGrp="1"/>
          </p:cNvSpPr>
          <p:nvPr>
            <p:ph type="body" sz="quarter" idx="12" hasCustomPrompt="1"/>
          </p:nvPr>
        </p:nvSpPr>
        <p:spPr>
          <a:xfrm>
            <a:off x="4995859" y="3694460"/>
            <a:ext cx="6948232" cy="669927"/>
          </a:xfrm>
          <a:noFill/>
        </p:spPr>
        <p:txBody>
          <a:bodyPr wrap="square"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Content placeholder</a:t>
            </a:r>
          </a:p>
        </p:txBody>
      </p:sp>
      <p:cxnSp>
        <p:nvCxnSpPr>
          <p:cNvPr id="10" name="Straight Connector 9"/>
          <p:cNvCxnSpPr/>
          <p:nvPr userDrawn="1"/>
        </p:nvCxnSpPr>
        <p:spPr>
          <a:xfrm>
            <a:off x="5170163" y="3429000"/>
            <a:ext cx="6204252"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684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81119309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027442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2218449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4697236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38872"/>
            <a:ext cx="11106686" cy="995838"/>
          </a:xfrm>
          <a:noFill/>
        </p:spPr>
        <p:txBody>
          <a:bodyPr wrap="square" tIns="91440" bIns="91440" anchor="t" anchorCtr="0">
            <a:spAutoFit/>
          </a:bodyPr>
          <a:lstStyle>
            <a:lvl1pPr>
              <a:defRPr sz="5882"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859575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2587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868028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_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5878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_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52224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_sil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2047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_cy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85581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60377"/>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b"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Microsoft, Windows, Windows Vista and other product names are or may be registered trademarks and/or trademarks in the U.S. and/or other countries.</a:t>
            </a:r>
          </a:p>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11391015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2407976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5"/>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6"/>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1"/>
            <a:ext cx="4663440"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683C0046-3368-4DD4-96D6-CD0FF2C1233E}" type="datetimeFigureOut">
              <a:rPr kumimoji="0" lang="en-IN" sz="18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25-05-2016</a:t>
            </a:fld>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Footer Placeholder 7"/>
          <p:cNvSpPr>
            <a:spLocks noGrp="1"/>
          </p:cNvSpPr>
          <p:nvPr>
            <p:ph type="ftr" sz="quarter" idx="11"/>
          </p:nvPr>
        </p:nvSpPr>
        <p:spPr>
          <a:xfrm>
            <a:off x="685800" y="6554698"/>
            <a:ext cx="5029200" cy="2286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Slide Number Placeholder 8"/>
          <p:cNvSpPr>
            <a:spLocks noGrp="1"/>
          </p:cNvSpPr>
          <p:nvPr>
            <p:ph type="sldNum" sz="quarter" idx="12"/>
          </p:nvPr>
        </p:nvSpPr>
        <p:spPr>
          <a:xfrm>
            <a:off x="8897421" y="6274159"/>
            <a:ext cx="2743200" cy="365125"/>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1F6B3001-8C1E-45A3-9010-27210849299D}" type="slidenum">
              <a:rPr kumimoji="0" lang="en-IN" sz="1800" b="0" i="0" u="none" strike="noStrike" kern="1200" cap="none" spc="0" normalizeH="0" baseline="0" noProof="0" smtClean="0">
                <a:ln>
                  <a:noFill/>
                </a:ln>
                <a:solidFill>
                  <a:srgbClr val="FFFFFF"/>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a:t>
            </a:fld>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821531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60267" y="6118656"/>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6664222"/>
      </p:ext>
    </p:extLst>
  </p:cSld>
  <p:clrMapOvr>
    <a:masterClrMapping/>
  </p:clrMapOvr>
  <p:extLst mod="1">
    <p:ext uri="{DCECCB84-F9BA-43D5-87BE-67443E8EF086}">
      <p15:sldGuideLst xmlns:p15="http://schemas.microsoft.com/office/powerpoint/2012/main">
        <p15:guide id="1" orient="horz" pos="2203">
          <p15:clr>
            <a:srgbClr val="FBAE40"/>
          </p15:clr>
        </p15:guide>
        <p15:guide id="2" pos="3917">
          <p15:clr>
            <a:srgbClr val="FBAE40"/>
          </p15:clr>
        </p15:guide>
        <p15:guide id="3" pos="173">
          <p15:clr>
            <a:srgbClr val="FBAE40"/>
          </p15:clr>
        </p15:guide>
        <p15:guide id="4" pos="749">
          <p15:clr>
            <a:srgbClr val="FBAE40"/>
          </p15:clr>
        </p15:guide>
        <p15:guide id="5" pos="1325">
          <p15:clr>
            <a:srgbClr val="FBAE40"/>
          </p15:clr>
        </p15:guide>
        <p15:guide id="6" pos="1901">
          <p15:clr>
            <a:srgbClr val="FBAE40"/>
          </p15:clr>
        </p15:guide>
        <p15:guide id="7" pos="2477">
          <p15:clr>
            <a:srgbClr val="FBAE40"/>
          </p15:clr>
        </p15:guide>
        <p15:guide id="8" pos="3053">
          <p15:clr>
            <a:srgbClr val="FBAE40"/>
          </p15:clr>
        </p15:guide>
        <p15:guide id="9" pos="3629">
          <p15:clr>
            <a:srgbClr val="FBAE40"/>
          </p15:clr>
        </p15:guide>
        <p15:guide id="10" pos="4205">
          <p15:clr>
            <a:srgbClr val="FBAE40"/>
          </p15:clr>
        </p15:guide>
        <p15:guide id="11" pos="4781">
          <p15:clr>
            <a:srgbClr val="FBAE40"/>
          </p15:clr>
        </p15:guide>
        <p15:guide id="12" pos="5357">
          <p15:clr>
            <a:srgbClr val="FBAE40"/>
          </p15:clr>
        </p15:guide>
        <p15:guide id="13" pos="5933">
          <p15:clr>
            <a:srgbClr val="FBAE40"/>
          </p15:clr>
        </p15:guide>
        <p15:guide id="14" pos="6509">
          <p15:clr>
            <a:srgbClr val="FBAE40"/>
          </p15:clr>
        </p15:guide>
        <p15:guide id="15" pos="7085">
          <p15:clr>
            <a:srgbClr val="FBAE40"/>
          </p15:clr>
        </p15:guide>
        <p15:guide id="16" pos="7661">
          <p15:clr>
            <a:srgbClr val="FBAE40"/>
          </p15:clr>
        </p15:guide>
        <p15:guide id="17" orient="horz" pos="187">
          <p15:clr>
            <a:srgbClr val="FBAE40"/>
          </p15:clr>
        </p15:guide>
        <p15:guide id="18" orient="horz" pos="763">
          <p15:clr>
            <a:srgbClr val="FBAE40"/>
          </p15:clr>
        </p15:guide>
        <p15:guide id="19" orient="horz" pos="1339">
          <p15:clr>
            <a:srgbClr val="FBAE40"/>
          </p15:clr>
        </p15:guide>
        <p15:guide id="20" orient="horz" pos="1915">
          <p15:clr>
            <a:srgbClr val="FBAE40"/>
          </p15:clr>
        </p15:guide>
        <p15:guide id="21" orient="horz" pos="2491">
          <p15:clr>
            <a:srgbClr val="FBAE40"/>
          </p15:clr>
        </p15:guide>
        <p15:guide id="22" orient="horz" pos="3067">
          <p15:clr>
            <a:srgbClr val="FBAE40"/>
          </p15:clr>
        </p15:guide>
        <p15:guide id="23" orient="horz" pos="3643">
          <p15:clr>
            <a:srgbClr val="FBAE40"/>
          </p15:clr>
        </p15:guide>
        <p15:guide id="24" orient="horz" pos="421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052030"/>
          </a:xfrm>
        </p:spPr>
        <p:txBody>
          <a:bodyPr>
            <a:spAutoFit/>
          </a:bodyPr>
          <a:lstStyle>
            <a:lvl1pPr>
              <a:buClr>
                <a:schemeClr val="tx2"/>
              </a:buClr>
              <a:defRPr sz="3920">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7773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84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4246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885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3272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913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224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445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042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547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557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042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F3AE27-9587-4CE8-A505-987082E90C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6484D-8F4C-4CC4-BE69-D164114A27C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85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image" Target="../media/image7.png"/><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4.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5.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theme" Target="../theme/theme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p:nvGrpSpPr>
        <p:grpSpPr>
          <a:xfrm>
            <a:off x="12370906" y="-217"/>
            <a:ext cx="935477" cy="5654618"/>
            <a:chOff x="12618967" y="-221"/>
            <a:chExt cx="954235" cy="5767186"/>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7965">
                          <a:srgbClr val="000000"/>
                        </a:gs>
                        <a:gs pos="28319">
                          <a:srgbClr val="000000"/>
                        </a:gs>
                      </a:gsLst>
                      <a:lin ang="5400000" scaled="0"/>
                    </a:gradFill>
                    <a:effectLst/>
                    <a:uLnTx/>
                    <a:uFillTx/>
                    <a:latin typeface="Segoe UI"/>
                    <a:ea typeface="Segoe UI" pitchFamily="34" charset="0"/>
                    <a:cs typeface="Segoe UI" pitchFamily="34" charset="0"/>
                  </a:rPr>
                  <a:t>Cyan</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7965">
                          <a:srgbClr val="000000"/>
                        </a:gs>
                        <a:gs pos="28319">
                          <a:srgbClr val="000000"/>
                        </a:gs>
                      </a:gsLst>
                      <a:lin ang="5400000" scaled="0"/>
                    </a:gradFill>
                    <a:effectLst/>
                    <a:uLnTx/>
                    <a:uFillTx/>
                    <a:latin typeface="Segoe UI"/>
                    <a:ea typeface="Segoe UI" pitchFamily="34" charset="0"/>
                    <a:cs typeface="Segoe UI" pitchFamily="34" charset="0"/>
                  </a:rPr>
                  <a:t>R:0 G:188 B:242</a:t>
                </a: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R:80 G:80 B:80</a:t>
                </a: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Purple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0" i="0" u="none" strike="noStrike" kern="120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98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mn-ea"/>
                  <a:cs typeface="+mn-cs"/>
                </a:rPr>
                <a:t>Secondary colors (use only when necessary)</a:t>
              </a:r>
            </a:p>
          </p:txBody>
        </p:sp>
      </p:grpSp>
    </p:spTree>
    <p:extLst>
      <p:ext uri="{BB962C8B-B14F-4D97-AF65-F5344CB8AC3E}">
        <p14:creationId xmlns:p14="http://schemas.microsoft.com/office/powerpoint/2010/main" val="3605961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19" r:id="rId25"/>
    <p:sldLayoutId id="2147483741" r:id="rId26"/>
    <p:sldLayoutId id="2147483742" r:id="rId27"/>
    <p:sldLayoutId id="2147483799" r:id="rId28"/>
    <p:sldLayoutId id="2147483807" r:id="rId29"/>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166097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40" r:id="rId34"/>
    <p:sldLayoutId id="2147483739" r:id="rId35"/>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6"/>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69187140"/>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5/25/2016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8796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5" r:id="rId16"/>
    <p:sldLayoutId id="214748378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3334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131162"/>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Lst>
  <p:transition>
    <p:fade/>
  </p:transition>
  <p:txStyles>
    <p:titleStyle>
      <a:lvl1pPr algn="l" defTabSz="914367" rtl="0" eaLnBrk="1" latinLnBrk="0" hangingPunct="1">
        <a:lnSpc>
          <a:spcPct val="90000"/>
        </a:lnSpc>
        <a:spcBef>
          <a:spcPct val="0"/>
        </a:spcBef>
        <a:buNone/>
        <a:defRPr lang="en-US" sz="5882" b="0" kern="1200" cap="none" spc="-100" baseline="0" dirty="0" smtClean="0">
          <a:ln w="3175">
            <a:noFill/>
          </a:ln>
          <a:gradFill>
            <a:gsLst>
              <a:gs pos="1250">
                <a:schemeClr val="tx1"/>
              </a:gs>
              <a:gs pos="100000">
                <a:schemeClr val="tx1"/>
              </a:gs>
            </a:gsLst>
            <a:lin ang="5400000" scaled="0"/>
          </a:gradFill>
          <a:effectLst/>
          <a:latin typeface="DIN" pitchFamily="50" charset="0"/>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72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DIN" pitchFamily="50"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5.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0.png"/><Relationship Id="rId7" Type="http://schemas.openxmlformats.org/officeDocument/2006/relationships/image" Target="../media/image71.emf"/><Relationship Id="rId2" Type="http://schemas.openxmlformats.org/officeDocument/2006/relationships/image" Target="../media/image79.jpeg"/><Relationship Id="rId1" Type="http://schemas.openxmlformats.org/officeDocument/2006/relationships/slideLayout" Target="../slideLayouts/slideLayout9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0.emf"/><Relationship Id="rId2" Type="http://schemas.openxmlformats.org/officeDocument/2006/relationships/image" Target="../media/image84.png"/><Relationship Id="rId1" Type="http://schemas.openxmlformats.org/officeDocument/2006/relationships/slideLayout" Target="../slideLayouts/slideLayout9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74.png"/><Relationship Id="rId2" Type="http://schemas.openxmlformats.org/officeDocument/2006/relationships/image" Target="../media/image89.png"/><Relationship Id="rId1" Type="http://schemas.openxmlformats.org/officeDocument/2006/relationships/slideLayout" Target="../slideLayouts/slideLayout95.xml"/><Relationship Id="rId6" Type="http://schemas.openxmlformats.org/officeDocument/2006/relationships/image" Target="../media/image93.emf"/><Relationship Id="rId11" Type="http://schemas.openxmlformats.org/officeDocument/2006/relationships/image" Target="../media/image71.emf"/><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emf"/><Relationship Id="rId9" Type="http://schemas.openxmlformats.org/officeDocument/2006/relationships/image" Target="../media/image96.jp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9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5.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png"/><Relationship Id="rId9" Type="http://schemas.openxmlformats.org/officeDocument/2006/relationships/image" Target="../media/image70.emf"/><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8.xml"/><Relationship Id="rId5" Type="http://schemas.openxmlformats.org/officeDocument/2006/relationships/image" Target="../media/image68.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18" Type="http://schemas.openxmlformats.org/officeDocument/2006/relationships/image" Target="../media/image6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06.png"/><Relationship Id="rId17" Type="http://schemas.openxmlformats.org/officeDocument/2006/relationships/image" Target="../media/image120.png"/><Relationship Id="rId2" Type="http://schemas.openxmlformats.org/officeDocument/2006/relationships/image" Target="../media/image107.jpg"/><Relationship Id="rId16"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18.png"/><Relationship Id="rId10" Type="http://schemas.openxmlformats.org/officeDocument/2006/relationships/image" Target="../media/image115.jpeg"/><Relationship Id="rId4" Type="http://schemas.openxmlformats.org/officeDocument/2006/relationships/image" Target="../media/image109.emf"/><Relationship Id="rId9" Type="http://schemas.openxmlformats.org/officeDocument/2006/relationships/image" Target="../media/image114.jpe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23.emf"/><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emf"/><Relationship Id="rId18" Type="http://schemas.openxmlformats.org/officeDocument/2006/relationships/image" Target="../media/image137.png"/><Relationship Id="rId3" Type="http://schemas.openxmlformats.org/officeDocument/2006/relationships/image" Target="../media/image124.emf"/><Relationship Id="rId7" Type="http://schemas.openxmlformats.org/officeDocument/2006/relationships/image" Target="../media/image128.emf"/><Relationship Id="rId12" Type="http://schemas.openxmlformats.org/officeDocument/2006/relationships/image" Target="../media/image133.png"/><Relationship Id="rId17" Type="http://schemas.openxmlformats.org/officeDocument/2006/relationships/image" Target="../media/image136.emf"/><Relationship Id="rId2" Type="http://schemas.openxmlformats.org/officeDocument/2006/relationships/notesSlide" Target="../notesSlides/notesSlide3.xml"/><Relationship Id="rId16" Type="http://schemas.openxmlformats.org/officeDocument/2006/relationships/image" Target="../media/image135.emf"/><Relationship Id="rId1" Type="http://schemas.openxmlformats.org/officeDocument/2006/relationships/slideLayout" Target="../slideLayouts/slideLayout70.xml"/><Relationship Id="rId6" Type="http://schemas.openxmlformats.org/officeDocument/2006/relationships/image" Target="../media/image127.emf"/><Relationship Id="rId11" Type="http://schemas.openxmlformats.org/officeDocument/2006/relationships/image" Target="../media/image132.png"/><Relationship Id="rId5" Type="http://schemas.openxmlformats.org/officeDocument/2006/relationships/image" Target="../media/image126.emf"/><Relationship Id="rId15" Type="http://schemas.openxmlformats.org/officeDocument/2006/relationships/image" Target="../media/image110.png"/><Relationship Id="rId10" Type="http://schemas.openxmlformats.org/officeDocument/2006/relationships/image" Target="../media/image131.png"/><Relationship Id="rId19" Type="http://schemas.openxmlformats.org/officeDocument/2006/relationships/image" Target="../media/image66.emf"/><Relationship Id="rId4" Type="http://schemas.openxmlformats.org/officeDocument/2006/relationships/image" Target="../media/image125.emf"/><Relationship Id="rId9" Type="http://schemas.openxmlformats.org/officeDocument/2006/relationships/image" Target="../media/image130.emf"/><Relationship Id="rId14" Type="http://schemas.openxmlformats.org/officeDocument/2006/relationships/image" Target="../media/image109.emf"/></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38.png"/><Relationship Id="rId1" Type="http://schemas.openxmlformats.org/officeDocument/2006/relationships/slideLayout" Target="../slideLayouts/slideLayout105.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141.jpg"/><Relationship Id="rId13" Type="http://schemas.openxmlformats.org/officeDocument/2006/relationships/image" Target="../media/image109.emf"/><Relationship Id="rId18" Type="http://schemas.openxmlformats.org/officeDocument/2006/relationships/image" Target="../media/image146.png"/><Relationship Id="rId3" Type="http://schemas.openxmlformats.org/officeDocument/2006/relationships/image" Target="../media/image107.jpg"/><Relationship Id="rId7" Type="http://schemas.openxmlformats.org/officeDocument/2006/relationships/image" Target="../media/image108.png"/><Relationship Id="rId12" Type="http://schemas.openxmlformats.org/officeDocument/2006/relationships/image" Target="../media/image145.emf"/><Relationship Id="rId17" Type="http://schemas.openxmlformats.org/officeDocument/2006/relationships/image" Target="../media/image68.png"/><Relationship Id="rId2" Type="http://schemas.openxmlformats.org/officeDocument/2006/relationships/image" Target="../media/image139.jpg"/><Relationship Id="rId16" Type="http://schemas.openxmlformats.org/officeDocument/2006/relationships/image" Target="../media/image69.emf"/><Relationship Id="rId1" Type="http://schemas.openxmlformats.org/officeDocument/2006/relationships/slideLayout" Target="../slideLayouts/slideLayout111.xml"/><Relationship Id="rId6" Type="http://schemas.openxmlformats.org/officeDocument/2006/relationships/image" Target="../media/image65.png"/><Relationship Id="rId11" Type="http://schemas.openxmlformats.org/officeDocument/2006/relationships/image" Target="../media/image144.emf"/><Relationship Id="rId5" Type="http://schemas.openxmlformats.org/officeDocument/2006/relationships/image" Target="../media/image67.emf"/><Relationship Id="rId15" Type="http://schemas.openxmlformats.org/officeDocument/2006/relationships/image" Target="../media/image63.png"/><Relationship Id="rId10" Type="http://schemas.openxmlformats.org/officeDocument/2006/relationships/image" Target="../media/image143.jpg"/><Relationship Id="rId4" Type="http://schemas.openxmlformats.org/officeDocument/2006/relationships/image" Target="../media/image140.png"/><Relationship Id="rId9" Type="http://schemas.openxmlformats.org/officeDocument/2006/relationships/image" Target="../media/image142.png"/><Relationship Id="rId14" Type="http://schemas.openxmlformats.org/officeDocument/2006/relationships/image" Target="../media/image1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8.xml"/><Relationship Id="rId5" Type="http://schemas.openxmlformats.org/officeDocument/2006/relationships/image" Target="../media/image63.png"/><Relationship Id="rId4" Type="http://schemas.openxmlformats.org/officeDocument/2006/relationships/image" Target="../media/image149.png"/></Relationships>
</file>

<file path=ppt/slides/_rels/slide26.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image" Target="../media/image35.png"/><Relationship Id="rId18" Type="http://schemas.openxmlformats.org/officeDocument/2006/relationships/image" Target="../media/image12.png"/><Relationship Id="rId3" Type="http://schemas.openxmlformats.org/officeDocument/2006/relationships/image" Target="../media/image133.png"/><Relationship Id="rId21" Type="http://schemas.openxmlformats.org/officeDocument/2006/relationships/image" Target="../media/image63.png"/><Relationship Id="rId7" Type="http://schemas.openxmlformats.org/officeDocument/2006/relationships/image" Target="../media/image135.emf"/><Relationship Id="rId12" Type="http://schemas.openxmlformats.org/officeDocument/2006/relationships/image" Target="../media/image28.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152.png"/><Relationship Id="rId1" Type="http://schemas.openxmlformats.org/officeDocument/2006/relationships/slideLayout" Target="../slideLayouts/slideLayout70.xml"/><Relationship Id="rId6" Type="http://schemas.openxmlformats.org/officeDocument/2006/relationships/image" Target="../media/image130.emf"/><Relationship Id="rId11" Type="http://schemas.openxmlformats.org/officeDocument/2006/relationships/image" Target="../media/image151.png"/><Relationship Id="rId5" Type="http://schemas.openxmlformats.org/officeDocument/2006/relationships/image" Target="../media/image150.png"/><Relationship Id="rId15" Type="http://schemas.openxmlformats.org/officeDocument/2006/relationships/image" Target="../media/image15.png"/><Relationship Id="rId10" Type="http://schemas.openxmlformats.org/officeDocument/2006/relationships/image" Target="../media/image132.png"/><Relationship Id="rId19" Type="http://schemas.openxmlformats.org/officeDocument/2006/relationships/image" Target="../media/image33.png"/><Relationship Id="rId4" Type="http://schemas.openxmlformats.org/officeDocument/2006/relationships/image" Target="../media/image124.emf"/><Relationship Id="rId9" Type="http://schemas.openxmlformats.org/officeDocument/2006/relationships/image" Target="../media/image137.png"/><Relationship Id="rId1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tryappservice.azure.com/" TargetMode="External"/><Relationship Id="rId2" Type="http://schemas.openxmlformats.org/officeDocument/2006/relationships/hyperlink" Target="https://functions.azure.com/"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png"/><Relationship Id="rId3" Type="http://schemas.openxmlformats.org/officeDocument/2006/relationships/image" Target="../media/image11.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41" Type="http://schemas.openxmlformats.org/officeDocument/2006/relationships/image" Target="../media/image49.png"/><Relationship Id="rId54" Type="http://schemas.openxmlformats.org/officeDocument/2006/relationships/image" Target="../media/image62.png"/><Relationship Id="rId1" Type="http://schemas.openxmlformats.org/officeDocument/2006/relationships/slideLayout" Target="../slideLayouts/slideLayout70.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image" Target="../media/image16.png"/><Relationship Id="rId51"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png"/><Relationship Id="rId9" Type="http://schemas.openxmlformats.org/officeDocument/2006/relationships/image" Target="../media/image70.emf"/><Relationship Id="rId14" Type="http://schemas.openxmlformats.org/officeDocument/2006/relationships/image" Target="../media/image75.jpeg"/></Relationships>
</file>

<file path=ppt/slides/_rels/slide9.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5.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26.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png"/><Relationship Id="rId9" Type="http://schemas.openxmlformats.org/officeDocument/2006/relationships/image" Target="../media/image70.emf"/><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17475" y="3469900"/>
            <a:ext cx="7648778" cy="1785184"/>
            <a:chOff x="3917475" y="3393700"/>
            <a:chExt cx="7648778" cy="1785184"/>
          </a:xfrm>
        </p:grpSpPr>
        <p:sp>
          <p:nvSpPr>
            <p:cNvPr id="6" name="TextBox 5"/>
            <p:cNvSpPr txBox="1"/>
            <p:nvPr/>
          </p:nvSpPr>
          <p:spPr>
            <a:xfrm>
              <a:off x="3917476" y="3393700"/>
              <a:ext cx="5101617" cy="584775"/>
            </a:xfrm>
            <a:prstGeom prst="rect">
              <a:avLst/>
            </a:prstGeom>
            <a:noFill/>
          </p:spPr>
          <p:txBody>
            <a:bodyPr wrap="square" rtlCol="0">
              <a:spAutoFit/>
            </a:bodyPr>
            <a:lstStyle/>
            <a:p>
              <a:r>
                <a:rPr lang="en-IN" sz="3200" b="1" dirty="0" smtClean="0">
                  <a:solidFill>
                    <a:srgbClr val="505050"/>
                  </a:solidFill>
                  <a:latin typeface="Lato" panose="020F0502020204030203" pitchFamily="34" charset="0"/>
                  <a:ea typeface="Lato" panose="020F0502020204030203" pitchFamily="34" charset="0"/>
                  <a:cs typeface="Lato" panose="020F0502020204030203" pitchFamily="34" charset="0"/>
                </a:rPr>
                <a:t>Christopher Anderson</a:t>
              </a:r>
            </a:p>
          </p:txBody>
        </p:sp>
        <p:sp>
          <p:nvSpPr>
            <p:cNvPr id="7" name="TextBox 6"/>
            <p:cNvSpPr txBox="1"/>
            <p:nvPr/>
          </p:nvSpPr>
          <p:spPr>
            <a:xfrm>
              <a:off x="3917476" y="3907220"/>
              <a:ext cx="5101617" cy="369332"/>
            </a:xfrm>
            <a:prstGeom prst="rect">
              <a:avLst/>
            </a:prstGeom>
            <a:noFill/>
          </p:spPr>
          <p:txBody>
            <a:bodyPr wrap="square" rtlCol="0">
              <a:spAutoFit/>
            </a:bodyPr>
            <a:lstStyle/>
            <a:p>
              <a:r>
                <a:rPr lang="en-IN" b="1" dirty="0" smtClean="0">
                  <a:solidFill>
                    <a:srgbClr val="505050"/>
                  </a:solidFill>
                  <a:latin typeface="Lato" panose="020F0502020204030203" pitchFamily="34" charset="0"/>
                  <a:ea typeface="Lato" panose="020F0502020204030203" pitchFamily="34" charset="0"/>
                  <a:cs typeface="Lato" panose="020F0502020204030203" pitchFamily="34" charset="0"/>
                </a:rPr>
                <a:t>Program Manager II, Microsoft</a:t>
              </a:r>
            </a:p>
          </p:txBody>
        </p:sp>
        <p:sp>
          <p:nvSpPr>
            <p:cNvPr id="8" name="TextBox 7"/>
            <p:cNvSpPr txBox="1"/>
            <p:nvPr/>
          </p:nvSpPr>
          <p:spPr>
            <a:xfrm>
              <a:off x="3917475" y="4347887"/>
              <a:ext cx="7648778" cy="830997"/>
            </a:xfrm>
            <a:prstGeom prst="rect">
              <a:avLst/>
            </a:prstGeom>
            <a:noFill/>
          </p:spPr>
          <p:txBody>
            <a:bodyPr wrap="square" rtlCol="0">
              <a:spAutoFit/>
            </a:bodyPr>
            <a:lstStyle/>
            <a:p>
              <a:r>
                <a:rPr lang="en-IN" sz="2400" b="1" dirty="0" smtClean="0">
                  <a:solidFill>
                    <a:srgbClr val="505050"/>
                  </a:solidFill>
                  <a:latin typeface="Lato" panose="020F0502020204030203" pitchFamily="34" charset="0"/>
                  <a:ea typeface="Lato" panose="020F0502020204030203" pitchFamily="34" charset="0"/>
                  <a:cs typeface="Lato" panose="020F0502020204030203" pitchFamily="34" charset="0"/>
                </a:rPr>
                <a:t>Leveraging Azure Functions &amp; Azure App Service for integration scenarios</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3219154"/>
            <a:ext cx="1562400" cy="1562400"/>
          </a:xfrm>
          <a:prstGeom prst="flowChartConnector">
            <a:avLst/>
          </a:prstGeom>
        </p:spPr>
      </p:pic>
    </p:spTree>
    <p:extLst>
      <p:ext uri="{BB962C8B-B14F-4D97-AF65-F5344CB8AC3E}">
        <p14:creationId xmlns:p14="http://schemas.microsoft.com/office/powerpoint/2010/main" val="1827086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08908" y="1751386"/>
            <a:ext cx="11442906" cy="4355500"/>
            <a:chOff x="138965" y="245670"/>
            <a:chExt cx="12232009" cy="5168669"/>
          </a:xfrm>
        </p:grpSpPr>
        <p:pic>
          <p:nvPicPr>
            <p:cNvPr id="9" name="Picture 8"/>
            <p:cNvPicPr>
              <a:picLocks noChangeAspect="1"/>
            </p:cNvPicPr>
            <p:nvPr/>
          </p:nvPicPr>
          <p:blipFill rotWithShape="1">
            <a:blip r:embed="rId2"/>
            <a:srcRect l="1" r="-2101" b="-2279"/>
            <a:stretch/>
          </p:blipFill>
          <p:spPr>
            <a:xfrm>
              <a:off x="138965" y="342380"/>
              <a:ext cx="8498809" cy="5071959"/>
            </a:xfrm>
            <a:prstGeom prst="rect">
              <a:avLst/>
            </a:prstGeom>
          </p:spPr>
        </p:pic>
        <p:grpSp>
          <p:nvGrpSpPr>
            <p:cNvPr id="15" name="Group 14"/>
            <p:cNvGrpSpPr/>
            <p:nvPr/>
          </p:nvGrpSpPr>
          <p:grpSpPr>
            <a:xfrm>
              <a:off x="8486466" y="245670"/>
              <a:ext cx="3884508" cy="4558516"/>
              <a:chOff x="8486466" y="245670"/>
              <a:chExt cx="3884508" cy="4558516"/>
            </a:xfrm>
          </p:grpSpPr>
          <p:sp>
            <p:nvSpPr>
              <p:cNvPr id="10" name="TextBox 9"/>
              <p:cNvSpPr txBox="1"/>
              <p:nvPr/>
            </p:nvSpPr>
            <p:spPr>
              <a:xfrm>
                <a:off x="8486467" y="1115200"/>
                <a:ext cx="3459840" cy="3688986"/>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588"/>
                  </a:spcAft>
                  <a:buClr>
                    <a:prstClr val="white"/>
                  </a:buClr>
                  <a:buSzPct val="100000"/>
                  <a:buFontTx/>
                  <a:buNone/>
                  <a:tabLst/>
                  <a:defRPr/>
                </a:pPr>
                <a:r>
                  <a:rPr kumimoji="0" lang="en-US" sz="1568"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Objectives</a:t>
                </a:r>
              </a:p>
              <a:p>
                <a:pPr marL="0" marR="0" lvl="0" indent="0" algn="l" defTabSz="914400" rtl="0" eaLnBrk="1" fontAlgn="base" latinLnBrk="0" hangingPunct="1">
                  <a:lnSpc>
                    <a:spcPct val="100000"/>
                  </a:lnSpc>
                  <a:spcBef>
                    <a:spcPts val="0"/>
                  </a:spcBef>
                  <a:spcAft>
                    <a:spcPts val="588"/>
                  </a:spcAft>
                  <a:buClr>
                    <a:prstClr val="white"/>
                  </a:buClr>
                  <a:buSzPct val="100000"/>
                  <a:buFontTx/>
                  <a:buNone/>
                  <a:tabLst/>
                  <a:defRPr/>
                </a:pPr>
                <a:r>
                  <a:rPr kumimoji="0" lang="en-US" sz="1176" b="0" i="0" u="none" strike="noStrike" kern="1200" cap="none" spc="0" normalizeH="0" baseline="0" noProof="0" dirty="0">
                    <a:ln>
                      <a:noFill/>
                    </a:ln>
                    <a:solidFill>
                      <a:prstClr val="black"/>
                    </a:solidFill>
                    <a:effectLst/>
                    <a:uLnTx/>
                    <a:uFillTx/>
                    <a:latin typeface="Segoe UI Light" charset="0"/>
                    <a:ea typeface="+mn-ea"/>
                    <a:cs typeface="+mn-cs"/>
                  </a:rPr>
                  <a:t>Scalable e-commerce website to sell flights, both through travel agencies and directly to consumers </a:t>
                </a:r>
              </a:p>
              <a:p>
                <a:pPr marL="0" marR="0" lvl="0" indent="0" algn="l" defTabSz="914367" rtl="0" eaLnBrk="1" fontAlgn="base" latinLnBrk="0" hangingPunct="1">
                  <a:lnSpc>
                    <a:spcPct val="100000"/>
                  </a:lnSpc>
                  <a:spcBef>
                    <a:spcPts val="0"/>
                  </a:spcBef>
                  <a:spcAft>
                    <a:spcPts val="588"/>
                  </a:spcAft>
                  <a:buClr>
                    <a:prstClr val="white"/>
                  </a:buClr>
                  <a:buSzPct val="100000"/>
                  <a:buFontTx/>
                  <a:buNone/>
                  <a:tabLst/>
                  <a:defRPr/>
                </a:pPr>
                <a:endParaRPr kumimoji="0" lang="en-US" sz="1372" b="0" i="0" u="none" strike="noStrike" kern="1200" cap="all" spc="0" normalizeH="0" baseline="0" noProof="0" dirty="0">
                  <a:ln>
                    <a:noFill/>
                  </a:ln>
                  <a:solidFill>
                    <a:prstClr val="black"/>
                  </a:solidFill>
                  <a:effectLst/>
                  <a:uLnTx/>
                  <a:uFillTx/>
                  <a:latin typeface="Segoe UI Light" charset="0"/>
                  <a:ea typeface="+mn-ea"/>
                  <a:cs typeface="+mn-cs"/>
                </a:endParaRPr>
              </a:p>
              <a:p>
                <a:pPr marL="0" marR="0" lvl="0" indent="0" algn="l" defTabSz="914367" rtl="0" eaLnBrk="1" fontAlgn="base" latinLnBrk="0" hangingPunct="1">
                  <a:lnSpc>
                    <a:spcPct val="100000"/>
                  </a:lnSpc>
                  <a:spcBef>
                    <a:spcPts val="0"/>
                  </a:spcBef>
                  <a:spcAft>
                    <a:spcPts val="588"/>
                  </a:spcAft>
                  <a:buClr>
                    <a:prstClr val="white"/>
                  </a:buClr>
                  <a:buSzPct val="100000"/>
                  <a:buFontTx/>
                  <a:buNone/>
                  <a:tabLst/>
                  <a:defRPr/>
                </a:pPr>
                <a:r>
                  <a:rPr kumimoji="0" lang="en-US" sz="1568"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176" b="0" i="0" u="none" strike="noStrike" kern="1200" cap="none" spc="0" normalizeH="0" baseline="0" noProof="0" dirty="0">
                    <a:ln>
                      <a:noFill/>
                    </a:ln>
                    <a:solidFill>
                      <a:prstClr val="black"/>
                    </a:solidFill>
                    <a:effectLst/>
                    <a:uLnTx/>
                    <a:uFillTx/>
                    <a:latin typeface="Segoe UI Light" charset="0"/>
                    <a:ea typeface="+mn-ea"/>
                    <a:cs typeface="+mn-cs"/>
                  </a:rPr>
                  <a:t>Built Azure App Service web app using Umbraco and SQL on Azure</a:t>
                </a:r>
              </a:p>
              <a:p>
                <a:pPr marL="0" marR="0" lvl="0" indent="0" algn="l" defTabSz="914400" rtl="0" eaLnBrk="1" fontAlgn="auto" latinLnBrk="0" hangingPunct="1">
                  <a:lnSpc>
                    <a:spcPct val="100000"/>
                  </a:lnSpc>
                  <a:spcBef>
                    <a:spcPts val="0"/>
                  </a:spcBef>
                  <a:spcAft>
                    <a:spcPts val="588"/>
                  </a:spcAft>
                  <a:buClrTx/>
                  <a:buSzTx/>
                  <a:buFontTx/>
                  <a:buNone/>
                  <a:tabLst/>
                  <a:defRPr/>
                </a:pPr>
                <a:r>
                  <a:rPr kumimoji="0" lang="en-US" sz="1176" b="0" i="0" u="none" strike="noStrike" kern="1200" cap="none" spc="0" normalizeH="0" baseline="0" noProof="0" dirty="0">
                    <a:ln>
                      <a:noFill/>
                    </a:ln>
                    <a:solidFill>
                      <a:prstClr val="black"/>
                    </a:solidFill>
                    <a:effectLst/>
                    <a:uLnTx/>
                    <a:uFillTx/>
                    <a:latin typeface="Segoe UI Light" charset="0"/>
                    <a:ea typeface="+mn-ea"/>
                    <a:cs typeface="+mn-cs"/>
                  </a:rPr>
                  <a:t>Used VNET to connect data from on-premises</a:t>
                </a:r>
              </a:p>
              <a:p>
                <a:pPr marL="0" marR="0" lvl="0" indent="0" algn="l" defTabSz="914367" rtl="0" eaLnBrk="1" fontAlgn="auto" latinLnBrk="0" hangingPunct="1">
                  <a:lnSpc>
                    <a:spcPct val="100000"/>
                  </a:lnSpc>
                  <a:spcBef>
                    <a:spcPts val="0"/>
                  </a:spcBef>
                  <a:spcAft>
                    <a:spcPts val="588"/>
                  </a:spcAft>
                  <a:buClrTx/>
                  <a:buSzTx/>
                  <a:buFontTx/>
                  <a:buNone/>
                  <a:tabLst/>
                  <a:defRPr/>
                </a:pPr>
                <a:endParaRPr kumimoji="0" lang="en-US" sz="1372"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367" rtl="0" eaLnBrk="1" fontAlgn="base" latinLnBrk="0" hangingPunct="1">
                  <a:lnSpc>
                    <a:spcPct val="100000"/>
                  </a:lnSpc>
                  <a:spcBef>
                    <a:spcPct val="0"/>
                  </a:spcBef>
                  <a:spcAft>
                    <a:spcPts val="294"/>
                  </a:spcAft>
                  <a:buClr>
                    <a:prstClr val="white"/>
                  </a:buClr>
                  <a:buSzPct val="100000"/>
                  <a:buFontTx/>
                  <a:buNone/>
                  <a:tabLst/>
                  <a:defRPr/>
                </a:pPr>
                <a:r>
                  <a:rPr kumimoji="0" lang="en-US" sz="1568"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400" rtl="0" eaLnBrk="1" fontAlgn="base" latinLnBrk="0" hangingPunct="1">
                  <a:lnSpc>
                    <a:spcPct val="100000"/>
                  </a:lnSpc>
                  <a:spcBef>
                    <a:spcPts val="0"/>
                  </a:spcBef>
                  <a:spcAft>
                    <a:spcPts val="294"/>
                  </a:spcAft>
                  <a:buClr>
                    <a:prstClr val="white"/>
                  </a:buClr>
                  <a:buSzPct val="100000"/>
                  <a:buFontTx/>
                  <a:buNone/>
                  <a:tabLst/>
                  <a:defRPr/>
                </a:pPr>
                <a:r>
                  <a:rPr kumimoji="0" lang="en-US" sz="1176" b="0" i="0" u="none" strike="noStrike" kern="1200" cap="none" spc="0" normalizeH="0" baseline="0" noProof="0" dirty="0">
                    <a:ln>
                      <a:noFill/>
                    </a:ln>
                    <a:solidFill>
                      <a:prstClr val="black"/>
                    </a:solidFill>
                    <a:effectLst/>
                    <a:uLnTx/>
                    <a:uFillTx/>
                    <a:latin typeface="Segoe UI Light" charset="0"/>
                    <a:ea typeface="+mn-ea"/>
                    <a:cs typeface="+mn-cs"/>
                  </a:rPr>
                  <a:t>Scalable Website with integration for Flight booking and Check In systems </a:t>
                </a:r>
              </a:p>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1372" b="0" i="0" u="none" strike="noStrike" kern="1200" cap="none" spc="0" normalizeH="0" baseline="0" noProof="0" dirty="0" err="1">
                  <a:ln>
                    <a:noFill/>
                  </a:ln>
                  <a:solidFill>
                    <a:prstClr val="black"/>
                  </a:solidFill>
                  <a:effectLst/>
                  <a:uLnTx/>
                  <a:uFillTx/>
                  <a:latin typeface="Segoe UI Light" charset="0"/>
                  <a:ea typeface="+mn-ea"/>
                  <a:cs typeface="+mn-cs"/>
                </a:endParaRPr>
              </a:p>
            </p:txBody>
          </p:sp>
          <p:sp>
            <p:nvSpPr>
              <p:cNvPr id="11" name="Title 4"/>
              <p:cNvSpPr txBox="1">
                <a:spLocks/>
              </p:cNvSpPr>
              <p:nvPr/>
            </p:nvSpPr>
            <p:spPr>
              <a:xfrm>
                <a:off x="8486466" y="245670"/>
                <a:ext cx="3884508" cy="1091673"/>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921" b="0" i="0" u="none" strike="noStrike" kern="1200" cap="none" spc="-102" normalizeH="0" baseline="0" noProof="0" dirty="0">
                    <a:ln w="3175">
                      <a:noFill/>
                    </a:ln>
                    <a:solidFill>
                      <a:prstClr val="black"/>
                    </a:solidFill>
                    <a:effectLst/>
                    <a:uLnTx/>
                    <a:uFillTx/>
                    <a:latin typeface="Segoe UI Light" charset="0"/>
                    <a:ea typeface="+mn-ea"/>
                    <a:cs typeface="Segoe UI Light" charset="0"/>
                  </a:rPr>
                  <a:t>Iberia Express</a:t>
                </a:r>
              </a:p>
            </p:txBody>
          </p:sp>
        </p:grpSp>
      </p:grpSp>
      <p:grpSp>
        <p:nvGrpSpPr>
          <p:cNvPr id="14" name="Group 13"/>
          <p:cNvGrpSpPr/>
          <p:nvPr/>
        </p:nvGrpSpPr>
        <p:grpSpPr>
          <a:xfrm>
            <a:off x="1915887" y="449932"/>
            <a:ext cx="9551026" cy="5352154"/>
            <a:chOff x="1604962" y="919162"/>
            <a:chExt cx="8982075" cy="5019675"/>
          </a:xfrm>
        </p:grpSpPr>
        <p:pic>
          <p:nvPicPr>
            <p:cNvPr id="12" name="Picture 11"/>
            <p:cNvPicPr>
              <a:picLocks noChangeAspect="1"/>
            </p:cNvPicPr>
            <p:nvPr/>
          </p:nvPicPr>
          <p:blipFill>
            <a:blip r:embed="rId3"/>
            <a:stretch>
              <a:fillRect/>
            </a:stretch>
          </p:blipFill>
          <p:spPr>
            <a:xfrm>
              <a:off x="1604962" y="919162"/>
              <a:ext cx="8982075" cy="5019675"/>
            </a:xfrm>
            <a:prstGeom prst="rect">
              <a:avLst/>
            </a:prstGeom>
          </p:spPr>
        </p:pic>
        <p:pic>
          <p:nvPicPr>
            <p:cNvPr id="13" name="Picture 12"/>
            <p:cNvPicPr>
              <a:picLocks noChangeAspect="1"/>
            </p:cNvPicPr>
            <p:nvPr/>
          </p:nvPicPr>
          <p:blipFill>
            <a:blip r:embed="rId4"/>
            <a:stretch>
              <a:fillRect/>
            </a:stretch>
          </p:blipFill>
          <p:spPr>
            <a:xfrm>
              <a:off x="2009000" y="3938971"/>
              <a:ext cx="6657975" cy="1133475"/>
            </a:xfrm>
            <a:prstGeom prst="rect">
              <a:avLst/>
            </a:prstGeom>
          </p:spPr>
        </p:pic>
      </p:grpSp>
      <p:grpSp>
        <p:nvGrpSpPr>
          <p:cNvPr id="17" name="Group 16"/>
          <p:cNvGrpSpPr/>
          <p:nvPr/>
        </p:nvGrpSpPr>
        <p:grpSpPr>
          <a:xfrm>
            <a:off x="58072" y="60960"/>
            <a:ext cx="1526254" cy="1524000"/>
            <a:chOff x="1717395" y="265949"/>
            <a:chExt cx="1526254" cy="1524000"/>
          </a:xfrm>
        </p:grpSpPr>
        <p:sp>
          <p:nvSpPr>
            <p:cNvPr id="18" name="Rectangle 17"/>
            <p:cNvSpPr/>
            <p:nvPr/>
          </p:nvSpPr>
          <p:spPr bwMode="auto">
            <a:xfrm>
              <a:off x="1717395" y="265949"/>
              <a:ext cx="1526254"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p:cNvSpPr txBox="1"/>
            <p:nvPr/>
          </p:nvSpPr>
          <p:spPr>
            <a:xfrm>
              <a:off x="1873860" y="1311082"/>
              <a:ext cx="1096069"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eCommerce</a:t>
              </a:r>
              <a:endPar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grpSp>
          <p:nvGrpSpPr>
            <p:cNvPr id="20" name="Group 19"/>
            <p:cNvGrpSpPr/>
            <p:nvPr/>
          </p:nvGrpSpPr>
          <p:grpSpPr>
            <a:xfrm>
              <a:off x="1856015" y="378569"/>
              <a:ext cx="1222822" cy="892987"/>
              <a:chOff x="9379882" y="4203901"/>
              <a:chExt cx="1222822" cy="892987"/>
            </a:xfrm>
          </p:grpSpPr>
          <p:pic>
            <p:nvPicPr>
              <p:cNvPr id="21" name="Picture 20"/>
              <p:cNvPicPr>
                <a:picLocks noChangeAspect="1"/>
              </p:cNvPicPr>
              <p:nvPr/>
            </p:nvPicPr>
            <p:blipFill>
              <a:blip r:embed="rId5"/>
              <a:stretch>
                <a:fillRect/>
              </a:stretch>
            </p:blipFill>
            <p:spPr>
              <a:xfrm>
                <a:off x="9379882" y="4203901"/>
                <a:ext cx="1222822" cy="892987"/>
              </a:xfrm>
              <a:prstGeom prst="rect">
                <a:avLst/>
              </a:prstGeom>
              <a:solidFill>
                <a:srgbClr val="00B050"/>
              </a:solidFill>
            </p:spPr>
          </p:pic>
          <p:sp>
            <p:nvSpPr>
              <p:cNvPr id="22" name="Rectangle 21"/>
              <p:cNvSpPr/>
              <p:nvPr/>
            </p:nvSpPr>
            <p:spPr bwMode="auto">
              <a:xfrm>
                <a:off x="9411339" y="4364803"/>
                <a:ext cx="1153167" cy="69106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1353" y="4501193"/>
                <a:ext cx="453138" cy="418281"/>
              </a:xfrm>
              <a:prstGeom prst="rect">
                <a:avLst/>
              </a:prstGeom>
            </p:spPr>
          </p:pic>
        </p:grpSp>
      </p:grpSp>
    </p:spTree>
    <p:extLst>
      <p:ext uri="{BB962C8B-B14F-4D97-AF65-F5344CB8AC3E}">
        <p14:creationId xmlns:p14="http://schemas.microsoft.com/office/powerpoint/2010/main" val="9880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230659" y="541780"/>
            <a:ext cx="11006590" cy="4141631"/>
            <a:chOff x="-83416" y="1974780"/>
            <a:chExt cx="11006590" cy="4141631"/>
          </a:xfrm>
        </p:grpSpPr>
        <p:grpSp>
          <p:nvGrpSpPr>
            <p:cNvPr id="39" name="Group 38"/>
            <p:cNvGrpSpPr/>
            <p:nvPr/>
          </p:nvGrpSpPr>
          <p:grpSpPr>
            <a:xfrm>
              <a:off x="7038666" y="2014345"/>
              <a:ext cx="3884508" cy="4102066"/>
              <a:chOff x="8486466" y="245670"/>
              <a:chExt cx="3884508" cy="4102066"/>
            </a:xfrm>
          </p:grpSpPr>
          <p:sp>
            <p:nvSpPr>
              <p:cNvPr id="34" name="Title 4"/>
              <p:cNvSpPr txBox="1">
                <a:spLocks/>
              </p:cNvSpPr>
              <p:nvPr/>
            </p:nvSpPr>
            <p:spPr>
              <a:xfrm>
                <a:off x="8486466" y="245670"/>
                <a:ext cx="3884508" cy="64005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NASCAR</a:t>
                </a:r>
              </a:p>
            </p:txBody>
          </p:sp>
          <p:sp>
            <p:nvSpPr>
              <p:cNvPr id="35" name="TextBox 34"/>
              <p:cNvSpPr txBox="1"/>
              <p:nvPr/>
            </p:nvSpPr>
            <p:spPr>
              <a:xfrm>
                <a:off x="8486466" y="672579"/>
                <a:ext cx="3361593" cy="3675157"/>
              </a:xfrm>
              <a:prstGeom prst="rect">
                <a:avLst/>
              </a:prstGeom>
              <a:noFill/>
            </p:spPr>
            <p:txBody>
              <a:bodyPr wrap="square" lIns="179259" tIns="143407" rIns="179259" bIns="143407" rtlCol="0">
                <a:spAutoFit/>
              </a:bodyPr>
              <a:lstStyle/>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Support live video with live timing and scoring. Custom (per manufacture) experience. Support any device at large scale</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1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Using Azure Web App (running PHP) as frontend utilizing many Azure services such as Storage, SQL, Notification Hub, and Cache. Incorporating Azure DevOps </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1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Highly scalable Web and Mobile solution support any device for streaming and live scoring. Engaging customers to interact with the application reaching millions of users. </a:t>
                </a:r>
              </a:p>
            </p:txBody>
          </p:sp>
        </p:grpSp>
        <p:grpSp>
          <p:nvGrpSpPr>
            <p:cNvPr id="40" name="Group 39"/>
            <p:cNvGrpSpPr/>
            <p:nvPr/>
          </p:nvGrpSpPr>
          <p:grpSpPr>
            <a:xfrm>
              <a:off x="-83416" y="1974780"/>
              <a:ext cx="7039389" cy="3523482"/>
              <a:chOff x="-823645" y="-39078"/>
              <a:chExt cx="7039389" cy="3523482"/>
            </a:xfrm>
          </p:grpSpPr>
          <p:pic>
            <p:nvPicPr>
              <p:cNvPr id="33" name="nscs_budweiser_duel1_green_flag_022014.jpg"/>
              <p:cNvPicPr>
                <a:picLocks noChangeAspect="1"/>
              </p:cNvPicPr>
              <p:nvPr/>
            </p:nvPicPr>
            <p:blipFill rotWithShape="1">
              <a:blip r:embed="rId2">
                <a:extLst/>
              </a:blip>
              <a:srcRect l="1415" t="8234" r="-10" b="5618"/>
              <a:stretch/>
            </p:blipFill>
            <p:spPr>
              <a:xfrm>
                <a:off x="-17774" y="487"/>
                <a:ext cx="6233518" cy="3483917"/>
              </a:xfrm>
              <a:prstGeom prst="rect">
                <a:avLst/>
              </a:prstGeom>
              <a:ln w="12700">
                <a:miter lim="400000"/>
              </a:ln>
            </p:spPr>
          </p:pic>
          <p:grpSp>
            <p:nvGrpSpPr>
              <p:cNvPr id="36" name="Group 35"/>
              <p:cNvGrpSpPr>
                <a:grpSpLocks noChangeAspect="1"/>
              </p:cNvGrpSpPr>
              <p:nvPr/>
            </p:nvGrpSpPr>
            <p:grpSpPr>
              <a:xfrm>
                <a:off x="-823645" y="-39078"/>
                <a:ext cx="3427015" cy="3427015"/>
                <a:chOff x="4573300" y="1686321"/>
                <a:chExt cx="3930708" cy="3930708"/>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300" y="1686321"/>
                  <a:ext cx="3930708" cy="3930708"/>
                </a:xfrm>
                <a:prstGeom prst="rect">
                  <a:avLst/>
                </a:prstGeom>
              </p:spPr>
            </p:pic>
            <p:pic>
              <p:nvPicPr>
                <p:cNvPr id="38" name="1296F2FE-0956-4184-9A9C-C44F56D5A1A0" descr="C8C5ED29-51F0-4150-B510-E42D7FDEDE3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4783" y="2326136"/>
                  <a:ext cx="1488065" cy="264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42" name="Picture 41"/>
          <p:cNvPicPr>
            <a:picLocks noChangeAspect="1"/>
          </p:cNvPicPr>
          <p:nvPr/>
        </p:nvPicPr>
        <p:blipFill>
          <a:blip r:embed="rId5"/>
          <a:stretch>
            <a:fillRect/>
          </a:stretch>
        </p:blipFill>
        <p:spPr>
          <a:xfrm>
            <a:off x="374098" y="1553538"/>
            <a:ext cx="8791575" cy="4724400"/>
          </a:xfrm>
          <a:prstGeom prst="rect">
            <a:avLst/>
          </a:prstGeom>
        </p:spPr>
      </p:pic>
      <p:pic>
        <p:nvPicPr>
          <p:cNvPr id="43" name="Picture 42"/>
          <p:cNvPicPr>
            <a:picLocks noChangeAspect="1"/>
          </p:cNvPicPr>
          <p:nvPr/>
        </p:nvPicPr>
        <p:blipFill>
          <a:blip r:embed="rId6"/>
          <a:stretch>
            <a:fillRect/>
          </a:stretch>
        </p:blipFill>
        <p:spPr>
          <a:xfrm>
            <a:off x="4057968" y="1008254"/>
            <a:ext cx="7362484" cy="5508171"/>
          </a:xfrm>
          <a:prstGeom prst="rect">
            <a:avLst/>
          </a:prstGeom>
          <a:ln>
            <a:solidFill>
              <a:schemeClr val="accent1">
                <a:shade val="50000"/>
              </a:schemeClr>
            </a:solidFill>
          </a:ln>
        </p:spPr>
      </p:pic>
      <p:grpSp>
        <p:nvGrpSpPr>
          <p:cNvPr id="20" name="Group 19"/>
          <p:cNvGrpSpPr/>
          <p:nvPr/>
        </p:nvGrpSpPr>
        <p:grpSpPr>
          <a:xfrm>
            <a:off x="8990" y="60018"/>
            <a:ext cx="1964064" cy="1524000"/>
            <a:chOff x="3339877" y="257426"/>
            <a:chExt cx="1964064" cy="1524000"/>
          </a:xfrm>
        </p:grpSpPr>
        <p:grpSp>
          <p:nvGrpSpPr>
            <p:cNvPr id="27" name="Group 26"/>
            <p:cNvGrpSpPr/>
            <p:nvPr/>
          </p:nvGrpSpPr>
          <p:grpSpPr>
            <a:xfrm>
              <a:off x="3394149" y="257426"/>
              <a:ext cx="1855520" cy="1524000"/>
              <a:chOff x="3394149" y="257426"/>
              <a:chExt cx="1855520" cy="1524000"/>
            </a:xfrm>
          </p:grpSpPr>
          <p:sp>
            <p:nvSpPr>
              <p:cNvPr id="29" name="Rectangle 28"/>
              <p:cNvSpPr/>
              <p:nvPr/>
            </p:nvSpPr>
            <p:spPr bwMode="auto">
              <a:xfrm>
                <a:off x="3394149" y="257426"/>
                <a:ext cx="185552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0" name="Picture 29"/>
              <p:cNvPicPr>
                <a:picLocks noChangeAspect="1"/>
              </p:cNvPicPr>
              <p:nvPr/>
            </p:nvPicPr>
            <p:blipFill>
              <a:blip r:embed="rId7"/>
              <a:stretch>
                <a:fillRect/>
              </a:stretch>
            </p:blipFill>
            <p:spPr>
              <a:xfrm>
                <a:off x="3699619" y="359868"/>
                <a:ext cx="1222822" cy="892987"/>
              </a:xfrm>
              <a:prstGeom prst="rect">
                <a:avLst/>
              </a:prstGeom>
            </p:spPr>
          </p:pic>
          <p:sp>
            <p:nvSpPr>
              <p:cNvPr id="31" name="Rectangle 30"/>
              <p:cNvSpPr/>
              <p:nvPr/>
            </p:nvSpPr>
            <p:spPr bwMode="auto">
              <a:xfrm>
                <a:off x="3731076" y="520770"/>
                <a:ext cx="1153167" cy="69106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5368" y="620149"/>
                <a:ext cx="504581" cy="511838"/>
              </a:xfrm>
              <a:prstGeom prst="rect">
                <a:avLst/>
              </a:prstGeom>
            </p:spPr>
          </p:pic>
        </p:grpSp>
        <p:sp>
          <p:nvSpPr>
            <p:cNvPr id="28" name="TextBox 27"/>
            <p:cNvSpPr txBox="1"/>
            <p:nvPr/>
          </p:nvSpPr>
          <p:spPr>
            <a:xfrm>
              <a:off x="3339877" y="1309084"/>
              <a:ext cx="1964064" cy="307777"/>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grpSp>
    </p:spTree>
    <p:extLst>
      <p:ext uri="{BB962C8B-B14F-4D97-AF65-F5344CB8AC3E}">
        <p14:creationId xmlns:p14="http://schemas.microsoft.com/office/powerpoint/2010/main" val="31332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440993" y="239944"/>
            <a:ext cx="9538985" cy="4597544"/>
            <a:chOff x="-552284" y="268370"/>
            <a:chExt cx="11812090" cy="5862002"/>
          </a:xfrm>
        </p:grpSpPr>
        <p:sp>
          <p:nvSpPr>
            <p:cNvPr id="37" name="Title 4"/>
            <p:cNvSpPr txBox="1">
              <a:spLocks/>
            </p:cNvSpPr>
            <p:nvPr/>
          </p:nvSpPr>
          <p:spPr>
            <a:xfrm>
              <a:off x="8152680" y="268370"/>
              <a:ext cx="3107126" cy="1091673"/>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Canadian Broadcasting</a:t>
              </a:r>
            </a:p>
          </p:txBody>
        </p:sp>
        <p:sp>
          <p:nvSpPr>
            <p:cNvPr id="38" name="TextBox 37"/>
            <p:cNvSpPr txBox="1"/>
            <p:nvPr/>
          </p:nvSpPr>
          <p:spPr>
            <a:xfrm>
              <a:off x="8152681" y="1259757"/>
              <a:ext cx="2868115" cy="4275321"/>
            </a:xfrm>
            <a:prstGeom prst="rect">
              <a:avLst/>
            </a:prstGeom>
            <a:noFill/>
          </p:spPr>
          <p:txBody>
            <a:bodyPr wrap="square" lIns="179259" tIns="143407" rIns="179259" bIns="143407" rtlCol="0">
              <a:spAutoFit/>
            </a:bodyPr>
            <a:lstStyle/>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Segoe UI Light" charset="0"/>
                  <a:ea typeface="+mn-ea"/>
                  <a:cs typeface="+mn-cs"/>
                </a:rPr>
                <a:t>Provide real-time results of Canadian election at very high scale (nationwide). While keeping the experience for mobile and desktop devices responsive and impressive</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Segoe UI Light" charset="0"/>
                  <a:ea typeface="+mn-ea"/>
                  <a:cs typeface="+mn-cs"/>
                </a:rPr>
                <a:t>Using App Service Environment to (auto) scale across 3 different geo-regions and utilize (peak time) close to 1300 cores. Used App Service apps to provide API, Web and Mobile experiences </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Segoe UI Light" charset="0"/>
                  <a:ea typeface="+mn-ea"/>
                  <a:cs typeface="+mn-cs"/>
                </a:rPr>
                <a:t>Successfully served </a:t>
              </a:r>
              <a:r>
                <a:rPr kumimoji="0" lang="en-US" sz="1200" b="1" i="0" u="none" strike="noStrike" kern="1200" cap="none" spc="0" normalizeH="0" baseline="0" noProof="0" dirty="0">
                  <a:ln>
                    <a:noFill/>
                  </a:ln>
                  <a:solidFill>
                    <a:prstClr val="black"/>
                  </a:solidFill>
                  <a:effectLst/>
                  <a:uLnTx/>
                  <a:uFillTx/>
                  <a:latin typeface="Segoe UI Light" charset="0"/>
                  <a:ea typeface="+mn-ea"/>
                  <a:cs typeface="+mn-cs"/>
                </a:rPr>
                <a:t>3.6 billion </a:t>
              </a:r>
              <a:r>
                <a:rPr kumimoji="0" lang="en-US" sz="1200" b="0" i="0" u="none" strike="noStrike" kern="1200" cap="none" spc="0" normalizeH="0" baseline="0" noProof="0" dirty="0">
                  <a:ln>
                    <a:noFill/>
                  </a:ln>
                  <a:solidFill>
                    <a:prstClr val="black"/>
                  </a:solidFill>
                  <a:effectLst/>
                  <a:uLnTx/>
                  <a:uFillTx/>
                  <a:latin typeface="Segoe UI Light" charset="0"/>
                  <a:ea typeface="+mn-ea"/>
                  <a:cs typeface="+mn-cs"/>
                </a:rPr>
                <a:t>requests over six hours, at a peak of </a:t>
              </a:r>
              <a:r>
                <a:rPr kumimoji="0" lang="en-US" sz="1200" b="1" i="0" u="none" strike="noStrike" kern="1200" cap="none" spc="0" normalizeH="0" baseline="0" noProof="0" dirty="0">
                  <a:ln>
                    <a:noFill/>
                  </a:ln>
                  <a:solidFill>
                    <a:prstClr val="black"/>
                  </a:solidFill>
                  <a:effectLst/>
                  <a:uLnTx/>
                  <a:uFillTx/>
                  <a:latin typeface="Segoe UI Light" charset="0"/>
                  <a:ea typeface="+mn-ea"/>
                  <a:cs typeface="+mn-cs"/>
                </a:rPr>
                <a:t>800K RPS</a:t>
              </a:r>
              <a:r>
                <a:rPr kumimoji="0" lang="en-US" sz="1200" b="0" i="0" u="none" strike="noStrike" kern="1200" cap="none" spc="0" normalizeH="0" baseline="0" noProof="0" dirty="0">
                  <a:ln>
                    <a:noFill/>
                  </a:ln>
                  <a:solidFill>
                    <a:prstClr val="black"/>
                  </a:solidFill>
                  <a:effectLst/>
                  <a:uLnTx/>
                  <a:uFillTx/>
                  <a:latin typeface="Segoe UI Light" charset="0"/>
                  <a:ea typeface="+mn-ea"/>
                  <a:cs typeface="+mn-cs"/>
                </a:rPr>
                <a:t>.</a:t>
              </a:r>
            </a:p>
          </p:txBody>
        </p:sp>
        <p:grpSp>
          <p:nvGrpSpPr>
            <p:cNvPr id="15" name="Group 14"/>
            <p:cNvGrpSpPr/>
            <p:nvPr/>
          </p:nvGrpSpPr>
          <p:grpSpPr>
            <a:xfrm>
              <a:off x="-552284" y="404845"/>
              <a:ext cx="8636454" cy="5725527"/>
              <a:chOff x="-465198" y="2532823"/>
              <a:chExt cx="8636454" cy="5725527"/>
            </a:xfrm>
          </p:grpSpPr>
          <p:grpSp>
            <p:nvGrpSpPr>
              <p:cNvPr id="14" name="Group 13"/>
              <p:cNvGrpSpPr/>
              <p:nvPr/>
            </p:nvGrpSpPr>
            <p:grpSpPr>
              <a:xfrm>
                <a:off x="-465198" y="2532823"/>
                <a:ext cx="8636454" cy="5725527"/>
                <a:chOff x="2510497" y="148852"/>
                <a:chExt cx="8636454" cy="5725527"/>
              </a:xfrm>
            </p:grpSpPr>
            <p:pic>
              <p:nvPicPr>
                <p:cNvPr id="34" name="Picture 2" descr="clip_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97" y="148852"/>
                  <a:ext cx="8636454" cy="48556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3"/>
                <a:stretch>
                  <a:fillRect/>
                </a:stretch>
              </p:blipFill>
              <p:spPr>
                <a:xfrm>
                  <a:off x="2718128" y="3141425"/>
                  <a:ext cx="2588758" cy="2009175"/>
                </a:xfrm>
                <a:prstGeom prst="rect">
                  <a:avLst/>
                </a:prstGeom>
              </p:spPr>
            </p:pic>
            <p:pic>
              <p:nvPicPr>
                <p:cNvPr id="33" name="Picture 32"/>
                <p:cNvPicPr>
                  <a:picLocks noChangeAspect="1"/>
                </p:cNvPicPr>
                <p:nvPr/>
              </p:nvPicPr>
              <p:blipFill>
                <a:blip r:embed="rId4"/>
                <a:stretch>
                  <a:fillRect/>
                </a:stretch>
              </p:blipFill>
              <p:spPr>
                <a:xfrm>
                  <a:off x="5992554" y="3614056"/>
                  <a:ext cx="3488113" cy="2260323"/>
                </a:xfrm>
                <a:prstGeom prst="rect">
                  <a:avLst/>
                </a:prstGeom>
              </p:spPr>
            </p:pic>
          </p:grpSp>
          <p:pic>
            <p:nvPicPr>
              <p:cNvPr id="36" name="Picture 35"/>
              <p:cNvPicPr>
                <a:picLocks noChangeAspect="1"/>
              </p:cNvPicPr>
              <p:nvPr/>
            </p:nvPicPr>
            <p:blipFill>
              <a:blip r:embed="rId5"/>
              <a:stretch>
                <a:fillRect/>
              </a:stretch>
            </p:blipFill>
            <p:spPr>
              <a:xfrm>
                <a:off x="3853029" y="3255836"/>
                <a:ext cx="3365298" cy="2019179"/>
              </a:xfrm>
              <a:prstGeom prst="rect">
                <a:avLst/>
              </a:prstGeom>
            </p:spPr>
          </p:pic>
        </p:grpSp>
      </p:grpSp>
      <p:grpSp>
        <p:nvGrpSpPr>
          <p:cNvPr id="18" name="Group 17"/>
          <p:cNvGrpSpPr/>
          <p:nvPr/>
        </p:nvGrpSpPr>
        <p:grpSpPr>
          <a:xfrm>
            <a:off x="224165" y="1827822"/>
            <a:ext cx="9331919" cy="4724207"/>
            <a:chOff x="0" y="1959622"/>
            <a:chExt cx="9331919" cy="4724207"/>
          </a:xfrm>
        </p:grpSpPr>
        <p:pic>
          <p:nvPicPr>
            <p:cNvPr id="45" name="Picture 44"/>
            <p:cNvPicPr>
              <a:picLocks noChangeAspect="1"/>
            </p:cNvPicPr>
            <p:nvPr/>
          </p:nvPicPr>
          <p:blipFill>
            <a:blip r:embed="rId6"/>
            <a:stretch>
              <a:fillRect/>
            </a:stretch>
          </p:blipFill>
          <p:spPr>
            <a:xfrm>
              <a:off x="2369968" y="2122714"/>
              <a:ext cx="6961951" cy="4561115"/>
            </a:xfrm>
            <a:prstGeom prst="rect">
              <a:avLst/>
            </a:prstGeom>
          </p:spPr>
        </p:pic>
        <p:grpSp>
          <p:nvGrpSpPr>
            <p:cNvPr id="17" name="Group 16"/>
            <p:cNvGrpSpPr/>
            <p:nvPr/>
          </p:nvGrpSpPr>
          <p:grpSpPr>
            <a:xfrm>
              <a:off x="0" y="1959622"/>
              <a:ext cx="2738629" cy="4374641"/>
              <a:chOff x="8486466" y="245670"/>
              <a:chExt cx="3884508" cy="4374641"/>
            </a:xfrm>
          </p:grpSpPr>
          <p:sp>
            <p:nvSpPr>
              <p:cNvPr id="46" name="Title 4"/>
              <p:cNvSpPr txBox="1">
                <a:spLocks/>
              </p:cNvSpPr>
              <p:nvPr/>
            </p:nvSpPr>
            <p:spPr>
              <a:xfrm>
                <a:off x="8486466" y="245670"/>
                <a:ext cx="3884508" cy="1091673"/>
              </a:xfrm>
              <a:prstGeom prst="rect">
                <a:avLst/>
              </a:prstGeom>
            </p:spPr>
            <p:txBody>
              <a:bodyPr vert="horz" wrap="square" lIns="143428" tIns="89642" rIns="143428" bIns="89642" rtlCol="0" anchor="t">
                <a:normAutofit lnSpcReduction="10000"/>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2" normalizeH="0" baseline="0" noProof="0" dirty="0" err="1">
                    <a:ln w="3175">
                      <a:noFill/>
                    </a:ln>
                    <a:solidFill>
                      <a:prstClr val="black"/>
                    </a:solidFill>
                    <a:effectLst/>
                    <a:uLnTx/>
                    <a:uFillTx/>
                    <a:latin typeface="Segoe UI Light" charset="0"/>
                    <a:ea typeface="+mn-ea"/>
                    <a:cs typeface="Segoe UI Light" charset="0"/>
                  </a:rPr>
                  <a:t>Digame</a:t>
                </a:r>
                <a:r>
                  <a:rPr kumimoji="0" lang="en-US" sz="32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 </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Mobile</a:t>
                </a:r>
              </a:p>
            </p:txBody>
          </p:sp>
          <p:sp>
            <p:nvSpPr>
              <p:cNvPr id="47" name="TextBox 46"/>
              <p:cNvSpPr txBox="1"/>
              <p:nvPr/>
            </p:nvSpPr>
            <p:spPr>
              <a:xfrm>
                <a:off x="8486467" y="1115200"/>
                <a:ext cx="3361593" cy="3505111"/>
              </a:xfrm>
              <a:prstGeom prst="rect">
                <a:avLst/>
              </a:prstGeom>
              <a:noFill/>
            </p:spPr>
            <p:txBody>
              <a:bodyPr wrap="square" lIns="179259" tIns="143407" rIns="179259" bIns="143407" rtlCol="0">
                <a:spAutoFit/>
              </a:bodyPr>
              <a:lstStyle/>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Support Live TV with online voting</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Provide rich experience, allowing customers to vote, purchase songs, view standing via Mobile and Web</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050" b="0" i="0" u="none" strike="noStrike" kern="1200" cap="all"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192" rtl="0" eaLnBrk="1" fontAlgn="auto" latinLnBrk="0" hangingPunct="1">
                  <a:lnSpc>
                    <a:spcPct val="100000"/>
                  </a:lnSpc>
                  <a:spcBef>
                    <a:spcPts val="0"/>
                  </a:spcBef>
                  <a:spcAft>
                    <a:spcPts val="588"/>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Cloud-based web and mobile apps running on App Service, connecting to backend production systems </a:t>
                </a:r>
              </a:p>
              <a:p>
                <a:pPr marL="0" marR="0" lvl="0" indent="0" algn="l" defTabSz="914192" rtl="0" eaLnBrk="1" fontAlgn="auto" latinLnBrk="0" hangingPunct="1">
                  <a:lnSpc>
                    <a:spcPct val="100000"/>
                  </a:lnSpc>
                  <a:spcBef>
                    <a:spcPts val="0"/>
                  </a:spcBef>
                  <a:spcAft>
                    <a:spcPts val="588"/>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Auto-scale for peak times</a:t>
                </a:r>
              </a:p>
              <a:p>
                <a:pPr marL="0" marR="0" lvl="0" indent="0" algn="l" defTabSz="914192" rtl="0" eaLnBrk="1" fontAlgn="auto" latinLnBrk="0" hangingPunct="1">
                  <a:lnSpc>
                    <a:spcPct val="100000"/>
                  </a:lnSpc>
                  <a:spcBef>
                    <a:spcPts val="0"/>
                  </a:spcBef>
                  <a:spcAft>
                    <a:spcPts val="588"/>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ct val="0"/>
                  </a:spcBef>
                  <a:spcAft>
                    <a:spcPts val="294"/>
                  </a:spcAft>
                  <a:buClr>
                    <a:prstClr val="white"/>
                  </a:buClr>
                  <a:buSzPct val="100000"/>
                  <a:buFontTx/>
                  <a:buNone/>
                  <a:tabLst/>
                  <a:defRPr/>
                </a:pPr>
                <a:r>
                  <a:rPr kumimoji="0" lang="en-US" sz="12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192" rtl="0" eaLnBrk="1" fontAlgn="base" latinLnBrk="0" hangingPunct="1">
                  <a:lnSpc>
                    <a:spcPct val="100000"/>
                  </a:lnSpc>
                  <a:spcBef>
                    <a:spcPts val="0"/>
                  </a:spcBef>
                  <a:spcAft>
                    <a:spcPts val="294"/>
                  </a:spcAft>
                  <a:buClr>
                    <a:prstClr val="white"/>
                  </a:buClr>
                  <a:buSzPct val="100000"/>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Scalable solution supporting very large number of voters</a:t>
                </a:r>
              </a:p>
              <a:p>
                <a:pPr marL="0" marR="0" lvl="0" indent="0" algn="l" defTabSz="914192" rtl="0" eaLnBrk="1" fontAlgn="base" latinLnBrk="0" hangingPunct="1">
                  <a:lnSpc>
                    <a:spcPct val="100000"/>
                  </a:lnSpc>
                  <a:spcBef>
                    <a:spcPts val="0"/>
                  </a:spcBef>
                  <a:spcAft>
                    <a:spcPts val="294"/>
                  </a:spcAft>
                  <a:buClr>
                    <a:prstClr val="white"/>
                  </a:buClr>
                  <a:buSzPct val="100000"/>
                  <a:buFontTx/>
                  <a:buNone/>
                  <a:tabLst/>
                  <a:defRPr/>
                </a:pPr>
                <a:r>
                  <a:rPr kumimoji="0" lang="en-US" sz="1050" b="0" i="0" u="none" strike="noStrike" kern="1200" cap="none" spc="0" normalizeH="0" baseline="0" noProof="0" dirty="0">
                    <a:ln>
                      <a:noFill/>
                    </a:ln>
                    <a:solidFill>
                      <a:prstClr val="black"/>
                    </a:solidFill>
                    <a:effectLst/>
                    <a:uLnTx/>
                    <a:uFillTx/>
                    <a:latin typeface="Segoe UI Light" charset="0"/>
                    <a:ea typeface="+mn-ea"/>
                    <a:cs typeface="+mn-cs"/>
                  </a:rPr>
                  <a:t>Added real-time feedback to production</a:t>
                </a:r>
              </a:p>
              <a:p>
                <a:pPr marL="0" marR="0" lvl="0" indent="0" algn="l" defTabSz="914192" rtl="0" eaLnBrk="1" fontAlgn="auto" latinLnBrk="0" hangingPunct="1">
                  <a:lnSpc>
                    <a:spcPct val="90000"/>
                  </a:lnSpc>
                  <a:spcBef>
                    <a:spcPts val="0"/>
                  </a:spcBef>
                  <a:spcAft>
                    <a:spcPts val="588"/>
                  </a:spcAft>
                  <a:buClrTx/>
                  <a:buSzTx/>
                  <a:buFontTx/>
                  <a:buNone/>
                  <a:tabLst/>
                  <a:defRPr/>
                </a:pPr>
                <a:endParaRPr kumimoji="0" lang="en-US" sz="1050" b="0" i="0" u="none" strike="noStrike" kern="1200" cap="none" spc="0" normalizeH="0" baseline="0" noProof="0" dirty="0" err="1">
                  <a:ln>
                    <a:noFill/>
                  </a:ln>
                  <a:solidFill>
                    <a:prstClr val="black"/>
                  </a:solidFill>
                  <a:effectLst/>
                  <a:uLnTx/>
                  <a:uFillTx/>
                  <a:latin typeface="Segoe UI Light" charset="0"/>
                  <a:ea typeface="+mn-ea"/>
                  <a:cs typeface="+mn-cs"/>
                </a:endParaRPr>
              </a:p>
            </p:txBody>
          </p:sp>
        </p:grpSp>
      </p:grpSp>
      <p:grpSp>
        <p:nvGrpSpPr>
          <p:cNvPr id="21" name="Group 20"/>
          <p:cNvGrpSpPr/>
          <p:nvPr/>
        </p:nvGrpSpPr>
        <p:grpSpPr>
          <a:xfrm>
            <a:off x="58528" y="58133"/>
            <a:ext cx="1578150" cy="1524000"/>
            <a:chOff x="5440524" y="257426"/>
            <a:chExt cx="1578150" cy="1524000"/>
          </a:xfrm>
        </p:grpSpPr>
        <p:sp>
          <p:nvSpPr>
            <p:cNvPr id="22" name="Rectangle 21"/>
            <p:cNvSpPr/>
            <p:nvPr/>
          </p:nvSpPr>
          <p:spPr bwMode="auto">
            <a:xfrm>
              <a:off x="5440524" y="257426"/>
              <a:ext cx="157815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22"/>
            <p:cNvGrpSpPr/>
            <p:nvPr/>
          </p:nvGrpSpPr>
          <p:grpSpPr>
            <a:xfrm>
              <a:off x="5592510" y="362228"/>
              <a:ext cx="1314866" cy="1245568"/>
              <a:chOff x="8704373" y="1701366"/>
              <a:chExt cx="1341232" cy="1270542"/>
            </a:xfrm>
          </p:grpSpPr>
          <p:sp>
            <p:nvSpPr>
              <p:cNvPr id="24" name="TextBox 23"/>
              <p:cNvSpPr txBox="1"/>
              <p:nvPr/>
            </p:nvSpPr>
            <p:spPr>
              <a:xfrm>
                <a:off x="8770638" y="2662342"/>
                <a:ext cx="1223679" cy="309566"/>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Custom Apps</a:t>
                </a:r>
              </a:p>
            </p:txBody>
          </p:sp>
          <p:pic>
            <p:nvPicPr>
              <p:cNvPr id="25" name="Picture 24"/>
              <p:cNvPicPr>
                <a:picLocks noChangeAspect="1"/>
              </p:cNvPicPr>
              <p:nvPr/>
            </p:nvPicPr>
            <p:blipFill>
              <a:blip r:embed="rId7"/>
              <a:stretch>
                <a:fillRect/>
              </a:stretch>
            </p:blipFill>
            <p:spPr>
              <a:xfrm>
                <a:off x="8704373" y="1701366"/>
                <a:ext cx="1341232" cy="904858"/>
              </a:xfrm>
              <a:prstGeom prst="rect">
                <a:avLst/>
              </a:prstGeom>
            </p:spPr>
          </p:pic>
        </p:grpSp>
      </p:grpSp>
    </p:spTree>
    <p:extLst>
      <p:ext uri="{BB962C8B-B14F-4D97-AF65-F5344CB8AC3E}">
        <p14:creationId xmlns:p14="http://schemas.microsoft.com/office/powerpoint/2010/main" val="20207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764083" y="19223"/>
            <a:ext cx="9669757" cy="5162196"/>
            <a:chOff x="2701217" y="289457"/>
            <a:chExt cx="9669757" cy="5162196"/>
          </a:xfrm>
        </p:grpSpPr>
        <p:sp>
          <p:nvSpPr>
            <p:cNvPr id="36" name="Title 4"/>
            <p:cNvSpPr txBox="1">
              <a:spLocks/>
            </p:cNvSpPr>
            <p:nvPr/>
          </p:nvSpPr>
          <p:spPr>
            <a:xfrm>
              <a:off x="8486466" y="289457"/>
              <a:ext cx="3884508" cy="903758"/>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Alaska Airlines</a:t>
              </a:r>
            </a:p>
          </p:txBody>
        </p:sp>
        <p:sp>
          <p:nvSpPr>
            <p:cNvPr id="37" name="TextBox 36"/>
            <p:cNvSpPr txBox="1"/>
            <p:nvPr/>
          </p:nvSpPr>
          <p:spPr>
            <a:xfrm>
              <a:off x="8486466" y="950757"/>
              <a:ext cx="3585698" cy="4500896"/>
            </a:xfrm>
            <a:prstGeom prst="rect">
              <a:avLst/>
            </a:prstGeom>
            <a:noFill/>
          </p:spPr>
          <p:txBody>
            <a:bodyPr wrap="square" lIns="179259" tIns="143407" rIns="179259" bIns="143407" rtlCol="0">
              <a:spAutoFit/>
            </a:bodyPr>
            <a:lstStyle/>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6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0" i="0" u="none" strike="noStrike" kern="1200" cap="none" spc="0" normalizeH="0" baseline="0" noProof="0" dirty="0">
                  <a:ln>
                    <a:noFill/>
                  </a:ln>
                  <a:solidFill>
                    <a:prstClr val="black"/>
                  </a:solidFill>
                  <a:effectLst/>
                  <a:uLnTx/>
                  <a:uFillTx/>
                  <a:latin typeface="Segoe UI Light" charset="0"/>
                  <a:ea typeface="+mn-ea"/>
                  <a:cs typeface="+mn-cs"/>
                </a:rPr>
                <a:t>Provide responsive and productive ‘same day flight’ experience for Alaska personal, using employees’ devices connecting to on-premises systems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4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6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0" i="0" u="none" strike="noStrike" kern="1200" cap="none" spc="0" normalizeH="0" baseline="0" noProof="0" dirty="0">
                  <a:ln>
                    <a:noFill/>
                  </a:ln>
                  <a:solidFill>
                    <a:prstClr val="black"/>
                  </a:solidFill>
                  <a:effectLst/>
                  <a:uLnTx/>
                  <a:uFillTx/>
                  <a:latin typeface="Segoe UI Light" charset="0"/>
                  <a:ea typeface="+mn-ea"/>
                  <a:cs typeface="+mn-cs"/>
                </a:rPr>
                <a:t>Using cross platform native apps (</a:t>
              </a:r>
              <a:r>
                <a:rPr kumimoji="0" lang="en-US" sz="1400" b="0" i="0" u="none" strike="noStrike" kern="1200" cap="none" spc="0" normalizeH="0" baseline="0" noProof="0" dirty="0" err="1">
                  <a:ln>
                    <a:noFill/>
                  </a:ln>
                  <a:solidFill>
                    <a:prstClr val="black"/>
                  </a:solidFill>
                  <a:effectLst/>
                  <a:uLnTx/>
                  <a:uFillTx/>
                  <a:latin typeface="Segoe UI Light" charset="0"/>
                  <a:ea typeface="+mn-ea"/>
                  <a:cs typeface="+mn-cs"/>
                </a:rPr>
                <a:t>Xamarin</a:t>
              </a:r>
              <a:r>
                <a:rPr kumimoji="0" lang="en-US" sz="1400" b="0" i="0" u="none" strike="noStrike" kern="1200" cap="none" spc="0" normalizeH="0" baseline="0" noProof="0" dirty="0">
                  <a:ln>
                    <a:noFill/>
                  </a:ln>
                  <a:solidFill>
                    <a:prstClr val="black"/>
                  </a:solidFill>
                  <a:effectLst/>
                  <a:uLnTx/>
                  <a:uFillTx/>
                  <a:latin typeface="Segoe UI Light" charset="0"/>
                  <a:ea typeface="+mn-ea"/>
                  <a:cs typeface="+mn-cs"/>
                </a:rPr>
                <a:t>) to deliver a mobile app with mobile backend running on Azure App Service, securely connected to On-Premises systems  using VPN. </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6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6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0" i="0" u="none" strike="noStrike" kern="1200" cap="none" spc="0" normalizeH="0" baseline="0" noProof="0" dirty="0">
                  <a:ln>
                    <a:noFill/>
                  </a:ln>
                  <a:solidFill>
                    <a:prstClr val="black"/>
                  </a:solidFill>
                  <a:effectLst/>
                  <a:uLnTx/>
                  <a:uFillTx/>
                  <a:latin typeface="Segoe UI Light" charset="0"/>
                  <a:ea typeface="+mn-ea"/>
                  <a:cs typeface="+mn-cs"/>
                </a:rPr>
                <a:t>Employees to securely login, via Azure Active Directory, and hop on a flights. </a:t>
              </a:r>
            </a:p>
          </p:txBody>
        </p:sp>
        <p:grpSp>
          <p:nvGrpSpPr>
            <p:cNvPr id="15" name="Group 14"/>
            <p:cNvGrpSpPr/>
            <p:nvPr/>
          </p:nvGrpSpPr>
          <p:grpSpPr>
            <a:xfrm>
              <a:off x="2701217" y="375709"/>
              <a:ext cx="5763968" cy="4861869"/>
              <a:chOff x="1417747" y="1349829"/>
              <a:chExt cx="5620030" cy="4728462"/>
            </a:xfrm>
          </p:grpSpPr>
          <p:pic>
            <p:nvPicPr>
              <p:cNvPr id="35" name="Picture 34"/>
              <p:cNvPicPr>
                <a:picLocks noChangeAspect="1"/>
              </p:cNvPicPr>
              <p:nvPr/>
            </p:nvPicPr>
            <p:blipFill rotWithShape="1">
              <a:blip r:embed="rId2"/>
              <a:srcRect t="39389" b="4521"/>
              <a:stretch/>
            </p:blipFill>
            <p:spPr>
              <a:xfrm>
                <a:off x="1417747" y="1349829"/>
                <a:ext cx="5620030" cy="4728462"/>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2817" y="3251433"/>
                <a:ext cx="1453005" cy="2650209"/>
              </a:xfrm>
              <a:prstGeom prst="rect">
                <a:avLst/>
              </a:prstGeom>
            </p:spPr>
          </p:pic>
          <p:grpSp>
            <p:nvGrpSpPr>
              <p:cNvPr id="14" name="Group 13"/>
              <p:cNvGrpSpPr/>
              <p:nvPr/>
            </p:nvGrpSpPr>
            <p:grpSpPr>
              <a:xfrm>
                <a:off x="4215781" y="3699235"/>
                <a:ext cx="1434906" cy="1787440"/>
                <a:chOff x="4215781" y="3699235"/>
                <a:chExt cx="1434906" cy="1787440"/>
              </a:xfrm>
            </p:grpSpPr>
            <p:grpSp>
              <p:nvGrpSpPr>
                <p:cNvPr id="39" name="Group 38"/>
                <p:cNvGrpSpPr/>
                <p:nvPr/>
              </p:nvGrpSpPr>
              <p:grpSpPr>
                <a:xfrm>
                  <a:off x="4406529" y="5182035"/>
                  <a:ext cx="1085261" cy="304640"/>
                  <a:chOff x="7599161" y="1475495"/>
                  <a:chExt cx="3576239" cy="1150742"/>
                </a:xfrm>
              </p:grpSpPr>
              <p:pic>
                <p:nvPicPr>
                  <p:cNvPr id="40" name="Picture 39"/>
                  <p:cNvPicPr>
                    <a:picLocks noChangeAspect="1"/>
                  </p:cNvPicPr>
                  <p:nvPr/>
                </p:nvPicPr>
                <p:blipFill>
                  <a:blip r:embed="rId4"/>
                  <a:stretch>
                    <a:fillRect/>
                  </a:stretch>
                </p:blipFill>
                <p:spPr>
                  <a:xfrm>
                    <a:off x="8969106" y="1606989"/>
                    <a:ext cx="873606" cy="1019248"/>
                  </a:xfrm>
                  <a:prstGeom prst="rect">
                    <a:avLst/>
                  </a:prstGeom>
                </p:spPr>
              </p:pic>
              <p:pic>
                <p:nvPicPr>
                  <p:cNvPr id="41" name="Picture 40"/>
                  <p:cNvPicPr>
                    <a:picLocks noChangeAspect="1"/>
                  </p:cNvPicPr>
                  <p:nvPr/>
                </p:nvPicPr>
                <p:blipFill>
                  <a:blip r:embed="rId5"/>
                  <a:stretch>
                    <a:fillRect/>
                  </a:stretch>
                </p:blipFill>
                <p:spPr>
                  <a:xfrm>
                    <a:off x="7599161" y="1475495"/>
                    <a:ext cx="910520" cy="1111349"/>
                  </a:xfrm>
                  <a:prstGeom prst="rect">
                    <a:avLst/>
                  </a:prstGeom>
                </p:spPr>
              </p:pic>
              <p:pic>
                <p:nvPicPr>
                  <p:cNvPr id="42" name="Picture 41"/>
                  <p:cNvPicPr>
                    <a:picLocks noChangeAspect="1"/>
                  </p:cNvPicPr>
                  <p:nvPr/>
                </p:nvPicPr>
                <p:blipFill>
                  <a:blip r:embed="rId6"/>
                  <a:stretch>
                    <a:fillRect/>
                  </a:stretch>
                </p:blipFill>
                <p:spPr>
                  <a:xfrm>
                    <a:off x="10231044" y="1559921"/>
                    <a:ext cx="944356" cy="942496"/>
                  </a:xfrm>
                  <a:prstGeom prst="rect">
                    <a:avLst/>
                  </a:prstGeom>
                </p:spPr>
              </p:pic>
            </p:grpSp>
            <p:pic>
              <p:nvPicPr>
                <p:cNvPr id="43" name="Picture 42"/>
                <p:cNvPicPr>
                  <a:picLocks noChangeAspect="1"/>
                </p:cNvPicPr>
                <p:nvPr/>
              </p:nvPicPr>
              <p:blipFill>
                <a:blip r:embed="rId7"/>
                <a:stretch>
                  <a:fillRect/>
                </a:stretch>
              </p:blipFill>
              <p:spPr>
                <a:xfrm>
                  <a:off x="4215781" y="3699235"/>
                  <a:ext cx="1434906" cy="1434905"/>
                </a:xfrm>
                <a:prstGeom prst="roundRect">
                  <a:avLst/>
                </a:prstGeom>
                <a:effectLst>
                  <a:outerShdw blurRad="279400" algn="ctr" rotWithShape="0">
                    <a:prstClr val="black">
                      <a:alpha val="51000"/>
                    </a:prstClr>
                  </a:outerShdw>
                </a:effectLst>
              </p:spPr>
            </p:pic>
          </p:grpSp>
        </p:grpSp>
      </p:grpSp>
      <p:grpSp>
        <p:nvGrpSpPr>
          <p:cNvPr id="17" name="Group 16"/>
          <p:cNvGrpSpPr/>
          <p:nvPr/>
        </p:nvGrpSpPr>
        <p:grpSpPr>
          <a:xfrm>
            <a:off x="468086" y="1490506"/>
            <a:ext cx="9162730" cy="5315531"/>
            <a:chOff x="510932" y="784473"/>
            <a:chExt cx="9801364" cy="5927335"/>
          </a:xfrm>
        </p:grpSpPr>
        <p:grpSp>
          <p:nvGrpSpPr>
            <p:cNvPr id="45" name="Group 44"/>
            <p:cNvGrpSpPr/>
            <p:nvPr/>
          </p:nvGrpSpPr>
          <p:grpSpPr>
            <a:xfrm>
              <a:off x="4395440" y="784473"/>
              <a:ext cx="5916856" cy="5277494"/>
              <a:chOff x="1" y="4501"/>
              <a:chExt cx="8187658" cy="7661182"/>
            </a:xfrm>
          </p:grpSpPr>
          <p:pic>
            <p:nvPicPr>
              <p:cNvPr id="49" name="Picture 48"/>
              <p:cNvPicPr>
                <a:picLocks noChangeAspect="1"/>
              </p:cNvPicPr>
              <p:nvPr/>
            </p:nvPicPr>
            <p:blipFill>
              <a:blip r:embed="rId8"/>
              <a:stretch>
                <a:fillRect/>
              </a:stretch>
            </p:blipFill>
            <p:spPr>
              <a:xfrm>
                <a:off x="1" y="4501"/>
                <a:ext cx="8187658" cy="7504562"/>
              </a:xfrm>
              <a:prstGeom prst="rect">
                <a:avLst/>
              </a:prstGeom>
            </p:spPr>
          </p:pic>
          <p:grpSp>
            <p:nvGrpSpPr>
              <p:cNvPr id="50" name="Group 49"/>
              <p:cNvGrpSpPr/>
              <p:nvPr/>
            </p:nvGrpSpPr>
            <p:grpSpPr>
              <a:xfrm>
                <a:off x="4452555" y="2233767"/>
                <a:ext cx="3002107" cy="5431916"/>
                <a:chOff x="8649340" y="1485604"/>
                <a:chExt cx="3649969" cy="6583608"/>
              </a:xfrm>
            </p:grpSpPr>
            <p:sp>
              <p:nvSpPr>
                <p:cNvPr id="51" name="Rounded Rectangle 50"/>
                <p:cNvSpPr>
                  <a:spLocks noChangeAspect="1"/>
                </p:cNvSpPr>
                <p:nvPr/>
              </p:nvSpPr>
              <p:spPr>
                <a:xfrm>
                  <a:off x="8649340" y="1485604"/>
                  <a:ext cx="3649969" cy="6583608"/>
                </a:xfrm>
                <a:prstGeom prst="roundRect">
                  <a:avLst>
                    <a:gd name="adj" fmla="val 12485"/>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Light" charset="0"/>
                    <a:ea typeface="+mn-ea"/>
                    <a:cs typeface="+mn-cs"/>
                  </a:endParaRPr>
                </a:p>
              </p:txBody>
            </p:sp>
            <p:pic>
              <p:nvPicPr>
                <p:cNvPr id="52"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9686" y="2378074"/>
                  <a:ext cx="3089275" cy="4776747"/>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grpSp>
        <p:grpSp>
          <p:nvGrpSpPr>
            <p:cNvPr id="46" name="Group 45"/>
            <p:cNvGrpSpPr/>
            <p:nvPr/>
          </p:nvGrpSpPr>
          <p:grpSpPr>
            <a:xfrm>
              <a:off x="510932" y="784473"/>
              <a:ext cx="3884508" cy="5927335"/>
              <a:chOff x="8486466" y="245669"/>
              <a:chExt cx="3884508" cy="5927335"/>
            </a:xfrm>
            <a:solidFill>
              <a:schemeClr val="bg1"/>
            </a:solidFill>
          </p:grpSpPr>
          <p:sp>
            <p:nvSpPr>
              <p:cNvPr id="47" name="Title 4"/>
              <p:cNvSpPr txBox="1">
                <a:spLocks/>
              </p:cNvSpPr>
              <p:nvPr/>
            </p:nvSpPr>
            <p:spPr>
              <a:xfrm>
                <a:off x="8486466" y="245669"/>
                <a:ext cx="3884508" cy="1811925"/>
              </a:xfrm>
              <a:prstGeom prst="rect">
                <a:avLst/>
              </a:prstGeom>
              <a:grpFill/>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2" normalizeH="0" baseline="0" noProof="0" dirty="0">
                    <a:ln w="3175">
                      <a:noFill/>
                    </a:ln>
                    <a:solidFill>
                      <a:prstClr val="black"/>
                    </a:solidFill>
                    <a:effectLst/>
                    <a:uLnTx/>
                    <a:uFillTx/>
                    <a:latin typeface="Segoe UI Light" charset="0"/>
                    <a:ea typeface="+mn-ea"/>
                    <a:cs typeface="Segoe UI Light" charset="0"/>
                  </a:rPr>
                  <a:t>Transport for London</a:t>
                </a:r>
              </a:p>
            </p:txBody>
          </p:sp>
          <p:sp>
            <p:nvSpPr>
              <p:cNvPr id="48" name="TextBox 47"/>
              <p:cNvSpPr txBox="1"/>
              <p:nvPr/>
            </p:nvSpPr>
            <p:spPr>
              <a:xfrm>
                <a:off x="8486467" y="1637611"/>
                <a:ext cx="3884507" cy="4535393"/>
              </a:xfrm>
              <a:prstGeom prst="rect">
                <a:avLst/>
              </a:prstGeom>
              <a:grpFill/>
            </p:spPr>
            <p:txBody>
              <a:bodyPr wrap="square" lIns="179259" tIns="143407" rIns="179259" bIns="143407" rtlCol="0">
                <a:spAutoFit/>
              </a:bodyPr>
              <a:lstStyle/>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Objectives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Allow employees to report on assets needing repairs, using employees’ devices underground (little to no network / </a:t>
                </a:r>
                <a:r>
                  <a:rPr kumimoji="0" lang="en-US" sz="1100" b="0" i="0" u="none" strike="noStrike" kern="1200" cap="none" spc="0" normalizeH="0" baseline="0" noProof="0" dirty="0" err="1">
                    <a:ln>
                      <a:noFill/>
                    </a:ln>
                    <a:solidFill>
                      <a:prstClr val="black"/>
                    </a:solidFill>
                    <a:effectLst/>
                    <a:uLnTx/>
                    <a:uFillTx/>
                    <a:latin typeface="Segoe UI Light" charset="0"/>
                    <a:ea typeface="+mn-ea"/>
                    <a:cs typeface="+mn-cs"/>
                  </a:rPr>
                  <a:t>WiFi</a:t>
                </a: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 Work offline and sync while connecting to on-premises systems</a:t>
                </a: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endParaRPr kumimoji="0" lang="en-US" sz="1200" b="0" i="0" u="none" strike="noStrike" kern="1200" cap="all"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ts val="0"/>
                  </a:spcBef>
                  <a:spcAft>
                    <a:spcPts val="588"/>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Tactics</a:t>
                </a:r>
              </a:p>
              <a:p>
                <a:pPr marL="0" marR="0" lvl="0" indent="0" algn="l" defTabSz="914192" rtl="0" eaLnBrk="1" fontAlgn="auto" latinLnBrk="0" hangingPunct="1">
                  <a:lnSpc>
                    <a:spcPct val="100000"/>
                  </a:lnSpc>
                  <a:spcBef>
                    <a:spcPts val="0"/>
                  </a:spcBef>
                  <a:spcAft>
                    <a:spcPts val="588"/>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Using App Service Environment to host TFL application. Using App Service Environment secure VPN to connect to variety of On-Premises systems and data sources. Secure employees login via Azure Active Directory. Support offline data sync</a:t>
                </a:r>
              </a:p>
              <a:p>
                <a:pPr marL="0" marR="0" lvl="0" indent="0" algn="l" defTabSz="914192" rtl="0" eaLnBrk="1" fontAlgn="auto" latinLnBrk="0" hangingPunct="1">
                  <a:lnSpc>
                    <a:spcPct val="100000"/>
                  </a:lnSpc>
                  <a:spcBef>
                    <a:spcPts val="0"/>
                  </a:spcBef>
                  <a:spcAft>
                    <a:spcPts val="588"/>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ct val="0"/>
                  </a:spcBef>
                  <a:spcAft>
                    <a:spcPts val="294"/>
                  </a:spcAft>
                  <a:buClr>
                    <a:prstClr val="white"/>
                  </a:buClr>
                  <a:buSzPct val="100000"/>
                  <a:buFontTx/>
                  <a:buNone/>
                  <a:tabLst/>
                  <a:defRPr/>
                </a:pPr>
                <a:r>
                  <a:rPr kumimoji="0" lang="en-US" sz="1400" b="1" i="0" u="none" strike="noStrike" kern="1200" cap="all" spc="0" normalizeH="0" baseline="0" noProof="0" dirty="0">
                    <a:ln>
                      <a:noFill/>
                    </a:ln>
                    <a:solidFill>
                      <a:prstClr val="black"/>
                    </a:solidFill>
                    <a:effectLst/>
                    <a:uLnTx/>
                    <a:uFillTx/>
                    <a:latin typeface="Segoe UI Light" charset="0"/>
                    <a:ea typeface="Segoe UI Light" charset="0"/>
                    <a:cs typeface="Segoe UI Light" charset="0"/>
                  </a:rPr>
                  <a:t>Results</a:t>
                </a:r>
              </a:p>
              <a:p>
                <a:pPr marL="0" marR="0" lvl="0" indent="0" algn="l" defTabSz="914192" rtl="0" eaLnBrk="1" fontAlgn="base" latinLnBrk="0" hangingPunct="1">
                  <a:lnSpc>
                    <a:spcPct val="100000"/>
                  </a:lnSpc>
                  <a:spcBef>
                    <a:spcPts val="0"/>
                  </a:spcBef>
                  <a:spcAft>
                    <a:spcPts val="294"/>
                  </a:spcAft>
                  <a:buClr>
                    <a:prstClr val="white"/>
                  </a:buClr>
                  <a:buSzPct val="100000"/>
                  <a:buFontTx/>
                  <a:buNone/>
                  <a:tabLst/>
                  <a:defRPr/>
                </a:pP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Scalable, secure, reliable mobile LOB solution supporting thousands of </a:t>
                </a:r>
                <a:r>
                  <a:rPr kumimoji="0" lang="en-US" sz="1100" b="0" i="0" u="none" strike="noStrike" kern="1200" cap="none" spc="0" normalizeH="0" baseline="0" noProof="0" dirty="0" err="1">
                    <a:ln>
                      <a:noFill/>
                    </a:ln>
                    <a:solidFill>
                      <a:prstClr val="black"/>
                    </a:solidFill>
                    <a:effectLst/>
                    <a:uLnTx/>
                    <a:uFillTx/>
                    <a:latin typeface="Segoe UI Light" charset="0"/>
                    <a:ea typeface="+mn-ea"/>
                    <a:cs typeface="+mn-cs"/>
                  </a:rPr>
                  <a:t>TfL</a:t>
                </a:r>
                <a:r>
                  <a:rPr kumimoji="0" lang="en-US" sz="1100" b="0" i="0" u="none" strike="noStrike" kern="1200" cap="none" spc="0" normalizeH="0" baseline="0" noProof="0" dirty="0">
                    <a:ln>
                      <a:noFill/>
                    </a:ln>
                    <a:solidFill>
                      <a:prstClr val="black"/>
                    </a:solidFill>
                    <a:effectLst/>
                    <a:uLnTx/>
                    <a:uFillTx/>
                    <a:latin typeface="Segoe UI Light" charset="0"/>
                    <a:ea typeface="+mn-ea"/>
                    <a:cs typeface="+mn-cs"/>
                  </a:rPr>
                  <a:t> employees on the go, in busiest times, no matter where they are, without having to change any of the On-Premise legacy software</a:t>
                </a:r>
              </a:p>
              <a:p>
                <a:pPr marL="0" marR="0" lvl="0" indent="0" algn="l" defTabSz="914192" rtl="0" eaLnBrk="1" fontAlgn="base" latinLnBrk="0" hangingPunct="1">
                  <a:lnSpc>
                    <a:spcPct val="100000"/>
                  </a:lnSpc>
                  <a:spcBef>
                    <a:spcPct val="0"/>
                  </a:spcBef>
                  <a:spcAft>
                    <a:spcPts val="0"/>
                  </a:spcAft>
                  <a:buClr>
                    <a:prstClr val="white"/>
                  </a:buClr>
                  <a:buSzPct val="100000"/>
                  <a:buFontTx/>
                  <a:buNone/>
                  <a:tabLst/>
                  <a:defRPr/>
                </a:pPr>
                <a:endParaRPr kumimoji="0" lang="en-US" sz="1100" b="0" i="0" u="none" strike="noStrike" kern="1200" cap="none" spc="0" normalizeH="0" baseline="0" noProof="0" dirty="0">
                  <a:ln>
                    <a:noFill/>
                  </a:ln>
                  <a:solidFill>
                    <a:prstClr val="black"/>
                  </a:solidFill>
                  <a:effectLst/>
                  <a:uLnTx/>
                  <a:uFillTx/>
                  <a:latin typeface="Segoe UI Light" charset="0"/>
                  <a:ea typeface="+mn-ea"/>
                  <a:cs typeface="+mn-cs"/>
                </a:endParaRPr>
              </a:p>
              <a:p>
                <a:pPr marL="0" marR="0" lvl="0" indent="0" algn="l" defTabSz="914192" rtl="0" eaLnBrk="1" fontAlgn="base" latinLnBrk="0" hangingPunct="1">
                  <a:lnSpc>
                    <a:spcPct val="100000"/>
                  </a:lnSpc>
                  <a:spcBef>
                    <a:spcPct val="0"/>
                  </a:spcBef>
                  <a:spcAft>
                    <a:spcPts val="0"/>
                  </a:spcAft>
                  <a:buClr>
                    <a:prstClr val="white"/>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Segoe UI Light" charset="0"/>
                  <a:ea typeface="Segoe UI Light" charset="0"/>
                  <a:cs typeface="Segoe UI Light" charset="0"/>
                </a:endParaRPr>
              </a:p>
              <a:p>
                <a:pPr marL="0" marR="0" lvl="0" indent="0" algn="l" defTabSz="914192" rtl="0" eaLnBrk="1" fontAlgn="auto" latinLnBrk="0" hangingPunct="1">
                  <a:lnSpc>
                    <a:spcPct val="90000"/>
                  </a:lnSpc>
                  <a:spcBef>
                    <a:spcPts val="0"/>
                  </a:spcBef>
                  <a:spcAft>
                    <a:spcPts val="588"/>
                  </a:spcAft>
                  <a:buClrTx/>
                  <a:buSzTx/>
                  <a:buFontTx/>
                  <a:buNone/>
                  <a:tabLst/>
                  <a:defRPr/>
                </a:pPr>
                <a:endParaRPr kumimoji="0" lang="en-US" sz="1200" b="0" i="0" u="none" strike="noStrike" kern="1200" cap="none" spc="0" normalizeH="0" baseline="0" noProof="0" dirty="0" err="1">
                  <a:ln>
                    <a:noFill/>
                  </a:ln>
                  <a:solidFill>
                    <a:prstClr val="black"/>
                  </a:solidFill>
                  <a:effectLst/>
                  <a:uLnTx/>
                  <a:uFillTx/>
                  <a:latin typeface="Segoe UI Light" charset="0"/>
                  <a:ea typeface="+mn-ea"/>
                  <a:cs typeface="+mn-cs"/>
                </a:endParaRPr>
              </a:p>
            </p:txBody>
          </p:sp>
        </p:grpSp>
      </p:grpSp>
      <p:grpSp>
        <p:nvGrpSpPr>
          <p:cNvPr id="34" name="Group 33"/>
          <p:cNvGrpSpPr/>
          <p:nvPr/>
        </p:nvGrpSpPr>
        <p:grpSpPr>
          <a:xfrm>
            <a:off x="68223" y="59755"/>
            <a:ext cx="1563102" cy="1524000"/>
            <a:chOff x="7289897" y="265949"/>
            <a:chExt cx="1563102" cy="1524000"/>
          </a:xfrm>
        </p:grpSpPr>
        <p:sp>
          <p:nvSpPr>
            <p:cNvPr id="44" name="Rectangle 43"/>
            <p:cNvSpPr/>
            <p:nvPr/>
          </p:nvSpPr>
          <p:spPr bwMode="auto">
            <a:xfrm>
              <a:off x="7289897" y="265949"/>
              <a:ext cx="1563102"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3" name="Picture 52"/>
            <p:cNvPicPr>
              <a:picLocks noChangeAspect="1"/>
            </p:cNvPicPr>
            <p:nvPr/>
          </p:nvPicPr>
          <p:blipFill>
            <a:blip r:embed="rId11"/>
            <a:stretch>
              <a:fillRect/>
            </a:stretch>
          </p:blipFill>
          <p:spPr>
            <a:xfrm>
              <a:off x="7471782" y="358828"/>
              <a:ext cx="1222822" cy="892987"/>
            </a:xfrm>
            <a:prstGeom prst="rect">
              <a:avLst/>
            </a:prstGeom>
            <a:solidFill>
              <a:srgbClr val="00B050"/>
            </a:solidFill>
          </p:spPr>
        </p:pic>
        <p:sp>
          <p:nvSpPr>
            <p:cNvPr id="54" name="Rectangle 53"/>
            <p:cNvSpPr/>
            <p:nvPr/>
          </p:nvSpPr>
          <p:spPr bwMode="auto">
            <a:xfrm>
              <a:off x="7510273" y="519730"/>
              <a:ext cx="1153167" cy="691063"/>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8415" y="624785"/>
              <a:ext cx="549555" cy="469705"/>
            </a:xfrm>
            <a:prstGeom prst="rect">
              <a:avLst/>
            </a:prstGeom>
          </p:spPr>
        </p:pic>
        <p:sp>
          <p:nvSpPr>
            <p:cNvPr id="56" name="TextBox 55"/>
            <p:cNvSpPr txBox="1"/>
            <p:nvPr/>
          </p:nvSpPr>
          <p:spPr>
            <a:xfrm>
              <a:off x="7825970" y="1355302"/>
              <a:ext cx="491225"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LOB</a:t>
              </a:r>
            </a:p>
          </p:txBody>
        </p:sp>
      </p:grpSp>
    </p:spTree>
    <p:extLst>
      <p:ext uri="{BB962C8B-B14F-4D97-AF65-F5344CB8AC3E}">
        <p14:creationId xmlns:p14="http://schemas.microsoft.com/office/powerpoint/2010/main" val="4825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9600" y="841064"/>
            <a:ext cx="11118678" cy="4214346"/>
            <a:chOff x="395686" y="1825397"/>
            <a:chExt cx="11118678" cy="4214346"/>
          </a:xfrm>
        </p:grpSpPr>
        <p:pic>
          <p:nvPicPr>
            <p:cNvPr id="5" name="Picture 4"/>
            <p:cNvPicPr>
              <a:picLocks noChangeAspect="1"/>
            </p:cNvPicPr>
            <p:nvPr/>
          </p:nvPicPr>
          <p:blipFill>
            <a:blip r:embed="rId2"/>
            <a:stretch>
              <a:fillRect/>
            </a:stretch>
          </p:blipFill>
          <p:spPr>
            <a:xfrm>
              <a:off x="2332264" y="1825397"/>
              <a:ext cx="9182100" cy="3838575"/>
            </a:xfrm>
            <a:prstGeom prst="rect">
              <a:avLst/>
            </a:prstGeom>
          </p:spPr>
        </p:pic>
        <p:pic>
          <p:nvPicPr>
            <p:cNvPr id="6" name="Picture 5"/>
            <p:cNvPicPr>
              <a:picLocks noChangeAspect="1"/>
            </p:cNvPicPr>
            <p:nvPr/>
          </p:nvPicPr>
          <p:blipFill>
            <a:blip r:embed="rId3"/>
            <a:stretch>
              <a:fillRect/>
            </a:stretch>
          </p:blipFill>
          <p:spPr>
            <a:xfrm>
              <a:off x="395686" y="2658368"/>
              <a:ext cx="1885950" cy="3381375"/>
            </a:xfrm>
            <a:prstGeom prst="rect">
              <a:avLst/>
            </a:prstGeom>
          </p:spPr>
        </p:pic>
      </p:grpSp>
      <p:grpSp>
        <p:nvGrpSpPr>
          <p:cNvPr id="24" name="Group 23"/>
          <p:cNvGrpSpPr/>
          <p:nvPr/>
        </p:nvGrpSpPr>
        <p:grpSpPr>
          <a:xfrm>
            <a:off x="2424807" y="603744"/>
            <a:ext cx="7840839" cy="5677313"/>
            <a:chOff x="1547812" y="57150"/>
            <a:chExt cx="9096375" cy="6743700"/>
          </a:xfrm>
        </p:grpSpPr>
        <p:pic>
          <p:nvPicPr>
            <p:cNvPr id="15" name="Picture 14"/>
            <p:cNvPicPr>
              <a:picLocks noChangeAspect="1"/>
            </p:cNvPicPr>
            <p:nvPr/>
          </p:nvPicPr>
          <p:blipFill>
            <a:blip r:embed="rId4"/>
            <a:stretch>
              <a:fillRect/>
            </a:stretch>
          </p:blipFill>
          <p:spPr>
            <a:xfrm>
              <a:off x="1547812" y="57150"/>
              <a:ext cx="9096375" cy="6743700"/>
            </a:xfrm>
            <a:prstGeom prst="rect">
              <a:avLst/>
            </a:prstGeom>
          </p:spPr>
        </p:pic>
        <p:pic>
          <p:nvPicPr>
            <p:cNvPr id="23" name="Picture 22"/>
            <p:cNvPicPr>
              <a:picLocks noChangeAspect="1"/>
            </p:cNvPicPr>
            <p:nvPr/>
          </p:nvPicPr>
          <p:blipFill>
            <a:blip r:embed="rId5"/>
            <a:stretch>
              <a:fillRect/>
            </a:stretch>
          </p:blipFill>
          <p:spPr>
            <a:xfrm>
              <a:off x="5291137" y="793439"/>
              <a:ext cx="2066925" cy="3886200"/>
            </a:xfrm>
            <a:prstGeom prst="rect">
              <a:avLst/>
            </a:prstGeom>
            <a:ln>
              <a:solidFill>
                <a:srgbClr val="00B0F0"/>
              </a:solidFill>
            </a:ln>
          </p:spPr>
        </p:pic>
      </p:grpSp>
      <p:grpSp>
        <p:nvGrpSpPr>
          <p:cNvPr id="36" name="Group 35"/>
          <p:cNvGrpSpPr/>
          <p:nvPr/>
        </p:nvGrpSpPr>
        <p:grpSpPr>
          <a:xfrm>
            <a:off x="1618508" y="1255619"/>
            <a:ext cx="8965588" cy="4977136"/>
            <a:chOff x="109124" y="5733786"/>
            <a:chExt cx="8965588" cy="4977136"/>
          </a:xfrm>
        </p:grpSpPr>
        <p:sp>
          <p:nvSpPr>
            <p:cNvPr id="35" name="Rectangle 34"/>
            <p:cNvSpPr/>
            <p:nvPr/>
          </p:nvSpPr>
          <p:spPr>
            <a:xfrm>
              <a:off x="123191" y="5733786"/>
              <a:ext cx="8951521" cy="4977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109124" y="5763477"/>
              <a:ext cx="8801100" cy="4912631"/>
              <a:chOff x="1683646" y="1789282"/>
              <a:chExt cx="8801100" cy="4912631"/>
            </a:xfrm>
            <a:solidFill>
              <a:schemeClr val="bg1"/>
            </a:solidFill>
          </p:grpSpPr>
          <p:pic>
            <p:nvPicPr>
              <p:cNvPr id="26" name="Picture 25"/>
              <p:cNvPicPr>
                <a:picLocks noChangeAspect="1"/>
              </p:cNvPicPr>
              <p:nvPr/>
            </p:nvPicPr>
            <p:blipFill>
              <a:blip r:embed="rId6"/>
              <a:stretch>
                <a:fillRect/>
              </a:stretch>
            </p:blipFill>
            <p:spPr>
              <a:xfrm>
                <a:off x="1683646" y="1789282"/>
                <a:ext cx="8801100" cy="3333750"/>
              </a:xfrm>
              <a:prstGeom prst="rect">
                <a:avLst/>
              </a:prstGeom>
              <a:grpFill/>
            </p:spPr>
          </p:pic>
          <p:pic>
            <p:nvPicPr>
              <p:cNvPr id="33" name="Picture 32"/>
              <p:cNvPicPr>
                <a:picLocks noChangeAspect="1"/>
              </p:cNvPicPr>
              <p:nvPr/>
            </p:nvPicPr>
            <p:blipFill>
              <a:blip r:embed="rId7"/>
              <a:stretch>
                <a:fillRect/>
              </a:stretch>
            </p:blipFill>
            <p:spPr>
              <a:xfrm>
                <a:off x="7542811" y="2729988"/>
                <a:ext cx="2019300" cy="3971925"/>
              </a:xfrm>
              <a:prstGeom prst="rect">
                <a:avLst/>
              </a:prstGeom>
              <a:grpFill/>
              <a:ln>
                <a:solidFill>
                  <a:schemeClr val="accent1">
                    <a:shade val="50000"/>
                  </a:schemeClr>
                </a:solidFill>
              </a:ln>
            </p:spPr>
          </p:pic>
        </p:grpSp>
      </p:grpSp>
      <p:pic>
        <p:nvPicPr>
          <p:cNvPr id="37" name="Picture 36"/>
          <p:cNvPicPr>
            <a:picLocks noChangeAspect="1"/>
          </p:cNvPicPr>
          <p:nvPr/>
        </p:nvPicPr>
        <p:blipFill>
          <a:blip r:embed="rId8"/>
          <a:stretch>
            <a:fillRect/>
          </a:stretch>
        </p:blipFill>
        <p:spPr>
          <a:xfrm>
            <a:off x="531640" y="2923055"/>
            <a:ext cx="8839200" cy="3533775"/>
          </a:xfrm>
          <a:prstGeom prst="rect">
            <a:avLst/>
          </a:prstGeom>
          <a:ln>
            <a:solidFill>
              <a:schemeClr val="accent1">
                <a:shade val="50000"/>
              </a:schemeClr>
            </a:solidFill>
          </a:ln>
        </p:spPr>
      </p:pic>
      <p:grpSp>
        <p:nvGrpSpPr>
          <p:cNvPr id="68" name="Group 67"/>
          <p:cNvGrpSpPr/>
          <p:nvPr/>
        </p:nvGrpSpPr>
        <p:grpSpPr>
          <a:xfrm>
            <a:off x="67031" y="63633"/>
            <a:ext cx="1615048" cy="1524000"/>
            <a:chOff x="9076688" y="265949"/>
            <a:chExt cx="1615048" cy="1524000"/>
          </a:xfrm>
        </p:grpSpPr>
        <p:sp>
          <p:nvSpPr>
            <p:cNvPr id="69" name="Rectangle 68"/>
            <p:cNvSpPr/>
            <p:nvPr/>
          </p:nvSpPr>
          <p:spPr bwMode="auto">
            <a:xfrm>
              <a:off x="9076688" y="265949"/>
              <a:ext cx="1615047" cy="1524000"/>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TextBox 69"/>
            <p:cNvSpPr txBox="1"/>
            <p:nvPr/>
          </p:nvSpPr>
          <p:spPr>
            <a:xfrm>
              <a:off x="9079756" y="1348518"/>
              <a:ext cx="1611980" cy="303481"/>
            </a:xfrm>
            <a:prstGeom prst="rect">
              <a:avLst/>
            </a:prstGeom>
            <a:noFill/>
          </p:spPr>
          <p:txBody>
            <a:bodyPr wrap="none"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solidFill>
                    <a:srgbClr val="FFFFFF"/>
                  </a:solidFill>
                  <a:effectLst/>
                  <a:uLnTx/>
                  <a:uFillTx/>
                  <a:latin typeface="Segoe UI Semilight" panose="020B0402040204020203" pitchFamily="34" charset="0"/>
                  <a:cs typeface="Segoe UI Semilight" panose="020B0402040204020203" pitchFamily="34" charset="0"/>
                </a:rPr>
                <a:t>API / Services / ISV</a:t>
              </a:r>
            </a:p>
          </p:txBody>
        </p:sp>
        <p:grpSp>
          <p:nvGrpSpPr>
            <p:cNvPr id="71" name="Group 70"/>
            <p:cNvGrpSpPr/>
            <p:nvPr/>
          </p:nvGrpSpPr>
          <p:grpSpPr>
            <a:xfrm>
              <a:off x="9226010" y="385417"/>
              <a:ext cx="1223963" cy="892175"/>
              <a:chOff x="304037" y="1681214"/>
              <a:chExt cx="1223963" cy="892175"/>
            </a:xfrm>
          </p:grpSpPr>
          <p:grpSp>
            <p:nvGrpSpPr>
              <p:cNvPr id="72" name="Group 5"/>
              <p:cNvGrpSpPr>
                <a:grpSpLocks noChangeAspect="1"/>
              </p:cNvGrpSpPr>
              <p:nvPr/>
            </p:nvGrpSpPr>
            <p:grpSpPr bwMode="auto">
              <a:xfrm>
                <a:off x="304037" y="1681214"/>
                <a:ext cx="1223963" cy="892175"/>
                <a:chOff x="6578" y="360"/>
                <a:chExt cx="771" cy="562"/>
              </a:xfrm>
            </p:grpSpPr>
            <p:sp>
              <p:nvSpPr>
                <p:cNvPr id="74" name="AutoShape 4"/>
                <p:cNvSpPr>
                  <a:spLocks noChangeAspect="1" noChangeArrowheads="1" noTextEdit="1"/>
                </p:cNvSpPr>
                <p:nvPr/>
              </p:nvSpPr>
              <p:spPr bwMode="auto">
                <a:xfrm>
                  <a:off x="6578" y="360"/>
                  <a:ext cx="771"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5" name="Freeform 6"/>
                <p:cNvSpPr>
                  <a:spLocks/>
                </p:cNvSpPr>
                <p:nvPr/>
              </p:nvSpPr>
              <p:spPr bwMode="auto">
                <a:xfrm>
                  <a:off x="6579" y="360"/>
                  <a:ext cx="769" cy="562"/>
                </a:xfrm>
                <a:custGeom>
                  <a:avLst/>
                  <a:gdLst>
                    <a:gd name="T0" fmla="*/ 587 w 610"/>
                    <a:gd name="T1" fmla="*/ 0 h 447"/>
                    <a:gd name="T2" fmla="*/ 23 w 610"/>
                    <a:gd name="T3" fmla="*/ 0 h 447"/>
                    <a:gd name="T4" fmla="*/ 0 w 610"/>
                    <a:gd name="T5" fmla="*/ 23 h 447"/>
                    <a:gd name="T6" fmla="*/ 0 w 610"/>
                    <a:gd name="T7" fmla="*/ 424 h 447"/>
                    <a:gd name="T8" fmla="*/ 23 w 610"/>
                    <a:gd name="T9" fmla="*/ 447 h 447"/>
                    <a:gd name="T10" fmla="*/ 587 w 610"/>
                    <a:gd name="T11" fmla="*/ 447 h 447"/>
                    <a:gd name="T12" fmla="*/ 610 w 610"/>
                    <a:gd name="T13" fmla="*/ 424 h 447"/>
                    <a:gd name="T14" fmla="*/ 610 w 610"/>
                    <a:gd name="T15" fmla="*/ 23 h 447"/>
                    <a:gd name="T16" fmla="*/ 587 w 610"/>
                    <a:gd name="T1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447">
                      <a:moveTo>
                        <a:pt x="587" y="0"/>
                      </a:moveTo>
                      <a:cubicBezTo>
                        <a:pt x="23" y="0"/>
                        <a:pt x="23" y="0"/>
                        <a:pt x="23" y="0"/>
                      </a:cubicBezTo>
                      <a:cubicBezTo>
                        <a:pt x="4" y="0"/>
                        <a:pt x="0" y="4"/>
                        <a:pt x="0" y="23"/>
                      </a:cubicBezTo>
                      <a:cubicBezTo>
                        <a:pt x="0" y="424"/>
                        <a:pt x="0" y="424"/>
                        <a:pt x="0" y="424"/>
                      </a:cubicBezTo>
                      <a:cubicBezTo>
                        <a:pt x="0" y="443"/>
                        <a:pt x="4" y="447"/>
                        <a:pt x="23" y="447"/>
                      </a:cubicBezTo>
                      <a:cubicBezTo>
                        <a:pt x="587" y="447"/>
                        <a:pt x="587" y="447"/>
                        <a:pt x="587" y="447"/>
                      </a:cubicBezTo>
                      <a:cubicBezTo>
                        <a:pt x="606" y="447"/>
                        <a:pt x="610" y="443"/>
                        <a:pt x="610" y="424"/>
                      </a:cubicBezTo>
                      <a:cubicBezTo>
                        <a:pt x="610" y="23"/>
                        <a:pt x="610" y="23"/>
                        <a:pt x="610" y="23"/>
                      </a:cubicBezTo>
                      <a:cubicBezTo>
                        <a:pt x="610" y="4"/>
                        <a:pt x="606" y="0"/>
                        <a:pt x="587"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6" name="Rectangle 7"/>
                <p:cNvSpPr>
                  <a:spLocks noChangeArrowheads="1"/>
                </p:cNvSpPr>
                <p:nvPr/>
              </p:nvSpPr>
              <p:spPr bwMode="auto">
                <a:xfrm>
                  <a:off x="6598" y="466"/>
                  <a:ext cx="731"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7" name="Oval 8"/>
                <p:cNvSpPr>
                  <a:spLocks noChangeArrowheads="1"/>
                </p:cNvSpPr>
                <p:nvPr/>
              </p:nvSpPr>
              <p:spPr bwMode="auto">
                <a:xfrm>
                  <a:off x="6599" y="375"/>
                  <a:ext cx="77" cy="76"/>
                </a:xfrm>
                <a:prstGeom prst="ellipse">
                  <a:avLst/>
                </a:prstGeom>
                <a:solidFill>
                  <a:srgbClr val="26A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8" name="Freeform 9"/>
                <p:cNvSpPr>
                  <a:spLocks/>
                </p:cNvSpPr>
                <p:nvPr/>
              </p:nvSpPr>
              <p:spPr bwMode="auto">
                <a:xfrm>
                  <a:off x="6616" y="396"/>
                  <a:ext cx="45" cy="33"/>
                </a:xfrm>
                <a:custGeom>
                  <a:avLst/>
                  <a:gdLst>
                    <a:gd name="T0" fmla="*/ 15 w 45"/>
                    <a:gd name="T1" fmla="*/ 13 h 33"/>
                    <a:gd name="T2" fmla="*/ 28 w 45"/>
                    <a:gd name="T3" fmla="*/ 0 h 33"/>
                    <a:gd name="T4" fmla="*/ 17 w 45"/>
                    <a:gd name="T5" fmla="*/ 0 h 33"/>
                    <a:gd name="T6" fmla="*/ 0 w 45"/>
                    <a:gd name="T7" fmla="*/ 17 h 33"/>
                    <a:gd name="T8" fmla="*/ 17 w 45"/>
                    <a:gd name="T9" fmla="*/ 33 h 33"/>
                    <a:gd name="T10" fmla="*/ 28 w 45"/>
                    <a:gd name="T11" fmla="*/ 33 h 33"/>
                    <a:gd name="T12" fmla="*/ 15 w 45"/>
                    <a:gd name="T13" fmla="*/ 21 h 33"/>
                    <a:gd name="T14" fmla="*/ 45 w 45"/>
                    <a:gd name="T15" fmla="*/ 21 h 33"/>
                    <a:gd name="T16" fmla="*/ 45 w 45"/>
                    <a:gd name="T17" fmla="*/ 13 h 33"/>
                    <a:gd name="T18" fmla="*/ 15 w 45"/>
                    <a:gd name="T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3">
                      <a:moveTo>
                        <a:pt x="15" y="13"/>
                      </a:moveTo>
                      <a:lnTo>
                        <a:pt x="28" y="0"/>
                      </a:lnTo>
                      <a:lnTo>
                        <a:pt x="17" y="0"/>
                      </a:lnTo>
                      <a:lnTo>
                        <a:pt x="0" y="17"/>
                      </a:lnTo>
                      <a:lnTo>
                        <a:pt x="17" y="33"/>
                      </a:lnTo>
                      <a:lnTo>
                        <a:pt x="28" y="33"/>
                      </a:lnTo>
                      <a:lnTo>
                        <a:pt x="15" y="21"/>
                      </a:lnTo>
                      <a:lnTo>
                        <a:pt x="45" y="21"/>
                      </a:lnTo>
                      <a:lnTo>
                        <a:pt x="45" y="13"/>
                      </a:lnTo>
                      <a:lnTo>
                        <a:pt x="15" y="13"/>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79" name="Rectangle 10"/>
                <p:cNvSpPr>
                  <a:spLocks noChangeArrowheads="1"/>
                </p:cNvSpPr>
                <p:nvPr/>
              </p:nvSpPr>
              <p:spPr bwMode="auto">
                <a:xfrm>
                  <a:off x="6690" y="394"/>
                  <a:ext cx="640"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grpSp>
          <p:pic>
            <p:nvPicPr>
              <p:cNvPr id="73" name="Picture 2" descr="Image result for cloud computing"/>
              <p:cNvPicPr>
                <a:picLocks noChangeAspect="1" noChangeArrowheads="1"/>
              </p:cNvPicPr>
              <p:nvPr/>
            </p:nvPicPr>
            <p:blipFill rotWithShape="1">
              <a:blip r:embed="rId9">
                <a:extLst>
                  <a:ext uri="{28A0092B-C50C-407E-A947-70E740481C1C}">
                    <a14:useLocalDpi xmlns:a14="http://schemas.microsoft.com/office/drawing/2010/main" val="0"/>
                  </a:ext>
                </a:extLst>
              </a:blip>
              <a:srcRect l="19560" r="18649" b="5415"/>
              <a:stretch/>
            </p:blipFill>
            <p:spPr bwMode="auto">
              <a:xfrm>
                <a:off x="521644" y="1846773"/>
                <a:ext cx="748590" cy="68534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641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p:cNvSpPr/>
          <p:nvPr/>
        </p:nvSpPr>
        <p:spPr bwMode="auto">
          <a:xfrm>
            <a:off x="0" y="1882828"/>
            <a:ext cx="12192000" cy="2068161"/>
          </a:xfrm>
          <a:prstGeom prst="rect">
            <a:avLst/>
          </a:prstGeom>
          <a:solidFill>
            <a:schemeClr val="accent4"/>
          </a:solidFill>
          <a:ln w="762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p:cNvSpPr/>
          <p:nvPr/>
        </p:nvSpPr>
        <p:spPr bwMode="auto">
          <a:xfrm>
            <a:off x="8933917" y="2939538"/>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TextBox 25"/>
          <p:cNvSpPr txBox="1"/>
          <p:nvPr/>
        </p:nvSpPr>
        <p:spPr>
          <a:xfrm>
            <a:off x="9650838" y="2999724"/>
            <a:ext cx="125167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Azure</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Functions</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5740" y="3173814"/>
            <a:ext cx="607241" cy="522227"/>
          </a:xfrm>
          <a:prstGeom prst="rect">
            <a:avLst/>
          </a:prstGeom>
        </p:spPr>
      </p:pic>
      <p:grpSp>
        <p:nvGrpSpPr>
          <p:cNvPr id="39" name="Group 38"/>
          <p:cNvGrpSpPr/>
          <p:nvPr/>
        </p:nvGrpSpPr>
        <p:grpSpPr>
          <a:xfrm>
            <a:off x="1709466" y="1989737"/>
            <a:ext cx="2350644" cy="899005"/>
            <a:chOff x="10822810" y="4100085"/>
            <a:chExt cx="2620904" cy="899005"/>
          </a:xfrm>
        </p:grpSpPr>
        <p:sp>
          <p:nvSpPr>
            <p:cNvPr id="40" name="Rectangle 39"/>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TextBox 40"/>
            <p:cNvSpPr txBox="1"/>
            <p:nvPr/>
          </p:nvSpPr>
          <p:spPr>
            <a:xfrm>
              <a:off x="11899812" y="4380129"/>
              <a:ext cx="1251674"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APIM</a:t>
              </a:r>
            </a:p>
          </p:txBody>
        </p:sp>
      </p:grpSp>
      <p:pic>
        <p:nvPicPr>
          <p:cNvPr id="1026" name="Picture 2" descr="https://az213233.vo.msecnd.net/Content/6.0.00298.4.160413-1548/ApiManagement/Images/ApiManagem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49976" t="-11700"/>
          <a:stretch/>
        </p:blipFill>
        <p:spPr bwMode="auto">
          <a:xfrm>
            <a:off x="1905413" y="2096156"/>
            <a:ext cx="507903" cy="63225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4271510" y="2929474"/>
            <a:ext cx="2620904" cy="899005"/>
            <a:chOff x="4271510" y="2929474"/>
            <a:chExt cx="2620904" cy="899005"/>
          </a:xfrm>
        </p:grpSpPr>
        <p:grpSp>
          <p:nvGrpSpPr>
            <p:cNvPr id="43" name="Group 42"/>
            <p:cNvGrpSpPr/>
            <p:nvPr/>
          </p:nvGrpSpPr>
          <p:grpSpPr>
            <a:xfrm>
              <a:off x="4271510" y="2929474"/>
              <a:ext cx="2620904" cy="899005"/>
              <a:chOff x="10822810" y="4100085"/>
              <a:chExt cx="2620904" cy="899005"/>
            </a:xfrm>
          </p:grpSpPr>
          <p:sp>
            <p:nvSpPr>
              <p:cNvPr id="44" name="Rectangle 43"/>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extBox 44"/>
              <p:cNvSpPr txBox="1"/>
              <p:nvPr/>
            </p:nvSpPr>
            <p:spPr>
              <a:xfrm>
                <a:off x="11801350" y="4148287"/>
                <a:ext cx="164236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Notification Hubs</a:t>
                </a:r>
              </a:p>
            </p:txBody>
          </p:sp>
        </p:grpSp>
        <p:pic>
          <p:nvPicPr>
            <p:cNvPr id="47" name="Picture 46"/>
            <p:cNvPicPr>
              <a:picLocks noChangeAspect="1"/>
            </p:cNvPicPr>
            <p:nvPr/>
          </p:nvPicPr>
          <p:blipFill>
            <a:blip r:embed="rId4"/>
            <a:stretch>
              <a:fillRect/>
            </a:stretch>
          </p:blipFill>
          <p:spPr>
            <a:xfrm>
              <a:off x="4389534" y="3045492"/>
              <a:ext cx="666750" cy="628650"/>
            </a:xfrm>
            <a:prstGeom prst="rect">
              <a:avLst/>
            </a:prstGeom>
            <a:noFill/>
          </p:spPr>
        </p:pic>
      </p:grpSp>
      <p:grpSp>
        <p:nvGrpSpPr>
          <p:cNvPr id="17" name="Group 16"/>
          <p:cNvGrpSpPr/>
          <p:nvPr/>
        </p:nvGrpSpPr>
        <p:grpSpPr>
          <a:xfrm>
            <a:off x="7038794" y="2929474"/>
            <a:ext cx="1930014" cy="895014"/>
            <a:chOff x="7038794" y="2929474"/>
            <a:chExt cx="1930014" cy="895014"/>
          </a:xfrm>
        </p:grpSpPr>
        <p:sp>
          <p:nvSpPr>
            <p:cNvPr id="13" name="Rectangle 12"/>
            <p:cNvSpPr/>
            <p:nvPr/>
          </p:nvSpPr>
          <p:spPr bwMode="auto">
            <a:xfrm>
              <a:off x="7038794" y="2929474"/>
              <a:ext cx="1769391" cy="89501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p:cNvSpPr txBox="1"/>
            <p:nvPr/>
          </p:nvSpPr>
          <p:spPr>
            <a:xfrm>
              <a:off x="7533985" y="3121573"/>
              <a:ext cx="1434823" cy="476488"/>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Web Apps</a:t>
              </a:r>
            </a:p>
          </p:txBody>
        </p:sp>
        <p:pic>
          <p:nvPicPr>
            <p:cNvPr id="19" name="Picture 18"/>
            <p:cNvPicPr>
              <a:picLocks noChangeAspect="1"/>
            </p:cNvPicPr>
            <p:nvPr/>
          </p:nvPicPr>
          <p:blipFill>
            <a:blip r:embed="rId5"/>
            <a:stretch>
              <a:fillRect/>
            </a:stretch>
          </p:blipFill>
          <p:spPr>
            <a:xfrm>
              <a:off x="7113990" y="3133028"/>
              <a:ext cx="495470" cy="483916"/>
            </a:xfrm>
            <a:prstGeom prst="rect">
              <a:avLst/>
            </a:prstGeom>
          </p:spPr>
        </p:pic>
      </p:grpSp>
      <p:grpSp>
        <p:nvGrpSpPr>
          <p:cNvPr id="46" name="Group 45"/>
          <p:cNvGrpSpPr/>
          <p:nvPr/>
        </p:nvGrpSpPr>
        <p:grpSpPr>
          <a:xfrm>
            <a:off x="4271797" y="1972460"/>
            <a:ext cx="2620617" cy="899005"/>
            <a:chOff x="4271797" y="1972460"/>
            <a:chExt cx="2620617" cy="899005"/>
          </a:xfrm>
        </p:grpSpPr>
        <p:sp>
          <p:nvSpPr>
            <p:cNvPr id="14" name="Rectangle 13"/>
            <p:cNvSpPr/>
            <p:nvPr/>
          </p:nvSpPr>
          <p:spPr bwMode="auto">
            <a:xfrm>
              <a:off x="4271797" y="1972460"/>
              <a:ext cx="2620617"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 name="Group 19"/>
            <p:cNvGrpSpPr/>
            <p:nvPr/>
          </p:nvGrpSpPr>
          <p:grpSpPr>
            <a:xfrm>
              <a:off x="4517831" y="2141579"/>
              <a:ext cx="1922406" cy="538871"/>
              <a:chOff x="3019971" y="3366629"/>
              <a:chExt cx="1922406" cy="538871"/>
            </a:xfrm>
          </p:grpSpPr>
          <p:sp>
            <p:nvSpPr>
              <p:cNvPr id="21" name="TextBox 20"/>
              <p:cNvSpPr txBox="1"/>
              <p:nvPr/>
            </p:nvSpPr>
            <p:spPr>
              <a:xfrm>
                <a:off x="3474627" y="3446871"/>
                <a:ext cx="1467750"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Mobile Apps</a:t>
                </a:r>
              </a:p>
            </p:txBody>
          </p:sp>
          <p:pic>
            <p:nvPicPr>
              <p:cNvPr id="22" name="Picture 21"/>
              <p:cNvPicPr>
                <a:picLocks noChangeAspect="1"/>
              </p:cNvPicPr>
              <p:nvPr/>
            </p:nvPicPr>
            <p:blipFill>
              <a:blip r:embed="rId6"/>
              <a:stretch>
                <a:fillRect/>
              </a:stretch>
            </p:blipFill>
            <p:spPr>
              <a:xfrm>
                <a:off x="3019971" y="3366629"/>
                <a:ext cx="375285" cy="538871"/>
              </a:xfrm>
              <a:prstGeom prst="rect">
                <a:avLst/>
              </a:prstGeom>
            </p:spPr>
          </p:pic>
        </p:grpSp>
      </p:grpSp>
      <p:sp>
        <p:nvSpPr>
          <p:cNvPr id="15" name="Rectangle 14"/>
          <p:cNvSpPr/>
          <p:nvPr/>
        </p:nvSpPr>
        <p:spPr bwMode="auto">
          <a:xfrm>
            <a:off x="1722137" y="2941164"/>
            <a:ext cx="235064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22"/>
          <p:cNvGrpSpPr/>
          <p:nvPr/>
        </p:nvGrpSpPr>
        <p:grpSpPr>
          <a:xfrm>
            <a:off x="2070217" y="3110401"/>
            <a:ext cx="1726271" cy="560531"/>
            <a:chOff x="5211091" y="3384440"/>
            <a:chExt cx="1924745" cy="560531"/>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091" y="3384440"/>
              <a:ext cx="560531" cy="560531"/>
            </a:xfrm>
            <a:prstGeom prst="rect">
              <a:avLst/>
            </a:prstGeom>
            <a:noFill/>
          </p:spPr>
        </p:pic>
        <p:sp>
          <p:nvSpPr>
            <p:cNvPr id="25" name="TextBox 24"/>
            <p:cNvSpPr txBox="1"/>
            <p:nvPr/>
          </p:nvSpPr>
          <p:spPr>
            <a:xfrm>
              <a:off x="5778497" y="3486342"/>
              <a:ext cx="1357339"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 Apps</a:t>
              </a:r>
            </a:p>
          </p:txBody>
        </p:sp>
      </p:grpSp>
      <p:grpSp>
        <p:nvGrpSpPr>
          <p:cNvPr id="49" name="Group 48"/>
          <p:cNvGrpSpPr/>
          <p:nvPr/>
        </p:nvGrpSpPr>
        <p:grpSpPr>
          <a:xfrm>
            <a:off x="8933917" y="1961221"/>
            <a:ext cx="1808150" cy="921365"/>
            <a:chOff x="8933917" y="1961221"/>
            <a:chExt cx="1808150" cy="921365"/>
          </a:xfrm>
        </p:grpSpPr>
        <p:sp>
          <p:nvSpPr>
            <p:cNvPr id="29" name="Rectangle 28"/>
            <p:cNvSpPr/>
            <p:nvPr/>
          </p:nvSpPr>
          <p:spPr bwMode="auto">
            <a:xfrm>
              <a:off x="8933917" y="1974800"/>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 name="Picture 27"/>
            <p:cNvPicPr>
              <a:picLocks noChangeAspect="1"/>
            </p:cNvPicPr>
            <p:nvPr/>
          </p:nvPicPr>
          <p:blipFill>
            <a:blip r:embed="rId8"/>
            <a:stretch>
              <a:fillRect/>
            </a:stretch>
          </p:blipFill>
          <p:spPr>
            <a:xfrm>
              <a:off x="9083032" y="2115528"/>
              <a:ext cx="578449" cy="577803"/>
            </a:xfrm>
            <a:prstGeom prst="rect">
              <a:avLst/>
            </a:prstGeom>
          </p:spPr>
        </p:pic>
        <p:sp>
          <p:nvSpPr>
            <p:cNvPr id="31" name="TextBox 30"/>
            <p:cNvSpPr txBox="1"/>
            <p:nvPr/>
          </p:nvSpPr>
          <p:spPr>
            <a:xfrm>
              <a:off x="9575756" y="1961221"/>
              <a:ext cx="1115087" cy="921365"/>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Logic Apps</a:t>
              </a:r>
            </a:p>
          </p:txBody>
        </p:sp>
      </p:grpSp>
      <p:grpSp>
        <p:nvGrpSpPr>
          <p:cNvPr id="35" name="Group 34"/>
          <p:cNvGrpSpPr/>
          <p:nvPr/>
        </p:nvGrpSpPr>
        <p:grpSpPr>
          <a:xfrm>
            <a:off x="5440524" y="257426"/>
            <a:ext cx="1578150" cy="1524000"/>
            <a:chOff x="5440524" y="257426"/>
            <a:chExt cx="1578150" cy="1524000"/>
          </a:xfrm>
        </p:grpSpPr>
        <p:sp>
          <p:nvSpPr>
            <p:cNvPr id="52" name="Rectangle 51"/>
            <p:cNvSpPr/>
            <p:nvPr/>
          </p:nvSpPr>
          <p:spPr bwMode="auto">
            <a:xfrm>
              <a:off x="5440524" y="257426"/>
              <a:ext cx="157815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1" name="Group 60"/>
            <p:cNvGrpSpPr/>
            <p:nvPr/>
          </p:nvGrpSpPr>
          <p:grpSpPr>
            <a:xfrm>
              <a:off x="5592510" y="362228"/>
              <a:ext cx="1314866" cy="1245568"/>
              <a:chOff x="8704373" y="1701366"/>
              <a:chExt cx="1341232" cy="1270542"/>
            </a:xfrm>
          </p:grpSpPr>
          <p:sp>
            <p:nvSpPr>
              <p:cNvPr id="62" name="TextBox 61"/>
              <p:cNvSpPr txBox="1"/>
              <p:nvPr/>
            </p:nvSpPr>
            <p:spPr>
              <a:xfrm>
                <a:off x="8770638" y="2662342"/>
                <a:ext cx="1223679" cy="309566"/>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Custom Apps</a:t>
                </a:r>
              </a:p>
            </p:txBody>
          </p:sp>
          <p:pic>
            <p:nvPicPr>
              <p:cNvPr id="63" name="Picture 62"/>
              <p:cNvPicPr>
                <a:picLocks noChangeAspect="1"/>
              </p:cNvPicPr>
              <p:nvPr/>
            </p:nvPicPr>
            <p:blipFill>
              <a:blip r:embed="rId9"/>
              <a:stretch>
                <a:fillRect/>
              </a:stretch>
            </p:blipFill>
            <p:spPr>
              <a:xfrm>
                <a:off x="8704373" y="1701366"/>
                <a:ext cx="1341232" cy="904858"/>
              </a:xfrm>
              <a:prstGeom prst="rect">
                <a:avLst/>
              </a:prstGeom>
            </p:spPr>
          </p:pic>
        </p:grpSp>
      </p:grpSp>
      <p:grpSp>
        <p:nvGrpSpPr>
          <p:cNvPr id="33" name="Group 32"/>
          <p:cNvGrpSpPr/>
          <p:nvPr/>
        </p:nvGrpSpPr>
        <p:grpSpPr>
          <a:xfrm>
            <a:off x="1717395" y="265949"/>
            <a:ext cx="1526254" cy="1524000"/>
            <a:chOff x="1717395" y="265949"/>
            <a:chExt cx="1526254" cy="1524000"/>
          </a:xfrm>
        </p:grpSpPr>
        <p:sp>
          <p:nvSpPr>
            <p:cNvPr id="51" name="Rectangle 50"/>
            <p:cNvSpPr/>
            <p:nvPr/>
          </p:nvSpPr>
          <p:spPr bwMode="auto">
            <a:xfrm>
              <a:off x="1717395" y="265949"/>
              <a:ext cx="1526254"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extBox 54"/>
            <p:cNvSpPr txBox="1"/>
            <p:nvPr/>
          </p:nvSpPr>
          <p:spPr>
            <a:xfrm>
              <a:off x="1873860" y="1311082"/>
              <a:ext cx="1096069"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eCommerce</a:t>
              </a:r>
              <a:endPar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grpSp>
          <p:nvGrpSpPr>
            <p:cNvPr id="66" name="Group 65"/>
            <p:cNvGrpSpPr/>
            <p:nvPr/>
          </p:nvGrpSpPr>
          <p:grpSpPr>
            <a:xfrm>
              <a:off x="1856015" y="378569"/>
              <a:ext cx="1222822" cy="892987"/>
              <a:chOff x="9379882" y="4203901"/>
              <a:chExt cx="1222822" cy="892987"/>
            </a:xfrm>
          </p:grpSpPr>
          <p:pic>
            <p:nvPicPr>
              <p:cNvPr id="67" name="Picture 66"/>
              <p:cNvPicPr>
                <a:picLocks noChangeAspect="1"/>
              </p:cNvPicPr>
              <p:nvPr/>
            </p:nvPicPr>
            <p:blipFill>
              <a:blip r:embed="rId10"/>
              <a:stretch>
                <a:fillRect/>
              </a:stretch>
            </p:blipFill>
            <p:spPr>
              <a:xfrm>
                <a:off x="9379882" y="4203901"/>
                <a:ext cx="1222822" cy="892987"/>
              </a:xfrm>
              <a:prstGeom prst="rect">
                <a:avLst/>
              </a:prstGeom>
              <a:solidFill>
                <a:srgbClr val="00B050"/>
              </a:solidFill>
            </p:spPr>
          </p:pic>
          <p:sp>
            <p:nvSpPr>
              <p:cNvPr id="68" name="Rectangle 67"/>
              <p:cNvSpPr/>
              <p:nvPr/>
            </p:nvSpPr>
            <p:spPr bwMode="auto">
              <a:xfrm>
                <a:off x="9411339" y="4364803"/>
                <a:ext cx="1153167" cy="69106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1353" y="4501193"/>
                <a:ext cx="453138" cy="418281"/>
              </a:xfrm>
              <a:prstGeom prst="rect">
                <a:avLst/>
              </a:prstGeom>
            </p:spPr>
          </p:pic>
        </p:grpSp>
      </p:grpSp>
      <p:sp>
        <p:nvSpPr>
          <p:cNvPr id="56" name="TextBox 55"/>
          <p:cNvSpPr txBox="1"/>
          <p:nvPr/>
        </p:nvSpPr>
        <p:spPr>
          <a:xfrm>
            <a:off x="3338781" y="1302559"/>
            <a:ext cx="192572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grpSp>
        <p:nvGrpSpPr>
          <p:cNvPr id="37" name="Group 36"/>
          <p:cNvGrpSpPr/>
          <p:nvPr/>
        </p:nvGrpSpPr>
        <p:grpSpPr>
          <a:xfrm>
            <a:off x="7289897" y="265949"/>
            <a:ext cx="1563102" cy="1524000"/>
            <a:chOff x="7289897" y="265949"/>
            <a:chExt cx="1563102" cy="1524000"/>
          </a:xfrm>
        </p:grpSpPr>
        <p:sp>
          <p:nvSpPr>
            <p:cNvPr id="53" name="Rectangle 52"/>
            <p:cNvSpPr/>
            <p:nvPr/>
          </p:nvSpPr>
          <p:spPr bwMode="auto">
            <a:xfrm>
              <a:off x="7289897" y="265949"/>
              <a:ext cx="1563102"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3" name="Picture 72"/>
            <p:cNvPicPr>
              <a:picLocks noChangeAspect="1"/>
            </p:cNvPicPr>
            <p:nvPr/>
          </p:nvPicPr>
          <p:blipFill>
            <a:blip r:embed="rId10"/>
            <a:stretch>
              <a:fillRect/>
            </a:stretch>
          </p:blipFill>
          <p:spPr>
            <a:xfrm>
              <a:off x="7471782" y="358828"/>
              <a:ext cx="1222822" cy="892987"/>
            </a:xfrm>
            <a:prstGeom prst="rect">
              <a:avLst/>
            </a:prstGeom>
            <a:solidFill>
              <a:srgbClr val="00B050"/>
            </a:solidFill>
          </p:spPr>
        </p:pic>
        <p:sp>
          <p:nvSpPr>
            <p:cNvPr id="74" name="Rectangle 73"/>
            <p:cNvSpPr/>
            <p:nvPr/>
          </p:nvSpPr>
          <p:spPr bwMode="auto">
            <a:xfrm>
              <a:off x="7510273" y="519730"/>
              <a:ext cx="1153167" cy="691063"/>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8415" y="624785"/>
              <a:ext cx="549555" cy="469705"/>
            </a:xfrm>
            <a:prstGeom prst="rect">
              <a:avLst/>
            </a:prstGeom>
          </p:spPr>
        </p:pic>
        <p:sp>
          <p:nvSpPr>
            <p:cNvPr id="76" name="TextBox 75"/>
            <p:cNvSpPr txBox="1"/>
            <p:nvPr/>
          </p:nvSpPr>
          <p:spPr>
            <a:xfrm>
              <a:off x="7825970" y="1355302"/>
              <a:ext cx="491225"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LOB</a:t>
              </a:r>
            </a:p>
          </p:txBody>
        </p:sp>
      </p:grpSp>
      <p:cxnSp>
        <p:nvCxnSpPr>
          <p:cNvPr id="92" name="Straight Connector 91"/>
          <p:cNvCxnSpPr/>
          <p:nvPr/>
        </p:nvCxnSpPr>
        <p:spPr>
          <a:xfrm flipV="1">
            <a:off x="641568" y="1872344"/>
            <a:ext cx="10374775" cy="3936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5610" y="3922769"/>
            <a:ext cx="10510733" cy="6535"/>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864672" y="1418689"/>
            <a:ext cx="805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Apps</a:t>
            </a:r>
          </a:p>
        </p:txBody>
      </p:sp>
      <p:sp>
        <p:nvSpPr>
          <p:cNvPr id="97" name="TextBox 96"/>
          <p:cNvSpPr txBox="1"/>
          <p:nvPr/>
        </p:nvSpPr>
        <p:spPr>
          <a:xfrm>
            <a:off x="505610" y="3467637"/>
            <a:ext cx="12038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Services</a:t>
            </a:r>
          </a:p>
        </p:txBody>
      </p:sp>
      <p:grpSp>
        <p:nvGrpSpPr>
          <p:cNvPr id="36" name="Group 35"/>
          <p:cNvGrpSpPr/>
          <p:nvPr/>
        </p:nvGrpSpPr>
        <p:grpSpPr>
          <a:xfrm>
            <a:off x="475666" y="4033359"/>
            <a:ext cx="10281650" cy="2367570"/>
            <a:chOff x="475666" y="4073115"/>
            <a:chExt cx="10281650" cy="2367570"/>
          </a:xfrm>
        </p:grpSpPr>
        <p:sp>
          <p:nvSpPr>
            <p:cNvPr id="2" name="Rectangle 1"/>
            <p:cNvSpPr/>
            <p:nvPr/>
          </p:nvSpPr>
          <p:spPr>
            <a:xfrm>
              <a:off x="1717395" y="4073115"/>
              <a:ext cx="9034193" cy="1210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856015" y="4210711"/>
              <a:ext cx="892485" cy="887478"/>
              <a:chOff x="827088" y="-3463925"/>
              <a:chExt cx="3833812" cy="3816350"/>
            </a:xfrm>
          </p:grpSpPr>
          <p:sp>
            <p:nvSpPr>
              <p:cNvPr id="4"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5"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6"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7"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8"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9"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0"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1"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grpSp>
        <p:sp>
          <p:nvSpPr>
            <p:cNvPr id="12" name="Title 1"/>
            <p:cNvSpPr txBox="1">
              <a:spLocks/>
            </p:cNvSpPr>
            <p:nvPr/>
          </p:nvSpPr>
          <p:spPr>
            <a:xfrm>
              <a:off x="2804303" y="4184136"/>
              <a:ext cx="2842268" cy="443734"/>
            </a:xfrm>
            <a:prstGeom prst="rect">
              <a:avLst/>
            </a:prstGeom>
          </p:spPr>
          <p:txBody>
            <a:bodyPr vert="horz" lIns="91440" tIns="45720" rIns="91440" bIns="45720" rtlCol="0" anchor="ctr" anchorCtr="0">
              <a:normAutofit fontScale="70000" lnSpcReduction="20000"/>
            </a:bodyPr>
            <a:lstStyle>
              <a:lvl1pPr algn="l" defTabSz="914400" rtl="0" eaLnBrk="1" latinLnBrk="0" hangingPunct="1">
                <a:lnSpc>
                  <a:spcPct val="90000"/>
                </a:lnSpc>
                <a:spcBef>
                  <a:spcPct val="0"/>
                </a:spcBef>
                <a:buNone/>
                <a:defRPr sz="4400" kern="1200">
                  <a:gradFill>
                    <a:gsLst>
                      <a:gs pos="1250">
                        <a:schemeClr val="tx1"/>
                      </a:gs>
                      <a:gs pos="100000">
                        <a:schemeClr val="tx1"/>
                      </a:gs>
                    </a:gsLst>
                    <a:lin ang="5400000" scaled="0"/>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Calibri Light" panose="020F0302020204030204"/>
                  <a:ea typeface="+mj-ea"/>
                  <a:cs typeface="+mj-cs"/>
                </a:rPr>
                <a:t>App Service</a:t>
              </a:r>
            </a:p>
          </p:txBody>
        </p:sp>
        <p:sp>
          <p:nvSpPr>
            <p:cNvPr id="82" name="Rectangle 81"/>
            <p:cNvSpPr/>
            <p:nvPr/>
          </p:nvSpPr>
          <p:spPr bwMode="auto">
            <a:xfrm>
              <a:off x="1717395" y="5276294"/>
              <a:ext cx="9039921" cy="11089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83" name="TextBox 82"/>
            <p:cNvSpPr txBox="1"/>
            <p:nvPr/>
          </p:nvSpPr>
          <p:spPr>
            <a:xfrm>
              <a:off x="2761811" y="4821260"/>
              <a:ext cx="281540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Developer Experience</a:t>
              </a:r>
            </a:p>
          </p:txBody>
        </p:sp>
        <p:sp>
          <p:nvSpPr>
            <p:cNvPr id="84" name="TextBox 83"/>
            <p:cNvSpPr txBox="1"/>
            <p:nvPr/>
          </p:nvSpPr>
          <p:spPr>
            <a:xfrm>
              <a:off x="4994730" y="5165526"/>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Languages and Frameworks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Superior DevOps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Self service supportability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p:txBody>
        </p:sp>
        <p:sp>
          <p:nvSpPr>
            <p:cNvPr id="85" name="TextBox 84"/>
            <p:cNvSpPr txBox="1"/>
            <p:nvPr/>
          </p:nvSpPr>
          <p:spPr>
            <a:xfrm>
              <a:off x="2748500" y="4488044"/>
              <a:ext cx="280878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Fully Managed Platform</a:t>
              </a:r>
            </a:p>
          </p:txBody>
        </p:sp>
        <p:sp>
          <p:nvSpPr>
            <p:cNvPr id="86" name="TextBox 85"/>
            <p:cNvSpPr txBox="1"/>
            <p:nvPr/>
          </p:nvSpPr>
          <p:spPr>
            <a:xfrm>
              <a:off x="2758017" y="5175723"/>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Auto scale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OS and Framework patching</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Load balancing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7" name="TextBox 86"/>
            <p:cNvSpPr txBox="1"/>
            <p:nvPr/>
          </p:nvSpPr>
          <p:spPr>
            <a:xfrm>
              <a:off x="5335353" y="4484783"/>
              <a:ext cx="288553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Enterprise Grade  </a:t>
              </a:r>
            </a:p>
          </p:txBody>
        </p:sp>
        <p:sp>
          <p:nvSpPr>
            <p:cNvPr id="88" name="TextBox 87"/>
            <p:cNvSpPr txBox="1"/>
            <p:nvPr/>
          </p:nvSpPr>
          <p:spPr>
            <a:xfrm>
              <a:off x="7361934" y="5175723"/>
              <a:ext cx="2231011" cy="1021818"/>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Enterprise grade SLA</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Security and Compliance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On-Premise Connectivity</a:t>
              </a:r>
            </a:p>
          </p:txBody>
        </p:sp>
        <p:sp>
          <p:nvSpPr>
            <p:cNvPr id="98" name="TextBox 97"/>
            <p:cNvSpPr txBox="1"/>
            <p:nvPr/>
          </p:nvSpPr>
          <p:spPr>
            <a:xfrm>
              <a:off x="475666" y="5977798"/>
              <a:ext cx="1263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Platform</a:t>
              </a:r>
            </a:p>
          </p:txBody>
        </p:sp>
      </p:grpSp>
      <p:grpSp>
        <p:nvGrpSpPr>
          <p:cNvPr id="38" name="Group 37"/>
          <p:cNvGrpSpPr/>
          <p:nvPr/>
        </p:nvGrpSpPr>
        <p:grpSpPr>
          <a:xfrm>
            <a:off x="9076688" y="265949"/>
            <a:ext cx="1615048" cy="1524000"/>
            <a:chOff x="9076688" y="265949"/>
            <a:chExt cx="1615048" cy="1524000"/>
          </a:xfrm>
        </p:grpSpPr>
        <p:sp>
          <p:nvSpPr>
            <p:cNvPr id="54" name="Rectangle 53"/>
            <p:cNvSpPr/>
            <p:nvPr/>
          </p:nvSpPr>
          <p:spPr bwMode="auto">
            <a:xfrm>
              <a:off x="9076688" y="265949"/>
              <a:ext cx="1615047"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TextBox 59"/>
            <p:cNvSpPr txBox="1"/>
            <p:nvPr/>
          </p:nvSpPr>
          <p:spPr>
            <a:xfrm>
              <a:off x="9079756" y="1348518"/>
              <a:ext cx="161198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API / Services / ISV</a:t>
              </a:r>
            </a:p>
          </p:txBody>
        </p:sp>
        <p:grpSp>
          <p:nvGrpSpPr>
            <p:cNvPr id="111" name="Group 110"/>
            <p:cNvGrpSpPr/>
            <p:nvPr/>
          </p:nvGrpSpPr>
          <p:grpSpPr>
            <a:xfrm>
              <a:off x="9226010" y="385417"/>
              <a:ext cx="1223963" cy="892175"/>
              <a:chOff x="304037" y="1681214"/>
              <a:chExt cx="1223963" cy="892175"/>
            </a:xfrm>
          </p:grpSpPr>
          <p:grpSp>
            <p:nvGrpSpPr>
              <p:cNvPr id="103" name="Group 5"/>
              <p:cNvGrpSpPr>
                <a:grpSpLocks noChangeAspect="1"/>
              </p:cNvGrpSpPr>
              <p:nvPr/>
            </p:nvGrpSpPr>
            <p:grpSpPr bwMode="auto">
              <a:xfrm>
                <a:off x="304037" y="1681214"/>
                <a:ext cx="1223963" cy="892175"/>
                <a:chOff x="6578" y="360"/>
                <a:chExt cx="771" cy="562"/>
              </a:xfrm>
            </p:grpSpPr>
            <p:sp>
              <p:nvSpPr>
                <p:cNvPr id="104" name="AutoShape 4"/>
                <p:cNvSpPr>
                  <a:spLocks noChangeAspect="1" noChangeArrowheads="1" noTextEdit="1"/>
                </p:cNvSpPr>
                <p:nvPr/>
              </p:nvSpPr>
              <p:spPr bwMode="auto">
                <a:xfrm>
                  <a:off x="6578" y="360"/>
                  <a:ext cx="771"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6"/>
                <p:cNvSpPr>
                  <a:spLocks/>
                </p:cNvSpPr>
                <p:nvPr/>
              </p:nvSpPr>
              <p:spPr bwMode="auto">
                <a:xfrm>
                  <a:off x="6579" y="360"/>
                  <a:ext cx="769" cy="562"/>
                </a:xfrm>
                <a:custGeom>
                  <a:avLst/>
                  <a:gdLst>
                    <a:gd name="T0" fmla="*/ 587 w 610"/>
                    <a:gd name="T1" fmla="*/ 0 h 447"/>
                    <a:gd name="T2" fmla="*/ 23 w 610"/>
                    <a:gd name="T3" fmla="*/ 0 h 447"/>
                    <a:gd name="T4" fmla="*/ 0 w 610"/>
                    <a:gd name="T5" fmla="*/ 23 h 447"/>
                    <a:gd name="T6" fmla="*/ 0 w 610"/>
                    <a:gd name="T7" fmla="*/ 424 h 447"/>
                    <a:gd name="T8" fmla="*/ 23 w 610"/>
                    <a:gd name="T9" fmla="*/ 447 h 447"/>
                    <a:gd name="T10" fmla="*/ 587 w 610"/>
                    <a:gd name="T11" fmla="*/ 447 h 447"/>
                    <a:gd name="T12" fmla="*/ 610 w 610"/>
                    <a:gd name="T13" fmla="*/ 424 h 447"/>
                    <a:gd name="T14" fmla="*/ 610 w 610"/>
                    <a:gd name="T15" fmla="*/ 23 h 447"/>
                    <a:gd name="T16" fmla="*/ 587 w 610"/>
                    <a:gd name="T1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447">
                      <a:moveTo>
                        <a:pt x="587" y="0"/>
                      </a:moveTo>
                      <a:cubicBezTo>
                        <a:pt x="23" y="0"/>
                        <a:pt x="23" y="0"/>
                        <a:pt x="23" y="0"/>
                      </a:cubicBezTo>
                      <a:cubicBezTo>
                        <a:pt x="4" y="0"/>
                        <a:pt x="0" y="4"/>
                        <a:pt x="0" y="23"/>
                      </a:cubicBezTo>
                      <a:cubicBezTo>
                        <a:pt x="0" y="424"/>
                        <a:pt x="0" y="424"/>
                        <a:pt x="0" y="424"/>
                      </a:cubicBezTo>
                      <a:cubicBezTo>
                        <a:pt x="0" y="443"/>
                        <a:pt x="4" y="447"/>
                        <a:pt x="23" y="447"/>
                      </a:cubicBezTo>
                      <a:cubicBezTo>
                        <a:pt x="587" y="447"/>
                        <a:pt x="587" y="447"/>
                        <a:pt x="587" y="447"/>
                      </a:cubicBezTo>
                      <a:cubicBezTo>
                        <a:pt x="606" y="447"/>
                        <a:pt x="610" y="443"/>
                        <a:pt x="610" y="424"/>
                      </a:cubicBezTo>
                      <a:cubicBezTo>
                        <a:pt x="610" y="23"/>
                        <a:pt x="610" y="23"/>
                        <a:pt x="610" y="23"/>
                      </a:cubicBezTo>
                      <a:cubicBezTo>
                        <a:pt x="610" y="4"/>
                        <a:pt x="606" y="0"/>
                        <a:pt x="587"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7"/>
                <p:cNvSpPr>
                  <a:spLocks noChangeArrowheads="1"/>
                </p:cNvSpPr>
                <p:nvPr/>
              </p:nvSpPr>
              <p:spPr bwMode="auto">
                <a:xfrm>
                  <a:off x="6598" y="466"/>
                  <a:ext cx="731" cy="4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8"/>
                <p:cNvSpPr>
                  <a:spLocks noChangeArrowheads="1"/>
                </p:cNvSpPr>
                <p:nvPr/>
              </p:nvSpPr>
              <p:spPr bwMode="auto">
                <a:xfrm>
                  <a:off x="6599" y="375"/>
                  <a:ext cx="77" cy="76"/>
                </a:xfrm>
                <a:prstGeom prst="ellipse">
                  <a:avLst/>
                </a:prstGeom>
                <a:solidFill>
                  <a:srgbClr val="26A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9"/>
                <p:cNvSpPr>
                  <a:spLocks/>
                </p:cNvSpPr>
                <p:nvPr/>
              </p:nvSpPr>
              <p:spPr bwMode="auto">
                <a:xfrm>
                  <a:off x="6616" y="396"/>
                  <a:ext cx="45" cy="33"/>
                </a:xfrm>
                <a:custGeom>
                  <a:avLst/>
                  <a:gdLst>
                    <a:gd name="T0" fmla="*/ 15 w 45"/>
                    <a:gd name="T1" fmla="*/ 13 h 33"/>
                    <a:gd name="T2" fmla="*/ 28 w 45"/>
                    <a:gd name="T3" fmla="*/ 0 h 33"/>
                    <a:gd name="T4" fmla="*/ 17 w 45"/>
                    <a:gd name="T5" fmla="*/ 0 h 33"/>
                    <a:gd name="T6" fmla="*/ 0 w 45"/>
                    <a:gd name="T7" fmla="*/ 17 h 33"/>
                    <a:gd name="T8" fmla="*/ 17 w 45"/>
                    <a:gd name="T9" fmla="*/ 33 h 33"/>
                    <a:gd name="T10" fmla="*/ 28 w 45"/>
                    <a:gd name="T11" fmla="*/ 33 h 33"/>
                    <a:gd name="T12" fmla="*/ 15 w 45"/>
                    <a:gd name="T13" fmla="*/ 21 h 33"/>
                    <a:gd name="T14" fmla="*/ 45 w 45"/>
                    <a:gd name="T15" fmla="*/ 21 h 33"/>
                    <a:gd name="T16" fmla="*/ 45 w 45"/>
                    <a:gd name="T17" fmla="*/ 13 h 33"/>
                    <a:gd name="T18" fmla="*/ 15 w 45"/>
                    <a:gd name="T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3">
                      <a:moveTo>
                        <a:pt x="15" y="13"/>
                      </a:moveTo>
                      <a:lnTo>
                        <a:pt x="28" y="0"/>
                      </a:lnTo>
                      <a:lnTo>
                        <a:pt x="17" y="0"/>
                      </a:lnTo>
                      <a:lnTo>
                        <a:pt x="0" y="17"/>
                      </a:lnTo>
                      <a:lnTo>
                        <a:pt x="17" y="33"/>
                      </a:lnTo>
                      <a:lnTo>
                        <a:pt x="28" y="33"/>
                      </a:lnTo>
                      <a:lnTo>
                        <a:pt x="15" y="21"/>
                      </a:lnTo>
                      <a:lnTo>
                        <a:pt x="45" y="21"/>
                      </a:lnTo>
                      <a:lnTo>
                        <a:pt x="45" y="13"/>
                      </a:lnTo>
                      <a:lnTo>
                        <a:pt x="15" y="13"/>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
                <p:cNvSpPr>
                  <a:spLocks noChangeArrowheads="1"/>
                </p:cNvSpPr>
                <p:nvPr/>
              </p:nvSpPr>
              <p:spPr bwMode="auto">
                <a:xfrm>
                  <a:off x="6690" y="394"/>
                  <a:ext cx="640"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Image result for cloud computing"/>
              <p:cNvPicPr>
                <a:picLocks noChangeAspect="1" noChangeArrowheads="1"/>
              </p:cNvPicPr>
              <p:nvPr/>
            </p:nvPicPr>
            <p:blipFill rotWithShape="1">
              <a:blip r:embed="rId13">
                <a:extLst>
                  <a:ext uri="{28A0092B-C50C-407E-A947-70E740481C1C}">
                    <a14:useLocalDpi xmlns:a14="http://schemas.microsoft.com/office/drawing/2010/main" val="0"/>
                  </a:ext>
                </a:extLst>
              </a:blip>
              <a:srcRect l="19560" r="18649" b="5415"/>
              <a:stretch/>
            </p:blipFill>
            <p:spPr bwMode="auto">
              <a:xfrm>
                <a:off x="521644" y="1846773"/>
                <a:ext cx="748590" cy="68534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0" y="3993725"/>
            <a:ext cx="12192000" cy="2864274"/>
          </a:xfrm>
          <a:prstGeom prst="rect">
            <a:avLst/>
          </a:prstGeom>
          <a:solidFill>
            <a:schemeClr val="accent4">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2" name="Group 41"/>
          <p:cNvGrpSpPr/>
          <p:nvPr/>
        </p:nvGrpSpPr>
        <p:grpSpPr>
          <a:xfrm>
            <a:off x="3339877" y="257426"/>
            <a:ext cx="1964064" cy="1524000"/>
            <a:chOff x="3339877" y="257426"/>
            <a:chExt cx="1964064" cy="1524000"/>
          </a:xfrm>
        </p:grpSpPr>
        <p:grpSp>
          <p:nvGrpSpPr>
            <p:cNvPr id="34" name="Group 33"/>
            <p:cNvGrpSpPr/>
            <p:nvPr/>
          </p:nvGrpSpPr>
          <p:grpSpPr>
            <a:xfrm>
              <a:off x="3394149" y="257426"/>
              <a:ext cx="1855520" cy="1524000"/>
              <a:chOff x="3394149" y="257426"/>
              <a:chExt cx="1855520" cy="1524000"/>
            </a:xfrm>
          </p:grpSpPr>
          <p:sp>
            <p:nvSpPr>
              <p:cNvPr id="50" name="Rectangle 49"/>
              <p:cNvSpPr/>
              <p:nvPr/>
            </p:nvSpPr>
            <p:spPr bwMode="auto">
              <a:xfrm>
                <a:off x="3394149" y="257426"/>
                <a:ext cx="185552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0" name="Picture 69"/>
              <p:cNvPicPr>
                <a:picLocks noChangeAspect="1"/>
              </p:cNvPicPr>
              <p:nvPr/>
            </p:nvPicPr>
            <p:blipFill>
              <a:blip r:embed="rId10"/>
              <a:stretch>
                <a:fillRect/>
              </a:stretch>
            </p:blipFill>
            <p:spPr>
              <a:xfrm>
                <a:off x="3699619" y="359868"/>
                <a:ext cx="1222822" cy="892987"/>
              </a:xfrm>
              <a:prstGeom prst="rect">
                <a:avLst/>
              </a:prstGeom>
            </p:spPr>
          </p:pic>
          <p:sp>
            <p:nvSpPr>
              <p:cNvPr id="71" name="Rectangle 70"/>
              <p:cNvSpPr/>
              <p:nvPr/>
            </p:nvSpPr>
            <p:spPr bwMode="auto">
              <a:xfrm>
                <a:off x="3731076" y="520770"/>
                <a:ext cx="1153167" cy="69106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5368" y="620149"/>
                <a:ext cx="504581" cy="511838"/>
              </a:xfrm>
              <a:prstGeom prst="rect">
                <a:avLst/>
              </a:prstGeom>
            </p:spPr>
          </p:pic>
        </p:grpSp>
        <p:sp>
          <p:nvSpPr>
            <p:cNvPr id="90" name="TextBox 89"/>
            <p:cNvSpPr txBox="1"/>
            <p:nvPr/>
          </p:nvSpPr>
          <p:spPr>
            <a:xfrm>
              <a:off x="3339877" y="1309084"/>
              <a:ext cx="1964064" cy="307777"/>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grpSp>
      <p:sp>
        <p:nvSpPr>
          <p:cNvPr id="91" name="Rectangle 90"/>
          <p:cNvSpPr/>
          <p:nvPr/>
        </p:nvSpPr>
        <p:spPr bwMode="auto">
          <a:xfrm>
            <a:off x="0" y="-1"/>
            <a:ext cx="12192000" cy="1861143"/>
          </a:xfrm>
          <a:prstGeom prst="rect">
            <a:avLst/>
          </a:prstGeom>
          <a:solidFill>
            <a:schemeClr val="accent4">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2564923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078313" y="938612"/>
            <a:ext cx="6691123" cy="4980777"/>
            <a:chOff x="5078313" y="-43929"/>
            <a:chExt cx="6691123" cy="4980777"/>
          </a:xfrm>
        </p:grpSpPr>
        <p:sp>
          <p:nvSpPr>
            <p:cNvPr id="30" name="Title 4"/>
            <p:cNvSpPr txBox="1">
              <a:spLocks/>
            </p:cNvSpPr>
            <p:nvPr/>
          </p:nvSpPr>
          <p:spPr>
            <a:xfrm>
              <a:off x="5078313" y="-43929"/>
              <a:ext cx="6277546" cy="1399830"/>
            </a:xfrm>
            <a:prstGeom prst="rect">
              <a:avLst/>
            </a:prstGeom>
            <a:noFill/>
          </p:spPr>
          <p:txBody>
            <a:bodyPr vert="horz" wrap="square" lIns="143428" tIns="89642" rIns="143428" bIns="89642"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w="3175">
                    <a:noFill/>
                  </a:ln>
                  <a:solidFill>
                    <a:srgbClr val="505050"/>
                  </a:solidFill>
                  <a:effectLst/>
                  <a:uLnTx/>
                  <a:uFillTx/>
                  <a:latin typeface="Segoe UI Light" panose="020B0502040204020203" pitchFamily="34" charset="0"/>
                  <a:cs typeface="Segoe UI Light" panose="020B0502040204020203" pitchFamily="34" charset="0"/>
                </a:rPr>
                <a:t>API Apps &amp; API Management</a:t>
              </a:r>
            </a:p>
          </p:txBody>
        </p:sp>
        <p:sp>
          <p:nvSpPr>
            <p:cNvPr id="37" name="Text Placeholder 5"/>
            <p:cNvSpPr txBox="1">
              <a:spLocks/>
            </p:cNvSpPr>
            <p:nvPr/>
          </p:nvSpPr>
          <p:spPr>
            <a:xfrm>
              <a:off x="5081830" y="1509001"/>
              <a:ext cx="6687605" cy="1397653"/>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24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Quickly build APIs in the cloud using the language of your choice. Publish, manage, secure, and analyze your APIs in minutes.</a:t>
              </a:r>
            </a:p>
          </p:txBody>
        </p:sp>
        <p:cxnSp>
          <p:nvCxnSpPr>
            <p:cNvPr id="38" name="Straight Connector 37"/>
            <p:cNvCxnSpPr/>
            <p:nvPr/>
          </p:nvCxnSpPr>
          <p:spPr>
            <a:xfrm>
              <a:off x="5271655" y="145880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655" y="299804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5"/>
            <p:cNvSpPr txBox="1">
              <a:spLocks/>
            </p:cNvSpPr>
            <p:nvPr/>
          </p:nvSpPr>
          <p:spPr>
            <a:xfrm>
              <a:off x="5081830" y="3200641"/>
              <a:ext cx="6687605" cy="1736207"/>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Secure APIs with Active Directory, single sign-on, and OAuth</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Generate client proxies or APIs in your language of choice</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Mashup existing enterprise APIs</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Integrate with API Management and Logic Apps</a:t>
              </a:r>
              <a:endParaRPr kumimoji="0" lang="en-US" sz="16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grpSp>
      <p:grpSp>
        <p:nvGrpSpPr>
          <p:cNvPr id="3" name="Group 2"/>
          <p:cNvGrpSpPr/>
          <p:nvPr/>
        </p:nvGrpSpPr>
        <p:grpSpPr>
          <a:xfrm>
            <a:off x="1086097" y="2730316"/>
            <a:ext cx="3708854" cy="2676855"/>
            <a:chOff x="558347" y="1521617"/>
            <a:chExt cx="3708854" cy="2676855"/>
          </a:xfrm>
        </p:grpSpPr>
        <p:pic>
          <p:nvPicPr>
            <p:cNvPr id="10242" name="Picture 2" descr="https://acom.azurecomcdn.net/80C57D/cdn/cvt-865b42863e603cec038d3ba2b60a7597725c10ba4c7ceae0f6ec4df7e47793d6/images/page/services/app-service/api/04-ac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346" y="1521617"/>
              <a:ext cx="1063625" cy="6862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acom.azurecomcdn.net/80C57D/cdn/cvt-1b80f434d20ca0d61226469e2158d4dc94894a3bca6b2bd6a82251024a237a39/images/page/services/api-management/api-management-diagr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347" y="2443389"/>
              <a:ext cx="3708854" cy="17550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80691" y="80395"/>
            <a:ext cx="2350644" cy="899005"/>
            <a:chOff x="80691" y="80395"/>
            <a:chExt cx="2350644" cy="899005"/>
          </a:xfrm>
        </p:grpSpPr>
        <p:grpSp>
          <p:nvGrpSpPr>
            <p:cNvPr id="29" name="Group 28"/>
            <p:cNvGrpSpPr/>
            <p:nvPr/>
          </p:nvGrpSpPr>
          <p:grpSpPr>
            <a:xfrm>
              <a:off x="80691" y="80395"/>
              <a:ext cx="2350644" cy="899005"/>
              <a:chOff x="10822810" y="4100085"/>
              <a:chExt cx="2620904" cy="899005"/>
            </a:xfrm>
          </p:grpSpPr>
          <p:sp>
            <p:nvSpPr>
              <p:cNvPr id="31" name="Rectangle 30"/>
              <p:cNvSpPr/>
              <p:nvPr/>
            </p:nvSpPr>
            <p:spPr bwMode="auto">
              <a:xfrm>
                <a:off x="10822810" y="4100085"/>
                <a:ext cx="262090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TextBox 31"/>
              <p:cNvSpPr txBox="1"/>
              <p:nvPr/>
            </p:nvSpPr>
            <p:spPr>
              <a:xfrm>
                <a:off x="11899812" y="4380129"/>
                <a:ext cx="1251674" cy="458629"/>
              </a:xfrm>
              <a:prstGeom prst="flowChartOffpageConnector">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APIM</a:t>
                </a:r>
              </a:p>
            </p:txBody>
          </p:sp>
        </p:grpSp>
        <p:pic>
          <p:nvPicPr>
            <p:cNvPr id="33" name="Picture 2" descr="https://az213233.vo.msecnd.net/Content/6.0.00298.4.160413-1548/ApiManagement/Images/ApiManagement.png"/>
            <p:cNvPicPr>
              <a:picLocks noChangeAspect="1" noChangeArrowheads="1"/>
            </p:cNvPicPr>
            <p:nvPr/>
          </p:nvPicPr>
          <p:blipFill rotWithShape="1">
            <a:blip r:embed="rId4">
              <a:extLst>
                <a:ext uri="{28A0092B-C50C-407E-A947-70E740481C1C}">
                  <a14:useLocalDpi xmlns:a14="http://schemas.microsoft.com/office/drawing/2010/main" val="0"/>
                </a:ext>
              </a:extLst>
            </a:blip>
            <a:srcRect l="49976" t="-11700"/>
            <a:stretch/>
          </p:blipFill>
          <p:spPr bwMode="auto">
            <a:xfrm>
              <a:off x="276638" y="186814"/>
              <a:ext cx="507903" cy="632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74312" y="1031822"/>
            <a:ext cx="2350644" cy="899005"/>
            <a:chOff x="83837" y="1031822"/>
            <a:chExt cx="2350644" cy="899005"/>
          </a:xfrm>
        </p:grpSpPr>
        <p:sp>
          <p:nvSpPr>
            <p:cNvPr id="34" name="Rectangle 33"/>
            <p:cNvSpPr/>
            <p:nvPr/>
          </p:nvSpPr>
          <p:spPr bwMode="auto">
            <a:xfrm>
              <a:off x="83837" y="1031822"/>
              <a:ext cx="235064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Group 34"/>
            <p:cNvGrpSpPr/>
            <p:nvPr/>
          </p:nvGrpSpPr>
          <p:grpSpPr>
            <a:xfrm>
              <a:off x="298571" y="1201059"/>
              <a:ext cx="1869146" cy="560531"/>
              <a:chOff x="5051791" y="3384440"/>
              <a:chExt cx="2084045" cy="56053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1791" y="3384440"/>
                <a:ext cx="560531" cy="560531"/>
              </a:xfrm>
              <a:prstGeom prst="rect">
                <a:avLst/>
              </a:prstGeom>
              <a:noFill/>
            </p:spPr>
          </p:pic>
          <p:sp>
            <p:nvSpPr>
              <p:cNvPr id="41" name="TextBox 40"/>
              <p:cNvSpPr txBox="1"/>
              <p:nvPr/>
            </p:nvSpPr>
            <p:spPr>
              <a:xfrm>
                <a:off x="5778497" y="3486342"/>
                <a:ext cx="1357339" cy="458629"/>
              </a:xfrm>
              <a:prstGeom prst="flowChartOffpageConnector">
                <a:avLst/>
              </a:prstGeom>
              <a:noFill/>
            </p:spPr>
            <p:txBody>
              <a:bodyPr wrap="square" rtlCol="0">
                <a:spAutoFit/>
              </a:bodyPr>
              <a:lstStyle/>
              <a:p>
                <a:pPr defTabSz="896386">
                  <a:defRPr/>
                </a:pPr>
                <a:r>
                  <a:rPr lang="en-US" kern="0" dirty="0">
                    <a:solidFill>
                      <a:srgbClr val="FFFFFF"/>
                    </a:solidFill>
                    <a:latin typeface="Segoe UI Light"/>
                    <a:cs typeface="Segoe UI Semilight" panose="020B0402040204020203" pitchFamily="34" charset="0"/>
                  </a:rPr>
                  <a:t>API Apps</a:t>
                </a:r>
              </a:p>
            </p:txBody>
          </p:sp>
        </p:grpSp>
      </p:grpSp>
    </p:spTree>
    <p:extLst>
      <p:ext uri="{BB962C8B-B14F-4D97-AF65-F5344CB8AC3E}">
        <p14:creationId xmlns:p14="http://schemas.microsoft.com/office/powerpoint/2010/main" val="9058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382306" y="1133588"/>
            <a:ext cx="9427388" cy="5633536"/>
            <a:chOff x="644331" y="289640"/>
            <a:chExt cx="9530315" cy="5809467"/>
          </a:xfrm>
        </p:grpSpPr>
        <p:sp>
          <p:nvSpPr>
            <p:cNvPr id="80" name="TextBox 24"/>
            <p:cNvSpPr txBox="1"/>
            <p:nvPr/>
          </p:nvSpPr>
          <p:spPr>
            <a:xfrm>
              <a:off x="775250" y="299691"/>
              <a:ext cx="1388918"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1) API design</a:t>
              </a:r>
            </a:p>
          </p:txBody>
        </p:sp>
        <p:sp>
          <p:nvSpPr>
            <p:cNvPr id="81" name="TextBox 24"/>
            <p:cNvSpPr txBox="1"/>
            <p:nvPr/>
          </p:nvSpPr>
          <p:spPr>
            <a:xfrm>
              <a:off x="2984781" y="300118"/>
              <a:ext cx="2057087"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2) Generate clients </a:t>
              </a:r>
            </a:p>
          </p:txBody>
        </p:sp>
        <p:sp>
          <p:nvSpPr>
            <p:cNvPr id="82" name="TextBox 24"/>
            <p:cNvSpPr txBox="1"/>
            <p:nvPr/>
          </p:nvSpPr>
          <p:spPr>
            <a:xfrm>
              <a:off x="5294118" y="289640"/>
              <a:ext cx="197372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3) Implement Logic</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3820" r="14313"/>
            <a:stretch/>
          </p:blipFill>
          <p:spPr>
            <a:xfrm>
              <a:off x="3335857" y="947910"/>
              <a:ext cx="934898" cy="975653"/>
            </a:xfrm>
            <a:prstGeom prst="rect">
              <a:avLst/>
            </a:prstGeom>
          </p:spPr>
        </p:pic>
        <p:sp>
          <p:nvSpPr>
            <p:cNvPr id="25" name="Right Arrow 24"/>
            <p:cNvSpPr/>
            <p:nvPr/>
          </p:nvSpPr>
          <p:spPr>
            <a:xfrm>
              <a:off x="2280456" y="1061024"/>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6" name="Rounded Rectangle 25"/>
            <p:cNvSpPr/>
            <p:nvPr/>
          </p:nvSpPr>
          <p:spPr>
            <a:xfrm>
              <a:off x="680483" y="739429"/>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28" name="Rounded Rectangle 27"/>
            <p:cNvSpPr/>
            <p:nvPr/>
          </p:nvSpPr>
          <p:spPr>
            <a:xfrm>
              <a:off x="5468301" y="728000"/>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18055" b="19209"/>
            <a:stretch/>
          </p:blipFill>
          <p:spPr>
            <a:xfrm>
              <a:off x="7749595" y="1783826"/>
              <a:ext cx="779176" cy="488825"/>
            </a:xfrm>
            <a:prstGeom prst="rect">
              <a:avLst/>
            </a:prstGeom>
          </p:spPr>
        </p:pic>
        <p:sp>
          <p:nvSpPr>
            <p:cNvPr id="33" name="Rounded Rectangle 32"/>
            <p:cNvSpPr/>
            <p:nvPr/>
          </p:nvSpPr>
          <p:spPr>
            <a:xfrm>
              <a:off x="5462780" y="4103375"/>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36" name="Rounded Rectangle 35"/>
            <p:cNvSpPr/>
            <p:nvPr/>
          </p:nvSpPr>
          <p:spPr>
            <a:xfrm>
              <a:off x="644331" y="4098353"/>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41" name="TextBox 40"/>
            <p:cNvSpPr txBox="1"/>
            <p:nvPr/>
          </p:nvSpPr>
          <p:spPr>
            <a:xfrm>
              <a:off x="942395" y="1865798"/>
              <a:ext cx="986110" cy="3808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Calibri" panose="020F0502020204030204"/>
                  <a:ea typeface="+mn-ea"/>
                  <a:cs typeface="+mn-cs"/>
                </a:rPr>
                <a:t>Swagger</a:t>
              </a:r>
            </a:p>
          </p:txBody>
        </p:sp>
        <p:sp>
          <p:nvSpPr>
            <p:cNvPr id="44" name="Rounded Rectangle 43"/>
            <p:cNvSpPr/>
            <p:nvPr/>
          </p:nvSpPr>
          <p:spPr>
            <a:xfrm>
              <a:off x="3061638" y="736868"/>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59" name="Right Arrow 58"/>
            <p:cNvSpPr/>
            <p:nvPr/>
          </p:nvSpPr>
          <p:spPr>
            <a:xfrm>
              <a:off x="4675658" y="1054094"/>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5" name="Right Arrow 64"/>
            <p:cNvSpPr/>
            <p:nvPr/>
          </p:nvSpPr>
          <p:spPr>
            <a:xfrm rot="8168836">
              <a:off x="6994610" y="2760451"/>
              <a:ext cx="1820028"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6" name="Right Arrow 65"/>
            <p:cNvSpPr/>
            <p:nvPr/>
          </p:nvSpPr>
          <p:spPr>
            <a:xfrm rot="19946249">
              <a:off x="2126713" y="2767268"/>
              <a:ext cx="3348814"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7" name="Right Arrow 66"/>
            <p:cNvSpPr/>
            <p:nvPr/>
          </p:nvSpPr>
          <p:spPr>
            <a:xfrm rot="5400000">
              <a:off x="5568599" y="2667284"/>
              <a:ext cx="1482584"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3" name="Picture 12"/>
            <p:cNvPicPr>
              <a:picLocks noChangeAspect="1"/>
            </p:cNvPicPr>
            <p:nvPr/>
          </p:nvPicPr>
          <p:blipFill>
            <a:blip r:embed="rId4"/>
            <a:stretch>
              <a:fillRect/>
            </a:stretch>
          </p:blipFill>
          <p:spPr>
            <a:xfrm>
              <a:off x="8752995" y="947910"/>
              <a:ext cx="413787" cy="545446"/>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9003" t="36823"/>
            <a:stretch/>
          </p:blipFill>
          <p:spPr>
            <a:xfrm>
              <a:off x="8486632" y="1451790"/>
              <a:ext cx="660096" cy="864877"/>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799" y="1385001"/>
              <a:ext cx="472591" cy="406428"/>
            </a:xfrm>
            <a:prstGeom prst="rect">
              <a:avLst/>
            </a:prstGeom>
            <a:solidFill>
              <a:schemeClr val="accent1"/>
            </a:solidFill>
          </p:spPr>
        </p:pic>
        <p:sp>
          <p:nvSpPr>
            <p:cNvPr id="83" name="TextBox 24"/>
            <p:cNvSpPr txBox="1"/>
            <p:nvPr/>
          </p:nvSpPr>
          <p:spPr>
            <a:xfrm>
              <a:off x="5682796" y="571615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5) Publish   </a:t>
              </a:r>
            </a:p>
          </p:txBody>
        </p:sp>
        <p:sp>
          <p:nvSpPr>
            <p:cNvPr id="84" name="TextBox 24"/>
            <p:cNvSpPr txBox="1"/>
            <p:nvPr/>
          </p:nvSpPr>
          <p:spPr>
            <a:xfrm>
              <a:off x="8982892" y="571615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6) Share  </a:t>
              </a:r>
            </a:p>
          </p:txBody>
        </p:sp>
        <p:sp>
          <p:nvSpPr>
            <p:cNvPr id="85" name="TextBox 24"/>
            <p:cNvSpPr txBox="1"/>
            <p:nvPr/>
          </p:nvSpPr>
          <p:spPr>
            <a:xfrm>
              <a:off x="775250" y="5718161"/>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8) Measure   </a:t>
              </a:r>
            </a:p>
          </p:txBody>
        </p:sp>
        <p:sp>
          <p:nvSpPr>
            <p:cNvPr id="3" name="TextBox 2"/>
            <p:cNvSpPr txBox="1"/>
            <p:nvPr/>
          </p:nvSpPr>
          <p:spPr>
            <a:xfrm>
              <a:off x="1192388" y="4247192"/>
              <a:ext cx="905706" cy="595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5050"/>
                  </a:solidFill>
                  <a:effectLst/>
                  <a:uLnTx/>
                  <a:uFillTx/>
                  <a:latin typeface="Calibri" panose="020F0502020204030204"/>
                  <a:ea typeface="+mn-ea"/>
                  <a:cs typeface="+mn-cs"/>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5050"/>
                  </a:solidFill>
                  <a:effectLst/>
                  <a:uLnTx/>
                  <a:uFillTx/>
                  <a:latin typeface="Calibri" panose="020F0502020204030204"/>
                  <a:ea typeface="+mn-ea"/>
                  <a:cs typeface="+mn-cs"/>
                </a:rPr>
                <a:t>Mobile Engagement</a:t>
              </a:r>
            </a:p>
          </p:txBody>
        </p:sp>
        <p:sp>
          <p:nvSpPr>
            <p:cNvPr id="68" name="TextBox 24"/>
            <p:cNvSpPr txBox="1"/>
            <p:nvPr/>
          </p:nvSpPr>
          <p:spPr>
            <a:xfrm>
              <a:off x="3229023" y="571615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7) Control  </a:t>
              </a:r>
            </a:p>
          </p:txBody>
        </p:sp>
        <p:pic>
          <p:nvPicPr>
            <p:cNvPr id="1028" name="Picture 4" descr="https://avatars2.githubusercontent.com/u/7658037?v=3&amp;s=4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659" y="803464"/>
              <a:ext cx="1218702" cy="1218702"/>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24"/>
            <p:cNvSpPr txBox="1"/>
            <p:nvPr/>
          </p:nvSpPr>
          <p:spPr>
            <a:xfrm>
              <a:off x="7770713" y="289640"/>
              <a:ext cx="1372888"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4) Compose   </a:t>
              </a:r>
            </a:p>
          </p:txBody>
        </p:sp>
        <p:sp>
          <p:nvSpPr>
            <p:cNvPr id="92" name="Rounded Rectangle 91"/>
            <p:cNvSpPr/>
            <p:nvPr/>
          </p:nvSpPr>
          <p:spPr>
            <a:xfrm>
              <a:off x="7676407" y="718226"/>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pic>
          <p:nvPicPr>
            <p:cNvPr id="1032" name="Picture 8" descr="http://2.bp.blogspot.com/-k3nHh7uAKOg/VntzBdB_wFI/AAAAAAAAAek/wHyktKrMchE/s1600/Angularjs-WebAPI.png"/>
            <p:cNvPicPr>
              <a:picLocks noChangeAspect="1" noChangeArrowheads="1"/>
            </p:cNvPicPr>
            <p:nvPr/>
          </p:nvPicPr>
          <p:blipFill rotWithShape="1">
            <a:blip r:embed="rId8">
              <a:extLst>
                <a:ext uri="{28A0092B-C50C-407E-A947-70E740481C1C}">
                  <a14:useLocalDpi xmlns:a14="http://schemas.microsoft.com/office/drawing/2010/main" val="0"/>
                </a:ext>
              </a:extLst>
            </a:blip>
            <a:srcRect l="53104" t="40934" r="4016" b="8513"/>
            <a:stretch/>
          </p:blipFill>
          <p:spPr bwMode="auto">
            <a:xfrm>
              <a:off x="5526017" y="803464"/>
              <a:ext cx="709419" cy="5241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evbuc.com/https_proxy?url=http%3A%2F%2Fwww.pingzine.com%2Fwp-content%2Fuploads%2F2012%2F07%2Fnodejs.jpeg&amp;sig=ADR2i78BTLI-lNcpMbcEMf8IEkKVy0AYzQ"/>
            <p:cNvPicPr>
              <a:picLocks noChangeAspect="1" noChangeArrowheads="1"/>
            </p:cNvPicPr>
            <p:nvPr/>
          </p:nvPicPr>
          <p:blipFill rotWithShape="1">
            <a:blip r:embed="rId9">
              <a:extLst>
                <a:ext uri="{28A0092B-C50C-407E-A947-70E740481C1C}">
                  <a14:useLocalDpi xmlns:a14="http://schemas.microsoft.com/office/drawing/2010/main" val="0"/>
                </a:ext>
              </a:extLst>
            </a:blip>
            <a:srcRect l="5480" t="25958" r="6405" b="30959"/>
            <a:stretch/>
          </p:blipFill>
          <p:spPr bwMode="auto">
            <a:xfrm>
              <a:off x="5839731" y="1892585"/>
              <a:ext cx="1061707" cy="3800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ervercheck.in/sites/servercheck.in/files/node-drupal-queue-comparison.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838" t="5327" r="64002" b="50867"/>
            <a:stretch/>
          </p:blipFill>
          <p:spPr bwMode="auto">
            <a:xfrm>
              <a:off x="6170449" y="1429815"/>
              <a:ext cx="593155" cy="31679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en/8/88/Java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8386" y="763543"/>
              <a:ext cx="564043" cy="5640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acom.azurecomcdn.net/80C57D/cdn/cvt-1b80f434d20ca0d61226469e2158d4dc94894a3bca6b2bd6a82251024a237a39/images/page/services/api-management/api-management-diagram.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5913" t="28244" b="22488"/>
            <a:stretch/>
          </p:blipFill>
          <p:spPr bwMode="auto">
            <a:xfrm>
              <a:off x="7700712" y="802146"/>
              <a:ext cx="1199834" cy="820646"/>
            </a:xfrm>
            <a:prstGeom prst="rect">
              <a:avLst/>
            </a:prstGeom>
            <a:noFill/>
            <a:extLst>
              <a:ext uri="{909E8E84-426E-40DD-AFC4-6F175D3DCCD1}">
                <a14:hiddenFill xmlns:a14="http://schemas.microsoft.com/office/drawing/2010/main">
                  <a:solidFill>
                    <a:srgbClr val="FFFFFF"/>
                  </a:solidFill>
                </a14:hiddenFill>
              </a:ext>
            </a:extLst>
          </p:spPr>
        </p:pic>
        <p:sp>
          <p:nvSpPr>
            <p:cNvPr id="102" name="Rounded Rectangle 101"/>
            <p:cNvSpPr/>
            <p:nvPr/>
          </p:nvSpPr>
          <p:spPr>
            <a:xfrm>
              <a:off x="8574673" y="4111727"/>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103" name="Right Arrow 102"/>
            <p:cNvSpPr/>
            <p:nvPr/>
          </p:nvSpPr>
          <p:spPr>
            <a:xfrm>
              <a:off x="7064779" y="4446237"/>
              <a:ext cx="1482584"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04" name="Rounded Rectangle 103"/>
            <p:cNvSpPr/>
            <p:nvPr/>
          </p:nvSpPr>
          <p:spPr>
            <a:xfrm>
              <a:off x="3074988" y="4107041"/>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106" name="Right Arrow 105"/>
            <p:cNvSpPr/>
            <p:nvPr/>
          </p:nvSpPr>
          <p:spPr>
            <a:xfrm rot="10800000">
              <a:off x="2261401" y="4446237"/>
              <a:ext cx="801838"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07" name="Right Arrow 106"/>
            <p:cNvSpPr/>
            <p:nvPr/>
          </p:nvSpPr>
          <p:spPr>
            <a:xfrm rot="10800000">
              <a:off x="4685303" y="4447223"/>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042" name="Picture 18" descr="https://acom.azurecomcdn.net/80C57D/cdn/mediahandler/docarticles/dpsmedia-prod/azure.microsoft.com/en-us/documentation/articles/api-management-customize-portal/20160415071221/api-management-widgets-heade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65368" y="4413451"/>
              <a:ext cx="861054" cy="880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065368" y="5276355"/>
              <a:ext cx="80823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5050"/>
                  </a:solidFill>
                  <a:effectLst/>
                  <a:uLnTx/>
                  <a:uFillTx/>
                  <a:latin typeface="Calibri" panose="020F0502020204030204"/>
                  <a:ea typeface="+mn-ea"/>
                  <a:cs typeface="+mn-cs"/>
                </a:rPr>
                <a:t>Developer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05050"/>
                  </a:solidFill>
                  <a:effectLst/>
                  <a:uLnTx/>
                  <a:uFillTx/>
                  <a:latin typeface="Calibri" panose="020F0502020204030204"/>
                  <a:ea typeface="+mn-ea"/>
                  <a:cs typeface="+mn-cs"/>
                </a:rPr>
                <a:t>Portal</a:t>
              </a:r>
            </a:p>
          </p:txBody>
        </p:sp>
        <p:pic>
          <p:nvPicPr>
            <p:cNvPr id="108" name="Picture 2" descr="https://az213233.vo.msecnd.net/Content/6.0.00298.4.160413-1548/ApiManagement/Images/ApiManagement.png"/>
            <p:cNvPicPr>
              <a:picLocks noChangeAspect="1" noChangeArrowheads="1"/>
            </p:cNvPicPr>
            <p:nvPr/>
          </p:nvPicPr>
          <p:blipFill rotWithShape="1">
            <a:blip r:embed="rId14">
              <a:extLst>
                <a:ext uri="{28A0092B-C50C-407E-A947-70E740481C1C}">
                  <a14:useLocalDpi xmlns:a14="http://schemas.microsoft.com/office/drawing/2010/main" val="0"/>
                </a:ext>
              </a:extLst>
            </a:blip>
            <a:srcRect l="49976" t="-11700"/>
            <a:stretch/>
          </p:blipFill>
          <p:spPr bwMode="auto">
            <a:xfrm>
              <a:off x="8869048" y="4222480"/>
              <a:ext cx="323372" cy="361035"/>
            </a:xfrm>
            <a:prstGeom prst="rect">
              <a:avLst/>
            </a:prstGeom>
            <a:solidFill>
              <a:schemeClr val="accent1">
                <a:lumMod val="75000"/>
              </a:schemeClr>
            </a:solidFill>
            <a:extLst/>
          </p:spPr>
        </p:pic>
        <p:pic>
          <p:nvPicPr>
            <p:cNvPr id="109" name="Picture 2" descr="https://az213233.vo.msecnd.net/Content/6.0.00298.4.160413-1548/ApiManagement/Images/ApiManagement.png"/>
            <p:cNvPicPr>
              <a:picLocks noChangeAspect="1" noChangeArrowheads="1"/>
            </p:cNvPicPr>
            <p:nvPr/>
          </p:nvPicPr>
          <p:blipFill rotWithShape="1">
            <a:blip r:embed="rId14">
              <a:extLst>
                <a:ext uri="{28A0092B-C50C-407E-A947-70E740481C1C}">
                  <a14:useLocalDpi xmlns:a14="http://schemas.microsoft.com/office/drawing/2010/main" val="0"/>
                </a:ext>
              </a:extLst>
            </a:blip>
            <a:srcRect l="49976" t="-11700"/>
            <a:stretch/>
          </p:blipFill>
          <p:spPr bwMode="auto">
            <a:xfrm>
              <a:off x="5619760" y="4222479"/>
              <a:ext cx="427861" cy="477694"/>
            </a:xfrm>
            <a:prstGeom prst="rect">
              <a:avLst/>
            </a:prstGeom>
            <a:solidFill>
              <a:schemeClr val="accent1">
                <a:lumMod val="75000"/>
              </a:schemeClr>
            </a:solidFill>
            <a:extLst/>
          </p:spPr>
        </p:pic>
        <p:pic>
          <p:nvPicPr>
            <p:cNvPr id="1046" name="Picture 22" descr="http://scottsaldinger.com/wp-content/uploads/2016/01/api-services.png"/>
            <p:cNvPicPr>
              <a:picLocks noChangeAspect="1" noChangeArrowheads="1"/>
            </p:cNvPicPr>
            <p:nvPr/>
          </p:nvPicPr>
          <p:blipFill rotWithShape="1">
            <a:blip r:embed="rId15">
              <a:extLst>
                <a:ext uri="{28A0092B-C50C-407E-A947-70E740481C1C}">
                  <a14:useLocalDpi xmlns:a14="http://schemas.microsoft.com/office/drawing/2010/main" val="0"/>
                </a:ext>
              </a:extLst>
            </a:blip>
            <a:srcRect l="61550" b="53882"/>
            <a:stretch/>
          </p:blipFill>
          <p:spPr bwMode="auto">
            <a:xfrm>
              <a:off x="5885451" y="4255454"/>
              <a:ext cx="1128932" cy="130893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p:cNvPicPr>
              <a:picLocks noChangeAspect="1"/>
            </p:cNvPicPr>
            <p:nvPr/>
          </p:nvPicPr>
          <p:blipFill rotWithShape="1">
            <a:blip r:embed="rId3" cstate="print">
              <a:extLst>
                <a:ext uri="{28A0092B-C50C-407E-A947-70E740481C1C}">
                  <a14:useLocalDpi xmlns:a14="http://schemas.microsoft.com/office/drawing/2010/main" val="0"/>
                </a:ext>
              </a:extLst>
            </a:blip>
            <a:srcRect t="18055" b="19209"/>
            <a:stretch/>
          </p:blipFill>
          <p:spPr>
            <a:xfrm>
              <a:off x="5524956" y="5182555"/>
              <a:ext cx="779176" cy="488825"/>
            </a:xfrm>
            <a:prstGeom prst="rect">
              <a:avLst/>
            </a:prstGeom>
          </p:spPr>
        </p:pic>
        <p:pic>
          <p:nvPicPr>
            <p:cNvPr id="1048" name="Picture 24" descr="https://acom.azurecomcdn.net/80C57D/cdn/cvt-1b80f434d20ca0d61226469e2158d4dc94894a3bca6b2bd6a82251024a237a39/images/page/services/api-management/api-management-diagram.png"/>
            <p:cNvPicPr>
              <a:picLocks noChangeAspect="1" noChangeArrowheads="1"/>
            </p:cNvPicPr>
            <p:nvPr/>
          </p:nvPicPr>
          <p:blipFill rotWithShape="1">
            <a:blip r:embed="rId12">
              <a:extLst>
                <a:ext uri="{28A0092B-C50C-407E-A947-70E740481C1C}">
                  <a14:useLocalDpi xmlns:a14="http://schemas.microsoft.com/office/drawing/2010/main" val="0"/>
                </a:ext>
              </a:extLst>
            </a:blip>
            <a:srcRect l="1537" t="72272" r="84663" b="11970"/>
            <a:stretch/>
          </p:blipFill>
          <p:spPr bwMode="auto">
            <a:xfrm>
              <a:off x="3169561" y="4535731"/>
              <a:ext cx="1429373" cy="77239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acom.azurecomcdn.net/80C57D/cdn/cvt-1b80f434d20ca0d61226469e2158d4dc94894a3bca6b2bd6a82251024a237a39/images/page/services/api-management/api-management-diagram.png"/>
            <p:cNvPicPr>
              <a:picLocks noChangeAspect="1" noChangeArrowheads="1"/>
            </p:cNvPicPr>
            <p:nvPr/>
          </p:nvPicPr>
          <p:blipFill rotWithShape="1">
            <a:blip r:embed="rId12">
              <a:extLst>
                <a:ext uri="{28A0092B-C50C-407E-A947-70E740481C1C}">
                  <a14:useLocalDpi xmlns:a14="http://schemas.microsoft.com/office/drawing/2010/main" val="0"/>
                </a:ext>
              </a:extLst>
            </a:blip>
            <a:srcRect l="38399" t="40380" r="51658" b="41326"/>
            <a:stretch/>
          </p:blipFill>
          <p:spPr bwMode="auto">
            <a:xfrm>
              <a:off x="3950860" y="5083709"/>
              <a:ext cx="675384" cy="5880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acom.azurecomcdn.net/80C57D/cdn/mediahandler/docarticles/dpsmedia-prod/azure.microsoft.com/en-us/documentation/articles/app-insights-get-started/20160415071221/appinsights-gs-r-02-usage.png"/>
            <p:cNvPicPr>
              <a:picLocks noChangeAspect="1" noChangeArrowheads="1"/>
            </p:cNvPicPr>
            <p:nvPr/>
          </p:nvPicPr>
          <p:blipFill rotWithShape="1">
            <a:blip r:embed="rId16">
              <a:extLst>
                <a:ext uri="{28A0092B-C50C-407E-A947-70E740481C1C}">
                  <a14:useLocalDpi xmlns:a14="http://schemas.microsoft.com/office/drawing/2010/main" val="0"/>
                </a:ext>
              </a:extLst>
            </a:blip>
            <a:srcRect l="-1" r="50404" b="4507"/>
            <a:stretch/>
          </p:blipFill>
          <p:spPr bwMode="auto">
            <a:xfrm>
              <a:off x="777110" y="4270060"/>
              <a:ext cx="1260425" cy="84303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i.msdn.microsoft.com/dynimg/IC696616.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45687"/>
            <a:stretch/>
          </p:blipFill>
          <p:spPr bwMode="auto">
            <a:xfrm>
              <a:off x="685712" y="5113098"/>
              <a:ext cx="1289798" cy="5093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80691" y="80395"/>
            <a:ext cx="2350644" cy="899005"/>
            <a:chOff x="80691" y="80395"/>
            <a:chExt cx="2350644" cy="899005"/>
          </a:xfrm>
        </p:grpSpPr>
        <p:grpSp>
          <p:nvGrpSpPr>
            <p:cNvPr id="64" name="Group 63"/>
            <p:cNvGrpSpPr/>
            <p:nvPr/>
          </p:nvGrpSpPr>
          <p:grpSpPr>
            <a:xfrm>
              <a:off x="80691" y="80395"/>
              <a:ext cx="2350644" cy="899005"/>
              <a:chOff x="10822810" y="4100085"/>
              <a:chExt cx="2620904" cy="899005"/>
            </a:xfrm>
          </p:grpSpPr>
          <p:sp>
            <p:nvSpPr>
              <p:cNvPr id="70" name="Rectangle 69"/>
              <p:cNvSpPr/>
              <p:nvPr/>
            </p:nvSpPr>
            <p:spPr bwMode="auto">
              <a:xfrm>
                <a:off x="10822810" y="4100085"/>
                <a:ext cx="262090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TextBox 70"/>
              <p:cNvSpPr txBox="1"/>
              <p:nvPr/>
            </p:nvSpPr>
            <p:spPr>
              <a:xfrm>
                <a:off x="11899812" y="4380129"/>
                <a:ext cx="1251674" cy="458629"/>
              </a:xfrm>
              <a:prstGeom prst="flowChartOffpageConnector">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APIM</a:t>
                </a:r>
              </a:p>
            </p:txBody>
          </p:sp>
        </p:grpSp>
        <p:pic>
          <p:nvPicPr>
            <p:cNvPr id="69" name="Picture 2" descr="https://az213233.vo.msecnd.net/Content/6.0.00298.4.160413-1548/ApiManagement/Images/ApiManagement.png"/>
            <p:cNvPicPr>
              <a:picLocks noChangeAspect="1" noChangeArrowheads="1"/>
            </p:cNvPicPr>
            <p:nvPr/>
          </p:nvPicPr>
          <p:blipFill rotWithShape="1">
            <a:blip r:embed="rId14">
              <a:extLst>
                <a:ext uri="{28A0092B-C50C-407E-A947-70E740481C1C}">
                  <a14:useLocalDpi xmlns:a14="http://schemas.microsoft.com/office/drawing/2010/main" val="0"/>
                </a:ext>
              </a:extLst>
            </a:blip>
            <a:srcRect l="49976" t="-11700"/>
            <a:stretch/>
          </p:blipFill>
          <p:spPr bwMode="auto">
            <a:xfrm>
              <a:off x="276638" y="186814"/>
              <a:ext cx="507903" cy="632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2504177" y="78498"/>
            <a:ext cx="2350644" cy="899005"/>
            <a:chOff x="83837" y="1031822"/>
            <a:chExt cx="2350644" cy="899005"/>
          </a:xfrm>
        </p:grpSpPr>
        <p:sp>
          <p:nvSpPr>
            <p:cNvPr id="73" name="Rectangle 72"/>
            <p:cNvSpPr/>
            <p:nvPr/>
          </p:nvSpPr>
          <p:spPr bwMode="auto">
            <a:xfrm>
              <a:off x="83837" y="1031822"/>
              <a:ext cx="235064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4" name="Group 73"/>
            <p:cNvGrpSpPr/>
            <p:nvPr/>
          </p:nvGrpSpPr>
          <p:grpSpPr>
            <a:xfrm>
              <a:off x="298571" y="1201059"/>
              <a:ext cx="1869146" cy="560531"/>
              <a:chOff x="5051791" y="3384440"/>
              <a:chExt cx="2084045" cy="560531"/>
            </a:xfrm>
          </p:grpSpPr>
          <p:pic>
            <p:nvPicPr>
              <p:cNvPr id="76" name="Picture 7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51791" y="3384440"/>
                <a:ext cx="560531" cy="560531"/>
              </a:xfrm>
              <a:prstGeom prst="rect">
                <a:avLst/>
              </a:prstGeom>
              <a:noFill/>
            </p:spPr>
          </p:pic>
          <p:sp>
            <p:nvSpPr>
              <p:cNvPr id="77" name="TextBox 76"/>
              <p:cNvSpPr txBox="1"/>
              <p:nvPr/>
            </p:nvSpPr>
            <p:spPr>
              <a:xfrm>
                <a:off x="5778497" y="3486342"/>
                <a:ext cx="1357339" cy="458629"/>
              </a:xfrm>
              <a:prstGeom prst="flowChartOffpageConnector">
                <a:avLst/>
              </a:prstGeom>
              <a:noFill/>
            </p:spPr>
            <p:txBody>
              <a:bodyPr wrap="square" rtlCol="0">
                <a:spAutoFit/>
              </a:bodyPr>
              <a:lstStyle/>
              <a:p>
                <a:pPr defTabSz="896386">
                  <a:defRPr/>
                </a:pPr>
                <a:r>
                  <a:rPr lang="en-US" kern="0" dirty="0">
                    <a:solidFill>
                      <a:srgbClr val="FFFFFF"/>
                    </a:solidFill>
                    <a:latin typeface="Segoe UI Light"/>
                    <a:cs typeface="Segoe UI Semilight" panose="020B0402040204020203" pitchFamily="34" charset="0"/>
                  </a:rPr>
                  <a:t>API Apps</a:t>
                </a:r>
              </a:p>
            </p:txBody>
          </p:sp>
        </p:grpSp>
      </p:grpSp>
    </p:spTree>
    <p:extLst>
      <p:ext uri="{BB962C8B-B14F-4D97-AF65-F5344CB8AC3E}">
        <p14:creationId xmlns:p14="http://schemas.microsoft.com/office/powerpoint/2010/main" val="71415066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78313" y="1355842"/>
            <a:ext cx="6691123" cy="4146316"/>
            <a:chOff x="5078313" y="577523"/>
            <a:chExt cx="6691123" cy="4146316"/>
          </a:xfrm>
        </p:grpSpPr>
        <p:sp>
          <p:nvSpPr>
            <p:cNvPr id="30" name="Title 4"/>
            <p:cNvSpPr txBox="1">
              <a:spLocks/>
            </p:cNvSpPr>
            <p:nvPr/>
          </p:nvSpPr>
          <p:spPr>
            <a:xfrm>
              <a:off x="5078313" y="577523"/>
              <a:ext cx="6277546" cy="778378"/>
            </a:xfrm>
            <a:prstGeom prst="rect">
              <a:avLst/>
            </a:prstGeom>
            <a:noFill/>
          </p:spPr>
          <p:txBody>
            <a:bodyPr vert="horz" wrap="square" lIns="143428" tIns="89642" rIns="143428" bIns="89642"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0" dirty="0">
                  <a:solidFill>
                    <a:srgbClr val="505050"/>
                  </a:solidFill>
                  <a:latin typeface="Segoe UI Light" panose="020B0502040204020203" pitchFamily="34" charset="0"/>
                  <a:cs typeface="Segoe UI Light" panose="020B0502040204020203" pitchFamily="34" charset="0"/>
                </a:rPr>
                <a:t>Logic Apps</a:t>
              </a:r>
            </a:p>
          </p:txBody>
        </p:sp>
        <p:sp>
          <p:nvSpPr>
            <p:cNvPr id="37" name="Text Placeholder 5"/>
            <p:cNvSpPr txBox="1">
              <a:spLocks/>
            </p:cNvSpPr>
            <p:nvPr/>
          </p:nvSpPr>
          <p:spPr>
            <a:xfrm>
              <a:off x="5081830" y="1509001"/>
              <a:ext cx="6687605" cy="1028321"/>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100000"/>
                </a:lnSpc>
                <a:spcAft>
                  <a:spcPts val="1176"/>
                </a:spcAft>
                <a:defRPr/>
              </a:pPr>
              <a:r>
                <a:rPr lang="en-US" sz="2400" dirty="0">
                  <a:solidFill>
                    <a:srgbClr val="505050"/>
                  </a:solidFill>
                  <a:latin typeface="Segoe UI Light" panose="020B0502040204020203" pitchFamily="34" charset="0"/>
                  <a:cs typeface="Segoe UI Light" panose="020B0502040204020203" pitchFamily="34" charset="0"/>
                </a:rPr>
                <a:t>Develop and deliver powerful integration solutions with ease</a:t>
              </a:r>
            </a:p>
          </p:txBody>
        </p:sp>
        <p:cxnSp>
          <p:nvCxnSpPr>
            <p:cNvPr id="38" name="Straight Connector 37"/>
            <p:cNvCxnSpPr/>
            <p:nvPr/>
          </p:nvCxnSpPr>
          <p:spPr>
            <a:xfrm>
              <a:off x="5271655" y="145880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654" y="246488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5"/>
            <p:cNvSpPr txBox="1">
              <a:spLocks/>
            </p:cNvSpPr>
            <p:nvPr/>
          </p:nvSpPr>
          <p:spPr>
            <a:xfrm>
              <a:off x="5081830" y="2587522"/>
              <a:ext cx="6687605" cy="2136317"/>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Create business processes and workflows visually</a:t>
              </a:r>
            </a:p>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Deliver integration capabilities in web, mobile, and API apps</a:t>
              </a:r>
            </a:p>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Integrate with your SaaS and enterprise applications</a:t>
              </a:r>
            </a:p>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Automate EAI, B2B, and business processes</a:t>
              </a:r>
            </a:p>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Connect to on-premises data</a:t>
              </a:r>
            </a:p>
          </p:txBody>
        </p:sp>
      </p:grpSp>
      <p:pic>
        <p:nvPicPr>
          <p:cNvPr id="6146" name="Picture 2" descr="https://acom.azurecomcdn.net/80C57D/cdn/cvt-e931b0204b15ddbb9549a21926ea82c1cad073e0d9ef162314e38b6e2c34a288/images/page/services/app-service/logic/02-connect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310" y="2264229"/>
            <a:ext cx="3270209" cy="179541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81135" y="73922"/>
            <a:ext cx="1808150" cy="921365"/>
            <a:chOff x="8933917" y="1961221"/>
            <a:chExt cx="1808150" cy="921365"/>
          </a:xfrm>
        </p:grpSpPr>
        <p:sp>
          <p:nvSpPr>
            <p:cNvPr id="18" name="Rectangle 17"/>
            <p:cNvSpPr/>
            <p:nvPr/>
          </p:nvSpPr>
          <p:spPr bwMode="auto">
            <a:xfrm>
              <a:off x="8933917" y="1974800"/>
              <a:ext cx="1808150"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Picture 18"/>
            <p:cNvPicPr>
              <a:picLocks noChangeAspect="1"/>
            </p:cNvPicPr>
            <p:nvPr/>
          </p:nvPicPr>
          <p:blipFill>
            <a:blip r:embed="rId3"/>
            <a:stretch>
              <a:fillRect/>
            </a:stretch>
          </p:blipFill>
          <p:spPr>
            <a:xfrm>
              <a:off x="9083032" y="2115528"/>
              <a:ext cx="578449" cy="577803"/>
            </a:xfrm>
            <a:prstGeom prst="rect">
              <a:avLst/>
            </a:prstGeom>
          </p:spPr>
        </p:pic>
        <p:sp>
          <p:nvSpPr>
            <p:cNvPr id="20" name="TextBox 19"/>
            <p:cNvSpPr txBox="1"/>
            <p:nvPr/>
          </p:nvSpPr>
          <p:spPr>
            <a:xfrm>
              <a:off x="9575756" y="1961221"/>
              <a:ext cx="1115087" cy="921365"/>
            </a:xfrm>
            <a:prstGeom prst="hexagon">
              <a:avLst/>
            </a:prstGeom>
            <a:noFill/>
          </p:spPr>
          <p:txBody>
            <a:bodyPr wrap="square" lIns="0" rIns="0"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Logic Apps</a:t>
              </a:r>
            </a:p>
          </p:txBody>
        </p:sp>
      </p:grpSp>
    </p:spTree>
    <p:extLst>
      <p:ext uri="{BB962C8B-B14F-4D97-AF65-F5344CB8AC3E}">
        <p14:creationId xmlns:p14="http://schemas.microsoft.com/office/powerpoint/2010/main" val="48342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52198" y="617210"/>
            <a:ext cx="6687605" cy="5623580"/>
            <a:chOff x="3010434" y="129366"/>
            <a:chExt cx="6687605" cy="5623580"/>
          </a:xfrm>
        </p:grpSpPr>
        <p:sp>
          <p:nvSpPr>
            <p:cNvPr id="40" name="Text Placeholder 5"/>
            <p:cNvSpPr txBox="1">
              <a:spLocks/>
            </p:cNvSpPr>
            <p:nvPr/>
          </p:nvSpPr>
          <p:spPr>
            <a:xfrm>
              <a:off x="3010434" y="4478404"/>
              <a:ext cx="6687605" cy="1274542"/>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100000"/>
                </a:lnSpc>
                <a:spcAft>
                  <a:spcPts val="1176"/>
                </a:spcAft>
                <a:defRPr/>
              </a:pPr>
              <a:r>
                <a:rPr lang="en-US" sz="1600" dirty="0">
                  <a:solidFill>
                    <a:srgbClr val="505050"/>
                  </a:solidFill>
                  <a:latin typeface="Segoe UI" panose="020B0502040204020203" pitchFamily="34" charset="0"/>
                  <a:cs typeface="Segoe UI" panose="020B0502040204020203" pitchFamily="34" charset="0"/>
                </a:rPr>
                <a:t>The grow-up story for Microsoft </a:t>
              </a:r>
              <a:r>
                <a:rPr lang="en-US" sz="1600" dirty="0" smtClean="0">
                  <a:solidFill>
                    <a:srgbClr val="505050"/>
                  </a:solidFill>
                  <a:latin typeface="Segoe UI" panose="020B0502040204020203" pitchFamily="34" charset="0"/>
                  <a:cs typeface="Segoe UI" panose="020B0502040204020203" pitchFamily="34" charset="0"/>
                </a:rPr>
                <a:t>Flow </a:t>
              </a:r>
              <a:r>
                <a:rPr lang="en-US" sz="1600" dirty="0">
                  <a:solidFill>
                    <a:srgbClr val="505050"/>
                  </a:solidFill>
                  <a:latin typeface="Segoe UI" panose="020B0502040204020203" pitchFamily="34" charset="0"/>
                  <a:cs typeface="Segoe UI" panose="020B0502040204020203" pitchFamily="34" charset="0"/>
                </a:rPr>
                <a:t>v</a:t>
              </a:r>
              <a:r>
                <a:rPr lang="en-US" sz="1600" dirty="0" smtClean="0">
                  <a:solidFill>
                    <a:srgbClr val="505050"/>
                  </a:solidFill>
                  <a:latin typeface="Segoe UI" panose="020B0502040204020203" pitchFamily="34" charset="0"/>
                  <a:cs typeface="Segoe UI" panose="020B0502040204020203" pitchFamily="34" charset="0"/>
                </a:rPr>
                <a:t>isual </a:t>
              </a:r>
              <a:r>
                <a:rPr lang="en-US" sz="1600" dirty="0">
                  <a:solidFill>
                    <a:srgbClr val="505050"/>
                  </a:solidFill>
                  <a:latin typeface="Segoe UI" panose="020B0502040204020203" pitchFamily="34" charset="0"/>
                  <a:cs typeface="Segoe UI" panose="020B0502040204020203" pitchFamily="34" charset="0"/>
                </a:rPr>
                <a:t>designer based on declarative language </a:t>
              </a:r>
              <a:r>
                <a:rPr lang="en-US" sz="1600" dirty="0" smtClean="0">
                  <a:solidFill>
                    <a:srgbClr val="505050"/>
                  </a:solidFill>
                  <a:latin typeface="Segoe UI" panose="020B0502040204020203" pitchFamily="34" charset="0"/>
                  <a:cs typeface="Segoe UI" panose="020B0502040204020203" pitchFamily="34" charset="0"/>
                </a:rPr>
                <a:t>stock </a:t>
              </a:r>
              <a:r>
                <a:rPr lang="en-US" sz="1600" dirty="0">
                  <a:solidFill>
                    <a:srgbClr val="505050"/>
                  </a:solidFill>
                  <a:latin typeface="Segoe UI" panose="020B0502040204020203" pitchFamily="34" charset="0"/>
                  <a:cs typeface="Segoe UI" panose="020B0502040204020203" pitchFamily="34" charset="0"/>
                </a:rPr>
                <a:t>library of SaaS and format </a:t>
              </a:r>
              <a:r>
                <a:rPr lang="en-US" sz="1600" dirty="0" smtClean="0">
                  <a:solidFill>
                    <a:srgbClr val="505050"/>
                  </a:solidFill>
                  <a:latin typeface="Segoe UI" panose="020B0502040204020203" pitchFamily="34" charset="0"/>
                  <a:cs typeface="Segoe UI" panose="020B0502040204020203" pitchFamily="34" charset="0"/>
                </a:rPr>
                <a:t>connectors leverage </a:t>
              </a:r>
              <a:r>
                <a:rPr lang="en-US" sz="1600" dirty="0">
                  <a:solidFill>
                    <a:srgbClr val="505050"/>
                  </a:solidFill>
                  <a:latin typeface="Segoe UI" panose="020B0502040204020203" pitchFamily="34" charset="0"/>
                  <a:cs typeface="Segoe UI" panose="020B0502040204020203" pitchFamily="34" charset="0"/>
                </a:rPr>
                <a:t>Azure Functions as custom </a:t>
              </a:r>
              <a:r>
                <a:rPr lang="en-US" sz="1600" dirty="0" smtClean="0">
                  <a:solidFill>
                    <a:srgbClr val="505050"/>
                  </a:solidFill>
                  <a:latin typeface="Segoe UI" panose="020B0502040204020203" pitchFamily="34" charset="0"/>
                  <a:cs typeface="Segoe UI" panose="020B0502040204020203" pitchFamily="34" charset="0"/>
                </a:rPr>
                <a:t>steps</a:t>
              </a:r>
              <a:r>
                <a:rPr lang="en-US" sz="1600" dirty="0">
                  <a:solidFill>
                    <a:srgbClr val="505050"/>
                  </a:solidFill>
                  <a:latin typeface="Segoe UI" panose="020B0502040204020203" pitchFamily="34" charset="0"/>
                  <a:cs typeface="Segoe UI" panose="020B0502040204020203" pitchFamily="34" charset="0"/>
                </a:rPr>
                <a:t> </a:t>
              </a:r>
              <a:r>
                <a:rPr lang="en-US" sz="1600" dirty="0" smtClean="0">
                  <a:solidFill>
                    <a:srgbClr val="505050"/>
                  </a:solidFill>
                  <a:latin typeface="Segoe UI" panose="020B0502040204020203" pitchFamily="34" charset="0"/>
                  <a:cs typeface="Segoe UI" panose="020B0502040204020203" pitchFamily="34" charset="0"/>
                </a:rPr>
                <a:t>invoke </a:t>
              </a:r>
              <a:r>
                <a:rPr lang="en-US" sz="1600" dirty="0">
                  <a:solidFill>
                    <a:srgbClr val="505050"/>
                  </a:solidFill>
                  <a:latin typeface="Segoe UI" panose="020B0502040204020203" pitchFamily="34" charset="0"/>
                  <a:cs typeface="Segoe UI" panose="020B0502040204020203" pitchFamily="34" charset="0"/>
                </a:rPr>
                <a:t>with a timer and Web </a:t>
              </a:r>
              <a:r>
                <a:rPr lang="en-US" sz="1600" dirty="0" smtClean="0">
                  <a:solidFill>
                    <a:srgbClr val="505050"/>
                  </a:solidFill>
                  <a:latin typeface="Segoe UI" panose="020B0502040204020203" pitchFamily="34" charset="0"/>
                  <a:cs typeface="Segoe UI" panose="020B0502040204020203" pitchFamily="34" charset="0"/>
                </a:rPr>
                <a:t>hooks scalable runtime.</a:t>
              </a:r>
              <a:endParaRPr lang="en-US" sz="1600" dirty="0">
                <a:solidFill>
                  <a:srgbClr val="505050"/>
                </a:solidFill>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2"/>
            <a:stretch>
              <a:fillRect/>
            </a:stretch>
          </p:blipFill>
          <p:spPr>
            <a:xfrm>
              <a:off x="3173164" y="129366"/>
              <a:ext cx="6098110" cy="4265063"/>
            </a:xfrm>
            <a:prstGeom prst="rect">
              <a:avLst/>
            </a:prstGeom>
          </p:spPr>
        </p:pic>
      </p:grpSp>
      <p:grpSp>
        <p:nvGrpSpPr>
          <p:cNvPr id="9" name="Group 8"/>
          <p:cNvGrpSpPr/>
          <p:nvPr/>
        </p:nvGrpSpPr>
        <p:grpSpPr>
          <a:xfrm>
            <a:off x="81135" y="73922"/>
            <a:ext cx="1808150" cy="921365"/>
            <a:chOff x="8933917" y="1961221"/>
            <a:chExt cx="1808150" cy="921365"/>
          </a:xfrm>
        </p:grpSpPr>
        <p:sp>
          <p:nvSpPr>
            <p:cNvPr id="10" name="Rectangle 9"/>
            <p:cNvSpPr/>
            <p:nvPr/>
          </p:nvSpPr>
          <p:spPr bwMode="auto">
            <a:xfrm>
              <a:off x="8933917" y="1974800"/>
              <a:ext cx="1808150"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p:nvPicPr>
          <p:blipFill>
            <a:blip r:embed="rId3"/>
            <a:stretch>
              <a:fillRect/>
            </a:stretch>
          </p:blipFill>
          <p:spPr>
            <a:xfrm>
              <a:off x="9083032" y="2115528"/>
              <a:ext cx="578449" cy="577803"/>
            </a:xfrm>
            <a:prstGeom prst="rect">
              <a:avLst/>
            </a:prstGeom>
          </p:spPr>
        </p:pic>
        <p:sp>
          <p:nvSpPr>
            <p:cNvPr id="12" name="TextBox 11"/>
            <p:cNvSpPr txBox="1"/>
            <p:nvPr/>
          </p:nvSpPr>
          <p:spPr>
            <a:xfrm>
              <a:off x="9575756" y="1961221"/>
              <a:ext cx="1115087" cy="921365"/>
            </a:xfrm>
            <a:prstGeom prst="hexagon">
              <a:avLst/>
            </a:prstGeom>
            <a:noFill/>
          </p:spPr>
          <p:txBody>
            <a:bodyPr wrap="square" lIns="0" rIns="0"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Logic Apps</a:t>
              </a:r>
            </a:p>
          </p:txBody>
        </p:sp>
      </p:grpSp>
    </p:spTree>
    <p:extLst>
      <p:ext uri="{BB962C8B-B14F-4D97-AF65-F5344CB8AC3E}">
        <p14:creationId xmlns:p14="http://schemas.microsoft.com/office/powerpoint/2010/main" val="267898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am I?</a:t>
            </a:r>
            <a:endParaRPr lang="en-US" dirty="0"/>
          </a:p>
        </p:txBody>
      </p:sp>
      <p:sp>
        <p:nvSpPr>
          <p:cNvPr id="5" name="Text Placeholder 4"/>
          <p:cNvSpPr>
            <a:spLocks noGrp="1"/>
          </p:cNvSpPr>
          <p:nvPr>
            <p:ph type="body" sz="quarter" idx="10"/>
          </p:nvPr>
        </p:nvSpPr>
        <p:spPr>
          <a:xfrm>
            <a:off x="269239" y="1189177"/>
            <a:ext cx="11653523" cy="5644237"/>
          </a:xfrm>
        </p:spPr>
        <p:txBody>
          <a:bodyPr/>
          <a:lstStyle/>
          <a:p>
            <a:r>
              <a:rPr lang="en-US" sz="4800" dirty="0" smtClean="0"/>
              <a:t>Christopher Anderson</a:t>
            </a:r>
          </a:p>
          <a:p>
            <a:r>
              <a:rPr lang="en-US" dirty="0" smtClean="0"/>
              <a:t>Program Manager II</a:t>
            </a:r>
          </a:p>
          <a:p>
            <a:r>
              <a:rPr lang="en-US" dirty="0" smtClean="0"/>
              <a:t>chrande@microsoft.com - @</a:t>
            </a:r>
            <a:r>
              <a:rPr lang="en-US" dirty="0" err="1" smtClean="0"/>
              <a:t>crandycodes</a:t>
            </a:r>
            <a:endParaRPr lang="en-US" dirty="0"/>
          </a:p>
          <a:p>
            <a:r>
              <a:rPr lang="en-US" sz="4800" dirty="0" smtClean="0"/>
              <a:t>History</a:t>
            </a:r>
            <a:endParaRPr lang="en-US" sz="6000" dirty="0" smtClean="0"/>
          </a:p>
          <a:p>
            <a:r>
              <a:rPr lang="en-US" dirty="0" smtClean="0"/>
              <a:t>SQL Server &amp; Azure SQL DB</a:t>
            </a:r>
          </a:p>
          <a:p>
            <a:r>
              <a:rPr lang="en-US" dirty="0" smtClean="0"/>
              <a:t>Azure Mobile</a:t>
            </a:r>
          </a:p>
          <a:p>
            <a:r>
              <a:rPr lang="en-US" dirty="0" smtClean="0"/>
              <a:t>WebJobs SDK</a:t>
            </a:r>
          </a:p>
          <a:p>
            <a:r>
              <a:rPr lang="en-US" dirty="0" smtClean="0"/>
              <a:t>Azure Functions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857" y="3680409"/>
            <a:ext cx="2822893" cy="282289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979607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78313" y="926172"/>
            <a:ext cx="6691123" cy="5005656"/>
            <a:chOff x="5078313" y="577523"/>
            <a:chExt cx="6691123" cy="5005656"/>
          </a:xfrm>
        </p:grpSpPr>
        <p:sp>
          <p:nvSpPr>
            <p:cNvPr id="30" name="Title 4"/>
            <p:cNvSpPr txBox="1">
              <a:spLocks/>
            </p:cNvSpPr>
            <p:nvPr/>
          </p:nvSpPr>
          <p:spPr>
            <a:xfrm>
              <a:off x="5078313" y="577523"/>
              <a:ext cx="6038687" cy="778378"/>
            </a:xfrm>
            <a:prstGeom prst="rect">
              <a:avLst/>
            </a:prstGeom>
            <a:noFill/>
          </p:spPr>
          <p:txBody>
            <a:bodyPr vert="horz" wrap="square" lIns="143428" tIns="89642" rIns="143428" bIns="89642"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13" b="0" i="0" u="none" strike="noStrike" kern="1200" cap="none" spc="0" normalizeH="0" baseline="0" noProof="0" dirty="0">
                  <a:ln w="3175">
                    <a:noFill/>
                  </a:ln>
                  <a:solidFill>
                    <a:srgbClr val="505050"/>
                  </a:solidFill>
                  <a:effectLst/>
                  <a:uLnTx/>
                  <a:uFillTx/>
                  <a:latin typeface="Segoe UI Light" panose="020B0502040204020203" pitchFamily="34" charset="0"/>
                  <a:cs typeface="Segoe UI Light" panose="020B0502040204020203" pitchFamily="34" charset="0"/>
                </a:rPr>
                <a:t>Web Apps</a:t>
              </a:r>
            </a:p>
          </p:txBody>
        </p:sp>
        <p:sp>
          <p:nvSpPr>
            <p:cNvPr id="37" name="Text Placeholder 5"/>
            <p:cNvSpPr txBox="1">
              <a:spLocks/>
            </p:cNvSpPr>
            <p:nvPr/>
          </p:nvSpPr>
          <p:spPr>
            <a:xfrm>
              <a:off x="5081830" y="1509001"/>
              <a:ext cx="6687605" cy="1028321"/>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24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Create and deploy mission-critical web apps that scale with your business.</a:t>
              </a:r>
            </a:p>
          </p:txBody>
        </p:sp>
        <p:cxnSp>
          <p:nvCxnSpPr>
            <p:cNvPr id="38" name="Straight Connector 37"/>
            <p:cNvCxnSpPr/>
            <p:nvPr/>
          </p:nvCxnSpPr>
          <p:spPr>
            <a:xfrm>
              <a:off x="5271655" y="145880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655" y="299804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5"/>
            <p:cNvSpPr txBox="1">
              <a:spLocks/>
            </p:cNvSpPr>
            <p:nvPr/>
          </p:nvSpPr>
          <p:spPr>
            <a:xfrm>
              <a:off x="5081830" y="3200641"/>
              <a:ext cx="6687605" cy="2382538"/>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Supports .NET, Java, PHP, Node.js, and Python</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Built-in auto-scale and load balancing</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High availability with auto-patching</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Continuous deployment with </a:t>
              </a:r>
              <a:r>
                <a:rPr kumimoji="0" lang="en-US" sz="1600" i="0" u="none" strike="noStrike" kern="120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Git</a:t>
              </a: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TFS, GitHub, and Visual Studio Team Services</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Supports WordPress, Umbraco, Joomla, and Drupal</a:t>
              </a:r>
            </a:p>
          </p:txBody>
        </p:sp>
      </p:grpSp>
      <p:grpSp>
        <p:nvGrpSpPr>
          <p:cNvPr id="3" name="Group 2"/>
          <p:cNvGrpSpPr/>
          <p:nvPr/>
        </p:nvGrpSpPr>
        <p:grpSpPr>
          <a:xfrm>
            <a:off x="1390649" y="1976438"/>
            <a:ext cx="2867025" cy="2905125"/>
            <a:chOff x="1924049" y="1819275"/>
            <a:chExt cx="2867025" cy="2905125"/>
          </a:xfrm>
        </p:grpSpPr>
        <p:sp>
          <p:nvSpPr>
            <p:cNvPr id="2" name="Rounded Rectangle 1"/>
            <p:cNvSpPr/>
            <p:nvPr/>
          </p:nvSpPr>
          <p:spPr>
            <a:xfrm>
              <a:off x="1924049" y="1819275"/>
              <a:ext cx="2867025" cy="29051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a:off x="2231572" y="2142655"/>
              <a:ext cx="2249255" cy="2249255"/>
            </a:xfrm>
            <a:prstGeom prst="rect">
              <a:avLst/>
            </a:prstGeom>
            <a:solidFill>
              <a:srgbClr val="00B0F0"/>
            </a:solidFill>
          </p:spPr>
        </p:pic>
      </p:grpSp>
      <p:grpSp>
        <p:nvGrpSpPr>
          <p:cNvPr id="21" name="Group 20"/>
          <p:cNvGrpSpPr/>
          <p:nvPr/>
        </p:nvGrpSpPr>
        <p:grpSpPr>
          <a:xfrm>
            <a:off x="85544" y="71698"/>
            <a:ext cx="1930014" cy="895014"/>
            <a:chOff x="7038794" y="2929474"/>
            <a:chExt cx="1930014" cy="895014"/>
          </a:xfrm>
        </p:grpSpPr>
        <p:sp>
          <p:nvSpPr>
            <p:cNvPr id="22" name="Rectangle 21"/>
            <p:cNvSpPr/>
            <p:nvPr/>
          </p:nvSpPr>
          <p:spPr bwMode="auto">
            <a:xfrm>
              <a:off x="7038794" y="2929474"/>
              <a:ext cx="1769391" cy="895014"/>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TextBox 22"/>
            <p:cNvSpPr txBox="1"/>
            <p:nvPr/>
          </p:nvSpPr>
          <p:spPr>
            <a:xfrm>
              <a:off x="7533985" y="3121573"/>
              <a:ext cx="1434823" cy="476488"/>
            </a:xfrm>
            <a:prstGeom prst="hexagon">
              <a:avLst/>
            </a:prstGeom>
            <a:noFill/>
          </p:spPr>
          <p:txBody>
            <a:bodyPr wrap="square" lIns="0" rIns="0"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Web Apps</a:t>
              </a:r>
            </a:p>
          </p:txBody>
        </p:sp>
        <p:pic>
          <p:nvPicPr>
            <p:cNvPr id="24" name="Picture 23"/>
            <p:cNvPicPr>
              <a:picLocks noChangeAspect="1"/>
            </p:cNvPicPr>
            <p:nvPr/>
          </p:nvPicPr>
          <p:blipFill>
            <a:blip r:embed="rId3"/>
            <a:stretch>
              <a:fillRect/>
            </a:stretch>
          </p:blipFill>
          <p:spPr>
            <a:xfrm>
              <a:off x="7113990" y="3133028"/>
              <a:ext cx="495470" cy="483916"/>
            </a:xfrm>
            <a:prstGeom prst="rect">
              <a:avLst/>
            </a:prstGeom>
          </p:spPr>
        </p:pic>
      </p:grpSp>
    </p:spTree>
    <p:extLst>
      <p:ext uri="{BB962C8B-B14F-4D97-AF65-F5344CB8AC3E}">
        <p14:creationId xmlns:p14="http://schemas.microsoft.com/office/powerpoint/2010/main" val="415219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613052" y="1063863"/>
            <a:ext cx="11025986" cy="5659249"/>
            <a:chOff x="464571" y="874496"/>
            <a:chExt cx="11025986" cy="5659249"/>
          </a:xfrm>
        </p:grpSpPr>
        <p:sp>
          <p:nvSpPr>
            <p:cNvPr id="71" name="Right Arrow 70"/>
            <p:cNvSpPr/>
            <p:nvPr/>
          </p:nvSpPr>
          <p:spPr>
            <a:xfrm rot="10800000">
              <a:off x="3430519" y="5182248"/>
              <a:ext cx="5337928" cy="3726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9" name="Right Arrow 68"/>
            <p:cNvSpPr/>
            <p:nvPr/>
          </p:nvSpPr>
          <p:spPr>
            <a:xfrm rot="5400000">
              <a:off x="9998052" y="3026478"/>
              <a:ext cx="567072" cy="3726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8" name="Right Arrow 67"/>
            <p:cNvSpPr/>
            <p:nvPr/>
          </p:nvSpPr>
          <p:spPr>
            <a:xfrm>
              <a:off x="2707536" y="1634130"/>
              <a:ext cx="7606896"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66" name="Rounded Rectangle 65"/>
            <p:cNvSpPr/>
            <p:nvPr/>
          </p:nvSpPr>
          <p:spPr>
            <a:xfrm>
              <a:off x="1111547" y="1329276"/>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4" name="TextBox 12"/>
            <p:cNvSpPr txBox="1"/>
            <p:nvPr/>
          </p:nvSpPr>
          <p:spPr>
            <a:xfrm>
              <a:off x="881411" y="874496"/>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2) Code Repository</a:t>
              </a:r>
            </a:p>
          </p:txBody>
        </p:sp>
        <p:sp>
          <p:nvSpPr>
            <p:cNvPr id="5" name="TextBox 24"/>
            <p:cNvSpPr txBox="1"/>
            <p:nvPr/>
          </p:nvSpPr>
          <p:spPr>
            <a:xfrm>
              <a:off x="1033789" y="6152799"/>
              <a:ext cx="1676162"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1) Develop</a:t>
              </a:r>
            </a:p>
          </p:txBody>
        </p:sp>
        <p:sp>
          <p:nvSpPr>
            <p:cNvPr id="6" name="TextBox 25"/>
            <p:cNvSpPr txBox="1"/>
            <p:nvPr/>
          </p:nvSpPr>
          <p:spPr>
            <a:xfrm>
              <a:off x="5187506" y="874496"/>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4) Deploy to stage</a:t>
              </a:r>
            </a:p>
          </p:txBody>
        </p:sp>
        <p:sp>
          <p:nvSpPr>
            <p:cNvPr id="7" name="TextBox 30"/>
            <p:cNvSpPr txBox="1"/>
            <p:nvPr/>
          </p:nvSpPr>
          <p:spPr>
            <a:xfrm>
              <a:off x="7292007" y="874496"/>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5) Validate</a:t>
              </a:r>
            </a:p>
          </p:txBody>
        </p:sp>
        <p:sp>
          <p:nvSpPr>
            <p:cNvPr id="8" name="TextBox 32"/>
            <p:cNvSpPr txBox="1"/>
            <p:nvPr/>
          </p:nvSpPr>
          <p:spPr>
            <a:xfrm>
              <a:off x="8990611" y="6151715"/>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7) Deploy to Cloud</a:t>
              </a:r>
            </a:p>
          </p:txBody>
        </p:sp>
        <p:sp>
          <p:nvSpPr>
            <p:cNvPr id="11" name="TextBox 10"/>
            <p:cNvSpPr txBox="1"/>
            <p:nvPr/>
          </p:nvSpPr>
          <p:spPr>
            <a:xfrm>
              <a:off x="4915685" y="6142390"/>
              <a:ext cx="2447018"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05050"/>
                  </a:solidFill>
                  <a:effectLst/>
                  <a:uLnTx/>
                  <a:uFillTx/>
                  <a:latin typeface="Segoe UI"/>
                  <a:ea typeface="Segoe UI" pitchFamily="34" charset="0"/>
                  <a:cs typeface="Segoe UI" pitchFamily="34" charset="0"/>
                </a:rPr>
                <a:t>8) </a:t>
              </a: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Monitor and Improve</a:t>
              </a:r>
            </a:p>
          </p:txBody>
        </p:sp>
        <p:sp>
          <p:nvSpPr>
            <p:cNvPr id="12" name="Rounded Rectangle 11"/>
            <p:cNvSpPr/>
            <p:nvPr/>
          </p:nvSpPr>
          <p:spPr>
            <a:xfrm>
              <a:off x="4959093" y="4592968"/>
              <a:ext cx="2179479"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40" name="Rounded Rectangle 39"/>
            <p:cNvSpPr/>
            <p:nvPr/>
          </p:nvSpPr>
          <p:spPr>
            <a:xfrm>
              <a:off x="5289256" y="1332212"/>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41" name="Rounded Rectangle 40"/>
            <p:cNvSpPr/>
            <p:nvPr/>
          </p:nvSpPr>
          <p:spPr>
            <a:xfrm>
              <a:off x="7425389" y="1332212"/>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pic>
          <p:nvPicPr>
            <p:cNvPr id="28" name="Picture 27"/>
            <p:cNvPicPr>
              <a:picLocks noChangeAspect="1"/>
            </p:cNvPicPr>
            <p:nvPr/>
          </p:nvPicPr>
          <p:blipFill>
            <a:blip r:embed="rId3"/>
            <a:stretch>
              <a:fillRect/>
            </a:stretch>
          </p:blipFill>
          <p:spPr>
            <a:xfrm>
              <a:off x="5085263" y="4690702"/>
              <a:ext cx="1938825" cy="1416061"/>
            </a:xfrm>
            <a:prstGeom prst="rect">
              <a:avLst/>
            </a:prstGeom>
            <a:ln>
              <a:solidFill>
                <a:schemeClr val="tx2">
                  <a:lumMod val="50000"/>
                </a:schemeClr>
              </a:solidFill>
            </a:ln>
          </p:spPr>
        </p:pic>
        <p:pic>
          <p:nvPicPr>
            <p:cNvPr id="54" name="Picture 53"/>
            <p:cNvPicPr>
              <a:picLocks noChangeAspect="1"/>
            </p:cNvPicPr>
            <p:nvPr/>
          </p:nvPicPr>
          <p:blipFill>
            <a:blip r:embed="rId4"/>
            <a:stretch>
              <a:fillRect/>
            </a:stretch>
          </p:blipFill>
          <p:spPr>
            <a:xfrm>
              <a:off x="7622727" y="1634045"/>
              <a:ext cx="1174654" cy="917195"/>
            </a:xfrm>
            <a:prstGeom prst="rect">
              <a:avLst/>
            </a:prstGeom>
          </p:spPr>
        </p:pic>
        <p:sp>
          <p:nvSpPr>
            <p:cNvPr id="45" name="Rounded Rectangle 44"/>
            <p:cNvSpPr/>
            <p:nvPr/>
          </p:nvSpPr>
          <p:spPr>
            <a:xfrm>
              <a:off x="3140086" y="1329277"/>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56" name="TextBox 55"/>
            <p:cNvSpPr txBox="1"/>
            <p:nvPr/>
          </p:nvSpPr>
          <p:spPr>
            <a:xfrm>
              <a:off x="3061258" y="875077"/>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3) Build</a:t>
              </a:r>
            </a:p>
          </p:txBody>
        </p:sp>
        <p:pic>
          <p:nvPicPr>
            <p:cNvPr id="16" name="Picture 15"/>
            <p:cNvPicPr>
              <a:picLocks noChangeAspect="1"/>
            </p:cNvPicPr>
            <p:nvPr/>
          </p:nvPicPr>
          <p:blipFill>
            <a:blip r:embed="rId5"/>
            <a:stretch>
              <a:fillRect/>
            </a:stretch>
          </p:blipFill>
          <p:spPr>
            <a:xfrm>
              <a:off x="5637767" y="1633765"/>
              <a:ext cx="942658" cy="990998"/>
            </a:xfrm>
            <a:prstGeom prst="rect">
              <a:avLst/>
            </a:prstGeom>
          </p:spPr>
        </p:pic>
        <p:sp>
          <p:nvSpPr>
            <p:cNvPr id="57" name="Rounded Rectangle 56"/>
            <p:cNvSpPr/>
            <p:nvPr/>
          </p:nvSpPr>
          <p:spPr>
            <a:xfrm>
              <a:off x="9576597" y="1330491"/>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58" name="TextBox 57"/>
            <p:cNvSpPr txBox="1"/>
            <p:nvPr/>
          </p:nvSpPr>
          <p:spPr>
            <a:xfrm>
              <a:off x="9509638" y="879919"/>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rPr>
                <a:t>6) Publish</a:t>
              </a:r>
            </a:p>
          </p:txBody>
        </p:sp>
        <p:pic>
          <p:nvPicPr>
            <p:cNvPr id="23" name="Picture 22"/>
            <p:cNvPicPr>
              <a:picLocks noChangeAspect="1"/>
            </p:cNvPicPr>
            <p:nvPr/>
          </p:nvPicPr>
          <p:blipFill>
            <a:blip r:embed="rId6"/>
            <a:stretch>
              <a:fillRect/>
            </a:stretch>
          </p:blipFill>
          <p:spPr>
            <a:xfrm>
              <a:off x="9919925" y="1669049"/>
              <a:ext cx="901782" cy="971149"/>
            </a:xfrm>
            <a:prstGeom prst="rect">
              <a:avLst/>
            </a:prstGeom>
            <a:solidFill>
              <a:schemeClr val="accent1">
                <a:lumMod val="75000"/>
              </a:schemeClr>
            </a:solidFill>
          </p:spPr>
        </p:pic>
        <p:pic>
          <p:nvPicPr>
            <p:cNvPr id="53" name="Picture 52"/>
            <p:cNvPicPr>
              <a:picLocks noChangeAspect="1"/>
            </p:cNvPicPr>
            <p:nvPr/>
          </p:nvPicPr>
          <p:blipFill>
            <a:blip r:embed="rId7"/>
            <a:stretch>
              <a:fillRect/>
            </a:stretch>
          </p:blipFill>
          <p:spPr>
            <a:xfrm>
              <a:off x="3326096" y="1560779"/>
              <a:ext cx="1219027" cy="1021691"/>
            </a:xfrm>
            <a:prstGeom prst="rect">
              <a:avLst/>
            </a:prstGeom>
            <a:solidFill>
              <a:schemeClr val="bg2">
                <a:lumMod val="75000"/>
              </a:schemeClr>
            </a:solidFill>
          </p:spPr>
        </p:pic>
        <p:pic>
          <p:nvPicPr>
            <p:cNvPr id="26" name="Picture 25"/>
            <p:cNvPicPr>
              <a:picLocks noChangeAspect="1"/>
            </p:cNvPicPr>
            <p:nvPr/>
          </p:nvPicPr>
          <p:blipFill>
            <a:blip r:embed="rId8"/>
            <a:stretch>
              <a:fillRect/>
            </a:stretch>
          </p:blipFill>
          <p:spPr>
            <a:xfrm>
              <a:off x="1335727" y="1774161"/>
              <a:ext cx="1035483" cy="629743"/>
            </a:xfrm>
            <a:prstGeom prst="rect">
              <a:avLst/>
            </a:prstGeom>
          </p:spPr>
        </p:pic>
        <p:pic>
          <p:nvPicPr>
            <p:cNvPr id="52" name="Picture 51"/>
            <p:cNvPicPr>
              <a:picLocks noChangeAspect="1"/>
            </p:cNvPicPr>
            <p:nvPr/>
          </p:nvPicPr>
          <p:blipFill>
            <a:blip r:embed="rId8"/>
            <a:stretch>
              <a:fillRect/>
            </a:stretch>
          </p:blipFill>
          <p:spPr>
            <a:xfrm>
              <a:off x="4037753" y="1433885"/>
              <a:ext cx="609579" cy="370724"/>
            </a:xfrm>
            <a:prstGeom prst="rect">
              <a:avLst/>
            </a:prstGeom>
          </p:spPr>
        </p:pic>
        <p:pic>
          <p:nvPicPr>
            <p:cNvPr id="61" name="Picture 60"/>
            <p:cNvPicPr>
              <a:picLocks noChangeAspect="1"/>
            </p:cNvPicPr>
            <p:nvPr/>
          </p:nvPicPr>
          <p:blipFill>
            <a:blip r:embed="rId9"/>
            <a:stretch>
              <a:fillRect/>
            </a:stretch>
          </p:blipFill>
          <p:spPr>
            <a:xfrm>
              <a:off x="10566460" y="1379203"/>
              <a:ext cx="610110" cy="610109"/>
            </a:xfrm>
            <a:prstGeom prst="rect">
              <a:avLst/>
            </a:prstGeom>
          </p:spPr>
        </p:pic>
        <p:pic>
          <p:nvPicPr>
            <p:cNvPr id="62" name="Picture 61"/>
            <p:cNvPicPr>
              <a:picLocks noChangeAspect="1"/>
            </p:cNvPicPr>
            <p:nvPr/>
          </p:nvPicPr>
          <p:blipFill>
            <a:blip r:embed="rId9"/>
            <a:stretch>
              <a:fillRect/>
            </a:stretch>
          </p:blipFill>
          <p:spPr>
            <a:xfrm>
              <a:off x="6233409" y="1403891"/>
              <a:ext cx="610110" cy="610109"/>
            </a:xfrm>
            <a:prstGeom prst="rect">
              <a:avLst/>
            </a:prstGeom>
          </p:spPr>
        </p:pic>
        <p:pic>
          <p:nvPicPr>
            <p:cNvPr id="63" name="Picture 62"/>
            <p:cNvPicPr>
              <a:picLocks noChangeAspect="1"/>
            </p:cNvPicPr>
            <p:nvPr/>
          </p:nvPicPr>
          <p:blipFill>
            <a:blip r:embed="rId8"/>
            <a:stretch>
              <a:fillRect/>
            </a:stretch>
          </p:blipFill>
          <p:spPr>
            <a:xfrm>
              <a:off x="8322411" y="1417340"/>
              <a:ext cx="609579" cy="370724"/>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9498" y="4983128"/>
              <a:ext cx="1813248" cy="1023330"/>
            </a:xfrm>
            <a:prstGeom prst="rect">
              <a:avLst/>
            </a:prstGeom>
          </p:spPr>
        </p:pic>
        <p:pic>
          <p:nvPicPr>
            <p:cNvPr id="64" name="Picture 63"/>
            <p:cNvPicPr>
              <a:picLocks noChangeAspect="1"/>
            </p:cNvPicPr>
            <p:nvPr/>
          </p:nvPicPr>
          <p:blipFill>
            <a:blip r:embed="rId11"/>
            <a:stretch>
              <a:fillRect/>
            </a:stretch>
          </p:blipFill>
          <p:spPr>
            <a:xfrm>
              <a:off x="6600321" y="4985505"/>
              <a:ext cx="352425" cy="333375"/>
            </a:xfrm>
            <a:prstGeom prst="rect">
              <a:avLst/>
            </a:prstGeom>
          </p:spPr>
        </p:pic>
        <p:pic>
          <p:nvPicPr>
            <p:cNvPr id="39" name="Picture 38"/>
            <p:cNvPicPr>
              <a:picLocks noChangeAspect="1"/>
            </p:cNvPicPr>
            <p:nvPr/>
          </p:nvPicPr>
          <p:blipFill>
            <a:blip r:embed="rId12"/>
            <a:stretch>
              <a:fillRect/>
            </a:stretch>
          </p:blipFill>
          <p:spPr>
            <a:xfrm>
              <a:off x="6199136" y="3003611"/>
              <a:ext cx="9525" cy="9525"/>
            </a:xfrm>
            <a:prstGeom prst="rect">
              <a:avLst/>
            </a:prstGeom>
          </p:spPr>
        </p:pic>
        <p:grpSp>
          <p:nvGrpSpPr>
            <p:cNvPr id="9" name="Group 8"/>
            <p:cNvGrpSpPr/>
            <p:nvPr/>
          </p:nvGrpSpPr>
          <p:grpSpPr>
            <a:xfrm>
              <a:off x="9100835" y="3635049"/>
              <a:ext cx="2276903" cy="2275640"/>
              <a:chOff x="8899667" y="3417773"/>
              <a:chExt cx="2688805" cy="2518064"/>
            </a:xfrm>
          </p:grpSpPr>
          <p:sp>
            <p:nvSpPr>
              <p:cNvPr id="32" name="Oval 31"/>
              <p:cNvSpPr/>
              <p:nvPr/>
            </p:nvSpPr>
            <p:spPr>
              <a:xfrm>
                <a:off x="8940447" y="3954918"/>
                <a:ext cx="1980919" cy="1980919"/>
              </a:xfrm>
              <a:prstGeom prst="ellipse">
                <a:avLst/>
              </a:prstGeom>
              <a:noFill/>
              <a:ln w="444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34" name="Picture 33"/>
              <p:cNvPicPr>
                <a:picLocks noChangeAspect="1"/>
              </p:cNvPicPr>
              <p:nvPr/>
            </p:nvPicPr>
            <p:blipFill>
              <a:blip r:embed="rId9"/>
              <a:stretch>
                <a:fillRect/>
              </a:stretch>
            </p:blipFill>
            <p:spPr>
              <a:xfrm>
                <a:off x="8899667" y="4445343"/>
                <a:ext cx="834998" cy="834997"/>
              </a:xfrm>
              <a:prstGeom prst="rect">
                <a:avLst/>
              </a:prstGeom>
            </p:spPr>
          </p:pic>
          <p:grpSp>
            <p:nvGrpSpPr>
              <p:cNvPr id="38" name="Group 37"/>
              <p:cNvGrpSpPr/>
              <p:nvPr/>
            </p:nvGrpSpPr>
            <p:grpSpPr>
              <a:xfrm>
                <a:off x="9788640" y="4736183"/>
                <a:ext cx="280551" cy="280551"/>
                <a:chOff x="8563291" y="2244010"/>
                <a:chExt cx="2020388" cy="2020388"/>
              </a:xfrm>
              <a:solidFill>
                <a:schemeClr val="accent1">
                  <a:lumMod val="60000"/>
                  <a:lumOff val="40000"/>
                </a:schemeClr>
              </a:solidFill>
            </p:grpSpPr>
            <p:sp>
              <p:nvSpPr>
                <p:cNvPr id="36" name="Rectangle 35"/>
                <p:cNvSpPr/>
                <p:nvPr/>
              </p:nvSpPr>
              <p:spPr>
                <a:xfrm>
                  <a:off x="9335801" y="2244010"/>
                  <a:ext cx="475368" cy="20203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37" name="Rectangle 36"/>
                <p:cNvSpPr/>
                <p:nvPr/>
              </p:nvSpPr>
              <p:spPr>
                <a:xfrm rot="5400000">
                  <a:off x="9335801" y="2244010"/>
                  <a:ext cx="475368" cy="20203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grpSp>
          <p:pic>
            <p:nvPicPr>
              <p:cNvPr id="24" name="Picture 23"/>
              <p:cNvPicPr>
                <a:picLocks noChangeAspect="1"/>
              </p:cNvPicPr>
              <p:nvPr/>
            </p:nvPicPr>
            <p:blipFill>
              <a:blip r:embed="rId13"/>
              <a:stretch>
                <a:fillRect/>
              </a:stretch>
            </p:blipFill>
            <p:spPr>
              <a:xfrm>
                <a:off x="10144498" y="3417773"/>
                <a:ext cx="1226203" cy="794246"/>
              </a:xfrm>
              <a:prstGeom prst="rect">
                <a:avLst/>
              </a:prstGeom>
              <a:solidFill>
                <a:schemeClr val="accent1">
                  <a:lumMod val="60000"/>
                  <a:lumOff val="40000"/>
                </a:schemeClr>
              </a:solidFill>
            </p:spPr>
          </p:pic>
          <p:pic>
            <p:nvPicPr>
              <p:cNvPr id="35" name="Picture 34"/>
              <p:cNvPicPr>
                <a:picLocks noChangeAspect="1"/>
              </p:cNvPicPr>
              <p:nvPr/>
            </p:nvPicPr>
            <p:blipFill>
              <a:blip r:embed="rId14"/>
              <a:stretch>
                <a:fillRect/>
              </a:stretch>
            </p:blipFill>
            <p:spPr>
              <a:xfrm>
                <a:off x="10151702" y="4375412"/>
                <a:ext cx="731692" cy="964503"/>
              </a:xfrm>
              <a:prstGeom prst="rect">
                <a:avLst/>
              </a:prstGeom>
            </p:spPr>
          </p:pic>
          <p:pic>
            <p:nvPicPr>
              <p:cNvPr id="46" name="Picture 45"/>
              <p:cNvPicPr>
                <a:picLocks noChangeAspect="1"/>
              </p:cNvPicPr>
              <p:nvPr/>
            </p:nvPicPr>
            <p:blipFill rotWithShape="1">
              <a:blip r:embed="rId15">
                <a:extLst>
                  <a:ext uri="{28A0092B-C50C-407E-A947-70E740481C1C}">
                    <a14:useLocalDpi xmlns:a14="http://schemas.microsoft.com/office/drawing/2010/main" val="0"/>
                  </a:ext>
                </a:extLst>
              </a:blip>
              <a:srcRect l="69003" t="36823"/>
              <a:stretch/>
            </p:blipFill>
            <p:spPr>
              <a:xfrm>
                <a:off x="10733094" y="4455658"/>
                <a:ext cx="855378" cy="1120742"/>
              </a:xfrm>
              <a:prstGeom prst="rect">
                <a:avLst/>
              </a:prstGeom>
            </p:spPr>
          </p:pic>
        </p:grpSp>
        <p:sp>
          <p:nvSpPr>
            <p:cNvPr id="65" name="Rounded Rectangle 64"/>
            <p:cNvSpPr/>
            <p:nvPr/>
          </p:nvSpPr>
          <p:spPr>
            <a:xfrm>
              <a:off x="464571" y="5024900"/>
              <a:ext cx="2939666" cy="1158964"/>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19" name="Right Arrow 18"/>
            <p:cNvSpPr/>
            <p:nvPr/>
          </p:nvSpPr>
          <p:spPr>
            <a:xfrm rot="16200000">
              <a:off x="782734" y="4214190"/>
              <a:ext cx="2964600" cy="3947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sp>
          <p:nvSpPr>
            <p:cNvPr id="20" name="Right Arrow 19"/>
            <p:cNvSpPr/>
            <p:nvPr/>
          </p:nvSpPr>
          <p:spPr>
            <a:xfrm rot="16200000">
              <a:off x="116915" y="4214190"/>
              <a:ext cx="2964599" cy="3947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pic>
          <p:nvPicPr>
            <p:cNvPr id="22" name="Picture 21"/>
            <p:cNvPicPr>
              <a:picLocks noChangeAspect="1"/>
            </p:cNvPicPr>
            <p:nvPr/>
          </p:nvPicPr>
          <p:blipFill>
            <a:blip r:embed="rId16"/>
            <a:stretch>
              <a:fillRect/>
            </a:stretch>
          </p:blipFill>
          <p:spPr>
            <a:xfrm>
              <a:off x="534642" y="5112807"/>
              <a:ext cx="2784565" cy="945568"/>
            </a:xfrm>
            <a:prstGeom prst="rect">
              <a:avLst/>
            </a:prstGeom>
            <a:solidFill>
              <a:schemeClr val="accent1">
                <a:lumMod val="60000"/>
                <a:lumOff val="40000"/>
              </a:schemeClr>
            </a:solidFill>
          </p:spPr>
        </p:pic>
        <p:pic>
          <p:nvPicPr>
            <p:cNvPr id="42" name="Picture 41"/>
            <p:cNvPicPr>
              <a:picLocks noChangeAspect="1"/>
            </p:cNvPicPr>
            <p:nvPr/>
          </p:nvPicPr>
          <p:blipFill>
            <a:blip r:embed="rId17"/>
            <a:stretch>
              <a:fillRect/>
            </a:stretch>
          </p:blipFill>
          <p:spPr>
            <a:xfrm>
              <a:off x="2024061" y="4744484"/>
              <a:ext cx="492565" cy="515475"/>
            </a:xfrm>
            <a:prstGeom prst="rect">
              <a:avLst/>
            </a:prstGeom>
            <a:ln>
              <a:solidFill>
                <a:schemeClr val="tx1">
                  <a:lumMod val="50000"/>
                </a:schemeClr>
              </a:solidFill>
            </a:ln>
          </p:spPr>
        </p:pic>
        <p:pic>
          <p:nvPicPr>
            <p:cNvPr id="13" name="Picture 12"/>
            <p:cNvPicPr>
              <a:picLocks noChangeAspect="1"/>
            </p:cNvPicPr>
            <p:nvPr/>
          </p:nvPicPr>
          <p:blipFill>
            <a:blip r:embed="rId18"/>
            <a:stretch>
              <a:fillRect/>
            </a:stretch>
          </p:blipFill>
          <p:spPr>
            <a:xfrm>
              <a:off x="2531286" y="5445457"/>
              <a:ext cx="419100" cy="304800"/>
            </a:xfrm>
            <a:prstGeom prst="rect">
              <a:avLst/>
            </a:prstGeom>
          </p:spPr>
        </p:pic>
        <p:pic>
          <p:nvPicPr>
            <p:cNvPr id="25" name="Picture 24"/>
            <p:cNvPicPr>
              <a:picLocks noChangeAspect="1"/>
            </p:cNvPicPr>
            <p:nvPr/>
          </p:nvPicPr>
          <p:blipFill>
            <a:blip r:embed="rId11"/>
            <a:stretch>
              <a:fillRect/>
            </a:stretch>
          </p:blipFill>
          <p:spPr>
            <a:xfrm>
              <a:off x="1411873" y="5441759"/>
              <a:ext cx="352425" cy="333375"/>
            </a:xfrm>
            <a:prstGeom prst="rect">
              <a:avLst/>
            </a:prstGeom>
          </p:spPr>
        </p:pic>
        <p:pic>
          <p:nvPicPr>
            <p:cNvPr id="21" name="Picture 20"/>
            <p:cNvPicPr>
              <a:picLocks noChangeAspect="1"/>
            </p:cNvPicPr>
            <p:nvPr/>
          </p:nvPicPr>
          <p:blipFill>
            <a:blip r:embed="rId17"/>
            <a:stretch>
              <a:fillRect/>
            </a:stretch>
          </p:blipFill>
          <p:spPr>
            <a:xfrm>
              <a:off x="1352931" y="4744484"/>
              <a:ext cx="492565" cy="515475"/>
            </a:xfrm>
            <a:prstGeom prst="rect">
              <a:avLst/>
            </a:prstGeom>
            <a:ln>
              <a:solidFill>
                <a:schemeClr val="tx1">
                  <a:lumMod val="50000"/>
                </a:schemeClr>
              </a:solidFill>
            </a:ln>
          </p:spPr>
        </p:pic>
        <p:sp>
          <p:nvSpPr>
            <p:cNvPr id="70" name="Rounded Rectangle 69"/>
            <p:cNvSpPr/>
            <p:nvPr/>
          </p:nvSpPr>
          <p:spPr>
            <a:xfrm>
              <a:off x="8772519" y="3496323"/>
              <a:ext cx="2663916" cy="2726838"/>
            </a:xfrm>
            <a:prstGeom prst="roundRect">
              <a:avLst>
                <a:gd name="adj" fmla="val 5783"/>
              </a:avLst>
            </a:prstGeom>
            <a:noFill/>
            <a:ln w="22225">
              <a:solidFill>
                <a:srgbClr val="B1B1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latin typeface="Segoe UI"/>
                <a:ea typeface="+mn-ea"/>
                <a:cs typeface="+mn-cs"/>
              </a:endParaRPr>
            </a:p>
          </p:txBody>
        </p:sp>
      </p:grpSp>
      <p:grpSp>
        <p:nvGrpSpPr>
          <p:cNvPr id="72" name="Group 71"/>
          <p:cNvGrpSpPr/>
          <p:nvPr/>
        </p:nvGrpSpPr>
        <p:grpSpPr>
          <a:xfrm>
            <a:off x="85544" y="71698"/>
            <a:ext cx="1930014" cy="895014"/>
            <a:chOff x="7038794" y="2929474"/>
            <a:chExt cx="1930014" cy="895014"/>
          </a:xfrm>
        </p:grpSpPr>
        <p:sp>
          <p:nvSpPr>
            <p:cNvPr id="73" name="Rectangle 72"/>
            <p:cNvSpPr/>
            <p:nvPr/>
          </p:nvSpPr>
          <p:spPr bwMode="auto">
            <a:xfrm>
              <a:off x="7038794" y="2929474"/>
              <a:ext cx="1769391" cy="895014"/>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TextBox 73"/>
            <p:cNvSpPr txBox="1"/>
            <p:nvPr/>
          </p:nvSpPr>
          <p:spPr>
            <a:xfrm>
              <a:off x="7533985" y="3121573"/>
              <a:ext cx="1434823" cy="476488"/>
            </a:xfrm>
            <a:prstGeom prst="hexagon">
              <a:avLst/>
            </a:prstGeom>
            <a:noFill/>
          </p:spPr>
          <p:txBody>
            <a:bodyPr wrap="square" lIns="0" rIns="0"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cs typeface="Segoe UI Semilight" panose="020B0402040204020203" pitchFamily="34" charset="0"/>
                </a:rPr>
                <a:t>Web Apps</a:t>
              </a:r>
            </a:p>
          </p:txBody>
        </p:sp>
        <p:pic>
          <p:nvPicPr>
            <p:cNvPr id="75" name="Picture 74"/>
            <p:cNvPicPr>
              <a:picLocks noChangeAspect="1"/>
            </p:cNvPicPr>
            <p:nvPr/>
          </p:nvPicPr>
          <p:blipFill>
            <a:blip r:embed="rId19"/>
            <a:stretch>
              <a:fillRect/>
            </a:stretch>
          </p:blipFill>
          <p:spPr>
            <a:xfrm>
              <a:off x="7113990" y="3133028"/>
              <a:ext cx="495470" cy="483916"/>
            </a:xfrm>
            <a:prstGeom prst="rect">
              <a:avLst/>
            </a:prstGeom>
          </p:spPr>
        </p:pic>
      </p:grpSp>
    </p:spTree>
    <p:extLst>
      <p:ext uri="{BB962C8B-B14F-4D97-AF65-F5344CB8AC3E}">
        <p14:creationId xmlns:p14="http://schemas.microsoft.com/office/powerpoint/2010/main" val="303275764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78313" y="726118"/>
            <a:ext cx="6691123" cy="5405765"/>
            <a:chOff x="5078313" y="577523"/>
            <a:chExt cx="6691123" cy="5405765"/>
          </a:xfrm>
        </p:grpSpPr>
        <p:sp>
          <p:nvSpPr>
            <p:cNvPr id="30" name="Title 4"/>
            <p:cNvSpPr txBox="1">
              <a:spLocks/>
            </p:cNvSpPr>
            <p:nvPr/>
          </p:nvSpPr>
          <p:spPr>
            <a:xfrm>
              <a:off x="5078313" y="577523"/>
              <a:ext cx="6038687" cy="778378"/>
            </a:xfrm>
            <a:prstGeom prst="rect">
              <a:avLst/>
            </a:prstGeom>
            <a:noFill/>
          </p:spPr>
          <p:txBody>
            <a:bodyPr vert="horz" wrap="square" lIns="143428" tIns="89642" rIns="143428" bIns="89642"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13" b="0" i="0" u="none" strike="noStrike" kern="1200" cap="none" spc="0" normalizeH="0" baseline="0" noProof="0" dirty="0" smtClean="0">
                  <a:ln w="3175">
                    <a:noFill/>
                  </a:ln>
                  <a:solidFill>
                    <a:srgbClr val="505050"/>
                  </a:solidFill>
                  <a:effectLst/>
                  <a:uLnTx/>
                  <a:uFillTx/>
                  <a:latin typeface="Segoe UI Light" panose="020B0502040204020203" pitchFamily="34" charset="0"/>
                  <a:cs typeface="Segoe UI Light" panose="020B0502040204020203" pitchFamily="34" charset="0"/>
                </a:rPr>
                <a:t>Mobile</a:t>
              </a:r>
              <a:r>
                <a:rPr kumimoji="0" lang="en-US" sz="4313" b="0" i="0" u="none" strike="noStrike" kern="1200" cap="none" spc="0" normalizeH="0" noProof="0" dirty="0" smtClean="0">
                  <a:ln w="3175">
                    <a:noFill/>
                  </a:ln>
                  <a:solidFill>
                    <a:srgbClr val="505050"/>
                  </a:solidFill>
                  <a:effectLst/>
                  <a:uLnTx/>
                  <a:uFillTx/>
                  <a:latin typeface="Segoe UI Light" panose="020B0502040204020203" pitchFamily="34" charset="0"/>
                  <a:cs typeface="Segoe UI Light" panose="020B0502040204020203" pitchFamily="34" charset="0"/>
                </a:rPr>
                <a:t> &amp; Push</a:t>
              </a:r>
              <a:endParaRPr kumimoji="0" lang="en-US" sz="4313" b="0" i="0" u="none" strike="noStrike" kern="1200" cap="none" spc="0" normalizeH="0" baseline="0" noProof="0" dirty="0">
                <a:ln w="3175">
                  <a:noFill/>
                </a:ln>
                <a:solidFill>
                  <a:srgbClr val="505050"/>
                </a:solidFill>
                <a:effectLst/>
                <a:uLnTx/>
                <a:uFillTx/>
                <a:latin typeface="Segoe UI Light" panose="020B0502040204020203" pitchFamily="34" charset="0"/>
                <a:cs typeface="Segoe UI Light" panose="020B0502040204020203" pitchFamily="34" charset="0"/>
              </a:endParaRPr>
            </a:p>
          </p:txBody>
        </p:sp>
        <p:sp>
          <p:nvSpPr>
            <p:cNvPr id="37" name="Text Placeholder 5"/>
            <p:cNvSpPr txBox="1">
              <a:spLocks/>
            </p:cNvSpPr>
            <p:nvPr/>
          </p:nvSpPr>
          <p:spPr>
            <a:xfrm>
              <a:off x="5081830" y="1509001"/>
              <a:ext cx="6687605" cy="1028321"/>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2400"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Build engaging iOS, Android, and Windows apps. Develop with Xamarin or local SDKs. </a:t>
              </a:r>
            </a:p>
          </p:txBody>
        </p:sp>
        <p:cxnSp>
          <p:nvCxnSpPr>
            <p:cNvPr id="38" name="Straight Connector 37"/>
            <p:cNvCxnSpPr/>
            <p:nvPr/>
          </p:nvCxnSpPr>
          <p:spPr>
            <a:xfrm>
              <a:off x="5271655" y="145880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655" y="299804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5"/>
            <p:cNvSpPr txBox="1">
              <a:spLocks/>
            </p:cNvSpPr>
            <p:nvPr/>
          </p:nvSpPr>
          <p:spPr>
            <a:xfrm>
              <a:off x="5081830" y="3200641"/>
              <a:ext cx="6687605" cy="2782647"/>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Broadcast push with customer segmentation</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Enterprise single sign-on with Active Directory</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Autoscale</a:t>
              </a: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to support millions of devices</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Apps can work offline and sync</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Social integration with Facebook, Twitter, Google</a:t>
              </a:r>
            </a:p>
            <a:p>
              <a:pPr marL="0" marR="0" lvl="0" indent="0" algn="l" defTabSz="914367" rtl="0" eaLnBrk="1" fontAlgn="auto" latinLnBrk="0" hangingPunct="1">
                <a:lnSpc>
                  <a:spcPct val="100000"/>
                </a:lnSpc>
                <a:spcBef>
                  <a:spcPts val="0"/>
                </a:spcBef>
                <a:spcAft>
                  <a:spcPts val="1176"/>
                </a:spcAft>
                <a:buClrTx/>
                <a:buSzPct val="90000"/>
                <a:buFont typeface="Arial" pitchFamily="34" charset="0"/>
                <a:buNone/>
                <a:tabLst/>
                <a:defRPr/>
              </a:pP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Leverage </a:t>
              </a:r>
              <a:r>
                <a:rPr kumimoji="0" lang="en-US" sz="1600" i="0" u="none" strike="noStrike" kern="1200" cap="none" spc="0" normalizeH="0" baseline="0" noProof="0" dirty="0" err="1">
                  <a:ln>
                    <a:noFill/>
                  </a:ln>
                  <a:solidFill>
                    <a:srgbClr val="505050"/>
                  </a:solidFill>
                  <a:effectLst/>
                  <a:uLnTx/>
                  <a:uFillTx/>
                  <a:latin typeface="Segoe UI" panose="020B0502040204020203" pitchFamily="34" charset="0"/>
                  <a:cs typeface="Segoe UI" panose="020B0502040204020203" pitchFamily="34" charset="0"/>
                </a:rPr>
                <a:t>HockyApp</a:t>
              </a:r>
              <a:r>
                <a:rPr kumimoji="0" lang="en-US" sz="1600" i="0" u="none" strike="noStrike" kern="120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 or Azure Mobile Engagement to learn and improve </a:t>
              </a:r>
            </a:p>
          </p:txBody>
        </p:sp>
      </p:grpSp>
      <p:pic>
        <p:nvPicPr>
          <p:cNvPr id="12290" name="Picture 2" descr="https://acom.azurecomcdn.net/80C57D/cdn/cvt-07f04df7f8cd4771c38b394c2dea100b98b498ad8467b8c04ccdc357785f243e/images/page/services/app-service/mobile/05-pus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666" y="2669583"/>
            <a:ext cx="2282826" cy="192238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1988" y="52460"/>
            <a:ext cx="2620617" cy="899005"/>
            <a:chOff x="4271797" y="1972460"/>
            <a:chExt cx="2620617" cy="899005"/>
          </a:xfrm>
        </p:grpSpPr>
        <p:sp>
          <p:nvSpPr>
            <p:cNvPr id="25" name="Rectangle 24"/>
            <p:cNvSpPr/>
            <p:nvPr/>
          </p:nvSpPr>
          <p:spPr bwMode="auto">
            <a:xfrm>
              <a:off x="4271797" y="1972460"/>
              <a:ext cx="2620617"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p:cNvGrpSpPr/>
            <p:nvPr/>
          </p:nvGrpSpPr>
          <p:grpSpPr>
            <a:xfrm>
              <a:off x="4517831" y="2141579"/>
              <a:ext cx="1922406" cy="538871"/>
              <a:chOff x="3019971" y="3366629"/>
              <a:chExt cx="1922406" cy="538871"/>
            </a:xfrm>
          </p:grpSpPr>
          <p:sp>
            <p:nvSpPr>
              <p:cNvPr id="27" name="TextBox 26"/>
              <p:cNvSpPr txBox="1"/>
              <p:nvPr/>
            </p:nvSpPr>
            <p:spPr>
              <a:xfrm>
                <a:off x="3474627" y="3446871"/>
                <a:ext cx="1467750"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Mobile Apps</a:t>
                </a:r>
              </a:p>
            </p:txBody>
          </p:sp>
          <p:pic>
            <p:nvPicPr>
              <p:cNvPr id="28" name="Picture 27"/>
              <p:cNvPicPr>
                <a:picLocks noChangeAspect="1"/>
              </p:cNvPicPr>
              <p:nvPr/>
            </p:nvPicPr>
            <p:blipFill>
              <a:blip r:embed="rId3"/>
              <a:stretch>
                <a:fillRect/>
              </a:stretch>
            </p:blipFill>
            <p:spPr>
              <a:xfrm>
                <a:off x="3019971" y="3366629"/>
                <a:ext cx="375285" cy="538871"/>
              </a:xfrm>
              <a:prstGeom prst="rect">
                <a:avLst/>
              </a:prstGeom>
            </p:spPr>
          </p:pic>
        </p:grpSp>
      </p:grpSp>
      <p:grpSp>
        <p:nvGrpSpPr>
          <p:cNvPr id="35" name="Group 34"/>
          <p:cNvGrpSpPr/>
          <p:nvPr/>
        </p:nvGrpSpPr>
        <p:grpSpPr>
          <a:xfrm>
            <a:off x="71701" y="1009811"/>
            <a:ext cx="2620904" cy="899005"/>
            <a:chOff x="4271510" y="2929474"/>
            <a:chExt cx="2620904" cy="899005"/>
          </a:xfrm>
        </p:grpSpPr>
        <p:grpSp>
          <p:nvGrpSpPr>
            <p:cNvPr id="36" name="Group 35"/>
            <p:cNvGrpSpPr/>
            <p:nvPr/>
          </p:nvGrpSpPr>
          <p:grpSpPr>
            <a:xfrm>
              <a:off x="4271510" y="2929474"/>
              <a:ext cx="2620904" cy="899005"/>
              <a:chOff x="10822810" y="4100085"/>
              <a:chExt cx="2620904" cy="899005"/>
            </a:xfrm>
          </p:grpSpPr>
          <p:sp>
            <p:nvSpPr>
              <p:cNvPr id="42" name="Rectangle 41"/>
              <p:cNvSpPr/>
              <p:nvPr/>
            </p:nvSpPr>
            <p:spPr bwMode="auto">
              <a:xfrm>
                <a:off x="10822810" y="4100085"/>
                <a:ext cx="262090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TextBox 42"/>
              <p:cNvSpPr txBox="1"/>
              <p:nvPr/>
            </p:nvSpPr>
            <p:spPr>
              <a:xfrm>
                <a:off x="11801350" y="4148287"/>
                <a:ext cx="164236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Notification Hubs</a:t>
                </a:r>
              </a:p>
            </p:txBody>
          </p:sp>
        </p:grpSp>
        <p:pic>
          <p:nvPicPr>
            <p:cNvPr id="41" name="Picture 40"/>
            <p:cNvPicPr>
              <a:picLocks noChangeAspect="1"/>
            </p:cNvPicPr>
            <p:nvPr/>
          </p:nvPicPr>
          <p:blipFill>
            <a:blip r:embed="rId4"/>
            <a:stretch>
              <a:fillRect/>
            </a:stretch>
          </p:blipFill>
          <p:spPr>
            <a:xfrm>
              <a:off x="4389534" y="3045492"/>
              <a:ext cx="666750" cy="628650"/>
            </a:xfrm>
            <a:prstGeom prst="rect">
              <a:avLst/>
            </a:prstGeom>
            <a:noFill/>
          </p:spPr>
        </p:pic>
      </p:grpSp>
    </p:spTree>
    <p:extLst>
      <p:ext uri="{BB962C8B-B14F-4D97-AF65-F5344CB8AC3E}">
        <p14:creationId xmlns:p14="http://schemas.microsoft.com/office/powerpoint/2010/main" val="14194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2432" y="976442"/>
            <a:ext cx="10662977" cy="5797882"/>
            <a:chOff x="597961" y="307123"/>
            <a:chExt cx="10491798" cy="5791984"/>
          </a:xfrm>
        </p:grpSpPr>
        <p:sp>
          <p:nvSpPr>
            <p:cNvPr id="80" name="TextBox 24"/>
            <p:cNvSpPr txBox="1"/>
            <p:nvPr/>
          </p:nvSpPr>
          <p:spPr>
            <a:xfrm>
              <a:off x="860330" y="316225"/>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1) Develop</a:t>
              </a:r>
            </a:p>
          </p:txBody>
        </p:sp>
        <p:sp>
          <p:nvSpPr>
            <p:cNvPr id="81" name="TextBox 24"/>
            <p:cNvSpPr txBox="1"/>
            <p:nvPr/>
          </p:nvSpPr>
          <p:spPr>
            <a:xfrm>
              <a:off x="3385707" y="307123"/>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2) Build</a:t>
              </a:r>
            </a:p>
          </p:txBody>
        </p:sp>
        <p:sp>
          <p:nvSpPr>
            <p:cNvPr id="82" name="TextBox 24"/>
            <p:cNvSpPr txBox="1"/>
            <p:nvPr/>
          </p:nvSpPr>
          <p:spPr>
            <a:xfrm>
              <a:off x="5815302" y="31498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3) Test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9495" t="20949" r="18002" b="20581"/>
            <a:stretch/>
          </p:blipFill>
          <p:spPr>
            <a:xfrm>
              <a:off x="1461665" y="1403826"/>
              <a:ext cx="756375" cy="70757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20" r="14313"/>
            <a:stretch/>
          </p:blipFill>
          <p:spPr>
            <a:xfrm>
              <a:off x="701750" y="760695"/>
              <a:ext cx="934898" cy="975653"/>
            </a:xfrm>
            <a:prstGeom prst="rect">
              <a:avLst/>
            </a:prstGeom>
          </p:spPr>
        </p:pic>
        <p:grpSp>
          <p:nvGrpSpPr>
            <p:cNvPr id="76" name="Group 75"/>
            <p:cNvGrpSpPr/>
            <p:nvPr/>
          </p:nvGrpSpPr>
          <p:grpSpPr>
            <a:xfrm>
              <a:off x="7165943" y="4784367"/>
              <a:ext cx="819397" cy="183309"/>
              <a:chOff x="7165943" y="4784367"/>
              <a:chExt cx="819397" cy="183309"/>
            </a:xfrm>
          </p:grpSpPr>
          <p:cxnSp>
            <p:nvCxnSpPr>
              <p:cNvPr id="18" name="Straight Arrow Connector 17"/>
              <p:cNvCxnSpPr/>
              <p:nvPr/>
            </p:nvCxnSpPr>
            <p:spPr>
              <a:xfrm>
                <a:off x="7165943" y="4784367"/>
                <a:ext cx="819397" cy="0"/>
              </a:xfrm>
              <a:prstGeom prst="straightConnector1">
                <a:avLst/>
              </a:prstGeom>
              <a:ln w="28575">
                <a:solidFill>
                  <a:srgbClr val="00B0F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7198328" y="4967675"/>
                <a:ext cx="689460" cy="1"/>
              </a:xfrm>
              <a:prstGeom prst="straightConnector1">
                <a:avLst/>
              </a:prstGeom>
              <a:ln w="28575">
                <a:solidFill>
                  <a:srgbClr val="00B0F0"/>
                </a:solidFill>
                <a:tailEnd type="triangle"/>
              </a:ln>
            </p:spPr>
            <p:style>
              <a:lnRef idx="3">
                <a:schemeClr val="dk1"/>
              </a:lnRef>
              <a:fillRef idx="0">
                <a:schemeClr val="dk1"/>
              </a:fillRef>
              <a:effectRef idx="2">
                <a:schemeClr val="dk1"/>
              </a:effectRef>
              <a:fontRef idx="minor">
                <a:schemeClr val="tx1"/>
              </a:fontRef>
            </p:style>
          </p:cxnSp>
        </p:grpSp>
        <p:sp>
          <p:nvSpPr>
            <p:cNvPr id="25" name="Right Arrow 24"/>
            <p:cNvSpPr/>
            <p:nvPr/>
          </p:nvSpPr>
          <p:spPr>
            <a:xfrm>
              <a:off x="2280456" y="1061024"/>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6" name="Rounded Rectangle 25"/>
            <p:cNvSpPr/>
            <p:nvPr/>
          </p:nvSpPr>
          <p:spPr>
            <a:xfrm>
              <a:off x="680483" y="739429"/>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grpSp>
          <p:nvGrpSpPr>
            <p:cNvPr id="31" name="Group 30"/>
            <p:cNvGrpSpPr/>
            <p:nvPr/>
          </p:nvGrpSpPr>
          <p:grpSpPr>
            <a:xfrm>
              <a:off x="5468301" y="728000"/>
              <a:ext cx="1599973" cy="1617332"/>
              <a:chOff x="3997567" y="739428"/>
              <a:chExt cx="1599973" cy="1617332"/>
            </a:xfrm>
          </p:grpSpPr>
          <p:sp>
            <p:nvSpPr>
              <p:cNvPr id="28" name="Rounded Rectangle 27"/>
              <p:cNvSpPr/>
              <p:nvPr/>
            </p:nvSpPr>
            <p:spPr>
              <a:xfrm>
                <a:off x="3997567" y="739428"/>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9" name="TextBox 28"/>
              <p:cNvSpPr txBox="1"/>
              <p:nvPr/>
            </p:nvSpPr>
            <p:spPr>
              <a:xfrm>
                <a:off x="4073558" y="1710429"/>
                <a:ext cx="14423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Xamarin 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Cloud</a:t>
                </a: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5298" t="41532" r="44023"/>
              <a:stretch/>
            </p:blipFill>
            <p:spPr>
              <a:xfrm>
                <a:off x="4088627" y="760695"/>
                <a:ext cx="1438624" cy="1017563"/>
              </a:xfrm>
              <a:prstGeom prst="rect">
                <a:avLst/>
              </a:prstGeom>
            </p:spPr>
          </p:pic>
        </p:grpSp>
        <p:grpSp>
          <p:nvGrpSpPr>
            <p:cNvPr id="71" name="Group 70"/>
            <p:cNvGrpSpPr/>
            <p:nvPr/>
          </p:nvGrpSpPr>
          <p:grpSpPr>
            <a:xfrm>
              <a:off x="5462780" y="4103375"/>
              <a:ext cx="1599973" cy="1599973"/>
              <a:chOff x="5462780" y="4103375"/>
              <a:chExt cx="1599973" cy="1599973"/>
            </a:xfrm>
          </p:grpSpPr>
          <p:pic>
            <p:nvPicPr>
              <p:cNvPr id="11" name="Picture 10"/>
              <p:cNvPicPr>
                <a:picLocks noChangeAspect="1"/>
              </p:cNvPicPr>
              <p:nvPr/>
            </p:nvPicPr>
            <p:blipFill>
              <a:blip r:embed="rId5"/>
              <a:stretch>
                <a:fillRect/>
              </a:stretch>
            </p:blipFill>
            <p:spPr>
              <a:xfrm>
                <a:off x="6330445" y="4695417"/>
                <a:ext cx="670735" cy="963107"/>
              </a:xfrm>
              <a:prstGeom prst="rect">
                <a:avLst/>
              </a:prstGeom>
              <a:solidFill>
                <a:schemeClr val="accent1"/>
              </a:solidFill>
            </p:spPr>
          </p:pic>
          <p:pic>
            <p:nvPicPr>
              <p:cNvPr id="12" name="Picture 11"/>
              <p:cNvPicPr>
                <a:picLocks noChangeAspect="1"/>
              </p:cNvPicPr>
              <p:nvPr/>
            </p:nvPicPr>
            <p:blipFill>
              <a:blip r:embed="rId6"/>
              <a:stretch>
                <a:fillRect/>
              </a:stretch>
            </p:blipFill>
            <p:spPr>
              <a:xfrm>
                <a:off x="5563238" y="4975894"/>
                <a:ext cx="666750" cy="628650"/>
              </a:xfrm>
              <a:prstGeom prst="rect">
                <a:avLst/>
              </a:prstGeom>
              <a:noFill/>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t="18055" b="19209"/>
              <a:stretch/>
            </p:blipFill>
            <p:spPr>
              <a:xfrm>
                <a:off x="5462780" y="4139333"/>
                <a:ext cx="1203033" cy="754737"/>
              </a:xfrm>
              <a:prstGeom prst="rect">
                <a:avLst/>
              </a:prstGeom>
            </p:spPr>
          </p:pic>
          <p:sp>
            <p:nvSpPr>
              <p:cNvPr id="33" name="Rounded Rectangle 32"/>
              <p:cNvSpPr/>
              <p:nvPr/>
            </p:nvSpPr>
            <p:spPr>
              <a:xfrm>
                <a:off x="5462780" y="4103375"/>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grpSp>
        <p:grpSp>
          <p:nvGrpSpPr>
            <p:cNvPr id="40" name="Group 39"/>
            <p:cNvGrpSpPr/>
            <p:nvPr/>
          </p:nvGrpSpPr>
          <p:grpSpPr>
            <a:xfrm>
              <a:off x="597961" y="4098353"/>
              <a:ext cx="1599973" cy="1599973"/>
              <a:chOff x="5584087" y="4037134"/>
              <a:chExt cx="1599973" cy="1599973"/>
            </a:xfrm>
          </p:grpSpPr>
          <p:sp>
            <p:nvSpPr>
              <p:cNvPr id="36" name="Rounded Rectangle 35"/>
              <p:cNvSpPr/>
              <p:nvPr/>
            </p:nvSpPr>
            <p:spPr>
              <a:xfrm>
                <a:off x="5584087" y="4037134"/>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9309" t="6406" r="20039" b="5887"/>
              <a:stretch/>
            </p:blipFill>
            <p:spPr>
              <a:xfrm>
                <a:off x="5624453" y="4674031"/>
                <a:ext cx="1190086" cy="883439"/>
              </a:xfrm>
              <a:prstGeom prst="rect">
                <a:avLst/>
              </a:prstGeom>
            </p:spPr>
          </p:pic>
        </p:grpSp>
        <p:sp>
          <p:nvSpPr>
            <p:cNvPr id="41" name="TextBox 40"/>
            <p:cNvSpPr txBox="1"/>
            <p:nvPr/>
          </p:nvSpPr>
          <p:spPr>
            <a:xfrm>
              <a:off x="1283919" y="2027660"/>
              <a:ext cx="965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Xamarin</a:t>
              </a:r>
            </a:p>
          </p:txBody>
        </p:sp>
        <p:grpSp>
          <p:nvGrpSpPr>
            <p:cNvPr id="58" name="Group 57"/>
            <p:cNvGrpSpPr/>
            <p:nvPr/>
          </p:nvGrpSpPr>
          <p:grpSpPr>
            <a:xfrm>
              <a:off x="3061638" y="718258"/>
              <a:ext cx="1599973" cy="1618583"/>
              <a:chOff x="977969" y="2911388"/>
              <a:chExt cx="1599973" cy="1618583"/>
            </a:xfrm>
          </p:grpSpPr>
          <p:pic>
            <p:nvPicPr>
              <p:cNvPr id="43" name="Picture 42"/>
              <p:cNvPicPr>
                <a:picLocks noChangeAspect="1"/>
              </p:cNvPicPr>
              <p:nvPr/>
            </p:nvPicPr>
            <p:blipFill rotWithShape="1">
              <a:blip r:embed="rId9">
                <a:extLst>
                  <a:ext uri="{28A0092B-C50C-407E-A947-70E740481C1C}">
                    <a14:useLocalDpi xmlns:a14="http://schemas.microsoft.com/office/drawing/2010/main" val="0"/>
                  </a:ext>
                </a:extLst>
              </a:blip>
              <a:srcRect l="37321" r="37342" b="40042"/>
              <a:stretch/>
            </p:blipFill>
            <p:spPr>
              <a:xfrm>
                <a:off x="1245422" y="2911388"/>
                <a:ext cx="1042322" cy="1163462"/>
              </a:xfrm>
              <a:prstGeom prst="rect">
                <a:avLst/>
              </a:prstGeom>
            </p:spPr>
          </p:pic>
          <p:sp>
            <p:nvSpPr>
              <p:cNvPr id="44" name="Rounded Rectangle 43"/>
              <p:cNvSpPr/>
              <p:nvPr/>
            </p:nvSpPr>
            <p:spPr>
              <a:xfrm>
                <a:off x="977969" y="2929998"/>
                <a:ext cx="1599973"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45" name="TextBox 44"/>
              <p:cNvSpPr txBox="1"/>
              <p:nvPr/>
            </p:nvSpPr>
            <p:spPr>
              <a:xfrm>
                <a:off x="1480469" y="4093460"/>
                <a:ext cx="505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TFS</a:t>
                </a:r>
              </a:p>
            </p:txBody>
          </p:sp>
        </p:grpSp>
        <p:sp>
          <p:nvSpPr>
            <p:cNvPr id="59" name="Right Arrow 58"/>
            <p:cNvSpPr/>
            <p:nvPr/>
          </p:nvSpPr>
          <p:spPr>
            <a:xfrm>
              <a:off x="4675658" y="1054094"/>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64" name="Group 63"/>
            <p:cNvGrpSpPr/>
            <p:nvPr/>
          </p:nvGrpSpPr>
          <p:grpSpPr>
            <a:xfrm>
              <a:off x="2529666" y="2562437"/>
              <a:ext cx="2663916" cy="2550315"/>
              <a:chOff x="2581920" y="2537713"/>
              <a:chExt cx="2663916" cy="2550315"/>
            </a:xfrm>
          </p:grpSpPr>
          <p:grpSp>
            <p:nvGrpSpPr>
              <p:cNvPr id="60" name="Group 59"/>
              <p:cNvGrpSpPr/>
              <p:nvPr/>
            </p:nvGrpSpPr>
            <p:grpSpPr>
              <a:xfrm>
                <a:off x="2811856" y="2658436"/>
                <a:ext cx="2415727" cy="2429592"/>
                <a:chOff x="2963949" y="2929998"/>
                <a:chExt cx="2415727" cy="2429592"/>
              </a:xfrm>
            </p:grpSpPr>
            <p:grpSp>
              <p:nvGrpSpPr>
                <p:cNvPr id="42" name="Group 41"/>
                <p:cNvGrpSpPr/>
                <p:nvPr/>
              </p:nvGrpSpPr>
              <p:grpSpPr>
                <a:xfrm>
                  <a:off x="2963949" y="3583787"/>
                  <a:ext cx="1772863" cy="1775803"/>
                  <a:chOff x="2963949" y="3583787"/>
                  <a:chExt cx="1772863" cy="1775803"/>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3949" y="3583787"/>
                    <a:ext cx="1772863" cy="1406471"/>
                  </a:xfrm>
                  <a:prstGeom prst="rect">
                    <a:avLst/>
                  </a:prstGeom>
                </p:spPr>
              </p:pic>
              <p:sp>
                <p:nvSpPr>
                  <p:cNvPr id="27" name="TextBox 26"/>
                  <p:cNvSpPr txBox="1"/>
                  <p:nvPr/>
                </p:nvSpPr>
                <p:spPr>
                  <a:xfrm>
                    <a:off x="3333860" y="4990258"/>
                    <a:ext cx="10330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Your App</a:t>
                    </a:r>
                  </a:p>
                </p:txBody>
              </p:sp>
            </p:grpSp>
            <p:grpSp>
              <p:nvGrpSpPr>
                <p:cNvPr id="57" name="Group 56"/>
                <p:cNvGrpSpPr/>
                <p:nvPr/>
              </p:nvGrpSpPr>
              <p:grpSpPr>
                <a:xfrm>
                  <a:off x="3915817" y="3162211"/>
                  <a:ext cx="807978" cy="675798"/>
                  <a:chOff x="3999973" y="3160743"/>
                  <a:chExt cx="807978" cy="675798"/>
                </a:xfrm>
              </p:grpSpPr>
              <p:pic>
                <p:nvPicPr>
                  <p:cNvPr id="51" name="Picture 50"/>
                  <p:cNvPicPr>
                    <a:picLocks noChangeAspect="1"/>
                  </p:cNvPicPr>
                  <p:nvPr/>
                </p:nvPicPr>
                <p:blipFill>
                  <a:blip r:embed="rId11">
                    <a:biLevel thresh="25000"/>
                  </a:blip>
                  <a:stretch>
                    <a:fillRect/>
                  </a:stretch>
                </p:blipFill>
                <p:spPr>
                  <a:xfrm>
                    <a:off x="4124128" y="3160743"/>
                    <a:ext cx="355401" cy="452381"/>
                  </a:xfrm>
                  <a:prstGeom prst="rect">
                    <a:avLst/>
                  </a:prstGeom>
                  <a:solidFill>
                    <a:schemeClr val="accent1"/>
                  </a:solidFill>
                </p:spPr>
              </p:pic>
              <p:sp>
                <p:nvSpPr>
                  <p:cNvPr id="52" name="TextBox 51"/>
                  <p:cNvSpPr txBox="1"/>
                  <p:nvPr/>
                </p:nvSpPr>
                <p:spPr>
                  <a:xfrm>
                    <a:off x="3999973" y="3559542"/>
                    <a:ext cx="8079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Data Sync</a:t>
                    </a:r>
                  </a:p>
                </p:txBody>
              </p:sp>
            </p:grpSp>
            <p:grpSp>
              <p:nvGrpSpPr>
                <p:cNvPr id="56" name="Group 55"/>
                <p:cNvGrpSpPr/>
                <p:nvPr/>
              </p:nvGrpSpPr>
              <p:grpSpPr>
                <a:xfrm>
                  <a:off x="4376581" y="2929998"/>
                  <a:ext cx="1003095" cy="655974"/>
                  <a:chOff x="4056611" y="3262266"/>
                  <a:chExt cx="1003095" cy="655974"/>
                </a:xfrm>
              </p:grpSpPr>
              <p:pic>
                <p:nvPicPr>
                  <p:cNvPr id="48" name="Picture 47"/>
                  <p:cNvPicPr>
                    <a:picLocks noChangeAspect="1"/>
                  </p:cNvPicPr>
                  <p:nvPr/>
                </p:nvPicPr>
                <p:blipFill>
                  <a:blip r:embed="rId6"/>
                  <a:stretch>
                    <a:fillRect/>
                  </a:stretch>
                </p:blipFill>
                <p:spPr>
                  <a:xfrm>
                    <a:off x="4157099" y="3262266"/>
                    <a:ext cx="448622" cy="422986"/>
                  </a:xfrm>
                  <a:prstGeom prst="rect">
                    <a:avLst/>
                  </a:prstGeom>
                  <a:noFill/>
                </p:spPr>
              </p:pic>
              <p:sp>
                <p:nvSpPr>
                  <p:cNvPr id="53" name="TextBox 52"/>
                  <p:cNvSpPr txBox="1"/>
                  <p:nvPr/>
                </p:nvSpPr>
                <p:spPr>
                  <a:xfrm>
                    <a:off x="4056611" y="3641241"/>
                    <a:ext cx="10030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Notifications</a:t>
                    </a:r>
                  </a:p>
                </p:txBody>
              </p:sp>
            </p:grpSp>
            <p:grpSp>
              <p:nvGrpSpPr>
                <p:cNvPr id="55" name="Group 54"/>
                <p:cNvGrpSpPr/>
                <p:nvPr/>
              </p:nvGrpSpPr>
              <p:grpSpPr>
                <a:xfrm>
                  <a:off x="3484599" y="2983403"/>
                  <a:ext cx="497252" cy="602681"/>
                  <a:chOff x="3835784" y="3120582"/>
                  <a:chExt cx="497252" cy="602681"/>
                </a:xfrm>
              </p:grpSpPr>
              <p:pic>
                <p:nvPicPr>
                  <p:cNvPr id="46" name="Picture 45"/>
                  <p:cNvPicPr>
                    <a:picLocks noChangeAspect="1"/>
                  </p:cNvPicPr>
                  <p:nvPr/>
                </p:nvPicPr>
                <p:blipFill>
                  <a:blip r:embed="rId12"/>
                  <a:stretch>
                    <a:fillRect/>
                  </a:stretch>
                </p:blipFill>
                <p:spPr>
                  <a:xfrm>
                    <a:off x="3890469" y="3120582"/>
                    <a:ext cx="394515" cy="399512"/>
                  </a:xfrm>
                  <a:prstGeom prst="rect">
                    <a:avLst/>
                  </a:prstGeom>
                  <a:solidFill>
                    <a:schemeClr val="accent1"/>
                  </a:solidFill>
                </p:spPr>
              </p:pic>
              <p:sp>
                <p:nvSpPr>
                  <p:cNvPr id="54" name="TextBox 53"/>
                  <p:cNvSpPr txBox="1"/>
                  <p:nvPr/>
                </p:nvSpPr>
                <p:spPr>
                  <a:xfrm>
                    <a:off x="3835784" y="3446264"/>
                    <a:ext cx="4972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Auth</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63" name="Rounded Rectangle 62"/>
              <p:cNvSpPr/>
              <p:nvPr/>
            </p:nvSpPr>
            <p:spPr>
              <a:xfrm>
                <a:off x="2581920" y="2537713"/>
                <a:ext cx="2663916" cy="2550315"/>
              </a:xfrm>
              <a:prstGeom prst="roundRect">
                <a:avLst>
                  <a:gd name="adj" fmla="val 5783"/>
                </a:avLst>
              </a:prstGeom>
              <a:noFill/>
              <a:ln w="158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grpSp>
        <p:sp>
          <p:nvSpPr>
            <p:cNvPr id="65" name="Right Arrow 64"/>
            <p:cNvSpPr/>
            <p:nvPr/>
          </p:nvSpPr>
          <p:spPr>
            <a:xfrm rot="8168836">
              <a:off x="2146098" y="4289138"/>
              <a:ext cx="767135"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6" name="Right Arrow 65"/>
            <p:cNvSpPr/>
            <p:nvPr/>
          </p:nvSpPr>
          <p:spPr>
            <a:xfrm rot="16200000">
              <a:off x="611693" y="2811076"/>
              <a:ext cx="1518868"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7" name="Right Arrow 66"/>
            <p:cNvSpPr/>
            <p:nvPr/>
          </p:nvSpPr>
          <p:spPr>
            <a:xfrm rot="5400000">
              <a:off x="5589153" y="2768635"/>
              <a:ext cx="1482584"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74" name="Group 73"/>
            <p:cNvGrpSpPr/>
            <p:nvPr/>
          </p:nvGrpSpPr>
          <p:grpSpPr>
            <a:xfrm>
              <a:off x="8072552" y="4094342"/>
              <a:ext cx="3017207" cy="1621816"/>
              <a:chOff x="8093816" y="4098353"/>
              <a:chExt cx="3017207" cy="1621816"/>
            </a:xfrm>
          </p:grpSpPr>
          <p:pic>
            <p:nvPicPr>
              <p:cNvPr id="13" name="Picture 12"/>
              <p:cNvPicPr>
                <a:picLocks noChangeAspect="1"/>
              </p:cNvPicPr>
              <p:nvPr/>
            </p:nvPicPr>
            <p:blipFill>
              <a:blip r:embed="rId13"/>
              <a:stretch>
                <a:fillRect/>
              </a:stretch>
            </p:blipFill>
            <p:spPr>
              <a:xfrm>
                <a:off x="9295116" y="4125423"/>
                <a:ext cx="731692" cy="964503"/>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69003" t="36823"/>
              <a:stretch/>
            </p:blipFill>
            <p:spPr>
              <a:xfrm>
                <a:off x="8940148" y="4599427"/>
                <a:ext cx="855378" cy="1120742"/>
              </a:xfrm>
              <a:prstGeom prst="rect">
                <a:avLst/>
              </a:prstGeom>
            </p:spPr>
          </p:pic>
          <p:sp>
            <p:nvSpPr>
              <p:cNvPr id="37" name="Rounded Rectangle 36"/>
              <p:cNvSpPr/>
              <p:nvPr/>
            </p:nvSpPr>
            <p:spPr>
              <a:xfrm>
                <a:off x="8093816" y="4098353"/>
                <a:ext cx="3017207" cy="1599973"/>
              </a:xfrm>
              <a:prstGeom prst="roundRect">
                <a:avLst>
                  <a:gd name="adj" fmla="val 5783"/>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grpSp>
            <p:nvGrpSpPr>
              <p:cNvPr id="72" name="Group 71"/>
              <p:cNvGrpSpPr/>
              <p:nvPr/>
            </p:nvGrpSpPr>
            <p:grpSpPr>
              <a:xfrm>
                <a:off x="8191368" y="4145993"/>
                <a:ext cx="1047992" cy="1145525"/>
                <a:chOff x="8586910" y="4183417"/>
                <a:chExt cx="1047992" cy="114552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86910" y="4183417"/>
                  <a:ext cx="607241" cy="522227"/>
                </a:xfrm>
                <a:prstGeom prst="rect">
                  <a:avLst/>
                </a:prstGeom>
                <a:solidFill>
                  <a:schemeClr val="accent1"/>
                </a:solidFill>
              </p:spPr>
            </p:pic>
            <p:pic>
              <p:nvPicPr>
                <p:cNvPr id="16" name="Picture 15"/>
                <p:cNvPicPr>
                  <a:picLocks noChangeAspect="1"/>
                </p:cNvPicPr>
                <p:nvPr/>
              </p:nvPicPr>
              <p:blipFill>
                <a:blip r:embed="rId16"/>
                <a:stretch>
                  <a:fillRect/>
                </a:stretch>
              </p:blipFill>
              <p:spPr>
                <a:xfrm>
                  <a:off x="9056453" y="4406515"/>
                  <a:ext cx="578449" cy="577803"/>
                </a:xfrm>
                <a:prstGeom prst="rect">
                  <a:avLst/>
                </a:prstGeom>
                <a:solidFill>
                  <a:schemeClr val="accent1"/>
                </a:solidFill>
              </p:spPr>
            </p:pic>
            <p:pic>
              <p:nvPicPr>
                <p:cNvPr id="69" name="Pictur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4629" y="4768411"/>
                  <a:ext cx="502731" cy="560531"/>
                </a:xfrm>
                <a:prstGeom prst="rect">
                  <a:avLst/>
                </a:prstGeom>
                <a:solidFill>
                  <a:schemeClr val="accent1"/>
                </a:solidFill>
              </p:spPr>
            </p:pic>
          </p:grpSp>
          <p:pic>
            <p:nvPicPr>
              <p:cNvPr id="70" name="Picture 69"/>
              <p:cNvPicPr>
                <a:picLocks noChangeAspect="1"/>
              </p:cNvPicPr>
              <p:nvPr/>
            </p:nvPicPr>
            <p:blipFill rotWithShape="1">
              <a:blip r:embed="rId7" cstate="print">
                <a:extLst>
                  <a:ext uri="{28A0092B-C50C-407E-A947-70E740481C1C}">
                    <a14:useLocalDpi xmlns:a14="http://schemas.microsoft.com/office/drawing/2010/main" val="0"/>
                  </a:ext>
                </a:extLst>
              </a:blip>
              <a:srcRect t="18055" b="19209"/>
              <a:stretch/>
            </p:blipFill>
            <p:spPr>
              <a:xfrm>
                <a:off x="9786749" y="4775632"/>
                <a:ext cx="1203033" cy="754737"/>
              </a:xfrm>
              <a:prstGeom prst="rect">
                <a:avLst/>
              </a:prstGeom>
            </p:spPr>
          </p:pic>
        </p:grpSp>
        <p:grpSp>
          <p:nvGrpSpPr>
            <p:cNvPr id="77" name="Group 76"/>
            <p:cNvGrpSpPr/>
            <p:nvPr/>
          </p:nvGrpSpPr>
          <p:grpSpPr>
            <a:xfrm rot="2503124">
              <a:off x="4712420" y="3713404"/>
              <a:ext cx="819397" cy="183309"/>
              <a:chOff x="7165943" y="4784367"/>
              <a:chExt cx="819397" cy="183309"/>
            </a:xfrm>
          </p:grpSpPr>
          <p:cxnSp>
            <p:nvCxnSpPr>
              <p:cNvPr id="78" name="Straight Arrow Connector 77"/>
              <p:cNvCxnSpPr/>
              <p:nvPr/>
            </p:nvCxnSpPr>
            <p:spPr>
              <a:xfrm>
                <a:off x="7165943" y="4784367"/>
                <a:ext cx="819397" cy="0"/>
              </a:xfrm>
              <a:prstGeom prst="straightConnector1">
                <a:avLst/>
              </a:prstGeom>
              <a:ln w="28575">
                <a:solidFill>
                  <a:srgbClr val="00B0F0"/>
                </a:solidFill>
                <a:tailEnd type="triangle"/>
              </a:ln>
            </p:spPr>
            <p:style>
              <a:lnRef idx="3">
                <a:schemeClr val="dk1"/>
              </a:lnRef>
              <a:fillRef idx="0">
                <a:schemeClr val="dk1"/>
              </a:fillRef>
              <a:effectRef idx="2">
                <a:schemeClr val="dk1"/>
              </a:effectRef>
              <a:fontRef idx="minor">
                <a:schemeClr val="tx1"/>
              </a:fontRef>
            </p:style>
          </p:cxnSp>
          <p:cxnSp>
            <p:nvCxnSpPr>
              <p:cNvPr id="79" name="Straight Arrow Connector 78"/>
              <p:cNvCxnSpPr/>
              <p:nvPr/>
            </p:nvCxnSpPr>
            <p:spPr>
              <a:xfrm flipH="1">
                <a:off x="7198328" y="4967675"/>
                <a:ext cx="689460" cy="1"/>
              </a:xfrm>
              <a:prstGeom prst="straightConnector1">
                <a:avLst/>
              </a:prstGeom>
              <a:ln w="28575">
                <a:solidFill>
                  <a:srgbClr val="00B0F0"/>
                </a:solidFill>
                <a:tailEnd type="triangle"/>
              </a:ln>
            </p:spPr>
            <p:style>
              <a:lnRef idx="3">
                <a:schemeClr val="dk1"/>
              </a:lnRef>
              <a:fillRef idx="0">
                <a:schemeClr val="dk1"/>
              </a:fillRef>
              <a:effectRef idx="2">
                <a:schemeClr val="dk1"/>
              </a:effectRef>
              <a:fontRef idx="minor">
                <a:schemeClr val="tx1"/>
              </a:fontRef>
            </p:style>
          </p:cxnSp>
        </p:grpSp>
        <p:sp>
          <p:nvSpPr>
            <p:cNvPr id="83" name="TextBox 24"/>
            <p:cNvSpPr txBox="1"/>
            <p:nvPr/>
          </p:nvSpPr>
          <p:spPr>
            <a:xfrm>
              <a:off x="5682796" y="571615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4) Deploy  </a:t>
              </a:r>
            </a:p>
          </p:txBody>
        </p:sp>
        <p:sp>
          <p:nvSpPr>
            <p:cNvPr id="84" name="TextBox 24"/>
            <p:cNvSpPr txBox="1"/>
            <p:nvPr/>
          </p:nvSpPr>
          <p:spPr>
            <a:xfrm>
              <a:off x="8918884" y="5716158"/>
              <a:ext cx="119175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5) Extend  </a:t>
              </a:r>
            </a:p>
          </p:txBody>
        </p:sp>
        <p:sp>
          <p:nvSpPr>
            <p:cNvPr id="85" name="TextBox 24"/>
            <p:cNvSpPr txBox="1"/>
            <p:nvPr/>
          </p:nvSpPr>
          <p:spPr>
            <a:xfrm>
              <a:off x="775250" y="5718161"/>
              <a:ext cx="1322844"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Segoe UI"/>
                  <a:ea typeface="Segoe UI" pitchFamily="34" charset="0"/>
                  <a:cs typeface="Segoe UI" pitchFamily="34" charset="0"/>
                </a:rPr>
                <a:t>6) Measure  </a:t>
              </a:r>
            </a:p>
          </p:txBody>
        </p:sp>
        <p:grpSp>
          <p:nvGrpSpPr>
            <p:cNvPr id="5" name="Group 4"/>
            <p:cNvGrpSpPr/>
            <p:nvPr/>
          </p:nvGrpSpPr>
          <p:grpSpPr>
            <a:xfrm>
              <a:off x="1192388" y="4180348"/>
              <a:ext cx="905706" cy="804712"/>
              <a:chOff x="2269725" y="5136940"/>
              <a:chExt cx="905706" cy="804712"/>
            </a:xfrm>
          </p:grpSpPr>
          <p:pic>
            <p:nvPicPr>
              <p:cNvPr id="2" name="Picture 1"/>
              <p:cNvPicPr>
                <a:picLocks noChangeAspect="1"/>
              </p:cNvPicPr>
              <p:nvPr/>
            </p:nvPicPr>
            <p:blipFill rotWithShape="1">
              <a:blip r:embed="rId18"/>
              <a:srcRect t="731"/>
              <a:stretch/>
            </p:blipFill>
            <p:spPr>
              <a:xfrm flipH="1">
                <a:off x="2330139" y="5136940"/>
                <a:ext cx="784878" cy="804712"/>
              </a:xfrm>
              <a:prstGeom prst="rect">
                <a:avLst/>
              </a:prstGeom>
            </p:spPr>
          </p:pic>
          <p:sp>
            <p:nvSpPr>
              <p:cNvPr id="3" name="TextBox 2"/>
              <p:cNvSpPr txBox="1"/>
              <p:nvPr/>
            </p:nvSpPr>
            <p:spPr>
              <a:xfrm>
                <a:off x="2269725" y="5203783"/>
                <a:ext cx="905706"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solidFill>
                    <a:effectLst/>
                    <a:uLnTx/>
                    <a:uFillTx/>
                    <a:latin typeface="Calibri" panose="020F0502020204030204"/>
                    <a:ea typeface="+mn-ea"/>
                    <a:cs typeface="+mn-cs"/>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solidFill>
                    <a:effectLst/>
                    <a:uLnTx/>
                    <a:uFillTx/>
                    <a:latin typeface="Calibri" panose="020F0502020204030204"/>
                    <a:ea typeface="+mn-ea"/>
                    <a:cs typeface="+mn-cs"/>
                  </a:rPr>
                  <a:t>Mobile Engagement</a:t>
                </a:r>
              </a:p>
            </p:txBody>
          </p:sp>
        </p:grpSp>
      </p:grpSp>
      <p:grpSp>
        <p:nvGrpSpPr>
          <p:cNvPr id="94" name="Group 93"/>
          <p:cNvGrpSpPr/>
          <p:nvPr/>
        </p:nvGrpSpPr>
        <p:grpSpPr>
          <a:xfrm>
            <a:off x="81513" y="52460"/>
            <a:ext cx="2620617" cy="899005"/>
            <a:chOff x="4271797" y="1972460"/>
            <a:chExt cx="2620617" cy="899005"/>
          </a:xfrm>
        </p:grpSpPr>
        <p:sp>
          <p:nvSpPr>
            <p:cNvPr id="95" name="Rectangle 94"/>
            <p:cNvSpPr/>
            <p:nvPr/>
          </p:nvSpPr>
          <p:spPr bwMode="auto">
            <a:xfrm>
              <a:off x="4271797" y="1972460"/>
              <a:ext cx="2620617"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96" name="Group 95"/>
            <p:cNvGrpSpPr/>
            <p:nvPr/>
          </p:nvGrpSpPr>
          <p:grpSpPr>
            <a:xfrm>
              <a:off x="4517831" y="2141579"/>
              <a:ext cx="1922406" cy="538871"/>
              <a:chOff x="3019971" y="3366629"/>
              <a:chExt cx="1922406" cy="538871"/>
            </a:xfrm>
          </p:grpSpPr>
          <p:sp>
            <p:nvSpPr>
              <p:cNvPr id="97" name="TextBox 96"/>
              <p:cNvSpPr txBox="1"/>
              <p:nvPr/>
            </p:nvSpPr>
            <p:spPr>
              <a:xfrm>
                <a:off x="3474627" y="3446871"/>
                <a:ext cx="1467750"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Mobile Apps</a:t>
                </a:r>
              </a:p>
            </p:txBody>
          </p:sp>
          <p:pic>
            <p:nvPicPr>
              <p:cNvPr id="98" name="Picture 97"/>
              <p:cNvPicPr>
                <a:picLocks noChangeAspect="1"/>
              </p:cNvPicPr>
              <p:nvPr/>
            </p:nvPicPr>
            <p:blipFill>
              <a:blip r:embed="rId5"/>
              <a:stretch>
                <a:fillRect/>
              </a:stretch>
            </p:blipFill>
            <p:spPr>
              <a:xfrm>
                <a:off x="3019971" y="3366629"/>
                <a:ext cx="375285" cy="538871"/>
              </a:xfrm>
              <a:prstGeom prst="rect">
                <a:avLst/>
              </a:prstGeom>
            </p:spPr>
          </p:pic>
        </p:grpSp>
      </p:grpSp>
      <p:grpSp>
        <p:nvGrpSpPr>
          <p:cNvPr id="99" name="Group 98"/>
          <p:cNvGrpSpPr/>
          <p:nvPr/>
        </p:nvGrpSpPr>
        <p:grpSpPr>
          <a:xfrm>
            <a:off x="2781501" y="48331"/>
            <a:ext cx="2620904" cy="899005"/>
            <a:chOff x="4271510" y="2929474"/>
            <a:chExt cx="2620904" cy="899005"/>
          </a:xfrm>
        </p:grpSpPr>
        <p:grpSp>
          <p:nvGrpSpPr>
            <p:cNvPr id="100" name="Group 99"/>
            <p:cNvGrpSpPr/>
            <p:nvPr/>
          </p:nvGrpSpPr>
          <p:grpSpPr>
            <a:xfrm>
              <a:off x="4271510" y="2929474"/>
              <a:ext cx="2620904" cy="899005"/>
              <a:chOff x="10822810" y="4100085"/>
              <a:chExt cx="2620904" cy="899005"/>
            </a:xfrm>
          </p:grpSpPr>
          <p:sp>
            <p:nvSpPr>
              <p:cNvPr id="102" name="Rectangle 101"/>
              <p:cNvSpPr/>
              <p:nvPr/>
            </p:nvSpPr>
            <p:spPr bwMode="auto">
              <a:xfrm>
                <a:off x="10822810" y="4100085"/>
                <a:ext cx="2620904"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3" name="TextBox 102"/>
              <p:cNvSpPr txBox="1"/>
              <p:nvPr/>
            </p:nvSpPr>
            <p:spPr>
              <a:xfrm>
                <a:off x="11801350" y="4148287"/>
                <a:ext cx="164236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Notification Hubs</a:t>
                </a:r>
              </a:p>
            </p:txBody>
          </p:sp>
        </p:grpSp>
        <p:pic>
          <p:nvPicPr>
            <p:cNvPr id="101" name="Picture 100"/>
            <p:cNvPicPr>
              <a:picLocks noChangeAspect="1"/>
            </p:cNvPicPr>
            <p:nvPr/>
          </p:nvPicPr>
          <p:blipFill>
            <a:blip r:embed="rId6"/>
            <a:stretch>
              <a:fillRect/>
            </a:stretch>
          </p:blipFill>
          <p:spPr>
            <a:xfrm>
              <a:off x="4389534" y="3045492"/>
              <a:ext cx="666750" cy="628650"/>
            </a:xfrm>
            <a:prstGeom prst="rect">
              <a:avLst/>
            </a:prstGeom>
            <a:noFill/>
          </p:spPr>
        </p:pic>
      </p:grpSp>
    </p:spTree>
    <p:extLst>
      <p:ext uri="{BB962C8B-B14F-4D97-AF65-F5344CB8AC3E}">
        <p14:creationId xmlns:p14="http://schemas.microsoft.com/office/powerpoint/2010/main" val="1485438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239" y="2359156"/>
            <a:ext cx="8964248" cy="2139688"/>
          </a:xfrm>
        </p:spPr>
        <p:txBody>
          <a:bodyPr/>
          <a:lstStyle/>
          <a:p>
            <a:r>
              <a:rPr lang="en-US" dirty="0" smtClean="0"/>
              <a:t>Demo: Deploying an app to App Service</a:t>
            </a:r>
            <a:endParaRPr lang="en-US" dirty="0"/>
          </a:p>
        </p:txBody>
      </p:sp>
    </p:spTree>
    <p:extLst>
      <p:ext uri="{BB962C8B-B14F-4D97-AF65-F5344CB8AC3E}">
        <p14:creationId xmlns:p14="http://schemas.microsoft.com/office/powerpoint/2010/main" val="4258156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78313" y="1219343"/>
            <a:ext cx="6691123" cy="4419315"/>
            <a:chOff x="5078313" y="577523"/>
            <a:chExt cx="6691123" cy="4419315"/>
          </a:xfrm>
        </p:grpSpPr>
        <p:sp>
          <p:nvSpPr>
            <p:cNvPr id="30" name="Title 4"/>
            <p:cNvSpPr txBox="1">
              <a:spLocks/>
            </p:cNvSpPr>
            <p:nvPr/>
          </p:nvSpPr>
          <p:spPr>
            <a:xfrm>
              <a:off x="5078313" y="577523"/>
              <a:ext cx="6277546" cy="778378"/>
            </a:xfrm>
            <a:prstGeom prst="rect">
              <a:avLst/>
            </a:prstGeom>
            <a:noFill/>
          </p:spPr>
          <p:txBody>
            <a:bodyPr vert="horz" wrap="square" lIns="143428" tIns="89642" rIns="143428" bIns="89642" rtlCol="0" anchor="b" anchorCtr="0">
              <a:spAutoFit/>
            </a:bodyPr>
            <a:lstStyle>
              <a:lvl1pPr algn="l" defTabSz="932742" rtl="0" eaLnBrk="1" latinLnBrk="0" hangingPunct="1">
                <a:lnSpc>
                  <a:spcPct val="90000"/>
                </a:lnSpc>
                <a:spcBef>
                  <a:spcPct val="0"/>
                </a:spcBef>
                <a:buNone/>
                <a:defRPr lang="en-US" sz="6000"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0" dirty="0">
                  <a:solidFill>
                    <a:srgbClr val="505050"/>
                  </a:solidFill>
                  <a:cs typeface="Segoe UI Light" panose="020B0502040204020203" pitchFamily="34" charset="0"/>
                </a:rPr>
                <a:t>Azure Functions</a:t>
              </a:r>
            </a:p>
          </p:txBody>
        </p:sp>
        <p:sp>
          <p:nvSpPr>
            <p:cNvPr id="37" name="Text Placeholder 5"/>
            <p:cNvSpPr txBox="1">
              <a:spLocks/>
            </p:cNvSpPr>
            <p:nvPr/>
          </p:nvSpPr>
          <p:spPr>
            <a:xfrm>
              <a:off x="5081830" y="1509001"/>
              <a:ext cx="6687605" cy="658989"/>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100000"/>
                </a:lnSpc>
                <a:spcAft>
                  <a:spcPts val="1176"/>
                </a:spcAft>
                <a:defRPr/>
              </a:pPr>
              <a:r>
                <a:rPr lang="en-US" sz="2400" dirty="0">
                  <a:solidFill>
                    <a:srgbClr val="505050"/>
                  </a:solidFill>
                  <a:latin typeface="Segoe UI Light" panose="020B0502040204020203" pitchFamily="34" charset="0"/>
                  <a:cs typeface="Segoe UI Light" panose="020B0502040204020203" pitchFamily="34" charset="0"/>
                </a:rPr>
                <a:t>Process events with Serverless code.  </a:t>
              </a:r>
            </a:p>
          </p:txBody>
        </p:sp>
        <p:cxnSp>
          <p:nvCxnSpPr>
            <p:cNvPr id="38" name="Straight Connector 37"/>
            <p:cNvCxnSpPr/>
            <p:nvPr/>
          </p:nvCxnSpPr>
          <p:spPr>
            <a:xfrm>
              <a:off x="5271655" y="1458800"/>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654" y="2268697"/>
              <a:ext cx="649778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5"/>
            <p:cNvSpPr txBox="1">
              <a:spLocks/>
            </p:cNvSpPr>
            <p:nvPr/>
          </p:nvSpPr>
          <p:spPr>
            <a:xfrm>
              <a:off x="5081830" y="2460412"/>
              <a:ext cx="6687605" cy="2536426"/>
            </a:xfrm>
            <a:prstGeom prst="rect">
              <a:avLst/>
            </a:prstGeom>
            <a:noFill/>
          </p:spPr>
          <p:txBody>
            <a:bodyPr vert="horz" wrap="square" lIns="179285" tIns="143428" rIns="179285" bIns="143428" rtlCol="0">
              <a:sp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800" kern="1200" spc="0" baseline="0">
                  <a:gradFill>
                    <a:gsLst>
                      <a:gs pos="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Make composing Cloud Apps insanely easy</a:t>
              </a:r>
            </a:p>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Develop Functions in C#, Node.js, Python, PHP, Batch and more </a:t>
              </a:r>
            </a:p>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Easily schedule event-driven tasks across services</a:t>
              </a:r>
            </a:p>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Expose Functions as HTTP API endpoints</a:t>
              </a:r>
            </a:p>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Scale Functions based on customer demand</a:t>
              </a:r>
            </a:p>
            <a:p>
              <a:pPr defTabSz="914367">
                <a:lnSpc>
                  <a:spcPct val="100000"/>
                </a:lnSpc>
                <a:spcAft>
                  <a:spcPts val="1176"/>
                </a:spcAft>
                <a:defRPr/>
              </a:pPr>
              <a:r>
                <a:rPr lang="en-US" sz="1600" dirty="0">
                  <a:solidFill>
                    <a:srgbClr val="505050"/>
                  </a:solidFill>
                  <a:latin typeface="+mn-lt"/>
                  <a:cs typeface="Segoe UI Semibold" panose="020B0702040204020203" pitchFamily="34" charset="0"/>
                </a:rPr>
                <a:t>Easily integrate with Logic Apps </a:t>
              </a:r>
              <a:endParaRPr lang="en-US" sz="1600" dirty="0">
                <a:solidFill>
                  <a:srgbClr val="505050"/>
                </a:solidFill>
                <a:latin typeface="+mn-lt"/>
                <a:cs typeface="Segoe UI Light" panose="020B0502040204020203" pitchFamily="34" charset="0"/>
              </a:endParaRPr>
            </a:p>
          </p:txBody>
        </p:sp>
      </p:grpSp>
      <p:sp>
        <p:nvSpPr>
          <p:cNvPr id="18" name="Plus 17"/>
          <p:cNvSpPr/>
          <p:nvPr/>
        </p:nvSpPr>
        <p:spPr bwMode="auto">
          <a:xfrm>
            <a:off x="2823530" y="3164826"/>
            <a:ext cx="493441" cy="428747"/>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54" y="2406385"/>
            <a:ext cx="2041648" cy="1945629"/>
          </a:xfrm>
          <a:prstGeom prst="rect">
            <a:avLst/>
          </a:prstGeom>
        </p:spPr>
      </p:pic>
      <p:sp>
        <p:nvSpPr>
          <p:cNvPr id="19" name="TextBox 18"/>
          <p:cNvSpPr txBox="1"/>
          <p:nvPr/>
        </p:nvSpPr>
        <p:spPr>
          <a:xfrm>
            <a:off x="521236" y="2089607"/>
            <a:ext cx="1867483" cy="5447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mn-ea"/>
                <a:cs typeface="+mn-cs"/>
              </a:rPr>
              <a:t>Code</a:t>
            </a:r>
          </a:p>
        </p:txBody>
      </p:sp>
      <p:sp>
        <p:nvSpPr>
          <p:cNvPr id="20" name="TextBox 19"/>
          <p:cNvSpPr txBox="1"/>
          <p:nvPr/>
        </p:nvSpPr>
        <p:spPr>
          <a:xfrm>
            <a:off x="3505579" y="2104170"/>
            <a:ext cx="1867483" cy="5447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mn-ea"/>
                <a:cs typeface="+mn-cs"/>
              </a:rPr>
              <a:t>Events + data</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912" y="2474809"/>
            <a:ext cx="2102817" cy="1855672"/>
          </a:xfrm>
          <a:prstGeom prst="rect">
            <a:avLst/>
          </a:prstGeom>
        </p:spPr>
      </p:pic>
      <p:grpSp>
        <p:nvGrpSpPr>
          <p:cNvPr id="5" name="Group 4"/>
          <p:cNvGrpSpPr/>
          <p:nvPr/>
        </p:nvGrpSpPr>
        <p:grpSpPr>
          <a:xfrm>
            <a:off x="1702418" y="2004815"/>
            <a:ext cx="2214402" cy="2395735"/>
            <a:chOff x="1702418" y="2004815"/>
            <a:chExt cx="2214402" cy="2395735"/>
          </a:xfrm>
        </p:grpSpPr>
        <p:pic>
          <p:nvPicPr>
            <p:cNvPr id="24" name="Picture 6"/>
            <p:cNvPicPr>
              <a:picLocks noChangeAspect="1"/>
            </p:cNvPicPr>
            <p:nvPr/>
          </p:nvPicPr>
          <p:blipFill>
            <a:blip r:embed="rId4"/>
            <a:stretch>
              <a:fillRect/>
            </a:stretch>
          </p:blipFill>
          <p:spPr>
            <a:xfrm>
              <a:off x="1702418" y="2446408"/>
              <a:ext cx="2214402" cy="1954142"/>
            </a:xfrm>
            <a:prstGeom prst="rect">
              <a:avLst/>
            </a:prstGeom>
          </p:spPr>
        </p:pic>
        <p:sp>
          <p:nvSpPr>
            <p:cNvPr id="25" name="TextBox 24"/>
            <p:cNvSpPr txBox="1"/>
            <p:nvPr/>
          </p:nvSpPr>
          <p:spPr>
            <a:xfrm>
              <a:off x="1710765" y="2004815"/>
              <a:ext cx="2197709" cy="5447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mn-ea"/>
                  <a:cs typeface="+mn-cs"/>
                </a:rPr>
                <a:t>Azure Functions</a:t>
              </a:r>
            </a:p>
          </p:txBody>
        </p:sp>
      </p:grpSp>
      <p:grpSp>
        <p:nvGrpSpPr>
          <p:cNvPr id="8" name="Group 7"/>
          <p:cNvGrpSpPr/>
          <p:nvPr/>
        </p:nvGrpSpPr>
        <p:grpSpPr>
          <a:xfrm>
            <a:off x="1581558" y="1838495"/>
            <a:ext cx="2462969" cy="2940263"/>
            <a:chOff x="1581558" y="1838495"/>
            <a:chExt cx="2462969" cy="2940263"/>
          </a:xfrm>
        </p:grpSpPr>
        <p:sp>
          <p:nvSpPr>
            <p:cNvPr id="6" name="Explosion 1 5"/>
            <p:cNvSpPr/>
            <p:nvPr/>
          </p:nvSpPr>
          <p:spPr bwMode="auto">
            <a:xfrm>
              <a:off x="1602533" y="1838495"/>
              <a:ext cx="2441994" cy="2940263"/>
            </a:xfrm>
            <a:prstGeom prst="irregularSeal1">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rot="21035138">
              <a:off x="1581558" y="2773624"/>
              <a:ext cx="2456122" cy="923330"/>
            </a:xfrm>
            <a:prstGeom prst="rect">
              <a:avLst/>
            </a:prstGeom>
            <a:noFill/>
          </p:spPr>
          <p:txBody>
            <a:bodyPr wrap="none" lIns="91440" tIns="45720" rIns="91440" bIns="45720">
              <a:prstTxWarp prst="textInflate">
                <a:avLst/>
              </a:prstTxWarp>
              <a:spAutoFit/>
            </a:bodyPr>
            <a:lstStyle/>
            <a:p>
              <a:pPr algn="ctr"/>
              <a:r>
                <a:rPr lang="en-US" sz="5400" b="1" cap="none" spc="0" dirty="0" smtClean="0">
                  <a:ln w="12700">
                    <a:solidFill>
                      <a:schemeClr val="tx2">
                        <a:lumMod val="75000"/>
                      </a:schemeClr>
                    </a:solidFill>
                    <a:prstDash val="solid"/>
                  </a:ln>
                  <a:gradFill flip="none" rotWithShape="1">
                    <a:gsLst>
                      <a:gs pos="0">
                        <a:srgbClr val="FFFF00"/>
                      </a:gs>
                      <a:gs pos="100000">
                        <a:srgbClr val="D83B01"/>
                      </a:gs>
                    </a:gsLst>
                    <a:path path="circle">
                      <a:fillToRect l="50000" t="50000" r="50000" b="50000"/>
                    </a:path>
                    <a:tileRect/>
                  </a:gradFill>
                  <a:effectLst>
                    <a:outerShdw dist="38100" dir="2640000" algn="bl" rotWithShape="0">
                      <a:schemeClr val="tx2">
                        <a:lumMod val="75000"/>
                      </a:schemeClr>
                    </a:outerShdw>
                  </a:effectLst>
                  <a:latin typeface="Comic Sans MS" panose="030F0702030302020204" pitchFamily="66" charset="0"/>
                </a:rPr>
                <a:t>BAM!!!</a:t>
              </a:r>
              <a:endParaRPr lang="en-US" sz="5400" b="1" cap="none" spc="0" dirty="0">
                <a:ln w="12700">
                  <a:solidFill>
                    <a:schemeClr val="tx2">
                      <a:lumMod val="75000"/>
                    </a:schemeClr>
                  </a:solidFill>
                  <a:prstDash val="solid"/>
                </a:ln>
                <a:gradFill flip="none" rotWithShape="1">
                  <a:gsLst>
                    <a:gs pos="0">
                      <a:srgbClr val="FFFF00"/>
                    </a:gs>
                    <a:gs pos="100000">
                      <a:srgbClr val="D83B01"/>
                    </a:gs>
                  </a:gsLst>
                  <a:path path="circle">
                    <a:fillToRect l="50000" t="50000" r="50000" b="50000"/>
                  </a:path>
                  <a:tileRect/>
                </a:gradFill>
                <a:effectLst>
                  <a:outerShdw dist="38100" dir="2640000" algn="bl" rotWithShape="0">
                    <a:schemeClr val="tx2">
                      <a:lumMod val="75000"/>
                    </a:schemeClr>
                  </a:outerShdw>
                </a:effectLst>
                <a:latin typeface="Comic Sans MS" panose="030F0702030302020204" pitchFamily="66" charset="0"/>
              </a:endParaRPr>
            </a:p>
          </p:txBody>
        </p:sp>
      </p:grpSp>
      <p:grpSp>
        <p:nvGrpSpPr>
          <p:cNvPr id="9" name="Group 8"/>
          <p:cNvGrpSpPr/>
          <p:nvPr/>
        </p:nvGrpSpPr>
        <p:grpSpPr>
          <a:xfrm>
            <a:off x="85192" y="89920"/>
            <a:ext cx="1968595" cy="899005"/>
            <a:chOff x="8933917" y="2939538"/>
            <a:chExt cx="1968595" cy="899005"/>
          </a:xfrm>
        </p:grpSpPr>
        <p:sp>
          <p:nvSpPr>
            <p:cNvPr id="31" name="Rectangle 30"/>
            <p:cNvSpPr/>
            <p:nvPr/>
          </p:nvSpPr>
          <p:spPr bwMode="auto">
            <a:xfrm>
              <a:off x="8933917" y="2939538"/>
              <a:ext cx="1808150"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TextBox 31"/>
            <p:cNvSpPr txBox="1"/>
            <p:nvPr/>
          </p:nvSpPr>
          <p:spPr>
            <a:xfrm>
              <a:off x="9650838" y="2999724"/>
              <a:ext cx="1251674" cy="802600"/>
            </a:xfrm>
            <a:prstGeom prst="flowChartOffpageConnector">
              <a:avLst/>
            </a:prstGeom>
            <a:noFill/>
          </p:spPr>
          <p:txBody>
            <a:bodyPr wrap="square" rtlCol="0">
              <a:spAutoFit/>
            </a:bodyPr>
            <a:lstStyle/>
            <a:p>
              <a:pPr defTabSz="896386">
                <a:defRPr/>
              </a:pPr>
              <a:r>
                <a:rPr lang="en-US" kern="0" dirty="0">
                  <a:solidFill>
                    <a:srgbClr val="FFFFFF"/>
                  </a:solidFill>
                  <a:latin typeface="Segoe UI Light"/>
                  <a:cs typeface="Segoe UI Semilight" panose="020B0402040204020203" pitchFamily="34" charset="0"/>
                </a:rPr>
                <a:t>Azure</a:t>
              </a:r>
            </a:p>
            <a:p>
              <a:pPr defTabSz="896386">
                <a:defRPr/>
              </a:pPr>
              <a:r>
                <a:rPr lang="en-US" kern="0" dirty="0">
                  <a:solidFill>
                    <a:srgbClr val="FFFFFF"/>
                  </a:solidFill>
                  <a:latin typeface="Segoe UI Light"/>
                  <a:cs typeface="Segoe UI Semilight" panose="020B0402040204020203" pitchFamily="34" charset="0"/>
                </a:rPr>
                <a:t>Functions</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740" y="3173814"/>
              <a:ext cx="607241" cy="522227"/>
            </a:xfrm>
            <a:prstGeom prst="rect">
              <a:avLst/>
            </a:prstGeom>
          </p:spPr>
        </p:pic>
      </p:grpSp>
    </p:spTree>
    <p:extLst>
      <p:ext uri="{BB962C8B-B14F-4D97-AF65-F5344CB8AC3E}">
        <p14:creationId xmlns:p14="http://schemas.microsoft.com/office/powerpoint/2010/main" val="316519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par>
                          <p:cTn id="13" fill="hold">
                            <p:stCondLst>
                              <p:cond delay="0"/>
                            </p:stCondLst>
                            <p:childTnLst>
                              <p:par>
                                <p:cTn id="14" presetID="42" presetClass="path" presetSubtype="0" accel="50000" decel="50000" fill="hold" nodeType="afterEffect">
                                  <p:stCondLst>
                                    <p:cond delay="0"/>
                                  </p:stCondLst>
                                  <p:childTnLst>
                                    <p:animMotion origin="layout" path="M -8.33333E-7 -2.59259E-6 L 0.11237 0.0088 " pathEditMode="relative" rAng="0" ptsTypes="AA">
                                      <p:cBhvr>
                                        <p:cTn id="15" dur="2000" fill="hold"/>
                                        <p:tgtEl>
                                          <p:spTgt spid="13"/>
                                        </p:tgtEl>
                                        <p:attrNameLst>
                                          <p:attrName>ppt_x</p:attrName>
                                          <p:attrName>ppt_y</p:attrName>
                                        </p:attrNameLst>
                                      </p:cBhvr>
                                      <p:rCtr x="5612" y="440"/>
                                    </p:animMotion>
                                  </p:childTnLst>
                                </p:cTn>
                              </p:par>
                              <p:par>
                                <p:cTn id="16" presetID="42" presetClass="path" presetSubtype="0" accel="50000" decel="50000" fill="hold" nodeType="withEffect">
                                  <p:stCondLst>
                                    <p:cond delay="0"/>
                                  </p:stCondLst>
                                  <p:childTnLst>
                                    <p:animMotion origin="layout" path="M -2.5E-6 -4.81481E-6 L -0.13242 -0.00069 " pathEditMode="relative" rAng="0" ptsTypes="AA">
                                      <p:cBhvr>
                                        <p:cTn id="17" dur="2000" fill="hold"/>
                                        <p:tgtEl>
                                          <p:spTgt spid="21"/>
                                        </p:tgtEl>
                                        <p:attrNameLst>
                                          <p:attrName>ppt_x</p:attrName>
                                          <p:attrName>ppt_y</p:attrName>
                                        </p:attrNameLst>
                                      </p:cBhvr>
                                      <p:rCtr x="-6628" y="-46"/>
                                    </p:animMotion>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500"/>
                                        <p:tgtEl>
                                          <p:spTgt spid="8"/>
                                        </p:tgtEl>
                                      </p:cBhvr>
                                    </p:animEffect>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3000"/>
                            </p:stCondLst>
                            <p:childTnLst>
                              <p:par>
                                <p:cTn id="31" presetID="10" presetClass="exit" presetSubtype="0" fill="hold" nodeType="after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515320" y="1205317"/>
            <a:ext cx="11161360" cy="5148542"/>
            <a:chOff x="518698" y="1205317"/>
            <a:chExt cx="11161360" cy="5148542"/>
          </a:xfrm>
        </p:grpSpPr>
        <p:sp>
          <p:nvSpPr>
            <p:cNvPr id="75" name="Right Arrow 74"/>
            <p:cNvSpPr/>
            <p:nvPr/>
          </p:nvSpPr>
          <p:spPr>
            <a:xfrm rot="10800000">
              <a:off x="6946561" y="4812901"/>
              <a:ext cx="546608" cy="3726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ea typeface="+mn-ea"/>
                <a:cs typeface="+mn-cs"/>
              </a:endParaRPr>
            </a:p>
          </p:txBody>
        </p:sp>
        <p:sp>
          <p:nvSpPr>
            <p:cNvPr id="71" name="Right Arrow 70"/>
            <p:cNvSpPr/>
            <p:nvPr/>
          </p:nvSpPr>
          <p:spPr>
            <a:xfrm rot="13394679">
              <a:off x="6035743" y="3703114"/>
              <a:ext cx="1721472" cy="3726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ea typeface="+mn-ea"/>
                <a:cs typeface="+mn-cs"/>
              </a:endParaRPr>
            </a:p>
          </p:txBody>
        </p:sp>
        <p:sp>
          <p:nvSpPr>
            <p:cNvPr id="74" name="Right Arrow 73"/>
            <p:cNvSpPr/>
            <p:nvPr/>
          </p:nvSpPr>
          <p:spPr>
            <a:xfrm rot="5400000">
              <a:off x="7707860" y="3318438"/>
              <a:ext cx="1090106"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ea typeface="+mn-ea"/>
                <a:cs typeface="+mn-cs"/>
              </a:endParaRPr>
            </a:p>
          </p:txBody>
        </p:sp>
        <p:sp>
          <p:nvSpPr>
            <p:cNvPr id="68" name="Right Arrow 67"/>
            <p:cNvSpPr/>
            <p:nvPr/>
          </p:nvSpPr>
          <p:spPr>
            <a:xfrm>
              <a:off x="2103736" y="2000307"/>
              <a:ext cx="8631024" cy="1021594"/>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05050"/>
                </a:solidFill>
                <a:effectLst/>
                <a:uLnTx/>
                <a:uFillTx/>
                <a:ea typeface="+mn-ea"/>
                <a:cs typeface="+mn-cs"/>
              </a:endParaRPr>
            </a:p>
          </p:txBody>
        </p:sp>
        <p:sp>
          <p:nvSpPr>
            <p:cNvPr id="66" name="Rounded Rectangle 65"/>
            <p:cNvSpPr/>
            <p:nvPr/>
          </p:nvSpPr>
          <p:spPr>
            <a:xfrm>
              <a:off x="534104" y="1711117"/>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4" name="TextBox 12"/>
            <p:cNvSpPr txBox="1"/>
            <p:nvPr/>
          </p:nvSpPr>
          <p:spPr>
            <a:xfrm>
              <a:off x="518698" y="1240673"/>
              <a:ext cx="1203421"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1) Trigger</a:t>
              </a:r>
            </a:p>
          </p:txBody>
        </p:sp>
        <p:sp>
          <p:nvSpPr>
            <p:cNvPr id="5" name="TextBox 24"/>
            <p:cNvSpPr txBox="1"/>
            <p:nvPr/>
          </p:nvSpPr>
          <p:spPr>
            <a:xfrm>
              <a:off x="4583706" y="5486449"/>
              <a:ext cx="1855096"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7) Develop Locally</a:t>
              </a:r>
            </a:p>
          </p:txBody>
        </p:sp>
        <p:sp>
          <p:nvSpPr>
            <p:cNvPr id="6" name="TextBox 25"/>
            <p:cNvSpPr txBox="1"/>
            <p:nvPr/>
          </p:nvSpPr>
          <p:spPr>
            <a:xfrm>
              <a:off x="4583706" y="1240673"/>
              <a:ext cx="1980919"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3) Develop</a:t>
              </a:r>
            </a:p>
          </p:txBody>
        </p:sp>
        <p:sp>
          <p:nvSpPr>
            <p:cNvPr id="7" name="TextBox 30"/>
            <p:cNvSpPr txBox="1"/>
            <p:nvPr/>
          </p:nvSpPr>
          <p:spPr>
            <a:xfrm>
              <a:off x="7452926" y="1205317"/>
              <a:ext cx="1607606"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4) Execute</a:t>
              </a:r>
            </a:p>
          </p:txBody>
        </p:sp>
        <p:sp>
          <p:nvSpPr>
            <p:cNvPr id="11" name="TextBox 10"/>
            <p:cNvSpPr txBox="1"/>
            <p:nvPr/>
          </p:nvSpPr>
          <p:spPr>
            <a:xfrm>
              <a:off x="7180370" y="5972913"/>
              <a:ext cx="2447018"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6) Monitor and Improve</a:t>
              </a:r>
            </a:p>
          </p:txBody>
        </p:sp>
        <p:sp>
          <p:nvSpPr>
            <p:cNvPr id="12" name="Rounded Rectangle 11"/>
            <p:cNvSpPr/>
            <p:nvPr/>
          </p:nvSpPr>
          <p:spPr>
            <a:xfrm>
              <a:off x="7493169" y="4385531"/>
              <a:ext cx="1635977"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40" name="Rounded Rectangle 39"/>
            <p:cNvSpPr/>
            <p:nvPr/>
          </p:nvSpPr>
          <p:spPr>
            <a:xfrm>
              <a:off x="4685456" y="1698389"/>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41" name="Rounded Rectangle 40"/>
            <p:cNvSpPr/>
            <p:nvPr/>
          </p:nvSpPr>
          <p:spPr>
            <a:xfrm>
              <a:off x="7452926" y="1672251"/>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45" name="Rounded Rectangle 44"/>
            <p:cNvSpPr/>
            <p:nvPr/>
          </p:nvSpPr>
          <p:spPr>
            <a:xfrm>
              <a:off x="2536286" y="1695454"/>
              <a:ext cx="1599973"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56" name="TextBox 55"/>
            <p:cNvSpPr txBox="1"/>
            <p:nvPr/>
          </p:nvSpPr>
          <p:spPr>
            <a:xfrm>
              <a:off x="2492408" y="1231455"/>
              <a:ext cx="1678801" cy="380946"/>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2) Input Binding</a:t>
              </a:r>
            </a:p>
          </p:txBody>
        </p:sp>
        <p:pic>
          <p:nvPicPr>
            <p:cNvPr id="39" name="Picture 38"/>
            <p:cNvPicPr>
              <a:picLocks noChangeAspect="1"/>
            </p:cNvPicPr>
            <p:nvPr/>
          </p:nvPicPr>
          <p:blipFill>
            <a:blip r:embed="rId3"/>
            <a:stretch>
              <a:fillRect/>
            </a:stretch>
          </p:blipFill>
          <p:spPr>
            <a:xfrm>
              <a:off x="5595336" y="3369788"/>
              <a:ext cx="9525" cy="9525"/>
            </a:xfrm>
            <a:prstGeom prst="rect">
              <a:avLst/>
            </a:prstGeom>
          </p:spPr>
        </p:pic>
        <p:grpSp>
          <p:nvGrpSpPr>
            <p:cNvPr id="15" name="Group 14"/>
            <p:cNvGrpSpPr/>
            <p:nvPr/>
          </p:nvGrpSpPr>
          <p:grpSpPr>
            <a:xfrm>
              <a:off x="4750345" y="1800062"/>
              <a:ext cx="1507362" cy="1328386"/>
              <a:chOff x="5361799" y="1370854"/>
              <a:chExt cx="1507362" cy="1328386"/>
            </a:xfrm>
          </p:grpSpPr>
          <p:grpSp>
            <p:nvGrpSpPr>
              <p:cNvPr id="14" name="Group 13"/>
              <p:cNvGrpSpPr/>
              <p:nvPr/>
            </p:nvGrpSpPr>
            <p:grpSpPr>
              <a:xfrm>
                <a:off x="5361799" y="1559283"/>
                <a:ext cx="1423049" cy="1139957"/>
                <a:chOff x="8055949" y="4551928"/>
                <a:chExt cx="1938825" cy="1416061"/>
              </a:xfrm>
            </p:grpSpPr>
            <p:pic>
              <p:nvPicPr>
                <p:cNvPr id="28" name="Picture 27"/>
                <p:cNvPicPr>
                  <a:picLocks noChangeAspect="1"/>
                </p:cNvPicPr>
                <p:nvPr/>
              </p:nvPicPr>
              <p:blipFill>
                <a:blip r:embed="rId4"/>
                <a:stretch>
                  <a:fillRect/>
                </a:stretch>
              </p:blipFill>
              <p:spPr>
                <a:xfrm>
                  <a:off x="8055949" y="4551928"/>
                  <a:ext cx="1938825" cy="1416061"/>
                </a:xfrm>
                <a:prstGeom prst="rect">
                  <a:avLst/>
                </a:prstGeom>
                <a:ln>
                  <a:solidFill>
                    <a:schemeClr val="tx2">
                      <a:lumMod val="50000"/>
                    </a:schemeClr>
                  </a:solidFill>
                </a:ln>
              </p:spPr>
            </p:pic>
            <p:pic>
              <p:nvPicPr>
                <p:cNvPr id="2050" name="Picture 2" descr="Azure Functions screenshot"/>
                <p:cNvPicPr>
                  <a:picLocks noChangeAspect="1" noChangeArrowheads="1"/>
                </p:cNvPicPr>
                <p:nvPr/>
              </p:nvPicPr>
              <p:blipFill rotWithShape="1">
                <a:blip r:embed="rId5">
                  <a:extLst>
                    <a:ext uri="{28A0092B-C50C-407E-A947-70E740481C1C}">
                      <a14:useLocalDpi xmlns:a14="http://schemas.microsoft.com/office/drawing/2010/main" val="0"/>
                    </a:ext>
                  </a:extLst>
                </a:blip>
                <a:srcRect l="15981" t="20881" r="52709" b="41924"/>
                <a:stretch/>
              </p:blipFill>
              <p:spPr bwMode="auto">
                <a:xfrm>
                  <a:off x="8121790" y="4838850"/>
                  <a:ext cx="1809940" cy="1048398"/>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p:cNvPicPr>
                <a:picLocks noChangeAspect="1"/>
              </p:cNvPicPr>
              <p:nvPr/>
            </p:nvPicPr>
            <p:blipFill>
              <a:blip r:embed="rId6"/>
              <a:stretch>
                <a:fillRect/>
              </a:stretch>
            </p:blipFill>
            <p:spPr>
              <a:xfrm>
                <a:off x="6259051" y="1370854"/>
                <a:ext cx="610110" cy="610109"/>
              </a:xfrm>
              <a:prstGeom prst="rect">
                <a:avLst/>
              </a:prstGeom>
            </p:spPr>
          </p:pic>
        </p:grpSp>
        <p:sp>
          <p:nvSpPr>
            <p:cNvPr id="72" name="TextBox 71"/>
            <p:cNvSpPr txBox="1"/>
            <p:nvPr/>
          </p:nvSpPr>
          <p:spPr>
            <a:xfrm>
              <a:off x="9866743" y="1215730"/>
              <a:ext cx="1813315" cy="380946"/>
            </a:xfrm>
            <a:prstGeom prst="rect">
              <a:avLst/>
            </a:prstGeom>
          </p:spPr>
          <p:txBody>
            <a:bodyPr vert="horz" wrap="square" lIns="91427" tIns="91427" rIns="91427" bIns="91427"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ea typeface="Segoe UI" pitchFamily="34" charset="0"/>
                  <a:cs typeface="Segoe UI" pitchFamily="34" charset="0"/>
                </a:rPr>
                <a:t>5) Output Binding</a:t>
              </a:r>
            </a:p>
          </p:txBody>
        </p:sp>
        <p:sp>
          <p:nvSpPr>
            <p:cNvPr id="73" name="Rounded Rectangle 72"/>
            <p:cNvSpPr/>
            <p:nvPr/>
          </p:nvSpPr>
          <p:spPr>
            <a:xfrm>
              <a:off x="9965905" y="1683240"/>
              <a:ext cx="1635977" cy="1599973"/>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grpSp>
          <p:nvGrpSpPr>
            <p:cNvPr id="47" name="Group 46"/>
            <p:cNvGrpSpPr/>
            <p:nvPr/>
          </p:nvGrpSpPr>
          <p:grpSpPr>
            <a:xfrm>
              <a:off x="3992036" y="3374550"/>
              <a:ext cx="2939666" cy="2169945"/>
              <a:chOff x="4161075" y="3745154"/>
              <a:chExt cx="2939666" cy="2169945"/>
            </a:xfrm>
          </p:grpSpPr>
          <p:grpSp>
            <p:nvGrpSpPr>
              <p:cNvPr id="44" name="Group 43"/>
              <p:cNvGrpSpPr/>
              <p:nvPr/>
            </p:nvGrpSpPr>
            <p:grpSpPr>
              <a:xfrm>
                <a:off x="4161075" y="3745154"/>
                <a:ext cx="2939666" cy="2169945"/>
                <a:chOff x="4577261" y="2941066"/>
                <a:chExt cx="2939666" cy="2169945"/>
              </a:xfrm>
            </p:grpSpPr>
            <p:grpSp>
              <p:nvGrpSpPr>
                <p:cNvPr id="43" name="Group 42"/>
                <p:cNvGrpSpPr/>
                <p:nvPr/>
              </p:nvGrpSpPr>
              <p:grpSpPr>
                <a:xfrm>
                  <a:off x="4577261" y="2941066"/>
                  <a:ext cx="2939666" cy="2169945"/>
                  <a:chOff x="4577261" y="2941066"/>
                  <a:chExt cx="2939666" cy="2169945"/>
                </a:xfrm>
              </p:grpSpPr>
              <p:grpSp>
                <p:nvGrpSpPr>
                  <p:cNvPr id="33" name="Group 32"/>
                  <p:cNvGrpSpPr/>
                  <p:nvPr/>
                </p:nvGrpSpPr>
                <p:grpSpPr>
                  <a:xfrm>
                    <a:off x="4577261" y="2941066"/>
                    <a:ext cx="2939666" cy="2169945"/>
                    <a:chOff x="4577261" y="2941066"/>
                    <a:chExt cx="2939666" cy="2169945"/>
                  </a:xfrm>
                </p:grpSpPr>
                <p:sp>
                  <p:nvSpPr>
                    <p:cNvPr id="65" name="Rounded Rectangle 64"/>
                    <p:cNvSpPr/>
                    <p:nvPr/>
                  </p:nvSpPr>
                  <p:spPr>
                    <a:xfrm>
                      <a:off x="4577261" y="3952047"/>
                      <a:ext cx="2939666" cy="1158964"/>
                    </a:xfrm>
                    <a:prstGeom prst="roundRect">
                      <a:avLst>
                        <a:gd name="adj" fmla="val 5783"/>
                      </a:avLst>
                    </a:prstGeom>
                    <a:solidFill>
                      <a:schemeClr val="tx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19" name="Right Arrow 18"/>
                    <p:cNvSpPr/>
                    <p:nvPr/>
                  </p:nvSpPr>
                  <p:spPr>
                    <a:xfrm rot="16200000">
                      <a:off x="5343692" y="3765936"/>
                      <a:ext cx="2044456" cy="3947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sp>
                  <p:nvSpPr>
                    <p:cNvPr id="20" name="Right Arrow 19"/>
                    <p:cNvSpPr/>
                    <p:nvPr/>
                  </p:nvSpPr>
                  <p:spPr>
                    <a:xfrm rot="16200000">
                      <a:off x="4724612" y="3719195"/>
                      <a:ext cx="1950974" cy="394715"/>
                    </a:xfrm>
                    <a:prstGeom prst="rightArrow">
                      <a:avLst>
                        <a:gd name="adj1" fmla="val 50000"/>
                        <a:gd name="adj2" fmla="val 73537"/>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505050"/>
                        </a:solidFill>
                        <a:effectLst/>
                        <a:uLnTx/>
                        <a:uFillTx/>
                        <a:ea typeface="+mn-ea"/>
                        <a:cs typeface="+mn-cs"/>
                      </a:endParaRPr>
                    </a:p>
                  </p:txBody>
                </p:sp>
              </p:grpSp>
              <p:pic>
                <p:nvPicPr>
                  <p:cNvPr id="22" name="Picture 21"/>
                  <p:cNvPicPr>
                    <a:picLocks noChangeAspect="1"/>
                  </p:cNvPicPr>
                  <p:nvPr/>
                </p:nvPicPr>
                <p:blipFill>
                  <a:blip r:embed="rId7"/>
                  <a:stretch>
                    <a:fillRect/>
                  </a:stretch>
                </p:blipFill>
                <p:spPr>
                  <a:xfrm>
                    <a:off x="4647332" y="4039954"/>
                    <a:ext cx="2784565" cy="945568"/>
                  </a:xfrm>
                  <a:prstGeom prst="rect">
                    <a:avLst/>
                  </a:prstGeom>
                  <a:solidFill>
                    <a:schemeClr val="accent1">
                      <a:lumMod val="60000"/>
                      <a:lumOff val="40000"/>
                    </a:schemeClr>
                  </a:solidFill>
                </p:spPr>
              </p:pic>
            </p:grpSp>
            <p:pic>
              <p:nvPicPr>
                <p:cNvPr id="42" name="Picture 41"/>
                <p:cNvPicPr>
                  <a:picLocks noChangeAspect="1"/>
                </p:cNvPicPr>
                <p:nvPr/>
              </p:nvPicPr>
              <p:blipFill>
                <a:blip r:embed="rId8"/>
                <a:stretch>
                  <a:fillRect/>
                </a:stretch>
              </p:blipFill>
              <p:spPr>
                <a:xfrm>
                  <a:off x="6136751" y="3671631"/>
                  <a:ext cx="492565" cy="515475"/>
                </a:xfrm>
                <a:prstGeom prst="rect">
                  <a:avLst/>
                </a:prstGeom>
                <a:ln>
                  <a:solidFill>
                    <a:schemeClr val="tx1">
                      <a:lumMod val="50000"/>
                    </a:schemeClr>
                  </a:solidFill>
                </a:ln>
              </p:spPr>
            </p:pic>
            <p:pic>
              <p:nvPicPr>
                <p:cNvPr id="21" name="Picture 20"/>
                <p:cNvPicPr>
                  <a:picLocks noChangeAspect="1"/>
                </p:cNvPicPr>
                <p:nvPr/>
              </p:nvPicPr>
              <p:blipFill>
                <a:blip r:embed="rId8"/>
                <a:stretch>
                  <a:fillRect/>
                </a:stretch>
              </p:blipFill>
              <p:spPr>
                <a:xfrm>
                  <a:off x="5465621" y="3671631"/>
                  <a:ext cx="492565" cy="515475"/>
                </a:xfrm>
                <a:prstGeom prst="rect">
                  <a:avLst/>
                </a:prstGeom>
                <a:ln>
                  <a:solidFill>
                    <a:schemeClr val="tx1">
                      <a:lumMod val="50000"/>
                    </a:schemeClr>
                  </a:solidFill>
                </a:ln>
              </p:spPr>
            </p:pic>
          </p:grpSp>
          <p:pic>
            <p:nvPicPr>
              <p:cNvPr id="13" name="Picture 12"/>
              <p:cNvPicPr>
                <a:picLocks noChangeAspect="1"/>
              </p:cNvPicPr>
              <p:nvPr/>
            </p:nvPicPr>
            <p:blipFill>
              <a:blip r:embed="rId9"/>
              <a:stretch>
                <a:fillRect/>
              </a:stretch>
            </p:blipFill>
            <p:spPr>
              <a:xfrm>
                <a:off x="6221343" y="5183217"/>
                <a:ext cx="419100" cy="304800"/>
              </a:xfrm>
              <a:prstGeom prst="rect">
                <a:avLst/>
              </a:prstGeom>
            </p:spPr>
          </p:pic>
          <p:pic>
            <p:nvPicPr>
              <p:cNvPr id="25" name="Picture 24"/>
              <p:cNvPicPr>
                <a:picLocks noChangeAspect="1"/>
              </p:cNvPicPr>
              <p:nvPr/>
            </p:nvPicPr>
            <p:blipFill>
              <a:blip r:embed="rId10"/>
              <a:stretch>
                <a:fillRect/>
              </a:stretch>
            </p:blipFill>
            <p:spPr>
              <a:xfrm>
                <a:off x="5107700" y="5176973"/>
                <a:ext cx="352425" cy="333375"/>
              </a:xfrm>
              <a:prstGeom prst="rect">
                <a:avLst/>
              </a:prstGeom>
            </p:spPr>
          </p:pic>
        </p:grpSp>
        <p:grpSp>
          <p:nvGrpSpPr>
            <p:cNvPr id="84" name="Group 83"/>
            <p:cNvGrpSpPr/>
            <p:nvPr/>
          </p:nvGrpSpPr>
          <p:grpSpPr>
            <a:xfrm>
              <a:off x="1349356" y="1798133"/>
              <a:ext cx="929095" cy="562678"/>
              <a:chOff x="1542307" y="1978562"/>
              <a:chExt cx="929095" cy="562678"/>
            </a:xfrm>
          </p:grpSpPr>
          <p:pic>
            <p:nvPicPr>
              <p:cNvPr id="50" name="Picture 49"/>
              <p:cNvPicPr>
                <a:picLocks noChangeAspect="1"/>
              </p:cNvPicPr>
              <p:nvPr/>
            </p:nvPicPr>
            <p:blipFill rotWithShape="1">
              <a:blip r:embed="rId11"/>
              <a:srcRect t="9057"/>
              <a:stretch/>
            </p:blipFill>
            <p:spPr>
              <a:xfrm>
                <a:off x="1804190" y="1978562"/>
                <a:ext cx="447675" cy="407130"/>
              </a:xfrm>
              <a:prstGeom prst="rect">
                <a:avLst/>
              </a:prstGeom>
            </p:spPr>
          </p:pic>
          <p:sp>
            <p:nvSpPr>
              <p:cNvPr id="86" name="TextBox 85"/>
              <p:cNvSpPr txBox="1"/>
              <p:nvPr/>
            </p:nvSpPr>
            <p:spPr>
              <a:xfrm>
                <a:off x="1542307" y="2253776"/>
                <a:ext cx="929095" cy="287464"/>
              </a:xfrm>
              <a:prstGeom prst="rect">
                <a:avLst/>
              </a:prstGeom>
            </p:spPr>
            <p:txBody>
              <a:bodyPr vert="horz" wrap="square" lIns="91427" tIns="91427" rIns="91427" bIns="91427" rtlCol="0" anchor="t">
                <a:noAutofit/>
              </a:bodyPr>
              <a:lstStyle/>
              <a:p>
                <a:pPr marL="233318" marR="0" lvl="0" indent="-233318"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Web </a:t>
                </a:r>
              </a:p>
              <a:p>
                <a:pPr marL="233318" marR="0" lvl="0" indent="-233318"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Hooks</a:t>
                </a:r>
              </a:p>
            </p:txBody>
          </p:sp>
        </p:grpSp>
        <p:grpSp>
          <p:nvGrpSpPr>
            <p:cNvPr id="88" name="Group 87"/>
            <p:cNvGrpSpPr/>
            <p:nvPr/>
          </p:nvGrpSpPr>
          <p:grpSpPr>
            <a:xfrm>
              <a:off x="543700" y="1819576"/>
              <a:ext cx="1085684" cy="1422476"/>
              <a:chOff x="790884" y="1495706"/>
              <a:chExt cx="1085684" cy="1422476"/>
            </a:xfrm>
          </p:grpSpPr>
          <p:grpSp>
            <p:nvGrpSpPr>
              <p:cNvPr id="87" name="Group 86"/>
              <p:cNvGrpSpPr/>
              <p:nvPr/>
            </p:nvGrpSpPr>
            <p:grpSpPr>
              <a:xfrm>
                <a:off x="790884" y="1912252"/>
                <a:ext cx="1085684" cy="1005930"/>
                <a:chOff x="746014" y="1462061"/>
                <a:chExt cx="1085684" cy="1005930"/>
              </a:xfrm>
            </p:grpSpPr>
            <p:grpSp>
              <p:nvGrpSpPr>
                <p:cNvPr id="51" name="Group 50"/>
                <p:cNvGrpSpPr/>
                <p:nvPr/>
              </p:nvGrpSpPr>
              <p:grpSpPr>
                <a:xfrm>
                  <a:off x="861774" y="1462061"/>
                  <a:ext cx="801016" cy="793924"/>
                  <a:chOff x="955490" y="1460989"/>
                  <a:chExt cx="801016" cy="793924"/>
                </a:xfrm>
              </p:grpSpPr>
              <p:pic>
                <p:nvPicPr>
                  <p:cNvPr id="78" name="Picture 77" descr="Storage queue.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955490" y="1476192"/>
                    <a:ext cx="361147" cy="361148"/>
                  </a:xfrm>
                  <a:prstGeom prst="rect">
                    <a:avLst/>
                  </a:prstGeom>
                  <a:solidFill>
                    <a:schemeClr val="bg2">
                      <a:lumMod val="75000"/>
                    </a:schemeClr>
                  </a:solidFill>
                </p:spPr>
              </p:pic>
              <p:pic>
                <p:nvPicPr>
                  <p:cNvPr id="79" name="Picture 78" descr="Storage blob.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955490" y="1887456"/>
                    <a:ext cx="367455" cy="367457"/>
                  </a:xfrm>
                  <a:prstGeom prst="rect">
                    <a:avLst/>
                  </a:prstGeom>
                  <a:solidFill>
                    <a:srgbClr val="005AA1"/>
                  </a:solidFill>
                </p:spPr>
              </p:pic>
              <p:pic>
                <p:nvPicPr>
                  <p:cNvPr id="80" name="Picture 79"/>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1382572" y="1872954"/>
                    <a:ext cx="373934" cy="373934"/>
                  </a:xfrm>
                  <a:prstGeom prst="rect">
                    <a:avLst/>
                  </a:prstGeom>
                  <a:solidFill>
                    <a:srgbClr val="005AA1"/>
                  </a:solidFill>
                </p:spPr>
              </p:pic>
              <p:pic>
                <p:nvPicPr>
                  <p:cNvPr id="81" name="Picture 80"/>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398871" y="1460989"/>
                    <a:ext cx="357634" cy="362902"/>
                  </a:xfrm>
                  <a:prstGeom prst="rect">
                    <a:avLst/>
                  </a:prstGeom>
                  <a:solidFill>
                    <a:srgbClr val="005AA1"/>
                  </a:solidFill>
                </p:spPr>
              </p:pic>
            </p:grpSp>
            <p:sp>
              <p:nvSpPr>
                <p:cNvPr id="85" name="TextBox 84"/>
                <p:cNvSpPr txBox="1"/>
                <p:nvPr/>
              </p:nvSpPr>
              <p:spPr>
                <a:xfrm>
                  <a:off x="746014" y="2180527"/>
                  <a:ext cx="1085684" cy="287464"/>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Azure Services</a:t>
                  </a:r>
                </a:p>
              </p:txBody>
            </p:sp>
          </p:grpSp>
          <p:pic>
            <p:nvPicPr>
              <p:cNvPr id="98" name="Picture 97" descr="Service Bus.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113367" y="1495706"/>
                <a:ext cx="370431" cy="370431"/>
              </a:xfrm>
              <a:prstGeom prst="rect">
                <a:avLst/>
              </a:prstGeom>
              <a:solidFill>
                <a:srgbClr val="005AA1"/>
              </a:solidFill>
            </p:spPr>
          </p:pic>
        </p:grpSp>
        <p:grpSp>
          <p:nvGrpSpPr>
            <p:cNvPr id="114" name="Group 113"/>
            <p:cNvGrpSpPr/>
            <p:nvPr/>
          </p:nvGrpSpPr>
          <p:grpSpPr>
            <a:xfrm>
              <a:off x="2785607" y="1798133"/>
              <a:ext cx="1085684" cy="1440947"/>
              <a:chOff x="2950495" y="1474263"/>
              <a:chExt cx="1085684" cy="1440947"/>
            </a:xfrm>
          </p:grpSpPr>
          <p:sp>
            <p:nvSpPr>
              <p:cNvPr id="91" name="TextBox 90"/>
              <p:cNvSpPr txBox="1"/>
              <p:nvPr/>
            </p:nvSpPr>
            <p:spPr>
              <a:xfrm>
                <a:off x="2950495" y="2627746"/>
                <a:ext cx="1085684" cy="287464"/>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Azure Services</a:t>
                </a:r>
              </a:p>
            </p:txBody>
          </p:sp>
          <p:grpSp>
            <p:nvGrpSpPr>
              <p:cNvPr id="99" name="Group 98"/>
              <p:cNvGrpSpPr/>
              <p:nvPr/>
            </p:nvGrpSpPr>
            <p:grpSpPr>
              <a:xfrm>
                <a:off x="3121300" y="1474263"/>
                <a:ext cx="802784" cy="1208251"/>
                <a:chOff x="2969480" y="1482016"/>
                <a:chExt cx="802784" cy="1208251"/>
              </a:xfrm>
            </p:grpSpPr>
            <p:pic>
              <p:nvPicPr>
                <p:cNvPr id="92" name="Picture 91" descr="Storage queue.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71248" y="1484743"/>
                  <a:ext cx="361147" cy="361148"/>
                </a:xfrm>
                <a:prstGeom prst="rect">
                  <a:avLst/>
                </a:prstGeom>
                <a:solidFill>
                  <a:schemeClr val="bg2">
                    <a:lumMod val="75000"/>
                  </a:schemeClr>
                </a:solidFill>
              </p:spPr>
            </p:pic>
            <p:pic>
              <p:nvPicPr>
                <p:cNvPr id="93" name="Picture 92" descr="Storage blob.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2971248" y="1896007"/>
                  <a:ext cx="367455" cy="367457"/>
                </a:xfrm>
                <a:prstGeom prst="rect">
                  <a:avLst/>
                </a:prstGeom>
                <a:solidFill>
                  <a:srgbClr val="005AA1"/>
                </a:solidFill>
              </p:spPr>
            </p:pic>
            <p:pic>
              <p:nvPicPr>
                <p:cNvPr id="94" name="Picture 93"/>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398330" y="1881505"/>
                  <a:ext cx="373934" cy="373934"/>
                </a:xfrm>
                <a:prstGeom prst="rect">
                  <a:avLst/>
                </a:prstGeom>
                <a:solidFill>
                  <a:srgbClr val="005AA1"/>
                </a:solidFill>
              </p:spPr>
            </p:pic>
            <p:pic>
              <p:nvPicPr>
                <p:cNvPr id="96" name="Picture 95"/>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3372122" y="1482016"/>
                  <a:ext cx="393021" cy="358628"/>
                </a:xfrm>
                <a:prstGeom prst="rect">
                  <a:avLst/>
                </a:prstGeom>
                <a:solidFill>
                  <a:srgbClr val="005AA1"/>
                </a:solidFill>
              </p:spPr>
            </p:pic>
            <p:pic>
              <p:nvPicPr>
                <p:cNvPr id="97" name="Picture 96"/>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2969480" y="2318229"/>
                  <a:ext cx="372037" cy="372038"/>
                </a:xfrm>
                <a:prstGeom prst="rect">
                  <a:avLst/>
                </a:prstGeom>
                <a:solidFill>
                  <a:srgbClr val="005AA1"/>
                </a:solidFill>
              </p:spPr>
            </p:pic>
            <p:pic>
              <p:nvPicPr>
                <p:cNvPr id="100" name="Picture 99" descr="Storage table.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3406406" y="2311700"/>
                  <a:ext cx="331908" cy="378567"/>
                </a:xfrm>
                <a:prstGeom prst="rect">
                  <a:avLst/>
                </a:prstGeom>
                <a:solidFill>
                  <a:srgbClr val="005AA1"/>
                </a:solidFill>
              </p:spPr>
            </p:pic>
          </p:grpSp>
        </p:grpSp>
        <p:grpSp>
          <p:nvGrpSpPr>
            <p:cNvPr id="101" name="Group 100"/>
            <p:cNvGrpSpPr/>
            <p:nvPr/>
          </p:nvGrpSpPr>
          <p:grpSpPr>
            <a:xfrm>
              <a:off x="7651112" y="1902222"/>
              <a:ext cx="1085684" cy="1040130"/>
              <a:chOff x="9695591" y="3636098"/>
              <a:chExt cx="1085684" cy="1040130"/>
            </a:xfrm>
          </p:grpSpPr>
          <p:grpSp>
            <p:nvGrpSpPr>
              <p:cNvPr id="103" name="Group 102"/>
              <p:cNvGrpSpPr/>
              <p:nvPr/>
            </p:nvGrpSpPr>
            <p:grpSpPr>
              <a:xfrm>
                <a:off x="9807936" y="3636098"/>
                <a:ext cx="918421" cy="846402"/>
                <a:chOff x="827088" y="-3463925"/>
                <a:chExt cx="3833812" cy="3816350"/>
              </a:xfrm>
            </p:grpSpPr>
            <p:sp>
              <p:nvSpPr>
                <p:cNvPr id="104"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05"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06"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07"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08"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09"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10"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sp>
              <p:nvSpPr>
                <p:cNvPr id="111"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ea typeface="+mn-ea"/>
                    <a:cs typeface="+mn-cs"/>
                  </a:endParaRPr>
                </a:p>
              </p:txBody>
            </p:sp>
          </p:grpSp>
          <p:sp>
            <p:nvSpPr>
              <p:cNvPr id="113" name="TextBox 112"/>
              <p:cNvSpPr txBox="1"/>
              <p:nvPr/>
            </p:nvSpPr>
            <p:spPr>
              <a:xfrm>
                <a:off x="9695591" y="4388764"/>
                <a:ext cx="1085684" cy="287464"/>
              </a:xfrm>
              <a:prstGeom prst="rect">
                <a:avLst/>
              </a:prstGeom>
            </p:spPr>
            <p:txBody>
              <a:bodyPr vert="horz" wrap="square" lIns="91427" tIns="91427" rIns="91427" bIns="91427" rtlCol="0" anchor="t">
                <a:noAutofit/>
              </a:bodyPr>
              <a:lstStyle/>
              <a:p>
                <a:pPr marL="233318" marR="0" lvl="0" indent="-233318"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App Services</a:t>
                </a:r>
              </a:p>
              <a:p>
                <a:pPr marL="233318" marR="0" lvl="0" indent="-233318"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Hosting Plans</a:t>
                </a:r>
              </a:p>
            </p:txBody>
          </p:sp>
        </p:grpSp>
        <p:grpSp>
          <p:nvGrpSpPr>
            <p:cNvPr id="116" name="Group 115"/>
            <p:cNvGrpSpPr/>
            <p:nvPr/>
          </p:nvGrpSpPr>
          <p:grpSpPr>
            <a:xfrm>
              <a:off x="9986779" y="1790629"/>
              <a:ext cx="1085684" cy="1440947"/>
              <a:chOff x="2950495" y="1474263"/>
              <a:chExt cx="1085684" cy="1440947"/>
            </a:xfrm>
          </p:grpSpPr>
          <p:sp>
            <p:nvSpPr>
              <p:cNvPr id="117" name="TextBox 116"/>
              <p:cNvSpPr txBox="1"/>
              <p:nvPr/>
            </p:nvSpPr>
            <p:spPr>
              <a:xfrm>
                <a:off x="2950495" y="2627746"/>
                <a:ext cx="1085684" cy="287464"/>
              </a:xfrm>
              <a:prstGeom prst="rect">
                <a:avLst/>
              </a:prstGeom>
            </p:spPr>
            <p:txBody>
              <a:bodyPr vert="horz" wrap="square" lIns="91427" tIns="91427" rIns="91427" bIns="91427" rtlCol="0" anchor="t">
                <a:noAutofit/>
              </a:bodyPr>
              <a:lstStyle/>
              <a:p>
                <a:pPr marL="233318" marR="0" lvl="0" indent="-233318"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05050"/>
                    </a:solidFill>
                    <a:effectLst/>
                    <a:uLnTx/>
                    <a:uFillTx/>
                    <a:ea typeface="Segoe UI" pitchFamily="34" charset="0"/>
                    <a:cs typeface="Segoe UI" pitchFamily="34" charset="0"/>
                  </a:rPr>
                  <a:t>Azure Services</a:t>
                </a:r>
              </a:p>
            </p:txBody>
          </p:sp>
          <p:grpSp>
            <p:nvGrpSpPr>
              <p:cNvPr id="118" name="Group 117"/>
              <p:cNvGrpSpPr/>
              <p:nvPr/>
            </p:nvGrpSpPr>
            <p:grpSpPr>
              <a:xfrm>
                <a:off x="3121300" y="1474263"/>
                <a:ext cx="802784" cy="1208251"/>
                <a:chOff x="2969480" y="1482016"/>
                <a:chExt cx="802784" cy="1208251"/>
              </a:xfrm>
            </p:grpSpPr>
            <p:pic>
              <p:nvPicPr>
                <p:cNvPr id="119" name="Picture 118" descr="Storage queue.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2971248" y="1484743"/>
                  <a:ext cx="361147" cy="361148"/>
                </a:xfrm>
                <a:prstGeom prst="rect">
                  <a:avLst/>
                </a:prstGeom>
                <a:solidFill>
                  <a:schemeClr val="bg2">
                    <a:lumMod val="75000"/>
                  </a:schemeClr>
                </a:solidFill>
              </p:spPr>
            </p:pic>
            <p:pic>
              <p:nvPicPr>
                <p:cNvPr id="120" name="Picture 119" descr="Storage blob.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2971248" y="1896007"/>
                  <a:ext cx="367455" cy="367457"/>
                </a:xfrm>
                <a:prstGeom prst="rect">
                  <a:avLst/>
                </a:prstGeom>
                <a:solidFill>
                  <a:srgbClr val="005AA1"/>
                </a:solidFill>
              </p:spPr>
            </p:pic>
            <p:pic>
              <p:nvPicPr>
                <p:cNvPr id="121" name="Picture 120"/>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3398330" y="1881505"/>
                  <a:ext cx="373934" cy="373934"/>
                </a:xfrm>
                <a:prstGeom prst="rect">
                  <a:avLst/>
                </a:prstGeom>
                <a:solidFill>
                  <a:srgbClr val="005AA1"/>
                </a:solidFill>
              </p:spPr>
            </p:pic>
            <p:pic>
              <p:nvPicPr>
                <p:cNvPr id="122" name="Picture 121"/>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3372122" y="1482016"/>
                  <a:ext cx="393021" cy="358628"/>
                </a:xfrm>
                <a:prstGeom prst="rect">
                  <a:avLst/>
                </a:prstGeom>
                <a:solidFill>
                  <a:srgbClr val="005AA1"/>
                </a:solidFill>
              </p:spPr>
            </p:pic>
            <p:pic>
              <p:nvPicPr>
                <p:cNvPr id="123" name="Picture 122"/>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2969480" y="2318229"/>
                  <a:ext cx="372037" cy="372038"/>
                </a:xfrm>
                <a:prstGeom prst="rect">
                  <a:avLst/>
                </a:prstGeom>
                <a:solidFill>
                  <a:srgbClr val="005AA1"/>
                </a:solidFill>
              </p:spPr>
            </p:pic>
            <p:pic>
              <p:nvPicPr>
                <p:cNvPr id="124" name="Picture 123" descr="Storage table.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3406406" y="2311700"/>
                  <a:ext cx="331908" cy="378567"/>
                </a:xfrm>
                <a:prstGeom prst="rect">
                  <a:avLst/>
                </a:prstGeom>
                <a:solidFill>
                  <a:srgbClr val="005AA1"/>
                </a:solidFill>
              </p:spPr>
            </p:pic>
          </p:grpSp>
        </p:grpSp>
        <p:pic>
          <p:nvPicPr>
            <p:cNvPr id="125" name="Picture 124"/>
            <p:cNvPicPr>
              <a:picLocks noChangeAspect="1"/>
            </p:cNvPicPr>
            <p:nvPr/>
          </p:nvPicPr>
          <p:blipFill>
            <a:blip r:embed="rId20"/>
            <a:stretch>
              <a:fillRect/>
            </a:stretch>
          </p:blipFill>
          <p:spPr>
            <a:xfrm rot="19807083">
              <a:off x="10978974" y="2243927"/>
              <a:ext cx="610838" cy="305419"/>
            </a:xfrm>
            <a:prstGeom prst="rect">
              <a:avLst/>
            </a:prstGeom>
          </p:spPr>
        </p:pic>
        <p:pic>
          <p:nvPicPr>
            <p:cNvPr id="127" name="Picture 126"/>
            <p:cNvPicPr>
              <a:picLocks noChangeAspect="1"/>
            </p:cNvPicPr>
            <p:nvPr/>
          </p:nvPicPr>
          <p:blipFill>
            <a:blip r:embed="rId20"/>
            <a:stretch>
              <a:fillRect/>
            </a:stretch>
          </p:blipFill>
          <p:spPr>
            <a:xfrm rot="20391909">
              <a:off x="1471452" y="2645211"/>
              <a:ext cx="610838" cy="305419"/>
            </a:xfrm>
            <a:prstGeom prst="rect">
              <a:avLst/>
            </a:prstGeom>
          </p:spPr>
        </p:pic>
        <p:pic>
          <p:nvPicPr>
            <p:cNvPr id="130" name="Picture 129"/>
            <p:cNvPicPr>
              <a:picLocks noChangeAspect="1"/>
            </p:cNvPicPr>
            <p:nvPr/>
          </p:nvPicPr>
          <p:blipFill>
            <a:blip r:embed="rId4"/>
            <a:stretch>
              <a:fillRect/>
            </a:stretch>
          </p:blipFill>
          <p:spPr>
            <a:xfrm>
              <a:off x="7523944" y="4455150"/>
              <a:ext cx="1586914" cy="1523310"/>
            </a:xfrm>
            <a:prstGeom prst="rect">
              <a:avLst/>
            </a:prstGeom>
            <a:ln>
              <a:noFill/>
            </a:ln>
          </p:spPr>
        </p:pic>
      </p:grpSp>
      <p:grpSp>
        <p:nvGrpSpPr>
          <p:cNvPr id="102" name="Group 101"/>
          <p:cNvGrpSpPr/>
          <p:nvPr/>
        </p:nvGrpSpPr>
        <p:grpSpPr>
          <a:xfrm>
            <a:off x="85192" y="89920"/>
            <a:ext cx="1968595" cy="899005"/>
            <a:chOff x="8933917" y="2939538"/>
            <a:chExt cx="1968595" cy="899005"/>
          </a:xfrm>
        </p:grpSpPr>
        <p:sp>
          <p:nvSpPr>
            <p:cNvPr id="112" name="Rectangle 111"/>
            <p:cNvSpPr/>
            <p:nvPr/>
          </p:nvSpPr>
          <p:spPr bwMode="auto">
            <a:xfrm>
              <a:off x="8933917" y="2939538"/>
              <a:ext cx="1808150" cy="89900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sng"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5" name="TextBox 114"/>
            <p:cNvSpPr txBox="1"/>
            <p:nvPr/>
          </p:nvSpPr>
          <p:spPr>
            <a:xfrm>
              <a:off x="9650838" y="2999724"/>
              <a:ext cx="1251674" cy="802600"/>
            </a:xfrm>
            <a:prstGeom prst="flowChartOffpageConnector">
              <a:avLst/>
            </a:prstGeom>
            <a:noFill/>
          </p:spPr>
          <p:txBody>
            <a:bodyPr wrap="square" rtlCol="0">
              <a:spAutoFit/>
            </a:bodyPr>
            <a:lstStyle/>
            <a:p>
              <a:pPr defTabSz="896386">
                <a:defRPr/>
              </a:pPr>
              <a:r>
                <a:rPr lang="en-US" kern="0" dirty="0">
                  <a:solidFill>
                    <a:srgbClr val="FFFFFF"/>
                  </a:solidFill>
                  <a:latin typeface="Segoe UI Light"/>
                  <a:cs typeface="Segoe UI Semilight" panose="020B0402040204020203" pitchFamily="34" charset="0"/>
                </a:rPr>
                <a:t>Azure</a:t>
              </a:r>
            </a:p>
            <a:p>
              <a:pPr defTabSz="896386">
                <a:defRPr/>
              </a:pPr>
              <a:r>
                <a:rPr lang="en-US" kern="0" dirty="0">
                  <a:solidFill>
                    <a:srgbClr val="FFFFFF"/>
                  </a:solidFill>
                  <a:latin typeface="Segoe UI Light"/>
                  <a:cs typeface="Segoe UI Semilight" panose="020B0402040204020203" pitchFamily="34" charset="0"/>
                </a:rPr>
                <a:t>Functions</a:t>
              </a:r>
            </a:p>
          </p:txBody>
        </p:sp>
        <p:pic>
          <p:nvPicPr>
            <p:cNvPr id="126" name="Picture 1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55740" y="3173814"/>
              <a:ext cx="607241" cy="522227"/>
            </a:xfrm>
            <a:prstGeom prst="rect">
              <a:avLst/>
            </a:prstGeom>
          </p:spPr>
        </p:pic>
      </p:grpSp>
    </p:spTree>
    <p:extLst>
      <p:ext uri="{BB962C8B-B14F-4D97-AF65-F5344CB8AC3E}">
        <p14:creationId xmlns:p14="http://schemas.microsoft.com/office/powerpoint/2010/main" val="282771986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359156"/>
            <a:ext cx="8964248" cy="2139688"/>
          </a:xfrm>
        </p:spPr>
        <p:txBody>
          <a:bodyPr/>
          <a:lstStyle/>
          <a:p>
            <a:r>
              <a:rPr lang="en-US" dirty="0" smtClean="0"/>
              <a:t>Demo: hello world with Azure Functions</a:t>
            </a:r>
            <a:endParaRPr lang="en-US" dirty="0"/>
          </a:p>
        </p:txBody>
      </p:sp>
    </p:spTree>
    <p:extLst>
      <p:ext uri="{BB962C8B-B14F-4D97-AF65-F5344CB8AC3E}">
        <p14:creationId xmlns:p14="http://schemas.microsoft.com/office/powerpoint/2010/main" val="3228019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359156"/>
            <a:ext cx="11653523" cy="2139688"/>
          </a:xfrm>
        </p:spPr>
        <p:txBody>
          <a:bodyPr/>
          <a:lstStyle/>
          <a:p>
            <a:r>
              <a:rPr lang="en-US" dirty="0" smtClean="0"/>
              <a:t>Integration patterns with </a:t>
            </a:r>
            <a:br>
              <a:rPr lang="en-US" dirty="0" smtClean="0"/>
            </a:br>
            <a:r>
              <a:rPr lang="en-US" dirty="0" smtClean="0"/>
              <a:t>Azure App Service</a:t>
            </a:r>
            <a:endParaRPr lang="en-US" dirty="0"/>
          </a:p>
        </p:txBody>
      </p:sp>
    </p:spTree>
    <p:extLst>
      <p:ext uri="{BB962C8B-B14F-4D97-AF65-F5344CB8AC3E}">
        <p14:creationId xmlns:p14="http://schemas.microsoft.com/office/powerpoint/2010/main" val="206180502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Integration Patterns</a:t>
            </a:r>
            <a:endParaRPr lang="en-US" dirty="0"/>
          </a:p>
        </p:txBody>
      </p:sp>
      <p:sp>
        <p:nvSpPr>
          <p:cNvPr id="19" name="TextBox 18"/>
          <p:cNvSpPr txBox="1"/>
          <p:nvPr/>
        </p:nvSpPr>
        <p:spPr>
          <a:xfrm>
            <a:off x="2119313" y="3514060"/>
            <a:ext cx="154305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XFORM</a:t>
            </a:r>
          </a:p>
        </p:txBody>
      </p:sp>
      <p:sp>
        <p:nvSpPr>
          <p:cNvPr id="20" name="TextBox 19"/>
          <p:cNvSpPr txBox="1"/>
          <p:nvPr/>
        </p:nvSpPr>
        <p:spPr>
          <a:xfrm>
            <a:off x="2119313" y="5365710"/>
            <a:ext cx="154305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FLOW</a:t>
            </a:r>
          </a:p>
        </p:txBody>
      </p:sp>
      <p:grpSp>
        <p:nvGrpSpPr>
          <p:cNvPr id="27" name="Group 26"/>
          <p:cNvGrpSpPr/>
          <p:nvPr/>
        </p:nvGrpSpPr>
        <p:grpSpPr>
          <a:xfrm>
            <a:off x="4136231" y="1315696"/>
            <a:ext cx="3919538" cy="4983071"/>
            <a:chOff x="2852738" y="1087096"/>
            <a:chExt cx="3919538" cy="4983071"/>
          </a:xfrm>
        </p:grpSpPr>
        <p:grpSp>
          <p:nvGrpSpPr>
            <p:cNvPr id="18" name="Group 17"/>
            <p:cNvGrpSpPr/>
            <p:nvPr/>
          </p:nvGrpSpPr>
          <p:grpSpPr>
            <a:xfrm>
              <a:off x="2852738" y="2949981"/>
              <a:ext cx="3919538" cy="1257300"/>
              <a:chOff x="1704975" y="1694725"/>
              <a:chExt cx="3919538" cy="1257300"/>
            </a:xfrm>
          </p:grpSpPr>
          <p:sp>
            <p:nvSpPr>
              <p:cNvPr id="5" name="Oval 4"/>
              <p:cNvSpPr/>
              <p:nvPr/>
            </p:nvSpPr>
            <p:spPr bwMode="auto">
              <a:xfrm>
                <a:off x="4348163" y="1694725"/>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a:t>
                </a:r>
              </a:p>
            </p:txBody>
          </p:sp>
          <p:sp>
            <p:nvSpPr>
              <p:cNvPr id="8" name="Oval 7"/>
              <p:cNvSpPr/>
              <p:nvPr/>
            </p:nvSpPr>
            <p:spPr bwMode="auto">
              <a:xfrm>
                <a:off x="1704975" y="1694725"/>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a:t>
                </a:r>
              </a:p>
            </p:txBody>
          </p:sp>
          <p:sp>
            <p:nvSpPr>
              <p:cNvPr id="10" name="Equal 9"/>
              <p:cNvSpPr/>
              <p:nvPr/>
            </p:nvSpPr>
            <p:spPr bwMode="auto">
              <a:xfrm>
                <a:off x="3359944" y="2126093"/>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p:cNvGrpSpPr/>
            <p:nvPr/>
          </p:nvGrpSpPr>
          <p:grpSpPr>
            <a:xfrm>
              <a:off x="2890839" y="4812867"/>
              <a:ext cx="3843337" cy="1257300"/>
              <a:chOff x="3359944" y="3888942"/>
              <a:chExt cx="3843337" cy="1257300"/>
            </a:xfrm>
          </p:grpSpPr>
          <p:sp>
            <p:nvSpPr>
              <p:cNvPr id="11" name="Oval 10"/>
              <p:cNvSpPr/>
              <p:nvPr/>
            </p:nvSpPr>
            <p:spPr bwMode="auto">
              <a:xfrm>
                <a:off x="3359944" y="38889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A1</a:t>
                </a:r>
              </a:p>
            </p:txBody>
          </p:sp>
          <p:sp>
            <p:nvSpPr>
              <p:cNvPr id="12" name="Oval 11"/>
              <p:cNvSpPr/>
              <p:nvPr/>
            </p:nvSpPr>
            <p:spPr bwMode="auto">
              <a:xfrm>
                <a:off x="5926931" y="38889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A2</a:t>
                </a:r>
              </a:p>
            </p:txBody>
          </p:sp>
          <p:sp>
            <p:nvSpPr>
              <p:cNvPr id="16" name="Right Arrow 15"/>
              <p:cNvSpPr/>
              <p:nvPr/>
            </p:nvSpPr>
            <p:spPr bwMode="auto">
              <a:xfrm>
                <a:off x="5014914" y="43080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2890839" y="1087096"/>
              <a:ext cx="3843337" cy="1257300"/>
              <a:chOff x="2852738" y="1087096"/>
              <a:chExt cx="3843337" cy="1257300"/>
            </a:xfrm>
          </p:grpSpPr>
          <p:sp>
            <p:nvSpPr>
              <p:cNvPr id="21" name="Oval 20"/>
              <p:cNvSpPr/>
              <p:nvPr/>
            </p:nvSpPr>
            <p:spPr bwMode="auto">
              <a:xfrm>
                <a:off x="2852738" y="1087096"/>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A</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Oval 21"/>
              <p:cNvSpPr/>
              <p:nvPr/>
            </p:nvSpPr>
            <p:spPr bwMode="auto">
              <a:xfrm>
                <a:off x="5419725" y="1087096"/>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Plus 22"/>
              <p:cNvSpPr/>
              <p:nvPr/>
            </p:nvSpPr>
            <p:spPr bwMode="auto">
              <a:xfrm>
                <a:off x="4507707" y="1453808"/>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24" name="TextBox 23"/>
          <p:cNvSpPr txBox="1"/>
          <p:nvPr/>
        </p:nvSpPr>
        <p:spPr>
          <a:xfrm>
            <a:off x="2119313" y="1639938"/>
            <a:ext cx="154305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UNION</a:t>
            </a:r>
          </a:p>
        </p:txBody>
      </p:sp>
    </p:spTree>
    <p:extLst>
      <p:ext uri="{BB962C8B-B14F-4D97-AF65-F5344CB8AC3E}">
        <p14:creationId xmlns:p14="http://schemas.microsoft.com/office/powerpoint/2010/main" val="3412780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sp>
        <p:nvSpPr>
          <p:cNvPr id="5" name="Text Placeholder 4"/>
          <p:cNvSpPr>
            <a:spLocks noGrp="1"/>
          </p:cNvSpPr>
          <p:nvPr>
            <p:ph type="body" sz="quarter" idx="10"/>
          </p:nvPr>
        </p:nvSpPr>
        <p:spPr>
          <a:xfrm>
            <a:off x="269239" y="1189177"/>
            <a:ext cx="11653523" cy="1391407"/>
          </a:xfrm>
        </p:spPr>
        <p:txBody>
          <a:bodyPr/>
          <a:lstStyle/>
          <a:p>
            <a:pPr marL="571500" indent="-571500">
              <a:buFont typeface="Arial" panose="020B0604020202020204" pitchFamily="34" charset="0"/>
              <a:buChar char="•"/>
            </a:pPr>
            <a:r>
              <a:rPr lang="en-US" dirty="0" smtClean="0"/>
              <a:t>What is App Service &amp; Functions?</a:t>
            </a:r>
          </a:p>
          <a:p>
            <a:pPr marL="571500" indent="-571500">
              <a:buFont typeface="Arial" panose="020B0604020202020204" pitchFamily="34" charset="0"/>
              <a:buChar char="•"/>
            </a:pPr>
            <a:r>
              <a:rPr lang="en-US" dirty="0" smtClean="0"/>
              <a:t>Integration patterns with App Service</a:t>
            </a:r>
            <a:endParaRPr lang="en-US" dirty="0"/>
          </a:p>
        </p:txBody>
      </p:sp>
    </p:spTree>
    <p:extLst>
      <p:ext uri="{BB962C8B-B14F-4D97-AF65-F5344CB8AC3E}">
        <p14:creationId xmlns:p14="http://schemas.microsoft.com/office/powerpoint/2010/main" val="363327461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Invoice processing</a:t>
            </a:r>
            <a:endParaRPr lang="en-US" dirty="0"/>
          </a:p>
        </p:txBody>
      </p:sp>
      <p:grpSp>
        <p:nvGrpSpPr>
          <p:cNvPr id="41" name="Group 40"/>
          <p:cNvGrpSpPr/>
          <p:nvPr/>
        </p:nvGrpSpPr>
        <p:grpSpPr>
          <a:xfrm>
            <a:off x="108945" y="1473326"/>
            <a:ext cx="12060432" cy="4780412"/>
            <a:chOff x="108945" y="1473326"/>
            <a:chExt cx="12060432" cy="4780412"/>
          </a:xfrm>
        </p:grpSpPr>
        <p:sp>
          <p:nvSpPr>
            <p:cNvPr id="14" name="TextBox 13"/>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40" name="Group 39"/>
            <p:cNvGrpSpPr/>
            <p:nvPr/>
          </p:nvGrpSpPr>
          <p:grpSpPr>
            <a:xfrm>
              <a:off x="108945" y="1473326"/>
              <a:ext cx="11537748" cy="4780412"/>
              <a:chOff x="108945" y="1473326"/>
              <a:chExt cx="11537748" cy="4780412"/>
            </a:xfrm>
          </p:grpSpPr>
          <p:cxnSp>
            <p:nvCxnSpPr>
              <p:cNvPr id="23" name="Straight Arrow Connector 22"/>
              <p:cNvCxnSpPr>
                <a:stCxn id="4" idx="6"/>
                <a:endCxn id="7"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6"/>
                <a:endCxn id="11"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6"/>
                <a:endCxn id="13"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Oval 3"/>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6" name="Right Arrow 5"/>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Oval 6"/>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Oval 7"/>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10" name="TextBox 9"/>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11" name="Oval 10"/>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13" name="Oval 12"/>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Oval 14"/>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19" name="Equal 18"/>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ight Arrow 19"/>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Can 20"/>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9" name="Straight Arrow Connector 28"/>
              <p:cNvCxnSpPr>
                <a:stCxn id="15" idx="7"/>
                <a:endCxn id="4"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5"/>
                <a:endCxn id="8"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Plus 16"/>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Plus 17"/>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35" name="Straight Arrow Connector 34"/>
              <p:cNvCxnSpPr>
                <a:stCxn id="8" idx="6"/>
                <a:endCxn id="21"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3" idx="4"/>
                <a:endCxn id="21"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1954091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UNION with App Service</a:t>
            </a:r>
            <a:endParaRPr lang="en-US" dirty="0"/>
          </a:p>
        </p:txBody>
      </p:sp>
      <p:sp>
        <p:nvSpPr>
          <p:cNvPr id="31" name="Rounded Rectangle 30"/>
          <p:cNvSpPr/>
          <p:nvPr/>
        </p:nvSpPr>
        <p:spPr bwMode="auto">
          <a:xfrm>
            <a:off x="269240" y="1047750"/>
            <a:ext cx="2304298" cy="543877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108945" y="1473326"/>
            <a:ext cx="12060432" cy="4780412"/>
            <a:chOff x="108945" y="1473326"/>
            <a:chExt cx="12060432" cy="4780412"/>
          </a:xfrm>
        </p:grpSpPr>
        <p:sp>
          <p:nvSpPr>
            <p:cNvPr id="33" name="TextBox 32"/>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34" name="Group 33"/>
            <p:cNvGrpSpPr/>
            <p:nvPr/>
          </p:nvGrpSpPr>
          <p:grpSpPr>
            <a:xfrm>
              <a:off x="108945" y="1473326"/>
              <a:ext cx="11537748" cy="4780412"/>
              <a:chOff x="108945" y="1473326"/>
              <a:chExt cx="11537748" cy="4780412"/>
            </a:xfrm>
          </p:grpSpPr>
          <p:cxnSp>
            <p:nvCxnSpPr>
              <p:cNvPr id="35" name="Straight Arrow Connector 34"/>
              <p:cNvCxnSpPr>
                <a:stCxn id="38" idx="6"/>
                <a:endCxn id="41"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1" idx="6"/>
                <a:endCxn id="45"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5" idx="6"/>
                <a:endCxn id="47"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40" name="Right Arrow 39"/>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44" name="TextBox 43"/>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45" name="Oval 44"/>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47" name="Oval 46"/>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50" name="Equal 49"/>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ight Arrow 50"/>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Can 51"/>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3" name="Straight Arrow Connector 52"/>
              <p:cNvCxnSpPr>
                <a:stCxn id="48" idx="7"/>
                <a:endCxn id="38"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8" idx="5"/>
                <a:endCxn id="42"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Plus 54"/>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Plus 55"/>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Arrow Connector 56"/>
              <p:cNvCxnSpPr>
                <a:stCxn id="42" idx="6"/>
                <a:endCxn id="52"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7" idx="4"/>
                <a:endCxn id="52"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pic>
        <p:nvPicPr>
          <p:cNvPr id="60" name="Picture 2" descr="https://az213233.vo.msecnd.net/Content/6.0.00298.4.160413-1548/ApiManagement/Images/ApiMana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49976" t="-11700"/>
          <a:stretch/>
        </p:blipFill>
        <p:spPr bwMode="auto">
          <a:xfrm>
            <a:off x="998588" y="4013201"/>
            <a:ext cx="507903" cy="632254"/>
          </a:xfrm>
          <a:prstGeom prst="rect">
            <a:avLst/>
          </a:prstGeom>
          <a:noFill/>
          <a:extLst>
            <a:ext uri="{909E8E84-426E-40DD-AFC4-6F175D3DCCD1}">
              <a14:hiddenFill xmlns:a14="http://schemas.microsoft.com/office/drawing/2010/main">
                <a:solidFill>
                  <a:srgbClr val="FFFFFF"/>
                </a:solidFill>
              </a14:hiddenFill>
            </a:ext>
          </a:extLst>
        </p:spPr>
      </p:pic>
      <p:sp>
        <p:nvSpPr>
          <p:cNvPr id="61" name="Rounded Rectangle 60"/>
          <p:cNvSpPr/>
          <p:nvPr/>
        </p:nvSpPr>
        <p:spPr bwMode="auto">
          <a:xfrm rot="16200000">
            <a:off x="953280" y="363371"/>
            <a:ext cx="935882" cy="2304640"/>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p:cNvSpPr txBox="1"/>
          <p:nvPr/>
        </p:nvSpPr>
        <p:spPr>
          <a:xfrm>
            <a:off x="177485" y="1023370"/>
            <a:ext cx="2581270"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API Management</a:t>
            </a:r>
          </a:p>
        </p:txBody>
      </p:sp>
    </p:spTree>
    <p:extLst>
      <p:ext uri="{BB962C8B-B14F-4D97-AF65-F5344CB8AC3E}">
        <p14:creationId xmlns:p14="http://schemas.microsoft.com/office/powerpoint/2010/main" val="137006131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bwMode="auto">
          <a:xfrm>
            <a:off x="7061974" y="1023370"/>
            <a:ext cx="2455507"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XFORM with App Service</a:t>
            </a:r>
            <a:endParaRPr lang="en-US" dirty="0"/>
          </a:p>
        </p:txBody>
      </p:sp>
      <p:sp>
        <p:nvSpPr>
          <p:cNvPr id="31" name="Rounded Rectangle 30"/>
          <p:cNvSpPr/>
          <p:nvPr/>
        </p:nvSpPr>
        <p:spPr bwMode="auto">
          <a:xfrm>
            <a:off x="269240" y="1047750"/>
            <a:ext cx="2304298" cy="543877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108945" y="1473326"/>
            <a:ext cx="12060432" cy="4780412"/>
            <a:chOff x="108945" y="1473326"/>
            <a:chExt cx="12060432" cy="4780412"/>
          </a:xfrm>
        </p:grpSpPr>
        <p:sp>
          <p:nvSpPr>
            <p:cNvPr id="33" name="TextBox 32"/>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34" name="Group 33"/>
            <p:cNvGrpSpPr/>
            <p:nvPr/>
          </p:nvGrpSpPr>
          <p:grpSpPr>
            <a:xfrm>
              <a:off x="108945" y="1473326"/>
              <a:ext cx="11537748" cy="4780412"/>
              <a:chOff x="108945" y="1473326"/>
              <a:chExt cx="11537748" cy="4780412"/>
            </a:xfrm>
          </p:grpSpPr>
          <p:cxnSp>
            <p:nvCxnSpPr>
              <p:cNvPr id="35" name="Straight Arrow Connector 34"/>
              <p:cNvCxnSpPr>
                <a:stCxn id="38" idx="6"/>
                <a:endCxn id="41"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1" idx="6"/>
                <a:endCxn id="45"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5" idx="6"/>
                <a:endCxn id="47"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40" name="Right Arrow 39"/>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44" name="TextBox 43"/>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45" name="Oval 44"/>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47" name="Oval 46"/>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50" name="Equal 49"/>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ight Arrow 50"/>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Can 51"/>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3" name="Straight Arrow Connector 52"/>
              <p:cNvCxnSpPr>
                <a:stCxn id="48" idx="7"/>
                <a:endCxn id="38"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8" idx="5"/>
                <a:endCxn id="42"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Plus 54"/>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Plus 55"/>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Arrow Connector 56"/>
              <p:cNvCxnSpPr>
                <a:stCxn id="42" idx="6"/>
                <a:endCxn id="52"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7" idx="4"/>
                <a:endCxn id="52"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pic>
        <p:nvPicPr>
          <p:cNvPr id="60" name="Picture 2" descr="https://az213233.vo.msecnd.net/Content/6.0.00298.4.160413-1548/ApiManagement/Images/ApiMana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49976" t="-11700"/>
          <a:stretch/>
        </p:blipFill>
        <p:spPr bwMode="auto">
          <a:xfrm>
            <a:off x="998588" y="4013201"/>
            <a:ext cx="507903" cy="632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36" y="2866378"/>
            <a:ext cx="607241" cy="522227"/>
          </a:xfrm>
          <a:prstGeom prst="rect">
            <a:avLst/>
          </a:prstGeom>
        </p:spPr>
      </p:pic>
      <p:sp>
        <p:nvSpPr>
          <p:cNvPr id="66" name="Rounded Rectangle 65"/>
          <p:cNvSpPr/>
          <p:nvPr/>
        </p:nvSpPr>
        <p:spPr bwMode="auto">
          <a:xfrm rot="16200000">
            <a:off x="953280" y="363371"/>
            <a:ext cx="935882" cy="2304640"/>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7" name="TextBox 66"/>
          <p:cNvSpPr txBox="1"/>
          <p:nvPr/>
        </p:nvSpPr>
        <p:spPr>
          <a:xfrm>
            <a:off x="177485" y="1023370"/>
            <a:ext cx="2581270"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API Management</a:t>
            </a:r>
          </a:p>
        </p:txBody>
      </p:sp>
      <p:sp>
        <p:nvSpPr>
          <p:cNvPr id="68" name="Rounded Rectangle 67"/>
          <p:cNvSpPr/>
          <p:nvPr/>
        </p:nvSpPr>
        <p:spPr bwMode="auto">
          <a:xfrm rot="16200000">
            <a:off x="8010392" y="445604"/>
            <a:ext cx="441987" cy="1603771"/>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9" name="TextBox 68"/>
          <p:cNvSpPr txBox="1"/>
          <p:nvPr/>
        </p:nvSpPr>
        <p:spPr>
          <a:xfrm>
            <a:off x="6970517" y="919068"/>
            <a:ext cx="258127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Function</a:t>
            </a:r>
          </a:p>
        </p:txBody>
      </p:sp>
    </p:spTree>
    <p:extLst>
      <p:ext uri="{BB962C8B-B14F-4D97-AF65-F5344CB8AC3E}">
        <p14:creationId xmlns:p14="http://schemas.microsoft.com/office/powerpoint/2010/main" val="267650740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bwMode="auto">
          <a:xfrm>
            <a:off x="7061974" y="1023370"/>
            <a:ext cx="2455507"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ounded Rectangle 63"/>
          <p:cNvSpPr/>
          <p:nvPr/>
        </p:nvSpPr>
        <p:spPr bwMode="auto">
          <a:xfrm>
            <a:off x="2614250" y="1023370"/>
            <a:ext cx="9402585"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FLOW with App Service</a:t>
            </a:r>
            <a:endParaRPr lang="en-US" dirty="0"/>
          </a:p>
        </p:txBody>
      </p:sp>
      <p:sp>
        <p:nvSpPr>
          <p:cNvPr id="31" name="Rounded Rectangle 30"/>
          <p:cNvSpPr/>
          <p:nvPr/>
        </p:nvSpPr>
        <p:spPr bwMode="auto">
          <a:xfrm>
            <a:off x="269240" y="1047750"/>
            <a:ext cx="2304298" cy="543877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108945" y="1473326"/>
            <a:ext cx="12060432" cy="4780412"/>
            <a:chOff x="108945" y="1473326"/>
            <a:chExt cx="12060432" cy="4780412"/>
          </a:xfrm>
        </p:grpSpPr>
        <p:sp>
          <p:nvSpPr>
            <p:cNvPr id="33" name="TextBox 32"/>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34" name="Group 33"/>
            <p:cNvGrpSpPr/>
            <p:nvPr/>
          </p:nvGrpSpPr>
          <p:grpSpPr>
            <a:xfrm>
              <a:off x="108945" y="1473326"/>
              <a:ext cx="11537748" cy="4780412"/>
              <a:chOff x="108945" y="1473326"/>
              <a:chExt cx="11537748" cy="4780412"/>
            </a:xfrm>
          </p:grpSpPr>
          <p:cxnSp>
            <p:nvCxnSpPr>
              <p:cNvPr id="35" name="Straight Arrow Connector 34"/>
              <p:cNvCxnSpPr>
                <a:stCxn id="38" idx="6"/>
                <a:endCxn id="41"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1" idx="6"/>
                <a:endCxn id="45"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5" idx="6"/>
                <a:endCxn id="47"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40" name="Right Arrow 39"/>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44" name="TextBox 43"/>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45" name="Oval 44"/>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47" name="Oval 46"/>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50" name="Equal 49"/>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ight Arrow 50"/>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Can 51"/>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3" name="Straight Arrow Connector 52"/>
              <p:cNvCxnSpPr>
                <a:stCxn id="48" idx="7"/>
                <a:endCxn id="38"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8" idx="5"/>
                <a:endCxn id="42"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Plus 54"/>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Plus 55"/>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Arrow Connector 56"/>
              <p:cNvCxnSpPr>
                <a:stCxn id="42" idx="6"/>
                <a:endCxn id="52"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7" idx="4"/>
                <a:endCxn id="52"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pic>
        <p:nvPicPr>
          <p:cNvPr id="60" name="Picture 2" descr="https://az213233.vo.msecnd.net/Content/6.0.00298.4.160413-1548/ApiManagement/Images/ApiMana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49976" t="-11700"/>
          <a:stretch/>
        </p:blipFill>
        <p:spPr bwMode="auto">
          <a:xfrm>
            <a:off x="998588" y="4013201"/>
            <a:ext cx="507903" cy="632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36" y="2866378"/>
            <a:ext cx="607241" cy="522227"/>
          </a:xfrm>
          <a:prstGeom prst="rect">
            <a:avLst/>
          </a:prstGeom>
        </p:spPr>
      </p:pic>
      <p:pic>
        <p:nvPicPr>
          <p:cNvPr id="66" name="Picture 65"/>
          <p:cNvPicPr>
            <a:picLocks noChangeAspect="1"/>
          </p:cNvPicPr>
          <p:nvPr/>
        </p:nvPicPr>
        <p:blipFill>
          <a:blip r:embed="rId4"/>
          <a:stretch>
            <a:fillRect/>
          </a:stretch>
        </p:blipFill>
        <p:spPr>
          <a:xfrm>
            <a:off x="3391496" y="2810802"/>
            <a:ext cx="578449" cy="577803"/>
          </a:xfrm>
          <a:prstGeom prst="rect">
            <a:avLst/>
          </a:prstGeom>
        </p:spPr>
      </p:pic>
      <p:pic>
        <p:nvPicPr>
          <p:cNvPr id="67" name="Picture 66"/>
          <p:cNvPicPr>
            <a:picLocks noChangeAspect="1"/>
          </p:cNvPicPr>
          <p:nvPr/>
        </p:nvPicPr>
        <p:blipFill>
          <a:blip r:embed="rId4"/>
          <a:stretch>
            <a:fillRect/>
          </a:stretch>
        </p:blipFill>
        <p:spPr>
          <a:xfrm>
            <a:off x="5803897" y="2810802"/>
            <a:ext cx="578449" cy="577803"/>
          </a:xfrm>
          <a:prstGeom prst="rect">
            <a:avLst/>
          </a:prstGeom>
        </p:spPr>
      </p:pic>
      <p:pic>
        <p:nvPicPr>
          <p:cNvPr id="68" name="Picture 67"/>
          <p:cNvPicPr>
            <a:picLocks noChangeAspect="1"/>
          </p:cNvPicPr>
          <p:nvPr/>
        </p:nvPicPr>
        <p:blipFill>
          <a:blip r:embed="rId4"/>
          <a:stretch>
            <a:fillRect/>
          </a:stretch>
        </p:blipFill>
        <p:spPr>
          <a:xfrm>
            <a:off x="10756482" y="2810801"/>
            <a:ext cx="578449" cy="577803"/>
          </a:xfrm>
          <a:prstGeom prst="rect">
            <a:avLst/>
          </a:prstGeom>
        </p:spPr>
      </p:pic>
      <p:sp>
        <p:nvSpPr>
          <p:cNvPr id="69" name="Rounded Rectangle 68"/>
          <p:cNvSpPr/>
          <p:nvPr/>
        </p:nvSpPr>
        <p:spPr bwMode="auto">
          <a:xfrm rot="16200000">
            <a:off x="953280" y="363371"/>
            <a:ext cx="935882" cy="2304640"/>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TextBox 69"/>
          <p:cNvSpPr txBox="1"/>
          <p:nvPr/>
        </p:nvSpPr>
        <p:spPr>
          <a:xfrm>
            <a:off x="177485" y="1023370"/>
            <a:ext cx="2581270"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API Management</a:t>
            </a:r>
          </a:p>
        </p:txBody>
      </p:sp>
      <p:sp>
        <p:nvSpPr>
          <p:cNvPr id="71" name="Rounded Rectangle 70"/>
          <p:cNvSpPr/>
          <p:nvPr/>
        </p:nvSpPr>
        <p:spPr bwMode="auto">
          <a:xfrm rot="16200000">
            <a:off x="8010392" y="445604"/>
            <a:ext cx="441987" cy="1603771"/>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2" name="TextBox 71"/>
          <p:cNvSpPr txBox="1"/>
          <p:nvPr/>
        </p:nvSpPr>
        <p:spPr>
          <a:xfrm>
            <a:off x="6970517" y="919068"/>
            <a:ext cx="258127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Function</a:t>
            </a:r>
          </a:p>
        </p:txBody>
      </p:sp>
      <p:sp>
        <p:nvSpPr>
          <p:cNvPr id="73" name="Rounded Rectangle 72"/>
          <p:cNvSpPr/>
          <p:nvPr/>
        </p:nvSpPr>
        <p:spPr bwMode="auto">
          <a:xfrm rot="16200000">
            <a:off x="4463668" y="-525801"/>
            <a:ext cx="440142" cy="3548428"/>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p:cNvSpPr txBox="1"/>
          <p:nvPr/>
        </p:nvSpPr>
        <p:spPr>
          <a:xfrm>
            <a:off x="2686311" y="942786"/>
            <a:ext cx="3992045"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Logic App + Connectors</a:t>
            </a:r>
          </a:p>
        </p:txBody>
      </p:sp>
    </p:spTree>
    <p:extLst>
      <p:ext uri="{BB962C8B-B14F-4D97-AF65-F5344CB8AC3E}">
        <p14:creationId xmlns:p14="http://schemas.microsoft.com/office/powerpoint/2010/main" val="228831826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bwMode="auto">
          <a:xfrm>
            <a:off x="7061974" y="1023370"/>
            <a:ext cx="2455507"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ounded Rectangle 63"/>
          <p:cNvSpPr/>
          <p:nvPr/>
        </p:nvSpPr>
        <p:spPr bwMode="auto">
          <a:xfrm>
            <a:off x="2614250" y="1023370"/>
            <a:ext cx="9402585"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What can that Fetch Invoice API be?</a:t>
            </a:r>
            <a:endParaRPr lang="en-US" dirty="0"/>
          </a:p>
        </p:txBody>
      </p:sp>
      <p:sp>
        <p:nvSpPr>
          <p:cNvPr id="31" name="Rounded Rectangle 30"/>
          <p:cNvSpPr/>
          <p:nvPr/>
        </p:nvSpPr>
        <p:spPr bwMode="auto">
          <a:xfrm>
            <a:off x="269240" y="1047750"/>
            <a:ext cx="2304298" cy="543877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108945" y="1473326"/>
            <a:ext cx="12060432" cy="4780412"/>
            <a:chOff x="108945" y="1473326"/>
            <a:chExt cx="12060432" cy="4780412"/>
          </a:xfrm>
        </p:grpSpPr>
        <p:sp>
          <p:nvSpPr>
            <p:cNvPr id="33" name="TextBox 32"/>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34" name="Group 33"/>
            <p:cNvGrpSpPr/>
            <p:nvPr/>
          </p:nvGrpSpPr>
          <p:grpSpPr>
            <a:xfrm>
              <a:off x="108945" y="1473326"/>
              <a:ext cx="11537748" cy="4780412"/>
              <a:chOff x="108945" y="1473326"/>
              <a:chExt cx="11537748" cy="4780412"/>
            </a:xfrm>
          </p:grpSpPr>
          <p:cxnSp>
            <p:nvCxnSpPr>
              <p:cNvPr id="35" name="Straight Arrow Connector 34"/>
              <p:cNvCxnSpPr>
                <a:stCxn id="38" idx="6"/>
                <a:endCxn id="41"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1" idx="6"/>
                <a:endCxn id="45"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5" idx="6"/>
                <a:endCxn id="47"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40" name="Right Arrow 39"/>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44" name="TextBox 43"/>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45" name="Oval 44"/>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47" name="Oval 46"/>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50" name="Equal 49"/>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ight Arrow 50"/>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Can 51"/>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3" name="Straight Arrow Connector 52"/>
              <p:cNvCxnSpPr>
                <a:stCxn id="48" idx="7"/>
                <a:endCxn id="38"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8" idx="5"/>
                <a:endCxn id="42"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Plus 54"/>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Plus 55"/>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Arrow Connector 56"/>
              <p:cNvCxnSpPr>
                <a:stCxn id="42" idx="6"/>
                <a:endCxn id="52"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7" idx="4"/>
                <a:endCxn id="52"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pic>
        <p:nvPicPr>
          <p:cNvPr id="60" name="Picture 2" descr="https://az213233.vo.msecnd.net/Content/6.0.00298.4.160413-1548/ApiManagement/Images/ApiMana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49976" t="-11700"/>
          <a:stretch/>
        </p:blipFill>
        <p:spPr bwMode="auto">
          <a:xfrm>
            <a:off x="998588" y="4013201"/>
            <a:ext cx="507903" cy="632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36" y="2866378"/>
            <a:ext cx="607241" cy="522227"/>
          </a:xfrm>
          <a:prstGeom prst="rect">
            <a:avLst/>
          </a:prstGeom>
        </p:spPr>
      </p:pic>
      <p:pic>
        <p:nvPicPr>
          <p:cNvPr id="66" name="Picture 65"/>
          <p:cNvPicPr>
            <a:picLocks noChangeAspect="1"/>
          </p:cNvPicPr>
          <p:nvPr/>
        </p:nvPicPr>
        <p:blipFill>
          <a:blip r:embed="rId4"/>
          <a:stretch>
            <a:fillRect/>
          </a:stretch>
        </p:blipFill>
        <p:spPr>
          <a:xfrm>
            <a:off x="3391496" y="2810802"/>
            <a:ext cx="578449" cy="577803"/>
          </a:xfrm>
          <a:prstGeom prst="rect">
            <a:avLst/>
          </a:prstGeom>
        </p:spPr>
      </p:pic>
      <p:pic>
        <p:nvPicPr>
          <p:cNvPr id="67" name="Picture 66"/>
          <p:cNvPicPr>
            <a:picLocks noChangeAspect="1"/>
          </p:cNvPicPr>
          <p:nvPr/>
        </p:nvPicPr>
        <p:blipFill>
          <a:blip r:embed="rId4"/>
          <a:stretch>
            <a:fillRect/>
          </a:stretch>
        </p:blipFill>
        <p:spPr>
          <a:xfrm>
            <a:off x="5803897" y="2810802"/>
            <a:ext cx="578449" cy="577803"/>
          </a:xfrm>
          <a:prstGeom prst="rect">
            <a:avLst/>
          </a:prstGeom>
        </p:spPr>
      </p:pic>
      <p:pic>
        <p:nvPicPr>
          <p:cNvPr id="68" name="Picture 67"/>
          <p:cNvPicPr>
            <a:picLocks noChangeAspect="1"/>
          </p:cNvPicPr>
          <p:nvPr/>
        </p:nvPicPr>
        <p:blipFill>
          <a:blip r:embed="rId4"/>
          <a:stretch>
            <a:fillRect/>
          </a:stretch>
        </p:blipFill>
        <p:spPr>
          <a:xfrm>
            <a:off x="10756482" y="2810801"/>
            <a:ext cx="578449" cy="577803"/>
          </a:xfrm>
          <a:prstGeom prst="rect">
            <a:avLst/>
          </a:prstGeom>
        </p:spPr>
      </p:pic>
      <p:sp>
        <p:nvSpPr>
          <p:cNvPr id="69" name="Rounded Rectangle 68"/>
          <p:cNvSpPr/>
          <p:nvPr/>
        </p:nvSpPr>
        <p:spPr bwMode="auto">
          <a:xfrm rot="16200000">
            <a:off x="953280" y="363371"/>
            <a:ext cx="935882" cy="2304640"/>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0" name="TextBox 69"/>
          <p:cNvSpPr txBox="1"/>
          <p:nvPr/>
        </p:nvSpPr>
        <p:spPr>
          <a:xfrm>
            <a:off x="177485" y="1023370"/>
            <a:ext cx="2581270"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API Management</a:t>
            </a:r>
          </a:p>
        </p:txBody>
      </p:sp>
      <p:sp>
        <p:nvSpPr>
          <p:cNvPr id="72" name="Rounded Rectangle 71"/>
          <p:cNvSpPr/>
          <p:nvPr/>
        </p:nvSpPr>
        <p:spPr bwMode="auto">
          <a:xfrm rot="16200000">
            <a:off x="8010392" y="445604"/>
            <a:ext cx="441987" cy="1603771"/>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3" name="TextBox 72"/>
          <p:cNvSpPr txBox="1"/>
          <p:nvPr/>
        </p:nvSpPr>
        <p:spPr>
          <a:xfrm>
            <a:off x="6970517" y="919068"/>
            <a:ext cx="258127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Function</a:t>
            </a:r>
          </a:p>
        </p:txBody>
      </p:sp>
      <p:sp>
        <p:nvSpPr>
          <p:cNvPr id="74" name="Rounded Rectangle 73"/>
          <p:cNvSpPr/>
          <p:nvPr/>
        </p:nvSpPr>
        <p:spPr bwMode="auto">
          <a:xfrm rot="16200000">
            <a:off x="4463668" y="-525801"/>
            <a:ext cx="440142" cy="3548428"/>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TextBox 74"/>
          <p:cNvSpPr txBox="1"/>
          <p:nvPr/>
        </p:nvSpPr>
        <p:spPr>
          <a:xfrm>
            <a:off x="2686311" y="942786"/>
            <a:ext cx="3992045"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Logic App + Connectors</a:t>
            </a:r>
          </a:p>
        </p:txBody>
      </p:sp>
    </p:spTree>
    <p:extLst>
      <p:ext uri="{BB962C8B-B14F-4D97-AF65-F5344CB8AC3E}">
        <p14:creationId xmlns:p14="http://schemas.microsoft.com/office/powerpoint/2010/main" val="193281318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Management can help you talk to it all!</a:t>
            </a:r>
            <a:endParaRPr lang="en-US" dirty="0"/>
          </a:p>
        </p:txBody>
      </p:sp>
      <p:sp>
        <p:nvSpPr>
          <p:cNvPr id="3" name="Text Placeholder 2"/>
          <p:cNvSpPr>
            <a:spLocks noGrp="1"/>
          </p:cNvSpPr>
          <p:nvPr>
            <p:ph type="body" sz="quarter" idx="10"/>
          </p:nvPr>
        </p:nvSpPr>
        <p:spPr>
          <a:xfrm>
            <a:off x="269239" y="1189177"/>
            <a:ext cx="11653523" cy="4709944"/>
          </a:xfrm>
        </p:spPr>
        <p:txBody>
          <a:bodyPr/>
          <a:lstStyle/>
          <a:p>
            <a:r>
              <a:rPr lang="en-US" dirty="0" smtClean="0"/>
              <a:t>API Management can talk to…</a:t>
            </a:r>
          </a:p>
          <a:p>
            <a:pPr marL="571500" indent="-571500">
              <a:buFont typeface="Arial" panose="020B0604020202020204" pitchFamily="34" charset="0"/>
              <a:buChar char="•"/>
            </a:pPr>
            <a:r>
              <a:rPr lang="en-US" dirty="0" smtClean="0"/>
              <a:t>API on-</a:t>
            </a:r>
            <a:r>
              <a:rPr lang="en-US" dirty="0" err="1" smtClean="0"/>
              <a:t>prem</a:t>
            </a:r>
            <a:r>
              <a:rPr lang="en-US" dirty="0" smtClean="0"/>
              <a:t> (optionally with VPN/Express Route)</a:t>
            </a:r>
          </a:p>
          <a:p>
            <a:pPr marL="571500" indent="-571500">
              <a:buFont typeface="Arial" panose="020B0604020202020204" pitchFamily="34" charset="0"/>
              <a:buChar char="•"/>
            </a:pPr>
            <a:r>
              <a:rPr lang="en-US" dirty="0" smtClean="0"/>
              <a:t>API on other clouds (optionally with VPN)</a:t>
            </a:r>
          </a:p>
          <a:p>
            <a:pPr marL="571500" indent="-571500">
              <a:buFont typeface="Arial" panose="020B0604020202020204" pitchFamily="34" charset="0"/>
              <a:buChar char="•"/>
            </a:pPr>
            <a:r>
              <a:rPr lang="en-US" dirty="0" smtClean="0"/>
              <a:t>API hosted on an API App</a:t>
            </a:r>
          </a:p>
          <a:p>
            <a:pPr marL="571500" indent="-571500">
              <a:buFont typeface="Arial" panose="020B0604020202020204" pitchFamily="34" charset="0"/>
              <a:buChar char="•"/>
            </a:pPr>
            <a:r>
              <a:rPr lang="en-US" dirty="0" smtClean="0"/>
              <a:t>API hosted on Azure Functions</a:t>
            </a:r>
          </a:p>
          <a:p>
            <a:pPr marL="571500" indent="-57150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146483987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p:cNvSpPr/>
          <p:nvPr/>
        </p:nvSpPr>
        <p:spPr bwMode="auto">
          <a:xfrm>
            <a:off x="2630688" y="4172737"/>
            <a:ext cx="3070372" cy="2340942"/>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5" name="Rounded Rectangle 74"/>
          <p:cNvSpPr/>
          <p:nvPr/>
        </p:nvSpPr>
        <p:spPr bwMode="auto">
          <a:xfrm rot="16200000">
            <a:off x="3941432" y="3189510"/>
            <a:ext cx="441987" cy="2381248"/>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Rounded Rectangle 73"/>
          <p:cNvSpPr/>
          <p:nvPr/>
        </p:nvSpPr>
        <p:spPr bwMode="auto">
          <a:xfrm rot="16200000">
            <a:off x="8010392" y="445604"/>
            <a:ext cx="441987" cy="1603771"/>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2" name="Rounded Rectangle 71"/>
          <p:cNvSpPr/>
          <p:nvPr/>
        </p:nvSpPr>
        <p:spPr bwMode="auto">
          <a:xfrm rot="16200000">
            <a:off x="953280" y="363371"/>
            <a:ext cx="935882" cy="2304640"/>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3" name="Rounded Rectangle 72"/>
          <p:cNvSpPr/>
          <p:nvPr/>
        </p:nvSpPr>
        <p:spPr bwMode="auto">
          <a:xfrm rot="16200000">
            <a:off x="4463668" y="-525801"/>
            <a:ext cx="440142" cy="3548428"/>
          </a:xfrm>
          <a:prstGeom prst="roundRect">
            <a:avLst>
              <a:gd name="adj" fmla="val 50000"/>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1" name="Rounded Rectangle 60"/>
          <p:cNvSpPr/>
          <p:nvPr/>
        </p:nvSpPr>
        <p:spPr bwMode="auto">
          <a:xfrm>
            <a:off x="7061974" y="1023370"/>
            <a:ext cx="2455507"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4" name="Rounded Rectangle 63"/>
          <p:cNvSpPr/>
          <p:nvPr/>
        </p:nvSpPr>
        <p:spPr bwMode="auto">
          <a:xfrm>
            <a:off x="2614250" y="1023370"/>
            <a:ext cx="9402585" cy="310095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What can that Fetch Invoice API be?</a:t>
            </a:r>
            <a:endParaRPr lang="en-US" dirty="0"/>
          </a:p>
        </p:txBody>
      </p:sp>
      <p:sp>
        <p:nvSpPr>
          <p:cNvPr id="31" name="Rounded Rectangle 30"/>
          <p:cNvSpPr/>
          <p:nvPr/>
        </p:nvSpPr>
        <p:spPr bwMode="auto">
          <a:xfrm>
            <a:off x="269240" y="1047750"/>
            <a:ext cx="2304298" cy="5438775"/>
          </a:xfrm>
          <a:prstGeom prst="roundRect">
            <a:avLst/>
          </a:prstGeom>
          <a:solidFill>
            <a:srgbClr val="D2D2D2">
              <a:alpha val="3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108945" y="1473326"/>
            <a:ext cx="12060432" cy="4780412"/>
            <a:chOff x="108945" y="1473326"/>
            <a:chExt cx="12060432" cy="4780412"/>
          </a:xfrm>
        </p:grpSpPr>
        <p:sp>
          <p:nvSpPr>
            <p:cNvPr id="33" name="TextBox 32"/>
            <p:cNvSpPr txBox="1"/>
            <p:nvPr/>
          </p:nvSpPr>
          <p:spPr>
            <a:xfrm>
              <a:off x="9847659" y="1639525"/>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Store record</a:t>
              </a:r>
            </a:p>
          </p:txBody>
        </p:sp>
        <p:grpSp>
          <p:nvGrpSpPr>
            <p:cNvPr id="34" name="Group 33"/>
            <p:cNvGrpSpPr/>
            <p:nvPr/>
          </p:nvGrpSpPr>
          <p:grpSpPr>
            <a:xfrm>
              <a:off x="108945" y="1473326"/>
              <a:ext cx="11537748" cy="4780412"/>
              <a:chOff x="108945" y="1473326"/>
              <a:chExt cx="11537748" cy="4780412"/>
            </a:xfrm>
          </p:grpSpPr>
          <p:cxnSp>
            <p:nvCxnSpPr>
              <p:cNvPr id="35" name="Straight Arrow Connector 34"/>
              <p:cNvCxnSpPr>
                <a:stCxn id="38" idx="6"/>
                <a:endCxn id="41" idx="2"/>
              </p:cNvCxnSpPr>
              <p:nvPr/>
            </p:nvCxnSpPr>
            <p:spPr>
              <a:xfrm>
                <a:off x="4316017" y="3127492"/>
                <a:ext cx="11418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1" idx="6"/>
                <a:endCxn id="45" idx="2"/>
              </p:cNvCxnSpPr>
              <p:nvPr/>
            </p:nvCxnSpPr>
            <p:spPr>
              <a:xfrm>
                <a:off x="6734175" y="3127492"/>
                <a:ext cx="1218008"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5" idx="6"/>
                <a:endCxn id="47" idx="2"/>
              </p:cNvCxnSpPr>
              <p:nvPr/>
            </p:nvCxnSpPr>
            <p:spPr>
              <a:xfrm>
                <a:off x="9228533" y="3127492"/>
                <a:ext cx="1141810" cy="0"/>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bwMode="auto">
              <a:xfrm>
                <a:off x="3039667"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TextBox 38"/>
              <p:cNvSpPr txBox="1"/>
              <p:nvPr/>
            </p:nvSpPr>
            <p:spPr>
              <a:xfrm>
                <a:off x="2470548" y="1473326"/>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Upload Invoice as File</a:t>
                </a:r>
              </a:p>
            </p:txBody>
          </p:sp>
          <p:sp>
            <p:nvSpPr>
              <p:cNvPr id="40" name="Right Arrow 39"/>
              <p:cNvSpPr/>
              <p:nvPr/>
            </p:nvSpPr>
            <p:spPr bwMode="auto">
              <a:xfrm>
                <a:off x="4620221"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5457825"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2993232" y="49964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TextBox 42"/>
              <p:cNvSpPr txBox="1"/>
              <p:nvPr/>
            </p:nvSpPr>
            <p:spPr>
              <a:xfrm>
                <a:off x="2516983" y="4434886"/>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Fetch Invoice</a:t>
                </a:r>
              </a:p>
            </p:txBody>
          </p:sp>
          <p:sp>
            <p:nvSpPr>
              <p:cNvPr id="44" name="TextBox 43"/>
              <p:cNvSpPr txBox="1"/>
              <p:nvPr/>
            </p:nvSpPr>
            <p:spPr>
              <a:xfrm>
                <a:off x="4935141" y="1718900"/>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Grab raw file</a:t>
                </a:r>
              </a:p>
            </p:txBody>
          </p:sp>
          <p:sp>
            <p:nvSpPr>
              <p:cNvPr id="45" name="Oval 44"/>
              <p:cNvSpPr/>
              <p:nvPr/>
            </p:nvSpPr>
            <p:spPr bwMode="auto">
              <a:xfrm>
                <a:off x="795218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6" name="TextBox 45"/>
              <p:cNvSpPr txBox="1"/>
              <p:nvPr/>
            </p:nvSpPr>
            <p:spPr>
              <a:xfrm>
                <a:off x="7429499" y="1502680"/>
                <a:ext cx="2321718"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Convert to JSON</a:t>
                </a:r>
              </a:p>
            </p:txBody>
          </p:sp>
          <p:sp>
            <p:nvSpPr>
              <p:cNvPr id="47" name="Oval 46"/>
              <p:cNvSpPr/>
              <p:nvPr/>
            </p:nvSpPr>
            <p:spPr bwMode="auto">
              <a:xfrm>
                <a:off x="10370343" y="2498842"/>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8" name="Oval 47"/>
              <p:cNvSpPr/>
              <p:nvPr/>
            </p:nvSpPr>
            <p:spPr bwMode="auto">
              <a:xfrm>
                <a:off x="614365" y="3739138"/>
                <a:ext cx="1276350" cy="12573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108945" y="3000612"/>
                <a:ext cx="232171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chemeClr val="accent3"/>
                    </a:solidFill>
                  </a:rPr>
                  <a:t>Unified API</a:t>
                </a:r>
              </a:p>
            </p:txBody>
          </p:sp>
          <p:sp>
            <p:nvSpPr>
              <p:cNvPr id="50" name="Equal 49"/>
              <p:cNvSpPr/>
              <p:nvPr/>
            </p:nvSpPr>
            <p:spPr bwMode="auto">
              <a:xfrm>
                <a:off x="7038379" y="2930211"/>
                <a:ext cx="609600" cy="394562"/>
              </a:xfrm>
              <a:prstGeom prst="mathEqua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Right Arrow 50"/>
              <p:cNvSpPr/>
              <p:nvPr/>
            </p:nvSpPr>
            <p:spPr bwMode="auto">
              <a:xfrm>
                <a:off x="9532737" y="2917942"/>
                <a:ext cx="533400" cy="41910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2" name="Can 51"/>
              <p:cNvSpPr/>
              <p:nvPr/>
            </p:nvSpPr>
            <p:spPr bwMode="auto">
              <a:xfrm>
                <a:off x="8147445" y="4996438"/>
                <a:ext cx="885825" cy="1190988"/>
              </a:xfrm>
              <a:prstGeom prst="can">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3" name="Straight Arrow Connector 52"/>
              <p:cNvCxnSpPr>
                <a:stCxn id="48" idx="7"/>
                <a:endCxn id="38" idx="2"/>
              </p:cNvCxnSpPr>
              <p:nvPr/>
            </p:nvCxnSpPr>
            <p:spPr>
              <a:xfrm flipV="1">
                <a:off x="1703798" y="3127492"/>
                <a:ext cx="1335869" cy="795773"/>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8" idx="5"/>
                <a:endCxn id="42" idx="2"/>
              </p:cNvCxnSpPr>
              <p:nvPr/>
            </p:nvCxnSpPr>
            <p:spPr>
              <a:xfrm>
                <a:off x="1703798" y="4812311"/>
                <a:ext cx="1289434" cy="812777"/>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5" name="Plus 54"/>
              <p:cNvSpPr/>
              <p:nvPr/>
            </p:nvSpPr>
            <p:spPr bwMode="auto">
              <a:xfrm>
                <a:off x="2078238" y="3233824"/>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6" name="Plus 55"/>
              <p:cNvSpPr/>
              <p:nvPr/>
            </p:nvSpPr>
            <p:spPr bwMode="auto">
              <a:xfrm>
                <a:off x="2100264" y="4975811"/>
                <a:ext cx="533400" cy="523875"/>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57" name="Straight Arrow Connector 56"/>
              <p:cNvCxnSpPr>
                <a:stCxn id="42" idx="6"/>
                <a:endCxn id="52" idx="2"/>
              </p:cNvCxnSpPr>
              <p:nvPr/>
            </p:nvCxnSpPr>
            <p:spPr>
              <a:xfrm flipV="1">
                <a:off x="4269582" y="5591932"/>
                <a:ext cx="3877863" cy="33156"/>
              </a:xfrm>
              <a:prstGeom prst="straightConnector1">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7" idx="4"/>
                <a:endCxn id="52" idx="4"/>
              </p:cNvCxnSpPr>
              <p:nvPr/>
            </p:nvCxnSpPr>
            <p:spPr>
              <a:xfrm rot="5400000">
                <a:off x="9102999" y="3686413"/>
                <a:ext cx="1835790" cy="1975248"/>
              </a:xfrm>
              <a:prstGeom prst="bentConnector2">
                <a:avLst/>
              </a:prstGeom>
              <a:ln w="381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59" name="TextBox 58"/>
          <p:cNvSpPr txBox="1"/>
          <p:nvPr/>
        </p:nvSpPr>
        <p:spPr>
          <a:xfrm>
            <a:off x="177485" y="1023370"/>
            <a:ext cx="2581270" cy="960263"/>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API Management</a:t>
            </a:r>
          </a:p>
        </p:txBody>
      </p:sp>
      <p:pic>
        <p:nvPicPr>
          <p:cNvPr id="60" name="Picture 2" descr="https://az213233.vo.msecnd.net/Content/6.0.00298.4.160413-1548/ApiManagement/Images/ApiManage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49976" t="-11700"/>
          <a:stretch/>
        </p:blipFill>
        <p:spPr bwMode="auto">
          <a:xfrm>
            <a:off x="998588" y="4013201"/>
            <a:ext cx="507903" cy="6322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6970517" y="919068"/>
            <a:ext cx="2581270"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Function</a:t>
            </a: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36" y="2866378"/>
            <a:ext cx="607241" cy="522227"/>
          </a:xfrm>
          <a:prstGeom prst="rect">
            <a:avLst/>
          </a:prstGeom>
        </p:spPr>
      </p:pic>
      <p:sp>
        <p:nvSpPr>
          <p:cNvPr id="65" name="TextBox 64"/>
          <p:cNvSpPr txBox="1"/>
          <p:nvPr/>
        </p:nvSpPr>
        <p:spPr>
          <a:xfrm>
            <a:off x="2686311" y="942786"/>
            <a:ext cx="3992045"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Logic App + Connectors</a:t>
            </a:r>
          </a:p>
        </p:txBody>
      </p:sp>
      <p:pic>
        <p:nvPicPr>
          <p:cNvPr id="66" name="Picture 65"/>
          <p:cNvPicPr>
            <a:picLocks noChangeAspect="1"/>
          </p:cNvPicPr>
          <p:nvPr/>
        </p:nvPicPr>
        <p:blipFill>
          <a:blip r:embed="rId4"/>
          <a:stretch>
            <a:fillRect/>
          </a:stretch>
        </p:blipFill>
        <p:spPr>
          <a:xfrm>
            <a:off x="3391496" y="2810802"/>
            <a:ext cx="578449" cy="577803"/>
          </a:xfrm>
          <a:prstGeom prst="rect">
            <a:avLst/>
          </a:prstGeom>
        </p:spPr>
      </p:pic>
      <p:pic>
        <p:nvPicPr>
          <p:cNvPr id="67" name="Picture 66"/>
          <p:cNvPicPr>
            <a:picLocks noChangeAspect="1"/>
          </p:cNvPicPr>
          <p:nvPr/>
        </p:nvPicPr>
        <p:blipFill>
          <a:blip r:embed="rId4"/>
          <a:stretch>
            <a:fillRect/>
          </a:stretch>
        </p:blipFill>
        <p:spPr>
          <a:xfrm>
            <a:off x="5803897" y="2810802"/>
            <a:ext cx="578449" cy="577803"/>
          </a:xfrm>
          <a:prstGeom prst="rect">
            <a:avLst/>
          </a:prstGeom>
        </p:spPr>
      </p:pic>
      <p:pic>
        <p:nvPicPr>
          <p:cNvPr id="68" name="Picture 67"/>
          <p:cNvPicPr>
            <a:picLocks noChangeAspect="1"/>
          </p:cNvPicPr>
          <p:nvPr/>
        </p:nvPicPr>
        <p:blipFill>
          <a:blip r:embed="rId4"/>
          <a:stretch>
            <a:fillRect/>
          </a:stretch>
        </p:blipFill>
        <p:spPr>
          <a:xfrm>
            <a:off x="10756482" y="2810801"/>
            <a:ext cx="578449" cy="577803"/>
          </a:xfrm>
          <a:prstGeom prst="rect">
            <a:avLst/>
          </a:prstGeom>
        </p:spPr>
      </p:pic>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786" y="5397130"/>
            <a:ext cx="607241" cy="522227"/>
          </a:xfrm>
          <a:prstGeom prst="rect">
            <a:avLst/>
          </a:prstGeom>
        </p:spPr>
      </p:pic>
      <p:sp>
        <p:nvSpPr>
          <p:cNvPr id="71" name="TextBox 70"/>
          <p:cNvSpPr txBox="1"/>
          <p:nvPr/>
        </p:nvSpPr>
        <p:spPr>
          <a:xfrm>
            <a:off x="2630688" y="4050145"/>
            <a:ext cx="3093838" cy="627864"/>
          </a:xfrm>
          <a:prstGeom prst="rect">
            <a:avLst/>
          </a:prstGeom>
          <a:noFill/>
        </p:spPr>
        <p:txBody>
          <a:bodyPr wrap="square" lIns="182880" tIns="146304" rIns="182880" bIns="146304" rtlCol="0" anchor="ctr">
            <a:spAutoFit/>
          </a:bodyPr>
          <a:lstStyle/>
          <a:p>
            <a:pPr algn="ctr">
              <a:lnSpc>
                <a:spcPct val="90000"/>
              </a:lnSpc>
              <a:spcAft>
                <a:spcPts val="600"/>
              </a:spcAft>
            </a:pPr>
            <a:r>
              <a:rPr lang="en-US" sz="2400" dirty="0" smtClean="0">
                <a:solidFill>
                  <a:srgbClr val="0078D7"/>
                </a:solidFill>
              </a:rPr>
              <a:t>Dealer’s Choice</a:t>
            </a:r>
          </a:p>
        </p:txBody>
      </p:sp>
    </p:spTree>
    <p:extLst>
      <p:ext uri="{BB962C8B-B14F-4D97-AF65-F5344CB8AC3E}">
        <p14:creationId xmlns:p14="http://schemas.microsoft.com/office/powerpoint/2010/main" val="38184836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49604"/>
            <a:ext cx="11653523" cy="1158793"/>
          </a:xfrm>
        </p:spPr>
        <p:txBody>
          <a:bodyPr/>
          <a:lstStyle/>
          <a:p>
            <a:r>
              <a:rPr lang="en-US" dirty="0" smtClean="0"/>
              <a:t>Wrap Up</a:t>
            </a:r>
            <a:endParaRPr lang="en-US" dirty="0"/>
          </a:p>
        </p:txBody>
      </p:sp>
    </p:spTree>
    <p:extLst>
      <p:ext uri="{BB962C8B-B14F-4D97-AF65-F5344CB8AC3E}">
        <p14:creationId xmlns:p14="http://schemas.microsoft.com/office/powerpoint/2010/main" val="56405788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started and reach out!</a:t>
            </a:r>
            <a:endParaRPr lang="en-US" dirty="0"/>
          </a:p>
        </p:txBody>
      </p:sp>
      <p:sp>
        <p:nvSpPr>
          <p:cNvPr id="3" name="Text Placeholder 2"/>
          <p:cNvSpPr>
            <a:spLocks noGrp="1"/>
          </p:cNvSpPr>
          <p:nvPr>
            <p:ph type="body" sz="quarter" idx="10"/>
          </p:nvPr>
        </p:nvSpPr>
        <p:spPr>
          <a:xfrm>
            <a:off x="269239" y="1189177"/>
            <a:ext cx="11653523" cy="4709944"/>
          </a:xfrm>
        </p:spPr>
        <p:txBody>
          <a:bodyPr/>
          <a:lstStyle/>
          <a:p>
            <a:r>
              <a:rPr lang="en-US" dirty="0" smtClean="0"/>
              <a:t>Try Functions – </a:t>
            </a:r>
            <a:r>
              <a:rPr lang="en-US" dirty="0" smtClean="0">
                <a:hlinkClick r:id="rId2"/>
              </a:rPr>
              <a:t>https://functions.azure.com</a:t>
            </a:r>
            <a:endParaRPr lang="en-US" dirty="0" smtClean="0"/>
          </a:p>
          <a:p>
            <a:r>
              <a:rPr lang="en-US" dirty="0" smtClean="0"/>
              <a:t>Try App Service – </a:t>
            </a:r>
            <a:r>
              <a:rPr lang="en-US" dirty="0" smtClean="0">
                <a:hlinkClick r:id="rId3"/>
              </a:rPr>
              <a:t>https://tryappservice.azure.com</a:t>
            </a:r>
            <a:endParaRPr lang="en-US" dirty="0" smtClean="0"/>
          </a:p>
          <a:p>
            <a:endParaRPr lang="en-US" dirty="0"/>
          </a:p>
          <a:p>
            <a:r>
              <a:rPr lang="en-US" dirty="0" smtClean="0"/>
              <a:t>Contact me</a:t>
            </a:r>
          </a:p>
          <a:p>
            <a:r>
              <a:rPr lang="en-US" dirty="0" smtClean="0"/>
              <a:t>chrande@microsoft.com</a:t>
            </a:r>
          </a:p>
          <a:p>
            <a:r>
              <a:rPr lang="en-US" dirty="0" smtClean="0"/>
              <a:t>@</a:t>
            </a:r>
            <a:r>
              <a:rPr lang="en-US" dirty="0" err="1" smtClean="0"/>
              <a:t>crandycodes</a:t>
            </a:r>
            <a:endParaRPr lang="en-US" dirty="0" smtClean="0"/>
          </a:p>
          <a:p>
            <a:r>
              <a:rPr lang="en-US" dirty="0" smtClean="0"/>
              <a:t>@</a:t>
            </a:r>
            <a:r>
              <a:rPr lang="en-US" dirty="0" err="1" smtClean="0"/>
              <a:t>AzureFunctions</a:t>
            </a:r>
            <a:endParaRPr lang="en-US" dirty="0"/>
          </a:p>
        </p:txBody>
      </p:sp>
    </p:spTree>
    <p:extLst>
      <p:ext uri="{BB962C8B-B14F-4D97-AF65-F5344CB8AC3E}">
        <p14:creationId xmlns:p14="http://schemas.microsoft.com/office/powerpoint/2010/main" val="183848263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979168"/>
            <a:ext cx="11655840" cy="899665"/>
          </a:xfrm>
        </p:spPr>
        <p:txBody>
          <a:bodyPr/>
          <a:lstStyle/>
          <a:p>
            <a:r>
              <a:rPr lang="en-US" sz="13800" dirty="0" smtClean="0">
                <a:solidFill>
                  <a:srgbClr val="0078D7"/>
                </a:solidFill>
              </a:rPr>
              <a:t>Questions?</a:t>
            </a:r>
            <a:endParaRPr lang="en-US" sz="13800" dirty="0">
              <a:solidFill>
                <a:srgbClr val="0078D7"/>
              </a:solidFill>
            </a:endParaRPr>
          </a:p>
        </p:txBody>
      </p:sp>
    </p:spTree>
    <p:extLst>
      <p:ext uri="{BB962C8B-B14F-4D97-AF65-F5344CB8AC3E}">
        <p14:creationId xmlns:p14="http://schemas.microsoft.com/office/powerpoint/2010/main" val="251792494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49604"/>
            <a:ext cx="11653523" cy="1158793"/>
          </a:xfrm>
        </p:spPr>
        <p:txBody>
          <a:bodyPr/>
          <a:lstStyle/>
          <a:p>
            <a:r>
              <a:rPr lang="en-US" dirty="0" smtClean="0"/>
              <a:t>What is Azure App Service?</a:t>
            </a:r>
            <a:endParaRPr lang="en-US" dirty="0"/>
          </a:p>
        </p:txBody>
      </p:sp>
    </p:spTree>
    <p:extLst>
      <p:ext uri="{BB962C8B-B14F-4D97-AF65-F5344CB8AC3E}">
        <p14:creationId xmlns:p14="http://schemas.microsoft.com/office/powerpoint/2010/main" val="411719402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979168"/>
            <a:ext cx="11655840" cy="899665"/>
          </a:xfrm>
        </p:spPr>
        <p:txBody>
          <a:bodyPr/>
          <a:lstStyle/>
          <a:p>
            <a:r>
              <a:rPr lang="en-US" sz="13800" smtClean="0">
                <a:solidFill>
                  <a:srgbClr val="0078D7"/>
                </a:solidFill>
              </a:rPr>
              <a:t>Thanks!</a:t>
            </a:r>
            <a:endParaRPr lang="en-US" sz="13800" dirty="0">
              <a:solidFill>
                <a:srgbClr val="0078D7"/>
              </a:solidFill>
            </a:endParaRPr>
          </a:p>
        </p:txBody>
      </p:sp>
    </p:spTree>
    <p:extLst>
      <p:ext uri="{BB962C8B-B14F-4D97-AF65-F5344CB8AC3E}">
        <p14:creationId xmlns:p14="http://schemas.microsoft.com/office/powerpoint/2010/main" val="35132778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243804" y="1397726"/>
            <a:ext cx="2018085" cy="1644054"/>
            <a:chOff x="827088" y="-3463925"/>
            <a:chExt cx="3833812" cy="3816350"/>
          </a:xfrm>
          <a:solidFill>
            <a:srgbClr val="00B0F0"/>
          </a:solidFill>
        </p:grpSpPr>
        <p:sp>
          <p:nvSpPr>
            <p:cNvPr id="13"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4"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5"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6"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grpSp>
      <p:sp>
        <p:nvSpPr>
          <p:cNvPr id="22" name="Title 2"/>
          <p:cNvSpPr txBox="1">
            <a:spLocks/>
          </p:cNvSpPr>
          <p:nvPr/>
        </p:nvSpPr>
        <p:spPr>
          <a:xfrm>
            <a:off x="3281963" y="3388428"/>
            <a:ext cx="5815584" cy="2181948"/>
          </a:xfrm>
          <a:prstGeom prst="rect">
            <a:avLst/>
          </a:prstGeom>
        </p:spPr>
        <p:txBody>
          <a:bodyPr anchor="t"/>
          <a:lstStyle>
            <a:lvl1pPr algn="l" defTabSz="896181" rtl="0" eaLnBrk="1" latinLnBrk="0" hangingPunct="1">
              <a:lnSpc>
                <a:spcPct val="90000"/>
              </a:lnSpc>
              <a:spcBef>
                <a:spcPct val="0"/>
              </a:spcBef>
              <a:buNone/>
              <a:defRPr lang="en-US" sz="4611"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4400" dirty="0">
                <a:solidFill>
                  <a:schemeClr val="bg2">
                    <a:lumMod val="25000"/>
                  </a:schemeClr>
                </a:solidFill>
              </a:rPr>
              <a:t>Azure App Service</a:t>
            </a:r>
          </a:p>
          <a:p>
            <a:pPr algn="ctr"/>
            <a:endParaRPr lang="en-US" sz="3600" dirty="0">
              <a:solidFill>
                <a:schemeClr val="bg2">
                  <a:lumMod val="25000"/>
                </a:schemeClr>
              </a:solidFill>
            </a:endParaRPr>
          </a:p>
          <a:p>
            <a:pPr algn="ctr"/>
            <a:r>
              <a:rPr lang="en-US" sz="3600" dirty="0">
                <a:solidFill>
                  <a:schemeClr val="bg2">
                    <a:lumMod val="25000"/>
                  </a:schemeClr>
                </a:solidFill>
              </a:rPr>
              <a:t>“</a:t>
            </a:r>
            <a:r>
              <a:rPr lang="en-US" sz="3600" i="1" dirty="0">
                <a:solidFill>
                  <a:schemeClr val="bg2">
                    <a:lumMod val="25000"/>
                  </a:schemeClr>
                </a:solidFill>
              </a:rPr>
              <a:t>PaaS that developers love and businesses can trust”</a:t>
            </a:r>
            <a:endParaRPr lang="en-US" sz="3600" dirty="0">
              <a:solidFill>
                <a:schemeClr val="bg2">
                  <a:lumMod val="25000"/>
                </a:schemeClr>
              </a:solidFill>
            </a:endParaRPr>
          </a:p>
        </p:txBody>
      </p:sp>
    </p:spTree>
    <p:extLst>
      <p:ext uri="{BB962C8B-B14F-4D97-AF65-F5344CB8AC3E}">
        <p14:creationId xmlns:p14="http://schemas.microsoft.com/office/powerpoint/2010/main" val="2288517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bwMode="auto">
          <a:xfrm>
            <a:off x="1592018" y="538231"/>
            <a:ext cx="8986107" cy="4558064"/>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endParaRPr kumimoji="0" lang="en-US" sz="1372" b="1"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endParaRPr>
          </a:p>
        </p:txBody>
      </p:sp>
      <p:sp>
        <p:nvSpPr>
          <p:cNvPr id="87" name="Rectangle 86"/>
          <p:cNvSpPr/>
          <p:nvPr/>
        </p:nvSpPr>
        <p:spPr bwMode="auto">
          <a:xfrm>
            <a:off x="0" y="5096950"/>
            <a:ext cx="12192000" cy="1758692"/>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89642" rIns="175761" bIns="140609" numCol="1" spcCol="0" rtlCol="0" fromWordArt="0" anchor="t"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r>
              <a:rPr kumimoji="0" lang="en-US" sz="1568" b="0" i="0" u="none" strike="noStrike" kern="0" cap="all"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Infrastructure Services</a:t>
            </a:r>
          </a:p>
        </p:txBody>
      </p:sp>
      <p:sp>
        <p:nvSpPr>
          <p:cNvPr id="41" name="Rectangle 40"/>
          <p:cNvSpPr/>
          <p:nvPr/>
        </p:nvSpPr>
        <p:spPr bwMode="auto">
          <a:xfrm>
            <a:off x="4217524" y="1188331"/>
            <a:ext cx="3624646" cy="1344966"/>
          </a:xfrm>
          <a:prstGeom prst="rect">
            <a:avLst/>
          </a:prstGeom>
          <a:solidFill>
            <a:srgbClr val="00B050"/>
          </a:solidFill>
          <a:ln w="7937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App Service</a:t>
            </a:r>
          </a:p>
        </p:txBody>
      </p:sp>
      <p:grpSp>
        <p:nvGrpSpPr>
          <p:cNvPr id="137" name="Group 136"/>
          <p:cNvGrpSpPr/>
          <p:nvPr/>
        </p:nvGrpSpPr>
        <p:grpSpPr>
          <a:xfrm>
            <a:off x="4337187" y="1606174"/>
            <a:ext cx="988716" cy="295187"/>
            <a:chOff x="5594200" y="1965800"/>
            <a:chExt cx="1008542" cy="301106"/>
          </a:xfrm>
        </p:grpSpPr>
        <p:sp>
          <p:nvSpPr>
            <p:cNvPr id="151" name="TextBox 150"/>
            <p:cNvSpPr txBox="1"/>
            <p:nvPr/>
          </p:nvSpPr>
          <p:spPr>
            <a:xfrm>
              <a:off x="5943586" y="1965800"/>
              <a:ext cx="659156" cy="30110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Web </a:t>
              </a:r>
              <a:b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b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Apps</a:t>
              </a:r>
            </a:p>
          </p:txBody>
        </p:sp>
        <p:pic>
          <p:nvPicPr>
            <p:cNvPr id="152" name="Picture 15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594200" y="1972961"/>
              <a:ext cx="286784" cy="286785"/>
            </a:xfrm>
            <a:prstGeom prst="rect">
              <a:avLst/>
            </a:prstGeom>
          </p:spPr>
        </p:pic>
      </p:grpSp>
      <p:grpSp>
        <p:nvGrpSpPr>
          <p:cNvPr id="138" name="Group 137"/>
          <p:cNvGrpSpPr/>
          <p:nvPr/>
        </p:nvGrpSpPr>
        <p:grpSpPr>
          <a:xfrm>
            <a:off x="4342898" y="2012694"/>
            <a:ext cx="996061" cy="285371"/>
            <a:chOff x="5600026" y="2460365"/>
            <a:chExt cx="1016034" cy="291093"/>
          </a:xfrm>
        </p:grpSpPr>
        <p:sp>
          <p:nvSpPr>
            <p:cNvPr id="153" name="TextBox 152"/>
            <p:cNvSpPr txBox="1"/>
            <p:nvPr/>
          </p:nvSpPr>
          <p:spPr>
            <a:xfrm>
              <a:off x="5956904" y="2475093"/>
              <a:ext cx="659156" cy="26163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Mobile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Apps</a:t>
              </a:r>
            </a:p>
          </p:txBody>
        </p:sp>
        <p:pic>
          <p:nvPicPr>
            <p:cNvPr id="154" name="Picture 15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600026" y="2460365"/>
              <a:ext cx="291092" cy="291093"/>
            </a:xfrm>
            <a:prstGeom prst="rect">
              <a:avLst/>
            </a:prstGeom>
          </p:spPr>
        </p:pic>
      </p:grpSp>
      <p:grpSp>
        <p:nvGrpSpPr>
          <p:cNvPr id="141" name="Group 140"/>
          <p:cNvGrpSpPr/>
          <p:nvPr/>
        </p:nvGrpSpPr>
        <p:grpSpPr>
          <a:xfrm>
            <a:off x="5939701" y="1617865"/>
            <a:ext cx="988103" cy="295187"/>
            <a:chOff x="7471235" y="1965800"/>
            <a:chExt cx="1007917" cy="301106"/>
          </a:xfrm>
        </p:grpSpPr>
        <p:sp>
          <p:nvSpPr>
            <p:cNvPr id="155" name="TextBox 154"/>
            <p:cNvSpPr txBox="1"/>
            <p:nvPr/>
          </p:nvSpPr>
          <p:spPr>
            <a:xfrm>
              <a:off x="7819996" y="1965800"/>
              <a:ext cx="659156" cy="30110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API</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Management</a:t>
              </a:r>
            </a:p>
          </p:txBody>
        </p:sp>
        <p:pic>
          <p:nvPicPr>
            <p:cNvPr id="156" name="Picture 15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471235" y="1970580"/>
              <a:ext cx="291545" cy="291546"/>
            </a:xfrm>
            <a:prstGeom prst="rect">
              <a:avLst/>
            </a:prstGeom>
          </p:spPr>
        </p:pic>
      </p:grpSp>
      <p:grpSp>
        <p:nvGrpSpPr>
          <p:cNvPr id="139" name="Group 138"/>
          <p:cNvGrpSpPr/>
          <p:nvPr/>
        </p:nvGrpSpPr>
        <p:grpSpPr>
          <a:xfrm>
            <a:off x="5162284" y="1610312"/>
            <a:ext cx="998308" cy="289011"/>
            <a:chOff x="6522621" y="1968951"/>
            <a:chExt cx="1018326" cy="294805"/>
          </a:xfrm>
        </p:grpSpPr>
        <p:sp>
          <p:nvSpPr>
            <p:cNvPr id="157" name="TextBox 156"/>
            <p:cNvSpPr txBox="1"/>
            <p:nvPr/>
          </p:nvSpPr>
          <p:spPr>
            <a:xfrm>
              <a:off x="6881791" y="1988052"/>
              <a:ext cx="659156" cy="256602"/>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API</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Apps</a:t>
              </a:r>
            </a:p>
          </p:txBody>
        </p:sp>
        <p:pic>
          <p:nvPicPr>
            <p:cNvPr id="158" name="Picture 157"/>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522621" y="1968951"/>
              <a:ext cx="294804" cy="294805"/>
            </a:xfrm>
            <a:prstGeom prst="rect">
              <a:avLst/>
            </a:prstGeom>
          </p:spPr>
        </p:pic>
      </p:grpSp>
      <p:grpSp>
        <p:nvGrpSpPr>
          <p:cNvPr id="140" name="Group 139"/>
          <p:cNvGrpSpPr/>
          <p:nvPr/>
        </p:nvGrpSpPr>
        <p:grpSpPr>
          <a:xfrm>
            <a:off x="5176290" y="2008835"/>
            <a:ext cx="988716" cy="295187"/>
            <a:chOff x="6536908" y="2455358"/>
            <a:chExt cx="1008542" cy="301106"/>
          </a:xfrm>
        </p:grpSpPr>
        <p:sp>
          <p:nvSpPr>
            <p:cNvPr id="159" name="TextBox 158"/>
            <p:cNvSpPr txBox="1"/>
            <p:nvPr/>
          </p:nvSpPr>
          <p:spPr>
            <a:xfrm>
              <a:off x="6886294" y="2455358"/>
              <a:ext cx="659156" cy="301106"/>
            </a:xfrm>
            <a:prstGeom prst="rect">
              <a:avLst/>
            </a:prstGeom>
            <a:noFill/>
            <a:ln>
              <a:noFill/>
            </a:ln>
          </p:spPr>
          <p:txBody>
            <a:bodyPr wrap="none" lIns="0" tIns="27421" rIns="0" bIns="0" rtlCol="0" anchor="ctr">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Logic</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Apps</a:t>
              </a:r>
            </a:p>
          </p:txBody>
        </p:sp>
        <p:pic>
          <p:nvPicPr>
            <p:cNvPr id="160" name="Picture 159"/>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36908" y="2459700"/>
              <a:ext cx="292423" cy="292423"/>
            </a:xfrm>
            <a:prstGeom prst="rect">
              <a:avLst/>
            </a:prstGeom>
          </p:spPr>
        </p:pic>
      </p:grpSp>
      <p:grpSp>
        <p:nvGrpSpPr>
          <p:cNvPr id="142" name="Group 141"/>
          <p:cNvGrpSpPr/>
          <p:nvPr/>
        </p:nvGrpSpPr>
        <p:grpSpPr>
          <a:xfrm>
            <a:off x="5948941" y="2019476"/>
            <a:ext cx="983832" cy="295187"/>
            <a:chOff x="7480661" y="2455358"/>
            <a:chExt cx="1003560" cy="301106"/>
          </a:xfrm>
        </p:grpSpPr>
        <p:sp>
          <p:nvSpPr>
            <p:cNvPr id="161" name="TextBox 160"/>
            <p:cNvSpPr txBox="1"/>
            <p:nvPr/>
          </p:nvSpPr>
          <p:spPr>
            <a:xfrm>
              <a:off x="7825065" y="2455358"/>
              <a:ext cx="659156" cy="301106"/>
            </a:xfrm>
            <a:prstGeom prst="rect">
              <a:avLst/>
            </a:prstGeom>
            <a:noFill/>
            <a:ln>
              <a:noFill/>
            </a:ln>
          </p:spPr>
          <p:txBody>
            <a:bodyPr wrap="none" lIns="0" tIns="27421" rIns="0" bIns="0" rtlCol="0" anchor="ctr">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Notification</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Hubs</a:t>
              </a:r>
            </a:p>
          </p:txBody>
        </p:sp>
        <p:pic>
          <p:nvPicPr>
            <p:cNvPr id="162" name="Picture 161"/>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7480661" y="2461280"/>
              <a:ext cx="289263" cy="289263"/>
            </a:xfrm>
            <a:prstGeom prst="rect">
              <a:avLst/>
            </a:prstGeom>
          </p:spPr>
        </p:pic>
      </p:grpSp>
      <p:sp>
        <p:nvSpPr>
          <p:cNvPr id="38" name="Rectangle 37"/>
          <p:cNvSpPr/>
          <p:nvPr/>
        </p:nvSpPr>
        <p:spPr bwMode="auto">
          <a:xfrm>
            <a:off x="2003700" y="4028952"/>
            <a:ext cx="2430419" cy="75874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Media &amp; CDN</a:t>
            </a:r>
          </a:p>
        </p:txBody>
      </p:sp>
      <p:grpSp>
        <p:nvGrpSpPr>
          <p:cNvPr id="343" name="Group 342"/>
          <p:cNvGrpSpPr/>
          <p:nvPr/>
        </p:nvGrpSpPr>
        <p:grpSpPr>
          <a:xfrm>
            <a:off x="3191424" y="4399009"/>
            <a:ext cx="1026099" cy="324814"/>
            <a:chOff x="3763993" y="3766457"/>
            <a:chExt cx="1046674" cy="331327"/>
          </a:xfrm>
        </p:grpSpPr>
        <p:sp>
          <p:nvSpPr>
            <p:cNvPr id="163" name="TextBox 162"/>
            <p:cNvSpPr txBox="1"/>
            <p:nvPr/>
          </p:nvSpPr>
          <p:spPr>
            <a:xfrm>
              <a:off x="4151511" y="3796679"/>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5" b="0" i="0" u="none" strike="noStrike" kern="1200" cap="none" spc="0" normalizeH="0" baseline="0" noProof="0" dirty="0">
                  <a:ln>
                    <a:noFill/>
                  </a:ln>
                  <a:solidFill>
                    <a:srgbClr val="FFFFFF"/>
                  </a:solidFill>
                  <a:effectLst/>
                  <a:uLnTx/>
                  <a:uFillTx/>
                  <a:latin typeface="Segoe UI Light" charset="0"/>
                  <a:ea typeface="Arial Unicode MS" panose="020B0604020202020204" pitchFamily="34" charset="-128"/>
                  <a:cs typeface="Segoe UI Light" charset="0"/>
                </a:rPr>
                <a:t>Content Delivery</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5" b="0" i="0" u="none" strike="noStrike" kern="1200" cap="none" spc="0" normalizeH="0" baseline="0" noProof="0" dirty="0">
                  <a:ln>
                    <a:noFill/>
                  </a:ln>
                  <a:solidFill>
                    <a:srgbClr val="FFFFFF"/>
                  </a:solidFill>
                  <a:effectLst/>
                  <a:uLnTx/>
                  <a:uFillTx/>
                  <a:latin typeface="Segoe UI Light" charset="0"/>
                  <a:ea typeface="Arial Unicode MS" panose="020B0604020202020204" pitchFamily="34" charset="-128"/>
                  <a:cs typeface="Segoe UI Light" charset="0"/>
                </a:rPr>
                <a:t>Network (CDN)</a:t>
              </a:r>
            </a:p>
          </p:txBody>
        </p:sp>
        <p:pic>
          <p:nvPicPr>
            <p:cNvPr id="164" name="Picture 163" descr="Content Delivery Network (CDN).png"/>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3763993" y="3766457"/>
              <a:ext cx="296167" cy="296167"/>
            </a:xfrm>
            <a:prstGeom prst="rect">
              <a:avLst/>
            </a:prstGeom>
          </p:spPr>
        </p:pic>
      </p:grpSp>
      <p:grpSp>
        <p:nvGrpSpPr>
          <p:cNvPr id="342" name="Group 341"/>
          <p:cNvGrpSpPr/>
          <p:nvPr/>
        </p:nvGrpSpPr>
        <p:grpSpPr>
          <a:xfrm>
            <a:off x="2113101" y="4406514"/>
            <a:ext cx="994816" cy="320027"/>
            <a:chOff x="2951369" y="3774113"/>
            <a:chExt cx="1014764" cy="326444"/>
          </a:xfrm>
        </p:grpSpPr>
        <p:sp>
          <p:nvSpPr>
            <p:cNvPr id="165" name="TextBox 164"/>
            <p:cNvSpPr txBox="1"/>
            <p:nvPr/>
          </p:nvSpPr>
          <p:spPr>
            <a:xfrm>
              <a:off x="3306977" y="3799452"/>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Media</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Services</a:t>
              </a:r>
            </a:p>
          </p:txBody>
        </p:sp>
        <p:pic>
          <p:nvPicPr>
            <p:cNvPr id="166" name="Picture 165" descr="Media Services.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2951369" y="3774113"/>
              <a:ext cx="282134" cy="282134"/>
            </a:xfrm>
            <a:prstGeom prst="rect">
              <a:avLst/>
            </a:prstGeom>
          </p:spPr>
        </p:pic>
      </p:grpSp>
      <p:sp>
        <p:nvSpPr>
          <p:cNvPr id="39" name="Rectangle 38"/>
          <p:cNvSpPr/>
          <p:nvPr/>
        </p:nvSpPr>
        <p:spPr bwMode="auto">
          <a:xfrm>
            <a:off x="4583972" y="2680104"/>
            <a:ext cx="2740792" cy="2115401"/>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Analytics &amp; </a:t>
            </a:r>
            <a:r>
              <a:rPr kumimoji="0" lang="en-US" sz="1078"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IoT</a:t>
            </a: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endParaRPr>
          </a:p>
        </p:txBody>
      </p:sp>
      <p:grpSp>
        <p:nvGrpSpPr>
          <p:cNvPr id="381" name="Group 380"/>
          <p:cNvGrpSpPr/>
          <p:nvPr/>
        </p:nvGrpSpPr>
        <p:grpSpPr>
          <a:xfrm>
            <a:off x="4752863" y="3178022"/>
            <a:ext cx="991793" cy="340534"/>
            <a:chOff x="6171397" y="3452128"/>
            <a:chExt cx="1011681" cy="347362"/>
          </a:xfrm>
        </p:grpSpPr>
        <p:sp>
          <p:nvSpPr>
            <p:cNvPr id="181" name="TextBox 180"/>
            <p:cNvSpPr txBox="1"/>
            <p:nvPr/>
          </p:nvSpPr>
          <p:spPr>
            <a:xfrm>
              <a:off x="6523922" y="3498385"/>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HDInsight</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p:txBody>
        </p:sp>
        <p:pic>
          <p:nvPicPr>
            <p:cNvPr id="182" name="Picture 181"/>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6171397" y="3452128"/>
              <a:ext cx="296813" cy="296813"/>
            </a:xfrm>
            <a:prstGeom prst="rect">
              <a:avLst/>
            </a:prstGeom>
          </p:spPr>
        </p:pic>
      </p:grpSp>
      <p:grpSp>
        <p:nvGrpSpPr>
          <p:cNvPr id="382" name="Group 381"/>
          <p:cNvGrpSpPr/>
          <p:nvPr/>
        </p:nvGrpSpPr>
        <p:grpSpPr>
          <a:xfrm>
            <a:off x="5963063" y="3212503"/>
            <a:ext cx="992240" cy="313066"/>
            <a:chOff x="7271704" y="3487300"/>
            <a:chExt cx="1012136" cy="319344"/>
          </a:xfrm>
        </p:grpSpPr>
        <p:sp>
          <p:nvSpPr>
            <p:cNvPr id="183" name="TextBox 182"/>
            <p:cNvSpPr txBox="1"/>
            <p:nvPr/>
          </p:nvSpPr>
          <p:spPr>
            <a:xfrm>
              <a:off x="7624684" y="3505539"/>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Machine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Learning</a:t>
              </a:r>
            </a:p>
          </p:txBody>
        </p:sp>
        <p:pic>
          <p:nvPicPr>
            <p:cNvPr id="184" name="Picture 183"/>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7271704" y="3487300"/>
              <a:ext cx="285754" cy="285754"/>
            </a:xfrm>
            <a:prstGeom prst="rect">
              <a:avLst/>
            </a:prstGeom>
          </p:spPr>
        </p:pic>
      </p:grpSp>
      <p:grpSp>
        <p:nvGrpSpPr>
          <p:cNvPr id="383" name="Group 382"/>
          <p:cNvGrpSpPr/>
          <p:nvPr/>
        </p:nvGrpSpPr>
        <p:grpSpPr>
          <a:xfrm>
            <a:off x="4687439" y="4224275"/>
            <a:ext cx="1002601" cy="338670"/>
            <a:chOff x="6104661" y="4617996"/>
            <a:chExt cx="1022705" cy="345461"/>
          </a:xfrm>
        </p:grpSpPr>
        <p:sp>
          <p:nvSpPr>
            <p:cNvPr id="185" name="TextBox 184"/>
            <p:cNvSpPr txBox="1"/>
            <p:nvPr/>
          </p:nvSpPr>
          <p:spPr>
            <a:xfrm>
              <a:off x="6468210" y="4662352"/>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Stream</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Analytics</a:t>
              </a:r>
            </a:p>
          </p:txBody>
        </p:sp>
        <p:pic>
          <p:nvPicPr>
            <p:cNvPr id="186" name="Picture 185"/>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104661" y="4617996"/>
              <a:ext cx="310547" cy="310546"/>
            </a:xfrm>
            <a:prstGeom prst="rect">
              <a:avLst/>
            </a:prstGeom>
          </p:spPr>
        </p:pic>
      </p:grpSp>
      <p:grpSp>
        <p:nvGrpSpPr>
          <p:cNvPr id="384" name="Group 383"/>
          <p:cNvGrpSpPr/>
          <p:nvPr/>
        </p:nvGrpSpPr>
        <p:grpSpPr>
          <a:xfrm>
            <a:off x="4717661" y="3719465"/>
            <a:ext cx="983249" cy="327994"/>
            <a:chOff x="6135489" y="4056656"/>
            <a:chExt cx="1002965" cy="334571"/>
          </a:xfrm>
        </p:grpSpPr>
        <p:sp>
          <p:nvSpPr>
            <p:cNvPr id="187" name="TextBox 186"/>
            <p:cNvSpPr txBox="1"/>
            <p:nvPr/>
          </p:nvSpPr>
          <p:spPr>
            <a:xfrm>
              <a:off x="6479298" y="4090122"/>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Data</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Factory</a:t>
              </a:r>
            </a:p>
          </p:txBody>
        </p:sp>
        <p:pic>
          <p:nvPicPr>
            <p:cNvPr id="188" name="Picture 187"/>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135489" y="4056656"/>
              <a:ext cx="302121" cy="302121"/>
            </a:xfrm>
            <a:prstGeom prst="rect">
              <a:avLst/>
            </a:prstGeom>
          </p:spPr>
        </p:pic>
      </p:grpSp>
      <p:grpSp>
        <p:nvGrpSpPr>
          <p:cNvPr id="385" name="Group 384"/>
          <p:cNvGrpSpPr/>
          <p:nvPr/>
        </p:nvGrpSpPr>
        <p:grpSpPr>
          <a:xfrm>
            <a:off x="5960943" y="3727247"/>
            <a:ext cx="985901" cy="321237"/>
            <a:chOff x="7269541" y="4064595"/>
            <a:chExt cx="1005670" cy="327678"/>
          </a:xfrm>
        </p:grpSpPr>
        <p:sp>
          <p:nvSpPr>
            <p:cNvPr id="189" name="TextBox 188"/>
            <p:cNvSpPr txBox="1"/>
            <p:nvPr/>
          </p:nvSpPr>
          <p:spPr>
            <a:xfrm>
              <a:off x="7616055" y="4091168"/>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Event</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Hubs</a:t>
              </a:r>
            </a:p>
          </p:txBody>
        </p:sp>
        <p:pic>
          <p:nvPicPr>
            <p:cNvPr id="190" name="Picture 189"/>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7269541" y="4064595"/>
              <a:ext cx="296417" cy="296417"/>
            </a:xfrm>
            <a:prstGeom prst="rect">
              <a:avLst/>
            </a:prstGeom>
          </p:spPr>
        </p:pic>
      </p:grpSp>
      <p:grpSp>
        <p:nvGrpSpPr>
          <p:cNvPr id="386" name="Group 385"/>
          <p:cNvGrpSpPr/>
          <p:nvPr/>
        </p:nvGrpSpPr>
        <p:grpSpPr>
          <a:xfrm>
            <a:off x="5955855" y="4224274"/>
            <a:ext cx="1012344" cy="333279"/>
            <a:chOff x="7264351" y="4617996"/>
            <a:chExt cx="1032644" cy="339962"/>
          </a:xfrm>
        </p:grpSpPr>
        <p:sp>
          <p:nvSpPr>
            <p:cNvPr id="191" name="TextBox 190"/>
            <p:cNvSpPr txBox="1"/>
            <p:nvPr/>
          </p:nvSpPr>
          <p:spPr>
            <a:xfrm>
              <a:off x="7637839" y="4676797"/>
              <a:ext cx="659156" cy="258458"/>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Mobile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Engagement</a:t>
              </a:r>
            </a:p>
          </p:txBody>
        </p:sp>
        <p:pic>
          <p:nvPicPr>
            <p:cNvPr id="192" name="Picture 191"/>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7264351" y="4617996"/>
              <a:ext cx="339962" cy="339962"/>
            </a:xfrm>
            <a:prstGeom prst="rect">
              <a:avLst/>
            </a:prstGeom>
          </p:spPr>
        </p:pic>
      </p:grpSp>
      <p:grpSp>
        <p:nvGrpSpPr>
          <p:cNvPr id="3" name="Group 2"/>
          <p:cNvGrpSpPr/>
          <p:nvPr/>
        </p:nvGrpSpPr>
        <p:grpSpPr>
          <a:xfrm>
            <a:off x="2001449" y="2680103"/>
            <a:ext cx="2432671" cy="1225365"/>
            <a:chOff x="2001449" y="2680103"/>
            <a:chExt cx="2432671" cy="1225365"/>
          </a:xfrm>
        </p:grpSpPr>
        <p:sp>
          <p:nvSpPr>
            <p:cNvPr id="40" name="Rectangle 39"/>
            <p:cNvSpPr/>
            <p:nvPr/>
          </p:nvSpPr>
          <p:spPr bwMode="auto">
            <a:xfrm>
              <a:off x="2001449" y="2680103"/>
              <a:ext cx="2432671" cy="1225365"/>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Integration</a:t>
              </a:r>
            </a:p>
          </p:txBody>
        </p:sp>
        <p:grpSp>
          <p:nvGrpSpPr>
            <p:cNvPr id="377" name="Group 376"/>
            <p:cNvGrpSpPr/>
            <p:nvPr/>
          </p:nvGrpSpPr>
          <p:grpSpPr>
            <a:xfrm>
              <a:off x="3390869" y="3061754"/>
              <a:ext cx="985818" cy="314411"/>
              <a:chOff x="4605524" y="2773724"/>
              <a:chExt cx="1005586" cy="320716"/>
            </a:xfrm>
          </p:grpSpPr>
          <p:sp>
            <p:nvSpPr>
              <p:cNvPr id="214" name="TextBox 213"/>
              <p:cNvSpPr txBox="1"/>
              <p:nvPr/>
            </p:nvSpPr>
            <p:spPr>
              <a:xfrm>
                <a:off x="4951954" y="2793335"/>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Biztalk</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Services</a:t>
                </a:r>
              </a:p>
            </p:txBody>
          </p:sp>
          <p:pic>
            <p:nvPicPr>
              <p:cNvPr id="215" name="Picture 214" descr="BizTalk Services.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4605524" y="2773724"/>
                <a:ext cx="293814" cy="293814"/>
              </a:xfrm>
              <a:prstGeom prst="rect">
                <a:avLst/>
              </a:prstGeom>
            </p:spPr>
          </p:pic>
        </p:grpSp>
        <p:grpSp>
          <p:nvGrpSpPr>
            <p:cNvPr id="378" name="Group 377"/>
            <p:cNvGrpSpPr/>
            <p:nvPr/>
          </p:nvGrpSpPr>
          <p:grpSpPr>
            <a:xfrm>
              <a:off x="2143055" y="3478253"/>
              <a:ext cx="988486" cy="310495"/>
              <a:chOff x="3571364" y="3313178"/>
              <a:chExt cx="1008307" cy="316721"/>
            </a:xfrm>
          </p:grpSpPr>
          <p:sp>
            <p:nvSpPr>
              <p:cNvPr id="216" name="TextBox 215"/>
              <p:cNvSpPr txBox="1"/>
              <p:nvPr/>
            </p:nvSpPr>
            <p:spPr>
              <a:xfrm>
                <a:off x="3920515" y="3328794"/>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Hybrid</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Connections</a:t>
                </a:r>
              </a:p>
            </p:txBody>
          </p:sp>
          <p:pic>
            <p:nvPicPr>
              <p:cNvPr id="217" name="Picture 216" descr="Hybrid Connections (BizTalk).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3571364" y="3313178"/>
                <a:ext cx="292125" cy="292125"/>
              </a:xfrm>
              <a:prstGeom prst="rect">
                <a:avLst/>
              </a:prstGeom>
            </p:spPr>
          </p:pic>
        </p:grpSp>
        <p:grpSp>
          <p:nvGrpSpPr>
            <p:cNvPr id="379" name="Group 378"/>
            <p:cNvGrpSpPr/>
            <p:nvPr/>
          </p:nvGrpSpPr>
          <p:grpSpPr>
            <a:xfrm>
              <a:off x="3399053" y="3479900"/>
              <a:ext cx="978800" cy="317401"/>
              <a:chOff x="4613872" y="3306133"/>
              <a:chExt cx="998427" cy="323766"/>
            </a:xfrm>
          </p:grpSpPr>
          <p:sp>
            <p:nvSpPr>
              <p:cNvPr id="218" name="TextBox 217"/>
              <p:cNvSpPr txBox="1"/>
              <p:nvPr/>
            </p:nvSpPr>
            <p:spPr>
              <a:xfrm>
                <a:off x="4953143" y="3328794"/>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Service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Bus</a:t>
                </a:r>
              </a:p>
            </p:txBody>
          </p:sp>
          <p:pic>
            <p:nvPicPr>
              <p:cNvPr id="219" name="Picture 218" descr="Service Bus.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4613872" y="3306133"/>
                <a:ext cx="292386" cy="292386"/>
              </a:xfrm>
              <a:prstGeom prst="rect">
                <a:avLst/>
              </a:prstGeom>
            </p:spPr>
          </p:pic>
        </p:grpSp>
        <p:grpSp>
          <p:nvGrpSpPr>
            <p:cNvPr id="376" name="Group 375"/>
            <p:cNvGrpSpPr/>
            <p:nvPr/>
          </p:nvGrpSpPr>
          <p:grpSpPr>
            <a:xfrm>
              <a:off x="2136791" y="3054372"/>
              <a:ext cx="984994" cy="313242"/>
              <a:chOff x="3564974" y="2774918"/>
              <a:chExt cx="1004745" cy="319522"/>
            </a:xfrm>
          </p:grpSpPr>
          <p:sp>
            <p:nvSpPr>
              <p:cNvPr id="220" name="TextBox 219"/>
              <p:cNvSpPr txBox="1"/>
              <p:nvPr/>
            </p:nvSpPr>
            <p:spPr>
              <a:xfrm>
                <a:off x="3910563" y="2793335"/>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Storage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Queues</a:t>
                </a:r>
              </a:p>
            </p:txBody>
          </p:sp>
          <p:pic>
            <p:nvPicPr>
              <p:cNvPr id="221" name="Picture 220" descr="Storage queue.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3564974" y="2774918"/>
                <a:ext cx="292620" cy="292620"/>
              </a:xfrm>
              <a:prstGeom prst="rect">
                <a:avLst/>
              </a:prstGeom>
            </p:spPr>
          </p:pic>
        </p:grpSp>
      </p:grpSp>
      <p:sp>
        <p:nvSpPr>
          <p:cNvPr id="37" name="Rectangle 36"/>
          <p:cNvSpPr/>
          <p:nvPr/>
        </p:nvSpPr>
        <p:spPr bwMode="auto">
          <a:xfrm>
            <a:off x="7474617" y="2680104"/>
            <a:ext cx="2699886" cy="211309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Data</a:t>
            </a:r>
          </a:p>
        </p:txBody>
      </p:sp>
      <p:grpSp>
        <p:nvGrpSpPr>
          <p:cNvPr id="388" name="Group 387"/>
          <p:cNvGrpSpPr/>
          <p:nvPr/>
        </p:nvGrpSpPr>
        <p:grpSpPr>
          <a:xfrm>
            <a:off x="7593661" y="3207756"/>
            <a:ext cx="988948" cy="317814"/>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SQL</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Database</a:t>
              </a:r>
            </a:p>
          </p:txBody>
        </p:sp>
        <p:pic>
          <p:nvPicPr>
            <p:cNvPr id="172" name="Picture 171"/>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7593661" y="4297214"/>
            <a:ext cx="1009466" cy="311900"/>
            <a:chOff x="8681505" y="4689849"/>
            <a:chExt cx="1029708" cy="318154"/>
          </a:xfrm>
        </p:grpSpPr>
        <p:sp>
          <p:nvSpPr>
            <p:cNvPr id="173" name="TextBox 172"/>
            <p:cNvSpPr txBox="1"/>
            <p:nvPr/>
          </p:nvSpPr>
          <p:spPr>
            <a:xfrm>
              <a:off x="9052057" y="4706898"/>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DocumentDB</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p:txBody>
        </p:sp>
        <p:pic>
          <p:nvPicPr>
            <p:cNvPr id="174" name="Picture 173"/>
            <p:cNvPicPr>
              <a:picLocks noChangeAspect="1"/>
            </p:cNvPicPr>
            <p:nvPr/>
          </p:nvPicPr>
          <p:blipFill>
            <a:blip r:embed="rId22" cstate="print">
              <a:biLevel thresh="25000"/>
              <a:extLst>
                <a:ext uri="{28A0092B-C50C-407E-A947-70E740481C1C}">
                  <a14:useLocalDpi xmlns:a14="http://schemas.microsoft.com/office/drawing/2010/main" val="0"/>
                </a:ext>
              </a:extLst>
            </a:blip>
            <a:stretch>
              <a:fillRect/>
            </a:stretch>
          </p:blipFill>
          <p:spPr>
            <a:xfrm>
              <a:off x="8681505" y="4689849"/>
              <a:ext cx="290620" cy="290619"/>
            </a:xfrm>
            <a:prstGeom prst="rect">
              <a:avLst/>
            </a:prstGeom>
          </p:spPr>
        </p:pic>
      </p:grpSp>
      <p:grpSp>
        <p:nvGrpSpPr>
          <p:cNvPr id="391" name="Group 390"/>
          <p:cNvGrpSpPr/>
          <p:nvPr/>
        </p:nvGrpSpPr>
        <p:grpSpPr>
          <a:xfrm>
            <a:off x="7593661" y="3755108"/>
            <a:ext cx="991874" cy="312571"/>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Redis</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Cache</a:t>
              </a:r>
            </a:p>
          </p:txBody>
        </p:sp>
        <p:pic>
          <p:nvPicPr>
            <p:cNvPr id="176" name="Picture 175"/>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055060" y="3723112"/>
            <a:ext cx="991675" cy="299389"/>
            <a:chOff x="9789813" y="4065697"/>
            <a:chExt cx="1011560" cy="305392"/>
          </a:xfrm>
        </p:grpSpPr>
        <p:sp>
          <p:nvSpPr>
            <p:cNvPr id="177" name="TextBox 176"/>
            <p:cNvSpPr txBox="1"/>
            <p:nvPr/>
          </p:nvSpPr>
          <p:spPr>
            <a:xfrm>
              <a:off x="10142217" y="4148331"/>
              <a:ext cx="659156" cy="222758"/>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Search</a:t>
              </a:r>
            </a:p>
          </p:txBody>
        </p:sp>
        <p:pic>
          <p:nvPicPr>
            <p:cNvPr id="178" name="Picture 177"/>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9060385" y="4276312"/>
            <a:ext cx="994825" cy="322293"/>
            <a:chOff x="9795245" y="4668527"/>
            <a:chExt cx="1014773" cy="328756"/>
          </a:xfrm>
        </p:grpSpPr>
        <p:sp>
          <p:nvSpPr>
            <p:cNvPr id="179" name="TextBox 178"/>
            <p:cNvSpPr txBox="1"/>
            <p:nvPr/>
          </p:nvSpPr>
          <p:spPr>
            <a:xfrm>
              <a:off x="10150862" y="4696178"/>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Tables</a:t>
              </a:r>
            </a:p>
          </p:txBody>
        </p:sp>
        <p:pic>
          <p:nvPicPr>
            <p:cNvPr id="180" name="Picture 179" descr="Storage table.png"/>
            <p:cNvPicPr>
              <a:picLocks noChangeAspect="1"/>
            </p:cNvPicPr>
            <p:nvPr/>
          </p:nvPicPr>
          <p:blipFill>
            <a:blip r:embed="rId25" cstate="print">
              <a:biLevel thresh="25000"/>
              <a:extLst>
                <a:ext uri="{28A0092B-C50C-407E-A947-70E740481C1C}">
                  <a14:useLocalDpi xmlns:a14="http://schemas.microsoft.com/office/drawing/2010/main" val="0"/>
                </a:ext>
              </a:extLst>
            </a:blip>
            <a:stretch>
              <a:fillRect/>
            </a:stretch>
          </p:blipFill>
          <p:spPr>
            <a:xfrm>
              <a:off x="9795245" y="4668527"/>
              <a:ext cx="288561" cy="288560"/>
            </a:xfrm>
            <a:prstGeom prst="rect">
              <a:avLst/>
            </a:prstGeom>
          </p:spPr>
        </p:pic>
      </p:grpSp>
      <p:grpSp>
        <p:nvGrpSpPr>
          <p:cNvPr id="389" name="Group 388"/>
          <p:cNvGrpSpPr/>
          <p:nvPr/>
        </p:nvGrpSpPr>
        <p:grpSpPr>
          <a:xfrm>
            <a:off x="9028962" y="3184775"/>
            <a:ext cx="737061" cy="340794"/>
            <a:chOff x="9763191" y="3476801"/>
            <a:chExt cx="751841" cy="347627"/>
          </a:xfrm>
        </p:grpSpPr>
        <p:pic>
          <p:nvPicPr>
            <p:cNvPr id="17" name="Picture 16"/>
            <p:cNvPicPr>
              <a:picLocks noChangeAspect="1"/>
            </p:cNvPicPr>
            <p:nvPr/>
          </p:nvPicPr>
          <p:blipFill>
            <a:blip r:embed="rId26"/>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SQL Data</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Warehouse</a:t>
              </a:r>
            </a:p>
          </p:txBody>
        </p:sp>
      </p:grpSp>
      <p:sp>
        <p:nvSpPr>
          <p:cNvPr id="9" name="Freeform 8"/>
          <p:cNvSpPr/>
          <p:nvPr/>
        </p:nvSpPr>
        <p:spPr bwMode="auto">
          <a:xfrm>
            <a:off x="11150014" y="2758677"/>
            <a:ext cx="67699" cy="37962"/>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32" name="Rectangle 31"/>
          <p:cNvSpPr/>
          <p:nvPr/>
        </p:nvSpPr>
        <p:spPr bwMode="auto">
          <a:xfrm>
            <a:off x="2879912" y="5632400"/>
            <a:ext cx="2835269" cy="77427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Storage</a:t>
            </a:r>
          </a:p>
        </p:txBody>
      </p:sp>
      <p:sp>
        <p:nvSpPr>
          <p:cNvPr id="25" name="Rectangle 24"/>
          <p:cNvSpPr/>
          <p:nvPr/>
        </p:nvSpPr>
        <p:spPr bwMode="auto">
          <a:xfrm>
            <a:off x="2944314" y="5926789"/>
            <a:ext cx="897435" cy="35628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BLOB Storage</a:t>
            </a:r>
          </a:p>
        </p:txBody>
      </p:sp>
      <p:sp>
        <p:nvSpPr>
          <p:cNvPr id="26" name="Rectangle 25"/>
          <p:cNvSpPr/>
          <p:nvPr/>
        </p:nvSpPr>
        <p:spPr bwMode="auto">
          <a:xfrm>
            <a:off x="3916508" y="5926788"/>
            <a:ext cx="818804" cy="35628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Azure Files</a:t>
            </a:r>
          </a:p>
        </p:txBody>
      </p:sp>
      <p:sp>
        <p:nvSpPr>
          <p:cNvPr id="61" name="Rectangle 60"/>
          <p:cNvSpPr/>
          <p:nvPr/>
        </p:nvSpPr>
        <p:spPr bwMode="auto">
          <a:xfrm>
            <a:off x="4828765" y="5926787"/>
            <a:ext cx="819786" cy="356283"/>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Premium Storage</a:t>
            </a:r>
          </a:p>
        </p:txBody>
      </p:sp>
      <p:pic>
        <p:nvPicPr>
          <p:cNvPr id="232" name="Picture 231" descr="Storage blob.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2973149" y="5965996"/>
            <a:ext cx="242310" cy="242311"/>
          </a:xfrm>
          <a:prstGeom prst="rect">
            <a:avLst/>
          </a:prstGeom>
        </p:spPr>
      </p:pic>
      <p:pic>
        <p:nvPicPr>
          <p:cNvPr id="233" name="Picture 232" descr="Storage blob.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3944974" y="5965996"/>
            <a:ext cx="242310" cy="242311"/>
          </a:xfrm>
          <a:prstGeom prst="rect">
            <a:avLst/>
          </a:prstGeom>
        </p:spPr>
      </p:pic>
      <p:pic>
        <p:nvPicPr>
          <p:cNvPr id="234" name="Picture 233" descr="Storage blob.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4849776" y="5965996"/>
            <a:ext cx="242310" cy="242311"/>
          </a:xfrm>
          <a:prstGeom prst="rect">
            <a:avLst/>
          </a:prstGeom>
        </p:spPr>
      </p:pic>
      <p:sp>
        <p:nvSpPr>
          <p:cNvPr id="35" name="Rectangle 34"/>
          <p:cNvSpPr/>
          <p:nvPr/>
        </p:nvSpPr>
        <p:spPr bwMode="auto">
          <a:xfrm>
            <a:off x="2003700" y="1186820"/>
            <a:ext cx="2066717" cy="1346415"/>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Compute</a:t>
            </a:r>
          </a:p>
        </p:txBody>
      </p:sp>
      <p:grpSp>
        <p:nvGrpSpPr>
          <p:cNvPr id="344" name="Group 343"/>
          <p:cNvGrpSpPr/>
          <p:nvPr/>
        </p:nvGrpSpPr>
        <p:grpSpPr>
          <a:xfrm>
            <a:off x="2136791" y="1582437"/>
            <a:ext cx="981679" cy="331369"/>
            <a:chOff x="3533110" y="1950842"/>
            <a:chExt cx="1001364" cy="338014"/>
          </a:xfrm>
        </p:grpSpPr>
        <p:sp>
          <p:nvSpPr>
            <p:cNvPr id="145" name="TextBox 144"/>
            <p:cNvSpPr txBox="1"/>
            <p:nvPr/>
          </p:nvSpPr>
          <p:spPr>
            <a:xfrm>
              <a:off x="3875318" y="1987750"/>
              <a:ext cx="659156" cy="30110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Cloud</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Services</a:t>
              </a:r>
            </a:p>
          </p:txBody>
        </p:sp>
        <p:pic>
          <p:nvPicPr>
            <p:cNvPr id="146" name="Picture 145"/>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3533110" y="1950842"/>
              <a:ext cx="289802" cy="289802"/>
            </a:xfrm>
            <a:prstGeom prst="rect">
              <a:avLst/>
            </a:prstGeom>
          </p:spPr>
        </p:pic>
      </p:grpSp>
      <p:grpSp>
        <p:nvGrpSpPr>
          <p:cNvPr id="345" name="Group 344"/>
          <p:cNvGrpSpPr/>
          <p:nvPr/>
        </p:nvGrpSpPr>
        <p:grpSpPr>
          <a:xfrm>
            <a:off x="2165593" y="2036701"/>
            <a:ext cx="987931" cy="378904"/>
            <a:chOff x="3562490" y="2321749"/>
            <a:chExt cx="1007741" cy="386501"/>
          </a:xfrm>
        </p:grpSpPr>
        <p:sp>
          <p:nvSpPr>
            <p:cNvPr id="147" name="TextBox 146"/>
            <p:cNvSpPr txBox="1"/>
            <p:nvPr/>
          </p:nvSpPr>
          <p:spPr>
            <a:xfrm>
              <a:off x="3911075" y="2407144"/>
              <a:ext cx="659156" cy="30110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Batch</a:t>
              </a:r>
            </a:p>
          </p:txBody>
        </p:sp>
        <p:pic>
          <p:nvPicPr>
            <p:cNvPr id="148" name="Picture 147"/>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3562490" y="2321749"/>
              <a:ext cx="303536" cy="303536"/>
            </a:xfrm>
            <a:prstGeom prst="rect">
              <a:avLst/>
            </a:prstGeom>
          </p:spPr>
        </p:pic>
      </p:grpSp>
      <p:grpSp>
        <p:nvGrpSpPr>
          <p:cNvPr id="346" name="Group 345"/>
          <p:cNvGrpSpPr/>
          <p:nvPr/>
        </p:nvGrpSpPr>
        <p:grpSpPr>
          <a:xfrm>
            <a:off x="3065723" y="2043608"/>
            <a:ext cx="980989" cy="371335"/>
            <a:chOff x="4132786" y="2318520"/>
            <a:chExt cx="1000660" cy="378781"/>
          </a:xfrm>
        </p:grpSpPr>
        <p:sp>
          <p:nvSpPr>
            <p:cNvPr id="149" name="TextBox 148"/>
            <p:cNvSpPr txBox="1"/>
            <p:nvPr/>
          </p:nvSpPr>
          <p:spPr>
            <a:xfrm>
              <a:off x="4474290" y="2396195"/>
              <a:ext cx="659156" cy="301106"/>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Remote App</a:t>
              </a:r>
            </a:p>
          </p:txBody>
        </p:sp>
        <p:pic>
          <p:nvPicPr>
            <p:cNvPr id="150" name="Picture 149"/>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4132786" y="2318520"/>
              <a:ext cx="291655" cy="291656"/>
            </a:xfrm>
            <a:prstGeom prst="rect">
              <a:avLst/>
            </a:prstGeom>
          </p:spPr>
        </p:pic>
      </p:grpSp>
      <p:sp>
        <p:nvSpPr>
          <p:cNvPr id="349" name="TextBox 348"/>
          <p:cNvSpPr txBox="1"/>
          <p:nvPr/>
        </p:nvSpPr>
        <p:spPr>
          <a:xfrm>
            <a:off x="3397504" y="1618619"/>
            <a:ext cx="646198" cy="295187"/>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Service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Fabric</a:t>
            </a:r>
          </a:p>
        </p:txBody>
      </p:sp>
      <p:sp>
        <p:nvSpPr>
          <p:cNvPr id="360" name="Freeform 359"/>
          <p:cNvSpPr/>
          <p:nvPr/>
        </p:nvSpPr>
        <p:spPr bwMode="auto">
          <a:xfrm>
            <a:off x="3062177" y="1602748"/>
            <a:ext cx="276889" cy="266128"/>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rgbClr val="FFFFFF"/>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42" name="Rectangle 41"/>
          <p:cNvSpPr/>
          <p:nvPr/>
        </p:nvSpPr>
        <p:spPr bwMode="auto">
          <a:xfrm>
            <a:off x="7993054" y="1186820"/>
            <a:ext cx="2181448" cy="1346415"/>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Developer Services</a:t>
            </a:r>
          </a:p>
        </p:txBody>
      </p:sp>
      <p:grpSp>
        <p:nvGrpSpPr>
          <p:cNvPr id="144" name="Group 143"/>
          <p:cNvGrpSpPr/>
          <p:nvPr/>
        </p:nvGrpSpPr>
        <p:grpSpPr>
          <a:xfrm>
            <a:off x="8133194" y="1626988"/>
            <a:ext cx="996261" cy="303019"/>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Visual Studio</a:t>
              </a:r>
            </a:p>
          </p:txBody>
        </p:sp>
        <p:pic>
          <p:nvPicPr>
            <p:cNvPr id="168" name="Picture 167" descr="Visual Studio Online.png"/>
            <p:cNvPicPr>
              <a:picLocks noChangeAspect="1"/>
            </p:cNvPicPr>
            <p:nvPr/>
          </p:nvPicPr>
          <p:blipFill>
            <a:blip r:embed="rId31"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193619" y="2094767"/>
            <a:ext cx="1013397" cy="298271"/>
            <a:chOff x="10156761" y="2472651"/>
            <a:chExt cx="1033718" cy="304252"/>
          </a:xfrm>
        </p:grpSpPr>
        <p:sp>
          <p:nvSpPr>
            <p:cNvPr id="169" name="TextBox 168"/>
            <p:cNvSpPr txBox="1"/>
            <p:nvPr/>
          </p:nvSpPr>
          <p:spPr>
            <a:xfrm>
              <a:off x="10531323" y="2475798"/>
              <a:ext cx="659156" cy="301105"/>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Application</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Insights</a:t>
              </a:r>
            </a:p>
          </p:txBody>
        </p:sp>
        <p:pic>
          <p:nvPicPr>
            <p:cNvPr id="170" name="Picture 169" descr="Application Insights.png"/>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10156761" y="2472651"/>
              <a:ext cx="292274" cy="292274"/>
            </a:xfrm>
            <a:prstGeom prst="rect">
              <a:avLst/>
            </a:prstGeom>
          </p:spPr>
        </p:pic>
      </p:grpSp>
      <p:grpSp>
        <p:nvGrpSpPr>
          <p:cNvPr id="361" name="Group 360"/>
          <p:cNvGrpSpPr/>
          <p:nvPr/>
        </p:nvGrpSpPr>
        <p:grpSpPr>
          <a:xfrm>
            <a:off x="9209654" y="1611440"/>
            <a:ext cx="879261" cy="311564"/>
            <a:chOff x="10173117" y="1979632"/>
            <a:chExt cx="896892" cy="317811"/>
          </a:xfrm>
        </p:grpSpPr>
        <p:pic>
          <p:nvPicPr>
            <p:cNvPr id="273" name="Picture 272"/>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2047418"/>
              <a:ext cx="541197" cy="250025"/>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Azure SDK</a:t>
              </a:r>
            </a:p>
          </p:txBody>
        </p:sp>
      </p:grpSp>
      <p:grpSp>
        <p:nvGrpSpPr>
          <p:cNvPr id="374" name="Group 373"/>
          <p:cNvGrpSpPr/>
          <p:nvPr/>
        </p:nvGrpSpPr>
        <p:grpSpPr>
          <a:xfrm>
            <a:off x="8133173" y="2080173"/>
            <a:ext cx="987906" cy="301123"/>
            <a:chOff x="8298657" y="1380994"/>
            <a:chExt cx="1007716" cy="307161"/>
          </a:xfrm>
        </p:grpSpPr>
        <p:sp>
          <p:nvSpPr>
            <p:cNvPr id="239" name="TextBox 238"/>
            <p:cNvSpPr txBox="1"/>
            <p:nvPr/>
          </p:nvSpPr>
          <p:spPr>
            <a:xfrm>
              <a:off x="8645535" y="1438130"/>
              <a:ext cx="660838" cy="250025"/>
            </a:xfrm>
            <a:prstGeom prst="rect">
              <a:avLst/>
            </a:prstGeom>
            <a:noFill/>
            <a:ln>
              <a:noFill/>
            </a:ln>
          </p:spPr>
          <p:txBody>
            <a:bodyPr wrap="none" lIns="0" tIns="27421" rIns="0" bIns="0" rtlCol="0" anchor="t">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Team Project</a:t>
              </a:r>
            </a:p>
          </p:txBody>
        </p:sp>
        <p:sp>
          <p:nvSpPr>
            <p:cNvPr id="371" name="Freeform 370"/>
            <p:cNvSpPr/>
            <p:nvPr/>
          </p:nvSpPr>
          <p:spPr bwMode="auto">
            <a:xfrm>
              <a:off x="8298657" y="1380994"/>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grpSp>
        <p:nvGrpSpPr>
          <p:cNvPr id="243" name="Group 242"/>
          <p:cNvGrpSpPr/>
          <p:nvPr/>
        </p:nvGrpSpPr>
        <p:grpSpPr>
          <a:xfrm>
            <a:off x="124771" y="5632400"/>
            <a:ext cx="2577487" cy="773876"/>
            <a:chOff x="127272" y="4931023"/>
            <a:chExt cx="2629171" cy="789394"/>
          </a:xfrm>
        </p:grpSpPr>
        <p:sp>
          <p:nvSpPr>
            <p:cNvPr id="31" name="Rectangle 30"/>
            <p:cNvSpPr/>
            <p:nvPr/>
          </p:nvSpPr>
          <p:spPr bwMode="auto">
            <a:xfrm>
              <a:off x="127272" y="4931023"/>
              <a:ext cx="2629171" cy="78939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Compute</a:t>
              </a:r>
            </a:p>
          </p:txBody>
        </p:sp>
        <p:sp>
          <p:nvSpPr>
            <p:cNvPr id="43" name="Rectangle 42"/>
            <p:cNvSpPr/>
            <p:nvPr/>
          </p:nvSpPr>
          <p:spPr bwMode="auto">
            <a:xfrm>
              <a:off x="228440" y="5237334"/>
              <a:ext cx="808197" cy="35606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Windows</a:t>
              </a:r>
            </a:p>
          </p:txBody>
        </p:sp>
        <p:sp>
          <p:nvSpPr>
            <p:cNvPr id="44" name="Rectangle 43"/>
            <p:cNvSpPr/>
            <p:nvPr/>
          </p:nvSpPr>
          <p:spPr bwMode="auto">
            <a:xfrm>
              <a:off x="1031094" y="5237334"/>
              <a:ext cx="727898" cy="35606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Linux</a:t>
              </a:r>
            </a:p>
          </p:txBody>
        </p:sp>
        <p:sp>
          <p:nvSpPr>
            <p:cNvPr id="62" name="Rectangle 61"/>
            <p:cNvSpPr/>
            <p:nvPr/>
          </p:nvSpPr>
          <p:spPr bwMode="auto">
            <a:xfrm>
              <a:off x="1815887" y="5237334"/>
              <a:ext cx="861746" cy="35606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Containers</a:t>
              </a:r>
            </a:p>
          </p:txBody>
        </p:sp>
        <p:pic>
          <p:nvPicPr>
            <p:cNvPr id="235" name="Picture 234"/>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241656" y="5275561"/>
              <a:ext cx="261581" cy="261582"/>
            </a:xfrm>
            <a:prstGeom prst="rect">
              <a:avLst/>
            </a:prstGeom>
            <a:ln>
              <a:noFill/>
            </a:ln>
          </p:spPr>
        </p:pic>
        <p:pic>
          <p:nvPicPr>
            <p:cNvPr id="396" name="Picture 39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1053903" y="5275561"/>
              <a:ext cx="261581" cy="261582"/>
            </a:xfrm>
            <a:prstGeom prst="rect">
              <a:avLst/>
            </a:prstGeom>
            <a:ln>
              <a:noFill/>
            </a:ln>
          </p:spPr>
        </p:pic>
        <p:grpSp>
          <p:nvGrpSpPr>
            <p:cNvPr id="412" name="Group 411"/>
            <p:cNvGrpSpPr/>
            <p:nvPr/>
          </p:nvGrpSpPr>
          <p:grpSpPr>
            <a:xfrm>
              <a:off x="1848962" y="5310201"/>
              <a:ext cx="221053" cy="170255"/>
              <a:chOff x="1403201"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solidFill>
                  <a:srgbClr val="FFFFFF"/>
                </a:solid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398" name="Diamond 397"/>
                <p:cNvSpPr/>
                <p:nvPr/>
              </p:nvSpPr>
              <p:spPr bwMode="auto">
                <a:xfrm rot="1935408">
                  <a:off x="1424781" y="3991343"/>
                  <a:ext cx="153941" cy="246648"/>
                </a:xfrm>
                <a:prstGeom prst="diamond">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399" name="Diamond 398"/>
                <p:cNvSpPr/>
                <p:nvPr/>
              </p:nvSpPr>
              <p:spPr bwMode="auto">
                <a:xfrm rot="5400000">
                  <a:off x="1355358" y="3879251"/>
                  <a:ext cx="153941" cy="245585"/>
                </a:xfrm>
                <a:prstGeom prst="diamond">
                  <a:avLst/>
                </a:prstGeom>
                <a:solidFill>
                  <a:srgbClr val="FFFFFF"/>
                </a:solid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sp>
            <p:nvSpPr>
              <p:cNvPr id="403" name="Rounded Rectangle 402"/>
              <p:cNvSpPr/>
              <p:nvPr/>
            </p:nvSpPr>
            <p:spPr bwMode="auto">
              <a:xfrm>
                <a:off x="1403201" y="5288934"/>
                <a:ext cx="294653" cy="226942"/>
              </a:xfrm>
              <a:prstGeom prst="roundRect">
                <a:avLst>
                  <a:gd name="adj" fmla="val 9184"/>
                </a:avLst>
              </a:prstGeom>
              <a:noFill/>
              <a:ln w="1905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solidFill>
                  <a:srgbClr val="FFFFFF"/>
                </a:solid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406" name="Diamond 405"/>
                <p:cNvSpPr/>
                <p:nvPr/>
              </p:nvSpPr>
              <p:spPr bwMode="auto">
                <a:xfrm rot="1935408">
                  <a:off x="1424781" y="3991343"/>
                  <a:ext cx="153941" cy="246648"/>
                </a:xfrm>
                <a:prstGeom prst="diamond">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407" name="Diamond 406"/>
                <p:cNvSpPr/>
                <p:nvPr/>
              </p:nvSpPr>
              <p:spPr bwMode="auto">
                <a:xfrm rot="5400000">
                  <a:off x="1355358" y="3879251"/>
                  <a:ext cx="153941" cy="245585"/>
                </a:xfrm>
                <a:prstGeom prst="diamond">
                  <a:avLst/>
                </a:prstGeom>
                <a:solidFill>
                  <a:srgbClr val="FFFFFF"/>
                </a:solid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solidFill>
                  <a:srgbClr val="FFFFFF"/>
                </a:solid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410" name="Diamond 409"/>
                <p:cNvSpPr/>
                <p:nvPr/>
              </p:nvSpPr>
              <p:spPr bwMode="auto">
                <a:xfrm rot="1935408">
                  <a:off x="1424781" y="3991343"/>
                  <a:ext cx="153941" cy="246648"/>
                </a:xfrm>
                <a:prstGeom prst="diamond">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sp>
              <p:nvSpPr>
                <p:cNvPr id="411" name="Diamond 410"/>
                <p:cNvSpPr/>
                <p:nvPr/>
              </p:nvSpPr>
              <p:spPr bwMode="auto">
                <a:xfrm rot="5400000">
                  <a:off x="1355358" y="3879251"/>
                  <a:ext cx="153941" cy="245585"/>
                </a:xfrm>
                <a:prstGeom prst="diamond">
                  <a:avLst/>
                </a:prstGeom>
                <a:solidFill>
                  <a:srgbClr val="FFFFFF"/>
                </a:solid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grpSp>
      </p:grpSp>
      <p:grpSp>
        <p:nvGrpSpPr>
          <p:cNvPr id="23" name="Group 22"/>
          <p:cNvGrpSpPr/>
          <p:nvPr/>
        </p:nvGrpSpPr>
        <p:grpSpPr>
          <a:xfrm>
            <a:off x="5904909" y="5632400"/>
            <a:ext cx="6168065" cy="774278"/>
            <a:chOff x="6023314" y="4931023"/>
            <a:chExt cx="6291748" cy="789804"/>
          </a:xfrm>
        </p:grpSpPr>
        <p:sp>
          <p:nvSpPr>
            <p:cNvPr id="33" name="Rectangle 32"/>
            <p:cNvSpPr/>
            <p:nvPr/>
          </p:nvSpPr>
          <p:spPr bwMode="auto">
            <a:xfrm>
              <a:off x="6023314" y="4931023"/>
              <a:ext cx="6291748"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Networking</a:t>
              </a:r>
            </a:p>
          </p:txBody>
        </p:sp>
        <p:sp>
          <p:nvSpPr>
            <p:cNvPr id="24" name="Rectangle 23"/>
            <p:cNvSpPr/>
            <p:nvPr/>
          </p:nvSpPr>
          <p:spPr bwMode="auto">
            <a:xfrm>
              <a:off x="6136675" y="5231313"/>
              <a:ext cx="843562" cy="346180"/>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Virtual Network</a:t>
              </a:r>
            </a:p>
          </p:txBody>
        </p:sp>
        <p:sp>
          <p:nvSpPr>
            <p:cNvPr id="27" name="Rectangle 26"/>
            <p:cNvSpPr/>
            <p:nvPr/>
          </p:nvSpPr>
          <p:spPr bwMode="auto">
            <a:xfrm>
              <a:off x="8640978" y="5230981"/>
              <a:ext cx="812799" cy="34642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Express</a:t>
              </a:r>
            </a:p>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Route</a:t>
              </a:r>
            </a:p>
          </p:txBody>
        </p:sp>
        <p:sp>
          <p:nvSpPr>
            <p:cNvPr id="28" name="Rectangle 27"/>
            <p:cNvSpPr/>
            <p:nvPr/>
          </p:nvSpPr>
          <p:spPr bwMode="auto">
            <a:xfrm>
              <a:off x="9495191" y="5230981"/>
              <a:ext cx="921643" cy="34642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Traffic Manager</a:t>
              </a:r>
            </a:p>
          </p:txBody>
        </p:sp>
        <p:sp>
          <p:nvSpPr>
            <p:cNvPr id="29" name="Rectangle 28"/>
            <p:cNvSpPr/>
            <p:nvPr/>
          </p:nvSpPr>
          <p:spPr bwMode="auto">
            <a:xfrm>
              <a:off x="6949070" y="5231313"/>
              <a:ext cx="829620" cy="346180"/>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Load Balancer</a:t>
              </a:r>
            </a:p>
          </p:txBody>
        </p:sp>
        <p:sp>
          <p:nvSpPr>
            <p:cNvPr id="30" name="Rectangle 29"/>
            <p:cNvSpPr/>
            <p:nvPr/>
          </p:nvSpPr>
          <p:spPr bwMode="auto">
            <a:xfrm>
              <a:off x="7811111" y="5230981"/>
              <a:ext cx="788455" cy="34642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DNS</a:t>
              </a:r>
            </a:p>
          </p:txBody>
        </p:sp>
        <p:sp>
          <p:nvSpPr>
            <p:cNvPr id="34" name="Rectangle 33"/>
            <p:cNvSpPr/>
            <p:nvPr/>
          </p:nvSpPr>
          <p:spPr bwMode="auto">
            <a:xfrm>
              <a:off x="10458248" y="5230981"/>
              <a:ext cx="870398" cy="34642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VPN Gateway</a:t>
              </a:r>
            </a:p>
          </p:txBody>
        </p:sp>
        <p:sp>
          <p:nvSpPr>
            <p:cNvPr id="247" name="Rectangle 246"/>
            <p:cNvSpPr/>
            <p:nvPr/>
          </p:nvSpPr>
          <p:spPr bwMode="auto">
            <a:xfrm>
              <a:off x="11372540" y="5230981"/>
              <a:ext cx="870398" cy="346426"/>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marL="0" marR="0" lvl="0" indent="0" algn="l" defTabSz="895923" rtl="0" eaLnBrk="1" fontAlgn="base" latinLnBrk="0" hangingPunct="1">
                <a:lnSpc>
                  <a:spcPct val="9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charset="0"/>
                  <a:ea typeface="Segoe UI Light" charset="0"/>
                  <a:cs typeface="Segoe UI Light" charset="0"/>
                </a:rPr>
                <a:t>Application Gateway</a:t>
              </a:r>
            </a:p>
          </p:txBody>
        </p:sp>
        <p:pic>
          <p:nvPicPr>
            <p:cNvPr id="227" name="Picture 226"/>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6146400" y="5248173"/>
              <a:ext cx="267702" cy="267702"/>
            </a:xfrm>
            <a:prstGeom prst="rect">
              <a:avLst/>
            </a:prstGeom>
          </p:spPr>
        </p:pic>
        <p:pic>
          <p:nvPicPr>
            <p:cNvPr id="228" name="Picture 227"/>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pic>
          <p:nvPicPr>
            <p:cNvPr id="89" name="Picture 88"/>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pic>
          <p:nvPicPr>
            <p:cNvPr id="4" name="Picture 3"/>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pic>
          <p:nvPicPr>
            <p:cNvPr id="10" name="Picture 9"/>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pic>
          <p:nvPicPr>
            <p:cNvPr id="12" name="Picture 11"/>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grpSp>
        <p:nvGrpSpPr>
          <p:cNvPr id="7" name="Group 6"/>
          <p:cNvGrpSpPr/>
          <p:nvPr/>
        </p:nvGrpSpPr>
        <p:grpSpPr>
          <a:xfrm>
            <a:off x="119834" y="536337"/>
            <a:ext cx="1406279" cy="4395507"/>
            <a:chOff x="119834" y="536337"/>
            <a:chExt cx="1344822" cy="4395507"/>
          </a:xfrm>
        </p:grpSpPr>
        <p:grpSp>
          <p:nvGrpSpPr>
            <p:cNvPr id="16" name="Group 15"/>
            <p:cNvGrpSpPr/>
            <p:nvPr/>
          </p:nvGrpSpPr>
          <p:grpSpPr>
            <a:xfrm>
              <a:off x="119834" y="536337"/>
              <a:ext cx="1344822" cy="4395507"/>
              <a:chOff x="426849" y="90536"/>
              <a:chExt cx="1371788" cy="4483646"/>
            </a:xfrm>
          </p:grpSpPr>
          <p:sp>
            <p:nvSpPr>
              <p:cNvPr id="238" name="Rectangle 237"/>
              <p:cNvSpPr/>
              <p:nvPr/>
            </p:nvSpPr>
            <p:spPr bwMode="auto">
              <a:xfrm>
                <a:off x="426849" y="90536"/>
                <a:ext cx="1371788" cy="4483646"/>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endParaRPr kumimoji="0" lang="en-US" sz="1176" b="1" i="0" u="none" strike="noStrike" kern="0" cap="none" spc="0" normalizeH="0" baseline="0" noProof="0" dirty="0">
                  <a:ln>
                    <a:noFill/>
                  </a:ln>
                  <a:solidFill>
                    <a:srgbClr val="FFFFFF"/>
                  </a:solidFill>
                  <a:effectLst/>
                  <a:uLnTx/>
                  <a:uFillTx/>
                  <a:latin typeface="Segoe UI Light" charset="0"/>
                  <a:ea typeface="Segoe UI Light" charset="0"/>
                  <a:cs typeface="Segoe UI Light" charset="0"/>
                </a:endParaRPr>
              </a:p>
            </p:txBody>
          </p:sp>
          <p:grpSp>
            <p:nvGrpSpPr>
              <p:cNvPr id="334" name="Group 333"/>
              <p:cNvGrpSpPr/>
              <p:nvPr/>
            </p:nvGrpSpPr>
            <p:grpSpPr>
              <a:xfrm>
                <a:off x="559925" y="1337022"/>
                <a:ext cx="1012582" cy="321430"/>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Active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Directory</a:t>
                  </a:r>
                </a:p>
              </p:txBody>
            </p:sp>
            <p:pic>
              <p:nvPicPr>
                <p:cNvPr id="194" name="Picture 193" descr="Azure Active Directory.png"/>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92781" y="1896250"/>
                <a:ext cx="974572" cy="311021"/>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Multi-Factor</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Authentication</a:t>
                  </a:r>
                </a:p>
              </p:txBody>
            </p:sp>
            <p:pic>
              <p:nvPicPr>
                <p:cNvPr id="196" name="Picture 195" descr="Multi-Factor Authentication.png"/>
                <p:cNvPicPr>
                  <a:picLocks noChangeAspect="1"/>
                </p:cNvPicPr>
                <p:nvPr/>
              </p:nvPicPr>
              <p:blipFill>
                <a:blip r:embed="rId42"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56764" y="2453146"/>
                <a:ext cx="1008498" cy="337139"/>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Automation</a:t>
                  </a:r>
                </a:p>
              </p:txBody>
            </p:sp>
            <p:pic>
              <p:nvPicPr>
                <p:cNvPr id="199" name="Picture 198" descr="Azure automation.png"/>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76737" y="796962"/>
                <a:ext cx="1000133" cy="348052"/>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Portal</a:t>
                  </a:r>
                </a:p>
              </p:txBody>
            </p:sp>
            <p:pic>
              <p:nvPicPr>
                <p:cNvPr id="201" name="Picture 200" descr="Azure subscription.png"/>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62791" y="2957202"/>
                <a:ext cx="1006664" cy="360439"/>
                <a:chOff x="4552624" y="449870"/>
                <a:chExt cx="1006664" cy="360439"/>
              </a:xfrm>
            </p:grpSpPr>
            <p:sp>
              <p:nvSpPr>
                <p:cNvPr id="204" name="TextBox 203"/>
                <p:cNvSpPr txBox="1"/>
                <p:nvPr/>
              </p:nvSpPr>
              <p:spPr>
                <a:xfrm>
                  <a:off x="4900132" y="509203"/>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Key Vault</a:t>
                  </a:r>
                </a:p>
              </p:txBody>
            </p:sp>
            <p:pic>
              <p:nvPicPr>
                <p:cNvPr id="205" name="Picture 204" descr="AzureKeyVault_icon_white.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552624" y="449870"/>
                  <a:ext cx="267038" cy="296708"/>
                </a:xfrm>
                <a:prstGeom prst="rect">
                  <a:avLst/>
                </a:prstGeom>
              </p:spPr>
            </p:pic>
          </p:grpSp>
          <p:grpSp>
            <p:nvGrpSpPr>
              <p:cNvPr id="336" name="Group 335"/>
              <p:cNvGrpSpPr/>
              <p:nvPr/>
            </p:nvGrpSpPr>
            <p:grpSpPr>
              <a:xfrm>
                <a:off x="547196" y="3461258"/>
                <a:ext cx="1024650" cy="317273"/>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Store /</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Marketplace</a:t>
                  </a:r>
                </a:p>
              </p:txBody>
            </p:sp>
            <p:pic>
              <p:nvPicPr>
                <p:cNvPr id="231" name="Picture 230" descr="Azure Marketplace.png"/>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grpSp>
            <p:nvGrpSpPr>
              <p:cNvPr id="417" name="Group 416"/>
              <p:cNvGrpSpPr/>
              <p:nvPr/>
            </p:nvGrpSpPr>
            <p:grpSpPr>
              <a:xfrm>
                <a:off x="559429" y="4065187"/>
                <a:ext cx="1008388" cy="309244"/>
                <a:chOff x="559429" y="4065187"/>
                <a:chExt cx="1008388" cy="309244"/>
              </a:xfrm>
            </p:grpSpPr>
            <p:pic>
              <p:nvPicPr>
                <p:cNvPr id="413" name="Picture 412"/>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VM Image Gallery</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&amp; VM Depot</a:t>
                  </a:r>
                </a:p>
              </p:txBody>
            </p:sp>
          </p:grpSp>
        </p:grpSp>
        <p:sp>
          <p:nvSpPr>
            <p:cNvPr id="18" name="Rectangle 17"/>
            <p:cNvSpPr/>
            <p:nvPr/>
          </p:nvSpPr>
          <p:spPr bwMode="auto">
            <a:xfrm>
              <a:off x="119834" y="536337"/>
              <a:ext cx="1344822" cy="426376"/>
            </a:xfrm>
            <a:prstGeom prst="rect">
              <a:avLst/>
            </a:prstGeom>
            <a:solidFill>
              <a:srgbClr val="435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r>
                <a:rPr kumimoji="0" lang="en-US" sz="1029" b="0" i="0" u="none" strike="noStrike" kern="0" cap="all" spc="0" normalizeH="0" baseline="0" noProof="0" dirty="0">
                  <a:ln>
                    <a:noFill/>
                  </a:ln>
                  <a:solidFill>
                    <a:srgbClr val="FFFFFF"/>
                  </a:solidFill>
                  <a:effectLst/>
                  <a:uLnTx/>
                  <a:uFillTx/>
                  <a:latin typeface="Segoe UI Light" charset="0"/>
                  <a:ea typeface="Segoe UI Light" charset="0"/>
                  <a:cs typeface="Segoe UI Light" charset="0"/>
                </a:rPr>
                <a:t>Security &amp; Management</a:t>
              </a:r>
            </a:p>
          </p:txBody>
        </p:sp>
      </p:grpSp>
      <p:sp>
        <p:nvSpPr>
          <p:cNvPr id="240" name="Rectangle 239"/>
          <p:cNvSpPr/>
          <p:nvPr/>
        </p:nvSpPr>
        <p:spPr bwMode="auto">
          <a:xfrm>
            <a:off x="1592017" y="535894"/>
            <a:ext cx="8986107" cy="432493"/>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r>
              <a:rPr kumimoji="0" lang="en-US" sz="1568" b="0" i="0" u="none" strike="noStrike" kern="0" cap="all" spc="0" normalizeH="0" baseline="0" noProof="0" dirty="0">
                <a:ln>
                  <a:noFill/>
                </a:ln>
                <a:solidFill>
                  <a:srgbClr val="FFFFFF"/>
                </a:solidFill>
                <a:effectLst/>
                <a:uLnTx/>
                <a:uFillTx/>
                <a:latin typeface="Segoe UI Light" charset="0"/>
                <a:ea typeface="Segoe UI Light" charset="0"/>
                <a:cs typeface="Segoe UI Light" charset="0"/>
              </a:rPr>
              <a:t>Platform Services</a:t>
            </a:r>
          </a:p>
        </p:txBody>
      </p:sp>
      <p:grpSp>
        <p:nvGrpSpPr>
          <p:cNvPr id="6" name="Group 5"/>
          <p:cNvGrpSpPr/>
          <p:nvPr/>
        </p:nvGrpSpPr>
        <p:grpSpPr>
          <a:xfrm>
            <a:off x="10727528" y="536336"/>
            <a:ext cx="1344822" cy="4395508"/>
            <a:chOff x="10727528" y="536336"/>
            <a:chExt cx="1344822" cy="4395508"/>
          </a:xfrm>
        </p:grpSpPr>
        <p:sp>
          <p:nvSpPr>
            <p:cNvPr id="71" name="Rectangle 70"/>
            <p:cNvSpPr/>
            <p:nvPr/>
          </p:nvSpPr>
          <p:spPr bwMode="auto">
            <a:xfrm>
              <a:off x="10727528" y="536336"/>
              <a:ext cx="1344822" cy="4395508"/>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endParaRPr kumimoji="0" lang="en-US" sz="1274" b="1" i="0" u="none" strike="noStrike" kern="0" cap="none" spc="0" normalizeH="0" baseline="0" noProof="0" dirty="0">
                <a:ln>
                  <a:noFill/>
                </a:ln>
                <a:solidFill>
                  <a:srgbClr val="FFFFFF"/>
                </a:solidFill>
                <a:effectLst/>
                <a:uLnTx/>
                <a:uFillTx/>
                <a:latin typeface="Segoe UI Light" charset="0"/>
                <a:ea typeface="Segoe UI Light" charset="0"/>
                <a:cs typeface="Segoe UI Light" charset="0"/>
              </a:endParaRPr>
            </a:p>
          </p:txBody>
        </p:sp>
        <p:grpSp>
          <p:nvGrpSpPr>
            <p:cNvPr id="338" name="Group 337"/>
            <p:cNvGrpSpPr/>
            <p:nvPr/>
          </p:nvGrpSpPr>
          <p:grpSpPr>
            <a:xfrm>
              <a:off x="10953393" y="2358356"/>
              <a:ext cx="991372" cy="325698"/>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Backup</a:t>
                </a:r>
              </a:p>
            </p:txBody>
          </p:sp>
          <p:pic>
            <p:nvPicPr>
              <p:cNvPr id="207" name="Picture 206" descr="Backup Service.png"/>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sp>
          <p:nvSpPr>
            <p:cNvPr id="208" name="TextBox 207"/>
            <p:cNvSpPr txBox="1"/>
            <p:nvPr/>
          </p:nvSpPr>
          <p:spPr>
            <a:xfrm>
              <a:off x="11276299" y="4447778"/>
              <a:ext cx="646198" cy="295187"/>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StorSimple</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a:p>
              <a:pPr marL="0" marR="0" lvl="0" indent="0" algn="l" defTabSz="913950" rtl="0" eaLnBrk="0" fontAlgn="base" latinLnBrk="0" hangingPunct="0">
                <a:lnSpc>
                  <a:spcPts val="800"/>
                </a:lnSpc>
                <a:spcBef>
                  <a:spcPct val="0"/>
                </a:spcBef>
                <a:spcAft>
                  <a:spcPct val="0"/>
                </a:spcAft>
                <a:buClrTx/>
                <a:buSzTx/>
                <a:buFontTx/>
                <a:buNone/>
                <a:tabLst/>
                <a:defRPr/>
              </a:pP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p:txBody>
        </p:sp>
        <p:pic>
          <p:nvPicPr>
            <p:cNvPr id="209" name="Picture 208" descr="StorSimple.png"/>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10936523" y="4418443"/>
              <a:ext cx="281190" cy="281190"/>
            </a:xfrm>
            <a:prstGeom prst="rect">
              <a:avLst/>
            </a:prstGeom>
          </p:spPr>
        </p:pic>
        <p:grpSp>
          <p:nvGrpSpPr>
            <p:cNvPr id="341" name="Group 340"/>
            <p:cNvGrpSpPr/>
            <p:nvPr/>
          </p:nvGrpSpPr>
          <p:grpSpPr>
            <a:xfrm>
              <a:off x="10931155" y="3876094"/>
              <a:ext cx="983557" cy="338770"/>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Site</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Recovery</a:t>
                </a:r>
              </a:p>
            </p:txBody>
          </p:sp>
          <p:pic>
            <p:nvPicPr>
              <p:cNvPr id="211" name="Picture 210" descr="Site Recovery.png"/>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945120" y="3417243"/>
              <a:ext cx="977378" cy="314851"/>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Import/Export</a:t>
                </a:r>
              </a:p>
            </p:txBody>
          </p:sp>
          <p:pic>
            <p:nvPicPr>
              <p:cNvPr id="213" name="Picture 212" descr="Storage (Azure).png"/>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grpSp>
          <p:nvGrpSpPr>
            <p:cNvPr id="337" name="Group 336"/>
            <p:cNvGrpSpPr/>
            <p:nvPr/>
          </p:nvGrpSpPr>
          <p:grpSpPr>
            <a:xfrm>
              <a:off x="10972922" y="1264173"/>
              <a:ext cx="991400" cy="327745"/>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Azure AD </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Connect Health</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rgbClr val="1B3C72"/>
                </a:solidFill>
                <a:ln w="1270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961" b="1" i="0" u="none" strike="noStrike" kern="1200" cap="none" spc="0" normalizeH="0" baseline="0" noProof="0" dirty="0">
                    <a:ln>
                      <a:noFill/>
                    </a:ln>
                    <a:solidFill>
                      <a:srgbClr val="333333"/>
                    </a:solidFill>
                    <a:effectLst/>
                    <a:uLnTx/>
                    <a:uFillTx/>
                    <a:latin typeface="Segoe UI Light" charset="0"/>
                    <a:ea typeface="Segoe UI Light" charset="0"/>
                    <a:cs typeface="Segoe UI Light" charset="0"/>
                  </a:endParaRPr>
                </a:p>
              </p:txBody>
            </p:sp>
            <p:grpSp>
              <p:nvGrpSpPr>
                <p:cNvPr id="22" name="Group 21"/>
                <p:cNvGrpSpPr/>
                <p:nvPr/>
              </p:nvGrpSpPr>
              <p:grpSpPr>
                <a:xfrm>
                  <a:off x="10911015" y="1312912"/>
                  <a:ext cx="107890" cy="50914"/>
                  <a:chOff x="11033154" y="1382736"/>
                  <a:chExt cx="155481" cy="72282"/>
                </a:xfrm>
              </p:grpSpPr>
              <p:cxnSp>
                <p:nvCxnSpPr>
                  <p:cNvPr id="11" name="Straight Connector 10"/>
                  <p:cNvCxnSpPr/>
                  <p:nvPr/>
                </p:nvCxnSpPr>
                <p:spPr>
                  <a:xfrm flipV="1">
                    <a:off x="11033154" y="1413481"/>
                    <a:ext cx="50167" cy="1722"/>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07537" y="1382736"/>
                    <a:ext cx="1" cy="70787"/>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4748" y="1418127"/>
                    <a:ext cx="34927" cy="36891"/>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328" name="Group 327"/>
            <p:cNvGrpSpPr/>
            <p:nvPr/>
          </p:nvGrpSpPr>
          <p:grpSpPr>
            <a:xfrm>
              <a:off x="11002762" y="1828913"/>
              <a:ext cx="953052" cy="346405"/>
              <a:chOff x="11248838" y="2615973"/>
              <a:chExt cx="972163" cy="353351"/>
            </a:xfrm>
          </p:grpSpPr>
          <p:sp>
            <p:nvSpPr>
              <p:cNvPr id="236" name="TextBox 235"/>
              <p:cNvSpPr txBox="1"/>
              <p:nvPr/>
            </p:nvSpPr>
            <p:spPr>
              <a:xfrm>
                <a:off x="11561845" y="2668219"/>
                <a:ext cx="659156" cy="301105"/>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AD Privileged</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Identity </a:t>
                </a:r>
                <a:r>
                  <a:rPr kumimoji="0" lang="en-US" sz="750" b="0" i="0" u="none" strike="noStrike" kern="1200" cap="none" spc="0" normalizeH="0" baseline="0" noProof="0" dirty="0" err="1">
                    <a:ln>
                      <a:noFill/>
                    </a:ln>
                    <a:solidFill>
                      <a:prstClr val="white"/>
                    </a:solidFill>
                    <a:effectLst/>
                    <a:uLnTx/>
                    <a:uFillTx/>
                    <a:latin typeface="Segoe UI Light" charset="0"/>
                    <a:ea typeface="Arial Unicode MS" panose="020B0604020202020204" pitchFamily="34" charset="-128"/>
                    <a:cs typeface="Segoe UI Light" charset="0"/>
                  </a:rPr>
                  <a:t>Mngt</a:t>
                </a:r>
                <a:endPar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endParaRPr>
              </a:p>
            </p:txBody>
          </p:sp>
          <p:pic>
            <p:nvPicPr>
              <p:cNvPr id="272" name="Picture 271"/>
              <p:cNvPicPr>
                <a:picLocks noChangeAspect="1"/>
              </p:cNvPicPr>
              <p:nvPr/>
            </p:nvPicPr>
            <p:blipFill>
              <a:blip r:embed="rId52"/>
              <a:stretch>
                <a:fillRect/>
              </a:stretch>
            </p:blipFill>
            <p:spPr>
              <a:xfrm>
                <a:off x="11248838" y="2615973"/>
                <a:ext cx="245456" cy="317924"/>
              </a:xfrm>
              <a:prstGeom prst="rect">
                <a:avLst/>
              </a:prstGeom>
            </p:spPr>
          </p:pic>
        </p:grpSp>
        <p:grpSp>
          <p:nvGrpSpPr>
            <p:cNvPr id="339" name="Group 338"/>
            <p:cNvGrpSpPr/>
            <p:nvPr/>
          </p:nvGrpSpPr>
          <p:grpSpPr>
            <a:xfrm>
              <a:off x="10942991" y="2887799"/>
              <a:ext cx="981241" cy="307798"/>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421" rIns="0" bIns="0" rtlCol="0">
                <a:noAutofit/>
              </a:bodyPr>
              <a:lstStyle/>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Operational</a:t>
                </a:r>
              </a:p>
              <a:p>
                <a:pPr marL="0" marR="0" lvl="0" indent="0" algn="l" defTabSz="913950" rtl="0" eaLnBrk="0" fontAlgn="base" latinLnBrk="0" hangingPunct="0">
                  <a:lnSpc>
                    <a:spcPts val="800"/>
                  </a:lnSpc>
                  <a:spcBef>
                    <a:spcPct val="0"/>
                  </a:spcBef>
                  <a:spcAft>
                    <a:spcPct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Segoe UI Light" charset="0"/>
                    <a:ea typeface="Arial Unicode MS" panose="020B0604020202020204" pitchFamily="34" charset="-128"/>
                    <a:cs typeface="Segoe UI Light" charset="0"/>
                  </a:rPr>
                  <a:t>Insights</a:t>
                </a:r>
              </a:p>
            </p:txBody>
          </p:sp>
          <p:pic>
            <p:nvPicPr>
              <p:cNvPr id="330" name="Picture 329" descr="Operational Insights.png"/>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sp>
          <p:nvSpPr>
            <p:cNvPr id="241" name="Rectangle 240"/>
            <p:cNvSpPr/>
            <p:nvPr/>
          </p:nvSpPr>
          <p:spPr bwMode="auto">
            <a:xfrm>
              <a:off x="10727528" y="536337"/>
              <a:ext cx="1344822" cy="426376"/>
            </a:xfrm>
            <a:prstGeom prst="rect">
              <a:avLst/>
            </a:prstGeom>
            <a:solidFill>
              <a:srgbClr val="4350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895923" rtl="0" eaLnBrk="1" fontAlgn="base" latinLnBrk="0" hangingPunct="1">
                <a:lnSpc>
                  <a:spcPct val="90000"/>
                </a:lnSpc>
                <a:spcBef>
                  <a:spcPts val="0"/>
                </a:spcBef>
                <a:spcAft>
                  <a:spcPts val="0"/>
                </a:spcAft>
                <a:buClrTx/>
                <a:buSzTx/>
                <a:buFontTx/>
                <a:buNone/>
                <a:tabLst/>
                <a:defRPr/>
              </a:pPr>
              <a:r>
                <a:rPr kumimoji="0" lang="en-US" sz="1029" b="0" i="0" u="none" strike="noStrike" kern="0" cap="all" spc="0" normalizeH="0" baseline="0" noProof="0" dirty="0">
                  <a:ln>
                    <a:noFill/>
                  </a:ln>
                  <a:solidFill>
                    <a:srgbClr val="FFFFFF"/>
                  </a:solidFill>
                  <a:effectLst/>
                  <a:uLnTx/>
                  <a:uFillTx/>
                  <a:latin typeface="Segoe UI Light" charset="0"/>
                  <a:ea typeface="Segoe UI Light" charset="0"/>
                  <a:cs typeface="Segoe UI Light" charset="0"/>
                </a:rPr>
                <a:t>Hybrid Operations</a:t>
              </a:r>
            </a:p>
          </p:txBody>
        </p:sp>
      </p:grpSp>
      <p:cxnSp>
        <p:nvCxnSpPr>
          <p:cNvPr id="21" name="Straight Connector 20"/>
          <p:cNvCxnSpPr/>
          <p:nvPr/>
        </p:nvCxnSpPr>
        <p:spPr>
          <a:xfrm>
            <a:off x="1" y="5072445"/>
            <a:ext cx="12192000" cy="0"/>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37" name="TextBox 236"/>
          <p:cNvSpPr txBox="1"/>
          <p:nvPr/>
        </p:nvSpPr>
        <p:spPr>
          <a:xfrm>
            <a:off x="7195470" y="1573271"/>
            <a:ext cx="738292" cy="42041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Azure</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Functions</a:t>
            </a:r>
          </a:p>
        </p:txBody>
      </p:sp>
      <p:pic>
        <p:nvPicPr>
          <p:cNvPr id="242" name="Picture 241"/>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914234" y="1617210"/>
            <a:ext cx="267691" cy="230214"/>
          </a:xfrm>
          <a:prstGeom prst="rect">
            <a:avLst/>
          </a:prstGeom>
        </p:spPr>
      </p:pic>
    </p:spTree>
    <p:extLst>
      <p:ext uri="{BB962C8B-B14F-4D97-AF65-F5344CB8AC3E}">
        <p14:creationId xmlns:p14="http://schemas.microsoft.com/office/powerpoint/2010/main" val="321634784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 name="TextBox 26"/>
          <p:cNvSpPr txBox="1"/>
          <p:nvPr/>
        </p:nvSpPr>
        <p:spPr>
          <a:xfrm>
            <a:off x="8554251" y="3723265"/>
            <a:ext cx="2992319" cy="1798122"/>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4x</a:t>
            </a:r>
            <a:endParaRPr kumimoji="0" lang="en-US" sz="4800"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endParaRP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Yearly Traffic</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Growth</a:t>
            </a:r>
          </a:p>
        </p:txBody>
      </p:sp>
      <p:sp>
        <p:nvSpPr>
          <p:cNvPr id="28" name="TextBox 27"/>
          <p:cNvSpPr txBox="1"/>
          <p:nvPr/>
        </p:nvSpPr>
        <p:spPr>
          <a:xfrm>
            <a:off x="165726" y="1405671"/>
            <a:ext cx="3775884" cy="1452626"/>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&gt;300</a:t>
            </a:r>
            <a:r>
              <a:rPr kumimoji="0" lang="en-US" sz="3529"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K</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Active customers</a:t>
            </a:r>
          </a:p>
        </p:txBody>
      </p:sp>
      <p:cxnSp>
        <p:nvCxnSpPr>
          <p:cNvPr id="10" name="Straight Connector 9"/>
          <p:cNvCxnSpPr/>
          <p:nvPr/>
        </p:nvCxnSpPr>
        <p:spPr>
          <a:xfrm>
            <a:off x="4034226" y="487"/>
            <a:ext cx="0" cy="6857027"/>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8158824" y="487"/>
            <a:ext cx="0" cy="6857027"/>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 y="3395384"/>
            <a:ext cx="12192000" cy="0"/>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4219459" y="1405671"/>
            <a:ext cx="3775884" cy="1451137"/>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206" normalizeH="0" baseline="0" noProof="0" dirty="0">
                <a:ln>
                  <a:noFill/>
                </a:ln>
                <a:solidFill>
                  <a:srgbClr val="505050"/>
                </a:solidFill>
                <a:effectLst/>
                <a:uLnTx/>
                <a:uFillTx/>
                <a:latin typeface="Segoe UI Light"/>
                <a:ea typeface="+mn-ea"/>
                <a:cs typeface="Segoe UI Semibold" panose="020B0702040204020203" pitchFamily="34" charset="0"/>
              </a:rPr>
              <a:t>&gt;900</a:t>
            </a:r>
            <a:r>
              <a:rPr kumimoji="0" lang="en-US" sz="2353"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 </a:t>
            </a:r>
            <a:r>
              <a:rPr kumimoji="0" lang="en-US" sz="3529"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K</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Apps Hosted</a:t>
            </a:r>
          </a:p>
        </p:txBody>
      </p:sp>
      <p:sp>
        <p:nvSpPr>
          <p:cNvPr id="21" name="TextBox 20"/>
          <p:cNvSpPr txBox="1"/>
          <p:nvPr/>
        </p:nvSpPr>
        <p:spPr>
          <a:xfrm>
            <a:off x="8180576" y="1405671"/>
            <a:ext cx="3775884" cy="1451137"/>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&gt;6</a:t>
            </a:r>
            <a:r>
              <a:rPr kumimoji="0" lang="en-US" sz="3529"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Billion</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Requests per Day</a:t>
            </a:r>
          </a:p>
        </p:txBody>
      </p:sp>
      <p:sp>
        <p:nvSpPr>
          <p:cNvPr id="22" name="TextBox 21"/>
          <p:cNvSpPr txBox="1"/>
          <p:nvPr/>
        </p:nvSpPr>
        <p:spPr>
          <a:xfrm>
            <a:off x="4055979" y="3723265"/>
            <a:ext cx="4102845" cy="1798122"/>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206" normalizeH="0" baseline="0" noProof="0" dirty="0">
                <a:ln>
                  <a:noFill/>
                </a:ln>
                <a:solidFill>
                  <a:srgbClr val="505050"/>
                </a:solidFill>
                <a:effectLst/>
                <a:uLnTx/>
                <a:uFillTx/>
                <a:latin typeface="Segoe UI Light"/>
                <a:ea typeface="+mn-ea"/>
                <a:cs typeface="Segoe UI Semibold" panose="020B0702040204020203" pitchFamily="34" charset="0"/>
              </a:rPr>
              <a:t>2x</a:t>
            </a:r>
            <a:endParaRPr kumimoji="0" lang="en-US" sz="3600"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endParaRP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Yearly Customer</a:t>
            </a: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Growth</a:t>
            </a:r>
          </a:p>
        </p:txBody>
      </p:sp>
      <p:sp>
        <p:nvSpPr>
          <p:cNvPr id="24" name="TextBox 23"/>
          <p:cNvSpPr txBox="1"/>
          <p:nvPr/>
        </p:nvSpPr>
        <p:spPr>
          <a:xfrm>
            <a:off x="165726" y="3723266"/>
            <a:ext cx="3775884" cy="1452626"/>
          </a:xfrm>
          <a:prstGeom prst="rect">
            <a:avLst/>
          </a:prstGeom>
          <a:noFill/>
        </p:spPr>
        <p:txBody>
          <a:bodyPr wrap="square" lIns="179259" tIns="143407" rIns="179259" bIns="143407"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5881"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rPr>
              <a:t>&gt;200k </a:t>
            </a:r>
            <a:endParaRPr kumimoji="0" lang="en-US" sz="3600" b="0" i="0" u="none" strike="noStrike" kern="1200" cap="none" spc="0" normalizeH="0" baseline="0" noProof="0" dirty="0">
              <a:ln>
                <a:noFill/>
              </a:ln>
              <a:solidFill>
                <a:srgbClr val="505050"/>
              </a:solidFill>
              <a:effectLst/>
              <a:uLnTx/>
              <a:uFillTx/>
              <a:latin typeface="Segoe UI Light"/>
              <a:ea typeface="+mn-ea"/>
              <a:cs typeface="Segoe UI Semibold" panose="020B0702040204020203" pitchFamily="34" charset="0"/>
            </a:endParaRPr>
          </a:p>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Dedicated Cores</a:t>
            </a:r>
          </a:p>
        </p:txBody>
      </p:sp>
    </p:spTree>
    <p:extLst>
      <p:ext uri="{BB962C8B-B14F-4D97-AF65-F5344CB8AC3E}">
        <p14:creationId xmlns:p14="http://schemas.microsoft.com/office/powerpoint/2010/main" val="2158032916"/>
      </p:ext>
    </p:extLst>
  </p:cSld>
  <p:clrMapOvr>
    <a:masterClrMapping/>
  </p:clrMapOvr>
  <mc:AlternateContent xmlns:mc="http://schemas.openxmlformats.org/markup-compatibility/2006" xmlns:p14="http://schemas.microsoft.com/office/powerpoint/2010/main">
    <mc:Choice Requires="p14">
      <p:transition spd="slow" p14:dur="135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1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3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40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p:bldP spid="21"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bwMode="auto">
          <a:xfrm>
            <a:off x="8933917" y="2939538"/>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TextBox 25"/>
          <p:cNvSpPr txBox="1"/>
          <p:nvPr/>
        </p:nvSpPr>
        <p:spPr>
          <a:xfrm>
            <a:off x="9650838" y="2999724"/>
            <a:ext cx="125167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Azure</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Functions</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5740" y="3173814"/>
            <a:ext cx="607241" cy="522227"/>
          </a:xfrm>
          <a:prstGeom prst="rect">
            <a:avLst/>
          </a:prstGeom>
        </p:spPr>
      </p:pic>
      <p:grpSp>
        <p:nvGrpSpPr>
          <p:cNvPr id="39" name="Group 38"/>
          <p:cNvGrpSpPr/>
          <p:nvPr/>
        </p:nvGrpSpPr>
        <p:grpSpPr>
          <a:xfrm>
            <a:off x="1709466" y="1989737"/>
            <a:ext cx="2350644" cy="899005"/>
            <a:chOff x="10822810" y="4100085"/>
            <a:chExt cx="2620904" cy="899005"/>
          </a:xfrm>
        </p:grpSpPr>
        <p:sp>
          <p:nvSpPr>
            <p:cNvPr id="40" name="Rectangle 39"/>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TextBox 40"/>
            <p:cNvSpPr txBox="1"/>
            <p:nvPr/>
          </p:nvSpPr>
          <p:spPr>
            <a:xfrm>
              <a:off x="11899812" y="4380129"/>
              <a:ext cx="1251674"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APIM</a:t>
              </a:r>
            </a:p>
          </p:txBody>
        </p:sp>
      </p:grpSp>
      <p:pic>
        <p:nvPicPr>
          <p:cNvPr id="1026" name="Picture 2" descr="https://az213233.vo.msecnd.net/Content/6.0.00298.4.160413-1548/ApiManagement/Images/ApiManagem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49976" t="-11700"/>
          <a:stretch/>
        </p:blipFill>
        <p:spPr bwMode="auto">
          <a:xfrm>
            <a:off x="1905413" y="2096156"/>
            <a:ext cx="507903" cy="63225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71510" y="2929474"/>
            <a:ext cx="2620904" cy="899005"/>
            <a:chOff x="10822810" y="4100085"/>
            <a:chExt cx="2620904" cy="899005"/>
          </a:xfrm>
        </p:grpSpPr>
        <p:sp>
          <p:nvSpPr>
            <p:cNvPr id="44" name="Rectangle 43"/>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extBox 44"/>
            <p:cNvSpPr txBox="1"/>
            <p:nvPr/>
          </p:nvSpPr>
          <p:spPr>
            <a:xfrm>
              <a:off x="11801350" y="4148287"/>
              <a:ext cx="164236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Notification Hubs</a:t>
              </a:r>
            </a:p>
          </p:txBody>
        </p:sp>
      </p:grpSp>
      <p:pic>
        <p:nvPicPr>
          <p:cNvPr id="47" name="Picture 46"/>
          <p:cNvPicPr>
            <a:picLocks noChangeAspect="1"/>
          </p:cNvPicPr>
          <p:nvPr/>
        </p:nvPicPr>
        <p:blipFill>
          <a:blip r:embed="rId4"/>
          <a:stretch>
            <a:fillRect/>
          </a:stretch>
        </p:blipFill>
        <p:spPr>
          <a:xfrm>
            <a:off x="4389534" y="3045492"/>
            <a:ext cx="666750" cy="628650"/>
          </a:xfrm>
          <a:prstGeom prst="rect">
            <a:avLst/>
          </a:prstGeom>
          <a:noFill/>
        </p:spPr>
      </p:pic>
      <p:sp>
        <p:nvSpPr>
          <p:cNvPr id="13" name="Rectangle 12"/>
          <p:cNvSpPr/>
          <p:nvPr/>
        </p:nvSpPr>
        <p:spPr bwMode="auto">
          <a:xfrm>
            <a:off x="7038794" y="2929474"/>
            <a:ext cx="1769391" cy="89501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p:cNvSpPr txBox="1"/>
          <p:nvPr/>
        </p:nvSpPr>
        <p:spPr>
          <a:xfrm>
            <a:off x="7533985" y="3121573"/>
            <a:ext cx="1434823" cy="476488"/>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Web Apps</a:t>
            </a:r>
          </a:p>
        </p:txBody>
      </p:sp>
      <p:pic>
        <p:nvPicPr>
          <p:cNvPr id="19" name="Picture 18"/>
          <p:cNvPicPr>
            <a:picLocks noChangeAspect="1"/>
          </p:cNvPicPr>
          <p:nvPr/>
        </p:nvPicPr>
        <p:blipFill>
          <a:blip r:embed="rId5"/>
          <a:stretch>
            <a:fillRect/>
          </a:stretch>
        </p:blipFill>
        <p:spPr>
          <a:xfrm>
            <a:off x="7113990" y="3133028"/>
            <a:ext cx="495470" cy="483916"/>
          </a:xfrm>
          <a:prstGeom prst="rect">
            <a:avLst/>
          </a:prstGeom>
        </p:spPr>
      </p:pic>
      <p:sp>
        <p:nvSpPr>
          <p:cNvPr id="14" name="Rectangle 13"/>
          <p:cNvSpPr/>
          <p:nvPr/>
        </p:nvSpPr>
        <p:spPr bwMode="auto">
          <a:xfrm>
            <a:off x="4271797" y="1972460"/>
            <a:ext cx="2620617"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 name="Group 19"/>
          <p:cNvGrpSpPr/>
          <p:nvPr/>
        </p:nvGrpSpPr>
        <p:grpSpPr>
          <a:xfrm>
            <a:off x="4517831" y="2141579"/>
            <a:ext cx="1922406" cy="538871"/>
            <a:chOff x="3019971" y="3366629"/>
            <a:chExt cx="1922406" cy="538871"/>
          </a:xfrm>
        </p:grpSpPr>
        <p:sp>
          <p:nvSpPr>
            <p:cNvPr id="21" name="TextBox 20"/>
            <p:cNvSpPr txBox="1"/>
            <p:nvPr/>
          </p:nvSpPr>
          <p:spPr>
            <a:xfrm>
              <a:off x="3474627" y="3446871"/>
              <a:ext cx="1467750"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Mobile Apps</a:t>
              </a:r>
            </a:p>
          </p:txBody>
        </p:sp>
        <p:pic>
          <p:nvPicPr>
            <p:cNvPr id="22" name="Picture 21"/>
            <p:cNvPicPr>
              <a:picLocks noChangeAspect="1"/>
            </p:cNvPicPr>
            <p:nvPr/>
          </p:nvPicPr>
          <p:blipFill>
            <a:blip r:embed="rId6"/>
            <a:stretch>
              <a:fillRect/>
            </a:stretch>
          </p:blipFill>
          <p:spPr>
            <a:xfrm>
              <a:off x="3019971" y="3366629"/>
              <a:ext cx="375285" cy="538871"/>
            </a:xfrm>
            <a:prstGeom prst="rect">
              <a:avLst/>
            </a:prstGeom>
          </p:spPr>
        </p:pic>
      </p:grpSp>
      <p:sp>
        <p:nvSpPr>
          <p:cNvPr id="15" name="Rectangle 14"/>
          <p:cNvSpPr/>
          <p:nvPr/>
        </p:nvSpPr>
        <p:spPr bwMode="auto">
          <a:xfrm>
            <a:off x="1722137" y="2941164"/>
            <a:ext cx="235064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22"/>
          <p:cNvGrpSpPr/>
          <p:nvPr/>
        </p:nvGrpSpPr>
        <p:grpSpPr>
          <a:xfrm>
            <a:off x="2070217" y="3110401"/>
            <a:ext cx="1726271" cy="560531"/>
            <a:chOff x="5211091" y="3384440"/>
            <a:chExt cx="1924745" cy="560531"/>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091" y="3384440"/>
              <a:ext cx="560531" cy="560531"/>
            </a:xfrm>
            <a:prstGeom prst="rect">
              <a:avLst/>
            </a:prstGeom>
            <a:noFill/>
          </p:spPr>
        </p:pic>
        <p:sp>
          <p:nvSpPr>
            <p:cNvPr id="25" name="TextBox 24"/>
            <p:cNvSpPr txBox="1"/>
            <p:nvPr/>
          </p:nvSpPr>
          <p:spPr>
            <a:xfrm>
              <a:off x="5778497" y="3486342"/>
              <a:ext cx="1357339"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 Apps</a:t>
              </a:r>
            </a:p>
          </p:txBody>
        </p:sp>
      </p:grpSp>
      <p:sp>
        <p:nvSpPr>
          <p:cNvPr id="29" name="Rectangle 28"/>
          <p:cNvSpPr/>
          <p:nvPr/>
        </p:nvSpPr>
        <p:spPr bwMode="auto">
          <a:xfrm>
            <a:off x="8933917" y="1974800"/>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 name="Picture 27"/>
          <p:cNvPicPr>
            <a:picLocks noChangeAspect="1"/>
          </p:cNvPicPr>
          <p:nvPr/>
        </p:nvPicPr>
        <p:blipFill>
          <a:blip r:embed="rId8"/>
          <a:stretch>
            <a:fillRect/>
          </a:stretch>
        </p:blipFill>
        <p:spPr>
          <a:xfrm>
            <a:off x="8997307" y="2115528"/>
            <a:ext cx="578449" cy="577803"/>
          </a:xfrm>
          <a:prstGeom prst="rect">
            <a:avLst/>
          </a:prstGeom>
        </p:spPr>
      </p:pic>
      <p:sp>
        <p:nvSpPr>
          <p:cNvPr id="31" name="TextBox 30"/>
          <p:cNvSpPr txBox="1"/>
          <p:nvPr/>
        </p:nvSpPr>
        <p:spPr>
          <a:xfrm>
            <a:off x="9575756" y="1961221"/>
            <a:ext cx="1115087" cy="921365"/>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Logic Apps</a:t>
            </a:r>
          </a:p>
        </p:txBody>
      </p:sp>
      <p:sp>
        <p:nvSpPr>
          <p:cNvPr id="52" name="Rectangle 51"/>
          <p:cNvSpPr/>
          <p:nvPr/>
        </p:nvSpPr>
        <p:spPr bwMode="auto">
          <a:xfrm>
            <a:off x="5440524" y="257426"/>
            <a:ext cx="157815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1" name="Group 60"/>
          <p:cNvGrpSpPr/>
          <p:nvPr/>
        </p:nvGrpSpPr>
        <p:grpSpPr>
          <a:xfrm>
            <a:off x="5592510" y="362228"/>
            <a:ext cx="1314866" cy="1245568"/>
            <a:chOff x="8704373" y="1701366"/>
            <a:chExt cx="1341232" cy="1270542"/>
          </a:xfrm>
        </p:grpSpPr>
        <p:sp>
          <p:nvSpPr>
            <p:cNvPr id="62" name="TextBox 61"/>
            <p:cNvSpPr txBox="1"/>
            <p:nvPr/>
          </p:nvSpPr>
          <p:spPr>
            <a:xfrm>
              <a:off x="8770638" y="2662342"/>
              <a:ext cx="1223679" cy="309566"/>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Custom Apps</a:t>
              </a:r>
            </a:p>
          </p:txBody>
        </p:sp>
        <p:pic>
          <p:nvPicPr>
            <p:cNvPr id="63" name="Picture 62"/>
            <p:cNvPicPr>
              <a:picLocks noChangeAspect="1"/>
            </p:cNvPicPr>
            <p:nvPr/>
          </p:nvPicPr>
          <p:blipFill>
            <a:blip r:embed="rId9"/>
            <a:stretch>
              <a:fillRect/>
            </a:stretch>
          </p:blipFill>
          <p:spPr>
            <a:xfrm>
              <a:off x="8704373" y="1701366"/>
              <a:ext cx="1341232" cy="904858"/>
            </a:xfrm>
            <a:prstGeom prst="rect">
              <a:avLst/>
            </a:prstGeom>
          </p:spPr>
        </p:pic>
      </p:grpSp>
      <p:sp>
        <p:nvSpPr>
          <p:cNvPr id="51" name="Rectangle 50"/>
          <p:cNvSpPr/>
          <p:nvPr/>
        </p:nvSpPr>
        <p:spPr bwMode="auto">
          <a:xfrm>
            <a:off x="1717395" y="265949"/>
            <a:ext cx="1526254"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extBox 54"/>
          <p:cNvSpPr txBox="1"/>
          <p:nvPr/>
        </p:nvSpPr>
        <p:spPr>
          <a:xfrm>
            <a:off x="1873860" y="1311082"/>
            <a:ext cx="1096069"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eCommerce</a:t>
            </a:r>
            <a:endPar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grpSp>
        <p:nvGrpSpPr>
          <p:cNvPr id="66" name="Group 65"/>
          <p:cNvGrpSpPr/>
          <p:nvPr/>
        </p:nvGrpSpPr>
        <p:grpSpPr>
          <a:xfrm>
            <a:off x="1856015" y="378569"/>
            <a:ext cx="1222822" cy="892987"/>
            <a:chOff x="9379882" y="4203901"/>
            <a:chExt cx="1222822" cy="892987"/>
          </a:xfrm>
        </p:grpSpPr>
        <p:pic>
          <p:nvPicPr>
            <p:cNvPr id="67" name="Picture 66"/>
            <p:cNvPicPr>
              <a:picLocks noChangeAspect="1"/>
            </p:cNvPicPr>
            <p:nvPr/>
          </p:nvPicPr>
          <p:blipFill>
            <a:blip r:embed="rId10"/>
            <a:stretch>
              <a:fillRect/>
            </a:stretch>
          </p:blipFill>
          <p:spPr>
            <a:xfrm>
              <a:off x="9379882" y="4203901"/>
              <a:ext cx="1222822" cy="892987"/>
            </a:xfrm>
            <a:prstGeom prst="rect">
              <a:avLst/>
            </a:prstGeom>
            <a:solidFill>
              <a:srgbClr val="00B050"/>
            </a:solidFill>
          </p:spPr>
        </p:pic>
        <p:sp>
          <p:nvSpPr>
            <p:cNvPr id="68" name="Rectangle 67"/>
            <p:cNvSpPr/>
            <p:nvPr/>
          </p:nvSpPr>
          <p:spPr bwMode="auto">
            <a:xfrm>
              <a:off x="9411339" y="4364803"/>
              <a:ext cx="1153167" cy="69106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1353" y="4501193"/>
              <a:ext cx="453138" cy="418281"/>
            </a:xfrm>
            <a:prstGeom prst="rect">
              <a:avLst/>
            </a:prstGeom>
          </p:spPr>
        </p:pic>
      </p:grpSp>
      <p:sp>
        <p:nvSpPr>
          <p:cNvPr id="50" name="Rectangle 49"/>
          <p:cNvSpPr/>
          <p:nvPr/>
        </p:nvSpPr>
        <p:spPr bwMode="auto">
          <a:xfrm>
            <a:off x="3394149" y="257426"/>
            <a:ext cx="185552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TextBox 55"/>
          <p:cNvSpPr txBox="1"/>
          <p:nvPr/>
        </p:nvSpPr>
        <p:spPr>
          <a:xfrm>
            <a:off x="3338781" y="1302559"/>
            <a:ext cx="192572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pic>
        <p:nvPicPr>
          <p:cNvPr id="70" name="Picture 69"/>
          <p:cNvPicPr>
            <a:picLocks noChangeAspect="1"/>
          </p:cNvPicPr>
          <p:nvPr/>
        </p:nvPicPr>
        <p:blipFill>
          <a:blip r:embed="rId10"/>
          <a:stretch>
            <a:fillRect/>
          </a:stretch>
        </p:blipFill>
        <p:spPr>
          <a:xfrm>
            <a:off x="3699619" y="359868"/>
            <a:ext cx="1222822" cy="892987"/>
          </a:xfrm>
          <a:prstGeom prst="rect">
            <a:avLst/>
          </a:prstGeom>
        </p:spPr>
      </p:pic>
      <p:sp>
        <p:nvSpPr>
          <p:cNvPr id="71" name="Rectangle 70"/>
          <p:cNvSpPr/>
          <p:nvPr/>
        </p:nvSpPr>
        <p:spPr bwMode="auto">
          <a:xfrm>
            <a:off x="3731076" y="520770"/>
            <a:ext cx="1153167" cy="69106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 name="Picture 7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5368" y="620149"/>
            <a:ext cx="504581" cy="511838"/>
          </a:xfrm>
          <a:prstGeom prst="rect">
            <a:avLst/>
          </a:prstGeom>
        </p:spPr>
      </p:pic>
      <p:sp>
        <p:nvSpPr>
          <p:cNvPr id="53" name="Rectangle 52"/>
          <p:cNvSpPr/>
          <p:nvPr/>
        </p:nvSpPr>
        <p:spPr bwMode="auto">
          <a:xfrm>
            <a:off x="7289897" y="265949"/>
            <a:ext cx="1563102"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3" name="Picture 72"/>
          <p:cNvPicPr>
            <a:picLocks noChangeAspect="1"/>
          </p:cNvPicPr>
          <p:nvPr/>
        </p:nvPicPr>
        <p:blipFill>
          <a:blip r:embed="rId10"/>
          <a:stretch>
            <a:fillRect/>
          </a:stretch>
        </p:blipFill>
        <p:spPr>
          <a:xfrm>
            <a:off x="7471782" y="358828"/>
            <a:ext cx="1222822" cy="892987"/>
          </a:xfrm>
          <a:prstGeom prst="rect">
            <a:avLst/>
          </a:prstGeom>
          <a:solidFill>
            <a:srgbClr val="00B050"/>
          </a:solidFill>
        </p:spPr>
      </p:pic>
      <p:sp>
        <p:nvSpPr>
          <p:cNvPr id="74" name="Rectangle 73"/>
          <p:cNvSpPr/>
          <p:nvPr/>
        </p:nvSpPr>
        <p:spPr bwMode="auto">
          <a:xfrm>
            <a:off x="7510273" y="519730"/>
            <a:ext cx="1153167" cy="691063"/>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5" name="Picture 7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08415" y="624785"/>
            <a:ext cx="549555" cy="469705"/>
          </a:xfrm>
          <a:prstGeom prst="rect">
            <a:avLst/>
          </a:prstGeom>
        </p:spPr>
      </p:pic>
      <p:sp>
        <p:nvSpPr>
          <p:cNvPr id="76" name="TextBox 75"/>
          <p:cNvSpPr txBox="1"/>
          <p:nvPr/>
        </p:nvSpPr>
        <p:spPr>
          <a:xfrm>
            <a:off x="7825970" y="1355302"/>
            <a:ext cx="491225"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LOB</a:t>
            </a:r>
          </a:p>
        </p:txBody>
      </p:sp>
      <p:cxnSp>
        <p:nvCxnSpPr>
          <p:cNvPr id="92" name="Straight Connector 91"/>
          <p:cNvCxnSpPr/>
          <p:nvPr/>
        </p:nvCxnSpPr>
        <p:spPr>
          <a:xfrm flipV="1">
            <a:off x="641568" y="1872344"/>
            <a:ext cx="10374775" cy="3936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5610" y="3922769"/>
            <a:ext cx="10510733" cy="6535"/>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864672" y="1418689"/>
            <a:ext cx="805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solidFill>
                <a:effectLst/>
                <a:uLnTx/>
                <a:uFillTx/>
                <a:latin typeface="Calibri" panose="020F0502020204030204"/>
                <a:ea typeface="+mn-ea"/>
                <a:cs typeface="+mn-cs"/>
              </a:rPr>
              <a:t>Apps</a:t>
            </a:r>
          </a:p>
        </p:txBody>
      </p:sp>
      <p:sp>
        <p:nvSpPr>
          <p:cNvPr id="97" name="TextBox 96"/>
          <p:cNvSpPr txBox="1"/>
          <p:nvPr/>
        </p:nvSpPr>
        <p:spPr>
          <a:xfrm>
            <a:off x="505610" y="3467637"/>
            <a:ext cx="12038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solidFill>
                <a:effectLst/>
                <a:uLnTx/>
                <a:uFillTx/>
                <a:latin typeface="Calibri" panose="020F0502020204030204"/>
                <a:ea typeface="+mn-ea"/>
                <a:cs typeface="+mn-cs"/>
              </a:rPr>
              <a:t>Services</a:t>
            </a:r>
          </a:p>
        </p:txBody>
      </p:sp>
      <p:grpSp>
        <p:nvGrpSpPr>
          <p:cNvPr id="36" name="Group 35"/>
          <p:cNvGrpSpPr/>
          <p:nvPr/>
        </p:nvGrpSpPr>
        <p:grpSpPr>
          <a:xfrm>
            <a:off x="475666" y="4033359"/>
            <a:ext cx="10281650" cy="2367570"/>
            <a:chOff x="475666" y="4073115"/>
            <a:chExt cx="10281650" cy="2367570"/>
          </a:xfrm>
        </p:grpSpPr>
        <p:sp>
          <p:nvSpPr>
            <p:cNvPr id="2" name="Rectangle 1"/>
            <p:cNvSpPr/>
            <p:nvPr/>
          </p:nvSpPr>
          <p:spPr>
            <a:xfrm>
              <a:off x="1717395" y="4073115"/>
              <a:ext cx="9034193" cy="1210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856015" y="4210711"/>
              <a:ext cx="892485" cy="887478"/>
              <a:chOff x="827088" y="-3463925"/>
              <a:chExt cx="3833812" cy="3816350"/>
            </a:xfrm>
          </p:grpSpPr>
          <p:sp>
            <p:nvSpPr>
              <p:cNvPr id="4"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5"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6"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7"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8"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9"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0"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1"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grpSp>
        <p:sp>
          <p:nvSpPr>
            <p:cNvPr id="12" name="Title 1"/>
            <p:cNvSpPr txBox="1">
              <a:spLocks/>
            </p:cNvSpPr>
            <p:nvPr/>
          </p:nvSpPr>
          <p:spPr>
            <a:xfrm>
              <a:off x="2804303" y="4184136"/>
              <a:ext cx="2842268" cy="443734"/>
            </a:xfrm>
            <a:prstGeom prst="rect">
              <a:avLst/>
            </a:prstGeom>
          </p:spPr>
          <p:txBody>
            <a:bodyPr vert="horz" lIns="91440" tIns="45720" rIns="91440" bIns="45720" rtlCol="0" anchor="ctr" anchorCtr="0">
              <a:normAutofit fontScale="70000" lnSpcReduction="20000"/>
            </a:bodyPr>
            <a:lstStyle>
              <a:lvl1pPr algn="l" defTabSz="914400" rtl="0" eaLnBrk="1" latinLnBrk="0" hangingPunct="1">
                <a:lnSpc>
                  <a:spcPct val="90000"/>
                </a:lnSpc>
                <a:spcBef>
                  <a:spcPct val="0"/>
                </a:spcBef>
                <a:buNone/>
                <a:defRPr sz="4400" kern="1200">
                  <a:gradFill>
                    <a:gsLst>
                      <a:gs pos="1250">
                        <a:schemeClr val="tx1"/>
                      </a:gs>
                      <a:gs pos="100000">
                        <a:schemeClr val="tx1"/>
                      </a:gs>
                    </a:gsLst>
                    <a:lin ang="5400000" scaled="0"/>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Calibri Light" panose="020F0302020204030204"/>
                  <a:ea typeface="+mj-ea"/>
                  <a:cs typeface="+mj-cs"/>
                </a:rPr>
                <a:t>App Service</a:t>
              </a:r>
            </a:p>
          </p:txBody>
        </p:sp>
        <p:sp>
          <p:nvSpPr>
            <p:cNvPr id="82" name="Rectangle 81"/>
            <p:cNvSpPr/>
            <p:nvPr/>
          </p:nvSpPr>
          <p:spPr bwMode="auto">
            <a:xfrm>
              <a:off x="1717395" y="5276294"/>
              <a:ext cx="9039921" cy="11089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83" name="TextBox 82"/>
            <p:cNvSpPr txBox="1"/>
            <p:nvPr/>
          </p:nvSpPr>
          <p:spPr>
            <a:xfrm>
              <a:off x="2761811" y="4821260"/>
              <a:ext cx="281540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Developer Experience</a:t>
              </a:r>
            </a:p>
          </p:txBody>
        </p:sp>
        <p:sp>
          <p:nvSpPr>
            <p:cNvPr id="84" name="TextBox 83"/>
            <p:cNvSpPr txBox="1"/>
            <p:nvPr/>
          </p:nvSpPr>
          <p:spPr>
            <a:xfrm>
              <a:off x="4994730" y="5165526"/>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Languages and Frameworks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Superior DevOps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Self service supportability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p:txBody>
        </p:sp>
        <p:sp>
          <p:nvSpPr>
            <p:cNvPr id="85" name="TextBox 84"/>
            <p:cNvSpPr txBox="1"/>
            <p:nvPr/>
          </p:nvSpPr>
          <p:spPr>
            <a:xfrm>
              <a:off x="2748500" y="4488044"/>
              <a:ext cx="280878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Fully Managed Platform</a:t>
              </a:r>
            </a:p>
          </p:txBody>
        </p:sp>
        <p:sp>
          <p:nvSpPr>
            <p:cNvPr id="86" name="TextBox 85"/>
            <p:cNvSpPr txBox="1"/>
            <p:nvPr/>
          </p:nvSpPr>
          <p:spPr>
            <a:xfrm>
              <a:off x="2758017" y="5175723"/>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Auto scale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OS and Framework patching</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Load balancing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7" name="TextBox 86"/>
            <p:cNvSpPr txBox="1"/>
            <p:nvPr/>
          </p:nvSpPr>
          <p:spPr>
            <a:xfrm>
              <a:off x="5335353" y="4484783"/>
              <a:ext cx="288553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Enterprise Grade  </a:t>
              </a:r>
            </a:p>
          </p:txBody>
        </p:sp>
        <p:sp>
          <p:nvSpPr>
            <p:cNvPr id="88" name="TextBox 87"/>
            <p:cNvSpPr txBox="1"/>
            <p:nvPr/>
          </p:nvSpPr>
          <p:spPr>
            <a:xfrm>
              <a:off x="7361934" y="5175723"/>
              <a:ext cx="2231011" cy="1021818"/>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Enterprise grade SLA</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Security and Compliance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On-Premise Connectivity</a:t>
              </a:r>
            </a:p>
          </p:txBody>
        </p:sp>
        <p:sp>
          <p:nvSpPr>
            <p:cNvPr id="98" name="TextBox 97"/>
            <p:cNvSpPr txBox="1"/>
            <p:nvPr/>
          </p:nvSpPr>
          <p:spPr>
            <a:xfrm>
              <a:off x="475666" y="5977798"/>
              <a:ext cx="1263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solidFill>
                  <a:effectLst/>
                  <a:uLnTx/>
                  <a:uFillTx/>
                  <a:latin typeface="Calibri" panose="020F0502020204030204"/>
                  <a:ea typeface="+mn-ea"/>
                  <a:cs typeface="+mn-cs"/>
                </a:rPr>
                <a:t>Platform</a:t>
              </a:r>
            </a:p>
          </p:txBody>
        </p:sp>
      </p:grpSp>
      <p:sp>
        <p:nvSpPr>
          <p:cNvPr id="54" name="Rectangle 53"/>
          <p:cNvSpPr/>
          <p:nvPr/>
        </p:nvSpPr>
        <p:spPr bwMode="auto">
          <a:xfrm>
            <a:off x="9076688" y="265949"/>
            <a:ext cx="1615047"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TextBox 59"/>
          <p:cNvSpPr txBox="1"/>
          <p:nvPr/>
        </p:nvSpPr>
        <p:spPr>
          <a:xfrm>
            <a:off x="9079756" y="1348518"/>
            <a:ext cx="161198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API / Services / ISV</a:t>
            </a:r>
          </a:p>
        </p:txBody>
      </p:sp>
      <p:grpSp>
        <p:nvGrpSpPr>
          <p:cNvPr id="111" name="Group 110"/>
          <p:cNvGrpSpPr/>
          <p:nvPr/>
        </p:nvGrpSpPr>
        <p:grpSpPr>
          <a:xfrm>
            <a:off x="9226010" y="385417"/>
            <a:ext cx="1223963" cy="892175"/>
            <a:chOff x="304037" y="1681214"/>
            <a:chExt cx="1223963" cy="892175"/>
          </a:xfrm>
        </p:grpSpPr>
        <p:grpSp>
          <p:nvGrpSpPr>
            <p:cNvPr id="103" name="Group 5"/>
            <p:cNvGrpSpPr>
              <a:grpSpLocks noChangeAspect="1"/>
            </p:cNvGrpSpPr>
            <p:nvPr/>
          </p:nvGrpSpPr>
          <p:grpSpPr bwMode="auto">
            <a:xfrm>
              <a:off x="304037" y="1681214"/>
              <a:ext cx="1223963" cy="892175"/>
              <a:chOff x="6578" y="360"/>
              <a:chExt cx="771" cy="562"/>
            </a:xfrm>
          </p:grpSpPr>
          <p:sp>
            <p:nvSpPr>
              <p:cNvPr id="104" name="AutoShape 4"/>
              <p:cNvSpPr>
                <a:spLocks noChangeAspect="1" noChangeArrowheads="1" noTextEdit="1"/>
              </p:cNvSpPr>
              <p:nvPr/>
            </p:nvSpPr>
            <p:spPr bwMode="auto">
              <a:xfrm>
                <a:off x="6578" y="360"/>
                <a:ext cx="771"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6"/>
              <p:cNvSpPr>
                <a:spLocks/>
              </p:cNvSpPr>
              <p:nvPr/>
            </p:nvSpPr>
            <p:spPr bwMode="auto">
              <a:xfrm>
                <a:off x="6579" y="360"/>
                <a:ext cx="769" cy="562"/>
              </a:xfrm>
              <a:custGeom>
                <a:avLst/>
                <a:gdLst>
                  <a:gd name="T0" fmla="*/ 587 w 610"/>
                  <a:gd name="T1" fmla="*/ 0 h 447"/>
                  <a:gd name="T2" fmla="*/ 23 w 610"/>
                  <a:gd name="T3" fmla="*/ 0 h 447"/>
                  <a:gd name="T4" fmla="*/ 0 w 610"/>
                  <a:gd name="T5" fmla="*/ 23 h 447"/>
                  <a:gd name="T6" fmla="*/ 0 w 610"/>
                  <a:gd name="T7" fmla="*/ 424 h 447"/>
                  <a:gd name="T8" fmla="*/ 23 w 610"/>
                  <a:gd name="T9" fmla="*/ 447 h 447"/>
                  <a:gd name="T10" fmla="*/ 587 w 610"/>
                  <a:gd name="T11" fmla="*/ 447 h 447"/>
                  <a:gd name="T12" fmla="*/ 610 w 610"/>
                  <a:gd name="T13" fmla="*/ 424 h 447"/>
                  <a:gd name="T14" fmla="*/ 610 w 610"/>
                  <a:gd name="T15" fmla="*/ 23 h 447"/>
                  <a:gd name="T16" fmla="*/ 587 w 610"/>
                  <a:gd name="T1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447">
                    <a:moveTo>
                      <a:pt x="587" y="0"/>
                    </a:moveTo>
                    <a:cubicBezTo>
                      <a:pt x="23" y="0"/>
                      <a:pt x="23" y="0"/>
                      <a:pt x="23" y="0"/>
                    </a:cubicBezTo>
                    <a:cubicBezTo>
                      <a:pt x="4" y="0"/>
                      <a:pt x="0" y="4"/>
                      <a:pt x="0" y="23"/>
                    </a:cubicBezTo>
                    <a:cubicBezTo>
                      <a:pt x="0" y="424"/>
                      <a:pt x="0" y="424"/>
                      <a:pt x="0" y="424"/>
                    </a:cubicBezTo>
                    <a:cubicBezTo>
                      <a:pt x="0" y="443"/>
                      <a:pt x="4" y="447"/>
                      <a:pt x="23" y="447"/>
                    </a:cubicBezTo>
                    <a:cubicBezTo>
                      <a:pt x="587" y="447"/>
                      <a:pt x="587" y="447"/>
                      <a:pt x="587" y="447"/>
                    </a:cubicBezTo>
                    <a:cubicBezTo>
                      <a:pt x="606" y="447"/>
                      <a:pt x="610" y="443"/>
                      <a:pt x="610" y="424"/>
                    </a:cubicBezTo>
                    <a:cubicBezTo>
                      <a:pt x="610" y="23"/>
                      <a:pt x="610" y="23"/>
                      <a:pt x="610" y="23"/>
                    </a:cubicBezTo>
                    <a:cubicBezTo>
                      <a:pt x="610" y="4"/>
                      <a:pt x="606" y="0"/>
                      <a:pt x="587"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7"/>
              <p:cNvSpPr>
                <a:spLocks noChangeArrowheads="1"/>
              </p:cNvSpPr>
              <p:nvPr/>
            </p:nvSpPr>
            <p:spPr bwMode="auto">
              <a:xfrm>
                <a:off x="6598" y="466"/>
                <a:ext cx="731" cy="4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8"/>
              <p:cNvSpPr>
                <a:spLocks noChangeArrowheads="1"/>
              </p:cNvSpPr>
              <p:nvPr/>
            </p:nvSpPr>
            <p:spPr bwMode="auto">
              <a:xfrm>
                <a:off x="6599" y="375"/>
                <a:ext cx="77" cy="76"/>
              </a:xfrm>
              <a:prstGeom prst="ellipse">
                <a:avLst/>
              </a:prstGeom>
              <a:solidFill>
                <a:srgbClr val="26A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9"/>
              <p:cNvSpPr>
                <a:spLocks/>
              </p:cNvSpPr>
              <p:nvPr/>
            </p:nvSpPr>
            <p:spPr bwMode="auto">
              <a:xfrm>
                <a:off x="6616" y="396"/>
                <a:ext cx="45" cy="33"/>
              </a:xfrm>
              <a:custGeom>
                <a:avLst/>
                <a:gdLst>
                  <a:gd name="T0" fmla="*/ 15 w 45"/>
                  <a:gd name="T1" fmla="*/ 13 h 33"/>
                  <a:gd name="T2" fmla="*/ 28 w 45"/>
                  <a:gd name="T3" fmla="*/ 0 h 33"/>
                  <a:gd name="T4" fmla="*/ 17 w 45"/>
                  <a:gd name="T5" fmla="*/ 0 h 33"/>
                  <a:gd name="T6" fmla="*/ 0 w 45"/>
                  <a:gd name="T7" fmla="*/ 17 h 33"/>
                  <a:gd name="T8" fmla="*/ 17 w 45"/>
                  <a:gd name="T9" fmla="*/ 33 h 33"/>
                  <a:gd name="T10" fmla="*/ 28 w 45"/>
                  <a:gd name="T11" fmla="*/ 33 h 33"/>
                  <a:gd name="T12" fmla="*/ 15 w 45"/>
                  <a:gd name="T13" fmla="*/ 21 h 33"/>
                  <a:gd name="T14" fmla="*/ 45 w 45"/>
                  <a:gd name="T15" fmla="*/ 21 h 33"/>
                  <a:gd name="T16" fmla="*/ 45 w 45"/>
                  <a:gd name="T17" fmla="*/ 13 h 33"/>
                  <a:gd name="T18" fmla="*/ 15 w 45"/>
                  <a:gd name="T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3">
                    <a:moveTo>
                      <a:pt x="15" y="13"/>
                    </a:moveTo>
                    <a:lnTo>
                      <a:pt x="28" y="0"/>
                    </a:lnTo>
                    <a:lnTo>
                      <a:pt x="17" y="0"/>
                    </a:lnTo>
                    <a:lnTo>
                      <a:pt x="0" y="17"/>
                    </a:lnTo>
                    <a:lnTo>
                      <a:pt x="17" y="33"/>
                    </a:lnTo>
                    <a:lnTo>
                      <a:pt x="28" y="33"/>
                    </a:lnTo>
                    <a:lnTo>
                      <a:pt x="15" y="21"/>
                    </a:lnTo>
                    <a:lnTo>
                      <a:pt x="45" y="21"/>
                    </a:lnTo>
                    <a:lnTo>
                      <a:pt x="45" y="13"/>
                    </a:lnTo>
                    <a:lnTo>
                      <a:pt x="15" y="13"/>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
              <p:cNvSpPr>
                <a:spLocks noChangeArrowheads="1"/>
              </p:cNvSpPr>
              <p:nvPr/>
            </p:nvSpPr>
            <p:spPr bwMode="auto">
              <a:xfrm>
                <a:off x="6690" y="394"/>
                <a:ext cx="640"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Image result for cloud computing"/>
            <p:cNvPicPr>
              <a:picLocks noChangeAspect="1" noChangeArrowheads="1"/>
            </p:cNvPicPr>
            <p:nvPr/>
          </p:nvPicPr>
          <p:blipFill rotWithShape="1">
            <a:blip r:embed="rId14">
              <a:extLst>
                <a:ext uri="{28A0092B-C50C-407E-A947-70E740481C1C}">
                  <a14:useLocalDpi xmlns:a14="http://schemas.microsoft.com/office/drawing/2010/main" val="0"/>
                </a:ext>
              </a:extLst>
            </a:blip>
            <a:srcRect l="19560" r="18649" b="5415"/>
            <a:stretch/>
          </p:blipFill>
          <p:spPr bwMode="auto">
            <a:xfrm>
              <a:off x="521644" y="1846773"/>
              <a:ext cx="748590" cy="6853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142523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p:cNvSpPr/>
          <p:nvPr/>
        </p:nvSpPr>
        <p:spPr bwMode="auto">
          <a:xfrm>
            <a:off x="0" y="0"/>
            <a:ext cx="12192000" cy="1872344"/>
          </a:xfrm>
          <a:prstGeom prst="rect">
            <a:avLst/>
          </a:prstGeom>
          <a:solidFill>
            <a:schemeClr val="accent4"/>
          </a:solidFill>
          <a:ln w="762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8933917" y="2939538"/>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TextBox 25"/>
          <p:cNvSpPr txBox="1"/>
          <p:nvPr/>
        </p:nvSpPr>
        <p:spPr>
          <a:xfrm>
            <a:off x="9650838" y="2999724"/>
            <a:ext cx="125167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Azure</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Functions</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5740" y="3173814"/>
            <a:ext cx="607241" cy="522227"/>
          </a:xfrm>
          <a:prstGeom prst="rect">
            <a:avLst/>
          </a:prstGeom>
        </p:spPr>
      </p:pic>
      <p:grpSp>
        <p:nvGrpSpPr>
          <p:cNvPr id="39" name="Group 38"/>
          <p:cNvGrpSpPr/>
          <p:nvPr/>
        </p:nvGrpSpPr>
        <p:grpSpPr>
          <a:xfrm>
            <a:off x="1709466" y="1989737"/>
            <a:ext cx="2350644" cy="899005"/>
            <a:chOff x="10822810" y="4100085"/>
            <a:chExt cx="2620904" cy="899005"/>
          </a:xfrm>
        </p:grpSpPr>
        <p:sp>
          <p:nvSpPr>
            <p:cNvPr id="40" name="Rectangle 39"/>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TextBox 40"/>
            <p:cNvSpPr txBox="1"/>
            <p:nvPr/>
          </p:nvSpPr>
          <p:spPr>
            <a:xfrm>
              <a:off x="11899812" y="4380129"/>
              <a:ext cx="1251674"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APIM</a:t>
              </a:r>
            </a:p>
          </p:txBody>
        </p:sp>
      </p:grpSp>
      <p:pic>
        <p:nvPicPr>
          <p:cNvPr id="1026" name="Picture 2" descr="https://az213233.vo.msecnd.net/Content/6.0.00298.4.160413-1548/ApiManagement/Images/ApiManagem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49976" t="-11700"/>
          <a:stretch/>
        </p:blipFill>
        <p:spPr bwMode="auto">
          <a:xfrm>
            <a:off x="1905413" y="2096156"/>
            <a:ext cx="507903" cy="63225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271510" y="2929474"/>
            <a:ext cx="2620904" cy="899005"/>
            <a:chOff x="10822810" y="4100085"/>
            <a:chExt cx="2620904" cy="899005"/>
          </a:xfrm>
        </p:grpSpPr>
        <p:sp>
          <p:nvSpPr>
            <p:cNvPr id="44" name="Rectangle 43"/>
            <p:cNvSpPr/>
            <p:nvPr/>
          </p:nvSpPr>
          <p:spPr bwMode="auto">
            <a:xfrm>
              <a:off x="10822810" y="4100085"/>
              <a:ext cx="262090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extBox 44"/>
            <p:cNvSpPr txBox="1"/>
            <p:nvPr/>
          </p:nvSpPr>
          <p:spPr>
            <a:xfrm>
              <a:off x="11801350" y="4148287"/>
              <a:ext cx="1642364" cy="802600"/>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Notification Hubs</a:t>
              </a:r>
            </a:p>
          </p:txBody>
        </p:sp>
      </p:grpSp>
      <p:pic>
        <p:nvPicPr>
          <p:cNvPr id="47" name="Picture 46"/>
          <p:cNvPicPr>
            <a:picLocks noChangeAspect="1"/>
          </p:cNvPicPr>
          <p:nvPr/>
        </p:nvPicPr>
        <p:blipFill>
          <a:blip r:embed="rId4"/>
          <a:stretch>
            <a:fillRect/>
          </a:stretch>
        </p:blipFill>
        <p:spPr>
          <a:xfrm>
            <a:off x="4389534" y="3045492"/>
            <a:ext cx="666750" cy="628650"/>
          </a:xfrm>
          <a:prstGeom prst="rect">
            <a:avLst/>
          </a:prstGeom>
          <a:noFill/>
        </p:spPr>
      </p:pic>
      <p:sp>
        <p:nvSpPr>
          <p:cNvPr id="13" name="Rectangle 12"/>
          <p:cNvSpPr/>
          <p:nvPr/>
        </p:nvSpPr>
        <p:spPr bwMode="auto">
          <a:xfrm>
            <a:off x="7038794" y="2929474"/>
            <a:ext cx="1769391" cy="89501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p:cNvSpPr txBox="1"/>
          <p:nvPr/>
        </p:nvSpPr>
        <p:spPr>
          <a:xfrm>
            <a:off x="7533985" y="3121573"/>
            <a:ext cx="1434823" cy="476488"/>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Web Apps</a:t>
            </a:r>
          </a:p>
        </p:txBody>
      </p:sp>
      <p:pic>
        <p:nvPicPr>
          <p:cNvPr id="19" name="Picture 18"/>
          <p:cNvPicPr>
            <a:picLocks noChangeAspect="1"/>
          </p:cNvPicPr>
          <p:nvPr/>
        </p:nvPicPr>
        <p:blipFill>
          <a:blip r:embed="rId5"/>
          <a:stretch>
            <a:fillRect/>
          </a:stretch>
        </p:blipFill>
        <p:spPr>
          <a:xfrm>
            <a:off x="7113990" y="3133028"/>
            <a:ext cx="495470" cy="483916"/>
          </a:xfrm>
          <a:prstGeom prst="rect">
            <a:avLst/>
          </a:prstGeom>
        </p:spPr>
      </p:pic>
      <p:sp>
        <p:nvSpPr>
          <p:cNvPr id="14" name="Rectangle 13"/>
          <p:cNvSpPr/>
          <p:nvPr/>
        </p:nvSpPr>
        <p:spPr bwMode="auto">
          <a:xfrm>
            <a:off x="4271797" y="1972460"/>
            <a:ext cx="2620617"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 name="Group 19"/>
          <p:cNvGrpSpPr/>
          <p:nvPr/>
        </p:nvGrpSpPr>
        <p:grpSpPr>
          <a:xfrm>
            <a:off x="4517831" y="2141579"/>
            <a:ext cx="1922406" cy="538871"/>
            <a:chOff x="3019971" y="3366629"/>
            <a:chExt cx="1922406" cy="538871"/>
          </a:xfrm>
        </p:grpSpPr>
        <p:sp>
          <p:nvSpPr>
            <p:cNvPr id="21" name="TextBox 20"/>
            <p:cNvSpPr txBox="1"/>
            <p:nvPr/>
          </p:nvSpPr>
          <p:spPr>
            <a:xfrm>
              <a:off x="3474627" y="3446871"/>
              <a:ext cx="1467750"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Mobile Apps</a:t>
              </a:r>
            </a:p>
          </p:txBody>
        </p:sp>
        <p:pic>
          <p:nvPicPr>
            <p:cNvPr id="22" name="Picture 21"/>
            <p:cNvPicPr>
              <a:picLocks noChangeAspect="1"/>
            </p:cNvPicPr>
            <p:nvPr/>
          </p:nvPicPr>
          <p:blipFill>
            <a:blip r:embed="rId6"/>
            <a:stretch>
              <a:fillRect/>
            </a:stretch>
          </p:blipFill>
          <p:spPr>
            <a:xfrm>
              <a:off x="3019971" y="3366629"/>
              <a:ext cx="375285" cy="538871"/>
            </a:xfrm>
            <a:prstGeom prst="rect">
              <a:avLst/>
            </a:prstGeom>
          </p:spPr>
        </p:pic>
      </p:grpSp>
      <p:sp>
        <p:nvSpPr>
          <p:cNvPr id="15" name="Rectangle 14"/>
          <p:cNvSpPr/>
          <p:nvPr/>
        </p:nvSpPr>
        <p:spPr bwMode="auto">
          <a:xfrm>
            <a:off x="1722137" y="2941164"/>
            <a:ext cx="2350644"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22"/>
          <p:cNvGrpSpPr/>
          <p:nvPr/>
        </p:nvGrpSpPr>
        <p:grpSpPr>
          <a:xfrm>
            <a:off x="2070217" y="3110401"/>
            <a:ext cx="1726271" cy="560531"/>
            <a:chOff x="5211091" y="3384440"/>
            <a:chExt cx="1924745" cy="560531"/>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091" y="3384440"/>
              <a:ext cx="560531" cy="560531"/>
            </a:xfrm>
            <a:prstGeom prst="rect">
              <a:avLst/>
            </a:prstGeom>
            <a:noFill/>
          </p:spPr>
        </p:pic>
        <p:sp>
          <p:nvSpPr>
            <p:cNvPr id="25" name="TextBox 24"/>
            <p:cNvSpPr txBox="1"/>
            <p:nvPr/>
          </p:nvSpPr>
          <p:spPr>
            <a:xfrm>
              <a:off x="5778497" y="3486342"/>
              <a:ext cx="1357339" cy="458629"/>
            </a:xfrm>
            <a:prstGeom prst="flowChartOffpageConnector">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API Apps</a:t>
              </a:r>
            </a:p>
          </p:txBody>
        </p:sp>
      </p:grpSp>
      <p:sp>
        <p:nvSpPr>
          <p:cNvPr id="29" name="Rectangle 28"/>
          <p:cNvSpPr/>
          <p:nvPr/>
        </p:nvSpPr>
        <p:spPr bwMode="auto">
          <a:xfrm>
            <a:off x="8933917" y="1974800"/>
            <a:ext cx="1808150" cy="89900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8" name="Picture 27"/>
          <p:cNvPicPr>
            <a:picLocks noChangeAspect="1"/>
          </p:cNvPicPr>
          <p:nvPr/>
        </p:nvPicPr>
        <p:blipFill>
          <a:blip r:embed="rId8"/>
          <a:stretch>
            <a:fillRect/>
          </a:stretch>
        </p:blipFill>
        <p:spPr>
          <a:xfrm>
            <a:off x="8997307" y="2115528"/>
            <a:ext cx="578449" cy="577803"/>
          </a:xfrm>
          <a:prstGeom prst="rect">
            <a:avLst/>
          </a:prstGeom>
        </p:spPr>
      </p:pic>
      <p:sp>
        <p:nvSpPr>
          <p:cNvPr id="31" name="TextBox 30"/>
          <p:cNvSpPr txBox="1"/>
          <p:nvPr/>
        </p:nvSpPr>
        <p:spPr>
          <a:xfrm>
            <a:off x="9575756" y="1961221"/>
            <a:ext cx="1115087" cy="921365"/>
          </a:xfrm>
          <a:prstGeom prst="hexagon">
            <a:avLst/>
          </a:prstGeom>
          <a:noFill/>
        </p:spPr>
        <p:txBody>
          <a:bodyPr wrap="square" lIns="0" rIns="0"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Light"/>
                <a:ea typeface="+mn-ea"/>
                <a:cs typeface="Segoe UI Semilight" panose="020B0402040204020203" pitchFamily="34" charset="0"/>
              </a:rPr>
              <a:t>Logic Apps</a:t>
            </a:r>
          </a:p>
        </p:txBody>
      </p:sp>
      <p:grpSp>
        <p:nvGrpSpPr>
          <p:cNvPr id="35" name="Group 34"/>
          <p:cNvGrpSpPr/>
          <p:nvPr/>
        </p:nvGrpSpPr>
        <p:grpSpPr>
          <a:xfrm>
            <a:off x="5440524" y="257426"/>
            <a:ext cx="1578150" cy="1524000"/>
            <a:chOff x="5440524" y="257426"/>
            <a:chExt cx="1578150" cy="1524000"/>
          </a:xfrm>
        </p:grpSpPr>
        <p:sp>
          <p:nvSpPr>
            <p:cNvPr id="52" name="Rectangle 51"/>
            <p:cNvSpPr/>
            <p:nvPr/>
          </p:nvSpPr>
          <p:spPr bwMode="auto">
            <a:xfrm>
              <a:off x="5440524" y="257426"/>
              <a:ext cx="157815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1" name="Group 60"/>
            <p:cNvGrpSpPr/>
            <p:nvPr/>
          </p:nvGrpSpPr>
          <p:grpSpPr>
            <a:xfrm>
              <a:off x="5592510" y="362228"/>
              <a:ext cx="1314866" cy="1245568"/>
              <a:chOff x="8704373" y="1701366"/>
              <a:chExt cx="1341232" cy="1270542"/>
            </a:xfrm>
          </p:grpSpPr>
          <p:sp>
            <p:nvSpPr>
              <p:cNvPr id="62" name="TextBox 61"/>
              <p:cNvSpPr txBox="1"/>
              <p:nvPr/>
            </p:nvSpPr>
            <p:spPr>
              <a:xfrm>
                <a:off x="8770638" y="2662342"/>
                <a:ext cx="1223679" cy="309566"/>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Custom Apps</a:t>
                </a:r>
              </a:p>
            </p:txBody>
          </p:sp>
          <p:pic>
            <p:nvPicPr>
              <p:cNvPr id="63" name="Picture 62"/>
              <p:cNvPicPr>
                <a:picLocks noChangeAspect="1"/>
              </p:cNvPicPr>
              <p:nvPr/>
            </p:nvPicPr>
            <p:blipFill>
              <a:blip r:embed="rId9"/>
              <a:stretch>
                <a:fillRect/>
              </a:stretch>
            </p:blipFill>
            <p:spPr>
              <a:xfrm>
                <a:off x="8704373" y="1701366"/>
                <a:ext cx="1341232" cy="904858"/>
              </a:xfrm>
              <a:prstGeom prst="rect">
                <a:avLst/>
              </a:prstGeom>
            </p:spPr>
          </p:pic>
        </p:grpSp>
      </p:grpSp>
      <p:grpSp>
        <p:nvGrpSpPr>
          <p:cNvPr id="33" name="Group 32"/>
          <p:cNvGrpSpPr/>
          <p:nvPr/>
        </p:nvGrpSpPr>
        <p:grpSpPr>
          <a:xfrm>
            <a:off x="1717395" y="265949"/>
            <a:ext cx="1526254" cy="1524000"/>
            <a:chOff x="1717395" y="265949"/>
            <a:chExt cx="1526254" cy="1524000"/>
          </a:xfrm>
        </p:grpSpPr>
        <p:sp>
          <p:nvSpPr>
            <p:cNvPr id="51" name="Rectangle 50"/>
            <p:cNvSpPr/>
            <p:nvPr/>
          </p:nvSpPr>
          <p:spPr bwMode="auto">
            <a:xfrm>
              <a:off x="1717395" y="265949"/>
              <a:ext cx="1526254"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extBox 54"/>
            <p:cNvSpPr txBox="1"/>
            <p:nvPr/>
          </p:nvSpPr>
          <p:spPr>
            <a:xfrm>
              <a:off x="1873860" y="1311082"/>
              <a:ext cx="1096069"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eCommerce</a:t>
              </a:r>
              <a:endPar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grpSp>
          <p:nvGrpSpPr>
            <p:cNvPr id="66" name="Group 65"/>
            <p:cNvGrpSpPr/>
            <p:nvPr/>
          </p:nvGrpSpPr>
          <p:grpSpPr>
            <a:xfrm>
              <a:off x="1856015" y="378569"/>
              <a:ext cx="1222822" cy="892987"/>
              <a:chOff x="9379882" y="4203901"/>
              <a:chExt cx="1222822" cy="892987"/>
            </a:xfrm>
          </p:grpSpPr>
          <p:pic>
            <p:nvPicPr>
              <p:cNvPr id="67" name="Picture 66"/>
              <p:cNvPicPr>
                <a:picLocks noChangeAspect="1"/>
              </p:cNvPicPr>
              <p:nvPr/>
            </p:nvPicPr>
            <p:blipFill>
              <a:blip r:embed="rId10"/>
              <a:stretch>
                <a:fillRect/>
              </a:stretch>
            </p:blipFill>
            <p:spPr>
              <a:xfrm>
                <a:off x="9379882" y="4203901"/>
                <a:ext cx="1222822" cy="892987"/>
              </a:xfrm>
              <a:prstGeom prst="rect">
                <a:avLst/>
              </a:prstGeom>
              <a:solidFill>
                <a:srgbClr val="00B050"/>
              </a:solidFill>
            </p:spPr>
          </p:pic>
          <p:sp>
            <p:nvSpPr>
              <p:cNvPr id="68" name="Rectangle 67"/>
              <p:cNvSpPr/>
              <p:nvPr/>
            </p:nvSpPr>
            <p:spPr bwMode="auto">
              <a:xfrm>
                <a:off x="9411339" y="4364803"/>
                <a:ext cx="1153167" cy="691063"/>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1353" y="4501193"/>
                <a:ext cx="453138" cy="418281"/>
              </a:xfrm>
              <a:prstGeom prst="rect">
                <a:avLst/>
              </a:prstGeom>
            </p:spPr>
          </p:pic>
        </p:grpSp>
      </p:grpSp>
      <p:sp>
        <p:nvSpPr>
          <p:cNvPr id="56" name="TextBox 55"/>
          <p:cNvSpPr txBox="1"/>
          <p:nvPr/>
        </p:nvSpPr>
        <p:spPr>
          <a:xfrm>
            <a:off x="3338781" y="1302559"/>
            <a:ext cx="192572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grpSp>
        <p:nvGrpSpPr>
          <p:cNvPr id="37" name="Group 36"/>
          <p:cNvGrpSpPr/>
          <p:nvPr/>
        </p:nvGrpSpPr>
        <p:grpSpPr>
          <a:xfrm>
            <a:off x="7289897" y="265949"/>
            <a:ext cx="1563102" cy="1524000"/>
            <a:chOff x="7289897" y="265949"/>
            <a:chExt cx="1563102" cy="1524000"/>
          </a:xfrm>
        </p:grpSpPr>
        <p:sp>
          <p:nvSpPr>
            <p:cNvPr id="53" name="Rectangle 52"/>
            <p:cNvSpPr/>
            <p:nvPr/>
          </p:nvSpPr>
          <p:spPr bwMode="auto">
            <a:xfrm>
              <a:off x="7289897" y="265949"/>
              <a:ext cx="1563102"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3" name="Picture 72"/>
            <p:cNvPicPr>
              <a:picLocks noChangeAspect="1"/>
            </p:cNvPicPr>
            <p:nvPr/>
          </p:nvPicPr>
          <p:blipFill>
            <a:blip r:embed="rId10"/>
            <a:stretch>
              <a:fillRect/>
            </a:stretch>
          </p:blipFill>
          <p:spPr>
            <a:xfrm>
              <a:off x="7471782" y="358828"/>
              <a:ext cx="1222822" cy="892987"/>
            </a:xfrm>
            <a:prstGeom prst="rect">
              <a:avLst/>
            </a:prstGeom>
            <a:solidFill>
              <a:srgbClr val="00B050"/>
            </a:solidFill>
          </p:spPr>
        </p:pic>
        <p:sp>
          <p:nvSpPr>
            <p:cNvPr id="74" name="Rectangle 73"/>
            <p:cNvSpPr/>
            <p:nvPr/>
          </p:nvSpPr>
          <p:spPr bwMode="auto">
            <a:xfrm>
              <a:off x="7510273" y="519730"/>
              <a:ext cx="1153167" cy="691063"/>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8415" y="624785"/>
              <a:ext cx="549555" cy="469705"/>
            </a:xfrm>
            <a:prstGeom prst="rect">
              <a:avLst/>
            </a:prstGeom>
          </p:spPr>
        </p:pic>
        <p:sp>
          <p:nvSpPr>
            <p:cNvPr id="76" name="TextBox 75"/>
            <p:cNvSpPr txBox="1"/>
            <p:nvPr/>
          </p:nvSpPr>
          <p:spPr>
            <a:xfrm>
              <a:off x="7825970" y="1355302"/>
              <a:ext cx="491225"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LOB</a:t>
              </a:r>
            </a:p>
          </p:txBody>
        </p:sp>
      </p:grpSp>
      <p:cxnSp>
        <p:nvCxnSpPr>
          <p:cNvPr id="92" name="Straight Connector 91"/>
          <p:cNvCxnSpPr/>
          <p:nvPr/>
        </p:nvCxnSpPr>
        <p:spPr>
          <a:xfrm flipV="1">
            <a:off x="641568" y="1872344"/>
            <a:ext cx="10374775" cy="3936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5610" y="3922769"/>
            <a:ext cx="10510733" cy="6535"/>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864672" y="1418689"/>
            <a:ext cx="805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Apps</a:t>
            </a:r>
          </a:p>
        </p:txBody>
      </p:sp>
      <p:sp>
        <p:nvSpPr>
          <p:cNvPr id="97" name="TextBox 96"/>
          <p:cNvSpPr txBox="1"/>
          <p:nvPr/>
        </p:nvSpPr>
        <p:spPr>
          <a:xfrm>
            <a:off x="505610" y="3467637"/>
            <a:ext cx="12038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Services</a:t>
            </a:r>
          </a:p>
        </p:txBody>
      </p:sp>
      <p:grpSp>
        <p:nvGrpSpPr>
          <p:cNvPr id="36" name="Group 35"/>
          <p:cNvGrpSpPr/>
          <p:nvPr/>
        </p:nvGrpSpPr>
        <p:grpSpPr>
          <a:xfrm>
            <a:off x="475666" y="4033359"/>
            <a:ext cx="10281650" cy="2367570"/>
            <a:chOff x="475666" y="4073115"/>
            <a:chExt cx="10281650" cy="2367570"/>
          </a:xfrm>
        </p:grpSpPr>
        <p:sp>
          <p:nvSpPr>
            <p:cNvPr id="2" name="Rectangle 1"/>
            <p:cNvSpPr/>
            <p:nvPr/>
          </p:nvSpPr>
          <p:spPr>
            <a:xfrm>
              <a:off x="1717395" y="4073115"/>
              <a:ext cx="9034193" cy="1210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856015" y="4210711"/>
              <a:ext cx="892485" cy="887478"/>
              <a:chOff x="827088" y="-3463925"/>
              <a:chExt cx="3833812" cy="3816350"/>
            </a:xfrm>
          </p:grpSpPr>
          <p:sp>
            <p:nvSpPr>
              <p:cNvPr id="4" name="Freeform 5"/>
              <p:cNvSpPr>
                <a:spLocks/>
              </p:cNvSpPr>
              <p:nvPr/>
            </p:nvSpPr>
            <p:spPr bwMode="auto">
              <a:xfrm>
                <a:off x="2863850" y="-1444625"/>
                <a:ext cx="1797050" cy="1797050"/>
              </a:xfrm>
              <a:custGeom>
                <a:avLst/>
                <a:gdLst>
                  <a:gd name="T0" fmla="*/ 233 w 515"/>
                  <a:gd name="T1" fmla="*/ 221 h 515"/>
                  <a:gd name="T2" fmla="*/ 0 w 515"/>
                  <a:gd name="T3" fmla="*/ 221 h 515"/>
                  <a:gd name="T4" fmla="*/ 0 w 515"/>
                  <a:gd name="T5" fmla="*/ 463 h 515"/>
                  <a:gd name="T6" fmla="*/ 0 w 515"/>
                  <a:gd name="T7" fmla="*/ 467 h 515"/>
                  <a:gd name="T8" fmla="*/ 0 w 515"/>
                  <a:gd name="T9" fmla="*/ 468 h 515"/>
                  <a:gd name="T10" fmla="*/ 0 w 515"/>
                  <a:gd name="T11" fmla="*/ 472 h 515"/>
                  <a:gd name="T12" fmla="*/ 1 w 515"/>
                  <a:gd name="T13" fmla="*/ 472 h 515"/>
                  <a:gd name="T14" fmla="*/ 51 w 515"/>
                  <a:gd name="T15" fmla="*/ 515 h 515"/>
                  <a:gd name="T16" fmla="*/ 463 w 515"/>
                  <a:gd name="T17" fmla="*/ 515 h 515"/>
                  <a:gd name="T18" fmla="*/ 515 w 515"/>
                  <a:gd name="T19" fmla="*/ 463 h 515"/>
                  <a:gd name="T20" fmla="*/ 515 w 515"/>
                  <a:gd name="T21" fmla="*/ 51 h 515"/>
                  <a:gd name="T22" fmla="*/ 463 w 515"/>
                  <a:gd name="T23" fmla="*/ 0 h 515"/>
                  <a:gd name="T24" fmla="*/ 404 w 515"/>
                  <a:gd name="T25" fmla="*/ 0 h 515"/>
                  <a:gd name="T26" fmla="*/ 411 w 515"/>
                  <a:gd name="T27" fmla="*/ 50 h 515"/>
                  <a:gd name="T28" fmla="*/ 233 w 515"/>
                  <a:gd name="T29" fmla="*/ 22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5" h="515">
                    <a:moveTo>
                      <a:pt x="233" y="221"/>
                    </a:moveTo>
                    <a:cubicBezTo>
                      <a:pt x="196" y="221"/>
                      <a:pt x="101" y="221"/>
                      <a:pt x="0" y="221"/>
                    </a:cubicBezTo>
                    <a:cubicBezTo>
                      <a:pt x="0" y="463"/>
                      <a:pt x="0" y="463"/>
                      <a:pt x="0" y="463"/>
                    </a:cubicBezTo>
                    <a:cubicBezTo>
                      <a:pt x="0" y="465"/>
                      <a:pt x="0" y="466"/>
                      <a:pt x="0" y="467"/>
                    </a:cubicBezTo>
                    <a:cubicBezTo>
                      <a:pt x="0" y="468"/>
                      <a:pt x="0" y="468"/>
                      <a:pt x="0" y="468"/>
                    </a:cubicBezTo>
                    <a:cubicBezTo>
                      <a:pt x="0" y="469"/>
                      <a:pt x="0" y="471"/>
                      <a:pt x="0" y="472"/>
                    </a:cubicBezTo>
                    <a:cubicBezTo>
                      <a:pt x="1" y="472"/>
                      <a:pt x="1" y="472"/>
                      <a:pt x="1" y="472"/>
                    </a:cubicBezTo>
                    <a:cubicBezTo>
                      <a:pt x="5" y="496"/>
                      <a:pt x="26" y="515"/>
                      <a:pt x="51" y="515"/>
                    </a:cubicBezTo>
                    <a:cubicBezTo>
                      <a:pt x="463" y="515"/>
                      <a:pt x="463" y="515"/>
                      <a:pt x="463" y="515"/>
                    </a:cubicBezTo>
                    <a:cubicBezTo>
                      <a:pt x="492" y="515"/>
                      <a:pt x="515" y="492"/>
                      <a:pt x="515" y="463"/>
                    </a:cubicBezTo>
                    <a:cubicBezTo>
                      <a:pt x="515" y="51"/>
                      <a:pt x="515" y="51"/>
                      <a:pt x="515" y="51"/>
                    </a:cubicBezTo>
                    <a:cubicBezTo>
                      <a:pt x="515" y="23"/>
                      <a:pt x="492" y="0"/>
                      <a:pt x="463" y="0"/>
                    </a:cubicBezTo>
                    <a:cubicBezTo>
                      <a:pt x="404" y="0"/>
                      <a:pt x="404" y="0"/>
                      <a:pt x="404" y="0"/>
                    </a:cubicBezTo>
                    <a:cubicBezTo>
                      <a:pt x="409" y="15"/>
                      <a:pt x="411" y="32"/>
                      <a:pt x="411" y="50"/>
                    </a:cubicBezTo>
                    <a:cubicBezTo>
                      <a:pt x="411" y="148"/>
                      <a:pt x="332" y="221"/>
                      <a:pt x="233" y="221"/>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5" name="Freeform 6"/>
              <p:cNvSpPr>
                <a:spLocks/>
              </p:cNvSpPr>
              <p:nvPr/>
            </p:nvSpPr>
            <p:spPr bwMode="auto">
              <a:xfrm>
                <a:off x="827088" y="-1444625"/>
                <a:ext cx="1797050" cy="1797050"/>
              </a:xfrm>
              <a:custGeom>
                <a:avLst/>
                <a:gdLst>
                  <a:gd name="T0" fmla="*/ 106 w 515"/>
                  <a:gd name="T1" fmla="*/ 50 h 515"/>
                  <a:gd name="T2" fmla="*/ 114 w 515"/>
                  <a:gd name="T3" fmla="*/ 0 h 515"/>
                  <a:gd name="T4" fmla="*/ 52 w 515"/>
                  <a:gd name="T5" fmla="*/ 0 h 515"/>
                  <a:gd name="T6" fmla="*/ 1 w 515"/>
                  <a:gd name="T7" fmla="*/ 42 h 515"/>
                  <a:gd name="T8" fmla="*/ 1 w 515"/>
                  <a:gd name="T9" fmla="*/ 43 h 515"/>
                  <a:gd name="T10" fmla="*/ 0 w 515"/>
                  <a:gd name="T11" fmla="*/ 46 h 515"/>
                  <a:gd name="T12" fmla="*/ 0 w 515"/>
                  <a:gd name="T13" fmla="*/ 47 h 515"/>
                  <a:gd name="T14" fmla="*/ 0 w 515"/>
                  <a:gd name="T15" fmla="*/ 51 h 515"/>
                  <a:gd name="T16" fmla="*/ 0 w 515"/>
                  <a:gd name="T17" fmla="*/ 463 h 515"/>
                  <a:gd name="T18" fmla="*/ 0 w 515"/>
                  <a:gd name="T19" fmla="*/ 467 h 515"/>
                  <a:gd name="T20" fmla="*/ 0 w 515"/>
                  <a:gd name="T21" fmla="*/ 468 h 515"/>
                  <a:gd name="T22" fmla="*/ 1 w 515"/>
                  <a:gd name="T23" fmla="*/ 472 h 515"/>
                  <a:gd name="T24" fmla="*/ 1 w 515"/>
                  <a:gd name="T25" fmla="*/ 472 h 515"/>
                  <a:gd name="T26" fmla="*/ 52 w 515"/>
                  <a:gd name="T27" fmla="*/ 515 h 515"/>
                  <a:gd name="T28" fmla="*/ 464 w 515"/>
                  <a:gd name="T29" fmla="*/ 515 h 515"/>
                  <a:gd name="T30" fmla="*/ 515 w 515"/>
                  <a:gd name="T31" fmla="*/ 463 h 515"/>
                  <a:gd name="T32" fmla="*/ 515 w 515"/>
                  <a:gd name="T33" fmla="*/ 221 h 515"/>
                  <a:gd name="T34" fmla="*/ 284 w 515"/>
                  <a:gd name="T35" fmla="*/ 221 h 515"/>
                  <a:gd name="T36" fmla="*/ 106 w 515"/>
                  <a:gd name="T37" fmla="*/ 5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5" h="515">
                    <a:moveTo>
                      <a:pt x="106" y="50"/>
                    </a:moveTo>
                    <a:cubicBezTo>
                      <a:pt x="106" y="32"/>
                      <a:pt x="109" y="15"/>
                      <a:pt x="114" y="0"/>
                    </a:cubicBezTo>
                    <a:cubicBezTo>
                      <a:pt x="52" y="0"/>
                      <a:pt x="52" y="0"/>
                      <a:pt x="52" y="0"/>
                    </a:cubicBezTo>
                    <a:cubicBezTo>
                      <a:pt x="26" y="0"/>
                      <a:pt x="5" y="18"/>
                      <a:pt x="1" y="42"/>
                    </a:cubicBezTo>
                    <a:cubicBezTo>
                      <a:pt x="1" y="42"/>
                      <a:pt x="1" y="42"/>
                      <a:pt x="1" y="43"/>
                    </a:cubicBezTo>
                    <a:cubicBezTo>
                      <a:pt x="1" y="44"/>
                      <a:pt x="1" y="45"/>
                      <a:pt x="0" y="46"/>
                    </a:cubicBezTo>
                    <a:cubicBezTo>
                      <a:pt x="0" y="47"/>
                      <a:pt x="0" y="47"/>
                      <a:pt x="0" y="47"/>
                    </a:cubicBezTo>
                    <a:cubicBezTo>
                      <a:pt x="0" y="48"/>
                      <a:pt x="0" y="50"/>
                      <a:pt x="0" y="51"/>
                    </a:cubicBezTo>
                    <a:cubicBezTo>
                      <a:pt x="0" y="463"/>
                      <a:pt x="0" y="463"/>
                      <a:pt x="0" y="463"/>
                    </a:cubicBezTo>
                    <a:cubicBezTo>
                      <a:pt x="0" y="465"/>
                      <a:pt x="0" y="466"/>
                      <a:pt x="0" y="467"/>
                    </a:cubicBezTo>
                    <a:cubicBezTo>
                      <a:pt x="0" y="468"/>
                      <a:pt x="0" y="468"/>
                      <a:pt x="0" y="468"/>
                    </a:cubicBezTo>
                    <a:cubicBezTo>
                      <a:pt x="1" y="469"/>
                      <a:pt x="1" y="471"/>
                      <a:pt x="1" y="472"/>
                    </a:cubicBezTo>
                    <a:cubicBezTo>
                      <a:pt x="1" y="472"/>
                      <a:pt x="1" y="472"/>
                      <a:pt x="1" y="472"/>
                    </a:cubicBezTo>
                    <a:cubicBezTo>
                      <a:pt x="5" y="496"/>
                      <a:pt x="26" y="515"/>
                      <a:pt x="52" y="515"/>
                    </a:cubicBezTo>
                    <a:cubicBezTo>
                      <a:pt x="464" y="515"/>
                      <a:pt x="464" y="515"/>
                      <a:pt x="464" y="515"/>
                    </a:cubicBezTo>
                    <a:cubicBezTo>
                      <a:pt x="492" y="515"/>
                      <a:pt x="515" y="492"/>
                      <a:pt x="515" y="463"/>
                    </a:cubicBezTo>
                    <a:cubicBezTo>
                      <a:pt x="515" y="221"/>
                      <a:pt x="515" y="221"/>
                      <a:pt x="515" y="221"/>
                    </a:cubicBezTo>
                    <a:cubicBezTo>
                      <a:pt x="419" y="221"/>
                      <a:pt x="327" y="221"/>
                      <a:pt x="284" y="221"/>
                    </a:cubicBezTo>
                    <a:cubicBezTo>
                      <a:pt x="186" y="221"/>
                      <a:pt x="106" y="148"/>
                      <a:pt x="106" y="5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6" name="Freeform 7"/>
              <p:cNvSpPr>
                <a:spLocks/>
              </p:cNvSpPr>
              <p:nvPr/>
            </p:nvSpPr>
            <p:spPr bwMode="auto">
              <a:xfrm>
                <a:off x="2863850" y="-3463925"/>
                <a:ext cx="1797050" cy="1793875"/>
              </a:xfrm>
              <a:custGeom>
                <a:avLst/>
                <a:gdLst>
                  <a:gd name="T0" fmla="*/ 515 w 515"/>
                  <a:gd name="T1" fmla="*/ 463 h 514"/>
                  <a:gd name="T2" fmla="*/ 515 w 515"/>
                  <a:gd name="T3" fmla="*/ 51 h 514"/>
                  <a:gd name="T4" fmla="*/ 463 w 515"/>
                  <a:gd name="T5" fmla="*/ 0 h 514"/>
                  <a:gd name="T6" fmla="*/ 51 w 515"/>
                  <a:gd name="T7" fmla="*/ 0 h 514"/>
                  <a:gd name="T8" fmla="*/ 1 w 515"/>
                  <a:gd name="T9" fmla="*/ 42 h 514"/>
                  <a:gd name="T10" fmla="*/ 0 w 515"/>
                  <a:gd name="T11" fmla="*/ 42 h 514"/>
                  <a:gd name="T12" fmla="*/ 0 w 515"/>
                  <a:gd name="T13" fmla="*/ 46 h 514"/>
                  <a:gd name="T14" fmla="*/ 0 w 515"/>
                  <a:gd name="T15" fmla="*/ 47 h 514"/>
                  <a:gd name="T16" fmla="*/ 0 w 515"/>
                  <a:gd name="T17" fmla="*/ 51 h 514"/>
                  <a:gd name="T18" fmla="*/ 0 w 515"/>
                  <a:gd name="T19" fmla="*/ 238 h 514"/>
                  <a:gd name="T20" fmla="*/ 56 w 515"/>
                  <a:gd name="T21" fmla="*/ 231 h 514"/>
                  <a:gd name="T22" fmla="*/ 283 w 515"/>
                  <a:gd name="T23" fmla="*/ 458 h 514"/>
                  <a:gd name="T24" fmla="*/ 282 w 515"/>
                  <a:gd name="T25" fmla="*/ 465 h 514"/>
                  <a:gd name="T26" fmla="*/ 365 w 515"/>
                  <a:gd name="T27" fmla="*/ 514 h 514"/>
                  <a:gd name="T28" fmla="*/ 463 w 515"/>
                  <a:gd name="T29" fmla="*/ 514 h 514"/>
                  <a:gd name="T30" fmla="*/ 515 w 515"/>
                  <a:gd name="T31" fmla="*/ 46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514">
                    <a:moveTo>
                      <a:pt x="515" y="463"/>
                    </a:moveTo>
                    <a:cubicBezTo>
                      <a:pt x="515" y="51"/>
                      <a:pt x="515" y="51"/>
                      <a:pt x="515" y="51"/>
                    </a:cubicBezTo>
                    <a:cubicBezTo>
                      <a:pt x="515" y="23"/>
                      <a:pt x="492" y="0"/>
                      <a:pt x="463" y="0"/>
                    </a:cubicBezTo>
                    <a:cubicBezTo>
                      <a:pt x="51" y="0"/>
                      <a:pt x="51" y="0"/>
                      <a:pt x="51" y="0"/>
                    </a:cubicBezTo>
                    <a:cubicBezTo>
                      <a:pt x="26" y="0"/>
                      <a:pt x="5" y="18"/>
                      <a:pt x="1" y="42"/>
                    </a:cubicBezTo>
                    <a:cubicBezTo>
                      <a:pt x="1" y="42"/>
                      <a:pt x="1" y="42"/>
                      <a:pt x="0" y="42"/>
                    </a:cubicBezTo>
                    <a:cubicBezTo>
                      <a:pt x="0" y="44"/>
                      <a:pt x="0" y="45"/>
                      <a:pt x="0" y="46"/>
                    </a:cubicBezTo>
                    <a:cubicBezTo>
                      <a:pt x="0" y="46"/>
                      <a:pt x="0" y="47"/>
                      <a:pt x="0" y="47"/>
                    </a:cubicBezTo>
                    <a:cubicBezTo>
                      <a:pt x="0" y="48"/>
                      <a:pt x="0" y="50"/>
                      <a:pt x="0" y="51"/>
                    </a:cubicBezTo>
                    <a:cubicBezTo>
                      <a:pt x="0" y="238"/>
                      <a:pt x="0" y="238"/>
                      <a:pt x="0" y="238"/>
                    </a:cubicBezTo>
                    <a:cubicBezTo>
                      <a:pt x="18" y="233"/>
                      <a:pt x="36" y="231"/>
                      <a:pt x="56" y="231"/>
                    </a:cubicBezTo>
                    <a:cubicBezTo>
                      <a:pt x="181" y="231"/>
                      <a:pt x="283" y="332"/>
                      <a:pt x="283" y="458"/>
                    </a:cubicBezTo>
                    <a:cubicBezTo>
                      <a:pt x="283" y="460"/>
                      <a:pt x="282" y="463"/>
                      <a:pt x="282" y="465"/>
                    </a:cubicBezTo>
                    <a:cubicBezTo>
                      <a:pt x="314" y="475"/>
                      <a:pt x="343" y="492"/>
                      <a:pt x="365" y="514"/>
                    </a:cubicBezTo>
                    <a:cubicBezTo>
                      <a:pt x="463" y="514"/>
                      <a:pt x="463" y="514"/>
                      <a:pt x="463" y="514"/>
                    </a:cubicBezTo>
                    <a:cubicBezTo>
                      <a:pt x="492" y="514"/>
                      <a:pt x="515" y="491"/>
                      <a:pt x="515" y="46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7" name="Freeform 8"/>
              <p:cNvSpPr>
                <a:spLocks/>
              </p:cNvSpPr>
              <p:nvPr/>
            </p:nvSpPr>
            <p:spPr bwMode="auto">
              <a:xfrm>
                <a:off x="827088" y="-3463925"/>
                <a:ext cx="1797050" cy="1793875"/>
              </a:xfrm>
              <a:custGeom>
                <a:avLst/>
                <a:gdLst>
                  <a:gd name="T0" fmla="*/ 247 w 515"/>
                  <a:gd name="T1" fmla="*/ 462 h 514"/>
                  <a:gd name="T2" fmla="*/ 245 w 515"/>
                  <a:gd name="T3" fmla="*/ 438 h 514"/>
                  <a:gd name="T4" fmla="*/ 383 w 515"/>
                  <a:gd name="T5" fmla="*/ 300 h 514"/>
                  <a:gd name="T6" fmla="*/ 458 w 515"/>
                  <a:gd name="T7" fmla="*/ 322 h 514"/>
                  <a:gd name="T8" fmla="*/ 515 w 515"/>
                  <a:gd name="T9" fmla="*/ 268 h 514"/>
                  <a:gd name="T10" fmla="*/ 515 w 515"/>
                  <a:gd name="T11" fmla="*/ 51 h 514"/>
                  <a:gd name="T12" fmla="*/ 464 w 515"/>
                  <a:gd name="T13" fmla="*/ 0 h 514"/>
                  <a:gd name="T14" fmla="*/ 52 w 515"/>
                  <a:gd name="T15" fmla="*/ 0 h 514"/>
                  <a:gd name="T16" fmla="*/ 1 w 515"/>
                  <a:gd name="T17" fmla="*/ 42 h 514"/>
                  <a:gd name="T18" fmla="*/ 1 w 515"/>
                  <a:gd name="T19" fmla="*/ 42 h 514"/>
                  <a:gd name="T20" fmla="*/ 0 w 515"/>
                  <a:gd name="T21" fmla="*/ 46 h 514"/>
                  <a:gd name="T22" fmla="*/ 0 w 515"/>
                  <a:gd name="T23" fmla="*/ 47 h 514"/>
                  <a:gd name="T24" fmla="*/ 0 w 515"/>
                  <a:gd name="T25" fmla="*/ 51 h 514"/>
                  <a:gd name="T26" fmla="*/ 0 w 515"/>
                  <a:gd name="T27" fmla="*/ 463 h 514"/>
                  <a:gd name="T28" fmla="*/ 0 w 515"/>
                  <a:gd name="T29" fmla="*/ 467 h 514"/>
                  <a:gd name="T30" fmla="*/ 0 w 515"/>
                  <a:gd name="T31" fmla="*/ 468 h 514"/>
                  <a:gd name="T32" fmla="*/ 1 w 515"/>
                  <a:gd name="T33" fmla="*/ 472 h 514"/>
                  <a:gd name="T34" fmla="*/ 1 w 515"/>
                  <a:gd name="T35" fmla="*/ 472 h 514"/>
                  <a:gd name="T36" fmla="*/ 52 w 515"/>
                  <a:gd name="T37" fmla="*/ 514 h 514"/>
                  <a:gd name="T38" fmla="*/ 151 w 515"/>
                  <a:gd name="T39" fmla="*/ 514 h 514"/>
                  <a:gd name="T40" fmla="*/ 247 w 515"/>
                  <a:gd name="T41" fmla="*/ 46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514">
                    <a:moveTo>
                      <a:pt x="247" y="462"/>
                    </a:moveTo>
                    <a:cubicBezTo>
                      <a:pt x="246" y="454"/>
                      <a:pt x="245" y="446"/>
                      <a:pt x="245" y="438"/>
                    </a:cubicBezTo>
                    <a:cubicBezTo>
                      <a:pt x="245" y="362"/>
                      <a:pt x="306" y="300"/>
                      <a:pt x="383" y="300"/>
                    </a:cubicBezTo>
                    <a:cubicBezTo>
                      <a:pt x="411" y="300"/>
                      <a:pt x="436" y="308"/>
                      <a:pt x="458" y="322"/>
                    </a:cubicBezTo>
                    <a:cubicBezTo>
                      <a:pt x="474" y="301"/>
                      <a:pt x="493" y="283"/>
                      <a:pt x="515" y="268"/>
                    </a:cubicBezTo>
                    <a:cubicBezTo>
                      <a:pt x="515" y="51"/>
                      <a:pt x="515" y="51"/>
                      <a:pt x="515" y="51"/>
                    </a:cubicBezTo>
                    <a:cubicBezTo>
                      <a:pt x="515" y="23"/>
                      <a:pt x="492" y="0"/>
                      <a:pt x="464" y="0"/>
                    </a:cubicBezTo>
                    <a:cubicBezTo>
                      <a:pt x="52" y="0"/>
                      <a:pt x="52" y="0"/>
                      <a:pt x="52" y="0"/>
                    </a:cubicBezTo>
                    <a:cubicBezTo>
                      <a:pt x="26" y="0"/>
                      <a:pt x="5" y="18"/>
                      <a:pt x="1" y="42"/>
                    </a:cubicBezTo>
                    <a:cubicBezTo>
                      <a:pt x="1" y="42"/>
                      <a:pt x="1" y="42"/>
                      <a:pt x="1" y="42"/>
                    </a:cubicBezTo>
                    <a:cubicBezTo>
                      <a:pt x="1" y="44"/>
                      <a:pt x="1" y="45"/>
                      <a:pt x="0" y="46"/>
                    </a:cubicBezTo>
                    <a:cubicBezTo>
                      <a:pt x="0" y="46"/>
                      <a:pt x="0" y="47"/>
                      <a:pt x="0" y="47"/>
                    </a:cubicBezTo>
                    <a:cubicBezTo>
                      <a:pt x="0" y="48"/>
                      <a:pt x="0" y="50"/>
                      <a:pt x="0" y="51"/>
                    </a:cubicBezTo>
                    <a:cubicBezTo>
                      <a:pt x="0" y="463"/>
                      <a:pt x="0" y="463"/>
                      <a:pt x="0" y="463"/>
                    </a:cubicBezTo>
                    <a:cubicBezTo>
                      <a:pt x="0" y="464"/>
                      <a:pt x="0" y="466"/>
                      <a:pt x="0" y="467"/>
                    </a:cubicBezTo>
                    <a:cubicBezTo>
                      <a:pt x="0" y="467"/>
                      <a:pt x="0" y="468"/>
                      <a:pt x="0" y="468"/>
                    </a:cubicBezTo>
                    <a:cubicBezTo>
                      <a:pt x="1" y="469"/>
                      <a:pt x="1" y="470"/>
                      <a:pt x="1" y="472"/>
                    </a:cubicBezTo>
                    <a:cubicBezTo>
                      <a:pt x="1" y="472"/>
                      <a:pt x="1" y="472"/>
                      <a:pt x="1" y="472"/>
                    </a:cubicBezTo>
                    <a:cubicBezTo>
                      <a:pt x="5" y="496"/>
                      <a:pt x="26" y="514"/>
                      <a:pt x="52" y="514"/>
                    </a:cubicBezTo>
                    <a:cubicBezTo>
                      <a:pt x="151" y="514"/>
                      <a:pt x="151" y="514"/>
                      <a:pt x="151" y="514"/>
                    </a:cubicBezTo>
                    <a:cubicBezTo>
                      <a:pt x="176" y="488"/>
                      <a:pt x="209" y="470"/>
                      <a:pt x="247" y="46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8" name="Freeform 9"/>
              <p:cNvSpPr>
                <a:spLocks/>
              </p:cNvSpPr>
              <p:nvPr/>
            </p:nvSpPr>
            <p:spPr bwMode="auto">
              <a:xfrm>
                <a:off x="2863850" y="-1444625"/>
                <a:ext cx="1433512" cy="771525"/>
              </a:xfrm>
              <a:custGeom>
                <a:avLst/>
                <a:gdLst>
                  <a:gd name="T0" fmla="*/ 1 w 411"/>
                  <a:gd name="T1" fmla="*/ 42 h 221"/>
                  <a:gd name="T2" fmla="*/ 0 w 411"/>
                  <a:gd name="T3" fmla="*/ 43 h 221"/>
                  <a:gd name="T4" fmla="*/ 0 w 411"/>
                  <a:gd name="T5" fmla="*/ 46 h 221"/>
                  <a:gd name="T6" fmla="*/ 0 w 411"/>
                  <a:gd name="T7" fmla="*/ 47 h 221"/>
                  <a:gd name="T8" fmla="*/ 0 w 411"/>
                  <a:gd name="T9" fmla="*/ 51 h 221"/>
                  <a:gd name="T10" fmla="*/ 0 w 411"/>
                  <a:gd name="T11" fmla="*/ 221 h 221"/>
                  <a:gd name="T12" fmla="*/ 233 w 411"/>
                  <a:gd name="T13" fmla="*/ 221 h 221"/>
                  <a:gd name="T14" fmla="*/ 411 w 411"/>
                  <a:gd name="T15" fmla="*/ 50 h 221"/>
                  <a:gd name="T16" fmla="*/ 404 w 411"/>
                  <a:gd name="T17" fmla="*/ 0 h 221"/>
                  <a:gd name="T18" fmla="*/ 51 w 411"/>
                  <a:gd name="T19" fmla="*/ 0 h 221"/>
                  <a:gd name="T20" fmla="*/ 1 w 411"/>
                  <a:gd name="T21" fmla="*/ 4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1" h="221">
                    <a:moveTo>
                      <a:pt x="1" y="42"/>
                    </a:moveTo>
                    <a:cubicBezTo>
                      <a:pt x="1" y="42"/>
                      <a:pt x="1" y="42"/>
                      <a:pt x="0" y="43"/>
                    </a:cubicBezTo>
                    <a:cubicBezTo>
                      <a:pt x="0" y="44"/>
                      <a:pt x="0" y="45"/>
                      <a:pt x="0" y="46"/>
                    </a:cubicBezTo>
                    <a:cubicBezTo>
                      <a:pt x="0" y="47"/>
                      <a:pt x="0" y="47"/>
                      <a:pt x="0" y="47"/>
                    </a:cubicBezTo>
                    <a:cubicBezTo>
                      <a:pt x="0" y="48"/>
                      <a:pt x="0" y="50"/>
                      <a:pt x="0" y="51"/>
                    </a:cubicBezTo>
                    <a:cubicBezTo>
                      <a:pt x="0" y="221"/>
                      <a:pt x="0" y="221"/>
                      <a:pt x="0" y="221"/>
                    </a:cubicBezTo>
                    <a:cubicBezTo>
                      <a:pt x="101" y="221"/>
                      <a:pt x="196" y="221"/>
                      <a:pt x="233" y="221"/>
                    </a:cubicBezTo>
                    <a:cubicBezTo>
                      <a:pt x="332" y="221"/>
                      <a:pt x="411" y="148"/>
                      <a:pt x="411" y="50"/>
                    </a:cubicBezTo>
                    <a:cubicBezTo>
                      <a:pt x="411" y="32"/>
                      <a:pt x="409" y="15"/>
                      <a:pt x="404" y="0"/>
                    </a:cubicBezTo>
                    <a:cubicBezTo>
                      <a:pt x="51" y="0"/>
                      <a:pt x="51" y="0"/>
                      <a:pt x="51" y="0"/>
                    </a:cubicBezTo>
                    <a:cubicBezTo>
                      <a:pt x="26" y="0"/>
                      <a:pt x="5" y="18"/>
                      <a:pt x="1" y="4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9" name="Freeform 10"/>
              <p:cNvSpPr>
                <a:spLocks/>
              </p:cNvSpPr>
              <p:nvPr/>
            </p:nvSpPr>
            <p:spPr bwMode="auto">
              <a:xfrm>
                <a:off x="1196975" y="-1444625"/>
                <a:ext cx="1427162" cy="771525"/>
              </a:xfrm>
              <a:custGeom>
                <a:avLst/>
                <a:gdLst>
                  <a:gd name="T0" fmla="*/ 358 w 409"/>
                  <a:gd name="T1" fmla="*/ 0 h 221"/>
                  <a:gd name="T2" fmla="*/ 8 w 409"/>
                  <a:gd name="T3" fmla="*/ 0 h 221"/>
                  <a:gd name="T4" fmla="*/ 0 w 409"/>
                  <a:gd name="T5" fmla="*/ 50 h 221"/>
                  <a:gd name="T6" fmla="*/ 178 w 409"/>
                  <a:gd name="T7" fmla="*/ 221 h 221"/>
                  <a:gd name="T8" fmla="*/ 409 w 409"/>
                  <a:gd name="T9" fmla="*/ 221 h 221"/>
                  <a:gd name="T10" fmla="*/ 409 w 409"/>
                  <a:gd name="T11" fmla="*/ 51 h 221"/>
                  <a:gd name="T12" fmla="*/ 358 w 409"/>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409" h="221">
                    <a:moveTo>
                      <a:pt x="358" y="0"/>
                    </a:moveTo>
                    <a:cubicBezTo>
                      <a:pt x="8" y="0"/>
                      <a:pt x="8" y="0"/>
                      <a:pt x="8" y="0"/>
                    </a:cubicBezTo>
                    <a:cubicBezTo>
                      <a:pt x="3" y="15"/>
                      <a:pt x="0" y="32"/>
                      <a:pt x="0" y="50"/>
                    </a:cubicBezTo>
                    <a:cubicBezTo>
                      <a:pt x="0" y="148"/>
                      <a:pt x="80" y="221"/>
                      <a:pt x="178" y="221"/>
                    </a:cubicBezTo>
                    <a:cubicBezTo>
                      <a:pt x="221" y="221"/>
                      <a:pt x="313" y="221"/>
                      <a:pt x="409" y="221"/>
                    </a:cubicBezTo>
                    <a:cubicBezTo>
                      <a:pt x="409" y="51"/>
                      <a:pt x="409" y="51"/>
                      <a:pt x="409" y="51"/>
                    </a:cubicBezTo>
                    <a:cubicBezTo>
                      <a:pt x="409" y="23"/>
                      <a:pt x="386" y="0"/>
                      <a:pt x="35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0" name="Freeform 11"/>
              <p:cNvSpPr>
                <a:spLocks/>
              </p:cNvSpPr>
              <p:nvPr/>
            </p:nvSpPr>
            <p:spPr bwMode="auto">
              <a:xfrm>
                <a:off x="2863850" y="-2657475"/>
                <a:ext cx="1273175" cy="987425"/>
              </a:xfrm>
              <a:custGeom>
                <a:avLst/>
                <a:gdLst>
                  <a:gd name="T0" fmla="*/ 283 w 365"/>
                  <a:gd name="T1" fmla="*/ 227 h 283"/>
                  <a:gd name="T2" fmla="*/ 56 w 365"/>
                  <a:gd name="T3" fmla="*/ 0 h 283"/>
                  <a:gd name="T4" fmla="*/ 0 w 365"/>
                  <a:gd name="T5" fmla="*/ 7 h 283"/>
                  <a:gd name="T6" fmla="*/ 0 w 365"/>
                  <a:gd name="T7" fmla="*/ 232 h 283"/>
                  <a:gd name="T8" fmla="*/ 0 w 365"/>
                  <a:gd name="T9" fmla="*/ 236 h 283"/>
                  <a:gd name="T10" fmla="*/ 0 w 365"/>
                  <a:gd name="T11" fmla="*/ 237 h 283"/>
                  <a:gd name="T12" fmla="*/ 0 w 365"/>
                  <a:gd name="T13" fmla="*/ 241 h 283"/>
                  <a:gd name="T14" fmla="*/ 1 w 365"/>
                  <a:gd name="T15" fmla="*/ 241 h 283"/>
                  <a:gd name="T16" fmla="*/ 51 w 365"/>
                  <a:gd name="T17" fmla="*/ 283 h 283"/>
                  <a:gd name="T18" fmla="*/ 365 w 365"/>
                  <a:gd name="T19" fmla="*/ 283 h 283"/>
                  <a:gd name="T20" fmla="*/ 282 w 365"/>
                  <a:gd name="T21" fmla="*/ 234 h 283"/>
                  <a:gd name="T22" fmla="*/ 283 w 365"/>
                  <a:gd name="T23" fmla="*/ 22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283">
                    <a:moveTo>
                      <a:pt x="283" y="227"/>
                    </a:moveTo>
                    <a:cubicBezTo>
                      <a:pt x="283" y="101"/>
                      <a:pt x="181" y="0"/>
                      <a:pt x="56" y="0"/>
                    </a:cubicBezTo>
                    <a:cubicBezTo>
                      <a:pt x="36" y="0"/>
                      <a:pt x="18" y="2"/>
                      <a:pt x="0" y="7"/>
                    </a:cubicBezTo>
                    <a:cubicBezTo>
                      <a:pt x="0" y="232"/>
                      <a:pt x="0" y="232"/>
                      <a:pt x="0" y="232"/>
                    </a:cubicBezTo>
                    <a:cubicBezTo>
                      <a:pt x="0" y="233"/>
                      <a:pt x="0" y="235"/>
                      <a:pt x="0" y="236"/>
                    </a:cubicBezTo>
                    <a:cubicBezTo>
                      <a:pt x="0" y="236"/>
                      <a:pt x="0" y="237"/>
                      <a:pt x="0" y="237"/>
                    </a:cubicBezTo>
                    <a:cubicBezTo>
                      <a:pt x="0" y="238"/>
                      <a:pt x="0" y="239"/>
                      <a:pt x="0" y="241"/>
                    </a:cubicBezTo>
                    <a:cubicBezTo>
                      <a:pt x="1" y="241"/>
                      <a:pt x="1" y="241"/>
                      <a:pt x="1" y="241"/>
                    </a:cubicBezTo>
                    <a:cubicBezTo>
                      <a:pt x="5" y="265"/>
                      <a:pt x="26" y="283"/>
                      <a:pt x="51" y="283"/>
                    </a:cubicBezTo>
                    <a:cubicBezTo>
                      <a:pt x="365" y="283"/>
                      <a:pt x="365" y="283"/>
                      <a:pt x="365" y="283"/>
                    </a:cubicBezTo>
                    <a:cubicBezTo>
                      <a:pt x="343" y="261"/>
                      <a:pt x="314" y="244"/>
                      <a:pt x="282" y="234"/>
                    </a:cubicBezTo>
                    <a:cubicBezTo>
                      <a:pt x="282" y="232"/>
                      <a:pt x="283" y="229"/>
                      <a:pt x="283" y="22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sp>
            <p:nvSpPr>
              <p:cNvPr id="11" name="Freeform 12"/>
              <p:cNvSpPr>
                <a:spLocks/>
              </p:cNvSpPr>
              <p:nvPr/>
            </p:nvSpPr>
            <p:spPr bwMode="auto">
              <a:xfrm>
                <a:off x="1354138" y="-2528888"/>
                <a:ext cx="1270000" cy="858838"/>
              </a:xfrm>
              <a:custGeom>
                <a:avLst/>
                <a:gdLst>
                  <a:gd name="T0" fmla="*/ 364 w 364"/>
                  <a:gd name="T1" fmla="*/ 195 h 246"/>
                  <a:gd name="T2" fmla="*/ 364 w 364"/>
                  <a:gd name="T3" fmla="*/ 0 h 246"/>
                  <a:gd name="T4" fmla="*/ 307 w 364"/>
                  <a:gd name="T5" fmla="*/ 54 h 246"/>
                  <a:gd name="T6" fmla="*/ 232 w 364"/>
                  <a:gd name="T7" fmla="*/ 32 h 246"/>
                  <a:gd name="T8" fmla="*/ 94 w 364"/>
                  <a:gd name="T9" fmla="*/ 170 h 246"/>
                  <a:gd name="T10" fmla="*/ 96 w 364"/>
                  <a:gd name="T11" fmla="*/ 194 h 246"/>
                  <a:gd name="T12" fmla="*/ 0 w 364"/>
                  <a:gd name="T13" fmla="*/ 246 h 246"/>
                  <a:gd name="T14" fmla="*/ 313 w 364"/>
                  <a:gd name="T15" fmla="*/ 246 h 246"/>
                  <a:gd name="T16" fmla="*/ 364 w 364"/>
                  <a:gd name="T17" fmla="*/ 19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246">
                    <a:moveTo>
                      <a:pt x="364" y="195"/>
                    </a:moveTo>
                    <a:cubicBezTo>
                      <a:pt x="364" y="0"/>
                      <a:pt x="364" y="0"/>
                      <a:pt x="364" y="0"/>
                    </a:cubicBezTo>
                    <a:cubicBezTo>
                      <a:pt x="342" y="15"/>
                      <a:pt x="323" y="33"/>
                      <a:pt x="307" y="54"/>
                    </a:cubicBezTo>
                    <a:cubicBezTo>
                      <a:pt x="285" y="40"/>
                      <a:pt x="260" y="32"/>
                      <a:pt x="232" y="32"/>
                    </a:cubicBezTo>
                    <a:cubicBezTo>
                      <a:pt x="155" y="32"/>
                      <a:pt x="94" y="94"/>
                      <a:pt x="94" y="170"/>
                    </a:cubicBezTo>
                    <a:cubicBezTo>
                      <a:pt x="94" y="178"/>
                      <a:pt x="95" y="186"/>
                      <a:pt x="96" y="194"/>
                    </a:cubicBezTo>
                    <a:cubicBezTo>
                      <a:pt x="58" y="202"/>
                      <a:pt x="25" y="220"/>
                      <a:pt x="0" y="246"/>
                    </a:cubicBezTo>
                    <a:cubicBezTo>
                      <a:pt x="313" y="246"/>
                      <a:pt x="313" y="246"/>
                      <a:pt x="313" y="246"/>
                    </a:cubicBezTo>
                    <a:cubicBezTo>
                      <a:pt x="341" y="246"/>
                      <a:pt x="364" y="223"/>
                      <a:pt x="364" y="19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FFFFFF"/>
                  </a:solidFill>
                  <a:effectLst/>
                  <a:uLnTx/>
                  <a:uFillTx/>
                  <a:latin typeface="Segoe UI Light" charset="0"/>
                  <a:ea typeface="+mn-ea"/>
                  <a:cs typeface="+mn-cs"/>
                </a:endParaRPr>
              </a:p>
            </p:txBody>
          </p:sp>
        </p:grpSp>
        <p:sp>
          <p:nvSpPr>
            <p:cNvPr id="12" name="Title 1"/>
            <p:cNvSpPr txBox="1">
              <a:spLocks/>
            </p:cNvSpPr>
            <p:nvPr/>
          </p:nvSpPr>
          <p:spPr>
            <a:xfrm>
              <a:off x="2804303" y="4184136"/>
              <a:ext cx="2842268" cy="443734"/>
            </a:xfrm>
            <a:prstGeom prst="rect">
              <a:avLst/>
            </a:prstGeom>
          </p:spPr>
          <p:txBody>
            <a:bodyPr vert="horz" lIns="91440" tIns="45720" rIns="91440" bIns="45720" rtlCol="0" anchor="ctr" anchorCtr="0">
              <a:normAutofit fontScale="70000" lnSpcReduction="20000"/>
            </a:bodyPr>
            <a:lstStyle>
              <a:lvl1pPr algn="l" defTabSz="914400" rtl="0" eaLnBrk="1" latinLnBrk="0" hangingPunct="1">
                <a:lnSpc>
                  <a:spcPct val="90000"/>
                </a:lnSpc>
                <a:spcBef>
                  <a:spcPct val="0"/>
                </a:spcBef>
                <a:buNone/>
                <a:defRPr sz="4400" kern="1200">
                  <a:gradFill>
                    <a:gsLst>
                      <a:gs pos="1250">
                        <a:schemeClr val="tx1"/>
                      </a:gs>
                      <a:gs pos="100000">
                        <a:schemeClr val="tx1"/>
                      </a:gs>
                    </a:gsLst>
                    <a:lin ang="5400000" scaled="0"/>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Calibri Light" panose="020F0302020204030204"/>
                  <a:ea typeface="+mj-ea"/>
                  <a:cs typeface="+mj-cs"/>
                </a:rPr>
                <a:t>App Service</a:t>
              </a:r>
            </a:p>
          </p:txBody>
        </p:sp>
        <p:sp>
          <p:nvSpPr>
            <p:cNvPr id="82" name="Rectangle 81"/>
            <p:cNvSpPr/>
            <p:nvPr/>
          </p:nvSpPr>
          <p:spPr bwMode="auto">
            <a:xfrm>
              <a:off x="1717395" y="5276294"/>
              <a:ext cx="9039921" cy="11089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83" name="TextBox 82"/>
            <p:cNvSpPr txBox="1"/>
            <p:nvPr/>
          </p:nvSpPr>
          <p:spPr>
            <a:xfrm>
              <a:off x="2761811" y="4821260"/>
              <a:ext cx="281540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Developer Experience</a:t>
              </a:r>
            </a:p>
          </p:txBody>
        </p:sp>
        <p:sp>
          <p:nvSpPr>
            <p:cNvPr id="84" name="TextBox 83"/>
            <p:cNvSpPr txBox="1"/>
            <p:nvPr/>
          </p:nvSpPr>
          <p:spPr>
            <a:xfrm>
              <a:off x="4994730" y="5165526"/>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Languages and Frameworks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Superior DevOps</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Self service supportability</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endParaRPr>
            </a:p>
          </p:txBody>
        </p:sp>
        <p:sp>
          <p:nvSpPr>
            <p:cNvPr id="85" name="TextBox 84"/>
            <p:cNvSpPr txBox="1"/>
            <p:nvPr/>
          </p:nvSpPr>
          <p:spPr>
            <a:xfrm>
              <a:off x="2748500" y="4488044"/>
              <a:ext cx="280878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Fully Managed Platform</a:t>
              </a:r>
            </a:p>
          </p:txBody>
        </p:sp>
        <p:sp>
          <p:nvSpPr>
            <p:cNvPr id="86" name="TextBox 85"/>
            <p:cNvSpPr txBox="1"/>
            <p:nvPr/>
          </p:nvSpPr>
          <p:spPr>
            <a:xfrm>
              <a:off x="2758017" y="5175723"/>
              <a:ext cx="2732104" cy="1264962"/>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Auto scale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OS and Framework patching</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mn-cs"/>
                </a:rPr>
                <a:t>Load balancing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7" name="TextBox 86"/>
            <p:cNvSpPr txBox="1"/>
            <p:nvPr/>
          </p:nvSpPr>
          <p:spPr>
            <a:xfrm>
              <a:off x="5335353" y="4484783"/>
              <a:ext cx="2885530"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Enterprise Grade  </a:t>
              </a:r>
            </a:p>
          </p:txBody>
        </p:sp>
        <p:sp>
          <p:nvSpPr>
            <p:cNvPr id="88" name="TextBox 87"/>
            <p:cNvSpPr txBox="1"/>
            <p:nvPr/>
          </p:nvSpPr>
          <p:spPr>
            <a:xfrm>
              <a:off x="7361934" y="5175723"/>
              <a:ext cx="2231011" cy="1021818"/>
            </a:xfrm>
            <a:prstGeom prst="rect">
              <a:avLst/>
            </a:prstGeom>
            <a:noFill/>
          </p:spPr>
          <p:txBody>
            <a:bodyPr wrap="square" lIns="182880" tIns="182880" rIns="182880" bIns="182880" rtlCol="0">
              <a:sp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Enterprise grade SLA</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Security and Compliance</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On-Premise Connectivity</a:t>
              </a:r>
            </a:p>
          </p:txBody>
        </p:sp>
        <p:sp>
          <p:nvSpPr>
            <p:cNvPr id="98" name="TextBox 97"/>
            <p:cNvSpPr txBox="1"/>
            <p:nvPr/>
          </p:nvSpPr>
          <p:spPr>
            <a:xfrm>
              <a:off x="475666" y="5977798"/>
              <a:ext cx="12637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Calibri" panose="020F0502020204030204"/>
                  <a:ea typeface="+mn-ea"/>
                  <a:cs typeface="+mn-cs"/>
                </a:rPr>
                <a:t>Platform</a:t>
              </a:r>
            </a:p>
          </p:txBody>
        </p:sp>
      </p:grpSp>
      <p:grpSp>
        <p:nvGrpSpPr>
          <p:cNvPr id="38" name="Group 37"/>
          <p:cNvGrpSpPr/>
          <p:nvPr/>
        </p:nvGrpSpPr>
        <p:grpSpPr>
          <a:xfrm>
            <a:off x="9076688" y="265949"/>
            <a:ext cx="1615048" cy="1524000"/>
            <a:chOff x="9076688" y="265949"/>
            <a:chExt cx="1615048" cy="1524000"/>
          </a:xfrm>
        </p:grpSpPr>
        <p:sp>
          <p:nvSpPr>
            <p:cNvPr id="54" name="Rectangle 53"/>
            <p:cNvSpPr/>
            <p:nvPr/>
          </p:nvSpPr>
          <p:spPr bwMode="auto">
            <a:xfrm>
              <a:off x="9076688" y="265949"/>
              <a:ext cx="1615047"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TextBox 59"/>
            <p:cNvSpPr txBox="1"/>
            <p:nvPr/>
          </p:nvSpPr>
          <p:spPr>
            <a:xfrm>
              <a:off x="9079756" y="1348518"/>
              <a:ext cx="1611980" cy="303481"/>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API / Services / ISV</a:t>
              </a:r>
            </a:p>
          </p:txBody>
        </p:sp>
        <p:grpSp>
          <p:nvGrpSpPr>
            <p:cNvPr id="111" name="Group 110"/>
            <p:cNvGrpSpPr/>
            <p:nvPr/>
          </p:nvGrpSpPr>
          <p:grpSpPr>
            <a:xfrm>
              <a:off x="9226010" y="385417"/>
              <a:ext cx="1223963" cy="892175"/>
              <a:chOff x="304037" y="1681214"/>
              <a:chExt cx="1223963" cy="892175"/>
            </a:xfrm>
          </p:grpSpPr>
          <p:grpSp>
            <p:nvGrpSpPr>
              <p:cNvPr id="103" name="Group 5"/>
              <p:cNvGrpSpPr>
                <a:grpSpLocks noChangeAspect="1"/>
              </p:cNvGrpSpPr>
              <p:nvPr/>
            </p:nvGrpSpPr>
            <p:grpSpPr bwMode="auto">
              <a:xfrm>
                <a:off x="304037" y="1681214"/>
                <a:ext cx="1223963" cy="892175"/>
                <a:chOff x="6578" y="360"/>
                <a:chExt cx="771" cy="562"/>
              </a:xfrm>
            </p:grpSpPr>
            <p:sp>
              <p:nvSpPr>
                <p:cNvPr id="104" name="AutoShape 4"/>
                <p:cNvSpPr>
                  <a:spLocks noChangeAspect="1" noChangeArrowheads="1" noTextEdit="1"/>
                </p:cNvSpPr>
                <p:nvPr/>
              </p:nvSpPr>
              <p:spPr bwMode="auto">
                <a:xfrm>
                  <a:off x="6578" y="360"/>
                  <a:ext cx="771"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6"/>
                <p:cNvSpPr>
                  <a:spLocks/>
                </p:cNvSpPr>
                <p:nvPr/>
              </p:nvSpPr>
              <p:spPr bwMode="auto">
                <a:xfrm>
                  <a:off x="6579" y="360"/>
                  <a:ext cx="769" cy="562"/>
                </a:xfrm>
                <a:custGeom>
                  <a:avLst/>
                  <a:gdLst>
                    <a:gd name="T0" fmla="*/ 587 w 610"/>
                    <a:gd name="T1" fmla="*/ 0 h 447"/>
                    <a:gd name="T2" fmla="*/ 23 w 610"/>
                    <a:gd name="T3" fmla="*/ 0 h 447"/>
                    <a:gd name="T4" fmla="*/ 0 w 610"/>
                    <a:gd name="T5" fmla="*/ 23 h 447"/>
                    <a:gd name="T6" fmla="*/ 0 w 610"/>
                    <a:gd name="T7" fmla="*/ 424 h 447"/>
                    <a:gd name="T8" fmla="*/ 23 w 610"/>
                    <a:gd name="T9" fmla="*/ 447 h 447"/>
                    <a:gd name="T10" fmla="*/ 587 w 610"/>
                    <a:gd name="T11" fmla="*/ 447 h 447"/>
                    <a:gd name="T12" fmla="*/ 610 w 610"/>
                    <a:gd name="T13" fmla="*/ 424 h 447"/>
                    <a:gd name="T14" fmla="*/ 610 w 610"/>
                    <a:gd name="T15" fmla="*/ 23 h 447"/>
                    <a:gd name="T16" fmla="*/ 587 w 610"/>
                    <a:gd name="T1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0" h="447">
                      <a:moveTo>
                        <a:pt x="587" y="0"/>
                      </a:moveTo>
                      <a:cubicBezTo>
                        <a:pt x="23" y="0"/>
                        <a:pt x="23" y="0"/>
                        <a:pt x="23" y="0"/>
                      </a:cubicBezTo>
                      <a:cubicBezTo>
                        <a:pt x="4" y="0"/>
                        <a:pt x="0" y="4"/>
                        <a:pt x="0" y="23"/>
                      </a:cubicBezTo>
                      <a:cubicBezTo>
                        <a:pt x="0" y="424"/>
                        <a:pt x="0" y="424"/>
                        <a:pt x="0" y="424"/>
                      </a:cubicBezTo>
                      <a:cubicBezTo>
                        <a:pt x="0" y="443"/>
                        <a:pt x="4" y="447"/>
                        <a:pt x="23" y="447"/>
                      </a:cubicBezTo>
                      <a:cubicBezTo>
                        <a:pt x="587" y="447"/>
                        <a:pt x="587" y="447"/>
                        <a:pt x="587" y="447"/>
                      </a:cubicBezTo>
                      <a:cubicBezTo>
                        <a:pt x="606" y="447"/>
                        <a:pt x="610" y="443"/>
                        <a:pt x="610" y="424"/>
                      </a:cubicBezTo>
                      <a:cubicBezTo>
                        <a:pt x="610" y="23"/>
                        <a:pt x="610" y="23"/>
                        <a:pt x="610" y="23"/>
                      </a:cubicBezTo>
                      <a:cubicBezTo>
                        <a:pt x="610" y="4"/>
                        <a:pt x="606" y="0"/>
                        <a:pt x="587"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7"/>
                <p:cNvSpPr>
                  <a:spLocks noChangeArrowheads="1"/>
                </p:cNvSpPr>
                <p:nvPr/>
              </p:nvSpPr>
              <p:spPr bwMode="auto">
                <a:xfrm>
                  <a:off x="6598" y="466"/>
                  <a:ext cx="731" cy="4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8"/>
                <p:cNvSpPr>
                  <a:spLocks noChangeArrowheads="1"/>
                </p:cNvSpPr>
                <p:nvPr/>
              </p:nvSpPr>
              <p:spPr bwMode="auto">
                <a:xfrm>
                  <a:off x="6599" y="375"/>
                  <a:ext cx="77" cy="76"/>
                </a:xfrm>
                <a:prstGeom prst="ellipse">
                  <a:avLst/>
                </a:prstGeom>
                <a:solidFill>
                  <a:srgbClr val="26A9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Freeform 9"/>
                <p:cNvSpPr>
                  <a:spLocks/>
                </p:cNvSpPr>
                <p:nvPr/>
              </p:nvSpPr>
              <p:spPr bwMode="auto">
                <a:xfrm>
                  <a:off x="6616" y="396"/>
                  <a:ext cx="45" cy="33"/>
                </a:xfrm>
                <a:custGeom>
                  <a:avLst/>
                  <a:gdLst>
                    <a:gd name="T0" fmla="*/ 15 w 45"/>
                    <a:gd name="T1" fmla="*/ 13 h 33"/>
                    <a:gd name="T2" fmla="*/ 28 w 45"/>
                    <a:gd name="T3" fmla="*/ 0 h 33"/>
                    <a:gd name="T4" fmla="*/ 17 w 45"/>
                    <a:gd name="T5" fmla="*/ 0 h 33"/>
                    <a:gd name="T6" fmla="*/ 0 w 45"/>
                    <a:gd name="T7" fmla="*/ 17 h 33"/>
                    <a:gd name="T8" fmla="*/ 17 w 45"/>
                    <a:gd name="T9" fmla="*/ 33 h 33"/>
                    <a:gd name="T10" fmla="*/ 28 w 45"/>
                    <a:gd name="T11" fmla="*/ 33 h 33"/>
                    <a:gd name="T12" fmla="*/ 15 w 45"/>
                    <a:gd name="T13" fmla="*/ 21 h 33"/>
                    <a:gd name="T14" fmla="*/ 45 w 45"/>
                    <a:gd name="T15" fmla="*/ 21 h 33"/>
                    <a:gd name="T16" fmla="*/ 45 w 45"/>
                    <a:gd name="T17" fmla="*/ 13 h 33"/>
                    <a:gd name="T18" fmla="*/ 15 w 45"/>
                    <a:gd name="T19"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3">
                      <a:moveTo>
                        <a:pt x="15" y="13"/>
                      </a:moveTo>
                      <a:lnTo>
                        <a:pt x="28" y="0"/>
                      </a:lnTo>
                      <a:lnTo>
                        <a:pt x="17" y="0"/>
                      </a:lnTo>
                      <a:lnTo>
                        <a:pt x="0" y="17"/>
                      </a:lnTo>
                      <a:lnTo>
                        <a:pt x="17" y="33"/>
                      </a:lnTo>
                      <a:lnTo>
                        <a:pt x="28" y="33"/>
                      </a:lnTo>
                      <a:lnTo>
                        <a:pt x="15" y="21"/>
                      </a:lnTo>
                      <a:lnTo>
                        <a:pt x="45" y="21"/>
                      </a:lnTo>
                      <a:lnTo>
                        <a:pt x="45" y="13"/>
                      </a:lnTo>
                      <a:lnTo>
                        <a:pt x="15" y="13"/>
                      </a:lnTo>
                      <a:close/>
                    </a:path>
                  </a:pathLst>
                </a:custGeom>
                <a:solidFill>
                  <a:srgbClr val="7CCA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
                <p:cNvSpPr>
                  <a:spLocks noChangeArrowheads="1"/>
                </p:cNvSpPr>
                <p:nvPr/>
              </p:nvSpPr>
              <p:spPr bwMode="auto">
                <a:xfrm>
                  <a:off x="6690" y="394"/>
                  <a:ext cx="640"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Image result for cloud computing"/>
              <p:cNvPicPr>
                <a:picLocks noChangeAspect="1" noChangeArrowheads="1"/>
              </p:cNvPicPr>
              <p:nvPr/>
            </p:nvPicPr>
            <p:blipFill rotWithShape="1">
              <a:blip r:embed="rId13">
                <a:extLst>
                  <a:ext uri="{28A0092B-C50C-407E-A947-70E740481C1C}">
                    <a14:useLocalDpi xmlns:a14="http://schemas.microsoft.com/office/drawing/2010/main" val="0"/>
                  </a:ext>
                </a:extLst>
              </a:blip>
              <a:srcRect l="19560" r="18649" b="5415"/>
              <a:stretch/>
            </p:blipFill>
            <p:spPr bwMode="auto">
              <a:xfrm>
                <a:off x="521644" y="1846773"/>
                <a:ext cx="748590" cy="68534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0" y="1909416"/>
            <a:ext cx="12192000" cy="4948583"/>
          </a:xfrm>
          <a:prstGeom prst="rect">
            <a:avLst/>
          </a:prstGeom>
          <a:solidFill>
            <a:schemeClr val="accent4">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3339877" y="257426"/>
            <a:ext cx="1964064" cy="1524000"/>
            <a:chOff x="3339877" y="257426"/>
            <a:chExt cx="1964064" cy="1524000"/>
          </a:xfrm>
        </p:grpSpPr>
        <p:grpSp>
          <p:nvGrpSpPr>
            <p:cNvPr id="34" name="Group 33"/>
            <p:cNvGrpSpPr/>
            <p:nvPr/>
          </p:nvGrpSpPr>
          <p:grpSpPr>
            <a:xfrm>
              <a:off x="3394149" y="257426"/>
              <a:ext cx="1855520" cy="1524000"/>
              <a:chOff x="3394149" y="257426"/>
              <a:chExt cx="1855520" cy="1524000"/>
            </a:xfrm>
          </p:grpSpPr>
          <p:sp>
            <p:nvSpPr>
              <p:cNvPr id="50" name="Rectangle 49"/>
              <p:cNvSpPr/>
              <p:nvPr/>
            </p:nvSpPr>
            <p:spPr bwMode="auto">
              <a:xfrm>
                <a:off x="3394149" y="257426"/>
                <a:ext cx="1855520" cy="1524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sng"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0" name="Picture 69"/>
              <p:cNvPicPr>
                <a:picLocks noChangeAspect="1"/>
              </p:cNvPicPr>
              <p:nvPr/>
            </p:nvPicPr>
            <p:blipFill>
              <a:blip r:embed="rId10"/>
              <a:stretch>
                <a:fillRect/>
              </a:stretch>
            </p:blipFill>
            <p:spPr>
              <a:xfrm>
                <a:off x="3699619" y="359868"/>
                <a:ext cx="1222822" cy="892987"/>
              </a:xfrm>
              <a:prstGeom prst="rect">
                <a:avLst/>
              </a:prstGeom>
            </p:spPr>
          </p:pic>
          <p:sp>
            <p:nvSpPr>
              <p:cNvPr id="71" name="Rectangle 70"/>
              <p:cNvSpPr/>
              <p:nvPr/>
            </p:nvSpPr>
            <p:spPr bwMode="auto">
              <a:xfrm>
                <a:off x="3731076" y="520770"/>
                <a:ext cx="1153167" cy="69106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5368" y="620149"/>
                <a:ext cx="504581" cy="511838"/>
              </a:xfrm>
              <a:prstGeom prst="rect">
                <a:avLst/>
              </a:prstGeom>
            </p:spPr>
          </p:pic>
        </p:grpSp>
        <p:sp>
          <p:nvSpPr>
            <p:cNvPr id="90" name="TextBox 89"/>
            <p:cNvSpPr txBox="1"/>
            <p:nvPr/>
          </p:nvSpPr>
          <p:spPr>
            <a:xfrm>
              <a:off x="3339877" y="1309084"/>
              <a:ext cx="1964064" cy="307777"/>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Digital Global Presence</a:t>
              </a:r>
            </a:p>
          </p:txBody>
        </p:sp>
      </p:grpSp>
    </p:spTree>
    <p:extLst>
      <p:ext uri="{BB962C8B-B14F-4D97-AF65-F5344CB8AC3E}">
        <p14:creationId xmlns:p14="http://schemas.microsoft.com/office/powerpoint/2010/main" val="319374860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1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Keynote-Template_v3" id="{16D16FD6-82B1-4517-AB6B-BD72623FF067}" vid="{059D507E-C456-4974-83A1-394505850BFA}"/>
    </a:ext>
  </a:extLst>
</a:theme>
</file>

<file path=ppt/theme/theme3.xml><?xml version="1.0" encoding="utf-8"?>
<a:theme xmlns:a="http://schemas.openxmlformats.org/drawingml/2006/main" name="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Template_FINAL" id="{3DF8EDD9-CA93-465D-9BFB-FBF37252E002}" vid="{063DD457-B81B-4221-BCFA-8D95F1B658B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00B0F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PC 2015 Dark Gray Template">
  <a:themeElements>
    <a:clrScheme name="Custom 57">
      <a:dk1>
        <a:srgbClr val="505050"/>
      </a:dk1>
      <a:lt1>
        <a:srgbClr val="FFFFFF"/>
      </a:lt1>
      <a:dk2>
        <a:srgbClr val="0078D7"/>
      </a:dk2>
      <a:lt2>
        <a:srgbClr val="EAEAEA"/>
      </a:lt2>
      <a:accent1>
        <a:srgbClr val="0078D7"/>
      </a:accent1>
      <a:accent2>
        <a:srgbClr val="643BCD"/>
      </a:accent2>
      <a:accent3>
        <a:srgbClr val="00BCF2"/>
      </a:accent3>
      <a:accent4>
        <a:srgbClr val="ABABAB"/>
      </a:accent4>
      <a:accent5>
        <a:srgbClr val="505050"/>
      </a:accent5>
      <a:accent6>
        <a:srgbClr val="FFB900"/>
      </a:accent6>
      <a:hlink>
        <a:srgbClr val="0078D7"/>
      </a:hlink>
      <a:folHlink>
        <a:srgbClr val="0078D7"/>
      </a:folHlink>
    </a:clrScheme>
    <a:fontScheme name="Segoe UI L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27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8100">
          <a:solidFill>
            <a:schemeClr val="bg1">
              <a:lumMod val="75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5_Keynote-Template_final" id="{4F5A7551-2724-4944-81CD-8EC5CFEC9CF3}" vid="{2D1BC9A5-783B-4030-97F8-26B413FC8BF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5E6BA67282A84592F51FBC3C7E45A7" ma:contentTypeVersion="2" ma:contentTypeDescription="Create a new document." ma:contentTypeScope="" ma:versionID="426e80153a2ecda748affc33b4d99890">
  <xsd:schema xmlns:xsd="http://www.w3.org/2001/XMLSchema" xmlns:xs="http://www.w3.org/2001/XMLSchema" xmlns:p="http://schemas.microsoft.com/office/2006/metadata/properties" xmlns:ns2="fb36830f-dcb9-4175-9c60-7528ad38affb" targetNamespace="http://schemas.microsoft.com/office/2006/metadata/properties" ma:root="true" ma:fieldsID="2b35c135767cb26ed4a04d918c121ba0" ns2:_="">
    <xsd:import namespace="fb36830f-dcb9-4175-9c60-7528ad38aff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6830f-dcb9-4175-9c60-7528ad38af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533170-E859-4FD6-B557-073F66C6E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6830f-dcb9-4175-9c60-7528ad38af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1BABA1-125B-4276-835F-4BFD88BC1B8A}">
  <ds:schemaRefs>
    <ds:schemaRef ds:uri="http://schemas.microsoft.com/sharepoint/v3/contenttype/forms"/>
  </ds:schemaRefs>
</ds:datastoreItem>
</file>

<file path=customXml/itemProps3.xml><?xml version="1.0" encoding="utf-8"?>
<ds:datastoreItem xmlns:ds="http://schemas.openxmlformats.org/officeDocument/2006/customXml" ds:itemID="{4C21E532-D042-428E-8E76-26BE36153CA4}">
  <ds:schemaRefs>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fb36830f-dcb9-4175-9c60-7528ad38affb"/>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2479</TotalTime>
  <Words>1885</Words>
  <Application>Microsoft Office PowerPoint</Application>
  <PresentationFormat>Widescreen</PresentationFormat>
  <Paragraphs>501</Paragraphs>
  <Slides>40</Slides>
  <Notes>4</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40</vt:i4>
      </vt:variant>
    </vt:vector>
  </HeadingPairs>
  <TitlesOfParts>
    <vt:vector size="59" baseType="lpstr">
      <vt:lpstr>Arial Unicode MS</vt:lpstr>
      <vt:lpstr>Arial</vt:lpstr>
      <vt:lpstr>Calibri</vt:lpstr>
      <vt:lpstr>Calibri Light</vt:lpstr>
      <vt:lpstr>Comic Sans MS</vt:lpstr>
      <vt:lpstr>Consolas</vt:lpstr>
      <vt:lpstr>DIN</vt:lpstr>
      <vt:lpstr>Lato</vt:lpstr>
      <vt:lpstr>Segoe UI</vt:lpstr>
      <vt:lpstr>Segoe UI Light</vt:lpstr>
      <vt:lpstr>Segoe UI Semibold</vt:lpstr>
      <vt:lpstr>Segoe UI Semilight</vt:lpstr>
      <vt:lpstr>Wingdings</vt:lpstr>
      <vt:lpstr>5-30721_Build_2016_Template_Light</vt:lpstr>
      <vt:lpstr>1_BUILD CHARCOAL BACKGROUND</vt:lpstr>
      <vt:lpstr>BUILD CHARCOAL BACKGROUND</vt:lpstr>
      <vt:lpstr>2_Office Theme</vt:lpstr>
      <vt:lpstr>1_Office Theme</vt:lpstr>
      <vt:lpstr>1_WPC 2015 Dark Gray Template</vt:lpstr>
      <vt:lpstr>PowerPoint Presentation</vt:lpstr>
      <vt:lpstr>Who am I?</vt:lpstr>
      <vt:lpstr>Agenda</vt:lpstr>
      <vt:lpstr>What is Azure App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Deploying an app to App Service</vt:lpstr>
      <vt:lpstr>PowerPoint Presentation</vt:lpstr>
      <vt:lpstr>PowerPoint Presentation</vt:lpstr>
      <vt:lpstr>Demo: hello world with Azure Functions</vt:lpstr>
      <vt:lpstr>Integration patterns with  Azure App Service</vt:lpstr>
      <vt:lpstr>Integration Patterns</vt:lpstr>
      <vt:lpstr>Example: Invoice processing</vt:lpstr>
      <vt:lpstr>UNION with App Service</vt:lpstr>
      <vt:lpstr>XFORM with App Service</vt:lpstr>
      <vt:lpstr>FLOW with App Service</vt:lpstr>
      <vt:lpstr>What can that Fetch Invoice API be?</vt:lpstr>
      <vt:lpstr>API Management can help you talk to it all!</vt:lpstr>
      <vt:lpstr>What can that Fetch Invoice API be?</vt:lpstr>
      <vt:lpstr>Wrap Up</vt:lpstr>
      <vt:lpstr>Get started and reach out!</vt:lpstr>
      <vt:lpstr>Questions?</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Anderson (ZUMO)</dc:creator>
  <cp:lastModifiedBy>parthiban p</cp:lastModifiedBy>
  <cp:revision>66</cp:revision>
  <dcterms:created xsi:type="dcterms:W3CDTF">2016-05-03T18:26:18Z</dcterms:created>
  <dcterms:modified xsi:type="dcterms:W3CDTF">2016-05-25T05:06:06Z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0x010100635E6BA67282A84592F51FBC3C7E45A7</vt:lpwstr>
  </property>
</Properties>
</file>