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22.xml" ContentType="application/vnd.openxmlformats-officedocument.presentationml.notesSlide+xml"/>
  <Override PartName="/ppt/charts/chart6.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92" r:id="rId5"/>
  </p:sldMasterIdLst>
  <p:notesMasterIdLst>
    <p:notesMasterId r:id="rId40"/>
  </p:notesMasterIdLst>
  <p:handoutMasterIdLst>
    <p:handoutMasterId r:id="rId41"/>
  </p:handoutMasterIdLst>
  <p:sldIdLst>
    <p:sldId id="1462" r:id="rId6"/>
    <p:sldId id="1457" r:id="rId7"/>
    <p:sldId id="1458" r:id="rId8"/>
    <p:sldId id="1459" r:id="rId9"/>
    <p:sldId id="1461" r:id="rId10"/>
    <p:sldId id="1460" r:id="rId11"/>
    <p:sldId id="1132" r:id="rId12"/>
    <p:sldId id="1243" r:id="rId13"/>
    <p:sldId id="1429" r:id="rId14"/>
    <p:sldId id="1240" r:id="rId15"/>
    <p:sldId id="1430" r:id="rId16"/>
    <p:sldId id="1439" r:id="rId17"/>
    <p:sldId id="1441" r:id="rId18"/>
    <p:sldId id="1456" r:id="rId19"/>
    <p:sldId id="1442" r:id="rId20"/>
    <p:sldId id="1454" r:id="rId21"/>
    <p:sldId id="1443" r:id="rId22"/>
    <p:sldId id="1444" r:id="rId23"/>
    <p:sldId id="1448" r:id="rId24"/>
    <p:sldId id="1427" r:id="rId25"/>
    <p:sldId id="1428" r:id="rId26"/>
    <p:sldId id="1247" r:id="rId27"/>
    <p:sldId id="1431" r:id="rId28"/>
    <p:sldId id="1432" r:id="rId29"/>
    <p:sldId id="1433" r:id="rId30"/>
    <p:sldId id="1434" r:id="rId31"/>
    <p:sldId id="1435" r:id="rId32"/>
    <p:sldId id="1436" r:id="rId33"/>
    <p:sldId id="1437" r:id="rId34"/>
    <p:sldId id="1438" r:id="rId35"/>
    <p:sldId id="1440" r:id="rId36"/>
    <p:sldId id="1450" r:id="rId37"/>
    <p:sldId id="1445" r:id="rId38"/>
    <p:sldId id="1446" r:id="rId3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egrate 2014" id="{35FF1B32-12B8-492E-B6DA-DE5AF3A7929F}">
          <p14:sldIdLst>
            <p14:sldId id="1462"/>
            <p14:sldId id="1457"/>
            <p14:sldId id="1458"/>
            <p14:sldId id="1459"/>
            <p14:sldId id="1461"/>
            <p14:sldId id="1460"/>
          </p14:sldIdLst>
        </p14:section>
        <p14:section name="Required Integrate Slides" id="{0AFBD301-BB31-417E-A3CA-2559704F0C68}">
          <p14:sldIdLst>
            <p14:sldId id="1132"/>
          </p14:sldIdLst>
        </p14:section>
        <p14:section name="Template Layouts" id="{C0B62245-2D1F-489E-8371-9DAAD3A105E9}">
          <p14:sldIdLst>
            <p14:sldId id="1243"/>
            <p14:sldId id="1429"/>
            <p14:sldId id="1240"/>
            <p14:sldId id="1430"/>
            <p14:sldId id="1439"/>
          </p14:sldIdLst>
        </p14:section>
        <p14:section name="Section Headers &amp; Other Text Layouts" id="{C80B2286-DF66-479B-A373-EFC52A07272A}">
          <p14:sldIdLst>
            <p14:sldId id="1441"/>
            <p14:sldId id="1456"/>
            <p14:sldId id="1442"/>
            <p14:sldId id="1454"/>
            <p14:sldId id="1443"/>
            <p14:sldId id="1444"/>
          </p14:sldIdLst>
        </p14:section>
        <p14:section name="Guidelines: Font and Colors" id="{25721397-5FAB-4C6D-A6C0-0EC58D7FA1A0}">
          <p14:sldIdLst>
            <p14:sldId id="1448"/>
            <p14:sldId id="1427"/>
            <p14:sldId id="1428"/>
            <p14:sldId id="1247"/>
          </p14:sldIdLst>
        </p14:section>
        <p14:section name="Charts &amp; Tables" id="{906157E2-ED63-4193-899E-DAE02ED3C56D}">
          <p14:sldIdLst>
            <p14:sldId id="1431"/>
            <p14:sldId id="1432"/>
            <p14:sldId id="1433"/>
            <p14:sldId id="1434"/>
            <p14:sldId id="1435"/>
            <p14:sldId id="1436"/>
            <p14:sldId id="1437"/>
            <p14:sldId id="1438"/>
          </p14:sldIdLst>
        </p14:section>
        <p14:section name="Other Text Layouts" id="{53A49544-24F8-4F09-B4AF-350B0860C33E}">
          <p14:sldIdLst>
            <p14:sldId id="1440"/>
            <p14:sldId id="1450"/>
            <p14:sldId id="1445"/>
            <p14:sldId id="144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0" autoAdjust="0"/>
    <p:restoredTop sz="92145" autoAdjust="0"/>
  </p:normalViewPr>
  <p:slideViewPr>
    <p:cSldViewPr snapToObjects="1">
      <p:cViewPr varScale="1">
        <p:scale>
          <a:sx n="98" d="100"/>
          <a:sy n="98" d="100"/>
        </p:scale>
        <p:origin x="492" y="84"/>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4" d="100"/>
          <a:sy n="84" d="100"/>
        </p:scale>
        <p:origin x="382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1"/>
          <a:lstStyle/>
          <a:p>
            <a:pPr>
              <a:defRPr sz="1862" b="0" i="0" u="none" strike="noStrike" kern="1200" spc="0" baseline="0">
                <a:solidFill>
                  <a:schemeClr val="tx1">
                    <a:lumMod val="65000"/>
                    <a:lumOff val="35000"/>
                  </a:schemeClr>
                </a:solidFill>
                <a:latin typeface="+mj-lt"/>
                <a:ea typeface="+mn-ea"/>
                <a:cs typeface="+mn-cs"/>
              </a:defRPr>
            </a:pPr>
            <a:r>
              <a:rPr lang="en-US" dirty="0"/>
              <a:t>Number of Public APIs</a:t>
            </a:r>
          </a:p>
        </c:rich>
      </c:tx>
      <c:layout>
        <c:manualLayout>
          <c:xMode val="edge"/>
          <c:yMode val="edge"/>
          <c:x val="1.6664484714368401E-2"/>
          <c:y val="6.1408369525588896E-3"/>
        </c:manualLayout>
      </c:layout>
      <c:overlay val="0"/>
      <c:spPr>
        <a:noFill/>
        <a:ln>
          <a:noFill/>
        </a:ln>
        <a:effectLst/>
      </c:spPr>
      <c:txPr>
        <a:bodyPr rot="0" spcFirstLastPara="1" vertOverflow="ellipsis" vert="horz" wrap="square" anchor="t" anchorCtr="1"/>
        <a:lstStyle/>
        <a:p>
          <a:pPr>
            <a:defRPr sz="1862"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areaChart>
        <c:grouping val="stacked"/>
        <c:varyColors val="0"/>
        <c:ser>
          <c:idx val="0"/>
          <c:order val="0"/>
          <c:tx>
            <c:strRef>
              <c:f>Sheet2!$B$1</c:f>
              <c:strCache>
                <c:ptCount val="1"/>
                <c:pt idx="0">
                  <c:v>Total APIs</c:v>
                </c:pt>
              </c:strCache>
            </c:strRef>
          </c:tx>
          <c:spPr>
            <a:solidFill>
              <a:schemeClr val="accent1"/>
            </a:solidFill>
            <a:ln>
              <a:noFill/>
            </a:ln>
            <a:effectLst/>
          </c:spPr>
          <c:cat>
            <c:numRef>
              <c:f>Sheet2!$A$2:$A$9</c:f>
              <c:numCache>
                <c:formatCode>General</c:formatCode>
                <c:ptCount val="8"/>
                <c:pt idx="0">
                  <c:v>2006</c:v>
                </c:pt>
                <c:pt idx="1">
                  <c:v>2007</c:v>
                </c:pt>
                <c:pt idx="2">
                  <c:v>2008</c:v>
                </c:pt>
                <c:pt idx="3">
                  <c:v>2009</c:v>
                </c:pt>
                <c:pt idx="4">
                  <c:v>2010</c:v>
                </c:pt>
                <c:pt idx="5">
                  <c:v>2011</c:v>
                </c:pt>
                <c:pt idx="6">
                  <c:v>2012</c:v>
                </c:pt>
                <c:pt idx="7">
                  <c:v>2013</c:v>
                </c:pt>
              </c:numCache>
            </c:numRef>
          </c:cat>
          <c:val>
            <c:numRef>
              <c:f>Sheet2!$B$2:$B$9</c:f>
              <c:numCache>
                <c:formatCode>General</c:formatCode>
                <c:ptCount val="8"/>
                <c:pt idx="0">
                  <c:v>457</c:v>
                </c:pt>
                <c:pt idx="1">
                  <c:v>601</c:v>
                </c:pt>
                <c:pt idx="2">
                  <c:v>1116</c:v>
                </c:pt>
                <c:pt idx="3">
                  <c:v>1628</c:v>
                </c:pt>
                <c:pt idx="4">
                  <c:v>3742</c:v>
                </c:pt>
                <c:pt idx="5">
                  <c:v>6000</c:v>
                </c:pt>
                <c:pt idx="6">
                  <c:v>9000</c:v>
                </c:pt>
                <c:pt idx="7">
                  <c:v>20000</c:v>
                </c:pt>
              </c:numCache>
            </c:numRef>
          </c:val>
          <c:extLst>
            <c:ext xmlns:c16="http://schemas.microsoft.com/office/drawing/2014/chart" uri="{C3380CC4-5D6E-409C-BE32-E72D297353CC}">
              <c16:uniqueId val="{00000001-2EDC-4B92-AE64-719A560F891D}"/>
            </c:ext>
          </c:extLst>
        </c:ser>
        <c:dLbls>
          <c:showLegendKey val="0"/>
          <c:showVal val="0"/>
          <c:showCatName val="0"/>
          <c:showSerName val="0"/>
          <c:showPercent val="0"/>
          <c:showBubbleSize val="0"/>
        </c:dLbls>
        <c:axId val="223250944"/>
        <c:axId val="223251504"/>
      </c:areaChart>
      <c:catAx>
        <c:axId val="223250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n-US"/>
          </a:p>
        </c:txPr>
        <c:crossAx val="223251504"/>
        <c:crosses val="autoZero"/>
        <c:auto val="1"/>
        <c:lblAlgn val="ctr"/>
        <c:lblOffset val="100"/>
        <c:noMultiLvlLbl val="0"/>
      </c:catAx>
      <c:valAx>
        <c:axId val="223251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n-US"/>
          </a:p>
        </c:txPr>
        <c:crossAx val="22325094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n-US"/>
        </a:p>
      </c:txPr>
    </c:legend>
    <c:plotVisOnly val="1"/>
    <c:dispBlanksAs val="zero"/>
    <c:showDLblsOverMax val="0"/>
  </c:chart>
  <c:spPr>
    <a:noFill/>
    <a:ln>
      <a:noFill/>
    </a:ln>
    <a:effectLst/>
  </c:spPr>
  <c:txPr>
    <a:bodyPr/>
    <a:lstStyle/>
    <a:p>
      <a:pPr>
        <a:defRPr>
          <a:latin typeface="+mj-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cap="none" spc="-100" baseline="0">
                <a:gradFill>
                  <a:gsLst>
                    <a:gs pos="0">
                      <a:schemeClr val="tx1"/>
                    </a:gs>
                    <a:gs pos="100000">
                      <a:schemeClr val="tx1"/>
                    </a:gs>
                  </a:gsLst>
                  <a:lin ang="5400000" scaled="1"/>
                </a:gradFill>
                <a:latin typeface="+mj-lt"/>
                <a:ea typeface="+mn-ea"/>
                <a:cs typeface="+mn-cs"/>
              </a:defRPr>
            </a:pPr>
            <a:r>
              <a:rPr lang="en-US" sz="2800" dirty="0">
                <a:gradFill>
                  <a:gsLst>
                    <a:gs pos="0">
                      <a:schemeClr val="tx1"/>
                    </a:gs>
                    <a:gs pos="100000">
                      <a:schemeClr val="tx1"/>
                    </a:gs>
                  </a:gsLst>
                  <a:lin ang="5400000" scaled="1"/>
                </a:gradFill>
              </a:rPr>
              <a:t>Sample Data</a:t>
            </a:r>
          </a:p>
        </c:rich>
      </c:tx>
      <c:layout>
        <c:manualLayout>
          <c:xMode val="edge"/>
          <c:yMode val="edge"/>
          <c:x val="0.40663350243513202"/>
          <c:y val="8.7204027727447592E-3"/>
        </c:manualLayout>
      </c:layout>
      <c:overlay val="0"/>
      <c:spPr>
        <a:noFill/>
        <a:ln>
          <a:noFill/>
        </a:ln>
        <a:effectLst/>
      </c:spPr>
      <c:txPr>
        <a:bodyPr rot="0" spcFirstLastPara="1" vertOverflow="ellipsis" vert="horz" wrap="square" anchor="ctr" anchorCtr="1"/>
        <a:lstStyle/>
        <a:p>
          <a:pPr>
            <a:defRPr sz="2400" b="0" i="0" u="none" strike="noStrike" kern="1200" cap="none" spc="-100" baseline="0">
              <a:gradFill>
                <a:gsLst>
                  <a:gs pos="0">
                    <a:schemeClr val="tx1"/>
                  </a:gs>
                  <a:gs pos="100000">
                    <a:schemeClr val="tx1"/>
                  </a:gs>
                </a:gsLst>
                <a:lin ang="5400000" scaled="1"/>
              </a:gradFill>
              <a:latin typeface="+mj-lt"/>
              <a:ea typeface="+mn-ea"/>
              <a:cs typeface="+mn-cs"/>
            </a:defRPr>
          </a:pPr>
          <a:endParaRPr lang="en-US"/>
        </a:p>
      </c:txPr>
    </c:title>
    <c:autoTitleDeleted val="0"/>
    <c:plotArea>
      <c:layout>
        <c:manualLayout>
          <c:layoutTarget val="inner"/>
          <c:xMode val="edge"/>
          <c:yMode val="edge"/>
          <c:x val="0.268430690368613"/>
          <c:y val="0.14346590348265101"/>
          <c:w val="0.50092702911572995"/>
          <c:h val="0.75139058666852998"/>
        </c:manualLayout>
      </c:layout>
      <c:doughnutChart>
        <c:varyColors val="1"/>
        <c:ser>
          <c:idx val="0"/>
          <c:order val="0"/>
          <c:spPr>
            <a:ln>
              <a:noFill/>
            </a:ln>
          </c:spPr>
          <c:dPt>
            <c:idx val="0"/>
            <c:bubble3D val="0"/>
            <c:spPr>
              <a:solidFill>
                <a:schemeClr val="accent1"/>
              </a:solidFill>
              <a:ln>
                <a:noFill/>
              </a:ln>
              <a:effectLst/>
              <a:scene3d>
                <a:camera prst="orthographicFront"/>
                <a:lightRig rig="threePt" dir="t"/>
              </a:scene3d>
              <a:sp3d prstMaterial="matte">
                <a:contourClr>
                  <a:srgbClr val="000000"/>
                </a:contourClr>
              </a:sp3d>
            </c:spPr>
          </c:dPt>
          <c:dPt>
            <c:idx val="1"/>
            <c:bubble3D val="0"/>
            <c:spPr>
              <a:solidFill>
                <a:schemeClr val="accent6"/>
              </a:solidFill>
              <a:ln>
                <a:noFill/>
              </a:ln>
              <a:effectLst/>
              <a:scene3d>
                <a:camera prst="orthographicFront"/>
                <a:lightRig rig="threePt" dir="t"/>
              </a:scene3d>
              <a:sp3d prstMaterial="matte">
                <a:contourClr>
                  <a:srgbClr val="000000"/>
                </a:contourClr>
              </a:sp3d>
            </c:spPr>
          </c:dPt>
          <c:dPt>
            <c:idx val="2"/>
            <c:bubble3D val="0"/>
            <c:spPr>
              <a:solidFill>
                <a:schemeClr val="accent2"/>
              </a:solidFill>
              <a:ln>
                <a:noFill/>
              </a:ln>
              <a:effectLst/>
              <a:scene3d>
                <a:camera prst="orthographicFront"/>
                <a:lightRig rig="threePt" dir="t"/>
              </a:scene3d>
              <a:sp3d prstMaterial="matte">
                <a:contourClr>
                  <a:srgbClr val="000000"/>
                </a:contourClr>
              </a:sp3d>
            </c:spPr>
          </c:dPt>
          <c:dPt>
            <c:idx val="3"/>
            <c:bubble3D val="0"/>
            <c:spPr>
              <a:solidFill>
                <a:schemeClr val="accent4"/>
              </a:solidFill>
              <a:ln>
                <a:noFill/>
              </a:ln>
              <a:effectLst/>
              <a:scene3d>
                <a:camera prst="orthographicFront"/>
                <a:lightRig rig="threePt" dir="t"/>
              </a:scene3d>
              <a:sp3d prstMaterial="matte">
                <a:contourClr>
                  <a:srgbClr val="000000"/>
                </a:contourClr>
              </a:sp3d>
            </c:spPr>
          </c:dPt>
          <c:dLbls>
            <c:dLbl>
              <c:idx val="0"/>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gradFill>
                        <a:gsLst>
                          <a:gs pos="0">
                            <a:srgbClr val="000000"/>
                          </a:gs>
                          <a:gs pos="100000">
                            <a:srgbClr val="000000"/>
                          </a:gs>
                        </a:gsLst>
                        <a:lin ang="5400000" scaled="0"/>
                      </a:gradFill>
                      <a:latin typeface="+mj-lt"/>
                      <a:ea typeface="+mn-ea"/>
                      <a:cs typeface="+mn-cs"/>
                    </a:defRPr>
                  </a:pPr>
                  <a:endParaRPr lang="en-US"/>
                </a:p>
              </c:txPr>
              <c:showLegendKey val="0"/>
              <c:showVal val="0"/>
              <c:showCatName val="0"/>
              <c:showSerName val="0"/>
              <c:showPercent val="1"/>
              <c:showBubbleSize val="0"/>
            </c:dLbl>
            <c:dLbl>
              <c:idx val="3"/>
              <c:layout>
                <c:manualLayout>
                  <c:x val="-1.5317845905607199E-3"/>
                  <c:y val="6.8930306575227798E-3"/>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j-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val>
            <c:numRef>
              <c:f>Sheet1!$B$2:$B$5</c:f>
              <c:numCache>
                <c:formatCode>0%</c:formatCode>
                <c:ptCount val="4"/>
                <c:pt idx="0">
                  <c:v>0.56999999999999995</c:v>
                </c:pt>
                <c:pt idx="1">
                  <c:v>0.09</c:v>
                </c:pt>
                <c:pt idx="2">
                  <c:v>0.21</c:v>
                </c:pt>
                <c:pt idx="3">
                  <c:v>0.13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Sample Data</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A</c:v>
                      </c:pt>
                      <c:pt idx="1">
                        <c:v>B</c:v>
                      </c:pt>
                      <c:pt idx="2">
                        <c:v>C</c:v>
                      </c:pt>
                      <c:pt idx="3">
                        <c:v>D</c:v>
                      </c:pt>
                    </c:strCache>
                  </c:strRef>
                </c15:cat>
              </c15:filteredCategoryTitle>
            </c:ext>
          </c:extLst>
        </c:ser>
        <c:dLbls>
          <c:showLegendKey val="0"/>
          <c:showVal val="0"/>
          <c:showCatName val="1"/>
          <c:showSerName val="0"/>
          <c:showPercent val="1"/>
          <c:showBubbleSize val="0"/>
          <c:showLeaderLines val="0"/>
        </c:dLbls>
        <c:firstSliceAng val="32"/>
        <c:holeSize val="5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gradFill>
                  <a:gsLst>
                    <a:gs pos="0">
                      <a:schemeClr val="tx1"/>
                    </a:gs>
                    <a:gs pos="100000">
                      <a:schemeClr val="tx1"/>
                    </a:gs>
                  </a:gsLst>
                  <a:lin ang="5400000" scaled="1"/>
                </a:gradFill>
                <a:latin typeface="+mn-lt"/>
                <a:ea typeface="+mn-ea"/>
                <a:cs typeface="+mn-cs"/>
              </a:defRPr>
            </a:pPr>
            <a:r>
              <a:rPr lang="en-US" sz="2800" dirty="0" smtClean="0">
                <a:gradFill>
                  <a:gsLst>
                    <a:gs pos="0">
                      <a:schemeClr val="tx1"/>
                    </a:gs>
                    <a:gs pos="100000">
                      <a:schemeClr val="tx1"/>
                    </a:gs>
                  </a:gsLst>
                  <a:lin ang="5400000" scaled="1"/>
                </a:gradFill>
                <a:latin typeface="+mn-lt"/>
              </a:rPr>
              <a:t>Sample chart title</a:t>
            </a:r>
            <a:endParaRPr lang="en-US" sz="2800" dirty="0">
              <a:gradFill>
                <a:gsLst>
                  <a:gs pos="0">
                    <a:schemeClr val="tx1"/>
                  </a:gs>
                  <a:gs pos="100000">
                    <a:schemeClr val="tx1"/>
                  </a:gs>
                </a:gsLst>
                <a:lin ang="5400000" scaled="1"/>
              </a:gradFill>
              <a:latin typeface="+mn-lt"/>
            </a:endParaRPr>
          </a:p>
        </c:rich>
      </c:tx>
      <c:layout>
        <c:manualLayout>
          <c:xMode val="edge"/>
          <c:yMode val="edge"/>
          <c:x val="0.27167833485189902"/>
          <c:y val="1.3846997582045301E-2"/>
        </c:manualLayout>
      </c:layout>
      <c:overlay val="0"/>
      <c:spPr>
        <a:noFill/>
        <a:ln>
          <a:noFill/>
        </a:ln>
        <a:effectLst/>
      </c:spPr>
      <c:txPr>
        <a:bodyPr rot="0" spcFirstLastPara="1" vertOverflow="ellipsis" vert="horz" wrap="square" anchor="ctr" anchorCtr="1"/>
        <a:lstStyle/>
        <a:p>
          <a:pPr>
            <a:defRPr sz="2400" b="0" i="0" u="none" strike="noStrike" kern="1200" spc="0" baseline="0">
              <a:gradFill>
                <a:gsLst>
                  <a:gs pos="0">
                    <a:schemeClr val="tx1"/>
                  </a:gs>
                  <a:gs pos="100000">
                    <a:schemeClr val="tx1"/>
                  </a:gs>
                </a:gsLst>
                <a:lin ang="5400000" scaled="1"/>
              </a:gradFill>
              <a:latin typeface="+mn-lt"/>
              <a:ea typeface="+mn-ea"/>
              <a:cs typeface="+mn-cs"/>
            </a:defRPr>
          </a:pPr>
          <a:endParaRPr lang="en-US"/>
        </a:p>
      </c:txPr>
    </c:title>
    <c:autoTitleDeleted val="0"/>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accent4"/>
              </a:solidFill>
              <a:ln w="19050">
                <a:noFill/>
              </a:ln>
              <a:effectLst/>
            </c:spPr>
          </c:dPt>
          <c:dPt>
            <c:idx val="3"/>
            <c:bubble3D val="0"/>
            <c:spPr>
              <a:solidFill>
                <a:schemeClr val="accent5"/>
              </a:solidFill>
              <a:ln w="19050">
                <a:noFill/>
              </a:ln>
              <a:effectLst/>
            </c:spPr>
          </c:dPt>
          <c:val>
            <c:numRef>
              <c:f>Sheet1!$B$2:$B$5</c:f>
              <c:numCache>
                <c:formatCode>General</c:formatCode>
                <c:ptCount val="4"/>
                <c:pt idx="0">
                  <c:v>8.2000000000000011</c:v>
                </c:pt>
                <c:pt idx="1">
                  <c:v>3.2</c:v>
                </c:pt>
                <c:pt idx="2">
                  <c:v>1.4</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Lst>
        </c:ser>
        <c:ser>
          <c:idx val="1"/>
          <c:order val="1"/>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val>
            <c:numRef>
              <c:f>Sheet1!$C$2:$C$5</c:f>
              <c:numCache>
                <c:formatCode>General</c:formatCode>
                <c:ptCount val="4"/>
                <c:pt idx="0">
                  <c:v>57.746478873239433</c:v>
                </c:pt>
                <c:pt idx="1">
                  <c:v>22.535211267605639</c:v>
                </c:pt>
                <c:pt idx="2">
                  <c:v>9.8591549295774694</c:v>
                </c:pt>
                <c:pt idx="3">
                  <c:v>8.4507042253521174</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84186256291570505"/>
          <c:y val="0.36983458834620703"/>
          <c:w val="6.1208454009977799E-2"/>
          <c:h val="0.33473535698177598"/>
        </c:manualLayout>
      </c:layout>
      <c:overlay val="0"/>
      <c:spPr>
        <a:noFill/>
        <a:ln>
          <a:no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3641309514196301"/>
          <c:y val="8.2294024436988703E-2"/>
        </c:manualLayout>
      </c:layout>
      <c:overlay val="0"/>
      <c:spPr>
        <a:noFill/>
        <a:ln>
          <a:noFill/>
        </a:ln>
        <a:effectLst/>
      </c:spPr>
      <c:txPr>
        <a:bodyPr rot="0" spcFirstLastPara="1" vertOverflow="ellipsis" vert="horz" wrap="square" anchor="ctr" anchorCtr="1"/>
        <a:lstStyle/>
        <a:p>
          <a:pPr>
            <a:defRPr sz="3200" b="0" i="0" u="none" strike="noStrike" kern="1200" cap="none" spc="0" normalizeH="0" baseline="0">
              <a:gradFill>
                <a:gsLst>
                  <a:gs pos="1250">
                    <a:srgbClr val="FFFFFF"/>
                  </a:gs>
                  <a:gs pos="100000">
                    <a:srgbClr val="FFFFFF"/>
                  </a:gs>
                </a:gsLst>
                <a:lin ang="5400000" scaled="0"/>
              </a:gradFill>
              <a:latin typeface="+mj-lt"/>
              <a:ea typeface="+mn-ea"/>
              <a:cs typeface="+mn-cs"/>
            </a:defRPr>
          </a:pPr>
          <a:endParaRPr lang="en-US"/>
        </a:p>
      </c:txPr>
    </c:title>
    <c:autoTitleDeleted val="0"/>
    <c:plotArea>
      <c:layout>
        <c:manualLayout>
          <c:layoutTarget val="inner"/>
          <c:xMode val="edge"/>
          <c:yMode val="edge"/>
          <c:x val="0.137132698297178"/>
          <c:y val="0.163318497812554"/>
          <c:w val="0.86279720879253896"/>
          <c:h val="0.83668149494919397"/>
        </c:manualLayout>
      </c:layout>
      <c:barChart>
        <c:barDir val="bar"/>
        <c:grouping val="percentStacked"/>
        <c:varyColors val="0"/>
        <c:ser>
          <c:idx val="0"/>
          <c:order val="0"/>
          <c:spPr>
            <a:solidFill>
              <a:schemeClr val="accent1"/>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Lbls>
            <c:dLbl>
              <c:idx val="0"/>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gradFill>
                        <a:gsLst>
                          <a:gs pos="0">
                            <a:srgbClr val="000000"/>
                          </a:gs>
                          <a:gs pos="100000">
                            <a:srgbClr val="000000"/>
                          </a:gs>
                        </a:gsLst>
                        <a:lin ang="5400000" scaled="1"/>
                      </a:gradFill>
                      <a:latin typeface="+mj-lt"/>
                      <a:ea typeface="+mn-ea"/>
                      <a:cs typeface="+mn-cs"/>
                    </a:defRPr>
                  </a:pPr>
                  <a:endParaRPr lang="en-US"/>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gradFill>
                      <a:gsLst>
                        <a:gs pos="0">
                          <a:srgbClr val="FFFFFF"/>
                        </a:gs>
                        <a:gs pos="100000">
                          <a:srgbClr val="FFFFFF"/>
                        </a:gs>
                      </a:gsLst>
                      <a:lin ang="5400000" scaled="1"/>
                    </a:gra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c:formatCode>
                <c:ptCount val="1"/>
                <c:pt idx="0">
                  <c:v>0.5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Percentages</c:v>
                      </c:pt>
                    </c:strCache>
                  </c:strRef>
                </c15:cat>
              </c15:filteredCategoryTitle>
            </c:ext>
          </c:extLst>
        </c:ser>
        <c:ser>
          <c:idx val="1"/>
          <c:order val="1"/>
          <c:spPr>
            <a:solidFill>
              <a:schemeClr val="accent4"/>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gradFill>
                        <a:gsLst>
                          <a:gs pos="0">
                            <a:srgbClr val="FFFFFF"/>
                          </a:gs>
                          <a:gs pos="100000">
                            <a:srgbClr val="FFFFFF"/>
                          </a:gs>
                        </a:gsLst>
                        <a:lin ang="5400000" scaled="1"/>
                      </a:gradFill>
                      <a:latin typeface="+mj-lt"/>
                      <a:ea typeface="+mn-ea"/>
                      <a:cs typeface="+mn-cs"/>
                    </a:defRPr>
                  </a:pPr>
                  <a:endParaRPr lang="en-US"/>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gradFill>
                      <a:gsLst>
                        <a:gs pos="0">
                          <a:srgbClr val="FFFFFF"/>
                        </a:gs>
                        <a:gs pos="100000">
                          <a:srgbClr val="FFFFFF"/>
                        </a:gs>
                      </a:gsLst>
                      <a:lin ang="5400000" scaled="1"/>
                    </a:gra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Sheet1!$C$2</c:f>
              <c:numCache>
                <c:formatCode>0%</c:formatCode>
                <c:ptCount val="1"/>
                <c:pt idx="0">
                  <c:v>0.15</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Column2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Percentages</c:v>
                      </c:pt>
                    </c:strCache>
                  </c:strRef>
                </c15:cat>
              </c15:filteredCategoryTitle>
            </c:ext>
          </c:extLst>
        </c:ser>
        <c:ser>
          <c:idx val="2"/>
          <c:order val="2"/>
          <c:spPr>
            <a:solidFill>
              <a:schemeClr val="accent5"/>
            </a:solidFill>
            <a:ln>
              <a:noFill/>
            </a:ln>
            <a:effectLst/>
          </c:spPr>
          <c:invertIfNegative val="0"/>
          <c:dPt>
            <c:idx val="0"/>
            <c:invertIfNegative val="0"/>
            <c:bubble3D val="0"/>
          </c:dPt>
          <c:dLbls>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gradFill>
                        <a:gsLst>
                          <a:gs pos="0">
                            <a:srgbClr val="000000"/>
                          </a:gs>
                          <a:gs pos="100000">
                            <a:srgbClr val="000000"/>
                          </a:gs>
                        </a:gsLst>
                        <a:lin ang="5400000" scaled="1"/>
                      </a:gradFill>
                      <a:latin typeface="+mj-lt"/>
                      <a:ea typeface="+mn-ea"/>
                      <a:cs typeface="+mn-cs"/>
                    </a:defRPr>
                  </a:pPr>
                  <a:endParaRPr lang="en-US"/>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Sheet1!$D$2</c:f>
              <c:numCache>
                <c:formatCode>0%</c:formatCode>
                <c:ptCount val="1"/>
                <c:pt idx="0">
                  <c:v>0.05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Column3</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Percentages</c:v>
                      </c:pt>
                    </c:strCache>
                  </c:strRef>
                </c15:cat>
              </c15:filteredCategoryTitle>
            </c:ext>
          </c:extLst>
        </c:ser>
        <c:ser>
          <c:idx val="3"/>
          <c:order val="3"/>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Sheet1!$E$2</c:f>
              <c:numCache>
                <c:formatCode>0%</c:formatCode>
                <c:ptCount val="1"/>
                <c:pt idx="0">
                  <c:v>0.2</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Column4</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Percentages</c:v>
                      </c:pt>
                    </c:strCache>
                  </c:strRef>
                </c15:cat>
              </c15:filteredCategoryTitle>
            </c:ext>
          </c:extLst>
        </c:ser>
        <c:ser>
          <c:idx val="4"/>
          <c:order val="4"/>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Sheet1!$F$2</c:f>
              <c:numCache>
                <c:formatCode>0%</c:formatCode>
                <c:ptCount val="1"/>
                <c:pt idx="0">
                  <c:v>0.1</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Column5</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Percentages</c:v>
                      </c:pt>
                    </c:strCache>
                  </c:strRef>
                </c15:cat>
              </c15:filteredCategoryTitle>
            </c:ext>
          </c:extLst>
        </c:ser>
        <c:dLbls>
          <c:dLblPos val="ctr"/>
          <c:showLegendKey val="0"/>
          <c:showVal val="1"/>
          <c:showCatName val="0"/>
          <c:showSerName val="0"/>
          <c:showPercent val="0"/>
          <c:showBubbleSize val="0"/>
        </c:dLbls>
        <c:gapWidth val="79"/>
        <c:overlap val="100"/>
        <c:serLines>
          <c:spPr>
            <a:ln w="9525">
              <a:noFill/>
              <a:round/>
            </a:ln>
            <a:effectLst/>
          </c:spPr>
        </c:serLines>
        <c:axId val="231709248"/>
        <c:axId val="231708688"/>
      </c:barChart>
      <c:valAx>
        <c:axId val="231708688"/>
        <c:scaling>
          <c:orientation val="minMax"/>
        </c:scaling>
        <c:delete val="1"/>
        <c:axPos val="b"/>
        <c:numFmt formatCode="0%" sourceLinked="1"/>
        <c:majorTickMark val="none"/>
        <c:minorTickMark val="none"/>
        <c:tickLblPos val="nextTo"/>
        <c:crossAx val="231709248"/>
        <c:crosses val="autoZero"/>
        <c:crossBetween val="between"/>
      </c:valAx>
      <c:catAx>
        <c:axId val="231709248"/>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3170868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800" b="0" i="0" u="none" strike="noStrike" kern="1200" spc="0" baseline="0">
              <a:gradFill>
                <a:gsLst>
                  <a:gs pos="6207">
                    <a:srgbClr val="FFFFFF"/>
                  </a:gs>
                  <a:gs pos="44000">
                    <a:srgbClr val="FFFFFF"/>
                  </a:gs>
                </a:gsLst>
                <a:lin ang="5400000" scaled="0"/>
              </a:gradFill>
              <a:latin typeface="+mj-lt"/>
              <a:ea typeface="+mn-ea"/>
              <a:cs typeface="+mn-cs"/>
            </a:defRPr>
          </a:pPr>
          <a:endParaRPr lang="en-US"/>
        </a:p>
      </c:txPr>
    </c:title>
    <c:autoTitleDeleted val="0"/>
    <c:plotArea>
      <c:layout>
        <c:manualLayout>
          <c:layoutTarget val="inner"/>
          <c:xMode val="edge"/>
          <c:yMode val="edge"/>
          <c:x val="4.3429557646764198E-2"/>
          <c:y val="0.16174934199206201"/>
          <c:w val="0.94141418809833699"/>
          <c:h val="0.71110961090881297"/>
        </c:manualLayout>
      </c:layout>
      <c:lineChart>
        <c:grouping val="standard"/>
        <c:varyColors val="0"/>
        <c:ser>
          <c:idx val="0"/>
          <c:order val="0"/>
          <c:spPr>
            <a:ln w="76200" cap="rnd">
              <a:solidFill>
                <a:srgbClr val="7FBA00"/>
              </a:solidFill>
              <a:round/>
            </a:ln>
            <a:effectLst/>
          </c:spPr>
          <c:marker>
            <c:symbol val="none"/>
          </c:marker>
          <c:val>
            <c:numRef>
              <c:f>Sheet1!$B$2:$B$5</c:f>
              <c:numCache>
                <c:formatCode>General</c:formatCode>
                <c:ptCount val="4"/>
                <c:pt idx="0">
                  <c:v>4.3</c:v>
                </c:pt>
                <c:pt idx="1">
                  <c:v>2.5</c:v>
                </c:pt>
                <c:pt idx="2">
                  <c:v>3.5</c:v>
                </c:pt>
                <c:pt idx="3">
                  <c:v>4.5</c:v>
                </c:pt>
              </c:numCache>
            </c:numRef>
          </c:val>
          <c:smooth val="1"/>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ser>
          <c:idx val="1"/>
          <c:order val="1"/>
          <c:spPr>
            <a:ln w="76200" cap="rnd">
              <a:solidFill>
                <a:srgbClr val="DC3C00"/>
              </a:solidFill>
              <a:round/>
            </a:ln>
            <a:effectLst/>
          </c:spPr>
          <c:marker>
            <c:symbol val="none"/>
          </c:marker>
          <c:val>
            <c:numRef>
              <c:f>Sheet1!$C$2:$C$5</c:f>
              <c:numCache>
                <c:formatCode>General</c:formatCode>
                <c:ptCount val="4"/>
                <c:pt idx="0">
                  <c:v>2.4</c:v>
                </c:pt>
                <c:pt idx="1">
                  <c:v>4.4000000000000004</c:v>
                </c:pt>
                <c:pt idx="2">
                  <c:v>1.8</c:v>
                </c:pt>
                <c:pt idx="3">
                  <c:v>2.8</c:v>
                </c:pt>
              </c:numCache>
            </c:numRef>
          </c:val>
          <c:smooth val="1"/>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ser>
          <c:idx val="2"/>
          <c:order val="2"/>
          <c:spPr>
            <a:ln w="76200" cap="rnd">
              <a:solidFill>
                <a:srgbClr val="0072C6"/>
              </a:solidFill>
              <a:round/>
            </a:ln>
            <a:effectLst/>
          </c:spPr>
          <c:marker>
            <c:symbol val="none"/>
          </c:marker>
          <c:val>
            <c:numRef>
              <c:f>Sheet1!$D$2:$D$5</c:f>
              <c:numCache>
                <c:formatCode>General</c:formatCode>
                <c:ptCount val="4"/>
                <c:pt idx="0">
                  <c:v>2</c:v>
                </c:pt>
                <c:pt idx="1">
                  <c:v>6</c:v>
                </c:pt>
                <c:pt idx="2">
                  <c:v>3</c:v>
                </c:pt>
                <c:pt idx="3">
                  <c:v>7</c:v>
                </c:pt>
              </c:numCache>
            </c:numRef>
          </c:val>
          <c:smooth val="1"/>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dLbls>
          <c:showLegendKey val="0"/>
          <c:showVal val="0"/>
          <c:showCatName val="0"/>
          <c:showSerName val="0"/>
          <c:showPercent val="0"/>
          <c:showBubbleSize val="0"/>
        </c:dLbls>
        <c:smooth val="0"/>
        <c:axId val="231712608"/>
        <c:axId val="231713168"/>
      </c:lineChart>
      <c:catAx>
        <c:axId val="231712608"/>
        <c:scaling>
          <c:orientation val="minMax"/>
        </c:scaling>
        <c:delete val="1"/>
        <c:axPos val="b"/>
        <c:numFmt formatCode="General" sourceLinked="1"/>
        <c:majorTickMark val="none"/>
        <c:minorTickMark val="none"/>
        <c:tickLblPos val="nextTo"/>
        <c:crossAx val="231713168"/>
        <c:crosses val="autoZero"/>
        <c:auto val="1"/>
        <c:lblAlgn val="ctr"/>
        <c:lblOffset val="100"/>
        <c:noMultiLvlLbl val="0"/>
      </c:catAx>
      <c:valAx>
        <c:axId val="231713168"/>
        <c:scaling>
          <c:orientation val="minMax"/>
        </c:scaling>
        <c:delete val="0"/>
        <c:axPos val="l"/>
        <c:majorGridlines>
          <c:spPr>
            <a:ln w="9525" cap="flat" cmpd="sng" algn="ctr">
              <a:solidFill>
                <a:srgbClr val="FFFFFF">
                  <a:alpha val="20000"/>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gradFill>
                  <a:gsLst>
                    <a:gs pos="1250">
                      <a:srgbClr val="FFFFFF"/>
                    </a:gs>
                    <a:gs pos="100000">
                      <a:srgbClr val="FFFFFF"/>
                    </a:gs>
                  </a:gsLst>
                  <a:lin ang="5400000" scaled="0"/>
                </a:gradFill>
                <a:latin typeface="+mn-lt"/>
                <a:ea typeface="+mn-ea"/>
                <a:cs typeface="+mn-cs"/>
              </a:defRPr>
            </a:pPr>
            <a:endParaRPr lang="en-US"/>
          </a:p>
        </c:txPr>
        <c:crossAx val="231712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934866403343902E-2"/>
          <c:y val="5.4481545753858399E-2"/>
          <c:w val="0.67849086751721899"/>
          <c:h val="0.83189062258598301"/>
        </c:manualLayout>
      </c:layout>
      <c:areaChart>
        <c:grouping val="stacked"/>
        <c:varyColors val="0"/>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1</c:v>
                </c:pt>
                <c:pt idx="1">
                  <c:v>2.5</c:v>
                </c:pt>
                <c:pt idx="2">
                  <c:v>2</c:v>
                </c:pt>
                <c:pt idx="3">
                  <c:v>1</c:v>
                </c:pt>
              </c:numCache>
            </c:numRef>
          </c:val>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2</c:v>
                </c:pt>
                <c:pt idx="2">
                  <c:v>0.5</c:v>
                </c:pt>
                <c:pt idx="3">
                  <c:v>2.8</c:v>
                </c:pt>
              </c:numCache>
            </c:numRef>
          </c:val>
        </c:ser>
        <c:ser>
          <c:idx val="2"/>
          <c:order val="2"/>
          <c:tx>
            <c:strRef>
              <c:f>Sheet1!$D$1</c:f>
              <c:strCache>
                <c:ptCount val="1"/>
                <c:pt idx="0">
                  <c:v>Series 3</c:v>
                </c:pt>
              </c:strCache>
            </c:strRef>
          </c:tx>
          <c:spPr>
            <a:ln w="25400">
              <a:noFill/>
            </a:ln>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0.5</c:v>
                </c:pt>
                <c:pt idx="1">
                  <c:v>0.8</c:v>
                </c:pt>
                <c:pt idx="2">
                  <c:v>2.2999999999999998</c:v>
                </c:pt>
                <c:pt idx="3">
                  <c:v>1.5</c:v>
                </c:pt>
              </c:numCache>
            </c:numRef>
          </c:val>
        </c:ser>
        <c:dLbls>
          <c:showLegendKey val="0"/>
          <c:showVal val="0"/>
          <c:showCatName val="0"/>
          <c:showSerName val="0"/>
          <c:showPercent val="0"/>
          <c:showBubbleSize val="0"/>
        </c:dLbls>
        <c:axId val="233540208"/>
        <c:axId val="233540768"/>
      </c:areaChart>
      <c:catAx>
        <c:axId val="233540208"/>
        <c:scaling>
          <c:orientation val="minMax"/>
        </c:scaling>
        <c:delete val="0"/>
        <c:axPos val="b"/>
        <c:numFmt formatCode="General" sourceLinked="0"/>
        <c:majorTickMark val="out"/>
        <c:minorTickMark val="none"/>
        <c:tickLblPos val="nextTo"/>
        <c:spPr>
          <a:ln>
            <a:solidFill>
              <a:schemeClr val="tx1">
                <a:alpha val="15000"/>
              </a:schemeClr>
            </a:solidFill>
          </a:ln>
        </c:spPr>
        <c:crossAx val="233540768"/>
        <c:crosses val="autoZero"/>
        <c:auto val="1"/>
        <c:lblAlgn val="ctr"/>
        <c:lblOffset val="100"/>
        <c:noMultiLvlLbl val="0"/>
      </c:catAx>
      <c:valAx>
        <c:axId val="233540768"/>
        <c:scaling>
          <c:orientation val="minMax"/>
        </c:scaling>
        <c:delete val="0"/>
        <c:axPos val="l"/>
        <c:majorGridlines>
          <c:spPr>
            <a:ln>
              <a:gradFill>
                <a:gsLst>
                  <a:gs pos="0">
                    <a:schemeClr val="tx1">
                      <a:alpha val="20000"/>
                    </a:schemeClr>
                  </a:gs>
                  <a:gs pos="100000">
                    <a:schemeClr val="tx1">
                      <a:alpha val="20000"/>
                    </a:schemeClr>
                  </a:gs>
                </a:gsLst>
                <a:lin ang="5400000" scaled="0"/>
              </a:gradFill>
            </a:ln>
          </c:spPr>
        </c:majorGridlines>
        <c:numFmt formatCode="General" sourceLinked="1"/>
        <c:majorTickMark val="out"/>
        <c:minorTickMark val="none"/>
        <c:tickLblPos val="nextTo"/>
        <c:spPr>
          <a:ln>
            <a:solidFill>
              <a:schemeClr val="tx1">
                <a:alpha val="15000"/>
              </a:schemeClr>
            </a:solidFill>
          </a:ln>
        </c:spPr>
        <c:crossAx val="233540208"/>
        <c:crosses val="autoZero"/>
        <c:crossBetween val="midCat"/>
        <c:majorUnit val="1"/>
      </c:valAx>
      <c:spPr>
        <a:ln>
          <a:solidFill>
            <a:schemeClr val="tx1">
              <a:alpha val="16000"/>
            </a:schemeClr>
          </a:solidFill>
        </a:ln>
      </c:spPr>
    </c:plotArea>
    <c:legend>
      <c:legendPos val="r"/>
      <c:layout>
        <c:manualLayout>
          <c:xMode val="edge"/>
          <c:yMode val="edge"/>
          <c:x val="0.81720304714775804"/>
          <c:y val="0.26927071548463999"/>
          <c:w val="0.123771538281519"/>
          <c:h val="0.22467264043875201"/>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0.48519</cdr:x>
      <cdr:y>0.46327</cdr:y>
    </cdr:from>
    <cdr:to>
      <cdr:x>0.75119</cdr:x>
      <cdr:y>0.66797</cdr:y>
    </cdr:to>
    <cdr:sp macro="" textlink="">
      <cdr:nvSpPr>
        <cdr:cNvPr id="2" name="TextBox 1"/>
        <cdr:cNvSpPr txBox="1"/>
      </cdr:nvSpPr>
      <cdr:spPr>
        <a:xfrm xmlns:a="http://schemas.openxmlformats.org/drawingml/2006/main">
          <a:off x="4005019" y="2549374"/>
          <a:ext cx="2195696" cy="1126464"/>
        </a:xfrm>
        <a:prstGeom xmlns:a="http://schemas.openxmlformats.org/drawingml/2006/main" prst="rect">
          <a:avLst/>
        </a:prstGeom>
        <a:noFill xmlns:a="http://schemas.openxmlformats.org/drawingml/2006/main"/>
      </cdr:spPr>
      <cdr:txBody>
        <a:bodyPr xmlns:a="http://schemas.openxmlformats.org/drawingml/2006/main" vertOverflow="clip" wrap="square" lIns="182880" tIns="146304" rIns="182880" bIns="146304" rtlCol="0">
          <a:spAutoFit/>
        </a:bodyPr>
        <a:lstStyle xmlns:a="http://schemas.openxmlformats.org/drawingml/2006/main"/>
        <a:p xmlns:a="http://schemas.openxmlformats.org/drawingml/2006/main">
          <a:pPr algn="ctr">
            <a:lnSpc>
              <a:spcPct val="90000"/>
            </a:lnSpc>
            <a:spcAft>
              <a:spcPts val="600"/>
            </a:spcAft>
          </a:pPr>
          <a:r>
            <a:rPr lang="en-US" sz="6000" dirty="0" smtClean="0">
              <a:gradFill>
                <a:gsLst>
                  <a:gs pos="0">
                    <a:srgbClr val="000000"/>
                  </a:gs>
                  <a:gs pos="100000">
                    <a:srgbClr val="000000"/>
                  </a:gs>
                </a:gsLst>
                <a:lin ang="5400000" scaled="0"/>
              </a:gradFill>
              <a:latin typeface="+mj-lt"/>
            </a:rPr>
            <a:t>58%</a:t>
          </a:r>
        </a:p>
      </cdr:txBody>
    </cdr:sp>
  </cdr:relSizeAnchor>
  <cdr:relSizeAnchor xmlns:cdr="http://schemas.openxmlformats.org/drawingml/2006/chartDrawing">
    <cdr:from>
      <cdr:x>0.30802</cdr:x>
      <cdr:y>0.18551</cdr:y>
    </cdr:from>
    <cdr:to>
      <cdr:x>0.52967</cdr:x>
      <cdr:y>0.30464</cdr:y>
    </cdr:to>
    <cdr:sp macro="" textlink="">
      <cdr:nvSpPr>
        <cdr:cNvPr id="3" name="TextBox 2"/>
        <cdr:cNvSpPr txBox="1"/>
      </cdr:nvSpPr>
      <cdr:spPr>
        <a:xfrm xmlns:a="http://schemas.openxmlformats.org/drawingml/2006/main">
          <a:off x="2542559" y="1020865"/>
          <a:ext cx="1829609" cy="655564"/>
        </a:xfrm>
        <a:prstGeom xmlns:a="http://schemas.openxmlformats.org/drawingml/2006/main" prst="rect">
          <a:avLst/>
        </a:prstGeom>
        <a:noFill xmlns:a="http://schemas.openxmlformats.org/drawingml/2006/main"/>
      </cdr:spPr>
      <cdr:txBody>
        <a:bodyPr xmlns:a="http://schemas.openxmlformats.org/drawingml/2006/main" vertOverflow="clip" wrap="square" lIns="182880" tIns="146304" rIns="182880" bIns="146304" rtlCol="0">
          <a:spAutoFit/>
        </a:bodyPr>
        <a:lstStyle xmlns:a="http://schemas.openxmlformats.org/drawingml/2006/main"/>
        <a:p xmlns:a="http://schemas.openxmlformats.org/drawingml/2006/main">
          <a:pPr algn="ctr">
            <a:lnSpc>
              <a:spcPct val="90000"/>
            </a:lnSpc>
            <a:spcAft>
              <a:spcPts val="600"/>
            </a:spcAft>
          </a:pPr>
          <a:r>
            <a:rPr lang="en-US" sz="2600" dirty="0" smtClean="0">
              <a:gradFill>
                <a:gsLst>
                  <a:gs pos="0">
                    <a:srgbClr val="000000"/>
                  </a:gs>
                  <a:gs pos="100000">
                    <a:srgbClr val="000000"/>
                  </a:gs>
                </a:gsLst>
                <a:lin ang="5400000" scaled="1"/>
              </a:gradFill>
              <a:latin typeface="+mj-lt"/>
            </a:rPr>
            <a:t>9%</a:t>
          </a:r>
        </a:p>
      </cdr:txBody>
    </cdr:sp>
  </cdr:relSizeAnchor>
  <cdr:relSizeAnchor xmlns:cdr="http://schemas.openxmlformats.org/drawingml/2006/chartDrawing">
    <cdr:from>
      <cdr:x>0.19674</cdr:x>
      <cdr:y>0.57765</cdr:y>
    </cdr:from>
    <cdr:to>
      <cdr:x>0.41839</cdr:x>
      <cdr:y>0.69678</cdr:y>
    </cdr:to>
    <cdr:sp macro="" textlink="">
      <cdr:nvSpPr>
        <cdr:cNvPr id="4" name="TextBox 3"/>
        <cdr:cNvSpPr txBox="1"/>
      </cdr:nvSpPr>
      <cdr:spPr>
        <a:xfrm xmlns:a="http://schemas.openxmlformats.org/drawingml/2006/main">
          <a:off x="1623990" y="3178807"/>
          <a:ext cx="1829609" cy="655564"/>
        </a:xfrm>
        <a:prstGeom xmlns:a="http://schemas.openxmlformats.org/drawingml/2006/main" prst="rect">
          <a:avLst/>
        </a:prstGeom>
        <a:noFill xmlns:a="http://schemas.openxmlformats.org/drawingml/2006/main"/>
      </cdr:spPr>
      <cdr:txBody>
        <a:bodyPr xmlns:a="http://schemas.openxmlformats.org/drawingml/2006/main" vertOverflow="clip" wrap="square" lIns="182880" tIns="146304" rIns="182880" bIns="146304" rtlCol="0">
          <a:spAutoFit/>
        </a:bodyPr>
        <a:lstStyle xmlns:a="http://schemas.openxmlformats.org/drawingml/2006/main"/>
        <a:p xmlns:a="http://schemas.openxmlformats.org/drawingml/2006/main">
          <a:pPr algn="ctr">
            <a:lnSpc>
              <a:spcPct val="90000"/>
            </a:lnSpc>
            <a:spcAft>
              <a:spcPts val="600"/>
            </a:spcAft>
          </a:pPr>
          <a:r>
            <a:rPr lang="en-US" sz="2600" dirty="0" smtClean="0">
              <a:solidFill>
                <a:schemeClr val="tx1"/>
              </a:solidFill>
              <a:latin typeface="+mj-lt"/>
            </a:rPr>
            <a:t>23%</a:t>
          </a:r>
        </a:p>
      </cdr:txBody>
    </cdr:sp>
  </cdr:relSizeAnchor>
  <cdr:relSizeAnchor xmlns:cdr="http://schemas.openxmlformats.org/drawingml/2006/chartDrawing">
    <cdr:from>
      <cdr:x>0.21576</cdr:x>
      <cdr:y>0.28466</cdr:y>
    </cdr:from>
    <cdr:to>
      <cdr:x>0.4374</cdr:x>
      <cdr:y>0.40379</cdr:y>
    </cdr:to>
    <cdr:sp macro="" textlink="">
      <cdr:nvSpPr>
        <cdr:cNvPr id="5" name="TextBox 4"/>
        <cdr:cNvSpPr txBox="1"/>
      </cdr:nvSpPr>
      <cdr:spPr>
        <a:xfrm xmlns:a="http://schemas.openxmlformats.org/drawingml/2006/main">
          <a:off x="1780990" y="1566483"/>
          <a:ext cx="1829527" cy="655564"/>
        </a:xfrm>
        <a:prstGeom xmlns:a="http://schemas.openxmlformats.org/drawingml/2006/main" prst="rect">
          <a:avLst/>
        </a:prstGeom>
        <a:noFill xmlns:a="http://schemas.openxmlformats.org/drawingml/2006/main"/>
      </cdr:spPr>
      <cdr:txBody>
        <a:bodyPr xmlns:a="http://schemas.openxmlformats.org/drawingml/2006/main" vertOverflow="clip" wrap="square" lIns="182880" tIns="146304" rIns="182880" bIns="146304" rtlCol="0">
          <a:spAutoFit/>
        </a:bodyPr>
        <a:lstStyle xmlns:a="http://schemas.openxmlformats.org/drawingml/2006/main"/>
        <a:p xmlns:a="http://schemas.openxmlformats.org/drawingml/2006/main">
          <a:pPr algn="ctr">
            <a:lnSpc>
              <a:spcPct val="90000"/>
            </a:lnSpc>
            <a:spcAft>
              <a:spcPts val="600"/>
            </a:spcAft>
          </a:pPr>
          <a:r>
            <a:rPr lang="en-US" sz="2600" dirty="0" smtClean="0">
              <a:solidFill>
                <a:schemeClr val="tx1"/>
              </a:solidFill>
              <a:latin typeface="+mj-lt"/>
            </a:rPr>
            <a:t>10%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12/11/2014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Integrate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12/11/2014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12/11/2014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21AEA4E-C8DD-4389-8732-D0D2DA460746}" type="datetime1">
              <a:rPr lang="en-US" smtClean="0"/>
              <a:t>12/11/2014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54510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12/11/2014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34462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F5444317-81B2-40BD-A901-F59A344CE59F}" type="datetime1">
              <a:rPr lang="en-US" smtClean="0"/>
              <a:t>12/11/2014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7602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8D6C57BE-ADFB-4D6B-8A59-F41CC65A0C6D}" type="datetime1">
              <a:rPr lang="en-US" smtClean="0"/>
              <a:t>12/11/2014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7340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DB01413E-F4C4-4520-85B8-B0DDAEB31533}" type="datetime1">
              <a:rPr lang="en-US" smtClean="0"/>
              <a:t>12/11/2014</a:t>
            </a:fld>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20</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70813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
        <p:nvSpPr>
          <p:cNvPr id="10" name="Date Placeholder 9"/>
          <p:cNvSpPr>
            <a:spLocks noGrp="1"/>
          </p:cNvSpPr>
          <p:nvPr>
            <p:ph type="dt" idx="13"/>
          </p:nvPr>
        </p:nvSpPr>
        <p:spPr/>
        <p:txBody>
          <a:bodyPr/>
          <a:lstStyle/>
          <a:p>
            <a:fld id="{6B7CAF79-FCAC-4DA6-AA64-626B24F32BAD}" type="datetime1">
              <a:rPr lang="en-US" smtClean="0"/>
              <a:t>12/11/2014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63205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3B37D1C-07F4-4FD1-A5A4-37AD88C43B89}" type="datetime1">
              <a:rPr lang="en-US" smtClean="0"/>
              <a:t>12/11/2014</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22</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46087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DF131D4C-07E1-448B-8B7E-8646E99E332C}" type="datetime1">
              <a:rPr lang="en-US" smtClean="0"/>
              <a:t>12/11/2014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67540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3F938CB1-DBAF-4074-B400-994678688B52}" type="datetime1">
              <a:rPr lang="en-US" smtClean="0"/>
              <a:t>12/11/2014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1663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CC430BBD-799F-4D9D-8FF8-A0CEE981607B}" type="datetime1">
              <a:rPr lang="en-US" smtClean="0"/>
              <a:t>12/11/2014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854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t>12/11/2014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45733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E47EF96D-D001-44C6-9611-0CFE41C7BD18}" type="datetime1">
              <a:rPr lang="en-US" smtClean="0"/>
              <a:t>12/11/2014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28786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F87FD4BF-6B55-461B-BB00-F39BB4F41FA1}" type="datetime1">
              <a:rPr lang="en-US" smtClean="0"/>
              <a:t>12/11/2014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40545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63FC337-D2FA-4FEE-A556-D4DA1B179914}" type="datetime1">
              <a:rPr lang="en-US" smtClean="0"/>
              <a:t>12/11/2014</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28</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88446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F58FA693-B166-436D-9B9C-02726D1BE385}" type="datetime1">
              <a:rPr lang="en-US" smtClean="0"/>
              <a:t>12/11/2014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99367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7FC2E8B4-0AB8-487D-804C-069996F11949}" type="datetime1">
              <a:rPr lang="en-US" smtClean="0"/>
              <a:t>12/11/2014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53912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62122E69-14F2-45B9-B4ED-1B834108D883}" type="datetime1">
              <a:rPr lang="en-US" smtClean="0"/>
              <a:t>12/11/2014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13566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12/11/2014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360851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B192D058-1985-4467-845A-1C29607F2B73}" type="datetime1">
              <a:rPr lang="en-US" smtClean="0"/>
              <a:t>12/11/2014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32828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A6104239-5842-467B-A09D-4193CE28CF54}" type="datetime1">
              <a:rPr lang="en-US" smtClean="0"/>
              <a:t>12/11/2014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29549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
        <p:nvSpPr>
          <p:cNvPr id="10" name="Date Placeholder 9"/>
          <p:cNvSpPr>
            <a:spLocks noGrp="1"/>
          </p:cNvSpPr>
          <p:nvPr>
            <p:ph type="dt" idx="13"/>
          </p:nvPr>
        </p:nvSpPr>
        <p:spPr/>
        <p:txBody>
          <a:bodyPr/>
          <a:lstStyle/>
          <a:p>
            <a:fld id="{8CC73D19-EEEE-44F2-8F32-D8D9C9B5168D}" type="datetime8">
              <a:rPr lang="en-US" smtClean="0"/>
              <a:t>12/11/2014 11:26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128757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10</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8453B4A1-23F0-4EA8-922A-C21006FB5AB3}" type="datetime1">
              <a:rPr lang="en-US" smtClean="0"/>
              <a:t>12/11/2014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19753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
        <p:nvSpPr>
          <p:cNvPr id="10" name="Date Placeholder 9"/>
          <p:cNvSpPr>
            <a:spLocks noGrp="1"/>
          </p:cNvSpPr>
          <p:nvPr>
            <p:ph type="dt" idx="13"/>
          </p:nvPr>
        </p:nvSpPr>
        <p:spPr/>
        <p:txBody>
          <a:bodyPr/>
          <a:lstStyle/>
          <a:p>
            <a:fld id="{D1958DD8-44D2-436F-8A5A-EEB6972B95E9}" type="datetime1">
              <a:rPr lang="en-US" smtClean="0"/>
              <a:t>12/11/2014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8097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12/11/2014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87736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t>12/11/2014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41376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t>12/11/2014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23447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21AEA4E-C8DD-4389-8732-D0D2DA460746}" type="datetime1">
              <a:rPr lang="en-US" smtClean="0"/>
              <a:t>12/11/2014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72884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1"/>
          <a:stretch/>
        </p:blipFill>
        <p:spPr>
          <a:xfrm>
            <a:off x="0" y="0"/>
            <a:ext cx="12436475" cy="699452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6" name="TextBox 5"/>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mp; Non-bulleted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537472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mp; 2-color Non-bulleted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417540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499313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2-color bulleted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vert="horz" wrap="square" lIns="146304" tIns="91440" rIns="146304" bIns="91440" rtlCol="0">
            <a:spAutoFit/>
          </a:bodyPr>
          <a:lstStyle>
            <a:lvl1pPr>
              <a:defRPr lang="en-US" dirty="0" smtClean="0">
                <a:gradFill>
                  <a:gsLst>
                    <a:gs pos="0">
                      <a:schemeClr val="tx1"/>
                    </a:gs>
                    <a:gs pos="100000">
                      <a:schemeClr val="tx1"/>
                    </a:gs>
                  </a:gsLst>
                  <a:lin ang="5400000" scaled="0"/>
                </a:gradFill>
              </a:defRPr>
            </a:lvl1pPr>
            <a:lvl2pPr>
              <a:defRPr lang="en-US" dirty="0" smtClean="0"/>
            </a:lvl2pPr>
            <a:lvl3pPr>
              <a:defRPr lang="en-US" dirty="0" smtClean="0"/>
            </a:lvl3pPr>
            <a:lvl4pPr>
              <a:defRPr lang="en-US" dirty="0" smtClean="0"/>
            </a:lvl4pPr>
            <a:lvl5pPr>
              <a:defRPr lang="en-US" dirty="0"/>
            </a:lvl5pPr>
          </a:lstStyle>
          <a:p>
            <a:pPr lvl="0">
              <a:buClr>
                <a:schemeClr val="tx2"/>
              </a:buClr>
            </a:pPr>
            <a:r>
              <a:rPr lang="en-US" smtClean="0"/>
              <a:t>Click to edit Master text styles</a:t>
            </a:r>
          </a:p>
          <a:p>
            <a:pPr lvl="1">
              <a:buClr>
                <a:schemeClr val="tx2"/>
              </a:buClr>
            </a:pPr>
            <a:r>
              <a:rPr lang="en-US" smtClean="0"/>
              <a:t>Second level</a:t>
            </a:r>
          </a:p>
          <a:p>
            <a:pPr lvl="2">
              <a:buClr>
                <a:schemeClr val="tx2"/>
              </a:buClr>
            </a:pPr>
            <a:r>
              <a:rPr lang="en-US" smtClean="0"/>
              <a:t>Third level</a:t>
            </a:r>
          </a:p>
          <a:p>
            <a:pPr lvl="3">
              <a:buClr>
                <a:schemeClr val="tx2"/>
              </a:buClr>
            </a:pPr>
            <a:r>
              <a:rPr lang="en-US" smtClean="0"/>
              <a:t>Fourth level</a:t>
            </a:r>
          </a:p>
          <a:p>
            <a:pPr lvl="4">
              <a:buClr>
                <a:schemeClr val="tx2"/>
              </a:buClr>
            </a:pPr>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460297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lumn Non-bulleted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761516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Bullet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250066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541"/>
          <a:stretch/>
        </p:blipFill>
        <p:spPr>
          <a:xfrm>
            <a:off x="0" y="0"/>
            <a:ext cx="12436475" cy="6994525"/>
          </a:xfrm>
          <a:prstGeom prst="rect">
            <a:avLst/>
          </a:prstGeom>
        </p:spPr>
      </p:pic>
      <p:sp>
        <p:nvSpPr>
          <p:cNvPr id="9" name="Title 1"/>
          <p:cNvSpPr>
            <a:spLocks noGrp="1"/>
          </p:cNvSpPr>
          <p:nvPr>
            <p:ph type="title" hasCustomPrompt="1"/>
          </p:nvPr>
        </p:nvSpPr>
        <p:spPr bwMode="ltGray">
          <a:xfrm>
            <a:off x="655637" y="2582862"/>
            <a:ext cx="6021387" cy="149351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657225" y="4076383"/>
            <a:ext cx="6019799" cy="140207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902569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9230" y="6179949"/>
            <a:ext cx="1552033" cy="332468"/>
          </a:xfrm>
          <a:prstGeom prst="rect">
            <a:avLst/>
          </a:prstGeom>
        </p:spPr>
      </p:pic>
      <p:sp>
        <p:nvSpPr>
          <p:cNvPr id="5" name="Text Placeholder 4"/>
          <p:cNvSpPr>
            <a:spLocks noGrp="1"/>
          </p:cNvSpPr>
          <p:nvPr>
            <p:ph type="body" sz="quarter" idx="12" hasCustomPrompt="1"/>
          </p:nvPr>
        </p:nvSpPr>
        <p:spPr>
          <a:xfrm>
            <a:off x="276540" y="4363159"/>
            <a:ext cx="8227698" cy="1420103"/>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659061"/>
            <a:ext cx="8229535" cy="1704103"/>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7" name="TextBox 6"/>
          <p:cNvSpPr txBox="1"/>
          <p:nvPr userDrawn="1"/>
        </p:nvSpPr>
        <p:spPr>
          <a:xfrm>
            <a:off x="274638" y="479425"/>
            <a:ext cx="11658600" cy="1865126"/>
          </a:xfrm>
          <a:prstGeom prst="rect">
            <a:avLst/>
          </a:prstGeom>
          <a:noFill/>
        </p:spPr>
        <p:txBody>
          <a:bodyPr wrap="square" lIns="91440" tIns="182880" rIns="91440" bIns="182880" rtlCol="0">
            <a:spAutoFit/>
          </a:bodyPr>
          <a:lstStyle/>
          <a:p>
            <a:pPr>
              <a:lnSpc>
                <a:spcPct val="90000"/>
              </a:lnSpc>
              <a:spcAft>
                <a:spcPts val="600"/>
              </a:spcAft>
            </a:pPr>
            <a:r>
              <a:rPr lang="en-US" sz="10800" b="1" dirty="0" smtClean="0">
                <a:gradFill>
                  <a:gsLst>
                    <a:gs pos="2917">
                      <a:schemeClr val="tx1"/>
                    </a:gs>
                    <a:gs pos="30000">
                      <a:schemeClr val="tx1"/>
                    </a:gs>
                  </a:gsLst>
                  <a:lin ang="5400000" scaled="0"/>
                </a:gradFill>
              </a:rPr>
              <a:t>INTEGRATE 2014</a:t>
            </a:r>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sp>
        <p:nvSpPr>
          <p:cNvPr id="9" name="TextBox 8"/>
          <p:cNvSpPr txBox="1"/>
          <p:nvPr userDrawn="1"/>
        </p:nvSpPr>
        <p:spPr>
          <a:xfrm>
            <a:off x="263525" y="309563"/>
            <a:ext cx="4343399" cy="1791260"/>
          </a:xfrm>
          <a:prstGeom prst="rect">
            <a:avLst/>
          </a:prstGeom>
          <a:noFill/>
        </p:spPr>
        <p:txBody>
          <a:bodyPr wrap="square" lIns="182880" tIns="146304" rIns="182880" bIns="146304" rtlCol="0">
            <a:spAutoFit/>
          </a:bodyPr>
          <a:lstStyle/>
          <a:p>
            <a:pPr algn="l">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222319040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
        <p:nvSpPr>
          <p:cNvPr id="11" name="TextBox 10"/>
          <p:cNvSpPr txBox="1"/>
          <p:nvPr userDrawn="1"/>
        </p:nvSpPr>
        <p:spPr>
          <a:xfrm>
            <a:off x="263525" y="309563"/>
            <a:ext cx="4343399" cy="1791260"/>
          </a:xfrm>
          <a:prstGeom prst="rect">
            <a:avLst/>
          </a:prstGeom>
          <a:noFill/>
        </p:spPr>
        <p:txBody>
          <a:bodyPr wrap="square" lIns="182880" tIns="146304" rIns="182880" bIns="146304" rtlCol="0">
            <a:spAutoFit/>
          </a:bodyPr>
          <a:lstStyle/>
          <a:p>
            <a:pPr algn="l">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
        <p:nvSpPr>
          <p:cNvPr id="9" name="TextBox 8"/>
          <p:cNvSpPr txBox="1"/>
          <p:nvPr userDrawn="1"/>
        </p:nvSpPr>
        <p:spPr>
          <a:xfrm>
            <a:off x="263525" y="309563"/>
            <a:ext cx="4343399" cy="1791260"/>
          </a:xfrm>
          <a:prstGeom prst="rect">
            <a:avLst/>
          </a:prstGeom>
          <a:noFill/>
        </p:spPr>
        <p:txBody>
          <a:bodyPr wrap="square" lIns="182880" tIns="146304" rIns="182880" bIns="146304" rtlCol="0">
            <a:spAutoFit/>
          </a:bodyPr>
          <a:lstStyle/>
          <a:p>
            <a:pPr algn="l">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3" name="Text Box 3"/>
          <p:cNvSpPr txBox="1">
            <a:spLocks noChangeArrowheads="1"/>
          </p:cNvSpPr>
          <p:nvPr userDrawn="1"/>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134159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p:bg bwMode="auto">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4363159"/>
            <a:ext cx="8227698" cy="1420103"/>
          </a:xfrm>
          <a:solidFill>
            <a:schemeClr val="tx2">
              <a:lumMod val="50000"/>
            </a:schemeClr>
          </a:solid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659061"/>
            <a:ext cx="8229535" cy="1704103"/>
          </a:xfrm>
          <a:solidFill>
            <a:schemeClr val="tx2">
              <a:lumMod val="50000"/>
            </a:schemeClr>
          </a:solid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Box 6"/>
          <p:cNvSpPr txBox="1"/>
          <p:nvPr userDrawn="1"/>
        </p:nvSpPr>
        <p:spPr>
          <a:xfrm>
            <a:off x="274638" y="479425"/>
            <a:ext cx="11658600" cy="1865126"/>
          </a:xfrm>
          <a:prstGeom prst="rect">
            <a:avLst/>
          </a:prstGeom>
          <a:noFill/>
        </p:spPr>
        <p:txBody>
          <a:bodyPr wrap="square" lIns="91440" tIns="182880" rIns="91440" bIns="182880" rtlCol="0">
            <a:spAutoFit/>
          </a:bodyPr>
          <a:lstStyle/>
          <a:p>
            <a:pPr>
              <a:lnSpc>
                <a:spcPct val="90000"/>
              </a:lnSpc>
              <a:spcAft>
                <a:spcPts val="600"/>
              </a:spcAft>
            </a:pPr>
            <a:r>
              <a:rPr lang="en-US" sz="10800" b="1" dirty="0" smtClean="0">
                <a:gradFill>
                  <a:gsLst>
                    <a:gs pos="2917">
                      <a:schemeClr val="tx1"/>
                    </a:gs>
                    <a:gs pos="30000">
                      <a:schemeClr val="tx1"/>
                    </a:gs>
                  </a:gsLst>
                  <a:lin ang="5400000" scaled="0"/>
                </a:gradFill>
              </a:rPr>
              <a:t>INTEGRATE 2014</a:t>
            </a:r>
          </a:p>
        </p:txBody>
      </p:sp>
    </p:spTree>
    <p:extLst>
      <p:ext uri="{BB962C8B-B14F-4D97-AF65-F5344CB8AC3E}">
        <p14:creationId xmlns:p14="http://schemas.microsoft.com/office/powerpoint/2010/main" val="1670669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1"/>
          <a:stretch/>
        </p:blipFill>
        <p:spPr>
          <a:xfrm>
            <a:off x="0" y="0"/>
            <a:ext cx="12436475" cy="6994525"/>
          </a:xfrm>
          <a:prstGeom prst="rect">
            <a:avLst/>
          </a:prstGeom>
        </p:spPr>
      </p:pic>
    </p:spTree>
    <p:extLst>
      <p:ext uri="{BB962C8B-B14F-4D97-AF65-F5344CB8AC3E}">
        <p14:creationId xmlns:p14="http://schemas.microsoft.com/office/powerpoint/2010/main" val="104350616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541"/>
          <a:stretch/>
        </p:blipFill>
        <p:spPr>
          <a:xfrm>
            <a:off x="0" y="0"/>
            <a:ext cx="12436475" cy="6994525"/>
          </a:xfrm>
          <a:prstGeom prst="rect">
            <a:avLst/>
          </a:prstGeom>
        </p:spPr>
      </p:pic>
      <p:sp>
        <p:nvSpPr>
          <p:cNvPr id="9" name="Title 1"/>
          <p:cNvSpPr>
            <a:spLocks noGrp="1"/>
          </p:cNvSpPr>
          <p:nvPr>
            <p:ph type="title" hasCustomPrompt="1"/>
          </p:nvPr>
        </p:nvSpPr>
        <p:spPr bwMode="ltGray">
          <a:xfrm>
            <a:off x="655637" y="2582862"/>
            <a:ext cx="6021387" cy="149351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657225" y="4076383"/>
            <a:ext cx="6019799" cy="140207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sp>
        <p:nvSpPr>
          <p:cNvPr id="4" name="Text Placeholder 3"/>
          <p:cNvSpPr>
            <a:spLocks noGrp="1"/>
          </p:cNvSpPr>
          <p:nvPr>
            <p:ph type="body" sz="quarter" idx="15" hasCustomPrompt="1"/>
          </p:nvPr>
        </p:nvSpPr>
        <p:spPr>
          <a:xfrm>
            <a:off x="693738" y="373062"/>
            <a:ext cx="2819400" cy="517065"/>
          </a:xfrm>
        </p:spPr>
        <p:txBody>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2400">
                <a:latin typeface="+mn-lt"/>
              </a:defRPr>
            </a:lvl1pPr>
          </a:lstStyle>
          <a:p>
            <a:pPr marL="0" marR="0" lvl="0" indent="0" algn="l" defTabSz="932742" rtl="0" eaLnBrk="1" fontAlgn="auto" latinLnBrk="0" hangingPunct="1">
              <a:lnSpc>
                <a:spcPct val="90000"/>
              </a:lnSpc>
              <a:spcBef>
                <a:spcPct val="20000"/>
              </a:spcBef>
              <a:spcAft>
                <a:spcPts val="0"/>
              </a:spcAft>
              <a:buClr>
                <a:schemeClr val="tx1"/>
              </a:buClr>
              <a:buSzPct val="100000"/>
              <a:buFontTx/>
              <a:buNone/>
              <a:tabLst/>
              <a:defRPr/>
            </a:pPr>
            <a:r>
              <a:rPr lang="en-US" dirty="0" smtClean="0"/>
              <a:t>Session Code</a:t>
            </a:r>
          </a:p>
        </p:txBody>
      </p:sp>
    </p:spTree>
    <p:extLst>
      <p:ext uri="{BB962C8B-B14F-4D97-AF65-F5344CB8AC3E}">
        <p14:creationId xmlns:p14="http://schemas.microsoft.com/office/powerpoint/2010/main" val="20426512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9230" y="6179949"/>
            <a:ext cx="1552033" cy="332468"/>
          </a:xfrm>
          <a:prstGeom prst="rect">
            <a:avLst/>
          </a:prstGeom>
        </p:spPr>
      </p:pic>
      <p:sp>
        <p:nvSpPr>
          <p:cNvPr id="5" name="Text Placeholder 4"/>
          <p:cNvSpPr>
            <a:spLocks noGrp="1"/>
          </p:cNvSpPr>
          <p:nvPr>
            <p:ph type="body" sz="quarter" idx="12" hasCustomPrompt="1"/>
          </p:nvPr>
        </p:nvSpPr>
        <p:spPr>
          <a:xfrm>
            <a:off x="276540" y="4363159"/>
            <a:ext cx="8227698" cy="1420103"/>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659061"/>
            <a:ext cx="8229535" cy="1704103"/>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7" name="TextBox 6"/>
          <p:cNvSpPr txBox="1"/>
          <p:nvPr userDrawn="1"/>
        </p:nvSpPr>
        <p:spPr>
          <a:xfrm>
            <a:off x="274638" y="479425"/>
            <a:ext cx="11658600" cy="1865126"/>
          </a:xfrm>
          <a:prstGeom prst="rect">
            <a:avLst/>
          </a:prstGeom>
          <a:noFill/>
        </p:spPr>
        <p:txBody>
          <a:bodyPr wrap="square" lIns="91440" tIns="182880" rIns="91440" bIns="182880" rtlCol="0">
            <a:spAutoFit/>
          </a:bodyPr>
          <a:lstStyle/>
          <a:p>
            <a:pPr>
              <a:lnSpc>
                <a:spcPct val="90000"/>
              </a:lnSpc>
              <a:spcAft>
                <a:spcPts val="600"/>
              </a:spcAft>
            </a:pPr>
            <a:r>
              <a:rPr lang="en-US" sz="10800" b="1" dirty="0" smtClean="0">
                <a:gradFill>
                  <a:gsLst>
                    <a:gs pos="2917">
                      <a:srgbClr val="FFFFFF"/>
                    </a:gs>
                    <a:gs pos="30000">
                      <a:srgbClr val="FFFFFF"/>
                    </a:gs>
                  </a:gsLst>
                  <a:lin ang="5400000" scaled="0"/>
                </a:gradFill>
              </a:rPr>
              <a:t>INTEGRATE 2014</a:t>
            </a:r>
          </a:p>
        </p:txBody>
      </p:sp>
    </p:spTree>
    <p:extLst>
      <p:ext uri="{BB962C8B-B14F-4D97-AF65-F5344CB8AC3E}">
        <p14:creationId xmlns:p14="http://schemas.microsoft.com/office/powerpoint/2010/main" val="32902332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1">
    <p:bg bwMode="auto">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4363159"/>
            <a:ext cx="8227698" cy="1420103"/>
          </a:xfrm>
          <a:solidFill>
            <a:schemeClr val="tx2">
              <a:lumMod val="50000"/>
            </a:schemeClr>
          </a:solid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659061"/>
            <a:ext cx="8229535" cy="1704103"/>
          </a:xfrm>
          <a:solidFill>
            <a:schemeClr val="tx2">
              <a:lumMod val="50000"/>
            </a:schemeClr>
          </a:solid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Box 6"/>
          <p:cNvSpPr txBox="1"/>
          <p:nvPr userDrawn="1"/>
        </p:nvSpPr>
        <p:spPr>
          <a:xfrm>
            <a:off x="274638" y="479425"/>
            <a:ext cx="11658600" cy="1865126"/>
          </a:xfrm>
          <a:prstGeom prst="rect">
            <a:avLst/>
          </a:prstGeom>
          <a:noFill/>
        </p:spPr>
        <p:txBody>
          <a:bodyPr wrap="square" lIns="91440" tIns="182880" rIns="91440" bIns="182880" rtlCol="0">
            <a:spAutoFit/>
          </a:bodyPr>
          <a:lstStyle/>
          <a:p>
            <a:pPr>
              <a:lnSpc>
                <a:spcPct val="90000"/>
              </a:lnSpc>
              <a:spcAft>
                <a:spcPts val="600"/>
              </a:spcAft>
            </a:pPr>
            <a:r>
              <a:rPr lang="en-US" sz="10800" b="1" dirty="0" smtClean="0">
                <a:gradFill>
                  <a:gsLst>
                    <a:gs pos="2917">
                      <a:srgbClr val="FFFFFF"/>
                    </a:gs>
                    <a:gs pos="30000">
                      <a:srgbClr val="FFFFFF"/>
                    </a:gs>
                  </a:gsLst>
                  <a:lin ang="5400000" scaled="0"/>
                </a:gradFill>
              </a:rPr>
              <a:t>INTEGRATE 2014</a:t>
            </a:r>
          </a:p>
        </p:txBody>
      </p:sp>
    </p:spTree>
    <p:extLst>
      <p:ext uri="{BB962C8B-B14F-4D97-AF65-F5344CB8AC3E}">
        <p14:creationId xmlns:p14="http://schemas.microsoft.com/office/powerpoint/2010/main" val="40470715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7543798" cy="1828800"/>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92005"/>
            <a:ext cx="75437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
        <p:nvSpPr>
          <p:cNvPr id="7" name="TextBox 6"/>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rgbClr val="FFFFFF"/>
                    </a:gs>
                    <a:gs pos="30000">
                      <a:srgbClr val="FFFFFF"/>
                    </a:gs>
                  </a:gsLst>
                  <a:lin ang="5400000" scaled="0"/>
                </a:gradFill>
              </a:rPr>
              <a:t>INTEGRATE </a:t>
            </a:r>
            <a:br>
              <a:rPr lang="en-US" sz="5400" b="1" dirty="0" smtClean="0">
                <a:gradFill>
                  <a:gsLst>
                    <a:gs pos="2917">
                      <a:srgbClr val="FFFFFF"/>
                    </a:gs>
                    <a:gs pos="30000">
                      <a:srgbClr val="FFFFFF"/>
                    </a:gs>
                  </a:gsLst>
                  <a:lin ang="5400000" scaled="0"/>
                </a:gradFill>
              </a:rPr>
            </a:br>
            <a:r>
              <a:rPr lang="en-US" sz="5400"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11062434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17165"/>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7" name="TextBox 6"/>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rgbClr val="FFFFFF"/>
                    </a:gs>
                    <a:gs pos="30000">
                      <a:srgbClr val="FFFFFF"/>
                    </a:gs>
                  </a:gsLst>
                  <a:lin ang="5400000" scaled="0"/>
                </a:gradFill>
              </a:rPr>
              <a:t>INTEGRATE </a:t>
            </a:r>
            <a:br>
              <a:rPr lang="en-US" sz="5400" b="1" dirty="0" smtClean="0">
                <a:gradFill>
                  <a:gsLst>
                    <a:gs pos="2917">
                      <a:srgbClr val="FFFFFF"/>
                    </a:gs>
                    <a:gs pos="30000">
                      <a:srgbClr val="FFFFFF"/>
                    </a:gs>
                  </a:gsLst>
                  <a:lin ang="5400000" scaled="0"/>
                </a:gradFill>
              </a:rPr>
            </a:br>
            <a:r>
              <a:rPr lang="en-US" sz="5400"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22929864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
        <p:nvSpPr>
          <p:cNvPr id="6" name="TextBox 5"/>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rgbClr val="FFFFFF"/>
                    </a:gs>
                    <a:gs pos="30000">
                      <a:srgbClr val="FFFFFF"/>
                    </a:gs>
                  </a:gsLst>
                  <a:lin ang="5400000" scaled="0"/>
                </a:gradFill>
              </a:rPr>
              <a:t>INTEGRATE </a:t>
            </a:r>
            <a:br>
              <a:rPr lang="en-US" sz="5400" b="1" dirty="0" smtClean="0">
                <a:gradFill>
                  <a:gsLst>
                    <a:gs pos="2917">
                      <a:srgbClr val="FFFFFF"/>
                    </a:gs>
                    <a:gs pos="30000">
                      <a:srgbClr val="FFFFFF"/>
                    </a:gs>
                  </a:gsLst>
                  <a:lin ang="5400000" scaled="0"/>
                </a:gradFill>
              </a:rPr>
            </a:br>
            <a:r>
              <a:rPr lang="en-US" sz="5400"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250874505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
        <p:nvSpPr>
          <p:cNvPr id="6" name="TextBox 5"/>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rgbClr val="FFFFFF"/>
                    </a:gs>
                    <a:gs pos="30000">
                      <a:srgbClr val="FFFFFF"/>
                    </a:gs>
                  </a:gsLst>
                  <a:lin ang="5400000" scaled="0"/>
                </a:gradFill>
              </a:rPr>
              <a:t>INTEGRATE </a:t>
            </a:r>
            <a:br>
              <a:rPr lang="en-US" sz="5400" b="1" dirty="0" smtClean="0">
                <a:gradFill>
                  <a:gsLst>
                    <a:gs pos="2917">
                      <a:srgbClr val="FFFFFF"/>
                    </a:gs>
                    <a:gs pos="30000">
                      <a:srgbClr val="FFFFFF"/>
                    </a:gs>
                  </a:gsLst>
                  <a:lin ang="5400000" scaled="0"/>
                </a:gradFill>
              </a:rPr>
            </a:br>
            <a:r>
              <a:rPr lang="en-US" sz="5400"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1689280649"/>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4" name="TextBox 3"/>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rgbClr val="FFFFFF"/>
                    </a:gs>
                    <a:gs pos="30000">
                      <a:srgbClr val="FFFFFF"/>
                    </a:gs>
                  </a:gsLst>
                  <a:lin ang="5400000" scaled="0"/>
                </a:gradFill>
              </a:rPr>
              <a:t>INTEGRATE </a:t>
            </a:r>
            <a:br>
              <a:rPr lang="en-US" sz="5400" b="1" dirty="0" smtClean="0">
                <a:gradFill>
                  <a:gsLst>
                    <a:gs pos="2917">
                      <a:srgbClr val="FFFFFF"/>
                    </a:gs>
                    <a:gs pos="30000">
                      <a:srgbClr val="FFFFFF"/>
                    </a:gs>
                  </a:gsLst>
                  <a:lin ang="5400000" scaled="0"/>
                </a:gradFill>
              </a:rPr>
            </a:br>
            <a:r>
              <a:rPr lang="en-US" sz="5400"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132926024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7543798" cy="1828800"/>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92005"/>
            <a:ext cx="75437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
        <p:nvSpPr>
          <p:cNvPr id="7" name="TextBox 6"/>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6" name="TextBox 5"/>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rgbClr val="FFFFFF"/>
                    </a:gs>
                    <a:gs pos="30000">
                      <a:srgbClr val="FFFFFF"/>
                    </a:gs>
                  </a:gsLst>
                  <a:lin ang="5400000" scaled="0"/>
                </a:gradFill>
              </a:rPr>
              <a:t>INTEGRATE </a:t>
            </a:r>
            <a:br>
              <a:rPr lang="en-US" sz="5400" b="1" dirty="0" smtClean="0">
                <a:gradFill>
                  <a:gsLst>
                    <a:gs pos="2917">
                      <a:srgbClr val="FFFFFF"/>
                    </a:gs>
                    <a:gs pos="30000">
                      <a:srgbClr val="FFFFFF"/>
                    </a:gs>
                  </a:gsLst>
                  <a:lin ang="5400000" scaled="0"/>
                </a:gradFill>
              </a:rPr>
            </a:br>
            <a:r>
              <a:rPr lang="en-US" sz="5400"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2834948741"/>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mp; Non-bulleted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153108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mp; 2-color Non-bulleted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92881"/>
          </a:xfrm>
        </p:spPr>
        <p:txBody>
          <a:bodyPr vert="horz" wrap="square" lIns="146304" tIns="91440" rIns="146304" bIns="91440" rtlCol="0">
            <a:spAutoFit/>
          </a:bodyPr>
          <a:lstStyle>
            <a:lvl1pPr>
              <a:defRPr lang="en-US" smtClean="0">
                <a:gradFill>
                  <a:gsLst>
                    <a:gs pos="17073">
                      <a:schemeClr val="bg2"/>
                    </a:gs>
                    <a:gs pos="39000">
                      <a:schemeClr val="bg2"/>
                    </a:gs>
                  </a:gsLst>
                  <a:lin ang="5400000" scaled="0"/>
                </a:gradFill>
              </a:defRPr>
            </a:lvl1pPr>
            <a:lvl2pPr>
              <a:defRPr lang="en-US" sz="2000" smtClean="0"/>
            </a:lvl2pPr>
            <a:lvl3pPr>
              <a:defRPr lang="en-US" sz="2000" smtClean="0"/>
            </a:lvl3pPr>
            <a:lvl4pPr>
              <a:defRPr lang="en-US" sz="1800" smtClean="0"/>
            </a:lvl4pPr>
            <a:lvl5pPr>
              <a:defRPr lang="en-US" sz="1800" dirty="0"/>
            </a:lvl5pPr>
          </a:lstStyle>
          <a:p>
            <a:pPr marL="0" lvl="0" indent="0">
              <a:buNone/>
            </a:pPr>
            <a:r>
              <a:rPr lang="en-US" smtClean="0"/>
              <a:t>Click to edit Master text styles</a:t>
            </a:r>
          </a:p>
          <a:p>
            <a:pPr marL="0" lvl="1" indent="0">
              <a:buNone/>
            </a:pPr>
            <a:r>
              <a:rPr lang="en-US" smtClean="0"/>
              <a:t>Second level</a:t>
            </a:r>
          </a:p>
          <a:p>
            <a:pPr marL="0" lvl="2" indent="0">
              <a:buNone/>
            </a:pPr>
            <a:r>
              <a:rPr lang="en-US" smtClean="0"/>
              <a:t>Third level</a:t>
            </a:r>
          </a:p>
          <a:p>
            <a:pPr marL="0" lvl="3" indent="0">
              <a:buNone/>
            </a:pPr>
            <a:r>
              <a:rPr lang="en-US" smtClean="0"/>
              <a:t>Fourth level</a:t>
            </a:r>
          </a:p>
          <a:p>
            <a:pPr marL="0" lvl="4" indent="0">
              <a:buNone/>
            </a:pPr>
            <a:r>
              <a:rPr lang="en-US" smtClean="0"/>
              <a:t>Fifth level</a:t>
            </a:r>
            <a:endParaRPr lang="en-US" dirty="0"/>
          </a:p>
        </p:txBody>
      </p:sp>
    </p:spTree>
    <p:extLst>
      <p:ext uri="{BB962C8B-B14F-4D97-AF65-F5344CB8AC3E}">
        <p14:creationId xmlns:p14="http://schemas.microsoft.com/office/powerpoint/2010/main" val="205107845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and Cont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vert="horz" wrap="square" lIns="146304" tIns="91440" rIns="146304" bIns="91440" rtlCol="0">
            <a:spAutoFit/>
          </a:bodyPr>
          <a:lstStyle>
            <a:lvl1pPr>
              <a:defRPr lang="en-US" smtClean="0"/>
            </a:lvl1pPr>
            <a:lvl2pPr>
              <a:defRPr lang="en-US" smtClean="0"/>
            </a:lvl2pPr>
            <a:lvl3pPr>
              <a:defRPr lang="en-US" smtClean="0"/>
            </a:lvl3pPr>
            <a:lvl4pPr>
              <a:defRPr lang="en-US" smtClean="0"/>
            </a:lvl4pPr>
            <a:lvl5pPr>
              <a:defRPr lang="en-US" dirty="0"/>
            </a:lvl5pPr>
          </a:lstStyle>
          <a:p>
            <a:pPr marL="0" lvl="0" indent="0">
              <a:buSzPct val="80000"/>
              <a:buFont typeface="Segoe UI Symbol" panose="020B0502040204020203" pitchFamily="34" charset="0"/>
              <a:buNone/>
            </a:pPr>
            <a:r>
              <a:rPr lang="en-US" smtClean="0"/>
              <a:t>Click to edit Master text styles</a:t>
            </a:r>
          </a:p>
          <a:p>
            <a:pPr marL="0" lvl="1" indent="0">
              <a:buSzPct val="80000"/>
              <a:buFont typeface="Segoe UI Symbol" panose="020B0502040204020203" pitchFamily="34" charset="0"/>
              <a:buNone/>
            </a:pPr>
            <a:r>
              <a:rPr lang="en-US" smtClean="0"/>
              <a:t>Second level</a:t>
            </a:r>
          </a:p>
          <a:p>
            <a:pPr marL="0" lvl="2" indent="0">
              <a:buSzPct val="80000"/>
              <a:buFont typeface="Segoe UI Symbol" panose="020B0502040204020203" pitchFamily="34" charset="0"/>
              <a:buNone/>
            </a:pPr>
            <a:r>
              <a:rPr lang="en-US" smtClean="0"/>
              <a:t>Third level</a:t>
            </a:r>
          </a:p>
          <a:p>
            <a:pPr marL="0" lvl="3" indent="0">
              <a:buSzPct val="80000"/>
              <a:buFont typeface="Segoe UI Symbol" panose="020B0502040204020203" pitchFamily="34" charset="0"/>
              <a:buNone/>
            </a:pPr>
            <a:r>
              <a:rPr lang="en-US" smtClean="0"/>
              <a:t>Fourth level</a:t>
            </a:r>
          </a:p>
          <a:p>
            <a:pPr marL="0" lvl="4" indent="0">
              <a:buSzPct val="80000"/>
              <a:buFont typeface="Segoe UI Symbol" panose="020B0502040204020203" pitchFamily="34" charset="0"/>
              <a:buNone/>
            </a:pPr>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18821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2-color bulleted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vert="horz" wrap="square" lIns="146304" tIns="91440" rIns="146304" bIns="91440" rtlCol="0">
            <a:spAutoFit/>
          </a:bodyPr>
          <a:lstStyle>
            <a:lvl1pPr>
              <a:defRPr lang="en-US" dirty="0" smtClean="0">
                <a:gradFill>
                  <a:gsLst>
                    <a:gs pos="25610">
                      <a:schemeClr val="bg2"/>
                    </a:gs>
                    <a:gs pos="47000">
                      <a:schemeClr val="bg2"/>
                    </a:gs>
                  </a:gsLst>
                  <a:lin ang="5400000" scaled="0"/>
                </a:gradFill>
              </a:defRPr>
            </a:lvl1pPr>
            <a:lvl2pPr>
              <a:defRPr lang="en-US" dirty="0" smtClean="0"/>
            </a:lvl2pPr>
            <a:lvl3pPr>
              <a:defRPr lang="en-US" dirty="0" smtClean="0"/>
            </a:lvl3pPr>
            <a:lvl4pPr>
              <a:defRPr lang="en-US" dirty="0" smtClean="0"/>
            </a:lvl4pPr>
            <a:lvl5pPr>
              <a:defRPr lang="en-US" dirty="0"/>
            </a:lvl5pPr>
          </a:lstStyle>
          <a:p>
            <a:pPr marL="0" lvl="0" indent="0">
              <a:buSzPct val="80000"/>
              <a:buFont typeface="Segoe UI Symbol" panose="020B0502040204020203" pitchFamily="34" charset="0"/>
              <a:buNone/>
            </a:pPr>
            <a:r>
              <a:rPr lang="en-US" smtClean="0"/>
              <a:t>Click to edit Master text styles</a:t>
            </a:r>
          </a:p>
          <a:p>
            <a:pPr marL="0" lvl="1" indent="0">
              <a:buSzPct val="80000"/>
              <a:buFont typeface="Segoe UI Symbol" panose="020B0502040204020203" pitchFamily="34" charset="0"/>
              <a:buNone/>
            </a:pPr>
            <a:r>
              <a:rPr lang="en-US" smtClean="0"/>
              <a:t>Second level</a:t>
            </a:r>
          </a:p>
          <a:p>
            <a:pPr marL="0" lvl="2" indent="0">
              <a:buSzPct val="80000"/>
              <a:buFont typeface="Segoe UI Symbol" panose="020B0502040204020203" pitchFamily="34" charset="0"/>
              <a:buNone/>
            </a:pPr>
            <a:r>
              <a:rPr lang="en-US" smtClean="0"/>
              <a:t>Third level</a:t>
            </a:r>
          </a:p>
          <a:p>
            <a:pPr marL="0" lvl="3" indent="0">
              <a:buSzPct val="80000"/>
              <a:buFont typeface="Segoe UI Symbol" panose="020B0502040204020203" pitchFamily="34" charset="0"/>
              <a:buNone/>
            </a:pPr>
            <a:r>
              <a:rPr lang="en-US" smtClean="0"/>
              <a:t>Fourth level</a:t>
            </a:r>
          </a:p>
          <a:p>
            <a:pPr marL="0" lvl="4" indent="0">
              <a:buSzPct val="80000"/>
              <a:buFont typeface="Segoe UI Symbol" panose="020B0502040204020203" pitchFamily="34" charset="0"/>
              <a:buNone/>
            </a:pPr>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135779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wo Column Non-bulleted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837559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2-color Bullet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vert="horz" wrap="square" lIns="146304" tIns="91440" rIns="146304" bIns="91440" rtlCol="0">
            <a:spAutoFit/>
          </a:bodyPr>
          <a:lstStyle>
            <a:lvl1pPr>
              <a:defRPr lang="en-US" sz="3600" dirty="0" smtClean="0">
                <a:gradFill>
                  <a:gsLst>
                    <a:gs pos="17073">
                      <a:schemeClr val="bg2"/>
                    </a:gs>
                    <a:gs pos="39000">
                      <a:schemeClr val="bg2"/>
                    </a:gs>
                  </a:gsLst>
                  <a:lin ang="5400000" scaled="0"/>
                </a:gradFill>
              </a:defRPr>
            </a:lvl1pPr>
            <a:lvl2pPr>
              <a:defRPr lang="en-US" dirty="0" smtClean="0"/>
            </a:lvl2pPr>
            <a:lvl3pPr>
              <a:defRPr lang="en-US" sz="2000" dirty="0" smtClean="0"/>
            </a:lvl3pPr>
            <a:lvl4pPr>
              <a:defRPr lang="en-US" dirty="0" smtClean="0"/>
            </a:lvl4pPr>
            <a:lvl5pPr>
              <a:defRPr lang="en-US" dirty="0"/>
            </a:lvl5pPr>
          </a:lstStyle>
          <a:p>
            <a:pPr marL="0" lvl="0" indent="0">
              <a:spcBef>
                <a:spcPts val="1224"/>
              </a:spcBef>
              <a:buClr>
                <a:schemeClr val="tx2"/>
              </a:buClr>
              <a:buSzPct val="80000"/>
              <a:buFont typeface="Segoe UI Symbol" panose="020B0502040204020203" pitchFamily="34" charset="0"/>
              <a:buNone/>
            </a:pPr>
            <a:r>
              <a:rPr lang="en-US" smtClean="0"/>
              <a:t>Click to edit Master text styles</a:t>
            </a:r>
          </a:p>
          <a:p>
            <a:pPr marL="0" lvl="1" indent="0">
              <a:spcBef>
                <a:spcPts val="1224"/>
              </a:spcBef>
              <a:buClr>
                <a:schemeClr val="tx2"/>
              </a:buClr>
              <a:buSzPct val="80000"/>
              <a:buFont typeface="Segoe UI Symbol" panose="020B0502040204020203" pitchFamily="34" charset="0"/>
              <a:buNone/>
            </a:pPr>
            <a:r>
              <a:rPr lang="en-US" smtClean="0"/>
              <a:t>Second level</a:t>
            </a:r>
          </a:p>
          <a:p>
            <a:pPr marL="0" lvl="2" indent="0">
              <a:spcBef>
                <a:spcPts val="1224"/>
              </a:spcBef>
              <a:buClr>
                <a:schemeClr val="tx2"/>
              </a:buClr>
              <a:buSzPct val="80000"/>
              <a:buFont typeface="Segoe UI Symbol" panose="020B0502040204020203" pitchFamily="34" charset="0"/>
              <a:buNone/>
            </a:pPr>
            <a:r>
              <a:rPr lang="en-US" smtClean="0"/>
              <a:t>Third level</a:t>
            </a:r>
          </a:p>
          <a:p>
            <a:pPr marL="0" lvl="3" indent="0">
              <a:spcBef>
                <a:spcPts val="1224"/>
              </a:spcBef>
              <a:buClr>
                <a:schemeClr val="tx2"/>
              </a:buClr>
              <a:buSzPct val="80000"/>
              <a:buFont typeface="Segoe UI Symbol" panose="020B0502040204020203" pitchFamily="34" charset="0"/>
              <a:buNone/>
            </a:pPr>
            <a:r>
              <a:rPr lang="en-US" smtClean="0"/>
              <a:t>Fourth level</a:t>
            </a:r>
          </a:p>
          <a:p>
            <a:pPr marL="0" lvl="4" indent="0">
              <a:spcBef>
                <a:spcPts val="1224"/>
              </a:spcBef>
              <a:buClr>
                <a:schemeClr val="tx2"/>
              </a:buClr>
              <a:buSzPct val="80000"/>
              <a:buFont typeface="Segoe UI Symbol" panose="020B0502040204020203" pitchFamily="34" charset="0"/>
              <a:buNone/>
            </a:pPr>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vert="horz" wrap="square" lIns="146304" tIns="91440" rIns="146304" bIns="91440" rtlCol="0">
            <a:spAutoFit/>
          </a:bodyPr>
          <a:lstStyle>
            <a:lvl1pPr>
              <a:defRPr lang="en-US" sz="3600" smtClean="0">
                <a:gradFill>
                  <a:gsLst>
                    <a:gs pos="17073">
                      <a:schemeClr val="bg2"/>
                    </a:gs>
                    <a:gs pos="39000">
                      <a:schemeClr val="bg2"/>
                    </a:gs>
                  </a:gsLst>
                  <a:lin ang="5400000" scaled="0"/>
                </a:gradFill>
              </a:defRPr>
            </a:lvl1pPr>
            <a:lvl2pPr>
              <a:defRPr lang="en-US" smtClean="0"/>
            </a:lvl2pPr>
            <a:lvl3pPr>
              <a:defRPr lang="en-US" sz="2000" smtClean="0"/>
            </a:lvl3pPr>
            <a:lvl4pPr>
              <a:defRPr lang="en-US" smtClean="0"/>
            </a:lvl4pPr>
            <a:lvl5pPr>
              <a:defRPr lang="en-US" dirty="0"/>
            </a:lvl5pPr>
          </a:lstStyle>
          <a:p>
            <a:pPr marL="0" lvl="0" indent="0">
              <a:spcBef>
                <a:spcPts val="1224"/>
              </a:spcBef>
              <a:buClr>
                <a:schemeClr val="tx2"/>
              </a:buClr>
              <a:buSzPct val="80000"/>
              <a:buFont typeface="Segoe UI Symbol" panose="020B0502040204020203" pitchFamily="34" charset="0"/>
              <a:buNone/>
            </a:pPr>
            <a:r>
              <a:rPr lang="en-US" smtClean="0"/>
              <a:t>Click to edit Master text styles</a:t>
            </a:r>
          </a:p>
          <a:p>
            <a:pPr marL="0" lvl="1" indent="0">
              <a:spcBef>
                <a:spcPts val="1224"/>
              </a:spcBef>
              <a:buClr>
                <a:schemeClr val="tx2"/>
              </a:buClr>
              <a:buSzPct val="80000"/>
              <a:buFont typeface="Segoe UI Symbol" panose="020B0502040204020203" pitchFamily="34" charset="0"/>
              <a:buNone/>
            </a:pPr>
            <a:r>
              <a:rPr lang="en-US" smtClean="0"/>
              <a:t>Second level</a:t>
            </a:r>
          </a:p>
          <a:p>
            <a:pPr marL="0" lvl="2" indent="0">
              <a:spcBef>
                <a:spcPts val="1224"/>
              </a:spcBef>
              <a:buClr>
                <a:schemeClr val="tx2"/>
              </a:buClr>
              <a:buSzPct val="80000"/>
              <a:buFont typeface="Segoe UI Symbol" panose="020B0502040204020203" pitchFamily="34" charset="0"/>
              <a:buNone/>
            </a:pPr>
            <a:r>
              <a:rPr lang="en-US" smtClean="0"/>
              <a:t>Third level</a:t>
            </a:r>
          </a:p>
          <a:p>
            <a:pPr marL="0" lvl="3" indent="0">
              <a:spcBef>
                <a:spcPts val="1224"/>
              </a:spcBef>
              <a:buClr>
                <a:schemeClr val="tx2"/>
              </a:buClr>
              <a:buSzPct val="80000"/>
              <a:buFont typeface="Segoe UI Symbol" panose="020B0502040204020203" pitchFamily="34" charset="0"/>
              <a:buNone/>
            </a:pPr>
            <a:r>
              <a:rPr lang="en-US" smtClean="0"/>
              <a:t>Fourth level</a:t>
            </a:r>
          </a:p>
          <a:p>
            <a:pPr marL="0" lvl="4" indent="0">
              <a:spcBef>
                <a:spcPts val="1224"/>
              </a:spcBef>
              <a:buClr>
                <a:schemeClr val="tx2"/>
              </a:buClr>
              <a:buSzPct val="80000"/>
              <a:buFont typeface="Segoe UI Symbol" panose="020B0502040204020203" pitchFamily="34" charset="0"/>
              <a:buNone/>
            </a:pPr>
            <a:r>
              <a:rPr lang="en-US" smtClean="0"/>
              <a:t>Fifth level</a:t>
            </a:r>
            <a:endParaRPr lang="en-US" dirty="0"/>
          </a:p>
        </p:txBody>
      </p:sp>
    </p:spTree>
    <p:extLst>
      <p:ext uri="{BB962C8B-B14F-4D97-AF65-F5344CB8AC3E}">
        <p14:creationId xmlns:p14="http://schemas.microsoft.com/office/powerpoint/2010/main" val="81609834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Only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943820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173837"/>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006067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17165"/>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7" name="TextBox 6"/>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937337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561091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7137899"/>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602888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9129158"/>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9734968"/>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7124020"/>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774275758"/>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4019054964"/>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7628331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
        <p:nvSpPr>
          <p:cNvPr id="6" name="TextBox 5"/>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224972453"/>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922411309"/>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264166380"/>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
        <p:nvSpPr>
          <p:cNvPr id="11" name="TextBox 10"/>
          <p:cNvSpPr txBox="1"/>
          <p:nvPr userDrawn="1"/>
        </p:nvSpPr>
        <p:spPr>
          <a:xfrm>
            <a:off x="263525" y="309563"/>
            <a:ext cx="4343399" cy="1791260"/>
          </a:xfrm>
          <a:prstGeom prst="rect">
            <a:avLst/>
          </a:prstGeom>
          <a:noFill/>
        </p:spPr>
        <p:txBody>
          <a:bodyPr wrap="square" lIns="182880" tIns="146304" rIns="182880" bIns="146304" rtlCol="0">
            <a:spAutoFit/>
          </a:bodyPr>
          <a:lstStyle/>
          <a:p>
            <a:pPr>
              <a:lnSpc>
                <a:spcPct val="90000"/>
              </a:lnSpc>
              <a:spcAft>
                <a:spcPts val="600"/>
              </a:spcAft>
            </a:pPr>
            <a:r>
              <a:rPr lang="en-US" sz="5400" b="1" dirty="0" smtClean="0">
                <a:gradFill>
                  <a:gsLst>
                    <a:gs pos="2917">
                      <a:srgbClr val="FFFFFF"/>
                    </a:gs>
                    <a:gs pos="30000">
                      <a:srgbClr val="FFFFFF"/>
                    </a:gs>
                  </a:gsLst>
                  <a:lin ang="5400000" scaled="0"/>
                </a:gradFill>
              </a:rPr>
              <a:t>INTEGRATE </a:t>
            </a:r>
            <a:br>
              <a:rPr lang="en-US" sz="5400" b="1" dirty="0" smtClean="0">
                <a:gradFill>
                  <a:gsLst>
                    <a:gs pos="2917">
                      <a:srgbClr val="FFFFFF"/>
                    </a:gs>
                    <a:gs pos="30000">
                      <a:srgbClr val="FFFFFF"/>
                    </a:gs>
                  </a:gsLst>
                  <a:lin ang="5400000" scaled="0"/>
                </a:gradFill>
              </a:rPr>
            </a:br>
            <a:r>
              <a:rPr lang="en-US" sz="5400"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1917205168"/>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
        <p:nvSpPr>
          <p:cNvPr id="9" name="TextBox 8"/>
          <p:cNvSpPr txBox="1"/>
          <p:nvPr userDrawn="1"/>
        </p:nvSpPr>
        <p:spPr>
          <a:xfrm>
            <a:off x="263525" y="309563"/>
            <a:ext cx="4343399" cy="1791260"/>
          </a:xfrm>
          <a:prstGeom prst="rect">
            <a:avLst/>
          </a:prstGeom>
          <a:noFill/>
        </p:spPr>
        <p:txBody>
          <a:bodyPr wrap="square" lIns="182880" tIns="146304" rIns="182880" bIns="146304" rtlCol="0">
            <a:spAutoFit/>
          </a:bodyPr>
          <a:lstStyle/>
          <a:p>
            <a:pPr>
              <a:lnSpc>
                <a:spcPct val="90000"/>
              </a:lnSpc>
              <a:spcAft>
                <a:spcPts val="600"/>
              </a:spcAft>
            </a:pPr>
            <a:r>
              <a:rPr lang="en-US" sz="5400" b="1" dirty="0" smtClean="0">
                <a:gradFill>
                  <a:gsLst>
                    <a:gs pos="2917">
                      <a:srgbClr val="FFFFFF"/>
                    </a:gs>
                    <a:gs pos="30000">
                      <a:srgbClr val="FFFFFF"/>
                    </a:gs>
                  </a:gsLst>
                  <a:lin ang="5400000" scaled="0"/>
                </a:gradFill>
              </a:rPr>
              <a:t>INTEGRATE </a:t>
            </a:r>
            <a:br>
              <a:rPr lang="en-US" sz="5400" b="1" dirty="0" smtClean="0">
                <a:gradFill>
                  <a:gsLst>
                    <a:gs pos="2917">
                      <a:srgbClr val="FFFFFF"/>
                    </a:gs>
                    <a:gs pos="30000">
                      <a:srgbClr val="FFFFFF"/>
                    </a:gs>
                  </a:gsLst>
                  <a:lin ang="5400000" scaled="0"/>
                </a:gradFill>
              </a:rPr>
            </a:br>
            <a:r>
              <a:rPr lang="en-US" sz="5400" b="1" dirty="0" smtClean="0">
                <a:gradFill>
                  <a:gsLst>
                    <a:gs pos="2917">
                      <a:srgbClr val="FFFFFF"/>
                    </a:gs>
                    <a:gs pos="30000">
                      <a:srgbClr val="FFFFFF"/>
                    </a:gs>
                  </a:gsLst>
                  <a:lin ang="5400000" scaled="0"/>
                </a:gradFill>
              </a:rPr>
              <a:t>2014</a:t>
            </a:r>
          </a:p>
        </p:txBody>
      </p:sp>
    </p:spTree>
    <p:extLst>
      <p:ext uri="{BB962C8B-B14F-4D97-AF65-F5344CB8AC3E}">
        <p14:creationId xmlns:p14="http://schemas.microsoft.com/office/powerpoint/2010/main" val="3964191834"/>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180434"/>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3" name="Text Box 3"/>
          <p:cNvSpPr txBox="1">
            <a:spLocks noChangeArrowheads="1"/>
          </p:cNvSpPr>
          <p:nvPr userDrawn="1"/>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935578985"/>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0312101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728121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Blank">
    <p:bg>
      <p:bgPr>
        <a:solidFill>
          <a:schemeClr val="accent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57200" y="6565392"/>
            <a:ext cx="3937000" cy="137160"/>
          </a:xfrm>
          <a:prstGeom prst="rect">
            <a:avLst/>
          </a:prstGeom>
        </p:spPr>
        <p:txBody>
          <a:bodyPr/>
          <a:lstStyle>
            <a:lvl1pPr>
              <a:defRPr>
                <a:solidFill>
                  <a:schemeClr val="tx1"/>
                </a:solidFill>
              </a:defRPr>
            </a:lvl1pPr>
          </a:lstStyle>
          <a:p>
            <a:r>
              <a:rPr lang="en-US" smtClean="0">
                <a:solidFill>
                  <a:srgbClr val="FFFFFF"/>
                </a:solidFill>
              </a:rPr>
              <a:t>Microsoft Confidential</a:t>
            </a:r>
            <a:endParaRPr lang="en-US">
              <a:solidFill>
                <a:srgbClr val="FFFFFF"/>
              </a:solidFill>
            </a:endParaRPr>
          </a:p>
        </p:txBody>
      </p:sp>
      <p:sp>
        <p:nvSpPr>
          <p:cNvPr id="3" name="Slide Number Placeholder 2"/>
          <p:cNvSpPr>
            <a:spLocks noGrp="1"/>
          </p:cNvSpPr>
          <p:nvPr>
            <p:ph type="sldNum" sz="quarter" idx="11"/>
          </p:nvPr>
        </p:nvSpPr>
        <p:spPr>
          <a:xfrm>
            <a:off x="11595101" y="6565392"/>
            <a:ext cx="566737" cy="137160"/>
          </a:xfrm>
          <a:prstGeom prst="rect">
            <a:avLst/>
          </a:prstGeom>
        </p:spPr>
        <p:txBody>
          <a:bodyPr/>
          <a:lstStyle>
            <a:lvl1pPr>
              <a:defRPr>
                <a:solidFill>
                  <a:schemeClr val="tx1"/>
                </a:solidFill>
              </a:defRPr>
            </a:lvl1pPr>
          </a:lstStyle>
          <a:p>
            <a:fld id="{27258FFF-F925-446B-8502-81C93398170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975458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
        <p:nvSpPr>
          <p:cNvPr id="6" name="TextBox 5"/>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Updated Title slid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4751" y="1"/>
            <a:ext cx="12431725" cy="699159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5618" y="6591696"/>
            <a:ext cx="1123744" cy="191973"/>
          </a:xfrm>
          <a:prstGeom prst="rect">
            <a:avLst/>
          </a:prstGeom>
        </p:spPr>
      </p:pic>
      <p:sp>
        <p:nvSpPr>
          <p:cNvPr id="6" name="TextBox 5"/>
          <p:cNvSpPr txBox="1"/>
          <p:nvPr userDrawn="1"/>
        </p:nvSpPr>
        <p:spPr>
          <a:xfrm>
            <a:off x="182711" y="932362"/>
            <a:ext cx="7793436" cy="1246328"/>
          </a:xfrm>
          <a:prstGeom prst="rect">
            <a:avLst/>
          </a:prstGeom>
          <a:noFill/>
          <a:effectLst>
            <a:outerShdw blurRad="12700" dist="12700" algn="l" rotWithShape="0">
              <a:prstClr val="black">
                <a:alpha val="40000"/>
              </a:prstClr>
            </a:outerShdw>
          </a:effectLst>
        </p:spPr>
        <p:txBody>
          <a:bodyPr wrap="none" rtlCol="0">
            <a:spAutoFit/>
          </a:bodyPr>
          <a:lstStyle/>
          <a:p>
            <a:pPr algn="ctr" defTabSz="932563"/>
            <a:r>
              <a:rPr lang="en-IN" sz="7341" b="1" cap="all" dirty="0">
                <a:gradFill>
                  <a:gsLst>
                    <a:gs pos="8537">
                      <a:srgbClr val="FFFFFF"/>
                    </a:gs>
                    <a:gs pos="34000">
                      <a:srgbClr val="FFFFFF"/>
                    </a:gs>
                  </a:gsLst>
                  <a:lin ang="5400000" scaled="1"/>
                </a:gradFill>
                <a:cs typeface="Segoe UI" panose="020B0502040204020203" pitchFamily="34" charset="0"/>
              </a:rPr>
              <a:t>INTEGRATE 2014</a:t>
            </a:r>
          </a:p>
        </p:txBody>
      </p:sp>
      <p:grpSp>
        <p:nvGrpSpPr>
          <p:cNvPr id="8" name="Group 7"/>
          <p:cNvGrpSpPr/>
          <p:nvPr userDrawn="1"/>
        </p:nvGrpSpPr>
        <p:grpSpPr>
          <a:xfrm>
            <a:off x="8961407" y="1227300"/>
            <a:ext cx="3131994" cy="4382425"/>
            <a:chOff x="8728154" y="1195577"/>
            <a:chExt cx="3131994" cy="4382425"/>
          </a:xfrm>
        </p:grpSpPr>
        <p:sp>
          <p:nvSpPr>
            <p:cNvPr id="9" name="Rectangle 8"/>
            <p:cNvSpPr/>
            <p:nvPr/>
          </p:nvSpPr>
          <p:spPr>
            <a:xfrm>
              <a:off x="8728154" y="1195577"/>
              <a:ext cx="3015741" cy="4382425"/>
            </a:xfrm>
            <a:prstGeom prst="rect">
              <a:avLst/>
            </a:prstGeom>
            <a:solidFill>
              <a:sysClr val="window" lastClr="FFFFFF"/>
            </a:solidFill>
            <a:ln w="12700" cap="flat" cmpd="sng" algn="ctr">
              <a:noFill/>
              <a:prstDash val="solid"/>
              <a:miter lim="800000"/>
            </a:ln>
            <a:effectLst/>
          </p:spPr>
          <p:txBody>
            <a:bodyPr rtlCol="0" anchor="ctr"/>
            <a:lstStyle/>
            <a:p>
              <a:pPr algn="ctr"/>
              <a:endParaRPr lang="en-IN" kern="0" smtClean="0">
                <a:solidFill>
                  <a:prstClr val="white"/>
                </a:solidFill>
                <a:latin typeface="Calibri" panose="020F0502020204030204"/>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2437" y="2632943"/>
              <a:ext cx="2499202" cy="53624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0203" y="1898288"/>
              <a:ext cx="2388166" cy="512422"/>
            </a:xfrm>
            <a:prstGeom prst="rect">
              <a:avLst/>
            </a:prstGeom>
          </p:spPr>
        </p:pic>
        <p:sp>
          <p:nvSpPr>
            <p:cNvPr id="12" name="Rectangle 11"/>
            <p:cNvSpPr/>
            <p:nvPr/>
          </p:nvSpPr>
          <p:spPr>
            <a:xfrm>
              <a:off x="8977509" y="3480658"/>
              <a:ext cx="2587386" cy="376293"/>
            </a:xfrm>
            <a:prstGeom prst="rect">
              <a:avLst/>
            </a:prstGeom>
            <a:solidFill>
              <a:srgbClr val="04A3EB"/>
            </a:solidFill>
            <a:ln w="12700" cap="flat" cmpd="sng" algn="ctr">
              <a:noFill/>
              <a:prstDash val="solid"/>
              <a:miter lim="800000"/>
            </a:ln>
            <a:effectLst/>
          </p:spPr>
          <p:txBody>
            <a:bodyPr rtlCol="0" anchor="ctr"/>
            <a:lstStyle/>
            <a:p>
              <a:r>
                <a:rPr lang="en-IN" kern="0" dirty="0" smtClean="0">
                  <a:solidFill>
                    <a:prstClr val="white"/>
                  </a:solidFill>
                  <a:latin typeface="Calibri" panose="020F0502020204030204"/>
                  <a:cs typeface="Segoe UI" panose="020B0502040204020203" pitchFamily="34" charset="0"/>
                </a:rPr>
                <a:t>Platinum Sponsors</a:t>
              </a:r>
            </a:p>
          </p:txBody>
        </p:sp>
        <p:sp>
          <p:nvSpPr>
            <p:cNvPr id="13" name="Rectangle 12"/>
            <p:cNvSpPr/>
            <p:nvPr/>
          </p:nvSpPr>
          <p:spPr>
            <a:xfrm>
              <a:off x="8973146" y="1303230"/>
              <a:ext cx="2591749" cy="347741"/>
            </a:xfrm>
            <a:prstGeom prst="rect">
              <a:avLst/>
            </a:prstGeom>
            <a:solidFill>
              <a:srgbClr val="04A3EB"/>
            </a:solidFill>
            <a:ln w="12700" cap="flat" cmpd="sng" algn="ctr">
              <a:noFill/>
              <a:prstDash val="solid"/>
              <a:miter lim="800000"/>
            </a:ln>
            <a:effectLst/>
          </p:spPr>
          <p:txBody>
            <a:bodyPr rtlCol="0" anchor="ctr"/>
            <a:lstStyle/>
            <a:p>
              <a:r>
                <a:rPr lang="en-IN" kern="0" dirty="0" smtClean="0">
                  <a:solidFill>
                    <a:prstClr val="white"/>
                  </a:solidFill>
                  <a:latin typeface="Calibri" panose="020F0502020204030204"/>
                  <a:cs typeface="Segoe UI" panose="020B0502040204020203" pitchFamily="34" charset="0"/>
                </a:rPr>
                <a:t>Titanium Sponsors</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6586" y="4196406"/>
              <a:ext cx="1163854" cy="308988"/>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84286" y="4778806"/>
              <a:ext cx="1380609" cy="324425"/>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73735" y="4151161"/>
              <a:ext cx="1786413" cy="419784"/>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3146" y="4778806"/>
              <a:ext cx="1211140" cy="427461"/>
            </a:xfrm>
            <a:prstGeom prst="rect">
              <a:avLst/>
            </a:prstGeom>
          </p:spPr>
        </p:pic>
      </p:grpSp>
      <p:sp>
        <p:nvSpPr>
          <p:cNvPr id="19" name="Text Placeholder 18"/>
          <p:cNvSpPr>
            <a:spLocks noGrp="1"/>
          </p:cNvSpPr>
          <p:nvPr>
            <p:ph type="body" sz="quarter" idx="10"/>
          </p:nvPr>
        </p:nvSpPr>
        <p:spPr>
          <a:xfrm>
            <a:off x="274639" y="2906462"/>
            <a:ext cx="8028438" cy="822296"/>
          </a:xfrm>
          <a:noFill/>
        </p:spPr>
        <p:txBody>
          <a:bodyPr wrap="none" rtlCol="0">
            <a:spAutoFit/>
          </a:bodyPr>
          <a:lstStyle>
            <a:lvl1pPr marL="0" indent="0">
              <a:buNone/>
              <a:defRPr lang="en-US" sz="4488" dirty="0" smtClean="0">
                <a:gradFill>
                  <a:gsLst>
                    <a:gs pos="8537">
                      <a:schemeClr val="tx1"/>
                    </a:gs>
                    <a:gs pos="34000">
                      <a:schemeClr val="tx1"/>
                    </a:gs>
                  </a:gsLst>
                  <a:lin ang="5400000" scaled="1"/>
                </a:gradFill>
                <a:latin typeface="+mn-lt"/>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smtClean="0"/>
              <a:t>Click to edit Master text styles</a:t>
            </a:r>
          </a:p>
        </p:txBody>
      </p:sp>
      <p:sp>
        <p:nvSpPr>
          <p:cNvPr id="21" name="Text Placeholder 20"/>
          <p:cNvSpPr>
            <a:spLocks noGrp="1"/>
          </p:cNvSpPr>
          <p:nvPr>
            <p:ph type="body" sz="quarter" idx="11" hasCustomPrompt="1"/>
          </p:nvPr>
        </p:nvSpPr>
        <p:spPr>
          <a:xfrm>
            <a:off x="372262" y="4463926"/>
            <a:ext cx="5962216" cy="1345601"/>
          </a:xfrm>
        </p:spPr>
        <p:txBody>
          <a:bodyPr/>
          <a:lstStyle>
            <a:lvl1pPr marL="0" indent="0" algn="l" defTabSz="932563" rtl="0" eaLnBrk="1" latinLnBrk="0" hangingPunct="1">
              <a:lnSpc>
                <a:spcPct val="130000"/>
              </a:lnSpc>
              <a:spcBef>
                <a:spcPts val="0"/>
              </a:spcBef>
              <a:spcAft>
                <a:spcPts val="600"/>
              </a:spcAft>
              <a:buNone/>
              <a:defRPr lang="en-IN" sz="2040" kern="1200" dirty="0" smtClean="0">
                <a:gradFill>
                  <a:gsLst>
                    <a:gs pos="8537">
                      <a:schemeClr val="tx1"/>
                    </a:gs>
                    <a:gs pos="34000">
                      <a:schemeClr val="tx1"/>
                    </a:gs>
                  </a:gsLst>
                  <a:lin ang="5400000" scaled="1"/>
                </a:gradFill>
                <a:latin typeface="+mn-lt"/>
                <a:ea typeface="+mn-ea"/>
                <a:cs typeface="Segoe UI Semibold" panose="020B0702040204020203" pitchFamily="34" charset="0"/>
              </a:defRPr>
            </a:lvl1pPr>
          </a:lstStyle>
          <a:p>
            <a:r>
              <a:rPr lang="en-US" sz="2000" dirty="0" smtClean="0"/>
              <a:t>Speaker</a:t>
            </a:r>
            <a:r>
              <a:rPr lang="en-US" sz="2000" baseline="0" dirty="0" smtClean="0"/>
              <a:t> Name</a:t>
            </a:r>
            <a:br>
              <a:rPr lang="en-US" sz="2000" baseline="0" dirty="0" smtClean="0"/>
            </a:br>
            <a:r>
              <a:rPr lang="en-IN" sz="1836" dirty="0" smtClean="0">
                <a:gradFill>
                  <a:gsLst>
                    <a:gs pos="8537">
                      <a:schemeClr val="tx1"/>
                    </a:gs>
                    <a:gs pos="34000">
                      <a:schemeClr val="tx1"/>
                    </a:gs>
                  </a:gsLst>
                  <a:lin ang="5400000" scaled="1"/>
                </a:gradFill>
                <a:latin typeface="Segoe UI" panose="020B0502040204020203" pitchFamily="34" charset="0"/>
                <a:cs typeface="Segoe UI" panose="020B0502040204020203" pitchFamily="34" charset="0"/>
              </a:rPr>
              <a:t>&lt;Designation&gt;</a:t>
            </a:r>
            <a:br>
              <a:rPr lang="en-IN" sz="1836" dirty="0" smtClean="0">
                <a:gradFill>
                  <a:gsLst>
                    <a:gs pos="8537">
                      <a:schemeClr val="tx1"/>
                    </a:gs>
                    <a:gs pos="34000">
                      <a:schemeClr val="tx1"/>
                    </a:gs>
                  </a:gsLst>
                  <a:lin ang="5400000" scaled="1"/>
                </a:gradFill>
                <a:latin typeface="Segoe UI" panose="020B0502040204020203" pitchFamily="34" charset="0"/>
                <a:cs typeface="Segoe UI" panose="020B0502040204020203" pitchFamily="34" charset="0"/>
              </a:rPr>
            </a:br>
            <a:r>
              <a:rPr lang="en-IN" sz="1836" dirty="0" smtClean="0">
                <a:gradFill>
                  <a:gsLst>
                    <a:gs pos="8537">
                      <a:schemeClr val="tx1"/>
                    </a:gs>
                    <a:gs pos="34000">
                      <a:schemeClr val="tx1"/>
                    </a:gs>
                  </a:gsLst>
                  <a:lin ang="5400000" scaled="1"/>
                </a:gradFill>
                <a:latin typeface="Segoe UI" panose="020B0502040204020203" pitchFamily="34" charset="0"/>
                <a:cs typeface="Segoe UI" panose="020B0502040204020203" pitchFamily="34" charset="0"/>
              </a:rPr>
              <a:t>&lt;Twitter Handle&gt;</a:t>
            </a:r>
          </a:p>
        </p:txBody>
      </p:sp>
    </p:spTree>
    <p:extLst>
      <p:ext uri="{BB962C8B-B14F-4D97-AF65-F5344CB8AC3E}">
        <p14:creationId xmlns:p14="http://schemas.microsoft.com/office/powerpoint/2010/main" val="134672918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4" name="TextBox 3"/>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image" Target="../media/image1.png"/><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theme" Target="../theme/theme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image" Target="../media/image2.png"/><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42"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284" r:id="rId4"/>
    <p:sldLayoutId id="2147484105" r:id="rId5"/>
    <p:sldLayoutId id="2147484182" r:id="rId6"/>
    <p:sldLayoutId id="2147484277" r:id="rId7"/>
    <p:sldLayoutId id="2147484130" r:id="rId8"/>
    <p:sldLayoutId id="2147484101" r:id="rId9"/>
    <p:sldLayoutId id="2147484102" r:id="rId10"/>
    <p:sldLayoutId id="2147484285" r:id="rId11"/>
    <p:sldLayoutId id="2147484286" r:id="rId12"/>
    <p:sldLayoutId id="2147484287" r:id="rId13"/>
    <p:sldLayoutId id="2147484288" r:id="rId14"/>
    <p:sldLayoutId id="2147484289" r:id="rId15"/>
    <p:sldLayoutId id="2147484214" r:id="rId16"/>
    <p:sldLayoutId id="2147484291" r:id="rId17"/>
    <p:sldLayoutId id="2147484098" r:id="rId18"/>
    <p:sldLayoutId id="2147484212" r:id="rId19"/>
    <p:sldLayoutId id="2147484086" r:id="rId20"/>
    <p:sldLayoutId id="2147484211" r:id="rId21"/>
    <p:sldLayoutId id="2147484100" r:id="rId22"/>
    <p:sldLayoutId id="2147484213" r:id="rId23"/>
    <p:sldLayoutId id="2147484089" r:id="rId24"/>
    <p:sldLayoutId id="2147484290" r:id="rId25"/>
    <p:sldLayoutId id="2147484092" r:id="rId26"/>
    <p:sldLayoutId id="2147484190" r:id="rId27"/>
    <p:sldLayoutId id="2147484195" r:id="rId28"/>
    <p:sldLayoutId id="2147484209" r:id="rId29"/>
    <p:sldLayoutId id="2147484196" r:id="rId30"/>
    <p:sldLayoutId id="2147484208" r:id="rId31"/>
    <p:sldLayoutId id="2147484192" r:id="rId32"/>
    <p:sldLayoutId id="2147484279" r:id="rId33"/>
    <p:sldLayoutId id="2147484283" r:id="rId34"/>
    <p:sldLayoutId id="2147484282" r:id="rId35"/>
    <p:sldLayoutId id="2147484128" r:id="rId36"/>
    <p:sldLayoutId id="2147484129" r:id="rId37"/>
    <p:sldLayoutId id="2147484207" r:id="rId38"/>
    <p:sldLayoutId id="2147484203" r:id="rId39"/>
    <p:sldLayoutId id="2147484272" r:id="rId40"/>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42"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049773759"/>
      </p:ext>
    </p:extLst>
  </p:cSld>
  <p:clrMap bg1="dk1" tx1="lt1" bg2="dk2" tx2="lt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 id="2147484304" r:id="rId12"/>
    <p:sldLayoutId id="2147484305" r:id="rId13"/>
    <p:sldLayoutId id="2147484306" r:id="rId14"/>
    <p:sldLayoutId id="2147484307" r:id="rId15"/>
    <p:sldLayoutId id="2147484308" r:id="rId16"/>
    <p:sldLayoutId id="2147484309" r:id="rId17"/>
    <p:sldLayoutId id="2147484310" r:id="rId18"/>
    <p:sldLayoutId id="2147484311" r:id="rId19"/>
    <p:sldLayoutId id="2147484312" r:id="rId20"/>
    <p:sldLayoutId id="2147484313" r:id="rId21"/>
    <p:sldLayoutId id="2147484314" r:id="rId22"/>
    <p:sldLayoutId id="2147484315" r:id="rId23"/>
    <p:sldLayoutId id="2147484316" r:id="rId24"/>
    <p:sldLayoutId id="2147484317" r:id="rId25"/>
    <p:sldLayoutId id="2147484318" r:id="rId26"/>
    <p:sldLayoutId id="2147484319" r:id="rId27"/>
    <p:sldLayoutId id="2147484320" r:id="rId28"/>
    <p:sldLayoutId id="2147484321" r:id="rId29"/>
    <p:sldLayoutId id="2147484322" r:id="rId30"/>
    <p:sldLayoutId id="2147484323" r:id="rId31"/>
    <p:sldLayoutId id="2147484324" r:id="rId32"/>
    <p:sldLayoutId id="2147484325" r:id="rId33"/>
    <p:sldLayoutId id="2147484326" r:id="rId34"/>
    <p:sldLayoutId id="2147484327" r:id="rId35"/>
    <p:sldLayoutId id="2147484328" r:id="rId36"/>
    <p:sldLayoutId id="2147484329" r:id="rId37"/>
    <p:sldLayoutId id="2147484330" r:id="rId38"/>
    <p:sldLayoutId id="2147484331" r:id="rId39"/>
    <p:sldLayoutId id="2147484332" r:id="rId40"/>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0.xml"/></Relationships>
</file>

<file path=ppt/slides/_rels/slide10.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hyperlink" Target="file:///\\showsrus\images\Corporate_Fonts\PC\Segoe%20UI\Segoe_UI_Font_family"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3567" y="932726"/>
            <a:ext cx="7792330" cy="1246328"/>
          </a:xfrm>
          <a:prstGeom prst="rect">
            <a:avLst/>
          </a:prstGeom>
          <a:noFill/>
          <a:effectLst>
            <a:outerShdw blurRad="12700" dist="12700" algn="l" rotWithShape="0">
              <a:prstClr val="black">
                <a:alpha val="40000"/>
              </a:prstClr>
            </a:outerShdw>
          </a:effectLst>
        </p:spPr>
        <p:txBody>
          <a:bodyPr wrap="none" rtlCol="0">
            <a:spAutoFit/>
          </a:bodyPr>
          <a:lstStyle/>
          <a:p>
            <a:pPr algn="ctr" defTabSz="932563"/>
            <a:r>
              <a:rPr lang="en-IN" sz="7341" b="1" cap="all" dirty="0">
                <a:gradFill>
                  <a:gsLst>
                    <a:gs pos="8537">
                      <a:srgbClr val="FFFFFF"/>
                    </a:gs>
                    <a:gs pos="34000">
                      <a:srgbClr val="FFFFFF"/>
                    </a:gs>
                  </a:gsLst>
                  <a:lin ang="5400000" scaled="1"/>
                </a:gradFill>
                <a:cs typeface="Segoe UI" panose="020B0502040204020203" pitchFamily="34" charset="0"/>
              </a:rPr>
              <a:t>INTEGRATE 2014</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4927" y="6591258"/>
            <a:ext cx="1123585" cy="191946"/>
          </a:xfrm>
          <a:prstGeom prst="rect">
            <a:avLst/>
          </a:prstGeom>
        </p:spPr>
      </p:pic>
      <p:sp>
        <p:nvSpPr>
          <p:cNvPr id="10" name="Text Placeholder 9"/>
          <p:cNvSpPr>
            <a:spLocks noGrp="1"/>
          </p:cNvSpPr>
          <p:nvPr>
            <p:ph type="body" sz="quarter" idx="10"/>
          </p:nvPr>
        </p:nvSpPr>
        <p:spPr>
          <a:xfrm>
            <a:off x="275481" y="2906546"/>
            <a:ext cx="6294352" cy="806246"/>
          </a:xfrm>
        </p:spPr>
        <p:txBody>
          <a:bodyPr/>
          <a:lstStyle/>
          <a:p>
            <a:r>
              <a:rPr lang="en-US" dirty="0" smtClean="0"/>
              <a:t>Azure API Management</a:t>
            </a:r>
            <a:endParaRPr lang="en-US" dirty="0"/>
          </a:p>
        </p:txBody>
      </p:sp>
      <p:sp>
        <p:nvSpPr>
          <p:cNvPr id="11" name="Text Placeholder 10"/>
          <p:cNvSpPr>
            <a:spLocks noGrp="1"/>
          </p:cNvSpPr>
          <p:nvPr>
            <p:ph type="body" sz="quarter" idx="11"/>
          </p:nvPr>
        </p:nvSpPr>
        <p:spPr>
          <a:xfrm>
            <a:off x="373473" y="4289350"/>
            <a:ext cx="5961370" cy="806246"/>
          </a:xfrm>
        </p:spPr>
        <p:txBody>
          <a:bodyPr/>
          <a:lstStyle/>
          <a:p>
            <a:pPr>
              <a:lnSpc>
                <a:spcPct val="99000"/>
              </a:lnSpc>
              <a:spcAft>
                <a:spcPts val="0"/>
              </a:spcAft>
            </a:pPr>
            <a:r>
              <a:rPr lang="en-US" dirty="0" smtClean="0"/>
              <a:t>Josh Twist</a:t>
            </a:r>
          </a:p>
          <a:p>
            <a:pPr>
              <a:lnSpc>
                <a:spcPct val="99000"/>
              </a:lnSpc>
              <a:spcAft>
                <a:spcPts val="0"/>
              </a:spcAft>
            </a:pPr>
            <a:r>
              <a:rPr lang="en-US" dirty="0" smtClean="0"/>
              <a:t>Microsoft</a:t>
            </a:r>
            <a:endParaRPr lang="en-US" dirty="0"/>
          </a:p>
        </p:txBody>
      </p:sp>
    </p:spTree>
    <p:extLst>
      <p:ext uri="{BB962C8B-B14F-4D97-AF65-F5344CB8AC3E}">
        <p14:creationId xmlns:p14="http://schemas.microsoft.com/office/powerpoint/2010/main" val="10918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Example of a bulleted slide with a subhead</a:t>
            </a:r>
          </a:p>
          <a:p>
            <a:pPr lvl="1"/>
            <a:r>
              <a:rPr lang="en-US" dirty="0" smtClean="0"/>
              <a:t>Set the slide title to “Sentence case”</a:t>
            </a:r>
          </a:p>
          <a:p>
            <a:pPr lvl="1"/>
            <a:r>
              <a:rPr lang="en-US" dirty="0" smtClean="0"/>
              <a:t>Set subheads to “Sentence case”</a:t>
            </a:r>
          </a:p>
          <a:p>
            <a:pPr lvl="1"/>
            <a:r>
              <a:rPr lang="en-US" dirty="0" smtClean="0"/>
              <a:t>In “bulleted” slide layouts, level 2 text is 24pt</a:t>
            </a:r>
          </a:p>
          <a:p>
            <a:pPr lvl="2"/>
            <a:r>
              <a:rPr lang="en-US" dirty="0" smtClean="0"/>
              <a:t>Level 3 text is 24 </a:t>
            </a:r>
            <a:r>
              <a:rPr lang="en-US" dirty="0" err="1" smtClean="0"/>
              <a:t>pt</a:t>
            </a:r>
            <a:endParaRPr lang="en-US" dirty="0" smtClean="0"/>
          </a:p>
          <a:p>
            <a:pPr lvl="3"/>
            <a:r>
              <a:rPr lang="en-US" dirty="0" smtClean="0"/>
              <a:t>Level 4 text is 20pt</a:t>
            </a:r>
          </a:p>
          <a:p>
            <a:pPr lvl="4"/>
            <a:r>
              <a:rPr lang="en-US" dirty="0" smtClean="0"/>
              <a:t>Level 5 text is 20pt</a:t>
            </a:r>
          </a:p>
          <a:p>
            <a:pPr lvl="0"/>
            <a:r>
              <a:rPr lang="en-US" dirty="0" smtClean="0"/>
              <a:t>Hyperlink style</a:t>
            </a:r>
          </a:p>
          <a:p>
            <a:pPr lvl="1"/>
            <a:r>
              <a:rPr lang="en-US" dirty="0" smtClean="0">
                <a:hlinkClick r:id="rId3"/>
              </a:rPr>
              <a:t>www.microsoft.com</a:t>
            </a:r>
            <a:r>
              <a:rPr lang="en-US" dirty="0" smtClean="0"/>
              <a:t> </a:t>
            </a:r>
          </a:p>
        </p:txBody>
      </p:sp>
      <p:sp>
        <p:nvSpPr>
          <p:cNvPr id="2" name="Title 1"/>
          <p:cNvSpPr>
            <a:spLocks noGrp="1"/>
          </p:cNvSpPr>
          <p:nvPr>
            <p:ph type="title"/>
          </p:nvPr>
        </p:nvSpPr>
        <p:spPr/>
        <p:txBody>
          <a:bodyPr/>
          <a:lstStyle/>
          <a:p>
            <a:r>
              <a:rPr lang="en-US" dirty="0" smtClean="0"/>
              <a:t>Bullet points layout with subhead</a:t>
            </a:r>
            <a:endParaRPr lang="en-US" dirty="0"/>
          </a:p>
        </p:txBody>
      </p:sp>
    </p:spTree>
    <p:extLst>
      <p:ext uri="{BB962C8B-B14F-4D97-AF65-F5344CB8AC3E}">
        <p14:creationId xmlns:p14="http://schemas.microsoft.com/office/powerpoint/2010/main" val="39159052"/>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 spacing</a:t>
            </a:r>
            <a:endParaRPr lang="en-US" dirty="0"/>
          </a:p>
        </p:txBody>
      </p:sp>
      <p:sp>
        <p:nvSpPr>
          <p:cNvPr id="3" name="Text Placeholder 2"/>
          <p:cNvSpPr>
            <a:spLocks noGrp="1"/>
          </p:cNvSpPr>
          <p:nvPr>
            <p:ph type="body" sz="quarter" idx="11"/>
          </p:nvPr>
        </p:nvSpPr>
        <p:spPr/>
        <p:txBody>
          <a:bodyPr/>
          <a:lstStyle/>
          <a:p>
            <a:r>
              <a:rPr lang="en-US" sz="5400" spc="-100" dirty="0" smtClean="0"/>
              <a:t>Type that is size 54pt and larger </a:t>
            </a:r>
            <a:br>
              <a:rPr lang="en-US" sz="5400" spc="-100" dirty="0" smtClean="0"/>
            </a:br>
            <a:r>
              <a:rPr lang="en-US" sz="5400" spc="-100" dirty="0" smtClean="0"/>
              <a:t>should be condensed by 1pt</a:t>
            </a:r>
          </a:p>
          <a:p>
            <a:r>
              <a:rPr lang="en-US" spc="0" dirty="0" smtClean="0"/>
              <a:t>Type that is </a:t>
            </a:r>
            <a:r>
              <a:rPr lang="en-US" dirty="0" smtClean="0"/>
              <a:t>smaller than </a:t>
            </a:r>
            <a:r>
              <a:rPr lang="en-US" spc="0" dirty="0" smtClean="0"/>
              <a:t>54pt</a:t>
            </a:r>
            <a:br>
              <a:rPr lang="en-US" spc="0" dirty="0" smtClean="0"/>
            </a:br>
            <a:r>
              <a:rPr lang="en-US" spc="0" dirty="0" smtClean="0"/>
              <a:t>should be normal</a:t>
            </a:r>
          </a:p>
        </p:txBody>
      </p:sp>
      <p:pic>
        <p:nvPicPr>
          <p:cNvPr id="1027" name="Picture 3" descr="Text spacing drilldown" title="File menu"/>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2743555" y="4320212"/>
            <a:ext cx="5934848" cy="2300769"/>
          </a:xfrm>
          <a:prstGeom prst="rect">
            <a:avLst/>
          </a:prstGeom>
          <a:noFill/>
          <a:ln>
            <a:noFill/>
          </a:ln>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descr="Shows character spacing set to Condensed .1&quot;" title="Font menu"/>
          <p:cNvPicPr>
            <a:picLocks noChangeAspect="1"/>
          </p:cNvPicPr>
          <p:nvPr/>
        </p:nvPicPr>
        <p:blipFill>
          <a:blip r:embed="rId4"/>
          <a:stretch>
            <a:fillRect/>
          </a:stretch>
        </p:blipFill>
        <p:spPr>
          <a:xfrm>
            <a:off x="7864139" y="3771578"/>
            <a:ext cx="4023086" cy="2849403"/>
          </a:xfrm>
          <a:prstGeom prst="rect">
            <a:avLst/>
          </a:prstGeom>
        </p:spPr>
      </p:pic>
    </p:spTree>
    <p:extLst>
      <p:ext uri="{BB962C8B-B14F-4D97-AF65-F5344CB8AC3E}">
        <p14:creationId xmlns:p14="http://schemas.microsoft.com/office/powerpoint/2010/main" val="250800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Software code slide</a:t>
            </a:r>
            <a:endParaRPr lang="en-US" dirty="0"/>
          </a:p>
        </p:txBody>
      </p:sp>
      <p:sp>
        <p:nvSpPr>
          <p:cNvPr id="5" name="Text Placeholder 4"/>
          <p:cNvSpPr>
            <a:spLocks noGrp="1"/>
          </p:cNvSpPr>
          <p:nvPr>
            <p:ph type="body" sz="quarter" idx="10"/>
          </p:nvPr>
        </p:nvSpPr>
        <p:spPr>
          <a:xfrm>
            <a:off x="274638" y="1216152"/>
            <a:ext cx="11887199" cy="1098762"/>
          </a:xfrm>
        </p:spPr>
        <p:txBody>
          <a:bodyPr/>
          <a:lstStyle/>
          <a:p>
            <a:r>
              <a:rPr lang="en-US" dirty="0" smtClean="0"/>
              <a:t>This slide layout uses Consolas, a monotype font which is ideal for showing software code. </a:t>
            </a:r>
            <a:endParaRPr lang="en-US" dirty="0"/>
          </a:p>
        </p:txBody>
      </p:sp>
    </p:spTree>
    <p:extLst>
      <p:ext uri="{BB962C8B-B14F-4D97-AF65-F5344CB8AC3E}">
        <p14:creationId xmlns:p14="http://schemas.microsoft.com/office/powerpoint/2010/main" val="231793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Section title</a:t>
            </a:r>
            <a:endParaRPr lang="en-US" dirty="0"/>
          </a:p>
        </p:txBody>
      </p:sp>
    </p:spTree>
    <p:extLst>
      <p:ext uri="{BB962C8B-B14F-4D97-AF65-F5344CB8AC3E}">
        <p14:creationId xmlns:p14="http://schemas.microsoft.com/office/powerpoint/2010/main" val="388654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Section title</a:t>
            </a:r>
            <a:endParaRPr lang="en-US" dirty="0"/>
          </a:p>
        </p:txBody>
      </p:sp>
    </p:spTree>
    <p:extLst>
      <p:ext uri="{BB962C8B-B14F-4D97-AF65-F5344CB8AC3E}">
        <p14:creationId xmlns:p14="http://schemas.microsoft.com/office/powerpoint/2010/main" val="253178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Section title</a:t>
            </a:r>
            <a:endParaRPr lang="en-US" dirty="0"/>
          </a:p>
        </p:txBody>
      </p:sp>
    </p:spTree>
    <p:extLst>
      <p:ext uri="{BB962C8B-B14F-4D97-AF65-F5344CB8AC3E}">
        <p14:creationId xmlns:p14="http://schemas.microsoft.com/office/powerpoint/2010/main" val="56696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Section title</a:t>
            </a:r>
            <a:endParaRPr lang="en-US" dirty="0"/>
          </a:p>
        </p:txBody>
      </p:sp>
    </p:spTree>
    <p:extLst>
      <p:ext uri="{BB962C8B-B14F-4D97-AF65-F5344CB8AC3E}">
        <p14:creationId xmlns:p14="http://schemas.microsoft.com/office/powerpoint/2010/main" val="311686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smtClean="0"/>
              <a:t>Name</a:t>
            </a:r>
            <a:endParaRPr lang="en-US" dirty="0"/>
          </a:p>
        </p:txBody>
      </p:sp>
    </p:spTree>
    <p:extLst>
      <p:ext uri="{BB962C8B-B14F-4D97-AF65-F5344CB8AC3E}">
        <p14:creationId xmlns:p14="http://schemas.microsoft.com/office/powerpoint/2010/main" val="159731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Video</a:t>
            </a:r>
            <a:endParaRPr lang="en-US" dirty="0"/>
          </a:p>
        </p:txBody>
      </p:sp>
    </p:spTree>
    <p:extLst>
      <p:ext uri="{BB962C8B-B14F-4D97-AF65-F5344CB8AC3E}">
        <p14:creationId xmlns:p14="http://schemas.microsoft.com/office/powerpoint/2010/main" val="38042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8360"/>
            <a:ext cx="11887200" cy="1831975"/>
          </a:xfrm>
        </p:spPr>
        <p:txBody>
          <a:bodyPr/>
          <a:lstStyle/>
          <a:p>
            <a:pPr>
              <a:spcBef>
                <a:spcPts val="0"/>
              </a:spcBef>
              <a:spcAft>
                <a:spcPts val="1836"/>
              </a:spcAft>
              <a:buSzPct val="90000"/>
            </a:pPr>
            <a:r>
              <a:rPr lang="en-US" dirty="0"/>
              <a:t>Segoe is our typeface</a:t>
            </a:r>
            <a:endParaRPr lang="en-US" sz="3200" spc="-71" dirty="0">
              <a:gradFill>
                <a:gsLst>
                  <a:gs pos="0">
                    <a:srgbClr val="FFFFFF"/>
                  </a:gs>
                  <a:gs pos="86000">
                    <a:srgbClr val="FFFFFF"/>
                  </a:gs>
                </a:gsLst>
                <a:lin ang="5400000" scaled="0"/>
              </a:gradFill>
              <a:cs typeface="+mn-cs"/>
            </a:endParaRPr>
          </a:p>
        </p:txBody>
      </p:sp>
      <p:sp>
        <p:nvSpPr>
          <p:cNvPr id="4" name="Rectangle 3"/>
          <p:cNvSpPr/>
          <p:nvPr/>
        </p:nvSpPr>
        <p:spPr>
          <a:xfrm>
            <a:off x="273049" y="3960335"/>
            <a:ext cx="10517138" cy="2372957"/>
          </a:xfrm>
          <a:prstGeom prst="rect">
            <a:avLst/>
          </a:prstGeom>
        </p:spPr>
        <p:txBody>
          <a:bodyPr wrap="square" lIns="182880" tIns="146304" rIns="182880" bIns="146304">
            <a:spAutoFit/>
          </a:bodyPr>
          <a:lstStyle/>
          <a:p>
            <a:pPr>
              <a:lnSpc>
                <a:spcPct val="90000"/>
              </a:lnSpc>
              <a:spcAft>
                <a:spcPts val="1200"/>
              </a:spcAft>
            </a:pPr>
            <a:r>
              <a:rPr lang="en-US" sz="3000" dirty="0">
                <a:ln w="3175">
                  <a:noFill/>
                </a:ln>
                <a:gradFill>
                  <a:gsLst>
                    <a:gs pos="0">
                      <a:srgbClr val="FFFFFF"/>
                    </a:gs>
                    <a:gs pos="100000">
                      <a:srgbClr val="FFFFFF"/>
                    </a:gs>
                  </a:gsLst>
                  <a:lin ang="5400000" scaled="0"/>
                </a:gradFill>
                <a:latin typeface="Segoe UI Light"/>
                <a:cs typeface="Segoe UI" pitchFamily="34" charset="0"/>
              </a:rPr>
              <a:t>The simplest executions of Segoe are often the most beautiful. Let’s make our words engaging and our ideas clear by adopting a less-is-more approach to typography. Limit type to no more than three sizes in a layout. Set all copy in sentence case, limit the use of lowercase, and keep paragraphs flush left.</a:t>
            </a:r>
          </a:p>
        </p:txBody>
      </p:sp>
    </p:spTree>
    <p:extLst>
      <p:ext uri="{BB962C8B-B14F-4D97-AF65-F5344CB8AC3E}">
        <p14:creationId xmlns:p14="http://schemas.microsoft.com/office/powerpoint/2010/main" val="35607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766" y="0"/>
            <a:ext cx="11300393" cy="1351952"/>
          </a:xfrm>
        </p:spPr>
        <p:txBody>
          <a:bodyPr>
            <a:normAutofit/>
          </a:bodyPr>
          <a:lstStyle/>
          <a:p>
            <a:r>
              <a:rPr lang="en-US" sz="6119" dirty="0">
                <a:solidFill>
                  <a:schemeClr val="tx1"/>
                </a:solidFill>
              </a:rPr>
              <a:t>The Rise of APIs</a:t>
            </a:r>
          </a:p>
        </p:txBody>
      </p:sp>
      <p:graphicFrame>
        <p:nvGraphicFramePr>
          <p:cNvPr id="5" name="Chart 9"/>
          <p:cNvGraphicFramePr>
            <a:graphicFrameLocks/>
          </p:cNvGraphicFramePr>
          <p:nvPr>
            <p:extLst/>
          </p:nvPr>
        </p:nvGraphicFramePr>
        <p:xfrm>
          <a:off x="572844" y="1776738"/>
          <a:ext cx="5796117" cy="421858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530391" y="2161262"/>
            <a:ext cx="5700332" cy="3456563"/>
          </a:xfrm>
          <a:prstGeom prst="rect">
            <a:avLst/>
          </a:prstGeom>
          <a:noFill/>
        </p:spPr>
        <p:txBody>
          <a:bodyPr wrap="square" rtlCol="0">
            <a:noAutofit/>
          </a:bodyPr>
          <a:lstStyle/>
          <a:p>
            <a:pPr>
              <a:spcAft>
                <a:spcPts val="1224"/>
              </a:spcAft>
            </a:pPr>
            <a:r>
              <a:rPr lang="en-US" sz="2040" dirty="0">
                <a:latin typeface="+mj-lt"/>
                <a:cs typeface="Trade Gothic LT"/>
              </a:rPr>
              <a:t>Continued robust growth in APIs</a:t>
            </a:r>
          </a:p>
          <a:p>
            <a:pPr>
              <a:spcAft>
                <a:spcPts val="1224"/>
              </a:spcAft>
            </a:pPr>
            <a:r>
              <a:rPr lang="en-US" sz="2040" dirty="0">
                <a:latin typeface="+mj-lt"/>
                <a:cs typeface="Trade Gothic LT"/>
              </a:rPr>
              <a:t>Fueled by mobile, cloud, open &amp; big data, </a:t>
            </a:r>
            <a:r>
              <a:rPr lang="en-US" sz="2040" dirty="0" err="1">
                <a:latin typeface="+mj-lt"/>
                <a:cs typeface="Trade Gothic LT"/>
              </a:rPr>
              <a:t>IoT</a:t>
            </a:r>
            <a:endParaRPr lang="en-US" sz="2040" dirty="0">
              <a:latin typeface="+mj-lt"/>
              <a:cs typeface="Trade Gothic LT"/>
            </a:endParaRPr>
          </a:p>
          <a:p>
            <a:pPr>
              <a:spcAft>
                <a:spcPts val="1224"/>
              </a:spcAft>
            </a:pPr>
            <a:r>
              <a:rPr lang="en-US" sz="2040" dirty="0">
                <a:latin typeface="+mj-lt"/>
                <a:cs typeface="Trade Gothic LT"/>
              </a:rPr>
              <a:t>Public APIs are just the “tip of the iceberg”</a:t>
            </a:r>
          </a:p>
          <a:p>
            <a:pPr>
              <a:spcAft>
                <a:spcPts val="1224"/>
              </a:spcAft>
            </a:pPr>
            <a:r>
              <a:rPr lang="en-US" sz="2040" dirty="0">
                <a:latin typeface="+mj-lt"/>
                <a:cs typeface="Trade Gothic LT"/>
              </a:rPr>
              <a:t>APIs are a core component for many startups</a:t>
            </a:r>
          </a:p>
          <a:p>
            <a:pPr>
              <a:spcAft>
                <a:spcPts val="1224"/>
              </a:spcAft>
            </a:pPr>
            <a:r>
              <a:rPr lang="en-US" sz="2040" dirty="0">
                <a:latin typeface="+mj-lt"/>
                <a:cs typeface="Trade Gothic LT"/>
              </a:rPr>
              <a:t>APIs are drivers of innovation in the enterprises</a:t>
            </a:r>
          </a:p>
        </p:txBody>
      </p:sp>
    </p:spTree>
    <p:extLst>
      <p:ext uri="{BB962C8B-B14F-4D97-AF65-F5344CB8AC3E}">
        <p14:creationId xmlns:p14="http://schemas.microsoft.com/office/powerpoint/2010/main" val="283587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Font info</a:t>
            </a:r>
            <a:endParaRPr lang="en-US" dirty="0"/>
          </a:p>
        </p:txBody>
      </p:sp>
      <p:sp>
        <p:nvSpPr>
          <p:cNvPr id="3" name="Text Placeholder 2"/>
          <p:cNvSpPr>
            <a:spLocks noGrp="1"/>
          </p:cNvSpPr>
          <p:nvPr>
            <p:ph type="body" sz="quarter" idx="11"/>
          </p:nvPr>
        </p:nvSpPr>
        <p:spPr/>
        <p:txBody>
          <a:bodyPr/>
          <a:lstStyle/>
          <a:p>
            <a:r>
              <a:rPr lang="en-US" dirty="0" smtClean="0"/>
              <a:t>Font, size, and color for text have been formatted </a:t>
            </a:r>
            <a:br>
              <a:rPr lang="en-US" dirty="0" smtClean="0"/>
            </a:br>
            <a:r>
              <a:rPr lang="en-US" dirty="0" smtClean="0"/>
              <a:t>for you in the Slide Master</a:t>
            </a:r>
          </a:p>
          <a:p>
            <a:pPr>
              <a:spcAft>
                <a:spcPts val="1200"/>
              </a:spcAft>
            </a:pPr>
            <a:r>
              <a:rPr lang="en-US" dirty="0" smtClean="0"/>
              <a:t>This template uses Segoe UI and Segoe UI Light, standard fonts included in Windows 7/8</a:t>
            </a:r>
          </a:p>
          <a:p>
            <a:pPr lvl="1">
              <a:spcAft>
                <a:spcPts val="600"/>
              </a:spcAft>
            </a:pPr>
            <a:r>
              <a:rPr lang="en-US" dirty="0" smtClean="0"/>
              <a:t>If you are running Windows 7 or 8, no fonts are needed. If you are running Windows Vista or earlier, you will need to install Segoe UI Light. </a:t>
            </a:r>
          </a:p>
          <a:p>
            <a:pPr lvl="1">
              <a:spcAft>
                <a:spcPts val="600"/>
              </a:spcAft>
            </a:pPr>
            <a:r>
              <a:rPr lang="en-US" dirty="0" smtClean="0"/>
              <a:t>When connected to </a:t>
            </a:r>
            <a:r>
              <a:rPr lang="en-US" dirty="0" err="1" smtClean="0"/>
              <a:t>CorpNet</a:t>
            </a:r>
            <a:r>
              <a:rPr lang="en-US" dirty="0" smtClean="0"/>
              <a:t>, you can find Segoe UI here: </a:t>
            </a:r>
            <a:br>
              <a:rPr lang="en-US" dirty="0" smtClean="0"/>
            </a:br>
            <a:r>
              <a:rPr lang="en-US" dirty="0" smtClean="0">
                <a:hlinkClick r:id="rId3" action="ppaction://hlinkfile"/>
              </a:rPr>
              <a:t>\\showsrus\images\Corporate_Fonts\PC\Segoe UI\</a:t>
            </a:r>
            <a:r>
              <a:rPr lang="en-US" dirty="0" err="1" smtClean="0">
                <a:hlinkClick r:id="rId3" action="ppaction://hlinkfile"/>
              </a:rPr>
              <a:t>Segoe_UI_Font_family</a:t>
            </a:r>
            <a:r>
              <a:rPr lang="en-US" dirty="0" smtClean="0"/>
              <a:t> </a:t>
            </a:r>
          </a:p>
          <a:p>
            <a:pPr lvl="1">
              <a:spcAft>
                <a:spcPts val="600"/>
              </a:spcAft>
            </a:pPr>
            <a:r>
              <a:rPr lang="en-US" dirty="0" smtClean="0"/>
              <a:t>Copy the .</a:t>
            </a:r>
            <a:r>
              <a:rPr lang="en-US" dirty="0" err="1" smtClean="0"/>
              <a:t>ttf</a:t>
            </a:r>
            <a:r>
              <a:rPr lang="en-US" dirty="0" smtClean="0"/>
              <a:t> fonts into your C:\Windows\Fonts folder</a:t>
            </a:r>
          </a:p>
        </p:txBody>
      </p:sp>
    </p:spTree>
    <p:extLst>
      <p:ext uri="{BB962C8B-B14F-4D97-AF65-F5344CB8AC3E}">
        <p14:creationId xmlns:p14="http://schemas.microsoft.com/office/powerpoint/2010/main" val="114887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Presentation fonts/typography</a:t>
            </a:r>
            <a:endParaRPr lang="en-US" dirty="0"/>
          </a:p>
        </p:txBody>
      </p:sp>
      <p:sp>
        <p:nvSpPr>
          <p:cNvPr id="3" name="Text Placeholder 2"/>
          <p:cNvSpPr>
            <a:spLocks noGrp="1"/>
          </p:cNvSpPr>
          <p:nvPr>
            <p:ph type="body" sz="quarter" idx="11"/>
          </p:nvPr>
        </p:nvSpPr>
        <p:spPr/>
        <p:txBody>
          <a:bodyPr/>
          <a:lstStyle/>
          <a:p>
            <a:r>
              <a:rPr lang="en-US" smtClean="0"/>
              <a:t>What are the font choices and sizes?</a:t>
            </a:r>
          </a:p>
          <a:p>
            <a:pPr lvl="1"/>
            <a:r>
              <a:rPr lang="en-US" smtClean="0"/>
              <a:t>Any font size 28pt or larger should use Segoe UI Light</a:t>
            </a:r>
          </a:p>
          <a:p>
            <a:pPr lvl="1"/>
            <a:r>
              <a:rPr lang="en-US" smtClean="0"/>
              <a:t>Any type that is less than 28pt should use Segoe UI</a:t>
            </a:r>
          </a:p>
          <a:p>
            <a:pPr lvl="1"/>
            <a:r>
              <a:rPr lang="en-US" smtClean="0"/>
              <a:t>On one slide, try to use a maximum of 3 font sizes</a:t>
            </a:r>
          </a:p>
          <a:p>
            <a:r>
              <a:rPr lang="en-US" smtClean="0"/>
              <a:t>Where to start</a:t>
            </a:r>
          </a:p>
          <a:p>
            <a:pPr lvl="1"/>
            <a:r>
              <a:rPr lang="en-US" smtClean="0"/>
              <a:t>Control focus by using scale versus bullets</a:t>
            </a:r>
          </a:p>
          <a:p>
            <a:pPr lvl="1"/>
            <a:r>
              <a:rPr lang="en-US" smtClean="0"/>
              <a:t>Use color to draw focus when necessary</a:t>
            </a:r>
          </a:p>
          <a:p>
            <a:pPr lvl="1"/>
            <a:r>
              <a:rPr lang="en-US" smtClean="0"/>
              <a:t>Start with main topic at 40pt and subtopics at 20pt</a:t>
            </a:r>
          </a:p>
          <a:p>
            <a:r>
              <a:rPr lang="en-US" smtClean="0"/>
              <a:t>Title/sentence casing and periods</a:t>
            </a:r>
          </a:p>
          <a:p>
            <a:pPr lvl="1"/>
            <a:r>
              <a:rPr lang="en-US" smtClean="0"/>
              <a:t>Title text should be “sentence case” </a:t>
            </a:r>
          </a:p>
          <a:p>
            <a:pPr lvl="1"/>
            <a:r>
              <a:rPr lang="en-US" smtClean="0"/>
              <a:t>All supporting slide text should be sentence case except for names and products</a:t>
            </a:r>
            <a:endParaRPr lang="en-US" dirty="0" smtClean="0"/>
          </a:p>
        </p:txBody>
      </p:sp>
    </p:spTree>
    <p:extLst>
      <p:ext uri="{BB962C8B-B14F-4D97-AF65-F5344CB8AC3E}">
        <p14:creationId xmlns:p14="http://schemas.microsoft.com/office/powerpoint/2010/main" val="36201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74" y="2786518"/>
            <a:ext cx="1657350" cy="3219450"/>
          </a:xfrm>
          <a:prstGeom prst="rect">
            <a:avLst/>
          </a:prstGeom>
        </p:spPr>
      </p:pic>
      <p:sp>
        <p:nvSpPr>
          <p:cNvPr id="2" name="Title 1"/>
          <p:cNvSpPr>
            <a:spLocks noGrp="1"/>
          </p:cNvSpPr>
          <p:nvPr>
            <p:ph type="title"/>
          </p:nvPr>
        </p:nvSpPr>
        <p:spPr/>
        <p:txBody>
          <a:bodyPr/>
          <a:lstStyle/>
          <a:p>
            <a:r>
              <a:rPr lang="en-US" dirty="0"/>
              <a:t>Slide </a:t>
            </a:r>
            <a:r>
              <a:rPr lang="en-US" dirty="0" smtClean="0"/>
              <a:t>palette info</a:t>
            </a:r>
            <a:endParaRPr lang="en-US" dirty="0"/>
          </a:p>
        </p:txBody>
      </p:sp>
      <p:sp>
        <p:nvSpPr>
          <p:cNvPr id="4" name="Rectangle 3"/>
          <p:cNvSpPr/>
          <p:nvPr/>
        </p:nvSpPr>
        <p:spPr bwMode="auto">
          <a:xfrm>
            <a:off x="3630747" y="4254353"/>
            <a:ext cx="7127758" cy="1438579"/>
          </a:xfrm>
          <a:custGeom>
            <a:avLst/>
            <a:gdLst/>
            <a:ahLst/>
            <a:cxnLst/>
            <a:rect l="l" t="t" r="r" b="b"/>
            <a:pathLst>
              <a:path w="6985822" h="1410500">
                <a:moveTo>
                  <a:pt x="0" y="0"/>
                </a:moveTo>
                <a:lnTo>
                  <a:pt x="3955278" y="0"/>
                </a:lnTo>
                <a:lnTo>
                  <a:pt x="3955278" y="170496"/>
                </a:lnTo>
                <a:lnTo>
                  <a:pt x="6985822" y="170496"/>
                </a:lnTo>
                <a:lnTo>
                  <a:pt x="6985822" y="1284072"/>
                </a:lnTo>
                <a:lnTo>
                  <a:pt x="3955278" y="1284072"/>
                </a:lnTo>
                <a:lnTo>
                  <a:pt x="3955278" y="1410500"/>
                </a:lnTo>
                <a:lnTo>
                  <a:pt x="0" y="1410500"/>
                </a:lnTo>
                <a:close/>
              </a:path>
            </a:pathLst>
          </a:custGeom>
          <a:noFill/>
          <a:ln w="3175">
            <a:solidFill>
              <a:schemeClr val="tx1">
                <a:alpha val="27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6361410" y="4393096"/>
            <a:ext cx="1206527" cy="1206042"/>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Accent 3</a:t>
            </a:r>
          </a:p>
        </p:txBody>
      </p:sp>
      <p:sp>
        <p:nvSpPr>
          <p:cNvPr id="6" name="Rectangle 5"/>
          <p:cNvSpPr/>
          <p:nvPr/>
        </p:nvSpPr>
        <p:spPr bwMode="auto">
          <a:xfrm>
            <a:off x="5056434" y="4393096"/>
            <a:ext cx="1206527" cy="1206042"/>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chemeClr val="tx1"/>
                    </a:gs>
                    <a:gs pos="100000">
                      <a:schemeClr val="tx1"/>
                    </a:gs>
                  </a:gsLst>
                  <a:lin ang="5400000" scaled="0"/>
                </a:gradFill>
              </a:rPr>
              <a:t>Accent 2</a:t>
            </a:r>
          </a:p>
        </p:txBody>
      </p:sp>
      <p:sp>
        <p:nvSpPr>
          <p:cNvPr id="7" name="Rectangle 6"/>
          <p:cNvSpPr/>
          <p:nvPr/>
        </p:nvSpPr>
        <p:spPr bwMode="auto">
          <a:xfrm>
            <a:off x="3751458" y="4393096"/>
            <a:ext cx="1206527" cy="120604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000000"/>
                    </a:gs>
                    <a:gs pos="100000">
                      <a:srgbClr val="000000"/>
                    </a:gs>
                  </a:gsLst>
                  <a:lin ang="5400000" scaled="0"/>
                </a:gradFill>
              </a:rPr>
              <a:t>Accent 1</a:t>
            </a:r>
          </a:p>
        </p:txBody>
      </p:sp>
      <p:sp>
        <p:nvSpPr>
          <p:cNvPr id="8" name="Rectangle 7"/>
          <p:cNvSpPr/>
          <p:nvPr/>
        </p:nvSpPr>
        <p:spPr bwMode="auto">
          <a:xfrm>
            <a:off x="9736779" y="4528438"/>
            <a:ext cx="935733" cy="935357"/>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chemeClr val="tx1"/>
                    </a:gs>
                    <a:gs pos="100000">
                      <a:schemeClr val="tx1"/>
                    </a:gs>
                  </a:gsLst>
                  <a:lin ang="5400000" scaled="0"/>
                </a:gradFill>
              </a:rPr>
              <a:t>Accent 6</a:t>
            </a:r>
          </a:p>
        </p:txBody>
      </p:sp>
      <p:sp>
        <p:nvSpPr>
          <p:cNvPr id="9" name="Rectangle 8"/>
          <p:cNvSpPr/>
          <p:nvPr/>
        </p:nvSpPr>
        <p:spPr bwMode="auto">
          <a:xfrm>
            <a:off x="8705220" y="4528438"/>
            <a:ext cx="935733" cy="93535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000000"/>
                    </a:gs>
                    <a:gs pos="100000">
                      <a:srgbClr val="000000"/>
                    </a:gs>
                  </a:gsLst>
                  <a:lin ang="5400000" scaled="0"/>
                </a:gradFill>
              </a:rPr>
              <a:t>Accent 5</a:t>
            </a:r>
          </a:p>
        </p:txBody>
      </p:sp>
      <p:sp>
        <p:nvSpPr>
          <p:cNvPr id="10" name="Rectangle 9"/>
          <p:cNvSpPr/>
          <p:nvPr/>
        </p:nvSpPr>
        <p:spPr bwMode="auto">
          <a:xfrm>
            <a:off x="7666388" y="4528438"/>
            <a:ext cx="935733" cy="935357"/>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Accent 4</a:t>
            </a:r>
          </a:p>
        </p:txBody>
      </p:sp>
      <p:sp>
        <p:nvSpPr>
          <p:cNvPr id="11" name="Rectangle 10"/>
          <p:cNvSpPr/>
          <p:nvPr/>
        </p:nvSpPr>
        <p:spPr bwMode="auto">
          <a:xfrm>
            <a:off x="2322664" y="4393096"/>
            <a:ext cx="1206527" cy="1206042"/>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400" dirty="0">
                <a:gradFill>
                  <a:gsLst>
                    <a:gs pos="0">
                      <a:schemeClr val="tx1"/>
                    </a:gs>
                    <a:gs pos="100000">
                      <a:schemeClr val="tx1"/>
                    </a:gs>
                  </a:gsLst>
                  <a:lin ang="5400000" scaled="0"/>
                </a:gradFill>
              </a:rPr>
              <a:t>Text</a:t>
            </a:r>
          </a:p>
          <a:p>
            <a:pPr algn="ctr" defTabSz="932472" fontAlgn="base">
              <a:spcBef>
                <a:spcPct val="0"/>
              </a:spcBef>
              <a:spcAft>
                <a:spcPct val="0"/>
              </a:spcAft>
            </a:pPr>
            <a:r>
              <a:rPr lang="en-US" sz="1400" dirty="0" smtClean="0">
                <a:gradFill>
                  <a:gsLst>
                    <a:gs pos="0">
                      <a:schemeClr val="tx1"/>
                    </a:gs>
                    <a:gs pos="100000">
                      <a:schemeClr val="tx1"/>
                    </a:gs>
                  </a:gsLst>
                  <a:lin ang="5400000" scaled="0"/>
                </a:gradFill>
              </a:rPr>
              <a:t>Light 2</a:t>
            </a:r>
            <a:endParaRPr lang="en-US" sz="1400" dirty="0">
              <a:gradFill>
                <a:gsLst>
                  <a:gs pos="0">
                    <a:schemeClr val="tx1"/>
                  </a:gs>
                  <a:gs pos="100000">
                    <a:schemeClr val="tx1"/>
                  </a:gs>
                </a:gsLst>
                <a:lin ang="5400000" scaled="0"/>
              </a:gradFill>
            </a:endParaRPr>
          </a:p>
        </p:txBody>
      </p:sp>
      <p:sp>
        <p:nvSpPr>
          <p:cNvPr id="13" name="TextBox 12"/>
          <p:cNvSpPr txBox="1"/>
          <p:nvPr/>
        </p:nvSpPr>
        <p:spPr>
          <a:xfrm>
            <a:off x="2937306" y="2725616"/>
            <a:ext cx="8862008" cy="565027"/>
          </a:xfrm>
          <a:prstGeom prst="rect">
            <a:avLst/>
          </a:prstGeom>
          <a:noFill/>
        </p:spPr>
        <p:txBody>
          <a:bodyPr wrap="square" lIns="182880" tIns="0" rIns="182880" bIns="0" rtlCol="0">
            <a:spAutoFit/>
          </a:bodyPr>
          <a:lstStyle/>
          <a:p>
            <a:r>
              <a:rPr lang="en-US" dirty="0" smtClean="0">
                <a:gradFill>
                  <a:gsLst>
                    <a:gs pos="2917">
                      <a:schemeClr val="tx1"/>
                    </a:gs>
                    <a:gs pos="30000">
                      <a:schemeClr val="tx1"/>
                    </a:gs>
                  </a:gsLst>
                  <a:lin ang="5400000" scaled="0"/>
                </a:gradFill>
              </a:rPr>
              <a:t>Select the 4</a:t>
            </a:r>
            <a:r>
              <a:rPr lang="en-US" baseline="30000" dirty="0" smtClean="0">
                <a:gradFill>
                  <a:gsLst>
                    <a:gs pos="2917">
                      <a:schemeClr val="tx1"/>
                    </a:gs>
                    <a:gs pos="30000">
                      <a:schemeClr val="tx1"/>
                    </a:gs>
                  </a:gsLst>
                  <a:lin ang="5400000" scaled="0"/>
                </a:gradFill>
              </a:rPr>
              <a:t>th</a:t>
            </a:r>
            <a:r>
              <a:rPr lang="en-US" dirty="0" smtClean="0">
                <a:gradFill>
                  <a:gsLst>
                    <a:gs pos="2917">
                      <a:schemeClr val="tx1"/>
                    </a:gs>
                    <a:gs pos="30000">
                      <a:schemeClr val="tx1"/>
                    </a:gs>
                  </a:gsLst>
                  <a:lin ang="5400000" scaled="0"/>
                </a:gradFill>
              </a:rPr>
              <a:t> color from the left for subheads and 1</a:t>
            </a:r>
            <a:r>
              <a:rPr lang="en-US" baseline="30000" dirty="0" smtClean="0">
                <a:gradFill>
                  <a:gsLst>
                    <a:gs pos="2917">
                      <a:schemeClr val="tx1"/>
                    </a:gs>
                    <a:gs pos="30000">
                      <a:schemeClr val="tx1"/>
                    </a:gs>
                  </a:gsLst>
                  <a:lin ang="5400000" scaled="0"/>
                </a:gradFill>
              </a:rPr>
              <a:t>st</a:t>
            </a:r>
            <a:r>
              <a:rPr lang="en-US" dirty="0" smtClean="0">
                <a:gradFill>
                  <a:gsLst>
                    <a:gs pos="2917">
                      <a:schemeClr val="tx1"/>
                    </a:gs>
                    <a:gs pos="30000">
                      <a:schemeClr val="tx1"/>
                    </a:gs>
                  </a:gsLst>
                  <a:lin ang="5400000" scaled="0"/>
                </a:gradFill>
              </a:rPr>
              <a:t> level non-bulleted text color, or wherever “color” text is preferred over the default black/white text</a:t>
            </a:r>
          </a:p>
        </p:txBody>
      </p:sp>
      <p:sp>
        <p:nvSpPr>
          <p:cNvPr id="14" name="TextBox 13"/>
          <p:cNvSpPr txBox="1"/>
          <p:nvPr/>
        </p:nvSpPr>
        <p:spPr>
          <a:xfrm>
            <a:off x="3757856" y="3737150"/>
            <a:ext cx="7060545" cy="313904"/>
          </a:xfrm>
          <a:prstGeom prst="rect">
            <a:avLst/>
          </a:prstGeom>
          <a:noFill/>
        </p:spPr>
        <p:txBody>
          <a:bodyPr wrap="square" lIns="0" tIns="0" rIns="0" bIns="0" rtlCol="0">
            <a:spAutoFit/>
          </a:bodyPr>
          <a:lstStyle/>
          <a:p>
            <a:pPr algn="ctr"/>
            <a:r>
              <a:rPr lang="en-US" sz="2000" dirty="0">
                <a:gradFill>
                  <a:gsLst>
                    <a:gs pos="2917">
                      <a:schemeClr val="tx1"/>
                    </a:gs>
                    <a:gs pos="30000">
                      <a:schemeClr val="tx1"/>
                    </a:gs>
                  </a:gsLst>
                  <a:lin ang="5400000" scaled="0"/>
                </a:gradFill>
              </a:rPr>
              <a:t>Accent colors 1-6 – (6 Theme Colors to the far right)</a:t>
            </a:r>
          </a:p>
        </p:txBody>
      </p:sp>
      <p:grpSp>
        <p:nvGrpSpPr>
          <p:cNvPr id="15" name="Group 14"/>
          <p:cNvGrpSpPr/>
          <p:nvPr/>
        </p:nvGrpSpPr>
        <p:grpSpPr>
          <a:xfrm>
            <a:off x="3751456" y="3819883"/>
            <a:ext cx="6921056" cy="455867"/>
            <a:chOff x="5099206" y="3872901"/>
            <a:chExt cx="6165897" cy="363048"/>
          </a:xfrm>
        </p:grpSpPr>
        <p:cxnSp>
          <p:nvCxnSpPr>
            <p:cNvPr id="16" name="Straight Connector 15"/>
            <p:cNvCxnSpPr/>
            <p:nvPr/>
          </p:nvCxnSpPr>
          <p:spPr>
            <a:xfrm>
              <a:off x="5104785" y="4099191"/>
              <a:ext cx="6154739" cy="0"/>
            </a:xfrm>
            <a:prstGeom prst="line">
              <a:avLst/>
            </a:prstGeom>
            <a:noFill/>
            <a:ln>
              <a:solidFill>
                <a:schemeClr val="tx1"/>
              </a:solidFill>
              <a:headEnd type="arrow" w="med" len="med"/>
              <a:tailEnd type="arrow" w="med" len="med"/>
            </a:ln>
            <a:effectLst/>
          </p:spPr>
          <p:style>
            <a:lnRef idx="1">
              <a:schemeClr val="accent2"/>
            </a:lnRef>
            <a:fillRef idx="3">
              <a:schemeClr val="accent2"/>
            </a:fillRef>
            <a:effectRef idx="2">
              <a:schemeClr val="accent2"/>
            </a:effectRef>
            <a:fontRef idx="minor">
              <a:schemeClr val="lt1"/>
            </a:fontRef>
          </p:style>
        </p:cxnSp>
        <p:cxnSp>
          <p:nvCxnSpPr>
            <p:cNvPr id="17" name="Straight Connector 16"/>
            <p:cNvCxnSpPr/>
            <p:nvPr/>
          </p:nvCxnSpPr>
          <p:spPr>
            <a:xfrm>
              <a:off x="5099206" y="3872901"/>
              <a:ext cx="0" cy="363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265103" y="3872902"/>
              <a:ext cx="0" cy="363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 Placeholder 2"/>
          <p:cNvSpPr txBox="1">
            <a:spLocks/>
          </p:cNvSpPr>
          <p:nvPr/>
        </p:nvSpPr>
        <p:spPr>
          <a:xfrm>
            <a:off x="274638" y="1227844"/>
            <a:ext cx="11887200" cy="1209562"/>
          </a:xfrm>
          <a:prstGeom prst="rect">
            <a:avLst/>
          </a:prstGeom>
        </p:spPr>
        <p:txBody>
          <a:bodyPr vert="horz" wrap="square" lIns="182880" tIns="146304" rIns="182880" bIns="146304" rtlCol="0">
            <a:sp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gradFill>
                  <a:gsLst>
                    <a:gs pos="100000">
                      <a:schemeClr val="tx1"/>
                    </a:gs>
                    <a:gs pos="6000">
                      <a:schemeClr val="tx1"/>
                    </a:gs>
                  </a:gsLst>
                  <a:lin ang="5400000" scaled="0"/>
                </a:gra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00000">
                      <a:schemeClr val="tx1"/>
                    </a:gs>
                    <a:gs pos="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solidFill>
                  <a:schemeClr val="tx1"/>
                </a:solidFill>
              </a:rPr>
              <a:t>The PowerPoint palette for this template has been built for you and is shown below. Avoid using too many colors in your presentation. </a:t>
            </a:r>
          </a:p>
        </p:txBody>
      </p:sp>
      <p:sp>
        <p:nvSpPr>
          <p:cNvPr id="20" name="Text Placeholder 2"/>
          <p:cNvSpPr txBox="1">
            <a:spLocks/>
          </p:cNvSpPr>
          <p:nvPr/>
        </p:nvSpPr>
        <p:spPr>
          <a:xfrm>
            <a:off x="3751456" y="5843402"/>
            <a:ext cx="3816481" cy="762786"/>
          </a:xfrm>
          <a:prstGeom prst="rect">
            <a:avLst/>
          </a:prstGeom>
        </p:spPr>
        <p:txBody>
          <a:bodyPr vert="horz" wrap="square" lIns="182880" tIns="0" rIns="182880" bIns="0" rtlCol="0">
            <a:sp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gradFill>
                  <a:gsLst>
                    <a:gs pos="100000">
                      <a:schemeClr val="tx1"/>
                    </a:gs>
                    <a:gs pos="6000">
                      <a:schemeClr val="tx1"/>
                    </a:gs>
                  </a:gsLst>
                  <a:lin ang="5400000" scaled="0"/>
                </a:gra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00000">
                      <a:schemeClr val="tx1"/>
                    </a:gs>
                    <a:gs pos="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gradFill>
                  <a:gsLst>
                    <a:gs pos="2917">
                      <a:schemeClr val="tx1"/>
                    </a:gs>
                    <a:gs pos="30000">
                      <a:schemeClr val="tx1"/>
                    </a:gs>
                  </a:gsLst>
                  <a:lin ang="5400000" scaled="0"/>
                </a:gradFill>
                <a:latin typeface="+mn-lt"/>
              </a:rPr>
              <a:t>Use </a:t>
            </a:r>
            <a:r>
              <a:rPr lang="en-US" sz="1800" b="1" dirty="0">
                <a:gradFill>
                  <a:gsLst>
                    <a:gs pos="2917">
                      <a:schemeClr val="tx1"/>
                    </a:gs>
                    <a:gs pos="30000">
                      <a:schemeClr val="tx1"/>
                    </a:gs>
                  </a:gsLst>
                  <a:lin ang="5400000" scaled="0"/>
                </a:gradFill>
                <a:latin typeface="+mn-lt"/>
              </a:rPr>
              <a:t>Accent 1</a:t>
            </a:r>
            <a:r>
              <a:rPr lang="en-US" sz="1800" dirty="0">
                <a:gradFill>
                  <a:gsLst>
                    <a:gs pos="2917">
                      <a:schemeClr val="tx1"/>
                    </a:gs>
                    <a:gs pos="30000">
                      <a:schemeClr val="tx1"/>
                    </a:gs>
                  </a:gsLst>
                  <a:lin ang="5400000" scaled="0"/>
                </a:gradFill>
                <a:latin typeface="+mn-lt"/>
              </a:rPr>
              <a:t> as the main accent color. Use </a:t>
            </a:r>
            <a:r>
              <a:rPr lang="en-US" sz="1800" b="1" dirty="0">
                <a:gradFill>
                  <a:gsLst>
                    <a:gs pos="2917">
                      <a:schemeClr val="tx1"/>
                    </a:gs>
                    <a:gs pos="30000">
                      <a:schemeClr val="tx1"/>
                    </a:gs>
                  </a:gsLst>
                  <a:lin ang="5400000" scaled="0"/>
                </a:gradFill>
                <a:latin typeface="+mn-lt"/>
              </a:rPr>
              <a:t>Accent 2</a:t>
            </a:r>
            <a:r>
              <a:rPr lang="en-US" sz="1800" dirty="0">
                <a:gradFill>
                  <a:gsLst>
                    <a:gs pos="2917">
                      <a:schemeClr val="tx1"/>
                    </a:gs>
                    <a:gs pos="30000">
                      <a:schemeClr val="tx1"/>
                    </a:gs>
                  </a:gsLst>
                  <a:lin ang="5400000" scaled="0"/>
                </a:gradFill>
                <a:latin typeface="+mn-lt"/>
              </a:rPr>
              <a:t> and </a:t>
            </a:r>
            <a:r>
              <a:rPr lang="en-US" sz="1800" b="1" dirty="0">
                <a:gradFill>
                  <a:gsLst>
                    <a:gs pos="2917">
                      <a:schemeClr val="tx1"/>
                    </a:gs>
                    <a:gs pos="30000">
                      <a:schemeClr val="tx1"/>
                    </a:gs>
                  </a:gsLst>
                  <a:lin ang="5400000" scaled="0"/>
                </a:gradFill>
                <a:latin typeface="+mn-lt"/>
              </a:rPr>
              <a:t>Accent 3</a:t>
            </a:r>
            <a:r>
              <a:rPr lang="en-US" sz="1800" dirty="0">
                <a:gradFill>
                  <a:gsLst>
                    <a:gs pos="2917">
                      <a:schemeClr val="tx1"/>
                    </a:gs>
                    <a:gs pos="30000">
                      <a:schemeClr val="tx1"/>
                    </a:gs>
                  </a:gsLst>
                  <a:lin ang="5400000" scaled="0"/>
                </a:gradFill>
                <a:latin typeface="+mn-lt"/>
              </a:rPr>
              <a:t> when </a:t>
            </a:r>
            <a:r>
              <a:rPr lang="en-US" sz="1800" dirty="0">
                <a:gradFill>
                  <a:gsLst>
                    <a:gs pos="0">
                      <a:schemeClr val="tx1"/>
                    </a:gs>
                    <a:gs pos="86000">
                      <a:schemeClr val="tx1"/>
                    </a:gs>
                  </a:gsLst>
                  <a:lin ang="5400000" scaled="0"/>
                </a:gradFill>
                <a:latin typeface="+mn-lt"/>
              </a:rPr>
              <a:t>additional colors are needed. </a:t>
            </a:r>
          </a:p>
        </p:txBody>
      </p:sp>
      <p:sp>
        <p:nvSpPr>
          <p:cNvPr id="29" name="Rectangle 28"/>
          <p:cNvSpPr/>
          <p:nvPr/>
        </p:nvSpPr>
        <p:spPr bwMode="auto">
          <a:xfrm>
            <a:off x="1088475" y="3016106"/>
            <a:ext cx="980023" cy="155434"/>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4" name="Group 23"/>
          <p:cNvGrpSpPr/>
          <p:nvPr/>
        </p:nvGrpSpPr>
        <p:grpSpPr>
          <a:xfrm>
            <a:off x="1015144" y="2722949"/>
            <a:ext cx="1922161" cy="1872907"/>
            <a:chOff x="994929" y="2294478"/>
            <a:chExt cx="1883885" cy="1836350"/>
          </a:xfrm>
        </p:grpSpPr>
        <p:cxnSp>
          <p:nvCxnSpPr>
            <p:cNvPr id="25" name="Straight Connector 24"/>
            <p:cNvCxnSpPr/>
            <p:nvPr/>
          </p:nvCxnSpPr>
          <p:spPr>
            <a:xfrm>
              <a:off x="2878814" y="2294478"/>
              <a:ext cx="0" cy="1836350"/>
            </a:xfrm>
            <a:prstGeom prst="line">
              <a:avLst/>
            </a:prstGeom>
            <a:noFill/>
            <a:ln>
              <a:solidFill>
                <a:srgbClr val="C00000"/>
              </a:solidFill>
              <a:headEnd type="none" w="med" len="med"/>
              <a:tailEnd type="oval" w="med" len="med"/>
            </a:ln>
            <a:effectLst/>
          </p:spPr>
          <p:style>
            <a:lnRef idx="1">
              <a:schemeClr val="accent2"/>
            </a:lnRef>
            <a:fillRef idx="3">
              <a:schemeClr val="accent2"/>
            </a:fillRef>
            <a:effectRef idx="2">
              <a:schemeClr val="accent2"/>
            </a:effectRef>
            <a:fontRef idx="minor">
              <a:schemeClr val="lt1"/>
            </a:fontRef>
          </p:style>
        </p:cxnSp>
        <p:sp>
          <p:nvSpPr>
            <p:cNvPr id="26" name="Freeform 25"/>
            <p:cNvSpPr/>
            <p:nvPr/>
          </p:nvSpPr>
          <p:spPr bwMode="auto">
            <a:xfrm>
              <a:off x="994929" y="2294478"/>
              <a:ext cx="1883885" cy="264405"/>
            </a:xfrm>
            <a:custGeom>
              <a:avLst/>
              <a:gdLst>
                <a:gd name="connsiteX0" fmla="*/ 0 w 1883885"/>
                <a:gd name="connsiteY0" fmla="*/ 264405 h 264405"/>
                <a:gd name="connsiteX1" fmla="*/ 0 w 1883885"/>
                <a:gd name="connsiteY1" fmla="*/ 0 h 264405"/>
                <a:gd name="connsiteX2" fmla="*/ 1883885 w 1883885"/>
                <a:gd name="connsiteY2" fmla="*/ 0 h 264405"/>
              </a:gdLst>
              <a:ahLst/>
              <a:cxnLst>
                <a:cxn ang="0">
                  <a:pos x="connsiteX0" y="connsiteY0"/>
                </a:cxn>
                <a:cxn ang="0">
                  <a:pos x="connsiteX1" y="connsiteY1"/>
                </a:cxn>
                <a:cxn ang="0">
                  <a:pos x="connsiteX2" y="connsiteY2"/>
                </a:cxn>
              </a:cxnLst>
              <a:rect l="l" t="t" r="r" b="b"/>
              <a:pathLst>
                <a:path w="1883885" h="264405">
                  <a:moveTo>
                    <a:pt x="0" y="264405"/>
                  </a:moveTo>
                  <a:lnTo>
                    <a:pt x="0" y="0"/>
                  </a:lnTo>
                  <a:lnTo>
                    <a:pt x="1883885" y="0"/>
                  </a:lnTo>
                </a:path>
              </a:pathLst>
            </a:custGeom>
            <a:ln>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 name="Text Placeholder 2"/>
          <p:cNvSpPr txBox="1">
            <a:spLocks/>
          </p:cNvSpPr>
          <p:nvPr/>
        </p:nvSpPr>
        <p:spPr>
          <a:xfrm>
            <a:off x="7823759" y="5742276"/>
            <a:ext cx="3006124" cy="452021"/>
          </a:xfrm>
          <a:prstGeom prst="rect">
            <a:avLst/>
          </a:prstGeom>
        </p:spPr>
        <p:txBody>
          <a:bodyPr vert="horz" wrap="square" lIns="0" tIns="0" rIns="0" bIns="0" rtlCol="0">
            <a:sp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gradFill>
                  <a:gsLst>
                    <a:gs pos="100000">
                      <a:schemeClr val="tx1"/>
                    </a:gs>
                    <a:gs pos="6000">
                      <a:schemeClr val="tx1"/>
                    </a:gs>
                  </a:gsLst>
                  <a:lin ang="5400000" scaled="0"/>
                </a:gra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00000">
                      <a:schemeClr val="tx1"/>
                    </a:gs>
                    <a:gs pos="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gradFill>
                  <a:gsLst>
                    <a:gs pos="0">
                      <a:schemeClr val="tx1"/>
                    </a:gs>
                    <a:gs pos="86000">
                      <a:schemeClr val="tx1"/>
                    </a:gs>
                  </a:gsLst>
                  <a:lin ang="5400000" scaled="0"/>
                </a:gradFill>
                <a:latin typeface="+mn-lt"/>
              </a:rPr>
              <a:t>Use </a:t>
            </a:r>
            <a:r>
              <a:rPr lang="en-US" sz="1600" b="1" dirty="0">
                <a:gradFill>
                  <a:gsLst>
                    <a:gs pos="0">
                      <a:schemeClr val="tx1"/>
                    </a:gs>
                    <a:gs pos="86000">
                      <a:schemeClr val="tx1"/>
                    </a:gs>
                  </a:gsLst>
                  <a:lin ang="5400000" scaled="0"/>
                </a:gradFill>
                <a:latin typeface="+mn-lt"/>
              </a:rPr>
              <a:t>Accents 4-6 </a:t>
            </a:r>
            <a:r>
              <a:rPr lang="en-US" sz="1600" dirty="0">
                <a:gradFill>
                  <a:gsLst>
                    <a:gs pos="0">
                      <a:schemeClr val="tx1"/>
                    </a:gs>
                    <a:gs pos="86000">
                      <a:schemeClr val="tx1"/>
                    </a:gs>
                  </a:gsLst>
                  <a:lin ang="5400000" scaled="0"/>
                </a:gradFill>
                <a:latin typeface="+mn-lt"/>
              </a:rPr>
              <a:t>sparingly – only when more colors are necessary. </a:t>
            </a:r>
          </a:p>
        </p:txBody>
      </p:sp>
      <p:cxnSp>
        <p:nvCxnSpPr>
          <p:cNvPr id="12" name="Straight Arrow Connector 11"/>
          <p:cNvCxnSpPr/>
          <p:nvPr/>
        </p:nvCxnSpPr>
        <p:spPr>
          <a:xfrm>
            <a:off x="1015144" y="2308555"/>
            <a:ext cx="0" cy="414394"/>
          </a:xfrm>
          <a:prstGeom prst="straightConnector1">
            <a:avLst/>
          </a:prstGeom>
          <a:ln>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622266"/>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7244" y="3035413"/>
            <a:ext cx="9138802" cy="3657600"/>
            <a:chOff x="277244" y="2402586"/>
            <a:chExt cx="5189521" cy="3377581"/>
          </a:xfrm>
        </p:grpSpPr>
        <p:sp>
          <p:nvSpPr>
            <p:cNvPr id="68" name="Rectangle 67"/>
            <p:cNvSpPr/>
            <p:nvPr/>
          </p:nvSpPr>
          <p:spPr bwMode="auto">
            <a:xfrm rot="16200000">
              <a:off x="941232" y="3810012"/>
              <a:ext cx="3044648" cy="89565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6556" tIns="146304" rIns="186556" bIns="146304"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dirty="0">
                  <a:gradFill>
                    <a:gsLst>
                      <a:gs pos="0">
                        <a:schemeClr val="tx1"/>
                      </a:gs>
                      <a:gs pos="100000">
                        <a:schemeClr val="tx1"/>
                      </a:gs>
                    </a:gsLst>
                    <a:lin ang="5400000" scaled="0"/>
                  </a:gradFill>
                  <a:ea typeface="Segoe UI" pitchFamily="34" charset="0"/>
                  <a:cs typeface="Segoe UI" pitchFamily="34" charset="0"/>
                </a:rPr>
                <a:t>125M</a:t>
              </a:r>
            </a:p>
          </p:txBody>
        </p:sp>
        <p:sp>
          <p:nvSpPr>
            <p:cNvPr id="34" name="Rectangle 33"/>
            <p:cNvSpPr/>
            <p:nvPr/>
          </p:nvSpPr>
          <p:spPr bwMode="auto">
            <a:xfrm rot="16200000">
              <a:off x="1696352" y="3643547"/>
              <a:ext cx="3377581" cy="89565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6556" tIns="146304" rIns="186556" bIns="146304"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dirty="0">
                  <a:gradFill>
                    <a:gsLst>
                      <a:gs pos="0">
                        <a:srgbClr val="000000"/>
                      </a:gs>
                      <a:gs pos="100000">
                        <a:srgbClr val="000000"/>
                      </a:gs>
                    </a:gsLst>
                    <a:lin ang="5400000" scaled="0"/>
                  </a:gradFill>
                  <a:ea typeface="Segoe UI" pitchFamily="34" charset="0"/>
                  <a:cs typeface="Segoe UI" pitchFamily="34" charset="0"/>
                </a:rPr>
                <a:t>140M</a:t>
              </a:r>
            </a:p>
            <a:p>
              <a:pPr algn="ctr" defTabSz="932290" fontAlgn="base">
                <a:lnSpc>
                  <a:spcPct val="8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rot="16200000">
              <a:off x="-48281" y="3742083"/>
              <a:ext cx="3180504" cy="89565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6556" tIns="146304" rIns="186556" bIns="146304"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pc="-51" dirty="0">
                  <a:gradFill>
                    <a:gsLst>
                      <a:gs pos="0">
                        <a:srgbClr val="FFFFFF"/>
                      </a:gs>
                      <a:gs pos="100000">
                        <a:srgbClr val="FFFFFF"/>
                      </a:gs>
                    </a:gsLst>
                    <a:lin ang="5400000" scaled="0"/>
                  </a:gradFill>
                  <a:ea typeface="Segoe UI" pitchFamily="34" charset="0"/>
                  <a:cs typeface="Segoe UI" pitchFamily="34" charset="0"/>
                </a:rPr>
                <a:t>130M</a:t>
              </a:r>
            </a:p>
          </p:txBody>
        </p:sp>
        <p:sp>
          <p:nvSpPr>
            <p:cNvPr id="87" name="Rectangle 86"/>
            <p:cNvSpPr/>
            <p:nvPr/>
          </p:nvSpPr>
          <p:spPr bwMode="auto">
            <a:xfrm rot="16200000">
              <a:off x="2926959" y="4465702"/>
              <a:ext cx="2246400" cy="382521"/>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290"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Other</a:t>
              </a:r>
            </a:p>
          </p:txBody>
        </p:sp>
        <p:sp>
          <p:nvSpPr>
            <p:cNvPr id="90" name="Rectangle 89"/>
            <p:cNvSpPr/>
            <p:nvPr/>
          </p:nvSpPr>
          <p:spPr bwMode="auto">
            <a:xfrm rot="16200000">
              <a:off x="3770095" y="4900391"/>
              <a:ext cx="1377024" cy="382521"/>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290"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Other</a:t>
              </a:r>
            </a:p>
          </p:txBody>
        </p:sp>
        <p:sp>
          <p:nvSpPr>
            <p:cNvPr id="6" name="Rectangle 5"/>
            <p:cNvSpPr/>
            <p:nvPr/>
          </p:nvSpPr>
          <p:spPr>
            <a:xfrm>
              <a:off x="3620709" y="2424395"/>
              <a:ext cx="153850" cy="342756"/>
            </a:xfrm>
            <a:prstGeom prst="rect">
              <a:avLst/>
            </a:prstGeom>
          </p:spPr>
          <p:txBody>
            <a:bodyPr wrap="none" lIns="93260" tIns="46631" rIns="93260" bIns="46631">
              <a:spAutoFit/>
            </a:bodyPr>
            <a:lstStyle/>
            <a:p>
              <a:pPr algn="ctr" defTabSz="932290" fontAlgn="base">
                <a:spcBef>
                  <a:spcPct val="0"/>
                </a:spcBef>
                <a:spcAft>
                  <a:spcPct val="0"/>
                </a:spcAft>
              </a:pPr>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a:xfrm>
              <a:off x="1635645" y="2617610"/>
              <a:ext cx="153850" cy="342756"/>
            </a:xfrm>
            <a:prstGeom prst="rect">
              <a:avLst/>
            </a:prstGeom>
          </p:spPr>
          <p:txBody>
            <a:bodyPr wrap="none" lIns="93260" tIns="46631" rIns="93260" bIns="46631">
              <a:spAutoFit/>
            </a:bodyPr>
            <a:lstStyle/>
            <a:p>
              <a:pPr algn="ctr" defTabSz="932290" fontAlgn="base">
                <a:spcBef>
                  <a:spcPct val="0"/>
                </a:spcBef>
                <a:spcAft>
                  <a:spcPct val="0"/>
                </a:spcAft>
              </a:pPr>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a:xfrm>
              <a:off x="2625870" y="2748710"/>
              <a:ext cx="153850" cy="342756"/>
            </a:xfrm>
            <a:prstGeom prst="rect">
              <a:avLst/>
            </a:prstGeom>
          </p:spPr>
          <p:txBody>
            <a:bodyPr wrap="none" lIns="93260" tIns="46631" rIns="93260" bIns="46631">
              <a:spAutoFit/>
            </a:bodyPr>
            <a:lstStyle/>
            <a:p>
              <a:pPr algn="ctr" defTabSz="932290" fontAlgn="base">
                <a:spcBef>
                  <a:spcPct val="0"/>
                </a:spcBef>
                <a:spcAft>
                  <a:spcPct val="0"/>
                </a:spcAft>
              </a:pPr>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rot="16200000">
              <a:off x="314896" y="5026846"/>
              <a:ext cx="1124114" cy="382521"/>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290"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Other</a:t>
              </a:r>
            </a:p>
          </p:txBody>
        </p:sp>
        <p:sp>
          <p:nvSpPr>
            <p:cNvPr id="104" name="Rectangle 103"/>
            <p:cNvSpPr/>
            <p:nvPr/>
          </p:nvSpPr>
          <p:spPr bwMode="auto">
            <a:xfrm rot="16200000">
              <a:off x="-223959" y="4896442"/>
              <a:ext cx="1384927" cy="382521"/>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290"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Other</a:t>
              </a:r>
            </a:p>
          </p:txBody>
        </p:sp>
        <p:sp>
          <p:nvSpPr>
            <p:cNvPr id="105" name="Rectangle 104"/>
            <p:cNvSpPr/>
            <p:nvPr/>
          </p:nvSpPr>
          <p:spPr bwMode="auto">
            <a:xfrm rot="16200000">
              <a:off x="4867408" y="5180806"/>
              <a:ext cx="816194" cy="382521"/>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290"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Other</a:t>
              </a:r>
            </a:p>
          </p:txBody>
        </p:sp>
        <p:sp>
          <p:nvSpPr>
            <p:cNvPr id="106" name="Rectangle 105"/>
            <p:cNvSpPr/>
            <p:nvPr/>
          </p:nvSpPr>
          <p:spPr bwMode="auto">
            <a:xfrm rot="16200000">
              <a:off x="4364273" y="5086121"/>
              <a:ext cx="1005564" cy="382521"/>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290"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Other</a:t>
              </a:r>
            </a:p>
          </p:txBody>
        </p:sp>
      </p:grpSp>
      <p:sp>
        <p:nvSpPr>
          <p:cNvPr id="2" name="Title 1"/>
          <p:cNvSpPr>
            <a:spLocks noGrp="1"/>
          </p:cNvSpPr>
          <p:nvPr>
            <p:ph type="title"/>
          </p:nvPr>
        </p:nvSpPr>
        <p:spPr/>
        <p:txBody>
          <a:bodyPr/>
          <a:lstStyle/>
          <a:p>
            <a:r>
              <a:rPr lang="en-US" dirty="0" smtClean="0"/>
              <a:t>Lots of data? </a:t>
            </a:r>
            <a:br>
              <a:rPr lang="en-US" dirty="0" smtClean="0"/>
            </a:br>
            <a:r>
              <a:rPr lang="en-US" dirty="0" smtClean="0"/>
              <a:t>Minimalize and plan</a:t>
            </a:r>
            <a:endParaRPr lang="en-US" dirty="0"/>
          </a:p>
        </p:txBody>
      </p:sp>
      <p:sp>
        <p:nvSpPr>
          <p:cNvPr id="26" name="TextBox 25"/>
          <p:cNvSpPr txBox="1"/>
          <p:nvPr/>
        </p:nvSpPr>
        <p:spPr>
          <a:xfrm>
            <a:off x="277243" y="2122600"/>
            <a:ext cx="2745793" cy="634275"/>
          </a:xfrm>
          <a:prstGeom prst="rect">
            <a:avLst/>
          </a:prstGeom>
          <a:noFill/>
        </p:spPr>
        <p:txBody>
          <a:bodyPr wrap="square" lIns="182880" tIns="146304" rIns="182880" bIns="146304" rtlCol="0">
            <a:noAutofit/>
          </a:bodyPr>
          <a:lstStyle/>
          <a:p>
            <a:pPr lvl="0"/>
            <a:r>
              <a:rPr lang="en-US" sz="1100" dirty="0" smtClean="0">
                <a:gradFill>
                  <a:gsLst>
                    <a:gs pos="1250">
                      <a:schemeClr val="tx1"/>
                    </a:gs>
                    <a:gs pos="99000">
                      <a:schemeClr val="tx1"/>
                    </a:gs>
                  </a:gsLst>
                  <a:lin ang="5400000" scaled="0"/>
                </a:gradFill>
              </a:rPr>
              <a:t>Gray is used to de-emphasize data that is less important</a:t>
            </a:r>
            <a:r>
              <a:rPr lang="en-US" sz="1100" dirty="0">
                <a:gradFill>
                  <a:gsLst>
                    <a:gs pos="1250">
                      <a:schemeClr val="tx1"/>
                    </a:gs>
                    <a:gs pos="99000">
                      <a:schemeClr val="tx1"/>
                    </a:gs>
                  </a:gsLst>
                  <a:lin ang="5400000" scaled="0"/>
                </a:gradFill>
              </a:rPr>
              <a:t>. Use cool gray 3 or cool gray 7. See slide 7 for color formulas.</a:t>
            </a:r>
          </a:p>
        </p:txBody>
      </p:sp>
      <p:cxnSp>
        <p:nvCxnSpPr>
          <p:cNvPr id="5" name="Straight Connector 4"/>
          <p:cNvCxnSpPr/>
          <p:nvPr/>
        </p:nvCxnSpPr>
        <p:spPr>
          <a:xfrm>
            <a:off x="477171" y="2988296"/>
            <a:ext cx="0" cy="2286000"/>
          </a:xfrm>
          <a:prstGeom prst="line">
            <a:avLst/>
          </a:prstGeom>
          <a:no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9" name="TextBox 28"/>
          <p:cNvSpPr txBox="1"/>
          <p:nvPr/>
        </p:nvSpPr>
        <p:spPr>
          <a:xfrm>
            <a:off x="3338731" y="2122600"/>
            <a:ext cx="1507908" cy="634275"/>
          </a:xfrm>
          <a:prstGeom prst="rect">
            <a:avLst/>
          </a:prstGeom>
          <a:noFill/>
        </p:spPr>
        <p:txBody>
          <a:bodyPr wrap="square" lIns="182880" tIns="146304" rIns="182880" bIns="146304" rtlCol="0">
            <a:noAutofit/>
          </a:bodyPr>
          <a:lstStyle/>
          <a:p>
            <a:pPr lvl="0"/>
            <a:r>
              <a:rPr lang="en-US" sz="1100" dirty="0" smtClean="0">
                <a:gradFill>
                  <a:gsLst>
                    <a:gs pos="1250">
                      <a:schemeClr val="tx1"/>
                    </a:gs>
                    <a:gs pos="99000">
                      <a:schemeClr val="tx1"/>
                    </a:gs>
                  </a:gsLst>
                  <a:lin ang="5400000" scaled="0"/>
                </a:gradFill>
              </a:rPr>
              <a:t>All elements have the same interior margins as text blocks.</a:t>
            </a:r>
          </a:p>
        </p:txBody>
      </p:sp>
      <p:cxnSp>
        <p:nvCxnSpPr>
          <p:cNvPr id="30" name="Straight Connector 29"/>
          <p:cNvCxnSpPr/>
          <p:nvPr/>
        </p:nvCxnSpPr>
        <p:spPr>
          <a:xfrm>
            <a:off x="3545116" y="2988296"/>
            <a:ext cx="0" cy="457200"/>
          </a:xfrm>
          <a:prstGeom prst="line">
            <a:avLst/>
          </a:prstGeom>
          <a:no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7" name="TextBox 26"/>
          <p:cNvSpPr txBox="1"/>
          <p:nvPr/>
        </p:nvSpPr>
        <p:spPr>
          <a:xfrm>
            <a:off x="9421817" y="3035412"/>
            <a:ext cx="2745787" cy="1828796"/>
          </a:xfrm>
          <a:prstGeom prst="rect">
            <a:avLst/>
          </a:prstGeom>
          <a:noFill/>
        </p:spPr>
        <p:txBody>
          <a:bodyPr wrap="square" lIns="182880" tIns="146304" rIns="182880" bIns="146304" rtlCol="0">
            <a:noAutofit/>
          </a:bodyPr>
          <a:lstStyle/>
          <a:p>
            <a:pPr lvl="0">
              <a:lnSpc>
                <a:spcPct val="90000"/>
              </a:lnSpc>
              <a:spcAft>
                <a:spcPts val="600"/>
              </a:spcAft>
            </a:pPr>
            <a:r>
              <a:rPr lang="en-US" sz="1100" dirty="0" smtClean="0">
                <a:gradFill>
                  <a:gsLst>
                    <a:gs pos="1250">
                      <a:schemeClr val="tx1"/>
                    </a:gs>
                    <a:gs pos="99000">
                      <a:schemeClr val="tx1"/>
                    </a:gs>
                  </a:gsLst>
                  <a:lin ang="5400000" scaled="0"/>
                </a:gradFill>
              </a:rPr>
              <a:t>When a chart or graphic, has more elements than can easily be aligned to the grid, align the outer edges of the group, top, bottom, left and right edges to the grid.</a:t>
            </a:r>
          </a:p>
          <a:p>
            <a:pPr lvl="0">
              <a:lnSpc>
                <a:spcPct val="90000"/>
              </a:lnSpc>
              <a:spcAft>
                <a:spcPts val="600"/>
              </a:spcAft>
            </a:pPr>
            <a:r>
              <a:rPr lang="en-US" sz="1100" dirty="0" smtClean="0">
                <a:gradFill>
                  <a:gsLst>
                    <a:gs pos="1250">
                      <a:schemeClr val="tx1"/>
                    </a:gs>
                    <a:gs pos="99000">
                      <a:schemeClr val="tx1"/>
                    </a:gs>
                  </a:gsLst>
                  <a:lin ang="5400000" scaled="0"/>
                </a:gradFill>
              </a:rPr>
              <a:t>It is preferable to keep the group aligned to the left border. </a:t>
            </a:r>
          </a:p>
        </p:txBody>
      </p:sp>
      <p:sp>
        <p:nvSpPr>
          <p:cNvPr id="7" name="Freeform 6"/>
          <p:cNvSpPr/>
          <p:nvPr/>
        </p:nvSpPr>
        <p:spPr bwMode="auto">
          <a:xfrm>
            <a:off x="6584575" y="3028950"/>
            <a:ext cx="2833745" cy="2651760"/>
          </a:xfrm>
          <a:custGeom>
            <a:avLst/>
            <a:gdLst>
              <a:gd name="connsiteX0" fmla="*/ 2548890 w 2548890"/>
              <a:gd name="connsiteY0" fmla="*/ 2023110 h 2023110"/>
              <a:gd name="connsiteX1" fmla="*/ 2548890 w 2548890"/>
              <a:gd name="connsiteY1" fmla="*/ 0 h 2023110"/>
              <a:gd name="connsiteX2" fmla="*/ 0 w 2548890"/>
              <a:gd name="connsiteY2" fmla="*/ 0 h 2023110"/>
            </a:gdLst>
            <a:ahLst/>
            <a:cxnLst>
              <a:cxn ang="0">
                <a:pos x="connsiteX0" y="connsiteY0"/>
              </a:cxn>
              <a:cxn ang="0">
                <a:pos x="connsiteX1" y="connsiteY1"/>
              </a:cxn>
              <a:cxn ang="0">
                <a:pos x="connsiteX2" y="connsiteY2"/>
              </a:cxn>
            </a:cxnLst>
            <a:rect l="l" t="t" r="r" b="b"/>
            <a:pathLst>
              <a:path w="2548890" h="2023110">
                <a:moveTo>
                  <a:pt x="2548890" y="2023110"/>
                </a:moveTo>
                <a:lnTo>
                  <a:pt x="2548890" y="0"/>
                </a:lnTo>
                <a:lnTo>
                  <a:pt x="0" y="0"/>
                </a:lnTo>
              </a:path>
            </a:pathLst>
          </a:custGeom>
          <a:noFill/>
          <a:ln>
            <a:solidFill>
              <a:schemeClr val="tx1"/>
            </a:solidFill>
            <a:headEnd type="arrow" w="med" len="med"/>
            <a:tailEnd type="arrow"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chart 1</a:t>
            </a:r>
            <a:endParaRPr lang="en-US" dirty="0"/>
          </a:p>
        </p:txBody>
      </p:sp>
      <p:graphicFrame>
        <p:nvGraphicFramePr>
          <p:cNvPr id="7" name="Chart 6"/>
          <p:cNvGraphicFramePr/>
          <p:nvPr>
            <p:extLst>
              <p:ext uri="{D42A27DB-BD31-4B8C-83A1-F6EECF244321}">
                <p14:modId xmlns:p14="http://schemas.microsoft.com/office/powerpoint/2010/main" val="609114693"/>
              </p:ext>
            </p:extLst>
          </p:nvPr>
        </p:nvGraphicFramePr>
        <p:xfrm>
          <a:off x="3779520" y="914752"/>
          <a:ext cx="8738129" cy="58254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323330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41284619"/>
              </p:ext>
            </p:extLst>
          </p:nvPr>
        </p:nvGraphicFramePr>
        <p:xfrm>
          <a:off x="2486971" y="1196251"/>
          <a:ext cx="8254497" cy="550299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Pie chart 2</a:t>
            </a:r>
            <a:endParaRPr lang="en-US" dirty="0"/>
          </a:p>
        </p:txBody>
      </p:sp>
    </p:spTree>
    <p:extLst>
      <p:ext uri="{BB962C8B-B14F-4D97-AF65-F5344CB8AC3E}">
        <p14:creationId xmlns:p14="http://schemas.microsoft.com/office/powerpoint/2010/main" val="194042146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Horizontal bar chart</a:t>
            </a:r>
            <a:endParaRPr lang="en-US" dirty="0"/>
          </a:p>
        </p:txBody>
      </p:sp>
      <p:graphicFrame>
        <p:nvGraphicFramePr>
          <p:cNvPr id="7" name="Chart 6"/>
          <p:cNvGraphicFramePr/>
          <p:nvPr>
            <p:extLst>
              <p:ext uri="{D42A27DB-BD31-4B8C-83A1-F6EECF244321}">
                <p14:modId xmlns:p14="http://schemas.microsoft.com/office/powerpoint/2010/main" val="118661066"/>
              </p:ext>
            </p:extLst>
          </p:nvPr>
        </p:nvGraphicFramePr>
        <p:xfrm>
          <a:off x="-152855" y="1774209"/>
          <a:ext cx="11739804" cy="4012442"/>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3448925" y="5350669"/>
            <a:ext cx="1062920" cy="461665"/>
          </a:xfrm>
          <a:prstGeom prst="rect">
            <a:avLst/>
          </a:prstGeom>
        </p:spPr>
        <p:txBody>
          <a:bodyPr wrap="none">
            <a:spAutoFit/>
          </a:bodyPr>
          <a:lstStyle/>
          <a:p>
            <a:r>
              <a:rPr lang="en-US" sz="2400" spc="-102" dirty="0" smtClean="0">
                <a:ln w="3175">
                  <a:noFill/>
                </a:ln>
                <a:gradFill>
                  <a:gsLst>
                    <a:gs pos="16058">
                      <a:schemeClr val="tx1"/>
                    </a:gs>
                    <a:gs pos="26000">
                      <a:schemeClr val="tx1"/>
                    </a:gs>
                  </a:gsLst>
                  <a:lin ang="5400000" scaled="1"/>
                </a:gradFill>
                <a:latin typeface="Segoe UI" panose="020B0502040204020203" pitchFamily="34" charset="0"/>
                <a:cs typeface="Segoe UI" panose="020B0502040204020203" pitchFamily="34" charset="0"/>
              </a:rPr>
              <a:t>Label 1</a:t>
            </a:r>
            <a:endParaRPr lang="en-US" sz="900" dirty="0">
              <a:gradFill>
                <a:gsLst>
                  <a:gs pos="16058">
                    <a:schemeClr val="tx1"/>
                  </a:gs>
                  <a:gs pos="26000">
                    <a:schemeClr val="tx1"/>
                  </a:gs>
                </a:gsLst>
                <a:lin ang="5400000" scaled="1"/>
              </a:gradFill>
              <a:latin typeface="Segoe UI" panose="020B0502040204020203" pitchFamily="34" charset="0"/>
              <a:cs typeface="Segoe UI" panose="020B0502040204020203" pitchFamily="34" charset="0"/>
            </a:endParaRPr>
          </a:p>
        </p:txBody>
      </p:sp>
      <p:sp>
        <p:nvSpPr>
          <p:cNvPr id="6" name="Rectangle 5"/>
          <p:cNvSpPr/>
          <p:nvPr/>
        </p:nvSpPr>
        <p:spPr>
          <a:xfrm>
            <a:off x="6453707" y="5350669"/>
            <a:ext cx="1062920" cy="461665"/>
          </a:xfrm>
          <a:prstGeom prst="rect">
            <a:avLst/>
          </a:prstGeom>
        </p:spPr>
        <p:txBody>
          <a:bodyPr wrap="none">
            <a:spAutoFit/>
          </a:bodyPr>
          <a:lstStyle/>
          <a:p>
            <a:r>
              <a:rPr lang="en-US" sz="2400" spc="-102" dirty="0" smtClean="0">
                <a:ln w="3175">
                  <a:noFill/>
                </a:ln>
                <a:gradFill>
                  <a:gsLst>
                    <a:gs pos="16058">
                      <a:schemeClr val="tx1"/>
                    </a:gs>
                    <a:gs pos="26000">
                      <a:schemeClr val="tx1"/>
                    </a:gs>
                  </a:gsLst>
                  <a:lin ang="5400000" scaled="1"/>
                </a:gradFill>
                <a:latin typeface="Segoe UI" panose="020B0502040204020203" pitchFamily="34" charset="0"/>
                <a:cs typeface="Segoe UI" panose="020B0502040204020203" pitchFamily="34" charset="0"/>
              </a:rPr>
              <a:t>Label 2</a:t>
            </a:r>
            <a:endParaRPr lang="en-US" sz="900" dirty="0">
              <a:gradFill>
                <a:gsLst>
                  <a:gs pos="16058">
                    <a:schemeClr val="tx1"/>
                  </a:gs>
                  <a:gs pos="26000">
                    <a:schemeClr val="tx1"/>
                  </a:gs>
                </a:gsLst>
                <a:lin ang="5400000" scaled="1"/>
              </a:gradFill>
              <a:latin typeface="Segoe UI" panose="020B0502040204020203" pitchFamily="34" charset="0"/>
              <a:cs typeface="Segoe UI" panose="020B0502040204020203" pitchFamily="34" charset="0"/>
            </a:endParaRPr>
          </a:p>
        </p:txBody>
      </p:sp>
      <p:sp>
        <p:nvSpPr>
          <p:cNvPr id="8" name="Rectangle 7"/>
          <p:cNvSpPr/>
          <p:nvPr/>
        </p:nvSpPr>
        <p:spPr>
          <a:xfrm>
            <a:off x="7740658" y="5350669"/>
            <a:ext cx="1062920" cy="461665"/>
          </a:xfrm>
          <a:prstGeom prst="rect">
            <a:avLst/>
          </a:prstGeom>
        </p:spPr>
        <p:txBody>
          <a:bodyPr wrap="none">
            <a:spAutoFit/>
          </a:bodyPr>
          <a:lstStyle/>
          <a:p>
            <a:r>
              <a:rPr lang="en-US" sz="2400" spc="-102" dirty="0" smtClean="0">
                <a:ln w="3175">
                  <a:noFill/>
                </a:ln>
                <a:gradFill>
                  <a:gsLst>
                    <a:gs pos="16058">
                      <a:schemeClr val="tx1"/>
                    </a:gs>
                    <a:gs pos="26000">
                      <a:schemeClr val="tx1"/>
                    </a:gs>
                  </a:gsLst>
                  <a:lin ang="5400000" scaled="1"/>
                </a:gradFill>
                <a:latin typeface="Segoe UI" panose="020B0502040204020203" pitchFamily="34" charset="0"/>
                <a:cs typeface="Segoe UI" panose="020B0502040204020203" pitchFamily="34" charset="0"/>
              </a:rPr>
              <a:t>Label 3</a:t>
            </a:r>
            <a:endParaRPr lang="en-US" sz="900" dirty="0">
              <a:gradFill>
                <a:gsLst>
                  <a:gs pos="16058">
                    <a:schemeClr val="tx1"/>
                  </a:gs>
                  <a:gs pos="26000">
                    <a:schemeClr val="tx1"/>
                  </a:gs>
                </a:gsLst>
                <a:lin ang="5400000" scaled="1"/>
              </a:gradFill>
              <a:latin typeface="Segoe UI" panose="020B0502040204020203" pitchFamily="34" charset="0"/>
              <a:cs typeface="Segoe UI" panose="020B0502040204020203" pitchFamily="34" charset="0"/>
            </a:endParaRPr>
          </a:p>
        </p:txBody>
      </p:sp>
      <p:sp>
        <p:nvSpPr>
          <p:cNvPr id="9" name="Rectangle 8"/>
          <p:cNvSpPr/>
          <p:nvPr/>
        </p:nvSpPr>
        <p:spPr>
          <a:xfrm>
            <a:off x="9037012" y="5350669"/>
            <a:ext cx="1062920" cy="461665"/>
          </a:xfrm>
          <a:prstGeom prst="rect">
            <a:avLst/>
          </a:prstGeom>
        </p:spPr>
        <p:txBody>
          <a:bodyPr wrap="none">
            <a:spAutoFit/>
          </a:bodyPr>
          <a:lstStyle/>
          <a:p>
            <a:r>
              <a:rPr lang="en-US" sz="2400" spc="-102" dirty="0" smtClean="0">
                <a:ln w="3175">
                  <a:noFill/>
                </a:ln>
                <a:gradFill>
                  <a:gsLst>
                    <a:gs pos="16058">
                      <a:schemeClr val="tx1"/>
                    </a:gs>
                    <a:gs pos="26000">
                      <a:schemeClr val="tx1"/>
                    </a:gs>
                  </a:gsLst>
                  <a:lin ang="5400000" scaled="1"/>
                </a:gradFill>
                <a:latin typeface="Segoe UI" panose="020B0502040204020203" pitchFamily="34" charset="0"/>
                <a:cs typeface="Segoe UI" panose="020B0502040204020203" pitchFamily="34" charset="0"/>
              </a:rPr>
              <a:t>Label 4</a:t>
            </a:r>
            <a:endParaRPr lang="en-US" sz="900" dirty="0">
              <a:gradFill>
                <a:gsLst>
                  <a:gs pos="16058">
                    <a:schemeClr val="tx1"/>
                  </a:gs>
                  <a:gs pos="26000">
                    <a:schemeClr val="tx1"/>
                  </a:gs>
                </a:gsLst>
                <a:lin ang="5400000" scaled="1"/>
              </a:gradFill>
              <a:latin typeface="Segoe UI" panose="020B0502040204020203" pitchFamily="34" charset="0"/>
              <a:cs typeface="Segoe UI" panose="020B0502040204020203" pitchFamily="34" charset="0"/>
            </a:endParaRPr>
          </a:p>
        </p:txBody>
      </p:sp>
      <p:sp>
        <p:nvSpPr>
          <p:cNvPr id="10" name="Rectangle 9"/>
          <p:cNvSpPr/>
          <p:nvPr/>
        </p:nvSpPr>
        <p:spPr>
          <a:xfrm>
            <a:off x="10538082" y="5350669"/>
            <a:ext cx="1062920" cy="461665"/>
          </a:xfrm>
          <a:prstGeom prst="rect">
            <a:avLst/>
          </a:prstGeom>
        </p:spPr>
        <p:txBody>
          <a:bodyPr wrap="none">
            <a:spAutoFit/>
          </a:bodyPr>
          <a:lstStyle/>
          <a:p>
            <a:r>
              <a:rPr lang="en-US" sz="2400" spc="-102" dirty="0" smtClean="0">
                <a:ln w="3175">
                  <a:noFill/>
                </a:ln>
                <a:gradFill>
                  <a:gsLst>
                    <a:gs pos="16058">
                      <a:schemeClr val="tx1"/>
                    </a:gs>
                    <a:gs pos="26000">
                      <a:schemeClr val="tx1"/>
                    </a:gs>
                  </a:gsLst>
                  <a:lin ang="5400000" scaled="1"/>
                </a:gradFill>
                <a:latin typeface="Segoe UI" panose="020B0502040204020203" pitchFamily="34" charset="0"/>
                <a:cs typeface="Segoe UI" panose="020B0502040204020203" pitchFamily="34" charset="0"/>
              </a:rPr>
              <a:t>Label 5</a:t>
            </a:r>
            <a:endParaRPr lang="en-US" sz="900" dirty="0">
              <a:gradFill>
                <a:gsLst>
                  <a:gs pos="16058">
                    <a:schemeClr val="tx1"/>
                  </a:gs>
                  <a:gs pos="26000">
                    <a:schemeClr val="tx1"/>
                  </a:gs>
                </a:gsLst>
                <a:lin ang="5400000" scaled="1"/>
              </a:gradFill>
              <a:latin typeface="Segoe UI" panose="020B0502040204020203" pitchFamily="34" charset="0"/>
              <a:cs typeface="Segoe UI" panose="020B0502040204020203" pitchFamily="34" charset="0"/>
            </a:endParaRPr>
          </a:p>
        </p:txBody>
      </p:sp>
      <p:cxnSp>
        <p:nvCxnSpPr>
          <p:cNvPr id="13" name="Straight Connector 12"/>
          <p:cNvCxnSpPr/>
          <p:nvPr/>
        </p:nvCxnSpPr>
        <p:spPr>
          <a:xfrm>
            <a:off x="3996091" y="5045139"/>
            <a:ext cx="0" cy="274320"/>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285201" y="5045139"/>
            <a:ext cx="0" cy="274320"/>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281488" y="5045139"/>
            <a:ext cx="0" cy="274320"/>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578025" y="5045139"/>
            <a:ext cx="0" cy="274320"/>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079278" y="5045139"/>
            <a:ext cx="0" cy="274320"/>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29797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chart</a:t>
            </a:r>
            <a:endParaRPr lang="en-US" dirty="0"/>
          </a:p>
        </p:txBody>
      </p:sp>
      <p:graphicFrame>
        <p:nvGraphicFramePr>
          <p:cNvPr id="17" name="Chart 16"/>
          <p:cNvGraphicFramePr/>
          <p:nvPr>
            <p:extLst>
              <p:ext uri="{D42A27DB-BD31-4B8C-83A1-F6EECF244321}">
                <p14:modId xmlns:p14="http://schemas.microsoft.com/office/powerpoint/2010/main" val="2017537544"/>
              </p:ext>
            </p:extLst>
          </p:nvPr>
        </p:nvGraphicFramePr>
        <p:xfrm>
          <a:off x="1189039" y="1227610"/>
          <a:ext cx="10058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p:cNvSpPr/>
          <p:nvPr/>
        </p:nvSpPr>
        <p:spPr>
          <a:xfrm>
            <a:off x="9983589" y="2048128"/>
            <a:ext cx="102124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102" normalizeH="0" baseline="0" noProof="0" dirty="0" smtClean="0">
                <a:ln w="3175">
                  <a:noFill/>
                </a:ln>
                <a:gradFill>
                  <a:gsLst>
                    <a:gs pos="1250">
                      <a:srgbClr val="FFFFFF"/>
                    </a:gs>
                    <a:gs pos="100000">
                      <a:srgbClr val="FFFFFF"/>
                    </a:gs>
                  </a:gsLst>
                  <a:lin ang="5400000" scaled="0"/>
                </a:gradFill>
                <a:effectLst/>
                <a:uLnTx/>
                <a:uFillTx/>
                <a:latin typeface="Segoe UI Light"/>
                <a:cs typeface="Segoe UI" pitchFamily="34" charset="0"/>
              </a:rPr>
              <a:t>Label 1</a:t>
            </a:r>
            <a:endParaRPr kumimoji="0" lang="en-US" sz="900" b="0" i="0" u="none" strike="noStrike" kern="0" cap="none" spc="0" normalizeH="0" baseline="0" noProof="0" dirty="0" smtClean="0">
              <a:ln>
                <a:noFill/>
              </a:ln>
              <a:gradFill>
                <a:gsLst>
                  <a:gs pos="1250">
                    <a:srgbClr val="FFFFFF"/>
                  </a:gs>
                  <a:gs pos="100000">
                    <a:srgbClr val="FFFFFF"/>
                  </a:gs>
                </a:gsLst>
                <a:lin ang="5400000" scaled="0"/>
              </a:gradFill>
              <a:effectLst/>
              <a:uLnTx/>
              <a:uFillTx/>
            </a:endParaRPr>
          </a:p>
        </p:txBody>
      </p:sp>
      <p:sp>
        <p:nvSpPr>
          <p:cNvPr id="19" name="Rectangle 18"/>
          <p:cNvSpPr/>
          <p:nvPr/>
        </p:nvSpPr>
        <p:spPr>
          <a:xfrm>
            <a:off x="9983589" y="3187827"/>
            <a:ext cx="102124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102" normalizeH="0" baseline="0" noProof="0" dirty="0" smtClean="0">
                <a:ln w="3175">
                  <a:noFill/>
                </a:ln>
                <a:gradFill>
                  <a:gsLst>
                    <a:gs pos="1250">
                      <a:srgbClr val="FFFFFF"/>
                    </a:gs>
                    <a:gs pos="100000">
                      <a:srgbClr val="FFFFFF"/>
                    </a:gs>
                  </a:gsLst>
                  <a:lin ang="5400000" scaled="0"/>
                </a:gradFill>
                <a:effectLst/>
                <a:uLnTx/>
                <a:uFillTx/>
                <a:latin typeface="Segoe UI Light"/>
                <a:cs typeface="Segoe UI" pitchFamily="34" charset="0"/>
              </a:rPr>
              <a:t>Label 2</a:t>
            </a:r>
            <a:endParaRPr kumimoji="0" lang="en-US" sz="900" b="0" i="0" u="none" strike="noStrike" kern="0" cap="none" spc="0" normalizeH="0" baseline="0" noProof="0" dirty="0" smtClean="0">
              <a:ln>
                <a:noFill/>
              </a:ln>
              <a:gradFill>
                <a:gsLst>
                  <a:gs pos="1250">
                    <a:srgbClr val="FFFFFF"/>
                  </a:gs>
                  <a:gs pos="100000">
                    <a:srgbClr val="FFFFFF"/>
                  </a:gs>
                </a:gsLst>
                <a:lin ang="5400000" scaled="0"/>
              </a:gradFill>
              <a:effectLst/>
              <a:uLnTx/>
              <a:uFillTx/>
            </a:endParaRPr>
          </a:p>
        </p:txBody>
      </p:sp>
      <p:sp>
        <p:nvSpPr>
          <p:cNvPr id="20" name="Rectangle 19"/>
          <p:cNvSpPr/>
          <p:nvPr/>
        </p:nvSpPr>
        <p:spPr>
          <a:xfrm>
            <a:off x="9983589" y="3908855"/>
            <a:ext cx="102124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102" normalizeH="0" baseline="0" noProof="0" dirty="0" smtClean="0">
                <a:ln w="3175">
                  <a:noFill/>
                </a:ln>
                <a:gradFill>
                  <a:gsLst>
                    <a:gs pos="1250">
                      <a:srgbClr val="FFFFFF"/>
                    </a:gs>
                    <a:gs pos="100000">
                      <a:srgbClr val="FFFFFF"/>
                    </a:gs>
                  </a:gsLst>
                  <a:lin ang="5400000" scaled="0"/>
                </a:gradFill>
                <a:effectLst/>
                <a:uLnTx/>
                <a:uFillTx/>
                <a:latin typeface="Segoe UI Light"/>
                <a:cs typeface="Segoe UI" pitchFamily="34" charset="0"/>
              </a:rPr>
              <a:t>Label 3</a:t>
            </a:r>
            <a:endParaRPr kumimoji="0" lang="en-US" sz="900" b="0" i="0" u="none" strike="noStrike" kern="0" cap="none" spc="0" normalizeH="0" baseline="0" noProof="0" dirty="0" smtClean="0">
              <a:ln>
                <a:noFill/>
              </a:ln>
              <a:gradFill>
                <a:gsLst>
                  <a:gs pos="1250">
                    <a:srgbClr val="FFFFFF"/>
                  </a:gs>
                  <a:gs pos="100000">
                    <a:srgbClr val="FFFFFF"/>
                  </a:gs>
                </a:gsLst>
                <a:lin ang="5400000" scaled="0"/>
              </a:gradFill>
              <a:effectLst/>
              <a:uLnTx/>
              <a:uFillTx/>
            </a:endParaRPr>
          </a:p>
        </p:txBody>
      </p:sp>
    </p:spTree>
    <p:extLst>
      <p:ext uri="{BB962C8B-B14F-4D97-AF65-F5344CB8AC3E}">
        <p14:creationId xmlns:p14="http://schemas.microsoft.com/office/powerpoint/2010/main" val="15606824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Example</a:t>
            </a:r>
          </a:p>
        </p:txBody>
      </p:sp>
      <p:graphicFrame>
        <p:nvGraphicFramePr>
          <p:cNvPr id="5" name="Chart 4" title="Area chart"/>
          <p:cNvGraphicFramePr/>
          <p:nvPr>
            <p:extLst/>
          </p:nvPr>
        </p:nvGraphicFramePr>
        <p:xfrm>
          <a:off x="274320" y="1211263"/>
          <a:ext cx="10058718" cy="54831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162000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column table</a:t>
            </a:r>
            <a:br>
              <a:rPr lang="en-US" dirty="0" smtClean="0"/>
            </a:br>
            <a:r>
              <a:rPr lang="en-US" sz="3200" dirty="0" smtClean="0">
                <a:solidFill>
                  <a:schemeClr val="tx1"/>
                </a:solidFill>
              </a:rPr>
              <a:t>Tables are easy to modify</a:t>
            </a:r>
            <a:endParaRPr lang="en-US" sz="1800"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026163561"/>
              </p:ext>
            </p:extLst>
          </p:nvPr>
        </p:nvGraphicFramePr>
        <p:xfrm>
          <a:off x="274639" y="1759921"/>
          <a:ext cx="11889564" cy="4572000"/>
        </p:xfrm>
        <a:graphic>
          <a:graphicData uri="http://schemas.openxmlformats.org/drawingml/2006/table">
            <a:tbl>
              <a:tblPr firstRow="1">
                <a:tableStyleId>{5C22544A-7EE6-4342-B048-85BDC9FD1C3A}</a:tableStyleId>
              </a:tblPr>
              <a:tblGrid>
                <a:gridCol w="3963188"/>
                <a:gridCol w="3963188"/>
                <a:gridCol w="3963188"/>
              </a:tblGrid>
              <a:tr h="731520">
                <a:tc>
                  <a:txBody>
                    <a:bodyPr/>
                    <a:lstStyle/>
                    <a:p>
                      <a:pPr defTabSz="932472" fontAlgn="base">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Table header</a:t>
                      </a:r>
                    </a:p>
                  </a:txBody>
                  <a:tcPr marL="182880" marR="182880" marT="91440" marB="91440" anchor="ctr">
                    <a:lnL w="12700" cmpd="sng">
                      <a:noFill/>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Table header</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Table header</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12700" cmpd="sng">
                      <a:noFill/>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280160">
                <a:tc>
                  <a:txBody>
                    <a:bodyPr/>
                    <a:lstStyle/>
                    <a:p>
                      <a:r>
                        <a:rPr lang="en-US" sz="1800" dirty="0" smtClean="0"/>
                        <a:t>To modify table, </a:t>
                      </a:r>
                      <a:r>
                        <a:rPr lang="en-US" sz="1800" b="1" dirty="0" smtClean="0"/>
                        <a:t>first click anywhere</a:t>
                      </a:r>
                      <a:r>
                        <a:rPr lang="en-US" sz="1800" b="1" baseline="0" dirty="0" smtClean="0"/>
                        <a:t> </a:t>
                      </a:r>
                      <a:r>
                        <a:rPr lang="en-US" sz="1800" dirty="0" smtClean="0"/>
                        <a:t>in table, so the </a:t>
                      </a:r>
                      <a:r>
                        <a:rPr lang="en-US" sz="1800" b="1" dirty="0" smtClean="0"/>
                        <a:t>Table Tools </a:t>
                      </a:r>
                      <a:r>
                        <a:rPr lang="en-US" sz="1800" dirty="0" smtClean="0"/>
                        <a:t>menu is highlighted</a:t>
                      </a:r>
                      <a:r>
                        <a:rPr lang="en-US" sz="1800" baseline="0" dirty="0" smtClean="0"/>
                        <a:t> at top</a:t>
                      </a:r>
                      <a:endParaRPr lang="en-US"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1" i="1" u="none" dirty="0" smtClean="0">
                          <a:solidFill>
                            <a:schemeClr val="accent1"/>
                          </a:solidFill>
                        </a:rPr>
                        <a:t>Layout </a:t>
                      </a:r>
                      <a:r>
                        <a:rPr lang="en-US" dirty="0" smtClean="0">
                          <a:latin typeface="+mn-lt"/>
                        </a:rPr>
                        <a:t>&gt; To </a:t>
                      </a:r>
                      <a:r>
                        <a:rPr lang="en-US" b="1" dirty="0" smtClean="0">
                          <a:latin typeface="+mn-lt"/>
                        </a:rPr>
                        <a:t>add rows</a:t>
                      </a:r>
                      <a:r>
                        <a:rPr lang="en-US" dirty="0" smtClean="0">
                          <a:latin typeface="+mn-lt"/>
                        </a:rPr>
                        <a:t>, click</a:t>
                      </a:r>
                      <a:r>
                        <a:rPr lang="en-US" baseline="0" dirty="0" smtClean="0">
                          <a:latin typeface="+mn-lt"/>
                        </a:rPr>
                        <a:t> into cell and c</a:t>
                      </a:r>
                      <a:r>
                        <a:rPr lang="en-US" dirty="0" smtClean="0">
                          <a:latin typeface="+mn-lt"/>
                        </a:rPr>
                        <a:t>hoose,</a:t>
                      </a:r>
                      <a:r>
                        <a:rPr lang="en-US" baseline="0" dirty="0" smtClean="0">
                          <a:latin typeface="+mn-lt"/>
                        </a:rPr>
                        <a:t> </a:t>
                      </a:r>
                      <a:r>
                        <a:rPr lang="en-US" b="1" baseline="0" dirty="0" smtClean="0">
                          <a:latin typeface="+mn-lt"/>
                        </a:rPr>
                        <a:t>Insert Above </a:t>
                      </a:r>
                      <a:r>
                        <a:rPr lang="en-US" baseline="0" dirty="0" smtClean="0">
                          <a:latin typeface="+mn-lt"/>
                        </a:rPr>
                        <a:t>or </a:t>
                      </a:r>
                      <a:r>
                        <a:rPr lang="en-US" b="1" baseline="0" dirty="0" smtClean="0">
                          <a:latin typeface="+mn-lt"/>
                        </a:rPr>
                        <a:t>Insert Below</a:t>
                      </a:r>
                      <a:endParaRPr lang="en-US" b="1" dirty="0" smtClean="0">
                        <a:latin typeface="+mn-lt"/>
                      </a:endParaRPr>
                    </a:p>
                    <a:p>
                      <a:pPr marL="0" marR="0" indent="0" algn="l" defTabSz="932742" rtl="0" eaLnBrk="1" fontAlgn="auto" latinLnBrk="0" hangingPunct="1">
                        <a:lnSpc>
                          <a:spcPct val="100000"/>
                        </a:lnSpc>
                        <a:spcBef>
                          <a:spcPts val="0"/>
                        </a:spcBef>
                        <a:spcAft>
                          <a:spcPts val="0"/>
                        </a:spcAft>
                        <a:buClrTx/>
                        <a:buSzTx/>
                        <a:buFontTx/>
                        <a:buNone/>
                        <a:tabLst/>
                        <a:defRPr/>
                      </a:pPr>
                      <a:endParaRPr lang="en-US"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i="1" u="none" kern="1200" dirty="0" smtClean="0">
                          <a:solidFill>
                            <a:schemeClr val="accent1"/>
                          </a:solidFill>
                          <a:latin typeface="+mn-lt"/>
                          <a:ea typeface="+mn-ea"/>
                          <a:cs typeface="+mn-cs"/>
                        </a:rPr>
                        <a:t>Layout</a:t>
                      </a:r>
                      <a:r>
                        <a:rPr lang="en-US" b="1" i="1" u="none" dirty="0" smtClean="0">
                          <a:solidFill>
                            <a:srgbClr val="002050"/>
                          </a:solidFill>
                        </a:rPr>
                        <a:t> </a:t>
                      </a:r>
                      <a:r>
                        <a:rPr lang="en-US" sz="1800" kern="1200" dirty="0" smtClean="0">
                          <a:solidFill>
                            <a:schemeClr val="dk1"/>
                          </a:solidFill>
                          <a:latin typeface="+mn-lt"/>
                          <a:ea typeface="+mn-ea"/>
                          <a:cs typeface="+mn-cs"/>
                        </a:rPr>
                        <a:t>&gt;</a:t>
                      </a:r>
                      <a:r>
                        <a:rPr lang="en-US" b="1" i="1" u="none" dirty="0" smtClean="0">
                          <a:solidFill>
                            <a:srgbClr val="68217A"/>
                          </a:solidFill>
                        </a:rPr>
                        <a:t> </a:t>
                      </a:r>
                      <a:r>
                        <a:rPr lang="en-US" dirty="0" smtClean="0">
                          <a:latin typeface="+mn-lt"/>
                        </a:rPr>
                        <a:t>Shrink</a:t>
                      </a:r>
                      <a:r>
                        <a:rPr lang="en-US" baseline="0" dirty="0" smtClean="0">
                          <a:latin typeface="+mn-lt"/>
                        </a:rPr>
                        <a:t> or expand column widths by adjusting the </a:t>
                      </a:r>
                      <a:r>
                        <a:rPr lang="en-US" b="1" baseline="0" dirty="0" smtClean="0">
                          <a:latin typeface="+mn-lt"/>
                        </a:rPr>
                        <a:t>Cell Size, </a:t>
                      </a:r>
                      <a:r>
                        <a:rPr lang="en-US" sz="1800" b="0" baseline="0" dirty="0" smtClean="0">
                          <a:latin typeface="+mn-lt"/>
                        </a:rPr>
                        <a:t>or set them to same size with Distribute</a:t>
                      </a:r>
                      <a:endParaRPr lang="en-US" sz="1800"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128016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To modify</a:t>
                      </a:r>
                      <a:r>
                        <a:rPr lang="en-US" baseline="0" dirty="0" smtClean="0"/>
                        <a:t> the table layout, click </a:t>
                      </a:r>
                      <a:r>
                        <a:rPr lang="en-US" b="1" dirty="0" smtClean="0"/>
                        <a:t>Table Tools </a:t>
                      </a:r>
                      <a:r>
                        <a:rPr lang="en-US" dirty="0" smtClean="0"/>
                        <a:t>&gt; </a:t>
                      </a:r>
                      <a:r>
                        <a:rPr lang="en-US" b="1" i="1" u="none" dirty="0" smtClean="0">
                          <a:solidFill>
                            <a:schemeClr val="accent1"/>
                          </a:solidFill>
                        </a:rPr>
                        <a:t>Layout</a:t>
                      </a:r>
                      <a:r>
                        <a:rPr lang="en-US" b="1" i="1" u="none" dirty="0" smtClean="0">
                          <a:solidFill>
                            <a:srgbClr val="002050"/>
                          </a:solidFill>
                        </a:rPr>
                        <a:t> </a:t>
                      </a:r>
                      <a:r>
                        <a:rPr lang="en-US" b="1" i="1" u="none" dirty="0" smtClean="0">
                          <a:solidFill>
                            <a:srgbClr val="68217A"/>
                          </a:solidFill>
                        </a:rPr>
                        <a:t/>
                      </a:r>
                      <a:br>
                        <a:rPr lang="en-US" b="1" i="1" u="none" dirty="0" smtClean="0">
                          <a:solidFill>
                            <a:srgbClr val="68217A"/>
                          </a:solidFill>
                        </a:rPr>
                      </a:br>
                      <a:r>
                        <a:rPr lang="en-US" dirty="0" smtClean="0"/>
                        <a:t>To modify</a:t>
                      </a:r>
                      <a:r>
                        <a:rPr lang="en-US" baseline="0" dirty="0" smtClean="0"/>
                        <a:t> the </a:t>
                      </a:r>
                      <a:r>
                        <a:rPr lang="en-US" b="0" baseline="0" dirty="0" smtClean="0"/>
                        <a:t>table style</a:t>
                      </a:r>
                      <a:r>
                        <a:rPr lang="en-US" baseline="0" dirty="0" smtClean="0"/>
                        <a:t>, click </a:t>
                      </a:r>
                      <a:r>
                        <a:rPr lang="en-US" b="1" baseline="0" dirty="0" smtClean="0"/>
                        <a:t>Table Tools </a:t>
                      </a:r>
                      <a:r>
                        <a:rPr lang="en-US" sz="1800" kern="1200" dirty="0" smtClean="0">
                          <a:solidFill>
                            <a:schemeClr val="dk1"/>
                          </a:solidFill>
                          <a:latin typeface="+mn-lt"/>
                          <a:ea typeface="+mn-ea"/>
                          <a:cs typeface="+mn-cs"/>
                        </a:rPr>
                        <a:t>&gt;</a:t>
                      </a:r>
                      <a:r>
                        <a:rPr lang="en-US" b="1" baseline="0" dirty="0" smtClean="0"/>
                        <a:t> </a:t>
                      </a:r>
                      <a:r>
                        <a:rPr lang="en-US" sz="1800" b="1" i="1" u="none" kern="1200" dirty="0" smtClean="0">
                          <a:solidFill>
                            <a:schemeClr val="accent1"/>
                          </a:solidFill>
                          <a:latin typeface="+mn-lt"/>
                          <a:ea typeface="+mn-ea"/>
                          <a:cs typeface="+mn-cs"/>
                        </a:rPr>
                        <a:t>Design</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i="1" u="none" kern="1200" dirty="0" smtClean="0">
                          <a:solidFill>
                            <a:schemeClr val="accent1"/>
                          </a:solidFill>
                          <a:latin typeface="+mn-lt"/>
                          <a:ea typeface="+mn-ea"/>
                          <a:cs typeface="+mn-cs"/>
                        </a:rPr>
                        <a:t>Layout</a:t>
                      </a:r>
                      <a:r>
                        <a:rPr lang="en-US" b="1" i="1" u="none" dirty="0" smtClean="0">
                          <a:solidFill>
                            <a:srgbClr val="002050"/>
                          </a:solidFill>
                        </a:rPr>
                        <a:t> </a:t>
                      </a:r>
                      <a:r>
                        <a:rPr lang="en-US" sz="1800" kern="1200" dirty="0" smtClean="0">
                          <a:solidFill>
                            <a:schemeClr val="dk1"/>
                          </a:solidFill>
                          <a:latin typeface="+mn-lt"/>
                          <a:ea typeface="+mn-ea"/>
                          <a:cs typeface="+mn-cs"/>
                        </a:rPr>
                        <a:t>&gt;</a:t>
                      </a:r>
                      <a:r>
                        <a:rPr lang="en-US" b="1" i="1" u="none" dirty="0" smtClean="0">
                          <a:solidFill>
                            <a:srgbClr val="68217A"/>
                          </a:solidFill>
                        </a:rPr>
                        <a:t> </a:t>
                      </a:r>
                      <a:r>
                        <a:rPr lang="en-US" baseline="0" dirty="0" smtClean="0">
                          <a:latin typeface="+mn-lt"/>
                        </a:rPr>
                        <a:t>To </a:t>
                      </a:r>
                      <a:r>
                        <a:rPr lang="en-US" b="1" baseline="0" dirty="0" smtClean="0">
                          <a:latin typeface="+mn-lt"/>
                        </a:rPr>
                        <a:t>add columns</a:t>
                      </a:r>
                      <a:r>
                        <a:rPr lang="en-US" baseline="0" dirty="0" smtClean="0">
                          <a:latin typeface="+mn-lt"/>
                        </a:rPr>
                        <a:t>, click into cell and c</a:t>
                      </a:r>
                      <a:r>
                        <a:rPr lang="en-US" dirty="0" smtClean="0">
                          <a:latin typeface="+mn-lt"/>
                        </a:rPr>
                        <a:t>hoose </a:t>
                      </a:r>
                      <a:r>
                        <a:rPr lang="en-US" b="1" dirty="0" smtClean="0">
                          <a:latin typeface="+mn-lt"/>
                        </a:rPr>
                        <a:t>Insert Left </a:t>
                      </a:r>
                      <a:r>
                        <a:rPr lang="en-US" dirty="0" smtClean="0">
                          <a:latin typeface="+mn-lt"/>
                        </a:rPr>
                        <a:t>or </a:t>
                      </a:r>
                      <a:r>
                        <a:rPr lang="en-US" b="1" dirty="0" smtClean="0">
                          <a:latin typeface="+mn-lt"/>
                        </a:rPr>
                        <a:t>Insert Right</a:t>
                      </a:r>
                    </a:p>
                    <a:p>
                      <a:endParaRPr lang="en-US"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800" b="1" i="1" u="none" kern="1200" dirty="0" smtClean="0">
                          <a:solidFill>
                            <a:schemeClr val="accent1"/>
                          </a:solidFill>
                          <a:latin typeface="+mn-lt"/>
                          <a:ea typeface="+mn-ea"/>
                          <a:cs typeface="+mn-cs"/>
                        </a:rPr>
                        <a:t>Layout</a:t>
                      </a:r>
                      <a:r>
                        <a:rPr lang="en-US" b="1" i="1" u="none" dirty="0" smtClean="0">
                          <a:solidFill>
                            <a:srgbClr val="002050"/>
                          </a:solidFill>
                        </a:rPr>
                        <a:t> </a:t>
                      </a:r>
                      <a:r>
                        <a:rPr lang="en-US" sz="1800" kern="1200" dirty="0" smtClean="0">
                          <a:solidFill>
                            <a:schemeClr val="dk1"/>
                          </a:solidFill>
                          <a:latin typeface="+mn-lt"/>
                          <a:ea typeface="+mn-ea"/>
                          <a:cs typeface="+mn-cs"/>
                        </a:rPr>
                        <a:t>&gt;</a:t>
                      </a:r>
                      <a:r>
                        <a:rPr lang="en-US" b="1" i="1" u="none" dirty="0" smtClean="0">
                          <a:solidFill>
                            <a:srgbClr val="68217A"/>
                          </a:solidFill>
                        </a:rPr>
                        <a:t> </a:t>
                      </a:r>
                      <a:r>
                        <a:rPr lang="en-US" dirty="0" smtClean="0"/>
                        <a:t>Use </a:t>
                      </a:r>
                      <a:r>
                        <a:rPr lang="en-US" b="1" dirty="0" smtClean="0"/>
                        <a:t>Alignment</a:t>
                      </a:r>
                      <a:r>
                        <a:rPr lang="en-US" dirty="0" smtClean="0"/>
                        <a:t> </a:t>
                      </a:r>
                      <a:r>
                        <a:rPr lang="en-US" baseline="0" dirty="0" smtClean="0"/>
                        <a:t>settings to adjust </a:t>
                      </a:r>
                      <a:r>
                        <a:rPr lang="en-US" b="1" baseline="0" dirty="0" smtClean="0"/>
                        <a:t>text alignment</a:t>
                      </a:r>
                      <a:r>
                        <a:rPr lang="en-US" baseline="0" dirty="0" smtClean="0"/>
                        <a:t> and </a:t>
                      </a:r>
                      <a:r>
                        <a:rPr lang="en-US" b="1" baseline="0" dirty="0" smtClean="0"/>
                        <a:t>cell margins</a:t>
                      </a:r>
                      <a:endParaRPr lang="en-US" b="1"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1280160">
                <a:tc>
                  <a:txBody>
                    <a:bodyPr/>
                    <a:lstStyle/>
                    <a:p>
                      <a:endParaRPr lang="en-US" b="1" dirty="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endParaRPr lang="en-US"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1" i="0" dirty="0" smtClean="0">
                          <a:latin typeface="+mn-lt"/>
                        </a:rPr>
                        <a:t>Tip: </a:t>
                      </a:r>
                      <a:r>
                        <a:rPr lang="en-US" b="0" i="0" dirty="0" smtClean="0">
                          <a:latin typeface="+mn-lt"/>
                        </a:rPr>
                        <a:t>To</a:t>
                      </a:r>
                      <a:r>
                        <a:rPr lang="en-US" b="0" i="0" baseline="0" dirty="0" smtClean="0">
                          <a:latin typeface="+mn-lt"/>
                        </a:rPr>
                        <a:t> quickly add a row, p</a:t>
                      </a:r>
                      <a:r>
                        <a:rPr lang="en-US" i="0" dirty="0" smtClean="0">
                          <a:latin typeface="+mn-lt"/>
                        </a:rPr>
                        <a:t>lace cursor</a:t>
                      </a:r>
                      <a:r>
                        <a:rPr lang="en-US" i="0" baseline="0" dirty="0" smtClean="0">
                          <a:latin typeface="+mn-lt"/>
                        </a:rPr>
                        <a:t> in this </a:t>
                      </a:r>
                      <a:r>
                        <a:rPr lang="en-US" b="1" i="0" baseline="0" dirty="0" smtClean="0">
                          <a:latin typeface="+mn-lt"/>
                        </a:rPr>
                        <a:t>last cell </a:t>
                      </a:r>
                      <a:r>
                        <a:rPr lang="en-US" i="0" baseline="0" dirty="0" smtClean="0">
                          <a:latin typeface="+mn-lt"/>
                        </a:rPr>
                        <a:t>and </a:t>
                      </a:r>
                      <a:r>
                        <a:rPr lang="en-US" i="0" dirty="0" smtClean="0">
                          <a:latin typeface="+mn-lt"/>
                        </a:rPr>
                        <a:t>hit </a:t>
                      </a:r>
                      <a:r>
                        <a:rPr lang="en-US" b="1" i="0" dirty="0" smtClean="0">
                          <a:latin typeface="+mn-lt"/>
                        </a:rPr>
                        <a:t>Tab</a:t>
                      </a:r>
                      <a:r>
                        <a:rPr lang="en-US" i="0" dirty="0" smtClean="0">
                          <a:latin typeface="+mn-lt"/>
                        </a:rPr>
                        <a:t> key</a:t>
                      </a:r>
                      <a:endParaRPr lang="en-US" i="0" dirty="0" smtClean="0"/>
                    </a:p>
                    <a:p>
                      <a:endParaRPr lang="en-US"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spTree>
    <p:extLst>
      <p:ext uri="{BB962C8B-B14F-4D97-AF65-F5344CB8AC3E}">
        <p14:creationId xmlns:p14="http://schemas.microsoft.com/office/powerpoint/2010/main" val="132286204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you want an API program?</a:t>
            </a:r>
            <a:endParaRPr lang="en-US" dirty="0"/>
          </a:p>
        </p:txBody>
      </p:sp>
      <p:sp>
        <p:nvSpPr>
          <p:cNvPr id="3" name="Text Placeholder 2"/>
          <p:cNvSpPr>
            <a:spLocks noGrp="1"/>
          </p:cNvSpPr>
          <p:nvPr>
            <p:ph type="body" sz="quarter" idx="4294967295"/>
          </p:nvPr>
        </p:nvSpPr>
        <p:spPr>
          <a:xfrm>
            <a:off x="274638" y="1212850"/>
            <a:ext cx="11887200" cy="4124206"/>
          </a:xfrm>
          <a:prstGeom prst="rect">
            <a:avLst/>
          </a:prstGeom>
        </p:spPr>
        <p:txBody>
          <a:bodyPr/>
          <a:lstStyle/>
          <a:p>
            <a:r>
              <a:rPr lang="en-US" dirty="0" smtClean="0"/>
              <a:t>How do you </a:t>
            </a:r>
            <a:r>
              <a:rPr lang="en-US" b="1" dirty="0" smtClean="0"/>
              <a:t>engage with developers?</a:t>
            </a:r>
          </a:p>
          <a:p>
            <a:r>
              <a:rPr lang="en-US" dirty="0" smtClean="0"/>
              <a:t>How do you </a:t>
            </a:r>
            <a:r>
              <a:rPr lang="en-US" b="1" dirty="0" smtClean="0"/>
              <a:t>reduce TTFSC?</a:t>
            </a:r>
          </a:p>
          <a:p>
            <a:r>
              <a:rPr lang="en-US" dirty="0"/>
              <a:t>How do you </a:t>
            </a:r>
            <a:r>
              <a:rPr lang="en-US" b="1" dirty="0"/>
              <a:t>enforce your business policies</a:t>
            </a:r>
            <a:r>
              <a:rPr lang="en-US" b="1" dirty="0" smtClean="0"/>
              <a:t>?</a:t>
            </a:r>
            <a:endParaRPr lang="en-US" dirty="0" smtClean="0"/>
          </a:p>
          <a:p>
            <a:r>
              <a:rPr lang="en-US" dirty="0" smtClean="0"/>
              <a:t>How </a:t>
            </a:r>
            <a:r>
              <a:rPr lang="en-US" dirty="0"/>
              <a:t>do you </a:t>
            </a:r>
            <a:r>
              <a:rPr lang="en-US" b="1" dirty="0"/>
              <a:t>make your legacy API modern</a:t>
            </a:r>
            <a:r>
              <a:rPr lang="en-US" b="1" dirty="0" smtClean="0"/>
              <a:t>?</a:t>
            </a:r>
            <a:endParaRPr lang="en-US" dirty="0" smtClean="0"/>
          </a:p>
          <a:p>
            <a:r>
              <a:rPr lang="en-US" dirty="0" smtClean="0"/>
              <a:t>How do you </a:t>
            </a:r>
            <a:r>
              <a:rPr lang="en-US" b="1" dirty="0" smtClean="0"/>
              <a:t>understand their behavior?</a:t>
            </a:r>
          </a:p>
          <a:p>
            <a:r>
              <a:rPr lang="en-US" dirty="0" smtClean="0"/>
              <a:t>How do you </a:t>
            </a:r>
            <a:r>
              <a:rPr lang="en-US" b="1" dirty="0" smtClean="0"/>
              <a:t>protect your core business systems?</a:t>
            </a:r>
          </a:p>
        </p:txBody>
      </p:sp>
      <p:sp>
        <p:nvSpPr>
          <p:cNvPr id="4" name="Rectangle 3"/>
          <p:cNvSpPr/>
          <p:nvPr/>
        </p:nvSpPr>
        <p:spPr bwMode="auto">
          <a:xfrm rot="20649275">
            <a:off x="-1706563" y="2201862"/>
            <a:ext cx="15849600" cy="266700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8000" dirty="0" smtClean="0">
                <a:solidFill>
                  <a:schemeClr val="bg2"/>
                </a:solidFill>
              </a:rPr>
              <a:t>API Management</a:t>
            </a:r>
            <a:endParaRPr lang="en-US" sz="8000" dirty="0">
              <a:solidFill>
                <a:schemeClr val="bg2"/>
              </a:solidFill>
            </a:endParaRPr>
          </a:p>
        </p:txBody>
      </p:sp>
    </p:spTree>
    <p:extLst>
      <p:ext uri="{BB962C8B-B14F-4D97-AF65-F5344CB8AC3E}">
        <p14:creationId xmlns:p14="http://schemas.microsoft.com/office/powerpoint/2010/main" val="1506686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column table</a:t>
            </a:r>
            <a:br>
              <a:rPr lang="en-US" dirty="0" smtClean="0"/>
            </a:br>
            <a:r>
              <a:rPr lang="en-US" sz="3200" dirty="0" smtClean="0">
                <a:solidFill>
                  <a:schemeClr val="tx1"/>
                </a:solidFill>
              </a:rPr>
              <a:t>Tables are easy to modify</a:t>
            </a:r>
            <a:endParaRPr lang="en-US" sz="1800"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51801764"/>
              </p:ext>
            </p:extLst>
          </p:nvPr>
        </p:nvGraphicFramePr>
        <p:xfrm>
          <a:off x="274639" y="1759921"/>
          <a:ext cx="11889564" cy="3531319"/>
        </p:xfrm>
        <a:graphic>
          <a:graphicData uri="http://schemas.openxmlformats.org/drawingml/2006/table">
            <a:tbl>
              <a:tblPr firstRow="1" bandRow="1">
                <a:tableStyleId>{5C22544A-7EE6-4342-B048-85BDC9FD1C3A}</a:tableStyleId>
              </a:tblPr>
              <a:tblGrid>
                <a:gridCol w="2972391"/>
                <a:gridCol w="2972391"/>
                <a:gridCol w="2972391"/>
                <a:gridCol w="2972391"/>
              </a:tblGrid>
              <a:tr h="574759">
                <a:tc>
                  <a:txBody>
                    <a:bodyPr/>
                    <a:lstStyle/>
                    <a:p>
                      <a:pPr defTabSz="932472" fontAlgn="base">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Table header</a:t>
                      </a:r>
                    </a:p>
                  </a:txBody>
                  <a:tcPr marL="182880" marR="182880" marT="91440" marB="91440" anchor="ctr">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Table header</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Table header</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Table</a:t>
                      </a:r>
                      <a:r>
                        <a:rPr lang="en-US" sz="2800" b="1" kern="1200" baseline="0" dirty="0" smtClean="0">
                          <a:gradFill>
                            <a:gsLst>
                              <a:gs pos="0">
                                <a:srgbClr val="FFFFFF"/>
                              </a:gs>
                              <a:gs pos="100000">
                                <a:srgbClr val="FFFFFF"/>
                              </a:gs>
                            </a:gsLst>
                            <a:lin ang="5400000" scaled="0"/>
                          </a:gradFill>
                          <a:latin typeface="+mj-lt"/>
                          <a:ea typeface="Segoe UI" pitchFamily="34" charset="0"/>
                          <a:cs typeface="Segoe UI" pitchFamily="34" charset="0"/>
                        </a:rPr>
                        <a:t> Header</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478280">
                <a:tc>
                  <a:txBody>
                    <a:bodyPr/>
                    <a:lstStyle/>
                    <a:p>
                      <a:r>
                        <a:rPr lang="en-US" sz="1700" dirty="0" smtClean="0"/>
                        <a:t>To modify table, </a:t>
                      </a:r>
                      <a:r>
                        <a:rPr lang="en-US" sz="1700" b="1" dirty="0" smtClean="0"/>
                        <a:t>first click anywhere</a:t>
                      </a:r>
                      <a:r>
                        <a:rPr lang="en-US" sz="1700" b="1" baseline="0" dirty="0" smtClean="0"/>
                        <a:t> </a:t>
                      </a:r>
                      <a:r>
                        <a:rPr lang="en-US" sz="1700" dirty="0" smtClean="0"/>
                        <a:t>in table, so the </a:t>
                      </a:r>
                      <a:r>
                        <a:rPr lang="en-US" sz="1700" b="1" dirty="0" smtClean="0"/>
                        <a:t>Table Tools </a:t>
                      </a:r>
                      <a:r>
                        <a:rPr lang="en-US" sz="1700" dirty="0" smtClean="0"/>
                        <a:t>menu is highlighted</a:t>
                      </a:r>
                      <a:r>
                        <a:rPr lang="en-US" sz="1700" baseline="0" dirty="0" smtClean="0"/>
                        <a:t> at top</a:t>
                      </a:r>
                      <a:endParaRPr lang="en-US" sz="1700"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700" b="1" i="1" u="none" kern="1200" dirty="0" smtClean="0">
                          <a:solidFill>
                            <a:schemeClr val="accent3"/>
                          </a:solidFill>
                          <a:latin typeface="+mn-lt"/>
                          <a:ea typeface="+mn-ea"/>
                          <a:cs typeface="+mn-cs"/>
                        </a:rPr>
                        <a:t>Layout</a:t>
                      </a:r>
                      <a:r>
                        <a:rPr lang="en-US" sz="1700" b="1" i="1" u="none" dirty="0" smtClean="0">
                          <a:solidFill>
                            <a:srgbClr val="68217A"/>
                          </a:solidFill>
                        </a:rPr>
                        <a:t> </a:t>
                      </a:r>
                      <a:r>
                        <a:rPr lang="en-US" sz="1700" dirty="0" smtClean="0">
                          <a:latin typeface="+mn-lt"/>
                        </a:rPr>
                        <a:t>&gt; To </a:t>
                      </a:r>
                      <a:r>
                        <a:rPr lang="en-US" sz="1700" b="1" dirty="0" smtClean="0">
                          <a:latin typeface="+mn-lt"/>
                        </a:rPr>
                        <a:t>add rows</a:t>
                      </a:r>
                      <a:r>
                        <a:rPr lang="en-US" sz="1700" dirty="0" smtClean="0">
                          <a:latin typeface="+mn-lt"/>
                        </a:rPr>
                        <a:t>, click</a:t>
                      </a:r>
                      <a:r>
                        <a:rPr lang="en-US" sz="1700" baseline="0" dirty="0" smtClean="0">
                          <a:latin typeface="+mn-lt"/>
                        </a:rPr>
                        <a:t> into cell and c</a:t>
                      </a:r>
                      <a:r>
                        <a:rPr lang="en-US" sz="1700" dirty="0" smtClean="0">
                          <a:latin typeface="+mn-lt"/>
                        </a:rPr>
                        <a:t>hoose,</a:t>
                      </a:r>
                      <a:r>
                        <a:rPr lang="en-US" sz="1700" baseline="0" dirty="0" smtClean="0">
                          <a:latin typeface="+mn-lt"/>
                        </a:rPr>
                        <a:t> </a:t>
                      </a:r>
                      <a:r>
                        <a:rPr lang="en-US" sz="1700" b="1" baseline="0" dirty="0" smtClean="0">
                          <a:latin typeface="+mn-lt"/>
                        </a:rPr>
                        <a:t>Insert Above </a:t>
                      </a:r>
                      <a:r>
                        <a:rPr lang="en-US" sz="1700" baseline="0" dirty="0" smtClean="0">
                          <a:latin typeface="+mn-lt"/>
                        </a:rPr>
                        <a:t>or </a:t>
                      </a:r>
                      <a:r>
                        <a:rPr lang="en-US" sz="1700" b="1" baseline="0" dirty="0" smtClean="0">
                          <a:latin typeface="+mn-lt"/>
                        </a:rPr>
                        <a:t>Insert Below</a:t>
                      </a:r>
                      <a:endParaRPr lang="en-US" sz="1700" b="1" dirty="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1" i="1" u="none" kern="1200" dirty="0" smtClean="0">
                          <a:solidFill>
                            <a:schemeClr val="accent3"/>
                          </a:solidFill>
                          <a:latin typeface="+mn-lt"/>
                          <a:ea typeface="+mn-ea"/>
                          <a:cs typeface="+mn-cs"/>
                        </a:rPr>
                        <a:t>Layout</a:t>
                      </a:r>
                      <a:r>
                        <a:rPr lang="en-US" sz="1700" b="1" i="1" u="none" dirty="0" smtClean="0">
                          <a:solidFill>
                            <a:srgbClr val="68217A"/>
                          </a:solidFill>
                        </a:rPr>
                        <a:t> </a:t>
                      </a:r>
                      <a:r>
                        <a:rPr lang="en-US" sz="1700" kern="1200" dirty="0" smtClean="0">
                          <a:solidFill>
                            <a:schemeClr val="dk1"/>
                          </a:solidFill>
                          <a:latin typeface="+mn-lt"/>
                          <a:ea typeface="+mn-ea"/>
                          <a:cs typeface="+mn-cs"/>
                        </a:rPr>
                        <a:t>&gt;</a:t>
                      </a:r>
                      <a:r>
                        <a:rPr lang="en-US" sz="1700" b="1" i="1" u="none" dirty="0" smtClean="0">
                          <a:solidFill>
                            <a:srgbClr val="68217A"/>
                          </a:solidFill>
                        </a:rPr>
                        <a:t> </a:t>
                      </a:r>
                      <a:r>
                        <a:rPr lang="en-US" sz="1700" dirty="0" smtClean="0">
                          <a:latin typeface="+mn-lt"/>
                        </a:rPr>
                        <a:t>Shrink</a:t>
                      </a:r>
                      <a:r>
                        <a:rPr lang="en-US" sz="1700" baseline="0" dirty="0" smtClean="0">
                          <a:latin typeface="+mn-lt"/>
                        </a:rPr>
                        <a:t> or expand column widths by adjusting the </a:t>
                      </a:r>
                      <a:r>
                        <a:rPr lang="en-US" sz="1700" b="1" baseline="0" dirty="0" smtClean="0">
                          <a:latin typeface="+mn-lt"/>
                        </a:rPr>
                        <a:t>Cell Size, </a:t>
                      </a:r>
                      <a:r>
                        <a:rPr lang="en-US" sz="1700" b="0" baseline="0" dirty="0" smtClean="0">
                          <a:latin typeface="+mn-lt"/>
                        </a:rPr>
                        <a:t>or set them to same size with Distribute</a:t>
                      </a:r>
                      <a:endParaRPr lang="en-US" sz="1700"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endParaRPr lang="en-US" sz="1700"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147828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dirty="0" smtClean="0"/>
                        <a:t>To modify</a:t>
                      </a:r>
                      <a:r>
                        <a:rPr lang="en-US" sz="1700" baseline="0" dirty="0" smtClean="0"/>
                        <a:t> the table layout, click </a:t>
                      </a:r>
                      <a:r>
                        <a:rPr lang="en-US" sz="1700" b="1" dirty="0" smtClean="0"/>
                        <a:t>Table Tools </a:t>
                      </a:r>
                      <a:r>
                        <a:rPr lang="en-US" sz="1700" dirty="0" smtClean="0"/>
                        <a:t>&gt; </a:t>
                      </a:r>
                      <a:r>
                        <a:rPr lang="en-US" sz="1700" b="1" i="1" u="none" dirty="0" smtClean="0">
                          <a:solidFill>
                            <a:schemeClr val="accent3"/>
                          </a:solidFill>
                        </a:rPr>
                        <a:t>Layout </a:t>
                      </a:r>
                      <a:r>
                        <a:rPr lang="en-US" sz="1700" b="1" i="1" u="none" dirty="0" smtClean="0">
                          <a:solidFill>
                            <a:srgbClr val="68217A"/>
                          </a:solidFill>
                        </a:rPr>
                        <a:t/>
                      </a:r>
                      <a:br>
                        <a:rPr lang="en-US" sz="1700" b="1" i="1" u="none" dirty="0" smtClean="0">
                          <a:solidFill>
                            <a:srgbClr val="68217A"/>
                          </a:solidFill>
                        </a:rPr>
                      </a:br>
                      <a:r>
                        <a:rPr lang="en-US" sz="1700" dirty="0" smtClean="0"/>
                        <a:t>To modify</a:t>
                      </a:r>
                      <a:r>
                        <a:rPr lang="en-US" sz="1700" baseline="0" dirty="0" smtClean="0"/>
                        <a:t> the </a:t>
                      </a:r>
                      <a:r>
                        <a:rPr lang="en-US" sz="1700" b="0" baseline="0" dirty="0" smtClean="0"/>
                        <a:t>table style</a:t>
                      </a:r>
                      <a:r>
                        <a:rPr lang="en-US" sz="1700" baseline="0" dirty="0" smtClean="0"/>
                        <a:t>, click </a:t>
                      </a:r>
                      <a:r>
                        <a:rPr lang="en-US" sz="1700" b="1" baseline="0" dirty="0" smtClean="0"/>
                        <a:t>Table Tools </a:t>
                      </a:r>
                      <a:r>
                        <a:rPr lang="en-US" sz="1700" kern="1200" dirty="0" smtClean="0">
                          <a:solidFill>
                            <a:schemeClr val="dk1"/>
                          </a:solidFill>
                          <a:latin typeface="+mn-lt"/>
                          <a:ea typeface="+mn-ea"/>
                          <a:cs typeface="+mn-cs"/>
                        </a:rPr>
                        <a:t>&gt;</a:t>
                      </a:r>
                      <a:r>
                        <a:rPr lang="en-US" sz="1700" b="1" baseline="0" dirty="0" smtClean="0"/>
                        <a:t> </a:t>
                      </a:r>
                      <a:r>
                        <a:rPr lang="en-US" sz="1700" b="1" i="1" u="none" kern="1200" dirty="0" smtClean="0">
                          <a:solidFill>
                            <a:schemeClr val="accent3"/>
                          </a:solidFill>
                          <a:latin typeface="+mn-lt"/>
                          <a:ea typeface="+mn-ea"/>
                          <a:cs typeface="+mn-cs"/>
                        </a:rPr>
                        <a:t>Design</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1" i="1" u="none" kern="1200" dirty="0" smtClean="0">
                          <a:solidFill>
                            <a:schemeClr val="accent3"/>
                          </a:solidFill>
                          <a:latin typeface="+mn-lt"/>
                          <a:ea typeface="+mn-ea"/>
                          <a:cs typeface="+mn-cs"/>
                        </a:rPr>
                        <a:t>Layout</a:t>
                      </a:r>
                      <a:r>
                        <a:rPr lang="en-US" sz="1700" b="1" i="1" u="none" dirty="0" smtClean="0">
                          <a:solidFill>
                            <a:srgbClr val="68217A"/>
                          </a:solidFill>
                        </a:rPr>
                        <a:t> </a:t>
                      </a:r>
                      <a:r>
                        <a:rPr lang="en-US" sz="1700" kern="1200" dirty="0" smtClean="0">
                          <a:solidFill>
                            <a:schemeClr val="dk1"/>
                          </a:solidFill>
                          <a:latin typeface="+mn-lt"/>
                          <a:ea typeface="+mn-ea"/>
                          <a:cs typeface="+mn-cs"/>
                        </a:rPr>
                        <a:t>&gt;</a:t>
                      </a:r>
                      <a:r>
                        <a:rPr lang="en-US" sz="1700" b="1" i="1" u="none" dirty="0" smtClean="0">
                          <a:solidFill>
                            <a:srgbClr val="68217A"/>
                          </a:solidFill>
                        </a:rPr>
                        <a:t> </a:t>
                      </a:r>
                      <a:r>
                        <a:rPr lang="en-US" sz="1700" baseline="0" dirty="0" smtClean="0">
                          <a:latin typeface="+mn-lt"/>
                        </a:rPr>
                        <a:t>To </a:t>
                      </a:r>
                      <a:r>
                        <a:rPr lang="en-US" sz="1700" b="1" baseline="0" dirty="0" smtClean="0">
                          <a:latin typeface="+mn-lt"/>
                        </a:rPr>
                        <a:t>add columns</a:t>
                      </a:r>
                      <a:r>
                        <a:rPr lang="en-US" sz="1700" baseline="0" dirty="0" smtClean="0">
                          <a:latin typeface="+mn-lt"/>
                        </a:rPr>
                        <a:t>, click into cell and c</a:t>
                      </a:r>
                      <a:r>
                        <a:rPr lang="en-US" sz="1700" dirty="0" smtClean="0">
                          <a:latin typeface="+mn-lt"/>
                        </a:rPr>
                        <a:t>hoose </a:t>
                      </a:r>
                      <a:r>
                        <a:rPr lang="en-US" sz="1700" b="1" dirty="0" smtClean="0">
                          <a:latin typeface="+mn-lt"/>
                        </a:rPr>
                        <a:t>Insert Left </a:t>
                      </a:r>
                      <a:r>
                        <a:rPr lang="en-US" sz="1700" dirty="0" smtClean="0">
                          <a:latin typeface="+mn-lt"/>
                        </a:rPr>
                        <a:t>or </a:t>
                      </a:r>
                      <a:r>
                        <a:rPr lang="en-US" sz="1700" b="1" dirty="0" smtClean="0">
                          <a:latin typeface="+mn-lt"/>
                        </a:rPr>
                        <a:t>Insert Right</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700" b="1" i="1" u="none" kern="1200" dirty="0" smtClean="0">
                          <a:solidFill>
                            <a:schemeClr val="accent3"/>
                          </a:solidFill>
                          <a:latin typeface="+mn-lt"/>
                          <a:ea typeface="+mn-ea"/>
                          <a:cs typeface="+mn-cs"/>
                        </a:rPr>
                        <a:t>Layout</a:t>
                      </a:r>
                      <a:r>
                        <a:rPr lang="en-US" sz="1700" b="1" i="1" u="none" dirty="0" smtClean="0">
                          <a:solidFill>
                            <a:srgbClr val="68217A"/>
                          </a:solidFill>
                        </a:rPr>
                        <a:t> </a:t>
                      </a:r>
                      <a:r>
                        <a:rPr lang="en-US" sz="1700" kern="1200" dirty="0" smtClean="0">
                          <a:solidFill>
                            <a:schemeClr val="dk1"/>
                          </a:solidFill>
                          <a:latin typeface="+mn-lt"/>
                          <a:ea typeface="+mn-ea"/>
                          <a:cs typeface="+mn-cs"/>
                        </a:rPr>
                        <a:t>&gt;</a:t>
                      </a:r>
                      <a:r>
                        <a:rPr lang="en-US" sz="1700" b="1" i="1" u="none" dirty="0" smtClean="0">
                          <a:solidFill>
                            <a:srgbClr val="68217A"/>
                          </a:solidFill>
                        </a:rPr>
                        <a:t> </a:t>
                      </a:r>
                      <a:r>
                        <a:rPr lang="en-US" sz="1700" dirty="0" smtClean="0"/>
                        <a:t>Use </a:t>
                      </a:r>
                      <a:r>
                        <a:rPr lang="en-US" sz="1700" b="1" dirty="0" smtClean="0"/>
                        <a:t>Alignment</a:t>
                      </a:r>
                      <a:r>
                        <a:rPr lang="en-US" sz="1700" dirty="0" smtClean="0"/>
                        <a:t> </a:t>
                      </a:r>
                      <a:r>
                        <a:rPr lang="en-US" sz="1700" baseline="0" dirty="0" smtClean="0"/>
                        <a:t>settings to adjust </a:t>
                      </a:r>
                      <a:r>
                        <a:rPr lang="en-US" sz="1700" b="1" baseline="0" dirty="0" smtClean="0"/>
                        <a:t>text alignment</a:t>
                      </a:r>
                      <a:r>
                        <a:rPr lang="en-US" sz="1700" baseline="0" dirty="0" smtClean="0"/>
                        <a:t> and </a:t>
                      </a:r>
                      <a:r>
                        <a:rPr lang="en-US" sz="1700" b="1" baseline="0" dirty="0" smtClean="0"/>
                        <a:t>cell margins</a:t>
                      </a:r>
                      <a:endParaRPr lang="en-US" sz="1700" b="1"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1" i="1" dirty="0" smtClean="0">
                          <a:latin typeface="+mn-lt"/>
                        </a:rPr>
                        <a:t>Tip: </a:t>
                      </a:r>
                      <a:r>
                        <a:rPr lang="en-US" sz="1700" b="0" i="1" dirty="0" smtClean="0">
                          <a:latin typeface="+mn-lt"/>
                        </a:rPr>
                        <a:t>To</a:t>
                      </a:r>
                      <a:r>
                        <a:rPr lang="en-US" sz="1700" b="0" i="1" baseline="0" dirty="0" smtClean="0">
                          <a:latin typeface="+mn-lt"/>
                        </a:rPr>
                        <a:t> quickly add a row, p</a:t>
                      </a:r>
                      <a:r>
                        <a:rPr lang="en-US" sz="1700" i="1" dirty="0" smtClean="0">
                          <a:latin typeface="+mn-lt"/>
                        </a:rPr>
                        <a:t>lace cursor</a:t>
                      </a:r>
                      <a:r>
                        <a:rPr lang="en-US" sz="1700" i="1" baseline="0" dirty="0" smtClean="0">
                          <a:latin typeface="+mn-lt"/>
                        </a:rPr>
                        <a:t> in this </a:t>
                      </a:r>
                      <a:r>
                        <a:rPr lang="en-US" sz="1700" b="1" i="1" baseline="0" dirty="0" smtClean="0">
                          <a:latin typeface="+mn-lt"/>
                        </a:rPr>
                        <a:t>last cell </a:t>
                      </a:r>
                      <a:r>
                        <a:rPr lang="en-US" sz="1700" i="1" baseline="0" dirty="0" smtClean="0">
                          <a:latin typeface="+mn-lt"/>
                        </a:rPr>
                        <a:t>and </a:t>
                      </a:r>
                      <a:r>
                        <a:rPr lang="en-US" sz="1700" i="1" dirty="0" smtClean="0">
                          <a:latin typeface="+mn-lt"/>
                        </a:rPr>
                        <a:t>hit </a:t>
                      </a:r>
                      <a:r>
                        <a:rPr lang="en-US" sz="1700" b="1" i="1" dirty="0" smtClean="0">
                          <a:latin typeface="+mn-lt"/>
                        </a:rPr>
                        <a:t>Tab</a:t>
                      </a:r>
                      <a:r>
                        <a:rPr lang="en-US" sz="1700" i="1" dirty="0" smtClean="0">
                          <a:latin typeface="+mn-lt"/>
                        </a:rPr>
                        <a:t> key</a:t>
                      </a:r>
                      <a:endParaRPr lang="en-US" sz="1700" i="1" dirty="0" smtClean="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spTree>
    <p:extLst>
      <p:ext uri="{BB962C8B-B14F-4D97-AF65-F5344CB8AC3E}">
        <p14:creationId xmlns:p14="http://schemas.microsoft.com/office/powerpoint/2010/main" val="345691745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content </a:t>
            </a:r>
            <a:br>
              <a:rPr lang="en-US" dirty="0" smtClean="0"/>
            </a:br>
            <a:r>
              <a:rPr lang="en-US" dirty="0" smtClean="0"/>
              <a:t>slide layouts</a:t>
            </a:r>
            <a:endParaRPr lang="en-US" dirty="0"/>
          </a:p>
        </p:txBody>
      </p:sp>
    </p:spTree>
    <p:extLst>
      <p:ext uri="{BB962C8B-B14F-4D97-AF65-F5344CB8AC3E}">
        <p14:creationId xmlns:p14="http://schemas.microsoft.com/office/powerpoint/2010/main" val="116255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Section title</a:t>
            </a:r>
            <a:endParaRPr lang="en-US" dirty="0"/>
          </a:p>
        </p:txBody>
      </p:sp>
      <p:sp>
        <p:nvSpPr>
          <p:cNvPr id="4" name="Text Placeholder 3"/>
          <p:cNvSpPr>
            <a:spLocks noGrp="1"/>
          </p:cNvSpPr>
          <p:nvPr>
            <p:ph type="body" sz="quarter" idx="14"/>
          </p:nvPr>
        </p:nvSpPr>
        <p:spPr/>
        <p:txBody>
          <a:bodyPr/>
          <a:lstStyle/>
          <a:p>
            <a:r>
              <a:rPr lang="en-US" dirty="0" smtClean="0"/>
              <a:t>Speaker Name</a:t>
            </a:r>
            <a:endParaRPr lang="en-US" dirty="0"/>
          </a:p>
        </p:txBody>
      </p:sp>
    </p:spTree>
    <p:extLst>
      <p:ext uri="{BB962C8B-B14F-4D97-AF65-F5344CB8AC3E}">
        <p14:creationId xmlns:p14="http://schemas.microsoft.com/office/powerpoint/2010/main" val="23808020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331" y="2125663"/>
            <a:ext cx="9743812" cy="1828800"/>
          </a:xfrm>
        </p:spPr>
        <p:txBody>
          <a:bodyPr/>
          <a:lstStyle/>
          <a:p>
            <a:r>
              <a:rPr lang="en-US" dirty="0" smtClean="0"/>
              <a:t>There are over </a:t>
            </a:r>
            <a:r>
              <a:rPr lang="en-US" b="1" dirty="0" smtClean="0">
                <a:latin typeface="+mn-lt"/>
              </a:rPr>
              <a:t>1 million </a:t>
            </a:r>
            <a:r>
              <a:rPr lang="en-US" dirty="0" smtClean="0"/>
              <a:t>words in the English language.</a:t>
            </a:r>
            <a:endParaRPr lang="en-US" dirty="0"/>
          </a:p>
        </p:txBody>
      </p:sp>
    </p:spTree>
    <p:extLst>
      <p:ext uri="{BB962C8B-B14F-4D97-AF65-F5344CB8AC3E}">
        <p14:creationId xmlns:p14="http://schemas.microsoft.com/office/powerpoint/2010/main" val="162111026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Add a quote here. Design is easier than it looks, and more important than it seems.”</a:t>
            </a:r>
            <a:endParaRPr lang="en-US" dirty="0"/>
          </a:p>
        </p:txBody>
      </p:sp>
      <p:sp>
        <p:nvSpPr>
          <p:cNvPr id="6" name="Text Placeholder 5"/>
          <p:cNvSpPr>
            <a:spLocks noGrp="1"/>
          </p:cNvSpPr>
          <p:nvPr>
            <p:ph type="body" sz="quarter" idx="10"/>
          </p:nvPr>
        </p:nvSpPr>
        <p:spPr/>
        <p:txBody>
          <a:bodyPr/>
          <a:lstStyle/>
          <a:p>
            <a:r>
              <a:rPr lang="en-US" dirty="0" smtClean="0"/>
              <a:t>Author’s Name</a:t>
            </a:r>
          </a:p>
        </p:txBody>
      </p:sp>
    </p:spTree>
    <p:extLst>
      <p:ext uri="{BB962C8B-B14F-4D97-AF65-F5344CB8AC3E}">
        <p14:creationId xmlns:p14="http://schemas.microsoft.com/office/powerpoint/2010/main" val="34864804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303837" y="830262"/>
            <a:ext cx="2057400" cy="5334000"/>
          </a:xfrm>
          <a:prstGeom prst="rect">
            <a:avLst/>
          </a:prstGeom>
          <a:solidFill>
            <a:schemeClr val="bg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chemeClr val="bg2"/>
                </a:solidFill>
              </a:rPr>
              <a:t>WINDOWS AZURE API</a:t>
            </a:r>
            <a:endParaRPr lang="en-US" sz="2000" dirty="0">
              <a:solidFill>
                <a:schemeClr val="bg2"/>
              </a:solidFill>
            </a:endParaRPr>
          </a:p>
        </p:txBody>
      </p:sp>
      <p:sp>
        <p:nvSpPr>
          <p:cNvPr id="8" name="TextBox 7"/>
          <p:cNvSpPr txBox="1"/>
          <p:nvPr/>
        </p:nvSpPr>
        <p:spPr>
          <a:xfrm>
            <a:off x="5273674" y="5323851"/>
            <a:ext cx="2133600" cy="815608"/>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gradFill>
                  <a:gsLst>
                    <a:gs pos="2917">
                      <a:schemeClr val="tx1"/>
                    </a:gs>
                    <a:gs pos="30000">
                      <a:schemeClr val="tx1"/>
                    </a:gs>
                  </a:gsLst>
                  <a:lin ang="5400000" scaled="0"/>
                </a:gradFill>
              </a:rPr>
              <a:t>AZURE API </a:t>
            </a:r>
          </a:p>
          <a:p>
            <a:pPr algn="ctr">
              <a:lnSpc>
                <a:spcPct val="90000"/>
              </a:lnSpc>
              <a:spcAft>
                <a:spcPts val="600"/>
              </a:spcAft>
            </a:pPr>
            <a:r>
              <a:rPr lang="en-US" sz="1600" dirty="0" smtClean="0">
                <a:gradFill>
                  <a:gsLst>
                    <a:gs pos="2917">
                      <a:schemeClr val="tx1"/>
                    </a:gs>
                    <a:gs pos="30000">
                      <a:schemeClr val="tx1"/>
                    </a:gs>
                  </a:gsLst>
                  <a:lin ang="5400000" scaled="0"/>
                </a:gradFill>
              </a:rPr>
              <a:t>MANAGEMENT</a:t>
            </a:r>
          </a:p>
        </p:txBody>
      </p:sp>
      <p:grpSp>
        <p:nvGrpSpPr>
          <p:cNvPr id="59" name="Group 58"/>
          <p:cNvGrpSpPr/>
          <p:nvPr/>
        </p:nvGrpSpPr>
        <p:grpSpPr>
          <a:xfrm>
            <a:off x="430350" y="4403078"/>
            <a:ext cx="1827143" cy="1524682"/>
            <a:chOff x="430350" y="4403078"/>
            <a:chExt cx="1827143" cy="1524682"/>
          </a:xfrm>
        </p:grpSpPr>
        <p:grpSp>
          <p:nvGrpSpPr>
            <p:cNvPr id="29" name="Group 28"/>
            <p:cNvGrpSpPr/>
            <p:nvPr/>
          </p:nvGrpSpPr>
          <p:grpSpPr>
            <a:xfrm>
              <a:off x="1124223" y="4403078"/>
              <a:ext cx="457200" cy="749184"/>
              <a:chOff x="1036637" y="982662"/>
              <a:chExt cx="457200" cy="749184"/>
            </a:xfrm>
          </p:grpSpPr>
          <p:sp>
            <p:nvSpPr>
              <p:cNvPr id="30" name="Oval 29"/>
              <p:cNvSpPr/>
              <p:nvPr/>
            </p:nvSpPr>
            <p:spPr bwMode="auto">
              <a:xfrm>
                <a:off x="1036637" y="982662"/>
                <a:ext cx="457200" cy="457200"/>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1" name="Snip Same Side Corner Rectangle 30"/>
              <p:cNvSpPr/>
              <p:nvPr/>
            </p:nvSpPr>
            <p:spPr bwMode="auto">
              <a:xfrm>
                <a:off x="1036637" y="1402107"/>
                <a:ext cx="457200" cy="329739"/>
              </a:xfrm>
              <a:prstGeom prst="snip2SameRect">
                <a:avLst>
                  <a:gd name="adj1" fmla="val 31160"/>
                  <a:gd name="adj2" fmla="val 0"/>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32" name="TextBox 31"/>
            <p:cNvSpPr txBox="1"/>
            <p:nvPr/>
          </p:nvSpPr>
          <p:spPr>
            <a:xfrm>
              <a:off x="430350" y="5133696"/>
              <a:ext cx="1827143" cy="794064"/>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PUBLISHER / ADMIN</a:t>
              </a:r>
            </a:p>
          </p:txBody>
        </p:sp>
      </p:grpSp>
      <p:grpSp>
        <p:nvGrpSpPr>
          <p:cNvPr id="56" name="Group 55"/>
          <p:cNvGrpSpPr/>
          <p:nvPr/>
        </p:nvGrpSpPr>
        <p:grpSpPr>
          <a:xfrm>
            <a:off x="430350" y="1092395"/>
            <a:ext cx="1827143" cy="1261867"/>
            <a:chOff x="352493" y="1210537"/>
            <a:chExt cx="1827143" cy="1261867"/>
          </a:xfrm>
        </p:grpSpPr>
        <p:sp>
          <p:nvSpPr>
            <p:cNvPr id="11" name="TextBox 10"/>
            <p:cNvSpPr txBox="1"/>
            <p:nvPr/>
          </p:nvSpPr>
          <p:spPr>
            <a:xfrm>
              <a:off x="352493" y="1927639"/>
              <a:ext cx="1827143"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DEVELOPERS</a:t>
              </a:r>
            </a:p>
          </p:txBody>
        </p:sp>
        <p:grpSp>
          <p:nvGrpSpPr>
            <p:cNvPr id="49" name="Group 48"/>
            <p:cNvGrpSpPr/>
            <p:nvPr/>
          </p:nvGrpSpPr>
          <p:grpSpPr>
            <a:xfrm>
              <a:off x="740509" y="1216945"/>
              <a:ext cx="457200" cy="749184"/>
              <a:chOff x="1036637" y="982662"/>
              <a:chExt cx="457200" cy="749184"/>
            </a:xfrm>
          </p:grpSpPr>
          <p:sp>
            <p:nvSpPr>
              <p:cNvPr id="50" name="Oval 49"/>
              <p:cNvSpPr/>
              <p:nvPr/>
            </p:nvSpPr>
            <p:spPr bwMode="auto">
              <a:xfrm>
                <a:off x="1036637" y="982662"/>
                <a:ext cx="457200" cy="457200"/>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1" name="Snip Same Side Corner Rectangle 50"/>
              <p:cNvSpPr/>
              <p:nvPr/>
            </p:nvSpPr>
            <p:spPr bwMode="auto">
              <a:xfrm>
                <a:off x="1036637" y="1402107"/>
                <a:ext cx="457200" cy="329739"/>
              </a:xfrm>
              <a:prstGeom prst="snip2SameRect">
                <a:avLst>
                  <a:gd name="adj1" fmla="val 31160"/>
                  <a:gd name="adj2" fmla="val 0"/>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52" name="Group 51"/>
            <p:cNvGrpSpPr/>
            <p:nvPr/>
          </p:nvGrpSpPr>
          <p:grpSpPr>
            <a:xfrm>
              <a:off x="1331541" y="1210537"/>
              <a:ext cx="457200" cy="749184"/>
              <a:chOff x="1036637" y="982662"/>
              <a:chExt cx="457200" cy="749184"/>
            </a:xfrm>
          </p:grpSpPr>
          <p:sp>
            <p:nvSpPr>
              <p:cNvPr id="53" name="Oval 52"/>
              <p:cNvSpPr/>
              <p:nvPr/>
            </p:nvSpPr>
            <p:spPr bwMode="auto">
              <a:xfrm>
                <a:off x="1036637" y="982662"/>
                <a:ext cx="457200" cy="457200"/>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4" name="Snip Same Side Corner Rectangle 53"/>
              <p:cNvSpPr/>
              <p:nvPr/>
            </p:nvSpPr>
            <p:spPr bwMode="auto">
              <a:xfrm>
                <a:off x="1036637" y="1402107"/>
                <a:ext cx="457200" cy="329739"/>
              </a:xfrm>
              <a:prstGeom prst="snip2SameRect">
                <a:avLst>
                  <a:gd name="adj1" fmla="val 31160"/>
                  <a:gd name="adj2" fmla="val 0"/>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grpSp>
        <p:nvGrpSpPr>
          <p:cNvPr id="58" name="Group 57"/>
          <p:cNvGrpSpPr/>
          <p:nvPr/>
        </p:nvGrpSpPr>
        <p:grpSpPr>
          <a:xfrm>
            <a:off x="439251" y="2741863"/>
            <a:ext cx="1827143" cy="1400795"/>
            <a:chOff x="409296" y="2820365"/>
            <a:chExt cx="1827143" cy="1400795"/>
          </a:xfrm>
        </p:grpSpPr>
        <p:grpSp>
          <p:nvGrpSpPr>
            <p:cNvPr id="57" name="Group 56"/>
            <p:cNvGrpSpPr/>
            <p:nvPr/>
          </p:nvGrpSpPr>
          <p:grpSpPr>
            <a:xfrm>
              <a:off x="910741" y="2820365"/>
              <a:ext cx="833415" cy="837764"/>
              <a:chOff x="910741" y="2820365"/>
              <a:chExt cx="833415" cy="837764"/>
            </a:xfrm>
          </p:grpSpPr>
          <p:sp>
            <p:nvSpPr>
              <p:cNvPr id="39" name="Rectangle 38"/>
              <p:cNvSpPr/>
              <p:nvPr/>
            </p:nvSpPr>
            <p:spPr bwMode="auto">
              <a:xfrm>
                <a:off x="910741" y="2820365"/>
                <a:ext cx="250319" cy="2503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0" name="Rectangle 39"/>
              <p:cNvSpPr/>
              <p:nvPr/>
            </p:nvSpPr>
            <p:spPr bwMode="auto">
              <a:xfrm>
                <a:off x="1197709" y="2820365"/>
                <a:ext cx="250319" cy="2503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1" name="Rectangle 40"/>
              <p:cNvSpPr/>
              <p:nvPr/>
            </p:nvSpPr>
            <p:spPr bwMode="auto">
              <a:xfrm>
                <a:off x="1493837" y="2820365"/>
                <a:ext cx="250319" cy="2503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3" name="Rectangle 42"/>
              <p:cNvSpPr/>
              <p:nvPr/>
            </p:nvSpPr>
            <p:spPr bwMode="auto">
              <a:xfrm>
                <a:off x="910741" y="3116262"/>
                <a:ext cx="250319" cy="2503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4" name="Rectangle 43"/>
              <p:cNvSpPr/>
              <p:nvPr/>
            </p:nvSpPr>
            <p:spPr bwMode="auto">
              <a:xfrm>
                <a:off x="1197709" y="3116262"/>
                <a:ext cx="250319" cy="2503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5" name="Rectangle 44"/>
              <p:cNvSpPr/>
              <p:nvPr/>
            </p:nvSpPr>
            <p:spPr bwMode="auto">
              <a:xfrm>
                <a:off x="1493837" y="3116262"/>
                <a:ext cx="250319" cy="2503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6" name="Rectangle 45"/>
              <p:cNvSpPr/>
              <p:nvPr/>
            </p:nvSpPr>
            <p:spPr bwMode="auto">
              <a:xfrm>
                <a:off x="910741" y="3407810"/>
                <a:ext cx="250319" cy="2503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7" name="Rectangle 46"/>
              <p:cNvSpPr/>
              <p:nvPr/>
            </p:nvSpPr>
            <p:spPr bwMode="auto">
              <a:xfrm>
                <a:off x="1197709" y="3407810"/>
                <a:ext cx="250319" cy="2503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8" name="Rectangle 47"/>
              <p:cNvSpPr/>
              <p:nvPr/>
            </p:nvSpPr>
            <p:spPr bwMode="auto">
              <a:xfrm>
                <a:off x="1493837" y="3407810"/>
                <a:ext cx="250319" cy="2503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55" name="TextBox 54"/>
            <p:cNvSpPr txBox="1"/>
            <p:nvPr/>
          </p:nvSpPr>
          <p:spPr>
            <a:xfrm>
              <a:off x="409296" y="3676395"/>
              <a:ext cx="1827143"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APPS</a:t>
              </a:r>
            </a:p>
          </p:txBody>
        </p:sp>
      </p:grpSp>
      <p:cxnSp>
        <p:nvCxnSpPr>
          <p:cNvPr id="61" name="Straight Arrow Connector 60"/>
          <p:cNvCxnSpPr/>
          <p:nvPr/>
        </p:nvCxnSpPr>
        <p:spPr>
          <a:xfrm>
            <a:off x="2560637" y="1676709"/>
            <a:ext cx="2362200"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560637" y="3203261"/>
            <a:ext cx="2362200"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560637" y="4688056"/>
            <a:ext cx="2362200"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666037" y="3229456"/>
            <a:ext cx="2133600"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rot="16200000">
            <a:off x="1107485" y="3682074"/>
            <a:ext cx="1645902"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solidFill>
                  <a:srgbClr val="002060"/>
                </a:solidFill>
              </a:rPr>
              <a:t>API</a:t>
            </a:r>
          </a:p>
        </p:txBody>
      </p:sp>
      <p:grpSp>
        <p:nvGrpSpPr>
          <p:cNvPr id="3" name="Group 2"/>
          <p:cNvGrpSpPr/>
          <p:nvPr/>
        </p:nvGrpSpPr>
        <p:grpSpPr>
          <a:xfrm rot="10800000">
            <a:off x="10150472" y="2380310"/>
            <a:ext cx="1326374" cy="1645902"/>
            <a:chOff x="9089467" y="1328776"/>
            <a:chExt cx="1326374" cy="1645902"/>
          </a:xfrm>
        </p:grpSpPr>
        <p:sp>
          <p:nvSpPr>
            <p:cNvPr id="60" name="Flowchart: Direct Access Storage 59"/>
            <p:cNvSpPr/>
            <p:nvPr/>
          </p:nvSpPr>
          <p:spPr bwMode="auto">
            <a:xfrm>
              <a:off x="9657353" y="1489904"/>
              <a:ext cx="471633" cy="1280146"/>
            </a:xfrm>
            <a:prstGeom prst="flowChartMagneticDrum">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Pie 65"/>
            <p:cNvSpPr/>
            <p:nvPr/>
          </p:nvSpPr>
          <p:spPr bwMode="auto">
            <a:xfrm>
              <a:off x="9089467" y="1550799"/>
              <a:ext cx="1326374" cy="1158357"/>
            </a:xfrm>
            <a:prstGeom prst="pie">
              <a:avLst>
                <a:gd name="adj1" fmla="val 5319942"/>
                <a:gd name="adj2" fmla="val 16200000"/>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Oval 66"/>
            <p:cNvSpPr/>
            <p:nvPr/>
          </p:nvSpPr>
          <p:spPr bwMode="auto">
            <a:xfrm>
              <a:off x="10037038" y="1835127"/>
              <a:ext cx="45719" cy="225161"/>
            </a:xfrm>
            <a:prstGeom prst="ellipse">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Oval 67"/>
            <p:cNvSpPr/>
            <p:nvPr/>
          </p:nvSpPr>
          <p:spPr bwMode="auto">
            <a:xfrm>
              <a:off x="10037038" y="2243166"/>
              <a:ext cx="45719" cy="225161"/>
            </a:xfrm>
            <a:prstGeom prst="ellipse">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TextBox 68"/>
            <p:cNvSpPr txBox="1"/>
            <p:nvPr/>
          </p:nvSpPr>
          <p:spPr>
            <a:xfrm rot="16200000">
              <a:off x="8812443" y="1879344"/>
              <a:ext cx="1645902"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solidFill>
                    <a:srgbClr val="002060"/>
                  </a:solidFill>
                </a:rPr>
                <a:t>API</a:t>
              </a:r>
            </a:p>
          </p:txBody>
        </p:sp>
      </p:grpSp>
      <p:sp>
        <p:nvSpPr>
          <p:cNvPr id="2" name="Rectangular Callout 1"/>
          <p:cNvSpPr/>
          <p:nvPr/>
        </p:nvSpPr>
        <p:spPr bwMode="auto">
          <a:xfrm>
            <a:off x="10104436" y="4631117"/>
            <a:ext cx="1829387" cy="1643815"/>
          </a:xfrm>
          <a:prstGeom prst="wedgeRectCallout">
            <a:avLst>
              <a:gd name="adj1" fmla="val 10169"/>
              <a:gd name="adj2" fmla="val -120212"/>
            </a:avLst>
          </a:prstGeom>
          <a:solidFill>
            <a:schemeClr val="accent1">
              <a:lumMod val="50000"/>
              <a:lumOff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solidFill>
                  <a:schemeClr val="bg2"/>
                </a:solidFill>
              </a:rPr>
              <a:t>Can be hosted anywhere and authored in any language on any platform.</a:t>
            </a:r>
            <a:endParaRPr lang="en-US" sz="1600" dirty="0">
              <a:solidFill>
                <a:schemeClr val="bg2"/>
              </a:solidFill>
            </a:endParaRPr>
          </a:p>
        </p:txBody>
      </p:sp>
      <p:sp>
        <p:nvSpPr>
          <p:cNvPr id="9" name="Freeform 8"/>
          <p:cNvSpPr/>
          <p:nvPr/>
        </p:nvSpPr>
        <p:spPr bwMode="auto">
          <a:xfrm>
            <a:off x="11374960" y="2982528"/>
            <a:ext cx="1335446" cy="1237780"/>
          </a:xfrm>
          <a:custGeom>
            <a:avLst/>
            <a:gdLst>
              <a:gd name="connsiteX0" fmla="*/ 0 w 1335446"/>
              <a:gd name="connsiteY0" fmla="*/ 253041 h 1237780"/>
              <a:gd name="connsiteX1" fmla="*/ 844062 w 1335446"/>
              <a:gd name="connsiteY1" fmla="*/ 196770 h 1237780"/>
              <a:gd name="connsiteX2" fmla="*/ 1322363 w 1335446"/>
              <a:gd name="connsiteY2" fmla="*/ 56094 h 1237780"/>
              <a:gd name="connsiteX3" fmla="*/ 1153551 w 1335446"/>
              <a:gd name="connsiteY3" fmla="*/ 1237780 h 1237780"/>
            </a:gdLst>
            <a:ahLst/>
            <a:cxnLst>
              <a:cxn ang="0">
                <a:pos x="connsiteX0" y="connsiteY0"/>
              </a:cxn>
              <a:cxn ang="0">
                <a:pos x="connsiteX1" y="connsiteY1"/>
              </a:cxn>
              <a:cxn ang="0">
                <a:pos x="connsiteX2" y="connsiteY2"/>
              </a:cxn>
              <a:cxn ang="0">
                <a:pos x="connsiteX3" y="connsiteY3"/>
              </a:cxn>
            </a:cxnLst>
            <a:rect l="l" t="t" r="r" b="b"/>
            <a:pathLst>
              <a:path w="1335446" h="1237780">
                <a:moveTo>
                  <a:pt x="0" y="253041"/>
                </a:moveTo>
                <a:cubicBezTo>
                  <a:pt x="311834" y="241317"/>
                  <a:pt x="623668" y="229594"/>
                  <a:pt x="844062" y="196770"/>
                </a:cubicBezTo>
                <a:cubicBezTo>
                  <a:pt x="1064456" y="163946"/>
                  <a:pt x="1270782" y="-117408"/>
                  <a:pt x="1322363" y="56094"/>
                </a:cubicBezTo>
                <a:cubicBezTo>
                  <a:pt x="1373944" y="229596"/>
                  <a:pt x="1263747" y="733688"/>
                  <a:pt x="1153551" y="1237780"/>
                </a:cubicBezTo>
              </a:path>
            </a:pathLst>
          </a:custGeom>
          <a:noFill/>
          <a:ln w="152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10" name="Group 9"/>
          <p:cNvGrpSpPr/>
          <p:nvPr/>
        </p:nvGrpSpPr>
        <p:grpSpPr>
          <a:xfrm>
            <a:off x="5428910" y="2597426"/>
            <a:ext cx="1807254" cy="1280146"/>
            <a:chOff x="8048951" y="1670548"/>
            <a:chExt cx="1807254" cy="1280146"/>
          </a:xfrm>
        </p:grpSpPr>
        <p:sp>
          <p:nvSpPr>
            <p:cNvPr id="79" name="Flowchart: Terminator 78"/>
            <p:cNvSpPr/>
            <p:nvPr/>
          </p:nvSpPr>
          <p:spPr bwMode="auto">
            <a:xfrm>
              <a:off x="9124693" y="1950042"/>
              <a:ext cx="731512" cy="157910"/>
            </a:xfrm>
            <a:prstGeom prst="flowChartTerminator">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Flowchart: Terminator 79"/>
            <p:cNvSpPr/>
            <p:nvPr/>
          </p:nvSpPr>
          <p:spPr bwMode="auto">
            <a:xfrm>
              <a:off x="9122545" y="2467817"/>
              <a:ext cx="731512" cy="157910"/>
            </a:xfrm>
            <a:prstGeom prst="flowChartTerminator">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Flowchart: Direct Access Storage 76"/>
            <p:cNvSpPr/>
            <p:nvPr/>
          </p:nvSpPr>
          <p:spPr bwMode="auto">
            <a:xfrm rot="10800000">
              <a:off x="8985471" y="1670548"/>
              <a:ext cx="471633" cy="1280146"/>
            </a:xfrm>
            <a:prstGeom prst="flowChartMagneticDrum">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Flowchart: Direct Access Storage 77"/>
            <p:cNvSpPr/>
            <p:nvPr/>
          </p:nvSpPr>
          <p:spPr bwMode="auto">
            <a:xfrm rot="10800000">
              <a:off x="8458226" y="1700660"/>
              <a:ext cx="674027" cy="1219922"/>
            </a:xfrm>
            <a:prstGeom prst="flowChartMagneticDrum">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Flowchart: Direct Access Storage 71"/>
            <p:cNvSpPr/>
            <p:nvPr/>
          </p:nvSpPr>
          <p:spPr bwMode="auto">
            <a:xfrm rot="10800000">
              <a:off x="8169935" y="1670548"/>
              <a:ext cx="471633" cy="1280146"/>
            </a:xfrm>
            <a:prstGeom prst="flowChartMagneticDrum">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Oval 73"/>
            <p:cNvSpPr/>
            <p:nvPr/>
          </p:nvSpPr>
          <p:spPr bwMode="auto">
            <a:xfrm rot="10800000">
              <a:off x="8216164" y="2380310"/>
              <a:ext cx="45719" cy="225161"/>
            </a:xfrm>
            <a:prstGeom prst="ellipse">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Oval 74"/>
            <p:cNvSpPr/>
            <p:nvPr/>
          </p:nvSpPr>
          <p:spPr bwMode="auto">
            <a:xfrm rot="10800000">
              <a:off x="8216164" y="1972271"/>
              <a:ext cx="45719" cy="225161"/>
            </a:xfrm>
            <a:prstGeom prst="ellipse">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TextBox 75"/>
            <p:cNvSpPr txBox="1"/>
            <p:nvPr/>
          </p:nvSpPr>
          <p:spPr>
            <a:xfrm>
              <a:off x="8048951" y="2016490"/>
              <a:ext cx="1645902"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solidFill>
                    <a:srgbClr val="002060"/>
                  </a:solidFill>
                </a:rPr>
                <a:t>PROXY</a:t>
              </a:r>
            </a:p>
          </p:txBody>
        </p:sp>
      </p:grpSp>
      <p:sp>
        <p:nvSpPr>
          <p:cNvPr id="84" name="Rectangle 83"/>
          <p:cNvSpPr/>
          <p:nvPr/>
        </p:nvSpPr>
        <p:spPr bwMode="auto">
          <a:xfrm>
            <a:off x="5570536" y="1161110"/>
            <a:ext cx="1447800" cy="1219200"/>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solidFill>
                  <a:schemeClr val="bg2">
                    <a:lumMod val="75000"/>
                  </a:schemeClr>
                </a:solidFill>
              </a:rPr>
              <a:t>DEVELOPER PORTAL</a:t>
            </a:r>
            <a:endParaRPr lang="en-US" sz="1600" dirty="0">
              <a:solidFill>
                <a:schemeClr val="bg2">
                  <a:lumMod val="75000"/>
                </a:schemeClr>
              </a:solidFill>
            </a:endParaRPr>
          </a:p>
        </p:txBody>
      </p:sp>
      <p:sp>
        <p:nvSpPr>
          <p:cNvPr id="91" name="Rectangle 90"/>
          <p:cNvSpPr/>
          <p:nvPr/>
        </p:nvSpPr>
        <p:spPr bwMode="auto">
          <a:xfrm>
            <a:off x="5555278" y="4078456"/>
            <a:ext cx="1447800" cy="1219200"/>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2">
                    <a:lumMod val="75000"/>
                  </a:schemeClr>
                </a:solidFill>
                <a:effectLst>
                  <a:glow rad="101600">
                    <a:schemeClr val="tx1">
                      <a:alpha val="60000"/>
                    </a:schemeClr>
                  </a:glow>
                </a:effectLst>
              </a:rPr>
              <a:t>PUBLISHER</a:t>
            </a:r>
          </a:p>
          <a:p>
            <a:pPr algn="ctr" defTabSz="932472" fontAlgn="base">
              <a:spcBef>
                <a:spcPct val="0"/>
              </a:spcBef>
              <a:spcAft>
                <a:spcPct val="0"/>
              </a:spcAft>
            </a:pPr>
            <a:r>
              <a:rPr lang="en-US" dirty="0" smtClean="0">
                <a:solidFill>
                  <a:schemeClr val="bg2">
                    <a:lumMod val="75000"/>
                  </a:schemeClr>
                </a:solidFill>
                <a:effectLst>
                  <a:glow rad="101600">
                    <a:schemeClr val="tx1">
                      <a:alpha val="60000"/>
                    </a:schemeClr>
                  </a:glow>
                </a:effectLst>
              </a:rPr>
              <a:t>PORTAL</a:t>
            </a:r>
            <a:endParaRPr lang="en-US" dirty="0">
              <a:solidFill>
                <a:schemeClr val="bg2">
                  <a:lumMod val="75000"/>
                </a:schemeClr>
              </a:solidFill>
              <a:effectLst>
                <a:glow rad="101600">
                  <a:schemeClr val="tx1">
                    <a:alpha val="60000"/>
                  </a:schemeClr>
                </a:glow>
              </a:effectLst>
            </a:endParaRPr>
          </a:p>
        </p:txBody>
      </p:sp>
      <p:cxnSp>
        <p:nvCxnSpPr>
          <p:cNvPr id="92" name="Straight Arrow Connector 91"/>
          <p:cNvCxnSpPr/>
          <p:nvPr/>
        </p:nvCxnSpPr>
        <p:spPr>
          <a:xfrm>
            <a:off x="1343921" y="2277414"/>
            <a:ext cx="8901" cy="320012"/>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0537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par>
                                <p:cTn id="16" presetID="10" presetClass="entr" presetSubtype="0" fill="hold"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500"/>
                                        <p:tgtEl>
                                          <p:spTgt spid="92"/>
                                        </p:tgtEl>
                                      </p:cBhvr>
                                    </p:animEffect>
                                  </p:childTnLst>
                                </p:cTn>
                              </p:par>
                              <p:par>
                                <p:cTn id="24" presetID="10" presetClass="entr" presetSubtype="0" fill="hold"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9437" y="1212850"/>
            <a:ext cx="5181599" cy="5613845"/>
          </a:xfrm>
        </p:spPr>
        <p:txBody>
          <a:bodyPr/>
          <a:lstStyle/>
          <a:p>
            <a:r>
              <a:rPr lang="en-US" sz="2800" dirty="0" smtClean="0"/>
              <a:t>GA</a:t>
            </a:r>
          </a:p>
          <a:p>
            <a:r>
              <a:rPr lang="en-US" sz="2800" dirty="0" smtClean="0"/>
              <a:t>Static IP</a:t>
            </a:r>
          </a:p>
          <a:p>
            <a:r>
              <a:rPr lang="en-US" sz="2800" dirty="0" err="1" smtClean="0"/>
              <a:t>OAuth</a:t>
            </a:r>
            <a:r>
              <a:rPr lang="en-US" sz="2800" dirty="0" smtClean="0"/>
              <a:t> 2.0 support</a:t>
            </a:r>
          </a:p>
          <a:p>
            <a:r>
              <a:rPr lang="en-US" sz="2800" dirty="0" smtClean="0"/>
              <a:t>Backup / Restore</a:t>
            </a:r>
          </a:p>
          <a:p>
            <a:r>
              <a:rPr lang="en-US" sz="2800" dirty="0" smtClean="0"/>
              <a:t>Certificate </a:t>
            </a:r>
            <a:r>
              <a:rPr lang="en-US" sz="2800" dirty="0" err="1" smtClean="0"/>
              <a:t>auth</a:t>
            </a:r>
            <a:endParaRPr lang="en-US" sz="2800" dirty="0" smtClean="0"/>
          </a:p>
          <a:p>
            <a:r>
              <a:rPr lang="en-US" sz="2800" dirty="0" smtClean="0"/>
              <a:t>Root APIs</a:t>
            </a:r>
          </a:p>
          <a:p>
            <a:r>
              <a:rPr lang="en-US" sz="2800" dirty="0" smtClean="0"/>
              <a:t>HTTP support</a:t>
            </a:r>
          </a:p>
          <a:p>
            <a:r>
              <a:rPr lang="en-US" sz="2800" dirty="0" smtClean="0"/>
              <a:t>Subscription per app</a:t>
            </a:r>
          </a:p>
          <a:p>
            <a:r>
              <a:rPr lang="en-US" sz="2800" dirty="0" smtClean="0"/>
              <a:t>Significant performance improvements in the developer portal</a:t>
            </a:r>
          </a:p>
          <a:p>
            <a:endParaRPr lang="en-US" sz="2800" dirty="0"/>
          </a:p>
        </p:txBody>
      </p:sp>
      <p:sp>
        <p:nvSpPr>
          <p:cNvPr id="3" name="Title 2"/>
          <p:cNvSpPr>
            <a:spLocks noGrp="1"/>
          </p:cNvSpPr>
          <p:nvPr>
            <p:ph type="title"/>
          </p:nvPr>
        </p:nvSpPr>
        <p:spPr/>
        <p:txBody>
          <a:bodyPr/>
          <a:lstStyle/>
          <a:p>
            <a:r>
              <a:rPr lang="en-US" dirty="0" smtClean="0"/>
              <a:t>Recent Updates</a:t>
            </a:r>
            <a:endParaRPr lang="en-US" dirty="0"/>
          </a:p>
        </p:txBody>
      </p:sp>
      <p:sp>
        <p:nvSpPr>
          <p:cNvPr id="4" name="Text Placeholder 1"/>
          <p:cNvSpPr txBox="1">
            <a:spLocks/>
          </p:cNvSpPr>
          <p:nvPr/>
        </p:nvSpPr>
        <p:spPr>
          <a:xfrm>
            <a:off x="6904036" y="1212850"/>
            <a:ext cx="5181599" cy="475207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Now in 13 Azure regions, including Australia!</a:t>
            </a:r>
          </a:p>
          <a:p>
            <a:r>
              <a:rPr lang="en-US" sz="2800" dirty="0" smtClean="0"/>
              <a:t>Delegation</a:t>
            </a:r>
          </a:p>
          <a:p>
            <a:r>
              <a:rPr lang="en-US" sz="2800" dirty="0" smtClean="0"/>
              <a:t>Improved Caching</a:t>
            </a:r>
          </a:p>
          <a:p>
            <a:r>
              <a:rPr lang="en-US" sz="2800" dirty="0" smtClean="0"/>
              <a:t>Custom Sub Keys</a:t>
            </a:r>
          </a:p>
          <a:p>
            <a:r>
              <a:rPr lang="en-US" sz="2800" dirty="0" smtClean="0"/>
              <a:t>Compression Support</a:t>
            </a:r>
          </a:p>
          <a:p>
            <a:r>
              <a:rPr lang="en-US" sz="2800" dirty="0" smtClean="0"/>
              <a:t>Google Analytics Support</a:t>
            </a:r>
          </a:p>
          <a:p>
            <a:r>
              <a:rPr lang="en-US" sz="2800" dirty="0" smtClean="0"/>
              <a:t>HTTP support</a:t>
            </a:r>
          </a:p>
          <a:p>
            <a:r>
              <a:rPr lang="en-US" sz="2800" dirty="0" smtClean="0"/>
              <a:t>Subscription per app</a:t>
            </a:r>
          </a:p>
          <a:p>
            <a:r>
              <a:rPr lang="en-US" sz="2800" dirty="0" smtClean="0"/>
              <a:t>API Search</a:t>
            </a:r>
            <a:endParaRPr lang="en-US" sz="2800" dirty="0"/>
          </a:p>
        </p:txBody>
      </p:sp>
    </p:spTree>
    <p:extLst>
      <p:ext uri="{BB962C8B-B14F-4D97-AF65-F5344CB8AC3E}">
        <p14:creationId xmlns:p14="http://schemas.microsoft.com/office/powerpoint/2010/main" val="160241190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283" y="1485604"/>
            <a:ext cx="9692597" cy="2751698"/>
          </a:xfrm>
        </p:spPr>
        <p:txBody>
          <a:bodyPr anchor="b"/>
          <a:lstStyle/>
          <a:p>
            <a:r>
              <a:rPr lang="en-US" dirty="0" smtClean="0"/>
              <a:t>DEMO</a:t>
            </a:r>
            <a:endParaRPr lang="en-US" dirty="0"/>
          </a:p>
        </p:txBody>
      </p:sp>
      <p:sp>
        <p:nvSpPr>
          <p:cNvPr id="3" name="Text Placeholder 2"/>
          <p:cNvSpPr>
            <a:spLocks noGrp="1"/>
          </p:cNvSpPr>
          <p:nvPr>
            <p:ph type="body" sz="quarter" idx="12"/>
          </p:nvPr>
        </p:nvSpPr>
        <p:spPr>
          <a:xfrm>
            <a:off x="312920" y="4106862"/>
            <a:ext cx="8229589" cy="1829593"/>
          </a:xfrm>
        </p:spPr>
        <p:txBody>
          <a:bodyPr/>
          <a:lstStyle/>
          <a:p>
            <a:r>
              <a:rPr lang="en-US" dirty="0" smtClean="0"/>
              <a:t>AZURE API MANAGEMENT</a:t>
            </a:r>
            <a:endParaRPr lang="en-US" dirty="0"/>
          </a:p>
        </p:txBody>
      </p:sp>
    </p:spTree>
    <p:extLst>
      <p:ext uri="{BB962C8B-B14F-4D97-AF65-F5344CB8AC3E}">
        <p14:creationId xmlns:p14="http://schemas.microsoft.com/office/powerpoint/2010/main" val="1221836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mtClean="0"/>
              <a:t>Preferred text layout, 2-color (no bullets)</a:t>
            </a:r>
            <a:endParaRPr lang="en-US" dirty="0"/>
          </a:p>
        </p:txBody>
      </p:sp>
      <p:sp>
        <p:nvSpPr>
          <p:cNvPr id="6" name="Text Placeholder 5"/>
          <p:cNvSpPr>
            <a:spLocks noGrp="1"/>
          </p:cNvSpPr>
          <p:nvPr>
            <p:ph type="body" sz="quarter" idx="11"/>
          </p:nvPr>
        </p:nvSpPr>
        <p:spPr/>
        <p:txBody>
          <a:bodyPr/>
          <a:lstStyle/>
          <a:p>
            <a:r>
              <a:rPr lang="en-US" smtClean="0"/>
              <a:t>Main topic 1: size 40pt</a:t>
            </a:r>
          </a:p>
          <a:p>
            <a:pPr lvl="1"/>
            <a:r>
              <a:rPr lang="en-US" smtClean="0"/>
              <a:t>Size 20pt for the subtopics</a:t>
            </a:r>
          </a:p>
          <a:p>
            <a:pPr lvl="1"/>
            <a:r>
              <a:rPr lang="en-US" smtClean="0"/>
              <a:t>Size 20pt for the subtopics</a:t>
            </a:r>
          </a:p>
          <a:p>
            <a:r>
              <a:rPr lang="en-US" smtClean="0"/>
              <a:t>Main topic 2: size 40pt</a:t>
            </a:r>
          </a:p>
          <a:p>
            <a:pPr lvl="1"/>
            <a:r>
              <a:rPr lang="en-US" smtClean="0"/>
              <a:t>Size 20pt for the subtopics</a:t>
            </a:r>
          </a:p>
          <a:p>
            <a:pPr lvl="1"/>
            <a:r>
              <a:rPr lang="en-US" smtClean="0"/>
              <a:t>Size 20pt for the subtopics</a:t>
            </a:r>
          </a:p>
          <a:p>
            <a:r>
              <a:rPr lang="en-US" smtClean="0"/>
              <a:t>Main topic 3: size 40pt</a:t>
            </a:r>
          </a:p>
          <a:p>
            <a:pPr lvl="1"/>
            <a:r>
              <a:rPr lang="en-US" smtClean="0"/>
              <a:t>Size 20pt for the subtopics</a:t>
            </a:r>
          </a:p>
          <a:p>
            <a:pPr lvl="1"/>
            <a:r>
              <a:rPr lang="en-US" smtClean="0"/>
              <a:t>Size 20pt for the subtopics</a:t>
            </a:r>
            <a:endParaRPr lang="en-US" dirty="0"/>
          </a:p>
        </p:txBody>
      </p:sp>
    </p:spTree>
    <p:extLst>
      <p:ext uri="{BB962C8B-B14F-4D97-AF65-F5344CB8AC3E}">
        <p14:creationId xmlns:p14="http://schemas.microsoft.com/office/powerpoint/2010/main" val="1842464210"/>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mtClean="0"/>
              <a:t>Adjusting list levels</a:t>
            </a:r>
            <a:endParaRPr lang="en-US" dirty="0"/>
          </a:p>
        </p:txBody>
      </p:sp>
      <p:sp>
        <p:nvSpPr>
          <p:cNvPr id="6" name="Text Placeholder 5"/>
          <p:cNvSpPr>
            <a:spLocks noGrp="1"/>
          </p:cNvSpPr>
          <p:nvPr>
            <p:ph type="body" sz="quarter" idx="11"/>
          </p:nvPr>
        </p:nvSpPr>
        <p:spPr/>
        <p:txBody>
          <a:bodyPr/>
          <a:lstStyle/>
          <a:p>
            <a:r>
              <a:rPr lang="en-US" smtClean="0"/>
              <a:t>Main topic 1: size 40pt</a:t>
            </a:r>
          </a:p>
          <a:p>
            <a:pPr lvl="1"/>
            <a:r>
              <a:rPr lang="en-US" smtClean="0"/>
              <a:t>Size 20pt for the subtopics</a:t>
            </a:r>
          </a:p>
          <a:p>
            <a:pPr lvl="1"/>
            <a:r>
              <a:rPr lang="en-US" smtClean="0"/>
              <a:t>Size 20pt for the subtopics</a:t>
            </a:r>
          </a:p>
          <a:p>
            <a:r>
              <a:rPr lang="en-US" smtClean="0"/>
              <a:t>Main topic 2: size 40pt</a:t>
            </a:r>
          </a:p>
          <a:p>
            <a:pPr lvl="1"/>
            <a:r>
              <a:rPr lang="en-US" smtClean="0"/>
              <a:t>Size 20pt for the subtopics</a:t>
            </a:r>
          </a:p>
          <a:p>
            <a:pPr lvl="1"/>
            <a:r>
              <a:rPr lang="en-US" smtClean="0"/>
              <a:t>Size 20pt for the subtopics</a:t>
            </a:r>
          </a:p>
          <a:p>
            <a:r>
              <a:rPr lang="en-US" smtClean="0"/>
              <a:t>Main topic 3: size 40pt</a:t>
            </a:r>
          </a:p>
          <a:p>
            <a:pPr lvl="1"/>
            <a:r>
              <a:rPr lang="en-US" smtClean="0"/>
              <a:t>Size 20pt for the subtopics</a:t>
            </a:r>
          </a:p>
          <a:p>
            <a:pPr lvl="1"/>
            <a:r>
              <a:rPr lang="en-US" smtClean="0"/>
              <a:t>Size 20pt for the subtopics</a:t>
            </a:r>
            <a:endParaRPr lang="en-US" dirty="0"/>
          </a:p>
        </p:txBody>
      </p:sp>
      <p:pic>
        <p:nvPicPr>
          <p:cNvPr id="1027" name="Picture 3"/>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12043" y="5310029"/>
            <a:ext cx="6264116" cy="1396294"/>
          </a:xfrm>
          <a:prstGeom prst="rect">
            <a:avLst/>
          </a:prstGeom>
          <a:noFill/>
          <a:ln w="19050">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8501063" y="2765750"/>
            <a:ext cx="3663140" cy="394057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1400" dirty="0">
                <a:gradFill>
                  <a:gsLst>
                    <a:gs pos="5417">
                      <a:srgbClr val="FFFFFF"/>
                    </a:gs>
                    <a:gs pos="28000">
                      <a:srgbClr val="FFFFFF"/>
                    </a:gs>
                  </a:gsLst>
                  <a:lin ang="5400000" scaled="0"/>
                </a:gradFill>
                <a:ea typeface="Segoe UI" pitchFamily="34" charset="0"/>
                <a:cs typeface="Segoe UI" pitchFamily="34" charset="0"/>
              </a:rPr>
              <a:t>Use the </a:t>
            </a:r>
            <a:r>
              <a:rPr lang="en-US" sz="1400" dirty="0" smtClean="0">
                <a:gradFill>
                  <a:gsLst>
                    <a:gs pos="5417">
                      <a:srgbClr val="FFFFFF"/>
                    </a:gs>
                    <a:gs pos="28000">
                      <a:srgbClr val="FFFFFF"/>
                    </a:gs>
                  </a:gsLst>
                  <a:lin ang="5400000" scaled="0"/>
                </a:gradFill>
                <a:ea typeface="Segoe UI" pitchFamily="34" charset="0"/>
                <a:cs typeface="Segoe UI" pitchFamily="34" charset="0"/>
              </a:rPr>
              <a:t>“Decrease List </a:t>
            </a:r>
            <a:r>
              <a:rPr lang="en-US" sz="1400" dirty="0">
                <a:gradFill>
                  <a:gsLst>
                    <a:gs pos="5417">
                      <a:srgbClr val="FFFFFF"/>
                    </a:gs>
                    <a:gs pos="28000">
                      <a:srgbClr val="FFFFFF"/>
                    </a:gs>
                  </a:gsLst>
                  <a:lin ang="5400000" scaled="0"/>
                </a:gradFill>
                <a:ea typeface="Segoe UI" pitchFamily="34" charset="0"/>
                <a:cs typeface="Segoe UI" pitchFamily="34" charset="0"/>
              </a:rPr>
              <a:t>Level” and </a:t>
            </a:r>
            <a:r>
              <a:rPr lang="en-US" sz="1400" dirty="0" smtClean="0">
                <a:gradFill>
                  <a:gsLst>
                    <a:gs pos="5417">
                      <a:srgbClr val="FFFFFF"/>
                    </a:gs>
                    <a:gs pos="28000">
                      <a:srgbClr val="FFFFFF"/>
                    </a:gs>
                  </a:gsLst>
                  <a:lin ang="5400000" scaled="0"/>
                </a:gradFill>
                <a:ea typeface="Segoe UI" pitchFamily="34" charset="0"/>
                <a:cs typeface="Segoe UI" pitchFamily="34" charset="0"/>
              </a:rPr>
              <a:t>“Increase List </a:t>
            </a:r>
            <a:r>
              <a:rPr lang="en-US" sz="1400" dirty="0">
                <a:gradFill>
                  <a:gsLst>
                    <a:gs pos="5417">
                      <a:srgbClr val="FFFFFF"/>
                    </a:gs>
                    <a:gs pos="28000">
                      <a:srgbClr val="FFFFFF"/>
                    </a:gs>
                  </a:gsLst>
                  <a:lin ang="5400000" scaled="0"/>
                </a:gradFill>
                <a:ea typeface="Segoe UI" pitchFamily="34" charset="0"/>
                <a:cs typeface="Segoe UI" pitchFamily="34" charset="0"/>
              </a:rPr>
              <a:t>Level” tools on the Home Menu to change text levels.</a:t>
            </a:r>
          </a:p>
          <a:p>
            <a:pPr defTabSz="932472" fontAlgn="base">
              <a:spcBef>
                <a:spcPts val="612"/>
              </a:spcBef>
              <a:spcAft>
                <a:spcPct val="0"/>
              </a:spcAft>
            </a:pPr>
            <a:r>
              <a:rPr lang="en-US" sz="1400" dirty="0">
                <a:gradFill>
                  <a:gsLst>
                    <a:gs pos="5417">
                      <a:srgbClr val="FFFFFF"/>
                    </a:gs>
                    <a:gs pos="28000">
                      <a:srgbClr val="FFFFFF"/>
                    </a:gs>
                  </a:gsLst>
                  <a:lin ang="5400000" scaled="0"/>
                </a:gradFill>
                <a:ea typeface="Segoe UI" pitchFamily="34" charset="0"/>
                <a:cs typeface="Segoe UI" pitchFamily="34" charset="0"/>
              </a:rPr>
              <a:t>Try this:  </a:t>
            </a:r>
          </a:p>
          <a:p>
            <a:pPr marL="294732" indent="-239672" defTabSz="932472" fontAlgn="base">
              <a:spcBef>
                <a:spcPct val="0"/>
              </a:spcBef>
              <a:spcAft>
                <a:spcPct val="0"/>
              </a:spcAft>
              <a:buFont typeface="+mj-lt"/>
              <a:buAutoNum type="arabicPeriod"/>
            </a:pPr>
            <a:r>
              <a:rPr lang="en-US" sz="1400" dirty="0">
                <a:gradFill>
                  <a:gsLst>
                    <a:gs pos="5417">
                      <a:srgbClr val="FFFFFF"/>
                    </a:gs>
                    <a:gs pos="28000">
                      <a:srgbClr val="FFFFFF"/>
                    </a:gs>
                  </a:gsLst>
                  <a:lin ang="5400000" scaled="0"/>
                </a:gradFill>
                <a:ea typeface="Segoe UI" pitchFamily="34" charset="0"/>
                <a:cs typeface="Segoe UI" pitchFamily="34" charset="0"/>
              </a:rPr>
              <a:t>Place your cursor in any row of text to the left that says “Size </a:t>
            </a:r>
            <a:r>
              <a:rPr lang="en-US" sz="1400" dirty="0" smtClean="0">
                <a:gradFill>
                  <a:gsLst>
                    <a:gs pos="5417">
                      <a:srgbClr val="FFFFFF"/>
                    </a:gs>
                    <a:gs pos="28000">
                      <a:srgbClr val="FFFFFF"/>
                    </a:gs>
                  </a:gsLst>
                  <a:lin ang="5400000" scaled="0"/>
                </a:gradFill>
                <a:ea typeface="Segoe UI" pitchFamily="34" charset="0"/>
                <a:cs typeface="Segoe UI" pitchFamily="34" charset="0"/>
              </a:rPr>
              <a:t>20pt </a:t>
            </a:r>
            <a:r>
              <a:rPr lang="en-US" sz="1400" dirty="0">
                <a:gradFill>
                  <a:gsLst>
                    <a:gs pos="5417">
                      <a:srgbClr val="FFFFFF"/>
                    </a:gs>
                    <a:gs pos="28000">
                      <a:srgbClr val="FFFFFF"/>
                    </a:gs>
                  </a:gsLst>
                  <a:lin ang="5400000" scaled="0"/>
                </a:gradFill>
                <a:ea typeface="Segoe UI" pitchFamily="34" charset="0"/>
                <a:cs typeface="Segoe UI" pitchFamily="34" charset="0"/>
              </a:rPr>
              <a:t>for subtopics”</a:t>
            </a:r>
          </a:p>
          <a:p>
            <a:pPr marL="294732" indent="-239672" defTabSz="932472" fontAlgn="base">
              <a:spcBef>
                <a:spcPct val="0"/>
              </a:spcBef>
              <a:spcAft>
                <a:spcPct val="0"/>
              </a:spcAft>
              <a:buFont typeface="+mj-lt"/>
              <a:buAutoNum type="arabicPeriod"/>
            </a:pPr>
            <a:r>
              <a:rPr lang="en-US" sz="1400" dirty="0">
                <a:gradFill>
                  <a:gsLst>
                    <a:gs pos="5417">
                      <a:srgbClr val="FFFFFF"/>
                    </a:gs>
                    <a:gs pos="28000">
                      <a:srgbClr val="FFFFFF"/>
                    </a:gs>
                  </a:gsLst>
                  <a:lin ang="5400000" scaled="0"/>
                </a:gradFill>
                <a:ea typeface="Segoe UI" pitchFamily="34" charset="0"/>
                <a:cs typeface="Segoe UI" pitchFamily="34" charset="0"/>
              </a:rPr>
              <a:t>Next click the Home tab, and then on the “</a:t>
            </a:r>
            <a:r>
              <a:rPr lang="en-US" sz="1400" u="sng" dirty="0">
                <a:gradFill>
                  <a:gsLst>
                    <a:gs pos="5417">
                      <a:srgbClr val="FFFFFF"/>
                    </a:gs>
                    <a:gs pos="28000">
                      <a:srgbClr val="FFFFFF"/>
                    </a:gs>
                  </a:gsLst>
                  <a:lin ang="5400000" scaled="0"/>
                </a:gradFill>
                <a:ea typeface="Segoe UI" pitchFamily="34" charset="0"/>
                <a:cs typeface="Segoe UI" pitchFamily="34" charset="0"/>
              </a:rPr>
              <a:t>Decrease List level</a:t>
            </a:r>
            <a:r>
              <a:rPr lang="en-US" sz="1400" dirty="0">
                <a:gradFill>
                  <a:gsLst>
                    <a:gs pos="5417">
                      <a:srgbClr val="FFFFFF"/>
                    </a:gs>
                    <a:gs pos="28000">
                      <a:srgbClr val="FFFFFF"/>
                    </a:gs>
                  </a:gsLst>
                  <a:lin ang="5400000" scaled="0"/>
                </a:gradFill>
                <a:ea typeface="Segoe UI" pitchFamily="34" charset="0"/>
                <a:cs typeface="Segoe UI" pitchFamily="34" charset="0"/>
              </a:rPr>
              <a:t>” tool. Notice how the line </a:t>
            </a:r>
            <a:r>
              <a:rPr lang="en-US" sz="1400" dirty="0" smtClean="0">
                <a:gradFill>
                  <a:gsLst>
                    <a:gs pos="5417">
                      <a:srgbClr val="FFFFFF"/>
                    </a:gs>
                    <a:gs pos="28000">
                      <a:srgbClr val="FFFFFF"/>
                    </a:gs>
                  </a:gsLst>
                  <a:lin ang="5400000" scaled="0"/>
                </a:gradFill>
                <a:ea typeface="Segoe UI" pitchFamily="34" charset="0"/>
                <a:cs typeface="Segoe UI" pitchFamily="34" charset="0"/>
              </a:rPr>
              <a:t>moves up one level.</a:t>
            </a:r>
            <a:endParaRPr lang="en-US" sz="1400" dirty="0">
              <a:gradFill>
                <a:gsLst>
                  <a:gs pos="5417">
                    <a:srgbClr val="FFFFFF"/>
                  </a:gs>
                  <a:gs pos="28000">
                    <a:srgbClr val="FFFFFF"/>
                  </a:gs>
                </a:gsLst>
                <a:lin ang="5400000" scaled="0"/>
              </a:gradFill>
              <a:ea typeface="Segoe UI" pitchFamily="34" charset="0"/>
              <a:cs typeface="Segoe UI" pitchFamily="34" charset="0"/>
            </a:endParaRPr>
          </a:p>
          <a:p>
            <a:pPr marL="294732" indent="-239672" defTabSz="932472" fontAlgn="base">
              <a:spcBef>
                <a:spcPct val="0"/>
              </a:spcBef>
              <a:spcAft>
                <a:spcPct val="0"/>
              </a:spcAft>
              <a:buFont typeface="+mj-lt"/>
              <a:buAutoNum type="arabicPeriod"/>
            </a:pPr>
            <a:r>
              <a:rPr lang="en-US" sz="1400" dirty="0">
                <a:gradFill>
                  <a:gsLst>
                    <a:gs pos="5417">
                      <a:srgbClr val="FFFFFF"/>
                    </a:gs>
                    <a:gs pos="28000">
                      <a:srgbClr val="FFFFFF"/>
                    </a:gs>
                  </a:gsLst>
                  <a:lin ang="5400000" scaled="0"/>
                </a:gradFill>
                <a:ea typeface="Segoe UI" pitchFamily="34" charset="0"/>
                <a:cs typeface="Segoe UI" pitchFamily="34" charset="0"/>
              </a:rPr>
              <a:t>Now try placing your cursor in one of the  “Main topic…” lines of text. Click the “</a:t>
            </a:r>
            <a:r>
              <a:rPr lang="en-US" sz="1400" u="sng" dirty="0">
                <a:gradFill>
                  <a:gsLst>
                    <a:gs pos="5417">
                      <a:srgbClr val="FFFFFF"/>
                    </a:gs>
                    <a:gs pos="28000">
                      <a:srgbClr val="FFFFFF"/>
                    </a:gs>
                  </a:gsLst>
                  <a:lin ang="5400000" scaled="0"/>
                </a:gradFill>
                <a:ea typeface="Segoe UI" pitchFamily="34" charset="0"/>
                <a:cs typeface="Segoe UI" pitchFamily="34" charset="0"/>
              </a:rPr>
              <a:t>Increase List Level</a:t>
            </a:r>
            <a:r>
              <a:rPr lang="en-US" sz="1400" dirty="0">
                <a:gradFill>
                  <a:gsLst>
                    <a:gs pos="5417">
                      <a:srgbClr val="FFFFFF"/>
                    </a:gs>
                    <a:gs pos="28000">
                      <a:srgbClr val="FFFFFF"/>
                    </a:gs>
                  </a:gsLst>
                  <a:lin ang="5400000" scaled="0"/>
                </a:gradFill>
                <a:ea typeface="Segoe UI" pitchFamily="34" charset="0"/>
                <a:cs typeface="Segoe UI" pitchFamily="34" charset="0"/>
              </a:rPr>
              <a:t>” tool and see how the text is pushed </a:t>
            </a:r>
            <a:r>
              <a:rPr lang="en-US" sz="1400" dirty="0" smtClean="0">
                <a:gradFill>
                  <a:gsLst>
                    <a:gs pos="5417">
                      <a:srgbClr val="FFFFFF"/>
                    </a:gs>
                    <a:gs pos="28000">
                      <a:srgbClr val="FFFFFF"/>
                    </a:gs>
                  </a:gsLst>
                  <a:lin ang="5400000" scaled="0"/>
                </a:gradFill>
                <a:ea typeface="Segoe UI" pitchFamily="34" charset="0"/>
                <a:cs typeface="Segoe UI" pitchFamily="34" charset="0"/>
              </a:rPr>
              <a:t>in one </a:t>
            </a:r>
            <a:r>
              <a:rPr lang="en-US" sz="1400" dirty="0">
                <a:gradFill>
                  <a:gsLst>
                    <a:gs pos="5417">
                      <a:srgbClr val="FFFFFF"/>
                    </a:gs>
                    <a:gs pos="28000">
                      <a:srgbClr val="FFFFFF"/>
                    </a:gs>
                  </a:gsLst>
                  <a:lin ang="5400000" scaled="0"/>
                </a:gradFill>
                <a:ea typeface="Segoe UI" pitchFamily="34" charset="0"/>
                <a:cs typeface="Segoe UI" pitchFamily="34" charset="0"/>
              </a:rPr>
              <a:t>level</a:t>
            </a:r>
          </a:p>
          <a:p>
            <a:pPr defTabSz="932472" fontAlgn="base">
              <a:spcBef>
                <a:spcPts val="612"/>
              </a:spcBef>
              <a:spcAft>
                <a:spcPct val="0"/>
              </a:spcAft>
            </a:pPr>
            <a:r>
              <a:rPr lang="en-US" sz="1400" dirty="0">
                <a:gradFill>
                  <a:gsLst>
                    <a:gs pos="5417">
                      <a:srgbClr val="FFFFFF"/>
                    </a:gs>
                    <a:gs pos="28000">
                      <a:srgbClr val="FFFFFF"/>
                    </a:gs>
                  </a:gsLst>
                  <a:lin ang="5400000" scaled="0"/>
                </a:gradFill>
                <a:ea typeface="Segoe UI" pitchFamily="34" charset="0"/>
                <a:cs typeface="Segoe UI" pitchFamily="34" charset="0"/>
              </a:rPr>
              <a:t>Use these 2 tools to adjust your text levels as you work</a:t>
            </a:r>
          </a:p>
        </p:txBody>
      </p:sp>
    </p:spTree>
    <p:extLst>
      <p:ext uri="{BB962C8B-B14F-4D97-AF65-F5344CB8AC3E}">
        <p14:creationId xmlns:p14="http://schemas.microsoft.com/office/powerpoint/2010/main" val="407452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5-30632 Integrate 20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ntegrate_2014_Template.potx [Read-Only]" id="{02DDA898-AC33-4FE2-9F9E-A7B0D3090268}" vid="{9CD67E42-B14D-4156-8553-F8BEF8CCBE28}"/>
    </a:ext>
  </a:extLst>
</a:theme>
</file>

<file path=ppt/theme/theme2.xml><?xml version="1.0" encoding="utf-8"?>
<a:theme xmlns:a="http://schemas.openxmlformats.org/drawingml/2006/main" name="1_5-30632 Integrate 2014 Speaker PPT Template">
  <a:themeElements>
    <a:clrScheme name="Custom 74">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FFFFFF"/>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ntegrate_2014_Template.potx" id="{1E3AFDD3-F273-4D44-B801-643835DD7F03}" vid="{0F14B8B5-DD72-4FFA-B915-A4503767D8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ne Marketing Color Theme">
    <a:dk1>
      <a:srgbClr val="442359"/>
    </a:dk1>
    <a:lt1>
      <a:srgbClr val="FFFFFF"/>
    </a:lt1>
    <a:dk2>
      <a:srgbClr val="68217A"/>
    </a:dk2>
    <a:lt2>
      <a:srgbClr val="D2D2D2"/>
    </a:lt2>
    <a:accent1>
      <a:srgbClr val="B4009E"/>
    </a:accent1>
    <a:accent2>
      <a:srgbClr val="DC3C00"/>
    </a:accent2>
    <a:accent3>
      <a:srgbClr val="9B4F96"/>
    </a:accent3>
    <a:accent4>
      <a:srgbClr val="737373"/>
    </a:accent4>
    <a:accent5>
      <a:srgbClr val="442359"/>
    </a:accent5>
    <a:accent6>
      <a:srgbClr val="4668C5"/>
    </a:accent6>
    <a:hlink>
      <a:srgbClr val="00BCF2"/>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818A9D0BD65245B9FCB004E4331B73" ma:contentTypeVersion="1" ma:contentTypeDescription="Create a new document." ma:contentTypeScope="" ma:versionID="1f83f021d5b5cf13e8df26d575cd166a">
  <xsd:schema xmlns:xsd="http://www.w3.org/2001/XMLSchema" xmlns:xs="http://www.w3.org/2001/XMLSchema" xmlns:p="http://schemas.microsoft.com/office/2006/metadata/properties" xmlns:ns2="245cec67-92c8-46c5-b16b-debfe077af4e" targetNamespace="http://schemas.microsoft.com/office/2006/metadata/properties" ma:root="true" ma:fieldsID="7053bb4d32de5ce74ecaf606ebd5540c" ns2:_="">
    <xsd:import namespace="245cec67-92c8-46c5-b16b-debfe077af4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5cec67-92c8-46c5-b16b-debfe077af4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 ds:uri="http://schemas.microsoft.com/office/infopath/2007/PartnerControls"/>
    <ds:schemaRef ds:uri="245cec67-92c8-46c5-b16b-debfe077af4e"/>
    <ds:schemaRef ds:uri="http://purl.org/dc/terms/"/>
  </ds:schemaRefs>
</ds:datastoreItem>
</file>

<file path=customXml/itemProps2.xml><?xml version="1.0" encoding="utf-8"?>
<ds:datastoreItem xmlns:ds="http://schemas.openxmlformats.org/officeDocument/2006/customXml" ds:itemID="{31BB9F63-A368-464A-A1D5-B6BAC25370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5cec67-92c8-46c5-b16b-debfe077af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Day02_04_Josh_Twist_API_Management</Template>
  <TotalTime>2</TotalTime>
  <Words>4569</Words>
  <Application>Microsoft Office PowerPoint</Application>
  <PresentationFormat>Custom</PresentationFormat>
  <Paragraphs>283</Paragraphs>
  <Slides>34</Slides>
  <Notes>28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Arial</vt:lpstr>
      <vt:lpstr>Calibri</vt:lpstr>
      <vt:lpstr>Consolas</vt:lpstr>
      <vt:lpstr>Segoe UI</vt:lpstr>
      <vt:lpstr>Segoe UI Light</vt:lpstr>
      <vt:lpstr>Segoe UI Semibold</vt:lpstr>
      <vt:lpstr>Segoe UI Symbol</vt:lpstr>
      <vt:lpstr>Trade Gothic LT</vt:lpstr>
      <vt:lpstr>Wingdings</vt:lpstr>
      <vt:lpstr>5-30632 Integrate 2014 Speaker PPT Template</vt:lpstr>
      <vt:lpstr>1_5-30632 Integrate 2014 Speaker PPT Template</vt:lpstr>
      <vt:lpstr>PowerPoint Presentation</vt:lpstr>
      <vt:lpstr>The Rise of APIs</vt:lpstr>
      <vt:lpstr>So you want an API program?</vt:lpstr>
      <vt:lpstr>PowerPoint Presentation</vt:lpstr>
      <vt:lpstr>Recent Updates</vt:lpstr>
      <vt:lpstr>DEMO</vt:lpstr>
      <vt:lpstr>PowerPoint Presentation</vt:lpstr>
      <vt:lpstr>Preferred text layout, 2-color (no bullets)</vt:lpstr>
      <vt:lpstr>Adjusting list levels</vt:lpstr>
      <vt:lpstr>Bullet points layout with subhead</vt:lpstr>
      <vt:lpstr>Character spacing</vt:lpstr>
      <vt:lpstr>Software code slide</vt:lpstr>
      <vt:lpstr>Section title</vt:lpstr>
      <vt:lpstr>Section title</vt:lpstr>
      <vt:lpstr>Section title</vt:lpstr>
      <vt:lpstr>Section title</vt:lpstr>
      <vt:lpstr>Demo</vt:lpstr>
      <vt:lpstr>Video</vt:lpstr>
      <vt:lpstr>Segoe is our typeface</vt:lpstr>
      <vt:lpstr>Font info</vt:lpstr>
      <vt:lpstr>Presentation fonts/typography</vt:lpstr>
      <vt:lpstr>Slide palette info</vt:lpstr>
      <vt:lpstr>Lots of data?  Minimalize and plan</vt:lpstr>
      <vt:lpstr>Pie chart 1</vt:lpstr>
      <vt:lpstr>Pie chart 2</vt:lpstr>
      <vt:lpstr>Horizontal bar chart</vt:lpstr>
      <vt:lpstr>Line chart</vt:lpstr>
      <vt:lpstr>Chart Example</vt:lpstr>
      <vt:lpstr>3 column table Tables are easy to modify</vt:lpstr>
      <vt:lpstr>4 column table Tables are easy to modify</vt:lpstr>
      <vt:lpstr>Special content  slide layouts</vt:lpstr>
      <vt:lpstr>Section title</vt:lpstr>
      <vt:lpstr>There are over 1 million words in the English language.</vt:lpstr>
      <vt:lpstr>“ Add a quote here. Design is easier than it looks, and more important than it seems.”</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Integrate 2014</dc:subject>
  <dc:creator>Saravana Kumar</dc:creator>
  <cp:keywords/>
  <dc:description>Template: Zach LaMance, Silver Fox Prod
Formatting: 
Audience Type:
Event Dates: December 3–5
Event Location: Redmond, WA</dc:description>
  <cp:lastModifiedBy>Saravana Kumar</cp:lastModifiedBy>
  <cp:revision>2</cp:revision>
  <dcterms:created xsi:type="dcterms:W3CDTF">2014-12-11T11:23:57Z</dcterms:created>
  <dcterms:modified xsi:type="dcterms:W3CDTF">2014-12-11T11:26:55Z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0x01010014818A9D0BD65245B9FCB004E4331B73</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15;#Microsoft Conference Center|9ee5e79d-18a6-44c6-bfde-7021198eb4fc</vt:lpwstr>
  </property>
  <property fmtid="{D5CDD505-2E9C-101B-9397-08002B2CF9AE}" pid="7" name="Track">
    <vt:lpwstr/>
  </property>
  <property fmtid="{D5CDD505-2E9C-101B-9397-08002B2CF9AE}" pid="8" name="Event Location">
    <vt:lpwstr>102;#Microsoft Redmond Campus|3cd96142-cb30-40de-9c66-cd17f1bb8ca1</vt:lpwstr>
  </property>
  <property fmtid="{D5CDD505-2E9C-101B-9397-08002B2CF9AE}" pid="9" name="Campaign">
    <vt:lpwstr/>
  </property>
  <property fmtid="{D5CDD505-2E9C-101B-9397-08002B2CF9AE}" pid="10" name="Audience1">
    <vt:lpwstr/>
  </property>
  <property fmtid="{D5CDD505-2E9C-101B-9397-08002B2CF9AE}" pid="11" name="Event Name">
    <vt:lpwstr/>
  </property>
  <property fmtid="{D5CDD505-2E9C-101B-9397-08002B2CF9AE}" pid="12" name="TaxKeyword">
    <vt:lpwstr/>
  </property>
</Properties>
</file>