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3" r:id="rId3"/>
    <p:sldMasterId id="2147483714" r:id="rId4"/>
  </p:sldMasterIdLst>
  <p:notesMasterIdLst>
    <p:notesMasterId r:id="rId30"/>
  </p:notesMasterIdLst>
  <p:sldIdLst>
    <p:sldId id="550" r:id="rId5"/>
    <p:sldId id="263" r:id="rId6"/>
    <p:sldId id="532" r:id="rId7"/>
    <p:sldId id="536" r:id="rId8"/>
    <p:sldId id="540" r:id="rId9"/>
    <p:sldId id="528" r:id="rId10"/>
    <p:sldId id="529" r:id="rId11"/>
    <p:sldId id="530" r:id="rId12"/>
    <p:sldId id="531" r:id="rId13"/>
    <p:sldId id="548" r:id="rId14"/>
    <p:sldId id="545" r:id="rId15"/>
    <p:sldId id="549" r:id="rId16"/>
    <p:sldId id="481" r:id="rId17"/>
    <p:sldId id="543" r:id="rId18"/>
    <p:sldId id="534" r:id="rId19"/>
    <p:sldId id="542" r:id="rId20"/>
    <p:sldId id="522" r:id="rId21"/>
    <p:sldId id="523" r:id="rId22"/>
    <p:sldId id="524" r:id="rId23"/>
    <p:sldId id="525" r:id="rId24"/>
    <p:sldId id="526" r:id="rId25"/>
    <p:sldId id="527" r:id="rId26"/>
    <p:sldId id="547" r:id="rId27"/>
    <p:sldId id="544" r:id="rId28"/>
    <p:sldId id="54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h Sterling" initials="JS" lastIdx="1" clrIdx="0">
    <p:extLst>
      <p:ext uri="{19B8F6BF-5375-455C-9EA6-DF929625EA0E}">
        <p15:presenceInfo xmlns:p15="http://schemas.microsoft.com/office/powerpoint/2012/main" userId="S-1-5-21-2127521184-1604012920-1887927527-74330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000000"/>
    <a:srgbClr val="00B0F0"/>
    <a:srgbClr val="F05A28"/>
    <a:srgbClr val="262261"/>
    <a:srgbClr val="3CB2E3"/>
    <a:srgbClr val="7CCAF1"/>
    <a:srgbClr val="2B388F"/>
    <a:srgbClr val="1B75BB"/>
    <a:srgbClr val="299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56" autoAdjust="0"/>
    <p:restoredTop sz="94498" autoAdjust="0"/>
  </p:normalViewPr>
  <p:slideViewPr>
    <p:cSldViewPr snapToGrid="0">
      <p:cViewPr varScale="1">
        <p:scale>
          <a:sx n="60" d="100"/>
          <a:sy n="60" d="100"/>
        </p:scale>
        <p:origin x="624" y="60"/>
      </p:cViewPr>
      <p:guideLst/>
    </p:cSldViewPr>
  </p:slideViewPr>
  <p:notesTextViewPr>
    <p:cViewPr>
      <p:scale>
        <a:sx n="3" d="2"/>
        <a:sy n="3" d="2"/>
      </p:scale>
      <p:origin x="0" y="0"/>
    </p:cViewPr>
  </p:notesTextViewPr>
  <p:sorterViewPr>
    <p:cViewPr>
      <p:scale>
        <a:sx n="61" d="100"/>
        <a:sy n="61" d="100"/>
      </p:scale>
      <p:origin x="0" y="-19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B326D8-4C38-4835-91AB-B79CDC0B07B3}" type="datetimeFigureOut">
              <a:rPr lang="en-US" smtClean="0"/>
              <a:t>12/10/2014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C52CFDC-D2D5-4B9F-BA75-89F771E01AEB}" type="slidenum">
              <a:rPr lang="en-US" smtClean="0"/>
              <a:t>‹#›</a:t>
            </a:fld>
            <a:endParaRPr lang="en-US"/>
          </a:p>
        </p:txBody>
      </p:sp>
    </p:spTree>
    <p:extLst>
      <p:ext uri="{BB962C8B-B14F-4D97-AF65-F5344CB8AC3E}">
        <p14:creationId xmlns:p14="http://schemas.microsoft.com/office/powerpoint/2010/main" val="328210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2</a:t>
            </a:fld>
            <a:endParaRPr lang="en-US"/>
          </a:p>
        </p:txBody>
      </p:sp>
    </p:spTree>
    <p:extLst>
      <p:ext uri="{BB962C8B-B14F-4D97-AF65-F5344CB8AC3E}">
        <p14:creationId xmlns:p14="http://schemas.microsoft.com/office/powerpoint/2010/main" val="400086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18</a:t>
            </a:fld>
            <a:endParaRPr lang="en-US"/>
          </a:p>
        </p:txBody>
      </p:sp>
    </p:spTree>
    <p:extLst>
      <p:ext uri="{BB962C8B-B14F-4D97-AF65-F5344CB8AC3E}">
        <p14:creationId xmlns:p14="http://schemas.microsoft.com/office/powerpoint/2010/main" val="408337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19</a:t>
            </a:fld>
            <a:endParaRPr lang="en-US"/>
          </a:p>
        </p:txBody>
      </p:sp>
    </p:spTree>
    <p:extLst>
      <p:ext uri="{BB962C8B-B14F-4D97-AF65-F5344CB8AC3E}">
        <p14:creationId xmlns:p14="http://schemas.microsoft.com/office/powerpoint/2010/main" val="351071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20</a:t>
            </a:fld>
            <a:endParaRPr lang="en-US"/>
          </a:p>
        </p:txBody>
      </p:sp>
    </p:spTree>
    <p:extLst>
      <p:ext uri="{BB962C8B-B14F-4D97-AF65-F5344CB8AC3E}">
        <p14:creationId xmlns:p14="http://schemas.microsoft.com/office/powerpoint/2010/main" val="459205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21</a:t>
            </a:fld>
            <a:endParaRPr lang="en-US"/>
          </a:p>
        </p:txBody>
      </p:sp>
    </p:spTree>
    <p:extLst>
      <p:ext uri="{BB962C8B-B14F-4D97-AF65-F5344CB8AC3E}">
        <p14:creationId xmlns:p14="http://schemas.microsoft.com/office/powerpoint/2010/main" val="2795981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22</a:t>
            </a:fld>
            <a:endParaRPr lang="en-US"/>
          </a:p>
        </p:txBody>
      </p:sp>
    </p:spTree>
    <p:extLst>
      <p:ext uri="{BB962C8B-B14F-4D97-AF65-F5344CB8AC3E}">
        <p14:creationId xmlns:p14="http://schemas.microsoft.com/office/powerpoint/2010/main" val="310724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3</a:t>
            </a:fld>
            <a:endParaRPr lang="en-US"/>
          </a:p>
        </p:txBody>
      </p:sp>
    </p:spTree>
    <p:extLst>
      <p:ext uri="{BB962C8B-B14F-4D97-AF65-F5344CB8AC3E}">
        <p14:creationId xmlns:p14="http://schemas.microsoft.com/office/powerpoint/2010/main" val="399639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541F9-DF2E-435A-8632-416C033E7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63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6</a:t>
            </a:fld>
            <a:endParaRPr lang="en-US"/>
          </a:p>
        </p:txBody>
      </p:sp>
    </p:spTree>
    <p:extLst>
      <p:ext uri="{BB962C8B-B14F-4D97-AF65-F5344CB8AC3E}">
        <p14:creationId xmlns:p14="http://schemas.microsoft.com/office/powerpoint/2010/main" val="358455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7</a:t>
            </a:fld>
            <a:endParaRPr lang="en-US"/>
          </a:p>
        </p:txBody>
      </p:sp>
    </p:spTree>
    <p:extLst>
      <p:ext uri="{BB962C8B-B14F-4D97-AF65-F5344CB8AC3E}">
        <p14:creationId xmlns:p14="http://schemas.microsoft.com/office/powerpoint/2010/main" val="180126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8</a:t>
            </a:fld>
            <a:endParaRPr lang="en-US"/>
          </a:p>
        </p:txBody>
      </p:sp>
    </p:spTree>
    <p:extLst>
      <p:ext uri="{BB962C8B-B14F-4D97-AF65-F5344CB8AC3E}">
        <p14:creationId xmlns:p14="http://schemas.microsoft.com/office/powerpoint/2010/main" val="247361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9</a:t>
            </a:fld>
            <a:endParaRPr lang="en-US"/>
          </a:p>
        </p:txBody>
      </p:sp>
    </p:spTree>
    <p:extLst>
      <p:ext uri="{BB962C8B-B14F-4D97-AF65-F5344CB8AC3E}">
        <p14:creationId xmlns:p14="http://schemas.microsoft.com/office/powerpoint/2010/main" val="189231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16</a:t>
            </a:fld>
            <a:endParaRPr lang="en-US"/>
          </a:p>
        </p:txBody>
      </p:sp>
    </p:spTree>
    <p:extLst>
      <p:ext uri="{BB962C8B-B14F-4D97-AF65-F5344CB8AC3E}">
        <p14:creationId xmlns:p14="http://schemas.microsoft.com/office/powerpoint/2010/main" val="1422177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17</a:t>
            </a:fld>
            <a:endParaRPr lang="en-US"/>
          </a:p>
        </p:txBody>
      </p:sp>
    </p:spTree>
    <p:extLst>
      <p:ext uri="{BB962C8B-B14F-4D97-AF65-F5344CB8AC3E}">
        <p14:creationId xmlns:p14="http://schemas.microsoft.com/office/powerpoint/2010/main" val="402315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7844403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6010454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4282-434E-41D4-9582-783D542A7B68}" type="slidenum">
              <a:rPr kumimoji="0" lang="en-US" sz="2000" b="0" i="0" u="none" strike="noStrike" kern="1200" cap="none" spc="0" normalizeH="0" baseline="0" noProof="0" smtClean="0">
                <a:ln>
                  <a:noFill/>
                </a:ln>
                <a:solidFill>
                  <a:srgbClr val="289FD7"/>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289FD7"/>
              </a:solidFill>
              <a:effectLst/>
              <a:uLnTx/>
              <a:uFillTx/>
              <a:latin typeface="Segoe UI Light"/>
              <a:ea typeface="+mn-ea"/>
              <a:cs typeface="+mn-cs"/>
            </a:endParaRPr>
          </a:p>
        </p:txBody>
      </p:sp>
    </p:spTree>
    <p:extLst>
      <p:ext uri="{BB962C8B-B14F-4D97-AF65-F5344CB8AC3E}">
        <p14:creationId xmlns:p14="http://schemas.microsoft.com/office/powerpoint/2010/main" val="21402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60798" y="2111604"/>
            <a:ext cx="11079822" cy="3980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4282-434E-41D4-9582-783D542A7B68}" type="slidenum">
              <a:rPr kumimoji="0" lang="en-US" sz="2000" b="0" i="0" u="none" strike="noStrike" kern="1200" cap="none" spc="0" normalizeH="0" baseline="0" noProof="0" smtClean="0">
                <a:ln>
                  <a:noFill/>
                </a:ln>
                <a:solidFill>
                  <a:srgbClr val="289FD7"/>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289FD7"/>
              </a:solidFill>
              <a:effectLst/>
              <a:uLnTx/>
              <a:uFillTx/>
              <a:latin typeface="Segoe UI Light"/>
              <a:ea typeface="+mn-ea"/>
              <a:cs typeface="+mn-cs"/>
            </a:endParaRPr>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smtClean="0"/>
              <a:t>Secondary refining headline</a:t>
            </a:r>
            <a:endParaRPr lang="en-US" dirty="0"/>
          </a:p>
        </p:txBody>
      </p:sp>
    </p:spTree>
    <p:extLst>
      <p:ext uri="{BB962C8B-B14F-4D97-AF65-F5344CB8AC3E}">
        <p14:creationId xmlns:p14="http://schemas.microsoft.com/office/powerpoint/2010/main" val="2931911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4282-434E-41D4-9582-783D542A7B68}" type="slidenum">
              <a:rPr kumimoji="0" lang="en-US" sz="2000" b="0" i="0" u="none" strike="noStrike" kern="1200" cap="none" spc="0" normalizeH="0" baseline="0" noProof="0" smtClean="0">
                <a:ln>
                  <a:noFill/>
                </a:ln>
                <a:solidFill>
                  <a:srgbClr val="289FD7"/>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289FD7"/>
              </a:solidFill>
              <a:effectLst/>
              <a:uLnTx/>
              <a:uFillTx/>
              <a:latin typeface="Segoe UI Light"/>
              <a:ea typeface="+mn-ea"/>
              <a:cs typeface="+mn-cs"/>
            </a:endParaRPr>
          </a:p>
        </p:txBody>
      </p:sp>
    </p:spTree>
    <p:extLst>
      <p:ext uri="{BB962C8B-B14F-4D97-AF65-F5344CB8AC3E}">
        <p14:creationId xmlns:p14="http://schemas.microsoft.com/office/powerpoint/2010/main" val="33303233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smtClean="0"/>
              <a:t>Click to edit Master title style</a:t>
            </a:r>
            <a:endParaRPr lang="en-US"/>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4282-434E-41D4-9582-783D542A7B68}" type="slidenum">
              <a:rPr kumimoji="0" lang="en-US" sz="2000" b="0" i="0" u="none" strike="noStrike" kern="1200" cap="none" spc="0" normalizeH="0" baseline="0" noProof="0" smtClean="0">
                <a:ln>
                  <a:noFill/>
                </a:ln>
                <a:solidFill>
                  <a:srgbClr val="289FD7"/>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289FD7"/>
              </a:solidFill>
              <a:effectLst/>
              <a:uLnTx/>
              <a:uFillTx/>
              <a:latin typeface="Segoe UI Light"/>
              <a:ea typeface="+mn-ea"/>
              <a:cs typeface="+mn-cs"/>
            </a:endParaRPr>
          </a:p>
        </p:txBody>
      </p:sp>
      <p:graphicFrame>
        <p:nvGraphicFramePr>
          <p:cNvPr id="6" name="Table 5"/>
          <p:cNvGraphicFramePr>
            <a:graphicFrameLocks noGrp="1"/>
          </p:cNvGraphicFramePr>
          <p:nvPr userDrawn="1">
            <p:extLst/>
          </p:nvPr>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xmlns="" val="20000"/>
                    </a:ext>
                  </a:extLst>
                </a:gridCol>
                <a:gridCol w="2764105">
                  <a:extLst>
                    <a:ext uri="{9D8B030D-6E8A-4147-A177-3AD203B41FA5}">
                      <a16:colId xmlns:a16="http://schemas.microsoft.com/office/drawing/2014/main" xmlns="" val="20001"/>
                    </a:ext>
                  </a:extLst>
                </a:gridCol>
                <a:gridCol w="2764105">
                  <a:extLst>
                    <a:ext uri="{9D8B030D-6E8A-4147-A177-3AD203B41FA5}">
                      <a16:colId xmlns:a16="http://schemas.microsoft.com/office/drawing/2014/main" xmlns="" val="20002"/>
                    </a:ext>
                  </a:extLst>
                </a:gridCol>
                <a:gridCol w="2764105">
                  <a:extLst>
                    <a:ext uri="{9D8B030D-6E8A-4147-A177-3AD203B41FA5}">
                      <a16:colId xmlns:a16="http://schemas.microsoft.com/office/drawing/2014/main" xmlns="" val="20003"/>
                    </a:ext>
                  </a:extLst>
                </a:gridCol>
              </a:tblGrid>
              <a:tr h="644435">
                <a:tc>
                  <a:txBody>
                    <a:bodyPr/>
                    <a:lstStyle/>
                    <a:p>
                      <a:r>
                        <a:rPr lang="en-US" sz="2000" dirty="0" smtClean="0">
                          <a:solidFill>
                            <a:schemeClr val="bg1"/>
                          </a:solidFill>
                        </a:rPr>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smtClean="0">
                          <a:solidFill>
                            <a:schemeClr val="bg1"/>
                          </a:solidFill>
                        </a:rPr>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smtClean="0">
                          <a:solidFill>
                            <a:schemeClr val="bg1"/>
                          </a:solidFill>
                        </a:rPr>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smtClean="0">
                          <a:solidFill>
                            <a:schemeClr val="bg1"/>
                          </a:solidFill>
                        </a:rPr>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225319">
                <a:tc>
                  <a:txBody>
                    <a:bodyPr/>
                    <a:lstStyle/>
                    <a:p>
                      <a:r>
                        <a:rPr lang="en-US" sz="1600" dirty="0" smtClean="0">
                          <a:solidFill>
                            <a:srgbClr val="3C454F"/>
                          </a:solidFill>
                        </a:rPr>
                        <a:t>Content</a:t>
                      </a:r>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515074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4282-434E-41D4-9582-783D542A7B68}" type="slidenum">
              <a:rPr kumimoji="0" lang="en-US" sz="2000" b="0" i="0" u="none" strike="noStrike" kern="1200" cap="none" spc="0" normalizeH="0" baseline="0" noProof="0" smtClean="0">
                <a:ln>
                  <a:noFill/>
                </a:ln>
                <a:solidFill>
                  <a:srgbClr val="289FD7"/>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289FD7"/>
              </a:solidFill>
              <a:effectLst/>
              <a:uLnTx/>
              <a:uFillTx/>
              <a:latin typeface="Segoe UI Light"/>
              <a:ea typeface="+mn-ea"/>
              <a:cs typeface="+mn-cs"/>
            </a:endParaRPr>
          </a:p>
        </p:txBody>
      </p:sp>
    </p:spTree>
    <p:extLst>
      <p:ext uri="{BB962C8B-B14F-4D97-AF65-F5344CB8AC3E}">
        <p14:creationId xmlns:p14="http://schemas.microsoft.com/office/powerpoint/2010/main" val="39170765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1005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4282-434E-41D4-9582-783D542A7B68}" type="slidenum">
              <a:rPr kumimoji="0" lang="en-US" sz="2000" b="0" i="0" u="none" strike="noStrike" kern="1200" cap="none" spc="0" normalizeH="0" baseline="0" noProof="0" smtClean="0">
                <a:ln>
                  <a:noFill/>
                </a:ln>
                <a:solidFill>
                  <a:srgbClr val="289FD7"/>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289FD7"/>
              </a:solidFill>
              <a:effectLst/>
              <a:uLnTx/>
              <a:uFillTx/>
              <a:latin typeface="Segoe UI Light"/>
              <a:ea typeface="+mn-ea"/>
              <a:cs typeface="+mn-cs"/>
            </a:endParaRPr>
          </a:p>
        </p:txBody>
      </p:sp>
    </p:spTree>
    <p:extLst>
      <p:ext uri="{BB962C8B-B14F-4D97-AF65-F5344CB8AC3E}">
        <p14:creationId xmlns:p14="http://schemas.microsoft.com/office/powerpoint/2010/main" val="9049074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Logo on Background">
    <p:bg>
      <p:bgPr>
        <a:solidFill>
          <a:schemeClr val="tx2">
            <a:lumMod val="50000"/>
          </a:schemeClr>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450202" y="5503176"/>
            <a:ext cx="8639369" cy="711824"/>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rPr>
              <a:t>© </a:t>
            </a:r>
            <a:r>
              <a:rPr kumimoji="0" lang="en-US" sz="686"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Segoe UI" pitchFamily="34" charset="0"/>
              </a:rPr>
              <a:t>2014 </a:t>
            </a:r>
            <a:r>
              <a:rPr kumimoji="0" lang="en-US" sz="68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rPr>
              <a:t>Microsoft Corporation. All rights reserved. Microsoft, Windows, Windows Vista and other product names are or may be registered trademarks and/or trademarks in the U.S. and/or other countries.</a:t>
            </a:r>
          </a:p>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67916" y="4562112"/>
            <a:ext cx="3223861" cy="690695"/>
          </a:xfrm>
          <a:prstGeom prst="rect">
            <a:avLst/>
          </a:prstGeom>
        </p:spPr>
      </p:pic>
    </p:spTree>
    <p:extLst>
      <p:ext uri="{BB962C8B-B14F-4D97-AF65-F5344CB8AC3E}">
        <p14:creationId xmlns:p14="http://schemas.microsoft.com/office/powerpoint/2010/main" val="298377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F26C05-0B05-4F72-A406-223AF67E8C64}" type="datetimeFigureOut">
              <a:rPr kumimoji="0" lang="en-US" sz="1800" b="0" i="0" u="none" strike="noStrike" kern="1200" cap="none" spc="0" normalizeH="0" baseline="0" noProof="0" smtClean="0">
                <a:ln>
                  <a:noFill/>
                </a:ln>
                <a:solidFill>
                  <a:srgbClr val="00B0F0"/>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12/10/2014</a:t>
            </a:fld>
            <a:endParaRPr kumimoji="0" lang="en-US" sz="1800" b="0" i="0" u="none" strike="noStrike" kern="1200" cap="none" spc="0" normalizeH="0" baseline="0" noProof="0">
              <a:ln>
                <a:noFill/>
              </a:ln>
              <a:solidFill>
                <a:srgbClr val="00B0F0"/>
              </a:solidFill>
              <a:effectLst/>
              <a:uLnTx/>
              <a:uFillTx/>
              <a:latin typeface="Segoe UI"/>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F79EB-6342-4234-81B9-91707784B4AD}" type="slidenum">
              <a:rPr kumimoji="0" lang="en-US" sz="2000" b="0" i="0" u="none" strike="noStrike" kern="1200" cap="none" spc="0" normalizeH="0" baseline="0" noProof="0" smtClean="0">
                <a:ln>
                  <a:noFill/>
                </a:ln>
                <a:solidFill>
                  <a:srgbClr val="289FD7"/>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289FD7"/>
              </a:solidFill>
              <a:effectLst/>
              <a:uLnTx/>
              <a:uFillTx/>
              <a:latin typeface="Segoe UI Light"/>
              <a:ea typeface="+mn-ea"/>
              <a:cs typeface="+mn-cs"/>
            </a:endParaRPr>
          </a:p>
        </p:txBody>
      </p:sp>
    </p:spTree>
    <p:extLst>
      <p:ext uri="{BB962C8B-B14F-4D97-AF65-F5344CB8AC3E}">
        <p14:creationId xmlns:p14="http://schemas.microsoft.com/office/powerpoint/2010/main" val="422456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708682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192000" cy="6858000"/>
          </a:xfrm>
          <a:prstGeom prst="rect">
            <a:avLst/>
          </a:prstGeom>
        </p:spPr>
      </p:pic>
    </p:spTree>
    <p:extLst>
      <p:ext uri="{BB962C8B-B14F-4D97-AF65-F5344CB8AC3E}">
        <p14:creationId xmlns:p14="http://schemas.microsoft.com/office/powerpoint/2010/main" val="63034068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4294967295" pos="288">
          <p15:clr>
            <a:srgbClr val="C35EA4"/>
          </p15:clr>
        </p15:guide>
        <p15:guide id="4294967295" pos="7546">
          <p15:clr>
            <a:srgbClr val="C35EA4"/>
          </p15:clr>
        </p15:guide>
        <p15:guide id="4294967295" orient="horz" pos="302">
          <p15:clr>
            <a:srgbClr val="C35EA4"/>
          </p15:clr>
        </p15:guide>
        <p15:guide id="4294967295" orient="horz" pos="4104">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192000" cy="6858000"/>
          </a:xfrm>
          <a:prstGeom prst="rect">
            <a:avLst/>
          </a:prstGeom>
        </p:spPr>
      </p:pic>
      <p:sp>
        <p:nvSpPr>
          <p:cNvPr id="9" name="Title 1"/>
          <p:cNvSpPr>
            <a:spLocks noGrp="1"/>
          </p:cNvSpPr>
          <p:nvPr>
            <p:ph type="title" hasCustomPrompt="1"/>
          </p:nvPr>
        </p:nvSpPr>
        <p:spPr bwMode="ltGray">
          <a:xfrm>
            <a:off x="642749" y="2532448"/>
            <a:ext cx="5903019" cy="1464366"/>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644306" y="3996817"/>
            <a:ext cx="5901462" cy="1374712"/>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smtClean="0"/>
              <a:t>Speaker Name</a:t>
            </a:r>
            <a:endParaRPr lang="en-US" dirty="0"/>
          </a:p>
        </p:txBody>
      </p:sp>
      <p:sp>
        <p:nvSpPr>
          <p:cNvPr id="4" name="Text Placeholder 3"/>
          <p:cNvSpPr>
            <a:spLocks noGrp="1"/>
          </p:cNvSpPr>
          <p:nvPr>
            <p:ph type="body" sz="quarter" idx="15" hasCustomPrompt="1"/>
          </p:nvPr>
        </p:nvSpPr>
        <p:spPr>
          <a:xfrm>
            <a:off x="680100" y="365781"/>
            <a:ext cx="2763977" cy="506972"/>
          </a:xfrm>
        </p:spPr>
        <p:txBody>
          <a:bodyPr/>
          <a:lstStyle>
            <a:lvl1pPr marL="0" marR="0" indent="0" algn="l" defTabSz="914367" rtl="0" eaLnBrk="1" fontAlgn="auto" latinLnBrk="0" hangingPunct="1">
              <a:lnSpc>
                <a:spcPct val="90000"/>
              </a:lnSpc>
              <a:spcBef>
                <a:spcPct val="20000"/>
              </a:spcBef>
              <a:spcAft>
                <a:spcPts val="0"/>
              </a:spcAft>
              <a:buClr>
                <a:schemeClr val="tx1"/>
              </a:buClr>
              <a:buSzPct val="100000"/>
              <a:buFontTx/>
              <a:buNone/>
              <a:tabLst/>
              <a:defRPr sz="2353">
                <a:latin typeface="+mn-lt"/>
              </a:defRPr>
            </a:lvl1pPr>
          </a:lstStyle>
          <a:p>
            <a:pPr marL="0" marR="0" lvl="0" indent="0" algn="l" defTabSz="914367" rtl="0" eaLnBrk="1" fontAlgn="auto" latinLnBrk="0" hangingPunct="1">
              <a:lnSpc>
                <a:spcPct val="90000"/>
              </a:lnSpc>
              <a:spcBef>
                <a:spcPct val="20000"/>
              </a:spcBef>
              <a:spcAft>
                <a:spcPts val="0"/>
              </a:spcAft>
              <a:buClr>
                <a:schemeClr val="tx1"/>
              </a:buClr>
              <a:buSzPct val="100000"/>
              <a:buFontTx/>
              <a:buNone/>
              <a:tabLst/>
              <a:defRPr/>
            </a:pPr>
            <a:r>
              <a:rPr lang="en-US" dirty="0" smtClean="0"/>
              <a:t>Session Code</a:t>
            </a:r>
          </a:p>
        </p:txBody>
      </p:sp>
    </p:spTree>
    <p:extLst>
      <p:ext uri="{BB962C8B-B14F-4D97-AF65-F5344CB8AC3E}">
        <p14:creationId xmlns:p14="http://schemas.microsoft.com/office/powerpoint/2010/main" val="8834372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0203" y="6059323"/>
            <a:ext cx="1521523" cy="325979"/>
          </a:xfrm>
          <a:prstGeom prst="rect">
            <a:avLst/>
          </a:prstGeom>
        </p:spPr>
      </p:pic>
      <p:sp>
        <p:nvSpPr>
          <p:cNvPr id="5" name="Text Placeholder 4"/>
          <p:cNvSpPr>
            <a:spLocks noGrp="1"/>
          </p:cNvSpPr>
          <p:nvPr>
            <p:ph type="body" sz="quarter" idx="12" hasCustomPrompt="1"/>
          </p:nvPr>
        </p:nvSpPr>
        <p:spPr>
          <a:xfrm>
            <a:off x="271104" y="4277996"/>
            <a:ext cx="8065959" cy="1392384"/>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607160"/>
            <a:ext cx="8067760" cy="1670841"/>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7" name="TextBox 6"/>
          <p:cNvSpPr txBox="1"/>
          <p:nvPr userDrawn="1"/>
        </p:nvSpPr>
        <p:spPr>
          <a:xfrm>
            <a:off x="269239" y="470067"/>
            <a:ext cx="11429416" cy="1828721"/>
          </a:xfrm>
          <a:prstGeom prst="rect">
            <a:avLst/>
          </a:prstGeom>
          <a:noFill/>
        </p:spPr>
        <p:txBody>
          <a:bodyPr wrap="square" lIns="89642" tIns="179285" rIns="89642" bIns="179285" rtlCol="0">
            <a:spAutoFit/>
          </a:bodyPr>
          <a:lstStyle/>
          <a:p>
            <a:pPr defTabSz="914367">
              <a:lnSpc>
                <a:spcPct val="90000"/>
              </a:lnSpc>
              <a:spcAft>
                <a:spcPts val="588"/>
              </a:spcAft>
            </a:pPr>
            <a:r>
              <a:rPr lang="en-US" sz="10587" b="1" dirty="0" smtClean="0">
                <a:gradFill>
                  <a:gsLst>
                    <a:gs pos="2917">
                      <a:srgbClr val="FFFFFF"/>
                    </a:gs>
                    <a:gs pos="30000">
                      <a:srgbClr val="FFFFFF"/>
                    </a:gs>
                  </a:gsLst>
                  <a:lin ang="5400000" scaled="0"/>
                </a:gradFill>
              </a:rPr>
              <a:t>INTEGRATE 2014</a:t>
            </a:r>
          </a:p>
        </p:txBody>
      </p:sp>
    </p:spTree>
    <p:extLst>
      <p:ext uri="{BB962C8B-B14F-4D97-AF65-F5344CB8AC3E}">
        <p14:creationId xmlns:p14="http://schemas.microsoft.com/office/powerpoint/2010/main" val="42621551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4406">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1">
    <p:bg bwMode="auto">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4277996"/>
            <a:ext cx="8065959" cy="1392384"/>
          </a:xfrm>
          <a:solidFill>
            <a:schemeClr val="tx2">
              <a:lumMod val="50000"/>
            </a:schemeClr>
          </a:solid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607160"/>
            <a:ext cx="8067760" cy="1670841"/>
          </a:xfrm>
          <a:solidFill>
            <a:schemeClr val="tx2">
              <a:lumMod val="50000"/>
            </a:schemeClr>
          </a:solid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49322" y="6061766"/>
            <a:ext cx="1522404" cy="326167"/>
          </a:xfrm>
          <a:prstGeom prst="rect">
            <a:avLst/>
          </a:prstGeom>
        </p:spPr>
      </p:pic>
      <p:sp>
        <p:nvSpPr>
          <p:cNvPr id="7" name="TextBox 6"/>
          <p:cNvSpPr txBox="1"/>
          <p:nvPr userDrawn="1"/>
        </p:nvSpPr>
        <p:spPr>
          <a:xfrm>
            <a:off x="269239" y="470067"/>
            <a:ext cx="11429416" cy="1828721"/>
          </a:xfrm>
          <a:prstGeom prst="rect">
            <a:avLst/>
          </a:prstGeom>
          <a:noFill/>
        </p:spPr>
        <p:txBody>
          <a:bodyPr wrap="square" lIns="89642" tIns="179285" rIns="89642" bIns="179285" rtlCol="0">
            <a:spAutoFit/>
          </a:bodyPr>
          <a:lstStyle/>
          <a:p>
            <a:pPr defTabSz="914367">
              <a:lnSpc>
                <a:spcPct val="90000"/>
              </a:lnSpc>
              <a:spcAft>
                <a:spcPts val="588"/>
              </a:spcAft>
            </a:pPr>
            <a:r>
              <a:rPr lang="en-US" sz="10587" b="1" dirty="0" smtClean="0">
                <a:gradFill>
                  <a:gsLst>
                    <a:gs pos="2917">
                      <a:srgbClr val="FFFFFF"/>
                    </a:gs>
                    <a:gs pos="30000">
                      <a:srgbClr val="FFFFFF"/>
                    </a:gs>
                  </a:gsLst>
                  <a:lin ang="5400000" scaled="0"/>
                </a:gradFill>
              </a:rPr>
              <a:t>INTEGRATE 2014</a:t>
            </a:r>
          </a:p>
        </p:txBody>
      </p:sp>
    </p:spTree>
    <p:extLst>
      <p:ext uri="{BB962C8B-B14F-4D97-AF65-F5344CB8AC3E}">
        <p14:creationId xmlns:p14="http://schemas.microsoft.com/office/powerpoint/2010/main" val="34538807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4406">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73"/>
            <a:ext cx="7395503" cy="1793104"/>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914086"/>
            <a:ext cx="7395494" cy="1793881"/>
          </a:xfrm>
          <a:noFill/>
        </p:spPr>
        <p:txBody>
          <a:bodyPr lIns="182880" tIns="146304" rIns="182880" bIns="146304">
            <a:noAutofit/>
          </a:bodyPr>
          <a:lstStyle>
            <a:lvl1pPr marL="0" indent="0">
              <a:spcBef>
                <a:spcPts val="0"/>
              </a:spcBef>
              <a:buNone/>
              <a:defRPr sz="3529" spc="0" baseline="0">
                <a:gradFill>
                  <a:gsLst>
                    <a:gs pos="0">
                      <a:srgbClr val="FFFFFF"/>
                    </a:gs>
                    <a:gs pos="100000">
                      <a:srgbClr val="FFFFFF"/>
                    </a:gs>
                  </a:gsLst>
                  <a:lin ang="5400000" scaled="0"/>
                </a:gradFill>
                <a:latin typeface="+mj-lt"/>
              </a:defRPr>
            </a:lvl1pPr>
          </a:lstStyle>
          <a:p>
            <a:pPr lvl="0"/>
            <a:r>
              <a:rPr lang="en-US" dirty="0" smtClean="0"/>
              <a:t>Speaker Name</a:t>
            </a:r>
          </a:p>
        </p:txBody>
      </p:sp>
      <p:sp>
        <p:nvSpPr>
          <p:cNvPr id="7" name="TextBox 6"/>
          <p:cNvSpPr txBox="1"/>
          <p:nvPr userDrawn="1"/>
        </p:nvSpPr>
        <p:spPr>
          <a:xfrm>
            <a:off x="7664745" y="291068"/>
            <a:ext cx="4258017" cy="1756297"/>
          </a:xfrm>
          <a:prstGeom prst="rect">
            <a:avLst/>
          </a:prstGeom>
          <a:noFill/>
        </p:spPr>
        <p:txBody>
          <a:bodyPr wrap="square" lIns="179285" tIns="143428" rIns="179285" bIns="143428" rtlCol="0">
            <a:spAutoFit/>
          </a:bodyPr>
          <a:lstStyle/>
          <a:p>
            <a:pPr algn="r" defTabSz="914367">
              <a:lnSpc>
                <a:spcPct val="90000"/>
              </a:lnSpc>
              <a:spcAft>
                <a:spcPts val="588"/>
              </a:spcAft>
            </a:pPr>
            <a:r>
              <a:rPr lang="en-US" sz="5294" b="1" dirty="0" smtClean="0">
                <a:gradFill>
                  <a:gsLst>
                    <a:gs pos="2917">
                      <a:srgbClr val="FFFFFF"/>
                    </a:gs>
                    <a:gs pos="30000">
                      <a:srgbClr val="FFFFFF"/>
                    </a:gs>
                  </a:gsLst>
                  <a:lin ang="5400000" scaled="0"/>
                </a:gradFill>
              </a:rPr>
              <a:t>INTEGRATE </a:t>
            </a:r>
            <a:br>
              <a:rPr lang="en-US" sz="5294" b="1" dirty="0" smtClean="0">
                <a:gradFill>
                  <a:gsLst>
                    <a:gs pos="2917">
                      <a:srgbClr val="FFFFFF"/>
                    </a:gs>
                    <a:gs pos="30000">
                      <a:srgbClr val="FFFFFF"/>
                    </a:gs>
                  </a:gsLst>
                  <a:lin ang="5400000" scaled="0"/>
                </a:gradFill>
              </a:rPr>
            </a:br>
            <a:r>
              <a:rPr lang="en-US" sz="5294"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15761093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75840"/>
            <a:ext cx="8067822"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7" name="TextBox 6"/>
          <p:cNvSpPr txBox="1"/>
          <p:nvPr userDrawn="1"/>
        </p:nvSpPr>
        <p:spPr>
          <a:xfrm>
            <a:off x="7664745" y="291068"/>
            <a:ext cx="4258017" cy="1756297"/>
          </a:xfrm>
          <a:prstGeom prst="rect">
            <a:avLst/>
          </a:prstGeom>
          <a:noFill/>
        </p:spPr>
        <p:txBody>
          <a:bodyPr wrap="square" lIns="179285" tIns="143428" rIns="179285" bIns="143428" rtlCol="0">
            <a:spAutoFit/>
          </a:bodyPr>
          <a:lstStyle/>
          <a:p>
            <a:pPr algn="r" defTabSz="914367">
              <a:lnSpc>
                <a:spcPct val="90000"/>
              </a:lnSpc>
              <a:spcAft>
                <a:spcPts val="588"/>
              </a:spcAft>
            </a:pPr>
            <a:r>
              <a:rPr lang="en-US" sz="5294" b="1" dirty="0" smtClean="0">
                <a:gradFill>
                  <a:gsLst>
                    <a:gs pos="2917">
                      <a:srgbClr val="FFFFFF"/>
                    </a:gs>
                    <a:gs pos="30000">
                      <a:srgbClr val="FFFFFF"/>
                    </a:gs>
                  </a:gsLst>
                  <a:lin ang="5400000" scaled="0"/>
                </a:gradFill>
              </a:rPr>
              <a:t>INTEGRATE </a:t>
            </a:r>
            <a:br>
              <a:rPr lang="en-US" sz="5294" b="1" dirty="0" smtClean="0">
                <a:gradFill>
                  <a:gsLst>
                    <a:gs pos="2917">
                      <a:srgbClr val="FFFFFF"/>
                    </a:gs>
                    <a:gs pos="30000">
                      <a:srgbClr val="FFFFFF"/>
                    </a:gs>
                  </a:gsLst>
                  <a:lin ang="5400000" scaled="0"/>
                </a:gradFill>
              </a:rPr>
            </a:br>
            <a:r>
              <a:rPr lang="en-US" sz="5294"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20285686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664745" y="291068"/>
            <a:ext cx="4258017" cy="1756297"/>
          </a:xfrm>
          <a:prstGeom prst="rect">
            <a:avLst/>
          </a:prstGeom>
          <a:noFill/>
        </p:spPr>
        <p:txBody>
          <a:bodyPr wrap="square" lIns="179285" tIns="143428" rIns="179285" bIns="143428" rtlCol="0">
            <a:spAutoFit/>
          </a:bodyPr>
          <a:lstStyle/>
          <a:p>
            <a:pPr algn="r" defTabSz="914367">
              <a:lnSpc>
                <a:spcPct val="90000"/>
              </a:lnSpc>
              <a:spcAft>
                <a:spcPts val="588"/>
              </a:spcAft>
            </a:pPr>
            <a:r>
              <a:rPr lang="en-US" sz="5294" b="1" dirty="0" smtClean="0">
                <a:gradFill>
                  <a:gsLst>
                    <a:gs pos="2917">
                      <a:srgbClr val="FFFFFF"/>
                    </a:gs>
                    <a:gs pos="30000">
                      <a:srgbClr val="FFFFFF"/>
                    </a:gs>
                  </a:gsLst>
                  <a:lin ang="5400000" scaled="0"/>
                </a:gradFill>
              </a:rPr>
              <a:t>INTEGRATE </a:t>
            </a:r>
            <a:br>
              <a:rPr lang="en-US" sz="5294" b="1" dirty="0" smtClean="0">
                <a:gradFill>
                  <a:gsLst>
                    <a:gs pos="2917">
                      <a:srgbClr val="FFFFFF"/>
                    </a:gs>
                    <a:gs pos="30000">
                      <a:srgbClr val="FFFFFF"/>
                    </a:gs>
                  </a:gsLst>
                  <a:lin ang="5400000" scaled="0"/>
                </a:gradFill>
              </a:rPr>
            </a:br>
            <a:r>
              <a:rPr lang="en-US" sz="5294"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310307290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664745" y="291068"/>
            <a:ext cx="4258017" cy="1756297"/>
          </a:xfrm>
          <a:prstGeom prst="rect">
            <a:avLst/>
          </a:prstGeom>
          <a:noFill/>
        </p:spPr>
        <p:txBody>
          <a:bodyPr wrap="square" lIns="179285" tIns="143428" rIns="179285" bIns="143428" rtlCol="0">
            <a:spAutoFit/>
          </a:bodyPr>
          <a:lstStyle/>
          <a:p>
            <a:pPr algn="r" defTabSz="914367">
              <a:lnSpc>
                <a:spcPct val="90000"/>
              </a:lnSpc>
              <a:spcAft>
                <a:spcPts val="588"/>
              </a:spcAft>
            </a:pPr>
            <a:r>
              <a:rPr lang="en-US" sz="5294" b="1" dirty="0" smtClean="0">
                <a:gradFill>
                  <a:gsLst>
                    <a:gs pos="2917">
                      <a:srgbClr val="FFFFFF"/>
                    </a:gs>
                    <a:gs pos="30000">
                      <a:srgbClr val="FFFFFF"/>
                    </a:gs>
                  </a:gsLst>
                  <a:lin ang="5400000" scaled="0"/>
                </a:gradFill>
              </a:rPr>
              <a:t>INTEGRATE </a:t>
            </a:r>
            <a:br>
              <a:rPr lang="en-US" sz="5294" b="1" dirty="0" smtClean="0">
                <a:gradFill>
                  <a:gsLst>
                    <a:gs pos="2917">
                      <a:srgbClr val="FFFFFF"/>
                    </a:gs>
                    <a:gs pos="30000">
                      <a:srgbClr val="FFFFFF"/>
                    </a:gs>
                  </a:gsLst>
                  <a:lin ang="5400000" scaled="0"/>
                </a:gradFill>
              </a:rPr>
            </a:br>
            <a:r>
              <a:rPr lang="en-US" sz="5294"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125054899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4" name="TextBox 3"/>
          <p:cNvSpPr txBox="1"/>
          <p:nvPr userDrawn="1"/>
        </p:nvSpPr>
        <p:spPr>
          <a:xfrm>
            <a:off x="7664745" y="291068"/>
            <a:ext cx="4258017" cy="1756297"/>
          </a:xfrm>
          <a:prstGeom prst="rect">
            <a:avLst/>
          </a:prstGeom>
          <a:noFill/>
        </p:spPr>
        <p:txBody>
          <a:bodyPr wrap="square" lIns="179285" tIns="143428" rIns="179285" bIns="143428" rtlCol="0">
            <a:spAutoFit/>
          </a:bodyPr>
          <a:lstStyle/>
          <a:p>
            <a:pPr algn="r" defTabSz="914367">
              <a:lnSpc>
                <a:spcPct val="90000"/>
              </a:lnSpc>
              <a:spcAft>
                <a:spcPts val="588"/>
              </a:spcAft>
            </a:pPr>
            <a:r>
              <a:rPr lang="en-US" sz="5294" b="1" dirty="0" smtClean="0">
                <a:gradFill>
                  <a:gsLst>
                    <a:gs pos="2917">
                      <a:srgbClr val="FFFFFF"/>
                    </a:gs>
                    <a:gs pos="30000">
                      <a:srgbClr val="FFFFFF"/>
                    </a:gs>
                  </a:gsLst>
                  <a:lin ang="5400000" scaled="0"/>
                </a:gradFill>
              </a:rPr>
              <a:t>INTEGRATE </a:t>
            </a:r>
            <a:br>
              <a:rPr lang="en-US" sz="5294" b="1" dirty="0" smtClean="0">
                <a:gradFill>
                  <a:gsLst>
                    <a:gs pos="2917">
                      <a:srgbClr val="FFFFFF"/>
                    </a:gs>
                    <a:gs pos="30000">
                      <a:srgbClr val="FFFFFF"/>
                    </a:gs>
                  </a:gsLst>
                  <a:lin ang="5400000" scaled="0"/>
                </a:gradFill>
              </a:rPr>
            </a:br>
            <a:r>
              <a:rPr lang="en-US" sz="5294"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37144967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6" name="TextBox 5"/>
          <p:cNvSpPr txBox="1"/>
          <p:nvPr userDrawn="1"/>
        </p:nvSpPr>
        <p:spPr>
          <a:xfrm>
            <a:off x="7664745" y="291068"/>
            <a:ext cx="4258017" cy="1756297"/>
          </a:xfrm>
          <a:prstGeom prst="rect">
            <a:avLst/>
          </a:prstGeom>
          <a:noFill/>
        </p:spPr>
        <p:txBody>
          <a:bodyPr wrap="square" lIns="179285" tIns="143428" rIns="179285" bIns="143428" rtlCol="0">
            <a:spAutoFit/>
          </a:bodyPr>
          <a:lstStyle/>
          <a:p>
            <a:pPr algn="r" defTabSz="914367">
              <a:lnSpc>
                <a:spcPct val="90000"/>
              </a:lnSpc>
              <a:spcAft>
                <a:spcPts val="588"/>
              </a:spcAft>
            </a:pPr>
            <a:r>
              <a:rPr lang="en-US" sz="5294" b="1" dirty="0" smtClean="0">
                <a:gradFill>
                  <a:gsLst>
                    <a:gs pos="2917">
                      <a:srgbClr val="FFFFFF"/>
                    </a:gs>
                    <a:gs pos="30000">
                      <a:srgbClr val="FFFFFF"/>
                    </a:gs>
                  </a:gsLst>
                  <a:lin ang="5400000" scaled="0"/>
                </a:gradFill>
              </a:rPr>
              <a:t>INTEGRATE </a:t>
            </a:r>
            <a:br>
              <a:rPr lang="en-US" sz="5294" b="1" dirty="0" smtClean="0">
                <a:gradFill>
                  <a:gsLst>
                    <a:gs pos="2917">
                      <a:srgbClr val="FFFFFF"/>
                    </a:gs>
                    <a:gs pos="30000">
                      <a:srgbClr val="FFFFFF"/>
                    </a:gs>
                  </a:gsLst>
                  <a:lin ang="5400000" scaled="0"/>
                </a:gradFill>
              </a:rPr>
            </a:br>
            <a:r>
              <a:rPr lang="en-US" sz="5294"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40565610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06175" y="2235200"/>
            <a:ext cx="11034445" cy="2387600"/>
          </a:xfrm>
        </p:spPr>
        <p:txBody>
          <a:bodyPr anchor="b">
            <a:normAutofit/>
          </a:bodyPr>
          <a:lstStyle>
            <a:lvl1pPr algn="l">
              <a:defRPr sz="13800"/>
            </a:lvl1pPr>
          </a:lstStyle>
          <a:p>
            <a:r>
              <a:rPr lang="en-US" dirty="0" smtClean="0"/>
              <a:t>Video</a:t>
            </a:r>
            <a:endParaRPr lang="en-US" dirty="0"/>
          </a:p>
        </p:txBody>
      </p:sp>
    </p:spTree>
    <p:extLst>
      <p:ext uri="{BB962C8B-B14F-4D97-AF65-F5344CB8AC3E}">
        <p14:creationId xmlns:p14="http://schemas.microsoft.com/office/powerpoint/2010/main" val="167558371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213785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1988942"/>
          </a:xfrm>
        </p:spPr>
        <p:txBody>
          <a:bodyPr vert="horz" wrap="square" lIns="146304" tIns="91440" rIns="146304" bIns="91440" rtlCol="0">
            <a:spAutoFit/>
          </a:bodyPr>
          <a:lstStyle>
            <a:lvl1pPr>
              <a:defRPr lang="en-US" smtClean="0">
                <a:gradFill>
                  <a:gsLst>
                    <a:gs pos="17073">
                      <a:schemeClr val="bg2"/>
                    </a:gs>
                    <a:gs pos="39000">
                      <a:schemeClr val="bg2"/>
                    </a:gs>
                  </a:gsLst>
                  <a:lin ang="5400000" scaled="0"/>
                </a:gradFill>
              </a:defRPr>
            </a:lvl1pPr>
            <a:lvl2pPr>
              <a:defRPr lang="en-US" sz="1961" smtClean="0"/>
            </a:lvl2pPr>
            <a:lvl3pPr>
              <a:defRPr lang="en-US" sz="1961" smtClean="0"/>
            </a:lvl3pPr>
            <a:lvl4pPr>
              <a:defRPr lang="en-US" sz="1765" smtClean="0"/>
            </a:lvl4pPr>
            <a:lvl5pPr>
              <a:defRPr lang="en-US" sz="1765" dirty="0"/>
            </a:lvl5pPr>
          </a:lstStyle>
          <a:p>
            <a:pPr marL="0" lvl="0" indent="0">
              <a:buNone/>
            </a:pPr>
            <a:r>
              <a:rPr lang="en-US" smtClean="0"/>
              <a:t>Click to edit Master text styles</a:t>
            </a:r>
          </a:p>
          <a:p>
            <a:pPr marL="0" lvl="1" indent="0">
              <a:buNone/>
            </a:pPr>
            <a:r>
              <a:rPr lang="en-US" smtClean="0"/>
              <a:t>Second level</a:t>
            </a:r>
          </a:p>
          <a:p>
            <a:pPr marL="0" lvl="2" indent="0">
              <a:buNone/>
            </a:pPr>
            <a:r>
              <a:rPr lang="en-US" smtClean="0"/>
              <a:t>Third level</a:t>
            </a:r>
          </a:p>
          <a:p>
            <a:pPr marL="0" lvl="3" indent="0">
              <a:buNone/>
            </a:pPr>
            <a:r>
              <a:rPr lang="en-US" smtClean="0"/>
              <a:t>Fourth level</a:t>
            </a:r>
          </a:p>
          <a:p>
            <a:pPr marL="0" lvl="4" indent="0">
              <a:buNone/>
            </a:pPr>
            <a:r>
              <a:rPr lang="en-US" smtClean="0"/>
              <a:t>Fifth level</a:t>
            </a:r>
            <a:endParaRPr lang="en-US" dirty="0"/>
          </a:p>
        </p:txBody>
      </p:sp>
    </p:spTree>
    <p:extLst>
      <p:ext uri="{BB962C8B-B14F-4D97-AF65-F5344CB8AC3E}">
        <p14:creationId xmlns:p14="http://schemas.microsoft.com/office/powerpoint/2010/main" val="6842817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vert="horz" wrap="square" lIns="146304" tIns="91440" rIns="146304" bIns="91440" rtlCol="0">
            <a:spAutoFit/>
          </a:bodyPr>
          <a:lstStyle>
            <a:lvl1pPr>
              <a:defRPr lang="en-US" smtClean="0"/>
            </a:lvl1pPr>
            <a:lvl2pPr>
              <a:defRPr lang="en-US" smtClean="0"/>
            </a:lvl2pPr>
            <a:lvl3pPr>
              <a:defRPr lang="en-US" smtClean="0"/>
            </a:lvl3pPr>
            <a:lvl4pPr>
              <a:defRPr lang="en-US" smtClean="0"/>
            </a:lvl4pPr>
            <a:lvl5pPr>
              <a:defRPr lang="en-US" dirty="0"/>
            </a:lvl5pPr>
          </a:lstStyle>
          <a:p>
            <a:pPr marL="0" lvl="0" indent="0">
              <a:buSzPct val="80000"/>
              <a:buFont typeface="Segoe UI Symbol" panose="020B0502040204020203" pitchFamily="34" charset="0"/>
              <a:buNone/>
            </a:pPr>
            <a:r>
              <a:rPr lang="en-US" smtClean="0"/>
              <a:t>Click to edit Master text styles</a:t>
            </a:r>
          </a:p>
          <a:p>
            <a:pPr marL="0" lvl="1" indent="0">
              <a:buSzPct val="80000"/>
              <a:buFont typeface="Segoe UI Symbol" panose="020B0502040204020203" pitchFamily="34" charset="0"/>
              <a:buNone/>
            </a:pPr>
            <a:r>
              <a:rPr lang="en-US" smtClean="0"/>
              <a:t>Second level</a:t>
            </a:r>
          </a:p>
          <a:p>
            <a:pPr marL="0" lvl="2" indent="0">
              <a:buSzPct val="80000"/>
              <a:buFont typeface="Segoe UI Symbol" panose="020B0502040204020203" pitchFamily="34" charset="0"/>
              <a:buNone/>
            </a:pPr>
            <a:r>
              <a:rPr lang="en-US" smtClean="0"/>
              <a:t>Third level</a:t>
            </a:r>
          </a:p>
          <a:p>
            <a:pPr marL="0" lvl="3" indent="0">
              <a:buSzPct val="80000"/>
              <a:buFont typeface="Segoe UI Symbol" panose="020B0502040204020203" pitchFamily="34" charset="0"/>
              <a:buNone/>
            </a:pPr>
            <a:r>
              <a:rPr lang="en-US" smtClean="0"/>
              <a:t>Fourth level</a:t>
            </a:r>
          </a:p>
          <a:p>
            <a:pPr marL="0" lvl="4" indent="0">
              <a:buSzPct val="80000"/>
              <a:buFont typeface="Segoe UI Symbol" panose="020B0502040204020203" pitchFamily="34" charset="0"/>
              <a:buNone/>
            </a:pPr>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525556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2-color bulleted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vert="horz" wrap="square" lIns="146304" tIns="91440" rIns="146304" bIns="91440" rtlCol="0">
            <a:spAutoFit/>
          </a:bodyPr>
          <a:lstStyle>
            <a:lvl1pPr>
              <a:defRPr lang="en-US" dirty="0" smtClean="0">
                <a:gradFill>
                  <a:gsLst>
                    <a:gs pos="25610">
                      <a:schemeClr val="bg2"/>
                    </a:gs>
                    <a:gs pos="47000">
                      <a:schemeClr val="bg2"/>
                    </a:gs>
                  </a:gsLst>
                  <a:lin ang="5400000" scaled="0"/>
                </a:gradFill>
              </a:defRPr>
            </a:lvl1pPr>
            <a:lvl2pPr>
              <a:defRPr lang="en-US" dirty="0" smtClean="0"/>
            </a:lvl2pPr>
            <a:lvl3pPr>
              <a:defRPr lang="en-US" dirty="0" smtClean="0"/>
            </a:lvl3pPr>
            <a:lvl4pPr>
              <a:defRPr lang="en-US" dirty="0" smtClean="0"/>
            </a:lvl4pPr>
            <a:lvl5pPr>
              <a:defRPr lang="en-US" dirty="0"/>
            </a:lvl5pPr>
          </a:lstStyle>
          <a:p>
            <a:pPr marL="0" lvl="0" indent="0">
              <a:buSzPct val="80000"/>
              <a:buFont typeface="Segoe UI Symbol" panose="020B0502040204020203" pitchFamily="34" charset="0"/>
              <a:buNone/>
            </a:pPr>
            <a:r>
              <a:rPr lang="en-US" smtClean="0"/>
              <a:t>Click to edit Master text styles</a:t>
            </a:r>
          </a:p>
          <a:p>
            <a:pPr marL="0" lvl="1" indent="0">
              <a:buSzPct val="80000"/>
              <a:buFont typeface="Segoe UI Symbol" panose="020B0502040204020203" pitchFamily="34" charset="0"/>
              <a:buNone/>
            </a:pPr>
            <a:r>
              <a:rPr lang="en-US" smtClean="0"/>
              <a:t>Second level</a:t>
            </a:r>
          </a:p>
          <a:p>
            <a:pPr marL="0" lvl="2" indent="0">
              <a:buSzPct val="80000"/>
              <a:buFont typeface="Segoe UI Symbol" panose="020B0502040204020203" pitchFamily="34" charset="0"/>
              <a:buNone/>
            </a:pPr>
            <a:r>
              <a:rPr lang="en-US" smtClean="0"/>
              <a:t>Third level</a:t>
            </a:r>
          </a:p>
          <a:p>
            <a:pPr marL="0" lvl="3" indent="0">
              <a:buSzPct val="80000"/>
              <a:buFont typeface="Segoe UI Symbol" panose="020B0502040204020203" pitchFamily="34" charset="0"/>
              <a:buNone/>
            </a:pPr>
            <a:r>
              <a:rPr lang="en-US" smtClean="0"/>
              <a:t>Fourth level</a:t>
            </a:r>
          </a:p>
          <a:p>
            <a:pPr marL="0" lvl="4" indent="0">
              <a:buSzPct val="80000"/>
              <a:buFont typeface="Segoe UI Symbol" panose="020B0502040204020203" pitchFamily="34" charset="0"/>
              <a:buNone/>
            </a:pPr>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83714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lumn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964577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Bullet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918299"/>
          </a:xfrm>
        </p:spPr>
        <p:txBody>
          <a:bodyPr vert="horz" wrap="square" lIns="146304" tIns="91440" rIns="146304" bIns="91440" rtlCol="0">
            <a:spAutoFit/>
          </a:bodyPr>
          <a:lstStyle>
            <a:lvl1pPr>
              <a:defRPr lang="en-US" sz="3529" dirty="0" smtClean="0">
                <a:gradFill>
                  <a:gsLst>
                    <a:gs pos="17073">
                      <a:schemeClr val="bg2"/>
                    </a:gs>
                    <a:gs pos="39000">
                      <a:schemeClr val="bg2"/>
                    </a:gs>
                  </a:gsLst>
                  <a:lin ang="5400000" scaled="0"/>
                </a:gradFill>
              </a:defRPr>
            </a:lvl1pPr>
            <a:lvl2pPr>
              <a:defRPr lang="en-US" dirty="0" smtClean="0"/>
            </a:lvl2pPr>
            <a:lvl3pPr>
              <a:defRPr lang="en-US" sz="1961" dirty="0" smtClean="0"/>
            </a:lvl3pPr>
            <a:lvl4pPr>
              <a:defRPr lang="en-US" dirty="0" smtClean="0"/>
            </a:lvl4pPr>
            <a:lvl5pPr>
              <a:defRPr lang="en-US" dirty="0"/>
            </a:lvl5pPr>
          </a:lstStyle>
          <a:p>
            <a:pPr marL="0" lvl="0" indent="0">
              <a:spcBef>
                <a:spcPts val="1200"/>
              </a:spcBef>
              <a:buClr>
                <a:schemeClr val="tx2"/>
              </a:buClr>
              <a:buSzPct val="80000"/>
              <a:buFont typeface="Segoe UI Symbol" panose="020B0502040204020203" pitchFamily="34" charset="0"/>
              <a:buNone/>
            </a:pPr>
            <a:r>
              <a:rPr lang="en-US" smtClean="0"/>
              <a:t>Click to edit Master text styles</a:t>
            </a:r>
          </a:p>
          <a:p>
            <a:pPr marL="0" lvl="1" indent="0">
              <a:spcBef>
                <a:spcPts val="1200"/>
              </a:spcBef>
              <a:buClr>
                <a:schemeClr val="tx2"/>
              </a:buClr>
              <a:buSzPct val="80000"/>
              <a:buFont typeface="Segoe UI Symbol" panose="020B0502040204020203" pitchFamily="34" charset="0"/>
              <a:buNone/>
            </a:pPr>
            <a:r>
              <a:rPr lang="en-US" smtClean="0"/>
              <a:t>Second level</a:t>
            </a:r>
          </a:p>
          <a:p>
            <a:pPr marL="0" lvl="2" indent="0">
              <a:spcBef>
                <a:spcPts val="1200"/>
              </a:spcBef>
              <a:buClr>
                <a:schemeClr val="tx2"/>
              </a:buClr>
              <a:buSzPct val="80000"/>
              <a:buFont typeface="Segoe UI Symbol" panose="020B0502040204020203" pitchFamily="34" charset="0"/>
              <a:buNone/>
            </a:pPr>
            <a:r>
              <a:rPr lang="en-US" smtClean="0"/>
              <a:t>Third level</a:t>
            </a:r>
          </a:p>
          <a:p>
            <a:pPr marL="0" lvl="3" indent="0">
              <a:spcBef>
                <a:spcPts val="1200"/>
              </a:spcBef>
              <a:buClr>
                <a:schemeClr val="tx2"/>
              </a:buClr>
              <a:buSzPct val="80000"/>
              <a:buFont typeface="Segoe UI Symbol" panose="020B0502040204020203" pitchFamily="34" charset="0"/>
              <a:buNone/>
            </a:pPr>
            <a:r>
              <a:rPr lang="en-US" smtClean="0"/>
              <a:t>Fourth level</a:t>
            </a:r>
          </a:p>
          <a:p>
            <a:pPr marL="0" lvl="4" indent="0">
              <a:spcBef>
                <a:spcPts val="1200"/>
              </a:spcBef>
              <a:buClr>
                <a:schemeClr val="tx2"/>
              </a:buClr>
              <a:buSzPct val="80000"/>
              <a:buFont typeface="Segoe UI Symbol" panose="020B0502040204020203" pitchFamily="34" charset="0"/>
              <a:buNone/>
            </a:pPr>
            <a:r>
              <a:rPr lang="en-US" smtClean="0"/>
              <a:t>Fifth level</a:t>
            </a:r>
            <a:endParaRPr lang="en-US" dirty="0"/>
          </a:p>
        </p:txBody>
      </p:sp>
      <p:sp>
        <p:nvSpPr>
          <p:cNvPr id="5" name="Text Placeholder 3"/>
          <p:cNvSpPr>
            <a:spLocks noGrp="1"/>
          </p:cNvSpPr>
          <p:nvPr>
            <p:ph type="body" sz="quarter" idx="11"/>
          </p:nvPr>
        </p:nvSpPr>
        <p:spPr>
          <a:xfrm>
            <a:off x="6544214" y="1189176"/>
            <a:ext cx="5378548" cy="2918299"/>
          </a:xfrm>
        </p:spPr>
        <p:txBody>
          <a:bodyPr vert="horz" wrap="square" lIns="146304" tIns="91440" rIns="146304" bIns="91440" rtlCol="0">
            <a:spAutoFit/>
          </a:bodyPr>
          <a:lstStyle>
            <a:lvl1pPr>
              <a:defRPr lang="en-US" sz="3529" smtClean="0">
                <a:gradFill>
                  <a:gsLst>
                    <a:gs pos="17073">
                      <a:schemeClr val="bg2"/>
                    </a:gs>
                    <a:gs pos="39000">
                      <a:schemeClr val="bg2"/>
                    </a:gs>
                  </a:gsLst>
                  <a:lin ang="5400000" scaled="0"/>
                </a:gradFill>
              </a:defRPr>
            </a:lvl1pPr>
            <a:lvl2pPr>
              <a:defRPr lang="en-US" smtClean="0"/>
            </a:lvl2pPr>
            <a:lvl3pPr>
              <a:defRPr lang="en-US" sz="1961" smtClean="0"/>
            </a:lvl3pPr>
            <a:lvl4pPr>
              <a:defRPr lang="en-US" smtClean="0"/>
            </a:lvl4pPr>
            <a:lvl5pPr>
              <a:defRPr lang="en-US" dirty="0"/>
            </a:lvl5pPr>
          </a:lstStyle>
          <a:p>
            <a:pPr marL="0" lvl="0" indent="0">
              <a:spcBef>
                <a:spcPts val="1200"/>
              </a:spcBef>
              <a:buClr>
                <a:schemeClr val="tx2"/>
              </a:buClr>
              <a:buSzPct val="80000"/>
              <a:buFont typeface="Segoe UI Symbol" panose="020B0502040204020203" pitchFamily="34" charset="0"/>
              <a:buNone/>
            </a:pPr>
            <a:r>
              <a:rPr lang="en-US" smtClean="0"/>
              <a:t>Click to edit Master text styles</a:t>
            </a:r>
          </a:p>
          <a:p>
            <a:pPr marL="0" lvl="1" indent="0">
              <a:spcBef>
                <a:spcPts val="1200"/>
              </a:spcBef>
              <a:buClr>
                <a:schemeClr val="tx2"/>
              </a:buClr>
              <a:buSzPct val="80000"/>
              <a:buFont typeface="Segoe UI Symbol" panose="020B0502040204020203" pitchFamily="34" charset="0"/>
              <a:buNone/>
            </a:pPr>
            <a:r>
              <a:rPr lang="en-US" smtClean="0"/>
              <a:t>Second level</a:t>
            </a:r>
          </a:p>
          <a:p>
            <a:pPr marL="0" lvl="2" indent="0">
              <a:spcBef>
                <a:spcPts val="1200"/>
              </a:spcBef>
              <a:buClr>
                <a:schemeClr val="tx2"/>
              </a:buClr>
              <a:buSzPct val="80000"/>
              <a:buFont typeface="Segoe UI Symbol" panose="020B0502040204020203" pitchFamily="34" charset="0"/>
              <a:buNone/>
            </a:pPr>
            <a:r>
              <a:rPr lang="en-US" smtClean="0"/>
              <a:t>Third level</a:t>
            </a:r>
          </a:p>
          <a:p>
            <a:pPr marL="0" lvl="3" indent="0">
              <a:spcBef>
                <a:spcPts val="1200"/>
              </a:spcBef>
              <a:buClr>
                <a:schemeClr val="tx2"/>
              </a:buClr>
              <a:buSzPct val="80000"/>
              <a:buFont typeface="Segoe UI Symbol" panose="020B0502040204020203" pitchFamily="34" charset="0"/>
              <a:buNone/>
            </a:pPr>
            <a:r>
              <a:rPr lang="en-US" smtClean="0"/>
              <a:t>Fourth level</a:t>
            </a:r>
          </a:p>
          <a:p>
            <a:pPr marL="0" lvl="4" indent="0">
              <a:spcBef>
                <a:spcPts val="1200"/>
              </a:spcBef>
              <a:buClr>
                <a:schemeClr val="tx2"/>
              </a:buClr>
              <a:buSzPct val="80000"/>
              <a:buFont typeface="Segoe UI Symbol" panose="020B0502040204020203" pitchFamily="34" charset="0"/>
              <a:buNone/>
            </a:pPr>
            <a:r>
              <a:rPr lang="en-US" smtClean="0"/>
              <a:t>Fifth level</a:t>
            </a:r>
            <a:endParaRPr lang="en-US" dirty="0"/>
          </a:p>
        </p:txBody>
      </p:sp>
    </p:spTree>
    <p:extLst>
      <p:ext uri="{BB962C8B-B14F-4D97-AF65-F5344CB8AC3E}">
        <p14:creationId xmlns:p14="http://schemas.microsoft.com/office/powerpoint/2010/main" val="22679369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535216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506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387391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2920">
                      <a:schemeClr val="tx1"/>
                    </a:gs>
                    <a:gs pos="100000">
                      <a:schemeClr val="tx1"/>
                    </a:gs>
                  </a:gsLst>
                  <a:lin ang="5400000" scaled="0"/>
                </a:gradFill>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357785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gradFill flip="none" rotWithShape="1">
            <a:gsLst>
              <a:gs pos="100000">
                <a:srgbClr val="000000"/>
              </a:gs>
              <a:gs pos="0">
                <a:srgbClr val="000000">
                  <a:lumMod val="100000"/>
                  <a:alpha val="5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6175" y="1534345"/>
            <a:ext cx="11034445" cy="1007888"/>
          </a:xfrm>
        </p:spPr>
        <p:txBody>
          <a:bodyPr anchor="b"/>
          <a:lstStyle>
            <a:lvl1pPr algn="l">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6175" y="2853732"/>
            <a:ext cx="11034445" cy="2404068"/>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42619702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3"/>
            </a:lvl3pPr>
            <a:lvl4pPr>
              <a:defRPr sz="1961"/>
            </a:lvl4pPr>
            <a:lvl5pPr>
              <a:defRPr sz="196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155858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buClr>
                <a:schemeClr val="tx2"/>
              </a:buClr>
              <a:defRPr>
                <a:gradFill>
                  <a:gsLst>
                    <a:gs pos="0">
                      <a:schemeClr val="tx1"/>
                    </a:gs>
                    <a:gs pos="100000">
                      <a:schemeClr val="tx1"/>
                    </a:gs>
                  </a:gsLst>
                  <a:lin ang="5400000" scaled="0"/>
                </a:gradFill>
              </a:defRPr>
            </a:lvl1pPr>
            <a:lvl3pPr>
              <a:defRPr sz="2353"/>
            </a:lvl3pPr>
            <a:lvl4pPr>
              <a:defRPr sz="1961"/>
            </a:lvl4pPr>
            <a:lvl5pPr>
              <a:defRPr sz="196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25444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232092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solidFill>
                  <a:schemeClr val="tx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solidFill>
                  <a:schemeClr val="tx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779346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897750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834103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457664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1" y="1187621"/>
            <a:ext cx="11655840" cy="899665"/>
          </a:xfrm>
        </p:spPr>
        <p:txBody>
          <a:bodyPr/>
          <a:lstStyle>
            <a:lvl1pPr>
              <a:defRPr sz="7058" baseline="0"/>
            </a:lvl1pPr>
          </a:lstStyle>
          <a:p>
            <a:r>
              <a:rPr lang="en-US" smtClean="0"/>
              <a:t>Click to edit Master title style</a:t>
            </a:r>
            <a:endParaRPr lang="en-US" dirty="0"/>
          </a:p>
        </p:txBody>
      </p:sp>
    </p:spTree>
    <p:extLst>
      <p:ext uri="{BB962C8B-B14F-4D97-AF65-F5344CB8AC3E}">
        <p14:creationId xmlns:p14="http://schemas.microsoft.com/office/powerpoint/2010/main" val="408479101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smtClean="0"/>
              <a:t>Click to edit Master title style</a:t>
            </a:r>
            <a:endParaRPr lang="en-US" dirty="0"/>
          </a:p>
        </p:txBody>
      </p:sp>
    </p:spTree>
    <p:extLst>
      <p:ext uri="{BB962C8B-B14F-4D97-AF65-F5344CB8AC3E}">
        <p14:creationId xmlns:p14="http://schemas.microsoft.com/office/powerpoint/2010/main" val="118069753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smtClean="0"/>
              <a:t>Click to edit Master title style</a:t>
            </a:r>
            <a:endParaRPr lang="en-US" dirty="0"/>
          </a:p>
        </p:txBody>
      </p:sp>
    </p:spTree>
    <p:extLst>
      <p:ext uri="{BB962C8B-B14F-4D97-AF65-F5344CB8AC3E}">
        <p14:creationId xmlns:p14="http://schemas.microsoft.com/office/powerpoint/2010/main" val="64045592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6175" y="2243915"/>
            <a:ext cx="11034445" cy="2387600"/>
          </a:xfrm>
        </p:spPr>
        <p:txBody>
          <a:bodyPr anchor="ctr">
            <a:noAutofit/>
          </a:bodyPr>
          <a:lstStyle>
            <a:lvl1pPr algn="l">
              <a:lnSpc>
                <a:spcPct val="100000"/>
              </a:lnSpc>
              <a:defRPr sz="16600">
                <a:solidFill>
                  <a:schemeClr val="bg1"/>
                </a:solidFill>
              </a:defRPr>
            </a:lvl1pPr>
          </a:lstStyle>
          <a:p>
            <a:r>
              <a:rPr lang="en-US" dirty="0" smtClean="0"/>
              <a:t>subject</a:t>
            </a:r>
            <a:endParaRPr lang="en-US" dirty="0"/>
          </a:p>
        </p:txBody>
      </p:sp>
    </p:spTree>
    <p:extLst>
      <p:ext uri="{BB962C8B-B14F-4D97-AF65-F5344CB8AC3E}">
        <p14:creationId xmlns:p14="http://schemas.microsoft.com/office/powerpoint/2010/main" val="309828051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1178349"/>
            <a:ext cx="9860672" cy="899665"/>
          </a:xfrm>
        </p:spPr>
        <p:txBody>
          <a:bodyPr/>
          <a:lstStyle>
            <a:lvl1pPr marL="228766" indent="-228766">
              <a:defRPr sz="5882"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7788" y="5025984"/>
            <a:ext cx="5378549" cy="1050156"/>
          </a:xfrm>
        </p:spPr>
        <p:txBody>
          <a:bodyPr/>
          <a:lstStyle>
            <a:lvl1pPr marL="0" indent="0">
              <a:spcBef>
                <a:spcPts val="0"/>
              </a:spcBef>
              <a:buNone/>
              <a:defRPr sz="3137"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85054139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2084173"/>
            <a:ext cx="9860672" cy="899665"/>
          </a:xfrm>
        </p:spPr>
        <p:txBody>
          <a:bodyPr/>
          <a:lstStyle>
            <a:lvl1pPr marL="277008" indent="-277008">
              <a:tabLst>
                <a:tab pos="277008" algn="l"/>
              </a:tabLst>
              <a:defRPr sz="5882"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7788" y="4773813"/>
            <a:ext cx="5378549" cy="1050156"/>
          </a:xfrm>
        </p:spPr>
        <p:txBody>
          <a:bodyPr/>
          <a:lstStyle>
            <a:lvl1pPr marL="0" indent="0">
              <a:spcBef>
                <a:spcPts val="0"/>
              </a:spcBef>
              <a:buNone/>
              <a:defRPr sz="3137"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37968274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14360"/>
          </a:xfrm>
        </p:spPr>
        <p:txBody>
          <a:bodyPr/>
          <a:lstStyle>
            <a:lvl1pPr marL="0" indent="0">
              <a:buNone/>
              <a:defRPr sz="5294">
                <a:gradFill>
                  <a:gsLst>
                    <a:gs pos="3333">
                      <a:schemeClr val="tx1"/>
                    </a:gs>
                    <a:gs pos="3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56488162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69240" y="2095970"/>
            <a:ext cx="5378549" cy="267785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0841" y="4773829"/>
            <a:ext cx="5377215" cy="89655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48213" y="6061766"/>
            <a:ext cx="1522404" cy="326167"/>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170701" y="0"/>
            <a:ext cx="6050868" cy="6858000"/>
          </a:xfrm>
          <a:prstGeom prst="rect">
            <a:avLst/>
          </a:prstGeom>
        </p:spPr>
      </p:pic>
      <p:pic>
        <p:nvPicPr>
          <p:cNvPr id="9"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503" t="26090" r="67" b="-1"/>
          <a:stretch/>
        </p:blipFill>
        <p:spPr>
          <a:xfrm>
            <a:off x="6146999" y="-7783"/>
            <a:ext cx="6074570" cy="6873565"/>
          </a:xfrm>
          <a:prstGeom prst="rect">
            <a:avLst/>
          </a:prstGeom>
        </p:spPr>
      </p:pic>
      <p:sp>
        <p:nvSpPr>
          <p:cNvPr id="11" name="TextBox 10"/>
          <p:cNvSpPr txBox="1"/>
          <p:nvPr userDrawn="1"/>
        </p:nvSpPr>
        <p:spPr>
          <a:xfrm>
            <a:off x="258345" y="303521"/>
            <a:ext cx="4258017" cy="1756297"/>
          </a:xfrm>
          <a:prstGeom prst="rect">
            <a:avLst/>
          </a:prstGeom>
          <a:noFill/>
        </p:spPr>
        <p:txBody>
          <a:bodyPr wrap="square" lIns="179285" tIns="143428" rIns="179285" bIns="143428" rtlCol="0">
            <a:spAutoFit/>
          </a:bodyPr>
          <a:lstStyle/>
          <a:p>
            <a:pPr defTabSz="914367">
              <a:lnSpc>
                <a:spcPct val="90000"/>
              </a:lnSpc>
              <a:spcAft>
                <a:spcPts val="588"/>
              </a:spcAft>
            </a:pPr>
            <a:r>
              <a:rPr lang="en-US" sz="5294" b="1" dirty="0" smtClean="0">
                <a:gradFill>
                  <a:gsLst>
                    <a:gs pos="2917">
                      <a:srgbClr val="FFFFFF"/>
                    </a:gs>
                    <a:gs pos="30000">
                      <a:srgbClr val="FFFFFF"/>
                    </a:gs>
                  </a:gsLst>
                  <a:lin ang="5400000" scaled="0"/>
                </a:gradFill>
              </a:rPr>
              <a:t>INTEGRATE </a:t>
            </a:r>
            <a:br>
              <a:rPr lang="en-US" sz="5294" b="1" dirty="0" smtClean="0">
                <a:gradFill>
                  <a:gsLst>
                    <a:gs pos="2917">
                      <a:srgbClr val="FFFFFF"/>
                    </a:gs>
                    <a:gs pos="30000">
                      <a:srgbClr val="FFFFFF"/>
                    </a:gs>
                  </a:gsLst>
                  <a:lin ang="5400000" scaled="0"/>
                </a:gradFill>
              </a:rPr>
            </a:br>
            <a:r>
              <a:rPr lang="en-US" sz="5294"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327053172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69240" y="2095970"/>
            <a:ext cx="5378549" cy="267785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0841" y="4773829"/>
            <a:ext cx="5377215" cy="89655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48213" y="6061766"/>
            <a:ext cx="1522404" cy="326167"/>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1536" t="114" r="36245" b="-114"/>
          <a:stretch/>
        </p:blipFill>
        <p:spPr>
          <a:xfrm>
            <a:off x="6170701" y="1"/>
            <a:ext cx="6050868" cy="6857999"/>
          </a:xfrm>
          <a:prstGeom prst="rect">
            <a:avLst/>
          </a:prstGeom>
        </p:spPr>
      </p:pic>
      <p:sp>
        <p:nvSpPr>
          <p:cNvPr id="9" name="TextBox 8"/>
          <p:cNvSpPr txBox="1"/>
          <p:nvPr userDrawn="1"/>
        </p:nvSpPr>
        <p:spPr>
          <a:xfrm>
            <a:off x="258345" y="303521"/>
            <a:ext cx="4258017" cy="1756297"/>
          </a:xfrm>
          <a:prstGeom prst="rect">
            <a:avLst/>
          </a:prstGeom>
          <a:noFill/>
        </p:spPr>
        <p:txBody>
          <a:bodyPr wrap="square" lIns="179285" tIns="143428" rIns="179285" bIns="143428" rtlCol="0">
            <a:spAutoFit/>
          </a:bodyPr>
          <a:lstStyle/>
          <a:p>
            <a:pPr defTabSz="914367">
              <a:lnSpc>
                <a:spcPct val="90000"/>
              </a:lnSpc>
              <a:spcAft>
                <a:spcPts val="588"/>
              </a:spcAft>
            </a:pPr>
            <a:r>
              <a:rPr lang="en-US" sz="5294" b="1" dirty="0" smtClean="0">
                <a:gradFill>
                  <a:gsLst>
                    <a:gs pos="2917">
                      <a:srgbClr val="FFFFFF"/>
                    </a:gs>
                    <a:gs pos="30000">
                      <a:srgbClr val="FFFFFF"/>
                    </a:gs>
                  </a:gsLst>
                  <a:lin ang="5400000" scaled="0"/>
                </a:gradFill>
              </a:rPr>
              <a:t>INTEGRATE </a:t>
            </a:r>
            <a:br>
              <a:rPr lang="en-US" sz="5294" b="1" dirty="0" smtClean="0">
                <a:gradFill>
                  <a:gsLst>
                    <a:gs pos="2917">
                      <a:srgbClr val="FFFFFF"/>
                    </a:gs>
                    <a:gs pos="30000">
                      <a:srgbClr val="FFFFFF"/>
                    </a:gs>
                  </a:gsLst>
                  <a:lin ang="5400000" scaled="0"/>
                </a:gradFill>
              </a:rPr>
            </a:br>
            <a:r>
              <a:rPr lang="en-US" sz="5294"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27616167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34374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0202" y="2738305"/>
            <a:ext cx="3223861" cy="690695"/>
          </a:xfrm>
          <a:prstGeom prst="rect">
            <a:avLst/>
          </a:prstGeom>
        </p:spPr>
      </p:pic>
      <p:sp>
        <p:nvSpPr>
          <p:cNvPr id="3" name="Text Box 3"/>
          <p:cNvSpPr txBox="1">
            <a:spLocks noChangeArrowheads="1"/>
          </p:cNvSpPr>
          <p:nvPr userDrawn="1"/>
        </p:nvSpPr>
        <p:spPr bwMode="blackWhite">
          <a:xfrm>
            <a:off x="267683" y="5960377"/>
            <a:ext cx="10758655" cy="606556"/>
          </a:xfrm>
          <a:prstGeom prst="rect">
            <a:avLst/>
          </a:prstGeom>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13924" eaLnBrk="0" hangingPunct="0"/>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a:t>
            </a:r>
            <a:r>
              <a:rPr lang="en-US" sz="686" dirty="0" smtClean="0">
                <a:gradFill>
                  <a:gsLst>
                    <a:gs pos="0">
                      <a:srgbClr val="FFFFFF"/>
                    </a:gs>
                    <a:gs pos="100000">
                      <a:srgbClr val="FFFFFF"/>
                    </a:gs>
                  </a:gsLst>
                  <a:lin ang="5400000" scaled="0"/>
                </a:gradFill>
                <a:cs typeface="Segoe UI" pitchFamily="34" charset="0"/>
              </a:rPr>
              <a:t>. Because </a:t>
            </a:r>
            <a:r>
              <a:rPr lang="en-US" sz="686" dirty="0">
                <a:gradFill>
                  <a:gsLst>
                    <a:gs pos="0">
                      <a:srgbClr val="FFFFFF"/>
                    </a:gs>
                    <a:gs pos="100000">
                      <a:srgbClr val="FFFFFF"/>
                    </a:gs>
                  </a:gsLst>
                  <a:lin ang="5400000" scaled="0"/>
                </a:gradFill>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z="686" dirty="0" smtClean="0">
                <a:gradFill>
                  <a:gsLst>
                    <a:gs pos="0">
                      <a:srgbClr val="FFFFFF"/>
                    </a:gs>
                    <a:gs pos="100000">
                      <a:srgbClr val="FFFFFF"/>
                    </a:gs>
                  </a:gsLst>
                  <a:lin ang="5400000" scaled="0"/>
                </a:gradFill>
                <a:cs typeface="Segoe UI" pitchFamily="34" charset="0"/>
              </a:rPr>
              <a:t>. MICROSOFT </a:t>
            </a:r>
            <a:r>
              <a:rPr lang="en-US" sz="686" dirty="0">
                <a:gradFill>
                  <a:gsLst>
                    <a:gs pos="0">
                      <a:srgbClr val="FFFFFF"/>
                    </a:gs>
                    <a:gs pos="100000">
                      <a:srgbClr val="FFFFFF"/>
                    </a:gs>
                  </a:gsLst>
                  <a:lin ang="5400000" scaled="0"/>
                </a:gradFill>
                <a:cs typeface="Segoe UI" pitchFamily="34" charset="0"/>
              </a:rPr>
              <a:t>MAKES NO WARRANTIES, EXPRESS, IMPLIED OR STATUTORY, AS TO THE INFORMATION IN THIS PRESENTATION.</a:t>
            </a:r>
          </a:p>
        </p:txBody>
      </p:sp>
    </p:spTree>
    <p:extLst>
      <p:ext uri="{BB962C8B-B14F-4D97-AF65-F5344CB8AC3E}">
        <p14:creationId xmlns:p14="http://schemas.microsoft.com/office/powerpoint/2010/main" val="416388918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121866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563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Updated Title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658" y="2"/>
            <a:ext cx="12187343" cy="685513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67698" y="6463034"/>
            <a:ext cx="1101654" cy="188226"/>
          </a:xfrm>
          <a:prstGeom prst="rect">
            <a:avLst/>
          </a:prstGeom>
        </p:spPr>
      </p:pic>
      <p:sp>
        <p:nvSpPr>
          <p:cNvPr id="6" name="TextBox 5"/>
          <p:cNvSpPr txBox="1"/>
          <p:nvPr userDrawn="1"/>
        </p:nvSpPr>
        <p:spPr>
          <a:xfrm>
            <a:off x="255422" y="914164"/>
            <a:ext cx="7487627" cy="1199687"/>
          </a:xfrm>
          <a:prstGeom prst="rect">
            <a:avLst/>
          </a:prstGeom>
          <a:noFill/>
          <a:effectLst>
            <a:outerShdw blurRad="12700" dist="12700" algn="l" rotWithShape="0">
              <a:prstClr val="black">
                <a:alpha val="40000"/>
              </a:prstClr>
            </a:outerShdw>
          </a:effectLst>
        </p:spPr>
        <p:txBody>
          <a:bodyPr wrap="none" rtlCol="0">
            <a:spAutoFit/>
          </a:bodyPr>
          <a:lstStyle/>
          <a:p>
            <a:pPr algn="ctr" defTabSz="914192"/>
            <a:r>
              <a:rPr lang="en-IN" sz="7196" b="1" cap="all" dirty="0">
                <a:gradFill>
                  <a:gsLst>
                    <a:gs pos="8537">
                      <a:srgbClr val="FFFFFF"/>
                    </a:gs>
                    <a:gs pos="34000">
                      <a:srgbClr val="FFFFFF"/>
                    </a:gs>
                  </a:gsLst>
                  <a:lin ang="5400000" scaled="1"/>
                </a:gradFill>
                <a:cs typeface="Segoe UI" panose="020B0502040204020203" pitchFamily="34" charset="0"/>
              </a:rPr>
              <a:t>INTEGRATE 2014</a:t>
            </a:r>
          </a:p>
        </p:txBody>
      </p:sp>
      <p:grpSp>
        <p:nvGrpSpPr>
          <p:cNvPr id="8" name="Group 7"/>
          <p:cNvGrpSpPr/>
          <p:nvPr userDrawn="1"/>
        </p:nvGrpSpPr>
        <p:grpSpPr>
          <a:xfrm>
            <a:off x="8785244" y="1203345"/>
            <a:ext cx="3070426" cy="4296885"/>
            <a:chOff x="8728154" y="1195577"/>
            <a:chExt cx="3131994" cy="4382425"/>
          </a:xfrm>
        </p:grpSpPr>
        <p:sp>
          <p:nvSpPr>
            <p:cNvPr id="9" name="Rectangle 8"/>
            <p:cNvSpPr/>
            <p:nvPr/>
          </p:nvSpPr>
          <p:spPr>
            <a:xfrm>
              <a:off x="8728154" y="1195577"/>
              <a:ext cx="3015741" cy="4382425"/>
            </a:xfrm>
            <a:prstGeom prst="rect">
              <a:avLst/>
            </a:prstGeom>
            <a:solidFill>
              <a:sysClr val="window" lastClr="FFFFFF"/>
            </a:solidFill>
            <a:ln w="12700" cap="flat" cmpd="sng" algn="ctr">
              <a:noFill/>
              <a:prstDash val="solid"/>
              <a:miter lim="800000"/>
            </a:ln>
            <a:effectLst/>
          </p:spPr>
          <p:txBody>
            <a:bodyPr rtlCol="0" anchor="ctr"/>
            <a:lstStyle/>
            <a:p>
              <a:pPr algn="ctr" defTabSz="914367"/>
              <a:endParaRPr lang="en-IN" sz="1765" kern="0" smtClean="0">
                <a:solidFill>
                  <a:prstClr val="white"/>
                </a:solidFill>
                <a:latin typeface="Calibri" panose="020F0502020204030204"/>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2437" y="2632943"/>
              <a:ext cx="2499202" cy="53624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0203" y="1898288"/>
              <a:ext cx="2388166" cy="512422"/>
            </a:xfrm>
            <a:prstGeom prst="rect">
              <a:avLst/>
            </a:prstGeom>
          </p:spPr>
        </p:pic>
        <p:sp>
          <p:nvSpPr>
            <p:cNvPr id="12" name="Rectangle 11"/>
            <p:cNvSpPr/>
            <p:nvPr/>
          </p:nvSpPr>
          <p:spPr>
            <a:xfrm>
              <a:off x="8977509" y="3480658"/>
              <a:ext cx="2587386" cy="376293"/>
            </a:xfrm>
            <a:prstGeom prst="rect">
              <a:avLst/>
            </a:prstGeom>
            <a:solidFill>
              <a:srgbClr val="04A3EB"/>
            </a:solidFill>
            <a:ln w="12700" cap="flat" cmpd="sng" algn="ctr">
              <a:noFill/>
              <a:prstDash val="solid"/>
              <a:miter lim="800000"/>
            </a:ln>
            <a:effectLst/>
          </p:spPr>
          <p:txBody>
            <a:bodyPr rtlCol="0" anchor="ctr"/>
            <a:lstStyle/>
            <a:p>
              <a:pPr defTabSz="914367"/>
              <a:r>
                <a:rPr lang="en-IN" sz="1765" kern="0" dirty="0" smtClean="0">
                  <a:solidFill>
                    <a:prstClr val="white"/>
                  </a:solidFill>
                  <a:latin typeface="Calibri" panose="020F0502020204030204"/>
                  <a:cs typeface="Segoe UI" panose="020B0502040204020203" pitchFamily="34" charset="0"/>
                </a:rPr>
                <a:t>Platinum Sponsors</a:t>
              </a:r>
            </a:p>
          </p:txBody>
        </p:sp>
        <p:sp>
          <p:nvSpPr>
            <p:cNvPr id="13" name="Rectangle 12"/>
            <p:cNvSpPr/>
            <p:nvPr/>
          </p:nvSpPr>
          <p:spPr>
            <a:xfrm>
              <a:off x="8973146" y="1303230"/>
              <a:ext cx="2591749" cy="347741"/>
            </a:xfrm>
            <a:prstGeom prst="rect">
              <a:avLst/>
            </a:prstGeom>
            <a:solidFill>
              <a:srgbClr val="04A3EB"/>
            </a:solidFill>
            <a:ln w="12700" cap="flat" cmpd="sng" algn="ctr">
              <a:noFill/>
              <a:prstDash val="solid"/>
              <a:miter lim="800000"/>
            </a:ln>
            <a:effectLst/>
          </p:spPr>
          <p:txBody>
            <a:bodyPr rtlCol="0" anchor="ctr"/>
            <a:lstStyle/>
            <a:p>
              <a:pPr defTabSz="914367"/>
              <a:r>
                <a:rPr lang="en-IN" sz="1765" kern="0" dirty="0" smtClean="0">
                  <a:solidFill>
                    <a:prstClr val="white"/>
                  </a:solidFill>
                  <a:latin typeface="Calibri" panose="020F0502020204030204"/>
                  <a:cs typeface="Segoe UI" panose="020B0502040204020203" pitchFamily="34" charset="0"/>
                </a:rPr>
                <a:t>Titanium Sponsors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6586" y="4196406"/>
              <a:ext cx="1163854" cy="30898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4286" y="4778806"/>
              <a:ext cx="1380609" cy="324425"/>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3735" y="4151161"/>
              <a:ext cx="1786413" cy="419784"/>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3146" y="4778806"/>
              <a:ext cx="1211140" cy="427461"/>
            </a:xfrm>
            <a:prstGeom prst="rect">
              <a:avLst/>
            </a:prstGeom>
          </p:spPr>
        </p:pic>
      </p:grpSp>
      <p:sp>
        <p:nvSpPr>
          <p:cNvPr id="19" name="Text Placeholder 18"/>
          <p:cNvSpPr>
            <a:spLocks noGrp="1"/>
          </p:cNvSpPr>
          <p:nvPr>
            <p:ph type="body" sz="quarter" idx="10"/>
          </p:nvPr>
        </p:nvSpPr>
        <p:spPr>
          <a:xfrm>
            <a:off x="269241" y="2849731"/>
            <a:ext cx="7712111" cy="794064"/>
          </a:xfrm>
          <a:noFill/>
        </p:spPr>
        <p:txBody>
          <a:bodyPr wrap="none" rtlCol="0">
            <a:spAutoFit/>
          </a:bodyPr>
          <a:lstStyle>
            <a:lvl1pPr marL="0" indent="0">
              <a:buNone/>
              <a:defRPr lang="en-US" sz="4400" dirty="0" smtClean="0">
                <a:gradFill>
                  <a:gsLst>
                    <a:gs pos="8537">
                      <a:schemeClr val="tx1"/>
                    </a:gs>
                    <a:gs pos="34000">
                      <a:schemeClr val="tx1"/>
                    </a:gs>
                  </a:gsLst>
                  <a:lin ang="5400000" scaled="1"/>
                </a:gradFill>
                <a:latin typeface="+mn-lt"/>
              </a:defRPr>
            </a:lvl1pPr>
            <a:lvl2pPr>
              <a:defRPr lang="en-US" sz="1765" dirty="0" smtClean="0">
                <a:solidFill>
                  <a:schemeClr val="tx1"/>
                </a:solidFill>
              </a:defRPr>
            </a:lvl2pPr>
            <a:lvl3pPr>
              <a:defRPr lang="en-US" sz="1765" dirty="0" smtClean="0">
                <a:solidFill>
                  <a:schemeClr val="tx1"/>
                </a:solidFill>
              </a:defRPr>
            </a:lvl3pPr>
            <a:lvl4pPr>
              <a:defRPr lang="en-US" sz="1765" dirty="0" smtClean="0">
                <a:solidFill>
                  <a:schemeClr val="tx1"/>
                </a:solidFill>
              </a:defRPr>
            </a:lvl4pPr>
            <a:lvl5pPr>
              <a:defRPr lang="en-US" sz="1765" dirty="0">
                <a:solidFill>
                  <a:schemeClr val="tx1"/>
                </a:solidFill>
              </a:defRPr>
            </a:lvl5pPr>
          </a:lstStyle>
          <a:p>
            <a:pPr marL="0" lvl="0"/>
            <a:r>
              <a:rPr lang="en-US" dirty="0" smtClean="0"/>
              <a:t>Click to edit Master text styles</a:t>
            </a:r>
          </a:p>
        </p:txBody>
      </p:sp>
      <p:sp>
        <p:nvSpPr>
          <p:cNvPr id="21" name="Text Placeholder 20"/>
          <p:cNvSpPr>
            <a:spLocks noGrp="1"/>
          </p:cNvSpPr>
          <p:nvPr>
            <p:ph type="body" sz="quarter" idx="11" hasCustomPrompt="1"/>
          </p:nvPr>
        </p:nvSpPr>
        <p:spPr>
          <a:xfrm>
            <a:off x="364944" y="4376796"/>
            <a:ext cx="5845011" cy="1319336"/>
          </a:xfrm>
        </p:spPr>
        <p:txBody>
          <a:bodyPr/>
          <a:lstStyle>
            <a:lvl1pPr marL="0" indent="0" algn="l" defTabSz="914192" rtl="0" eaLnBrk="1" latinLnBrk="0" hangingPunct="1">
              <a:lnSpc>
                <a:spcPct val="130000"/>
              </a:lnSpc>
              <a:spcBef>
                <a:spcPts val="0"/>
              </a:spcBef>
              <a:spcAft>
                <a:spcPts val="588"/>
              </a:spcAft>
              <a:buNone/>
              <a:defRPr lang="en-IN" sz="2000" kern="1200" dirty="0" smtClean="0">
                <a:gradFill>
                  <a:gsLst>
                    <a:gs pos="8537">
                      <a:schemeClr val="tx1"/>
                    </a:gs>
                    <a:gs pos="34000">
                      <a:schemeClr val="tx1"/>
                    </a:gs>
                  </a:gsLst>
                  <a:lin ang="5400000" scaled="1"/>
                </a:gradFill>
                <a:latin typeface="+mn-lt"/>
                <a:ea typeface="+mn-ea"/>
                <a:cs typeface="Segoe UI Semibold" panose="020B0702040204020203" pitchFamily="34" charset="0"/>
              </a:defRPr>
            </a:lvl1pPr>
          </a:lstStyle>
          <a:p>
            <a:r>
              <a:rPr lang="en-US" sz="1961" dirty="0" smtClean="0"/>
              <a:t>Speaker</a:t>
            </a:r>
            <a:r>
              <a:rPr lang="en-US" sz="1961" baseline="0" dirty="0" smtClean="0"/>
              <a:t> Name</a:t>
            </a:r>
            <a:br>
              <a:rPr lang="en-US" sz="1961" baseline="0" dirty="0" smtClean="0"/>
            </a:br>
            <a:r>
              <a:rPr lang="en-IN" sz="1800"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&lt;Designation&gt;</a:t>
            </a:r>
            <a:br>
              <a:rPr lang="en-IN" sz="1800"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br>
            <a:r>
              <a:rPr lang="en-IN" sz="1800"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&lt;Twitter Handle&gt;</a:t>
            </a:r>
          </a:p>
        </p:txBody>
      </p:sp>
    </p:spTree>
    <p:extLst>
      <p:ext uri="{BB962C8B-B14F-4D97-AF65-F5344CB8AC3E}">
        <p14:creationId xmlns:p14="http://schemas.microsoft.com/office/powerpoint/2010/main" val="372718462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pPr/>
              <a:t>‹#›</a:t>
            </a:fld>
            <a:endParaRPr lang="en-US"/>
          </a:p>
        </p:txBody>
      </p:sp>
    </p:spTree>
    <p:extLst>
      <p:ext uri="{BB962C8B-B14F-4D97-AF65-F5344CB8AC3E}">
        <p14:creationId xmlns:p14="http://schemas.microsoft.com/office/powerpoint/2010/main" val="384518230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513510"/>
          </a:xfrm>
        </p:spPr>
        <p:txBody>
          <a:bodyPr/>
          <a:lstStyle>
            <a:lvl1pPr marL="0" indent="0" algn="ctr">
              <a:buNone/>
              <a:defRPr sz="24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pPr defTabSz="914367"/>
            <a:fld id="{1BEF3D16-5CE3-42CD-AB40-BD3080AC0239}" type="datetimeFigureOut">
              <a:rPr lang="en-US" smtClean="0">
                <a:solidFill>
                  <a:srgbClr val="FFFFFF"/>
                </a:solidFill>
              </a:rPr>
              <a:pPr defTabSz="914367"/>
              <a:t>12/10/2014</a:t>
            </a:fld>
            <a:endParaRPr lang="en-US">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367"/>
            <a:endParaRPr lang="en-US">
              <a:solidFill>
                <a:srgbClr val="FFFFFF"/>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367"/>
            <a:fld id="{83896616-CD0C-43E5-969C-F94638E67620}" type="slidenum">
              <a:rPr lang="en-US" smtClean="0">
                <a:solidFill>
                  <a:srgbClr val="FFFFFF"/>
                </a:solidFill>
              </a:rPr>
              <a:pPr defTabSz="914367"/>
              <a:t>‹#›</a:t>
            </a:fld>
            <a:endParaRPr lang="en-US">
              <a:solidFill>
                <a:srgbClr val="FFFFFF"/>
              </a:solidFill>
            </a:endParaRPr>
          </a:p>
        </p:txBody>
      </p:sp>
    </p:spTree>
    <p:extLst>
      <p:ext uri="{BB962C8B-B14F-4D97-AF65-F5344CB8AC3E}">
        <p14:creationId xmlns:p14="http://schemas.microsoft.com/office/powerpoint/2010/main" val="1018710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4038600" y="6356351"/>
            <a:ext cx="4114800" cy="365125"/>
          </a:xfrm>
          <a:prstGeom prst="rect">
            <a:avLst/>
          </a:prstGeom>
        </p:spPr>
        <p:txBody>
          <a:bodyPr/>
          <a:lstStyle/>
          <a:p>
            <a:pPr defTabSz="914367"/>
            <a:r>
              <a:rPr lang="en-US" smtClean="0">
                <a:solidFill>
                  <a:srgbClr val="FFFFFF"/>
                </a:solidFill>
              </a:rPr>
              <a:t>Microsoft Confidential</a:t>
            </a:r>
            <a:endParaRPr lang="en-US" dirty="0">
              <a:solidFill>
                <a:srgbClr val="FFFFFF"/>
              </a:solidFill>
            </a:endParaRPr>
          </a:p>
        </p:txBody>
      </p:sp>
      <p:sp>
        <p:nvSpPr>
          <p:cNvPr id="3" name="Slide Number Placeholder 2"/>
          <p:cNvSpPr>
            <a:spLocks noGrp="1"/>
          </p:cNvSpPr>
          <p:nvPr>
            <p:ph type="sldNum" sz="quarter" idx="13"/>
          </p:nvPr>
        </p:nvSpPr>
        <p:spPr>
          <a:xfrm>
            <a:off x="8610600" y="6356351"/>
            <a:ext cx="2743200" cy="365125"/>
          </a:xfrm>
          <a:prstGeom prst="rect">
            <a:avLst/>
          </a:prstGeom>
        </p:spPr>
        <p:txBody>
          <a:bodyPr/>
          <a:lstStyle/>
          <a:p>
            <a:pPr defTabSz="914367"/>
            <a:fld id="{27258FFF-F925-446B-8502-81C933981705}" type="slidenum">
              <a:rPr lang="en-US" smtClean="0">
                <a:solidFill>
                  <a:srgbClr val="FFFFFF"/>
                </a:solidFill>
              </a:rPr>
              <a:pPr defTabSz="914367"/>
              <a:t>‹#›</a:t>
            </a:fld>
            <a:endParaRPr lang="en-US" dirty="0">
              <a:solidFill>
                <a:srgbClr val="FFFFFF"/>
              </a:solidFill>
            </a:endParaRPr>
          </a:p>
        </p:txBody>
      </p:sp>
      <p:sp>
        <p:nvSpPr>
          <p:cNvPr id="8" name="Text Placeholder 4"/>
          <p:cNvSpPr>
            <a:spLocks noGrp="1"/>
          </p:cNvSpPr>
          <p:nvPr>
            <p:ph type="body" sz="quarter" idx="11"/>
          </p:nvPr>
        </p:nvSpPr>
        <p:spPr>
          <a:xfrm>
            <a:off x="269242" y="348574"/>
            <a:ext cx="6274973" cy="669927"/>
          </a:xfrm>
        </p:spPr>
        <p:txBody>
          <a:bodyPr lIns="146304" tIns="109728" rIns="146304" bIns="109728" anchor="t" anchorCtr="0"/>
          <a:lstStyle>
            <a:lvl1pPr marL="0" indent="0">
              <a:lnSpc>
                <a:spcPts val="3528"/>
              </a:lnSpc>
              <a:buFontTx/>
              <a:buNone/>
              <a:defRPr sz="3528">
                <a:solidFill>
                  <a:schemeClr val="tx2"/>
                </a:solidFill>
                <a:latin typeface="+mj-lt"/>
              </a:defRPr>
            </a:lvl1pPr>
            <a:lvl2pPr marL="336049" indent="0">
              <a:buFontTx/>
              <a:buNone/>
              <a:defRPr sz="3528">
                <a:latin typeface="Segoe Pro Light"/>
              </a:defRPr>
            </a:lvl2pPr>
            <a:lvl3pPr marL="560080" indent="0">
              <a:buFontTx/>
              <a:buNone/>
              <a:defRPr sz="3528">
                <a:latin typeface="Segoe Pro Light"/>
              </a:defRPr>
            </a:lvl3pPr>
            <a:lvl4pPr marL="784111" indent="0">
              <a:buFontTx/>
              <a:buNone/>
              <a:defRPr sz="3528">
                <a:latin typeface="Segoe Pro Light"/>
              </a:defRPr>
            </a:lvl4pPr>
            <a:lvl5pPr marL="1008142" indent="0">
              <a:buFontTx/>
              <a:buNone/>
              <a:defRPr sz="3528">
                <a:latin typeface="Segoe Pro Light"/>
              </a:defRPr>
            </a:lvl5pPr>
          </a:lstStyle>
          <a:p>
            <a:pPr lvl="0"/>
            <a:r>
              <a:rPr lang="en-US" smtClean="0"/>
              <a:t>Click to edit Master text styles</a:t>
            </a:r>
          </a:p>
        </p:txBody>
      </p:sp>
      <p:sp>
        <p:nvSpPr>
          <p:cNvPr id="11" name="Text Placeholder 10"/>
          <p:cNvSpPr>
            <a:spLocks noGrp="1"/>
          </p:cNvSpPr>
          <p:nvPr>
            <p:ph type="body" sz="quarter" idx="14"/>
          </p:nvPr>
        </p:nvSpPr>
        <p:spPr>
          <a:xfrm>
            <a:off x="269241" y="2084173"/>
            <a:ext cx="3137515" cy="1277489"/>
          </a:xfrm>
        </p:spPr>
        <p:txBody>
          <a:bodyPr/>
          <a:lstStyle>
            <a:lvl1pPr marL="0" indent="0">
              <a:lnSpc>
                <a:spcPct val="100000"/>
              </a:lnSpc>
              <a:spcBef>
                <a:spcPts val="0"/>
              </a:spcBef>
              <a:spcAft>
                <a:spcPts val="2941"/>
              </a:spcAft>
              <a:buNone/>
              <a:defRPr sz="1765">
                <a:latin typeface="+mn-lt"/>
              </a:defRPr>
            </a:lvl1pPr>
            <a:lvl2pPr marL="3111" indent="0">
              <a:lnSpc>
                <a:spcPts val="1420"/>
              </a:lnSpc>
              <a:spcBef>
                <a:spcPts val="0"/>
              </a:spcBef>
              <a:spcAft>
                <a:spcPts val="1175"/>
              </a:spcAft>
              <a:buNone/>
              <a:defRPr sz="1273" b="1"/>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8207854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pPr/>
              <a:t>‹#›</a:t>
            </a:fld>
            <a:endParaRPr lang="en-US"/>
          </a:p>
        </p:txBody>
      </p:sp>
    </p:spTree>
    <p:extLst>
      <p:ext uri="{BB962C8B-B14F-4D97-AF65-F5344CB8AC3E}">
        <p14:creationId xmlns:p14="http://schemas.microsoft.com/office/powerpoint/2010/main" val="32612453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pPr/>
              <a:t>‹#›</a:t>
            </a:fld>
            <a:endParaRPr lang="en-US"/>
          </a:p>
        </p:txBody>
      </p:sp>
    </p:spTree>
    <p:extLst>
      <p:ext uri="{BB962C8B-B14F-4D97-AF65-F5344CB8AC3E}">
        <p14:creationId xmlns:p14="http://schemas.microsoft.com/office/powerpoint/2010/main" val="35342040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94E5FC-B6F3-430E-87B0-FEEE073C9A1C}" type="datetimeFigureOut">
              <a:rPr kumimoji="0" lang="en-US" sz="1200" b="0" i="0" u="none" strike="noStrike" kern="1200" cap="none" spc="0" normalizeH="0" baseline="0" noProof="0" smtClean="0">
                <a:ln>
                  <a:noFill/>
                </a:ln>
                <a:solidFill>
                  <a:prstClr val="black">
                    <a:tint val="75000"/>
                  </a:prstClr>
                </a:solidFill>
                <a:effectLst/>
                <a:uLnTx/>
                <a:uFillTx/>
                <a:latin typeface="Segoe UI Light" panose="020B0502040204020203" pitchFamily="34" charset="0"/>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12/10/2014</a:t>
            </a:fld>
            <a:endParaRPr kumimoji="0" lang="en-US" sz="1200" b="0" i="0" u="none" strike="noStrike" kern="1200" cap="none" spc="0" normalizeH="0" baseline="0" noProof="0">
              <a:ln>
                <a:noFill/>
              </a:ln>
              <a:solidFill>
                <a:prstClr val="black">
                  <a:tint val="75000"/>
                </a:prstClr>
              </a:solidFill>
              <a:effectLst/>
              <a:uLnTx/>
              <a:uFillTx/>
              <a:latin typeface="Segoe UI Light" panose="020B0502040204020203" pitchFamily="34" charset="0"/>
              <a:ea typeface="+mn-ea"/>
              <a:cs typeface="Segoe UI Light" panose="020B0502040204020203"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Segoe UI Light" panose="020B0502040204020203" pitchFamily="34" charset="0"/>
              <a:ea typeface="+mn-ea"/>
              <a:cs typeface="Segoe UI Light" panose="020B0502040204020203"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FFC5E-7269-49CA-A952-43B666806887}" type="slidenum">
              <a:rPr kumimoji="0" lang="en-US" sz="1600" b="1"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050139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image" Target="../media/image4.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theme" Target="../theme/theme4.xml"/><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20" Type="http://schemas.openxmlformats.org/officeDocument/2006/relationships/slideLayout" Target="../slideLayouts/slideLayout39.xml"/><Relationship Id="rId4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43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342355"/>
            <a:ext cx="11079822" cy="9576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0798" y="1482812"/>
            <a:ext cx="11079822" cy="4419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sz="2000">
                <a:solidFill>
                  <a:srgbClr val="289FD7"/>
                </a:solidFill>
                <a:latin typeface="+mj-lt"/>
              </a:defRPr>
            </a:lvl1pPr>
          </a:lstStyle>
          <a:p>
            <a:fld id="{0D099E2A-118A-4377-8F98-2DF40BCBA9FE}" type="slidenum">
              <a:rPr lang="en-US" smtClean="0"/>
              <a:pPr/>
              <a:t>‹#›</a:t>
            </a:fld>
            <a:endParaRPr lang="en-US"/>
          </a:p>
        </p:txBody>
      </p:sp>
    </p:spTree>
    <p:extLst>
      <p:ext uri="{BB962C8B-B14F-4D97-AF65-F5344CB8AC3E}">
        <p14:creationId xmlns:p14="http://schemas.microsoft.com/office/powerpoint/2010/main" val="3677691810"/>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90" r:id="rId3"/>
    <p:sldLayoutId id="2147483686" r:id="rId4"/>
    <p:sldLayoutId id="2147483685" r:id="rId5"/>
    <p:sldLayoutId id="2147483662" r:id="rId6"/>
    <p:sldLayoutId id="2147483668" r:id="rId7"/>
    <p:sldLayoutId id="2147483666"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Light" panose="020B0502040204020203" pitchFamily="34" charset="0"/>
                <a:cs typeface="Segoe UI Light"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94E5FC-B6F3-430E-87B0-FEEE073C9A1C}" type="datetimeFigureOut">
              <a:rPr kumimoji="0" lang="en-US" sz="1200" b="0" i="0" u="none" strike="noStrike" kern="1200" cap="none" spc="0" normalizeH="0" baseline="0" noProof="0" smtClean="0">
                <a:ln>
                  <a:noFill/>
                </a:ln>
                <a:solidFill>
                  <a:prstClr val="black">
                    <a:tint val="75000"/>
                  </a:prstClr>
                </a:solidFill>
                <a:effectLst/>
                <a:uLnTx/>
                <a:uFillTx/>
                <a:latin typeface="Segoe UI Light" panose="020B0502040204020203" pitchFamily="34" charset="0"/>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12/10/2014</a:t>
            </a:fld>
            <a:endParaRPr kumimoji="0" lang="en-US" sz="1200" b="0" i="0" u="none" strike="noStrike" kern="1200" cap="none" spc="0" normalizeH="0" baseline="0" noProof="0">
              <a:ln>
                <a:noFill/>
              </a:ln>
              <a:solidFill>
                <a:prstClr val="black">
                  <a:tint val="75000"/>
                </a:prstClr>
              </a:solidFill>
              <a:effectLst/>
              <a:uLnTx/>
              <a:uFillTx/>
              <a:latin typeface="Segoe UI Light" panose="020B0502040204020203" pitchFamily="34" charset="0"/>
              <a:ea typeface="+mn-ea"/>
              <a:cs typeface="Segoe UI Light" panose="020B0502040204020203"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Light" panose="020B0502040204020203" pitchFamily="34" charset="0"/>
                <a:cs typeface="Segoe UI Light"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Segoe UI Light" panose="020B0502040204020203" pitchFamily="34" charset="0"/>
              <a:ea typeface="+mn-ea"/>
              <a:cs typeface="Segoe UI Light" panose="020B0502040204020203"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8FFC5E-7269-49CA-A952-43B666806887}" type="slidenum">
              <a:rPr kumimoji="0" lang="en-US" sz="1600" b="1"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357603029"/>
      </p:ext>
    </p:extLst>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171B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2"/>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sz="2000">
                <a:solidFill>
                  <a:srgbClr val="289FD7"/>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099E2A-118A-4377-8F98-2DF40BCBA9FE}" type="slidenum">
              <a:rPr kumimoji="0" lang="en-US" sz="2000" b="0" i="0" u="none" strike="noStrike" kern="1200" cap="none" spc="0" normalizeH="0" baseline="0" noProof="0" smtClean="0">
                <a:ln>
                  <a:noFill/>
                </a:ln>
                <a:solidFill>
                  <a:srgbClr val="289FD7"/>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289FD7"/>
              </a:solidFill>
              <a:effectLst/>
              <a:uLnTx/>
              <a:uFillTx/>
              <a:latin typeface="Segoe UI Light"/>
              <a:ea typeface="+mn-ea"/>
              <a:cs typeface="+mn-cs"/>
            </a:endParaRPr>
          </a:p>
        </p:txBody>
      </p:sp>
    </p:spTree>
    <p:extLst>
      <p:ext uri="{BB962C8B-B14F-4D97-AF65-F5344CB8AC3E}">
        <p14:creationId xmlns:p14="http://schemas.microsoft.com/office/powerpoint/2010/main" val="7538813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4" cstate="email">
            <a:extLst>
              <a:ext uri="{28A0092B-C50C-407E-A947-70E740481C1C}">
                <a14:useLocalDpi xmlns:a14="http://schemas.microsoft.com/office/drawing/2010/main" val="0"/>
              </a:ext>
            </a:extLst>
          </a:blip>
          <a:stretch>
            <a:fillRect/>
          </a:stretch>
        </p:blipFill>
        <p:spPr>
          <a:xfrm rot="5400000">
            <a:off x="10325051" y="1906413"/>
            <a:ext cx="4214127" cy="401304"/>
          </a:xfrm>
          <a:prstGeom prst="rect">
            <a:avLst/>
          </a:prstGeom>
        </p:spPr>
      </p:pic>
    </p:spTree>
    <p:extLst>
      <p:ext uri="{BB962C8B-B14F-4D97-AF65-F5344CB8AC3E}">
        <p14:creationId xmlns:p14="http://schemas.microsoft.com/office/powerpoint/2010/main" val="172382874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100000"/>
        <a:buFontTx/>
        <a:buBlip>
          <a:blip r:embed="rId45"/>
        </a:buBlip>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100000"/>
        <a:buFontTx/>
        <a:buBlip>
          <a:blip r:embed="rId45"/>
        </a:buBlip>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100000"/>
        <a:buFontTx/>
        <a:buBlip>
          <a:blip r:embed="rId45"/>
        </a:buBlip>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100000"/>
        <a:buFontTx/>
        <a:buBlip>
          <a:blip r:embed="rId45"/>
        </a:buBlip>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100000"/>
        <a:buFontTx/>
        <a:buBlip>
          <a:blip r:embed="rId45"/>
        </a:buBlip>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661">
          <p15:clr>
            <a:srgbClr val="5ACBF0"/>
          </p15:clr>
        </p15:guide>
        <p15:guide id="4294967295" orient="horz" pos="4219">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pos="288">
          <p15:clr>
            <a:srgbClr val="C35EA4"/>
          </p15:clr>
        </p15:guide>
        <p15:guide id="4294967295" pos="7546">
          <p15:clr>
            <a:srgbClr val="C35EA4"/>
          </p15:clr>
        </p15:guide>
        <p15:guide id="4294967295" orient="horz" pos="302">
          <p15:clr>
            <a:srgbClr val="C35EA4"/>
          </p15:clr>
        </p15:guide>
        <p15:guide id="4294967295"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5.emf"/><Relationship Id="rId4" Type="http://schemas.openxmlformats.org/officeDocument/2006/relationships/image" Target="../media/image44.emf"/></Relationships>
</file>

<file path=ppt/slides/_rels/slide1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8.emf"/><Relationship Id="rId4" Type="http://schemas.openxmlformats.org/officeDocument/2006/relationships/image" Target="../media/image47.emf"/></Relationships>
</file>

<file path=ppt/slides/_rels/slide1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5.emf"/><Relationship Id="rId5" Type="http://schemas.openxmlformats.org/officeDocument/2006/relationships/image" Target="../media/image54.emf"/><Relationship Id="rId10" Type="http://schemas.openxmlformats.org/officeDocument/2006/relationships/image" Target="../media/image59.emf"/><Relationship Id="rId4" Type="http://schemas.openxmlformats.org/officeDocument/2006/relationships/image" Target="../media/image53.emf"/><Relationship Id="rId9" Type="http://schemas.openxmlformats.org/officeDocument/2006/relationships/image" Target="../media/image58.emf"/></Relationships>
</file>

<file path=ppt/slides/_rels/slide21.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0.emf"/><Relationship Id="rId7" Type="http://schemas.openxmlformats.org/officeDocument/2006/relationships/image" Target="../media/image63.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22.xml.rels><?xml version="1.0" encoding="UTF-8" standalone="yes"?>
<Relationships xmlns="http://schemas.openxmlformats.org/package/2006/relationships"><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55720" y="914878"/>
            <a:ext cx="7487627" cy="1199687"/>
          </a:xfrm>
          <a:prstGeom prst="rect">
            <a:avLst/>
          </a:prstGeom>
          <a:noFill/>
          <a:effectLst>
            <a:outerShdw blurRad="12700" dist="12700" algn="l" rotWithShape="0">
              <a:prstClr val="black">
                <a:alpha val="40000"/>
              </a:prstClr>
            </a:outerShdw>
          </a:effectLst>
        </p:spPr>
        <p:txBody>
          <a:bodyPr wrap="none" rtlCol="0">
            <a:spAutoFit/>
          </a:bodyPr>
          <a:lstStyle/>
          <a:p>
            <a:pPr algn="ctr" defTabSz="914192"/>
            <a:r>
              <a:rPr lang="en-IN" sz="7196" b="1" cap="all" dirty="0">
                <a:gradFill>
                  <a:gsLst>
                    <a:gs pos="8537">
                      <a:srgbClr val="FFFFFF"/>
                    </a:gs>
                    <a:gs pos="34000">
                      <a:srgbClr val="FFFFFF"/>
                    </a:gs>
                  </a:gsLst>
                  <a:lin ang="5400000" scaled="1"/>
                </a:gradFill>
                <a:cs typeface="Segoe UI" panose="020B0502040204020203" pitchFamily="34" charset="0"/>
              </a:rPr>
              <a:t>INTEGRATE 2014</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7021" y="6462174"/>
            <a:ext cx="1101498" cy="188173"/>
          </a:xfrm>
          <a:prstGeom prst="rect">
            <a:avLst/>
          </a:prstGeom>
        </p:spPr>
      </p:pic>
      <p:sp>
        <p:nvSpPr>
          <p:cNvPr id="10" name="Text Placeholder 9"/>
          <p:cNvSpPr>
            <a:spLocks noGrp="1"/>
          </p:cNvSpPr>
          <p:nvPr>
            <p:ph type="body" sz="quarter" idx="10"/>
          </p:nvPr>
        </p:nvSpPr>
        <p:spPr>
          <a:xfrm>
            <a:off x="270066" y="2849896"/>
            <a:ext cx="4471160" cy="794064"/>
          </a:xfrm>
        </p:spPr>
        <p:txBody>
          <a:bodyPr/>
          <a:lstStyle/>
          <a:p>
            <a:r>
              <a:rPr lang="en-GB" dirty="0"/>
              <a:t>BizTalk Roadmap</a:t>
            </a:r>
            <a:endParaRPr lang="en-US" dirty="0"/>
          </a:p>
        </p:txBody>
      </p:sp>
      <p:sp>
        <p:nvSpPr>
          <p:cNvPr id="11" name="Text Placeholder 10"/>
          <p:cNvSpPr>
            <a:spLocks noGrp="1"/>
          </p:cNvSpPr>
          <p:nvPr>
            <p:ph type="body" sz="quarter" idx="11"/>
          </p:nvPr>
        </p:nvSpPr>
        <p:spPr>
          <a:xfrm>
            <a:off x="365758" y="4376529"/>
            <a:ext cx="6387968" cy="2182136"/>
          </a:xfrm>
        </p:spPr>
        <p:txBody>
          <a:bodyPr/>
          <a:lstStyle/>
          <a:p>
            <a:r>
              <a:rPr lang="en-US" sz="3200" dirty="0"/>
              <a:t>Bill Staples</a:t>
            </a:r>
          </a:p>
          <a:p>
            <a:r>
              <a:rPr lang="en-US" sz="3200" dirty="0"/>
              <a:t>Application Platform, Microsoft</a:t>
            </a:r>
          </a:p>
        </p:txBody>
      </p:sp>
    </p:spTree>
    <p:extLst>
      <p:ext uri="{BB962C8B-B14F-4D97-AF65-F5344CB8AC3E}">
        <p14:creationId xmlns:p14="http://schemas.microsoft.com/office/powerpoint/2010/main" val="252230681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1043739"/>
            <a:ext cx="11079822" cy="957600"/>
          </a:xfrm>
        </p:spPr>
        <p:txBody>
          <a:bodyPr>
            <a:normAutofit fontScale="90000"/>
          </a:bodyPr>
          <a:lstStyle/>
          <a:p>
            <a:r>
              <a:rPr lang="en-US" dirty="0" smtClean="0">
                <a:solidFill>
                  <a:srgbClr val="92D050"/>
                </a:solidFill>
              </a:rPr>
              <a:t>Fundamentals of our integrated approach</a:t>
            </a:r>
            <a:endParaRPr lang="en-US" dirty="0">
              <a:solidFill>
                <a:srgbClr val="92D050"/>
              </a:solidFill>
            </a:endParaRPr>
          </a:p>
        </p:txBody>
      </p:sp>
      <p:sp>
        <p:nvSpPr>
          <p:cNvPr id="3" name="Content Placeholder 2"/>
          <p:cNvSpPr>
            <a:spLocks noGrp="1"/>
          </p:cNvSpPr>
          <p:nvPr>
            <p:ph idx="1"/>
          </p:nvPr>
        </p:nvSpPr>
        <p:spPr>
          <a:xfrm>
            <a:off x="1030169" y="2355010"/>
            <a:ext cx="4985987" cy="3547535"/>
          </a:xfrm>
        </p:spPr>
        <p:txBody>
          <a:bodyPr>
            <a:noAutofit/>
          </a:bodyPr>
          <a:lstStyle/>
          <a:p>
            <a:r>
              <a:rPr lang="en-US" sz="3200" dirty="0" smtClean="0">
                <a:solidFill>
                  <a:srgbClr val="00B0F0"/>
                </a:solidFill>
                <a:latin typeface="+mj-lt"/>
              </a:rPr>
              <a:t>Integrated</a:t>
            </a:r>
            <a:r>
              <a:rPr lang="en-US" sz="3200" dirty="0" smtClean="0">
                <a:latin typeface="+mj-lt"/>
              </a:rPr>
              <a:t> app services</a:t>
            </a:r>
          </a:p>
          <a:p>
            <a:r>
              <a:rPr lang="en-US" sz="3200" dirty="0" smtClean="0">
                <a:latin typeface="+mj-lt"/>
              </a:rPr>
              <a:t>Secure, </a:t>
            </a:r>
            <a:r>
              <a:rPr lang="en-US" sz="3200" dirty="0" smtClean="0">
                <a:solidFill>
                  <a:srgbClr val="00B0F0"/>
                </a:solidFill>
                <a:latin typeface="+mj-lt"/>
              </a:rPr>
              <a:t>hybrid </a:t>
            </a:r>
            <a:r>
              <a:rPr lang="en-US" sz="3200" dirty="0" smtClean="0">
                <a:latin typeface="+mj-lt"/>
              </a:rPr>
              <a:t>cloud</a:t>
            </a:r>
          </a:p>
          <a:p>
            <a:r>
              <a:rPr lang="en-US" sz="3200" dirty="0" smtClean="0">
                <a:solidFill>
                  <a:srgbClr val="00B0F0"/>
                </a:solidFill>
                <a:latin typeface="+mj-lt"/>
              </a:rPr>
              <a:t>SaaS</a:t>
            </a:r>
            <a:r>
              <a:rPr lang="en-US" sz="3200" dirty="0" smtClean="0">
                <a:latin typeface="+mj-lt"/>
              </a:rPr>
              <a:t> connectivity</a:t>
            </a:r>
          </a:p>
          <a:p>
            <a:r>
              <a:rPr lang="en-US" sz="3200" dirty="0" smtClean="0">
                <a:latin typeface="+mj-lt"/>
              </a:rPr>
              <a:t>Business user </a:t>
            </a:r>
            <a:r>
              <a:rPr lang="en-US" sz="3200" dirty="0" smtClean="0">
                <a:solidFill>
                  <a:srgbClr val="00B0F0"/>
                </a:solidFill>
                <a:latin typeface="+mj-lt"/>
              </a:rPr>
              <a:t>friendly</a:t>
            </a:r>
            <a:endParaRPr lang="en-US" sz="3200" dirty="0">
              <a:solidFill>
                <a:srgbClr val="00B0F0"/>
              </a:solidFill>
              <a:latin typeface="+mj-lt"/>
            </a:endParaRPr>
          </a:p>
        </p:txBody>
      </p:sp>
      <p:sp>
        <p:nvSpPr>
          <p:cNvPr id="4" name="Slide Number Placeholder 3"/>
          <p:cNvSpPr>
            <a:spLocks noGrp="1"/>
          </p:cNvSpPr>
          <p:nvPr>
            <p:ph type="sldNum" sz="quarter" idx="12"/>
          </p:nvPr>
        </p:nvSpPr>
        <p:spPr/>
        <p:txBody>
          <a:bodyPr/>
          <a:lstStyle/>
          <a:p>
            <a:fld id="{0A164282-434E-41D4-9582-783D542A7B68}" type="slidenum">
              <a:rPr lang="en-US" smtClean="0"/>
              <a:pPr/>
              <a:t>10</a:t>
            </a:fld>
            <a:endParaRPr lang="en-US"/>
          </a:p>
        </p:txBody>
      </p:sp>
      <p:sp>
        <p:nvSpPr>
          <p:cNvPr id="5" name="Content Placeholder 2"/>
          <p:cNvSpPr txBox="1">
            <a:spLocks/>
          </p:cNvSpPr>
          <p:nvPr/>
        </p:nvSpPr>
        <p:spPr>
          <a:xfrm>
            <a:off x="6404426" y="2355010"/>
            <a:ext cx="4985987" cy="3547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solidFill>
                  <a:srgbClr val="00B0F0"/>
                </a:solidFill>
                <a:latin typeface="+mj-lt"/>
              </a:rPr>
              <a:t>Ecosystem </a:t>
            </a:r>
            <a:r>
              <a:rPr lang="en-US" sz="3200" dirty="0" smtClean="0">
                <a:latin typeface="+mj-lt"/>
              </a:rPr>
              <a:t>driven</a:t>
            </a:r>
          </a:p>
          <a:p>
            <a:r>
              <a:rPr lang="en-US" sz="3200" dirty="0" smtClean="0">
                <a:latin typeface="+mj-lt"/>
              </a:rPr>
              <a:t>Enterprise </a:t>
            </a:r>
            <a:r>
              <a:rPr lang="en-US" sz="3200" dirty="0" smtClean="0">
                <a:solidFill>
                  <a:srgbClr val="00B0F0"/>
                </a:solidFill>
                <a:latin typeface="+mj-lt"/>
              </a:rPr>
              <a:t>grade </a:t>
            </a:r>
          </a:p>
          <a:p>
            <a:r>
              <a:rPr lang="en-US" sz="3200" dirty="0" smtClean="0">
                <a:solidFill>
                  <a:srgbClr val="00B0F0"/>
                </a:solidFill>
                <a:latin typeface="+mj-lt"/>
              </a:rPr>
              <a:t>Cloud</a:t>
            </a:r>
            <a:r>
              <a:rPr lang="en-US" sz="3200" dirty="0" smtClean="0">
                <a:latin typeface="+mj-lt"/>
              </a:rPr>
              <a:t> Scale</a:t>
            </a:r>
          </a:p>
          <a:p>
            <a:r>
              <a:rPr lang="en-US" sz="3200" dirty="0" smtClean="0">
                <a:solidFill>
                  <a:srgbClr val="00B0F0"/>
                </a:solidFill>
                <a:latin typeface="+mj-lt"/>
              </a:rPr>
              <a:t>Open</a:t>
            </a:r>
            <a:endParaRPr lang="en-US" sz="3200" dirty="0">
              <a:solidFill>
                <a:srgbClr val="00B0F0"/>
              </a:solidFill>
              <a:latin typeface="+mj-lt"/>
            </a:endParaRPr>
          </a:p>
        </p:txBody>
      </p:sp>
    </p:spTree>
    <p:extLst>
      <p:ext uri="{BB962C8B-B14F-4D97-AF65-F5344CB8AC3E}">
        <p14:creationId xmlns:p14="http://schemas.microsoft.com/office/powerpoint/2010/main" val="41861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0103" y="463545"/>
            <a:ext cx="11079822" cy="1550605"/>
          </a:xfrm>
        </p:spPr>
        <p:txBody>
          <a:bodyPr>
            <a:normAutofit/>
          </a:bodyPr>
          <a:lstStyle/>
          <a:p>
            <a:r>
              <a:rPr lang="en-US" sz="4400" dirty="0" smtClean="0"/>
              <a:t>Today’s Azure App Platform</a:t>
            </a:r>
            <a:endParaRPr lang="en-US" sz="4400" dirty="0"/>
          </a:p>
        </p:txBody>
      </p:sp>
      <p:sp>
        <p:nvSpPr>
          <p:cNvPr id="4" name="Slide Number Placeholder 3"/>
          <p:cNvSpPr>
            <a:spLocks noGrp="1"/>
          </p:cNvSpPr>
          <p:nvPr>
            <p:ph type="sldNum" sz="quarter" idx="12"/>
          </p:nvPr>
        </p:nvSpPr>
        <p:spPr/>
        <p:txBody>
          <a:bodyPr/>
          <a:lstStyle/>
          <a:p>
            <a:fld id="{0A164282-434E-41D4-9582-783D542A7B68}" type="slidenum">
              <a:rPr lang="en-US" smtClean="0"/>
              <a:pPr/>
              <a:t>11</a:t>
            </a:fld>
            <a:endParaRPr lang="en-US"/>
          </a:p>
        </p:txBody>
      </p:sp>
      <p:sp>
        <p:nvSpPr>
          <p:cNvPr id="7" name="Rectangle 6"/>
          <p:cNvSpPr/>
          <p:nvPr/>
        </p:nvSpPr>
        <p:spPr>
          <a:xfrm>
            <a:off x="910103" y="1421411"/>
            <a:ext cx="1848550" cy="3405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dirty="0" smtClean="0">
                <a:latin typeface="+mj-lt"/>
              </a:rPr>
              <a:t>Azure Websites</a:t>
            </a:r>
            <a:endParaRPr lang="en-US" sz="2000" dirty="0">
              <a:latin typeface="+mj-lt"/>
            </a:endParaRPr>
          </a:p>
        </p:txBody>
      </p:sp>
      <p:sp>
        <p:nvSpPr>
          <p:cNvPr id="24" name="Rectangle 23"/>
          <p:cNvSpPr/>
          <p:nvPr/>
        </p:nvSpPr>
        <p:spPr>
          <a:xfrm>
            <a:off x="2987752" y="1421412"/>
            <a:ext cx="1848550" cy="340576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dirty="0" smtClean="0">
                <a:latin typeface="+mj-lt"/>
              </a:rPr>
              <a:t>Mobile Services</a:t>
            </a:r>
            <a:endParaRPr lang="en-US" sz="2000" dirty="0">
              <a:latin typeface="+mj-lt"/>
            </a:endParaRPr>
          </a:p>
        </p:txBody>
      </p:sp>
      <p:sp>
        <p:nvSpPr>
          <p:cNvPr id="25" name="Rectangle 24"/>
          <p:cNvSpPr/>
          <p:nvPr/>
        </p:nvSpPr>
        <p:spPr>
          <a:xfrm>
            <a:off x="5065401" y="1421413"/>
            <a:ext cx="1848550" cy="34057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dirty="0" smtClean="0">
                <a:latin typeface="+mj-lt"/>
              </a:rPr>
              <a:t>Media Services</a:t>
            </a:r>
            <a:endParaRPr lang="en-US" sz="2000" dirty="0">
              <a:latin typeface="+mj-lt"/>
            </a:endParaRPr>
          </a:p>
        </p:txBody>
      </p:sp>
      <p:sp>
        <p:nvSpPr>
          <p:cNvPr id="26" name="Rectangle 25"/>
          <p:cNvSpPr/>
          <p:nvPr/>
        </p:nvSpPr>
        <p:spPr>
          <a:xfrm>
            <a:off x="7143050" y="1421413"/>
            <a:ext cx="1848550" cy="34057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dirty="0" smtClean="0">
                <a:latin typeface="+mj-lt"/>
              </a:rPr>
              <a:t>BizTalk Services</a:t>
            </a:r>
            <a:endParaRPr lang="en-US" sz="2000" dirty="0">
              <a:latin typeface="+mj-lt"/>
            </a:endParaRPr>
          </a:p>
        </p:txBody>
      </p:sp>
      <p:sp>
        <p:nvSpPr>
          <p:cNvPr id="27" name="Rectangle 26"/>
          <p:cNvSpPr/>
          <p:nvPr/>
        </p:nvSpPr>
        <p:spPr>
          <a:xfrm>
            <a:off x="9220699" y="1421414"/>
            <a:ext cx="1848550" cy="34057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dirty="0" smtClean="0">
                <a:latin typeface="+mj-lt"/>
              </a:rPr>
              <a:t>API Management</a:t>
            </a:r>
            <a:endParaRPr lang="en-US" sz="2000" dirty="0">
              <a:latin typeface="+mj-lt"/>
            </a:endParaRPr>
          </a:p>
        </p:txBody>
      </p:sp>
      <p:sp>
        <p:nvSpPr>
          <p:cNvPr id="29" name="Subtitle 2"/>
          <p:cNvSpPr txBox="1">
            <a:spLocks/>
          </p:cNvSpPr>
          <p:nvPr/>
        </p:nvSpPr>
        <p:spPr>
          <a:xfrm>
            <a:off x="910103" y="5192351"/>
            <a:ext cx="10159146" cy="124642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00050" marR="0" lvl="0" indent="-400050" algn="l" defTabSz="914400" rtl="0" eaLnBrk="1" fontAlgn="auto" latinLnBrk="0" hangingPunct="1">
              <a:lnSpc>
                <a:spcPct val="90000"/>
              </a:lnSpc>
              <a:spcBef>
                <a:spcPts val="1800"/>
              </a:spcBef>
              <a:spcAft>
                <a:spcPts val="0"/>
              </a:spcAft>
              <a:buClrTx/>
              <a:buSzTx/>
              <a:tabLst/>
              <a:defRPr/>
            </a:pPr>
            <a:r>
              <a:rPr lang="en-US" dirty="0" smtClean="0">
                <a:solidFill>
                  <a:srgbClr val="FFFFFF"/>
                </a:solidFill>
                <a:sym typeface="Wingdings" panose="05000000000000000000" pitchFamily="2" charset="2"/>
              </a:rPr>
              <a:t> </a:t>
            </a:r>
            <a:r>
              <a:rPr lang="en-US" dirty="0" smtClean="0">
                <a:solidFill>
                  <a:srgbClr val="FFFFFF"/>
                </a:solidFill>
              </a:rPr>
              <a:t>Standalone services with distinct hosting environment, extensibility point and management experiences</a:t>
            </a:r>
          </a:p>
          <a:p>
            <a:pPr marL="400050" marR="0" lvl="0" indent="-400050" algn="l" defTabSz="914400" rtl="0" eaLnBrk="1" fontAlgn="auto" latinLnBrk="0" hangingPunct="1">
              <a:lnSpc>
                <a:spcPct val="90000"/>
              </a:lnSpc>
              <a:spcBef>
                <a:spcPts val="1800"/>
              </a:spcBef>
              <a:spcAft>
                <a:spcPts val="0"/>
              </a:spcAft>
              <a:buClrTx/>
              <a:buSzTx/>
              <a:tabLst/>
              <a:defRPr/>
            </a:pP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sym typeface="Wingdings" panose="05000000000000000000" pitchFamily="2" charset="2"/>
              </a:rPr>
              <a:t> </a:t>
            </a: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You stitch</a:t>
            </a:r>
            <a:r>
              <a:rPr kumimoji="0" lang="en-US" b="0" i="0" u="none" strike="noStrike" kern="1200" cap="none" spc="0" normalizeH="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 them together to build a ‘solution’</a:t>
            </a:r>
            <a:endPar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400050" marR="0" lvl="0" indent="-4000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385402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50"/>
                                        <p:tgtEl>
                                          <p:spTgt spid="2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50"/>
                                        <p:tgtEl>
                                          <p:spTgt spid="25"/>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50"/>
                                        <p:tgtEl>
                                          <p:spTgt spid="2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50"/>
                                        <p:tgtEl>
                                          <p:spTgt spid="27"/>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5" grpId="0" animBg="1"/>
      <p:bldP spid="26" grpId="0" animBg="1"/>
      <p:bldP spid="27"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2761" y="406993"/>
            <a:ext cx="6817666" cy="1550605"/>
          </a:xfrm>
        </p:spPr>
        <p:txBody>
          <a:bodyPr>
            <a:normAutofit/>
          </a:bodyPr>
          <a:lstStyle/>
          <a:p>
            <a:r>
              <a:rPr lang="en-US" sz="4400" dirty="0" smtClean="0"/>
              <a:t>A refactored App Platform with integration at the core</a:t>
            </a:r>
            <a:endParaRPr lang="en-US" sz="4400" dirty="0"/>
          </a:p>
        </p:txBody>
      </p:sp>
      <p:sp>
        <p:nvSpPr>
          <p:cNvPr id="4" name="Slide Number Placeholder 3"/>
          <p:cNvSpPr>
            <a:spLocks noGrp="1"/>
          </p:cNvSpPr>
          <p:nvPr>
            <p:ph type="sldNum" sz="quarter" idx="12"/>
          </p:nvPr>
        </p:nvSpPr>
        <p:spPr/>
        <p:txBody>
          <a:bodyPr/>
          <a:lstStyle/>
          <a:p>
            <a:fld id="{0A164282-434E-41D4-9582-783D542A7B68}" type="slidenum">
              <a:rPr lang="en-US" smtClean="0"/>
              <a:pPr/>
              <a:t>12</a:t>
            </a:fld>
            <a:endParaRPr lang="en-US"/>
          </a:p>
        </p:txBody>
      </p:sp>
      <p:sp>
        <p:nvSpPr>
          <p:cNvPr id="7" name="Rectangle 6"/>
          <p:cNvSpPr/>
          <p:nvPr/>
        </p:nvSpPr>
        <p:spPr>
          <a:xfrm>
            <a:off x="582761" y="5656521"/>
            <a:ext cx="5475768" cy="9648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App Containers and Hosting Environment</a:t>
            </a:r>
            <a:endParaRPr lang="en-US" dirty="0">
              <a:latin typeface="+mj-lt"/>
            </a:endParaRPr>
          </a:p>
        </p:txBody>
      </p:sp>
      <p:sp>
        <p:nvSpPr>
          <p:cNvPr id="8" name="Rectangle 7"/>
          <p:cNvSpPr/>
          <p:nvPr/>
        </p:nvSpPr>
        <p:spPr>
          <a:xfrm>
            <a:off x="582761" y="3061072"/>
            <a:ext cx="5475768" cy="466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Cloud Orchestration Engine</a:t>
            </a:r>
            <a:endParaRPr lang="en-US" dirty="0">
              <a:latin typeface="+mj-lt"/>
            </a:endParaRPr>
          </a:p>
        </p:txBody>
      </p:sp>
      <p:sp>
        <p:nvSpPr>
          <p:cNvPr id="10" name="Rectangle 9"/>
          <p:cNvSpPr/>
          <p:nvPr/>
        </p:nvSpPr>
        <p:spPr>
          <a:xfrm>
            <a:off x="582761" y="2034518"/>
            <a:ext cx="5475768" cy="9648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Web and Mobile Services </a:t>
            </a:r>
            <a:endParaRPr lang="en-US" dirty="0">
              <a:latin typeface="+mj-lt"/>
            </a:endParaRPr>
          </a:p>
        </p:txBody>
      </p:sp>
      <p:sp>
        <p:nvSpPr>
          <p:cNvPr id="9" name="Rectangle 8"/>
          <p:cNvSpPr/>
          <p:nvPr/>
        </p:nvSpPr>
        <p:spPr>
          <a:xfrm>
            <a:off x="582761" y="3589190"/>
            <a:ext cx="5475768" cy="1456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Microservices Ecosystem</a:t>
            </a:r>
            <a:endParaRPr lang="en-US" dirty="0">
              <a:latin typeface="+mj-lt"/>
            </a:endParaRPr>
          </a:p>
        </p:txBody>
      </p:sp>
      <p:sp>
        <p:nvSpPr>
          <p:cNvPr id="12" name="Rectangle 11"/>
          <p:cNvSpPr/>
          <p:nvPr/>
        </p:nvSpPr>
        <p:spPr>
          <a:xfrm>
            <a:off x="617219" y="4583430"/>
            <a:ext cx="5395589" cy="416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BizTalk Microservices</a:t>
            </a:r>
            <a:endParaRPr lang="en-US" dirty="0">
              <a:latin typeface="+mj-lt"/>
            </a:endParaRPr>
          </a:p>
        </p:txBody>
      </p:sp>
      <p:sp>
        <p:nvSpPr>
          <p:cNvPr id="18" name="Subtitle 2"/>
          <p:cNvSpPr txBox="1">
            <a:spLocks/>
          </p:cNvSpPr>
          <p:nvPr/>
        </p:nvSpPr>
        <p:spPr>
          <a:xfrm>
            <a:off x="6754235" y="1988776"/>
            <a:ext cx="4886385" cy="45355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dirty="0" smtClean="0">
                <a:solidFill>
                  <a:srgbClr val="FFFFFF"/>
                </a:solidFill>
              </a:rPr>
              <a:t>Build modern Web and Mobile apps:</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FFFFFF"/>
                </a:solidFill>
                <a:effectLst/>
                <a:uLnTx/>
                <a:uFillTx/>
              </a:rPr>
              <a:t>A common app container and cross-platform extensibility model</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dirty="0" smtClean="0">
                <a:solidFill>
                  <a:srgbClr val="FFFFFF"/>
                </a:solidFill>
              </a:rPr>
              <a:t>Out of box SaaS connectivity</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dirty="0" smtClean="0">
                <a:solidFill>
                  <a:srgbClr val="FFFFFF"/>
                </a:solidFill>
              </a:rPr>
              <a:t>Integrated API management</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dirty="0" smtClean="0">
                <a:solidFill>
                  <a:srgbClr val="FFFFFF"/>
                </a:solidFill>
              </a:rPr>
              <a:t>Built-in </a:t>
            </a:r>
            <a:r>
              <a:rPr lang="en-US" dirty="0">
                <a:solidFill>
                  <a:srgbClr val="FFFFFF"/>
                </a:solidFill>
              </a:rPr>
              <a:t>h</a:t>
            </a:r>
            <a:r>
              <a:rPr lang="en-US" dirty="0" smtClean="0">
                <a:solidFill>
                  <a:srgbClr val="FFFFFF"/>
                </a:solidFill>
              </a:rPr>
              <a:t>ybrid connectivity</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dirty="0" smtClean="0">
                <a:solidFill>
                  <a:srgbClr val="FFFFFF"/>
                </a:solidFill>
              </a:rPr>
              <a:t>Available in public and private cloud</a:t>
            </a:r>
          </a:p>
          <a:p>
            <a:pPr marR="0" lvl="0" algn="l" defTabSz="914400" rtl="0" eaLnBrk="1" fontAlgn="auto" latinLnBrk="0" hangingPunct="1">
              <a:lnSpc>
                <a:spcPct val="90000"/>
              </a:lnSpc>
              <a:spcBef>
                <a:spcPts val="1800"/>
              </a:spcBef>
              <a:spcAft>
                <a:spcPts val="0"/>
              </a:spcAft>
              <a:buClrTx/>
              <a:buSzTx/>
              <a:tabLst/>
              <a:defRPr/>
            </a:pPr>
            <a:endParaRPr lang="en-US" i="1" dirty="0" smtClean="0">
              <a:solidFill>
                <a:srgbClr val="FFFFFF"/>
              </a:solidFill>
            </a:endParaRP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smtClean="0">
              <a:ln>
                <a:noFill/>
              </a:ln>
              <a:solidFill>
                <a:srgbClr val="FFFFFF"/>
              </a:solidFill>
              <a:effectLst/>
              <a:uLnTx/>
              <a:uFillTx/>
            </a:endParaRPr>
          </a:p>
        </p:txBody>
      </p:sp>
      <p:sp>
        <p:nvSpPr>
          <p:cNvPr id="21" name="Rectangle 20"/>
          <p:cNvSpPr/>
          <p:nvPr/>
        </p:nvSpPr>
        <p:spPr>
          <a:xfrm>
            <a:off x="582761" y="5117720"/>
            <a:ext cx="5475768" cy="466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API Management</a:t>
            </a:r>
            <a:endParaRPr lang="en-US" dirty="0">
              <a:latin typeface="+mj-lt"/>
            </a:endParaRPr>
          </a:p>
        </p:txBody>
      </p:sp>
    </p:spTree>
    <p:extLst>
      <p:ext uri="{BB962C8B-B14F-4D97-AF65-F5344CB8AC3E}">
        <p14:creationId xmlns:p14="http://schemas.microsoft.com/office/powerpoint/2010/main" val="377649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50"/>
                                        <p:tgtEl>
                                          <p:spTgt spid="21"/>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50"/>
                                        <p:tgtEl>
                                          <p:spTgt spid="10"/>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9" grpId="0" animBg="1"/>
      <p:bldP spid="12" grpId="0" animBg="1"/>
      <p:bldP spid="18"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3" name="Subtitle 2"/>
          <p:cNvSpPr>
            <a:spLocks noGrp="1"/>
          </p:cNvSpPr>
          <p:nvPr>
            <p:ph type="subTitle" idx="1"/>
          </p:nvPr>
        </p:nvSpPr>
        <p:spPr/>
        <p:txBody>
          <a:bodyPr>
            <a:normAutofit/>
          </a:bodyPr>
          <a:lstStyle/>
          <a:p>
            <a:r>
              <a:rPr lang="en-US" sz="4400" dirty="0" smtClean="0">
                <a:latin typeface="+mj-lt"/>
              </a:rPr>
              <a:t>Integrated App Platform</a:t>
            </a:r>
            <a:endParaRPr lang="en-US" sz="4400" dirty="0">
              <a:latin typeface="+mj-lt"/>
            </a:endParaRPr>
          </a:p>
        </p:txBody>
      </p:sp>
    </p:spTree>
    <p:extLst>
      <p:ext uri="{BB962C8B-B14F-4D97-AF65-F5344CB8AC3E}">
        <p14:creationId xmlns:p14="http://schemas.microsoft.com/office/powerpoint/2010/main" val="409670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Arrow 23"/>
          <p:cNvSpPr/>
          <p:nvPr/>
        </p:nvSpPr>
        <p:spPr>
          <a:xfrm>
            <a:off x="7766168" y="2748539"/>
            <a:ext cx="505444" cy="39698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79635" y="285466"/>
            <a:ext cx="11034445" cy="1655762"/>
          </a:xfrm>
        </p:spPr>
        <p:txBody>
          <a:bodyPr>
            <a:normAutofit/>
          </a:bodyPr>
          <a:lstStyle/>
          <a:p>
            <a:r>
              <a:rPr lang="en-US" sz="4400" dirty="0" smtClean="0">
                <a:solidFill>
                  <a:schemeClr val="bg1"/>
                </a:solidFill>
                <a:latin typeface="+mj-lt"/>
              </a:rPr>
              <a:t>Enterprise Travel Scenario</a:t>
            </a:r>
            <a:endParaRPr lang="en-US" sz="4400" dirty="0">
              <a:solidFill>
                <a:schemeClr val="bg1"/>
              </a:solidFill>
              <a:latin typeface="+mj-lt"/>
            </a:endParaRPr>
          </a:p>
        </p:txBody>
      </p:sp>
      <p:sp>
        <p:nvSpPr>
          <p:cNvPr id="7" name="Right Arrow 6"/>
          <p:cNvSpPr/>
          <p:nvPr/>
        </p:nvSpPr>
        <p:spPr>
          <a:xfrm>
            <a:off x="3874254" y="2746039"/>
            <a:ext cx="887158" cy="39948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8309114" y="1165367"/>
            <a:ext cx="3597693" cy="3071834"/>
            <a:chOff x="8309114" y="1165367"/>
            <a:chExt cx="3597693" cy="3071834"/>
          </a:xfrm>
        </p:grpSpPr>
        <p:pic>
          <p:nvPicPr>
            <p:cNvPr id="26" name="Picture 25"/>
            <p:cNvPicPr>
              <a:picLocks noChangeAspect="1"/>
            </p:cNvPicPr>
            <p:nvPr/>
          </p:nvPicPr>
          <p:blipFill>
            <a:blip r:embed="rId2"/>
            <a:stretch>
              <a:fillRect/>
            </a:stretch>
          </p:blipFill>
          <p:spPr>
            <a:xfrm>
              <a:off x="8358809" y="1714229"/>
              <a:ext cx="3547998" cy="2522972"/>
            </a:xfrm>
            <a:prstGeom prst="rect">
              <a:avLst/>
            </a:prstGeom>
          </p:spPr>
        </p:pic>
        <p:sp>
          <p:nvSpPr>
            <p:cNvPr id="11" name="TextBox 10"/>
            <p:cNvSpPr txBox="1"/>
            <p:nvPr/>
          </p:nvSpPr>
          <p:spPr>
            <a:xfrm>
              <a:off x="8309114" y="1165367"/>
              <a:ext cx="3588026" cy="523220"/>
            </a:xfrm>
            <a:prstGeom prst="rect">
              <a:avLst/>
            </a:prstGeom>
            <a:noFill/>
          </p:spPr>
          <p:txBody>
            <a:bodyPr wrap="square" rtlCol="0">
              <a:spAutoFit/>
            </a:bodyPr>
            <a:lstStyle/>
            <a:p>
              <a:r>
                <a:rPr lang="en-US" sz="2800" dirty="0" smtClean="0">
                  <a:solidFill>
                    <a:schemeClr val="bg1"/>
                  </a:solidFill>
                  <a:latin typeface="+mj-lt"/>
                </a:rPr>
                <a:t>Web App</a:t>
              </a:r>
              <a:endParaRPr lang="en-US" sz="2800" dirty="0">
                <a:solidFill>
                  <a:schemeClr val="bg1"/>
                </a:solidFill>
                <a:latin typeface="+mj-lt"/>
              </a:endParaRPr>
            </a:p>
          </p:txBody>
        </p:sp>
      </p:grpSp>
      <p:grpSp>
        <p:nvGrpSpPr>
          <p:cNvPr id="30" name="Group 29"/>
          <p:cNvGrpSpPr/>
          <p:nvPr/>
        </p:nvGrpSpPr>
        <p:grpSpPr>
          <a:xfrm>
            <a:off x="4903450" y="5168508"/>
            <a:ext cx="2852648" cy="1178860"/>
            <a:chOff x="4903450" y="5168508"/>
            <a:chExt cx="2852648" cy="1178860"/>
          </a:xfrm>
        </p:grpSpPr>
        <p:grpSp>
          <p:nvGrpSpPr>
            <p:cNvPr id="19" name="Group 18"/>
            <p:cNvGrpSpPr/>
            <p:nvPr/>
          </p:nvGrpSpPr>
          <p:grpSpPr>
            <a:xfrm>
              <a:off x="4903450" y="5502871"/>
              <a:ext cx="2852648" cy="844497"/>
              <a:chOff x="4768864" y="4963224"/>
              <a:chExt cx="2977844" cy="934278"/>
            </a:xfrm>
          </p:grpSpPr>
          <p:sp>
            <p:nvSpPr>
              <p:cNvPr id="14" name="Rectangle 13"/>
              <p:cNvSpPr/>
              <p:nvPr/>
            </p:nvSpPr>
            <p:spPr>
              <a:xfrm>
                <a:off x="4768864" y="4963224"/>
                <a:ext cx="934278" cy="934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SAP</a:t>
                </a:r>
                <a:endParaRPr lang="en-US" sz="1200" b="1" dirty="0"/>
              </a:p>
            </p:txBody>
          </p:sp>
          <p:sp>
            <p:nvSpPr>
              <p:cNvPr id="15" name="Rectangle 14"/>
              <p:cNvSpPr/>
              <p:nvPr/>
            </p:nvSpPr>
            <p:spPr>
              <a:xfrm>
                <a:off x="5794745" y="4963224"/>
                <a:ext cx="934277" cy="934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t>Sendgrid</a:t>
                </a:r>
                <a:endParaRPr lang="en-US" sz="1200" b="1" dirty="0"/>
              </a:p>
            </p:txBody>
          </p:sp>
          <p:sp>
            <p:nvSpPr>
              <p:cNvPr id="16" name="Rectangle 15"/>
              <p:cNvSpPr/>
              <p:nvPr/>
            </p:nvSpPr>
            <p:spPr>
              <a:xfrm>
                <a:off x="6812431" y="4963224"/>
                <a:ext cx="934277" cy="934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ACME</a:t>
                </a:r>
                <a:endParaRPr lang="en-US" sz="1200" b="1" dirty="0"/>
              </a:p>
            </p:txBody>
          </p:sp>
        </p:grpSp>
        <p:grpSp>
          <p:nvGrpSpPr>
            <p:cNvPr id="25" name="Group 24"/>
            <p:cNvGrpSpPr/>
            <p:nvPr/>
          </p:nvGrpSpPr>
          <p:grpSpPr>
            <a:xfrm>
              <a:off x="5360164" y="5168508"/>
              <a:ext cx="1952470" cy="304383"/>
              <a:chOff x="5257799" y="4979057"/>
              <a:chExt cx="2057401" cy="978229"/>
            </a:xfrm>
          </p:grpSpPr>
          <p:cxnSp>
            <p:nvCxnSpPr>
              <p:cNvPr id="13" name="Straight Arrow Connector 12"/>
              <p:cNvCxnSpPr/>
              <p:nvPr/>
            </p:nvCxnSpPr>
            <p:spPr>
              <a:xfrm>
                <a:off x="5257799" y="4979057"/>
                <a:ext cx="0" cy="978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82065" y="4979057"/>
                <a:ext cx="0" cy="978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315200" y="4979057"/>
                <a:ext cx="0" cy="978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155102" y="1165367"/>
            <a:ext cx="4607388" cy="3211763"/>
            <a:chOff x="155102" y="1165367"/>
            <a:chExt cx="4607388" cy="3211763"/>
          </a:xfrm>
        </p:grpSpPr>
        <p:sp>
          <p:nvSpPr>
            <p:cNvPr id="9" name="TextBox 8"/>
            <p:cNvSpPr txBox="1"/>
            <p:nvPr/>
          </p:nvSpPr>
          <p:spPr>
            <a:xfrm>
              <a:off x="427383" y="1165367"/>
              <a:ext cx="3588026" cy="523220"/>
            </a:xfrm>
            <a:prstGeom prst="rect">
              <a:avLst/>
            </a:prstGeom>
            <a:noFill/>
          </p:spPr>
          <p:txBody>
            <a:bodyPr wrap="square" rtlCol="0">
              <a:spAutoFit/>
            </a:bodyPr>
            <a:lstStyle/>
            <a:p>
              <a:r>
                <a:rPr lang="en-US" sz="2800" dirty="0" smtClean="0">
                  <a:solidFill>
                    <a:schemeClr val="bg1"/>
                  </a:solidFill>
                  <a:latin typeface="+mj-lt"/>
                </a:rPr>
                <a:t>Mobile App</a:t>
              </a:r>
              <a:endParaRPr lang="en-US" sz="2800" dirty="0">
                <a:solidFill>
                  <a:schemeClr val="bg1"/>
                </a:solidFill>
                <a:latin typeface="+mj-lt"/>
              </a:endParaRPr>
            </a:p>
          </p:txBody>
        </p:sp>
        <p:pic>
          <p:nvPicPr>
            <p:cNvPr id="21" name="Picture 20"/>
            <p:cNvPicPr>
              <a:picLocks noChangeAspect="1"/>
            </p:cNvPicPr>
            <p:nvPr/>
          </p:nvPicPr>
          <p:blipFill>
            <a:blip r:embed="rId3"/>
            <a:stretch>
              <a:fillRect/>
            </a:stretch>
          </p:blipFill>
          <p:spPr>
            <a:xfrm>
              <a:off x="155102" y="1721104"/>
              <a:ext cx="4607388" cy="2656026"/>
            </a:xfrm>
            <a:prstGeom prst="rect">
              <a:avLst/>
            </a:prstGeom>
          </p:spPr>
        </p:pic>
      </p:grpSp>
      <p:grpSp>
        <p:nvGrpSpPr>
          <p:cNvPr id="28" name="Group 27"/>
          <p:cNvGrpSpPr/>
          <p:nvPr/>
        </p:nvGrpSpPr>
        <p:grpSpPr>
          <a:xfrm>
            <a:off x="4746342" y="1165367"/>
            <a:ext cx="3588026" cy="4017055"/>
            <a:chOff x="4746342" y="1165367"/>
            <a:chExt cx="3588026" cy="4017055"/>
          </a:xfrm>
        </p:grpSpPr>
        <p:sp>
          <p:nvSpPr>
            <p:cNvPr id="10" name="TextBox 9"/>
            <p:cNvSpPr txBox="1"/>
            <p:nvPr/>
          </p:nvSpPr>
          <p:spPr>
            <a:xfrm>
              <a:off x="4746342" y="1165367"/>
              <a:ext cx="3588026" cy="523220"/>
            </a:xfrm>
            <a:prstGeom prst="rect">
              <a:avLst/>
            </a:prstGeom>
            <a:noFill/>
          </p:spPr>
          <p:txBody>
            <a:bodyPr wrap="square" rtlCol="0">
              <a:spAutoFit/>
            </a:bodyPr>
            <a:lstStyle/>
            <a:p>
              <a:r>
                <a:rPr lang="en-US" sz="2800" dirty="0" smtClean="0">
                  <a:solidFill>
                    <a:schemeClr val="bg1"/>
                  </a:solidFill>
                  <a:latin typeface="+mj-lt"/>
                </a:rPr>
                <a:t>Workflow</a:t>
              </a:r>
              <a:endParaRPr lang="en-US" sz="2800" dirty="0">
                <a:solidFill>
                  <a:schemeClr val="bg1"/>
                </a:solidFill>
                <a:latin typeface="+mj-lt"/>
              </a:endParaRPr>
            </a:p>
          </p:txBody>
        </p:sp>
        <p:pic>
          <p:nvPicPr>
            <p:cNvPr id="22" name="Picture 21"/>
            <p:cNvPicPr>
              <a:picLocks noChangeAspect="1"/>
            </p:cNvPicPr>
            <p:nvPr/>
          </p:nvPicPr>
          <p:blipFill>
            <a:blip r:embed="rId4"/>
            <a:stretch>
              <a:fillRect/>
            </a:stretch>
          </p:blipFill>
          <p:spPr>
            <a:xfrm>
              <a:off x="4898504" y="1721103"/>
              <a:ext cx="2875790" cy="3461319"/>
            </a:xfrm>
            <a:prstGeom prst="rect">
              <a:avLst/>
            </a:prstGeom>
          </p:spPr>
        </p:pic>
      </p:grpSp>
    </p:spTree>
    <p:extLst>
      <p:ext uri="{BB962C8B-B14F-4D97-AF65-F5344CB8AC3E}">
        <p14:creationId xmlns:p14="http://schemas.microsoft.com/office/powerpoint/2010/main" val="48405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500"/>
                                        <p:tgtEl>
                                          <p:spTgt spid="30"/>
                                        </p:tgtEl>
                                      </p:cBhvr>
                                    </p:animEffect>
                                  </p:childTnLst>
                                </p:cTn>
                              </p:par>
                            </p:childTnLst>
                          </p:cTn>
                        </p:par>
                        <p:par>
                          <p:cTn id="25" fill="hold">
                            <p:stCondLst>
                              <p:cond delay="3000"/>
                            </p:stCondLst>
                            <p:childTnLst>
                              <p:par>
                                <p:cTn id="26" presetID="1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ppt_x</p:attrName>
                                        </p:attrNameLst>
                                      </p:cBhvr>
                                      <p:tavLst>
                                        <p:tav tm="0">
                                          <p:val>
                                            <p:strVal val="#ppt_x-#ppt_w*1.125000"/>
                                          </p:val>
                                        </p:tav>
                                        <p:tav tm="100000">
                                          <p:val>
                                            <p:strVal val="#ppt_x"/>
                                          </p:val>
                                        </p:tav>
                                      </p:tavLst>
                                    </p:anim>
                                    <p:animEffect transition="in" filter="wipe(right)">
                                      <p:cBhvr>
                                        <p:cTn id="29" dur="500"/>
                                        <p:tgtEl>
                                          <p:spTgt spid="24"/>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 Lap Around the Stack</a:t>
            </a:r>
            <a:endParaRPr lang="en-US" dirty="0"/>
          </a:p>
        </p:txBody>
      </p:sp>
      <p:sp>
        <p:nvSpPr>
          <p:cNvPr id="3" name="Subtitle 2"/>
          <p:cNvSpPr>
            <a:spLocks noGrp="1"/>
          </p:cNvSpPr>
          <p:nvPr>
            <p:ph type="subTitle" idx="1"/>
          </p:nvPr>
        </p:nvSpPr>
        <p:spPr>
          <a:xfrm>
            <a:off x="606175" y="3602038"/>
            <a:ext cx="10366625" cy="1655762"/>
          </a:xfrm>
        </p:spPr>
        <p:txBody>
          <a:bodyPr>
            <a:normAutofit/>
          </a:bodyPr>
          <a:lstStyle/>
          <a:p>
            <a:r>
              <a:rPr lang="en-US" sz="4400" dirty="0" smtClean="0">
                <a:latin typeface="+mj-lt"/>
              </a:rPr>
              <a:t>A refactored app Platform with integration at the core</a:t>
            </a:r>
            <a:endParaRPr lang="en-US" sz="4400" dirty="0">
              <a:latin typeface="+mj-lt"/>
            </a:endParaRPr>
          </a:p>
        </p:txBody>
      </p:sp>
    </p:spTree>
    <p:extLst>
      <p:ext uri="{BB962C8B-B14F-4D97-AF65-F5344CB8AC3E}">
        <p14:creationId xmlns:p14="http://schemas.microsoft.com/office/powerpoint/2010/main" val="51102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CB2E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3964" y="0"/>
            <a:ext cx="8804850" cy="6872839"/>
          </a:xfrm>
          <a:prstGeom prst="rect">
            <a:avLst/>
          </a:prstGeom>
        </p:spPr>
      </p:pic>
      <p:grpSp>
        <p:nvGrpSpPr>
          <p:cNvPr id="10" name="Group 9"/>
          <p:cNvGrpSpPr/>
          <p:nvPr/>
        </p:nvGrpSpPr>
        <p:grpSpPr>
          <a:xfrm>
            <a:off x="1364479" y="3722915"/>
            <a:ext cx="3277899" cy="2778082"/>
            <a:chOff x="1364479" y="4017817"/>
            <a:chExt cx="2929939" cy="2483179"/>
          </a:xfrm>
        </p:grpSpPr>
        <p:pic>
          <p:nvPicPr>
            <p:cNvPr id="7" name="Picture 6"/>
            <p:cNvPicPr>
              <a:picLocks noChangeAspect="1"/>
            </p:cNvPicPr>
            <p:nvPr/>
          </p:nvPicPr>
          <p:blipFill>
            <a:blip r:embed="rId4"/>
            <a:stretch>
              <a:fillRect/>
            </a:stretch>
          </p:blipFill>
          <p:spPr>
            <a:xfrm>
              <a:off x="1364479" y="4017817"/>
              <a:ext cx="1396702" cy="2483179"/>
            </a:xfrm>
            <a:prstGeom prst="rect">
              <a:avLst/>
            </a:prstGeom>
          </p:spPr>
        </p:pic>
        <p:pic>
          <p:nvPicPr>
            <p:cNvPr id="8" name="Picture 7"/>
            <p:cNvPicPr>
              <a:picLocks noChangeAspect="1"/>
            </p:cNvPicPr>
            <p:nvPr/>
          </p:nvPicPr>
          <p:blipFill>
            <a:blip r:embed="rId4"/>
            <a:stretch>
              <a:fillRect/>
            </a:stretch>
          </p:blipFill>
          <p:spPr>
            <a:xfrm>
              <a:off x="2897716" y="4017817"/>
              <a:ext cx="1396702" cy="2483179"/>
            </a:xfrm>
            <a:prstGeom prst="rect">
              <a:avLst/>
            </a:prstGeom>
          </p:spPr>
        </p:pic>
      </p:grpSp>
      <p:pic>
        <p:nvPicPr>
          <p:cNvPr id="9" name="Picture 8"/>
          <p:cNvPicPr>
            <a:picLocks noChangeAspect="1"/>
          </p:cNvPicPr>
          <p:nvPr/>
        </p:nvPicPr>
        <p:blipFill>
          <a:blip r:embed="rId5"/>
          <a:stretch>
            <a:fillRect/>
          </a:stretch>
        </p:blipFill>
        <p:spPr>
          <a:xfrm>
            <a:off x="3943623" y="4270054"/>
            <a:ext cx="1443372" cy="2238362"/>
          </a:xfrm>
          <a:prstGeom prst="rect">
            <a:avLst/>
          </a:prstGeom>
        </p:spPr>
      </p:pic>
      <p:pic>
        <p:nvPicPr>
          <p:cNvPr id="11" name="Picture 10"/>
          <p:cNvPicPr>
            <a:picLocks noChangeAspect="1"/>
          </p:cNvPicPr>
          <p:nvPr/>
        </p:nvPicPr>
        <p:blipFill>
          <a:blip r:embed="rId6"/>
          <a:stretch>
            <a:fillRect/>
          </a:stretch>
        </p:blipFill>
        <p:spPr>
          <a:xfrm>
            <a:off x="953568" y="-14838"/>
            <a:ext cx="4526068" cy="6525072"/>
          </a:xfrm>
          <a:prstGeom prst="rect">
            <a:avLst/>
          </a:prstGeom>
        </p:spPr>
      </p:pic>
      <p:sp>
        <p:nvSpPr>
          <p:cNvPr id="35" name="TextBox 34"/>
          <p:cNvSpPr txBox="1"/>
          <p:nvPr/>
        </p:nvSpPr>
        <p:spPr>
          <a:xfrm>
            <a:off x="6018027" y="946289"/>
            <a:ext cx="5805378" cy="646331"/>
          </a:xfrm>
          <a:prstGeom prst="rect">
            <a:avLst/>
          </a:prstGeom>
          <a:noFill/>
        </p:spPr>
        <p:txBody>
          <a:bodyPr wrap="square" rtlCol="0">
            <a:spAutoFit/>
          </a:bodyPr>
          <a:lstStyle/>
          <a:p>
            <a:r>
              <a:rPr lang="en-US" sz="3600" dirty="0" smtClean="0">
                <a:solidFill>
                  <a:schemeClr val="bg1"/>
                </a:solidFill>
                <a:latin typeface="+mj-lt"/>
              </a:rPr>
              <a:t>App Containers and Hosting</a:t>
            </a:r>
            <a:endParaRPr lang="en-US" sz="3600" dirty="0">
              <a:solidFill>
                <a:schemeClr val="bg1"/>
              </a:solidFill>
              <a:latin typeface="+mj-lt"/>
            </a:endParaRPr>
          </a:p>
        </p:txBody>
      </p:sp>
      <p:sp>
        <p:nvSpPr>
          <p:cNvPr id="36" name="TextBox 35"/>
          <p:cNvSpPr txBox="1"/>
          <p:nvPr/>
        </p:nvSpPr>
        <p:spPr>
          <a:xfrm>
            <a:off x="6018026" y="1816537"/>
            <a:ext cx="5463731" cy="2923877"/>
          </a:xfrm>
          <a:prstGeom prst="rect">
            <a:avLst/>
          </a:prstGeom>
          <a:noFill/>
        </p:spPr>
        <p:txBody>
          <a:bodyPr wrap="square" rtlCol="0">
            <a:spAutoFit/>
          </a:bodyPr>
          <a:lstStyle/>
          <a:p>
            <a:pPr marL="457200" indent="-457200">
              <a:spcAft>
                <a:spcPts val="1200"/>
              </a:spcAft>
              <a:buFont typeface="Wingdings" panose="05000000000000000000" pitchFamily="2" charset="2"/>
              <a:buChar char="à"/>
            </a:pPr>
            <a:r>
              <a:rPr lang="en-US" sz="2400" dirty="0" smtClean="0">
                <a:solidFill>
                  <a:schemeClr val="bg1"/>
                </a:solidFill>
                <a:latin typeface="+mj-lt"/>
                <a:sym typeface="Wingdings" panose="05000000000000000000" pitchFamily="2" charset="2"/>
              </a:rPr>
              <a:t>Building on a solid foundation</a:t>
            </a:r>
          </a:p>
          <a:p>
            <a:pPr marL="457200" indent="-457200">
              <a:spcAft>
                <a:spcPts val="1200"/>
              </a:spcAft>
              <a:buFont typeface="Wingdings" panose="05000000000000000000" pitchFamily="2" charset="2"/>
              <a:buChar char="à"/>
            </a:pPr>
            <a:r>
              <a:rPr lang="en-US" sz="2400" dirty="0" smtClean="0">
                <a:solidFill>
                  <a:schemeClr val="bg1"/>
                </a:solidFill>
                <a:latin typeface="+mj-lt"/>
                <a:sym typeface="Wingdings" panose="05000000000000000000" pitchFamily="2" charset="2"/>
              </a:rPr>
              <a:t>Proven cloud scale</a:t>
            </a:r>
          </a:p>
          <a:p>
            <a:pPr marL="457200" indent="-457200">
              <a:spcAft>
                <a:spcPts val="1200"/>
              </a:spcAft>
              <a:buFont typeface="Wingdings" panose="05000000000000000000" pitchFamily="2" charset="2"/>
              <a:buChar char="à"/>
            </a:pPr>
            <a:r>
              <a:rPr lang="en-US" sz="2400" dirty="0" smtClean="0">
                <a:solidFill>
                  <a:schemeClr val="bg1"/>
                </a:solidFill>
                <a:latin typeface="+mj-lt"/>
                <a:sym typeface="Wingdings" panose="05000000000000000000" pitchFamily="2" charset="2"/>
              </a:rPr>
              <a:t>Hybrid connectivity built-in</a:t>
            </a:r>
          </a:p>
          <a:p>
            <a:pPr marL="457200" indent="-457200">
              <a:spcAft>
                <a:spcPts val="1200"/>
              </a:spcAft>
              <a:buFont typeface="Wingdings" panose="05000000000000000000" pitchFamily="2" charset="2"/>
              <a:buChar char="à"/>
            </a:pPr>
            <a:r>
              <a:rPr lang="en-US" sz="2400" dirty="0" smtClean="0">
                <a:solidFill>
                  <a:srgbClr val="FFFFFF"/>
                </a:solidFill>
                <a:latin typeface="Segoe UI Light"/>
                <a:sym typeface="Wingdings" panose="05000000000000000000" pitchFamily="2" charset="2"/>
              </a:rPr>
              <a:t>Open platform</a:t>
            </a:r>
          </a:p>
          <a:p>
            <a:pPr marL="457200" indent="-457200">
              <a:spcAft>
                <a:spcPts val="1200"/>
              </a:spcAft>
              <a:buFont typeface="Wingdings" panose="05000000000000000000" pitchFamily="2" charset="2"/>
              <a:buChar char="à"/>
            </a:pPr>
            <a:r>
              <a:rPr lang="en-US" sz="2400" dirty="0" smtClean="0">
                <a:solidFill>
                  <a:srgbClr val="FFFFFF"/>
                </a:solidFill>
                <a:latin typeface="Segoe UI Light"/>
                <a:sym typeface="Wingdings" panose="05000000000000000000" pitchFamily="2" charset="2"/>
              </a:rPr>
              <a:t>Available on premises today with Windows Azure pack</a:t>
            </a:r>
            <a:endParaRPr lang="en-US" sz="2400" dirty="0" smtClean="0">
              <a:solidFill>
                <a:schemeClr val="bg1"/>
              </a:solidFill>
              <a:latin typeface="+mj-lt"/>
              <a:sym typeface="Wingdings" panose="05000000000000000000" pitchFamily="2" charset="2"/>
            </a:endParaRPr>
          </a:p>
        </p:txBody>
      </p:sp>
      <p:pic>
        <p:nvPicPr>
          <p:cNvPr id="3" name="Picture 2"/>
          <p:cNvPicPr>
            <a:picLocks noChangeAspect="1"/>
          </p:cNvPicPr>
          <p:nvPr/>
        </p:nvPicPr>
        <p:blipFill>
          <a:blip r:embed="rId7"/>
          <a:stretch>
            <a:fillRect/>
          </a:stretch>
        </p:blipFill>
        <p:spPr>
          <a:xfrm>
            <a:off x="2189451" y="184699"/>
            <a:ext cx="1915410" cy="772378"/>
          </a:xfrm>
          <a:prstGeom prst="rect">
            <a:avLst/>
          </a:prstGeom>
        </p:spPr>
      </p:pic>
      <p:grpSp>
        <p:nvGrpSpPr>
          <p:cNvPr id="41" name="Group 40"/>
          <p:cNvGrpSpPr/>
          <p:nvPr/>
        </p:nvGrpSpPr>
        <p:grpSpPr>
          <a:xfrm>
            <a:off x="1322714" y="883747"/>
            <a:ext cx="3853494" cy="2711485"/>
            <a:chOff x="1322714" y="963259"/>
            <a:chExt cx="3853494" cy="2711485"/>
          </a:xfrm>
        </p:grpSpPr>
        <p:grpSp>
          <p:nvGrpSpPr>
            <p:cNvPr id="27" name="Group 26"/>
            <p:cNvGrpSpPr/>
            <p:nvPr/>
          </p:nvGrpSpPr>
          <p:grpSpPr>
            <a:xfrm>
              <a:off x="1322714" y="963259"/>
              <a:ext cx="1703960" cy="922488"/>
              <a:chOff x="1322714" y="1211738"/>
              <a:chExt cx="1824441" cy="987714"/>
            </a:xfrm>
          </p:grpSpPr>
          <p:sp>
            <p:nvSpPr>
              <p:cNvPr id="13" name="Rectangle 12"/>
              <p:cNvSpPr/>
              <p:nvPr/>
            </p:nvSpPr>
            <p:spPr>
              <a:xfrm>
                <a:off x="1322714" y="1211738"/>
                <a:ext cx="1824441" cy="794064"/>
              </a:xfrm>
              <a:prstGeom prst="rect">
                <a:avLst/>
              </a:prstGeom>
            </p:spPr>
            <p:txBody>
              <a:bodyPr wrap="square" anchor="ctr">
                <a:spAutoFit/>
              </a:bodyPr>
              <a:lstStyle/>
              <a:p>
                <a:pPr>
                  <a:lnSpc>
                    <a:spcPct val="95000"/>
                  </a:lnSpc>
                  <a:buSzPct val="90000"/>
                </a:pPr>
                <a:r>
                  <a:rPr lang="en-US" sz="4400" dirty="0" smtClean="0">
                    <a:solidFill>
                      <a:schemeClr val="bg1"/>
                    </a:solidFill>
                    <a:latin typeface="Segoe UI Light" panose="020B0502040204020203" pitchFamily="34" charset="0"/>
                    <a:cs typeface="Segoe UI Light" panose="020B0502040204020203" pitchFamily="34" charset="0"/>
                  </a:rPr>
                  <a:t>&gt;</a:t>
                </a:r>
                <a:r>
                  <a:rPr lang="en-US" sz="4000" dirty="0" smtClean="0">
                    <a:solidFill>
                      <a:schemeClr val="bg1"/>
                    </a:solidFill>
                    <a:latin typeface="Segoe UI Light" panose="020B0502040204020203" pitchFamily="34" charset="0"/>
                    <a:cs typeface="Segoe UI Light" panose="020B0502040204020203" pitchFamily="34" charset="0"/>
                  </a:rPr>
                  <a:t>400</a:t>
                </a:r>
                <a:r>
                  <a:rPr lang="en-US" sz="3200" dirty="0" smtClean="0">
                    <a:solidFill>
                      <a:schemeClr val="bg1"/>
                    </a:solidFill>
                    <a:latin typeface="Segoe UI Light" panose="020B0502040204020203" pitchFamily="34" charset="0"/>
                    <a:cs typeface="Segoe UI Light" panose="020B0502040204020203" pitchFamily="34" charset="0"/>
                  </a:rPr>
                  <a:t>k</a:t>
                </a:r>
                <a:endParaRPr lang="en-US" sz="4000" dirty="0">
                  <a:solidFill>
                    <a:schemeClr val="bg1"/>
                  </a:solidFill>
                  <a:latin typeface="Segoe UI Light" panose="020B0502040204020203" pitchFamily="34" charset="0"/>
                  <a:cs typeface="Segoe UI Light" panose="020B0502040204020203" pitchFamily="34" charset="0"/>
                </a:endParaRPr>
              </a:p>
            </p:txBody>
          </p:sp>
          <p:sp>
            <p:nvSpPr>
              <p:cNvPr id="14" name="Rectangle 13"/>
              <p:cNvSpPr/>
              <p:nvPr/>
            </p:nvSpPr>
            <p:spPr>
              <a:xfrm>
                <a:off x="1741603" y="1936233"/>
                <a:ext cx="986662" cy="263219"/>
              </a:xfrm>
              <a:prstGeom prst="rect">
                <a:avLst/>
              </a:prstGeom>
            </p:spPr>
            <p:txBody>
              <a:bodyPr wrap="square" anchor="ctr">
                <a:spAutoFit/>
              </a:bodyPr>
              <a:lstStyle/>
              <a:p>
                <a:pPr>
                  <a:lnSpc>
                    <a:spcPct val="95000"/>
                  </a:lnSpc>
                  <a:buSzPct val="90000"/>
                </a:pPr>
                <a:r>
                  <a:rPr lang="en-US" sz="1050" dirty="0" smtClean="0">
                    <a:solidFill>
                      <a:schemeClr val="bg1"/>
                    </a:solidFill>
                    <a:latin typeface="+mj-lt"/>
                    <a:cs typeface="Segoe UI Light" panose="020B0502040204020203" pitchFamily="34" charset="0"/>
                  </a:rPr>
                  <a:t>Apps Hosted</a:t>
                </a:r>
                <a:endParaRPr lang="en-US" sz="1400" dirty="0">
                  <a:solidFill>
                    <a:schemeClr val="bg1"/>
                  </a:solidFill>
                  <a:latin typeface="+mj-lt"/>
                  <a:cs typeface="Segoe UI Light" panose="020B0502040204020203" pitchFamily="34" charset="0"/>
                </a:endParaRPr>
              </a:p>
            </p:txBody>
          </p:sp>
          <p:cxnSp>
            <p:nvCxnSpPr>
              <p:cNvPr id="5" name="Straight Connector 4"/>
              <p:cNvCxnSpPr/>
              <p:nvPr/>
            </p:nvCxnSpPr>
            <p:spPr>
              <a:xfrm>
                <a:off x="1450223" y="1933721"/>
                <a:ext cx="15694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459601" y="991324"/>
              <a:ext cx="1521806" cy="916451"/>
              <a:chOff x="3314803" y="1241787"/>
              <a:chExt cx="1629408" cy="981251"/>
            </a:xfrm>
          </p:grpSpPr>
          <p:sp>
            <p:nvSpPr>
              <p:cNvPr id="19" name="Rectangle 18"/>
              <p:cNvSpPr/>
              <p:nvPr/>
            </p:nvSpPr>
            <p:spPr>
              <a:xfrm>
                <a:off x="3474373" y="1241787"/>
                <a:ext cx="1310269" cy="735586"/>
              </a:xfrm>
              <a:prstGeom prst="rect">
                <a:avLst/>
              </a:prstGeom>
            </p:spPr>
            <p:txBody>
              <a:bodyPr wrap="square" anchor="b">
                <a:spAutoFit/>
              </a:bodyPr>
              <a:lstStyle/>
              <a:p>
                <a:pPr algn="ctr">
                  <a:lnSpc>
                    <a:spcPct val="95000"/>
                  </a:lnSpc>
                  <a:buSzPct val="90000"/>
                </a:pPr>
                <a:r>
                  <a:rPr lang="en-US" sz="4000" spc="-294" dirty="0" smtClean="0">
                    <a:solidFill>
                      <a:schemeClr val="bg1"/>
                    </a:solidFill>
                    <a:latin typeface="Segoe UI Light" panose="020B0502040204020203" pitchFamily="34" charset="0"/>
                    <a:cs typeface="Segoe UI Light" panose="020B0502040204020203" pitchFamily="34" charset="0"/>
                  </a:rPr>
                  <a:t>300k</a:t>
                </a:r>
                <a:endParaRPr lang="en-US" sz="3600" dirty="0">
                  <a:solidFill>
                    <a:schemeClr val="bg1"/>
                  </a:solidFill>
                  <a:latin typeface="Segoe UI Light" panose="020B0502040204020203" pitchFamily="34" charset="0"/>
                  <a:cs typeface="Segoe UI Light" panose="020B0502040204020203" pitchFamily="34" charset="0"/>
                </a:endParaRPr>
              </a:p>
            </p:txBody>
          </p:sp>
          <p:sp>
            <p:nvSpPr>
              <p:cNvPr id="20" name="Rectangle 19"/>
              <p:cNvSpPr/>
              <p:nvPr/>
            </p:nvSpPr>
            <p:spPr>
              <a:xfrm>
                <a:off x="3314803" y="1959819"/>
                <a:ext cx="1629408" cy="263219"/>
              </a:xfrm>
              <a:prstGeom prst="rect">
                <a:avLst/>
              </a:prstGeom>
            </p:spPr>
            <p:txBody>
              <a:bodyPr wrap="square">
                <a:spAutoFit/>
              </a:bodyPr>
              <a:lstStyle/>
              <a:p>
                <a:pPr lvl="0" algn="ctr">
                  <a:lnSpc>
                    <a:spcPct val="95000"/>
                  </a:lnSpc>
                  <a:buSzPct val="90000"/>
                </a:pPr>
                <a:r>
                  <a:rPr lang="en-US" sz="1050" dirty="0" smtClean="0">
                    <a:solidFill>
                      <a:schemeClr val="bg1"/>
                    </a:solidFill>
                    <a:latin typeface="Segoe UI Light" panose="020B0502040204020203" pitchFamily="34" charset="0"/>
                    <a:cs typeface="Segoe UI Light" panose="020B0502040204020203" pitchFamily="34" charset="0"/>
                  </a:rPr>
                  <a:t>Unique Customers</a:t>
                </a:r>
                <a:endParaRPr lang="en-US" sz="4800" dirty="0">
                  <a:solidFill>
                    <a:schemeClr val="bg1"/>
                  </a:solidFill>
                  <a:latin typeface="Segoe UI Light" panose="020B0502040204020203" pitchFamily="34" charset="0"/>
                  <a:cs typeface="Segoe UI Light" panose="020B0502040204020203" pitchFamily="34" charset="0"/>
                </a:endParaRPr>
              </a:p>
            </p:txBody>
          </p:sp>
          <p:cxnSp>
            <p:nvCxnSpPr>
              <p:cNvPr id="30" name="Straight Connector 29"/>
              <p:cNvCxnSpPr/>
              <p:nvPr/>
            </p:nvCxnSpPr>
            <p:spPr>
              <a:xfrm>
                <a:off x="3344796" y="1933721"/>
                <a:ext cx="15694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904758" y="1920481"/>
              <a:ext cx="2505211" cy="687010"/>
              <a:chOff x="2464809" y="2103471"/>
              <a:chExt cx="2682346" cy="735586"/>
            </a:xfrm>
          </p:grpSpPr>
          <p:sp>
            <p:nvSpPr>
              <p:cNvPr id="22" name="Rectangle 21"/>
              <p:cNvSpPr/>
              <p:nvPr/>
            </p:nvSpPr>
            <p:spPr>
              <a:xfrm>
                <a:off x="2464809" y="2103471"/>
                <a:ext cx="1296339" cy="735586"/>
              </a:xfrm>
              <a:prstGeom prst="rect">
                <a:avLst/>
              </a:prstGeom>
            </p:spPr>
            <p:txBody>
              <a:bodyPr wrap="square" anchor="b">
                <a:spAutoFit/>
              </a:bodyPr>
              <a:lstStyle/>
              <a:p>
                <a:pPr>
                  <a:lnSpc>
                    <a:spcPct val="95000"/>
                  </a:lnSpc>
                  <a:buSzPct val="90000"/>
                </a:pPr>
                <a:r>
                  <a:rPr lang="en-US" sz="4000" dirty="0" smtClean="0">
                    <a:solidFill>
                      <a:schemeClr val="bg1"/>
                    </a:solidFill>
                    <a:latin typeface="Segoe UI Light" panose="020B0502040204020203" pitchFamily="34" charset="0"/>
                    <a:cs typeface="Segoe UI Light" panose="020B0502040204020203" pitchFamily="34" charset="0"/>
                  </a:rPr>
                  <a:t>120</a:t>
                </a:r>
                <a:r>
                  <a:rPr lang="en-US" sz="2800" dirty="0" smtClean="0">
                    <a:solidFill>
                      <a:schemeClr val="bg1"/>
                    </a:solidFill>
                    <a:latin typeface="Segoe UI Light" panose="020B0502040204020203" pitchFamily="34" charset="0"/>
                    <a:cs typeface="Segoe UI Light" panose="020B0502040204020203" pitchFamily="34" charset="0"/>
                  </a:rPr>
                  <a:t>%</a:t>
                </a:r>
                <a:endParaRPr lang="en-US" sz="4000" dirty="0">
                  <a:solidFill>
                    <a:schemeClr val="bg1"/>
                  </a:solidFill>
                  <a:latin typeface="Segoe UI Light" panose="020B0502040204020203" pitchFamily="34" charset="0"/>
                  <a:cs typeface="Segoe UI Light" panose="020B0502040204020203" pitchFamily="34" charset="0"/>
                </a:endParaRPr>
              </a:p>
            </p:txBody>
          </p:sp>
          <p:sp>
            <p:nvSpPr>
              <p:cNvPr id="23" name="Rectangle 22"/>
              <p:cNvSpPr/>
              <p:nvPr/>
            </p:nvSpPr>
            <p:spPr>
              <a:xfrm>
                <a:off x="3713046" y="2241279"/>
                <a:ext cx="1424846" cy="427576"/>
              </a:xfrm>
              <a:prstGeom prst="rect">
                <a:avLst/>
              </a:prstGeom>
            </p:spPr>
            <p:txBody>
              <a:bodyPr wrap="square">
                <a:spAutoFit/>
              </a:bodyPr>
              <a:lstStyle/>
              <a:p>
                <a:pPr>
                  <a:lnSpc>
                    <a:spcPct val="95000"/>
                  </a:lnSpc>
                  <a:buSzPct val="90000"/>
                </a:pPr>
                <a:r>
                  <a:rPr lang="en-US" sz="1050" dirty="0" smtClean="0">
                    <a:solidFill>
                      <a:schemeClr val="bg1"/>
                    </a:solidFill>
                    <a:latin typeface="Segoe UI Light" panose="020B0502040204020203" pitchFamily="34" charset="0"/>
                    <a:cs typeface="Segoe UI Light" panose="020B0502040204020203" pitchFamily="34" charset="0"/>
                  </a:rPr>
                  <a:t>Yearly Paid Subscription Growth</a:t>
                </a:r>
                <a:endParaRPr lang="en-US" sz="4000" dirty="0">
                  <a:solidFill>
                    <a:schemeClr val="bg1"/>
                  </a:solidFill>
                  <a:latin typeface="Segoe UI Light" panose="020B0502040204020203" pitchFamily="34" charset="0"/>
                  <a:cs typeface="Segoe UI Light" panose="020B0502040204020203" pitchFamily="34" charset="0"/>
                </a:endParaRPr>
              </a:p>
            </p:txBody>
          </p:sp>
          <p:cxnSp>
            <p:nvCxnSpPr>
              <p:cNvPr id="32" name="Straight Connector 31"/>
              <p:cNvCxnSpPr/>
              <p:nvPr/>
            </p:nvCxnSpPr>
            <p:spPr>
              <a:xfrm>
                <a:off x="2602071" y="2788354"/>
                <a:ext cx="25450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383493" y="2758917"/>
              <a:ext cx="2327863" cy="915827"/>
              <a:chOff x="1387791" y="3134361"/>
              <a:chExt cx="2492459" cy="980582"/>
            </a:xfrm>
          </p:grpSpPr>
          <p:sp>
            <p:nvSpPr>
              <p:cNvPr id="25" name="TextBox 24"/>
              <p:cNvSpPr txBox="1"/>
              <p:nvPr/>
            </p:nvSpPr>
            <p:spPr>
              <a:xfrm>
                <a:off x="1450223" y="3834835"/>
                <a:ext cx="1569422" cy="280108"/>
              </a:xfrm>
              <a:prstGeom prst="rect">
                <a:avLst/>
              </a:prstGeom>
              <a:noFill/>
            </p:spPr>
            <p:txBody>
              <a:bodyPr wrap="square" rtlCol="0">
                <a:spAutoFit/>
              </a:bodyPr>
              <a:lstStyle/>
              <a:p>
                <a:pPr algn="ctr"/>
                <a:r>
                  <a:rPr lang="en-US" sz="1050" dirty="0">
                    <a:solidFill>
                      <a:schemeClr val="bg1"/>
                    </a:solidFill>
                    <a:latin typeface="+mj-lt"/>
                  </a:rPr>
                  <a:t>Yearly </a:t>
                </a:r>
                <a:r>
                  <a:rPr lang="en-US" sz="1050" dirty="0" smtClean="0">
                    <a:solidFill>
                      <a:schemeClr val="bg1"/>
                    </a:solidFill>
                    <a:latin typeface="+mj-lt"/>
                  </a:rPr>
                  <a:t>Traffic Growth</a:t>
                </a:r>
                <a:endParaRPr lang="en-US" sz="1050" dirty="0">
                  <a:solidFill>
                    <a:schemeClr val="bg1"/>
                  </a:solidFill>
                  <a:latin typeface="+mj-lt"/>
                </a:endParaRPr>
              </a:p>
            </p:txBody>
          </p:sp>
          <p:sp>
            <p:nvSpPr>
              <p:cNvPr id="26" name="Rectangle 25"/>
              <p:cNvSpPr/>
              <p:nvPr/>
            </p:nvSpPr>
            <p:spPr>
              <a:xfrm>
                <a:off x="1387791" y="3134361"/>
                <a:ext cx="2492459" cy="735586"/>
              </a:xfrm>
              <a:prstGeom prst="rect">
                <a:avLst/>
              </a:prstGeom>
            </p:spPr>
            <p:txBody>
              <a:bodyPr wrap="square" anchor="ctr">
                <a:spAutoFit/>
              </a:bodyPr>
              <a:lstStyle/>
              <a:p>
                <a:pPr>
                  <a:lnSpc>
                    <a:spcPct val="95000"/>
                  </a:lnSpc>
                  <a:buSzPct val="90000"/>
                </a:pPr>
                <a:r>
                  <a:rPr lang="en-US" sz="4000" dirty="0" smtClean="0">
                    <a:solidFill>
                      <a:schemeClr val="bg1"/>
                    </a:solidFill>
                    <a:latin typeface="Segoe UI Light" panose="020B0502040204020203" pitchFamily="34" charset="0"/>
                    <a:cs typeface="Segoe UI Light" panose="020B0502040204020203" pitchFamily="34" charset="0"/>
                  </a:rPr>
                  <a:t>&gt;500</a:t>
                </a:r>
                <a:r>
                  <a:rPr lang="en-US" sz="2800" spc="-294" dirty="0" smtClean="0">
                    <a:solidFill>
                      <a:srgbClr val="FFFFFF"/>
                    </a:solidFill>
                    <a:latin typeface="Segoe UI Light" panose="020B0502040204020203" pitchFamily="34" charset="0"/>
                    <a:cs typeface="Segoe UI Light" panose="020B0502040204020203" pitchFamily="34" charset="0"/>
                  </a:rPr>
                  <a:t>%</a:t>
                </a:r>
                <a:endParaRPr lang="en-US" sz="4400" dirty="0">
                  <a:solidFill>
                    <a:schemeClr val="bg1"/>
                  </a:solidFill>
                  <a:latin typeface="Segoe UI Light" panose="020B0502040204020203" pitchFamily="34" charset="0"/>
                  <a:cs typeface="Segoe UI Light" panose="020B0502040204020203" pitchFamily="34" charset="0"/>
                </a:endParaRPr>
              </a:p>
            </p:txBody>
          </p:sp>
          <p:cxnSp>
            <p:nvCxnSpPr>
              <p:cNvPr id="37" name="Straight Connector 36"/>
              <p:cNvCxnSpPr/>
              <p:nvPr/>
            </p:nvCxnSpPr>
            <p:spPr>
              <a:xfrm>
                <a:off x="1450223" y="3806761"/>
                <a:ext cx="15694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115490" y="2757190"/>
              <a:ext cx="2060718" cy="911363"/>
              <a:chOff x="2946361" y="3132512"/>
              <a:chExt cx="2206425" cy="975802"/>
            </a:xfrm>
          </p:grpSpPr>
          <p:sp>
            <p:nvSpPr>
              <p:cNvPr id="16" name="Rectangle 15"/>
              <p:cNvSpPr/>
              <p:nvPr/>
            </p:nvSpPr>
            <p:spPr>
              <a:xfrm>
                <a:off x="2946361" y="3132512"/>
                <a:ext cx="2206425" cy="735586"/>
              </a:xfrm>
              <a:prstGeom prst="rect">
                <a:avLst/>
              </a:prstGeom>
            </p:spPr>
            <p:txBody>
              <a:bodyPr wrap="square" anchor="b">
                <a:spAutoFit/>
              </a:bodyPr>
              <a:lstStyle/>
              <a:p>
                <a:pPr algn="ctr">
                  <a:lnSpc>
                    <a:spcPct val="95000"/>
                  </a:lnSpc>
                  <a:buSzPct val="90000"/>
                </a:pPr>
                <a:r>
                  <a:rPr lang="en-US" sz="4000" dirty="0" smtClean="0">
                    <a:solidFill>
                      <a:schemeClr val="bg1"/>
                    </a:solidFill>
                    <a:latin typeface="Segoe UI Light" panose="020B0502040204020203" pitchFamily="34" charset="0"/>
                    <a:cs typeface="Segoe UI Light" panose="020B0502040204020203" pitchFamily="34" charset="0"/>
                  </a:rPr>
                  <a:t>~2</a:t>
                </a:r>
                <a:r>
                  <a:rPr lang="en-US" sz="3200" spc="-220" dirty="0" smtClean="0">
                    <a:solidFill>
                      <a:schemeClr val="bg1"/>
                    </a:solidFill>
                    <a:latin typeface="Segoe UI Light" panose="020B0502040204020203" pitchFamily="34" charset="0"/>
                    <a:cs typeface="Segoe UI Light" panose="020B0502040204020203" pitchFamily="34" charset="0"/>
                  </a:rPr>
                  <a:t>Billion</a:t>
                </a:r>
              </a:p>
            </p:txBody>
          </p:sp>
          <p:sp>
            <p:nvSpPr>
              <p:cNvPr id="17" name="TextBox 16"/>
              <p:cNvSpPr txBox="1"/>
              <p:nvPr/>
            </p:nvSpPr>
            <p:spPr>
              <a:xfrm>
                <a:off x="3331946" y="3836444"/>
                <a:ext cx="1569422" cy="271870"/>
              </a:xfrm>
              <a:prstGeom prst="rect">
                <a:avLst/>
              </a:prstGeom>
              <a:noFill/>
            </p:spPr>
            <p:txBody>
              <a:bodyPr wrap="square" rtlCol="0">
                <a:spAutoFit/>
              </a:bodyPr>
              <a:lstStyle/>
              <a:p>
                <a:pPr algn="ctr"/>
                <a:r>
                  <a:rPr lang="en-US" sz="1050" dirty="0" smtClean="0">
                    <a:solidFill>
                      <a:schemeClr val="bg1"/>
                    </a:solidFill>
                    <a:latin typeface="+mj-lt"/>
                  </a:rPr>
                  <a:t>Transactions daily</a:t>
                </a:r>
                <a:endParaRPr lang="en-US" sz="1050" dirty="0">
                  <a:solidFill>
                    <a:schemeClr val="bg1"/>
                  </a:solidFill>
                  <a:latin typeface="+mj-lt"/>
                </a:endParaRPr>
              </a:p>
            </p:txBody>
          </p:sp>
          <p:cxnSp>
            <p:nvCxnSpPr>
              <p:cNvPr id="38" name="Straight Connector 37"/>
              <p:cNvCxnSpPr/>
              <p:nvPr/>
            </p:nvCxnSpPr>
            <p:spPr>
              <a:xfrm>
                <a:off x="3331946" y="3806761"/>
                <a:ext cx="15694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7538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47" presetClass="exit" presetSubtype="0" fill="hold" nodeType="afterEffect">
                                  <p:stCondLst>
                                    <p:cond delay="1000"/>
                                  </p:stCondLst>
                                  <p:childTnLst>
                                    <p:animEffect transition="out" filter="fade">
                                      <p:cBhvr>
                                        <p:cTn id="13" dur="1000"/>
                                        <p:tgtEl>
                                          <p:spTgt spid="11"/>
                                        </p:tgtEl>
                                      </p:cBhvr>
                                    </p:animEffect>
                                    <p:anim calcmode="lin" valueType="num">
                                      <p:cBhvr>
                                        <p:cTn id="14" dur="1000"/>
                                        <p:tgtEl>
                                          <p:spTgt spid="11"/>
                                        </p:tgtEl>
                                        <p:attrNameLst>
                                          <p:attrName>ppt_x</p:attrName>
                                        </p:attrNameLst>
                                      </p:cBhvr>
                                      <p:tavLst>
                                        <p:tav tm="0">
                                          <p:val>
                                            <p:strVal val="ppt_x"/>
                                          </p:val>
                                        </p:tav>
                                        <p:tav tm="100000">
                                          <p:val>
                                            <p:strVal val="ppt_x"/>
                                          </p:val>
                                        </p:tav>
                                      </p:tavLst>
                                    </p:anim>
                                    <p:anim calcmode="lin" valueType="num">
                                      <p:cBhvr>
                                        <p:cTn id="15" dur="1000"/>
                                        <p:tgtEl>
                                          <p:spTgt spid="11"/>
                                        </p:tgtEl>
                                        <p:attrNameLst>
                                          <p:attrName>ppt_y</p:attrName>
                                        </p:attrNameLst>
                                      </p:cBhvr>
                                      <p:tavLst>
                                        <p:tav tm="0">
                                          <p:val>
                                            <p:strVal val="ppt_y"/>
                                          </p:val>
                                        </p:tav>
                                        <p:tav tm="100000">
                                          <p:val>
                                            <p:strVal val="ppt_y-.1"/>
                                          </p:val>
                                        </p:tav>
                                      </p:tavLst>
                                    </p:anim>
                                    <p:set>
                                      <p:cBhvr>
                                        <p:cTn id="16" dur="1" fill="hold">
                                          <p:stCondLst>
                                            <p:cond delay="999"/>
                                          </p:stCondLst>
                                        </p:cTn>
                                        <p:tgtEl>
                                          <p:spTgt spid="11"/>
                                        </p:tgtEl>
                                        <p:attrNameLst>
                                          <p:attrName>style.visibility</p:attrName>
                                        </p:attrNameLst>
                                      </p:cBhvr>
                                      <p:to>
                                        <p:strVal val="hidden"/>
                                      </p:to>
                                    </p:se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par>
                          <p:cTn id="29" fill="hold">
                            <p:stCondLst>
                              <p:cond delay="4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5500"/>
                            </p:stCondLst>
                            <p:childTnLst>
                              <p:par>
                                <p:cTn id="38" presetID="10"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6A9E0"/>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226148" y="2202471"/>
            <a:ext cx="6965852" cy="4655529"/>
          </a:xfrm>
          <a:prstGeom prst="rect">
            <a:avLst/>
          </a:prstGeom>
        </p:spPr>
      </p:pic>
      <p:pic>
        <p:nvPicPr>
          <p:cNvPr id="6" name="Picture 5"/>
          <p:cNvPicPr>
            <a:picLocks noChangeAspect="1"/>
          </p:cNvPicPr>
          <p:nvPr/>
        </p:nvPicPr>
        <p:blipFill>
          <a:blip r:embed="rId4"/>
          <a:stretch>
            <a:fillRect/>
          </a:stretch>
        </p:blipFill>
        <p:spPr>
          <a:xfrm>
            <a:off x="880909" y="0"/>
            <a:ext cx="4684537" cy="6887677"/>
          </a:xfrm>
          <a:prstGeom prst="rect">
            <a:avLst/>
          </a:prstGeom>
        </p:spPr>
      </p:pic>
      <p:pic>
        <p:nvPicPr>
          <p:cNvPr id="10" name="Picture 9"/>
          <p:cNvPicPr>
            <a:picLocks noChangeAspect="1"/>
          </p:cNvPicPr>
          <p:nvPr/>
        </p:nvPicPr>
        <p:blipFill>
          <a:blip r:embed="rId5"/>
          <a:stretch>
            <a:fillRect/>
          </a:stretch>
        </p:blipFill>
        <p:spPr>
          <a:xfrm>
            <a:off x="1436710" y="4581155"/>
            <a:ext cx="3028964" cy="1969965"/>
          </a:xfrm>
          <a:prstGeom prst="rect">
            <a:avLst/>
          </a:prstGeom>
        </p:spPr>
      </p:pic>
      <p:sp>
        <p:nvSpPr>
          <p:cNvPr id="11" name="TextBox 10"/>
          <p:cNvSpPr txBox="1"/>
          <p:nvPr/>
        </p:nvSpPr>
        <p:spPr>
          <a:xfrm>
            <a:off x="6018027" y="946289"/>
            <a:ext cx="5082363" cy="646331"/>
          </a:xfrm>
          <a:prstGeom prst="rect">
            <a:avLst/>
          </a:prstGeom>
          <a:noFill/>
        </p:spPr>
        <p:txBody>
          <a:bodyPr wrap="square" rtlCol="0">
            <a:spAutoFit/>
          </a:bodyPr>
          <a:lstStyle/>
          <a:p>
            <a:r>
              <a:rPr lang="en-US" sz="3600" dirty="0" smtClean="0">
                <a:solidFill>
                  <a:schemeClr val="bg1"/>
                </a:solidFill>
                <a:latin typeface="+mj-lt"/>
              </a:rPr>
              <a:t>Built-in API Management</a:t>
            </a:r>
            <a:endParaRPr lang="en-US" sz="3600" dirty="0">
              <a:solidFill>
                <a:schemeClr val="bg1"/>
              </a:solidFill>
              <a:latin typeface="+mj-lt"/>
            </a:endParaRPr>
          </a:p>
        </p:txBody>
      </p:sp>
      <p:sp>
        <p:nvSpPr>
          <p:cNvPr id="12" name="TextBox 11"/>
          <p:cNvSpPr txBox="1"/>
          <p:nvPr/>
        </p:nvSpPr>
        <p:spPr>
          <a:xfrm>
            <a:off x="6018027" y="1637406"/>
            <a:ext cx="5962691" cy="3170099"/>
          </a:xfrm>
          <a:prstGeom prst="rect">
            <a:avLst/>
          </a:prstGeom>
          <a:noFill/>
        </p:spPr>
        <p:txBody>
          <a:bodyPr wrap="square" rtlCol="0">
            <a:spAutoFit/>
          </a:bodyPr>
          <a:lstStyle/>
          <a:p>
            <a:pPr marL="457200" lvl="0" indent="-457200">
              <a:spcBef>
                <a:spcPts val="1800"/>
              </a:spcBef>
              <a:buFont typeface="Wingdings" panose="05000000000000000000" pitchFamily="2" charset="2"/>
              <a:buChar char="à"/>
            </a:pPr>
            <a:r>
              <a:rPr lang="en-US" sz="2800" dirty="0">
                <a:solidFill>
                  <a:srgbClr val="FFFFFF"/>
                </a:solidFill>
                <a:latin typeface="Segoe UI Light"/>
                <a:sym typeface="Wingdings" panose="05000000000000000000" pitchFamily="2" charset="2"/>
              </a:rPr>
              <a:t>Hybrid connectivity</a:t>
            </a:r>
          </a:p>
          <a:p>
            <a:pPr marL="457200" lvl="0" indent="-457200">
              <a:spcBef>
                <a:spcPts val="1800"/>
              </a:spcBef>
              <a:buFont typeface="Wingdings" panose="05000000000000000000" pitchFamily="2" charset="2"/>
              <a:buChar char="à"/>
            </a:pPr>
            <a:r>
              <a:rPr lang="en-US" sz="2800" dirty="0">
                <a:solidFill>
                  <a:srgbClr val="FFFFFF"/>
                </a:solidFill>
                <a:latin typeface="Segoe UI Light"/>
                <a:sym typeface="Wingdings" panose="05000000000000000000" pitchFamily="2" charset="2"/>
              </a:rPr>
              <a:t>Throttle, rate limit and </a:t>
            </a:r>
            <a:r>
              <a:rPr lang="en-US" sz="2800" dirty="0" smtClean="0">
                <a:solidFill>
                  <a:srgbClr val="FFFFFF"/>
                </a:solidFill>
                <a:latin typeface="Segoe UI Light"/>
                <a:sym typeface="Wingdings" panose="05000000000000000000" pitchFamily="2" charset="2"/>
              </a:rPr>
              <a:t>quota callers</a:t>
            </a:r>
            <a:endParaRPr lang="en-US" sz="2800" dirty="0">
              <a:solidFill>
                <a:srgbClr val="FFFFFF"/>
              </a:solidFill>
              <a:latin typeface="Segoe UI Light"/>
              <a:sym typeface="Wingdings" panose="05000000000000000000" pitchFamily="2" charset="2"/>
            </a:endParaRPr>
          </a:p>
          <a:p>
            <a:pPr marL="457200" lvl="0" indent="-457200">
              <a:spcBef>
                <a:spcPts val="1800"/>
              </a:spcBef>
              <a:buFont typeface="Wingdings" panose="05000000000000000000" pitchFamily="2" charset="2"/>
              <a:buChar char="à"/>
            </a:pPr>
            <a:r>
              <a:rPr lang="en-US" sz="2800" dirty="0">
                <a:solidFill>
                  <a:srgbClr val="FFFFFF"/>
                </a:solidFill>
                <a:latin typeface="Segoe UI Light"/>
                <a:sym typeface="Wingdings" panose="05000000000000000000" pitchFamily="2" charset="2"/>
              </a:rPr>
              <a:t>Modern </a:t>
            </a:r>
            <a:r>
              <a:rPr lang="en-US" sz="2800" dirty="0" smtClean="0">
                <a:solidFill>
                  <a:srgbClr val="FFFFFF"/>
                </a:solidFill>
                <a:latin typeface="Segoe UI Light"/>
                <a:sym typeface="Wingdings" panose="05000000000000000000" pitchFamily="2" charset="2"/>
              </a:rPr>
              <a:t>formats </a:t>
            </a:r>
            <a:r>
              <a:rPr lang="en-US" sz="2800" dirty="0">
                <a:solidFill>
                  <a:srgbClr val="FFFFFF"/>
                </a:solidFill>
                <a:latin typeface="Segoe UI Light"/>
                <a:sym typeface="Wingdings" panose="05000000000000000000" pitchFamily="2" charset="2"/>
              </a:rPr>
              <a:t>to existing APIs</a:t>
            </a:r>
          </a:p>
          <a:p>
            <a:pPr marL="457200" lvl="0" indent="-457200">
              <a:spcBef>
                <a:spcPts val="1800"/>
              </a:spcBef>
              <a:buFont typeface="Wingdings" panose="05000000000000000000" pitchFamily="2" charset="2"/>
              <a:buChar char="à"/>
            </a:pPr>
            <a:r>
              <a:rPr lang="en-US" sz="2800" dirty="0">
                <a:solidFill>
                  <a:srgbClr val="FFFFFF"/>
                </a:solidFill>
                <a:latin typeface="Segoe UI Light"/>
                <a:sym typeface="Wingdings" panose="05000000000000000000" pitchFamily="2" charset="2"/>
              </a:rPr>
              <a:t>Authentication + key management</a:t>
            </a:r>
          </a:p>
          <a:p>
            <a:pPr marL="457200" lvl="0" indent="-457200">
              <a:spcBef>
                <a:spcPts val="1800"/>
              </a:spcBef>
              <a:buFont typeface="Wingdings" panose="05000000000000000000" pitchFamily="2" charset="2"/>
              <a:buChar char="à"/>
            </a:pPr>
            <a:r>
              <a:rPr lang="en-US" sz="2800" dirty="0">
                <a:solidFill>
                  <a:srgbClr val="FFFFFF"/>
                </a:solidFill>
                <a:latin typeface="Segoe UI Light"/>
                <a:sym typeface="Wingdings" panose="05000000000000000000" pitchFamily="2" charset="2"/>
              </a:rPr>
              <a:t>Built-in analytics</a:t>
            </a:r>
          </a:p>
        </p:txBody>
      </p:sp>
      <p:sp>
        <p:nvSpPr>
          <p:cNvPr id="14" name="Rounded Rectangle 13"/>
          <p:cNvSpPr/>
          <p:nvPr/>
        </p:nvSpPr>
        <p:spPr>
          <a:xfrm>
            <a:off x="1565770" y="1052624"/>
            <a:ext cx="1562986" cy="1562986"/>
          </a:xfrm>
          <a:prstGeom prst="roundRect">
            <a:avLst>
              <a:gd name="adj" fmla="val 64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rgbClr val="FFFFFF"/>
                </a:solidFill>
                <a:latin typeface="Segoe UI Light"/>
              </a:rPr>
              <a:t>Governance</a:t>
            </a:r>
          </a:p>
        </p:txBody>
      </p:sp>
      <p:sp>
        <p:nvSpPr>
          <p:cNvPr id="15" name="Rounded Rectangle 14"/>
          <p:cNvSpPr/>
          <p:nvPr/>
        </p:nvSpPr>
        <p:spPr>
          <a:xfrm>
            <a:off x="3266979" y="1052624"/>
            <a:ext cx="1562986" cy="1562986"/>
          </a:xfrm>
          <a:prstGeom prst="roundRect">
            <a:avLst>
              <a:gd name="adj" fmla="val 64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rgbClr val="FFFFFF"/>
                </a:solidFill>
                <a:latin typeface="Segoe UI Light"/>
              </a:rPr>
              <a:t>Access Control</a:t>
            </a:r>
          </a:p>
        </p:txBody>
      </p:sp>
      <p:sp>
        <p:nvSpPr>
          <p:cNvPr id="16" name="Rounded Rectangle 15"/>
          <p:cNvSpPr/>
          <p:nvPr/>
        </p:nvSpPr>
        <p:spPr>
          <a:xfrm>
            <a:off x="1565770" y="2743201"/>
            <a:ext cx="1562986" cy="1562986"/>
          </a:xfrm>
          <a:prstGeom prst="roundRect">
            <a:avLst>
              <a:gd name="adj" fmla="val 64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rgbClr val="FFFFFF"/>
                </a:solidFill>
                <a:latin typeface="Segoe UI Light"/>
              </a:rPr>
              <a:t>Partner </a:t>
            </a:r>
            <a:r>
              <a:rPr lang="en-US" dirty="0" smtClean="0">
                <a:solidFill>
                  <a:srgbClr val="FFFFFF"/>
                </a:solidFill>
                <a:latin typeface="Segoe UI Light"/>
              </a:rPr>
              <a:t>APIs</a:t>
            </a:r>
            <a:endParaRPr lang="en-US" dirty="0">
              <a:solidFill>
                <a:srgbClr val="FFFFFF"/>
              </a:solidFill>
              <a:latin typeface="Segoe UI Light"/>
            </a:endParaRPr>
          </a:p>
        </p:txBody>
      </p:sp>
      <p:sp>
        <p:nvSpPr>
          <p:cNvPr id="17" name="Rounded Rectangle 16"/>
          <p:cNvSpPr/>
          <p:nvPr/>
        </p:nvSpPr>
        <p:spPr>
          <a:xfrm>
            <a:off x="3266979" y="2743201"/>
            <a:ext cx="1562986" cy="1562986"/>
          </a:xfrm>
          <a:prstGeom prst="roundRect">
            <a:avLst>
              <a:gd name="adj" fmla="val 646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rgbClr val="FFFFFF"/>
                </a:solidFill>
                <a:latin typeface="Segoe UI Light"/>
              </a:rPr>
              <a:t>APIs for </a:t>
            </a:r>
            <a:r>
              <a:rPr lang="en-US" dirty="0" smtClean="0">
                <a:solidFill>
                  <a:srgbClr val="FFFFFF"/>
                </a:solidFill>
                <a:latin typeface="Segoe UI Light"/>
              </a:rPr>
              <a:t/>
            </a:r>
            <a:br>
              <a:rPr lang="en-US" dirty="0" smtClean="0">
                <a:solidFill>
                  <a:srgbClr val="FFFFFF"/>
                </a:solidFill>
                <a:latin typeface="Segoe UI Light"/>
              </a:rPr>
            </a:br>
            <a:r>
              <a:rPr lang="en-US" dirty="0" smtClean="0">
                <a:solidFill>
                  <a:srgbClr val="FFFFFF"/>
                </a:solidFill>
                <a:latin typeface="Segoe UI Light"/>
              </a:rPr>
              <a:t>On-Premises </a:t>
            </a:r>
            <a:r>
              <a:rPr lang="en-US" dirty="0">
                <a:solidFill>
                  <a:srgbClr val="FFFFFF"/>
                </a:solidFill>
                <a:latin typeface="Segoe UI Light"/>
              </a:rPr>
              <a:t>and SaaS</a:t>
            </a:r>
          </a:p>
        </p:txBody>
      </p:sp>
    </p:spTree>
    <p:extLst>
      <p:ext uri="{BB962C8B-B14F-4D97-AF65-F5344CB8AC3E}">
        <p14:creationId xmlns:p14="http://schemas.microsoft.com/office/powerpoint/2010/main" val="4163469565"/>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99ED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997152"/>
            <a:ext cx="8556171" cy="4860848"/>
          </a:xfrm>
          <a:prstGeom prst="rect">
            <a:avLst/>
          </a:prstGeom>
        </p:spPr>
      </p:pic>
      <p:pic>
        <p:nvPicPr>
          <p:cNvPr id="5" name="Picture 4"/>
          <p:cNvPicPr>
            <a:picLocks noChangeAspect="1"/>
          </p:cNvPicPr>
          <p:nvPr/>
        </p:nvPicPr>
        <p:blipFill>
          <a:blip r:embed="rId4"/>
          <a:stretch>
            <a:fillRect/>
          </a:stretch>
        </p:blipFill>
        <p:spPr>
          <a:xfrm>
            <a:off x="880909" y="-26204"/>
            <a:ext cx="4684537" cy="6894837"/>
          </a:xfrm>
          <a:prstGeom prst="rect">
            <a:avLst/>
          </a:prstGeom>
        </p:spPr>
      </p:pic>
      <p:sp>
        <p:nvSpPr>
          <p:cNvPr id="7" name="TextBox 6"/>
          <p:cNvSpPr txBox="1"/>
          <p:nvPr/>
        </p:nvSpPr>
        <p:spPr>
          <a:xfrm>
            <a:off x="6018027" y="946289"/>
            <a:ext cx="5082363" cy="1200329"/>
          </a:xfrm>
          <a:prstGeom prst="rect">
            <a:avLst/>
          </a:prstGeom>
          <a:noFill/>
        </p:spPr>
        <p:txBody>
          <a:bodyPr wrap="square" rtlCol="0">
            <a:spAutoFit/>
          </a:bodyPr>
          <a:lstStyle/>
          <a:p>
            <a:r>
              <a:rPr lang="en-US" sz="3600" dirty="0" smtClean="0">
                <a:solidFill>
                  <a:schemeClr val="bg1"/>
                </a:solidFill>
                <a:latin typeface="+mj-lt"/>
              </a:rPr>
              <a:t>Microservice runtime and development</a:t>
            </a:r>
            <a:endParaRPr lang="en-US" sz="3600" dirty="0">
              <a:solidFill>
                <a:schemeClr val="bg1"/>
              </a:solidFill>
              <a:latin typeface="+mj-lt"/>
            </a:endParaRPr>
          </a:p>
        </p:txBody>
      </p:sp>
      <p:sp>
        <p:nvSpPr>
          <p:cNvPr id="8" name="TextBox 7"/>
          <p:cNvSpPr txBox="1"/>
          <p:nvPr/>
        </p:nvSpPr>
        <p:spPr>
          <a:xfrm>
            <a:off x="6018027" y="2146618"/>
            <a:ext cx="5082363" cy="3600986"/>
          </a:xfrm>
          <a:prstGeom prst="rect">
            <a:avLst/>
          </a:prstGeom>
          <a:noFill/>
        </p:spPr>
        <p:txBody>
          <a:bodyPr wrap="square" rtlCol="0">
            <a:spAutoFit/>
          </a:bodyPr>
          <a:lstStyle/>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Cross platform </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Auto update</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Deep logging diagnostics</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Rich ecosystem with partner monetization opportunities</a:t>
            </a:r>
          </a:p>
          <a:p>
            <a:pPr marL="457200" lvl="0" indent="-457200">
              <a:spcBef>
                <a:spcPts val="1800"/>
              </a:spcBef>
              <a:buFont typeface="Wingdings" panose="05000000000000000000" pitchFamily="2" charset="2"/>
              <a:buChar char="à"/>
            </a:pPr>
            <a:endParaRPr lang="en-US" sz="2800" dirty="0">
              <a:solidFill>
                <a:srgbClr val="FFFFFF"/>
              </a:solidFill>
              <a:latin typeface="Segoe UI Light"/>
              <a:sym typeface="Wingdings" panose="05000000000000000000" pitchFamily="2" charset="2"/>
            </a:endParaRPr>
          </a:p>
        </p:txBody>
      </p:sp>
      <p:sp>
        <p:nvSpPr>
          <p:cNvPr id="9" name="Right Arrow 8"/>
          <p:cNvSpPr/>
          <p:nvPr/>
        </p:nvSpPr>
        <p:spPr>
          <a:xfrm rot="16200000">
            <a:off x="-74427" y="2923944"/>
            <a:ext cx="4784651" cy="829340"/>
          </a:xfrm>
          <a:prstGeom prst="rightArrow">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200000">
            <a:off x="972885" y="2567758"/>
            <a:ext cx="5497025" cy="829340"/>
          </a:xfrm>
          <a:prstGeom prst="rightArrow">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1322771" y="4370112"/>
            <a:ext cx="3738329" cy="2193402"/>
          </a:xfrm>
          <a:prstGeom prst="rect">
            <a:avLst/>
          </a:prstGeom>
        </p:spPr>
      </p:pic>
    </p:spTree>
    <p:extLst>
      <p:ext uri="{BB962C8B-B14F-4D97-AF65-F5344CB8AC3E}">
        <p14:creationId xmlns:p14="http://schemas.microsoft.com/office/powerpoint/2010/main" val="376911349"/>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500"/>
                                        <p:tgtEl>
                                          <p:spTgt spid="10"/>
                                        </p:tgtEl>
                                      </p:cBhvr>
                                    </p:animEffect>
                                  </p:childTnLst>
                                </p:cTn>
                              </p:par>
                              <p:par>
                                <p:cTn id="20" presetID="22" presetClass="entr" presetSubtype="4"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75B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78" y="792275"/>
            <a:ext cx="6680503" cy="5066583"/>
          </a:xfrm>
          <a:prstGeom prst="rect">
            <a:avLst/>
          </a:prstGeom>
        </p:spPr>
      </p:pic>
      <p:pic>
        <p:nvPicPr>
          <p:cNvPr id="5" name="Picture 4"/>
          <p:cNvPicPr>
            <a:picLocks noChangeAspect="1"/>
          </p:cNvPicPr>
          <p:nvPr/>
        </p:nvPicPr>
        <p:blipFill>
          <a:blip r:embed="rId4"/>
          <a:stretch>
            <a:fillRect/>
          </a:stretch>
        </p:blipFill>
        <p:spPr>
          <a:xfrm>
            <a:off x="880909" y="0"/>
            <a:ext cx="4684537" cy="6887677"/>
          </a:xfrm>
          <a:prstGeom prst="rect">
            <a:avLst/>
          </a:prstGeom>
        </p:spPr>
      </p:pic>
      <p:sp>
        <p:nvSpPr>
          <p:cNvPr id="8" name="TextBox 7"/>
          <p:cNvSpPr txBox="1"/>
          <p:nvPr/>
        </p:nvSpPr>
        <p:spPr>
          <a:xfrm>
            <a:off x="6018027" y="946289"/>
            <a:ext cx="5082363" cy="646331"/>
          </a:xfrm>
          <a:prstGeom prst="rect">
            <a:avLst/>
          </a:prstGeom>
          <a:noFill/>
        </p:spPr>
        <p:txBody>
          <a:bodyPr wrap="square" rtlCol="0">
            <a:spAutoFit/>
          </a:bodyPr>
          <a:lstStyle/>
          <a:p>
            <a:r>
              <a:rPr lang="en-US" sz="3600" dirty="0" smtClean="0">
                <a:solidFill>
                  <a:schemeClr val="bg1"/>
                </a:solidFill>
                <a:latin typeface="+mj-lt"/>
              </a:rPr>
              <a:t>Out-of-box Microservices</a:t>
            </a:r>
            <a:endParaRPr lang="en-US" sz="3600" dirty="0">
              <a:solidFill>
                <a:schemeClr val="bg1"/>
              </a:solidFill>
              <a:latin typeface="+mj-lt"/>
            </a:endParaRPr>
          </a:p>
        </p:txBody>
      </p:sp>
      <p:sp>
        <p:nvSpPr>
          <p:cNvPr id="9" name="TextBox 8"/>
          <p:cNvSpPr txBox="1"/>
          <p:nvPr/>
        </p:nvSpPr>
        <p:spPr>
          <a:xfrm>
            <a:off x="6018027" y="1637406"/>
            <a:ext cx="5082363" cy="3370153"/>
          </a:xfrm>
          <a:prstGeom prst="rect">
            <a:avLst/>
          </a:prstGeom>
          <a:noFill/>
        </p:spPr>
        <p:txBody>
          <a:bodyPr wrap="square" rtlCol="0">
            <a:spAutoFit/>
          </a:bodyPr>
          <a:lstStyle/>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Standard Protocols</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Common Enterprise Apps</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Most Popular consumer and Enterprise SaaS</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Available through the marketplace</a:t>
            </a:r>
            <a:endParaRPr lang="en-US" sz="2800" dirty="0">
              <a:solidFill>
                <a:srgbClr val="FFFFFF"/>
              </a:solidFill>
              <a:latin typeface="Segoe UI Light"/>
              <a:sym typeface="Wingdings" panose="05000000000000000000" pitchFamily="2" charset="2"/>
            </a:endParaRPr>
          </a:p>
        </p:txBody>
      </p:sp>
      <p:sp>
        <p:nvSpPr>
          <p:cNvPr id="3" name="Rectangle 2"/>
          <p:cNvSpPr/>
          <p:nvPr/>
        </p:nvSpPr>
        <p:spPr>
          <a:xfrm>
            <a:off x="1202636" y="0"/>
            <a:ext cx="4005468" cy="6549887"/>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63362" y="3726108"/>
            <a:ext cx="1388585" cy="677108"/>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Web Services</a:t>
            </a:r>
            <a:br>
              <a:rPr lang="en-US" sz="1600" dirty="0" smtClean="0">
                <a:solidFill>
                  <a:srgbClr val="231F20"/>
                </a:solidFill>
              </a:rPr>
            </a:br>
            <a:r>
              <a:rPr lang="en-US" sz="1600" dirty="0" smtClean="0">
                <a:solidFill>
                  <a:srgbClr val="231F20"/>
                </a:solidFill>
              </a:rPr>
              <a:t>(SOAP+WCF)</a:t>
            </a:r>
            <a:endParaRPr lang="en-US" sz="1600" dirty="0">
              <a:solidFill>
                <a:srgbClr val="231F20"/>
              </a:solidFill>
            </a:endParaRPr>
          </a:p>
        </p:txBody>
      </p:sp>
      <p:sp>
        <p:nvSpPr>
          <p:cNvPr id="23" name="Rectangle 22"/>
          <p:cNvSpPr/>
          <p:nvPr/>
        </p:nvSpPr>
        <p:spPr>
          <a:xfrm>
            <a:off x="4358238" y="730846"/>
            <a:ext cx="492444"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File</a:t>
            </a:r>
            <a:endParaRPr lang="en-US" sz="1600" dirty="0">
              <a:solidFill>
                <a:srgbClr val="231F20"/>
              </a:solidFill>
            </a:endParaRPr>
          </a:p>
        </p:txBody>
      </p:sp>
      <p:sp>
        <p:nvSpPr>
          <p:cNvPr id="25" name="Rectangle 24"/>
          <p:cNvSpPr/>
          <p:nvPr/>
        </p:nvSpPr>
        <p:spPr>
          <a:xfrm>
            <a:off x="3536125" y="1483601"/>
            <a:ext cx="728084"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Siebel</a:t>
            </a:r>
            <a:endParaRPr lang="en-US" sz="1600" dirty="0">
              <a:solidFill>
                <a:srgbClr val="231F20"/>
              </a:solidFill>
            </a:endParaRPr>
          </a:p>
        </p:txBody>
      </p:sp>
      <p:sp>
        <p:nvSpPr>
          <p:cNvPr id="27" name="Rectangle 26"/>
          <p:cNvSpPr/>
          <p:nvPr/>
        </p:nvSpPr>
        <p:spPr>
          <a:xfrm>
            <a:off x="1195699" y="2889030"/>
            <a:ext cx="2088521"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Microsoft SQL Server</a:t>
            </a:r>
          </a:p>
        </p:txBody>
      </p:sp>
      <p:sp>
        <p:nvSpPr>
          <p:cNvPr id="28" name="Rectangle 27"/>
          <p:cNvSpPr/>
          <p:nvPr/>
        </p:nvSpPr>
        <p:spPr>
          <a:xfrm>
            <a:off x="2144799" y="1814812"/>
            <a:ext cx="931281"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Informix</a:t>
            </a:r>
          </a:p>
        </p:txBody>
      </p:sp>
      <p:sp>
        <p:nvSpPr>
          <p:cNvPr id="30" name="Rectangle 29"/>
          <p:cNvSpPr/>
          <p:nvPr/>
        </p:nvSpPr>
        <p:spPr>
          <a:xfrm>
            <a:off x="3470226" y="3068268"/>
            <a:ext cx="1661545"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Oracle Database</a:t>
            </a:r>
          </a:p>
        </p:txBody>
      </p:sp>
      <p:sp>
        <p:nvSpPr>
          <p:cNvPr id="33" name="Rectangle 32"/>
          <p:cNvSpPr/>
          <p:nvPr/>
        </p:nvSpPr>
        <p:spPr>
          <a:xfrm>
            <a:off x="4202106" y="2339767"/>
            <a:ext cx="1119730"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SQL Azure</a:t>
            </a:r>
          </a:p>
        </p:txBody>
      </p:sp>
      <p:sp>
        <p:nvSpPr>
          <p:cNvPr id="20" name="Rectangle 19"/>
          <p:cNvSpPr/>
          <p:nvPr/>
        </p:nvSpPr>
        <p:spPr>
          <a:xfrm>
            <a:off x="1302188" y="2624738"/>
            <a:ext cx="1024255"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FTP/FTPS</a:t>
            </a:r>
            <a:endParaRPr lang="en-US" sz="1600" dirty="0">
              <a:solidFill>
                <a:srgbClr val="231F20"/>
              </a:solidFill>
            </a:endParaRPr>
          </a:p>
        </p:txBody>
      </p:sp>
      <p:sp>
        <p:nvSpPr>
          <p:cNvPr id="31" name="Rectangle 30"/>
          <p:cNvSpPr/>
          <p:nvPr/>
        </p:nvSpPr>
        <p:spPr>
          <a:xfrm>
            <a:off x="1943739" y="4675012"/>
            <a:ext cx="2280304"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Microsoft Dynamics AX</a:t>
            </a:r>
          </a:p>
        </p:txBody>
      </p:sp>
      <p:sp>
        <p:nvSpPr>
          <p:cNvPr id="19" name="Rectangle 18"/>
          <p:cNvSpPr/>
          <p:nvPr/>
        </p:nvSpPr>
        <p:spPr>
          <a:xfrm>
            <a:off x="3320218" y="2032924"/>
            <a:ext cx="700833"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SMTP</a:t>
            </a:r>
            <a:endParaRPr lang="en-US" sz="1600" dirty="0">
              <a:solidFill>
                <a:srgbClr val="231F20"/>
              </a:solidFill>
            </a:endParaRPr>
          </a:p>
        </p:txBody>
      </p:sp>
      <p:sp>
        <p:nvSpPr>
          <p:cNvPr id="21" name="Rectangle 20"/>
          <p:cNvSpPr/>
          <p:nvPr/>
        </p:nvSpPr>
        <p:spPr>
          <a:xfrm>
            <a:off x="1291538" y="793452"/>
            <a:ext cx="1947200"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HTTP, HTTPS (REST)</a:t>
            </a:r>
          </a:p>
        </p:txBody>
      </p:sp>
      <p:sp>
        <p:nvSpPr>
          <p:cNvPr id="29" name="Rectangle 28"/>
          <p:cNvSpPr/>
          <p:nvPr/>
        </p:nvSpPr>
        <p:spPr>
          <a:xfrm>
            <a:off x="3376217" y="192616"/>
            <a:ext cx="1602106"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err="1">
                <a:solidFill>
                  <a:srgbClr val="231F20"/>
                </a:solidFill>
              </a:rPr>
              <a:t>Websphere</a:t>
            </a:r>
            <a:r>
              <a:rPr lang="en-US" sz="1600" dirty="0">
                <a:solidFill>
                  <a:srgbClr val="231F20"/>
                </a:solidFill>
              </a:rPr>
              <a:t> MQ</a:t>
            </a:r>
          </a:p>
        </p:txBody>
      </p:sp>
      <p:sp>
        <p:nvSpPr>
          <p:cNvPr id="32" name="Rectangle 31"/>
          <p:cNvSpPr/>
          <p:nvPr/>
        </p:nvSpPr>
        <p:spPr>
          <a:xfrm>
            <a:off x="1028883" y="4120440"/>
            <a:ext cx="2066400"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Microsoft SharePoint</a:t>
            </a:r>
          </a:p>
        </p:txBody>
      </p:sp>
      <p:sp>
        <p:nvSpPr>
          <p:cNvPr id="34" name="Rectangle 33"/>
          <p:cNvSpPr/>
          <p:nvPr/>
        </p:nvSpPr>
        <p:spPr>
          <a:xfrm>
            <a:off x="2239959" y="5145425"/>
            <a:ext cx="1801904" cy="677108"/>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Azure Services </a:t>
            </a:r>
            <a:br>
              <a:rPr lang="en-US" sz="1600" dirty="0">
                <a:solidFill>
                  <a:srgbClr val="231F20"/>
                </a:solidFill>
              </a:rPr>
            </a:br>
            <a:r>
              <a:rPr lang="en-US" sz="1600" dirty="0">
                <a:solidFill>
                  <a:srgbClr val="231F20"/>
                </a:solidFill>
              </a:rPr>
              <a:t>(Mobile + Others)</a:t>
            </a:r>
          </a:p>
        </p:txBody>
      </p:sp>
      <p:sp>
        <p:nvSpPr>
          <p:cNvPr id="43" name="Rectangle 42"/>
          <p:cNvSpPr/>
          <p:nvPr/>
        </p:nvSpPr>
        <p:spPr>
          <a:xfrm>
            <a:off x="4147699" y="3443838"/>
            <a:ext cx="1106393"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err="1">
                <a:solidFill>
                  <a:srgbClr val="231F20"/>
                </a:solidFill>
              </a:rPr>
              <a:t>MongoDB</a:t>
            </a:r>
            <a:endParaRPr lang="en-US" sz="1600" dirty="0">
              <a:solidFill>
                <a:srgbClr val="231F20"/>
              </a:solidFill>
            </a:endParaRPr>
          </a:p>
        </p:txBody>
      </p:sp>
      <p:sp>
        <p:nvSpPr>
          <p:cNvPr id="18" name="Rectangle 17"/>
          <p:cNvSpPr/>
          <p:nvPr/>
        </p:nvSpPr>
        <p:spPr>
          <a:xfrm>
            <a:off x="2136652" y="2085449"/>
            <a:ext cx="618888"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SFTP</a:t>
            </a:r>
            <a:endParaRPr lang="en-US" sz="1600" dirty="0">
              <a:solidFill>
                <a:srgbClr val="231F20"/>
              </a:solidFill>
            </a:endParaRPr>
          </a:p>
        </p:txBody>
      </p:sp>
      <p:sp>
        <p:nvSpPr>
          <p:cNvPr id="38" name="Rectangle 37"/>
          <p:cNvSpPr/>
          <p:nvPr/>
        </p:nvSpPr>
        <p:spPr>
          <a:xfrm>
            <a:off x="2475590" y="2457880"/>
            <a:ext cx="768672"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err="1">
                <a:solidFill>
                  <a:srgbClr val="231F20"/>
                </a:solidFill>
              </a:rPr>
              <a:t>Coupa</a:t>
            </a:r>
            <a:endParaRPr lang="en-US" sz="1600" dirty="0">
              <a:solidFill>
                <a:srgbClr val="231F20"/>
              </a:solidFill>
            </a:endParaRPr>
          </a:p>
        </p:txBody>
      </p:sp>
      <p:sp>
        <p:nvSpPr>
          <p:cNvPr id="49" name="Rectangle 48"/>
          <p:cNvSpPr/>
          <p:nvPr/>
        </p:nvSpPr>
        <p:spPr>
          <a:xfrm>
            <a:off x="4251166" y="1128532"/>
            <a:ext cx="575286"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BOX</a:t>
            </a:r>
            <a:endParaRPr lang="en-US" sz="1600" dirty="0">
              <a:solidFill>
                <a:srgbClr val="231F20"/>
              </a:solidFill>
            </a:endParaRPr>
          </a:p>
        </p:txBody>
      </p:sp>
      <p:sp>
        <p:nvSpPr>
          <p:cNvPr id="26" name="Rectangle 25"/>
          <p:cNvSpPr/>
          <p:nvPr/>
        </p:nvSpPr>
        <p:spPr>
          <a:xfrm>
            <a:off x="1486245" y="177532"/>
            <a:ext cx="758542"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AS400</a:t>
            </a:r>
          </a:p>
        </p:txBody>
      </p:sp>
      <p:sp>
        <p:nvSpPr>
          <p:cNvPr id="35" name="Rectangle 34"/>
          <p:cNvSpPr/>
          <p:nvPr/>
        </p:nvSpPr>
        <p:spPr>
          <a:xfrm>
            <a:off x="1468484" y="4800304"/>
            <a:ext cx="1547924" cy="677108"/>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Azure Services </a:t>
            </a:r>
            <a:br>
              <a:rPr lang="en-US" sz="1600" dirty="0">
                <a:solidFill>
                  <a:srgbClr val="231F20"/>
                </a:solidFill>
              </a:rPr>
            </a:br>
            <a:r>
              <a:rPr lang="en-US" sz="1600" dirty="0">
                <a:solidFill>
                  <a:srgbClr val="231F20"/>
                </a:solidFill>
              </a:rPr>
              <a:t>(Service Bus)</a:t>
            </a:r>
          </a:p>
        </p:txBody>
      </p:sp>
      <p:sp>
        <p:nvSpPr>
          <p:cNvPr id="44" name="Rectangle 43"/>
          <p:cNvSpPr/>
          <p:nvPr/>
        </p:nvSpPr>
        <p:spPr>
          <a:xfrm>
            <a:off x="1360697" y="3882737"/>
            <a:ext cx="1252266"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err="1">
                <a:solidFill>
                  <a:srgbClr val="231F20"/>
                </a:solidFill>
              </a:rPr>
              <a:t>Quickbooks</a:t>
            </a:r>
            <a:endParaRPr lang="en-US" sz="1600" dirty="0">
              <a:solidFill>
                <a:srgbClr val="231F20"/>
              </a:solidFill>
            </a:endParaRPr>
          </a:p>
        </p:txBody>
      </p:sp>
      <p:sp>
        <p:nvSpPr>
          <p:cNvPr id="45" name="Rectangle 44"/>
          <p:cNvSpPr/>
          <p:nvPr/>
        </p:nvSpPr>
        <p:spPr>
          <a:xfrm>
            <a:off x="1800230" y="4508249"/>
            <a:ext cx="1097288"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Salesforce</a:t>
            </a:r>
          </a:p>
        </p:txBody>
      </p:sp>
      <p:sp>
        <p:nvSpPr>
          <p:cNvPr id="46" name="Rectangle 45"/>
          <p:cNvSpPr/>
          <p:nvPr/>
        </p:nvSpPr>
        <p:spPr>
          <a:xfrm>
            <a:off x="2937076" y="978163"/>
            <a:ext cx="1196161"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Sugar CRM</a:t>
            </a:r>
          </a:p>
        </p:txBody>
      </p:sp>
      <p:sp>
        <p:nvSpPr>
          <p:cNvPr id="24" name="Rectangle 23"/>
          <p:cNvSpPr/>
          <p:nvPr/>
        </p:nvSpPr>
        <p:spPr>
          <a:xfrm>
            <a:off x="3077078" y="1777453"/>
            <a:ext cx="2280304"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Microsoft Dynamics AX</a:t>
            </a:r>
          </a:p>
        </p:txBody>
      </p:sp>
      <p:sp>
        <p:nvSpPr>
          <p:cNvPr id="37" name="Rectangle 36"/>
          <p:cNvSpPr/>
          <p:nvPr/>
        </p:nvSpPr>
        <p:spPr>
          <a:xfrm>
            <a:off x="2090369" y="398680"/>
            <a:ext cx="846707"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Chatter</a:t>
            </a:r>
          </a:p>
        </p:txBody>
      </p:sp>
      <p:sp>
        <p:nvSpPr>
          <p:cNvPr id="39" name="Rectangle 38"/>
          <p:cNvSpPr/>
          <p:nvPr/>
        </p:nvSpPr>
        <p:spPr>
          <a:xfrm>
            <a:off x="928321" y="1863857"/>
            <a:ext cx="1047467"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Facebook</a:t>
            </a:r>
          </a:p>
        </p:txBody>
      </p:sp>
      <p:sp>
        <p:nvSpPr>
          <p:cNvPr id="40" name="Rectangle 39"/>
          <p:cNvSpPr/>
          <p:nvPr/>
        </p:nvSpPr>
        <p:spPr>
          <a:xfrm>
            <a:off x="2440405" y="3558114"/>
            <a:ext cx="1659942"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Azure </a:t>
            </a:r>
            <a:r>
              <a:rPr lang="en-US" sz="1600" dirty="0" err="1">
                <a:solidFill>
                  <a:srgbClr val="231F20"/>
                </a:solidFill>
              </a:rPr>
              <a:t>HDInsight</a:t>
            </a:r>
            <a:endParaRPr lang="en-US" sz="1600" dirty="0">
              <a:solidFill>
                <a:srgbClr val="231F20"/>
              </a:solidFill>
            </a:endParaRPr>
          </a:p>
        </p:txBody>
      </p:sp>
      <p:sp>
        <p:nvSpPr>
          <p:cNvPr id="41" name="Rectangle 40"/>
          <p:cNvSpPr/>
          <p:nvPr/>
        </p:nvSpPr>
        <p:spPr>
          <a:xfrm>
            <a:off x="3232938" y="2751940"/>
            <a:ext cx="938783"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err="1">
                <a:solidFill>
                  <a:srgbClr val="231F20"/>
                </a:solidFill>
              </a:rPr>
              <a:t>Marketo</a:t>
            </a:r>
            <a:endParaRPr lang="en-US" sz="1600" dirty="0">
              <a:solidFill>
                <a:srgbClr val="231F20"/>
              </a:solidFill>
            </a:endParaRPr>
          </a:p>
        </p:txBody>
      </p:sp>
      <p:sp>
        <p:nvSpPr>
          <p:cNvPr id="47" name="Rectangle 46"/>
          <p:cNvSpPr/>
          <p:nvPr/>
        </p:nvSpPr>
        <p:spPr>
          <a:xfrm>
            <a:off x="1424065" y="2222270"/>
            <a:ext cx="795282"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Twitter</a:t>
            </a:r>
          </a:p>
        </p:txBody>
      </p:sp>
      <p:sp>
        <p:nvSpPr>
          <p:cNvPr id="36" name="Rectangle 35"/>
          <p:cNvSpPr/>
          <p:nvPr/>
        </p:nvSpPr>
        <p:spPr>
          <a:xfrm>
            <a:off x="1374125" y="5790030"/>
            <a:ext cx="2131224" cy="677108"/>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Azure Services </a:t>
            </a:r>
            <a:br>
              <a:rPr lang="en-US" sz="1600" dirty="0">
                <a:solidFill>
                  <a:srgbClr val="231F20"/>
                </a:solidFill>
              </a:rPr>
            </a:br>
            <a:r>
              <a:rPr lang="en-US" sz="1600" dirty="0">
                <a:solidFill>
                  <a:srgbClr val="231F20"/>
                </a:solidFill>
              </a:rPr>
              <a:t>(Storage Blob +Table)</a:t>
            </a:r>
          </a:p>
        </p:txBody>
      </p:sp>
      <p:sp>
        <p:nvSpPr>
          <p:cNvPr id="42" name="Rectangle 41"/>
          <p:cNvSpPr/>
          <p:nvPr/>
        </p:nvSpPr>
        <p:spPr>
          <a:xfrm>
            <a:off x="2712844" y="4245294"/>
            <a:ext cx="1829155"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Microsoft Yammer</a:t>
            </a:r>
          </a:p>
        </p:txBody>
      </p:sp>
      <p:sp>
        <p:nvSpPr>
          <p:cNvPr id="48" name="Rectangle 47"/>
          <p:cNvSpPr/>
          <p:nvPr/>
        </p:nvSpPr>
        <p:spPr>
          <a:xfrm>
            <a:off x="4123587" y="2682293"/>
            <a:ext cx="657552"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err="1">
                <a:solidFill>
                  <a:srgbClr val="231F20"/>
                </a:solidFill>
              </a:rPr>
              <a:t>Zoho</a:t>
            </a:r>
            <a:endParaRPr lang="en-US" sz="1600" dirty="0">
              <a:solidFill>
                <a:srgbClr val="231F20"/>
              </a:solidFill>
            </a:endParaRPr>
          </a:p>
        </p:txBody>
      </p:sp>
      <p:sp>
        <p:nvSpPr>
          <p:cNvPr id="50" name="Rectangle 49"/>
          <p:cNvSpPr/>
          <p:nvPr/>
        </p:nvSpPr>
        <p:spPr>
          <a:xfrm>
            <a:off x="2983003" y="2135140"/>
            <a:ext cx="1033040"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OneDrive</a:t>
            </a:r>
            <a:endParaRPr lang="en-US" sz="1600" dirty="0">
              <a:solidFill>
                <a:srgbClr val="231F20"/>
              </a:solidFill>
            </a:endParaRPr>
          </a:p>
        </p:txBody>
      </p:sp>
      <p:sp>
        <p:nvSpPr>
          <p:cNvPr id="51" name="Rectangle 50"/>
          <p:cNvSpPr/>
          <p:nvPr/>
        </p:nvSpPr>
        <p:spPr>
          <a:xfrm>
            <a:off x="1458924" y="3452483"/>
            <a:ext cx="1518557"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err="1" smtClean="0">
                <a:solidFill>
                  <a:srgbClr val="231F20"/>
                </a:solidFill>
              </a:rPr>
              <a:t>SuccessFactors</a:t>
            </a:r>
            <a:endParaRPr lang="en-US" sz="1600" dirty="0">
              <a:solidFill>
                <a:srgbClr val="231F20"/>
              </a:solidFill>
            </a:endParaRPr>
          </a:p>
        </p:txBody>
      </p:sp>
      <p:sp>
        <p:nvSpPr>
          <p:cNvPr id="52" name="Rectangle 51"/>
          <p:cNvSpPr/>
          <p:nvPr/>
        </p:nvSpPr>
        <p:spPr>
          <a:xfrm>
            <a:off x="2844622" y="128962"/>
            <a:ext cx="713658"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err="1" smtClean="0">
                <a:solidFill>
                  <a:srgbClr val="231F20"/>
                </a:solidFill>
              </a:rPr>
              <a:t>Zuora</a:t>
            </a:r>
            <a:endParaRPr lang="en-US" sz="1600" dirty="0">
              <a:solidFill>
                <a:srgbClr val="231F20"/>
              </a:solidFill>
            </a:endParaRPr>
          </a:p>
        </p:txBody>
      </p:sp>
      <p:sp>
        <p:nvSpPr>
          <p:cNvPr id="53" name="Rectangle 52"/>
          <p:cNvSpPr/>
          <p:nvPr/>
        </p:nvSpPr>
        <p:spPr>
          <a:xfrm>
            <a:off x="4131543" y="2002151"/>
            <a:ext cx="699102"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err="1">
                <a:solidFill>
                  <a:srgbClr val="231F20"/>
                </a:solidFill>
              </a:rPr>
              <a:t>Twilio</a:t>
            </a:r>
            <a:endParaRPr lang="en-US" sz="1600" dirty="0">
              <a:solidFill>
                <a:srgbClr val="231F20"/>
              </a:solidFill>
            </a:endParaRPr>
          </a:p>
        </p:txBody>
      </p:sp>
      <p:sp>
        <p:nvSpPr>
          <p:cNvPr id="10" name="Rectangle 9"/>
          <p:cNvSpPr/>
          <p:nvPr/>
        </p:nvSpPr>
        <p:spPr>
          <a:xfrm>
            <a:off x="1018498" y="445404"/>
            <a:ext cx="795282"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Twitter</a:t>
            </a:r>
            <a:endParaRPr lang="en-US" sz="1600" dirty="0">
              <a:solidFill>
                <a:srgbClr val="231F20"/>
              </a:solidFill>
            </a:endParaRPr>
          </a:p>
        </p:txBody>
      </p:sp>
      <p:sp>
        <p:nvSpPr>
          <p:cNvPr id="11" name="Rectangle 10"/>
          <p:cNvSpPr/>
          <p:nvPr/>
        </p:nvSpPr>
        <p:spPr>
          <a:xfrm>
            <a:off x="715107" y="2968115"/>
            <a:ext cx="988156"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Workday</a:t>
            </a:r>
            <a:endParaRPr lang="en-US" sz="1600" dirty="0">
              <a:solidFill>
                <a:srgbClr val="231F20"/>
              </a:solidFill>
            </a:endParaRPr>
          </a:p>
        </p:txBody>
      </p:sp>
      <p:sp>
        <p:nvSpPr>
          <p:cNvPr id="12" name="Rectangle 11"/>
          <p:cNvSpPr/>
          <p:nvPr/>
        </p:nvSpPr>
        <p:spPr>
          <a:xfrm>
            <a:off x="3646418" y="468401"/>
            <a:ext cx="1134158"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err="1" smtClean="0">
                <a:solidFill>
                  <a:srgbClr val="231F20"/>
                </a:solidFill>
              </a:rPr>
              <a:t>SalesForce</a:t>
            </a:r>
            <a:endParaRPr lang="en-US" sz="1600" dirty="0">
              <a:solidFill>
                <a:srgbClr val="231F20"/>
              </a:solidFill>
            </a:endParaRPr>
          </a:p>
        </p:txBody>
      </p:sp>
      <p:sp>
        <p:nvSpPr>
          <p:cNvPr id="13" name="Rectangle 12"/>
          <p:cNvSpPr/>
          <p:nvPr/>
        </p:nvSpPr>
        <p:spPr>
          <a:xfrm>
            <a:off x="4666221" y="831699"/>
            <a:ext cx="1107997"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Office 365</a:t>
            </a:r>
            <a:endParaRPr lang="en-US" sz="1600" dirty="0">
              <a:solidFill>
                <a:srgbClr val="231F20"/>
              </a:solidFill>
            </a:endParaRPr>
          </a:p>
        </p:txBody>
      </p:sp>
      <p:sp>
        <p:nvSpPr>
          <p:cNvPr id="14" name="Rectangle 13"/>
          <p:cNvSpPr/>
          <p:nvPr/>
        </p:nvSpPr>
        <p:spPr>
          <a:xfrm>
            <a:off x="4482952" y="1515971"/>
            <a:ext cx="968535"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IBM DB2</a:t>
            </a:r>
            <a:endParaRPr lang="en-US" sz="1600" dirty="0">
              <a:solidFill>
                <a:srgbClr val="231F20"/>
              </a:solidFill>
            </a:endParaRPr>
          </a:p>
        </p:txBody>
      </p:sp>
      <p:sp>
        <p:nvSpPr>
          <p:cNvPr id="15" name="Rectangle 14"/>
          <p:cNvSpPr/>
          <p:nvPr/>
        </p:nvSpPr>
        <p:spPr>
          <a:xfrm>
            <a:off x="440111" y="1320667"/>
            <a:ext cx="3109056"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a:solidFill>
                  <a:srgbClr val="231F20"/>
                </a:solidFill>
              </a:rPr>
              <a:t>Microsoft Dynamics CRM Online</a:t>
            </a:r>
          </a:p>
        </p:txBody>
      </p:sp>
      <p:sp>
        <p:nvSpPr>
          <p:cNvPr id="16" name="Rectangle 15"/>
          <p:cNvSpPr/>
          <p:nvPr/>
        </p:nvSpPr>
        <p:spPr>
          <a:xfrm>
            <a:off x="3046161" y="700240"/>
            <a:ext cx="542136" cy="430887"/>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spAutoFit/>
          </a:bodyPr>
          <a:lstStyle/>
          <a:p>
            <a:pPr algn="ctr"/>
            <a:r>
              <a:rPr lang="en-US" sz="1600" dirty="0" smtClean="0">
                <a:solidFill>
                  <a:srgbClr val="231F20"/>
                </a:solidFill>
              </a:rPr>
              <a:t>SAP</a:t>
            </a:r>
            <a:endParaRPr lang="en-US" sz="1600" dirty="0">
              <a:solidFill>
                <a:srgbClr val="231F20"/>
              </a:solidFill>
            </a:endParaRPr>
          </a:p>
        </p:txBody>
      </p:sp>
      <p:pic>
        <p:nvPicPr>
          <p:cNvPr id="7" name="Picture 6"/>
          <p:cNvPicPr>
            <a:picLocks noChangeAspect="1"/>
          </p:cNvPicPr>
          <p:nvPr/>
        </p:nvPicPr>
        <p:blipFill>
          <a:blip r:embed="rId5"/>
          <a:stretch>
            <a:fillRect/>
          </a:stretch>
        </p:blipFill>
        <p:spPr>
          <a:xfrm>
            <a:off x="4062366" y="4250102"/>
            <a:ext cx="1468131" cy="2302521"/>
          </a:xfrm>
          <a:prstGeom prst="rect">
            <a:avLst/>
          </a:prstGeom>
        </p:spPr>
      </p:pic>
    </p:spTree>
    <p:extLst>
      <p:ext uri="{BB962C8B-B14F-4D97-AF65-F5344CB8AC3E}">
        <p14:creationId xmlns:p14="http://schemas.microsoft.com/office/powerpoint/2010/main" val="4187900380"/>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50"/>
                                        <p:tgtEl>
                                          <p:spTgt spid="23"/>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50"/>
                                        <p:tgtEl>
                                          <p:spTgt spid="25"/>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50"/>
                                        <p:tgtEl>
                                          <p:spTgt spid="28"/>
                                        </p:tgtEl>
                                      </p:cBhvr>
                                    </p:animEffect>
                                  </p:childTnLst>
                                </p:cTn>
                              </p:par>
                            </p:childTnLst>
                          </p:cTn>
                        </p:par>
                        <p:par>
                          <p:cTn id="28" fill="hold">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50"/>
                                        <p:tgtEl>
                                          <p:spTgt spid="3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50"/>
                                        <p:tgtEl>
                                          <p:spTgt spid="27"/>
                                        </p:tgtEl>
                                      </p:cBhvr>
                                    </p:animEffect>
                                  </p:childTnLst>
                                </p:cTn>
                              </p:par>
                            </p:childTnLst>
                          </p:cTn>
                        </p:par>
                        <p:par>
                          <p:cTn id="36" fill="hold">
                            <p:stCondLst>
                              <p:cond delay="275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50"/>
                                        <p:tgtEl>
                                          <p:spTgt spid="30"/>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250"/>
                                        <p:tgtEl>
                                          <p:spTgt spid="22"/>
                                        </p:tgtEl>
                                      </p:cBhvr>
                                    </p:animEffect>
                                  </p:childTnLst>
                                </p:cTn>
                              </p:par>
                            </p:childTnLst>
                          </p:cTn>
                        </p:par>
                        <p:par>
                          <p:cTn id="44" fill="hold">
                            <p:stCondLst>
                              <p:cond delay="325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50"/>
                                        <p:tgtEl>
                                          <p:spTgt spid="31"/>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250"/>
                                        <p:tgtEl>
                                          <p:spTgt spid="19"/>
                                        </p:tgtEl>
                                      </p:cBhvr>
                                    </p:animEffect>
                                  </p:childTnLst>
                                </p:cTn>
                              </p:par>
                            </p:childTnLst>
                          </p:cTn>
                        </p:par>
                        <p:par>
                          <p:cTn id="52" fill="hold">
                            <p:stCondLst>
                              <p:cond delay="375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50"/>
                                        <p:tgtEl>
                                          <p:spTgt spid="20"/>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250"/>
                                        <p:tgtEl>
                                          <p:spTgt spid="29"/>
                                        </p:tgtEl>
                                      </p:cBhvr>
                                    </p:animEffect>
                                  </p:childTnLst>
                                </p:cTn>
                              </p:par>
                            </p:childTnLst>
                          </p:cTn>
                        </p:par>
                        <p:par>
                          <p:cTn id="60" fill="hold">
                            <p:stCondLst>
                              <p:cond delay="4250"/>
                            </p:stCondLst>
                            <p:childTnLst>
                              <p:par>
                                <p:cTn id="61" presetID="10" presetClass="entr" presetSubtype="0"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250"/>
                                        <p:tgtEl>
                                          <p:spTgt spid="49"/>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750"/>
                            </p:stCondLst>
                            <p:childTnLst>
                              <p:par>
                                <p:cTn id="69" presetID="10"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50"/>
                                        <p:tgtEl>
                                          <p:spTgt spid="18"/>
                                        </p:tgtEl>
                                      </p:cBhvr>
                                    </p:animEffect>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250"/>
                                        <p:tgtEl>
                                          <p:spTgt spid="38"/>
                                        </p:tgtEl>
                                      </p:cBhvr>
                                    </p:animEffect>
                                  </p:childTnLst>
                                </p:cTn>
                              </p:par>
                            </p:childTnLst>
                          </p:cTn>
                        </p:par>
                        <p:par>
                          <p:cTn id="76" fill="hold">
                            <p:stCondLst>
                              <p:cond delay="5250"/>
                            </p:stCondLst>
                            <p:childTnLst>
                              <p:par>
                                <p:cTn id="77" presetID="10" presetClass="entr" presetSubtype="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250"/>
                                        <p:tgtEl>
                                          <p:spTgt spid="34"/>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250"/>
                                        <p:tgtEl>
                                          <p:spTgt spid="43"/>
                                        </p:tgtEl>
                                      </p:cBhvr>
                                    </p:animEffect>
                                  </p:childTnLst>
                                </p:cTn>
                              </p:par>
                            </p:childTnLst>
                          </p:cTn>
                        </p:par>
                        <p:par>
                          <p:cTn id="84" fill="hold">
                            <p:stCondLst>
                              <p:cond delay="5750"/>
                            </p:stCondLst>
                            <p:childTnLst>
                              <p:par>
                                <p:cTn id="85" presetID="10"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250"/>
                                        <p:tgtEl>
                                          <p:spTgt spid="32"/>
                                        </p:tgtEl>
                                      </p:cBhvr>
                                    </p:animEffect>
                                  </p:childTnLst>
                                </p:cTn>
                              </p:par>
                            </p:childTnLst>
                          </p:cTn>
                        </p:par>
                        <p:par>
                          <p:cTn id="88" fill="hold">
                            <p:stCondLst>
                              <p:cond delay="6000"/>
                            </p:stCondLst>
                            <p:childTnLst>
                              <p:par>
                                <p:cTn id="89" presetID="10"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250"/>
                                        <p:tgtEl>
                                          <p:spTgt spid="35"/>
                                        </p:tgtEl>
                                      </p:cBhvr>
                                    </p:animEffect>
                                  </p:childTnLst>
                                </p:cTn>
                              </p:par>
                            </p:childTnLst>
                          </p:cTn>
                        </p:par>
                        <p:par>
                          <p:cTn id="92" fill="hold">
                            <p:stCondLst>
                              <p:cond delay="6250"/>
                            </p:stCondLst>
                            <p:childTnLst>
                              <p:par>
                                <p:cTn id="93" presetID="10" presetClass="entr" presetSubtype="0"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250"/>
                                        <p:tgtEl>
                                          <p:spTgt spid="44"/>
                                        </p:tgtEl>
                                      </p:cBhvr>
                                    </p:animEffect>
                                  </p:childTnLst>
                                </p:cTn>
                              </p:par>
                            </p:childTnLst>
                          </p:cTn>
                        </p:par>
                        <p:par>
                          <p:cTn id="96" fill="hold">
                            <p:stCondLst>
                              <p:cond delay="6500"/>
                            </p:stCondLst>
                            <p:childTnLst>
                              <p:par>
                                <p:cTn id="97" presetID="10" presetClass="entr" presetSubtype="0"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250"/>
                                        <p:tgtEl>
                                          <p:spTgt spid="45"/>
                                        </p:tgtEl>
                                      </p:cBhvr>
                                    </p:animEffect>
                                  </p:childTnLst>
                                </p:cTn>
                              </p:par>
                            </p:childTnLst>
                          </p:cTn>
                        </p:par>
                        <p:par>
                          <p:cTn id="100" fill="hold">
                            <p:stCondLst>
                              <p:cond delay="6750"/>
                            </p:stCondLst>
                            <p:childTnLst>
                              <p:par>
                                <p:cTn id="101" presetID="10" presetClass="entr" presetSubtype="0"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250"/>
                                        <p:tgtEl>
                                          <p:spTgt spid="24"/>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250"/>
                                        <p:tgtEl>
                                          <p:spTgt spid="46"/>
                                        </p:tgtEl>
                                      </p:cBhvr>
                                    </p:animEffect>
                                  </p:childTnLst>
                                </p:cTn>
                              </p:par>
                            </p:childTnLst>
                          </p:cTn>
                        </p:par>
                        <p:par>
                          <p:cTn id="108" fill="hold">
                            <p:stCondLst>
                              <p:cond delay="7250"/>
                            </p:stCondLst>
                            <p:childTnLst>
                              <p:par>
                                <p:cTn id="109" presetID="10" presetClass="entr" presetSubtype="0"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250"/>
                                        <p:tgtEl>
                                          <p:spTgt spid="26"/>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250"/>
                                        <p:tgtEl>
                                          <p:spTgt spid="47"/>
                                        </p:tgtEl>
                                      </p:cBhvr>
                                    </p:animEffect>
                                  </p:childTnLst>
                                </p:cTn>
                              </p:par>
                            </p:childTnLst>
                          </p:cTn>
                        </p:par>
                        <p:par>
                          <p:cTn id="116" fill="hold">
                            <p:stCondLst>
                              <p:cond delay="7750"/>
                            </p:stCondLst>
                            <p:childTnLst>
                              <p:par>
                                <p:cTn id="117" presetID="10" presetClass="entr" presetSubtype="0" fill="hold" grpId="0" nodeType="after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fade">
                                      <p:cBhvr>
                                        <p:cTn id="119" dur="250"/>
                                        <p:tgtEl>
                                          <p:spTgt spid="40"/>
                                        </p:tgtEl>
                                      </p:cBhvr>
                                    </p:animEffect>
                                  </p:childTnLst>
                                </p:cTn>
                              </p:par>
                            </p:childTnLst>
                          </p:cTn>
                        </p:par>
                        <p:par>
                          <p:cTn id="120" fill="hold">
                            <p:stCondLst>
                              <p:cond delay="8000"/>
                            </p:stCondLst>
                            <p:childTnLst>
                              <p:par>
                                <p:cTn id="121" presetID="10" presetClass="entr" presetSubtype="0"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250"/>
                                        <p:tgtEl>
                                          <p:spTgt spid="41"/>
                                        </p:tgtEl>
                                      </p:cBhvr>
                                    </p:animEffect>
                                  </p:childTnLst>
                                </p:cTn>
                              </p:par>
                            </p:childTnLst>
                          </p:cTn>
                        </p:par>
                        <p:par>
                          <p:cTn id="124" fill="hold">
                            <p:stCondLst>
                              <p:cond delay="8250"/>
                            </p:stCondLst>
                            <p:childTnLst>
                              <p:par>
                                <p:cTn id="125" presetID="10" presetClass="entr" presetSubtype="0"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250"/>
                                        <p:tgtEl>
                                          <p:spTgt spid="37"/>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250"/>
                                        <p:tgtEl>
                                          <p:spTgt spid="39"/>
                                        </p:tgtEl>
                                      </p:cBhvr>
                                    </p:animEffect>
                                  </p:childTnLst>
                                </p:cTn>
                              </p:par>
                            </p:childTnLst>
                          </p:cTn>
                        </p:par>
                        <p:par>
                          <p:cTn id="132" fill="hold">
                            <p:stCondLst>
                              <p:cond delay="87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250"/>
                                        <p:tgtEl>
                                          <p:spTgt spid="36"/>
                                        </p:tgtEl>
                                      </p:cBhvr>
                                    </p:animEffect>
                                  </p:childTnLst>
                                </p:cTn>
                              </p:par>
                            </p:childTnLst>
                          </p:cTn>
                        </p:par>
                        <p:par>
                          <p:cTn id="136" fill="hold">
                            <p:stCondLst>
                              <p:cond delay="9000"/>
                            </p:stCondLst>
                            <p:childTnLst>
                              <p:par>
                                <p:cTn id="137" presetID="10" presetClass="entr" presetSubtype="0" fill="hold" grpId="0" nodeType="after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250"/>
                                        <p:tgtEl>
                                          <p:spTgt spid="42"/>
                                        </p:tgtEl>
                                      </p:cBhvr>
                                    </p:animEffect>
                                  </p:childTnLst>
                                </p:cTn>
                              </p:par>
                            </p:childTnLst>
                          </p:cTn>
                        </p:par>
                        <p:par>
                          <p:cTn id="140" fill="hold">
                            <p:stCondLst>
                              <p:cond delay="9250"/>
                            </p:stCondLst>
                            <p:childTnLst>
                              <p:par>
                                <p:cTn id="141" presetID="10" presetClass="entr" presetSubtype="0" fill="hold" grpId="0" nodeType="after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fade">
                                      <p:cBhvr>
                                        <p:cTn id="143" dur="250"/>
                                        <p:tgtEl>
                                          <p:spTgt spid="13"/>
                                        </p:tgtEl>
                                      </p:cBhvr>
                                    </p:animEffect>
                                  </p:childTnLst>
                                </p:cTn>
                              </p:par>
                            </p:childTnLst>
                          </p:cTn>
                        </p:par>
                        <p:par>
                          <p:cTn id="144" fill="hold">
                            <p:stCondLst>
                              <p:cond delay="9500"/>
                            </p:stCondLst>
                            <p:childTnLst>
                              <p:par>
                                <p:cTn id="145" presetID="10" presetClass="entr" presetSubtype="0" fill="hold" grpId="0" nodeType="afterEffect">
                                  <p:stCondLst>
                                    <p:cond delay="0"/>
                                  </p:stCondLst>
                                  <p:childTnLst>
                                    <p:set>
                                      <p:cBhvr>
                                        <p:cTn id="146" dur="1" fill="hold">
                                          <p:stCondLst>
                                            <p:cond delay="0"/>
                                          </p:stCondLst>
                                        </p:cTn>
                                        <p:tgtEl>
                                          <p:spTgt spid="15"/>
                                        </p:tgtEl>
                                        <p:attrNameLst>
                                          <p:attrName>style.visibility</p:attrName>
                                        </p:attrNameLst>
                                      </p:cBhvr>
                                      <p:to>
                                        <p:strVal val="visible"/>
                                      </p:to>
                                    </p:set>
                                    <p:animEffect transition="in" filter="fade">
                                      <p:cBhvr>
                                        <p:cTn id="147" dur="250"/>
                                        <p:tgtEl>
                                          <p:spTgt spid="15"/>
                                        </p:tgtEl>
                                      </p:cBhvr>
                                    </p:animEffect>
                                  </p:childTnLst>
                                </p:cTn>
                              </p:par>
                            </p:childTnLst>
                          </p:cTn>
                        </p:par>
                        <p:par>
                          <p:cTn id="148" fill="hold">
                            <p:stCondLst>
                              <p:cond delay="9750"/>
                            </p:stCondLst>
                            <p:childTnLst>
                              <p:par>
                                <p:cTn id="149" presetID="10" presetClass="entr" presetSubtype="0" fill="hold" grpId="0" nodeType="after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fade">
                                      <p:cBhvr>
                                        <p:cTn id="151" dur="250"/>
                                        <p:tgtEl>
                                          <p:spTgt spid="52"/>
                                        </p:tgtEl>
                                      </p:cBhvr>
                                    </p:animEffect>
                                  </p:childTnLst>
                                </p:cTn>
                              </p:par>
                            </p:childTnLst>
                          </p:cTn>
                        </p:par>
                        <p:par>
                          <p:cTn id="152" fill="hold">
                            <p:stCondLst>
                              <p:cond delay="10000"/>
                            </p:stCondLst>
                            <p:childTnLst>
                              <p:par>
                                <p:cTn id="153" presetID="10" presetClass="entr" presetSubtype="0" fill="hold" grpId="0" nodeType="afterEffect">
                                  <p:stCondLst>
                                    <p:cond delay="0"/>
                                  </p:stCondLst>
                                  <p:childTnLst>
                                    <p:set>
                                      <p:cBhvr>
                                        <p:cTn id="154" dur="1" fill="hold">
                                          <p:stCondLst>
                                            <p:cond delay="0"/>
                                          </p:stCondLst>
                                        </p:cTn>
                                        <p:tgtEl>
                                          <p:spTgt spid="16"/>
                                        </p:tgtEl>
                                        <p:attrNameLst>
                                          <p:attrName>style.visibility</p:attrName>
                                        </p:attrNameLst>
                                      </p:cBhvr>
                                      <p:to>
                                        <p:strVal val="visible"/>
                                      </p:to>
                                    </p:set>
                                    <p:animEffect transition="in" filter="fade">
                                      <p:cBhvr>
                                        <p:cTn id="155" dur="250"/>
                                        <p:tgtEl>
                                          <p:spTgt spid="16"/>
                                        </p:tgtEl>
                                      </p:cBhvr>
                                    </p:animEffect>
                                  </p:childTnLst>
                                </p:cTn>
                              </p:par>
                            </p:childTnLst>
                          </p:cTn>
                        </p:par>
                        <p:par>
                          <p:cTn id="156" fill="hold">
                            <p:stCondLst>
                              <p:cond delay="10250"/>
                            </p:stCondLst>
                            <p:childTnLst>
                              <p:par>
                                <p:cTn id="157" presetID="10" presetClass="entr" presetSubtype="0" fill="hold" grpId="0" nodeType="afterEffect">
                                  <p:stCondLst>
                                    <p:cond delay="0"/>
                                  </p:stCondLst>
                                  <p:childTnLst>
                                    <p:set>
                                      <p:cBhvr>
                                        <p:cTn id="158" dur="1" fill="hold">
                                          <p:stCondLst>
                                            <p:cond delay="0"/>
                                          </p:stCondLst>
                                        </p:cTn>
                                        <p:tgtEl>
                                          <p:spTgt spid="10"/>
                                        </p:tgtEl>
                                        <p:attrNameLst>
                                          <p:attrName>style.visibility</p:attrName>
                                        </p:attrNameLst>
                                      </p:cBhvr>
                                      <p:to>
                                        <p:strVal val="visible"/>
                                      </p:to>
                                    </p:set>
                                    <p:animEffect transition="in" filter="fade">
                                      <p:cBhvr>
                                        <p:cTn id="159" dur="250"/>
                                        <p:tgtEl>
                                          <p:spTgt spid="10"/>
                                        </p:tgtEl>
                                      </p:cBhvr>
                                    </p:animEffect>
                                  </p:childTnLst>
                                </p:cTn>
                              </p:par>
                            </p:childTnLst>
                          </p:cTn>
                        </p:par>
                        <p:par>
                          <p:cTn id="160" fill="hold">
                            <p:stCondLst>
                              <p:cond delay="10500"/>
                            </p:stCondLst>
                            <p:childTnLst>
                              <p:par>
                                <p:cTn id="161" presetID="10" presetClass="entr" presetSubtype="0" fill="hold" grpId="0" nodeType="afterEffect">
                                  <p:stCondLst>
                                    <p:cond delay="0"/>
                                  </p:stCondLst>
                                  <p:childTnLst>
                                    <p:set>
                                      <p:cBhvr>
                                        <p:cTn id="162" dur="1" fill="hold">
                                          <p:stCondLst>
                                            <p:cond delay="0"/>
                                          </p:stCondLst>
                                        </p:cTn>
                                        <p:tgtEl>
                                          <p:spTgt spid="50"/>
                                        </p:tgtEl>
                                        <p:attrNameLst>
                                          <p:attrName>style.visibility</p:attrName>
                                        </p:attrNameLst>
                                      </p:cBhvr>
                                      <p:to>
                                        <p:strVal val="visible"/>
                                      </p:to>
                                    </p:set>
                                    <p:animEffect transition="in" filter="fade">
                                      <p:cBhvr>
                                        <p:cTn id="163" dur="250"/>
                                        <p:tgtEl>
                                          <p:spTgt spid="50"/>
                                        </p:tgtEl>
                                      </p:cBhvr>
                                    </p:animEffect>
                                  </p:childTnLst>
                                </p:cTn>
                              </p:par>
                            </p:childTnLst>
                          </p:cTn>
                        </p:par>
                        <p:par>
                          <p:cTn id="164" fill="hold">
                            <p:stCondLst>
                              <p:cond delay="10750"/>
                            </p:stCondLst>
                            <p:childTnLst>
                              <p:par>
                                <p:cTn id="165" presetID="10" presetClass="entr" presetSubtype="0" fill="hold" grpId="0" nodeType="afterEffect">
                                  <p:stCondLst>
                                    <p:cond delay="0"/>
                                  </p:stCondLst>
                                  <p:childTnLst>
                                    <p:set>
                                      <p:cBhvr>
                                        <p:cTn id="166" dur="1" fill="hold">
                                          <p:stCondLst>
                                            <p:cond delay="0"/>
                                          </p:stCondLst>
                                        </p:cTn>
                                        <p:tgtEl>
                                          <p:spTgt spid="12"/>
                                        </p:tgtEl>
                                        <p:attrNameLst>
                                          <p:attrName>style.visibility</p:attrName>
                                        </p:attrNameLst>
                                      </p:cBhvr>
                                      <p:to>
                                        <p:strVal val="visible"/>
                                      </p:to>
                                    </p:set>
                                    <p:animEffect transition="in" filter="fade">
                                      <p:cBhvr>
                                        <p:cTn id="167" dur="250"/>
                                        <p:tgtEl>
                                          <p:spTgt spid="12"/>
                                        </p:tgtEl>
                                      </p:cBhvr>
                                    </p:animEffect>
                                  </p:childTnLst>
                                </p:cTn>
                              </p:par>
                            </p:childTnLst>
                          </p:cTn>
                        </p:par>
                        <p:par>
                          <p:cTn id="168" fill="hold">
                            <p:stCondLst>
                              <p:cond delay="11000"/>
                            </p:stCondLst>
                            <p:childTnLst>
                              <p:par>
                                <p:cTn id="169" presetID="10" presetClass="entr" presetSubtype="0" fill="hold" grpId="0" nodeType="afterEffect">
                                  <p:stCondLst>
                                    <p:cond delay="0"/>
                                  </p:stCondLst>
                                  <p:childTnLst>
                                    <p:set>
                                      <p:cBhvr>
                                        <p:cTn id="170" dur="1" fill="hold">
                                          <p:stCondLst>
                                            <p:cond delay="0"/>
                                          </p:stCondLst>
                                        </p:cTn>
                                        <p:tgtEl>
                                          <p:spTgt spid="14"/>
                                        </p:tgtEl>
                                        <p:attrNameLst>
                                          <p:attrName>style.visibility</p:attrName>
                                        </p:attrNameLst>
                                      </p:cBhvr>
                                      <p:to>
                                        <p:strVal val="visible"/>
                                      </p:to>
                                    </p:set>
                                    <p:animEffect transition="in" filter="fade">
                                      <p:cBhvr>
                                        <p:cTn id="171" dur="250"/>
                                        <p:tgtEl>
                                          <p:spTgt spid="14"/>
                                        </p:tgtEl>
                                      </p:cBhvr>
                                    </p:animEffect>
                                  </p:childTnLst>
                                </p:cTn>
                              </p:par>
                            </p:childTnLst>
                          </p:cTn>
                        </p:par>
                        <p:par>
                          <p:cTn id="172" fill="hold">
                            <p:stCondLst>
                              <p:cond delay="11250"/>
                            </p:stCondLst>
                            <p:childTnLst>
                              <p:par>
                                <p:cTn id="173" presetID="10" presetClass="entr" presetSubtype="0" fill="hold" grpId="0" nodeType="afterEffect">
                                  <p:stCondLst>
                                    <p:cond delay="0"/>
                                  </p:stCondLst>
                                  <p:childTnLst>
                                    <p:set>
                                      <p:cBhvr>
                                        <p:cTn id="174" dur="1" fill="hold">
                                          <p:stCondLst>
                                            <p:cond delay="0"/>
                                          </p:stCondLst>
                                        </p:cTn>
                                        <p:tgtEl>
                                          <p:spTgt spid="53"/>
                                        </p:tgtEl>
                                        <p:attrNameLst>
                                          <p:attrName>style.visibility</p:attrName>
                                        </p:attrNameLst>
                                      </p:cBhvr>
                                      <p:to>
                                        <p:strVal val="visible"/>
                                      </p:to>
                                    </p:set>
                                    <p:animEffect transition="in" filter="fade">
                                      <p:cBhvr>
                                        <p:cTn id="175" dur="250"/>
                                        <p:tgtEl>
                                          <p:spTgt spid="53"/>
                                        </p:tgtEl>
                                      </p:cBhvr>
                                    </p:animEffect>
                                  </p:childTnLst>
                                </p:cTn>
                              </p:par>
                            </p:childTnLst>
                          </p:cTn>
                        </p:par>
                        <p:par>
                          <p:cTn id="176" fill="hold">
                            <p:stCondLst>
                              <p:cond delay="11500"/>
                            </p:stCondLst>
                            <p:childTnLst>
                              <p:par>
                                <p:cTn id="177" presetID="10" presetClass="entr" presetSubtype="0" fill="hold" grpId="0" nodeType="afterEffect">
                                  <p:stCondLst>
                                    <p:cond delay="0"/>
                                  </p:stCondLst>
                                  <p:childTnLst>
                                    <p:set>
                                      <p:cBhvr>
                                        <p:cTn id="178" dur="1" fill="hold">
                                          <p:stCondLst>
                                            <p:cond delay="0"/>
                                          </p:stCondLst>
                                        </p:cTn>
                                        <p:tgtEl>
                                          <p:spTgt spid="48"/>
                                        </p:tgtEl>
                                        <p:attrNameLst>
                                          <p:attrName>style.visibility</p:attrName>
                                        </p:attrNameLst>
                                      </p:cBhvr>
                                      <p:to>
                                        <p:strVal val="visible"/>
                                      </p:to>
                                    </p:set>
                                    <p:animEffect transition="in" filter="fade">
                                      <p:cBhvr>
                                        <p:cTn id="179" dur="250"/>
                                        <p:tgtEl>
                                          <p:spTgt spid="48"/>
                                        </p:tgtEl>
                                      </p:cBhvr>
                                    </p:animEffect>
                                  </p:childTnLst>
                                </p:cTn>
                              </p:par>
                            </p:childTnLst>
                          </p:cTn>
                        </p:par>
                        <p:par>
                          <p:cTn id="180" fill="hold">
                            <p:stCondLst>
                              <p:cond delay="11750"/>
                            </p:stCondLst>
                            <p:childTnLst>
                              <p:par>
                                <p:cTn id="181" presetID="10" presetClass="entr" presetSubtype="0" fill="hold" grpId="0" nodeType="afterEffect">
                                  <p:stCondLst>
                                    <p:cond delay="0"/>
                                  </p:stCondLst>
                                  <p:childTnLst>
                                    <p:set>
                                      <p:cBhvr>
                                        <p:cTn id="182" dur="1" fill="hold">
                                          <p:stCondLst>
                                            <p:cond delay="0"/>
                                          </p:stCondLst>
                                        </p:cTn>
                                        <p:tgtEl>
                                          <p:spTgt spid="51"/>
                                        </p:tgtEl>
                                        <p:attrNameLst>
                                          <p:attrName>style.visibility</p:attrName>
                                        </p:attrNameLst>
                                      </p:cBhvr>
                                      <p:to>
                                        <p:strVal val="visible"/>
                                      </p:to>
                                    </p:set>
                                    <p:animEffect transition="in" filter="fade">
                                      <p:cBhvr>
                                        <p:cTn id="183" dur="250"/>
                                        <p:tgtEl>
                                          <p:spTgt spid="51"/>
                                        </p:tgtEl>
                                      </p:cBhvr>
                                    </p:animEffect>
                                  </p:childTnLst>
                                </p:cTn>
                              </p:par>
                            </p:childTnLst>
                          </p:cTn>
                        </p:par>
                        <p:par>
                          <p:cTn id="184" fill="hold">
                            <p:stCondLst>
                              <p:cond delay="12000"/>
                            </p:stCondLst>
                            <p:childTnLst>
                              <p:par>
                                <p:cTn id="185" presetID="10" presetClass="entr" presetSubtype="0" fill="hold" grpId="0" nodeType="afterEffect">
                                  <p:stCondLst>
                                    <p:cond delay="0"/>
                                  </p:stCondLst>
                                  <p:childTnLst>
                                    <p:set>
                                      <p:cBhvr>
                                        <p:cTn id="186" dur="1" fill="hold">
                                          <p:stCondLst>
                                            <p:cond delay="0"/>
                                          </p:stCondLst>
                                        </p:cTn>
                                        <p:tgtEl>
                                          <p:spTgt spid="11"/>
                                        </p:tgtEl>
                                        <p:attrNameLst>
                                          <p:attrName>style.visibility</p:attrName>
                                        </p:attrNameLst>
                                      </p:cBhvr>
                                      <p:to>
                                        <p:strVal val="visible"/>
                                      </p:to>
                                    </p:set>
                                    <p:animEffect transition="in" filter="fade">
                                      <p:cBhvr>
                                        <p:cTn id="18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animBg="1"/>
      <p:bldP spid="23" grpId="0" animBg="1"/>
      <p:bldP spid="25" grpId="0" animBg="1"/>
      <p:bldP spid="27" grpId="0" animBg="1"/>
      <p:bldP spid="28" grpId="0" animBg="1"/>
      <p:bldP spid="30" grpId="0" animBg="1"/>
      <p:bldP spid="33" grpId="0" animBg="1"/>
      <p:bldP spid="20" grpId="0" animBg="1"/>
      <p:bldP spid="31" grpId="0" animBg="1"/>
      <p:bldP spid="19" grpId="0" animBg="1"/>
      <p:bldP spid="21" grpId="0" animBg="1"/>
      <p:bldP spid="29" grpId="0" animBg="1"/>
      <p:bldP spid="32" grpId="0" animBg="1"/>
      <p:bldP spid="34" grpId="0" animBg="1"/>
      <p:bldP spid="43" grpId="0" animBg="1"/>
      <p:bldP spid="18" grpId="0" animBg="1"/>
      <p:bldP spid="38" grpId="0" animBg="1"/>
      <p:bldP spid="49" grpId="0" animBg="1"/>
      <p:bldP spid="26" grpId="0" animBg="1"/>
      <p:bldP spid="35" grpId="0" animBg="1"/>
      <p:bldP spid="44" grpId="0" animBg="1"/>
      <p:bldP spid="45" grpId="0" animBg="1"/>
      <p:bldP spid="46" grpId="0" animBg="1"/>
      <p:bldP spid="24" grpId="0" animBg="1"/>
      <p:bldP spid="37" grpId="0" animBg="1"/>
      <p:bldP spid="39" grpId="0" animBg="1"/>
      <p:bldP spid="40" grpId="0" animBg="1"/>
      <p:bldP spid="41" grpId="0" animBg="1"/>
      <p:bldP spid="47" grpId="0" animBg="1"/>
      <p:bldP spid="36" grpId="0" animBg="1"/>
      <p:bldP spid="42" grpId="0" animBg="1"/>
      <p:bldP spid="48" grpId="0" animBg="1"/>
      <p:bldP spid="50" grpId="0" animBg="1"/>
      <p:bldP spid="51" grpId="0" animBg="1"/>
      <p:bldP spid="52" grpId="0" animBg="1"/>
      <p:bldP spid="53"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smtClean="0"/>
              <a:t>Integration in a mobile-first, cloud-first world</a:t>
            </a:r>
            <a:endParaRPr lang="en-US" sz="4400" dirty="0">
              <a:solidFill>
                <a:schemeClr val="bg1"/>
              </a:solidFill>
            </a:endParaRPr>
          </a:p>
        </p:txBody>
      </p:sp>
    </p:spTree>
    <p:extLst>
      <p:ext uri="{BB962C8B-B14F-4D97-AF65-F5344CB8AC3E}">
        <p14:creationId xmlns:p14="http://schemas.microsoft.com/office/powerpoint/2010/main" val="17419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B388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45960"/>
            <a:ext cx="7248677" cy="4214829"/>
          </a:xfrm>
          <a:prstGeom prst="rect">
            <a:avLst/>
          </a:prstGeom>
        </p:spPr>
      </p:pic>
      <p:pic>
        <p:nvPicPr>
          <p:cNvPr id="5" name="Picture 4"/>
          <p:cNvPicPr>
            <a:picLocks noChangeAspect="1"/>
          </p:cNvPicPr>
          <p:nvPr/>
        </p:nvPicPr>
        <p:blipFill>
          <a:blip r:embed="rId4"/>
          <a:stretch>
            <a:fillRect/>
          </a:stretch>
        </p:blipFill>
        <p:spPr>
          <a:xfrm>
            <a:off x="880909" y="-4938"/>
            <a:ext cx="4684537" cy="6894837"/>
          </a:xfrm>
          <a:prstGeom prst="rect">
            <a:avLst/>
          </a:prstGeom>
        </p:spPr>
      </p:pic>
      <p:pic>
        <p:nvPicPr>
          <p:cNvPr id="10" name="Picture 9"/>
          <p:cNvPicPr>
            <a:picLocks noChangeAspect="1"/>
          </p:cNvPicPr>
          <p:nvPr/>
        </p:nvPicPr>
        <p:blipFill>
          <a:blip r:embed="rId5"/>
          <a:stretch>
            <a:fillRect/>
          </a:stretch>
        </p:blipFill>
        <p:spPr>
          <a:xfrm>
            <a:off x="1629217" y="170640"/>
            <a:ext cx="2614710" cy="5719797"/>
          </a:xfrm>
          <a:prstGeom prst="rect">
            <a:avLst/>
          </a:prstGeom>
        </p:spPr>
      </p:pic>
      <p:pic>
        <p:nvPicPr>
          <p:cNvPr id="9" name="Picture 8"/>
          <p:cNvPicPr>
            <a:picLocks noChangeAspect="1"/>
          </p:cNvPicPr>
          <p:nvPr/>
        </p:nvPicPr>
        <p:blipFill>
          <a:blip r:embed="rId6"/>
          <a:stretch>
            <a:fillRect/>
          </a:stretch>
        </p:blipFill>
        <p:spPr>
          <a:xfrm>
            <a:off x="2468416" y="160007"/>
            <a:ext cx="1687400" cy="4627424"/>
          </a:xfrm>
          <a:prstGeom prst="rect">
            <a:avLst/>
          </a:prstGeom>
        </p:spPr>
      </p:pic>
      <p:pic>
        <p:nvPicPr>
          <p:cNvPr id="7" name="Picture 6"/>
          <p:cNvPicPr>
            <a:picLocks noChangeAspect="1"/>
          </p:cNvPicPr>
          <p:nvPr/>
        </p:nvPicPr>
        <p:blipFill>
          <a:blip r:embed="rId7"/>
          <a:stretch>
            <a:fillRect/>
          </a:stretch>
        </p:blipFill>
        <p:spPr>
          <a:xfrm>
            <a:off x="4134937" y="170641"/>
            <a:ext cx="851301" cy="2328884"/>
          </a:xfrm>
          <a:prstGeom prst="rect">
            <a:avLst/>
          </a:prstGeom>
        </p:spPr>
      </p:pic>
      <p:pic>
        <p:nvPicPr>
          <p:cNvPr id="8" name="Picture 7"/>
          <p:cNvPicPr>
            <a:picLocks noChangeAspect="1"/>
          </p:cNvPicPr>
          <p:nvPr/>
        </p:nvPicPr>
        <p:blipFill>
          <a:blip r:embed="rId8"/>
          <a:stretch>
            <a:fillRect/>
          </a:stretch>
        </p:blipFill>
        <p:spPr>
          <a:xfrm>
            <a:off x="3300451" y="170640"/>
            <a:ext cx="843700" cy="3474359"/>
          </a:xfrm>
          <a:prstGeom prst="rect">
            <a:avLst/>
          </a:prstGeom>
        </p:spPr>
      </p:pic>
      <p:pic>
        <p:nvPicPr>
          <p:cNvPr id="11" name="Picture 10"/>
          <p:cNvPicPr>
            <a:picLocks noChangeAspect="1"/>
          </p:cNvPicPr>
          <p:nvPr/>
        </p:nvPicPr>
        <p:blipFill>
          <a:blip r:embed="rId9"/>
          <a:stretch>
            <a:fillRect/>
          </a:stretch>
        </p:blipFill>
        <p:spPr>
          <a:xfrm>
            <a:off x="3997843" y="2156326"/>
            <a:ext cx="1044106" cy="4196951"/>
          </a:xfrm>
          <a:prstGeom prst="rect">
            <a:avLst/>
          </a:prstGeom>
        </p:spPr>
      </p:pic>
      <p:pic>
        <p:nvPicPr>
          <p:cNvPr id="12" name="Picture 11"/>
          <p:cNvPicPr>
            <a:picLocks noChangeAspect="1"/>
          </p:cNvPicPr>
          <p:nvPr/>
        </p:nvPicPr>
        <p:blipFill>
          <a:blip r:embed="rId10"/>
          <a:stretch>
            <a:fillRect/>
          </a:stretch>
        </p:blipFill>
        <p:spPr>
          <a:xfrm>
            <a:off x="2711302" y="4157663"/>
            <a:ext cx="1286541" cy="2400536"/>
          </a:xfrm>
          <a:prstGeom prst="rect">
            <a:avLst/>
          </a:prstGeom>
        </p:spPr>
      </p:pic>
      <p:sp>
        <p:nvSpPr>
          <p:cNvPr id="13" name="TextBox 12"/>
          <p:cNvSpPr txBox="1"/>
          <p:nvPr/>
        </p:nvSpPr>
        <p:spPr>
          <a:xfrm>
            <a:off x="5986209" y="527999"/>
            <a:ext cx="5898990" cy="1200329"/>
          </a:xfrm>
          <a:prstGeom prst="rect">
            <a:avLst/>
          </a:prstGeom>
          <a:noFill/>
        </p:spPr>
        <p:txBody>
          <a:bodyPr wrap="square" rtlCol="0">
            <a:spAutoFit/>
          </a:bodyPr>
          <a:lstStyle/>
          <a:p>
            <a:r>
              <a:rPr lang="en-US" sz="3600" dirty="0" smtClean="0">
                <a:solidFill>
                  <a:schemeClr val="bg1"/>
                </a:solidFill>
                <a:latin typeface="+mj-lt"/>
              </a:rPr>
              <a:t>BizTalk features as Microservices</a:t>
            </a:r>
            <a:endParaRPr lang="en-US" sz="3600" dirty="0">
              <a:solidFill>
                <a:schemeClr val="bg1"/>
              </a:solidFill>
              <a:latin typeface="+mj-lt"/>
            </a:endParaRPr>
          </a:p>
        </p:txBody>
      </p:sp>
      <p:sp>
        <p:nvSpPr>
          <p:cNvPr id="14" name="TextBox 13"/>
          <p:cNvSpPr txBox="1"/>
          <p:nvPr/>
        </p:nvSpPr>
        <p:spPr>
          <a:xfrm>
            <a:off x="5986209" y="1728328"/>
            <a:ext cx="5898990" cy="5016758"/>
          </a:xfrm>
          <a:prstGeom prst="rect">
            <a:avLst/>
          </a:prstGeom>
          <a:noFill/>
        </p:spPr>
        <p:txBody>
          <a:bodyPr wrap="square" rtlCol="0">
            <a:spAutoFit/>
          </a:bodyPr>
          <a:lstStyle/>
          <a:p>
            <a:pPr marL="457200" lvl="0" indent="-457200">
              <a:spcBef>
                <a:spcPts val="1200"/>
              </a:spcBef>
              <a:buFont typeface="Wingdings" panose="05000000000000000000" pitchFamily="2" charset="2"/>
              <a:buChar char="à"/>
            </a:pPr>
            <a:r>
              <a:rPr lang="en-US" sz="2400" dirty="0">
                <a:solidFill>
                  <a:srgbClr val="FFFFFF"/>
                </a:solidFill>
                <a:latin typeface="Segoe UI Light"/>
                <a:sym typeface="Wingdings" panose="05000000000000000000" pitchFamily="2" charset="2"/>
              </a:rPr>
              <a:t>Validation</a:t>
            </a:r>
          </a:p>
          <a:p>
            <a:pPr marL="457200" lvl="0" indent="-457200">
              <a:spcBef>
                <a:spcPts val="1200"/>
              </a:spcBef>
              <a:buFont typeface="Wingdings" panose="05000000000000000000" pitchFamily="2" charset="2"/>
              <a:buChar char="à"/>
            </a:pPr>
            <a:r>
              <a:rPr lang="en-US" sz="2400" dirty="0">
                <a:solidFill>
                  <a:srgbClr val="FFFFFF"/>
                </a:solidFill>
                <a:latin typeface="Segoe UI Light"/>
                <a:sym typeface="Wingdings" panose="05000000000000000000" pitchFamily="2" charset="2"/>
              </a:rPr>
              <a:t>Batching/</a:t>
            </a:r>
            <a:r>
              <a:rPr lang="en-US" sz="2400" dirty="0" err="1">
                <a:solidFill>
                  <a:srgbClr val="FFFFFF"/>
                </a:solidFill>
                <a:latin typeface="Segoe UI Light"/>
                <a:sym typeface="Wingdings" panose="05000000000000000000" pitchFamily="2" charset="2"/>
              </a:rPr>
              <a:t>Debatching</a:t>
            </a:r>
            <a:endParaRPr lang="en-US" sz="2400" dirty="0">
              <a:solidFill>
                <a:srgbClr val="FFFFFF"/>
              </a:solidFill>
              <a:latin typeface="Segoe UI Light"/>
              <a:sym typeface="Wingdings" panose="05000000000000000000" pitchFamily="2" charset="2"/>
            </a:endParaRPr>
          </a:p>
          <a:p>
            <a:pPr marL="457200" lvl="0" indent="-457200">
              <a:spcBef>
                <a:spcPts val="1200"/>
              </a:spcBef>
              <a:buFont typeface="Wingdings" panose="05000000000000000000" pitchFamily="2" charset="2"/>
              <a:buChar char="à"/>
            </a:pPr>
            <a:r>
              <a:rPr lang="en-US" sz="2400" dirty="0">
                <a:solidFill>
                  <a:srgbClr val="FFFFFF"/>
                </a:solidFill>
                <a:latin typeface="Segoe UI Light"/>
                <a:sym typeface="Wingdings" panose="05000000000000000000" pitchFamily="2" charset="2"/>
              </a:rPr>
              <a:t>Format Conversion (XML, JSON, </a:t>
            </a:r>
            <a:r>
              <a:rPr lang="en-US" sz="2400" dirty="0" err="1">
                <a:solidFill>
                  <a:srgbClr val="FFFFFF"/>
                </a:solidFill>
                <a:latin typeface="Segoe UI Light"/>
                <a:sym typeface="Wingdings" panose="05000000000000000000" pitchFamily="2" charset="2"/>
              </a:rPr>
              <a:t>FlatFile</a:t>
            </a:r>
            <a:r>
              <a:rPr lang="en-US" sz="2400" dirty="0">
                <a:solidFill>
                  <a:srgbClr val="FFFFFF"/>
                </a:solidFill>
                <a:latin typeface="Segoe UI Light"/>
                <a:sym typeface="Wingdings" panose="05000000000000000000" pitchFamily="2" charset="2"/>
              </a:rPr>
              <a:t>)</a:t>
            </a:r>
          </a:p>
          <a:p>
            <a:pPr marL="457200" lvl="0" indent="-457200">
              <a:spcBef>
                <a:spcPts val="1200"/>
              </a:spcBef>
              <a:buFont typeface="Wingdings" panose="05000000000000000000" pitchFamily="2" charset="2"/>
              <a:buChar char="à"/>
            </a:pPr>
            <a:r>
              <a:rPr lang="en-US" sz="2400" dirty="0">
                <a:solidFill>
                  <a:srgbClr val="FFFFFF"/>
                </a:solidFill>
                <a:latin typeface="Segoe UI Light"/>
                <a:sym typeface="Wingdings" panose="05000000000000000000" pitchFamily="2" charset="2"/>
              </a:rPr>
              <a:t>Extract </a:t>
            </a:r>
          </a:p>
          <a:p>
            <a:pPr marL="457200" lvl="0" indent="-457200">
              <a:spcBef>
                <a:spcPts val="1200"/>
              </a:spcBef>
              <a:buFont typeface="Wingdings" panose="05000000000000000000" pitchFamily="2" charset="2"/>
              <a:buChar char="à"/>
            </a:pPr>
            <a:r>
              <a:rPr lang="en-US" sz="2400" dirty="0" smtClean="0">
                <a:solidFill>
                  <a:srgbClr val="FFFFFF"/>
                </a:solidFill>
                <a:latin typeface="Segoe UI Light"/>
                <a:sym typeface="Wingdings" panose="05000000000000000000" pitchFamily="2" charset="2"/>
              </a:rPr>
              <a:t>Transform</a:t>
            </a:r>
          </a:p>
          <a:p>
            <a:pPr marL="457200" lvl="0" indent="-457200">
              <a:spcBef>
                <a:spcPts val="1200"/>
              </a:spcBef>
              <a:buFont typeface="Wingdings" panose="05000000000000000000" pitchFamily="2" charset="2"/>
              <a:buChar char="à"/>
            </a:pPr>
            <a:r>
              <a:rPr lang="en-US" sz="2400" dirty="0" smtClean="0">
                <a:solidFill>
                  <a:srgbClr val="FFFFFF"/>
                </a:solidFill>
                <a:latin typeface="Segoe UI Light"/>
                <a:sym typeface="Wingdings" panose="05000000000000000000" pitchFamily="2" charset="2"/>
              </a:rPr>
              <a:t>Mediation Patterns (Request Response, One Way </a:t>
            </a:r>
            <a:r>
              <a:rPr lang="en-US" sz="2400" dirty="0" err="1" smtClean="0">
                <a:solidFill>
                  <a:srgbClr val="FFFFFF"/>
                </a:solidFill>
                <a:latin typeface="Segoe UI Light"/>
                <a:sym typeface="Wingdings" panose="05000000000000000000" pitchFamily="2" charset="2"/>
              </a:rPr>
              <a:t>etc</a:t>
            </a:r>
            <a:r>
              <a:rPr lang="en-US" sz="2400" dirty="0" smtClean="0">
                <a:solidFill>
                  <a:srgbClr val="FFFFFF"/>
                </a:solidFill>
                <a:latin typeface="Segoe UI Light"/>
                <a:sym typeface="Wingdings" panose="05000000000000000000" pitchFamily="2" charset="2"/>
              </a:rPr>
              <a:t>)</a:t>
            </a:r>
            <a:endParaRPr lang="en-US" sz="2400" dirty="0">
              <a:solidFill>
                <a:srgbClr val="FFFFFF"/>
              </a:solidFill>
              <a:latin typeface="Segoe UI Light"/>
              <a:sym typeface="Wingdings" panose="05000000000000000000" pitchFamily="2" charset="2"/>
            </a:endParaRPr>
          </a:p>
          <a:p>
            <a:pPr marL="457200" lvl="0" indent="-457200">
              <a:spcBef>
                <a:spcPts val="1200"/>
              </a:spcBef>
              <a:buFont typeface="Wingdings" panose="05000000000000000000" pitchFamily="2" charset="2"/>
              <a:buChar char="à"/>
            </a:pPr>
            <a:r>
              <a:rPr lang="en-US" sz="2400" dirty="0">
                <a:solidFill>
                  <a:srgbClr val="FFFFFF"/>
                </a:solidFill>
                <a:latin typeface="Segoe UI Light"/>
                <a:sym typeface="Wingdings" panose="05000000000000000000" pitchFamily="2" charset="2"/>
              </a:rPr>
              <a:t>Business Rules</a:t>
            </a:r>
          </a:p>
          <a:p>
            <a:pPr marL="457200" lvl="0" indent="-457200">
              <a:spcBef>
                <a:spcPts val="1200"/>
              </a:spcBef>
              <a:buFont typeface="Wingdings" panose="05000000000000000000" pitchFamily="2" charset="2"/>
              <a:buChar char="à"/>
            </a:pPr>
            <a:r>
              <a:rPr lang="en-US" sz="2400" dirty="0">
                <a:solidFill>
                  <a:srgbClr val="FFFFFF"/>
                </a:solidFill>
                <a:latin typeface="Segoe UI Light"/>
                <a:sym typeface="Wingdings" panose="05000000000000000000" pitchFamily="2" charset="2"/>
              </a:rPr>
              <a:t>Trading Partner Management</a:t>
            </a:r>
          </a:p>
          <a:p>
            <a:pPr marL="457200" lvl="0" indent="-457200">
              <a:spcBef>
                <a:spcPts val="1200"/>
              </a:spcBef>
              <a:buFont typeface="Wingdings" panose="05000000000000000000" pitchFamily="2" charset="2"/>
              <a:buChar char="à"/>
            </a:pPr>
            <a:r>
              <a:rPr lang="en-US" sz="2400" dirty="0">
                <a:solidFill>
                  <a:srgbClr val="FFFFFF"/>
                </a:solidFill>
                <a:latin typeface="Segoe UI Light"/>
                <a:sym typeface="Wingdings" panose="05000000000000000000" pitchFamily="2" charset="2"/>
              </a:rPr>
              <a:t>AS2/X12/EDIFACT</a:t>
            </a:r>
          </a:p>
        </p:txBody>
      </p:sp>
    </p:spTree>
    <p:extLst>
      <p:ext uri="{BB962C8B-B14F-4D97-AF65-F5344CB8AC3E}">
        <p14:creationId xmlns:p14="http://schemas.microsoft.com/office/powerpoint/2010/main" val="1822420590"/>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nodeType="withEffect">
                                  <p:stCondLst>
                                    <p:cond delay="1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nodeType="withEffect">
                                  <p:stCondLst>
                                    <p:cond delay="2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3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103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3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6226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0909" y="0"/>
            <a:ext cx="4684537" cy="6887677"/>
          </a:xfrm>
          <a:prstGeom prst="rect">
            <a:avLst/>
          </a:prstGeom>
        </p:spPr>
      </p:pic>
      <p:pic>
        <p:nvPicPr>
          <p:cNvPr id="6" name="Picture 5"/>
          <p:cNvPicPr>
            <a:picLocks noChangeAspect="1"/>
          </p:cNvPicPr>
          <p:nvPr/>
        </p:nvPicPr>
        <p:blipFill>
          <a:blip r:embed="rId4"/>
          <a:stretch>
            <a:fillRect/>
          </a:stretch>
        </p:blipFill>
        <p:spPr>
          <a:xfrm>
            <a:off x="1471329" y="0"/>
            <a:ext cx="3494076" cy="4261326"/>
          </a:xfrm>
          <a:prstGeom prst="rect">
            <a:avLst/>
          </a:prstGeom>
        </p:spPr>
      </p:pic>
      <p:grpSp>
        <p:nvGrpSpPr>
          <p:cNvPr id="13" name="Group 12"/>
          <p:cNvGrpSpPr/>
          <p:nvPr/>
        </p:nvGrpSpPr>
        <p:grpSpPr>
          <a:xfrm>
            <a:off x="1278051" y="4550734"/>
            <a:ext cx="3743059" cy="2024993"/>
            <a:chOff x="2068522" y="5304002"/>
            <a:chExt cx="2350695" cy="1271725"/>
          </a:xfrm>
        </p:grpSpPr>
        <p:pic>
          <p:nvPicPr>
            <p:cNvPr id="8" name="Picture 7"/>
            <p:cNvPicPr>
              <a:picLocks noChangeAspect="1"/>
            </p:cNvPicPr>
            <p:nvPr/>
          </p:nvPicPr>
          <p:blipFill>
            <a:blip r:embed="rId5"/>
            <a:stretch>
              <a:fillRect/>
            </a:stretch>
          </p:blipFill>
          <p:spPr>
            <a:xfrm>
              <a:off x="3115900" y="5304002"/>
              <a:ext cx="745067" cy="1271725"/>
            </a:xfrm>
            <a:prstGeom prst="rect">
              <a:avLst/>
            </a:prstGeom>
          </p:spPr>
        </p:pic>
        <p:pic>
          <p:nvPicPr>
            <p:cNvPr id="10" name="Picture 9"/>
            <p:cNvPicPr>
              <a:picLocks noChangeAspect="1"/>
            </p:cNvPicPr>
            <p:nvPr/>
          </p:nvPicPr>
          <p:blipFill>
            <a:blip r:embed="rId6"/>
            <a:stretch>
              <a:fillRect/>
            </a:stretch>
          </p:blipFill>
          <p:spPr>
            <a:xfrm>
              <a:off x="2068522" y="5327841"/>
              <a:ext cx="690577" cy="1242150"/>
            </a:xfrm>
            <a:prstGeom prst="rect">
              <a:avLst/>
            </a:prstGeom>
          </p:spPr>
        </p:pic>
        <p:pic>
          <p:nvPicPr>
            <p:cNvPr id="11" name="Picture 10"/>
            <p:cNvPicPr>
              <a:picLocks noChangeAspect="1"/>
            </p:cNvPicPr>
            <p:nvPr/>
          </p:nvPicPr>
          <p:blipFill>
            <a:blip r:embed="rId7"/>
            <a:stretch>
              <a:fillRect/>
            </a:stretch>
          </p:blipFill>
          <p:spPr>
            <a:xfrm>
              <a:off x="3712250" y="5327841"/>
              <a:ext cx="706967" cy="1242150"/>
            </a:xfrm>
            <a:prstGeom prst="rect">
              <a:avLst/>
            </a:prstGeom>
          </p:spPr>
        </p:pic>
        <p:pic>
          <p:nvPicPr>
            <p:cNvPr id="12" name="Picture 11"/>
            <p:cNvPicPr>
              <a:picLocks noChangeAspect="1"/>
            </p:cNvPicPr>
            <p:nvPr/>
          </p:nvPicPr>
          <p:blipFill>
            <a:blip r:embed="rId8"/>
            <a:stretch>
              <a:fillRect/>
            </a:stretch>
          </p:blipFill>
          <p:spPr>
            <a:xfrm>
              <a:off x="2640280" y="5408116"/>
              <a:ext cx="546100" cy="1161875"/>
            </a:xfrm>
            <a:prstGeom prst="rect">
              <a:avLst/>
            </a:prstGeom>
          </p:spPr>
        </p:pic>
      </p:grpSp>
      <p:sp>
        <p:nvSpPr>
          <p:cNvPr id="14" name="TextBox 13"/>
          <p:cNvSpPr txBox="1"/>
          <p:nvPr/>
        </p:nvSpPr>
        <p:spPr>
          <a:xfrm>
            <a:off x="6018027" y="946289"/>
            <a:ext cx="5526273" cy="1200329"/>
          </a:xfrm>
          <a:prstGeom prst="rect">
            <a:avLst/>
          </a:prstGeom>
          <a:noFill/>
        </p:spPr>
        <p:txBody>
          <a:bodyPr wrap="square" rtlCol="0">
            <a:spAutoFit/>
          </a:bodyPr>
          <a:lstStyle/>
          <a:p>
            <a:r>
              <a:rPr lang="en-US" sz="3600" dirty="0" smtClean="0">
                <a:solidFill>
                  <a:schemeClr val="bg1"/>
                </a:solidFill>
                <a:latin typeface="+mj-lt"/>
              </a:rPr>
              <a:t>Workflow engine and Web-based process designer</a:t>
            </a:r>
            <a:endParaRPr lang="en-US" sz="3600" dirty="0">
              <a:solidFill>
                <a:schemeClr val="bg1"/>
              </a:solidFill>
              <a:latin typeface="+mj-lt"/>
            </a:endParaRPr>
          </a:p>
        </p:txBody>
      </p:sp>
      <p:sp>
        <p:nvSpPr>
          <p:cNvPr id="15" name="TextBox 14"/>
          <p:cNvSpPr txBox="1"/>
          <p:nvPr/>
        </p:nvSpPr>
        <p:spPr>
          <a:xfrm>
            <a:off x="6018027" y="2146618"/>
            <a:ext cx="5640573" cy="4462760"/>
          </a:xfrm>
          <a:prstGeom prst="rect">
            <a:avLst/>
          </a:prstGeom>
          <a:noFill/>
        </p:spPr>
        <p:txBody>
          <a:bodyPr wrap="square" rtlCol="0">
            <a:spAutoFit/>
          </a:bodyPr>
          <a:lstStyle/>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JSON based workflow definition</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Orchestrates API execution</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Supports long running processes and control flows</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Provides rich logging, diagnostics</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Enables developers and business users to easily define and track business process</a:t>
            </a:r>
            <a:endParaRPr lang="en-US" sz="2800" dirty="0">
              <a:solidFill>
                <a:srgbClr val="FFFFFF"/>
              </a:solidFill>
              <a:latin typeface="Segoe UI Light"/>
              <a:sym typeface="Wingdings" panose="05000000000000000000" pitchFamily="2" charset="2"/>
            </a:endParaRPr>
          </a:p>
        </p:txBody>
      </p:sp>
    </p:spTree>
    <p:extLst>
      <p:ext uri="{BB962C8B-B14F-4D97-AF65-F5344CB8AC3E}">
        <p14:creationId xmlns:p14="http://schemas.microsoft.com/office/powerpoint/2010/main" val="398314000"/>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9649" y="1210716"/>
            <a:ext cx="5590207" cy="3467076"/>
          </a:xfrm>
          <a:prstGeom prst="rect">
            <a:avLst/>
          </a:prstGeom>
        </p:spPr>
      </p:pic>
      <p:pic>
        <p:nvPicPr>
          <p:cNvPr id="6" name="Picture 5"/>
          <p:cNvPicPr>
            <a:picLocks noChangeAspect="1"/>
          </p:cNvPicPr>
          <p:nvPr/>
        </p:nvPicPr>
        <p:blipFill>
          <a:blip r:embed="rId4"/>
          <a:stretch>
            <a:fillRect/>
          </a:stretch>
        </p:blipFill>
        <p:spPr>
          <a:xfrm>
            <a:off x="-508443" y="108557"/>
            <a:ext cx="5404948" cy="3827721"/>
          </a:xfrm>
          <a:prstGeom prst="rect">
            <a:avLst/>
          </a:prstGeom>
        </p:spPr>
      </p:pic>
      <p:pic>
        <p:nvPicPr>
          <p:cNvPr id="7" name="Picture 6"/>
          <p:cNvPicPr>
            <a:picLocks noChangeAspect="1"/>
          </p:cNvPicPr>
          <p:nvPr/>
        </p:nvPicPr>
        <p:blipFill>
          <a:blip r:embed="rId5"/>
          <a:stretch>
            <a:fillRect/>
          </a:stretch>
        </p:blipFill>
        <p:spPr>
          <a:xfrm>
            <a:off x="3938483" y="2035560"/>
            <a:ext cx="1136193" cy="2541280"/>
          </a:xfrm>
          <a:prstGeom prst="rect">
            <a:avLst/>
          </a:prstGeom>
        </p:spPr>
      </p:pic>
      <p:sp>
        <p:nvSpPr>
          <p:cNvPr id="10" name="TextBox 9"/>
          <p:cNvSpPr txBox="1"/>
          <p:nvPr/>
        </p:nvSpPr>
        <p:spPr>
          <a:xfrm>
            <a:off x="6018027" y="946289"/>
            <a:ext cx="5082363" cy="1200329"/>
          </a:xfrm>
          <a:prstGeom prst="rect">
            <a:avLst/>
          </a:prstGeom>
          <a:noFill/>
        </p:spPr>
        <p:txBody>
          <a:bodyPr wrap="square" rtlCol="0">
            <a:spAutoFit/>
          </a:bodyPr>
          <a:lstStyle/>
          <a:p>
            <a:r>
              <a:rPr lang="en-US" sz="3600" dirty="0" smtClean="0">
                <a:solidFill>
                  <a:schemeClr val="bg1"/>
                </a:solidFill>
                <a:latin typeface="+mj-lt"/>
              </a:rPr>
              <a:t>Complete web + mobile experiences</a:t>
            </a:r>
            <a:endParaRPr lang="en-US" sz="3600" dirty="0">
              <a:solidFill>
                <a:schemeClr val="bg1"/>
              </a:solidFill>
              <a:latin typeface="+mj-lt"/>
            </a:endParaRPr>
          </a:p>
        </p:txBody>
      </p:sp>
      <p:sp>
        <p:nvSpPr>
          <p:cNvPr id="11" name="TextBox 10"/>
          <p:cNvSpPr txBox="1"/>
          <p:nvPr/>
        </p:nvSpPr>
        <p:spPr>
          <a:xfrm>
            <a:off x="6018027" y="2146618"/>
            <a:ext cx="6014646" cy="2939266"/>
          </a:xfrm>
          <a:prstGeom prst="rect">
            <a:avLst/>
          </a:prstGeom>
          <a:noFill/>
        </p:spPr>
        <p:txBody>
          <a:bodyPr wrap="square" rtlCol="0">
            <a:spAutoFit/>
          </a:bodyPr>
          <a:lstStyle/>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Rich </a:t>
            </a:r>
            <a:r>
              <a:rPr lang="en-US" sz="2800" dirty="0" err="1" smtClean="0">
                <a:solidFill>
                  <a:srgbClr val="FFFFFF"/>
                </a:solidFill>
                <a:latin typeface="Segoe UI Light"/>
                <a:sym typeface="Wingdings" panose="05000000000000000000" pitchFamily="2" charset="2"/>
              </a:rPr>
              <a:t>PaaS</a:t>
            </a:r>
            <a:r>
              <a:rPr lang="en-US" sz="2800" dirty="0">
                <a:solidFill>
                  <a:srgbClr val="FFFFFF"/>
                </a:solidFill>
                <a:latin typeface="Segoe UI Light"/>
                <a:sym typeface="Wingdings" panose="05000000000000000000" pitchFamily="2" charset="2"/>
              </a:rPr>
              <a:t> </a:t>
            </a:r>
            <a:r>
              <a:rPr lang="en-US" sz="2800" dirty="0" smtClean="0">
                <a:solidFill>
                  <a:srgbClr val="FFFFFF"/>
                </a:solidFill>
                <a:latin typeface="Segoe UI Light"/>
                <a:sym typeface="Wingdings" panose="05000000000000000000" pitchFamily="2" charset="2"/>
              </a:rPr>
              <a:t>offer with cross-platform for .NET, Java, node.js, PHP…</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Built-in </a:t>
            </a:r>
            <a:r>
              <a:rPr lang="en-US" sz="2800" dirty="0" err="1" smtClean="0">
                <a:solidFill>
                  <a:srgbClr val="FFFFFF"/>
                </a:solidFill>
                <a:latin typeface="Segoe UI Light"/>
                <a:sym typeface="Wingdings" panose="05000000000000000000" pitchFamily="2" charset="2"/>
              </a:rPr>
              <a:t>autoscale</a:t>
            </a:r>
            <a:r>
              <a:rPr lang="en-US" sz="2800" dirty="0" smtClean="0">
                <a:solidFill>
                  <a:srgbClr val="FFFFFF"/>
                </a:solidFill>
                <a:latin typeface="Segoe UI Light"/>
                <a:sym typeface="Wingdings" panose="05000000000000000000" pitchFamily="2" charset="2"/>
              </a:rPr>
              <a:t> and load balance</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High availability and auto-patching</a:t>
            </a:r>
          </a:p>
          <a:p>
            <a:pPr marL="457200" lvl="0" indent="-457200">
              <a:spcBef>
                <a:spcPts val="1800"/>
              </a:spcBef>
              <a:buFont typeface="Wingdings" panose="05000000000000000000" pitchFamily="2" charset="2"/>
              <a:buChar char="à"/>
            </a:pPr>
            <a:r>
              <a:rPr lang="en-US" sz="2800" dirty="0" smtClean="0">
                <a:solidFill>
                  <a:srgbClr val="FFFFFF"/>
                </a:solidFill>
                <a:latin typeface="Segoe UI Light"/>
                <a:sym typeface="Wingdings" panose="05000000000000000000" pitchFamily="2" charset="2"/>
              </a:rPr>
              <a:t>Continuous integration and </a:t>
            </a:r>
            <a:r>
              <a:rPr lang="en-US" sz="2800" dirty="0" err="1" smtClean="0">
                <a:solidFill>
                  <a:srgbClr val="FFFFFF"/>
                </a:solidFill>
                <a:latin typeface="Segoe UI Light"/>
                <a:sym typeface="Wingdings" panose="05000000000000000000" pitchFamily="2" charset="2"/>
              </a:rPr>
              <a:t>DevOps</a:t>
            </a:r>
            <a:endParaRPr lang="en-US" sz="2800" dirty="0">
              <a:solidFill>
                <a:srgbClr val="FFFFFF"/>
              </a:solidFill>
              <a:latin typeface="Segoe UI Light"/>
              <a:sym typeface="Wingdings" panose="05000000000000000000" pitchFamily="2" charset="2"/>
            </a:endParaRPr>
          </a:p>
        </p:txBody>
      </p:sp>
      <p:sp>
        <p:nvSpPr>
          <p:cNvPr id="4" name="Oval 3"/>
          <p:cNvSpPr/>
          <p:nvPr/>
        </p:nvSpPr>
        <p:spPr>
          <a:xfrm>
            <a:off x="2675334" y="3936278"/>
            <a:ext cx="1397897" cy="1397897"/>
          </a:xfrm>
          <a:prstGeom prst="ellipse">
            <a:avLst/>
          </a:prstGeom>
          <a:solidFill>
            <a:srgbClr val="00B0F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3084508" y="4461163"/>
            <a:ext cx="597198" cy="3165541"/>
          </a:xfrm>
          <a:prstGeom prst="rect">
            <a:avLst/>
          </a:prstGeom>
        </p:spPr>
      </p:pic>
      <p:pic>
        <p:nvPicPr>
          <p:cNvPr id="9" name="Picture 8"/>
          <p:cNvPicPr>
            <a:picLocks noChangeAspect="1"/>
          </p:cNvPicPr>
          <p:nvPr/>
        </p:nvPicPr>
        <p:blipFill>
          <a:blip r:embed="rId7"/>
          <a:stretch>
            <a:fillRect/>
          </a:stretch>
        </p:blipFill>
        <p:spPr>
          <a:xfrm>
            <a:off x="636358" y="5571618"/>
            <a:ext cx="5147752" cy="1297015"/>
          </a:xfrm>
          <a:prstGeom prst="rect">
            <a:avLst/>
          </a:prstGeom>
        </p:spPr>
      </p:pic>
    </p:spTree>
    <p:extLst>
      <p:ext uri="{BB962C8B-B14F-4D97-AF65-F5344CB8AC3E}">
        <p14:creationId xmlns:p14="http://schemas.microsoft.com/office/powerpoint/2010/main" val="719955543"/>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250"/>
                                        <p:tgtEl>
                                          <p:spTgt spid="3"/>
                                        </p:tgtEl>
                                      </p:cBhvr>
                                    </p:animEffect>
                                  </p:childTnLst>
                                </p:cTn>
                              </p:par>
                            </p:childTnLst>
                          </p:cTn>
                        </p:par>
                        <p:par>
                          <p:cTn id="17" fill="hold">
                            <p:stCondLst>
                              <p:cond delay="325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425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525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416" y="1567539"/>
            <a:ext cx="11079822" cy="1325563"/>
          </a:xfrm>
        </p:spPr>
        <p:txBody>
          <a:bodyPr>
            <a:normAutofit/>
          </a:bodyPr>
          <a:lstStyle/>
          <a:p>
            <a:r>
              <a:rPr lang="en-US" sz="6000" dirty="0" smtClean="0">
                <a:solidFill>
                  <a:srgbClr val="92D050"/>
                </a:solidFill>
              </a:rPr>
              <a:t>Frequently Asked Questions</a:t>
            </a:r>
            <a:endParaRPr lang="en-US" sz="6000" dirty="0">
              <a:solidFill>
                <a:srgbClr val="92D050"/>
              </a:solidFill>
            </a:endParaRPr>
          </a:p>
        </p:txBody>
      </p:sp>
      <p:sp>
        <p:nvSpPr>
          <p:cNvPr id="5" name="Content Placeholder 4"/>
          <p:cNvSpPr>
            <a:spLocks noGrp="1"/>
          </p:cNvSpPr>
          <p:nvPr>
            <p:ph idx="1"/>
          </p:nvPr>
        </p:nvSpPr>
        <p:spPr>
          <a:xfrm>
            <a:off x="311416" y="2893102"/>
            <a:ext cx="11742038" cy="3199473"/>
          </a:xfrm>
        </p:spPr>
        <p:txBody>
          <a:bodyPr/>
          <a:lstStyle/>
          <a:p>
            <a:pPr marL="0" indent="0">
              <a:buNone/>
            </a:pPr>
            <a:r>
              <a:rPr lang="en-US" dirty="0" smtClean="0">
                <a:latin typeface="+mj-lt"/>
                <a:sym typeface="Wingdings" panose="05000000000000000000" pitchFamily="2" charset="2"/>
              </a:rPr>
              <a:t> Will you support migration from BizTalk server/services?</a:t>
            </a:r>
            <a:endParaRPr lang="en-US" dirty="0" smtClean="0">
              <a:latin typeface="+mj-lt"/>
            </a:endParaRPr>
          </a:p>
          <a:p>
            <a:pPr marL="0" indent="0">
              <a:buNone/>
            </a:pPr>
            <a:r>
              <a:rPr lang="en-US" dirty="0" smtClean="0">
                <a:latin typeface="+mj-lt"/>
                <a:sym typeface="Wingdings" panose="05000000000000000000" pitchFamily="2" charset="2"/>
              </a:rPr>
              <a:t> </a:t>
            </a:r>
            <a:r>
              <a:rPr lang="en-US" dirty="0" smtClean="0">
                <a:latin typeface="+mj-lt"/>
              </a:rPr>
              <a:t>Will I be able to acquire/use just the BizTalk features?</a:t>
            </a:r>
          </a:p>
          <a:p>
            <a:pPr>
              <a:buFont typeface="Wingdings" panose="05000000000000000000" pitchFamily="2" charset="2"/>
              <a:buChar char="à"/>
            </a:pPr>
            <a:r>
              <a:rPr lang="en-US" dirty="0" smtClean="0">
                <a:latin typeface="+mj-lt"/>
              </a:rPr>
              <a:t> Will you ship the integrated platform with Azure Pack?</a:t>
            </a:r>
          </a:p>
          <a:p>
            <a:pPr marL="0" indent="0">
              <a:buNone/>
            </a:pPr>
            <a:endParaRPr lang="en-US" dirty="0" smtClean="0">
              <a:latin typeface="+mj-lt"/>
            </a:endParaRPr>
          </a:p>
        </p:txBody>
      </p:sp>
    </p:spTree>
    <p:extLst>
      <p:ext uri="{BB962C8B-B14F-4D97-AF65-F5344CB8AC3E}">
        <p14:creationId xmlns:p14="http://schemas.microsoft.com/office/powerpoint/2010/main" val="163046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0798" y="1567539"/>
            <a:ext cx="11079822" cy="1325563"/>
          </a:xfrm>
        </p:spPr>
        <p:txBody>
          <a:bodyPr>
            <a:normAutofit/>
          </a:bodyPr>
          <a:lstStyle/>
          <a:p>
            <a:r>
              <a:rPr lang="en-US" sz="6000" dirty="0" smtClean="0">
                <a:solidFill>
                  <a:srgbClr val="92D050"/>
                </a:solidFill>
              </a:rPr>
              <a:t>Roadmap Summary</a:t>
            </a:r>
            <a:endParaRPr lang="en-US" sz="6000" dirty="0">
              <a:solidFill>
                <a:srgbClr val="92D050"/>
              </a:solidFill>
            </a:endParaRPr>
          </a:p>
        </p:txBody>
      </p:sp>
      <p:sp>
        <p:nvSpPr>
          <p:cNvPr id="5" name="Content Placeholder 4"/>
          <p:cNvSpPr>
            <a:spLocks noGrp="1"/>
          </p:cNvSpPr>
          <p:nvPr>
            <p:ph idx="1"/>
          </p:nvPr>
        </p:nvSpPr>
        <p:spPr>
          <a:xfrm>
            <a:off x="560798" y="2893102"/>
            <a:ext cx="11079822" cy="3199473"/>
          </a:xfrm>
        </p:spPr>
        <p:txBody>
          <a:bodyPr/>
          <a:lstStyle/>
          <a:p>
            <a:pPr marL="0" indent="0">
              <a:buNone/>
            </a:pPr>
            <a:r>
              <a:rPr lang="en-US" dirty="0" smtClean="0">
                <a:latin typeface="+mj-lt"/>
                <a:sym typeface="Wingdings" panose="05000000000000000000" pitchFamily="2" charset="2"/>
              </a:rPr>
              <a:t> </a:t>
            </a:r>
            <a:r>
              <a:rPr lang="en-US" dirty="0" smtClean="0">
                <a:latin typeface="+mj-lt"/>
              </a:rPr>
              <a:t>BizTalk server update coming in 2015</a:t>
            </a:r>
          </a:p>
          <a:p>
            <a:pPr marL="0" indent="0">
              <a:buNone/>
            </a:pPr>
            <a:r>
              <a:rPr lang="en-US" dirty="0" smtClean="0">
                <a:latin typeface="+mj-lt"/>
                <a:sym typeface="Wingdings" panose="05000000000000000000" pitchFamily="2" charset="2"/>
              </a:rPr>
              <a:t> </a:t>
            </a:r>
            <a:r>
              <a:rPr lang="en-US" dirty="0" smtClean="0">
                <a:latin typeface="+mj-lt"/>
              </a:rPr>
              <a:t>Azure BizTalk services continuing under SLA</a:t>
            </a:r>
          </a:p>
          <a:p>
            <a:pPr marL="0" indent="0">
              <a:buNone/>
            </a:pPr>
            <a:r>
              <a:rPr lang="en-US" dirty="0" smtClean="0">
                <a:latin typeface="+mj-lt"/>
                <a:sym typeface="Wingdings" panose="05000000000000000000" pitchFamily="2" charset="2"/>
              </a:rPr>
              <a:t> </a:t>
            </a:r>
            <a:r>
              <a:rPr lang="en-US" dirty="0" smtClean="0">
                <a:latin typeface="+mj-lt"/>
              </a:rPr>
              <a:t>Integrated platform preview coming Q1 2015</a:t>
            </a:r>
          </a:p>
        </p:txBody>
      </p:sp>
    </p:spTree>
    <p:extLst>
      <p:ext uri="{BB962C8B-B14F-4D97-AF65-F5344CB8AC3E}">
        <p14:creationId xmlns:p14="http://schemas.microsoft.com/office/powerpoint/2010/main" val="225328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5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flipH="1">
            <a:off x="2013803" y="3410119"/>
            <a:ext cx="1663118" cy="2665391"/>
          </a:xfrm>
          <a:prstGeom prst="rect">
            <a:avLst/>
          </a:prstGeom>
        </p:spPr>
      </p:pic>
      <p:pic>
        <p:nvPicPr>
          <p:cNvPr id="6" name="Picture 5"/>
          <p:cNvPicPr>
            <a:picLocks noChangeAspect="1"/>
          </p:cNvPicPr>
          <p:nvPr/>
        </p:nvPicPr>
        <p:blipFill>
          <a:blip r:embed="rId4"/>
          <a:stretch>
            <a:fillRect/>
          </a:stretch>
        </p:blipFill>
        <p:spPr>
          <a:xfrm>
            <a:off x="-19456" y="1128408"/>
            <a:ext cx="12250366" cy="5791381"/>
          </a:xfrm>
          <a:prstGeom prst="rect">
            <a:avLst/>
          </a:prstGeom>
        </p:spPr>
      </p:pic>
      <p:sp>
        <p:nvSpPr>
          <p:cNvPr id="2" name="Title 1"/>
          <p:cNvSpPr>
            <a:spLocks noGrp="1"/>
          </p:cNvSpPr>
          <p:nvPr>
            <p:ph type="ctrTitle"/>
          </p:nvPr>
        </p:nvSpPr>
        <p:spPr>
          <a:xfrm>
            <a:off x="3079687" y="276163"/>
            <a:ext cx="8705281" cy="1793672"/>
          </a:xfrm>
        </p:spPr>
        <p:txBody>
          <a:bodyPr/>
          <a:lstStyle/>
          <a:p>
            <a:pPr algn="r"/>
            <a:r>
              <a:rPr lang="en-US" sz="8000" dirty="0" smtClean="0"/>
              <a:t>Apps of the past</a:t>
            </a:r>
            <a:endParaRPr lang="en-US" sz="8000" dirty="0">
              <a:solidFill>
                <a:schemeClr val="bg1"/>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256" y="2861168"/>
            <a:ext cx="3614448" cy="2656222"/>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0039" y="2863715"/>
            <a:ext cx="4021976" cy="2653675"/>
          </a:xfrm>
          <a:prstGeom prst="rect">
            <a:avLst/>
          </a:prstGeom>
          <a:effectLst/>
        </p:spPr>
      </p:pic>
    </p:spTree>
    <p:extLst>
      <p:ext uri="{BB962C8B-B14F-4D97-AF65-F5344CB8AC3E}">
        <p14:creationId xmlns:p14="http://schemas.microsoft.com/office/powerpoint/2010/main" val="17281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606" r="9765" b="11092"/>
          <a:stretch/>
        </p:blipFill>
        <p:spPr>
          <a:xfrm>
            <a:off x="0" y="0"/>
            <a:ext cx="12165496" cy="6877878"/>
          </a:xfrm>
          <a:prstGeom prst="rect">
            <a:avLst/>
          </a:prstGeom>
        </p:spPr>
      </p:pic>
      <p:sp>
        <p:nvSpPr>
          <p:cNvPr id="4" name="Rectangle 3"/>
          <p:cNvSpPr/>
          <p:nvPr/>
        </p:nvSpPr>
        <p:spPr>
          <a:xfrm>
            <a:off x="0" y="0"/>
            <a:ext cx="12192000" cy="2413416"/>
          </a:xfrm>
          <a:prstGeom prst="rect">
            <a:avLst/>
          </a:prstGeom>
          <a:gradFill flip="none" rotWithShape="1">
            <a:gsLst>
              <a:gs pos="0">
                <a:schemeClr val="bg1">
                  <a:alpha val="85000"/>
                </a:schemeClr>
              </a:gs>
              <a:gs pos="50000">
                <a:schemeClr val="bg1">
                  <a:alpha val="8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3079687" y="276163"/>
            <a:ext cx="8705281" cy="17936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pPr algn="r"/>
            <a:r>
              <a:rPr lang="en-US" sz="8000" dirty="0" smtClean="0"/>
              <a:t>Users of today</a:t>
            </a:r>
            <a:endParaRPr lang="en-US" sz="8000" dirty="0">
              <a:solidFill>
                <a:schemeClr val="bg1"/>
              </a:solidFill>
            </a:endParaRPr>
          </a:p>
        </p:txBody>
      </p:sp>
    </p:spTree>
    <p:extLst>
      <p:ext uri="{BB962C8B-B14F-4D97-AF65-F5344CB8AC3E}">
        <p14:creationId xmlns:p14="http://schemas.microsoft.com/office/powerpoint/2010/main" val="217122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275906" y="1692788"/>
            <a:ext cx="1312651" cy="1312651"/>
          </a:xfrm>
          <a:prstGeom prst="ellipse">
            <a:avLst/>
          </a:prstGeom>
          <a:solidFill>
            <a:srgbClr val="83BD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en-US" sz="4400">
                <a:solidFill>
                  <a:srgbClr val="FFFFFF"/>
                </a:solidFill>
                <a:latin typeface="Segoe UI Light" panose="020B0502040204020203" pitchFamily="34" charset="0"/>
                <a:cs typeface="Segoe UI Light" panose="020B0502040204020203" pitchFamily="34" charset="0"/>
              </a:rPr>
              <a:t>To</a:t>
            </a:r>
            <a:endParaRPr lang="en-US" sz="4400" dirty="0">
              <a:solidFill>
                <a:srgbClr val="FFFFFF"/>
              </a:solidFill>
              <a:latin typeface="Segoe UI Light" panose="020B0502040204020203" pitchFamily="34" charset="0"/>
              <a:cs typeface="Segoe UI Light" panose="020B0502040204020203" pitchFamily="34" charset="0"/>
            </a:endParaRPr>
          </a:p>
        </p:txBody>
      </p:sp>
      <p:sp>
        <p:nvSpPr>
          <p:cNvPr id="2" name="Right Arrow 1"/>
          <p:cNvSpPr/>
          <p:nvPr/>
        </p:nvSpPr>
        <p:spPr>
          <a:xfrm>
            <a:off x="1558587" y="1781750"/>
            <a:ext cx="7568918" cy="1152530"/>
          </a:xfrm>
          <a:prstGeom prst="rightArrow">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9" name="Subtitle 2"/>
          <p:cNvSpPr>
            <a:spLocks noGrp="1"/>
          </p:cNvSpPr>
          <p:nvPr>
            <p:ph type="subTitle" idx="1"/>
          </p:nvPr>
        </p:nvSpPr>
        <p:spPr>
          <a:xfrm>
            <a:off x="968640" y="487022"/>
            <a:ext cx="9644229" cy="1102934"/>
          </a:xfrm>
        </p:spPr>
        <p:txBody>
          <a:bodyPr>
            <a:normAutofit/>
          </a:bodyPr>
          <a:lstStyle/>
          <a:p>
            <a:pPr lvl="0" algn="ctr"/>
            <a:r>
              <a:rPr lang="en-US" sz="5400" dirty="0" smtClean="0">
                <a:latin typeface="+mj-lt"/>
              </a:rPr>
              <a:t>Shift how we think about apps.</a:t>
            </a:r>
          </a:p>
        </p:txBody>
      </p:sp>
      <p:sp>
        <p:nvSpPr>
          <p:cNvPr id="51" name="Subtitle 2"/>
          <p:cNvSpPr txBox="1">
            <a:spLocks/>
          </p:cNvSpPr>
          <p:nvPr/>
        </p:nvSpPr>
        <p:spPr>
          <a:xfrm>
            <a:off x="1558586" y="2040154"/>
            <a:ext cx="3717964" cy="11029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From</a:t>
            </a:r>
          </a:p>
        </p:txBody>
      </p:sp>
      <p:sp>
        <p:nvSpPr>
          <p:cNvPr id="54" name="Subtitle 2"/>
          <p:cNvSpPr txBox="1">
            <a:spLocks/>
          </p:cNvSpPr>
          <p:nvPr/>
        </p:nvSpPr>
        <p:spPr>
          <a:xfrm>
            <a:off x="1558585" y="3214248"/>
            <a:ext cx="4371159" cy="28783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You go to work</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Runs on PC/Web</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Keyboard/Mouse</a:t>
            </a:r>
          </a:p>
          <a:p>
            <a:pPr lvl="0" algn="l">
              <a:spcBef>
                <a:spcPts val="1800"/>
              </a:spcBef>
            </a:pPr>
            <a:r>
              <a:rPr lang="en-US" dirty="0" smtClean="0">
                <a:solidFill>
                  <a:srgbClr val="FFFFFF"/>
                </a:solidFill>
              </a:rPr>
              <a:t>Data from users and customers</a:t>
            </a:r>
            <a:endPar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Transacted local workflow</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dirty="0" smtClean="0">
                <a:solidFill>
                  <a:srgbClr val="FFFFFF"/>
                </a:solidFill>
              </a:rPr>
              <a:t>Run in one data center</a:t>
            </a:r>
            <a:endPar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endPar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55" name="Subtitle 2"/>
          <p:cNvSpPr txBox="1">
            <a:spLocks/>
          </p:cNvSpPr>
          <p:nvPr/>
        </p:nvSpPr>
        <p:spPr>
          <a:xfrm>
            <a:off x="6811687" y="3214247"/>
            <a:ext cx="4992386" cy="35652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Work comes to you</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Runs on mobile device</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Touch</a:t>
            </a:r>
            <a:r>
              <a:rPr kumimoji="0" lang="en-US"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 voice and </a:t>
            </a: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sensors</a:t>
            </a:r>
            <a:endParaRPr kumimoji="0" lang="en-US"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Data from people, devices &amp; systems</a:t>
            </a:r>
            <a:endParaRPr kumimoji="0" lang="en-US" b="0" i="0" u="none" strike="noStrike" kern="1200" cap="none" spc="0" normalizeH="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Orchestrated global services</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dirty="0" smtClean="0">
                <a:solidFill>
                  <a:srgbClr val="FFFFFF"/>
                </a:solidFill>
              </a:rPr>
              <a:t>Hybrid cloud reality</a:t>
            </a:r>
            <a:endParaRPr kumimoji="0" lang="en-US"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5" name="Rectangle 4"/>
          <p:cNvSpPr/>
          <p:nvPr/>
        </p:nvSpPr>
        <p:spPr>
          <a:xfrm>
            <a:off x="1512866" y="2069038"/>
            <a:ext cx="45719" cy="583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6" name="Straight Connector 5"/>
          <p:cNvCxnSpPr/>
          <p:nvPr/>
        </p:nvCxnSpPr>
        <p:spPr>
          <a:xfrm>
            <a:off x="1558586" y="3657600"/>
            <a:ext cx="90299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58586" y="4234070"/>
            <a:ext cx="90299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58586" y="4810540"/>
            <a:ext cx="90299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58586" y="5387010"/>
            <a:ext cx="90299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58586" y="5963479"/>
            <a:ext cx="90299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4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64665" y="1627147"/>
            <a:ext cx="6822805" cy="1477328"/>
          </a:xfrm>
        </p:spPr>
        <p:txBody>
          <a:bodyPr/>
          <a:lstStyle/>
          <a:p>
            <a:pPr>
              <a:lnSpc>
                <a:spcPts val="7500"/>
              </a:lnSpc>
            </a:pPr>
            <a:r>
              <a:rPr lang="en-US" sz="6600" dirty="0" smtClean="0">
                <a:solidFill>
                  <a:schemeClr val="bg1"/>
                </a:solidFill>
              </a:rPr>
              <a:t>Traditional app integration</a:t>
            </a:r>
            <a:endParaRPr lang="en-US" sz="6600" dirty="0">
              <a:solidFill>
                <a:schemeClr val="bg1"/>
              </a:solidFill>
            </a:endParaRPr>
          </a:p>
        </p:txBody>
      </p:sp>
      <p:sp>
        <p:nvSpPr>
          <p:cNvPr id="3" name="TextBox 2"/>
          <p:cNvSpPr txBox="1"/>
          <p:nvPr/>
        </p:nvSpPr>
        <p:spPr>
          <a:xfrm>
            <a:off x="4564665" y="3529776"/>
            <a:ext cx="6822805" cy="187743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solidFill>
                  <a:schemeClr val="bg1"/>
                </a:solidFill>
                <a:latin typeface="+mj-lt"/>
              </a:rPr>
              <a:t>Enterprise apps installed in a local datacenter</a:t>
            </a:r>
          </a:p>
          <a:p>
            <a:pPr marL="342900" indent="-342900">
              <a:spcAft>
                <a:spcPts val="1200"/>
              </a:spcAft>
              <a:buFont typeface="Arial" panose="020B0604020202020204" pitchFamily="34" charset="0"/>
              <a:buChar char="•"/>
            </a:pPr>
            <a:r>
              <a:rPr lang="en-US" sz="2400" dirty="0" smtClean="0">
                <a:solidFill>
                  <a:schemeClr val="bg1"/>
                </a:solidFill>
                <a:latin typeface="+mj-lt"/>
              </a:rPr>
              <a:t>Specialized BizTalk server integrated common enterprise apps</a:t>
            </a:r>
          </a:p>
          <a:p>
            <a:pPr marL="342900" indent="-342900">
              <a:spcAft>
                <a:spcPts val="1200"/>
              </a:spcAft>
              <a:buFont typeface="Arial" panose="020B0604020202020204" pitchFamily="34" charset="0"/>
              <a:buChar char="•"/>
            </a:pPr>
            <a:r>
              <a:rPr lang="en-US" sz="2400" dirty="0" smtClean="0">
                <a:solidFill>
                  <a:schemeClr val="bg1"/>
                </a:solidFill>
                <a:latin typeface="+mj-lt"/>
              </a:rPr>
              <a:t>Few touch points with tight coupling</a:t>
            </a:r>
          </a:p>
        </p:txBody>
      </p:sp>
      <p:pic>
        <p:nvPicPr>
          <p:cNvPr id="6" name="Picture 5"/>
          <p:cNvPicPr>
            <a:picLocks noChangeAspect="1"/>
          </p:cNvPicPr>
          <p:nvPr/>
        </p:nvPicPr>
        <p:blipFill>
          <a:blip r:embed="rId3"/>
          <a:stretch>
            <a:fillRect/>
          </a:stretch>
        </p:blipFill>
        <p:spPr>
          <a:xfrm>
            <a:off x="449864" y="1627147"/>
            <a:ext cx="3462917" cy="5230853"/>
          </a:xfrm>
          <a:prstGeom prst="rect">
            <a:avLst/>
          </a:prstGeom>
        </p:spPr>
      </p:pic>
    </p:spTree>
    <p:extLst>
      <p:ext uri="{BB962C8B-B14F-4D97-AF65-F5344CB8AC3E}">
        <p14:creationId xmlns:p14="http://schemas.microsoft.com/office/powerpoint/2010/main" val="27038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47200"/>
            <a:ext cx="12192000" cy="5210800"/>
          </a:xfrm>
          <a:prstGeom prst="rect">
            <a:avLst/>
          </a:prstGeom>
        </p:spPr>
      </p:pic>
      <p:pic>
        <p:nvPicPr>
          <p:cNvPr id="9" name="Picture 8"/>
          <p:cNvPicPr>
            <a:picLocks noChangeAspect="1"/>
          </p:cNvPicPr>
          <p:nvPr/>
        </p:nvPicPr>
        <p:blipFill>
          <a:blip r:embed="rId4"/>
          <a:stretch>
            <a:fillRect/>
          </a:stretch>
        </p:blipFill>
        <p:spPr>
          <a:xfrm>
            <a:off x="6283842" y="582867"/>
            <a:ext cx="5304023" cy="2137534"/>
          </a:xfrm>
          <a:prstGeom prst="rect">
            <a:avLst/>
          </a:prstGeom>
        </p:spPr>
      </p:pic>
      <p:pic>
        <p:nvPicPr>
          <p:cNvPr id="10" name="Picture 9"/>
          <p:cNvPicPr>
            <a:picLocks noChangeAspect="1"/>
          </p:cNvPicPr>
          <p:nvPr/>
        </p:nvPicPr>
        <p:blipFill>
          <a:blip r:embed="rId5"/>
          <a:stretch>
            <a:fillRect/>
          </a:stretch>
        </p:blipFill>
        <p:spPr>
          <a:xfrm>
            <a:off x="5685409" y="275688"/>
            <a:ext cx="4471259" cy="2126034"/>
          </a:xfrm>
          <a:prstGeom prst="rect">
            <a:avLst/>
          </a:prstGeom>
        </p:spPr>
      </p:pic>
      <p:sp>
        <p:nvSpPr>
          <p:cNvPr id="13" name="AutoShape 3"/>
          <p:cNvSpPr>
            <a:spLocks noChangeAspect="1" noChangeArrowheads="1" noTextEdit="1"/>
          </p:cNvSpPr>
          <p:nvPr/>
        </p:nvSpPr>
        <p:spPr bwMode="auto">
          <a:xfrm>
            <a:off x="3387725" y="2108200"/>
            <a:ext cx="5065713"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Title 1"/>
          <p:cNvSpPr txBox="1">
            <a:spLocks/>
          </p:cNvSpPr>
          <p:nvPr/>
        </p:nvSpPr>
        <p:spPr>
          <a:xfrm>
            <a:off x="2589205" y="2871215"/>
            <a:ext cx="8745102" cy="1477328"/>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16600" kern="1200">
                <a:solidFill>
                  <a:schemeClr val="bg1"/>
                </a:solidFill>
                <a:latin typeface="+mj-lt"/>
                <a:ea typeface="+mj-ea"/>
                <a:cs typeface="+mj-cs"/>
              </a:defRPr>
            </a:lvl1pPr>
          </a:lstStyle>
          <a:p>
            <a:r>
              <a:rPr lang="en-US" sz="4400" dirty="0" smtClean="0"/>
              <a:t>Modern app integration</a:t>
            </a:r>
            <a:endParaRPr lang="en-US" sz="4400" dirty="0"/>
          </a:p>
        </p:txBody>
      </p:sp>
      <p:sp>
        <p:nvSpPr>
          <p:cNvPr id="39" name="TextBox 38"/>
          <p:cNvSpPr txBox="1"/>
          <p:nvPr/>
        </p:nvSpPr>
        <p:spPr>
          <a:xfrm>
            <a:off x="2589205" y="4119281"/>
            <a:ext cx="6822805" cy="1877437"/>
          </a:xfrm>
          <a:prstGeom prst="rect">
            <a:avLst/>
          </a:prstGeom>
          <a:noFill/>
        </p:spPr>
        <p:txBody>
          <a:bodyPr wrap="square" rtlCol="0">
            <a:spAutoFit/>
          </a:bodyPr>
          <a:lstStyle/>
          <a:p>
            <a:pPr marL="396875" indent="-396875">
              <a:spcAft>
                <a:spcPts val="1200"/>
              </a:spcAft>
            </a:pPr>
            <a:r>
              <a:rPr lang="en-US" sz="2400" dirty="0" smtClean="0">
                <a:solidFill>
                  <a:schemeClr val="bg1"/>
                </a:solidFill>
                <a:latin typeface="+mj-lt"/>
                <a:sym typeface="Wingdings" panose="05000000000000000000" pitchFamily="2" charset="2"/>
              </a:rPr>
              <a:t> </a:t>
            </a:r>
            <a:r>
              <a:rPr lang="en-US" sz="2400" dirty="0" smtClean="0">
                <a:solidFill>
                  <a:schemeClr val="bg1"/>
                </a:solidFill>
                <a:latin typeface="+mj-lt"/>
              </a:rPr>
              <a:t>Enterprise apps on-premises and in cloud</a:t>
            </a:r>
          </a:p>
          <a:p>
            <a:pPr marL="396875" indent="-396875">
              <a:spcAft>
                <a:spcPts val="1200"/>
              </a:spcAft>
            </a:pPr>
            <a:r>
              <a:rPr lang="en-US" sz="2400" dirty="0" smtClean="0">
                <a:solidFill>
                  <a:schemeClr val="bg1"/>
                </a:solidFill>
                <a:latin typeface="+mj-lt"/>
                <a:sym typeface="Wingdings" panose="05000000000000000000" pitchFamily="2" charset="2"/>
              </a:rPr>
              <a:t> </a:t>
            </a:r>
            <a:r>
              <a:rPr lang="en-US" sz="2400" dirty="0" smtClean="0">
                <a:solidFill>
                  <a:schemeClr val="bg1"/>
                </a:solidFill>
                <a:latin typeface="+mj-lt"/>
              </a:rPr>
              <a:t>Many touch points with loose coupling</a:t>
            </a:r>
          </a:p>
          <a:p>
            <a:pPr marL="396875" indent="-396875">
              <a:spcAft>
                <a:spcPts val="1200"/>
              </a:spcAft>
            </a:pPr>
            <a:r>
              <a:rPr lang="en-US" sz="2400" dirty="0" smtClean="0">
                <a:solidFill>
                  <a:schemeClr val="bg1"/>
                </a:solidFill>
                <a:latin typeface="+mj-lt"/>
                <a:sym typeface="Wingdings" panose="05000000000000000000" pitchFamily="2" charset="2"/>
              </a:rPr>
              <a:t> </a:t>
            </a:r>
            <a:r>
              <a:rPr lang="en-US" sz="2400" dirty="0" smtClean="0">
                <a:solidFill>
                  <a:schemeClr val="bg1"/>
                </a:solidFill>
                <a:latin typeface="+mj-lt"/>
              </a:rPr>
              <a:t>Integration is no longer a vertical solution, </a:t>
            </a:r>
            <a:br>
              <a:rPr lang="en-US" sz="2400" dirty="0" smtClean="0">
                <a:solidFill>
                  <a:schemeClr val="bg1"/>
                </a:solidFill>
                <a:latin typeface="+mj-lt"/>
              </a:rPr>
            </a:br>
            <a:r>
              <a:rPr lang="en-US" sz="2400" dirty="0" smtClean="0">
                <a:solidFill>
                  <a:schemeClr val="bg1"/>
                </a:solidFill>
                <a:latin typeface="+mj-lt"/>
              </a:rPr>
              <a:t>we believe it is core to the app platform</a:t>
            </a:r>
          </a:p>
        </p:txBody>
      </p:sp>
      <p:grpSp>
        <p:nvGrpSpPr>
          <p:cNvPr id="21" name="Group 20"/>
          <p:cNvGrpSpPr/>
          <p:nvPr/>
        </p:nvGrpSpPr>
        <p:grpSpPr>
          <a:xfrm>
            <a:off x="9858765" y="1972261"/>
            <a:ext cx="448821" cy="1592262"/>
            <a:chOff x="9858765" y="1972261"/>
            <a:chExt cx="448821" cy="1592262"/>
          </a:xfrm>
        </p:grpSpPr>
        <p:grpSp>
          <p:nvGrpSpPr>
            <p:cNvPr id="36" name="Group 35"/>
            <p:cNvGrpSpPr/>
            <p:nvPr/>
          </p:nvGrpSpPr>
          <p:grpSpPr>
            <a:xfrm>
              <a:off x="9858765" y="1972261"/>
              <a:ext cx="87313" cy="1592262"/>
              <a:chOff x="7959725" y="2763838"/>
              <a:chExt cx="87313" cy="1592262"/>
            </a:xfrm>
          </p:grpSpPr>
          <p:sp>
            <p:nvSpPr>
              <p:cNvPr id="25" name="Line 16"/>
              <p:cNvSpPr>
                <a:spLocks noChangeShapeType="1"/>
              </p:cNvSpPr>
              <p:nvPr/>
            </p:nvSpPr>
            <p:spPr bwMode="auto">
              <a:xfrm flipV="1">
                <a:off x="8003381" y="2803525"/>
                <a:ext cx="0" cy="1508125"/>
              </a:xfrm>
              <a:prstGeom prst="line">
                <a:avLst/>
              </a:prstGeom>
              <a:noFill/>
              <a:ln w="25400" cap="flat">
                <a:solidFill>
                  <a:srgbClr val="F05A2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17"/>
              <p:cNvSpPr>
                <a:spLocks noChangeArrowheads="1"/>
              </p:cNvSpPr>
              <p:nvPr/>
            </p:nvSpPr>
            <p:spPr bwMode="auto">
              <a:xfrm>
                <a:off x="7959725" y="2763838"/>
                <a:ext cx="87313" cy="85725"/>
              </a:xfrm>
              <a:prstGeom prst="ellipse">
                <a:avLst/>
              </a:prstGeom>
              <a:solidFill>
                <a:srgbClr val="F05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22"/>
              <p:cNvSpPr>
                <a:spLocks noChangeArrowheads="1"/>
              </p:cNvSpPr>
              <p:nvPr/>
            </p:nvSpPr>
            <p:spPr bwMode="auto">
              <a:xfrm>
                <a:off x="7959725" y="4270375"/>
                <a:ext cx="87313" cy="85725"/>
              </a:xfrm>
              <a:prstGeom prst="ellipse">
                <a:avLst/>
              </a:prstGeom>
              <a:solidFill>
                <a:srgbClr val="F05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p:cNvGrpSpPr/>
            <p:nvPr/>
          </p:nvGrpSpPr>
          <p:grpSpPr>
            <a:xfrm>
              <a:off x="10039519" y="1972261"/>
              <a:ext cx="87313" cy="1592262"/>
              <a:chOff x="7959725" y="2763838"/>
              <a:chExt cx="87313" cy="1592262"/>
            </a:xfrm>
          </p:grpSpPr>
          <p:sp>
            <p:nvSpPr>
              <p:cNvPr id="64" name="Line 16"/>
              <p:cNvSpPr>
                <a:spLocks noChangeShapeType="1"/>
              </p:cNvSpPr>
              <p:nvPr/>
            </p:nvSpPr>
            <p:spPr bwMode="auto">
              <a:xfrm flipV="1">
                <a:off x="8003381" y="2803525"/>
                <a:ext cx="0" cy="1508125"/>
              </a:xfrm>
              <a:prstGeom prst="line">
                <a:avLst/>
              </a:prstGeom>
              <a:noFill/>
              <a:ln w="25400" cap="flat">
                <a:solidFill>
                  <a:srgbClr val="F05A2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Oval 17"/>
              <p:cNvSpPr>
                <a:spLocks noChangeArrowheads="1"/>
              </p:cNvSpPr>
              <p:nvPr/>
            </p:nvSpPr>
            <p:spPr bwMode="auto">
              <a:xfrm>
                <a:off x="7959725" y="2763838"/>
                <a:ext cx="87313" cy="85725"/>
              </a:xfrm>
              <a:prstGeom prst="ellipse">
                <a:avLst/>
              </a:prstGeom>
              <a:solidFill>
                <a:srgbClr val="F05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22"/>
              <p:cNvSpPr>
                <a:spLocks noChangeArrowheads="1"/>
              </p:cNvSpPr>
              <p:nvPr/>
            </p:nvSpPr>
            <p:spPr bwMode="auto">
              <a:xfrm>
                <a:off x="7959725" y="4270375"/>
                <a:ext cx="87313" cy="85725"/>
              </a:xfrm>
              <a:prstGeom prst="ellipse">
                <a:avLst/>
              </a:prstGeom>
              <a:solidFill>
                <a:srgbClr val="F05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p:nvGrpSpPr>
          <p:grpSpPr>
            <a:xfrm>
              <a:off x="10220273" y="1972261"/>
              <a:ext cx="87313" cy="1592262"/>
              <a:chOff x="7959725" y="2763838"/>
              <a:chExt cx="87313" cy="1592262"/>
            </a:xfrm>
          </p:grpSpPr>
          <p:sp>
            <p:nvSpPr>
              <p:cNvPr id="68" name="Line 16"/>
              <p:cNvSpPr>
                <a:spLocks noChangeShapeType="1"/>
              </p:cNvSpPr>
              <p:nvPr/>
            </p:nvSpPr>
            <p:spPr bwMode="auto">
              <a:xfrm flipV="1">
                <a:off x="8003381" y="2803525"/>
                <a:ext cx="0" cy="1508125"/>
              </a:xfrm>
              <a:prstGeom prst="line">
                <a:avLst/>
              </a:prstGeom>
              <a:noFill/>
              <a:ln w="25400" cap="flat">
                <a:solidFill>
                  <a:srgbClr val="F05A2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Oval 17"/>
              <p:cNvSpPr>
                <a:spLocks noChangeArrowheads="1"/>
              </p:cNvSpPr>
              <p:nvPr/>
            </p:nvSpPr>
            <p:spPr bwMode="auto">
              <a:xfrm>
                <a:off x="7959725" y="2763838"/>
                <a:ext cx="87313" cy="85725"/>
              </a:xfrm>
              <a:prstGeom prst="ellipse">
                <a:avLst/>
              </a:prstGeom>
              <a:solidFill>
                <a:srgbClr val="F05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22"/>
              <p:cNvSpPr>
                <a:spLocks noChangeArrowheads="1"/>
              </p:cNvSpPr>
              <p:nvPr/>
            </p:nvSpPr>
            <p:spPr bwMode="auto">
              <a:xfrm>
                <a:off x="7959725" y="4270375"/>
                <a:ext cx="87313" cy="85725"/>
              </a:xfrm>
              <a:prstGeom prst="ellipse">
                <a:avLst/>
              </a:prstGeom>
              <a:solidFill>
                <a:srgbClr val="F05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0" name="Group 19"/>
          <p:cNvGrpSpPr/>
          <p:nvPr/>
        </p:nvGrpSpPr>
        <p:grpSpPr>
          <a:xfrm>
            <a:off x="2434856" y="2040210"/>
            <a:ext cx="4357614" cy="419724"/>
            <a:chOff x="2434856" y="2040210"/>
            <a:chExt cx="4357614" cy="419724"/>
          </a:xfrm>
        </p:grpSpPr>
        <p:cxnSp>
          <p:nvCxnSpPr>
            <p:cNvPr id="12" name="Straight Arrow Connector 11"/>
            <p:cNvCxnSpPr/>
            <p:nvPr/>
          </p:nvCxnSpPr>
          <p:spPr>
            <a:xfrm>
              <a:off x="2434856" y="2040210"/>
              <a:ext cx="4357614" cy="0"/>
            </a:xfrm>
            <a:prstGeom prst="straightConnector1">
              <a:avLst/>
            </a:prstGeom>
            <a:ln w="25400">
              <a:solidFill>
                <a:srgbClr val="F05A28"/>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434856" y="2250072"/>
              <a:ext cx="4357614" cy="0"/>
            </a:xfrm>
            <a:prstGeom prst="straightConnector1">
              <a:avLst/>
            </a:prstGeom>
            <a:ln w="25400">
              <a:solidFill>
                <a:srgbClr val="F05A28"/>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434856" y="2459934"/>
              <a:ext cx="4357614" cy="0"/>
            </a:xfrm>
            <a:prstGeom prst="straightConnector1">
              <a:avLst/>
            </a:prstGeom>
            <a:ln w="25400">
              <a:solidFill>
                <a:srgbClr val="F05A28"/>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0454218" y="2965971"/>
            <a:ext cx="1312898" cy="866675"/>
            <a:chOff x="10494536" y="1370163"/>
            <a:chExt cx="1759610" cy="1161560"/>
          </a:xfrm>
        </p:grpSpPr>
        <p:pic>
          <p:nvPicPr>
            <p:cNvPr id="17" name="Picture 16"/>
            <p:cNvPicPr>
              <a:picLocks noChangeAspect="1"/>
            </p:cNvPicPr>
            <p:nvPr/>
          </p:nvPicPr>
          <p:blipFill>
            <a:blip r:embed="rId6"/>
            <a:stretch>
              <a:fillRect/>
            </a:stretch>
          </p:blipFill>
          <p:spPr>
            <a:xfrm>
              <a:off x="10512221" y="1412798"/>
              <a:ext cx="1741925" cy="1118925"/>
            </a:xfrm>
            <a:prstGeom prst="rect">
              <a:avLst/>
            </a:prstGeom>
          </p:spPr>
        </p:pic>
        <p:sp>
          <p:nvSpPr>
            <p:cNvPr id="71" name="Rectangle 70"/>
            <p:cNvSpPr/>
            <p:nvPr/>
          </p:nvSpPr>
          <p:spPr>
            <a:xfrm>
              <a:off x="10494536" y="1370163"/>
              <a:ext cx="153108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Tailspin Air</a:t>
              </a:r>
              <a:endParaRPr lang="en-US" sz="1400" dirty="0"/>
            </a:p>
          </p:txBody>
        </p:sp>
      </p:grpSp>
      <p:grpSp>
        <p:nvGrpSpPr>
          <p:cNvPr id="19" name="Group 18"/>
          <p:cNvGrpSpPr/>
          <p:nvPr/>
        </p:nvGrpSpPr>
        <p:grpSpPr>
          <a:xfrm>
            <a:off x="870277" y="231826"/>
            <a:ext cx="1268418" cy="812755"/>
            <a:chOff x="870277" y="231826"/>
            <a:chExt cx="1268418" cy="812755"/>
          </a:xfrm>
        </p:grpSpPr>
        <p:pic>
          <p:nvPicPr>
            <p:cNvPr id="16" name="Picture 15"/>
            <p:cNvPicPr>
              <a:picLocks noChangeAspect="1"/>
            </p:cNvPicPr>
            <p:nvPr/>
          </p:nvPicPr>
          <p:blipFill>
            <a:blip r:embed="rId7"/>
            <a:stretch>
              <a:fillRect/>
            </a:stretch>
          </p:blipFill>
          <p:spPr>
            <a:xfrm>
              <a:off x="963938" y="289976"/>
              <a:ext cx="1174757" cy="754605"/>
            </a:xfrm>
            <a:prstGeom prst="rect">
              <a:avLst/>
            </a:prstGeom>
          </p:spPr>
        </p:pic>
        <p:sp>
          <p:nvSpPr>
            <p:cNvPr id="72" name="Rectangle 71"/>
            <p:cNvSpPr/>
            <p:nvPr/>
          </p:nvSpPr>
          <p:spPr>
            <a:xfrm>
              <a:off x="870277" y="231826"/>
              <a:ext cx="1142392" cy="341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Contoso</a:t>
              </a:r>
              <a:endParaRPr lang="en-US" sz="1400" dirty="0"/>
            </a:p>
          </p:txBody>
        </p:sp>
      </p:grpSp>
      <p:pic>
        <p:nvPicPr>
          <p:cNvPr id="5" name="Picture 4"/>
          <p:cNvPicPr>
            <a:picLocks noChangeAspect="1"/>
          </p:cNvPicPr>
          <p:nvPr/>
        </p:nvPicPr>
        <p:blipFill>
          <a:blip r:embed="rId8"/>
          <a:stretch>
            <a:fillRect/>
          </a:stretch>
        </p:blipFill>
        <p:spPr>
          <a:xfrm>
            <a:off x="510363" y="1034996"/>
            <a:ext cx="1752748" cy="3048354"/>
          </a:xfrm>
          <a:prstGeom prst="rect">
            <a:avLst/>
          </a:prstGeom>
        </p:spPr>
      </p:pic>
      <p:pic>
        <p:nvPicPr>
          <p:cNvPr id="6" name="Picture 5"/>
          <p:cNvPicPr>
            <a:picLocks noChangeAspect="1"/>
          </p:cNvPicPr>
          <p:nvPr/>
        </p:nvPicPr>
        <p:blipFill>
          <a:blip r:embed="rId8"/>
          <a:stretch>
            <a:fillRect/>
          </a:stretch>
        </p:blipFill>
        <p:spPr>
          <a:xfrm>
            <a:off x="9835117" y="3810094"/>
            <a:ext cx="1752748" cy="3048354"/>
          </a:xfrm>
          <a:prstGeom prst="rect">
            <a:avLst/>
          </a:prstGeom>
        </p:spPr>
      </p:pic>
      <p:cxnSp>
        <p:nvCxnSpPr>
          <p:cNvPr id="7" name="Elbow Connector 6"/>
          <p:cNvCxnSpPr/>
          <p:nvPr/>
        </p:nvCxnSpPr>
        <p:spPr>
          <a:xfrm>
            <a:off x="1361872" y="3593805"/>
            <a:ext cx="8050138" cy="2923727"/>
          </a:xfrm>
          <a:prstGeom prst="bentConnector3">
            <a:avLst>
              <a:gd name="adj1" fmla="val -27"/>
            </a:avLst>
          </a:prstGeom>
          <a:ln w="25400">
            <a:solidFill>
              <a:srgbClr val="F05A28"/>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00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42"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42"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40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par>
                                <p:cTn id="49" presetID="2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4547" y="446568"/>
            <a:ext cx="10783946" cy="1391370"/>
          </a:xfrm>
        </p:spPr>
        <p:txBody>
          <a:bodyPr/>
          <a:lstStyle/>
          <a:p>
            <a:r>
              <a:rPr lang="en-US" sz="5400" dirty="0" smtClean="0">
                <a:solidFill>
                  <a:schemeClr val="bg1"/>
                </a:solidFill>
              </a:rPr>
              <a:t>Traditional trading partnerships</a:t>
            </a:r>
            <a:endParaRPr lang="en-US" sz="5400" dirty="0">
              <a:solidFill>
                <a:schemeClr val="bg1"/>
              </a:solidFill>
            </a:endParaRPr>
          </a:p>
        </p:txBody>
      </p:sp>
      <p:pic>
        <p:nvPicPr>
          <p:cNvPr id="7" name="Picture 6"/>
          <p:cNvPicPr>
            <a:picLocks noChangeAspect="1"/>
          </p:cNvPicPr>
          <p:nvPr/>
        </p:nvPicPr>
        <p:blipFill>
          <a:blip r:embed="rId3"/>
          <a:stretch>
            <a:fillRect/>
          </a:stretch>
        </p:blipFill>
        <p:spPr>
          <a:xfrm>
            <a:off x="417862" y="2122714"/>
            <a:ext cx="2722805" cy="4746172"/>
          </a:xfrm>
          <a:prstGeom prst="rect">
            <a:avLst/>
          </a:prstGeom>
        </p:spPr>
      </p:pic>
      <p:pic>
        <p:nvPicPr>
          <p:cNvPr id="8" name="Picture 7"/>
          <p:cNvPicPr>
            <a:picLocks noChangeAspect="1"/>
          </p:cNvPicPr>
          <p:nvPr/>
        </p:nvPicPr>
        <p:blipFill>
          <a:blip r:embed="rId3"/>
          <a:stretch>
            <a:fillRect/>
          </a:stretch>
        </p:blipFill>
        <p:spPr>
          <a:xfrm>
            <a:off x="9039348" y="2122714"/>
            <a:ext cx="2722805" cy="4746172"/>
          </a:xfrm>
          <a:prstGeom prst="rect">
            <a:avLst/>
          </a:prstGeom>
        </p:spPr>
      </p:pic>
      <p:sp>
        <p:nvSpPr>
          <p:cNvPr id="10" name="TextBox 9"/>
          <p:cNvSpPr txBox="1"/>
          <p:nvPr/>
        </p:nvSpPr>
        <p:spPr>
          <a:xfrm>
            <a:off x="3913064" y="2365092"/>
            <a:ext cx="4353886" cy="923330"/>
          </a:xfrm>
          <a:prstGeom prst="rect">
            <a:avLst/>
          </a:prstGeom>
          <a:solidFill>
            <a:srgbClr val="231F20"/>
          </a:solidFill>
        </p:spPr>
        <p:txBody>
          <a:bodyPr wrap="square" rtlCol="0">
            <a:spAutoFit/>
          </a:bodyPr>
          <a:lstStyle/>
          <a:p>
            <a:pPr algn="ctr"/>
            <a:r>
              <a:rPr lang="en-US" sz="5400" dirty="0" smtClean="0">
                <a:solidFill>
                  <a:schemeClr val="bg1"/>
                </a:solidFill>
                <a:latin typeface="+mj-lt"/>
              </a:rPr>
              <a:t>BizTalk server</a:t>
            </a:r>
            <a:endParaRPr lang="en-US" sz="5400" dirty="0">
              <a:solidFill>
                <a:schemeClr val="bg1"/>
              </a:solidFill>
              <a:latin typeface="+mj-lt"/>
            </a:endParaRPr>
          </a:p>
        </p:txBody>
      </p:sp>
      <p:sp>
        <p:nvSpPr>
          <p:cNvPr id="11" name="TextBox 10"/>
          <p:cNvSpPr txBox="1"/>
          <p:nvPr/>
        </p:nvSpPr>
        <p:spPr>
          <a:xfrm>
            <a:off x="3374874" y="3995678"/>
            <a:ext cx="5664474" cy="2554545"/>
          </a:xfrm>
          <a:prstGeom prst="rect">
            <a:avLst/>
          </a:prstGeom>
          <a:noFill/>
        </p:spPr>
        <p:txBody>
          <a:bodyPr wrap="square" rtlCol="0">
            <a:spAutoFit/>
          </a:bodyPr>
          <a:lstStyle/>
          <a:p>
            <a:pPr marL="285750" indent="-285750">
              <a:spcBef>
                <a:spcPts val="1200"/>
              </a:spcBef>
              <a:buFont typeface="Wingdings" panose="05000000000000000000" pitchFamily="2" charset="2"/>
              <a:buChar char="à"/>
            </a:pPr>
            <a:r>
              <a:rPr lang="en-US" sz="2000" dirty="0">
                <a:solidFill>
                  <a:schemeClr val="bg1"/>
                </a:solidFill>
                <a:latin typeface="+mj-lt"/>
              </a:rPr>
              <a:t>Fixed set of B2B </a:t>
            </a:r>
            <a:r>
              <a:rPr lang="en-US" sz="2000" dirty="0" smtClean="0">
                <a:solidFill>
                  <a:schemeClr val="bg1"/>
                </a:solidFill>
                <a:latin typeface="+mj-lt"/>
              </a:rPr>
              <a:t>protocols/schemas</a:t>
            </a:r>
            <a:endParaRPr lang="en-US" sz="2000" dirty="0">
              <a:solidFill>
                <a:schemeClr val="bg1"/>
              </a:solidFill>
              <a:latin typeface="+mj-lt"/>
            </a:endParaRPr>
          </a:p>
          <a:p>
            <a:pPr marL="285750" indent="-285750">
              <a:spcBef>
                <a:spcPts val="1200"/>
              </a:spcBef>
              <a:buFont typeface="Wingdings" panose="05000000000000000000" pitchFamily="2" charset="2"/>
              <a:buChar char="à"/>
            </a:pPr>
            <a:r>
              <a:rPr lang="en-US" sz="2000" dirty="0">
                <a:solidFill>
                  <a:schemeClr val="bg1"/>
                </a:solidFill>
                <a:latin typeface="+mj-lt"/>
              </a:rPr>
              <a:t>Lengthy </a:t>
            </a:r>
            <a:r>
              <a:rPr lang="en-US" sz="2000" dirty="0" smtClean="0">
                <a:solidFill>
                  <a:schemeClr val="bg1"/>
                </a:solidFill>
                <a:latin typeface="+mj-lt"/>
              </a:rPr>
              <a:t>partner onboarding</a:t>
            </a:r>
            <a:endParaRPr lang="en-US" sz="2000" dirty="0">
              <a:solidFill>
                <a:schemeClr val="bg1"/>
              </a:solidFill>
              <a:latin typeface="+mj-lt"/>
            </a:endParaRPr>
          </a:p>
          <a:p>
            <a:pPr marL="285750" indent="-285750">
              <a:spcBef>
                <a:spcPts val="1200"/>
              </a:spcBef>
              <a:buFont typeface="Wingdings" panose="05000000000000000000" pitchFamily="2" charset="2"/>
              <a:buChar char="à"/>
            </a:pPr>
            <a:r>
              <a:rPr lang="en-US" sz="2000" dirty="0">
                <a:solidFill>
                  <a:schemeClr val="bg1"/>
                </a:solidFill>
                <a:latin typeface="+mj-lt"/>
              </a:rPr>
              <a:t>Crossing enterprise boundaries through firewalls</a:t>
            </a:r>
          </a:p>
          <a:p>
            <a:pPr marL="285750" indent="-285750">
              <a:spcBef>
                <a:spcPts val="1200"/>
              </a:spcBef>
              <a:buFont typeface="Wingdings" panose="05000000000000000000" pitchFamily="2" charset="2"/>
              <a:buChar char="à"/>
            </a:pPr>
            <a:r>
              <a:rPr lang="en-US" sz="2000" dirty="0">
                <a:solidFill>
                  <a:schemeClr val="bg1"/>
                </a:solidFill>
                <a:latin typeface="+mj-lt"/>
              </a:rPr>
              <a:t>Hard to do resource planning to adjust for seasonal demands</a:t>
            </a:r>
          </a:p>
          <a:p>
            <a:pPr>
              <a:spcBef>
                <a:spcPts val="1200"/>
              </a:spcBef>
            </a:pPr>
            <a:endParaRPr lang="en-US" sz="2000" dirty="0">
              <a:solidFill>
                <a:schemeClr val="bg1"/>
              </a:solidFill>
              <a:latin typeface="+mj-lt"/>
            </a:endParaRPr>
          </a:p>
        </p:txBody>
      </p:sp>
      <p:cxnSp>
        <p:nvCxnSpPr>
          <p:cNvPr id="12" name="Straight Arrow Connector 11"/>
          <p:cNvCxnSpPr/>
          <p:nvPr/>
        </p:nvCxnSpPr>
        <p:spPr>
          <a:xfrm>
            <a:off x="3514725" y="3589543"/>
            <a:ext cx="5214938" cy="0"/>
          </a:xfrm>
          <a:prstGeom prst="straightConnector1">
            <a:avLst/>
          </a:prstGeom>
          <a:ln w="571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72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940862" y="3179150"/>
            <a:ext cx="6315941" cy="1718726"/>
          </a:xfrm>
          <a:prstGeom prst="rect">
            <a:avLst/>
          </a:prstGeom>
        </p:spPr>
      </p:pic>
      <p:sp>
        <p:nvSpPr>
          <p:cNvPr id="2" name="Title 1"/>
          <p:cNvSpPr>
            <a:spLocks noGrp="1"/>
          </p:cNvSpPr>
          <p:nvPr>
            <p:ph type="ctrTitle"/>
          </p:nvPr>
        </p:nvSpPr>
        <p:spPr>
          <a:xfrm>
            <a:off x="348342" y="350874"/>
            <a:ext cx="10677621" cy="1529594"/>
          </a:xfrm>
        </p:spPr>
        <p:txBody>
          <a:bodyPr/>
          <a:lstStyle/>
          <a:p>
            <a:r>
              <a:rPr lang="en-US" sz="6000" dirty="0" smtClean="0">
                <a:solidFill>
                  <a:schemeClr val="bg1"/>
                </a:solidFill>
              </a:rPr>
              <a:t>Partnering in the cloud era</a:t>
            </a:r>
            <a:endParaRPr lang="en-US" sz="6000" dirty="0">
              <a:solidFill>
                <a:schemeClr val="bg1"/>
              </a:solidFill>
            </a:endParaRPr>
          </a:p>
        </p:txBody>
      </p:sp>
      <p:sp>
        <p:nvSpPr>
          <p:cNvPr id="4" name="TextBox 3"/>
          <p:cNvSpPr txBox="1"/>
          <p:nvPr/>
        </p:nvSpPr>
        <p:spPr>
          <a:xfrm>
            <a:off x="348341" y="1791495"/>
            <a:ext cx="3709309" cy="3016210"/>
          </a:xfrm>
          <a:prstGeom prst="rect">
            <a:avLst/>
          </a:prstGeom>
          <a:noFill/>
        </p:spPr>
        <p:txBody>
          <a:bodyPr wrap="square" rtlCol="0">
            <a:spAutoFit/>
          </a:bodyPr>
          <a:lstStyle/>
          <a:p>
            <a:pPr marL="344488" lvl="0" indent="-344488">
              <a:spcBef>
                <a:spcPts val="1200"/>
              </a:spcBef>
              <a:buFont typeface="Wingdings" panose="05000000000000000000" pitchFamily="2" charset="2"/>
              <a:buChar char="à"/>
            </a:pPr>
            <a:r>
              <a:rPr lang="en-US" sz="2000" dirty="0">
                <a:solidFill>
                  <a:srgbClr val="FFFFFF"/>
                </a:solidFill>
                <a:latin typeface="+mj-lt"/>
              </a:rPr>
              <a:t>New </a:t>
            </a:r>
            <a:r>
              <a:rPr lang="en-US" sz="2000" dirty="0" smtClean="0">
                <a:solidFill>
                  <a:srgbClr val="FFFFFF"/>
                </a:solidFill>
                <a:latin typeface="+mj-lt"/>
              </a:rPr>
              <a:t>‘cloud friendly</a:t>
            </a:r>
            <a:r>
              <a:rPr lang="en-US" sz="2000" dirty="0">
                <a:solidFill>
                  <a:srgbClr val="FFFFFF"/>
                </a:solidFill>
                <a:latin typeface="+mj-lt"/>
              </a:rPr>
              <a:t>’ protocols </a:t>
            </a:r>
            <a:r>
              <a:rPr lang="en-US" sz="2000">
                <a:solidFill>
                  <a:srgbClr val="FFFFFF"/>
                </a:solidFill>
                <a:latin typeface="+mj-lt"/>
              </a:rPr>
              <a:t>using </a:t>
            </a:r>
            <a:r>
              <a:rPr lang="en-US" sz="2000" smtClean="0">
                <a:solidFill>
                  <a:srgbClr val="FFFFFF"/>
                </a:solidFill>
                <a:latin typeface="+mj-lt"/>
              </a:rPr>
              <a:t>XML/JSON </a:t>
            </a:r>
            <a:r>
              <a:rPr lang="en-US" sz="2000" dirty="0">
                <a:solidFill>
                  <a:srgbClr val="FFFFFF"/>
                </a:solidFill>
                <a:latin typeface="+mj-lt"/>
              </a:rPr>
              <a:t>&amp; HTTP</a:t>
            </a:r>
          </a:p>
          <a:p>
            <a:pPr marL="344488" lvl="0" indent="-344488">
              <a:spcBef>
                <a:spcPts val="1200"/>
              </a:spcBef>
              <a:buFont typeface="Wingdings" panose="05000000000000000000" pitchFamily="2" charset="2"/>
              <a:buChar char="à"/>
            </a:pPr>
            <a:r>
              <a:rPr lang="en-US" sz="2000" dirty="0">
                <a:solidFill>
                  <a:srgbClr val="FFFFFF"/>
                </a:solidFill>
                <a:latin typeface="+mj-lt"/>
              </a:rPr>
              <a:t>Leveraging partners across the globe</a:t>
            </a:r>
          </a:p>
          <a:p>
            <a:pPr marL="344488" lvl="0" indent="-344488">
              <a:spcBef>
                <a:spcPts val="1200"/>
              </a:spcBef>
              <a:buFont typeface="Wingdings" panose="05000000000000000000" pitchFamily="2" charset="2"/>
              <a:buChar char="à"/>
            </a:pPr>
            <a:r>
              <a:rPr lang="en-US" sz="2000" dirty="0">
                <a:solidFill>
                  <a:srgbClr val="FFFFFF"/>
                </a:solidFill>
                <a:latin typeface="+mj-lt"/>
              </a:rPr>
              <a:t>Quick and </a:t>
            </a:r>
            <a:r>
              <a:rPr lang="en-US" sz="2000" dirty="0" smtClean="0">
                <a:solidFill>
                  <a:srgbClr val="FFFFFF"/>
                </a:solidFill>
                <a:latin typeface="+mj-lt"/>
              </a:rPr>
              <a:t>simple partner </a:t>
            </a:r>
            <a:r>
              <a:rPr lang="en-US" sz="2000" dirty="0">
                <a:solidFill>
                  <a:srgbClr val="FFFFFF"/>
                </a:solidFill>
                <a:latin typeface="+mj-lt"/>
              </a:rPr>
              <a:t>onboarding</a:t>
            </a:r>
          </a:p>
          <a:p>
            <a:pPr marL="344488" lvl="0" indent="-344488">
              <a:spcBef>
                <a:spcPts val="1200"/>
              </a:spcBef>
              <a:buFont typeface="Wingdings" panose="05000000000000000000" pitchFamily="2" charset="2"/>
              <a:buChar char="à"/>
            </a:pPr>
            <a:r>
              <a:rPr lang="en-US" sz="2000" dirty="0">
                <a:solidFill>
                  <a:srgbClr val="FFFFFF"/>
                </a:solidFill>
                <a:latin typeface="+mj-lt"/>
              </a:rPr>
              <a:t>Leverage on-demand scaling to better utilize resources</a:t>
            </a:r>
          </a:p>
        </p:txBody>
      </p:sp>
      <p:pic>
        <p:nvPicPr>
          <p:cNvPr id="11" name="Picture 10"/>
          <p:cNvPicPr>
            <a:picLocks noChangeAspect="1"/>
          </p:cNvPicPr>
          <p:nvPr/>
        </p:nvPicPr>
        <p:blipFill>
          <a:blip r:embed="rId4"/>
          <a:stretch>
            <a:fillRect/>
          </a:stretch>
        </p:blipFill>
        <p:spPr>
          <a:xfrm>
            <a:off x="4565067" y="3348990"/>
            <a:ext cx="7756337" cy="5106293"/>
          </a:xfrm>
          <a:prstGeom prst="rect">
            <a:avLst/>
          </a:prstGeom>
        </p:spPr>
      </p:pic>
      <p:pic>
        <p:nvPicPr>
          <p:cNvPr id="13" name="Picture 12"/>
          <p:cNvPicPr>
            <a:picLocks noChangeAspect="1"/>
          </p:cNvPicPr>
          <p:nvPr/>
        </p:nvPicPr>
        <p:blipFill>
          <a:blip r:embed="rId5"/>
          <a:stretch>
            <a:fillRect/>
          </a:stretch>
        </p:blipFill>
        <p:spPr>
          <a:xfrm>
            <a:off x="4940862" y="3081161"/>
            <a:ext cx="6529501" cy="1895587"/>
          </a:xfrm>
          <a:prstGeom prst="rect">
            <a:avLst/>
          </a:prstGeom>
        </p:spPr>
      </p:pic>
      <p:pic>
        <p:nvPicPr>
          <p:cNvPr id="12" name="Picture 11"/>
          <p:cNvPicPr>
            <a:picLocks noChangeAspect="1"/>
          </p:cNvPicPr>
          <p:nvPr/>
        </p:nvPicPr>
        <p:blipFill>
          <a:blip r:embed="rId6"/>
          <a:stretch>
            <a:fillRect/>
          </a:stretch>
        </p:blipFill>
        <p:spPr>
          <a:xfrm>
            <a:off x="4809976" y="2856271"/>
            <a:ext cx="6874832" cy="3491870"/>
          </a:xfrm>
          <a:prstGeom prst="rect">
            <a:avLst/>
          </a:prstGeom>
        </p:spPr>
      </p:pic>
      <p:pic>
        <p:nvPicPr>
          <p:cNvPr id="16" name="Picture 15"/>
          <p:cNvPicPr>
            <a:picLocks noChangeAspect="1"/>
          </p:cNvPicPr>
          <p:nvPr/>
        </p:nvPicPr>
        <p:blipFill>
          <a:blip r:embed="rId7"/>
          <a:stretch>
            <a:fillRect/>
          </a:stretch>
        </p:blipFill>
        <p:spPr>
          <a:xfrm>
            <a:off x="7106002" y="2316045"/>
            <a:ext cx="1985659" cy="1233492"/>
          </a:xfrm>
          <a:prstGeom prst="rect">
            <a:avLst/>
          </a:prstGeom>
        </p:spPr>
      </p:pic>
    </p:spTree>
    <p:extLst>
      <p:ext uri="{BB962C8B-B14F-4D97-AF65-F5344CB8AC3E}">
        <p14:creationId xmlns:p14="http://schemas.microsoft.com/office/powerpoint/2010/main" val="70428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22" presetClass="entr" presetSubtype="8" fill="hold" nodeType="afterEffect">
                                  <p:stCondLst>
                                    <p:cond delay="75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47" presetClass="entr" presetSubtype="0" fill="hold" nodeType="withEffect">
                                  <p:stCondLst>
                                    <p:cond delay="1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zure Medium">
  <a:themeElements>
    <a:clrScheme name="Azure Basic">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zure Medium">
  <a:themeElements>
    <a:clrScheme name="Azure Basic">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30632 Integrate 20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ntegrate_2014_Template.potx" id="{1E3AFDD3-F273-4D44-B801-643835DD7F03}" vid="{0F14B8B5-DD72-4FFA-B915-A4503767D8F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4821</TotalTime>
  <Words>702</Words>
  <Application>Microsoft Office PowerPoint</Application>
  <PresentationFormat>Widescreen</PresentationFormat>
  <Paragraphs>209</Paragraphs>
  <Slides>25</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25</vt:i4>
      </vt:variant>
    </vt:vector>
  </HeadingPairs>
  <TitlesOfParts>
    <vt:vector size="37" baseType="lpstr">
      <vt:lpstr>Arial</vt:lpstr>
      <vt:lpstr>Calibri</vt:lpstr>
      <vt:lpstr>Segoe Pro Light</vt:lpstr>
      <vt:lpstr>Segoe UI</vt:lpstr>
      <vt:lpstr>Segoe UI Light</vt:lpstr>
      <vt:lpstr>Segoe UI Semibold</vt:lpstr>
      <vt:lpstr>Segoe UI Symbol</vt:lpstr>
      <vt:lpstr>Wingdings</vt:lpstr>
      <vt:lpstr>Azure Medium</vt:lpstr>
      <vt:lpstr>Office Theme</vt:lpstr>
      <vt:lpstr>1_Azure Medium</vt:lpstr>
      <vt:lpstr>5-30632 Integrate 2014 Speaker PPT Template</vt:lpstr>
      <vt:lpstr>PowerPoint Presentation</vt:lpstr>
      <vt:lpstr>Integration in a mobile-first, cloud-first world</vt:lpstr>
      <vt:lpstr>Apps of the past</vt:lpstr>
      <vt:lpstr>PowerPoint Presentation</vt:lpstr>
      <vt:lpstr>PowerPoint Presentation</vt:lpstr>
      <vt:lpstr>Traditional app integration</vt:lpstr>
      <vt:lpstr>PowerPoint Presentation</vt:lpstr>
      <vt:lpstr>Traditional trading partnerships</vt:lpstr>
      <vt:lpstr>Partnering in the cloud era</vt:lpstr>
      <vt:lpstr>Fundamentals of our integrated approach</vt:lpstr>
      <vt:lpstr>Today’s Azure App Platform</vt:lpstr>
      <vt:lpstr>A refactored App Platform with integration at the core</vt:lpstr>
      <vt:lpstr>Demo</vt:lpstr>
      <vt:lpstr>PowerPoint Presentation</vt:lpstr>
      <vt:lpstr>A Lap Around the Stack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Questions</vt:lpstr>
      <vt:lpstr>Roadmap 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Jonah Sterling</dc:creator>
  <cp:lastModifiedBy>Saravana Kumar</cp:lastModifiedBy>
  <cp:revision>328</cp:revision>
  <cp:lastPrinted>2014-03-26T17:46:13Z</cp:lastPrinted>
  <dcterms:created xsi:type="dcterms:W3CDTF">2014-03-19T23:21:38Z</dcterms:created>
  <dcterms:modified xsi:type="dcterms:W3CDTF">2014-12-10T20:40:19Z</dcterms:modified>
</cp:coreProperties>
</file>