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90" r:id="rId2"/>
    <p:sldId id="257" r:id="rId3"/>
    <p:sldId id="292" r:id="rId4"/>
    <p:sldId id="259" r:id="rId5"/>
    <p:sldId id="289" r:id="rId6"/>
    <p:sldId id="261" r:id="rId7"/>
    <p:sldId id="277" r:id="rId8"/>
    <p:sldId id="265" r:id="rId9"/>
    <p:sldId id="264" r:id="rId10"/>
    <p:sldId id="278" r:id="rId11"/>
    <p:sldId id="288" r:id="rId12"/>
    <p:sldId id="269" r:id="rId13"/>
    <p:sldId id="279" r:id="rId14"/>
    <p:sldId id="293" r:id="rId15"/>
    <p:sldId id="294" r:id="rId16"/>
    <p:sldId id="285"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69" autoAdjust="0"/>
    <p:restoredTop sz="93353" autoAdjust="0"/>
  </p:normalViewPr>
  <p:slideViewPr>
    <p:cSldViewPr snapToGrid="0">
      <p:cViewPr varScale="1">
        <p:scale>
          <a:sx n="62" d="100"/>
          <a:sy n="62" d="100"/>
        </p:scale>
        <p:origin x="752"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2628AA9-F9D0-4BD4-917C-3F52F8CEA460}" type="datetimeFigureOut">
              <a:rPr lang="en-US" smtClean="0"/>
              <a:t>4/13/2015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BBEF99-1F13-414C-814D-870E84ABF8F9}" type="slidenum">
              <a:rPr lang="en-US" smtClean="0"/>
              <a:t>‹#›</a:t>
            </a:fld>
            <a:endParaRPr lang="en-US" dirty="0"/>
          </a:p>
        </p:txBody>
      </p:sp>
    </p:spTree>
    <p:extLst>
      <p:ext uri="{BB962C8B-B14F-4D97-AF65-F5344CB8AC3E}">
        <p14:creationId xmlns:p14="http://schemas.microsoft.com/office/powerpoint/2010/main" val="4525090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Footer Placeholder 4"/>
          <p:cNvSpPr>
            <a:spLocks noGrp="1"/>
          </p:cNvSpPr>
          <p:nvPr>
            <p:ph type="ftr" sz="quarter" idx="11"/>
          </p:nvPr>
        </p:nvSpPr>
        <p:spPr/>
        <p:txBody>
          <a:bodyPr/>
          <a:lstStyle/>
          <a:p>
            <a:pPr defTabSz="914099" eaLnBrk="0" hangingPunct="0"/>
            <a:r>
              <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MAKES NO WARRANTIES, EXPRESS, IMPLIED OR STATUTORY, AS TO THE INFORMATION IN THIS PRESENTATION.</a:t>
            </a:r>
          </a:p>
        </p:txBody>
      </p:sp>
      <p:sp>
        <p:nvSpPr>
          <p:cNvPr id="6" name="Date Placeholder 5"/>
          <p:cNvSpPr>
            <a:spLocks noGrp="1"/>
          </p:cNvSpPr>
          <p:nvPr>
            <p:ph type="dt" idx="12"/>
          </p:nvPr>
        </p:nvSpPr>
        <p:spPr/>
        <p:txBody>
          <a:bodyPr/>
          <a:lstStyle/>
          <a:p>
            <a:fld id="{90EC29EE-A8AD-4CE0-9C0B-116E0D4D7533}" type="datetime8">
              <a:rPr lang="en-US" smtClean="0"/>
              <a:t>4/13/2015 7:08 AM</a:t>
            </a:fld>
            <a:endParaRPr lang="en-US" dirty="0"/>
          </a:p>
        </p:txBody>
      </p:sp>
      <p:sp>
        <p:nvSpPr>
          <p:cNvPr id="7" name="Slide Number Placeholder 6"/>
          <p:cNvSpPr>
            <a:spLocks noGrp="1"/>
          </p:cNvSpPr>
          <p:nvPr>
            <p:ph type="sldNum" sz="quarter" idx="13"/>
          </p:nvPr>
        </p:nvSpPr>
        <p:spPr/>
        <p:txBody>
          <a:bodyPr/>
          <a:lstStyle/>
          <a:p>
            <a:fld id="{B4008EB6-D09E-4580-8CD6-DDB14511944F}" type="slidenum">
              <a:rPr lang="en-US" smtClean="0"/>
              <a:pPr/>
              <a:t>2</a:t>
            </a:fld>
            <a:endParaRPr lang="en-US" dirty="0"/>
          </a:p>
        </p:txBody>
      </p:sp>
    </p:spTree>
    <p:extLst>
      <p:ext uri="{BB962C8B-B14F-4D97-AF65-F5344CB8AC3E}">
        <p14:creationId xmlns:p14="http://schemas.microsoft.com/office/powerpoint/2010/main" val="6546847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marR="0" indent="-285750" algn="l" defTabSz="932688"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baseline="0" dirty="0" smtClean="0">
                <a:latin typeface="Segoe UI Light" panose="020B0502040204020203" pitchFamily="34" charset="0"/>
              </a:rPr>
              <a:t>App Service has everything you need to build apps that target both web and mobile clients from a single app back-end.</a:t>
            </a:r>
          </a:p>
          <a:p>
            <a:pPr marL="285750" marR="0" indent="-285750" algn="l" defTabSz="932688"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baseline="0" dirty="0" smtClean="0">
                <a:latin typeface="Segoe UI Light" panose="020B0502040204020203" pitchFamily="34" charset="0"/>
              </a:rPr>
              <a:t>Using API Apps, you can connect your app to dozens of popular services like Office 365 and salesforce.com in minutes, and integrate your own APIs so they can be used within any app.</a:t>
            </a:r>
            <a:endParaRPr lang="en-US" sz="1200" dirty="0" smtClean="0"/>
          </a:p>
          <a:p>
            <a:pPr marL="285750" indent="-285750">
              <a:buFont typeface="Arial" panose="020B0604020202020204" pitchFamily="34" charset="0"/>
              <a:buChar char="•"/>
            </a:pPr>
            <a:r>
              <a:rPr lang="en-US" baseline="0" dirty="0" smtClean="0"/>
              <a:t>And finally with Logic Apps, you can automate business processes using a simple no-code experience.</a:t>
            </a:r>
          </a:p>
        </p:txBody>
      </p:sp>
      <p:sp>
        <p:nvSpPr>
          <p:cNvPr id="4" name="Slide Number Placeholder 3"/>
          <p:cNvSpPr>
            <a:spLocks noGrp="1"/>
          </p:cNvSpPr>
          <p:nvPr>
            <p:ph type="sldNum" sz="quarter" idx="10"/>
          </p:nvPr>
        </p:nvSpPr>
        <p:spPr/>
        <p:txBody>
          <a:bodyPr/>
          <a:lstStyle/>
          <a:p>
            <a:fld id="{D87653DB-B31F-428D-9506-C3E312885146}" type="slidenum">
              <a:rPr lang="en-US" smtClean="0">
                <a:solidFill>
                  <a:prstClr val="black"/>
                </a:solidFill>
              </a:rPr>
              <a:pPr/>
              <a:t>3</a:t>
            </a:fld>
            <a:endParaRPr lang="en-US" dirty="0">
              <a:solidFill>
                <a:prstClr val="black"/>
              </a:solidFill>
            </a:endParaRPr>
          </a:p>
        </p:txBody>
      </p:sp>
    </p:spTree>
    <p:extLst>
      <p:ext uri="{BB962C8B-B14F-4D97-AF65-F5344CB8AC3E}">
        <p14:creationId xmlns:p14="http://schemas.microsoft.com/office/powerpoint/2010/main" val="39718076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Footer Placeholder 4"/>
          <p:cNvSpPr>
            <a:spLocks noGrp="1"/>
          </p:cNvSpPr>
          <p:nvPr>
            <p:ph type="ftr" sz="quarter" idx="11"/>
          </p:nvPr>
        </p:nvSpPr>
        <p:spPr/>
        <p:txBody>
          <a:bodyPr/>
          <a:lstStyle/>
          <a:p>
            <a:pPr defTabSz="914099" eaLnBrk="0" hangingPunct="0"/>
            <a:r>
              <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MAKES NO WARRANTIES, EXPRESS, IMPLIED OR STATUTORY, AS TO THE INFORMATION IN THIS PRESENTATION.</a:t>
            </a:r>
          </a:p>
        </p:txBody>
      </p:sp>
      <p:sp>
        <p:nvSpPr>
          <p:cNvPr id="6" name="Date Placeholder 5"/>
          <p:cNvSpPr>
            <a:spLocks noGrp="1"/>
          </p:cNvSpPr>
          <p:nvPr>
            <p:ph type="dt" idx="12"/>
          </p:nvPr>
        </p:nvSpPr>
        <p:spPr/>
        <p:txBody>
          <a:bodyPr/>
          <a:lstStyle/>
          <a:p>
            <a:fld id="{90EC29EE-A8AD-4CE0-9C0B-116E0D4D7533}" type="datetime8">
              <a:rPr lang="en-US" smtClean="0"/>
              <a:t>4/13/2015 7:08 AM</a:t>
            </a:fld>
            <a:endParaRPr lang="en-US" dirty="0"/>
          </a:p>
        </p:txBody>
      </p:sp>
      <p:sp>
        <p:nvSpPr>
          <p:cNvPr id="7" name="Slide Number Placeholder 6"/>
          <p:cNvSpPr>
            <a:spLocks noGrp="1"/>
          </p:cNvSpPr>
          <p:nvPr>
            <p:ph type="sldNum" sz="quarter" idx="13"/>
          </p:nvPr>
        </p:nvSpPr>
        <p:spPr/>
        <p:txBody>
          <a:bodyPr/>
          <a:lstStyle/>
          <a:p>
            <a:fld id="{B4008EB6-D09E-4580-8CD6-DDB14511944F}" type="slidenum">
              <a:rPr lang="en-US" smtClean="0"/>
              <a:pPr/>
              <a:t>4</a:t>
            </a:fld>
            <a:endParaRPr lang="en-US" dirty="0"/>
          </a:p>
        </p:txBody>
      </p:sp>
    </p:spTree>
    <p:extLst>
      <p:ext uri="{BB962C8B-B14F-4D97-AF65-F5344CB8AC3E}">
        <p14:creationId xmlns:p14="http://schemas.microsoft.com/office/powerpoint/2010/main" val="6059739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Footer Placeholder 4"/>
          <p:cNvSpPr>
            <a:spLocks noGrp="1"/>
          </p:cNvSpPr>
          <p:nvPr>
            <p:ph type="ftr" sz="quarter" idx="11"/>
          </p:nvPr>
        </p:nvSpPr>
        <p:spPr/>
        <p:txBody>
          <a:bodyPr/>
          <a:lstStyle/>
          <a:p>
            <a:pPr defTabSz="914099" eaLnBrk="0" hangingPunct="0"/>
            <a:r>
              <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MAKES NO WARRANTIES, EXPRESS, IMPLIED OR STATUTORY, AS TO THE INFORMATION IN THIS PRESENTATION.</a:t>
            </a:r>
          </a:p>
        </p:txBody>
      </p:sp>
      <p:sp>
        <p:nvSpPr>
          <p:cNvPr id="6" name="Date Placeholder 5"/>
          <p:cNvSpPr>
            <a:spLocks noGrp="1"/>
          </p:cNvSpPr>
          <p:nvPr>
            <p:ph type="dt" idx="12"/>
          </p:nvPr>
        </p:nvSpPr>
        <p:spPr/>
        <p:txBody>
          <a:bodyPr/>
          <a:lstStyle/>
          <a:p>
            <a:fld id="{90EC29EE-A8AD-4CE0-9C0B-116E0D4D7533}" type="datetime8">
              <a:rPr lang="en-US" smtClean="0"/>
              <a:t>4/13/2015 7:08 AM</a:t>
            </a:fld>
            <a:endParaRPr lang="en-US" dirty="0"/>
          </a:p>
        </p:txBody>
      </p:sp>
      <p:sp>
        <p:nvSpPr>
          <p:cNvPr id="7" name="Slide Number Placeholder 6"/>
          <p:cNvSpPr>
            <a:spLocks noGrp="1"/>
          </p:cNvSpPr>
          <p:nvPr>
            <p:ph type="sldNum" sz="quarter" idx="13"/>
          </p:nvPr>
        </p:nvSpPr>
        <p:spPr/>
        <p:txBody>
          <a:bodyPr/>
          <a:lstStyle/>
          <a:p>
            <a:fld id="{B4008EB6-D09E-4580-8CD6-DDB14511944F}" type="slidenum">
              <a:rPr lang="en-US" smtClean="0"/>
              <a:pPr/>
              <a:t>6</a:t>
            </a:fld>
            <a:endParaRPr lang="en-US" dirty="0"/>
          </a:p>
        </p:txBody>
      </p:sp>
    </p:spTree>
    <p:extLst>
      <p:ext uri="{BB962C8B-B14F-4D97-AF65-F5344CB8AC3E}">
        <p14:creationId xmlns:p14="http://schemas.microsoft.com/office/powerpoint/2010/main" val="32498411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Footer Placeholder 4"/>
          <p:cNvSpPr>
            <a:spLocks noGrp="1"/>
          </p:cNvSpPr>
          <p:nvPr>
            <p:ph type="ftr" sz="quarter" idx="11"/>
          </p:nvPr>
        </p:nvSpPr>
        <p:spPr/>
        <p:txBody>
          <a:bodyPr/>
          <a:lstStyle/>
          <a:p>
            <a:pPr defTabSz="914099" eaLnBrk="0" hangingPunct="0"/>
            <a:r>
              <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MAKES NO WARRANTIES, EXPRESS, IMPLIED OR STATUTORY, AS TO THE INFORMATION IN THIS PRESENTATION.</a:t>
            </a:r>
          </a:p>
        </p:txBody>
      </p:sp>
      <p:sp>
        <p:nvSpPr>
          <p:cNvPr id="6" name="Date Placeholder 5"/>
          <p:cNvSpPr>
            <a:spLocks noGrp="1"/>
          </p:cNvSpPr>
          <p:nvPr>
            <p:ph type="dt" idx="12"/>
          </p:nvPr>
        </p:nvSpPr>
        <p:spPr/>
        <p:txBody>
          <a:bodyPr/>
          <a:lstStyle/>
          <a:p>
            <a:fld id="{90EC29EE-A8AD-4CE0-9C0B-116E0D4D7533}" type="datetime8">
              <a:rPr lang="en-US" smtClean="0"/>
              <a:t>4/13/2015 7:08 AM</a:t>
            </a:fld>
            <a:endParaRPr lang="en-US" dirty="0"/>
          </a:p>
        </p:txBody>
      </p:sp>
      <p:sp>
        <p:nvSpPr>
          <p:cNvPr id="7" name="Slide Number Placeholder 6"/>
          <p:cNvSpPr>
            <a:spLocks noGrp="1"/>
          </p:cNvSpPr>
          <p:nvPr>
            <p:ph type="sldNum" sz="quarter" idx="13"/>
          </p:nvPr>
        </p:nvSpPr>
        <p:spPr/>
        <p:txBody>
          <a:bodyPr/>
          <a:lstStyle/>
          <a:p>
            <a:fld id="{B4008EB6-D09E-4580-8CD6-DDB14511944F}" type="slidenum">
              <a:rPr lang="en-US" smtClean="0"/>
              <a:pPr/>
              <a:t>9</a:t>
            </a:fld>
            <a:endParaRPr lang="en-US" dirty="0"/>
          </a:p>
        </p:txBody>
      </p:sp>
    </p:spTree>
    <p:extLst>
      <p:ext uri="{BB962C8B-B14F-4D97-AF65-F5344CB8AC3E}">
        <p14:creationId xmlns:p14="http://schemas.microsoft.com/office/powerpoint/2010/main" val="36824370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Footer Placeholder 4"/>
          <p:cNvSpPr>
            <a:spLocks noGrp="1"/>
          </p:cNvSpPr>
          <p:nvPr>
            <p:ph type="ftr" sz="quarter" idx="11"/>
          </p:nvPr>
        </p:nvSpPr>
        <p:spPr/>
        <p:txBody>
          <a:bodyPr/>
          <a:lstStyle/>
          <a:p>
            <a:pPr defTabSz="914099" eaLnBrk="0" hangingPunct="0"/>
            <a:r>
              <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MAKES NO WARRANTIES, EXPRESS, IMPLIED OR STATUTORY, AS TO THE INFORMATION IN THIS PRESENTATION.</a:t>
            </a:r>
          </a:p>
        </p:txBody>
      </p:sp>
      <p:sp>
        <p:nvSpPr>
          <p:cNvPr id="6" name="Date Placeholder 5"/>
          <p:cNvSpPr>
            <a:spLocks noGrp="1"/>
          </p:cNvSpPr>
          <p:nvPr>
            <p:ph type="dt" idx="12"/>
          </p:nvPr>
        </p:nvSpPr>
        <p:spPr/>
        <p:txBody>
          <a:bodyPr/>
          <a:lstStyle/>
          <a:p>
            <a:fld id="{90EC29EE-A8AD-4CE0-9C0B-116E0D4D7533}" type="datetime8">
              <a:rPr lang="en-US" smtClean="0"/>
              <a:t>4/13/2015 7:08 AM</a:t>
            </a:fld>
            <a:endParaRPr lang="en-US" dirty="0"/>
          </a:p>
        </p:txBody>
      </p:sp>
      <p:sp>
        <p:nvSpPr>
          <p:cNvPr id="7" name="Slide Number Placeholder 6"/>
          <p:cNvSpPr>
            <a:spLocks noGrp="1"/>
          </p:cNvSpPr>
          <p:nvPr>
            <p:ph type="sldNum" sz="quarter" idx="13"/>
          </p:nvPr>
        </p:nvSpPr>
        <p:spPr/>
        <p:txBody>
          <a:bodyPr/>
          <a:lstStyle/>
          <a:p>
            <a:fld id="{B4008EB6-D09E-4580-8CD6-DDB14511944F}" type="slidenum">
              <a:rPr lang="en-US" smtClean="0"/>
              <a:pPr/>
              <a:t>12</a:t>
            </a:fld>
            <a:endParaRPr lang="en-US" dirty="0"/>
          </a:p>
        </p:txBody>
      </p:sp>
    </p:spTree>
    <p:extLst>
      <p:ext uri="{BB962C8B-B14F-4D97-AF65-F5344CB8AC3E}">
        <p14:creationId xmlns:p14="http://schemas.microsoft.com/office/powerpoint/2010/main" val="40251617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Footer Placeholder 4"/>
          <p:cNvSpPr>
            <a:spLocks noGrp="1"/>
          </p:cNvSpPr>
          <p:nvPr>
            <p:ph type="ftr" sz="quarter" idx="11"/>
          </p:nvPr>
        </p:nvSpPr>
        <p:spPr/>
        <p:txBody>
          <a:bodyPr/>
          <a:lstStyle/>
          <a:p>
            <a:pPr defTabSz="914099" eaLnBrk="0" hangingPunct="0"/>
            <a:r>
              <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MAKES NO WARRANTIES, EXPRESS, IMPLIED OR STATUTORY, AS TO THE INFORMATION IN THIS PRESENTATION.</a:t>
            </a:r>
          </a:p>
        </p:txBody>
      </p:sp>
      <p:sp>
        <p:nvSpPr>
          <p:cNvPr id="6" name="Date Placeholder 5"/>
          <p:cNvSpPr>
            <a:spLocks noGrp="1"/>
          </p:cNvSpPr>
          <p:nvPr>
            <p:ph type="dt" idx="12"/>
          </p:nvPr>
        </p:nvSpPr>
        <p:spPr/>
        <p:txBody>
          <a:bodyPr/>
          <a:lstStyle/>
          <a:p>
            <a:fld id="{90EC29EE-A8AD-4CE0-9C0B-116E0D4D7533}" type="datetime8">
              <a:rPr lang="en-US" smtClean="0"/>
              <a:t>4/13/2015 7:08 AM</a:t>
            </a:fld>
            <a:endParaRPr lang="en-US" dirty="0"/>
          </a:p>
        </p:txBody>
      </p:sp>
      <p:sp>
        <p:nvSpPr>
          <p:cNvPr id="7" name="Slide Number Placeholder 6"/>
          <p:cNvSpPr>
            <a:spLocks noGrp="1"/>
          </p:cNvSpPr>
          <p:nvPr>
            <p:ph type="sldNum" sz="quarter" idx="13"/>
          </p:nvPr>
        </p:nvSpPr>
        <p:spPr/>
        <p:txBody>
          <a:bodyPr/>
          <a:lstStyle/>
          <a:p>
            <a:fld id="{B4008EB6-D09E-4580-8CD6-DDB14511944F}" type="slidenum">
              <a:rPr lang="en-US" smtClean="0"/>
              <a:pPr/>
              <a:t>15</a:t>
            </a:fld>
            <a:endParaRPr lang="en-US" dirty="0"/>
          </a:p>
        </p:txBody>
      </p:sp>
    </p:spTree>
    <p:extLst>
      <p:ext uri="{BB962C8B-B14F-4D97-AF65-F5344CB8AC3E}">
        <p14:creationId xmlns:p14="http://schemas.microsoft.com/office/powerpoint/2010/main" val="11207852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6F01190-84FE-4909-988B-9CACD9429DE1}" type="datetimeFigureOut">
              <a:rPr lang="en-US" smtClean="0"/>
              <a:t>4/13/2015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ADE253-AFC1-4C74-AC97-BED3FDFBF983}" type="slidenum">
              <a:rPr lang="en-US" smtClean="0"/>
              <a:t>‹#›</a:t>
            </a:fld>
            <a:endParaRPr lang="en-US" dirty="0"/>
          </a:p>
        </p:txBody>
      </p:sp>
    </p:spTree>
    <p:extLst>
      <p:ext uri="{BB962C8B-B14F-4D97-AF65-F5344CB8AC3E}">
        <p14:creationId xmlns:p14="http://schemas.microsoft.com/office/powerpoint/2010/main" val="390249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F01190-84FE-4909-988B-9CACD9429DE1}" type="datetimeFigureOut">
              <a:rPr lang="en-US" smtClean="0"/>
              <a:t>4/13/2015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ADE253-AFC1-4C74-AC97-BED3FDFBF983}" type="slidenum">
              <a:rPr lang="en-US" smtClean="0"/>
              <a:t>‹#›</a:t>
            </a:fld>
            <a:endParaRPr lang="en-US" dirty="0"/>
          </a:p>
        </p:txBody>
      </p:sp>
    </p:spTree>
    <p:extLst>
      <p:ext uri="{BB962C8B-B14F-4D97-AF65-F5344CB8AC3E}">
        <p14:creationId xmlns:p14="http://schemas.microsoft.com/office/powerpoint/2010/main" val="34028413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F01190-84FE-4909-988B-9CACD9429DE1}" type="datetimeFigureOut">
              <a:rPr lang="en-US" smtClean="0"/>
              <a:t>4/13/2015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ADE253-AFC1-4C74-AC97-BED3FDFBF983}" type="slidenum">
              <a:rPr lang="en-US" smtClean="0"/>
              <a:t>‹#›</a:t>
            </a:fld>
            <a:endParaRPr lang="en-US" dirty="0"/>
          </a:p>
        </p:txBody>
      </p:sp>
    </p:spTree>
    <p:extLst>
      <p:ext uri="{BB962C8B-B14F-4D97-AF65-F5344CB8AC3E}">
        <p14:creationId xmlns:p14="http://schemas.microsoft.com/office/powerpoint/2010/main" val="2233188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mp; 2-color Non-bullete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269239" y="1189177"/>
            <a:ext cx="11653523" cy="1985641"/>
          </a:xfrm>
        </p:spPr>
        <p:txBody>
          <a:bodyPr/>
          <a:lstStyle>
            <a:lvl1pPr marL="0" indent="0">
              <a:buNone/>
              <a:defRPr>
                <a:gradFill>
                  <a:gsLst>
                    <a:gs pos="20354">
                      <a:schemeClr val="tx2"/>
                    </a:gs>
                    <a:gs pos="40000">
                      <a:schemeClr val="tx2"/>
                    </a:gs>
                  </a:gsLst>
                  <a:lin ang="5400000" scaled="0"/>
                </a:gradFill>
              </a:defRPr>
            </a:lvl1pPr>
            <a:lvl2pPr marL="0" indent="0">
              <a:buFontTx/>
              <a:buNone/>
              <a:defRPr sz="1961"/>
            </a:lvl2pPr>
            <a:lvl3pPr marL="224079" indent="0">
              <a:buNone/>
              <a:defRPr/>
            </a:lvl3pPr>
            <a:lvl4pPr marL="448157" indent="0">
              <a:buNone/>
              <a:defRPr/>
            </a:lvl4pPr>
            <a:lvl5pPr marL="672236" indent="0">
              <a:buNone/>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615280668"/>
      </p:ext>
    </p:extLst>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Developer Code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smtClean="0"/>
              <a:t>Slide for developer code</a:t>
            </a:r>
            <a:endParaRPr lang="en-US" dirty="0"/>
          </a:p>
        </p:txBody>
      </p:sp>
      <p:sp>
        <p:nvSpPr>
          <p:cNvPr id="3" name="Rectangle 2"/>
          <p:cNvSpPr/>
          <p:nvPr userDrawn="1"/>
        </p:nvSpPr>
        <p:spPr bwMode="hidden">
          <a:xfrm>
            <a:off x="2" y="1189176"/>
            <a:ext cx="12192000" cy="5668824"/>
          </a:xfrm>
          <a:prstGeom prst="rect">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2" tIns="45722" rIns="45722" bIns="45722" numCol="1" spcCol="0" rtlCol="0" fromWordArt="0" anchor="ctr" anchorCtr="0" forceAA="0" compatLnSpc="1">
            <a:prstTxWarp prst="textNoShape">
              <a:avLst/>
            </a:prstTxWarp>
            <a:noAutofit/>
          </a:bodyPr>
          <a:lstStyle/>
          <a:p>
            <a:pPr algn="ctr" defTabSz="914030" fontAlgn="base">
              <a:spcBef>
                <a:spcPct val="0"/>
              </a:spcBef>
              <a:spcAft>
                <a:spcPct val="0"/>
              </a:spcAft>
            </a:pPr>
            <a:endParaRPr lang="en-US" sz="2206" dirty="0" smtClean="0">
              <a:gradFill>
                <a:gsLst>
                  <a:gs pos="0">
                    <a:srgbClr val="FFFFFF"/>
                  </a:gs>
                  <a:gs pos="100000">
                    <a:srgbClr val="FFFFFF"/>
                  </a:gs>
                </a:gsLst>
                <a:lin ang="5400000" scaled="0"/>
              </a:gradFill>
              <a:ea typeface="Segoe UI" pitchFamily="34" charset="0"/>
              <a:cs typeface="Segoe UI" pitchFamily="34" charset="0"/>
            </a:endParaRPr>
          </a:p>
        </p:txBody>
      </p:sp>
      <p:sp>
        <p:nvSpPr>
          <p:cNvPr id="5" name="Text Placeholder 4"/>
          <p:cNvSpPr>
            <a:spLocks noGrp="1"/>
          </p:cNvSpPr>
          <p:nvPr>
            <p:ph type="body" sz="quarter" idx="10"/>
          </p:nvPr>
        </p:nvSpPr>
        <p:spPr>
          <a:xfrm>
            <a:off x="269240" y="1197323"/>
            <a:ext cx="11653522" cy="1956973"/>
          </a:xfrm>
        </p:spPr>
        <p:txBody>
          <a:bodyPr/>
          <a:lstStyle>
            <a:lvl1pPr marL="0" indent="0">
              <a:buNone/>
              <a:defRPr sz="3235">
                <a:gradFill>
                  <a:gsLst>
                    <a:gs pos="1250">
                      <a:srgbClr val="000000"/>
                    </a:gs>
                    <a:gs pos="100000">
                      <a:srgbClr val="000000"/>
                    </a:gs>
                  </a:gsLst>
                  <a:lin ang="5400000" scaled="0"/>
                </a:gradFill>
                <a:latin typeface="Consolas" panose="020B0609020204030204" pitchFamily="49" charset="0"/>
                <a:cs typeface="Consolas" panose="020B0609020204030204" pitchFamily="49" charset="0"/>
              </a:defRPr>
            </a:lvl1pPr>
            <a:lvl2pPr marL="339699" indent="0">
              <a:buNone/>
              <a:defRPr>
                <a:gradFill>
                  <a:gsLst>
                    <a:gs pos="1250">
                      <a:srgbClr val="000000"/>
                    </a:gs>
                    <a:gs pos="100000">
                      <a:srgbClr val="000000"/>
                    </a:gs>
                  </a:gsLst>
                  <a:lin ang="5400000" scaled="0"/>
                </a:gradFill>
                <a:latin typeface="Consolas" panose="020B0609020204030204" pitchFamily="49" charset="0"/>
                <a:cs typeface="Consolas" panose="020B0609020204030204" pitchFamily="49" charset="0"/>
              </a:defRPr>
            </a:lvl2pPr>
            <a:lvl3pPr marL="573044" indent="0">
              <a:buNone/>
              <a:defRPr>
                <a:gradFill>
                  <a:gsLst>
                    <a:gs pos="1250">
                      <a:srgbClr val="000000"/>
                    </a:gs>
                    <a:gs pos="100000">
                      <a:srgbClr val="000000"/>
                    </a:gs>
                  </a:gsLst>
                  <a:lin ang="5400000" scaled="0"/>
                </a:gradFill>
                <a:latin typeface="Consolas" panose="020B0609020204030204" pitchFamily="49" charset="0"/>
                <a:cs typeface="Consolas" panose="020B0609020204030204" pitchFamily="49" charset="0"/>
              </a:defRPr>
            </a:lvl3pPr>
            <a:lvl4pPr marL="798452" indent="0">
              <a:buNone/>
              <a:defRPr>
                <a:gradFill>
                  <a:gsLst>
                    <a:gs pos="1250">
                      <a:srgbClr val="000000"/>
                    </a:gs>
                    <a:gs pos="100000">
                      <a:srgbClr val="000000"/>
                    </a:gs>
                  </a:gsLst>
                  <a:lin ang="5400000" scaled="0"/>
                </a:gradFill>
                <a:latin typeface="Consolas" panose="020B0609020204030204" pitchFamily="49" charset="0"/>
                <a:cs typeface="Consolas" panose="020B0609020204030204" pitchFamily="49" charset="0"/>
              </a:defRPr>
            </a:lvl4pPr>
            <a:lvl5pPr marL="1030210" indent="0">
              <a:buNone/>
              <a:defRPr>
                <a:gradFill>
                  <a:gsLst>
                    <a:gs pos="1250">
                      <a:srgbClr val="000000"/>
                    </a:gs>
                    <a:gs pos="100000">
                      <a:srgbClr val="000000"/>
                    </a:gs>
                  </a:gsLst>
                  <a:lin ang="5400000" scaled="0"/>
                </a:gradFill>
                <a:latin typeface="Consolas" panose="020B0609020204030204" pitchFamily="49" charset="0"/>
                <a:cs typeface="Consolas" panose="020B0609020204030204" pitchFamily="49"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551408553"/>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F01190-84FE-4909-988B-9CACD9429DE1}" type="datetimeFigureOut">
              <a:rPr lang="en-US" smtClean="0"/>
              <a:t>4/13/2015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ADE253-AFC1-4C74-AC97-BED3FDFBF983}" type="slidenum">
              <a:rPr lang="en-US" smtClean="0"/>
              <a:t>‹#›</a:t>
            </a:fld>
            <a:endParaRPr lang="en-US" dirty="0"/>
          </a:p>
        </p:txBody>
      </p:sp>
    </p:spTree>
    <p:extLst>
      <p:ext uri="{BB962C8B-B14F-4D97-AF65-F5344CB8AC3E}">
        <p14:creationId xmlns:p14="http://schemas.microsoft.com/office/powerpoint/2010/main" val="298562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6F01190-84FE-4909-988B-9CACD9429DE1}" type="datetimeFigureOut">
              <a:rPr lang="en-US" smtClean="0"/>
              <a:t>4/13/2015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ADE253-AFC1-4C74-AC97-BED3FDFBF983}" type="slidenum">
              <a:rPr lang="en-US" smtClean="0"/>
              <a:t>‹#›</a:t>
            </a:fld>
            <a:endParaRPr lang="en-US" dirty="0"/>
          </a:p>
        </p:txBody>
      </p:sp>
    </p:spTree>
    <p:extLst>
      <p:ext uri="{BB962C8B-B14F-4D97-AF65-F5344CB8AC3E}">
        <p14:creationId xmlns:p14="http://schemas.microsoft.com/office/powerpoint/2010/main" val="39039570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6F01190-84FE-4909-988B-9CACD9429DE1}" type="datetimeFigureOut">
              <a:rPr lang="en-US" smtClean="0"/>
              <a:t>4/13/2015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AADE253-AFC1-4C74-AC97-BED3FDFBF983}" type="slidenum">
              <a:rPr lang="en-US" smtClean="0"/>
              <a:t>‹#›</a:t>
            </a:fld>
            <a:endParaRPr lang="en-US" dirty="0"/>
          </a:p>
        </p:txBody>
      </p:sp>
    </p:spTree>
    <p:extLst>
      <p:ext uri="{BB962C8B-B14F-4D97-AF65-F5344CB8AC3E}">
        <p14:creationId xmlns:p14="http://schemas.microsoft.com/office/powerpoint/2010/main" val="4160246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F01190-84FE-4909-988B-9CACD9429DE1}" type="datetimeFigureOut">
              <a:rPr lang="en-US" smtClean="0"/>
              <a:t>4/13/2015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AADE253-AFC1-4C74-AC97-BED3FDFBF983}" type="slidenum">
              <a:rPr lang="en-US" smtClean="0"/>
              <a:t>‹#›</a:t>
            </a:fld>
            <a:endParaRPr lang="en-US" dirty="0"/>
          </a:p>
        </p:txBody>
      </p:sp>
    </p:spTree>
    <p:extLst>
      <p:ext uri="{BB962C8B-B14F-4D97-AF65-F5344CB8AC3E}">
        <p14:creationId xmlns:p14="http://schemas.microsoft.com/office/powerpoint/2010/main" val="33627509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6F01190-84FE-4909-988B-9CACD9429DE1}" type="datetimeFigureOut">
              <a:rPr lang="en-US" smtClean="0"/>
              <a:t>4/13/2015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AADE253-AFC1-4C74-AC97-BED3FDFBF983}" type="slidenum">
              <a:rPr lang="en-US" smtClean="0"/>
              <a:t>‹#›</a:t>
            </a:fld>
            <a:endParaRPr lang="en-US" dirty="0"/>
          </a:p>
        </p:txBody>
      </p:sp>
    </p:spTree>
    <p:extLst>
      <p:ext uri="{BB962C8B-B14F-4D97-AF65-F5344CB8AC3E}">
        <p14:creationId xmlns:p14="http://schemas.microsoft.com/office/powerpoint/2010/main" val="9384749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F01190-84FE-4909-988B-9CACD9429DE1}" type="datetimeFigureOut">
              <a:rPr lang="en-US" smtClean="0"/>
              <a:t>4/13/2015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AADE253-AFC1-4C74-AC97-BED3FDFBF983}" type="slidenum">
              <a:rPr lang="en-US" smtClean="0"/>
              <a:t>‹#›</a:t>
            </a:fld>
            <a:endParaRPr lang="en-US" dirty="0"/>
          </a:p>
        </p:txBody>
      </p:sp>
    </p:spTree>
    <p:extLst>
      <p:ext uri="{BB962C8B-B14F-4D97-AF65-F5344CB8AC3E}">
        <p14:creationId xmlns:p14="http://schemas.microsoft.com/office/powerpoint/2010/main" val="1639300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6F01190-84FE-4909-988B-9CACD9429DE1}" type="datetimeFigureOut">
              <a:rPr lang="en-US" smtClean="0"/>
              <a:t>4/13/2015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AADE253-AFC1-4C74-AC97-BED3FDFBF983}" type="slidenum">
              <a:rPr lang="en-US" smtClean="0"/>
              <a:t>‹#›</a:t>
            </a:fld>
            <a:endParaRPr lang="en-US" dirty="0"/>
          </a:p>
        </p:txBody>
      </p:sp>
    </p:spTree>
    <p:extLst>
      <p:ext uri="{BB962C8B-B14F-4D97-AF65-F5344CB8AC3E}">
        <p14:creationId xmlns:p14="http://schemas.microsoft.com/office/powerpoint/2010/main" val="32309965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6F01190-84FE-4909-988B-9CACD9429DE1}" type="datetimeFigureOut">
              <a:rPr lang="en-US" smtClean="0"/>
              <a:t>4/13/2015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AADE253-AFC1-4C74-AC97-BED3FDFBF983}" type="slidenum">
              <a:rPr lang="en-US" smtClean="0"/>
              <a:t>‹#›</a:t>
            </a:fld>
            <a:endParaRPr lang="en-US" dirty="0"/>
          </a:p>
        </p:txBody>
      </p:sp>
    </p:spTree>
    <p:extLst>
      <p:ext uri="{BB962C8B-B14F-4D97-AF65-F5344CB8AC3E}">
        <p14:creationId xmlns:p14="http://schemas.microsoft.com/office/powerpoint/2010/main" val="2910276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F01190-84FE-4909-988B-9CACD9429DE1}" type="datetimeFigureOut">
              <a:rPr lang="en-US" smtClean="0"/>
              <a:t>4/13/2015</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ADE253-AFC1-4C74-AC97-BED3FDFBF983}" type="slidenum">
              <a:rPr lang="en-US" smtClean="0"/>
              <a:t>‹#›</a:t>
            </a:fld>
            <a:endParaRPr lang="en-US" dirty="0"/>
          </a:p>
        </p:txBody>
      </p:sp>
    </p:spTree>
    <p:extLst>
      <p:ext uri="{BB962C8B-B14F-4D97-AF65-F5344CB8AC3E}">
        <p14:creationId xmlns:p14="http://schemas.microsoft.com/office/powerpoint/2010/main" val="1412327214"/>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2"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 Id="rId9" Type="http://schemas.openxmlformats.org/officeDocument/2006/relationships/image" Target="../media/image8.png"/></Relationships>
</file>

<file path=ppt/slides/_rels/slide10.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5.emf"/><Relationship Id="rId1" Type="http://schemas.openxmlformats.org/officeDocument/2006/relationships/slideLayout" Target="../slideLayouts/slideLayout6.xml"/><Relationship Id="rId5" Type="http://schemas.openxmlformats.org/officeDocument/2006/relationships/image" Target="../media/image18.emf"/><Relationship Id="rId4" Type="http://schemas.openxmlformats.org/officeDocument/2006/relationships/image" Target="../media/image21.emf"/></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22.emf"/><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image" Target="../media/image12.emf"/><Relationship Id="rId5" Type="http://schemas.openxmlformats.org/officeDocument/2006/relationships/image" Target="../media/image11.emf"/><Relationship Id="rId4" Type="http://schemas.openxmlformats.org/officeDocument/2006/relationships/image" Target="../media/image10.em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4.emf"/><Relationship Id="rId1" Type="http://schemas.openxmlformats.org/officeDocument/2006/relationships/slideLayout" Target="../slideLayouts/slideLayout6.xml"/><Relationship Id="rId5" Type="http://schemas.openxmlformats.org/officeDocument/2006/relationships/image" Target="../media/image17.emf"/><Relationship Id="rId4" Type="http://schemas.openxmlformats.org/officeDocument/2006/relationships/image" Target="../media/image16.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5.emf"/><Relationship Id="rId1" Type="http://schemas.openxmlformats.org/officeDocument/2006/relationships/slideLayout" Target="../slideLayouts/slideLayout6.xml"/><Relationship Id="rId5" Type="http://schemas.openxmlformats.org/officeDocument/2006/relationships/image" Target="../media/image19.png"/><Relationship Id="rId4" Type="http://schemas.openxmlformats.org/officeDocument/2006/relationships/image" Target="../media/image18.emf"/></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947645"/>
            <a:ext cx="12192000" cy="7620000"/>
          </a:xfrm>
          <a:prstGeom prst="rect">
            <a:avLst/>
          </a:prstGeom>
        </p:spPr>
      </p:pic>
      <p:sp>
        <p:nvSpPr>
          <p:cNvPr id="5" name="Rectangle 4"/>
          <p:cNvSpPr/>
          <p:nvPr/>
        </p:nvSpPr>
        <p:spPr>
          <a:xfrm>
            <a:off x="0" y="6220495"/>
            <a:ext cx="12192000" cy="752993"/>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IN" dirty="0" smtClean="0">
                <a:solidFill>
                  <a:schemeClr val="tx1"/>
                </a:solidFill>
              </a:rPr>
              <a:t>t</a:t>
            </a:r>
            <a:endParaRPr lang="en-IN" dirty="0">
              <a:solidFill>
                <a:schemeClr val="tx1"/>
              </a:solidFill>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17456" y="6243763"/>
            <a:ext cx="1211669" cy="636985"/>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98588" y="6230088"/>
            <a:ext cx="1211669" cy="636985"/>
          </a:xfrm>
          <a:prstGeom prst="rect">
            <a:avLst/>
          </a:prstGeom>
        </p:spPr>
      </p:pic>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539154" y="6271589"/>
            <a:ext cx="1211669" cy="636985"/>
          </a:xfrm>
          <a:prstGeom prst="rect">
            <a:avLst/>
          </a:prstGeom>
        </p:spPr>
      </p:pic>
      <p:pic>
        <p:nvPicPr>
          <p:cNvPr id="9" name="Picture 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978733" y="6271589"/>
            <a:ext cx="1212656" cy="637504"/>
          </a:xfrm>
          <a:prstGeom prst="rect">
            <a:avLst/>
          </a:prstGeom>
        </p:spPr>
      </p:pic>
      <p:pic>
        <p:nvPicPr>
          <p:cNvPr id="10" name="Picture 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658022" y="6220495"/>
            <a:ext cx="1211669" cy="630593"/>
          </a:xfrm>
          <a:prstGeom prst="rect">
            <a:avLst/>
          </a:prstGeom>
        </p:spPr>
      </p:pic>
      <p:pic>
        <p:nvPicPr>
          <p:cNvPr id="11" name="Picture 10"/>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267538" y="6415982"/>
            <a:ext cx="1363431" cy="292548"/>
          </a:xfrm>
          <a:prstGeom prst="rect">
            <a:avLst/>
          </a:prstGeom>
        </p:spPr>
      </p:pic>
      <p:sp>
        <p:nvSpPr>
          <p:cNvPr id="12" name="TextBox 11"/>
          <p:cNvSpPr txBox="1"/>
          <p:nvPr/>
        </p:nvSpPr>
        <p:spPr>
          <a:xfrm>
            <a:off x="438584" y="6343150"/>
            <a:ext cx="1151341" cy="400110"/>
          </a:xfrm>
          <a:prstGeom prst="rect">
            <a:avLst/>
          </a:prstGeom>
          <a:noFill/>
        </p:spPr>
        <p:txBody>
          <a:bodyPr wrap="none" rtlCol="0">
            <a:spAutoFit/>
          </a:bodyPr>
          <a:lstStyle/>
          <a:p>
            <a:r>
              <a:rPr lang="en-IN" sz="2000" b="1" dirty="0" smtClean="0">
                <a:solidFill>
                  <a:schemeClr val="bg1"/>
                </a:solidFill>
              </a:rPr>
              <a:t>Sponsors</a:t>
            </a:r>
            <a:endParaRPr lang="en-IN" sz="2000" b="1" dirty="0">
              <a:solidFill>
                <a:schemeClr val="bg1"/>
              </a:solidFill>
            </a:endParaRPr>
          </a:p>
        </p:txBody>
      </p:sp>
      <p:sp>
        <p:nvSpPr>
          <p:cNvPr id="17" name="TextBox 16"/>
          <p:cNvSpPr txBox="1"/>
          <p:nvPr/>
        </p:nvSpPr>
        <p:spPr>
          <a:xfrm>
            <a:off x="2046387" y="2522211"/>
            <a:ext cx="2222916" cy="584775"/>
          </a:xfrm>
          <a:prstGeom prst="rect">
            <a:avLst/>
          </a:prstGeom>
          <a:noFill/>
        </p:spPr>
        <p:txBody>
          <a:bodyPr wrap="none" rtlCol="0">
            <a:spAutoFit/>
          </a:bodyPr>
          <a:lstStyle/>
          <a:p>
            <a:r>
              <a:rPr lang="en-IN" sz="3200" dirty="0" smtClean="0">
                <a:latin typeface="Segoe UI" panose="020B0502040204020203" pitchFamily="34" charset="0"/>
                <a:cs typeface="Segoe UI" panose="020B0502040204020203" pitchFamily="34" charset="0"/>
              </a:rPr>
              <a:t>Paul Larsen</a:t>
            </a:r>
          </a:p>
        </p:txBody>
      </p:sp>
      <p:sp>
        <p:nvSpPr>
          <p:cNvPr id="18" name="TextBox 17"/>
          <p:cNvSpPr txBox="1"/>
          <p:nvPr/>
        </p:nvSpPr>
        <p:spPr>
          <a:xfrm>
            <a:off x="2072145" y="3001100"/>
            <a:ext cx="3814442" cy="369332"/>
          </a:xfrm>
          <a:prstGeom prst="rect">
            <a:avLst/>
          </a:prstGeom>
          <a:noFill/>
        </p:spPr>
        <p:txBody>
          <a:bodyPr wrap="none" rtlCol="0">
            <a:spAutoFit/>
          </a:bodyPr>
          <a:lstStyle/>
          <a:p>
            <a:r>
              <a:rPr lang="en-IN" dirty="0" smtClean="0">
                <a:latin typeface="Segoe UI Light" panose="020B0502040204020203" pitchFamily="34" charset="0"/>
                <a:cs typeface="Segoe UI Light" panose="020B0502040204020203" pitchFamily="34" charset="0"/>
              </a:rPr>
              <a:t>Principal Program Manager, Microsoft</a:t>
            </a:r>
          </a:p>
        </p:txBody>
      </p:sp>
      <p:sp>
        <p:nvSpPr>
          <p:cNvPr id="19" name="TextBox 18"/>
          <p:cNvSpPr txBox="1"/>
          <p:nvPr/>
        </p:nvSpPr>
        <p:spPr>
          <a:xfrm>
            <a:off x="2060293" y="3477589"/>
            <a:ext cx="6317737" cy="461665"/>
          </a:xfrm>
          <a:prstGeom prst="rect">
            <a:avLst/>
          </a:prstGeom>
          <a:noFill/>
        </p:spPr>
        <p:txBody>
          <a:bodyPr wrap="square" rtlCol="0">
            <a:spAutoFit/>
          </a:bodyPr>
          <a:lstStyle/>
          <a:p>
            <a:r>
              <a:rPr lang="en-IN" sz="2400" dirty="0" smtClean="0">
                <a:latin typeface="Segoe UI Semibold" panose="020B0702040204020203" pitchFamily="34" charset="0"/>
                <a:cs typeface="Segoe UI Semibold" panose="020B0702040204020203" pitchFamily="34" charset="0"/>
              </a:rPr>
              <a:t>Integrating cloud with existing IBM Systems</a:t>
            </a:r>
          </a:p>
        </p:txBody>
      </p:sp>
      <p:sp>
        <p:nvSpPr>
          <p:cNvPr id="21" name="TextBox 20"/>
          <p:cNvSpPr txBox="1"/>
          <p:nvPr/>
        </p:nvSpPr>
        <p:spPr>
          <a:xfrm>
            <a:off x="792621" y="27944"/>
            <a:ext cx="7585410" cy="707886"/>
          </a:xfrm>
          <a:prstGeom prst="rect">
            <a:avLst/>
          </a:prstGeom>
          <a:noFill/>
        </p:spPr>
        <p:txBody>
          <a:bodyPr wrap="none" rtlCol="0">
            <a:spAutoFit/>
          </a:bodyPr>
          <a:lstStyle/>
          <a:p>
            <a:r>
              <a:rPr lang="en-IN" sz="4000" b="1" dirty="0" smtClean="0">
                <a:latin typeface="Segoe UI" panose="020B0502040204020203" pitchFamily="34" charset="0"/>
                <a:ea typeface="Segoe UI Symbol" panose="020B0502040204020203" pitchFamily="34" charset="0"/>
                <a:cs typeface="Segoe UI" panose="020B0502040204020203" pitchFamily="34" charset="0"/>
              </a:rPr>
              <a:t>BizTalk Summit 2015 – London</a:t>
            </a:r>
            <a:endParaRPr lang="en-IN" sz="4000" b="1" dirty="0">
              <a:latin typeface="Segoe UI" panose="020B0502040204020203" pitchFamily="34" charset="0"/>
              <a:ea typeface="Segoe UI Symbol" panose="020B0502040204020203" pitchFamily="34" charset="0"/>
              <a:cs typeface="Segoe UI" panose="020B0502040204020203" pitchFamily="34" charset="0"/>
            </a:endParaRPr>
          </a:p>
        </p:txBody>
      </p:sp>
      <p:sp>
        <p:nvSpPr>
          <p:cNvPr id="22" name="TextBox 21"/>
          <p:cNvSpPr txBox="1"/>
          <p:nvPr/>
        </p:nvSpPr>
        <p:spPr>
          <a:xfrm>
            <a:off x="805500" y="763413"/>
            <a:ext cx="4368504" cy="400110"/>
          </a:xfrm>
          <a:prstGeom prst="rect">
            <a:avLst/>
          </a:prstGeom>
          <a:noFill/>
        </p:spPr>
        <p:txBody>
          <a:bodyPr wrap="none" rtlCol="0">
            <a:spAutoFit/>
          </a:bodyPr>
          <a:lstStyle/>
          <a:p>
            <a:r>
              <a:rPr lang="en-IN" sz="2000" dirty="0" smtClean="0">
                <a:latin typeface="Segoe UI" panose="020B0502040204020203" pitchFamily="34" charset="0"/>
                <a:ea typeface="Roboto Cn" pitchFamily="2" charset="0"/>
                <a:cs typeface="Segoe UI" panose="020B0502040204020203" pitchFamily="34" charset="0"/>
              </a:rPr>
              <a:t>ExCeL London    |    April 13th &amp; 14th</a:t>
            </a:r>
          </a:p>
        </p:txBody>
      </p:sp>
      <p:pic>
        <p:nvPicPr>
          <p:cNvPr id="3" name="Picture 2"/>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953037" y="2753862"/>
            <a:ext cx="938501" cy="938501"/>
          </a:xfrm>
          <a:prstGeom prst="rect">
            <a:avLst/>
          </a:prstGeom>
        </p:spPr>
      </p:pic>
    </p:spTree>
    <p:extLst>
      <p:ext uri="{BB962C8B-B14F-4D97-AF65-F5344CB8AC3E}">
        <p14:creationId xmlns:p14="http://schemas.microsoft.com/office/powerpoint/2010/main" val="27999308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 DB2 Connector</a:t>
            </a:r>
            <a:endParaRPr lang="en-US" dirty="0"/>
          </a:p>
        </p:txBody>
      </p:sp>
      <p:sp>
        <p:nvSpPr>
          <p:cNvPr id="3" name="Text Placeholder 2"/>
          <p:cNvSpPr>
            <a:spLocks noGrp="1"/>
          </p:cNvSpPr>
          <p:nvPr>
            <p:ph type="body" idx="1"/>
          </p:nvPr>
        </p:nvSpPr>
        <p:spPr/>
        <p:txBody>
          <a:bodyPr/>
          <a:lstStyle/>
          <a:p>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1850" y="842352"/>
            <a:ext cx="840398" cy="840398"/>
          </a:xfrm>
          <a:prstGeom prst="rect">
            <a:avLst/>
          </a:prstGeom>
        </p:spPr>
      </p:pic>
    </p:spTree>
    <p:extLst>
      <p:ext uri="{BB962C8B-B14F-4D97-AF65-F5344CB8AC3E}">
        <p14:creationId xmlns:p14="http://schemas.microsoft.com/office/powerpoint/2010/main" val="8199869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pic>
        <p:nvPicPr>
          <p:cNvPr id="34" name="Picture 33"/>
          <p:cNvPicPr>
            <a:picLocks noChangeAspect="1"/>
          </p:cNvPicPr>
          <p:nvPr/>
        </p:nvPicPr>
        <p:blipFill>
          <a:blip r:embed="rId2"/>
          <a:stretch>
            <a:fillRect/>
          </a:stretch>
        </p:blipFill>
        <p:spPr>
          <a:xfrm>
            <a:off x="2009448" y="4173365"/>
            <a:ext cx="1020775" cy="628909"/>
          </a:xfrm>
          <a:prstGeom prst="rect">
            <a:avLst/>
          </a:prstGeom>
        </p:spPr>
      </p:pic>
      <p:pic>
        <p:nvPicPr>
          <p:cNvPr id="42" name="Picture 4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10024" y="4487819"/>
            <a:ext cx="840398" cy="840398"/>
          </a:xfrm>
          <a:prstGeom prst="rect">
            <a:avLst/>
          </a:prstGeom>
        </p:spPr>
      </p:pic>
      <p:pic>
        <p:nvPicPr>
          <p:cNvPr id="16" name="Picture 15"/>
          <p:cNvPicPr>
            <a:picLocks noChangeAspect="1"/>
          </p:cNvPicPr>
          <p:nvPr/>
        </p:nvPicPr>
        <p:blipFill>
          <a:blip r:embed="rId4"/>
          <a:stretch>
            <a:fillRect/>
          </a:stretch>
        </p:blipFill>
        <p:spPr>
          <a:xfrm>
            <a:off x="9503990" y="3233067"/>
            <a:ext cx="519113" cy="762067"/>
          </a:xfrm>
          <a:prstGeom prst="rect">
            <a:avLst/>
          </a:prstGeom>
        </p:spPr>
      </p:pic>
      <p:sp>
        <p:nvSpPr>
          <p:cNvPr id="4" name="Title 3"/>
          <p:cNvSpPr>
            <a:spLocks noGrp="1"/>
          </p:cNvSpPr>
          <p:nvPr>
            <p:ph type="title"/>
          </p:nvPr>
        </p:nvSpPr>
        <p:spPr/>
        <p:txBody>
          <a:bodyPr/>
          <a:lstStyle/>
          <a:p>
            <a:r>
              <a:rPr lang="en-US" dirty="0"/>
              <a:t>Microsoft Connector for Informix</a:t>
            </a:r>
          </a:p>
        </p:txBody>
      </p:sp>
      <p:sp>
        <p:nvSpPr>
          <p:cNvPr id="11" name="TextBox 10"/>
          <p:cNvSpPr txBox="1"/>
          <p:nvPr/>
        </p:nvSpPr>
        <p:spPr>
          <a:xfrm>
            <a:off x="8683257" y="4233425"/>
            <a:ext cx="2160579" cy="553998"/>
          </a:xfrm>
          <a:prstGeom prst="rect">
            <a:avLst/>
          </a:prstGeom>
          <a:noFill/>
        </p:spPr>
        <p:txBody>
          <a:bodyPr wrap="square" lIns="0" tIns="0" rIns="0" bIns="0" rtlCol="0">
            <a:spAutoFit/>
          </a:bodyPr>
          <a:lstStyle/>
          <a:p>
            <a:pPr algn="ctr"/>
            <a:r>
              <a:rPr lang="en-US" b="1" spc="-69" dirty="0" smtClean="0">
                <a:gradFill>
                  <a:gsLst>
                    <a:gs pos="2917">
                      <a:schemeClr val="tx1"/>
                    </a:gs>
                    <a:gs pos="30000">
                      <a:schemeClr val="tx1"/>
                    </a:gs>
                  </a:gsLst>
                  <a:lin ang="5400000" scaled="0"/>
                </a:gradFill>
              </a:rPr>
              <a:t>AIX</a:t>
            </a:r>
            <a:r>
              <a:rPr lang="en-US" b="1" spc="-69" dirty="0">
                <a:gradFill>
                  <a:gsLst>
                    <a:gs pos="2917">
                      <a:schemeClr val="tx1"/>
                    </a:gs>
                    <a:gs pos="30000">
                      <a:schemeClr val="tx1"/>
                    </a:gs>
                  </a:gsLst>
                  <a:lin ang="5400000" scaled="0"/>
                </a:gradFill>
              </a:rPr>
              <a:t>, Linux, UNIX, </a:t>
            </a:r>
            <a:br>
              <a:rPr lang="en-US" b="1" spc="-69" dirty="0">
                <a:gradFill>
                  <a:gsLst>
                    <a:gs pos="2917">
                      <a:schemeClr val="tx1"/>
                    </a:gs>
                    <a:gs pos="30000">
                      <a:schemeClr val="tx1"/>
                    </a:gs>
                  </a:gsLst>
                  <a:lin ang="5400000" scaled="0"/>
                </a:gradFill>
              </a:rPr>
            </a:br>
            <a:r>
              <a:rPr lang="en-US" b="1" spc="-69" dirty="0">
                <a:gradFill>
                  <a:gsLst>
                    <a:gs pos="2917">
                      <a:schemeClr val="tx1"/>
                    </a:gs>
                    <a:gs pos="30000">
                      <a:schemeClr val="tx1"/>
                    </a:gs>
                  </a:gsLst>
                  <a:lin ang="5400000" scaled="0"/>
                </a:gradFill>
              </a:rPr>
              <a:t>Windows</a:t>
            </a:r>
          </a:p>
        </p:txBody>
      </p:sp>
      <p:sp>
        <p:nvSpPr>
          <p:cNvPr id="13" name="TextBox 12"/>
          <p:cNvSpPr txBox="1"/>
          <p:nvPr/>
        </p:nvSpPr>
        <p:spPr>
          <a:xfrm>
            <a:off x="8500864" y="2060252"/>
            <a:ext cx="2525364" cy="830997"/>
          </a:xfrm>
          <a:prstGeom prst="rect">
            <a:avLst/>
          </a:prstGeom>
          <a:noFill/>
        </p:spPr>
        <p:txBody>
          <a:bodyPr wrap="square" lIns="0" tIns="0" rIns="0" bIns="0" rtlCol="0" anchor="t">
            <a:spAutoFit/>
          </a:bodyPr>
          <a:lstStyle/>
          <a:p>
            <a:pPr algn="ctr"/>
            <a:r>
              <a:rPr lang="en-US" b="1" spc="-69" dirty="0" smtClean="0">
                <a:gradFill>
                  <a:gsLst>
                    <a:gs pos="2917">
                      <a:schemeClr val="tx1"/>
                    </a:gs>
                    <a:gs pos="30000">
                      <a:schemeClr val="tx1"/>
                    </a:gs>
                  </a:gsLst>
                  <a:lin ang="5400000" scaled="0"/>
                </a:gradFill>
              </a:rPr>
              <a:t>IBM </a:t>
            </a:r>
            <a:br>
              <a:rPr lang="en-US" b="1" spc="-69" dirty="0" smtClean="0">
                <a:gradFill>
                  <a:gsLst>
                    <a:gs pos="2917">
                      <a:schemeClr val="tx1"/>
                    </a:gs>
                    <a:gs pos="30000">
                      <a:schemeClr val="tx1"/>
                    </a:gs>
                  </a:gsLst>
                  <a:lin ang="5400000" scaled="0"/>
                </a:gradFill>
              </a:rPr>
            </a:br>
            <a:r>
              <a:rPr lang="en-US" b="1" spc="-69" dirty="0" smtClean="0">
                <a:gradFill>
                  <a:gsLst>
                    <a:gs pos="2917">
                      <a:schemeClr val="tx1"/>
                    </a:gs>
                    <a:gs pos="30000">
                      <a:schemeClr val="tx1"/>
                    </a:gs>
                  </a:gsLst>
                  <a:lin ang="5400000" scaled="0"/>
                </a:gradFill>
              </a:rPr>
              <a:t>Informix </a:t>
            </a:r>
            <a:br>
              <a:rPr lang="en-US" b="1" spc="-69" dirty="0" smtClean="0">
                <a:gradFill>
                  <a:gsLst>
                    <a:gs pos="2917">
                      <a:schemeClr val="tx1"/>
                    </a:gs>
                    <a:gs pos="30000">
                      <a:schemeClr val="tx1"/>
                    </a:gs>
                  </a:gsLst>
                  <a:lin ang="5400000" scaled="0"/>
                </a:gradFill>
              </a:rPr>
            </a:br>
            <a:r>
              <a:rPr lang="en-US" b="1" spc="-69" dirty="0" smtClean="0">
                <a:gradFill>
                  <a:gsLst>
                    <a:gs pos="2917">
                      <a:schemeClr val="tx1"/>
                    </a:gs>
                    <a:gs pos="30000">
                      <a:schemeClr val="tx1"/>
                    </a:gs>
                  </a:gsLst>
                  <a:lin ang="5400000" scaled="0"/>
                </a:gradFill>
              </a:rPr>
              <a:t>Server</a:t>
            </a:r>
            <a:endParaRPr lang="en-US" b="1" spc="-69" dirty="0">
              <a:gradFill>
                <a:gsLst>
                  <a:gs pos="2917">
                    <a:schemeClr val="tx1"/>
                  </a:gs>
                  <a:gs pos="30000">
                    <a:schemeClr val="tx1"/>
                  </a:gs>
                </a:gsLst>
                <a:lin ang="5400000" scaled="0"/>
              </a:gradFill>
            </a:endParaRPr>
          </a:p>
        </p:txBody>
      </p:sp>
      <p:pic>
        <p:nvPicPr>
          <p:cNvPr id="18" name="Picture 17"/>
          <p:cNvPicPr>
            <a:picLocks noChangeAspect="1"/>
          </p:cNvPicPr>
          <p:nvPr/>
        </p:nvPicPr>
        <p:blipFill>
          <a:blip r:embed="rId5"/>
          <a:stretch>
            <a:fillRect/>
          </a:stretch>
        </p:blipFill>
        <p:spPr>
          <a:xfrm>
            <a:off x="9789374" y="3658803"/>
            <a:ext cx="467458" cy="514562"/>
          </a:xfrm>
          <a:prstGeom prst="rect">
            <a:avLst/>
          </a:prstGeom>
        </p:spPr>
      </p:pic>
      <p:sp>
        <p:nvSpPr>
          <p:cNvPr id="36" name="Rectangle 35"/>
          <p:cNvSpPr/>
          <p:nvPr/>
        </p:nvSpPr>
        <p:spPr>
          <a:xfrm>
            <a:off x="1037690" y="2060252"/>
            <a:ext cx="3510987" cy="633046"/>
          </a:xfrm>
          <a:prstGeom prst="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en-US" b="1" dirty="0" smtClean="0"/>
              <a:t>Connector for Informix</a:t>
            </a:r>
            <a:endParaRPr lang="en-US" b="1" dirty="0"/>
          </a:p>
        </p:txBody>
      </p:sp>
      <p:sp>
        <p:nvSpPr>
          <p:cNvPr id="37" name="Rectangle 36"/>
          <p:cNvSpPr/>
          <p:nvPr/>
        </p:nvSpPr>
        <p:spPr>
          <a:xfrm>
            <a:off x="1037690" y="2693298"/>
            <a:ext cx="3510987" cy="633046"/>
          </a:xfrm>
          <a:prstGeom prst="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en-US" b="1" dirty="0" smtClean="0"/>
              <a:t>ADO.NET</a:t>
            </a:r>
            <a:r>
              <a:rPr lang="en-US" b="1" dirty="0"/>
              <a:t> </a:t>
            </a:r>
            <a:r>
              <a:rPr lang="en-US" b="1" dirty="0" smtClean="0"/>
              <a:t>Provider for DRDA</a:t>
            </a:r>
            <a:endParaRPr lang="en-US" b="1" dirty="0"/>
          </a:p>
        </p:txBody>
      </p:sp>
      <p:sp>
        <p:nvSpPr>
          <p:cNvPr id="38" name="Rectangle 37"/>
          <p:cNvSpPr/>
          <p:nvPr/>
        </p:nvSpPr>
        <p:spPr>
          <a:xfrm>
            <a:off x="1037690" y="3326344"/>
            <a:ext cx="3510987" cy="633046"/>
          </a:xfrm>
          <a:prstGeom prst="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en-US" b="1" dirty="0" smtClean="0"/>
              <a:t>DRDA Protocol Client  for Informix</a:t>
            </a:r>
            <a:endParaRPr lang="en-US" b="1" dirty="0"/>
          </a:p>
        </p:txBody>
      </p:sp>
      <p:sp>
        <p:nvSpPr>
          <p:cNvPr id="39" name="TextBox 38"/>
          <p:cNvSpPr txBox="1"/>
          <p:nvPr/>
        </p:nvSpPr>
        <p:spPr>
          <a:xfrm>
            <a:off x="5225873" y="3124575"/>
            <a:ext cx="3355624" cy="276999"/>
          </a:xfrm>
          <a:prstGeom prst="rect">
            <a:avLst/>
          </a:prstGeom>
          <a:noFill/>
        </p:spPr>
        <p:txBody>
          <a:bodyPr wrap="square" lIns="0" tIns="0" rIns="0" bIns="0" rtlCol="0">
            <a:spAutoFit/>
          </a:bodyPr>
          <a:lstStyle/>
          <a:p>
            <a:pPr algn="ctr"/>
            <a:r>
              <a:rPr lang="en-US" b="1" spc="-69" dirty="0" smtClean="0">
                <a:gradFill>
                  <a:gsLst>
                    <a:gs pos="2917">
                      <a:schemeClr val="tx1"/>
                    </a:gs>
                    <a:gs pos="30000">
                      <a:schemeClr val="tx1"/>
                    </a:gs>
                  </a:gsLst>
                  <a:lin ang="5400000" scaled="0"/>
                </a:gradFill>
              </a:rPr>
              <a:t>Standard DRDA Protocol </a:t>
            </a:r>
            <a:r>
              <a:rPr lang="en-US" b="1" spc="-69" dirty="0">
                <a:gradFill>
                  <a:gsLst>
                    <a:gs pos="2917">
                      <a:schemeClr val="tx1"/>
                    </a:gs>
                    <a:gs pos="30000">
                      <a:schemeClr val="tx1"/>
                    </a:gs>
                  </a:gsLst>
                  <a:lin ang="5400000" scaled="0"/>
                </a:gradFill>
              </a:rPr>
              <a:t>and Formats</a:t>
            </a:r>
          </a:p>
        </p:txBody>
      </p:sp>
      <p:cxnSp>
        <p:nvCxnSpPr>
          <p:cNvPr id="40" name="Straight Arrow Connector 39"/>
          <p:cNvCxnSpPr>
            <a:stCxn id="38" idx="3"/>
            <a:endCxn id="16" idx="1"/>
          </p:cNvCxnSpPr>
          <p:nvPr/>
        </p:nvCxnSpPr>
        <p:spPr>
          <a:xfrm flipV="1">
            <a:off x="4548677" y="3614101"/>
            <a:ext cx="4955313" cy="28766"/>
          </a:xfrm>
          <a:prstGeom prst="straightConnector1">
            <a:avLst/>
          </a:prstGeom>
          <a:ln w="38100">
            <a:solidFill>
              <a:srgbClr val="FFC000"/>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5730726" y="3817439"/>
            <a:ext cx="2525364" cy="830997"/>
          </a:xfrm>
          <a:prstGeom prst="rect">
            <a:avLst/>
          </a:prstGeom>
          <a:noFill/>
        </p:spPr>
        <p:txBody>
          <a:bodyPr wrap="square" lIns="0" tIns="0" rIns="0" bIns="0" rtlCol="0">
            <a:spAutoFit/>
          </a:bodyPr>
          <a:lstStyle/>
          <a:p>
            <a:pPr algn="ctr"/>
            <a:r>
              <a:rPr lang="en-US" b="1" spc="-69" dirty="0">
                <a:gradFill>
                  <a:gsLst>
                    <a:gs pos="2917">
                      <a:schemeClr val="tx1"/>
                    </a:gs>
                    <a:gs pos="30000">
                      <a:schemeClr val="tx1"/>
                    </a:gs>
                  </a:gsLst>
                  <a:lin ang="5400000" scaled="0"/>
                </a:gradFill>
              </a:rPr>
              <a:t>TCP/IP </a:t>
            </a:r>
            <a:endParaRPr lang="en-US" b="1" spc="-69" dirty="0" smtClean="0">
              <a:gradFill>
                <a:gsLst>
                  <a:gs pos="2917">
                    <a:schemeClr val="tx1"/>
                  </a:gs>
                  <a:gs pos="30000">
                    <a:schemeClr val="tx1"/>
                  </a:gs>
                </a:gsLst>
                <a:lin ang="5400000" scaled="0"/>
              </a:gradFill>
            </a:endParaRPr>
          </a:p>
          <a:p>
            <a:pPr algn="ctr"/>
            <a:r>
              <a:rPr lang="en-US" b="1" spc="-69" dirty="0" smtClean="0">
                <a:gradFill>
                  <a:gsLst>
                    <a:gs pos="2917">
                      <a:schemeClr val="tx1"/>
                    </a:gs>
                    <a:gs pos="30000">
                      <a:schemeClr val="tx1"/>
                    </a:gs>
                  </a:gsLst>
                  <a:lin ang="5400000" scaled="0"/>
                </a:gradFill>
              </a:rPr>
              <a:t>via</a:t>
            </a:r>
          </a:p>
          <a:p>
            <a:pPr algn="ctr"/>
            <a:r>
              <a:rPr lang="en-US" b="1" spc="-69" dirty="0" smtClean="0">
                <a:gradFill>
                  <a:gsLst>
                    <a:gs pos="2917">
                      <a:schemeClr val="tx1"/>
                    </a:gs>
                    <a:gs pos="30000">
                      <a:schemeClr val="tx1"/>
                    </a:gs>
                  </a:gsLst>
                  <a:lin ang="5400000" scaled="0"/>
                </a:gradFill>
              </a:rPr>
              <a:t>VPN or Hybrid Connection</a:t>
            </a:r>
          </a:p>
        </p:txBody>
      </p:sp>
    </p:spTree>
    <p:extLst>
      <p:ext uri="{BB962C8B-B14F-4D97-AF65-F5344CB8AC3E}">
        <p14:creationId xmlns:p14="http://schemas.microsoft.com/office/powerpoint/2010/main" val="24078772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17" name="Title 16"/>
          <p:cNvSpPr>
            <a:spLocks noGrp="1"/>
          </p:cNvSpPr>
          <p:nvPr>
            <p:ph type="title"/>
          </p:nvPr>
        </p:nvSpPr>
        <p:spPr/>
        <p:txBody>
          <a:bodyPr/>
          <a:lstStyle/>
          <a:p>
            <a:r>
              <a:rPr lang="en-US" dirty="0"/>
              <a:t>Informix </a:t>
            </a:r>
            <a:r>
              <a:rPr lang="en-US" dirty="0" smtClean="0"/>
              <a:t>Connector</a:t>
            </a:r>
            <a:endParaRPr lang="en-US" dirty="0"/>
          </a:p>
        </p:txBody>
      </p:sp>
      <p:sp>
        <p:nvSpPr>
          <p:cNvPr id="6" name="Text Placeholder 5"/>
          <p:cNvSpPr>
            <a:spLocks noGrp="1"/>
          </p:cNvSpPr>
          <p:nvPr>
            <p:ph idx="1"/>
          </p:nvPr>
        </p:nvSpPr>
        <p:spPr/>
        <p:txBody>
          <a:bodyPr>
            <a:normAutofit fontScale="92500" lnSpcReduction="20000"/>
          </a:bodyPr>
          <a:lstStyle/>
          <a:p>
            <a:r>
              <a:rPr lang="en-US" dirty="0" smtClean="0"/>
              <a:t>App Service API app</a:t>
            </a:r>
            <a:endParaRPr lang="en-US" dirty="0"/>
          </a:p>
          <a:p>
            <a:pPr lvl="1"/>
            <a:r>
              <a:rPr lang="en-US" dirty="0" smtClean="0"/>
              <a:t>Connector-specific </a:t>
            </a:r>
            <a:r>
              <a:rPr lang="en-US" dirty="0"/>
              <a:t>Web API </a:t>
            </a:r>
            <a:r>
              <a:rPr lang="en-US" dirty="0" smtClean="0"/>
              <a:t>operations using HTTP GET and POST verbs</a:t>
            </a:r>
          </a:p>
          <a:p>
            <a:pPr lvl="2"/>
            <a:r>
              <a:rPr lang="en-US" dirty="0" smtClean="0"/>
              <a:t>SELECT, INSERT, UPDATE, DELETE, custom SQL statement</a:t>
            </a:r>
          </a:p>
          <a:p>
            <a:pPr lvl="1"/>
            <a:r>
              <a:rPr lang="en-US" dirty="0" smtClean="0"/>
              <a:t>Industry-standard </a:t>
            </a:r>
            <a:r>
              <a:rPr lang="en-US" dirty="0"/>
              <a:t>Open Data Protocol (OData) </a:t>
            </a:r>
            <a:r>
              <a:rPr lang="en-US" dirty="0" smtClean="0"/>
              <a:t>operations</a:t>
            </a:r>
          </a:p>
          <a:p>
            <a:pPr lvl="2"/>
            <a:r>
              <a:rPr lang="en-US" dirty="0" smtClean="0"/>
              <a:t>SELECT, INSERT, UPDATE, DELETE</a:t>
            </a:r>
          </a:p>
          <a:p>
            <a:pPr lvl="1"/>
            <a:r>
              <a:rPr lang="en-US" dirty="0" smtClean="0"/>
              <a:t>Compatible with Logic app actions</a:t>
            </a:r>
          </a:p>
          <a:p>
            <a:pPr lvl="1"/>
            <a:r>
              <a:rPr lang="en-US" dirty="0" smtClean="0"/>
              <a:t>Swagger documentation and examples based on configured table list</a:t>
            </a:r>
          </a:p>
          <a:p>
            <a:r>
              <a:rPr lang="en-US" dirty="0" smtClean="0"/>
              <a:t>Networking</a:t>
            </a:r>
          </a:p>
          <a:p>
            <a:pPr lvl="1"/>
            <a:r>
              <a:rPr lang="en-US" dirty="0" smtClean="0"/>
              <a:t>Microsoft </a:t>
            </a:r>
            <a:r>
              <a:rPr lang="en-US" dirty="0"/>
              <a:t>Client for DRDA for connecting to </a:t>
            </a:r>
            <a:r>
              <a:rPr lang="en-US" dirty="0" smtClean="0"/>
              <a:t>Informix server </a:t>
            </a:r>
            <a:r>
              <a:rPr lang="en-US" dirty="0"/>
              <a:t>across a TCP/IP </a:t>
            </a:r>
            <a:r>
              <a:rPr lang="en-US" dirty="0" smtClean="0"/>
              <a:t>network</a:t>
            </a:r>
          </a:p>
          <a:p>
            <a:pPr lvl="1"/>
            <a:r>
              <a:rPr lang="en-US" dirty="0"/>
              <a:t>VPN and hybrid connections to on-premises servers </a:t>
            </a:r>
            <a:endParaRPr lang="en-US" dirty="0" smtClean="0"/>
          </a:p>
          <a:p>
            <a:pPr lvl="1"/>
            <a:r>
              <a:rPr lang="en-US" dirty="0" smtClean="0"/>
              <a:t>Azure proxy service with service bus relay to on-premises connector</a:t>
            </a:r>
            <a:endParaRPr lang="en-US" dirty="0"/>
          </a:p>
          <a:p>
            <a:r>
              <a:rPr lang="en-US" dirty="0" smtClean="0"/>
              <a:t>Informix servers</a:t>
            </a:r>
          </a:p>
          <a:p>
            <a:pPr lvl="1"/>
            <a:r>
              <a:rPr lang="en-US" dirty="0" smtClean="0"/>
              <a:t>IBM Informix V12.1 and V11.5</a:t>
            </a:r>
          </a:p>
        </p:txBody>
      </p:sp>
    </p:spTree>
    <p:extLst>
      <p:ext uri="{BB962C8B-B14F-4D97-AF65-F5344CB8AC3E}">
        <p14:creationId xmlns:p14="http://schemas.microsoft.com/office/powerpoint/2010/main" val="42927402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 Informix Connector</a:t>
            </a:r>
            <a:endParaRPr lang="en-US" dirty="0"/>
          </a:p>
        </p:txBody>
      </p:sp>
      <p:sp>
        <p:nvSpPr>
          <p:cNvPr id="7" name="Text Placeholder 6"/>
          <p:cNvSpPr>
            <a:spLocks noGrp="1"/>
          </p:cNvSpPr>
          <p:nvPr>
            <p:ph type="body" idx="1"/>
          </p:nvPr>
        </p:nvSpPr>
        <p:spPr/>
        <p:txBody>
          <a:bodyPr/>
          <a:lstStyle/>
          <a:p>
            <a:endParaRPr lang="en-US"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1850" y="842352"/>
            <a:ext cx="840398" cy="840398"/>
          </a:xfrm>
          <a:prstGeom prst="rect">
            <a:avLst/>
          </a:prstGeom>
        </p:spPr>
      </p:pic>
    </p:spTree>
    <p:extLst>
      <p:ext uri="{BB962C8B-B14F-4D97-AF65-F5344CB8AC3E}">
        <p14:creationId xmlns:p14="http://schemas.microsoft.com/office/powerpoint/2010/main" val="30461829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Integrate existing </a:t>
            </a:r>
            <a:r>
              <a:rPr lang="en-US" dirty="0"/>
              <a:t>IBM </a:t>
            </a:r>
            <a:r>
              <a:rPr lang="en-US" dirty="0" smtClean="0"/>
              <a:t>Systems</a:t>
            </a:r>
            <a:endParaRPr lang="en-US" dirty="0"/>
          </a:p>
        </p:txBody>
      </p:sp>
      <p:sp>
        <p:nvSpPr>
          <p:cNvPr id="6" name="TextBox 5"/>
          <p:cNvSpPr txBox="1"/>
          <p:nvPr/>
        </p:nvSpPr>
        <p:spPr>
          <a:xfrm>
            <a:off x="2102176" y="4477436"/>
            <a:ext cx="1331204" cy="830997"/>
          </a:xfrm>
          <a:prstGeom prst="rect">
            <a:avLst/>
          </a:prstGeom>
          <a:noFill/>
        </p:spPr>
        <p:txBody>
          <a:bodyPr wrap="square" lIns="0" tIns="0" rIns="0" bIns="0" rtlCol="0">
            <a:spAutoFit/>
          </a:bodyPr>
          <a:lstStyle/>
          <a:p>
            <a:pPr algn="ctr"/>
            <a:r>
              <a:rPr lang="en-US" b="1" spc="-69" dirty="0">
                <a:gradFill>
                  <a:gsLst>
                    <a:gs pos="2917">
                      <a:schemeClr val="tx1"/>
                    </a:gs>
                    <a:gs pos="30000">
                      <a:schemeClr val="tx1"/>
                    </a:gs>
                  </a:gsLst>
                  <a:lin ang="5400000" scaled="0"/>
                </a:gradFill>
              </a:rPr>
              <a:t>Microsoft Windows Server</a:t>
            </a:r>
          </a:p>
        </p:txBody>
      </p:sp>
      <p:sp>
        <p:nvSpPr>
          <p:cNvPr id="7" name="TextBox 6"/>
          <p:cNvSpPr txBox="1"/>
          <p:nvPr/>
        </p:nvSpPr>
        <p:spPr>
          <a:xfrm>
            <a:off x="7762315" y="4471263"/>
            <a:ext cx="2160579" cy="830997"/>
          </a:xfrm>
          <a:prstGeom prst="rect">
            <a:avLst/>
          </a:prstGeom>
          <a:noFill/>
        </p:spPr>
        <p:txBody>
          <a:bodyPr wrap="square" lIns="0" tIns="0" rIns="0" bIns="0" rtlCol="0">
            <a:spAutoFit/>
          </a:bodyPr>
          <a:lstStyle/>
          <a:p>
            <a:pPr algn="ctr"/>
            <a:r>
              <a:rPr lang="en-US" b="1" spc="-69" dirty="0">
                <a:gradFill>
                  <a:gsLst>
                    <a:gs pos="2917">
                      <a:schemeClr val="tx1"/>
                    </a:gs>
                    <a:gs pos="30000">
                      <a:schemeClr val="tx1"/>
                    </a:gs>
                  </a:gsLst>
                  <a:lin ang="5400000" scaled="0"/>
                </a:gradFill>
              </a:rPr>
              <a:t>IBM z/OS and i5/OS, </a:t>
            </a:r>
          </a:p>
          <a:p>
            <a:pPr algn="ctr"/>
            <a:r>
              <a:rPr lang="en-US" b="1" spc="-69" dirty="0">
                <a:gradFill>
                  <a:gsLst>
                    <a:gs pos="2917">
                      <a:schemeClr val="tx1"/>
                    </a:gs>
                    <a:gs pos="30000">
                      <a:schemeClr val="tx1"/>
                    </a:gs>
                  </a:gsLst>
                  <a:lin ang="5400000" scaled="0"/>
                </a:gradFill>
              </a:rPr>
              <a:t>AIX, Linux, UNIX, </a:t>
            </a:r>
            <a:br>
              <a:rPr lang="en-US" b="1" spc="-69" dirty="0">
                <a:gradFill>
                  <a:gsLst>
                    <a:gs pos="2917">
                      <a:schemeClr val="tx1"/>
                    </a:gs>
                    <a:gs pos="30000">
                      <a:schemeClr val="tx1"/>
                    </a:gs>
                  </a:gsLst>
                  <a:lin ang="5400000" scaled="0"/>
                </a:gradFill>
              </a:rPr>
            </a:br>
            <a:r>
              <a:rPr lang="en-US" b="1" spc="-69" dirty="0">
                <a:gradFill>
                  <a:gsLst>
                    <a:gs pos="2917">
                      <a:schemeClr val="tx1"/>
                    </a:gs>
                    <a:gs pos="30000">
                      <a:schemeClr val="tx1"/>
                    </a:gs>
                  </a:gsLst>
                  <a:lin ang="5400000" scaled="0"/>
                </a:gradFill>
              </a:rPr>
              <a:t>Windows</a:t>
            </a:r>
          </a:p>
        </p:txBody>
      </p:sp>
      <p:sp>
        <p:nvSpPr>
          <p:cNvPr id="13" name="TextBox 12"/>
          <p:cNvSpPr txBox="1"/>
          <p:nvPr/>
        </p:nvSpPr>
        <p:spPr>
          <a:xfrm>
            <a:off x="4539401" y="2932528"/>
            <a:ext cx="2525364" cy="276999"/>
          </a:xfrm>
          <a:prstGeom prst="rect">
            <a:avLst/>
          </a:prstGeom>
          <a:noFill/>
        </p:spPr>
        <p:txBody>
          <a:bodyPr wrap="square" lIns="0" tIns="0" rIns="0" bIns="0" rtlCol="0">
            <a:spAutoFit/>
          </a:bodyPr>
          <a:lstStyle/>
          <a:p>
            <a:pPr algn="ctr"/>
            <a:r>
              <a:rPr lang="en-US" b="1" spc="-69" dirty="0">
                <a:gradFill>
                  <a:gsLst>
                    <a:gs pos="2917">
                      <a:schemeClr val="tx1"/>
                    </a:gs>
                    <a:gs pos="30000">
                      <a:schemeClr val="tx1"/>
                    </a:gs>
                  </a:gsLst>
                  <a:lin ang="5400000" scaled="0"/>
                </a:gradFill>
              </a:rPr>
              <a:t>IBM Protocols and Formats</a:t>
            </a:r>
          </a:p>
        </p:txBody>
      </p:sp>
      <p:sp>
        <p:nvSpPr>
          <p:cNvPr id="14" name="TextBox 13"/>
          <p:cNvSpPr txBox="1"/>
          <p:nvPr/>
        </p:nvSpPr>
        <p:spPr>
          <a:xfrm>
            <a:off x="4350042" y="3208378"/>
            <a:ext cx="2781360" cy="276999"/>
          </a:xfrm>
          <a:prstGeom prst="rect">
            <a:avLst/>
          </a:prstGeom>
          <a:noFill/>
        </p:spPr>
        <p:txBody>
          <a:bodyPr wrap="square" lIns="0" tIns="0" rIns="0" bIns="0" rtlCol="0">
            <a:spAutoFit/>
          </a:bodyPr>
          <a:lstStyle/>
          <a:p>
            <a:pPr algn="ctr"/>
            <a:r>
              <a:rPr lang="en-US" b="1" spc="-69" dirty="0">
                <a:gradFill>
                  <a:gsLst>
                    <a:gs pos="2917">
                      <a:schemeClr val="tx1"/>
                    </a:gs>
                    <a:gs pos="30000">
                      <a:schemeClr val="tx1"/>
                    </a:gs>
                  </a:gsLst>
                  <a:lin ang="5400000" scaled="0"/>
                </a:gradFill>
              </a:rPr>
              <a:t>Standard Protocols and Formats</a:t>
            </a:r>
          </a:p>
        </p:txBody>
      </p:sp>
      <p:sp>
        <p:nvSpPr>
          <p:cNvPr id="18" name="TextBox 17"/>
          <p:cNvSpPr txBox="1"/>
          <p:nvPr/>
        </p:nvSpPr>
        <p:spPr>
          <a:xfrm>
            <a:off x="1505096" y="1846715"/>
            <a:ext cx="2525364" cy="1107996"/>
          </a:xfrm>
          <a:prstGeom prst="rect">
            <a:avLst/>
          </a:prstGeom>
          <a:noFill/>
        </p:spPr>
        <p:txBody>
          <a:bodyPr wrap="square" lIns="0" tIns="0" rIns="0" bIns="0" rtlCol="0" anchor="t">
            <a:spAutoFit/>
          </a:bodyPr>
          <a:lstStyle/>
          <a:p>
            <a:pPr algn="ctr"/>
            <a:r>
              <a:rPr lang="en-US" b="1" spc="-69" dirty="0" smtClean="0">
                <a:gradFill>
                  <a:gsLst>
                    <a:gs pos="2917">
                      <a:schemeClr val="tx1"/>
                    </a:gs>
                    <a:gs pos="30000">
                      <a:schemeClr val="tx1"/>
                    </a:gs>
                  </a:gsLst>
                  <a:lin ang="5400000" scaled="0"/>
                </a:gradFill>
              </a:rPr>
              <a:t>Microsoft </a:t>
            </a:r>
          </a:p>
          <a:p>
            <a:pPr algn="ctr"/>
            <a:r>
              <a:rPr lang="en-US" b="1" spc="-69" dirty="0" smtClean="0">
                <a:gradFill>
                  <a:gsLst>
                    <a:gs pos="2917">
                      <a:schemeClr val="tx1"/>
                    </a:gs>
                    <a:gs pos="30000">
                      <a:schemeClr val="tx1"/>
                    </a:gs>
                  </a:gsLst>
                  <a:lin ang="5400000" scaled="0"/>
                </a:gradFill>
              </a:rPr>
              <a:t>Host </a:t>
            </a:r>
            <a:br>
              <a:rPr lang="en-US" b="1" spc="-69" dirty="0" smtClean="0">
                <a:gradFill>
                  <a:gsLst>
                    <a:gs pos="2917">
                      <a:schemeClr val="tx1"/>
                    </a:gs>
                    <a:gs pos="30000">
                      <a:schemeClr val="tx1"/>
                    </a:gs>
                  </a:gsLst>
                  <a:lin ang="5400000" scaled="0"/>
                </a:gradFill>
              </a:rPr>
            </a:br>
            <a:r>
              <a:rPr lang="en-US" b="1" spc="-69" dirty="0" smtClean="0">
                <a:gradFill>
                  <a:gsLst>
                    <a:gs pos="2917">
                      <a:schemeClr val="tx1"/>
                    </a:gs>
                    <a:gs pos="30000">
                      <a:schemeClr val="tx1"/>
                    </a:gs>
                  </a:gsLst>
                  <a:lin ang="5400000" scaled="0"/>
                </a:gradFill>
              </a:rPr>
              <a:t>Integration </a:t>
            </a:r>
            <a:br>
              <a:rPr lang="en-US" b="1" spc="-69" dirty="0" smtClean="0">
                <a:gradFill>
                  <a:gsLst>
                    <a:gs pos="2917">
                      <a:schemeClr val="tx1"/>
                    </a:gs>
                    <a:gs pos="30000">
                      <a:schemeClr val="tx1"/>
                    </a:gs>
                  </a:gsLst>
                  <a:lin ang="5400000" scaled="0"/>
                </a:gradFill>
              </a:rPr>
            </a:br>
            <a:r>
              <a:rPr lang="en-US" b="1" spc="-69" dirty="0" smtClean="0">
                <a:gradFill>
                  <a:gsLst>
                    <a:gs pos="2917">
                      <a:schemeClr val="tx1"/>
                    </a:gs>
                    <a:gs pos="30000">
                      <a:schemeClr val="tx1"/>
                    </a:gs>
                  </a:gsLst>
                  <a:lin ang="5400000" scaled="0"/>
                </a:gradFill>
              </a:rPr>
              <a:t>Server</a:t>
            </a:r>
            <a:endParaRPr lang="en-US" b="1" spc="-69" dirty="0">
              <a:gradFill>
                <a:gsLst>
                  <a:gs pos="2917">
                    <a:schemeClr val="tx1"/>
                  </a:gs>
                  <a:gs pos="30000">
                    <a:schemeClr val="tx1"/>
                  </a:gs>
                </a:gsLst>
                <a:lin ang="5400000" scaled="0"/>
              </a:gradFill>
            </a:endParaRPr>
          </a:p>
        </p:txBody>
      </p:sp>
      <p:sp>
        <p:nvSpPr>
          <p:cNvPr id="19" name="TextBox 18"/>
          <p:cNvSpPr txBox="1"/>
          <p:nvPr/>
        </p:nvSpPr>
        <p:spPr>
          <a:xfrm>
            <a:off x="7579922" y="1850971"/>
            <a:ext cx="2525364" cy="1107996"/>
          </a:xfrm>
          <a:prstGeom prst="rect">
            <a:avLst/>
          </a:prstGeom>
          <a:noFill/>
        </p:spPr>
        <p:txBody>
          <a:bodyPr wrap="square" lIns="0" tIns="0" rIns="0" bIns="0" rtlCol="0" anchor="t">
            <a:spAutoFit/>
          </a:bodyPr>
          <a:lstStyle/>
          <a:p>
            <a:pPr algn="ctr"/>
            <a:r>
              <a:rPr lang="en-US" b="1" spc="-69" dirty="0">
                <a:gradFill>
                  <a:gsLst>
                    <a:gs pos="2917">
                      <a:schemeClr val="tx1"/>
                    </a:gs>
                    <a:gs pos="30000">
                      <a:schemeClr val="tx1"/>
                    </a:gs>
                  </a:gsLst>
                  <a:lin ang="5400000" scaled="0"/>
                </a:gradFill>
              </a:rPr>
              <a:t>CICS, IMS</a:t>
            </a:r>
          </a:p>
          <a:p>
            <a:pPr algn="ctr"/>
            <a:r>
              <a:rPr lang="en-US" b="1" spc="-69" dirty="0">
                <a:gradFill>
                  <a:gsLst>
                    <a:gs pos="2917">
                      <a:schemeClr val="tx1"/>
                    </a:gs>
                    <a:gs pos="30000">
                      <a:schemeClr val="tx1"/>
                    </a:gs>
                  </a:gsLst>
                  <a:lin ang="5400000" scaled="0"/>
                </a:gradFill>
              </a:rPr>
              <a:t>MQ, RACF</a:t>
            </a:r>
          </a:p>
          <a:p>
            <a:pPr algn="ctr"/>
            <a:r>
              <a:rPr lang="en-US" b="1" spc="-69" dirty="0">
                <a:gradFill>
                  <a:gsLst>
                    <a:gs pos="2917">
                      <a:schemeClr val="tx1"/>
                    </a:gs>
                    <a:gs pos="30000">
                      <a:schemeClr val="tx1"/>
                    </a:gs>
                  </a:gsLst>
                  <a:lin ang="5400000" scaled="0"/>
                </a:gradFill>
              </a:rPr>
              <a:t>DB2, Informix </a:t>
            </a:r>
            <a:br>
              <a:rPr lang="en-US" b="1" spc="-69" dirty="0">
                <a:gradFill>
                  <a:gsLst>
                    <a:gs pos="2917">
                      <a:schemeClr val="tx1"/>
                    </a:gs>
                    <a:gs pos="30000">
                      <a:schemeClr val="tx1"/>
                    </a:gs>
                  </a:gsLst>
                  <a:lin ang="5400000" scaled="0"/>
                </a:gradFill>
              </a:rPr>
            </a:br>
            <a:r>
              <a:rPr lang="en-US" b="1" spc="-69" dirty="0">
                <a:gradFill>
                  <a:gsLst>
                    <a:gs pos="2917">
                      <a:schemeClr val="tx1"/>
                    </a:gs>
                    <a:gs pos="30000">
                      <a:schemeClr val="tx1"/>
                    </a:gs>
                  </a:gsLst>
                  <a:lin ang="5400000" scaled="0"/>
                </a:gradFill>
              </a:rPr>
              <a:t>Host Files</a:t>
            </a:r>
          </a:p>
        </p:txBody>
      </p:sp>
      <p:cxnSp>
        <p:nvCxnSpPr>
          <p:cNvPr id="23" name="Straight Arrow Connector 22"/>
          <p:cNvCxnSpPr>
            <a:stCxn id="31" idx="3"/>
            <a:endCxn id="33" idx="1"/>
          </p:cNvCxnSpPr>
          <p:nvPr/>
        </p:nvCxnSpPr>
        <p:spPr>
          <a:xfrm>
            <a:off x="3282936" y="3708816"/>
            <a:ext cx="5120830" cy="5737"/>
          </a:xfrm>
          <a:prstGeom prst="straightConnector1">
            <a:avLst/>
          </a:prstGeom>
          <a:ln w="38100">
            <a:solidFill>
              <a:srgbClr val="FFC000"/>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pic>
        <p:nvPicPr>
          <p:cNvPr id="31" name="Picture 30"/>
          <p:cNvPicPr>
            <a:picLocks noChangeAspect="1"/>
          </p:cNvPicPr>
          <p:nvPr/>
        </p:nvPicPr>
        <p:blipFill>
          <a:blip r:embed="rId2"/>
          <a:stretch>
            <a:fillRect/>
          </a:stretch>
        </p:blipFill>
        <p:spPr>
          <a:xfrm>
            <a:off x="2252621" y="3327659"/>
            <a:ext cx="1030315" cy="762314"/>
          </a:xfrm>
          <a:prstGeom prst="rect">
            <a:avLst/>
          </a:prstGeom>
        </p:spPr>
      </p:pic>
      <p:pic>
        <p:nvPicPr>
          <p:cNvPr id="33" name="Picture 32"/>
          <p:cNvPicPr>
            <a:picLocks noChangeAspect="1"/>
          </p:cNvPicPr>
          <p:nvPr/>
        </p:nvPicPr>
        <p:blipFill>
          <a:blip r:embed="rId3"/>
          <a:stretch>
            <a:fillRect/>
          </a:stretch>
        </p:blipFill>
        <p:spPr>
          <a:xfrm>
            <a:off x="8403766" y="3199991"/>
            <a:ext cx="877676" cy="1029124"/>
          </a:xfrm>
          <a:prstGeom prst="rect">
            <a:avLst/>
          </a:prstGeom>
        </p:spPr>
      </p:pic>
      <p:sp>
        <p:nvSpPr>
          <p:cNvPr id="20" name="TextBox 19"/>
          <p:cNvSpPr txBox="1"/>
          <p:nvPr/>
        </p:nvSpPr>
        <p:spPr>
          <a:xfrm>
            <a:off x="4539401" y="3878173"/>
            <a:ext cx="2525364" cy="553998"/>
          </a:xfrm>
          <a:prstGeom prst="rect">
            <a:avLst/>
          </a:prstGeom>
          <a:noFill/>
        </p:spPr>
        <p:txBody>
          <a:bodyPr wrap="square" lIns="0" tIns="0" rIns="0" bIns="0" rtlCol="0">
            <a:spAutoFit/>
          </a:bodyPr>
          <a:lstStyle/>
          <a:p>
            <a:pPr algn="ctr"/>
            <a:r>
              <a:rPr lang="en-US" b="1" spc="-69" dirty="0">
                <a:gradFill>
                  <a:gsLst>
                    <a:gs pos="2917">
                      <a:schemeClr val="tx1"/>
                    </a:gs>
                    <a:gs pos="30000">
                      <a:schemeClr val="tx1"/>
                    </a:gs>
                  </a:gsLst>
                  <a:lin ang="5400000" scaled="0"/>
                </a:gradFill>
              </a:rPr>
              <a:t>TCP/IP </a:t>
            </a:r>
            <a:br>
              <a:rPr lang="en-US" b="1" spc="-69" dirty="0">
                <a:gradFill>
                  <a:gsLst>
                    <a:gs pos="2917">
                      <a:schemeClr val="tx1"/>
                    </a:gs>
                    <a:gs pos="30000">
                      <a:schemeClr val="tx1"/>
                    </a:gs>
                  </a:gsLst>
                  <a:lin ang="5400000" scaled="0"/>
                </a:gradFill>
              </a:rPr>
            </a:br>
            <a:r>
              <a:rPr lang="en-US" b="1" spc="-69" dirty="0">
                <a:gradFill>
                  <a:gsLst>
                    <a:gs pos="2917">
                      <a:schemeClr val="tx1"/>
                    </a:gs>
                    <a:gs pos="30000">
                      <a:schemeClr val="tx1"/>
                    </a:gs>
                  </a:gsLst>
                  <a:lin ang="5400000" scaled="0"/>
                </a:gradFill>
              </a:rPr>
              <a:t>and HRP/IP</a:t>
            </a:r>
          </a:p>
        </p:txBody>
      </p:sp>
    </p:spTree>
    <p:extLst>
      <p:ext uri="{BB962C8B-B14F-4D97-AF65-F5344CB8AC3E}">
        <p14:creationId xmlns:p14="http://schemas.microsoft.com/office/powerpoint/2010/main" val="14912121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17" name="Title 16"/>
          <p:cNvSpPr>
            <a:spLocks noGrp="1"/>
          </p:cNvSpPr>
          <p:nvPr>
            <p:ph type="title"/>
          </p:nvPr>
        </p:nvSpPr>
        <p:spPr/>
        <p:txBody>
          <a:bodyPr/>
          <a:lstStyle/>
          <a:p>
            <a:r>
              <a:rPr lang="en-US" dirty="0" smtClean="0"/>
              <a:t>Microsoft Host Integration Server</a:t>
            </a:r>
            <a:endParaRPr lang="en-US" dirty="0"/>
          </a:p>
        </p:txBody>
      </p:sp>
      <p:sp>
        <p:nvSpPr>
          <p:cNvPr id="6" name="Text Placeholder 5"/>
          <p:cNvSpPr>
            <a:spLocks noGrp="1"/>
          </p:cNvSpPr>
          <p:nvPr>
            <p:ph idx="1"/>
          </p:nvPr>
        </p:nvSpPr>
        <p:spPr/>
        <p:txBody>
          <a:bodyPr/>
          <a:lstStyle/>
          <a:p>
            <a:r>
              <a:rPr lang="en-US" dirty="0" smtClean="0"/>
              <a:t>Infrastructure</a:t>
            </a:r>
            <a:endParaRPr lang="en-US" dirty="0"/>
          </a:p>
          <a:p>
            <a:pPr lvl="1"/>
            <a:r>
              <a:rPr lang="en-US" dirty="0" smtClean="0"/>
              <a:t>Network services (connectivity gateway, print and TN services; client device emulation, APIs)</a:t>
            </a:r>
          </a:p>
          <a:p>
            <a:pPr lvl="1"/>
            <a:r>
              <a:rPr lang="en-US" dirty="0" smtClean="0"/>
              <a:t>Security services (enterprise single sign-on)</a:t>
            </a:r>
            <a:endParaRPr lang="en-US" dirty="0"/>
          </a:p>
          <a:p>
            <a:r>
              <a:rPr lang="en-US" dirty="0" smtClean="0"/>
              <a:t>Data</a:t>
            </a:r>
          </a:p>
          <a:p>
            <a:pPr lvl="1"/>
            <a:r>
              <a:rPr lang="en-US" dirty="0" smtClean="0"/>
              <a:t>BizTalk adapters, OLE DB and ADO.NET providers for DB2 and Informix</a:t>
            </a:r>
          </a:p>
          <a:p>
            <a:r>
              <a:rPr lang="en-US" dirty="0" smtClean="0"/>
              <a:t>Messages and programs</a:t>
            </a:r>
          </a:p>
          <a:p>
            <a:pPr lvl="1"/>
            <a:r>
              <a:rPr lang="en-US" dirty="0" smtClean="0"/>
              <a:t>BizTalk adapters and WCF channel for IBM WebSphere MQ</a:t>
            </a:r>
          </a:p>
          <a:p>
            <a:pPr lvl="1"/>
            <a:r>
              <a:rPr lang="en-US" dirty="0" smtClean="0"/>
              <a:t>BizTalk adapter and Transaction Integrator for CICS, IBM I, and IMS</a:t>
            </a:r>
          </a:p>
        </p:txBody>
      </p:sp>
    </p:spTree>
    <p:extLst>
      <p:ext uri="{BB962C8B-B14F-4D97-AF65-F5344CB8AC3E}">
        <p14:creationId xmlns:p14="http://schemas.microsoft.com/office/powerpoint/2010/main" val="1686277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Roadmap</a:t>
            </a:r>
            <a:endParaRPr lang="en-US" dirty="0"/>
          </a:p>
        </p:txBody>
      </p:sp>
      <p:sp>
        <p:nvSpPr>
          <p:cNvPr id="4" name="Text Placeholder 3"/>
          <p:cNvSpPr>
            <a:spLocks noGrp="1"/>
          </p:cNvSpPr>
          <p:nvPr>
            <p:ph type="body" idx="1"/>
          </p:nvPr>
        </p:nvSpPr>
        <p:spPr/>
        <p:txBody>
          <a:bodyPr/>
          <a:lstStyle/>
          <a:p>
            <a:r>
              <a:rPr lang="en-US" dirty="0"/>
              <a:t>Azure cloud </a:t>
            </a:r>
            <a:r>
              <a:rPr lang="en-US" dirty="0" smtClean="0"/>
              <a:t>connectors</a:t>
            </a:r>
            <a:endParaRPr lang="en-US" dirty="0"/>
          </a:p>
        </p:txBody>
      </p:sp>
      <p:sp>
        <p:nvSpPr>
          <p:cNvPr id="3" name="Content Placeholder 2"/>
          <p:cNvSpPr>
            <a:spLocks noGrp="1"/>
          </p:cNvSpPr>
          <p:nvPr>
            <p:ph sz="half" idx="2"/>
          </p:nvPr>
        </p:nvSpPr>
        <p:spPr/>
        <p:txBody>
          <a:bodyPr>
            <a:normAutofit/>
          </a:bodyPr>
          <a:lstStyle/>
          <a:p>
            <a:r>
              <a:rPr lang="en-US" dirty="0" smtClean="0"/>
              <a:t>App Service Public Preview</a:t>
            </a:r>
          </a:p>
          <a:p>
            <a:pPr lvl="1"/>
            <a:r>
              <a:rPr lang="en-US" dirty="0" smtClean="0"/>
              <a:t>DB2 </a:t>
            </a:r>
            <a:r>
              <a:rPr lang="en-US" dirty="0"/>
              <a:t>Connector</a:t>
            </a:r>
          </a:p>
          <a:p>
            <a:pPr lvl="1"/>
            <a:r>
              <a:rPr lang="en-US" dirty="0"/>
              <a:t>Informix Connector</a:t>
            </a:r>
          </a:p>
          <a:p>
            <a:pPr lvl="1"/>
            <a:r>
              <a:rPr lang="en-US" dirty="0"/>
              <a:t>MQ Connector</a:t>
            </a:r>
          </a:p>
          <a:p>
            <a:r>
              <a:rPr lang="en-US" dirty="0" smtClean="0"/>
              <a:t>Planned (future)</a:t>
            </a:r>
          </a:p>
          <a:p>
            <a:pPr lvl="1"/>
            <a:r>
              <a:rPr lang="en-US" dirty="0" smtClean="0"/>
              <a:t>TI </a:t>
            </a:r>
            <a:r>
              <a:rPr lang="en-US" dirty="0"/>
              <a:t>Connector (CICS, IMS, i</a:t>
            </a:r>
            <a:r>
              <a:rPr lang="en-US" dirty="0" smtClean="0"/>
              <a:t>)</a:t>
            </a:r>
            <a:endParaRPr lang="en-US" dirty="0"/>
          </a:p>
          <a:p>
            <a:pPr lvl="1"/>
            <a:r>
              <a:rPr lang="en-US" dirty="0" smtClean="0"/>
              <a:t>TI Service (host-initiated)</a:t>
            </a:r>
            <a:endParaRPr lang="en-US" dirty="0"/>
          </a:p>
          <a:p>
            <a:pPr lvl="1"/>
            <a:r>
              <a:rPr lang="en-US" dirty="0"/>
              <a:t>DRDA Service (host-initiated</a:t>
            </a:r>
            <a:r>
              <a:rPr lang="en-US" dirty="0" smtClean="0"/>
              <a:t>)</a:t>
            </a:r>
            <a:endParaRPr lang="en-US" dirty="0"/>
          </a:p>
        </p:txBody>
      </p:sp>
      <p:sp>
        <p:nvSpPr>
          <p:cNvPr id="5" name="Text Placeholder 4"/>
          <p:cNvSpPr>
            <a:spLocks noGrp="1"/>
          </p:cNvSpPr>
          <p:nvPr>
            <p:ph type="body" sz="quarter" idx="3"/>
          </p:nvPr>
        </p:nvSpPr>
        <p:spPr/>
        <p:txBody>
          <a:bodyPr/>
          <a:lstStyle/>
          <a:p>
            <a:r>
              <a:rPr lang="en-US" dirty="0"/>
              <a:t>On-premise </a:t>
            </a:r>
            <a:r>
              <a:rPr lang="en-US" dirty="0" smtClean="0"/>
              <a:t>servers</a:t>
            </a:r>
            <a:endParaRPr lang="en-US" dirty="0"/>
          </a:p>
        </p:txBody>
      </p:sp>
      <p:sp>
        <p:nvSpPr>
          <p:cNvPr id="6" name="Content Placeholder 5"/>
          <p:cNvSpPr>
            <a:spLocks noGrp="1"/>
          </p:cNvSpPr>
          <p:nvPr>
            <p:ph sz="quarter" idx="4"/>
          </p:nvPr>
        </p:nvSpPr>
        <p:spPr/>
        <p:txBody>
          <a:bodyPr/>
          <a:lstStyle/>
          <a:p>
            <a:r>
              <a:rPr lang="en-US" dirty="0" smtClean="0"/>
              <a:t>HIS V10 Rapid Deployment TAP</a:t>
            </a:r>
            <a:endParaRPr lang="en-US" dirty="0"/>
          </a:p>
          <a:p>
            <a:pPr lvl="1"/>
            <a:r>
              <a:rPr lang="en-US" dirty="0"/>
              <a:t>BizTalk Adapter for Informix</a:t>
            </a:r>
          </a:p>
          <a:p>
            <a:r>
              <a:rPr lang="en-US" dirty="0"/>
              <a:t>Planned (future)</a:t>
            </a:r>
          </a:p>
          <a:p>
            <a:pPr lvl="1"/>
            <a:r>
              <a:rPr lang="en-US" dirty="0"/>
              <a:t>Host Integration Server HIS V10</a:t>
            </a:r>
          </a:p>
          <a:p>
            <a:endParaRPr lang="en-US" dirty="0"/>
          </a:p>
        </p:txBody>
      </p:sp>
    </p:spTree>
    <p:extLst>
      <p:ext uri="{BB962C8B-B14F-4D97-AF65-F5344CB8AC3E}">
        <p14:creationId xmlns:p14="http://schemas.microsoft.com/office/powerpoint/2010/main" val="5795554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17" name="Title 16"/>
          <p:cNvSpPr>
            <a:spLocks noGrp="1"/>
          </p:cNvSpPr>
          <p:nvPr>
            <p:ph type="title"/>
          </p:nvPr>
        </p:nvSpPr>
        <p:spPr/>
        <p:txBody>
          <a:bodyPr/>
          <a:lstStyle/>
          <a:p>
            <a:r>
              <a:rPr lang="en-US" dirty="0" smtClean="0"/>
              <a:t>Enterprise Cloud Solutions</a:t>
            </a:r>
            <a:endParaRPr lang="en-US" dirty="0"/>
          </a:p>
        </p:txBody>
      </p:sp>
      <p:sp>
        <p:nvSpPr>
          <p:cNvPr id="6" name="Text Placeholder 5"/>
          <p:cNvSpPr>
            <a:spLocks noGrp="1"/>
          </p:cNvSpPr>
          <p:nvPr>
            <p:ph idx="1"/>
          </p:nvPr>
        </p:nvSpPr>
        <p:spPr/>
        <p:txBody>
          <a:bodyPr>
            <a:normAutofit/>
          </a:bodyPr>
          <a:lstStyle/>
          <a:p>
            <a:r>
              <a:rPr lang="en-US" dirty="0"/>
              <a:t>Transform IT value</a:t>
            </a:r>
          </a:p>
          <a:p>
            <a:pPr lvl="1"/>
            <a:r>
              <a:rPr lang="en-US" dirty="0"/>
              <a:t>Engage customers </a:t>
            </a:r>
            <a:r>
              <a:rPr lang="en-US" dirty="0" smtClean="0"/>
              <a:t>and </a:t>
            </a:r>
            <a:r>
              <a:rPr lang="en-US" dirty="0"/>
              <a:t>empower employees</a:t>
            </a:r>
          </a:p>
          <a:p>
            <a:r>
              <a:rPr lang="en-US" dirty="0"/>
              <a:t>Azure cloud platform</a:t>
            </a:r>
          </a:p>
          <a:p>
            <a:pPr lvl="1"/>
            <a:r>
              <a:rPr lang="en-US" dirty="0"/>
              <a:t>Develop applications faster, with more flexibility and at global scale</a:t>
            </a:r>
          </a:p>
          <a:p>
            <a:pPr lvl="1"/>
            <a:r>
              <a:rPr lang="en-US" dirty="0"/>
              <a:t>Integrate applications with data to unlock insights for your business</a:t>
            </a:r>
          </a:p>
          <a:p>
            <a:r>
              <a:rPr lang="en-US" dirty="0"/>
              <a:t>App Service </a:t>
            </a:r>
            <a:endParaRPr lang="en-US" dirty="0" smtClean="0"/>
          </a:p>
          <a:p>
            <a:pPr lvl="1"/>
            <a:r>
              <a:rPr lang="en-US" dirty="0" smtClean="0"/>
              <a:t>Seamlessly </a:t>
            </a:r>
            <a:r>
              <a:rPr lang="en-US" dirty="0"/>
              <a:t>connect and consume data across anywhere on any </a:t>
            </a:r>
            <a:r>
              <a:rPr lang="en-US" dirty="0" smtClean="0"/>
              <a:t>device</a:t>
            </a:r>
          </a:p>
          <a:p>
            <a:pPr lvl="1"/>
            <a:r>
              <a:rPr lang="en-US" dirty="0" smtClean="0"/>
              <a:t>Integrate data </a:t>
            </a:r>
            <a:r>
              <a:rPr lang="en-US" dirty="0"/>
              <a:t>and messages on existing </a:t>
            </a:r>
            <a:r>
              <a:rPr lang="en-US" dirty="0" smtClean="0"/>
              <a:t>systems</a:t>
            </a:r>
            <a:endParaRPr lang="en-US" dirty="0"/>
          </a:p>
          <a:p>
            <a:pPr marL="0" indent="0">
              <a:buNone/>
            </a:pPr>
            <a:endParaRPr lang="en-US" dirty="0" smtClean="0"/>
          </a:p>
        </p:txBody>
      </p:sp>
    </p:spTree>
    <p:extLst>
      <p:ext uri="{BB962C8B-B14F-4D97-AF65-F5344CB8AC3E}">
        <p14:creationId xmlns:p14="http://schemas.microsoft.com/office/powerpoint/2010/main" val="1526294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grpSp>
        <p:nvGrpSpPr>
          <p:cNvPr id="14" name="Group 13"/>
          <p:cNvGrpSpPr/>
          <p:nvPr/>
        </p:nvGrpSpPr>
        <p:grpSpPr>
          <a:xfrm>
            <a:off x="8683310" y="4230142"/>
            <a:ext cx="2583710" cy="1855265"/>
            <a:chOff x="6276897" y="3849484"/>
            <a:chExt cx="2584077" cy="1855528"/>
          </a:xfrm>
          <a:gradFill>
            <a:gsLst>
              <a:gs pos="98000">
                <a:schemeClr val="bg1">
                  <a:lumMod val="75000"/>
                </a:schemeClr>
              </a:gs>
              <a:gs pos="0">
                <a:schemeClr val="tx2">
                  <a:lumMod val="25000"/>
                </a:schemeClr>
              </a:gs>
            </a:gsLst>
            <a:lin ang="5400000" scaled="1"/>
          </a:gradFill>
        </p:grpSpPr>
        <p:sp>
          <p:nvSpPr>
            <p:cNvPr id="15" name="TextBox 14"/>
            <p:cNvSpPr txBox="1"/>
            <p:nvPr/>
          </p:nvSpPr>
          <p:spPr>
            <a:xfrm>
              <a:off x="6276897" y="4696209"/>
              <a:ext cx="2584077" cy="465542"/>
            </a:xfrm>
            <a:prstGeom prst="flowChartOffpageConnector">
              <a:avLst/>
            </a:prstGeom>
            <a:noFill/>
          </p:spPr>
          <p:txBody>
            <a:bodyPr wrap="square" rtlCol="0">
              <a:spAutoFit/>
            </a:bodyPr>
            <a:lstStyle/>
            <a:p>
              <a:pPr algn="ctr" defTabSz="896386">
                <a:defRPr/>
              </a:pPr>
              <a:r>
                <a:rPr lang="en-US" sz="1836" b="1" kern="0" cap="all" dirty="0"/>
                <a:t>Api Apps</a:t>
              </a:r>
            </a:p>
          </p:txBody>
        </p:sp>
        <p:sp>
          <p:nvSpPr>
            <p:cNvPr id="16" name="TextBox 15"/>
            <p:cNvSpPr txBox="1"/>
            <p:nvPr/>
          </p:nvSpPr>
          <p:spPr>
            <a:xfrm>
              <a:off x="6276897" y="5112533"/>
              <a:ext cx="2584077" cy="592479"/>
            </a:xfrm>
            <a:prstGeom prst="flowChartOffpageConnector">
              <a:avLst/>
            </a:prstGeom>
            <a:noFill/>
          </p:spPr>
          <p:txBody>
            <a:bodyPr wrap="square" lIns="182854" rIns="182854" rtlCol="0">
              <a:spAutoFit/>
            </a:bodyPr>
            <a:lstStyle/>
            <a:p>
              <a:pPr algn="ctr" defTabSz="896386">
                <a:lnSpc>
                  <a:spcPts val="1500"/>
                </a:lnSpc>
                <a:defRPr/>
              </a:pPr>
              <a:r>
                <a:rPr lang="en-US" sz="1400" kern="0" dirty="0">
                  <a:latin typeface="Segoe UI Light"/>
                </a:rPr>
                <a:t>Easily build and consume APIs in the cloud</a:t>
              </a:r>
            </a:p>
          </p:txBody>
        </p:sp>
        <p:pic>
          <p:nvPicPr>
            <p:cNvPr id="17" name="Pictur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34034" y="3849484"/>
              <a:ext cx="669799" cy="669799"/>
            </a:xfrm>
            <a:prstGeom prst="flowChartOffpageConnector">
              <a:avLst/>
            </a:prstGeom>
            <a:noFill/>
          </p:spPr>
        </p:pic>
      </p:grpSp>
      <p:grpSp>
        <p:nvGrpSpPr>
          <p:cNvPr id="42" name="Group 41"/>
          <p:cNvGrpSpPr/>
          <p:nvPr/>
        </p:nvGrpSpPr>
        <p:grpSpPr>
          <a:xfrm>
            <a:off x="5454154" y="1625159"/>
            <a:ext cx="3314965" cy="1691163"/>
            <a:chOff x="5563520" y="952400"/>
            <a:chExt cx="3381437" cy="1725075"/>
          </a:xfrm>
        </p:grpSpPr>
        <p:grpSp>
          <p:nvGrpSpPr>
            <p:cNvPr id="22" name="Group 21"/>
            <p:cNvGrpSpPr/>
            <p:nvPr/>
          </p:nvGrpSpPr>
          <p:grpSpPr>
            <a:xfrm>
              <a:off x="5563520" y="1750117"/>
              <a:ext cx="3381437" cy="927358"/>
              <a:chOff x="446273" y="4696209"/>
              <a:chExt cx="2982635" cy="909257"/>
            </a:xfrm>
          </p:grpSpPr>
          <p:sp>
            <p:nvSpPr>
              <p:cNvPr id="23" name="TextBox 22"/>
              <p:cNvSpPr txBox="1"/>
              <p:nvPr/>
            </p:nvSpPr>
            <p:spPr>
              <a:xfrm>
                <a:off x="634689" y="4696209"/>
                <a:ext cx="2584077" cy="461916"/>
              </a:xfrm>
              <a:prstGeom prst="hexagon">
                <a:avLst/>
              </a:prstGeom>
              <a:noFill/>
            </p:spPr>
            <p:txBody>
              <a:bodyPr wrap="square" rtlCol="0">
                <a:spAutoFit/>
              </a:bodyPr>
              <a:lstStyle/>
              <a:p>
                <a:pPr algn="ctr" defTabSz="896386">
                  <a:defRPr/>
                </a:pPr>
                <a:r>
                  <a:rPr lang="en-US" sz="1836" b="1" kern="0" cap="all" dirty="0"/>
                  <a:t>Web Apps</a:t>
                </a:r>
              </a:p>
            </p:txBody>
          </p:sp>
          <p:sp>
            <p:nvSpPr>
              <p:cNvPr id="24" name="TextBox 23"/>
              <p:cNvSpPr txBox="1"/>
              <p:nvPr/>
            </p:nvSpPr>
            <p:spPr>
              <a:xfrm>
                <a:off x="446273" y="5017601"/>
                <a:ext cx="2982635" cy="587865"/>
              </a:xfrm>
              <a:prstGeom prst="hexagon">
                <a:avLst/>
              </a:prstGeom>
              <a:noFill/>
            </p:spPr>
            <p:txBody>
              <a:bodyPr wrap="square" lIns="182854" rIns="182854" rtlCol="0">
                <a:spAutoFit/>
              </a:bodyPr>
              <a:lstStyle/>
              <a:p>
                <a:pPr algn="ctr" defTabSz="896386">
                  <a:lnSpc>
                    <a:spcPts val="1500"/>
                  </a:lnSpc>
                  <a:defRPr/>
                </a:pPr>
                <a:r>
                  <a:rPr lang="en-US" sz="1400" kern="0" dirty="0">
                    <a:latin typeface="Segoe UI Light"/>
                  </a:rPr>
                  <a:t>Web apps that scale with your business</a:t>
                </a:r>
              </a:p>
            </p:txBody>
          </p:sp>
        </p:grpSp>
        <p:pic>
          <p:nvPicPr>
            <p:cNvPr id="32" name="Picture 31"/>
            <p:cNvPicPr>
              <a:picLocks noChangeAspect="1"/>
            </p:cNvPicPr>
            <p:nvPr/>
          </p:nvPicPr>
          <p:blipFill>
            <a:blip r:embed="rId4"/>
            <a:stretch>
              <a:fillRect/>
            </a:stretch>
          </p:blipFill>
          <p:spPr>
            <a:xfrm>
              <a:off x="6910333" y="952400"/>
              <a:ext cx="724385" cy="707495"/>
            </a:xfrm>
            <a:prstGeom prst="rect">
              <a:avLst/>
            </a:prstGeom>
          </p:spPr>
        </p:pic>
      </p:grpSp>
      <p:grpSp>
        <p:nvGrpSpPr>
          <p:cNvPr id="8" name="Group 7"/>
          <p:cNvGrpSpPr/>
          <p:nvPr/>
        </p:nvGrpSpPr>
        <p:grpSpPr>
          <a:xfrm>
            <a:off x="5807707" y="4176043"/>
            <a:ext cx="2583710" cy="1802573"/>
            <a:chOff x="8878944" y="3895961"/>
            <a:chExt cx="2635519" cy="1838718"/>
          </a:xfrm>
        </p:grpSpPr>
        <p:grpSp>
          <p:nvGrpSpPr>
            <p:cNvPr id="26" name="Group 25"/>
            <p:cNvGrpSpPr/>
            <p:nvPr/>
          </p:nvGrpSpPr>
          <p:grpSpPr>
            <a:xfrm>
              <a:off x="8878944" y="4823447"/>
              <a:ext cx="2635519" cy="911232"/>
              <a:chOff x="8881767" y="4696209"/>
              <a:chExt cx="2584077" cy="893445"/>
            </a:xfrm>
          </p:grpSpPr>
          <p:sp>
            <p:nvSpPr>
              <p:cNvPr id="27" name="TextBox 26"/>
              <p:cNvSpPr txBox="1"/>
              <p:nvPr/>
            </p:nvSpPr>
            <p:spPr>
              <a:xfrm>
                <a:off x="8881767" y="4696209"/>
                <a:ext cx="2584077" cy="380553"/>
              </a:xfrm>
              <a:prstGeom prst="rect">
                <a:avLst/>
              </a:prstGeom>
              <a:noFill/>
            </p:spPr>
            <p:txBody>
              <a:bodyPr wrap="square" rtlCol="0">
                <a:spAutoFit/>
              </a:bodyPr>
              <a:lstStyle/>
              <a:p>
                <a:pPr algn="ctr" defTabSz="896386">
                  <a:defRPr/>
                </a:pPr>
                <a:r>
                  <a:rPr lang="en-US" sz="1836" b="1" kern="0" cap="all" dirty="0"/>
                  <a:t>LOGIC Apps</a:t>
                </a:r>
              </a:p>
            </p:txBody>
          </p:sp>
          <p:sp>
            <p:nvSpPr>
              <p:cNvPr id="28" name="TextBox 27"/>
              <p:cNvSpPr txBox="1"/>
              <p:nvPr/>
            </p:nvSpPr>
            <p:spPr>
              <a:xfrm>
                <a:off x="8881767" y="5112533"/>
                <a:ext cx="2584077" cy="477121"/>
              </a:xfrm>
              <a:prstGeom prst="rect">
                <a:avLst/>
              </a:prstGeom>
              <a:noFill/>
            </p:spPr>
            <p:txBody>
              <a:bodyPr wrap="square" lIns="182854" rIns="182854" rtlCol="0">
                <a:spAutoFit/>
              </a:bodyPr>
              <a:lstStyle/>
              <a:p>
                <a:pPr algn="ctr" defTabSz="896386">
                  <a:lnSpc>
                    <a:spcPts val="1500"/>
                  </a:lnSpc>
                  <a:defRPr/>
                </a:pPr>
                <a:r>
                  <a:rPr lang="en-US" sz="1400" kern="0" dirty="0">
                    <a:latin typeface="Segoe UI Light"/>
                  </a:rPr>
                  <a:t>Automate business process across SaaS and on-premises </a:t>
                </a:r>
              </a:p>
            </p:txBody>
          </p:sp>
        </p:grpSp>
        <p:pic>
          <p:nvPicPr>
            <p:cNvPr id="34" name="Picture 33"/>
            <p:cNvPicPr>
              <a:picLocks noChangeAspect="1"/>
            </p:cNvPicPr>
            <p:nvPr/>
          </p:nvPicPr>
          <p:blipFill>
            <a:blip r:embed="rId5"/>
            <a:stretch>
              <a:fillRect/>
            </a:stretch>
          </p:blipFill>
          <p:spPr>
            <a:xfrm>
              <a:off x="9803408" y="3895961"/>
              <a:ext cx="727877" cy="727065"/>
            </a:xfrm>
            <a:prstGeom prst="rect">
              <a:avLst/>
            </a:prstGeom>
          </p:spPr>
        </p:pic>
      </p:grpSp>
      <p:grpSp>
        <p:nvGrpSpPr>
          <p:cNvPr id="10" name="Group 9"/>
          <p:cNvGrpSpPr/>
          <p:nvPr/>
        </p:nvGrpSpPr>
        <p:grpSpPr>
          <a:xfrm>
            <a:off x="8683309" y="1535636"/>
            <a:ext cx="2583711" cy="1875183"/>
            <a:chOff x="8857427" y="774015"/>
            <a:chExt cx="2635520" cy="1912785"/>
          </a:xfrm>
        </p:grpSpPr>
        <p:grpSp>
          <p:nvGrpSpPr>
            <p:cNvPr id="18" name="Group 17"/>
            <p:cNvGrpSpPr/>
            <p:nvPr/>
          </p:nvGrpSpPr>
          <p:grpSpPr>
            <a:xfrm>
              <a:off x="8857427" y="1701982"/>
              <a:ext cx="2635520" cy="984818"/>
              <a:chOff x="3376682" y="4696209"/>
              <a:chExt cx="2584078" cy="965595"/>
            </a:xfrm>
          </p:grpSpPr>
          <p:sp>
            <p:nvSpPr>
              <p:cNvPr id="19" name="TextBox 18"/>
              <p:cNvSpPr txBox="1"/>
              <p:nvPr/>
            </p:nvSpPr>
            <p:spPr>
              <a:xfrm>
                <a:off x="3376683" y="4696209"/>
                <a:ext cx="2584077" cy="465542"/>
              </a:xfrm>
              <a:prstGeom prst="flowChartOffpageConnector">
                <a:avLst/>
              </a:prstGeom>
              <a:noFill/>
            </p:spPr>
            <p:txBody>
              <a:bodyPr wrap="square" rtlCol="0">
                <a:spAutoFit/>
              </a:bodyPr>
              <a:lstStyle/>
              <a:p>
                <a:pPr algn="ctr" defTabSz="896386">
                  <a:defRPr/>
                </a:pPr>
                <a:r>
                  <a:rPr lang="en-US" sz="1836" b="1" kern="0" cap="all" dirty="0"/>
                  <a:t>Mobile Apps</a:t>
                </a:r>
              </a:p>
            </p:txBody>
          </p:sp>
          <p:sp>
            <p:nvSpPr>
              <p:cNvPr id="20" name="TextBox 19"/>
              <p:cNvSpPr txBox="1"/>
              <p:nvPr/>
            </p:nvSpPr>
            <p:spPr>
              <a:xfrm>
                <a:off x="3376682" y="5069325"/>
                <a:ext cx="2584077" cy="592479"/>
              </a:xfrm>
              <a:prstGeom prst="flowChartOffpageConnector">
                <a:avLst/>
              </a:prstGeom>
              <a:noFill/>
            </p:spPr>
            <p:txBody>
              <a:bodyPr wrap="square" lIns="182854" rIns="182854" rtlCol="0">
                <a:spAutoFit/>
              </a:bodyPr>
              <a:lstStyle/>
              <a:p>
                <a:pPr algn="ctr" defTabSz="896386">
                  <a:lnSpc>
                    <a:spcPts val="1500"/>
                  </a:lnSpc>
                  <a:defRPr/>
                </a:pPr>
                <a:r>
                  <a:rPr lang="en-US" sz="1400" kern="0" dirty="0">
                    <a:latin typeface="Segoe UI Light"/>
                  </a:rPr>
                  <a:t>Build Mobile apps for any device</a:t>
                </a:r>
              </a:p>
            </p:txBody>
          </p:sp>
        </p:grpSp>
        <p:pic>
          <p:nvPicPr>
            <p:cNvPr id="36" name="Picture 35"/>
            <p:cNvPicPr>
              <a:picLocks noChangeAspect="1"/>
            </p:cNvPicPr>
            <p:nvPr/>
          </p:nvPicPr>
          <p:blipFill>
            <a:blip r:embed="rId6"/>
            <a:stretch>
              <a:fillRect/>
            </a:stretch>
          </p:blipFill>
          <p:spPr>
            <a:xfrm>
              <a:off x="9897141" y="774015"/>
              <a:ext cx="556316" cy="798813"/>
            </a:xfrm>
            <a:prstGeom prst="rect">
              <a:avLst/>
            </a:prstGeom>
          </p:spPr>
        </p:pic>
      </p:grpSp>
      <p:pic>
        <p:nvPicPr>
          <p:cNvPr id="31" name="Picture 30"/>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296037" y="2199134"/>
            <a:ext cx="3048251" cy="3048251"/>
          </a:xfrm>
          <a:prstGeom prst="rect">
            <a:avLst/>
          </a:prstGeom>
        </p:spPr>
      </p:pic>
      <p:cxnSp>
        <p:nvCxnSpPr>
          <p:cNvPr id="5" name="Straight Connector 4"/>
          <p:cNvCxnSpPr/>
          <p:nvPr/>
        </p:nvCxnSpPr>
        <p:spPr>
          <a:xfrm flipH="1">
            <a:off x="8454763" y="1177734"/>
            <a:ext cx="18104" cy="5363892"/>
          </a:xfrm>
          <a:prstGeom prst="line">
            <a:avLst/>
          </a:prstGeom>
          <a:ln>
            <a:solidFill>
              <a:srgbClr val="008EC0"/>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5853525" y="3721797"/>
            <a:ext cx="5238683" cy="4569"/>
          </a:xfrm>
          <a:prstGeom prst="line">
            <a:avLst/>
          </a:prstGeom>
          <a:ln>
            <a:solidFill>
              <a:srgbClr val="008EC0"/>
            </a:solidFill>
            <a:headEnd type="none"/>
            <a:tailEnd type="none"/>
          </a:ln>
        </p:spPr>
        <p:style>
          <a:lnRef idx="1">
            <a:schemeClr val="accent1"/>
          </a:lnRef>
          <a:fillRef idx="0">
            <a:schemeClr val="accent1"/>
          </a:fillRef>
          <a:effectRef idx="0">
            <a:schemeClr val="accent1"/>
          </a:effectRef>
          <a:fontRef idx="minor">
            <a:schemeClr val="tx1"/>
          </a:fontRef>
        </p:style>
      </p:cxnSp>
      <p:grpSp>
        <p:nvGrpSpPr>
          <p:cNvPr id="41" name="Group 40"/>
          <p:cNvGrpSpPr/>
          <p:nvPr/>
        </p:nvGrpSpPr>
        <p:grpSpPr>
          <a:xfrm>
            <a:off x="4827734" y="3549812"/>
            <a:ext cx="453612" cy="267139"/>
            <a:chOff x="4924540" y="2915646"/>
            <a:chExt cx="462708" cy="272496"/>
          </a:xfrm>
          <a:solidFill>
            <a:schemeClr val="tx1"/>
          </a:solidFill>
        </p:grpSpPr>
        <p:sp>
          <p:nvSpPr>
            <p:cNvPr id="39" name="Rectangle 38"/>
            <p:cNvSpPr/>
            <p:nvPr/>
          </p:nvSpPr>
          <p:spPr bwMode="auto">
            <a:xfrm>
              <a:off x="4924540" y="2915646"/>
              <a:ext cx="462708" cy="85209"/>
            </a:xfrm>
            <a:prstGeom prst="rect">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85" tIns="143428" rIns="179285" bIns="143428" numCol="1" spcCol="0" rtlCol="0" fromWordArt="0" anchor="t" anchorCtr="0" forceAA="0" compatLnSpc="1">
              <a:prstTxWarp prst="textNoShape">
                <a:avLst/>
              </a:prstTxWarp>
              <a:noAutofit/>
            </a:bodyPr>
            <a:lstStyle/>
            <a:p>
              <a:pPr algn="ctr" defTabSz="914102" fontAlgn="base">
                <a:lnSpc>
                  <a:spcPct val="90000"/>
                </a:lnSpc>
                <a:spcBef>
                  <a:spcPct val="0"/>
                </a:spcBef>
                <a:spcAft>
                  <a:spcPct val="0"/>
                </a:spcAft>
              </a:pPr>
              <a:endParaRPr lang="en-US" sz="2353" dirty="0">
                <a:gradFill>
                  <a:gsLst>
                    <a:gs pos="0">
                      <a:srgbClr val="FFFFFF"/>
                    </a:gs>
                    <a:gs pos="100000">
                      <a:srgbClr val="FFFFFF"/>
                    </a:gs>
                  </a:gsLst>
                  <a:lin ang="5400000" scaled="0"/>
                </a:gradFill>
                <a:ea typeface="Segoe UI" pitchFamily="34" charset="0"/>
                <a:cs typeface="Segoe UI" pitchFamily="34" charset="0"/>
              </a:endParaRPr>
            </a:p>
          </p:txBody>
        </p:sp>
        <p:sp>
          <p:nvSpPr>
            <p:cNvPr id="40" name="Rectangle 39"/>
            <p:cNvSpPr/>
            <p:nvPr/>
          </p:nvSpPr>
          <p:spPr bwMode="auto">
            <a:xfrm>
              <a:off x="4924540" y="3102933"/>
              <a:ext cx="462708" cy="85209"/>
            </a:xfrm>
            <a:prstGeom prst="rect">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85" tIns="143428" rIns="179285" bIns="143428" numCol="1" spcCol="0" rtlCol="0" fromWordArt="0" anchor="t" anchorCtr="0" forceAA="0" compatLnSpc="1">
              <a:prstTxWarp prst="textNoShape">
                <a:avLst/>
              </a:prstTxWarp>
              <a:noAutofit/>
            </a:bodyPr>
            <a:lstStyle/>
            <a:p>
              <a:pPr algn="ctr" defTabSz="914102" fontAlgn="base">
                <a:lnSpc>
                  <a:spcPct val="90000"/>
                </a:lnSpc>
                <a:spcBef>
                  <a:spcPct val="0"/>
                </a:spcBef>
                <a:spcAft>
                  <a:spcPct val="0"/>
                </a:spcAft>
              </a:pPr>
              <a:endParaRPr lang="en-US" sz="2353" dirty="0">
                <a:gradFill>
                  <a:gsLst>
                    <a:gs pos="0">
                      <a:srgbClr val="FFFFFF"/>
                    </a:gs>
                    <a:gs pos="100000">
                      <a:srgbClr val="FFFFFF"/>
                    </a:gs>
                  </a:gsLst>
                  <a:lin ang="5400000" scaled="0"/>
                </a:gradFill>
                <a:ea typeface="Segoe UI" pitchFamily="34" charset="0"/>
                <a:cs typeface="Segoe UI" pitchFamily="34" charset="0"/>
              </a:endParaRPr>
            </a:p>
          </p:txBody>
        </p:sp>
      </p:grpSp>
      <p:sp>
        <p:nvSpPr>
          <p:cNvPr id="2" name="Title 1"/>
          <p:cNvSpPr>
            <a:spLocks noGrp="1"/>
          </p:cNvSpPr>
          <p:nvPr>
            <p:ph type="title"/>
          </p:nvPr>
        </p:nvSpPr>
        <p:spPr/>
        <p:txBody>
          <a:bodyPr/>
          <a:lstStyle/>
          <a:p>
            <a:r>
              <a:rPr lang="en-US" dirty="0" smtClean="0"/>
              <a:t>Azure App Service</a:t>
            </a:r>
            <a:endParaRPr lang="en-US" dirty="0"/>
          </a:p>
        </p:txBody>
      </p:sp>
    </p:spTree>
    <p:extLst>
      <p:ext uri="{BB962C8B-B14F-4D97-AF65-F5344CB8AC3E}">
        <p14:creationId xmlns:p14="http://schemas.microsoft.com/office/powerpoint/2010/main" val="2269008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fade">
                                      <p:cBhvr>
                                        <p:cTn id="7" dur="500"/>
                                        <p:tgtEl>
                                          <p:spTgt spid="41"/>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21"/>
                                        </p:tgtEl>
                                        <p:attrNameLst>
                                          <p:attrName>style.visibility</p:attrName>
                                        </p:attrNameLst>
                                      </p:cBhvr>
                                      <p:to>
                                        <p:strVal val="visible"/>
                                      </p:to>
                                    </p:set>
                                    <p:animEffect transition="in" filter="fade">
                                      <p:cBhvr>
                                        <p:cTn id="11" dur="500"/>
                                        <p:tgtEl>
                                          <p:spTgt spid="21"/>
                                        </p:tgtEl>
                                      </p:cBhvr>
                                    </p:animEffect>
                                  </p:childTnLst>
                                </p:cTn>
                              </p:par>
                              <p:par>
                                <p:cTn id="12" presetID="10" presetClass="entr" presetSubtype="0" fill="hold" nodeType="with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500"/>
                                        <p:tgtEl>
                                          <p:spTgt spid="5"/>
                                        </p:tgtEl>
                                      </p:cBhvr>
                                    </p:animEffect>
                                  </p:childTnLst>
                                </p:cTn>
                              </p:par>
                            </p:childTnLst>
                          </p:cTn>
                        </p:par>
                        <p:par>
                          <p:cTn id="15" fill="hold">
                            <p:stCondLst>
                              <p:cond delay="1000"/>
                            </p:stCondLst>
                            <p:childTnLst>
                              <p:par>
                                <p:cTn id="16" presetID="10" presetClass="entr" presetSubtype="0" fill="hold" nodeType="afterEffect">
                                  <p:stCondLst>
                                    <p:cond delay="0"/>
                                  </p:stCondLst>
                                  <p:childTnLst>
                                    <p:set>
                                      <p:cBhvr>
                                        <p:cTn id="17" dur="1" fill="hold">
                                          <p:stCondLst>
                                            <p:cond delay="0"/>
                                          </p:stCondLst>
                                        </p:cTn>
                                        <p:tgtEl>
                                          <p:spTgt spid="42"/>
                                        </p:tgtEl>
                                        <p:attrNameLst>
                                          <p:attrName>style.visibility</p:attrName>
                                        </p:attrNameLst>
                                      </p:cBhvr>
                                      <p:to>
                                        <p:strVal val="visible"/>
                                      </p:to>
                                    </p:set>
                                    <p:animEffect transition="in" filter="fade">
                                      <p:cBhvr>
                                        <p:cTn id="18" dur="500"/>
                                        <p:tgtEl>
                                          <p:spTgt spid="42"/>
                                        </p:tgtEl>
                                      </p:cBhvr>
                                    </p:animEffect>
                                  </p:childTnLst>
                                </p:cTn>
                              </p:par>
                            </p:childTnLst>
                          </p:cTn>
                        </p:par>
                        <p:par>
                          <p:cTn id="19" fill="hold">
                            <p:stCondLst>
                              <p:cond delay="1500"/>
                            </p:stCondLst>
                            <p:childTnLst>
                              <p:par>
                                <p:cTn id="20" presetID="10" presetClass="entr" presetSubtype="0" fill="hold" nodeType="after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par>
                          <p:cTn id="23" fill="hold">
                            <p:stCondLst>
                              <p:cond delay="2000"/>
                            </p:stCondLst>
                            <p:childTnLst>
                              <p:par>
                                <p:cTn id="24" presetID="10" presetClass="entr" presetSubtype="0" fill="hold" nodeType="after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500"/>
                                        <p:tgtEl>
                                          <p:spTgt spid="8"/>
                                        </p:tgtEl>
                                      </p:cBhvr>
                                    </p:animEffect>
                                  </p:childTnLst>
                                </p:cTn>
                              </p:par>
                            </p:childTnLst>
                          </p:cTn>
                        </p:par>
                        <p:par>
                          <p:cTn id="27" fill="hold">
                            <p:stCondLst>
                              <p:cond delay="2500"/>
                            </p:stCondLst>
                            <p:childTnLst>
                              <p:par>
                                <p:cTn id="28" presetID="10" presetClass="entr" presetSubtype="0" fill="hold" nodeType="afterEffect">
                                  <p:stCondLst>
                                    <p:cond delay="0"/>
                                  </p:stCondLst>
                                  <p:childTnLst>
                                    <p:set>
                                      <p:cBhvr>
                                        <p:cTn id="29" dur="1" fill="hold">
                                          <p:stCondLst>
                                            <p:cond delay="0"/>
                                          </p:stCondLst>
                                        </p:cTn>
                                        <p:tgtEl>
                                          <p:spTgt spid="14"/>
                                        </p:tgtEl>
                                        <p:attrNameLst>
                                          <p:attrName>style.visibility</p:attrName>
                                        </p:attrNameLst>
                                      </p:cBhvr>
                                      <p:to>
                                        <p:strVal val="visible"/>
                                      </p:to>
                                    </p:set>
                                    <p:animEffect transition="in" filter="fade">
                                      <p:cBhvr>
                                        <p:cTn id="3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17" name="Title 16"/>
          <p:cNvSpPr>
            <a:spLocks noGrp="1"/>
          </p:cNvSpPr>
          <p:nvPr>
            <p:ph type="title"/>
          </p:nvPr>
        </p:nvSpPr>
        <p:spPr/>
        <p:txBody>
          <a:bodyPr/>
          <a:lstStyle/>
          <a:p>
            <a:r>
              <a:rPr lang="en-US" dirty="0" smtClean="0"/>
              <a:t>API App Connectors</a:t>
            </a:r>
            <a:endParaRPr lang="en-US" dirty="0"/>
          </a:p>
        </p:txBody>
      </p:sp>
      <p:sp>
        <p:nvSpPr>
          <p:cNvPr id="6" name="Text Placeholder 5"/>
          <p:cNvSpPr>
            <a:spLocks noGrp="1"/>
          </p:cNvSpPr>
          <p:nvPr>
            <p:ph idx="1"/>
          </p:nvPr>
        </p:nvSpPr>
        <p:spPr/>
        <p:txBody>
          <a:bodyPr/>
          <a:lstStyle/>
          <a:p>
            <a:r>
              <a:rPr lang="en-US" dirty="0"/>
              <a:t>MQ Connector</a:t>
            </a:r>
          </a:p>
          <a:p>
            <a:pPr lvl="1"/>
            <a:r>
              <a:rPr lang="en-US" dirty="0"/>
              <a:t>Microsoft Connector for MQ is an API app for connecting applications through Azure App Service to IBM WebSphere MQ server</a:t>
            </a:r>
          </a:p>
          <a:p>
            <a:r>
              <a:rPr lang="en-US" dirty="0" smtClean="0"/>
              <a:t>DB2 Connector</a:t>
            </a:r>
            <a:endParaRPr lang="en-US" dirty="0"/>
          </a:p>
          <a:p>
            <a:pPr lvl="1"/>
            <a:r>
              <a:rPr lang="en-US" dirty="0"/>
              <a:t>Microsoft Connector for DB2 is an API app for connecting applications through Azure App Service to resources stored in an IBM DB2 </a:t>
            </a:r>
            <a:r>
              <a:rPr lang="en-US" dirty="0" smtClean="0"/>
              <a:t>database</a:t>
            </a:r>
          </a:p>
          <a:p>
            <a:r>
              <a:rPr lang="en-US" dirty="0" smtClean="0"/>
              <a:t>Informix Connector</a:t>
            </a:r>
          </a:p>
          <a:p>
            <a:pPr lvl="1"/>
            <a:r>
              <a:rPr lang="en-US" dirty="0"/>
              <a:t>Microsoft Connector for </a:t>
            </a:r>
            <a:r>
              <a:rPr lang="en-US" dirty="0" smtClean="0"/>
              <a:t>Informix is </a:t>
            </a:r>
            <a:r>
              <a:rPr lang="en-US" dirty="0"/>
              <a:t>an API app for connecting applications through Azure App Service to resources stored in an IBM </a:t>
            </a:r>
            <a:r>
              <a:rPr lang="en-US" dirty="0" smtClean="0"/>
              <a:t>Informix database</a:t>
            </a:r>
            <a:endParaRPr lang="en-US" dirty="0"/>
          </a:p>
        </p:txBody>
      </p:sp>
    </p:spTree>
    <p:extLst>
      <p:ext uri="{BB962C8B-B14F-4D97-AF65-F5344CB8AC3E}">
        <p14:creationId xmlns:p14="http://schemas.microsoft.com/office/powerpoint/2010/main" val="26483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Microsoft Connector for MQ</a:t>
            </a:r>
          </a:p>
        </p:txBody>
      </p:sp>
      <p:sp>
        <p:nvSpPr>
          <p:cNvPr id="12" name="Rectangle 11"/>
          <p:cNvSpPr/>
          <p:nvPr/>
        </p:nvSpPr>
        <p:spPr>
          <a:xfrm>
            <a:off x="1954757" y="2375894"/>
            <a:ext cx="2315308" cy="633046"/>
          </a:xfrm>
          <a:prstGeom prst="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en-US" b="1" dirty="0" smtClean="0"/>
              <a:t>Microsoft</a:t>
            </a:r>
            <a:br>
              <a:rPr lang="en-US" b="1" dirty="0" smtClean="0"/>
            </a:br>
            <a:r>
              <a:rPr lang="en-US" b="1" dirty="0" smtClean="0"/>
              <a:t>Connector for MQ</a:t>
            </a:r>
            <a:endParaRPr lang="en-US" b="1" dirty="0"/>
          </a:p>
        </p:txBody>
      </p:sp>
      <p:sp>
        <p:nvSpPr>
          <p:cNvPr id="14" name="Rectangle 13"/>
          <p:cNvSpPr/>
          <p:nvPr/>
        </p:nvSpPr>
        <p:spPr>
          <a:xfrm>
            <a:off x="1954757" y="3010203"/>
            <a:ext cx="2315308" cy="633046"/>
          </a:xfrm>
          <a:prstGeom prst="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en-US" b="1" dirty="0" smtClean="0"/>
              <a:t>Microsoft</a:t>
            </a:r>
          </a:p>
          <a:p>
            <a:pPr algn="ctr"/>
            <a:r>
              <a:rPr lang="en-US" b="1" dirty="0" smtClean="0"/>
              <a:t>Client for MQ</a:t>
            </a:r>
            <a:endParaRPr lang="en-US" b="1" dirty="0"/>
          </a:p>
        </p:txBody>
      </p:sp>
      <p:sp>
        <p:nvSpPr>
          <p:cNvPr id="15" name="TextBox 14"/>
          <p:cNvSpPr txBox="1"/>
          <p:nvPr/>
        </p:nvSpPr>
        <p:spPr>
          <a:xfrm>
            <a:off x="8267920" y="4104304"/>
            <a:ext cx="2160579" cy="830997"/>
          </a:xfrm>
          <a:prstGeom prst="rect">
            <a:avLst/>
          </a:prstGeom>
          <a:noFill/>
        </p:spPr>
        <p:txBody>
          <a:bodyPr wrap="square" lIns="0" tIns="0" rIns="0" bIns="0" rtlCol="0">
            <a:spAutoFit/>
          </a:bodyPr>
          <a:lstStyle/>
          <a:p>
            <a:pPr algn="ctr"/>
            <a:r>
              <a:rPr lang="en-US" b="1" spc="-69" dirty="0">
                <a:gradFill>
                  <a:gsLst>
                    <a:gs pos="2917">
                      <a:schemeClr val="tx1"/>
                    </a:gs>
                    <a:gs pos="30000">
                      <a:schemeClr val="tx1"/>
                    </a:gs>
                  </a:gsLst>
                  <a:lin ang="5400000" scaled="0"/>
                </a:gradFill>
              </a:rPr>
              <a:t>IBM z/OS and i5/OS, </a:t>
            </a:r>
          </a:p>
          <a:p>
            <a:pPr algn="ctr"/>
            <a:r>
              <a:rPr lang="en-US" b="1" spc="-69" dirty="0">
                <a:gradFill>
                  <a:gsLst>
                    <a:gs pos="2917">
                      <a:schemeClr val="tx1"/>
                    </a:gs>
                    <a:gs pos="30000">
                      <a:schemeClr val="tx1"/>
                    </a:gs>
                  </a:gsLst>
                  <a:lin ang="5400000" scaled="0"/>
                </a:gradFill>
              </a:rPr>
              <a:t>AIX, Linux, UNIX, </a:t>
            </a:r>
            <a:br>
              <a:rPr lang="en-US" b="1" spc="-69" dirty="0">
                <a:gradFill>
                  <a:gsLst>
                    <a:gs pos="2917">
                      <a:schemeClr val="tx1"/>
                    </a:gs>
                    <a:gs pos="30000">
                      <a:schemeClr val="tx1"/>
                    </a:gs>
                  </a:gsLst>
                  <a:lin ang="5400000" scaled="0"/>
                </a:gradFill>
              </a:rPr>
            </a:br>
            <a:r>
              <a:rPr lang="en-US" b="1" spc="-69" dirty="0">
                <a:gradFill>
                  <a:gsLst>
                    <a:gs pos="2917">
                      <a:schemeClr val="tx1"/>
                    </a:gs>
                    <a:gs pos="30000">
                      <a:schemeClr val="tx1"/>
                    </a:gs>
                  </a:gsLst>
                  <a:lin ang="5400000" scaled="0"/>
                </a:gradFill>
              </a:rPr>
              <a:t>Windows</a:t>
            </a:r>
          </a:p>
        </p:txBody>
      </p:sp>
      <p:sp>
        <p:nvSpPr>
          <p:cNvPr id="17" name="TextBox 16"/>
          <p:cNvSpPr txBox="1"/>
          <p:nvPr/>
        </p:nvSpPr>
        <p:spPr>
          <a:xfrm>
            <a:off x="5282759" y="2789465"/>
            <a:ext cx="3060429" cy="276999"/>
          </a:xfrm>
          <a:prstGeom prst="rect">
            <a:avLst/>
          </a:prstGeom>
          <a:noFill/>
        </p:spPr>
        <p:txBody>
          <a:bodyPr wrap="square" lIns="0" tIns="0" rIns="0" bIns="0" rtlCol="0">
            <a:spAutoFit/>
          </a:bodyPr>
          <a:lstStyle/>
          <a:p>
            <a:pPr algn="ctr"/>
            <a:r>
              <a:rPr lang="en-US" b="1" spc="-69" dirty="0" smtClean="0">
                <a:gradFill>
                  <a:gsLst>
                    <a:gs pos="2917">
                      <a:schemeClr val="tx1"/>
                    </a:gs>
                    <a:gs pos="30000">
                      <a:schemeClr val="tx1"/>
                    </a:gs>
                  </a:gsLst>
                  <a:lin ang="5400000" scaled="0"/>
                </a:gradFill>
              </a:rPr>
              <a:t>IBM MQ Protocol </a:t>
            </a:r>
            <a:r>
              <a:rPr lang="en-US" b="1" spc="-69" dirty="0">
                <a:gradFill>
                  <a:gsLst>
                    <a:gs pos="2917">
                      <a:schemeClr val="tx1"/>
                    </a:gs>
                    <a:gs pos="30000">
                      <a:schemeClr val="tx1"/>
                    </a:gs>
                  </a:gsLst>
                  <a:lin ang="5400000" scaled="0"/>
                </a:gradFill>
              </a:rPr>
              <a:t>and Formats</a:t>
            </a:r>
          </a:p>
        </p:txBody>
      </p:sp>
      <p:sp>
        <p:nvSpPr>
          <p:cNvPr id="18" name="TextBox 17"/>
          <p:cNvSpPr txBox="1"/>
          <p:nvPr/>
        </p:nvSpPr>
        <p:spPr>
          <a:xfrm>
            <a:off x="8085528" y="1931131"/>
            <a:ext cx="2525364" cy="830997"/>
          </a:xfrm>
          <a:prstGeom prst="rect">
            <a:avLst/>
          </a:prstGeom>
          <a:noFill/>
        </p:spPr>
        <p:txBody>
          <a:bodyPr wrap="square" lIns="0" tIns="0" rIns="0" bIns="0" rtlCol="0" anchor="t">
            <a:spAutoFit/>
          </a:bodyPr>
          <a:lstStyle/>
          <a:p>
            <a:pPr algn="ctr"/>
            <a:r>
              <a:rPr lang="en-US" b="1" spc="-69" dirty="0" smtClean="0">
                <a:gradFill>
                  <a:gsLst>
                    <a:gs pos="2917">
                      <a:schemeClr val="tx1"/>
                    </a:gs>
                    <a:gs pos="30000">
                      <a:schemeClr val="tx1"/>
                    </a:gs>
                  </a:gsLst>
                  <a:lin ang="5400000" scaled="0"/>
                </a:gradFill>
              </a:rPr>
              <a:t>IBM </a:t>
            </a:r>
            <a:br>
              <a:rPr lang="en-US" b="1" spc="-69" dirty="0" smtClean="0">
                <a:gradFill>
                  <a:gsLst>
                    <a:gs pos="2917">
                      <a:schemeClr val="tx1"/>
                    </a:gs>
                    <a:gs pos="30000">
                      <a:schemeClr val="tx1"/>
                    </a:gs>
                  </a:gsLst>
                  <a:lin ang="5400000" scaled="0"/>
                </a:gradFill>
              </a:rPr>
            </a:br>
            <a:r>
              <a:rPr lang="en-US" b="1" spc="-69" dirty="0" smtClean="0">
                <a:gradFill>
                  <a:gsLst>
                    <a:gs pos="2917">
                      <a:schemeClr val="tx1"/>
                    </a:gs>
                    <a:gs pos="30000">
                      <a:schemeClr val="tx1"/>
                    </a:gs>
                  </a:gsLst>
                  <a:lin ang="5400000" scaled="0"/>
                </a:gradFill>
              </a:rPr>
              <a:t>WebSphere </a:t>
            </a:r>
            <a:br>
              <a:rPr lang="en-US" b="1" spc="-69" dirty="0" smtClean="0">
                <a:gradFill>
                  <a:gsLst>
                    <a:gs pos="2917">
                      <a:schemeClr val="tx1"/>
                    </a:gs>
                    <a:gs pos="30000">
                      <a:schemeClr val="tx1"/>
                    </a:gs>
                  </a:gsLst>
                  <a:lin ang="5400000" scaled="0"/>
                </a:gradFill>
              </a:rPr>
            </a:br>
            <a:r>
              <a:rPr lang="en-US" b="1" spc="-69" dirty="0" smtClean="0">
                <a:gradFill>
                  <a:gsLst>
                    <a:gs pos="2917">
                      <a:schemeClr val="tx1"/>
                    </a:gs>
                    <a:gs pos="30000">
                      <a:schemeClr val="tx1"/>
                    </a:gs>
                  </a:gsLst>
                  <a:lin ang="5400000" scaled="0"/>
                </a:gradFill>
              </a:rPr>
              <a:t>MQ Server</a:t>
            </a:r>
            <a:endParaRPr lang="en-US" b="1" spc="-69" dirty="0">
              <a:gradFill>
                <a:gsLst>
                  <a:gs pos="2917">
                    <a:schemeClr val="tx1"/>
                  </a:gs>
                  <a:gs pos="30000">
                    <a:schemeClr val="tx1"/>
                  </a:gs>
                </a:gsLst>
                <a:lin ang="5400000" scaled="0"/>
              </a:gradFill>
            </a:endParaRPr>
          </a:p>
        </p:txBody>
      </p:sp>
      <p:cxnSp>
        <p:nvCxnSpPr>
          <p:cNvPr id="19" name="Straight Arrow Connector 18"/>
          <p:cNvCxnSpPr/>
          <p:nvPr/>
        </p:nvCxnSpPr>
        <p:spPr>
          <a:xfrm>
            <a:off x="4270065" y="3325154"/>
            <a:ext cx="4671050" cy="21237"/>
          </a:xfrm>
          <a:prstGeom prst="straightConnector1">
            <a:avLst/>
          </a:prstGeom>
          <a:ln w="38100">
            <a:solidFill>
              <a:srgbClr val="FFC000"/>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5550292" y="3551640"/>
            <a:ext cx="2525364" cy="830997"/>
          </a:xfrm>
          <a:prstGeom prst="rect">
            <a:avLst/>
          </a:prstGeom>
          <a:noFill/>
        </p:spPr>
        <p:txBody>
          <a:bodyPr wrap="square" lIns="0" tIns="0" rIns="0" bIns="0" rtlCol="0">
            <a:spAutoFit/>
          </a:bodyPr>
          <a:lstStyle/>
          <a:p>
            <a:pPr algn="ctr"/>
            <a:r>
              <a:rPr lang="en-US" b="1" spc="-69" dirty="0">
                <a:gradFill>
                  <a:gsLst>
                    <a:gs pos="2917">
                      <a:schemeClr val="tx1"/>
                    </a:gs>
                    <a:gs pos="30000">
                      <a:schemeClr val="tx1"/>
                    </a:gs>
                  </a:gsLst>
                  <a:lin ang="5400000" scaled="0"/>
                </a:gradFill>
              </a:rPr>
              <a:t>TCP/IP </a:t>
            </a:r>
            <a:endParaRPr lang="en-US" b="1" spc="-69" dirty="0" smtClean="0">
              <a:gradFill>
                <a:gsLst>
                  <a:gs pos="2917">
                    <a:schemeClr val="tx1"/>
                  </a:gs>
                  <a:gs pos="30000">
                    <a:schemeClr val="tx1"/>
                  </a:gs>
                </a:gsLst>
                <a:lin ang="5400000" scaled="0"/>
              </a:gradFill>
            </a:endParaRPr>
          </a:p>
          <a:p>
            <a:pPr algn="ctr"/>
            <a:r>
              <a:rPr lang="en-US" b="1" spc="-69" dirty="0" smtClean="0">
                <a:gradFill>
                  <a:gsLst>
                    <a:gs pos="2917">
                      <a:schemeClr val="tx1"/>
                    </a:gs>
                    <a:gs pos="30000">
                      <a:schemeClr val="tx1"/>
                    </a:gs>
                  </a:gsLst>
                  <a:lin ang="5400000" scaled="0"/>
                </a:gradFill>
              </a:rPr>
              <a:t>via</a:t>
            </a:r>
          </a:p>
          <a:p>
            <a:pPr algn="ctr"/>
            <a:r>
              <a:rPr lang="en-US" b="1" spc="-69" dirty="0" smtClean="0">
                <a:gradFill>
                  <a:gsLst>
                    <a:gs pos="2917">
                      <a:schemeClr val="tx1"/>
                    </a:gs>
                    <a:gs pos="30000">
                      <a:schemeClr val="tx1"/>
                    </a:gs>
                  </a:gsLst>
                  <a:lin ang="5400000" scaled="0"/>
                </a:gradFill>
              </a:rPr>
              <a:t>VPN or Hybrid Connection</a:t>
            </a:r>
          </a:p>
        </p:txBody>
      </p:sp>
      <p:pic>
        <p:nvPicPr>
          <p:cNvPr id="21" name="Picture 20"/>
          <p:cNvPicPr>
            <a:picLocks noChangeAspect="1"/>
          </p:cNvPicPr>
          <p:nvPr/>
        </p:nvPicPr>
        <p:blipFill>
          <a:blip r:embed="rId2"/>
          <a:stretch>
            <a:fillRect/>
          </a:stretch>
        </p:blipFill>
        <p:spPr>
          <a:xfrm>
            <a:off x="8909372" y="2831831"/>
            <a:ext cx="877676" cy="1029124"/>
          </a:xfrm>
          <a:prstGeom prst="rect">
            <a:avLst/>
          </a:prstGeom>
        </p:spPr>
      </p:pic>
      <p:pic>
        <p:nvPicPr>
          <p:cNvPr id="23" name="Picture 22"/>
          <p:cNvPicPr>
            <a:picLocks noChangeAspect="1"/>
          </p:cNvPicPr>
          <p:nvPr/>
        </p:nvPicPr>
        <p:blipFill>
          <a:blip r:embed="rId3"/>
          <a:stretch>
            <a:fillRect/>
          </a:stretch>
        </p:blipFill>
        <p:spPr>
          <a:xfrm>
            <a:off x="2091636" y="3780448"/>
            <a:ext cx="1020775" cy="628909"/>
          </a:xfrm>
          <a:prstGeom prst="rect">
            <a:avLst/>
          </a:prstGeom>
        </p:spPr>
      </p:pic>
      <p:pic>
        <p:nvPicPr>
          <p:cNvPr id="11" name="Pictur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92212" y="4094903"/>
            <a:ext cx="840398" cy="840398"/>
          </a:xfrm>
          <a:prstGeom prst="rect">
            <a:avLst/>
          </a:prstGeom>
        </p:spPr>
      </p:pic>
      <p:pic>
        <p:nvPicPr>
          <p:cNvPr id="22" name="Picture 21"/>
          <p:cNvPicPr>
            <a:picLocks noChangeAspect="1"/>
          </p:cNvPicPr>
          <p:nvPr/>
        </p:nvPicPr>
        <p:blipFill>
          <a:blip r:embed="rId5"/>
          <a:stretch>
            <a:fillRect/>
          </a:stretch>
        </p:blipFill>
        <p:spPr>
          <a:xfrm>
            <a:off x="9561292" y="3545943"/>
            <a:ext cx="608226" cy="425040"/>
          </a:xfrm>
          <a:prstGeom prst="rect">
            <a:avLst/>
          </a:prstGeom>
        </p:spPr>
      </p:pic>
    </p:spTree>
    <p:extLst>
      <p:ext uri="{BB962C8B-B14F-4D97-AF65-F5344CB8AC3E}">
        <p14:creationId xmlns:p14="http://schemas.microsoft.com/office/powerpoint/2010/main" val="38748478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17" name="Title 16"/>
          <p:cNvSpPr>
            <a:spLocks noGrp="1"/>
          </p:cNvSpPr>
          <p:nvPr>
            <p:ph type="title"/>
          </p:nvPr>
        </p:nvSpPr>
        <p:spPr/>
        <p:txBody>
          <a:bodyPr/>
          <a:lstStyle/>
          <a:p>
            <a:r>
              <a:rPr lang="en-US" dirty="0" smtClean="0"/>
              <a:t>MQ Connector</a:t>
            </a:r>
            <a:endParaRPr lang="en-US" dirty="0"/>
          </a:p>
        </p:txBody>
      </p:sp>
      <p:sp>
        <p:nvSpPr>
          <p:cNvPr id="6" name="Text Placeholder 5"/>
          <p:cNvSpPr>
            <a:spLocks noGrp="1"/>
          </p:cNvSpPr>
          <p:nvPr>
            <p:ph idx="1"/>
          </p:nvPr>
        </p:nvSpPr>
        <p:spPr/>
        <p:txBody>
          <a:bodyPr>
            <a:normAutofit/>
          </a:bodyPr>
          <a:lstStyle/>
          <a:p>
            <a:r>
              <a:rPr lang="en-US" dirty="0" smtClean="0"/>
              <a:t>App Service API app</a:t>
            </a:r>
            <a:endParaRPr lang="en-US" dirty="0"/>
          </a:p>
          <a:p>
            <a:pPr lvl="1"/>
            <a:r>
              <a:rPr lang="en-US" dirty="0" smtClean="0"/>
              <a:t>Connector-specific </a:t>
            </a:r>
            <a:r>
              <a:rPr lang="en-US" dirty="0"/>
              <a:t>Web API </a:t>
            </a:r>
            <a:r>
              <a:rPr lang="en-US" dirty="0" smtClean="0"/>
              <a:t>operations using HTTP GET and POST verbs</a:t>
            </a:r>
          </a:p>
          <a:p>
            <a:pPr lvl="2"/>
            <a:r>
              <a:rPr lang="en-US" dirty="0" smtClean="0"/>
              <a:t>Read single or multiple messages from queue</a:t>
            </a:r>
          </a:p>
          <a:p>
            <a:pPr lvl="2"/>
            <a:r>
              <a:rPr lang="en-US" dirty="0" smtClean="0"/>
              <a:t>Write single or multiple messages to queue</a:t>
            </a:r>
          </a:p>
          <a:p>
            <a:pPr lvl="1"/>
            <a:r>
              <a:rPr lang="en-US" dirty="0" smtClean="0"/>
              <a:t>Swagger documentation</a:t>
            </a:r>
          </a:p>
          <a:p>
            <a:r>
              <a:rPr lang="en-US" dirty="0" smtClean="0"/>
              <a:t>Networking</a:t>
            </a:r>
          </a:p>
          <a:p>
            <a:pPr lvl="1"/>
            <a:r>
              <a:rPr lang="en-US" dirty="0" smtClean="0"/>
              <a:t>Microsoft </a:t>
            </a:r>
            <a:r>
              <a:rPr lang="en-US" dirty="0"/>
              <a:t>Client for </a:t>
            </a:r>
            <a:r>
              <a:rPr lang="en-US" dirty="0" smtClean="0"/>
              <a:t>MQ for </a:t>
            </a:r>
            <a:r>
              <a:rPr lang="en-US" dirty="0"/>
              <a:t>connecting to </a:t>
            </a:r>
            <a:r>
              <a:rPr lang="en-US" dirty="0" smtClean="0"/>
              <a:t>MQ server </a:t>
            </a:r>
            <a:r>
              <a:rPr lang="en-US" dirty="0"/>
              <a:t>across a TCP/IP </a:t>
            </a:r>
            <a:r>
              <a:rPr lang="en-US" dirty="0" smtClean="0"/>
              <a:t>network</a:t>
            </a:r>
          </a:p>
          <a:p>
            <a:pPr lvl="1"/>
            <a:r>
              <a:rPr lang="en-US" dirty="0" smtClean="0"/>
              <a:t>VPN and hybrid connections to on-premises servers</a:t>
            </a:r>
          </a:p>
          <a:p>
            <a:r>
              <a:rPr lang="en-US" dirty="0" smtClean="0"/>
              <a:t>MQ servers</a:t>
            </a:r>
          </a:p>
          <a:p>
            <a:pPr lvl="1"/>
            <a:r>
              <a:rPr lang="en-US" dirty="0" smtClean="0"/>
              <a:t>IBM WebSphere MQ V8</a:t>
            </a:r>
          </a:p>
        </p:txBody>
      </p:sp>
    </p:spTree>
    <p:extLst>
      <p:ext uri="{BB962C8B-B14F-4D97-AF65-F5344CB8AC3E}">
        <p14:creationId xmlns:p14="http://schemas.microsoft.com/office/powerpoint/2010/main" val="21352411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 MQ Connector</a:t>
            </a:r>
            <a:endParaRPr lang="en-US" dirty="0"/>
          </a:p>
        </p:txBody>
      </p:sp>
      <p:sp>
        <p:nvSpPr>
          <p:cNvPr id="3" name="Text Placeholder 2"/>
          <p:cNvSpPr>
            <a:spLocks noGrp="1"/>
          </p:cNvSpPr>
          <p:nvPr>
            <p:ph type="body" idx="1"/>
          </p:nvPr>
        </p:nvSpPr>
        <p:spPr/>
        <p:txBody>
          <a:bodyPr/>
          <a:lstStyle/>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1850" y="842352"/>
            <a:ext cx="840398" cy="840398"/>
          </a:xfrm>
          <a:prstGeom prst="rect">
            <a:avLst/>
          </a:prstGeom>
        </p:spPr>
      </p:pic>
    </p:spTree>
    <p:extLst>
      <p:ext uri="{BB962C8B-B14F-4D97-AF65-F5344CB8AC3E}">
        <p14:creationId xmlns:p14="http://schemas.microsoft.com/office/powerpoint/2010/main" val="6774654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pic>
        <p:nvPicPr>
          <p:cNvPr id="18" name="Picture 17"/>
          <p:cNvPicPr>
            <a:picLocks noChangeAspect="1"/>
          </p:cNvPicPr>
          <p:nvPr/>
        </p:nvPicPr>
        <p:blipFill>
          <a:blip r:embed="rId2"/>
          <a:stretch>
            <a:fillRect/>
          </a:stretch>
        </p:blipFill>
        <p:spPr>
          <a:xfrm>
            <a:off x="2163557" y="4131845"/>
            <a:ext cx="1020775" cy="628909"/>
          </a:xfrm>
          <a:prstGeom prst="rect">
            <a:avLst/>
          </a:prstGeom>
        </p:spPr>
      </p:pic>
      <p:pic>
        <p:nvPicPr>
          <p:cNvPr id="16" name="Picture 15"/>
          <p:cNvPicPr>
            <a:picLocks noChangeAspect="1"/>
          </p:cNvPicPr>
          <p:nvPr/>
        </p:nvPicPr>
        <p:blipFill>
          <a:blip r:embed="rId3"/>
          <a:stretch>
            <a:fillRect/>
          </a:stretch>
        </p:blipFill>
        <p:spPr>
          <a:xfrm>
            <a:off x="9197049" y="2945235"/>
            <a:ext cx="877676" cy="1029124"/>
          </a:xfrm>
          <a:prstGeom prst="rect">
            <a:avLst/>
          </a:prstGeom>
        </p:spPr>
      </p:pic>
      <p:pic>
        <p:nvPicPr>
          <p:cNvPr id="17" name="Picture 16"/>
          <p:cNvPicPr>
            <a:picLocks noChangeAspect="1"/>
          </p:cNvPicPr>
          <p:nvPr/>
        </p:nvPicPr>
        <p:blipFill>
          <a:blip r:embed="rId4"/>
          <a:stretch>
            <a:fillRect/>
          </a:stretch>
        </p:blipFill>
        <p:spPr>
          <a:xfrm>
            <a:off x="9919353" y="3617283"/>
            <a:ext cx="467458" cy="514562"/>
          </a:xfrm>
          <a:prstGeom prst="rect">
            <a:avLst/>
          </a:prstGeom>
        </p:spPr>
      </p:pic>
      <p:sp>
        <p:nvSpPr>
          <p:cNvPr id="4" name="Title 3"/>
          <p:cNvSpPr>
            <a:spLocks noGrp="1"/>
          </p:cNvSpPr>
          <p:nvPr>
            <p:ph type="title"/>
          </p:nvPr>
        </p:nvSpPr>
        <p:spPr/>
        <p:txBody>
          <a:bodyPr/>
          <a:lstStyle/>
          <a:p>
            <a:r>
              <a:rPr lang="en-US" dirty="0"/>
              <a:t>Microsoft Connector for DB2</a:t>
            </a:r>
          </a:p>
        </p:txBody>
      </p:sp>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764133" y="4446300"/>
            <a:ext cx="840398" cy="840398"/>
          </a:xfrm>
          <a:prstGeom prst="rect">
            <a:avLst/>
          </a:prstGeom>
        </p:spPr>
      </p:pic>
      <p:sp>
        <p:nvSpPr>
          <p:cNvPr id="10" name="TextBox 9"/>
          <p:cNvSpPr txBox="1"/>
          <p:nvPr/>
        </p:nvSpPr>
        <p:spPr>
          <a:xfrm>
            <a:off x="8555597" y="4220405"/>
            <a:ext cx="2160579" cy="830997"/>
          </a:xfrm>
          <a:prstGeom prst="rect">
            <a:avLst/>
          </a:prstGeom>
          <a:noFill/>
        </p:spPr>
        <p:txBody>
          <a:bodyPr wrap="square" lIns="0" tIns="0" rIns="0" bIns="0" rtlCol="0">
            <a:spAutoFit/>
          </a:bodyPr>
          <a:lstStyle/>
          <a:p>
            <a:pPr algn="ctr"/>
            <a:r>
              <a:rPr lang="en-US" b="1" spc="-69" dirty="0">
                <a:gradFill>
                  <a:gsLst>
                    <a:gs pos="2917">
                      <a:schemeClr val="tx1"/>
                    </a:gs>
                    <a:gs pos="30000">
                      <a:schemeClr val="tx1"/>
                    </a:gs>
                  </a:gsLst>
                  <a:lin ang="5400000" scaled="0"/>
                </a:gradFill>
              </a:rPr>
              <a:t>IBM z/OS and i5/OS, </a:t>
            </a:r>
          </a:p>
          <a:p>
            <a:pPr algn="ctr"/>
            <a:r>
              <a:rPr lang="en-US" b="1" spc="-69" dirty="0">
                <a:gradFill>
                  <a:gsLst>
                    <a:gs pos="2917">
                      <a:schemeClr val="tx1"/>
                    </a:gs>
                    <a:gs pos="30000">
                      <a:schemeClr val="tx1"/>
                    </a:gs>
                  </a:gsLst>
                  <a:lin ang="5400000" scaled="0"/>
                </a:gradFill>
              </a:rPr>
              <a:t>AIX, Linux, UNIX, </a:t>
            </a:r>
            <a:br>
              <a:rPr lang="en-US" b="1" spc="-69" dirty="0">
                <a:gradFill>
                  <a:gsLst>
                    <a:gs pos="2917">
                      <a:schemeClr val="tx1"/>
                    </a:gs>
                    <a:gs pos="30000">
                      <a:schemeClr val="tx1"/>
                    </a:gs>
                  </a:gsLst>
                  <a:lin ang="5400000" scaled="0"/>
                </a:gradFill>
              </a:rPr>
            </a:br>
            <a:r>
              <a:rPr lang="en-US" b="1" spc="-69" dirty="0">
                <a:gradFill>
                  <a:gsLst>
                    <a:gs pos="2917">
                      <a:schemeClr val="tx1"/>
                    </a:gs>
                    <a:gs pos="30000">
                      <a:schemeClr val="tx1"/>
                    </a:gs>
                  </a:gsLst>
                  <a:lin ang="5400000" scaled="0"/>
                </a:gradFill>
              </a:rPr>
              <a:t>Windows</a:t>
            </a:r>
          </a:p>
        </p:txBody>
      </p:sp>
      <p:sp>
        <p:nvSpPr>
          <p:cNvPr id="12" name="TextBox 11"/>
          <p:cNvSpPr txBox="1"/>
          <p:nvPr/>
        </p:nvSpPr>
        <p:spPr>
          <a:xfrm>
            <a:off x="8373205" y="2047232"/>
            <a:ext cx="2525364" cy="830997"/>
          </a:xfrm>
          <a:prstGeom prst="rect">
            <a:avLst/>
          </a:prstGeom>
          <a:noFill/>
        </p:spPr>
        <p:txBody>
          <a:bodyPr wrap="square" lIns="0" tIns="0" rIns="0" bIns="0" rtlCol="0" anchor="t">
            <a:spAutoFit/>
          </a:bodyPr>
          <a:lstStyle/>
          <a:p>
            <a:pPr algn="ctr"/>
            <a:r>
              <a:rPr lang="en-US" b="1" spc="-69" dirty="0" smtClean="0">
                <a:gradFill>
                  <a:gsLst>
                    <a:gs pos="2917">
                      <a:schemeClr val="tx1"/>
                    </a:gs>
                    <a:gs pos="30000">
                      <a:schemeClr val="tx1"/>
                    </a:gs>
                  </a:gsLst>
                  <a:lin ang="5400000" scaled="0"/>
                </a:gradFill>
              </a:rPr>
              <a:t>IBM </a:t>
            </a:r>
            <a:br>
              <a:rPr lang="en-US" b="1" spc="-69" dirty="0" smtClean="0">
                <a:gradFill>
                  <a:gsLst>
                    <a:gs pos="2917">
                      <a:schemeClr val="tx1"/>
                    </a:gs>
                    <a:gs pos="30000">
                      <a:schemeClr val="tx1"/>
                    </a:gs>
                  </a:gsLst>
                  <a:lin ang="5400000" scaled="0"/>
                </a:gradFill>
              </a:rPr>
            </a:br>
            <a:r>
              <a:rPr lang="en-US" b="1" spc="-69" dirty="0" smtClean="0">
                <a:gradFill>
                  <a:gsLst>
                    <a:gs pos="2917">
                      <a:schemeClr val="tx1"/>
                    </a:gs>
                    <a:gs pos="30000">
                      <a:schemeClr val="tx1"/>
                    </a:gs>
                  </a:gsLst>
                  <a:lin ang="5400000" scaled="0"/>
                </a:gradFill>
              </a:rPr>
              <a:t>DB2</a:t>
            </a:r>
            <a:br>
              <a:rPr lang="en-US" b="1" spc="-69" dirty="0" smtClean="0">
                <a:gradFill>
                  <a:gsLst>
                    <a:gs pos="2917">
                      <a:schemeClr val="tx1"/>
                    </a:gs>
                    <a:gs pos="30000">
                      <a:schemeClr val="tx1"/>
                    </a:gs>
                  </a:gsLst>
                  <a:lin ang="5400000" scaled="0"/>
                </a:gradFill>
              </a:rPr>
            </a:br>
            <a:r>
              <a:rPr lang="en-US" b="1" spc="-69" dirty="0" smtClean="0">
                <a:gradFill>
                  <a:gsLst>
                    <a:gs pos="2917">
                      <a:schemeClr val="tx1"/>
                    </a:gs>
                    <a:gs pos="30000">
                      <a:schemeClr val="tx1"/>
                    </a:gs>
                  </a:gsLst>
                  <a:lin ang="5400000" scaled="0"/>
                </a:gradFill>
              </a:rPr>
              <a:t>Server</a:t>
            </a:r>
            <a:endParaRPr lang="en-US" b="1" spc="-69" dirty="0">
              <a:gradFill>
                <a:gsLst>
                  <a:gs pos="2917">
                    <a:schemeClr val="tx1"/>
                  </a:gs>
                  <a:gs pos="30000">
                    <a:schemeClr val="tx1"/>
                  </a:gs>
                </a:gsLst>
                <a:lin ang="5400000" scaled="0"/>
              </a:gradFill>
            </a:endParaRPr>
          </a:p>
        </p:txBody>
      </p:sp>
      <p:sp>
        <p:nvSpPr>
          <p:cNvPr id="20" name="Rectangle 19"/>
          <p:cNvSpPr/>
          <p:nvPr/>
        </p:nvSpPr>
        <p:spPr>
          <a:xfrm>
            <a:off x="1458823" y="2019155"/>
            <a:ext cx="3028209" cy="633046"/>
          </a:xfrm>
          <a:prstGeom prst="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en-US" b="1" dirty="0" smtClean="0"/>
              <a:t>Connector for DB2</a:t>
            </a:r>
            <a:endParaRPr lang="en-US" b="1" dirty="0"/>
          </a:p>
        </p:txBody>
      </p:sp>
      <p:sp>
        <p:nvSpPr>
          <p:cNvPr id="21" name="Rectangle 20"/>
          <p:cNvSpPr/>
          <p:nvPr/>
        </p:nvSpPr>
        <p:spPr>
          <a:xfrm>
            <a:off x="1458823" y="2652201"/>
            <a:ext cx="3028209" cy="633046"/>
          </a:xfrm>
          <a:prstGeom prst="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en-US" b="1" dirty="0" smtClean="0"/>
              <a:t>ADO.NET</a:t>
            </a:r>
            <a:r>
              <a:rPr lang="en-US" b="1" dirty="0"/>
              <a:t> </a:t>
            </a:r>
            <a:r>
              <a:rPr lang="en-US" b="1" dirty="0" smtClean="0"/>
              <a:t>Provider for DRDA</a:t>
            </a:r>
            <a:endParaRPr lang="en-US" b="1" dirty="0"/>
          </a:p>
        </p:txBody>
      </p:sp>
      <p:sp>
        <p:nvSpPr>
          <p:cNvPr id="22" name="Rectangle 21"/>
          <p:cNvSpPr/>
          <p:nvPr/>
        </p:nvSpPr>
        <p:spPr>
          <a:xfrm>
            <a:off x="1458823" y="3285247"/>
            <a:ext cx="3028209" cy="633046"/>
          </a:xfrm>
          <a:prstGeom prst="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en-US" b="1" dirty="0" smtClean="0"/>
              <a:t>DRDA Protocol Client  for DB2</a:t>
            </a:r>
            <a:endParaRPr lang="en-US" b="1" dirty="0"/>
          </a:p>
        </p:txBody>
      </p:sp>
      <p:sp>
        <p:nvSpPr>
          <p:cNvPr id="23" name="TextBox 22"/>
          <p:cNvSpPr txBox="1"/>
          <p:nvPr/>
        </p:nvSpPr>
        <p:spPr>
          <a:xfrm>
            <a:off x="5164228" y="3083478"/>
            <a:ext cx="3355624" cy="276999"/>
          </a:xfrm>
          <a:prstGeom prst="rect">
            <a:avLst/>
          </a:prstGeom>
          <a:noFill/>
        </p:spPr>
        <p:txBody>
          <a:bodyPr wrap="square" lIns="0" tIns="0" rIns="0" bIns="0" rtlCol="0">
            <a:spAutoFit/>
          </a:bodyPr>
          <a:lstStyle/>
          <a:p>
            <a:pPr algn="ctr"/>
            <a:r>
              <a:rPr lang="en-US" b="1" spc="-69" dirty="0" smtClean="0">
                <a:gradFill>
                  <a:gsLst>
                    <a:gs pos="2917">
                      <a:schemeClr val="tx1"/>
                    </a:gs>
                    <a:gs pos="30000">
                      <a:schemeClr val="tx1"/>
                    </a:gs>
                  </a:gsLst>
                  <a:lin ang="5400000" scaled="0"/>
                </a:gradFill>
              </a:rPr>
              <a:t>Standard DRDA Protocol </a:t>
            </a:r>
            <a:r>
              <a:rPr lang="en-US" b="1" spc="-69" dirty="0">
                <a:gradFill>
                  <a:gsLst>
                    <a:gs pos="2917">
                      <a:schemeClr val="tx1"/>
                    </a:gs>
                    <a:gs pos="30000">
                      <a:schemeClr val="tx1"/>
                    </a:gs>
                  </a:gsLst>
                  <a:lin ang="5400000" scaled="0"/>
                </a:gradFill>
              </a:rPr>
              <a:t>and Formats</a:t>
            </a:r>
          </a:p>
        </p:txBody>
      </p:sp>
      <p:cxnSp>
        <p:nvCxnSpPr>
          <p:cNvPr id="24" name="Straight Arrow Connector 23"/>
          <p:cNvCxnSpPr/>
          <p:nvPr/>
        </p:nvCxnSpPr>
        <p:spPr>
          <a:xfrm>
            <a:off x="4516645" y="3602556"/>
            <a:ext cx="4671050" cy="21237"/>
          </a:xfrm>
          <a:prstGeom prst="straightConnector1">
            <a:avLst/>
          </a:prstGeom>
          <a:ln w="38100">
            <a:solidFill>
              <a:srgbClr val="FFC000"/>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5669081" y="3776342"/>
            <a:ext cx="2525364" cy="830997"/>
          </a:xfrm>
          <a:prstGeom prst="rect">
            <a:avLst/>
          </a:prstGeom>
          <a:noFill/>
        </p:spPr>
        <p:txBody>
          <a:bodyPr wrap="square" lIns="0" tIns="0" rIns="0" bIns="0" rtlCol="0">
            <a:spAutoFit/>
          </a:bodyPr>
          <a:lstStyle/>
          <a:p>
            <a:pPr algn="ctr"/>
            <a:r>
              <a:rPr lang="en-US" b="1" spc="-69" dirty="0">
                <a:gradFill>
                  <a:gsLst>
                    <a:gs pos="2917">
                      <a:schemeClr val="tx1"/>
                    </a:gs>
                    <a:gs pos="30000">
                      <a:schemeClr val="tx1"/>
                    </a:gs>
                  </a:gsLst>
                  <a:lin ang="5400000" scaled="0"/>
                </a:gradFill>
              </a:rPr>
              <a:t>TCP/IP </a:t>
            </a:r>
            <a:endParaRPr lang="en-US" b="1" spc="-69" dirty="0" smtClean="0">
              <a:gradFill>
                <a:gsLst>
                  <a:gs pos="2917">
                    <a:schemeClr val="tx1"/>
                  </a:gs>
                  <a:gs pos="30000">
                    <a:schemeClr val="tx1"/>
                  </a:gs>
                </a:gsLst>
                <a:lin ang="5400000" scaled="0"/>
              </a:gradFill>
            </a:endParaRPr>
          </a:p>
          <a:p>
            <a:pPr algn="ctr"/>
            <a:r>
              <a:rPr lang="en-US" b="1" spc="-69" dirty="0" smtClean="0">
                <a:gradFill>
                  <a:gsLst>
                    <a:gs pos="2917">
                      <a:schemeClr val="tx1"/>
                    </a:gs>
                    <a:gs pos="30000">
                      <a:schemeClr val="tx1"/>
                    </a:gs>
                  </a:gsLst>
                  <a:lin ang="5400000" scaled="0"/>
                </a:gradFill>
              </a:rPr>
              <a:t>via</a:t>
            </a:r>
          </a:p>
          <a:p>
            <a:pPr algn="ctr"/>
            <a:r>
              <a:rPr lang="en-US" b="1" spc="-69" dirty="0" smtClean="0">
                <a:gradFill>
                  <a:gsLst>
                    <a:gs pos="2917">
                      <a:schemeClr val="tx1"/>
                    </a:gs>
                    <a:gs pos="30000">
                      <a:schemeClr val="tx1"/>
                    </a:gs>
                  </a:gsLst>
                  <a:lin ang="5400000" scaled="0"/>
                </a:gradFill>
              </a:rPr>
              <a:t>VPN or Hybrid Connection</a:t>
            </a:r>
          </a:p>
        </p:txBody>
      </p:sp>
    </p:spTree>
    <p:extLst>
      <p:ext uri="{BB962C8B-B14F-4D97-AF65-F5344CB8AC3E}">
        <p14:creationId xmlns:p14="http://schemas.microsoft.com/office/powerpoint/2010/main" val="5794579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17" name="Title 16"/>
          <p:cNvSpPr>
            <a:spLocks noGrp="1"/>
          </p:cNvSpPr>
          <p:nvPr>
            <p:ph type="title"/>
          </p:nvPr>
        </p:nvSpPr>
        <p:spPr/>
        <p:txBody>
          <a:bodyPr/>
          <a:lstStyle/>
          <a:p>
            <a:r>
              <a:rPr lang="en-US" dirty="0"/>
              <a:t>DB2 </a:t>
            </a:r>
            <a:r>
              <a:rPr lang="en-US" dirty="0" smtClean="0"/>
              <a:t>Connector</a:t>
            </a:r>
            <a:endParaRPr lang="en-US" dirty="0"/>
          </a:p>
        </p:txBody>
      </p:sp>
      <p:sp>
        <p:nvSpPr>
          <p:cNvPr id="6" name="Text Placeholder 5"/>
          <p:cNvSpPr>
            <a:spLocks noGrp="1"/>
          </p:cNvSpPr>
          <p:nvPr>
            <p:ph idx="1"/>
          </p:nvPr>
        </p:nvSpPr>
        <p:spPr/>
        <p:txBody>
          <a:bodyPr>
            <a:normAutofit fontScale="77500" lnSpcReduction="20000"/>
          </a:bodyPr>
          <a:lstStyle/>
          <a:p>
            <a:r>
              <a:rPr lang="en-US" dirty="0" smtClean="0"/>
              <a:t>App Service API app</a:t>
            </a:r>
            <a:endParaRPr lang="en-US" dirty="0"/>
          </a:p>
          <a:p>
            <a:pPr lvl="1"/>
            <a:r>
              <a:rPr lang="en-US" dirty="0" smtClean="0"/>
              <a:t>Connector-specific </a:t>
            </a:r>
            <a:r>
              <a:rPr lang="en-US" dirty="0"/>
              <a:t>Web API </a:t>
            </a:r>
            <a:r>
              <a:rPr lang="en-US" dirty="0" smtClean="0"/>
              <a:t>operations using HTTP GET and POST verbs</a:t>
            </a:r>
          </a:p>
          <a:p>
            <a:pPr lvl="1"/>
            <a:r>
              <a:rPr lang="en-US" dirty="0"/>
              <a:t>	</a:t>
            </a:r>
            <a:r>
              <a:rPr lang="en-US" dirty="0" smtClean="0"/>
              <a:t>SELECT, INSERT, UPDATE, DELETE, custom SQL statement</a:t>
            </a:r>
          </a:p>
          <a:p>
            <a:pPr lvl="1"/>
            <a:r>
              <a:rPr lang="en-US" dirty="0" smtClean="0"/>
              <a:t>Industry-standard </a:t>
            </a:r>
            <a:r>
              <a:rPr lang="en-US" dirty="0"/>
              <a:t>Open Data Protocol (OData) </a:t>
            </a:r>
            <a:r>
              <a:rPr lang="en-US" dirty="0" smtClean="0"/>
              <a:t>operations</a:t>
            </a:r>
          </a:p>
          <a:p>
            <a:pPr lvl="1"/>
            <a:r>
              <a:rPr lang="en-US" dirty="0"/>
              <a:t>	</a:t>
            </a:r>
            <a:r>
              <a:rPr lang="en-US" dirty="0" smtClean="0"/>
              <a:t>SELECT, INSERT, UPDATE, DELETE</a:t>
            </a:r>
          </a:p>
          <a:p>
            <a:pPr lvl="1"/>
            <a:r>
              <a:rPr lang="en-US" dirty="0" smtClean="0"/>
              <a:t>Compatible with Logic app actions</a:t>
            </a:r>
          </a:p>
          <a:p>
            <a:pPr lvl="1"/>
            <a:r>
              <a:rPr lang="en-US" dirty="0" smtClean="0"/>
              <a:t>Swagger documentation and examples based on configured table list</a:t>
            </a:r>
          </a:p>
          <a:p>
            <a:r>
              <a:rPr lang="en-US" dirty="0" smtClean="0"/>
              <a:t>Networking</a:t>
            </a:r>
          </a:p>
          <a:p>
            <a:pPr lvl="1"/>
            <a:r>
              <a:rPr lang="en-US" dirty="0" smtClean="0"/>
              <a:t>Microsoft </a:t>
            </a:r>
            <a:r>
              <a:rPr lang="en-US" dirty="0"/>
              <a:t>Client for DRDA for connecting to </a:t>
            </a:r>
            <a:r>
              <a:rPr lang="en-US" dirty="0" smtClean="0"/>
              <a:t>DB2 </a:t>
            </a:r>
            <a:r>
              <a:rPr lang="en-US" dirty="0"/>
              <a:t>server across a TCP/IP </a:t>
            </a:r>
            <a:r>
              <a:rPr lang="en-US" dirty="0" smtClean="0"/>
              <a:t>network</a:t>
            </a:r>
          </a:p>
          <a:p>
            <a:pPr lvl="1"/>
            <a:r>
              <a:rPr lang="en-US" dirty="0"/>
              <a:t>VPN and hybrid connections to on-premises servers </a:t>
            </a:r>
          </a:p>
          <a:p>
            <a:pPr lvl="1"/>
            <a:r>
              <a:rPr lang="en-US" dirty="0"/>
              <a:t>Azure proxy service with service bus relay to on-premises connector</a:t>
            </a:r>
          </a:p>
          <a:p>
            <a:r>
              <a:rPr lang="en-US" dirty="0" smtClean="0"/>
              <a:t>DB2 servers</a:t>
            </a:r>
          </a:p>
          <a:p>
            <a:pPr lvl="1"/>
            <a:r>
              <a:rPr lang="en-US" dirty="0" smtClean="0"/>
              <a:t>IBM DB2 for z/OS V11 and V10</a:t>
            </a:r>
          </a:p>
          <a:p>
            <a:pPr lvl="1"/>
            <a:r>
              <a:rPr lang="en-US" dirty="0" smtClean="0"/>
              <a:t>DB2 for i V7R2, V7R1 and V6R</a:t>
            </a:r>
          </a:p>
          <a:p>
            <a:pPr lvl="1"/>
            <a:r>
              <a:rPr lang="en-US" dirty="0" smtClean="0"/>
              <a:t>DB2 for LUW V10.5, V10, and V9.7</a:t>
            </a:r>
          </a:p>
        </p:txBody>
      </p:sp>
    </p:spTree>
    <p:extLst>
      <p:ext uri="{BB962C8B-B14F-4D97-AF65-F5344CB8AC3E}">
        <p14:creationId xmlns:p14="http://schemas.microsoft.com/office/powerpoint/2010/main" val="24214644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136</TotalTime>
  <Words>896</Words>
  <Application>Microsoft Office PowerPoint</Application>
  <PresentationFormat>Widescreen</PresentationFormat>
  <Paragraphs>166</Paragraphs>
  <Slides>16</Slides>
  <Notes>7</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16</vt:i4>
      </vt:variant>
    </vt:vector>
  </HeadingPairs>
  <TitlesOfParts>
    <vt:vector size="26" baseType="lpstr">
      <vt:lpstr>Arial</vt:lpstr>
      <vt:lpstr>Calibri</vt:lpstr>
      <vt:lpstr>Calibri Light</vt:lpstr>
      <vt:lpstr>Consolas</vt:lpstr>
      <vt:lpstr>Roboto Cn</vt:lpstr>
      <vt:lpstr>Segoe UI</vt:lpstr>
      <vt:lpstr>Segoe UI Light</vt:lpstr>
      <vt:lpstr>Segoe UI Semibold</vt:lpstr>
      <vt:lpstr>Segoe UI Symbol</vt:lpstr>
      <vt:lpstr>Office Theme</vt:lpstr>
      <vt:lpstr>PowerPoint Presentation</vt:lpstr>
      <vt:lpstr>Enterprise Cloud Solutions</vt:lpstr>
      <vt:lpstr>Azure App Service</vt:lpstr>
      <vt:lpstr>API App Connectors</vt:lpstr>
      <vt:lpstr>Microsoft Connector for MQ</vt:lpstr>
      <vt:lpstr>MQ Connector</vt:lpstr>
      <vt:lpstr>Demo MQ Connector</vt:lpstr>
      <vt:lpstr>Microsoft Connector for DB2</vt:lpstr>
      <vt:lpstr>DB2 Connector</vt:lpstr>
      <vt:lpstr>Demo DB2 Connector</vt:lpstr>
      <vt:lpstr>Microsoft Connector for Informix</vt:lpstr>
      <vt:lpstr>Informix Connector</vt:lpstr>
      <vt:lpstr>Demo Informix Connector</vt:lpstr>
      <vt:lpstr>Integrate existing IBM Systems</vt:lpstr>
      <vt:lpstr>Microsoft Host Integration Server</vt:lpstr>
      <vt:lpstr>Roadmap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 Larsen</dc:creator>
  <cp:lastModifiedBy>Paul Larsen</cp:lastModifiedBy>
  <cp:revision>48</cp:revision>
  <dcterms:created xsi:type="dcterms:W3CDTF">2015-04-08T19:23:50Z</dcterms:created>
  <dcterms:modified xsi:type="dcterms:W3CDTF">2015-04-13T06:09:20Z</dcterms:modified>
</cp:coreProperties>
</file>