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5" r:id="rId6"/>
    <p:sldId id="276" r:id="rId7"/>
    <p:sldId id="263" r:id="rId8"/>
    <p:sldId id="268" r:id="rId9"/>
    <p:sldId id="273" r:id="rId10"/>
    <p:sldId id="274" r:id="rId11"/>
    <p:sldId id="269" r:id="rId12"/>
    <p:sldId id="286" r:id="rId13"/>
    <p:sldId id="287" r:id="rId14"/>
    <p:sldId id="262" r:id="rId15"/>
    <p:sldId id="258" r:id="rId16"/>
    <p:sldId id="271" r:id="rId17"/>
    <p:sldId id="270" r:id="rId18"/>
    <p:sldId id="264" r:id="rId19"/>
    <p:sldId id="265" r:id="rId20"/>
    <p:sldId id="279" r:id="rId21"/>
    <p:sldId id="280" r:id="rId22"/>
    <p:sldId id="281" r:id="rId23"/>
    <p:sldId id="282" r:id="rId24"/>
    <p:sldId id="284" r:id="rId25"/>
    <p:sldId id="283" r:id="rId26"/>
    <p:sldId id="266" r:id="rId27"/>
    <p:sldId id="267" r:id="rId28"/>
    <p:sldId id="261" r:id="rId29"/>
    <p:sldId id="285" r:id="rId30"/>
    <p:sldId id="272" r:id="rId31"/>
    <p:sldId id="260" r:id="rId32"/>
    <p:sldId id="259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29B85-D3C6-4196-B8E9-EB809903DA5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F1E2C4-66BD-46BF-9CBA-0D273FB11DB1}">
      <dgm:prSet phldrT="[Text]"/>
      <dgm:spPr/>
      <dgm:t>
        <a:bodyPr/>
        <a:lstStyle/>
        <a:p>
          <a:r>
            <a:rPr lang="en-US" dirty="0"/>
            <a:t>Effective Architecture</a:t>
          </a:r>
          <a:endParaRPr lang="en-GB" dirty="0"/>
        </a:p>
      </dgm:t>
    </dgm:pt>
    <dgm:pt modelId="{FC3F2B0F-CDCF-46F5-8BCA-D54CBE3B640C}" type="parTrans" cxnId="{9A49FD55-AA92-4635-84BE-DCE0072FCD82}">
      <dgm:prSet/>
      <dgm:spPr/>
      <dgm:t>
        <a:bodyPr/>
        <a:lstStyle/>
        <a:p>
          <a:endParaRPr lang="en-GB"/>
        </a:p>
      </dgm:t>
    </dgm:pt>
    <dgm:pt modelId="{31B03382-F746-4973-A40B-0726D3AA44A9}" type="sibTrans" cxnId="{9A49FD55-AA92-4635-84BE-DCE0072FCD82}">
      <dgm:prSet/>
      <dgm:spPr/>
      <dgm:t>
        <a:bodyPr/>
        <a:lstStyle/>
        <a:p>
          <a:endParaRPr lang="en-GB"/>
        </a:p>
      </dgm:t>
    </dgm:pt>
    <dgm:pt modelId="{825C1FA6-60C3-46F0-880C-365E6C4DEDB4}">
      <dgm:prSet phldrT="[Text]"/>
      <dgm:spPr/>
      <dgm:t>
        <a:bodyPr/>
        <a:lstStyle/>
        <a:p>
          <a:r>
            <a:rPr lang="en-US" dirty="0"/>
            <a:t>Technical Debt</a:t>
          </a:r>
          <a:endParaRPr lang="en-GB" dirty="0"/>
        </a:p>
      </dgm:t>
    </dgm:pt>
    <dgm:pt modelId="{12514A41-DA38-4D28-9706-83F080133FEE}" type="parTrans" cxnId="{5C614389-2B78-44F3-A060-ED37F267AA56}">
      <dgm:prSet/>
      <dgm:spPr/>
      <dgm:t>
        <a:bodyPr/>
        <a:lstStyle/>
        <a:p>
          <a:endParaRPr lang="en-GB"/>
        </a:p>
      </dgm:t>
    </dgm:pt>
    <dgm:pt modelId="{14B5F289-6F7C-4214-B177-4E5167577A2E}" type="sibTrans" cxnId="{5C614389-2B78-44F3-A060-ED37F267AA56}">
      <dgm:prSet/>
      <dgm:spPr/>
      <dgm:t>
        <a:bodyPr/>
        <a:lstStyle/>
        <a:p>
          <a:endParaRPr lang="en-GB"/>
        </a:p>
      </dgm:t>
    </dgm:pt>
    <dgm:pt modelId="{3A67CDFA-52E7-4D5B-B142-1F6F8211E512}">
      <dgm:prSet phldrT="[Text]"/>
      <dgm:spPr/>
      <dgm:t>
        <a:bodyPr/>
        <a:lstStyle/>
        <a:p>
          <a:r>
            <a:rPr lang="en-US" dirty="0"/>
            <a:t>Delivery</a:t>
          </a:r>
          <a:endParaRPr lang="en-GB" dirty="0"/>
        </a:p>
      </dgm:t>
    </dgm:pt>
    <dgm:pt modelId="{3DA4E81A-4550-44FE-A129-19F72F6AAA51}" type="parTrans" cxnId="{8A8CF728-D354-4825-BAB4-3155EAFF6C56}">
      <dgm:prSet/>
      <dgm:spPr/>
      <dgm:t>
        <a:bodyPr/>
        <a:lstStyle/>
        <a:p>
          <a:endParaRPr lang="en-GB"/>
        </a:p>
      </dgm:t>
    </dgm:pt>
    <dgm:pt modelId="{E10EDD67-CDD2-4D66-BEC9-42F92F1B1E87}" type="sibTrans" cxnId="{8A8CF728-D354-4825-BAB4-3155EAFF6C56}">
      <dgm:prSet/>
      <dgm:spPr/>
      <dgm:t>
        <a:bodyPr/>
        <a:lstStyle/>
        <a:p>
          <a:endParaRPr lang="en-GB"/>
        </a:p>
      </dgm:t>
    </dgm:pt>
    <dgm:pt modelId="{D6036757-C26E-408B-B52E-B2B6A435CCD8}">
      <dgm:prSet phldrT="[Text]"/>
      <dgm:spPr/>
      <dgm:t>
        <a:bodyPr/>
        <a:lstStyle/>
        <a:p>
          <a:r>
            <a:rPr lang="en-US" dirty="0"/>
            <a:t>Make the customer happy</a:t>
          </a:r>
          <a:endParaRPr lang="en-GB" dirty="0"/>
        </a:p>
      </dgm:t>
    </dgm:pt>
    <dgm:pt modelId="{24A1FA6A-7987-4FC7-BD26-0B20B21B0679}" type="parTrans" cxnId="{34572356-C285-4755-9873-4A5E05578928}">
      <dgm:prSet/>
      <dgm:spPr/>
      <dgm:t>
        <a:bodyPr/>
        <a:lstStyle/>
        <a:p>
          <a:endParaRPr lang="en-GB"/>
        </a:p>
      </dgm:t>
    </dgm:pt>
    <dgm:pt modelId="{20396D69-F6D3-4393-BD4E-046FD018DECD}" type="sibTrans" cxnId="{34572356-C285-4755-9873-4A5E05578928}">
      <dgm:prSet/>
      <dgm:spPr/>
      <dgm:t>
        <a:bodyPr/>
        <a:lstStyle/>
        <a:p>
          <a:endParaRPr lang="en-GB"/>
        </a:p>
      </dgm:t>
    </dgm:pt>
    <dgm:pt modelId="{BDD41659-F15E-4C0F-8A20-B6DAC2667A32}">
      <dgm:prSet phldrT="[Text]"/>
      <dgm:spPr/>
      <dgm:t>
        <a:bodyPr/>
        <a:lstStyle/>
        <a:p>
          <a:r>
            <a:rPr lang="en-US" dirty="0"/>
            <a:t>Hit deadlines</a:t>
          </a:r>
          <a:endParaRPr lang="en-GB" dirty="0"/>
        </a:p>
      </dgm:t>
    </dgm:pt>
    <dgm:pt modelId="{EB962862-770B-43AA-B6CD-C9A2DB6880A5}" type="parTrans" cxnId="{706FB5BA-19DE-42D0-9CA2-D9E9C4249CBD}">
      <dgm:prSet/>
      <dgm:spPr/>
      <dgm:t>
        <a:bodyPr/>
        <a:lstStyle/>
        <a:p>
          <a:endParaRPr lang="en-GB"/>
        </a:p>
      </dgm:t>
    </dgm:pt>
    <dgm:pt modelId="{E833ECB3-9451-4E05-9B8F-A1D2D28DEDE0}" type="sibTrans" cxnId="{706FB5BA-19DE-42D0-9CA2-D9E9C4249CBD}">
      <dgm:prSet/>
      <dgm:spPr/>
      <dgm:t>
        <a:bodyPr/>
        <a:lstStyle/>
        <a:p>
          <a:endParaRPr lang="en-GB"/>
        </a:p>
      </dgm:t>
    </dgm:pt>
    <dgm:pt modelId="{BA53D8D8-0F43-4273-9B85-6C199F2AC6FD}">
      <dgm:prSet phldrT="[Text]"/>
      <dgm:spPr/>
      <dgm:t>
        <a:bodyPr/>
        <a:lstStyle/>
        <a:p>
          <a:r>
            <a:rPr lang="en-US" dirty="0"/>
            <a:t>Deliver the project</a:t>
          </a:r>
          <a:endParaRPr lang="en-GB" dirty="0"/>
        </a:p>
      </dgm:t>
    </dgm:pt>
    <dgm:pt modelId="{85063BB5-E42D-4364-99E7-B36174E93AF3}" type="parTrans" cxnId="{2EE99625-D834-4031-934D-1744CF862D2D}">
      <dgm:prSet/>
      <dgm:spPr/>
      <dgm:t>
        <a:bodyPr/>
        <a:lstStyle/>
        <a:p>
          <a:endParaRPr lang="en-GB"/>
        </a:p>
      </dgm:t>
    </dgm:pt>
    <dgm:pt modelId="{92A556F6-2335-4AE1-A49A-D7FB31C98FAC}" type="sibTrans" cxnId="{2EE99625-D834-4031-934D-1744CF862D2D}">
      <dgm:prSet/>
      <dgm:spPr/>
      <dgm:t>
        <a:bodyPr/>
        <a:lstStyle/>
        <a:p>
          <a:endParaRPr lang="en-GB"/>
        </a:p>
      </dgm:t>
    </dgm:pt>
    <dgm:pt modelId="{8B26BD12-D132-4F91-A47B-CBA50321598C}">
      <dgm:prSet phldrT="[Text]"/>
      <dgm:spPr/>
      <dgm:t>
        <a:bodyPr/>
        <a:lstStyle/>
        <a:p>
          <a:r>
            <a:rPr lang="en-US" dirty="0"/>
            <a:t>Architecture</a:t>
          </a:r>
          <a:endParaRPr lang="en-GB" dirty="0"/>
        </a:p>
      </dgm:t>
    </dgm:pt>
    <dgm:pt modelId="{29D9BE01-75DB-46E6-A9A2-6456722BF172}" type="sibTrans" cxnId="{FC480F23-FC1E-41B9-8D5B-68C6AA230209}">
      <dgm:prSet/>
      <dgm:spPr/>
      <dgm:t>
        <a:bodyPr/>
        <a:lstStyle/>
        <a:p>
          <a:endParaRPr lang="en-GB"/>
        </a:p>
      </dgm:t>
    </dgm:pt>
    <dgm:pt modelId="{BA08D47B-10B0-4060-A838-6FC1B7ECFC9E}" type="parTrans" cxnId="{FC480F23-FC1E-41B9-8D5B-68C6AA230209}">
      <dgm:prSet/>
      <dgm:spPr/>
      <dgm:t>
        <a:bodyPr/>
        <a:lstStyle/>
        <a:p>
          <a:endParaRPr lang="en-GB"/>
        </a:p>
      </dgm:t>
    </dgm:pt>
    <dgm:pt modelId="{19F17128-981B-4818-B389-D3CB89A35A43}" type="pres">
      <dgm:prSet presAssocID="{87629B85-D3C6-4196-B8E9-EB809903DA5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2311DE-8F76-4018-9B03-4DD1F45F0764}" type="pres">
      <dgm:prSet presAssocID="{87629B85-D3C6-4196-B8E9-EB809903DA5B}" presName="dummyMaxCanvas" presStyleCnt="0"/>
      <dgm:spPr/>
    </dgm:pt>
    <dgm:pt modelId="{E2DE99CA-2732-4E44-8918-08AF049B5EEC}" type="pres">
      <dgm:prSet presAssocID="{87629B85-D3C6-4196-B8E9-EB809903DA5B}" presName="parentComposite" presStyleCnt="0"/>
      <dgm:spPr/>
    </dgm:pt>
    <dgm:pt modelId="{CE568EC4-8234-4A2D-99CC-BA4ACDB3A03A}" type="pres">
      <dgm:prSet presAssocID="{87629B85-D3C6-4196-B8E9-EB809903DA5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453DA160-B932-4E8C-B428-EDFFBEF807AB}" type="pres">
      <dgm:prSet presAssocID="{87629B85-D3C6-4196-B8E9-EB809903DA5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571FB3F5-0040-4942-9B7F-FE0F02218F2A}" type="pres">
      <dgm:prSet presAssocID="{87629B85-D3C6-4196-B8E9-EB809903DA5B}" presName="childrenComposite" presStyleCnt="0"/>
      <dgm:spPr/>
    </dgm:pt>
    <dgm:pt modelId="{BA24989A-65C7-4872-90EF-B8233CD64311}" type="pres">
      <dgm:prSet presAssocID="{87629B85-D3C6-4196-B8E9-EB809903DA5B}" presName="dummyMaxCanvas_ChildArea" presStyleCnt="0"/>
      <dgm:spPr/>
    </dgm:pt>
    <dgm:pt modelId="{558845AA-7730-4ED5-8CD2-8CEC11DD5D7A}" type="pres">
      <dgm:prSet presAssocID="{87629B85-D3C6-4196-B8E9-EB809903DA5B}" presName="fulcrum" presStyleLbl="alignAccFollowNode1" presStyleIdx="2" presStyleCnt="4"/>
      <dgm:spPr/>
    </dgm:pt>
    <dgm:pt modelId="{0CA8DB77-EAE9-4730-A0B6-F7C45A234E64}" type="pres">
      <dgm:prSet presAssocID="{87629B85-D3C6-4196-B8E9-EB809903DA5B}" presName="balance_23" presStyleLbl="alignAccFollowNode1" presStyleIdx="3" presStyleCnt="4">
        <dgm:presLayoutVars>
          <dgm:bulletEnabled val="1"/>
        </dgm:presLayoutVars>
      </dgm:prSet>
      <dgm:spPr/>
    </dgm:pt>
    <dgm:pt modelId="{9C4BF8B7-A29C-41F8-A0C1-F3A1BA0558AD}" type="pres">
      <dgm:prSet presAssocID="{87629B85-D3C6-4196-B8E9-EB809903DA5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92997A-D74E-489F-8991-AC7F6EAB7B0A}" type="pres">
      <dgm:prSet presAssocID="{87629B85-D3C6-4196-B8E9-EB809903DA5B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39265-537A-44C7-AE2D-385450E76662}" type="pres">
      <dgm:prSet presAssocID="{87629B85-D3C6-4196-B8E9-EB809903DA5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B7D68-AE71-4E97-A6B3-C5A396331449}" type="pres">
      <dgm:prSet presAssocID="{87629B85-D3C6-4196-B8E9-EB809903DA5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561539-7538-41C9-B0C4-B3AA61C98162}" type="pres">
      <dgm:prSet presAssocID="{87629B85-D3C6-4196-B8E9-EB809903DA5B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E99625-D834-4031-934D-1744CF862D2D}" srcId="{3A67CDFA-52E7-4D5B-B142-1F6F8211E512}" destId="{BA53D8D8-0F43-4273-9B85-6C199F2AC6FD}" srcOrd="2" destOrd="0" parTransId="{85063BB5-E42D-4364-99E7-B36174E93AF3}" sibTransId="{92A556F6-2335-4AE1-A49A-D7FB31C98FAC}"/>
    <dgm:cxn modelId="{A0EBE449-58A2-4CDD-A69A-52787B32BBC6}" type="presOf" srcId="{D6036757-C26E-408B-B52E-B2B6A435CCD8}" destId="{9C4BF8B7-A29C-41F8-A0C1-F3A1BA0558AD}" srcOrd="0" destOrd="0" presId="urn:microsoft.com/office/officeart/2005/8/layout/balance1"/>
    <dgm:cxn modelId="{F0BCB423-E7D8-4979-924A-374C375A748B}" type="presOf" srcId="{8B26BD12-D132-4F91-A47B-CBA50321598C}" destId="{CE568EC4-8234-4A2D-99CC-BA4ACDB3A03A}" srcOrd="0" destOrd="0" presId="urn:microsoft.com/office/officeart/2005/8/layout/balance1"/>
    <dgm:cxn modelId="{9A49FD55-AA92-4635-84BE-DCE0072FCD82}" srcId="{8B26BD12-D132-4F91-A47B-CBA50321598C}" destId="{C7F1E2C4-66BD-46BF-9CBA-0D273FB11DB1}" srcOrd="0" destOrd="0" parTransId="{FC3F2B0F-CDCF-46F5-8BCA-D54CBE3B640C}" sibTransId="{31B03382-F746-4973-A40B-0726D3AA44A9}"/>
    <dgm:cxn modelId="{706FB5BA-19DE-42D0-9CA2-D9E9C4249CBD}" srcId="{3A67CDFA-52E7-4D5B-B142-1F6F8211E512}" destId="{BDD41659-F15E-4C0F-8A20-B6DAC2667A32}" srcOrd="1" destOrd="0" parTransId="{EB962862-770B-43AA-B6CD-C9A2DB6880A5}" sibTransId="{E833ECB3-9451-4E05-9B8F-A1D2D28DEDE0}"/>
    <dgm:cxn modelId="{FDB36E2B-94CC-4F10-BB4C-A01A526E5759}" type="presOf" srcId="{BA53D8D8-0F43-4273-9B85-6C199F2AC6FD}" destId="{93C39265-537A-44C7-AE2D-385450E76662}" srcOrd="0" destOrd="0" presId="urn:microsoft.com/office/officeart/2005/8/layout/balance1"/>
    <dgm:cxn modelId="{95E6F20D-81F0-47B3-AA1F-A4A57CEF12F7}" type="presOf" srcId="{87629B85-D3C6-4196-B8E9-EB809903DA5B}" destId="{19F17128-981B-4818-B389-D3CB89A35A43}" srcOrd="0" destOrd="0" presId="urn:microsoft.com/office/officeart/2005/8/layout/balance1"/>
    <dgm:cxn modelId="{7F047CA2-32AC-4679-8306-5B81A8645C97}" type="presOf" srcId="{825C1FA6-60C3-46F0-880C-365E6C4DEDB4}" destId="{08561539-7538-41C9-B0C4-B3AA61C98162}" srcOrd="0" destOrd="0" presId="urn:microsoft.com/office/officeart/2005/8/layout/balance1"/>
    <dgm:cxn modelId="{7A1496C4-DA2F-4FA0-A5DC-6C0BD43C5444}" type="presOf" srcId="{3A67CDFA-52E7-4D5B-B142-1F6F8211E512}" destId="{453DA160-B932-4E8C-B428-EDFFBEF807AB}" srcOrd="0" destOrd="0" presId="urn:microsoft.com/office/officeart/2005/8/layout/balance1"/>
    <dgm:cxn modelId="{35E0AEFE-4903-4425-AFFC-0A6F400B5E8D}" type="presOf" srcId="{C7F1E2C4-66BD-46BF-9CBA-0D273FB11DB1}" destId="{F05B7D68-AE71-4E97-A6B3-C5A396331449}" srcOrd="0" destOrd="0" presId="urn:microsoft.com/office/officeart/2005/8/layout/balance1"/>
    <dgm:cxn modelId="{34572356-C285-4755-9873-4A5E05578928}" srcId="{3A67CDFA-52E7-4D5B-B142-1F6F8211E512}" destId="{D6036757-C26E-408B-B52E-B2B6A435CCD8}" srcOrd="0" destOrd="0" parTransId="{24A1FA6A-7987-4FC7-BD26-0B20B21B0679}" sibTransId="{20396D69-F6D3-4393-BD4E-046FD018DECD}"/>
    <dgm:cxn modelId="{8A8CF728-D354-4825-BAB4-3155EAFF6C56}" srcId="{87629B85-D3C6-4196-B8E9-EB809903DA5B}" destId="{3A67CDFA-52E7-4D5B-B142-1F6F8211E512}" srcOrd="1" destOrd="0" parTransId="{3DA4E81A-4550-44FE-A129-19F72F6AAA51}" sibTransId="{E10EDD67-CDD2-4D66-BEC9-42F92F1B1E87}"/>
    <dgm:cxn modelId="{FC480F23-FC1E-41B9-8D5B-68C6AA230209}" srcId="{87629B85-D3C6-4196-B8E9-EB809903DA5B}" destId="{8B26BD12-D132-4F91-A47B-CBA50321598C}" srcOrd="0" destOrd="0" parTransId="{BA08D47B-10B0-4060-A838-6FC1B7ECFC9E}" sibTransId="{29D9BE01-75DB-46E6-A9A2-6456722BF172}"/>
    <dgm:cxn modelId="{B41C246B-D7EE-4697-9C2B-1DDDCA9CF50C}" type="presOf" srcId="{BDD41659-F15E-4C0F-8A20-B6DAC2667A32}" destId="{5F92997A-D74E-489F-8991-AC7F6EAB7B0A}" srcOrd="0" destOrd="0" presId="urn:microsoft.com/office/officeart/2005/8/layout/balance1"/>
    <dgm:cxn modelId="{5C614389-2B78-44F3-A060-ED37F267AA56}" srcId="{8B26BD12-D132-4F91-A47B-CBA50321598C}" destId="{825C1FA6-60C3-46F0-880C-365E6C4DEDB4}" srcOrd="1" destOrd="0" parTransId="{12514A41-DA38-4D28-9706-83F080133FEE}" sibTransId="{14B5F289-6F7C-4214-B177-4E5167577A2E}"/>
    <dgm:cxn modelId="{0D334F98-CA7C-42B7-A338-23F298BC67FD}" type="presParOf" srcId="{19F17128-981B-4818-B389-D3CB89A35A43}" destId="{D22311DE-8F76-4018-9B03-4DD1F45F0764}" srcOrd="0" destOrd="0" presId="urn:microsoft.com/office/officeart/2005/8/layout/balance1"/>
    <dgm:cxn modelId="{EE91B9BB-BFDD-4F5A-89F5-41960D747752}" type="presParOf" srcId="{19F17128-981B-4818-B389-D3CB89A35A43}" destId="{E2DE99CA-2732-4E44-8918-08AF049B5EEC}" srcOrd="1" destOrd="0" presId="urn:microsoft.com/office/officeart/2005/8/layout/balance1"/>
    <dgm:cxn modelId="{EE7F7404-461A-4A3B-B7FB-1A0476A65B5E}" type="presParOf" srcId="{E2DE99CA-2732-4E44-8918-08AF049B5EEC}" destId="{CE568EC4-8234-4A2D-99CC-BA4ACDB3A03A}" srcOrd="0" destOrd="0" presId="urn:microsoft.com/office/officeart/2005/8/layout/balance1"/>
    <dgm:cxn modelId="{12A466D5-194C-47C0-A797-25F0F9B112EB}" type="presParOf" srcId="{E2DE99CA-2732-4E44-8918-08AF049B5EEC}" destId="{453DA160-B932-4E8C-B428-EDFFBEF807AB}" srcOrd="1" destOrd="0" presId="urn:microsoft.com/office/officeart/2005/8/layout/balance1"/>
    <dgm:cxn modelId="{7556D24F-3988-4D2C-8604-F2C50F11802D}" type="presParOf" srcId="{19F17128-981B-4818-B389-D3CB89A35A43}" destId="{571FB3F5-0040-4942-9B7F-FE0F02218F2A}" srcOrd="2" destOrd="0" presId="urn:microsoft.com/office/officeart/2005/8/layout/balance1"/>
    <dgm:cxn modelId="{56D06043-1879-4250-A2E7-DB4A102F4381}" type="presParOf" srcId="{571FB3F5-0040-4942-9B7F-FE0F02218F2A}" destId="{BA24989A-65C7-4872-90EF-B8233CD64311}" srcOrd="0" destOrd="0" presId="urn:microsoft.com/office/officeart/2005/8/layout/balance1"/>
    <dgm:cxn modelId="{079C0944-BC51-4DDF-9524-81D7386BA11A}" type="presParOf" srcId="{571FB3F5-0040-4942-9B7F-FE0F02218F2A}" destId="{558845AA-7730-4ED5-8CD2-8CEC11DD5D7A}" srcOrd="1" destOrd="0" presId="urn:microsoft.com/office/officeart/2005/8/layout/balance1"/>
    <dgm:cxn modelId="{57CDB428-1CE4-413E-B144-8A0CB048DD6E}" type="presParOf" srcId="{571FB3F5-0040-4942-9B7F-FE0F02218F2A}" destId="{0CA8DB77-EAE9-4730-A0B6-F7C45A234E64}" srcOrd="2" destOrd="0" presId="urn:microsoft.com/office/officeart/2005/8/layout/balance1"/>
    <dgm:cxn modelId="{E3DA0F3F-DF9E-4FE2-AB48-89B4BE75FA87}" type="presParOf" srcId="{571FB3F5-0040-4942-9B7F-FE0F02218F2A}" destId="{9C4BF8B7-A29C-41F8-A0C1-F3A1BA0558AD}" srcOrd="3" destOrd="0" presId="urn:microsoft.com/office/officeart/2005/8/layout/balance1"/>
    <dgm:cxn modelId="{840B195B-98E9-4BF1-820D-53F68D613A9F}" type="presParOf" srcId="{571FB3F5-0040-4942-9B7F-FE0F02218F2A}" destId="{5F92997A-D74E-489F-8991-AC7F6EAB7B0A}" srcOrd="4" destOrd="0" presId="urn:microsoft.com/office/officeart/2005/8/layout/balance1"/>
    <dgm:cxn modelId="{F0CA4DBC-9B62-4A6A-AFCE-E82A5766CED6}" type="presParOf" srcId="{571FB3F5-0040-4942-9B7F-FE0F02218F2A}" destId="{93C39265-537A-44C7-AE2D-385450E76662}" srcOrd="5" destOrd="0" presId="urn:microsoft.com/office/officeart/2005/8/layout/balance1"/>
    <dgm:cxn modelId="{FDF1C207-8F93-48CF-8774-14C29247BD15}" type="presParOf" srcId="{571FB3F5-0040-4942-9B7F-FE0F02218F2A}" destId="{F05B7D68-AE71-4E97-A6B3-C5A396331449}" srcOrd="6" destOrd="0" presId="urn:microsoft.com/office/officeart/2005/8/layout/balance1"/>
    <dgm:cxn modelId="{55DEF377-8499-4827-97A6-12D3215A105A}" type="presParOf" srcId="{571FB3F5-0040-4942-9B7F-FE0F02218F2A}" destId="{08561539-7538-41C9-B0C4-B3AA61C9816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8EC4-8234-4A2D-99CC-BA4ACDB3A03A}">
      <dsp:nvSpPr>
        <dsp:cNvPr id="0" name=""/>
        <dsp:cNvSpPr/>
      </dsp:nvSpPr>
      <dsp:spPr>
        <a:xfrm>
          <a:off x="1016433" y="0"/>
          <a:ext cx="1340825" cy="7449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Architecture</a:t>
          </a:r>
          <a:endParaRPr lang="en-GB" sz="1600" kern="1200" dirty="0"/>
        </a:p>
      </dsp:txBody>
      <dsp:txXfrm>
        <a:off x="1038250" y="21817"/>
        <a:ext cx="1297191" cy="701269"/>
      </dsp:txXfrm>
    </dsp:sp>
    <dsp:sp modelId="{453DA160-B932-4E8C-B428-EDFFBEF807AB}">
      <dsp:nvSpPr>
        <dsp:cNvPr id="0" name=""/>
        <dsp:cNvSpPr/>
      </dsp:nvSpPr>
      <dsp:spPr>
        <a:xfrm>
          <a:off x="2953181" y="0"/>
          <a:ext cx="1340825" cy="7449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Delivery</a:t>
          </a:r>
          <a:endParaRPr lang="en-GB" sz="1600" kern="1200" dirty="0"/>
        </a:p>
      </dsp:txBody>
      <dsp:txXfrm>
        <a:off x="2974998" y="21817"/>
        <a:ext cx="1297191" cy="701269"/>
      </dsp:txXfrm>
    </dsp:sp>
    <dsp:sp modelId="{558845AA-7730-4ED5-8CD2-8CEC11DD5D7A}">
      <dsp:nvSpPr>
        <dsp:cNvPr id="0" name=""/>
        <dsp:cNvSpPr/>
      </dsp:nvSpPr>
      <dsp:spPr>
        <a:xfrm>
          <a:off x="2375881" y="3165837"/>
          <a:ext cx="558677" cy="55867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8DB77-EAE9-4730-A0B6-F7C45A234E64}">
      <dsp:nvSpPr>
        <dsp:cNvPr id="0" name=""/>
        <dsp:cNvSpPr/>
      </dsp:nvSpPr>
      <dsp:spPr>
        <a:xfrm rot="240000">
          <a:off x="978676" y="2926438"/>
          <a:ext cx="3353087" cy="234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BF8B7-A29C-41F8-A0C1-F3A1BA0558AD}">
      <dsp:nvSpPr>
        <dsp:cNvPr id="0" name=""/>
        <dsp:cNvSpPr/>
      </dsp:nvSpPr>
      <dsp:spPr>
        <a:xfrm rot="240000">
          <a:off x="2991914" y="2340203"/>
          <a:ext cx="1337850" cy="62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Make the customer happy</a:t>
          </a:r>
          <a:endParaRPr lang="en-GB" sz="1300" kern="1200" dirty="0"/>
        </a:p>
      </dsp:txBody>
      <dsp:txXfrm>
        <a:off x="3022341" y="2370630"/>
        <a:ext cx="1276996" cy="562447"/>
      </dsp:txXfrm>
    </dsp:sp>
    <dsp:sp modelId="{5F92997A-D74E-489F-8991-AC7F6EAB7B0A}">
      <dsp:nvSpPr>
        <dsp:cNvPr id="0" name=""/>
        <dsp:cNvSpPr/>
      </dsp:nvSpPr>
      <dsp:spPr>
        <a:xfrm rot="240000">
          <a:off x="3040333" y="1669791"/>
          <a:ext cx="1337850" cy="62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Hit deadlines</a:t>
          </a:r>
          <a:endParaRPr lang="en-GB" sz="1300" kern="1200" dirty="0"/>
        </a:p>
      </dsp:txBody>
      <dsp:txXfrm>
        <a:off x="3070760" y="1700218"/>
        <a:ext cx="1276996" cy="562447"/>
      </dsp:txXfrm>
    </dsp:sp>
    <dsp:sp modelId="{93C39265-537A-44C7-AE2D-385450E76662}">
      <dsp:nvSpPr>
        <dsp:cNvPr id="0" name=""/>
        <dsp:cNvSpPr/>
      </dsp:nvSpPr>
      <dsp:spPr>
        <a:xfrm rot="240000">
          <a:off x="3088751" y="1014276"/>
          <a:ext cx="1337850" cy="62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Deliver the project</a:t>
          </a:r>
          <a:endParaRPr lang="en-GB" sz="1300" kern="1200" dirty="0"/>
        </a:p>
      </dsp:txBody>
      <dsp:txXfrm>
        <a:off x="3119178" y="1044703"/>
        <a:ext cx="1276996" cy="562447"/>
      </dsp:txXfrm>
    </dsp:sp>
    <dsp:sp modelId="{F05B7D68-AE71-4E97-A6B3-C5A396331449}">
      <dsp:nvSpPr>
        <dsp:cNvPr id="0" name=""/>
        <dsp:cNvSpPr/>
      </dsp:nvSpPr>
      <dsp:spPr>
        <a:xfrm rot="240000">
          <a:off x="1073789" y="2206121"/>
          <a:ext cx="1337850" cy="62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Effective Architecture</a:t>
          </a:r>
          <a:endParaRPr lang="en-GB" sz="1300" kern="1200" dirty="0"/>
        </a:p>
      </dsp:txBody>
      <dsp:txXfrm>
        <a:off x="1104216" y="2236548"/>
        <a:ext cx="1276996" cy="562447"/>
      </dsp:txXfrm>
    </dsp:sp>
    <dsp:sp modelId="{08561539-7538-41C9-B0C4-B3AA61C98162}">
      <dsp:nvSpPr>
        <dsp:cNvPr id="0" name=""/>
        <dsp:cNvSpPr/>
      </dsp:nvSpPr>
      <dsp:spPr>
        <a:xfrm rot="240000">
          <a:off x="1122207" y="1535708"/>
          <a:ext cx="1337850" cy="62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Technical Debt</a:t>
          </a:r>
          <a:endParaRPr lang="en-GB" sz="1300" kern="1200" dirty="0"/>
        </a:p>
      </dsp:txBody>
      <dsp:txXfrm>
        <a:off x="1152634" y="1566135"/>
        <a:ext cx="1276996" cy="562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37ED-90F5-4EAF-98A6-55B7F0E1EFCE}" type="datetimeFigureOut">
              <a:rPr lang="en-IN" smtClean="0"/>
              <a:t>09-09-2016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1C63-4A19-4F29-92CF-3B41E46C3E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1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C237-54E6-445A-A7FA-512DE34CCA1B}" type="datetimeFigureOut">
              <a:rPr lang="en-IN" smtClean="0"/>
              <a:t>09-09-2016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A90-197E-479D-89C5-AF38B411E3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59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Azure and Microsoft,</a:t>
            </a:r>
            <a:r>
              <a:rPr lang="en-US" baseline="0" dirty="0"/>
              <a:t> the big strength is the relationships between the features on Azure and the ability to use them to support your integration</a:t>
            </a:r>
          </a:p>
          <a:p>
            <a:endParaRPr lang="en-US" baseline="0" dirty="0"/>
          </a:p>
          <a:p>
            <a:r>
              <a:rPr lang="en-US" baseline="0" dirty="0"/>
              <a:t>For other vendors every time you want to do something custom or use something in the expanded platform it requires a vendor selection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9EAC-0A0C-4BFB-9AF7-B44FCECB1D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</a:t>
            </a:r>
            <a:r>
              <a:rPr lang="en-US" baseline="0" dirty="0"/>
              <a:t> for architecture in an agile environment is managing change</a:t>
            </a:r>
          </a:p>
          <a:p>
            <a:endParaRPr lang="en-US" baseline="0" dirty="0"/>
          </a:p>
          <a:p>
            <a:r>
              <a:rPr lang="en-US" baseline="0" dirty="0"/>
              <a:t>Agile teams are driven by features and delivery of stories.  They look to just get the job done.</a:t>
            </a:r>
          </a:p>
          <a:p>
            <a:endParaRPr lang="en-US" baseline="0" dirty="0"/>
          </a:p>
          <a:p>
            <a:r>
              <a:rPr lang="en-US" baseline="0" dirty="0"/>
              <a:t>This is made worse when the cloud empowers them to provision new stuff with out the checks and balances to manage it</a:t>
            </a:r>
          </a:p>
          <a:p>
            <a:endParaRPr lang="en-US" baseline="0" dirty="0"/>
          </a:p>
          <a:p>
            <a:r>
              <a:rPr lang="en-US" baseline="0" dirty="0"/>
              <a:t>As an architect the challenge is how do I govern the architecture without being seen to be a blocker for the project</a:t>
            </a:r>
          </a:p>
          <a:p>
            <a:endParaRPr lang="en-US" baseline="0" dirty="0"/>
          </a:p>
          <a:p>
            <a:r>
              <a:rPr lang="en-US" baseline="0" dirty="0"/>
              <a:t>The key thing is the identification of “Architecturally significant changes”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B0600-CA15-47C3-B793-ADE16B05FD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8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we follow a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9EAC-0A0C-4BFB-9AF7-B44FCECB1D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78329" y="176482"/>
            <a:ext cx="12013671" cy="6544993"/>
            <a:chOff x="178329" y="176482"/>
            <a:chExt cx="12013671" cy="6544993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909309"/>
              <a:ext cx="10058400" cy="48121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29" y="176482"/>
              <a:ext cx="2539356" cy="4766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50875" y="653143"/>
              <a:ext cx="1994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EE782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PRESENTS</a:t>
              </a:r>
              <a:endParaRPr lang="en-IN" dirty="0">
                <a:solidFill>
                  <a:srgbClr val="EE782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51233" y="176482"/>
              <a:ext cx="304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6A6A6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TECHNOLOGY</a:t>
              </a:r>
              <a:r>
                <a:rPr lang="en-IN" baseline="0" dirty="0" smtClean="0">
                  <a:solidFill>
                    <a:srgbClr val="6A6A6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PARTNER</a:t>
              </a:r>
              <a:endParaRPr lang="en-IN" dirty="0">
                <a:solidFill>
                  <a:srgbClr val="6A6A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616" y="653143"/>
              <a:ext cx="1440000" cy="30744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100097" y="3208333"/>
              <a:ext cx="2509200" cy="2507576"/>
              <a:chOff x="1118723" y="2803638"/>
              <a:chExt cx="2509200" cy="2507576"/>
            </a:xfrm>
          </p:grpSpPr>
          <p:sp>
            <p:nvSpPr>
              <p:cNvPr id="45" name="Donut 44"/>
              <p:cNvSpPr/>
              <p:nvPr/>
            </p:nvSpPr>
            <p:spPr>
              <a:xfrm>
                <a:off x="1118723" y="2803638"/>
                <a:ext cx="2509200" cy="2507576"/>
              </a:xfrm>
              <a:prstGeom prst="donut">
                <a:avLst>
                  <a:gd name="adj" fmla="val 12578"/>
                </a:avLst>
              </a:prstGeom>
              <a:solidFill>
                <a:srgbClr val="EE78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45"/>
              <p:cNvSpPr/>
              <p:nvPr/>
            </p:nvSpPr>
            <p:spPr>
              <a:xfrm>
                <a:off x="2751493" y="2892222"/>
                <a:ext cx="597600" cy="597251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811533" y="1484794"/>
              <a:ext cx="66413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5400" b="1" spc="15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5400" b="1" spc="150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5400" b="1" spc="1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474400" y="2453192"/>
              <a:ext cx="5246528" cy="525774"/>
              <a:chOff x="3531025" y="2814876"/>
              <a:chExt cx="5246528" cy="55092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31025" y="2814884"/>
                <a:ext cx="3033405" cy="550919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lowchart: Card 25"/>
              <p:cNvSpPr/>
              <p:nvPr/>
            </p:nvSpPr>
            <p:spPr>
              <a:xfrm rot="10800000" flipH="1">
                <a:off x="6389692" y="2814876"/>
                <a:ext cx="2387861" cy="55091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57261" y="2912970"/>
                <a:ext cx="2981303" cy="35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MICROSOFT GTSC,</a:t>
                </a:r>
                <a:r>
                  <a:rPr lang="en-IN" sz="1600" baseline="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 Bengaluru</a:t>
                </a:r>
                <a:endParaRPr lang="en-IN" sz="16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31765" y="2906475"/>
                <a:ext cx="2345788" cy="3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September</a:t>
                </a:r>
                <a:r>
                  <a:rPr lang="en-IN" baseline="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 10, 2016</a:t>
                </a:r>
                <a:endParaRPr lang="en-IN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43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4" name="TextBox 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  <p:sp>
        <p:nvSpPr>
          <p:cNvPr id="13" name="Title 1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735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2" name="Group 11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3" name="TextBox 12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2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61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5" name="Group 14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6" name="TextBox 15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84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1" name="Group 10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2" name="TextBox 11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3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41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39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09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0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9.png"/><Relationship Id="rId7" Type="http://schemas.openxmlformats.org/officeDocument/2006/relationships/image" Target="../media/image4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biztalk360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17" Type="http://schemas.openxmlformats.org/officeDocument/2006/relationships/image" Target="../media/image5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31.png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10" Type="http://schemas.openxmlformats.org/officeDocument/2006/relationships/image" Target="../media/image24.png"/><Relationship Id="rId4" Type="http://schemas.openxmlformats.org/officeDocument/2006/relationships/image" Target="../media/image56.png"/><Relationship Id="rId9" Type="http://schemas.openxmlformats.org/officeDocument/2006/relationships/image" Target="../media/image53.emf"/><Relationship Id="rId1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5942" y="3676755"/>
            <a:ext cx="7648778" cy="1415852"/>
            <a:chOff x="3917475" y="3393700"/>
            <a:chExt cx="7648778" cy="1415852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Saravana Kumar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Integration MVP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Evolution of Integration Space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34" y="3676755"/>
            <a:ext cx="1562400" cy="1562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4324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transformation</a:t>
            </a:r>
          </a:p>
          <a:p>
            <a:r>
              <a:rPr lang="en-GB" dirty="0" smtClean="0"/>
              <a:t>2 speed IT</a:t>
            </a:r>
          </a:p>
          <a:p>
            <a:r>
              <a:rPr lang="en-GB" dirty="0" smtClean="0"/>
              <a:t>Faster time to market</a:t>
            </a:r>
          </a:p>
          <a:p>
            <a:r>
              <a:rPr lang="en-GB" dirty="0" smtClean="0"/>
              <a:t>Agility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is evolving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86" y="2822841"/>
            <a:ext cx="6477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44" y="143093"/>
            <a:ext cx="10515600" cy="1325563"/>
          </a:xfrm>
          <a:noFill/>
          <a:ln>
            <a:noFill/>
          </a:ln>
        </p:spPr>
        <p:txBody>
          <a:bodyPr/>
          <a:lstStyle/>
          <a:p>
            <a:r>
              <a:rPr lang="en-GB" dirty="0"/>
              <a:t>Microsoft Tech Stack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40954" y="1314431"/>
            <a:ext cx="2293589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Application Performance Management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05989" y="3757912"/>
            <a:ext cx="2293590" cy="66850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Integration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1624" y="3754122"/>
            <a:ext cx="2293590" cy="2912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Management &amp; Governance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9174" y="4683731"/>
            <a:ext cx="6322141" cy="19829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Cortana Analytics Suite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2265" y="1786784"/>
            <a:ext cx="918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App Service</a:t>
            </a:r>
            <a:endParaRPr lang="en-GB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9440954" y="4332269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Development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689" y="5403158"/>
            <a:ext cx="685800" cy="4953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979173" y="1314430"/>
            <a:ext cx="6322141" cy="21878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Application Platform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00" y="1683513"/>
            <a:ext cx="704850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05" y="2345911"/>
            <a:ext cx="704850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446" y="1597654"/>
            <a:ext cx="657225" cy="6762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903" y="2152048"/>
            <a:ext cx="628650" cy="685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59" y="4914506"/>
            <a:ext cx="647700" cy="6762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78312" y="1861261"/>
            <a:ext cx="157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Azure Active Directory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089948" y="2516552"/>
            <a:ext cx="152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Azure AD – B2C / B2B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213833" y="5111076"/>
            <a:ext cx="93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Automation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835763" y="5535889"/>
            <a:ext cx="1346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Cognitive Services</a:t>
            </a:r>
            <a:endParaRPr lang="en-GB" sz="12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1096" y="2253351"/>
            <a:ext cx="714375" cy="6762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235" y="1660668"/>
            <a:ext cx="685800" cy="600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154" y="5952518"/>
            <a:ext cx="600075" cy="6381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8434" y="5329639"/>
            <a:ext cx="647700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629" y="5346409"/>
            <a:ext cx="704850" cy="7143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1440" y="4681939"/>
            <a:ext cx="752475" cy="6477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169364" y="4887161"/>
            <a:ext cx="1022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 Test Labs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0007645" y="2343154"/>
            <a:ext cx="1403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Application Insights</a:t>
            </a:r>
            <a:endParaRPr lang="en-GB" sz="1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1050" y="2749495"/>
            <a:ext cx="581025" cy="6477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7903" y="2767808"/>
            <a:ext cx="685800" cy="62865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096925" y="2943634"/>
            <a:ext cx="1388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Operations Insights</a:t>
            </a:r>
            <a:endParaRPr lang="en-GB" sz="12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3546" y="5939731"/>
            <a:ext cx="676275" cy="6953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9619" y="6029003"/>
            <a:ext cx="561975" cy="5524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9336" y="1744824"/>
            <a:ext cx="485775" cy="5048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9292" y="6018475"/>
            <a:ext cx="561975" cy="4953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2154" y="4446423"/>
            <a:ext cx="476250" cy="5429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64967" y="2868536"/>
            <a:ext cx="552450" cy="5524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113" y="5499492"/>
            <a:ext cx="542925" cy="5048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41649" y="2248550"/>
            <a:ext cx="476250" cy="6000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75036" y="4853901"/>
            <a:ext cx="476250" cy="5143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3787" y="5287971"/>
            <a:ext cx="666750" cy="5715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61148" y="5898458"/>
            <a:ext cx="628650" cy="5715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34086" y="2289058"/>
            <a:ext cx="581025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196827" y="4576902"/>
            <a:ext cx="113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Security Centre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54109" y="6101203"/>
            <a:ext cx="124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Resource Groups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1233227" y="5557526"/>
            <a:ext cx="1050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Backup Vaults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3812987" y="6111764"/>
            <a:ext cx="97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Catalog</a:t>
            </a:r>
            <a:endParaRPr lang="en-GB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746878" y="5569937"/>
            <a:ext cx="1299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Lake Storage</a:t>
            </a:r>
            <a:endParaRPr lang="en-GB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5722190" y="6152277"/>
            <a:ext cx="1298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Machine Learning</a:t>
            </a:r>
            <a:endParaRPr lang="en-GB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7623473" y="5535888"/>
            <a:ext cx="1387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Lake Analytics</a:t>
            </a:r>
            <a:endParaRPr lang="en-GB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7626651" y="6164918"/>
            <a:ext cx="739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 BI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3751286" y="4990103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Stream Analytics</a:t>
            </a:r>
            <a:endParaRPr lang="en-GB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10224874" y="5402509"/>
            <a:ext cx="139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Visual Studio Team </a:t>
            </a:r>
          </a:p>
          <a:p>
            <a:r>
              <a:rPr lang="en-US" sz="1200" dirty="0"/>
              <a:t>Services</a:t>
            </a:r>
            <a:endParaRPr lang="en-GB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3561434" y="2435928"/>
            <a:ext cx="1040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SQL Database</a:t>
            </a:r>
            <a:endParaRPr lang="en-GB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3612265" y="2986011"/>
            <a:ext cx="65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Storage</a:t>
            </a:r>
            <a:endParaRPr lang="en-GB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5124252" y="1854163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Container Service</a:t>
            </a:r>
            <a:endParaRPr lang="en-GB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5228224" y="2394979"/>
            <a:ext cx="535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Batch</a:t>
            </a:r>
            <a:endParaRPr lang="en-GB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5138516" y="2974401"/>
            <a:ext cx="105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Document DB</a:t>
            </a:r>
            <a:endParaRPr lang="en-GB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861655" y="1920062"/>
            <a:ext cx="9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Redis</a:t>
            </a:r>
            <a:r>
              <a:rPr lang="en-US" sz="1200" dirty="0"/>
              <a:t> Cache</a:t>
            </a:r>
            <a:endParaRPr lang="en-GB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899316" y="2478626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Web Apps</a:t>
            </a:r>
            <a:endParaRPr lang="en-GB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6892940" y="3003912"/>
            <a:ext cx="1042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Service Fabric</a:t>
            </a:r>
            <a:endParaRPr lang="en-GB" sz="1200" dirty="0"/>
          </a:p>
        </p:txBody>
      </p:sp>
      <p:cxnSp>
        <p:nvCxnSpPr>
          <p:cNvPr id="5" name="Straight Arrow Connector 4"/>
          <p:cNvCxnSpPr>
            <a:stCxn id="27" idx="3"/>
          </p:cNvCxnSpPr>
          <p:nvPr/>
        </p:nvCxnSpPr>
        <p:spPr>
          <a:xfrm flipV="1">
            <a:off x="7299579" y="3283276"/>
            <a:ext cx="2178324" cy="808889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7" idx="1"/>
          </p:cNvCxnSpPr>
          <p:nvPr/>
        </p:nvCxnSpPr>
        <p:spPr>
          <a:xfrm flipH="1" flipV="1">
            <a:off x="2585884" y="3218779"/>
            <a:ext cx="2420105" cy="873386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7" idx="1"/>
          </p:cNvCxnSpPr>
          <p:nvPr/>
        </p:nvCxnSpPr>
        <p:spPr>
          <a:xfrm flipH="1">
            <a:off x="2468337" y="4092165"/>
            <a:ext cx="2537652" cy="660587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7" idx="3"/>
          </p:cNvCxnSpPr>
          <p:nvPr/>
        </p:nvCxnSpPr>
        <p:spPr>
          <a:xfrm>
            <a:off x="7299579" y="4092165"/>
            <a:ext cx="2361569" cy="660587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4805061" y="3218779"/>
            <a:ext cx="427075" cy="525786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200551" y="4412184"/>
            <a:ext cx="596375" cy="647636"/>
          </a:xfrm>
          <a:prstGeom prst="straightConnector1">
            <a:avLst/>
          </a:prstGeom>
          <a:ln w="635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64765" y="1827972"/>
            <a:ext cx="434895" cy="434895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8235976" y="1901102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App</a:t>
            </a:r>
            <a:endParaRPr lang="en-GB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273915" y="5980252"/>
            <a:ext cx="103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 Machine </a:t>
            </a:r>
          </a:p>
          <a:p>
            <a:r>
              <a:rPr lang="en-US" sz="1200" dirty="0"/>
              <a:t>Templates</a:t>
            </a:r>
            <a:endParaRPr lang="en-GB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551624" y="1314431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Security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Evolving Architecture </a:t>
            </a:r>
            <a:r>
              <a:rPr lang="en-US" dirty="0" smtClean="0"/>
              <a:t>Paradox (today)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of Project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End of Project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2613195"/>
            <a:ext cx="5074060" cy="401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38" y="2505075"/>
            <a:ext cx="5155175" cy="41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66920"/>
            <a:ext cx="6518189" cy="2213318"/>
          </a:xfrm>
        </p:spPr>
        <p:txBody>
          <a:bodyPr/>
          <a:lstStyle/>
          <a:p>
            <a:r>
              <a:rPr lang="en-GB" dirty="0" smtClean="0"/>
              <a:t>Integration evolution raises lot of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357398"/>
            <a:ext cx="9267568" cy="4998952"/>
          </a:xfrm>
        </p:spPr>
        <p:txBody>
          <a:bodyPr/>
          <a:lstStyle/>
          <a:p>
            <a:r>
              <a:rPr lang="en-GB" dirty="0"/>
              <a:t>How do I integrate my back-end systems and services with multi-tenant SaaS applications?</a:t>
            </a:r>
          </a:p>
          <a:p>
            <a:r>
              <a:rPr lang="en-GB" dirty="0"/>
              <a:t>How do I create composite services that are orchestrated services provided by multiple SaaS </a:t>
            </a:r>
            <a:r>
              <a:rPr lang="en-GB" dirty="0" smtClean="0"/>
              <a:t>applications?</a:t>
            </a:r>
            <a:endParaRPr lang="en-GB" dirty="0"/>
          </a:p>
          <a:p>
            <a:r>
              <a:rPr lang="en-GB" dirty="0"/>
              <a:t>Should I use integration middleware in the cloud (PaaS) to integrate my </a:t>
            </a:r>
            <a:r>
              <a:rPr lang="en-GB" dirty="0" smtClean="0"/>
              <a:t>on premise </a:t>
            </a:r>
            <a:r>
              <a:rPr lang="en-GB" dirty="0"/>
              <a:t>applications?</a:t>
            </a:r>
          </a:p>
          <a:p>
            <a:r>
              <a:rPr lang="en-GB" dirty="0"/>
              <a:t>What does hybrid integration architecture look like and how to I manage such an environment?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70" y="2600325"/>
            <a:ext cx="7102230" cy="2143613"/>
          </a:xfrm>
        </p:spPr>
        <p:txBody>
          <a:bodyPr/>
          <a:lstStyle/>
          <a:p>
            <a:r>
              <a:rPr lang="en-GB" dirty="0" smtClean="0"/>
              <a:t>Role of Integration Consultants is also evolving day-by-day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Integration</a:t>
                      </a:r>
                      <a:r>
                        <a:rPr lang="en-US" baseline="0" dirty="0"/>
                        <a:t> Specialist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Ad-Hoc Integrator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 Integrator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Coaching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Supporting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Escalation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Governing</a:t>
                      </a:r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Defining</a:t>
                      </a:r>
                      <a:r>
                        <a:rPr lang="en-US" sz="1400" baseline="0" dirty="0"/>
                        <a:t> Approaches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Defining 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Implementation on hard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Pair programming</a:t>
                      </a:r>
                      <a:endParaRPr lang="en-US" sz="14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Traditional developer</a:t>
                      </a:r>
                      <a:r>
                        <a:rPr lang="en-US" sz="1400" baseline="0" dirty="0"/>
                        <a:t> who also does some integration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Doing bulk of implementation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Working within Integration</a:t>
                      </a:r>
                      <a:r>
                        <a:rPr lang="en-US" sz="1400" baseline="0" dirty="0"/>
                        <a:t> Constraints</a:t>
                      </a:r>
                      <a:endParaRPr lang="en-US" sz="14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Working on other non integration features</a:t>
                      </a:r>
                      <a:endParaRPr lang="en-GB" sz="14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Business User who is tech savvy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Integration Analysis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Light weight integration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Low</a:t>
                      </a:r>
                      <a:r>
                        <a:rPr lang="en-US" sz="1400" baseline="0" dirty="0"/>
                        <a:t> risk integration</a:t>
                      </a:r>
                      <a:endParaRPr lang="en-US" sz="1400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Integration Roles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45059" y="5263978"/>
            <a:ext cx="2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Hard core Integration Consultant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85037" y="5263978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Traditional Developer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4907" y="5263978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Business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Pre-2008 - Tech Savvy Business User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Business got the job done</a:t>
            </a:r>
          </a:p>
          <a:p>
            <a:pPr lvl="1"/>
            <a:r>
              <a:rPr lang="en-US" dirty="0"/>
              <a:t>Low cost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000’s of Access/Excel solutions across Org</a:t>
            </a:r>
          </a:p>
          <a:p>
            <a:pPr lvl="1"/>
            <a:r>
              <a:rPr lang="en-US" dirty="0"/>
              <a:t>Security and Data Vulnerabilities</a:t>
            </a:r>
          </a:p>
          <a:p>
            <a:pPr lvl="1"/>
            <a:r>
              <a:rPr lang="en-US" dirty="0"/>
              <a:t>Solutions been around for decades in some org</a:t>
            </a:r>
          </a:p>
          <a:p>
            <a:pPr lvl="1"/>
            <a:r>
              <a:rPr lang="en-US" dirty="0"/>
              <a:t>Complex business logic lost in macros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17</a:t>
            </a:fld>
            <a:endParaRPr lang="en-IN" dirty="0"/>
          </a:p>
        </p:txBody>
      </p:sp>
      <p:pic>
        <p:nvPicPr>
          <p:cNvPr id="1026" name="Picture 2" descr="https://upload.wikimedia.org/wikipedia/commons/thumb/8/86/Microsoft_Excel_2013_logo.svg/2000px-Microsoft_Excel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54" y="3148323"/>
            <a:ext cx="963218" cy="9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dakirby309/simply-styled/256/Microsoft-Access-2013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66" y="4573310"/>
            <a:ext cx="1167193" cy="11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3" y="4094203"/>
            <a:ext cx="2292647" cy="212540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276276" y="1962702"/>
            <a:ext cx="1923068" cy="1470582"/>
          </a:xfrm>
          <a:prstGeom prst="cloudCallout">
            <a:avLst>
              <a:gd name="adj1" fmla="val -31127"/>
              <a:gd name="adj2" fmla="val 842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 can solve that problem with a macro in excel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Cloud/SaaS Era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SaaS/Cloud enabled app platforms</a:t>
            </a:r>
          </a:p>
          <a:p>
            <a:pPr lvl="1"/>
            <a:r>
              <a:rPr lang="en-US" dirty="0"/>
              <a:t>Market place add </a:t>
            </a:r>
            <a:r>
              <a:rPr lang="en-US" dirty="0" err="1"/>
              <a:t>ons</a:t>
            </a:r>
            <a:endParaRPr lang="en-US" dirty="0"/>
          </a:p>
          <a:p>
            <a:pPr lvl="1"/>
            <a:r>
              <a:rPr lang="en-US" dirty="0"/>
              <a:t>More complex solutions</a:t>
            </a:r>
          </a:p>
          <a:p>
            <a:pPr lvl="1"/>
            <a:r>
              <a:rPr lang="en-US" dirty="0"/>
              <a:t>Scalable to more users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Super Charged Stealth IT </a:t>
            </a:r>
          </a:p>
          <a:p>
            <a:pPr lvl="1"/>
            <a:r>
              <a:rPr lang="en-US" dirty="0"/>
              <a:t>Silo applications limits functionality</a:t>
            </a:r>
          </a:p>
          <a:p>
            <a:pPr lvl="1"/>
            <a:r>
              <a:rPr lang="en-US" dirty="0"/>
              <a:t>Often identity challenges</a:t>
            </a:r>
          </a:p>
          <a:p>
            <a:pPr lvl="1"/>
            <a:r>
              <a:rPr lang="en-US" dirty="0"/>
              <a:t>Integration often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18</a:t>
            </a:fld>
            <a:endParaRPr lang="en-IN"/>
          </a:p>
        </p:txBody>
      </p:sp>
      <p:pic>
        <p:nvPicPr>
          <p:cNvPr id="1026" name="Picture 2" descr="https://upload.wikimedia.org/wikipedia/commons/thumb/8/86/Microsoft_Excel_2013_logo.svg/2000px-Microsoft_Excel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2035"/>
            <a:ext cx="963218" cy="9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dakirby309/simply-styled/256/Microsoft-Access-2013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43" y="2834101"/>
            <a:ext cx="1167193" cy="11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evasolutions.com/wp-content/uploads/2014/11/icon-salesfor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972"/>
            <a:ext cx="1965291" cy="13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ynamicsconsulting.de/wp-content/uploads/2013/12/0654.MS_rgb_Dynamics_CRM_Blu286_st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1" y="1708559"/>
            <a:ext cx="3019409" cy="7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.licdn.com/media/AAEAAQAAAAAAAAbaAAAAJDVkMjZmNTRmLTUzYTItNDM4OS04YjIxLWQ1YWNkNGU2NDU1O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7" y="3278298"/>
            <a:ext cx="1140424" cy="11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gu.edu/Images/oit/ehelp/o365-logo-ve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5" y="5514440"/>
            <a:ext cx="1144532" cy="11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ytimg.com/vi/QYtDBWS03n8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34" y="4425694"/>
            <a:ext cx="1966895" cy="11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s.ulethbridge.ca/office365/files/2015/07/Yammer-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31" y="5287319"/>
            <a:ext cx="12858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API/</a:t>
            </a:r>
            <a:r>
              <a:rPr lang="en-US" dirty="0" err="1"/>
              <a:t>IPaaS</a:t>
            </a:r>
            <a:r>
              <a:rPr lang="en-US" dirty="0"/>
              <a:t> Era - Citizen Integrator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API simplifies integration</a:t>
            </a:r>
          </a:p>
          <a:p>
            <a:pPr lvl="1"/>
            <a:r>
              <a:rPr lang="en-US" dirty="0"/>
              <a:t>Business users can call API</a:t>
            </a:r>
          </a:p>
          <a:p>
            <a:pPr lvl="1"/>
            <a:r>
              <a:rPr lang="en-US" dirty="0"/>
              <a:t>Integrated solutions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Not every org asset is API capable</a:t>
            </a:r>
          </a:p>
          <a:p>
            <a:pPr lvl="1"/>
            <a:r>
              <a:rPr lang="en-US" dirty="0"/>
              <a:t>What technical debt is being created under the radar?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19</a:t>
            </a:fld>
            <a:endParaRPr lang="en-IN"/>
          </a:p>
        </p:txBody>
      </p:sp>
      <p:pic>
        <p:nvPicPr>
          <p:cNvPr id="6" name="Picture 2" descr="http://www.revasolutions.com/wp-content/uploads/2014/11/icon-salesfo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59" y="1502155"/>
            <a:ext cx="1965291" cy="13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dynamicsconsulting.de/wp-content/uploads/2013/12/0654.MS_rgb_Dynamics_CRM_Blu286_st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08" y="5897458"/>
            <a:ext cx="3019409" cy="7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gu.edu/Images/oit/ehelp/o365-logo-v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4" y="5604697"/>
            <a:ext cx="1144532" cy="11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axcdn.icons8.com/Color/PNG/512/Programming/api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22" y="3616410"/>
            <a:ext cx="1234102" cy="1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167286" y="2704402"/>
            <a:ext cx="781388" cy="944322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02297" y="4655462"/>
            <a:ext cx="894289" cy="1107059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29431" y="4710078"/>
            <a:ext cx="1142378" cy="1052443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9" y="2482795"/>
            <a:ext cx="1679330" cy="1556831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848342" y="1503053"/>
            <a:ext cx="1483666" cy="1264803"/>
          </a:xfrm>
          <a:prstGeom prst="cloudCallout">
            <a:avLst>
              <a:gd name="adj1" fmla="val -64166"/>
              <a:gd name="adj2" fmla="val 544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 can connect the API to Salesforce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MVP – BizTalk, Integration, Azure (since 2007)</a:t>
            </a:r>
          </a:p>
          <a:p>
            <a:r>
              <a:rPr lang="en-GB" dirty="0" smtClean="0"/>
              <a:t>Founder of BizTalk360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http://blogs.biztalk360.com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witter: </a:t>
            </a:r>
            <a:r>
              <a:rPr lang="en-GB" dirty="0" err="1" smtClean="0"/>
              <a:t>saravanamv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Saravana Kumar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20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18" y="1490441"/>
            <a:ext cx="6907164" cy="48659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Microsoft Integration story for citizen integrators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Automate </a:t>
            </a:r>
            <a:r>
              <a:rPr lang="en-US" dirty="0"/>
              <a:t>m</a:t>
            </a:r>
            <a:r>
              <a:rPr lang="en-US" dirty="0" smtClean="0"/>
              <a:t>y day</a:t>
            </a:r>
          </a:p>
          <a:p>
            <a:r>
              <a:rPr lang="en-US" dirty="0" smtClean="0"/>
              <a:t>Automate my team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Online Designer</a:t>
            </a:r>
          </a:p>
          <a:p>
            <a:r>
              <a:rPr lang="en-US" dirty="0" smtClean="0"/>
              <a:t>Flow </a:t>
            </a:r>
            <a:r>
              <a:rPr lang="en-US" dirty="0"/>
              <a:t>Templates</a:t>
            </a:r>
          </a:p>
          <a:p>
            <a:r>
              <a:rPr lang="en-US" dirty="0"/>
              <a:t>Flow Mobile App</a:t>
            </a:r>
            <a:endParaRPr lang="en-GB" dirty="0"/>
          </a:p>
          <a:p>
            <a:pPr lvl="1"/>
            <a:r>
              <a:rPr lang="en-US" dirty="0" smtClean="0"/>
              <a:t>Push Notifications</a:t>
            </a:r>
          </a:p>
          <a:p>
            <a:pPr lvl="1"/>
            <a:r>
              <a:rPr lang="en-US" dirty="0" smtClean="0"/>
              <a:t>Activity</a:t>
            </a:r>
          </a:p>
          <a:p>
            <a:r>
              <a:rPr lang="en-US" dirty="0" smtClean="0"/>
              <a:t>Develop from SharePoint Online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21</a:t>
            </a:fld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871" y="286029"/>
            <a:ext cx="244792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4" y="3438034"/>
            <a:ext cx="4449077" cy="31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Apps Overview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to what you have</a:t>
            </a:r>
          </a:p>
          <a:p>
            <a:pPr lvl="1"/>
            <a:r>
              <a:rPr lang="en-US" dirty="0"/>
              <a:t>SaaS Apps</a:t>
            </a:r>
          </a:p>
          <a:p>
            <a:pPr lvl="1"/>
            <a:r>
              <a:rPr lang="en-US" dirty="0"/>
              <a:t>API’s</a:t>
            </a:r>
          </a:p>
          <a:p>
            <a:pPr lvl="1"/>
            <a:r>
              <a:rPr lang="en-US" dirty="0"/>
              <a:t>Hybrid</a:t>
            </a:r>
          </a:p>
          <a:p>
            <a:pPr lvl="1"/>
            <a:r>
              <a:rPr lang="en-US" dirty="0"/>
              <a:t>On-Premise Data Gateway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Code Applications</a:t>
            </a:r>
          </a:p>
          <a:p>
            <a:pPr lvl="1"/>
            <a:r>
              <a:rPr lang="en-US" dirty="0"/>
              <a:t>Build in browser</a:t>
            </a:r>
          </a:p>
          <a:p>
            <a:pPr lvl="1"/>
            <a:r>
              <a:rPr lang="en-US" dirty="0"/>
              <a:t>Build from data</a:t>
            </a:r>
          </a:p>
          <a:p>
            <a:pPr lvl="1"/>
            <a:r>
              <a:rPr lang="en-US" dirty="0"/>
              <a:t>Build in Power Apps Studio</a:t>
            </a:r>
          </a:p>
          <a:p>
            <a:endParaRPr lang="en-US" dirty="0"/>
          </a:p>
          <a:p>
            <a:r>
              <a:rPr lang="en-US" dirty="0"/>
              <a:t>Publish to Web and Mobile</a:t>
            </a:r>
          </a:p>
          <a:p>
            <a:pPr lvl="1"/>
            <a:r>
              <a:rPr lang="en-US" dirty="0"/>
              <a:t>Windows Store</a:t>
            </a:r>
          </a:p>
          <a:p>
            <a:pPr lvl="1"/>
            <a:r>
              <a:rPr lang="en-US" dirty="0"/>
              <a:t>Apple App Store</a:t>
            </a:r>
          </a:p>
          <a:p>
            <a:pPr lvl="1"/>
            <a:r>
              <a:rPr lang="en-US" dirty="0"/>
              <a:t>Google Play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22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58" y="4167260"/>
            <a:ext cx="3683704" cy="23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23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70" y="2600325"/>
            <a:ext cx="7102230" cy="2143613"/>
          </a:xfrm>
        </p:spPr>
        <p:txBody>
          <a:bodyPr/>
          <a:lstStyle/>
          <a:p>
            <a:r>
              <a:rPr lang="en-GB" dirty="0" smtClean="0"/>
              <a:t>Integration tools and technologies are also evolving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1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Integration Suite (2004)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24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6" y="2743810"/>
            <a:ext cx="1391062" cy="1635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854" y="4379208"/>
            <a:ext cx="181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BizTalk</a:t>
            </a:r>
            <a:r>
              <a:rPr lang="en-US" sz="1200" dirty="0"/>
              <a:t> </a:t>
            </a:r>
            <a:r>
              <a:rPr lang="en-US" dirty="0"/>
              <a:t>Server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67" y="2743809"/>
            <a:ext cx="1369188" cy="1635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1267" y="4379207"/>
            <a:ext cx="75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36636" y="433304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MSMQ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10" y="2743809"/>
            <a:ext cx="1369188" cy="1635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2832" y="4333041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WCF (web services)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06" y="2743809"/>
            <a:ext cx="1369188" cy="16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/>
              <a:t>Microsoft Integration </a:t>
            </a:r>
            <a:r>
              <a:rPr lang="en-GB" dirty="0" smtClean="0"/>
              <a:t>Suite (today)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573433" y="1690688"/>
            <a:ext cx="2293589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IoT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403" y="4799061"/>
            <a:ext cx="676275" cy="628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9314" y="5395961"/>
            <a:ext cx="12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API Management</a:t>
            </a:r>
            <a:endParaRPr lang="en-GB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84" y="4826826"/>
            <a:ext cx="771525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0778" y="5374043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API Apps</a:t>
            </a:r>
            <a:endParaRPr lang="en-GB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84" y="2098412"/>
            <a:ext cx="695325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337" y="3075595"/>
            <a:ext cx="714375" cy="676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537" y="2228691"/>
            <a:ext cx="742950" cy="62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8073" y="4673334"/>
            <a:ext cx="51435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692" y="2143512"/>
            <a:ext cx="514350" cy="533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6223" y="5121257"/>
            <a:ext cx="89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Service Bus</a:t>
            </a:r>
          </a:p>
          <a:p>
            <a:r>
              <a:rPr lang="en-US" sz="1200" dirty="0"/>
              <a:t>Relay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0827" y="2721676"/>
            <a:ext cx="89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Service Bus</a:t>
            </a:r>
          </a:p>
          <a:p>
            <a:r>
              <a:rPr lang="en-US" sz="1200" dirty="0"/>
              <a:t>Messaging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57885" y="2648044"/>
            <a:ext cx="100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Azure BizTalk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9951" y="2837428"/>
            <a:ext cx="849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Logic Apps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95153" y="3633211"/>
            <a:ext cx="882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Event Hubs</a:t>
            </a:r>
            <a:endParaRPr lang="en-GB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255" y="2109664"/>
            <a:ext cx="469566" cy="5520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73105" y="2648044"/>
            <a:ext cx="1041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BizTalk Server</a:t>
            </a:r>
            <a:endParaRPr lang="en-GB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1331972" y="1690688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EAI/ETL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31972" y="4153668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API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45792" y="4153668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Hybrid Connectivity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9612" y="4163389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BAM/Analytics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573432" y="4168006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Citizen Integrator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45792" y="1690688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Messaging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1008" y="2169632"/>
            <a:ext cx="469566" cy="5520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02858" y="2708012"/>
            <a:ext cx="1041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BizTalk Server</a:t>
            </a:r>
            <a:endParaRPr lang="en-GB" sz="1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446" y="4602706"/>
            <a:ext cx="695325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15847" y="5152338"/>
            <a:ext cx="100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Azure BizTalk</a:t>
            </a:r>
            <a:endParaRPr lang="en-GB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6159612" y="1690688"/>
            <a:ext cx="2293590" cy="233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Orchestration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937" y="2305297"/>
            <a:ext cx="469566" cy="55204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56787" y="2843677"/>
            <a:ext cx="1041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BizTalk Server</a:t>
            </a:r>
            <a:endParaRPr lang="en-GB" sz="12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364" y="4826826"/>
            <a:ext cx="561975" cy="5524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8253" y="4836959"/>
            <a:ext cx="476250" cy="514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2541" y="4867891"/>
            <a:ext cx="571500" cy="5238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3982" y="5549287"/>
            <a:ext cx="619125" cy="4953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80726" y="602603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VPN</a:t>
            </a:r>
            <a:endParaRPr lang="en-GB" sz="12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3514" y="5582922"/>
            <a:ext cx="590550" cy="4953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839350" y="6044837"/>
            <a:ext cx="1061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Express Route</a:t>
            </a:r>
            <a:endParaRPr lang="en-GB" sz="1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352" y="2240775"/>
            <a:ext cx="714375" cy="6762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678168" y="2798391"/>
            <a:ext cx="882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Event Hubs</a:t>
            </a:r>
            <a:endParaRPr lang="en-GB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1099" y="2278874"/>
            <a:ext cx="590550" cy="60007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686483" y="2811886"/>
            <a:ext cx="7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IoT Hubs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487018" y="5395961"/>
            <a:ext cx="739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 BI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192107" y="5391767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Stream Analytics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694542" y="5394253"/>
            <a:ext cx="92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 Apps</a:t>
            </a:r>
            <a:endParaRPr lang="en-GB" sz="12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4296" y="2969551"/>
            <a:ext cx="647700" cy="6286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63109" y="3590279"/>
            <a:ext cx="970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Factory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2682" y="2995697"/>
            <a:ext cx="504428" cy="60250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726502" y="3598201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SSIS</a:t>
            </a:r>
            <a:endParaRPr lang="en-GB" sz="12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173" y="5629518"/>
            <a:ext cx="714375" cy="6762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895989" y="6187134"/>
            <a:ext cx="882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Event Hubs</a:t>
            </a:r>
            <a:endParaRPr lang="en-GB" sz="1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2419" y="4867891"/>
            <a:ext cx="571500" cy="52387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907064" y="538775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Flows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81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Adoption of REST over SOAP</a:t>
            </a:r>
            <a:endParaRPr lang="en-GB" dirty="0"/>
          </a:p>
        </p:txBody>
      </p:sp>
      <p:grpSp>
        <p:nvGrpSpPr>
          <p:cNvPr id="40" name="REST"/>
          <p:cNvGrpSpPr/>
          <p:nvPr/>
        </p:nvGrpSpPr>
        <p:grpSpPr>
          <a:xfrm>
            <a:off x="558287" y="4029019"/>
            <a:ext cx="11453275" cy="1668399"/>
            <a:chOff x="558287" y="4029019"/>
            <a:chExt cx="11453275" cy="1668399"/>
          </a:xfrm>
        </p:grpSpPr>
        <p:sp>
          <p:nvSpPr>
            <p:cNvPr id="15" name="Resource 3"/>
            <p:cNvSpPr/>
            <p:nvPr/>
          </p:nvSpPr>
          <p:spPr>
            <a:xfrm>
              <a:off x="7947015" y="4606955"/>
              <a:ext cx="821498" cy="8214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source 2"/>
            <p:cNvSpPr/>
            <p:nvPr/>
          </p:nvSpPr>
          <p:spPr>
            <a:xfrm>
              <a:off x="7794615" y="4454555"/>
              <a:ext cx="821498" cy="8214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REST text"/>
            <p:cNvSpPr txBox="1"/>
            <p:nvPr/>
          </p:nvSpPr>
          <p:spPr>
            <a:xfrm>
              <a:off x="558287" y="4359253"/>
              <a:ext cx="9778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REST</a:t>
              </a:r>
            </a:p>
            <a:p>
              <a:pPr algn="ctr">
                <a:lnSpc>
                  <a:spcPts val="2400"/>
                </a:lnSpc>
              </a:pPr>
              <a:r>
                <a:rPr lang="en-GB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GB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ver</a:t>
              </a:r>
              <a:endParaRPr lang="en-GB" sz="24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GB" sz="2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HTTP</a:t>
              </a:r>
              <a:endParaRPr lang="en-GB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Service"/>
            <p:cNvSpPr/>
            <p:nvPr/>
          </p:nvSpPr>
          <p:spPr>
            <a:xfrm>
              <a:off x="6184889" y="4311721"/>
              <a:ext cx="1127051" cy="11270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Service</a:t>
              </a:r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Client"/>
            <p:cNvSpPr/>
            <p:nvPr/>
          </p:nvSpPr>
          <p:spPr>
            <a:xfrm>
              <a:off x="1808898" y="4311721"/>
              <a:ext cx="1127051" cy="11270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Client</a:t>
              </a:r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Verbs"/>
            <p:cNvSpPr txBox="1"/>
            <p:nvPr/>
          </p:nvSpPr>
          <p:spPr>
            <a:xfrm>
              <a:off x="5445886" y="4266657"/>
              <a:ext cx="740908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GET</a:t>
              </a:r>
            </a:p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PUT</a:t>
              </a:r>
            </a:p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POST</a:t>
              </a:r>
            </a:p>
            <a:p>
              <a:pPr algn="r"/>
              <a:r>
                <a:rPr lang="en-GB" sz="1050" dirty="0">
                  <a:latin typeface="Segoe UI" panose="020B0502040204020203" pitchFamily="34" charset="0"/>
                  <a:cs typeface="Segoe UI" panose="020B0502040204020203" pitchFamily="34" charset="0"/>
                </a:rPr>
                <a:t>PATCH</a:t>
              </a:r>
            </a:p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DELETE</a:t>
              </a:r>
            </a:p>
            <a:p>
              <a:pPr algn="r"/>
              <a:r>
                <a:rPr lang="en-GB" sz="105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OPTIONS</a:t>
              </a:r>
            </a:p>
          </p:txBody>
        </p:sp>
        <p:sp>
          <p:nvSpPr>
            <p:cNvPr id="8" name="HATEOAS"/>
            <p:cNvSpPr txBox="1"/>
            <p:nvPr/>
          </p:nvSpPr>
          <p:spPr>
            <a:xfrm>
              <a:off x="4291762" y="5420419"/>
              <a:ext cx="874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n-GB" sz="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AT</a:t>
              </a:r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</a:t>
              </a:r>
              <a:r>
                <a:rPr lang="en-GB" sz="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lang="en-GB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sponse"/>
            <p:cNvSpPr/>
            <p:nvPr/>
          </p:nvSpPr>
          <p:spPr>
            <a:xfrm flipH="1">
              <a:off x="3365172" y="4943299"/>
              <a:ext cx="693420" cy="3886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ypermedia"/>
            <p:cNvSpPr txBox="1"/>
            <p:nvPr/>
          </p:nvSpPr>
          <p:spPr>
            <a:xfrm>
              <a:off x="4116219" y="4985153"/>
              <a:ext cx="1009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Hypermedia</a:t>
              </a:r>
              <a:endParaRPr lang="en-GB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quest"/>
            <p:cNvSpPr/>
            <p:nvPr/>
          </p:nvSpPr>
          <p:spPr>
            <a:xfrm>
              <a:off x="3365172" y="4412346"/>
              <a:ext cx="693420" cy="3886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URI"/>
            <p:cNvSpPr txBox="1"/>
            <p:nvPr/>
          </p:nvSpPr>
          <p:spPr>
            <a:xfrm>
              <a:off x="4103977" y="4437322"/>
              <a:ext cx="4235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URI</a:t>
              </a:r>
              <a:endParaRPr lang="en-GB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source 1"/>
            <p:cNvSpPr/>
            <p:nvPr/>
          </p:nvSpPr>
          <p:spPr>
            <a:xfrm>
              <a:off x="7642215" y="4302155"/>
              <a:ext cx="821498" cy="8214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Resource</a:t>
              </a:r>
              <a:endParaRPr lang="en-GB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Metadata"/>
            <p:cNvSpPr txBox="1"/>
            <p:nvPr/>
          </p:nvSpPr>
          <p:spPr>
            <a:xfrm>
              <a:off x="6106123" y="4029019"/>
              <a:ext cx="136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Metadata </a:t>
              </a:r>
              <a:r>
                <a:rPr lang="en-GB" sz="9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(optional)</a:t>
              </a: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y Fielding"/>
            <p:cNvSpPr/>
            <p:nvPr/>
          </p:nvSpPr>
          <p:spPr>
            <a:xfrm>
              <a:off x="10964504" y="5142176"/>
              <a:ext cx="10358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Roy Fielding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Description"/>
            <p:cNvSpPr/>
            <p:nvPr/>
          </p:nvSpPr>
          <p:spPr>
            <a:xfrm>
              <a:off x="8946387" y="4533943"/>
              <a:ext cx="30651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“Supports software engineering</a:t>
              </a:r>
            </a:p>
            <a:p>
              <a:r>
                <a:rPr lang="en-US" sz="16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 </a:t>
              </a:r>
              <a:r>
                <a:rPr lang="en-US" sz="1600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scale of </a:t>
              </a:r>
              <a:r>
                <a:rPr lang="en-US" sz="16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decades”</a:t>
              </a:r>
              <a:endParaRPr lang="en-GB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SOAP"/>
          <p:cNvGrpSpPr/>
          <p:nvPr/>
        </p:nvGrpSpPr>
        <p:grpSpPr>
          <a:xfrm>
            <a:off x="522514" y="1326789"/>
            <a:ext cx="11477851" cy="1924747"/>
            <a:chOff x="522514" y="1326789"/>
            <a:chExt cx="11477851" cy="1924747"/>
          </a:xfrm>
        </p:grpSpPr>
        <p:sp>
          <p:nvSpPr>
            <p:cNvPr id="3" name="SOAP text"/>
            <p:cNvSpPr txBox="1"/>
            <p:nvPr/>
          </p:nvSpPr>
          <p:spPr>
            <a:xfrm>
              <a:off x="522514" y="1663792"/>
              <a:ext cx="10518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SOAP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+ 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WDSL</a:t>
              </a:r>
              <a:endParaRPr lang="en-GB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Service"/>
            <p:cNvSpPr/>
            <p:nvPr/>
          </p:nvSpPr>
          <p:spPr>
            <a:xfrm>
              <a:off x="7641462" y="1597440"/>
              <a:ext cx="1127051" cy="11270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Service</a:t>
              </a:r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Client"/>
            <p:cNvSpPr/>
            <p:nvPr/>
          </p:nvSpPr>
          <p:spPr>
            <a:xfrm>
              <a:off x="1808898" y="1597440"/>
              <a:ext cx="1127051" cy="11270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Client</a:t>
              </a:r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sponse text"/>
            <p:cNvSpPr txBox="1"/>
            <p:nvPr/>
          </p:nvSpPr>
          <p:spPr>
            <a:xfrm>
              <a:off x="4131980" y="2311535"/>
              <a:ext cx="8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Response</a:t>
              </a:r>
              <a:endParaRPr lang="en-GB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Service URL, SOAP Action"/>
            <p:cNvSpPr txBox="1"/>
            <p:nvPr/>
          </p:nvSpPr>
          <p:spPr>
            <a:xfrm>
              <a:off x="4103977" y="1701775"/>
              <a:ext cx="1043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Service URL</a:t>
              </a:r>
            </a:p>
            <a:p>
              <a:r>
                <a:rPr lang="en-GB" sz="12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SOAP Action</a:t>
              </a:r>
            </a:p>
          </p:txBody>
        </p:sp>
        <p:sp>
          <p:nvSpPr>
            <p:cNvPr id="25" name="Interface endpoint"/>
            <p:cNvSpPr/>
            <p:nvPr/>
          </p:nvSpPr>
          <p:spPr>
            <a:xfrm>
              <a:off x="7230321" y="2061223"/>
              <a:ext cx="199483" cy="1994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Interface connector"/>
            <p:cNvCxnSpPr>
              <a:stCxn id="25" idx="6"/>
              <a:endCxn id="18" idx="1"/>
            </p:cNvCxnSpPr>
            <p:nvPr/>
          </p:nvCxnSpPr>
          <p:spPr>
            <a:xfrm>
              <a:off x="7429804" y="2160965"/>
              <a:ext cx="211658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sponse"/>
            <p:cNvSpPr/>
            <p:nvPr/>
          </p:nvSpPr>
          <p:spPr>
            <a:xfrm flipH="1">
              <a:off x="3365172" y="2253193"/>
              <a:ext cx="693420" cy="3886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quest"/>
            <p:cNvSpPr/>
            <p:nvPr/>
          </p:nvSpPr>
          <p:spPr>
            <a:xfrm>
              <a:off x="3365172" y="1722240"/>
              <a:ext cx="693420" cy="3886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OAP Envelope"/>
            <p:cNvSpPr/>
            <p:nvPr/>
          </p:nvSpPr>
          <p:spPr>
            <a:xfrm>
              <a:off x="5161049" y="1591972"/>
              <a:ext cx="1937708" cy="16595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SOAP Envelope</a:t>
              </a:r>
              <a:endParaRPr lang="en-GB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Payload"/>
            <p:cNvSpPr/>
            <p:nvPr/>
          </p:nvSpPr>
          <p:spPr>
            <a:xfrm>
              <a:off x="5359062" y="1934891"/>
              <a:ext cx="1537677" cy="6454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 smtClean="0"/>
                <a:t>Payload</a:t>
              </a:r>
            </a:p>
          </p:txBody>
        </p:sp>
        <p:sp>
          <p:nvSpPr>
            <p:cNvPr id="33" name="Metadata"/>
            <p:cNvSpPr txBox="1"/>
            <p:nvPr/>
          </p:nvSpPr>
          <p:spPr>
            <a:xfrm>
              <a:off x="7546710" y="1326789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WSDL Metadata</a:t>
              </a: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SOAP Envelope extensions"/>
            <p:cNvSpPr/>
            <p:nvPr/>
          </p:nvSpPr>
          <p:spPr>
            <a:xfrm>
              <a:off x="5359062" y="2653646"/>
              <a:ext cx="1537677" cy="4405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 smtClean="0"/>
                <a:t>Extensions (WS-*)</a:t>
              </a:r>
              <a:endParaRPr lang="en-GB" dirty="0"/>
            </a:p>
          </p:txBody>
        </p:sp>
        <p:sp>
          <p:nvSpPr>
            <p:cNvPr id="36" name="Description"/>
            <p:cNvSpPr/>
            <p:nvPr/>
          </p:nvSpPr>
          <p:spPr>
            <a:xfrm>
              <a:off x="8935190" y="1501116"/>
              <a:ext cx="306517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Wraps messages in standardized, extensible envelope.</a:t>
              </a:r>
            </a:p>
            <a:p>
              <a:endParaRPr lang="en-US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6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Provides strongly-typed interfaces </a:t>
              </a:r>
              <a:endParaRPr lang="en-GB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8" name="Separator"/>
          <p:cNvCxnSpPr/>
          <p:nvPr/>
        </p:nvCxnSpPr>
        <p:spPr>
          <a:xfrm flipV="1">
            <a:off x="606056" y="3742660"/>
            <a:ext cx="11227981" cy="10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27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69" y="2600325"/>
            <a:ext cx="7766749" cy="2143613"/>
          </a:xfrm>
        </p:spPr>
        <p:txBody>
          <a:bodyPr/>
          <a:lstStyle/>
          <a:p>
            <a:r>
              <a:rPr lang="en-GB" dirty="0" smtClean="0"/>
              <a:t>Accept: Things are moving fast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2 Modes of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Marathon Runner – Mode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Mission Critical Systems</a:t>
            </a:r>
          </a:p>
          <a:p>
            <a:r>
              <a:rPr lang="en-GB" sz="2000" dirty="0"/>
              <a:t>Conventional Approaches</a:t>
            </a:r>
          </a:p>
          <a:p>
            <a:r>
              <a:rPr lang="en-GB" sz="2000" dirty="0"/>
              <a:t>Stability</a:t>
            </a:r>
          </a:p>
          <a:p>
            <a:r>
              <a:rPr lang="en-GB" sz="2000" dirty="0"/>
              <a:t>Reliability</a:t>
            </a:r>
          </a:p>
          <a:p>
            <a:r>
              <a:rPr lang="en-GB" sz="2000" dirty="0"/>
              <a:t>Low Risk</a:t>
            </a:r>
          </a:p>
          <a:p>
            <a:r>
              <a:rPr lang="en-GB" sz="2000" dirty="0"/>
              <a:t>Slow &amp; Safe</a:t>
            </a:r>
          </a:p>
          <a:p>
            <a:r>
              <a:rPr lang="en-GB" sz="2000" dirty="0"/>
              <a:t>Systems of Record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Sprinter – Mode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2000" dirty="0"/>
              <a:t>Take Risks / Safe Enough</a:t>
            </a:r>
          </a:p>
          <a:p>
            <a:r>
              <a:rPr lang="en-GB" sz="2000" dirty="0"/>
              <a:t>Agility &amp; embrace change</a:t>
            </a:r>
          </a:p>
          <a:p>
            <a:r>
              <a:rPr lang="en-GB" sz="2000" dirty="0"/>
              <a:t>Remove bureaucracy</a:t>
            </a:r>
          </a:p>
          <a:p>
            <a:r>
              <a:rPr lang="en-GB" sz="2000" dirty="0"/>
              <a:t>Deliver Value Fast</a:t>
            </a:r>
          </a:p>
          <a:p>
            <a:r>
              <a:rPr lang="en-GB" sz="2000" dirty="0"/>
              <a:t>Fail Fast</a:t>
            </a:r>
          </a:p>
          <a:p>
            <a:r>
              <a:rPr lang="en-GB" sz="2000" dirty="0"/>
              <a:t>Aggressive customer focus</a:t>
            </a:r>
          </a:p>
          <a:p>
            <a:r>
              <a:rPr lang="en-GB" sz="2000" dirty="0"/>
              <a:t>Systems of Engagement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‘vs’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Need to Deliver Business Value</a:t>
            </a:r>
          </a:p>
          <a:p>
            <a:r>
              <a:rPr lang="en-US" sz="2000" dirty="0"/>
              <a:t>BUT</a:t>
            </a:r>
          </a:p>
          <a:p>
            <a:pPr lvl="1"/>
            <a:r>
              <a:rPr lang="en-US" sz="1600" dirty="0"/>
              <a:t>Technology changes so rapidly</a:t>
            </a:r>
          </a:p>
          <a:p>
            <a:pPr lvl="1"/>
            <a:r>
              <a:rPr lang="en-US" sz="1600" dirty="0"/>
              <a:t>Projects change so rapidly</a:t>
            </a:r>
          </a:p>
          <a:p>
            <a:pPr lvl="1"/>
            <a:r>
              <a:rPr lang="en-US" sz="1600" dirty="0"/>
              <a:t>Flexibility is king</a:t>
            </a:r>
          </a:p>
          <a:p>
            <a:pPr lvl="1"/>
            <a:r>
              <a:rPr lang="en-US" sz="1600" dirty="0"/>
              <a:t>The best way to solve a problem today might be different tomorrow</a:t>
            </a:r>
          </a:p>
          <a:p>
            <a:r>
              <a:rPr lang="en-US" sz="2000" dirty="0"/>
              <a:t>SO</a:t>
            </a:r>
          </a:p>
          <a:p>
            <a:pPr lvl="1"/>
            <a:r>
              <a:rPr lang="en-US" sz="1600" dirty="0"/>
              <a:t>Think of architecture as a journey rather than a destination</a:t>
            </a:r>
          </a:p>
          <a:p>
            <a:pPr lvl="1"/>
            <a:r>
              <a:rPr lang="en-US" sz="1600" dirty="0"/>
              <a:t>Go into detail on transitional architectures</a:t>
            </a:r>
          </a:p>
          <a:p>
            <a:pPr lvl="1"/>
            <a:r>
              <a:rPr lang="en-US" sz="1600" dirty="0"/>
              <a:t>Use common blueprints/patterns</a:t>
            </a:r>
          </a:p>
          <a:p>
            <a:pPr lvl="1"/>
            <a:r>
              <a:rPr lang="en-US" sz="1600" dirty="0"/>
              <a:t>Just in time architecture</a:t>
            </a:r>
          </a:p>
          <a:p>
            <a:pPr lvl="1"/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7186" y="6079938"/>
            <a:ext cx="704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“It is not the strongest of the species that survive, </a:t>
            </a:r>
          </a:p>
          <a:p>
            <a:r>
              <a:rPr lang="en-GB" i="1" dirty="0"/>
              <a:t>nor the most intelligent, but the one most responsive to change” - Darwin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271958" y="2086350"/>
          <a:ext cx="5310441" cy="37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30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Integration Evolution</a:t>
            </a:r>
          </a:p>
          <a:p>
            <a:pPr lvl="1"/>
            <a:r>
              <a:rPr lang="en-GB" sz="4400" dirty="0" smtClean="0"/>
              <a:t>Business </a:t>
            </a:r>
            <a:r>
              <a:rPr lang="en-GB" sz="4400" dirty="0" smtClean="0"/>
              <a:t>Changes</a:t>
            </a:r>
          </a:p>
          <a:p>
            <a:pPr lvl="1"/>
            <a:r>
              <a:rPr lang="en-GB" sz="4400" dirty="0"/>
              <a:t>Role </a:t>
            </a:r>
            <a:r>
              <a:rPr lang="en-GB" sz="4400" dirty="0" smtClean="0"/>
              <a:t>Changes</a:t>
            </a:r>
            <a:endParaRPr lang="en-GB" sz="4400" dirty="0" smtClean="0"/>
          </a:p>
          <a:p>
            <a:pPr lvl="1"/>
            <a:r>
              <a:rPr lang="en-GB" sz="4400" dirty="0" smtClean="0"/>
              <a:t>Technology </a:t>
            </a:r>
            <a:r>
              <a:rPr lang="en-GB" sz="4400" dirty="0" smtClean="0"/>
              <a:t>Changes</a:t>
            </a:r>
            <a:endParaRPr lang="en-GB" sz="4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30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Monetization of Integration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66" y="2630349"/>
            <a:ext cx="319087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3" y="2457534"/>
            <a:ext cx="31623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713" y="4589237"/>
            <a:ext cx="3000000" cy="838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704"/>
            <a:ext cx="2952750" cy="1552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2193" y="5242666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Azure </a:t>
            </a:r>
            <a:r>
              <a:rPr lang="en-GB" dirty="0" err="1" smtClean="0"/>
              <a:t>LogicApps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67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70" y="2600325"/>
            <a:ext cx="7102230" cy="2143613"/>
          </a:xfrm>
        </p:spPr>
        <p:txBody>
          <a:bodyPr/>
          <a:lstStyle/>
          <a:p>
            <a:r>
              <a:rPr lang="en-GB" dirty="0" smtClean="0"/>
              <a:t>Role of Integration is evolving day-by-day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Integration solutions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1" y="2337508"/>
            <a:ext cx="2822215" cy="2054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04" y="2233551"/>
            <a:ext cx="2822215" cy="277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49" y="2233551"/>
            <a:ext cx="2773451" cy="31391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322556" y="3459892"/>
            <a:ext cx="944644" cy="47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7445594" y="3459892"/>
            <a:ext cx="944644" cy="47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Point-to-Point</a:t>
            </a:r>
            <a:endParaRPr lang="en-GB" dirty="0"/>
          </a:p>
        </p:txBody>
      </p:sp>
      <p:sp>
        <p:nvSpPr>
          <p:cNvPr id="5" name="Content Placeholder 16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3D69B"/>
              </a:buClr>
              <a:buSzPct val="90000"/>
              <a:buFont typeface="Segoe UI" pitchFamily="34" charset="0"/>
              <a:buChar char="&gt;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3D69B"/>
              </a:buClr>
              <a:buSzPct val="90000"/>
              <a:buFont typeface="Segoe UI" pitchFamily="34" charset="0"/>
              <a:buChar char="&gt;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3D69B"/>
              </a:buClr>
              <a:buSzPct val="90000"/>
              <a:buFont typeface="Segoe UI" pitchFamily="34" charset="0"/>
              <a:buChar char="&gt;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3D69B"/>
              </a:buClr>
              <a:buSzPct val="90000"/>
              <a:buFont typeface="Segoe UI" pitchFamily="34" charset="0"/>
              <a:buChar char="&gt;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3D69B"/>
              </a:buClr>
              <a:buSzPct val="90000"/>
              <a:buFont typeface="Segoe UI" pitchFamily="34" charset="0"/>
              <a:buChar char="&gt;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Complex Interface</a:t>
            </a:r>
          </a:p>
          <a:p>
            <a:pPr lvl="1"/>
            <a:r>
              <a:rPr lang="en-US" sz="2000" dirty="0" smtClean="0"/>
              <a:t>Redundant Logic</a:t>
            </a:r>
          </a:p>
          <a:p>
            <a:pPr lvl="1"/>
            <a:r>
              <a:rPr lang="en-US" sz="2000" dirty="0" smtClean="0"/>
              <a:t>Doesn’t Scale</a:t>
            </a:r>
          </a:p>
          <a:p>
            <a:pPr lvl="1"/>
            <a:r>
              <a:rPr lang="en-US" sz="2000" dirty="0" smtClean="0"/>
              <a:t>Lacks Visibility</a:t>
            </a:r>
          </a:p>
          <a:p>
            <a:r>
              <a:rPr lang="en-US" sz="2400" dirty="0" smtClean="0"/>
              <a:t>Business Impact</a:t>
            </a:r>
          </a:p>
          <a:p>
            <a:pPr lvl="1"/>
            <a:r>
              <a:rPr lang="en-US" sz="2000" dirty="0" smtClean="0"/>
              <a:t>Delays Response to changing business needs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65" y="2222178"/>
            <a:ext cx="2822215" cy="20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ESB Architecture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719300" y="2800237"/>
            <a:ext cx="6861305" cy="2286000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/>
            <a:endPara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96388" y="4076170"/>
            <a:ext cx="145674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-396875" defTabSz="914363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182" defTabSz="914363"/>
            <a:lvl3pPr marL="914363" defTabSz="914363"/>
            <a:lvl4pPr marL="1371545" defTabSz="914363"/>
            <a:lvl5pPr marL="1828727" defTabSz="914363"/>
            <a:lvl6pPr marL="2285909" defTabSz="914363"/>
            <a:lvl7pPr marL="2743090" defTabSz="914363"/>
            <a:lvl8pPr marL="3200272" defTabSz="914363"/>
            <a:lvl9pPr marL="3657454" defTabSz="914363"/>
          </a:lstStyle>
          <a:p>
            <a:r>
              <a:rPr lang="en-US" dirty="0"/>
              <a:t>Invocation &amp; </a:t>
            </a:r>
          </a:p>
          <a:p>
            <a:r>
              <a:rPr lang="en-US" dirty="0"/>
              <a:t>Orchestration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5405627" y="3021837"/>
            <a:ext cx="1547108" cy="806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-396875" defTabSz="914363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182" defTabSz="914363"/>
            <a:lvl3pPr marL="914363" defTabSz="914363"/>
            <a:lvl4pPr marL="1371545" defTabSz="914363"/>
            <a:lvl5pPr marL="1828727" defTabSz="914363"/>
            <a:lvl6pPr marL="2285909" defTabSz="914363"/>
            <a:lvl7pPr marL="2743090" defTabSz="914363"/>
            <a:lvl8pPr marL="3200272" defTabSz="914363"/>
            <a:lvl9pPr marL="3657454" defTabSz="914363"/>
          </a:lstStyle>
          <a:p>
            <a:r>
              <a:rPr lang="en-US" dirty="0"/>
              <a:t>Transport Protocol</a:t>
            </a:r>
          </a:p>
          <a:p>
            <a:r>
              <a:rPr lang="en-US" dirty="0"/>
              <a:t>Conversion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7636476" y="3021835"/>
            <a:ext cx="1561244" cy="806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Data </a:t>
            </a:r>
          </a:p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Format Transformation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2970837" y="3021835"/>
            <a:ext cx="1454487" cy="806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-396875" defTabSz="914363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182" defTabSz="914363"/>
            <a:lvl3pPr marL="914363" defTabSz="914363"/>
            <a:lvl4pPr marL="1371545" defTabSz="914363"/>
            <a:lvl5pPr marL="1828727" defTabSz="914363"/>
            <a:lvl6pPr marL="2285909" defTabSz="914363"/>
            <a:lvl7pPr marL="2743090" defTabSz="914363"/>
            <a:lvl8pPr marL="3200272" defTabSz="914363"/>
            <a:lvl9pPr marL="3657454" defTabSz="914363"/>
          </a:lstStyle>
          <a:p>
            <a:r>
              <a:rPr lang="en-US" dirty="0"/>
              <a:t>Location &amp; Version</a:t>
            </a:r>
          </a:p>
          <a:p>
            <a:r>
              <a:rPr lang="en-US" dirty="0"/>
              <a:t>Transparency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7636476" y="4055180"/>
            <a:ext cx="1561244" cy="806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Message Interactions</a:t>
            </a:r>
          </a:p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Support</a:t>
            </a:r>
          </a:p>
        </p:txBody>
      </p:sp>
      <p:sp>
        <p:nvSpPr>
          <p:cNvPr id="17" name="TextBox 32"/>
          <p:cNvSpPr txBox="1"/>
          <p:nvPr/>
        </p:nvSpPr>
        <p:spPr>
          <a:xfrm rot="16200000">
            <a:off x="897683" y="3750779"/>
            <a:ext cx="25775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875" algn="ctr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Enterprise Service Bus</a:t>
            </a:r>
          </a:p>
        </p:txBody>
      </p:sp>
      <p:sp>
        <p:nvSpPr>
          <p:cNvPr id="24" name="TextBox 46"/>
          <p:cNvSpPr txBox="1"/>
          <p:nvPr/>
        </p:nvSpPr>
        <p:spPr>
          <a:xfrm>
            <a:off x="5409841" y="4097544"/>
            <a:ext cx="154289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indent="-396875" defTabSz="914363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182" defTabSz="914363"/>
            <a:lvl3pPr marL="914363" defTabSz="914363"/>
            <a:lvl4pPr marL="1371545" defTabSz="914363"/>
            <a:lvl5pPr marL="1828727" defTabSz="914363"/>
            <a:lvl6pPr marL="2285909" defTabSz="914363"/>
            <a:lvl7pPr marL="2743090" defTabSz="914363"/>
            <a:lvl8pPr marL="3200272" defTabSz="914363"/>
            <a:lvl9pPr marL="3657454" defTabSz="914363"/>
          </a:lstStyle>
          <a:p>
            <a:r>
              <a:rPr lang="en-US" dirty="0"/>
              <a:t>Error Handling </a:t>
            </a:r>
          </a:p>
          <a:p>
            <a:r>
              <a:rPr lang="en-US" dirty="0"/>
              <a:t>&amp; Repair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8646" y="1838584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Consumer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405626" y="1838582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Consumer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636476" y="1838582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Consumer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998646" y="5517747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Provider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405627" y="5549455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Provider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636476" y="5549455"/>
            <a:ext cx="13321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Provider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SOA was accepted</a:t>
            </a:r>
          </a:p>
          <a:p>
            <a:r>
              <a:rPr lang="en-GB" dirty="0" smtClean="0"/>
              <a:t>EAI/ESB terms started to evolve</a:t>
            </a:r>
          </a:p>
          <a:p>
            <a:r>
              <a:rPr lang="en-GB" dirty="0" smtClean="0"/>
              <a:t>EAI patterns started evolving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of Integration terms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66949"/>
            <a:ext cx="7293864" cy="1325563"/>
          </a:xfrm>
        </p:spPr>
        <p:txBody>
          <a:bodyPr/>
          <a:lstStyle/>
          <a:p>
            <a:r>
              <a:rPr lang="en-GB" dirty="0" smtClean="0"/>
              <a:t>Integration evolution due to changing Business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1F81DC5BEF84096615F0BA9929F51" ma:contentTypeVersion="2" ma:contentTypeDescription="Create a new document." ma:contentTypeScope="" ma:versionID="0a5f5797e8191b0eb0c5e3098c4ac85f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f46122011700eca45fa8c383875aacad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D9159-1EB3-42F9-9A64-6E0200587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F3881-6EB3-4E38-8DD5-FEAF14887EA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572b90b-9a27-40e9-bbdc-d32d2d31ad3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71132C-3358-4741-BAB2-A58FBA820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2b90b-9a27-40e9-bbdc-d32d2d31a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1048</Words>
  <Application>Microsoft Office PowerPoint</Application>
  <PresentationFormat>Widescreen</PresentationFormat>
  <Paragraphs>336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Lato</vt:lpstr>
      <vt:lpstr>Segoe</vt:lpstr>
      <vt:lpstr>Segoe UI</vt:lpstr>
      <vt:lpstr>Office Theme</vt:lpstr>
      <vt:lpstr>PowerPoint Presentation</vt:lpstr>
      <vt:lpstr>Saravana Kumar</vt:lpstr>
      <vt:lpstr>Agenda</vt:lpstr>
      <vt:lpstr>Role of Integration is evolving day-by-day</vt:lpstr>
      <vt:lpstr>Evolution of Integration solutions</vt:lpstr>
      <vt:lpstr>Point-to-Point</vt:lpstr>
      <vt:lpstr>ESB Architecture</vt:lpstr>
      <vt:lpstr>Acceptance of Integration terms</vt:lpstr>
      <vt:lpstr>Integration evolution due to changing Business needs</vt:lpstr>
      <vt:lpstr>Industry is evolving</vt:lpstr>
      <vt:lpstr>Microsoft Tech Stack</vt:lpstr>
      <vt:lpstr>The Evolving Architecture Paradox (today)</vt:lpstr>
      <vt:lpstr>Integration evolution raises lot of questions</vt:lpstr>
      <vt:lpstr>PowerPoint Presentation</vt:lpstr>
      <vt:lpstr>Role of Integration Consultants is also evolving day-by-day</vt:lpstr>
      <vt:lpstr>Modern Integration Roles</vt:lpstr>
      <vt:lpstr>Pre-2008 - Tech Savvy Business User</vt:lpstr>
      <vt:lpstr>Cloud/SaaS Era</vt:lpstr>
      <vt:lpstr>API/IPaaS Era - Citizen Integrator</vt:lpstr>
      <vt:lpstr>PowerPoint Presentation</vt:lpstr>
      <vt:lpstr>Flow Overview</vt:lpstr>
      <vt:lpstr>Power Apps Overview</vt:lpstr>
      <vt:lpstr>Integration tools and technologies are also evolving</vt:lpstr>
      <vt:lpstr>Microsoft Integration Suite (2004)</vt:lpstr>
      <vt:lpstr>Microsoft Integration Suite (today)</vt:lpstr>
      <vt:lpstr>Adoption of REST over SOAP</vt:lpstr>
      <vt:lpstr>Accept: Things are moving fast</vt:lpstr>
      <vt:lpstr>The 2 Modes of IT</vt:lpstr>
      <vt:lpstr>Delivery ‘vs’ Architecture</vt:lpstr>
      <vt:lpstr>Monetization of Integration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Saravana Kumar</cp:lastModifiedBy>
  <cp:revision>55</cp:revision>
  <dcterms:created xsi:type="dcterms:W3CDTF">2016-04-19T12:30:53Z</dcterms:created>
  <dcterms:modified xsi:type="dcterms:W3CDTF">2016-09-09T11:33:59Z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0x0101001E81F81DC5BEF84096615F0BA9929F51</vt:lpwstr>
  </property>
</Properties>
</file>