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72" r:id="rId4"/>
    <p:sldId id="264" r:id="rId5"/>
    <p:sldId id="265" r:id="rId6"/>
    <p:sldId id="266" r:id="rId7"/>
    <p:sldId id="268" r:id="rId8"/>
    <p:sldId id="270" r:id="rId9"/>
    <p:sldId id="269" r:id="rId10"/>
    <p:sldId id="27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7921"/>
    <a:srgbClr val="E5F6F4"/>
    <a:srgbClr val="4EC1B2"/>
    <a:srgbClr val="1969A1"/>
    <a:srgbClr val="C4DDDA"/>
    <a:srgbClr val="F4BC90"/>
    <a:srgbClr val="FACDAC"/>
    <a:srgbClr val="777777"/>
    <a:srgbClr val="EE7822"/>
    <a:srgbClr val="F9C9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075" y="242332"/>
            <a:ext cx="11844000" cy="6432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732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728F3-0CFA-4BEB-B67E-2A01ED21FEC8}" type="datetimeFigureOut">
              <a:rPr lang="en-IN" smtClean="0"/>
              <a:t>27-06-2017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6AFA1-6E7A-4276-8BA0-6065B8159AA3}" type="slidenum">
              <a:rPr lang="en-IN" smtClean="0"/>
              <a:t>‹#›</a:t>
            </a:fld>
            <a:endParaRPr lang="en-IN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200" y="89163"/>
            <a:ext cx="1260000" cy="236513"/>
          </a:xfrm>
          <a:prstGeom prst="rect">
            <a:avLst/>
          </a:prstGeom>
          <a:effectLst>
            <a:glow rad="127000">
              <a:schemeClr val="accent1">
                <a:alpha val="0"/>
              </a:schemeClr>
            </a:glow>
          </a:effectLst>
        </p:spPr>
      </p:pic>
      <p:grpSp>
        <p:nvGrpSpPr>
          <p:cNvPr id="8" name="Group 7"/>
          <p:cNvGrpSpPr/>
          <p:nvPr userDrawn="1"/>
        </p:nvGrpSpPr>
        <p:grpSpPr bwMode="grayWhite">
          <a:xfrm>
            <a:off x="10231483" y="16992"/>
            <a:ext cx="1852480" cy="540523"/>
            <a:chOff x="96347" y="-6928"/>
            <a:chExt cx="1852480" cy="540523"/>
          </a:xfrm>
          <a:effectLst>
            <a:reflection endPos="0" dist="50800" dir="5400000" sy="-100000" algn="bl" rotWithShape="0"/>
          </a:effectLst>
        </p:grpSpPr>
        <p:sp>
          <p:nvSpPr>
            <p:cNvPr id="9" name="TextBox 8"/>
            <p:cNvSpPr txBox="1"/>
            <p:nvPr userDrawn="1"/>
          </p:nvSpPr>
          <p:spPr bwMode="grayWhite">
            <a:xfrm>
              <a:off x="267613" y="-6928"/>
              <a:ext cx="15081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200" b="1" dirty="0">
                  <a:solidFill>
                    <a:srgbClr val="F97E23"/>
                  </a:solidFill>
                  <a:latin typeface="Montserrat" panose="00000500000000000000" pitchFamily="50" charset="0"/>
                </a:rPr>
                <a:t>INTEGRATE 2017</a:t>
              </a:r>
            </a:p>
          </p:txBody>
        </p:sp>
        <p:grpSp>
          <p:nvGrpSpPr>
            <p:cNvPr id="10" name="Group 9"/>
            <p:cNvGrpSpPr/>
            <p:nvPr userDrawn="1"/>
          </p:nvGrpSpPr>
          <p:grpSpPr bwMode="grayWhite">
            <a:xfrm>
              <a:off x="96347" y="285494"/>
              <a:ext cx="1852480" cy="248101"/>
              <a:chOff x="5052596" y="2528426"/>
              <a:chExt cx="2620668" cy="525771"/>
            </a:xfrm>
          </p:grpSpPr>
          <p:sp>
            <p:nvSpPr>
              <p:cNvPr id="11" name="Rectangle 10"/>
              <p:cNvSpPr/>
              <p:nvPr userDrawn="1"/>
            </p:nvSpPr>
            <p:spPr bwMode="grayWhite">
              <a:xfrm>
                <a:off x="5052598" y="2528430"/>
                <a:ext cx="1548752" cy="525767"/>
              </a:xfrm>
              <a:prstGeom prst="rect">
                <a:avLst/>
              </a:prstGeom>
              <a:solidFill>
                <a:srgbClr val="1969A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2000" dirty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endParaRPr>
              </a:p>
            </p:txBody>
          </p:sp>
          <p:sp>
            <p:nvSpPr>
              <p:cNvPr id="12" name="Flowchart: Card 25"/>
              <p:cNvSpPr/>
              <p:nvPr userDrawn="1"/>
            </p:nvSpPr>
            <p:spPr bwMode="grayWhite">
              <a:xfrm rot="10800000" flipH="1">
                <a:off x="6165559" y="2528426"/>
                <a:ext cx="1507705" cy="525769"/>
              </a:xfrm>
              <a:custGeom>
                <a:avLst/>
                <a:gdLst>
                  <a:gd name="connsiteX0" fmla="*/ 0 w 10000"/>
                  <a:gd name="connsiteY0" fmla="*/ 2000 h 10000"/>
                  <a:gd name="connsiteX1" fmla="*/ 2000 w 10000"/>
                  <a:gd name="connsiteY1" fmla="*/ 0 h 10000"/>
                  <a:gd name="connsiteX2" fmla="*/ 10000 w 10000"/>
                  <a:gd name="connsiteY2" fmla="*/ 0 h 10000"/>
                  <a:gd name="connsiteX3" fmla="*/ 10000 w 10000"/>
                  <a:gd name="connsiteY3" fmla="*/ 10000 h 10000"/>
                  <a:gd name="connsiteX4" fmla="*/ 0 w 10000"/>
                  <a:gd name="connsiteY4" fmla="*/ 10000 h 10000"/>
                  <a:gd name="connsiteX5" fmla="*/ 0 w 10000"/>
                  <a:gd name="connsiteY5" fmla="*/ 2000 h 10000"/>
                  <a:gd name="connsiteX0" fmla="*/ 43 w 10000"/>
                  <a:gd name="connsiteY0" fmla="*/ 9813 h 10000"/>
                  <a:gd name="connsiteX1" fmla="*/ 2000 w 10000"/>
                  <a:gd name="connsiteY1" fmla="*/ 0 h 10000"/>
                  <a:gd name="connsiteX2" fmla="*/ 10000 w 10000"/>
                  <a:gd name="connsiteY2" fmla="*/ 0 h 10000"/>
                  <a:gd name="connsiteX3" fmla="*/ 10000 w 10000"/>
                  <a:gd name="connsiteY3" fmla="*/ 10000 h 10000"/>
                  <a:gd name="connsiteX4" fmla="*/ 0 w 10000"/>
                  <a:gd name="connsiteY4" fmla="*/ 10000 h 10000"/>
                  <a:gd name="connsiteX5" fmla="*/ 43 w 10000"/>
                  <a:gd name="connsiteY5" fmla="*/ 9813 h 10000"/>
                  <a:gd name="connsiteX0" fmla="*/ 43 w 10000"/>
                  <a:gd name="connsiteY0" fmla="*/ 9813 h 10000"/>
                  <a:gd name="connsiteX1" fmla="*/ 689 w 10000"/>
                  <a:gd name="connsiteY1" fmla="*/ 0 h 10000"/>
                  <a:gd name="connsiteX2" fmla="*/ 10000 w 10000"/>
                  <a:gd name="connsiteY2" fmla="*/ 0 h 10000"/>
                  <a:gd name="connsiteX3" fmla="*/ 10000 w 10000"/>
                  <a:gd name="connsiteY3" fmla="*/ 10000 h 10000"/>
                  <a:gd name="connsiteX4" fmla="*/ 0 w 10000"/>
                  <a:gd name="connsiteY4" fmla="*/ 10000 h 10000"/>
                  <a:gd name="connsiteX5" fmla="*/ 43 w 10000"/>
                  <a:gd name="connsiteY5" fmla="*/ 9813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000" h="10000">
                    <a:moveTo>
                      <a:pt x="43" y="9813"/>
                    </a:moveTo>
                    <a:cubicBezTo>
                      <a:pt x="258" y="6542"/>
                      <a:pt x="474" y="3271"/>
                      <a:pt x="689" y="0"/>
                    </a:cubicBezTo>
                    <a:lnTo>
                      <a:pt x="10000" y="0"/>
                    </a:lnTo>
                    <a:lnTo>
                      <a:pt x="10000" y="10000"/>
                    </a:lnTo>
                    <a:lnTo>
                      <a:pt x="0" y="10000"/>
                    </a:lnTo>
                    <a:cubicBezTo>
                      <a:pt x="14" y="9938"/>
                      <a:pt x="29" y="9875"/>
                      <a:pt x="43" y="9813"/>
                    </a:cubicBezTo>
                    <a:close/>
                  </a:path>
                </a:pathLst>
              </a:custGeom>
              <a:solidFill>
                <a:srgbClr val="4EC1B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dirty="0"/>
              </a:p>
            </p:txBody>
          </p:sp>
          <p:sp>
            <p:nvSpPr>
              <p:cNvPr id="13" name="TextBox 12"/>
              <p:cNvSpPr txBox="1"/>
              <p:nvPr userDrawn="1"/>
            </p:nvSpPr>
            <p:spPr bwMode="grayWhite">
              <a:xfrm>
                <a:off x="5052596" y="2562884"/>
                <a:ext cx="1180819" cy="4565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IN" sz="800" dirty="0">
                    <a:solidFill>
                      <a:schemeClr val="bg1"/>
                    </a:solidFill>
                    <a:latin typeface="Lato" panose="020F0502020204030203" pitchFamily="34" charset="0"/>
                    <a:ea typeface="Lato" panose="020F0502020204030203" pitchFamily="34" charset="0"/>
                    <a:cs typeface="Lato" panose="020F0502020204030203" pitchFamily="34" charset="0"/>
                  </a:rPr>
                  <a:t>Kings</a:t>
                </a:r>
                <a:r>
                  <a:rPr lang="en-IN" sz="800" baseline="0" dirty="0">
                    <a:solidFill>
                      <a:schemeClr val="bg1"/>
                    </a:solidFill>
                    <a:latin typeface="Lato" panose="020F0502020204030203" pitchFamily="34" charset="0"/>
                    <a:ea typeface="Lato" panose="020F0502020204030203" pitchFamily="34" charset="0"/>
                    <a:cs typeface="Lato" panose="020F0502020204030203" pitchFamily="34" charset="0"/>
                  </a:rPr>
                  <a:t> Place</a:t>
                </a:r>
                <a:endParaRPr lang="en-IN" sz="800" dirty="0">
                  <a:solidFill>
                    <a:schemeClr val="bg1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endParaRPr>
              </a:p>
            </p:txBody>
          </p:sp>
          <p:sp>
            <p:nvSpPr>
              <p:cNvPr id="14" name="TextBox 13"/>
              <p:cNvSpPr txBox="1"/>
              <p:nvPr userDrawn="1"/>
            </p:nvSpPr>
            <p:spPr bwMode="grayWhite">
              <a:xfrm>
                <a:off x="6325614" y="2562884"/>
                <a:ext cx="1143959" cy="4565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IN" sz="800" dirty="0">
                    <a:solidFill>
                      <a:schemeClr val="bg1"/>
                    </a:solidFill>
                    <a:latin typeface="Lato" panose="020F0502020204030203" pitchFamily="34" charset="0"/>
                    <a:ea typeface="Lato" panose="020F0502020204030203" pitchFamily="34" charset="0"/>
                    <a:cs typeface="Lato" panose="020F0502020204030203" pitchFamily="34" charset="0"/>
                  </a:rPr>
                  <a:t>June 26 — 28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08608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fld id="{C8B728F3-0CFA-4BEB-B67E-2A01ED21FEC8}" type="datetimeFigureOut">
              <a:rPr lang="en-IN" smtClean="0"/>
              <a:pPr/>
              <a:t>27-06-2017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fld id="{D2F6AFA1-6E7A-4276-8BA0-6065B8159AA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6973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Montserrat" panose="00000500000000000000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app.servicebus360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Group 52"/>
          <p:cNvGrpSpPr/>
          <p:nvPr/>
        </p:nvGrpSpPr>
        <p:grpSpPr>
          <a:xfrm>
            <a:off x="3736500" y="3551862"/>
            <a:ext cx="7648778" cy="1415852"/>
            <a:chOff x="3917475" y="3393700"/>
            <a:chExt cx="7648778" cy="1415852"/>
          </a:xfrm>
        </p:grpSpPr>
        <p:sp>
          <p:nvSpPr>
            <p:cNvPr id="54" name="TextBox 53"/>
            <p:cNvSpPr txBox="1"/>
            <p:nvPr/>
          </p:nvSpPr>
          <p:spPr>
            <a:xfrm>
              <a:off x="3917476" y="3393700"/>
              <a:ext cx="510161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3200" b="1" dirty="0">
                  <a:solidFill>
                    <a:srgbClr val="505050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Saravana Kumar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917476" y="3907220"/>
              <a:ext cx="51016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b="1" dirty="0" smtClean="0">
                  <a:solidFill>
                    <a:schemeClr val="bg1">
                      <a:lumMod val="50000"/>
                    </a:schemeClr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Founder – BizTalk360/ServiceBus360</a:t>
              </a:r>
              <a:endParaRPr lang="en-IN" b="1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3917475" y="4347887"/>
              <a:ext cx="76487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2400" b="1" dirty="0" smtClean="0">
                  <a:solidFill>
                    <a:srgbClr val="505050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BizTalk360 </a:t>
              </a:r>
              <a:r>
                <a:rPr lang="en-IN" sz="2400" b="1" dirty="0">
                  <a:solidFill>
                    <a:srgbClr val="505050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&amp; </a:t>
              </a:r>
              <a:r>
                <a:rPr lang="en-IN" sz="2400" b="1" dirty="0" smtClean="0">
                  <a:solidFill>
                    <a:srgbClr val="505050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ServiceBus360 – Latest Updates</a:t>
              </a:r>
              <a:endParaRPr lang="en-IN" sz="2400" b="1" dirty="0">
                <a:solidFill>
                  <a:srgbClr val="50505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</p:grpSp>
      <p:pic>
        <p:nvPicPr>
          <p:cNvPr id="7" name="Picture 12" descr="https://www.biztalk360.com/integrate-2017/images/SaravanaKuma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720" y="3905260"/>
            <a:ext cx="1080000" cy="1080000"/>
          </a:xfrm>
          <a:prstGeom prst="flowChartConnector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73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0821" y="1952684"/>
            <a:ext cx="4070342" cy="269111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rgbClr val="0070C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Special </a:t>
            </a:r>
            <a:r>
              <a:rPr lang="en-GB" sz="3600" b="1" dirty="0" smtClean="0">
                <a:solidFill>
                  <a:srgbClr val="0070C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Offer for</a:t>
            </a:r>
            <a:r>
              <a:rPr lang="en-GB" sz="3600" b="1" dirty="0">
                <a:solidFill>
                  <a:srgbClr val="0070C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/>
            </a:r>
            <a:br>
              <a:rPr lang="en-GB" sz="3600" b="1" dirty="0">
                <a:solidFill>
                  <a:srgbClr val="0070C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en-GB" sz="3600" b="1" dirty="0">
                <a:solidFill>
                  <a:srgbClr val="0070C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INTEGRATE 2017</a:t>
            </a:r>
            <a:br>
              <a:rPr lang="en-GB" sz="3600" b="1" dirty="0">
                <a:solidFill>
                  <a:srgbClr val="0070C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en-GB" sz="3600" b="1" dirty="0">
                <a:solidFill>
                  <a:srgbClr val="0070C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attendees</a:t>
            </a:r>
            <a:endParaRPr lang="en-GB" sz="3600" b="1" dirty="0">
              <a:solidFill>
                <a:srgbClr val="0070C0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912367" y="3381356"/>
            <a:ext cx="45677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b="1" dirty="0" smtClean="0">
                <a:solidFill>
                  <a:srgbClr val="F17921"/>
                </a:solidFill>
              </a:rPr>
              <a:t>SB360-INTEGRATE2017</a:t>
            </a:r>
            <a:endParaRPr lang="en-GB" sz="3600" b="1" dirty="0">
              <a:solidFill>
                <a:srgbClr val="F1792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912367" y="2234988"/>
            <a:ext cx="4623827" cy="114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Montserrat" panose="00000500000000000000" pitchFamily="50" charset="0"/>
                <a:ea typeface="+mj-ea"/>
                <a:cs typeface="+mj-cs"/>
              </a:defRPr>
            </a:lvl1pPr>
          </a:lstStyle>
          <a:p>
            <a:r>
              <a:rPr lang="en-GB" sz="2100" dirty="0" smtClean="0">
                <a:hlinkClick r:id="rId2"/>
              </a:rPr>
              <a:t>https://app.servicebus360.com</a:t>
            </a:r>
            <a:endParaRPr lang="en-GB" sz="2100" dirty="0" smtClean="0"/>
          </a:p>
          <a:p>
            <a:r>
              <a:rPr lang="en-GB" sz="2100" dirty="0" smtClean="0"/>
              <a:t>Signup and apply promo code</a:t>
            </a:r>
          </a:p>
        </p:txBody>
      </p:sp>
    </p:spTree>
    <p:extLst>
      <p:ext uri="{BB962C8B-B14F-4D97-AF65-F5344CB8AC3E}">
        <p14:creationId xmlns:p14="http://schemas.microsoft.com/office/powerpoint/2010/main" val="4091123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546" y="2592961"/>
            <a:ext cx="5310492" cy="2160271"/>
          </a:xfrm>
          <a:prstGeom prst="rect">
            <a:avLst/>
          </a:prstGeom>
        </p:spPr>
      </p:pic>
      <p:sp>
        <p:nvSpPr>
          <p:cNvPr id="5" name="TextBox 3"/>
          <p:cNvSpPr txBox="1"/>
          <p:nvPr/>
        </p:nvSpPr>
        <p:spPr>
          <a:xfrm>
            <a:off x="543697" y="4934654"/>
            <a:ext cx="1680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N" b="1" dirty="0" smtClean="0">
                <a:solidFill>
                  <a:srgbClr val="3DCEB5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OPERATIONS</a:t>
            </a:r>
            <a:endParaRPr lang="en-IN" b="1" dirty="0">
              <a:solidFill>
                <a:srgbClr val="3DCEB5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6" name="TextBox 45"/>
          <p:cNvSpPr txBox="1"/>
          <p:nvPr/>
        </p:nvSpPr>
        <p:spPr>
          <a:xfrm>
            <a:off x="2224216" y="4933866"/>
            <a:ext cx="2705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N" b="1" dirty="0" smtClean="0">
                <a:solidFill>
                  <a:srgbClr val="3DCEB5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MONITORING</a:t>
            </a:r>
            <a:endParaRPr lang="en-IN" b="1" dirty="0">
              <a:solidFill>
                <a:srgbClr val="3DCEB5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7" name="TextBox 50"/>
          <p:cNvSpPr txBox="1"/>
          <p:nvPr/>
        </p:nvSpPr>
        <p:spPr>
          <a:xfrm>
            <a:off x="4101521" y="4933866"/>
            <a:ext cx="2705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N" b="1" dirty="0" smtClean="0">
                <a:solidFill>
                  <a:srgbClr val="3DCEB5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ANALYTICS</a:t>
            </a:r>
            <a:endParaRPr lang="en-IN" b="1" dirty="0">
              <a:solidFill>
                <a:srgbClr val="3DCEB5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273" y="1309811"/>
            <a:ext cx="5529685" cy="103797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98862" y="2901718"/>
            <a:ext cx="3630417" cy="1958607"/>
          </a:xfrm>
          <a:prstGeom prst="rect">
            <a:avLst/>
          </a:prstGeom>
        </p:spPr>
      </p:pic>
      <p:sp>
        <p:nvSpPr>
          <p:cNvPr id="11" name="Right Arrow 10"/>
          <p:cNvSpPr/>
          <p:nvPr/>
        </p:nvSpPr>
        <p:spPr>
          <a:xfrm>
            <a:off x="6601451" y="3223345"/>
            <a:ext cx="1191465" cy="1080136"/>
          </a:xfrm>
          <a:prstGeom prst="rightArrow">
            <a:avLst/>
          </a:prstGeom>
          <a:solidFill>
            <a:srgbClr val="E5F6F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697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5855" y="1792674"/>
            <a:ext cx="6328718" cy="31912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8000" b="1" dirty="0">
                <a:solidFill>
                  <a:srgbClr val="F17921"/>
                </a:solidFill>
              </a:rPr>
              <a:t>48</a:t>
            </a:r>
            <a:r>
              <a:rPr lang="en-GB" sz="6600" b="1" dirty="0">
                <a:solidFill>
                  <a:srgbClr val="F17921"/>
                </a:solidFill>
              </a:rPr>
              <a:t> releases since </a:t>
            </a:r>
            <a:endParaRPr lang="en-GB" sz="6600" b="1" dirty="0" smtClean="0">
              <a:solidFill>
                <a:srgbClr val="F17921"/>
              </a:solidFill>
            </a:endParaRPr>
          </a:p>
          <a:p>
            <a:pPr marL="0" indent="0">
              <a:buNone/>
            </a:pPr>
            <a:r>
              <a:rPr lang="en-GB" sz="6600" b="1" dirty="0" smtClean="0">
                <a:solidFill>
                  <a:srgbClr val="F17921"/>
                </a:solidFill>
              </a:rPr>
              <a:t>May </a:t>
            </a:r>
            <a:r>
              <a:rPr lang="en-GB" sz="6600" b="1" dirty="0">
                <a:solidFill>
                  <a:srgbClr val="F17921"/>
                </a:solidFill>
              </a:rPr>
              <a:t>2011</a:t>
            </a:r>
            <a:endParaRPr lang="en-GB" sz="6600" b="1" dirty="0">
              <a:solidFill>
                <a:srgbClr val="F179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652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91256" y="1833928"/>
            <a:ext cx="3251918" cy="2913686"/>
          </a:xfrm>
        </p:spPr>
        <p:txBody>
          <a:bodyPr>
            <a:normAutofit/>
          </a:bodyPr>
          <a:lstStyle/>
          <a:p>
            <a:r>
              <a:rPr lang="en-IN" sz="3600" b="1" dirty="0" smtClean="0">
                <a:solidFill>
                  <a:srgbClr val="F1792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Challenges with </a:t>
            </a:r>
            <a:r>
              <a:rPr lang="en-IN" sz="3600" b="1" dirty="0" smtClean="0">
                <a:solidFill>
                  <a:srgbClr val="F1792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/>
            </a:r>
            <a:br>
              <a:rPr lang="en-IN" sz="3600" b="1" dirty="0" smtClean="0">
                <a:solidFill>
                  <a:srgbClr val="F1792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endParaRPr lang="en-IN" sz="3600" b="1" dirty="0">
              <a:solidFill>
                <a:srgbClr val="F1792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4336756" y="960426"/>
            <a:ext cx="873502" cy="873502"/>
          </a:xfrm>
          <a:prstGeom prst="ellipse">
            <a:avLst/>
          </a:prstGeom>
          <a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4000" r="-4000"/>
            </a:stretch>
          </a:blip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5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Oval 5"/>
          <p:cNvSpPr/>
          <p:nvPr/>
        </p:nvSpPr>
        <p:spPr>
          <a:xfrm>
            <a:off x="4336756" y="2206946"/>
            <a:ext cx="873502" cy="873502"/>
          </a:xfrm>
          <a:prstGeom prst="ellipse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tint val="50000"/>
              <a:hueOff val="-1847243"/>
              <a:satOff val="-3249"/>
              <a:lumOff val="-418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7" name="Group 6"/>
          <p:cNvGrpSpPr/>
          <p:nvPr/>
        </p:nvGrpSpPr>
        <p:grpSpPr>
          <a:xfrm>
            <a:off x="5328009" y="3345280"/>
            <a:ext cx="5968228" cy="873502"/>
            <a:chOff x="1371382" y="2272582"/>
            <a:chExt cx="5648253" cy="873502"/>
          </a:xfrm>
        </p:grpSpPr>
        <p:sp>
          <p:nvSpPr>
            <p:cNvPr id="8" name="Pentagon 7"/>
            <p:cNvSpPr/>
            <p:nvPr/>
          </p:nvSpPr>
          <p:spPr>
            <a:xfrm rot="10800000">
              <a:off x="1371382" y="2272582"/>
              <a:ext cx="5648253" cy="873502"/>
            </a:xfrm>
            <a:prstGeom prst="homePlate">
              <a:avLst/>
            </a:prstGeom>
            <a:solidFill>
              <a:srgbClr val="3DCEB5">
                <a:alpha val="90000"/>
              </a:srgb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-3676672"/>
                <a:satOff val="-5114"/>
                <a:lumOff val="-196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Pentagon 10"/>
            <p:cNvSpPr/>
            <p:nvPr/>
          </p:nvSpPr>
          <p:spPr>
            <a:xfrm rot="21600000">
              <a:off x="1694087" y="2272582"/>
              <a:ext cx="5325548" cy="8735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5190" tIns="83820" rIns="156464" bIns="83820" numCol="1" spcCol="1270" anchor="ctr" anchorCtr="0">
              <a:noAutofit/>
            </a:bodyPr>
            <a:lstStyle/>
            <a:p>
              <a:pPr algn="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N" sz="2200" b="1" dirty="0" smtClean="0">
                  <a:solidFill>
                    <a:srgbClr val="F0F0A6"/>
                  </a:solidFill>
                  <a:latin typeface="Montserrat" panose="000005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Lack of Productivity Tools</a:t>
              </a:r>
              <a:endParaRPr lang="en-IN" sz="2200" b="1" dirty="0">
                <a:solidFill>
                  <a:srgbClr val="F0F0A6"/>
                </a:solidFill>
                <a:latin typeface="Montserrat" panose="00000500000000000000" pitchFamily="50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</p:grpSp>
      <p:sp>
        <p:nvSpPr>
          <p:cNvPr id="10" name="Oval 9"/>
          <p:cNvSpPr/>
          <p:nvPr/>
        </p:nvSpPr>
        <p:spPr>
          <a:xfrm>
            <a:off x="4336756" y="3341195"/>
            <a:ext cx="873502" cy="873502"/>
          </a:xfrm>
          <a:prstGeom prst="ellipse">
            <a:avLst/>
          </a:prstGeom>
          <a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tint val="50000"/>
              <a:hueOff val="-3694485"/>
              <a:satOff val="-6499"/>
              <a:lumOff val="-836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Oval 10"/>
          <p:cNvSpPr/>
          <p:nvPr/>
        </p:nvSpPr>
        <p:spPr>
          <a:xfrm>
            <a:off x="4336756" y="5697363"/>
            <a:ext cx="873502" cy="873502"/>
          </a:xfrm>
          <a:prstGeom prst="ellipse">
            <a:avLst/>
          </a:prstGeom>
          <a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1000" r="-1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tint val="50000"/>
              <a:hueOff val="-5541728"/>
              <a:satOff val="-9748"/>
              <a:lumOff val="-1254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Oval 11"/>
          <p:cNvSpPr/>
          <p:nvPr/>
        </p:nvSpPr>
        <p:spPr>
          <a:xfrm>
            <a:off x="4336756" y="4591799"/>
            <a:ext cx="873502" cy="873502"/>
          </a:xfrm>
          <a:prstGeom prst="ellipse">
            <a:avLst/>
          </a:prstGeom>
          <a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tint val="50000"/>
              <a:hueOff val="-7388970"/>
              <a:satOff val="-12997"/>
              <a:lumOff val="-1672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3" name="Group 12"/>
          <p:cNvGrpSpPr/>
          <p:nvPr/>
        </p:nvGrpSpPr>
        <p:grpSpPr>
          <a:xfrm>
            <a:off x="5328009" y="2206946"/>
            <a:ext cx="5978738" cy="873502"/>
            <a:chOff x="1475712" y="2272582"/>
            <a:chExt cx="5543923" cy="873502"/>
          </a:xfrm>
        </p:grpSpPr>
        <p:sp>
          <p:nvSpPr>
            <p:cNvPr id="14" name="Pentagon 13"/>
            <p:cNvSpPr/>
            <p:nvPr/>
          </p:nvSpPr>
          <p:spPr>
            <a:xfrm rot="10800000">
              <a:off x="1475712" y="2272582"/>
              <a:ext cx="5543923" cy="873502"/>
            </a:xfrm>
            <a:prstGeom prst="homePlate">
              <a:avLst/>
            </a:prstGeom>
            <a:solidFill>
              <a:srgbClr val="3DCEB5">
                <a:alpha val="90000"/>
              </a:srgb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-3676672"/>
                <a:satOff val="-5114"/>
                <a:lumOff val="-196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Pentagon 10"/>
            <p:cNvSpPr/>
            <p:nvPr/>
          </p:nvSpPr>
          <p:spPr>
            <a:xfrm rot="21600000">
              <a:off x="1694087" y="2272582"/>
              <a:ext cx="5325548" cy="8735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5190" tIns="83820" rIns="156464" bIns="83820" numCol="1" spcCol="1270" anchor="ctr" anchorCtr="0">
              <a:noAutofit/>
            </a:bodyPr>
            <a:lstStyle/>
            <a:p>
              <a:pPr algn="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N" sz="2200" b="1" dirty="0" smtClean="0">
                  <a:solidFill>
                    <a:srgbClr val="F0F0A6"/>
                  </a:solidFill>
                  <a:latin typeface="Montserrat" panose="000005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Security + Auditing</a:t>
              </a:r>
              <a:endParaRPr lang="en-IN" sz="2200" b="1" dirty="0">
                <a:solidFill>
                  <a:srgbClr val="F0F0A6"/>
                </a:solidFill>
                <a:latin typeface="Montserrat" panose="00000500000000000000" pitchFamily="50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328009" y="5701448"/>
            <a:ext cx="5978738" cy="873502"/>
            <a:chOff x="1361436" y="2272582"/>
            <a:chExt cx="5658199" cy="873502"/>
          </a:xfrm>
        </p:grpSpPr>
        <p:sp>
          <p:nvSpPr>
            <p:cNvPr id="17" name="Pentagon 16"/>
            <p:cNvSpPr/>
            <p:nvPr/>
          </p:nvSpPr>
          <p:spPr>
            <a:xfrm rot="10800000">
              <a:off x="1361436" y="2272582"/>
              <a:ext cx="5658199" cy="873502"/>
            </a:xfrm>
            <a:prstGeom prst="homePlate">
              <a:avLst/>
            </a:prstGeom>
            <a:solidFill>
              <a:srgbClr val="3DCEB5">
                <a:alpha val="90000"/>
              </a:srgb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-3676672"/>
                <a:satOff val="-5114"/>
                <a:lumOff val="-196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Pentagon 10"/>
            <p:cNvSpPr/>
            <p:nvPr/>
          </p:nvSpPr>
          <p:spPr>
            <a:xfrm rot="21600000">
              <a:off x="1694087" y="2272582"/>
              <a:ext cx="5325548" cy="8735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5190" tIns="83820" rIns="156464" bIns="83820" numCol="1" spcCol="1270" anchor="ctr" anchorCtr="0">
              <a:noAutofit/>
            </a:bodyPr>
            <a:lstStyle/>
            <a:p>
              <a:pPr algn="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N" sz="2200" b="1" dirty="0" smtClean="0">
                  <a:solidFill>
                    <a:srgbClr val="F0F0A6"/>
                  </a:solidFill>
                  <a:latin typeface="Montserrat" panose="000005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Analytics &amp; Reporting</a:t>
              </a:r>
              <a:endParaRPr lang="en-IN" sz="2200" b="1" dirty="0">
                <a:solidFill>
                  <a:srgbClr val="F0F0A6"/>
                </a:solidFill>
                <a:latin typeface="Montserrat" panose="00000500000000000000" pitchFamily="50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5328010" y="4591799"/>
            <a:ext cx="5966387" cy="873502"/>
            <a:chOff x="1373125" y="2272582"/>
            <a:chExt cx="5646510" cy="873502"/>
          </a:xfrm>
        </p:grpSpPr>
        <p:sp>
          <p:nvSpPr>
            <p:cNvPr id="20" name="Pentagon 19"/>
            <p:cNvSpPr/>
            <p:nvPr/>
          </p:nvSpPr>
          <p:spPr>
            <a:xfrm rot="10800000">
              <a:off x="1373125" y="2272582"/>
              <a:ext cx="5646510" cy="873502"/>
            </a:xfrm>
            <a:prstGeom prst="homePlate">
              <a:avLst/>
            </a:prstGeom>
            <a:solidFill>
              <a:srgbClr val="3DCEB5">
                <a:alpha val="90000"/>
              </a:srgb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-3676672"/>
                <a:satOff val="-5114"/>
                <a:lumOff val="-196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Pentagon 10"/>
            <p:cNvSpPr/>
            <p:nvPr/>
          </p:nvSpPr>
          <p:spPr>
            <a:xfrm rot="21600000">
              <a:off x="1694087" y="2272582"/>
              <a:ext cx="5325548" cy="8735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5190" tIns="83820" rIns="156464" bIns="83820" numCol="1" spcCol="1270" anchor="ctr" anchorCtr="0">
              <a:noAutofit/>
            </a:bodyPr>
            <a:lstStyle/>
            <a:p>
              <a:pPr algn="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N" sz="2200" b="1" dirty="0" smtClean="0">
                  <a:solidFill>
                    <a:srgbClr val="F0F0A6"/>
                  </a:solidFill>
                  <a:latin typeface="Montserrat" panose="000005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Monitoring &amp; Notification</a:t>
              </a:r>
              <a:endParaRPr lang="en-IN" sz="2200" b="1" dirty="0">
                <a:solidFill>
                  <a:srgbClr val="F0F0A6"/>
                </a:solidFill>
                <a:latin typeface="Montserrat" panose="00000500000000000000" pitchFamily="50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328009" y="960426"/>
            <a:ext cx="5978738" cy="873502"/>
            <a:chOff x="1475712" y="2272582"/>
            <a:chExt cx="5543923" cy="873502"/>
          </a:xfrm>
        </p:grpSpPr>
        <p:sp>
          <p:nvSpPr>
            <p:cNvPr id="23" name="Pentagon 22"/>
            <p:cNvSpPr/>
            <p:nvPr/>
          </p:nvSpPr>
          <p:spPr>
            <a:xfrm rot="10800000">
              <a:off x="1475712" y="2272582"/>
              <a:ext cx="5543923" cy="873502"/>
            </a:xfrm>
            <a:prstGeom prst="homePlate">
              <a:avLst/>
            </a:prstGeom>
            <a:solidFill>
              <a:srgbClr val="3DCEB5">
                <a:alpha val="90000"/>
              </a:srgb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-3676672"/>
                <a:satOff val="-5114"/>
                <a:lumOff val="-196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Pentagon 10"/>
            <p:cNvSpPr/>
            <p:nvPr/>
          </p:nvSpPr>
          <p:spPr>
            <a:xfrm>
              <a:off x="1694087" y="2272582"/>
              <a:ext cx="5325548" cy="8735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5190" tIns="83820" rIns="156464" bIns="83820" numCol="1" spcCol="1270" anchor="ctr" anchorCtr="0">
              <a:noAutofit/>
            </a:bodyPr>
            <a:lstStyle/>
            <a:p>
              <a:pPr algn="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N" sz="2200" b="1" dirty="0" smtClean="0">
                  <a:solidFill>
                    <a:srgbClr val="F0F0A6"/>
                  </a:solidFill>
                  <a:latin typeface="Montserrat" panose="000005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Support requires skilled BizTalk people</a:t>
              </a:r>
              <a:endParaRPr lang="en-IN" sz="2200" b="1" dirty="0">
                <a:solidFill>
                  <a:srgbClr val="F0F0A6"/>
                </a:solidFill>
                <a:latin typeface="Montserrat" panose="00000500000000000000" pitchFamily="50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</p:grpSp>
      <p:pic>
        <p:nvPicPr>
          <p:cNvPr id="25" name="Picture 2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2416" y="3606727"/>
            <a:ext cx="3178719" cy="1714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005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5016844" y="1690688"/>
            <a:ext cx="661498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200" dirty="0" smtClean="0">
                <a:solidFill>
                  <a:srgbClr val="009BDF"/>
                </a:solidFill>
              </a:rPr>
              <a:t>BizTalk Server License Calculator</a:t>
            </a:r>
          </a:p>
          <a:p>
            <a:r>
              <a:rPr lang="en-GB" sz="3200" dirty="0" smtClean="0">
                <a:solidFill>
                  <a:srgbClr val="009BDF"/>
                </a:solidFill>
              </a:rPr>
              <a:t>Folder Location Monitoring</a:t>
            </a:r>
          </a:p>
          <a:p>
            <a:pPr lvl="1"/>
            <a:r>
              <a:rPr lang="en-GB" sz="3200" dirty="0" smtClean="0">
                <a:solidFill>
                  <a:srgbClr val="009BDF"/>
                </a:solidFill>
              </a:rPr>
              <a:t>File, FTP/FTPS, SFTP</a:t>
            </a:r>
          </a:p>
          <a:p>
            <a:r>
              <a:rPr lang="en-GB" sz="3200" dirty="0" smtClean="0">
                <a:solidFill>
                  <a:srgbClr val="009BDF"/>
                </a:solidFill>
              </a:rPr>
              <a:t>Queue Monitoring</a:t>
            </a:r>
          </a:p>
          <a:p>
            <a:pPr lvl="1"/>
            <a:r>
              <a:rPr lang="en-GB" sz="3200" dirty="0" smtClean="0">
                <a:solidFill>
                  <a:srgbClr val="009BDF"/>
                </a:solidFill>
              </a:rPr>
              <a:t>IBM MQ</a:t>
            </a:r>
          </a:p>
          <a:p>
            <a:r>
              <a:rPr lang="en-GB" sz="3200" dirty="0" smtClean="0">
                <a:solidFill>
                  <a:srgbClr val="009BDF"/>
                </a:solidFill>
              </a:rPr>
              <a:t>Email Templates</a:t>
            </a:r>
          </a:p>
          <a:p>
            <a:r>
              <a:rPr lang="en-GB" sz="3200" dirty="0" smtClean="0">
                <a:solidFill>
                  <a:srgbClr val="009BDF"/>
                </a:solidFill>
              </a:rPr>
              <a:t>Throttling Monitoring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15779" y="2762336"/>
            <a:ext cx="3857368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rgbClr val="F1792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Recent Updates</a:t>
            </a:r>
            <a:endParaRPr lang="en-GB" sz="3600" b="1" dirty="0">
              <a:solidFill>
                <a:srgbClr val="F1792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510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5513173" y="1854458"/>
            <a:ext cx="590447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200" dirty="0" smtClean="0">
                <a:solidFill>
                  <a:srgbClr val="009BDF"/>
                </a:solidFill>
              </a:rPr>
              <a:t>Azure Logic Apps Management</a:t>
            </a:r>
          </a:p>
          <a:p>
            <a:r>
              <a:rPr lang="en-GB" sz="3200" dirty="0" smtClean="0">
                <a:solidFill>
                  <a:srgbClr val="009BDF"/>
                </a:solidFill>
              </a:rPr>
              <a:t>Azure Logic Apps Monitoring</a:t>
            </a:r>
          </a:p>
          <a:p>
            <a:r>
              <a:rPr lang="en-GB" sz="3200" dirty="0" smtClean="0">
                <a:solidFill>
                  <a:srgbClr val="009BDF"/>
                </a:solidFill>
              </a:rPr>
              <a:t>Azure Integration Account</a:t>
            </a:r>
          </a:p>
          <a:p>
            <a:r>
              <a:rPr lang="en-GB" sz="3200" dirty="0" smtClean="0">
                <a:solidFill>
                  <a:srgbClr val="009BDF"/>
                </a:solidFill>
              </a:rPr>
              <a:t>Azure Service Bus Queues (monitoring)</a:t>
            </a:r>
            <a:endParaRPr lang="en-GB" sz="3200" dirty="0">
              <a:solidFill>
                <a:srgbClr val="009BDF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26308" y="2160973"/>
            <a:ext cx="4557584" cy="2188605"/>
          </a:xfrm>
        </p:spPr>
        <p:txBody>
          <a:bodyPr/>
          <a:lstStyle/>
          <a:p>
            <a:r>
              <a:rPr lang="en-GB" sz="3600" b="1" dirty="0" smtClean="0">
                <a:solidFill>
                  <a:srgbClr val="F1792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On-Premise </a:t>
            </a:r>
            <a:r>
              <a:rPr lang="en-GB" sz="3600" b="1" dirty="0">
                <a:solidFill>
                  <a:srgbClr val="F1792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+ Cloud </a:t>
            </a:r>
            <a:r>
              <a:rPr lang="en-GB" sz="2400" b="1" dirty="0">
                <a:solidFill>
                  <a:srgbClr val="4EC1B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(single management tool)</a:t>
            </a:r>
            <a:endParaRPr lang="en-GB" sz="2400" b="1" dirty="0">
              <a:solidFill>
                <a:srgbClr val="4EC1B2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373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174" y="1792869"/>
            <a:ext cx="5246073" cy="6680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04" y="2642387"/>
            <a:ext cx="5310492" cy="2160271"/>
          </a:xfrm>
          <a:prstGeom prst="rect">
            <a:avLst/>
          </a:prstGeom>
        </p:spPr>
      </p:pic>
      <p:sp>
        <p:nvSpPr>
          <p:cNvPr id="10" name="TextBox 3"/>
          <p:cNvSpPr txBox="1"/>
          <p:nvPr/>
        </p:nvSpPr>
        <p:spPr>
          <a:xfrm>
            <a:off x="403655" y="4984080"/>
            <a:ext cx="1680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N" b="1" dirty="0" smtClean="0">
                <a:solidFill>
                  <a:srgbClr val="3DCEB5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OPERATIONS</a:t>
            </a:r>
            <a:endParaRPr lang="en-IN" b="1" dirty="0">
              <a:solidFill>
                <a:srgbClr val="3DCEB5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1" name="TextBox 45"/>
          <p:cNvSpPr txBox="1"/>
          <p:nvPr/>
        </p:nvSpPr>
        <p:spPr>
          <a:xfrm>
            <a:off x="2084174" y="4983292"/>
            <a:ext cx="2705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N" b="1" dirty="0" smtClean="0">
                <a:solidFill>
                  <a:srgbClr val="3DCEB5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MONITORING</a:t>
            </a:r>
            <a:endParaRPr lang="en-IN" b="1" dirty="0">
              <a:solidFill>
                <a:srgbClr val="3DCEB5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2" name="TextBox 50"/>
          <p:cNvSpPr txBox="1"/>
          <p:nvPr/>
        </p:nvSpPr>
        <p:spPr>
          <a:xfrm>
            <a:off x="3961479" y="4983292"/>
            <a:ext cx="2705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N" b="1" dirty="0" smtClean="0">
                <a:solidFill>
                  <a:srgbClr val="3DCEB5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ANALYTICS</a:t>
            </a:r>
            <a:endParaRPr lang="en-IN" b="1" dirty="0">
              <a:solidFill>
                <a:srgbClr val="3DCEB5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6461409" y="3272771"/>
            <a:ext cx="1191465" cy="1080136"/>
          </a:xfrm>
          <a:prstGeom prst="rightArrow">
            <a:avLst/>
          </a:prstGeom>
          <a:solidFill>
            <a:srgbClr val="E5F6F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7150" y="2460965"/>
            <a:ext cx="3889590" cy="2042035"/>
          </a:xfrm>
          <a:prstGeom prst="rect">
            <a:avLst/>
          </a:prstGeom>
        </p:spPr>
      </p:pic>
      <p:sp>
        <p:nvSpPr>
          <p:cNvPr id="17" name="TextBox 50"/>
          <p:cNvSpPr txBox="1"/>
          <p:nvPr/>
        </p:nvSpPr>
        <p:spPr>
          <a:xfrm>
            <a:off x="8455220" y="4736755"/>
            <a:ext cx="2705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N" b="1" dirty="0" smtClean="0">
                <a:solidFill>
                  <a:srgbClr val="0070C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Azure Service Bus</a:t>
            </a:r>
            <a:endParaRPr lang="en-IN" b="1" dirty="0">
              <a:solidFill>
                <a:srgbClr val="0070C0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75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0762" y="2438400"/>
            <a:ext cx="3945501" cy="2309214"/>
          </a:xfrm>
        </p:spPr>
        <p:txBody>
          <a:bodyPr>
            <a:normAutofit/>
          </a:bodyPr>
          <a:lstStyle/>
          <a:p>
            <a:r>
              <a:rPr lang="en-IN" sz="3600" b="1" dirty="0" smtClean="0">
                <a:solidFill>
                  <a:srgbClr val="0070C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Challenges with </a:t>
            </a:r>
            <a:r>
              <a:rPr lang="en-IN" sz="3600" b="1" dirty="0" smtClean="0">
                <a:solidFill>
                  <a:srgbClr val="0070C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Azure Service Bus </a:t>
            </a:r>
            <a:br>
              <a:rPr lang="en-IN" sz="3600" b="1" dirty="0" smtClean="0">
                <a:solidFill>
                  <a:srgbClr val="0070C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endParaRPr lang="en-IN" sz="3600" b="1" dirty="0">
              <a:solidFill>
                <a:srgbClr val="0070C0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4336756" y="960426"/>
            <a:ext cx="873502" cy="873502"/>
          </a:xfrm>
          <a:prstGeom prst="ellipse">
            <a:avLst/>
          </a:prstGeom>
          <a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4000" r="-4000"/>
            </a:stretch>
          </a:blip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5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Oval 5"/>
          <p:cNvSpPr/>
          <p:nvPr/>
        </p:nvSpPr>
        <p:spPr>
          <a:xfrm>
            <a:off x="4336756" y="2206946"/>
            <a:ext cx="873502" cy="873502"/>
          </a:xfrm>
          <a:prstGeom prst="ellipse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tint val="50000"/>
              <a:hueOff val="-1847243"/>
              <a:satOff val="-3249"/>
              <a:lumOff val="-418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7" name="Group 6"/>
          <p:cNvGrpSpPr/>
          <p:nvPr/>
        </p:nvGrpSpPr>
        <p:grpSpPr>
          <a:xfrm>
            <a:off x="5328009" y="3345280"/>
            <a:ext cx="5968228" cy="873502"/>
            <a:chOff x="1371382" y="2272582"/>
            <a:chExt cx="5648253" cy="873502"/>
          </a:xfrm>
          <a:solidFill>
            <a:srgbClr val="00B0F0"/>
          </a:solidFill>
        </p:grpSpPr>
        <p:sp>
          <p:nvSpPr>
            <p:cNvPr id="8" name="Pentagon 7"/>
            <p:cNvSpPr/>
            <p:nvPr/>
          </p:nvSpPr>
          <p:spPr>
            <a:xfrm rot="10800000">
              <a:off x="1371382" y="2272582"/>
              <a:ext cx="5648253" cy="873502"/>
            </a:xfrm>
            <a:prstGeom prst="homePlat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-3676672"/>
                <a:satOff val="-5114"/>
                <a:lumOff val="-196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Pentagon 10"/>
            <p:cNvSpPr/>
            <p:nvPr/>
          </p:nvSpPr>
          <p:spPr>
            <a:xfrm rot="21600000">
              <a:off x="1694087" y="2272582"/>
              <a:ext cx="5325548" cy="87350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5190" tIns="83820" rIns="156464" bIns="83820" numCol="1" spcCol="1270" anchor="ctr" anchorCtr="0">
              <a:noAutofit/>
            </a:bodyPr>
            <a:lstStyle/>
            <a:p>
              <a:pPr algn="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N" sz="2200" b="1" dirty="0" smtClean="0">
                  <a:solidFill>
                    <a:srgbClr val="F0F0A6"/>
                  </a:solidFill>
                  <a:latin typeface="Montserrat" panose="000005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Lack of Productivity Tools</a:t>
              </a:r>
              <a:endParaRPr lang="en-IN" sz="2200" b="1" dirty="0">
                <a:solidFill>
                  <a:srgbClr val="F0F0A6"/>
                </a:solidFill>
                <a:latin typeface="Montserrat" panose="00000500000000000000" pitchFamily="50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</p:grpSp>
      <p:sp>
        <p:nvSpPr>
          <p:cNvPr id="10" name="Oval 9"/>
          <p:cNvSpPr/>
          <p:nvPr/>
        </p:nvSpPr>
        <p:spPr>
          <a:xfrm>
            <a:off x="4336756" y="3341195"/>
            <a:ext cx="873502" cy="873502"/>
          </a:xfrm>
          <a:prstGeom prst="ellipse">
            <a:avLst/>
          </a:prstGeom>
          <a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tint val="50000"/>
              <a:hueOff val="-3694485"/>
              <a:satOff val="-6499"/>
              <a:lumOff val="-836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Oval 10"/>
          <p:cNvSpPr/>
          <p:nvPr/>
        </p:nvSpPr>
        <p:spPr>
          <a:xfrm>
            <a:off x="4336756" y="5697363"/>
            <a:ext cx="873502" cy="873502"/>
          </a:xfrm>
          <a:prstGeom prst="ellipse">
            <a:avLst/>
          </a:prstGeom>
          <a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1000" r="-1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tint val="50000"/>
              <a:hueOff val="-5541728"/>
              <a:satOff val="-9748"/>
              <a:lumOff val="-1254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Oval 11"/>
          <p:cNvSpPr/>
          <p:nvPr/>
        </p:nvSpPr>
        <p:spPr>
          <a:xfrm>
            <a:off x="4336756" y="4591799"/>
            <a:ext cx="873502" cy="873502"/>
          </a:xfrm>
          <a:prstGeom prst="ellipse">
            <a:avLst/>
          </a:prstGeom>
          <a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5">
              <a:tint val="50000"/>
              <a:hueOff val="-7388970"/>
              <a:satOff val="-12997"/>
              <a:lumOff val="-1672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3" name="Group 12"/>
          <p:cNvGrpSpPr/>
          <p:nvPr/>
        </p:nvGrpSpPr>
        <p:grpSpPr>
          <a:xfrm>
            <a:off x="5328009" y="2206946"/>
            <a:ext cx="5978738" cy="873502"/>
            <a:chOff x="1475712" y="2272582"/>
            <a:chExt cx="5543923" cy="873502"/>
          </a:xfrm>
          <a:solidFill>
            <a:srgbClr val="00B0F0"/>
          </a:solidFill>
        </p:grpSpPr>
        <p:sp>
          <p:nvSpPr>
            <p:cNvPr id="14" name="Pentagon 13"/>
            <p:cNvSpPr/>
            <p:nvPr/>
          </p:nvSpPr>
          <p:spPr>
            <a:xfrm rot="10800000">
              <a:off x="1475712" y="2272582"/>
              <a:ext cx="5543923" cy="873502"/>
            </a:xfrm>
            <a:prstGeom prst="homePlat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-3676672"/>
                <a:satOff val="-5114"/>
                <a:lumOff val="-196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Pentagon 10"/>
            <p:cNvSpPr/>
            <p:nvPr/>
          </p:nvSpPr>
          <p:spPr>
            <a:xfrm rot="21600000">
              <a:off x="1694087" y="2272582"/>
              <a:ext cx="5325548" cy="87350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5190" tIns="83820" rIns="156464" bIns="83820" numCol="1" spcCol="1270" anchor="ctr" anchorCtr="0">
              <a:noAutofit/>
            </a:bodyPr>
            <a:lstStyle/>
            <a:p>
              <a:pPr algn="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N" sz="2200" b="1" dirty="0" smtClean="0">
                  <a:solidFill>
                    <a:srgbClr val="F0F0A6"/>
                  </a:solidFill>
                  <a:latin typeface="Montserrat" panose="000005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Azure Portal is Limited</a:t>
              </a:r>
              <a:endParaRPr lang="en-IN" sz="2200" b="1" dirty="0">
                <a:solidFill>
                  <a:srgbClr val="F0F0A6"/>
                </a:solidFill>
                <a:latin typeface="Montserrat" panose="00000500000000000000" pitchFamily="50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328009" y="5701448"/>
            <a:ext cx="5978738" cy="873502"/>
            <a:chOff x="1361436" y="2272582"/>
            <a:chExt cx="5658199" cy="873502"/>
          </a:xfrm>
          <a:solidFill>
            <a:srgbClr val="00B0F0"/>
          </a:solidFill>
        </p:grpSpPr>
        <p:sp>
          <p:nvSpPr>
            <p:cNvPr id="17" name="Pentagon 16"/>
            <p:cNvSpPr/>
            <p:nvPr/>
          </p:nvSpPr>
          <p:spPr>
            <a:xfrm rot="10800000">
              <a:off x="1361436" y="2272582"/>
              <a:ext cx="5658199" cy="873502"/>
            </a:xfrm>
            <a:prstGeom prst="homePlat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-3676672"/>
                <a:satOff val="-5114"/>
                <a:lumOff val="-196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Pentagon 10"/>
            <p:cNvSpPr/>
            <p:nvPr/>
          </p:nvSpPr>
          <p:spPr>
            <a:xfrm rot="21600000">
              <a:off x="1694087" y="2272582"/>
              <a:ext cx="5325548" cy="87350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5190" tIns="83820" rIns="156464" bIns="83820" numCol="1" spcCol="1270" anchor="ctr" anchorCtr="0">
              <a:noAutofit/>
            </a:bodyPr>
            <a:lstStyle/>
            <a:p>
              <a:pPr algn="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N" sz="2200" b="1" dirty="0" smtClean="0">
                  <a:solidFill>
                    <a:srgbClr val="F0F0A6"/>
                  </a:solidFill>
                  <a:latin typeface="Montserrat" panose="000005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Analytics &amp; Reporting</a:t>
              </a:r>
              <a:endParaRPr lang="en-IN" sz="2200" b="1" dirty="0">
                <a:solidFill>
                  <a:srgbClr val="F0F0A6"/>
                </a:solidFill>
                <a:latin typeface="Montserrat" panose="00000500000000000000" pitchFamily="50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5328010" y="4591799"/>
            <a:ext cx="5966387" cy="873502"/>
            <a:chOff x="1373125" y="2272582"/>
            <a:chExt cx="5646510" cy="873502"/>
          </a:xfrm>
          <a:solidFill>
            <a:srgbClr val="00B0F0"/>
          </a:solidFill>
        </p:grpSpPr>
        <p:sp>
          <p:nvSpPr>
            <p:cNvPr id="20" name="Pentagon 19"/>
            <p:cNvSpPr/>
            <p:nvPr/>
          </p:nvSpPr>
          <p:spPr>
            <a:xfrm rot="10800000">
              <a:off x="1373125" y="2272582"/>
              <a:ext cx="5646510" cy="873502"/>
            </a:xfrm>
            <a:prstGeom prst="homePlat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-3676672"/>
                <a:satOff val="-5114"/>
                <a:lumOff val="-196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Pentagon 10"/>
            <p:cNvSpPr/>
            <p:nvPr/>
          </p:nvSpPr>
          <p:spPr>
            <a:xfrm rot="21600000">
              <a:off x="1694087" y="2272582"/>
              <a:ext cx="5325548" cy="87350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5190" tIns="83820" rIns="156464" bIns="83820" numCol="1" spcCol="1270" anchor="ctr" anchorCtr="0">
              <a:noAutofit/>
            </a:bodyPr>
            <a:lstStyle/>
            <a:p>
              <a:pPr algn="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N" sz="2200" b="1" dirty="0" smtClean="0">
                  <a:solidFill>
                    <a:srgbClr val="F0F0A6"/>
                  </a:solidFill>
                  <a:latin typeface="Montserrat" panose="000005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Monitoring &amp; Notification</a:t>
              </a:r>
              <a:endParaRPr lang="en-IN" sz="2200" b="1" dirty="0">
                <a:solidFill>
                  <a:srgbClr val="F0F0A6"/>
                </a:solidFill>
                <a:latin typeface="Montserrat" panose="00000500000000000000" pitchFamily="50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328009" y="960426"/>
            <a:ext cx="5978738" cy="873502"/>
            <a:chOff x="1475712" y="2272582"/>
            <a:chExt cx="5543923" cy="873502"/>
          </a:xfrm>
          <a:solidFill>
            <a:srgbClr val="00B0F0"/>
          </a:solidFill>
        </p:grpSpPr>
        <p:sp>
          <p:nvSpPr>
            <p:cNvPr id="23" name="Pentagon 22"/>
            <p:cNvSpPr/>
            <p:nvPr/>
          </p:nvSpPr>
          <p:spPr>
            <a:xfrm rot="10800000">
              <a:off x="1475712" y="2272582"/>
              <a:ext cx="5543923" cy="873502"/>
            </a:xfrm>
            <a:prstGeom prst="homePlat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-3676672"/>
                <a:satOff val="-5114"/>
                <a:lumOff val="-196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Pentagon 10"/>
            <p:cNvSpPr/>
            <p:nvPr/>
          </p:nvSpPr>
          <p:spPr>
            <a:xfrm>
              <a:off x="1694087" y="2272582"/>
              <a:ext cx="5325548" cy="87350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5190" tIns="83820" rIns="156464" bIns="83820" numCol="1" spcCol="1270" anchor="ctr" anchorCtr="0">
              <a:noAutofit/>
            </a:bodyPr>
            <a:lstStyle/>
            <a:p>
              <a:pPr algn="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IN" sz="2200" b="1" dirty="0" smtClean="0">
                  <a:solidFill>
                    <a:srgbClr val="F0F0A6"/>
                  </a:solidFill>
                  <a:latin typeface="Montserrat" panose="00000500000000000000" pitchFamily="50" charset="0"/>
                  <a:ea typeface="Lato" panose="020F0502020204030203" pitchFamily="34" charset="0"/>
                  <a:cs typeface="Lato" panose="020F0502020204030203" pitchFamily="34" charset="0"/>
                </a:rPr>
                <a:t>Raw Platform</a:t>
              </a:r>
              <a:endParaRPr lang="en-IN" sz="2200" b="1" dirty="0">
                <a:solidFill>
                  <a:srgbClr val="F0F0A6"/>
                </a:solidFill>
                <a:latin typeface="Montserrat" panose="00000500000000000000" pitchFamily="50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</p:grpSp>
      <p:pic>
        <p:nvPicPr>
          <p:cNvPr id="25" name="Picture 2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7975" y="4025227"/>
            <a:ext cx="2427530" cy="1274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66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2230394" y="1545538"/>
            <a:ext cx="7795054" cy="36278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7200" dirty="0" smtClean="0">
                <a:solidFill>
                  <a:srgbClr val="0070C0"/>
                </a:solidFill>
              </a:rPr>
              <a:t>Supercharge your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7200" dirty="0" smtClean="0">
                <a:solidFill>
                  <a:srgbClr val="0070C0"/>
                </a:solidFill>
              </a:rPr>
              <a:t>Azure Service Bus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7200" dirty="0" smtClean="0">
                <a:solidFill>
                  <a:srgbClr val="0070C0"/>
                </a:solidFill>
              </a:rPr>
              <a:t>with</a:t>
            </a:r>
            <a:endParaRPr lang="en-GB" sz="7200" b="1" dirty="0">
              <a:solidFill>
                <a:srgbClr val="0070C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0239" y="4132414"/>
            <a:ext cx="5246073" cy="668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148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1271</TotalTime>
  <Words>132</Words>
  <Application>Microsoft Office PowerPoint</Application>
  <PresentationFormat>Widescreen</PresentationFormat>
  <Paragraphs>45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Lato</vt:lpstr>
      <vt:lpstr>Montserrat</vt:lpstr>
      <vt:lpstr>Office Theme</vt:lpstr>
      <vt:lpstr>PowerPoint Presentation</vt:lpstr>
      <vt:lpstr>PowerPoint Presentation</vt:lpstr>
      <vt:lpstr>PowerPoint Presentation</vt:lpstr>
      <vt:lpstr>Challenges with  </vt:lpstr>
      <vt:lpstr>Recent Updates</vt:lpstr>
      <vt:lpstr>On-Premise + Cloud (single management tool)</vt:lpstr>
      <vt:lpstr>PowerPoint Presentation</vt:lpstr>
      <vt:lpstr>Challenges with Azure Service Bus  </vt:lpstr>
      <vt:lpstr>PowerPoint Presentation</vt:lpstr>
      <vt:lpstr>Special Offer for INTEGRATE 2017 attendees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Sriram Hariharan</dc:creator>
  <cp:lastModifiedBy>SaravanaKumar</cp:lastModifiedBy>
  <cp:revision>29</cp:revision>
  <dcterms:created xsi:type="dcterms:W3CDTF">2017-06-12T10:11:26Z</dcterms:created>
  <dcterms:modified xsi:type="dcterms:W3CDTF">2017-06-27T03:42:19Z</dcterms:modified>
</cp:coreProperties>
</file>