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0" r:id="rId3"/>
    <p:sldId id="261" r:id="rId4"/>
    <p:sldId id="262" r:id="rId5"/>
    <p:sldId id="263" r:id="rId6"/>
    <p:sldId id="266" r:id="rId7"/>
    <p:sldId id="27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Hedberg" initials="JH" lastIdx="1" clrIdx="0">
    <p:extLst>
      <p:ext uri="{19B8F6BF-5375-455C-9EA6-DF929625EA0E}">
        <p15:presenceInfo xmlns:p15="http://schemas.microsoft.com/office/powerpoint/2012/main" userId="d9b847a1cbc365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CCFFCC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5" autoAdjust="0"/>
    <p:restoredTop sz="90482" autoAdjust="0"/>
  </p:normalViewPr>
  <p:slideViewPr>
    <p:cSldViewPr snapToGrid="0">
      <p:cViewPr varScale="1">
        <p:scale>
          <a:sx n="105" d="100"/>
          <a:sy n="105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3CC8-3310-4EE7-BE47-B88BB87AB54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B7227-F005-411A-8E19-EA4F745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9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7227-F005-411A-8E19-EA4F745ECD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B24F-9B41-4712-99F7-4AFC3CAE243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2EF0-708F-4599-8279-52D91188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hyperlink" Target="https://www.linkedin.com/in/mvpjohanhedbe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an@jeh.se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17450" y="3560714"/>
            <a:ext cx="7648778" cy="1785184"/>
            <a:chOff x="3917475" y="3393700"/>
            <a:chExt cx="7648778" cy="1785184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Johan Hedberg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Microsoft Azure MVP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Logic App continuous integration and deployment with Visual Studio Team Services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4" y="3899139"/>
            <a:ext cx="1172094" cy="1137230"/>
          </a:xfrm>
          <a:prstGeom prst="flowChartConnector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15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410049" y="0"/>
            <a:ext cx="113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7810" y="-1"/>
            <a:ext cx="113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02" y="4855428"/>
            <a:ext cx="491515" cy="491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0" y="2276024"/>
            <a:ext cx="491515" cy="49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4" y="358377"/>
            <a:ext cx="721571" cy="721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65" y="547296"/>
            <a:ext cx="1414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Azure</a:t>
            </a:r>
            <a:br>
              <a:rPr lang="en-US" sz="1100" dirty="0"/>
            </a:br>
            <a:r>
              <a:rPr lang="en-US" sz="1100" dirty="0"/>
              <a:t>Portal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58" y="4794602"/>
            <a:ext cx="613168" cy="613168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10" idx="3"/>
          </p:cNvCxnSpPr>
          <p:nvPr/>
        </p:nvCxnSpPr>
        <p:spPr>
          <a:xfrm>
            <a:off x="659804" y="3656686"/>
            <a:ext cx="11192227" cy="1045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4201588"/>
            <a:ext cx="12192000" cy="106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2196789"/>
            <a:ext cx="12192000" cy="106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1" y="3405094"/>
            <a:ext cx="503183" cy="50318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894292" y="2608652"/>
            <a:ext cx="723657" cy="639170"/>
            <a:chOff x="1488293" y="2562360"/>
            <a:chExt cx="660297" cy="620455"/>
          </a:xfrm>
        </p:grpSpPr>
        <p:pic>
          <p:nvPicPr>
            <p:cNvPr id="35" name="Picture 34" descr="File:Blank-&lt;strong&gt;document&lt;/strong&gt;.svg - Wikimedia Commons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92"/>
            <a:stretch/>
          </p:blipFill>
          <p:spPr>
            <a:xfrm>
              <a:off x="1601378" y="2562360"/>
              <a:ext cx="547212" cy="62045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529172" y="2758287"/>
              <a:ext cx="432704" cy="2286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8293" y="2715622"/>
              <a:ext cx="541319" cy="25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FF99"/>
                  </a:solidFill>
                </a:rPr>
                <a:t>Build</a:t>
              </a:r>
              <a:endParaRPr lang="en-US" sz="1400" dirty="0">
                <a:solidFill>
                  <a:srgbClr val="FFFF99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30522" y="2616272"/>
            <a:ext cx="812409" cy="639170"/>
            <a:chOff x="1427556" y="2562360"/>
            <a:chExt cx="741277" cy="620455"/>
          </a:xfrm>
        </p:grpSpPr>
        <p:pic>
          <p:nvPicPr>
            <p:cNvPr id="39" name="Picture 38" descr="File:Blank-&lt;strong&gt;document&lt;/strong&gt;.svg - Wikimedia Commons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92"/>
            <a:stretch/>
          </p:blipFill>
          <p:spPr>
            <a:xfrm>
              <a:off x="1601378" y="2562360"/>
              <a:ext cx="547212" cy="62045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488293" y="2758287"/>
              <a:ext cx="574409" cy="2286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7556" y="2716779"/>
              <a:ext cx="741277" cy="29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FF99"/>
                  </a:solidFill>
                </a:rPr>
                <a:t>Release</a:t>
              </a:r>
              <a:endParaRPr lang="en-US" sz="1400" dirty="0">
                <a:solidFill>
                  <a:srgbClr val="FFFF99"/>
                </a:solidFill>
              </a:endParaRPr>
            </a:p>
          </p:txBody>
        </p:sp>
      </p:grpSp>
      <p:sp>
        <p:nvSpPr>
          <p:cNvPr id="43" name="Arrow: Up 42"/>
          <p:cNvSpPr/>
          <p:nvPr/>
        </p:nvSpPr>
        <p:spPr>
          <a:xfrm rot="2647791">
            <a:off x="4473153" y="1932869"/>
            <a:ext cx="605888" cy="61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764652" y="3640282"/>
            <a:ext cx="3688111" cy="705556"/>
            <a:chOff x="764652" y="3640282"/>
            <a:chExt cx="3688111" cy="705556"/>
          </a:xfrm>
        </p:grpSpPr>
        <p:grpSp>
          <p:nvGrpSpPr>
            <p:cNvPr id="83" name="Group 82"/>
            <p:cNvGrpSpPr/>
            <p:nvPr/>
          </p:nvGrpSpPr>
          <p:grpSpPr>
            <a:xfrm>
              <a:off x="764652" y="3640282"/>
              <a:ext cx="3688111" cy="369083"/>
              <a:chOff x="764652" y="3640282"/>
              <a:chExt cx="3688111" cy="36908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764652" y="3676001"/>
                <a:ext cx="140677" cy="33336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07710" y="4007427"/>
                <a:ext cx="3418906" cy="246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4312086" y="3640282"/>
                <a:ext cx="140677" cy="33336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7176" y="3759684"/>
              <a:ext cx="876960" cy="586154"/>
            </a:xfrm>
            <a:prstGeom prst="rect">
              <a:avLst/>
            </a:prstGeom>
          </p:spPr>
        </p:pic>
      </p:grpSp>
      <p:sp>
        <p:nvSpPr>
          <p:cNvPr id="62" name="Arrow: Up 61"/>
          <p:cNvSpPr/>
          <p:nvPr/>
        </p:nvSpPr>
        <p:spPr>
          <a:xfrm rot="2647791">
            <a:off x="8879582" y="1936276"/>
            <a:ext cx="605888" cy="61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peech Bubble: Rectangle with Corners Rounded 62"/>
          <p:cNvSpPr/>
          <p:nvPr/>
        </p:nvSpPr>
        <p:spPr>
          <a:xfrm>
            <a:off x="2971357" y="884702"/>
            <a:ext cx="1543050" cy="1108999"/>
          </a:xfrm>
          <a:prstGeom prst="wedgeRoundRectCallout">
            <a:avLst>
              <a:gd name="adj1" fmla="val 53241"/>
              <a:gd name="adj2" fmla="val 82254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Developer initiated, </a:t>
            </a:r>
            <a:br>
              <a:rPr lang="en-US" dirty="0"/>
            </a:br>
            <a:r>
              <a:rPr lang="en-US" dirty="0"/>
              <a:t>or CI/CD</a:t>
            </a:r>
          </a:p>
        </p:txBody>
      </p:sp>
      <p:sp>
        <p:nvSpPr>
          <p:cNvPr id="66" name="Speech Bubble: Rectangle with Corners Rounded 65"/>
          <p:cNvSpPr/>
          <p:nvPr/>
        </p:nvSpPr>
        <p:spPr>
          <a:xfrm>
            <a:off x="7364679" y="884702"/>
            <a:ext cx="1543050" cy="1108999"/>
          </a:xfrm>
          <a:prstGeom prst="wedgeRoundRectCallout">
            <a:avLst>
              <a:gd name="adj1" fmla="val 53241"/>
              <a:gd name="adj2" fmla="val 82254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Gated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4650224" y="2466950"/>
            <a:ext cx="812409" cy="307777"/>
            <a:chOff x="1454019" y="2723204"/>
            <a:chExt cx="741277" cy="298765"/>
          </a:xfrm>
        </p:grpSpPr>
        <p:sp>
          <p:nvSpPr>
            <p:cNvPr id="70" name="Rectangle 69"/>
            <p:cNvSpPr/>
            <p:nvPr/>
          </p:nvSpPr>
          <p:spPr>
            <a:xfrm>
              <a:off x="1488293" y="2758287"/>
              <a:ext cx="574409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54019" y="2723204"/>
              <a:ext cx="741277" cy="29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ECFF"/>
                  </a:solidFill>
                </a:rPr>
                <a:t>Deploy</a:t>
              </a:r>
              <a:endParaRPr lang="en-US" sz="1400" dirty="0">
                <a:solidFill>
                  <a:srgbClr val="CCEC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048355" y="2466950"/>
            <a:ext cx="812409" cy="307777"/>
            <a:chOff x="1446148" y="2723204"/>
            <a:chExt cx="741277" cy="298765"/>
          </a:xfrm>
        </p:grpSpPr>
        <p:sp>
          <p:nvSpPr>
            <p:cNvPr id="73" name="Rectangle 72"/>
            <p:cNvSpPr/>
            <p:nvPr/>
          </p:nvSpPr>
          <p:spPr>
            <a:xfrm>
              <a:off x="1488293" y="2758287"/>
              <a:ext cx="574409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46148" y="2723204"/>
              <a:ext cx="741277" cy="29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ECFF"/>
                  </a:solidFill>
                </a:rPr>
                <a:t>Deploy</a:t>
              </a:r>
              <a:endParaRPr lang="en-US" sz="1400" dirty="0">
                <a:solidFill>
                  <a:srgbClr val="CCECFF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86470" y="2616272"/>
            <a:ext cx="4143473" cy="639170"/>
            <a:chOff x="4686470" y="2616272"/>
            <a:chExt cx="4143473" cy="639170"/>
          </a:xfrm>
        </p:grpSpPr>
        <p:grpSp>
          <p:nvGrpSpPr>
            <p:cNvPr id="57" name="Group 56"/>
            <p:cNvGrpSpPr/>
            <p:nvPr/>
          </p:nvGrpSpPr>
          <p:grpSpPr>
            <a:xfrm>
              <a:off x="8017534" y="2616272"/>
              <a:ext cx="812409" cy="639170"/>
              <a:chOff x="1427556" y="2562360"/>
              <a:chExt cx="741277" cy="620455"/>
            </a:xfrm>
          </p:grpSpPr>
          <p:pic>
            <p:nvPicPr>
              <p:cNvPr id="58" name="Picture 57" descr="File:Blank-&lt;strong&gt;document&lt;/strong&gt;.svg - Wikimedia Commons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192"/>
              <a:stretch/>
            </p:blipFill>
            <p:spPr>
              <a:xfrm>
                <a:off x="1601378" y="2562360"/>
                <a:ext cx="547212" cy="620455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1488293" y="2758287"/>
                <a:ext cx="574409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27556" y="2716779"/>
                <a:ext cx="741277" cy="29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FF99"/>
                    </a:solidFill>
                  </a:rPr>
                  <a:t>Release</a:t>
                </a:r>
                <a:endParaRPr lang="en-US" sz="1400" dirty="0">
                  <a:solidFill>
                    <a:srgbClr val="FFFF99"/>
                  </a:solidFill>
                </a:endParaRPr>
              </a:p>
            </p:txBody>
          </p:sp>
        </p:grpSp>
        <p:sp>
          <p:nvSpPr>
            <p:cNvPr id="61" name="Arrow: Up 60"/>
            <p:cNvSpPr/>
            <p:nvPr/>
          </p:nvSpPr>
          <p:spPr>
            <a:xfrm rot="5400000">
              <a:off x="6080250" y="1380947"/>
              <a:ext cx="355520" cy="3143080"/>
            </a:xfrm>
            <a:prstGeom prst="up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57568" y="2760915"/>
              <a:ext cx="254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same Release</a:t>
              </a: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043" y="5201089"/>
            <a:ext cx="1276528" cy="2105319"/>
          </a:xfrm>
          <a:prstGeom prst="rect">
            <a:avLst/>
          </a:prstGeom>
        </p:spPr>
      </p:pic>
      <p:pic>
        <p:nvPicPr>
          <p:cNvPr id="77" name="Picture 76" descr="Illustration gratuite: &lt;strong&gt;Smiley&lt;/strong&gt;, Jaune, Dessin Animé - Image gratuit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20" y="5570556"/>
            <a:ext cx="733528" cy="73352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955" y="5250267"/>
            <a:ext cx="1574789" cy="1988733"/>
          </a:xfrm>
          <a:prstGeom prst="rect">
            <a:avLst/>
          </a:prstGeom>
        </p:spPr>
      </p:pic>
      <p:pic>
        <p:nvPicPr>
          <p:cNvPr id="81" name="Picture 80" descr="... : Blonde, Teacher, Woman, &lt;strong&gt;Female&lt;/strong&gt; - Free Image on Pixabay - 16065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5338" y="5370196"/>
            <a:ext cx="1298258" cy="2153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" y="-77531"/>
            <a:ext cx="780290" cy="780290"/>
          </a:xfrm>
          <a:prstGeom prst="rect">
            <a:avLst/>
          </a:prstGeom>
        </p:spPr>
      </p:pic>
      <p:cxnSp>
        <p:nvCxnSpPr>
          <p:cNvPr id="3" name="Connector: Curved 2"/>
          <p:cNvCxnSpPr>
            <a:stCxn id="74" idx="1"/>
            <a:endCxn id="76" idx="0"/>
          </p:cNvCxnSpPr>
          <p:nvPr/>
        </p:nvCxnSpPr>
        <p:spPr>
          <a:xfrm rot="10800000" flipV="1">
            <a:off x="8680307" y="2620839"/>
            <a:ext cx="368048" cy="25802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/>
          <p:cNvCxnSpPr>
            <a:stCxn id="76" idx="3"/>
            <a:endCxn id="74" idx="3"/>
          </p:cNvCxnSpPr>
          <p:nvPr/>
        </p:nvCxnSpPr>
        <p:spPr>
          <a:xfrm flipV="1">
            <a:off x="9318571" y="2620839"/>
            <a:ext cx="542193" cy="3632910"/>
          </a:xfrm>
          <a:prstGeom prst="curvedConnector3">
            <a:avLst>
              <a:gd name="adj1" fmla="val 1421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7414" y="4251331"/>
            <a:ext cx="169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release is ready to be deployed. Approve?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686619" y="4439929"/>
            <a:ext cx="1070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Approve!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8260" y="455114"/>
            <a:ext cx="1825018" cy="14744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404" y="455114"/>
            <a:ext cx="1825018" cy="14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5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 animBg="1"/>
      <p:bldP spid="63" grpId="0" animBg="1"/>
      <p:bldP spid="66" grpId="0" animBg="1"/>
      <p:bldP spid="16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r="9093" b="2646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600324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Walkthrough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72" y="1300450"/>
            <a:ext cx="4167376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2194" y="2610718"/>
            <a:ext cx="6259807" cy="4252574"/>
          </a:xfrm>
          <a:custGeom>
            <a:avLst/>
            <a:gdLst>
              <a:gd name="connsiteX0" fmla="*/ 0 w 6259807"/>
              <a:gd name="connsiteY0" fmla="*/ 0 h 4252574"/>
              <a:gd name="connsiteX1" fmla="*/ 6259807 w 6259807"/>
              <a:gd name="connsiteY1" fmla="*/ 0 h 4252574"/>
              <a:gd name="connsiteX2" fmla="*/ 6259807 w 6259807"/>
              <a:gd name="connsiteY2" fmla="*/ 4252574 h 4252574"/>
              <a:gd name="connsiteX3" fmla="*/ 896549 w 6259807"/>
              <a:gd name="connsiteY3" fmla="*/ 4252574 h 4252574"/>
              <a:gd name="connsiteX4" fmla="*/ 2866576 w 6259807"/>
              <a:gd name="connsiteY4" fmla="*/ 952 h 4252574"/>
              <a:gd name="connsiteX5" fmla="*/ 0 w 6259807"/>
              <a:gd name="connsiteY5" fmla="*/ 95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07" h="4252574">
                <a:moveTo>
                  <a:pt x="0" y="0"/>
                </a:moveTo>
                <a:lnTo>
                  <a:pt x="6259807" y="0"/>
                </a:lnTo>
                <a:lnTo>
                  <a:pt x="6259807" y="4252574"/>
                </a:lnTo>
                <a:lnTo>
                  <a:pt x="896549" y="4252574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10718"/>
            <a:ext cx="8624908" cy="4252574"/>
          </a:xfrm>
          <a:custGeom>
            <a:avLst/>
            <a:gdLst>
              <a:gd name="connsiteX0" fmla="*/ 0 w 8624908"/>
              <a:gd name="connsiteY0" fmla="*/ 4252574 h 4252574"/>
              <a:gd name="connsiteX1" fmla="*/ 1053646 w 8624908"/>
              <a:gd name="connsiteY1" fmla="*/ 4252574 h 4252574"/>
              <a:gd name="connsiteX2" fmla="*/ 1053646 w 8624908"/>
              <a:gd name="connsiteY2" fmla="*/ 4252098 h 4252574"/>
              <a:gd name="connsiteX3" fmla="*/ 8624908 w 8624908"/>
              <a:gd name="connsiteY3" fmla="*/ 4252098 h 4252574"/>
              <a:gd name="connsiteX4" fmla="*/ 6654660 w 8624908"/>
              <a:gd name="connsiteY4" fmla="*/ 0 h 4252574"/>
              <a:gd name="connsiteX5" fmla="*/ 1053646 w 8624908"/>
              <a:gd name="connsiteY5" fmla="*/ 0 h 4252574"/>
              <a:gd name="connsiteX6" fmla="*/ 1053646 w 8624908"/>
              <a:gd name="connsiteY6" fmla="*/ 5292 h 4252574"/>
              <a:gd name="connsiteX7" fmla="*/ 0 w 8624908"/>
              <a:gd name="connsiteY7" fmla="*/ 529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4908" h="4252574">
                <a:moveTo>
                  <a:pt x="0" y="4252574"/>
                </a:moveTo>
                <a:lnTo>
                  <a:pt x="1053646" y="4252574"/>
                </a:lnTo>
                <a:lnTo>
                  <a:pt x="1053646" y="4252098"/>
                </a:lnTo>
                <a:lnTo>
                  <a:pt x="8624908" y="4252098"/>
                </a:lnTo>
                <a:lnTo>
                  <a:pt x="6654660" y="0"/>
                </a:lnTo>
                <a:lnTo>
                  <a:pt x="1053646" y="0"/>
                </a:lnTo>
                <a:lnTo>
                  <a:pt x="1053646" y="5292"/>
                </a:lnTo>
                <a:lnTo>
                  <a:pt x="0" y="52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33" y="335926"/>
            <a:ext cx="2102908" cy="210290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2" name="Picture 1" descr="File:&lt;strong&gt;Plus&lt;/strong&gt; font awesome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53" y="335926"/>
            <a:ext cx="2112433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121" y="335926"/>
            <a:ext cx="2112433" cy="21124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8267" y="3599644"/>
            <a:ext cx="3389906" cy="2614889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070746"/>
            <a:ext cx="5972033" cy="301064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Shared development standards and an automated process can help teams succeed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We have options; multiple ways to create one</a:t>
            </a:r>
          </a:p>
          <a:p>
            <a:r>
              <a:rPr lang="en-US" sz="2000" dirty="0">
                <a:solidFill>
                  <a:schemeClr val="bg1"/>
                </a:solidFill>
              </a:rPr>
              <a:t>Options are great, since there is no one size fits 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VSTS build and release management is one option for a complete build and deployment process for cloud based integration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Kostenlose Illustration: Frage, Marke, Symbol, Anmelden - Kostenlos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75" y="2426124"/>
            <a:ext cx="1811442" cy="1811442"/>
          </a:xfrm>
          <a:prstGeom prst="rect">
            <a:avLst/>
          </a:prstGeom>
        </p:spPr>
      </p:pic>
      <p:pic>
        <p:nvPicPr>
          <p:cNvPr id="5" name="Picture 4" descr="MSS: Bring us your burning science questi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94" y="4559299"/>
            <a:ext cx="1797050" cy="1797050"/>
          </a:xfrm>
          <a:prstGeom prst="rect">
            <a:avLst/>
          </a:prstGeom>
        </p:spPr>
      </p:pic>
      <p:pic>
        <p:nvPicPr>
          <p:cNvPr id="4" name="Picture 3" descr="Free illustration: &lt;strong&gt;Question&lt;/strong&gt; Mark, &lt;strong&gt;Question&lt;/strong&gt;, Response - Free Image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60" y="321732"/>
            <a:ext cx="1811443" cy="181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Questions and/or follow ups?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Johan Hedberg</a:t>
            </a:r>
          </a:p>
          <a:p>
            <a:r>
              <a:rPr lang="en-US" sz="2000">
                <a:solidFill>
                  <a:schemeClr val="bg1"/>
                </a:solidFill>
                <a:hlinkClick r:id="rId6"/>
              </a:rPr>
              <a:t>johan@jeh.se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  <a:hlinkClick r:id="rId7"/>
              </a:rPr>
              <a:t>https://www.linkedin.com/in/mvpjohanhedberg</a:t>
            </a: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Setting the stage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04" y="0"/>
            <a:ext cx="1667108" cy="2105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669" y="3919917"/>
            <a:ext cx="1276528" cy="21053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64869" y="6025236"/>
            <a:ext cx="3127131" cy="832763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... : Blonde, Teacher, Woman, &lt;strong&gt;Female&lt;/strong&gt; - Free Image on Pixabay - 16065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370" y="2105319"/>
            <a:ext cx="1298258" cy="21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rgbClr val="4859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3" descr="Talent &lt;strong&gt;Pipeline&lt;/strong&gt; &lt;strong&gt;Development&lt;/strong&gt; – Part 3 – Focus on Finding the Best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b="6793"/>
          <a:stretch/>
        </p:blipFill>
        <p:spPr>
          <a:xfrm>
            <a:off x="5048949" y="2502049"/>
            <a:ext cx="2107497" cy="1866294"/>
          </a:xfrm>
          <a:prstGeom prst="rect">
            <a:avLst/>
          </a:prstGeom>
        </p:spPr>
      </p:pic>
      <p:sp>
        <p:nvSpPr>
          <p:cNvPr id="19" name="Rectangle 18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98DCE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Some things a common pipeline needs to addres</a:t>
            </a:r>
            <a:r>
              <a:rPr lang="en-US" sz="4000" b="1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Development standards</a:t>
            </a:r>
          </a:p>
          <a:p>
            <a:r>
              <a:rPr lang="en-US" sz="2000" dirty="0"/>
              <a:t>Process standards</a:t>
            </a:r>
          </a:p>
          <a:p>
            <a:r>
              <a:rPr lang="en-US" sz="2000" dirty="0"/>
              <a:t>Security standards </a:t>
            </a:r>
          </a:p>
          <a:p>
            <a:r>
              <a:rPr lang="en-US" sz="2000" dirty="0"/>
              <a:t>Deployment standards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Team communication and culture…</a:t>
            </a:r>
          </a:p>
          <a:p>
            <a:endParaRPr lang="en-US" sz="2000" dirty="0"/>
          </a:p>
          <a:p>
            <a:r>
              <a:rPr lang="en-US" sz="2000" dirty="0"/>
              <a:t>…and more…</a:t>
            </a:r>
          </a:p>
        </p:txBody>
      </p:sp>
    </p:spTree>
    <p:extLst>
      <p:ext uri="{BB962C8B-B14F-4D97-AF65-F5344CB8AC3E}">
        <p14:creationId xmlns:p14="http://schemas.microsoft.com/office/powerpoint/2010/main" val="25617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ildings Can Be Sexy - &lt;strong&gt;London&lt;/strong&gt; City &lt;strong&gt;Architecture&lt;/strong&gt; (Albion R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" y="0"/>
            <a:ext cx="12202468" cy="813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728" y="0"/>
            <a:ext cx="12203727" cy="81389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2"/>
            <a:ext cx="10515600" cy="1325563"/>
          </a:xfrm>
        </p:spPr>
        <p:txBody>
          <a:bodyPr/>
          <a:lstStyle/>
          <a:p>
            <a:r>
              <a:rPr lang="en-US" dirty="0"/>
              <a:t>Core architecture principles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771" y="11310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integration </a:t>
            </a:r>
          </a:p>
          <a:p>
            <a:r>
              <a:rPr lang="en-US" sz="2400" dirty="0"/>
              <a:t>is a resource group</a:t>
            </a:r>
          </a:p>
          <a:p>
            <a:r>
              <a:rPr lang="en-US" sz="2400" dirty="0"/>
              <a:t>has a unique name</a:t>
            </a:r>
          </a:p>
          <a:p>
            <a:r>
              <a:rPr lang="en-US" sz="2400" dirty="0"/>
              <a:t>is self contained and self reliant (mostly)</a:t>
            </a:r>
          </a:p>
          <a:p>
            <a:r>
              <a:rPr lang="en-US" sz="2400" dirty="0"/>
              <a:t>uses (but does not contain) infrastructure components</a:t>
            </a:r>
          </a:p>
          <a:p>
            <a:r>
              <a:rPr lang="en-US" sz="2400" dirty="0"/>
              <a:t>consists of Logic Apps, Functions, Schemas and Maps, API Connections, </a:t>
            </a:r>
            <a:br>
              <a:rPr lang="en-US" sz="2400" dirty="0"/>
            </a:br>
            <a:r>
              <a:rPr lang="en-US" sz="2400" dirty="0"/>
              <a:t>and other supporting components like storage, app service plans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9406" y="6666759"/>
            <a:ext cx="503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Photo by Simon &amp; His camera</a:t>
            </a:r>
          </a:p>
        </p:txBody>
      </p:sp>
    </p:spTree>
    <p:extLst>
      <p:ext uri="{BB962C8B-B14F-4D97-AF65-F5344CB8AC3E}">
        <p14:creationId xmlns:p14="http://schemas.microsoft.com/office/powerpoint/2010/main" val="74140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4360" y="1011116"/>
            <a:ext cx="5389685" cy="4317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Subscription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799" y="1441939"/>
            <a:ext cx="3267808" cy="2067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199" y="1594339"/>
            <a:ext cx="3267808" cy="2067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599" y="1746739"/>
            <a:ext cx="3267808" cy="2067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1999" y="1899139"/>
            <a:ext cx="3267808" cy="2067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64318" y="2046911"/>
            <a:ext cx="3267808" cy="2067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Integration Resource Group(s)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6584" y="4311895"/>
            <a:ext cx="4970584" cy="8821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Infrastructure Resource Group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39" y="4635891"/>
            <a:ext cx="476190" cy="47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58" y="2343189"/>
            <a:ext cx="780290" cy="78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23" y="4664437"/>
            <a:ext cx="419099" cy="419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93" y="4662986"/>
            <a:ext cx="422000" cy="42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32" y="4628229"/>
            <a:ext cx="491515" cy="4915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7" y="2348531"/>
            <a:ext cx="780290" cy="7802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65" y="4668925"/>
            <a:ext cx="410122" cy="410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3" y="4621634"/>
            <a:ext cx="504704" cy="5047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64" y="4675560"/>
            <a:ext cx="396853" cy="39685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507274" y="3300679"/>
            <a:ext cx="749165" cy="751116"/>
            <a:chOff x="1529172" y="2562360"/>
            <a:chExt cx="619418" cy="620455"/>
          </a:xfrm>
        </p:grpSpPr>
        <p:pic>
          <p:nvPicPr>
            <p:cNvPr id="28" name="Picture 27" descr="File:Blank-&lt;strong&gt;document&lt;/strong&gt;.svg - Wikimedia Commons"/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92"/>
            <a:stretch/>
          </p:blipFill>
          <p:spPr>
            <a:xfrm>
              <a:off x="1601378" y="2562360"/>
              <a:ext cx="547212" cy="62045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9172" y="2758287"/>
              <a:ext cx="432704" cy="2286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52275" y="2734426"/>
              <a:ext cx="541319" cy="33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FFCC"/>
                  </a:solidFill>
                </a:rPr>
                <a:t>XSL</a:t>
              </a:r>
              <a:endParaRPr lang="en-US" sz="1400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22891" y="3300679"/>
            <a:ext cx="766400" cy="751116"/>
            <a:chOff x="1456966" y="1269024"/>
            <a:chExt cx="619418" cy="620455"/>
          </a:xfrm>
        </p:grpSpPr>
        <p:pic>
          <p:nvPicPr>
            <p:cNvPr id="31" name="Picture 30" descr="File:Blank-&lt;strong&gt;document&lt;/strong&gt;.svg - Wikimedia Commons"/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92"/>
            <a:stretch/>
          </p:blipFill>
          <p:spPr>
            <a:xfrm>
              <a:off x="1529172" y="1269024"/>
              <a:ext cx="547212" cy="62045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456966" y="1464951"/>
              <a:ext cx="432704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68824" y="1448370"/>
              <a:ext cx="541319" cy="34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CECFF"/>
                  </a:solidFill>
                </a:rPr>
                <a:t>XSD</a:t>
              </a:r>
              <a:endParaRPr lang="en-US" sz="1400" dirty="0">
                <a:solidFill>
                  <a:srgbClr val="CCECFF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/>
          <a:srcRect t="83050"/>
          <a:stretch/>
        </p:blipFill>
        <p:spPr>
          <a:xfrm>
            <a:off x="-4657" y="-799655"/>
            <a:ext cx="12196657" cy="13771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838200" y="46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Core architecture principles and scope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58" y="4611401"/>
            <a:ext cx="525170" cy="52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7226" y="3200447"/>
            <a:ext cx="32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(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6369" y="3208823"/>
            <a:ext cx="32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31876" y="2460938"/>
            <a:ext cx="865516" cy="524780"/>
            <a:chOff x="5931876" y="2460938"/>
            <a:chExt cx="865516" cy="52478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983960" y="2523827"/>
              <a:ext cx="528271" cy="320183"/>
            </a:xfrm>
            <a:prstGeom prst="roundRect">
              <a:avLst>
                <a:gd name="adj" fmla="val 50000"/>
              </a:avLst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6269121" y="2665535"/>
              <a:ext cx="528271" cy="320183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4"/>
            <a:srcRect l="-5128" t="-12556" r="-9141" b="27462"/>
            <a:stretch/>
          </p:blipFill>
          <p:spPr>
            <a:xfrm>
              <a:off x="5931876" y="2460938"/>
              <a:ext cx="640911" cy="306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5102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2180" y="1526540"/>
            <a:ext cx="3175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08772" y="1526540"/>
            <a:ext cx="3175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6"/>
            <a:endCxn id="28" idx="2"/>
          </p:cNvCxnSpPr>
          <p:nvPr/>
        </p:nvCxnSpPr>
        <p:spPr>
          <a:xfrm>
            <a:off x="3789680" y="1678940"/>
            <a:ext cx="4419092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472180" y="4373372"/>
            <a:ext cx="3175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08772" y="4373372"/>
            <a:ext cx="3175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  <a:endCxn id="30" idx="2"/>
          </p:cNvCxnSpPr>
          <p:nvPr/>
        </p:nvCxnSpPr>
        <p:spPr>
          <a:xfrm>
            <a:off x="3789680" y="4525772"/>
            <a:ext cx="4419092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3" idx="3"/>
          </p:cNvCxnSpPr>
          <p:nvPr/>
        </p:nvCxnSpPr>
        <p:spPr>
          <a:xfrm flipV="1">
            <a:off x="5840476" y="3493583"/>
            <a:ext cx="46497" cy="1032189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40476" y="3233420"/>
            <a:ext cx="3175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5"/>
          </p:cNvCxnSpPr>
          <p:nvPr/>
        </p:nvCxnSpPr>
        <p:spPr>
          <a:xfrm>
            <a:off x="6111479" y="3493583"/>
            <a:ext cx="92994" cy="1032189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850397" y="4501388"/>
            <a:ext cx="317500" cy="2723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16" y="1482276"/>
            <a:ext cx="464019" cy="46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8" y="4293762"/>
            <a:ext cx="464019" cy="464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7" y="2946547"/>
            <a:ext cx="464019" cy="464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4" y="4283850"/>
            <a:ext cx="464019" cy="4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98" y="1610376"/>
            <a:ext cx="3310415" cy="2481287"/>
          </a:xfrm>
          <a:prstGeom prst="rect">
            <a:avLst/>
          </a:prstGeom>
        </p:spPr>
      </p:pic>
      <p:pic>
        <p:nvPicPr>
          <p:cNvPr id="13" name="Picture 12" descr="フリーイラスト素材] クリップアート, リボン, 装飾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18" y="1410685"/>
            <a:ext cx="577361" cy="5773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04475" y="1841048"/>
            <a:ext cx="28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04475" y="2346034"/>
            <a:ext cx="28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04475" y="2851020"/>
            <a:ext cx="28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500+</a:t>
            </a:r>
          </a:p>
        </p:txBody>
      </p:sp>
    </p:spTree>
    <p:extLst>
      <p:ext uri="{BB962C8B-B14F-4D97-AF65-F5344CB8AC3E}">
        <p14:creationId xmlns:p14="http://schemas.microsoft.com/office/powerpoint/2010/main" val="2432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426677" y="1090246"/>
            <a:ext cx="1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7550" y="1090246"/>
            <a:ext cx="1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308" y="1712332"/>
            <a:ext cx="3710251" cy="2997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181" y="1731059"/>
            <a:ext cx="3710251" cy="29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17023"/>
            <a:ext cx="12192000" cy="254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26677" y="114300"/>
            <a:ext cx="1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7550" y="114300"/>
            <a:ext cx="1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PROD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30" y="4869267"/>
            <a:ext cx="1574789" cy="19887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43" y="4743889"/>
            <a:ext cx="1276528" cy="2105319"/>
          </a:xfrm>
          <a:prstGeom prst="rect">
            <a:avLst/>
          </a:prstGeom>
        </p:spPr>
      </p:pic>
      <p:pic>
        <p:nvPicPr>
          <p:cNvPr id="11" name="Picture 10" descr="... : Blonde, Teacher, Woman, &lt;strong&gt;Female&lt;/strong&gt; - Free Image on Pixabay - 16065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5813" y="4989196"/>
            <a:ext cx="1298258" cy="2153792"/>
          </a:xfrm>
          <a:prstGeom prst="rect">
            <a:avLst/>
          </a:prstGeom>
        </p:spPr>
      </p:pic>
      <p:pic>
        <p:nvPicPr>
          <p:cNvPr id="13" name="Content Placeholder 3" descr="Free illustration: &lt;strong&gt;Why&lt;/strong&gt;, What, Question, Ask - Free Image on Pixabay ...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80" y="1702187"/>
            <a:ext cx="4199870" cy="2799913"/>
          </a:xfrm>
          <a:prstGeom prst="rect">
            <a:avLst/>
          </a:prstGeom>
        </p:spPr>
      </p:pic>
      <p:pic>
        <p:nvPicPr>
          <p:cNvPr id="5" name="Picture 4" descr="El Increible Hulkjpg | HD Walls | Find Wallpapers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" b="90000" l="10000" r="90000">
                        <a14:foregroundMark x1="43125" y1="25833" x2="58490" y2="28519"/>
                        <a14:foregroundMark x1="60260" y1="25370" x2="58281" y2="17963"/>
                        <a14:foregroundMark x1="39583" y1="25833" x2="39583" y2="17593"/>
                        <a14:foregroundMark x1="60677" y1="24630" x2="59844" y2="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90" y="4928966"/>
            <a:ext cx="5383885" cy="3028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308" y="832379"/>
            <a:ext cx="3710251" cy="2997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181" y="832379"/>
            <a:ext cx="3710251" cy="29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7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10226</TotalTime>
  <Words>243</Words>
  <Application>Microsoft Office PowerPoint</Application>
  <PresentationFormat>Widescreen</PresentationFormat>
  <Paragraphs>69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PowerPoint Presentation</vt:lpstr>
      <vt:lpstr>Setting the stage</vt:lpstr>
      <vt:lpstr>Some things a common pipeline needs to address</vt:lpstr>
      <vt:lpstr>Core architecture principles and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Walkthrough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Hedberg</dc:creator>
  <cp:lastModifiedBy>Johan Hedberg</cp:lastModifiedBy>
  <cp:revision>58</cp:revision>
  <dcterms:created xsi:type="dcterms:W3CDTF">2017-06-17T07:06:03Z</dcterms:created>
  <dcterms:modified xsi:type="dcterms:W3CDTF">2017-07-02T18:23:31Z</dcterms:modified>
</cp:coreProperties>
</file>