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5" r:id="rId4"/>
    <p:sldMasterId id="2147484495" r:id="rId5"/>
    <p:sldMasterId id="2147484520" r:id="rId6"/>
  </p:sldMasterIdLst>
  <p:notesMasterIdLst>
    <p:notesMasterId r:id="rId18"/>
  </p:notesMasterIdLst>
  <p:handoutMasterIdLst>
    <p:handoutMasterId r:id="rId19"/>
  </p:handoutMasterIdLst>
  <p:sldIdLst>
    <p:sldId id="269" r:id="rId7"/>
    <p:sldId id="258" r:id="rId8"/>
    <p:sldId id="259" r:id="rId9"/>
    <p:sldId id="260" r:id="rId10"/>
    <p:sldId id="261" r:id="rId11"/>
    <p:sldId id="262" r:id="rId12"/>
    <p:sldId id="263" r:id="rId13"/>
    <p:sldId id="264" r:id="rId14"/>
    <p:sldId id="265" r:id="rId15"/>
    <p:sldId id="268" r:id="rId16"/>
    <p:sldId id="267" r:id="rId17"/>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 id="4" name="Mitchell Derrey" initials="MD" lastIdx="8" clrIdx="4">
    <p:extLst>
      <p:ext uri="{19B8F6BF-5375-455C-9EA6-DF929625EA0E}">
        <p15:presenceInfo xmlns:p15="http://schemas.microsoft.com/office/powerpoint/2012/main" userId="S-1-5-21-383413107-1061881802-891584314-48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7921"/>
    <a:srgbClr val="FFFFFF"/>
    <a:srgbClr val="737373"/>
    <a:srgbClr val="323232"/>
    <a:srgbClr val="000000"/>
    <a:srgbClr val="E6E6E6"/>
    <a:srgbClr val="D2D2D2"/>
    <a:srgbClr val="505050"/>
    <a:srgbClr val="525252"/>
    <a:srgbClr val="0078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6849" autoAdjust="0"/>
  </p:normalViewPr>
  <p:slideViewPr>
    <p:cSldViewPr>
      <p:cViewPr varScale="1">
        <p:scale>
          <a:sx n="81" d="100"/>
          <a:sy n="81" d="100"/>
        </p:scale>
        <p:origin x="643" y="58"/>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81" d="100"/>
          <a:sy n="81" d="100"/>
        </p:scale>
        <p:origin x="304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Hollan" userId="eeefd95a-b7c9-4c6b-9601-7f3decd90f5a" providerId="ADAL" clId="{9043269D-11AB-4723-92F1-DDD6B180F022}"/>
    <pc:docChg chg="custSel addSld delSld modSld">
      <pc:chgData name="Jeff Hollan" userId="eeefd95a-b7c9-4c6b-9601-7f3decd90f5a" providerId="ADAL" clId="{9043269D-11AB-4723-92F1-DDD6B180F022}" dt="2017-06-26T12:09:17.523" v="388" actId="2696"/>
      <pc:docMkLst>
        <pc:docMk/>
      </pc:docMkLst>
      <pc:sldChg chg="addSp delSp del">
        <pc:chgData name="Jeff Hollan" userId="eeefd95a-b7c9-4c6b-9601-7f3decd90f5a" providerId="ADAL" clId="{9043269D-11AB-4723-92F1-DDD6B180F022}" dt="2017-06-26T12:09:17.523" v="388" actId="2696"/>
        <pc:sldMkLst>
          <pc:docMk/>
          <pc:sldMk cId="1989957128" sldId="256"/>
        </pc:sldMkLst>
        <pc:spChg chg="add del">
          <ac:chgData name="Jeff Hollan" userId="eeefd95a-b7c9-4c6b-9601-7f3decd90f5a" providerId="ADAL" clId="{9043269D-11AB-4723-92F1-DDD6B180F022}" dt="2017-06-26T12:09:06.458" v="386"/>
          <ac:spMkLst>
            <pc:docMk/>
            <pc:sldMk cId="1989957128" sldId="256"/>
            <ac:spMk id="4" creationId="{1F5CF187-8435-4D5E-AE3F-96DA87059927}"/>
          </ac:spMkLst>
        </pc:spChg>
      </pc:sldChg>
      <pc:sldChg chg="add del">
        <pc:chgData name="Jeff Hollan" userId="eeefd95a-b7c9-4c6b-9601-7f3decd90f5a" providerId="ADAL" clId="{9043269D-11AB-4723-92F1-DDD6B180F022}" dt="2017-06-25T13:39:04.872" v="2" actId="2696"/>
        <pc:sldMkLst>
          <pc:docMk/>
          <pc:sldMk cId="2105751970" sldId="266"/>
        </pc:sldMkLst>
      </pc:sldChg>
      <pc:sldChg chg="add">
        <pc:chgData name="Jeff Hollan" userId="eeefd95a-b7c9-4c6b-9601-7f3decd90f5a" providerId="ADAL" clId="{9043269D-11AB-4723-92F1-DDD6B180F022}" dt="2017-06-25T13:39:01.230" v="1" actId="20577"/>
        <pc:sldMkLst>
          <pc:docMk/>
          <pc:sldMk cId="547137272" sldId="267"/>
        </pc:sldMkLst>
      </pc:sldChg>
      <pc:sldChg chg="modSp add">
        <pc:chgData name="Jeff Hollan" userId="eeefd95a-b7c9-4c6b-9601-7f3decd90f5a" providerId="ADAL" clId="{9043269D-11AB-4723-92F1-DDD6B180F022}" dt="2017-06-25T13:42:32.687" v="384" actId="20577"/>
        <pc:sldMkLst>
          <pc:docMk/>
          <pc:sldMk cId="618187676" sldId="268"/>
        </pc:sldMkLst>
        <pc:spChg chg="mod">
          <ac:chgData name="Jeff Hollan" userId="eeefd95a-b7c9-4c6b-9601-7f3decd90f5a" providerId="ADAL" clId="{9043269D-11AB-4723-92F1-DDD6B180F022}" dt="2017-06-25T13:39:22.519" v="26" actId="20577"/>
          <ac:spMkLst>
            <pc:docMk/>
            <pc:sldMk cId="618187676" sldId="268"/>
            <ac:spMk id="2" creationId="{1E469E85-97CA-40AA-89AD-F91301BEA178}"/>
          </ac:spMkLst>
        </pc:spChg>
        <pc:spChg chg="mod">
          <ac:chgData name="Jeff Hollan" userId="eeefd95a-b7c9-4c6b-9601-7f3decd90f5a" providerId="ADAL" clId="{9043269D-11AB-4723-92F1-DDD6B180F022}" dt="2017-06-25T13:42:32.687" v="384" actId="20577"/>
          <ac:spMkLst>
            <pc:docMk/>
            <pc:sldMk cId="618187676" sldId="268"/>
            <ac:spMk id="3" creationId="{41A665E5-270F-4FFF-908F-ADED8C3C19FA}"/>
          </ac:spMkLst>
        </pc:spChg>
      </pc:sldChg>
      <pc:sldChg chg="add">
        <pc:chgData name="Jeff Hollan" userId="eeefd95a-b7c9-4c6b-9601-7f3decd90f5a" providerId="ADAL" clId="{9043269D-11AB-4723-92F1-DDD6B180F022}" dt="2017-06-26T12:09:14.256" v="387"/>
        <pc:sldMkLst>
          <pc:docMk/>
          <pc:sldMk cId="381731372" sldId="26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a:latin typeface="Segoe UI" pitchFamily="34" charset="0"/>
              </a:rPr>
              <a:t>Microsoft Build 2017</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6/26/2017 1:09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a:t>Microsoft Build 2017</a:t>
            </a: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6/26/2017 1:09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rPr>
              <a:t>Microsoft Tech Summit FY17</a:t>
            </a:r>
          </a:p>
        </p:txBody>
      </p:sp>
      <p:sp>
        <p:nvSpPr>
          <p:cNvPr id="5" name="Footer Placeholder 4"/>
          <p:cNvSpPr>
            <a:spLocks noGrp="1"/>
          </p:cNvSpPr>
          <p:nvPr>
            <p:ph type="ftr" sz="quarter" idx="11"/>
          </p:nvPr>
        </p:nvSpPr>
        <p:spPr/>
        <p:txBody>
          <a:bodyPr/>
          <a:lstStyle/>
          <a:p>
            <a:pPr marL="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EEC551-8CDA-4EB6-89BB-2A86C9F091C8}" type="datetime8">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6/26/2017 1:09 PM</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Tree>
    <p:extLst>
      <p:ext uri="{BB962C8B-B14F-4D97-AF65-F5344CB8AC3E}">
        <p14:creationId xmlns:p14="http://schemas.microsoft.com/office/powerpoint/2010/main" val="93819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Abstraction of servers, infrastructure and configuration of operating system</a:t>
            </a:r>
          </a:p>
          <a:p>
            <a:r>
              <a:rPr lang="en-US" dirty="0"/>
              <a:t>Event-driven scale</a:t>
            </a:r>
          </a:p>
          <a:p>
            <a:r>
              <a:rPr lang="en-US" dirty="0"/>
              <a:t>Sub-second billing</a:t>
            </a:r>
          </a:p>
          <a:p>
            <a:r>
              <a:rPr lang="en-US" dirty="0"/>
              <a:t>Stateless</a:t>
            </a:r>
          </a:p>
          <a:p>
            <a:endParaRPr lang="en-US" dirty="0"/>
          </a:p>
          <a:p>
            <a:pPr lvl="0" rtl="0"/>
            <a:r>
              <a:rPr lang="en-US" sz="1200" kern="1200" dirty="0" err="1">
                <a:solidFill>
                  <a:schemeClr val="tx1"/>
                </a:solidFill>
                <a:effectLst/>
                <a:latin typeface="+mn-lt"/>
                <a:ea typeface="+mn-ea"/>
                <a:cs typeface="+mn-cs"/>
              </a:rPr>
              <a:t>Serverless</a:t>
            </a:r>
            <a:r>
              <a:rPr lang="en-US" sz="1200" kern="1200" dirty="0">
                <a:solidFill>
                  <a:schemeClr val="tx1"/>
                </a:solidFill>
                <a:effectLst/>
                <a:latin typeface="+mn-lt"/>
                <a:ea typeface="+mn-ea"/>
                <a:cs typeface="+mn-cs"/>
              </a:rPr>
              <a:t> compute is a </a:t>
            </a:r>
            <a:r>
              <a:rPr lang="en-US" sz="1200" b="1" kern="1200" dirty="0">
                <a:solidFill>
                  <a:schemeClr val="tx1"/>
                </a:solidFill>
                <a:effectLst/>
                <a:latin typeface="+mn-lt"/>
                <a:ea typeface="+mn-ea"/>
                <a:cs typeface="+mn-cs"/>
              </a:rPr>
              <a:t>fully managed</a:t>
            </a:r>
            <a:r>
              <a:rPr lang="en-US" sz="1200" kern="1200" dirty="0">
                <a:solidFill>
                  <a:schemeClr val="tx1"/>
                </a:solidFill>
                <a:effectLst/>
                <a:latin typeface="+mn-lt"/>
                <a:ea typeface="+mn-ea"/>
                <a:cs typeface="+mn-cs"/>
              </a:rPr>
              <a:t> service. Some refer to it as Functions as a Service</a:t>
            </a:r>
          </a:p>
          <a:p>
            <a:pPr lvl="1"/>
            <a:r>
              <a:rPr lang="en-US" sz="1200" kern="1200" dirty="0">
                <a:solidFill>
                  <a:schemeClr val="tx1"/>
                </a:solidFill>
                <a:effectLst/>
                <a:latin typeface="+mn-lt"/>
                <a:ea typeface="+mn-ea"/>
                <a:cs typeface="+mn-cs"/>
              </a:rPr>
              <a:t>OS and Framework patching is performed for you</a:t>
            </a:r>
          </a:p>
          <a:p>
            <a:pPr lvl="1"/>
            <a:r>
              <a:rPr lang="en-US" sz="1200" kern="1200" dirty="0">
                <a:solidFill>
                  <a:schemeClr val="tx1"/>
                </a:solidFill>
                <a:effectLst/>
                <a:latin typeface="+mn-lt"/>
                <a:ea typeface="+mn-ea"/>
                <a:cs typeface="+mn-cs"/>
              </a:rPr>
              <a:t>There is zero administrative tasks and no need to manage any infrastructure </a:t>
            </a:r>
          </a:p>
          <a:p>
            <a:pPr lvl="1"/>
            <a:r>
              <a:rPr lang="en-US" sz="1200" kern="1200" dirty="0">
                <a:solidFill>
                  <a:schemeClr val="tx1"/>
                </a:solidFill>
                <a:effectLst/>
                <a:latin typeface="+mn-lt"/>
                <a:ea typeface="+mn-ea"/>
                <a:cs typeface="+mn-cs"/>
              </a:rPr>
              <a:t>You just deploy your code (function) and it runs</a:t>
            </a:r>
          </a:p>
          <a:p>
            <a:pPr lvl="1"/>
            <a:r>
              <a:rPr lang="en-US" sz="1200" kern="1200" dirty="0">
                <a:solidFill>
                  <a:schemeClr val="tx1"/>
                </a:solidFill>
                <a:effectLst/>
                <a:latin typeface="+mn-lt"/>
                <a:ea typeface="+mn-ea"/>
                <a:cs typeface="+mn-cs"/>
              </a:rPr>
              <a:t>Your code runs within seconds and for very short period of time</a:t>
            </a:r>
          </a:p>
          <a:p>
            <a:pPr lvl="0"/>
            <a:r>
              <a:rPr lang="en-US" sz="1200" kern="1200" dirty="0" err="1">
                <a:solidFill>
                  <a:schemeClr val="tx1"/>
                </a:solidFill>
                <a:effectLst/>
                <a:latin typeface="+mn-lt"/>
                <a:ea typeface="+mn-ea"/>
                <a:cs typeface="+mn-cs"/>
              </a:rPr>
              <a:t>Serverless</a:t>
            </a:r>
            <a:r>
              <a:rPr lang="en-US" sz="1200" kern="1200" dirty="0">
                <a:solidFill>
                  <a:schemeClr val="tx1"/>
                </a:solidFill>
                <a:effectLst/>
                <a:latin typeface="+mn-lt"/>
                <a:ea typeface="+mn-ea"/>
                <a:cs typeface="+mn-cs"/>
              </a:rPr>
              <a:t> compute </a:t>
            </a:r>
            <a:r>
              <a:rPr lang="en-US" sz="1200" b="1" kern="1200" dirty="0">
                <a:solidFill>
                  <a:schemeClr val="tx1"/>
                </a:solidFill>
                <a:effectLst/>
                <a:latin typeface="+mn-lt"/>
                <a:ea typeface="+mn-ea"/>
                <a:cs typeface="+mn-cs"/>
              </a:rPr>
              <a:t>scales quickly </a:t>
            </a:r>
            <a:r>
              <a:rPr lang="en-US" sz="1200" kern="1200" dirty="0">
                <a:solidFill>
                  <a:schemeClr val="tx1"/>
                </a:solidFill>
                <a:effectLst/>
                <a:latin typeface="+mn-lt"/>
                <a:ea typeface="+mn-ea"/>
                <a:cs typeface="+mn-cs"/>
              </a:rPr>
              <a:t>(almost </a:t>
            </a:r>
            <a:r>
              <a:rPr lang="en-US" sz="1200" b="1" kern="1200" dirty="0">
                <a:solidFill>
                  <a:schemeClr val="tx1"/>
                </a:solidFill>
                <a:effectLst/>
                <a:latin typeface="+mn-lt"/>
                <a:ea typeface="+mn-ea"/>
                <a:cs typeface="+mn-cs"/>
              </a:rPr>
              <a:t>instantly</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vastly</a:t>
            </a:r>
            <a:r>
              <a:rPr lang="en-US" sz="1200" kern="1200" dirty="0">
                <a:solidFill>
                  <a:schemeClr val="tx1"/>
                </a:solidFill>
                <a:effectLst/>
                <a:latin typeface="+mn-lt"/>
                <a:ea typeface="+mn-ea"/>
                <a:cs typeface="+mn-cs"/>
              </a:rPr>
              <a:t> </a:t>
            </a:r>
          </a:p>
          <a:p>
            <a:pPr lvl="1"/>
            <a:r>
              <a:rPr lang="en-US" sz="1200" kern="1200" dirty="0">
                <a:solidFill>
                  <a:schemeClr val="tx1"/>
                </a:solidFill>
                <a:effectLst/>
                <a:latin typeface="+mn-lt"/>
                <a:ea typeface="+mn-ea"/>
                <a:cs typeface="+mn-cs"/>
              </a:rPr>
              <a:t>Automatically scales </a:t>
            </a:r>
            <a:r>
              <a:rPr lang="en-US" sz="1200" b="1" kern="1200" dirty="0">
                <a:solidFill>
                  <a:schemeClr val="tx1"/>
                </a:solidFill>
                <a:effectLst/>
                <a:latin typeface="+mn-lt"/>
                <a:ea typeface="+mn-ea"/>
                <a:cs typeface="+mn-cs"/>
              </a:rPr>
              <a:t>within seconds </a:t>
            </a:r>
            <a:endParaRPr lang="en-US" sz="12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No</a:t>
            </a:r>
            <a:r>
              <a:rPr lang="en-US" sz="1200" kern="1200" dirty="0">
                <a:solidFill>
                  <a:schemeClr val="tx1"/>
                </a:solidFill>
                <a:effectLst/>
                <a:latin typeface="+mn-lt"/>
                <a:ea typeface="+mn-ea"/>
                <a:cs typeface="+mn-cs"/>
              </a:rPr>
              <a:t> scale </a:t>
            </a:r>
            <a:r>
              <a:rPr lang="en-US" sz="1200" b="1" kern="1200" dirty="0">
                <a:solidFill>
                  <a:schemeClr val="tx1"/>
                </a:solidFill>
                <a:effectLst/>
                <a:latin typeface="+mn-lt"/>
                <a:ea typeface="+mn-ea"/>
                <a:cs typeface="+mn-cs"/>
              </a:rPr>
              <a:t>configuration</a:t>
            </a:r>
            <a:r>
              <a:rPr lang="en-US" sz="1200" kern="1200" dirty="0">
                <a:solidFill>
                  <a:schemeClr val="tx1"/>
                </a:solidFill>
                <a:effectLst/>
                <a:latin typeface="+mn-lt"/>
                <a:ea typeface="+mn-ea"/>
                <a:cs typeface="+mn-cs"/>
              </a:rPr>
              <a:t> is required (there is no way to configure scale or limits)</a:t>
            </a:r>
          </a:p>
          <a:p>
            <a:pPr lvl="1"/>
            <a:r>
              <a:rPr lang="en-US" sz="1200" kern="1200" dirty="0">
                <a:solidFill>
                  <a:schemeClr val="tx1"/>
                </a:solidFill>
                <a:effectLst/>
                <a:latin typeface="+mn-lt"/>
                <a:ea typeface="+mn-ea"/>
                <a:cs typeface="+mn-cs"/>
              </a:rPr>
              <a:t>Scales to match </a:t>
            </a:r>
            <a:r>
              <a:rPr lang="en-US" sz="1200" b="1" kern="1200" dirty="0">
                <a:solidFill>
                  <a:schemeClr val="tx1"/>
                </a:solidFill>
                <a:effectLst/>
                <a:latin typeface="+mn-lt"/>
                <a:ea typeface="+mn-ea"/>
                <a:cs typeface="+mn-cs"/>
              </a:rPr>
              <a:t>any given workload</a:t>
            </a:r>
            <a:r>
              <a:rPr lang="en-US" sz="1200" kern="1200" dirty="0">
                <a:solidFill>
                  <a:schemeClr val="tx1"/>
                </a:solidFill>
                <a:effectLst/>
                <a:latin typeface="+mn-lt"/>
                <a:ea typeface="+mn-ea"/>
                <a:cs typeface="+mn-cs"/>
              </a:rPr>
              <a:t>. Scales from zero to handle </a:t>
            </a:r>
            <a:r>
              <a:rPr lang="en-US" sz="1200" b="1" kern="1200" dirty="0">
                <a:solidFill>
                  <a:schemeClr val="tx1"/>
                </a:solidFill>
                <a:effectLst/>
                <a:latin typeface="+mn-lt"/>
                <a:ea typeface="+mn-ea"/>
                <a:cs typeface="+mn-cs"/>
              </a:rPr>
              <a:t>tens of thousands concurrent</a:t>
            </a:r>
            <a:r>
              <a:rPr lang="en-US" sz="1200" kern="1200" dirty="0">
                <a:solidFill>
                  <a:schemeClr val="tx1"/>
                </a:solidFill>
                <a:effectLst/>
                <a:latin typeface="+mn-lt"/>
                <a:ea typeface="+mn-ea"/>
                <a:cs typeface="+mn-cs"/>
              </a:rPr>
              <a:t> functions invocations within seconds </a:t>
            </a:r>
          </a:p>
          <a:p>
            <a:pPr lvl="1"/>
            <a:r>
              <a:rPr lang="en-US" sz="1200" kern="1200" dirty="0">
                <a:solidFill>
                  <a:schemeClr val="tx1"/>
                </a:solidFill>
                <a:effectLst/>
                <a:latin typeface="+mn-lt"/>
                <a:ea typeface="+mn-ea"/>
                <a:cs typeface="+mn-cs"/>
              </a:rPr>
              <a:t>Pay only for the time your code is running</a:t>
            </a:r>
          </a:p>
          <a:p>
            <a:pPr lvl="0"/>
            <a:r>
              <a:rPr lang="en-US" sz="1200" kern="1200" dirty="0" err="1">
                <a:solidFill>
                  <a:schemeClr val="tx1"/>
                </a:solidFill>
                <a:effectLst/>
                <a:latin typeface="+mn-lt"/>
                <a:ea typeface="+mn-ea"/>
                <a:cs typeface="+mn-cs"/>
              </a:rPr>
              <a:t>Serverless</a:t>
            </a:r>
            <a:r>
              <a:rPr lang="en-US" sz="1200" kern="1200" dirty="0">
                <a:solidFill>
                  <a:schemeClr val="tx1"/>
                </a:solidFill>
                <a:effectLst/>
                <a:latin typeface="+mn-lt"/>
                <a:ea typeface="+mn-ea"/>
                <a:cs typeface="+mn-cs"/>
              </a:rPr>
              <a:t> compute </a:t>
            </a:r>
            <a:r>
              <a:rPr lang="en-US" sz="1200" b="1" kern="1200" dirty="0">
                <a:solidFill>
                  <a:schemeClr val="tx1"/>
                </a:solidFill>
                <a:effectLst/>
                <a:latin typeface="+mn-lt"/>
                <a:ea typeface="+mn-ea"/>
                <a:cs typeface="+mn-cs"/>
              </a:rPr>
              <a:t>reacts to events</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React, in near real-time, to events and triggers</a:t>
            </a:r>
          </a:p>
          <a:p>
            <a:pPr lvl="1"/>
            <a:r>
              <a:rPr lang="en-US" sz="1200" kern="1200" dirty="0">
                <a:solidFill>
                  <a:schemeClr val="tx1"/>
                </a:solidFill>
                <a:effectLst/>
                <a:latin typeface="+mn-lt"/>
                <a:ea typeface="+mn-ea"/>
                <a:cs typeface="+mn-cs"/>
              </a:rPr>
              <a:t>Triggered by virtually any event from Azure service or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party services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Setup time, provisioning is long</a:t>
            </a:r>
            <a:r>
              <a:rPr lang="en-US" baseline="0" dirty="0"/>
              <a:t> &amp; costly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400C77-98DD-41D6-BDE7-5E20B890E765}" type="slidenum">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Tree>
    <p:extLst>
      <p:ext uri="{BB962C8B-B14F-4D97-AF65-F5344CB8AC3E}">
        <p14:creationId xmlns:p14="http://schemas.microsoft.com/office/powerpoint/2010/main" val="1333855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“Pinnacle of PaaS compute”</a:t>
            </a:r>
          </a:p>
          <a:p>
            <a:pPr marL="571500" indent="-571500">
              <a:buFont typeface="Arial" panose="020B0604020202020204" pitchFamily="34" charset="0"/>
              <a:buChar char="•"/>
            </a:pPr>
            <a:r>
              <a:rPr lang="en-US" dirty="0"/>
              <a:t>Not just hardware “servers”, but software servers are also </a:t>
            </a:r>
            <a:r>
              <a:rPr lang="en-US" b="1" dirty="0"/>
              <a:t>managed for you</a:t>
            </a:r>
          </a:p>
          <a:p>
            <a:pPr marL="571500" indent="-571500">
              <a:buFont typeface="Arial" panose="020B0604020202020204" pitchFamily="34" charset="0"/>
              <a:buChar char="•"/>
            </a:pPr>
            <a:r>
              <a:rPr lang="en-US" dirty="0"/>
              <a:t>Focus on </a:t>
            </a:r>
            <a:r>
              <a:rPr lang="en-US" b="1" dirty="0"/>
              <a:t>business logic</a:t>
            </a:r>
            <a:r>
              <a:rPr lang="en-US" dirty="0"/>
              <a:t>, not solving technical problems not </a:t>
            </a:r>
            <a:r>
              <a:rPr lang="en-US" b="1" dirty="0"/>
              <a:t>core to business</a:t>
            </a:r>
          </a:p>
          <a:p>
            <a:pPr marL="571500" indent="-571500">
              <a:buFont typeface="Arial" panose="020B0604020202020204" pitchFamily="34" charset="0"/>
              <a:buChar char="•"/>
            </a:pPr>
            <a:r>
              <a:rPr lang="en-US" dirty="0"/>
              <a:t>Lower effort to get started makes it easier to experiment (bots, etc.)</a:t>
            </a:r>
          </a:p>
          <a:p>
            <a:r>
              <a:rPr lang="en-US" dirty="0"/>
              <a:t>Benefits of “</a:t>
            </a:r>
            <a:r>
              <a:rPr lang="en-US" dirty="0" err="1"/>
              <a:t>Serverless</a:t>
            </a:r>
            <a:r>
              <a:rPr lang="en-US" dirty="0"/>
              <a:t>”</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400C77-98DD-41D6-BDE7-5E20B890E765}" type="slidenum">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Tree>
    <p:extLst>
      <p:ext uri="{BB962C8B-B14F-4D97-AF65-F5344CB8AC3E}">
        <p14:creationId xmlns:p14="http://schemas.microsoft.com/office/powerpoint/2010/main" val="121724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TIME MARKER (COMPLETE SLIDE): 10:10 A.M.</a:t>
            </a:r>
          </a:p>
          <a:p>
            <a:endParaRPr lang="en-US" b="1" dirty="0"/>
          </a:p>
          <a:p>
            <a:r>
              <a:rPr lang="en-US" b="1" dirty="0"/>
              <a:t>Talking Points: (Updated on 4/3/17)</a:t>
            </a:r>
          </a:p>
          <a:p>
            <a:endParaRPr lang="en-US" b="1" dirty="0"/>
          </a:p>
          <a:p>
            <a:pPr marL="171450" indent="-171450">
              <a:buFont typeface="Arial" panose="020B0604020202020204" pitchFamily="34" charset="0"/>
              <a:buChar char="•"/>
            </a:pPr>
            <a:r>
              <a:rPr lang="en-US" dirty="0"/>
              <a:t>Lets talk about what really makes up MSFT’s </a:t>
            </a:r>
            <a:r>
              <a:rPr lang="en-US" dirty="0" err="1"/>
              <a:t>Serverless</a:t>
            </a:r>
            <a:r>
              <a:rPr lang="en-US" dirty="0"/>
              <a:t> platform:  At the center of the </a:t>
            </a:r>
            <a:r>
              <a:rPr lang="en-US" dirty="0" err="1"/>
              <a:t>Serverless</a:t>
            </a:r>
            <a:r>
              <a:rPr lang="en-US" dirty="0"/>
              <a:t> platform, is</a:t>
            </a:r>
            <a:r>
              <a:rPr lang="en-US" baseline="0" dirty="0"/>
              <a:t> our compute offerings: Azure Functions and Azure Logic Apps. Azure Functions is an event based </a:t>
            </a:r>
            <a:r>
              <a:rPr lang="en-US" baseline="0" dirty="0" err="1"/>
              <a:t>Serverless</a:t>
            </a:r>
            <a:r>
              <a:rPr lang="en-US" baseline="0" dirty="0"/>
              <a:t> compute experience that helps you accelerate your development. Run time is open. Function code can be executed in </a:t>
            </a:r>
            <a:r>
              <a:rPr lang="en-US" baseline="0" dirty="0" err="1"/>
              <a:t>vm</a:t>
            </a:r>
            <a:r>
              <a:rPr lang="en-US" baseline="0" dirty="0"/>
              <a:t> or somewhere else, on </a:t>
            </a:r>
            <a:r>
              <a:rPr lang="en-US" baseline="0" dirty="0" err="1"/>
              <a:t>prem</a:t>
            </a:r>
            <a:r>
              <a:rPr lang="en-US" baseline="0" dirty="0"/>
              <a:t> or in </a:t>
            </a:r>
            <a:r>
              <a:rPr lang="en-US" baseline="0" dirty="0" err="1"/>
              <a:t>clould</a:t>
            </a:r>
            <a:r>
              <a:rPr lang="en-US" baseline="0" dirty="0"/>
              <a:t>.  Logic Apps is a powerful orchestration tool. It enables building a </a:t>
            </a:r>
            <a:r>
              <a:rPr lang="en-US" baseline="0" dirty="0" err="1"/>
              <a:t>Serverless</a:t>
            </a:r>
            <a:r>
              <a:rPr lang="en-US" baseline="0" dirty="0"/>
              <a:t> app in minutes – by orchestrating multiple functions using a visual workflow tool.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Say you have your apps up and running using </a:t>
            </a:r>
            <a:r>
              <a:rPr lang="en-US" baseline="0" dirty="0" err="1"/>
              <a:t>Serverless</a:t>
            </a:r>
            <a:r>
              <a:rPr lang="en-US" baseline="0" dirty="0"/>
              <a:t>. Congratulations! You now need to collect intelligence from different apps across platforms to take actions upon. There are a few essential components which we think are core to building </a:t>
            </a:r>
            <a:r>
              <a:rPr lang="en-US" baseline="0" dirty="0" err="1"/>
              <a:t>Serverless</a:t>
            </a:r>
            <a:r>
              <a:rPr lang="en-US" baseline="0" dirty="0"/>
              <a:t> applications are: </a:t>
            </a:r>
          </a:p>
          <a:p>
            <a:pPr marL="628650" lvl="1" indent="-171450">
              <a:buFont typeface="Arial" panose="020B0604020202020204" pitchFamily="34" charset="0"/>
              <a:buChar char="•"/>
            </a:pPr>
            <a:r>
              <a:rPr lang="en-US" baseline="0" dirty="0"/>
              <a:t>Data/ Storage –Functions has triggers and bindings with Azure document DB and Azure Blob storage </a:t>
            </a:r>
          </a:p>
          <a:p>
            <a:pPr marL="1085850" lvl="2" indent="-171450">
              <a:buFont typeface="Arial" panose="020B0604020202020204" pitchFamily="34" charset="0"/>
              <a:buChar char="•"/>
            </a:pPr>
            <a:r>
              <a:rPr lang="en-US" b="1" baseline="0" dirty="0"/>
              <a:t>** Triggers: </a:t>
            </a:r>
            <a:r>
              <a:rPr lang="en-US" b="1" dirty="0"/>
              <a:t>Triggers are event responses used to trigger your custom code. They allow you to respond to events across the Azure platform or on premise. </a:t>
            </a:r>
            <a:endParaRPr lang="en-US" b="1" baseline="0" dirty="0"/>
          </a:p>
          <a:p>
            <a:pPr marL="1085850" lvl="2" indent="-171450">
              <a:buFont typeface="Arial" panose="020B0604020202020204" pitchFamily="34" charset="0"/>
              <a:buChar char="•"/>
            </a:pPr>
            <a:r>
              <a:rPr lang="en-US" b="1" baseline="0" dirty="0"/>
              <a:t>** Bindings: </a:t>
            </a:r>
            <a:r>
              <a:rPr lang="en-US" b="1" dirty="0"/>
              <a:t>Bindings represent the necessary meta data used to connect your code to the desired trigger or associated input or output data.</a:t>
            </a:r>
            <a:endParaRPr lang="en-US" b="1" baseline="0" dirty="0"/>
          </a:p>
          <a:p>
            <a:pPr marL="628650" lvl="1" indent="-171450">
              <a:buFont typeface="Arial" panose="020B0604020202020204" pitchFamily="34" charset="0"/>
              <a:buChar char="•"/>
            </a:pPr>
            <a:r>
              <a:rPr lang="en-US" baseline="0" dirty="0"/>
              <a:t>Messaging such as queues and topics using Azure Service Bus and Azure Event Hubs</a:t>
            </a:r>
          </a:p>
          <a:p>
            <a:pPr marL="628650" lvl="1" indent="-171450">
              <a:buFont typeface="Arial" panose="020B0604020202020204" pitchFamily="34" charset="0"/>
              <a:buChar char="•"/>
            </a:pPr>
            <a:r>
              <a:rPr lang="en-US" baseline="0" dirty="0"/>
              <a:t>Integration – that includes core LOB apps and SaaS apps integration via Azure Logic Apps.</a:t>
            </a:r>
          </a:p>
          <a:p>
            <a:pPr marL="628650" lvl="1" indent="-171450">
              <a:buFont typeface="Arial" panose="020B0604020202020204" pitchFamily="34" charset="0"/>
              <a:buChar char="•"/>
            </a:pPr>
            <a:r>
              <a:rPr lang="en-US" baseline="0" dirty="0"/>
              <a:t>Intelligence on data and sentiment/ predictive analysis using Cognitive services and Machine learning</a:t>
            </a:r>
          </a:p>
          <a:p>
            <a:pPr marL="628650" lvl="1" indent="-171450">
              <a:buFont typeface="Arial" panose="020B0604020202020204" pitchFamily="34" charset="0"/>
              <a:buChar char="•"/>
            </a:pPr>
            <a:r>
              <a:rPr lang="en-US" baseline="0" dirty="0"/>
              <a:t>Conversation as a service – how do we equip developers to build apps that offer an end-to-end experience for their end users – Azure Bot Service offers a </a:t>
            </a:r>
            <a:r>
              <a:rPr lang="en-US" baseline="0" dirty="0" err="1"/>
              <a:t>Serverless</a:t>
            </a:r>
            <a:r>
              <a:rPr lang="en-US" baseline="0" dirty="0"/>
              <a:t> interactive bot experience. </a:t>
            </a:r>
          </a:p>
          <a:p>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More, developers are spending more time writing code that allows them to add huge business impact with </a:t>
            </a:r>
            <a:r>
              <a:rPr lang="en-US" baseline="0" dirty="0" err="1"/>
              <a:t>Serverless</a:t>
            </a:r>
            <a:r>
              <a:rPr lang="en-US" baseline="0" dirty="0"/>
              <a:t>.  MSFT offers numerous development tools such as IDE Support for Visual Studio in functions and Logic Apps, enables local development (vs web browser coding environment), visual debugging capability, all with your tools of choice.</a:t>
            </a:r>
          </a:p>
          <a:p>
            <a:endParaRPr lang="en-US" baseline="0" dirty="0"/>
          </a:p>
          <a:p>
            <a:pPr marL="171450" indent="-171450">
              <a:buFont typeface="Arial" panose="020B0604020202020204" pitchFamily="34" charset="0"/>
              <a:buChar char="•"/>
            </a:pPr>
            <a:r>
              <a:rPr lang="en-US" baseline="0" dirty="0"/>
              <a:t>Lastly, I also want to highlight top scenarios and use cases for </a:t>
            </a:r>
            <a:r>
              <a:rPr lang="en-US" baseline="0" dirty="0" err="1"/>
              <a:t>Serverless</a:t>
            </a:r>
            <a:r>
              <a:rPr lang="en-US" baseline="0" dirty="0"/>
              <a:t>:</a:t>
            </a:r>
          </a:p>
          <a:p>
            <a:pPr marL="685800" lvl="1" indent="-228600">
              <a:buFont typeface="+mj-lt"/>
              <a:buAutoNum type="arabicPeriod"/>
            </a:pPr>
            <a:r>
              <a:rPr lang="en-US" baseline="0" dirty="0"/>
              <a:t>Real-time Stream analytics: Customers can use Functions to feed real-time streams of data from application tracking into structured data and store it in SQL online.</a:t>
            </a:r>
          </a:p>
          <a:p>
            <a:pPr marL="685800" lvl="1" indent="-228600">
              <a:buFont typeface="+mj-lt"/>
              <a:buAutoNum type="arabicPeriod"/>
            </a:pPr>
            <a:r>
              <a:rPr lang="en-US" baseline="0" dirty="0"/>
              <a:t>SaaS event processing: Customers can use Functions and Logic Apps to analyze data from an excel file in </a:t>
            </a:r>
            <a:r>
              <a:rPr lang="en-US" baseline="0" dirty="0" err="1"/>
              <a:t>Onedrive</a:t>
            </a:r>
            <a:r>
              <a:rPr lang="en-US" baseline="0" dirty="0"/>
              <a:t> and perform validation, filtration, sorting and convert data into consumable business charts</a:t>
            </a:r>
          </a:p>
          <a:p>
            <a:pPr marL="685800" lvl="1" indent="-228600">
              <a:buFont typeface="+mj-lt"/>
              <a:buAutoNum type="arabicPeriod"/>
            </a:pPr>
            <a:r>
              <a:rPr lang="en-US" baseline="0" dirty="0"/>
              <a:t>Web app architecture: Used a lot in creating targeted  marketing collaterals – when a customer clicks on a webpage, it triggers a </a:t>
            </a:r>
            <a:r>
              <a:rPr lang="en-US" baseline="0" dirty="0" err="1"/>
              <a:t>webhook</a:t>
            </a:r>
            <a:r>
              <a:rPr lang="en-US" baseline="0" dirty="0"/>
              <a:t>, that uses a function to create an ad that matches the customer profile and displays a completed webpage.</a:t>
            </a:r>
          </a:p>
          <a:p>
            <a:pPr marL="685800" lvl="1" indent="-228600">
              <a:buFont typeface="+mj-lt"/>
              <a:buAutoNum type="arabicPeriod"/>
            </a:pPr>
            <a:r>
              <a:rPr lang="en-US" baseline="0" dirty="0"/>
              <a:t>Real-time bot messaging: When customers send a message to a </a:t>
            </a:r>
            <a:r>
              <a:rPr lang="en-US" baseline="0" dirty="0" err="1"/>
              <a:t>chatbox</a:t>
            </a:r>
            <a:r>
              <a:rPr lang="en-US" baseline="0" dirty="0"/>
              <a:t>, Functions calls Cortana analytics to generate appropriate answers and sends a response back.</a:t>
            </a:r>
          </a:p>
          <a:p>
            <a:pPr marL="685800" lvl="1" indent="-228600">
              <a:buFont typeface="+mj-lt"/>
              <a:buAutoNum type="arabicPeriod"/>
            </a:pPr>
            <a:endParaRPr lang="en-US" baseline="0" dirty="0"/>
          </a:p>
          <a:p>
            <a:pPr marL="457200" lvl="1" indent="0">
              <a:buFont typeface="+mj-lt"/>
              <a:buNone/>
            </a:pPr>
            <a:endParaRPr lang="en-US" baseline="0" dirty="0"/>
          </a:p>
          <a:p>
            <a:pPr marL="0" marR="0" lvl="0" indent="0" algn="l" defTabSz="932688" rtl="0" eaLnBrk="1" fontAlgn="auto" latinLnBrk="0" hangingPunct="1">
              <a:lnSpc>
                <a:spcPct val="100000"/>
              </a:lnSpc>
              <a:spcBef>
                <a:spcPts val="0"/>
              </a:spcBef>
              <a:spcAft>
                <a:spcPts val="0"/>
              </a:spcAft>
              <a:buClrTx/>
              <a:buSzTx/>
              <a:buFontTx/>
              <a:buNone/>
              <a:tabLst/>
              <a:defRPr/>
            </a:pPr>
            <a:r>
              <a:rPr lang="en-US" b="1" baseline="0" dirty="0"/>
              <a:t>//from before:  Customers have different paths to build a </a:t>
            </a:r>
            <a:r>
              <a:rPr lang="en-US" b="1" baseline="0" dirty="0" err="1"/>
              <a:t>Serverless</a:t>
            </a:r>
            <a:r>
              <a:rPr lang="en-US" b="1" baseline="0" dirty="0"/>
              <a:t> app – start by building the distributed application components using functions by leveraging the numerous templates and declarative bindings </a:t>
            </a:r>
            <a:r>
              <a:rPr lang="en-US" b="1" u="sng" baseline="0" dirty="0"/>
              <a:t>Or</a:t>
            </a:r>
            <a:r>
              <a:rPr lang="en-US" b="1" baseline="0" dirty="0"/>
              <a:t> </a:t>
            </a:r>
          </a:p>
          <a:p>
            <a:pPr marL="0" marR="0" lvl="0" indent="0" algn="l" defTabSz="932688" rtl="0" eaLnBrk="1" fontAlgn="auto" latinLnBrk="0" hangingPunct="1">
              <a:lnSpc>
                <a:spcPct val="100000"/>
              </a:lnSpc>
              <a:spcBef>
                <a:spcPts val="0"/>
              </a:spcBef>
              <a:spcAft>
                <a:spcPts val="0"/>
              </a:spcAft>
              <a:buClrTx/>
              <a:buSzTx/>
              <a:buFontTx/>
              <a:buNone/>
              <a:tabLst/>
              <a:defRPr/>
            </a:pPr>
            <a:r>
              <a:rPr lang="en-US" b="1" baseline="0" dirty="0"/>
              <a:t>Start with the workflow and orchestration of </a:t>
            </a:r>
            <a:r>
              <a:rPr lang="en-US" b="1" baseline="0" dirty="0" err="1"/>
              <a:t>Serverless</a:t>
            </a:r>
            <a:r>
              <a:rPr lang="en-US" b="1" baseline="0" dirty="0"/>
              <a:t> application using Azure Logic Apps. The visual designer enables developers to quickly and easily author, edit and visualize orchestration of multiple functions and workflow. </a:t>
            </a:r>
          </a:p>
          <a:p>
            <a:endParaRPr lang="en-US" baseline="0" dirty="0"/>
          </a:p>
          <a:p>
            <a:endParaRPr lang="en-US" baseline="0" dirty="0"/>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32688" rtl="0" eaLnBrk="1" fontAlgn="auto" latinLnBrk="0" hangingPunct="1">
              <a:lnSpc>
                <a:spcPct val="100000"/>
              </a:lnSpc>
              <a:spcBef>
                <a:spcPts val="0"/>
              </a:spcBef>
              <a:spcAft>
                <a:spcPts val="0"/>
              </a:spcAft>
              <a:buClrTx/>
              <a:buSzTx/>
              <a:buFontTx/>
              <a:buNone/>
              <a:tabLst/>
              <a:defRPr/>
            </a:pPr>
            <a:fld id="{834E39C7-B244-4AD1-BF37-284BD54274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2688"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49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0E1739-70A2-467C-A0CA-F4330F170094}" type="slidenum">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Tree>
    <p:extLst>
      <p:ext uri="{BB962C8B-B14F-4D97-AF65-F5344CB8AC3E}">
        <p14:creationId xmlns:p14="http://schemas.microsoft.com/office/powerpoint/2010/main" val="2681125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E55AF0-6808-4214-B1E5-0442E755318A}" type="slidenum">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Tree>
    <p:extLst>
      <p:ext uri="{BB962C8B-B14F-4D97-AF65-F5344CB8AC3E}">
        <p14:creationId xmlns:p14="http://schemas.microsoft.com/office/powerpoint/2010/main" val="792672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398463"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Microsoft Corporation. All rights reserved. </a:t>
            </a:r>
          </a:p>
        </p:txBody>
      </p:sp>
      <p:sp>
        <p:nvSpPr>
          <p:cNvPr id="6" name="Date Placeholder 5"/>
          <p:cNvSpPr>
            <a:spLocks noGrp="1"/>
          </p:cNvSpPr>
          <p:nvPr>
            <p:ph type="dt"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9E72A3-73C3-4EC0-976B-555052BC0BC2}" type="datetime8">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6/26/2017 1:09 PM</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800" b="0" i="0" u="none" strike="noStrike" kern="0" cap="none" spc="0" normalizeH="0" baseline="0" noProof="0" smtClean="0">
                <a:ln>
                  <a:noFill/>
                </a:ln>
                <a:solidFill>
                  <a:sysClr val="windowText" lastClr="000000"/>
                </a:solidFill>
                <a:effectLst/>
                <a:uLnTx/>
                <a:uFillTx/>
                <a:latin typeface="Segoe U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a:ln>
                <a:noFill/>
              </a:ln>
              <a:solidFill>
                <a:sysClr val="windowText" lastClr="000000"/>
              </a:solidFill>
              <a:effectLst/>
              <a:uLnTx/>
              <a:uFillTx/>
              <a:latin typeface="Segoe UI" pitchFamily="34" charset="0"/>
              <a:ea typeface="+mn-ea"/>
              <a:cs typeface="+mn-cs"/>
            </a:endParaRPr>
          </a:p>
        </p:txBody>
      </p:sp>
    </p:spTree>
    <p:extLst>
      <p:ext uri="{BB962C8B-B14F-4D97-AF65-F5344CB8AC3E}">
        <p14:creationId xmlns:p14="http://schemas.microsoft.com/office/powerpoint/2010/main" val="117843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64CFA94A-519F-445C-B30C-9E76FA6A2031}" type="datetime8">
              <a:rPr lang="en-US" smtClean="0"/>
              <a:t>6/26/2017 1:09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10278011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1792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400" spc="-100" baseline="0">
                <a:solidFill>
                  <a:schemeClr val="bg1">
                    <a:lumMod val="50000"/>
                  </a:schemeClr>
                </a:solidFill>
              </a:defRPr>
            </a:lvl1pPr>
          </a:lstStyle>
          <a:p>
            <a:r>
              <a:rPr lang="en-US" dirty="0"/>
              <a:t>Presentation Title</a:t>
            </a:r>
          </a:p>
        </p:txBody>
      </p:sp>
      <p:sp>
        <p:nvSpPr>
          <p:cNvPr id="5" name="Text Placeholder 4"/>
          <p:cNvSpPr>
            <a:spLocks noGrp="1"/>
          </p:cNvSpPr>
          <p:nvPr>
            <p:ph type="body" sz="quarter" idx="12" hasCustomPrompt="1"/>
          </p:nvPr>
        </p:nvSpPr>
        <p:spPr>
          <a:xfrm>
            <a:off x="274701" y="3955786"/>
            <a:ext cx="7315137" cy="1828007"/>
          </a:xfrm>
          <a:noFill/>
        </p:spPr>
        <p:txBody>
          <a:bodyPr lIns="164592" tIns="109728" rIns="164592" bIns="109728">
            <a:noAutofit/>
          </a:bodyPr>
          <a:lstStyle>
            <a:lvl1pPr marL="0" indent="0">
              <a:spcBef>
                <a:spcPts val="0"/>
              </a:spcBef>
              <a:buNone/>
              <a:defRPr sz="3200" spc="0" baseline="0">
                <a:solidFill>
                  <a:schemeClr val="bg1">
                    <a:lumMod val="50000"/>
                  </a:schemeClr>
                </a:solidFill>
                <a:latin typeface="+mn-lt"/>
              </a:defRPr>
            </a:lvl1pPr>
          </a:lstStyle>
          <a:p>
            <a:pPr lvl="0"/>
            <a:r>
              <a:rPr lang="en-US" dirty="0"/>
              <a:t>Speaker name</a:t>
            </a:r>
          </a:p>
        </p:txBody>
      </p:sp>
      <p:pic>
        <p:nvPicPr>
          <p:cNvPr id="6" name="MS logo white - 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60688" y="479425"/>
            <a:ext cx="1451843" cy="310896"/>
          </a:xfrm>
          <a:prstGeom prst="rect">
            <a:avLst/>
          </a:prstGeom>
        </p:spPr>
      </p:pic>
      <p:pic>
        <p:nvPicPr>
          <p:cNvPr id="7" name="Picture 6"/>
          <p:cNvPicPr>
            <a:picLocks noChangeAspect="1"/>
          </p:cNvPicPr>
          <p:nvPr userDrawn="1"/>
        </p:nvPicPr>
        <p:blipFill rotWithShape="1">
          <a:blip r:embed="rId3" cstate="screen">
            <a:extLst>
              <a:ext uri="{28A0092B-C50C-407E-A947-70E740481C1C}">
                <a14:useLocalDpi xmlns:a14="http://schemas.microsoft.com/office/drawing/2010/main"/>
              </a:ext>
            </a:extLst>
          </a:blip>
          <a:srcRect l="-33002"/>
          <a:stretch/>
        </p:blipFill>
        <p:spPr>
          <a:xfrm>
            <a:off x="7752216" y="5084764"/>
            <a:ext cx="4684259" cy="1909762"/>
          </a:xfrm>
          <a:prstGeom prst="rect">
            <a:avLst/>
          </a:prstGeom>
        </p:spPr>
      </p:pic>
      <p:sp>
        <p:nvSpPr>
          <p:cNvPr id="4" name="Rectangle 3"/>
          <p:cNvSpPr/>
          <p:nvPr userDrawn="1"/>
        </p:nvSpPr>
        <p:spPr>
          <a:xfrm>
            <a:off x="282738" y="6041341"/>
            <a:ext cx="2336152" cy="664797"/>
          </a:xfrm>
          <a:prstGeom prst="rect">
            <a:avLst/>
          </a:prstGeom>
        </p:spPr>
        <p:txBody>
          <a:bodyPr wrap="none" lIns="182880" tIns="146304" rIns="182880" bIns="146304">
            <a:spAutoFit/>
          </a:bodyPr>
          <a:lstStyle/>
          <a:p>
            <a:r>
              <a:rPr lang="en-US" sz="2400" dirty="0">
                <a:gradFill>
                  <a:gsLst>
                    <a:gs pos="2597">
                      <a:schemeClr val="tx1"/>
                    </a:gs>
                    <a:gs pos="18182">
                      <a:schemeClr val="tx1"/>
                    </a:gs>
                  </a:gsLst>
                  <a:lin ang="5400000" scaled="1"/>
                </a:gradFill>
              </a:rPr>
              <a:t>#Integrate2017</a:t>
            </a:r>
          </a:p>
        </p:txBody>
      </p:sp>
    </p:spTree>
    <p:extLst>
      <p:ext uri="{BB962C8B-B14F-4D97-AF65-F5344CB8AC3E}">
        <p14:creationId xmlns:p14="http://schemas.microsoft.com/office/powerpoint/2010/main" val="38678132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138322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740132"/>
            <a:ext cx="4892040" cy="1514261"/>
          </a:xfrm>
        </p:spPr>
        <p:txBody>
          <a:bodyPr wrap="square" anchor="ctr">
            <a:spAutoFit/>
          </a:bodyPr>
          <a:lstStyle>
            <a:lvl1pPr>
              <a:defRPr sz="4800" baseline="0">
                <a:gradFill>
                  <a:gsLst>
                    <a:gs pos="1250">
                      <a:schemeClr val="tx1"/>
                    </a:gs>
                    <a:gs pos="100000">
                      <a:schemeClr val="tx1"/>
                    </a:gs>
                  </a:gsLst>
                  <a:lin ang="5400000" scaled="0"/>
                </a:gradFill>
              </a:defRPr>
            </a:lvl1pPr>
          </a:lstStyle>
          <a:p>
            <a:r>
              <a:rPr lang="en-US" dirty="0"/>
              <a:t>Square photo layout</a:t>
            </a:r>
          </a:p>
        </p:txBody>
      </p:sp>
      <p:sp>
        <p:nvSpPr>
          <p:cNvPr id="6" name="Picture Placeholder 4"/>
          <p:cNvSpPr>
            <a:spLocks noGrp="1" noChangeAspect="1"/>
          </p:cNvSpPr>
          <p:nvPr>
            <p:ph type="pic" sz="quarter" idx="10"/>
          </p:nvPr>
        </p:nvSpPr>
        <p:spPr bwMode="ltGray">
          <a:xfrm>
            <a:off x="5441315" y="0"/>
            <a:ext cx="6995160" cy="6992587"/>
          </a:xfrm>
          <a:prstGeom prst="rect">
            <a:avLst/>
          </a:prstGeo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a:t>Click icon to add picture</a:t>
            </a:r>
            <a:endParaRPr lang="en-US" dirty="0"/>
          </a:p>
        </p:txBody>
      </p:sp>
    </p:spTree>
    <p:extLst>
      <p:ext uri="{BB962C8B-B14F-4D97-AF65-F5344CB8AC3E}">
        <p14:creationId xmlns:p14="http://schemas.microsoft.com/office/powerpoint/2010/main" val="297938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F1792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01096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90384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mp; Non-bulleted text">
    <p:bg>
      <p:bgPr>
        <a:solidFill>
          <a:srgbClr val="F1792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Additional Resources/Links</a:t>
            </a:r>
          </a:p>
        </p:txBody>
      </p:sp>
      <p:sp>
        <p:nvSpPr>
          <p:cNvPr id="4" name="Text Placeholder 3"/>
          <p:cNvSpPr>
            <a:spLocks noGrp="1"/>
          </p:cNvSpPr>
          <p:nvPr>
            <p:ph type="body" sz="quarter" idx="10"/>
          </p:nvPr>
        </p:nvSpPr>
        <p:spPr>
          <a:xfrm>
            <a:off x="274638" y="1212850"/>
            <a:ext cx="11888787" cy="2308324"/>
          </a:xfrm>
        </p:spPr>
        <p:txBody>
          <a:bodyPr>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p:cNvPicPr>
            <a:picLocks noChangeAspect="1"/>
          </p:cNvPicPr>
          <p:nvPr userDrawn="1"/>
        </p:nvPicPr>
        <p:blipFill>
          <a:blip r:embed="rId2"/>
          <a:stretch>
            <a:fillRect/>
          </a:stretch>
        </p:blipFill>
        <p:spPr>
          <a:xfrm>
            <a:off x="274638" y="6423310"/>
            <a:ext cx="1450974" cy="310923"/>
          </a:xfrm>
          <a:prstGeom prst="rect">
            <a:avLst/>
          </a:prstGeom>
        </p:spPr>
      </p:pic>
    </p:spTree>
    <p:extLst>
      <p:ext uri="{BB962C8B-B14F-4D97-AF65-F5344CB8AC3E}">
        <p14:creationId xmlns:p14="http://schemas.microsoft.com/office/powerpoint/2010/main" val="376948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rgbClr val="F1792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9" y="6220609"/>
            <a:ext cx="4572000" cy="477054"/>
          </a:xfrm>
          <a:prstGeom prst="rect">
            <a:avLst/>
          </a:prstGeom>
          <a:noFill/>
          <a:ln w="12700">
            <a:noFill/>
            <a:miter lim="800000"/>
            <a:headEnd type="none" w="sm" len="sm"/>
            <a:tailEnd type="none" w="sm" len="sm"/>
          </a:ln>
          <a:effectLst/>
        </p:spPr>
        <p:txBody>
          <a:bodyPr vert="horz" wrap="square" lIns="182880" tIns="182880" rIns="182880" bIns="182880"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MS logo white - 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60688" y="479425"/>
            <a:ext cx="1451843" cy="310896"/>
          </a:xfrm>
          <a:prstGeom prst="rect">
            <a:avLst/>
          </a:prstGeom>
        </p:spPr>
      </p:pic>
    </p:spTree>
    <p:extLst>
      <p:ext uri="{BB962C8B-B14F-4D97-AF65-F5344CB8AC3E}">
        <p14:creationId xmlns:p14="http://schemas.microsoft.com/office/powerpoint/2010/main" val="39441102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alkin (event nam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1211265"/>
            <a:ext cx="9143936" cy="1828800"/>
          </a:xfrm>
          <a:noFill/>
        </p:spPr>
        <p:txBody>
          <a:bodyPr lIns="146304" tIns="91440" rIns="146304" bIns="91440" anchor="b" anchorCtr="0"/>
          <a:lstStyle>
            <a:lvl1pPr>
              <a:defRPr sz="5399" spc="-100" baseline="0">
                <a:gradFill>
                  <a:gsLst>
                    <a:gs pos="62564">
                      <a:schemeClr val="tx1"/>
                    </a:gs>
                    <a:gs pos="55000">
                      <a:schemeClr val="tx1"/>
                    </a:gs>
                  </a:gsLst>
                  <a:lin ang="5400000" scaled="0"/>
                </a:gradFill>
              </a:defRPr>
            </a:lvl1pPr>
          </a:lstStyle>
          <a:p>
            <a:r>
              <a:rPr lang="en-US"/>
              <a:t>Event name</a:t>
            </a:r>
          </a:p>
        </p:txBody>
      </p:sp>
      <p:sp>
        <p:nvSpPr>
          <p:cNvPr id="5" name="Text Placeholder 4"/>
          <p:cNvSpPr>
            <a:spLocks noGrp="1"/>
          </p:cNvSpPr>
          <p:nvPr>
            <p:ph type="body" sz="quarter" idx="12" hasCustomPrompt="1"/>
          </p:nvPr>
        </p:nvSpPr>
        <p:spPr>
          <a:xfrm>
            <a:off x="274702" y="3040065"/>
            <a:ext cx="9143937" cy="730183"/>
          </a:xfrm>
          <a:noFill/>
        </p:spPr>
        <p:txBody>
          <a:bodyPr lIns="164592" tIns="109728" rIns="164592" bIns="109728">
            <a:noAutofit/>
          </a:bodyPr>
          <a:lstStyle>
            <a:lvl1pPr marL="0" indent="0">
              <a:spcBef>
                <a:spcPts val="0"/>
              </a:spcBef>
              <a:buNone/>
              <a:defRPr sz="3199" spc="0" baseline="0">
                <a:gradFill>
                  <a:gsLst>
                    <a:gs pos="91000">
                      <a:schemeClr val="tx1"/>
                    </a:gs>
                    <a:gs pos="0">
                      <a:schemeClr val="tx1"/>
                    </a:gs>
                  </a:gsLst>
                  <a:lin ang="5400000" scaled="0"/>
                </a:gradFill>
                <a:latin typeface="+mn-lt"/>
              </a:defRPr>
            </a:lvl1pPr>
          </a:lstStyle>
          <a:p>
            <a:pPr lvl="0"/>
            <a:r>
              <a:rPr lang="en-US"/>
              <a:t>Date</a:t>
            </a:r>
          </a:p>
        </p:txBody>
      </p:sp>
      <p:sp>
        <p:nvSpPr>
          <p:cNvPr id="3" name="Text Placeholder 2"/>
          <p:cNvSpPr>
            <a:spLocks noGrp="1"/>
          </p:cNvSpPr>
          <p:nvPr>
            <p:ph type="body" sz="quarter" idx="13" hasCustomPrompt="1"/>
          </p:nvPr>
        </p:nvSpPr>
        <p:spPr>
          <a:xfrm>
            <a:off x="274639" y="3770247"/>
            <a:ext cx="9144000" cy="461665"/>
          </a:xfrm>
        </p:spPr>
        <p:txBody>
          <a:bodyPr/>
          <a:lstStyle>
            <a:lvl1pPr marL="0" indent="0">
              <a:buNone/>
              <a:defRPr lang="en-US" sz="2000" kern="1200" spc="0" baseline="0" dirty="0" smtClean="0">
                <a:gradFill>
                  <a:gsLst>
                    <a:gs pos="91000">
                      <a:schemeClr val="tx1"/>
                    </a:gs>
                    <a:gs pos="0">
                      <a:schemeClr val="tx1"/>
                    </a:gs>
                  </a:gsLst>
                  <a:lin ang="5400000" scaled="0"/>
                </a:gradFill>
                <a:latin typeface="Segoe UI" panose="020B0502040204020203" pitchFamily="34" charset="0"/>
                <a:ea typeface="+mn-ea"/>
                <a:cs typeface="Segoe UI" panose="020B0502040204020203" pitchFamily="34" charset="0"/>
              </a:defRPr>
            </a:lvl1pPr>
          </a:lstStyle>
          <a:p>
            <a:r>
              <a:rPr lang="en-US"/>
              <a:t>Optional (City, State or venue)</a:t>
            </a:r>
          </a:p>
        </p:txBody>
      </p:sp>
      <p:pic>
        <p:nvPicPr>
          <p:cNvPr id="2" name="Picture 1"/>
          <p:cNvPicPr>
            <a:picLocks noChangeAspect="1"/>
          </p:cNvPicPr>
          <p:nvPr userDrawn="1"/>
        </p:nvPicPr>
        <p:blipFill>
          <a:blip r:embed="rId2"/>
          <a:stretch>
            <a:fillRect/>
          </a:stretch>
        </p:blipFill>
        <p:spPr bwMode="black">
          <a:xfrm>
            <a:off x="457201" y="481082"/>
            <a:ext cx="1483418" cy="310896"/>
          </a:xfrm>
          <a:prstGeom prst="rect">
            <a:avLst/>
          </a:prstGeom>
        </p:spPr>
      </p:pic>
      <p:sp>
        <p:nvSpPr>
          <p:cNvPr id="141" name="Freeform 19"/>
          <p:cNvSpPr>
            <a:spLocks noChangeAspect="1" noEditPoints="1"/>
          </p:cNvSpPr>
          <p:nvPr userDrawn="1"/>
        </p:nvSpPr>
        <p:spPr bwMode="black">
          <a:xfrm>
            <a:off x="6727387" y="3466016"/>
            <a:ext cx="5242215" cy="3044982"/>
          </a:xfrm>
          <a:custGeom>
            <a:avLst/>
            <a:gdLst>
              <a:gd name="T0" fmla="*/ 230 w 476"/>
              <a:gd name="T1" fmla="*/ 110 h 278"/>
              <a:gd name="T2" fmla="*/ 204 w 476"/>
              <a:gd name="T3" fmla="*/ 137 h 278"/>
              <a:gd name="T4" fmla="*/ 248 w 476"/>
              <a:gd name="T5" fmla="*/ 164 h 278"/>
              <a:gd name="T6" fmla="*/ 249 w 476"/>
              <a:gd name="T7" fmla="*/ 191 h 278"/>
              <a:gd name="T8" fmla="*/ 241 w 476"/>
              <a:gd name="T9" fmla="*/ 218 h 278"/>
              <a:gd name="T10" fmla="*/ 245 w 476"/>
              <a:gd name="T11" fmla="*/ 256 h 278"/>
              <a:gd name="T12" fmla="*/ 122 w 476"/>
              <a:gd name="T13" fmla="*/ 239 h 278"/>
              <a:gd name="T14" fmla="*/ 145 w 476"/>
              <a:gd name="T15" fmla="*/ 212 h 278"/>
              <a:gd name="T16" fmla="*/ 130 w 476"/>
              <a:gd name="T17" fmla="*/ 185 h 278"/>
              <a:gd name="T18" fmla="*/ 70 w 476"/>
              <a:gd name="T19" fmla="*/ 157 h 278"/>
              <a:gd name="T20" fmla="*/ 95 w 476"/>
              <a:gd name="T21" fmla="*/ 130 h 278"/>
              <a:gd name="T22" fmla="*/ 128 w 476"/>
              <a:gd name="T23" fmla="*/ 103 h 278"/>
              <a:gd name="T24" fmla="*/ 140 w 476"/>
              <a:gd name="T25" fmla="*/ 76 h 278"/>
              <a:gd name="T26" fmla="*/ 135 w 476"/>
              <a:gd name="T27" fmla="*/ 49 h 278"/>
              <a:gd name="T28" fmla="*/ 145 w 476"/>
              <a:gd name="T29" fmla="*/ 22 h 278"/>
              <a:gd name="T30" fmla="*/ 248 w 476"/>
              <a:gd name="T31" fmla="*/ 42 h 278"/>
              <a:gd name="T32" fmla="*/ 217 w 476"/>
              <a:gd name="T33" fmla="*/ 69 h 278"/>
              <a:gd name="T34" fmla="*/ 422 w 476"/>
              <a:gd name="T35" fmla="*/ 234 h 278"/>
              <a:gd name="T36" fmla="*/ 416 w 476"/>
              <a:gd name="T37" fmla="*/ 261 h 278"/>
              <a:gd name="T38" fmla="*/ 385 w 476"/>
              <a:gd name="T39" fmla="*/ 254 h 278"/>
              <a:gd name="T40" fmla="*/ 354 w 476"/>
              <a:gd name="T41" fmla="*/ 227 h 278"/>
              <a:gd name="T42" fmla="*/ 394 w 476"/>
              <a:gd name="T43" fmla="*/ 193 h 278"/>
              <a:gd name="T44" fmla="*/ 343 w 476"/>
              <a:gd name="T45" fmla="*/ 193 h 278"/>
              <a:gd name="T46" fmla="*/ 303 w 476"/>
              <a:gd name="T47" fmla="*/ 166 h 278"/>
              <a:gd name="T48" fmla="*/ 240 w 476"/>
              <a:gd name="T49" fmla="*/ 139 h 278"/>
              <a:gd name="T50" fmla="*/ 245 w 476"/>
              <a:gd name="T51" fmla="*/ 112 h 278"/>
              <a:gd name="T52" fmla="*/ 213 w 476"/>
              <a:gd name="T53" fmla="*/ 85 h 278"/>
              <a:gd name="T54" fmla="*/ 402 w 476"/>
              <a:gd name="T55" fmla="*/ 62 h 278"/>
              <a:gd name="T56" fmla="*/ 404 w 476"/>
              <a:gd name="T57" fmla="*/ 35 h 278"/>
              <a:gd name="T58" fmla="*/ 180 w 476"/>
              <a:gd name="T59" fmla="*/ 28 h 278"/>
              <a:gd name="T60" fmla="*/ 175 w 476"/>
              <a:gd name="T61" fmla="*/ 56 h 278"/>
              <a:gd name="T62" fmla="*/ 149 w 476"/>
              <a:gd name="T63" fmla="*/ 83 h 278"/>
              <a:gd name="T64" fmla="*/ 6 w 476"/>
              <a:gd name="T65" fmla="*/ 67 h 278"/>
              <a:gd name="T66" fmla="*/ 17 w 476"/>
              <a:gd name="T67" fmla="*/ 40 h 278"/>
              <a:gd name="T68" fmla="*/ 56 w 476"/>
              <a:gd name="T69" fmla="*/ 47 h 278"/>
              <a:gd name="T70" fmla="*/ 87 w 476"/>
              <a:gd name="T71" fmla="*/ 74 h 278"/>
              <a:gd name="T72" fmla="*/ 34 w 476"/>
              <a:gd name="T73" fmla="*/ 96 h 278"/>
              <a:gd name="T74" fmla="*/ 33 w 476"/>
              <a:gd name="T75" fmla="*/ 123 h 278"/>
              <a:gd name="T76" fmla="*/ 51 w 476"/>
              <a:gd name="T77" fmla="*/ 151 h 278"/>
              <a:gd name="T78" fmla="*/ 75 w 476"/>
              <a:gd name="T79" fmla="*/ 178 h 278"/>
              <a:gd name="T80" fmla="*/ 94 w 476"/>
              <a:gd name="T81" fmla="*/ 205 h 278"/>
              <a:gd name="T82" fmla="*/ 99 w 476"/>
              <a:gd name="T83" fmla="*/ 232 h 278"/>
              <a:gd name="T84" fmla="*/ 100 w 476"/>
              <a:gd name="T85" fmla="*/ 259 h 278"/>
              <a:gd name="T86" fmla="*/ 222 w 476"/>
              <a:gd name="T87" fmla="*/ 227 h 278"/>
              <a:gd name="T88" fmla="*/ 216 w 476"/>
              <a:gd name="T89" fmla="*/ 200 h 278"/>
              <a:gd name="T90" fmla="*/ 187 w 476"/>
              <a:gd name="T91" fmla="*/ 173 h 278"/>
              <a:gd name="T92" fmla="*/ 190 w 476"/>
              <a:gd name="T93" fmla="*/ 146 h 278"/>
              <a:gd name="T94" fmla="*/ 200 w 476"/>
              <a:gd name="T95" fmla="*/ 118 h 278"/>
              <a:gd name="T96" fmla="*/ 181 w 476"/>
              <a:gd name="T97" fmla="*/ 91 h 278"/>
              <a:gd name="T98" fmla="*/ 377 w 476"/>
              <a:gd name="T99" fmla="*/ 103 h 278"/>
              <a:gd name="T100" fmla="*/ 362 w 476"/>
              <a:gd name="T101" fmla="*/ 130 h 278"/>
              <a:gd name="T102" fmla="*/ 340 w 476"/>
              <a:gd name="T103" fmla="*/ 157 h 278"/>
              <a:gd name="T104" fmla="*/ 367 w 476"/>
              <a:gd name="T105" fmla="*/ 185 h 278"/>
              <a:gd name="T106" fmla="*/ 398 w 476"/>
              <a:gd name="T107" fmla="*/ 185 h 278"/>
              <a:gd name="T108" fmla="*/ 401 w 476"/>
              <a:gd name="T109" fmla="*/ 218 h 278"/>
              <a:gd name="T110" fmla="*/ 401 w 476"/>
              <a:gd name="T111" fmla="*/ 246 h 278"/>
              <a:gd name="T112" fmla="*/ 427 w 476"/>
              <a:gd name="T113" fmla="*/ 273 h 278"/>
              <a:gd name="T114" fmla="*/ 439 w 476"/>
              <a:gd name="T115" fmla="*/ 246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76" h="278">
                <a:moveTo>
                  <a:pt x="205" y="84"/>
                </a:moveTo>
                <a:cubicBezTo>
                  <a:pt x="181" y="84"/>
                  <a:pt x="181" y="84"/>
                  <a:pt x="181" y="84"/>
                </a:cubicBezTo>
                <a:cubicBezTo>
                  <a:pt x="178" y="84"/>
                  <a:pt x="176" y="87"/>
                  <a:pt x="176" y="89"/>
                </a:cubicBezTo>
                <a:cubicBezTo>
                  <a:pt x="176" y="92"/>
                  <a:pt x="178" y="95"/>
                  <a:pt x="181" y="95"/>
                </a:cubicBezTo>
                <a:cubicBezTo>
                  <a:pt x="190" y="95"/>
                  <a:pt x="190" y="95"/>
                  <a:pt x="190" y="95"/>
                </a:cubicBezTo>
                <a:cubicBezTo>
                  <a:pt x="191" y="95"/>
                  <a:pt x="192" y="95"/>
                  <a:pt x="192" y="96"/>
                </a:cubicBezTo>
                <a:cubicBezTo>
                  <a:pt x="192" y="97"/>
                  <a:pt x="191" y="98"/>
                  <a:pt x="190" y="98"/>
                </a:cubicBezTo>
                <a:cubicBezTo>
                  <a:pt x="181" y="98"/>
                  <a:pt x="181" y="98"/>
                  <a:pt x="181" y="98"/>
                </a:cubicBezTo>
                <a:cubicBezTo>
                  <a:pt x="178" y="98"/>
                  <a:pt x="176" y="100"/>
                  <a:pt x="176" y="103"/>
                </a:cubicBezTo>
                <a:cubicBezTo>
                  <a:pt x="176" y="106"/>
                  <a:pt x="178" y="108"/>
                  <a:pt x="181" y="108"/>
                </a:cubicBezTo>
                <a:cubicBezTo>
                  <a:pt x="228" y="108"/>
                  <a:pt x="228" y="108"/>
                  <a:pt x="228" y="108"/>
                </a:cubicBezTo>
                <a:cubicBezTo>
                  <a:pt x="229" y="108"/>
                  <a:pt x="230" y="109"/>
                  <a:pt x="230" y="110"/>
                </a:cubicBezTo>
                <a:cubicBezTo>
                  <a:pt x="230" y="111"/>
                  <a:pt x="229" y="112"/>
                  <a:pt x="228" y="112"/>
                </a:cubicBezTo>
                <a:cubicBezTo>
                  <a:pt x="200" y="112"/>
                  <a:pt x="200" y="112"/>
                  <a:pt x="200" y="112"/>
                </a:cubicBezTo>
                <a:cubicBezTo>
                  <a:pt x="197" y="112"/>
                  <a:pt x="194" y="114"/>
                  <a:pt x="194" y="117"/>
                </a:cubicBezTo>
                <a:cubicBezTo>
                  <a:pt x="194" y="119"/>
                  <a:pt x="197" y="122"/>
                  <a:pt x="200" y="122"/>
                </a:cubicBezTo>
                <a:cubicBezTo>
                  <a:pt x="229" y="122"/>
                  <a:pt x="229" y="122"/>
                  <a:pt x="229" y="122"/>
                </a:cubicBezTo>
                <a:cubicBezTo>
                  <a:pt x="230" y="122"/>
                  <a:pt x="231" y="122"/>
                  <a:pt x="231" y="123"/>
                </a:cubicBezTo>
                <a:cubicBezTo>
                  <a:pt x="231" y="124"/>
                  <a:pt x="230" y="125"/>
                  <a:pt x="229" y="125"/>
                </a:cubicBezTo>
                <a:cubicBezTo>
                  <a:pt x="190" y="125"/>
                  <a:pt x="190" y="125"/>
                  <a:pt x="190" y="125"/>
                </a:cubicBezTo>
                <a:cubicBezTo>
                  <a:pt x="187" y="125"/>
                  <a:pt x="185" y="127"/>
                  <a:pt x="185" y="130"/>
                </a:cubicBezTo>
                <a:cubicBezTo>
                  <a:pt x="185" y="133"/>
                  <a:pt x="187" y="135"/>
                  <a:pt x="190" y="135"/>
                </a:cubicBezTo>
                <a:cubicBezTo>
                  <a:pt x="203" y="135"/>
                  <a:pt x="203" y="135"/>
                  <a:pt x="203" y="135"/>
                </a:cubicBezTo>
                <a:cubicBezTo>
                  <a:pt x="204" y="135"/>
                  <a:pt x="204" y="136"/>
                  <a:pt x="204" y="137"/>
                </a:cubicBezTo>
                <a:cubicBezTo>
                  <a:pt x="204" y="138"/>
                  <a:pt x="204" y="139"/>
                  <a:pt x="203" y="139"/>
                </a:cubicBezTo>
                <a:cubicBezTo>
                  <a:pt x="190" y="139"/>
                  <a:pt x="190" y="139"/>
                  <a:pt x="190" y="139"/>
                </a:cubicBezTo>
                <a:cubicBezTo>
                  <a:pt x="187" y="139"/>
                  <a:pt x="185" y="141"/>
                  <a:pt x="185" y="144"/>
                </a:cubicBezTo>
                <a:cubicBezTo>
                  <a:pt x="185" y="147"/>
                  <a:pt x="187" y="149"/>
                  <a:pt x="190" y="149"/>
                </a:cubicBezTo>
                <a:cubicBezTo>
                  <a:pt x="238" y="149"/>
                  <a:pt x="238" y="149"/>
                  <a:pt x="238" y="149"/>
                </a:cubicBezTo>
                <a:cubicBezTo>
                  <a:pt x="239" y="149"/>
                  <a:pt x="240" y="150"/>
                  <a:pt x="240" y="151"/>
                </a:cubicBezTo>
                <a:cubicBezTo>
                  <a:pt x="240" y="151"/>
                  <a:pt x="239" y="152"/>
                  <a:pt x="238" y="152"/>
                </a:cubicBezTo>
                <a:cubicBezTo>
                  <a:pt x="180" y="152"/>
                  <a:pt x="180" y="152"/>
                  <a:pt x="180" y="152"/>
                </a:cubicBezTo>
                <a:cubicBezTo>
                  <a:pt x="177" y="152"/>
                  <a:pt x="175" y="154"/>
                  <a:pt x="175" y="157"/>
                </a:cubicBezTo>
                <a:cubicBezTo>
                  <a:pt x="175" y="160"/>
                  <a:pt x="177" y="162"/>
                  <a:pt x="180" y="162"/>
                </a:cubicBezTo>
                <a:cubicBezTo>
                  <a:pt x="247" y="162"/>
                  <a:pt x="247" y="162"/>
                  <a:pt x="247" y="162"/>
                </a:cubicBezTo>
                <a:cubicBezTo>
                  <a:pt x="248" y="162"/>
                  <a:pt x="248" y="163"/>
                  <a:pt x="248" y="164"/>
                </a:cubicBezTo>
                <a:cubicBezTo>
                  <a:pt x="248" y="165"/>
                  <a:pt x="248" y="166"/>
                  <a:pt x="247" y="166"/>
                </a:cubicBezTo>
                <a:cubicBezTo>
                  <a:pt x="187" y="166"/>
                  <a:pt x="187" y="166"/>
                  <a:pt x="187" y="166"/>
                </a:cubicBezTo>
                <a:cubicBezTo>
                  <a:pt x="184" y="166"/>
                  <a:pt x="182" y="168"/>
                  <a:pt x="182" y="171"/>
                </a:cubicBezTo>
                <a:cubicBezTo>
                  <a:pt x="182" y="174"/>
                  <a:pt x="184" y="176"/>
                  <a:pt x="187" y="176"/>
                </a:cubicBezTo>
                <a:cubicBezTo>
                  <a:pt x="260" y="176"/>
                  <a:pt x="260" y="176"/>
                  <a:pt x="260" y="176"/>
                </a:cubicBezTo>
                <a:cubicBezTo>
                  <a:pt x="261" y="176"/>
                  <a:pt x="262" y="177"/>
                  <a:pt x="262" y="178"/>
                </a:cubicBezTo>
                <a:cubicBezTo>
                  <a:pt x="262" y="179"/>
                  <a:pt x="261" y="179"/>
                  <a:pt x="260" y="179"/>
                </a:cubicBezTo>
                <a:cubicBezTo>
                  <a:pt x="213" y="179"/>
                  <a:pt x="213" y="179"/>
                  <a:pt x="213" y="179"/>
                </a:cubicBezTo>
                <a:cubicBezTo>
                  <a:pt x="211" y="179"/>
                  <a:pt x="208" y="182"/>
                  <a:pt x="208" y="185"/>
                </a:cubicBezTo>
                <a:cubicBezTo>
                  <a:pt x="208" y="187"/>
                  <a:pt x="211" y="190"/>
                  <a:pt x="213" y="190"/>
                </a:cubicBezTo>
                <a:cubicBezTo>
                  <a:pt x="247" y="190"/>
                  <a:pt x="247" y="190"/>
                  <a:pt x="247" y="190"/>
                </a:cubicBezTo>
                <a:cubicBezTo>
                  <a:pt x="248" y="190"/>
                  <a:pt x="249" y="190"/>
                  <a:pt x="249" y="191"/>
                </a:cubicBezTo>
                <a:cubicBezTo>
                  <a:pt x="249" y="192"/>
                  <a:pt x="248" y="193"/>
                  <a:pt x="247" y="193"/>
                </a:cubicBezTo>
                <a:cubicBezTo>
                  <a:pt x="216" y="193"/>
                  <a:pt x="216" y="193"/>
                  <a:pt x="216" y="193"/>
                </a:cubicBezTo>
                <a:cubicBezTo>
                  <a:pt x="213" y="193"/>
                  <a:pt x="210" y="195"/>
                  <a:pt x="210" y="198"/>
                </a:cubicBezTo>
                <a:cubicBezTo>
                  <a:pt x="210" y="201"/>
                  <a:pt x="213" y="203"/>
                  <a:pt x="216" y="203"/>
                </a:cubicBezTo>
                <a:cubicBezTo>
                  <a:pt x="248" y="203"/>
                  <a:pt x="248" y="203"/>
                  <a:pt x="248" y="203"/>
                </a:cubicBezTo>
                <a:cubicBezTo>
                  <a:pt x="249" y="203"/>
                  <a:pt x="250" y="204"/>
                  <a:pt x="250" y="205"/>
                </a:cubicBezTo>
                <a:cubicBezTo>
                  <a:pt x="250" y="206"/>
                  <a:pt x="249" y="207"/>
                  <a:pt x="248" y="207"/>
                </a:cubicBezTo>
                <a:cubicBezTo>
                  <a:pt x="217" y="207"/>
                  <a:pt x="217" y="207"/>
                  <a:pt x="217" y="207"/>
                </a:cubicBezTo>
                <a:cubicBezTo>
                  <a:pt x="214" y="207"/>
                  <a:pt x="212" y="209"/>
                  <a:pt x="212" y="212"/>
                </a:cubicBezTo>
                <a:cubicBezTo>
                  <a:pt x="212" y="214"/>
                  <a:pt x="214" y="217"/>
                  <a:pt x="217" y="217"/>
                </a:cubicBezTo>
                <a:cubicBezTo>
                  <a:pt x="240" y="217"/>
                  <a:pt x="240" y="217"/>
                  <a:pt x="240" y="217"/>
                </a:cubicBezTo>
                <a:cubicBezTo>
                  <a:pt x="241" y="217"/>
                  <a:pt x="241" y="217"/>
                  <a:pt x="241" y="218"/>
                </a:cubicBezTo>
                <a:cubicBezTo>
                  <a:pt x="241" y="219"/>
                  <a:pt x="241" y="220"/>
                  <a:pt x="240" y="220"/>
                </a:cubicBezTo>
                <a:cubicBezTo>
                  <a:pt x="222" y="220"/>
                  <a:pt x="222" y="220"/>
                  <a:pt x="222" y="220"/>
                </a:cubicBezTo>
                <a:cubicBezTo>
                  <a:pt x="219" y="220"/>
                  <a:pt x="217" y="222"/>
                  <a:pt x="217" y="225"/>
                </a:cubicBezTo>
                <a:cubicBezTo>
                  <a:pt x="217" y="228"/>
                  <a:pt x="219" y="230"/>
                  <a:pt x="222" y="230"/>
                </a:cubicBezTo>
                <a:cubicBezTo>
                  <a:pt x="231" y="230"/>
                  <a:pt x="231" y="230"/>
                  <a:pt x="231" y="230"/>
                </a:cubicBezTo>
                <a:cubicBezTo>
                  <a:pt x="232" y="230"/>
                  <a:pt x="232" y="231"/>
                  <a:pt x="232" y="232"/>
                </a:cubicBezTo>
                <a:cubicBezTo>
                  <a:pt x="232" y="233"/>
                  <a:pt x="232" y="234"/>
                  <a:pt x="231" y="234"/>
                </a:cubicBezTo>
                <a:cubicBezTo>
                  <a:pt x="230" y="234"/>
                  <a:pt x="230" y="234"/>
                  <a:pt x="230" y="234"/>
                </a:cubicBezTo>
                <a:cubicBezTo>
                  <a:pt x="225" y="234"/>
                  <a:pt x="222" y="237"/>
                  <a:pt x="222" y="242"/>
                </a:cubicBezTo>
                <a:cubicBezTo>
                  <a:pt x="222" y="247"/>
                  <a:pt x="225" y="251"/>
                  <a:pt x="230" y="251"/>
                </a:cubicBezTo>
                <a:cubicBezTo>
                  <a:pt x="240" y="251"/>
                  <a:pt x="240" y="251"/>
                  <a:pt x="240" y="251"/>
                </a:cubicBezTo>
                <a:cubicBezTo>
                  <a:pt x="243" y="251"/>
                  <a:pt x="245" y="253"/>
                  <a:pt x="245" y="256"/>
                </a:cubicBezTo>
                <a:cubicBezTo>
                  <a:pt x="245" y="259"/>
                  <a:pt x="243" y="261"/>
                  <a:pt x="240" y="261"/>
                </a:cubicBezTo>
                <a:cubicBezTo>
                  <a:pt x="105" y="261"/>
                  <a:pt x="105" y="261"/>
                  <a:pt x="105" y="261"/>
                </a:cubicBezTo>
                <a:cubicBezTo>
                  <a:pt x="104" y="261"/>
                  <a:pt x="103" y="260"/>
                  <a:pt x="103" y="259"/>
                </a:cubicBezTo>
                <a:cubicBezTo>
                  <a:pt x="103" y="258"/>
                  <a:pt x="104" y="257"/>
                  <a:pt x="105" y="257"/>
                </a:cubicBezTo>
                <a:cubicBezTo>
                  <a:pt x="112" y="257"/>
                  <a:pt x="112" y="257"/>
                  <a:pt x="112" y="257"/>
                </a:cubicBezTo>
                <a:cubicBezTo>
                  <a:pt x="114" y="257"/>
                  <a:pt x="116" y="255"/>
                  <a:pt x="116" y="252"/>
                </a:cubicBezTo>
                <a:cubicBezTo>
                  <a:pt x="116" y="250"/>
                  <a:pt x="114" y="247"/>
                  <a:pt x="112" y="247"/>
                </a:cubicBezTo>
                <a:cubicBezTo>
                  <a:pt x="105" y="247"/>
                  <a:pt x="105" y="247"/>
                  <a:pt x="105" y="247"/>
                </a:cubicBezTo>
                <a:cubicBezTo>
                  <a:pt x="104" y="247"/>
                  <a:pt x="103" y="247"/>
                  <a:pt x="103" y="246"/>
                </a:cubicBezTo>
                <a:cubicBezTo>
                  <a:pt x="103" y="245"/>
                  <a:pt x="104" y="244"/>
                  <a:pt x="105" y="244"/>
                </a:cubicBezTo>
                <a:cubicBezTo>
                  <a:pt x="117" y="244"/>
                  <a:pt x="117" y="244"/>
                  <a:pt x="117" y="244"/>
                </a:cubicBezTo>
                <a:cubicBezTo>
                  <a:pt x="120" y="244"/>
                  <a:pt x="122" y="242"/>
                  <a:pt x="122" y="239"/>
                </a:cubicBezTo>
                <a:cubicBezTo>
                  <a:pt x="122" y="236"/>
                  <a:pt x="120" y="234"/>
                  <a:pt x="117" y="234"/>
                </a:cubicBezTo>
                <a:cubicBezTo>
                  <a:pt x="104" y="234"/>
                  <a:pt x="104" y="234"/>
                  <a:pt x="104" y="234"/>
                </a:cubicBezTo>
                <a:cubicBezTo>
                  <a:pt x="103" y="234"/>
                  <a:pt x="102" y="233"/>
                  <a:pt x="102" y="232"/>
                </a:cubicBezTo>
                <a:cubicBezTo>
                  <a:pt x="102" y="231"/>
                  <a:pt x="103" y="230"/>
                  <a:pt x="104" y="230"/>
                </a:cubicBezTo>
                <a:cubicBezTo>
                  <a:pt x="130" y="230"/>
                  <a:pt x="130" y="230"/>
                  <a:pt x="130" y="230"/>
                </a:cubicBezTo>
                <a:cubicBezTo>
                  <a:pt x="133" y="230"/>
                  <a:pt x="135" y="228"/>
                  <a:pt x="135" y="225"/>
                </a:cubicBezTo>
                <a:cubicBezTo>
                  <a:pt x="135" y="222"/>
                  <a:pt x="133" y="220"/>
                  <a:pt x="130" y="220"/>
                </a:cubicBezTo>
                <a:cubicBezTo>
                  <a:pt x="105" y="220"/>
                  <a:pt x="105" y="220"/>
                  <a:pt x="105" y="220"/>
                </a:cubicBezTo>
                <a:cubicBezTo>
                  <a:pt x="104" y="220"/>
                  <a:pt x="104" y="219"/>
                  <a:pt x="104" y="218"/>
                </a:cubicBezTo>
                <a:cubicBezTo>
                  <a:pt x="104" y="217"/>
                  <a:pt x="104" y="217"/>
                  <a:pt x="105" y="217"/>
                </a:cubicBezTo>
                <a:cubicBezTo>
                  <a:pt x="140" y="217"/>
                  <a:pt x="140" y="217"/>
                  <a:pt x="140" y="217"/>
                </a:cubicBezTo>
                <a:cubicBezTo>
                  <a:pt x="143" y="217"/>
                  <a:pt x="145" y="214"/>
                  <a:pt x="145" y="212"/>
                </a:cubicBezTo>
                <a:cubicBezTo>
                  <a:pt x="145" y="209"/>
                  <a:pt x="143" y="207"/>
                  <a:pt x="140" y="207"/>
                </a:cubicBezTo>
                <a:cubicBezTo>
                  <a:pt x="99" y="207"/>
                  <a:pt x="99" y="207"/>
                  <a:pt x="99" y="207"/>
                </a:cubicBezTo>
                <a:cubicBezTo>
                  <a:pt x="98" y="207"/>
                  <a:pt x="97" y="206"/>
                  <a:pt x="97" y="205"/>
                </a:cubicBezTo>
                <a:cubicBezTo>
                  <a:pt x="97" y="204"/>
                  <a:pt x="98" y="203"/>
                  <a:pt x="99" y="203"/>
                </a:cubicBezTo>
                <a:cubicBezTo>
                  <a:pt x="143" y="203"/>
                  <a:pt x="143" y="203"/>
                  <a:pt x="143" y="203"/>
                </a:cubicBezTo>
                <a:cubicBezTo>
                  <a:pt x="146" y="203"/>
                  <a:pt x="148" y="201"/>
                  <a:pt x="148" y="198"/>
                </a:cubicBezTo>
                <a:cubicBezTo>
                  <a:pt x="148" y="195"/>
                  <a:pt x="146" y="193"/>
                  <a:pt x="143" y="193"/>
                </a:cubicBezTo>
                <a:cubicBezTo>
                  <a:pt x="89" y="193"/>
                  <a:pt x="89" y="193"/>
                  <a:pt x="89" y="193"/>
                </a:cubicBezTo>
                <a:cubicBezTo>
                  <a:pt x="88" y="193"/>
                  <a:pt x="88" y="192"/>
                  <a:pt x="88" y="191"/>
                </a:cubicBezTo>
                <a:cubicBezTo>
                  <a:pt x="88" y="190"/>
                  <a:pt x="88" y="190"/>
                  <a:pt x="89" y="190"/>
                </a:cubicBezTo>
                <a:cubicBezTo>
                  <a:pt x="125" y="190"/>
                  <a:pt x="125" y="190"/>
                  <a:pt x="125" y="190"/>
                </a:cubicBezTo>
                <a:cubicBezTo>
                  <a:pt x="128" y="190"/>
                  <a:pt x="130" y="187"/>
                  <a:pt x="130" y="185"/>
                </a:cubicBezTo>
                <a:cubicBezTo>
                  <a:pt x="130" y="182"/>
                  <a:pt x="128" y="179"/>
                  <a:pt x="125" y="179"/>
                </a:cubicBezTo>
                <a:cubicBezTo>
                  <a:pt x="80" y="179"/>
                  <a:pt x="80" y="179"/>
                  <a:pt x="80" y="179"/>
                </a:cubicBezTo>
                <a:cubicBezTo>
                  <a:pt x="79" y="179"/>
                  <a:pt x="78" y="179"/>
                  <a:pt x="78" y="178"/>
                </a:cubicBezTo>
                <a:cubicBezTo>
                  <a:pt x="78" y="177"/>
                  <a:pt x="79" y="176"/>
                  <a:pt x="80" y="176"/>
                </a:cubicBezTo>
                <a:cubicBezTo>
                  <a:pt x="84" y="176"/>
                  <a:pt x="84" y="176"/>
                  <a:pt x="84" y="176"/>
                </a:cubicBezTo>
                <a:cubicBezTo>
                  <a:pt x="86" y="176"/>
                  <a:pt x="89" y="174"/>
                  <a:pt x="89" y="171"/>
                </a:cubicBezTo>
                <a:cubicBezTo>
                  <a:pt x="89" y="168"/>
                  <a:pt x="86" y="166"/>
                  <a:pt x="84" y="166"/>
                </a:cubicBezTo>
                <a:cubicBezTo>
                  <a:pt x="65" y="166"/>
                  <a:pt x="65" y="166"/>
                  <a:pt x="65" y="166"/>
                </a:cubicBezTo>
                <a:cubicBezTo>
                  <a:pt x="64" y="166"/>
                  <a:pt x="63" y="165"/>
                  <a:pt x="63" y="164"/>
                </a:cubicBezTo>
                <a:cubicBezTo>
                  <a:pt x="63" y="163"/>
                  <a:pt x="64" y="162"/>
                  <a:pt x="65" y="162"/>
                </a:cubicBezTo>
                <a:cubicBezTo>
                  <a:pt x="65" y="162"/>
                  <a:pt x="65" y="162"/>
                  <a:pt x="65" y="162"/>
                </a:cubicBezTo>
                <a:cubicBezTo>
                  <a:pt x="68" y="162"/>
                  <a:pt x="70" y="160"/>
                  <a:pt x="70" y="157"/>
                </a:cubicBezTo>
                <a:cubicBezTo>
                  <a:pt x="70" y="154"/>
                  <a:pt x="68" y="152"/>
                  <a:pt x="65" y="152"/>
                </a:cubicBezTo>
                <a:cubicBezTo>
                  <a:pt x="56" y="152"/>
                  <a:pt x="56" y="152"/>
                  <a:pt x="56" y="152"/>
                </a:cubicBezTo>
                <a:cubicBezTo>
                  <a:pt x="55" y="152"/>
                  <a:pt x="54" y="151"/>
                  <a:pt x="54" y="151"/>
                </a:cubicBezTo>
                <a:cubicBezTo>
                  <a:pt x="54" y="150"/>
                  <a:pt x="55" y="149"/>
                  <a:pt x="56" y="149"/>
                </a:cubicBezTo>
                <a:cubicBezTo>
                  <a:pt x="63" y="149"/>
                  <a:pt x="63" y="149"/>
                  <a:pt x="63" y="149"/>
                </a:cubicBezTo>
                <a:cubicBezTo>
                  <a:pt x="66" y="149"/>
                  <a:pt x="68" y="147"/>
                  <a:pt x="68" y="144"/>
                </a:cubicBezTo>
                <a:cubicBezTo>
                  <a:pt x="68" y="141"/>
                  <a:pt x="66" y="139"/>
                  <a:pt x="63" y="139"/>
                </a:cubicBezTo>
                <a:cubicBezTo>
                  <a:pt x="45" y="139"/>
                  <a:pt x="45" y="139"/>
                  <a:pt x="45" y="139"/>
                </a:cubicBezTo>
                <a:cubicBezTo>
                  <a:pt x="44" y="139"/>
                  <a:pt x="43" y="138"/>
                  <a:pt x="43" y="137"/>
                </a:cubicBezTo>
                <a:cubicBezTo>
                  <a:pt x="43" y="136"/>
                  <a:pt x="44" y="135"/>
                  <a:pt x="45" y="135"/>
                </a:cubicBezTo>
                <a:cubicBezTo>
                  <a:pt x="90" y="135"/>
                  <a:pt x="90" y="135"/>
                  <a:pt x="90" y="135"/>
                </a:cubicBezTo>
                <a:cubicBezTo>
                  <a:pt x="93" y="135"/>
                  <a:pt x="95" y="133"/>
                  <a:pt x="95" y="130"/>
                </a:cubicBezTo>
                <a:cubicBezTo>
                  <a:pt x="95" y="127"/>
                  <a:pt x="93" y="125"/>
                  <a:pt x="90" y="125"/>
                </a:cubicBezTo>
                <a:cubicBezTo>
                  <a:pt x="39" y="125"/>
                  <a:pt x="39" y="125"/>
                  <a:pt x="39" y="125"/>
                </a:cubicBezTo>
                <a:cubicBezTo>
                  <a:pt x="38" y="125"/>
                  <a:pt x="37" y="124"/>
                  <a:pt x="37" y="123"/>
                </a:cubicBezTo>
                <a:cubicBezTo>
                  <a:pt x="37" y="122"/>
                  <a:pt x="38" y="122"/>
                  <a:pt x="39" y="122"/>
                </a:cubicBezTo>
                <a:cubicBezTo>
                  <a:pt x="102" y="122"/>
                  <a:pt x="102" y="122"/>
                  <a:pt x="102" y="122"/>
                </a:cubicBezTo>
                <a:cubicBezTo>
                  <a:pt x="105" y="122"/>
                  <a:pt x="107" y="119"/>
                  <a:pt x="107" y="117"/>
                </a:cubicBezTo>
                <a:cubicBezTo>
                  <a:pt x="107" y="114"/>
                  <a:pt x="105" y="112"/>
                  <a:pt x="102" y="112"/>
                </a:cubicBezTo>
                <a:cubicBezTo>
                  <a:pt x="43" y="112"/>
                  <a:pt x="43" y="112"/>
                  <a:pt x="43" y="112"/>
                </a:cubicBezTo>
                <a:cubicBezTo>
                  <a:pt x="42" y="112"/>
                  <a:pt x="41" y="111"/>
                  <a:pt x="41" y="110"/>
                </a:cubicBezTo>
                <a:cubicBezTo>
                  <a:pt x="41" y="109"/>
                  <a:pt x="42" y="108"/>
                  <a:pt x="43" y="108"/>
                </a:cubicBezTo>
                <a:cubicBezTo>
                  <a:pt x="122" y="108"/>
                  <a:pt x="122" y="108"/>
                  <a:pt x="122" y="108"/>
                </a:cubicBezTo>
                <a:cubicBezTo>
                  <a:pt x="125" y="108"/>
                  <a:pt x="128" y="106"/>
                  <a:pt x="128" y="103"/>
                </a:cubicBezTo>
                <a:cubicBezTo>
                  <a:pt x="128" y="100"/>
                  <a:pt x="125" y="98"/>
                  <a:pt x="122" y="98"/>
                </a:cubicBezTo>
                <a:cubicBezTo>
                  <a:pt x="39" y="98"/>
                  <a:pt x="39" y="98"/>
                  <a:pt x="39" y="98"/>
                </a:cubicBezTo>
                <a:cubicBezTo>
                  <a:pt x="38" y="98"/>
                  <a:pt x="37" y="97"/>
                  <a:pt x="37" y="96"/>
                </a:cubicBezTo>
                <a:cubicBezTo>
                  <a:pt x="37" y="95"/>
                  <a:pt x="38" y="95"/>
                  <a:pt x="39" y="95"/>
                </a:cubicBezTo>
                <a:cubicBezTo>
                  <a:pt x="123" y="95"/>
                  <a:pt x="123" y="95"/>
                  <a:pt x="123" y="95"/>
                </a:cubicBezTo>
                <a:cubicBezTo>
                  <a:pt x="126" y="95"/>
                  <a:pt x="128" y="92"/>
                  <a:pt x="128" y="89"/>
                </a:cubicBezTo>
                <a:cubicBezTo>
                  <a:pt x="128" y="89"/>
                  <a:pt x="128" y="88"/>
                  <a:pt x="128" y="88"/>
                </a:cubicBezTo>
                <a:cubicBezTo>
                  <a:pt x="148" y="88"/>
                  <a:pt x="148" y="88"/>
                  <a:pt x="148" y="88"/>
                </a:cubicBezTo>
                <a:cubicBezTo>
                  <a:pt x="150" y="88"/>
                  <a:pt x="152" y="85"/>
                  <a:pt x="152" y="83"/>
                </a:cubicBezTo>
                <a:cubicBezTo>
                  <a:pt x="152" y="80"/>
                  <a:pt x="150" y="78"/>
                  <a:pt x="148" y="78"/>
                </a:cubicBezTo>
                <a:cubicBezTo>
                  <a:pt x="142" y="78"/>
                  <a:pt x="142" y="78"/>
                  <a:pt x="142" y="78"/>
                </a:cubicBezTo>
                <a:cubicBezTo>
                  <a:pt x="141" y="78"/>
                  <a:pt x="140" y="77"/>
                  <a:pt x="140" y="76"/>
                </a:cubicBezTo>
                <a:cubicBezTo>
                  <a:pt x="140" y="75"/>
                  <a:pt x="141" y="74"/>
                  <a:pt x="142" y="74"/>
                </a:cubicBezTo>
                <a:cubicBezTo>
                  <a:pt x="170" y="74"/>
                  <a:pt x="170" y="74"/>
                  <a:pt x="170" y="74"/>
                </a:cubicBezTo>
                <a:cubicBezTo>
                  <a:pt x="173" y="74"/>
                  <a:pt x="175" y="72"/>
                  <a:pt x="175" y="69"/>
                </a:cubicBezTo>
                <a:cubicBezTo>
                  <a:pt x="175" y="66"/>
                  <a:pt x="173" y="64"/>
                  <a:pt x="170" y="64"/>
                </a:cubicBezTo>
                <a:cubicBezTo>
                  <a:pt x="142" y="64"/>
                  <a:pt x="142" y="64"/>
                  <a:pt x="142" y="64"/>
                </a:cubicBezTo>
                <a:cubicBezTo>
                  <a:pt x="141" y="64"/>
                  <a:pt x="140" y="63"/>
                  <a:pt x="140" y="62"/>
                </a:cubicBezTo>
                <a:cubicBezTo>
                  <a:pt x="140" y="62"/>
                  <a:pt x="141" y="61"/>
                  <a:pt x="142" y="61"/>
                </a:cubicBezTo>
                <a:cubicBezTo>
                  <a:pt x="173" y="61"/>
                  <a:pt x="173" y="61"/>
                  <a:pt x="173" y="61"/>
                </a:cubicBezTo>
                <a:cubicBezTo>
                  <a:pt x="176" y="61"/>
                  <a:pt x="178" y="58"/>
                  <a:pt x="178" y="56"/>
                </a:cubicBezTo>
                <a:cubicBezTo>
                  <a:pt x="178" y="53"/>
                  <a:pt x="176" y="50"/>
                  <a:pt x="173" y="50"/>
                </a:cubicBezTo>
                <a:cubicBezTo>
                  <a:pt x="137" y="50"/>
                  <a:pt x="137" y="50"/>
                  <a:pt x="137" y="50"/>
                </a:cubicBezTo>
                <a:cubicBezTo>
                  <a:pt x="136" y="50"/>
                  <a:pt x="135" y="50"/>
                  <a:pt x="135" y="49"/>
                </a:cubicBezTo>
                <a:cubicBezTo>
                  <a:pt x="135" y="48"/>
                  <a:pt x="136" y="47"/>
                  <a:pt x="137" y="47"/>
                </a:cubicBezTo>
                <a:cubicBezTo>
                  <a:pt x="177" y="47"/>
                  <a:pt x="177" y="47"/>
                  <a:pt x="177" y="47"/>
                </a:cubicBezTo>
                <a:cubicBezTo>
                  <a:pt x="179" y="47"/>
                  <a:pt x="182" y="45"/>
                  <a:pt x="182" y="42"/>
                </a:cubicBezTo>
                <a:cubicBezTo>
                  <a:pt x="182" y="39"/>
                  <a:pt x="179" y="37"/>
                  <a:pt x="177" y="37"/>
                </a:cubicBezTo>
                <a:cubicBezTo>
                  <a:pt x="132" y="37"/>
                  <a:pt x="132" y="37"/>
                  <a:pt x="132" y="37"/>
                </a:cubicBezTo>
                <a:cubicBezTo>
                  <a:pt x="132" y="37"/>
                  <a:pt x="131" y="36"/>
                  <a:pt x="131" y="35"/>
                </a:cubicBezTo>
                <a:cubicBezTo>
                  <a:pt x="131" y="34"/>
                  <a:pt x="132" y="34"/>
                  <a:pt x="132" y="34"/>
                </a:cubicBezTo>
                <a:cubicBezTo>
                  <a:pt x="178" y="34"/>
                  <a:pt x="178" y="34"/>
                  <a:pt x="178" y="34"/>
                </a:cubicBezTo>
                <a:cubicBezTo>
                  <a:pt x="181" y="34"/>
                  <a:pt x="183" y="31"/>
                  <a:pt x="183" y="28"/>
                </a:cubicBezTo>
                <a:cubicBezTo>
                  <a:pt x="183" y="26"/>
                  <a:pt x="181" y="23"/>
                  <a:pt x="178" y="23"/>
                </a:cubicBezTo>
                <a:cubicBezTo>
                  <a:pt x="147" y="23"/>
                  <a:pt x="147" y="23"/>
                  <a:pt x="147" y="23"/>
                </a:cubicBezTo>
                <a:cubicBezTo>
                  <a:pt x="146" y="23"/>
                  <a:pt x="145" y="23"/>
                  <a:pt x="145" y="22"/>
                </a:cubicBezTo>
                <a:cubicBezTo>
                  <a:pt x="145" y="21"/>
                  <a:pt x="146" y="20"/>
                  <a:pt x="147" y="20"/>
                </a:cubicBezTo>
                <a:cubicBezTo>
                  <a:pt x="292" y="20"/>
                  <a:pt x="292" y="20"/>
                  <a:pt x="292" y="20"/>
                </a:cubicBezTo>
                <a:cubicBezTo>
                  <a:pt x="292" y="20"/>
                  <a:pt x="293" y="21"/>
                  <a:pt x="293" y="22"/>
                </a:cubicBezTo>
                <a:cubicBezTo>
                  <a:pt x="293" y="23"/>
                  <a:pt x="292" y="23"/>
                  <a:pt x="292" y="23"/>
                </a:cubicBezTo>
                <a:cubicBezTo>
                  <a:pt x="289" y="23"/>
                  <a:pt x="289" y="23"/>
                  <a:pt x="289" y="23"/>
                </a:cubicBezTo>
                <a:cubicBezTo>
                  <a:pt x="286" y="23"/>
                  <a:pt x="284" y="26"/>
                  <a:pt x="284" y="28"/>
                </a:cubicBezTo>
                <a:cubicBezTo>
                  <a:pt x="284" y="31"/>
                  <a:pt x="286" y="34"/>
                  <a:pt x="289" y="34"/>
                </a:cubicBezTo>
                <a:cubicBezTo>
                  <a:pt x="399" y="34"/>
                  <a:pt x="399" y="34"/>
                  <a:pt x="399" y="34"/>
                </a:cubicBezTo>
                <a:cubicBezTo>
                  <a:pt x="400" y="34"/>
                  <a:pt x="401" y="34"/>
                  <a:pt x="401" y="35"/>
                </a:cubicBezTo>
                <a:cubicBezTo>
                  <a:pt x="401" y="36"/>
                  <a:pt x="400" y="37"/>
                  <a:pt x="399" y="37"/>
                </a:cubicBezTo>
                <a:cubicBezTo>
                  <a:pt x="253" y="37"/>
                  <a:pt x="253" y="37"/>
                  <a:pt x="253" y="37"/>
                </a:cubicBezTo>
                <a:cubicBezTo>
                  <a:pt x="251" y="37"/>
                  <a:pt x="248" y="39"/>
                  <a:pt x="248" y="42"/>
                </a:cubicBezTo>
                <a:cubicBezTo>
                  <a:pt x="248" y="45"/>
                  <a:pt x="251" y="47"/>
                  <a:pt x="253" y="47"/>
                </a:cubicBezTo>
                <a:cubicBezTo>
                  <a:pt x="397" y="47"/>
                  <a:pt x="397" y="47"/>
                  <a:pt x="397" y="47"/>
                </a:cubicBezTo>
                <a:cubicBezTo>
                  <a:pt x="398" y="47"/>
                  <a:pt x="399" y="48"/>
                  <a:pt x="399" y="49"/>
                </a:cubicBezTo>
                <a:cubicBezTo>
                  <a:pt x="399" y="50"/>
                  <a:pt x="398" y="50"/>
                  <a:pt x="397" y="50"/>
                </a:cubicBezTo>
                <a:cubicBezTo>
                  <a:pt x="270" y="50"/>
                  <a:pt x="270" y="50"/>
                  <a:pt x="270" y="50"/>
                </a:cubicBezTo>
                <a:cubicBezTo>
                  <a:pt x="267" y="50"/>
                  <a:pt x="265" y="53"/>
                  <a:pt x="265" y="56"/>
                </a:cubicBezTo>
                <a:cubicBezTo>
                  <a:pt x="265" y="58"/>
                  <a:pt x="267" y="61"/>
                  <a:pt x="270" y="61"/>
                </a:cubicBezTo>
                <a:cubicBezTo>
                  <a:pt x="396" y="61"/>
                  <a:pt x="396" y="61"/>
                  <a:pt x="396" y="61"/>
                </a:cubicBezTo>
                <a:cubicBezTo>
                  <a:pt x="397" y="61"/>
                  <a:pt x="398" y="62"/>
                  <a:pt x="398" y="62"/>
                </a:cubicBezTo>
                <a:cubicBezTo>
                  <a:pt x="398" y="63"/>
                  <a:pt x="397" y="64"/>
                  <a:pt x="396" y="64"/>
                </a:cubicBezTo>
                <a:cubicBezTo>
                  <a:pt x="222" y="64"/>
                  <a:pt x="222" y="64"/>
                  <a:pt x="222" y="64"/>
                </a:cubicBezTo>
                <a:cubicBezTo>
                  <a:pt x="219" y="64"/>
                  <a:pt x="217" y="66"/>
                  <a:pt x="217" y="69"/>
                </a:cubicBezTo>
                <a:cubicBezTo>
                  <a:pt x="217" y="72"/>
                  <a:pt x="219" y="74"/>
                  <a:pt x="222" y="74"/>
                </a:cubicBezTo>
                <a:cubicBezTo>
                  <a:pt x="366" y="74"/>
                  <a:pt x="366" y="74"/>
                  <a:pt x="366" y="74"/>
                </a:cubicBezTo>
                <a:cubicBezTo>
                  <a:pt x="367" y="74"/>
                  <a:pt x="368" y="75"/>
                  <a:pt x="368" y="76"/>
                </a:cubicBezTo>
                <a:cubicBezTo>
                  <a:pt x="368" y="77"/>
                  <a:pt x="367" y="78"/>
                  <a:pt x="366" y="78"/>
                </a:cubicBezTo>
                <a:cubicBezTo>
                  <a:pt x="209" y="78"/>
                  <a:pt x="209" y="78"/>
                  <a:pt x="209" y="78"/>
                </a:cubicBezTo>
                <a:cubicBezTo>
                  <a:pt x="207" y="78"/>
                  <a:pt x="204" y="80"/>
                  <a:pt x="204" y="83"/>
                </a:cubicBezTo>
                <a:cubicBezTo>
                  <a:pt x="204" y="83"/>
                  <a:pt x="204" y="84"/>
                  <a:pt x="205" y="84"/>
                </a:cubicBezTo>
                <a:close/>
                <a:moveTo>
                  <a:pt x="471" y="200"/>
                </a:moveTo>
                <a:cubicBezTo>
                  <a:pt x="469" y="200"/>
                  <a:pt x="467" y="202"/>
                  <a:pt x="467" y="205"/>
                </a:cubicBezTo>
                <a:cubicBezTo>
                  <a:pt x="467" y="206"/>
                  <a:pt x="468" y="208"/>
                  <a:pt x="470" y="209"/>
                </a:cubicBezTo>
                <a:cubicBezTo>
                  <a:pt x="468" y="223"/>
                  <a:pt x="456" y="234"/>
                  <a:pt x="442" y="234"/>
                </a:cubicBezTo>
                <a:cubicBezTo>
                  <a:pt x="422" y="234"/>
                  <a:pt x="422" y="234"/>
                  <a:pt x="422" y="234"/>
                </a:cubicBezTo>
                <a:cubicBezTo>
                  <a:pt x="419" y="234"/>
                  <a:pt x="417" y="236"/>
                  <a:pt x="417" y="239"/>
                </a:cubicBezTo>
                <a:cubicBezTo>
                  <a:pt x="417" y="242"/>
                  <a:pt x="419" y="244"/>
                  <a:pt x="422" y="244"/>
                </a:cubicBezTo>
                <a:cubicBezTo>
                  <a:pt x="434" y="244"/>
                  <a:pt x="434" y="244"/>
                  <a:pt x="434" y="244"/>
                </a:cubicBezTo>
                <a:cubicBezTo>
                  <a:pt x="435" y="244"/>
                  <a:pt x="436" y="245"/>
                  <a:pt x="436" y="246"/>
                </a:cubicBezTo>
                <a:cubicBezTo>
                  <a:pt x="436" y="247"/>
                  <a:pt x="435" y="247"/>
                  <a:pt x="434" y="247"/>
                </a:cubicBezTo>
                <a:cubicBezTo>
                  <a:pt x="423" y="247"/>
                  <a:pt x="423" y="247"/>
                  <a:pt x="423" y="247"/>
                </a:cubicBezTo>
                <a:cubicBezTo>
                  <a:pt x="420" y="247"/>
                  <a:pt x="418" y="250"/>
                  <a:pt x="418" y="252"/>
                </a:cubicBezTo>
                <a:cubicBezTo>
                  <a:pt x="418" y="255"/>
                  <a:pt x="420" y="258"/>
                  <a:pt x="423" y="258"/>
                </a:cubicBezTo>
                <a:cubicBezTo>
                  <a:pt x="430" y="258"/>
                  <a:pt x="430" y="258"/>
                  <a:pt x="430" y="258"/>
                </a:cubicBezTo>
                <a:cubicBezTo>
                  <a:pt x="431" y="258"/>
                  <a:pt x="432" y="258"/>
                  <a:pt x="432" y="259"/>
                </a:cubicBezTo>
                <a:cubicBezTo>
                  <a:pt x="432" y="260"/>
                  <a:pt x="431" y="261"/>
                  <a:pt x="430" y="261"/>
                </a:cubicBezTo>
                <a:cubicBezTo>
                  <a:pt x="416" y="261"/>
                  <a:pt x="416" y="261"/>
                  <a:pt x="416" y="261"/>
                </a:cubicBezTo>
                <a:cubicBezTo>
                  <a:pt x="413" y="261"/>
                  <a:pt x="411" y="263"/>
                  <a:pt x="411" y="266"/>
                </a:cubicBezTo>
                <a:cubicBezTo>
                  <a:pt x="411" y="269"/>
                  <a:pt x="413" y="271"/>
                  <a:pt x="416" y="271"/>
                </a:cubicBezTo>
                <a:cubicBezTo>
                  <a:pt x="421" y="271"/>
                  <a:pt x="421" y="271"/>
                  <a:pt x="421" y="271"/>
                </a:cubicBezTo>
                <a:cubicBezTo>
                  <a:pt x="422" y="271"/>
                  <a:pt x="423" y="272"/>
                  <a:pt x="423" y="273"/>
                </a:cubicBezTo>
                <a:cubicBezTo>
                  <a:pt x="423" y="274"/>
                  <a:pt x="422" y="275"/>
                  <a:pt x="421" y="275"/>
                </a:cubicBezTo>
                <a:cubicBezTo>
                  <a:pt x="389" y="275"/>
                  <a:pt x="389" y="275"/>
                  <a:pt x="389" y="275"/>
                </a:cubicBezTo>
                <a:cubicBezTo>
                  <a:pt x="386" y="275"/>
                  <a:pt x="384" y="272"/>
                  <a:pt x="384" y="269"/>
                </a:cubicBezTo>
                <a:cubicBezTo>
                  <a:pt x="384" y="267"/>
                  <a:pt x="386" y="264"/>
                  <a:pt x="389" y="264"/>
                </a:cubicBezTo>
                <a:cubicBezTo>
                  <a:pt x="391" y="264"/>
                  <a:pt x="391" y="264"/>
                  <a:pt x="391" y="264"/>
                </a:cubicBezTo>
                <a:cubicBezTo>
                  <a:pt x="393" y="264"/>
                  <a:pt x="396" y="262"/>
                  <a:pt x="396" y="259"/>
                </a:cubicBezTo>
                <a:cubicBezTo>
                  <a:pt x="396" y="256"/>
                  <a:pt x="393" y="254"/>
                  <a:pt x="391" y="254"/>
                </a:cubicBezTo>
                <a:cubicBezTo>
                  <a:pt x="385" y="254"/>
                  <a:pt x="385" y="254"/>
                  <a:pt x="385" y="254"/>
                </a:cubicBezTo>
                <a:cubicBezTo>
                  <a:pt x="384" y="254"/>
                  <a:pt x="384" y="253"/>
                  <a:pt x="384" y="252"/>
                </a:cubicBezTo>
                <a:cubicBezTo>
                  <a:pt x="384" y="251"/>
                  <a:pt x="384" y="251"/>
                  <a:pt x="385" y="251"/>
                </a:cubicBezTo>
                <a:cubicBezTo>
                  <a:pt x="399" y="251"/>
                  <a:pt x="399" y="251"/>
                  <a:pt x="399" y="251"/>
                </a:cubicBezTo>
                <a:cubicBezTo>
                  <a:pt x="402" y="251"/>
                  <a:pt x="404" y="248"/>
                  <a:pt x="404" y="246"/>
                </a:cubicBezTo>
                <a:cubicBezTo>
                  <a:pt x="404" y="243"/>
                  <a:pt x="402" y="241"/>
                  <a:pt x="399" y="241"/>
                </a:cubicBezTo>
                <a:cubicBezTo>
                  <a:pt x="355" y="241"/>
                  <a:pt x="355" y="241"/>
                  <a:pt x="355" y="241"/>
                </a:cubicBezTo>
                <a:cubicBezTo>
                  <a:pt x="354" y="241"/>
                  <a:pt x="353" y="240"/>
                  <a:pt x="353" y="239"/>
                </a:cubicBezTo>
                <a:cubicBezTo>
                  <a:pt x="353" y="238"/>
                  <a:pt x="354" y="237"/>
                  <a:pt x="355" y="237"/>
                </a:cubicBezTo>
                <a:cubicBezTo>
                  <a:pt x="403" y="237"/>
                  <a:pt x="403" y="237"/>
                  <a:pt x="403" y="237"/>
                </a:cubicBezTo>
                <a:cubicBezTo>
                  <a:pt x="406" y="237"/>
                  <a:pt x="408" y="235"/>
                  <a:pt x="408" y="232"/>
                </a:cubicBezTo>
                <a:cubicBezTo>
                  <a:pt x="408" y="229"/>
                  <a:pt x="406" y="227"/>
                  <a:pt x="403" y="227"/>
                </a:cubicBezTo>
                <a:cubicBezTo>
                  <a:pt x="354" y="227"/>
                  <a:pt x="354" y="227"/>
                  <a:pt x="354" y="227"/>
                </a:cubicBezTo>
                <a:cubicBezTo>
                  <a:pt x="353" y="227"/>
                  <a:pt x="352" y="226"/>
                  <a:pt x="352" y="225"/>
                </a:cubicBezTo>
                <a:cubicBezTo>
                  <a:pt x="352" y="224"/>
                  <a:pt x="353" y="224"/>
                  <a:pt x="354" y="224"/>
                </a:cubicBezTo>
                <a:cubicBezTo>
                  <a:pt x="400" y="224"/>
                  <a:pt x="400" y="224"/>
                  <a:pt x="400" y="224"/>
                </a:cubicBezTo>
                <a:cubicBezTo>
                  <a:pt x="403" y="224"/>
                  <a:pt x="405" y="221"/>
                  <a:pt x="405" y="218"/>
                </a:cubicBezTo>
                <a:cubicBezTo>
                  <a:pt x="405" y="216"/>
                  <a:pt x="403" y="213"/>
                  <a:pt x="400" y="213"/>
                </a:cubicBezTo>
                <a:cubicBezTo>
                  <a:pt x="365" y="213"/>
                  <a:pt x="365" y="213"/>
                  <a:pt x="365" y="213"/>
                </a:cubicBezTo>
                <a:cubicBezTo>
                  <a:pt x="364" y="213"/>
                  <a:pt x="364" y="213"/>
                  <a:pt x="364" y="212"/>
                </a:cubicBezTo>
                <a:cubicBezTo>
                  <a:pt x="364" y="211"/>
                  <a:pt x="364" y="210"/>
                  <a:pt x="365" y="210"/>
                </a:cubicBezTo>
                <a:cubicBezTo>
                  <a:pt x="396" y="210"/>
                  <a:pt x="396" y="210"/>
                  <a:pt x="396" y="210"/>
                </a:cubicBezTo>
                <a:cubicBezTo>
                  <a:pt x="401" y="210"/>
                  <a:pt x="405" y="206"/>
                  <a:pt x="405" y="201"/>
                </a:cubicBezTo>
                <a:cubicBezTo>
                  <a:pt x="405" y="197"/>
                  <a:pt x="401" y="193"/>
                  <a:pt x="396" y="193"/>
                </a:cubicBezTo>
                <a:cubicBezTo>
                  <a:pt x="394" y="193"/>
                  <a:pt x="394" y="193"/>
                  <a:pt x="394" y="193"/>
                </a:cubicBezTo>
                <a:cubicBezTo>
                  <a:pt x="393" y="193"/>
                  <a:pt x="392" y="192"/>
                  <a:pt x="392" y="191"/>
                </a:cubicBezTo>
                <a:cubicBezTo>
                  <a:pt x="392" y="190"/>
                  <a:pt x="393" y="190"/>
                  <a:pt x="394" y="190"/>
                </a:cubicBezTo>
                <a:cubicBezTo>
                  <a:pt x="396" y="190"/>
                  <a:pt x="396" y="190"/>
                  <a:pt x="396" y="190"/>
                </a:cubicBezTo>
                <a:cubicBezTo>
                  <a:pt x="399" y="190"/>
                  <a:pt x="401" y="187"/>
                  <a:pt x="401" y="185"/>
                </a:cubicBezTo>
                <a:cubicBezTo>
                  <a:pt x="401" y="182"/>
                  <a:pt x="399" y="179"/>
                  <a:pt x="396" y="179"/>
                </a:cubicBezTo>
                <a:cubicBezTo>
                  <a:pt x="379" y="179"/>
                  <a:pt x="379" y="179"/>
                  <a:pt x="379" y="179"/>
                </a:cubicBezTo>
                <a:cubicBezTo>
                  <a:pt x="376" y="179"/>
                  <a:pt x="373" y="182"/>
                  <a:pt x="373" y="185"/>
                </a:cubicBezTo>
                <a:cubicBezTo>
                  <a:pt x="373" y="187"/>
                  <a:pt x="376" y="190"/>
                  <a:pt x="379" y="190"/>
                </a:cubicBezTo>
                <a:cubicBezTo>
                  <a:pt x="382" y="190"/>
                  <a:pt x="382" y="190"/>
                  <a:pt x="382" y="190"/>
                </a:cubicBezTo>
                <a:cubicBezTo>
                  <a:pt x="383" y="190"/>
                  <a:pt x="384" y="190"/>
                  <a:pt x="384" y="191"/>
                </a:cubicBezTo>
                <a:cubicBezTo>
                  <a:pt x="384" y="192"/>
                  <a:pt x="383" y="193"/>
                  <a:pt x="382" y="193"/>
                </a:cubicBezTo>
                <a:cubicBezTo>
                  <a:pt x="343" y="193"/>
                  <a:pt x="343" y="193"/>
                  <a:pt x="343" y="193"/>
                </a:cubicBezTo>
                <a:cubicBezTo>
                  <a:pt x="342" y="193"/>
                  <a:pt x="341" y="192"/>
                  <a:pt x="341" y="191"/>
                </a:cubicBezTo>
                <a:cubicBezTo>
                  <a:pt x="341" y="190"/>
                  <a:pt x="342" y="190"/>
                  <a:pt x="343" y="190"/>
                </a:cubicBezTo>
                <a:cubicBezTo>
                  <a:pt x="365" y="190"/>
                  <a:pt x="365" y="190"/>
                  <a:pt x="365" y="190"/>
                </a:cubicBezTo>
                <a:cubicBezTo>
                  <a:pt x="368" y="190"/>
                  <a:pt x="370" y="187"/>
                  <a:pt x="370" y="185"/>
                </a:cubicBezTo>
                <a:cubicBezTo>
                  <a:pt x="370" y="182"/>
                  <a:pt x="368" y="179"/>
                  <a:pt x="365" y="179"/>
                </a:cubicBezTo>
                <a:cubicBezTo>
                  <a:pt x="311" y="179"/>
                  <a:pt x="311" y="179"/>
                  <a:pt x="311" y="179"/>
                </a:cubicBezTo>
                <a:cubicBezTo>
                  <a:pt x="310" y="179"/>
                  <a:pt x="310" y="179"/>
                  <a:pt x="310" y="178"/>
                </a:cubicBezTo>
                <a:cubicBezTo>
                  <a:pt x="310" y="177"/>
                  <a:pt x="310" y="176"/>
                  <a:pt x="311" y="176"/>
                </a:cubicBezTo>
                <a:cubicBezTo>
                  <a:pt x="343" y="176"/>
                  <a:pt x="343" y="176"/>
                  <a:pt x="343" y="176"/>
                </a:cubicBezTo>
                <a:cubicBezTo>
                  <a:pt x="345" y="176"/>
                  <a:pt x="348" y="174"/>
                  <a:pt x="348" y="171"/>
                </a:cubicBezTo>
                <a:cubicBezTo>
                  <a:pt x="348" y="168"/>
                  <a:pt x="345" y="166"/>
                  <a:pt x="343" y="166"/>
                </a:cubicBezTo>
                <a:cubicBezTo>
                  <a:pt x="303" y="166"/>
                  <a:pt x="303" y="166"/>
                  <a:pt x="303" y="166"/>
                </a:cubicBezTo>
                <a:cubicBezTo>
                  <a:pt x="302" y="166"/>
                  <a:pt x="302" y="165"/>
                  <a:pt x="302" y="164"/>
                </a:cubicBezTo>
                <a:cubicBezTo>
                  <a:pt x="302" y="163"/>
                  <a:pt x="302" y="162"/>
                  <a:pt x="303" y="162"/>
                </a:cubicBezTo>
                <a:cubicBezTo>
                  <a:pt x="338" y="162"/>
                  <a:pt x="338" y="162"/>
                  <a:pt x="338" y="162"/>
                </a:cubicBezTo>
                <a:cubicBezTo>
                  <a:pt x="341" y="162"/>
                  <a:pt x="344" y="160"/>
                  <a:pt x="344" y="157"/>
                </a:cubicBezTo>
                <a:cubicBezTo>
                  <a:pt x="344" y="154"/>
                  <a:pt x="341" y="152"/>
                  <a:pt x="338" y="152"/>
                </a:cubicBezTo>
                <a:cubicBezTo>
                  <a:pt x="252" y="152"/>
                  <a:pt x="252" y="152"/>
                  <a:pt x="252" y="152"/>
                </a:cubicBezTo>
                <a:cubicBezTo>
                  <a:pt x="251" y="152"/>
                  <a:pt x="250" y="151"/>
                  <a:pt x="250" y="151"/>
                </a:cubicBezTo>
                <a:cubicBezTo>
                  <a:pt x="250" y="150"/>
                  <a:pt x="251" y="149"/>
                  <a:pt x="252" y="149"/>
                </a:cubicBezTo>
                <a:cubicBezTo>
                  <a:pt x="360" y="149"/>
                  <a:pt x="360" y="149"/>
                  <a:pt x="360" y="149"/>
                </a:cubicBezTo>
                <a:cubicBezTo>
                  <a:pt x="362" y="149"/>
                  <a:pt x="365" y="147"/>
                  <a:pt x="365" y="144"/>
                </a:cubicBezTo>
                <a:cubicBezTo>
                  <a:pt x="365" y="141"/>
                  <a:pt x="362" y="139"/>
                  <a:pt x="360" y="139"/>
                </a:cubicBezTo>
                <a:cubicBezTo>
                  <a:pt x="240" y="139"/>
                  <a:pt x="240" y="139"/>
                  <a:pt x="240" y="139"/>
                </a:cubicBezTo>
                <a:cubicBezTo>
                  <a:pt x="239" y="139"/>
                  <a:pt x="239" y="138"/>
                  <a:pt x="239" y="137"/>
                </a:cubicBezTo>
                <a:cubicBezTo>
                  <a:pt x="239" y="136"/>
                  <a:pt x="239" y="135"/>
                  <a:pt x="240" y="135"/>
                </a:cubicBezTo>
                <a:cubicBezTo>
                  <a:pt x="360" y="135"/>
                  <a:pt x="360" y="135"/>
                  <a:pt x="360" y="135"/>
                </a:cubicBezTo>
                <a:cubicBezTo>
                  <a:pt x="363" y="135"/>
                  <a:pt x="365" y="133"/>
                  <a:pt x="365" y="130"/>
                </a:cubicBezTo>
                <a:cubicBezTo>
                  <a:pt x="365" y="127"/>
                  <a:pt x="363" y="125"/>
                  <a:pt x="360" y="125"/>
                </a:cubicBezTo>
                <a:cubicBezTo>
                  <a:pt x="245" y="125"/>
                  <a:pt x="245" y="125"/>
                  <a:pt x="245" y="125"/>
                </a:cubicBezTo>
                <a:cubicBezTo>
                  <a:pt x="244" y="125"/>
                  <a:pt x="243" y="124"/>
                  <a:pt x="243" y="124"/>
                </a:cubicBezTo>
                <a:cubicBezTo>
                  <a:pt x="243" y="123"/>
                  <a:pt x="244" y="122"/>
                  <a:pt x="245" y="122"/>
                </a:cubicBezTo>
                <a:cubicBezTo>
                  <a:pt x="366" y="122"/>
                  <a:pt x="366" y="122"/>
                  <a:pt x="366" y="122"/>
                </a:cubicBezTo>
                <a:cubicBezTo>
                  <a:pt x="368" y="122"/>
                  <a:pt x="371" y="120"/>
                  <a:pt x="371" y="117"/>
                </a:cubicBezTo>
                <a:cubicBezTo>
                  <a:pt x="371" y="114"/>
                  <a:pt x="368" y="112"/>
                  <a:pt x="366" y="112"/>
                </a:cubicBezTo>
                <a:cubicBezTo>
                  <a:pt x="245" y="112"/>
                  <a:pt x="245" y="112"/>
                  <a:pt x="245" y="112"/>
                </a:cubicBezTo>
                <a:cubicBezTo>
                  <a:pt x="244" y="112"/>
                  <a:pt x="243" y="111"/>
                  <a:pt x="243" y="110"/>
                </a:cubicBezTo>
                <a:cubicBezTo>
                  <a:pt x="243" y="109"/>
                  <a:pt x="244" y="108"/>
                  <a:pt x="245" y="108"/>
                </a:cubicBezTo>
                <a:cubicBezTo>
                  <a:pt x="375" y="108"/>
                  <a:pt x="375" y="108"/>
                  <a:pt x="375" y="108"/>
                </a:cubicBezTo>
                <a:cubicBezTo>
                  <a:pt x="378" y="108"/>
                  <a:pt x="380" y="106"/>
                  <a:pt x="380" y="103"/>
                </a:cubicBezTo>
                <a:cubicBezTo>
                  <a:pt x="380" y="100"/>
                  <a:pt x="378" y="98"/>
                  <a:pt x="375" y="98"/>
                </a:cubicBezTo>
                <a:cubicBezTo>
                  <a:pt x="202" y="98"/>
                  <a:pt x="202" y="98"/>
                  <a:pt x="202" y="98"/>
                </a:cubicBezTo>
                <a:cubicBezTo>
                  <a:pt x="201" y="98"/>
                  <a:pt x="200" y="97"/>
                  <a:pt x="200" y="96"/>
                </a:cubicBezTo>
                <a:cubicBezTo>
                  <a:pt x="200" y="95"/>
                  <a:pt x="201" y="95"/>
                  <a:pt x="202" y="95"/>
                </a:cubicBezTo>
                <a:cubicBezTo>
                  <a:pt x="375" y="95"/>
                  <a:pt x="375" y="95"/>
                  <a:pt x="375" y="95"/>
                </a:cubicBezTo>
                <a:cubicBezTo>
                  <a:pt x="378" y="95"/>
                  <a:pt x="380" y="92"/>
                  <a:pt x="380" y="89"/>
                </a:cubicBezTo>
                <a:cubicBezTo>
                  <a:pt x="380" y="87"/>
                  <a:pt x="378" y="85"/>
                  <a:pt x="375" y="85"/>
                </a:cubicBezTo>
                <a:cubicBezTo>
                  <a:pt x="213" y="85"/>
                  <a:pt x="213" y="85"/>
                  <a:pt x="213" y="85"/>
                </a:cubicBezTo>
                <a:cubicBezTo>
                  <a:pt x="213" y="84"/>
                  <a:pt x="213" y="84"/>
                  <a:pt x="213" y="84"/>
                </a:cubicBezTo>
                <a:cubicBezTo>
                  <a:pt x="209" y="84"/>
                  <a:pt x="209" y="84"/>
                  <a:pt x="209" y="84"/>
                </a:cubicBezTo>
                <a:cubicBezTo>
                  <a:pt x="208" y="84"/>
                  <a:pt x="208" y="84"/>
                  <a:pt x="208" y="83"/>
                </a:cubicBezTo>
                <a:cubicBezTo>
                  <a:pt x="208" y="82"/>
                  <a:pt x="208" y="81"/>
                  <a:pt x="209" y="81"/>
                </a:cubicBezTo>
                <a:cubicBezTo>
                  <a:pt x="366" y="81"/>
                  <a:pt x="366" y="81"/>
                  <a:pt x="366" y="81"/>
                </a:cubicBezTo>
                <a:cubicBezTo>
                  <a:pt x="369" y="81"/>
                  <a:pt x="371" y="79"/>
                  <a:pt x="371" y="76"/>
                </a:cubicBezTo>
                <a:cubicBezTo>
                  <a:pt x="371" y="73"/>
                  <a:pt x="369" y="71"/>
                  <a:pt x="366" y="71"/>
                </a:cubicBezTo>
                <a:cubicBezTo>
                  <a:pt x="222" y="71"/>
                  <a:pt x="222" y="71"/>
                  <a:pt x="222" y="71"/>
                </a:cubicBezTo>
                <a:cubicBezTo>
                  <a:pt x="221" y="71"/>
                  <a:pt x="220" y="70"/>
                  <a:pt x="220" y="69"/>
                </a:cubicBezTo>
                <a:cubicBezTo>
                  <a:pt x="220" y="68"/>
                  <a:pt x="221" y="67"/>
                  <a:pt x="222" y="67"/>
                </a:cubicBezTo>
                <a:cubicBezTo>
                  <a:pt x="396" y="67"/>
                  <a:pt x="396" y="67"/>
                  <a:pt x="396" y="67"/>
                </a:cubicBezTo>
                <a:cubicBezTo>
                  <a:pt x="399" y="67"/>
                  <a:pt x="402" y="65"/>
                  <a:pt x="402" y="62"/>
                </a:cubicBezTo>
                <a:cubicBezTo>
                  <a:pt x="402" y="60"/>
                  <a:pt x="399" y="57"/>
                  <a:pt x="396" y="57"/>
                </a:cubicBezTo>
                <a:cubicBezTo>
                  <a:pt x="270" y="57"/>
                  <a:pt x="270" y="57"/>
                  <a:pt x="270" y="57"/>
                </a:cubicBezTo>
                <a:cubicBezTo>
                  <a:pt x="269" y="57"/>
                  <a:pt x="268" y="57"/>
                  <a:pt x="268" y="56"/>
                </a:cubicBezTo>
                <a:cubicBezTo>
                  <a:pt x="268" y="55"/>
                  <a:pt x="269" y="54"/>
                  <a:pt x="270" y="54"/>
                </a:cubicBezTo>
                <a:cubicBezTo>
                  <a:pt x="397" y="54"/>
                  <a:pt x="397" y="54"/>
                  <a:pt x="397" y="54"/>
                </a:cubicBezTo>
                <a:cubicBezTo>
                  <a:pt x="400" y="54"/>
                  <a:pt x="402" y="52"/>
                  <a:pt x="402" y="49"/>
                </a:cubicBezTo>
                <a:cubicBezTo>
                  <a:pt x="402" y="46"/>
                  <a:pt x="400" y="44"/>
                  <a:pt x="397" y="44"/>
                </a:cubicBezTo>
                <a:cubicBezTo>
                  <a:pt x="253" y="44"/>
                  <a:pt x="253" y="44"/>
                  <a:pt x="253" y="44"/>
                </a:cubicBezTo>
                <a:cubicBezTo>
                  <a:pt x="252" y="44"/>
                  <a:pt x="252" y="43"/>
                  <a:pt x="252" y="42"/>
                </a:cubicBezTo>
                <a:cubicBezTo>
                  <a:pt x="252" y="41"/>
                  <a:pt x="252" y="40"/>
                  <a:pt x="253" y="40"/>
                </a:cubicBezTo>
                <a:cubicBezTo>
                  <a:pt x="399" y="40"/>
                  <a:pt x="399" y="40"/>
                  <a:pt x="399" y="40"/>
                </a:cubicBezTo>
                <a:cubicBezTo>
                  <a:pt x="402" y="40"/>
                  <a:pt x="404" y="38"/>
                  <a:pt x="404" y="35"/>
                </a:cubicBezTo>
                <a:cubicBezTo>
                  <a:pt x="404" y="32"/>
                  <a:pt x="402" y="30"/>
                  <a:pt x="399" y="30"/>
                </a:cubicBezTo>
                <a:cubicBezTo>
                  <a:pt x="289" y="30"/>
                  <a:pt x="289" y="30"/>
                  <a:pt x="289" y="30"/>
                </a:cubicBezTo>
                <a:cubicBezTo>
                  <a:pt x="288" y="30"/>
                  <a:pt x="287" y="29"/>
                  <a:pt x="287" y="28"/>
                </a:cubicBezTo>
                <a:cubicBezTo>
                  <a:pt x="287" y="27"/>
                  <a:pt x="288" y="27"/>
                  <a:pt x="289" y="27"/>
                </a:cubicBezTo>
                <a:cubicBezTo>
                  <a:pt x="292" y="27"/>
                  <a:pt x="292" y="27"/>
                  <a:pt x="292" y="27"/>
                </a:cubicBezTo>
                <a:cubicBezTo>
                  <a:pt x="294" y="27"/>
                  <a:pt x="296" y="24"/>
                  <a:pt x="296" y="22"/>
                </a:cubicBezTo>
                <a:cubicBezTo>
                  <a:pt x="296" y="19"/>
                  <a:pt x="294" y="17"/>
                  <a:pt x="292" y="17"/>
                </a:cubicBezTo>
                <a:cubicBezTo>
                  <a:pt x="147" y="17"/>
                  <a:pt x="147" y="17"/>
                  <a:pt x="147" y="17"/>
                </a:cubicBezTo>
                <a:cubicBezTo>
                  <a:pt x="144" y="17"/>
                  <a:pt x="142" y="19"/>
                  <a:pt x="142" y="22"/>
                </a:cubicBezTo>
                <a:cubicBezTo>
                  <a:pt x="142" y="24"/>
                  <a:pt x="144" y="27"/>
                  <a:pt x="147" y="27"/>
                </a:cubicBezTo>
                <a:cubicBezTo>
                  <a:pt x="178" y="27"/>
                  <a:pt x="178" y="27"/>
                  <a:pt x="178" y="27"/>
                </a:cubicBezTo>
                <a:cubicBezTo>
                  <a:pt x="179" y="27"/>
                  <a:pt x="180" y="27"/>
                  <a:pt x="180" y="28"/>
                </a:cubicBezTo>
                <a:cubicBezTo>
                  <a:pt x="180" y="29"/>
                  <a:pt x="179" y="30"/>
                  <a:pt x="178" y="30"/>
                </a:cubicBezTo>
                <a:cubicBezTo>
                  <a:pt x="132" y="30"/>
                  <a:pt x="132" y="30"/>
                  <a:pt x="132" y="30"/>
                </a:cubicBezTo>
                <a:cubicBezTo>
                  <a:pt x="130" y="30"/>
                  <a:pt x="128" y="32"/>
                  <a:pt x="128" y="35"/>
                </a:cubicBezTo>
                <a:cubicBezTo>
                  <a:pt x="128" y="38"/>
                  <a:pt x="130" y="40"/>
                  <a:pt x="132" y="40"/>
                </a:cubicBezTo>
                <a:cubicBezTo>
                  <a:pt x="177" y="40"/>
                  <a:pt x="177" y="40"/>
                  <a:pt x="177" y="40"/>
                </a:cubicBezTo>
                <a:cubicBezTo>
                  <a:pt x="178" y="40"/>
                  <a:pt x="178" y="41"/>
                  <a:pt x="178" y="42"/>
                </a:cubicBezTo>
                <a:cubicBezTo>
                  <a:pt x="178" y="43"/>
                  <a:pt x="178" y="44"/>
                  <a:pt x="177" y="44"/>
                </a:cubicBezTo>
                <a:cubicBezTo>
                  <a:pt x="137" y="44"/>
                  <a:pt x="137" y="44"/>
                  <a:pt x="137" y="44"/>
                </a:cubicBezTo>
                <a:cubicBezTo>
                  <a:pt x="134" y="44"/>
                  <a:pt x="132" y="46"/>
                  <a:pt x="132" y="49"/>
                </a:cubicBezTo>
                <a:cubicBezTo>
                  <a:pt x="132" y="52"/>
                  <a:pt x="134" y="54"/>
                  <a:pt x="137" y="54"/>
                </a:cubicBezTo>
                <a:cubicBezTo>
                  <a:pt x="173" y="54"/>
                  <a:pt x="173" y="54"/>
                  <a:pt x="173" y="54"/>
                </a:cubicBezTo>
                <a:cubicBezTo>
                  <a:pt x="174" y="54"/>
                  <a:pt x="175" y="55"/>
                  <a:pt x="175" y="56"/>
                </a:cubicBezTo>
                <a:cubicBezTo>
                  <a:pt x="175" y="57"/>
                  <a:pt x="174" y="57"/>
                  <a:pt x="173" y="57"/>
                </a:cubicBezTo>
                <a:cubicBezTo>
                  <a:pt x="142" y="57"/>
                  <a:pt x="142" y="57"/>
                  <a:pt x="142" y="57"/>
                </a:cubicBezTo>
                <a:cubicBezTo>
                  <a:pt x="139" y="57"/>
                  <a:pt x="137" y="60"/>
                  <a:pt x="137" y="62"/>
                </a:cubicBezTo>
                <a:cubicBezTo>
                  <a:pt x="137" y="65"/>
                  <a:pt x="139" y="67"/>
                  <a:pt x="142" y="67"/>
                </a:cubicBezTo>
                <a:cubicBezTo>
                  <a:pt x="170" y="67"/>
                  <a:pt x="170" y="67"/>
                  <a:pt x="170" y="67"/>
                </a:cubicBezTo>
                <a:cubicBezTo>
                  <a:pt x="171" y="67"/>
                  <a:pt x="172" y="68"/>
                  <a:pt x="172" y="69"/>
                </a:cubicBezTo>
                <a:cubicBezTo>
                  <a:pt x="172" y="70"/>
                  <a:pt x="171" y="71"/>
                  <a:pt x="170" y="71"/>
                </a:cubicBezTo>
                <a:cubicBezTo>
                  <a:pt x="142" y="71"/>
                  <a:pt x="142" y="71"/>
                  <a:pt x="142" y="71"/>
                </a:cubicBezTo>
                <a:cubicBezTo>
                  <a:pt x="139" y="71"/>
                  <a:pt x="137" y="73"/>
                  <a:pt x="137" y="76"/>
                </a:cubicBezTo>
                <a:cubicBezTo>
                  <a:pt x="137" y="79"/>
                  <a:pt x="139" y="81"/>
                  <a:pt x="142" y="81"/>
                </a:cubicBezTo>
                <a:cubicBezTo>
                  <a:pt x="148" y="81"/>
                  <a:pt x="148" y="81"/>
                  <a:pt x="148" y="81"/>
                </a:cubicBezTo>
                <a:cubicBezTo>
                  <a:pt x="148" y="81"/>
                  <a:pt x="149" y="82"/>
                  <a:pt x="149" y="83"/>
                </a:cubicBezTo>
                <a:cubicBezTo>
                  <a:pt x="149" y="84"/>
                  <a:pt x="148" y="85"/>
                  <a:pt x="148" y="85"/>
                </a:cubicBezTo>
                <a:cubicBezTo>
                  <a:pt x="124" y="85"/>
                  <a:pt x="124" y="85"/>
                  <a:pt x="124" y="85"/>
                </a:cubicBezTo>
                <a:cubicBezTo>
                  <a:pt x="124" y="84"/>
                  <a:pt x="124" y="84"/>
                  <a:pt x="123" y="84"/>
                </a:cubicBezTo>
                <a:cubicBezTo>
                  <a:pt x="37" y="84"/>
                  <a:pt x="37" y="84"/>
                  <a:pt x="37" y="84"/>
                </a:cubicBezTo>
                <a:cubicBezTo>
                  <a:pt x="36" y="84"/>
                  <a:pt x="36" y="84"/>
                  <a:pt x="36" y="83"/>
                </a:cubicBezTo>
                <a:cubicBezTo>
                  <a:pt x="36" y="82"/>
                  <a:pt x="36" y="81"/>
                  <a:pt x="37" y="81"/>
                </a:cubicBezTo>
                <a:cubicBezTo>
                  <a:pt x="87" y="81"/>
                  <a:pt x="87" y="81"/>
                  <a:pt x="87" y="81"/>
                </a:cubicBezTo>
                <a:cubicBezTo>
                  <a:pt x="89" y="81"/>
                  <a:pt x="92" y="79"/>
                  <a:pt x="92" y="76"/>
                </a:cubicBezTo>
                <a:cubicBezTo>
                  <a:pt x="92" y="73"/>
                  <a:pt x="89" y="71"/>
                  <a:pt x="87" y="71"/>
                </a:cubicBezTo>
                <a:cubicBezTo>
                  <a:pt x="6" y="71"/>
                  <a:pt x="6" y="71"/>
                  <a:pt x="6" y="71"/>
                </a:cubicBezTo>
                <a:cubicBezTo>
                  <a:pt x="5" y="71"/>
                  <a:pt x="4" y="70"/>
                  <a:pt x="4" y="69"/>
                </a:cubicBezTo>
                <a:cubicBezTo>
                  <a:pt x="4" y="68"/>
                  <a:pt x="5" y="67"/>
                  <a:pt x="6" y="67"/>
                </a:cubicBezTo>
                <a:cubicBezTo>
                  <a:pt x="82" y="67"/>
                  <a:pt x="82" y="67"/>
                  <a:pt x="82" y="67"/>
                </a:cubicBezTo>
                <a:cubicBezTo>
                  <a:pt x="85" y="67"/>
                  <a:pt x="87" y="65"/>
                  <a:pt x="87" y="62"/>
                </a:cubicBezTo>
                <a:cubicBezTo>
                  <a:pt x="87" y="59"/>
                  <a:pt x="85" y="57"/>
                  <a:pt x="82" y="57"/>
                </a:cubicBezTo>
                <a:cubicBezTo>
                  <a:pt x="14" y="57"/>
                  <a:pt x="14" y="57"/>
                  <a:pt x="14" y="57"/>
                </a:cubicBezTo>
                <a:cubicBezTo>
                  <a:pt x="13" y="57"/>
                  <a:pt x="13" y="56"/>
                  <a:pt x="13" y="55"/>
                </a:cubicBezTo>
                <a:cubicBezTo>
                  <a:pt x="13" y="54"/>
                  <a:pt x="13" y="54"/>
                  <a:pt x="14" y="54"/>
                </a:cubicBezTo>
                <a:cubicBezTo>
                  <a:pt x="56" y="54"/>
                  <a:pt x="56" y="54"/>
                  <a:pt x="56" y="54"/>
                </a:cubicBezTo>
                <a:cubicBezTo>
                  <a:pt x="59" y="54"/>
                  <a:pt x="61" y="51"/>
                  <a:pt x="61" y="49"/>
                </a:cubicBezTo>
                <a:cubicBezTo>
                  <a:pt x="61" y="46"/>
                  <a:pt x="59" y="44"/>
                  <a:pt x="56" y="44"/>
                </a:cubicBezTo>
                <a:cubicBezTo>
                  <a:pt x="17" y="44"/>
                  <a:pt x="17" y="44"/>
                  <a:pt x="17" y="44"/>
                </a:cubicBezTo>
                <a:cubicBezTo>
                  <a:pt x="16" y="44"/>
                  <a:pt x="16" y="43"/>
                  <a:pt x="16" y="42"/>
                </a:cubicBezTo>
                <a:cubicBezTo>
                  <a:pt x="16" y="41"/>
                  <a:pt x="16" y="40"/>
                  <a:pt x="17" y="40"/>
                </a:cubicBezTo>
                <a:cubicBezTo>
                  <a:pt x="48" y="40"/>
                  <a:pt x="48" y="40"/>
                  <a:pt x="48" y="40"/>
                </a:cubicBezTo>
                <a:cubicBezTo>
                  <a:pt x="65" y="40"/>
                  <a:pt x="79" y="26"/>
                  <a:pt x="79" y="9"/>
                </a:cubicBezTo>
                <a:cubicBezTo>
                  <a:pt x="81" y="9"/>
                  <a:pt x="81" y="9"/>
                  <a:pt x="81" y="9"/>
                </a:cubicBezTo>
                <a:cubicBezTo>
                  <a:pt x="81" y="0"/>
                  <a:pt x="81" y="0"/>
                  <a:pt x="81" y="0"/>
                </a:cubicBezTo>
                <a:cubicBezTo>
                  <a:pt x="72" y="0"/>
                  <a:pt x="72" y="0"/>
                  <a:pt x="72" y="0"/>
                </a:cubicBezTo>
                <a:cubicBezTo>
                  <a:pt x="72" y="9"/>
                  <a:pt x="72" y="9"/>
                  <a:pt x="72" y="9"/>
                </a:cubicBezTo>
                <a:cubicBezTo>
                  <a:pt x="75" y="9"/>
                  <a:pt x="75" y="9"/>
                  <a:pt x="75" y="9"/>
                </a:cubicBezTo>
                <a:cubicBezTo>
                  <a:pt x="75" y="24"/>
                  <a:pt x="63" y="37"/>
                  <a:pt x="48" y="37"/>
                </a:cubicBezTo>
                <a:cubicBezTo>
                  <a:pt x="17" y="37"/>
                  <a:pt x="17" y="37"/>
                  <a:pt x="17" y="37"/>
                </a:cubicBezTo>
                <a:cubicBezTo>
                  <a:pt x="15" y="37"/>
                  <a:pt x="12" y="39"/>
                  <a:pt x="12" y="42"/>
                </a:cubicBezTo>
                <a:cubicBezTo>
                  <a:pt x="12" y="45"/>
                  <a:pt x="15" y="47"/>
                  <a:pt x="17" y="47"/>
                </a:cubicBezTo>
                <a:cubicBezTo>
                  <a:pt x="56" y="47"/>
                  <a:pt x="56" y="47"/>
                  <a:pt x="56" y="47"/>
                </a:cubicBezTo>
                <a:cubicBezTo>
                  <a:pt x="57" y="47"/>
                  <a:pt x="58" y="48"/>
                  <a:pt x="58" y="49"/>
                </a:cubicBezTo>
                <a:cubicBezTo>
                  <a:pt x="58" y="50"/>
                  <a:pt x="57" y="50"/>
                  <a:pt x="56" y="50"/>
                </a:cubicBezTo>
                <a:cubicBezTo>
                  <a:pt x="14" y="50"/>
                  <a:pt x="14" y="50"/>
                  <a:pt x="14" y="50"/>
                </a:cubicBezTo>
                <a:cubicBezTo>
                  <a:pt x="12" y="50"/>
                  <a:pt x="9" y="53"/>
                  <a:pt x="9" y="55"/>
                </a:cubicBezTo>
                <a:cubicBezTo>
                  <a:pt x="9" y="58"/>
                  <a:pt x="12" y="61"/>
                  <a:pt x="14" y="61"/>
                </a:cubicBezTo>
                <a:cubicBezTo>
                  <a:pt x="82" y="61"/>
                  <a:pt x="82" y="61"/>
                  <a:pt x="82" y="61"/>
                </a:cubicBezTo>
                <a:cubicBezTo>
                  <a:pt x="83" y="61"/>
                  <a:pt x="84" y="61"/>
                  <a:pt x="84" y="62"/>
                </a:cubicBezTo>
                <a:cubicBezTo>
                  <a:pt x="84" y="63"/>
                  <a:pt x="83" y="64"/>
                  <a:pt x="82" y="64"/>
                </a:cubicBezTo>
                <a:cubicBezTo>
                  <a:pt x="6" y="64"/>
                  <a:pt x="6" y="64"/>
                  <a:pt x="6" y="64"/>
                </a:cubicBezTo>
                <a:cubicBezTo>
                  <a:pt x="3" y="64"/>
                  <a:pt x="0" y="66"/>
                  <a:pt x="0" y="69"/>
                </a:cubicBezTo>
                <a:cubicBezTo>
                  <a:pt x="0" y="72"/>
                  <a:pt x="3" y="74"/>
                  <a:pt x="6" y="74"/>
                </a:cubicBezTo>
                <a:cubicBezTo>
                  <a:pt x="87" y="74"/>
                  <a:pt x="87" y="74"/>
                  <a:pt x="87" y="74"/>
                </a:cubicBezTo>
                <a:cubicBezTo>
                  <a:pt x="88" y="74"/>
                  <a:pt x="88" y="75"/>
                  <a:pt x="88" y="76"/>
                </a:cubicBezTo>
                <a:cubicBezTo>
                  <a:pt x="88" y="77"/>
                  <a:pt x="88" y="77"/>
                  <a:pt x="87" y="77"/>
                </a:cubicBezTo>
                <a:cubicBezTo>
                  <a:pt x="37" y="77"/>
                  <a:pt x="37" y="77"/>
                  <a:pt x="37" y="77"/>
                </a:cubicBezTo>
                <a:cubicBezTo>
                  <a:pt x="35" y="77"/>
                  <a:pt x="32" y="80"/>
                  <a:pt x="32" y="83"/>
                </a:cubicBezTo>
                <a:cubicBezTo>
                  <a:pt x="32" y="85"/>
                  <a:pt x="35" y="88"/>
                  <a:pt x="37" y="88"/>
                </a:cubicBezTo>
                <a:cubicBezTo>
                  <a:pt x="117" y="88"/>
                  <a:pt x="117" y="88"/>
                  <a:pt x="117" y="88"/>
                </a:cubicBezTo>
                <a:cubicBezTo>
                  <a:pt x="117" y="88"/>
                  <a:pt x="117" y="88"/>
                  <a:pt x="117" y="88"/>
                </a:cubicBezTo>
                <a:cubicBezTo>
                  <a:pt x="124" y="88"/>
                  <a:pt x="124" y="88"/>
                  <a:pt x="124" y="88"/>
                </a:cubicBezTo>
                <a:cubicBezTo>
                  <a:pt x="124" y="88"/>
                  <a:pt x="125" y="89"/>
                  <a:pt x="125" y="89"/>
                </a:cubicBezTo>
                <a:cubicBezTo>
                  <a:pt x="125" y="90"/>
                  <a:pt x="124" y="91"/>
                  <a:pt x="123" y="91"/>
                </a:cubicBezTo>
                <a:cubicBezTo>
                  <a:pt x="39" y="91"/>
                  <a:pt x="39" y="91"/>
                  <a:pt x="39" y="91"/>
                </a:cubicBezTo>
                <a:cubicBezTo>
                  <a:pt x="36" y="91"/>
                  <a:pt x="34" y="93"/>
                  <a:pt x="34" y="96"/>
                </a:cubicBezTo>
                <a:cubicBezTo>
                  <a:pt x="34" y="99"/>
                  <a:pt x="36" y="101"/>
                  <a:pt x="39" y="101"/>
                </a:cubicBezTo>
                <a:cubicBezTo>
                  <a:pt x="122" y="101"/>
                  <a:pt x="122" y="101"/>
                  <a:pt x="122" y="101"/>
                </a:cubicBezTo>
                <a:cubicBezTo>
                  <a:pt x="123" y="101"/>
                  <a:pt x="124" y="102"/>
                  <a:pt x="124" y="103"/>
                </a:cubicBezTo>
                <a:cubicBezTo>
                  <a:pt x="124" y="104"/>
                  <a:pt x="123" y="105"/>
                  <a:pt x="122" y="105"/>
                </a:cubicBezTo>
                <a:cubicBezTo>
                  <a:pt x="43" y="105"/>
                  <a:pt x="43" y="105"/>
                  <a:pt x="43" y="105"/>
                </a:cubicBezTo>
                <a:cubicBezTo>
                  <a:pt x="40" y="105"/>
                  <a:pt x="38" y="107"/>
                  <a:pt x="38" y="110"/>
                </a:cubicBezTo>
                <a:cubicBezTo>
                  <a:pt x="38" y="113"/>
                  <a:pt x="40" y="115"/>
                  <a:pt x="43" y="115"/>
                </a:cubicBezTo>
                <a:cubicBezTo>
                  <a:pt x="102" y="115"/>
                  <a:pt x="102" y="115"/>
                  <a:pt x="102" y="115"/>
                </a:cubicBezTo>
                <a:cubicBezTo>
                  <a:pt x="103" y="115"/>
                  <a:pt x="104" y="116"/>
                  <a:pt x="104" y="117"/>
                </a:cubicBezTo>
                <a:cubicBezTo>
                  <a:pt x="104" y="118"/>
                  <a:pt x="103" y="118"/>
                  <a:pt x="102" y="118"/>
                </a:cubicBezTo>
                <a:cubicBezTo>
                  <a:pt x="39" y="118"/>
                  <a:pt x="39" y="118"/>
                  <a:pt x="39" y="118"/>
                </a:cubicBezTo>
                <a:cubicBezTo>
                  <a:pt x="36" y="118"/>
                  <a:pt x="33" y="121"/>
                  <a:pt x="33" y="123"/>
                </a:cubicBezTo>
                <a:cubicBezTo>
                  <a:pt x="33" y="126"/>
                  <a:pt x="36" y="128"/>
                  <a:pt x="39" y="128"/>
                </a:cubicBezTo>
                <a:cubicBezTo>
                  <a:pt x="90" y="128"/>
                  <a:pt x="90" y="128"/>
                  <a:pt x="90" y="128"/>
                </a:cubicBezTo>
                <a:cubicBezTo>
                  <a:pt x="91" y="128"/>
                  <a:pt x="92" y="129"/>
                  <a:pt x="92" y="130"/>
                </a:cubicBezTo>
                <a:cubicBezTo>
                  <a:pt x="92" y="131"/>
                  <a:pt x="91" y="132"/>
                  <a:pt x="90" y="132"/>
                </a:cubicBezTo>
                <a:cubicBezTo>
                  <a:pt x="45" y="132"/>
                  <a:pt x="45" y="132"/>
                  <a:pt x="45" y="132"/>
                </a:cubicBezTo>
                <a:cubicBezTo>
                  <a:pt x="42" y="132"/>
                  <a:pt x="40" y="134"/>
                  <a:pt x="40" y="137"/>
                </a:cubicBezTo>
                <a:cubicBezTo>
                  <a:pt x="40" y="140"/>
                  <a:pt x="42" y="142"/>
                  <a:pt x="45" y="142"/>
                </a:cubicBezTo>
                <a:cubicBezTo>
                  <a:pt x="63" y="142"/>
                  <a:pt x="63" y="142"/>
                  <a:pt x="63" y="142"/>
                </a:cubicBezTo>
                <a:cubicBezTo>
                  <a:pt x="64" y="142"/>
                  <a:pt x="65" y="143"/>
                  <a:pt x="65" y="144"/>
                </a:cubicBezTo>
                <a:cubicBezTo>
                  <a:pt x="65" y="145"/>
                  <a:pt x="64" y="146"/>
                  <a:pt x="63" y="146"/>
                </a:cubicBezTo>
                <a:cubicBezTo>
                  <a:pt x="56" y="146"/>
                  <a:pt x="56" y="146"/>
                  <a:pt x="56" y="146"/>
                </a:cubicBezTo>
                <a:cubicBezTo>
                  <a:pt x="53" y="146"/>
                  <a:pt x="51" y="148"/>
                  <a:pt x="51" y="151"/>
                </a:cubicBezTo>
                <a:cubicBezTo>
                  <a:pt x="51" y="153"/>
                  <a:pt x="53" y="156"/>
                  <a:pt x="56" y="156"/>
                </a:cubicBezTo>
                <a:cubicBezTo>
                  <a:pt x="65" y="156"/>
                  <a:pt x="65" y="156"/>
                  <a:pt x="65" y="156"/>
                </a:cubicBezTo>
                <a:cubicBezTo>
                  <a:pt x="66" y="156"/>
                  <a:pt x="67" y="156"/>
                  <a:pt x="67" y="157"/>
                </a:cubicBezTo>
                <a:cubicBezTo>
                  <a:pt x="67" y="158"/>
                  <a:pt x="66" y="159"/>
                  <a:pt x="65" y="159"/>
                </a:cubicBezTo>
                <a:cubicBezTo>
                  <a:pt x="65" y="159"/>
                  <a:pt x="65" y="159"/>
                  <a:pt x="65" y="159"/>
                </a:cubicBezTo>
                <a:cubicBezTo>
                  <a:pt x="62" y="159"/>
                  <a:pt x="60" y="161"/>
                  <a:pt x="60" y="164"/>
                </a:cubicBezTo>
                <a:cubicBezTo>
                  <a:pt x="60" y="167"/>
                  <a:pt x="62" y="169"/>
                  <a:pt x="65" y="169"/>
                </a:cubicBezTo>
                <a:cubicBezTo>
                  <a:pt x="84" y="169"/>
                  <a:pt x="84" y="169"/>
                  <a:pt x="84" y="169"/>
                </a:cubicBezTo>
                <a:cubicBezTo>
                  <a:pt x="84" y="169"/>
                  <a:pt x="85" y="170"/>
                  <a:pt x="85" y="171"/>
                </a:cubicBezTo>
                <a:cubicBezTo>
                  <a:pt x="85" y="172"/>
                  <a:pt x="84" y="173"/>
                  <a:pt x="84" y="173"/>
                </a:cubicBezTo>
                <a:cubicBezTo>
                  <a:pt x="80" y="173"/>
                  <a:pt x="80" y="173"/>
                  <a:pt x="80" y="173"/>
                </a:cubicBezTo>
                <a:cubicBezTo>
                  <a:pt x="77" y="173"/>
                  <a:pt x="75" y="175"/>
                  <a:pt x="75" y="178"/>
                </a:cubicBezTo>
                <a:cubicBezTo>
                  <a:pt x="75" y="181"/>
                  <a:pt x="77" y="183"/>
                  <a:pt x="80" y="183"/>
                </a:cubicBezTo>
                <a:cubicBezTo>
                  <a:pt x="125" y="183"/>
                  <a:pt x="125" y="183"/>
                  <a:pt x="125" y="183"/>
                </a:cubicBezTo>
                <a:cubicBezTo>
                  <a:pt x="126" y="183"/>
                  <a:pt x="127" y="184"/>
                  <a:pt x="127" y="185"/>
                </a:cubicBezTo>
                <a:cubicBezTo>
                  <a:pt x="127" y="186"/>
                  <a:pt x="126" y="186"/>
                  <a:pt x="125" y="186"/>
                </a:cubicBezTo>
                <a:cubicBezTo>
                  <a:pt x="89" y="186"/>
                  <a:pt x="89" y="186"/>
                  <a:pt x="89" y="186"/>
                </a:cubicBezTo>
                <a:cubicBezTo>
                  <a:pt x="86" y="186"/>
                  <a:pt x="84" y="189"/>
                  <a:pt x="84" y="191"/>
                </a:cubicBezTo>
                <a:cubicBezTo>
                  <a:pt x="84" y="194"/>
                  <a:pt x="86" y="196"/>
                  <a:pt x="89" y="196"/>
                </a:cubicBezTo>
                <a:cubicBezTo>
                  <a:pt x="143" y="196"/>
                  <a:pt x="143" y="196"/>
                  <a:pt x="143" y="196"/>
                </a:cubicBezTo>
                <a:cubicBezTo>
                  <a:pt x="144" y="196"/>
                  <a:pt x="145" y="197"/>
                  <a:pt x="145" y="198"/>
                </a:cubicBezTo>
                <a:cubicBezTo>
                  <a:pt x="145" y="199"/>
                  <a:pt x="144" y="200"/>
                  <a:pt x="143" y="200"/>
                </a:cubicBezTo>
                <a:cubicBezTo>
                  <a:pt x="99" y="200"/>
                  <a:pt x="99" y="200"/>
                  <a:pt x="99" y="200"/>
                </a:cubicBezTo>
                <a:cubicBezTo>
                  <a:pt x="96" y="200"/>
                  <a:pt x="94" y="202"/>
                  <a:pt x="94" y="205"/>
                </a:cubicBezTo>
                <a:cubicBezTo>
                  <a:pt x="94" y="208"/>
                  <a:pt x="96" y="210"/>
                  <a:pt x="99" y="210"/>
                </a:cubicBezTo>
                <a:cubicBezTo>
                  <a:pt x="140" y="210"/>
                  <a:pt x="140" y="210"/>
                  <a:pt x="140" y="210"/>
                </a:cubicBezTo>
                <a:cubicBezTo>
                  <a:pt x="141" y="210"/>
                  <a:pt x="142" y="211"/>
                  <a:pt x="142" y="212"/>
                </a:cubicBezTo>
                <a:cubicBezTo>
                  <a:pt x="142" y="213"/>
                  <a:pt x="141" y="213"/>
                  <a:pt x="140" y="213"/>
                </a:cubicBezTo>
                <a:cubicBezTo>
                  <a:pt x="105" y="213"/>
                  <a:pt x="105" y="213"/>
                  <a:pt x="105" y="213"/>
                </a:cubicBezTo>
                <a:cubicBezTo>
                  <a:pt x="103" y="213"/>
                  <a:pt x="100" y="216"/>
                  <a:pt x="100" y="218"/>
                </a:cubicBezTo>
                <a:cubicBezTo>
                  <a:pt x="100" y="221"/>
                  <a:pt x="103" y="224"/>
                  <a:pt x="105" y="224"/>
                </a:cubicBezTo>
                <a:cubicBezTo>
                  <a:pt x="130" y="224"/>
                  <a:pt x="130" y="224"/>
                  <a:pt x="130" y="224"/>
                </a:cubicBezTo>
                <a:cubicBezTo>
                  <a:pt x="131" y="224"/>
                  <a:pt x="132" y="224"/>
                  <a:pt x="132" y="225"/>
                </a:cubicBezTo>
                <a:cubicBezTo>
                  <a:pt x="132" y="226"/>
                  <a:pt x="131" y="227"/>
                  <a:pt x="130" y="227"/>
                </a:cubicBezTo>
                <a:cubicBezTo>
                  <a:pt x="104" y="227"/>
                  <a:pt x="104" y="227"/>
                  <a:pt x="104" y="227"/>
                </a:cubicBezTo>
                <a:cubicBezTo>
                  <a:pt x="101" y="227"/>
                  <a:pt x="99" y="229"/>
                  <a:pt x="99" y="232"/>
                </a:cubicBezTo>
                <a:cubicBezTo>
                  <a:pt x="99" y="235"/>
                  <a:pt x="101" y="237"/>
                  <a:pt x="104" y="237"/>
                </a:cubicBezTo>
                <a:cubicBezTo>
                  <a:pt x="117" y="237"/>
                  <a:pt x="117" y="237"/>
                  <a:pt x="117" y="237"/>
                </a:cubicBezTo>
                <a:cubicBezTo>
                  <a:pt x="118" y="237"/>
                  <a:pt x="119" y="238"/>
                  <a:pt x="119" y="239"/>
                </a:cubicBezTo>
                <a:cubicBezTo>
                  <a:pt x="119" y="240"/>
                  <a:pt x="118" y="240"/>
                  <a:pt x="117" y="240"/>
                </a:cubicBezTo>
                <a:cubicBezTo>
                  <a:pt x="105" y="240"/>
                  <a:pt x="105" y="240"/>
                  <a:pt x="105" y="240"/>
                </a:cubicBezTo>
                <a:cubicBezTo>
                  <a:pt x="102" y="240"/>
                  <a:pt x="100" y="243"/>
                  <a:pt x="100" y="246"/>
                </a:cubicBezTo>
                <a:cubicBezTo>
                  <a:pt x="100" y="248"/>
                  <a:pt x="102" y="251"/>
                  <a:pt x="105" y="251"/>
                </a:cubicBezTo>
                <a:cubicBezTo>
                  <a:pt x="112" y="251"/>
                  <a:pt x="112" y="251"/>
                  <a:pt x="112" y="251"/>
                </a:cubicBezTo>
                <a:cubicBezTo>
                  <a:pt x="112" y="251"/>
                  <a:pt x="113" y="251"/>
                  <a:pt x="113" y="252"/>
                </a:cubicBezTo>
                <a:cubicBezTo>
                  <a:pt x="113" y="253"/>
                  <a:pt x="112" y="254"/>
                  <a:pt x="112" y="254"/>
                </a:cubicBezTo>
                <a:cubicBezTo>
                  <a:pt x="105" y="254"/>
                  <a:pt x="105" y="254"/>
                  <a:pt x="105" y="254"/>
                </a:cubicBezTo>
                <a:cubicBezTo>
                  <a:pt x="102" y="254"/>
                  <a:pt x="100" y="256"/>
                  <a:pt x="100" y="259"/>
                </a:cubicBezTo>
                <a:cubicBezTo>
                  <a:pt x="100" y="262"/>
                  <a:pt x="102" y="264"/>
                  <a:pt x="105" y="264"/>
                </a:cubicBezTo>
                <a:cubicBezTo>
                  <a:pt x="109" y="264"/>
                  <a:pt x="109" y="264"/>
                  <a:pt x="109" y="264"/>
                </a:cubicBezTo>
                <a:cubicBezTo>
                  <a:pt x="240" y="264"/>
                  <a:pt x="240" y="264"/>
                  <a:pt x="240" y="264"/>
                </a:cubicBezTo>
                <a:cubicBezTo>
                  <a:pt x="244" y="264"/>
                  <a:pt x="248" y="260"/>
                  <a:pt x="248" y="256"/>
                </a:cubicBezTo>
                <a:cubicBezTo>
                  <a:pt x="248" y="251"/>
                  <a:pt x="244" y="247"/>
                  <a:pt x="240" y="247"/>
                </a:cubicBezTo>
                <a:cubicBezTo>
                  <a:pt x="230" y="247"/>
                  <a:pt x="230" y="247"/>
                  <a:pt x="230" y="247"/>
                </a:cubicBezTo>
                <a:cubicBezTo>
                  <a:pt x="227" y="247"/>
                  <a:pt x="225" y="245"/>
                  <a:pt x="225" y="242"/>
                </a:cubicBezTo>
                <a:cubicBezTo>
                  <a:pt x="225" y="239"/>
                  <a:pt x="227" y="237"/>
                  <a:pt x="230" y="237"/>
                </a:cubicBezTo>
                <a:cubicBezTo>
                  <a:pt x="231" y="237"/>
                  <a:pt x="231" y="237"/>
                  <a:pt x="231" y="237"/>
                </a:cubicBezTo>
                <a:cubicBezTo>
                  <a:pt x="233" y="237"/>
                  <a:pt x="236" y="235"/>
                  <a:pt x="236" y="232"/>
                </a:cubicBezTo>
                <a:cubicBezTo>
                  <a:pt x="236" y="229"/>
                  <a:pt x="233" y="227"/>
                  <a:pt x="231" y="227"/>
                </a:cubicBezTo>
                <a:cubicBezTo>
                  <a:pt x="222" y="227"/>
                  <a:pt x="222" y="227"/>
                  <a:pt x="222" y="227"/>
                </a:cubicBezTo>
                <a:cubicBezTo>
                  <a:pt x="221" y="227"/>
                  <a:pt x="220" y="226"/>
                  <a:pt x="220" y="225"/>
                </a:cubicBezTo>
                <a:cubicBezTo>
                  <a:pt x="220" y="224"/>
                  <a:pt x="221" y="224"/>
                  <a:pt x="222" y="224"/>
                </a:cubicBezTo>
                <a:cubicBezTo>
                  <a:pt x="240" y="224"/>
                  <a:pt x="240" y="224"/>
                  <a:pt x="240" y="224"/>
                </a:cubicBezTo>
                <a:cubicBezTo>
                  <a:pt x="243" y="224"/>
                  <a:pt x="245" y="221"/>
                  <a:pt x="245" y="218"/>
                </a:cubicBezTo>
                <a:cubicBezTo>
                  <a:pt x="245" y="216"/>
                  <a:pt x="243" y="213"/>
                  <a:pt x="240" y="213"/>
                </a:cubicBezTo>
                <a:cubicBezTo>
                  <a:pt x="217" y="213"/>
                  <a:pt x="217" y="213"/>
                  <a:pt x="217" y="213"/>
                </a:cubicBezTo>
                <a:cubicBezTo>
                  <a:pt x="216" y="213"/>
                  <a:pt x="215" y="213"/>
                  <a:pt x="215" y="212"/>
                </a:cubicBezTo>
                <a:cubicBezTo>
                  <a:pt x="215" y="211"/>
                  <a:pt x="216" y="210"/>
                  <a:pt x="217" y="210"/>
                </a:cubicBezTo>
                <a:cubicBezTo>
                  <a:pt x="248" y="210"/>
                  <a:pt x="248" y="210"/>
                  <a:pt x="248" y="210"/>
                </a:cubicBezTo>
                <a:cubicBezTo>
                  <a:pt x="251" y="210"/>
                  <a:pt x="253" y="208"/>
                  <a:pt x="253" y="205"/>
                </a:cubicBezTo>
                <a:cubicBezTo>
                  <a:pt x="253" y="202"/>
                  <a:pt x="251" y="200"/>
                  <a:pt x="248" y="200"/>
                </a:cubicBezTo>
                <a:cubicBezTo>
                  <a:pt x="216" y="200"/>
                  <a:pt x="216" y="200"/>
                  <a:pt x="216" y="200"/>
                </a:cubicBezTo>
                <a:cubicBezTo>
                  <a:pt x="215" y="200"/>
                  <a:pt x="214" y="199"/>
                  <a:pt x="214" y="198"/>
                </a:cubicBezTo>
                <a:cubicBezTo>
                  <a:pt x="214" y="197"/>
                  <a:pt x="215" y="196"/>
                  <a:pt x="216" y="196"/>
                </a:cubicBezTo>
                <a:cubicBezTo>
                  <a:pt x="247" y="196"/>
                  <a:pt x="247" y="196"/>
                  <a:pt x="247" y="196"/>
                </a:cubicBezTo>
                <a:cubicBezTo>
                  <a:pt x="250" y="196"/>
                  <a:pt x="252" y="194"/>
                  <a:pt x="252" y="191"/>
                </a:cubicBezTo>
                <a:cubicBezTo>
                  <a:pt x="252" y="189"/>
                  <a:pt x="250" y="186"/>
                  <a:pt x="247" y="186"/>
                </a:cubicBezTo>
                <a:cubicBezTo>
                  <a:pt x="213" y="186"/>
                  <a:pt x="213" y="186"/>
                  <a:pt x="213" y="186"/>
                </a:cubicBezTo>
                <a:cubicBezTo>
                  <a:pt x="212" y="186"/>
                  <a:pt x="212" y="186"/>
                  <a:pt x="212" y="185"/>
                </a:cubicBezTo>
                <a:cubicBezTo>
                  <a:pt x="212" y="184"/>
                  <a:pt x="212" y="183"/>
                  <a:pt x="213" y="183"/>
                </a:cubicBezTo>
                <a:cubicBezTo>
                  <a:pt x="260" y="183"/>
                  <a:pt x="260" y="183"/>
                  <a:pt x="260" y="183"/>
                </a:cubicBezTo>
                <a:cubicBezTo>
                  <a:pt x="263" y="183"/>
                  <a:pt x="265" y="181"/>
                  <a:pt x="265" y="178"/>
                </a:cubicBezTo>
                <a:cubicBezTo>
                  <a:pt x="265" y="175"/>
                  <a:pt x="263" y="173"/>
                  <a:pt x="260" y="173"/>
                </a:cubicBezTo>
                <a:cubicBezTo>
                  <a:pt x="187" y="173"/>
                  <a:pt x="187" y="173"/>
                  <a:pt x="187" y="173"/>
                </a:cubicBezTo>
                <a:cubicBezTo>
                  <a:pt x="186" y="173"/>
                  <a:pt x="185" y="172"/>
                  <a:pt x="185" y="171"/>
                </a:cubicBezTo>
                <a:cubicBezTo>
                  <a:pt x="185" y="170"/>
                  <a:pt x="186" y="169"/>
                  <a:pt x="187" y="169"/>
                </a:cubicBezTo>
                <a:cubicBezTo>
                  <a:pt x="247" y="169"/>
                  <a:pt x="247" y="169"/>
                  <a:pt x="247" y="169"/>
                </a:cubicBezTo>
                <a:cubicBezTo>
                  <a:pt x="249" y="169"/>
                  <a:pt x="252" y="167"/>
                  <a:pt x="252" y="164"/>
                </a:cubicBezTo>
                <a:cubicBezTo>
                  <a:pt x="252" y="161"/>
                  <a:pt x="249" y="159"/>
                  <a:pt x="247" y="159"/>
                </a:cubicBezTo>
                <a:cubicBezTo>
                  <a:pt x="180" y="159"/>
                  <a:pt x="180" y="159"/>
                  <a:pt x="180" y="159"/>
                </a:cubicBezTo>
                <a:cubicBezTo>
                  <a:pt x="179" y="159"/>
                  <a:pt x="178" y="158"/>
                  <a:pt x="178" y="157"/>
                </a:cubicBezTo>
                <a:cubicBezTo>
                  <a:pt x="178" y="156"/>
                  <a:pt x="179" y="156"/>
                  <a:pt x="180" y="156"/>
                </a:cubicBezTo>
                <a:cubicBezTo>
                  <a:pt x="238" y="156"/>
                  <a:pt x="238" y="156"/>
                  <a:pt x="238" y="156"/>
                </a:cubicBezTo>
                <a:cubicBezTo>
                  <a:pt x="241" y="156"/>
                  <a:pt x="243" y="153"/>
                  <a:pt x="243" y="151"/>
                </a:cubicBezTo>
                <a:cubicBezTo>
                  <a:pt x="243" y="148"/>
                  <a:pt x="241" y="146"/>
                  <a:pt x="238" y="146"/>
                </a:cubicBezTo>
                <a:cubicBezTo>
                  <a:pt x="190" y="146"/>
                  <a:pt x="190" y="146"/>
                  <a:pt x="190" y="146"/>
                </a:cubicBezTo>
                <a:cubicBezTo>
                  <a:pt x="189" y="146"/>
                  <a:pt x="188" y="145"/>
                  <a:pt x="188" y="144"/>
                </a:cubicBezTo>
                <a:cubicBezTo>
                  <a:pt x="188" y="143"/>
                  <a:pt x="189" y="142"/>
                  <a:pt x="190" y="142"/>
                </a:cubicBezTo>
                <a:cubicBezTo>
                  <a:pt x="203" y="142"/>
                  <a:pt x="203" y="142"/>
                  <a:pt x="203" y="142"/>
                </a:cubicBezTo>
                <a:cubicBezTo>
                  <a:pt x="206" y="142"/>
                  <a:pt x="208" y="140"/>
                  <a:pt x="208" y="137"/>
                </a:cubicBezTo>
                <a:cubicBezTo>
                  <a:pt x="208" y="134"/>
                  <a:pt x="206" y="132"/>
                  <a:pt x="203" y="132"/>
                </a:cubicBezTo>
                <a:cubicBezTo>
                  <a:pt x="190" y="132"/>
                  <a:pt x="190" y="132"/>
                  <a:pt x="190" y="132"/>
                </a:cubicBezTo>
                <a:cubicBezTo>
                  <a:pt x="189" y="132"/>
                  <a:pt x="188" y="131"/>
                  <a:pt x="188" y="130"/>
                </a:cubicBezTo>
                <a:cubicBezTo>
                  <a:pt x="188" y="129"/>
                  <a:pt x="189" y="128"/>
                  <a:pt x="190" y="128"/>
                </a:cubicBezTo>
                <a:cubicBezTo>
                  <a:pt x="229" y="128"/>
                  <a:pt x="229" y="128"/>
                  <a:pt x="229" y="128"/>
                </a:cubicBezTo>
                <a:cubicBezTo>
                  <a:pt x="232" y="128"/>
                  <a:pt x="234" y="126"/>
                  <a:pt x="234" y="123"/>
                </a:cubicBezTo>
                <a:cubicBezTo>
                  <a:pt x="234" y="121"/>
                  <a:pt x="232" y="118"/>
                  <a:pt x="229" y="118"/>
                </a:cubicBezTo>
                <a:cubicBezTo>
                  <a:pt x="200" y="118"/>
                  <a:pt x="200" y="118"/>
                  <a:pt x="200" y="118"/>
                </a:cubicBezTo>
                <a:cubicBezTo>
                  <a:pt x="199" y="118"/>
                  <a:pt x="198" y="118"/>
                  <a:pt x="198" y="117"/>
                </a:cubicBezTo>
                <a:cubicBezTo>
                  <a:pt x="198" y="116"/>
                  <a:pt x="199" y="115"/>
                  <a:pt x="200" y="115"/>
                </a:cubicBezTo>
                <a:cubicBezTo>
                  <a:pt x="228" y="115"/>
                  <a:pt x="228" y="115"/>
                  <a:pt x="228" y="115"/>
                </a:cubicBezTo>
                <a:cubicBezTo>
                  <a:pt x="231" y="115"/>
                  <a:pt x="234" y="113"/>
                  <a:pt x="234" y="110"/>
                </a:cubicBezTo>
                <a:cubicBezTo>
                  <a:pt x="234" y="107"/>
                  <a:pt x="231" y="105"/>
                  <a:pt x="228" y="105"/>
                </a:cubicBezTo>
                <a:cubicBezTo>
                  <a:pt x="181" y="105"/>
                  <a:pt x="181" y="105"/>
                  <a:pt x="181" y="105"/>
                </a:cubicBezTo>
                <a:cubicBezTo>
                  <a:pt x="180" y="105"/>
                  <a:pt x="180" y="104"/>
                  <a:pt x="180" y="103"/>
                </a:cubicBezTo>
                <a:cubicBezTo>
                  <a:pt x="180" y="102"/>
                  <a:pt x="180" y="101"/>
                  <a:pt x="181" y="101"/>
                </a:cubicBezTo>
                <a:cubicBezTo>
                  <a:pt x="190" y="101"/>
                  <a:pt x="190" y="101"/>
                  <a:pt x="190" y="101"/>
                </a:cubicBezTo>
                <a:cubicBezTo>
                  <a:pt x="192" y="101"/>
                  <a:pt x="195" y="99"/>
                  <a:pt x="195" y="96"/>
                </a:cubicBezTo>
                <a:cubicBezTo>
                  <a:pt x="195" y="93"/>
                  <a:pt x="192" y="91"/>
                  <a:pt x="190" y="91"/>
                </a:cubicBezTo>
                <a:cubicBezTo>
                  <a:pt x="181" y="91"/>
                  <a:pt x="181" y="91"/>
                  <a:pt x="181" y="91"/>
                </a:cubicBezTo>
                <a:cubicBezTo>
                  <a:pt x="180" y="91"/>
                  <a:pt x="179" y="90"/>
                  <a:pt x="179" y="89"/>
                </a:cubicBezTo>
                <a:cubicBezTo>
                  <a:pt x="179" y="89"/>
                  <a:pt x="180" y="88"/>
                  <a:pt x="181" y="88"/>
                </a:cubicBezTo>
                <a:cubicBezTo>
                  <a:pt x="209" y="88"/>
                  <a:pt x="209" y="88"/>
                  <a:pt x="209" y="88"/>
                </a:cubicBezTo>
                <a:cubicBezTo>
                  <a:pt x="209" y="88"/>
                  <a:pt x="209" y="88"/>
                  <a:pt x="209" y="88"/>
                </a:cubicBezTo>
                <a:cubicBezTo>
                  <a:pt x="375" y="88"/>
                  <a:pt x="375" y="88"/>
                  <a:pt x="375" y="88"/>
                </a:cubicBezTo>
                <a:cubicBezTo>
                  <a:pt x="376" y="88"/>
                  <a:pt x="377" y="89"/>
                  <a:pt x="377" y="89"/>
                </a:cubicBezTo>
                <a:cubicBezTo>
                  <a:pt x="377" y="90"/>
                  <a:pt x="376" y="91"/>
                  <a:pt x="375" y="91"/>
                </a:cubicBezTo>
                <a:cubicBezTo>
                  <a:pt x="202" y="91"/>
                  <a:pt x="202" y="91"/>
                  <a:pt x="202" y="91"/>
                </a:cubicBezTo>
                <a:cubicBezTo>
                  <a:pt x="199" y="91"/>
                  <a:pt x="197" y="93"/>
                  <a:pt x="197" y="96"/>
                </a:cubicBezTo>
                <a:cubicBezTo>
                  <a:pt x="197" y="99"/>
                  <a:pt x="199" y="101"/>
                  <a:pt x="202" y="101"/>
                </a:cubicBezTo>
                <a:cubicBezTo>
                  <a:pt x="375" y="101"/>
                  <a:pt x="375" y="101"/>
                  <a:pt x="375" y="101"/>
                </a:cubicBezTo>
                <a:cubicBezTo>
                  <a:pt x="376" y="101"/>
                  <a:pt x="377" y="102"/>
                  <a:pt x="377" y="103"/>
                </a:cubicBezTo>
                <a:cubicBezTo>
                  <a:pt x="377" y="104"/>
                  <a:pt x="376" y="105"/>
                  <a:pt x="375" y="105"/>
                </a:cubicBezTo>
                <a:cubicBezTo>
                  <a:pt x="245" y="105"/>
                  <a:pt x="245" y="105"/>
                  <a:pt x="245" y="105"/>
                </a:cubicBezTo>
                <a:cubicBezTo>
                  <a:pt x="242" y="105"/>
                  <a:pt x="240" y="107"/>
                  <a:pt x="240" y="110"/>
                </a:cubicBezTo>
                <a:cubicBezTo>
                  <a:pt x="240" y="113"/>
                  <a:pt x="242" y="115"/>
                  <a:pt x="245" y="115"/>
                </a:cubicBezTo>
                <a:cubicBezTo>
                  <a:pt x="366" y="115"/>
                  <a:pt x="366" y="115"/>
                  <a:pt x="366" y="115"/>
                </a:cubicBezTo>
                <a:cubicBezTo>
                  <a:pt x="367" y="115"/>
                  <a:pt x="368" y="116"/>
                  <a:pt x="368" y="117"/>
                </a:cubicBezTo>
                <a:cubicBezTo>
                  <a:pt x="368" y="118"/>
                  <a:pt x="367" y="118"/>
                  <a:pt x="366" y="118"/>
                </a:cubicBezTo>
                <a:cubicBezTo>
                  <a:pt x="245" y="118"/>
                  <a:pt x="245" y="118"/>
                  <a:pt x="245" y="118"/>
                </a:cubicBezTo>
                <a:cubicBezTo>
                  <a:pt x="242" y="118"/>
                  <a:pt x="240" y="121"/>
                  <a:pt x="240" y="124"/>
                </a:cubicBezTo>
                <a:cubicBezTo>
                  <a:pt x="240" y="126"/>
                  <a:pt x="242" y="128"/>
                  <a:pt x="245" y="128"/>
                </a:cubicBezTo>
                <a:cubicBezTo>
                  <a:pt x="360" y="128"/>
                  <a:pt x="360" y="128"/>
                  <a:pt x="360" y="128"/>
                </a:cubicBezTo>
                <a:cubicBezTo>
                  <a:pt x="361" y="128"/>
                  <a:pt x="362" y="129"/>
                  <a:pt x="362" y="130"/>
                </a:cubicBezTo>
                <a:cubicBezTo>
                  <a:pt x="362" y="131"/>
                  <a:pt x="361" y="132"/>
                  <a:pt x="360" y="132"/>
                </a:cubicBezTo>
                <a:cubicBezTo>
                  <a:pt x="240" y="132"/>
                  <a:pt x="240" y="132"/>
                  <a:pt x="240" y="132"/>
                </a:cubicBezTo>
                <a:cubicBezTo>
                  <a:pt x="237" y="132"/>
                  <a:pt x="235" y="134"/>
                  <a:pt x="235" y="137"/>
                </a:cubicBezTo>
                <a:cubicBezTo>
                  <a:pt x="235" y="140"/>
                  <a:pt x="237" y="142"/>
                  <a:pt x="240" y="142"/>
                </a:cubicBezTo>
                <a:cubicBezTo>
                  <a:pt x="360" y="142"/>
                  <a:pt x="360" y="142"/>
                  <a:pt x="360" y="142"/>
                </a:cubicBezTo>
                <a:cubicBezTo>
                  <a:pt x="360" y="142"/>
                  <a:pt x="361" y="143"/>
                  <a:pt x="361" y="144"/>
                </a:cubicBezTo>
                <a:cubicBezTo>
                  <a:pt x="361" y="145"/>
                  <a:pt x="360" y="146"/>
                  <a:pt x="360" y="146"/>
                </a:cubicBezTo>
                <a:cubicBezTo>
                  <a:pt x="252" y="146"/>
                  <a:pt x="252" y="146"/>
                  <a:pt x="252" y="146"/>
                </a:cubicBezTo>
                <a:cubicBezTo>
                  <a:pt x="249" y="146"/>
                  <a:pt x="247" y="148"/>
                  <a:pt x="247" y="151"/>
                </a:cubicBezTo>
                <a:cubicBezTo>
                  <a:pt x="247" y="153"/>
                  <a:pt x="249" y="156"/>
                  <a:pt x="252" y="156"/>
                </a:cubicBezTo>
                <a:cubicBezTo>
                  <a:pt x="338" y="156"/>
                  <a:pt x="338" y="156"/>
                  <a:pt x="338" y="156"/>
                </a:cubicBezTo>
                <a:cubicBezTo>
                  <a:pt x="339" y="156"/>
                  <a:pt x="340" y="156"/>
                  <a:pt x="340" y="157"/>
                </a:cubicBezTo>
                <a:cubicBezTo>
                  <a:pt x="340" y="158"/>
                  <a:pt x="339" y="159"/>
                  <a:pt x="338" y="159"/>
                </a:cubicBezTo>
                <a:cubicBezTo>
                  <a:pt x="303" y="159"/>
                  <a:pt x="303" y="159"/>
                  <a:pt x="303" y="159"/>
                </a:cubicBezTo>
                <a:cubicBezTo>
                  <a:pt x="301" y="159"/>
                  <a:pt x="298" y="161"/>
                  <a:pt x="298" y="164"/>
                </a:cubicBezTo>
                <a:cubicBezTo>
                  <a:pt x="298" y="167"/>
                  <a:pt x="301" y="169"/>
                  <a:pt x="303" y="169"/>
                </a:cubicBezTo>
                <a:cubicBezTo>
                  <a:pt x="343" y="169"/>
                  <a:pt x="343" y="169"/>
                  <a:pt x="343" y="169"/>
                </a:cubicBezTo>
                <a:cubicBezTo>
                  <a:pt x="344" y="169"/>
                  <a:pt x="344" y="170"/>
                  <a:pt x="344" y="171"/>
                </a:cubicBezTo>
                <a:cubicBezTo>
                  <a:pt x="344" y="172"/>
                  <a:pt x="344" y="173"/>
                  <a:pt x="343" y="173"/>
                </a:cubicBezTo>
                <a:cubicBezTo>
                  <a:pt x="311" y="173"/>
                  <a:pt x="311" y="173"/>
                  <a:pt x="311" y="173"/>
                </a:cubicBezTo>
                <a:cubicBezTo>
                  <a:pt x="308" y="173"/>
                  <a:pt x="306" y="175"/>
                  <a:pt x="306" y="178"/>
                </a:cubicBezTo>
                <a:cubicBezTo>
                  <a:pt x="306" y="181"/>
                  <a:pt x="308" y="183"/>
                  <a:pt x="311" y="183"/>
                </a:cubicBezTo>
                <a:cubicBezTo>
                  <a:pt x="365" y="183"/>
                  <a:pt x="365" y="183"/>
                  <a:pt x="365" y="183"/>
                </a:cubicBezTo>
                <a:cubicBezTo>
                  <a:pt x="366" y="183"/>
                  <a:pt x="367" y="184"/>
                  <a:pt x="367" y="185"/>
                </a:cubicBezTo>
                <a:cubicBezTo>
                  <a:pt x="367" y="186"/>
                  <a:pt x="366" y="186"/>
                  <a:pt x="365" y="186"/>
                </a:cubicBezTo>
                <a:cubicBezTo>
                  <a:pt x="343" y="186"/>
                  <a:pt x="343" y="186"/>
                  <a:pt x="343" y="186"/>
                </a:cubicBezTo>
                <a:cubicBezTo>
                  <a:pt x="340" y="186"/>
                  <a:pt x="338" y="189"/>
                  <a:pt x="338" y="191"/>
                </a:cubicBezTo>
                <a:cubicBezTo>
                  <a:pt x="338" y="194"/>
                  <a:pt x="340" y="196"/>
                  <a:pt x="343" y="196"/>
                </a:cubicBezTo>
                <a:cubicBezTo>
                  <a:pt x="382" y="196"/>
                  <a:pt x="382" y="196"/>
                  <a:pt x="382" y="196"/>
                </a:cubicBezTo>
                <a:cubicBezTo>
                  <a:pt x="385" y="196"/>
                  <a:pt x="388" y="194"/>
                  <a:pt x="388" y="191"/>
                </a:cubicBezTo>
                <a:cubicBezTo>
                  <a:pt x="388" y="189"/>
                  <a:pt x="385" y="186"/>
                  <a:pt x="382" y="186"/>
                </a:cubicBezTo>
                <a:cubicBezTo>
                  <a:pt x="379" y="186"/>
                  <a:pt x="379" y="186"/>
                  <a:pt x="379" y="186"/>
                </a:cubicBezTo>
                <a:cubicBezTo>
                  <a:pt x="378" y="186"/>
                  <a:pt x="377" y="186"/>
                  <a:pt x="377" y="185"/>
                </a:cubicBezTo>
                <a:cubicBezTo>
                  <a:pt x="377" y="184"/>
                  <a:pt x="378" y="183"/>
                  <a:pt x="379" y="183"/>
                </a:cubicBezTo>
                <a:cubicBezTo>
                  <a:pt x="396" y="183"/>
                  <a:pt x="396" y="183"/>
                  <a:pt x="396" y="183"/>
                </a:cubicBezTo>
                <a:cubicBezTo>
                  <a:pt x="397" y="183"/>
                  <a:pt x="398" y="184"/>
                  <a:pt x="398" y="185"/>
                </a:cubicBezTo>
                <a:cubicBezTo>
                  <a:pt x="398" y="186"/>
                  <a:pt x="397" y="186"/>
                  <a:pt x="396" y="186"/>
                </a:cubicBezTo>
                <a:cubicBezTo>
                  <a:pt x="394" y="186"/>
                  <a:pt x="394" y="186"/>
                  <a:pt x="394" y="186"/>
                </a:cubicBezTo>
                <a:cubicBezTo>
                  <a:pt x="392" y="186"/>
                  <a:pt x="389" y="189"/>
                  <a:pt x="389" y="191"/>
                </a:cubicBezTo>
                <a:cubicBezTo>
                  <a:pt x="389" y="194"/>
                  <a:pt x="392" y="196"/>
                  <a:pt x="394" y="196"/>
                </a:cubicBezTo>
                <a:cubicBezTo>
                  <a:pt x="396" y="196"/>
                  <a:pt x="396" y="196"/>
                  <a:pt x="396" y="196"/>
                </a:cubicBezTo>
                <a:cubicBezTo>
                  <a:pt x="399" y="196"/>
                  <a:pt x="401" y="199"/>
                  <a:pt x="401" y="201"/>
                </a:cubicBezTo>
                <a:cubicBezTo>
                  <a:pt x="401" y="204"/>
                  <a:pt x="399" y="207"/>
                  <a:pt x="396" y="207"/>
                </a:cubicBezTo>
                <a:cubicBezTo>
                  <a:pt x="365" y="207"/>
                  <a:pt x="365" y="207"/>
                  <a:pt x="365" y="207"/>
                </a:cubicBezTo>
                <a:cubicBezTo>
                  <a:pt x="362" y="207"/>
                  <a:pt x="360" y="209"/>
                  <a:pt x="360" y="212"/>
                </a:cubicBezTo>
                <a:cubicBezTo>
                  <a:pt x="360" y="215"/>
                  <a:pt x="362" y="217"/>
                  <a:pt x="365" y="217"/>
                </a:cubicBezTo>
                <a:cubicBezTo>
                  <a:pt x="400" y="217"/>
                  <a:pt x="400" y="217"/>
                  <a:pt x="400" y="217"/>
                </a:cubicBezTo>
                <a:cubicBezTo>
                  <a:pt x="401" y="217"/>
                  <a:pt x="401" y="217"/>
                  <a:pt x="401" y="218"/>
                </a:cubicBezTo>
                <a:cubicBezTo>
                  <a:pt x="401" y="220"/>
                  <a:pt x="401" y="220"/>
                  <a:pt x="400" y="220"/>
                </a:cubicBezTo>
                <a:cubicBezTo>
                  <a:pt x="354" y="220"/>
                  <a:pt x="354" y="220"/>
                  <a:pt x="354" y="220"/>
                </a:cubicBezTo>
                <a:cubicBezTo>
                  <a:pt x="352" y="220"/>
                  <a:pt x="349" y="222"/>
                  <a:pt x="349" y="225"/>
                </a:cubicBezTo>
                <a:cubicBezTo>
                  <a:pt x="349" y="228"/>
                  <a:pt x="352" y="230"/>
                  <a:pt x="354" y="230"/>
                </a:cubicBezTo>
                <a:cubicBezTo>
                  <a:pt x="403" y="230"/>
                  <a:pt x="403" y="230"/>
                  <a:pt x="403" y="230"/>
                </a:cubicBezTo>
                <a:cubicBezTo>
                  <a:pt x="404" y="230"/>
                  <a:pt x="405" y="231"/>
                  <a:pt x="405" y="232"/>
                </a:cubicBezTo>
                <a:cubicBezTo>
                  <a:pt x="405" y="233"/>
                  <a:pt x="404" y="234"/>
                  <a:pt x="403" y="234"/>
                </a:cubicBezTo>
                <a:cubicBezTo>
                  <a:pt x="355" y="234"/>
                  <a:pt x="355" y="234"/>
                  <a:pt x="355" y="234"/>
                </a:cubicBezTo>
                <a:cubicBezTo>
                  <a:pt x="352" y="234"/>
                  <a:pt x="350" y="236"/>
                  <a:pt x="350" y="239"/>
                </a:cubicBezTo>
                <a:cubicBezTo>
                  <a:pt x="350" y="242"/>
                  <a:pt x="352" y="244"/>
                  <a:pt x="355" y="244"/>
                </a:cubicBezTo>
                <a:cubicBezTo>
                  <a:pt x="399" y="244"/>
                  <a:pt x="399" y="244"/>
                  <a:pt x="399" y="244"/>
                </a:cubicBezTo>
                <a:cubicBezTo>
                  <a:pt x="400" y="244"/>
                  <a:pt x="401" y="245"/>
                  <a:pt x="401" y="246"/>
                </a:cubicBezTo>
                <a:cubicBezTo>
                  <a:pt x="401" y="247"/>
                  <a:pt x="400" y="247"/>
                  <a:pt x="399" y="247"/>
                </a:cubicBezTo>
                <a:cubicBezTo>
                  <a:pt x="385" y="247"/>
                  <a:pt x="385" y="247"/>
                  <a:pt x="385" y="247"/>
                </a:cubicBezTo>
                <a:cubicBezTo>
                  <a:pt x="382" y="247"/>
                  <a:pt x="380" y="250"/>
                  <a:pt x="380" y="252"/>
                </a:cubicBezTo>
                <a:cubicBezTo>
                  <a:pt x="380" y="255"/>
                  <a:pt x="382" y="258"/>
                  <a:pt x="385" y="258"/>
                </a:cubicBezTo>
                <a:cubicBezTo>
                  <a:pt x="391" y="258"/>
                  <a:pt x="391" y="258"/>
                  <a:pt x="391" y="258"/>
                </a:cubicBezTo>
                <a:cubicBezTo>
                  <a:pt x="392" y="258"/>
                  <a:pt x="392" y="258"/>
                  <a:pt x="392" y="259"/>
                </a:cubicBezTo>
                <a:cubicBezTo>
                  <a:pt x="392" y="260"/>
                  <a:pt x="392" y="261"/>
                  <a:pt x="391" y="261"/>
                </a:cubicBezTo>
                <a:cubicBezTo>
                  <a:pt x="389" y="261"/>
                  <a:pt x="389" y="261"/>
                  <a:pt x="389" y="261"/>
                </a:cubicBezTo>
                <a:cubicBezTo>
                  <a:pt x="384" y="261"/>
                  <a:pt x="380" y="265"/>
                  <a:pt x="380" y="269"/>
                </a:cubicBezTo>
                <a:cubicBezTo>
                  <a:pt x="380" y="274"/>
                  <a:pt x="384" y="278"/>
                  <a:pt x="389" y="278"/>
                </a:cubicBezTo>
                <a:cubicBezTo>
                  <a:pt x="421" y="278"/>
                  <a:pt x="421" y="278"/>
                  <a:pt x="421" y="278"/>
                </a:cubicBezTo>
                <a:cubicBezTo>
                  <a:pt x="424" y="278"/>
                  <a:pt x="427" y="276"/>
                  <a:pt x="427" y="273"/>
                </a:cubicBezTo>
                <a:cubicBezTo>
                  <a:pt x="427" y="270"/>
                  <a:pt x="424" y="268"/>
                  <a:pt x="421" y="268"/>
                </a:cubicBezTo>
                <a:cubicBezTo>
                  <a:pt x="416" y="268"/>
                  <a:pt x="416" y="268"/>
                  <a:pt x="416" y="268"/>
                </a:cubicBezTo>
                <a:cubicBezTo>
                  <a:pt x="415" y="268"/>
                  <a:pt x="414" y="267"/>
                  <a:pt x="414" y="266"/>
                </a:cubicBezTo>
                <a:cubicBezTo>
                  <a:pt x="414" y="265"/>
                  <a:pt x="415" y="264"/>
                  <a:pt x="416" y="264"/>
                </a:cubicBezTo>
                <a:cubicBezTo>
                  <a:pt x="430" y="264"/>
                  <a:pt x="430" y="264"/>
                  <a:pt x="430" y="264"/>
                </a:cubicBezTo>
                <a:cubicBezTo>
                  <a:pt x="432" y="264"/>
                  <a:pt x="435" y="262"/>
                  <a:pt x="435" y="259"/>
                </a:cubicBezTo>
                <a:cubicBezTo>
                  <a:pt x="435" y="256"/>
                  <a:pt x="432" y="254"/>
                  <a:pt x="430" y="254"/>
                </a:cubicBezTo>
                <a:cubicBezTo>
                  <a:pt x="423" y="254"/>
                  <a:pt x="423" y="254"/>
                  <a:pt x="423" y="254"/>
                </a:cubicBezTo>
                <a:cubicBezTo>
                  <a:pt x="422" y="254"/>
                  <a:pt x="422" y="253"/>
                  <a:pt x="422" y="252"/>
                </a:cubicBezTo>
                <a:cubicBezTo>
                  <a:pt x="422" y="251"/>
                  <a:pt x="422" y="251"/>
                  <a:pt x="423" y="251"/>
                </a:cubicBezTo>
                <a:cubicBezTo>
                  <a:pt x="434" y="251"/>
                  <a:pt x="434" y="251"/>
                  <a:pt x="434" y="251"/>
                </a:cubicBezTo>
                <a:cubicBezTo>
                  <a:pt x="437" y="251"/>
                  <a:pt x="439" y="248"/>
                  <a:pt x="439" y="246"/>
                </a:cubicBezTo>
                <a:cubicBezTo>
                  <a:pt x="439" y="243"/>
                  <a:pt x="437" y="241"/>
                  <a:pt x="434" y="241"/>
                </a:cubicBezTo>
                <a:cubicBezTo>
                  <a:pt x="422" y="240"/>
                  <a:pt x="422" y="240"/>
                  <a:pt x="422" y="240"/>
                </a:cubicBezTo>
                <a:cubicBezTo>
                  <a:pt x="421" y="240"/>
                  <a:pt x="420" y="240"/>
                  <a:pt x="420" y="239"/>
                </a:cubicBezTo>
                <a:cubicBezTo>
                  <a:pt x="420" y="238"/>
                  <a:pt x="421" y="237"/>
                  <a:pt x="422" y="237"/>
                </a:cubicBezTo>
                <a:cubicBezTo>
                  <a:pt x="442" y="237"/>
                  <a:pt x="442" y="237"/>
                  <a:pt x="442" y="237"/>
                </a:cubicBezTo>
                <a:cubicBezTo>
                  <a:pt x="458" y="237"/>
                  <a:pt x="472" y="224"/>
                  <a:pt x="473" y="209"/>
                </a:cubicBezTo>
                <a:cubicBezTo>
                  <a:pt x="475" y="208"/>
                  <a:pt x="476" y="206"/>
                  <a:pt x="476" y="205"/>
                </a:cubicBezTo>
                <a:cubicBezTo>
                  <a:pt x="476" y="202"/>
                  <a:pt x="474" y="200"/>
                  <a:pt x="471" y="20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endParaRPr lang="en-US" sz="1800"/>
          </a:p>
        </p:txBody>
      </p:sp>
    </p:spTree>
    <p:extLst>
      <p:ext uri="{BB962C8B-B14F-4D97-AF65-F5344CB8AC3E}">
        <p14:creationId xmlns:p14="http://schemas.microsoft.com/office/powerpoint/2010/main" val="11376921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399" spc="-100" baseline="0">
                <a:gradFill>
                  <a:gsLst>
                    <a:gs pos="62564">
                      <a:schemeClr val="tx1"/>
                    </a:gs>
                    <a:gs pos="55000">
                      <a:schemeClr val="tx1"/>
                    </a:gs>
                  </a:gsLst>
                  <a:lin ang="5400000" scaled="0"/>
                </a:gradFill>
              </a:defRPr>
            </a:lvl1pPr>
          </a:lstStyle>
          <a:p>
            <a:r>
              <a:rPr lang="en-US"/>
              <a:t>Presentation title</a:t>
            </a:r>
          </a:p>
        </p:txBody>
      </p:sp>
      <p:sp>
        <p:nvSpPr>
          <p:cNvPr id="5" name="Text Placeholder 4"/>
          <p:cNvSpPr>
            <a:spLocks noGrp="1"/>
          </p:cNvSpPr>
          <p:nvPr>
            <p:ph type="body" sz="quarter" idx="12" hasCustomPrompt="1"/>
          </p:nvPr>
        </p:nvSpPr>
        <p:spPr>
          <a:xfrm>
            <a:off x="274701" y="3955787"/>
            <a:ext cx="7315137" cy="1828007"/>
          </a:xfrm>
          <a:noFill/>
        </p:spPr>
        <p:txBody>
          <a:bodyPr lIns="164592" tIns="109728" rIns="164592" bIns="109728">
            <a:noAutofit/>
          </a:bodyPr>
          <a:lstStyle>
            <a:lvl1pPr marL="0" indent="0">
              <a:spcBef>
                <a:spcPts val="0"/>
              </a:spcBef>
              <a:buNone/>
              <a:defRPr sz="3199" spc="0" baseline="0">
                <a:gradFill>
                  <a:gsLst>
                    <a:gs pos="91000">
                      <a:schemeClr val="tx1"/>
                    </a:gs>
                    <a:gs pos="0">
                      <a:schemeClr val="tx1"/>
                    </a:gs>
                  </a:gsLst>
                  <a:lin ang="5400000" scaled="0"/>
                </a:gradFill>
                <a:latin typeface="+mn-lt"/>
              </a:defRPr>
            </a:lvl1pPr>
          </a:lstStyle>
          <a:p>
            <a:pPr lvl="0"/>
            <a:r>
              <a:rPr lang="en-US"/>
              <a:t>Speaker name</a:t>
            </a:r>
          </a:p>
        </p:txBody>
      </p:sp>
      <p:pic>
        <p:nvPicPr>
          <p:cNvPr id="140" name="Picture 139"/>
          <p:cNvPicPr>
            <a:picLocks noChangeAspect="1"/>
          </p:cNvPicPr>
          <p:nvPr userDrawn="1"/>
        </p:nvPicPr>
        <p:blipFill>
          <a:blip r:embed="rId2"/>
          <a:stretch>
            <a:fillRect/>
          </a:stretch>
        </p:blipFill>
        <p:spPr bwMode="black">
          <a:xfrm>
            <a:off x="457201" y="481082"/>
            <a:ext cx="1483418" cy="310896"/>
          </a:xfrm>
          <a:prstGeom prst="rect">
            <a:avLst/>
          </a:prstGeom>
        </p:spPr>
      </p:pic>
      <p:sp>
        <p:nvSpPr>
          <p:cNvPr id="141" name="Freeform 19"/>
          <p:cNvSpPr>
            <a:spLocks noChangeAspect="1" noEditPoints="1"/>
          </p:cNvSpPr>
          <p:nvPr userDrawn="1"/>
        </p:nvSpPr>
        <p:spPr bwMode="black">
          <a:xfrm>
            <a:off x="6727387" y="3466016"/>
            <a:ext cx="5242215" cy="3044982"/>
          </a:xfrm>
          <a:custGeom>
            <a:avLst/>
            <a:gdLst>
              <a:gd name="T0" fmla="*/ 230 w 476"/>
              <a:gd name="T1" fmla="*/ 110 h 278"/>
              <a:gd name="T2" fmla="*/ 204 w 476"/>
              <a:gd name="T3" fmla="*/ 137 h 278"/>
              <a:gd name="T4" fmla="*/ 248 w 476"/>
              <a:gd name="T5" fmla="*/ 164 h 278"/>
              <a:gd name="T6" fmla="*/ 249 w 476"/>
              <a:gd name="T7" fmla="*/ 191 h 278"/>
              <a:gd name="T8" fmla="*/ 241 w 476"/>
              <a:gd name="T9" fmla="*/ 218 h 278"/>
              <a:gd name="T10" fmla="*/ 245 w 476"/>
              <a:gd name="T11" fmla="*/ 256 h 278"/>
              <a:gd name="T12" fmla="*/ 122 w 476"/>
              <a:gd name="T13" fmla="*/ 239 h 278"/>
              <a:gd name="T14" fmla="*/ 145 w 476"/>
              <a:gd name="T15" fmla="*/ 212 h 278"/>
              <a:gd name="T16" fmla="*/ 130 w 476"/>
              <a:gd name="T17" fmla="*/ 185 h 278"/>
              <a:gd name="T18" fmla="*/ 70 w 476"/>
              <a:gd name="T19" fmla="*/ 157 h 278"/>
              <a:gd name="T20" fmla="*/ 95 w 476"/>
              <a:gd name="T21" fmla="*/ 130 h 278"/>
              <a:gd name="T22" fmla="*/ 128 w 476"/>
              <a:gd name="T23" fmla="*/ 103 h 278"/>
              <a:gd name="T24" fmla="*/ 140 w 476"/>
              <a:gd name="T25" fmla="*/ 76 h 278"/>
              <a:gd name="T26" fmla="*/ 135 w 476"/>
              <a:gd name="T27" fmla="*/ 49 h 278"/>
              <a:gd name="T28" fmla="*/ 145 w 476"/>
              <a:gd name="T29" fmla="*/ 22 h 278"/>
              <a:gd name="T30" fmla="*/ 248 w 476"/>
              <a:gd name="T31" fmla="*/ 42 h 278"/>
              <a:gd name="T32" fmla="*/ 217 w 476"/>
              <a:gd name="T33" fmla="*/ 69 h 278"/>
              <a:gd name="T34" fmla="*/ 422 w 476"/>
              <a:gd name="T35" fmla="*/ 234 h 278"/>
              <a:gd name="T36" fmla="*/ 416 w 476"/>
              <a:gd name="T37" fmla="*/ 261 h 278"/>
              <a:gd name="T38" fmla="*/ 385 w 476"/>
              <a:gd name="T39" fmla="*/ 254 h 278"/>
              <a:gd name="T40" fmla="*/ 354 w 476"/>
              <a:gd name="T41" fmla="*/ 227 h 278"/>
              <a:gd name="T42" fmla="*/ 394 w 476"/>
              <a:gd name="T43" fmla="*/ 193 h 278"/>
              <a:gd name="T44" fmla="*/ 343 w 476"/>
              <a:gd name="T45" fmla="*/ 193 h 278"/>
              <a:gd name="T46" fmla="*/ 303 w 476"/>
              <a:gd name="T47" fmla="*/ 166 h 278"/>
              <a:gd name="T48" fmla="*/ 240 w 476"/>
              <a:gd name="T49" fmla="*/ 139 h 278"/>
              <a:gd name="T50" fmla="*/ 245 w 476"/>
              <a:gd name="T51" fmla="*/ 112 h 278"/>
              <a:gd name="T52" fmla="*/ 213 w 476"/>
              <a:gd name="T53" fmla="*/ 85 h 278"/>
              <a:gd name="T54" fmla="*/ 402 w 476"/>
              <a:gd name="T55" fmla="*/ 62 h 278"/>
              <a:gd name="T56" fmla="*/ 404 w 476"/>
              <a:gd name="T57" fmla="*/ 35 h 278"/>
              <a:gd name="T58" fmla="*/ 180 w 476"/>
              <a:gd name="T59" fmla="*/ 28 h 278"/>
              <a:gd name="T60" fmla="*/ 175 w 476"/>
              <a:gd name="T61" fmla="*/ 56 h 278"/>
              <a:gd name="T62" fmla="*/ 149 w 476"/>
              <a:gd name="T63" fmla="*/ 83 h 278"/>
              <a:gd name="T64" fmla="*/ 6 w 476"/>
              <a:gd name="T65" fmla="*/ 67 h 278"/>
              <a:gd name="T66" fmla="*/ 17 w 476"/>
              <a:gd name="T67" fmla="*/ 40 h 278"/>
              <a:gd name="T68" fmla="*/ 56 w 476"/>
              <a:gd name="T69" fmla="*/ 47 h 278"/>
              <a:gd name="T70" fmla="*/ 87 w 476"/>
              <a:gd name="T71" fmla="*/ 74 h 278"/>
              <a:gd name="T72" fmla="*/ 34 w 476"/>
              <a:gd name="T73" fmla="*/ 96 h 278"/>
              <a:gd name="T74" fmla="*/ 33 w 476"/>
              <a:gd name="T75" fmla="*/ 123 h 278"/>
              <a:gd name="T76" fmla="*/ 51 w 476"/>
              <a:gd name="T77" fmla="*/ 151 h 278"/>
              <a:gd name="T78" fmla="*/ 75 w 476"/>
              <a:gd name="T79" fmla="*/ 178 h 278"/>
              <a:gd name="T80" fmla="*/ 94 w 476"/>
              <a:gd name="T81" fmla="*/ 205 h 278"/>
              <a:gd name="T82" fmla="*/ 99 w 476"/>
              <a:gd name="T83" fmla="*/ 232 h 278"/>
              <a:gd name="T84" fmla="*/ 100 w 476"/>
              <a:gd name="T85" fmla="*/ 259 h 278"/>
              <a:gd name="T86" fmla="*/ 222 w 476"/>
              <a:gd name="T87" fmla="*/ 227 h 278"/>
              <a:gd name="T88" fmla="*/ 216 w 476"/>
              <a:gd name="T89" fmla="*/ 200 h 278"/>
              <a:gd name="T90" fmla="*/ 187 w 476"/>
              <a:gd name="T91" fmla="*/ 173 h 278"/>
              <a:gd name="T92" fmla="*/ 190 w 476"/>
              <a:gd name="T93" fmla="*/ 146 h 278"/>
              <a:gd name="T94" fmla="*/ 200 w 476"/>
              <a:gd name="T95" fmla="*/ 118 h 278"/>
              <a:gd name="T96" fmla="*/ 181 w 476"/>
              <a:gd name="T97" fmla="*/ 91 h 278"/>
              <a:gd name="T98" fmla="*/ 377 w 476"/>
              <a:gd name="T99" fmla="*/ 103 h 278"/>
              <a:gd name="T100" fmla="*/ 362 w 476"/>
              <a:gd name="T101" fmla="*/ 130 h 278"/>
              <a:gd name="T102" fmla="*/ 340 w 476"/>
              <a:gd name="T103" fmla="*/ 157 h 278"/>
              <a:gd name="T104" fmla="*/ 367 w 476"/>
              <a:gd name="T105" fmla="*/ 185 h 278"/>
              <a:gd name="T106" fmla="*/ 398 w 476"/>
              <a:gd name="T107" fmla="*/ 185 h 278"/>
              <a:gd name="T108" fmla="*/ 401 w 476"/>
              <a:gd name="T109" fmla="*/ 218 h 278"/>
              <a:gd name="T110" fmla="*/ 401 w 476"/>
              <a:gd name="T111" fmla="*/ 246 h 278"/>
              <a:gd name="T112" fmla="*/ 427 w 476"/>
              <a:gd name="T113" fmla="*/ 273 h 278"/>
              <a:gd name="T114" fmla="*/ 439 w 476"/>
              <a:gd name="T115" fmla="*/ 246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76" h="278">
                <a:moveTo>
                  <a:pt x="205" y="84"/>
                </a:moveTo>
                <a:cubicBezTo>
                  <a:pt x="181" y="84"/>
                  <a:pt x="181" y="84"/>
                  <a:pt x="181" y="84"/>
                </a:cubicBezTo>
                <a:cubicBezTo>
                  <a:pt x="178" y="84"/>
                  <a:pt x="176" y="87"/>
                  <a:pt x="176" y="89"/>
                </a:cubicBezTo>
                <a:cubicBezTo>
                  <a:pt x="176" y="92"/>
                  <a:pt x="178" y="95"/>
                  <a:pt x="181" y="95"/>
                </a:cubicBezTo>
                <a:cubicBezTo>
                  <a:pt x="190" y="95"/>
                  <a:pt x="190" y="95"/>
                  <a:pt x="190" y="95"/>
                </a:cubicBezTo>
                <a:cubicBezTo>
                  <a:pt x="191" y="95"/>
                  <a:pt x="192" y="95"/>
                  <a:pt x="192" y="96"/>
                </a:cubicBezTo>
                <a:cubicBezTo>
                  <a:pt x="192" y="97"/>
                  <a:pt x="191" y="98"/>
                  <a:pt x="190" y="98"/>
                </a:cubicBezTo>
                <a:cubicBezTo>
                  <a:pt x="181" y="98"/>
                  <a:pt x="181" y="98"/>
                  <a:pt x="181" y="98"/>
                </a:cubicBezTo>
                <a:cubicBezTo>
                  <a:pt x="178" y="98"/>
                  <a:pt x="176" y="100"/>
                  <a:pt x="176" y="103"/>
                </a:cubicBezTo>
                <a:cubicBezTo>
                  <a:pt x="176" y="106"/>
                  <a:pt x="178" y="108"/>
                  <a:pt x="181" y="108"/>
                </a:cubicBezTo>
                <a:cubicBezTo>
                  <a:pt x="228" y="108"/>
                  <a:pt x="228" y="108"/>
                  <a:pt x="228" y="108"/>
                </a:cubicBezTo>
                <a:cubicBezTo>
                  <a:pt x="229" y="108"/>
                  <a:pt x="230" y="109"/>
                  <a:pt x="230" y="110"/>
                </a:cubicBezTo>
                <a:cubicBezTo>
                  <a:pt x="230" y="111"/>
                  <a:pt x="229" y="112"/>
                  <a:pt x="228" y="112"/>
                </a:cubicBezTo>
                <a:cubicBezTo>
                  <a:pt x="200" y="112"/>
                  <a:pt x="200" y="112"/>
                  <a:pt x="200" y="112"/>
                </a:cubicBezTo>
                <a:cubicBezTo>
                  <a:pt x="197" y="112"/>
                  <a:pt x="194" y="114"/>
                  <a:pt x="194" y="117"/>
                </a:cubicBezTo>
                <a:cubicBezTo>
                  <a:pt x="194" y="119"/>
                  <a:pt x="197" y="122"/>
                  <a:pt x="200" y="122"/>
                </a:cubicBezTo>
                <a:cubicBezTo>
                  <a:pt x="229" y="122"/>
                  <a:pt x="229" y="122"/>
                  <a:pt x="229" y="122"/>
                </a:cubicBezTo>
                <a:cubicBezTo>
                  <a:pt x="230" y="122"/>
                  <a:pt x="231" y="122"/>
                  <a:pt x="231" y="123"/>
                </a:cubicBezTo>
                <a:cubicBezTo>
                  <a:pt x="231" y="124"/>
                  <a:pt x="230" y="125"/>
                  <a:pt x="229" y="125"/>
                </a:cubicBezTo>
                <a:cubicBezTo>
                  <a:pt x="190" y="125"/>
                  <a:pt x="190" y="125"/>
                  <a:pt x="190" y="125"/>
                </a:cubicBezTo>
                <a:cubicBezTo>
                  <a:pt x="187" y="125"/>
                  <a:pt x="185" y="127"/>
                  <a:pt x="185" y="130"/>
                </a:cubicBezTo>
                <a:cubicBezTo>
                  <a:pt x="185" y="133"/>
                  <a:pt x="187" y="135"/>
                  <a:pt x="190" y="135"/>
                </a:cubicBezTo>
                <a:cubicBezTo>
                  <a:pt x="203" y="135"/>
                  <a:pt x="203" y="135"/>
                  <a:pt x="203" y="135"/>
                </a:cubicBezTo>
                <a:cubicBezTo>
                  <a:pt x="204" y="135"/>
                  <a:pt x="204" y="136"/>
                  <a:pt x="204" y="137"/>
                </a:cubicBezTo>
                <a:cubicBezTo>
                  <a:pt x="204" y="138"/>
                  <a:pt x="204" y="139"/>
                  <a:pt x="203" y="139"/>
                </a:cubicBezTo>
                <a:cubicBezTo>
                  <a:pt x="190" y="139"/>
                  <a:pt x="190" y="139"/>
                  <a:pt x="190" y="139"/>
                </a:cubicBezTo>
                <a:cubicBezTo>
                  <a:pt x="187" y="139"/>
                  <a:pt x="185" y="141"/>
                  <a:pt x="185" y="144"/>
                </a:cubicBezTo>
                <a:cubicBezTo>
                  <a:pt x="185" y="147"/>
                  <a:pt x="187" y="149"/>
                  <a:pt x="190" y="149"/>
                </a:cubicBezTo>
                <a:cubicBezTo>
                  <a:pt x="238" y="149"/>
                  <a:pt x="238" y="149"/>
                  <a:pt x="238" y="149"/>
                </a:cubicBezTo>
                <a:cubicBezTo>
                  <a:pt x="239" y="149"/>
                  <a:pt x="240" y="150"/>
                  <a:pt x="240" y="151"/>
                </a:cubicBezTo>
                <a:cubicBezTo>
                  <a:pt x="240" y="151"/>
                  <a:pt x="239" y="152"/>
                  <a:pt x="238" y="152"/>
                </a:cubicBezTo>
                <a:cubicBezTo>
                  <a:pt x="180" y="152"/>
                  <a:pt x="180" y="152"/>
                  <a:pt x="180" y="152"/>
                </a:cubicBezTo>
                <a:cubicBezTo>
                  <a:pt x="177" y="152"/>
                  <a:pt x="175" y="154"/>
                  <a:pt x="175" y="157"/>
                </a:cubicBezTo>
                <a:cubicBezTo>
                  <a:pt x="175" y="160"/>
                  <a:pt x="177" y="162"/>
                  <a:pt x="180" y="162"/>
                </a:cubicBezTo>
                <a:cubicBezTo>
                  <a:pt x="247" y="162"/>
                  <a:pt x="247" y="162"/>
                  <a:pt x="247" y="162"/>
                </a:cubicBezTo>
                <a:cubicBezTo>
                  <a:pt x="248" y="162"/>
                  <a:pt x="248" y="163"/>
                  <a:pt x="248" y="164"/>
                </a:cubicBezTo>
                <a:cubicBezTo>
                  <a:pt x="248" y="165"/>
                  <a:pt x="248" y="166"/>
                  <a:pt x="247" y="166"/>
                </a:cubicBezTo>
                <a:cubicBezTo>
                  <a:pt x="187" y="166"/>
                  <a:pt x="187" y="166"/>
                  <a:pt x="187" y="166"/>
                </a:cubicBezTo>
                <a:cubicBezTo>
                  <a:pt x="184" y="166"/>
                  <a:pt x="182" y="168"/>
                  <a:pt x="182" y="171"/>
                </a:cubicBezTo>
                <a:cubicBezTo>
                  <a:pt x="182" y="174"/>
                  <a:pt x="184" y="176"/>
                  <a:pt x="187" y="176"/>
                </a:cubicBezTo>
                <a:cubicBezTo>
                  <a:pt x="260" y="176"/>
                  <a:pt x="260" y="176"/>
                  <a:pt x="260" y="176"/>
                </a:cubicBezTo>
                <a:cubicBezTo>
                  <a:pt x="261" y="176"/>
                  <a:pt x="262" y="177"/>
                  <a:pt x="262" y="178"/>
                </a:cubicBezTo>
                <a:cubicBezTo>
                  <a:pt x="262" y="179"/>
                  <a:pt x="261" y="179"/>
                  <a:pt x="260" y="179"/>
                </a:cubicBezTo>
                <a:cubicBezTo>
                  <a:pt x="213" y="179"/>
                  <a:pt x="213" y="179"/>
                  <a:pt x="213" y="179"/>
                </a:cubicBezTo>
                <a:cubicBezTo>
                  <a:pt x="211" y="179"/>
                  <a:pt x="208" y="182"/>
                  <a:pt x="208" y="185"/>
                </a:cubicBezTo>
                <a:cubicBezTo>
                  <a:pt x="208" y="187"/>
                  <a:pt x="211" y="190"/>
                  <a:pt x="213" y="190"/>
                </a:cubicBezTo>
                <a:cubicBezTo>
                  <a:pt x="247" y="190"/>
                  <a:pt x="247" y="190"/>
                  <a:pt x="247" y="190"/>
                </a:cubicBezTo>
                <a:cubicBezTo>
                  <a:pt x="248" y="190"/>
                  <a:pt x="249" y="190"/>
                  <a:pt x="249" y="191"/>
                </a:cubicBezTo>
                <a:cubicBezTo>
                  <a:pt x="249" y="192"/>
                  <a:pt x="248" y="193"/>
                  <a:pt x="247" y="193"/>
                </a:cubicBezTo>
                <a:cubicBezTo>
                  <a:pt x="216" y="193"/>
                  <a:pt x="216" y="193"/>
                  <a:pt x="216" y="193"/>
                </a:cubicBezTo>
                <a:cubicBezTo>
                  <a:pt x="213" y="193"/>
                  <a:pt x="210" y="195"/>
                  <a:pt x="210" y="198"/>
                </a:cubicBezTo>
                <a:cubicBezTo>
                  <a:pt x="210" y="201"/>
                  <a:pt x="213" y="203"/>
                  <a:pt x="216" y="203"/>
                </a:cubicBezTo>
                <a:cubicBezTo>
                  <a:pt x="248" y="203"/>
                  <a:pt x="248" y="203"/>
                  <a:pt x="248" y="203"/>
                </a:cubicBezTo>
                <a:cubicBezTo>
                  <a:pt x="249" y="203"/>
                  <a:pt x="250" y="204"/>
                  <a:pt x="250" y="205"/>
                </a:cubicBezTo>
                <a:cubicBezTo>
                  <a:pt x="250" y="206"/>
                  <a:pt x="249" y="207"/>
                  <a:pt x="248" y="207"/>
                </a:cubicBezTo>
                <a:cubicBezTo>
                  <a:pt x="217" y="207"/>
                  <a:pt x="217" y="207"/>
                  <a:pt x="217" y="207"/>
                </a:cubicBezTo>
                <a:cubicBezTo>
                  <a:pt x="214" y="207"/>
                  <a:pt x="212" y="209"/>
                  <a:pt x="212" y="212"/>
                </a:cubicBezTo>
                <a:cubicBezTo>
                  <a:pt x="212" y="214"/>
                  <a:pt x="214" y="217"/>
                  <a:pt x="217" y="217"/>
                </a:cubicBezTo>
                <a:cubicBezTo>
                  <a:pt x="240" y="217"/>
                  <a:pt x="240" y="217"/>
                  <a:pt x="240" y="217"/>
                </a:cubicBezTo>
                <a:cubicBezTo>
                  <a:pt x="241" y="217"/>
                  <a:pt x="241" y="217"/>
                  <a:pt x="241" y="218"/>
                </a:cubicBezTo>
                <a:cubicBezTo>
                  <a:pt x="241" y="219"/>
                  <a:pt x="241" y="220"/>
                  <a:pt x="240" y="220"/>
                </a:cubicBezTo>
                <a:cubicBezTo>
                  <a:pt x="222" y="220"/>
                  <a:pt x="222" y="220"/>
                  <a:pt x="222" y="220"/>
                </a:cubicBezTo>
                <a:cubicBezTo>
                  <a:pt x="219" y="220"/>
                  <a:pt x="217" y="222"/>
                  <a:pt x="217" y="225"/>
                </a:cubicBezTo>
                <a:cubicBezTo>
                  <a:pt x="217" y="228"/>
                  <a:pt x="219" y="230"/>
                  <a:pt x="222" y="230"/>
                </a:cubicBezTo>
                <a:cubicBezTo>
                  <a:pt x="231" y="230"/>
                  <a:pt x="231" y="230"/>
                  <a:pt x="231" y="230"/>
                </a:cubicBezTo>
                <a:cubicBezTo>
                  <a:pt x="232" y="230"/>
                  <a:pt x="232" y="231"/>
                  <a:pt x="232" y="232"/>
                </a:cubicBezTo>
                <a:cubicBezTo>
                  <a:pt x="232" y="233"/>
                  <a:pt x="232" y="234"/>
                  <a:pt x="231" y="234"/>
                </a:cubicBezTo>
                <a:cubicBezTo>
                  <a:pt x="230" y="234"/>
                  <a:pt x="230" y="234"/>
                  <a:pt x="230" y="234"/>
                </a:cubicBezTo>
                <a:cubicBezTo>
                  <a:pt x="225" y="234"/>
                  <a:pt x="222" y="237"/>
                  <a:pt x="222" y="242"/>
                </a:cubicBezTo>
                <a:cubicBezTo>
                  <a:pt x="222" y="247"/>
                  <a:pt x="225" y="251"/>
                  <a:pt x="230" y="251"/>
                </a:cubicBezTo>
                <a:cubicBezTo>
                  <a:pt x="240" y="251"/>
                  <a:pt x="240" y="251"/>
                  <a:pt x="240" y="251"/>
                </a:cubicBezTo>
                <a:cubicBezTo>
                  <a:pt x="243" y="251"/>
                  <a:pt x="245" y="253"/>
                  <a:pt x="245" y="256"/>
                </a:cubicBezTo>
                <a:cubicBezTo>
                  <a:pt x="245" y="259"/>
                  <a:pt x="243" y="261"/>
                  <a:pt x="240" y="261"/>
                </a:cubicBezTo>
                <a:cubicBezTo>
                  <a:pt x="105" y="261"/>
                  <a:pt x="105" y="261"/>
                  <a:pt x="105" y="261"/>
                </a:cubicBezTo>
                <a:cubicBezTo>
                  <a:pt x="104" y="261"/>
                  <a:pt x="103" y="260"/>
                  <a:pt x="103" y="259"/>
                </a:cubicBezTo>
                <a:cubicBezTo>
                  <a:pt x="103" y="258"/>
                  <a:pt x="104" y="257"/>
                  <a:pt x="105" y="257"/>
                </a:cubicBezTo>
                <a:cubicBezTo>
                  <a:pt x="112" y="257"/>
                  <a:pt x="112" y="257"/>
                  <a:pt x="112" y="257"/>
                </a:cubicBezTo>
                <a:cubicBezTo>
                  <a:pt x="114" y="257"/>
                  <a:pt x="116" y="255"/>
                  <a:pt x="116" y="252"/>
                </a:cubicBezTo>
                <a:cubicBezTo>
                  <a:pt x="116" y="250"/>
                  <a:pt x="114" y="247"/>
                  <a:pt x="112" y="247"/>
                </a:cubicBezTo>
                <a:cubicBezTo>
                  <a:pt x="105" y="247"/>
                  <a:pt x="105" y="247"/>
                  <a:pt x="105" y="247"/>
                </a:cubicBezTo>
                <a:cubicBezTo>
                  <a:pt x="104" y="247"/>
                  <a:pt x="103" y="247"/>
                  <a:pt x="103" y="246"/>
                </a:cubicBezTo>
                <a:cubicBezTo>
                  <a:pt x="103" y="245"/>
                  <a:pt x="104" y="244"/>
                  <a:pt x="105" y="244"/>
                </a:cubicBezTo>
                <a:cubicBezTo>
                  <a:pt x="117" y="244"/>
                  <a:pt x="117" y="244"/>
                  <a:pt x="117" y="244"/>
                </a:cubicBezTo>
                <a:cubicBezTo>
                  <a:pt x="120" y="244"/>
                  <a:pt x="122" y="242"/>
                  <a:pt x="122" y="239"/>
                </a:cubicBezTo>
                <a:cubicBezTo>
                  <a:pt x="122" y="236"/>
                  <a:pt x="120" y="234"/>
                  <a:pt x="117" y="234"/>
                </a:cubicBezTo>
                <a:cubicBezTo>
                  <a:pt x="104" y="234"/>
                  <a:pt x="104" y="234"/>
                  <a:pt x="104" y="234"/>
                </a:cubicBezTo>
                <a:cubicBezTo>
                  <a:pt x="103" y="234"/>
                  <a:pt x="102" y="233"/>
                  <a:pt x="102" y="232"/>
                </a:cubicBezTo>
                <a:cubicBezTo>
                  <a:pt x="102" y="231"/>
                  <a:pt x="103" y="230"/>
                  <a:pt x="104" y="230"/>
                </a:cubicBezTo>
                <a:cubicBezTo>
                  <a:pt x="130" y="230"/>
                  <a:pt x="130" y="230"/>
                  <a:pt x="130" y="230"/>
                </a:cubicBezTo>
                <a:cubicBezTo>
                  <a:pt x="133" y="230"/>
                  <a:pt x="135" y="228"/>
                  <a:pt x="135" y="225"/>
                </a:cubicBezTo>
                <a:cubicBezTo>
                  <a:pt x="135" y="222"/>
                  <a:pt x="133" y="220"/>
                  <a:pt x="130" y="220"/>
                </a:cubicBezTo>
                <a:cubicBezTo>
                  <a:pt x="105" y="220"/>
                  <a:pt x="105" y="220"/>
                  <a:pt x="105" y="220"/>
                </a:cubicBezTo>
                <a:cubicBezTo>
                  <a:pt x="104" y="220"/>
                  <a:pt x="104" y="219"/>
                  <a:pt x="104" y="218"/>
                </a:cubicBezTo>
                <a:cubicBezTo>
                  <a:pt x="104" y="217"/>
                  <a:pt x="104" y="217"/>
                  <a:pt x="105" y="217"/>
                </a:cubicBezTo>
                <a:cubicBezTo>
                  <a:pt x="140" y="217"/>
                  <a:pt x="140" y="217"/>
                  <a:pt x="140" y="217"/>
                </a:cubicBezTo>
                <a:cubicBezTo>
                  <a:pt x="143" y="217"/>
                  <a:pt x="145" y="214"/>
                  <a:pt x="145" y="212"/>
                </a:cubicBezTo>
                <a:cubicBezTo>
                  <a:pt x="145" y="209"/>
                  <a:pt x="143" y="207"/>
                  <a:pt x="140" y="207"/>
                </a:cubicBezTo>
                <a:cubicBezTo>
                  <a:pt x="99" y="207"/>
                  <a:pt x="99" y="207"/>
                  <a:pt x="99" y="207"/>
                </a:cubicBezTo>
                <a:cubicBezTo>
                  <a:pt x="98" y="207"/>
                  <a:pt x="97" y="206"/>
                  <a:pt x="97" y="205"/>
                </a:cubicBezTo>
                <a:cubicBezTo>
                  <a:pt x="97" y="204"/>
                  <a:pt x="98" y="203"/>
                  <a:pt x="99" y="203"/>
                </a:cubicBezTo>
                <a:cubicBezTo>
                  <a:pt x="143" y="203"/>
                  <a:pt x="143" y="203"/>
                  <a:pt x="143" y="203"/>
                </a:cubicBezTo>
                <a:cubicBezTo>
                  <a:pt x="146" y="203"/>
                  <a:pt x="148" y="201"/>
                  <a:pt x="148" y="198"/>
                </a:cubicBezTo>
                <a:cubicBezTo>
                  <a:pt x="148" y="195"/>
                  <a:pt x="146" y="193"/>
                  <a:pt x="143" y="193"/>
                </a:cubicBezTo>
                <a:cubicBezTo>
                  <a:pt x="89" y="193"/>
                  <a:pt x="89" y="193"/>
                  <a:pt x="89" y="193"/>
                </a:cubicBezTo>
                <a:cubicBezTo>
                  <a:pt x="88" y="193"/>
                  <a:pt x="88" y="192"/>
                  <a:pt x="88" y="191"/>
                </a:cubicBezTo>
                <a:cubicBezTo>
                  <a:pt x="88" y="190"/>
                  <a:pt x="88" y="190"/>
                  <a:pt x="89" y="190"/>
                </a:cubicBezTo>
                <a:cubicBezTo>
                  <a:pt x="125" y="190"/>
                  <a:pt x="125" y="190"/>
                  <a:pt x="125" y="190"/>
                </a:cubicBezTo>
                <a:cubicBezTo>
                  <a:pt x="128" y="190"/>
                  <a:pt x="130" y="187"/>
                  <a:pt x="130" y="185"/>
                </a:cubicBezTo>
                <a:cubicBezTo>
                  <a:pt x="130" y="182"/>
                  <a:pt x="128" y="179"/>
                  <a:pt x="125" y="179"/>
                </a:cubicBezTo>
                <a:cubicBezTo>
                  <a:pt x="80" y="179"/>
                  <a:pt x="80" y="179"/>
                  <a:pt x="80" y="179"/>
                </a:cubicBezTo>
                <a:cubicBezTo>
                  <a:pt x="79" y="179"/>
                  <a:pt x="78" y="179"/>
                  <a:pt x="78" y="178"/>
                </a:cubicBezTo>
                <a:cubicBezTo>
                  <a:pt x="78" y="177"/>
                  <a:pt x="79" y="176"/>
                  <a:pt x="80" y="176"/>
                </a:cubicBezTo>
                <a:cubicBezTo>
                  <a:pt x="84" y="176"/>
                  <a:pt x="84" y="176"/>
                  <a:pt x="84" y="176"/>
                </a:cubicBezTo>
                <a:cubicBezTo>
                  <a:pt x="86" y="176"/>
                  <a:pt x="89" y="174"/>
                  <a:pt x="89" y="171"/>
                </a:cubicBezTo>
                <a:cubicBezTo>
                  <a:pt x="89" y="168"/>
                  <a:pt x="86" y="166"/>
                  <a:pt x="84" y="166"/>
                </a:cubicBezTo>
                <a:cubicBezTo>
                  <a:pt x="65" y="166"/>
                  <a:pt x="65" y="166"/>
                  <a:pt x="65" y="166"/>
                </a:cubicBezTo>
                <a:cubicBezTo>
                  <a:pt x="64" y="166"/>
                  <a:pt x="63" y="165"/>
                  <a:pt x="63" y="164"/>
                </a:cubicBezTo>
                <a:cubicBezTo>
                  <a:pt x="63" y="163"/>
                  <a:pt x="64" y="162"/>
                  <a:pt x="65" y="162"/>
                </a:cubicBezTo>
                <a:cubicBezTo>
                  <a:pt x="65" y="162"/>
                  <a:pt x="65" y="162"/>
                  <a:pt x="65" y="162"/>
                </a:cubicBezTo>
                <a:cubicBezTo>
                  <a:pt x="68" y="162"/>
                  <a:pt x="70" y="160"/>
                  <a:pt x="70" y="157"/>
                </a:cubicBezTo>
                <a:cubicBezTo>
                  <a:pt x="70" y="154"/>
                  <a:pt x="68" y="152"/>
                  <a:pt x="65" y="152"/>
                </a:cubicBezTo>
                <a:cubicBezTo>
                  <a:pt x="56" y="152"/>
                  <a:pt x="56" y="152"/>
                  <a:pt x="56" y="152"/>
                </a:cubicBezTo>
                <a:cubicBezTo>
                  <a:pt x="55" y="152"/>
                  <a:pt x="54" y="151"/>
                  <a:pt x="54" y="151"/>
                </a:cubicBezTo>
                <a:cubicBezTo>
                  <a:pt x="54" y="150"/>
                  <a:pt x="55" y="149"/>
                  <a:pt x="56" y="149"/>
                </a:cubicBezTo>
                <a:cubicBezTo>
                  <a:pt x="63" y="149"/>
                  <a:pt x="63" y="149"/>
                  <a:pt x="63" y="149"/>
                </a:cubicBezTo>
                <a:cubicBezTo>
                  <a:pt x="66" y="149"/>
                  <a:pt x="68" y="147"/>
                  <a:pt x="68" y="144"/>
                </a:cubicBezTo>
                <a:cubicBezTo>
                  <a:pt x="68" y="141"/>
                  <a:pt x="66" y="139"/>
                  <a:pt x="63" y="139"/>
                </a:cubicBezTo>
                <a:cubicBezTo>
                  <a:pt x="45" y="139"/>
                  <a:pt x="45" y="139"/>
                  <a:pt x="45" y="139"/>
                </a:cubicBezTo>
                <a:cubicBezTo>
                  <a:pt x="44" y="139"/>
                  <a:pt x="43" y="138"/>
                  <a:pt x="43" y="137"/>
                </a:cubicBezTo>
                <a:cubicBezTo>
                  <a:pt x="43" y="136"/>
                  <a:pt x="44" y="135"/>
                  <a:pt x="45" y="135"/>
                </a:cubicBezTo>
                <a:cubicBezTo>
                  <a:pt x="90" y="135"/>
                  <a:pt x="90" y="135"/>
                  <a:pt x="90" y="135"/>
                </a:cubicBezTo>
                <a:cubicBezTo>
                  <a:pt x="93" y="135"/>
                  <a:pt x="95" y="133"/>
                  <a:pt x="95" y="130"/>
                </a:cubicBezTo>
                <a:cubicBezTo>
                  <a:pt x="95" y="127"/>
                  <a:pt x="93" y="125"/>
                  <a:pt x="90" y="125"/>
                </a:cubicBezTo>
                <a:cubicBezTo>
                  <a:pt x="39" y="125"/>
                  <a:pt x="39" y="125"/>
                  <a:pt x="39" y="125"/>
                </a:cubicBezTo>
                <a:cubicBezTo>
                  <a:pt x="38" y="125"/>
                  <a:pt x="37" y="124"/>
                  <a:pt x="37" y="123"/>
                </a:cubicBezTo>
                <a:cubicBezTo>
                  <a:pt x="37" y="122"/>
                  <a:pt x="38" y="122"/>
                  <a:pt x="39" y="122"/>
                </a:cubicBezTo>
                <a:cubicBezTo>
                  <a:pt x="102" y="122"/>
                  <a:pt x="102" y="122"/>
                  <a:pt x="102" y="122"/>
                </a:cubicBezTo>
                <a:cubicBezTo>
                  <a:pt x="105" y="122"/>
                  <a:pt x="107" y="119"/>
                  <a:pt x="107" y="117"/>
                </a:cubicBezTo>
                <a:cubicBezTo>
                  <a:pt x="107" y="114"/>
                  <a:pt x="105" y="112"/>
                  <a:pt x="102" y="112"/>
                </a:cubicBezTo>
                <a:cubicBezTo>
                  <a:pt x="43" y="112"/>
                  <a:pt x="43" y="112"/>
                  <a:pt x="43" y="112"/>
                </a:cubicBezTo>
                <a:cubicBezTo>
                  <a:pt x="42" y="112"/>
                  <a:pt x="41" y="111"/>
                  <a:pt x="41" y="110"/>
                </a:cubicBezTo>
                <a:cubicBezTo>
                  <a:pt x="41" y="109"/>
                  <a:pt x="42" y="108"/>
                  <a:pt x="43" y="108"/>
                </a:cubicBezTo>
                <a:cubicBezTo>
                  <a:pt x="122" y="108"/>
                  <a:pt x="122" y="108"/>
                  <a:pt x="122" y="108"/>
                </a:cubicBezTo>
                <a:cubicBezTo>
                  <a:pt x="125" y="108"/>
                  <a:pt x="128" y="106"/>
                  <a:pt x="128" y="103"/>
                </a:cubicBezTo>
                <a:cubicBezTo>
                  <a:pt x="128" y="100"/>
                  <a:pt x="125" y="98"/>
                  <a:pt x="122" y="98"/>
                </a:cubicBezTo>
                <a:cubicBezTo>
                  <a:pt x="39" y="98"/>
                  <a:pt x="39" y="98"/>
                  <a:pt x="39" y="98"/>
                </a:cubicBezTo>
                <a:cubicBezTo>
                  <a:pt x="38" y="98"/>
                  <a:pt x="37" y="97"/>
                  <a:pt x="37" y="96"/>
                </a:cubicBezTo>
                <a:cubicBezTo>
                  <a:pt x="37" y="95"/>
                  <a:pt x="38" y="95"/>
                  <a:pt x="39" y="95"/>
                </a:cubicBezTo>
                <a:cubicBezTo>
                  <a:pt x="123" y="95"/>
                  <a:pt x="123" y="95"/>
                  <a:pt x="123" y="95"/>
                </a:cubicBezTo>
                <a:cubicBezTo>
                  <a:pt x="126" y="95"/>
                  <a:pt x="128" y="92"/>
                  <a:pt x="128" y="89"/>
                </a:cubicBezTo>
                <a:cubicBezTo>
                  <a:pt x="128" y="89"/>
                  <a:pt x="128" y="88"/>
                  <a:pt x="128" y="88"/>
                </a:cubicBezTo>
                <a:cubicBezTo>
                  <a:pt x="148" y="88"/>
                  <a:pt x="148" y="88"/>
                  <a:pt x="148" y="88"/>
                </a:cubicBezTo>
                <a:cubicBezTo>
                  <a:pt x="150" y="88"/>
                  <a:pt x="152" y="85"/>
                  <a:pt x="152" y="83"/>
                </a:cubicBezTo>
                <a:cubicBezTo>
                  <a:pt x="152" y="80"/>
                  <a:pt x="150" y="78"/>
                  <a:pt x="148" y="78"/>
                </a:cubicBezTo>
                <a:cubicBezTo>
                  <a:pt x="142" y="78"/>
                  <a:pt x="142" y="78"/>
                  <a:pt x="142" y="78"/>
                </a:cubicBezTo>
                <a:cubicBezTo>
                  <a:pt x="141" y="78"/>
                  <a:pt x="140" y="77"/>
                  <a:pt x="140" y="76"/>
                </a:cubicBezTo>
                <a:cubicBezTo>
                  <a:pt x="140" y="75"/>
                  <a:pt x="141" y="74"/>
                  <a:pt x="142" y="74"/>
                </a:cubicBezTo>
                <a:cubicBezTo>
                  <a:pt x="170" y="74"/>
                  <a:pt x="170" y="74"/>
                  <a:pt x="170" y="74"/>
                </a:cubicBezTo>
                <a:cubicBezTo>
                  <a:pt x="173" y="74"/>
                  <a:pt x="175" y="72"/>
                  <a:pt x="175" y="69"/>
                </a:cubicBezTo>
                <a:cubicBezTo>
                  <a:pt x="175" y="66"/>
                  <a:pt x="173" y="64"/>
                  <a:pt x="170" y="64"/>
                </a:cubicBezTo>
                <a:cubicBezTo>
                  <a:pt x="142" y="64"/>
                  <a:pt x="142" y="64"/>
                  <a:pt x="142" y="64"/>
                </a:cubicBezTo>
                <a:cubicBezTo>
                  <a:pt x="141" y="64"/>
                  <a:pt x="140" y="63"/>
                  <a:pt x="140" y="62"/>
                </a:cubicBezTo>
                <a:cubicBezTo>
                  <a:pt x="140" y="62"/>
                  <a:pt x="141" y="61"/>
                  <a:pt x="142" y="61"/>
                </a:cubicBezTo>
                <a:cubicBezTo>
                  <a:pt x="173" y="61"/>
                  <a:pt x="173" y="61"/>
                  <a:pt x="173" y="61"/>
                </a:cubicBezTo>
                <a:cubicBezTo>
                  <a:pt x="176" y="61"/>
                  <a:pt x="178" y="58"/>
                  <a:pt x="178" y="56"/>
                </a:cubicBezTo>
                <a:cubicBezTo>
                  <a:pt x="178" y="53"/>
                  <a:pt x="176" y="50"/>
                  <a:pt x="173" y="50"/>
                </a:cubicBezTo>
                <a:cubicBezTo>
                  <a:pt x="137" y="50"/>
                  <a:pt x="137" y="50"/>
                  <a:pt x="137" y="50"/>
                </a:cubicBezTo>
                <a:cubicBezTo>
                  <a:pt x="136" y="50"/>
                  <a:pt x="135" y="50"/>
                  <a:pt x="135" y="49"/>
                </a:cubicBezTo>
                <a:cubicBezTo>
                  <a:pt x="135" y="48"/>
                  <a:pt x="136" y="47"/>
                  <a:pt x="137" y="47"/>
                </a:cubicBezTo>
                <a:cubicBezTo>
                  <a:pt x="177" y="47"/>
                  <a:pt x="177" y="47"/>
                  <a:pt x="177" y="47"/>
                </a:cubicBezTo>
                <a:cubicBezTo>
                  <a:pt x="179" y="47"/>
                  <a:pt x="182" y="45"/>
                  <a:pt x="182" y="42"/>
                </a:cubicBezTo>
                <a:cubicBezTo>
                  <a:pt x="182" y="39"/>
                  <a:pt x="179" y="37"/>
                  <a:pt x="177" y="37"/>
                </a:cubicBezTo>
                <a:cubicBezTo>
                  <a:pt x="132" y="37"/>
                  <a:pt x="132" y="37"/>
                  <a:pt x="132" y="37"/>
                </a:cubicBezTo>
                <a:cubicBezTo>
                  <a:pt x="132" y="37"/>
                  <a:pt x="131" y="36"/>
                  <a:pt x="131" y="35"/>
                </a:cubicBezTo>
                <a:cubicBezTo>
                  <a:pt x="131" y="34"/>
                  <a:pt x="132" y="34"/>
                  <a:pt x="132" y="34"/>
                </a:cubicBezTo>
                <a:cubicBezTo>
                  <a:pt x="178" y="34"/>
                  <a:pt x="178" y="34"/>
                  <a:pt x="178" y="34"/>
                </a:cubicBezTo>
                <a:cubicBezTo>
                  <a:pt x="181" y="34"/>
                  <a:pt x="183" y="31"/>
                  <a:pt x="183" y="28"/>
                </a:cubicBezTo>
                <a:cubicBezTo>
                  <a:pt x="183" y="26"/>
                  <a:pt x="181" y="23"/>
                  <a:pt x="178" y="23"/>
                </a:cubicBezTo>
                <a:cubicBezTo>
                  <a:pt x="147" y="23"/>
                  <a:pt x="147" y="23"/>
                  <a:pt x="147" y="23"/>
                </a:cubicBezTo>
                <a:cubicBezTo>
                  <a:pt x="146" y="23"/>
                  <a:pt x="145" y="23"/>
                  <a:pt x="145" y="22"/>
                </a:cubicBezTo>
                <a:cubicBezTo>
                  <a:pt x="145" y="21"/>
                  <a:pt x="146" y="20"/>
                  <a:pt x="147" y="20"/>
                </a:cubicBezTo>
                <a:cubicBezTo>
                  <a:pt x="292" y="20"/>
                  <a:pt x="292" y="20"/>
                  <a:pt x="292" y="20"/>
                </a:cubicBezTo>
                <a:cubicBezTo>
                  <a:pt x="292" y="20"/>
                  <a:pt x="293" y="21"/>
                  <a:pt x="293" y="22"/>
                </a:cubicBezTo>
                <a:cubicBezTo>
                  <a:pt x="293" y="23"/>
                  <a:pt x="292" y="23"/>
                  <a:pt x="292" y="23"/>
                </a:cubicBezTo>
                <a:cubicBezTo>
                  <a:pt x="289" y="23"/>
                  <a:pt x="289" y="23"/>
                  <a:pt x="289" y="23"/>
                </a:cubicBezTo>
                <a:cubicBezTo>
                  <a:pt x="286" y="23"/>
                  <a:pt x="284" y="26"/>
                  <a:pt x="284" y="28"/>
                </a:cubicBezTo>
                <a:cubicBezTo>
                  <a:pt x="284" y="31"/>
                  <a:pt x="286" y="34"/>
                  <a:pt x="289" y="34"/>
                </a:cubicBezTo>
                <a:cubicBezTo>
                  <a:pt x="399" y="34"/>
                  <a:pt x="399" y="34"/>
                  <a:pt x="399" y="34"/>
                </a:cubicBezTo>
                <a:cubicBezTo>
                  <a:pt x="400" y="34"/>
                  <a:pt x="401" y="34"/>
                  <a:pt x="401" y="35"/>
                </a:cubicBezTo>
                <a:cubicBezTo>
                  <a:pt x="401" y="36"/>
                  <a:pt x="400" y="37"/>
                  <a:pt x="399" y="37"/>
                </a:cubicBezTo>
                <a:cubicBezTo>
                  <a:pt x="253" y="37"/>
                  <a:pt x="253" y="37"/>
                  <a:pt x="253" y="37"/>
                </a:cubicBezTo>
                <a:cubicBezTo>
                  <a:pt x="251" y="37"/>
                  <a:pt x="248" y="39"/>
                  <a:pt x="248" y="42"/>
                </a:cubicBezTo>
                <a:cubicBezTo>
                  <a:pt x="248" y="45"/>
                  <a:pt x="251" y="47"/>
                  <a:pt x="253" y="47"/>
                </a:cubicBezTo>
                <a:cubicBezTo>
                  <a:pt x="397" y="47"/>
                  <a:pt x="397" y="47"/>
                  <a:pt x="397" y="47"/>
                </a:cubicBezTo>
                <a:cubicBezTo>
                  <a:pt x="398" y="47"/>
                  <a:pt x="399" y="48"/>
                  <a:pt x="399" y="49"/>
                </a:cubicBezTo>
                <a:cubicBezTo>
                  <a:pt x="399" y="50"/>
                  <a:pt x="398" y="50"/>
                  <a:pt x="397" y="50"/>
                </a:cubicBezTo>
                <a:cubicBezTo>
                  <a:pt x="270" y="50"/>
                  <a:pt x="270" y="50"/>
                  <a:pt x="270" y="50"/>
                </a:cubicBezTo>
                <a:cubicBezTo>
                  <a:pt x="267" y="50"/>
                  <a:pt x="265" y="53"/>
                  <a:pt x="265" y="56"/>
                </a:cubicBezTo>
                <a:cubicBezTo>
                  <a:pt x="265" y="58"/>
                  <a:pt x="267" y="61"/>
                  <a:pt x="270" y="61"/>
                </a:cubicBezTo>
                <a:cubicBezTo>
                  <a:pt x="396" y="61"/>
                  <a:pt x="396" y="61"/>
                  <a:pt x="396" y="61"/>
                </a:cubicBezTo>
                <a:cubicBezTo>
                  <a:pt x="397" y="61"/>
                  <a:pt x="398" y="62"/>
                  <a:pt x="398" y="62"/>
                </a:cubicBezTo>
                <a:cubicBezTo>
                  <a:pt x="398" y="63"/>
                  <a:pt x="397" y="64"/>
                  <a:pt x="396" y="64"/>
                </a:cubicBezTo>
                <a:cubicBezTo>
                  <a:pt x="222" y="64"/>
                  <a:pt x="222" y="64"/>
                  <a:pt x="222" y="64"/>
                </a:cubicBezTo>
                <a:cubicBezTo>
                  <a:pt x="219" y="64"/>
                  <a:pt x="217" y="66"/>
                  <a:pt x="217" y="69"/>
                </a:cubicBezTo>
                <a:cubicBezTo>
                  <a:pt x="217" y="72"/>
                  <a:pt x="219" y="74"/>
                  <a:pt x="222" y="74"/>
                </a:cubicBezTo>
                <a:cubicBezTo>
                  <a:pt x="366" y="74"/>
                  <a:pt x="366" y="74"/>
                  <a:pt x="366" y="74"/>
                </a:cubicBezTo>
                <a:cubicBezTo>
                  <a:pt x="367" y="74"/>
                  <a:pt x="368" y="75"/>
                  <a:pt x="368" y="76"/>
                </a:cubicBezTo>
                <a:cubicBezTo>
                  <a:pt x="368" y="77"/>
                  <a:pt x="367" y="78"/>
                  <a:pt x="366" y="78"/>
                </a:cubicBezTo>
                <a:cubicBezTo>
                  <a:pt x="209" y="78"/>
                  <a:pt x="209" y="78"/>
                  <a:pt x="209" y="78"/>
                </a:cubicBezTo>
                <a:cubicBezTo>
                  <a:pt x="207" y="78"/>
                  <a:pt x="204" y="80"/>
                  <a:pt x="204" y="83"/>
                </a:cubicBezTo>
                <a:cubicBezTo>
                  <a:pt x="204" y="83"/>
                  <a:pt x="204" y="84"/>
                  <a:pt x="205" y="84"/>
                </a:cubicBezTo>
                <a:close/>
                <a:moveTo>
                  <a:pt x="471" y="200"/>
                </a:moveTo>
                <a:cubicBezTo>
                  <a:pt x="469" y="200"/>
                  <a:pt x="467" y="202"/>
                  <a:pt x="467" y="205"/>
                </a:cubicBezTo>
                <a:cubicBezTo>
                  <a:pt x="467" y="206"/>
                  <a:pt x="468" y="208"/>
                  <a:pt x="470" y="209"/>
                </a:cubicBezTo>
                <a:cubicBezTo>
                  <a:pt x="468" y="223"/>
                  <a:pt x="456" y="234"/>
                  <a:pt x="442" y="234"/>
                </a:cubicBezTo>
                <a:cubicBezTo>
                  <a:pt x="422" y="234"/>
                  <a:pt x="422" y="234"/>
                  <a:pt x="422" y="234"/>
                </a:cubicBezTo>
                <a:cubicBezTo>
                  <a:pt x="419" y="234"/>
                  <a:pt x="417" y="236"/>
                  <a:pt x="417" y="239"/>
                </a:cubicBezTo>
                <a:cubicBezTo>
                  <a:pt x="417" y="242"/>
                  <a:pt x="419" y="244"/>
                  <a:pt x="422" y="244"/>
                </a:cubicBezTo>
                <a:cubicBezTo>
                  <a:pt x="434" y="244"/>
                  <a:pt x="434" y="244"/>
                  <a:pt x="434" y="244"/>
                </a:cubicBezTo>
                <a:cubicBezTo>
                  <a:pt x="435" y="244"/>
                  <a:pt x="436" y="245"/>
                  <a:pt x="436" y="246"/>
                </a:cubicBezTo>
                <a:cubicBezTo>
                  <a:pt x="436" y="247"/>
                  <a:pt x="435" y="247"/>
                  <a:pt x="434" y="247"/>
                </a:cubicBezTo>
                <a:cubicBezTo>
                  <a:pt x="423" y="247"/>
                  <a:pt x="423" y="247"/>
                  <a:pt x="423" y="247"/>
                </a:cubicBezTo>
                <a:cubicBezTo>
                  <a:pt x="420" y="247"/>
                  <a:pt x="418" y="250"/>
                  <a:pt x="418" y="252"/>
                </a:cubicBezTo>
                <a:cubicBezTo>
                  <a:pt x="418" y="255"/>
                  <a:pt x="420" y="258"/>
                  <a:pt x="423" y="258"/>
                </a:cubicBezTo>
                <a:cubicBezTo>
                  <a:pt x="430" y="258"/>
                  <a:pt x="430" y="258"/>
                  <a:pt x="430" y="258"/>
                </a:cubicBezTo>
                <a:cubicBezTo>
                  <a:pt x="431" y="258"/>
                  <a:pt x="432" y="258"/>
                  <a:pt x="432" y="259"/>
                </a:cubicBezTo>
                <a:cubicBezTo>
                  <a:pt x="432" y="260"/>
                  <a:pt x="431" y="261"/>
                  <a:pt x="430" y="261"/>
                </a:cubicBezTo>
                <a:cubicBezTo>
                  <a:pt x="416" y="261"/>
                  <a:pt x="416" y="261"/>
                  <a:pt x="416" y="261"/>
                </a:cubicBezTo>
                <a:cubicBezTo>
                  <a:pt x="413" y="261"/>
                  <a:pt x="411" y="263"/>
                  <a:pt x="411" y="266"/>
                </a:cubicBezTo>
                <a:cubicBezTo>
                  <a:pt x="411" y="269"/>
                  <a:pt x="413" y="271"/>
                  <a:pt x="416" y="271"/>
                </a:cubicBezTo>
                <a:cubicBezTo>
                  <a:pt x="421" y="271"/>
                  <a:pt x="421" y="271"/>
                  <a:pt x="421" y="271"/>
                </a:cubicBezTo>
                <a:cubicBezTo>
                  <a:pt x="422" y="271"/>
                  <a:pt x="423" y="272"/>
                  <a:pt x="423" y="273"/>
                </a:cubicBezTo>
                <a:cubicBezTo>
                  <a:pt x="423" y="274"/>
                  <a:pt x="422" y="275"/>
                  <a:pt x="421" y="275"/>
                </a:cubicBezTo>
                <a:cubicBezTo>
                  <a:pt x="389" y="275"/>
                  <a:pt x="389" y="275"/>
                  <a:pt x="389" y="275"/>
                </a:cubicBezTo>
                <a:cubicBezTo>
                  <a:pt x="386" y="275"/>
                  <a:pt x="384" y="272"/>
                  <a:pt x="384" y="269"/>
                </a:cubicBezTo>
                <a:cubicBezTo>
                  <a:pt x="384" y="267"/>
                  <a:pt x="386" y="264"/>
                  <a:pt x="389" y="264"/>
                </a:cubicBezTo>
                <a:cubicBezTo>
                  <a:pt x="391" y="264"/>
                  <a:pt x="391" y="264"/>
                  <a:pt x="391" y="264"/>
                </a:cubicBezTo>
                <a:cubicBezTo>
                  <a:pt x="393" y="264"/>
                  <a:pt x="396" y="262"/>
                  <a:pt x="396" y="259"/>
                </a:cubicBezTo>
                <a:cubicBezTo>
                  <a:pt x="396" y="256"/>
                  <a:pt x="393" y="254"/>
                  <a:pt x="391" y="254"/>
                </a:cubicBezTo>
                <a:cubicBezTo>
                  <a:pt x="385" y="254"/>
                  <a:pt x="385" y="254"/>
                  <a:pt x="385" y="254"/>
                </a:cubicBezTo>
                <a:cubicBezTo>
                  <a:pt x="384" y="254"/>
                  <a:pt x="384" y="253"/>
                  <a:pt x="384" y="252"/>
                </a:cubicBezTo>
                <a:cubicBezTo>
                  <a:pt x="384" y="251"/>
                  <a:pt x="384" y="251"/>
                  <a:pt x="385" y="251"/>
                </a:cubicBezTo>
                <a:cubicBezTo>
                  <a:pt x="399" y="251"/>
                  <a:pt x="399" y="251"/>
                  <a:pt x="399" y="251"/>
                </a:cubicBezTo>
                <a:cubicBezTo>
                  <a:pt x="402" y="251"/>
                  <a:pt x="404" y="248"/>
                  <a:pt x="404" y="246"/>
                </a:cubicBezTo>
                <a:cubicBezTo>
                  <a:pt x="404" y="243"/>
                  <a:pt x="402" y="241"/>
                  <a:pt x="399" y="241"/>
                </a:cubicBezTo>
                <a:cubicBezTo>
                  <a:pt x="355" y="241"/>
                  <a:pt x="355" y="241"/>
                  <a:pt x="355" y="241"/>
                </a:cubicBezTo>
                <a:cubicBezTo>
                  <a:pt x="354" y="241"/>
                  <a:pt x="353" y="240"/>
                  <a:pt x="353" y="239"/>
                </a:cubicBezTo>
                <a:cubicBezTo>
                  <a:pt x="353" y="238"/>
                  <a:pt x="354" y="237"/>
                  <a:pt x="355" y="237"/>
                </a:cubicBezTo>
                <a:cubicBezTo>
                  <a:pt x="403" y="237"/>
                  <a:pt x="403" y="237"/>
                  <a:pt x="403" y="237"/>
                </a:cubicBezTo>
                <a:cubicBezTo>
                  <a:pt x="406" y="237"/>
                  <a:pt x="408" y="235"/>
                  <a:pt x="408" y="232"/>
                </a:cubicBezTo>
                <a:cubicBezTo>
                  <a:pt x="408" y="229"/>
                  <a:pt x="406" y="227"/>
                  <a:pt x="403" y="227"/>
                </a:cubicBezTo>
                <a:cubicBezTo>
                  <a:pt x="354" y="227"/>
                  <a:pt x="354" y="227"/>
                  <a:pt x="354" y="227"/>
                </a:cubicBezTo>
                <a:cubicBezTo>
                  <a:pt x="353" y="227"/>
                  <a:pt x="352" y="226"/>
                  <a:pt x="352" y="225"/>
                </a:cubicBezTo>
                <a:cubicBezTo>
                  <a:pt x="352" y="224"/>
                  <a:pt x="353" y="224"/>
                  <a:pt x="354" y="224"/>
                </a:cubicBezTo>
                <a:cubicBezTo>
                  <a:pt x="400" y="224"/>
                  <a:pt x="400" y="224"/>
                  <a:pt x="400" y="224"/>
                </a:cubicBezTo>
                <a:cubicBezTo>
                  <a:pt x="403" y="224"/>
                  <a:pt x="405" y="221"/>
                  <a:pt x="405" y="218"/>
                </a:cubicBezTo>
                <a:cubicBezTo>
                  <a:pt x="405" y="216"/>
                  <a:pt x="403" y="213"/>
                  <a:pt x="400" y="213"/>
                </a:cubicBezTo>
                <a:cubicBezTo>
                  <a:pt x="365" y="213"/>
                  <a:pt x="365" y="213"/>
                  <a:pt x="365" y="213"/>
                </a:cubicBezTo>
                <a:cubicBezTo>
                  <a:pt x="364" y="213"/>
                  <a:pt x="364" y="213"/>
                  <a:pt x="364" y="212"/>
                </a:cubicBezTo>
                <a:cubicBezTo>
                  <a:pt x="364" y="211"/>
                  <a:pt x="364" y="210"/>
                  <a:pt x="365" y="210"/>
                </a:cubicBezTo>
                <a:cubicBezTo>
                  <a:pt x="396" y="210"/>
                  <a:pt x="396" y="210"/>
                  <a:pt x="396" y="210"/>
                </a:cubicBezTo>
                <a:cubicBezTo>
                  <a:pt x="401" y="210"/>
                  <a:pt x="405" y="206"/>
                  <a:pt x="405" y="201"/>
                </a:cubicBezTo>
                <a:cubicBezTo>
                  <a:pt x="405" y="197"/>
                  <a:pt x="401" y="193"/>
                  <a:pt x="396" y="193"/>
                </a:cubicBezTo>
                <a:cubicBezTo>
                  <a:pt x="394" y="193"/>
                  <a:pt x="394" y="193"/>
                  <a:pt x="394" y="193"/>
                </a:cubicBezTo>
                <a:cubicBezTo>
                  <a:pt x="393" y="193"/>
                  <a:pt x="392" y="192"/>
                  <a:pt x="392" y="191"/>
                </a:cubicBezTo>
                <a:cubicBezTo>
                  <a:pt x="392" y="190"/>
                  <a:pt x="393" y="190"/>
                  <a:pt x="394" y="190"/>
                </a:cubicBezTo>
                <a:cubicBezTo>
                  <a:pt x="396" y="190"/>
                  <a:pt x="396" y="190"/>
                  <a:pt x="396" y="190"/>
                </a:cubicBezTo>
                <a:cubicBezTo>
                  <a:pt x="399" y="190"/>
                  <a:pt x="401" y="187"/>
                  <a:pt x="401" y="185"/>
                </a:cubicBezTo>
                <a:cubicBezTo>
                  <a:pt x="401" y="182"/>
                  <a:pt x="399" y="179"/>
                  <a:pt x="396" y="179"/>
                </a:cubicBezTo>
                <a:cubicBezTo>
                  <a:pt x="379" y="179"/>
                  <a:pt x="379" y="179"/>
                  <a:pt x="379" y="179"/>
                </a:cubicBezTo>
                <a:cubicBezTo>
                  <a:pt x="376" y="179"/>
                  <a:pt x="373" y="182"/>
                  <a:pt x="373" y="185"/>
                </a:cubicBezTo>
                <a:cubicBezTo>
                  <a:pt x="373" y="187"/>
                  <a:pt x="376" y="190"/>
                  <a:pt x="379" y="190"/>
                </a:cubicBezTo>
                <a:cubicBezTo>
                  <a:pt x="382" y="190"/>
                  <a:pt x="382" y="190"/>
                  <a:pt x="382" y="190"/>
                </a:cubicBezTo>
                <a:cubicBezTo>
                  <a:pt x="383" y="190"/>
                  <a:pt x="384" y="190"/>
                  <a:pt x="384" y="191"/>
                </a:cubicBezTo>
                <a:cubicBezTo>
                  <a:pt x="384" y="192"/>
                  <a:pt x="383" y="193"/>
                  <a:pt x="382" y="193"/>
                </a:cubicBezTo>
                <a:cubicBezTo>
                  <a:pt x="343" y="193"/>
                  <a:pt x="343" y="193"/>
                  <a:pt x="343" y="193"/>
                </a:cubicBezTo>
                <a:cubicBezTo>
                  <a:pt x="342" y="193"/>
                  <a:pt x="341" y="192"/>
                  <a:pt x="341" y="191"/>
                </a:cubicBezTo>
                <a:cubicBezTo>
                  <a:pt x="341" y="190"/>
                  <a:pt x="342" y="190"/>
                  <a:pt x="343" y="190"/>
                </a:cubicBezTo>
                <a:cubicBezTo>
                  <a:pt x="365" y="190"/>
                  <a:pt x="365" y="190"/>
                  <a:pt x="365" y="190"/>
                </a:cubicBezTo>
                <a:cubicBezTo>
                  <a:pt x="368" y="190"/>
                  <a:pt x="370" y="187"/>
                  <a:pt x="370" y="185"/>
                </a:cubicBezTo>
                <a:cubicBezTo>
                  <a:pt x="370" y="182"/>
                  <a:pt x="368" y="179"/>
                  <a:pt x="365" y="179"/>
                </a:cubicBezTo>
                <a:cubicBezTo>
                  <a:pt x="311" y="179"/>
                  <a:pt x="311" y="179"/>
                  <a:pt x="311" y="179"/>
                </a:cubicBezTo>
                <a:cubicBezTo>
                  <a:pt x="310" y="179"/>
                  <a:pt x="310" y="179"/>
                  <a:pt x="310" y="178"/>
                </a:cubicBezTo>
                <a:cubicBezTo>
                  <a:pt x="310" y="177"/>
                  <a:pt x="310" y="176"/>
                  <a:pt x="311" y="176"/>
                </a:cubicBezTo>
                <a:cubicBezTo>
                  <a:pt x="343" y="176"/>
                  <a:pt x="343" y="176"/>
                  <a:pt x="343" y="176"/>
                </a:cubicBezTo>
                <a:cubicBezTo>
                  <a:pt x="345" y="176"/>
                  <a:pt x="348" y="174"/>
                  <a:pt x="348" y="171"/>
                </a:cubicBezTo>
                <a:cubicBezTo>
                  <a:pt x="348" y="168"/>
                  <a:pt x="345" y="166"/>
                  <a:pt x="343" y="166"/>
                </a:cubicBezTo>
                <a:cubicBezTo>
                  <a:pt x="303" y="166"/>
                  <a:pt x="303" y="166"/>
                  <a:pt x="303" y="166"/>
                </a:cubicBezTo>
                <a:cubicBezTo>
                  <a:pt x="302" y="166"/>
                  <a:pt x="302" y="165"/>
                  <a:pt x="302" y="164"/>
                </a:cubicBezTo>
                <a:cubicBezTo>
                  <a:pt x="302" y="163"/>
                  <a:pt x="302" y="162"/>
                  <a:pt x="303" y="162"/>
                </a:cubicBezTo>
                <a:cubicBezTo>
                  <a:pt x="338" y="162"/>
                  <a:pt x="338" y="162"/>
                  <a:pt x="338" y="162"/>
                </a:cubicBezTo>
                <a:cubicBezTo>
                  <a:pt x="341" y="162"/>
                  <a:pt x="344" y="160"/>
                  <a:pt x="344" y="157"/>
                </a:cubicBezTo>
                <a:cubicBezTo>
                  <a:pt x="344" y="154"/>
                  <a:pt x="341" y="152"/>
                  <a:pt x="338" y="152"/>
                </a:cubicBezTo>
                <a:cubicBezTo>
                  <a:pt x="252" y="152"/>
                  <a:pt x="252" y="152"/>
                  <a:pt x="252" y="152"/>
                </a:cubicBezTo>
                <a:cubicBezTo>
                  <a:pt x="251" y="152"/>
                  <a:pt x="250" y="151"/>
                  <a:pt x="250" y="151"/>
                </a:cubicBezTo>
                <a:cubicBezTo>
                  <a:pt x="250" y="150"/>
                  <a:pt x="251" y="149"/>
                  <a:pt x="252" y="149"/>
                </a:cubicBezTo>
                <a:cubicBezTo>
                  <a:pt x="360" y="149"/>
                  <a:pt x="360" y="149"/>
                  <a:pt x="360" y="149"/>
                </a:cubicBezTo>
                <a:cubicBezTo>
                  <a:pt x="362" y="149"/>
                  <a:pt x="365" y="147"/>
                  <a:pt x="365" y="144"/>
                </a:cubicBezTo>
                <a:cubicBezTo>
                  <a:pt x="365" y="141"/>
                  <a:pt x="362" y="139"/>
                  <a:pt x="360" y="139"/>
                </a:cubicBezTo>
                <a:cubicBezTo>
                  <a:pt x="240" y="139"/>
                  <a:pt x="240" y="139"/>
                  <a:pt x="240" y="139"/>
                </a:cubicBezTo>
                <a:cubicBezTo>
                  <a:pt x="239" y="139"/>
                  <a:pt x="239" y="138"/>
                  <a:pt x="239" y="137"/>
                </a:cubicBezTo>
                <a:cubicBezTo>
                  <a:pt x="239" y="136"/>
                  <a:pt x="239" y="135"/>
                  <a:pt x="240" y="135"/>
                </a:cubicBezTo>
                <a:cubicBezTo>
                  <a:pt x="360" y="135"/>
                  <a:pt x="360" y="135"/>
                  <a:pt x="360" y="135"/>
                </a:cubicBezTo>
                <a:cubicBezTo>
                  <a:pt x="363" y="135"/>
                  <a:pt x="365" y="133"/>
                  <a:pt x="365" y="130"/>
                </a:cubicBezTo>
                <a:cubicBezTo>
                  <a:pt x="365" y="127"/>
                  <a:pt x="363" y="125"/>
                  <a:pt x="360" y="125"/>
                </a:cubicBezTo>
                <a:cubicBezTo>
                  <a:pt x="245" y="125"/>
                  <a:pt x="245" y="125"/>
                  <a:pt x="245" y="125"/>
                </a:cubicBezTo>
                <a:cubicBezTo>
                  <a:pt x="244" y="125"/>
                  <a:pt x="243" y="124"/>
                  <a:pt x="243" y="124"/>
                </a:cubicBezTo>
                <a:cubicBezTo>
                  <a:pt x="243" y="123"/>
                  <a:pt x="244" y="122"/>
                  <a:pt x="245" y="122"/>
                </a:cubicBezTo>
                <a:cubicBezTo>
                  <a:pt x="366" y="122"/>
                  <a:pt x="366" y="122"/>
                  <a:pt x="366" y="122"/>
                </a:cubicBezTo>
                <a:cubicBezTo>
                  <a:pt x="368" y="122"/>
                  <a:pt x="371" y="120"/>
                  <a:pt x="371" y="117"/>
                </a:cubicBezTo>
                <a:cubicBezTo>
                  <a:pt x="371" y="114"/>
                  <a:pt x="368" y="112"/>
                  <a:pt x="366" y="112"/>
                </a:cubicBezTo>
                <a:cubicBezTo>
                  <a:pt x="245" y="112"/>
                  <a:pt x="245" y="112"/>
                  <a:pt x="245" y="112"/>
                </a:cubicBezTo>
                <a:cubicBezTo>
                  <a:pt x="244" y="112"/>
                  <a:pt x="243" y="111"/>
                  <a:pt x="243" y="110"/>
                </a:cubicBezTo>
                <a:cubicBezTo>
                  <a:pt x="243" y="109"/>
                  <a:pt x="244" y="108"/>
                  <a:pt x="245" y="108"/>
                </a:cubicBezTo>
                <a:cubicBezTo>
                  <a:pt x="375" y="108"/>
                  <a:pt x="375" y="108"/>
                  <a:pt x="375" y="108"/>
                </a:cubicBezTo>
                <a:cubicBezTo>
                  <a:pt x="378" y="108"/>
                  <a:pt x="380" y="106"/>
                  <a:pt x="380" y="103"/>
                </a:cubicBezTo>
                <a:cubicBezTo>
                  <a:pt x="380" y="100"/>
                  <a:pt x="378" y="98"/>
                  <a:pt x="375" y="98"/>
                </a:cubicBezTo>
                <a:cubicBezTo>
                  <a:pt x="202" y="98"/>
                  <a:pt x="202" y="98"/>
                  <a:pt x="202" y="98"/>
                </a:cubicBezTo>
                <a:cubicBezTo>
                  <a:pt x="201" y="98"/>
                  <a:pt x="200" y="97"/>
                  <a:pt x="200" y="96"/>
                </a:cubicBezTo>
                <a:cubicBezTo>
                  <a:pt x="200" y="95"/>
                  <a:pt x="201" y="95"/>
                  <a:pt x="202" y="95"/>
                </a:cubicBezTo>
                <a:cubicBezTo>
                  <a:pt x="375" y="95"/>
                  <a:pt x="375" y="95"/>
                  <a:pt x="375" y="95"/>
                </a:cubicBezTo>
                <a:cubicBezTo>
                  <a:pt x="378" y="95"/>
                  <a:pt x="380" y="92"/>
                  <a:pt x="380" y="89"/>
                </a:cubicBezTo>
                <a:cubicBezTo>
                  <a:pt x="380" y="87"/>
                  <a:pt x="378" y="85"/>
                  <a:pt x="375" y="85"/>
                </a:cubicBezTo>
                <a:cubicBezTo>
                  <a:pt x="213" y="85"/>
                  <a:pt x="213" y="85"/>
                  <a:pt x="213" y="85"/>
                </a:cubicBezTo>
                <a:cubicBezTo>
                  <a:pt x="213" y="84"/>
                  <a:pt x="213" y="84"/>
                  <a:pt x="213" y="84"/>
                </a:cubicBezTo>
                <a:cubicBezTo>
                  <a:pt x="209" y="84"/>
                  <a:pt x="209" y="84"/>
                  <a:pt x="209" y="84"/>
                </a:cubicBezTo>
                <a:cubicBezTo>
                  <a:pt x="208" y="84"/>
                  <a:pt x="208" y="84"/>
                  <a:pt x="208" y="83"/>
                </a:cubicBezTo>
                <a:cubicBezTo>
                  <a:pt x="208" y="82"/>
                  <a:pt x="208" y="81"/>
                  <a:pt x="209" y="81"/>
                </a:cubicBezTo>
                <a:cubicBezTo>
                  <a:pt x="366" y="81"/>
                  <a:pt x="366" y="81"/>
                  <a:pt x="366" y="81"/>
                </a:cubicBezTo>
                <a:cubicBezTo>
                  <a:pt x="369" y="81"/>
                  <a:pt x="371" y="79"/>
                  <a:pt x="371" y="76"/>
                </a:cubicBezTo>
                <a:cubicBezTo>
                  <a:pt x="371" y="73"/>
                  <a:pt x="369" y="71"/>
                  <a:pt x="366" y="71"/>
                </a:cubicBezTo>
                <a:cubicBezTo>
                  <a:pt x="222" y="71"/>
                  <a:pt x="222" y="71"/>
                  <a:pt x="222" y="71"/>
                </a:cubicBezTo>
                <a:cubicBezTo>
                  <a:pt x="221" y="71"/>
                  <a:pt x="220" y="70"/>
                  <a:pt x="220" y="69"/>
                </a:cubicBezTo>
                <a:cubicBezTo>
                  <a:pt x="220" y="68"/>
                  <a:pt x="221" y="67"/>
                  <a:pt x="222" y="67"/>
                </a:cubicBezTo>
                <a:cubicBezTo>
                  <a:pt x="396" y="67"/>
                  <a:pt x="396" y="67"/>
                  <a:pt x="396" y="67"/>
                </a:cubicBezTo>
                <a:cubicBezTo>
                  <a:pt x="399" y="67"/>
                  <a:pt x="402" y="65"/>
                  <a:pt x="402" y="62"/>
                </a:cubicBezTo>
                <a:cubicBezTo>
                  <a:pt x="402" y="60"/>
                  <a:pt x="399" y="57"/>
                  <a:pt x="396" y="57"/>
                </a:cubicBezTo>
                <a:cubicBezTo>
                  <a:pt x="270" y="57"/>
                  <a:pt x="270" y="57"/>
                  <a:pt x="270" y="57"/>
                </a:cubicBezTo>
                <a:cubicBezTo>
                  <a:pt x="269" y="57"/>
                  <a:pt x="268" y="57"/>
                  <a:pt x="268" y="56"/>
                </a:cubicBezTo>
                <a:cubicBezTo>
                  <a:pt x="268" y="55"/>
                  <a:pt x="269" y="54"/>
                  <a:pt x="270" y="54"/>
                </a:cubicBezTo>
                <a:cubicBezTo>
                  <a:pt x="397" y="54"/>
                  <a:pt x="397" y="54"/>
                  <a:pt x="397" y="54"/>
                </a:cubicBezTo>
                <a:cubicBezTo>
                  <a:pt x="400" y="54"/>
                  <a:pt x="402" y="52"/>
                  <a:pt x="402" y="49"/>
                </a:cubicBezTo>
                <a:cubicBezTo>
                  <a:pt x="402" y="46"/>
                  <a:pt x="400" y="44"/>
                  <a:pt x="397" y="44"/>
                </a:cubicBezTo>
                <a:cubicBezTo>
                  <a:pt x="253" y="44"/>
                  <a:pt x="253" y="44"/>
                  <a:pt x="253" y="44"/>
                </a:cubicBezTo>
                <a:cubicBezTo>
                  <a:pt x="252" y="44"/>
                  <a:pt x="252" y="43"/>
                  <a:pt x="252" y="42"/>
                </a:cubicBezTo>
                <a:cubicBezTo>
                  <a:pt x="252" y="41"/>
                  <a:pt x="252" y="40"/>
                  <a:pt x="253" y="40"/>
                </a:cubicBezTo>
                <a:cubicBezTo>
                  <a:pt x="399" y="40"/>
                  <a:pt x="399" y="40"/>
                  <a:pt x="399" y="40"/>
                </a:cubicBezTo>
                <a:cubicBezTo>
                  <a:pt x="402" y="40"/>
                  <a:pt x="404" y="38"/>
                  <a:pt x="404" y="35"/>
                </a:cubicBezTo>
                <a:cubicBezTo>
                  <a:pt x="404" y="32"/>
                  <a:pt x="402" y="30"/>
                  <a:pt x="399" y="30"/>
                </a:cubicBezTo>
                <a:cubicBezTo>
                  <a:pt x="289" y="30"/>
                  <a:pt x="289" y="30"/>
                  <a:pt x="289" y="30"/>
                </a:cubicBezTo>
                <a:cubicBezTo>
                  <a:pt x="288" y="30"/>
                  <a:pt x="287" y="29"/>
                  <a:pt x="287" y="28"/>
                </a:cubicBezTo>
                <a:cubicBezTo>
                  <a:pt x="287" y="27"/>
                  <a:pt x="288" y="27"/>
                  <a:pt x="289" y="27"/>
                </a:cubicBezTo>
                <a:cubicBezTo>
                  <a:pt x="292" y="27"/>
                  <a:pt x="292" y="27"/>
                  <a:pt x="292" y="27"/>
                </a:cubicBezTo>
                <a:cubicBezTo>
                  <a:pt x="294" y="27"/>
                  <a:pt x="296" y="24"/>
                  <a:pt x="296" y="22"/>
                </a:cubicBezTo>
                <a:cubicBezTo>
                  <a:pt x="296" y="19"/>
                  <a:pt x="294" y="17"/>
                  <a:pt x="292" y="17"/>
                </a:cubicBezTo>
                <a:cubicBezTo>
                  <a:pt x="147" y="17"/>
                  <a:pt x="147" y="17"/>
                  <a:pt x="147" y="17"/>
                </a:cubicBezTo>
                <a:cubicBezTo>
                  <a:pt x="144" y="17"/>
                  <a:pt x="142" y="19"/>
                  <a:pt x="142" y="22"/>
                </a:cubicBezTo>
                <a:cubicBezTo>
                  <a:pt x="142" y="24"/>
                  <a:pt x="144" y="27"/>
                  <a:pt x="147" y="27"/>
                </a:cubicBezTo>
                <a:cubicBezTo>
                  <a:pt x="178" y="27"/>
                  <a:pt x="178" y="27"/>
                  <a:pt x="178" y="27"/>
                </a:cubicBezTo>
                <a:cubicBezTo>
                  <a:pt x="179" y="27"/>
                  <a:pt x="180" y="27"/>
                  <a:pt x="180" y="28"/>
                </a:cubicBezTo>
                <a:cubicBezTo>
                  <a:pt x="180" y="29"/>
                  <a:pt x="179" y="30"/>
                  <a:pt x="178" y="30"/>
                </a:cubicBezTo>
                <a:cubicBezTo>
                  <a:pt x="132" y="30"/>
                  <a:pt x="132" y="30"/>
                  <a:pt x="132" y="30"/>
                </a:cubicBezTo>
                <a:cubicBezTo>
                  <a:pt x="130" y="30"/>
                  <a:pt x="128" y="32"/>
                  <a:pt x="128" y="35"/>
                </a:cubicBezTo>
                <a:cubicBezTo>
                  <a:pt x="128" y="38"/>
                  <a:pt x="130" y="40"/>
                  <a:pt x="132" y="40"/>
                </a:cubicBezTo>
                <a:cubicBezTo>
                  <a:pt x="177" y="40"/>
                  <a:pt x="177" y="40"/>
                  <a:pt x="177" y="40"/>
                </a:cubicBezTo>
                <a:cubicBezTo>
                  <a:pt x="178" y="40"/>
                  <a:pt x="178" y="41"/>
                  <a:pt x="178" y="42"/>
                </a:cubicBezTo>
                <a:cubicBezTo>
                  <a:pt x="178" y="43"/>
                  <a:pt x="178" y="44"/>
                  <a:pt x="177" y="44"/>
                </a:cubicBezTo>
                <a:cubicBezTo>
                  <a:pt x="137" y="44"/>
                  <a:pt x="137" y="44"/>
                  <a:pt x="137" y="44"/>
                </a:cubicBezTo>
                <a:cubicBezTo>
                  <a:pt x="134" y="44"/>
                  <a:pt x="132" y="46"/>
                  <a:pt x="132" y="49"/>
                </a:cubicBezTo>
                <a:cubicBezTo>
                  <a:pt x="132" y="52"/>
                  <a:pt x="134" y="54"/>
                  <a:pt x="137" y="54"/>
                </a:cubicBezTo>
                <a:cubicBezTo>
                  <a:pt x="173" y="54"/>
                  <a:pt x="173" y="54"/>
                  <a:pt x="173" y="54"/>
                </a:cubicBezTo>
                <a:cubicBezTo>
                  <a:pt x="174" y="54"/>
                  <a:pt x="175" y="55"/>
                  <a:pt x="175" y="56"/>
                </a:cubicBezTo>
                <a:cubicBezTo>
                  <a:pt x="175" y="57"/>
                  <a:pt x="174" y="57"/>
                  <a:pt x="173" y="57"/>
                </a:cubicBezTo>
                <a:cubicBezTo>
                  <a:pt x="142" y="57"/>
                  <a:pt x="142" y="57"/>
                  <a:pt x="142" y="57"/>
                </a:cubicBezTo>
                <a:cubicBezTo>
                  <a:pt x="139" y="57"/>
                  <a:pt x="137" y="60"/>
                  <a:pt x="137" y="62"/>
                </a:cubicBezTo>
                <a:cubicBezTo>
                  <a:pt x="137" y="65"/>
                  <a:pt x="139" y="67"/>
                  <a:pt x="142" y="67"/>
                </a:cubicBezTo>
                <a:cubicBezTo>
                  <a:pt x="170" y="67"/>
                  <a:pt x="170" y="67"/>
                  <a:pt x="170" y="67"/>
                </a:cubicBezTo>
                <a:cubicBezTo>
                  <a:pt x="171" y="67"/>
                  <a:pt x="172" y="68"/>
                  <a:pt x="172" y="69"/>
                </a:cubicBezTo>
                <a:cubicBezTo>
                  <a:pt x="172" y="70"/>
                  <a:pt x="171" y="71"/>
                  <a:pt x="170" y="71"/>
                </a:cubicBezTo>
                <a:cubicBezTo>
                  <a:pt x="142" y="71"/>
                  <a:pt x="142" y="71"/>
                  <a:pt x="142" y="71"/>
                </a:cubicBezTo>
                <a:cubicBezTo>
                  <a:pt x="139" y="71"/>
                  <a:pt x="137" y="73"/>
                  <a:pt x="137" y="76"/>
                </a:cubicBezTo>
                <a:cubicBezTo>
                  <a:pt x="137" y="79"/>
                  <a:pt x="139" y="81"/>
                  <a:pt x="142" y="81"/>
                </a:cubicBezTo>
                <a:cubicBezTo>
                  <a:pt x="148" y="81"/>
                  <a:pt x="148" y="81"/>
                  <a:pt x="148" y="81"/>
                </a:cubicBezTo>
                <a:cubicBezTo>
                  <a:pt x="148" y="81"/>
                  <a:pt x="149" y="82"/>
                  <a:pt x="149" y="83"/>
                </a:cubicBezTo>
                <a:cubicBezTo>
                  <a:pt x="149" y="84"/>
                  <a:pt x="148" y="85"/>
                  <a:pt x="148" y="85"/>
                </a:cubicBezTo>
                <a:cubicBezTo>
                  <a:pt x="124" y="85"/>
                  <a:pt x="124" y="85"/>
                  <a:pt x="124" y="85"/>
                </a:cubicBezTo>
                <a:cubicBezTo>
                  <a:pt x="124" y="84"/>
                  <a:pt x="124" y="84"/>
                  <a:pt x="123" y="84"/>
                </a:cubicBezTo>
                <a:cubicBezTo>
                  <a:pt x="37" y="84"/>
                  <a:pt x="37" y="84"/>
                  <a:pt x="37" y="84"/>
                </a:cubicBezTo>
                <a:cubicBezTo>
                  <a:pt x="36" y="84"/>
                  <a:pt x="36" y="84"/>
                  <a:pt x="36" y="83"/>
                </a:cubicBezTo>
                <a:cubicBezTo>
                  <a:pt x="36" y="82"/>
                  <a:pt x="36" y="81"/>
                  <a:pt x="37" y="81"/>
                </a:cubicBezTo>
                <a:cubicBezTo>
                  <a:pt x="87" y="81"/>
                  <a:pt x="87" y="81"/>
                  <a:pt x="87" y="81"/>
                </a:cubicBezTo>
                <a:cubicBezTo>
                  <a:pt x="89" y="81"/>
                  <a:pt x="92" y="79"/>
                  <a:pt x="92" y="76"/>
                </a:cubicBezTo>
                <a:cubicBezTo>
                  <a:pt x="92" y="73"/>
                  <a:pt x="89" y="71"/>
                  <a:pt x="87" y="71"/>
                </a:cubicBezTo>
                <a:cubicBezTo>
                  <a:pt x="6" y="71"/>
                  <a:pt x="6" y="71"/>
                  <a:pt x="6" y="71"/>
                </a:cubicBezTo>
                <a:cubicBezTo>
                  <a:pt x="5" y="71"/>
                  <a:pt x="4" y="70"/>
                  <a:pt x="4" y="69"/>
                </a:cubicBezTo>
                <a:cubicBezTo>
                  <a:pt x="4" y="68"/>
                  <a:pt x="5" y="67"/>
                  <a:pt x="6" y="67"/>
                </a:cubicBezTo>
                <a:cubicBezTo>
                  <a:pt x="82" y="67"/>
                  <a:pt x="82" y="67"/>
                  <a:pt x="82" y="67"/>
                </a:cubicBezTo>
                <a:cubicBezTo>
                  <a:pt x="85" y="67"/>
                  <a:pt x="87" y="65"/>
                  <a:pt x="87" y="62"/>
                </a:cubicBezTo>
                <a:cubicBezTo>
                  <a:pt x="87" y="59"/>
                  <a:pt x="85" y="57"/>
                  <a:pt x="82" y="57"/>
                </a:cubicBezTo>
                <a:cubicBezTo>
                  <a:pt x="14" y="57"/>
                  <a:pt x="14" y="57"/>
                  <a:pt x="14" y="57"/>
                </a:cubicBezTo>
                <a:cubicBezTo>
                  <a:pt x="13" y="57"/>
                  <a:pt x="13" y="56"/>
                  <a:pt x="13" y="55"/>
                </a:cubicBezTo>
                <a:cubicBezTo>
                  <a:pt x="13" y="54"/>
                  <a:pt x="13" y="54"/>
                  <a:pt x="14" y="54"/>
                </a:cubicBezTo>
                <a:cubicBezTo>
                  <a:pt x="56" y="54"/>
                  <a:pt x="56" y="54"/>
                  <a:pt x="56" y="54"/>
                </a:cubicBezTo>
                <a:cubicBezTo>
                  <a:pt x="59" y="54"/>
                  <a:pt x="61" y="51"/>
                  <a:pt x="61" y="49"/>
                </a:cubicBezTo>
                <a:cubicBezTo>
                  <a:pt x="61" y="46"/>
                  <a:pt x="59" y="44"/>
                  <a:pt x="56" y="44"/>
                </a:cubicBezTo>
                <a:cubicBezTo>
                  <a:pt x="17" y="44"/>
                  <a:pt x="17" y="44"/>
                  <a:pt x="17" y="44"/>
                </a:cubicBezTo>
                <a:cubicBezTo>
                  <a:pt x="16" y="44"/>
                  <a:pt x="16" y="43"/>
                  <a:pt x="16" y="42"/>
                </a:cubicBezTo>
                <a:cubicBezTo>
                  <a:pt x="16" y="41"/>
                  <a:pt x="16" y="40"/>
                  <a:pt x="17" y="40"/>
                </a:cubicBezTo>
                <a:cubicBezTo>
                  <a:pt x="48" y="40"/>
                  <a:pt x="48" y="40"/>
                  <a:pt x="48" y="40"/>
                </a:cubicBezTo>
                <a:cubicBezTo>
                  <a:pt x="65" y="40"/>
                  <a:pt x="79" y="26"/>
                  <a:pt x="79" y="9"/>
                </a:cubicBezTo>
                <a:cubicBezTo>
                  <a:pt x="81" y="9"/>
                  <a:pt x="81" y="9"/>
                  <a:pt x="81" y="9"/>
                </a:cubicBezTo>
                <a:cubicBezTo>
                  <a:pt x="81" y="0"/>
                  <a:pt x="81" y="0"/>
                  <a:pt x="81" y="0"/>
                </a:cubicBezTo>
                <a:cubicBezTo>
                  <a:pt x="72" y="0"/>
                  <a:pt x="72" y="0"/>
                  <a:pt x="72" y="0"/>
                </a:cubicBezTo>
                <a:cubicBezTo>
                  <a:pt x="72" y="9"/>
                  <a:pt x="72" y="9"/>
                  <a:pt x="72" y="9"/>
                </a:cubicBezTo>
                <a:cubicBezTo>
                  <a:pt x="75" y="9"/>
                  <a:pt x="75" y="9"/>
                  <a:pt x="75" y="9"/>
                </a:cubicBezTo>
                <a:cubicBezTo>
                  <a:pt x="75" y="24"/>
                  <a:pt x="63" y="37"/>
                  <a:pt x="48" y="37"/>
                </a:cubicBezTo>
                <a:cubicBezTo>
                  <a:pt x="17" y="37"/>
                  <a:pt x="17" y="37"/>
                  <a:pt x="17" y="37"/>
                </a:cubicBezTo>
                <a:cubicBezTo>
                  <a:pt x="15" y="37"/>
                  <a:pt x="12" y="39"/>
                  <a:pt x="12" y="42"/>
                </a:cubicBezTo>
                <a:cubicBezTo>
                  <a:pt x="12" y="45"/>
                  <a:pt x="15" y="47"/>
                  <a:pt x="17" y="47"/>
                </a:cubicBezTo>
                <a:cubicBezTo>
                  <a:pt x="56" y="47"/>
                  <a:pt x="56" y="47"/>
                  <a:pt x="56" y="47"/>
                </a:cubicBezTo>
                <a:cubicBezTo>
                  <a:pt x="57" y="47"/>
                  <a:pt x="58" y="48"/>
                  <a:pt x="58" y="49"/>
                </a:cubicBezTo>
                <a:cubicBezTo>
                  <a:pt x="58" y="50"/>
                  <a:pt x="57" y="50"/>
                  <a:pt x="56" y="50"/>
                </a:cubicBezTo>
                <a:cubicBezTo>
                  <a:pt x="14" y="50"/>
                  <a:pt x="14" y="50"/>
                  <a:pt x="14" y="50"/>
                </a:cubicBezTo>
                <a:cubicBezTo>
                  <a:pt x="12" y="50"/>
                  <a:pt x="9" y="53"/>
                  <a:pt x="9" y="55"/>
                </a:cubicBezTo>
                <a:cubicBezTo>
                  <a:pt x="9" y="58"/>
                  <a:pt x="12" y="61"/>
                  <a:pt x="14" y="61"/>
                </a:cubicBezTo>
                <a:cubicBezTo>
                  <a:pt x="82" y="61"/>
                  <a:pt x="82" y="61"/>
                  <a:pt x="82" y="61"/>
                </a:cubicBezTo>
                <a:cubicBezTo>
                  <a:pt x="83" y="61"/>
                  <a:pt x="84" y="61"/>
                  <a:pt x="84" y="62"/>
                </a:cubicBezTo>
                <a:cubicBezTo>
                  <a:pt x="84" y="63"/>
                  <a:pt x="83" y="64"/>
                  <a:pt x="82" y="64"/>
                </a:cubicBezTo>
                <a:cubicBezTo>
                  <a:pt x="6" y="64"/>
                  <a:pt x="6" y="64"/>
                  <a:pt x="6" y="64"/>
                </a:cubicBezTo>
                <a:cubicBezTo>
                  <a:pt x="3" y="64"/>
                  <a:pt x="0" y="66"/>
                  <a:pt x="0" y="69"/>
                </a:cubicBezTo>
                <a:cubicBezTo>
                  <a:pt x="0" y="72"/>
                  <a:pt x="3" y="74"/>
                  <a:pt x="6" y="74"/>
                </a:cubicBezTo>
                <a:cubicBezTo>
                  <a:pt x="87" y="74"/>
                  <a:pt x="87" y="74"/>
                  <a:pt x="87" y="74"/>
                </a:cubicBezTo>
                <a:cubicBezTo>
                  <a:pt x="88" y="74"/>
                  <a:pt x="88" y="75"/>
                  <a:pt x="88" y="76"/>
                </a:cubicBezTo>
                <a:cubicBezTo>
                  <a:pt x="88" y="77"/>
                  <a:pt x="88" y="77"/>
                  <a:pt x="87" y="77"/>
                </a:cubicBezTo>
                <a:cubicBezTo>
                  <a:pt x="37" y="77"/>
                  <a:pt x="37" y="77"/>
                  <a:pt x="37" y="77"/>
                </a:cubicBezTo>
                <a:cubicBezTo>
                  <a:pt x="35" y="77"/>
                  <a:pt x="32" y="80"/>
                  <a:pt x="32" y="83"/>
                </a:cubicBezTo>
                <a:cubicBezTo>
                  <a:pt x="32" y="85"/>
                  <a:pt x="35" y="88"/>
                  <a:pt x="37" y="88"/>
                </a:cubicBezTo>
                <a:cubicBezTo>
                  <a:pt x="117" y="88"/>
                  <a:pt x="117" y="88"/>
                  <a:pt x="117" y="88"/>
                </a:cubicBezTo>
                <a:cubicBezTo>
                  <a:pt x="117" y="88"/>
                  <a:pt x="117" y="88"/>
                  <a:pt x="117" y="88"/>
                </a:cubicBezTo>
                <a:cubicBezTo>
                  <a:pt x="124" y="88"/>
                  <a:pt x="124" y="88"/>
                  <a:pt x="124" y="88"/>
                </a:cubicBezTo>
                <a:cubicBezTo>
                  <a:pt x="124" y="88"/>
                  <a:pt x="125" y="89"/>
                  <a:pt x="125" y="89"/>
                </a:cubicBezTo>
                <a:cubicBezTo>
                  <a:pt x="125" y="90"/>
                  <a:pt x="124" y="91"/>
                  <a:pt x="123" y="91"/>
                </a:cubicBezTo>
                <a:cubicBezTo>
                  <a:pt x="39" y="91"/>
                  <a:pt x="39" y="91"/>
                  <a:pt x="39" y="91"/>
                </a:cubicBezTo>
                <a:cubicBezTo>
                  <a:pt x="36" y="91"/>
                  <a:pt x="34" y="93"/>
                  <a:pt x="34" y="96"/>
                </a:cubicBezTo>
                <a:cubicBezTo>
                  <a:pt x="34" y="99"/>
                  <a:pt x="36" y="101"/>
                  <a:pt x="39" y="101"/>
                </a:cubicBezTo>
                <a:cubicBezTo>
                  <a:pt x="122" y="101"/>
                  <a:pt x="122" y="101"/>
                  <a:pt x="122" y="101"/>
                </a:cubicBezTo>
                <a:cubicBezTo>
                  <a:pt x="123" y="101"/>
                  <a:pt x="124" y="102"/>
                  <a:pt x="124" y="103"/>
                </a:cubicBezTo>
                <a:cubicBezTo>
                  <a:pt x="124" y="104"/>
                  <a:pt x="123" y="105"/>
                  <a:pt x="122" y="105"/>
                </a:cubicBezTo>
                <a:cubicBezTo>
                  <a:pt x="43" y="105"/>
                  <a:pt x="43" y="105"/>
                  <a:pt x="43" y="105"/>
                </a:cubicBezTo>
                <a:cubicBezTo>
                  <a:pt x="40" y="105"/>
                  <a:pt x="38" y="107"/>
                  <a:pt x="38" y="110"/>
                </a:cubicBezTo>
                <a:cubicBezTo>
                  <a:pt x="38" y="113"/>
                  <a:pt x="40" y="115"/>
                  <a:pt x="43" y="115"/>
                </a:cubicBezTo>
                <a:cubicBezTo>
                  <a:pt x="102" y="115"/>
                  <a:pt x="102" y="115"/>
                  <a:pt x="102" y="115"/>
                </a:cubicBezTo>
                <a:cubicBezTo>
                  <a:pt x="103" y="115"/>
                  <a:pt x="104" y="116"/>
                  <a:pt x="104" y="117"/>
                </a:cubicBezTo>
                <a:cubicBezTo>
                  <a:pt x="104" y="118"/>
                  <a:pt x="103" y="118"/>
                  <a:pt x="102" y="118"/>
                </a:cubicBezTo>
                <a:cubicBezTo>
                  <a:pt x="39" y="118"/>
                  <a:pt x="39" y="118"/>
                  <a:pt x="39" y="118"/>
                </a:cubicBezTo>
                <a:cubicBezTo>
                  <a:pt x="36" y="118"/>
                  <a:pt x="33" y="121"/>
                  <a:pt x="33" y="123"/>
                </a:cubicBezTo>
                <a:cubicBezTo>
                  <a:pt x="33" y="126"/>
                  <a:pt x="36" y="128"/>
                  <a:pt x="39" y="128"/>
                </a:cubicBezTo>
                <a:cubicBezTo>
                  <a:pt x="90" y="128"/>
                  <a:pt x="90" y="128"/>
                  <a:pt x="90" y="128"/>
                </a:cubicBezTo>
                <a:cubicBezTo>
                  <a:pt x="91" y="128"/>
                  <a:pt x="92" y="129"/>
                  <a:pt x="92" y="130"/>
                </a:cubicBezTo>
                <a:cubicBezTo>
                  <a:pt x="92" y="131"/>
                  <a:pt x="91" y="132"/>
                  <a:pt x="90" y="132"/>
                </a:cubicBezTo>
                <a:cubicBezTo>
                  <a:pt x="45" y="132"/>
                  <a:pt x="45" y="132"/>
                  <a:pt x="45" y="132"/>
                </a:cubicBezTo>
                <a:cubicBezTo>
                  <a:pt x="42" y="132"/>
                  <a:pt x="40" y="134"/>
                  <a:pt x="40" y="137"/>
                </a:cubicBezTo>
                <a:cubicBezTo>
                  <a:pt x="40" y="140"/>
                  <a:pt x="42" y="142"/>
                  <a:pt x="45" y="142"/>
                </a:cubicBezTo>
                <a:cubicBezTo>
                  <a:pt x="63" y="142"/>
                  <a:pt x="63" y="142"/>
                  <a:pt x="63" y="142"/>
                </a:cubicBezTo>
                <a:cubicBezTo>
                  <a:pt x="64" y="142"/>
                  <a:pt x="65" y="143"/>
                  <a:pt x="65" y="144"/>
                </a:cubicBezTo>
                <a:cubicBezTo>
                  <a:pt x="65" y="145"/>
                  <a:pt x="64" y="146"/>
                  <a:pt x="63" y="146"/>
                </a:cubicBezTo>
                <a:cubicBezTo>
                  <a:pt x="56" y="146"/>
                  <a:pt x="56" y="146"/>
                  <a:pt x="56" y="146"/>
                </a:cubicBezTo>
                <a:cubicBezTo>
                  <a:pt x="53" y="146"/>
                  <a:pt x="51" y="148"/>
                  <a:pt x="51" y="151"/>
                </a:cubicBezTo>
                <a:cubicBezTo>
                  <a:pt x="51" y="153"/>
                  <a:pt x="53" y="156"/>
                  <a:pt x="56" y="156"/>
                </a:cubicBezTo>
                <a:cubicBezTo>
                  <a:pt x="65" y="156"/>
                  <a:pt x="65" y="156"/>
                  <a:pt x="65" y="156"/>
                </a:cubicBezTo>
                <a:cubicBezTo>
                  <a:pt x="66" y="156"/>
                  <a:pt x="67" y="156"/>
                  <a:pt x="67" y="157"/>
                </a:cubicBezTo>
                <a:cubicBezTo>
                  <a:pt x="67" y="158"/>
                  <a:pt x="66" y="159"/>
                  <a:pt x="65" y="159"/>
                </a:cubicBezTo>
                <a:cubicBezTo>
                  <a:pt x="65" y="159"/>
                  <a:pt x="65" y="159"/>
                  <a:pt x="65" y="159"/>
                </a:cubicBezTo>
                <a:cubicBezTo>
                  <a:pt x="62" y="159"/>
                  <a:pt x="60" y="161"/>
                  <a:pt x="60" y="164"/>
                </a:cubicBezTo>
                <a:cubicBezTo>
                  <a:pt x="60" y="167"/>
                  <a:pt x="62" y="169"/>
                  <a:pt x="65" y="169"/>
                </a:cubicBezTo>
                <a:cubicBezTo>
                  <a:pt x="84" y="169"/>
                  <a:pt x="84" y="169"/>
                  <a:pt x="84" y="169"/>
                </a:cubicBezTo>
                <a:cubicBezTo>
                  <a:pt x="84" y="169"/>
                  <a:pt x="85" y="170"/>
                  <a:pt x="85" y="171"/>
                </a:cubicBezTo>
                <a:cubicBezTo>
                  <a:pt x="85" y="172"/>
                  <a:pt x="84" y="173"/>
                  <a:pt x="84" y="173"/>
                </a:cubicBezTo>
                <a:cubicBezTo>
                  <a:pt x="80" y="173"/>
                  <a:pt x="80" y="173"/>
                  <a:pt x="80" y="173"/>
                </a:cubicBezTo>
                <a:cubicBezTo>
                  <a:pt x="77" y="173"/>
                  <a:pt x="75" y="175"/>
                  <a:pt x="75" y="178"/>
                </a:cubicBezTo>
                <a:cubicBezTo>
                  <a:pt x="75" y="181"/>
                  <a:pt x="77" y="183"/>
                  <a:pt x="80" y="183"/>
                </a:cubicBezTo>
                <a:cubicBezTo>
                  <a:pt x="125" y="183"/>
                  <a:pt x="125" y="183"/>
                  <a:pt x="125" y="183"/>
                </a:cubicBezTo>
                <a:cubicBezTo>
                  <a:pt x="126" y="183"/>
                  <a:pt x="127" y="184"/>
                  <a:pt x="127" y="185"/>
                </a:cubicBezTo>
                <a:cubicBezTo>
                  <a:pt x="127" y="186"/>
                  <a:pt x="126" y="186"/>
                  <a:pt x="125" y="186"/>
                </a:cubicBezTo>
                <a:cubicBezTo>
                  <a:pt x="89" y="186"/>
                  <a:pt x="89" y="186"/>
                  <a:pt x="89" y="186"/>
                </a:cubicBezTo>
                <a:cubicBezTo>
                  <a:pt x="86" y="186"/>
                  <a:pt x="84" y="189"/>
                  <a:pt x="84" y="191"/>
                </a:cubicBezTo>
                <a:cubicBezTo>
                  <a:pt x="84" y="194"/>
                  <a:pt x="86" y="196"/>
                  <a:pt x="89" y="196"/>
                </a:cubicBezTo>
                <a:cubicBezTo>
                  <a:pt x="143" y="196"/>
                  <a:pt x="143" y="196"/>
                  <a:pt x="143" y="196"/>
                </a:cubicBezTo>
                <a:cubicBezTo>
                  <a:pt x="144" y="196"/>
                  <a:pt x="145" y="197"/>
                  <a:pt x="145" y="198"/>
                </a:cubicBezTo>
                <a:cubicBezTo>
                  <a:pt x="145" y="199"/>
                  <a:pt x="144" y="200"/>
                  <a:pt x="143" y="200"/>
                </a:cubicBezTo>
                <a:cubicBezTo>
                  <a:pt x="99" y="200"/>
                  <a:pt x="99" y="200"/>
                  <a:pt x="99" y="200"/>
                </a:cubicBezTo>
                <a:cubicBezTo>
                  <a:pt x="96" y="200"/>
                  <a:pt x="94" y="202"/>
                  <a:pt x="94" y="205"/>
                </a:cubicBezTo>
                <a:cubicBezTo>
                  <a:pt x="94" y="208"/>
                  <a:pt x="96" y="210"/>
                  <a:pt x="99" y="210"/>
                </a:cubicBezTo>
                <a:cubicBezTo>
                  <a:pt x="140" y="210"/>
                  <a:pt x="140" y="210"/>
                  <a:pt x="140" y="210"/>
                </a:cubicBezTo>
                <a:cubicBezTo>
                  <a:pt x="141" y="210"/>
                  <a:pt x="142" y="211"/>
                  <a:pt x="142" y="212"/>
                </a:cubicBezTo>
                <a:cubicBezTo>
                  <a:pt x="142" y="213"/>
                  <a:pt x="141" y="213"/>
                  <a:pt x="140" y="213"/>
                </a:cubicBezTo>
                <a:cubicBezTo>
                  <a:pt x="105" y="213"/>
                  <a:pt x="105" y="213"/>
                  <a:pt x="105" y="213"/>
                </a:cubicBezTo>
                <a:cubicBezTo>
                  <a:pt x="103" y="213"/>
                  <a:pt x="100" y="216"/>
                  <a:pt x="100" y="218"/>
                </a:cubicBezTo>
                <a:cubicBezTo>
                  <a:pt x="100" y="221"/>
                  <a:pt x="103" y="224"/>
                  <a:pt x="105" y="224"/>
                </a:cubicBezTo>
                <a:cubicBezTo>
                  <a:pt x="130" y="224"/>
                  <a:pt x="130" y="224"/>
                  <a:pt x="130" y="224"/>
                </a:cubicBezTo>
                <a:cubicBezTo>
                  <a:pt x="131" y="224"/>
                  <a:pt x="132" y="224"/>
                  <a:pt x="132" y="225"/>
                </a:cubicBezTo>
                <a:cubicBezTo>
                  <a:pt x="132" y="226"/>
                  <a:pt x="131" y="227"/>
                  <a:pt x="130" y="227"/>
                </a:cubicBezTo>
                <a:cubicBezTo>
                  <a:pt x="104" y="227"/>
                  <a:pt x="104" y="227"/>
                  <a:pt x="104" y="227"/>
                </a:cubicBezTo>
                <a:cubicBezTo>
                  <a:pt x="101" y="227"/>
                  <a:pt x="99" y="229"/>
                  <a:pt x="99" y="232"/>
                </a:cubicBezTo>
                <a:cubicBezTo>
                  <a:pt x="99" y="235"/>
                  <a:pt x="101" y="237"/>
                  <a:pt x="104" y="237"/>
                </a:cubicBezTo>
                <a:cubicBezTo>
                  <a:pt x="117" y="237"/>
                  <a:pt x="117" y="237"/>
                  <a:pt x="117" y="237"/>
                </a:cubicBezTo>
                <a:cubicBezTo>
                  <a:pt x="118" y="237"/>
                  <a:pt x="119" y="238"/>
                  <a:pt x="119" y="239"/>
                </a:cubicBezTo>
                <a:cubicBezTo>
                  <a:pt x="119" y="240"/>
                  <a:pt x="118" y="240"/>
                  <a:pt x="117" y="240"/>
                </a:cubicBezTo>
                <a:cubicBezTo>
                  <a:pt x="105" y="240"/>
                  <a:pt x="105" y="240"/>
                  <a:pt x="105" y="240"/>
                </a:cubicBezTo>
                <a:cubicBezTo>
                  <a:pt x="102" y="240"/>
                  <a:pt x="100" y="243"/>
                  <a:pt x="100" y="246"/>
                </a:cubicBezTo>
                <a:cubicBezTo>
                  <a:pt x="100" y="248"/>
                  <a:pt x="102" y="251"/>
                  <a:pt x="105" y="251"/>
                </a:cubicBezTo>
                <a:cubicBezTo>
                  <a:pt x="112" y="251"/>
                  <a:pt x="112" y="251"/>
                  <a:pt x="112" y="251"/>
                </a:cubicBezTo>
                <a:cubicBezTo>
                  <a:pt x="112" y="251"/>
                  <a:pt x="113" y="251"/>
                  <a:pt x="113" y="252"/>
                </a:cubicBezTo>
                <a:cubicBezTo>
                  <a:pt x="113" y="253"/>
                  <a:pt x="112" y="254"/>
                  <a:pt x="112" y="254"/>
                </a:cubicBezTo>
                <a:cubicBezTo>
                  <a:pt x="105" y="254"/>
                  <a:pt x="105" y="254"/>
                  <a:pt x="105" y="254"/>
                </a:cubicBezTo>
                <a:cubicBezTo>
                  <a:pt x="102" y="254"/>
                  <a:pt x="100" y="256"/>
                  <a:pt x="100" y="259"/>
                </a:cubicBezTo>
                <a:cubicBezTo>
                  <a:pt x="100" y="262"/>
                  <a:pt x="102" y="264"/>
                  <a:pt x="105" y="264"/>
                </a:cubicBezTo>
                <a:cubicBezTo>
                  <a:pt x="109" y="264"/>
                  <a:pt x="109" y="264"/>
                  <a:pt x="109" y="264"/>
                </a:cubicBezTo>
                <a:cubicBezTo>
                  <a:pt x="240" y="264"/>
                  <a:pt x="240" y="264"/>
                  <a:pt x="240" y="264"/>
                </a:cubicBezTo>
                <a:cubicBezTo>
                  <a:pt x="244" y="264"/>
                  <a:pt x="248" y="260"/>
                  <a:pt x="248" y="256"/>
                </a:cubicBezTo>
                <a:cubicBezTo>
                  <a:pt x="248" y="251"/>
                  <a:pt x="244" y="247"/>
                  <a:pt x="240" y="247"/>
                </a:cubicBezTo>
                <a:cubicBezTo>
                  <a:pt x="230" y="247"/>
                  <a:pt x="230" y="247"/>
                  <a:pt x="230" y="247"/>
                </a:cubicBezTo>
                <a:cubicBezTo>
                  <a:pt x="227" y="247"/>
                  <a:pt x="225" y="245"/>
                  <a:pt x="225" y="242"/>
                </a:cubicBezTo>
                <a:cubicBezTo>
                  <a:pt x="225" y="239"/>
                  <a:pt x="227" y="237"/>
                  <a:pt x="230" y="237"/>
                </a:cubicBezTo>
                <a:cubicBezTo>
                  <a:pt x="231" y="237"/>
                  <a:pt x="231" y="237"/>
                  <a:pt x="231" y="237"/>
                </a:cubicBezTo>
                <a:cubicBezTo>
                  <a:pt x="233" y="237"/>
                  <a:pt x="236" y="235"/>
                  <a:pt x="236" y="232"/>
                </a:cubicBezTo>
                <a:cubicBezTo>
                  <a:pt x="236" y="229"/>
                  <a:pt x="233" y="227"/>
                  <a:pt x="231" y="227"/>
                </a:cubicBezTo>
                <a:cubicBezTo>
                  <a:pt x="222" y="227"/>
                  <a:pt x="222" y="227"/>
                  <a:pt x="222" y="227"/>
                </a:cubicBezTo>
                <a:cubicBezTo>
                  <a:pt x="221" y="227"/>
                  <a:pt x="220" y="226"/>
                  <a:pt x="220" y="225"/>
                </a:cubicBezTo>
                <a:cubicBezTo>
                  <a:pt x="220" y="224"/>
                  <a:pt x="221" y="224"/>
                  <a:pt x="222" y="224"/>
                </a:cubicBezTo>
                <a:cubicBezTo>
                  <a:pt x="240" y="224"/>
                  <a:pt x="240" y="224"/>
                  <a:pt x="240" y="224"/>
                </a:cubicBezTo>
                <a:cubicBezTo>
                  <a:pt x="243" y="224"/>
                  <a:pt x="245" y="221"/>
                  <a:pt x="245" y="218"/>
                </a:cubicBezTo>
                <a:cubicBezTo>
                  <a:pt x="245" y="216"/>
                  <a:pt x="243" y="213"/>
                  <a:pt x="240" y="213"/>
                </a:cubicBezTo>
                <a:cubicBezTo>
                  <a:pt x="217" y="213"/>
                  <a:pt x="217" y="213"/>
                  <a:pt x="217" y="213"/>
                </a:cubicBezTo>
                <a:cubicBezTo>
                  <a:pt x="216" y="213"/>
                  <a:pt x="215" y="213"/>
                  <a:pt x="215" y="212"/>
                </a:cubicBezTo>
                <a:cubicBezTo>
                  <a:pt x="215" y="211"/>
                  <a:pt x="216" y="210"/>
                  <a:pt x="217" y="210"/>
                </a:cubicBezTo>
                <a:cubicBezTo>
                  <a:pt x="248" y="210"/>
                  <a:pt x="248" y="210"/>
                  <a:pt x="248" y="210"/>
                </a:cubicBezTo>
                <a:cubicBezTo>
                  <a:pt x="251" y="210"/>
                  <a:pt x="253" y="208"/>
                  <a:pt x="253" y="205"/>
                </a:cubicBezTo>
                <a:cubicBezTo>
                  <a:pt x="253" y="202"/>
                  <a:pt x="251" y="200"/>
                  <a:pt x="248" y="200"/>
                </a:cubicBezTo>
                <a:cubicBezTo>
                  <a:pt x="216" y="200"/>
                  <a:pt x="216" y="200"/>
                  <a:pt x="216" y="200"/>
                </a:cubicBezTo>
                <a:cubicBezTo>
                  <a:pt x="215" y="200"/>
                  <a:pt x="214" y="199"/>
                  <a:pt x="214" y="198"/>
                </a:cubicBezTo>
                <a:cubicBezTo>
                  <a:pt x="214" y="197"/>
                  <a:pt x="215" y="196"/>
                  <a:pt x="216" y="196"/>
                </a:cubicBezTo>
                <a:cubicBezTo>
                  <a:pt x="247" y="196"/>
                  <a:pt x="247" y="196"/>
                  <a:pt x="247" y="196"/>
                </a:cubicBezTo>
                <a:cubicBezTo>
                  <a:pt x="250" y="196"/>
                  <a:pt x="252" y="194"/>
                  <a:pt x="252" y="191"/>
                </a:cubicBezTo>
                <a:cubicBezTo>
                  <a:pt x="252" y="189"/>
                  <a:pt x="250" y="186"/>
                  <a:pt x="247" y="186"/>
                </a:cubicBezTo>
                <a:cubicBezTo>
                  <a:pt x="213" y="186"/>
                  <a:pt x="213" y="186"/>
                  <a:pt x="213" y="186"/>
                </a:cubicBezTo>
                <a:cubicBezTo>
                  <a:pt x="212" y="186"/>
                  <a:pt x="212" y="186"/>
                  <a:pt x="212" y="185"/>
                </a:cubicBezTo>
                <a:cubicBezTo>
                  <a:pt x="212" y="184"/>
                  <a:pt x="212" y="183"/>
                  <a:pt x="213" y="183"/>
                </a:cubicBezTo>
                <a:cubicBezTo>
                  <a:pt x="260" y="183"/>
                  <a:pt x="260" y="183"/>
                  <a:pt x="260" y="183"/>
                </a:cubicBezTo>
                <a:cubicBezTo>
                  <a:pt x="263" y="183"/>
                  <a:pt x="265" y="181"/>
                  <a:pt x="265" y="178"/>
                </a:cubicBezTo>
                <a:cubicBezTo>
                  <a:pt x="265" y="175"/>
                  <a:pt x="263" y="173"/>
                  <a:pt x="260" y="173"/>
                </a:cubicBezTo>
                <a:cubicBezTo>
                  <a:pt x="187" y="173"/>
                  <a:pt x="187" y="173"/>
                  <a:pt x="187" y="173"/>
                </a:cubicBezTo>
                <a:cubicBezTo>
                  <a:pt x="186" y="173"/>
                  <a:pt x="185" y="172"/>
                  <a:pt x="185" y="171"/>
                </a:cubicBezTo>
                <a:cubicBezTo>
                  <a:pt x="185" y="170"/>
                  <a:pt x="186" y="169"/>
                  <a:pt x="187" y="169"/>
                </a:cubicBezTo>
                <a:cubicBezTo>
                  <a:pt x="247" y="169"/>
                  <a:pt x="247" y="169"/>
                  <a:pt x="247" y="169"/>
                </a:cubicBezTo>
                <a:cubicBezTo>
                  <a:pt x="249" y="169"/>
                  <a:pt x="252" y="167"/>
                  <a:pt x="252" y="164"/>
                </a:cubicBezTo>
                <a:cubicBezTo>
                  <a:pt x="252" y="161"/>
                  <a:pt x="249" y="159"/>
                  <a:pt x="247" y="159"/>
                </a:cubicBezTo>
                <a:cubicBezTo>
                  <a:pt x="180" y="159"/>
                  <a:pt x="180" y="159"/>
                  <a:pt x="180" y="159"/>
                </a:cubicBezTo>
                <a:cubicBezTo>
                  <a:pt x="179" y="159"/>
                  <a:pt x="178" y="158"/>
                  <a:pt x="178" y="157"/>
                </a:cubicBezTo>
                <a:cubicBezTo>
                  <a:pt x="178" y="156"/>
                  <a:pt x="179" y="156"/>
                  <a:pt x="180" y="156"/>
                </a:cubicBezTo>
                <a:cubicBezTo>
                  <a:pt x="238" y="156"/>
                  <a:pt x="238" y="156"/>
                  <a:pt x="238" y="156"/>
                </a:cubicBezTo>
                <a:cubicBezTo>
                  <a:pt x="241" y="156"/>
                  <a:pt x="243" y="153"/>
                  <a:pt x="243" y="151"/>
                </a:cubicBezTo>
                <a:cubicBezTo>
                  <a:pt x="243" y="148"/>
                  <a:pt x="241" y="146"/>
                  <a:pt x="238" y="146"/>
                </a:cubicBezTo>
                <a:cubicBezTo>
                  <a:pt x="190" y="146"/>
                  <a:pt x="190" y="146"/>
                  <a:pt x="190" y="146"/>
                </a:cubicBezTo>
                <a:cubicBezTo>
                  <a:pt x="189" y="146"/>
                  <a:pt x="188" y="145"/>
                  <a:pt x="188" y="144"/>
                </a:cubicBezTo>
                <a:cubicBezTo>
                  <a:pt x="188" y="143"/>
                  <a:pt x="189" y="142"/>
                  <a:pt x="190" y="142"/>
                </a:cubicBezTo>
                <a:cubicBezTo>
                  <a:pt x="203" y="142"/>
                  <a:pt x="203" y="142"/>
                  <a:pt x="203" y="142"/>
                </a:cubicBezTo>
                <a:cubicBezTo>
                  <a:pt x="206" y="142"/>
                  <a:pt x="208" y="140"/>
                  <a:pt x="208" y="137"/>
                </a:cubicBezTo>
                <a:cubicBezTo>
                  <a:pt x="208" y="134"/>
                  <a:pt x="206" y="132"/>
                  <a:pt x="203" y="132"/>
                </a:cubicBezTo>
                <a:cubicBezTo>
                  <a:pt x="190" y="132"/>
                  <a:pt x="190" y="132"/>
                  <a:pt x="190" y="132"/>
                </a:cubicBezTo>
                <a:cubicBezTo>
                  <a:pt x="189" y="132"/>
                  <a:pt x="188" y="131"/>
                  <a:pt x="188" y="130"/>
                </a:cubicBezTo>
                <a:cubicBezTo>
                  <a:pt x="188" y="129"/>
                  <a:pt x="189" y="128"/>
                  <a:pt x="190" y="128"/>
                </a:cubicBezTo>
                <a:cubicBezTo>
                  <a:pt x="229" y="128"/>
                  <a:pt x="229" y="128"/>
                  <a:pt x="229" y="128"/>
                </a:cubicBezTo>
                <a:cubicBezTo>
                  <a:pt x="232" y="128"/>
                  <a:pt x="234" y="126"/>
                  <a:pt x="234" y="123"/>
                </a:cubicBezTo>
                <a:cubicBezTo>
                  <a:pt x="234" y="121"/>
                  <a:pt x="232" y="118"/>
                  <a:pt x="229" y="118"/>
                </a:cubicBezTo>
                <a:cubicBezTo>
                  <a:pt x="200" y="118"/>
                  <a:pt x="200" y="118"/>
                  <a:pt x="200" y="118"/>
                </a:cubicBezTo>
                <a:cubicBezTo>
                  <a:pt x="199" y="118"/>
                  <a:pt x="198" y="118"/>
                  <a:pt x="198" y="117"/>
                </a:cubicBezTo>
                <a:cubicBezTo>
                  <a:pt x="198" y="116"/>
                  <a:pt x="199" y="115"/>
                  <a:pt x="200" y="115"/>
                </a:cubicBezTo>
                <a:cubicBezTo>
                  <a:pt x="228" y="115"/>
                  <a:pt x="228" y="115"/>
                  <a:pt x="228" y="115"/>
                </a:cubicBezTo>
                <a:cubicBezTo>
                  <a:pt x="231" y="115"/>
                  <a:pt x="234" y="113"/>
                  <a:pt x="234" y="110"/>
                </a:cubicBezTo>
                <a:cubicBezTo>
                  <a:pt x="234" y="107"/>
                  <a:pt x="231" y="105"/>
                  <a:pt x="228" y="105"/>
                </a:cubicBezTo>
                <a:cubicBezTo>
                  <a:pt x="181" y="105"/>
                  <a:pt x="181" y="105"/>
                  <a:pt x="181" y="105"/>
                </a:cubicBezTo>
                <a:cubicBezTo>
                  <a:pt x="180" y="105"/>
                  <a:pt x="180" y="104"/>
                  <a:pt x="180" y="103"/>
                </a:cubicBezTo>
                <a:cubicBezTo>
                  <a:pt x="180" y="102"/>
                  <a:pt x="180" y="101"/>
                  <a:pt x="181" y="101"/>
                </a:cubicBezTo>
                <a:cubicBezTo>
                  <a:pt x="190" y="101"/>
                  <a:pt x="190" y="101"/>
                  <a:pt x="190" y="101"/>
                </a:cubicBezTo>
                <a:cubicBezTo>
                  <a:pt x="192" y="101"/>
                  <a:pt x="195" y="99"/>
                  <a:pt x="195" y="96"/>
                </a:cubicBezTo>
                <a:cubicBezTo>
                  <a:pt x="195" y="93"/>
                  <a:pt x="192" y="91"/>
                  <a:pt x="190" y="91"/>
                </a:cubicBezTo>
                <a:cubicBezTo>
                  <a:pt x="181" y="91"/>
                  <a:pt x="181" y="91"/>
                  <a:pt x="181" y="91"/>
                </a:cubicBezTo>
                <a:cubicBezTo>
                  <a:pt x="180" y="91"/>
                  <a:pt x="179" y="90"/>
                  <a:pt x="179" y="89"/>
                </a:cubicBezTo>
                <a:cubicBezTo>
                  <a:pt x="179" y="89"/>
                  <a:pt x="180" y="88"/>
                  <a:pt x="181" y="88"/>
                </a:cubicBezTo>
                <a:cubicBezTo>
                  <a:pt x="209" y="88"/>
                  <a:pt x="209" y="88"/>
                  <a:pt x="209" y="88"/>
                </a:cubicBezTo>
                <a:cubicBezTo>
                  <a:pt x="209" y="88"/>
                  <a:pt x="209" y="88"/>
                  <a:pt x="209" y="88"/>
                </a:cubicBezTo>
                <a:cubicBezTo>
                  <a:pt x="375" y="88"/>
                  <a:pt x="375" y="88"/>
                  <a:pt x="375" y="88"/>
                </a:cubicBezTo>
                <a:cubicBezTo>
                  <a:pt x="376" y="88"/>
                  <a:pt x="377" y="89"/>
                  <a:pt x="377" y="89"/>
                </a:cubicBezTo>
                <a:cubicBezTo>
                  <a:pt x="377" y="90"/>
                  <a:pt x="376" y="91"/>
                  <a:pt x="375" y="91"/>
                </a:cubicBezTo>
                <a:cubicBezTo>
                  <a:pt x="202" y="91"/>
                  <a:pt x="202" y="91"/>
                  <a:pt x="202" y="91"/>
                </a:cubicBezTo>
                <a:cubicBezTo>
                  <a:pt x="199" y="91"/>
                  <a:pt x="197" y="93"/>
                  <a:pt x="197" y="96"/>
                </a:cubicBezTo>
                <a:cubicBezTo>
                  <a:pt x="197" y="99"/>
                  <a:pt x="199" y="101"/>
                  <a:pt x="202" y="101"/>
                </a:cubicBezTo>
                <a:cubicBezTo>
                  <a:pt x="375" y="101"/>
                  <a:pt x="375" y="101"/>
                  <a:pt x="375" y="101"/>
                </a:cubicBezTo>
                <a:cubicBezTo>
                  <a:pt x="376" y="101"/>
                  <a:pt x="377" y="102"/>
                  <a:pt x="377" y="103"/>
                </a:cubicBezTo>
                <a:cubicBezTo>
                  <a:pt x="377" y="104"/>
                  <a:pt x="376" y="105"/>
                  <a:pt x="375" y="105"/>
                </a:cubicBezTo>
                <a:cubicBezTo>
                  <a:pt x="245" y="105"/>
                  <a:pt x="245" y="105"/>
                  <a:pt x="245" y="105"/>
                </a:cubicBezTo>
                <a:cubicBezTo>
                  <a:pt x="242" y="105"/>
                  <a:pt x="240" y="107"/>
                  <a:pt x="240" y="110"/>
                </a:cubicBezTo>
                <a:cubicBezTo>
                  <a:pt x="240" y="113"/>
                  <a:pt x="242" y="115"/>
                  <a:pt x="245" y="115"/>
                </a:cubicBezTo>
                <a:cubicBezTo>
                  <a:pt x="366" y="115"/>
                  <a:pt x="366" y="115"/>
                  <a:pt x="366" y="115"/>
                </a:cubicBezTo>
                <a:cubicBezTo>
                  <a:pt x="367" y="115"/>
                  <a:pt x="368" y="116"/>
                  <a:pt x="368" y="117"/>
                </a:cubicBezTo>
                <a:cubicBezTo>
                  <a:pt x="368" y="118"/>
                  <a:pt x="367" y="118"/>
                  <a:pt x="366" y="118"/>
                </a:cubicBezTo>
                <a:cubicBezTo>
                  <a:pt x="245" y="118"/>
                  <a:pt x="245" y="118"/>
                  <a:pt x="245" y="118"/>
                </a:cubicBezTo>
                <a:cubicBezTo>
                  <a:pt x="242" y="118"/>
                  <a:pt x="240" y="121"/>
                  <a:pt x="240" y="124"/>
                </a:cubicBezTo>
                <a:cubicBezTo>
                  <a:pt x="240" y="126"/>
                  <a:pt x="242" y="128"/>
                  <a:pt x="245" y="128"/>
                </a:cubicBezTo>
                <a:cubicBezTo>
                  <a:pt x="360" y="128"/>
                  <a:pt x="360" y="128"/>
                  <a:pt x="360" y="128"/>
                </a:cubicBezTo>
                <a:cubicBezTo>
                  <a:pt x="361" y="128"/>
                  <a:pt x="362" y="129"/>
                  <a:pt x="362" y="130"/>
                </a:cubicBezTo>
                <a:cubicBezTo>
                  <a:pt x="362" y="131"/>
                  <a:pt x="361" y="132"/>
                  <a:pt x="360" y="132"/>
                </a:cubicBezTo>
                <a:cubicBezTo>
                  <a:pt x="240" y="132"/>
                  <a:pt x="240" y="132"/>
                  <a:pt x="240" y="132"/>
                </a:cubicBezTo>
                <a:cubicBezTo>
                  <a:pt x="237" y="132"/>
                  <a:pt x="235" y="134"/>
                  <a:pt x="235" y="137"/>
                </a:cubicBezTo>
                <a:cubicBezTo>
                  <a:pt x="235" y="140"/>
                  <a:pt x="237" y="142"/>
                  <a:pt x="240" y="142"/>
                </a:cubicBezTo>
                <a:cubicBezTo>
                  <a:pt x="360" y="142"/>
                  <a:pt x="360" y="142"/>
                  <a:pt x="360" y="142"/>
                </a:cubicBezTo>
                <a:cubicBezTo>
                  <a:pt x="360" y="142"/>
                  <a:pt x="361" y="143"/>
                  <a:pt x="361" y="144"/>
                </a:cubicBezTo>
                <a:cubicBezTo>
                  <a:pt x="361" y="145"/>
                  <a:pt x="360" y="146"/>
                  <a:pt x="360" y="146"/>
                </a:cubicBezTo>
                <a:cubicBezTo>
                  <a:pt x="252" y="146"/>
                  <a:pt x="252" y="146"/>
                  <a:pt x="252" y="146"/>
                </a:cubicBezTo>
                <a:cubicBezTo>
                  <a:pt x="249" y="146"/>
                  <a:pt x="247" y="148"/>
                  <a:pt x="247" y="151"/>
                </a:cubicBezTo>
                <a:cubicBezTo>
                  <a:pt x="247" y="153"/>
                  <a:pt x="249" y="156"/>
                  <a:pt x="252" y="156"/>
                </a:cubicBezTo>
                <a:cubicBezTo>
                  <a:pt x="338" y="156"/>
                  <a:pt x="338" y="156"/>
                  <a:pt x="338" y="156"/>
                </a:cubicBezTo>
                <a:cubicBezTo>
                  <a:pt x="339" y="156"/>
                  <a:pt x="340" y="156"/>
                  <a:pt x="340" y="157"/>
                </a:cubicBezTo>
                <a:cubicBezTo>
                  <a:pt x="340" y="158"/>
                  <a:pt x="339" y="159"/>
                  <a:pt x="338" y="159"/>
                </a:cubicBezTo>
                <a:cubicBezTo>
                  <a:pt x="303" y="159"/>
                  <a:pt x="303" y="159"/>
                  <a:pt x="303" y="159"/>
                </a:cubicBezTo>
                <a:cubicBezTo>
                  <a:pt x="301" y="159"/>
                  <a:pt x="298" y="161"/>
                  <a:pt x="298" y="164"/>
                </a:cubicBezTo>
                <a:cubicBezTo>
                  <a:pt x="298" y="167"/>
                  <a:pt x="301" y="169"/>
                  <a:pt x="303" y="169"/>
                </a:cubicBezTo>
                <a:cubicBezTo>
                  <a:pt x="343" y="169"/>
                  <a:pt x="343" y="169"/>
                  <a:pt x="343" y="169"/>
                </a:cubicBezTo>
                <a:cubicBezTo>
                  <a:pt x="344" y="169"/>
                  <a:pt x="344" y="170"/>
                  <a:pt x="344" y="171"/>
                </a:cubicBezTo>
                <a:cubicBezTo>
                  <a:pt x="344" y="172"/>
                  <a:pt x="344" y="173"/>
                  <a:pt x="343" y="173"/>
                </a:cubicBezTo>
                <a:cubicBezTo>
                  <a:pt x="311" y="173"/>
                  <a:pt x="311" y="173"/>
                  <a:pt x="311" y="173"/>
                </a:cubicBezTo>
                <a:cubicBezTo>
                  <a:pt x="308" y="173"/>
                  <a:pt x="306" y="175"/>
                  <a:pt x="306" y="178"/>
                </a:cubicBezTo>
                <a:cubicBezTo>
                  <a:pt x="306" y="181"/>
                  <a:pt x="308" y="183"/>
                  <a:pt x="311" y="183"/>
                </a:cubicBezTo>
                <a:cubicBezTo>
                  <a:pt x="365" y="183"/>
                  <a:pt x="365" y="183"/>
                  <a:pt x="365" y="183"/>
                </a:cubicBezTo>
                <a:cubicBezTo>
                  <a:pt x="366" y="183"/>
                  <a:pt x="367" y="184"/>
                  <a:pt x="367" y="185"/>
                </a:cubicBezTo>
                <a:cubicBezTo>
                  <a:pt x="367" y="186"/>
                  <a:pt x="366" y="186"/>
                  <a:pt x="365" y="186"/>
                </a:cubicBezTo>
                <a:cubicBezTo>
                  <a:pt x="343" y="186"/>
                  <a:pt x="343" y="186"/>
                  <a:pt x="343" y="186"/>
                </a:cubicBezTo>
                <a:cubicBezTo>
                  <a:pt x="340" y="186"/>
                  <a:pt x="338" y="189"/>
                  <a:pt x="338" y="191"/>
                </a:cubicBezTo>
                <a:cubicBezTo>
                  <a:pt x="338" y="194"/>
                  <a:pt x="340" y="196"/>
                  <a:pt x="343" y="196"/>
                </a:cubicBezTo>
                <a:cubicBezTo>
                  <a:pt x="382" y="196"/>
                  <a:pt x="382" y="196"/>
                  <a:pt x="382" y="196"/>
                </a:cubicBezTo>
                <a:cubicBezTo>
                  <a:pt x="385" y="196"/>
                  <a:pt x="388" y="194"/>
                  <a:pt x="388" y="191"/>
                </a:cubicBezTo>
                <a:cubicBezTo>
                  <a:pt x="388" y="189"/>
                  <a:pt x="385" y="186"/>
                  <a:pt x="382" y="186"/>
                </a:cubicBezTo>
                <a:cubicBezTo>
                  <a:pt x="379" y="186"/>
                  <a:pt x="379" y="186"/>
                  <a:pt x="379" y="186"/>
                </a:cubicBezTo>
                <a:cubicBezTo>
                  <a:pt x="378" y="186"/>
                  <a:pt x="377" y="186"/>
                  <a:pt x="377" y="185"/>
                </a:cubicBezTo>
                <a:cubicBezTo>
                  <a:pt x="377" y="184"/>
                  <a:pt x="378" y="183"/>
                  <a:pt x="379" y="183"/>
                </a:cubicBezTo>
                <a:cubicBezTo>
                  <a:pt x="396" y="183"/>
                  <a:pt x="396" y="183"/>
                  <a:pt x="396" y="183"/>
                </a:cubicBezTo>
                <a:cubicBezTo>
                  <a:pt x="397" y="183"/>
                  <a:pt x="398" y="184"/>
                  <a:pt x="398" y="185"/>
                </a:cubicBezTo>
                <a:cubicBezTo>
                  <a:pt x="398" y="186"/>
                  <a:pt x="397" y="186"/>
                  <a:pt x="396" y="186"/>
                </a:cubicBezTo>
                <a:cubicBezTo>
                  <a:pt x="394" y="186"/>
                  <a:pt x="394" y="186"/>
                  <a:pt x="394" y="186"/>
                </a:cubicBezTo>
                <a:cubicBezTo>
                  <a:pt x="392" y="186"/>
                  <a:pt x="389" y="189"/>
                  <a:pt x="389" y="191"/>
                </a:cubicBezTo>
                <a:cubicBezTo>
                  <a:pt x="389" y="194"/>
                  <a:pt x="392" y="196"/>
                  <a:pt x="394" y="196"/>
                </a:cubicBezTo>
                <a:cubicBezTo>
                  <a:pt x="396" y="196"/>
                  <a:pt x="396" y="196"/>
                  <a:pt x="396" y="196"/>
                </a:cubicBezTo>
                <a:cubicBezTo>
                  <a:pt x="399" y="196"/>
                  <a:pt x="401" y="199"/>
                  <a:pt x="401" y="201"/>
                </a:cubicBezTo>
                <a:cubicBezTo>
                  <a:pt x="401" y="204"/>
                  <a:pt x="399" y="207"/>
                  <a:pt x="396" y="207"/>
                </a:cubicBezTo>
                <a:cubicBezTo>
                  <a:pt x="365" y="207"/>
                  <a:pt x="365" y="207"/>
                  <a:pt x="365" y="207"/>
                </a:cubicBezTo>
                <a:cubicBezTo>
                  <a:pt x="362" y="207"/>
                  <a:pt x="360" y="209"/>
                  <a:pt x="360" y="212"/>
                </a:cubicBezTo>
                <a:cubicBezTo>
                  <a:pt x="360" y="215"/>
                  <a:pt x="362" y="217"/>
                  <a:pt x="365" y="217"/>
                </a:cubicBezTo>
                <a:cubicBezTo>
                  <a:pt x="400" y="217"/>
                  <a:pt x="400" y="217"/>
                  <a:pt x="400" y="217"/>
                </a:cubicBezTo>
                <a:cubicBezTo>
                  <a:pt x="401" y="217"/>
                  <a:pt x="401" y="217"/>
                  <a:pt x="401" y="218"/>
                </a:cubicBezTo>
                <a:cubicBezTo>
                  <a:pt x="401" y="220"/>
                  <a:pt x="401" y="220"/>
                  <a:pt x="400" y="220"/>
                </a:cubicBezTo>
                <a:cubicBezTo>
                  <a:pt x="354" y="220"/>
                  <a:pt x="354" y="220"/>
                  <a:pt x="354" y="220"/>
                </a:cubicBezTo>
                <a:cubicBezTo>
                  <a:pt x="352" y="220"/>
                  <a:pt x="349" y="222"/>
                  <a:pt x="349" y="225"/>
                </a:cubicBezTo>
                <a:cubicBezTo>
                  <a:pt x="349" y="228"/>
                  <a:pt x="352" y="230"/>
                  <a:pt x="354" y="230"/>
                </a:cubicBezTo>
                <a:cubicBezTo>
                  <a:pt x="403" y="230"/>
                  <a:pt x="403" y="230"/>
                  <a:pt x="403" y="230"/>
                </a:cubicBezTo>
                <a:cubicBezTo>
                  <a:pt x="404" y="230"/>
                  <a:pt x="405" y="231"/>
                  <a:pt x="405" y="232"/>
                </a:cubicBezTo>
                <a:cubicBezTo>
                  <a:pt x="405" y="233"/>
                  <a:pt x="404" y="234"/>
                  <a:pt x="403" y="234"/>
                </a:cubicBezTo>
                <a:cubicBezTo>
                  <a:pt x="355" y="234"/>
                  <a:pt x="355" y="234"/>
                  <a:pt x="355" y="234"/>
                </a:cubicBezTo>
                <a:cubicBezTo>
                  <a:pt x="352" y="234"/>
                  <a:pt x="350" y="236"/>
                  <a:pt x="350" y="239"/>
                </a:cubicBezTo>
                <a:cubicBezTo>
                  <a:pt x="350" y="242"/>
                  <a:pt x="352" y="244"/>
                  <a:pt x="355" y="244"/>
                </a:cubicBezTo>
                <a:cubicBezTo>
                  <a:pt x="399" y="244"/>
                  <a:pt x="399" y="244"/>
                  <a:pt x="399" y="244"/>
                </a:cubicBezTo>
                <a:cubicBezTo>
                  <a:pt x="400" y="244"/>
                  <a:pt x="401" y="245"/>
                  <a:pt x="401" y="246"/>
                </a:cubicBezTo>
                <a:cubicBezTo>
                  <a:pt x="401" y="247"/>
                  <a:pt x="400" y="247"/>
                  <a:pt x="399" y="247"/>
                </a:cubicBezTo>
                <a:cubicBezTo>
                  <a:pt x="385" y="247"/>
                  <a:pt x="385" y="247"/>
                  <a:pt x="385" y="247"/>
                </a:cubicBezTo>
                <a:cubicBezTo>
                  <a:pt x="382" y="247"/>
                  <a:pt x="380" y="250"/>
                  <a:pt x="380" y="252"/>
                </a:cubicBezTo>
                <a:cubicBezTo>
                  <a:pt x="380" y="255"/>
                  <a:pt x="382" y="258"/>
                  <a:pt x="385" y="258"/>
                </a:cubicBezTo>
                <a:cubicBezTo>
                  <a:pt x="391" y="258"/>
                  <a:pt x="391" y="258"/>
                  <a:pt x="391" y="258"/>
                </a:cubicBezTo>
                <a:cubicBezTo>
                  <a:pt x="392" y="258"/>
                  <a:pt x="392" y="258"/>
                  <a:pt x="392" y="259"/>
                </a:cubicBezTo>
                <a:cubicBezTo>
                  <a:pt x="392" y="260"/>
                  <a:pt x="392" y="261"/>
                  <a:pt x="391" y="261"/>
                </a:cubicBezTo>
                <a:cubicBezTo>
                  <a:pt x="389" y="261"/>
                  <a:pt x="389" y="261"/>
                  <a:pt x="389" y="261"/>
                </a:cubicBezTo>
                <a:cubicBezTo>
                  <a:pt x="384" y="261"/>
                  <a:pt x="380" y="265"/>
                  <a:pt x="380" y="269"/>
                </a:cubicBezTo>
                <a:cubicBezTo>
                  <a:pt x="380" y="274"/>
                  <a:pt x="384" y="278"/>
                  <a:pt x="389" y="278"/>
                </a:cubicBezTo>
                <a:cubicBezTo>
                  <a:pt x="421" y="278"/>
                  <a:pt x="421" y="278"/>
                  <a:pt x="421" y="278"/>
                </a:cubicBezTo>
                <a:cubicBezTo>
                  <a:pt x="424" y="278"/>
                  <a:pt x="427" y="276"/>
                  <a:pt x="427" y="273"/>
                </a:cubicBezTo>
                <a:cubicBezTo>
                  <a:pt x="427" y="270"/>
                  <a:pt x="424" y="268"/>
                  <a:pt x="421" y="268"/>
                </a:cubicBezTo>
                <a:cubicBezTo>
                  <a:pt x="416" y="268"/>
                  <a:pt x="416" y="268"/>
                  <a:pt x="416" y="268"/>
                </a:cubicBezTo>
                <a:cubicBezTo>
                  <a:pt x="415" y="268"/>
                  <a:pt x="414" y="267"/>
                  <a:pt x="414" y="266"/>
                </a:cubicBezTo>
                <a:cubicBezTo>
                  <a:pt x="414" y="265"/>
                  <a:pt x="415" y="264"/>
                  <a:pt x="416" y="264"/>
                </a:cubicBezTo>
                <a:cubicBezTo>
                  <a:pt x="430" y="264"/>
                  <a:pt x="430" y="264"/>
                  <a:pt x="430" y="264"/>
                </a:cubicBezTo>
                <a:cubicBezTo>
                  <a:pt x="432" y="264"/>
                  <a:pt x="435" y="262"/>
                  <a:pt x="435" y="259"/>
                </a:cubicBezTo>
                <a:cubicBezTo>
                  <a:pt x="435" y="256"/>
                  <a:pt x="432" y="254"/>
                  <a:pt x="430" y="254"/>
                </a:cubicBezTo>
                <a:cubicBezTo>
                  <a:pt x="423" y="254"/>
                  <a:pt x="423" y="254"/>
                  <a:pt x="423" y="254"/>
                </a:cubicBezTo>
                <a:cubicBezTo>
                  <a:pt x="422" y="254"/>
                  <a:pt x="422" y="253"/>
                  <a:pt x="422" y="252"/>
                </a:cubicBezTo>
                <a:cubicBezTo>
                  <a:pt x="422" y="251"/>
                  <a:pt x="422" y="251"/>
                  <a:pt x="423" y="251"/>
                </a:cubicBezTo>
                <a:cubicBezTo>
                  <a:pt x="434" y="251"/>
                  <a:pt x="434" y="251"/>
                  <a:pt x="434" y="251"/>
                </a:cubicBezTo>
                <a:cubicBezTo>
                  <a:pt x="437" y="251"/>
                  <a:pt x="439" y="248"/>
                  <a:pt x="439" y="246"/>
                </a:cubicBezTo>
                <a:cubicBezTo>
                  <a:pt x="439" y="243"/>
                  <a:pt x="437" y="241"/>
                  <a:pt x="434" y="241"/>
                </a:cubicBezTo>
                <a:cubicBezTo>
                  <a:pt x="422" y="240"/>
                  <a:pt x="422" y="240"/>
                  <a:pt x="422" y="240"/>
                </a:cubicBezTo>
                <a:cubicBezTo>
                  <a:pt x="421" y="240"/>
                  <a:pt x="420" y="240"/>
                  <a:pt x="420" y="239"/>
                </a:cubicBezTo>
                <a:cubicBezTo>
                  <a:pt x="420" y="238"/>
                  <a:pt x="421" y="237"/>
                  <a:pt x="422" y="237"/>
                </a:cubicBezTo>
                <a:cubicBezTo>
                  <a:pt x="442" y="237"/>
                  <a:pt x="442" y="237"/>
                  <a:pt x="442" y="237"/>
                </a:cubicBezTo>
                <a:cubicBezTo>
                  <a:pt x="458" y="237"/>
                  <a:pt x="472" y="224"/>
                  <a:pt x="473" y="209"/>
                </a:cubicBezTo>
                <a:cubicBezTo>
                  <a:pt x="475" y="208"/>
                  <a:pt x="476" y="206"/>
                  <a:pt x="476" y="205"/>
                </a:cubicBezTo>
                <a:cubicBezTo>
                  <a:pt x="476" y="202"/>
                  <a:pt x="474" y="200"/>
                  <a:pt x="471" y="20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endParaRPr lang="en-US" sz="1800"/>
          </a:p>
        </p:txBody>
      </p:sp>
    </p:spTree>
    <p:extLst>
      <p:ext uri="{BB962C8B-B14F-4D97-AF65-F5344CB8AC3E}">
        <p14:creationId xmlns:p14="http://schemas.microsoft.com/office/powerpoint/2010/main" val="818503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quare photo">
    <p:bg>
      <p:bgRef idx="1001">
        <a:schemeClr val="bg1"/>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702" y="2119180"/>
            <a:ext cx="4937760" cy="1835285"/>
          </a:xfrm>
          <a:noFill/>
        </p:spPr>
        <p:txBody>
          <a:bodyPr lIns="146304" tIns="91440" rIns="146304" bIns="91440" anchor="t" anchorCtr="0"/>
          <a:lstStyle>
            <a:lvl1pPr>
              <a:defRPr sz="4799" spc="-100" baseline="0">
                <a:gradFill>
                  <a:gsLst>
                    <a:gs pos="74359">
                      <a:schemeClr val="tx1"/>
                    </a:gs>
                    <a:gs pos="57576">
                      <a:schemeClr val="tx1"/>
                    </a:gs>
                  </a:gsLst>
                  <a:lin ang="5400000" scaled="0"/>
                </a:gradFill>
              </a:defRPr>
            </a:lvl1pPr>
          </a:lstStyle>
          <a:p>
            <a:r>
              <a:rPr lang="en-US"/>
              <a:t>Presentation title</a:t>
            </a:r>
          </a:p>
        </p:txBody>
      </p:sp>
      <p:sp>
        <p:nvSpPr>
          <p:cNvPr id="3" name="Text Placeholder 2"/>
          <p:cNvSpPr>
            <a:spLocks noGrp="1"/>
          </p:cNvSpPr>
          <p:nvPr>
            <p:ph type="body" sz="quarter" idx="14" hasCustomPrompt="1"/>
          </p:nvPr>
        </p:nvSpPr>
        <p:spPr bwMode="auto">
          <a:xfrm>
            <a:off x="273050" y="3954464"/>
            <a:ext cx="4937760" cy="731528"/>
          </a:xfrm>
        </p:spPr>
        <p:txBody>
          <a:bodyPr lIns="164592" tIns="109728" rIns="164592" bIns="109728">
            <a:noAutofit/>
          </a:bodyPr>
          <a:lstStyle>
            <a:lvl1pPr marL="0" indent="0">
              <a:spcBef>
                <a:spcPts val="0"/>
              </a:spcBef>
              <a:buNone/>
              <a:defRPr lang="en-US" sz="3199"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563" rtl="0" eaLnBrk="1" fontAlgn="auto" latinLnBrk="0" hangingPunct="1">
              <a:lnSpc>
                <a:spcPct val="90000"/>
              </a:lnSpc>
              <a:spcBef>
                <a:spcPts val="0"/>
              </a:spcBef>
              <a:spcAft>
                <a:spcPts val="0"/>
              </a:spcAft>
              <a:buClrTx/>
              <a:buSzPct val="90000"/>
              <a:buFont typeface="Arial" pitchFamily="34" charset="0"/>
              <a:buNone/>
              <a:tabLst/>
            </a:pPr>
            <a:r>
              <a:rPr lang="en-US"/>
              <a:t>Speaker name</a:t>
            </a:r>
          </a:p>
        </p:txBody>
      </p:sp>
      <p:sp>
        <p:nvSpPr>
          <p:cNvPr id="8" name="Rectangle 7"/>
          <p:cNvSpPr/>
          <p:nvPr userDrawn="1"/>
        </p:nvSpPr>
        <p:spPr bwMode="gray">
          <a:xfrm>
            <a:off x="5441950" y="1"/>
            <a:ext cx="6994525" cy="6994525"/>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pic>
        <p:nvPicPr>
          <p:cNvPr id="142" name="MS logo gray - EMF"/>
          <p:cNvPicPr>
            <a:picLocks noChangeAspect="1"/>
          </p:cNvPicPr>
          <p:nvPr userDrawn="1"/>
        </p:nvPicPr>
        <p:blipFill>
          <a:blip r:embed="rId2"/>
          <a:stretch>
            <a:fillRect/>
          </a:stretch>
        </p:blipFill>
        <p:spPr bwMode="black">
          <a:xfrm>
            <a:off x="463117" y="479425"/>
            <a:ext cx="1451843" cy="310896"/>
          </a:xfrm>
          <a:prstGeom prst="rect">
            <a:avLst/>
          </a:prstGeom>
        </p:spPr>
      </p:pic>
      <p:sp>
        <p:nvSpPr>
          <p:cNvPr id="143" name="Freeform 19"/>
          <p:cNvSpPr>
            <a:spLocks noChangeAspect="1" noEditPoints="1"/>
          </p:cNvSpPr>
          <p:nvPr userDrawn="1"/>
        </p:nvSpPr>
        <p:spPr bwMode="black">
          <a:xfrm>
            <a:off x="6727387" y="3466016"/>
            <a:ext cx="5242215" cy="3044982"/>
          </a:xfrm>
          <a:custGeom>
            <a:avLst/>
            <a:gdLst>
              <a:gd name="T0" fmla="*/ 230 w 476"/>
              <a:gd name="T1" fmla="*/ 110 h 278"/>
              <a:gd name="T2" fmla="*/ 204 w 476"/>
              <a:gd name="T3" fmla="*/ 137 h 278"/>
              <a:gd name="T4" fmla="*/ 248 w 476"/>
              <a:gd name="T5" fmla="*/ 164 h 278"/>
              <a:gd name="T6" fmla="*/ 249 w 476"/>
              <a:gd name="T7" fmla="*/ 191 h 278"/>
              <a:gd name="T8" fmla="*/ 241 w 476"/>
              <a:gd name="T9" fmla="*/ 218 h 278"/>
              <a:gd name="T10" fmla="*/ 245 w 476"/>
              <a:gd name="T11" fmla="*/ 256 h 278"/>
              <a:gd name="T12" fmla="*/ 122 w 476"/>
              <a:gd name="T13" fmla="*/ 239 h 278"/>
              <a:gd name="T14" fmla="*/ 145 w 476"/>
              <a:gd name="T15" fmla="*/ 212 h 278"/>
              <a:gd name="T16" fmla="*/ 130 w 476"/>
              <a:gd name="T17" fmla="*/ 185 h 278"/>
              <a:gd name="T18" fmla="*/ 70 w 476"/>
              <a:gd name="T19" fmla="*/ 157 h 278"/>
              <a:gd name="T20" fmla="*/ 95 w 476"/>
              <a:gd name="T21" fmla="*/ 130 h 278"/>
              <a:gd name="T22" fmla="*/ 128 w 476"/>
              <a:gd name="T23" fmla="*/ 103 h 278"/>
              <a:gd name="T24" fmla="*/ 140 w 476"/>
              <a:gd name="T25" fmla="*/ 76 h 278"/>
              <a:gd name="T26" fmla="*/ 135 w 476"/>
              <a:gd name="T27" fmla="*/ 49 h 278"/>
              <a:gd name="T28" fmla="*/ 145 w 476"/>
              <a:gd name="T29" fmla="*/ 22 h 278"/>
              <a:gd name="T30" fmla="*/ 248 w 476"/>
              <a:gd name="T31" fmla="*/ 42 h 278"/>
              <a:gd name="T32" fmla="*/ 217 w 476"/>
              <a:gd name="T33" fmla="*/ 69 h 278"/>
              <a:gd name="T34" fmla="*/ 422 w 476"/>
              <a:gd name="T35" fmla="*/ 234 h 278"/>
              <a:gd name="T36" fmla="*/ 416 w 476"/>
              <a:gd name="T37" fmla="*/ 261 h 278"/>
              <a:gd name="T38" fmla="*/ 385 w 476"/>
              <a:gd name="T39" fmla="*/ 254 h 278"/>
              <a:gd name="T40" fmla="*/ 354 w 476"/>
              <a:gd name="T41" fmla="*/ 227 h 278"/>
              <a:gd name="T42" fmla="*/ 394 w 476"/>
              <a:gd name="T43" fmla="*/ 193 h 278"/>
              <a:gd name="T44" fmla="*/ 343 w 476"/>
              <a:gd name="T45" fmla="*/ 193 h 278"/>
              <a:gd name="T46" fmla="*/ 303 w 476"/>
              <a:gd name="T47" fmla="*/ 166 h 278"/>
              <a:gd name="T48" fmla="*/ 240 w 476"/>
              <a:gd name="T49" fmla="*/ 139 h 278"/>
              <a:gd name="T50" fmla="*/ 245 w 476"/>
              <a:gd name="T51" fmla="*/ 112 h 278"/>
              <a:gd name="T52" fmla="*/ 213 w 476"/>
              <a:gd name="T53" fmla="*/ 85 h 278"/>
              <a:gd name="T54" fmla="*/ 402 w 476"/>
              <a:gd name="T55" fmla="*/ 62 h 278"/>
              <a:gd name="T56" fmla="*/ 404 w 476"/>
              <a:gd name="T57" fmla="*/ 35 h 278"/>
              <a:gd name="T58" fmla="*/ 180 w 476"/>
              <a:gd name="T59" fmla="*/ 28 h 278"/>
              <a:gd name="T60" fmla="*/ 175 w 476"/>
              <a:gd name="T61" fmla="*/ 56 h 278"/>
              <a:gd name="T62" fmla="*/ 149 w 476"/>
              <a:gd name="T63" fmla="*/ 83 h 278"/>
              <a:gd name="T64" fmla="*/ 6 w 476"/>
              <a:gd name="T65" fmla="*/ 67 h 278"/>
              <a:gd name="T66" fmla="*/ 17 w 476"/>
              <a:gd name="T67" fmla="*/ 40 h 278"/>
              <a:gd name="T68" fmla="*/ 56 w 476"/>
              <a:gd name="T69" fmla="*/ 47 h 278"/>
              <a:gd name="T70" fmla="*/ 87 w 476"/>
              <a:gd name="T71" fmla="*/ 74 h 278"/>
              <a:gd name="T72" fmla="*/ 34 w 476"/>
              <a:gd name="T73" fmla="*/ 96 h 278"/>
              <a:gd name="T74" fmla="*/ 33 w 476"/>
              <a:gd name="T75" fmla="*/ 123 h 278"/>
              <a:gd name="T76" fmla="*/ 51 w 476"/>
              <a:gd name="T77" fmla="*/ 151 h 278"/>
              <a:gd name="T78" fmla="*/ 75 w 476"/>
              <a:gd name="T79" fmla="*/ 178 h 278"/>
              <a:gd name="T80" fmla="*/ 94 w 476"/>
              <a:gd name="T81" fmla="*/ 205 h 278"/>
              <a:gd name="T82" fmla="*/ 99 w 476"/>
              <a:gd name="T83" fmla="*/ 232 h 278"/>
              <a:gd name="T84" fmla="*/ 100 w 476"/>
              <a:gd name="T85" fmla="*/ 259 h 278"/>
              <a:gd name="T86" fmla="*/ 222 w 476"/>
              <a:gd name="T87" fmla="*/ 227 h 278"/>
              <a:gd name="T88" fmla="*/ 216 w 476"/>
              <a:gd name="T89" fmla="*/ 200 h 278"/>
              <a:gd name="T90" fmla="*/ 187 w 476"/>
              <a:gd name="T91" fmla="*/ 173 h 278"/>
              <a:gd name="T92" fmla="*/ 190 w 476"/>
              <a:gd name="T93" fmla="*/ 146 h 278"/>
              <a:gd name="T94" fmla="*/ 200 w 476"/>
              <a:gd name="T95" fmla="*/ 118 h 278"/>
              <a:gd name="T96" fmla="*/ 181 w 476"/>
              <a:gd name="T97" fmla="*/ 91 h 278"/>
              <a:gd name="T98" fmla="*/ 377 w 476"/>
              <a:gd name="T99" fmla="*/ 103 h 278"/>
              <a:gd name="T100" fmla="*/ 362 w 476"/>
              <a:gd name="T101" fmla="*/ 130 h 278"/>
              <a:gd name="T102" fmla="*/ 340 w 476"/>
              <a:gd name="T103" fmla="*/ 157 h 278"/>
              <a:gd name="T104" fmla="*/ 367 w 476"/>
              <a:gd name="T105" fmla="*/ 185 h 278"/>
              <a:gd name="T106" fmla="*/ 398 w 476"/>
              <a:gd name="T107" fmla="*/ 185 h 278"/>
              <a:gd name="T108" fmla="*/ 401 w 476"/>
              <a:gd name="T109" fmla="*/ 218 h 278"/>
              <a:gd name="T110" fmla="*/ 401 w 476"/>
              <a:gd name="T111" fmla="*/ 246 h 278"/>
              <a:gd name="T112" fmla="*/ 427 w 476"/>
              <a:gd name="T113" fmla="*/ 273 h 278"/>
              <a:gd name="T114" fmla="*/ 439 w 476"/>
              <a:gd name="T115" fmla="*/ 246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76" h="278">
                <a:moveTo>
                  <a:pt x="205" y="84"/>
                </a:moveTo>
                <a:cubicBezTo>
                  <a:pt x="181" y="84"/>
                  <a:pt x="181" y="84"/>
                  <a:pt x="181" y="84"/>
                </a:cubicBezTo>
                <a:cubicBezTo>
                  <a:pt x="178" y="84"/>
                  <a:pt x="176" y="87"/>
                  <a:pt x="176" y="89"/>
                </a:cubicBezTo>
                <a:cubicBezTo>
                  <a:pt x="176" y="92"/>
                  <a:pt x="178" y="95"/>
                  <a:pt x="181" y="95"/>
                </a:cubicBezTo>
                <a:cubicBezTo>
                  <a:pt x="190" y="95"/>
                  <a:pt x="190" y="95"/>
                  <a:pt x="190" y="95"/>
                </a:cubicBezTo>
                <a:cubicBezTo>
                  <a:pt x="191" y="95"/>
                  <a:pt x="192" y="95"/>
                  <a:pt x="192" y="96"/>
                </a:cubicBezTo>
                <a:cubicBezTo>
                  <a:pt x="192" y="97"/>
                  <a:pt x="191" y="98"/>
                  <a:pt x="190" y="98"/>
                </a:cubicBezTo>
                <a:cubicBezTo>
                  <a:pt x="181" y="98"/>
                  <a:pt x="181" y="98"/>
                  <a:pt x="181" y="98"/>
                </a:cubicBezTo>
                <a:cubicBezTo>
                  <a:pt x="178" y="98"/>
                  <a:pt x="176" y="100"/>
                  <a:pt x="176" y="103"/>
                </a:cubicBezTo>
                <a:cubicBezTo>
                  <a:pt x="176" y="106"/>
                  <a:pt x="178" y="108"/>
                  <a:pt x="181" y="108"/>
                </a:cubicBezTo>
                <a:cubicBezTo>
                  <a:pt x="228" y="108"/>
                  <a:pt x="228" y="108"/>
                  <a:pt x="228" y="108"/>
                </a:cubicBezTo>
                <a:cubicBezTo>
                  <a:pt x="229" y="108"/>
                  <a:pt x="230" y="109"/>
                  <a:pt x="230" y="110"/>
                </a:cubicBezTo>
                <a:cubicBezTo>
                  <a:pt x="230" y="111"/>
                  <a:pt x="229" y="112"/>
                  <a:pt x="228" y="112"/>
                </a:cubicBezTo>
                <a:cubicBezTo>
                  <a:pt x="200" y="112"/>
                  <a:pt x="200" y="112"/>
                  <a:pt x="200" y="112"/>
                </a:cubicBezTo>
                <a:cubicBezTo>
                  <a:pt x="197" y="112"/>
                  <a:pt x="194" y="114"/>
                  <a:pt x="194" y="117"/>
                </a:cubicBezTo>
                <a:cubicBezTo>
                  <a:pt x="194" y="119"/>
                  <a:pt x="197" y="122"/>
                  <a:pt x="200" y="122"/>
                </a:cubicBezTo>
                <a:cubicBezTo>
                  <a:pt x="229" y="122"/>
                  <a:pt x="229" y="122"/>
                  <a:pt x="229" y="122"/>
                </a:cubicBezTo>
                <a:cubicBezTo>
                  <a:pt x="230" y="122"/>
                  <a:pt x="231" y="122"/>
                  <a:pt x="231" y="123"/>
                </a:cubicBezTo>
                <a:cubicBezTo>
                  <a:pt x="231" y="124"/>
                  <a:pt x="230" y="125"/>
                  <a:pt x="229" y="125"/>
                </a:cubicBezTo>
                <a:cubicBezTo>
                  <a:pt x="190" y="125"/>
                  <a:pt x="190" y="125"/>
                  <a:pt x="190" y="125"/>
                </a:cubicBezTo>
                <a:cubicBezTo>
                  <a:pt x="187" y="125"/>
                  <a:pt x="185" y="127"/>
                  <a:pt x="185" y="130"/>
                </a:cubicBezTo>
                <a:cubicBezTo>
                  <a:pt x="185" y="133"/>
                  <a:pt x="187" y="135"/>
                  <a:pt x="190" y="135"/>
                </a:cubicBezTo>
                <a:cubicBezTo>
                  <a:pt x="203" y="135"/>
                  <a:pt x="203" y="135"/>
                  <a:pt x="203" y="135"/>
                </a:cubicBezTo>
                <a:cubicBezTo>
                  <a:pt x="204" y="135"/>
                  <a:pt x="204" y="136"/>
                  <a:pt x="204" y="137"/>
                </a:cubicBezTo>
                <a:cubicBezTo>
                  <a:pt x="204" y="138"/>
                  <a:pt x="204" y="139"/>
                  <a:pt x="203" y="139"/>
                </a:cubicBezTo>
                <a:cubicBezTo>
                  <a:pt x="190" y="139"/>
                  <a:pt x="190" y="139"/>
                  <a:pt x="190" y="139"/>
                </a:cubicBezTo>
                <a:cubicBezTo>
                  <a:pt x="187" y="139"/>
                  <a:pt x="185" y="141"/>
                  <a:pt x="185" y="144"/>
                </a:cubicBezTo>
                <a:cubicBezTo>
                  <a:pt x="185" y="147"/>
                  <a:pt x="187" y="149"/>
                  <a:pt x="190" y="149"/>
                </a:cubicBezTo>
                <a:cubicBezTo>
                  <a:pt x="238" y="149"/>
                  <a:pt x="238" y="149"/>
                  <a:pt x="238" y="149"/>
                </a:cubicBezTo>
                <a:cubicBezTo>
                  <a:pt x="239" y="149"/>
                  <a:pt x="240" y="150"/>
                  <a:pt x="240" y="151"/>
                </a:cubicBezTo>
                <a:cubicBezTo>
                  <a:pt x="240" y="151"/>
                  <a:pt x="239" y="152"/>
                  <a:pt x="238" y="152"/>
                </a:cubicBezTo>
                <a:cubicBezTo>
                  <a:pt x="180" y="152"/>
                  <a:pt x="180" y="152"/>
                  <a:pt x="180" y="152"/>
                </a:cubicBezTo>
                <a:cubicBezTo>
                  <a:pt x="177" y="152"/>
                  <a:pt x="175" y="154"/>
                  <a:pt x="175" y="157"/>
                </a:cubicBezTo>
                <a:cubicBezTo>
                  <a:pt x="175" y="160"/>
                  <a:pt x="177" y="162"/>
                  <a:pt x="180" y="162"/>
                </a:cubicBezTo>
                <a:cubicBezTo>
                  <a:pt x="247" y="162"/>
                  <a:pt x="247" y="162"/>
                  <a:pt x="247" y="162"/>
                </a:cubicBezTo>
                <a:cubicBezTo>
                  <a:pt x="248" y="162"/>
                  <a:pt x="248" y="163"/>
                  <a:pt x="248" y="164"/>
                </a:cubicBezTo>
                <a:cubicBezTo>
                  <a:pt x="248" y="165"/>
                  <a:pt x="248" y="166"/>
                  <a:pt x="247" y="166"/>
                </a:cubicBezTo>
                <a:cubicBezTo>
                  <a:pt x="187" y="166"/>
                  <a:pt x="187" y="166"/>
                  <a:pt x="187" y="166"/>
                </a:cubicBezTo>
                <a:cubicBezTo>
                  <a:pt x="184" y="166"/>
                  <a:pt x="182" y="168"/>
                  <a:pt x="182" y="171"/>
                </a:cubicBezTo>
                <a:cubicBezTo>
                  <a:pt x="182" y="174"/>
                  <a:pt x="184" y="176"/>
                  <a:pt x="187" y="176"/>
                </a:cubicBezTo>
                <a:cubicBezTo>
                  <a:pt x="260" y="176"/>
                  <a:pt x="260" y="176"/>
                  <a:pt x="260" y="176"/>
                </a:cubicBezTo>
                <a:cubicBezTo>
                  <a:pt x="261" y="176"/>
                  <a:pt x="262" y="177"/>
                  <a:pt x="262" y="178"/>
                </a:cubicBezTo>
                <a:cubicBezTo>
                  <a:pt x="262" y="179"/>
                  <a:pt x="261" y="179"/>
                  <a:pt x="260" y="179"/>
                </a:cubicBezTo>
                <a:cubicBezTo>
                  <a:pt x="213" y="179"/>
                  <a:pt x="213" y="179"/>
                  <a:pt x="213" y="179"/>
                </a:cubicBezTo>
                <a:cubicBezTo>
                  <a:pt x="211" y="179"/>
                  <a:pt x="208" y="182"/>
                  <a:pt x="208" y="185"/>
                </a:cubicBezTo>
                <a:cubicBezTo>
                  <a:pt x="208" y="187"/>
                  <a:pt x="211" y="190"/>
                  <a:pt x="213" y="190"/>
                </a:cubicBezTo>
                <a:cubicBezTo>
                  <a:pt x="247" y="190"/>
                  <a:pt x="247" y="190"/>
                  <a:pt x="247" y="190"/>
                </a:cubicBezTo>
                <a:cubicBezTo>
                  <a:pt x="248" y="190"/>
                  <a:pt x="249" y="190"/>
                  <a:pt x="249" y="191"/>
                </a:cubicBezTo>
                <a:cubicBezTo>
                  <a:pt x="249" y="192"/>
                  <a:pt x="248" y="193"/>
                  <a:pt x="247" y="193"/>
                </a:cubicBezTo>
                <a:cubicBezTo>
                  <a:pt x="216" y="193"/>
                  <a:pt x="216" y="193"/>
                  <a:pt x="216" y="193"/>
                </a:cubicBezTo>
                <a:cubicBezTo>
                  <a:pt x="213" y="193"/>
                  <a:pt x="210" y="195"/>
                  <a:pt x="210" y="198"/>
                </a:cubicBezTo>
                <a:cubicBezTo>
                  <a:pt x="210" y="201"/>
                  <a:pt x="213" y="203"/>
                  <a:pt x="216" y="203"/>
                </a:cubicBezTo>
                <a:cubicBezTo>
                  <a:pt x="248" y="203"/>
                  <a:pt x="248" y="203"/>
                  <a:pt x="248" y="203"/>
                </a:cubicBezTo>
                <a:cubicBezTo>
                  <a:pt x="249" y="203"/>
                  <a:pt x="250" y="204"/>
                  <a:pt x="250" y="205"/>
                </a:cubicBezTo>
                <a:cubicBezTo>
                  <a:pt x="250" y="206"/>
                  <a:pt x="249" y="207"/>
                  <a:pt x="248" y="207"/>
                </a:cubicBezTo>
                <a:cubicBezTo>
                  <a:pt x="217" y="207"/>
                  <a:pt x="217" y="207"/>
                  <a:pt x="217" y="207"/>
                </a:cubicBezTo>
                <a:cubicBezTo>
                  <a:pt x="214" y="207"/>
                  <a:pt x="212" y="209"/>
                  <a:pt x="212" y="212"/>
                </a:cubicBezTo>
                <a:cubicBezTo>
                  <a:pt x="212" y="214"/>
                  <a:pt x="214" y="217"/>
                  <a:pt x="217" y="217"/>
                </a:cubicBezTo>
                <a:cubicBezTo>
                  <a:pt x="240" y="217"/>
                  <a:pt x="240" y="217"/>
                  <a:pt x="240" y="217"/>
                </a:cubicBezTo>
                <a:cubicBezTo>
                  <a:pt x="241" y="217"/>
                  <a:pt x="241" y="217"/>
                  <a:pt x="241" y="218"/>
                </a:cubicBezTo>
                <a:cubicBezTo>
                  <a:pt x="241" y="219"/>
                  <a:pt x="241" y="220"/>
                  <a:pt x="240" y="220"/>
                </a:cubicBezTo>
                <a:cubicBezTo>
                  <a:pt x="222" y="220"/>
                  <a:pt x="222" y="220"/>
                  <a:pt x="222" y="220"/>
                </a:cubicBezTo>
                <a:cubicBezTo>
                  <a:pt x="219" y="220"/>
                  <a:pt x="217" y="222"/>
                  <a:pt x="217" y="225"/>
                </a:cubicBezTo>
                <a:cubicBezTo>
                  <a:pt x="217" y="228"/>
                  <a:pt x="219" y="230"/>
                  <a:pt x="222" y="230"/>
                </a:cubicBezTo>
                <a:cubicBezTo>
                  <a:pt x="231" y="230"/>
                  <a:pt x="231" y="230"/>
                  <a:pt x="231" y="230"/>
                </a:cubicBezTo>
                <a:cubicBezTo>
                  <a:pt x="232" y="230"/>
                  <a:pt x="232" y="231"/>
                  <a:pt x="232" y="232"/>
                </a:cubicBezTo>
                <a:cubicBezTo>
                  <a:pt x="232" y="233"/>
                  <a:pt x="232" y="234"/>
                  <a:pt x="231" y="234"/>
                </a:cubicBezTo>
                <a:cubicBezTo>
                  <a:pt x="230" y="234"/>
                  <a:pt x="230" y="234"/>
                  <a:pt x="230" y="234"/>
                </a:cubicBezTo>
                <a:cubicBezTo>
                  <a:pt x="225" y="234"/>
                  <a:pt x="222" y="237"/>
                  <a:pt x="222" y="242"/>
                </a:cubicBezTo>
                <a:cubicBezTo>
                  <a:pt x="222" y="247"/>
                  <a:pt x="225" y="251"/>
                  <a:pt x="230" y="251"/>
                </a:cubicBezTo>
                <a:cubicBezTo>
                  <a:pt x="240" y="251"/>
                  <a:pt x="240" y="251"/>
                  <a:pt x="240" y="251"/>
                </a:cubicBezTo>
                <a:cubicBezTo>
                  <a:pt x="243" y="251"/>
                  <a:pt x="245" y="253"/>
                  <a:pt x="245" y="256"/>
                </a:cubicBezTo>
                <a:cubicBezTo>
                  <a:pt x="245" y="259"/>
                  <a:pt x="243" y="261"/>
                  <a:pt x="240" y="261"/>
                </a:cubicBezTo>
                <a:cubicBezTo>
                  <a:pt x="105" y="261"/>
                  <a:pt x="105" y="261"/>
                  <a:pt x="105" y="261"/>
                </a:cubicBezTo>
                <a:cubicBezTo>
                  <a:pt x="104" y="261"/>
                  <a:pt x="103" y="260"/>
                  <a:pt x="103" y="259"/>
                </a:cubicBezTo>
                <a:cubicBezTo>
                  <a:pt x="103" y="258"/>
                  <a:pt x="104" y="257"/>
                  <a:pt x="105" y="257"/>
                </a:cubicBezTo>
                <a:cubicBezTo>
                  <a:pt x="112" y="257"/>
                  <a:pt x="112" y="257"/>
                  <a:pt x="112" y="257"/>
                </a:cubicBezTo>
                <a:cubicBezTo>
                  <a:pt x="114" y="257"/>
                  <a:pt x="116" y="255"/>
                  <a:pt x="116" y="252"/>
                </a:cubicBezTo>
                <a:cubicBezTo>
                  <a:pt x="116" y="250"/>
                  <a:pt x="114" y="247"/>
                  <a:pt x="112" y="247"/>
                </a:cubicBezTo>
                <a:cubicBezTo>
                  <a:pt x="105" y="247"/>
                  <a:pt x="105" y="247"/>
                  <a:pt x="105" y="247"/>
                </a:cubicBezTo>
                <a:cubicBezTo>
                  <a:pt x="104" y="247"/>
                  <a:pt x="103" y="247"/>
                  <a:pt x="103" y="246"/>
                </a:cubicBezTo>
                <a:cubicBezTo>
                  <a:pt x="103" y="245"/>
                  <a:pt x="104" y="244"/>
                  <a:pt x="105" y="244"/>
                </a:cubicBezTo>
                <a:cubicBezTo>
                  <a:pt x="117" y="244"/>
                  <a:pt x="117" y="244"/>
                  <a:pt x="117" y="244"/>
                </a:cubicBezTo>
                <a:cubicBezTo>
                  <a:pt x="120" y="244"/>
                  <a:pt x="122" y="242"/>
                  <a:pt x="122" y="239"/>
                </a:cubicBezTo>
                <a:cubicBezTo>
                  <a:pt x="122" y="236"/>
                  <a:pt x="120" y="234"/>
                  <a:pt x="117" y="234"/>
                </a:cubicBezTo>
                <a:cubicBezTo>
                  <a:pt x="104" y="234"/>
                  <a:pt x="104" y="234"/>
                  <a:pt x="104" y="234"/>
                </a:cubicBezTo>
                <a:cubicBezTo>
                  <a:pt x="103" y="234"/>
                  <a:pt x="102" y="233"/>
                  <a:pt x="102" y="232"/>
                </a:cubicBezTo>
                <a:cubicBezTo>
                  <a:pt x="102" y="231"/>
                  <a:pt x="103" y="230"/>
                  <a:pt x="104" y="230"/>
                </a:cubicBezTo>
                <a:cubicBezTo>
                  <a:pt x="130" y="230"/>
                  <a:pt x="130" y="230"/>
                  <a:pt x="130" y="230"/>
                </a:cubicBezTo>
                <a:cubicBezTo>
                  <a:pt x="133" y="230"/>
                  <a:pt x="135" y="228"/>
                  <a:pt x="135" y="225"/>
                </a:cubicBezTo>
                <a:cubicBezTo>
                  <a:pt x="135" y="222"/>
                  <a:pt x="133" y="220"/>
                  <a:pt x="130" y="220"/>
                </a:cubicBezTo>
                <a:cubicBezTo>
                  <a:pt x="105" y="220"/>
                  <a:pt x="105" y="220"/>
                  <a:pt x="105" y="220"/>
                </a:cubicBezTo>
                <a:cubicBezTo>
                  <a:pt x="104" y="220"/>
                  <a:pt x="104" y="219"/>
                  <a:pt x="104" y="218"/>
                </a:cubicBezTo>
                <a:cubicBezTo>
                  <a:pt x="104" y="217"/>
                  <a:pt x="104" y="217"/>
                  <a:pt x="105" y="217"/>
                </a:cubicBezTo>
                <a:cubicBezTo>
                  <a:pt x="140" y="217"/>
                  <a:pt x="140" y="217"/>
                  <a:pt x="140" y="217"/>
                </a:cubicBezTo>
                <a:cubicBezTo>
                  <a:pt x="143" y="217"/>
                  <a:pt x="145" y="214"/>
                  <a:pt x="145" y="212"/>
                </a:cubicBezTo>
                <a:cubicBezTo>
                  <a:pt x="145" y="209"/>
                  <a:pt x="143" y="207"/>
                  <a:pt x="140" y="207"/>
                </a:cubicBezTo>
                <a:cubicBezTo>
                  <a:pt x="99" y="207"/>
                  <a:pt x="99" y="207"/>
                  <a:pt x="99" y="207"/>
                </a:cubicBezTo>
                <a:cubicBezTo>
                  <a:pt x="98" y="207"/>
                  <a:pt x="97" y="206"/>
                  <a:pt x="97" y="205"/>
                </a:cubicBezTo>
                <a:cubicBezTo>
                  <a:pt x="97" y="204"/>
                  <a:pt x="98" y="203"/>
                  <a:pt x="99" y="203"/>
                </a:cubicBezTo>
                <a:cubicBezTo>
                  <a:pt x="143" y="203"/>
                  <a:pt x="143" y="203"/>
                  <a:pt x="143" y="203"/>
                </a:cubicBezTo>
                <a:cubicBezTo>
                  <a:pt x="146" y="203"/>
                  <a:pt x="148" y="201"/>
                  <a:pt x="148" y="198"/>
                </a:cubicBezTo>
                <a:cubicBezTo>
                  <a:pt x="148" y="195"/>
                  <a:pt x="146" y="193"/>
                  <a:pt x="143" y="193"/>
                </a:cubicBezTo>
                <a:cubicBezTo>
                  <a:pt x="89" y="193"/>
                  <a:pt x="89" y="193"/>
                  <a:pt x="89" y="193"/>
                </a:cubicBezTo>
                <a:cubicBezTo>
                  <a:pt x="88" y="193"/>
                  <a:pt x="88" y="192"/>
                  <a:pt x="88" y="191"/>
                </a:cubicBezTo>
                <a:cubicBezTo>
                  <a:pt x="88" y="190"/>
                  <a:pt x="88" y="190"/>
                  <a:pt x="89" y="190"/>
                </a:cubicBezTo>
                <a:cubicBezTo>
                  <a:pt x="125" y="190"/>
                  <a:pt x="125" y="190"/>
                  <a:pt x="125" y="190"/>
                </a:cubicBezTo>
                <a:cubicBezTo>
                  <a:pt x="128" y="190"/>
                  <a:pt x="130" y="187"/>
                  <a:pt x="130" y="185"/>
                </a:cubicBezTo>
                <a:cubicBezTo>
                  <a:pt x="130" y="182"/>
                  <a:pt x="128" y="179"/>
                  <a:pt x="125" y="179"/>
                </a:cubicBezTo>
                <a:cubicBezTo>
                  <a:pt x="80" y="179"/>
                  <a:pt x="80" y="179"/>
                  <a:pt x="80" y="179"/>
                </a:cubicBezTo>
                <a:cubicBezTo>
                  <a:pt x="79" y="179"/>
                  <a:pt x="78" y="179"/>
                  <a:pt x="78" y="178"/>
                </a:cubicBezTo>
                <a:cubicBezTo>
                  <a:pt x="78" y="177"/>
                  <a:pt x="79" y="176"/>
                  <a:pt x="80" y="176"/>
                </a:cubicBezTo>
                <a:cubicBezTo>
                  <a:pt x="84" y="176"/>
                  <a:pt x="84" y="176"/>
                  <a:pt x="84" y="176"/>
                </a:cubicBezTo>
                <a:cubicBezTo>
                  <a:pt x="86" y="176"/>
                  <a:pt x="89" y="174"/>
                  <a:pt x="89" y="171"/>
                </a:cubicBezTo>
                <a:cubicBezTo>
                  <a:pt x="89" y="168"/>
                  <a:pt x="86" y="166"/>
                  <a:pt x="84" y="166"/>
                </a:cubicBezTo>
                <a:cubicBezTo>
                  <a:pt x="65" y="166"/>
                  <a:pt x="65" y="166"/>
                  <a:pt x="65" y="166"/>
                </a:cubicBezTo>
                <a:cubicBezTo>
                  <a:pt x="64" y="166"/>
                  <a:pt x="63" y="165"/>
                  <a:pt x="63" y="164"/>
                </a:cubicBezTo>
                <a:cubicBezTo>
                  <a:pt x="63" y="163"/>
                  <a:pt x="64" y="162"/>
                  <a:pt x="65" y="162"/>
                </a:cubicBezTo>
                <a:cubicBezTo>
                  <a:pt x="65" y="162"/>
                  <a:pt x="65" y="162"/>
                  <a:pt x="65" y="162"/>
                </a:cubicBezTo>
                <a:cubicBezTo>
                  <a:pt x="68" y="162"/>
                  <a:pt x="70" y="160"/>
                  <a:pt x="70" y="157"/>
                </a:cubicBezTo>
                <a:cubicBezTo>
                  <a:pt x="70" y="154"/>
                  <a:pt x="68" y="152"/>
                  <a:pt x="65" y="152"/>
                </a:cubicBezTo>
                <a:cubicBezTo>
                  <a:pt x="56" y="152"/>
                  <a:pt x="56" y="152"/>
                  <a:pt x="56" y="152"/>
                </a:cubicBezTo>
                <a:cubicBezTo>
                  <a:pt x="55" y="152"/>
                  <a:pt x="54" y="151"/>
                  <a:pt x="54" y="151"/>
                </a:cubicBezTo>
                <a:cubicBezTo>
                  <a:pt x="54" y="150"/>
                  <a:pt x="55" y="149"/>
                  <a:pt x="56" y="149"/>
                </a:cubicBezTo>
                <a:cubicBezTo>
                  <a:pt x="63" y="149"/>
                  <a:pt x="63" y="149"/>
                  <a:pt x="63" y="149"/>
                </a:cubicBezTo>
                <a:cubicBezTo>
                  <a:pt x="66" y="149"/>
                  <a:pt x="68" y="147"/>
                  <a:pt x="68" y="144"/>
                </a:cubicBezTo>
                <a:cubicBezTo>
                  <a:pt x="68" y="141"/>
                  <a:pt x="66" y="139"/>
                  <a:pt x="63" y="139"/>
                </a:cubicBezTo>
                <a:cubicBezTo>
                  <a:pt x="45" y="139"/>
                  <a:pt x="45" y="139"/>
                  <a:pt x="45" y="139"/>
                </a:cubicBezTo>
                <a:cubicBezTo>
                  <a:pt x="44" y="139"/>
                  <a:pt x="43" y="138"/>
                  <a:pt x="43" y="137"/>
                </a:cubicBezTo>
                <a:cubicBezTo>
                  <a:pt x="43" y="136"/>
                  <a:pt x="44" y="135"/>
                  <a:pt x="45" y="135"/>
                </a:cubicBezTo>
                <a:cubicBezTo>
                  <a:pt x="90" y="135"/>
                  <a:pt x="90" y="135"/>
                  <a:pt x="90" y="135"/>
                </a:cubicBezTo>
                <a:cubicBezTo>
                  <a:pt x="93" y="135"/>
                  <a:pt x="95" y="133"/>
                  <a:pt x="95" y="130"/>
                </a:cubicBezTo>
                <a:cubicBezTo>
                  <a:pt x="95" y="127"/>
                  <a:pt x="93" y="125"/>
                  <a:pt x="90" y="125"/>
                </a:cubicBezTo>
                <a:cubicBezTo>
                  <a:pt x="39" y="125"/>
                  <a:pt x="39" y="125"/>
                  <a:pt x="39" y="125"/>
                </a:cubicBezTo>
                <a:cubicBezTo>
                  <a:pt x="38" y="125"/>
                  <a:pt x="37" y="124"/>
                  <a:pt x="37" y="123"/>
                </a:cubicBezTo>
                <a:cubicBezTo>
                  <a:pt x="37" y="122"/>
                  <a:pt x="38" y="122"/>
                  <a:pt x="39" y="122"/>
                </a:cubicBezTo>
                <a:cubicBezTo>
                  <a:pt x="102" y="122"/>
                  <a:pt x="102" y="122"/>
                  <a:pt x="102" y="122"/>
                </a:cubicBezTo>
                <a:cubicBezTo>
                  <a:pt x="105" y="122"/>
                  <a:pt x="107" y="119"/>
                  <a:pt x="107" y="117"/>
                </a:cubicBezTo>
                <a:cubicBezTo>
                  <a:pt x="107" y="114"/>
                  <a:pt x="105" y="112"/>
                  <a:pt x="102" y="112"/>
                </a:cubicBezTo>
                <a:cubicBezTo>
                  <a:pt x="43" y="112"/>
                  <a:pt x="43" y="112"/>
                  <a:pt x="43" y="112"/>
                </a:cubicBezTo>
                <a:cubicBezTo>
                  <a:pt x="42" y="112"/>
                  <a:pt x="41" y="111"/>
                  <a:pt x="41" y="110"/>
                </a:cubicBezTo>
                <a:cubicBezTo>
                  <a:pt x="41" y="109"/>
                  <a:pt x="42" y="108"/>
                  <a:pt x="43" y="108"/>
                </a:cubicBezTo>
                <a:cubicBezTo>
                  <a:pt x="122" y="108"/>
                  <a:pt x="122" y="108"/>
                  <a:pt x="122" y="108"/>
                </a:cubicBezTo>
                <a:cubicBezTo>
                  <a:pt x="125" y="108"/>
                  <a:pt x="128" y="106"/>
                  <a:pt x="128" y="103"/>
                </a:cubicBezTo>
                <a:cubicBezTo>
                  <a:pt x="128" y="100"/>
                  <a:pt x="125" y="98"/>
                  <a:pt x="122" y="98"/>
                </a:cubicBezTo>
                <a:cubicBezTo>
                  <a:pt x="39" y="98"/>
                  <a:pt x="39" y="98"/>
                  <a:pt x="39" y="98"/>
                </a:cubicBezTo>
                <a:cubicBezTo>
                  <a:pt x="38" y="98"/>
                  <a:pt x="37" y="97"/>
                  <a:pt x="37" y="96"/>
                </a:cubicBezTo>
                <a:cubicBezTo>
                  <a:pt x="37" y="95"/>
                  <a:pt x="38" y="95"/>
                  <a:pt x="39" y="95"/>
                </a:cubicBezTo>
                <a:cubicBezTo>
                  <a:pt x="123" y="95"/>
                  <a:pt x="123" y="95"/>
                  <a:pt x="123" y="95"/>
                </a:cubicBezTo>
                <a:cubicBezTo>
                  <a:pt x="126" y="95"/>
                  <a:pt x="128" y="92"/>
                  <a:pt x="128" y="89"/>
                </a:cubicBezTo>
                <a:cubicBezTo>
                  <a:pt x="128" y="89"/>
                  <a:pt x="128" y="88"/>
                  <a:pt x="128" y="88"/>
                </a:cubicBezTo>
                <a:cubicBezTo>
                  <a:pt x="148" y="88"/>
                  <a:pt x="148" y="88"/>
                  <a:pt x="148" y="88"/>
                </a:cubicBezTo>
                <a:cubicBezTo>
                  <a:pt x="150" y="88"/>
                  <a:pt x="152" y="85"/>
                  <a:pt x="152" y="83"/>
                </a:cubicBezTo>
                <a:cubicBezTo>
                  <a:pt x="152" y="80"/>
                  <a:pt x="150" y="78"/>
                  <a:pt x="148" y="78"/>
                </a:cubicBezTo>
                <a:cubicBezTo>
                  <a:pt x="142" y="78"/>
                  <a:pt x="142" y="78"/>
                  <a:pt x="142" y="78"/>
                </a:cubicBezTo>
                <a:cubicBezTo>
                  <a:pt x="141" y="78"/>
                  <a:pt x="140" y="77"/>
                  <a:pt x="140" y="76"/>
                </a:cubicBezTo>
                <a:cubicBezTo>
                  <a:pt x="140" y="75"/>
                  <a:pt x="141" y="74"/>
                  <a:pt x="142" y="74"/>
                </a:cubicBezTo>
                <a:cubicBezTo>
                  <a:pt x="170" y="74"/>
                  <a:pt x="170" y="74"/>
                  <a:pt x="170" y="74"/>
                </a:cubicBezTo>
                <a:cubicBezTo>
                  <a:pt x="173" y="74"/>
                  <a:pt x="175" y="72"/>
                  <a:pt x="175" y="69"/>
                </a:cubicBezTo>
                <a:cubicBezTo>
                  <a:pt x="175" y="66"/>
                  <a:pt x="173" y="64"/>
                  <a:pt x="170" y="64"/>
                </a:cubicBezTo>
                <a:cubicBezTo>
                  <a:pt x="142" y="64"/>
                  <a:pt x="142" y="64"/>
                  <a:pt x="142" y="64"/>
                </a:cubicBezTo>
                <a:cubicBezTo>
                  <a:pt x="141" y="64"/>
                  <a:pt x="140" y="63"/>
                  <a:pt x="140" y="62"/>
                </a:cubicBezTo>
                <a:cubicBezTo>
                  <a:pt x="140" y="62"/>
                  <a:pt x="141" y="61"/>
                  <a:pt x="142" y="61"/>
                </a:cubicBezTo>
                <a:cubicBezTo>
                  <a:pt x="173" y="61"/>
                  <a:pt x="173" y="61"/>
                  <a:pt x="173" y="61"/>
                </a:cubicBezTo>
                <a:cubicBezTo>
                  <a:pt x="176" y="61"/>
                  <a:pt x="178" y="58"/>
                  <a:pt x="178" y="56"/>
                </a:cubicBezTo>
                <a:cubicBezTo>
                  <a:pt x="178" y="53"/>
                  <a:pt x="176" y="50"/>
                  <a:pt x="173" y="50"/>
                </a:cubicBezTo>
                <a:cubicBezTo>
                  <a:pt x="137" y="50"/>
                  <a:pt x="137" y="50"/>
                  <a:pt x="137" y="50"/>
                </a:cubicBezTo>
                <a:cubicBezTo>
                  <a:pt x="136" y="50"/>
                  <a:pt x="135" y="50"/>
                  <a:pt x="135" y="49"/>
                </a:cubicBezTo>
                <a:cubicBezTo>
                  <a:pt x="135" y="48"/>
                  <a:pt x="136" y="47"/>
                  <a:pt x="137" y="47"/>
                </a:cubicBezTo>
                <a:cubicBezTo>
                  <a:pt x="177" y="47"/>
                  <a:pt x="177" y="47"/>
                  <a:pt x="177" y="47"/>
                </a:cubicBezTo>
                <a:cubicBezTo>
                  <a:pt x="179" y="47"/>
                  <a:pt x="182" y="45"/>
                  <a:pt x="182" y="42"/>
                </a:cubicBezTo>
                <a:cubicBezTo>
                  <a:pt x="182" y="39"/>
                  <a:pt x="179" y="37"/>
                  <a:pt x="177" y="37"/>
                </a:cubicBezTo>
                <a:cubicBezTo>
                  <a:pt x="132" y="37"/>
                  <a:pt x="132" y="37"/>
                  <a:pt x="132" y="37"/>
                </a:cubicBezTo>
                <a:cubicBezTo>
                  <a:pt x="132" y="37"/>
                  <a:pt x="131" y="36"/>
                  <a:pt x="131" y="35"/>
                </a:cubicBezTo>
                <a:cubicBezTo>
                  <a:pt x="131" y="34"/>
                  <a:pt x="132" y="34"/>
                  <a:pt x="132" y="34"/>
                </a:cubicBezTo>
                <a:cubicBezTo>
                  <a:pt x="178" y="34"/>
                  <a:pt x="178" y="34"/>
                  <a:pt x="178" y="34"/>
                </a:cubicBezTo>
                <a:cubicBezTo>
                  <a:pt x="181" y="34"/>
                  <a:pt x="183" y="31"/>
                  <a:pt x="183" y="28"/>
                </a:cubicBezTo>
                <a:cubicBezTo>
                  <a:pt x="183" y="26"/>
                  <a:pt x="181" y="23"/>
                  <a:pt x="178" y="23"/>
                </a:cubicBezTo>
                <a:cubicBezTo>
                  <a:pt x="147" y="23"/>
                  <a:pt x="147" y="23"/>
                  <a:pt x="147" y="23"/>
                </a:cubicBezTo>
                <a:cubicBezTo>
                  <a:pt x="146" y="23"/>
                  <a:pt x="145" y="23"/>
                  <a:pt x="145" y="22"/>
                </a:cubicBezTo>
                <a:cubicBezTo>
                  <a:pt x="145" y="21"/>
                  <a:pt x="146" y="20"/>
                  <a:pt x="147" y="20"/>
                </a:cubicBezTo>
                <a:cubicBezTo>
                  <a:pt x="292" y="20"/>
                  <a:pt x="292" y="20"/>
                  <a:pt x="292" y="20"/>
                </a:cubicBezTo>
                <a:cubicBezTo>
                  <a:pt x="292" y="20"/>
                  <a:pt x="293" y="21"/>
                  <a:pt x="293" y="22"/>
                </a:cubicBezTo>
                <a:cubicBezTo>
                  <a:pt x="293" y="23"/>
                  <a:pt x="292" y="23"/>
                  <a:pt x="292" y="23"/>
                </a:cubicBezTo>
                <a:cubicBezTo>
                  <a:pt x="289" y="23"/>
                  <a:pt x="289" y="23"/>
                  <a:pt x="289" y="23"/>
                </a:cubicBezTo>
                <a:cubicBezTo>
                  <a:pt x="286" y="23"/>
                  <a:pt x="284" y="26"/>
                  <a:pt x="284" y="28"/>
                </a:cubicBezTo>
                <a:cubicBezTo>
                  <a:pt x="284" y="31"/>
                  <a:pt x="286" y="34"/>
                  <a:pt x="289" y="34"/>
                </a:cubicBezTo>
                <a:cubicBezTo>
                  <a:pt x="399" y="34"/>
                  <a:pt x="399" y="34"/>
                  <a:pt x="399" y="34"/>
                </a:cubicBezTo>
                <a:cubicBezTo>
                  <a:pt x="400" y="34"/>
                  <a:pt x="401" y="34"/>
                  <a:pt x="401" y="35"/>
                </a:cubicBezTo>
                <a:cubicBezTo>
                  <a:pt x="401" y="36"/>
                  <a:pt x="400" y="37"/>
                  <a:pt x="399" y="37"/>
                </a:cubicBezTo>
                <a:cubicBezTo>
                  <a:pt x="253" y="37"/>
                  <a:pt x="253" y="37"/>
                  <a:pt x="253" y="37"/>
                </a:cubicBezTo>
                <a:cubicBezTo>
                  <a:pt x="251" y="37"/>
                  <a:pt x="248" y="39"/>
                  <a:pt x="248" y="42"/>
                </a:cubicBezTo>
                <a:cubicBezTo>
                  <a:pt x="248" y="45"/>
                  <a:pt x="251" y="47"/>
                  <a:pt x="253" y="47"/>
                </a:cubicBezTo>
                <a:cubicBezTo>
                  <a:pt x="397" y="47"/>
                  <a:pt x="397" y="47"/>
                  <a:pt x="397" y="47"/>
                </a:cubicBezTo>
                <a:cubicBezTo>
                  <a:pt x="398" y="47"/>
                  <a:pt x="399" y="48"/>
                  <a:pt x="399" y="49"/>
                </a:cubicBezTo>
                <a:cubicBezTo>
                  <a:pt x="399" y="50"/>
                  <a:pt x="398" y="50"/>
                  <a:pt x="397" y="50"/>
                </a:cubicBezTo>
                <a:cubicBezTo>
                  <a:pt x="270" y="50"/>
                  <a:pt x="270" y="50"/>
                  <a:pt x="270" y="50"/>
                </a:cubicBezTo>
                <a:cubicBezTo>
                  <a:pt x="267" y="50"/>
                  <a:pt x="265" y="53"/>
                  <a:pt x="265" y="56"/>
                </a:cubicBezTo>
                <a:cubicBezTo>
                  <a:pt x="265" y="58"/>
                  <a:pt x="267" y="61"/>
                  <a:pt x="270" y="61"/>
                </a:cubicBezTo>
                <a:cubicBezTo>
                  <a:pt x="396" y="61"/>
                  <a:pt x="396" y="61"/>
                  <a:pt x="396" y="61"/>
                </a:cubicBezTo>
                <a:cubicBezTo>
                  <a:pt x="397" y="61"/>
                  <a:pt x="398" y="62"/>
                  <a:pt x="398" y="62"/>
                </a:cubicBezTo>
                <a:cubicBezTo>
                  <a:pt x="398" y="63"/>
                  <a:pt x="397" y="64"/>
                  <a:pt x="396" y="64"/>
                </a:cubicBezTo>
                <a:cubicBezTo>
                  <a:pt x="222" y="64"/>
                  <a:pt x="222" y="64"/>
                  <a:pt x="222" y="64"/>
                </a:cubicBezTo>
                <a:cubicBezTo>
                  <a:pt x="219" y="64"/>
                  <a:pt x="217" y="66"/>
                  <a:pt x="217" y="69"/>
                </a:cubicBezTo>
                <a:cubicBezTo>
                  <a:pt x="217" y="72"/>
                  <a:pt x="219" y="74"/>
                  <a:pt x="222" y="74"/>
                </a:cubicBezTo>
                <a:cubicBezTo>
                  <a:pt x="366" y="74"/>
                  <a:pt x="366" y="74"/>
                  <a:pt x="366" y="74"/>
                </a:cubicBezTo>
                <a:cubicBezTo>
                  <a:pt x="367" y="74"/>
                  <a:pt x="368" y="75"/>
                  <a:pt x="368" y="76"/>
                </a:cubicBezTo>
                <a:cubicBezTo>
                  <a:pt x="368" y="77"/>
                  <a:pt x="367" y="78"/>
                  <a:pt x="366" y="78"/>
                </a:cubicBezTo>
                <a:cubicBezTo>
                  <a:pt x="209" y="78"/>
                  <a:pt x="209" y="78"/>
                  <a:pt x="209" y="78"/>
                </a:cubicBezTo>
                <a:cubicBezTo>
                  <a:pt x="207" y="78"/>
                  <a:pt x="204" y="80"/>
                  <a:pt x="204" y="83"/>
                </a:cubicBezTo>
                <a:cubicBezTo>
                  <a:pt x="204" y="83"/>
                  <a:pt x="204" y="84"/>
                  <a:pt x="205" y="84"/>
                </a:cubicBezTo>
                <a:close/>
                <a:moveTo>
                  <a:pt x="471" y="200"/>
                </a:moveTo>
                <a:cubicBezTo>
                  <a:pt x="469" y="200"/>
                  <a:pt x="467" y="202"/>
                  <a:pt x="467" y="205"/>
                </a:cubicBezTo>
                <a:cubicBezTo>
                  <a:pt x="467" y="206"/>
                  <a:pt x="468" y="208"/>
                  <a:pt x="470" y="209"/>
                </a:cubicBezTo>
                <a:cubicBezTo>
                  <a:pt x="468" y="223"/>
                  <a:pt x="456" y="234"/>
                  <a:pt x="442" y="234"/>
                </a:cubicBezTo>
                <a:cubicBezTo>
                  <a:pt x="422" y="234"/>
                  <a:pt x="422" y="234"/>
                  <a:pt x="422" y="234"/>
                </a:cubicBezTo>
                <a:cubicBezTo>
                  <a:pt x="419" y="234"/>
                  <a:pt x="417" y="236"/>
                  <a:pt x="417" y="239"/>
                </a:cubicBezTo>
                <a:cubicBezTo>
                  <a:pt x="417" y="242"/>
                  <a:pt x="419" y="244"/>
                  <a:pt x="422" y="244"/>
                </a:cubicBezTo>
                <a:cubicBezTo>
                  <a:pt x="434" y="244"/>
                  <a:pt x="434" y="244"/>
                  <a:pt x="434" y="244"/>
                </a:cubicBezTo>
                <a:cubicBezTo>
                  <a:pt x="435" y="244"/>
                  <a:pt x="436" y="245"/>
                  <a:pt x="436" y="246"/>
                </a:cubicBezTo>
                <a:cubicBezTo>
                  <a:pt x="436" y="247"/>
                  <a:pt x="435" y="247"/>
                  <a:pt x="434" y="247"/>
                </a:cubicBezTo>
                <a:cubicBezTo>
                  <a:pt x="423" y="247"/>
                  <a:pt x="423" y="247"/>
                  <a:pt x="423" y="247"/>
                </a:cubicBezTo>
                <a:cubicBezTo>
                  <a:pt x="420" y="247"/>
                  <a:pt x="418" y="250"/>
                  <a:pt x="418" y="252"/>
                </a:cubicBezTo>
                <a:cubicBezTo>
                  <a:pt x="418" y="255"/>
                  <a:pt x="420" y="258"/>
                  <a:pt x="423" y="258"/>
                </a:cubicBezTo>
                <a:cubicBezTo>
                  <a:pt x="430" y="258"/>
                  <a:pt x="430" y="258"/>
                  <a:pt x="430" y="258"/>
                </a:cubicBezTo>
                <a:cubicBezTo>
                  <a:pt x="431" y="258"/>
                  <a:pt x="432" y="258"/>
                  <a:pt x="432" y="259"/>
                </a:cubicBezTo>
                <a:cubicBezTo>
                  <a:pt x="432" y="260"/>
                  <a:pt x="431" y="261"/>
                  <a:pt x="430" y="261"/>
                </a:cubicBezTo>
                <a:cubicBezTo>
                  <a:pt x="416" y="261"/>
                  <a:pt x="416" y="261"/>
                  <a:pt x="416" y="261"/>
                </a:cubicBezTo>
                <a:cubicBezTo>
                  <a:pt x="413" y="261"/>
                  <a:pt x="411" y="263"/>
                  <a:pt x="411" y="266"/>
                </a:cubicBezTo>
                <a:cubicBezTo>
                  <a:pt x="411" y="269"/>
                  <a:pt x="413" y="271"/>
                  <a:pt x="416" y="271"/>
                </a:cubicBezTo>
                <a:cubicBezTo>
                  <a:pt x="421" y="271"/>
                  <a:pt x="421" y="271"/>
                  <a:pt x="421" y="271"/>
                </a:cubicBezTo>
                <a:cubicBezTo>
                  <a:pt x="422" y="271"/>
                  <a:pt x="423" y="272"/>
                  <a:pt x="423" y="273"/>
                </a:cubicBezTo>
                <a:cubicBezTo>
                  <a:pt x="423" y="274"/>
                  <a:pt x="422" y="275"/>
                  <a:pt x="421" y="275"/>
                </a:cubicBezTo>
                <a:cubicBezTo>
                  <a:pt x="389" y="275"/>
                  <a:pt x="389" y="275"/>
                  <a:pt x="389" y="275"/>
                </a:cubicBezTo>
                <a:cubicBezTo>
                  <a:pt x="386" y="275"/>
                  <a:pt x="384" y="272"/>
                  <a:pt x="384" y="269"/>
                </a:cubicBezTo>
                <a:cubicBezTo>
                  <a:pt x="384" y="267"/>
                  <a:pt x="386" y="264"/>
                  <a:pt x="389" y="264"/>
                </a:cubicBezTo>
                <a:cubicBezTo>
                  <a:pt x="391" y="264"/>
                  <a:pt x="391" y="264"/>
                  <a:pt x="391" y="264"/>
                </a:cubicBezTo>
                <a:cubicBezTo>
                  <a:pt x="393" y="264"/>
                  <a:pt x="396" y="262"/>
                  <a:pt x="396" y="259"/>
                </a:cubicBezTo>
                <a:cubicBezTo>
                  <a:pt x="396" y="256"/>
                  <a:pt x="393" y="254"/>
                  <a:pt x="391" y="254"/>
                </a:cubicBezTo>
                <a:cubicBezTo>
                  <a:pt x="385" y="254"/>
                  <a:pt x="385" y="254"/>
                  <a:pt x="385" y="254"/>
                </a:cubicBezTo>
                <a:cubicBezTo>
                  <a:pt x="384" y="254"/>
                  <a:pt x="384" y="253"/>
                  <a:pt x="384" y="252"/>
                </a:cubicBezTo>
                <a:cubicBezTo>
                  <a:pt x="384" y="251"/>
                  <a:pt x="384" y="251"/>
                  <a:pt x="385" y="251"/>
                </a:cubicBezTo>
                <a:cubicBezTo>
                  <a:pt x="399" y="251"/>
                  <a:pt x="399" y="251"/>
                  <a:pt x="399" y="251"/>
                </a:cubicBezTo>
                <a:cubicBezTo>
                  <a:pt x="402" y="251"/>
                  <a:pt x="404" y="248"/>
                  <a:pt x="404" y="246"/>
                </a:cubicBezTo>
                <a:cubicBezTo>
                  <a:pt x="404" y="243"/>
                  <a:pt x="402" y="241"/>
                  <a:pt x="399" y="241"/>
                </a:cubicBezTo>
                <a:cubicBezTo>
                  <a:pt x="355" y="241"/>
                  <a:pt x="355" y="241"/>
                  <a:pt x="355" y="241"/>
                </a:cubicBezTo>
                <a:cubicBezTo>
                  <a:pt x="354" y="241"/>
                  <a:pt x="353" y="240"/>
                  <a:pt x="353" y="239"/>
                </a:cubicBezTo>
                <a:cubicBezTo>
                  <a:pt x="353" y="238"/>
                  <a:pt x="354" y="237"/>
                  <a:pt x="355" y="237"/>
                </a:cubicBezTo>
                <a:cubicBezTo>
                  <a:pt x="403" y="237"/>
                  <a:pt x="403" y="237"/>
                  <a:pt x="403" y="237"/>
                </a:cubicBezTo>
                <a:cubicBezTo>
                  <a:pt x="406" y="237"/>
                  <a:pt x="408" y="235"/>
                  <a:pt x="408" y="232"/>
                </a:cubicBezTo>
                <a:cubicBezTo>
                  <a:pt x="408" y="229"/>
                  <a:pt x="406" y="227"/>
                  <a:pt x="403" y="227"/>
                </a:cubicBezTo>
                <a:cubicBezTo>
                  <a:pt x="354" y="227"/>
                  <a:pt x="354" y="227"/>
                  <a:pt x="354" y="227"/>
                </a:cubicBezTo>
                <a:cubicBezTo>
                  <a:pt x="353" y="227"/>
                  <a:pt x="352" y="226"/>
                  <a:pt x="352" y="225"/>
                </a:cubicBezTo>
                <a:cubicBezTo>
                  <a:pt x="352" y="224"/>
                  <a:pt x="353" y="224"/>
                  <a:pt x="354" y="224"/>
                </a:cubicBezTo>
                <a:cubicBezTo>
                  <a:pt x="400" y="224"/>
                  <a:pt x="400" y="224"/>
                  <a:pt x="400" y="224"/>
                </a:cubicBezTo>
                <a:cubicBezTo>
                  <a:pt x="403" y="224"/>
                  <a:pt x="405" y="221"/>
                  <a:pt x="405" y="218"/>
                </a:cubicBezTo>
                <a:cubicBezTo>
                  <a:pt x="405" y="216"/>
                  <a:pt x="403" y="213"/>
                  <a:pt x="400" y="213"/>
                </a:cubicBezTo>
                <a:cubicBezTo>
                  <a:pt x="365" y="213"/>
                  <a:pt x="365" y="213"/>
                  <a:pt x="365" y="213"/>
                </a:cubicBezTo>
                <a:cubicBezTo>
                  <a:pt x="364" y="213"/>
                  <a:pt x="364" y="213"/>
                  <a:pt x="364" y="212"/>
                </a:cubicBezTo>
                <a:cubicBezTo>
                  <a:pt x="364" y="211"/>
                  <a:pt x="364" y="210"/>
                  <a:pt x="365" y="210"/>
                </a:cubicBezTo>
                <a:cubicBezTo>
                  <a:pt x="396" y="210"/>
                  <a:pt x="396" y="210"/>
                  <a:pt x="396" y="210"/>
                </a:cubicBezTo>
                <a:cubicBezTo>
                  <a:pt x="401" y="210"/>
                  <a:pt x="405" y="206"/>
                  <a:pt x="405" y="201"/>
                </a:cubicBezTo>
                <a:cubicBezTo>
                  <a:pt x="405" y="197"/>
                  <a:pt x="401" y="193"/>
                  <a:pt x="396" y="193"/>
                </a:cubicBezTo>
                <a:cubicBezTo>
                  <a:pt x="394" y="193"/>
                  <a:pt x="394" y="193"/>
                  <a:pt x="394" y="193"/>
                </a:cubicBezTo>
                <a:cubicBezTo>
                  <a:pt x="393" y="193"/>
                  <a:pt x="392" y="192"/>
                  <a:pt x="392" y="191"/>
                </a:cubicBezTo>
                <a:cubicBezTo>
                  <a:pt x="392" y="190"/>
                  <a:pt x="393" y="190"/>
                  <a:pt x="394" y="190"/>
                </a:cubicBezTo>
                <a:cubicBezTo>
                  <a:pt x="396" y="190"/>
                  <a:pt x="396" y="190"/>
                  <a:pt x="396" y="190"/>
                </a:cubicBezTo>
                <a:cubicBezTo>
                  <a:pt x="399" y="190"/>
                  <a:pt x="401" y="187"/>
                  <a:pt x="401" y="185"/>
                </a:cubicBezTo>
                <a:cubicBezTo>
                  <a:pt x="401" y="182"/>
                  <a:pt x="399" y="179"/>
                  <a:pt x="396" y="179"/>
                </a:cubicBezTo>
                <a:cubicBezTo>
                  <a:pt x="379" y="179"/>
                  <a:pt x="379" y="179"/>
                  <a:pt x="379" y="179"/>
                </a:cubicBezTo>
                <a:cubicBezTo>
                  <a:pt x="376" y="179"/>
                  <a:pt x="373" y="182"/>
                  <a:pt x="373" y="185"/>
                </a:cubicBezTo>
                <a:cubicBezTo>
                  <a:pt x="373" y="187"/>
                  <a:pt x="376" y="190"/>
                  <a:pt x="379" y="190"/>
                </a:cubicBezTo>
                <a:cubicBezTo>
                  <a:pt x="382" y="190"/>
                  <a:pt x="382" y="190"/>
                  <a:pt x="382" y="190"/>
                </a:cubicBezTo>
                <a:cubicBezTo>
                  <a:pt x="383" y="190"/>
                  <a:pt x="384" y="190"/>
                  <a:pt x="384" y="191"/>
                </a:cubicBezTo>
                <a:cubicBezTo>
                  <a:pt x="384" y="192"/>
                  <a:pt x="383" y="193"/>
                  <a:pt x="382" y="193"/>
                </a:cubicBezTo>
                <a:cubicBezTo>
                  <a:pt x="343" y="193"/>
                  <a:pt x="343" y="193"/>
                  <a:pt x="343" y="193"/>
                </a:cubicBezTo>
                <a:cubicBezTo>
                  <a:pt x="342" y="193"/>
                  <a:pt x="341" y="192"/>
                  <a:pt x="341" y="191"/>
                </a:cubicBezTo>
                <a:cubicBezTo>
                  <a:pt x="341" y="190"/>
                  <a:pt x="342" y="190"/>
                  <a:pt x="343" y="190"/>
                </a:cubicBezTo>
                <a:cubicBezTo>
                  <a:pt x="365" y="190"/>
                  <a:pt x="365" y="190"/>
                  <a:pt x="365" y="190"/>
                </a:cubicBezTo>
                <a:cubicBezTo>
                  <a:pt x="368" y="190"/>
                  <a:pt x="370" y="187"/>
                  <a:pt x="370" y="185"/>
                </a:cubicBezTo>
                <a:cubicBezTo>
                  <a:pt x="370" y="182"/>
                  <a:pt x="368" y="179"/>
                  <a:pt x="365" y="179"/>
                </a:cubicBezTo>
                <a:cubicBezTo>
                  <a:pt x="311" y="179"/>
                  <a:pt x="311" y="179"/>
                  <a:pt x="311" y="179"/>
                </a:cubicBezTo>
                <a:cubicBezTo>
                  <a:pt x="310" y="179"/>
                  <a:pt x="310" y="179"/>
                  <a:pt x="310" y="178"/>
                </a:cubicBezTo>
                <a:cubicBezTo>
                  <a:pt x="310" y="177"/>
                  <a:pt x="310" y="176"/>
                  <a:pt x="311" y="176"/>
                </a:cubicBezTo>
                <a:cubicBezTo>
                  <a:pt x="343" y="176"/>
                  <a:pt x="343" y="176"/>
                  <a:pt x="343" y="176"/>
                </a:cubicBezTo>
                <a:cubicBezTo>
                  <a:pt x="345" y="176"/>
                  <a:pt x="348" y="174"/>
                  <a:pt x="348" y="171"/>
                </a:cubicBezTo>
                <a:cubicBezTo>
                  <a:pt x="348" y="168"/>
                  <a:pt x="345" y="166"/>
                  <a:pt x="343" y="166"/>
                </a:cubicBezTo>
                <a:cubicBezTo>
                  <a:pt x="303" y="166"/>
                  <a:pt x="303" y="166"/>
                  <a:pt x="303" y="166"/>
                </a:cubicBezTo>
                <a:cubicBezTo>
                  <a:pt x="302" y="166"/>
                  <a:pt x="302" y="165"/>
                  <a:pt x="302" y="164"/>
                </a:cubicBezTo>
                <a:cubicBezTo>
                  <a:pt x="302" y="163"/>
                  <a:pt x="302" y="162"/>
                  <a:pt x="303" y="162"/>
                </a:cubicBezTo>
                <a:cubicBezTo>
                  <a:pt x="338" y="162"/>
                  <a:pt x="338" y="162"/>
                  <a:pt x="338" y="162"/>
                </a:cubicBezTo>
                <a:cubicBezTo>
                  <a:pt x="341" y="162"/>
                  <a:pt x="344" y="160"/>
                  <a:pt x="344" y="157"/>
                </a:cubicBezTo>
                <a:cubicBezTo>
                  <a:pt x="344" y="154"/>
                  <a:pt x="341" y="152"/>
                  <a:pt x="338" y="152"/>
                </a:cubicBezTo>
                <a:cubicBezTo>
                  <a:pt x="252" y="152"/>
                  <a:pt x="252" y="152"/>
                  <a:pt x="252" y="152"/>
                </a:cubicBezTo>
                <a:cubicBezTo>
                  <a:pt x="251" y="152"/>
                  <a:pt x="250" y="151"/>
                  <a:pt x="250" y="151"/>
                </a:cubicBezTo>
                <a:cubicBezTo>
                  <a:pt x="250" y="150"/>
                  <a:pt x="251" y="149"/>
                  <a:pt x="252" y="149"/>
                </a:cubicBezTo>
                <a:cubicBezTo>
                  <a:pt x="360" y="149"/>
                  <a:pt x="360" y="149"/>
                  <a:pt x="360" y="149"/>
                </a:cubicBezTo>
                <a:cubicBezTo>
                  <a:pt x="362" y="149"/>
                  <a:pt x="365" y="147"/>
                  <a:pt x="365" y="144"/>
                </a:cubicBezTo>
                <a:cubicBezTo>
                  <a:pt x="365" y="141"/>
                  <a:pt x="362" y="139"/>
                  <a:pt x="360" y="139"/>
                </a:cubicBezTo>
                <a:cubicBezTo>
                  <a:pt x="240" y="139"/>
                  <a:pt x="240" y="139"/>
                  <a:pt x="240" y="139"/>
                </a:cubicBezTo>
                <a:cubicBezTo>
                  <a:pt x="239" y="139"/>
                  <a:pt x="239" y="138"/>
                  <a:pt x="239" y="137"/>
                </a:cubicBezTo>
                <a:cubicBezTo>
                  <a:pt x="239" y="136"/>
                  <a:pt x="239" y="135"/>
                  <a:pt x="240" y="135"/>
                </a:cubicBezTo>
                <a:cubicBezTo>
                  <a:pt x="360" y="135"/>
                  <a:pt x="360" y="135"/>
                  <a:pt x="360" y="135"/>
                </a:cubicBezTo>
                <a:cubicBezTo>
                  <a:pt x="363" y="135"/>
                  <a:pt x="365" y="133"/>
                  <a:pt x="365" y="130"/>
                </a:cubicBezTo>
                <a:cubicBezTo>
                  <a:pt x="365" y="127"/>
                  <a:pt x="363" y="125"/>
                  <a:pt x="360" y="125"/>
                </a:cubicBezTo>
                <a:cubicBezTo>
                  <a:pt x="245" y="125"/>
                  <a:pt x="245" y="125"/>
                  <a:pt x="245" y="125"/>
                </a:cubicBezTo>
                <a:cubicBezTo>
                  <a:pt x="244" y="125"/>
                  <a:pt x="243" y="124"/>
                  <a:pt x="243" y="124"/>
                </a:cubicBezTo>
                <a:cubicBezTo>
                  <a:pt x="243" y="123"/>
                  <a:pt x="244" y="122"/>
                  <a:pt x="245" y="122"/>
                </a:cubicBezTo>
                <a:cubicBezTo>
                  <a:pt x="366" y="122"/>
                  <a:pt x="366" y="122"/>
                  <a:pt x="366" y="122"/>
                </a:cubicBezTo>
                <a:cubicBezTo>
                  <a:pt x="368" y="122"/>
                  <a:pt x="371" y="120"/>
                  <a:pt x="371" y="117"/>
                </a:cubicBezTo>
                <a:cubicBezTo>
                  <a:pt x="371" y="114"/>
                  <a:pt x="368" y="112"/>
                  <a:pt x="366" y="112"/>
                </a:cubicBezTo>
                <a:cubicBezTo>
                  <a:pt x="245" y="112"/>
                  <a:pt x="245" y="112"/>
                  <a:pt x="245" y="112"/>
                </a:cubicBezTo>
                <a:cubicBezTo>
                  <a:pt x="244" y="112"/>
                  <a:pt x="243" y="111"/>
                  <a:pt x="243" y="110"/>
                </a:cubicBezTo>
                <a:cubicBezTo>
                  <a:pt x="243" y="109"/>
                  <a:pt x="244" y="108"/>
                  <a:pt x="245" y="108"/>
                </a:cubicBezTo>
                <a:cubicBezTo>
                  <a:pt x="375" y="108"/>
                  <a:pt x="375" y="108"/>
                  <a:pt x="375" y="108"/>
                </a:cubicBezTo>
                <a:cubicBezTo>
                  <a:pt x="378" y="108"/>
                  <a:pt x="380" y="106"/>
                  <a:pt x="380" y="103"/>
                </a:cubicBezTo>
                <a:cubicBezTo>
                  <a:pt x="380" y="100"/>
                  <a:pt x="378" y="98"/>
                  <a:pt x="375" y="98"/>
                </a:cubicBezTo>
                <a:cubicBezTo>
                  <a:pt x="202" y="98"/>
                  <a:pt x="202" y="98"/>
                  <a:pt x="202" y="98"/>
                </a:cubicBezTo>
                <a:cubicBezTo>
                  <a:pt x="201" y="98"/>
                  <a:pt x="200" y="97"/>
                  <a:pt x="200" y="96"/>
                </a:cubicBezTo>
                <a:cubicBezTo>
                  <a:pt x="200" y="95"/>
                  <a:pt x="201" y="95"/>
                  <a:pt x="202" y="95"/>
                </a:cubicBezTo>
                <a:cubicBezTo>
                  <a:pt x="375" y="95"/>
                  <a:pt x="375" y="95"/>
                  <a:pt x="375" y="95"/>
                </a:cubicBezTo>
                <a:cubicBezTo>
                  <a:pt x="378" y="95"/>
                  <a:pt x="380" y="92"/>
                  <a:pt x="380" y="89"/>
                </a:cubicBezTo>
                <a:cubicBezTo>
                  <a:pt x="380" y="87"/>
                  <a:pt x="378" y="85"/>
                  <a:pt x="375" y="85"/>
                </a:cubicBezTo>
                <a:cubicBezTo>
                  <a:pt x="213" y="85"/>
                  <a:pt x="213" y="85"/>
                  <a:pt x="213" y="85"/>
                </a:cubicBezTo>
                <a:cubicBezTo>
                  <a:pt x="213" y="84"/>
                  <a:pt x="213" y="84"/>
                  <a:pt x="213" y="84"/>
                </a:cubicBezTo>
                <a:cubicBezTo>
                  <a:pt x="209" y="84"/>
                  <a:pt x="209" y="84"/>
                  <a:pt x="209" y="84"/>
                </a:cubicBezTo>
                <a:cubicBezTo>
                  <a:pt x="208" y="84"/>
                  <a:pt x="208" y="84"/>
                  <a:pt x="208" y="83"/>
                </a:cubicBezTo>
                <a:cubicBezTo>
                  <a:pt x="208" y="82"/>
                  <a:pt x="208" y="81"/>
                  <a:pt x="209" y="81"/>
                </a:cubicBezTo>
                <a:cubicBezTo>
                  <a:pt x="366" y="81"/>
                  <a:pt x="366" y="81"/>
                  <a:pt x="366" y="81"/>
                </a:cubicBezTo>
                <a:cubicBezTo>
                  <a:pt x="369" y="81"/>
                  <a:pt x="371" y="79"/>
                  <a:pt x="371" y="76"/>
                </a:cubicBezTo>
                <a:cubicBezTo>
                  <a:pt x="371" y="73"/>
                  <a:pt x="369" y="71"/>
                  <a:pt x="366" y="71"/>
                </a:cubicBezTo>
                <a:cubicBezTo>
                  <a:pt x="222" y="71"/>
                  <a:pt x="222" y="71"/>
                  <a:pt x="222" y="71"/>
                </a:cubicBezTo>
                <a:cubicBezTo>
                  <a:pt x="221" y="71"/>
                  <a:pt x="220" y="70"/>
                  <a:pt x="220" y="69"/>
                </a:cubicBezTo>
                <a:cubicBezTo>
                  <a:pt x="220" y="68"/>
                  <a:pt x="221" y="67"/>
                  <a:pt x="222" y="67"/>
                </a:cubicBezTo>
                <a:cubicBezTo>
                  <a:pt x="396" y="67"/>
                  <a:pt x="396" y="67"/>
                  <a:pt x="396" y="67"/>
                </a:cubicBezTo>
                <a:cubicBezTo>
                  <a:pt x="399" y="67"/>
                  <a:pt x="402" y="65"/>
                  <a:pt x="402" y="62"/>
                </a:cubicBezTo>
                <a:cubicBezTo>
                  <a:pt x="402" y="60"/>
                  <a:pt x="399" y="57"/>
                  <a:pt x="396" y="57"/>
                </a:cubicBezTo>
                <a:cubicBezTo>
                  <a:pt x="270" y="57"/>
                  <a:pt x="270" y="57"/>
                  <a:pt x="270" y="57"/>
                </a:cubicBezTo>
                <a:cubicBezTo>
                  <a:pt x="269" y="57"/>
                  <a:pt x="268" y="57"/>
                  <a:pt x="268" y="56"/>
                </a:cubicBezTo>
                <a:cubicBezTo>
                  <a:pt x="268" y="55"/>
                  <a:pt x="269" y="54"/>
                  <a:pt x="270" y="54"/>
                </a:cubicBezTo>
                <a:cubicBezTo>
                  <a:pt x="397" y="54"/>
                  <a:pt x="397" y="54"/>
                  <a:pt x="397" y="54"/>
                </a:cubicBezTo>
                <a:cubicBezTo>
                  <a:pt x="400" y="54"/>
                  <a:pt x="402" y="52"/>
                  <a:pt x="402" y="49"/>
                </a:cubicBezTo>
                <a:cubicBezTo>
                  <a:pt x="402" y="46"/>
                  <a:pt x="400" y="44"/>
                  <a:pt x="397" y="44"/>
                </a:cubicBezTo>
                <a:cubicBezTo>
                  <a:pt x="253" y="44"/>
                  <a:pt x="253" y="44"/>
                  <a:pt x="253" y="44"/>
                </a:cubicBezTo>
                <a:cubicBezTo>
                  <a:pt x="252" y="44"/>
                  <a:pt x="252" y="43"/>
                  <a:pt x="252" y="42"/>
                </a:cubicBezTo>
                <a:cubicBezTo>
                  <a:pt x="252" y="41"/>
                  <a:pt x="252" y="40"/>
                  <a:pt x="253" y="40"/>
                </a:cubicBezTo>
                <a:cubicBezTo>
                  <a:pt x="399" y="40"/>
                  <a:pt x="399" y="40"/>
                  <a:pt x="399" y="40"/>
                </a:cubicBezTo>
                <a:cubicBezTo>
                  <a:pt x="402" y="40"/>
                  <a:pt x="404" y="38"/>
                  <a:pt x="404" y="35"/>
                </a:cubicBezTo>
                <a:cubicBezTo>
                  <a:pt x="404" y="32"/>
                  <a:pt x="402" y="30"/>
                  <a:pt x="399" y="30"/>
                </a:cubicBezTo>
                <a:cubicBezTo>
                  <a:pt x="289" y="30"/>
                  <a:pt x="289" y="30"/>
                  <a:pt x="289" y="30"/>
                </a:cubicBezTo>
                <a:cubicBezTo>
                  <a:pt x="288" y="30"/>
                  <a:pt x="287" y="29"/>
                  <a:pt x="287" y="28"/>
                </a:cubicBezTo>
                <a:cubicBezTo>
                  <a:pt x="287" y="27"/>
                  <a:pt x="288" y="27"/>
                  <a:pt x="289" y="27"/>
                </a:cubicBezTo>
                <a:cubicBezTo>
                  <a:pt x="292" y="27"/>
                  <a:pt x="292" y="27"/>
                  <a:pt x="292" y="27"/>
                </a:cubicBezTo>
                <a:cubicBezTo>
                  <a:pt x="294" y="27"/>
                  <a:pt x="296" y="24"/>
                  <a:pt x="296" y="22"/>
                </a:cubicBezTo>
                <a:cubicBezTo>
                  <a:pt x="296" y="19"/>
                  <a:pt x="294" y="17"/>
                  <a:pt x="292" y="17"/>
                </a:cubicBezTo>
                <a:cubicBezTo>
                  <a:pt x="147" y="17"/>
                  <a:pt x="147" y="17"/>
                  <a:pt x="147" y="17"/>
                </a:cubicBezTo>
                <a:cubicBezTo>
                  <a:pt x="144" y="17"/>
                  <a:pt x="142" y="19"/>
                  <a:pt x="142" y="22"/>
                </a:cubicBezTo>
                <a:cubicBezTo>
                  <a:pt x="142" y="24"/>
                  <a:pt x="144" y="27"/>
                  <a:pt x="147" y="27"/>
                </a:cubicBezTo>
                <a:cubicBezTo>
                  <a:pt x="178" y="27"/>
                  <a:pt x="178" y="27"/>
                  <a:pt x="178" y="27"/>
                </a:cubicBezTo>
                <a:cubicBezTo>
                  <a:pt x="179" y="27"/>
                  <a:pt x="180" y="27"/>
                  <a:pt x="180" y="28"/>
                </a:cubicBezTo>
                <a:cubicBezTo>
                  <a:pt x="180" y="29"/>
                  <a:pt x="179" y="30"/>
                  <a:pt x="178" y="30"/>
                </a:cubicBezTo>
                <a:cubicBezTo>
                  <a:pt x="132" y="30"/>
                  <a:pt x="132" y="30"/>
                  <a:pt x="132" y="30"/>
                </a:cubicBezTo>
                <a:cubicBezTo>
                  <a:pt x="130" y="30"/>
                  <a:pt x="128" y="32"/>
                  <a:pt x="128" y="35"/>
                </a:cubicBezTo>
                <a:cubicBezTo>
                  <a:pt x="128" y="38"/>
                  <a:pt x="130" y="40"/>
                  <a:pt x="132" y="40"/>
                </a:cubicBezTo>
                <a:cubicBezTo>
                  <a:pt x="177" y="40"/>
                  <a:pt x="177" y="40"/>
                  <a:pt x="177" y="40"/>
                </a:cubicBezTo>
                <a:cubicBezTo>
                  <a:pt x="178" y="40"/>
                  <a:pt x="178" y="41"/>
                  <a:pt x="178" y="42"/>
                </a:cubicBezTo>
                <a:cubicBezTo>
                  <a:pt x="178" y="43"/>
                  <a:pt x="178" y="44"/>
                  <a:pt x="177" y="44"/>
                </a:cubicBezTo>
                <a:cubicBezTo>
                  <a:pt x="137" y="44"/>
                  <a:pt x="137" y="44"/>
                  <a:pt x="137" y="44"/>
                </a:cubicBezTo>
                <a:cubicBezTo>
                  <a:pt x="134" y="44"/>
                  <a:pt x="132" y="46"/>
                  <a:pt x="132" y="49"/>
                </a:cubicBezTo>
                <a:cubicBezTo>
                  <a:pt x="132" y="52"/>
                  <a:pt x="134" y="54"/>
                  <a:pt x="137" y="54"/>
                </a:cubicBezTo>
                <a:cubicBezTo>
                  <a:pt x="173" y="54"/>
                  <a:pt x="173" y="54"/>
                  <a:pt x="173" y="54"/>
                </a:cubicBezTo>
                <a:cubicBezTo>
                  <a:pt x="174" y="54"/>
                  <a:pt x="175" y="55"/>
                  <a:pt x="175" y="56"/>
                </a:cubicBezTo>
                <a:cubicBezTo>
                  <a:pt x="175" y="57"/>
                  <a:pt x="174" y="57"/>
                  <a:pt x="173" y="57"/>
                </a:cubicBezTo>
                <a:cubicBezTo>
                  <a:pt x="142" y="57"/>
                  <a:pt x="142" y="57"/>
                  <a:pt x="142" y="57"/>
                </a:cubicBezTo>
                <a:cubicBezTo>
                  <a:pt x="139" y="57"/>
                  <a:pt x="137" y="60"/>
                  <a:pt x="137" y="62"/>
                </a:cubicBezTo>
                <a:cubicBezTo>
                  <a:pt x="137" y="65"/>
                  <a:pt x="139" y="67"/>
                  <a:pt x="142" y="67"/>
                </a:cubicBezTo>
                <a:cubicBezTo>
                  <a:pt x="170" y="67"/>
                  <a:pt x="170" y="67"/>
                  <a:pt x="170" y="67"/>
                </a:cubicBezTo>
                <a:cubicBezTo>
                  <a:pt x="171" y="67"/>
                  <a:pt x="172" y="68"/>
                  <a:pt x="172" y="69"/>
                </a:cubicBezTo>
                <a:cubicBezTo>
                  <a:pt x="172" y="70"/>
                  <a:pt x="171" y="71"/>
                  <a:pt x="170" y="71"/>
                </a:cubicBezTo>
                <a:cubicBezTo>
                  <a:pt x="142" y="71"/>
                  <a:pt x="142" y="71"/>
                  <a:pt x="142" y="71"/>
                </a:cubicBezTo>
                <a:cubicBezTo>
                  <a:pt x="139" y="71"/>
                  <a:pt x="137" y="73"/>
                  <a:pt x="137" y="76"/>
                </a:cubicBezTo>
                <a:cubicBezTo>
                  <a:pt x="137" y="79"/>
                  <a:pt x="139" y="81"/>
                  <a:pt x="142" y="81"/>
                </a:cubicBezTo>
                <a:cubicBezTo>
                  <a:pt x="148" y="81"/>
                  <a:pt x="148" y="81"/>
                  <a:pt x="148" y="81"/>
                </a:cubicBezTo>
                <a:cubicBezTo>
                  <a:pt x="148" y="81"/>
                  <a:pt x="149" y="82"/>
                  <a:pt x="149" y="83"/>
                </a:cubicBezTo>
                <a:cubicBezTo>
                  <a:pt x="149" y="84"/>
                  <a:pt x="148" y="85"/>
                  <a:pt x="148" y="85"/>
                </a:cubicBezTo>
                <a:cubicBezTo>
                  <a:pt x="124" y="85"/>
                  <a:pt x="124" y="85"/>
                  <a:pt x="124" y="85"/>
                </a:cubicBezTo>
                <a:cubicBezTo>
                  <a:pt x="124" y="84"/>
                  <a:pt x="124" y="84"/>
                  <a:pt x="123" y="84"/>
                </a:cubicBezTo>
                <a:cubicBezTo>
                  <a:pt x="37" y="84"/>
                  <a:pt x="37" y="84"/>
                  <a:pt x="37" y="84"/>
                </a:cubicBezTo>
                <a:cubicBezTo>
                  <a:pt x="36" y="84"/>
                  <a:pt x="36" y="84"/>
                  <a:pt x="36" y="83"/>
                </a:cubicBezTo>
                <a:cubicBezTo>
                  <a:pt x="36" y="82"/>
                  <a:pt x="36" y="81"/>
                  <a:pt x="37" y="81"/>
                </a:cubicBezTo>
                <a:cubicBezTo>
                  <a:pt x="87" y="81"/>
                  <a:pt x="87" y="81"/>
                  <a:pt x="87" y="81"/>
                </a:cubicBezTo>
                <a:cubicBezTo>
                  <a:pt x="89" y="81"/>
                  <a:pt x="92" y="79"/>
                  <a:pt x="92" y="76"/>
                </a:cubicBezTo>
                <a:cubicBezTo>
                  <a:pt x="92" y="73"/>
                  <a:pt x="89" y="71"/>
                  <a:pt x="87" y="71"/>
                </a:cubicBezTo>
                <a:cubicBezTo>
                  <a:pt x="6" y="71"/>
                  <a:pt x="6" y="71"/>
                  <a:pt x="6" y="71"/>
                </a:cubicBezTo>
                <a:cubicBezTo>
                  <a:pt x="5" y="71"/>
                  <a:pt x="4" y="70"/>
                  <a:pt x="4" y="69"/>
                </a:cubicBezTo>
                <a:cubicBezTo>
                  <a:pt x="4" y="68"/>
                  <a:pt x="5" y="67"/>
                  <a:pt x="6" y="67"/>
                </a:cubicBezTo>
                <a:cubicBezTo>
                  <a:pt x="82" y="67"/>
                  <a:pt x="82" y="67"/>
                  <a:pt x="82" y="67"/>
                </a:cubicBezTo>
                <a:cubicBezTo>
                  <a:pt x="85" y="67"/>
                  <a:pt x="87" y="65"/>
                  <a:pt x="87" y="62"/>
                </a:cubicBezTo>
                <a:cubicBezTo>
                  <a:pt x="87" y="59"/>
                  <a:pt x="85" y="57"/>
                  <a:pt x="82" y="57"/>
                </a:cubicBezTo>
                <a:cubicBezTo>
                  <a:pt x="14" y="57"/>
                  <a:pt x="14" y="57"/>
                  <a:pt x="14" y="57"/>
                </a:cubicBezTo>
                <a:cubicBezTo>
                  <a:pt x="13" y="57"/>
                  <a:pt x="13" y="56"/>
                  <a:pt x="13" y="55"/>
                </a:cubicBezTo>
                <a:cubicBezTo>
                  <a:pt x="13" y="54"/>
                  <a:pt x="13" y="54"/>
                  <a:pt x="14" y="54"/>
                </a:cubicBezTo>
                <a:cubicBezTo>
                  <a:pt x="56" y="54"/>
                  <a:pt x="56" y="54"/>
                  <a:pt x="56" y="54"/>
                </a:cubicBezTo>
                <a:cubicBezTo>
                  <a:pt x="59" y="54"/>
                  <a:pt x="61" y="51"/>
                  <a:pt x="61" y="49"/>
                </a:cubicBezTo>
                <a:cubicBezTo>
                  <a:pt x="61" y="46"/>
                  <a:pt x="59" y="44"/>
                  <a:pt x="56" y="44"/>
                </a:cubicBezTo>
                <a:cubicBezTo>
                  <a:pt x="17" y="44"/>
                  <a:pt x="17" y="44"/>
                  <a:pt x="17" y="44"/>
                </a:cubicBezTo>
                <a:cubicBezTo>
                  <a:pt x="16" y="44"/>
                  <a:pt x="16" y="43"/>
                  <a:pt x="16" y="42"/>
                </a:cubicBezTo>
                <a:cubicBezTo>
                  <a:pt x="16" y="41"/>
                  <a:pt x="16" y="40"/>
                  <a:pt x="17" y="40"/>
                </a:cubicBezTo>
                <a:cubicBezTo>
                  <a:pt x="48" y="40"/>
                  <a:pt x="48" y="40"/>
                  <a:pt x="48" y="40"/>
                </a:cubicBezTo>
                <a:cubicBezTo>
                  <a:pt x="65" y="40"/>
                  <a:pt x="79" y="26"/>
                  <a:pt x="79" y="9"/>
                </a:cubicBezTo>
                <a:cubicBezTo>
                  <a:pt x="81" y="9"/>
                  <a:pt x="81" y="9"/>
                  <a:pt x="81" y="9"/>
                </a:cubicBezTo>
                <a:cubicBezTo>
                  <a:pt x="81" y="0"/>
                  <a:pt x="81" y="0"/>
                  <a:pt x="81" y="0"/>
                </a:cubicBezTo>
                <a:cubicBezTo>
                  <a:pt x="72" y="0"/>
                  <a:pt x="72" y="0"/>
                  <a:pt x="72" y="0"/>
                </a:cubicBezTo>
                <a:cubicBezTo>
                  <a:pt x="72" y="9"/>
                  <a:pt x="72" y="9"/>
                  <a:pt x="72" y="9"/>
                </a:cubicBezTo>
                <a:cubicBezTo>
                  <a:pt x="75" y="9"/>
                  <a:pt x="75" y="9"/>
                  <a:pt x="75" y="9"/>
                </a:cubicBezTo>
                <a:cubicBezTo>
                  <a:pt x="75" y="24"/>
                  <a:pt x="63" y="37"/>
                  <a:pt x="48" y="37"/>
                </a:cubicBezTo>
                <a:cubicBezTo>
                  <a:pt x="17" y="37"/>
                  <a:pt x="17" y="37"/>
                  <a:pt x="17" y="37"/>
                </a:cubicBezTo>
                <a:cubicBezTo>
                  <a:pt x="15" y="37"/>
                  <a:pt x="12" y="39"/>
                  <a:pt x="12" y="42"/>
                </a:cubicBezTo>
                <a:cubicBezTo>
                  <a:pt x="12" y="45"/>
                  <a:pt x="15" y="47"/>
                  <a:pt x="17" y="47"/>
                </a:cubicBezTo>
                <a:cubicBezTo>
                  <a:pt x="56" y="47"/>
                  <a:pt x="56" y="47"/>
                  <a:pt x="56" y="47"/>
                </a:cubicBezTo>
                <a:cubicBezTo>
                  <a:pt x="57" y="47"/>
                  <a:pt x="58" y="48"/>
                  <a:pt x="58" y="49"/>
                </a:cubicBezTo>
                <a:cubicBezTo>
                  <a:pt x="58" y="50"/>
                  <a:pt x="57" y="50"/>
                  <a:pt x="56" y="50"/>
                </a:cubicBezTo>
                <a:cubicBezTo>
                  <a:pt x="14" y="50"/>
                  <a:pt x="14" y="50"/>
                  <a:pt x="14" y="50"/>
                </a:cubicBezTo>
                <a:cubicBezTo>
                  <a:pt x="12" y="50"/>
                  <a:pt x="9" y="53"/>
                  <a:pt x="9" y="55"/>
                </a:cubicBezTo>
                <a:cubicBezTo>
                  <a:pt x="9" y="58"/>
                  <a:pt x="12" y="61"/>
                  <a:pt x="14" y="61"/>
                </a:cubicBezTo>
                <a:cubicBezTo>
                  <a:pt x="82" y="61"/>
                  <a:pt x="82" y="61"/>
                  <a:pt x="82" y="61"/>
                </a:cubicBezTo>
                <a:cubicBezTo>
                  <a:pt x="83" y="61"/>
                  <a:pt x="84" y="61"/>
                  <a:pt x="84" y="62"/>
                </a:cubicBezTo>
                <a:cubicBezTo>
                  <a:pt x="84" y="63"/>
                  <a:pt x="83" y="64"/>
                  <a:pt x="82" y="64"/>
                </a:cubicBezTo>
                <a:cubicBezTo>
                  <a:pt x="6" y="64"/>
                  <a:pt x="6" y="64"/>
                  <a:pt x="6" y="64"/>
                </a:cubicBezTo>
                <a:cubicBezTo>
                  <a:pt x="3" y="64"/>
                  <a:pt x="0" y="66"/>
                  <a:pt x="0" y="69"/>
                </a:cubicBezTo>
                <a:cubicBezTo>
                  <a:pt x="0" y="72"/>
                  <a:pt x="3" y="74"/>
                  <a:pt x="6" y="74"/>
                </a:cubicBezTo>
                <a:cubicBezTo>
                  <a:pt x="87" y="74"/>
                  <a:pt x="87" y="74"/>
                  <a:pt x="87" y="74"/>
                </a:cubicBezTo>
                <a:cubicBezTo>
                  <a:pt x="88" y="74"/>
                  <a:pt x="88" y="75"/>
                  <a:pt x="88" y="76"/>
                </a:cubicBezTo>
                <a:cubicBezTo>
                  <a:pt x="88" y="77"/>
                  <a:pt x="88" y="77"/>
                  <a:pt x="87" y="77"/>
                </a:cubicBezTo>
                <a:cubicBezTo>
                  <a:pt x="37" y="77"/>
                  <a:pt x="37" y="77"/>
                  <a:pt x="37" y="77"/>
                </a:cubicBezTo>
                <a:cubicBezTo>
                  <a:pt x="35" y="77"/>
                  <a:pt x="32" y="80"/>
                  <a:pt x="32" y="83"/>
                </a:cubicBezTo>
                <a:cubicBezTo>
                  <a:pt x="32" y="85"/>
                  <a:pt x="35" y="88"/>
                  <a:pt x="37" y="88"/>
                </a:cubicBezTo>
                <a:cubicBezTo>
                  <a:pt x="117" y="88"/>
                  <a:pt x="117" y="88"/>
                  <a:pt x="117" y="88"/>
                </a:cubicBezTo>
                <a:cubicBezTo>
                  <a:pt x="117" y="88"/>
                  <a:pt x="117" y="88"/>
                  <a:pt x="117" y="88"/>
                </a:cubicBezTo>
                <a:cubicBezTo>
                  <a:pt x="124" y="88"/>
                  <a:pt x="124" y="88"/>
                  <a:pt x="124" y="88"/>
                </a:cubicBezTo>
                <a:cubicBezTo>
                  <a:pt x="124" y="88"/>
                  <a:pt x="125" y="89"/>
                  <a:pt x="125" y="89"/>
                </a:cubicBezTo>
                <a:cubicBezTo>
                  <a:pt x="125" y="90"/>
                  <a:pt x="124" y="91"/>
                  <a:pt x="123" y="91"/>
                </a:cubicBezTo>
                <a:cubicBezTo>
                  <a:pt x="39" y="91"/>
                  <a:pt x="39" y="91"/>
                  <a:pt x="39" y="91"/>
                </a:cubicBezTo>
                <a:cubicBezTo>
                  <a:pt x="36" y="91"/>
                  <a:pt x="34" y="93"/>
                  <a:pt x="34" y="96"/>
                </a:cubicBezTo>
                <a:cubicBezTo>
                  <a:pt x="34" y="99"/>
                  <a:pt x="36" y="101"/>
                  <a:pt x="39" y="101"/>
                </a:cubicBezTo>
                <a:cubicBezTo>
                  <a:pt x="122" y="101"/>
                  <a:pt x="122" y="101"/>
                  <a:pt x="122" y="101"/>
                </a:cubicBezTo>
                <a:cubicBezTo>
                  <a:pt x="123" y="101"/>
                  <a:pt x="124" y="102"/>
                  <a:pt x="124" y="103"/>
                </a:cubicBezTo>
                <a:cubicBezTo>
                  <a:pt x="124" y="104"/>
                  <a:pt x="123" y="105"/>
                  <a:pt x="122" y="105"/>
                </a:cubicBezTo>
                <a:cubicBezTo>
                  <a:pt x="43" y="105"/>
                  <a:pt x="43" y="105"/>
                  <a:pt x="43" y="105"/>
                </a:cubicBezTo>
                <a:cubicBezTo>
                  <a:pt x="40" y="105"/>
                  <a:pt x="38" y="107"/>
                  <a:pt x="38" y="110"/>
                </a:cubicBezTo>
                <a:cubicBezTo>
                  <a:pt x="38" y="113"/>
                  <a:pt x="40" y="115"/>
                  <a:pt x="43" y="115"/>
                </a:cubicBezTo>
                <a:cubicBezTo>
                  <a:pt x="102" y="115"/>
                  <a:pt x="102" y="115"/>
                  <a:pt x="102" y="115"/>
                </a:cubicBezTo>
                <a:cubicBezTo>
                  <a:pt x="103" y="115"/>
                  <a:pt x="104" y="116"/>
                  <a:pt x="104" y="117"/>
                </a:cubicBezTo>
                <a:cubicBezTo>
                  <a:pt x="104" y="118"/>
                  <a:pt x="103" y="118"/>
                  <a:pt x="102" y="118"/>
                </a:cubicBezTo>
                <a:cubicBezTo>
                  <a:pt x="39" y="118"/>
                  <a:pt x="39" y="118"/>
                  <a:pt x="39" y="118"/>
                </a:cubicBezTo>
                <a:cubicBezTo>
                  <a:pt x="36" y="118"/>
                  <a:pt x="33" y="121"/>
                  <a:pt x="33" y="123"/>
                </a:cubicBezTo>
                <a:cubicBezTo>
                  <a:pt x="33" y="126"/>
                  <a:pt x="36" y="128"/>
                  <a:pt x="39" y="128"/>
                </a:cubicBezTo>
                <a:cubicBezTo>
                  <a:pt x="90" y="128"/>
                  <a:pt x="90" y="128"/>
                  <a:pt x="90" y="128"/>
                </a:cubicBezTo>
                <a:cubicBezTo>
                  <a:pt x="91" y="128"/>
                  <a:pt x="92" y="129"/>
                  <a:pt x="92" y="130"/>
                </a:cubicBezTo>
                <a:cubicBezTo>
                  <a:pt x="92" y="131"/>
                  <a:pt x="91" y="132"/>
                  <a:pt x="90" y="132"/>
                </a:cubicBezTo>
                <a:cubicBezTo>
                  <a:pt x="45" y="132"/>
                  <a:pt x="45" y="132"/>
                  <a:pt x="45" y="132"/>
                </a:cubicBezTo>
                <a:cubicBezTo>
                  <a:pt x="42" y="132"/>
                  <a:pt x="40" y="134"/>
                  <a:pt x="40" y="137"/>
                </a:cubicBezTo>
                <a:cubicBezTo>
                  <a:pt x="40" y="140"/>
                  <a:pt x="42" y="142"/>
                  <a:pt x="45" y="142"/>
                </a:cubicBezTo>
                <a:cubicBezTo>
                  <a:pt x="63" y="142"/>
                  <a:pt x="63" y="142"/>
                  <a:pt x="63" y="142"/>
                </a:cubicBezTo>
                <a:cubicBezTo>
                  <a:pt x="64" y="142"/>
                  <a:pt x="65" y="143"/>
                  <a:pt x="65" y="144"/>
                </a:cubicBezTo>
                <a:cubicBezTo>
                  <a:pt x="65" y="145"/>
                  <a:pt x="64" y="146"/>
                  <a:pt x="63" y="146"/>
                </a:cubicBezTo>
                <a:cubicBezTo>
                  <a:pt x="56" y="146"/>
                  <a:pt x="56" y="146"/>
                  <a:pt x="56" y="146"/>
                </a:cubicBezTo>
                <a:cubicBezTo>
                  <a:pt x="53" y="146"/>
                  <a:pt x="51" y="148"/>
                  <a:pt x="51" y="151"/>
                </a:cubicBezTo>
                <a:cubicBezTo>
                  <a:pt x="51" y="153"/>
                  <a:pt x="53" y="156"/>
                  <a:pt x="56" y="156"/>
                </a:cubicBezTo>
                <a:cubicBezTo>
                  <a:pt x="65" y="156"/>
                  <a:pt x="65" y="156"/>
                  <a:pt x="65" y="156"/>
                </a:cubicBezTo>
                <a:cubicBezTo>
                  <a:pt x="66" y="156"/>
                  <a:pt x="67" y="156"/>
                  <a:pt x="67" y="157"/>
                </a:cubicBezTo>
                <a:cubicBezTo>
                  <a:pt x="67" y="158"/>
                  <a:pt x="66" y="159"/>
                  <a:pt x="65" y="159"/>
                </a:cubicBezTo>
                <a:cubicBezTo>
                  <a:pt x="65" y="159"/>
                  <a:pt x="65" y="159"/>
                  <a:pt x="65" y="159"/>
                </a:cubicBezTo>
                <a:cubicBezTo>
                  <a:pt x="62" y="159"/>
                  <a:pt x="60" y="161"/>
                  <a:pt x="60" y="164"/>
                </a:cubicBezTo>
                <a:cubicBezTo>
                  <a:pt x="60" y="167"/>
                  <a:pt x="62" y="169"/>
                  <a:pt x="65" y="169"/>
                </a:cubicBezTo>
                <a:cubicBezTo>
                  <a:pt x="84" y="169"/>
                  <a:pt x="84" y="169"/>
                  <a:pt x="84" y="169"/>
                </a:cubicBezTo>
                <a:cubicBezTo>
                  <a:pt x="84" y="169"/>
                  <a:pt x="85" y="170"/>
                  <a:pt x="85" y="171"/>
                </a:cubicBezTo>
                <a:cubicBezTo>
                  <a:pt x="85" y="172"/>
                  <a:pt x="84" y="173"/>
                  <a:pt x="84" y="173"/>
                </a:cubicBezTo>
                <a:cubicBezTo>
                  <a:pt x="80" y="173"/>
                  <a:pt x="80" y="173"/>
                  <a:pt x="80" y="173"/>
                </a:cubicBezTo>
                <a:cubicBezTo>
                  <a:pt x="77" y="173"/>
                  <a:pt x="75" y="175"/>
                  <a:pt x="75" y="178"/>
                </a:cubicBezTo>
                <a:cubicBezTo>
                  <a:pt x="75" y="181"/>
                  <a:pt x="77" y="183"/>
                  <a:pt x="80" y="183"/>
                </a:cubicBezTo>
                <a:cubicBezTo>
                  <a:pt x="125" y="183"/>
                  <a:pt x="125" y="183"/>
                  <a:pt x="125" y="183"/>
                </a:cubicBezTo>
                <a:cubicBezTo>
                  <a:pt x="126" y="183"/>
                  <a:pt x="127" y="184"/>
                  <a:pt x="127" y="185"/>
                </a:cubicBezTo>
                <a:cubicBezTo>
                  <a:pt x="127" y="186"/>
                  <a:pt x="126" y="186"/>
                  <a:pt x="125" y="186"/>
                </a:cubicBezTo>
                <a:cubicBezTo>
                  <a:pt x="89" y="186"/>
                  <a:pt x="89" y="186"/>
                  <a:pt x="89" y="186"/>
                </a:cubicBezTo>
                <a:cubicBezTo>
                  <a:pt x="86" y="186"/>
                  <a:pt x="84" y="189"/>
                  <a:pt x="84" y="191"/>
                </a:cubicBezTo>
                <a:cubicBezTo>
                  <a:pt x="84" y="194"/>
                  <a:pt x="86" y="196"/>
                  <a:pt x="89" y="196"/>
                </a:cubicBezTo>
                <a:cubicBezTo>
                  <a:pt x="143" y="196"/>
                  <a:pt x="143" y="196"/>
                  <a:pt x="143" y="196"/>
                </a:cubicBezTo>
                <a:cubicBezTo>
                  <a:pt x="144" y="196"/>
                  <a:pt x="145" y="197"/>
                  <a:pt x="145" y="198"/>
                </a:cubicBezTo>
                <a:cubicBezTo>
                  <a:pt x="145" y="199"/>
                  <a:pt x="144" y="200"/>
                  <a:pt x="143" y="200"/>
                </a:cubicBezTo>
                <a:cubicBezTo>
                  <a:pt x="99" y="200"/>
                  <a:pt x="99" y="200"/>
                  <a:pt x="99" y="200"/>
                </a:cubicBezTo>
                <a:cubicBezTo>
                  <a:pt x="96" y="200"/>
                  <a:pt x="94" y="202"/>
                  <a:pt x="94" y="205"/>
                </a:cubicBezTo>
                <a:cubicBezTo>
                  <a:pt x="94" y="208"/>
                  <a:pt x="96" y="210"/>
                  <a:pt x="99" y="210"/>
                </a:cubicBezTo>
                <a:cubicBezTo>
                  <a:pt x="140" y="210"/>
                  <a:pt x="140" y="210"/>
                  <a:pt x="140" y="210"/>
                </a:cubicBezTo>
                <a:cubicBezTo>
                  <a:pt x="141" y="210"/>
                  <a:pt x="142" y="211"/>
                  <a:pt x="142" y="212"/>
                </a:cubicBezTo>
                <a:cubicBezTo>
                  <a:pt x="142" y="213"/>
                  <a:pt x="141" y="213"/>
                  <a:pt x="140" y="213"/>
                </a:cubicBezTo>
                <a:cubicBezTo>
                  <a:pt x="105" y="213"/>
                  <a:pt x="105" y="213"/>
                  <a:pt x="105" y="213"/>
                </a:cubicBezTo>
                <a:cubicBezTo>
                  <a:pt x="103" y="213"/>
                  <a:pt x="100" y="216"/>
                  <a:pt x="100" y="218"/>
                </a:cubicBezTo>
                <a:cubicBezTo>
                  <a:pt x="100" y="221"/>
                  <a:pt x="103" y="224"/>
                  <a:pt x="105" y="224"/>
                </a:cubicBezTo>
                <a:cubicBezTo>
                  <a:pt x="130" y="224"/>
                  <a:pt x="130" y="224"/>
                  <a:pt x="130" y="224"/>
                </a:cubicBezTo>
                <a:cubicBezTo>
                  <a:pt x="131" y="224"/>
                  <a:pt x="132" y="224"/>
                  <a:pt x="132" y="225"/>
                </a:cubicBezTo>
                <a:cubicBezTo>
                  <a:pt x="132" y="226"/>
                  <a:pt x="131" y="227"/>
                  <a:pt x="130" y="227"/>
                </a:cubicBezTo>
                <a:cubicBezTo>
                  <a:pt x="104" y="227"/>
                  <a:pt x="104" y="227"/>
                  <a:pt x="104" y="227"/>
                </a:cubicBezTo>
                <a:cubicBezTo>
                  <a:pt x="101" y="227"/>
                  <a:pt x="99" y="229"/>
                  <a:pt x="99" y="232"/>
                </a:cubicBezTo>
                <a:cubicBezTo>
                  <a:pt x="99" y="235"/>
                  <a:pt x="101" y="237"/>
                  <a:pt x="104" y="237"/>
                </a:cubicBezTo>
                <a:cubicBezTo>
                  <a:pt x="117" y="237"/>
                  <a:pt x="117" y="237"/>
                  <a:pt x="117" y="237"/>
                </a:cubicBezTo>
                <a:cubicBezTo>
                  <a:pt x="118" y="237"/>
                  <a:pt x="119" y="238"/>
                  <a:pt x="119" y="239"/>
                </a:cubicBezTo>
                <a:cubicBezTo>
                  <a:pt x="119" y="240"/>
                  <a:pt x="118" y="240"/>
                  <a:pt x="117" y="240"/>
                </a:cubicBezTo>
                <a:cubicBezTo>
                  <a:pt x="105" y="240"/>
                  <a:pt x="105" y="240"/>
                  <a:pt x="105" y="240"/>
                </a:cubicBezTo>
                <a:cubicBezTo>
                  <a:pt x="102" y="240"/>
                  <a:pt x="100" y="243"/>
                  <a:pt x="100" y="246"/>
                </a:cubicBezTo>
                <a:cubicBezTo>
                  <a:pt x="100" y="248"/>
                  <a:pt x="102" y="251"/>
                  <a:pt x="105" y="251"/>
                </a:cubicBezTo>
                <a:cubicBezTo>
                  <a:pt x="112" y="251"/>
                  <a:pt x="112" y="251"/>
                  <a:pt x="112" y="251"/>
                </a:cubicBezTo>
                <a:cubicBezTo>
                  <a:pt x="112" y="251"/>
                  <a:pt x="113" y="251"/>
                  <a:pt x="113" y="252"/>
                </a:cubicBezTo>
                <a:cubicBezTo>
                  <a:pt x="113" y="253"/>
                  <a:pt x="112" y="254"/>
                  <a:pt x="112" y="254"/>
                </a:cubicBezTo>
                <a:cubicBezTo>
                  <a:pt x="105" y="254"/>
                  <a:pt x="105" y="254"/>
                  <a:pt x="105" y="254"/>
                </a:cubicBezTo>
                <a:cubicBezTo>
                  <a:pt x="102" y="254"/>
                  <a:pt x="100" y="256"/>
                  <a:pt x="100" y="259"/>
                </a:cubicBezTo>
                <a:cubicBezTo>
                  <a:pt x="100" y="262"/>
                  <a:pt x="102" y="264"/>
                  <a:pt x="105" y="264"/>
                </a:cubicBezTo>
                <a:cubicBezTo>
                  <a:pt x="109" y="264"/>
                  <a:pt x="109" y="264"/>
                  <a:pt x="109" y="264"/>
                </a:cubicBezTo>
                <a:cubicBezTo>
                  <a:pt x="240" y="264"/>
                  <a:pt x="240" y="264"/>
                  <a:pt x="240" y="264"/>
                </a:cubicBezTo>
                <a:cubicBezTo>
                  <a:pt x="244" y="264"/>
                  <a:pt x="248" y="260"/>
                  <a:pt x="248" y="256"/>
                </a:cubicBezTo>
                <a:cubicBezTo>
                  <a:pt x="248" y="251"/>
                  <a:pt x="244" y="247"/>
                  <a:pt x="240" y="247"/>
                </a:cubicBezTo>
                <a:cubicBezTo>
                  <a:pt x="230" y="247"/>
                  <a:pt x="230" y="247"/>
                  <a:pt x="230" y="247"/>
                </a:cubicBezTo>
                <a:cubicBezTo>
                  <a:pt x="227" y="247"/>
                  <a:pt x="225" y="245"/>
                  <a:pt x="225" y="242"/>
                </a:cubicBezTo>
                <a:cubicBezTo>
                  <a:pt x="225" y="239"/>
                  <a:pt x="227" y="237"/>
                  <a:pt x="230" y="237"/>
                </a:cubicBezTo>
                <a:cubicBezTo>
                  <a:pt x="231" y="237"/>
                  <a:pt x="231" y="237"/>
                  <a:pt x="231" y="237"/>
                </a:cubicBezTo>
                <a:cubicBezTo>
                  <a:pt x="233" y="237"/>
                  <a:pt x="236" y="235"/>
                  <a:pt x="236" y="232"/>
                </a:cubicBezTo>
                <a:cubicBezTo>
                  <a:pt x="236" y="229"/>
                  <a:pt x="233" y="227"/>
                  <a:pt x="231" y="227"/>
                </a:cubicBezTo>
                <a:cubicBezTo>
                  <a:pt x="222" y="227"/>
                  <a:pt x="222" y="227"/>
                  <a:pt x="222" y="227"/>
                </a:cubicBezTo>
                <a:cubicBezTo>
                  <a:pt x="221" y="227"/>
                  <a:pt x="220" y="226"/>
                  <a:pt x="220" y="225"/>
                </a:cubicBezTo>
                <a:cubicBezTo>
                  <a:pt x="220" y="224"/>
                  <a:pt x="221" y="224"/>
                  <a:pt x="222" y="224"/>
                </a:cubicBezTo>
                <a:cubicBezTo>
                  <a:pt x="240" y="224"/>
                  <a:pt x="240" y="224"/>
                  <a:pt x="240" y="224"/>
                </a:cubicBezTo>
                <a:cubicBezTo>
                  <a:pt x="243" y="224"/>
                  <a:pt x="245" y="221"/>
                  <a:pt x="245" y="218"/>
                </a:cubicBezTo>
                <a:cubicBezTo>
                  <a:pt x="245" y="216"/>
                  <a:pt x="243" y="213"/>
                  <a:pt x="240" y="213"/>
                </a:cubicBezTo>
                <a:cubicBezTo>
                  <a:pt x="217" y="213"/>
                  <a:pt x="217" y="213"/>
                  <a:pt x="217" y="213"/>
                </a:cubicBezTo>
                <a:cubicBezTo>
                  <a:pt x="216" y="213"/>
                  <a:pt x="215" y="213"/>
                  <a:pt x="215" y="212"/>
                </a:cubicBezTo>
                <a:cubicBezTo>
                  <a:pt x="215" y="211"/>
                  <a:pt x="216" y="210"/>
                  <a:pt x="217" y="210"/>
                </a:cubicBezTo>
                <a:cubicBezTo>
                  <a:pt x="248" y="210"/>
                  <a:pt x="248" y="210"/>
                  <a:pt x="248" y="210"/>
                </a:cubicBezTo>
                <a:cubicBezTo>
                  <a:pt x="251" y="210"/>
                  <a:pt x="253" y="208"/>
                  <a:pt x="253" y="205"/>
                </a:cubicBezTo>
                <a:cubicBezTo>
                  <a:pt x="253" y="202"/>
                  <a:pt x="251" y="200"/>
                  <a:pt x="248" y="200"/>
                </a:cubicBezTo>
                <a:cubicBezTo>
                  <a:pt x="216" y="200"/>
                  <a:pt x="216" y="200"/>
                  <a:pt x="216" y="200"/>
                </a:cubicBezTo>
                <a:cubicBezTo>
                  <a:pt x="215" y="200"/>
                  <a:pt x="214" y="199"/>
                  <a:pt x="214" y="198"/>
                </a:cubicBezTo>
                <a:cubicBezTo>
                  <a:pt x="214" y="197"/>
                  <a:pt x="215" y="196"/>
                  <a:pt x="216" y="196"/>
                </a:cubicBezTo>
                <a:cubicBezTo>
                  <a:pt x="247" y="196"/>
                  <a:pt x="247" y="196"/>
                  <a:pt x="247" y="196"/>
                </a:cubicBezTo>
                <a:cubicBezTo>
                  <a:pt x="250" y="196"/>
                  <a:pt x="252" y="194"/>
                  <a:pt x="252" y="191"/>
                </a:cubicBezTo>
                <a:cubicBezTo>
                  <a:pt x="252" y="189"/>
                  <a:pt x="250" y="186"/>
                  <a:pt x="247" y="186"/>
                </a:cubicBezTo>
                <a:cubicBezTo>
                  <a:pt x="213" y="186"/>
                  <a:pt x="213" y="186"/>
                  <a:pt x="213" y="186"/>
                </a:cubicBezTo>
                <a:cubicBezTo>
                  <a:pt x="212" y="186"/>
                  <a:pt x="212" y="186"/>
                  <a:pt x="212" y="185"/>
                </a:cubicBezTo>
                <a:cubicBezTo>
                  <a:pt x="212" y="184"/>
                  <a:pt x="212" y="183"/>
                  <a:pt x="213" y="183"/>
                </a:cubicBezTo>
                <a:cubicBezTo>
                  <a:pt x="260" y="183"/>
                  <a:pt x="260" y="183"/>
                  <a:pt x="260" y="183"/>
                </a:cubicBezTo>
                <a:cubicBezTo>
                  <a:pt x="263" y="183"/>
                  <a:pt x="265" y="181"/>
                  <a:pt x="265" y="178"/>
                </a:cubicBezTo>
                <a:cubicBezTo>
                  <a:pt x="265" y="175"/>
                  <a:pt x="263" y="173"/>
                  <a:pt x="260" y="173"/>
                </a:cubicBezTo>
                <a:cubicBezTo>
                  <a:pt x="187" y="173"/>
                  <a:pt x="187" y="173"/>
                  <a:pt x="187" y="173"/>
                </a:cubicBezTo>
                <a:cubicBezTo>
                  <a:pt x="186" y="173"/>
                  <a:pt x="185" y="172"/>
                  <a:pt x="185" y="171"/>
                </a:cubicBezTo>
                <a:cubicBezTo>
                  <a:pt x="185" y="170"/>
                  <a:pt x="186" y="169"/>
                  <a:pt x="187" y="169"/>
                </a:cubicBezTo>
                <a:cubicBezTo>
                  <a:pt x="247" y="169"/>
                  <a:pt x="247" y="169"/>
                  <a:pt x="247" y="169"/>
                </a:cubicBezTo>
                <a:cubicBezTo>
                  <a:pt x="249" y="169"/>
                  <a:pt x="252" y="167"/>
                  <a:pt x="252" y="164"/>
                </a:cubicBezTo>
                <a:cubicBezTo>
                  <a:pt x="252" y="161"/>
                  <a:pt x="249" y="159"/>
                  <a:pt x="247" y="159"/>
                </a:cubicBezTo>
                <a:cubicBezTo>
                  <a:pt x="180" y="159"/>
                  <a:pt x="180" y="159"/>
                  <a:pt x="180" y="159"/>
                </a:cubicBezTo>
                <a:cubicBezTo>
                  <a:pt x="179" y="159"/>
                  <a:pt x="178" y="158"/>
                  <a:pt x="178" y="157"/>
                </a:cubicBezTo>
                <a:cubicBezTo>
                  <a:pt x="178" y="156"/>
                  <a:pt x="179" y="156"/>
                  <a:pt x="180" y="156"/>
                </a:cubicBezTo>
                <a:cubicBezTo>
                  <a:pt x="238" y="156"/>
                  <a:pt x="238" y="156"/>
                  <a:pt x="238" y="156"/>
                </a:cubicBezTo>
                <a:cubicBezTo>
                  <a:pt x="241" y="156"/>
                  <a:pt x="243" y="153"/>
                  <a:pt x="243" y="151"/>
                </a:cubicBezTo>
                <a:cubicBezTo>
                  <a:pt x="243" y="148"/>
                  <a:pt x="241" y="146"/>
                  <a:pt x="238" y="146"/>
                </a:cubicBezTo>
                <a:cubicBezTo>
                  <a:pt x="190" y="146"/>
                  <a:pt x="190" y="146"/>
                  <a:pt x="190" y="146"/>
                </a:cubicBezTo>
                <a:cubicBezTo>
                  <a:pt x="189" y="146"/>
                  <a:pt x="188" y="145"/>
                  <a:pt x="188" y="144"/>
                </a:cubicBezTo>
                <a:cubicBezTo>
                  <a:pt x="188" y="143"/>
                  <a:pt x="189" y="142"/>
                  <a:pt x="190" y="142"/>
                </a:cubicBezTo>
                <a:cubicBezTo>
                  <a:pt x="203" y="142"/>
                  <a:pt x="203" y="142"/>
                  <a:pt x="203" y="142"/>
                </a:cubicBezTo>
                <a:cubicBezTo>
                  <a:pt x="206" y="142"/>
                  <a:pt x="208" y="140"/>
                  <a:pt x="208" y="137"/>
                </a:cubicBezTo>
                <a:cubicBezTo>
                  <a:pt x="208" y="134"/>
                  <a:pt x="206" y="132"/>
                  <a:pt x="203" y="132"/>
                </a:cubicBezTo>
                <a:cubicBezTo>
                  <a:pt x="190" y="132"/>
                  <a:pt x="190" y="132"/>
                  <a:pt x="190" y="132"/>
                </a:cubicBezTo>
                <a:cubicBezTo>
                  <a:pt x="189" y="132"/>
                  <a:pt x="188" y="131"/>
                  <a:pt x="188" y="130"/>
                </a:cubicBezTo>
                <a:cubicBezTo>
                  <a:pt x="188" y="129"/>
                  <a:pt x="189" y="128"/>
                  <a:pt x="190" y="128"/>
                </a:cubicBezTo>
                <a:cubicBezTo>
                  <a:pt x="229" y="128"/>
                  <a:pt x="229" y="128"/>
                  <a:pt x="229" y="128"/>
                </a:cubicBezTo>
                <a:cubicBezTo>
                  <a:pt x="232" y="128"/>
                  <a:pt x="234" y="126"/>
                  <a:pt x="234" y="123"/>
                </a:cubicBezTo>
                <a:cubicBezTo>
                  <a:pt x="234" y="121"/>
                  <a:pt x="232" y="118"/>
                  <a:pt x="229" y="118"/>
                </a:cubicBezTo>
                <a:cubicBezTo>
                  <a:pt x="200" y="118"/>
                  <a:pt x="200" y="118"/>
                  <a:pt x="200" y="118"/>
                </a:cubicBezTo>
                <a:cubicBezTo>
                  <a:pt x="199" y="118"/>
                  <a:pt x="198" y="118"/>
                  <a:pt x="198" y="117"/>
                </a:cubicBezTo>
                <a:cubicBezTo>
                  <a:pt x="198" y="116"/>
                  <a:pt x="199" y="115"/>
                  <a:pt x="200" y="115"/>
                </a:cubicBezTo>
                <a:cubicBezTo>
                  <a:pt x="228" y="115"/>
                  <a:pt x="228" y="115"/>
                  <a:pt x="228" y="115"/>
                </a:cubicBezTo>
                <a:cubicBezTo>
                  <a:pt x="231" y="115"/>
                  <a:pt x="234" y="113"/>
                  <a:pt x="234" y="110"/>
                </a:cubicBezTo>
                <a:cubicBezTo>
                  <a:pt x="234" y="107"/>
                  <a:pt x="231" y="105"/>
                  <a:pt x="228" y="105"/>
                </a:cubicBezTo>
                <a:cubicBezTo>
                  <a:pt x="181" y="105"/>
                  <a:pt x="181" y="105"/>
                  <a:pt x="181" y="105"/>
                </a:cubicBezTo>
                <a:cubicBezTo>
                  <a:pt x="180" y="105"/>
                  <a:pt x="180" y="104"/>
                  <a:pt x="180" y="103"/>
                </a:cubicBezTo>
                <a:cubicBezTo>
                  <a:pt x="180" y="102"/>
                  <a:pt x="180" y="101"/>
                  <a:pt x="181" y="101"/>
                </a:cubicBezTo>
                <a:cubicBezTo>
                  <a:pt x="190" y="101"/>
                  <a:pt x="190" y="101"/>
                  <a:pt x="190" y="101"/>
                </a:cubicBezTo>
                <a:cubicBezTo>
                  <a:pt x="192" y="101"/>
                  <a:pt x="195" y="99"/>
                  <a:pt x="195" y="96"/>
                </a:cubicBezTo>
                <a:cubicBezTo>
                  <a:pt x="195" y="93"/>
                  <a:pt x="192" y="91"/>
                  <a:pt x="190" y="91"/>
                </a:cubicBezTo>
                <a:cubicBezTo>
                  <a:pt x="181" y="91"/>
                  <a:pt x="181" y="91"/>
                  <a:pt x="181" y="91"/>
                </a:cubicBezTo>
                <a:cubicBezTo>
                  <a:pt x="180" y="91"/>
                  <a:pt x="179" y="90"/>
                  <a:pt x="179" y="89"/>
                </a:cubicBezTo>
                <a:cubicBezTo>
                  <a:pt x="179" y="89"/>
                  <a:pt x="180" y="88"/>
                  <a:pt x="181" y="88"/>
                </a:cubicBezTo>
                <a:cubicBezTo>
                  <a:pt x="209" y="88"/>
                  <a:pt x="209" y="88"/>
                  <a:pt x="209" y="88"/>
                </a:cubicBezTo>
                <a:cubicBezTo>
                  <a:pt x="209" y="88"/>
                  <a:pt x="209" y="88"/>
                  <a:pt x="209" y="88"/>
                </a:cubicBezTo>
                <a:cubicBezTo>
                  <a:pt x="375" y="88"/>
                  <a:pt x="375" y="88"/>
                  <a:pt x="375" y="88"/>
                </a:cubicBezTo>
                <a:cubicBezTo>
                  <a:pt x="376" y="88"/>
                  <a:pt x="377" y="89"/>
                  <a:pt x="377" y="89"/>
                </a:cubicBezTo>
                <a:cubicBezTo>
                  <a:pt x="377" y="90"/>
                  <a:pt x="376" y="91"/>
                  <a:pt x="375" y="91"/>
                </a:cubicBezTo>
                <a:cubicBezTo>
                  <a:pt x="202" y="91"/>
                  <a:pt x="202" y="91"/>
                  <a:pt x="202" y="91"/>
                </a:cubicBezTo>
                <a:cubicBezTo>
                  <a:pt x="199" y="91"/>
                  <a:pt x="197" y="93"/>
                  <a:pt x="197" y="96"/>
                </a:cubicBezTo>
                <a:cubicBezTo>
                  <a:pt x="197" y="99"/>
                  <a:pt x="199" y="101"/>
                  <a:pt x="202" y="101"/>
                </a:cubicBezTo>
                <a:cubicBezTo>
                  <a:pt x="375" y="101"/>
                  <a:pt x="375" y="101"/>
                  <a:pt x="375" y="101"/>
                </a:cubicBezTo>
                <a:cubicBezTo>
                  <a:pt x="376" y="101"/>
                  <a:pt x="377" y="102"/>
                  <a:pt x="377" y="103"/>
                </a:cubicBezTo>
                <a:cubicBezTo>
                  <a:pt x="377" y="104"/>
                  <a:pt x="376" y="105"/>
                  <a:pt x="375" y="105"/>
                </a:cubicBezTo>
                <a:cubicBezTo>
                  <a:pt x="245" y="105"/>
                  <a:pt x="245" y="105"/>
                  <a:pt x="245" y="105"/>
                </a:cubicBezTo>
                <a:cubicBezTo>
                  <a:pt x="242" y="105"/>
                  <a:pt x="240" y="107"/>
                  <a:pt x="240" y="110"/>
                </a:cubicBezTo>
                <a:cubicBezTo>
                  <a:pt x="240" y="113"/>
                  <a:pt x="242" y="115"/>
                  <a:pt x="245" y="115"/>
                </a:cubicBezTo>
                <a:cubicBezTo>
                  <a:pt x="366" y="115"/>
                  <a:pt x="366" y="115"/>
                  <a:pt x="366" y="115"/>
                </a:cubicBezTo>
                <a:cubicBezTo>
                  <a:pt x="367" y="115"/>
                  <a:pt x="368" y="116"/>
                  <a:pt x="368" y="117"/>
                </a:cubicBezTo>
                <a:cubicBezTo>
                  <a:pt x="368" y="118"/>
                  <a:pt x="367" y="118"/>
                  <a:pt x="366" y="118"/>
                </a:cubicBezTo>
                <a:cubicBezTo>
                  <a:pt x="245" y="118"/>
                  <a:pt x="245" y="118"/>
                  <a:pt x="245" y="118"/>
                </a:cubicBezTo>
                <a:cubicBezTo>
                  <a:pt x="242" y="118"/>
                  <a:pt x="240" y="121"/>
                  <a:pt x="240" y="124"/>
                </a:cubicBezTo>
                <a:cubicBezTo>
                  <a:pt x="240" y="126"/>
                  <a:pt x="242" y="128"/>
                  <a:pt x="245" y="128"/>
                </a:cubicBezTo>
                <a:cubicBezTo>
                  <a:pt x="360" y="128"/>
                  <a:pt x="360" y="128"/>
                  <a:pt x="360" y="128"/>
                </a:cubicBezTo>
                <a:cubicBezTo>
                  <a:pt x="361" y="128"/>
                  <a:pt x="362" y="129"/>
                  <a:pt x="362" y="130"/>
                </a:cubicBezTo>
                <a:cubicBezTo>
                  <a:pt x="362" y="131"/>
                  <a:pt x="361" y="132"/>
                  <a:pt x="360" y="132"/>
                </a:cubicBezTo>
                <a:cubicBezTo>
                  <a:pt x="240" y="132"/>
                  <a:pt x="240" y="132"/>
                  <a:pt x="240" y="132"/>
                </a:cubicBezTo>
                <a:cubicBezTo>
                  <a:pt x="237" y="132"/>
                  <a:pt x="235" y="134"/>
                  <a:pt x="235" y="137"/>
                </a:cubicBezTo>
                <a:cubicBezTo>
                  <a:pt x="235" y="140"/>
                  <a:pt x="237" y="142"/>
                  <a:pt x="240" y="142"/>
                </a:cubicBezTo>
                <a:cubicBezTo>
                  <a:pt x="360" y="142"/>
                  <a:pt x="360" y="142"/>
                  <a:pt x="360" y="142"/>
                </a:cubicBezTo>
                <a:cubicBezTo>
                  <a:pt x="360" y="142"/>
                  <a:pt x="361" y="143"/>
                  <a:pt x="361" y="144"/>
                </a:cubicBezTo>
                <a:cubicBezTo>
                  <a:pt x="361" y="145"/>
                  <a:pt x="360" y="146"/>
                  <a:pt x="360" y="146"/>
                </a:cubicBezTo>
                <a:cubicBezTo>
                  <a:pt x="252" y="146"/>
                  <a:pt x="252" y="146"/>
                  <a:pt x="252" y="146"/>
                </a:cubicBezTo>
                <a:cubicBezTo>
                  <a:pt x="249" y="146"/>
                  <a:pt x="247" y="148"/>
                  <a:pt x="247" y="151"/>
                </a:cubicBezTo>
                <a:cubicBezTo>
                  <a:pt x="247" y="153"/>
                  <a:pt x="249" y="156"/>
                  <a:pt x="252" y="156"/>
                </a:cubicBezTo>
                <a:cubicBezTo>
                  <a:pt x="338" y="156"/>
                  <a:pt x="338" y="156"/>
                  <a:pt x="338" y="156"/>
                </a:cubicBezTo>
                <a:cubicBezTo>
                  <a:pt x="339" y="156"/>
                  <a:pt x="340" y="156"/>
                  <a:pt x="340" y="157"/>
                </a:cubicBezTo>
                <a:cubicBezTo>
                  <a:pt x="340" y="158"/>
                  <a:pt x="339" y="159"/>
                  <a:pt x="338" y="159"/>
                </a:cubicBezTo>
                <a:cubicBezTo>
                  <a:pt x="303" y="159"/>
                  <a:pt x="303" y="159"/>
                  <a:pt x="303" y="159"/>
                </a:cubicBezTo>
                <a:cubicBezTo>
                  <a:pt x="301" y="159"/>
                  <a:pt x="298" y="161"/>
                  <a:pt x="298" y="164"/>
                </a:cubicBezTo>
                <a:cubicBezTo>
                  <a:pt x="298" y="167"/>
                  <a:pt x="301" y="169"/>
                  <a:pt x="303" y="169"/>
                </a:cubicBezTo>
                <a:cubicBezTo>
                  <a:pt x="343" y="169"/>
                  <a:pt x="343" y="169"/>
                  <a:pt x="343" y="169"/>
                </a:cubicBezTo>
                <a:cubicBezTo>
                  <a:pt x="344" y="169"/>
                  <a:pt x="344" y="170"/>
                  <a:pt x="344" y="171"/>
                </a:cubicBezTo>
                <a:cubicBezTo>
                  <a:pt x="344" y="172"/>
                  <a:pt x="344" y="173"/>
                  <a:pt x="343" y="173"/>
                </a:cubicBezTo>
                <a:cubicBezTo>
                  <a:pt x="311" y="173"/>
                  <a:pt x="311" y="173"/>
                  <a:pt x="311" y="173"/>
                </a:cubicBezTo>
                <a:cubicBezTo>
                  <a:pt x="308" y="173"/>
                  <a:pt x="306" y="175"/>
                  <a:pt x="306" y="178"/>
                </a:cubicBezTo>
                <a:cubicBezTo>
                  <a:pt x="306" y="181"/>
                  <a:pt x="308" y="183"/>
                  <a:pt x="311" y="183"/>
                </a:cubicBezTo>
                <a:cubicBezTo>
                  <a:pt x="365" y="183"/>
                  <a:pt x="365" y="183"/>
                  <a:pt x="365" y="183"/>
                </a:cubicBezTo>
                <a:cubicBezTo>
                  <a:pt x="366" y="183"/>
                  <a:pt x="367" y="184"/>
                  <a:pt x="367" y="185"/>
                </a:cubicBezTo>
                <a:cubicBezTo>
                  <a:pt x="367" y="186"/>
                  <a:pt x="366" y="186"/>
                  <a:pt x="365" y="186"/>
                </a:cubicBezTo>
                <a:cubicBezTo>
                  <a:pt x="343" y="186"/>
                  <a:pt x="343" y="186"/>
                  <a:pt x="343" y="186"/>
                </a:cubicBezTo>
                <a:cubicBezTo>
                  <a:pt x="340" y="186"/>
                  <a:pt x="338" y="189"/>
                  <a:pt x="338" y="191"/>
                </a:cubicBezTo>
                <a:cubicBezTo>
                  <a:pt x="338" y="194"/>
                  <a:pt x="340" y="196"/>
                  <a:pt x="343" y="196"/>
                </a:cubicBezTo>
                <a:cubicBezTo>
                  <a:pt x="382" y="196"/>
                  <a:pt x="382" y="196"/>
                  <a:pt x="382" y="196"/>
                </a:cubicBezTo>
                <a:cubicBezTo>
                  <a:pt x="385" y="196"/>
                  <a:pt x="388" y="194"/>
                  <a:pt x="388" y="191"/>
                </a:cubicBezTo>
                <a:cubicBezTo>
                  <a:pt x="388" y="189"/>
                  <a:pt x="385" y="186"/>
                  <a:pt x="382" y="186"/>
                </a:cubicBezTo>
                <a:cubicBezTo>
                  <a:pt x="379" y="186"/>
                  <a:pt x="379" y="186"/>
                  <a:pt x="379" y="186"/>
                </a:cubicBezTo>
                <a:cubicBezTo>
                  <a:pt x="378" y="186"/>
                  <a:pt x="377" y="186"/>
                  <a:pt x="377" y="185"/>
                </a:cubicBezTo>
                <a:cubicBezTo>
                  <a:pt x="377" y="184"/>
                  <a:pt x="378" y="183"/>
                  <a:pt x="379" y="183"/>
                </a:cubicBezTo>
                <a:cubicBezTo>
                  <a:pt x="396" y="183"/>
                  <a:pt x="396" y="183"/>
                  <a:pt x="396" y="183"/>
                </a:cubicBezTo>
                <a:cubicBezTo>
                  <a:pt x="397" y="183"/>
                  <a:pt x="398" y="184"/>
                  <a:pt x="398" y="185"/>
                </a:cubicBezTo>
                <a:cubicBezTo>
                  <a:pt x="398" y="186"/>
                  <a:pt x="397" y="186"/>
                  <a:pt x="396" y="186"/>
                </a:cubicBezTo>
                <a:cubicBezTo>
                  <a:pt x="394" y="186"/>
                  <a:pt x="394" y="186"/>
                  <a:pt x="394" y="186"/>
                </a:cubicBezTo>
                <a:cubicBezTo>
                  <a:pt x="392" y="186"/>
                  <a:pt x="389" y="189"/>
                  <a:pt x="389" y="191"/>
                </a:cubicBezTo>
                <a:cubicBezTo>
                  <a:pt x="389" y="194"/>
                  <a:pt x="392" y="196"/>
                  <a:pt x="394" y="196"/>
                </a:cubicBezTo>
                <a:cubicBezTo>
                  <a:pt x="396" y="196"/>
                  <a:pt x="396" y="196"/>
                  <a:pt x="396" y="196"/>
                </a:cubicBezTo>
                <a:cubicBezTo>
                  <a:pt x="399" y="196"/>
                  <a:pt x="401" y="199"/>
                  <a:pt x="401" y="201"/>
                </a:cubicBezTo>
                <a:cubicBezTo>
                  <a:pt x="401" y="204"/>
                  <a:pt x="399" y="207"/>
                  <a:pt x="396" y="207"/>
                </a:cubicBezTo>
                <a:cubicBezTo>
                  <a:pt x="365" y="207"/>
                  <a:pt x="365" y="207"/>
                  <a:pt x="365" y="207"/>
                </a:cubicBezTo>
                <a:cubicBezTo>
                  <a:pt x="362" y="207"/>
                  <a:pt x="360" y="209"/>
                  <a:pt x="360" y="212"/>
                </a:cubicBezTo>
                <a:cubicBezTo>
                  <a:pt x="360" y="215"/>
                  <a:pt x="362" y="217"/>
                  <a:pt x="365" y="217"/>
                </a:cubicBezTo>
                <a:cubicBezTo>
                  <a:pt x="400" y="217"/>
                  <a:pt x="400" y="217"/>
                  <a:pt x="400" y="217"/>
                </a:cubicBezTo>
                <a:cubicBezTo>
                  <a:pt x="401" y="217"/>
                  <a:pt x="401" y="217"/>
                  <a:pt x="401" y="218"/>
                </a:cubicBezTo>
                <a:cubicBezTo>
                  <a:pt x="401" y="220"/>
                  <a:pt x="401" y="220"/>
                  <a:pt x="400" y="220"/>
                </a:cubicBezTo>
                <a:cubicBezTo>
                  <a:pt x="354" y="220"/>
                  <a:pt x="354" y="220"/>
                  <a:pt x="354" y="220"/>
                </a:cubicBezTo>
                <a:cubicBezTo>
                  <a:pt x="352" y="220"/>
                  <a:pt x="349" y="222"/>
                  <a:pt x="349" y="225"/>
                </a:cubicBezTo>
                <a:cubicBezTo>
                  <a:pt x="349" y="228"/>
                  <a:pt x="352" y="230"/>
                  <a:pt x="354" y="230"/>
                </a:cubicBezTo>
                <a:cubicBezTo>
                  <a:pt x="403" y="230"/>
                  <a:pt x="403" y="230"/>
                  <a:pt x="403" y="230"/>
                </a:cubicBezTo>
                <a:cubicBezTo>
                  <a:pt x="404" y="230"/>
                  <a:pt x="405" y="231"/>
                  <a:pt x="405" y="232"/>
                </a:cubicBezTo>
                <a:cubicBezTo>
                  <a:pt x="405" y="233"/>
                  <a:pt x="404" y="234"/>
                  <a:pt x="403" y="234"/>
                </a:cubicBezTo>
                <a:cubicBezTo>
                  <a:pt x="355" y="234"/>
                  <a:pt x="355" y="234"/>
                  <a:pt x="355" y="234"/>
                </a:cubicBezTo>
                <a:cubicBezTo>
                  <a:pt x="352" y="234"/>
                  <a:pt x="350" y="236"/>
                  <a:pt x="350" y="239"/>
                </a:cubicBezTo>
                <a:cubicBezTo>
                  <a:pt x="350" y="242"/>
                  <a:pt x="352" y="244"/>
                  <a:pt x="355" y="244"/>
                </a:cubicBezTo>
                <a:cubicBezTo>
                  <a:pt x="399" y="244"/>
                  <a:pt x="399" y="244"/>
                  <a:pt x="399" y="244"/>
                </a:cubicBezTo>
                <a:cubicBezTo>
                  <a:pt x="400" y="244"/>
                  <a:pt x="401" y="245"/>
                  <a:pt x="401" y="246"/>
                </a:cubicBezTo>
                <a:cubicBezTo>
                  <a:pt x="401" y="247"/>
                  <a:pt x="400" y="247"/>
                  <a:pt x="399" y="247"/>
                </a:cubicBezTo>
                <a:cubicBezTo>
                  <a:pt x="385" y="247"/>
                  <a:pt x="385" y="247"/>
                  <a:pt x="385" y="247"/>
                </a:cubicBezTo>
                <a:cubicBezTo>
                  <a:pt x="382" y="247"/>
                  <a:pt x="380" y="250"/>
                  <a:pt x="380" y="252"/>
                </a:cubicBezTo>
                <a:cubicBezTo>
                  <a:pt x="380" y="255"/>
                  <a:pt x="382" y="258"/>
                  <a:pt x="385" y="258"/>
                </a:cubicBezTo>
                <a:cubicBezTo>
                  <a:pt x="391" y="258"/>
                  <a:pt x="391" y="258"/>
                  <a:pt x="391" y="258"/>
                </a:cubicBezTo>
                <a:cubicBezTo>
                  <a:pt x="392" y="258"/>
                  <a:pt x="392" y="258"/>
                  <a:pt x="392" y="259"/>
                </a:cubicBezTo>
                <a:cubicBezTo>
                  <a:pt x="392" y="260"/>
                  <a:pt x="392" y="261"/>
                  <a:pt x="391" y="261"/>
                </a:cubicBezTo>
                <a:cubicBezTo>
                  <a:pt x="389" y="261"/>
                  <a:pt x="389" y="261"/>
                  <a:pt x="389" y="261"/>
                </a:cubicBezTo>
                <a:cubicBezTo>
                  <a:pt x="384" y="261"/>
                  <a:pt x="380" y="265"/>
                  <a:pt x="380" y="269"/>
                </a:cubicBezTo>
                <a:cubicBezTo>
                  <a:pt x="380" y="274"/>
                  <a:pt x="384" y="278"/>
                  <a:pt x="389" y="278"/>
                </a:cubicBezTo>
                <a:cubicBezTo>
                  <a:pt x="421" y="278"/>
                  <a:pt x="421" y="278"/>
                  <a:pt x="421" y="278"/>
                </a:cubicBezTo>
                <a:cubicBezTo>
                  <a:pt x="424" y="278"/>
                  <a:pt x="427" y="276"/>
                  <a:pt x="427" y="273"/>
                </a:cubicBezTo>
                <a:cubicBezTo>
                  <a:pt x="427" y="270"/>
                  <a:pt x="424" y="268"/>
                  <a:pt x="421" y="268"/>
                </a:cubicBezTo>
                <a:cubicBezTo>
                  <a:pt x="416" y="268"/>
                  <a:pt x="416" y="268"/>
                  <a:pt x="416" y="268"/>
                </a:cubicBezTo>
                <a:cubicBezTo>
                  <a:pt x="415" y="268"/>
                  <a:pt x="414" y="267"/>
                  <a:pt x="414" y="266"/>
                </a:cubicBezTo>
                <a:cubicBezTo>
                  <a:pt x="414" y="265"/>
                  <a:pt x="415" y="264"/>
                  <a:pt x="416" y="264"/>
                </a:cubicBezTo>
                <a:cubicBezTo>
                  <a:pt x="430" y="264"/>
                  <a:pt x="430" y="264"/>
                  <a:pt x="430" y="264"/>
                </a:cubicBezTo>
                <a:cubicBezTo>
                  <a:pt x="432" y="264"/>
                  <a:pt x="435" y="262"/>
                  <a:pt x="435" y="259"/>
                </a:cubicBezTo>
                <a:cubicBezTo>
                  <a:pt x="435" y="256"/>
                  <a:pt x="432" y="254"/>
                  <a:pt x="430" y="254"/>
                </a:cubicBezTo>
                <a:cubicBezTo>
                  <a:pt x="423" y="254"/>
                  <a:pt x="423" y="254"/>
                  <a:pt x="423" y="254"/>
                </a:cubicBezTo>
                <a:cubicBezTo>
                  <a:pt x="422" y="254"/>
                  <a:pt x="422" y="253"/>
                  <a:pt x="422" y="252"/>
                </a:cubicBezTo>
                <a:cubicBezTo>
                  <a:pt x="422" y="251"/>
                  <a:pt x="422" y="251"/>
                  <a:pt x="423" y="251"/>
                </a:cubicBezTo>
                <a:cubicBezTo>
                  <a:pt x="434" y="251"/>
                  <a:pt x="434" y="251"/>
                  <a:pt x="434" y="251"/>
                </a:cubicBezTo>
                <a:cubicBezTo>
                  <a:pt x="437" y="251"/>
                  <a:pt x="439" y="248"/>
                  <a:pt x="439" y="246"/>
                </a:cubicBezTo>
                <a:cubicBezTo>
                  <a:pt x="439" y="243"/>
                  <a:pt x="437" y="241"/>
                  <a:pt x="434" y="241"/>
                </a:cubicBezTo>
                <a:cubicBezTo>
                  <a:pt x="422" y="240"/>
                  <a:pt x="422" y="240"/>
                  <a:pt x="422" y="240"/>
                </a:cubicBezTo>
                <a:cubicBezTo>
                  <a:pt x="421" y="240"/>
                  <a:pt x="420" y="240"/>
                  <a:pt x="420" y="239"/>
                </a:cubicBezTo>
                <a:cubicBezTo>
                  <a:pt x="420" y="238"/>
                  <a:pt x="421" y="237"/>
                  <a:pt x="422" y="237"/>
                </a:cubicBezTo>
                <a:cubicBezTo>
                  <a:pt x="442" y="237"/>
                  <a:pt x="442" y="237"/>
                  <a:pt x="442" y="237"/>
                </a:cubicBezTo>
                <a:cubicBezTo>
                  <a:pt x="458" y="237"/>
                  <a:pt x="472" y="224"/>
                  <a:pt x="473" y="209"/>
                </a:cubicBezTo>
                <a:cubicBezTo>
                  <a:pt x="475" y="208"/>
                  <a:pt x="476" y="206"/>
                  <a:pt x="476" y="205"/>
                </a:cubicBezTo>
                <a:cubicBezTo>
                  <a:pt x="476" y="202"/>
                  <a:pt x="474" y="200"/>
                  <a:pt x="471" y="20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3" rIns="91427" bIns="45713" numCol="1" anchor="t" anchorCtr="0" compatLnSpc="1">
            <a:prstTxWarp prst="textNoShape">
              <a:avLst/>
            </a:prstTxWarp>
          </a:bodyPr>
          <a:lstStyle/>
          <a:p>
            <a:endParaRPr lang="en-US" sz="1800"/>
          </a:p>
        </p:txBody>
      </p:sp>
    </p:spTree>
    <p:extLst>
      <p:ext uri="{BB962C8B-B14F-4D97-AF65-F5344CB8AC3E}">
        <p14:creationId xmlns:p14="http://schemas.microsoft.com/office/powerpoint/2010/main" val="31160971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40" y="1212850"/>
            <a:ext cx="11888786" cy="2308324"/>
          </a:xfrm>
        </p:spPr>
        <p:txBody>
          <a:bodyPr>
            <a:spAutoFit/>
          </a:bodyPr>
          <a:lstStyle>
            <a:lvl1pPr marL="0" indent="0">
              <a:buNone/>
              <a:defRPr/>
            </a:lvl1pPr>
            <a:lvl2pPr marL="228557" indent="0">
              <a:buNone/>
              <a:defRPr/>
            </a:lvl2pPr>
            <a:lvl3pPr marL="457112" indent="0">
              <a:buNone/>
              <a:defRPr/>
            </a:lvl3pPr>
            <a:lvl4pPr marL="685669" indent="0">
              <a:buNone/>
              <a:defRPr/>
            </a:lvl4pPr>
            <a:lvl5pPr marL="914224"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28013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8" y="1212850"/>
            <a:ext cx="11888787" cy="2308324"/>
          </a:xfrm>
        </p:spPr>
        <p:txBody>
          <a:bodyPr>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1319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p:nvPr>
        </p:nvSpPr>
        <p:spPr>
          <a:xfrm>
            <a:off x="274704" y="1211288"/>
            <a:ext cx="11888786" cy="23117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202028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41" y="1211287"/>
            <a:ext cx="5486399" cy="2157514"/>
          </a:xfrm>
        </p:spPr>
        <p:txBody>
          <a:bodyPr wrap="square">
            <a:spAutoFit/>
          </a:bodyPr>
          <a:lstStyle>
            <a:lvl1pPr marL="0" indent="0">
              <a:spcBef>
                <a:spcPts val="1224"/>
              </a:spcBef>
              <a:buClr>
                <a:schemeClr val="tx1"/>
              </a:buClr>
              <a:buFont typeface="Wingdings" panose="05000000000000000000" pitchFamily="2" charset="2"/>
              <a:buNone/>
              <a:defRPr sz="3000" b="0">
                <a:latin typeface="+mn-lt"/>
              </a:defRPr>
            </a:lvl1pPr>
            <a:lvl2pPr marL="255539" indent="0">
              <a:buFont typeface="Wingdings" panose="05000000000000000000" pitchFamily="2" charset="2"/>
              <a:buNone/>
              <a:defRPr sz="2400" b="0"/>
            </a:lvl2pPr>
            <a:lvl3pPr marL="450763" indent="0">
              <a:buFont typeface="Wingdings" panose="05000000000000000000" pitchFamily="2" charset="2"/>
              <a:buNone/>
              <a:tabLst/>
              <a:defRPr sz="2200" b="0"/>
            </a:lvl3pPr>
            <a:lvl4pPr marL="652336" indent="0">
              <a:buFont typeface="Wingdings" panose="05000000000000000000" pitchFamily="2" charset="2"/>
              <a:buNone/>
              <a:defRPr sz="2200" b="0"/>
            </a:lvl4pPr>
            <a:lvl5pPr marL="853911" indent="0">
              <a:buFont typeface="Wingdings" panose="05000000000000000000" pitchFamily="2" charset="2"/>
              <a:buNone/>
              <a:tabLst/>
              <a:defRPr sz="2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9"/>
            <a:ext cx="5486399" cy="2511229"/>
          </a:xfrm>
        </p:spPr>
        <p:txBody>
          <a:bodyPr wrap="square">
            <a:spAutoFit/>
          </a:bodyPr>
          <a:lstStyle>
            <a:lvl1pPr marL="0" indent="0">
              <a:spcBef>
                <a:spcPts val="1224"/>
              </a:spcBef>
              <a:buClr>
                <a:schemeClr val="tx1"/>
              </a:buClr>
              <a:buFont typeface="Arial" panose="020B0604020202020204" pitchFamily="34" charset="0"/>
              <a:buNone/>
              <a:defRPr lang="en-US" sz="3000" b="0" kern="1200" spc="0" baseline="0" dirty="0">
                <a:gradFill>
                  <a:gsLst>
                    <a:gs pos="1250">
                      <a:schemeClr val="tx1"/>
                    </a:gs>
                    <a:gs pos="100000">
                      <a:schemeClr val="tx1"/>
                    </a:gs>
                  </a:gsLst>
                  <a:lin ang="5400000" scaled="0"/>
                </a:gradFill>
                <a:latin typeface="+mn-lt"/>
                <a:ea typeface="+mn-ea"/>
                <a:cs typeface="+mn-cs"/>
              </a:defRPr>
            </a:lvl1pPr>
            <a:lvl2pPr marL="255539" indent="0">
              <a:buFont typeface="Arial" panose="020B0604020202020204" pitchFamily="34" charset="0"/>
              <a:buNone/>
              <a:defRPr lang="en-US" sz="2400" b="0" kern="1200" spc="0" baseline="0" dirty="0">
                <a:gradFill>
                  <a:gsLst>
                    <a:gs pos="1250">
                      <a:schemeClr val="tx1"/>
                    </a:gs>
                    <a:gs pos="100000">
                      <a:schemeClr val="tx1"/>
                    </a:gs>
                  </a:gsLst>
                  <a:lin ang="5400000" scaled="0"/>
                </a:gradFill>
                <a:latin typeface="+mn-lt"/>
                <a:ea typeface="+mn-ea"/>
                <a:cs typeface="+mn-cs"/>
              </a:defRPr>
            </a:lvl2pPr>
            <a:lvl3pPr marL="450763"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3pPr>
            <a:lvl4pPr marL="652336" indent="0">
              <a:buFont typeface="Arial" panose="020B0604020202020204" pitchFamily="34" charset="0"/>
              <a:buNone/>
              <a:defRPr lang="en-US" sz="2200" b="0" kern="1200" spc="0" baseline="0" dirty="0">
                <a:gradFill>
                  <a:gsLst>
                    <a:gs pos="1250">
                      <a:schemeClr val="tx1"/>
                    </a:gs>
                    <a:gs pos="100000">
                      <a:schemeClr val="tx1"/>
                    </a:gs>
                  </a:gsLst>
                  <a:lin ang="5400000" scaled="0"/>
                </a:gradFill>
                <a:latin typeface="+mn-lt"/>
                <a:ea typeface="+mn-ea"/>
                <a:cs typeface="+mn-cs"/>
              </a:defRPr>
            </a:lvl4pPr>
            <a:lvl5pPr marL="853911"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514251" marR="0" lvl="0" indent="-514251" algn="l" defTabSz="932563" rtl="0" eaLnBrk="1" fontAlgn="auto" latinLnBrk="0" hangingPunct="1">
              <a:lnSpc>
                <a:spcPct val="90000"/>
              </a:lnSpc>
              <a:spcBef>
                <a:spcPts val="1224"/>
              </a:spcBef>
              <a:spcAft>
                <a:spcPts val="0"/>
              </a:spcAft>
              <a:buClr>
                <a:schemeClr val="tx1"/>
              </a:buClr>
              <a:buSzPct val="90000"/>
              <a:tabLst/>
            </a:pPr>
            <a:r>
              <a:rPr lang="en-US"/>
              <a:t>Edit Master text styles</a:t>
            </a:r>
          </a:p>
          <a:p>
            <a:pPr marL="514251" marR="0" lvl="1" indent="-514251" algn="l" defTabSz="932563" rtl="0" eaLnBrk="1" fontAlgn="auto" latinLnBrk="0" hangingPunct="1">
              <a:lnSpc>
                <a:spcPct val="90000"/>
              </a:lnSpc>
              <a:spcBef>
                <a:spcPts val="1224"/>
              </a:spcBef>
              <a:spcAft>
                <a:spcPts val="0"/>
              </a:spcAft>
              <a:buClr>
                <a:schemeClr val="tx1"/>
              </a:buClr>
              <a:buSzPct val="90000"/>
              <a:tabLst/>
            </a:pPr>
            <a:r>
              <a:rPr lang="en-US"/>
              <a:t>Second level</a:t>
            </a:r>
          </a:p>
          <a:p>
            <a:pPr marL="514251" marR="0" lvl="2" indent="-514251" algn="l" defTabSz="932563" rtl="0" eaLnBrk="1" fontAlgn="auto" latinLnBrk="0" hangingPunct="1">
              <a:lnSpc>
                <a:spcPct val="90000"/>
              </a:lnSpc>
              <a:spcBef>
                <a:spcPts val="1224"/>
              </a:spcBef>
              <a:spcAft>
                <a:spcPts val="0"/>
              </a:spcAft>
              <a:buClr>
                <a:schemeClr val="tx1"/>
              </a:buClr>
              <a:buSzPct val="90000"/>
              <a:tabLst/>
            </a:pPr>
            <a:r>
              <a:rPr lang="en-US"/>
              <a:t>Third level</a:t>
            </a:r>
          </a:p>
          <a:p>
            <a:pPr marL="514251" marR="0" lvl="3" indent="-514251" algn="l" defTabSz="932563" rtl="0" eaLnBrk="1" fontAlgn="auto" latinLnBrk="0" hangingPunct="1">
              <a:lnSpc>
                <a:spcPct val="90000"/>
              </a:lnSpc>
              <a:spcBef>
                <a:spcPts val="1224"/>
              </a:spcBef>
              <a:spcAft>
                <a:spcPts val="0"/>
              </a:spcAft>
              <a:buClr>
                <a:schemeClr val="tx1"/>
              </a:buClr>
              <a:buSzPct val="90000"/>
              <a:tabLst/>
            </a:pPr>
            <a:r>
              <a:rPr lang="en-US"/>
              <a:t>Fourth level</a:t>
            </a:r>
          </a:p>
          <a:p>
            <a:pPr marL="514251" marR="0" lvl="4" indent="-514251" algn="l" defTabSz="932563" rtl="0" eaLnBrk="1" fontAlgn="auto" latinLnBrk="0" hangingPunct="1">
              <a:lnSpc>
                <a:spcPct val="90000"/>
              </a:lnSpc>
              <a:spcBef>
                <a:spcPts val="1224"/>
              </a:spcBef>
              <a:spcAft>
                <a:spcPts val="0"/>
              </a:spcAft>
              <a:buClr>
                <a:schemeClr val="tx1"/>
              </a:buClr>
              <a:buSzPct val="90000"/>
              <a:tabLst/>
            </a:pPr>
            <a:r>
              <a:rPr lang="en-US"/>
              <a:t>Fifth level</a:t>
            </a:r>
          </a:p>
        </p:txBody>
      </p:sp>
    </p:spTree>
    <p:extLst>
      <p:ext uri="{BB962C8B-B14F-4D97-AF65-F5344CB8AC3E}">
        <p14:creationId xmlns:p14="http://schemas.microsoft.com/office/powerpoint/2010/main" val="83808571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41" y="1211287"/>
            <a:ext cx="5486399" cy="2157514"/>
          </a:xfrm>
        </p:spPr>
        <p:txBody>
          <a:bodyPr wrap="square">
            <a:spAutoFit/>
          </a:bodyPr>
          <a:lstStyle>
            <a:lvl1pPr marL="231730" indent="-231730">
              <a:spcBef>
                <a:spcPts val="1224"/>
              </a:spcBef>
              <a:buClr>
                <a:schemeClr val="tx1"/>
              </a:buClr>
              <a:buFont typeface="Wingdings" panose="05000000000000000000" pitchFamily="2" charset="2"/>
              <a:buChar char=""/>
              <a:defRPr sz="3000" b="0">
                <a:latin typeface="+mn-lt"/>
              </a:defRPr>
            </a:lvl1pPr>
            <a:lvl2pPr marL="426956" indent="-171417">
              <a:buFont typeface="Wingdings" panose="05000000000000000000" pitchFamily="2" charset="2"/>
              <a:buChar char=""/>
              <a:defRPr sz="2400" b="0"/>
            </a:lvl2pPr>
            <a:lvl3pPr marL="639640" indent="-188876">
              <a:buFont typeface="Wingdings" panose="05000000000000000000" pitchFamily="2" charset="2"/>
              <a:buChar char=""/>
              <a:tabLst/>
              <a:defRPr sz="2200" b="0"/>
            </a:lvl3pPr>
            <a:lvl4pPr marL="828516" indent="-176180">
              <a:buFont typeface="Wingdings" panose="05000000000000000000" pitchFamily="2" charset="2"/>
              <a:buChar char=""/>
              <a:defRPr sz="2200" b="0"/>
            </a:lvl4pPr>
            <a:lvl5pPr marL="1023741" indent="-169831">
              <a:buFont typeface="Wingdings" panose="05000000000000000000" pitchFamily="2" charset="2"/>
              <a:buChar char=""/>
              <a:tabLst/>
              <a:defRPr sz="2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9"/>
            <a:ext cx="5486399" cy="2511229"/>
          </a:xfrm>
        </p:spPr>
        <p:txBody>
          <a:bodyPr wrap="square">
            <a:spAutoFit/>
          </a:bodyPr>
          <a:lstStyle>
            <a:lvl1pPr marL="287282" indent="-287282">
              <a:spcBef>
                <a:spcPts val="1224"/>
              </a:spcBef>
              <a:buClr>
                <a:schemeClr val="tx1"/>
              </a:buClr>
              <a:buFont typeface="Arial" pitchFamily="34" charset="0"/>
              <a:buChar char="•"/>
              <a:defRPr lang="en-US" sz="3000" b="0" kern="1200" spc="0" baseline="0" dirty="0">
                <a:gradFill>
                  <a:gsLst>
                    <a:gs pos="1250">
                      <a:schemeClr val="tx1"/>
                    </a:gs>
                    <a:gs pos="100000">
                      <a:schemeClr val="tx1"/>
                    </a:gs>
                  </a:gsLst>
                  <a:lin ang="5400000" scaled="0"/>
                </a:gradFill>
                <a:latin typeface="+mn-lt"/>
                <a:ea typeface="+mn-ea"/>
                <a:cs typeface="+mn-cs"/>
              </a:defRPr>
            </a:lvl1pPr>
            <a:lvl2pPr marL="598373" indent="-342834">
              <a:defRPr lang="en-US" sz="2400" b="0" kern="1200" spc="0" baseline="0" dirty="0">
                <a:gradFill>
                  <a:gsLst>
                    <a:gs pos="1250">
                      <a:schemeClr val="tx1"/>
                    </a:gs>
                    <a:gs pos="100000">
                      <a:schemeClr val="tx1"/>
                    </a:gs>
                  </a:gsLst>
                  <a:lin ang="5400000" scaled="0"/>
                </a:gradFill>
                <a:latin typeface="+mn-lt"/>
                <a:ea typeface="+mn-ea"/>
                <a:cs typeface="+mn-cs"/>
              </a:defRPr>
            </a:lvl2pPr>
            <a:lvl3pPr marL="793597" indent="-342834">
              <a:tabLst/>
              <a:defRPr lang="en-US" sz="2200" b="0" kern="1200" spc="0" baseline="0" dirty="0">
                <a:gradFill>
                  <a:gsLst>
                    <a:gs pos="1250">
                      <a:schemeClr val="tx1"/>
                    </a:gs>
                    <a:gs pos="100000">
                      <a:schemeClr val="tx1"/>
                    </a:gs>
                  </a:gsLst>
                  <a:lin ang="5400000" scaled="0"/>
                </a:gradFill>
                <a:latin typeface="+mn-lt"/>
                <a:ea typeface="+mn-ea"/>
                <a:cs typeface="+mn-cs"/>
              </a:defRPr>
            </a:lvl3pPr>
            <a:lvl4pPr marL="995170" indent="-342834">
              <a:defRPr lang="en-US" sz="2200" b="0" kern="1200" spc="0" baseline="0" dirty="0">
                <a:gradFill>
                  <a:gsLst>
                    <a:gs pos="1250">
                      <a:schemeClr val="tx1"/>
                    </a:gs>
                    <a:gs pos="100000">
                      <a:schemeClr val="tx1"/>
                    </a:gs>
                  </a:gsLst>
                  <a:lin ang="5400000" scaled="0"/>
                </a:gradFill>
                <a:latin typeface="+mn-lt"/>
                <a:ea typeface="+mn-ea"/>
                <a:cs typeface="+mn-cs"/>
              </a:defRPr>
            </a:lvl4pPr>
            <a:lvl5pPr marL="1196746" indent="-342834">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231730" marR="0" lvl="0" indent="-231730" algn="l" defTabSz="932563"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Edit Master text styles</a:t>
            </a:r>
          </a:p>
          <a:p>
            <a:pPr marL="231730" marR="0" lvl="1" indent="-231730" algn="l" defTabSz="932563"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Second level</a:t>
            </a:r>
          </a:p>
          <a:p>
            <a:pPr marL="231730" marR="0" lvl="2" indent="-231730" algn="l" defTabSz="932563"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Third level</a:t>
            </a:r>
          </a:p>
          <a:p>
            <a:pPr marL="231730" marR="0" lvl="3" indent="-231730" algn="l" defTabSz="932563"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Fourth level</a:t>
            </a:r>
          </a:p>
          <a:p>
            <a:pPr marL="231730" marR="0" lvl="4" indent="-231730" algn="l" defTabSz="932563"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Fifth level</a:t>
            </a:r>
          </a:p>
        </p:txBody>
      </p:sp>
    </p:spTree>
    <p:extLst>
      <p:ext uri="{BB962C8B-B14F-4D97-AF65-F5344CB8AC3E}">
        <p14:creationId xmlns:p14="http://schemas.microsoft.com/office/powerpoint/2010/main" val="390483497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985721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77"/>
            <a:ext cx="10056811" cy="1181862"/>
          </a:xfrm>
          <a:noFill/>
        </p:spPr>
        <p:txBody>
          <a:bodyPr tIns="91440" bIns="91440" anchor="t" anchorCtr="0">
            <a:spAutoFit/>
          </a:bodyPr>
          <a:lstStyle>
            <a:lvl1pPr>
              <a:defRPr sz="7198" spc="-100" baseline="0">
                <a:gradFill>
                  <a:gsLst>
                    <a:gs pos="0">
                      <a:schemeClr val="tx1"/>
                    </a:gs>
                    <a:gs pos="100000">
                      <a:schemeClr val="tx1"/>
                    </a:gs>
                  </a:gsLst>
                  <a:lin ang="5400000" scaled="0"/>
                </a:gradFill>
              </a:defRPr>
            </a:lvl1pPr>
          </a:lstStyle>
          <a:p>
            <a:r>
              <a:rPr lang="en-US"/>
              <a:t>Demo title</a:t>
            </a:r>
          </a:p>
        </p:txBody>
      </p:sp>
      <p:sp>
        <p:nvSpPr>
          <p:cNvPr id="5" name="Text Placeholder 4"/>
          <p:cNvSpPr>
            <a:spLocks noGrp="1"/>
          </p:cNvSpPr>
          <p:nvPr>
            <p:ph type="body" sz="quarter" idx="12" hasCustomPrompt="1"/>
          </p:nvPr>
        </p:nvSpPr>
        <p:spPr>
          <a:xfrm>
            <a:off x="274639" y="3954463"/>
            <a:ext cx="10058402" cy="738664"/>
          </a:xfrm>
          <a:noFill/>
        </p:spPr>
        <p:txBody>
          <a:bodyPr lIns="182880" tIns="146304" rIns="182880" bIns="146304">
            <a:spAutoFit/>
          </a:bodyPr>
          <a:lstStyle>
            <a:lvl1pPr marL="0" indent="0">
              <a:spcBef>
                <a:spcPts val="0"/>
              </a:spcBef>
              <a:buNone/>
              <a:defRPr sz="3199" spc="0" baseline="0">
                <a:gradFill>
                  <a:gsLst>
                    <a:gs pos="0">
                      <a:schemeClr val="tx1"/>
                    </a:gs>
                    <a:gs pos="100000">
                      <a:schemeClr val="tx1"/>
                    </a:gs>
                  </a:gsLst>
                  <a:lin ang="5400000" scaled="0"/>
                </a:gradFill>
                <a:latin typeface="+mj-lt"/>
              </a:defRPr>
            </a:lvl1pPr>
          </a:lstStyle>
          <a:p>
            <a:pPr lvl="0"/>
            <a:r>
              <a:rPr lang="en-US"/>
              <a:t>Speaker Name</a:t>
            </a:r>
          </a:p>
        </p:txBody>
      </p:sp>
    </p:spTree>
    <p:extLst>
      <p:ext uri="{BB962C8B-B14F-4D97-AF65-F5344CB8AC3E}">
        <p14:creationId xmlns:p14="http://schemas.microsoft.com/office/powerpoint/2010/main" val="30627590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77"/>
            <a:ext cx="10056811" cy="1181862"/>
          </a:xfrm>
          <a:noFill/>
        </p:spPr>
        <p:txBody>
          <a:bodyPr tIns="91440" bIns="91440" anchor="t" anchorCtr="0">
            <a:spAutoFit/>
          </a:bodyPr>
          <a:lstStyle>
            <a:lvl1pPr>
              <a:defRPr lang="en-US" sz="7198"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a:t>Video title</a:t>
            </a:r>
          </a:p>
        </p:txBody>
      </p:sp>
    </p:spTree>
    <p:extLst>
      <p:ext uri="{BB962C8B-B14F-4D97-AF65-F5344CB8AC3E}">
        <p14:creationId xmlns:p14="http://schemas.microsoft.com/office/powerpoint/2010/main" val="12079951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3"/>
            <a:ext cx="11887201" cy="1181862"/>
          </a:xfrm>
          <a:noFill/>
        </p:spPr>
        <p:txBody>
          <a:bodyPr tIns="91440" bIns="91440" anchor="t" anchorCtr="0">
            <a:spAutoFit/>
          </a:bodyPr>
          <a:lstStyle>
            <a:lvl1pPr>
              <a:defRPr sz="7198"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425162285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3"/>
            <a:ext cx="11887201" cy="1181862"/>
          </a:xfrm>
          <a:noFill/>
        </p:spPr>
        <p:txBody>
          <a:bodyPr tIns="91440" bIns="91440" anchor="t" anchorCtr="0">
            <a:spAutoFit/>
          </a:bodyPr>
          <a:lstStyle>
            <a:lvl1pPr>
              <a:defRPr sz="7198"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367126752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740133"/>
            <a:ext cx="4892040" cy="1514261"/>
          </a:xfrm>
        </p:spPr>
        <p:txBody>
          <a:bodyPr wrap="square" anchor="ctr">
            <a:spAutoFit/>
          </a:bodyPr>
          <a:lstStyle>
            <a:lvl1pPr>
              <a:defRPr sz="4799" baseline="0">
                <a:gradFill>
                  <a:gsLst>
                    <a:gs pos="1250">
                      <a:schemeClr val="tx1"/>
                    </a:gs>
                    <a:gs pos="100000">
                      <a:schemeClr val="tx1"/>
                    </a:gs>
                  </a:gsLst>
                  <a:lin ang="5400000" scaled="0"/>
                </a:gradFill>
              </a:defRPr>
            </a:lvl1pPr>
          </a:lstStyle>
          <a:p>
            <a:r>
              <a:rPr lang="en-US"/>
              <a:t>Square photo layout</a:t>
            </a:r>
          </a:p>
        </p:txBody>
      </p:sp>
      <p:sp>
        <p:nvSpPr>
          <p:cNvPr id="6" name="Picture Placeholder 4"/>
          <p:cNvSpPr>
            <a:spLocks noGrp="1" noChangeAspect="1"/>
          </p:cNvSpPr>
          <p:nvPr>
            <p:ph type="pic" sz="quarter" idx="10"/>
          </p:nvPr>
        </p:nvSpPr>
        <p:spPr bwMode="ltGray">
          <a:xfrm>
            <a:off x="5441314" y="1"/>
            <a:ext cx="6995161" cy="6992587"/>
          </a:xfrm>
          <a:prstGeom prst="rect">
            <a:avLst/>
          </a:prstGeom>
          <a:blipFill>
            <a:blip r:embed="rId2"/>
            <a:stretch>
              <a:fillRect/>
            </a:stretch>
          </a:blipFill>
        </p:spPr>
        <p:txBody>
          <a:bodyPr tIns="548640" anchor="ctr" anchorCtr="0">
            <a:noAutofit/>
          </a:bodyPr>
          <a:lstStyle>
            <a:lvl1pPr marL="0" indent="0" algn="ctr">
              <a:buNone/>
              <a:defRPr sz="1599" b="1" cap="none" baseline="0">
                <a:gradFill>
                  <a:gsLst>
                    <a:gs pos="0">
                      <a:srgbClr val="FFFFFF"/>
                    </a:gs>
                    <a:gs pos="27000">
                      <a:srgbClr val="FFFFFF"/>
                    </a:gs>
                  </a:gsLst>
                  <a:lin ang="5400000" scaled="0"/>
                </a:gradFill>
                <a:latin typeface="+mn-lt"/>
              </a:defRPr>
            </a:lvl1pPr>
          </a:lstStyle>
          <a:p>
            <a:r>
              <a:rPr lang="en-US"/>
              <a:t>Click icon to add picture</a:t>
            </a:r>
          </a:p>
        </p:txBody>
      </p:sp>
    </p:spTree>
    <p:extLst>
      <p:ext uri="{BB962C8B-B14F-4D97-AF65-F5344CB8AC3E}">
        <p14:creationId xmlns:p14="http://schemas.microsoft.com/office/powerpoint/2010/main" val="322156350"/>
      </p:ext>
    </p:extLst>
  </p:cSld>
  <p:clrMapOvr>
    <a:masterClrMapping/>
  </p:clrMapOvr>
  <p:transition>
    <p:fade/>
  </p:transition>
  <p:extLst mod="1">
    <p:ext uri="{DCECCB84-F9BA-43D5-87BE-67443E8EF086}">
      <p15:sldGuideLst xmlns:p15="http://schemas.microsoft.com/office/powerpoint/2012/main">
        <p15:guide id="1" pos="3427">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91240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274702" y="1211287"/>
            <a:ext cx="11888787" cy="5484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5784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99698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2" tIns="46632" rIns="46632" bIns="46632" numCol="1" spcCol="0" rtlCol="0" fromWordArt="0" anchor="ctr" anchorCtr="0" forceAA="0" compatLnSpc="1">
            <a:prstTxWarp prst="textNoShape">
              <a:avLst/>
            </a:prstTxWarp>
            <a:noAutofit/>
          </a:bodyPr>
          <a:lstStyle/>
          <a:p>
            <a:pPr algn="ctr" defTabSz="932293" fontAlgn="base">
              <a:spcBef>
                <a:spcPct val="0"/>
              </a:spcBef>
              <a:spcAft>
                <a:spcPct val="0"/>
              </a:spcAft>
            </a:pPr>
            <a:endParaRPr lang="en-US" sz="180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9"/>
            <a:ext cx="11887199" cy="2270177"/>
          </a:xfrm>
        </p:spPr>
        <p:txBody>
          <a:bodyPr/>
          <a:lstStyle>
            <a:lvl1pPr marL="0" indent="0">
              <a:buNone/>
              <a:defRPr sz="3299">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4648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84494"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814406"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50795"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224918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9" y="6220609"/>
            <a:ext cx="4571999" cy="477054"/>
          </a:xfrm>
          <a:prstGeom prst="rect">
            <a:avLst/>
          </a:prstGeom>
          <a:noFill/>
          <a:ln w="12700">
            <a:noFill/>
            <a:miter lim="800000"/>
            <a:headEnd type="none" w="sm" len="sm"/>
            <a:tailEnd type="none" w="sm" len="sm"/>
          </a:ln>
          <a:effectLst/>
        </p:spPr>
        <p:txBody>
          <a:bodyPr vert="horz" wrap="square" lIns="182854" tIns="182854" rIns="182854" bIns="182854" numCol="1" anchor="t" anchorCtr="0" compatLnSpc="1">
            <a:prstTxWarp prst="textNoShape">
              <a:avLst/>
            </a:prstTxWarp>
            <a:spAutoFit/>
          </a:bodyPr>
          <a:lstStyle/>
          <a:p>
            <a:pPr defTabSz="932111" eaLnBrk="0" hangingPunct="0"/>
            <a:r>
              <a:rPr lang="en-US" sz="70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Picture 7"/>
          <p:cNvPicPr>
            <a:picLocks noChangeAspect="1"/>
          </p:cNvPicPr>
          <p:nvPr userDrawn="1"/>
        </p:nvPicPr>
        <p:blipFill>
          <a:blip r:embed="rId2"/>
          <a:stretch>
            <a:fillRect/>
          </a:stretch>
        </p:blipFill>
        <p:spPr bwMode="black">
          <a:xfrm>
            <a:off x="457201" y="481082"/>
            <a:ext cx="1483418" cy="310896"/>
          </a:xfrm>
          <a:prstGeom prst="rect">
            <a:avLst/>
          </a:prstGeom>
        </p:spPr>
      </p:pic>
    </p:spTree>
    <p:extLst>
      <p:ext uri="{BB962C8B-B14F-4D97-AF65-F5344CB8AC3E}">
        <p14:creationId xmlns:p14="http://schemas.microsoft.com/office/powerpoint/2010/main" val="72341578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1"/>
            <a:ext cx="11887201" cy="2443746"/>
          </a:xfrm>
          <a:prstGeom prst="rect">
            <a:avLst/>
          </a:prstGeom>
        </p:spPr>
        <p:txBody>
          <a:bodyPr/>
          <a:lstStyle>
            <a:lvl1pPr marL="290457" indent="-290457">
              <a:buClr>
                <a:schemeClr val="tx1"/>
              </a:buClr>
              <a:buSzPct val="90000"/>
              <a:buFont typeface="Arial" pitchFamily="34" charset="0"/>
              <a:buChar char="•"/>
              <a:defRPr sz="359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390" indent="-280935">
              <a:buClr>
                <a:schemeClr val="tx1"/>
              </a:buClr>
              <a:buSzPct val="90000"/>
              <a:buFont typeface="Arial" pitchFamily="34" charset="0"/>
              <a:buChar char="•"/>
              <a:defRPr sz="3199">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847" indent="-290457">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404" indent="-228557">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960" indent="-228557">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a:t>Use this Layout for Speaker Notes slides</a:t>
            </a:r>
          </a:p>
          <a:p>
            <a:pPr lvl="1"/>
            <a:r>
              <a:rPr lang="en-US"/>
              <a:t>Second level</a:t>
            </a:r>
          </a:p>
          <a:p>
            <a:pPr lvl="2"/>
            <a:r>
              <a:rPr lang="en-US"/>
              <a:t>Third level</a:t>
            </a:r>
          </a:p>
          <a:p>
            <a:pPr lvl="3"/>
            <a:r>
              <a:rPr lang="en-US"/>
              <a:t>Fourth level</a:t>
            </a:r>
          </a:p>
          <a:p>
            <a:pPr lvl="4"/>
            <a:r>
              <a:rPr lang="en-US"/>
              <a:t>Fifth level</a:t>
            </a:r>
          </a:p>
        </p:txBody>
      </p:sp>
      <p:sp>
        <p:nvSpPr>
          <p:cNvPr id="4" name="Text Placeholder 6"/>
          <p:cNvSpPr>
            <a:spLocks noGrp="1"/>
          </p:cNvSpPr>
          <p:nvPr>
            <p:ph type="body" sz="quarter" idx="11" hasCustomPrompt="1"/>
          </p:nvPr>
        </p:nvSpPr>
        <p:spPr>
          <a:xfrm>
            <a:off x="3"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99"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Tree>
    <p:extLst>
      <p:ext uri="{BB962C8B-B14F-4D97-AF65-F5344CB8AC3E}">
        <p14:creationId xmlns:p14="http://schemas.microsoft.com/office/powerpoint/2010/main" val="314772089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Bangalore title">
    <p:bg>
      <p:bgPr>
        <a:solidFill>
          <a:srgbClr val="0078D7"/>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3" y="1759926"/>
            <a:ext cx="5943535" cy="2011665"/>
          </a:xfrm>
          <a:noFill/>
        </p:spPr>
        <p:txBody>
          <a:bodyPr lIns="146304" tIns="91440" rIns="146304" bIns="91440" anchor="t" anchorCtr="0"/>
          <a:lstStyle>
            <a:lvl1pPr>
              <a:defRPr sz="5396" spc="-100" baseline="0">
                <a:gradFill>
                  <a:gsLst>
                    <a:gs pos="91000">
                      <a:schemeClr val="tx1"/>
                    </a:gs>
                    <a:gs pos="0">
                      <a:schemeClr val="tx1"/>
                    </a:gs>
                  </a:gsLst>
                  <a:lin ang="5400000" scaled="0"/>
                </a:gradFill>
              </a:defRPr>
            </a:lvl1pPr>
          </a:lstStyle>
          <a:p>
            <a:r>
              <a:rPr lang="en-US"/>
              <a:t>Presentation title</a:t>
            </a:r>
          </a:p>
        </p:txBody>
      </p:sp>
      <p:sp>
        <p:nvSpPr>
          <p:cNvPr id="5" name="Text Placeholder 4"/>
          <p:cNvSpPr>
            <a:spLocks noGrp="1"/>
          </p:cNvSpPr>
          <p:nvPr>
            <p:ph type="body" sz="quarter" idx="12" hasCustomPrompt="1"/>
          </p:nvPr>
        </p:nvSpPr>
        <p:spPr>
          <a:xfrm>
            <a:off x="274706" y="3680144"/>
            <a:ext cx="4846268" cy="1009740"/>
          </a:xfrm>
          <a:noFill/>
        </p:spPr>
        <p:txBody>
          <a:bodyPr lIns="146304" tIns="109728" rIns="146304" bIns="109728">
            <a:noAutofit/>
          </a:bodyPr>
          <a:lstStyle>
            <a:lvl1pPr marL="0" indent="0">
              <a:spcBef>
                <a:spcPts val="0"/>
              </a:spcBef>
              <a:buNone/>
              <a:defRPr sz="3196" spc="0" baseline="0">
                <a:gradFill>
                  <a:gsLst>
                    <a:gs pos="91000">
                      <a:schemeClr val="tx1"/>
                    </a:gs>
                    <a:gs pos="0">
                      <a:schemeClr val="tx1"/>
                    </a:gs>
                  </a:gsLst>
                  <a:lin ang="5400000" scaled="0"/>
                </a:gradFill>
                <a:latin typeface="+mj-lt"/>
              </a:defRPr>
            </a:lvl1pPr>
          </a:lstStyle>
          <a:p>
            <a:pPr lvl="0"/>
            <a:r>
              <a:rPr lang="en-US"/>
              <a:t>Speaker Name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6075" y="1394170"/>
            <a:ext cx="7376709" cy="3670791"/>
          </a:xfrm>
          <a:prstGeom prst="rect">
            <a:avLst/>
          </a:prstGeom>
        </p:spPr>
      </p:pic>
      <p:pic>
        <p:nvPicPr>
          <p:cNvPr id="6" name="Picture 5"/>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47394" y="6014972"/>
            <a:ext cx="1856092" cy="682658"/>
          </a:xfrm>
          <a:prstGeom prst="rect">
            <a:avLst/>
          </a:prstGeom>
        </p:spPr>
      </p:pic>
    </p:spTree>
    <p:extLst>
      <p:ext uri="{BB962C8B-B14F-4D97-AF65-F5344CB8AC3E}">
        <p14:creationId xmlns:p14="http://schemas.microsoft.com/office/powerpoint/2010/main" val="3939080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Only">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2655">
                      <a:schemeClr val="tx1"/>
                    </a:gs>
                    <a:gs pos="31000">
                      <a:schemeClr val="tx1"/>
                    </a:gs>
                  </a:gsLst>
                  <a:lin ang="5400000" scaled="0"/>
                </a:gradFill>
              </a:defRPr>
            </a:lvl1pPr>
          </a:lstStyle>
          <a:p>
            <a:r>
              <a:rPr lang="en-US"/>
              <a:t>Click to edit Master title style</a:t>
            </a:r>
          </a:p>
        </p:txBody>
      </p:sp>
    </p:spTree>
    <p:extLst>
      <p:ext uri="{BB962C8B-B14F-4D97-AF65-F5344CB8AC3E}">
        <p14:creationId xmlns:p14="http://schemas.microsoft.com/office/powerpoint/2010/main" val="2928272831"/>
      </p:ext>
    </p:extLst>
  </p:cSld>
  <p:clrMapOvr>
    <a:masterClrMapping/>
  </p:clrMapOvr>
  <p:transition spd="slow">
    <p:cov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Announcing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75400" y="2284965"/>
            <a:ext cx="7086438" cy="1015663"/>
          </a:xfrm>
          <a:noFill/>
        </p:spPr>
        <p:txBody>
          <a:bodyPr wrap="square" tIns="91440" bIns="91440" anchor="b" anchorCtr="0">
            <a:spAutoFit/>
          </a:bodyPr>
          <a:lstStyle>
            <a:lvl1pPr>
              <a:defRPr sz="5997" spc="-100" baseline="0">
                <a:gradFill>
                  <a:gsLst>
                    <a:gs pos="0">
                      <a:schemeClr val="tx1"/>
                    </a:gs>
                    <a:gs pos="100000">
                      <a:schemeClr val="tx1"/>
                    </a:gs>
                  </a:gsLst>
                  <a:lin ang="5400000" scaled="0"/>
                </a:gradFill>
              </a:defRPr>
            </a:lvl1pPr>
          </a:lstStyle>
          <a:p>
            <a:r>
              <a:rPr lang="en-US"/>
              <a:t>Announcing title</a:t>
            </a:r>
          </a:p>
        </p:txBody>
      </p:sp>
      <p:sp>
        <p:nvSpPr>
          <p:cNvPr id="5" name="Text Placeholder 4"/>
          <p:cNvSpPr>
            <a:spLocks noGrp="1"/>
          </p:cNvSpPr>
          <p:nvPr>
            <p:ph type="body" sz="quarter" idx="12" hasCustomPrompt="1"/>
          </p:nvPr>
        </p:nvSpPr>
        <p:spPr>
          <a:xfrm>
            <a:off x="5096037" y="3768007"/>
            <a:ext cx="7087558" cy="683264"/>
          </a:xfrm>
          <a:noFill/>
        </p:spPr>
        <p:txBody>
          <a:bodyPr wrap="square" lIns="182880" tIns="146304" rIns="182880" bIns="146304">
            <a:spAutoFit/>
          </a:bodyPr>
          <a:lstStyle>
            <a:lvl1pPr marL="0" indent="0">
              <a:spcBef>
                <a:spcPts val="0"/>
              </a:spcBef>
              <a:buNone/>
              <a:defRPr sz="2800" spc="0" baseline="0">
                <a:gradFill>
                  <a:gsLst>
                    <a:gs pos="0">
                      <a:schemeClr val="tx1"/>
                    </a:gs>
                    <a:gs pos="100000">
                      <a:schemeClr val="tx1"/>
                    </a:gs>
                  </a:gsLst>
                  <a:lin ang="5400000" scaled="0"/>
                </a:gradFill>
                <a:latin typeface="Segoe UI Semilight" panose="020B0402040204020203" pitchFamily="34" charset="0"/>
                <a:cs typeface="Segoe UI Semilight" panose="020B0402040204020203" pitchFamily="34" charset="0"/>
              </a:defRPr>
            </a:lvl1pPr>
          </a:lstStyle>
          <a:p>
            <a:pPr lvl="0"/>
            <a:r>
              <a:rPr lang="en-US"/>
              <a:t>Content placeholder</a:t>
            </a:r>
          </a:p>
        </p:txBody>
      </p:sp>
    </p:spTree>
    <p:extLst>
      <p:ext uri="{BB962C8B-B14F-4D97-AF65-F5344CB8AC3E}">
        <p14:creationId xmlns:p14="http://schemas.microsoft.com/office/powerpoint/2010/main" val="33360384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42" presetClass="path" presetSubtype="0" decel="100000" fill="hold" grpId="1" nodeType="withEffect">
                                  <p:stCondLst>
                                    <p:cond delay="500"/>
                                  </p:stCondLst>
                                  <p:childTnLst>
                                    <p:animMotion origin="layout" path="M -0.03944 -0.00046 L -4.28389E-6 2.19246E-6 " pathEditMode="relative" rAng="0" ptsTypes="AA">
                                      <p:cBhvr>
                                        <p:cTn id="12" dur="600" fill="hold"/>
                                        <p:tgtEl>
                                          <p:spTgt spid="5"/>
                                        </p:tgtEl>
                                        <p:attrNameLst>
                                          <p:attrName>ppt_x</p:attrName>
                                          <p:attrName>ppt_y</p:attrName>
                                        </p:attrNameLst>
                                      </p:cBhvr>
                                      <p:rCtr x="1966"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tmplLst>
          <p:tmpl>
            <p:tnLst>
              <p:par>
                <p:cTn presetID="10" presetClass="entr" presetSubtype="0" fill="hold" nodeType="withEffect">
                  <p:stCondLst>
                    <p:cond delay="5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5" grpId="1">
        <p:tmplLst>
          <p:tmpl>
            <p:tnLst>
              <p:par>
                <p:cTn presetID="42" presetClass="path" presetSubtype="0" decel="100000" fill="hold" nodeType="withEffect">
                  <p:stCondLst>
                    <p:cond delay="500"/>
                  </p:stCondLst>
                  <p:childTnLst>
                    <p:animMotion origin="layout" path="M -0.03944 -0.00046 L -4.28389E-6 2.19246E-6 " pathEditMode="relative" rAng="0" ptsTypes="AA">
                      <p:cBhvr>
                        <p:cTn dur="600" fill="hold"/>
                        <p:tgtEl>
                          <p:spTgt spid="5"/>
                        </p:tgtEl>
                        <p:attrNameLst>
                          <p:attrName>ppt_x</p:attrName>
                          <p:attrName>ppt_y</p:attrName>
                        </p:attrNameLst>
                      </p:cBhvr>
                      <p:rCtr x="1966" y="23"/>
                    </p:animMotion>
                  </p:childTnLst>
                </p:cTn>
              </p:par>
            </p:tnLst>
          </p:tmpl>
        </p:tmplLst>
      </p:bldP>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 &amp; 2-color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274640" y="1212853"/>
            <a:ext cx="11887201" cy="2172903"/>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469" indent="0">
              <a:buNone/>
              <a:defRPr/>
            </a:lvl3pPr>
            <a:lvl4pPr marL="456937" indent="0">
              <a:buNone/>
              <a:defRPr/>
            </a:lvl4pPr>
            <a:lvl5pPr marL="685405"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017627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74642" y="295278"/>
            <a:ext cx="4310062" cy="3278187"/>
          </a:xfrm>
        </p:spPr>
        <p:txBody>
          <a:bodyPr/>
          <a:lstStyle/>
          <a:p>
            <a:r>
              <a:rPr lang="en-US"/>
              <a:t>Click to edit Master title style</a:t>
            </a:r>
          </a:p>
        </p:txBody>
      </p:sp>
      <p:sp>
        <p:nvSpPr>
          <p:cNvPr id="3" name="Rectangle 2"/>
          <p:cNvSpPr/>
          <p:nvPr userDrawn="1"/>
        </p:nvSpPr>
        <p:spPr bwMode="auto">
          <a:xfrm>
            <a:off x="4846637" y="5"/>
            <a:ext cx="7589837" cy="6994526"/>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750" tIns="146200" rIns="182750" bIns="146200" numCol="1" spcCol="0" rtlCol="0" fromWordArt="0" anchor="t" anchorCtr="0" forceAA="0" compatLnSpc="1">
            <a:prstTxWarp prst="textNoShape">
              <a:avLst/>
            </a:prstTxWarp>
            <a:noAutofit/>
          </a:bodyPr>
          <a:lstStyle/>
          <a:p>
            <a:pPr algn="ctr" defTabSz="931648" fontAlgn="base">
              <a:lnSpc>
                <a:spcPct val="90000"/>
              </a:lnSpc>
              <a:spcBef>
                <a:spcPct val="0"/>
              </a:spcBef>
              <a:spcAft>
                <a:spcPct val="0"/>
              </a:spcAft>
              <a:defRPr/>
            </a:pPr>
            <a:endParaRPr lang="en-US" sz="240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492522875"/>
      </p:ext>
    </p:extLst>
  </p:cSld>
  <p:clrMapOvr>
    <a:masterClrMapping/>
  </p:clrMapOvr>
  <p:transition>
    <p:fade/>
  </p:transition>
  <p:extLst mod="1">
    <p:ext uri="{DCECCB84-F9BA-43D5-87BE-67443E8EF086}">
      <p15:sldGuideLst xmlns:p15="http://schemas.microsoft.com/office/powerpoint/2012/main">
        <p15:guide id="1" pos="3917">
          <p15:clr>
            <a:srgbClr val="FBAE40"/>
          </p15:clr>
        </p15:guide>
        <p15:guide id="2" pos="334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50-50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42" y="3072532"/>
            <a:ext cx="5486399" cy="849463"/>
          </a:xfrm>
        </p:spPr>
        <p:txBody>
          <a:bodyPr anchor="ctr">
            <a:spAutoFit/>
          </a:bodyPr>
          <a:lstStyle>
            <a:lvl1pPr>
              <a:defRPr sz="4798" baseline="0">
                <a:gradFill>
                  <a:gsLst>
                    <a:gs pos="1250">
                      <a:schemeClr val="tx1"/>
                    </a:gs>
                    <a:gs pos="100000">
                      <a:schemeClr val="tx1"/>
                    </a:gs>
                  </a:gsLst>
                  <a:lin ang="5400000" scaled="0"/>
                </a:gradFill>
              </a:defRPr>
            </a:lvl1pPr>
          </a:lstStyle>
          <a:p>
            <a:r>
              <a:rPr lang="en-US"/>
              <a:t>50/50 photo layout</a:t>
            </a:r>
          </a:p>
        </p:txBody>
      </p:sp>
      <p:sp>
        <p:nvSpPr>
          <p:cNvPr id="5" name="Picture Placeholder 4"/>
          <p:cNvSpPr>
            <a:spLocks noGrp="1"/>
          </p:cNvSpPr>
          <p:nvPr>
            <p:ph type="pic" sz="quarter" idx="10"/>
          </p:nvPr>
        </p:nvSpPr>
        <p:spPr bwMode="ltGray">
          <a:xfrm>
            <a:off x="6219825" y="1"/>
            <a:ext cx="6216650" cy="6992587"/>
          </a:xfrm>
          <a:blipFill>
            <a:blip r:embed="rId2"/>
            <a:stretch>
              <a:fillRect/>
            </a:stretch>
          </a:blipFill>
        </p:spPr>
        <p:txBody>
          <a:bodyPr tIns="548640" anchor="ctr" anchorCtr="0">
            <a:noAutofit/>
          </a:bodyPr>
          <a:lstStyle>
            <a:lvl1pPr marL="0" indent="0" algn="ctr">
              <a:buNone/>
              <a:defRPr sz="1598" b="1" cap="none" baseline="0">
                <a:gradFill>
                  <a:gsLst>
                    <a:gs pos="0">
                      <a:srgbClr val="FFFFFF"/>
                    </a:gs>
                    <a:gs pos="27000">
                      <a:srgbClr val="FFFFFF"/>
                    </a:gs>
                  </a:gsLst>
                  <a:lin ang="5400000" scaled="0"/>
                </a:gradFill>
                <a:latin typeface="+mn-lt"/>
              </a:defRPr>
            </a:lvl1pPr>
          </a:lstStyle>
          <a:p>
            <a:r>
              <a:rPr lang="en-US"/>
              <a:t>Click icon to add picture</a:t>
            </a:r>
          </a:p>
        </p:txBody>
      </p:sp>
    </p:spTree>
    <p:extLst>
      <p:ext uri="{BB962C8B-B14F-4D97-AF65-F5344CB8AC3E}">
        <p14:creationId xmlns:p14="http://schemas.microsoft.com/office/powerpoint/2010/main" val="3139899231"/>
      </p:ext>
    </p:extLst>
  </p:cSld>
  <p:clrMapOvr>
    <a:masterClrMapping/>
  </p:clrMapOvr>
  <p:transition>
    <p:fade/>
  </p:transition>
  <p:extLst>
    <p:ext uri="{DCECCB84-F9BA-43D5-87BE-67443E8EF086}">
      <p15:sldGuideLst xmlns:p15="http://schemas.microsoft.com/office/powerpoint/2012/main">
        <p15:guide id="1" pos="391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0" indent="0">
              <a:spcBef>
                <a:spcPts val="1224"/>
              </a:spcBef>
              <a:buClr>
                <a:schemeClr val="tx1"/>
              </a:buClr>
              <a:buFont typeface="Wingdings" panose="05000000000000000000" pitchFamily="2" charset="2"/>
              <a:buNone/>
              <a:defRPr sz="3000" b="0">
                <a:latin typeface="+mn-lt"/>
              </a:defRPr>
            </a:lvl1pPr>
            <a:lvl2pPr marL="255588" indent="0">
              <a:buFont typeface="Wingdings" panose="05000000000000000000" pitchFamily="2" charset="2"/>
              <a:buNone/>
              <a:defRPr sz="2400" b="0"/>
            </a:lvl2pPr>
            <a:lvl3pPr marL="450850" indent="0">
              <a:buFont typeface="Wingdings" panose="05000000000000000000" pitchFamily="2" charset="2"/>
              <a:buNone/>
              <a:tabLst/>
              <a:defRPr sz="2200" b="0"/>
            </a:lvl3pPr>
            <a:lvl4pPr marL="652462" indent="0">
              <a:buFont typeface="Wingdings" panose="05000000000000000000" pitchFamily="2" charset="2"/>
              <a:buNone/>
              <a:defRPr sz="2200" b="0"/>
            </a:lvl4pPr>
            <a:lvl5pPr marL="854075" indent="0">
              <a:buFont typeface="Wingdings" panose="05000000000000000000" pitchFamily="2" charset="2"/>
              <a:buNone/>
              <a:tabLst/>
              <a:defRPr sz="2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0" indent="0">
              <a:spcBef>
                <a:spcPts val="1224"/>
              </a:spcBef>
              <a:buClr>
                <a:schemeClr val="tx1"/>
              </a:buClr>
              <a:buFont typeface="Arial" panose="020B0604020202020204" pitchFamily="34" charset="0"/>
              <a:buNone/>
              <a:defRPr lang="en-US" sz="3000" b="0" kern="1200" spc="0" baseline="0" dirty="0">
                <a:gradFill>
                  <a:gsLst>
                    <a:gs pos="1250">
                      <a:schemeClr val="tx1"/>
                    </a:gs>
                    <a:gs pos="100000">
                      <a:schemeClr val="tx1"/>
                    </a:gs>
                  </a:gsLst>
                  <a:lin ang="5400000" scaled="0"/>
                </a:gradFill>
                <a:latin typeface="+mn-lt"/>
                <a:ea typeface="+mn-ea"/>
                <a:cs typeface="+mn-cs"/>
              </a:defRPr>
            </a:lvl1pPr>
            <a:lvl2pPr marL="255588" indent="0">
              <a:buFont typeface="Arial" panose="020B0604020202020204" pitchFamily="34" charset="0"/>
              <a:buNone/>
              <a:defRPr lang="en-US" sz="2400" b="0" kern="1200" spc="0" baseline="0" dirty="0">
                <a:gradFill>
                  <a:gsLst>
                    <a:gs pos="1250">
                      <a:schemeClr val="tx1"/>
                    </a:gs>
                    <a:gs pos="100000">
                      <a:schemeClr val="tx1"/>
                    </a:gs>
                  </a:gsLst>
                  <a:lin ang="5400000" scaled="0"/>
                </a:gradFill>
                <a:latin typeface="+mn-lt"/>
                <a:ea typeface="+mn-ea"/>
                <a:cs typeface="+mn-cs"/>
              </a:defRPr>
            </a:lvl2pPr>
            <a:lvl3pPr marL="450850"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3pPr>
            <a:lvl4pPr marL="652462" indent="0">
              <a:buFont typeface="Arial" panose="020B0604020202020204" pitchFamily="34" charset="0"/>
              <a:buNone/>
              <a:defRPr lang="en-US" sz="2200" b="0" kern="1200" spc="0" baseline="0" dirty="0">
                <a:gradFill>
                  <a:gsLst>
                    <a:gs pos="1250">
                      <a:schemeClr val="tx1"/>
                    </a:gs>
                    <a:gs pos="100000">
                      <a:schemeClr val="tx1"/>
                    </a:gs>
                  </a:gsLst>
                  <a:lin ang="5400000" scaled="0"/>
                </a:gradFill>
                <a:latin typeface="+mn-lt"/>
                <a:ea typeface="+mn-ea"/>
                <a:cs typeface="+mn-cs"/>
              </a:defRPr>
            </a:lvl4pPr>
            <a:lvl5pPr marL="854075"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514350" marR="0" lvl="0" indent="-514350" algn="l" defTabSz="932742" rtl="0" eaLnBrk="1" fontAlgn="auto" latinLnBrk="0" hangingPunct="1">
              <a:lnSpc>
                <a:spcPct val="90000"/>
              </a:lnSpc>
              <a:spcBef>
                <a:spcPts val="1224"/>
              </a:spcBef>
              <a:spcAft>
                <a:spcPts val="0"/>
              </a:spcAft>
              <a:buClr>
                <a:schemeClr val="tx1"/>
              </a:buClr>
              <a:buSzPct val="90000"/>
              <a:tabLst/>
            </a:pPr>
            <a:r>
              <a:rPr lang="en-US"/>
              <a:t>Edit Master text styles</a:t>
            </a:r>
          </a:p>
          <a:p>
            <a:pPr marL="514350" marR="0" lvl="1" indent="-514350" algn="l" defTabSz="932742" rtl="0" eaLnBrk="1" fontAlgn="auto" latinLnBrk="0" hangingPunct="1">
              <a:lnSpc>
                <a:spcPct val="90000"/>
              </a:lnSpc>
              <a:spcBef>
                <a:spcPts val="1224"/>
              </a:spcBef>
              <a:spcAft>
                <a:spcPts val="0"/>
              </a:spcAft>
              <a:buClr>
                <a:schemeClr val="tx1"/>
              </a:buClr>
              <a:buSzPct val="90000"/>
              <a:tabLst/>
            </a:pPr>
            <a:r>
              <a:rPr lang="en-US"/>
              <a:t>Second level</a:t>
            </a:r>
          </a:p>
          <a:p>
            <a:pPr marL="514350" marR="0" lvl="2" indent="-514350" algn="l" defTabSz="932742" rtl="0" eaLnBrk="1" fontAlgn="auto" latinLnBrk="0" hangingPunct="1">
              <a:lnSpc>
                <a:spcPct val="90000"/>
              </a:lnSpc>
              <a:spcBef>
                <a:spcPts val="1224"/>
              </a:spcBef>
              <a:spcAft>
                <a:spcPts val="0"/>
              </a:spcAft>
              <a:buClr>
                <a:schemeClr val="tx1"/>
              </a:buClr>
              <a:buSzPct val="90000"/>
              <a:tabLst/>
            </a:pPr>
            <a:r>
              <a:rPr lang="en-US"/>
              <a:t>Third level</a:t>
            </a:r>
          </a:p>
          <a:p>
            <a:pPr marL="514350" marR="0" lvl="3" indent="-514350" algn="l" defTabSz="932742" rtl="0" eaLnBrk="1" fontAlgn="auto" latinLnBrk="0" hangingPunct="1">
              <a:lnSpc>
                <a:spcPct val="90000"/>
              </a:lnSpc>
              <a:spcBef>
                <a:spcPts val="1224"/>
              </a:spcBef>
              <a:spcAft>
                <a:spcPts val="0"/>
              </a:spcAft>
              <a:buClr>
                <a:schemeClr val="tx1"/>
              </a:buClr>
              <a:buSzPct val="90000"/>
              <a:tabLst/>
            </a:pPr>
            <a:r>
              <a:rPr lang="en-US"/>
              <a:t>Fourth level</a:t>
            </a:r>
          </a:p>
          <a:p>
            <a:pPr marL="514350" marR="0" lvl="4" indent="-514350" algn="l" defTabSz="932742" rtl="0" eaLnBrk="1" fontAlgn="auto" latinLnBrk="0" hangingPunct="1">
              <a:lnSpc>
                <a:spcPct val="90000"/>
              </a:lnSpc>
              <a:spcBef>
                <a:spcPts val="1224"/>
              </a:spcBef>
              <a:spcAft>
                <a:spcPts val="0"/>
              </a:spcAft>
              <a:buClr>
                <a:schemeClr val="tx1"/>
              </a:buClr>
              <a:buSzPct val="90000"/>
              <a:tabLst/>
            </a:pPr>
            <a:r>
              <a:rPr lang="en-US"/>
              <a:t>Fifth level</a:t>
            </a:r>
            <a:endParaRPr lang="en-US" dirty="0"/>
          </a:p>
        </p:txBody>
      </p:sp>
    </p:spTree>
    <p:extLst>
      <p:ext uri="{BB962C8B-B14F-4D97-AF65-F5344CB8AC3E}">
        <p14:creationId xmlns:p14="http://schemas.microsoft.com/office/powerpoint/2010/main" val="2886365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806" y="247156"/>
            <a:ext cx="12081497" cy="6560046"/>
          </a:xfrm>
          <a:prstGeom prst="rect">
            <a:avLst/>
          </a:prstGeom>
        </p:spPr>
      </p:pic>
    </p:spTree>
    <p:extLst>
      <p:ext uri="{BB962C8B-B14F-4D97-AF65-F5344CB8AC3E}">
        <p14:creationId xmlns:p14="http://schemas.microsoft.com/office/powerpoint/2010/main" val="9101535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8B728F3-0CFA-4BEB-B67E-2A01ED21FEC8}" type="datetimeFigureOut">
              <a:rPr lang="en-IN" smtClean="0"/>
              <a:t>26-06-2017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F6AFA1-6E7A-4276-8BA0-6065B8159AA3}" type="slidenum">
              <a:rPr lang="en-IN" smtClean="0"/>
              <a:t>‹#›</a:t>
            </a:fld>
            <a:endParaRPr lang="en-IN"/>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sharpenSoften amount="2000"/>
                    </a14:imgEffect>
                  </a14:imgLayer>
                </a14:imgProps>
              </a:ext>
              <a:ext uri="{28A0092B-C50C-407E-A947-70E740481C1C}">
                <a14:useLocalDpi xmlns:a14="http://schemas.microsoft.com/office/drawing/2010/main" val="0"/>
              </a:ext>
            </a:extLst>
          </a:blip>
          <a:stretch>
            <a:fillRect/>
          </a:stretch>
        </p:blipFill>
        <p:spPr>
          <a:xfrm>
            <a:off x="212375" y="90939"/>
            <a:ext cx="1285266" cy="241221"/>
          </a:xfrm>
          <a:prstGeom prst="rect">
            <a:avLst/>
          </a:prstGeom>
          <a:effectLst>
            <a:glow rad="127000">
              <a:schemeClr val="accent1">
                <a:alpha val="0"/>
              </a:schemeClr>
            </a:glow>
          </a:effectLst>
        </p:spPr>
      </p:pic>
      <p:grpSp>
        <p:nvGrpSpPr>
          <p:cNvPr id="8" name="Group 7"/>
          <p:cNvGrpSpPr/>
          <p:nvPr userDrawn="1"/>
        </p:nvGrpSpPr>
        <p:grpSpPr bwMode="grayWhite">
          <a:xfrm>
            <a:off x="10436646" y="17331"/>
            <a:ext cx="1889626" cy="551283"/>
            <a:chOff x="96347" y="-6928"/>
            <a:chExt cx="1852480" cy="540523"/>
          </a:xfrm>
          <a:effectLst>
            <a:reflection endPos="0" dist="50800" dir="5400000" sy="-100000" algn="bl" rotWithShape="0"/>
          </a:effectLst>
        </p:grpSpPr>
        <p:sp>
          <p:nvSpPr>
            <p:cNvPr id="9" name="TextBox 8"/>
            <p:cNvSpPr txBox="1"/>
            <p:nvPr userDrawn="1"/>
          </p:nvSpPr>
          <p:spPr bwMode="grayWhite">
            <a:xfrm>
              <a:off x="267613" y="-6928"/>
              <a:ext cx="1508180" cy="280718"/>
            </a:xfrm>
            <a:prstGeom prst="rect">
              <a:avLst/>
            </a:prstGeom>
            <a:noFill/>
          </p:spPr>
          <p:txBody>
            <a:bodyPr wrap="square" rtlCol="0">
              <a:spAutoFit/>
            </a:bodyPr>
            <a:lstStyle/>
            <a:p>
              <a:r>
                <a:rPr lang="en-IN" sz="1224" b="1" dirty="0">
                  <a:solidFill>
                    <a:srgbClr val="F97E23"/>
                  </a:solidFill>
                  <a:latin typeface="Montserrat" panose="00000500000000000000" pitchFamily="50" charset="0"/>
                </a:rPr>
                <a:t>INTEGRATE 2017</a:t>
              </a:r>
            </a:p>
          </p:txBody>
        </p:sp>
        <p:grpSp>
          <p:nvGrpSpPr>
            <p:cNvPr id="10" name="Group 9"/>
            <p:cNvGrpSpPr/>
            <p:nvPr userDrawn="1"/>
          </p:nvGrpSpPr>
          <p:grpSpPr bwMode="grayWhite">
            <a:xfrm>
              <a:off x="96347" y="285494"/>
              <a:ext cx="1852480" cy="248101"/>
              <a:chOff x="5052596" y="2528426"/>
              <a:chExt cx="2620668" cy="525771"/>
            </a:xfrm>
          </p:grpSpPr>
          <p:sp>
            <p:nvSpPr>
              <p:cNvPr id="11" name="Rectangle 10"/>
              <p:cNvSpPr/>
              <p:nvPr userDrawn="1"/>
            </p:nvSpPr>
            <p:spPr bwMode="grayWhite">
              <a:xfrm>
                <a:off x="5052598" y="2528430"/>
                <a:ext cx="1548752" cy="525767"/>
              </a:xfrm>
              <a:prstGeom prst="rect">
                <a:avLst/>
              </a:prstGeom>
              <a:solidFill>
                <a:srgbClr val="196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40" dirty="0">
                  <a:latin typeface="Lato" panose="020F0502020204030203" pitchFamily="34" charset="0"/>
                  <a:ea typeface="Lato" panose="020F0502020204030203" pitchFamily="34" charset="0"/>
                  <a:cs typeface="Lato" panose="020F0502020204030203" pitchFamily="34" charset="0"/>
                </a:endParaRPr>
              </a:p>
            </p:txBody>
          </p:sp>
          <p:sp>
            <p:nvSpPr>
              <p:cNvPr id="12" name="Flowchart: Card 25"/>
              <p:cNvSpPr/>
              <p:nvPr userDrawn="1"/>
            </p:nvSpPr>
            <p:spPr bwMode="grayWhite">
              <a:xfrm rot="10800000" flipH="1">
                <a:off x="6165559" y="2528426"/>
                <a:ext cx="1507705" cy="525769"/>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43 w 10000"/>
                  <a:gd name="connsiteY0" fmla="*/ 9813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3 w 10000"/>
                  <a:gd name="connsiteY5" fmla="*/ 9813 h 10000"/>
                  <a:gd name="connsiteX0" fmla="*/ 43 w 10000"/>
                  <a:gd name="connsiteY0" fmla="*/ 9813 h 10000"/>
                  <a:gd name="connsiteX1" fmla="*/ 68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3 w 10000"/>
                  <a:gd name="connsiteY5" fmla="*/ 981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43" y="9813"/>
                    </a:moveTo>
                    <a:cubicBezTo>
                      <a:pt x="258" y="6542"/>
                      <a:pt x="474" y="3271"/>
                      <a:pt x="689" y="0"/>
                    </a:cubicBezTo>
                    <a:lnTo>
                      <a:pt x="10000" y="0"/>
                    </a:lnTo>
                    <a:lnTo>
                      <a:pt x="10000" y="10000"/>
                    </a:lnTo>
                    <a:lnTo>
                      <a:pt x="0" y="10000"/>
                    </a:lnTo>
                    <a:cubicBezTo>
                      <a:pt x="14" y="9938"/>
                      <a:pt x="29" y="9875"/>
                      <a:pt x="43" y="9813"/>
                    </a:cubicBezTo>
                    <a:close/>
                  </a:path>
                </a:pathLst>
              </a:custGeom>
              <a:solidFill>
                <a:srgbClr val="4EC1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36" dirty="0"/>
              </a:p>
            </p:txBody>
          </p:sp>
          <p:sp>
            <p:nvSpPr>
              <p:cNvPr id="13" name="TextBox 12"/>
              <p:cNvSpPr txBox="1"/>
              <p:nvPr userDrawn="1"/>
            </p:nvSpPr>
            <p:spPr bwMode="grayWhite">
              <a:xfrm>
                <a:off x="5052596" y="2562884"/>
                <a:ext cx="1180819" cy="461727"/>
              </a:xfrm>
              <a:prstGeom prst="rect">
                <a:avLst/>
              </a:prstGeom>
              <a:noFill/>
            </p:spPr>
            <p:txBody>
              <a:bodyPr wrap="square" rtlCol="0">
                <a:spAutoFit/>
              </a:bodyPr>
              <a:lstStyle/>
              <a:p>
                <a:pPr algn="ctr"/>
                <a:r>
                  <a:rPr lang="en-IN" sz="816" dirty="0">
                    <a:solidFill>
                      <a:schemeClr val="bg1"/>
                    </a:solidFill>
                    <a:latin typeface="Lato" panose="020F0502020204030203" pitchFamily="34" charset="0"/>
                    <a:ea typeface="Lato" panose="020F0502020204030203" pitchFamily="34" charset="0"/>
                    <a:cs typeface="Lato" panose="020F0502020204030203" pitchFamily="34" charset="0"/>
                  </a:rPr>
                  <a:t>Kings</a:t>
                </a:r>
                <a:r>
                  <a:rPr lang="en-IN" sz="816" baseline="0" dirty="0">
                    <a:solidFill>
                      <a:schemeClr val="bg1"/>
                    </a:solidFill>
                    <a:latin typeface="Lato" panose="020F0502020204030203" pitchFamily="34" charset="0"/>
                    <a:ea typeface="Lato" panose="020F0502020204030203" pitchFamily="34" charset="0"/>
                    <a:cs typeface="Lato" panose="020F0502020204030203" pitchFamily="34" charset="0"/>
                  </a:rPr>
                  <a:t> Place</a:t>
                </a:r>
                <a:endParaRPr lang="en-IN" sz="816"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p:cNvSpPr txBox="1"/>
              <p:nvPr userDrawn="1"/>
            </p:nvSpPr>
            <p:spPr bwMode="grayWhite">
              <a:xfrm>
                <a:off x="6325614" y="2562884"/>
                <a:ext cx="1143959" cy="461727"/>
              </a:xfrm>
              <a:prstGeom prst="rect">
                <a:avLst/>
              </a:prstGeom>
              <a:noFill/>
            </p:spPr>
            <p:txBody>
              <a:bodyPr wrap="square" rtlCol="0">
                <a:spAutoFit/>
              </a:bodyPr>
              <a:lstStyle/>
              <a:p>
                <a:pPr algn="l"/>
                <a:r>
                  <a:rPr lang="en-IN" sz="816" dirty="0">
                    <a:solidFill>
                      <a:schemeClr val="bg1"/>
                    </a:solidFill>
                    <a:latin typeface="Lato" panose="020F0502020204030203" pitchFamily="34" charset="0"/>
                    <a:ea typeface="Lato" panose="020F0502020204030203" pitchFamily="34" charset="0"/>
                    <a:cs typeface="Lato" panose="020F0502020204030203" pitchFamily="34" charset="0"/>
                  </a:rPr>
                  <a:t>June 26 — 28</a:t>
                </a:r>
              </a:p>
            </p:txBody>
          </p:sp>
        </p:grpSp>
      </p:grpSp>
    </p:spTree>
    <p:extLst>
      <p:ext uri="{BB962C8B-B14F-4D97-AF65-F5344CB8AC3E}">
        <p14:creationId xmlns:p14="http://schemas.microsoft.com/office/powerpoint/2010/main" val="264206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231775" indent="-231775">
              <a:spcBef>
                <a:spcPts val="1224"/>
              </a:spcBef>
              <a:buClr>
                <a:schemeClr val="tx1"/>
              </a:buClr>
              <a:buFont typeface="Wingdings" panose="05000000000000000000" pitchFamily="2" charset="2"/>
              <a:buChar char=""/>
              <a:defRPr sz="3000" b="0">
                <a:latin typeface="+mn-lt"/>
              </a:defRPr>
            </a:lvl1pPr>
            <a:lvl2pPr marL="427038" indent="-171450">
              <a:buFont typeface="Wingdings" panose="05000000000000000000" pitchFamily="2" charset="2"/>
              <a:buChar char=""/>
              <a:defRPr sz="2400" b="0"/>
            </a:lvl2pPr>
            <a:lvl3pPr marL="639763" indent="-188913">
              <a:buFont typeface="Wingdings" panose="05000000000000000000" pitchFamily="2" charset="2"/>
              <a:buChar char=""/>
              <a:tabLst/>
              <a:defRPr sz="2200" b="0"/>
            </a:lvl3pPr>
            <a:lvl4pPr marL="828675" indent="-176213">
              <a:buFont typeface="Wingdings" panose="05000000000000000000" pitchFamily="2" charset="2"/>
              <a:buChar char=""/>
              <a:defRPr sz="2200" b="0"/>
            </a:lvl4pPr>
            <a:lvl5pPr marL="1023938" indent="-169863">
              <a:buFont typeface="Wingdings" panose="05000000000000000000" pitchFamily="2" charset="2"/>
              <a:buChar char=""/>
              <a:tabLst/>
              <a:defRPr sz="22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287338" indent="-287338">
              <a:spcBef>
                <a:spcPts val="1224"/>
              </a:spcBef>
              <a:buClr>
                <a:schemeClr val="tx1"/>
              </a:buClr>
              <a:buFont typeface="Arial" pitchFamily="34" charset="0"/>
              <a:buChar char="•"/>
              <a:defRPr lang="en-US" sz="3000" b="0" kern="1200" spc="0" baseline="0" dirty="0">
                <a:gradFill>
                  <a:gsLst>
                    <a:gs pos="1250">
                      <a:schemeClr val="tx1"/>
                    </a:gs>
                    <a:gs pos="100000">
                      <a:schemeClr val="tx1"/>
                    </a:gs>
                  </a:gsLst>
                  <a:lin ang="5400000" scaled="0"/>
                </a:gradFill>
                <a:latin typeface="+mn-lt"/>
                <a:ea typeface="+mn-ea"/>
                <a:cs typeface="+mn-cs"/>
              </a:defRPr>
            </a:lvl1pPr>
            <a:lvl2pPr marL="598488" indent="-342900">
              <a:defRPr lang="en-US" sz="2400" b="0" kern="1200" spc="0" baseline="0" dirty="0">
                <a:gradFill>
                  <a:gsLst>
                    <a:gs pos="1250">
                      <a:schemeClr val="tx1"/>
                    </a:gs>
                    <a:gs pos="100000">
                      <a:schemeClr val="tx1"/>
                    </a:gs>
                  </a:gsLst>
                  <a:lin ang="5400000" scaled="0"/>
                </a:gradFill>
                <a:latin typeface="+mn-lt"/>
                <a:ea typeface="+mn-ea"/>
                <a:cs typeface="+mn-cs"/>
              </a:defRPr>
            </a:lvl2pPr>
            <a:lvl3pPr marL="793750" indent="-342900">
              <a:tabLst/>
              <a:defRPr lang="en-US" sz="2200" b="0" kern="1200" spc="0" baseline="0" dirty="0">
                <a:gradFill>
                  <a:gsLst>
                    <a:gs pos="1250">
                      <a:schemeClr val="tx1"/>
                    </a:gs>
                    <a:gs pos="100000">
                      <a:schemeClr val="tx1"/>
                    </a:gs>
                  </a:gsLst>
                  <a:lin ang="5400000" scaled="0"/>
                </a:gradFill>
                <a:latin typeface="+mn-lt"/>
                <a:ea typeface="+mn-ea"/>
                <a:cs typeface="+mn-cs"/>
              </a:defRPr>
            </a:lvl3pPr>
            <a:lvl4pPr marL="995362" indent="-342900">
              <a:defRPr lang="en-US" sz="2200" b="0" kern="1200" spc="0" baseline="0" dirty="0">
                <a:gradFill>
                  <a:gsLst>
                    <a:gs pos="1250">
                      <a:schemeClr val="tx1"/>
                    </a:gs>
                    <a:gs pos="100000">
                      <a:schemeClr val="tx1"/>
                    </a:gs>
                  </a:gsLst>
                  <a:lin ang="5400000" scaled="0"/>
                </a:gradFill>
                <a:latin typeface="+mn-lt"/>
                <a:ea typeface="+mn-ea"/>
                <a:cs typeface="+mn-cs"/>
              </a:defRPr>
            </a:lvl4pPr>
            <a:lvl5pPr marL="1196975" indent="-342900">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231775" marR="0" lvl="0"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Edit Master text styles</a:t>
            </a:r>
          </a:p>
          <a:p>
            <a:pPr marL="231775" marR="0" lvl="1"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Second level</a:t>
            </a:r>
          </a:p>
          <a:p>
            <a:pPr marL="231775" marR="0" lvl="2"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Third level</a:t>
            </a:r>
          </a:p>
          <a:p>
            <a:pPr marL="231775" marR="0" lvl="3"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Fourth level</a:t>
            </a:r>
          </a:p>
          <a:p>
            <a:pPr marL="231775" marR="0" lvl="4"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Fifth level</a:t>
            </a:r>
            <a:endParaRPr lang="en-US" dirty="0"/>
          </a:p>
        </p:txBody>
      </p:sp>
    </p:spTree>
    <p:extLst>
      <p:ext uri="{BB962C8B-B14F-4D97-AF65-F5344CB8AC3E}">
        <p14:creationId xmlns:p14="http://schemas.microsoft.com/office/powerpoint/2010/main" val="409193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925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77"/>
            <a:ext cx="10056812" cy="1181862"/>
          </a:xfrm>
          <a:noFill/>
        </p:spPr>
        <p:txBody>
          <a:bodyPr tIns="91440" bIns="91440" anchor="t" anchorCtr="0">
            <a:spAutoFit/>
          </a:bodyPr>
          <a:lstStyle>
            <a:lvl1pPr>
              <a:defRPr sz="7200" spc="-100" baseline="0">
                <a:gradFill>
                  <a:gsLst>
                    <a:gs pos="0">
                      <a:schemeClr val="tx1"/>
                    </a:gs>
                    <a:gs pos="100000">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74638" y="3954463"/>
            <a:ext cx="10058401" cy="738664"/>
          </a:xfrm>
          <a:noFill/>
        </p:spPr>
        <p:txBody>
          <a:bodyPr lIns="182880" tIns="146304" rIns="182880" bIns="146304">
            <a:spAutoFit/>
          </a:bodyPr>
          <a:lstStyle>
            <a:lvl1pPr marL="0" indent="0">
              <a:spcBef>
                <a:spcPts val="0"/>
              </a:spcBef>
              <a:buNone/>
              <a:defRPr sz="3200"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15919933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77"/>
            <a:ext cx="10056812" cy="1181862"/>
          </a:xfrm>
          <a:noFill/>
        </p:spPr>
        <p:txBody>
          <a:bodyPr tIns="91440" bIns="91440" anchor="t" anchorCtr="0">
            <a:spAutoFit/>
          </a:bodyPr>
          <a:lstStyle>
            <a:lvl1pPr>
              <a:defRPr lang="en-US" sz="7200"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Video title</a:t>
            </a:r>
          </a:p>
        </p:txBody>
      </p:sp>
    </p:spTree>
    <p:extLst>
      <p:ext uri="{BB962C8B-B14F-4D97-AF65-F5344CB8AC3E}">
        <p14:creationId xmlns:p14="http://schemas.microsoft.com/office/powerpoint/2010/main" val="3280903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rgbClr val="F1792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6186366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image" Target="../media/image1.emf"/><Relationship Id="rId3" Type="http://schemas.openxmlformats.org/officeDocument/2006/relationships/slideLayout" Target="../slideLayouts/slideLayout18.xml"/><Relationship Id="rId21" Type="http://schemas.openxmlformats.org/officeDocument/2006/relationships/slideLayout" Target="../slideLayouts/slideLayout36.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1.xml"/><Relationship Id="rId1"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74640" y="1212851"/>
            <a:ext cx="11887198"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rot="5400000">
            <a:off x="9371795" y="3072299"/>
            <a:ext cx="6995160" cy="849926"/>
          </a:xfrm>
          <a:prstGeom prst="rect">
            <a:avLst/>
          </a:prstGeom>
        </p:spPr>
      </p:pic>
    </p:spTree>
    <p:extLst>
      <p:ext uri="{BB962C8B-B14F-4D97-AF65-F5344CB8AC3E}">
        <p14:creationId xmlns:p14="http://schemas.microsoft.com/office/powerpoint/2010/main" val="4059602932"/>
      </p:ext>
    </p:extLst>
  </p:cSld>
  <p:clrMap bg1="lt1" tx1="dk1" bg2="lt2" tx2="dk2" accent1="accent1" accent2="accent2" accent3="accent3" accent4="accent4" accent5="accent5" accent6="accent6" hlink="hlink" folHlink="folHlink"/>
  <p:sldLayoutIdLst>
    <p:sldLayoutId id="2147484478"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4" r:id="rId14"/>
    <p:sldLayoutId id="2147484493" r:id="rId15"/>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40" y="295276"/>
            <a:ext cx="11889564"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42" y="1212851"/>
            <a:ext cx="11887198"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6"/>
          <a:stretch>
            <a:fillRect/>
          </a:stretch>
        </p:blipFill>
        <p:spPr>
          <a:xfrm rot="5400000">
            <a:off x="9371796" y="3072301"/>
            <a:ext cx="6995160" cy="849925"/>
          </a:xfrm>
          <a:prstGeom prst="rect">
            <a:avLst/>
          </a:prstGeom>
        </p:spPr>
      </p:pic>
    </p:spTree>
    <p:extLst>
      <p:ext uri="{BB962C8B-B14F-4D97-AF65-F5344CB8AC3E}">
        <p14:creationId xmlns:p14="http://schemas.microsoft.com/office/powerpoint/2010/main" val="401312658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 id="2147484512" r:id="rId17"/>
    <p:sldLayoutId id="2147484513" r:id="rId18"/>
    <p:sldLayoutId id="2147484514" r:id="rId19"/>
    <p:sldLayoutId id="2147484515" r:id="rId20"/>
    <p:sldLayoutId id="2147484516" r:id="rId21"/>
    <p:sldLayoutId id="2147484517" r:id="rId22"/>
    <p:sldLayoutId id="2147484518" r:id="rId23"/>
    <p:sldLayoutId id="2147484519" r:id="rId24"/>
  </p:sldLayoutIdLst>
  <p:transition>
    <p:fade/>
  </p:transition>
  <p:txStyles>
    <p:titleStyle>
      <a:lvl1pPr algn="l" defTabSz="932563" rtl="0" eaLnBrk="1" latinLnBrk="0" hangingPunct="1">
        <a:lnSpc>
          <a:spcPct val="90000"/>
        </a:lnSpc>
        <a:spcBef>
          <a:spcPct val="0"/>
        </a:spcBef>
        <a:buNone/>
        <a:defRPr lang="en-US" sz="4799"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557" marR="0" indent="-228557" algn="l" defTabSz="932563"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599" kern="1200" spc="0" baseline="0">
          <a:gradFill>
            <a:gsLst>
              <a:gs pos="1250">
                <a:schemeClr val="tx1"/>
              </a:gs>
              <a:gs pos="100000">
                <a:schemeClr val="tx1"/>
              </a:gs>
            </a:gsLst>
            <a:lin ang="5400000" scaled="0"/>
          </a:gradFill>
          <a:latin typeface="+mj-lt"/>
          <a:ea typeface="+mn-ea"/>
          <a:cs typeface="+mn-cs"/>
        </a:defRPr>
      </a:lvl1pPr>
      <a:lvl2pPr marL="457112" marR="0" indent="-228557" algn="l" defTabSz="932563"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669" marR="0" indent="-228557" algn="l" defTabSz="932563"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224" marR="0" indent="-228557" algn="l" defTabSz="932563"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2781" marR="0" indent="-228557" algn="l" defTabSz="932563"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4548"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0830"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112"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3394"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563" rtl="0" eaLnBrk="1" latinLnBrk="0" hangingPunct="1">
        <a:defRPr sz="1800" kern="1200">
          <a:solidFill>
            <a:schemeClr val="tx1"/>
          </a:solidFill>
          <a:latin typeface="+mn-lt"/>
          <a:ea typeface="+mn-ea"/>
          <a:cs typeface="+mn-cs"/>
        </a:defRPr>
      </a:lvl1pPr>
      <a:lvl2pPr marL="466281" algn="l" defTabSz="932563" rtl="0" eaLnBrk="1" latinLnBrk="0" hangingPunct="1">
        <a:defRPr sz="1800" kern="1200">
          <a:solidFill>
            <a:schemeClr val="tx1"/>
          </a:solidFill>
          <a:latin typeface="+mn-lt"/>
          <a:ea typeface="+mn-ea"/>
          <a:cs typeface="+mn-cs"/>
        </a:defRPr>
      </a:lvl2pPr>
      <a:lvl3pPr marL="932563" algn="l" defTabSz="932563" rtl="0" eaLnBrk="1" latinLnBrk="0" hangingPunct="1">
        <a:defRPr sz="1800" kern="1200">
          <a:solidFill>
            <a:schemeClr val="tx1"/>
          </a:solidFill>
          <a:latin typeface="+mn-lt"/>
          <a:ea typeface="+mn-ea"/>
          <a:cs typeface="+mn-cs"/>
        </a:defRPr>
      </a:lvl3pPr>
      <a:lvl4pPr marL="1398844" algn="l" defTabSz="932563" rtl="0" eaLnBrk="1" latinLnBrk="0" hangingPunct="1">
        <a:defRPr sz="1800" kern="1200">
          <a:solidFill>
            <a:schemeClr val="tx1"/>
          </a:solidFill>
          <a:latin typeface="+mn-lt"/>
          <a:ea typeface="+mn-ea"/>
          <a:cs typeface="+mn-cs"/>
        </a:defRPr>
      </a:lvl4pPr>
      <a:lvl5pPr marL="1865126" algn="l" defTabSz="932563" rtl="0" eaLnBrk="1" latinLnBrk="0" hangingPunct="1">
        <a:defRPr sz="1800" kern="1200">
          <a:solidFill>
            <a:schemeClr val="tx1"/>
          </a:solidFill>
          <a:latin typeface="+mn-lt"/>
          <a:ea typeface="+mn-ea"/>
          <a:cs typeface="+mn-cs"/>
        </a:defRPr>
      </a:lvl5pPr>
      <a:lvl6pPr marL="2331408" algn="l" defTabSz="932563" rtl="0" eaLnBrk="1" latinLnBrk="0" hangingPunct="1">
        <a:defRPr sz="1800" kern="1200">
          <a:solidFill>
            <a:schemeClr val="tx1"/>
          </a:solidFill>
          <a:latin typeface="+mn-lt"/>
          <a:ea typeface="+mn-ea"/>
          <a:cs typeface="+mn-cs"/>
        </a:defRPr>
      </a:lvl6pPr>
      <a:lvl7pPr marL="2797689" algn="l" defTabSz="932563" rtl="0" eaLnBrk="1" latinLnBrk="0" hangingPunct="1">
        <a:defRPr sz="1800" kern="1200">
          <a:solidFill>
            <a:schemeClr val="tx1"/>
          </a:solidFill>
          <a:latin typeface="+mn-lt"/>
          <a:ea typeface="+mn-ea"/>
          <a:cs typeface="+mn-cs"/>
        </a:defRPr>
      </a:lvl7pPr>
      <a:lvl8pPr marL="3263970" algn="l" defTabSz="932563" rtl="0" eaLnBrk="1" latinLnBrk="0" hangingPunct="1">
        <a:defRPr sz="1800" kern="1200">
          <a:solidFill>
            <a:schemeClr val="tx1"/>
          </a:solidFill>
          <a:latin typeface="+mn-lt"/>
          <a:ea typeface="+mn-ea"/>
          <a:cs typeface="+mn-cs"/>
        </a:defRPr>
      </a:lvl8pPr>
      <a:lvl9pPr marL="3730253" algn="l" defTabSz="93256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5008" y="372394"/>
            <a:ext cx="10726460" cy="1351952"/>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p:cNvSpPr>
            <a:spLocks noGrp="1"/>
          </p:cNvSpPr>
          <p:nvPr>
            <p:ph type="body" idx="1"/>
          </p:nvPr>
        </p:nvSpPr>
        <p:spPr>
          <a:xfrm>
            <a:off x="855008" y="1861968"/>
            <a:ext cx="10726460" cy="4437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55008" y="6482889"/>
            <a:ext cx="2798207" cy="372394"/>
          </a:xfrm>
          <a:prstGeom prst="rect">
            <a:avLst/>
          </a:prstGeom>
        </p:spPr>
        <p:txBody>
          <a:bodyPr vert="horz" lIns="91440" tIns="45720" rIns="91440" bIns="45720" rtlCol="0" anchor="ctr"/>
          <a:lstStyle>
            <a:lvl1pPr algn="l">
              <a:defRPr sz="1224">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fld id="{C8B728F3-0CFA-4BEB-B67E-2A01ED21FEC8}" type="datetimeFigureOut">
              <a:rPr lang="en-IN" smtClean="0"/>
              <a:pPr/>
              <a:t>26-06-2017</a:t>
            </a:fld>
            <a:endParaRPr lang="en-IN"/>
          </a:p>
        </p:txBody>
      </p:sp>
      <p:sp>
        <p:nvSpPr>
          <p:cNvPr id="5" name="Footer Placeholder 4"/>
          <p:cNvSpPr>
            <a:spLocks noGrp="1"/>
          </p:cNvSpPr>
          <p:nvPr>
            <p:ph type="ftr" sz="quarter" idx="3"/>
          </p:nvPr>
        </p:nvSpPr>
        <p:spPr>
          <a:xfrm>
            <a:off x="4119583" y="6482889"/>
            <a:ext cx="4197310" cy="372394"/>
          </a:xfrm>
          <a:prstGeom prst="rect">
            <a:avLst/>
          </a:prstGeom>
        </p:spPr>
        <p:txBody>
          <a:bodyPr vert="horz" lIns="91440" tIns="45720" rIns="91440" bIns="45720" rtlCol="0" anchor="ctr"/>
          <a:lstStyle>
            <a:lvl1pPr algn="ctr">
              <a:defRPr sz="1224">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endParaRPr lang="en-IN" dirty="0"/>
          </a:p>
        </p:txBody>
      </p:sp>
      <p:sp>
        <p:nvSpPr>
          <p:cNvPr id="6" name="Slide Number Placeholder 5"/>
          <p:cNvSpPr>
            <a:spLocks noGrp="1"/>
          </p:cNvSpPr>
          <p:nvPr>
            <p:ph type="sldNum" sz="quarter" idx="4"/>
          </p:nvPr>
        </p:nvSpPr>
        <p:spPr>
          <a:xfrm>
            <a:off x="8783260" y="6482889"/>
            <a:ext cx="2798207" cy="372394"/>
          </a:xfrm>
          <a:prstGeom prst="rect">
            <a:avLst/>
          </a:prstGeom>
        </p:spPr>
        <p:txBody>
          <a:bodyPr vert="horz" lIns="91440" tIns="45720" rIns="91440" bIns="45720" rtlCol="0" anchor="ctr"/>
          <a:lstStyle>
            <a:lvl1pPr algn="r">
              <a:defRPr sz="1224">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stStyle>
          <a:p>
            <a:fld id="{D2F6AFA1-6E7A-4276-8BA0-6065B8159AA3}" type="slidenum">
              <a:rPr lang="en-IN" smtClean="0"/>
              <a:pPr/>
              <a:t>‹#›</a:t>
            </a:fld>
            <a:endParaRPr lang="en-IN"/>
          </a:p>
        </p:txBody>
      </p:sp>
    </p:spTree>
    <p:extLst>
      <p:ext uri="{BB962C8B-B14F-4D97-AF65-F5344CB8AC3E}">
        <p14:creationId xmlns:p14="http://schemas.microsoft.com/office/powerpoint/2010/main" val="3907763340"/>
      </p:ext>
    </p:extLst>
  </p:cSld>
  <p:clrMap bg1="lt1" tx1="dk1" bg2="lt2" tx2="dk2" accent1="accent1" accent2="accent2" accent3="accent3" accent4="accent4" accent5="accent5" accent6="accent6" hlink="hlink" folHlink="folHlink"/>
  <p:sldLayoutIdLst>
    <p:sldLayoutId id="2147484521" r:id="rId1"/>
    <p:sldLayoutId id="2147484522" r:id="rId2"/>
  </p:sldLayoutIdLst>
  <p:txStyles>
    <p:titleStyle>
      <a:lvl1pPr algn="l" defTabSz="932597" rtl="0" eaLnBrk="1" latinLnBrk="0" hangingPunct="1">
        <a:lnSpc>
          <a:spcPct val="90000"/>
        </a:lnSpc>
        <a:spcBef>
          <a:spcPct val="0"/>
        </a:spcBef>
        <a:buNone/>
        <a:defRPr sz="4488" kern="1200">
          <a:solidFill>
            <a:schemeClr val="tx1"/>
          </a:solidFill>
          <a:latin typeface="Montserrat" panose="00000500000000000000" pitchFamily="50" charset="0"/>
          <a:ea typeface="+mj-ea"/>
          <a:cs typeface="+mj-cs"/>
        </a:defRPr>
      </a:lvl1pPr>
    </p:titleStyle>
    <p:bodyStyle>
      <a:lvl1pPr marL="233149" indent="-233149" algn="l" defTabSz="932597" rtl="0" eaLnBrk="1" latinLnBrk="0" hangingPunct="1">
        <a:lnSpc>
          <a:spcPct val="90000"/>
        </a:lnSpc>
        <a:spcBef>
          <a:spcPts val="1020"/>
        </a:spcBef>
        <a:buFont typeface="Arial" panose="020B0604020202020204" pitchFamily="34" charset="0"/>
        <a:buChar char="•"/>
        <a:defRPr sz="2856"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99447" indent="-233149" algn="l" defTabSz="932597" rtl="0" eaLnBrk="1" latinLnBrk="0" hangingPunct="1">
        <a:lnSpc>
          <a:spcPct val="90000"/>
        </a:lnSpc>
        <a:spcBef>
          <a:spcPts val="510"/>
        </a:spcBef>
        <a:buFont typeface="Arial" panose="020B0604020202020204" pitchFamily="34" charset="0"/>
        <a:buChar char="•"/>
        <a:defRPr sz="2448"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1165746" indent="-233149" algn="l" defTabSz="932597" rtl="0" eaLnBrk="1" latinLnBrk="0" hangingPunct="1">
        <a:lnSpc>
          <a:spcPct val="90000"/>
        </a:lnSpc>
        <a:spcBef>
          <a:spcPts val="510"/>
        </a:spcBef>
        <a:buFont typeface="Arial" panose="020B0604020202020204" pitchFamily="34" charset="0"/>
        <a:buChar char="•"/>
        <a:defRPr sz="204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32044"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98342"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64641"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6pPr>
      <a:lvl7pPr marL="3030939"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7pPr>
      <a:lvl8pPr marL="3497237"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8pPr>
      <a:lvl9pPr marL="3963535"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9pPr>
    </p:bodyStyle>
    <p:otherStyle>
      <a:defPPr>
        <a:defRPr lang="en-US"/>
      </a:defPPr>
      <a:lvl1pPr marL="0" algn="l" defTabSz="932597" rtl="0" eaLnBrk="1" latinLnBrk="0" hangingPunct="1">
        <a:defRPr sz="1836" kern="1200">
          <a:solidFill>
            <a:schemeClr val="tx1"/>
          </a:solidFill>
          <a:latin typeface="+mn-lt"/>
          <a:ea typeface="+mn-ea"/>
          <a:cs typeface="+mn-cs"/>
        </a:defRPr>
      </a:lvl1pPr>
      <a:lvl2pPr marL="466298" algn="l" defTabSz="932597" rtl="0" eaLnBrk="1" latinLnBrk="0" hangingPunct="1">
        <a:defRPr sz="1836" kern="1200">
          <a:solidFill>
            <a:schemeClr val="tx1"/>
          </a:solidFill>
          <a:latin typeface="+mn-lt"/>
          <a:ea typeface="+mn-ea"/>
          <a:cs typeface="+mn-cs"/>
        </a:defRPr>
      </a:lvl2pPr>
      <a:lvl3pPr marL="932597" algn="l" defTabSz="932597" rtl="0" eaLnBrk="1" latinLnBrk="0" hangingPunct="1">
        <a:defRPr sz="1836" kern="1200">
          <a:solidFill>
            <a:schemeClr val="tx1"/>
          </a:solidFill>
          <a:latin typeface="+mn-lt"/>
          <a:ea typeface="+mn-ea"/>
          <a:cs typeface="+mn-cs"/>
        </a:defRPr>
      </a:lvl3pPr>
      <a:lvl4pPr marL="1398895" algn="l" defTabSz="932597" rtl="0" eaLnBrk="1" latinLnBrk="0" hangingPunct="1">
        <a:defRPr sz="1836" kern="1200">
          <a:solidFill>
            <a:schemeClr val="tx1"/>
          </a:solidFill>
          <a:latin typeface="+mn-lt"/>
          <a:ea typeface="+mn-ea"/>
          <a:cs typeface="+mn-cs"/>
        </a:defRPr>
      </a:lvl4pPr>
      <a:lvl5pPr marL="1865193" algn="l" defTabSz="932597" rtl="0" eaLnBrk="1" latinLnBrk="0" hangingPunct="1">
        <a:defRPr sz="1836" kern="1200">
          <a:solidFill>
            <a:schemeClr val="tx1"/>
          </a:solidFill>
          <a:latin typeface="+mn-lt"/>
          <a:ea typeface="+mn-ea"/>
          <a:cs typeface="+mn-cs"/>
        </a:defRPr>
      </a:lvl5pPr>
      <a:lvl6pPr marL="2331491" algn="l" defTabSz="932597" rtl="0" eaLnBrk="1" latinLnBrk="0" hangingPunct="1">
        <a:defRPr sz="1836" kern="1200">
          <a:solidFill>
            <a:schemeClr val="tx1"/>
          </a:solidFill>
          <a:latin typeface="+mn-lt"/>
          <a:ea typeface="+mn-ea"/>
          <a:cs typeface="+mn-cs"/>
        </a:defRPr>
      </a:lvl6pPr>
      <a:lvl7pPr marL="2797790" algn="l" defTabSz="932597" rtl="0" eaLnBrk="1" latinLnBrk="0" hangingPunct="1">
        <a:defRPr sz="1836" kern="1200">
          <a:solidFill>
            <a:schemeClr val="tx1"/>
          </a:solidFill>
          <a:latin typeface="+mn-lt"/>
          <a:ea typeface="+mn-ea"/>
          <a:cs typeface="+mn-cs"/>
        </a:defRPr>
      </a:lvl7pPr>
      <a:lvl8pPr marL="3264088" algn="l" defTabSz="932597" rtl="0" eaLnBrk="1" latinLnBrk="0" hangingPunct="1">
        <a:defRPr sz="1836" kern="1200">
          <a:solidFill>
            <a:schemeClr val="tx1"/>
          </a:solidFill>
          <a:latin typeface="+mn-lt"/>
          <a:ea typeface="+mn-ea"/>
          <a:cs typeface="+mn-cs"/>
        </a:defRPr>
      </a:lvl8pPr>
      <a:lvl9pPr marL="3730386" algn="l" defTabSz="932597" rtl="0" eaLnBrk="1" latinLnBrk="0" hangingPunct="1">
        <a:defRPr sz="18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3.xml"/><Relationship Id="rId5" Type="http://schemas.microsoft.com/office/2007/relationships/hdphoto" Target="../media/hdphoto2.wdp"/><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3792336" y="3707132"/>
            <a:ext cx="7801045" cy="1451559"/>
            <a:chOff x="3917475" y="3393700"/>
            <a:chExt cx="7648778" cy="1423226"/>
          </a:xfrm>
        </p:grpSpPr>
        <p:sp>
          <p:nvSpPr>
            <p:cNvPr id="54" name="TextBox 53"/>
            <p:cNvSpPr txBox="1"/>
            <p:nvPr/>
          </p:nvSpPr>
          <p:spPr>
            <a:xfrm>
              <a:off x="3917476" y="3393700"/>
              <a:ext cx="5101617" cy="594650"/>
            </a:xfrm>
            <a:prstGeom prst="rect">
              <a:avLst/>
            </a:prstGeom>
            <a:noFill/>
          </p:spPr>
          <p:txBody>
            <a:bodyPr wrap="square" rtlCol="0">
              <a:spAutoFit/>
            </a:bodyPr>
            <a:lstStyle/>
            <a:p>
              <a:pPr defTabSz="932597"/>
              <a:r>
                <a:rPr lang="en-IN" sz="3264" b="1" dirty="0">
                  <a:solidFill>
                    <a:srgbClr val="505050"/>
                  </a:solidFill>
                  <a:latin typeface="Lato" panose="020F0502020204030203" pitchFamily="34" charset="0"/>
                  <a:ea typeface="Lato" panose="020F0502020204030203" pitchFamily="34" charset="0"/>
                  <a:cs typeface="Lato" panose="020F0502020204030203" pitchFamily="34" charset="0"/>
                </a:rPr>
                <a:t>Jeff Hollan</a:t>
              </a:r>
            </a:p>
          </p:txBody>
        </p:sp>
        <p:sp>
          <p:nvSpPr>
            <p:cNvPr id="55" name="TextBox 54"/>
            <p:cNvSpPr txBox="1"/>
            <p:nvPr/>
          </p:nvSpPr>
          <p:spPr>
            <a:xfrm>
              <a:off x="3917476" y="3907220"/>
              <a:ext cx="6750524" cy="374846"/>
            </a:xfrm>
            <a:prstGeom prst="rect">
              <a:avLst/>
            </a:prstGeom>
            <a:noFill/>
          </p:spPr>
          <p:txBody>
            <a:bodyPr wrap="square" rtlCol="0">
              <a:spAutoFit/>
            </a:bodyPr>
            <a:lstStyle/>
            <a:p>
              <a:pPr defTabSz="932597"/>
              <a:r>
                <a:rPr lang="en-IN" sz="1836" b="1" dirty="0">
                  <a:solidFill>
                    <a:srgbClr val="505050"/>
                  </a:solidFill>
                  <a:latin typeface="Lato" panose="020F0502020204030203" pitchFamily="34" charset="0"/>
                  <a:ea typeface="Lato" panose="020F0502020204030203" pitchFamily="34" charset="0"/>
                  <a:cs typeface="Lato" panose="020F0502020204030203" pitchFamily="34" charset="0"/>
                </a:rPr>
                <a:t>Program Manager - Microsoft</a:t>
              </a:r>
            </a:p>
          </p:txBody>
        </p:sp>
        <p:sp>
          <p:nvSpPr>
            <p:cNvPr id="56" name="TextBox 55"/>
            <p:cNvSpPr txBox="1"/>
            <p:nvPr/>
          </p:nvSpPr>
          <p:spPr>
            <a:xfrm>
              <a:off x="3917475" y="4347887"/>
              <a:ext cx="7648778" cy="469039"/>
            </a:xfrm>
            <a:prstGeom prst="rect">
              <a:avLst/>
            </a:prstGeom>
            <a:noFill/>
          </p:spPr>
          <p:txBody>
            <a:bodyPr wrap="square" rtlCol="0">
              <a:spAutoFit/>
            </a:bodyPr>
            <a:lstStyle/>
            <a:p>
              <a:pPr defTabSz="932597"/>
              <a:r>
                <a:rPr lang="en-IN" sz="2448" b="1" dirty="0">
                  <a:solidFill>
                    <a:srgbClr val="505050"/>
                  </a:solidFill>
                  <a:latin typeface="Lato" panose="020F0502020204030203" pitchFamily="34" charset="0"/>
                  <a:ea typeface="Lato" panose="020F0502020204030203" pitchFamily="34" charset="0"/>
                  <a:cs typeface="Lato" panose="020F0502020204030203" pitchFamily="34" charset="0"/>
                </a:rPr>
                <a:t>Azure Functions – Serverless compute in the cloud</a:t>
              </a:r>
            </a:p>
          </p:txBody>
        </p:sp>
      </p:grpSp>
      <p:pic>
        <p:nvPicPr>
          <p:cNvPr id="1026" name="Picture 2" descr="https://www.biztalk360.com/integrate-2017/images/JeffHoll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533" y="3988408"/>
            <a:ext cx="1101500" cy="1101500"/>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31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69E85-97CA-40AA-89AD-F91301BEA178}"/>
              </a:ext>
            </a:extLst>
          </p:cNvPr>
          <p:cNvSpPr>
            <a:spLocks noGrp="1"/>
          </p:cNvSpPr>
          <p:nvPr>
            <p:ph type="title"/>
          </p:nvPr>
        </p:nvSpPr>
        <p:spPr/>
        <p:txBody>
          <a:bodyPr/>
          <a:lstStyle/>
          <a:p>
            <a:r>
              <a:rPr lang="en-US" dirty="0"/>
              <a:t>Azure Functions Runtime</a:t>
            </a:r>
          </a:p>
        </p:txBody>
      </p:sp>
      <p:sp>
        <p:nvSpPr>
          <p:cNvPr id="3" name="Text Placeholder 2">
            <a:extLst>
              <a:ext uri="{FF2B5EF4-FFF2-40B4-BE49-F238E27FC236}">
                <a16:creationId xmlns:a16="http://schemas.microsoft.com/office/drawing/2014/main" id="{41A665E5-270F-4FFF-908F-ADED8C3C19FA}"/>
              </a:ext>
            </a:extLst>
          </p:cNvPr>
          <p:cNvSpPr>
            <a:spLocks noGrp="1"/>
          </p:cNvSpPr>
          <p:nvPr>
            <p:ph type="body" sz="quarter" idx="10"/>
          </p:nvPr>
        </p:nvSpPr>
        <p:spPr>
          <a:xfrm>
            <a:off x="274640" y="1212850"/>
            <a:ext cx="11888786" cy="3981859"/>
          </a:xfrm>
        </p:spPr>
        <p:txBody>
          <a:bodyPr/>
          <a:lstStyle/>
          <a:p>
            <a:pPr marL="571500" indent="-571500">
              <a:buFont typeface="Arial" panose="020B0604020202020204" pitchFamily="34" charset="0"/>
              <a:buChar char="•"/>
            </a:pPr>
            <a:r>
              <a:rPr lang="en-US" dirty="0"/>
              <a:t>Made up of the </a:t>
            </a:r>
            <a:r>
              <a:rPr lang="en-US" b="1" dirty="0"/>
              <a:t>Management Role </a:t>
            </a:r>
            <a:r>
              <a:rPr lang="en-US" dirty="0"/>
              <a:t>(portal experience) and </a:t>
            </a:r>
            <a:r>
              <a:rPr lang="en-US" b="1" dirty="0"/>
              <a:t>Worker Role</a:t>
            </a:r>
            <a:r>
              <a:rPr lang="en-US" dirty="0"/>
              <a:t> (execution)</a:t>
            </a:r>
          </a:p>
          <a:p>
            <a:pPr marL="571500" indent="-571500">
              <a:buFont typeface="Arial" panose="020B0604020202020204" pitchFamily="34" charset="0"/>
              <a:buChar char="•"/>
            </a:pPr>
            <a:r>
              <a:rPr lang="en-US" dirty="0"/>
              <a:t>Runs on the IoT Edge</a:t>
            </a:r>
          </a:p>
          <a:p>
            <a:pPr marL="800057" lvl="1" indent="-571500">
              <a:buFont typeface="Arial" panose="020B0604020202020204" pitchFamily="34" charset="0"/>
              <a:buChar char="•"/>
            </a:pPr>
            <a:r>
              <a:rPr lang="en-US" dirty="0"/>
              <a:t>Data has gravity – allows you to process data on the device</a:t>
            </a:r>
          </a:p>
          <a:p>
            <a:pPr marL="571500" indent="-571500">
              <a:buFont typeface="Arial" panose="020B0604020202020204" pitchFamily="34" charset="0"/>
              <a:buChar char="•"/>
            </a:pPr>
            <a:r>
              <a:rPr lang="en-US" dirty="0"/>
              <a:t>Same runtime as the local debugger</a:t>
            </a:r>
            <a:r>
              <a:rPr lang="en-US"/>
              <a:t>, GitHub code, and Azure</a:t>
            </a:r>
            <a:endParaRPr lang="en-US" dirty="0"/>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61818767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F67C-C4C5-49DA-8076-2E454F3E3EE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54713727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8059612" y="3873462"/>
            <a:ext cx="1032908" cy="634350"/>
          </a:xfrm>
          <a:prstGeom prst="rect">
            <a:avLst/>
          </a:prstGeom>
          <a:noFill/>
        </p:spPr>
        <p:txBody>
          <a:bodyPr wrap="none" lIns="182828" tIns="146262" rIns="182828" bIns="146262" rtlCol="0">
            <a:spAutoFit/>
          </a:bodyPr>
          <a:lstStyle/>
          <a:p>
            <a:pPr defTabSz="914049">
              <a:lnSpc>
                <a:spcPct val="90000"/>
              </a:lnSpc>
              <a:spcAft>
                <a:spcPts val="600"/>
              </a:spcAft>
              <a:defRPr/>
            </a:pPr>
            <a:r>
              <a:rPr lang="en-US" sz="2400" kern="0">
                <a:gradFill>
                  <a:gsLst>
                    <a:gs pos="1250">
                      <a:srgbClr val="353535"/>
                    </a:gs>
                    <a:gs pos="100000">
                      <a:srgbClr val="353535"/>
                    </a:gs>
                  </a:gsLst>
                  <a:lin ang="5400000" scaled="0"/>
                </a:gradFill>
                <a:latin typeface="Segoe UI"/>
              </a:rPr>
              <a:t>PaaS</a:t>
            </a:r>
          </a:p>
        </p:txBody>
      </p:sp>
      <p:sp>
        <p:nvSpPr>
          <p:cNvPr id="28" name="TextBox 27"/>
          <p:cNvSpPr txBox="1"/>
          <p:nvPr/>
        </p:nvSpPr>
        <p:spPr>
          <a:xfrm>
            <a:off x="5174486" y="3873462"/>
            <a:ext cx="939731" cy="634350"/>
          </a:xfrm>
          <a:prstGeom prst="rect">
            <a:avLst/>
          </a:prstGeom>
          <a:noFill/>
        </p:spPr>
        <p:txBody>
          <a:bodyPr wrap="none" lIns="182828" tIns="146262" rIns="182828" bIns="146262" rtlCol="0">
            <a:spAutoFit/>
          </a:bodyPr>
          <a:lstStyle/>
          <a:p>
            <a:pPr defTabSz="914049">
              <a:lnSpc>
                <a:spcPct val="90000"/>
              </a:lnSpc>
              <a:spcAft>
                <a:spcPts val="600"/>
              </a:spcAft>
              <a:defRPr/>
            </a:pPr>
            <a:r>
              <a:rPr lang="en-US" sz="2400" kern="0">
                <a:gradFill>
                  <a:gsLst>
                    <a:gs pos="1250">
                      <a:srgbClr val="353535"/>
                    </a:gs>
                    <a:gs pos="100000">
                      <a:srgbClr val="353535"/>
                    </a:gs>
                  </a:gsLst>
                  <a:lin ang="5400000" scaled="0"/>
                </a:gradFill>
                <a:latin typeface="Segoe UI"/>
              </a:rPr>
              <a:t>IaaS</a:t>
            </a:r>
          </a:p>
        </p:txBody>
      </p:sp>
      <p:sp>
        <p:nvSpPr>
          <p:cNvPr id="27" name="TextBox 26"/>
          <p:cNvSpPr txBox="1"/>
          <p:nvPr/>
        </p:nvSpPr>
        <p:spPr>
          <a:xfrm>
            <a:off x="551543" y="3873462"/>
            <a:ext cx="2134685" cy="634350"/>
          </a:xfrm>
          <a:prstGeom prst="rect">
            <a:avLst/>
          </a:prstGeom>
          <a:noFill/>
        </p:spPr>
        <p:txBody>
          <a:bodyPr wrap="none" lIns="182828" tIns="146262" rIns="182828" bIns="146262" rtlCol="0">
            <a:spAutoFit/>
          </a:bodyPr>
          <a:lstStyle/>
          <a:p>
            <a:pPr defTabSz="914049">
              <a:lnSpc>
                <a:spcPct val="90000"/>
              </a:lnSpc>
              <a:spcAft>
                <a:spcPts val="600"/>
              </a:spcAft>
              <a:defRPr/>
            </a:pPr>
            <a:r>
              <a:rPr lang="en-US" sz="2400" kern="0">
                <a:gradFill>
                  <a:gsLst>
                    <a:gs pos="1250">
                      <a:srgbClr val="353535"/>
                    </a:gs>
                    <a:gs pos="100000">
                      <a:srgbClr val="353535"/>
                    </a:gs>
                  </a:gsLst>
                  <a:lin ang="5400000" scaled="0"/>
                </a:gradFill>
                <a:latin typeface="Segoe UI"/>
              </a:rPr>
              <a:t>On-Premises</a:t>
            </a:r>
          </a:p>
        </p:txBody>
      </p:sp>
      <p:sp>
        <p:nvSpPr>
          <p:cNvPr id="2" name="Title 1"/>
          <p:cNvSpPr>
            <a:spLocks noGrp="1"/>
          </p:cNvSpPr>
          <p:nvPr>
            <p:ph type="title"/>
          </p:nvPr>
        </p:nvSpPr>
        <p:spPr/>
        <p:txBody>
          <a:bodyPr/>
          <a:lstStyle/>
          <a:p>
            <a:r>
              <a:rPr lang="en-US" dirty="0"/>
              <a:t>The evolution of application platforms</a:t>
            </a:r>
          </a:p>
        </p:txBody>
      </p:sp>
      <p:cxnSp>
        <p:nvCxnSpPr>
          <p:cNvPr id="11" name="Straight Arrow Connector 10"/>
          <p:cNvCxnSpPr>
            <a:cxnSpLocks/>
          </p:cNvCxnSpPr>
          <p:nvPr/>
        </p:nvCxnSpPr>
        <p:spPr>
          <a:xfrm>
            <a:off x="-12563" y="3676543"/>
            <a:ext cx="11991021" cy="0"/>
          </a:xfrm>
          <a:prstGeom prst="straightConnector1">
            <a:avLst/>
          </a:prstGeom>
          <a:ln w="25400">
            <a:solidFill>
              <a:schemeClr val="tx2"/>
            </a:solidFill>
            <a:headEnd type="none"/>
            <a:tailEnd type="triangle" w="lg" len="med"/>
          </a:ln>
        </p:spPr>
        <p:style>
          <a:lnRef idx="1">
            <a:schemeClr val="accent1"/>
          </a:lnRef>
          <a:fillRef idx="0">
            <a:schemeClr val="accent1"/>
          </a:fillRef>
          <a:effectRef idx="0">
            <a:schemeClr val="accent1"/>
          </a:effectRef>
          <a:fontRef idx="minor">
            <a:schemeClr val="tx1"/>
          </a:fontRef>
        </p:style>
      </p:cxnSp>
      <p:sp>
        <p:nvSpPr>
          <p:cNvPr id="12" name="Oval 11"/>
          <p:cNvSpPr/>
          <p:nvPr/>
        </p:nvSpPr>
        <p:spPr bwMode="auto">
          <a:xfrm>
            <a:off x="762236" y="3588635"/>
            <a:ext cx="175821" cy="175821"/>
          </a:xfrm>
          <a:prstGeom prst="ellipse">
            <a:avLst/>
          </a:prstGeom>
          <a:solidFill>
            <a:schemeClr val="bg1"/>
          </a:solidFill>
          <a:ln w="254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0" name="Oval 19"/>
          <p:cNvSpPr/>
          <p:nvPr/>
        </p:nvSpPr>
        <p:spPr bwMode="auto">
          <a:xfrm>
            <a:off x="5381156" y="3588635"/>
            <a:ext cx="175821" cy="175821"/>
          </a:xfrm>
          <a:prstGeom prst="ellipse">
            <a:avLst/>
          </a:prstGeom>
          <a:solidFill>
            <a:schemeClr val="bg1"/>
          </a:solidFill>
          <a:ln w="254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1" name="Oval 20"/>
          <p:cNvSpPr/>
          <p:nvPr/>
        </p:nvSpPr>
        <p:spPr bwMode="auto">
          <a:xfrm>
            <a:off x="8265653" y="3588635"/>
            <a:ext cx="175821" cy="175821"/>
          </a:xfrm>
          <a:prstGeom prst="ellipse">
            <a:avLst/>
          </a:prstGeom>
          <a:solidFill>
            <a:schemeClr val="bg1"/>
          </a:solidFill>
          <a:ln w="254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 name="Oval 21"/>
          <p:cNvSpPr/>
          <p:nvPr/>
        </p:nvSpPr>
        <p:spPr bwMode="auto">
          <a:xfrm>
            <a:off x="10948470" y="3588635"/>
            <a:ext cx="175821" cy="175821"/>
          </a:xfrm>
          <a:prstGeom prst="ellipse">
            <a:avLst/>
          </a:prstGeom>
          <a:solidFill>
            <a:schemeClr val="bg1"/>
          </a:solidFill>
          <a:ln w="254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nvGrpSpPr>
          <p:cNvPr id="56" name="Group 55"/>
          <p:cNvGrpSpPr/>
          <p:nvPr/>
        </p:nvGrpSpPr>
        <p:grpSpPr>
          <a:xfrm>
            <a:off x="461006" y="2385103"/>
            <a:ext cx="958190" cy="1022522"/>
            <a:chOff x="2084593" y="2157479"/>
            <a:chExt cx="958326" cy="1022668"/>
          </a:xfrm>
        </p:grpSpPr>
        <p:grpSp>
          <p:nvGrpSpPr>
            <p:cNvPr id="33" name="Group 4"/>
            <p:cNvGrpSpPr>
              <a:grpSpLocks noChangeAspect="1"/>
            </p:cNvGrpSpPr>
            <p:nvPr/>
          </p:nvGrpSpPr>
          <p:grpSpPr bwMode="auto">
            <a:xfrm>
              <a:off x="2084593" y="2157479"/>
              <a:ext cx="475727" cy="1022668"/>
              <a:chOff x="7" y="12"/>
              <a:chExt cx="167" cy="359"/>
            </a:xfrm>
          </p:grpSpPr>
          <p:sp>
            <p:nvSpPr>
              <p:cNvPr id="35" name="Rectangle 5"/>
              <p:cNvSpPr>
                <a:spLocks noChangeArrowheads="1"/>
              </p:cNvSpPr>
              <p:nvPr/>
            </p:nvSpPr>
            <p:spPr bwMode="auto">
              <a:xfrm>
                <a:off x="7" y="45"/>
                <a:ext cx="167" cy="326"/>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36" name="Freeform 6"/>
              <p:cNvSpPr>
                <a:spLocks/>
              </p:cNvSpPr>
              <p:nvPr/>
            </p:nvSpPr>
            <p:spPr bwMode="auto">
              <a:xfrm>
                <a:off x="69" y="312"/>
                <a:ext cx="43" cy="59"/>
              </a:xfrm>
              <a:custGeom>
                <a:avLst/>
                <a:gdLst>
                  <a:gd name="T0" fmla="*/ 20 w 20"/>
                  <a:gd name="T1" fmla="*/ 28 h 28"/>
                  <a:gd name="T2" fmla="*/ 20 w 20"/>
                  <a:gd name="T3" fmla="*/ 10 h 28"/>
                  <a:gd name="T4" fmla="*/ 10 w 20"/>
                  <a:gd name="T5" fmla="*/ 0 h 28"/>
                  <a:gd name="T6" fmla="*/ 0 w 20"/>
                  <a:gd name="T7" fmla="*/ 10 h 28"/>
                  <a:gd name="T8" fmla="*/ 0 w 20"/>
                  <a:gd name="T9" fmla="*/ 28 h 28"/>
                </a:gdLst>
                <a:ahLst/>
                <a:cxnLst>
                  <a:cxn ang="0">
                    <a:pos x="T0" y="T1"/>
                  </a:cxn>
                  <a:cxn ang="0">
                    <a:pos x="T2" y="T3"/>
                  </a:cxn>
                  <a:cxn ang="0">
                    <a:pos x="T4" y="T5"/>
                  </a:cxn>
                  <a:cxn ang="0">
                    <a:pos x="T6" y="T7"/>
                  </a:cxn>
                  <a:cxn ang="0">
                    <a:pos x="T8" y="T9"/>
                  </a:cxn>
                </a:cxnLst>
                <a:rect l="0" t="0" r="r" b="b"/>
                <a:pathLst>
                  <a:path w="20" h="28">
                    <a:moveTo>
                      <a:pt x="20" y="28"/>
                    </a:moveTo>
                    <a:cubicBezTo>
                      <a:pt x="20" y="10"/>
                      <a:pt x="20" y="10"/>
                      <a:pt x="20" y="10"/>
                    </a:cubicBezTo>
                    <a:cubicBezTo>
                      <a:pt x="20" y="5"/>
                      <a:pt x="15" y="0"/>
                      <a:pt x="10" y="0"/>
                    </a:cubicBezTo>
                    <a:cubicBezTo>
                      <a:pt x="5" y="0"/>
                      <a:pt x="0" y="5"/>
                      <a:pt x="0" y="10"/>
                    </a:cubicBezTo>
                    <a:cubicBezTo>
                      <a:pt x="0" y="28"/>
                      <a:pt x="0" y="28"/>
                      <a:pt x="0" y="28"/>
                    </a:cubicBez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37" name="Rectangle 7"/>
              <p:cNvSpPr>
                <a:spLocks noChangeArrowheads="1"/>
              </p:cNvSpPr>
              <p:nvPr/>
            </p:nvSpPr>
            <p:spPr bwMode="auto">
              <a:xfrm>
                <a:off x="42" y="232"/>
                <a:ext cx="25" cy="25"/>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38" name="Rectangle 8"/>
              <p:cNvSpPr>
                <a:spLocks noChangeArrowheads="1"/>
              </p:cNvSpPr>
              <p:nvPr/>
            </p:nvSpPr>
            <p:spPr bwMode="auto">
              <a:xfrm>
                <a:off x="114" y="232"/>
                <a:ext cx="26" cy="25"/>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39" name="Rectangle 9"/>
              <p:cNvSpPr>
                <a:spLocks noChangeArrowheads="1"/>
              </p:cNvSpPr>
              <p:nvPr/>
            </p:nvSpPr>
            <p:spPr bwMode="auto">
              <a:xfrm>
                <a:off x="42" y="164"/>
                <a:ext cx="25" cy="25"/>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0" name="Rectangle 10"/>
              <p:cNvSpPr>
                <a:spLocks noChangeArrowheads="1"/>
              </p:cNvSpPr>
              <p:nvPr/>
            </p:nvSpPr>
            <p:spPr bwMode="auto">
              <a:xfrm>
                <a:off x="114" y="164"/>
                <a:ext cx="26" cy="25"/>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1" name="Rectangle 11"/>
              <p:cNvSpPr>
                <a:spLocks noChangeArrowheads="1"/>
              </p:cNvSpPr>
              <p:nvPr/>
            </p:nvSpPr>
            <p:spPr bwMode="auto">
              <a:xfrm>
                <a:off x="42" y="98"/>
                <a:ext cx="25" cy="24"/>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2" name="Rectangle 12"/>
              <p:cNvSpPr>
                <a:spLocks noChangeArrowheads="1"/>
              </p:cNvSpPr>
              <p:nvPr/>
            </p:nvSpPr>
            <p:spPr bwMode="auto">
              <a:xfrm>
                <a:off x="114" y="98"/>
                <a:ext cx="26" cy="24"/>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3" name="Rectangle 13"/>
              <p:cNvSpPr>
                <a:spLocks noChangeArrowheads="1"/>
              </p:cNvSpPr>
              <p:nvPr/>
            </p:nvSpPr>
            <p:spPr bwMode="auto">
              <a:xfrm>
                <a:off x="31" y="12"/>
                <a:ext cx="47" cy="33"/>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grpSp>
          <p:nvGrpSpPr>
            <p:cNvPr id="54" name="Group 53"/>
            <p:cNvGrpSpPr/>
            <p:nvPr/>
          </p:nvGrpSpPr>
          <p:grpSpPr>
            <a:xfrm>
              <a:off x="2561534" y="2758439"/>
              <a:ext cx="475727" cy="421466"/>
              <a:chOff x="2779974" y="2727959"/>
              <a:chExt cx="475727" cy="421466"/>
            </a:xfrm>
          </p:grpSpPr>
          <p:sp>
            <p:nvSpPr>
              <p:cNvPr id="45" name="Rectangle 5"/>
              <p:cNvSpPr>
                <a:spLocks noChangeArrowheads="1"/>
              </p:cNvSpPr>
              <p:nvPr/>
            </p:nvSpPr>
            <p:spPr bwMode="auto">
              <a:xfrm>
                <a:off x="2779974" y="2727959"/>
                <a:ext cx="475727" cy="421465"/>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6" name="Freeform 6"/>
              <p:cNvSpPr>
                <a:spLocks/>
              </p:cNvSpPr>
              <p:nvPr/>
            </p:nvSpPr>
            <p:spPr bwMode="auto">
              <a:xfrm>
                <a:off x="3058191" y="2981354"/>
                <a:ext cx="122493" cy="168071"/>
              </a:xfrm>
              <a:custGeom>
                <a:avLst/>
                <a:gdLst>
                  <a:gd name="T0" fmla="*/ 20 w 20"/>
                  <a:gd name="T1" fmla="*/ 28 h 28"/>
                  <a:gd name="T2" fmla="*/ 20 w 20"/>
                  <a:gd name="T3" fmla="*/ 10 h 28"/>
                  <a:gd name="T4" fmla="*/ 10 w 20"/>
                  <a:gd name="T5" fmla="*/ 0 h 28"/>
                  <a:gd name="T6" fmla="*/ 0 w 20"/>
                  <a:gd name="T7" fmla="*/ 10 h 28"/>
                  <a:gd name="T8" fmla="*/ 0 w 20"/>
                  <a:gd name="T9" fmla="*/ 28 h 28"/>
                </a:gdLst>
                <a:ahLst/>
                <a:cxnLst>
                  <a:cxn ang="0">
                    <a:pos x="T0" y="T1"/>
                  </a:cxn>
                  <a:cxn ang="0">
                    <a:pos x="T2" y="T3"/>
                  </a:cxn>
                  <a:cxn ang="0">
                    <a:pos x="T4" y="T5"/>
                  </a:cxn>
                  <a:cxn ang="0">
                    <a:pos x="T6" y="T7"/>
                  </a:cxn>
                  <a:cxn ang="0">
                    <a:pos x="T8" y="T9"/>
                  </a:cxn>
                </a:cxnLst>
                <a:rect l="0" t="0" r="r" b="b"/>
                <a:pathLst>
                  <a:path w="20" h="28">
                    <a:moveTo>
                      <a:pt x="20" y="28"/>
                    </a:moveTo>
                    <a:cubicBezTo>
                      <a:pt x="20" y="10"/>
                      <a:pt x="20" y="10"/>
                      <a:pt x="20" y="10"/>
                    </a:cubicBezTo>
                    <a:cubicBezTo>
                      <a:pt x="20" y="5"/>
                      <a:pt x="15" y="0"/>
                      <a:pt x="10" y="0"/>
                    </a:cubicBezTo>
                    <a:cubicBezTo>
                      <a:pt x="5" y="0"/>
                      <a:pt x="0" y="5"/>
                      <a:pt x="0" y="10"/>
                    </a:cubicBezTo>
                    <a:cubicBezTo>
                      <a:pt x="0" y="28"/>
                      <a:pt x="0" y="28"/>
                      <a:pt x="0" y="28"/>
                    </a:cubicBez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7" name="Rectangle 7"/>
              <p:cNvSpPr>
                <a:spLocks noChangeArrowheads="1"/>
              </p:cNvSpPr>
              <p:nvPr/>
            </p:nvSpPr>
            <p:spPr bwMode="auto">
              <a:xfrm>
                <a:off x="2879677" y="2829662"/>
                <a:ext cx="71217" cy="71216"/>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8" name="Rectangle 8"/>
              <p:cNvSpPr>
                <a:spLocks noChangeArrowheads="1"/>
              </p:cNvSpPr>
              <p:nvPr/>
            </p:nvSpPr>
            <p:spPr bwMode="auto">
              <a:xfrm>
                <a:off x="3084781" y="2829662"/>
                <a:ext cx="74065" cy="71216"/>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49" name="Rectangle 9"/>
              <p:cNvSpPr>
                <a:spLocks noChangeArrowheads="1"/>
              </p:cNvSpPr>
              <p:nvPr/>
            </p:nvSpPr>
            <p:spPr bwMode="auto">
              <a:xfrm>
                <a:off x="2879677" y="3004253"/>
                <a:ext cx="71217" cy="71216"/>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sp>
          <p:nvSpPr>
            <p:cNvPr id="55" name="Isosceles Triangle 54"/>
            <p:cNvSpPr/>
            <p:nvPr/>
          </p:nvSpPr>
          <p:spPr bwMode="auto">
            <a:xfrm>
              <a:off x="2560320" y="2537142"/>
              <a:ext cx="482599" cy="221297"/>
            </a:xfrm>
            <a:prstGeom prst="triangle">
              <a:avLst>
                <a:gd name="adj" fmla="val 0"/>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err="1">
                <a:solidFill>
                  <a:srgbClr val="353535"/>
                </a:solidFill>
                <a:latin typeface="Segoe UI Semilight"/>
              </a:endParaRPr>
            </a:p>
          </p:txBody>
        </p:sp>
      </p:grpSp>
      <p:grpSp>
        <p:nvGrpSpPr>
          <p:cNvPr id="58" name="Group 16"/>
          <p:cNvGrpSpPr>
            <a:grpSpLocks noChangeAspect="1"/>
          </p:cNvGrpSpPr>
          <p:nvPr/>
        </p:nvGrpSpPr>
        <p:grpSpPr bwMode="auto">
          <a:xfrm>
            <a:off x="7964573" y="2516646"/>
            <a:ext cx="770280" cy="890980"/>
            <a:chOff x="13" y="7"/>
            <a:chExt cx="351" cy="406"/>
          </a:xfrm>
        </p:grpSpPr>
        <p:sp>
          <p:nvSpPr>
            <p:cNvPr id="60" name="Freeform 17"/>
            <p:cNvSpPr>
              <a:spLocks/>
            </p:cNvSpPr>
            <p:nvPr/>
          </p:nvSpPr>
          <p:spPr bwMode="auto">
            <a:xfrm>
              <a:off x="212" y="199"/>
              <a:ext cx="152" cy="176"/>
            </a:xfrm>
            <a:custGeom>
              <a:avLst/>
              <a:gdLst>
                <a:gd name="T0" fmla="*/ 0 w 152"/>
                <a:gd name="T1" fmla="*/ 45 h 176"/>
                <a:gd name="T2" fmla="*/ 76 w 152"/>
                <a:gd name="T3" fmla="*/ 0 h 176"/>
                <a:gd name="T4" fmla="*/ 152 w 152"/>
                <a:gd name="T5" fmla="*/ 45 h 176"/>
                <a:gd name="T6" fmla="*/ 152 w 152"/>
                <a:gd name="T7" fmla="*/ 131 h 176"/>
                <a:gd name="T8" fmla="*/ 76 w 152"/>
                <a:gd name="T9" fmla="*/ 176 h 176"/>
                <a:gd name="T10" fmla="*/ 0 w 152"/>
                <a:gd name="T11" fmla="*/ 131 h 176"/>
                <a:gd name="T12" fmla="*/ 0 w 152"/>
                <a:gd name="T13" fmla="*/ 45 h 176"/>
              </a:gdLst>
              <a:ahLst/>
              <a:cxnLst>
                <a:cxn ang="0">
                  <a:pos x="T0" y="T1"/>
                </a:cxn>
                <a:cxn ang="0">
                  <a:pos x="T2" y="T3"/>
                </a:cxn>
                <a:cxn ang="0">
                  <a:pos x="T4" y="T5"/>
                </a:cxn>
                <a:cxn ang="0">
                  <a:pos x="T6" y="T7"/>
                </a:cxn>
                <a:cxn ang="0">
                  <a:pos x="T8" y="T9"/>
                </a:cxn>
                <a:cxn ang="0">
                  <a:pos x="T10" y="T11"/>
                </a:cxn>
                <a:cxn ang="0">
                  <a:pos x="T12" y="T13"/>
                </a:cxn>
              </a:cxnLst>
              <a:rect l="0" t="0" r="r" b="b"/>
              <a:pathLst>
                <a:path w="152" h="176">
                  <a:moveTo>
                    <a:pt x="0" y="45"/>
                  </a:moveTo>
                  <a:lnTo>
                    <a:pt x="76" y="0"/>
                  </a:lnTo>
                  <a:lnTo>
                    <a:pt x="152" y="45"/>
                  </a:lnTo>
                  <a:lnTo>
                    <a:pt x="152" y="131"/>
                  </a:lnTo>
                  <a:lnTo>
                    <a:pt x="76" y="176"/>
                  </a:lnTo>
                  <a:lnTo>
                    <a:pt x="0" y="131"/>
                  </a:lnTo>
                  <a:lnTo>
                    <a:pt x="0" y="45"/>
                  </a:lnTo>
                  <a:close/>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1" name="Freeform 18"/>
            <p:cNvSpPr>
              <a:spLocks/>
            </p:cNvSpPr>
            <p:nvPr/>
          </p:nvSpPr>
          <p:spPr bwMode="auto">
            <a:xfrm>
              <a:off x="212" y="244"/>
              <a:ext cx="152" cy="44"/>
            </a:xfrm>
            <a:custGeom>
              <a:avLst/>
              <a:gdLst>
                <a:gd name="T0" fmla="*/ 152 w 152"/>
                <a:gd name="T1" fmla="*/ 0 h 44"/>
                <a:gd name="T2" fmla="*/ 76 w 152"/>
                <a:gd name="T3" fmla="*/ 44 h 44"/>
                <a:gd name="T4" fmla="*/ 0 w 152"/>
                <a:gd name="T5" fmla="*/ 0 h 44"/>
              </a:gdLst>
              <a:ahLst/>
              <a:cxnLst>
                <a:cxn ang="0">
                  <a:pos x="T0" y="T1"/>
                </a:cxn>
                <a:cxn ang="0">
                  <a:pos x="T2" y="T3"/>
                </a:cxn>
                <a:cxn ang="0">
                  <a:pos x="T4" y="T5"/>
                </a:cxn>
              </a:cxnLst>
              <a:rect l="0" t="0" r="r" b="b"/>
              <a:pathLst>
                <a:path w="152" h="44">
                  <a:moveTo>
                    <a:pt x="152" y="0"/>
                  </a:moveTo>
                  <a:lnTo>
                    <a:pt x="76" y="44"/>
                  </a:lnTo>
                  <a:lnTo>
                    <a:pt x="0" y="0"/>
                  </a:ln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2" name="Line 19"/>
            <p:cNvSpPr>
              <a:spLocks noChangeShapeType="1"/>
            </p:cNvSpPr>
            <p:nvPr/>
          </p:nvSpPr>
          <p:spPr bwMode="auto">
            <a:xfrm>
              <a:off x="288" y="282"/>
              <a:ext cx="0" cy="93"/>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3" name="Freeform 20"/>
            <p:cNvSpPr>
              <a:spLocks/>
            </p:cNvSpPr>
            <p:nvPr/>
          </p:nvSpPr>
          <p:spPr bwMode="auto">
            <a:xfrm>
              <a:off x="13" y="199"/>
              <a:ext cx="152" cy="176"/>
            </a:xfrm>
            <a:custGeom>
              <a:avLst/>
              <a:gdLst>
                <a:gd name="T0" fmla="*/ 0 w 152"/>
                <a:gd name="T1" fmla="*/ 45 h 176"/>
                <a:gd name="T2" fmla="*/ 76 w 152"/>
                <a:gd name="T3" fmla="*/ 0 h 176"/>
                <a:gd name="T4" fmla="*/ 152 w 152"/>
                <a:gd name="T5" fmla="*/ 45 h 176"/>
                <a:gd name="T6" fmla="*/ 152 w 152"/>
                <a:gd name="T7" fmla="*/ 131 h 176"/>
                <a:gd name="T8" fmla="*/ 76 w 152"/>
                <a:gd name="T9" fmla="*/ 176 h 176"/>
                <a:gd name="T10" fmla="*/ 0 w 152"/>
                <a:gd name="T11" fmla="*/ 131 h 176"/>
                <a:gd name="T12" fmla="*/ 0 w 152"/>
                <a:gd name="T13" fmla="*/ 45 h 176"/>
              </a:gdLst>
              <a:ahLst/>
              <a:cxnLst>
                <a:cxn ang="0">
                  <a:pos x="T0" y="T1"/>
                </a:cxn>
                <a:cxn ang="0">
                  <a:pos x="T2" y="T3"/>
                </a:cxn>
                <a:cxn ang="0">
                  <a:pos x="T4" y="T5"/>
                </a:cxn>
                <a:cxn ang="0">
                  <a:pos x="T6" y="T7"/>
                </a:cxn>
                <a:cxn ang="0">
                  <a:pos x="T8" y="T9"/>
                </a:cxn>
                <a:cxn ang="0">
                  <a:pos x="T10" y="T11"/>
                </a:cxn>
                <a:cxn ang="0">
                  <a:pos x="T12" y="T13"/>
                </a:cxn>
              </a:cxnLst>
              <a:rect l="0" t="0" r="r" b="b"/>
              <a:pathLst>
                <a:path w="152" h="176">
                  <a:moveTo>
                    <a:pt x="0" y="45"/>
                  </a:moveTo>
                  <a:lnTo>
                    <a:pt x="76" y="0"/>
                  </a:lnTo>
                  <a:lnTo>
                    <a:pt x="152" y="45"/>
                  </a:lnTo>
                  <a:lnTo>
                    <a:pt x="152" y="131"/>
                  </a:lnTo>
                  <a:lnTo>
                    <a:pt x="76" y="176"/>
                  </a:lnTo>
                  <a:lnTo>
                    <a:pt x="0" y="131"/>
                  </a:lnTo>
                  <a:lnTo>
                    <a:pt x="0" y="45"/>
                  </a:lnTo>
                  <a:close/>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4" name="Freeform 21"/>
            <p:cNvSpPr>
              <a:spLocks/>
            </p:cNvSpPr>
            <p:nvPr/>
          </p:nvSpPr>
          <p:spPr bwMode="auto">
            <a:xfrm>
              <a:off x="13" y="244"/>
              <a:ext cx="152" cy="44"/>
            </a:xfrm>
            <a:custGeom>
              <a:avLst/>
              <a:gdLst>
                <a:gd name="T0" fmla="*/ 152 w 152"/>
                <a:gd name="T1" fmla="*/ 0 h 44"/>
                <a:gd name="T2" fmla="*/ 76 w 152"/>
                <a:gd name="T3" fmla="*/ 44 h 44"/>
                <a:gd name="T4" fmla="*/ 0 w 152"/>
                <a:gd name="T5" fmla="*/ 0 h 44"/>
              </a:gdLst>
              <a:ahLst/>
              <a:cxnLst>
                <a:cxn ang="0">
                  <a:pos x="T0" y="T1"/>
                </a:cxn>
                <a:cxn ang="0">
                  <a:pos x="T2" y="T3"/>
                </a:cxn>
                <a:cxn ang="0">
                  <a:pos x="T4" y="T5"/>
                </a:cxn>
              </a:cxnLst>
              <a:rect l="0" t="0" r="r" b="b"/>
              <a:pathLst>
                <a:path w="152" h="44">
                  <a:moveTo>
                    <a:pt x="152" y="0"/>
                  </a:moveTo>
                  <a:lnTo>
                    <a:pt x="76" y="44"/>
                  </a:lnTo>
                  <a:lnTo>
                    <a:pt x="0" y="0"/>
                  </a:ln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5" name="Line 22"/>
            <p:cNvSpPr>
              <a:spLocks noChangeShapeType="1"/>
            </p:cNvSpPr>
            <p:nvPr/>
          </p:nvSpPr>
          <p:spPr bwMode="auto">
            <a:xfrm>
              <a:off x="89" y="282"/>
              <a:ext cx="0" cy="93"/>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6" name="Freeform 23"/>
            <p:cNvSpPr>
              <a:spLocks/>
            </p:cNvSpPr>
            <p:nvPr/>
          </p:nvSpPr>
          <p:spPr bwMode="auto">
            <a:xfrm>
              <a:off x="106" y="364"/>
              <a:ext cx="163" cy="49"/>
            </a:xfrm>
            <a:custGeom>
              <a:avLst/>
              <a:gdLst>
                <a:gd name="T0" fmla="*/ 163 w 163"/>
                <a:gd name="T1" fmla="*/ 2 h 49"/>
                <a:gd name="T2" fmla="*/ 83 w 163"/>
                <a:gd name="T3" fmla="*/ 49 h 49"/>
                <a:gd name="T4" fmla="*/ 0 w 163"/>
                <a:gd name="T5" fmla="*/ 0 h 49"/>
              </a:gdLst>
              <a:ahLst/>
              <a:cxnLst>
                <a:cxn ang="0">
                  <a:pos x="T0" y="T1"/>
                </a:cxn>
                <a:cxn ang="0">
                  <a:pos x="T2" y="T3"/>
                </a:cxn>
                <a:cxn ang="0">
                  <a:pos x="T4" y="T5"/>
                </a:cxn>
              </a:cxnLst>
              <a:rect l="0" t="0" r="r" b="b"/>
              <a:pathLst>
                <a:path w="163" h="49">
                  <a:moveTo>
                    <a:pt x="163" y="2"/>
                  </a:moveTo>
                  <a:lnTo>
                    <a:pt x="83" y="49"/>
                  </a:lnTo>
                  <a:lnTo>
                    <a:pt x="0" y="0"/>
                  </a:ln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7" name="Freeform 24"/>
            <p:cNvSpPr>
              <a:spLocks/>
            </p:cNvSpPr>
            <p:nvPr/>
          </p:nvSpPr>
          <p:spPr bwMode="auto">
            <a:xfrm>
              <a:off x="113" y="7"/>
              <a:ext cx="152" cy="176"/>
            </a:xfrm>
            <a:custGeom>
              <a:avLst/>
              <a:gdLst>
                <a:gd name="T0" fmla="*/ 0 w 152"/>
                <a:gd name="T1" fmla="*/ 45 h 176"/>
                <a:gd name="T2" fmla="*/ 76 w 152"/>
                <a:gd name="T3" fmla="*/ 0 h 176"/>
                <a:gd name="T4" fmla="*/ 152 w 152"/>
                <a:gd name="T5" fmla="*/ 45 h 176"/>
                <a:gd name="T6" fmla="*/ 152 w 152"/>
                <a:gd name="T7" fmla="*/ 133 h 176"/>
                <a:gd name="T8" fmla="*/ 76 w 152"/>
                <a:gd name="T9" fmla="*/ 176 h 176"/>
                <a:gd name="T10" fmla="*/ 0 w 152"/>
                <a:gd name="T11" fmla="*/ 133 h 176"/>
                <a:gd name="T12" fmla="*/ 0 w 152"/>
                <a:gd name="T13" fmla="*/ 45 h 176"/>
              </a:gdLst>
              <a:ahLst/>
              <a:cxnLst>
                <a:cxn ang="0">
                  <a:pos x="T0" y="T1"/>
                </a:cxn>
                <a:cxn ang="0">
                  <a:pos x="T2" y="T3"/>
                </a:cxn>
                <a:cxn ang="0">
                  <a:pos x="T4" y="T5"/>
                </a:cxn>
                <a:cxn ang="0">
                  <a:pos x="T6" y="T7"/>
                </a:cxn>
                <a:cxn ang="0">
                  <a:pos x="T8" y="T9"/>
                </a:cxn>
                <a:cxn ang="0">
                  <a:pos x="T10" y="T11"/>
                </a:cxn>
                <a:cxn ang="0">
                  <a:pos x="T12" y="T13"/>
                </a:cxn>
              </a:cxnLst>
              <a:rect l="0" t="0" r="r" b="b"/>
              <a:pathLst>
                <a:path w="152" h="176">
                  <a:moveTo>
                    <a:pt x="0" y="45"/>
                  </a:moveTo>
                  <a:lnTo>
                    <a:pt x="76" y="0"/>
                  </a:lnTo>
                  <a:lnTo>
                    <a:pt x="152" y="45"/>
                  </a:lnTo>
                  <a:lnTo>
                    <a:pt x="152" y="133"/>
                  </a:lnTo>
                  <a:lnTo>
                    <a:pt x="76" y="176"/>
                  </a:lnTo>
                  <a:lnTo>
                    <a:pt x="0" y="133"/>
                  </a:lnTo>
                  <a:lnTo>
                    <a:pt x="0" y="45"/>
                  </a:lnTo>
                  <a:close/>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8" name="Freeform 25"/>
            <p:cNvSpPr>
              <a:spLocks/>
            </p:cNvSpPr>
            <p:nvPr/>
          </p:nvSpPr>
          <p:spPr bwMode="auto">
            <a:xfrm>
              <a:off x="113" y="52"/>
              <a:ext cx="152" cy="44"/>
            </a:xfrm>
            <a:custGeom>
              <a:avLst/>
              <a:gdLst>
                <a:gd name="T0" fmla="*/ 152 w 152"/>
                <a:gd name="T1" fmla="*/ 0 h 44"/>
                <a:gd name="T2" fmla="*/ 76 w 152"/>
                <a:gd name="T3" fmla="*/ 44 h 44"/>
                <a:gd name="T4" fmla="*/ 0 w 152"/>
                <a:gd name="T5" fmla="*/ 0 h 44"/>
              </a:gdLst>
              <a:ahLst/>
              <a:cxnLst>
                <a:cxn ang="0">
                  <a:pos x="T0" y="T1"/>
                </a:cxn>
                <a:cxn ang="0">
                  <a:pos x="T2" y="T3"/>
                </a:cxn>
                <a:cxn ang="0">
                  <a:pos x="T4" y="T5"/>
                </a:cxn>
              </a:cxnLst>
              <a:rect l="0" t="0" r="r" b="b"/>
              <a:pathLst>
                <a:path w="152" h="44">
                  <a:moveTo>
                    <a:pt x="152" y="0"/>
                  </a:moveTo>
                  <a:lnTo>
                    <a:pt x="76" y="44"/>
                  </a:lnTo>
                  <a:lnTo>
                    <a:pt x="0" y="0"/>
                  </a:ln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69" name="Line 26"/>
            <p:cNvSpPr>
              <a:spLocks noChangeShapeType="1"/>
            </p:cNvSpPr>
            <p:nvPr/>
          </p:nvSpPr>
          <p:spPr bwMode="auto">
            <a:xfrm>
              <a:off x="189" y="96"/>
              <a:ext cx="0" cy="87"/>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70" name="Freeform 27"/>
            <p:cNvSpPr>
              <a:spLocks/>
            </p:cNvSpPr>
            <p:nvPr/>
          </p:nvSpPr>
          <p:spPr bwMode="auto">
            <a:xfrm>
              <a:off x="265" y="92"/>
              <a:ext cx="82" cy="141"/>
            </a:xfrm>
            <a:custGeom>
              <a:avLst/>
              <a:gdLst>
                <a:gd name="T0" fmla="*/ 0 w 82"/>
                <a:gd name="T1" fmla="*/ 0 h 141"/>
                <a:gd name="T2" fmla="*/ 82 w 82"/>
                <a:gd name="T3" fmla="*/ 46 h 141"/>
                <a:gd name="T4" fmla="*/ 82 w 82"/>
                <a:gd name="T5" fmla="*/ 141 h 141"/>
              </a:gdLst>
              <a:ahLst/>
              <a:cxnLst>
                <a:cxn ang="0">
                  <a:pos x="T0" y="T1"/>
                </a:cxn>
                <a:cxn ang="0">
                  <a:pos x="T2" y="T3"/>
                </a:cxn>
                <a:cxn ang="0">
                  <a:pos x="T4" y="T5"/>
                </a:cxn>
              </a:cxnLst>
              <a:rect l="0" t="0" r="r" b="b"/>
              <a:pathLst>
                <a:path w="82" h="141">
                  <a:moveTo>
                    <a:pt x="0" y="0"/>
                  </a:moveTo>
                  <a:lnTo>
                    <a:pt x="82" y="46"/>
                  </a:lnTo>
                  <a:lnTo>
                    <a:pt x="82" y="141"/>
                  </a:ln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71" name="Freeform 28"/>
            <p:cNvSpPr>
              <a:spLocks/>
            </p:cNvSpPr>
            <p:nvPr/>
          </p:nvSpPr>
          <p:spPr bwMode="auto">
            <a:xfrm>
              <a:off x="30" y="92"/>
              <a:ext cx="83" cy="141"/>
            </a:xfrm>
            <a:custGeom>
              <a:avLst/>
              <a:gdLst>
                <a:gd name="T0" fmla="*/ 0 w 83"/>
                <a:gd name="T1" fmla="*/ 141 h 141"/>
                <a:gd name="T2" fmla="*/ 0 w 83"/>
                <a:gd name="T3" fmla="*/ 46 h 141"/>
                <a:gd name="T4" fmla="*/ 83 w 83"/>
                <a:gd name="T5" fmla="*/ 0 h 141"/>
              </a:gdLst>
              <a:ahLst/>
              <a:cxnLst>
                <a:cxn ang="0">
                  <a:pos x="T0" y="T1"/>
                </a:cxn>
                <a:cxn ang="0">
                  <a:pos x="T2" y="T3"/>
                </a:cxn>
                <a:cxn ang="0">
                  <a:pos x="T4" y="T5"/>
                </a:cxn>
              </a:cxnLst>
              <a:rect l="0" t="0" r="r" b="b"/>
              <a:pathLst>
                <a:path w="83" h="141">
                  <a:moveTo>
                    <a:pt x="0" y="141"/>
                  </a:moveTo>
                  <a:lnTo>
                    <a:pt x="0" y="46"/>
                  </a:lnTo>
                  <a:lnTo>
                    <a:pt x="83" y="0"/>
                  </a:lnTo>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grpSp>
      <p:grpSp>
        <p:nvGrpSpPr>
          <p:cNvPr id="73" name="Group 31"/>
          <p:cNvGrpSpPr>
            <a:grpSpLocks noChangeAspect="1"/>
          </p:cNvGrpSpPr>
          <p:nvPr/>
        </p:nvGrpSpPr>
        <p:grpSpPr bwMode="auto">
          <a:xfrm>
            <a:off x="5075399" y="2683945"/>
            <a:ext cx="692354" cy="723681"/>
            <a:chOff x="12" y="7"/>
            <a:chExt cx="221" cy="231"/>
          </a:xfrm>
        </p:grpSpPr>
        <p:sp>
          <p:nvSpPr>
            <p:cNvPr id="75" name="Rectangle 32"/>
            <p:cNvSpPr>
              <a:spLocks noChangeArrowheads="1"/>
            </p:cNvSpPr>
            <p:nvPr/>
          </p:nvSpPr>
          <p:spPr bwMode="auto">
            <a:xfrm>
              <a:off x="12" y="7"/>
              <a:ext cx="221" cy="60"/>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76" name="Line 33"/>
            <p:cNvSpPr>
              <a:spLocks noChangeShapeType="1"/>
            </p:cNvSpPr>
            <p:nvPr/>
          </p:nvSpPr>
          <p:spPr bwMode="auto">
            <a:xfrm flipH="1">
              <a:off x="191" y="37"/>
              <a:ext cx="17"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77" name="Line 34"/>
            <p:cNvSpPr>
              <a:spLocks noChangeShapeType="1"/>
            </p:cNvSpPr>
            <p:nvPr/>
          </p:nvSpPr>
          <p:spPr bwMode="auto">
            <a:xfrm flipH="1">
              <a:off x="157" y="37"/>
              <a:ext cx="17"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78" name="Line 35"/>
            <p:cNvSpPr>
              <a:spLocks noChangeShapeType="1"/>
            </p:cNvSpPr>
            <p:nvPr/>
          </p:nvSpPr>
          <p:spPr bwMode="auto">
            <a:xfrm flipH="1">
              <a:off x="54" y="37"/>
              <a:ext cx="69"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79" name="Rectangle 36"/>
            <p:cNvSpPr>
              <a:spLocks noChangeArrowheads="1"/>
            </p:cNvSpPr>
            <p:nvPr/>
          </p:nvSpPr>
          <p:spPr bwMode="auto">
            <a:xfrm>
              <a:off x="12" y="93"/>
              <a:ext cx="221" cy="59"/>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0" name="Line 37"/>
            <p:cNvSpPr>
              <a:spLocks noChangeShapeType="1"/>
            </p:cNvSpPr>
            <p:nvPr/>
          </p:nvSpPr>
          <p:spPr bwMode="auto">
            <a:xfrm flipH="1">
              <a:off x="191" y="123"/>
              <a:ext cx="17"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1" name="Line 38"/>
            <p:cNvSpPr>
              <a:spLocks noChangeShapeType="1"/>
            </p:cNvSpPr>
            <p:nvPr/>
          </p:nvSpPr>
          <p:spPr bwMode="auto">
            <a:xfrm flipH="1">
              <a:off x="157" y="123"/>
              <a:ext cx="17"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2" name="Line 39"/>
            <p:cNvSpPr>
              <a:spLocks noChangeShapeType="1"/>
            </p:cNvSpPr>
            <p:nvPr/>
          </p:nvSpPr>
          <p:spPr bwMode="auto">
            <a:xfrm flipH="1">
              <a:off x="54" y="123"/>
              <a:ext cx="69"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3" name="Rectangle 40"/>
            <p:cNvSpPr>
              <a:spLocks noChangeArrowheads="1"/>
            </p:cNvSpPr>
            <p:nvPr/>
          </p:nvSpPr>
          <p:spPr bwMode="auto">
            <a:xfrm>
              <a:off x="12" y="178"/>
              <a:ext cx="221" cy="60"/>
            </a:xfrm>
            <a:prstGeom prst="rect">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4" name="Line 41"/>
            <p:cNvSpPr>
              <a:spLocks noChangeShapeType="1"/>
            </p:cNvSpPr>
            <p:nvPr/>
          </p:nvSpPr>
          <p:spPr bwMode="auto">
            <a:xfrm flipH="1">
              <a:off x="191" y="208"/>
              <a:ext cx="17"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5" name="Line 42"/>
            <p:cNvSpPr>
              <a:spLocks noChangeShapeType="1"/>
            </p:cNvSpPr>
            <p:nvPr/>
          </p:nvSpPr>
          <p:spPr bwMode="auto">
            <a:xfrm flipH="1">
              <a:off x="157" y="208"/>
              <a:ext cx="17"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6" name="Line 43"/>
            <p:cNvSpPr>
              <a:spLocks noChangeShapeType="1"/>
            </p:cNvSpPr>
            <p:nvPr/>
          </p:nvSpPr>
          <p:spPr bwMode="auto">
            <a:xfrm flipH="1">
              <a:off x="54" y="208"/>
              <a:ext cx="69" cy="0"/>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7" name="Line 44"/>
            <p:cNvSpPr>
              <a:spLocks noChangeShapeType="1"/>
            </p:cNvSpPr>
            <p:nvPr/>
          </p:nvSpPr>
          <p:spPr bwMode="auto">
            <a:xfrm flipV="1">
              <a:off x="165" y="127"/>
              <a:ext cx="0" cy="25"/>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8" name="Line 45"/>
            <p:cNvSpPr>
              <a:spLocks noChangeShapeType="1"/>
            </p:cNvSpPr>
            <p:nvPr/>
          </p:nvSpPr>
          <p:spPr bwMode="auto">
            <a:xfrm flipV="1">
              <a:off x="165" y="42"/>
              <a:ext cx="0" cy="25"/>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89" name="Line 46"/>
            <p:cNvSpPr>
              <a:spLocks noChangeShapeType="1"/>
            </p:cNvSpPr>
            <p:nvPr/>
          </p:nvSpPr>
          <p:spPr bwMode="auto">
            <a:xfrm flipV="1">
              <a:off x="165" y="212"/>
              <a:ext cx="0" cy="26"/>
            </a:xfrm>
            <a:prstGeom prst="line">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grpSp>
      <p:sp>
        <p:nvSpPr>
          <p:cNvPr id="94" name="Right Brace 93"/>
          <p:cNvSpPr/>
          <p:nvPr/>
        </p:nvSpPr>
        <p:spPr>
          <a:xfrm rot="5400000">
            <a:off x="8243201" y="1324402"/>
            <a:ext cx="335408" cy="7128146"/>
          </a:xfrm>
          <a:prstGeom prst="rightBrace">
            <a:avLst>
              <a:gd name="adj1" fmla="val 146892"/>
              <a:gd name="adj2" fmla="val 50000"/>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99" name="Freeform 50"/>
          <p:cNvSpPr>
            <a:spLocks/>
          </p:cNvSpPr>
          <p:nvPr/>
        </p:nvSpPr>
        <p:spPr bwMode="auto">
          <a:xfrm>
            <a:off x="7935872" y="5373492"/>
            <a:ext cx="874319" cy="586309"/>
          </a:xfrm>
          <a:custGeom>
            <a:avLst/>
            <a:gdLst>
              <a:gd name="T0" fmla="*/ 28 w 120"/>
              <a:gd name="T1" fmla="*/ 32 h 80"/>
              <a:gd name="T2" fmla="*/ 60 w 120"/>
              <a:gd name="T3" fmla="*/ 0 h 80"/>
              <a:gd name="T4" fmla="*/ 90 w 120"/>
              <a:gd name="T5" fmla="*/ 20 h 80"/>
              <a:gd name="T6" fmla="*/ 90 w 120"/>
              <a:gd name="T7" fmla="*/ 20 h 80"/>
              <a:gd name="T8" fmla="*/ 120 w 120"/>
              <a:gd name="T9" fmla="*/ 50 h 80"/>
              <a:gd name="T10" fmla="*/ 90 w 120"/>
              <a:gd name="T11" fmla="*/ 80 h 80"/>
              <a:gd name="T12" fmla="*/ 24 w 120"/>
              <a:gd name="T13" fmla="*/ 80 h 80"/>
              <a:gd name="T14" fmla="*/ 0 w 120"/>
              <a:gd name="T15" fmla="*/ 56 h 80"/>
              <a:gd name="T16" fmla="*/ 24 w 120"/>
              <a:gd name="T17" fmla="*/ 32 h 80"/>
              <a:gd name="T18" fmla="*/ 28 w 120"/>
              <a:gd name="T19" fmla="*/ 3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80">
                <a:moveTo>
                  <a:pt x="28" y="32"/>
                </a:moveTo>
                <a:cubicBezTo>
                  <a:pt x="28" y="14"/>
                  <a:pt x="42" y="0"/>
                  <a:pt x="60" y="0"/>
                </a:cubicBezTo>
                <a:cubicBezTo>
                  <a:pt x="73" y="0"/>
                  <a:pt x="85" y="8"/>
                  <a:pt x="90" y="20"/>
                </a:cubicBezTo>
                <a:cubicBezTo>
                  <a:pt x="90" y="20"/>
                  <a:pt x="90" y="20"/>
                  <a:pt x="90" y="20"/>
                </a:cubicBezTo>
                <a:cubicBezTo>
                  <a:pt x="107" y="20"/>
                  <a:pt x="120" y="33"/>
                  <a:pt x="120" y="50"/>
                </a:cubicBezTo>
                <a:cubicBezTo>
                  <a:pt x="120" y="67"/>
                  <a:pt x="107" y="80"/>
                  <a:pt x="90" y="80"/>
                </a:cubicBezTo>
                <a:cubicBezTo>
                  <a:pt x="24" y="80"/>
                  <a:pt x="24" y="80"/>
                  <a:pt x="24" y="80"/>
                </a:cubicBezTo>
                <a:cubicBezTo>
                  <a:pt x="11" y="80"/>
                  <a:pt x="0" y="69"/>
                  <a:pt x="0" y="56"/>
                </a:cubicBezTo>
                <a:cubicBezTo>
                  <a:pt x="0" y="43"/>
                  <a:pt x="11" y="32"/>
                  <a:pt x="24" y="32"/>
                </a:cubicBezTo>
                <a:cubicBezTo>
                  <a:pt x="25" y="32"/>
                  <a:pt x="27" y="32"/>
                  <a:pt x="28" y="32"/>
                </a:cubicBezTo>
                <a:close/>
              </a:path>
            </a:pathLst>
          </a:cu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100" name="Freeform 50"/>
          <p:cNvSpPr>
            <a:spLocks/>
          </p:cNvSpPr>
          <p:nvPr/>
        </p:nvSpPr>
        <p:spPr bwMode="auto">
          <a:xfrm flipH="1">
            <a:off x="8335638" y="5547381"/>
            <a:ext cx="614337" cy="411967"/>
          </a:xfrm>
          <a:custGeom>
            <a:avLst/>
            <a:gdLst>
              <a:gd name="T0" fmla="*/ 28 w 120"/>
              <a:gd name="T1" fmla="*/ 32 h 80"/>
              <a:gd name="T2" fmla="*/ 60 w 120"/>
              <a:gd name="T3" fmla="*/ 0 h 80"/>
              <a:gd name="T4" fmla="*/ 90 w 120"/>
              <a:gd name="T5" fmla="*/ 20 h 80"/>
              <a:gd name="T6" fmla="*/ 90 w 120"/>
              <a:gd name="T7" fmla="*/ 20 h 80"/>
              <a:gd name="T8" fmla="*/ 120 w 120"/>
              <a:gd name="T9" fmla="*/ 50 h 80"/>
              <a:gd name="T10" fmla="*/ 90 w 120"/>
              <a:gd name="T11" fmla="*/ 80 h 80"/>
              <a:gd name="T12" fmla="*/ 24 w 120"/>
              <a:gd name="T13" fmla="*/ 80 h 80"/>
              <a:gd name="T14" fmla="*/ 0 w 120"/>
              <a:gd name="T15" fmla="*/ 56 h 80"/>
              <a:gd name="T16" fmla="*/ 24 w 120"/>
              <a:gd name="T17" fmla="*/ 32 h 80"/>
              <a:gd name="T18" fmla="*/ 28 w 120"/>
              <a:gd name="T19" fmla="*/ 3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80">
                <a:moveTo>
                  <a:pt x="28" y="32"/>
                </a:moveTo>
                <a:cubicBezTo>
                  <a:pt x="28" y="14"/>
                  <a:pt x="42" y="0"/>
                  <a:pt x="60" y="0"/>
                </a:cubicBezTo>
                <a:cubicBezTo>
                  <a:pt x="73" y="0"/>
                  <a:pt x="85" y="8"/>
                  <a:pt x="90" y="20"/>
                </a:cubicBezTo>
                <a:cubicBezTo>
                  <a:pt x="90" y="20"/>
                  <a:pt x="90" y="20"/>
                  <a:pt x="90" y="20"/>
                </a:cubicBezTo>
                <a:cubicBezTo>
                  <a:pt x="107" y="20"/>
                  <a:pt x="120" y="33"/>
                  <a:pt x="120" y="50"/>
                </a:cubicBezTo>
                <a:cubicBezTo>
                  <a:pt x="120" y="67"/>
                  <a:pt x="107" y="80"/>
                  <a:pt x="90" y="80"/>
                </a:cubicBezTo>
                <a:cubicBezTo>
                  <a:pt x="24" y="80"/>
                  <a:pt x="24" y="80"/>
                  <a:pt x="24" y="80"/>
                </a:cubicBezTo>
                <a:cubicBezTo>
                  <a:pt x="11" y="80"/>
                  <a:pt x="0" y="69"/>
                  <a:pt x="0" y="56"/>
                </a:cubicBezTo>
                <a:cubicBezTo>
                  <a:pt x="0" y="43"/>
                  <a:pt x="11" y="32"/>
                  <a:pt x="24" y="32"/>
                </a:cubicBezTo>
                <a:cubicBezTo>
                  <a:pt x="25" y="32"/>
                  <a:pt x="27" y="32"/>
                  <a:pt x="28" y="32"/>
                </a:cubicBezTo>
                <a:close/>
              </a:path>
            </a:pathLst>
          </a:custGeom>
          <a:solidFill>
            <a:schemeClr val="bg1"/>
          </a:solidFill>
          <a:ln w="19050" cap="flat">
            <a:solidFill>
              <a:schemeClr val="accent5"/>
            </a:solidFill>
            <a:prstDash val="solid"/>
            <a:miter lim="800000"/>
            <a:headEnd/>
            <a:tailEnd/>
          </a:ln>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grpSp>
        <p:nvGrpSpPr>
          <p:cNvPr id="110" name="Group 109"/>
          <p:cNvGrpSpPr/>
          <p:nvPr/>
        </p:nvGrpSpPr>
        <p:grpSpPr>
          <a:xfrm>
            <a:off x="10669244" y="2516046"/>
            <a:ext cx="669034" cy="883385"/>
            <a:chOff x="10669874" y="2515906"/>
            <a:chExt cx="669129" cy="883510"/>
          </a:xfrm>
        </p:grpSpPr>
        <p:sp>
          <p:nvSpPr>
            <p:cNvPr id="105" name="Freeform 54"/>
            <p:cNvSpPr>
              <a:spLocks noEditPoints="1"/>
            </p:cNvSpPr>
            <p:nvPr/>
          </p:nvSpPr>
          <p:spPr bwMode="auto">
            <a:xfrm>
              <a:off x="10669874" y="2515906"/>
              <a:ext cx="669129" cy="883510"/>
            </a:xfrm>
            <a:custGeom>
              <a:avLst/>
              <a:gdLst>
                <a:gd name="T0" fmla="*/ 206 w 206"/>
                <a:gd name="T1" fmla="*/ 68 h 272"/>
                <a:gd name="T2" fmla="*/ 137 w 206"/>
                <a:gd name="T3" fmla="*/ 0 h 272"/>
                <a:gd name="T4" fmla="*/ 0 w 206"/>
                <a:gd name="T5" fmla="*/ 0 h 272"/>
                <a:gd name="T6" fmla="*/ 0 w 206"/>
                <a:gd name="T7" fmla="*/ 272 h 272"/>
                <a:gd name="T8" fmla="*/ 206 w 206"/>
                <a:gd name="T9" fmla="*/ 272 h 272"/>
                <a:gd name="T10" fmla="*/ 206 w 206"/>
                <a:gd name="T11" fmla="*/ 68 h 272"/>
                <a:gd name="T12" fmla="*/ 137 w 206"/>
                <a:gd name="T13" fmla="*/ 23 h 272"/>
                <a:gd name="T14" fmla="*/ 182 w 206"/>
                <a:gd name="T15" fmla="*/ 68 h 272"/>
                <a:gd name="T16" fmla="*/ 137 w 206"/>
                <a:gd name="T17" fmla="*/ 68 h 272"/>
                <a:gd name="T18" fmla="*/ 137 w 206"/>
                <a:gd name="T19" fmla="*/ 23 h 272"/>
                <a:gd name="T20" fmla="*/ 17 w 206"/>
                <a:gd name="T21" fmla="*/ 255 h 272"/>
                <a:gd name="T22" fmla="*/ 17 w 206"/>
                <a:gd name="T23" fmla="*/ 17 h 272"/>
                <a:gd name="T24" fmla="*/ 120 w 206"/>
                <a:gd name="T25" fmla="*/ 17 h 272"/>
                <a:gd name="T26" fmla="*/ 120 w 206"/>
                <a:gd name="T27" fmla="*/ 85 h 272"/>
                <a:gd name="T28" fmla="*/ 189 w 206"/>
                <a:gd name="T29" fmla="*/ 85 h 272"/>
                <a:gd name="T30" fmla="*/ 189 w 206"/>
                <a:gd name="T31" fmla="*/ 255 h 272"/>
                <a:gd name="T32" fmla="*/ 17 w 206"/>
                <a:gd name="T33" fmla="*/ 25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6" h="272">
                  <a:moveTo>
                    <a:pt x="206" y="68"/>
                  </a:moveTo>
                  <a:lnTo>
                    <a:pt x="137" y="0"/>
                  </a:lnTo>
                  <a:lnTo>
                    <a:pt x="0" y="0"/>
                  </a:lnTo>
                  <a:lnTo>
                    <a:pt x="0" y="272"/>
                  </a:lnTo>
                  <a:lnTo>
                    <a:pt x="206" y="272"/>
                  </a:lnTo>
                  <a:lnTo>
                    <a:pt x="206" y="68"/>
                  </a:lnTo>
                  <a:close/>
                  <a:moveTo>
                    <a:pt x="137" y="23"/>
                  </a:moveTo>
                  <a:lnTo>
                    <a:pt x="182" y="68"/>
                  </a:lnTo>
                  <a:lnTo>
                    <a:pt x="137" y="68"/>
                  </a:lnTo>
                  <a:lnTo>
                    <a:pt x="137" y="23"/>
                  </a:lnTo>
                  <a:close/>
                  <a:moveTo>
                    <a:pt x="17" y="255"/>
                  </a:moveTo>
                  <a:lnTo>
                    <a:pt x="17" y="17"/>
                  </a:lnTo>
                  <a:lnTo>
                    <a:pt x="120" y="17"/>
                  </a:lnTo>
                  <a:lnTo>
                    <a:pt x="120" y="85"/>
                  </a:lnTo>
                  <a:lnTo>
                    <a:pt x="189" y="85"/>
                  </a:lnTo>
                  <a:lnTo>
                    <a:pt x="189" y="255"/>
                  </a:lnTo>
                  <a:lnTo>
                    <a:pt x="17" y="255"/>
                  </a:lnTo>
                  <a:close/>
                </a:path>
              </a:pathLst>
            </a:custGeom>
            <a:solidFill>
              <a:srgbClr val="737373"/>
            </a:solidFill>
            <a:ln w="28575">
              <a:solidFill>
                <a:schemeClr val="bg1"/>
              </a:solidFill>
              <a:miter lim="800000"/>
            </a:ln>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nvGrpSpPr>
            <p:cNvPr id="109" name="Group 108"/>
            <p:cNvGrpSpPr/>
            <p:nvPr/>
          </p:nvGrpSpPr>
          <p:grpSpPr>
            <a:xfrm>
              <a:off x="10902006" y="2829852"/>
              <a:ext cx="207305" cy="365835"/>
              <a:chOff x="10949140" y="2845563"/>
              <a:chExt cx="207305" cy="365835"/>
            </a:xfrm>
          </p:grpSpPr>
          <p:sp>
            <p:nvSpPr>
              <p:cNvPr id="106" name="Right Brace 105"/>
              <p:cNvSpPr/>
              <p:nvPr/>
            </p:nvSpPr>
            <p:spPr>
              <a:xfrm>
                <a:off x="11094253" y="2845563"/>
                <a:ext cx="62192" cy="365835"/>
              </a:xfrm>
              <a:prstGeom prst="rightBrace">
                <a:avLst>
                  <a:gd name="adj1" fmla="val 80466"/>
                  <a:gd name="adj2" fmla="val 50000"/>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sp>
            <p:nvSpPr>
              <p:cNvPr id="108" name="Right Brace 107"/>
              <p:cNvSpPr/>
              <p:nvPr/>
            </p:nvSpPr>
            <p:spPr>
              <a:xfrm flipH="1">
                <a:off x="10949140" y="2845563"/>
                <a:ext cx="62192" cy="365835"/>
              </a:xfrm>
              <a:prstGeom prst="rightBrace">
                <a:avLst>
                  <a:gd name="adj1" fmla="val 80466"/>
                  <a:gd name="adj2" fmla="val 50000"/>
                </a:avLst>
              </a:prstGeom>
              <a:noFill/>
              <a:ln w="19050"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spcFirstLastPara="0" vertOverflow="overflow" horzOverflow="overflow" vert="horz" wrap="square" lIns="91427" tIns="45713" rIns="91427" bIns="45713" numCol="1" spcCol="0" rtlCol="0" fromWordArt="0" anchor="t" anchorCtr="0" forceAA="0" compatLnSpc="1">
                <a:prstTxWarp prst="textNoShape">
                  <a:avLst/>
                </a:prstTxWarp>
                <a:noAutofit/>
              </a:bodyPr>
              <a:lstStyle/>
              <a:p>
                <a:pPr defTabSz="932563">
                  <a:defRPr/>
                </a:pPr>
                <a:endParaRPr lang="en-US">
                  <a:solidFill>
                    <a:srgbClr val="353535"/>
                  </a:solidFill>
                  <a:latin typeface="Segoe UI Semilight"/>
                </a:endParaRPr>
              </a:p>
            </p:txBody>
          </p:sp>
        </p:grpSp>
      </p:grpSp>
      <p:sp>
        <p:nvSpPr>
          <p:cNvPr id="72" name="TextBox 71"/>
          <p:cNvSpPr txBox="1"/>
          <p:nvPr/>
        </p:nvSpPr>
        <p:spPr>
          <a:xfrm>
            <a:off x="10288021" y="3817687"/>
            <a:ext cx="3148162" cy="634004"/>
          </a:xfrm>
          <a:prstGeom prst="rect">
            <a:avLst/>
          </a:prstGeom>
          <a:noFill/>
        </p:spPr>
        <p:txBody>
          <a:bodyPr wrap="square" lIns="182828" tIns="146262" rIns="182828" bIns="146262" rtlCol="0" anchor="t">
            <a:spAutoFit/>
          </a:bodyPr>
          <a:lstStyle/>
          <a:p>
            <a:pPr defTabSz="914049">
              <a:lnSpc>
                <a:spcPct val="90000"/>
              </a:lnSpc>
              <a:spcAft>
                <a:spcPts val="600"/>
              </a:spcAft>
              <a:defRPr/>
            </a:pPr>
            <a:r>
              <a:rPr lang="en-US" sz="2397" kern="0" err="1">
                <a:gradFill>
                  <a:gsLst>
                    <a:gs pos="1250">
                      <a:srgbClr val="353535"/>
                    </a:gs>
                    <a:gs pos="100000">
                      <a:srgbClr val="353535"/>
                    </a:gs>
                  </a:gsLst>
                  <a:lin ang="5400000" scaled="0"/>
                </a:gradFill>
                <a:latin typeface="Segoe UI"/>
                <a:cs typeface="Segoe UI"/>
              </a:rPr>
              <a:t>Serverless</a:t>
            </a:r>
            <a:endParaRPr lang="en-US" sz="2400" kern="0">
              <a:gradFill>
                <a:gsLst>
                  <a:gs pos="1250">
                    <a:srgbClr val="353535"/>
                  </a:gs>
                  <a:gs pos="100000">
                    <a:srgbClr val="353535"/>
                  </a:gs>
                </a:gsLst>
                <a:lin ang="5400000" scaled="0"/>
              </a:gradFill>
              <a:latin typeface="Segoe UI"/>
            </a:endParaRPr>
          </a:p>
        </p:txBody>
      </p:sp>
    </p:spTree>
    <p:extLst>
      <p:ext uri="{BB962C8B-B14F-4D97-AF65-F5344CB8AC3E}">
        <p14:creationId xmlns:p14="http://schemas.microsoft.com/office/powerpoint/2010/main" val="31472901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p:cTn id="10" dur="500" fill="hold"/>
                                        <p:tgtEl>
                                          <p:spTgt spid="12"/>
                                        </p:tgtEl>
                                        <p:attrNameLst>
                                          <p:attrName>ppt_w</p:attrName>
                                        </p:attrNameLst>
                                      </p:cBhvr>
                                      <p:tavLst>
                                        <p:tav tm="0">
                                          <p:val>
                                            <p:fltVal val="0"/>
                                          </p:val>
                                        </p:tav>
                                        <p:tav tm="100000">
                                          <p:val>
                                            <p:strVal val="#ppt_w"/>
                                          </p:val>
                                        </p:tav>
                                      </p:tavLst>
                                    </p:anim>
                                    <p:anim calcmode="lin" valueType="num">
                                      <p:cBhvr>
                                        <p:cTn id="11" dur="500" fill="hold"/>
                                        <p:tgtEl>
                                          <p:spTgt spid="12"/>
                                        </p:tgtEl>
                                        <p:attrNameLst>
                                          <p:attrName>ppt_h</p:attrName>
                                        </p:attrNameLst>
                                      </p:cBhvr>
                                      <p:tavLst>
                                        <p:tav tm="0">
                                          <p:val>
                                            <p:fltVal val="0"/>
                                          </p:val>
                                        </p:tav>
                                        <p:tav tm="100000">
                                          <p:val>
                                            <p:strVal val="#ppt_h"/>
                                          </p:val>
                                        </p:tav>
                                      </p:tavLst>
                                    </p:anim>
                                    <p:animEffect transition="in" filter="fade">
                                      <p:cBhvr>
                                        <p:cTn id="12" dur="500"/>
                                        <p:tgtEl>
                                          <p:spTgt spid="12"/>
                                        </p:tgtEl>
                                      </p:cBhvr>
                                    </p:animEffect>
                                  </p:childTnLst>
                                </p:cTn>
                              </p:par>
                              <p:par>
                                <p:cTn id="13" presetID="10" presetClass="entr" presetSubtype="0" fill="hold" grpId="0" nodeType="withEffect">
                                  <p:stCondLst>
                                    <p:cond delay="10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par>
                                <p:cTn id="16" presetID="42" presetClass="path" presetSubtype="0" decel="100000" fill="hold" grpId="1" nodeType="withEffect">
                                  <p:stCondLst>
                                    <p:cond delay="100"/>
                                  </p:stCondLst>
                                  <p:childTnLst>
                                    <p:animMotion origin="layout" path="M -1.21011E-6 2.17885E-7 L -1.21011E-6 0.04358 " pathEditMode="relative" rAng="0" ptsTypes="AA">
                                      <p:cBhvr>
                                        <p:cTn id="17" dur="500" spd="-100000" fill="hold"/>
                                        <p:tgtEl>
                                          <p:spTgt spid="27"/>
                                        </p:tgtEl>
                                        <p:attrNameLst>
                                          <p:attrName>ppt_x</p:attrName>
                                          <p:attrName>ppt_y</p:attrName>
                                        </p:attrNameLst>
                                      </p:cBhvr>
                                      <p:rCtr x="0" y="2179"/>
                                    </p:animMotion>
                                  </p:childTnLst>
                                </p:cTn>
                              </p:par>
                              <p:par>
                                <p:cTn id="18" presetID="10" presetClass="entr" presetSubtype="0" fill="hold"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500"/>
                                        <p:tgtEl>
                                          <p:spTgt spid="56"/>
                                        </p:tgtEl>
                                      </p:cBhvr>
                                    </p:animEffect>
                                  </p:childTnLst>
                                </p:cTn>
                              </p:par>
                              <p:par>
                                <p:cTn id="21" presetID="42" presetClass="path" presetSubtype="0" decel="100000" fill="hold" nodeType="withEffect">
                                  <p:stCondLst>
                                    <p:cond delay="0"/>
                                  </p:stCondLst>
                                  <p:childTnLst>
                                    <p:animMotion origin="layout" path="M 3.55629E-6 4.87971E-6 L 3.55629E-6 -0.05448 " pathEditMode="relative" rAng="0" ptsTypes="AA">
                                      <p:cBhvr>
                                        <p:cTn id="22" dur="500" spd="-100000" fill="hold"/>
                                        <p:tgtEl>
                                          <p:spTgt spid="56"/>
                                        </p:tgtEl>
                                        <p:attrNameLst>
                                          <p:attrName>ppt_x</p:attrName>
                                          <p:attrName>ppt_y</p:attrName>
                                        </p:attrNameLst>
                                      </p:cBhvr>
                                      <p:rCtr x="0" y="-2724"/>
                                    </p:animMotion>
                                  </p:childTnLst>
                                </p:cTn>
                              </p:par>
                              <p:par>
                                <p:cTn id="23" presetID="53" presetClass="entr" presetSubtype="16" fill="hold" grpId="0" nodeType="withEffect">
                                  <p:stCondLst>
                                    <p:cond delay="20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42" presetClass="path" presetSubtype="0" decel="100000" fill="hold" grpId="1" nodeType="withEffect">
                                  <p:stCondLst>
                                    <p:cond delay="300"/>
                                  </p:stCondLst>
                                  <p:childTnLst>
                                    <p:animMotion origin="layout" path="M -1.21011E-6 2.17885E-7 L -1.21011E-6 0.04358 " pathEditMode="relative" rAng="0" ptsTypes="AA">
                                      <p:cBhvr>
                                        <p:cTn id="32" dur="500" spd="-100000" fill="hold"/>
                                        <p:tgtEl>
                                          <p:spTgt spid="28"/>
                                        </p:tgtEl>
                                        <p:attrNameLst>
                                          <p:attrName>ppt_x</p:attrName>
                                          <p:attrName>ppt_y</p:attrName>
                                        </p:attrNameLst>
                                      </p:cBhvr>
                                      <p:rCtr x="0" y="2179"/>
                                    </p:animMotion>
                                  </p:childTnLst>
                                </p:cTn>
                              </p:par>
                              <p:par>
                                <p:cTn id="33" presetID="10" presetClass="entr" presetSubtype="0" fill="hold" nodeType="withEffect">
                                  <p:stCondLst>
                                    <p:cond delay="200"/>
                                  </p:stCondLst>
                                  <p:childTnLst>
                                    <p:set>
                                      <p:cBhvr>
                                        <p:cTn id="34" dur="1" fill="hold">
                                          <p:stCondLst>
                                            <p:cond delay="0"/>
                                          </p:stCondLst>
                                        </p:cTn>
                                        <p:tgtEl>
                                          <p:spTgt spid="73"/>
                                        </p:tgtEl>
                                        <p:attrNameLst>
                                          <p:attrName>style.visibility</p:attrName>
                                        </p:attrNameLst>
                                      </p:cBhvr>
                                      <p:to>
                                        <p:strVal val="visible"/>
                                      </p:to>
                                    </p:set>
                                    <p:animEffect transition="in" filter="fade">
                                      <p:cBhvr>
                                        <p:cTn id="35" dur="500"/>
                                        <p:tgtEl>
                                          <p:spTgt spid="73"/>
                                        </p:tgtEl>
                                      </p:cBhvr>
                                    </p:animEffect>
                                  </p:childTnLst>
                                </p:cTn>
                              </p:par>
                              <p:par>
                                <p:cTn id="36" presetID="42" presetClass="path" presetSubtype="0" decel="100000" fill="hold" nodeType="withEffect">
                                  <p:stCondLst>
                                    <p:cond delay="200"/>
                                  </p:stCondLst>
                                  <p:childTnLst>
                                    <p:animMotion origin="layout" path="M 3.55629E-6 4.87971E-6 L 3.55629E-6 -0.05448 " pathEditMode="relative" rAng="0" ptsTypes="AA">
                                      <p:cBhvr>
                                        <p:cTn id="37" dur="500" spd="-100000" fill="hold"/>
                                        <p:tgtEl>
                                          <p:spTgt spid="73"/>
                                        </p:tgtEl>
                                        <p:attrNameLst>
                                          <p:attrName>ppt_x</p:attrName>
                                          <p:attrName>ppt_y</p:attrName>
                                        </p:attrNameLst>
                                      </p:cBhvr>
                                      <p:rCtr x="0" y="-2724"/>
                                    </p:animMotion>
                                  </p:childTnLst>
                                </p:cTn>
                              </p:par>
                              <p:par>
                                <p:cTn id="38" presetID="53" presetClass="entr" presetSubtype="16" fill="hold" grpId="0" nodeType="withEffect">
                                  <p:stCondLst>
                                    <p:cond delay="40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par>
                                <p:cTn id="43" presetID="10" presetClass="entr" presetSubtype="0" fill="hold" grpId="0" nodeType="withEffect">
                                  <p:stCondLst>
                                    <p:cond delay="50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par>
                                <p:cTn id="46" presetID="42" presetClass="path" presetSubtype="0" decel="100000" fill="hold" grpId="1" nodeType="withEffect">
                                  <p:stCondLst>
                                    <p:cond delay="500"/>
                                  </p:stCondLst>
                                  <p:childTnLst>
                                    <p:animMotion origin="layout" path="M -1.21011E-6 2.17885E-7 L -1.21011E-6 0.04358 " pathEditMode="relative" rAng="0" ptsTypes="AA">
                                      <p:cBhvr>
                                        <p:cTn id="47" dur="500" spd="-100000" fill="hold"/>
                                        <p:tgtEl>
                                          <p:spTgt spid="29"/>
                                        </p:tgtEl>
                                        <p:attrNameLst>
                                          <p:attrName>ppt_x</p:attrName>
                                          <p:attrName>ppt_y</p:attrName>
                                        </p:attrNameLst>
                                      </p:cBhvr>
                                      <p:rCtr x="0" y="2179"/>
                                    </p:animMotion>
                                  </p:childTnLst>
                                </p:cTn>
                              </p:par>
                              <p:par>
                                <p:cTn id="48" presetID="10" presetClass="entr" presetSubtype="0" fill="hold" nodeType="withEffect">
                                  <p:stCondLst>
                                    <p:cond delay="400"/>
                                  </p:stCondLst>
                                  <p:childTnLst>
                                    <p:set>
                                      <p:cBhvr>
                                        <p:cTn id="49" dur="1" fill="hold">
                                          <p:stCondLst>
                                            <p:cond delay="0"/>
                                          </p:stCondLst>
                                        </p:cTn>
                                        <p:tgtEl>
                                          <p:spTgt spid="58"/>
                                        </p:tgtEl>
                                        <p:attrNameLst>
                                          <p:attrName>style.visibility</p:attrName>
                                        </p:attrNameLst>
                                      </p:cBhvr>
                                      <p:to>
                                        <p:strVal val="visible"/>
                                      </p:to>
                                    </p:set>
                                    <p:animEffect transition="in" filter="fade">
                                      <p:cBhvr>
                                        <p:cTn id="50" dur="500"/>
                                        <p:tgtEl>
                                          <p:spTgt spid="58"/>
                                        </p:tgtEl>
                                      </p:cBhvr>
                                    </p:animEffect>
                                  </p:childTnLst>
                                </p:cTn>
                              </p:par>
                              <p:par>
                                <p:cTn id="51" presetID="42" presetClass="path" presetSubtype="0" decel="100000" fill="hold" nodeType="withEffect">
                                  <p:stCondLst>
                                    <p:cond delay="400"/>
                                  </p:stCondLst>
                                  <p:childTnLst>
                                    <p:animMotion origin="layout" path="M 3.55629E-6 4.87971E-6 L 3.55629E-6 -0.05448 " pathEditMode="relative" rAng="0" ptsTypes="AA">
                                      <p:cBhvr>
                                        <p:cTn id="52" dur="500" spd="-100000" fill="hold"/>
                                        <p:tgtEl>
                                          <p:spTgt spid="58"/>
                                        </p:tgtEl>
                                        <p:attrNameLst>
                                          <p:attrName>ppt_x</p:attrName>
                                          <p:attrName>ppt_y</p:attrName>
                                        </p:attrNameLst>
                                      </p:cBhvr>
                                      <p:rCtr x="0" y="-2724"/>
                                    </p:animMotion>
                                  </p:childTnLst>
                                </p:cTn>
                              </p:par>
                              <p:par>
                                <p:cTn id="53" presetID="53" presetClass="entr" presetSubtype="16" fill="hold" grpId="0" nodeType="withEffect">
                                  <p:stCondLst>
                                    <p:cond delay="80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Effect transition="in" filter="fade">
                                      <p:cBhvr>
                                        <p:cTn id="57" dur="500"/>
                                        <p:tgtEl>
                                          <p:spTgt spid="22"/>
                                        </p:tgtEl>
                                      </p:cBhvr>
                                    </p:animEffect>
                                  </p:childTnLst>
                                </p:cTn>
                              </p:par>
                              <p:par>
                                <p:cTn id="58" presetID="10" presetClass="entr" presetSubtype="0" fill="hold" nodeType="withEffect">
                                  <p:stCondLst>
                                    <p:cond delay="800"/>
                                  </p:stCondLst>
                                  <p:childTnLst>
                                    <p:set>
                                      <p:cBhvr>
                                        <p:cTn id="59" dur="1" fill="hold">
                                          <p:stCondLst>
                                            <p:cond delay="0"/>
                                          </p:stCondLst>
                                        </p:cTn>
                                        <p:tgtEl>
                                          <p:spTgt spid="110"/>
                                        </p:tgtEl>
                                        <p:attrNameLst>
                                          <p:attrName>style.visibility</p:attrName>
                                        </p:attrNameLst>
                                      </p:cBhvr>
                                      <p:to>
                                        <p:strVal val="visible"/>
                                      </p:to>
                                    </p:set>
                                    <p:animEffect transition="in" filter="fade">
                                      <p:cBhvr>
                                        <p:cTn id="60" dur="500"/>
                                        <p:tgtEl>
                                          <p:spTgt spid="110"/>
                                        </p:tgtEl>
                                      </p:cBhvr>
                                    </p:animEffect>
                                  </p:childTnLst>
                                </p:cTn>
                              </p:par>
                              <p:par>
                                <p:cTn id="61" presetID="42" presetClass="path" presetSubtype="0" decel="100000" fill="hold" nodeType="withEffect">
                                  <p:stCondLst>
                                    <p:cond delay="800"/>
                                  </p:stCondLst>
                                  <p:childTnLst>
                                    <p:animMotion origin="layout" path="M 3.55629E-6 4.87971E-6 L 3.55629E-6 -0.05448 " pathEditMode="relative" rAng="0" ptsTypes="AA">
                                      <p:cBhvr>
                                        <p:cTn id="62" dur="500" spd="-100000" fill="hold"/>
                                        <p:tgtEl>
                                          <p:spTgt spid="110"/>
                                        </p:tgtEl>
                                        <p:attrNameLst>
                                          <p:attrName>ppt_x</p:attrName>
                                          <p:attrName>ppt_y</p:attrName>
                                        </p:attrNameLst>
                                      </p:cBhvr>
                                      <p:rCtr x="0" y="-2724"/>
                                    </p:animMotion>
                                  </p:childTnLst>
                                </p:cTn>
                              </p:par>
                            </p:childTnLst>
                          </p:cTn>
                        </p:par>
                        <p:par>
                          <p:cTn id="63" fill="hold">
                            <p:stCondLst>
                              <p:cond delay="1300"/>
                            </p:stCondLst>
                            <p:childTnLst>
                              <p:par>
                                <p:cTn id="64" presetID="16" presetClass="entr" presetSubtype="21" fill="hold" grpId="0" nodeType="afterEffect">
                                  <p:stCondLst>
                                    <p:cond delay="0"/>
                                  </p:stCondLst>
                                  <p:childTnLst>
                                    <p:set>
                                      <p:cBhvr>
                                        <p:cTn id="65" dur="1" fill="hold">
                                          <p:stCondLst>
                                            <p:cond delay="0"/>
                                          </p:stCondLst>
                                        </p:cTn>
                                        <p:tgtEl>
                                          <p:spTgt spid="94"/>
                                        </p:tgtEl>
                                        <p:attrNameLst>
                                          <p:attrName>style.visibility</p:attrName>
                                        </p:attrNameLst>
                                      </p:cBhvr>
                                      <p:to>
                                        <p:strVal val="visible"/>
                                      </p:to>
                                    </p:set>
                                    <p:animEffect transition="in" filter="barn(inVertical)">
                                      <p:cBhvr>
                                        <p:cTn id="66" dur="750"/>
                                        <p:tgtEl>
                                          <p:spTgt spid="94"/>
                                        </p:tgtEl>
                                      </p:cBhvr>
                                    </p:animEffect>
                                  </p:childTnLst>
                                </p:cTn>
                              </p:par>
                              <p:par>
                                <p:cTn id="67" presetID="10" presetClass="entr" presetSubtype="0" fill="hold" grpId="0" nodeType="withEffect">
                                  <p:stCondLst>
                                    <p:cond delay="350"/>
                                  </p:stCondLst>
                                  <p:childTnLst>
                                    <p:set>
                                      <p:cBhvr>
                                        <p:cTn id="68" dur="1" fill="hold">
                                          <p:stCondLst>
                                            <p:cond delay="0"/>
                                          </p:stCondLst>
                                        </p:cTn>
                                        <p:tgtEl>
                                          <p:spTgt spid="99"/>
                                        </p:tgtEl>
                                        <p:attrNameLst>
                                          <p:attrName>style.visibility</p:attrName>
                                        </p:attrNameLst>
                                      </p:cBhvr>
                                      <p:to>
                                        <p:strVal val="visible"/>
                                      </p:to>
                                    </p:set>
                                    <p:animEffect transition="in" filter="fade">
                                      <p:cBhvr>
                                        <p:cTn id="69" dur="500"/>
                                        <p:tgtEl>
                                          <p:spTgt spid="99"/>
                                        </p:tgtEl>
                                      </p:cBhvr>
                                    </p:animEffect>
                                  </p:childTnLst>
                                </p:cTn>
                              </p:par>
                              <p:par>
                                <p:cTn id="70" presetID="42" presetClass="path" presetSubtype="0" decel="100000" fill="hold" grpId="1" nodeType="withEffect">
                                  <p:stCondLst>
                                    <p:cond delay="350"/>
                                  </p:stCondLst>
                                  <p:childTnLst>
                                    <p:animMotion origin="layout" path="M -7.42915E-7 5.85565E-7 L -0.03676 5.85565E-7 " pathEditMode="relative" rAng="0" ptsTypes="AA">
                                      <p:cBhvr>
                                        <p:cTn id="71" dur="500" spd="-100000" fill="hold"/>
                                        <p:tgtEl>
                                          <p:spTgt spid="99"/>
                                        </p:tgtEl>
                                        <p:attrNameLst>
                                          <p:attrName>ppt_x</p:attrName>
                                          <p:attrName>ppt_y</p:attrName>
                                        </p:attrNameLst>
                                      </p:cBhvr>
                                      <p:rCtr x="-1838" y="0"/>
                                    </p:animMotion>
                                  </p:childTnLst>
                                </p:cTn>
                              </p:par>
                              <p:par>
                                <p:cTn id="72" presetID="10" presetClass="entr" presetSubtype="0" fill="hold" grpId="0" nodeType="withEffect">
                                  <p:stCondLst>
                                    <p:cond delay="350"/>
                                  </p:stCondLst>
                                  <p:childTnLst>
                                    <p:set>
                                      <p:cBhvr>
                                        <p:cTn id="73" dur="1" fill="hold">
                                          <p:stCondLst>
                                            <p:cond delay="0"/>
                                          </p:stCondLst>
                                        </p:cTn>
                                        <p:tgtEl>
                                          <p:spTgt spid="100"/>
                                        </p:tgtEl>
                                        <p:attrNameLst>
                                          <p:attrName>style.visibility</p:attrName>
                                        </p:attrNameLst>
                                      </p:cBhvr>
                                      <p:to>
                                        <p:strVal val="visible"/>
                                      </p:to>
                                    </p:set>
                                    <p:animEffect transition="in" filter="fade">
                                      <p:cBhvr>
                                        <p:cTn id="74" dur="500"/>
                                        <p:tgtEl>
                                          <p:spTgt spid="100"/>
                                        </p:tgtEl>
                                      </p:cBhvr>
                                    </p:animEffect>
                                  </p:childTnLst>
                                </p:cTn>
                              </p:par>
                              <p:par>
                                <p:cTn id="75" presetID="42" presetClass="path" presetSubtype="0" decel="100000" fill="hold" grpId="1" nodeType="withEffect">
                                  <p:stCondLst>
                                    <p:cond delay="350"/>
                                  </p:stCondLst>
                                  <p:childTnLst>
                                    <p:animMotion origin="layout" path="M 4.02349E-6 -4.07626E-6 L 0.03676 -4.07626E-6 " pathEditMode="relative" rAng="0" ptsTypes="AA">
                                      <p:cBhvr>
                                        <p:cTn id="76" dur="500" spd="-100000" fill="hold"/>
                                        <p:tgtEl>
                                          <p:spTgt spid="100"/>
                                        </p:tgtEl>
                                        <p:attrNameLst>
                                          <p:attrName>ppt_x</p:attrName>
                                          <p:attrName>ppt_y</p:attrName>
                                        </p:attrNameLst>
                                      </p:cBhvr>
                                      <p:rCtr x="1838" y="0"/>
                                    </p:animMotion>
                                  </p:childTnLst>
                                </p:cTn>
                              </p:par>
                              <p:par>
                                <p:cTn id="77" presetID="10" presetClass="entr" presetSubtype="0" fill="hold" grpId="0" nodeType="withEffect">
                                  <p:stCondLst>
                                    <p:cond delay="50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500"/>
                                        <p:tgtEl>
                                          <p:spTgt spid="72"/>
                                        </p:tgtEl>
                                      </p:cBhvr>
                                    </p:animEffect>
                                  </p:childTnLst>
                                </p:cTn>
                              </p:par>
                              <p:par>
                                <p:cTn id="80" presetID="42" presetClass="path" presetSubtype="0" decel="100000" fill="hold" grpId="1" nodeType="withEffect">
                                  <p:stCondLst>
                                    <p:cond delay="500"/>
                                  </p:stCondLst>
                                  <p:childTnLst>
                                    <p:animMotion origin="layout" path="M -1.21011E-6 2.17885E-7 L -1.21011E-6 0.04358 " pathEditMode="relative" rAng="0" ptsTypes="AA">
                                      <p:cBhvr>
                                        <p:cTn id="81" dur="500" spd="-100000" fill="hold"/>
                                        <p:tgtEl>
                                          <p:spTgt spid="72"/>
                                        </p:tgtEl>
                                        <p:attrNameLst>
                                          <p:attrName>ppt_x</p:attrName>
                                          <p:attrName>ppt_y</p:attrName>
                                        </p:attrNameLst>
                                      </p:cBhvr>
                                      <p:rCtr x="0" y="21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28" grpId="0"/>
      <p:bldP spid="28" grpId="1"/>
      <p:bldP spid="27" grpId="0"/>
      <p:bldP spid="27" grpId="1"/>
      <p:bldP spid="12" grpId="0" animBg="1"/>
      <p:bldP spid="20" grpId="0" animBg="1"/>
      <p:bldP spid="21" grpId="0" animBg="1"/>
      <p:bldP spid="22" grpId="0" animBg="1"/>
      <p:bldP spid="94" grpId="0" animBg="1"/>
      <p:bldP spid="99" grpId="0" animBg="1"/>
      <p:bldP spid="99" grpId="1" animBg="1"/>
      <p:bldP spid="100" grpId="0" animBg="1"/>
      <p:bldP spid="100" grpId="1" animBg="1"/>
      <p:bldP spid="72" grpId="0"/>
      <p:bldP spid="7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23021" y="4131226"/>
            <a:ext cx="2719762" cy="1035840"/>
          </a:xfrm>
          <a:prstGeom prst="rect">
            <a:avLst/>
          </a:prstGeom>
          <a:noFill/>
        </p:spPr>
        <p:txBody>
          <a:bodyPr wrap="square" lIns="93247" tIns="149196" rIns="186494" bIns="149196" rtlCol="0">
            <a:spAutoFit/>
          </a:bodyPr>
          <a:lstStyle/>
          <a:p>
            <a:pPr algn="ctr" defTabSz="1243192">
              <a:lnSpc>
                <a:spcPct val="90000"/>
              </a:lnSpc>
              <a:spcAft>
                <a:spcPts val="1224"/>
              </a:spcAft>
              <a:defRPr/>
            </a:pPr>
            <a:r>
              <a:rPr lang="en-US" sz="2600" kern="0">
                <a:gradFill>
                  <a:gsLst>
                    <a:gs pos="1250">
                      <a:srgbClr val="353535"/>
                    </a:gs>
                    <a:gs pos="100000">
                      <a:srgbClr val="353535"/>
                    </a:gs>
                  </a:gsLst>
                  <a:lin ang="5400000" scaled="0"/>
                </a:gradFill>
                <a:latin typeface="Segoe UI Semilight"/>
                <a:cs typeface="Segoe UI"/>
              </a:rPr>
              <a:t>Event-driven/ instant scale</a:t>
            </a:r>
          </a:p>
        </p:txBody>
      </p:sp>
      <p:sp>
        <p:nvSpPr>
          <p:cNvPr id="61" name="TextBox 60"/>
          <p:cNvSpPr txBox="1"/>
          <p:nvPr/>
        </p:nvSpPr>
        <p:spPr>
          <a:xfrm>
            <a:off x="8589737" y="4131226"/>
            <a:ext cx="2504611" cy="668574"/>
          </a:xfrm>
          <a:prstGeom prst="rect">
            <a:avLst/>
          </a:prstGeom>
          <a:noFill/>
        </p:spPr>
        <p:txBody>
          <a:bodyPr wrap="square" lIns="93247" tIns="149196" rIns="186494" bIns="149196" rtlCol="0">
            <a:spAutoFit/>
          </a:bodyPr>
          <a:lstStyle/>
          <a:p>
            <a:pPr algn="ctr" defTabSz="1243192">
              <a:lnSpc>
                <a:spcPct val="90000"/>
              </a:lnSpc>
              <a:spcAft>
                <a:spcPts val="1224"/>
              </a:spcAft>
              <a:defRPr/>
            </a:pPr>
            <a:r>
              <a:rPr lang="en-US" sz="2600" kern="0">
                <a:gradFill>
                  <a:gsLst>
                    <a:gs pos="1250">
                      <a:srgbClr val="353535"/>
                    </a:gs>
                    <a:gs pos="100000">
                      <a:srgbClr val="353535"/>
                    </a:gs>
                  </a:gsLst>
                  <a:lin ang="5400000" scaled="0"/>
                </a:gradFill>
                <a:latin typeface="Segoe UI Semilight"/>
                <a:cs typeface="Segoe UI"/>
              </a:rPr>
              <a:t>Micro-billing</a:t>
            </a:r>
          </a:p>
        </p:txBody>
      </p:sp>
      <p:sp>
        <p:nvSpPr>
          <p:cNvPr id="60" name="TextBox 59"/>
          <p:cNvSpPr txBox="1"/>
          <p:nvPr/>
        </p:nvSpPr>
        <p:spPr>
          <a:xfrm>
            <a:off x="1344125" y="4131226"/>
            <a:ext cx="2631942" cy="1035840"/>
          </a:xfrm>
          <a:prstGeom prst="rect">
            <a:avLst/>
          </a:prstGeom>
          <a:noFill/>
        </p:spPr>
        <p:txBody>
          <a:bodyPr wrap="square" lIns="93247" tIns="149196" rIns="186494" bIns="149196" rtlCol="0">
            <a:spAutoFit/>
          </a:bodyPr>
          <a:lstStyle/>
          <a:p>
            <a:pPr algn="ctr" defTabSz="1243192">
              <a:lnSpc>
                <a:spcPct val="90000"/>
              </a:lnSpc>
              <a:spcAft>
                <a:spcPts val="1224"/>
              </a:spcAft>
              <a:defRPr/>
            </a:pPr>
            <a:r>
              <a:rPr lang="en-US" sz="2600" kern="0">
                <a:gradFill>
                  <a:gsLst>
                    <a:gs pos="1250">
                      <a:srgbClr val="353535"/>
                    </a:gs>
                    <a:gs pos="100000">
                      <a:srgbClr val="353535"/>
                    </a:gs>
                  </a:gsLst>
                  <a:lin ang="5400000" scaled="0"/>
                </a:gradFill>
                <a:latin typeface="Segoe UI Semilight"/>
                <a:cs typeface="Segoe UI"/>
              </a:rPr>
              <a:t>Abstraction </a:t>
            </a:r>
            <a:br>
              <a:rPr lang="en-US" sz="2600" kern="0">
                <a:gradFill>
                  <a:gsLst>
                    <a:gs pos="1250">
                      <a:srgbClr val="353535"/>
                    </a:gs>
                    <a:gs pos="100000">
                      <a:srgbClr val="353535"/>
                    </a:gs>
                  </a:gsLst>
                  <a:lin ang="5400000" scaled="0"/>
                </a:gradFill>
                <a:latin typeface="Segoe UI Semilight"/>
                <a:cs typeface="Segoe UI"/>
              </a:rPr>
            </a:br>
            <a:r>
              <a:rPr lang="en-US" sz="2600" kern="0">
                <a:gradFill>
                  <a:gsLst>
                    <a:gs pos="1250">
                      <a:srgbClr val="353535"/>
                    </a:gs>
                    <a:gs pos="100000">
                      <a:srgbClr val="353535"/>
                    </a:gs>
                  </a:gsLst>
                  <a:lin ang="5400000" scaled="0"/>
                </a:gradFill>
                <a:latin typeface="Segoe UI Semilight"/>
                <a:cs typeface="Segoe UI"/>
              </a:rPr>
              <a:t>of servers</a:t>
            </a:r>
          </a:p>
        </p:txBody>
      </p:sp>
      <p:sp>
        <p:nvSpPr>
          <p:cNvPr id="3" name="Title 2"/>
          <p:cNvSpPr>
            <a:spLocks noGrp="1"/>
          </p:cNvSpPr>
          <p:nvPr>
            <p:ph type="title"/>
          </p:nvPr>
        </p:nvSpPr>
        <p:spPr/>
        <p:txBody>
          <a:bodyPr/>
          <a:lstStyle/>
          <a:p>
            <a:r>
              <a:rPr lang="en-US"/>
              <a:t>What is </a:t>
            </a:r>
            <a:r>
              <a:rPr lang="en-US" err="1"/>
              <a:t>Serverless</a:t>
            </a:r>
            <a:r>
              <a:rPr lang="en-US"/>
              <a:t>?</a:t>
            </a:r>
            <a:br>
              <a:rPr lang="en-US"/>
            </a:br>
            <a:endParaRPr lang="en-US"/>
          </a:p>
        </p:txBody>
      </p:sp>
      <p:grpSp>
        <p:nvGrpSpPr>
          <p:cNvPr id="20" name="Group 19"/>
          <p:cNvGrpSpPr/>
          <p:nvPr/>
        </p:nvGrpSpPr>
        <p:grpSpPr>
          <a:xfrm>
            <a:off x="8982423" y="2349507"/>
            <a:ext cx="1719234" cy="1719234"/>
            <a:chOff x="8982815" y="2349343"/>
            <a:chExt cx="1719478" cy="1719478"/>
          </a:xfrm>
        </p:grpSpPr>
        <p:sp>
          <p:nvSpPr>
            <p:cNvPr id="207" name="Oval 206"/>
            <p:cNvSpPr/>
            <p:nvPr/>
          </p:nvSpPr>
          <p:spPr bwMode="auto">
            <a:xfrm>
              <a:off x="8982815" y="2349343"/>
              <a:ext cx="1719478" cy="171947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nvGrpSpPr>
            <p:cNvPr id="9" name="Group 4"/>
            <p:cNvGrpSpPr>
              <a:grpSpLocks noChangeAspect="1"/>
            </p:cNvGrpSpPr>
            <p:nvPr/>
          </p:nvGrpSpPr>
          <p:grpSpPr bwMode="auto">
            <a:xfrm>
              <a:off x="9516647" y="2813805"/>
              <a:ext cx="651814" cy="755044"/>
              <a:chOff x="6136" y="1969"/>
              <a:chExt cx="221" cy="256"/>
            </a:xfrm>
          </p:grpSpPr>
          <p:sp>
            <p:nvSpPr>
              <p:cNvPr id="12" name="Freeform 5"/>
              <p:cNvSpPr>
                <a:spLocks/>
              </p:cNvSpPr>
              <p:nvPr/>
            </p:nvSpPr>
            <p:spPr bwMode="auto">
              <a:xfrm>
                <a:off x="6247" y="2046"/>
                <a:ext cx="42" cy="111"/>
              </a:xfrm>
              <a:custGeom>
                <a:avLst/>
                <a:gdLst>
                  <a:gd name="T0" fmla="*/ 0 w 42"/>
                  <a:gd name="T1" fmla="*/ 0 h 111"/>
                  <a:gd name="T2" fmla="*/ 0 w 42"/>
                  <a:gd name="T3" fmla="*/ 68 h 111"/>
                  <a:gd name="T4" fmla="*/ 42 w 42"/>
                  <a:gd name="T5" fmla="*/ 111 h 111"/>
                </a:gdLst>
                <a:ahLst/>
                <a:cxnLst>
                  <a:cxn ang="0">
                    <a:pos x="T0" y="T1"/>
                  </a:cxn>
                  <a:cxn ang="0">
                    <a:pos x="T2" y="T3"/>
                  </a:cxn>
                  <a:cxn ang="0">
                    <a:pos x="T4" y="T5"/>
                  </a:cxn>
                </a:cxnLst>
                <a:rect l="0" t="0" r="r" b="b"/>
                <a:pathLst>
                  <a:path w="42" h="111">
                    <a:moveTo>
                      <a:pt x="0" y="0"/>
                    </a:moveTo>
                    <a:lnTo>
                      <a:pt x="0" y="68"/>
                    </a:lnTo>
                    <a:lnTo>
                      <a:pt x="42" y="111"/>
                    </a:ln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13" name="Oval 6"/>
              <p:cNvSpPr>
                <a:spLocks noChangeArrowheads="1"/>
              </p:cNvSpPr>
              <p:nvPr/>
            </p:nvSpPr>
            <p:spPr bwMode="auto">
              <a:xfrm>
                <a:off x="6136" y="2003"/>
                <a:ext cx="221" cy="222"/>
              </a:xfrm>
              <a:prstGeom prst="ellipse">
                <a:avLst/>
              </a:pr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14" name="Line 7"/>
              <p:cNvSpPr>
                <a:spLocks noChangeShapeType="1"/>
              </p:cNvSpPr>
              <p:nvPr/>
            </p:nvSpPr>
            <p:spPr bwMode="auto">
              <a:xfrm>
                <a:off x="6221" y="1969"/>
                <a:ext cx="51"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15" name="Line 8"/>
              <p:cNvSpPr>
                <a:spLocks noChangeShapeType="1"/>
              </p:cNvSpPr>
              <p:nvPr/>
            </p:nvSpPr>
            <p:spPr bwMode="auto">
              <a:xfrm flipV="1">
                <a:off x="6247" y="1969"/>
                <a:ext cx="0" cy="34"/>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16" name="Line 9"/>
              <p:cNvSpPr>
                <a:spLocks noChangeShapeType="1"/>
              </p:cNvSpPr>
              <p:nvPr/>
            </p:nvSpPr>
            <p:spPr bwMode="auto">
              <a:xfrm flipH="1">
                <a:off x="6323" y="2008"/>
                <a:ext cx="30" cy="29"/>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17" name="Line 10"/>
              <p:cNvSpPr>
                <a:spLocks noChangeShapeType="1"/>
              </p:cNvSpPr>
              <p:nvPr/>
            </p:nvSpPr>
            <p:spPr bwMode="auto">
              <a:xfrm>
                <a:off x="6140" y="2008"/>
                <a:ext cx="30" cy="29"/>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sp>
          <p:nvSpPr>
            <p:cNvPr id="18" name="Oval 17"/>
            <p:cNvSpPr/>
            <p:nvPr/>
          </p:nvSpPr>
          <p:spPr bwMode="auto">
            <a:xfrm>
              <a:off x="9558292" y="3400148"/>
              <a:ext cx="210105" cy="210105"/>
            </a:xfrm>
            <a:prstGeom prst="ellipse">
              <a:avLst/>
            </a:prstGeom>
            <a:solidFill>
              <a:schemeClr val="bg1"/>
            </a:solidFill>
            <a:ln w="254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19" name="TextBox 18"/>
            <p:cNvSpPr txBox="1"/>
            <p:nvPr/>
          </p:nvSpPr>
          <p:spPr>
            <a:xfrm>
              <a:off x="9435652" y="3287113"/>
              <a:ext cx="454292" cy="461665"/>
            </a:xfrm>
            <a:prstGeom prst="rect">
              <a:avLst/>
            </a:prstGeom>
            <a:noFill/>
          </p:spPr>
          <p:txBody>
            <a:bodyPr wrap="none" lIns="182854" tIns="146283" rIns="182854" bIns="146283" rtlCol="0">
              <a:spAutoFit/>
            </a:bodyPr>
            <a:lstStyle/>
            <a:p>
              <a:pPr defTabSz="932563">
                <a:lnSpc>
                  <a:spcPct val="90000"/>
                </a:lnSpc>
                <a:spcAft>
                  <a:spcPts val="600"/>
                </a:spcAft>
                <a:defRPr/>
              </a:pPr>
              <a:r>
                <a:rPr lang="en-US" sz="1199">
                  <a:gradFill>
                    <a:gsLst>
                      <a:gs pos="2917">
                        <a:srgbClr val="0078D7"/>
                      </a:gs>
                      <a:gs pos="30000">
                        <a:srgbClr val="0078D7"/>
                      </a:gs>
                    </a:gsLst>
                    <a:lin ang="5400000" scaled="0"/>
                  </a:gradFill>
                  <a:latin typeface="Segoe UI Semibold" panose="020B0702040204020203" pitchFamily="34" charset="0"/>
                  <a:cs typeface="Segoe UI Semibold" panose="020B0702040204020203" pitchFamily="34" charset="0"/>
                </a:rPr>
                <a:t>$</a:t>
              </a:r>
            </a:p>
          </p:txBody>
        </p:sp>
      </p:grpSp>
      <p:grpSp>
        <p:nvGrpSpPr>
          <p:cNvPr id="27" name="Group 26"/>
          <p:cNvGrpSpPr/>
          <p:nvPr/>
        </p:nvGrpSpPr>
        <p:grpSpPr>
          <a:xfrm>
            <a:off x="5423284" y="2349507"/>
            <a:ext cx="1719234" cy="1719234"/>
            <a:chOff x="5423171" y="2349343"/>
            <a:chExt cx="1719478" cy="1719478"/>
          </a:xfrm>
        </p:grpSpPr>
        <p:sp>
          <p:nvSpPr>
            <p:cNvPr id="195" name="Oval 194"/>
            <p:cNvSpPr/>
            <p:nvPr/>
          </p:nvSpPr>
          <p:spPr bwMode="auto">
            <a:xfrm>
              <a:off x="5423171" y="2349343"/>
              <a:ext cx="1719478" cy="171947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nvGrpSpPr>
            <p:cNvPr id="26" name="Group 25"/>
            <p:cNvGrpSpPr/>
            <p:nvPr/>
          </p:nvGrpSpPr>
          <p:grpSpPr>
            <a:xfrm>
              <a:off x="5899566" y="2925199"/>
              <a:ext cx="712436" cy="614067"/>
              <a:chOff x="6093204" y="2914441"/>
              <a:chExt cx="379412" cy="327025"/>
            </a:xfrm>
            <a:solidFill>
              <a:schemeClr val="bg1"/>
            </a:solidFill>
          </p:grpSpPr>
          <p:sp>
            <p:nvSpPr>
              <p:cNvPr id="24" name="Freeform 14"/>
              <p:cNvSpPr>
                <a:spLocks noEditPoints="1"/>
              </p:cNvSpPr>
              <p:nvPr/>
            </p:nvSpPr>
            <p:spPr bwMode="auto">
              <a:xfrm>
                <a:off x="6093204" y="2914441"/>
                <a:ext cx="379412" cy="327025"/>
              </a:xfrm>
              <a:custGeom>
                <a:avLst/>
                <a:gdLst>
                  <a:gd name="T0" fmla="*/ 222 w 239"/>
                  <a:gd name="T1" fmla="*/ 189 h 206"/>
                  <a:gd name="T2" fmla="*/ 145 w 239"/>
                  <a:gd name="T3" fmla="*/ 189 h 206"/>
                  <a:gd name="T4" fmla="*/ 145 w 239"/>
                  <a:gd name="T5" fmla="*/ 94 h 206"/>
                  <a:gd name="T6" fmla="*/ 17 w 239"/>
                  <a:gd name="T7" fmla="*/ 94 h 206"/>
                  <a:gd name="T8" fmla="*/ 17 w 239"/>
                  <a:gd name="T9" fmla="*/ 17 h 206"/>
                  <a:gd name="T10" fmla="*/ 162 w 239"/>
                  <a:gd name="T11" fmla="*/ 17 h 206"/>
                  <a:gd name="T12" fmla="*/ 162 w 239"/>
                  <a:gd name="T13" fmla="*/ 0 h 206"/>
                  <a:gd name="T14" fmla="*/ 0 w 239"/>
                  <a:gd name="T15" fmla="*/ 0 h 206"/>
                  <a:gd name="T16" fmla="*/ 0 w 239"/>
                  <a:gd name="T17" fmla="*/ 206 h 206"/>
                  <a:gd name="T18" fmla="*/ 239 w 239"/>
                  <a:gd name="T19" fmla="*/ 206 h 206"/>
                  <a:gd name="T20" fmla="*/ 239 w 239"/>
                  <a:gd name="T21" fmla="*/ 77 h 206"/>
                  <a:gd name="T22" fmla="*/ 222 w 239"/>
                  <a:gd name="T23" fmla="*/ 77 h 206"/>
                  <a:gd name="T24" fmla="*/ 222 w 239"/>
                  <a:gd name="T25" fmla="*/ 189 h 206"/>
                  <a:gd name="T26" fmla="*/ 17 w 239"/>
                  <a:gd name="T27" fmla="*/ 112 h 206"/>
                  <a:gd name="T28" fmla="*/ 128 w 239"/>
                  <a:gd name="T29" fmla="*/ 112 h 206"/>
                  <a:gd name="T30" fmla="*/ 128 w 239"/>
                  <a:gd name="T31" fmla="*/ 189 h 206"/>
                  <a:gd name="T32" fmla="*/ 17 w 239"/>
                  <a:gd name="T33" fmla="*/ 189 h 206"/>
                  <a:gd name="T34" fmla="*/ 17 w 239"/>
                  <a:gd name="T35" fmla="*/ 11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206">
                    <a:moveTo>
                      <a:pt x="222" y="189"/>
                    </a:moveTo>
                    <a:lnTo>
                      <a:pt x="145" y="189"/>
                    </a:lnTo>
                    <a:lnTo>
                      <a:pt x="145" y="94"/>
                    </a:lnTo>
                    <a:lnTo>
                      <a:pt x="17" y="94"/>
                    </a:lnTo>
                    <a:lnTo>
                      <a:pt x="17" y="17"/>
                    </a:lnTo>
                    <a:lnTo>
                      <a:pt x="162" y="17"/>
                    </a:lnTo>
                    <a:lnTo>
                      <a:pt x="162" y="0"/>
                    </a:lnTo>
                    <a:lnTo>
                      <a:pt x="0" y="0"/>
                    </a:lnTo>
                    <a:lnTo>
                      <a:pt x="0" y="206"/>
                    </a:lnTo>
                    <a:lnTo>
                      <a:pt x="239" y="206"/>
                    </a:lnTo>
                    <a:lnTo>
                      <a:pt x="239" y="77"/>
                    </a:lnTo>
                    <a:lnTo>
                      <a:pt x="222" y="77"/>
                    </a:lnTo>
                    <a:lnTo>
                      <a:pt x="222" y="189"/>
                    </a:lnTo>
                    <a:close/>
                    <a:moveTo>
                      <a:pt x="17" y="112"/>
                    </a:moveTo>
                    <a:lnTo>
                      <a:pt x="128" y="112"/>
                    </a:lnTo>
                    <a:lnTo>
                      <a:pt x="128" y="189"/>
                    </a:lnTo>
                    <a:lnTo>
                      <a:pt x="17" y="189"/>
                    </a:lnTo>
                    <a:lnTo>
                      <a:pt x="17" y="112"/>
                    </a:lnTo>
                    <a:close/>
                  </a:path>
                </a:pathLst>
              </a:custGeom>
              <a:grpFill/>
              <a:ln w="15875">
                <a:solidFill>
                  <a:schemeClr val="tx2"/>
                </a:solidFill>
                <a:miter lim="800000"/>
                <a:headEnd/>
                <a:tailEnd/>
              </a:ln>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5" name="Freeform 15"/>
              <p:cNvSpPr>
                <a:spLocks/>
              </p:cNvSpPr>
              <p:nvPr/>
            </p:nvSpPr>
            <p:spPr bwMode="auto">
              <a:xfrm>
                <a:off x="6326566" y="2914441"/>
                <a:ext cx="146050" cy="146050"/>
              </a:xfrm>
              <a:custGeom>
                <a:avLst/>
                <a:gdLst>
                  <a:gd name="T0" fmla="*/ 32 w 92"/>
                  <a:gd name="T1" fmla="*/ 17 h 92"/>
                  <a:gd name="T2" fmla="*/ 62 w 92"/>
                  <a:gd name="T3" fmla="*/ 17 h 92"/>
                  <a:gd name="T4" fmla="*/ 0 w 92"/>
                  <a:gd name="T5" fmla="*/ 79 h 92"/>
                  <a:gd name="T6" fmla="*/ 13 w 92"/>
                  <a:gd name="T7" fmla="*/ 92 h 92"/>
                  <a:gd name="T8" fmla="*/ 75 w 92"/>
                  <a:gd name="T9" fmla="*/ 30 h 92"/>
                  <a:gd name="T10" fmla="*/ 75 w 92"/>
                  <a:gd name="T11" fmla="*/ 60 h 92"/>
                  <a:gd name="T12" fmla="*/ 92 w 92"/>
                  <a:gd name="T13" fmla="*/ 60 h 92"/>
                  <a:gd name="T14" fmla="*/ 92 w 92"/>
                  <a:gd name="T15" fmla="*/ 0 h 92"/>
                  <a:gd name="T16" fmla="*/ 32 w 92"/>
                  <a:gd name="T17" fmla="*/ 0 h 92"/>
                  <a:gd name="T18" fmla="*/ 32 w 92"/>
                  <a:gd name="T19" fmla="*/ 1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32" y="17"/>
                    </a:moveTo>
                    <a:lnTo>
                      <a:pt x="62" y="17"/>
                    </a:lnTo>
                    <a:lnTo>
                      <a:pt x="0" y="79"/>
                    </a:lnTo>
                    <a:lnTo>
                      <a:pt x="13" y="92"/>
                    </a:lnTo>
                    <a:lnTo>
                      <a:pt x="75" y="30"/>
                    </a:lnTo>
                    <a:lnTo>
                      <a:pt x="75" y="60"/>
                    </a:lnTo>
                    <a:lnTo>
                      <a:pt x="92" y="60"/>
                    </a:lnTo>
                    <a:lnTo>
                      <a:pt x="92" y="0"/>
                    </a:lnTo>
                    <a:lnTo>
                      <a:pt x="32" y="0"/>
                    </a:lnTo>
                    <a:lnTo>
                      <a:pt x="32" y="17"/>
                    </a:lnTo>
                    <a:close/>
                  </a:path>
                </a:pathLst>
              </a:custGeom>
              <a:grpFill/>
              <a:ln w="15875">
                <a:solidFill>
                  <a:schemeClr val="tx2"/>
                </a:solidFill>
                <a:miter lim="800000"/>
                <a:headEnd/>
                <a:tailEnd/>
              </a:ln>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grpSp>
      <p:grpSp>
        <p:nvGrpSpPr>
          <p:cNvPr id="30" name="Group 29"/>
          <p:cNvGrpSpPr/>
          <p:nvPr/>
        </p:nvGrpSpPr>
        <p:grpSpPr>
          <a:xfrm>
            <a:off x="1800479" y="2349507"/>
            <a:ext cx="1719234" cy="1719234"/>
            <a:chOff x="1799852" y="2349343"/>
            <a:chExt cx="1719478" cy="1719478"/>
          </a:xfrm>
        </p:grpSpPr>
        <p:sp>
          <p:nvSpPr>
            <p:cNvPr id="190" name="Oval 189"/>
            <p:cNvSpPr/>
            <p:nvPr/>
          </p:nvSpPr>
          <p:spPr bwMode="auto">
            <a:xfrm>
              <a:off x="1799852" y="2349343"/>
              <a:ext cx="1719478" cy="171947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nvGrpSpPr>
            <p:cNvPr id="209" name="Group 4"/>
            <p:cNvGrpSpPr>
              <a:grpSpLocks noChangeAspect="1"/>
            </p:cNvGrpSpPr>
            <p:nvPr/>
          </p:nvGrpSpPr>
          <p:grpSpPr bwMode="auto">
            <a:xfrm>
              <a:off x="2340343" y="2748281"/>
              <a:ext cx="562401" cy="902183"/>
              <a:chOff x="6" y="12"/>
              <a:chExt cx="192" cy="308"/>
            </a:xfrm>
          </p:grpSpPr>
          <p:sp>
            <p:nvSpPr>
              <p:cNvPr id="210" name="Rectangle 209"/>
              <p:cNvSpPr>
                <a:spLocks noChangeArrowheads="1"/>
              </p:cNvSpPr>
              <p:nvPr/>
            </p:nvSpPr>
            <p:spPr bwMode="auto">
              <a:xfrm>
                <a:off x="28" y="12"/>
                <a:ext cx="170" cy="308"/>
              </a:xfrm>
              <a:prstGeom prst="rect">
                <a:avLst/>
              </a:pr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1" name="Rectangle 210"/>
              <p:cNvSpPr>
                <a:spLocks noChangeArrowheads="1"/>
              </p:cNvSpPr>
              <p:nvPr/>
            </p:nvSpPr>
            <p:spPr bwMode="auto">
              <a:xfrm>
                <a:off x="53" y="35"/>
                <a:ext cx="120" cy="32"/>
              </a:xfrm>
              <a:prstGeom prst="rect">
                <a:avLst/>
              </a:pr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2" name="Rectangle 211"/>
              <p:cNvSpPr>
                <a:spLocks noChangeArrowheads="1"/>
              </p:cNvSpPr>
              <p:nvPr/>
            </p:nvSpPr>
            <p:spPr bwMode="auto">
              <a:xfrm>
                <a:off x="53" y="100"/>
                <a:ext cx="120" cy="32"/>
              </a:xfrm>
              <a:prstGeom prst="rect">
                <a:avLst/>
              </a:pr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3" name="Rectangle 212"/>
              <p:cNvSpPr>
                <a:spLocks noChangeArrowheads="1"/>
              </p:cNvSpPr>
              <p:nvPr/>
            </p:nvSpPr>
            <p:spPr bwMode="auto">
              <a:xfrm>
                <a:off x="53" y="166"/>
                <a:ext cx="120" cy="32"/>
              </a:xfrm>
              <a:prstGeom prst="rect">
                <a:avLst/>
              </a:pr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4" name="Freeform 9"/>
              <p:cNvSpPr>
                <a:spLocks/>
              </p:cNvSpPr>
              <p:nvPr/>
            </p:nvSpPr>
            <p:spPr bwMode="auto">
              <a:xfrm>
                <a:off x="6" y="50"/>
                <a:ext cx="22" cy="55"/>
              </a:xfrm>
              <a:custGeom>
                <a:avLst/>
                <a:gdLst>
                  <a:gd name="T0" fmla="*/ 10 w 10"/>
                  <a:gd name="T1" fmla="*/ 26 h 26"/>
                  <a:gd name="T2" fmla="*/ 0 w 10"/>
                  <a:gd name="T3" fmla="*/ 13 h 26"/>
                  <a:gd name="T4" fmla="*/ 10 w 10"/>
                  <a:gd name="T5" fmla="*/ 0 h 26"/>
                </a:gdLst>
                <a:ahLst/>
                <a:cxnLst>
                  <a:cxn ang="0">
                    <a:pos x="T0" y="T1"/>
                  </a:cxn>
                  <a:cxn ang="0">
                    <a:pos x="T2" y="T3"/>
                  </a:cxn>
                  <a:cxn ang="0">
                    <a:pos x="T4" y="T5"/>
                  </a:cxn>
                </a:cxnLst>
                <a:rect l="0" t="0" r="r" b="b"/>
                <a:pathLst>
                  <a:path w="10" h="26">
                    <a:moveTo>
                      <a:pt x="10" y="26"/>
                    </a:moveTo>
                    <a:cubicBezTo>
                      <a:pt x="4" y="26"/>
                      <a:pt x="0" y="20"/>
                      <a:pt x="0" y="13"/>
                    </a:cubicBezTo>
                    <a:cubicBezTo>
                      <a:pt x="0" y="6"/>
                      <a:pt x="4" y="0"/>
                      <a:pt x="10" y="0"/>
                    </a:cubicBezTo>
                  </a:path>
                </a:pathLst>
              </a:cu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5" name="Freeform 10"/>
              <p:cNvSpPr>
                <a:spLocks/>
              </p:cNvSpPr>
              <p:nvPr/>
            </p:nvSpPr>
            <p:spPr bwMode="auto">
              <a:xfrm>
                <a:off x="6" y="162"/>
                <a:ext cx="22" cy="53"/>
              </a:xfrm>
              <a:custGeom>
                <a:avLst/>
                <a:gdLst>
                  <a:gd name="T0" fmla="*/ 10 w 10"/>
                  <a:gd name="T1" fmla="*/ 25 h 25"/>
                  <a:gd name="T2" fmla="*/ 0 w 10"/>
                  <a:gd name="T3" fmla="*/ 12 h 25"/>
                  <a:gd name="T4" fmla="*/ 10 w 10"/>
                  <a:gd name="T5" fmla="*/ 0 h 25"/>
                </a:gdLst>
                <a:ahLst/>
                <a:cxnLst>
                  <a:cxn ang="0">
                    <a:pos x="T0" y="T1"/>
                  </a:cxn>
                  <a:cxn ang="0">
                    <a:pos x="T2" y="T3"/>
                  </a:cxn>
                  <a:cxn ang="0">
                    <a:pos x="T4" y="T5"/>
                  </a:cxn>
                </a:cxnLst>
                <a:rect l="0" t="0" r="r" b="b"/>
                <a:pathLst>
                  <a:path w="10" h="25">
                    <a:moveTo>
                      <a:pt x="10" y="25"/>
                    </a:moveTo>
                    <a:cubicBezTo>
                      <a:pt x="4" y="25"/>
                      <a:pt x="0" y="19"/>
                      <a:pt x="0" y="12"/>
                    </a:cubicBezTo>
                    <a:cubicBezTo>
                      <a:pt x="0" y="5"/>
                      <a:pt x="4" y="0"/>
                      <a:pt x="10" y="0"/>
                    </a:cubicBezTo>
                  </a:path>
                </a:pathLst>
              </a:cu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6" name="Oval 215"/>
              <p:cNvSpPr>
                <a:spLocks noChangeArrowheads="1"/>
              </p:cNvSpPr>
              <p:nvPr/>
            </p:nvSpPr>
            <p:spPr bwMode="auto">
              <a:xfrm>
                <a:off x="53" y="263"/>
                <a:ext cx="26" cy="26"/>
              </a:xfrm>
              <a:prstGeom prst="ellipse">
                <a:avLst/>
              </a:pr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7" name="Oval 216"/>
              <p:cNvSpPr>
                <a:spLocks noChangeArrowheads="1"/>
              </p:cNvSpPr>
              <p:nvPr/>
            </p:nvSpPr>
            <p:spPr bwMode="auto">
              <a:xfrm>
                <a:off x="100" y="263"/>
                <a:ext cx="26" cy="26"/>
              </a:xfrm>
              <a:prstGeom prst="ellipse">
                <a:avLst/>
              </a:pr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8" name="Rectangle 217"/>
              <p:cNvSpPr>
                <a:spLocks noChangeArrowheads="1"/>
              </p:cNvSpPr>
              <p:nvPr/>
            </p:nvSpPr>
            <p:spPr bwMode="auto">
              <a:xfrm>
                <a:off x="149" y="263"/>
                <a:ext cx="24" cy="24"/>
              </a:xfrm>
              <a:prstGeom prst="rect">
                <a:avLst/>
              </a:prstGeom>
              <a:noFill/>
              <a:ln w="254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sp>
          <p:nvSpPr>
            <p:cNvPr id="29" name="Rectangle 28"/>
            <p:cNvSpPr/>
            <p:nvPr/>
          </p:nvSpPr>
          <p:spPr bwMode="auto">
            <a:xfrm>
              <a:off x="2540162" y="2722564"/>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19" name="Rectangle 218"/>
            <p:cNvSpPr/>
            <p:nvPr/>
          </p:nvSpPr>
          <p:spPr bwMode="auto">
            <a:xfrm>
              <a:off x="2720322" y="2718442"/>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0" name="Rectangle 219"/>
            <p:cNvSpPr/>
            <p:nvPr/>
          </p:nvSpPr>
          <p:spPr bwMode="auto">
            <a:xfrm>
              <a:off x="2797315" y="2716060"/>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1" name="Rectangle 220"/>
            <p:cNvSpPr/>
            <p:nvPr/>
          </p:nvSpPr>
          <p:spPr bwMode="auto">
            <a:xfrm>
              <a:off x="2865967" y="2719713"/>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2" name="Rectangle 221"/>
            <p:cNvSpPr/>
            <p:nvPr/>
          </p:nvSpPr>
          <p:spPr bwMode="auto">
            <a:xfrm>
              <a:off x="2791040" y="2793014"/>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3" name="Rectangle 222"/>
            <p:cNvSpPr/>
            <p:nvPr/>
          </p:nvSpPr>
          <p:spPr bwMode="auto">
            <a:xfrm>
              <a:off x="2717221" y="2781108"/>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4" name="Rectangle 223"/>
            <p:cNvSpPr/>
            <p:nvPr/>
          </p:nvSpPr>
          <p:spPr bwMode="auto">
            <a:xfrm>
              <a:off x="2793421" y="2859589"/>
              <a:ext cx="57247" cy="72434"/>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5" name="Rectangle 224"/>
            <p:cNvSpPr/>
            <p:nvPr/>
          </p:nvSpPr>
          <p:spPr bwMode="auto">
            <a:xfrm>
              <a:off x="2628239" y="2715498"/>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7" name="Rectangle 226"/>
            <p:cNvSpPr/>
            <p:nvPr/>
          </p:nvSpPr>
          <p:spPr bwMode="auto">
            <a:xfrm>
              <a:off x="2878277" y="2792260"/>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8" name="Rectangle 227"/>
            <p:cNvSpPr/>
            <p:nvPr/>
          </p:nvSpPr>
          <p:spPr bwMode="auto">
            <a:xfrm>
              <a:off x="2877485" y="2870842"/>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29" name="Rectangle 228"/>
            <p:cNvSpPr/>
            <p:nvPr/>
          </p:nvSpPr>
          <p:spPr bwMode="auto">
            <a:xfrm>
              <a:off x="2873508" y="2956004"/>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30" name="Rectangle 229"/>
            <p:cNvSpPr/>
            <p:nvPr/>
          </p:nvSpPr>
          <p:spPr bwMode="auto">
            <a:xfrm>
              <a:off x="2873508" y="3048980"/>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31" name="Rectangle 230"/>
            <p:cNvSpPr/>
            <p:nvPr/>
          </p:nvSpPr>
          <p:spPr bwMode="auto">
            <a:xfrm>
              <a:off x="2715944" y="2881977"/>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32" name="Rectangle 231"/>
            <p:cNvSpPr/>
            <p:nvPr/>
          </p:nvSpPr>
          <p:spPr bwMode="auto">
            <a:xfrm>
              <a:off x="2753880" y="2981337"/>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33" name="Rectangle 232"/>
            <p:cNvSpPr/>
            <p:nvPr/>
          </p:nvSpPr>
          <p:spPr bwMode="auto">
            <a:xfrm>
              <a:off x="2796117" y="3016317"/>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34" name="Rectangle 233"/>
            <p:cNvSpPr/>
            <p:nvPr/>
          </p:nvSpPr>
          <p:spPr bwMode="auto">
            <a:xfrm>
              <a:off x="2678699" y="2980353"/>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35" name="Rectangle 234"/>
            <p:cNvSpPr/>
            <p:nvPr/>
          </p:nvSpPr>
          <p:spPr bwMode="auto">
            <a:xfrm>
              <a:off x="2628238" y="2775588"/>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sp>
          <p:nvSpPr>
            <p:cNvPr id="236" name="Rectangle 235"/>
            <p:cNvSpPr/>
            <p:nvPr/>
          </p:nvSpPr>
          <p:spPr bwMode="auto">
            <a:xfrm>
              <a:off x="2633652" y="2889549"/>
              <a:ext cx="57247" cy="5724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spTree>
    <p:extLst>
      <p:ext uri="{BB962C8B-B14F-4D97-AF65-F5344CB8AC3E}">
        <p14:creationId xmlns:p14="http://schemas.microsoft.com/office/powerpoint/2010/main" val="425140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par>
                                <p:cTn id="13" presetID="42" presetClass="path" presetSubtype="0" decel="100000" fill="hold" grpId="1" nodeType="withEffect">
                                  <p:stCondLst>
                                    <p:cond delay="0"/>
                                  </p:stCondLst>
                                  <p:childTnLst>
                                    <p:animMotion origin="layout" path="M 3.55629E-6 4.87971E-6 L 3.55629E-6 -0.05448 " pathEditMode="relative" rAng="0" ptsTypes="AA">
                                      <p:cBhvr>
                                        <p:cTn id="14" dur="500" spd="-100000" fill="hold"/>
                                        <p:tgtEl>
                                          <p:spTgt spid="60"/>
                                        </p:tgtEl>
                                        <p:attrNameLst>
                                          <p:attrName>ppt_x</p:attrName>
                                          <p:attrName>ppt_y</p:attrName>
                                        </p:attrNameLst>
                                      </p:cBhvr>
                                      <p:rCtr x="0" y="-2724"/>
                                    </p:animMotion>
                                  </p:childTnLst>
                                </p:cTn>
                              </p:par>
                              <p:par>
                                <p:cTn id="15" presetID="53" presetClass="entr" presetSubtype="16" fill="hold" nodeType="withEffect">
                                  <p:stCondLst>
                                    <p:cond delay="20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par>
                                <p:cTn id="20" presetID="10" presetClass="entr" presetSubtype="0" fill="hold" grpId="0" nodeType="withEffect">
                                  <p:stCondLst>
                                    <p:cond delay="20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42" presetClass="path" presetSubtype="0" decel="100000" fill="hold" grpId="1" nodeType="withEffect">
                                  <p:stCondLst>
                                    <p:cond delay="200"/>
                                  </p:stCondLst>
                                  <p:childTnLst>
                                    <p:animMotion origin="layout" path="M 3.55629E-6 4.87971E-6 L 3.55629E-6 -0.05448 " pathEditMode="relative" rAng="0" ptsTypes="AA">
                                      <p:cBhvr>
                                        <p:cTn id="24" dur="500" spd="-100000" fill="hold"/>
                                        <p:tgtEl>
                                          <p:spTgt spid="10"/>
                                        </p:tgtEl>
                                        <p:attrNameLst>
                                          <p:attrName>ppt_x</p:attrName>
                                          <p:attrName>ppt_y</p:attrName>
                                        </p:attrNameLst>
                                      </p:cBhvr>
                                      <p:rCtr x="0" y="-2724"/>
                                    </p:animMotion>
                                  </p:childTnLst>
                                </p:cTn>
                              </p:par>
                              <p:par>
                                <p:cTn id="25" presetID="53" presetClass="entr" presetSubtype="16" fill="hold" nodeType="withEffect">
                                  <p:stCondLst>
                                    <p:cond delay="40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10" presetClass="entr" presetSubtype="0" fill="hold" grpId="0" nodeType="withEffect">
                                  <p:stCondLst>
                                    <p:cond delay="40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500"/>
                                        <p:tgtEl>
                                          <p:spTgt spid="61"/>
                                        </p:tgtEl>
                                      </p:cBhvr>
                                    </p:animEffect>
                                  </p:childTnLst>
                                </p:cTn>
                              </p:par>
                              <p:par>
                                <p:cTn id="33" presetID="42" presetClass="path" presetSubtype="0" decel="100000" fill="hold" grpId="1" nodeType="withEffect">
                                  <p:stCondLst>
                                    <p:cond delay="400"/>
                                  </p:stCondLst>
                                  <p:childTnLst>
                                    <p:animMotion origin="layout" path="M 3.55629E-6 4.87971E-6 L 3.55629E-6 -0.05448 " pathEditMode="relative" rAng="0" ptsTypes="AA">
                                      <p:cBhvr>
                                        <p:cTn id="34" dur="500" spd="-100000" fill="hold"/>
                                        <p:tgtEl>
                                          <p:spTgt spid="61"/>
                                        </p:tgtEl>
                                        <p:attrNameLst>
                                          <p:attrName>ppt_x</p:attrName>
                                          <p:attrName>ppt_y</p:attrName>
                                        </p:attrNameLst>
                                      </p:cBhvr>
                                      <p:rCtr x="0" y="-27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61" grpId="0"/>
      <p:bldP spid="61" grpId="1"/>
      <p:bldP spid="60" grpId="0"/>
      <p:bldP spid="6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23021" y="4131226"/>
            <a:ext cx="2719762" cy="1035840"/>
          </a:xfrm>
          <a:prstGeom prst="rect">
            <a:avLst/>
          </a:prstGeom>
          <a:noFill/>
        </p:spPr>
        <p:txBody>
          <a:bodyPr wrap="square" lIns="93247" tIns="149196" rIns="186494" bIns="149196" rtlCol="0">
            <a:spAutoFit/>
          </a:bodyPr>
          <a:lstStyle/>
          <a:p>
            <a:pPr algn="ctr" defTabSz="1243192">
              <a:lnSpc>
                <a:spcPct val="90000"/>
              </a:lnSpc>
              <a:spcAft>
                <a:spcPts val="1224"/>
              </a:spcAft>
              <a:defRPr/>
            </a:pPr>
            <a:r>
              <a:rPr lang="en-US" sz="2600" kern="0">
                <a:gradFill>
                  <a:gsLst>
                    <a:gs pos="1250">
                      <a:srgbClr val="353535"/>
                    </a:gs>
                    <a:gs pos="100000">
                      <a:srgbClr val="353535"/>
                    </a:gs>
                  </a:gsLst>
                  <a:lin ang="5400000" scaled="0"/>
                </a:gradFill>
                <a:latin typeface="Segoe UI Semilight"/>
                <a:cs typeface="Segoe UI"/>
              </a:rPr>
              <a:t>Focus on business logic</a:t>
            </a:r>
          </a:p>
        </p:txBody>
      </p:sp>
      <p:sp>
        <p:nvSpPr>
          <p:cNvPr id="61" name="TextBox 60"/>
          <p:cNvSpPr txBox="1"/>
          <p:nvPr/>
        </p:nvSpPr>
        <p:spPr>
          <a:xfrm>
            <a:off x="8589737" y="4131226"/>
            <a:ext cx="2504611" cy="1035840"/>
          </a:xfrm>
          <a:prstGeom prst="rect">
            <a:avLst/>
          </a:prstGeom>
          <a:noFill/>
        </p:spPr>
        <p:txBody>
          <a:bodyPr wrap="square" lIns="93247" tIns="149196" rIns="186494" bIns="149196" rtlCol="0">
            <a:spAutoFit/>
          </a:bodyPr>
          <a:lstStyle/>
          <a:p>
            <a:pPr algn="ctr" defTabSz="1243192">
              <a:lnSpc>
                <a:spcPct val="90000"/>
              </a:lnSpc>
              <a:spcAft>
                <a:spcPts val="1224"/>
              </a:spcAft>
              <a:defRPr/>
            </a:pPr>
            <a:r>
              <a:rPr lang="en-US" sz="2600" kern="0">
                <a:gradFill>
                  <a:gsLst>
                    <a:gs pos="1250">
                      <a:srgbClr val="353535"/>
                    </a:gs>
                    <a:gs pos="100000">
                      <a:srgbClr val="353535"/>
                    </a:gs>
                  </a:gsLst>
                  <a:lin ang="5400000" scaled="0"/>
                </a:gradFill>
                <a:latin typeface="Segoe UI Semilight"/>
                <a:cs typeface="Segoe UI"/>
              </a:rPr>
              <a:t>Faster time to market</a:t>
            </a:r>
          </a:p>
        </p:txBody>
      </p:sp>
      <p:sp>
        <p:nvSpPr>
          <p:cNvPr id="60" name="TextBox 59"/>
          <p:cNvSpPr txBox="1"/>
          <p:nvPr/>
        </p:nvSpPr>
        <p:spPr>
          <a:xfrm>
            <a:off x="1344125" y="4131226"/>
            <a:ext cx="2631942" cy="1035840"/>
          </a:xfrm>
          <a:prstGeom prst="rect">
            <a:avLst/>
          </a:prstGeom>
          <a:noFill/>
        </p:spPr>
        <p:txBody>
          <a:bodyPr wrap="square" lIns="93247" tIns="149196" rIns="186494" bIns="149196" rtlCol="0">
            <a:spAutoFit/>
          </a:bodyPr>
          <a:lstStyle/>
          <a:p>
            <a:pPr algn="ctr" defTabSz="1243192">
              <a:lnSpc>
                <a:spcPct val="90000"/>
              </a:lnSpc>
              <a:spcAft>
                <a:spcPts val="1224"/>
              </a:spcAft>
              <a:defRPr/>
            </a:pPr>
            <a:r>
              <a:rPr lang="en-US" sz="2600" kern="0">
                <a:gradFill>
                  <a:gsLst>
                    <a:gs pos="1250">
                      <a:srgbClr val="353535"/>
                    </a:gs>
                    <a:gs pos="100000">
                      <a:srgbClr val="353535"/>
                    </a:gs>
                  </a:gsLst>
                  <a:lin ang="5400000" scaled="0"/>
                </a:gradFill>
                <a:latin typeface="Segoe UI Semilight"/>
                <a:cs typeface="Segoe UI"/>
              </a:rPr>
              <a:t>Reduced DevOps</a:t>
            </a:r>
          </a:p>
        </p:txBody>
      </p:sp>
      <p:sp>
        <p:nvSpPr>
          <p:cNvPr id="3" name="Title 2"/>
          <p:cNvSpPr>
            <a:spLocks noGrp="1"/>
          </p:cNvSpPr>
          <p:nvPr>
            <p:ph type="title"/>
          </p:nvPr>
        </p:nvSpPr>
        <p:spPr/>
        <p:txBody>
          <a:bodyPr/>
          <a:lstStyle/>
          <a:p>
            <a:r>
              <a:rPr lang="en-US"/>
              <a:t>Benefits of </a:t>
            </a:r>
            <a:r>
              <a:rPr lang="en-US" err="1"/>
              <a:t>Serverless</a:t>
            </a:r>
            <a:br>
              <a:rPr lang="en-US"/>
            </a:br>
            <a:endParaRPr lang="en-US"/>
          </a:p>
        </p:txBody>
      </p:sp>
      <p:grpSp>
        <p:nvGrpSpPr>
          <p:cNvPr id="237" name="Group 236"/>
          <p:cNvGrpSpPr/>
          <p:nvPr/>
        </p:nvGrpSpPr>
        <p:grpSpPr>
          <a:xfrm>
            <a:off x="1800479" y="2349507"/>
            <a:ext cx="1719234" cy="1719234"/>
            <a:chOff x="1799852" y="2349343"/>
            <a:chExt cx="1719478" cy="1719478"/>
          </a:xfrm>
        </p:grpSpPr>
        <p:sp>
          <p:nvSpPr>
            <p:cNvPr id="190" name="Oval 189"/>
            <p:cNvSpPr/>
            <p:nvPr/>
          </p:nvSpPr>
          <p:spPr bwMode="auto">
            <a:xfrm>
              <a:off x="1799852" y="2349343"/>
              <a:ext cx="1719478" cy="171947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nvGrpSpPr>
            <p:cNvPr id="4" name="Group 4"/>
            <p:cNvGrpSpPr>
              <a:grpSpLocks noChangeAspect="1"/>
            </p:cNvGrpSpPr>
            <p:nvPr/>
          </p:nvGrpSpPr>
          <p:grpSpPr bwMode="auto">
            <a:xfrm>
              <a:off x="2084315" y="2864915"/>
              <a:ext cx="1119410" cy="646770"/>
              <a:chOff x="12" y="8"/>
              <a:chExt cx="270" cy="156"/>
            </a:xfrm>
          </p:grpSpPr>
          <p:sp>
            <p:nvSpPr>
              <p:cNvPr id="6" name="Oval 5"/>
              <p:cNvSpPr>
                <a:spLocks noChangeArrowheads="1"/>
              </p:cNvSpPr>
              <p:nvPr/>
            </p:nvSpPr>
            <p:spPr bwMode="auto">
              <a:xfrm>
                <a:off x="31" y="8"/>
                <a:ext cx="89" cy="91"/>
              </a:xfrm>
              <a:prstGeom prst="ellipse">
                <a:avLst/>
              </a:pr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7" name="Freeform 6"/>
              <p:cNvSpPr>
                <a:spLocks/>
              </p:cNvSpPr>
              <p:nvPr/>
            </p:nvSpPr>
            <p:spPr bwMode="auto">
              <a:xfrm>
                <a:off x="12" y="99"/>
                <a:ext cx="124" cy="65"/>
              </a:xfrm>
              <a:custGeom>
                <a:avLst/>
                <a:gdLst>
                  <a:gd name="T0" fmla="*/ 59 w 59"/>
                  <a:gd name="T1" fmla="*/ 30 h 30"/>
                  <a:gd name="T2" fmla="*/ 30 w 59"/>
                  <a:gd name="T3" fmla="*/ 0 h 30"/>
                  <a:gd name="T4" fmla="*/ 0 w 59"/>
                  <a:gd name="T5" fmla="*/ 30 h 30"/>
                </a:gdLst>
                <a:ahLst/>
                <a:cxnLst>
                  <a:cxn ang="0">
                    <a:pos x="T0" y="T1"/>
                  </a:cxn>
                  <a:cxn ang="0">
                    <a:pos x="T2" y="T3"/>
                  </a:cxn>
                  <a:cxn ang="0">
                    <a:pos x="T4" y="T5"/>
                  </a:cxn>
                </a:cxnLst>
                <a:rect l="0" t="0" r="r" b="b"/>
                <a:pathLst>
                  <a:path w="59" h="30">
                    <a:moveTo>
                      <a:pt x="59" y="30"/>
                    </a:moveTo>
                    <a:cubicBezTo>
                      <a:pt x="59" y="13"/>
                      <a:pt x="46" y="0"/>
                      <a:pt x="30" y="0"/>
                    </a:cubicBezTo>
                    <a:cubicBezTo>
                      <a:pt x="13" y="0"/>
                      <a:pt x="0" y="13"/>
                      <a:pt x="0" y="30"/>
                    </a:cubicBez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8" name="Freeform 7"/>
              <p:cNvSpPr>
                <a:spLocks/>
              </p:cNvSpPr>
              <p:nvPr/>
            </p:nvSpPr>
            <p:spPr bwMode="auto">
              <a:xfrm>
                <a:off x="113" y="30"/>
                <a:ext cx="125" cy="93"/>
              </a:xfrm>
              <a:custGeom>
                <a:avLst/>
                <a:gdLst>
                  <a:gd name="T0" fmla="*/ 11 w 125"/>
                  <a:gd name="T1" fmla="*/ 93 h 93"/>
                  <a:gd name="T2" fmla="*/ 125 w 125"/>
                  <a:gd name="T3" fmla="*/ 93 h 93"/>
                  <a:gd name="T4" fmla="*/ 125 w 125"/>
                  <a:gd name="T5" fmla="*/ 0 h 93"/>
                  <a:gd name="T6" fmla="*/ 0 w 125"/>
                  <a:gd name="T7" fmla="*/ 0 h 93"/>
                </a:gdLst>
                <a:ahLst/>
                <a:cxnLst>
                  <a:cxn ang="0">
                    <a:pos x="T0" y="T1"/>
                  </a:cxn>
                  <a:cxn ang="0">
                    <a:pos x="T2" y="T3"/>
                  </a:cxn>
                  <a:cxn ang="0">
                    <a:pos x="T4" y="T5"/>
                  </a:cxn>
                  <a:cxn ang="0">
                    <a:pos x="T6" y="T7"/>
                  </a:cxn>
                </a:cxnLst>
                <a:rect l="0" t="0" r="r" b="b"/>
                <a:pathLst>
                  <a:path w="125" h="93">
                    <a:moveTo>
                      <a:pt x="11" y="93"/>
                    </a:moveTo>
                    <a:lnTo>
                      <a:pt x="125" y="93"/>
                    </a:lnTo>
                    <a:lnTo>
                      <a:pt x="125" y="0"/>
                    </a:lnTo>
                    <a:lnTo>
                      <a:pt x="0" y="0"/>
                    </a:ln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11" name="Line 8"/>
              <p:cNvSpPr>
                <a:spLocks noChangeShapeType="1"/>
              </p:cNvSpPr>
              <p:nvPr/>
            </p:nvSpPr>
            <p:spPr bwMode="auto">
              <a:xfrm flipV="1">
                <a:off x="170" y="123"/>
                <a:ext cx="0" cy="32"/>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1" name="Freeform 9"/>
              <p:cNvSpPr>
                <a:spLocks/>
              </p:cNvSpPr>
              <p:nvPr/>
            </p:nvSpPr>
            <p:spPr bwMode="auto">
              <a:xfrm>
                <a:off x="223" y="47"/>
                <a:ext cx="59" cy="108"/>
              </a:xfrm>
              <a:custGeom>
                <a:avLst/>
                <a:gdLst>
                  <a:gd name="T0" fmla="*/ 15 w 59"/>
                  <a:gd name="T1" fmla="*/ 0 h 108"/>
                  <a:gd name="T2" fmla="*/ 59 w 59"/>
                  <a:gd name="T3" fmla="*/ 0 h 108"/>
                  <a:gd name="T4" fmla="*/ 59 w 59"/>
                  <a:gd name="T5" fmla="*/ 108 h 108"/>
                  <a:gd name="T6" fmla="*/ 0 w 59"/>
                  <a:gd name="T7" fmla="*/ 108 h 108"/>
                  <a:gd name="T8" fmla="*/ 0 w 59"/>
                  <a:gd name="T9" fmla="*/ 76 h 108"/>
                </a:gdLst>
                <a:ahLst/>
                <a:cxnLst>
                  <a:cxn ang="0">
                    <a:pos x="T0" y="T1"/>
                  </a:cxn>
                  <a:cxn ang="0">
                    <a:pos x="T2" y="T3"/>
                  </a:cxn>
                  <a:cxn ang="0">
                    <a:pos x="T4" y="T5"/>
                  </a:cxn>
                  <a:cxn ang="0">
                    <a:pos x="T6" y="T7"/>
                  </a:cxn>
                  <a:cxn ang="0">
                    <a:pos x="T8" y="T9"/>
                  </a:cxn>
                </a:cxnLst>
                <a:rect l="0" t="0" r="r" b="b"/>
                <a:pathLst>
                  <a:path w="59" h="108">
                    <a:moveTo>
                      <a:pt x="15" y="0"/>
                    </a:moveTo>
                    <a:lnTo>
                      <a:pt x="59" y="0"/>
                    </a:lnTo>
                    <a:lnTo>
                      <a:pt x="59" y="108"/>
                    </a:lnTo>
                    <a:lnTo>
                      <a:pt x="0" y="108"/>
                    </a:lnTo>
                    <a:lnTo>
                      <a:pt x="0" y="76"/>
                    </a:ln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2" name="Line 10"/>
              <p:cNvSpPr>
                <a:spLocks noChangeShapeType="1"/>
              </p:cNvSpPr>
              <p:nvPr/>
            </p:nvSpPr>
            <p:spPr bwMode="auto">
              <a:xfrm flipH="1">
                <a:off x="130" y="155"/>
                <a:ext cx="68"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3" name="Line 11"/>
              <p:cNvSpPr>
                <a:spLocks noChangeShapeType="1"/>
              </p:cNvSpPr>
              <p:nvPr/>
            </p:nvSpPr>
            <p:spPr bwMode="auto">
              <a:xfrm flipH="1">
                <a:off x="238" y="82"/>
                <a:ext cx="44"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8" name="Line 12"/>
              <p:cNvSpPr>
                <a:spLocks noChangeShapeType="1"/>
              </p:cNvSpPr>
              <p:nvPr/>
            </p:nvSpPr>
            <p:spPr bwMode="auto">
              <a:xfrm flipH="1">
                <a:off x="238" y="110"/>
                <a:ext cx="44"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31" name="Line 13"/>
              <p:cNvSpPr>
                <a:spLocks noChangeShapeType="1"/>
              </p:cNvSpPr>
              <p:nvPr/>
            </p:nvSpPr>
            <p:spPr bwMode="auto">
              <a:xfrm>
                <a:off x="145" y="58"/>
                <a:ext cx="19" cy="37"/>
              </a:xfrm>
              <a:prstGeom prst="line">
                <a:avLst/>
              </a:prstGeom>
              <a:noFill/>
              <a:ln w="206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26" name="Freeform 14"/>
              <p:cNvSpPr>
                <a:spLocks/>
              </p:cNvSpPr>
              <p:nvPr/>
            </p:nvSpPr>
            <p:spPr bwMode="auto">
              <a:xfrm>
                <a:off x="183" y="54"/>
                <a:ext cx="19" cy="41"/>
              </a:xfrm>
              <a:custGeom>
                <a:avLst/>
                <a:gdLst>
                  <a:gd name="T0" fmla="*/ 0 w 19"/>
                  <a:gd name="T1" fmla="*/ 0 h 41"/>
                  <a:gd name="T2" fmla="*/ 19 w 19"/>
                  <a:gd name="T3" fmla="*/ 21 h 41"/>
                  <a:gd name="T4" fmla="*/ 0 w 19"/>
                  <a:gd name="T5" fmla="*/ 41 h 41"/>
                </a:gdLst>
                <a:ahLst/>
                <a:cxnLst>
                  <a:cxn ang="0">
                    <a:pos x="T0" y="T1"/>
                  </a:cxn>
                  <a:cxn ang="0">
                    <a:pos x="T2" y="T3"/>
                  </a:cxn>
                  <a:cxn ang="0">
                    <a:pos x="T4" y="T5"/>
                  </a:cxn>
                </a:cxnLst>
                <a:rect l="0" t="0" r="r" b="b"/>
                <a:pathLst>
                  <a:path w="19" h="41">
                    <a:moveTo>
                      <a:pt x="0" y="0"/>
                    </a:moveTo>
                    <a:lnTo>
                      <a:pt x="19" y="21"/>
                    </a:lnTo>
                    <a:lnTo>
                      <a:pt x="0" y="41"/>
                    </a:lnTo>
                  </a:path>
                </a:pathLst>
              </a:custGeom>
              <a:noFill/>
              <a:ln w="206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grpSp>
      <p:grpSp>
        <p:nvGrpSpPr>
          <p:cNvPr id="250" name="Group 249"/>
          <p:cNvGrpSpPr/>
          <p:nvPr/>
        </p:nvGrpSpPr>
        <p:grpSpPr>
          <a:xfrm>
            <a:off x="5423284" y="2349507"/>
            <a:ext cx="1719234" cy="1719234"/>
            <a:chOff x="5423171" y="2349343"/>
            <a:chExt cx="1719478" cy="1719478"/>
          </a:xfrm>
        </p:grpSpPr>
        <p:sp>
          <p:nvSpPr>
            <p:cNvPr id="195" name="Oval 194"/>
            <p:cNvSpPr/>
            <p:nvPr/>
          </p:nvSpPr>
          <p:spPr bwMode="auto">
            <a:xfrm>
              <a:off x="5423171" y="2349343"/>
              <a:ext cx="1719478" cy="171947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nvGrpSpPr>
            <p:cNvPr id="240" name="Group 17"/>
            <p:cNvGrpSpPr>
              <a:grpSpLocks noChangeAspect="1"/>
            </p:cNvGrpSpPr>
            <p:nvPr/>
          </p:nvGrpSpPr>
          <p:grpSpPr bwMode="auto">
            <a:xfrm>
              <a:off x="5954114" y="2865066"/>
              <a:ext cx="646697" cy="749504"/>
              <a:chOff x="9" y="9"/>
              <a:chExt cx="195" cy="226"/>
            </a:xfrm>
          </p:grpSpPr>
          <p:sp>
            <p:nvSpPr>
              <p:cNvPr id="242" name="Freeform 18"/>
              <p:cNvSpPr>
                <a:spLocks/>
              </p:cNvSpPr>
              <p:nvPr/>
            </p:nvSpPr>
            <p:spPr bwMode="auto">
              <a:xfrm>
                <a:off x="9" y="204"/>
                <a:ext cx="195" cy="31"/>
              </a:xfrm>
              <a:custGeom>
                <a:avLst/>
                <a:gdLst>
                  <a:gd name="T0" fmla="*/ 0 w 91"/>
                  <a:gd name="T1" fmla="*/ 0 h 15"/>
                  <a:gd name="T2" fmla="*/ 16 w 91"/>
                  <a:gd name="T3" fmla="*/ 15 h 15"/>
                  <a:gd name="T4" fmla="*/ 31 w 91"/>
                  <a:gd name="T5" fmla="*/ 0 h 15"/>
                  <a:gd name="T6" fmla="*/ 91 w 91"/>
                  <a:gd name="T7" fmla="*/ 0 h 15"/>
                  <a:gd name="T8" fmla="*/ 75 w 91"/>
                  <a:gd name="T9" fmla="*/ 15 h 15"/>
                  <a:gd name="T10" fmla="*/ 16 w 91"/>
                  <a:gd name="T11" fmla="*/ 15 h 15"/>
                </a:gdLst>
                <a:ahLst/>
                <a:cxnLst>
                  <a:cxn ang="0">
                    <a:pos x="T0" y="T1"/>
                  </a:cxn>
                  <a:cxn ang="0">
                    <a:pos x="T2" y="T3"/>
                  </a:cxn>
                  <a:cxn ang="0">
                    <a:pos x="T4" y="T5"/>
                  </a:cxn>
                  <a:cxn ang="0">
                    <a:pos x="T6" y="T7"/>
                  </a:cxn>
                  <a:cxn ang="0">
                    <a:pos x="T8" y="T9"/>
                  </a:cxn>
                  <a:cxn ang="0">
                    <a:pos x="T10" y="T11"/>
                  </a:cxn>
                </a:cxnLst>
                <a:rect l="0" t="0" r="r" b="b"/>
                <a:pathLst>
                  <a:path w="91" h="15">
                    <a:moveTo>
                      <a:pt x="0" y="0"/>
                    </a:moveTo>
                    <a:cubicBezTo>
                      <a:pt x="0" y="8"/>
                      <a:pt x="7" y="15"/>
                      <a:pt x="16" y="15"/>
                    </a:cubicBezTo>
                    <a:cubicBezTo>
                      <a:pt x="24" y="15"/>
                      <a:pt x="31" y="8"/>
                      <a:pt x="31" y="0"/>
                    </a:cubicBezTo>
                    <a:cubicBezTo>
                      <a:pt x="91" y="0"/>
                      <a:pt x="91" y="0"/>
                      <a:pt x="91" y="0"/>
                    </a:cubicBezTo>
                    <a:cubicBezTo>
                      <a:pt x="91" y="8"/>
                      <a:pt x="84" y="15"/>
                      <a:pt x="75" y="15"/>
                    </a:cubicBezTo>
                    <a:cubicBezTo>
                      <a:pt x="16" y="15"/>
                      <a:pt x="16" y="15"/>
                      <a:pt x="16" y="15"/>
                    </a:cubicBez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43" name="Freeform 19"/>
              <p:cNvSpPr>
                <a:spLocks/>
              </p:cNvSpPr>
              <p:nvPr/>
            </p:nvSpPr>
            <p:spPr bwMode="auto">
              <a:xfrm>
                <a:off x="9" y="9"/>
                <a:ext cx="172" cy="197"/>
              </a:xfrm>
              <a:custGeom>
                <a:avLst/>
                <a:gdLst>
                  <a:gd name="T0" fmla="*/ 0 w 172"/>
                  <a:gd name="T1" fmla="*/ 197 h 197"/>
                  <a:gd name="T2" fmla="*/ 0 w 172"/>
                  <a:gd name="T3" fmla="*/ 0 h 197"/>
                  <a:gd name="T4" fmla="*/ 172 w 172"/>
                  <a:gd name="T5" fmla="*/ 0 h 197"/>
                  <a:gd name="T6" fmla="*/ 172 w 172"/>
                  <a:gd name="T7" fmla="*/ 195 h 197"/>
                </a:gdLst>
                <a:ahLst/>
                <a:cxnLst>
                  <a:cxn ang="0">
                    <a:pos x="T0" y="T1"/>
                  </a:cxn>
                  <a:cxn ang="0">
                    <a:pos x="T2" y="T3"/>
                  </a:cxn>
                  <a:cxn ang="0">
                    <a:pos x="T4" y="T5"/>
                  </a:cxn>
                  <a:cxn ang="0">
                    <a:pos x="T6" y="T7"/>
                  </a:cxn>
                </a:cxnLst>
                <a:rect l="0" t="0" r="r" b="b"/>
                <a:pathLst>
                  <a:path w="172" h="197">
                    <a:moveTo>
                      <a:pt x="0" y="197"/>
                    </a:moveTo>
                    <a:lnTo>
                      <a:pt x="0" y="0"/>
                    </a:lnTo>
                    <a:lnTo>
                      <a:pt x="172" y="0"/>
                    </a:lnTo>
                    <a:lnTo>
                      <a:pt x="172" y="195"/>
                    </a:ln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44" name="Line 20"/>
              <p:cNvSpPr>
                <a:spLocks noChangeShapeType="1"/>
              </p:cNvSpPr>
              <p:nvPr/>
            </p:nvSpPr>
            <p:spPr bwMode="auto">
              <a:xfrm>
                <a:off x="78" y="58"/>
                <a:ext cx="69"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45" name="Line 21"/>
              <p:cNvSpPr>
                <a:spLocks noChangeShapeType="1"/>
              </p:cNvSpPr>
              <p:nvPr/>
            </p:nvSpPr>
            <p:spPr bwMode="auto">
              <a:xfrm>
                <a:off x="78" y="105"/>
                <a:ext cx="69"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46" name="Line 22"/>
              <p:cNvSpPr>
                <a:spLocks noChangeShapeType="1"/>
              </p:cNvSpPr>
              <p:nvPr/>
            </p:nvSpPr>
            <p:spPr bwMode="auto">
              <a:xfrm>
                <a:off x="78" y="154"/>
                <a:ext cx="69"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47" name="Line 23"/>
              <p:cNvSpPr>
                <a:spLocks noChangeShapeType="1"/>
              </p:cNvSpPr>
              <p:nvPr/>
            </p:nvSpPr>
            <p:spPr bwMode="auto">
              <a:xfrm>
                <a:off x="44" y="58"/>
                <a:ext cx="17"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48" name="Line 24"/>
              <p:cNvSpPr>
                <a:spLocks noChangeShapeType="1"/>
              </p:cNvSpPr>
              <p:nvPr/>
            </p:nvSpPr>
            <p:spPr bwMode="auto">
              <a:xfrm>
                <a:off x="44" y="105"/>
                <a:ext cx="17"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49" name="Line 25"/>
              <p:cNvSpPr>
                <a:spLocks noChangeShapeType="1"/>
              </p:cNvSpPr>
              <p:nvPr/>
            </p:nvSpPr>
            <p:spPr bwMode="auto">
              <a:xfrm>
                <a:off x="44" y="154"/>
                <a:ext cx="17" cy="0"/>
              </a:xfrm>
              <a:prstGeom prst="line">
                <a:avLst/>
              </a:prstGeom>
              <a:noFill/>
              <a:ln w="2698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grpSp>
      <p:grpSp>
        <p:nvGrpSpPr>
          <p:cNvPr id="33" name="Group 32"/>
          <p:cNvGrpSpPr/>
          <p:nvPr/>
        </p:nvGrpSpPr>
        <p:grpSpPr>
          <a:xfrm>
            <a:off x="8982423" y="2349507"/>
            <a:ext cx="1719234" cy="1719234"/>
            <a:chOff x="8982815" y="2349343"/>
            <a:chExt cx="1719478" cy="1719478"/>
          </a:xfrm>
        </p:grpSpPr>
        <p:sp>
          <p:nvSpPr>
            <p:cNvPr id="207" name="Oval 206"/>
            <p:cNvSpPr/>
            <p:nvPr/>
          </p:nvSpPr>
          <p:spPr bwMode="auto">
            <a:xfrm>
              <a:off x="8982815" y="2349343"/>
              <a:ext cx="1719478" cy="1719478"/>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defRPr/>
              </a:pPr>
              <a:endParaRPr lang="en-US" sz="2400" err="1">
                <a:gradFill>
                  <a:gsLst>
                    <a:gs pos="0">
                      <a:srgbClr val="FFFFFF"/>
                    </a:gs>
                    <a:gs pos="100000">
                      <a:srgbClr val="FFFFFF"/>
                    </a:gs>
                  </a:gsLst>
                  <a:lin ang="5400000" scaled="0"/>
                </a:gradFill>
                <a:latin typeface="Segoe UI Semilight"/>
                <a:ea typeface="Segoe UI" pitchFamily="34" charset="0"/>
                <a:cs typeface="Segoe UI" pitchFamily="34" charset="0"/>
              </a:endParaRPr>
            </a:p>
          </p:txBody>
        </p:sp>
        <p:grpSp>
          <p:nvGrpSpPr>
            <p:cNvPr id="252" name="Group 28"/>
            <p:cNvGrpSpPr>
              <a:grpSpLocks noChangeAspect="1"/>
            </p:cNvGrpSpPr>
            <p:nvPr/>
          </p:nvGrpSpPr>
          <p:grpSpPr bwMode="auto">
            <a:xfrm>
              <a:off x="9491591" y="2863270"/>
              <a:ext cx="684072" cy="686754"/>
              <a:chOff x="8" y="7"/>
              <a:chExt cx="255" cy="256"/>
            </a:xfrm>
          </p:grpSpPr>
          <p:sp>
            <p:nvSpPr>
              <p:cNvPr id="254" name="Freeform 29"/>
              <p:cNvSpPr>
                <a:spLocks/>
              </p:cNvSpPr>
              <p:nvPr/>
            </p:nvSpPr>
            <p:spPr bwMode="auto">
              <a:xfrm>
                <a:off x="8" y="7"/>
                <a:ext cx="255" cy="256"/>
              </a:xfrm>
              <a:custGeom>
                <a:avLst/>
                <a:gdLst>
                  <a:gd name="T0" fmla="*/ 4 w 120"/>
                  <a:gd name="T1" fmla="*/ 38 h 120"/>
                  <a:gd name="T2" fmla="*/ 5 w 120"/>
                  <a:gd name="T3" fmla="*/ 36 h 120"/>
                  <a:gd name="T4" fmla="*/ 9 w 120"/>
                  <a:gd name="T5" fmla="*/ 28 h 120"/>
                  <a:gd name="T6" fmla="*/ 60 w 120"/>
                  <a:gd name="T7" fmla="*/ 0 h 120"/>
                  <a:gd name="T8" fmla="*/ 120 w 120"/>
                  <a:gd name="T9" fmla="*/ 60 h 120"/>
                  <a:gd name="T10" fmla="*/ 60 w 120"/>
                  <a:gd name="T11" fmla="*/ 120 h 120"/>
                  <a:gd name="T12" fmla="*/ 0 w 120"/>
                  <a:gd name="T13" fmla="*/ 60 h 120"/>
                </a:gdLst>
                <a:ahLst/>
                <a:cxnLst>
                  <a:cxn ang="0">
                    <a:pos x="T0" y="T1"/>
                  </a:cxn>
                  <a:cxn ang="0">
                    <a:pos x="T2" y="T3"/>
                  </a:cxn>
                  <a:cxn ang="0">
                    <a:pos x="T4" y="T5"/>
                  </a:cxn>
                  <a:cxn ang="0">
                    <a:pos x="T6" y="T7"/>
                  </a:cxn>
                  <a:cxn ang="0">
                    <a:pos x="T8" y="T9"/>
                  </a:cxn>
                  <a:cxn ang="0">
                    <a:pos x="T10" y="T11"/>
                  </a:cxn>
                  <a:cxn ang="0">
                    <a:pos x="T12" y="T13"/>
                  </a:cxn>
                </a:cxnLst>
                <a:rect l="0" t="0" r="r" b="b"/>
                <a:pathLst>
                  <a:path w="120" h="120">
                    <a:moveTo>
                      <a:pt x="4" y="38"/>
                    </a:moveTo>
                    <a:cubicBezTo>
                      <a:pt x="4" y="38"/>
                      <a:pt x="5" y="37"/>
                      <a:pt x="5" y="36"/>
                    </a:cubicBezTo>
                    <a:cubicBezTo>
                      <a:pt x="6" y="33"/>
                      <a:pt x="8" y="31"/>
                      <a:pt x="9" y="28"/>
                    </a:cubicBezTo>
                    <a:cubicBezTo>
                      <a:pt x="20" y="11"/>
                      <a:pt x="39" y="0"/>
                      <a:pt x="60" y="0"/>
                    </a:cubicBezTo>
                    <a:cubicBezTo>
                      <a:pt x="93" y="0"/>
                      <a:pt x="120" y="27"/>
                      <a:pt x="120" y="60"/>
                    </a:cubicBezTo>
                    <a:cubicBezTo>
                      <a:pt x="120" y="93"/>
                      <a:pt x="93" y="120"/>
                      <a:pt x="60" y="120"/>
                    </a:cubicBezTo>
                    <a:cubicBezTo>
                      <a:pt x="27" y="120"/>
                      <a:pt x="0" y="93"/>
                      <a:pt x="0" y="60"/>
                    </a:cubicBez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255" name="Freeform 30"/>
              <p:cNvSpPr>
                <a:spLocks/>
              </p:cNvSpPr>
              <p:nvPr/>
            </p:nvSpPr>
            <p:spPr bwMode="auto">
              <a:xfrm>
                <a:off x="136" y="67"/>
                <a:ext cx="48" cy="117"/>
              </a:xfrm>
              <a:custGeom>
                <a:avLst/>
                <a:gdLst>
                  <a:gd name="T0" fmla="*/ 0 w 48"/>
                  <a:gd name="T1" fmla="*/ 0 h 117"/>
                  <a:gd name="T2" fmla="*/ 0 w 48"/>
                  <a:gd name="T3" fmla="*/ 68 h 117"/>
                  <a:gd name="T4" fmla="*/ 48 w 48"/>
                  <a:gd name="T5" fmla="*/ 117 h 117"/>
                </a:gdLst>
                <a:ahLst/>
                <a:cxnLst>
                  <a:cxn ang="0">
                    <a:pos x="T0" y="T1"/>
                  </a:cxn>
                  <a:cxn ang="0">
                    <a:pos x="T2" y="T3"/>
                  </a:cxn>
                  <a:cxn ang="0">
                    <a:pos x="T4" y="T5"/>
                  </a:cxn>
                </a:cxnLst>
                <a:rect l="0" t="0" r="r" b="b"/>
                <a:pathLst>
                  <a:path w="48" h="117">
                    <a:moveTo>
                      <a:pt x="0" y="0"/>
                    </a:moveTo>
                    <a:lnTo>
                      <a:pt x="0" y="68"/>
                    </a:lnTo>
                    <a:lnTo>
                      <a:pt x="48" y="117"/>
                    </a:ln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sp>
            <p:nvSpPr>
              <p:cNvPr id="32" name="Freeform 31"/>
              <p:cNvSpPr>
                <a:spLocks/>
              </p:cNvSpPr>
              <p:nvPr/>
            </p:nvSpPr>
            <p:spPr bwMode="auto">
              <a:xfrm>
                <a:off x="8" y="33"/>
                <a:ext cx="60" cy="59"/>
              </a:xfrm>
              <a:custGeom>
                <a:avLst/>
                <a:gdLst>
                  <a:gd name="T0" fmla="*/ 60 w 60"/>
                  <a:gd name="T1" fmla="*/ 59 h 59"/>
                  <a:gd name="T2" fmla="*/ 0 w 60"/>
                  <a:gd name="T3" fmla="*/ 59 h 59"/>
                  <a:gd name="T4" fmla="*/ 0 w 60"/>
                  <a:gd name="T5" fmla="*/ 0 h 59"/>
                </a:gdLst>
                <a:ahLst/>
                <a:cxnLst>
                  <a:cxn ang="0">
                    <a:pos x="T0" y="T1"/>
                  </a:cxn>
                  <a:cxn ang="0">
                    <a:pos x="T2" y="T3"/>
                  </a:cxn>
                  <a:cxn ang="0">
                    <a:pos x="T4" y="T5"/>
                  </a:cxn>
                </a:cxnLst>
                <a:rect l="0" t="0" r="r" b="b"/>
                <a:pathLst>
                  <a:path w="60" h="59">
                    <a:moveTo>
                      <a:pt x="60" y="59"/>
                    </a:moveTo>
                    <a:lnTo>
                      <a:pt x="0" y="59"/>
                    </a:lnTo>
                    <a:lnTo>
                      <a:pt x="0" y="0"/>
                    </a:lnTo>
                  </a:path>
                </a:pathLst>
              </a:custGeom>
              <a:noFill/>
              <a:ln w="2698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defTabSz="932563">
                  <a:defRPr/>
                </a:pPr>
                <a:endParaRPr lang="en-US">
                  <a:solidFill>
                    <a:srgbClr val="353535"/>
                  </a:solidFill>
                  <a:latin typeface="Segoe UI Semilight"/>
                </a:endParaRPr>
              </a:p>
            </p:txBody>
          </p:sp>
        </p:grpSp>
      </p:grpSp>
    </p:spTree>
    <p:extLst>
      <p:ext uri="{BB962C8B-B14F-4D97-AF65-F5344CB8AC3E}">
        <p14:creationId xmlns:p14="http://schemas.microsoft.com/office/powerpoint/2010/main" val="20763322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37"/>
                                        </p:tgtEl>
                                        <p:attrNameLst>
                                          <p:attrName>style.visibility</p:attrName>
                                        </p:attrNameLst>
                                      </p:cBhvr>
                                      <p:to>
                                        <p:strVal val="visible"/>
                                      </p:to>
                                    </p:set>
                                    <p:anim calcmode="lin" valueType="num">
                                      <p:cBhvr>
                                        <p:cTn id="7" dur="500" fill="hold"/>
                                        <p:tgtEl>
                                          <p:spTgt spid="237"/>
                                        </p:tgtEl>
                                        <p:attrNameLst>
                                          <p:attrName>ppt_w</p:attrName>
                                        </p:attrNameLst>
                                      </p:cBhvr>
                                      <p:tavLst>
                                        <p:tav tm="0">
                                          <p:val>
                                            <p:fltVal val="0"/>
                                          </p:val>
                                        </p:tav>
                                        <p:tav tm="100000">
                                          <p:val>
                                            <p:strVal val="#ppt_w"/>
                                          </p:val>
                                        </p:tav>
                                      </p:tavLst>
                                    </p:anim>
                                    <p:anim calcmode="lin" valueType="num">
                                      <p:cBhvr>
                                        <p:cTn id="8" dur="500" fill="hold"/>
                                        <p:tgtEl>
                                          <p:spTgt spid="237"/>
                                        </p:tgtEl>
                                        <p:attrNameLst>
                                          <p:attrName>ppt_h</p:attrName>
                                        </p:attrNameLst>
                                      </p:cBhvr>
                                      <p:tavLst>
                                        <p:tav tm="0">
                                          <p:val>
                                            <p:fltVal val="0"/>
                                          </p:val>
                                        </p:tav>
                                        <p:tav tm="100000">
                                          <p:val>
                                            <p:strVal val="#ppt_h"/>
                                          </p:val>
                                        </p:tav>
                                      </p:tavLst>
                                    </p:anim>
                                    <p:animEffect transition="in" filter="fade">
                                      <p:cBhvr>
                                        <p:cTn id="9" dur="500"/>
                                        <p:tgtEl>
                                          <p:spTgt spid="237"/>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par>
                                <p:cTn id="13" presetID="42" presetClass="path" presetSubtype="0" decel="100000" fill="hold" grpId="1" nodeType="withEffect">
                                  <p:stCondLst>
                                    <p:cond delay="0"/>
                                  </p:stCondLst>
                                  <p:childTnLst>
                                    <p:animMotion origin="layout" path="M -1.5905E-6 -4.90241E-7 L -1.5905E-6 -0.05447 " pathEditMode="relative" rAng="0" ptsTypes="AA">
                                      <p:cBhvr>
                                        <p:cTn id="14" dur="500" spd="-100000" fill="hold"/>
                                        <p:tgtEl>
                                          <p:spTgt spid="60"/>
                                        </p:tgtEl>
                                        <p:attrNameLst>
                                          <p:attrName>ppt_x</p:attrName>
                                          <p:attrName>ppt_y</p:attrName>
                                        </p:attrNameLst>
                                      </p:cBhvr>
                                      <p:rCtr x="0" y="-2724"/>
                                    </p:animMotion>
                                  </p:childTnLst>
                                </p:cTn>
                              </p:par>
                              <p:par>
                                <p:cTn id="15" presetID="53" presetClass="entr" presetSubtype="16" fill="hold" nodeType="withEffect">
                                  <p:stCondLst>
                                    <p:cond delay="200"/>
                                  </p:stCondLst>
                                  <p:childTnLst>
                                    <p:set>
                                      <p:cBhvr>
                                        <p:cTn id="16" dur="1" fill="hold">
                                          <p:stCondLst>
                                            <p:cond delay="0"/>
                                          </p:stCondLst>
                                        </p:cTn>
                                        <p:tgtEl>
                                          <p:spTgt spid="250"/>
                                        </p:tgtEl>
                                        <p:attrNameLst>
                                          <p:attrName>style.visibility</p:attrName>
                                        </p:attrNameLst>
                                      </p:cBhvr>
                                      <p:to>
                                        <p:strVal val="visible"/>
                                      </p:to>
                                    </p:set>
                                    <p:anim calcmode="lin" valueType="num">
                                      <p:cBhvr>
                                        <p:cTn id="17" dur="500" fill="hold"/>
                                        <p:tgtEl>
                                          <p:spTgt spid="250"/>
                                        </p:tgtEl>
                                        <p:attrNameLst>
                                          <p:attrName>ppt_w</p:attrName>
                                        </p:attrNameLst>
                                      </p:cBhvr>
                                      <p:tavLst>
                                        <p:tav tm="0">
                                          <p:val>
                                            <p:fltVal val="0"/>
                                          </p:val>
                                        </p:tav>
                                        <p:tav tm="100000">
                                          <p:val>
                                            <p:strVal val="#ppt_w"/>
                                          </p:val>
                                        </p:tav>
                                      </p:tavLst>
                                    </p:anim>
                                    <p:anim calcmode="lin" valueType="num">
                                      <p:cBhvr>
                                        <p:cTn id="18" dur="500" fill="hold"/>
                                        <p:tgtEl>
                                          <p:spTgt spid="250"/>
                                        </p:tgtEl>
                                        <p:attrNameLst>
                                          <p:attrName>ppt_h</p:attrName>
                                        </p:attrNameLst>
                                      </p:cBhvr>
                                      <p:tavLst>
                                        <p:tav tm="0">
                                          <p:val>
                                            <p:fltVal val="0"/>
                                          </p:val>
                                        </p:tav>
                                        <p:tav tm="100000">
                                          <p:val>
                                            <p:strVal val="#ppt_h"/>
                                          </p:val>
                                        </p:tav>
                                      </p:tavLst>
                                    </p:anim>
                                    <p:animEffect transition="in" filter="fade">
                                      <p:cBhvr>
                                        <p:cTn id="19" dur="500"/>
                                        <p:tgtEl>
                                          <p:spTgt spid="250"/>
                                        </p:tgtEl>
                                      </p:cBhvr>
                                    </p:animEffect>
                                  </p:childTnLst>
                                </p:cTn>
                              </p:par>
                              <p:par>
                                <p:cTn id="20" presetID="10" presetClass="entr" presetSubtype="0" fill="hold" grpId="0" nodeType="withEffect">
                                  <p:stCondLst>
                                    <p:cond delay="20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42" presetClass="path" presetSubtype="0" decel="100000" fill="hold" grpId="1" nodeType="withEffect">
                                  <p:stCondLst>
                                    <p:cond delay="200"/>
                                  </p:stCondLst>
                                  <p:childTnLst>
                                    <p:animMotion origin="layout" path="M 4.05157E-6 -4.90241E-7 L 4.05157E-6 -0.05447 " pathEditMode="relative" rAng="0" ptsTypes="AA">
                                      <p:cBhvr>
                                        <p:cTn id="24" dur="500" spd="-100000" fill="hold"/>
                                        <p:tgtEl>
                                          <p:spTgt spid="10"/>
                                        </p:tgtEl>
                                        <p:attrNameLst>
                                          <p:attrName>ppt_x</p:attrName>
                                          <p:attrName>ppt_y</p:attrName>
                                        </p:attrNameLst>
                                      </p:cBhvr>
                                      <p:rCtr x="0" y="-2724"/>
                                    </p:animMotion>
                                  </p:childTnLst>
                                </p:cTn>
                              </p:par>
                              <p:par>
                                <p:cTn id="25" presetID="53" presetClass="entr" presetSubtype="16" fill="hold" nodeType="withEffect">
                                  <p:stCondLst>
                                    <p:cond delay="40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fltVal val="0"/>
                                          </p:val>
                                        </p:tav>
                                        <p:tav tm="100000">
                                          <p:val>
                                            <p:strVal val="#ppt_w"/>
                                          </p:val>
                                        </p:tav>
                                      </p:tavLst>
                                    </p:anim>
                                    <p:anim calcmode="lin" valueType="num">
                                      <p:cBhvr>
                                        <p:cTn id="28" dur="500" fill="hold"/>
                                        <p:tgtEl>
                                          <p:spTgt spid="33"/>
                                        </p:tgtEl>
                                        <p:attrNameLst>
                                          <p:attrName>ppt_h</p:attrName>
                                        </p:attrNameLst>
                                      </p:cBhvr>
                                      <p:tavLst>
                                        <p:tav tm="0">
                                          <p:val>
                                            <p:fltVal val="0"/>
                                          </p:val>
                                        </p:tav>
                                        <p:tav tm="100000">
                                          <p:val>
                                            <p:strVal val="#ppt_h"/>
                                          </p:val>
                                        </p:tav>
                                      </p:tavLst>
                                    </p:anim>
                                    <p:animEffect transition="in" filter="fade">
                                      <p:cBhvr>
                                        <p:cTn id="29" dur="500"/>
                                        <p:tgtEl>
                                          <p:spTgt spid="33"/>
                                        </p:tgtEl>
                                      </p:cBhvr>
                                    </p:animEffect>
                                  </p:childTnLst>
                                </p:cTn>
                              </p:par>
                              <p:par>
                                <p:cTn id="30" presetID="10" presetClass="entr" presetSubtype="0" fill="hold" grpId="0" nodeType="withEffect">
                                  <p:stCondLst>
                                    <p:cond delay="40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500"/>
                                        <p:tgtEl>
                                          <p:spTgt spid="61"/>
                                        </p:tgtEl>
                                      </p:cBhvr>
                                    </p:animEffect>
                                  </p:childTnLst>
                                </p:cTn>
                              </p:par>
                              <p:par>
                                <p:cTn id="33" presetID="42" presetClass="path" presetSubtype="0" decel="100000" fill="hold" grpId="1" nodeType="withEffect">
                                  <p:stCondLst>
                                    <p:cond delay="400"/>
                                  </p:stCondLst>
                                  <p:childTnLst>
                                    <p:animMotion origin="layout" path="M -2.00664E-6 -4.90241E-7 L -2.00664E-6 -0.05447 " pathEditMode="relative" rAng="0" ptsTypes="AA">
                                      <p:cBhvr>
                                        <p:cTn id="34" dur="500" spd="-100000" fill="hold"/>
                                        <p:tgtEl>
                                          <p:spTgt spid="61"/>
                                        </p:tgtEl>
                                        <p:attrNameLst>
                                          <p:attrName>ppt_x</p:attrName>
                                          <p:attrName>ppt_y</p:attrName>
                                        </p:attrNameLst>
                                      </p:cBhvr>
                                      <p:rCtr x="0" y="-27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61" grpId="0"/>
      <p:bldP spid="61" grpId="1"/>
      <p:bldP spid="60" grpId="0"/>
      <p:bldP spid="6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5482" y="295733"/>
            <a:ext cx="11887878" cy="917444"/>
          </a:xfrm>
        </p:spPr>
        <p:txBody>
          <a:bodyPr/>
          <a:lstStyle/>
          <a:p>
            <a:r>
              <a:rPr lang="en-US" err="1"/>
              <a:t>Serverless</a:t>
            </a:r>
            <a:r>
              <a:rPr lang="en-US"/>
              <a:t> application platform components</a:t>
            </a:r>
          </a:p>
        </p:txBody>
      </p:sp>
      <p:grpSp>
        <p:nvGrpSpPr>
          <p:cNvPr id="25" name="Group 24"/>
          <p:cNvGrpSpPr/>
          <p:nvPr/>
        </p:nvGrpSpPr>
        <p:grpSpPr>
          <a:xfrm>
            <a:off x="465758" y="1582329"/>
            <a:ext cx="2639424" cy="4789034"/>
            <a:chOff x="455802" y="1551444"/>
            <a:chExt cx="2587906" cy="4695558"/>
          </a:xfrm>
        </p:grpSpPr>
        <p:sp>
          <p:nvSpPr>
            <p:cNvPr id="123" name="Rectangle 122"/>
            <p:cNvSpPr/>
            <p:nvPr/>
          </p:nvSpPr>
          <p:spPr bwMode="auto">
            <a:xfrm>
              <a:off x="455802" y="1551444"/>
              <a:ext cx="2587906" cy="4695558"/>
            </a:xfrm>
            <a:prstGeom prst="rect">
              <a:avLst/>
            </a:prstGeom>
            <a:solidFill>
              <a:schemeClr val="bg1"/>
            </a:solidFill>
            <a:ln w="28575">
              <a:solidFill>
                <a:schemeClr val="accent1"/>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28" tIns="274281" rIns="182828"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r>
                <a:rPr lang="en-US" sz="2000" b="1" kern="0">
                  <a:gradFill>
                    <a:gsLst>
                      <a:gs pos="0">
                        <a:srgbClr val="353535"/>
                      </a:gs>
                      <a:gs pos="100000">
                        <a:srgbClr val="353535"/>
                      </a:gs>
                    </a:gsLst>
                    <a:lin ang="5400000" scaled="0"/>
                  </a:gradFill>
                  <a:latin typeface="Segoe UI"/>
                  <a:ea typeface="Segoe UI" pitchFamily="34" charset="0"/>
                  <a:cs typeface="Segoe UI" pitchFamily="34" charset="0"/>
                </a:rPr>
                <a:t>Development</a:t>
              </a:r>
            </a:p>
          </p:txBody>
        </p:sp>
        <p:grpSp>
          <p:nvGrpSpPr>
            <p:cNvPr id="14" name="Group 13"/>
            <p:cNvGrpSpPr/>
            <p:nvPr/>
          </p:nvGrpSpPr>
          <p:grpSpPr>
            <a:xfrm>
              <a:off x="587547" y="4314459"/>
              <a:ext cx="2321740" cy="815747"/>
              <a:chOff x="599328" y="4242936"/>
              <a:chExt cx="2368296" cy="832104"/>
            </a:xfrm>
          </p:grpSpPr>
          <p:sp>
            <p:nvSpPr>
              <p:cNvPr id="106" name="Rectangle 105"/>
              <p:cNvSpPr/>
              <p:nvPr/>
            </p:nvSpPr>
            <p:spPr bwMode="auto">
              <a:xfrm>
                <a:off x="599328" y="4242936"/>
                <a:ext cx="2368296" cy="832104"/>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22843" tIns="146262" rIns="182828" bIns="146262"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Local development</a:t>
                </a:r>
              </a:p>
            </p:txBody>
          </p:sp>
          <p:sp>
            <p:nvSpPr>
              <p:cNvPr id="67" name="Freeform 33"/>
              <p:cNvSpPr>
                <a:spLocks noEditPoints="1"/>
              </p:cNvSpPr>
              <p:nvPr/>
            </p:nvSpPr>
            <p:spPr bwMode="auto">
              <a:xfrm>
                <a:off x="788810" y="4471484"/>
                <a:ext cx="455272" cy="410558"/>
              </a:xfrm>
              <a:custGeom>
                <a:avLst/>
                <a:gdLst>
                  <a:gd name="T0" fmla="*/ 110 w 236"/>
                  <a:gd name="T1" fmla="*/ 0 h 204"/>
                  <a:gd name="T2" fmla="*/ 110 w 236"/>
                  <a:gd name="T3" fmla="*/ 51 h 204"/>
                  <a:gd name="T4" fmla="*/ 0 w 236"/>
                  <a:gd name="T5" fmla="*/ 51 h 204"/>
                  <a:gd name="T6" fmla="*/ 0 w 236"/>
                  <a:gd name="T7" fmla="*/ 60 h 204"/>
                  <a:gd name="T8" fmla="*/ 0 w 236"/>
                  <a:gd name="T9" fmla="*/ 170 h 204"/>
                  <a:gd name="T10" fmla="*/ 84 w 236"/>
                  <a:gd name="T11" fmla="*/ 170 h 204"/>
                  <a:gd name="T12" fmla="*/ 84 w 236"/>
                  <a:gd name="T13" fmla="*/ 187 h 204"/>
                  <a:gd name="T14" fmla="*/ 51 w 236"/>
                  <a:gd name="T15" fmla="*/ 187 h 204"/>
                  <a:gd name="T16" fmla="*/ 51 w 236"/>
                  <a:gd name="T17" fmla="*/ 204 h 204"/>
                  <a:gd name="T18" fmla="*/ 236 w 236"/>
                  <a:gd name="T19" fmla="*/ 204 h 204"/>
                  <a:gd name="T20" fmla="*/ 236 w 236"/>
                  <a:gd name="T21" fmla="*/ 0 h 204"/>
                  <a:gd name="T22" fmla="*/ 110 w 236"/>
                  <a:gd name="T23" fmla="*/ 0 h 204"/>
                  <a:gd name="T24" fmla="*/ 126 w 236"/>
                  <a:gd name="T25" fmla="*/ 17 h 204"/>
                  <a:gd name="T26" fmla="*/ 219 w 236"/>
                  <a:gd name="T27" fmla="*/ 17 h 204"/>
                  <a:gd name="T28" fmla="*/ 219 w 236"/>
                  <a:gd name="T29" fmla="*/ 68 h 204"/>
                  <a:gd name="T30" fmla="*/ 177 w 236"/>
                  <a:gd name="T31" fmla="*/ 68 h 204"/>
                  <a:gd name="T32" fmla="*/ 177 w 236"/>
                  <a:gd name="T33" fmla="*/ 51 h 204"/>
                  <a:gd name="T34" fmla="*/ 126 w 236"/>
                  <a:gd name="T35" fmla="*/ 51 h 204"/>
                  <a:gd name="T36" fmla="*/ 126 w 236"/>
                  <a:gd name="T37" fmla="*/ 17 h 204"/>
                  <a:gd name="T38" fmla="*/ 177 w 236"/>
                  <a:gd name="T39" fmla="*/ 85 h 204"/>
                  <a:gd name="T40" fmla="*/ 219 w 236"/>
                  <a:gd name="T41" fmla="*/ 85 h 204"/>
                  <a:gd name="T42" fmla="*/ 219 w 236"/>
                  <a:gd name="T43" fmla="*/ 119 h 204"/>
                  <a:gd name="T44" fmla="*/ 177 w 236"/>
                  <a:gd name="T45" fmla="*/ 119 h 204"/>
                  <a:gd name="T46" fmla="*/ 177 w 236"/>
                  <a:gd name="T47" fmla="*/ 85 h 204"/>
                  <a:gd name="T48" fmla="*/ 17 w 236"/>
                  <a:gd name="T49" fmla="*/ 68 h 204"/>
                  <a:gd name="T50" fmla="*/ 160 w 236"/>
                  <a:gd name="T51" fmla="*/ 68 h 204"/>
                  <a:gd name="T52" fmla="*/ 160 w 236"/>
                  <a:gd name="T53" fmla="*/ 153 h 204"/>
                  <a:gd name="T54" fmla="*/ 17 w 236"/>
                  <a:gd name="T55" fmla="*/ 153 h 204"/>
                  <a:gd name="T56" fmla="*/ 17 w 236"/>
                  <a:gd name="T57" fmla="*/ 68 h 204"/>
                  <a:gd name="T58" fmla="*/ 101 w 236"/>
                  <a:gd name="T59" fmla="*/ 187 h 204"/>
                  <a:gd name="T60" fmla="*/ 101 w 236"/>
                  <a:gd name="T61" fmla="*/ 170 h 204"/>
                  <a:gd name="T62" fmla="*/ 177 w 236"/>
                  <a:gd name="T63" fmla="*/ 170 h 204"/>
                  <a:gd name="T64" fmla="*/ 177 w 236"/>
                  <a:gd name="T65" fmla="*/ 136 h 204"/>
                  <a:gd name="T66" fmla="*/ 219 w 236"/>
                  <a:gd name="T67" fmla="*/ 136 h 204"/>
                  <a:gd name="T68" fmla="*/ 219 w 236"/>
                  <a:gd name="T69" fmla="*/ 187 h 204"/>
                  <a:gd name="T70" fmla="*/ 101 w 236"/>
                  <a:gd name="T71" fmla="*/ 187 h 204"/>
                  <a:gd name="T72" fmla="*/ 202 w 236"/>
                  <a:gd name="T73" fmla="*/ 51 h 204"/>
                  <a:gd name="T74" fmla="*/ 185 w 236"/>
                  <a:gd name="T75" fmla="*/ 51 h 204"/>
                  <a:gd name="T76" fmla="*/ 185 w 236"/>
                  <a:gd name="T77" fmla="*/ 34 h 204"/>
                  <a:gd name="T78" fmla="*/ 202 w 236"/>
                  <a:gd name="T79" fmla="*/ 34 h 204"/>
                  <a:gd name="T80" fmla="*/ 202 w 236"/>
                  <a:gd name="T81" fmla="*/ 5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04">
                    <a:moveTo>
                      <a:pt x="110" y="0"/>
                    </a:moveTo>
                    <a:lnTo>
                      <a:pt x="110" y="51"/>
                    </a:lnTo>
                    <a:lnTo>
                      <a:pt x="0" y="51"/>
                    </a:lnTo>
                    <a:lnTo>
                      <a:pt x="0" y="60"/>
                    </a:lnTo>
                    <a:lnTo>
                      <a:pt x="0" y="170"/>
                    </a:lnTo>
                    <a:lnTo>
                      <a:pt x="84" y="170"/>
                    </a:lnTo>
                    <a:lnTo>
                      <a:pt x="84" y="187"/>
                    </a:lnTo>
                    <a:lnTo>
                      <a:pt x="51" y="187"/>
                    </a:lnTo>
                    <a:lnTo>
                      <a:pt x="51" y="204"/>
                    </a:lnTo>
                    <a:lnTo>
                      <a:pt x="236" y="204"/>
                    </a:lnTo>
                    <a:lnTo>
                      <a:pt x="236" y="0"/>
                    </a:lnTo>
                    <a:lnTo>
                      <a:pt x="110" y="0"/>
                    </a:lnTo>
                    <a:close/>
                    <a:moveTo>
                      <a:pt x="126" y="17"/>
                    </a:moveTo>
                    <a:lnTo>
                      <a:pt x="219" y="17"/>
                    </a:lnTo>
                    <a:lnTo>
                      <a:pt x="219" y="68"/>
                    </a:lnTo>
                    <a:lnTo>
                      <a:pt x="177" y="68"/>
                    </a:lnTo>
                    <a:lnTo>
                      <a:pt x="177" y="51"/>
                    </a:lnTo>
                    <a:lnTo>
                      <a:pt x="126" y="51"/>
                    </a:lnTo>
                    <a:lnTo>
                      <a:pt x="126" y="17"/>
                    </a:lnTo>
                    <a:close/>
                    <a:moveTo>
                      <a:pt x="177" y="85"/>
                    </a:moveTo>
                    <a:lnTo>
                      <a:pt x="219" y="85"/>
                    </a:lnTo>
                    <a:lnTo>
                      <a:pt x="219" y="119"/>
                    </a:lnTo>
                    <a:lnTo>
                      <a:pt x="177" y="119"/>
                    </a:lnTo>
                    <a:lnTo>
                      <a:pt x="177" y="85"/>
                    </a:lnTo>
                    <a:close/>
                    <a:moveTo>
                      <a:pt x="17" y="68"/>
                    </a:moveTo>
                    <a:lnTo>
                      <a:pt x="160" y="68"/>
                    </a:lnTo>
                    <a:lnTo>
                      <a:pt x="160" y="153"/>
                    </a:lnTo>
                    <a:lnTo>
                      <a:pt x="17" y="153"/>
                    </a:lnTo>
                    <a:lnTo>
                      <a:pt x="17" y="68"/>
                    </a:lnTo>
                    <a:close/>
                    <a:moveTo>
                      <a:pt x="101" y="187"/>
                    </a:moveTo>
                    <a:lnTo>
                      <a:pt x="101" y="170"/>
                    </a:lnTo>
                    <a:lnTo>
                      <a:pt x="177" y="170"/>
                    </a:lnTo>
                    <a:lnTo>
                      <a:pt x="177" y="136"/>
                    </a:lnTo>
                    <a:lnTo>
                      <a:pt x="219" y="136"/>
                    </a:lnTo>
                    <a:lnTo>
                      <a:pt x="219" y="187"/>
                    </a:lnTo>
                    <a:lnTo>
                      <a:pt x="101" y="187"/>
                    </a:lnTo>
                    <a:close/>
                    <a:moveTo>
                      <a:pt x="202" y="51"/>
                    </a:moveTo>
                    <a:lnTo>
                      <a:pt x="185" y="51"/>
                    </a:lnTo>
                    <a:lnTo>
                      <a:pt x="185" y="34"/>
                    </a:lnTo>
                    <a:lnTo>
                      <a:pt x="202" y="34"/>
                    </a:lnTo>
                    <a:lnTo>
                      <a:pt x="202" y="51"/>
                    </a:lnTo>
                    <a:close/>
                  </a:path>
                </a:pathLst>
              </a:custGeom>
              <a:solidFill>
                <a:schemeClr val="bg1"/>
              </a:solidFill>
              <a:ln>
                <a:noFill/>
              </a:ln>
            </p:spPr>
            <p:txBody>
              <a:bodyPr vert="horz" wrap="square" lIns="91414" tIns="45706" rIns="91414" bIns="45706" numCol="1" anchor="t" anchorCtr="0" compatLnSpc="1">
                <a:prstTxWarp prst="textNoShape">
                  <a:avLst/>
                </a:prstTxWarp>
              </a:bodyPr>
              <a:lstStyle/>
              <a:p>
                <a:pPr defTabSz="932342">
                  <a:defRPr/>
                </a:pPr>
                <a:endParaRPr lang="en-US" kern="0">
                  <a:solidFill>
                    <a:srgbClr val="505050"/>
                  </a:solidFill>
                  <a:latin typeface="Segoe UI"/>
                </a:endParaRPr>
              </a:p>
            </p:txBody>
          </p:sp>
        </p:grpSp>
        <p:grpSp>
          <p:nvGrpSpPr>
            <p:cNvPr id="18" name="Group 17"/>
            <p:cNvGrpSpPr/>
            <p:nvPr/>
          </p:nvGrpSpPr>
          <p:grpSpPr>
            <a:xfrm>
              <a:off x="587547" y="3326391"/>
              <a:ext cx="2321740" cy="815747"/>
              <a:chOff x="599328" y="3045311"/>
              <a:chExt cx="2368296" cy="832104"/>
            </a:xfrm>
          </p:grpSpPr>
          <p:sp>
            <p:nvSpPr>
              <p:cNvPr id="107" name="Rectangle 106"/>
              <p:cNvSpPr/>
              <p:nvPr/>
            </p:nvSpPr>
            <p:spPr bwMode="auto">
              <a:xfrm>
                <a:off x="599328" y="3045311"/>
                <a:ext cx="2368296" cy="832104"/>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22843" tIns="146262" rIns="182828" bIns="146262"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Visual </a:t>
                </a:r>
                <a:br>
                  <a:rPr lang="en-US" sz="1599" kern="0">
                    <a:gradFill>
                      <a:gsLst>
                        <a:gs pos="0">
                          <a:srgbClr val="FFFFFF"/>
                        </a:gs>
                        <a:gs pos="100000">
                          <a:srgbClr val="FFFFFF"/>
                        </a:gs>
                      </a:gsLst>
                      <a:lin ang="5400000" scaled="0"/>
                    </a:gradFill>
                    <a:latin typeface="Segoe UI"/>
                    <a:cs typeface="Segoe UI" pitchFamily="34" charset="0"/>
                  </a:rPr>
                </a:br>
                <a:r>
                  <a:rPr lang="en-US" sz="1599" kern="0">
                    <a:gradFill>
                      <a:gsLst>
                        <a:gs pos="0">
                          <a:srgbClr val="FFFFFF"/>
                        </a:gs>
                        <a:gs pos="100000">
                          <a:srgbClr val="FFFFFF"/>
                        </a:gs>
                      </a:gsLst>
                      <a:lin ang="5400000" scaled="0"/>
                    </a:gradFill>
                    <a:latin typeface="Segoe UI"/>
                    <a:cs typeface="Segoe UI" pitchFamily="34" charset="0"/>
                  </a:rPr>
                  <a:t>debug history</a:t>
                </a:r>
              </a:p>
            </p:txBody>
          </p:sp>
          <p:sp>
            <p:nvSpPr>
              <p:cNvPr id="114" name="Freeform 37"/>
              <p:cNvSpPr>
                <a:spLocks noEditPoints="1"/>
              </p:cNvSpPr>
              <p:nvPr/>
            </p:nvSpPr>
            <p:spPr bwMode="auto">
              <a:xfrm>
                <a:off x="801250" y="3224210"/>
                <a:ext cx="480154" cy="426290"/>
              </a:xfrm>
              <a:custGeom>
                <a:avLst/>
                <a:gdLst>
                  <a:gd name="T0" fmla="*/ 310 w 310"/>
                  <a:gd name="T1" fmla="*/ 260 h 260"/>
                  <a:gd name="T2" fmla="*/ 0 w 310"/>
                  <a:gd name="T3" fmla="*/ 260 h 260"/>
                  <a:gd name="T4" fmla="*/ 155 w 310"/>
                  <a:gd name="T5" fmla="*/ 0 h 260"/>
                  <a:gd name="T6" fmla="*/ 310 w 310"/>
                  <a:gd name="T7" fmla="*/ 260 h 260"/>
                  <a:gd name="T8" fmla="*/ 29 w 310"/>
                  <a:gd name="T9" fmla="*/ 243 h 260"/>
                  <a:gd name="T10" fmla="*/ 281 w 310"/>
                  <a:gd name="T11" fmla="*/ 243 h 260"/>
                  <a:gd name="T12" fmla="*/ 155 w 310"/>
                  <a:gd name="T13" fmla="*/ 34 h 260"/>
                  <a:gd name="T14" fmla="*/ 29 w 310"/>
                  <a:gd name="T15" fmla="*/ 243 h 260"/>
                  <a:gd name="T16" fmla="*/ 163 w 310"/>
                  <a:gd name="T17" fmla="*/ 84 h 260"/>
                  <a:gd name="T18" fmla="*/ 147 w 310"/>
                  <a:gd name="T19" fmla="*/ 84 h 260"/>
                  <a:gd name="T20" fmla="*/ 147 w 310"/>
                  <a:gd name="T21" fmla="*/ 187 h 260"/>
                  <a:gd name="T22" fmla="*/ 163 w 310"/>
                  <a:gd name="T23" fmla="*/ 187 h 260"/>
                  <a:gd name="T24" fmla="*/ 163 w 310"/>
                  <a:gd name="T25" fmla="*/ 84 h 260"/>
                  <a:gd name="T26" fmla="*/ 163 w 310"/>
                  <a:gd name="T27" fmla="*/ 208 h 260"/>
                  <a:gd name="T28" fmla="*/ 147 w 310"/>
                  <a:gd name="T29" fmla="*/ 208 h 260"/>
                  <a:gd name="T30" fmla="*/ 147 w 310"/>
                  <a:gd name="T31" fmla="*/ 224 h 260"/>
                  <a:gd name="T32" fmla="*/ 163 w 310"/>
                  <a:gd name="T33" fmla="*/ 224 h 260"/>
                  <a:gd name="T34" fmla="*/ 163 w 310"/>
                  <a:gd name="T35" fmla="*/ 20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0" h="260">
                    <a:moveTo>
                      <a:pt x="310" y="260"/>
                    </a:moveTo>
                    <a:lnTo>
                      <a:pt x="0" y="260"/>
                    </a:lnTo>
                    <a:lnTo>
                      <a:pt x="155" y="0"/>
                    </a:lnTo>
                    <a:lnTo>
                      <a:pt x="310" y="260"/>
                    </a:lnTo>
                    <a:close/>
                    <a:moveTo>
                      <a:pt x="29" y="243"/>
                    </a:moveTo>
                    <a:lnTo>
                      <a:pt x="281" y="243"/>
                    </a:lnTo>
                    <a:lnTo>
                      <a:pt x="155" y="34"/>
                    </a:lnTo>
                    <a:lnTo>
                      <a:pt x="29" y="243"/>
                    </a:lnTo>
                    <a:close/>
                    <a:moveTo>
                      <a:pt x="163" y="84"/>
                    </a:moveTo>
                    <a:lnTo>
                      <a:pt x="147" y="84"/>
                    </a:lnTo>
                    <a:lnTo>
                      <a:pt x="147" y="187"/>
                    </a:lnTo>
                    <a:lnTo>
                      <a:pt x="163" y="187"/>
                    </a:lnTo>
                    <a:lnTo>
                      <a:pt x="163" y="84"/>
                    </a:lnTo>
                    <a:close/>
                    <a:moveTo>
                      <a:pt x="163" y="208"/>
                    </a:moveTo>
                    <a:lnTo>
                      <a:pt x="147" y="208"/>
                    </a:lnTo>
                    <a:lnTo>
                      <a:pt x="147" y="224"/>
                    </a:lnTo>
                    <a:lnTo>
                      <a:pt x="163" y="224"/>
                    </a:lnTo>
                    <a:lnTo>
                      <a:pt x="163" y="208"/>
                    </a:lnTo>
                    <a:close/>
                  </a:path>
                </a:pathLst>
              </a:custGeom>
              <a:solidFill>
                <a:schemeClr val="bg1"/>
              </a:solidFill>
              <a:ln>
                <a:noFill/>
              </a:ln>
            </p:spPr>
            <p:txBody>
              <a:bodyPr vert="horz" wrap="square" lIns="91414" tIns="45706" rIns="91414" bIns="45706" numCol="1" anchor="t" anchorCtr="0" compatLnSpc="1">
                <a:prstTxWarp prst="textNoShape">
                  <a:avLst/>
                </a:prstTxWarp>
              </a:bodyPr>
              <a:lstStyle/>
              <a:p>
                <a:pPr defTabSz="932342">
                  <a:defRPr/>
                </a:pPr>
                <a:endParaRPr lang="en-US" kern="0">
                  <a:solidFill>
                    <a:srgbClr val="505050"/>
                  </a:solidFill>
                  <a:latin typeface="Segoe UI"/>
                </a:endParaRPr>
              </a:p>
            </p:txBody>
          </p:sp>
        </p:grpSp>
        <p:grpSp>
          <p:nvGrpSpPr>
            <p:cNvPr id="12" name="Group 11"/>
            <p:cNvGrpSpPr/>
            <p:nvPr/>
          </p:nvGrpSpPr>
          <p:grpSpPr>
            <a:xfrm>
              <a:off x="587547" y="5302528"/>
              <a:ext cx="2321740" cy="815747"/>
              <a:chOff x="599328" y="5440561"/>
              <a:chExt cx="2368296" cy="832104"/>
            </a:xfrm>
          </p:grpSpPr>
          <p:sp>
            <p:nvSpPr>
              <p:cNvPr id="104" name="Rectangle 103"/>
              <p:cNvSpPr/>
              <p:nvPr/>
            </p:nvSpPr>
            <p:spPr bwMode="auto">
              <a:xfrm>
                <a:off x="599328" y="5440561"/>
                <a:ext cx="2368296" cy="832104"/>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22843" tIns="146262" rIns="182828" bIns="146262"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Verbose debugging</a:t>
                </a:r>
              </a:p>
            </p:txBody>
          </p:sp>
          <p:sp>
            <p:nvSpPr>
              <p:cNvPr id="117" name="Freeform 41"/>
              <p:cNvSpPr>
                <a:spLocks noEditPoints="1"/>
              </p:cNvSpPr>
              <p:nvPr/>
            </p:nvSpPr>
            <p:spPr bwMode="auto">
              <a:xfrm>
                <a:off x="855944" y="5657299"/>
                <a:ext cx="413020" cy="441496"/>
              </a:xfrm>
              <a:custGeom>
                <a:avLst/>
                <a:gdLst>
                  <a:gd name="T0" fmla="*/ 56 w 104"/>
                  <a:gd name="T1" fmla="*/ 104 h 104"/>
                  <a:gd name="T2" fmla="*/ 56 w 104"/>
                  <a:gd name="T3" fmla="*/ 88 h 104"/>
                  <a:gd name="T4" fmla="*/ 88 w 104"/>
                  <a:gd name="T5" fmla="*/ 56 h 104"/>
                  <a:gd name="T6" fmla="*/ 104 w 104"/>
                  <a:gd name="T7" fmla="*/ 56 h 104"/>
                  <a:gd name="T8" fmla="*/ 104 w 104"/>
                  <a:gd name="T9" fmla="*/ 48 h 104"/>
                  <a:gd name="T10" fmla="*/ 88 w 104"/>
                  <a:gd name="T11" fmla="*/ 48 h 104"/>
                  <a:gd name="T12" fmla="*/ 56 w 104"/>
                  <a:gd name="T13" fmla="*/ 16 h 104"/>
                  <a:gd name="T14" fmla="*/ 56 w 104"/>
                  <a:gd name="T15" fmla="*/ 0 h 104"/>
                  <a:gd name="T16" fmla="*/ 48 w 104"/>
                  <a:gd name="T17" fmla="*/ 0 h 104"/>
                  <a:gd name="T18" fmla="*/ 48 w 104"/>
                  <a:gd name="T19" fmla="*/ 16 h 104"/>
                  <a:gd name="T20" fmla="*/ 16 w 104"/>
                  <a:gd name="T21" fmla="*/ 48 h 104"/>
                  <a:gd name="T22" fmla="*/ 0 w 104"/>
                  <a:gd name="T23" fmla="*/ 48 h 104"/>
                  <a:gd name="T24" fmla="*/ 0 w 104"/>
                  <a:gd name="T25" fmla="*/ 56 h 104"/>
                  <a:gd name="T26" fmla="*/ 16 w 104"/>
                  <a:gd name="T27" fmla="*/ 56 h 104"/>
                  <a:gd name="T28" fmla="*/ 48 w 104"/>
                  <a:gd name="T29" fmla="*/ 88 h 104"/>
                  <a:gd name="T30" fmla="*/ 48 w 104"/>
                  <a:gd name="T31" fmla="*/ 104 h 104"/>
                  <a:gd name="T32" fmla="*/ 56 w 104"/>
                  <a:gd name="T33" fmla="*/ 104 h 104"/>
                  <a:gd name="T34" fmla="*/ 24 w 104"/>
                  <a:gd name="T35" fmla="*/ 52 h 104"/>
                  <a:gd name="T36" fmla="*/ 52 w 104"/>
                  <a:gd name="T37" fmla="*/ 24 h 104"/>
                  <a:gd name="T38" fmla="*/ 80 w 104"/>
                  <a:gd name="T39" fmla="*/ 52 h 104"/>
                  <a:gd name="T40" fmla="*/ 52 w 104"/>
                  <a:gd name="T41" fmla="*/ 80 h 104"/>
                  <a:gd name="T42" fmla="*/ 24 w 104"/>
                  <a:gd name="T43" fmla="*/ 52 h 104"/>
                  <a:gd name="T44" fmla="*/ 68 w 104"/>
                  <a:gd name="T45" fmla="*/ 52 h 104"/>
                  <a:gd name="T46" fmla="*/ 52 w 104"/>
                  <a:gd name="T47" fmla="*/ 36 h 104"/>
                  <a:gd name="T48" fmla="*/ 36 w 104"/>
                  <a:gd name="T49" fmla="*/ 52 h 104"/>
                  <a:gd name="T50" fmla="*/ 52 w 104"/>
                  <a:gd name="T51" fmla="*/ 68 h 104"/>
                  <a:gd name="T52" fmla="*/ 68 w 104"/>
                  <a:gd name="T53" fmla="*/ 52 h 104"/>
                  <a:gd name="T54" fmla="*/ 44 w 104"/>
                  <a:gd name="T55" fmla="*/ 52 h 104"/>
                  <a:gd name="T56" fmla="*/ 52 w 104"/>
                  <a:gd name="T57" fmla="*/ 44 h 104"/>
                  <a:gd name="T58" fmla="*/ 60 w 104"/>
                  <a:gd name="T59" fmla="*/ 52 h 104"/>
                  <a:gd name="T60" fmla="*/ 52 w 104"/>
                  <a:gd name="T61" fmla="*/ 60 h 104"/>
                  <a:gd name="T62" fmla="*/ 44 w 104"/>
                  <a:gd name="T63"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 h="104">
                    <a:moveTo>
                      <a:pt x="56" y="104"/>
                    </a:moveTo>
                    <a:cubicBezTo>
                      <a:pt x="56" y="88"/>
                      <a:pt x="56" y="88"/>
                      <a:pt x="56" y="88"/>
                    </a:cubicBezTo>
                    <a:cubicBezTo>
                      <a:pt x="73" y="86"/>
                      <a:pt x="86" y="73"/>
                      <a:pt x="88" y="56"/>
                    </a:cubicBezTo>
                    <a:cubicBezTo>
                      <a:pt x="104" y="56"/>
                      <a:pt x="104" y="56"/>
                      <a:pt x="104" y="56"/>
                    </a:cubicBezTo>
                    <a:cubicBezTo>
                      <a:pt x="104" y="48"/>
                      <a:pt x="104" y="48"/>
                      <a:pt x="104" y="48"/>
                    </a:cubicBezTo>
                    <a:cubicBezTo>
                      <a:pt x="88" y="48"/>
                      <a:pt x="88" y="48"/>
                      <a:pt x="88" y="48"/>
                    </a:cubicBezTo>
                    <a:cubicBezTo>
                      <a:pt x="86" y="31"/>
                      <a:pt x="73" y="18"/>
                      <a:pt x="56" y="16"/>
                    </a:cubicBezTo>
                    <a:cubicBezTo>
                      <a:pt x="56" y="0"/>
                      <a:pt x="56" y="0"/>
                      <a:pt x="56" y="0"/>
                    </a:cubicBezTo>
                    <a:cubicBezTo>
                      <a:pt x="48" y="0"/>
                      <a:pt x="48" y="0"/>
                      <a:pt x="48" y="0"/>
                    </a:cubicBezTo>
                    <a:cubicBezTo>
                      <a:pt x="48" y="16"/>
                      <a:pt x="48" y="16"/>
                      <a:pt x="48" y="16"/>
                    </a:cubicBezTo>
                    <a:cubicBezTo>
                      <a:pt x="31" y="18"/>
                      <a:pt x="18" y="31"/>
                      <a:pt x="16" y="48"/>
                    </a:cubicBezTo>
                    <a:cubicBezTo>
                      <a:pt x="0" y="48"/>
                      <a:pt x="0" y="48"/>
                      <a:pt x="0" y="48"/>
                    </a:cubicBezTo>
                    <a:cubicBezTo>
                      <a:pt x="0" y="56"/>
                      <a:pt x="0" y="56"/>
                      <a:pt x="0" y="56"/>
                    </a:cubicBezTo>
                    <a:cubicBezTo>
                      <a:pt x="16" y="56"/>
                      <a:pt x="16" y="56"/>
                      <a:pt x="16" y="56"/>
                    </a:cubicBezTo>
                    <a:cubicBezTo>
                      <a:pt x="18" y="73"/>
                      <a:pt x="31" y="86"/>
                      <a:pt x="48" y="88"/>
                    </a:cubicBezTo>
                    <a:cubicBezTo>
                      <a:pt x="48" y="104"/>
                      <a:pt x="48" y="104"/>
                      <a:pt x="48" y="104"/>
                    </a:cubicBezTo>
                    <a:lnTo>
                      <a:pt x="56" y="104"/>
                    </a:lnTo>
                    <a:close/>
                    <a:moveTo>
                      <a:pt x="24" y="52"/>
                    </a:moveTo>
                    <a:cubicBezTo>
                      <a:pt x="24" y="37"/>
                      <a:pt x="37" y="24"/>
                      <a:pt x="52" y="24"/>
                    </a:cubicBezTo>
                    <a:cubicBezTo>
                      <a:pt x="67" y="24"/>
                      <a:pt x="80" y="37"/>
                      <a:pt x="80" y="52"/>
                    </a:cubicBezTo>
                    <a:cubicBezTo>
                      <a:pt x="80" y="67"/>
                      <a:pt x="67" y="80"/>
                      <a:pt x="52" y="80"/>
                    </a:cubicBezTo>
                    <a:cubicBezTo>
                      <a:pt x="37" y="80"/>
                      <a:pt x="24" y="67"/>
                      <a:pt x="24" y="52"/>
                    </a:cubicBezTo>
                    <a:close/>
                    <a:moveTo>
                      <a:pt x="68" y="52"/>
                    </a:moveTo>
                    <a:cubicBezTo>
                      <a:pt x="68" y="43"/>
                      <a:pt x="61" y="36"/>
                      <a:pt x="52" y="36"/>
                    </a:cubicBezTo>
                    <a:cubicBezTo>
                      <a:pt x="43" y="36"/>
                      <a:pt x="36" y="43"/>
                      <a:pt x="36" y="52"/>
                    </a:cubicBezTo>
                    <a:cubicBezTo>
                      <a:pt x="36" y="61"/>
                      <a:pt x="43" y="68"/>
                      <a:pt x="52" y="68"/>
                    </a:cubicBezTo>
                    <a:cubicBezTo>
                      <a:pt x="61" y="68"/>
                      <a:pt x="68" y="61"/>
                      <a:pt x="68" y="52"/>
                    </a:cubicBezTo>
                    <a:close/>
                    <a:moveTo>
                      <a:pt x="44" y="52"/>
                    </a:moveTo>
                    <a:cubicBezTo>
                      <a:pt x="44" y="48"/>
                      <a:pt x="48" y="44"/>
                      <a:pt x="52" y="44"/>
                    </a:cubicBezTo>
                    <a:cubicBezTo>
                      <a:pt x="56" y="44"/>
                      <a:pt x="60" y="48"/>
                      <a:pt x="60" y="52"/>
                    </a:cubicBezTo>
                    <a:cubicBezTo>
                      <a:pt x="60" y="56"/>
                      <a:pt x="56" y="60"/>
                      <a:pt x="52" y="60"/>
                    </a:cubicBezTo>
                    <a:cubicBezTo>
                      <a:pt x="48" y="60"/>
                      <a:pt x="44" y="56"/>
                      <a:pt x="44" y="52"/>
                    </a:cubicBezTo>
                    <a:close/>
                  </a:path>
                </a:pathLst>
              </a:custGeom>
              <a:solidFill>
                <a:schemeClr val="bg1"/>
              </a:solidFill>
              <a:ln>
                <a:noFill/>
              </a:ln>
            </p:spPr>
            <p:txBody>
              <a:bodyPr vert="horz" wrap="square" lIns="91414" tIns="45706" rIns="91414" bIns="45706" numCol="1" anchor="t" anchorCtr="0" compatLnSpc="1">
                <a:prstTxWarp prst="textNoShape">
                  <a:avLst/>
                </a:prstTxWarp>
              </a:bodyPr>
              <a:lstStyle/>
              <a:p>
                <a:pPr defTabSz="932342">
                  <a:defRPr/>
                </a:pPr>
                <a:endParaRPr lang="en-US" kern="0">
                  <a:solidFill>
                    <a:srgbClr val="505050"/>
                  </a:solidFill>
                  <a:latin typeface="Segoe UI"/>
                </a:endParaRPr>
              </a:p>
            </p:txBody>
          </p:sp>
        </p:grpSp>
        <p:grpSp>
          <p:nvGrpSpPr>
            <p:cNvPr id="19" name="Group 18"/>
            <p:cNvGrpSpPr/>
            <p:nvPr/>
          </p:nvGrpSpPr>
          <p:grpSpPr>
            <a:xfrm>
              <a:off x="546275" y="2342402"/>
              <a:ext cx="2365688" cy="811668"/>
              <a:chOff x="557228" y="1851846"/>
              <a:chExt cx="2413125" cy="827944"/>
            </a:xfrm>
          </p:grpSpPr>
          <p:sp>
            <p:nvSpPr>
              <p:cNvPr id="105" name="Rectangle 104"/>
              <p:cNvSpPr/>
              <p:nvPr/>
            </p:nvSpPr>
            <p:spPr bwMode="auto">
              <a:xfrm>
                <a:off x="599328" y="1851846"/>
                <a:ext cx="2371025" cy="827944"/>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22843" tIns="146262" rIns="182828" bIns="146262"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IDE support</a:t>
                </a:r>
              </a:p>
            </p:txBody>
          </p:sp>
          <p:pic>
            <p:nvPicPr>
              <p:cNvPr id="119" name="Picture 118"/>
              <p:cNvPicPr>
                <a:picLocks noChangeAspect="1"/>
              </p:cNvPicPr>
              <p:nvPr/>
            </p:nvPicPr>
            <p:blipFill rotWithShape="1">
              <a:blip r:embed="rId3"/>
              <a:srcRect t="24612" b="31602"/>
              <a:stretch/>
            </p:blipFill>
            <p:spPr>
              <a:xfrm>
                <a:off x="557228" y="2060883"/>
                <a:ext cx="925975" cy="373937"/>
              </a:xfrm>
              <a:prstGeom prst="rect">
                <a:avLst/>
              </a:prstGeom>
            </p:spPr>
          </p:pic>
        </p:grpSp>
      </p:grpSp>
      <p:sp>
        <p:nvSpPr>
          <p:cNvPr id="16" name="Rectangle 15"/>
          <p:cNvSpPr/>
          <p:nvPr/>
        </p:nvSpPr>
        <p:spPr bwMode="auto">
          <a:xfrm>
            <a:off x="3555925" y="1582329"/>
            <a:ext cx="8422532" cy="4789034"/>
          </a:xfrm>
          <a:prstGeom prst="rect">
            <a:avLst/>
          </a:prstGeom>
          <a:solidFill>
            <a:schemeClr val="bg1"/>
          </a:solidFill>
          <a:ln w="28575">
            <a:solidFill>
              <a:schemeClr val="accent1"/>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28" tIns="274281" rIns="182828"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r>
              <a:rPr lang="en-US" sz="2000" b="1" kern="0">
                <a:gradFill>
                  <a:gsLst>
                    <a:gs pos="0">
                      <a:srgbClr val="353535"/>
                    </a:gs>
                    <a:gs pos="100000">
                      <a:srgbClr val="353535"/>
                    </a:gs>
                  </a:gsLst>
                  <a:lin ang="5400000" scaled="0"/>
                </a:gradFill>
                <a:latin typeface="Segoe UI"/>
                <a:cs typeface="Segoe UI" pitchFamily="34" charset="0"/>
              </a:rPr>
              <a:t>Platform</a:t>
            </a:r>
          </a:p>
        </p:txBody>
      </p:sp>
      <p:grpSp>
        <p:nvGrpSpPr>
          <p:cNvPr id="6" name="Group 5"/>
          <p:cNvGrpSpPr/>
          <p:nvPr/>
        </p:nvGrpSpPr>
        <p:grpSpPr>
          <a:xfrm>
            <a:off x="3679989" y="5127961"/>
            <a:ext cx="8174405" cy="1137519"/>
            <a:chOff x="3607295" y="5027869"/>
            <a:chExt cx="8014850" cy="1115316"/>
          </a:xfrm>
        </p:grpSpPr>
        <p:grpSp>
          <p:nvGrpSpPr>
            <p:cNvPr id="1027" name="Group 1026"/>
            <p:cNvGrpSpPr/>
            <p:nvPr/>
          </p:nvGrpSpPr>
          <p:grpSpPr>
            <a:xfrm>
              <a:off x="10086139" y="5027869"/>
              <a:ext cx="1536006" cy="1115316"/>
              <a:chOff x="6334709" y="3399990"/>
              <a:chExt cx="1435608" cy="1042416"/>
            </a:xfrm>
          </p:grpSpPr>
          <p:sp>
            <p:nvSpPr>
              <p:cNvPr id="78" name="Rectangle 77"/>
              <p:cNvSpPr/>
              <p:nvPr/>
            </p:nvSpPr>
            <p:spPr bwMode="auto">
              <a:xfrm>
                <a:off x="6334709" y="3399990"/>
                <a:ext cx="1435608" cy="1042416"/>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262" rIns="0"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Bots</a:t>
                </a:r>
              </a:p>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              </a:t>
                </a:r>
              </a:p>
            </p:txBody>
          </p:sp>
          <p:pic>
            <p:nvPicPr>
              <p:cNvPr id="1026" name="Picture 2" descr="Image result for azure bot service"/>
              <p:cNvPicPr>
                <a:picLocks noChangeAspect="1" noChangeArrowheads="1"/>
              </p:cNvPicPr>
              <p:nvPr/>
            </p:nvPicPr>
            <p:blipFill>
              <a:blip r:embed="rId4" cstate="hqprint">
                <a:extLst>
                  <a:ext uri="{BEBA8EAE-BF5A-486C-A8C5-ECC9F3942E4B}">
                    <a14:imgProps xmlns:a14="http://schemas.microsoft.com/office/drawing/2010/main">
                      <a14:imgLayer r:embed="rId5">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6744471" y="3945503"/>
                <a:ext cx="616084" cy="323444"/>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1030" name="Group 1029"/>
            <p:cNvGrpSpPr/>
            <p:nvPr/>
          </p:nvGrpSpPr>
          <p:grpSpPr>
            <a:xfrm>
              <a:off x="3607295" y="5027869"/>
              <a:ext cx="1536006" cy="1115316"/>
              <a:chOff x="756806" y="3399990"/>
              <a:chExt cx="1435608" cy="1042416"/>
            </a:xfrm>
          </p:grpSpPr>
          <p:sp>
            <p:nvSpPr>
              <p:cNvPr id="73" name="Rectangle 72"/>
              <p:cNvSpPr/>
              <p:nvPr/>
            </p:nvSpPr>
            <p:spPr bwMode="auto">
              <a:xfrm>
                <a:off x="756806" y="3399990"/>
                <a:ext cx="1435608" cy="1042416"/>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262" rIns="0"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Data/storage</a:t>
                </a:r>
              </a:p>
            </p:txBody>
          </p:sp>
          <p:sp>
            <p:nvSpPr>
              <p:cNvPr id="28" name="Freeform 6"/>
              <p:cNvSpPr>
                <a:spLocks noEditPoints="1"/>
              </p:cNvSpPr>
              <p:nvPr/>
            </p:nvSpPr>
            <p:spPr bwMode="auto">
              <a:xfrm>
                <a:off x="1302978" y="3925683"/>
                <a:ext cx="343264" cy="343264"/>
              </a:xfrm>
              <a:custGeom>
                <a:avLst/>
                <a:gdLst>
                  <a:gd name="T0" fmla="*/ 134 w 268"/>
                  <a:gd name="T1" fmla="*/ 0 h 268"/>
                  <a:gd name="T2" fmla="*/ 40 w 268"/>
                  <a:gd name="T3" fmla="*/ 59 h 268"/>
                  <a:gd name="T4" fmla="*/ 0 w 268"/>
                  <a:gd name="T5" fmla="*/ 59 h 268"/>
                  <a:gd name="T6" fmla="*/ 0 w 268"/>
                  <a:gd name="T7" fmla="*/ 268 h 268"/>
                  <a:gd name="T8" fmla="*/ 268 w 268"/>
                  <a:gd name="T9" fmla="*/ 268 h 268"/>
                  <a:gd name="T10" fmla="*/ 268 w 268"/>
                  <a:gd name="T11" fmla="*/ 59 h 268"/>
                  <a:gd name="T12" fmla="*/ 228 w 268"/>
                  <a:gd name="T13" fmla="*/ 59 h 268"/>
                  <a:gd name="T14" fmla="*/ 134 w 268"/>
                  <a:gd name="T15" fmla="*/ 0 h 268"/>
                  <a:gd name="T16" fmla="*/ 50 w 268"/>
                  <a:gd name="T17" fmla="*/ 84 h 268"/>
                  <a:gd name="T18" fmla="*/ 126 w 268"/>
                  <a:gd name="T19" fmla="*/ 138 h 268"/>
                  <a:gd name="T20" fmla="*/ 126 w 268"/>
                  <a:gd name="T21" fmla="*/ 212 h 268"/>
                  <a:gd name="T22" fmla="*/ 50 w 268"/>
                  <a:gd name="T23" fmla="*/ 159 h 268"/>
                  <a:gd name="T24" fmla="*/ 50 w 268"/>
                  <a:gd name="T25" fmla="*/ 84 h 268"/>
                  <a:gd name="T26" fmla="*/ 142 w 268"/>
                  <a:gd name="T27" fmla="*/ 138 h 268"/>
                  <a:gd name="T28" fmla="*/ 218 w 268"/>
                  <a:gd name="T29" fmla="*/ 84 h 268"/>
                  <a:gd name="T30" fmla="*/ 218 w 268"/>
                  <a:gd name="T31" fmla="*/ 159 h 268"/>
                  <a:gd name="T32" fmla="*/ 142 w 268"/>
                  <a:gd name="T33" fmla="*/ 212 h 268"/>
                  <a:gd name="T34" fmla="*/ 142 w 268"/>
                  <a:gd name="T35" fmla="*/ 138 h 268"/>
                  <a:gd name="T36" fmla="*/ 212 w 268"/>
                  <a:gd name="T37" fmla="*/ 69 h 268"/>
                  <a:gd name="T38" fmla="*/ 134 w 268"/>
                  <a:gd name="T39" fmla="*/ 124 h 268"/>
                  <a:gd name="T40" fmla="*/ 56 w 268"/>
                  <a:gd name="T41" fmla="*/ 69 h 268"/>
                  <a:gd name="T42" fmla="*/ 134 w 268"/>
                  <a:gd name="T43" fmla="*/ 19 h 268"/>
                  <a:gd name="T44" fmla="*/ 212 w 268"/>
                  <a:gd name="T45" fmla="*/ 69 h 268"/>
                  <a:gd name="T46" fmla="*/ 251 w 268"/>
                  <a:gd name="T47" fmla="*/ 251 h 268"/>
                  <a:gd name="T48" fmla="*/ 17 w 268"/>
                  <a:gd name="T49" fmla="*/ 251 h 268"/>
                  <a:gd name="T50" fmla="*/ 17 w 268"/>
                  <a:gd name="T51" fmla="*/ 75 h 268"/>
                  <a:gd name="T52" fmla="*/ 33 w 268"/>
                  <a:gd name="T53" fmla="*/ 75 h 268"/>
                  <a:gd name="T54" fmla="*/ 33 w 268"/>
                  <a:gd name="T55" fmla="*/ 168 h 268"/>
                  <a:gd name="T56" fmla="*/ 134 w 268"/>
                  <a:gd name="T57" fmla="*/ 237 h 268"/>
                  <a:gd name="T58" fmla="*/ 235 w 268"/>
                  <a:gd name="T59" fmla="*/ 168 h 268"/>
                  <a:gd name="T60" fmla="*/ 235 w 268"/>
                  <a:gd name="T61" fmla="*/ 75 h 268"/>
                  <a:gd name="T62" fmla="*/ 251 w 268"/>
                  <a:gd name="T63" fmla="*/ 75 h 268"/>
                  <a:gd name="T64" fmla="*/ 251 w 268"/>
                  <a:gd name="T65" fmla="*/ 25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8" h="268">
                    <a:moveTo>
                      <a:pt x="134" y="0"/>
                    </a:moveTo>
                    <a:lnTo>
                      <a:pt x="40" y="59"/>
                    </a:lnTo>
                    <a:lnTo>
                      <a:pt x="0" y="59"/>
                    </a:lnTo>
                    <a:lnTo>
                      <a:pt x="0" y="268"/>
                    </a:lnTo>
                    <a:lnTo>
                      <a:pt x="268" y="268"/>
                    </a:lnTo>
                    <a:lnTo>
                      <a:pt x="268" y="59"/>
                    </a:lnTo>
                    <a:lnTo>
                      <a:pt x="228" y="59"/>
                    </a:lnTo>
                    <a:lnTo>
                      <a:pt x="134" y="0"/>
                    </a:lnTo>
                    <a:close/>
                    <a:moveTo>
                      <a:pt x="50" y="84"/>
                    </a:moveTo>
                    <a:lnTo>
                      <a:pt x="126" y="138"/>
                    </a:lnTo>
                    <a:lnTo>
                      <a:pt x="126" y="212"/>
                    </a:lnTo>
                    <a:lnTo>
                      <a:pt x="50" y="159"/>
                    </a:lnTo>
                    <a:lnTo>
                      <a:pt x="50" y="84"/>
                    </a:lnTo>
                    <a:close/>
                    <a:moveTo>
                      <a:pt x="142" y="138"/>
                    </a:moveTo>
                    <a:lnTo>
                      <a:pt x="218" y="84"/>
                    </a:lnTo>
                    <a:lnTo>
                      <a:pt x="218" y="159"/>
                    </a:lnTo>
                    <a:lnTo>
                      <a:pt x="142" y="212"/>
                    </a:lnTo>
                    <a:lnTo>
                      <a:pt x="142" y="138"/>
                    </a:lnTo>
                    <a:close/>
                    <a:moveTo>
                      <a:pt x="212" y="69"/>
                    </a:moveTo>
                    <a:lnTo>
                      <a:pt x="134" y="124"/>
                    </a:lnTo>
                    <a:lnTo>
                      <a:pt x="56" y="69"/>
                    </a:lnTo>
                    <a:lnTo>
                      <a:pt x="134" y="19"/>
                    </a:lnTo>
                    <a:lnTo>
                      <a:pt x="212" y="69"/>
                    </a:lnTo>
                    <a:close/>
                    <a:moveTo>
                      <a:pt x="251" y="251"/>
                    </a:moveTo>
                    <a:lnTo>
                      <a:pt x="17" y="251"/>
                    </a:lnTo>
                    <a:lnTo>
                      <a:pt x="17" y="75"/>
                    </a:lnTo>
                    <a:lnTo>
                      <a:pt x="33" y="75"/>
                    </a:lnTo>
                    <a:lnTo>
                      <a:pt x="33" y="168"/>
                    </a:lnTo>
                    <a:lnTo>
                      <a:pt x="134" y="237"/>
                    </a:lnTo>
                    <a:lnTo>
                      <a:pt x="235" y="168"/>
                    </a:lnTo>
                    <a:lnTo>
                      <a:pt x="235" y="75"/>
                    </a:lnTo>
                    <a:lnTo>
                      <a:pt x="251" y="75"/>
                    </a:lnTo>
                    <a:lnTo>
                      <a:pt x="251" y="251"/>
                    </a:lnTo>
                    <a:close/>
                  </a:path>
                </a:pathLst>
              </a:custGeom>
              <a:solidFill>
                <a:schemeClr val="bg1"/>
              </a:solidFill>
              <a:ln>
                <a:noFill/>
              </a:ln>
            </p:spPr>
            <p:txBody>
              <a:bodyPr vert="horz" wrap="square" lIns="91414" tIns="45706" rIns="91414" bIns="45706" numCol="1" anchor="t" anchorCtr="0" compatLnSpc="1">
                <a:prstTxWarp prst="textNoShape">
                  <a:avLst/>
                </a:prstTxWarp>
              </a:bodyPr>
              <a:lstStyle/>
              <a:p>
                <a:pPr defTabSz="932342">
                  <a:defRPr/>
                </a:pPr>
                <a:endParaRPr lang="en-US" kern="0">
                  <a:solidFill>
                    <a:srgbClr val="505050"/>
                  </a:solidFill>
                  <a:latin typeface="Segoe UI"/>
                </a:endParaRPr>
              </a:p>
            </p:txBody>
          </p:sp>
        </p:grpSp>
        <p:grpSp>
          <p:nvGrpSpPr>
            <p:cNvPr id="1029" name="Group 1028"/>
            <p:cNvGrpSpPr/>
            <p:nvPr/>
          </p:nvGrpSpPr>
          <p:grpSpPr>
            <a:xfrm>
              <a:off x="5227006" y="5027869"/>
              <a:ext cx="1536006" cy="1115316"/>
              <a:chOff x="2124777" y="3399990"/>
              <a:chExt cx="1435608" cy="1042416"/>
            </a:xfrm>
          </p:grpSpPr>
          <p:sp>
            <p:nvSpPr>
              <p:cNvPr id="76" name="Rectangle 75"/>
              <p:cNvSpPr/>
              <p:nvPr/>
            </p:nvSpPr>
            <p:spPr bwMode="auto">
              <a:xfrm>
                <a:off x="2124777" y="3399990"/>
                <a:ext cx="1435608" cy="1042416"/>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262" rIns="0"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Messaging</a:t>
                </a:r>
              </a:p>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              </a:t>
                </a:r>
              </a:p>
            </p:txBody>
          </p:sp>
          <p:sp>
            <p:nvSpPr>
              <p:cNvPr id="31" name="Freeform 10"/>
              <p:cNvSpPr>
                <a:spLocks noEditPoints="1"/>
              </p:cNvSpPr>
              <p:nvPr/>
            </p:nvSpPr>
            <p:spPr bwMode="auto">
              <a:xfrm>
                <a:off x="2670949" y="4030713"/>
                <a:ext cx="343264" cy="238234"/>
              </a:xfrm>
              <a:custGeom>
                <a:avLst/>
                <a:gdLst>
                  <a:gd name="T0" fmla="*/ 0 w 268"/>
                  <a:gd name="T1" fmla="*/ 186 h 186"/>
                  <a:gd name="T2" fmla="*/ 268 w 268"/>
                  <a:gd name="T3" fmla="*/ 186 h 186"/>
                  <a:gd name="T4" fmla="*/ 268 w 268"/>
                  <a:gd name="T5" fmla="*/ 0 h 186"/>
                  <a:gd name="T6" fmla="*/ 0 w 268"/>
                  <a:gd name="T7" fmla="*/ 0 h 186"/>
                  <a:gd name="T8" fmla="*/ 0 w 268"/>
                  <a:gd name="T9" fmla="*/ 186 h 186"/>
                  <a:gd name="T10" fmla="*/ 233 w 268"/>
                  <a:gd name="T11" fmla="*/ 17 h 186"/>
                  <a:gd name="T12" fmla="*/ 134 w 268"/>
                  <a:gd name="T13" fmla="*/ 82 h 186"/>
                  <a:gd name="T14" fmla="*/ 36 w 268"/>
                  <a:gd name="T15" fmla="*/ 17 h 186"/>
                  <a:gd name="T16" fmla="*/ 233 w 268"/>
                  <a:gd name="T17" fmla="*/ 17 h 186"/>
                  <a:gd name="T18" fmla="*/ 17 w 268"/>
                  <a:gd name="T19" fmla="*/ 25 h 186"/>
                  <a:gd name="T20" fmla="*/ 134 w 268"/>
                  <a:gd name="T21" fmla="*/ 103 h 186"/>
                  <a:gd name="T22" fmla="*/ 251 w 268"/>
                  <a:gd name="T23" fmla="*/ 25 h 186"/>
                  <a:gd name="T24" fmla="*/ 251 w 268"/>
                  <a:gd name="T25" fmla="*/ 169 h 186"/>
                  <a:gd name="T26" fmla="*/ 17 w 268"/>
                  <a:gd name="T27" fmla="*/ 169 h 186"/>
                  <a:gd name="T28" fmla="*/ 17 w 268"/>
                  <a:gd name="T29" fmla="*/ 2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8" h="186">
                    <a:moveTo>
                      <a:pt x="0" y="186"/>
                    </a:moveTo>
                    <a:lnTo>
                      <a:pt x="268" y="186"/>
                    </a:lnTo>
                    <a:lnTo>
                      <a:pt x="268" y="0"/>
                    </a:lnTo>
                    <a:lnTo>
                      <a:pt x="0" y="0"/>
                    </a:lnTo>
                    <a:lnTo>
                      <a:pt x="0" y="186"/>
                    </a:lnTo>
                    <a:close/>
                    <a:moveTo>
                      <a:pt x="233" y="17"/>
                    </a:moveTo>
                    <a:lnTo>
                      <a:pt x="134" y="82"/>
                    </a:lnTo>
                    <a:lnTo>
                      <a:pt x="36" y="17"/>
                    </a:lnTo>
                    <a:lnTo>
                      <a:pt x="233" y="17"/>
                    </a:lnTo>
                    <a:close/>
                    <a:moveTo>
                      <a:pt x="17" y="25"/>
                    </a:moveTo>
                    <a:lnTo>
                      <a:pt x="134" y="103"/>
                    </a:lnTo>
                    <a:lnTo>
                      <a:pt x="251" y="25"/>
                    </a:lnTo>
                    <a:lnTo>
                      <a:pt x="251" y="169"/>
                    </a:lnTo>
                    <a:lnTo>
                      <a:pt x="17" y="169"/>
                    </a:lnTo>
                    <a:lnTo>
                      <a:pt x="17" y="25"/>
                    </a:lnTo>
                    <a:close/>
                  </a:path>
                </a:pathLst>
              </a:custGeom>
              <a:solidFill>
                <a:schemeClr val="bg1"/>
              </a:solidFill>
              <a:ln>
                <a:noFill/>
              </a:ln>
            </p:spPr>
            <p:txBody>
              <a:bodyPr vert="horz" wrap="square" lIns="91414" tIns="45706" rIns="91414" bIns="45706" numCol="1" anchor="t" anchorCtr="0" compatLnSpc="1">
                <a:prstTxWarp prst="textNoShape">
                  <a:avLst/>
                </a:prstTxWarp>
              </a:bodyPr>
              <a:lstStyle/>
              <a:p>
                <a:pPr defTabSz="932342">
                  <a:defRPr/>
                </a:pPr>
                <a:endParaRPr lang="en-US" kern="0">
                  <a:solidFill>
                    <a:srgbClr val="505050"/>
                  </a:solidFill>
                  <a:latin typeface="Segoe UI"/>
                </a:endParaRPr>
              </a:p>
            </p:txBody>
          </p:sp>
        </p:grpSp>
        <p:grpSp>
          <p:nvGrpSpPr>
            <p:cNvPr id="1025" name="Group 1024"/>
            <p:cNvGrpSpPr/>
            <p:nvPr/>
          </p:nvGrpSpPr>
          <p:grpSpPr>
            <a:xfrm>
              <a:off x="8466428" y="5027869"/>
              <a:ext cx="1536006" cy="1115316"/>
              <a:chOff x="4851731" y="3399990"/>
              <a:chExt cx="1435608" cy="1042416"/>
            </a:xfrm>
          </p:grpSpPr>
          <p:sp>
            <p:nvSpPr>
              <p:cNvPr id="7" name="Rectangle 6"/>
              <p:cNvSpPr/>
              <p:nvPr/>
            </p:nvSpPr>
            <p:spPr bwMode="auto">
              <a:xfrm>
                <a:off x="4851731" y="3399990"/>
                <a:ext cx="1435608" cy="1042416"/>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262" rIns="0"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Intelligence</a:t>
                </a:r>
              </a:p>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      </a:t>
                </a:r>
              </a:p>
            </p:txBody>
          </p:sp>
          <p:sp>
            <p:nvSpPr>
              <p:cNvPr id="34" name="Freeform 14"/>
              <p:cNvSpPr>
                <a:spLocks noEditPoints="1"/>
              </p:cNvSpPr>
              <p:nvPr/>
            </p:nvSpPr>
            <p:spPr bwMode="auto">
              <a:xfrm>
                <a:off x="5458102" y="4007657"/>
                <a:ext cx="222866" cy="261290"/>
              </a:xfrm>
              <a:custGeom>
                <a:avLst/>
                <a:gdLst>
                  <a:gd name="T0" fmla="*/ 81 w 82"/>
                  <a:gd name="T1" fmla="*/ 76 h 96"/>
                  <a:gd name="T2" fmla="*/ 61 w 82"/>
                  <a:gd name="T3" fmla="*/ 39 h 96"/>
                  <a:gd name="T4" fmla="*/ 61 w 82"/>
                  <a:gd name="T5" fmla="*/ 8 h 96"/>
                  <a:gd name="T6" fmla="*/ 65 w 82"/>
                  <a:gd name="T7" fmla="*/ 8 h 96"/>
                  <a:gd name="T8" fmla="*/ 65 w 82"/>
                  <a:gd name="T9" fmla="*/ 0 h 96"/>
                  <a:gd name="T10" fmla="*/ 61 w 82"/>
                  <a:gd name="T11" fmla="*/ 0 h 96"/>
                  <a:gd name="T12" fmla="*/ 21 w 82"/>
                  <a:gd name="T13" fmla="*/ 0 h 96"/>
                  <a:gd name="T14" fmla="*/ 17 w 82"/>
                  <a:gd name="T15" fmla="*/ 0 h 96"/>
                  <a:gd name="T16" fmla="*/ 17 w 82"/>
                  <a:gd name="T17" fmla="*/ 8 h 96"/>
                  <a:gd name="T18" fmla="*/ 21 w 82"/>
                  <a:gd name="T19" fmla="*/ 8 h 96"/>
                  <a:gd name="T20" fmla="*/ 21 w 82"/>
                  <a:gd name="T21" fmla="*/ 39 h 96"/>
                  <a:gd name="T22" fmla="*/ 1 w 82"/>
                  <a:gd name="T23" fmla="*/ 76 h 96"/>
                  <a:gd name="T24" fmla="*/ 0 w 82"/>
                  <a:gd name="T25" fmla="*/ 82 h 96"/>
                  <a:gd name="T26" fmla="*/ 3 w 82"/>
                  <a:gd name="T27" fmla="*/ 92 h 96"/>
                  <a:gd name="T28" fmla="*/ 13 w 82"/>
                  <a:gd name="T29" fmla="*/ 96 h 96"/>
                  <a:gd name="T30" fmla="*/ 69 w 82"/>
                  <a:gd name="T31" fmla="*/ 96 h 96"/>
                  <a:gd name="T32" fmla="*/ 79 w 82"/>
                  <a:gd name="T33" fmla="*/ 92 h 96"/>
                  <a:gd name="T34" fmla="*/ 82 w 82"/>
                  <a:gd name="T35" fmla="*/ 82 h 96"/>
                  <a:gd name="T36" fmla="*/ 81 w 82"/>
                  <a:gd name="T37" fmla="*/ 76 h 96"/>
                  <a:gd name="T38" fmla="*/ 53 w 82"/>
                  <a:gd name="T39" fmla="*/ 8 h 96"/>
                  <a:gd name="T40" fmla="*/ 53 w 82"/>
                  <a:gd name="T41" fmla="*/ 16 h 96"/>
                  <a:gd name="T42" fmla="*/ 45 w 82"/>
                  <a:gd name="T43" fmla="*/ 16 h 96"/>
                  <a:gd name="T44" fmla="*/ 45 w 82"/>
                  <a:gd name="T45" fmla="*/ 24 h 96"/>
                  <a:gd name="T46" fmla="*/ 53 w 82"/>
                  <a:gd name="T47" fmla="*/ 24 h 96"/>
                  <a:gd name="T48" fmla="*/ 53 w 82"/>
                  <a:gd name="T49" fmla="*/ 32 h 96"/>
                  <a:gd name="T50" fmla="*/ 45 w 82"/>
                  <a:gd name="T51" fmla="*/ 32 h 96"/>
                  <a:gd name="T52" fmla="*/ 45 w 82"/>
                  <a:gd name="T53" fmla="*/ 40 h 96"/>
                  <a:gd name="T54" fmla="*/ 53 w 82"/>
                  <a:gd name="T55" fmla="*/ 40 h 96"/>
                  <a:gd name="T56" fmla="*/ 53 w 82"/>
                  <a:gd name="T57" fmla="*/ 41 h 96"/>
                  <a:gd name="T58" fmla="*/ 57 w 82"/>
                  <a:gd name="T59" fmla="*/ 48 h 96"/>
                  <a:gd name="T60" fmla="*/ 45 w 82"/>
                  <a:gd name="T61" fmla="*/ 48 h 96"/>
                  <a:gd name="T62" fmla="*/ 45 w 82"/>
                  <a:gd name="T63" fmla="*/ 56 h 96"/>
                  <a:gd name="T64" fmla="*/ 61 w 82"/>
                  <a:gd name="T65" fmla="*/ 56 h 96"/>
                  <a:gd name="T66" fmla="*/ 65 w 82"/>
                  <a:gd name="T67" fmla="*/ 64 h 96"/>
                  <a:gd name="T68" fmla="*/ 17 w 82"/>
                  <a:gd name="T69" fmla="*/ 64 h 96"/>
                  <a:gd name="T70" fmla="*/ 29 w 82"/>
                  <a:gd name="T71" fmla="*/ 41 h 96"/>
                  <a:gd name="T72" fmla="*/ 29 w 82"/>
                  <a:gd name="T73" fmla="*/ 40 h 96"/>
                  <a:gd name="T74" fmla="*/ 29 w 82"/>
                  <a:gd name="T75" fmla="*/ 8 h 96"/>
                  <a:gd name="T76" fmla="*/ 53 w 82"/>
                  <a:gd name="T77" fmla="*/ 8 h 96"/>
                  <a:gd name="T78" fmla="*/ 73 w 82"/>
                  <a:gd name="T79" fmla="*/ 86 h 96"/>
                  <a:gd name="T80" fmla="*/ 69 w 82"/>
                  <a:gd name="T81" fmla="*/ 88 h 96"/>
                  <a:gd name="T82" fmla="*/ 13 w 82"/>
                  <a:gd name="T83" fmla="*/ 88 h 96"/>
                  <a:gd name="T84" fmla="*/ 9 w 82"/>
                  <a:gd name="T85" fmla="*/ 86 h 96"/>
                  <a:gd name="T86" fmla="*/ 8 w 82"/>
                  <a:gd name="T87" fmla="*/ 82 h 96"/>
                  <a:gd name="T88" fmla="*/ 8 w 82"/>
                  <a:gd name="T89" fmla="*/ 80 h 96"/>
                  <a:gd name="T90" fmla="*/ 12 w 82"/>
                  <a:gd name="T91" fmla="*/ 72 h 96"/>
                  <a:gd name="T92" fmla="*/ 70 w 82"/>
                  <a:gd name="T93" fmla="*/ 72 h 96"/>
                  <a:gd name="T94" fmla="*/ 74 w 82"/>
                  <a:gd name="T95" fmla="*/ 80 h 96"/>
                  <a:gd name="T96" fmla="*/ 74 w 82"/>
                  <a:gd name="T97" fmla="*/ 82 h 96"/>
                  <a:gd name="T98" fmla="*/ 73 w 82"/>
                  <a:gd name="T99" fmla="*/ 8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 h="96">
                    <a:moveTo>
                      <a:pt x="81" y="76"/>
                    </a:moveTo>
                    <a:cubicBezTo>
                      <a:pt x="61" y="39"/>
                      <a:pt x="61" y="39"/>
                      <a:pt x="61" y="39"/>
                    </a:cubicBezTo>
                    <a:cubicBezTo>
                      <a:pt x="61" y="8"/>
                      <a:pt x="61" y="8"/>
                      <a:pt x="61" y="8"/>
                    </a:cubicBezTo>
                    <a:cubicBezTo>
                      <a:pt x="65" y="8"/>
                      <a:pt x="65" y="8"/>
                      <a:pt x="65" y="8"/>
                    </a:cubicBezTo>
                    <a:cubicBezTo>
                      <a:pt x="65" y="0"/>
                      <a:pt x="65" y="0"/>
                      <a:pt x="65" y="0"/>
                    </a:cubicBezTo>
                    <a:cubicBezTo>
                      <a:pt x="61" y="0"/>
                      <a:pt x="61" y="0"/>
                      <a:pt x="61" y="0"/>
                    </a:cubicBezTo>
                    <a:cubicBezTo>
                      <a:pt x="21" y="0"/>
                      <a:pt x="21" y="0"/>
                      <a:pt x="21" y="0"/>
                    </a:cubicBezTo>
                    <a:cubicBezTo>
                      <a:pt x="17" y="0"/>
                      <a:pt x="17" y="0"/>
                      <a:pt x="17" y="0"/>
                    </a:cubicBezTo>
                    <a:cubicBezTo>
                      <a:pt x="17" y="8"/>
                      <a:pt x="17" y="8"/>
                      <a:pt x="17" y="8"/>
                    </a:cubicBezTo>
                    <a:cubicBezTo>
                      <a:pt x="21" y="8"/>
                      <a:pt x="21" y="8"/>
                      <a:pt x="21" y="8"/>
                    </a:cubicBezTo>
                    <a:cubicBezTo>
                      <a:pt x="21" y="39"/>
                      <a:pt x="21" y="39"/>
                      <a:pt x="21" y="39"/>
                    </a:cubicBezTo>
                    <a:cubicBezTo>
                      <a:pt x="1" y="76"/>
                      <a:pt x="1" y="76"/>
                      <a:pt x="1" y="76"/>
                    </a:cubicBezTo>
                    <a:cubicBezTo>
                      <a:pt x="0" y="78"/>
                      <a:pt x="0" y="80"/>
                      <a:pt x="0" y="82"/>
                    </a:cubicBezTo>
                    <a:cubicBezTo>
                      <a:pt x="0" y="86"/>
                      <a:pt x="1" y="89"/>
                      <a:pt x="3" y="92"/>
                    </a:cubicBezTo>
                    <a:cubicBezTo>
                      <a:pt x="6" y="94"/>
                      <a:pt x="9" y="96"/>
                      <a:pt x="13" y="96"/>
                    </a:cubicBezTo>
                    <a:cubicBezTo>
                      <a:pt x="69" y="96"/>
                      <a:pt x="69" y="96"/>
                      <a:pt x="69" y="96"/>
                    </a:cubicBezTo>
                    <a:cubicBezTo>
                      <a:pt x="73" y="96"/>
                      <a:pt x="76" y="94"/>
                      <a:pt x="79" y="92"/>
                    </a:cubicBezTo>
                    <a:cubicBezTo>
                      <a:pt x="81" y="89"/>
                      <a:pt x="82" y="86"/>
                      <a:pt x="82" y="82"/>
                    </a:cubicBezTo>
                    <a:cubicBezTo>
                      <a:pt x="82" y="80"/>
                      <a:pt x="82" y="78"/>
                      <a:pt x="81" y="76"/>
                    </a:cubicBezTo>
                    <a:close/>
                    <a:moveTo>
                      <a:pt x="53" y="8"/>
                    </a:moveTo>
                    <a:cubicBezTo>
                      <a:pt x="53" y="16"/>
                      <a:pt x="53" y="16"/>
                      <a:pt x="53" y="16"/>
                    </a:cubicBezTo>
                    <a:cubicBezTo>
                      <a:pt x="45" y="16"/>
                      <a:pt x="45" y="16"/>
                      <a:pt x="45" y="16"/>
                    </a:cubicBezTo>
                    <a:cubicBezTo>
                      <a:pt x="45" y="24"/>
                      <a:pt x="45" y="24"/>
                      <a:pt x="45" y="24"/>
                    </a:cubicBezTo>
                    <a:cubicBezTo>
                      <a:pt x="53" y="24"/>
                      <a:pt x="53" y="24"/>
                      <a:pt x="53" y="24"/>
                    </a:cubicBezTo>
                    <a:cubicBezTo>
                      <a:pt x="53" y="32"/>
                      <a:pt x="53" y="32"/>
                      <a:pt x="53" y="32"/>
                    </a:cubicBezTo>
                    <a:cubicBezTo>
                      <a:pt x="45" y="32"/>
                      <a:pt x="45" y="32"/>
                      <a:pt x="45" y="32"/>
                    </a:cubicBezTo>
                    <a:cubicBezTo>
                      <a:pt x="45" y="40"/>
                      <a:pt x="45" y="40"/>
                      <a:pt x="45" y="40"/>
                    </a:cubicBezTo>
                    <a:cubicBezTo>
                      <a:pt x="53" y="40"/>
                      <a:pt x="53" y="40"/>
                      <a:pt x="53" y="40"/>
                    </a:cubicBezTo>
                    <a:cubicBezTo>
                      <a:pt x="53" y="41"/>
                      <a:pt x="53" y="41"/>
                      <a:pt x="53" y="41"/>
                    </a:cubicBezTo>
                    <a:cubicBezTo>
                      <a:pt x="57" y="48"/>
                      <a:pt x="57" y="48"/>
                      <a:pt x="57" y="48"/>
                    </a:cubicBezTo>
                    <a:cubicBezTo>
                      <a:pt x="45" y="48"/>
                      <a:pt x="45" y="48"/>
                      <a:pt x="45" y="48"/>
                    </a:cubicBezTo>
                    <a:cubicBezTo>
                      <a:pt x="45" y="56"/>
                      <a:pt x="45" y="56"/>
                      <a:pt x="45" y="56"/>
                    </a:cubicBezTo>
                    <a:cubicBezTo>
                      <a:pt x="61" y="56"/>
                      <a:pt x="61" y="56"/>
                      <a:pt x="61" y="56"/>
                    </a:cubicBezTo>
                    <a:cubicBezTo>
                      <a:pt x="65" y="64"/>
                      <a:pt x="65" y="64"/>
                      <a:pt x="65" y="64"/>
                    </a:cubicBezTo>
                    <a:cubicBezTo>
                      <a:pt x="17" y="64"/>
                      <a:pt x="17" y="64"/>
                      <a:pt x="17" y="64"/>
                    </a:cubicBezTo>
                    <a:cubicBezTo>
                      <a:pt x="29" y="41"/>
                      <a:pt x="29" y="41"/>
                      <a:pt x="29" y="41"/>
                    </a:cubicBezTo>
                    <a:cubicBezTo>
                      <a:pt x="29" y="40"/>
                      <a:pt x="29" y="40"/>
                      <a:pt x="29" y="40"/>
                    </a:cubicBezTo>
                    <a:cubicBezTo>
                      <a:pt x="29" y="8"/>
                      <a:pt x="29" y="8"/>
                      <a:pt x="29" y="8"/>
                    </a:cubicBezTo>
                    <a:lnTo>
                      <a:pt x="53" y="8"/>
                    </a:lnTo>
                    <a:close/>
                    <a:moveTo>
                      <a:pt x="73" y="86"/>
                    </a:moveTo>
                    <a:cubicBezTo>
                      <a:pt x="72" y="87"/>
                      <a:pt x="71" y="88"/>
                      <a:pt x="69" y="88"/>
                    </a:cubicBezTo>
                    <a:cubicBezTo>
                      <a:pt x="13" y="88"/>
                      <a:pt x="13" y="88"/>
                      <a:pt x="13" y="88"/>
                    </a:cubicBezTo>
                    <a:cubicBezTo>
                      <a:pt x="12" y="88"/>
                      <a:pt x="10" y="87"/>
                      <a:pt x="9" y="86"/>
                    </a:cubicBezTo>
                    <a:cubicBezTo>
                      <a:pt x="8" y="85"/>
                      <a:pt x="8" y="84"/>
                      <a:pt x="8" y="82"/>
                    </a:cubicBezTo>
                    <a:cubicBezTo>
                      <a:pt x="8" y="81"/>
                      <a:pt x="8" y="81"/>
                      <a:pt x="8" y="80"/>
                    </a:cubicBezTo>
                    <a:cubicBezTo>
                      <a:pt x="12" y="72"/>
                      <a:pt x="12" y="72"/>
                      <a:pt x="12" y="72"/>
                    </a:cubicBezTo>
                    <a:cubicBezTo>
                      <a:pt x="70" y="72"/>
                      <a:pt x="70" y="72"/>
                      <a:pt x="70" y="72"/>
                    </a:cubicBezTo>
                    <a:cubicBezTo>
                      <a:pt x="74" y="80"/>
                      <a:pt x="74" y="80"/>
                      <a:pt x="74" y="80"/>
                    </a:cubicBezTo>
                    <a:cubicBezTo>
                      <a:pt x="74" y="81"/>
                      <a:pt x="74" y="81"/>
                      <a:pt x="74" y="82"/>
                    </a:cubicBezTo>
                    <a:cubicBezTo>
                      <a:pt x="74" y="84"/>
                      <a:pt x="74" y="85"/>
                      <a:pt x="73" y="86"/>
                    </a:cubicBezTo>
                    <a:close/>
                  </a:path>
                </a:pathLst>
              </a:custGeom>
              <a:solidFill>
                <a:schemeClr val="bg1"/>
              </a:solidFill>
              <a:ln>
                <a:noFill/>
              </a:ln>
            </p:spPr>
            <p:txBody>
              <a:bodyPr vert="horz" wrap="square" lIns="91414" tIns="45706" rIns="91414" bIns="45706" numCol="1" anchor="t" anchorCtr="0" compatLnSpc="1">
                <a:prstTxWarp prst="textNoShape">
                  <a:avLst/>
                </a:prstTxWarp>
              </a:bodyPr>
              <a:lstStyle/>
              <a:p>
                <a:pPr defTabSz="932342">
                  <a:defRPr/>
                </a:pPr>
                <a:endParaRPr lang="en-US" kern="0">
                  <a:solidFill>
                    <a:srgbClr val="505050"/>
                  </a:solidFill>
                  <a:latin typeface="Segoe UI"/>
                </a:endParaRPr>
              </a:p>
            </p:txBody>
          </p:sp>
        </p:grpSp>
        <p:grpSp>
          <p:nvGrpSpPr>
            <p:cNvPr id="1028" name="Group 1027"/>
            <p:cNvGrpSpPr/>
            <p:nvPr/>
          </p:nvGrpSpPr>
          <p:grpSpPr>
            <a:xfrm>
              <a:off x="6846717" y="5027869"/>
              <a:ext cx="1536006" cy="1115316"/>
              <a:chOff x="3371122" y="3399990"/>
              <a:chExt cx="1435608" cy="1042416"/>
            </a:xfrm>
          </p:grpSpPr>
          <p:sp>
            <p:nvSpPr>
              <p:cNvPr id="96" name="Rectangle 95"/>
              <p:cNvSpPr/>
              <p:nvPr/>
            </p:nvSpPr>
            <p:spPr bwMode="auto">
              <a:xfrm>
                <a:off x="3371122" y="3399990"/>
                <a:ext cx="1435608" cy="1042416"/>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262" rIns="0"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Gateway Connectors</a:t>
                </a:r>
              </a:p>
              <a:p>
                <a:pPr algn="ctr" defTabSz="932125" fontAlgn="base">
                  <a:lnSpc>
                    <a:spcPct val="90000"/>
                  </a:lnSpc>
                  <a:spcBef>
                    <a:spcPct val="0"/>
                  </a:spcBef>
                  <a:spcAft>
                    <a:spcPct val="0"/>
                  </a:spcAft>
                  <a:defRPr/>
                </a:pPr>
                <a:r>
                  <a:rPr lang="en-US" sz="1599" kern="0">
                    <a:gradFill>
                      <a:gsLst>
                        <a:gs pos="0">
                          <a:srgbClr val="FFFFFF"/>
                        </a:gs>
                        <a:gs pos="100000">
                          <a:srgbClr val="FFFFFF"/>
                        </a:gs>
                      </a:gsLst>
                      <a:lin ang="5400000" scaled="0"/>
                    </a:gradFill>
                    <a:latin typeface="Segoe UI"/>
                    <a:cs typeface="Segoe UI" pitchFamily="34" charset="0"/>
                  </a:rPr>
                  <a:t>           </a:t>
                </a:r>
              </a:p>
            </p:txBody>
          </p:sp>
          <p:sp>
            <p:nvSpPr>
              <p:cNvPr id="51" name="Freeform 29"/>
              <p:cNvSpPr>
                <a:spLocks/>
              </p:cNvSpPr>
              <p:nvPr/>
            </p:nvSpPr>
            <p:spPr bwMode="auto">
              <a:xfrm>
                <a:off x="3917293" y="4051205"/>
                <a:ext cx="343266" cy="217742"/>
              </a:xfrm>
              <a:custGeom>
                <a:avLst/>
                <a:gdLst>
                  <a:gd name="T0" fmla="*/ 184 w 268"/>
                  <a:gd name="T1" fmla="*/ 42 h 170"/>
                  <a:gd name="T2" fmla="*/ 184 w 268"/>
                  <a:gd name="T3" fmla="*/ 25 h 170"/>
                  <a:gd name="T4" fmla="*/ 168 w 268"/>
                  <a:gd name="T5" fmla="*/ 25 h 170"/>
                  <a:gd name="T6" fmla="*/ 100 w 268"/>
                  <a:gd name="T7" fmla="*/ 25 h 170"/>
                  <a:gd name="T8" fmla="*/ 100 w 268"/>
                  <a:gd name="T9" fmla="*/ 17 h 170"/>
                  <a:gd name="T10" fmla="*/ 100 w 268"/>
                  <a:gd name="T11" fmla="*/ 0 h 170"/>
                  <a:gd name="T12" fmla="*/ 84 w 268"/>
                  <a:gd name="T13" fmla="*/ 0 h 170"/>
                  <a:gd name="T14" fmla="*/ 0 w 268"/>
                  <a:gd name="T15" fmla="*/ 0 h 170"/>
                  <a:gd name="T16" fmla="*/ 0 w 268"/>
                  <a:gd name="T17" fmla="*/ 17 h 170"/>
                  <a:gd name="T18" fmla="*/ 84 w 268"/>
                  <a:gd name="T19" fmla="*/ 17 h 170"/>
                  <a:gd name="T20" fmla="*/ 84 w 268"/>
                  <a:gd name="T21" fmla="*/ 51 h 170"/>
                  <a:gd name="T22" fmla="*/ 0 w 268"/>
                  <a:gd name="T23" fmla="*/ 51 h 170"/>
                  <a:gd name="T24" fmla="*/ 0 w 268"/>
                  <a:gd name="T25" fmla="*/ 68 h 170"/>
                  <a:gd name="T26" fmla="*/ 84 w 268"/>
                  <a:gd name="T27" fmla="*/ 68 h 170"/>
                  <a:gd name="T28" fmla="*/ 100 w 268"/>
                  <a:gd name="T29" fmla="*/ 68 h 170"/>
                  <a:gd name="T30" fmla="*/ 100 w 268"/>
                  <a:gd name="T31" fmla="*/ 51 h 170"/>
                  <a:gd name="T32" fmla="*/ 100 w 268"/>
                  <a:gd name="T33" fmla="*/ 42 h 170"/>
                  <a:gd name="T34" fmla="*/ 168 w 268"/>
                  <a:gd name="T35" fmla="*/ 42 h 170"/>
                  <a:gd name="T36" fmla="*/ 168 w 268"/>
                  <a:gd name="T37" fmla="*/ 128 h 170"/>
                  <a:gd name="T38" fmla="*/ 100 w 268"/>
                  <a:gd name="T39" fmla="*/ 128 h 170"/>
                  <a:gd name="T40" fmla="*/ 100 w 268"/>
                  <a:gd name="T41" fmla="*/ 119 h 170"/>
                  <a:gd name="T42" fmla="*/ 100 w 268"/>
                  <a:gd name="T43" fmla="*/ 102 h 170"/>
                  <a:gd name="T44" fmla="*/ 84 w 268"/>
                  <a:gd name="T45" fmla="*/ 102 h 170"/>
                  <a:gd name="T46" fmla="*/ 0 w 268"/>
                  <a:gd name="T47" fmla="*/ 102 h 170"/>
                  <a:gd name="T48" fmla="*/ 0 w 268"/>
                  <a:gd name="T49" fmla="*/ 119 h 170"/>
                  <a:gd name="T50" fmla="*/ 84 w 268"/>
                  <a:gd name="T51" fmla="*/ 119 h 170"/>
                  <a:gd name="T52" fmla="*/ 84 w 268"/>
                  <a:gd name="T53" fmla="*/ 153 h 170"/>
                  <a:gd name="T54" fmla="*/ 0 w 268"/>
                  <a:gd name="T55" fmla="*/ 153 h 170"/>
                  <a:gd name="T56" fmla="*/ 0 w 268"/>
                  <a:gd name="T57" fmla="*/ 170 h 170"/>
                  <a:gd name="T58" fmla="*/ 84 w 268"/>
                  <a:gd name="T59" fmla="*/ 170 h 170"/>
                  <a:gd name="T60" fmla="*/ 100 w 268"/>
                  <a:gd name="T61" fmla="*/ 170 h 170"/>
                  <a:gd name="T62" fmla="*/ 100 w 268"/>
                  <a:gd name="T63" fmla="*/ 153 h 170"/>
                  <a:gd name="T64" fmla="*/ 100 w 268"/>
                  <a:gd name="T65" fmla="*/ 145 h 170"/>
                  <a:gd name="T66" fmla="*/ 168 w 268"/>
                  <a:gd name="T67" fmla="*/ 145 h 170"/>
                  <a:gd name="T68" fmla="*/ 184 w 268"/>
                  <a:gd name="T69" fmla="*/ 145 h 170"/>
                  <a:gd name="T70" fmla="*/ 184 w 268"/>
                  <a:gd name="T71" fmla="*/ 128 h 170"/>
                  <a:gd name="T72" fmla="*/ 184 w 268"/>
                  <a:gd name="T73" fmla="*/ 94 h 170"/>
                  <a:gd name="T74" fmla="*/ 268 w 268"/>
                  <a:gd name="T75" fmla="*/ 94 h 170"/>
                  <a:gd name="T76" fmla="*/ 268 w 268"/>
                  <a:gd name="T77" fmla="*/ 77 h 170"/>
                  <a:gd name="T78" fmla="*/ 184 w 268"/>
                  <a:gd name="T79" fmla="*/ 77 h 170"/>
                  <a:gd name="T80" fmla="*/ 184 w 268"/>
                  <a:gd name="T81" fmla="*/ 4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8" h="170">
                    <a:moveTo>
                      <a:pt x="184" y="42"/>
                    </a:moveTo>
                    <a:lnTo>
                      <a:pt x="184" y="25"/>
                    </a:lnTo>
                    <a:lnTo>
                      <a:pt x="168" y="25"/>
                    </a:lnTo>
                    <a:lnTo>
                      <a:pt x="100" y="25"/>
                    </a:lnTo>
                    <a:lnTo>
                      <a:pt x="100" y="17"/>
                    </a:lnTo>
                    <a:lnTo>
                      <a:pt x="100" y="0"/>
                    </a:lnTo>
                    <a:lnTo>
                      <a:pt x="84" y="0"/>
                    </a:lnTo>
                    <a:lnTo>
                      <a:pt x="0" y="0"/>
                    </a:lnTo>
                    <a:lnTo>
                      <a:pt x="0" y="17"/>
                    </a:lnTo>
                    <a:lnTo>
                      <a:pt x="84" y="17"/>
                    </a:lnTo>
                    <a:lnTo>
                      <a:pt x="84" y="51"/>
                    </a:lnTo>
                    <a:lnTo>
                      <a:pt x="0" y="51"/>
                    </a:lnTo>
                    <a:lnTo>
                      <a:pt x="0" y="68"/>
                    </a:lnTo>
                    <a:lnTo>
                      <a:pt x="84" y="68"/>
                    </a:lnTo>
                    <a:lnTo>
                      <a:pt x="100" y="68"/>
                    </a:lnTo>
                    <a:lnTo>
                      <a:pt x="100" y="51"/>
                    </a:lnTo>
                    <a:lnTo>
                      <a:pt x="100" y="42"/>
                    </a:lnTo>
                    <a:lnTo>
                      <a:pt x="168" y="42"/>
                    </a:lnTo>
                    <a:lnTo>
                      <a:pt x="168" y="128"/>
                    </a:lnTo>
                    <a:lnTo>
                      <a:pt x="100" y="128"/>
                    </a:lnTo>
                    <a:lnTo>
                      <a:pt x="100" y="119"/>
                    </a:lnTo>
                    <a:lnTo>
                      <a:pt x="100" y="102"/>
                    </a:lnTo>
                    <a:lnTo>
                      <a:pt x="84" y="102"/>
                    </a:lnTo>
                    <a:lnTo>
                      <a:pt x="0" y="102"/>
                    </a:lnTo>
                    <a:lnTo>
                      <a:pt x="0" y="119"/>
                    </a:lnTo>
                    <a:lnTo>
                      <a:pt x="84" y="119"/>
                    </a:lnTo>
                    <a:lnTo>
                      <a:pt x="84" y="153"/>
                    </a:lnTo>
                    <a:lnTo>
                      <a:pt x="0" y="153"/>
                    </a:lnTo>
                    <a:lnTo>
                      <a:pt x="0" y="170"/>
                    </a:lnTo>
                    <a:lnTo>
                      <a:pt x="84" y="170"/>
                    </a:lnTo>
                    <a:lnTo>
                      <a:pt x="100" y="170"/>
                    </a:lnTo>
                    <a:lnTo>
                      <a:pt x="100" y="153"/>
                    </a:lnTo>
                    <a:lnTo>
                      <a:pt x="100" y="145"/>
                    </a:lnTo>
                    <a:lnTo>
                      <a:pt x="168" y="145"/>
                    </a:lnTo>
                    <a:lnTo>
                      <a:pt x="184" y="145"/>
                    </a:lnTo>
                    <a:lnTo>
                      <a:pt x="184" y="128"/>
                    </a:lnTo>
                    <a:lnTo>
                      <a:pt x="184" y="94"/>
                    </a:lnTo>
                    <a:lnTo>
                      <a:pt x="268" y="94"/>
                    </a:lnTo>
                    <a:lnTo>
                      <a:pt x="268" y="77"/>
                    </a:lnTo>
                    <a:lnTo>
                      <a:pt x="184" y="77"/>
                    </a:lnTo>
                    <a:lnTo>
                      <a:pt x="184" y="42"/>
                    </a:lnTo>
                    <a:close/>
                  </a:path>
                </a:pathLst>
              </a:custGeom>
              <a:solidFill>
                <a:schemeClr val="bg1"/>
              </a:solidFill>
              <a:ln>
                <a:noFill/>
              </a:ln>
            </p:spPr>
            <p:txBody>
              <a:bodyPr vert="horz" wrap="square" lIns="91414" tIns="45706" rIns="91414" bIns="45706" numCol="1" anchor="t" anchorCtr="0" compatLnSpc="1">
                <a:prstTxWarp prst="textNoShape">
                  <a:avLst/>
                </a:prstTxWarp>
              </a:bodyPr>
              <a:lstStyle/>
              <a:p>
                <a:pPr defTabSz="932342">
                  <a:defRPr/>
                </a:pPr>
                <a:endParaRPr lang="en-US" kern="0">
                  <a:solidFill>
                    <a:srgbClr val="505050"/>
                  </a:solidFill>
                  <a:latin typeface="Segoe UI"/>
                </a:endParaRPr>
              </a:p>
            </p:txBody>
          </p:sp>
        </p:grpSp>
      </p:grpSp>
      <p:grpSp>
        <p:nvGrpSpPr>
          <p:cNvPr id="13" name="Group 12"/>
          <p:cNvGrpSpPr/>
          <p:nvPr/>
        </p:nvGrpSpPr>
        <p:grpSpPr>
          <a:xfrm>
            <a:off x="3679993" y="2389036"/>
            <a:ext cx="4061825" cy="2239830"/>
            <a:chOff x="3607295" y="2342403"/>
            <a:chExt cx="3982543" cy="2196111"/>
          </a:xfrm>
        </p:grpSpPr>
        <p:sp>
          <p:nvSpPr>
            <p:cNvPr id="5" name="Rectangle 4"/>
            <p:cNvSpPr/>
            <p:nvPr/>
          </p:nvSpPr>
          <p:spPr bwMode="auto">
            <a:xfrm>
              <a:off x="3607295" y="2342403"/>
              <a:ext cx="3982543" cy="593844"/>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2603" tIns="149217" rIns="186521" bIns="149217" numCol="1" spcCol="0" rtlCol="0" fromWordArt="0" anchor="t" anchorCtr="0" forceAA="0" compatLnSpc="1">
              <a:prstTxWarp prst="textNoShape">
                <a:avLst/>
              </a:prstTxWarp>
              <a:noAutofit/>
            </a:bodyPr>
            <a:lstStyle/>
            <a:p>
              <a:pPr defTabSz="951039" fontAlgn="base">
                <a:lnSpc>
                  <a:spcPct val="90000"/>
                </a:lnSpc>
                <a:spcBef>
                  <a:spcPct val="0"/>
                </a:spcBef>
                <a:spcAft>
                  <a:spcPct val="0"/>
                </a:spcAft>
              </a:pPr>
              <a:r>
                <a:rPr lang="en-US" sz="2448" b="1" kern="0">
                  <a:gradFill>
                    <a:gsLst>
                      <a:gs pos="0">
                        <a:srgbClr val="FFFFFF"/>
                      </a:gs>
                      <a:gs pos="100000">
                        <a:srgbClr val="FFFFFF"/>
                      </a:gs>
                    </a:gsLst>
                    <a:lin ang="5400000" scaled="0"/>
                  </a:gradFill>
                  <a:latin typeface="Segoe UI Semilight"/>
                  <a:ea typeface="Segoe UI" pitchFamily="34" charset="0"/>
                  <a:cs typeface="Segoe UI" pitchFamily="34" charset="0"/>
                </a:rPr>
                <a:t>Functions</a:t>
              </a:r>
            </a:p>
          </p:txBody>
        </p:sp>
        <p:sp>
          <p:nvSpPr>
            <p:cNvPr id="59" name="Rectangle 58"/>
            <p:cNvSpPr/>
            <p:nvPr/>
          </p:nvSpPr>
          <p:spPr bwMode="auto">
            <a:xfrm>
              <a:off x="3607295" y="2936247"/>
              <a:ext cx="3982543" cy="1602267"/>
            </a:xfrm>
            <a:prstGeom prst="rect">
              <a:avLst/>
            </a:prstGeom>
            <a:solidFill>
              <a:schemeClr val="tx1">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marL="233152" indent="-233152" defTabSz="932597">
                <a:spcAft>
                  <a:spcPts val="1224"/>
                </a:spcAft>
                <a:buFont typeface="Arial" panose="020B0604020202020204" pitchFamily="34" charset="0"/>
                <a:buChar char="•"/>
              </a:pPr>
              <a:r>
                <a:rPr lang="en-US" sz="2040" kern="0">
                  <a:gradFill>
                    <a:gsLst>
                      <a:gs pos="1250">
                        <a:srgbClr val="353535"/>
                      </a:gs>
                      <a:gs pos="100000">
                        <a:srgbClr val="353535"/>
                      </a:gs>
                    </a:gsLst>
                    <a:lin ang="5400000" scaled="0"/>
                  </a:gradFill>
                  <a:latin typeface="Segoe UI Semilight"/>
                  <a:ea typeface="Times New Roman" panose="02020603050405020304" pitchFamily="18" charset="0"/>
                </a:rPr>
                <a:t>Developer tooling</a:t>
              </a:r>
              <a:endParaRPr lang="en-US" sz="2040" kern="0">
                <a:gradFill>
                  <a:gsLst>
                    <a:gs pos="1250">
                      <a:srgbClr val="353535"/>
                    </a:gs>
                    <a:gs pos="100000">
                      <a:srgbClr val="353535"/>
                    </a:gs>
                  </a:gsLst>
                  <a:lin ang="5400000" scaled="0"/>
                </a:gradFill>
                <a:latin typeface="Segoe UI Semilight"/>
                <a:ea typeface="Calibri" panose="020F0502020204030204" pitchFamily="34" charset="0"/>
              </a:endParaRPr>
            </a:p>
            <a:p>
              <a:pPr marL="233152" indent="-233152" defTabSz="932597">
                <a:spcAft>
                  <a:spcPts val="1224"/>
                </a:spcAft>
                <a:buFont typeface="Arial" panose="020B0604020202020204" pitchFamily="34" charset="0"/>
                <a:buChar char="•"/>
              </a:pPr>
              <a:r>
                <a:rPr lang="en-US" sz="2040" kern="0">
                  <a:gradFill>
                    <a:gsLst>
                      <a:gs pos="1250">
                        <a:srgbClr val="353535"/>
                      </a:gs>
                      <a:gs pos="100000">
                        <a:srgbClr val="353535"/>
                      </a:gs>
                    </a:gsLst>
                    <a:lin ang="5400000" scaled="0"/>
                  </a:gradFill>
                  <a:latin typeface="Segoe UI Semilight"/>
                  <a:ea typeface="Times New Roman" panose="02020603050405020304" pitchFamily="18" charset="0"/>
                </a:rPr>
                <a:t>Bindings and triggers</a:t>
              </a:r>
              <a:endParaRPr lang="en-US" sz="2040" kern="0">
                <a:gradFill>
                  <a:gsLst>
                    <a:gs pos="1250">
                      <a:srgbClr val="353535"/>
                    </a:gs>
                    <a:gs pos="100000">
                      <a:srgbClr val="353535"/>
                    </a:gs>
                  </a:gsLst>
                  <a:lin ang="5400000" scaled="0"/>
                </a:gradFill>
                <a:latin typeface="Segoe UI Semilight"/>
                <a:ea typeface="Calibri" panose="020F0502020204030204" pitchFamily="34" charset="0"/>
              </a:endParaRPr>
            </a:p>
            <a:p>
              <a:pPr marL="233152" indent="-233152" defTabSz="932597">
                <a:spcAft>
                  <a:spcPts val="1224"/>
                </a:spcAft>
                <a:buFont typeface="Arial" panose="020B0604020202020204" pitchFamily="34" charset="0"/>
                <a:buChar char="•"/>
              </a:pPr>
              <a:r>
                <a:rPr lang="en-US" sz="2040" kern="0">
                  <a:gradFill>
                    <a:gsLst>
                      <a:gs pos="1250">
                        <a:srgbClr val="353535"/>
                      </a:gs>
                      <a:gs pos="100000">
                        <a:srgbClr val="353535"/>
                      </a:gs>
                    </a:gsLst>
                    <a:lin ang="5400000" scaled="0"/>
                  </a:gradFill>
                  <a:latin typeface="Segoe UI Semilight"/>
                  <a:ea typeface="Times New Roman" panose="02020603050405020304" pitchFamily="18" charset="0"/>
                </a:rPr>
                <a:t>Open source</a:t>
              </a:r>
              <a:endParaRPr lang="en-US" sz="2040" kern="0">
                <a:gradFill>
                  <a:gsLst>
                    <a:gs pos="1250">
                      <a:srgbClr val="353535"/>
                    </a:gs>
                    <a:gs pos="100000">
                      <a:srgbClr val="353535"/>
                    </a:gs>
                  </a:gsLst>
                  <a:lin ang="5400000" scaled="0"/>
                </a:gradFill>
                <a:latin typeface="Segoe UI Semilight"/>
                <a:ea typeface="Calibri" panose="020F0502020204030204" pitchFamily="34" charset="0"/>
              </a:endParaRPr>
            </a:p>
          </p:txBody>
        </p:sp>
      </p:grpSp>
      <p:grpSp>
        <p:nvGrpSpPr>
          <p:cNvPr id="17" name="Group 16"/>
          <p:cNvGrpSpPr/>
          <p:nvPr/>
        </p:nvGrpSpPr>
        <p:grpSpPr>
          <a:xfrm>
            <a:off x="7792573" y="2389036"/>
            <a:ext cx="4061825" cy="2239830"/>
            <a:chOff x="7639602" y="2342403"/>
            <a:chExt cx="3982543" cy="2196111"/>
          </a:xfrm>
        </p:grpSpPr>
        <p:sp>
          <p:nvSpPr>
            <p:cNvPr id="58" name="Rectangle 57"/>
            <p:cNvSpPr/>
            <p:nvPr/>
          </p:nvSpPr>
          <p:spPr bwMode="auto">
            <a:xfrm>
              <a:off x="7639602" y="2342403"/>
              <a:ext cx="3982543" cy="593844"/>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2603" tIns="149217" rIns="186521" bIns="149217" numCol="1" spcCol="0" rtlCol="0" fromWordArt="0" anchor="t" anchorCtr="0" forceAA="0" compatLnSpc="1">
              <a:prstTxWarp prst="textNoShape">
                <a:avLst/>
              </a:prstTxWarp>
              <a:noAutofit/>
            </a:bodyPr>
            <a:lstStyle/>
            <a:p>
              <a:pPr defTabSz="951039" fontAlgn="base">
                <a:lnSpc>
                  <a:spcPct val="90000"/>
                </a:lnSpc>
                <a:spcBef>
                  <a:spcPct val="0"/>
                </a:spcBef>
                <a:spcAft>
                  <a:spcPct val="0"/>
                </a:spcAft>
              </a:pPr>
              <a:r>
                <a:rPr lang="en-US" sz="2448" b="1" kern="0">
                  <a:gradFill>
                    <a:gsLst>
                      <a:gs pos="0">
                        <a:srgbClr val="FFFFFF"/>
                      </a:gs>
                      <a:gs pos="100000">
                        <a:srgbClr val="FFFFFF"/>
                      </a:gs>
                    </a:gsLst>
                    <a:lin ang="5400000" scaled="0"/>
                  </a:gradFill>
                  <a:latin typeface="Segoe UI Semilight"/>
                  <a:ea typeface="Segoe UI" pitchFamily="34" charset="0"/>
                  <a:cs typeface="Segoe UI" pitchFamily="34" charset="0"/>
                </a:rPr>
                <a:t>Logic apps</a:t>
              </a:r>
            </a:p>
          </p:txBody>
        </p:sp>
        <p:sp>
          <p:nvSpPr>
            <p:cNvPr id="66" name="Rectangle 65"/>
            <p:cNvSpPr/>
            <p:nvPr/>
          </p:nvSpPr>
          <p:spPr bwMode="auto">
            <a:xfrm>
              <a:off x="7639602" y="2936247"/>
              <a:ext cx="3982543" cy="1602267"/>
            </a:xfrm>
            <a:prstGeom prst="rect">
              <a:avLst/>
            </a:prstGeom>
            <a:solidFill>
              <a:schemeClr val="tx1">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marL="233152" indent="-233152" defTabSz="932597">
                <a:spcAft>
                  <a:spcPts val="1224"/>
                </a:spcAft>
                <a:buFont typeface="Arial" panose="020B0604020202020204" pitchFamily="34" charset="0"/>
                <a:buChar char="•"/>
              </a:pPr>
              <a:r>
                <a:rPr lang="en-US" sz="2040" kern="0">
                  <a:gradFill>
                    <a:gsLst>
                      <a:gs pos="1250">
                        <a:srgbClr val="353535"/>
                      </a:gs>
                      <a:gs pos="100000">
                        <a:srgbClr val="353535"/>
                      </a:gs>
                    </a:gsLst>
                    <a:lin ang="5400000" scaled="0"/>
                  </a:gradFill>
                  <a:latin typeface="Segoe UI Semilight"/>
                  <a:ea typeface="Times New Roman" panose="02020603050405020304" pitchFamily="18" charset="0"/>
                </a:rPr>
                <a:t>Visual designer</a:t>
              </a:r>
              <a:endParaRPr lang="en-US" sz="2040" kern="0">
                <a:gradFill>
                  <a:gsLst>
                    <a:gs pos="1250">
                      <a:srgbClr val="353535"/>
                    </a:gs>
                    <a:gs pos="100000">
                      <a:srgbClr val="353535"/>
                    </a:gs>
                  </a:gsLst>
                  <a:lin ang="5400000" scaled="0"/>
                </a:gradFill>
                <a:latin typeface="Segoe UI Semilight"/>
                <a:ea typeface="Calibri" panose="020F0502020204030204" pitchFamily="34" charset="0"/>
              </a:endParaRPr>
            </a:p>
            <a:p>
              <a:pPr marL="233152" indent="-233152" defTabSz="932597">
                <a:spcAft>
                  <a:spcPts val="1224"/>
                </a:spcAft>
                <a:buFont typeface="Arial" panose="020B0604020202020204" pitchFamily="34" charset="0"/>
                <a:buChar char="•"/>
              </a:pPr>
              <a:r>
                <a:rPr lang="en-US" sz="2040" kern="0">
                  <a:gradFill>
                    <a:gsLst>
                      <a:gs pos="1250">
                        <a:srgbClr val="353535"/>
                      </a:gs>
                      <a:gs pos="100000">
                        <a:srgbClr val="353535"/>
                      </a:gs>
                    </a:gsLst>
                    <a:lin ang="5400000" scaled="0"/>
                  </a:gradFill>
                  <a:latin typeface="Segoe UI Semilight"/>
                  <a:ea typeface="Times New Roman" panose="02020603050405020304" pitchFamily="18" charset="0"/>
                </a:rPr>
                <a:t>100+ connectors</a:t>
              </a:r>
              <a:endParaRPr lang="en-US" sz="2040" kern="0">
                <a:gradFill>
                  <a:gsLst>
                    <a:gs pos="1250">
                      <a:srgbClr val="353535"/>
                    </a:gs>
                    <a:gs pos="100000">
                      <a:srgbClr val="353535"/>
                    </a:gs>
                  </a:gsLst>
                  <a:lin ang="5400000" scaled="0"/>
                </a:gradFill>
                <a:latin typeface="Segoe UI Semilight"/>
                <a:ea typeface="Calibri" panose="020F0502020204030204" pitchFamily="34" charset="0"/>
              </a:endParaRPr>
            </a:p>
            <a:p>
              <a:pPr marL="233152" indent="-233152" defTabSz="932597">
                <a:spcAft>
                  <a:spcPts val="1224"/>
                </a:spcAft>
                <a:buFont typeface="Arial" panose="020B0604020202020204" pitchFamily="34" charset="0"/>
                <a:buChar char="•"/>
              </a:pPr>
              <a:r>
                <a:rPr lang="en-US" sz="2040" kern="0">
                  <a:gradFill>
                    <a:gsLst>
                      <a:gs pos="1250">
                        <a:srgbClr val="353535"/>
                      </a:gs>
                      <a:gs pos="100000">
                        <a:srgbClr val="353535"/>
                      </a:gs>
                    </a:gsLst>
                    <a:lin ang="5400000" scaled="0"/>
                  </a:gradFill>
                  <a:latin typeface="Segoe UI Semilight"/>
                  <a:ea typeface="Times New Roman" panose="02020603050405020304" pitchFamily="18" charset="0"/>
                </a:rPr>
                <a:t>Functions orchestration</a:t>
              </a:r>
              <a:endParaRPr lang="en-US" sz="2040" kern="0">
                <a:gradFill>
                  <a:gsLst>
                    <a:gs pos="1250">
                      <a:srgbClr val="353535"/>
                    </a:gs>
                    <a:gs pos="100000">
                      <a:srgbClr val="353535"/>
                    </a:gs>
                  </a:gsLst>
                  <a:lin ang="5400000" scaled="0"/>
                </a:gradFill>
                <a:latin typeface="Segoe UI Semilight"/>
                <a:ea typeface="Calibri" panose="020F0502020204030204" pitchFamily="34" charset="0"/>
              </a:endParaRPr>
            </a:p>
          </p:txBody>
        </p:sp>
      </p:grpSp>
      <p:grpSp>
        <p:nvGrpSpPr>
          <p:cNvPr id="22" name="Group 21"/>
          <p:cNvGrpSpPr/>
          <p:nvPr/>
        </p:nvGrpSpPr>
        <p:grpSpPr>
          <a:xfrm>
            <a:off x="3824500" y="2484291"/>
            <a:ext cx="621758" cy="415158"/>
            <a:chOff x="6795675" y="2984792"/>
            <a:chExt cx="651897" cy="435283"/>
          </a:xfrm>
          <a:solidFill>
            <a:schemeClr val="bg1"/>
          </a:solidFill>
        </p:grpSpPr>
        <p:sp>
          <p:nvSpPr>
            <p:cNvPr id="37" name="Freeform 18"/>
            <p:cNvSpPr>
              <a:spLocks noEditPoints="1"/>
            </p:cNvSpPr>
            <p:nvPr/>
          </p:nvSpPr>
          <p:spPr bwMode="auto">
            <a:xfrm>
              <a:off x="6989720" y="2984792"/>
              <a:ext cx="263807" cy="435283"/>
            </a:xfrm>
            <a:custGeom>
              <a:avLst/>
              <a:gdLst>
                <a:gd name="T0" fmla="*/ 160 w 160"/>
                <a:gd name="T1" fmla="*/ 82 h 264"/>
                <a:gd name="T2" fmla="*/ 143 w 160"/>
                <a:gd name="T3" fmla="*/ 82 h 264"/>
                <a:gd name="T4" fmla="*/ 105 w 160"/>
                <a:gd name="T5" fmla="*/ 82 h 264"/>
                <a:gd name="T6" fmla="*/ 149 w 160"/>
                <a:gd name="T7" fmla="*/ 0 h 264"/>
                <a:gd name="T8" fmla="*/ 41 w 160"/>
                <a:gd name="T9" fmla="*/ 0 h 264"/>
                <a:gd name="T10" fmla="*/ 0 w 160"/>
                <a:gd name="T11" fmla="*/ 136 h 264"/>
                <a:gd name="T12" fmla="*/ 55 w 160"/>
                <a:gd name="T13" fmla="*/ 136 h 264"/>
                <a:gd name="T14" fmla="*/ 28 w 160"/>
                <a:gd name="T15" fmla="*/ 264 h 264"/>
                <a:gd name="T16" fmla="*/ 160 w 160"/>
                <a:gd name="T17" fmla="*/ 82 h 264"/>
                <a:gd name="T18" fmla="*/ 23 w 160"/>
                <a:gd name="T19" fmla="*/ 120 h 264"/>
                <a:gd name="T20" fmla="*/ 53 w 160"/>
                <a:gd name="T21" fmla="*/ 17 h 264"/>
                <a:gd name="T22" fmla="*/ 119 w 160"/>
                <a:gd name="T23" fmla="*/ 17 h 264"/>
                <a:gd name="T24" fmla="*/ 77 w 160"/>
                <a:gd name="T25" fmla="*/ 99 h 264"/>
                <a:gd name="T26" fmla="*/ 126 w 160"/>
                <a:gd name="T27" fmla="*/ 99 h 264"/>
                <a:gd name="T28" fmla="*/ 62 w 160"/>
                <a:gd name="T29" fmla="*/ 189 h 264"/>
                <a:gd name="T30" fmla="*/ 75 w 160"/>
                <a:gd name="T31" fmla="*/ 120 h 264"/>
                <a:gd name="T32" fmla="*/ 23 w 160"/>
                <a:gd name="T33" fmla="*/ 12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0" h="264">
                  <a:moveTo>
                    <a:pt x="160" y="82"/>
                  </a:moveTo>
                  <a:lnTo>
                    <a:pt x="143" y="82"/>
                  </a:lnTo>
                  <a:lnTo>
                    <a:pt x="105" y="82"/>
                  </a:lnTo>
                  <a:lnTo>
                    <a:pt x="149" y="0"/>
                  </a:lnTo>
                  <a:lnTo>
                    <a:pt x="41" y="0"/>
                  </a:lnTo>
                  <a:lnTo>
                    <a:pt x="0" y="136"/>
                  </a:lnTo>
                  <a:lnTo>
                    <a:pt x="55" y="136"/>
                  </a:lnTo>
                  <a:lnTo>
                    <a:pt x="28" y="264"/>
                  </a:lnTo>
                  <a:lnTo>
                    <a:pt x="160" y="82"/>
                  </a:lnTo>
                  <a:close/>
                  <a:moveTo>
                    <a:pt x="23" y="120"/>
                  </a:moveTo>
                  <a:lnTo>
                    <a:pt x="53" y="17"/>
                  </a:lnTo>
                  <a:lnTo>
                    <a:pt x="119" y="17"/>
                  </a:lnTo>
                  <a:lnTo>
                    <a:pt x="77" y="99"/>
                  </a:lnTo>
                  <a:lnTo>
                    <a:pt x="126" y="99"/>
                  </a:lnTo>
                  <a:lnTo>
                    <a:pt x="62" y="189"/>
                  </a:lnTo>
                  <a:lnTo>
                    <a:pt x="75" y="120"/>
                  </a:lnTo>
                  <a:lnTo>
                    <a:pt x="23" y="120"/>
                  </a:lnTo>
                  <a:close/>
                </a:path>
              </a:pathLst>
            </a:custGeom>
            <a:grpFill/>
            <a:ln>
              <a:noFill/>
            </a:ln>
          </p:spPr>
          <p:txBody>
            <a:bodyPr vert="horz" wrap="square" lIns="91414" tIns="45706" rIns="91414" bIns="45706" numCol="1" anchor="t" anchorCtr="0" compatLnSpc="1">
              <a:prstTxWarp prst="textNoShape">
                <a:avLst/>
              </a:prstTxWarp>
            </a:bodyPr>
            <a:lstStyle/>
            <a:p>
              <a:pPr defTabSz="932342">
                <a:defRPr/>
              </a:pPr>
              <a:endParaRPr lang="en-US" kern="0">
                <a:gradFill>
                  <a:gsLst>
                    <a:gs pos="0">
                      <a:srgbClr val="505050"/>
                    </a:gs>
                    <a:gs pos="100000">
                      <a:srgbClr val="505050"/>
                    </a:gs>
                  </a:gsLst>
                  <a:lin ang="5400000" scaled="0"/>
                </a:gradFill>
                <a:latin typeface="Segoe UI"/>
              </a:endParaRPr>
            </a:p>
          </p:txBody>
        </p:sp>
        <p:grpSp>
          <p:nvGrpSpPr>
            <p:cNvPr id="15" name="Group 14"/>
            <p:cNvGrpSpPr/>
            <p:nvPr/>
          </p:nvGrpSpPr>
          <p:grpSpPr>
            <a:xfrm>
              <a:off x="6795675" y="3059346"/>
              <a:ext cx="141873" cy="271583"/>
              <a:chOff x="3016688" y="2176623"/>
              <a:chExt cx="166688" cy="319087"/>
            </a:xfrm>
            <a:grpFill/>
          </p:grpSpPr>
          <p:cxnSp>
            <p:nvCxnSpPr>
              <p:cNvPr id="11" name="Straight Connector 10"/>
              <p:cNvCxnSpPr>
                <a:cxnSpLocks/>
              </p:cNvCxnSpPr>
              <p:nvPr/>
            </p:nvCxnSpPr>
            <p:spPr>
              <a:xfrm>
                <a:off x="3019069" y="2333785"/>
                <a:ext cx="164307" cy="161925"/>
              </a:xfrm>
              <a:prstGeom prst="line">
                <a:avLst/>
              </a:prstGeom>
              <a:grpFill/>
              <a:ln w="31750" cap="rnd">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cxnSpLocks/>
              </p:cNvCxnSpPr>
              <p:nvPr/>
            </p:nvCxnSpPr>
            <p:spPr>
              <a:xfrm flipV="1">
                <a:off x="3016688" y="2176623"/>
                <a:ext cx="159544" cy="157230"/>
              </a:xfrm>
              <a:prstGeom prst="line">
                <a:avLst/>
              </a:prstGeom>
              <a:grpFill/>
              <a:ln w="31750" cap="rnd">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flipH="1">
              <a:off x="7305699" y="3059346"/>
              <a:ext cx="141873" cy="271583"/>
              <a:chOff x="3016688" y="2176623"/>
              <a:chExt cx="166688" cy="319087"/>
            </a:xfrm>
            <a:grpFill/>
          </p:grpSpPr>
          <p:cxnSp>
            <p:nvCxnSpPr>
              <p:cNvPr id="64" name="Straight Connector 63"/>
              <p:cNvCxnSpPr>
                <a:cxnSpLocks/>
              </p:cNvCxnSpPr>
              <p:nvPr/>
            </p:nvCxnSpPr>
            <p:spPr>
              <a:xfrm>
                <a:off x="3019069" y="2333785"/>
                <a:ext cx="164307" cy="161925"/>
              </a:xfrm>
              <a:prstGeom prst="line">
                <a:avLst/>
              </a:prstGeom>
              <a:grpFill/>
              <a:ln w="31750" cap="rnd">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cxnSpLocks/>
              </p:cNvCxnSpPr>
              <p:nvPr/>
            </p:nvCxnSpPr>
            <p:spPr>
              <a:xfrm flipV="1">
                <a:off x="3016688" y="2176623"/>
                <a:ext cx="159544" cy="157230"/>
              </a:xfrm>
              <a:prstGeom prst="line">
                <a:avLst/>
              </a:prstGeom>
              <a:grpFill/>
              <a:ln w="31750" cap="rnd">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grpSp>
        <p:nvGrpSpPr>
          <p:cNvPr id="21" name="Group 20"/>
          <p:cNvGrpSpPr/>
          <p:nvPr/>
        </p:nvGrpSpPr>
        <p:grpSpPr>
          <a:xfrm>
            <a:off x="7928725" y="2525181"/>
            <a:ext cx="621758" cy="340484"/>
            <a:chOff x="7712710" y="2866532"/>
            <a:chExt cx="900970" cy="493385"/>
          </a:xfrm>
        </p:grpSpPr>
        <p:sp>
          <p:nvSpPr>
            <p:cNvPr id="2" name="Rectangle 1"/>
            <p:cNvSpPr/>
            <p:nvPr/>
          </p:nvSpPr>
          <p:spPr bwMode="auto">
            <a:xfrm>
              <a:off x="8088848" y="2869853"/>
              <a:ext cx="148000" cy="148000"/>
            </a:xfrm>
            <a:prstGeom prst="rect">
              <a:avLst/>
            </a:prstGeom>
            <a:noFill/>
            <a:ln w="25400">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28" tIns="146262" rIns="182828"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endParaRPr lang="en-US" sz="2400" kern="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55" name="Rectangle 54"/>
            <p:cNvSpPr/>
            <p:nvPr/>
          </p:nvSpPr>
          <p:spPr bwMode="auto">
            <a:xfrm>
              <a:off x="8263038" y="3207942"/>
              <a:ext cx="148000" cy="148000"/>
            </a:xfrm>
            <a:prstGeom prst="rect">
              <a:avLst/>
            </a:prstGeom>
            <a:noFill/>
            <a:ln w="25400">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28" tIns="146262" rIns="182828"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endParaRPr lang="en-US" sz="2400" kern="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56" name="Rectangle 55"/>
            <p:cNvSpPr/>
            <p:nvPr/>
          </p:nvSpPr>
          <p:spPr bwMode="auto">
            <a:xfrm>
              <a:off x="7912395" y="3207942"/>
              <a:ext cx="148000" cy="148000"/>
            </a:xfrm>
            <a:prstGeom prst="rect">
              <a:avLst/>
            </a:prstGeom>
            <a:noFill/>
            <a:ln w="25400">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28" tIns="146262" rIns="182828" bIns="146262" numCol="1" spcCol="0" rtlCol="0" fromWordArt="0" anchor="t" anchorCtr="0" forceAA="0" compatLnSpc="1">
              <a:prstTxWarp prst="textNoShape">
                <a:avLst/>
              </a:prstTxWarp>
              <a:noAutofit/>
            </a:bodyPr>
            <a:lstStyle/>
            <a:p>
              <a:pPr algn="ctr" defTabSz="932125" fontAlgn="base">
                <a:lnSpc>
                  <a:spcPct val="90000"/>
                </a:lnSpc>
                <a:spcBef>
                  <a:spcPct val="0"/>
                </a:spcBef>
                <a:spcAft>
                  <a:spcPct val="0"/>
                </a:spcAft>
                <a:defRPr/>
              </a:pPr>
              <a:endParaRPr lang="en-US" sz="2400" kern="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0" name="Left Brace 9"/>
            <p:cNvSpPr/>
            <p:nvPr/>
          </p:nvSpPr>
          <p:spPr>
            <a:xfrm rot="5400000">
              <a:off x="8069263" y="2936571"/>
              <a:ext cx="184907" cy="347471"/>
            </a:xfrm>
            <a:prstGeom prst="leftBrace">
              <a:avLst>
                <a:gd name="adj1" fmla="val 51383"/>
                <a:gd name="adj2" fmla="val 50000"/>
              </a:avLst>
            </a:prstGeom>
            <a:ln w="254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defTabSz="932342">
                <a:defRPr/>
              </a:pPr>
              <a:endParaRPr lang="en-US" kern="0">
                <a:solidFill>
                  <a:srgbClr val="505050"/>
                </a:solidFill>
                <a:latin typeface="Segoe UI"/>
              </a:endParaRPr>
            </a:p>
          </p:txBody>
        </p:sp>
        <p:sp>
          <p:nvSpPr>
            <p:cNvPr id="61" name="Left Brace 60"/>
            <p:cNvSpPr/>
            <p:nvPr/>
          </p:nvSpPr>
          <p:spPr>
            <a:xfrm rot="10800000">
              <a:off x="8469317" y="2866532"/>
              <a:ext cx="144363" cy="493385"/>
            </a:xfrm>
            <a:prstGeom prst="leftBrace">
              <a:avLst>
                <a:gd name="adj1" fmla="val 51383"/>
                <a:gd name="adj2" fmla="val 50000"/>
              </a:avLst>
            </a:prstGeom>
            <a:ln w="254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defTabSz="932342">
                <a:defRPr/>
              </a:pPr>
              <a:endParaRPr lang="en-US" kern="0">
                <a:solidFill>
                  <a:srgbClr val="505050"/>
                </a:solidFill>
                <a:latin typeface="Segoe UI"/>
              </a:endParaRPr>
            </a:p>
          </p:txBody>
        </p:sp>
        <p:sp>
          <p:nvSpPr>
            <p:cNvPr id="62" name="Left Brace 61"/>
            <p:cNvSpPr/>
            <p:nvPr/>
          </p:nvSpPr>
          <p:spPr>
            <a:xfrm rot="10800000" flipH="1">
              <a:off x="7712710" y="2866532"/>
              <a:ext cx="144363" cy="493385"/>
            </a:xfrm>
            <a:prstGeom prst="leftBrace">
              <a:avLst>
                <a:gd name="adj1" fmla="val 51383"/>
                <a:gd name="adj2" fmla="val 50000"/>
              </a:avLst>
            </a:prstGeom>
            <a:ln w="254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defTabSz="932342">
                <a:defRPr/>
              </a:pPr>
              <a:endParaRPr lang="en-US" kern="0">
                <a:solidFill>
                  <a:srgbClr val="505050"/>
                </a:solidFill>
                <a:latin typeface="Segoe UI"/>
              </a:endParaRPr>
            </a:p>
          </p:txBody>
        </p:sp>
      </p:grpSp>
    </p:spTree>
    <p:extLst>
      <p:ext uri="{BB962C8B-B14F-4D97-AF65-F5344CB8AC3E}">
        <p14:creationId xmlns:p14="http://schemas.microsoft.com/office/powerpoint/2010/main" val="26408058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15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50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42" presetClass="path" presetSubtype="0" decel="100000" fill="hold" nodeType="withEffect">
                                  <p:stCondLst>
                                    <p:cond delay="0"/>
                                  </p:stCondLst>
                                  <p:childTnLst>
                                    <p:animMotion origin="layout" path="M 2.25428E-6 0.04607 L 2.25428E-6 2.41943E-6 " pathEditMode="relative" rAng="0" ptsTypes="AA">
                                      <p:cBhvr>
                                        <p:cTn id="20" dur="1000" fill="hold"/>
                                        <p:tgtEl>
                                          <p:spTgt spid="6"/>
                                        </p:tgtEl>
                                        <p:attrNameLst>
                                          <p:attrName>ppt_x</p:attrName>
                                          <p:attrName>ppt_y</p:attrName>
                                        </p:attrNameLst>
                                      </p:cBhvr>
                                      <p:rCtr x="0" y="-2315"/>
                                    </p:animMotion>
                                  </p:childTnLst>
                                </p:cTn>
                              </p:par>
                            </p:childTnLst>
                          </p:cTn>
                        </p:par>
                      </p:childTnLst>
                    </p:cTn>
                  </p:par>
                  <p:par>
                    <p:cTn id="21" fill="hold">
                      <p:stCondLst>
                        <p:cond delay="indefinite"/>
                      </p:stCondLst>
                      <p:childTnLst>
                        <p:par>
                          <p:cTn id="22" fill="hold">
                            <p:stCondLst>
                              <p:cond delay="0"/>
                            </p:stCondLst>
                            <p:childTnLst>
                              <p:par>
                                <p:cTn id="23" presetID="2" presetClass="entr" presetSubtype="8" decel="10000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750" fill="hold"/>
                                        <p:tgtEl>
                                          <p:spTgt spid="25"/>
                                        </p:tgtEl>
                                        <p:attrNameLst>
                                          <p:attrName>ppt_x</p:attrName>
                                        </p:attrNameLst>
                                      </p:cBhvr>
                                      <p:tavLst>
                                        <p:tav tm="0">
                                          <p:val>
                                            <p:strVal val="0-#ppt_w/2"/>
                                          </p:val>
                                        </p:tav>
                                        <p:tav tm="100000">
                                          <p:val>
                                            <p:strVal val="#ppt_x"/>
                                          </p:val>
                                        </p:tav>
                                      </p:tavLst>
                                    </p:anim>
                                    <p:anim calcmode="lin" valueType="num">
                                      <p:cBhvr additive="base">
                                        <p:cTn id="26" dur="75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lus 17"/>
          <p:cNvSpPr/>
          <p:nvPr/>
        </p:nvSpPr>
        <p:spPr bwMode="auto">
          <a:xfrm>
            <a:off x="5797305" y="3399126"/>
            <a:ext cx="803209" cy="697901"/>
          </a:xfrm>
          <a:prstGeom prst="mathPlus">
            <a:avLst>
              <a:gd name="adj1" fmla="val 8757"/>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468" tIns="149175" rIns="186468" bIns="149175" numCol="1" spcCol="0" rtlCol="0" fromWordArt="0" anchor="t" anchorCtr="0" forceAA="0" compatLnSpc="1">
            <a:prstTxWarp prst="textNoShape">
              <a:avLst/>
            </a:prstTxWarp>
            <a:noAutofit/>
          </a:bodyPr>
          <a:lstStyle/>
          <a:p>
            <a:pPr algn="ctr" defTabSz="950663" fontAlgn="base">
              <a:lnSpc>
                <a:spcPct val="90000"/>
              </a:lnSpc>
              <a:spcBef>
                <a:spcPct val="0"/>
              </a:spcBef>
              <a:spcAft>
                <a:spcPct val="0"/>
              </a:spcAft>
              <a:defRPr/>
            </a:pPr>
            <a:endParaRPr lang="en-US" sz="1836" kern="0"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9" name="TextBox 18"/>
          <p:cNvSpPr txBox="1"/>
          <p:nvPr/>
        </p:nvSpPr>
        <p:spPr>
          <a:xfrm>
            <a:off x="2441108" y="2050312"/>
            <a:ext cx="1904119" cy="578223"/>
          </a:xfrm>
          <a:prstGeom prst="rect">
            <a:avLst/>
          </a:prstGeom>
          <a:noFill/>
        </p:spPr>
        <p:txBody>
          <a:bodyPr wrap="square" lIns="186468" tIns="149175" rIns="186468" bIns="149175" rtlCol="0">
            <a:spAutoFit/>
          </a:bodyPr>
          <a:lstStyle/>
          <a:p>
            <a:pPr algn="ctr" defTabSz="932384">
              <a:lnSpc>
                <a:spcPct val="90000"/>
              </a:lnSpc>
              <a:spcAft>
                <a:spcPts val="612"/>
              </a:spcAft>
              <a:defRPr/>
            </a:pPr>
            <a:r>
              <a:rPr lang="en-US" sz="2000" kern="0">
                <a:gradFill>
                  <a:gsLst>
                    <a:gs pos="2917">
                      <a:srgbClr val="353535"/>
                    </a:gs>
                    <a:gs pos="30000">
                      <a:srgbClr val="353535"/>
                    </a:gs>
                  </a:gsLst>
                  <a:lin ang="5400000" scaled="0"/>
                </a:gradFill>
                <a:latin typeface="Segoe UI"/>
              </a:rPr>
              <a:t>Code</a:t>
            </a:r>
          </a:p>
        </p:txBody>
      </p:sp>
      <p:sp>
        <p:nvSpPr>
          <p:cNvPr id="20" name="TextBox 19"/>
          <p:cNvSpPr txBox="1"/>
          <p:nvPr/>
        </p:nvSpPr>
        <p:spPr>
          <a:xfrm>
            <a:off x="7721273" y="2050311"/>
            <a:ext cx="1904119" cy="578262"/>
          </a:xfrm>
          <a:prstGeom prst="rect">
            <a:avLst/>
          </a:prstGeom>
          <a:noFill/>
        </p:spPr>
        <p:txBody>
          <a:bodyPr wrap="square" lIns="186468" tIns="149175" rIns="186468" bIns="149175" rtlCol="0">
            <a:spAutoFit/>
          </a:bodyPr>
          <a:lstStyle/>
          <a:p>
            <a:pPr algn="ctr" defTabSz="932384">
              <a:lnSpc>
                <a:spcPct val="90000"/>
              </a:lnSpc>
              <a:spcAft>
                <a:spcPts val="612"/>
              </a:spcAft>
              <a:defRPr/>
            </a:pPr>
            <a:r>
              <a:rPr lang="en-US" sz="2000" kern="0">
                <a:gradFill>
                  <a:gsLst>
                    <a:gs pos="2917">
                      <a:srgbClr val="353535"/>
                    </a:gs>
                    <a:gs pos="30000">
                      <a:srgbClr val="353535"/>
                    </a:gs>
                  </a:gsLst>
                  <a:lin ang="5400000" scaled="0"/>
                </a:gradFill>
                <a:latin typeface="Segoe UI"/>
              </a:rPr>
              <a:t>Events + data</a:t>
            </a:r>
          </a:p>
        </p:txBody>
      </p:sp>
      <p:sp>
        <p:nvSpPr>
          <p:cNvPr id="25" name="TextBox 24"/>
          <p:cNvSpPr txBox="1"/>
          <p:nvPr/>
        </p:nvSpPr>
        <p:spPr>
          <a:xfrm>
            <a:off x="5146359" y="2050312"/>
            <a:ext cx="2240824" cy="578223"/>
          </a:xfrm>
          <a:prstGeom prst="rect">
            <a:avLst/>
          </a:prstGeom>
          <a:noFill/>
        </p:spPr>
        <p:txBody>
          <a:bodyPr wrap="square" lIns="186468" tIns="149175" rIns="186468" bIns="149175" rtlCol="0">
            <a:spAutoFit/>
          </a:bodyPr>
          <a:lstStyle/>
          <a:p>
            <a:pPr algn="ctr" defTabSz="932384">
              <a:lnSpc>
                <a:spcPct val="90000"/>
              </a:lnSpc>
              <a:spcAft>
                <a:spcPts val="612"/>
              </a:spcAft>
              <a:defRPr/>
            </a:pPr>
            <a:r>
              <a:rPr lang="en-US" sz="2000" kern="0">
                <a:gradFill>
                  <a:gsLst>
                    <a:gs pos="2917">
                      <a:srgbClr val="353535"/>
                    </a:gs>
                    <a:gs pos="30000">
                      <a:srgbClr val="353535"/>
                    </a:gs>
                  </a:gsLst>
                  <a:lin ang="5400000" scaled="0"/>
                </a:gradFill>
                <a:latin typeface="Segoe UI"/>
              </a:rPr>
              <a:t>Azure Functions</a:t>
            </a:r>
          </a:p>
        </p:txBody>
      </p:sp>
      <p:sp>
        <p:nvSpPr>
          <p:cNvPr id="4" name="Title 3"/>
          <p:cNvSpPr>
            <a:spLocks noGrp="1"/>
          </p:cNvSpPr>
          <p:nvPr>
            <p:ph type="title"/>
          </p:nvPr>
        </p:nvSpPr>
        <p:spPr/>
        <p:txBody>
          <a:bodyPr/>
          <a:lstStyle/>
          <a:p>
            <a:r>
              <a:rPr lang="en-US"/>
              <a:t>Introducing Functions</a:t>
            </a:r>
            <a:br>
              <a:rPr lang="en-US"/>
            </a:br>
            <a:endParaRPr lang="en-US"/>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r="65320"/>
          <a:stretch/>
        </p:blipFill>
        <p:spPr>
          <a:xfrm>
            <a:off x="1788973" y="2396615"/>
            <a:ext cx="1036963" cy="2849452"/>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l="66505"/>
          <a:stretch/>
        </p:blipFill>
        <p:spPr>
          <a:xfrm>
            <a:off x="3764289" y="2384174"/>
            <a:ext cx="1001526" cy="2849452"/>
          </a:xfrm>
          <a:prstGeom prst="rect">
            <a:avLst/>
          </a:prstGeom>
        </p:spPr>
      </p:pic>
      <p:pic>
        <p:nvPicPr>
          <p:cNvPr id="22" name="slash"/>
          <p:cNvPicPr>
            <a:picLocks noChangeAspect="1"/>
          </p:cNvPicPr>
          <p:nvPr/>
        </p:nvPicPr>
        <p:blipFill rotWithShape="1">
          <a:blip r:embed="rId3" cstate="print">
            <a:extLst>
              <a:ext uri="{28A0092B-C50C-407E-A947-70E740481C1C}">
                <a14:useLocalDpi xmlns:a14="http://schemas.microsoft.com/office/drawing/2010/main" val="0"/>
              </a:ext>
            </a:extLst>
          </a:blip>
          <a:srcRect l="32808" r="35159"/>
          <a:stretch/>
        </p:blipFill>
        <p:spPr>
          <a:xfrm>
            <a:off x="2763609" y="2399988"/>
            <a:ext cx="957807" cy="2849452"/>
          </a:xfrm>
          <a:prstGeom prst="rect">
            <a:avLst/>
          </a:prstGeom>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1223" y="2434975"/>
            <a:ext cx="3079660" cy="2717705"/>
          </a:xfrm>
          <a:prstGeom prst="rect">
            <a:avLst/>
          </a:prstGeom>
        </p:spPr>
      </p:pic>
    </p:spTree>
    <p:extLst>
      <p:ext uri="{BB962C8B-B14F-4D97-AF65-F5344CB8AC3E}">
        <p14:creationId xmlns:p14="http://schemas.microsoft.com/office/powerpoint/2010/main" val="62371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8"/>
                                        </p:tgtEl>
                                      </p:cBhvr>
                                    </p:animEffect>
                                    <p:set>
                                      <p:cBhvr>
                                        <p:cTn id="7" dur="1" fill="hold">
                                          <p:stCondLst>
                                            <p:cond delay="499"/>
                                          </p:stCondLst>
                                        </p:cTn>
                                        <p:tgtEl>
                                          <p:spTgt spid="1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9"/>
                                        </p:tgtEl>
                                      </p:cBhvr>
                                    </p:animEffect>
                                    <p:set>
                                      <p:cBhvr>
                                        <p:cTn id="10" dur="1" fill="hold">
                                          <p:stCondLst>
                                            <p:cond delay="499"/>
                                          </p:stCondLst>
                                        </p:cTn>
                                        <p:tgtEl>
                                          <p:spTgt spid="19"/>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par>
                                <p:cTn id="14" presetID="42" presetClass="path" presetSubtype="0" decel="100000" fill="hold" nodeType="withEffect">
                                  <p:stCondLst>
                                    <p:cond delay="0"/>
                                  </p:stCondLst>
                                  <p:childTnLst>
                                    <p:animMotion origin="layout" path="M 4.61067E-6 -2.12438E-6 L -0.19441 -0.00567 " pathEditMode="relative" rAng="0" ptsTypes="AA">
                                      <p:cBhvr>
                                        <p:cTn id="15" dur="750" fill="hold"/>
                                        <p:tgtEl>
                                          <p:spTgt spid="21"/>
                                        </p:tgtEl>
                                        <p:attrNameLst>
                                          <p:attrName>ppt_x</p:attrName>
                                          <p:attrName>ppt_y</p:attrName>
                                        </p:attrNameLst>
                                      </p:cBhvr>
                                      <p:rCtr x="-9727" y="-295"/>
                                    </p:animMotion>
                                  </p:childTnLst>
                                </p:cTn>
                              </p:par>
                              <p:par>
                                <p:cTn id="16" presetID="42" presetClass="path" presetSubtype="0" decel="100000" fill="hold" nodeType="withEffect">
                                  <p:stCondLst>
                                    <p:cond delay="0"/>
                                  </p:stCondLst>
                                  <p:childTnLst>
                                    <p:animMotion origin="layout" path="M -3.57672E-6 -4.99319E-7 L 0.23296 -0.00658 " pathEditMode="relative" rAng="0" ptsTypes="AA">
                                      <p:cBhvr>
                                        <p:cTn id="17" dur="750" fill="hold"/>
                                        <p:tgtEl>
                                          <p:spTgt spid="16"/>
                                        </p:tgtEl>
                                        <p:attrNameLst>
                                          <p:attrName>ppt_x</p:attrName>
                                          <p:attrName>ppt_y</p:attrName>
                                        </p:attrNameLst>
                                      </p:cBhvr>
                                      <p:rCtr x="11642" y="-340"/>
                                    </p:animMotion>
                                  </p:childTnLst>
                                </p:cTn>
                              </p:par>
                              <p:par>
                                <p:cTn id="18" presetID="42" presetClass="path" presetSubtype="0" decel="100000" fill="hold" nodeType="withEffect">
                                  <p:stCondLst>
                                    <p:cond delay="0"/>
                                  </p:stCondLst>
                                  <p:childTnLst>
                                    <p:animMotion origin="layout" path="M -4.43707E-6 -4.79346E-6 L 0.23513 -0.00658 " pathEditMode="relative" rAng="0" ptsTypes="AA">
                                      <p:cBhvr>
                                        <p:cTn id="19" dur="750" fill="hold"/>
                                        <p:tgtEl>
                                          <p:spTgt spid="17"/>
                                        </p:tgtEl>
                                        <p:attrNameLst>
                                          <p:attrName>ppt_x</p:attrName>
                                          <p:attrName>ppt_y</p:attrName>
                                        </p:attrNameLst>
                                      </p:cBhvr>
                                      <p:rCtr x="11756" y="-340"/>
                                    </p:animMotion>
                                  </p:childTnLst>
                                </p:cTn>
                              </p:par>
                              <p:par>
                                <p:cTn id="20" presetID="42" presetClass="path" presetSubtype="0" decel="100000" fill="hold" nodeType="withEffect">
                                  <p:stCondLst>
                                    <p:cond delay="0"/>
                                  </p:stCondLst>
                                  <p:childTnLst>
                                    <p:animMotion origin="layout" path="M 1.33265E-6 -4.42578E-6 L 0.23219 -0.00658 " pathEditMode="relative" rAng="0" ptsTypes="AA">
                                      <p:cBhvr>
                                        <p:cTn id="21" dur="750" fill="hold"/>
                                        <p:tgtEl>
                                          <p:spTgt spid="22"/>
                                        </p:tgtEl>
                                        <p:attrNameLst>
                                          <p:attrName>ppt_x</p:attrName>
                                          <p:attrName>ppt_y</p:attrName>
                                        </p:attrNameLst>
                                      </p:cBhvr>
                                      <p:rCtr x="11603" y="-340"/>
                                    </p:animMotion>
                                  </p:childTnLst>
                                </p:cTn>
                              </p:par>
                              <p:par>
                                <p:cTn id="22" presetID="6" presetClass="emph" presetSubtype="0" decel="100000" fill="hold" nodeType="withEffect">
                                  <p:stCondLst>
                                    <p:cond delay="300"/>
                                  </p:stCondLst>
                                  <p:childTnLst>
                                    <p:animScale>
                                      <p:cBhvr>
                                        <p:cTn id="23" dur="450" fill="hold"/>
                                        <p:tgtEl>
                                          <p:spTgt spid="22"/>
                                        </p:tgtEl>
                                      </p:cBhvr>
                                      <p:by x="0" y="0"/>
                                    </p:animScale>
                                  </p:childTnLst>
                                </p:cTn>
                              </p:par>
                              <p:par>
                                <p:cTn id="24" presetID="10" presetClass="entr" presetSubtype="0" fill="hold" grpId="0" nodeType="withEffect">
                                  <p:stCondLst>
                                    <p:cond delay="75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par>
                                <p:cTn id="27" presetID="42" presetClass="path" presetSubtype="0" decel="100000" fill="hold" grpId="1" nodeType="withEffect">
                                  <p:stCondLst>
                                    <p:cond delay="750"/>
                                  </p:stCondLst>
                                  <p:childTnLst>
                                    <p:animMotion origin="layout" path="M 5.38678E-7 3.15933E-6 L 5.38678E-7 -0.05447 " pathEditMode="relative" rAng="0" ptsTypes="AA">
                                      <p:cBhvr>
                                        <p:cTn id="28" dur="500" spd="-100000" fill="hold"/>
                                        <p:tgtEl>
                                          <p:spTgt spid="25"/>
                                        </p:tgtEl>
                                        <p:attrNameLst>
                                          <p:attrName>ppt_x</p:attrName>
                                          <p:attrName>ppt_y</p:attrName>
                                        </p:attrNameLst>
                                      </p:cBhvr>
                                      <p:rCtr x="0" y="-27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5" grpId="0"/>
      <p:bldP spid="2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468440" y="3990766"/>
            <a:ext cx="641166" cy="293840"/>
          </a:xfrm>
          <a:prstGeom prst="rect">
            <a:avLst/>
          </a:prstGeom>
          <a:solidFill>
            <a:srgbClr val="FFC5C5"/>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21" name="Rectangle 20"/>
          <p:cNvSpPr/>
          <p:nvPr/>
        </p:nvSpPr>
        <p:spPr>
          <a:xfrm>
            <a:off x="4309859" y="2746002"/>
            <a:ext cx="1139847" cy="293598"/>
          </a:xfrm>
          <a:prstGeom prst="rect">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22" name="Rectangle 21"/>
          <p:cNvSpPr/>
          <p:nvPr/>
        </p:nvSpPr>
        <p:spPr>
          <a:xfrm>
            <a:off x="2220136" y="4000360"/>
            <a:ext cx="1200295" cy="291344"/>
          </a:xfrm>
          <a:prstGeom prst="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7" name="Rectangle 6"/>
          <p:cNvSpPr/>
          <p:nvPr/>
        </p:nvSpPr>
        <p:spPr>
          <a:xfrm>
            <a:off x="3929475" y="1970125"/>
            <a:ext cx="641166" cy="293839"/>
          </a:xfrm>
          <a:prstGeom prst="rect">
            <a:avLst/>
          </a:prstGeom>
          <a:solidFill>
            <a:srgbClr val="FFC5C5"/>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9" name="Rectangle 8"/>
          <p:cNvSpPr/>
          <p:nvPr/>
        </p:nvSpPr>
        <p:spPr>
          <a:xfrm>
            <a:off x="5549875" y="1970126"/>
            <a:ext cx="929222" cy="338069"/>
          </a:xfrm>
          <a:prstGeom prst="rect">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12" name="Rectangle 11"/>
          <p:cNvSpPr/>
          <p:nvPr/>
        </p:nvSpPr>
        <p:spPr>
          <a:xfrm>
            <a:off x="3929475" y="2263967"/>
            <a:ext cx="1207485" cy="290557"/>
          </a:xfrm>
          <a:prstGeom prst="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2" name="Title 1"/>
          <p:cNvSpPr>
            <a:spLocks noGrp="1"/>
          </p:cNvSpPr>
          <p:nvPr>
            <p:ph type="title"/>
          </p:nvPr>
        </p:nvSpPr>
        <p:spPr/>
        <p:txBody>
          <a:bodyPr/>
          <a:lstStyle/>
          <a:p>
            <a:r>
              <a:rPr lang="en-US"/>
              <a:t>Use bindings in your code</a:t>
            </a:r>
          </a:p>
        </p:txBody>
      </p:sp>
      <p:grpSp>
        <p:nvGrpSpPr>
          <p:cNvPr id="24" name="Group 23"/>
          <p:cNvGrpSpPr/>
          <p:nvPr/>
        </p:nvGrpSpPr>
        <p:grpSpPr>
          <a:xfrm>
            <a:off x="410010" y="1619177"/>
            <a:ext cx="7722028" cy="3779368"/>
            <a:chOff x="473122" y="1585009"/>
            <a:chExt cx="7571303" cy="3705598"/>
          </a:xfrm>
        </p:grpSpPr>
        <p:sp>
          <p:nvSpPr>
            <p:cNvPr id="14" name="TextBox 13"/>
            <p:cNvSpPr txBox="1"/>
            <p:nvPr/>
          </p:nvSpPr>
          <p:spPr>
            <a:xfrm>
              <a:off x="473122" y="1585009"/>
              <a:ext cx="867545" cy="369332"/>
            </a:xfrm>
            <a:prstGeom prst="rect">
              <a:avLst/>
            </a:prstGeom>
            <a:noFill/>
          </p:spPr>
          <p:txBody>
            <a:bodyPr wrap="none" rtlCol="0">
              <a:spAutoFit/>
            </a:bodyPr>
            <a:lstStyle/>
            <a:p>
              <a:pPr defTabSz="932608">
                <a:defRPr/>
              </a:pPr>
              <a:r>
                <a:rPr lang="en-US" b="1" kern="0" err="1">
                  <a:gradFill>
                    <a:gsLst>
                      <a:gs pos="1250">
                        <a:srgbClr val="353535"/>
                      </a:gs>
                      <a:gs pos="100000">
                        <a:srgbClr val="353535"/>
                      </a:gs>
                    </a:gsLst>
                    <a:lin ang="5400000" scaled="0"/>
                  </a:gradFill>
                  <a:latin typeface="Calibri" panose="020F0502020204030204"/>
                </a:rPr>
                <a:t>run.csx</a:t>
              </a:r>
              <a:endParaRPr lang="en-US" b="1" kern="0">
                <a:gradFill>
                  <a:gsLst>
                    <a:gs pos="1250">
                      <a:srgbClr val="353535"/>
                    </a:gs>
                    <a:gs pos="100000">
                      <a:srgbClr val="353535"/>
                    </a:gs>
                  </a:gsLst>
                  <a:lin ang="5400000" scaled="0"/>
                </a:gradFill>
                <a:latin typeface="Calibri" panose="020F0502020204030204"/>
              </a:endParaRPr>
            </a:p>
          </p:txBody>
        </p:sp>
        <p:sp>
          <p:nvSpPr>
            <p:cNvPr id="19" name="TextBox 18"/>
            <p:cNvSpPr txBox="1"/>
            <p:nvPr/>
          </p:nvSpPr>
          <p:spPr>
            <a:xfrm>
              <a:off x="473122" y="1933214"/>
              <a:ext cx="7571303" cy="3357393"/>
            </a:xfrm>
            <a:prstGeom prst="rect">
              <a:avLst/>
            </a:prstGeom>
            <a:noFill/>
          </p:spPr>
          <p:txBody>
            <a:bodyPr wrap="none" rtlCol="0">
              <a:spAutoFit/>
            </a:bodyPr>
            <a:lstStyle/>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public</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static</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void</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Run(</a:t>
              </a: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byte</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image, </a:t>
              </a: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string</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filename, </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Stream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outputBlob</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TraceWriter</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log)</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log.Info</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r>
                <a:rPr lang="en-US" sz="1632"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$"Processing image: </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{filename}</a:t>
              </a:r>
              <a:r>
                <a:rPr lang="en-US" sz="1632"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err="1">
                  <a:solidFill>
                    <a:srgbClr val="0000FF"/>
                  </a:solidFill>
                  <a:latin typeface="Consolas" panose="020B0609020204030204" pitchFamily="49" charset="0"/>
                  <a:ea typeface="Times New Roman" panose="02020603050405020304" pitchFamily="18" charset="0"/>
                  <a:cs typeface="Courier New" panose="02070309020205020404" pitchFamily="49" charset="0"/>
                </a:rPr>
                <a:t>var</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imageBuilder</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ImageResizer.ImageBuilder.Current</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imageBuilder.Build</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image,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outputBlob</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new</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ResizeSettings</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(640, 400, </a:t>
              </a:r>
              <a:r>
                <a:rPr lang="en-US" sz="1632" kern="0" err="1">
                  <a:solidFill>
                    <a:srgbClr val="000000"/>
                  </a:solidFill>
                  <a:latin typeface="Consolas" panose="020B0609020204030204" pitchFamily="49" charset="0"/>
                  <a:ea typeface="Times New Roman" panose="02020603050405020304" pitchFamily="18" charset="0"/>
                  <a:cs typeface="Courier New" panose="02070309020205020404" pitchFamily="49" charset="0"/>
                </a:rPr>
                <a:t>FitMode.Max</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null</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632" kern="0">
                  <a:solidFill>
                    <a:srgbClr val="0000FF"/>
                  </a:solidFill>
                  <a:latin typeface="Consolas" panose="020B0609020204030204" pitchFamily="49" charset="0"/>
                  <a:ea typeface="Times New Roman" panose="02020603050405020304" pitchFamily="18" charset="0"/>
                  <a:cs typeface="Courier New" panose="02070309020205020404" pitchFamily="49" charset="0"/>
                </a:rPr>
                <a:t>false</a:t>
              </a: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632"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defRPr/>
              </a:pPr>
              <a:endParaRPr lang="en-US" sz="1632"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defRPr/>
              </a:pPr>
              <a:endParaRPr lang="en-US" sz="1632" kern="0">
                <a:solidFill>
                  <a:prstClr val="black"/>
                </a:solidFill>
                <a:latin typeface="Calibri" panose="020F0502020204030204"/>
              </a:endParaRPr>
            </a:p>
          </p:txBody>
        </p:sp>
      </p:grpSp>
      <p:grpSp>
        <p:nvGrpSpPr>
          <p:cNvPr id="25" name="Group 24"/>
          <p:cNvGrpSpPr/>
          <p:nvPr/>
        </p:nvGrpSpPr>
        <p:grpSpPr>
          <a:xfrm>
            <a:off x="7922770" y="1619177"/>
            <a:ext cx="4265819" cy="4434064"/>
            <a:chOff x="7634342" y="1721659"/>
            <a:chExt cx="4182555" cy="4347516"/>
          </a:xfrm>
        </p:grpSpPr>
        <p:sp>
          <p:nvSpPr>
            <p:cNvPr id="20" name="TextBox 19"/>
            <p:cNvSpPr txBox="1"/>
            <p:nvPr/>
          </p:nvSpPr>
          <p:spPr>
            <a:xfrm>
              <a:off x="7634342" y="2100268"/>
              <a:ext cx="4182555" cy="3968907"/>
            </a:xfrm>
            <a:prstGeom prst="rect">
              <a:avLst/>
            </a:prstGeom>
            <a:solidFill>
              <a:schemeClr val="bg2"/>
            </a:solidFill>
          </p:spPr>
          <p:txBody>
            <a:bodyPr wrap="none" rtlCol="0">
              <a:spAutoFit/>
            </a:bodyPr>
            <a:lstStyle/>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"bindings"</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"name"</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"image"</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"type"</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326" kern="0" err="1">
                  <a:solidFill>
                    <a:srgbClr val="A31515"/>
                  </a:solidFill>
                  <a:latin typeface="Consolas" panose="020B0609020204030204" pitchFamily="49" charset="0"/>
                  <a:ea typeface="Times New Roman" panose="02020603050405020304" pitchFamily="18" charset="0"/>
                  <a:cs typeface="Courier New" panose="02070309020205020404" pitchFamily="49" charset="0"/>
                </a:rPr>
                <a:t>blobTrigger</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"direction"</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"in"</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"path"</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"card-input/{filename}.jpg"</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"connection"</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326" kern="0" err="1">
                  <a:solidFill>
                    <a:srgbClr val="A31515"/>
                  </a:solidFill>
                  <a:latin typeface="Consolas" panose="020B0609020204030204" pitchFamily="49" charset="0"/>
                  <a:ea typeface="Times New Roman" panose="02020603050405020304" pitchFamily="18" charset="0"/>
                  <a:cs typeface="Courier New" panose="02070309020205020404" pitchFamily="49" charset="0"/>
                </a:rPr>
                <a:t>AzureWebJobsStorage</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"type"</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"blob"</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"name"</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326" kern="0" err="1">
                  <a:solidFill>
                    <a:srgbClr val="A31515"/>
                  </a:solidFill>
                  <a:latin typeface="Consolas" panose="020B0609020204030204" pitchFamily="49" charset="0"/>
                  <a:ea typeface="Times New Roman" panose="02020603050405020304" pitchFamily="18" charset="0"/>
                  <a:cs typeface="Courier New" panose="02070309020205020404" pitchFamily="49" charset="0"/>
                </a:rPr>
                <a:t>outputBlob</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"path"</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"card-output/{filename}.jpg"</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"connection"</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326" kern="0" err="1">
                  <a:solidFill>
                    <a:srgbClr val="A31515"/>
                  </a:solidFill>
                  <a:latin typeface="Consolas" panose="020B0609020204030204" pitchFamily="49" charset="0"/>
                  <a:ea typeface="Times New Roman" panose="02020603050405020304" pitchFamily="18" charset="0"/>
                  <a:cs typeface="Courier New" panose="02070309020205020404" pitchFamily="49" charset="0"/>
                </a:rPr>
                <a:t>AzureWebJobsStorage</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2E75B6"/>
                  </a:solidFill>
                  <a:latin typeface="Consolas" panose="020B0609020204030204" pitchFamily="49" charset="0"/>
                  <a:ea typeface="Times New Roman" panose="02020603050405020304" pitchFamily="18" charset="0"/>
                  <a:cs typeface="Courier New" panose="02070309020205020404" pitchFamily="49" charset="0"/>
                </a:rPr>
                <a:t>"direction"</a:t>
              </a: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r>
                <a:rPr lang="en-US" sz="1326" kern="0">
                  <a:solidFill>
                    <a:srgbClr val="A31515"/>
                  </a:solidFill>
                  <a:latin typeface="Consolas" panose="020B0609020204030204" pitchFamily="49" charset="0"/>
                  <a:ea typeface="Times New Roman" panose="02020603050405020304" pitchFamily="18" charset="0"/>
                  <a:cs typeface="Courier New" panose="02070309020205020404" pitchFamily="49" charset="0"/>
                </a:rPr>
                <a:t>"out"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  ]</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tabLst>
                  <a:tab pos="593242" algn="l"/>
                  <a:tab pos="1186484" algn="l"/>
                  <a:tab pos="1779727" algn="l"/>
                  <a:tab pos="2372969" algn="l"/>
                  <a:tab pos="2966211" algn="l"/>
                  <a:tab pos="3559453" algn="l"/>
                  <a:tab pos="4152694" algn="l"/>
                  <a:tab pos="4745936" algn="l"/>
                  <a:tab pos="5339179" algn="l"/>
                  <a:tab pos="5932421" algn="l"/>
                  <a:tab pos="6525663" algn="l"/>
                  <a:tab pos="7118905" algn="l"/>
                  <a:tab pos="7712147" algn="l"/>
                  <a:tab pos="8305389" algn="l"/>
                  <a:tab pos="8898633" algn="l"/>
                  <a:tab pos="9491875" algn="l"/>
                </a:tabLst>
                <a:defRPr/>
              </a:pPr>
              <a:r>
                <a:rPr lang="en-US" sz="1326" kern="0">
                  <a:solidFill>
                    <a:srgbClr val="000000"/>
                  </a:solidFill>
                  <a:latin typeface="Consolas" panose="020B0609020204030204" pitchFamily="49" charset="0"/>
                  <a:ea typeface="Times New Roman" panose="02020603050405020304" pitchFamily="18" charset="0"/>
                  <a:cs typeface="Courier New" panose="02070309020205020404" pitchFamily="49" charset="0"/>
                </a:rPr>
                <a:t>}</a:t>
              </a:r>
              <a:endParaRPr lang="en-US" sz="1326" ker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32608">
                <a:defRPr/>
              </a:pPr>
              <a:endParaRPr lang="en-US" sz="1326" kern="0">
                <a:solidFill>
                  <a:prstClr val="black"/>
                </a:solidFill>
                <a:latin typeface="Calibri" panose="020F0502020204030204"/>
              </a:endParaRPr>
            </a:p>
          </p:txBody>
        </p:sp>
        <p:sp>
          <p:nvSpPr>
            <p:cNvPr id="15" name="TextBox 14"/>
            <p:cNvSpPr txBox="1"/>
            <p:nvPr/>
          </p:nvSpPr>
          <p:spPr>
            <a:xfrm>
              <a:off x="7634342" y="1721659"/>
              <a:ext cx="1443024" cy="369332"/>
            </a:xfrm>
            <a:prstGeom prst="rect">
              <a:avLst/>
            </a:prstGeom>
            <a:noFill/>
          </p:spPr>
          <p:txBody>
            <a:bodyPr wrap="none" rtlCol="0">
              <a:spAutoFit/>
            </a:bodyPr>
            <a:lstStyle/>
            <a:p>
              <a:pPr defTabSz="932608">
                <a:defRPr/>
              </a:pPr>
              <a:r>
                <a:rPr lang="en-US" b="1" kern="0" err="1">
                  <a:gradFill>
                    <a:gsLst>
                      <a:gs pos="1250">
                        <a:srgbClr val="353535"/>
                      </a:gs>
                      <a:gs pos="100000">
                        <a:srgbClr val="353535"/>
                      </a:gs>
                    </a:gsLst>
                    <a:lin ang="5400000" scaled="0"/>
                  </a:gradFill>
                  <a:latin typeface="Calibri" panose="020F0502020204030204"/>
                </a:rPr>
                <a:t>function.json</a:t>
              </a:r>
              <a:endParaRPr lang="en-US" b="1" kern="0">
                <a:gradFill>
                  <a:gsLst>
                    <a:gs pos="1250">
                      <a:srgbClr val="353535"/>
                    </a:gs>
                    <a:gs pos="100000">
                      <a:srgbClr val="353535"/>
                    </a:gs>
                  </a:gsLst>
                  <a:lin ang="5400000" scaled="0"/>
                </a:gradFill>
                <a:latin typeface="Calibri" panose="020F0502020204030204"/>
              </a:endParaRPr>
            </a:p>
          </p:txBody>
        </p:sp>
      </p:grpSp>
      <p:sp>
        <p:nvSpPr>
          <p:cNvPr id="8" name="Rectangle 7"/>
          <p:cNvSpPr/>
          <p:nvPr/>
        </p:nvSpPr>
        <p:spPr>
          <a:xfrm>
            <a:off x="9255924" y="2620923"/>
            <a:ext cx="794440" cy="2546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13" name="Rectangle 12"/>
          <p:cNvSpPr/>
          <p:nvPr/>
        </p:nvSpPr>
        <p:spPr>
          <a:xfrm>
            <a:off x="9273197" y="4250781"/>
            <a:ext cx="1213972" cy="25680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17" name="Rectangle 16"/>
          <p:cNvSpPr/>
          <p:nvPr/>
        </p:nvSpPr>
        <p:spPr>
          <a:xfrm>
            <a:off x="10487166" y="4447136"/>
            <a:ext cx="927561" cy="239079"/>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
        <p:nvSpPr>
          <p:cNvPr id="10" name="Rectangle 9"/>
          <p:cNvSpPr/>
          <p:nvPr/>
        </p:nvSpPr>
        <p:spPr>
          <a:xfrm>
            <a:off x="10383543" y="3238207"/>
            <a:ext cx="979372" cy="241784"/>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08">
              <a:defRPr/>
            </a:pPr>
            <a:endParaRPr lang="en-US" kern="0">
              <a:solidFill>
                <a:prstClr val="white"/>
              </a:solidFill>
              <a:latin typeface="Calibri" panose="020F0502020204030204"/>
            </a:endParaRPr>
          </a:p>
        </p:txBody>
      </p:sp>
    </p:spTree>
    <p:extLst>
      <p:ext uri="{BB962C8B-B14F-4D97-AF65-F5344CB8AC3E}">
        <p14:creationId xmlns:p14="http://schemas.microsoft.com/office/powerpoint/2010/main" val="3087499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1" grpId="0" animBg="1"/>
      <p:bldP spid="22" grpId="0" animBg="1"/>
      <p:bldP spid="7" grpId="0" animBg="1"/>
      <p:bldP spid="9" grpId="0" animBg="1"/>
      <p:bldP spid="12" grpId="0" animBg="1"/>
      <p:bldP spid="8" grpId="0" animBg="1"/>
      <p:bldP spid="13" grpId="0" animBg="1"/>
      <p:bldP spid="17"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Triggers and Bindings</a:t>
            </a:r>
          </a:p>
        </p:txBody>
      </p:sp>
      <p:pic>
        <p:nvPicPr>
          <p:cNvPr id="4" name="Picture 3"/>
          <p:cNvPicPr>
            <a:picLocks noChangeAspect="1"/>
          </p:cNvPicPr>
          <p:nvPr/>
        </p:nvPicPr>
        <p:blipFill>
          <a:blip r:embed="rId3"/>
          <a:stretch>
            <a:fillRect/>
          </a:stretch>
        </p:blipFill>
        <p:spPr>
          <a:xfrm>
            <a:off x="2869139" y="1283175"/>
            <a:ext cx="7132201" cy="5227741"/>
          </a:xfrm>
          <a:prstGeom prst="rect">
            <a:avLst/>
          </a:prstGeom>
        </p:spPr>
      </p:pic>
    </p:spTree>
    <p:extLst>
      <p:ext uri="{BB962C8B-B14F-4D97-AF65-F5344CB8AC3E}">
        <p14:creationId xmlns:p14="http://schemas.microsoft.com/office/powerpoint/2010/main" val="91831697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Demo – Azure Functions</a:t>
            </a:r>
          </a:p>
        </p:txBody>
      </p:sp>
    </p:spTree>
    <p:extLst>
      <p:ext uri="{BB962C8B-B14F-4D97-AF65-F5344CB8AC3E}">
        <p14:creationId xmlns:p14="http://schemas.microsoft.com/office/powerpoint/2010/main" val="2710751877"/>
      </p:ext>
    </p:extLst>
  </p:cSld>
  <p:clrMapOvr>
    <a:masterClrMapping/>
  </p:clrMapOvr>
  <p:transition>
    <p:fade/>
  </p:transition>
</p:sld>
</file>

<file path=ppt/theme/theme1.xml><?xml version="1.0" encoding="utf-8"?>
<a:theme xmlns:a="http://schemas.openxmlformats.org/drawingml/2006/main" name="5-50111_Build 2017_LIGHT GRAY TEMPLATE">
  <a:themeElements>
    <a:clrScheme name="Build 2017 Colors">
      <a:dk1>
        <a:srgbClr val="505050"/>
      </a:dk1>
      <a:lt1>
        <a:srgbClr val="FFFFFF"/>
      </a:lt1>
      <a:dk2>
        <a:srgbClr val="0078D7"/>
      </a:dk2>
      <a:lt2>
        <a:srgbClr val="EAEAEA"/>
      </a:lt2>
      <a:accent1>
        <a:srgbClr val="0078D7"/>
      </a:accent1>
      <a:accent2>
        <a:srgbClr val="00BCF2"/>
      </a:accent2>
      <a:accent3>
        <a:srgbClr val="505050"/>
      </a:accent3>
      <a:accent4>
        <a:srgbClr val="002050"/>
      </a:accent4>
      <a:accent5>
        <a:srgbClr val="FFB900"/>
      </a:accent5>
      <a:accent6>
        <a:srgbClr val="D2D2D2"/>
      </a:accent6>
      <a:hlink>
        <a:srgbClr val="00BCF2"/>
      </a:hlink>
      <a:folHlink>
        <a:srgbClr val="00BCF2"/>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2017 Integrate 2017  -  Read-Only" id="{C111CC07-8055-402B-84C1-F71CB1CED33F}" vid="{67A9A0F9-D3AE-4AF2-90E4-55B4FEA8C29A}"/>
    </a:ext>
  </a:extLst>
</a:theme>
</file>

<file path=ppt/theme/theme2.xml><?xml version="1.0" encoding="utf-8"?>
<a:theme xmlns:a="http://schemas.openxmlformats.org/drawingml/2006/main" name="WHITE TEMPLATE">
  <a:themeElements>
    <a:clrScheme name="2016 - Template BLUE, light back">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0078D7"/>
      </a:hlink>
      <a:folHlink>
        <a:srgbClr val="0078D7"/>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21.potx" id="{A6A753D9-E489-496F-AE09-A01A096BC50E}" vid="{FD0A0AB8-9770-4A62-B2F1-B966FFF8069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41664FA7F23843BE9F8D789BCAA05F" ma:contentTypeVersion="11" ma:contentTypeDescription="Create a new document." ma:contentTypeScope="" ma:versionID="9077c54c07556813e5935d8fdfdeb538">
  <xsd:schema xmlns:xsd="http://www.w3.org/2001/XMLSchema" xmlns:xs="http://www.w3.org/2001/XMLSchema" xmlns:p="http://schemas.microsoft.com/office/2006/metadata/properties" xmlns:ns1="http://schemas.microsoft.com/sharepoint/v3" xmlns:ns2="faf1fef3-04bf-4c41-977d-451862165e27" xmlns:ns3="http://schemas.microsoft.com/sharepoint/v4" xmlns:ns4="0a35b11f-ee43-4dd0-9e3d-40fc27e5c53c" targetNamespace="http://schemas.microsoft.com/office/2006/metadata/properties" ma:root="true" ma:fieldsID="b2ba1a116ddade81d405ee1506920064" ns1:_="" ns2:_="" ns3:_="" ns4:_="">
    <xsd:import namespace="http://schemas.microsoft.com/sharepoint/v3"/>
    <xsd:import namespace="faf1fef3-04bf-4c41-977d-451862165e27"/>
    <xsd:import namespace="http://schemas.microsoft.com/sharepoint/v4"/>
    <xsd:import namespace="0a35b11f-ee43-4dd0-9e3d-40fc27e5c53c"/>
    <xsd:element name="properties">
      <xsd:complexType>
        <xsd:sequence>
          <xsd:element name="documentManagement">
            <xsd:complexType>
              <xsd:all>
                <xsd:element ref="ns2:SharedWithUsers" minOccurs="0"/>
                <xsd:element ref="ns2:SharingHintHash" minOccurs="0"/>
                <xsd:element ref="ns2:SharedWithDetails" minOccurs="0"/>
                <xsd:element ref="ns3:IconOverlay" minOccurs="0"/>
                <xsd:element ref="ns2:LastSharedByUser" minOccurs="0"/>
                <xsd:element ref="ns2:LastSharedByTime"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description="" ma:hidden="true" ma:internalName="_ip_UnifiedCompliancePolicyProperties">
      <xsd:simpleType>
        <xsd:restriction base="dms:Note"/>
      </xsd:simpleType>
    </xsd:element>
    <xsd:element name="_ip_UnifiedCompliancePolicyUIAction" ma:index="17"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f1fef3-04bf-4c41-977d-451862165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35b11f-ee43-4dd0-9e3d-40fc27e5c53c"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8"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IconOverlay xmlns="http://schemas.microsoft.com/sharepoint/v4" xsi:nil="true"/>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49D4AC30-9AAC-4F3D-B66C-33A56BB9EDB1}"/>
</file>

<file path=customXml/itemProps3.xml><?xml version="1.0" encoding="utf-8"?>
<ds:datastoreItem xmlns:ds="http://schemas.openxmlformats.org/officeDocument/2006/customXml" ds:itemID="{F990F116-B58F-4255-B05B-DA3808E0E5C6}">
  <ds:schemaRefs>
    <ds:schemaRef ds:uri="http://schemas.microsoft.com/sharepoint/v3"/>
    <ds:schemaRef ds:uri="http://schemas.microsoft.com/sharepoint/v4"/>
    <ds:schemaRef ds:uri="http://purl.org/dc/terms/"/>
    <ds:schemaRef ds:uri="http://purl.org/dc/dcmitype/"/>
    <ds:schemaRef ds:uri="http://www.w3.org/XML/1998/namespace"/>
    <ds:schemaRef ds:uri="http://schemas.microsoft.com/office/2006/documentManagement/types"/>
    <ds:schemaRef ds:uri="http://purl.org/dc/elements/1.1/"/>
    <ds:schemaRef ds:uri="0a35b11f-ee43-4dd0-9e3d-40fc27e5c53c"/>
    <ds:schemaRef ds:uri="http://schemas.microsoft.com/office/infopath/2007/PartnerControls"/>
    <ds:schemaRef ds:uri="http://schemas.openxmlformats.org/package/2006/metadata/core-properties"/>
    <ds:schemaRef ds:uri="faf1fef3-04bf-4c41-977d-451862165e2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2017 Integrate 2017</Template>
  <TotalTime>80</TotalTime>
  <Words>1144</Words>
  <Application>Microsoft Office PowerPoint</Application>
  <PresentationFormat>Custom</PresentationFormat>
  <Paragraphs>154</Paragraphs>
  <Slides>11</Slides>
  <Notes>8</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11</vt:i4>
      </vt:variant>
    </vt:vector>
  </HeadingPairs>
  <TitlesOfParts>
    <vt:vector size="26" baseType="lpstr">
      <vt:lpstr>Arial</vt:lpstr>
      <vt:lpstr>Calibri</vt:lpstr>
      <vt:lpstr>Consolas</vt:lpstr>
      <vt:lpstr>Courier New</vt:lpstr>
      <vt:lpstr>Lato</vt:lpstr>
      <vt:lpstr>Montserrat</vt:lpstr>
      <vt:lpstr>Segoe UI</vt:lpstr>
      <vt:lpstr>Segoe UI Light</vt:lpstr>
      <vt:lpstr>Segoe UI Semibold</vt:lpstr>
      <vt:lpstr>Segoe UI Semilight</vt:lpstr>
      <vt:lpstr>Times New Roman</vt:lpstr>
      <vt:lpstr>Wingdings</vt:lpstr>
      <vt:lpstr>5-50111_Build 2017_LIGHT GRAY TEMPLATE</vt:lpstr>
      <vt:lpstr>WHITE TEMPLATE</vt:lpstr>
      <vt:lpstr>Office Theme</vt:lpstr>
      <vt:lpstr>PowerPoint Presentation</vt:lpstr>
      <vt:lpstr>The evolution of application platforms</vt:lpstr>
      <vt:lpstr>What is Serverless? </vt:lpstr>
      <vt:lpstr>Benefits of Serverless </vt:lpstr>
      <vt:lpstr>Serverless application platform components</vt:lpstr>
      <vt:lpstr>Introducing Functions </vt:lpstr>
      <vt:lpstr>Use bindings in your code</vt:lpstr>
      <vt:lpstr>Triggers and Bindings</vt:lpstr>
      <vt:lpstr>Demo – Azure Functions</vt:lpstr>
      <vt:lpstr>Azure Functions Runtime</vt:lpstr>
      <vt:lpstr>PowerPoint Presentation</vt:lpstr>
    </vt:vector>
  </TitlesOfParts>
  <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Functions – Serverless compute in the cloud</dc:title>
  <dc:subject>Microsoft Build 2017</dc:subject>
  <dc:creator>Jeff Hollan</dc:creator>
  <cp:keywords>Microsoft Build 2017</cp:keywords>
  <dc:description>Template: Mitchell Derrey, Silver Fox Productions_x000d_
Formatting: _x000d_
Audience Type:</dc:description>
  <cp:lastModifiedBy>Jeff Hollan</cp:lastModifiedBy>
  <cp:revision>1</cp:revision>
  <dcterms:created xsi:type="dcterms:W3CDTF">2017-06-25T12:22:22Z</dcterms:created>
  <dcterms:modified xsi:type="dcterms:W3CDTF">2017-06-26T12:09:28Z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0x010100D441664FA7F23843BE9F8D789BCAA05F</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53;#Washington State Convention and Trade Center|2ebf141d-f871-4cc9-bf08-f87f112ab464</vt:lpwstr>
  </property>
  <property fmtid="{D5CDD505-2E9C-101B-9397-08002B2CF9AE}" pid="7" name="Track">
    <vt:lpwstr/>
  </property>
  <property fmtid="{D5CDD505-2E9C-101B-9397-08002B2CF9AE}" pid="8" name="Event Location">
    <vt:lpwstr>52;#Seattle|54f46ed2-c77e-4a59-b182-a4171fdb0d11</vt:lpwstr>
  </property>
  <property fmtid="{D5CDD505-2E9C-101B-9397-08002B2CF9AE}" pid="9" name="Campaign">
    <vt:lpwstr/>
  </property>
  <property fmtid="{D5CDD505-2E9C-101B-9397-08002B2CF9AE}" pid="10" name="IsMyDocuments">
    <vt:bool>true</vt:bool>
  </property>
  <property fmtid="{D5CDD505-2E9C-101B-9397-08002B2CF9AE}" pid="11" name="TaxKeyword">
    <vt:lpwstr>315;#Microsoft Build 2017|0407fc0d-d203-4d0a-848e-0398e286e7e2</vt:lpwstr>
  </property>
  <property fmtid="{D5CDD505-2E9C-101B-9397-08002B2CF9AE}" pid="12" name="Audience1">
    <vt:lpwstr>316;#developers|8e4a08dc-5d95-4156-ab65-f22579a1592a</vt:lpwstr>
  </property>
  <property fmtid="{D5CDD505-2E9C-101B-9397-08002B2CF9AE}" pid="13" name="Event Name">
    <vt:lpwstr>47;#Build|58542b36-5bf5-46a6-a53f-a41fb7a73785</vt:lpwstr>
  </property>
  <property fmtid="{D5CDD505-2E9C-101B-9397-08002B2CF9AE}" pid="14" name="MSIP_Label_f42aa342-8706-4288-bd11-ebb85995028c_Enabled">
    <vt:lpwstr>True</vt:lpwstr>
  </property>
  <property fmtid="{D5CDD505-2E9C-101B-9397-08002B2CF9AE}" pid="15" name="MSIP_Label_f42aa342-8706-4288-bd11-ebb85995028c_SiteId">
    <vt:lpwstr>72f988bf-86f1-41af-91ab-2d7cd011db47</vt:lpwstr>
  </property>
  <property fmtid="{D5CDD505-2E9C-101B-9397-08002B2CF9AE}" pid="16" name="MSIP_Label_f42aa342-8706-4288-bd11-ebb85995028c_Ref">
    <vt:lpwstr>https://api.informationprotection.azure.com/api/72f988bf-86f1-41af-91ab-2d7cd011db47</vt:lpwstr>
  </property>
  <property fmtid="{D5CDD505-2E9C-101B-9397-08002B2CF9AE}" pid="17" name="MSIP_Label_f42aa342-8706-4288-bd11-ebb85995028c_SetBy">
    <vt:lpwstr>klam@microsoft.com</vt:lpwstr>
  </property>
  <property fmtid="{D5CDD505-2E9C-101B-9397-08002B2CF9AE}" pid="18" name="MSIP_Label_f42aa342-8706-4288-bd11-ebb85995028c_SetDate">
    <vt:lpwstr>2017-04-27T22:33:21.9321727-07:00</vt:lpwstr>
  </property>
  <property fmtid="{D5CDD505-2E9C-101B-9397-08002B2CF9AE}" pid="19" name="MSIP_Label_f42aa342-8706-4288-bd11-ebb85995028c_Name">
    <vt:lpwstr>General</vt:lpwstr>
  </property>
  <property fmtid="{D5CDD505-2E9C-101B-9397-08002B2CF9AE}" pid="20" name="MSIP_Label_f42aa342-8706-4288-bd11-ebb85995028c_Application">
    <vt:lpwstr>Microsoft Azure Information Protection</vt:lpwstr>
  </property>
  <property fmtid="{D5CDD505-2E9C-101B-9397-08002B2CF9AE}" pid="21" name="MSIP_Label_f42aa342-8706-4288-bd11-ebb85995028c_Extended_MSFT_Method">
    <vt:lpwstr>Automatic</vt:lpwstr>
  </property>
  <property fmtid="{D5CDD505-2E9C-101B-9397-08002B2CF9AE}" pid="22" name="Sensitivity">
    <vt:lpwstr>General</vt:lpwstr>
  </property>
</Properties>
</file>