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1" r:id="rId6"/>
    <p:sldId id="265" r:id="rId7"/>
    <p:sldId id="257" r:id="rId8"/>
    <p:sldId id="258" r:id="rId9"/>
    <p:sldId id="259" r:id="rId10"/>
    <p:sldId id="272" r:id="rId11"/>
    <p:sldId id="264" r:id="rId12"/>
    <p:sldId id="268" r:id="rId13"/>
    <p:sldId id="269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9A1"/>
    <a:srgbClr val="4EC1B2"/>
    <a:srgbClr val="C4DDDA"/>
    <a:srgbClr val="F4BC90"/>
    <a:srgbClr val="FACDAC"/>
    <a:srgbClr val="E5F6F4"/>
    <a:srgbClr val="777777"/>
    <a:srgbClr val="EE7822"/>
    <a:srgbClr val="F9C9A6"/>
    <a:srgbClr val="F17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537EDC-4E5A-443E-8968-A0EFD0DB73D5}" v="62" dt="2017-10-25T13:43:14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884" autoAdjust="0"/>
  </p:normalViewPr>
  <p:slideViewPr>
    <p:cSldViewPr snapToGrid="0">
      <p:cViewPr varScale="1">
        <p:scale>
          <a:sx n="98" d="100"/>
          <a:sy n="98" d="100"/>
        </p:scale>
        <p:origin x="10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bha Vijayasarathy" userId="4438e318-4cb1-4280-82bd-73a2aebbcd1e" providerId="ADAL" clId="{DD537EDC-4E5A-443E-8968-A0EFD0DB73D5}"/>
    <pc:docChg chg="undo custSel modSld">
      <pc:chgData name="Shubha Vijayasarathy" userId="4438e318-4cb1-4280-82bd-73a2aebbcd1e" providerId="ADAL" clId="{DD537EDC-4E5A-443E-8968-A0EFD0DB73D5}" dt="2017-10-25T13:43:14.755" v="233" actId="1035"/>
      <pc:docMkLst>
        <pc:docMk/>
      </pc:docMkLst>
      <pc:sldChg chg="addSp delSp modSp addAnim delAnim modAnim modNotesTx">
        <pc:chgData name="Shubha Vijayasarathy" userId="4438e318-4cb1-4280-82bd-73a2aebbcd1e" providerId="ADAL" clId="{DD537EDC-4E5A-443E-8968-A0EFD0DB73D5}" dt="2017-10-25T05:47:12.954" v="201"/>
        <pc:sldMkLst>
          <pc:docMk/>
          <pc:sldMk cId="1220393375" sldId="257"/>
        </pc:sldMkLst>
        <pc:spChg chg="add del">
          <ac:chgData name="Shubha Vijayasarathy" userId="4438e318-4cb1-4280-82bd-73a2aebbcd1e" providerId="ADAL" clId="{DD537EDC-4E5A-443E-8968-A0EFD0DB73D5}" dt="2017-10-25T02:17:41.128" v="46" actId="478"/>
          <ac:spMkLst>
            <pc:docMk/>
            <pc:sldMk cId="1220393375" sldId="257"/>
            <ac:spMk id="3" creationId="{00000000-0000-0000-0000-000000000000}"/>
          </ac:spMkLst>
        </pc:spChg>
        <pc:spChg chg="add del mod">
          <ac:chgData name="Shubha Vijayasarathy" userId="4438e318-4cb1-4280-82bd-73a2aebbcd1e" providerId="ADAL" clId="{DD537EDC-4E5A-443E-8968-A0EFD0DB73D5}" dt="2017-10-25T02:17:19.287" v="20" actId="478"/>
          <ac:spMkLst>
            <pc:docMk/>
            <pc:sldMk cId="1220393375" sldId="257"/>
            <ac:spMk id="10" creationId="{C2DF8B48-5015-4C91-91FB-860728FCB949}"/>
          </ac:spMkLst>
        </pc:spChg>
        <pc:spChg chg="mod">
          <ac:chgData name="Shubha Vijayasarathy" userId="4438e318-4cb1-4280-82bd-73a2aebbcd1e" providerId="ADAL" clId="{DD537EDC-4E5A-443E-8968-A0EFD0DB73D5}" dt="2017-10-25T04:51:30.560" v="154" actId="1036"/>
          <ac:spMkLst>
            <pc:docMk/>
            <pc:sldMk cId="1220393375" sldId="257"/>
            <ac:spMk id="12" creationId="{00000000-0000-0000-0000-000000000000}"/>
          </ac:spMkLst>
        </pc:spChg>
        <pc:spChg chg="mod">
          <ac:chgData name="Shubha Vijayasarathy" userId="4438e318-4cb1-4280-82bd-73a2aebbcd1e" providerId="ADAL" clId="{DD537EDC-4E5A-443E-8968-A0EFD0DB73D5}" dt="2017-10-25T02:17:30.399" v="45" actId="1036"/>
          <ac:spMkLst>
            <pc:docMk/>
            <pc:sldMk cId="1220393375" sldId="257"/>
            <ac:spMk id="14" creationId="{00000000-0000-0000-0000-000000000000}"/>
          </ac:spMkLst>
        </pc:spChg>
        <pc:spChg chg="mod">
          <ac:chgData name="Shubha Vijayasarathy" userId="4438e318-4cb1-4280-82bd-73a2aebbcd1e" providerId="ADAL" clId="{DD537EDC-4E5A-443E-8968-A0EFD0DB73D5}" dt="2017-10-25T04:51:17.317" v="145" actId="1076"/>
          <ac:spMkLst>
            <pc:docMk/>
            <pc:sldMk cId="1220393375" sldId="257"/>
            <ac:spMk id="16" creationId="{00000000-0000-0000-0000-000000000000}"/>
          </ac:spMkLst>
        </pc:spChg>
        <pc:spChg chg="add del mod">
          <ac:chgData name="Shubha Vijayasarathy" userId="4438e318-4cb1-4280-82bd-73a2aebbcd1e" providerId="ADAL" clId="{DD537EDC-4E5A-443E-8968-A0EFD0DB73D5}" dt="2017-10-25T02:17:46.024" v="47" actId="478"/>
          <ac:spMkLst>
            <pc:docMk/>
            <pc:sldMk cId="1220393375" sldId="257"/>
            <ac:spMk id="18" creationId="{1176534B-0498-420B-B3BD-9FD2D816E996}"/>
          </ac:spMkLst>
        </pc:spChg>
        <pc:spChg chg="mod">
          <ac:chgData name="Shubha Vijayasarathy" userId="4438e318-4cb1-4280-82bd-73a2aebbcd1e" providerId="ADAL" clId="{DD537EDC-4E5A-443E-8968-A0EFD0DB73D5}" dt="2017-10-25T02:17:30.399" v="45" actId="1036"/>
          <ac:spMkLst>
            <pc:docMk/>
            <pc:sldMk cId="1220393375" sldId="257"/>
            <ac:spMk id="20" creationId="{00000000-0000-0000-0000-000000000000}"/>
          </ac:spMkLst>
        </pc:spChg>
        <pc:spChg chg="mod">
          <ac:chgData name="Shubha Vijayasarathy" userId="4438e318-4cb1-4280-82bd-73a2aebbcd1e" providerId="ADAL" clId="{DD537EDC-4E5A-443E-8968-A0EFD0DB73D5}" dt="2017-10-25T02:17:30.399" v="45" actId="1036"/>
          <ac:spMkLst>
            <pc:docMk/>
            <pc:sldMk cId="1220393375" sldId="257"/>
            <ac:spMk id="21" creationId="{00000000-0000-0000-0000-000000000000}"/>
          </ac:spMkLst>
        </pc:spChg>
        <pc:picChg chg="mod">
          <ac:chgData name="Shubha Vijayasarathy" userId="4438e318-4cb1-4280-82bd-73a2aebbcd1e" providerId="ADAL" clId="{DD537EDC-4E5A-443E-8968-A0EFD0DB73D5}" dt="2017-10-25T02:18:10.273" v="78" actId="1036"/>
          <ac:picMkLst>
            <pc:docMk/>
            <pc:sldMk cId="1220393375" sldId="257"/>
            <ac:picMk id="7" creationId="{00000000-0000-0000-0000-000000000000}"/>
          </ac:picMkLst>
        </pc:picChg>
        <pc:picChg chg="mod">
          <ac:chgData name="Shubha Vijayasarathy" userId="4438e318-4cb1-4280-82bd-73a2aebbcd1e" providerId="ADAL" clId="{DD537EDC-4E5A-443E-8968-A0EFD0DB73D5}" dt="2017-10-25T02:18:10.273" v="78" actId="1036"/>
          <ac:picMkLst>
            <pc:docMk/>
            <pc:sldMk cId="1220393375" sldId="257"/>
            <ac:picMk id="13" creationId="{00000000-0000-0000-0000-000000000000}"/>
          </ac:picMkLst>
        </pc:picChg>
        <pc:picChg chg="mod">
          <ac:chgData name="Shubha Vijayasarathy" userId="4438e318-4cb1-4280-82bd-73a2aebbcd1e" providerId="ADAL" clId="{DD537EDC-4E5A-443E-8968-A0EFD0DB73D5}" dt="2017-10-25T02:18:28.793" v="92" actId="1035"/>
          <ac:picMkLst>
            <pc:docMk/>
            <pc:sldMk cId="1220393375" sldId="257"/>
            <ac:picMk id="15" creationId="{00000000-0000-0000-0000-000000000000}"/>
          </ac:picMkLst>
        </pc:picChg>
        <pc:picChg chg="mod">
          <ac:chgData name="Shubha Vijayasarathy" userId="4438e318-4cb1-4280-82bd-73a2aebbcd1e" providerId="ADAL" clId="{DD537EDC-4E5A-443E-8968-A0EFD0DB73D5}" dt="2017-10-25T02:18:10.273" v="78" actId="1036"/>
          <ac:picMkLst>
            <pc:docMk/>
            <pc:sldMk cId="1220393375" sldId="257"/>
            <ac:picMk id="19" creationId="{00000000-0000-0000-0000-000000000000}"/>
          </ac:picMkLst>
        </pc:picChg>
      </pc:sldChg>
      <pc:sldChg chg="modSp modNotesTx">
        <pc:chgData name="Shubha Vijayasarathy" userId="4438e318-4cb1-4280-82bd-73a2aebbcd1e" providerId="ADAL" clId="{DD537EDC-4E5A-443E-8968-A0EFD0DB73D5}" dt="2017-10-25T13:43:14.755" v="233" actId="1035"/>
        <pc:sldMkLst>
          <pc:docMk/>
          <pc:sldMk cId="317308488" sldId="264"/>
        </pc:sldMkLst>
        <pc:spChg chg="mod">
          <ac:chgData name="Shubha Vijayasarathy" userId="4438e318-4cb1-4280-82bd-73a2aebbcd1e" providerId="ADAL" clId="{DD537EDC-4E5A-443E-8968-A0EFD0DB73D5}" dt="2017-10-25T02:19:37.237" v="128" actId="1036"/>
          <ac:spMkLst>
            <pc:docMk/>
            <pc:sldMk cId="317308488" sldId="264"/>
            <ac:spMk id="3" creationId="{00000000-0000-0000-0000-000000000000}"/>
          </ac:spMkLst>
        </pc:spChg>
        <pc:spChg chg="mod">
          <ac:chgData name="Shubha Vijayasarathy" userId="4438e318-4cb1-4280-82bd-73a2aebbcd1e" providerId="ADAL" clId="{DD537EDC-4E5A-443E-8968-A0EFD0DB73D5}" dt="2017-10-25T02:19:37.237" v="128" actId="1036"/>
          <ac:spMkLst>
            <pc:docMk/>
            <pc:sldMk cId="317308488" sldId="264"/>
            <ac:spMk id="12" creationId="{00000000-0000-0000-0000-000000000000}"/>
          </ac:spMkLst>
        </pc:spChg>
        <pc:spChg chg="mod">
          <ac:chgData name="Shubha Vijayasarathy" userId="4438e318-4cb1-4280-82bd-73a2aebbcd1e" providerId="ADAL" clId="{DD537EDC-4E5A-443E-8968-A0EFD0DB73D5}" dt="2017-10-25T02:19:37.237" v="128" actId="1036"/>
          <ac:spMkLst>
            <pc:docMk/>
            <pc:sldMk cId="317308488" sldId="264"/>
            <ac:spMk id="14" creationId="{00000000-0000-0000-0000-000000000000}"/>
          </ac:spMkLst>
        </pc:spChg>
        <pc:picChg chg="mod">
          <ac:chgData name="Shubha Vijayasarathy" userId="4438e318-4cb1-4280-82bd-73a2aebbcd1e" providerId="ADAL" clId="{DD537EDC-4E5A-443E-8968-A0EFD0DB73D5}" dt="2017-10-25T13:42:53.084" v="221" actId="1035"/>
          <ac:picMkLst>
            <pc:docMk/>
            <pc:sldMk cId="317308488" sldId="264"/>
            <ac:picMk id="7" creationId="{00000000-0000-0000-0000-000000000000}"/>
          </ac:picMkLst>
        </pc:picChg>
        <pc:picChg chg="mod">
          <ac:chgData name="Shubha Vijayasarathy" userId="4438e318-4cb1-4280-82bd-73a2aebbcd1e" providerId="ADAL" clId="{DD537EDC-4E5A-443E-8968-A0EFD0DB73D5}" dt="2017-10-25T13:43:14.755" v="233" actId="1035"/>
          <ac:picMkLst>
            <pc:docMk/>
            <pc:sldMk cId="317308488" sldId="264"/>
            <ac:picMk id="13" creationId="{00000000-0000-0000-0000-000000000000}"/>
          </ac:picMkLst>
        </pc:picChg>
        <pc:picChg chg="mod">
          <ac:chgData name="Shubha Vijayasarathy" userId="4438e318-4cb1-4280-82bd-73a2aebbcd1e" providerId="ADAL" clId="{DD537EDC-4E5A-443E-8968-A0EFD0DB73D5}" dt="2017-10-25T13:43:06.269" v="231" actId="1035"/>
          <ac:picMkLst>
            <pc:docMk/>
            <pc:sldMk cId="317308488" sldId="264"/>
            <ac:picMk id="15" creationId="{00000000-0000-0000-0000-000000000000}"/>
          </ac:picMkLst>
        </pc:picChg>
      </pc:sldChg>
      <pc:sldChg chg="modSp modNotesTx">
        <pc:chgData name="Shubha Vijayasarathy" userId="4438e318-4cb1-4280-82bd-73a2aebbcd1e" providerId="ADAL" clId="{DD537EDC-4E5A-443E-8968-A0EFD0DB73D5}" dt="2017-10-25T13:42:38.634" v="209" actId="5793"/>
        <pc:sldMkLst>
          <pc:docMk/>
          <pc:sldMk cId="753531535" sldId="269"/>
        </pc:sldMkLst>
        <pc:spChg chg="mod">
          <ac:chgData name="Shubha Vijayasarathy" userId="4438e318-4cb1-4280-82bd-73a2aebbcd1e" providerId="ADAL" clId="{DD537EDC-4E5A-443E-8968-A0EFD0DB73D5}" dt="2017-10-25T13:42:38.634" v="209" actId="5793"/>
          <ac:spMkLst>
            <pc:docMk/>
            <pc:sldMk cId="753531535" sldId="269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9BBA0-0027-4D19-9E33-183B6065862A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548D8-B491-4E78-875C-DC8C9BA46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1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azure/event-hubs/event-hubs-auto-inflat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azure/event-hubs/event-hubs-geo-d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azure.microsoft.com/pricing/details/event-hubs/" TargetMode="External"/><Relationship Id="rId4" Type="http://schemas.openxmlformats.org/officeDocument/2006/relationships/hyperlink" Target="https://docs.microsoft.com/azure/event-hubs/event-hubs-capture-overview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zure.microsoft.com/en-us/support/legal/sla/event-hubs/v1_0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ocs.microsoft.com/azure/event-hubs/event-hubs-what-is-event-hubs" TargetMode="Externa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apache/storm/tree/master/external/storm-eventhubs" TargetMode="External"/><Relationship Id="rId3" Type="http://schemas.openxmlformats.org/officeDocument/2006/relationships/hyperlink" Target="https://docs.microsoft.com/azure/event-grid/" TargetMode="External"/><Relationship Id="rId7" Type="http://schemas.openxmlformats.org/officeDocument/2006/relationships/hyperlink" Target="https://docs.microsoft.com/azure/hdinsight/hdinsight-apache-spark-eventhub-streaming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ocs.microsoft.com/azure/azure-functions/" TargetMode="External"/><Relationship Id="rId5" Type="http://schemas.openxmlformats.org/officeDocument/2006/relationships/hyperlink" Target="https://docs.microsoft.com/azure/connectors/connectors-create-api-azure-event-hubs" TargetMode="External"/><Relationship Id="rId4" Type="http://schemas.openxmlformats.org/officeDocument/2006/relationships/hyperlink" Target="https://docs.microsoft.com/azure/stream-analytics/" TargetMode="External"/><Relationship Id="rId9" Type="http://schemas.openxmlformats.org/officeDocument/2006/relationships/hyperlink" Target="https://github.com/apache/nifi/tree/master/nifi-nar-bundles/nifi-azure-bundle/nifi-azure-processors/src/main/java/org/apache/nifi/processors/azure/eventhub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azure/event-hubs/event-hubs-metrics-azure-monitor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88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64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0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22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96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1800" dirty="0"/>
              <a:t>handle </a:t>
            </a:r>
            <a:r>
              <a:rPr lang="en-IN" sz="1800" b="1" i="1" dirty="0"/>
              <a:t>variety?</a:t>
            </a:r>
          </a:p>
          <a:p>
            <a:pPr marL="0" indent="0">
              <a:buNone/>
            </a:pPr>
            <a:r>
              <a:rPr lang="en-IN" sz="1200" dirty="0"/>
              <a:t>Heterogeneous inputs - devices, web pages, VMs, Docker containers, multi-language clients</a:t>
            </a:r>
          </a:p>
          <a:p>
            <a:pPr marL="0" indent="0">
              <a:buNone/>
            </a:pPr>
            <a:endParaRPr lang="en-IN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800" dirty="0"/>
              <a:t>handle </a:t>
            </a:r>
            <a:r>
              <a:rPr lang="en-IN" sz="1800" b="1" i="1" dirty="0"/>
              <a:t>volume</a:t>
            </a:r>
            <a:r>
              <a:rPr lang="en-IN" sz="18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200" dirty="0"/>
              <a:t>Huge amount of data needs to be ingested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800" dirty="0"/>
              <a:t>handle high </a:t>
            </a:r>
            <a:r>
              <a:rPr lang="en-IN" sz="1800" b="1" i="1" dirty="0"/>
              <a:t>velocity</a:t>
            </a:r>
            <a:r>
              <a:rPr lang="en-IN" sz="18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200" dirty="0"/>
              <a:t>Data delivered at different speeds</a:t>
            </a:r>
          </a:p>
          <a:p>
            <a:pPr marL="0" indent="0">
              <a:buNone/>
            </a:pPr>
            <a:endParaRPr lang="en-IN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800" b="1" i="1" dirty="0"/>
              <a:t>scale out/in on demand</a:t>
            </a:r>
            <a:r>
              <a:rPr lang="en-IN" sz="18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200" dirty="0"/>
              <a:t>Workloads increase during a busy week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200" dirty="0">
                <a:hlinkClick r:id="rId3"/>
              </a:rPr>
              <a:t>Event Hubs Auto-Inflate</a:t>
            </a:r>
            <a:endParaRPr lang="en-IN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29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1200" b="1" i="1" dirty="0"/>
              <a:t>…regional disaster</a:t>
            </a:r>
            <a:r>
              <a:rPr lang="en-IN" sz="1200" dirty="0"/>
              <a:t>?</a:t>
            </a:r>
            <a:endParaRPr lang="en-IN" sz="1200" b="1" i="1" dirty="0"/>
          </a:p>
          <a:p>
            <a:pPr marL="0" indent="0">
              <a:buNone/>
            </a:pPr>
            <a:r>
              <a:rPr lang="en-IN" sz="1000" dirty="0">
                <a:hlinkClick r:id="rId3"/>
              </a:rPr>
              <a:t>Event Hubs GeoDR</a:t>
            </a:r>
            <a:endParaRPr lang="en-IN" sz="1000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200" dirty="0"/>
              <a:t>do near real-time stream and batch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000" dirty="0">
                <a:hlinkClick r:id="rId4"/>
              </a:rPr>
              <a:t>Capture</a:t>
            </a:r>
            <a:r>
              <a:rPr lang="en-IN" sz="1000" dirty="0"/>
              <a:t> for batch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000" b="1" i="1" dirty="0"/>
              <a:t>estimate</a:t>
            </a:r>
            <a:r>
              <a:rPr lang="en-IN" sz="1000" i="1" dirty="0"/>
              <a:t> </a:t>
            </a:r>
            <a:r>
              <a:rPr lang="en-IN" sz="1000" b="1" i="1" dirty="0"/>
              <a:t>costs </a:t>
            </a:r>
            <a:r>
              <a:rPr lang="en-IN" sz="1000" dirty="0"/>
              <a:t>accurately?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800" dirty="0">
                <a:hlinkClick r:id="rId5"/>
              </a:rPr>
              <a:t>Simple billing model</a:t>
            </a:r>
            <a:endParaRPr lang="en-IN" sz="800" dirty="0"/>
          </a:p>
          <a:p>
            <a:pPr marL="0" indent="0">
              <a:buFont typeface="Arial" panose="020B0604020202020204" pitchFamily="34" charset="0"/>
              <a:buNone/>
            </a:pPr>
            <a:endParaRPr lang="en-IN" sz="1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30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1800" dirty="0"/>
              <a:t>get </a:t>
            </a:r>
            <a:r>
              <a:rPr lang="en-IN" sz="1800" b="1" i="1" dirty="0"/>
              <a:t>world class support</a:t>
            </a:r>
          </a:p>
          <a:p>
            <a:pPr marL="0" indent="0">
              <a:buNone/>
            </a:pPr>
            <a:r>
              <a:rPr lang="en-IN" sz="1200" dirty="0"/>
              <a:t>Fully managed service with </a:t>
            </a:r>
            <a:r>
              <a:rPr lang="en-IN" sz="1200" dirty="0">
                <a:hlinkClick r:id="rId3"/>
              </a:rPr>
              <a:t>SLAs</a:t>
            </a:r>
            <a:r>
              <a:rPr lang="en-IN" sz="1200" dirty="0"/>
              <a:t>. Huge community support too.</a:t>
            </a:r>
          </a:p>
          <a:p>
            <a:pPr marL="0" indent="0">
              <a:buNone/>
            </a:pPr>
            <a:endParaRPr lang="en-IN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800" dirty="0"/>
              <a:t>use best solutions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800" dirty="0"/>
              <a:t>You don’t have to be big data experts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200" dirty="0">
                <a:hlinkClick r:id="rId4"/>
              </a:rPr>
              <a:t>Event Hubs </a:t>
            </a:r>
            <a:r>
              <a:rPr lang="en-IN" sz="1200" dirty="0"/>
              <a:t>- world class team behind you</a:t>
            </a:r>
            <a:r>
              <a:rPr lang="en-IN" sz="1200" baseline="0" dirty="0"/>
              <a:t> who are working on bleeding edge of big-data + streaming technology</a:t>
            </a: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56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IN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800" dirty="0"/>
              <a:t>easily integrate with other systems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200" dirty="0"/>
              <a:t>Simplified integration with </a:t>
            </a:r>
          </a:p>
          <a:p>
            <a:r>
              <a:rPr lang="en-IN" sz="1200" dirty="0">
                <a:hlinkClick r:id="rId3"/>
              </a:rPr>
              <a:t>Azure Event Grid</a:t>
            </a:r>
            <a:endParaRPr lang="en-IN" sz="1200" dirty="0"/>
          </a:p>
          <a:p>
            <a:r>
              <a:rPr lang="en-IN" sz="1200" dirty="0">
                <a:hlinkClick r:id="rId4"/>
              </a:rPr>
              <a:t>Azure Stream Analytics</a:t>
            </a:r>
            <a:endParaRPr lang="en-IN" sz="1200" dirty="0"/>
          </a:p>
          <a:p>
            <a:r>
              <a:rPr lang="en-IN" sz="1200" dirty="0">
                <a:hlinkClick r:id="rId5"/>
              </a:rPr>
              <a:t>Logic Apps Event Hubs connector</a:t>
            </a:r>
            <a:endParaRPr lang="en-IN" sz="1200" dirty="0"/>
          </a:p>
          <a:p>
            <a:r>
              <a:rPr lang="en-IN" sz="1200" dirty="0">
                <a:hlinkClick r:id="rId6"/>
              </a:rPr>
              <a:t>Azure Functions</a:t>
            </a:r>
            <a:endParaRPr lang="en-IN" sz="1200" dirty="0"/>
          </a:p>
          <a:p>
            <a:r>
              <a:rPr lang="en-IN" sz="1200" dirty="0">
                <a:hlinkClick r:id="rId7"/>
              </a:rPr>
              <a:t>Apache Spark</a:t>
            </a:r>
            <a:endParaRPr lang="en-IN" sz="1200" dirty="0"/>
          </a:p>
          <a:p>
            <a:r>
              <a:rPr lang="en-IN" sz="1200" dirty="0">
                <a:hlinkClick r:id="rId8"/>
              </a:rPr>
              <a:t>Apache Storm</a:t>
            </a:r>
            <a:endParaRPr lang="en-IN" sz="1200" dirty="0"/>
          </a:p>
          <a:p>
            <a:r>
              <a:rPr lang="en-IN" sz="1200" dirty="0">
                <a:hlinkClick r:id="rId9"/>
              </a:rPr>
              <a:t>Apache </a:t>
            </a:r>
            <a:r>
              <a:rPr lang="en-IN" sz="1200" dirty="0" err="1">
                <a:hlinkClick r:id="rId9"/>
              </a:rPr>
              <a:t>Nifi</a:t>
            </a:r>
            <a:r>
              <a:rPr lang="en-IN" sz="1200" dirty="0">
                <a:hlinkClick r:id="rId9"/>
              </a:rPr>
              <a:t> </a:t>
            </a:r>
            <a:r>
              <a:rPr lang="en-IN" sz="1200" dirty="0"/>
              <a:t>…</a:t>
            </a:r>
          </a:p>
          <a:p>
            <a:r>
              <a:rPr lang="en-IN" sz="1200" dirty="0"/>
              <a:t>Many more…</a:t>
            </a:r>
          </a:p>
          <a:p>
            <a:pPr marL="0" indent="0">
              <a:buNone/>
            </a:pPr>
            <a:endParaRPr lang="en-IN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01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i="1" dirty="0"/>
              <a:t>manage the service?</a:t>
            </a:r>
          </a:p>
          <a:p>
            <a:pPr marL="0" indent="0">
              <a:buNone/>
            </a:pPr>
            <a:r>
              <a:rPr lang="en-IN" sz="1200" dirty="0"/>
              <a:t>Complete PaaS</a:t>
            </a:r>
            <a:r>
              <a:rPr lang="en-IN" sz="1200" baseline="0" dirty="0"/>
              <a:t> solution, we manage the OS upgrades, patching, you just use the service</a:t>
            </a: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r>
              <a:rPr lang="en-IN" sz="1200" dirty="0"/>
              <a:t>Integrated with Azure Monitor for alerting and monitoring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>
                <a:hlinkClick r:id="rId3"/>
              </a:rPr>
              <a:t>Azure Monitor for Event Hubs metrics</a:t>
            </a: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/>
              <a:t>Data governance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/>
              <a:t>Compliant services - https://azure.microsoft.com/overview/trusted-cloud/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9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48D8-B491-4E78-875C-DC8C9BA460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3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DDD3CB-A43E-45FB-9A24-5BC5100FA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" y="109180"/>
            <a:ext cx="11929108" cy="651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3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28F3-0CFA-4BEB-B67E-2A01ED21FEC8}" type="datetimeFigureOut">
              <a:rPr lang="en-IN" smtClean="0"/>
              <a:t>25-10-2017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AFA1-6E7A-4276-8BA0-6065B8159AA3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0" y="89163"/>
            <a:ext cx="1260000" cy="23651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1F8F5A4-EEF5-4F53-9747-25BC37941F3F}"/>
              </a:ext>
            </a:extLst>
          </p:cNvPr>
          <p:cNvGrpSpPr/>
          <p:nvPr userDrawn="1"/>
        </p:nvGrpSpPr>
        <p:grpSpPr bwMode="grayWhite">
          <a:xfrm>
            <a:off x="9976385" y="89163"/>
            <a:ext cx="2215615" cy="647235"/>
            <a:chOff x="96346" y="-6927"/>
            <a:chExt cx="1667412" cy="647235"/>
          </a:xfrm>
          <a:effectLst>
            <a:reflection endPos="0" dist="50800" dir="5400000" sy="-100000" algn="bl" rotWithShape="0"/>
          </a:effectLst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E5FE63D-13C9-4655-B890-D6DE0CDD5D05}"/>
                </a:ext>
              </a:extLst>
            </p:cNvPr>
            <p:cNvSpPr txBox="1"/>
            <p:nvPr userDrawn="1"/>
          </p:nvSpPr>
          <p:spPr bwMode="grayWhite">
            <a:xfrm>
              <a:off x="203874" y="-6927"/>
              <a:ext cx="1451571" cy="276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F97E23"/>
                  </a:solidFill>
                  <a:latin typeface="Montserrat" panose="00000500000000000000" pitchFamily="50" charset="0"/>
                </a:rPr>
                <a:t>INTEGRATE 2017 USA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36F0A35-15C2-4107-B839-0A2B058BE020}"/>
                </a:ext>
              </a:extLst>
            </p:cNvPr>
            <p:cNvGrpSpPr/>
            <p:nvPr userDrawn="1"/>
          </p:nvGrpSpPr>
          <p:grpSpPr bwMode="grayWhite">
            <a:xfrm>
              <a:off x="96346" y="285493"/>
              <a:ext cx="1667412" cy="354815"/>
              <a:chOff x="5052596" y="2528424"/>
              <a:chExt cx="2358857" cy="75191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EC20C3C-B8E0-4F2B-B827-92B123C99583}"/>
                  </a:ext>
                </a:extLst>
              </p:cNvPr>
              <p:cNvSpPr/>
              <p:nvPr userDrawn="1"/>
            </p:nvSpPr>
            <p:spPr bwMode="grayWhite">
              <a:xfrm>
                <a:off x="5052598" y="2528430"/>
                <a:ext cx="1548752" cy="525767"/>
              </a:xfrm>
              <a:prstGeom prst="rect">
                <a:avLst/>
              </a:prstGeom>
              <a:solidFill>
                <a:srgbClr val="1969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20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19" name="Flowchart: Card 25">
                <a:extLst>
                  <a:ext uri="{FF2B5EF4-FFF2-40B4-BE49-F238E27FC236}">
                    <a16:creationId xmlns:a16="http://schemas.microsoft.com/office/drawing/2014/main" id="{B3A1F871-45D0-4A93-91D5-FB8337999930}"/>
                  </a:ext>
                </a:extLst>
              </p:cNvPr>
              <p:cNvSpPr/>
              <p:nvPr userDrawn="1"/>
            </p:nvSpPr>
            <p:spPr bwMode="grayWhite">
              <a:xfrm rot="10800000" flipH="1">
                <a:off x="6165559" y="2528424"/>
                <a:ext cx="1168714" cy="525771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10000 w 10000"/>
                  <a:gd name="connsiteY3" fmla="*/ 10000 h 10000"/>
                  <a:gd name="connsiteX4" fmla="*/ 0 w 10000"/>
                  <a:gd name="connsiteY4" fmla="*/ 10000 h 10000"/>
                  <a:gd name="connsiteX5" fmla="*/ 0 w 10000"/>
                  <a:gd name="connsiteY5" fmla="*/ 2000 h 10000"/>
                  <a:gd name="connsiteX0" fmla="*/ 43 w 10000"/>
                  <a:gd name="connsiteY0" fmla="*/ 9813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10000 w 10000"/>
                  <a:gd name="connsiteY3" fmla="*/ 10000 h 10000"/>
                  <a:gd name="connsiteX4" fmla="*/ 0 w 10000"/>
                  <a:gd name="connsiteY4" fmla="*/ 10000 h 10000"/>
                  <a:gd name="connsiteX5" fmla="*/ 43 w 10000"/>
                  <a:gd name="connsiteY5" fmla="*/ 9813 h 10000"/>
                  <a:gd name="connsiteX0" fmla="*/ 43 w 10000"/>
                  <a:gd name="connsiteY0" fmla="*/ 9813 h 10000"/>
                  <a:gd name="connsiteX1" fmla="*/ 689 w 10000"/>
                  <a:gd name="connsiteY1" fmla="*/ 0 h 10000"/>
                  <a:gd name="connsiteX2" fmla="*/ 10000 w 10000"/>
                  <a:gd name="connsiteY2" fmla="*/ 0 h 10000"/>
                  <a:gd name="connsiteX3" fmla="*/ 10000 w 10000"/>
                  <a:gd name="connsiteY3" fmla="*/ 10000 h 10000"/>
                  <a:gd name="connsiteX4" fmla="*/ 0 w 10000"/>
                  <a:gd name="connsiteY4" fmla="*/ 10000 h 10000"/>
                  <a:gd name="connsiteX5" fmla="*/ 43 w 10000"/>
                  <a:gd name="connsiteY5" fmla="*/ 98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000">
                    <a:moveTo>
                      <a:pt x="43" y="9813"/>
                    </a:moveTo>
                    <a:cubicBezTo>
                      <a:pt x="258" y="6542"/>
                      <a:pt x="474" y="3271"/>
                      <a:pt x="689" y="0"/>
                    </a:cubicBez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ubicBezTo>
                      <a:pt x="14" y="9938"/>
                      <a:pt x="29" y="9875"/>
                      <a:pt x="43" y="9813"/>
                    </a:cubicBezTo>
                    <a:close/>
                  </a:path>
                </a:pathLst>
              </a:custGeom>
              <a:solidFill>
                <a:srgbClr val="4EC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746E9C7-EA9E-4081-B38C-5A78D846BF74}"/>
                  </a:ext>
                </a:extLst>
              </p:cNvPr>
              <p:cNvSpPr txBox="1"/>
              <p:nvPr userDrawn="1"/>
            </p:nvSpPr>
            <p:spPr bwMode="grayWhite">
              <a:xfrm>
                <a:off x="5052596" y="2562884"/>
                <a:ext cx="1180819" cy="717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800" dirty="0">
                    <a:solidFill>
                      <a:schemeClr val="bg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Microsoft, Redmond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F8C1486-56BD-4387-8667-51F4D9ED9EA5}"/>
                  </a:ext>
                </a:extLst>
              </p:cNvPr>
              <p:cNvSpPr txBox="1"/>
              <p:nvPr userDrawn="1"/>
            </p:nvSpPr>
            <p:spPr bwMode="grayWhite">
              <a:xfrm>
                <a:off x="6267493" y="2562884"/>
                <a:ext cx="1143960" cy="456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IN" sz="800" dirty="0">
                    <a:solidFill>
                      <a:schemeClr val="bg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October 25 — 27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860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C8B728F3-0CFA-4BEB-B67E-2A01ED21FEC8}" type="datetimeFigureOut">
              <a:rPr lang="en-IN" smtClean="0"/>
              <a:pPr/>
              <a:t>25-10-2017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D2F6AFA1-6E7A-4276-8BA0-6065B8159AA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97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aw.githubusercontent.com/Azure/azure-docs-json-samples/master/event-grid/EventHubsDataMigration.json" TargetMode="External"/><Relationship Id="rId5" Type="http://schemas.openxmlformats.org/officeDocument/2006/relationships/hyperlink" Target="https://github.com/Azure/azure-event-hubs/tree/master/samples/e2e/EventHubsCaptureEventGridDemo" TargetMode="External"/><Relationship Id="rId4" Type="http://schemas.openxmlformats.org/officeDocument/2006/relationships/hyperlink" Target="https://docs.microsoft.com/azure/event-grid/event-grid-event-hubs-integratio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microsoft.com/azure/event-hubs/event-hubs-auto-inflat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azure/event-hubs/event-hubs-geo-d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zure.microsoft.com/pricing/details/event-hubs/" TargetMode="External"/><Relationship Id="rId5" Type="http://schemas.openxmlformats.org/officeDocument/2006/relationships/hyperlink" Target="https://docs.microsoft.com/azure/event-hubs/event-hubs-capture-overview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microsoft.com/azure/event-hubs/event-hubs-what-is-event-hub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microsoft.com/azure/hdinsight/hdinsight-apache-spark-eventhub-streaming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docs.microsoft.com/azure/azure-function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microsoft.com/azure/connectors/connectors-create-api-azure-event-hubs" TargetMode="External"/><Relationship Id="rId5" Type="http://schemas.openxmlformats.org/officeDocument/2006/relationships/hyperlink" Target="https://docs.microsoft.com/azure/stream-analytics/" TargetMode="External"/><Relationship Id="rId10" Type="http://schemas.openxmlformats.org/officeDocument/2006/relationships/hyperlink" Target="https://github.com/apache/nifi/tree/master/nifi-nar-bundles/nifi-azure-bundle/nifi-azure-processors/src/main/java/org/apache/nifi/processors/azure/eventhub" TargetMode="External"/><Relationship Id="rId4" Type="http://schemas.openxmlformats.org/officeDocument/2006/relationships/hyperlink" Target="https://docs.microsoft.com/azure/event-grid/" TargetMode="External"/><Relationship Id="rId9" Type="http://schemas.openxmlformats.org/officeDocument/2006/relationships/hyperlink" Target="https://github.com/apache/storm/tree/master/external/storm-eventhub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microsoft.com/office/2007/relationships/hdphoto" Target="../media/hdphoto3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3717450" y="3551647"/>
            <a:ext cx="7648778" cy="1785184"/>
            <a:chOff x="3917475" y="3393700"/>
            <a:chExt cx="7648778" cy="1785184"/>
          </a:xfrm>
        </p:grpSpPr>
        <p:sp>
          <p:nvSpPr>
            <p:cNvPr id="54" name="TextBox 53"/>
            <p:cNvSpPr txBox="1"/>
            <p:nvPr/>
          </p:nvSpPr>
          <p:spPr>
            <a:xfrm>
              <a:off x="3917476" y="3393700"/>
              <a:ext cx="51016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b="1" dirty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Shubha Vijayasarathy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917476" y="3907220"/>
              <a:ext cx="67505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b="1" dirty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Program Manager, Azure Event Hubs - Microsoft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17475" y="4347887"/>
              <a:ext cx="76487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b="1" dirty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Azure Event Hubs: the world’s most widely used telemetry service</a:t>
              </a:r>
            </a:p>
          </p:txBody>
        </p:sp>
      </p:grpSp>
      <p:pic>
        <p:nvPicPr>
          <p:cNvPr id="1026" name="Picture 2" descr="Shubha">
            <a:extLst>
              <a:ext uri="{FF2B5EF4-FFF2-40B4-BE49-F238E27FC236}">
                <a16:creationId xmlns:a16="http://schemas.microsoft.com/office/drawing/2014/main" id="{CCC791E2-CD8D-403A-B4C4-2DDB3EF88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43" y="3841332"/>
            <a:ext cx="1080000" cy="10800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Event Hubs </a:t>
            </a:r>
            <a:r>
              <a:rPr lang="en-IN" sz="3600" dirty="0">
                <a:sym typeface="Wingdings" panose="05000000000000000000" pitchFamily="2" charset="2"/>
              </a:rPr>
              <a:t></a:t>
            </a:r>
            <a:r>
              <a:rPr lang="en-IN" sz="3600" dirty="0"/>
              <a:t> Data Warehouse</a:t>
            </a:r>
            <a:br>
              <a:rPr lang="en-IN" sz="3600" dirty="0"/>
            </a:br>
            <a:r>
              <a:rPr lang="en-IN" sz="3600" dirty="0"/>
              <a:t>- using Event Grid (Demo)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638308" y="2648585"/>
            <a:ext cx="3074323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21326" y="1645464"/>
            <a:ext cx="10791305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570" y="2418550"/>
            <a:ext cx="5934075" cy="15906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34309" y="4507432"/>
            <a:ext cx="8122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Stream big data into a data warehouse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GitHub sample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Deploy the infrastructure with this </a:t>
            </a:r>
            <a:r>
              <a:rPr lang="en-US" u="sng" dirty="0">
                <a:hlinkClick r:id="rId6"/>
              </a:rPr>
              <a:t>sample template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soon!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Azure Geo DR General Availability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mtClean="0"/>
              <a:t>IP </a:t>
            </a:r>
            <a:r>
              <a:rPr lang="en-US" dirty="0"/>
              <a:t>filtering</a:t>
            </a:r>
          </a:p>
          <a:p>
            <a:endParaRPr lang="en-US" dirty="0"/>
          </a:p>
          <a:p>
            <a:r>
              <a:rPr lang="en-US" dirty="0"/>
              <a:t>VNet integration</a:t>
            </a:r>
          </a:p>
          <a:p>
            <a:endParaRPr lang="en-US" dirty="0"/>
          </a:p>
          <a:p>
            <a:r>
              <a:rPr lang="en-US" dirty="0"/>
              <a:t>Dedicated clusters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5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Big Data Scenario</a:t>
            </a:r>
          </a:p>
        </p:txBody>
      </p:sp>
      <p:sp>
        <p:nvSpPr>
          <p:cNvPr id="12" name="Flowchart: Document 11"/>
          <p:cNvSpPr/>
          <p:nvPr/>
        </p:nvSpPr>
        <p:spPr>
          <a:xfrm>
            <a:off x="3305405" y="1795055"/>
            <a:ext cx="657922" cy="516674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ocument 14"/>
          <p:cNvSpPr/>
          <p:nvPr/>
        </p:nvSpPr>
        <p:spPr>
          <a:xfrm>
            <a:off x="3305405" y="3057583"/>
            <a:ext cx="657922" cy="516674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ocument 15"/>
          <p:cNvSpPr/>
          <p:nvPr/>
        </p:nvSpPr>
        <p:spPr>
          <a:xfrm>
            <a:off x="3305405" y="2416097"/>
            <a:ext cx="657922" cy="516674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029995" y="2066111"/>
            <a:ext cx="38806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029995" y="2245490"/>
            <a:ext cx="3853917" cy="3780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029995" y="2416097"/>
            <a:ext cx="3853917" cy="8216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Flowchart: Magnetic Disk 25"/>
          <p:cNvSpPr/>
          <p:nvPr/>
        </p:nvSpPr>
        <p:spPr>
          <a:xfrm>
            <a:off x="7968410" y="4263335"/>
            <a:ext cx="936702" cy="1018769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warehouse</a:t>
            </a:r>
          </a:p>
        </p:txBody>
      </p:sp>
      <p:sp>
        <p:nvSpPr>
          <p:cNvPr id="36" name="Flowchart: Process 35"/>
          <p:cNvSpPr/>
          <p:nvPr/>
        </p:nvSpPr>
        <p:spPr>
          <a:xfrm>
            <a:off x="7995072" y="1950883"/>
            <a:ext cx="1030554" cy="74295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Map reduce system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016638" y="2213604"/>
            <a:ext cx="3867274" cy="11875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029995" y="2714741"/>
            <a:ext cx="3853917" cy="8338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038945" y="3334855"/>
            <a:ext cx="3844967" cy="3049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08954" y="2499586"/>
            <a:ext cx="869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Websites</a:t>
            </a:r>
          </a:p>
        </p:txBody>
      </p:sp>
      <p:sp>
        <p:nvSpPr>
          <p:cNvPr id="48" name="Flowchart: Process 47"/>
          <p:cNvSpPr/>
          <p:nvPr/>
        </p:nvSpPr>
        <p:spPr>
          <a:xfrm>
            <a:off x="7973321" y="3237745"/>
            <a:ext cx="1030554" cy="703571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Real time monitoring</a:t>
            </a:r>
          </a:p>
        </p:txBody>
      </p:sp>
      <p:sp>
        <p:nvSpPr>
          <p:cNvPr id="50" name="Flowchart: Direct Access Storage 49"/>
          <p:cNvSpPr/>
          <p:nvPr/>
        </p:nvSpPr>
        <p:spPr>
          <a:xfrm>
            <a:off x="7967010" y="5549065"/>
            <a:ext cx="1377711" cy="756456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Pipe to other system</a:t>
            </a:r>
          </a:p>
          <a:p>
            <a:pPr algn="ctr"/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038945" y="1950882"/>
            <a:ext cx="3844967" cy="25765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029995" y="2499586"/>
            <a:ext cx="3853917" cy="21727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047825" y="3452175"/>
            <a:ext cx="3836087" cy="13665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4012233" y="2130362"/>
            <a:ext cx="3871679" cy="23242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94" idx="3"/>
          </p:cNvCxnSpPr>
          <p:nvPr/>
        </p:nvCxnSpPr>
        <p:spPr>
          <a:xfrm flipV="1">
            <a:off x="3962404" y="3761947"/>
            <a:ext cx="3921508" cy="8566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038945" y="4755850"/>
            <a:ext cx="3853847" cy="13001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408954" y="5098123"/>
            <a:ext cx="869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Devices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3989116" y="2605088"/>
            <a:ext cx="3893873" cy="24782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97" idx="3"/>
          </p:cNvCxnSpPr>
          <p:nvPr/>
        </p:nvCxnSpPr>
        <p:spPr>
          <a:xfrm flipV="1">
            <a:off x="3955897" y="3859057"/>
            <a:ext cx="3927092" cy="14261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4003283" y="5785011"/>
            <a:ext cx="3896171" cy="408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4003283" y="4415028"/>
            <a:ext cx="3879706" cy="990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135" y="4288506"/>
            <a:ext cx="500269" cy="660206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949" y="4298144"/>
            <a:ext cx="500269" cy="660206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628" y="4955123"/>
            <a:ext cx="500269" cy="660206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115" y="5615329"/>
            <a:ext cx="500269" cy="66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26" grpId="0" animBg="1"/>
      <p:bldP spid="36" grpId="0" animBg="1"/>
      <p:bldP spid="44" grpId="0"/>
      <p:bldP spid="48" grpId="0" animBg="1"/>
      <p:bldP spid="50" grpId="0" animBg="1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Big Data Scenario</a:t>
            </a:r>
          </a:p>
        </p:txBody>
      </p:sp>
      <p:sp>
        <p:nvSpPr>
          <p:cNvPr id="12" name="Flowchart: Document 11"/>
          <p:cNvSpPr/>
          <p:nvPr/>
        </p:nvSpPr>
        <p:spPr>
          <a:xfrm>
            <a:off x="3305405" y="1795055"/>
            <a:ext cx="657922" cy="516674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ocument 14"/>
          <p:cNvSpPr/>
          <p:nvPr/>
        </p:nvSpPr>
        <p:spPr>
          <a:xfrm>
            <a:off x="3305405" y="3057583"/>
            <a:ext cx="657922" cy="516674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ocument 15"/>
          <p:cNvSpPr/>
          <p:nvPr/>
        </p:nvSpPr>
        <p:spPr>
          <a:xfrm>
            <a:off x="3305405" y="2416097"/>
            <a:ext cx="657922" cy="516674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Magnetic Disk 25"/>
          <p:cNvSpPr/>
          <p:nvPr/>
        </p:nvSpPr>
        <p:spPr>
          <a:xfrm>
            <a:off x="7968410" y="4263335"/>
            <a:ext cx="936702" cy="1018769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warehouse</a:t>
            </a:r>
          </a:p>
        </p:txBody>
      </p:sp>
      <p:sp>
        <p:nvSpPr>
          <p:cNvPr id="36" name="Flowchart: Process 35"/>
          <p:cNvSpPr/>
          <p:nvPr/>
        </p:nvSpPr>
        <p:spPr>
          <a:xfrm>
            <a:off x="7995072" y="1950883"/>
            <a:ext cx="1030554" cy="74295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Map reduce system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08954" y="2499586"/>
            <a:ext cx="869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Websites</a:t>
            </a:r>
          </a:p>
        </p:txBody>
      </p:sp>
      <p:sp>
        <p:nvSpPr>
          <p:cNvPr id="48" name="Flowchart: Process 47"/>
          <p:cNvSpPr/>
          <p:nvPr/>
        </p:nvSpPr>
        <p:spPr>
          <a:xfrm>
            <a:off x="7973321" y="3237745"/>
            <a:ext cx="1030554" cy="703571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Real time monitoring</a:t>
            </a:r>
          </a:p>
        </p:txBody>
      </p:sp>
      <p:sp>
        <p:nvSpPr>
          <p:cNvPr id="50" name="Flowchart: Direct Access Storage 49"/>
          <p:cNvSpPr/>
          <p:nvPr/>
        </p:nvSpPr>
        <p:spPr>
          <a:xfrm>
            <a:off x="7967010" y="5549065"/>
            <a:ext cx="1377711" cy="756456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Pipe to other system</a:t>
            </a:r>
          </a:p>
          <a:p>
            <a:pPr algn="ctr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408954" y="5098123"/>
            <a:ext cx="869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Devices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135" y="4288506"/>
            <a:ext cx="500269" cy="660206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949" y="4298144"/>
            <a:ext cx="500269" cy="660206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628" y="4955123"/>
            <a:ext cx="500269" cy="660206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115" y="5615329"/>
            <a:ext cx="500269" cy="66020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241073" y="1795055"/>
            <a:ext cx="1628078" cy="44804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Azure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Event Hubs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098901" y="2032975"/>
            <a:ext cx="9860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98900" y="2653474"/>
            <a:ext cx="9860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098900" y="3237745"/>
            <a:ext cx="9860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098899" y="4618345"/>
            <a:ext cx="9860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098899" y="5282104"/>
            <a:ext cx="9860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098898" y="5927293"/>
            <a:ext cx="9860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980955" y="2322358"/>
            <a:ext cx="90295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980954" y="3589530"/>
            <a:ext cx="90295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980954" y="4772719"/>
            <a:ext cx="90295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980954" y="5915329"/>
            <a:ext cx="90295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32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Big Data Design Elements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45021"/>
            <a:ext cx="7698972" cy="499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Design considerations, </a:t>
            </a:r>
            <a:r>
              <a:rPr lang="en-IN" i="1" dirty="0"/>
              <a:t>“How do we…”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38309" y="1845021"/>
            <a:ext cx="2991196" cy="499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Azure Event Hubs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638308" y="2648585"/>
            <a:ext cx="3074323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  <p:pic>
        <p:nvPicPr>
          <p:cNvPr id="7" name="Picture 6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843" y="3712514"/>
            <a:ext cx="533443" cy="35580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838200" y="2485505"/>
            <a:ext cx="10791305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37172" y="1762298"/>
            <a:ext cx="0" cy="490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3612762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dirty="0"/>
              <a:t>handle </a:t>
            </a:r>
            <a:r>
              <a:rPr lang="en-IN" sz="2400" b="1" i="1" dirty="0"/>
              <a:t>volume</a:t>
            </a:r>
            <a:r>
              <a:rPr lang="en-IN" sz="2400" dirty="0"/>
              <a:t>?</a:t>
            </a:r>
          </a:p>
        </p:txBody>
      </p:sp>
      <p:pic>
        <p:nvPicPr>
          <p:cNvPr id="13" name="Picture 12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97" y="4533086"/>
            <a:ext cx="533443" cy="355802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846845" y="4516331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dirty="0"/>
              <a:t>handle high </a:t>
            </a:r>
            <a:r>
              <a:rPr lang="en-IN" sz="2400" b="1" i="1" dirty="0"/>
              <a:t>velocity</a:t>
            </a:r>
            <a:r>
              <a:rPr lang="en-IN" sz="2400" dirty="0"/>
              <a:t>?</a:t>
            </a:r>
          </a:p>
        </p:txBody>
      </p:sp>
      <p:pic>
        <p:nvPicPr>
          <p:cNvPr id="15" name="Picture 14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98" y="5421356"/>
            <a:ext cx="533443" cy="355802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838200" y="5425264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b="1" i="1" dirty="0"/>
              <a:t>scale out/in on demand</a:t>
            </a:r>
            <a:r>
              <a:rPr lang="en-IN" sz="24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600" dirty="0">
                <a:hlinkClick r:id="rId4"/>
              </a:rPr>
              <a:t>Auto-Inflate</a:t>
            </a:r>
            <a:endParaRPr lang="en-IN" sz="1600" dirty="0"/>
          </a:p>
        </p:txBody>
      </p:sp>
      <p:pic>
        <p:nvPicPr>
          <p:cNvPr id="19" name="Picture 18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844" y="2835615"/>
            <a:ext cx="533443" cy="355802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855490" y="2754901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dirty="0"/>
              <a:t>handle </a:t>
            </a:r>
            <a:r>
              <a:rPr lang="en-IN" sz="2400" b="1" i="1" dirty="0"/>
              <a:t>variety?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55490" y="3637679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2039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2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Big Data Design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771246"/>
            <a:ext cx="7698972" cy="90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i="1" dirty="0"/>
              <a:t>…regional disaster</a:t>
            </a:r>
            <a:r>
              <a:rPr lang="en-IN" sz="2400" dirty="0"/>
              <a:t>?</a:t>
            </a:r>
            <a:endParaRPr lang="en-IN" sz="2400" b="1" i="1" dirty="0"/>
          </a:p>
          <a:p>
            <a:pPr marL="0" indent="0">
              <a:buNone/>
            </a:pPr>
            <a:r>
              <a:rPr lang="en-IN" sz="1600" dirty="0">
                <a:hlinkClick r:id="rId3"/>
              </a:rPr>
              <a:t>GeoDR</a:t>
            </a:r>
            <a:endParaRPr lang="en-IN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45021"/>
            <a:ext cx="7698972" cy="499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Design considerations, </a:t>
            </a:r>
            <a:r>
              <a:rPr lang="en-IN" i="1" dirty="0"/>
              <a:t>“Can we…”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38309" y="1845021"/>
            <a:ext cx="2991196" cy="499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Azure Event Hubs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638308" y="2648585"/>
            <a:ext cx="3074323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  <p:pic>
        <p:nvPicPr>
          <p:cNvPr id="7" name="Picture 6" descr="File:&lt;strong&gt;Checkbox&lt;/strong&gt;.svg - Wikipedia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747" y="2865403"/>
            <a:ext cx="533443" cy="35580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838200" y="2485505"/>
            <a:ext cx="10791305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37172" y="1762298"/>
            <a:ext cx="0" cy="490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832659" y="3727743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dirty="0"/>
              <a:t>do near real-time stream and batch?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600" dirty="0">
                <a:hlinkClick r:id="rId5"/>
              </a:rPr>
              <a:t>Capture</a:t>
            </a:r>
            <a:endParaRPr lang="en-IN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  <p:pic>
        <p:nvPicPr>
          <p:cNvPr id="13" name="Picture 12" descr="File:&lt;strong&gt;Checkbox&lt;/strong&gt;.svg - Wikipedia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205" y="3821900"/>
            <a:ext cx="533443" cy="355802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832659" y="4644682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b="1" i="1" dirty="0"/>
              <a:t>estimate</a:t>
            </a:r>
            <a:r>
              <a:rPr lang="en-IN" sz="2400" i="1" dirty="0"/>
              <a:t> </a:t>
            </a:r>
            <a:r>
              <a:rPr lang="en-IN" sz="2400" b="1" i="1" dirty="0"/>
              <a:t>costs </a:t>
            </a:r>
            <a:r>
              <a:rPr lang="en-IN" sz="2400" dirty="0"/>
              <a:t>accurately?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600" dirty="0">
                <a:hlinkClick r:id="rId6"/>
              </a:rPr>
              <a:t>Simple billing model</a:t>
            </a:r>
            <a:endParaRPr lang="en-IN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  <p:pic>
        <p:nvPicPr>
          <p:cNvPr id="15" name="Picture 14" descr="File:&lt;strong&gt;Checkbox&lt;/strong&gt;.svg - Wikipedia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205" y="4738839"/>
            <a:ext cx="533443" cy="355802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832659" y="5634632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b="1" i="1" dirty="0"/>
              <a:t>rapidly </a:t>
            </a:r>
            <a:r>
              <a:rPr lang="en-IN" sz="2400" dirty="0"/>
              <a:t>move from </a:t>
            </a:r>
            <a:r>
              <a:rPr lang="en-IN" sz="2400" b="1" i="1" dirty="0"/>
              <a:t>proto </a:t>
            </a:r>
            <a:r>
              <a:rPr lang="en-IN" sz="2400" b="1" i="1" dirty="0">
                <a:sym typeface="Wingdings" panose="05000000000000000000" pitchFamily="2" charset="2"/>
              </a:rPr>
              <a:t> </a:t>
            </a:r>
            <a:r>
              <a:rPr lang="en-IN" sz="2400" b="1" i="1" dirty="0"/>
              <a:t>prod</a:t>
            </a:r>
            <a:r>
              <a:rPr lang="en-IN" sz="2400" dirty="0"/>
              <a:t>?</a:t>
            </a:r>
          </a:p>
        </p:txBody>
      </p:sp>
      <p:pic>
        <p:nvPicPr>
          <p:cNvPr id="17" name="Picture 16" descr="File:&lt;strong&gt;Checkbox&lt;/strong&gt;.svg - Wikipedia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205" y="5706487"/>
            <a:ext cx="533443" cy="35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5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Big Data Design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804700"/>
            <a:ext cx="7698972" cy="90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/>
              <a:t>get </a:t>
            </a:r>
            <a:r>
              <a:rPr lang="en-IN" sz="2400" b="1" i="1" dirty="0"/>
              <a:t>support?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45021"/>
            <a:ext cx="7698972" cy="499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Design considerations, </a:t>
            </a:r>
            <a:r>
              <a:rPr lang="en-IN" i="1" dirty="0"/>
              <a:t>“How do we…”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38309" y="1845021"/>
            <a:ext cx="2991196" cy="499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Azure Event Hubs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638308" y="2648585"/>
            <a:ext cx="3074323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  <p:pic>
        <p:nvPicPr>
          <p:cNvPr id="7" name="Picture 6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747" y="2809649"/>
            <a:ext cx="533443" cy="35580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838200" y="2485505"/>
            <a:ext cx="10791305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37172" y="1762298"/>
            <a:ext cx="0" cy="490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832659" y="3515874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dirty="0"/>
              <a:t>use the best solutions?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600" dirty="0">
                <a:hlinkClick r:id="rId4"/>
              </a:rPr>
              <a:t>Event Hubs </a:t>
            </a:r>
            <a:r>
              <a:rPr lang="en-IN" sz="1600" dirty="0"/>
              <a:t>- world class team behind you!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  <p:pic>
        <p:nvPicPr>
          <p:cNvPr id="13" name="Picture 12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205" y="3788448"/>
            <a:ext cx="533443" cy="35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0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Big Data Design Elements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45021"/>
            <a:ext cx="7698972" cy="499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Design considerations, </a:t>
            </a:r>
            <a:r>
              <a:rPr lang="en-IN" i="1" dirty="0"/>
              <a:t>“Integrate story…”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38309" y="1845021"/>
            <a:ext cx="2991196" cy="499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Azure Event Hubs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638308" y="2648585"/>
            <a:ext cx="3074323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200" y="2485505"/>
            <a:ext cx="10791305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37172" y="1762298"/>
            <a:ext cx="0" cy="490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185" y="4046609"/>
            <a:ext cx="533443" cy="355802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2809649"/>
            <a:ext cx="7698972" cy="334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dirty="0"/>
              <a:t>Integrate?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1600" dirty="0"/>
              <a:t>Simplified integration with </a:t>
            </a:r>
          </a:p>
          <a:p>
            <a:r>
              <a:rPr lang="en-IN" sz="1600" dirty="0">
                <a:hlinkClick r:id="rId4"/>
              </a:rPr>
              <a:t>Azure Event Grid</a:t>
            </a:r>
            <a:endParaRPr lang="en-IN" sz="1600" dirty="0"/>
          </a:p>
          <a:p>
            <a:r>
              <a:rPr lang="en-IN" sz="1600" dirty="0">
                <a:hlinkClick r:id="rId5"/>
              </a:rPr>
              <a:t>Azure Stream Analytics</a:t>
            </a:r>
            <a:endParaRPr lang="en-IN" sz="1600" dirty="0"/>
          </a:p>
          <a:p>
            <a:r>
              <a:rPr lang="en-IN" sz="1600" dirty="0">
                <a:hlinkClick r:id="rId6"/>
              </a:rPr>
              <a:t>Logic Apps Event Hubs connector</a:t>
            </a:r>
            <a:endParaRPr lang="en-IN" sz="1600" dirty="0"/>
          </a:p>
          <a:p>
            <a:r>
              <a:rPr lang="en-IN" sz="1600" dirty="0">
                <a:hlinkClick r:id="rId7"/>
              </a:rPr>
              <a:t>Azure Functions</a:t>
            </a:r>
            <a:endParaRPr lang="en-IN" sz="1600" dirty="0"/>
          </a:p>
          <a:p>
            <a:r>
              <a:rPr lang="en-IN" sz="1600" dirty="0">
                <a:hlinkClick r:id="rId8"/>
              </a:rPr>
              <a:t>Apache Spark</a:t>
            </a:r>
            <a:endParaRPr lang="en-IN" sz="1600" dirty="0"/>
          </a:p>
          <a:p>
            <a:r>
              <a:rPr lang="en-IN" sz="1600" dirty="0">
                <a:hlinkClick r:id="rId9"/>
              </a:rPr>
              <a:t>Apache Storm</a:t>
            </a:r>
            <a:endParaRPr lang="en-IN" sz="1600" dirty="0"/>
          </a:p>
          <a:p>
            <a:r>
              <a:rPr lang="en-IN" sz="1600" dirty="0">
                <a:hlinkClick r:id="rId10"/>
              </a:rPr>
              <a:t>Apache </a:t>
            </a:r>
            <a:r>
              <a:rPr lang="en-IN" sz="1600" dirty="0" err="1">
                <a:hlinkClick r:id="rId10"/>
              </a:rPr>
              <a:t>Nifi</a:t>
            </a:r>
            <a:r>
              <a:rPr lang="en-IN" sz="1600" dirty="0">
                <a:hlinkClick r:id="rId10"/>
              </a:rPr>
              <a:t> </a:t>
            </a:r>
            <a:r>
              <a:rPr lang="en-IN" sz="1600" dirty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89920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Big Data Design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74906"/>
            <a:ext cx="7698972" cy="90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/>
              <a:t>diagnose and monitor?</a:t>
            </a:r>
            <a:endParaRPr lang="en-IN" sz="15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45021"/>
            <a:ext cx="7698972" cy="499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Design considerations, </a:t>
            </a:r>
            <a:r>
              <a:rPr lang="en-IN" i="1" dirty="0"/>
              <a:t>“Do we…”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38309" y="1845021"/>
            <a:ext cx="2991196" cy="499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Azure Event Hubs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638308" y="2648585"/>
            <a:ext cx="3074323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N" sz="1600" dirty="0"/>
          </a:p>
        </p:txBody>
      </p:sp>
      <p:pic>
        <p:nvPicPr>
          <p:cNvPr id="7" name="Picture 6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185" y="3149700"/>
            <a:ext cx="533443" cy="35580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838200" y="2485505"/>
            <a:ext cx="10791305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37172" y="1762298"/>
            <a:ext cx="0" cy="490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4768604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dirty="0"/>
              <a:t>follow data governance practices?</a:t>
            </a:r>
          </a:p>
        </p:txBody>
      </p:sp>
      <p:pic>
        <p:nvPicPr>
          <p:cNvPr id="13" name="Picture 12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184" y="3948165"/>
            <a:ext cx="533443" cy="355802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843742" y="2950635"/>
            <a:ext cx="7698972" cy="90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N" sz="2400" b="1" i="1" dirty="0"/>
              <a:t>manage the service?</a:t>
            </a:r>
          </a:p>
        </p:txBody>
      </p:sp>
      <p:pic>
        <p:nvPicPr>
          <p:cNvPr id="15" name="Picture 14" descr="File:&lt;strong&gt;Checkbox&lt;/strong&gt;.svg - Wikipedi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184" y="4747575"/>
            <a:ext cx="533443" cy="35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08087" y="2279898"/>
            <a:ext cx="1783926" cy="4374254"/>
          </a:xfrm>
          <a:prstGeom prst="rect">
            <a:avLst/>
          </a:prstGeom>
          <a:solidFill>
            <a:srgbClr val="EAEAEA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70719" y="2279898"/>
            <a:ext cx="1783926" cy="4374254"/>
          </a:xfrm>
          <a:prstGeom prst="rect">
            <a:avLst/>
          </a:prstGeom>
          <a:solidFill>
            <a:srgbClr val="EAEAEA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33351" y="2279898"/>
            <a:ext cx="1783926" cy="4374254"/>
          </a:xfrm>
          <a:prstGeom prst="rect">
            <a:avLst/>
          </a:prstGeom>
          <a:solidFill>
            <a:srgbClr val="EAEAEA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195980" y="2279898"/>
            <a:ext cx="1783926" cy="4374254"/>
          </a:xfrm>
          <a:prstGeom prst="rect">
            <a:avLst/>
          </a:prstGeom>
          <a:solidFill>
            <a:srgbClr val="EAEAEA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158612" y="2279898"/>
            <a:ext cx="1783926" cy="4374254"/>
          </a:xfrm>
          <a:prstGeom prst="rect">
            <a:avLst/>
          </a:prstGeom>
          <a:solidFill>
            <a:srgbClr val="EAEAEA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121243" y="2219528"/>
            <a:ext cx="1783926" cy="4374254"/>
          </a:xfrm>
          <a:prstGeom prst="rect">
            <a:avLst/>
          </a:prstGeom>
          <a:solidFill>
            <a:srgbClr val="EAEAEA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48842" y="2452506"/>
            <a:ext cx="7315574" cy="4029039"/>
            <a:chOff x="2469239" y="2130426"/>
            <a:chExt cx="7499584" cy="4379612"/>
          </a:xfrm>
        </p:grpSpPr>
        <p:sp>
          <p:nvSpPr>
            <p:cNvPr id="11" name="Oval 10"/>
            <p:cNvSpPr/>
            <p:nvPr/>
          </p:nvSpPr>
          <p:spPr bwMode="auto">
            <a:xfrm>
              <a:off x="2469239" y="2130426"/>
              <a:ext cx="7499584" cy="4379612"/>
            </a:xfrm>
            <a:prstGeom prst="ellipse">
              <a:avLst/>
            </a:prstGeom>
            <a:solidFill>
              <a:schemeClr val="accent6">
                <a:alpha val="1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09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68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722813" y="3784600"/>
              <a:ext cx="4071937" cy="1674813"/>
            </a:xfrm>
            <a:custGeom>
              <a:avLst/>
              <a:gdLst>
                <a:gd name="T0" fmla="*/ 349 w 391"/>
                <a:gd name="T1" fmla="*/ 75 h 159"/>
                <a:gd name="T2" fmla="*/ 342 w 391"/>
                <a:gd name="T3" fmla="*/ 76 h 159"/>
                <a:gd name="T4" fmla="*/ 263 w 391"/>
                <a:gd name="T5" fmla="*/ 0 h 159"/>
                <a:gd name="T6" fmla="*/ 187 w 391"/>
                <a:gd name="T7" fmla="*/ 59 h 159"/>
                <a:gd name="T8" fmla="*/ 145 w 391"/>
                <a:gd name="T9" fmla="*/ 42 h 159"/>
                <a:gd name="T10" fmla="*/ 87 w 391"/>
                <a:gd name="T11" fmla="*/ 94 h 159"/>
                <a:gd name="T12" fmla="*/ 59 w 391"/>
                <a:gd name="T13" fmla="*/ 107 h 159"/>
                <a:gd name="T14" fmla="*/ 32 w 391"/>
                <a:gd name="T15" fmla="*/ 94 h 159"/>
                <a:gd name="T16" fmla="*/ 0 w 391"/>
                <a:gd name="T17" fmla="*/ 126 h 159"/>
                <a:gd name="T18" fmla="*/ 32 w 391"/>
                <a:gd name="T19" fmla="*/ 159 h 159"/>
                <a:gd name="T20" fmla="*/ 41 w 391"/>
                <a:gd name="T21" fmla="*/ 159 h 159"/>
                <a:gd name="T22" fmla="*/ 148 w 391"/>
                <a:gd name="T23" fmla="*/ 159 h 159"/>
                <a:gd name="T24" fmla="*/ 208 w 391"/>
                <a:gd name="T25" fmla="*/ 159 h 159"/>
                <a:gd name="T26" fmla="*/ 352 w 391"/>
                <a:gd name="T27" fmla="*/ 159 h 159"/>
                <a:gd name="T28" fmla="*/ 352 w 391"/>
                <a:gd name="T29" fmla="*/ 159 h 159"/>
                <a:gd name="T30" fmla="*/ 391 w 391"/>
                <a:gd name="T31" fmla="*/ 117 h 159"/>
                <a:gd name="T32" fmla="*/ 349 w 391"/>
                <a:gd name="T33" fmla="*/ 7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1" h="159">
                  <a:moveTo>
                    <a:pt x="349" y="75"/>
                  </a:moveTo>
                  <a:cubicBezTo>
                    <a:pt x="347" y="75"/>
                    <a:pt x="345" y="75"/>
                    <a:pt x="342" y="76"/>
                  </a:cubicBezTo>
                  <a:cubicBezTo>
                    <a:pt x="340" y="34"/>
                    <a:pt x="306" y="0"/>
                    <a:pt x="263" y="0"/>
                  </a:cubicBezTo>
                  <a:cubicBezTo>
                    <a:pt x="227" y="0"/>
                    <a:pt x="196" y="25"/>
                    <a:pt x="187" y="59"/>
                  </a:cubicBezTo>
                  <a:cubicBezTo>
                    <a:pt x="176" y="48"/>
                    <a:pt x="161" y="42"/>
                    <a:pt x="145" y="42"/>
                  </a:cubicBezTo>
                  <a:cubicBezTo>
                    <a:pt x="115" y="42"/>
                    <a:pt x="90" y="65"/>
                    <a:pt x="87" y="94"/>
                  </a:cubicBezTo>
                  <a:cubicBezTo>
                    <a:pt x="76" y="96"/>
                    <a:pt x="66" y="101"/>
                    <a:pt x="59" y="107"/>
                  </a:cubicBezTo>
                  <a:cubicBezTo>
                    <a:pt x="53" y="99"/>
                    <a:pt x="43" y="94"/>
                    <a:pt x="32" y="94"/>
                  </a:cubicBezTo>
                  <a:cubicBezTo>
                    <a:pt x="14" y="94"/>
                    <a:pt x="0" y="108"/>
                    <a:pt x="0" y="126"/>
                  </a:cubicBezTo>
                  <a:cubicBezTo>
                    <a:pt x="0" y="144"/>
                    <a:pt x="14" y="159"/>
                    <a:pt x="32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148" y="159"/>
                    <a:pt x="148" y="159"/>
                    <a:pt x="148" y="159"/>
                  </a:cubicBezTo>
                  <a:cubicBezTo>
                    <a:pt x="208" y="159"/>
                    <a:pt x="208" y="159"/>
                    <a:pt x="208" y="159"/>
                  </a:cubicBezTo>
                  <a:cubicBezTo>
                    <a:pt x="352" y="159"/>
                    <a:pt x="352" y="159"/>
                    <a:pt x="352" y="159"/>
                  </a:cubicBezTo>
                  <a:cubicBezTo>
                    <a:pt x="352" y="159"/>
                    <a:pt x="352" y="159"/>
                    <a:pt x="352" y="159"/>
                  </a:cubicBezTo>
                  <a:cubicBezTo>
                    <a:pt x="374" y="158"/>
                    <a:pt x="391" y="139"/>
                    <a:pt x="391" y="117"/>
                  </a:cubicBezTo>
                  <a:cubicBezTo>
                    <a:pt x="391" y="94"/>
                    <a:pt x="372" y="75"/>
                    <a:pt x="349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7197" tIns="33598" rIns="67197" bIns="33598" numCol="1" anchor="t" anchorCtr="0" compatLnSpc="1">
              <a:prstTxWarp prst="textNoShape">
                <a:avLst/>
              </a:prstTxWarp>
            </a:bodyPr>
            <a:lstStyle/>
            <a:p>
              <a:pPr defTabSz="913841">
                <a:defRPr/>
              </a:pPr>
              <a:endParaRPr lang="en-US" sz="1320" kern="0">
                <a:solidFill>
                  <a:srgbClr val="404040"/>
                </a:solidFill>
                <a:latin typeface="Segoe UI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529263" y="2765425"/>
              <a:ext cx="1549400" cy="835025"/>
            </a:xfrm>
            <a:custGeom>
              <a:avLst/>
              <a:gdLst>
                <a:gd name="T0" fmla="*/ 210 w 242"/>
                <a:gd name="T1" fmla="*/ 64 h 129"/>
                <a:gd name="T2" fmla="*/ 209 w 242"/>
                <a:gd name="T3" fmla="*/ 64 h 129"/>
                <a:gd name="T4" fmla="*/ 144 w 242"/>
                <a:gd name="T5" fmla="*/ 0 h 129"/>
                <a:gd name="T6" fmla="*/ 80 w 242"/>
                <a:gd name="T7" fmla="*/ 56 h 129"/>
                <a:gd name="T8" fmla="*/ 45 w 242"/>
                <a:gd name="T9" fmla="*/ 39 h 129"/>
                <a:gd name="T10" fmla="*/ 0 w 242"/>
                <a:gd name="T11" fmla="*/ 84 h 129"/>
                <a:gd name="T12" fmla="*/ 45 w 242"/>
                <a:gd name="T13" fmla="*/ 129 h 129"/>
                <a:gd name="T14" fmla="*/ 210 w 242"/>
                <a:gd name="T15" fmla="*/ 129 h 129"/>
                <a:gd name="T16" fmla="*/ 242 w 242"/>
                <a:gd name="T17" fmla="*/ 96 h 129"/>
                <a:gd name="T18" fmla="*/ 210 w 242"/>
                <a:gd name="T19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2" h="129">
                  <a:moveTo>
                    <a:pt x="210" y="64"/>
                  </a:moveTo>
                  <a:cubicBezTo>
                    <a:pt x="210" y="64"/>
                    <a:pt x="209" y="64"/>
                    <a:pt x="209" y="64"/>
                  </a:cubicBezTo>
                  <a:cubicBezTo>
                    <a:pt x="209" y="28"/>
                    <a:pt x="180" y="0"/>
                    <a:pt x="144" y="0"/>
                  </a:cubicBezTo>
                  <a:cubicBezTo>
                    <a:pt x="111" y="0"/>
                    <a:pt x="84" y="24"/>
                    <a:pt x="80" y="56"/>
                  </a:cubicBezTo>
                  <a:cubicBezTo>
                    <a:pt x="72" y="46"/>
                    <a:pt x="59" y="39"/>
                    <a:pt x="45" y="39"/>
                  </a:cubicBezTo>
                  <a:cubicBezTo>
                    <a:pt x="20" y="39"/>
                    <a:pt x="0" y="59"/>
                    <a:pt x="0" y="84"/>
                  </a:cubicBezTo>
                  <a:cubicBezTo>
                    <a:pt x="0" y="109"/>
                    <a:pt x="20" y="129"/>
                    <a:pt x="45" y="129"/>
                  </a:cubicBezTo>
                  <a:cubicBezTo>
                    <a:pt x="210" y="129"/>
                    <a:pt x="210" y="129"/>
                    <a:pt x="210" y="129"/>
                  </a:cubicBezTo>
                  <a:cubicBezTo>
                    <a:pt x="228" y="129"/>
                    <a:pt x="242" y="114"/>
                    <a:pt x="242" y="96"/>
                  </a:cubicBezTo>
                  <a:cubicBezTo>
                    <a:pt x="242" y="78"/>
                    <a:pt x="228" y="64"/>
                    <a:pt x="210" y="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7197" tIns="33598" rIns="67197" bIns="33598" numCol="1" anchor="t" anchorCtr="0" compatLnSpc="1">
              <a:prstTxWarp prst="textNoShape">
                <a:avLst/>
              </a:prstTxWarp>
            </a:bodyPr>
            <a:lstStyle/>
            <a:p>
              <a:pPr defTabSz="913841">
                <a:defRPr/>
              </a:pPr>
              <a:endParaRPr lang="en-US" sz="1320" kern="0">
                <a:solidFill>
                  <a:srgbClr val="404040"/>
                </a:solidFill>
                <a:latin typeface="Segoe UI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502025" y="3259138"/>
              <a:ext cx="2005013" cy="1139825"/>
            </a:xfrm>
            <a:custGeom>
              <a:avLst/>
              <a:gdLst>
                <a:gd name="T0" fmla="*/ 187 w 224"/>
                <a:gd name="T1" fmla="*/ 53 h 126"/>
                <a:gd name="T2" fmla="*/ 183 w 224"/>
                <a:gd name="T3" fmla="*/ 53 h 126"/>
                <a:gd name="T4" fmla="*/ 187 w 224"/>
                <a:gd name="T5" fmla="*/ 37 h 126"/>
                <a:gd name="T6" fmla="*/ 150 w 224"/>
                <a:gd name="T7" fmla="*/ 0 h 126"/>
                <a:gd name="T8" fmla="*/ 114 w 224"/>
                <a:gd name="T9" fmla="*/ 32 h 126"/>
                <a:gd name="T10" fmla="*/ 86 w 224"/>
                <a:gd name="T11" fmla="*/ 20 h 126"/>
                <a:gd name="T12" fmla="*/ 49 w 224"/>
                <a:gd name="T13" fmla="*/ 55 h 126"/>
                <a:gd name="T14" fmla="*/ 37 w 224"/>
                <a:gd name="T15" fmla="*/ 53 h 126"/>
                <a:gd name="T16" fmla="*/ 0 w 224"/>
                <a:gd name="T17" fmla="*/ 90 h 126"/>
                <a:gd name="T18" fmla="*/ 37 w 224"/>
                <a:gd name="T19" fmla="*/ 126 h 126"/>
                <a:gd name="T20" fmla="*/ 187 w 224"/>
                <a:gd name="T21" fmla="*/ 126 h 126"/>
                <a:gd name="T22" fmla="*/ 224 w 224"/>
                <a:gd name="T23" fmla="*/ 90 h 126"/>
                <a:gd name="T24" fmla="*/ 187 w 224"/>
                <a:gd name="T25" fmla="*/ 5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4" h="126">
                  <a:moveTo>
                    <a:pt x="187" y="53"/>
                  </a:moveTo>
                  <a:cubicBezTo>
                    <a:pt x="186" y="53"/>
                    <a:pt x="184" y="53"/>
                    <a:pt x="183" y="53"/>
                  </a:cubicBezTo>
                  <a:cubicBezTo>
                    <a:pt x="185" y="48"/>
                    <a:pt x="187" y="42"/>
                    <a:pt x="187" y="37"/>
                  </a:cubicBezTo>
                  <a:cubicBezTo>
                    <a:pt x="187" y="16"/>
                    <a:pt x="170" y="0"/>
                    <a:pt x="150" y="0"/>
                  </a:cubicBezTo>
                  <a:cubicBezTo>
                    <a:pt x="131" y="0"/>
                    <a:pt x="116" y="14"/>
                    <a:pt x="114" y="32"/>
                  </a:cubicBezTo>
                  <a:cubicBezTo>
                    <a:pt x="107" y="25"/>
                    <a:pt x="97" y="20"/>
                    <a:pt x="86" y="20"/>
                  </a:cubicBezTo>
                  <a:cubicBezTo>
                    <a:pt x="67" y="20"/>
                    <a:pt x="50" y="36"/>
                    <a:pt x="49" y="55"/>
                  </a:cubicBezTo>
                  <a:cubicBezTo>
                    <a:pt x="45" y="54"/>
                    <a:pt x="41" y="53"/>
                    <a:pt x="37" y="53"/>
                  </a:cubicBezTo>
                  <a:cubicBezTo>
                    <a:pt x="16" y="53"/>
                    <a:pt x="0" y="69"/>
                    <a:pt x="0" y="90"/>
                  </a:cubicBezTo>
                  <a:cubicBezTo>
                    <a:pt x="0" y="110"/>
                    <a:pt x="16" y="126"/>
                    <a:pt x="37" y="126"/>
                  </a:cubicBezTo>
                  <a:cubicBezTo>
                    <a:pt x="187" y="126"/>
                    <a:pt x="187" y="126"/>
                    <a:pt x="187" y="126"/>
                  </a:cubicBezTo>
                  <a:cubicBezTo>
                    <a:pt x="207" y="126"/>
                    <a:pt x="224" y="110"/>
                    <a:pt x="224" y="90"/>
                  </a:cubicBezTo>
                  <a:cubicBezTo>
                    <a:pt x="224" y="69"/>
                    <a:pt x="207" y="53"/>
                    <a:pt x="187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7197" tIns="33598" rIns="67197" bIns="33598" numCol="1" anchor="t" anchorCtr="0" compatLnSpc="1">
              <a:prstTxWarp prst="textNoShape">
                <a:avLst/>
              </a:prstTxWarp>
            </a:bodyPr>
            <a:lstStyle/>
            <a:p>
              <a:pPr defTabSz="913841">
                <a:defRPr/>
              </a:pPr>
              <a:endParaRPr lang="en-US" sz="1320" kern="0">
                <a:solidFill>
                  <a:srgbClr val="404040"/>
                </a:solidFill>
                <a:latin typeface="Segoe UI"/>
              </a:endParaRPr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4233350" y="1608377"/>
            <a:ext cx="1783928" cy="67296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098">
              <a:lnSpc>
                <a:spcPct val="90000"/>
              </a:lnSpc>
              <a:defRPr/>
            </a:pPr>
            <a:r>
              <a:rPr lang="en-US" sz="1320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Ingress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3938844" y="1818680"/>
            <a:ext cx="410303" cy="252362"/>
          </a:xfrm>
          <a:prstGeom prst="rightArrow">
            <a:avLst/>
          </a:prstGeom>
          <a:solidFill>
            <a:srgbClr val="00BCF2"/>
          </a:solidFill>
          <a:ln w="25400">
            <a:solidFill>
              <a:schemeClr val="bg1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70718" y="1608377"/>
            <a:ext cx="1783928" cy="67296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098">
              <a:lnSpc>
                <a:spcPct val="90000"/>
              </a:lnSpc>
              <a:defRPr/>
            </a:pPr>
            <a:r>
              <a:rPr lang="en-US" sz="1320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Collection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1976215" y="1818680"/>
            <a:ext cx="410303" cy="252362"/>
          </a:xfrm>
          <a:prstGeom prst="rightArrow">
            <a:avLst/>
          </a:prstGeom>
          <a:solidFill>
            <a:srgbClr val="00BCF2"/>
          </a:solidFill>
          <a:ln w="25400">
            <a:solidFill>
              <a:schemeClr val="bg1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121243" y="1608377"/>
            <a:ext cx="1783928" cy="67296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098">
              <a:lnSpc>
                <a:spcPct val="90000"/>
              </a:lnSpc>
              <a:defRPr/>
            </a:pPr>
            <a:r>
              <a:rPr lang="en-US" sz="1320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Presentation / action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9826739" y="1818680"/>
            <a:ext cx="410303" cy="252362"/>
          </a:xfrm>
          <a:prstGeom prst="rightArrow">
            <a:avLst/>
          </a:prstGeom>
          <a:solidFill>
            <a:srgbClr val="00BCF2"/>
          </a:solidFill>
          <a:ln w="25400">
            <a:solidFill>
              <a:schemeClr val="bg1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08088" y="1608377"/>
            <a:ext cx="1783928" cy="67296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098">
              <a:lnSpc>
                <a:spcPct val="90000"/>
              </a:lnSpc>
              <a:defRPr/>
            </a:pPr>
            <a:r>
              <a:rPr lang="en-US" sz="1320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Event producers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195979" y="1608377"/>
            <a:ext cx="1783928" cy="67296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098">
              <a:lnSpc>
                <a:spcPct val="90000"/>
              </a:lnSpc>
              <a:defRPr/>
            </a:pPr>
            <a:r>
              <a:rPr lang="en-US" sz="1320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Stream Processing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158611" y="1608377"/>
            <a:ext cx="1783928" cy="67296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098">
              <a:lnSpc>
                <a:spcPct val="90000"/>
              </a:lnSpc>
              <a:defRPr/>
            </a:pPr>
            <a:r>
              <a:rPr lang="en-US" sz="1320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Long-term storage</a:t>
            </a:r>
          </a:p>
        </p:txBody>
      </p:sp>
      <p:sp>
        <p:nvSpPr>
          <p:cNvPr id="24" name="Left-Right Arrow 23"/>
          <p:cNvSpPr/>
          <p:nvPr/>
        </p:nvSpPr>
        <p:spPr bwMode="auto">
          <a:xfrm>
            <a:off x="5901476" y="1818680"/>
            <a:ext cx="410303" cy="252362"/>
          </a:xfrm>
          <a:prstGeom prst="leftRightArrow">
            <a:avLst/>
          </a:prstGeom>
          <a:solidFill>
            <a:srgbClr val="00BCF2"/>
          </a:solidFill>
          <a:ln w="25400">
            <a:solidFill>
              <a:schemeClr val="bg1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" name="Left-Right Arrow 24"/>
          <p:cNvSpPr/>
          <p:nvPr/>
        </p:nvSpPr>
        <p:spPr bwMode="auto">
          <a:xfrm>
            <a:off x="7864106" y="1818680"/>
            <a:ext cx="410303" cy="252362"/>
          </a:xfrm>
          <a:prstGeom prst="leftRightArrow">
            <a:avLst/>
          </a:prstGeom>
          <a:solidFill>
            <a:srgbClr val="00BCF2"/>
          </a:solidFill>
          <a:ln w="25400">
            <a:solidFill>
              <a:schemeClr val="bg1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5" tIns="107516" rIns="134395" bIns="10751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68" ker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414571" y="3796730"/>
            <a:ext cx="1456189" cy="1414243"/>
          </a:xfrm>
          <a:prstGeom prst="ellipse">
            <a:avLst/>
          </a:prstGeom>
          <a:solidFill>
            <a:srgbClr val="71B1D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3598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73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Event hubs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53633" y="4326482"/>
            <a:ext cx="625171" cy="28418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3841">
              <a:lnSpc>
                <a:spcPct val="90000"/>
              </a:lnSpc>
              <a:spcAft>
                <a:spcPts val="441"/>
              </a:spcAft>
              <a:defRPr/>
            </a:pPr>
            <a:r>
              <a:rPr lang="en-US" sz="1026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</a:rPr>
              <a:t>Stream </a:t>
            </a:r>
            <a:br>
              <a:rPr lang="en-US" sz="1026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</a:rPr>
            </a:br>
            <a:r>
              <a:rPr lang="en-US" sz="1026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</a:rPr>
              <a:t>processing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556020" y="3705618"/>
            <a:ext cx="1159554" cy="1016619"/>
            <a:chOff x="2579112" y="3492574"/>
            <a:chExt cx="1188720" cy="1105077"/>
          </a:xfrm>
        </p:grpSpPr>
        <p:sp>
          <p:nvSpPr>
            <p:cNvPr id="29" name="TextBox 28"/>
            <p:cNvSpPr txBox="1"/>
            <p:nvPr/>
          </p:nvSpPr>
          <p:spPr>
            <a:xfrm>
              <a:off x="2640547" y="4288744"/>
              <a:ext cx="939981" cy="30890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3841">
                <a:lnSpc>
                  <a:spcPct val="90000"/>
                </a:lnSpc>
                <a:spcAft>
                  <a:spcPts val="441"/>
                </a:spcAft>
                <a:defRPr/>
              </a:pPr>
              <a:r>
                <a:rPr lang="en-US" sz="1026" kern="0">
                  <a:gradFill>
                    <a:gsLst>
                      <a:gs pos="2917">
                        <a:srgbClr val="00188F"/>
                      </a:gs>
                      <a:gs pos="30000">
                        <a:srgbClr val="00188F"/>
                      </a:gs>
                    </a:gsLst>
                    <a:lin ang="5400000" scaled="0"/>
                  </a:gradFill>
                  <a:latin typeface="Segoe UI"/>
                </a:rPr>
                <a:t>Cloud gateways</a:t>
              </a:r>
              <a:br>
                <a:rPr lang="en-US" sz="1026" kern="0">
                  <a:gradFill>
                    <a:gsLst>
                      <a:gs pos="2917">
                        <a:srgbClr val="00188F"/>
                      </a:gs>
                      <a:gs pos="30000">
                        <a:srgbClr val="00188F"/>
                      </a:gs>
                    </a:gsLst>
                    <a:lin ang="5400000" scaled="0"/>
                  </a:gradFill>
                  <a:latin typeface="Segoe UI"/>
                </a:rPr>
              </a:br>
              <a:r>
                <a:rPr lang="en-US" sz="1026" kern="0">
                  <a:gradFill>
                    <a:gsLst>
                      <a:gs pos="2917">
                        <a:srgbClr val="00188F"/>
                      </a:gs>
                      <a:gs pos="30000">
                        <a:srgbClr val="00188F"/>
                      </a:gs>
                    </a:gsLst>
                    <a:lin ang="5400000" scaled="0"/>
                  </a:gradFill>
                  <a:latin typeface="Segoe UI"/>
                </a:rPr>
                <a:t>(web APIs)</a:t>
              </a:r>
            </a:p>
          </p:txBody>
        </p:sp>
        <p:sp>
          <p:nvSpPr>
            <p:cNvPr id="30" name="Freeform 30"/>
            <p:cNvSpPr>
              <a:spLocks noChangeAspect="1" noEditPoints="1"/>
            </p:cNvSpPr>
            <p:nvPr/>
          </p:nvSpPr>
          <p:spPr bwMode="auto">
            <a:xfrm>
              <a:off x="2579112" y="3492574"/>
              <a:ext cx="1188720" cy="762033"/>
            </a:xfrm>
            <a:custGeom>
              <a:avLst/>
              <a:gdLst>
                <a:gd name="T0" fmla="*/ 1938 w 2377"/>
                <a:gd name="T1" fmla="*/ 1522 h 1522"/>
                <a:gd name="T2" fmla="*/ 603 w 2377"/>
                <a:gd name="T3" fmla="*/ 1522 h 1522"/>
                <a:gd name="T4" fmla="*/ 377 w 2377"/>
                <a:gd name="T5" fmla="*/ 1298 h 1522"/>
                <a:gd name="T6" fmla="*/ 547 w 2377"/>
                <a:gd name="T7" fmla="*/ 1077 h 1522"/>
                <a:gd name="T8" fmla="*/ 813 w 2377"/>
                <a:gd name="T9" fmla="*/ 878 h 1522"/>
                <a:gd name="T10" fmla="*/ 1292 w 2377"/>
                <a:gd name="T11" fmla="*/ 418 h 1522"/>
                <a:gd name="T12" fmla="*/ 1728 w 2377"/>
                <a:gd name="T13" fmla="*/ 693 h 1522"/>
                <a:gd name="T14" fmla="*/ 1938 w 2377"/>
                <a:gd name="T15" fmla="*/ 638 h 1522"/>
                <a:gd name="T16" fmla="*/ 2377 w 2377"/>
                <a:gd name="T17" fmla="*/ 1083 h 1522"/>
                <a:gd name="T18" fmla="*/ 1938 w 2377"/>
                <a:gd name="T19" fmla="*/ 1522 h 1522"/>
                <a:gd name="T20" fmla="*/ 603 w 2377"/>
                <a:gd name="T21" fmla="*/ 1227 h 1522"/>
                <a:gd name="T22" fmla="*/ 533 w 2377"/>
                <a:gd name="T23" fmla="*/ 1298 h 1522"/>
                <a:gd name="T24" fmla="*/ 603 w 2377"/>
                <a:gd name="T25" fmla="*/ 1368 h 1522"/>
                <a:gd name="T26" fmla="*/ 1938 w 2377"/>
                <a:gd name="T27" fmla="*/ 1368 h 1522"/>
                <a:gd name="T28" fmla="*/ 2222 w 2377"/>
                <a:gd name="T29" fmla="*/ 1083 h 1522"/>
                <a:gd name="T30" fmla="*/ 1938 w 2377"/>
                <a:gd name="T31" fmla="*/ 798 h 1522"/>
                <a:gd name="T32" fmla="*/ 1736 w 2377"/>
                <a:gd name="T33" fmla="*/ 873 h 1522"/>
                <a:gd name="T34" fmla="*/ 1637 w 2377"/>
                <a:gd name="T35" fmla="*/ 973 h 1522"/>
                <a:gd name="T36" fmla="*/ 1607 w 2377"/>
                <a:gd name="T37" fmla="*/ 834 h 1522"/>
                <a:gd name="T38" fmla="*/ 1292 w 2377"/>
                <a:gd name="T39" fmla="*/ 574 h 1522"/>
                <a:gd name="T40" fmla="*/ 967 w 2377"/>
                <a:gd name="T41" fmla="*/ 898 h 1522"/>
                <a:gd name="T42" fmla="*/ 967 w 2377"/>
                <a:gd name="T43" fmla="*/ 942 h 1522"/>
                <a:gd name="T44" fmla="*/ 982 w 2377"/>
                <a:gd name="T45" fmla="*/ 1048 h 1522"/>
                <a:gd name="T46" fmla="*/ 847 w 2377"/>
                <a:gd name="T47" fmla="*/ 1027 h 1522"/>
                <a:gd name="T48" fmla="*/ 682 w 2377"/>
                <a:gd name="T49" fmla="*/ 1162 h 1522"/>
                <a:gd name="T50" fmla="*/ 672 w 2377"/>
                <a:gd name="T51" fmla="*/ 1227 h 1522"/>
                <a:gd name="T52" fmla="*/ 607 w 2377"/>
                <a:gd name="T53" fmla="*/ 1227 h 1522"/>
                <a:gd name="T54" fmla="*/ 603 w 2377"/>
                <a:gd name="T55" fmla="*/ 1227 h 1522"/>
                <a:gd name="T56" fmla="*/ 755 w 2377"/>
                <a:gd name="T57" fmla="*/ 830 h 1522"/>
                <a:gd name="T58" fmla="*/ 1272 w 2377"/>
                <a:gd name="T59" fmla="*/ 350 h 1522"/>
                <a:gd name="T60" fmla="*/ 1755 w 2377"/>
                <a:gd name="T61" fmla="*/ 623 h 1522"/>
                <a:gd name="T62" fmla="*/ 1768 w 2377"/>
                <a:gd name="T63" fmla="*/ 615 h 1522"/>
                <a:gd name="T64" fmla="*/ 1772 w 2377"/>
                <a:gd name="T65" fmla="*/ 561 h 1522"/>
                <a:gd name="T66" fmla="*/ 1374 w 2377"/>
                <a:gd name="T67" fmla="*/ 194 h 1522"/>
                <a:gd name="T68" fmla="*/ 1189 w 2377"/>
                <a:gd name="T69" fmla="*/ 242 h 1522"/>
                <a:gd name="T70" fmla="*/ 805 w 2377"/>
                <a:gd name="T71" fmla="*/ 0 h 1522"/>
                <a:gd name="T72" fmla="*/ 384 w 2377"/>
                <a:gd name="T73" fmla="*/ 404 h 1522"/>
                <a:gd name="T74" fmla="*/ 150 w 2377"/>
                <a:gd name="T75" fmla="*/ 580 h 1522"/>
                <a:gd name="T76" fmla="*/ 0 w 2377"/>
                <a:gd name="T77" fmla="*/ 774 h 1522"/>
                <a:gd name="T78" fmla="*/ 199 w 2377"/>
                <a:gd name="T79" fmla="*/ 972 h 1522"/>
                <a:gd name="T80" fmla="*/ 529 w 2377"/>
                <a:gd name="T81" fmla="*/ 972 h 1522"/>
                <a:gd name="T82" fmla="*/ 755 w 2377"/>
                <a:gd name="T83" fmla="*/ 830 h 1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77" h="1522">
                  <a:moveTo>
                    <a:pt x="1938" y="1522"/>
                  </a:moveTo>
                  <a:cubicBezTo>
                    <a:pt x="603" y="1522"/>
                    <a:pt x="603" y="1522"/>
                    <a:pt x="603" y="1522"/>
                  </a:cubicBezTo>
                  <a:cubicBezTo>
                    <a:pt x="477" y="1522"/>
                    <a:pt x="377" y="1422"/>
                    <a:pt x="377" y="1298"/>
                  </a:cubicBezTo>
                  <a:cubicBezTo>
                    <a:pt x="377" y="1193"/>
                    <a:pt x="452" y="1102"/>
                    <a:pt x="547" y="1077"/>
                  </a:cubicBezTo>
                  <a:cubicBezTo>
                    <a:pt x="593" y="967"/>
                    <a:pt x="693" y="888"/>
                    <a:pt x="813" y="878"/>
                  </a:cubicBezTo>
                  <a:cubicBezTo>
                    <a:pt x="822" y="624"/>
                    <a:pt x="1032" y="418"/>
                    <a:pt x="1292" y="418"/>
                  </a:cubicBezTo>
                  <a:cubicBezTo>
                    <a:pt x="1477" y="418"/>
                    <a:pt x="1647" y="528"/>
                    <a:pt x="1728" y="693"/>
                  </a:cubicBezTo>
                  <a:cubicBezTo>
                    <a:pt x="1786" y="657"/>
                    <a:pt x="1861" y="638"/>
                    <a:pt x="1938" y="638"/>
                  </a:cubicBezTo>
                  <a:cubicBezTo>
                    <a:pt x="2177" y="638"/>
                    <a:pt x="2377" y="838"/>
                    <a:pt x="2377" y="1083"/>
                  </a:cubicBezTo>
                  <a:cubicBezTo>
                    <a:pt x="2377" y="1323"/>
                    <a:pt x="2177" y="1522"/>
                    <a:pt x="1938" y="1522"/>
                  </a:cubicBezTo>
                  <a:close/>
                  <a:moveTo>
                    <a:pt x="603" y="1227"/>
                  </a:moveTo>
                  <a:cubicBezTo>
                    <a:pt x="562" y="1227"/>
                    <a:pt x="533" y="1258"/>
                    <a:pt x="533" y="1298"/>
                  </a:cubicBezTo>
                  <a:cubicBezTo>
                    <a:pt x="533" y="1333"/>
                    <a:pt x="562" y="1368"/>
                    <a:pt x="603" y="1368"/>
                  </a:cubicBezTo>
                  <a:cubicBezTo>
                    <a:pt x="1938" y="1368"/>
                    <a:pt x="1938" y="1368"/>
                    <a:pt x="1938" y="1368"/>
                  </a:cubicBezTo>
                  <a:cubicBezTo>
                    <a:pt x="2092" y="1368"/>
                    <a:pt x="2222" y="1237"/>
                    <a:pt x="2222" y="1083"/>
                  </a:cubicBezTo>
                  <a:cubicBezTo>
                    <a:pt x="2222" y="923"/>
                    <a:pt x="2092" y="798"/>
                    <a:pt x="1938" y="798"/>
                  </a:cubicBezTo>
                  <a:cubicBezTo>
                    <a:pt x="1861" y="798"/>
                    <a:pt x="1792" y="823"/>
                    <a:pt x="1736" y="873"/>
                  </a:cubicBezTo>
                  <a:cubicBezTo>
                    <a:pt x="1637" y="973"/>
                    <a:pt x="1637" y="973"/>
                    <a:pt x="1637" y="973"/>
                  </a:cubicBezTo>
                  <a:cubicBezTo>
                    <a:pt x="1607" y="834"/>
                    <a:pt x="1607" y="834"/>
                    <a:pt x="1607" y="834"/>
                  </a:cubicBezTo>
                  <a:cubicBezTo>
                    <a:pt x="1576" y="682"/>
                    <a:pt x="1447" y="574"/>
                    <a:pt x="1292" y="574"/>
                  </a:cubicBezTo>
                  <a:cubicBezTo>
                    <a:pt x="1113" y="574"/>
                    <a:pt x="967" y="718"/>
                    <a:pt x="967" y="898"/>
                  </a:cubicBezTo>
                  <a:cubicBezTo>
                    <a:pt x="967" y="913"/>
                    <a:pt x="967" y="928"/>
                    <a:pt x="967" y="942"/>
                  </a:cubicBezTo>
                  <a:cubicBezTo>
                    <a:pt x="982" y="1048"/>
                    <a:pt x="982" y="1048"/>
                    <a:pt x="982" y="1048"/>
                  </a:cubicBezTo>
                  <a:cubicBezTo>
                    <a:pt x="908" y="1026"/>
                    <a:pt x="857" y="1027"/>
                    <a:pt x="847" y="1027"/>
                  </a:cubicBezTo>
                  <a:cubicBezTo>
                    <a:pt x="767" y="1027"/>
                    <a:pt x="697" y="1088"/>
                    <a:pt x="682" y="1162"/>
                  </a:cubicBezTo>
                  <a:cubicBezTo>
                    <a:pt x="672" y="1227"/>
                    <a:pt x="672" y="1227"/>
                    <a:pt x="672" y="1227"/>
                  </a:cubicBezTo>
                  <a:cubicBezTo>
                    <a:pt x="607" y="1227"/>
                    <a:pt x="607" y="1227"/>
                    <a:pt x="607" y="1227"/>
                  </a:cubicBezTo>
                  <a:cubicBezTo>
                    <a:pt x="603" y="1227"/>
                    <a:pt x="603" y="1227"/>
                    <a:pt x="603" y="1227"/>
                  </a:cubicBezTo>
                  <a:close/>
                  <a:moveTo>
                    <a:pt x="755" y="830"/>
                  </a:moveTo>
                  <a:cubicBezTo>
                    <a:pt x="765" y="578"/>
                    <a:pt x="991" y="361"/>
                    <a:pt x="1272" y="350"/>
                  </a:cubicBezTo>
                  <a:cubicBezTo>
                    <a:pt x="1468" y="343"/>
                    <a:pt x="1667" y="445"/>
                    <a:pt x="1755" y="623"/>
                  </a:cubicBezTo>
                  <a:cubicBezTo>
                    <a:pt x="1759" y="620"/>
                    <a:pt x="1764" y="617"/>
                    <a:pt x="1768" y="615"/>
                  </a:cubicBezTo>
                  <a:cubicBezTo>
                    <a:pt x="1771" y="597"/>
                    <a:pt x="1772" y="580"/>
                    <a:pt x="1772" y="561"/>
                  </a:cubicBezTo>
                  <a:cubicBezTo>
                    <a:pt x="1772" y="346"/>
                    <a:pt x="1584" y="194"/>
                    <a:pt x="1374" y="194"/>
                  </a:cubicBezTo>
                  <a:cubicBezTo>
                    <a:pt x="1307" y="194"/>
                    <a:pt x="1241" y="211"/>
                    <a:pt x="1189" y="242"/>
                  </a:cubicBezTo>
                  <a:cubicBezTo>
                    <a:pt x="1118" y="97"/>
                    <a:pt x="968" y="0"/>
                    <a:pt x="805" y="0"/>
                  </a:cubicBezTo>
                  <a:cubicBezTo>
                    <a:pt x="576" y="0"/>
                    <a:pt x="391" y="181"/>
                    <a:pt x="384" y="404"/>
                  </a:cubicBezTo>
                  <a:cubicBezTo>
                    <a:pt x="278" y="414"/>
                    <a:pt x="190" y="483"/>
                    <a:pt x="150" y="580"/>
                  </a:cubicBezTo>
                  <a:cubicBezTo>
                    <a:pt x="66" y="602"/>
                    <a:pt x="0" y="682"/>
                    <a:pt x="0" y="774"/>
                  </a:cubicBezTo>
                  <a:cubicBezTo>
                    <a:pt x="0" y="884"/>
                    <a:pt x="88" y="972"/>
                    <a:pt x="199" y="972"/>
                  </a:cubicBezTo>
                  <a:cubicBezTo>
                    <a:pt x="199" y="972"/>
                    <a:pt x="207" y="972"/>
                    <a:pt x="529" y="972"/>
                  </a:cubicBezTo>
                  <a:cubicBezTo>
                    <a:pt x="574" y="900"/>
                    <a:pt x="661" y="839"/>
                    <a:pt x="755" y="8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7197" tIns="33598" rIns="67197" bIns="33598" numCol="1" anchor="t" anchorCtr="0" compatLnSpc="1">
              <a:prstTxWarp prst="textNoShape">
                <a:avLst/>
              </a:prstTxWarp>
            </a:bodyPr>
            <a:lstStyle/>
            <a:p>
              <a:pPr defTabSz="913841">
                <a:defRPr/>
              </a:pPr>
              <a:endParaRPr lang="en-US" sz="1320" kern="0">
                <a:solidFill>
                  <a:srgbClr val="404040"/>
                </a:solidFill>
                <a:latin typeface="Segoe UI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448840" y="5907848"/>
            <a:ext cx="1263933" cy="644807"/>
            <a:chOff x="2637890" y="5389538"/>
            <a:chExt cx="1295728" cy="700913"/>
          </a:xfrm>
        </p:grpSpPr>
        <p:sp>
          <p:nvSpPr>
            <p:cNvPr id="32" name="TextBox 31"/>
            <p:cNvSpPr txBox="1"/>
            <p:nvPr/>
          </p:nvSpPr>
          <p:spPr>
            <a:xfrm>
              <a:off x="3379817" y="5546096"/>
              <a:ext cx="553801" cy="30890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3841">
                <a:lnSpc>
                  <a:spcPct val="90000"/>
                </a:lnSpc>
                <a:spcAft>
                  <a:spcPts val="441"/>
                </a:spcAft>
                <a:defRPr/>
              </a:pPr>
              <a:r>
                <a:rPr lang="en-US" sz="1026" kern="0">
                  <a:gradFill>
                    <a:gsLst>
                      <a:gs pos="2917">
                        <a:srgbClr val="00188F"/>
                      </a:gs>
                      <a:gs pos="30000">
                        <a:srgbClr val="00188F"/>
                      </a:gs>
                    </a:gsLst>
                    <a:lin ang="5400000" scaled="0"/>
                  </a:gradFill>
                  <a:latin typeface="Segoe UI"/>
                </a:rPr>
                <a:t>Field </a:t>
              </a:r>
              <a:br>
                <a:rPr lang="en-US" sz="1026" kern="0">
                  <a:gradFill>
                    <a:gsLst>
                      <a:gs pos="2917">
                        <a:srgbClr val="00188F"/>
                      </a:gs>
                      <a:gs pos="30000">
                        <a:srgbClr val="00188F"/>
                      </a:gs>
                    </a:gsLst>
                    <a:lin ang="5400000" scaled="0"/>
                  </a:gradFill>
                  <a:latin typeface="Segoe UI"/>
                </a:rPr>
              </a:br>
              <a:r>
                <a:rPr lang="en-US" sz="1026" kern="0">
                  <a:gradFill>
                    <a:gsLst>
                      <a:gs pos="2917">
                        <a:srgbClr val="00188F"/>
                      </a:gs>
                      <a:gs pos="30000">
                        <a:srgbClr val="00188F"/>
                      </a:gs>
                    </a:gsLst>
                    <a:lin ang="5400000" scaled="0"/>
                  </a:gradFill>
                  <a:latin typeface="Segoe UI"/>
                </a:rPr>
                <a:t>gateways</a:t>
              </a:r>
            </a:p>
          </p:txBody>
        </p:sp>
        <p:sp>
          <p:nvSpPr>
            <p:cNvPr id="33" name="Freeform 58"/>
            <p:cNvSpPr>
              <a:spLocks noChangeAspect="1" noEditPoints="1"/>
            </p:cNvSpPr>
            <p:nvPr/>
          </p:nvSpPr>
          <p:spPr bwMode="black">
            <a:xfrm>
              <a:off x="2637890" y="5389538"/>
              <a:ext cx="653948" cy="700913"/>
            </a:xfrm>
            <a:custGeom>
              <a:avLst/>
              <a:gdLst>
                <a:gd name="T0" fmla="*/ 181 w 182"/>
                <a:gd name="T1" fmla="*/ 65 h 195"/>
                <a:gd name="T2" fmla="*/ 88 w 182"/>
                <a:gd name="T3" fmla="*/ 0 h 195"/>
                <a:gd name="T4" fmla="*/ 88 w 182"/>
                <a:gd name="T5" fmla="*/ 40 h 195"/>
                <a:gd name="T6" fmla="*/ 1 w 182"/>
                <a:gd name="T7" fmla="*/ 40 h 195"/>
                <a:gd name="T8" fmla="*/ 1 w 182"/>
                <a:gd name="T9" fmla="*/ 89 h 195"/>
                <a:gd name="T10" fmla="*/ 57 w 182"/>
                <a:gd name="T11" fmla="*/ 89 h 195"/>
                <a:gd name="T12" fmla="*/ 88 w 182"/>
                <a:gd name="T13" fmla="*/ 68 h 195"/>
                <a:gd name="T14" fmla="*/ 88 w 182"/>
                <a:gd name="T15" fmla="*/ 130 h 195"/>
                <a:gd name="T16" fmla="*/ 181 w 182"/>
                <a:gd name="T17" fmla="*/ 65 h 195"/>
                <a:gd name="T18" fmla="*/ 19 w 182"/>
                <a:gd name="T19" fmla="*/ 127 h 195"/>
                <a:gd name="T20" fmla="*/ 88 w 182"/>
                <a:gd name="T21" fmla="*/ 172 h 195"/>
                <a:gd name="T22" fmla="*/ 88 w 182"/>
                <a:gd name="T23" fmla="*/ 142 h 195"/>
                <a:gd name="T24" fmla="*/ 178 w 182"/>
                <a:gd name="T25" fmla="*/ 142 h 195"/>
                <a:gd name="T26" fmla="*/ 178 w 182"/>
                <a:gd name="T27" fmla="*/ 153 h 195"/>
                <a:gd name="T28" fmla="*/ 100 w 182"/>
                <a:gd name="T29" fmla="*/ 153 h 195"/>
                <a:gd name="T30" fmla="*/ 100 w 182"/>
                <a:gd name="T31" fmla="*/ 195 h 195"/>
                <a:gd name="T32" fmla="*/ 0 w 182"/>
                <a:gd name="T33" fmla="*/ 127 h 195"/>
                <a:gd name="T34" fmla="*/ 19 w 182"/>
                <a:gd name="T35" fmla="*/ 12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195">
                  <a:moveTo>
                    <a:pt x="181" y="65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88" y="68"/>
                    <a:pt x="88" y="68"/>
                    <a:pt x="88" y="68"/>
                  </a:cubicBezTo>
                  <a:cubicBezTo>
                    <a:pt x="88" y="130"/>
                    <a:pt x="88" y="130"/>
                    <a:pt x="88" y="130"/>
                  </a:cubicBezTo>
                  <a:cubicBezTo>
                    <a:pt x="181" y="65"/>
                    <a:pt x="181" y="65"/>
                    <a:pt x="181" y="65"/>
                  </a:cubicBezTo>
                  <a:close/>
                  <a:moveTo>
                    <a:pt x="19" y="127"/>
                  </a:moveTo>
                  <a:cubicBezTo>
                    <a:pt x="88" y="172"/>
                    <a:pt x="88" y="172"/>
                    <a:pt x="88" y="172"/>
                  </a:cubicBezTo>
                  <a:cubicBezTo>
                    <a:pt x="88" y="142"/>
                    <a:pt x="88" y="142"/>
                    <a:pt x="88" y="142"/>
                  </a:cubicBezTo>
                  <a:cubicBezTo>
                    <a:pt x="178" y="142"/>
                    <a:pt x="178" y="142"/>
                    <a:pt x="178" y="142"/>
                  </a:cubicBezTo>
                  <a:cubicBezTo>
                    <a:pt x="182" y="142"/>
                    <a:pt x="182" y="153"/>
                    <a:pt x="178" y="153"/>
                  </a:cubicBezTo>
                  <a:cubicBezTo>
                    <a:pt x="100" y="153"/>
                    <a:pt x="100" y="153"/>
                    <a:pt x="100" y="153"/>
                  </a:cubicBezTo>
                  <a:cubicBezTo>
                    <a:pt x="100" y="195"/>
                    <a:pt x="100" y="195"/>
                    <a:pt x="100" y="195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19" y="127"/>
                    <a:pt x="19" y="127"/>
                    <a:pt x="19" y="1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0484" tIns="30242" rIns="60484" bIns="30242" numCol="1" anchor="t" anchorCtr="0" compatLnSpc="1">
              <a:prstTxWarp prst="textNoShape">
                <a:avLst/>
              </a:prstTxWarp>
            </a:bodyPr>
            <a:lstStyle/>
            <a:p>
              <a:pPr defTabSz="913841">
                <a:defRPr/>
              </a:pPr>
              <a:endParaRPr lang="en-US" sz="1173" kern="0">
                <a:solidFill>
                  <a:srgbClr val="404040"/>
                </a:solidFill>
                <a:latin typeface="Segoe UI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39021" y="2599247"/>
            <a:ext cx="722059" cy="874355"/>
            <a:chOff x="818928" y="2289942"/>
            <a:chExt cx="740220" cy="950435"/>
          </a:xfrm>
        </p:grpSpPr>
        <p:sp>
          <p:nvSpPr>
            <p:cNvPr id="35" name="Freeform 34"/>
            <p:cNvSpPr>
              <a:spLocks noChangeAspect="1" noEditPoints="1"/>
            </p:cNvSpPr>
            <p:nvPr/>
          </p:nvSpPr>
          <p:spPr bwMode="auto">
            <a:xfrm>
              <a:off x="818928" y="2289942"/>
              <a:ext cx="740220" cy="728731"/>
            </a:xfrm>
            <a:custGeom>
              <a:avLst/>
              <a:gdLst>
                <a:gd name="T0" fmla="*/ 190 w 902"/>
                <a:gd name="T1" fmla="*/ 259 h 888"/>
                <a:gd name="T2" fmla="*/ 190 w 902"/>
                <a:gd name="T3" fmla="*/ 476 h 888"/>
                <a:gd name="T4" fmla="*/ 0 w 902"/>
                <a:gd name="T5" fmla="*/ 366 h 888"/>
                <a:gd name="T6" fmla="*/ 0 w 902"/>
                <a:gd name="T7" fmla="*/ 150 h 888"/>
                <a:gd name="T8" fmla="*/ 190 w 902"/>
                <a:gd name="T9" fmla="*/ 259 h 888"/>
                <a:gd name="T10" fmla="*/ 238 w 902"/>
                <a:gd name="T11" fmla="*/ 259 h 888"/>
                <a:gd name="T12" fmla="*/ 238 w 902"/>
                <a:gd name="T13" fmla="*/ 476 h 888"/>
                <a:gd name="T14" fmla="*/ 428 w 902"/>
                <a:gd name="T15" fmla="*/ 366 h 888"/>
                <a:gd name="T16" fmla="*/ 428 w 902"/>
                <a:gd name="T17" fmla="*/ 150 h 888"/>
                <a:gd name="T18" fmla="*/ 238 w 902"/>
                <a:gd name="T19" fmla="*/ 259 h 888"/>
                <a:gd name="T20" fmla="*/ 405 w 902"/>
                <a:gd name="T21" fmla="*/ 107 h 888"/>
                <a:gd name="T22" fmla="*/ 214 w 902"/>
                <a:gd name="T23" fmla="*/ 0 h 888"/>
                <a:gd name="T24" fmla="*/ 24 w 902"/>
                <a:gd name="T25" fmla="*/ 107 h 888"/>
                <a:gd name="T26" fmla="*/ 214 w 902"/>
                <a:gd name="T27" fmla="*/ 216 h 888"/>
                <a:gd name="T28" fmla="*/ 405 w 902"/>
                <a:gd name="T29" fmla="*/ 107 h 888"/>
                <a:gd name="T30" fmla="*/ 476 w 902"/>
                <a:gd name="T31" fmla="*/ 150 h 888"/>
                <a:gd name="T32" fmla="*/ 474 w 902"/>
                <a:gd name="T33" fmla="*/ 366 h 888"/>
                <a:gd name="T34" fmla="*/ 664 w 902"/>
                <a:gd name="T35" fmla="*/ 476 h 888"/>
                <a:gd name="T36" fmla="*/ 667 w 902"/>
                <a:gd name="T37" fmla="*/ 259 h 888"/>
                <a:gd name="T38" fmla="*/ 476 w 902"/>
                <a:gd name="T39" fmla="*/ 150 h 888"/>
                <a:gd name="T40" fmla="*/ 712 w 902"/>
                <a:gd name="T41" fmla="*/ 259 h 888"/>
                <a:gd name="T42" fmla="*/ 712 w 902"/>
                <a:gd name="T43" fmla="*/ 476 h 888"/>
                <a:gd name="T44" fmla="*/ 902 w 902"/>
                <a:gd name="T45" fmla="*/ 366 h 888"/>
                <a:gd name="T46" fmla="*/ 902 w 902"/>
                <a:gd name="T47" fmla="*/ 150 h 888"/>
                <a:gd name="T48" fmla="*/ 712 w 902"/>
                <a:gd name="T49" fmla="*/ 259 h 888"/>
                <a:gd name="T50" fmla="*/ 879 w 902"/>
                <a:gd name="T51" fmla="*/ 107 h 888"/>
                <a:gd name="T52" fmla="*/ 688 w 902"/>
                <a:gd name="T53" fmla="*/ 0 h 888"/>
                <a:gd name="T54" fmla="*/ 500 w 902"/>
                <a:gd name="T55" fmla="*/ 107 h 888"/>
                <a:gd name="T56" fmla="*/ 690 w 902"/>
                <a:gd name="T57" fmla="*/ 216 h 888"/>
                <a:gd name="T58" fmla="*/ 879 w 902"/>
                <a:gd name="T59" fmla="*/ 107 h 888"/>
                <a:gd name="T60" fmla="*/ 238 w 902"/>
                <a:gd name="T61" fmla="*/ 559 h 888"/>
                <a:gd name="T62" fmla="*/ 238 w 902"/>
                <a:gd name="T63" fmla="*/ 778 h 888"/>
                <a:gd name="T64" fmla="*/ 428 w 902"/>
                <a:gd name="T65" fmla="*/ 888 h 888"/>
                <a:gd name="T66" fmla="*/ 428 w 902"/>
                <a:gd name="T67" fmla="*/ 669 h 888"/>
                <a:gd name="T68" fmla="*/ 238 w 902"/>
                <a:gd name="T69" fmla="*/ 559 h 888"/>
                <a:gd name="T70" fmla="*/ 476 w 902"/>
                <a:gd name="T71" fmla="*/ 669 h 888"/>
                <a:gd name="T72" fmla="*/ 476 w 902"/>
                <a:gd name="T73" fmla="*/ 888 h 888"/>
                <a:gd name="T74" fmla="*/ 664 w 902"/>
                <a:gd name="T75" fmla="*/ 778 h 888"/>
                <a:gd name="T76" fmla="*/ 667 w 902"/>
                <a:gd name="T77" fmla="*/ 559 h 888"/>
                <a:gd name="T78" fmla="*/ 476 w 902"/>
                <a:gd name="T79" fmla="*/ 669 h 888"/>
                <a:gd name="T80" fmla="*/ 643 w 902"/>
                <a:gd name="T81" fmla="*/ 519 h 888"/>
                <a:gd name="T82" fmla="*/ 452 w 902"/>
                <a:gd name="T83" fmla="*/ 409 h 888"/>
                <a:gd name="T84" fmla="*/ 262 w 902"/>
                <a:gd name="T85" fmla="*/ 519 h 888"/>
                <a:gd name="T86" fmla="*/ 452 w 902"/>
                <a:gd name="T87" fmla="*/ 628 h 888"/>
                <a:gd name="T88" fmla="*/ 643 w 902"/>
                <a:gd name="T89" fmla="*/ 519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02" h="888">
                  <a:moveTo>
                    <a:pt x="190" y="259"/>
                  </a:moveTo>
                  <a:lnTo>
                    <a:pt x="190" y="476"/>
                  </a:lnTo>
                  <a:lnTo>
                    <a:pt x="0" y="366"/>
                  </a:lnTo>
                  <a:lnTo>
                    <a:pt x="0" y="150"/>
                  </a:lnTo>
                  <a:lnTo>
                    <a:pt x="190" y="259"/>
                  </a:lnTo>
                  <a:close/>
                  <a:moveTo>
                    <a:pt x="238" y="259"/>
                  </a:moveTo>
                  <a:lnTo>
                    <a:pt x="238" y="476"/>
                  </a:lnTo>
                  <a:lnTo>
                    <a:pt x="428" y="366"/>
                  </a:lnTo>
                  <a:lnTo>
                    <a:pt x="428" y="150"/>
                  </a:lnTo>
                  <a:lnTo>
                    <a:pt x="238" y="259"/>
                  </a:lnTo>
                  <a:close/>
                  <a:moveTo>
                    <a:pt x="405" y="107"/>
                  </a:moveTo>
                  <a:lnTo>
                    <a:pt x="214" y="0"/>
                  </a:lnTo>
                  <a:lnTo>
                    <a:pt x="24" y="107"/>
                  </a:lnTo>
                  <a:lnTo>
                    <a:pt x="214" y="216"/>
                  </a:lnTo>
                  <a:lnTo>
                    <a:pt x="405" y="107"/>
                  </a:lnTo>
                  <a:close/>
                  <a:moveTo>
                    <a:pt x="476" y="150"/>
                  </a:moveTo>
                  <a:lnTo>
                    <a:pt x="474" y="366"/>
                  </a:lnTo>
                  <a:lnTo>
                    <a:pt x="664" y="476"/>
                  </a:lnTo>
                  <a:lnTo>
                    <a:pt x="667" y="259"/>
                  </a:lnTo>
                  <a:lnTo>
                    <a:pt x="476" y="150"/>
                  </a:lnTo>
                  <a:close/>
                  <a:moveTo>
                    <a:pt x="712" y="259"/>
                  </a:moveTo>
                  <a:lnTo>
                    <a:pt x="712" y="476"/>
                  </a:lnTo>
                  <a:lnTo>
                    <a:pt x="902" y="366"/>
                  </a:lnTo>
                  <a:lnTo>
                    <a:pt x="902" y="150"/>
                  </a:lnTo>
                  <a:lnTo>
                    <a:pt x="712" y="259"/>
                  </a:lnTo>
                  <a:close/>
                  <a:moveTo>
                    <a:pt x="879" y="107"/>
                  </a:moveTo>
                  <a:lnTo>
                    <a:pt x="688" y="0"/>
                  </a:lnTo>
                  <a:lnTo>
                    <a:pt x="500" y="107"/>
                  </a:lnTo>
                  <a:lnTo>
                    <a:pt x="690" y="216"/>
                  </a:lnTo>
                  <a:lnTo>
                    <a:pt x="879" y="107"/>
                  </a:lnTo>
                  <a:close/>
                  <a:moveTo>
                    <a:pt x="238" y="559"/>
                  </a:moveTo>
                  <a:lnTo>
                    <a:pt x="238" y="778"/>
                  </a:lnTo>
                  <a:lnTo>
                    <a:pt x="428" y="888"/>
                  </a:lnTo>
                  <a:lnTo>
                    <a:pt x="428" y="669"/>
                  </a:lnTo>
                  <a:lnTo>
                    <a:pt x="238" y="559"/>
                  </a:lnTo>
                  <a:close/>
                  <a:moveTo>
                    <a:pt x="476" y="669"/>
                  </a:moveTo>
                  <a:lnTo>
                    <a:pt x="476" y="888"/>
                  </a:lnTo>
                  <a:lnTo>
                    <a:pt x="664" y="778"/>
                  </a:lnTo>
                  <a:lnTo>
                    <a:pt x="667" y="559"/>
                  </a:lnTo>
                  <a:lnTo>
                    <a:pt x="476" y="669"/>
                  </a:lnTo>
                  <a:close/>
                  <a:moveTo>
                    <a:pt x="643" y="519"/>
                  </a:moveTo>
                  <a:lnTo>
                    <a:pt x="452" y="409"/>
                  </a:lnTo>
                  <a:lnTo>
                    <a:pt x="262" y="519"/>
                  </a:lnTo>
                  <a:lnTo>
                    <a:pt x="452" y="628"/>
                  </a:lnTo>
                  <a:lnTo>
                    <a:pt x="643" y="51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7197" tIns="33598" rIns="67197" bIns="33598" numCol="1" anchor="t" anchorCtr="0" compatLnSpc="1">
              <a:prstTxWarp prst="textNoShape">
                <a:avLst/>
              </a:prstTxWarp>
            </a:bodyPr>
            <a:lstStyle/>
            <a:p>
              <a:pPr defTabSz="913841">
                <a:defRPr/>
              </a:pPr>
              <a:endParaRPr lang="en-US" sz="1320" kern="0">
                <a:solidFill>
                  <a:srgbClr val="404040"/>
                </a:solidFill>
                <a:latin typeface="Segoe UI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2579" y="3085923"/>
              <a:ext cx="732921" cy="1544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913841">
                <a:lnSpc>
                  <a:spcPct val="90000"/>
                </a:lnSpc>
                <a:spcAft>
                  <a:spcPts val="441"/>
                </a:spcAft>
                <a:defRPr/>
              </a:pPr>
              <a:r>
                <a:rPr lang="en-US" sz="1026" kern="0">
                  <a:gradFill>
                    <a:gsLst>
                      <a:gs pos="2917">
                        <a:srgbClr val="00188F"/>
                      </a:gs>
                      <a:gs pos="30000">
                        <a:srgbClr val="00188F"/>
                      </a:gs>
                    </a:gsLst>
                    <a:lin ang="5400000" scaled="0"/>
                  </a:gradFill>
                  <a:latin typeface="Segoe UI"/>
                </a:rPr>
                <a:t>Applications</a:t>
              </a:r>
            </a:p>
          </p:txBody>
        </p:sp>
      </p:grpSp>
      <p:sp>
        <p:nvSpPr>
          <p:cNvPr id="37" name="Rectangle 36"/>
          <p:cNvSpPr/>
          <p:nvPr/>
        </p:nvSpPr>
        <p:spPr bwMode="auto">
          <a:xfrm>
            <a:off x="441603" y="3952912"/>
            <a:ext cx="1516341" cy="504723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3841">
              <a:lnSpc>
                <a:spcPct val="90000"/>
              </a:lnSpc>
              <a:spcAft>
                <a:spcPts val="441"/>
              </a:spcAft>
              <a:defRPr/>
            </a:pPr>
            <a:r>
              <a:rPr lang="en-US" sz="882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  <a:ea typeface="MS PGothic" charset="0"/>
                <a:cs typeface="MS PGothic" charset="0"/>
              </a:rPr>
              <a:t>Legacy IOT </a:t>
            </a:r>
            <a:br>
              <a:rPr lang="en-US" sz="882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  <a:ea typeface="MS PGothic" charset="0"/>
                <a:cs typeface="MS PGothic" charset="0"/>
              </a:rPr>
            </a:br>
            <a:r>
              <a:rPr lang="en-US" sz="882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  <a:ea typeface="MS PGothic" charset="0"/>
                <a:cs typeface="MS PGothic" charset="0"/>
              </a:rPr>
              <a:t>(custom protocols)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41881" y="5305395"/>
            <a:ext cx="1516341" cy="504723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3841">
              <a:lnSpc>
                <a:spcPct val="90000"/>
              </a:lnSpc>
              <a:spcAft>
                <a:spcPts val="441"/>
              </a:spcAft>
              <a:defRPr/>
            </a:pPr>
            <a:r>
              <a:rPr lang="en-US" sz="882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  <a:ea typeface="MS PGothic" charset="0"/>
                <a:cs typeface="MS PGothic" charset="0"/>
              </a:rPr>
              <a:t>Devices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37911" y="4628680"/>
            <a:ext cx="1516341" cy="504723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3841">
              <a:lnSpc>
                <a:spcPct val="90000"/>
              </a:lnSpc>
              <a:spcAft>
                <a:spcPts val="441"/>
              </a:spcAft>
              <a:defRPr/>
            </a:pPr>
            <a:r>
              <a:rPr lang="en-US" sz="882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  <a:ea typeface="MS PGothic" charset="0"/>
                <a:cs typeface="MS PGothic" charset="0"/>
              </a:rPr>
              <a:t>IP-capable systems</a:t>
            </a:r>
            <a:br>
              <a:rPr lang="en-US" sz="882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  <a:ea typeface="MS PGothic" charset="0"/>
                <a:cs typeface="MS PGothic" charset="0"/>
              </a:rPr>
            </a:br>
            <a:r>
              <a:rPr lang="en-US" sz="882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  <a:ea typeface="MS PGothic" charset="0"/>
                <a:cs typeface="MS PGothic" charset="0"/>
              </a:rPr>
              <a:t>(containers/VMs/servers)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41881" y="5981163"/>
            <a:ext cx="1516341" cy="504723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516" tIns="67197" rIns="107516" bIns="671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3841">
              <a:lnSpc>
                <a:spcPct val="90000"/>
              </a:lnSpc>
              <a:spcAft>
                <a:spcPts val="441"/>
              </a:spcAft>
              <a:defRPr/>
            </a:pPr>
            <a:r>
              <a:rPr lang="en-US" sz="882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  <a:ea typeface="MS PGothic" charset="0"/>
                <a:cs typeface="MS PGothic" charset="0"/>
              </a:rPr>
              <a:t>Low-power devices (RTOS)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0372802" y="3174974"/>
            <a:ext cx="1209503" cy="2096924"/>
            <a:chOff x="10592485" y="2741100"/>
            <a:chExt cx="1239923" cy="2279387"/>
          </a:xfrm>
        </p:grpSpPr>
        <p:grpSp>
          <p:nvGrpSpPr>
            <p:cNvPr id="42" name="Group 41"/>
            <p:cNvGrpSpPr/>
            <p:nvPr/>
          </p:nvGrpSpPr>
          <p:grpSpPr>
            <a:xfrm>
              <a:off x="10800403" y="3133356"/>
              <a:ext cx="1032005" cy="892172"/>
              <a:chOff x="10800403" y="3103906"/>
              <a:chExt cx="1032005" cy="892172"/>
            </a:xfrm>
          </p:grpSpPr>
          <p:sp>
            <p:nvSpPr>
              <p:cNvPr id="45" name="Freeform 8"/>
              <p:cNvSpPr>
                <a:spLocks noChangeAspect="1" noEditPoints="1"/>
              </p:cNvSpPr>
              <p:nvPr/>
            </p:nvSpPr>
            <p:spPr bwMode="black">
              <a:xfrm>
                <a:off x="10912547" y="3103906"/>
                <a:ext cx="703634" cy="703451"/>
              </a:xfrm>
              <a:custGeom>
                <a:avLst/>
                <a:gdLst>
                  <a:gd name="T0" fmla="*/ 226 w 300"/>
                  <a:gd name="T1" fmla="*/ 193 h 300"/>
                  <a:gd name="T2" fmla="*/ 233 w 300"/>
                  <a:gd name="T3" fmla="*/ 157 h 300"/>
                  <a:gd name="T4" fmla="*/ 233 w 300"/>
                  <a:gd name="T5" fmla="*/ 128 h 300"/>
                  <a:gd name="T6" fmla="*/ 142 w 300"/>
                  <a:gd name="T7" fmla="*/ 51 h 300"/>
                  <a:gd name="T8" fmla="*/ 52 w 300"/>
                  <a:gd name="T9" fmla="*/ 128 h 300"/>
                  <a:gd name="T10" fmla="*/ 52 w 300"/>
                  <a:gd name="T11" fmla="*/ 157 h 300"/>
                  <a:gd name="T12" fmla="*/ 142 w 300"/>
                  <a:gd name="T13" fmla="*/ 234 h 300"/>
                  <a:gd name="T14" fmla="*/ 183 w 300"/>
                  <a:gd name="T15" fmla="*/ 224 h 300"/>
                  <a:gd name="T16" fmla="*/ 193 w 300"/>
                  <a:gd name="T17" fmla="*/ 226 h 300"/>
                  <a:gd name="T18" fmla="*/ 270 w 300"/>
                  <a:gd name="T19" fmla="*/ 300 h 300"/>
                  <a:gd name="T20" fmla="*/ 298 w 300"/>
                  <a:gd name="T21" fmla="*/ 275 h 300"/>
                  <a:gd name="T22" fmla="*/ 206 w 300"/>
                  <a:gd name="T23" fmla="*/ 157 h 300"/>
                  <a:gd name="T24" fmla="*/ 142 w 300"/>
                  <a:gd name="T25" fmla="*/ 208 h 300"/>
                  <a:gd name="T26" fmla="*/ 78 w 300"/>
                  <a:gd name="T27" fmla="*/ 157 h 300"/>
                  <a:gd name="T28" fmla="*/ 78 w 300"/>
                  <a:gd name="T29" fmla="*/ 128 h 300"/>
                  <a:gd name="T30" fmla="*/ 142 w 300"/>
                  <a:gd name="T31" fmla="*/ 77 h 300"/>
                  <a:gd name="T32" fmla="*/ 206 w 300"/>
                  <a:gd name="T33" fmla="*/ 128 h 300"/>
                  <a:gd name="T34" fmla="*/ 206 w 300"/>
                  <a:gd name="T35" fmla="*/ 157 h 300"/>
                  <a:gd name="T36" fmla="*/ 197 w 300"/>
                  <a:gd name="T37" fmla="*/ 142 h 300"/>
                  <a:gd name="T38" fmla="*/ 156 w 300"/>
                  <a:gd name="T39" fmla="*/ 157 h 300"/>
                  <a:gd name="T40" fmla="*/ 142 w 300"/>
                  <a:gd name="T41" fmla="*/ 197 h 300"/>
                  <a:gd name="T42" fmla="*/ 128 w 300"/>
                  <a:gd name="T43" fmla="*/ 157 h 300"/>
                  <a:gd name="T44" fmla="*/ 87 w 300"/>
                  <a:gd name="T45" fmla="*/ 142 h 300"/>
                  <a:gd name="T46" fmla="*/ 128 w 300"/>
                  <a:gd name="T47" fmla="*/ 128 h 300"/>
                  <a:gd name="T48" fmla="*/ 142 w 300"/>
                  <a:gd name="T49" fmla="*/ 88 h 300"/>
                  <a:gd name="T50" fmla="*/ 156 w 300"/>
                  <a:gd name="T51" fmla="*/ 128 h 300"/>
                  <a:gd name="T52" fmla="*/ 142 w 300"/>
                  <a:gd name="T53" fmla="*/ 40 h 300"/>
                  <a:gd name="T54" fmla="*/ 128 w 300"/>
                  <a:gd name="T55" fmla="*/ 0 h 300"/>
                  <a:gd name="T56" fmla="*/ 156 w 300"/>
                  <a:gd name="T57" fmla="*/ 41 h 300"/>
                  <a:gd name="T58" fmla="*/ 40 w 300"/>
                  <a:gd name="T59" fmla="*/ 142 h 300"/>
                  <a:gd name="T60" fmla="*/ 0 w 300"/>
                  <a:gd name="T61" fmla="*/ 157 h 300"/>
                  <a:gd name="T62" fmla="*/ 41 w 300"/>
                  <a:gd name="T63" fmla="*/ 128 h 300"/>
                  <a:gd name="T64" fmla="*/ 142 w 300"/>
                  <a:gd name="T65" fmla="*/ 245 h 300"/>
                  <a:gd name="T66" fmla="*/ 156 w 300"/>
                  <a:gd name="T67" fmla="*/ 285 h 300"/>
                  <a:gd name="T68" fmla="*/ 128 w 300"/>
                  <a:gd name="T69" fmla="*/ 244 h 300"/>
                  <a:gd name="T70" fmla="*/ 245 w 300"/>
                  <a:gd name="T71" fmla="*/ 142 h 300"/>
                  <a:gd name="T72" fmla="*/ 285 w 300"/>
                  <a:gd name="T73" fmla="*/ 128 h 300"/>
                  <a:gd name="T74" fmla="*/ 243 w 300"/>
                  <a:gd name="T75" fmla="*/ 15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0" h="300">
                    <a:moveTo>
                      <a:pt x="298" y="266"/>
                    </a:moveTo>
                    <a:cubicBezTo>
                      <a:pt x="226" y="193"/>
                      <a:pt x="226" y="193"/>
                      <a:pt x="226" y="193"/>
                    </a:cubicBezTo>
                    <a:cubicBezTo>
                      <a:pt x="223" y="191"/>
                      <a:pt x="222" y="186"/>
                      <a:pt x="224" y="183"/>
                    </a:cubicBezTo>
                    <a:cubicBezTo>
                      <a:pt x="228" y="175"/>
                      <a:pt x="231" y="166"/>
                      <a:pt x="233" y="157"/>
                    </a:cubicBezTo>
                    <a:cubicBezTo>
                      <a:pt x="233" y="152"/>
                      <a:pt x="234" y="147"/>
                      <a:pt x="234" y="142"/>
                    </a:cubicBezTo>
                    <a:cubicBezTo>
                      <a:pt x="234" y="138"/>
                      <a:pt x="233" y="133"/>
                      <a:pt x="233" y="128"/>
                    </a:cubicBezTo>
                    <a:cubicBezTo>
                      <a:pt x="227" y="89"/>
                      <a:pt x="196" y="58"/>
                      <a:pt x="156" y="52"/>
                    </a:cubicBezTo>
                    <a:cubicBezTo>
                      <a:pt x="152" y="51"/>
                      <a:pt x="147" y="51"/>
                      <a:pt x="142" y="51"/>
                    </a:cubicBezTo>
                    <a:cubicBezTo>
                      <a:pt x="137" y="51"/>
                      <a:pt x="133" y="51"/>
                      <a:pt x="128" y="52"/>
                    </a:cubicBezTo>
                    <a:cubicBezTo>
                      <a:pt x="89" y="58"/>
                      <a:pt x="58" y="89"/>
                      <a:pt x="52" y="128"/>
                    </a:cubicBezTo>
                    <a:cubicBezTo>
                      <a:pt x="51" y="133"/>
                      <a:pt x="51" y="138"/>
                      <a:pt x="51" y="142"/>
                    </a:cubicBezTo>
                    <a:cubicBezTo>
                      <a:pt x="51" y="147"/>
                      <a:pt x="51" y="152"/>
                      <a:pt x="52" y="157"/>
                    </a:cubicBezTo>
                    <a:cubicBezTo>
                      <a:pt x="58" y="196"/>
                      <a:pt x="89" y="227"/>
                      <a:pt x="128" y="233"/>
                    </a:cubicBezTo>
                    <a:cubicBezTo>
                      <a:pt x="133" y="234"/>
                      <a:pt x="137" y="234"/>
                      <a:pt x="142" y="234"/>
                    </a:cubicBezTo>
                    <a:cubicBezTo>
                      <a:pt x="147" y="234"/>
                      <a:pt x="152" y="234"/>
                      <a:pt x="156" y="233"/>
                    </a:cubicBezTo>
                    <a:cubicBezTo>
                      <a:pt x="166" y="231"/>
                      <a:pt x="175" y="228"/>
                      <a:pt x="183" y="224"/>
                    </a:cubicBezTo>
                    <a:cubicBezTo>
                      <a:pt x="184" y="224"/>
                      <a:pt x="185" y="223"/>
                      <a:pt x="187" y="223"/>
                    </a:cubicBezTo>
                    <a:cubicBezTo>
                      <a:pt x="189" y="223"/>
                      <a:pt x="192" y="224"/>
                      <a:pt x="193" y="226"/>
                    </a:cubicBezTo>
                    <a:cubicBezTo>
                      <a:pt x="265" y="298"/>
                      <a:pt x="265" y="298"/>
                      <a:pt x="265" y="298"/>
                    </a:cubicBezTo>
                    <a:cubicBezTo>
                      <a:pt x="267" y="299"/>
                      <a:pt x="268" y="300"/>
                      <a:pt x="270" y="300"/>
                    </a:cubicBezTo>
                    <a:cubicBezTo>
                      <a:pt x="272" y="300"/>
                      <a:pt x="273" y="299"/>
                      <a:pt x="275" y="298"/>
                    </a:cubicBezTo>
                    <a:cubicBezTo>
                      <a:pt x="298" y="275"/>
                      <a:pt x="298" y="275"/>
                      <a:pt x="298" y="275"/>
                    </a:cubicBezTo>
                    <a:cubicBezTo>
                      <a:pt x="300" y="272"/>
                      <a:pt x="300" y="268"/>
                      <a:pt x="298" y="266"/>
                    </a:cubicBezTo>
                    <a:close/>
                    <a:moveTo>
                      <a:pt x="206" y="157"/>
                    </a:moveTo>
                    <a:cubicBezTo>
                      <a:pt x="201" y="181"/>
                      <a:pt x="181" y="201"/>
                      <a:pt x="156" y="206"/>
                    </a:cubicBezTo>
                    <a:cubicBezTo>
                      <a:pt x="152" y="207"/>
                      <a:pt x="147" y="208"/>
                      <a:pt x="142" y="208"/>
                    </a:cubicBezTo>
                    <a:cubicBezTo>
                      <a:pt x="137" y="208"/>
                      <a:pt x="133" y="207"/>
                      <a:pt x="128" y="206"/>
                    </a:cubicBezTo>
                    <a:cubicBezTo>
                      <a:pt x="103" y="201"/>
                      <a:pt x="84" y="181"/>
                      <a:pt x="78" y="157"/>
                    </a:cubicBezTo>
                    <a:cubicBezTo>
                      <a:pt x="77" y="152"/>
                      <a:pt x="77" y="147"/>
                      <a:pt x="77" y="142"/>
                    </a:cubicBezTo>
                    <a:cubicBezTo>
                      <a:pt x="77" y="138"/>
                      <a:pt x="77" y="133"/>
                      <a:pt x="78" y="128"/>
                    </a:cubicBezTo>
                    <a:cubicBezTo>
                      <a:pt x="84" y="103"/>
                      <a:pt x="103" y="84"/>
                      <a:pt x="128" y="79"/>
                    </a:cubicBezTo>
                    <a:cubicBezTo>
                      <a:pt x="133" y="78"/>
                      <a:pt x="137" y="77"/>
                      <a:pt x="142" y="77"/>
                    </a:cubicBezTo>
                    <a:cubicBezTo>
                      <a:pt x="147" y="77"/>
                      <a:pt x="152" y="78"/>
                      <a:pt x="156" y="79"/>
                    </a:cubicBezTo>
                    <a:cubicBezTo>
                      <a:pt x="181" y="84"/>
                      <a:pt x="201" y="103"/>
                      <a:pt x="206" y="128"/>
                    </a:cubicBezTo>
                    <a:cubicBezTo>
                      <a:pt x="207" y="133"/>
                      <a:pt x="208" y="138"/>
                      <a:pt x="208" y="142"/>
                    </a:cubicBezTo>
                    <a:cubicBezTo>
                      <a:pt x="208" y="147"/>
                      <a:pt x="207" y="152"/>
                      <a:pt x="206" y="157"/>
                    </a:cubicBezTo>
                    <a:close/>
                    <a:moveTo>
                      <a:pt x="195" y="128"/>
                    </a:moveTo>
                    <a:cubicBezTo>
                      <a:pt x="196" y="133"/>
                      <a:pt x="197" y="138"/>
                      <a:pt x="197" y="142"/>
                    </a:cubicBezTo>
                    <a:cubicBezTo>
                      <a:pt x="197" y="147"/>
                      <a:pt x="196" y="152"/>
                      <a:pt x="195" y="157"/>
                    </a:cubicBezTo>
                    <a:cubicBezTo>
                      <a:pt x="156" y="157"/>
                      <a:pt x="156" y="157"/>
                      <a:pt x="156" y="157"/>
                    </a:cubicBezTo>
                    <a:cubicBezTo>
                      <a:pt x="156" y="195"/>
                      <a:pt x="156" y="195"/>
                      <a:pt x="156" y="195"/>
                    </a:cubicBezTo>
                    <a:cubicBezTo>
                      <a:pt x="152" y="197"/>
                      <a:pt x="147" y="197"/>
                      <a:pt x="142" y="197"/>
                    </a:cubicBezTo>
                    <a:cubicBezTo>
                      <a:pt x="137" y="197"/>
                      <a:pt x="133" y="197"/>
                      <a:pt x="128" y="195"/>
                    </a:cubicBezTo>
                    <a:cubicBezTo>
                      <a:pt x="128" y="157"/>
                      <a:pt x="128" y="157"/>
                      <a:pt x="128" y="157"/>
                    </a:cubicBezTo>
                    <a:cubicBezTo>
                      <a:pt x="89" y="157"/>
                      <a:pt x="89" y="157"/>
                      <a:pt x="89" y="157"/>
                    </a:cubicBezTo>
                    <a:cubicBezTo>
                      <a:pt x="88" y="152"/>
                      <a:pt x="87" y="147"/>
                      <a:pt x="87" y="142"/>
                    </a:cubicBezTo>
                    <a:cubicBezTo>
                      <a:pt x="87" y="138"/>
                      <a:pt x="88" y="133"/>
                      <a:pt x="89" y="128"/>
                    </a:cubicBezTo>
                    <a:cubicBezTo>
                      <a:pt x="128" y="128"/>
                      <a:pt x="128" y="128"/>
                      <a:pt x="128" y="128"/>
                    </a:cubicBezTo>
                    <a:cubicBezTo>
                      <a:pt x="128" y="90"/>
                      <a:pt x="128" y="90"/>
                      <a:pt x="128" y="90"/>
                    </a:cubicBezTo>
                    <a:cubicBezTo>
                      <a:pt x="133" y="88"/>
                      <a:pt x="137" y="88"/>
                      <a:pt x="142" y="88"/>
                    </a:cubicBezTo>
                    <a:cubicBezTo>
                      <a:pt x="147" y="88"/>
                      <a:pt x="152" y="88"/>
                      <a:pt x="156" y="90"/>
                    </a:cubicBezTo>
                    <a:cubicBezTo>
                      <a:pt x="156" y="128"/>
                      <a:pt x="156" y="128"/>
                      <a:pt x="156" y="128"/>
                    </a:cubicBezTo>
                    <a:lnTo>
                      <a:pt x="195" y="128"/>
                    </a:lnTo>
                    <a:close/>
                    <a:moveTo>
                      <a:pt x="142" y="40"/>
                    </a:moveTo>
                    <a:cubicBezTo>
                      <a:pt x="137" y="40"/>
                      <a:pt x="133" y="41"/>
                      <a:pt x="128" y="41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41"/>
                      <a:pt x="156" y="41"/>
                      <a:pt x="156" y="41"/>
                    </a:cubicBezTo>
                    <a:cubicBezTo>
                      <a:pt x="152" y="41"/>
                      <a:pt x="147" y="40"/>
                      <a:pt x="142" y="40"/>
                    </a:cubicBezTo>
                    <a:close/>
                    <a:moveTo>
                      <a:pt x="40" y="142"/>
                    </a:moveTo>
                    <a:cubicBezTo>
                      <a:pt x="40" y="147"/>
                      <a:pt x="40" y="152"/>
                      <a:pt x="41" y="15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41" y="128"/>
                      <a:pt x="41" y="128"/>
                      <a:pt x="41" y="128"/>
                    </a:cubicBezTo>
                    <a:cubicBezTo>
                      <a:pt x="40" y="133"/>
                      <a:pt x="40" y="138"/>
                      <a:pt x="40" y="142"/>
                    </a:cubicBezTo>
                    <a:close/>
                    <a:moveTo>
                      <a:pt x="142" y="245"/>
                    </a:moveTo>
                    <a:cubicBezTo>
                      <a:pt x="147" y="245"/>
                      <a:pt x="152" y="244"/>
                      <a:pt x="156" y="244"/>
                    </a:cubicBezTo>
                    <a:cubicBezTo>
                      <a:pt x="156" y="285"/>
                      <a:pt x="156" y="285"/>
                      <a:pt x="156" y="285"/>
                    </a:cubicBezTo>
                    <a:cubicBezTo>
                      <a:pt x="128" y="285"/>
                      <a:pt x="128" y="285"/>
                      <a:pt x="128" y="285"/>
                    </a:cubicBezTo>
                    <a:cubicBezTo>
                      <a:pt x="128" y="244"/>
                      <a:pt x="128" y="244"/>
                      <a:pt x="128" y="244"/>
                    </a:cubicBezTo>
                    <a:cubicBezTo>
                      <a:pt x="133" y="244"/>
                      <a:pt x="137" y="245"/>
                      <a:pt x="142" y="245"/>
                    </a:cubicBezTo>
                    <a:close/>
                    <a:moveTo>
                      <a:pt x="245" y="142"/>
                    </a:moveTo>
                    <a:cubicBezTo>
                      <a:pt x="245" y="138"/>
                      <a:pt x="244" y="133"/>
                      <a:pt x="243" y="128"/>
                    </a:cubicBezTo>
                    <a:cubicBezTo>
                      <a:pt x="285" y="128"/>
                      <a:pt x="285" y="128"/>
                      <a:pt x="285" y="128"/>
                    </a:cubicBezTo>
                    <a:cubicBezTo>
                      <a:pt x="285" y="157"/>
                      <a:pt x="285" y="157"/>
                      <a:pt x="285" y="157"/>
                    </a:cubicBezTo>
                    <a:cubicBezTo>
                      <a:pt x="243" y="157"/>
                      <a:pt x="243" y="157"/>
                      <a:pt x="243" y="157"/>
                    </a:cubicBezTo>
                    <a:cubicBezTo>
                      <a:pt x="244" y="152"/>
                      <a:pt x="245" y="147"/>
                      <a:pt x="245" y="1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0484" tIns="30242" rIns="60484" bIns="30242" numCol="1" anchor="t" anchorCtr="0" compatLnSpc="1">
                <a:prstTxWarp prst="textNoShape">
                  <a:avLst/>
                </a:prstTxWarp>
              </a:bodyPr>
              <a:lstStyle/>
              <a:p>
                <a:pPr defTabSz="913841">
                  <a:defRPr/>
                </a:pPr>
                <a:endParaRPr lang="en-US" sz="1173" kern="0">
                  <a:solidFill>
                    <a:srgbClr val="404040"/>
                  </a:solidFill>
                  <a:latin typeface="Segoe UI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0800403" y="3841624"/>
                <a:ext cx="1032005" cy="1544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90000"/>
                  </a:lnSpc>
                  <a:spcAft>
                    <a:spcPts val="600"/>
                  </a:spcAft>
                  <a:defRPr sz="1400">
                    <a:gradFill>
                      <a:gsLst>
                        <a:gs pos="2917">
                          <a:schemeClr val="tx2"/>
                        </a:gs>
                        <a:gs pos="30000">
                          <a:schemeClr val="tx2"/>
                        </a:gs>
                      </a:gsLst>
                      <a:lin ang="5400000" scaled="0"/>
                    </a:gradFill>
                    <a:latin typeface="+mn-lt"/>
                  </a:defRPr>
                </a:lvl1pPr>
              </a:lstStyle>
              <a:p>
                <a:pPr defTabSz="913841">
                  <a:defRPr/>
                </a:pPr>
                <a:r>
                  <a:rPr lang="en-US" sz="1026" kern="0">
                    <a:gradFill>
                      <a:gsLst>
                        <a:gs pos="2917">
                          <a:srgbClr val="00188F"/>
                        </a:gs>
                        <a:gs pos="30000">
                          <a:srgbClr val="00188F"/>
                        </a:gs>
                      </a:gsLst>
                      <a:lin ang="5400000" scaled="0"/>
                    </a:gradFill>
                    <a:latin typeface="Segoe UI"/>
                  </a:rPr>
                  <a:t>Search and query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0724204" y="4866033"/>
              <a:ext cx="1071445" cy="1544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90000"/>
                </a:lnSpc>
                <a:spcAft>
                  <a:spcPts val="600"/>
                </a:spcAft>
                <a:defRPr sz="1400">
                  <a:gradFill>
                    <a:gsLst>
                      <a:gs pos="2917">
                        <a:schemeClr val="tx2"/>
                      </a:gs>
                      <a:gs pos="30000">
                        <a:schemeClr val="tx2"/>
                      </a:gs>
                    </a:gsLst>
                    <a:lin ang="5400000" scaled="0"/>
                  </a:gradFill>
                  <a:latin typeface="+mn-lt"/>
                </a:defRPr>
              </a:lvl1pPr>
            </a:lstStyle>
            <a:p>
              <a:pPr defTabSz="913841">
                <a:defRPr/>
              </a:pPr>
              <a:r>
                <a:rPr lang="en-US" sz="1026" kern="0">
                  <a:gradFill>
                    <a:gsLst>
                      <a:gs pos="2917">
                        <a:srgbClr val="00188F"/>
                      </a:gs>
                      <a:gs pos="30000">
                        <a:srgbClr val="00188F"/>
                      </a:gs>
                    </a:gsLst>
                    <a:lin ang="5400000" scaled="0"/>
                  </a:gradFill>
                  <a:latin typeface="Segoe UI"/>
                </a:rPr>
                <a:t>Cortana Analytics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592485" y="2741100"/>
              <a:ext cx="1227561" cy="1544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90000"/>
                </a:lnSpc>
                <a:spcAft>
                  <a:spcPts val="600"/>
                </a:spcAft>
                <a:defRPr sz="1400">
                  <a:gradFill>
                    <a:gsLst>
                      <a:gs pos="2917">
                        <a:schemeClr val="tx2"/>
                      </a:gs>
                      <a:gs pos="30000">
                        <a:schemeClr val="tx2"/>
                      </a:gs>
                    </a:gsLst>
                    <a:lin ang="5400000" scaled="0"/>
                  </a:gradFill>
                  <a:latin typeface="+mn-lt"/>
                </a:defRPr>
              </a:lvl1pPr>
            </a:lstStyle>
            <a:p>
              <a:pPr defTabSz="913841">
                <a:defRPr/>
              </a:pPr>
              <a:r>
                <a:rPr lang="en-US" sz="1026" kern="0">
                  <a:gradFill>
                    <a:gsLst>
                      <a:gs pos="2917">
                        <a:srgbClr val="00188F"/>
                      </a:gs>
                      <a:gs pos="30000">
                        <a:srgbClr val="00188F"/>
                      </a:gs>
                    </a:gsLst>
                    <a:lin ang="5400000" scaled="0"/>
                  </a:gradFill>
                  <a:latin typeface="Segoe UI"/>
                </a:rPr>
                <a:t>PowerBI Dashboards</a:t>
              </a:r>
            </a:p>
          </p:txBody>
        </p:sp>
      </p:grpSp>
      <p:sp>
        <p:nvSpPr>
          <p:cNvPr id="47" name="Freeform 38"/>
          <p:cNvSpPr>
            <a:spLocks noEditPoints="1"/>
          </p:cNvSpPr>
          <p:nvPr/>
        </p:nvSpPr>
        <p:spPr bwMode="auto">
          <a:xfrm>
            <a:off x="9004429" y="3102818"/>
            <a:ext cx="806141" cy="3071348"/>
          </a:xfrm>
          <a:custGeom>
            <a:avLst/>
            <a:gdLst>
              <a:gd name="T0" fmla="*/ 792 w 792"/>
              <a:gd name="T1" fmla="*/ 144 h 2588"/>
              <a:gd name="T2" fmla="*/ 396 w 792"/>
              <a:gd name="T3" fmla="*/ 0 h 2588"/>
              <a:gd name="T4" fmla="*/ 0 w 792"/>
              <a:gd name="T5" fmla="*/ 144 h 2588"/>
              <a:gd name="T6" fmla="*/ 0 w 792"/>
              <a:gd name="T7" fmla="*/ 792 h 2588"/>
              <a:gd name="T8" fmla="*/ 396 w 792"/>
              <a:gd name="T9" fmla="*/ 936 h 2588"/>
              <a:gd name="T10" fmla="*/ 792 w 792"/>
              <a:gd name="T11" fmla="*/ 792 h 2588"/>
              <a:gd name="T12" fmla="*/ 792 w 792"/>
              <a:gd name="T13" fmla="*/ 792 h 2588"/>
              <a:gd name="T14" fmla="*/ 792 w 792"/>
              <a:gd name="T15" fmla="*/ 144 h 2588"/>
              <a:gd name="T16" fmla="*/ 396 w 792"/>
              <a:gd name="T17" fmla="*/ 241 h 2588"/>
              <a:gd name="T18" fmla="*/ 65 w 792"/>
              <a:gd name="T19" fmla="*/ 144 h 2588"/>
              <a:gd name="T20" fmla="*/ 396 w 792"/>
              <a:gd name="T21" fmla="*/ 47 h 2588"/>
              <a:gd name="T22" fmla="*/ 728 w 792"/>
              <a:gd name="T23" fmla="*/ 144 h 2588"/>
              <a:gd name="T24" fmla="*/ 396 w 792"/>
              <a:gd name="T25" fmla="*/ 241 h 2588"/>
              <a:gd name="T26" fmla="*/ 792 w 792"/>
              <a:gd name="T27" fmla="*/ 970 h 2588"/>
              <a:gd name="T28" fmla="*/ 792 w 792"/>
              <a:gd name="T29" fmla="*/ 970 h 2588"/>
              <a:gd name="T30" fmla="*/ 792 w 792"/>
              <a:gd name="T31" fmla="*/ 1618 h 2588"/>
              <a:gd name="T32" fmla="*/ 792 w 792"/>
              <a:gd name="T33" fmla="*/ 1618 h 2588"/>
              <a:gd name="T34" fmla="*/ 396 w 792"/>
              <a:gd name="T35" fmla="*/ 1762 h 2588"/>
              <a:gd name="T36" fmla="*/ 0 w 792"/>
              <a:gd name="T37" fmla="*/ 1618 h 2588"/>
              <a:gd name="T38" fmla="*/ 0 w 792"/>
              <a:gd name="T39" fmla="*/ 970 h 2588"/>
              <a:gd name="T40" fmla="*/ 30 w 792"/>
              <a:gd name="T41" fmla="*/ 915 h 2588"/>
              <a:gd name="T42" fmla="*/ 97 w 792"/>
              <a:gd name="T43" fmla="*/ 946 h 2588"/>
              <a:gd name="T44" fmla="*/ 396 w 792"/>
              <a:gd name="T45" fmla="*/ 992 h 2588"/>
              <a:gd name="T46" fmla="*/ 696 w 792"/>
              <a:gd name="T47" fmla="*/ 946 h 2588"/>
              <a:gd name="T48" fmla="*/ 763 w 792"/>
              <a:gd name="T49" fmla="*/ 915 h 2588"/>
              <a:gd name="T50" fmla="*/ 792 w 792"/>
              <a:gd name="T51" fmla="*/ 970 h 2588"/>
              <a:gd name="T52" fmla="*/ 792 w 792"/>
              <a:gd name="T53" fmla="*/ 1796 h 2588"/>
              <a:gd name="T54" fmla="*/ 792 w 792"/>
              <a:gd name="T55" fmla="*/ 1796 h 2588"/>
              <a:gd name="T56" fmla="*/ 792 w 792"/>
              <a:gd name="T57" fmla="*/ 2444 h 2588"/>
              <a:gd name="T58" fmla="*/ 792 w 792"/>
              <a:gd name="T59" fmla="*/ 2444 h 2588"/>
              <a:gd name="T60" fmla="*/ 396 w 792"/>
              <a:gd name="T61" fmla="*/ 2588 h 2588"/>
              <a:gd name="T62" fmla="*/ 0 w 792"/>
              <a:gd name="T63" fmla="*/ 2444 h 2588"/>
              <a:gd name="T64" fmla="*/ 0 w 792"/>
              <a:gd name="T65" fmla="*/ 1796 h 2588"/>
              <a:gd name="T66" fmla="*/ 30 w 792"/>
              <a:gd name="T67" fmla="*/ 1741 h 2588"/>
              <a:gd name="T68" fmla="*/ 97 w 792"/>
              <a:gd name="T69" fmla="*/ 1772 h 2588"/>
              <a:gd name="T70" fmla="*/ 396 w 792"/>
              <a:gd name="T71" fmla="*/ 1818 h 2588"/>
              <a:gd name="T72" fmla="*/ 696 w 792"/>
              <a:gd name="T73" fmla="*/ 1772 h 2588"/>
              <a:gd name="T74" fmla="*/ 763 w 792"/>
              <a:gd name="T75" fmla="*/ 1741 h 2588"/>
              <a:gd name="T76" fmla="*/ 792 w 792"/>
              <a:gd name="T77" fmla="*/ 1796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92" h="2588">
                <a:moveTo>
                  <a:pt x="792" y="144"/>
                </a:moveTo>
                <a:cubicBezTo>
                  <a:pt x="792" y="64"/>
                  <a:pt x="615" y="0"/>
                  <a:pt x="396" y="0"/>
                </a:cubicBezTo>
                <a:cubicBezTo>
                  <a:pt x="178" y="0"/>
                  <a:pt x="0" y="64"/>
                  <a:pt x="0" y="144"/>
                </a:cubicBezTo>
                <a:cubicBezTo>
                  <a:pt x="0" y="792"/>
                  <a:pt x="0" y="792"/>
                  <a:pt x="0" y="792"/>
                </a:cubicBezTo>
                <a:cubicBezTo>
                  <a:pt x="0" y="872"/>
                  <a:pt x="178" y="936"/>
                  <a:pt x="396" y="936"/>
                </a:cubicBezTo>
                <a:cubicBezTo>
                  <a:pt x="615" y="936"/>
                  <a:pt x="792" y="872"/>
                  <a:pt x="792" y="792"/>
                </a:cubicBezTo>
                <a:cubicBezTo>
                  <a:pt x="792" y="792"/>
                  <a:pt x="792" y="792"/>
                  <a:pt x="792" y="792"/>
                </a:cubicBezTo>
                <a:cubicBezTo>
                  <a:pt x="792" y="144"/>
                  <a:pt x="792" y="144"/>
                  <a:pt x="792" y="144"/>
                </a:cubicBezTo>
                <a:close/>
                <a:moveTo>
                  <a:pt x="396" y="241"/>
                </a:moveTo>
                <a:cubicBezTo>
                  <a:pt x="214" y="241"/>
                  <a:pt x="65" y="198"/>
                  <a:pt x="65" y="144"/>
                </a:cubicBezTo>
                <a:cubicBezTo>
                  <a:pt x="65" y="90"/>
                  <a:pt x="214" y="47"/>
                  <a:pt x="396" y="47"/>
                </a:cubicBezTo>
                <a:cubicBezTo>
                  <a:pt x="579" y="47"/>
                  <a:pt x="728" y="90"/>
                  <a:pt x="728" y="144"/>
                </a:cubicBezTo>
                <a:cubicBezTo>
                  <a:pt x="728" y="198"/>
                  <a:pt x="579" y="241"/>
                  <a:pt x="396" y="241"/>
                </a:cubicBezTo>
                <a:close/>
                <a:moveTo>
                  <a:pt x="792" y="970"/>
                </a:moveTo>
                <a:cubicBezTo>
                  <a:pt x="792" y="970"/>
                  <a:pt x="792" y="970"/>
                  <a:pt x="792" y="970"/>
                </a:cubicBezTo>
                <a:cubicBezTo>
                  <a:pt x="792" y="1618"/>
                  <a:pt x="792" y="1618"/>
                  <a:pt x="792" y="1618"/>
                </a:cubicBezTo>
                <a:cubicBezTo>
                  <a:pt x="792" y="1618"/>
                  <a:pt x="792" y="1618"/>
                  <a:pt x="792" y="1618"/>
                </a:cubicBezTo>
                <a:cubicBezTo>
                  <a:pt x="792" y="1698"/>
                  <a:pt x="615" y="1762"/>
                  <a:pt x="396" y="1762"/>
                </a:cubicBezTo>
                <a:cubicBezTo>
                  <a:pt x="178" y="1762"/>
                  <a:pt x="0" y="1698"/>
                  <a:pt x="0" y="1618"/>
                </a:cubicBezTo>
                <a:cubicBezTo>
                  <a:pt x="0" y="970"/>
                  <a:pt x="0" y="970"/>
                  <a:pt x="0" y="970"/>
                </a:cubicBezTo>
                <a:cubicBezTo>
                  <a:pt x="0" y="951"/>
                  <a:pt x="11" y="932"/>
                  <a:pt x="30" y="915"/>
                </a:cubicBezTo>
                <a:cubicBezTo>
                  <a:pt x="48" y="926"/>
                  <a:pt x="71" y="937"/>
                  <a:pt x="97" y="946"/>
                </a:cubicBezTo>
                <a:cubicBezTo>
                  <a:pt x="178" y="976"/>
                  <a:pt x="284" y="992"/>
                  <a:pt x="396" y="992"/>
                </a:cubicBezTo>
                <a:cubicBezTo>
                  <a:pt x="509" y="992"/>
                  <a:pt x="615" y="976"/>
                  <a:pt x="696" y="946"/>
                </a:cubicBezTo>
                <a:cubicBezTo>
                  <a:pt x="722" y="937"/>
                  <a:pt x="744" y="926"/>
                  <a:pt x="763" y="915"/>
                </a:cubicBezTo>
                <a:cubicBezTo>
                  <a:pt x="782" y="932"/>
                  <a:pt x="792" y="951"/>
                  <a:pt x="792" y="970"/>
                </a:cubicBezTo>
                <a:close/>
                <a:moveTo>
                  <a:pt x="792" y="1796"/>
                </a:moveTo>
                <a:cubicBezTo>
                  <a:pt x="792" y="1796"/>
                  <a:pt x="792" y="1796"/>
                  <a:pt x="792" y="1796"/>
                </a:cubicBezTo>
                <a:cubicBezTo>
                  <a:pt x="792" y="2444"/>
                  <a:pt x="792" y="2444"/>
                  <a:pt x="792" y="2444"/>
                </a:cubicBezTo>
                <a:cubicBezTo>
                  <a:pt x="792" y="2444"/>
                  <a:pt x="792" y="2444"/>
                  <a:pt x="792" y="2444"/>
                </a:cubicBezTo>
                <a:cubicBezTo>
                  <a:pt x="792" y="2524"/>
                  <a:pt x="615" y="2588"/>
                  <a:pt x="396" y="2588"/>
                </a:cubicBezTo>
                <a:cubicBezTo>
                  <a:pt x="178" y="2588"/>
                  <a:pt x="0" y="2524"/>
                  <a:pt x="0" y="2444"/>
                </a:cubicBezTo>
                <a:cubicBezTo>
                  <a:pt x="0" y="1796"/>
                  <a:pt x="0" y="1796"/>
                  <a:pt x="0" y="1796"/>
                </a:cubicBezTo>
                <a:cubicBezTo>
                  <a:pt x="0" y="1777"/>
                  <a:pt x="11" y="1758"/>
                  <a:pt x="30" y="1741"/>
                </a:cubicBezTo>
                <a:cubicBezTo>
                  <a:pt x="48" y="1752"/>
                  <a:pt x="71" y="1763"/>
                  <a:pt x="97" y="1772"/>
                </a:cubicBezTo>
                <a:cubicBezTo>
                  <a:pt x="178" y="1802"/>
                  <a:pt x="284" y="1818"/>
                  <a:pt x="396" y="1818"/>
                </a:cubicBezTo>
                <a:cubicBezTo>
                  <a:pt x="509" y="1818"/>
                  <a:pt x="615" y="1802"/>
                  <a:pt x="696" y="1772"/>
                </a:cubicBezTo>
                <a:cubicBezTo>
                  <a:pt x="722" y="1763"/>
                  <a:pt x="744" y="1752"/>
                  <a:pt x="763" y="1741"/>
                </a:cubicBezTo>
                <a:cubicBezTo>
                  <a:pt x="782" y="1758"/>
                  <a:pt x="792" y="1777"/>
                  <a:pt x="792" y="1796"/>
                </a:cubicBezTo>
                <a:close/>
              </a:path>
            </a:pathLst>
          </a:custGeom>
          <a:solidFill>
            <a:srgbClr val="9354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7197" tIns="33598" rIns="67197" bIns="33598" numCol="1" anchor="t" anchorCtr="0" compatLnSpc="1">
            <a:prstTxWarp prst="textNoShape">
              <a:avLst/>
            </a:prstTxWarp>
          </a:bodyPr>
          <a:lstStyle/>
          <a:p>
            <a:pPr defTabSz="913841">
              <a:defRPr/>
            </a:pPr>
            <a:endParaRPr lang="en-US" sz="1320" kern="0">
              <a:solidFill>
                <a:srgbClr val="404040"/>
              </a:solidFill>
              <a:latin typeface="Segoe UI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978957" y="3229007"/>
            <a:ext cx="1159555" cy="2439481"/>
            <a:chOff x="8138456" y="2948621"/>
            <a:chExt cx="1188720" cy="2651745"/>
          </a:xfrm>
        </p:grpSpPr>
        <p:sp>
          <p:nvSpPr>
            <p:cNvPr id="49" name="Right Arrow 48"/>
            <p:cNvSpPr/>
            <p:nvPr/>
          </p:nvSpPr>
          <p:spPr bwMode="auto">
            <a:xfrm>
              <a:off x="8138456" y="2948621"/>
              <a:ext cx="1188720" cy="64008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7197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09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82" ker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Segoe UI"/>
                  <a:ea typeface="Segoe UI" pitchFamily="34" charset="0"/>
                  <a:cs typeface="Segoe UI" pitchFamily="34" charset="0"/>
                </a:rPr>
                <a:t>Service bus</a:t>
              </a:r>
            </a:p>
          </p:txBody>
        </p:sp>
        <p:sp>
          <p:nvSpPr>
            <p:cNvPr id="50" name="Right Arrow 49"/>
            <p:cNvSpPr/>
            <p:nvPr/>
          </p:nvSpPr>
          <p:spPr bwMode="auto">
            <a:xfrm>
              <a:off x="8138456" y="3619176"/>
              <a:ext cx="1188720" cy="640080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7197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098">
                <a:lnSpc>
                  <a:spcPct val="90000"/>
                </a:lnSpc>
                <a:defRPr/>
              </a:pPr>
              <a:r>
                <a:rPr lang="en-US" sz="882" ker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Segoe UI"/>
                  <a:ea typeface="Segoe UI" pitchFamily="34" charset="0"/>
                  <a:cs typeface="Segoe UI" pitchFamily="34" charset="0"/>
                </a:rPr>
                <a:t>Azure DBs</a:t>
              </a:r>
            </a:p>
          </p:txBody>
        </p:sp>
        <p:sp>
          <p:nvSpPr>
            <p:cNvPr id="51" name="Right Arrow 50"/>
            <p:cNvSpPr/>
            <p:nvPr/>
          </p:nvSpPr>
          <p:spPr bwMode="auto">
            <a:xfrm>
              <a:off x="8138456" y="4289731"/>
              <a:ext cx="1188720" cy="640080"/>
            </a:xfrm>
            <a:prstGeom prst="rightArrow">
              <a:avLst/>
            </a:prstGeom>
            <a:solidFill>
              <a:schemeClr val="accent3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7197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098">
                <a:lnSpc>
                  <a:spcPct val="90000"/>
                </a:lnSpc>
                <a:defRPr/>
              </a:pPr>
              <a:r>
                <a:rPr lang="en-US" sz="882" ker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Segoe UI"/>
                  <a:ea typeface="Segoe UI" pitchFamily="34" charset="0"/>
                  <a:cs typeface="Segoe UI" pitchFamily="34" charset="0"/>
                </a:rPr>
                <a:t>HDInsight</a:t>
              </a:r>
            </a:p>
          </p:txBody>
        </p:sp>
        <p:sp>
          <p:nvSpPr>
            <p:cNvPr id="52" name="Right Arrow 51"/>
            <p:cNvSpPr/>
            <p:nvPr/>
          </p:nvSpPr>
          <p:spPr bwMode="auto">
            <a:xfrm>
              <a:off x="8138456" y="4960286"/>
              <a:ext cx="1188720" cy="640080"/>
            </a:xfrm>
            <a:prstGeom prst="rightArrow">
              <a:avLst/>
            </a:prstGeom>
            <a:solidFill>
              <a:schemeClr val="accent3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7197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098">
                <a:lnSpc>
                  <a:spcPct val="90000"/>
                </a:lnSpc>
                <a:defRPr/>
              </a:pPr>
              <a:r>
                <a:rPr lang="en-US" sz="882" ker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atin typeface="Segoe UI"/>
                  <a:ea typeface="Segoe UI" pitchFamily="34" charset="0"/>
                  <a:cs typeface="Segoe UI" pitchFamily="34" charset="0"/>
                </a:rPr>
                <a:t>Azure Storage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>
            <a:off x="1456294" y="2998886"/>
            <a:ext cx="3044041" cy="1062780"/>
          </a:xfrm>
          <a:prstGeom prst="straightConnector1">
            <a:avLst/>
          </a:prstGeom>
          <a:ln w="25400">
            <a:solidFill>
              <a:srgbClr val="777777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69741" y="4214649"/>
            <a:ext cx="644275" cy="0"/>
          </a:xfrm>
          <a:prstGeom prst="straightConnector1">
            <a:avLst/>
          </a:prstGeom>
          <a:ln w="25400">
            <a:solidFill>
              <a:srgbClr val="777777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958221" y="4214649"/>
            <a:ext cx="644275" cy="0"/>
          </a:xfrm>
          <a:prstGeom prst="straightConnector1">
            <a:avLst/>
          </a:prstGeom>
          <a:ln w="25400">
            <a:solidFill>
              <a:srgbClr val="777777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958220" y="4672624"/>
            <a:ext cx="2440636" cy="885131"/>
          </a:xfrm>
          <a:prstGeom prst="straightConnector1">
            <a:avLst/>
          </a:prstGeom>
          <a:ln w="25400">
            <a:solidFill>
              <a:srgbClr val="777777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062310" y="4854742"/>
            <a:ext cx="1419310" cy="1160987"/>
          </a:xfrm>
          <a:prstGeom prst="straightConnector1">
            <a:avLst/>
          </a:prstGeom>
          <a:ln w="25400">
            <a:solidFill>
              <a:srgbClr val="777777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1958218" y="6233523"/>
            <a:ext cx="445983" cy="0"/>
          </a:xfrm>
          <a:prstGeom prst="straightConnector1">
            <a:avLst/>
          </a:prstGeom>
          <a:ln w="25400">
            <a:solidFill>
              <a:srgbClr val="77777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5767954" y="3933241"/>
            <a:ext cx="605218" cy="251598"/>
          </a:xfrm>
          <a:prstGeom prst="straightConnector1">
            <a:avLst/>
          </a:prstGeom>
          <a:ln w="25400">
            <a:solidFill>
              <a:srgbClr val="777777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767952" y="4739860"/>
            <a:ext cx="543827" cy="375331"/>
          </a:xfrm>
          <a:prstGeom prst="straightConnector1">
            <a:avLst/>
          </a:prstGeom>
          <a:ln w="25400">
            <a:solidFill>
              <a:srgbClr val="777777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 bwMode="auto">
          <a:xfrm>
            <a:off x="6356869" y="2870251"/>
            <a:ext cx="1507239" cy="1465198"/>
          </a:xfrm>
          <a:prstGeom prst="ellipse">
            <a:avLst/>
          </a:prstGeom>
          <a:solidFill>
            <a:srgbClr val="71B1D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3598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73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Fast Data</a:t>
            </a:r>
          </a:p>
        </p:txBody>
      </p:sp>
      <p:pic>
        <p:nvPicPr>
          <p:cNvPr id="62" name="Picture 61"/>
          <p:cNvPicPr/>
          <p:nvPr/>
        </p:nvPicPr>
        <p:blipFill rotWithShape="1">
          <a:blip r:embed="rId3"/>
          <a:srcRect r="74054"/>
          <a:stretch/>
        </p:blipFill>
        <p:spPr>
          <a:xfrm>
            <a:off x="6514747" y="3354320"/>
            <a:ext cx="626787" cy="683885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63" name="Freeform 43"/>
          <p:cNvSpPr>
            <a:spLocks noChangeAspect="1" noEditPoints="1"/>
          </p:cNvSpPr>
          <p:nvPr/>
        </p:nvSpPr>
        <p:spPr bwMode="black">
          <a:xfrm>
            <a:off x="10819676" y="5418582"/>
            <a:ext cx="444438" cy="807990"/>
          </a:xfrm>
          <a:custGeom>
            <a:avLst/>
            <a:gdLst>
              <a:gd name="T0" fmla="*/ 544 w 602"/>
              <a:gd name="T1" fmla="*/ 95 h 1156"/>
              <a:gd name="T2" fmla="*/ 119 w 602"/>
              <a:gd name="T3" fmla="*/ 1068 h 1156"/>
              <a:gd name="T4" fmla="*/ 112 w 602"/>
              <a:gd name="T5" fmla="*/ 1048 h 1156"/>
              <a:gd name="T6" fmla="*/ 288 w 602"/>
              <a:gd name="T7" fmla="*/ 1050 h 1156"/>
              <a:gd name="T8" fmla="*/ 296 w 602"/>
              <a:gd name="T9" fmla="*/ 1053 h 1156"/>
              <a:gd name="T10" fmla="*/ 291 w 602"/>
              <a:gd name="T11" fmla="*/ 1071 h 1156"/>
              <a:gd name="T12" fmla="*/ 290 w 602"/>
              <a:gd name="T13" fmla="*/ 1072 h 1156"/>
              <a:gd name="T14" fmla="*/ 290 w 602"/>
              <a:gd name="T15" fmla="*/ 1072 h 1156"/>
              <a:gd name="T16" fmla="*/ 276 w 602"/>
              <a:gd name="T17" fmla="*/ 1069 h 1156"/>
              <a:gd name="T18" fmla="*/ 271 w 602"/>
              <a:gd name="T19" fmla="*/ 1071 h 1156"/>
              <a:gd name="T20" fmla="*/ 275 w 602"/>
              <a:gd name="T21" fmla="*/ 1052 h 1156"/>
              <a:gd name="T22" fmla="*/ 285 w 602"/>
              <a:gd name="T23" fmla="*/ 1050 h 1156"/>
              <a:gd name="T24" fmla="*/ 298 w 602"/>
              <a:gd name="T25" fmla="*/ 1055 h 1156"/>
              <a:gd name="T26" fmla="*/ 315 w 602"/>
              <a:gd name="T27" fmla="*/ 1058 h 1156"/>
              <a:gd name="T28" fmla="*/ 319 w 602"/>
              <a:gd name="T29" fmla="*/ 1057 h 1156"/>
              <a:gd name="T30" fmla="*/ 320 w 602"/>
              <a:gd name="T31" fmla="*/ 1057 h 1156"/>
              <a:gd name="T32" fmla="*/ 314 w 602"/>
              <a:gd name="T33" fmla="*/ 1075 h 1156"/>
              <a:gd name="T34" fmla="*/ 301 w 602"/>
              <a:gd name="T35" fmla="*/ 1077 h 1156"/>
              <a:gd name="T36" fmla="*/ 292 w 602"/>
              <a:gd name="T37" fmla="*/ 1073 h 1156"/>
              <a:gd name="T38" fmla="*/ 298 w 602"/>
              <a:gd name="T39" fmla="*/ 1055 h 1156"/>
              <a:gd name="T40" fmla="*/ 298 w 602"/>
              <a:gd name="T41" fmla="*/ 1055 h 1156"/>
              <a:gd name="T42" fmla="*/ 298 w 602"/>
              <a:gd name="T43" fmla="*/ 1055 h 1156"/>
              <a:gd name="T44" fmla="*/ 305 w 602"/>
              <a:gd name="T45" fmla="*/ 1034 h 1156"/>
              <a:gd name="T46" fmla="*/ 318 w 602"/>
              <a:gd name="T47" fmla="*/ 1037 h 1156"/>
              <a:gd name="T48" fmla="*/ 325 w 602"/>
              <a:gd name="T49" fmla="*/ 1035 h 1156"/>
              <a:gd name="T50" fmla="*/ 326 w 602"/>
              <a:gd name="T51" fmla="*/ 1035 h 1156"/>
              <a:gd name="T52" fmla="*/ 314 w 602"/>
              <a:gd name="T53" fmla="*/ 1056 h 1156"/>
              <a:gd name="T54" fmla="*/ 299 w 602"/>
              <a:gd name="T55" fmla="*/ 1052 h 1156"/>
              <a:gd name="T56" fmla="*/ 299 w 602"/>
              <a:gd name="T57" fmla="*/ 1052 h 1156"/>
              <a:gd name="T58" fmla="*/ 304 w 602"/>
              <a:gd name="T59" fmla="*/ 1034 h 1156"/>
              <a:gd name="T60" fmla="*/ 292 w 602"/>
              <a:gd name="T61" fmla="*/ 1028 h 1156"/>
              <a:gd name="T62" fmla="*/ 302 w 602"/>
              <a:gd name="T63" fmla="*/ 1032 h 1156"/>
              <a:gd name="T64" fmla="*/ 302 w 602"/>
              <a:gd name="T65" fmla="*/ 1032 h 1156"/>
              <a:gd name="T66" fmla="*/ 297 w 602"/>
              <a:gd name="T67" fmla="*/ 1050 h 1156"/>
              <a:gd name="T68" fmla="*/ 297 w 602"/>
              <a:gd name="T69" fmla="*/ 1050 h 1156"/>
              <a:gd name="T70" fmla="*/ 296 w 602"/>
              <a:gd name="T71" fmla="*/ 1050 h 1156"/>
              <a:gd name="T72" fmla="*/ 296 w 602"/>
              <a:gd name="T73" fmla="*/ 1050 h 1156"/>
              <a:gd name="T74" fmla="*/ 296 w 602"/>
              <a:gd name="T75" fmla="*/ 1050 h 1156"/>
              <a:gd name="T76" fmla="*/ 277 w 602"/>
              <a:gd name="T77" fmla="*/ 1049 h 1156"/>
              <a:gd name="T78" fmla="*/ 277 w 602"/>
              <a:gd name="T79" fmla="*/ 1049 h 1156"/>
              <a:gd name="T80" fmla="*/ 277 w 602"/>
              <a:gd name="T81" fmla="*/ 1049 h 1156"/>
              <a:gd name="T82" fmla="*/ 276 w 602"/>
              <a:gd name="T83" fmla="*/ 1049 h 1156"/>
              <a:gd name="T84" fmla="*/ 281 w 602"/>
              <a:gd name="T85" fmla="*/ 1032 h 1156"/>
              <a:gd name="T86" fmla="*/ 287 w 602"/>
              <a:gd name="T87" fmla="*/ 1029 h 1156"/>
              <a:gd name="T88" fmla="*/ 467 w 602"/>
              <a:gd name="T89" fmla="*/ 1059 h 1156"/>
              <a:gd name="T90" fmla="*/ 478 w 602"/>
              <a:gd name="T91" fmla="*/ 1064 h 1156"/>
              <a:gd name="T92" fmla="*/ 466 w 602"/>
              <a:gd name="T93" fmla="*/ 1048 h 1156"/>
              <a:gd name="T94" fmla="*/ 602 w 602"/>
              <a:gd name="T95" fmla="*/ 1116 h 1156"/>
              <a:gd name="T96" fmla="*/ 0 w 602"/>
              <a:gd name="T97" fmla="*/ 40 h 1156"/>
              <a:gd name="T98" fmla="*/ 602 w 602"/>
              <a:gd name="T99" fmla="*/ 1116 h 1156"/>
              <a:gd name="T100" fmla="*/ 273 w 602"/>
              <a:gd name="T101" fmla="*/ 202 h 1156"/>
              <a:gd name="T102" fmla="*/ 273 w 602"/>
              <a:gd name="T103" fmla="*/ 911 h 1156"/>
              <a:gd name="T104" fmla="*/ 462 w 602"/>
              <a:gd name="T105" fmla="*/ 581 h 1156"/>
              <a:gd name="T106" fmla="*/ 284 w 602"/>
              <a:gd name="T107" fmla="*/ 391 h 1156"/>
              <a:gd name="T108" fmla="*/ 284 w 602"/>
              <a:gd name="T109" fmla="*/ 391 h 1156"/>
              <a:gd name="T110" fmla="*/ 273 w 602"/>
              <a:gd name="T111" fmla="*/ 391 h 1156"/>
              <a:gd name="T112" fmla="*/ 462 w 602"/>
              <a:gd name="T113" fmla="*/ 911 h 1156"/>
              <a:gd name="T114" fmla="*/ 462 w 602"/>
              <a:gd name="T115" fmla="*/ 379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02" h="1156">
                <a:moveTo>
                  <a:pt x="54" y="95"/>
                </a:moveTo>
                <a:cubicBezTo>
                  <a:pt x="54" y="367"/>
                  <a:pt x="54" y="639"/>
                  <a:pt x="54" y="911"/>
                </a:cubicBezTo>
                <a:cubicBezTo>
                  <a:pt x="217" y="911"/>
                  <a:pt x="381" y="911"/>
                  <a:pt x="544" y="911"/>
                </a:cubicBezTo>
                <a:cubicBezTo>
                  <a:pt x="544" y="639"/>
                  <a:pt x="544" y="367"/>
                  <a:pt x="544" y="95"/>
                </a:cubicBezTo>
                <a:cubicBezTo>
                  <a:pt x="381" y="95"/>
                  <a:pt x="217" y="95"/>
                  <a:pt x="54" y="95"/>
                </a:cubicBezTo>
                <a:close/>
                <a:moveTo>
                  <a:pt x="112" y="1053"/>
                </a:moveTo>
                <a:cubicBezTo>
                  <a:pt x="126" y="1068"/>
                  <a:pt x="126" y="1068"/>
                  <a:pt x="126" y="1068"/>
                </a:cubicBezTo>
                <a:cubicBezTo>
                  <a:pt x="119" y="1068"/>
                  <a:pt x="119" y="1068"/>
                  <a:pt x="119" y="1068"/>
                </a:cubicBezTo>
                <a:cubicBezTo>
                  <a:pt x="103" y="1050"/>
                  <a:pt x="103" y="1050"/>
                  <a:pt x="103" y="1050"/>
                </a:cubicBezTo>
                <a:cubicBezTo>
                  <a:pt x="119" y="1034"/>
                  <a:pt x="119" y="1034"/>
                  <a:pt x="119" y="1034"/>
                </a:cubicBezTo>
                <a:cubicBezTo>
                  <a:pt x="126" y="1034"/>
                  <a:pt x="126" y="1034"/>
                  <a:pt x="126" y="1034"/>
                </a:cubicBezTo>
                <a:cubicBezTo>
                  <a:pt x="112" y="1048"/>
                  <a:pt x="112" y="1048"/>
                  <a:pt x="112" y="1048"/>
                </a:cubicBezTo>
                <a:cubicBezTo>
                  <a:pt x="137" y="1048"/>
                  <a:pt x="137" y="1048"/>
                  <a:pt x="137" y="1048"/>
                </a:cubicBezTo>
                <a:cubicBezTo>
                  <a:pt x="137" y="1053"/>
                  <a:pt x="137" y="1053"/>
                  <a:pt x="137" y="1053"/>
                </a:cubicBezTo>
                <a:lnTo>
                  <a:pt x="112" y="1053"/>
                </a:lnTo>
                <a:close/>
                <a:moveTo>
                  <a:pt x="288" y="1050"/>
                </a:moveTo>
                <a:cubicBezTo>
                  <a:pt x="291" y="1050"/>
                  <a:pt x="294" y="1052"/>
                  <a:pt x="296" y="1053"/>
                </a:cubicBezTo>
                <a:cubicBezTo>
                  <a:pt x="296" y="1053"/>
                  <a:pt x="296" y="1053"/>
                  <a:pt x="296" y="1053"/>
                </a:cubicBezTo>
                <a:cubicBezTo>
                  <a:pt x="296" y="1053"/>
                  <a:pt x="296" y="1053"/>
                  <a:pt x="296" y="1053"/>
                </a:cubicBezTo>
                <a:cubicBezTo>
                  <a:pt x="296" y="1053"/>
                  <a:pt x="296" y="1053"/>
                  <a:pt x="296" y="1053"/>
                </a:cubicBezTo>
                <a:cubicBezTo>
                  <a:pt x="296" y="1053"/>
                  <a:pt x="296" y="1053"/>
                  <a:pt x="296" y="1053"/>
                </a:cubicBezTo>
                <a:cubicBezTo>
                  <a:pt x="296" y="1054"/>
                  <a:pt x="296" y="1054"/>
                  <a:pt x="296" y="1054"/>
                </a:cubicBezTo>
                <a:cubicBezTo>
                  <a:pt x="296" y="1054"/>
                  <a:pt x="291" y="1071"/>
                  <a:pt x="291" y="1072"/>
                </a:cubicBezTo>
                <a:cubicBezTo>
                  <a:pt x="291" y="1071"/>
                  <a:pt x="291" y="1071"/>
                  <a:pt x="291" y="1071"/>
                </a:cubicBezTo>
                <a:cubicBezTo>
                  <a:pt x="291" y="1072"/>
                  <a:pt x="291" y="1072"/>
                  <a:pt x="291" y="1072"/>
                </a:cubicBezTo>
                <a:cubicBezTo>
                  <a:pt x="290" y="1072"/>
                  <a:pt x="290" y="1072"/>
                  <a:pt x="290" y="1072"/>
                </a:cubicBezTo>
                <a:cubicBezTo>
                  <a:pt x="290" y="1072"/>
                  <a:pt x="290" y="1072"/>
                  <a:pt x="290" y="1072"/>
                </a:cubicBezTo>
                <a:cubicBezTo>
                  <a:pt x="290" y="1072"/>
                  <a:pt x="290" y="1072"/>
                  <a:pt x="290" y="1072"/>
                </a:cubicBezTo>
                <a:cubicBezTo>
                  <a:pt x="290" y="1072"/>
                  <a:pt x="290" y="1072"/>
                  <a:pt x="290" y="1072"/>
                </a:cubicBezTo>
                <a:cubicBezTo>
                  <a:pt x="290" y="1072"/>
                  <a:pt x="290" y="1072"/>
                  <a:pt x="290" y="1072"/>
                </a:cubicBezTo>
                <a:cubicBezTo>
                  <a:pt x="290" y="1072"/>
                  <a:pt x="290" y="1072"/>
                  <a:pt x="290" y="1072"/>
                </a:cubicBezTo>
                <a:cubicBezTo>
                  <a:pt x="290" y="1072"/>
                  <a:pt x="290" y="1072"/>
                  <a:pt x="290" y="1072"/>
                </a:cubicBezTo>
                <a:cubicBezTo>
                  <a:pt x="289" y="1071"/>
                  <a:pt x="288" y="1071"/>
                  <a:pt x="286" y="1070"/>
                </a:cubicBezTo>
                <a:cubicBezTo>
                  <a:pt x="285" y="1069"/>
                  <a:pt x="285" y="1069"/>
                  <a:pt x="284" y="1069"/>
                </a:cubicBezTo>
                <a:cubicBezTo>
                  <a:pt x="283" y="1069"/>
                  <a:pt x="281" y="1069"/>
                  <a:pt x="280" y="1069"/>
                </a:cubicBezTo>
                <a:cubicBezTo>
                  <a:pt x="279" y="1069"/>
                  <a:pt x="278" y="1069"/>
                  <a:pt x="276" y="1069"/>
                </a:cubicBezTo>
                <a:cubicBezTo>
                  <a:pt x="274" y="1069"/>
                  <a:pt x="273" y="1070"/>
                  <a:pt x="271" y="1071"/>
                </a:cubicBezTo>
                <a:cubicBezTo>
                  <a:pt x="271" y="1071"/>
                  <a:pt x="271" y="1071"/>
                  <a:pt x="271" y="1071"/>
                </a:cubicBezTo>
                <a:cubicBezTo>
                  <a:pt x="271" y="1071"/>
                  <a:pt x="271" y="1071"/>
                  <a:pt x="271" y="1071"/>
                </a:cubicBezTo>
                <a:cubicBezTo>
                  <a:pt x="271" y="1071"/>
                  <a:pt x="271" y="1071"/>
                  <a:pt x="271" y="1071"/>
                </a:cubicBezTo>
                <a:cubicBezTo>
                  <a:pt x="270" y="1070"/>
                  <a:pt x="270" y="1070"/>
                  <a:pt x="270" y="1070"/>
                </a:cubicBezTo>
                <a:cubicBezTo>
                  <a:pt x="270" y="1070"/>
                  <a:pt x="270" y="1070"/>
                  <a:pt x="270" y="1070"/>
                </a:cubicBezTo>
                <a:cubicBezTo>
                  <a:pt x="275" y="1052"/>
                  <a:pt x="275" y="1052"/>
                  <a:pt x="275" y="1052"/>
                </a:cubicBezTo>
                <a:cubicBezTo>
                  <a:pt x="275" y="1052"/>
                  <a:pt x="275" y="1052"/>
                  <a:pt x="275" y="1052"/>
                </a:cubicBezTo>
                <a:cubicBezTo>
                  <a:pt x="275" y="1052"/>
                  <a:pt x="275" y="1052"/>
                  <a:pt x="275" y="1052"/>
                </a:cubicBezTo>
                <a:cubicBezTo>
                  <a:pt x="277" y="1051"/>
                  <a:pt x="278" y="1051"/>
                  <a:pt x="279" y="1051"/>
                </a:cubicBezTo>
                <a:cubicBezTo>
                  <a:pt x="280" y="1050"/>
                  <a:pt x="281" y="1050"/>
                  <a:pt x="282" y="1050"/>
                </a:cubicBezTo>
                <a:cubicBezTo>
                  <a:pt x="283" y="1050"/>
                  <a:pt x="284" y="1050"/>
                  <a:pt x="285" y="1050"/>
                </a:cubicBezTo>
                <a:cubicBezTo>
                  <a:pt x="286" y="1050"/>
                  <a:pt x="287" y="1050"/>
                  <a:pt x="288" y="1050"/>
                </a:cubicBezTo>
                <a:close/>
                <a:moveTo>
                  <a:pt x="298" y="1055"/>
                </a:move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300" y="1056"/>
                  <a:pt x="301" y="1056"/>
                  <a:pt x="302" y="1057"/>
                </a:cubicBezTo>
                <a:cubicBezTo>
                  <a:pt x="303" y="1058"/>
                  <a:pt x="305" y="1058"/>
                  <a:pt x="306" y="1058"/>
                </a:cubicBezTo>
                <a:cubicBezTo>
                  <a:pt x="308" y="1058"/>
                  <a:pt x="310" y="1058"/>
                  <a:pt x="312" y="1058"/>
                </a:cubicBezTo>
                <a:cubicBezTo>
                  <a:pt x="313" y="1058"/>
                  <a:pt x="314" y="1058"/>
                  <a:pt x="315" y="1058"/>
                </a:cubicBezTo>
                <a:cubicBezTo>
                  <a:pt x="316" y="1057"/>
                  <a:pt x="317" y="1057"/>
                  <a:pt x="319" y="1056"/>
                </a:cubicBezTo>
                <a:cubicBezTo>
                  <a:pt x="319" y="1056"/>
                  <a:pt x="319" y="1057"/>
                  <a:pt x="319" y="1057"/>
                </a:cubicBezTo>
                <a:cubicBezTo>
                  <a:pt x="319" y="1057"/>
                  <a:pt x="319" y="1057"/>
                  <a:pt x="319" y="1057"/>
                </a:cubicBezTo>
                <a:cubicBezTo>
                  <a:pt x="319" y="1057"/>
                  <a:pt x="319" y="1057"/>
                  <a:pt x="319" y="1057"/>
                </a:cubicBezTo>
                <a:cubicBezTo>
                  <a:pt x="319" y="1057"/>
                  <a:pt x="319" y="1057"/>
                  <a:pt x="319" y="1057"/>
                </a:cubicBezTo>
                <a:cubicBezTo>
                  <a:pt x="319" y="1057"/>
                  <a:pt x="320" y="1057"/>
                  <a:pt x="320" y="1057"/>
                </a:cubicBezTo>
                <a:cubicBezTo>
                  <a:pt x="320" y="1057"/>
                  <a:pt x="320" y="1057"/>
                  <a:pt x="320" y="1057"/>
                </a:cubicBezTo>
                <a:cubicBezTo>
                  <a:pt x="320" y="1057"/>
                  <a:pt x="320" y="1057"/>
                  <a:pt x="320" y="1057"/>
                </a:cubicBezTo>
                <a:cubicBezTo>
                  <a:pt x="320" y="1057"/>
                  <a:pt x="320" y="1057"/>
                  <a:pt x="320" y="1057"/>
                </a:cubicBezTo>
                <a:cubicBezTo>
                  <a:pt x="320" y="1057"/>
                  <a:pt x="315" y="1075"/>
                  <a:pt x="315" y="1075"/>
                </a:cubicBezTo>
                <a:cubicBezTo>
                  <a:pt x="314" y="1075"/>
                  <a:pt x="314" y="1075"/>
                  <a:pt x="314" y="1075"/>
                </a:cubicBezTo>
                <a:cubicBezTo>
                  <a:pt x="314" y="1075"/>
                  <a:pt x="314" y="1075"/>
                  <a:pt x="314" y="1075"/>
                </a:cubicBezTo>
                <a:cubicBezTo>
                  <a:pt x="313" y="1076"/>
                  <a:pt x="312" y="1076"/>
                  <a:pt x="311" y="1076"/>
                </a:cubicBezTo>
                <a:cubicBezTo>
                  <a:pt x="309" y="1077"/>
                  <a:pt x="308" y="1077"/>
                  <a:pt x="307" y="1077"/>
                </a:cubicBezTo>
                <a:cubicBezTo>
                  <a:pt x="306" y="1077"/>
                  <a:pt x="305" y="1077"/>
                  <a:pt x="304" y="1077"/>
                </a:cubicBezTo>
                <a:cubicBezTo>
                  <a:pt x="303" y="1077"/>
                  <a:pt x="302" y="1077"/>
                  <a:pt x="301" y="1077"/>
                </a:cubicBezTo>
                <a:cubicBezTo>
                  <a:pt x="300" y="1077"/>
                  <a:pt x="300" y="1077"/>
                  <a:pt x="299" y="1077"/>
                </a:cubicBezTo>
                <a:cubicBezTo>
                  <a:pt x="298" y="1076"/>
                  <a:pt x="297" y="1076"/>
                  <a:pt x="297" y="1076"/>
                </a:cubicBezTo>
                <a:cubicBezTo>
                  <a:pt x="295" y="1075"/>
                  <a:pt x="294" y="1075"/>
                  <a:pt x="293" y="1074"/>
                </a:cubicBezTo>
                <a:cubicBezTo>
                  <a:pt x="293" y="1074"/>
                  <a:pt x="292" y="1073"/>
                  <a:pt x="292" y="1073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ubicBezTo>
                  <a:pt x="298" y="1055"/>
                  <a:pt x="298" y="1055"/>
                  <a:pt x="298" y="1055"/>
                </a:cubicBezTo>
                <a:close/>
                <a:moveTo>
                  <a:pt x="305" y="1034"/>
                </a:moveTo>
                <a:cubicBezTo>
                  <a:pt x="306" y="1034"/>
                  <a:pt x="307" y="1035"/>
                  <a:pt x="308" y="1036"/>
                </a:cubicBezTo>
                <a:cubicBezTo>
                  <a:pt x="310" y="1036"/>
                  <a:pt x="311" y="1037"/>
                  <a:pt x="313" y="1037"/>
                </a:cubicBezTo>
                <a:cubicBezTo>
                  <a:pt x="313" y="1037"/>
                  <a:pt x="314" y="1037"/>
                  <a:pt x="315" y="1037"/>
                </a:cubicBezTo>
                <a:cubicBezTo>
                  <a:pt x="316" y="1037"/>
                  <a:pt x="317" y="1037"/>
                  <a:pt x="318" y="1037"/>
                </a:cubicBezTo>
                <a:cubicBezTo>
                  <a:pt x="319" y="1037"/>
                  <a:pt x="320" y="1036"/>
                  <a:pt x="321" y="1036"/>
                </a:cubicBezTo>
                <a:cubicBezTo>
                  <a:pt x="322" y="1036"/>
                  <a:pt x="324" y="1035"/>
                  <a:pt x="325" y="1035"/>
                </a:cubicBezTo>
                <a:cubicBezTo>
                  <a:pt x="325" y="1035"/>
                  <a:pt x="325" y="1035"/>
                  <a:pt x="325" y="1035"/>
                </a:cubicBezTo>
                <a:cubicBezTo>
                  <a:pt x="325" y="1035"/>
                  <a:pt x="325" y="1035"/>
                  <a:pt x="325" y="1035"/>
                </a:cubicBezTo>
                <a:cubicBezTo>
                  <a:pt x="325" y="1035"/>
                  <a:pt x="325" y="1035"/>
                  <a:pt x="325" y="1035"/>
                </a:cubicBezTo>
                <a:cubicBezTo>
                  <a:pt x="325" y="1035"/>
                  <a:pt x="326" y="1035"/>
                  <a:pt x="326" y="1035"/>
                </a:cubicBezTo>
                <a:cubicBezTo>
                  <a:pt x="326" y="1035"/>
                  <a:pt x="326" y="1035"/>
                  <a:pt x="326" y="1035"/>
                </a:cubicBezTo>
                <a:cubicBezTo>
                  <a:pt x="326" y="1035"/>
                  <a:pt x="326" y="1035"/>
                  <a:pt x="326" y="1035"/>
                </a:cubicBezTo>
                <a:cubicBezTo>
                  <a:pt x="326" y="1035"/>
                  <a:pt x="321" y="1054"/>
                  <a:pt x="321" y="1054"/>
                </a:cubicBezTo>
                <a:cubicBezTo>
                  <a:pt x="321" y="1054"/>
                  <a:pt x="320" y="1054"/>
                  <a:pt x="320" y="1054"/>
                </a:cubicBezTo>
                <a:cubicBezTo>
                  <a:pt x="320" y="1054"/>
                  <a:pt x="320" y="1054"/>
                  <a:pt x="320" y="1054"/>
                </a:cubicBezTo>
                <a:cubicBezTo>
                  <a:pt x="318" y="1055"/>
                  <a:pt x="316" y="1055"/>
                  <a:pt x="314" y="1056"/>
                </a:cubicBezTo>
                <a:cubicBezTo>
                  <a:pt x="313" y="1056"/>
                  <a:pt x="311" y="1056"/>
                  <a:pt x="310" y="1056"/>
                </a:cubicBezTo>
                <a:cubicBezTo>
                  <a:pt x="308" y="1056"/>
                  <a:pt x="307" y="1056"/>
                  <a:pt x="306" y="1056"/>
                </a:cubicBezTo>
                <a:cubicBezTo>
                  <a:pt x="304" y="1055"/>
                  <a:pt x="302" y="1054"/>
                  <a:pt x="300" y="1053"/>
                </a:cubicBezTo>
                <a:cubicBezTo>
                  <a:pt x="300" y="1053"/>
                  <a:pt x="299" y="1053"/>
                  <a:pt x="299" y="1052"/>
                </a:cubicBezTo>
                <a:cubicBezTo>
                  <a:pt x="299" y="1052"/>
                  <a:pt x="299" y="1052"/>
                  <a:pt x="299" y="1052"/>
                </a:cubicBezTo>
                <a:cubicBezTo>
                  <a:pt x="299" y="1052"/>
                  <a:pt x="299" y="1052"/>
                  <a:pt x="299" y="1052"/>
                </a:cubicBezTo>
                <a:cubicBezTo>
                  <a:pt x="299" y="1052"/>
                  <a:pt x="299" y="1052"/>
                  <a:pt x="299" y="1052"/>
                </a:cubicBezTo>
                <a:cubicBezTo>
                  <a:pt x="299" y="1052"/>
                  <a:pt x="299" y="1052"/>
                  <a:pt x="299" y="1052"/>
                </a:cubicBezTo>
                <a:cubicBezTo>
                  <a:pt x="299" y="1052"/>
                  <a:pt x="304" y="1034"/>
                  <a:pt x="304" y="1034"/>
                </a:cubicBezTo>
                <a:cubicBezTo>
                  <a:pt x="304" y="1034"/>
                  <a:pt x="304" y="1034"/>
                  <a:pt x="304" y="1034"/>
                </a:cubicBezTo>
                <a:cubicBezTo>
                  <a:pt x="304" y="1034"/>
                  <a:pt x="304" y="1034"/>
                  <a:pt x="304" y="1034"/>
                </a:cubicBezTo>
                <a:cubicBezTo>
                  <a:pt x="304" y="1034"/>
                  <a:pt x="304" y="1034"/>
                  <a:pt x="304" y="1034"/>
                </a:cubicBezTo>
                <a:cubicBezTo>
                  <a:pt x="304" y="1034"/>
                  <a:pt x="304" y="1034"/>
                  <a:pt x="304" y="1034"/>
                </a:cubicBezTo>
                <a:cubicBezTo>
                  <a:pt x="304" y="1034"/>
                  <a:pt x="304" y="1034"/>
                  <a:pt x="304" y="1034"/>
                </a:cubicBezTo>
                <a:cubicBezTo>
                  <a:pt x="304" y="1033"/>
                  <a:pt x="304" y="1033"/>
                  <a:pt x="305" y="1034"/>
                </a:cubicBezTo>
                <a:close/>
                <a:moveTo>
                  <a:pt x="292" y="1028"/>
                </a:moveTo>
                <a:cubicBezTo>
                  <a:pt x="295" y="1028"/>
                  <a:pt x="297" y="1029"/>
                  <a:pt x="299" y="1030"/>
                </a:cubicBezTo>
                <a:cubicBezTo>
                  <a:pt x="299" y="1030"/>
                  <a:pt x="299" y="1030"/>
                  <a:pt x="299" y="1030"/>
                </a:cubicBezTo>
                <a:cubicBezTo>
                  <a:pt x="300" y="1030"/>
                  <a:pt x="301" y="1031"/>
                  <a:pt x="302" y="1032"/>
                </a:cubicBezTo>
                <a:cubicBezTo>
                  <a:pt x="302" y="1032"/>
                  <a:pt x="302" y="1032"/>
                  <a:pt x="302" y="1032"/>
                </a:cubicBezTo>
                <a:cubicBezTo>
                  <a:pt x="302" y="1032"/>
                  <a:pt x="302" y="1032"/>
                  <a:pt x="302" y="1032"/>
                </a:cubicBezTo>
                <a:cubicBezTo>
                  <a:pt x="302" y="1032"/>
                  <a:pt x="302" y="1032"/>
                  <a:pt x="302" y="1032"/>
                </a:cubicBezTo>
                <a:cubicBezTo>
                  <a:pt x="302" y="1032"/>
                  <a:pt x="302" y="1032"/>
                  <a:pt x="302" y="1032"/>
                </a:cubicBezTo>
                <a:cubicBezTo>
                  <a:pt x="302" y="1032"/>
                  <a:pt x="302" y="1032"/>
                  <a:pt x="302" y="1032"/>
                </a:cubicBezTo>
                <a:cubicBezTo>
                  <a:pt x="302" y="1033"/>
                  <a:pt x="302" y="1033"/>
                  <a:pt x="302" y="1033"/>
                </a:cubicBezTo>
                <a:cubicBezTo>
                  <a:pt x="300" y="1039"/>
                  <a:pt x="300" y="1039"/>
                  <a:pt x="300" y="1039"/>
                </a:cubicBezTo>
                <a:cubicBezTo>
                  <a:pt x="297" y="1050"/>
                  <a:pt x="297" y="1050"/>
                  <a:pt x="297" y="1050"/>
                </a:cubicBezTo>
                <a:cubicBezTo>
                  <a:pt x="297" y="1050"/>
                  <a:pt x="297" y="1050"/>
                  <a:pt x="297" y="1050"/>
                </a:cubicBezTo>
                <a:cubicBezTo>
                  <a:pt x="297" y="1050"/>
                  <a:pt x="297" y="1050"/>
                  <a:pt x="297" y="1050"/>
                </a:cubicBezTo>
                <a:cubicBezTo>
                  <a:pt x="297" y="1050"/>
                  <a:pt x="297" y="1050"/>
                  <a:pt x="297" y="1050"/>
                </a:cubicBezTo>
                <a:cubicBezTo>
                  <a:pt x="297" y="1050"/>
                  <a:pt x="297" y="1050"/>
                  <a:pt x="297" y="1050"/>
                </a:cubicBezTo>
                <a:cubicBezTo>
                  <a:pt x="297" y="1050"/>
                  <a:pt x="297" y="1050"/>
                  <a:pt x="297" y="1050"/>
                </a:cubicBezTo>
                <a:cubicBezTo>
                  <a:pt x="297" y="1050"/>
                  <a:pt x="297" y="1050"/>
                  <a:pt x="297" y="1050"/>
                </a:cubicBezTo>
                <a:cubicBezTo>
                  <a:pt x="297" y="1050"/>
                  <a:pt x="297" y="1050"/>
                  <a:pt x="297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6" y="1050"/>
                  <a:pt x="296" y="1050"/>
                  <a:pt x="296" y="1050"/>
                </a:cubicBezTo>
                <a:cubicBezTo>
                  <a:pt x="295" y="1049"/>
                  <a:pt x="294" y="1049"/>
                  <a:pt x="292" y="1048"/>
                </a:cubicBezTo>
                <a:cubicBezTo>
                  <a:pt x="291" y="1048"/>
                  <a:pt x="290" y="1047"/>
                  <a:pt x="288" y="1047"/>
                </a:cubicBezTo>
                <a:cubicBezTo>
                  <a:pt x="285" y="1047"/>
                  <a:pt x="281" y="1047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7" y="1049"/>
                  <a:pt x="277" y="1049"/>
                  <a:pt x="277" y="1049"/>
                </a:cubicBezTo>
                <a:cubicBezTo>
                  <a:pt x="276" y="1049"/>
                  <a:pt x="276" y="1049"/>
                  <a:pt x="276" y="1049"/>
                </a:cubicBezTo>
                <a:cubicBezTo>
                  <a:pt x="276" y="1049"/>
                  <a:pt x="276" y="1049"/>
                  <a:pt x="276" y="1049"/>
                </a:cubicBezTo>
                <a:cubicBezTo>
                  <a:pt x="276" y="1049"/>
                  <a:pt x="276" y="1049"/>
                  <a:pt x="276" y="1049"/>
                </a:cubicBezTo>
                <a:cubicBezTo>
                  <a:pt x="276" y="1049"/>
                  <a:pt x="276" y="1049"/>
                  <a:pt x="276" y="1049"/>
                </a:cubicBezTo>
                <a:cubicBezTo>
                  <a:pt x="276" y="1049"/>
                  <a:pt x="276" y="1049"/>
                  <a:pt x="276" y="1049"/>
                </a:cubicBezTo>
                <a:cubicBezTo>
                  <a:pt x="276" y="1049"/>
                  <a:pt x="276" y="1049"/>
                  <a:pt x="276" y="1049"/>
                </a:cubicBezTo>
                <a:cubicBezTo>
                  <a:pt x="281" y="1032"/>
                  <a:pt x="281" y="1032"/>
                  <a:pt x="281" y="1032"/>
                </a:cubicBezTo>
                <a:cubicBezTo>
                  <a:pt x="281" y="1031"/>
                  <a:pt x="281" y="1031"/>
                  <a:pt x="281" y="1031"/>
                </a:cubicBezTo>
                <a:cubicBezTo>
                  <a:pt x="281" y="1030"/>
                  <a:pt x="282" y="1030"/>
                  <a:pt x="282" y="1030"/>
                </a:cubicBezTo>
                <a:cubicBezTo>
                  <a:pt x="282" y="1030"/>
                  <a:pt x="282" y="1030"/>
                  <a:pt x="282" y="1030"/>
                </a:cubicBezTo>
                <a:cubicBezTo>
                  <a:pt x="284" y="1030"/>
                  <a:pt x="286" y="1029"/>
                  <a:pt x="287" y="1029"/>
                </a:cubicBezTo>
                <a:cubicBezTo>
                  <a:pt x="289" y="1028"/>
                  <a:pt x="291" y="1028"/>
                  <a:pt x="292" y="1028"/>
                </a:cubicBezTo>
                <a:close/>
                <a:moveTo>
                  <a:pt x="478" y="1033"/>
                </a:moveTo>
                <a:cubicBezTo>
                  <a:pt x="469" y="1033"/>
                  <a:pt x="462" y="1040"/>
                  <a:pt x="462" y="1048"/>
                </a:cubicBezTo>
                <a:cubicBezTo>
                  <a:pt x="462" y="1052"/>
                  <a:pt x="464" y="1056"/>
                  <a:pt x="467" y="1059"/>
                </a:cubicBezTo>
                <a:cubicBezTo>
                  <a:pt x="460" y="1068"/>
                  <a:pt x="460" y="1068"/>
                  <a:pt x="460" y="1068"/>
                </a:cubicBezTo>
                <a:cubicBezTo>
                  <a:pt x="463" y="1070"/>
                  <a:pt x="463" y="1070"/>
                  <a:pt x="463" y="1070"/>
                </a:cubicBezTo>
                <a:cubicBezTo>
                  <a:pt x="470" y="1061"/>
                  <a:pt x="470" y="1061"/>
                  <a:pt x="470" y="1061"/>
                </a:cubicBezTo>
                <a:cubicBezTo>
                  <a:pt x="472" y="1063"/>
                  <a:pt x="475" y="1064"/>
                  <a:pt x="478" y="1064"/>
                </a:cubicBezTo>
                <a:cubicBezTo>
                  <a:pt x="486" y="1064"/>
                  <a:pt x="493" y="1057"/>
                  <a:pt x="493" y="1048"/>
                </a:cubicBezTo>
                <a:cubicBezTo>
                  <a:pt x="493" y="1040"/>
                  <a:pt x="486" y="1033"/>
                  <a:pt x="478" y="1033"/>
                </a:cubicBezTo>
                <a:close/>
                <a:moveTo>
                  <a:pt x="478" y="1060"/>
                </a:moveTo>
                <a:cubicBezTo>
                  <a:pt x="471" y="1060"/>
                  <a:pt x="466" y="1055"/>
                  <a:pt x="466" y="1048"/>
                </a:cubicBezTo>
                <a:cubicBezTo>
                  <a:pt x="466" y="1042"/>
                  <a:pt x="471" y="1037"/>
                  <a:pt x="478" y="1037"/>
                </a:cubicBezTo>
                <a:cubicBezTo>
                  <a:pt x="484" y="1037"/>
                  <a:pt x="489" y="1042"/>
                  <a:pt x="489" y="1048"/>
                </a:cubicBezTo>
                <a:cubicBezTo>
                  <a:pt x="489" y="1055"/>
                  <a:pt x="484" y="1060"/>
                  <a:pt x="478" y="1060"/>
                </a:cubicBezTo>
                <a:close/>
                <a:moveTo>
                  <a:pt x="602" y="1116"/>
                </a:moveTo>
                <a:cubicBezTo>
                  <a:pt x="602" y="1139"/>
                  <a:pt x="584" y="1156"/>
                  <a:pt x="562" y="1156"/>
                </a:cubicBezTo>
                <a:cubicBezTo>
                  <a:pt x="40" y="1156"/>
                  <a:pt x="40" y="1156"/>
                  <a:pt x="40" y="1156"/>
                </a:cubicBezTo>
                <a:cubicBezTo>
                  <a:pt x="18" y="1156"/>
                  <a:pt x="0" y="1139"/>
                  <a:pt x="0" y="111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584" y="0"/>
                  <a:pt x="602" y="18"/>
                  <a:pt x="602" y="40"/>
                </a:cubicBezTo>
                <a:lnTo>
                  <a:pt x="602" y="1116"/>
                </a:lnTo>
                <a:close/>
                <a:moveTo>
                  <a:pt x="273" y="379"/>
                </a:moveTo>
                <a:cubicBezTo>
                  <a:pt x="95" y="379"/>
                  <a:pt x="95" y="379"/>
                  <a:pt x="95" y="379"/>
                </a:cubicBezTo>
                <a:cubicBezTo>
                  <a:pt x="95" y="202"/>
                  <a:pt x="95" y="202"/>
                  <a:pt x="95" y="202"/>
                </a:cubicBezTo>
                <a:cubicBezTo>
                  <a:pt x="273" y="202"/>
                  <a:pt x="273" y="202"/>
                  <a:pt x="273" y="202"/>
                </a:cubicBezTo>
                <a:lnTo>
                  <a:pt x="273" y="379"/>
                </a:lnTo>
                <a:close/>
                <a:moveTo>
                  <a:pt x="95" y="769"/>
                </a:moveTo>
                <a:cubicBezTo>
                  <a:pt x="273" y="769"/>
                  <a:pt x="273" y="769"/>
                  <a:pt x="273" y="769"/>
                </a:cubicBezTo>
                <a:cubicBezTo>
                  <a:pt x="273" y="911"/>
                  <a:pt x="273" y="911"/>
                  <a:pt x="273" y="911"/>
                </a:cubicBezTo>
                <a:cubicBezTo>
                  <a:pt x="95" y="911"/>
                  <a:pt x="95" y="911"/>
                  <a:pt x="95" y="911"/>
                </a:cubicBezTo>
                <a:lnTo>
                  <a:pt x="95" y="769"/>
                </a:lnTo>
                <a:close/>
                <a:moveTo>
                  <a:pt x="95" y="581"/>
                </a:moveTo>
                <a:cubicBezTo>
                  <a:pt x="462" y="581"/>
                  <a:pt x="462" y="581"/>
                  <a:pt x="462" y="581"/>
                </a:cubicBezTo>
                <a:cubicBezTo>
                  <a:pt x="462" y="758"/>
                  <a:pt x="462" y="758"/>
                  <a:pt x="462" y="758"/>
                </a:cubicBezTo>
                <a:cubicBezTo>
                  <a:pt x="95" y="758"/>
                  <a:pt x="95" y="758"/>
                  <a:pt x="95" y="758"/>
                </a:cubicBezTo>
                <a:lnTo>
                  <a:pt x="95" y="581"/>
                </a:lnTo>
                <a:close/>
                <a:moveTo>
                  <a:pt x="284" y="391"/>
                </a:moveTo>
                <a:cubicBezTo>
                  <a:pt x="462" y="391"/>
                  <a:pt x="462" y="391"/>
                  <a:pt x="462" y="391"/>
                </a:cubicBezTo>
                <a:cubicBezTo>
                  <a:pt x="462" y="568"/>
                  <a:pt x="462" y="568"/>
                  <a:pt x="462" y="568"/>
                </a:cubicBezTo>
                <a:cubicBezTo>
                  <a:pt x="284" y="568"/>
                  <a:pt x="284" y="568"/>
                  <a:pt x="284" y="568"/>
                </a:cubicBezTo>
                <a:lnTo>
                  <a:pt x="284" y="391"/>
                </a:lnTo>
                <a:close/>
                <a:moveTo>
                  <a:pt x="273" y="568"/>
                </a:moveTo>
                <a:cubicBezTo>
                  <a:pt x="95" y="568"/>
                  <a:pt x="95" y="568"/>
                  <a:pt x="95" y="568"/>
                </a:cubicBezTo>
                <a:cubicBezTo>
                  <a:pt x="95" y="391"/>
                  <a:pt x="95" y="391"/>
                  <a:pt x="95" y="391"/>
                </a:cubicBezTo>
                <a:cubicBezTo>
                  <a:pt x="273" y="391"/>
                  <a:pt x="273" y="391"/>
                  <a:pt x="273" y="391"/>
                </a:cubicBezTo>
                <a:lnTo>
                  <a:pt x="273" y="568"/>
                </a:lnTo>
                <a:close/>
                <a:moveTo>
                  <a:pt x="284" y="769"/>
                </a:moveTo>
                <a:cubicBezTo>
                  <a:pt x="462" y="769"/>
                  <a:pt x="462" y="769"/>
                  <a:pt x="462" y="769"/>
                </a:cubicBezTo>
                <a:cubicBezTo>
                  <a:pt x="462" y="911"/>
                  <a:pt x="462" y="911"/>
                  <a:pt x="462" y="911"/>
                </a:cubicBezTo>
                <a:cubicBezTo>
                  <a:pt x="284" y="911"/>
                  <a:pt x="284" y="911"/>
                  <a:pt x="284" y="911"/>
                </a:cubicBezTo>
                <a:lnTo>
                  <a:pt x="284" y="769"/>
                </a:lnTo>
                <a:close/>
                <a:moveTo>
                  <a:pt x="462" y="202"/>
                </a:moveTo>
                <a:cubicBezTo>
                  <a:pt x="462" y="379"/>
                  <a:pt x="462" y="379"/>
                  <a:pt x="462" y="379"/>
                </a:cubicBezTo>
                <a:cubicBezTo>
                  <a:pt x="284" y="379"/>
                  <a:pt x="284" y="379"/>
                  <a:pt x="284" y="379"/>
                </a:cubicBezTo>
                <a:cubicBezTo>
                  <a:pt x="284" y="202"/>
                  <a:pt x="284" y="202"/>
                  <a:pt x="284" y="202"/>
                </a:cubicBezTo>
                <a:lnTo>
                  <a:pt x="462" y="202"/>
                </a:lnTo>
                <a:close/>
              </a:path>
            </a:pathLst>
          </a:custGeom>
          <a:solidFill>
            <a:srgbClr val="008272"/>
          </a:solidFill>
          <a:ln>
            <a:noFill/>
          </a:ln>
        </p:spPr>
        <p:txBody>
          <a:bodyPr vert="horz" wrap="square" lIns="67197" tIns="33598" rIns="67197" bIns="33598" numCol="1" anchor="t" anchorCtr="0" compatLnSpc="1">
            <a:prstTxWarp prst="textNoShape">
              <a:avLst/>
            </a:prstTxWarp>
          </a:bodyPr>
          <a:lstStyle/>
          <a:p>
            <a:pPr defTabSz="913841">
              <a:defRPr/>
            </a:pPr>
            <a:endParaRPr lang="en-US" sz="1320" kern="0">
              <a:solidFill>
                <a:srgbClr val="404040"/>
              </a:solidFill>
              <a:latin typeface="Segoe UI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30205" y="6226567"/>
            <a:ext cx="1272784" cy="14209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Aft>
                <a:spcPts val="600"/>
              </a:spcAft>
              <a:defRPr sz="1400">
                <a:gradFill>
                  <a:gsLst>
                    <a:gs pos="2917">
                      <a:schemeClr val="tx2"/>
                    </a:gs>
                    <a:gs pos="30000">
                      <a:schemeClr val="tx2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defTabSz="913841">
              <a:defRPr/>
            </a:pPr>
            <a:r>
              <a:rPr lang="en-US" sz="1026" kern="0">
                <a:gradFill>
                  <a:gsLst>
                    <a:gs pos="2917">
                      <a:srgbClr val="00188F"/>
                    </a:gs>
                    <a:gs pos="30000">
                      <a:srgbClr val="00188F"/>
                    </a:gs>
                  </a:gsLst>
                  <a:lin ang="5400000" scaled="0"/>
                </a:gradFill>
                <a:latin typeface="Segoe UI"/>
              </a:rPr>
              <a:t>Devices to take action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4817351" y="4322213"/>
            <a:ext cx="643634" cy="598703"/>
            <a:chOff x="7097986" y="2930421"/>
            <a:chExt cx="1699728" cy="1870084"/>
          </a:xfrm>
        </p:grpSpPr>
        <p:grpSp>
          <p:nvGrpSpPr>
            <p:cNvPr id="66" name="Group 65"/>
            <p:cNvGrpSpPr/>
            <p:nvPr/>
          </p:nvGrpSpPr>
          <p:grpSpPr>
            <a:xfrm>
              <a:off x="7097986" y="2930421"/>
              <a:ext cx="1699728" cy="441120"/>
              <a:chOff x="8193115" y="354643"/>
              <a:chExt cx="1699728" cy="44112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8193115" y="354643"/>
                <a:ext cx="1699727" cy="2590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3841">
                  <a:defRPr/>
                </a:pPr>
                <a:endParaRPr lang="en-US" sz="1765" kern="0">
                  <a:solidFill>
                    <a:srgbClr val="404040"/>
                  </a:solidFill>
                  <a:latin typeface="Segoe UI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8193116" y="536683"/>
                <a:ext cx="262101" cy="2590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3841">
                  <a:defRPr/>
                </a:pPr>
                <a:endParaRPr lang="en-US" sz="1765" kern="0">
                  <a:solidFill>
                    <a:srgbClr val="404040"/>
                  </a:solidFill>
                  <a:latin typeface="Segoe UI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9630742" y="536683"/>
                <a:ext cx="262101" cy="2590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3841">
                  <a:defRPr/>
                </a:pPr>
                <a:endParaRPr lang="en-US" sz="1765" kern="0">
                  <a:solidFill>
                    <a:srgbClr val="404040"/>
                  </a:solidFill>
                  <a:latin typeface="Segoe UI"/>
                </a:endParaRP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7489291" y="3371437"/>
              <a:ext cx="297114" cy="259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3841">
                <a:defRPr/>
              </a:pPr>
              <a:endParaRPr lang="en-US" sz="1765" kern="0">
                <a:solidFill>
                  <a:srgbClr val="404040"/>
                </a:solidFill>
                <a:latin typeface="Segoe UI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489291" y="3735923"/>
              <a:ext cx="297114" cy="259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3841">
                <a:defRPr/>
              </a:pPr>
              <a:endParaRPr lang="en-US" sz="1765" kern="0">
                <a:solidFill>
                  <a:srgbClr val="404040"/>
                </a:solidFill>
                <a:latin typeface="Segoe UI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89291" y="4100409"/>
              <a:ext cx="297114" cy="259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3841">
                <a:defRPr/>
              </a:pPr>
              <a:endParaRPr lang="en-US" sz="1765" kern="0">
                <a:solidFill>
                  <a:srgbClr val="404040"/>
                </a:solidFill>
                <a:latin typeface="Segoe UI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863895" y="3558123"/>
              <a:ext cx="297114" cy="259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3841">
                <a:defRPr/>
              </a:pPr>
              <a:endParaRPr lang="en-US" sz="1765" kern="0">
                <a:solidFill>
                  <a:srgbClr val="404040"/>
                </a:solidFill>
                <a:latin typeface="Segoe UI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863895" y="3922609"/>
              <a:ext cx="297114" cy="259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3841">
                <a:defRPr/>
              </a:pPr>
              <a:endParaRPr lang="en-US" sz="1765" kern="0">
                <a:solidFill>
                  <a:srgbClr val="404040"/>
                </a:solidFill>
                <a:latin typeface="Segoe UI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238499" y="3735923"/>
              <a:ext cx="297114" cy="259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3841">
                <a:defRPr/>
              </a:pPr>
              <a:endParaRPr lang="en-US" sz="1765" kern="0">
                <a:solidFill>
                  <a:srgbClr val="404040"/>
                </a:solidFill>
                <a:latin typeface="Segoe UI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 rot="10800000">
              <a:off x="7097986" y="4359385"/>
              <a:ext cx="1699728" cy="441120"/>
              <a:chOff x="8193115" y="354643"/>
              <a:chExt cx="1699728" cy="44112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8193115" y="354643"/>
                <a:ext cx="1699727" cy="2590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3841">
                  <a:defRPr/>
                </a:pPr>
                <a:endParaRPr lang="en-US" sz="1765" kern="0">
                  <a:solidFill>
                    <a:srgbClr val="404040"/>
                  </a:solidFill>
                  <a:latin typeface="Segoe U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193116" y="536683"/>
                <a:ext cx="262101" cy="2590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3841">
                  <a:defRPr/>
                </a:pPr>
                <a:endParaRPr lang="en-US" sz="1765" kern="0">
                  <a:solidFill>
                    <a:srgbClr val="404040"/>
                  </a:solidFill>
                  <a:latin typeface="Segoe U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9630742" y="536683"/>
                <a:ext cx="262101" cy="2590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913841">
                  <a:defRPr/>
                </a:pPr>
                <a:endParaRPr lang="en-US" sz="1765" kern="0">
                  <a:solidFill>
                    <a:srgbClr val="404040"/>
                  </a:solidFill>
                  <a:latin typeface="Segoe UI"/>
                </a:endParaRPr>
              </a:p>
            </p:txBody>
          </p:sp>
        </p:grpSp>
      </p:grpSp>
      <p:sp>
        <p:nvSpPr>
          <p:cNvPr id="80" name="Oval 79"/>
          <p:cNvSpPr/>
          <p:nvPr/>
        </p:nvSpPr>
        <p:spPr bwMode="auto">
          <a:xfrm>
            <a:off x="6413820" y="4708969"/>
            <a:ext cx="1507239" cy="1465198"/>
          </a:xfrm>
          <a:prstGeom prst="ellipse">
            <a:avLst/>
          </a:prstGeom>
          <a:solidFill>
            <a:srgbClr val="71B1D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3598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0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73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Slow Data</a:t>
            </a: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048" y="3377728"/>
            <a:ext cx="738317" cy="723401"/>
          </a:xfrm>
          <a:prstGeom prst="rect">
            <a:avLst/>
          </a:prstGeom>
        </p:spPr>
      </p:pic>
      <p:sp>
        <p:nvSpPr>
          <p:cNvPr id="82" name="Right Arrow 81"/>
          <p:cNvSpPr/>
          <p:nvPr/>
        </p:nvSpPr>
        <p:spPr bwMode="auto">
          <a:xfrm>
            <a:off x="7981082" y="5682979"/>
            <a:ext cx="1159555" cy="588843"/>
          </a:xfrm>
          <a:prstGeom prst="rightArrow">
            <a:avLst/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197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098">
              <a:lnSpc>
                <a:spcPct val="90000"/>
              </a:lnSpc>
              <a:defRPr/>
            </a:pPr>
            <a:r>
              <a:rPr lang="en-US" sz="882" ker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Segoe UI"/>
                <a:ea typeface="Segoe UI" pitchFamily="34" charset="0"/>
                <a:cs typeface="Segoe UI" pitchFamily="34" charset="0"/>
              </a:rPr>
              <a:t>Azure Data Lake</a:t>
            </a: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5597" y="4429215"/>
            <a:ext cx="1051074" cy="69056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684" y="2375675"/>
            <a:ext cx="753138" cy="753138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8481" y="5232019"/>
            <a:ext cx="506103" cy="460537"/>
          </a:xfrm>
          <a:prstGeom prst="rect">
            <a:avLst/>
          </a:prstGeom>
        </p:spPr>
      </p:pic>
      <p:cxnSp>
        <p:nvCxnSpPr>
          <p:cNvPr id="86" name="Straight Arrow Connector 85"/>
          <p:cNvCxnSpPr/>
          <p:nvPr/>
        </p:nvCxnSpPr>
        <p:spPr>
          <a:xfrm flipV="1">
            <a:off x="1976215" y="4457635"/>
            <a:ext cx="626282" cy="405004"/>
          </a:xfrm>
          <a:prstGeom prst="straightConnector1">
            <a:avLst/>
          </a:prstGeom>
          <a:ln w="25400">
            <a:solidFill>
              <a:srgbClr val="777777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itle 16"/>
          <p:cNvSpPr>
            <a:spLocks noGrp="1"/>
          </p:cNvSpPr>
          <p:nvPr>
            <p:ph type="title"/>
          </p:nvPr>
        </p:nvSpPr>
        <p:spPr>
          <a:xfrm>
            <a:off x="270067" y="446518"/>
            <a:ext cx="11654187" cy="899409"/>
          </a:xfrm>
        </p:spPr>
        <p:txBody>
          <a:bodyPr/>
          <a:lstStyle/>
          <a:p>
            <a:r>
              <a:rPr lang="en-US" dirty="0"/>
              <a:t>Azure Event Hubs for Big Data</a:t>
            </a:r>
          </a:p>
        </p:txBody>
      </p:sp>
    </p:spTree>
    <p:extLst>
      <p:ext uri="{BB962C8B-B14F-4D97-AF65-F5344CB8AC3E}">
        <p14:creationId xmlns:p14="http://schemas.microsoft.com/office/powerpoint/2010/main" val="260623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37" grpId="0" animBg="1"/>
      <p:bldP spid="38" grpId="0" animBg="1"/>
      <p:bldP spid="39" grpId="0" animBg="1"/>
      <p:bldP spid="40" grpId="0" animBg="1"/>
      <p:bldP spid="47" grpId="0" animBg="1"/>
      <p:bldP spid="61" grpId="0" animBg="1"/>
      <p:bldP spid="63" grpId="0" animBg="1"/>
      <p:bldP spid="64" grpId="0"/>
      <p:bldP spid="80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BE7D2152FFC3408E135C03EAABE66C" ma:contentTypeVersion="9" ma:contentTypeDescription="Create a new document." ma:contentTypeScope="" ma:versionID="ef4611def70c546a1567c730ad2fa818">
  <xsd:schema xmlns:xsd="http://www.w3.org/2001/XMLSchema" xmlns:xs="http://www.w3.org/2001/XMLSchema" xmlns:p="http://schemas.microsoft.com/office/2006/metadata/properties" xmlns:ns1="http://schemas.microsoft.com/sharepoint/v3" xmlns:ns2="f21d977c-4c0b-4dd2-8974-dcfd05962a99" xmlns:ns3="6879ab71-7064-44bc-8dd0-d2e209a85866" targetNamespace="http://schemas.microsoft.com/office/2006/metadata/properties" ma:root="true" ma:fieldsID="d57f2b2ea41357af90860c837076da4a" ns1:_="" ns2:_="" ns3:_="">
    <xsd:import namespace="http://schemas.microsoft.com/sharepoint/v3"/>
    <xsd:import namespace="f21d977c-4c0b-4dd2-8974-dcfd05962a99"/>
    <xsd:import namespace="6879ab71-7064-44bc-8dd0-d2e209a858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d977c-4c0b-4dd2-8974-dcfd05962a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9ab71-7064-44bc-8dd0-d2e209a858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99A3BC-F532-47E0-BFF4-35B830E8D884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21d977c-4c0b-4dd2-8974-dcfd05962a99"/>
    <ds:schemaRef ds:uri="6879ab71-7064-44bc-8dd0-d2e209a85866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3D70CB-BE09-430A-AA48-CDDDA727C7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21d977c-4c0b-4dd2-8974-dcfd05962a99"/>
    <ds:schemaRef ds:uri="6879ab71-7064-44bc-8dd0-d2e209a858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9BE34A-32D7-48FF-B760-49A16D388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9947</TotalTime>
  <Words>531</Words>
  <Application>Microsoft Office PowerPoint</Application>
  <PresentationFormat>Widescreen</PresentationFormat>
  <Paragraphs>160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Lato</vt:lpstr>
      <vt:lpstr>Montserrat</vt:lpstr>
      <vt:lpstr>Segoe UI</vt:lpstr>
      <vt:lpstr>Wingdings</vt:lpstr>
      <vt:lpstr>Office Theme</vt:lpstr>
      <vt:lpstr>PowerPoint Presentation</vt:lpstr>
      <vt:lpstr>A Big Data Scenario</vt:lpstr>
      <vt:lpstr>A Big Data Scenario</vt:lpstr>
      <vt:lpstr>Big Data Design Elements</vt:lpstr>
      <vt:lpstr>Big Data Design Elements</vt:lpstr>
      <vt:lpstr>Big Data Design Elements</vt:lpstr>
      <vt:lpstr>Big Data Design Elements</vt:lpstr>
      <vt:lpstr>Big Data Design Elements</vt:lpstr>
      <vt:lpstr>Azure Event Hubs for Big Data</vt:lpstr>
      <vt:lpstr>Event Hubs  Data Warehouse - using Event Grid (Demo)</vt:lpstr>
      <vt:lpstr>Coming soon!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Sriram Hariharan</dc:creator>
  <cp:lastModifiedBy>Shubha Vijayasarathy</cp:lastModifiedBy>
  <cp:revision>115</cp:revision>
  <dcterms:created xsi:type="dcterms:W3CDTF">2017-06-12T10:11:26Z</dcterms:created>
  <dcterms:modified xsi:type="dcterms:W3CDTF">2017-10-25T22:51:05Z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shvija@microsoft.com</vt:lpwstr>
  </property>
  <property fmtid="{D5CDD505-2E9C-101B-9397-08002B2CF9AE}" pid="6" name="MSIP_Label_f42aa342-8706-4288-bd11-ebb85995028c_SetDate">
    <vt:lpwstr>2017-10-17T09:25:11.3709631-07:00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0x0101007ABE7D2152FFC3408E135C03EAABE66C</vt:lpwstr>
  </property>
</Properties>
</file>