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74" r:id="rId2"/>
    <p:sldMasterId id="2147483675" r:id="rId3"/>
  </p:sldMasterIdLst>
  <p:notesMasterIdLst>
    <p:notesMasterId r:id="rId25"/>
  </p:notesMasterIdLst>
  <p:handoutMasterIdLst>
    <p:handoutMasterId r:id="rId26"/>
  </p:handoutMasterIdLst>
  <p:sldIdLst>
    <p:sldId id="294" r:id="rId4"/>
    <p:sldId id="292" r:id="rId5"/>
    <p:sldId id="256" r:id="rId6"/>
    <p:sldId id="257" r:id="rId7"/>
    <p:sldId id="260" r:id="rId8"/>
    <p:sldId id="261" r:id="rId9"/>
    <p:sldId id="264" r:id="rId10"/>
    <p:sldId id="293" r:id="rId11"/>
    <p:sldId id="298" r:id="rId12"/>
    <p:sldId id="296" r:id="rId13"/>
    <p:sldId id="295" r:id="rId14"/>
    <p:sldId id="299" r:id="rId15"/>
    <p:sldId id="300" r:id="rId16"/>
    <p:sldId id="297" r:id="rId17"/>
    <p:sldId id="304" r:id="rId18"/>
    <p:sldId id="301" r:id="rId19"/>
    <p:sldId id="302" r:id="rId20"/>
    <p:sldId id="303" r:id="rId21"/>
    <p:sldId id="305" r:id="rId22"/>
    <p:sldId id="307" r:id="rId23"/>
    <p:sldId id="306" r:id="rId24"/>
  </p:sldIdLst>
  <p:sldSz cx="12192000" cy="6858000"/>
  <p:notesSz cx="6858000" cy="9144000"/>
  <p:embeddedFontLst>
    <p:embeddedFont>
      <p:font typeface="Book Antiqua" panose="02040602050305030304" pitchFamily="18" charset="0"/>
      <p:regular r:id="rId27"/>
      <p:bold r:id="rId28"/>
      <p:italic r:id="rId29"/>
      <p:boldItalic r:id="rId30"/>
    </p:embeddedFont>
    <p:embeddedFont>
      <p:font typeface="Tw Cen MT" panose="020B0604020202020204" charset="0"/>
      <p:regular r:id="rId31"/>
      <p:bold r:id="rId32"/>
      <p:italic r:id="rId33"/>
      <p:boldItalic r:id="rId34"/>
    </p:embeddedFont>
    <p:embeddedFont>
      <p:font typeface="Lato" panose="020F0502020204030203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Montserrat" panose="02000505000000020004" pitchFamily="2" charset="0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6672" userDrawn="1">
          <p15:clr>
            <a:srgbClr val="A4A3A4"/>
          </p15:clr>
        </p15:guide>
        <p15:guide id="4" orient="horz" pos="168" userDrawn="1">
          <p15:clr>
            <a:srgbClr val="A4A3A4"/>
          </p15:clr>
        </p15:guide>
        <p15:guide id="5" pos="70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822"/>
    <a:srgbClr val="F3944E"/>
    <a:srgbClr val="F28738"/>
    <a:srgbClr val="F8F8F8"/>
    <a:srgbClr val="FF9900"/>
    <a:srgbClr val="F49A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40" autoAdjust="0"/>
    <p:restoredTop sz="94718" autoAdjust="0"/>
  </p:normalViewPr>
  <p:slideViewPr>
    <p:cSldViewPr snapToGrid="0">
      <p:cViewPr varScale="1">
        <p:scale>
          <a:sx n="87" d="100"/>
          <a:sy n="87" d="100"/>
        </p:scale>
        <p:origin x="198" y="90"/>
      </p:cViewPr>
      <p:guideLst>
        <p:guide orient="horz" pos="2160"/>
        <p:guide pos="3840"/>
        <p:guide pos="6672"/>
        <p:guide orient="horz" pos="168"/>
        <p:guide pos="705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16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6E504F-6CC0-4DDF-AC2D-7E53CFEAFC1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9EDA994D-2812-4AF7-8955-7A93FD67F5A1}">
      <dgm:prSet/>
      <dgm:spPr/>
      <dgm:t>
        <a:bodyPr/>
        <a:lstStyle/>
        <a:p>
          <a:pPr rtl="0"/>
          <a:r>
            <a:rPr lang="en-GB" smtClean="0"/>
            <a:t>NOTIFICATION CHANNELS</a:t>
          </a:r>
          <a:endParaRPr lang="en-GB"/>
        </a:p>
      </dgm:t>
    </dgm:pt>
    <dgm:pt modelId="{E938A699-31AD-4FD0-8408-713CD3D730E8}" type="parTrans" cxnId="{FC0C2EB8-11A4-4890-8B78-BC3ED99D2FC2}">
      <dgm:prSet/>
      <dgm:spPr/>
      <dgm:t>
        <a:bodyPr/>
        <a:lstStyle/>
        <a:p>
          <a:endParaRPr lang="en-GB"/>
        </a:p>
      </dgm:t>
    </dgm:pt>
    <dgm:pt modelId="{D27FEF5F-A318-447D-BDF7-6A9CA14509DF}" type="sibTrans" cxnId="{FC0C2EB8-11A4-4890-8B78-BC3ED99D2FC2}">
      <dgm:prSet/>
      <dgm:spPr/>
      <dgm:t>
        <a:bodyPr/>
        <a:lstStyle/>
        <a:p>
          <a:endParaRPr lang="en-GB"/>
        </a:p>
      </dgm:t>
    </dgm:pt>
    <dgm:pt modelId="{31491BFA-75A6-41F6-A117-82F1C837DA93}">
      <dgm:prSet/>
      <dgm:spPr/>
      <dgm:t>
        <a:bodyPr/>
        <a:lstStyle/>
        <a:p>
          <a:pPr rtl="0"/>
          <a:r>
            <a:rPr lang="en-GB" smtClean="0"/>
            <a:t>Email</a:t>
          </a:r>
          <a:endParaRPr lang="en-GB"/>
        </a:p>
      </dgm:t>
    </dgm:pt>
    <dgm:pt modelId="{613D43F6-921A-4404-BEED-B5D9114EE12B}" type="parTrans" cxnId="{154CFAC4-052C-4663-88C5-395DE414E70C}">
      <dgm:prSet/>
      <dgm:spPr/>
      <dgm:t>
        <a:bodyPr/>
        <a:lstStyle/>
        <a:p>
          <a:endParaRPr lang="en-GB"/>
        </a:p>
      </dgm:t>
    </dgm:pt>
    <dgm:pt modelId="{192916D0-270F-47E1-8A98-70B1DB5F6BF8}" type="sibTrans" cxnId="{154CFAC4-052C-4663-88C5-395DE414E70C}">
      <dgm:prSet/>
      <dgm:spPr/>
      <dgm:t>
        <a:bodyPr/>
        <a:lstStyle/>
        <a:p>
          <a:endParaRPr lang="en-GB"/>
        </a:p>
      </dgm:t>
    </dgm:pt>
    <dgm:pt modelId="{46A87708-4E7B-4190-8183-82EA0A71CF29}">
      <dgm:prSet/>
      <dgm:spPr/>
      <dgm:t>
        <a:bodyPr/>
        <a:lstStyle/>
        <a:p>
          <a:pPr rtl="0"/>
          <a:r>
            <a:rPr lang="en-GB" smtClean="0"/>
            <a:t>SMS</a:t>
          </a:r>
          <a:endParaRPr lang="en-GB"/>
        </a:p>
      </dgm:t>
    </dgm:pt>
    <dgm:pt modelId="{ADE4D244-B385-431A-B785-398A5F4EA26F}" type="parTrans" cxnId="{FC0A4AEA-FAE7-4779-82A0-7EC3117448E7}">
      <dgm:prSet/>
      <dgm:spPr/>
      <dgm:t>
        <a:bodyPr/>
        <a:lstStyle/>
        <a:p>
          <a:endParaRPr lang="en-GB"/>
        </a:p>
      </dgm:t>
    </dgm:pt>
    <dgm:pt modelId="{CC73BB90-250C-44ED-BF79-61A37F91BDB9}" type="sibTrans" cxnId="{FC0A4AEA-FAE7-4779-82A0-7EC3117448E7}">
      <dgm:prSet/>
      <dgm:spPr/>
      <dgm:t>
        <a:bodyPr/>
        <a:lstStyle/>
        <a:p>
          <a:endParaRPr lang="en-GB"/>
        </a:p>
      </dgm:t>
    </dgm:pt>
    <dgm:pt modelId="{D39AFE8A-4604-45C9-81AF-27158483D626}">
      <dgm:prSet/>
      <dgm:spPr/>
      <dgm:t>
        <a:bodyPr/>
        <a:lstStyle/>
        <a:p>
          <a:pPr rtl="0"/>
          <a:r>
            <a:rPr lang="en-GB" smtClean="0"/>
            <a:t>Event Viewer</a:t>
          </a:r>
          <a:endParaRPr lang="en-GB"/>
        </a:p>
      </dgm:t>
    </dgm:pt>
    <dgm:pt modelId="{2E5F018D-BCC8-43C2-8B1F-58BF0AA82FDA}" type="parTrans" cxnId="{A05FD4A5-ACF9-4871-A800-8A2FB1B45D76}">
      <dgm:prSet/>
      <dgm:spPr/>
      <dgm:t>
        <a:bodyPr/>
        <a:lstStyle/>
        <a:p>
          <a:endParaRPr lang="en-GB"/>
        </a:p>
      </dgm:t>
    </dgm:pt>
    <dgm:pt modelId="{09AF90E1-BA1A-4A3A-A41C-42BEF40635F7}" type="sibTrans" cxnId="{A05FD4A5-ACF9-4871-A800-8A2FB1B45D76}">
      <dgm:prSet/>
      <dgm:spPr/>
      <dgm:t>
        <a:bodyPr/>
        <a:lstStyle/>
        <a:p>
          <a:endParaRPr lang="en-GB"/>
        </a:p>
      </dgm:t>
    </dgm:pt>
    <dgm:pt modelId="{0D656139-45F0-4769-8C1D-DFF418BE465A}">
      <dgm:prSet/>
      <dgm:spPr/>
      <dgm:t>
        <a:bodyPr/>
        <a:lstStyle/>
        <a:p>
          <a:pPr rtl="0"/>
          <a:r>
            <a:rPr lang="en-GB" smtClean="0"/>
            <a:t>Slack</a:t>
          </a:r>
          <a:endParaRPr lang="en-GB"/>
        </a:p>
      </dgm:t>
    </dgm:pt>
    <dgm:pt modelId="{4D16F333-38A1-4415-8C23-12A262410726}" type="parTrans" cxnId="{08F2E497-A628-4642-8F61-229EAA6698EA}">
      <dgm:prSet/>
      <dgm:spPr/>
      <dgm:t>
        <a:bodyPr/>
        <a:lstStyle/>
        <a:p>
          <a:endParaRPr lang="en-GB"/>
        </a:p>
      </dgm:t>
    </dgm:pt>
    <dgm:pt modelId="{91617966-F1A4-4ABC-A104-D28A40C40970}" type="sibTrans" cxnId="{08F2E497-A628-4642-8F61-229EAA6698EA}">
      <dgm:prSet/>
      <dgm:spPr/>
      <dgm:t>
        <a:bodyPr/>
        <a:lstStyle/>
        <a:p>
          <a:endParaRPr lang="en-GB"/>
        </a:p>
      </dgm:t>
    </dgm:pt>
    <dgm:pt modelId="{AEA643CC-B3F3-4C7D-AD3E-76C06F97BDB6}">
      <dgm:prSet/>
      <dgm:spPr/>
      <dgm:t>
        <a:bodyPr/>
        <a:lstStyle/>
        <a:p>
          <a:pPr rtl="0"/>
          <a:r>
            <a:rPr lang="en-GB" smtClean="0"/>
            <a:t>Microsoft Teams</a:t>
          </a:r>
          <a:endParaRPr lang="en-GB"/>
        </a:p>
      </dgm:t>
    </dgm:pt>
    <dgm:pt modelId="{EBA0C655-E354-4E28-925E-5FBD8EF0216D}" type="parTrans" cxnId="{3F036CF7-BA4F-4562-A3E7-DBFC25C9BBC9}">
      <dgm:prSet/>
      <dgm:spPr/>
      <dgm:t>
        <a:bodyPr/>
        <a:lstStyle/>
        <a:p>
          <a:endParaRPr lang="en-GB"/>
        </a:p>
      </dgm:t>
    </dgm:pt>
    <dgm:pt modelId="{72BAC471-1E5D-48F5-BFB5-E1D855AC0D32}" type="sibTrans" cxnId="{3F036CF7-BA4F-4562-A3E7-DBFC25C9BBC9}">
      <dgm:prSet/>
      <dgm:spPr/>
      <dgm:t>
        <a:bodyPr/>
        <a:lstStyle/>
        <a:p>
          <a:endParaRPr lang="en-GB"/>
        </a:p>
      </dgm:t>
    </dgm:pt>
    <dgm:pt modelId="{95286138-FC05-4BF8-B6AB-CED11B7356AE}">
      <dgm:prSet/>
      <dgm:spPr/>
      <dgm:t>
        <a:bodyPr/>
        <a:lstStyle/>
        <a:p>
          <a:pPr rtl="0"/>
          <a:r>
            <a:rPr lang="en-GB" smtClean="0"/>
            <a:t>Service Now</a:t>
          </a:r>
          <a:endParaRPr lang="en-GB"/>
        </a:p>
      </dgm:t>
    </dgm:pt>
    <dgm:pt modelId="{531932C3-10C4-4DEB-A09A-D9CA44519C29}" type="parTrans" cxnId="{573538BA-9220-4F42-885C-F2311167157F}">
      <dgm:prSet/>
      <dgm:spPr/>
      <dgm:t>
        <a:bodyPr/>
        <a:lstStyle/>
        <a:p>
          <a:endParaRPr lang="en-GB"/>
        </a:p>
      </dgm:t>
    </dgm:pt>
    <dgm:pt modelId="{CF9DFF61-3D9E-42D3-9173-A6E144132F2F}" type="sibTrans" cxnId="{573538BA-9220-4F42-885C-F2311167157F}">
      <dgm:prSet/>
      <dgm:spPr/>
      <dgm:t>
        <a:bodyPr/>
        <a:lstStyle/>
        <a:p>
          <a:endParaRPr lang="en-GB"/>
        </a:p>
      </dgm:t>
    </dgm:pt>
    <dgm:pt modelId="{C6892025-D3DC-40FB-AEE0-B51174F6EAEA}">
      <dgm:prSet/>
      <dgm:spPr/>
      <dgm:t>
        <a:bodyPr/>
        <a:lstStyle/>
        <a:p>
          <a:pPr rtl="0"/>
          <a:r>
            <a:rPr lang="en-GB" smtClean="0"/>
            <a:t>HP Operations Manager</a:t>
          </a:r>
          <a:endParaRPr lang="en-GB"/>
        </a:p>
      </dgm:t>
    </dgm:pt>
    <dgm:pt modelId="{22C926A1-C660-46DE-BEAA-D1F5B8A480BC}" type="parTrans" cxnId="{2E0D6B22-4659-4732-87AA-0F4EE91F3C21}">
      <dgm:prSet/>
      <dgm:spPr/>
      <dgm:t>
        <a:bodyPr/>
        <a:lstStyle/>
        <a:p>
          <a:endParaRPr lang="en-GB"/>
        </a:p>
      </dgm:t>
    </dgm:pt>
    <dgm:pt modelId="{84D0A5FA-4B12-4A18-9C41-9C632AD0ABB2}" type="sibTrans" cxnId="{2E0D6B22-4659-4732-87AA-0F4EE91F3C21}">
      <dgm:prSet/>
      <dgm:spPr/>
      <dgm:t>
        <a:bodyPr/>
        <a:lstStyle/>
        <a:p>
          <a:endParaRPr lang="en-GB"/>
        </a:p>
      </dgm:t>
    </dgm:pt>
    <dgm:pt modelId="{D3A93E04-8035-49D0-9D2F-8116CFFC030A}">
      <dgm:prSet/>
      <dgm:spPr/>
      <dgm:t>
        <a:bodyPr/>
        <a:lstStyle/>
        <a:p>
          <a:pPr rtl="0"/>
          <a:r>
            <a:rPr lang="en-GB" b="1" smtClean="0"/>
            <a:t>Custom Channel</a:t>
          </a:r>
          <a:endParaRPr lang="en-GB"/>
        </a:p>
      </dgm:t>
    </dgm:pt>
    <dgm:pt modelId="{CAF81E2E-9056-4FB2-A0F7-EA57DF0F4F4A}" type="parTrans" cxnId="{7855D13E-D898-4284-9941-C8B09117DF3A}">
      <dgm:prSet/>
      <dgm:spPr/>
      <dgm:t>
        <a:bodyPr/>
        <a:lstStyle/>
        <a:p>
          <a:endParaRPr lang="en-GB"/>
        </a:p>
      </dgm:t>
    </dgm:pt>
    <dgm:pt modelId="{98D2114C-1952-42ED-BDDB-AB39B54CE0CA}" type="sibTrans" cxnId="{7855D13E-D898-4284-9941-C8B09117DF3A}">
      <dgm:prSet/>
      <dgm:spPr/>
      <dgm:t>
        <a:bodyPr/>
        <a:lstStyle/>
        <a:p>
          <a:endParaRPr lang="en-GB"/>
        </a:p>
      </dgm:t>
    </dgm:pt>
    <dgm:pt modelId="{E4D26A49-A999-4B3C-A1EF-F68D169ADE61}" type="pres">
      <dgm:prSet presAssocID="{766E504F-6CC0-4DDF-AC2D-7E53CFEAFC13}" presName="Name0" presStyleCnt="0">
        <dgm:presLayoutVars>
          <dgm:dir/>
          <dgm:animLvl val="lvl"/>
          <dgm:resizeHandles val="exact"/>
        </dgm:presLayoutVars>
      </dgm:prSet>
      <dgm:spPr/>
    </dgm:pt>
    <dgm:pt modelId="{DC97E057-522F-461D-9D94-3239F413D708}" type="pres">
      <dgm:prSet presAssocID="{9EDA994D-2812-4AF7-8955-7A93FD67F5A1}" presName="linNode" presStyleCnt="0"/>
      <dgm:spPr/>
    </dgm:pt>
    <dgm:pt modelId="{6FD8E198-F0ED-4719-9662-C9B4B5EE9E73}" type="pres">
      <dgm:prSet presAssocID="{9EDA994D-2812-4AF7-8955-7A93FD67F5A1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78218A43-C973-462E-B330-615E175C1198}" type="pres">
      <dgm:prSet presAssocID="{9EDA994D-2812-4AF7-8955-7A93FD67F5A1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38FD18BA-05C9-4EFC-9EA8-DE12097903EC}" type="presOf" srcId="{0D656139-45F0-4769-8C1D-DFF418BE465A}" destId="{78218A43-C973-462E-B330-615E175C1198}" srcOrd="0" destOrd="3" presId="urn:microsoft.com/office/officeart/2005/8/layout/vList5"/>
    <dgm:cxn modelId="{08F2E497-A628-4642-8F61-229EAA6698EA}" srcId="{9EDA994D-2812-4AF7-8955-7A93FD67F5A1}" destId="{0D656139-45F0-4769-8C1D-DFF418BE465A}" srcOrd="3" destOrd="0" parTransId="{4D16F333-38A1-4415-8C23-12A262410726}" sibTransId="{91617966-F1A4-4ABC-A104-D28A40C40970}"/>
    <dgm:cxn modelId="{7855D13E-D898-4284-9941-C8B09117DF3A}" srcId="{9EDA994D-2812-4AF7-8955-7A93FD67F5A1}" destId="{D3A93E04-8035-49D0-9D2F-8116CFFC030A}" srcOrd="7" destOrd="0" parTransId="{CAF81E2E-9056-4FB2-A0F7-EA57DF0F4F4A}" sibTransId="{98D2114C-1952-42ED-BDDB-AB39B54CE0CA}"/>
    <dgm:cxn modelId="{CC11363D-2848-46E4-8495-B4899D829588}" type="presOf" srcId="{46A87708-4E7B-4190-8183-82EA0A71CF29}" destId="{78218A43-C973-462E-B330-615E175C1198}" srcOrd="0" destOrd="1" presId="urn:microsoft.com/office/officeart/2005/8/layout/vList5"/>
    <dgm:cxn modelId="{47950F0A-8837-4015-AB90-3EBB622B997C}" type="presOf" srcId="{AEA643CC-B3F3-4C7D-AD3E-76C06F97BDB6}" destId="{78218A43-C973-462E-B330-615E175C1198}" srcOrd="0" destOrd="4" presId="urn:microsoft.com/office/officeart/2005/8/layout/vList5"/>
    <dgm:cxn modelId="{2CE1F96F-A642-4B5E-A27D-B43922285067}" type="presOf" srcId="{D3A93E04-8035-49D0-9D2F-8116CFFC030A}" destId="{78218A43-C973-462E-B330-615E175C1198}" srcOrd="0" destOrd="7" presId="urn:microsoft.com/office/officeart/2005/8/layout/vList5"/>
    <dgm:cxn modelId="{17264D37-31C6-4F3B-81E4-84585A470423}" type="presOf" srcId="{9EDA994D-2812-4AF7-8955-7A93FD67F5A1}" destId="{6FD8E198-F0ED-4719-9662-C9B4B5EE9E73}" srcOrd="0" destOrd="0" presId="urn:microsoft.com/office/officeart/2005/8/layout/vList5"/>
    <dgm:cxn modelId="{B071E34D-D3F1-45F3-8E8A-3B3F64E5A998}" type="presOf" srcId="{D39AFE8A-4604-45C9-81AF-27158483D626}" destId="{78218A43-C973-462E-B330-615E175C1198}" srcOrd="0" destOrd="2" presId="urn:microsoft.com/office/officeart/2005/8/layout/vList5"/>
    <dgm:cxn modelId="{A05FD4A5-ACF9-4871-A800-8A2FB1B45D76}" srcId="{9EDA994D-2812-4AF7-8955-7A93FD67F5A1}" destId="{D39AFE8A-4604-45C9-81AF-27158483D626}" srcOrd="2" destOrd="0" parTransId="{2E5F018D-BCC8-43C2-8B1F-58BF0AA82FDA}" sibTransId="{09AF90E1-BA1A-4A3A-A41C-42BEF40635F7}"/>
    <dgm:cxn modelId="{573538BA-9220-4F42-885C-F2311167157F}" srcId="{9EDA994D-2812-4AF7-8955-7A93FD67F5A1}" destId="{95286138-FC05-4BF8-B6AB-CED11B7356AE}" srcOrd="5" destOrd="0" parTransId="{531932C3-10C4-4DEB-A09A-D9CA44519C29}" sibTransId="{CF9DFF61-3D9E-42D3-9173-A6E144132F2F}"/>
    <dgm:cxn modelId="{F4A760C6-C8DB-4DF2-B4CE-A0C27D219AFC}" type="presOf" srcId="{95286138-FC05-4BF8-B6AB-CED11B7356AE}" destId="{78218A43-C973-462E-B330-615E175C1198}" srcOrd="0" destOrd="5" presId="urn:microsoft.com/office/officeart/2005/8/layout/vList5"/>
    <dgm:cxn modelId="{FC0C2EB8-11A4-4890-8B78-BC3ED99D2FC2}" srcId="{766E504F-6CC0-4DDF-AC2D-7E53CFEAFC13}" destId="{9EDA994D-2812-4AF7-8955-7A93FD67F5A1}" srcOrd="0" destOrd="0" parTransId="{E938A699-31AD-4FD0-8408-713CD3D730E8}" sibTransId="{D27FEF5F-A318-447D-BDF7-6A9CA14509DF}"/>
    <dgm:cxn modelId="{2E0D6B22-4659-4732-87AA-0F4EE91F3C21}" srcId="{9EDA994D-2812-4AF7-8955-7A93FD67F5A1}" destId="{C6892025-D3DC-40FB-AEE0-B51174F6EAEA}" srcOrd="6" destOrd="0" parTransId="{22C926A1-C660-46DE-BEAA-D1F5B8A480BC}" sibTransId="{84D0A5FA-4B12-4A18-9C41-9C632AD0ABB2}"/>
    <dgm:cxn modelId="{154CFAC4-052C-4663-88C5-395DE414E70C}" srcId="{9EDA994D-2812-4AF7-8955-7A93FD67F5A1}" destId="{31491BFA-75A6-41F6-A117-82F1C837DA93}" srcOrd="0" destOrd="0" parTransId="{613D43F6-921A-4404-BEED-B5D9114EE12B}" sibTransId="{192916D0-270F-47E1-8A98-70B1DB5F6BF8}"/>
    <dgm:cxn modelId="{FC0A4AEA-FAE7-4779-82A0-7EC3117448E7}" srcId="{9EDA994D-2812-4AF7-8955-7A93FD67F5A1}" destId="{46A87708-4E7B-4190-8183-82EA0A71CF29}" srcOrd="1" destOrd="0" parTransId="{ADE4D244-B385-431A-B785-398A5F4EA26F}" sibTransId="{CC73BB90-250C-44ED-BF79-61A37F91BDB9}"/>
    <dgm:cxn modelId="{448E9317-0D59-46A7-9F39-3170C698BDA4}" type="presOf" srcId="{766E504F-6CC0-4DDF-AC2D-7E53CFEAFC13}" destId="{E4D26A49-A999-4B3C-A1EF-F68D169ADE61}" srcOrd="0" destOrd="0" presId="urn:microsoft.com/office/officeart/2005/8/layout/vList5"/>
    <dgm:cxn modelId="{A6D8AD57-8B33-4E29-B3A4-3B1E6169EC39}" type="presOf" srcId="{C6892025-D3DC-40FB-AEE0-B51174F6EAEA}" destId="{78218A43-C973-462E-B330-615E175C1198}" srcOrd="0" destOrd="6" presId="urn:microsoft.com/office/officeart/2005/8/layout/vList5"/>
    <dgm:cxn modelId="{BA2DF315-DAE7-4A71-B302-0034BC131E51}" type="presOf" srcId="{31491BFA-75A6-41F6-A117-82F1C837DA93}" destId="{78218A43-C973-462E-B330-615E175C1198}" srcOrd="0" destOrd="0" presId="urn:microsoft.com/office/officeart/2005/8/layout/vList5"/>
    <dgm:cxn modelId="{3F036CF7-BA4F-4562-A3E7-DBFC25C9BBC9}" srcId="{9EDA994D-2812-4AF7-8955-7A93FD67F5A1}" destId="{AEA643CC-B3F3-4C7D-AD3E-76C06F97BDB6}" srcOrd="4" destOrd="0" parTransId="{EBA0C655-E354-4E28-925E-5FBD8EF0216D}" sibTransId="{72BAC471-1E5D-48F5-BFB5-E1D855AC0D32}"/>
    <dgm:cxn modelId="{C2D508E6-C44A-4B71-AF8B-A4CFDEB8CB8F}" type="presParOf" srcId="{E4D26A49-A999-4B3C-A1EF-F68D169ADE61}" destId="{DC97E057-522F-461D-9D94-3239F413D708}" srcOrd="0" destOrd="0" presId="urn:microsoft.com/office/officeart/2005/8/layout/vList5"/>
    <dgm:cxn modelId="{BE89B2F1-D440-47AA-9A1A-922A8356D3FF}" type="presParOf" srcId="{DC97E057-522F-461D-9D94-3239F413D708}" destId="{6FD8E198-F0ED-4719-9662-C9B4B5EE9E73}" srcOrd="0" destOrd="0" presId="urn:microsoft.com/office/officeart/2005/8/layout/vList5"/>
    <dgm:cxn modelId="{3F5ADBFF-643B-46B9-BB63-47E2B1A804E5}" type="presParOf" srcId="{DC97E057-522F-461D-9D94-3239F413D708}" destId="{78218A43-C973-462E-B330-615E175C119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218A43-C973-462E-B330-615E175C1198}">
      <dsp:nvSpPr>
        <dsp:cNvPr id="0" name=""/>
        <dsp:cNvSpPr/>
      </dsp:nvSpPr>
      <dsp:spPr>
        <a:xfrm rot="5400000">
          <a:off x="1018753" y="877180"/>
          <a:ext cx="3481070" cy="25969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kern="1200" smtClean="0"/>
            <a:t>Email</a:t>
          </a:r>
          <a:endParaRPr lang="en-GB" sz="2200" kern="120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kern="1200" smtClean="0"/>
            <a:t>SMS</a:t>
          </a:r>
          <a:endParaRPr lang="en-GB" sz="2200" kern="120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kern="1200" smtClean="0"/>
            <a:t>Event Viewer</a:t>
          </a:r>
          <a:endParaRPr lang="en-GB" sz="2200" kern="120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kern="1200" smtClean="0"/>
            <a:t>Slack</a:t>
          </a:r>
          <a:endParaRPr lang="en-GB" sz="2200" kern="120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kern="1200" smtClean="0"/>
            <a:t>Microsoft Teams</a:t>
          </a:r>
          <a:endParaRPr lang="en-GB" sz="2200" kern="120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kern="1200" smtClean="0"/>
            <a:t>Service Now</a:t>
          </a:r>
          <a:endParaRPr lang="en-GB" sz="2200" kern="120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kern="1200" smtClean="0"/>
            <a:t>HP Operations Manager</a:t>
          </a:r>
          <a:endParaRPr lang="en-GB" sz="2200" kern="120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b="1" kern="1200" smtClean="0"/>
            <a:t>Custom Channel</a:t>
          </a:r>
          <a:endParaRPr lang="en-GB" sz="2200" kern="1200"/>
        </a:p>
      </dsp:txBody>
      <dsp:txXfrm rot="-5400000">
        <a:off x="1460799" y="561908"/>
        <a:ext cx="2470203" cy="3227522"/>
      </dsp:txXfrm>
    </dsp:sp>
    <dsp:sp modelId="{6FD8E198-F0ED-4719-9662-C9B4B5EE9E73}">
      <dsp:nvSpPr>
        <dsp:cNvPr id="0" name=""/>
        <dsp:cNvSpPr/>
      </dsp:nvSpPr>
      <dsp:spPr>
        <a:xfrm>
          <a:off x="0" y="0"/>
          <a:ext cx="1460800" cy="43513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smtClean="0"/>
            <a:t>NOTIFICATION CHANNELS</a:t>
          </a:r>
          <a:endParaRPr lang="en-GB" sz="1600" kern="1200"/>
        </a:p>
      </dsp:txBody>
      <dsp:txXfrm>
        <a:off x="71310" y="71310"/>
        <a:ext cx="1318180" cy="4208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84C55-34AB-4F04-8C6E-103378987567}" type="datetimeFigureOut">
              <a:rPr lang="en-US" smtClean="0"/>
              <a:t>10/25/2017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82C9A-B1C0-4AB3-B851-094A8352B5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160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32DD9-7C6A-4C91-8CF1-0788B8213502}" type="datetimeFigureOut">
              <a:rPr lang="en-US" smtClean="0"/>
              <a:t>10/25/2017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033CE-42BD-48B0-899B-D9D2A3E08D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559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56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69541" y="131680"/>
            <a:ext cx="10515600" cy="605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F3944E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69543" y="736979"/>
            <a:ext cx="10299700" cy="368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bg2">
                    <a:lumMod val="7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IN" dirty="0"/>
              <a:t>SECOND TITLE</a:t>
            </a:r>
          </a:p>
        </p:txBody>
      </p:sp>
      <p:sp>
        <p:nvSpPr>
          <p:cNvPr id="22" name="Flowchart: Process 21"/>
          <p:cNvSpPr/>
          <p:nvPr userDrawn="1"/>
        </p:nvSpPr>
        <p:spPr>
          <a:xfrm>
            <a:off x="424132" y="1407886"/>
            <a:ext cx="10971362" cy="4586514"/>
          </a:xfrm>
          <a:prstGeom prst="flowChartProcess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bg2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800" dirty="0"/>
          </a:p>
        </p:txBody>
      </p:sp>
      <p:sp>
        <p:nvSpPr>
          <p:cNvPr id="23" name="Text Placeholder 2"/>
          <p:cNvSpPr>
            <a:spLocks noGrp="1"/>
          </p:cNvSpPr>
          <p:nvPr>
            <p:ph idx="1"/>
          </p:nvPr>
        </p:nvSpPr>
        <p:spPr>
          <a:xfrm>
            <a:off x="369540" y="1407886"/>
            <a:ext cx="11025953" cy="45865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092" y="6297007"/>
            <a:ext cx="1475117" cy="26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74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69541" y="1358363"/>
            <a:ext cx="3796059" cy="475020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69541" y="131680"/>
            <a:ext cx="10515600" cy="605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F3944E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69543" y="736979"/>
            <a:ext cx="10299700" cy="368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bg2">
                    <a:lumMod val="7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IN" dirty="0"/>
              <a:t>SECOND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092" y="6297007"/>
            <a:ext cx="1475117" cy="26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95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C955F-6DA4-4ED3-8D50-C2707B7558F0}" type="datetimeFigureOut">
              <a:rPr lang="en-IN" smtClean="0"/>
              <a:t>25-10-2017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BE076D-7404-4121-A4A3-622024FE1879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548" y="6568079"/>
            <a:ext cx="817200" cy="15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2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B871FF-8466-4B31-AF25-67FB367984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8" y="109180"/>
            <a:ext cx="11929108" cy="651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4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tx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/>
          <a:lstStyle>
            <a:lvl1pPr marL="0" indent="0" algn="l">
              <a:buNone/>
              <a:defRPr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4064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1"/>
          <p:cNvSpPr>
            <a:spLocks/>
          </p:cNvSpPr>
          <p:nvPr userDrawn="1"/>
        </p:nvSpPr>
        <p:spPr bwMode="auto">
          <a:xfrm>
            <a:off x="0" y="6003985"/>
            <a:ext cx="12192000" cy="85401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2">
              <a:lumMod val="10000"/>
              <a:alpha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8" name="Title Placeholder 1"/>
          <p:cNvSpPr txBox="1">
            <a:spLocks/>
          </p:cNvSpPr>
          <p:nvPr userDrawn="1"/>
        </p:nvSpPr>
        <p:spPr>
          <a:xfrm>
            <a:off x="783609" y="131680"/>
            <a:ext cx="10515600" cy="605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rgbClr val="F3944E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endParaRPr lang="en-IN" sz="2400" dirty="0"/>
          </a:p>
        </p:txBody>
      </p:sp>
      <p:sp>
        <p:nvSpPr>
          <p:cNvPr id="19" name="Text Placeholder 15"/>
          <p:cNvSpPr txBox="1">
            <a:spLocks/>
          </p:cNvSpPr>
          <p:nvPr userDrawn="1"/>
        </p:nvSpPr>
        <p:spPr>
          <a:xfrm>
            <a:off x="783611" y="736979"/>
            <a:ext cx="10299700" cy="368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baseline="0">
                <a:solidFill>
                  <a:schemeClr val="bg2">
                    <a:lumMod val="7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sz="1800" dirty="0"/>
          </a:p>
        </p:txBody>
      </p:sp>
    </p:spTree>
    <p:extLst>
      <p:ext uri="{BB962C8B-B14F-4D97-AF65-F5344CB8AC3E}">
        <p14:creationId xmlns:p14="http://schemas.microsoft.com/office/powerpoint/2010/main" val="69007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3" r:id="rId2"/>
    <p:sldLayoutId id="2147483679" r:id="rId3"/>
    <p:sldLayoutId id="2147483681" r:id="rId4"/>
    <p:sldLayoutId id="214748368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rgbClr val="F17921"/>
          </a:solidFill>
          <a:latin typeface="Montserrat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371604"/>
            <a:ext cx="12192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443010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63749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91452" y="6374999"/>
            <a:ext cx="148070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fld id="{A79A3335-6331-4872-A8B7-ECD55539F4D0}" type="datetimeFigureOut">
              <a:rPr lang="en-US" smtClean="0"/>
              <a:pPr/>
              <a:t>10/25/2017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fld id="{A7F8E3F6-DE14-48B2-B2BC-6FABA9630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32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9441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16586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33731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68021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7" pos="51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jpe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ztalk360.com/free-trial/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3736500" y="3679450"/>
            <a:ext cx="7648778" cy="1415852"/>
            <a:chOff x="3917475" y="3393700"/>
            <a:chExt cx="7648778" cy="1415852"/>
          </a:xfrm>
        </p:grpSpPr>
        <p:sp>
          <p:nvSpPr>
            <p:cNvPr id="54" name="TextBox 53"/>
            <p:cNvSpPr txBox="1"/>
            <p:nvPr/>
          </p:nvSpPr>
          <p:spPr>
            <a:xfrm>
              <a:off x="3917476" y="3393700"/>
              <a:ext cx="51016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3200" b="1" dirty="0">
                  <a:solidFill>
                    <a:srgbClr val="50505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Saravana Kumar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17476" y="3907220"/>
              <a:ext cx="51016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b="1" dirty="0">
                  <a:solidFill>
                    <a:srgbClr val="50505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Founder / CTO – BizTalk360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917475" y="4347887"/>
              <a:ext cx="76487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b="1" dirty="0" smtClean="0">
                  <a:solidFill>
                    <a:srgbClr val="50505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TOP 10 FEATURES OF BIZTALK360</a:t>
              </a:r>
              <a:endParaRPr lang="en-IN" sz="2400" b="1" dirty="0">
                <a:solidFill>
                  <a:srgbClr val="505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1036" name="Picture 12" descr="https://www.biztalk360.com/integrate-2017/images/SaravanaKum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410" y="3837636"/>
            <a:ext cx="1080000" cy="108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64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8334" y="1413003"/>
            <a:ext cx="3017310" cy="1550719"/>
          </a:xfrm>
          <a:solidFill>
            <a:srgbClr val="F0F0A6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IN" sz="2000" dirty="0">
                <a:solidFill>
                  <a:srgbClr val="009BD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POINTS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I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Ports, Message Box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I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Tracking Data, BAM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I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EDI, ESB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04" y="4062419"/>
            <a:ext cx="3225693" cy="24454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463" y="726709"/>
            <a:ext cx="6807356" cy="564882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18334" y="3576521"/>
            <a:ext cx="321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009BD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NON-EVENTS MONITORING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69541" y="296933"/>
            <a:ext cx="10515600" cy="605299"/>
          </a:xfrm>
        </p:spPr>
        <p:txBody>
          <a:bodyPr/>
          <a:lstStyle/>
          <a:p>
            <a:r>
              <a:rPr lang="en-IN" dirty="0" smtClean="0"/>
              <a:t>06. Data (NO EVENTs) monitoring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3524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9541" y="1042994"/>
            <a:ext cx="6817629" cy="1178012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IN" sz="3000" b="1" dirty="0">
                <a:solidFill>
                  <a:srgbClr val="009BD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Automatically heal threshold violations on “state-based” artifacts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41" y="2361768"/>
            <a:ext cx="6548864" cy="161244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272" y="4440194"/>
            <a:ext cx="2981597" cy="2384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67735" y="1477771"/>
            <a:ext cx="2731769" cy="2631490"/>
          </a:xfrm>
          <a:prstGeom prst="rect">
            <a:avLst/>
          </a:prstGeom>
          <a:solidFill>
            <a:srgbClr val="F0F0A6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IN" dirty="0">
                <a:solidFill>
                  <a:srgbClr val="009BD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ELIGIBLE ARTIFACTS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Receive Locations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Send Ports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Orchestrations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NT Services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SQL Jobs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Host Instances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Logic Apps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69541" y="296933"/>
            <a:ext cx="10515600" cy="605299"/>
          </a:xfrm>
        </p:spPr>
        <p:txBody>
          <a:bodyPr/>
          <a:lstStyle/>
          <a:p>
            <a:r>
              <a:rPr lang="en-IN" dirty="0" smtClean="0"/>
              <a:t>07. Auto healing – from failures</a:t>
            </a:r>
            <a:endParaRPr lang="en-IN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009" y="4263503"/>
            <a:ext cx="3232396" cy="2236514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20274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69541" y="296933"/>
            <a:ext cx="10515600" cy="605299"/>
          </a:xfrm>
        </p:spPr>
        <p:txBody>
          <a:bodyPr/>
          <a:lstStyle/>
          <a:p>
            <a:r>
              <a:rPr lang="en-IN" dirty="0" smtClean="0"/>
              <a:t>08. Scheduled reporting</a:t>
            </a:r>
            <a:endParaRPr lang="en-IN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07" y="902232"/>
            <a:ext cx="7708616" cy="53922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31889" y="1070147"/>
            <a:ext cx="2731769" cy="4616648"/>
          </a:xfrm>
          <a:prstGeom prst="rect">
            <a:avLst/>
          </a:prstGeom>
          <a:solidFill>
            <a:srgbClr val="F0F0A6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IN" dirty="0" smtClean="0">
                <a:solidFill>
                  <a:srgbClr val="009BD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SCHEDULED REPORTS</a:t>
            </a:r>
            <a:endParaRPr lang="en-IN" dirty="0">
              <a:solidFill>
                <a:srgbClr val="009BD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Daily, Weekly, Monthly</a:t>
            </a:r>
            <a:endParaRPr lang="en-IN" sz="1600" dirty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PDF download</a:t>
            </a:r>
            <a:endParaRPr lang="en-IN" sz="1600" dirty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 of Box widgets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BizTalk </a:t>
            </a:r>
            <a:r>
              <a:rPr lang="en-US" sz="1600" dirty="0" smtClean="0"/>
              <a:t>Hosts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BizTalk Server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IIS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SQL </a:t>
            </a:r>
            <a:r>
              <a:rPr lang="en-US" sz="1600" dirty="0"/>
              <a:t>Server </a:t>
            </a:r>
            <a:endParaRPr lang="en-US" sz="1600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BizTalk Messages</a:t>
            </a:r>
            <a:endParaRPr lang="en-US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Database </a:t>
            </a:r>
            <a:r>
              <a:rPr lang="en-US" sz="1600" dirty="0" smtClean="0"/>
              <a:t>Size</a:t>
            </a:r>
            <a:endParaRPr lang="en-US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BizTalk Server </a:t>
            </a:r>
            <a:endParaRPr lang="en-US" sz="1600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Event Log</a:t>
            </a:r>
            <a:endParaRPr lang="en-US" sz="16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IN" sz="1600" dirty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34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69541" y="296933"/>
            <a:ext cx="10515600" cy="605299"/>
          </a:xfrm>
        </p:spPr>
        <p:txBody>
          <a:bodyPr/>
          <a:lstStyle/>
          <a:p>
            <a:r>
              <a:rPr lang="en-IN" dirty="0" smtClean="0"/>
              <a:t>09. Analytics &amp; messaging patterns</a:t>
            </a:r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343" y="1707614"/>
            <a:ext cx="4644586" cy="236862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7" y="896389"/>
            <a:ext cx="11898901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1"/>
          <a:stretch/>
        </p:blipFill>
        <p:spPr>
          <a:xfrm>
            <a:off x="5107460" y="296933"/>
            <a:ext cx="6278616" cy="575940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282115" y="1894829"/>
            <a:ext cx="4825345" cy="1592522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IN" sz="3000" b="1" dirty="0">
                <a:solidFill>
                  <a:srgbClr val="009BD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Understand your environment throttling conditions seamlessly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5" y="3915865"/>
            <a:ext cx="3625430" cy="2874213"/>
          </a:xfrm>
          <a:prstGeom prst="rect">
            <a:avLst/>
          </a:prstGeo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69541" y="296933"/>
            <a:ext cx="10515600" cy="605299"/>
          </a:xfrm>
        </p:spPr>
        <p:txBody>
          <a:bodyPr/>
          <a:lstStyle/>
          <a:p>
            <a:r>
              <a:rPr lang="en-IN" dirty="0" smtClean="0"/>
              <a:t>10</a:t>
            </a:r>
            <a:r>
              <a:rPr lang="en-IN" dirty="0" smtClean="0"/>
              <a:t>. Throttling analyser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013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69541" y="296933"/>
            <a:ext cx="10515600" cy="605299"/>
          </a:xfrm>
        </p:spPr>
        <p:txBody>
          <a:bodyPr/>
          <a:lstStyle/>
          <a:p>
            <a:r>
              <a:rPr lang="en-IN" dirty="0" smtClean="0"/>
              <a:t>11</a:t>
            </a:r>
            <a:r>
              <a:rPr lang="en-IN" dirty="0" smtClean="0"/>
              <a:t>. Team knowledgebase</a:t>
            </a:r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8" y="902232"/>
            <a:ext cx="7191370" cy="342118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55" y="2612826"/>
            <a:ext cx="4928817" cy="280046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9662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69541" y="296933"/>
            <a:ext cx="10515600" cy="605299"/>
          </a:xfrm>
        </p:spPr>
        <p:txBody>
          <a:bodyPr/>
          <a:lstStyle/>
          <a:p>
            <a:r>
              <a:rPr lang="en-IN" dirty="0" smtClean="0"/>
              <a:t>summary</a:t>
            </a:r>
            <a:endParaRPr lang="en-IN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369541" y="1310484"/>
            <a:ext cx="6273630" cy="6052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rgbClr val="F17921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n-IN" smtClean="0"/>
              <a:t>01. Rich Operational dashboards</a:t>
            </a:r>
            <a:endParaRPr lang="en-IN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369541" y="1786454"/>
            <a:ext cx="10515600" cy="6052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rgbClr val="F17921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n-IN" smtClean="0"/>
              <a:t>02. Fine grain security and auditing</a:t>
            </a:r>
            <a:endParaRPr lang="en-IN" dirty="0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369541" y="2262424"/>
            <a:ext cx="10515600" cy="6052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rgbClr val="F17921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n-IN" smtClean="0"/>
              <a:t>03. Graphical Message Flow</a:t>
            </a:r>
            <a:endParaRPr lang="en-IN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69541" y="2738394"/>
            <a:ext cx="10515600" cy="6052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rgbClr val="F17921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n-IN" smtClean="0"/>
              <a:t>04. Azure + BizTalk Server (single management tool)</a:t>
            </a:r>
            <a:endParaRPr lang="en-IN" dirty="0"/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69541" y="3214364"/>
            <a:ext cx="10515600" cy="6052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rgbClr val="F17921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n-IN" smtClean="0"/>
              <a:t>05. Monitoring – industry best</a:t>
            </a:r>
            <a:endParaRPr lang="en-IN" dirty="0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369541" y="3690334"/>
            <a:ext cx="10515600" cy="6052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rgbClr val="F17921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n-IN" smtClean="0"/>
              <a:t>06. Data or transaction monitoring</a:t>
            </a:r>
            <a:endParaRPr lang="en-IN" dirty="0"/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369541" y="4166304"/>
            <a:ext cx="10515600" cy="6052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rgbClr val="F17921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n-IN" smtClean="0"/>
              <a:t>07. Auto healing – from failures</a:t>
            </a:r>
            <a:endParaRPr lang="en-IN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69541" y="4642274"/>
            <a:ext cx="10515600" cy="6052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rgbClr val="F17921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n-IN" smtClean="0"/>
              <a:t>08. Scheduled reporting</a:t>
            </a:r>
            <a:endParaRPr lang="en-IN" dirty="0"/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369541" y="5594210"/>
            <a:ext cx="10515600" cy="6052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rgbClr val="F17921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n-IN" smtClean="0"/>
              <a:t>10. Throttling analyser</a:t>
            </a:r>
            <a:endParaRPr lang="en-IN" dirty="0"/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369541" y="5118244"/>
            <a:ext cx="10515600" cy="6052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rgbClr val="F17921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n-IN" smtClean="0"/>
              <a:t>09. Analytics &amp; messaging patterns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9520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419" y="2315110"/>
            <a:ext cx="10515600" cy="1325563"/>
          </a:xfrm>
        </p:spPr>
        <p:txBody>
          <a:bodyPr/>
          <a:lstStyle/>
          <a:p>
            <a:r>
              <a:rPr lang="en-GB" sz="4800" dirty="0" smtClean="0"/>
              <a:t>What you have seen is ONLY about 20% of BizTalk360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34619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3894" y="1096528"/>
            <a:ext cx="3896964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>
                <a:solidFill>
                  <a:srgbClr val="EE7822"/>
                </a:solidFill>
              </a:rPr>
              <a:t>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EDI Dashboards &amp;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ESB Exception Management Portal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Backup &amp; DR Visualizer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Advanced Tracking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Advanced Event Viewer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Secured SQL Queries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Team Knowledge 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Real Time Operations Feed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Search </a:t>
            </a:r>
            <a:r>
              <a:rPr lang="en-GB" dirty="0" err="1" smtClean="0"/>
              <a:t>Artifacts</a:t>
            </a:r>
            <a:r>
              <a:rPr lang="en-GB" dirty="0" smtClean="0"/>
              <a:t> (schemas, maps </a:t>
            </a:r>
            <a:r>
              <a:rPr lang="en-GB" dirty="0" err="1" smtClean="0"/>
              <a:t>etc</a:t>
            </a:r>
            <a:r>
              <a:rPr lang="en-GB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Full blown BizTalk 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BizTalk Health Monitor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Business Rules Composer/Viewer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Topology diagram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BizTalk Server Licensing Widget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BizTalk Server Dashboard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Manage SQL Jobs, NT Services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5143041" y="1096528"/>
            <a:ext cx="317676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>
                <a:solidFill>
                  <a:srgbClr val="EE7822"/>
                </a:solidFill>
              </a:rPr>
              <a:t>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Monitoring Dashboards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Data Monitoring Dashboards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Import/Export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Alert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Email Templates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Operations Automation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Daily Health Checks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Maintenance Windows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17" name="Title 2"/>
          <p:cNvSpPr>
            <a:spLocks noGrp="1"/>
          </p:cNvSpPr>
          <p:nvPr>
            <p:ph type="title"/>
          </p:nvPr>
        </p:nvSpPr>
        <p:spPr>
          <a:xfrm>
            <a:off x="369541" y="296933"/>
            <a:ext cx="10515600" cy="605299"/>
          </a:xfrm>
        </p:spPr>
        <p:txBody>
          <a:bodyPr/>
          <a:lstStyle/>
          <a:p>
            <a:r>
              <a:rPr lang="en-IN" dirty="0" smtClean="0"/>
              <a:t>Some of the other key features</a:t>
            </a:r>
            <a:endParaRPr lang="en-IN" dirty="0"/>
          </a:p>
        </p:txBody>
      </p:sp>
      <p:sp>
        <p:nvSpPr>
          <p:cNvPr id="20" name="TextBox 19"/>
          <p:cNvSpPr txBox="1"/>
          <p:nvPr/>
        </p:nvSpPr>
        <p:spPr>
          <a:xfrm>
            <a:off x="9265547" y="1096528"/>
            <a:ext cx="242822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>
                <a:solidFill>
                  <a:srgbClr val="EE7822"/>
                </a:solidFill>
              </a:rPr>
              <a:t>GENERAL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NewRelic</a:t>
            </a:r>
            <a:r>
              <a:rPr lang="en-GB" dirty="0" smtClean="0"/>
              <a:t>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Full API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Azure Marketplace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Azure Easy Installer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Chrome Extension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445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261593" y="238043"/>
            <a:ext cx="10515600" cy="605299"/>
          </a:xfrm>
        </p:spPr>
        <p:txBody>
          <a:bodyPr/>
          <a:lstStyle/>
          <a:p>
            <a:r>
              <a:rPr lang="en-IN" dirty="0" smtClean="0"/>
              <a:t>Some of OUR key customers</a:t>
            </a:r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94" y="2096684"/>
            <a:ext cx="2510314" cy="963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85" y="5874489"/>
            <a:ext cx="1564842" cy="475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6206" y="2115690"/>
            <a:ext cx="961926" cy="10002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6853" y="2402866"/>
            <a:ext cx="964910" cy="4013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878" y="2295901"/>
            <a:ext cx="615302" cy="6397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468" y="5816605"/>
            <a:ext cx="884080" cy="5331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403" y="2295901"/>
            <a:ext cx="1538146" cy="6152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95" y="1752489"/>
            <a:ext cx="1803897" cy="1803897"/>
          </a:xfrm>
          <a:prstGeom prst="rect">
            <a:avLst/>
          </a:prstGeom>
        </p:spPr>
      </p:pic>
      <p:sp>
        <p:nvSpPr>
          <p:cNvPr id="17" name="Text Placeholder 7"/>
          <p:cNvSpPr txBox="1">
            <a:spLocks/>
          </p:cNvSpPr>
          <p:nvPr/>
        </p:nvSpPr>
        <p:spPr>
          <a:xfrm>
            <a:off x="261593" y="745465"/>
            <a:ext cx="6912606" cy="3683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cap="all" dirty="0" smtClean="0">
                <a:solidFill>
                  <a:schemeClr val="bg2">
                    <a:lumMod val="7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Trusted by 500+ Customers across 30+ countries</a:t>
            </a:r>
            <a:endParaRPr lang="en-IN" cap="all" dirty="0">
              <a:solidFill>
                <a:schemeClr val="bg2">
                  <a:lumMod val="75000"/>
                </a:schemeClr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 Placeholder 7"/>
          <p:cNvSpPr txBox="1">
            <a:spLocks/>
          </p:cNvSpPr>
          <p:nvPr/>
        </p:nvSpPr>
        <p:spPr>
          <a:xfrm>
            <a:off x="291137" y="1725510"/>
            <a:ext cx="6912606" cy="3683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cap="all" dirty="0">
                <a:solidFill>
                  <a:srgbClr val="EE7822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Technology companies</a:t>
            </a:r>
            <a:endParaRPr lang="en-IN" cap="all" dirty="0">
              <a:solidFill>
                <a:srgbClr val="EE7822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33" y="3954472"/>
            <a:ext cx="1712146" cy="10255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727" y="3906476"/>
            <a:ext cx="1476036" cy="12861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4873" y="4007600"/>
            <a:ext cx="1052055" cy="919271"/>
          </a:xfrm>
          <a:prstGeom prst="rect">
            <a:avLst/>
          </a:prstGeom>
        </p:spPr>
      </p:pic>
      <p:sp>
        <p:nvSpPr>
          <p:cNvPr id="23" name="Text Placeholder 7"/>
          <p:cNvSpPr txBox="1">
            <a:spLocks/>
          </p:cNvSpPr>
          <p:nvPr/>
        </p:nvSpPr>
        <p:spPr>
          <a:xfrm>
            <a:off x="291137" y="3586172"/>
            <a:ext cx="2132574" cy="3683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cap="all" dirty="0" smtClean="0">
                <a:solidFill>
                  <a:srgbClr val="EE7822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automobile</a:t>
            </a:r>
            <a:endParaRPr lang="en-IN" cap="all" dirty="0">
              <a:solidFill>
                <a:srgbClr val="EE7822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Text Placeholder 7"/>
          <p:cNvSpPr txBox="1">
            <a:spLocks/>
          </p:cNvSpPr>
          <p:nvPr/>
        </p:nvSpPr>
        <p:spPr>
          <a:xfrm>
            <a:off x="5490353" y="3583365"/>
            <a:ext cx="2132574" cy="3683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cap="all" dirty="0">
                <a:solidFill>
                  <a:srgbClr val="EE7822"/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banks</a:t>
            </a:r>
            <a:endParaRPr lang="en-IN" cap="all" dirty="0">
              <a:solidFill>
                <a:srgbClr val="EE7822"/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2622" y="4199153"/>
            <a:ext cx="1511121" cy="4001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748" y="4047907"/>
            <a:ext cx="1988644" cy="6316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942" y="4092154"/>
            <a:ext cx="1447244" cy="3775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289" y="5555465"/>
            <a:ext cx="1294784" cy="93569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814" y="5573379"/>
            <a:ext cx="1744924" cy="9177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7479" y="5655774"/>
            <a:ext cx="1943965" cy="7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9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957" y="3502842"/>
            <a:ext cx="8961746" cy="605299"/>
          </a:xfrm>
        </p:spPr>
        <p:txBody>
          <a:bodyPr>
            <a:noAutofit/>
          </a:bodyPr>
          <a:lstStyle/>
          <a:p>
            <a:r>
              <a:rPr lang="en-GB" sz="4400" dirty="0" smtClean="0">
                <a:solidFill>
                  <a:srgbClr val="EE7822"/>
                </a:solidFill>
              </a:rPr>
              <a:t>Top 10 features highlights</a:t>
            </a:r>
            <a:endParaRPr lang="en-GB" sz="4400" dirty="0">
              <a:solidFill>
                <a:srgbClr val="EE782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2101" y="2277359"/>
            <a:ext cx="5376953" cy="100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6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BizTalk360 pricing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917" y="736979"/>
            <a:ext cx="7466543" cy="5867021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0077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05345" y="1618233"/>
            <a:ext cx="9502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 smtClean="0">
                <a:solidFill>
                  <a:srgbClr val="F28738"/>
                </a:solidFill>
                <a:latin typeface="Tw Cen MT" panose="020B0602020104020603" pitchFamily="34" charset="0"/>
              </a:rPr>
              <a:t>Try BizTalk360 for 30 days free</a:t>
            </a:r>
            <a:endParaRPr lang="en-IN" sz="5400" b="1" dirty="0">
              <a:solidFill>
                <a:srgbClr val="F28738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Subtitle 8"/>
          <p:cNvSpPr txBox="1">
            <a:spLocks/>
          </p:cNvSpPr>
          <p:nvPr/>
        </p:nvSpPr>
        <p:spPr>
          <a:xfrm>
            <a:off x="2409137" y="3306285"/>
            <a:ext cx="7803499" cy="19928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en-IN" sz="1600" b="1" dirty="0" smtClean="0"/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IN" sz="2800" b="1" dirty="0">
                <a:hlinkClick r:id="rId2"/>
              </a:rPr>
              <a:t>https://www.biztalk360.com/free-trial</a:t>
            </a:r>
            <a:r>
              <a:rPr lang="en-IN" sz="2800" b="1" dirty="0" smtClean="0">
                <a:hlinkClick r:id="rId2"/>
              </a:rPr>
              <a:t>/</a:t>
            </a:r>
            <a:r>
              <a:rPr lang="en-IN" sz="2800" b="1" dirty="0" smtClean="0"/>
              <a:t> </a:t>
            </a:r>
            <a:endParaRPr lang="en-IN" sz="2800" b="1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en-IN" sz="1600" b="1" dirty="0" smtClean="0"/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IN" sz="2400" b="1" dirty="0" smtClean="0">
                <a:solidFill>
                  <a:schemeClr val="bg1">
                    <a:lumMod val="65000"/>
                  </a:schemeClr>
                </a:solidFill>
              </a:rPr>
              <a:t>You can reach me on : </a:t>
            </a:r>
            <a:r>
              <a:rPr lang="en-IN" sz="2400" b="1" dirty="0" smtClean="0">
                <a:solidFill>
                  <a:srgbClr val="EE7822"/>
                </a:solidFill>
              </a:rPr>
              <a:t>saravana@biztalk360.com</a:t>
            </a:r>
          </a:p>
        </p:txBody>
      </p:sp>
    </p:spTree>
    <p:extLst>
      <p:ext uri="{BB962C8B-B14F-4D97-AF65-F5344CB8AC3E}">
        <p14:creationId xmlns:p14="http://schemas.microsoft.com/office/powerpoint/2010/main" val="321264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Why BizTalk360?</a:t>
            </a:r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IN" dirty="0"/>
              <a:t>PAIN POINTS WITH MICROSOFT BIZTALK SERVER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972088" y="3920174"/>
            <a:ext cx="3218882" cy="1806460"/>
            <a:chOff x="4325651" y="4699097"/>
            <a:chExt cx="3218882" cy="1806460"/>
          </a:xfrm>
        </p:grpSpPr>
        <p:sp>
          <p:nvSpPr>
            <p:cNvPr id="27" name="TextBox 26"/>
            <p:cNvSpPr txBox="1"/>
            <p:nvPr/>
          </p:nvSpPr>
          <p:spPr>
            <a:xfrm>
              <a:off x="4325651" y="4699097"/>
              <a:ext cx="7710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6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IN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69572" y="5859226"/>
              <a:ext cx="26749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Analytics &amp; </a:t>
              </a:r>
              <a:br>
                <a:rPr lang="en-I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en-I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Reporting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9572" y="5243534"/>
              <a:ext cx="694614" cy="61569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737760" y="3813968"/>
            <a:ext cx="3106669" cy="1912666"/>
            <a:chOff x="6560094" y="3096523"/>
            <a:chExt cx="3106669" cy="1912666"/>
          </a:xfrm>
        </p:grpSpPr>
        <p:sp>
          <p:nvSpPr>
            <p:cNvPr id="26" name="TextBox 25"/>
            <p:cNvSpPr txBox="1"/>
            <p:nvPr/>
          </p:nvSpPr>
          <p:spPr>
            <a:xfrm>
              <a:off x="6560094" y="3096523"/>
              <a:ext cx="7710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6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IN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91802" y="4362858"/>
              <a:ext cx="26749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Monitoring &amp; </a:t>
              </a:r>
              <a:br>
                <a:rPr lang="en-I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en-I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Notification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8230" y="3649712"/>
              <a:ext cx="628143" cy="63442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869572" y="1435419"/>
            <a:ext cx="3237100" cy="1945708"/>
            <a:chOff x="6429663" y="1229718"/>
            <a:chExt cx="3237100" cy="1945708"/>
          </a:xfrm>
        </p:grpSpPr>
        <p:sp>
          <p:nvSpPr>
            <p:cNvPr id="24" name="TextBox 23"/>
            <p:cNvSpPr txBox="1"/>
            <p:nvPr/>
          </p:nvSpPr>
          <p:spPr>
            <a:xfrm>
              <a:off x="6429663" y="1229718"/>
              <a:ext cx="7710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6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IN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991802" y="2529095"/>
              <a:ext cx="26749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Lack of security and audit measures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8230" y="1684647"/>
              <a:ext cx="654571" cy="79341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106672" y="1459098"/>
            <a:ext cx="3570830" cy="1963686"/>
            <a:chOff x="2561160" y="3043185"/>
            <a:chExt cx="3570830" cy="1963686"/>
          </a:xfrm>
        </p:grpSpPr>
        <p:sp>
          <p:nvSpPr>
            <p:cNvPr id="25" name="TextBox 24"/>
            <p:cNvSpPr txBox="1"/>
            <p:nvPr/>
          </p:nvSpPr>
          <p:spPr>
            <a:xfrm>
              <a:off x="2561160" y="3043185"/>
              <a:ext cx="7710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6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IN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88540" y="4360540"/>
              <a:ext cx="30434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Lack of Productivity </a:t>
              </a:r>
              <a:br>
                <a:rPr lang="en-I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en-I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Tools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8543" y="3627418"/>
              <a:ext cx="719263" cy="65671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831224" y="1442565"/>
            <a:ext cx="3816975" cy="1943247"/>
            <a:chOff x="2649777" y="1234497"/>
            <a:chExt cx="3816975" cy="1943247"/>
          </a:xfrm>
        </p:grpSpPr>
        <p:sp>
          <p:nvSpPr>
            <p:cNvPr id="4" name="TextBox 3"/>
            <p:cNvSpPr txBox="1"/>
            <p:nvPr/>
          </p:nvSpPr>
          <p:spPr>
            <a:xfrm>
              <a:off x="3066197" y="2531413"/>
              <a:ext cx="34005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BizTalk server support requires skilled BizTalk resources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49777" y="1234497"/>
              <a:ext cx="7710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60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IN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0273" y="1493889"/>
              <a:ext cx="849169" cy="964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287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WHAT IS BizTalk360?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IN" dirty="0"/>
              <a:t>HOW BIZTALK360 HELPS YOUR BUSINESS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83" y="1490127"/>
            <a:ext cx="9576560" cy="38956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6082" y="5585987"/>
            <a:ext cx="1705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rgbClr val="3DCEB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OPERATIONS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75477" y="5585987"/>
            <a:ext cx="181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rgbClr val="3DCEB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MONITORING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80727" y="5585987"/>
            <a:ext cx="1438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rgbClr val="3DCEB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ANALYTICS</a:t>
            </a:r>
          </a:p>
        </p:txBody>
      </p:sp>
    </p:spTree>
    <p:extLst>
      <p:ext uri="{BB962C8B-B14F-4D97-AF65-F5344CB8AC3E}">
        <p14:creationId xmlns:p14="http://schemas.microsoft.com/office/powerpoint/2010/main" val="406690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01. Rich Operational dashboards</a:t>
            </a:r>
            <a:endParaRPr lang="en-IN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4" y="736979"/>
            <a:ext cx="11990604" cy="550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1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02. Fine grain security and auditing</a:t>
            </a:r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41" y="1219513"/>
            <a:ext cx="4986862" cy="262637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1725" y="1219513"/>
            <a:ext cx="4983416" cy="488831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41" y="4202025"/>
            <a:ext cx="4986862" cy="1914995"/>
          </a:xfrm>
          <a:prstGeom prst="rect">
            <a:avLst/>
          </a:prstGeom>
          <a:ln>
            <a:solidFill>
              <a:schemeClr val="bg2"/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4165782" y="662230"/>
            <a:ext cx="813842" cy="923330"/>
            <a:chOff x="4165782" y="662230"/>
            <a:chExt cx="813842" cy="923330"/>
          </a:xfrm>
        </p:grpSpPr>
        <p:sp>
          <p:nvSpPr>
            <p:cNvPr id="11" name="Oval 10"/>
            <p:cNvSpPr/>
            <p:nvPr/>
          </p:nvSpPr>
          <p:spPr>
            <a:xfrm>
              <a:off x="4165782" y="727462"/>
              <a:ext cx="813842" cy="7928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13807" y="662230"/>
              <a:ext cx="5177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smtClean="0">
                  <a:solidFill>
                    <a:schemeClr val="bg1"/>
                  </a:solidFill>
                </a:rPr>
                <a:t>1</a:t>
              </a:r>
              <a:endParaRPr lang="en-GB" sz="5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478220" y="596998"/>
            <a:ext cx="813842" cy="923330"/>
            <a:chOff x="4165782" y="662230"/>
            <a:chExt cx="813842" cy="923330"/>
          </a:xfrm>
        </p:grpSpPr>
        <p:sp>
          <p:nvSpPr>
            <p:cNvPr id="15" name="Oval 14"/>
            <p:cNvSpPr/>
            <p:nvPr/>
          </p:nvSpPr>
          <p:spPr>
            <a:xfrm>
              <a:off x="4165782" y="727462"/>
              <a:ext cx="813842" cy="7928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13807" y="662230"/>
              <a:ext cx="5177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smtClean="0">
                  <a:solidFill>
                    <a:schemeClr val="bg1"/>
                  </a:solidFill>
                </a:rPr>
                <a:t>2</a:t>
              </a:r>
              <a:endParaRPr lang="en-GB" sz="5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65782" y="3740360"/>
            <a:ext cx="813842" cy="923330"/>
            <a:chOff x="4165782" y="662230"/>
            <a:chExt cx="813842" cy="923330"/>
          </a:xfrm>
        </p:grpSpPr>
        <p:sp>
          <p:nvSpPr>
            <p:cNvPr id="18" name="Oval 17"/>
            <p:cNvSpPr/>
            <p:nvPr/>
          </p:nvSpPr>
          <p:spPr>
            <a:xfrm>
              <a:off x="4165782" y="727462"/>
              <a:ext cx="813842" cy="7928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13807" y="662230"/>
              <a:ext cx="5177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smtClean="0">
                  <a:solidFill>
                    <a:schemeClr val="bg1"/>
                  </a:solidFill>
                </a:rPr>
                <a:t>3</a:t>
              </a:r>
              <a:endParaRPr lang="en-GB" sz="5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376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03. Graphical Message Flow</a:t>
            </a:r>
            <a:endParaRPr lang="en-IN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6" y="615794"/>
            <a:ext cx="12037636" cy="5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7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69541" y="296933"/>
            <a:ext cx="10515600" cy="605299"/>
          </a:xfrm>
        </p:spPr>
        <p:txBody>
          <a:bodyPr/>
          <a:lstStyle/>
          <a:p>
            <a:r>
              <a:rPr lang="en-IN" dirty="0" smtClean="0"/>
              <a:t>04. Azure + BizTalk Server (single management tool)</a:t>
            </a:r>
            <a:endParaRPr lang="en-IN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541" y="2001782"/>
            <a:ext cx="5226541" cy="38030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502" y="2001781"/>
            <a:ext cx="5977782" cy="38030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269962" y="1510227"/>
            <a:ext cx="2517305" cy="368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cap="all" dirty="0" smtClean="0">
                <a:solidFill>
                  <a:schemeClr val="bg2">
                    <a:lumMod val="7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Azure Logic apps</a:t>
            </a:r>
            <a:endParaRPr lang="en-IN" cap="all" dirty="0">
              <a:solidFill>
                <a:schemeClr val="bg2">
                  <a:lumMod val="75000"/>
                </a:schemeClr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5964502" y="1510227"/>
            <a:ext cx="4027797" cy="368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cap="all" dirty="0" smtClean="0">
                <a:solidFill>
                  <a:schemeClr val="bg2">
                    <a:lumMod val="7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Azure integration account</a:t>
            </a:r>
            <a:endParaRPr lang="en-IN" cap="all" dirty="0">
              <a:solidFill>
                <a:schemeClr val="bg2">
                  <a:lumMod val="75000"/>
                </a:schemeClr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3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69541" y="296933"/>
            <a:ext cx="10515600" cy="605299"/>
          </a:xfrm>
        </p:spPr>
        <p:txBody>
          <a:bodyPr/>
          <a:lstStyle/>
          <a:p>
            <a:r>
              <a:rPr lang="en-IN" dirty="0" smtClean="0"/>
              <a:t>05. Monitoring – complete coverage</a:t>
            </a:r>
            <a:endParaRPr lang="en-IN" dirty="0"/>
          </a:p>
        </p:txBody>
      </p:sp>
      <p:sp>
        <p:nvSpPr>
          <p:cNvPr id="2" name="TextBox 1"/>
          <p:cNvSpPr txBox="1"/>
          <p:nvPr/>
        </p:nvSpPr>
        <p:spPr>
          <a:xfrm>
            <a:off x="369541" y="717566"/>
            <a:ext cx="10565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cap="all" dirty="0">
                <a:solidFill>
                  <a:schemeClr val="bg2">
                    <a:lumMod val="75000"/>
                  </a:schemeClr>
                </a:solidFill>
                <a:latin typeface="Montserrat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Wide coverage for pretty much every aspect of BizTalk Server Monitoring</a:t>
            </a:r>
            <a:endParaRPr lang="en-GB" cap="all" dirty="0">
              <a:solidFill>
                <a:schemeClr val="bg2">
                  <a:lumMod val="75000"/>
                </a:schemeClr>
              </a:solidFill>
              <a:latin typeface="Montserrat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9541" y="1332102"/>
            <a:ext cx="3629582" cy="507131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b="1" dirty="0" smtClean="0"/>
              <a:t>BizTalk Environment</a:t>
            </a:r>
          </a:p>
          <a:p>
            <a:pPr lvl="1"/>
            <a:r>
              <a:rPr lang="en-GB" dirty="0" smtClean="0"/>
              <a:t>Receive Locations</a:t>
            </a:r>
          </a:p>
          <a:p>
            <a:pPr lvl="1"/>
            <a:r>
              <a:rPr lang="en-GB" dirty="0" smtClean="0"/>
              <a:t>Send Ports</a:t>
            </a:r>
          </a:p>
          <a:p>
            <a:pPr lvl="1"/>
            <a:r>
              <a:rPr lang="en-GB" dirty="0" smtClean="0"/>
              <a:t>Orchestrations</a:t>
            </a:r>
          </a:p>
          <a:p>
            <a:pPr lvl="1"/>
            <a:r>
              <a:rPr lang="en-GB" dirty="0" smtClean="0"/>
              <a:t>Host Instances</a:t>
            </a:r>
          </a:p>
          <a:p>
            <a:pPr lvl="1"/>
            <a:r>
              <a:rPr lang="en-GB" dirty="0" smtClean="0"/>
              <a:t>Host Throttling</a:t>
            </a:r>
          </a:p>
          <a:p>
            <a:pPr lvl="1"/>
            <a:r>
              <a:rPr lang="en-GB" dirty="0" smtClean="0"/>
              <a:t>BizTalk Health Monitor</a:t>
            </a:r>
          </a:p>
          <a:p>
            <a:r>
              <a:rPr lang="en-GB" b="1" dirty="0"/>
              <a:t>SQL Instances</a:t>
            </a:r>
          </a:p>
          <a:p>
            <a:pPr lvl="1"/>
            <a:r>
              <a:rPr lang="en-GB" dirty="0"/>
              <a:t>SQL Jobs</a:t>
            </a:r>
          </a:p>
          <a:p>
            <a:r>
              <a:rPr lang="en-GB" b="1" dirty="0" smtClean="0"/>
              <a:t>REST/SOAP Endpoints</a:t>
            </a:r>
          </a:p>
          <a:p>
            <a:r>
              <a:rPr lang="en-GB" b="1" dirty="0"/>
              <a:t>Azure </a:t>
            </a:r>
          </a:p>
          <a:p>
            <a:pPr lvl="1"/>
            <a:r>
              <a:rPr lang="en-GB" dirty="0"/>
              <a:t>App Services, </a:t>
            </a:r>
          </a:p>
          <a:p>
            <a:pPr lvl="1"/>
            <a:r>
              <a:rPr lang="en-GB" dirty="0"/>
              <a:t>Service Bus Queues, </a:t>
            </a:r>
          </a:p>
          <a:p>
            <a:pPr lvl="1"/>
            <a:r>
              <a:rPr lang="en-GB" dirty="0"/>
              <a:t>Logic </a:t>
            </a:r>
            <a:r>
              <a:rPr lang="en-GB" dirty="0" smtClean="0"/>
              <a:t>Apps</a:t>
            </a:r>
            <a:endParaRPr lang="en-GB" b="1" dirty="0"/>
          </a:p>
          <a:p>
            <a:pPr lvl="1"/>
            <a:endParaRPr lang="en-GB" dirty="0" smtClean="0"/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262486" y="1359813"/>
            <a:ext cx="3195933" cy="504360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b="1" dirty="0"/>
              <a:t>BizTalk/SQL Server</a:t>
            </a:r>
          </a:p>
          <a:p>
            <a:pPr lvl="1"/>
            <a:r>
              <a:rPr lang="en-GB" dirty="0"/>
              <a:t>CPU, Memory</a:t>
            </a:r>
          </a:p>
          <a:p>
            <a:pPr lvl="1"/>
            <a:r>
              <a:rPr lang="en-GB" dirty="0"/>
              <a:t>NT Services</a:t>
            </a:r>
          </a:p>
          <a:p>
            <a:pPr lvl="1"/>
            <a:r>
              <a:rPr lang="en-GB" dirty="0"/>
              <a:t>Event Logs</a:t>
            </a:r>
          </a:p>
          <a:p>
            <a:r>
              <a:rPr lang="en-GB" b="1" dirty="0"/>
              <a:t>Queues</a:t>
            </a:r>
          </a:p>
          <a:p>
            <a:pPr lvl="1"/>
            <a:r>
              <a:rPr lang="en-GB" dirty="0"/>
              <a:t>IBM MQ</a:t>
            </a:r>
          </a:p>
          <a:p>
            <a:pPr lvl="1"/>
            <a:r>
              <a:rPr lang="en-GB" dirty="0"/>
              <a:t>MSMQ</a:t>
            </a:r>
          </a:p>
          <a:p>
            <a:pPr lvl="1"/>
            <a:r>
              <a:rPr lang="en-GB" dirty="0"/>
              <a:t>Service Bus Queues</a:t>
            </a:r>
          </a:p>
          <a:p>
            <a:r>
              <a:rPr lang="en-GB" b="1" dirty="0"/>
              <a:t>Folder Locations</a:t>
            </a:r>
          </a:p>
          <a:p>
            <a:pPr lvl="1"/>
            <a:r>
              <a:rPr lang="en-GB" dirty="0"/>
              <a:t>File</a:t>
            </a:r>
          </a:p>
          <a:p>
            <a:pPr lvl="1"/>
            <a:r>
              <a:rPr lang="en-GB" dirty="0"/>
              <a:t>FTP/FTPs</a:t>
            </a:r>
          </a:p>
          <a:p>
            <a:pPr lvl="1"/>
            <a:r>
              <a:rPr lang="en-GB" dirty="0"/>
              <a:t>SFTP</a:t>
            </a:r>
          </a:p>
          <a:p>
            <a:r>
              <a:rPr lang="en-GB" b="1" dirty="0" smtClean="0"/>
              <a:t>Database</a:t>
            </a:r>
          </a:p>
          <a:p>
            <a:pPr lvl="1"/>
            <a:r>
              <a:rPr lang="en-GB" dirty="0" smtClean="0"/>
              <a:t>SQL Queries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78509179"/>
              </p:ext>
            </p:extLst>
          </p:nvPr>
        </p:nvGraphicFramePr>
        <p:xfrm>
          <a:off x="7721782" y="1359813"/>
          <a:ext cx="405777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147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les Direction 16X9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 direction presentation (widescreen).potx" id="{D17AB31B-F25B-45F4-B34E-C6982D129A29}" vid="{B63A7B92-8C2A-4E6A-9062-768A2448E61C}"/>
    </a:ext>
  </a:extLst>
</a:theme>
</file>

<file path=ppt/theme/theme3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756AA02-1025-42B3-947D-D7D298381D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Recruiting process return on investment presentation</Template>
  <TotalTime>0</TotalTime>
  <Words>503</Words>
  <Application>Microsoft Office PowerPoint</Application>
  <PresentationFormat>Widescreen</PresentationFormat>
  <Paragraphs>160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Book Antiqua</vt:lpstr>
      <vt:lpstr>Tw Cen MT</vt:lpstr>
      <vt:lpstr>Lato</vt:lpstr>
      <vt:lpstr>Calibri</vt:lpstr>
      <vt:lpstr>Montserrat</vt:lpstr>
      <vt:lpstr>Custom Design</vt:lpstr>
      <vt:lpstr>Sales Direction 16X9</vt:lpstr>
      <vt:lpstr>PowerPoint Presentation</vt:lpstr>
      <vt:lpstr>Top 10 features highlights</vt:lpstr>
      <vt:lpstr>Why BizTalk360?</vt:lpstr>
      <vt:lpstr>WHAT IS BizTalk360?</vt:lpstr>
      <vt:lpstr>01. Rich Operational dashboards</vt:lpstr>
      <vt:lpstr>02. Fine grain security and auditing</vt:lpstr>
      <vt:lpstr>03. Graphical Message Flow</vt:lpstr>
      <vt:lpstr>04. Azure + BizTalk Server (single management tool)</vt:lpstr>
      <vt:lpstr>05. Monitoring – complete coverage</vt:lpstr>
      <vt:lpstr>06. Data (NO EVENTs) monitoring</vt:lpstr>
      <vt:lpstr>07. Auto healing – from failures</vt:lpstr>
      <vt:lpstr>08. Scheduled reporting</vt:lpstr>
      <vt:lpstr>09. Analytics &amp; messaging patterns</vt:lpstr>
      <vt:lpstr>10. Throttling analyser</vt:lpstr>
      <vt:lpstr>11. Team knowledgebase</vt:lpstr>
      <vt:lpstr>summary</vt:lpstr>
      <vt:lpstr>What you have seen is ONLY about 20% of BizTalk360</vt:lpstr>
      <vt:lpstr>Some of the other key features</vt:lpstr>
      <vt:lpstr>Some of OUR key customers</vt:lpstr>
      <vt:lpstr>BizTalk360 pricing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2017-09-06T04:45:15Z</dcterms:created>
  <dcterms:modified xsi:type="dcterms:W3CDTF">2017-10-27T13:11:24Z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TC034605479991</vt:lpwstr>
  </property>
</Properties>
</file>