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60.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86" r:id="rId3"/>
    <p:sldMasterId id="2147483695" r:id="rId4"/>
    <p:sldMasterId id="2147483699" r:id="rId5"/>
  </p:sldMasterIdLst>
  <p:notesMasterIdLst>
    <p:notesMasterId r:id="rId46"/>
  </p:notesMasterIdLst>
  <p:sldIdLst>
    <p:sldId id="321" r:id="rId6"/>
    <p:sldId id="313" r:id="rId7"/>
    <p:sldId id="325" r:id="rId8"/>
    <p:sldId id="314" r:id="rId9"/>
    <p:sldId id="309" r:id="rId10"/>
    <p:sldId id="318" r:id="rId11"/>
    <p:sldId id="316" r:id="rId12"/>
    <p:sldId id="257" r:id="rId13"/>
    <p:sldId id="323" r:id="rId14"/>
    <p:sldId id="281" r:id="rId15"/>
    <p:sldId id="258" r:id="rId16"/>
    <p:sldId id="320" r:id="rId17"/>
    <p:sldId id="319" r:id="rId18"/>
    <p:sldId id="264" r:id="rId19"/>
    <p:sldId id="265" r:id="rId20"/>
    <p:sldId id="263" r:id="rId21"/>
    <p:sldId id="306" r:id="rId22"/>
    <p:sldId id="322" r:id="rId23"/>
    <p:sldId id="259" r:id="rId24"/>
    <p:sldId id="266" r:id="rId25"/>
    <p:sldId id="283" r:id="rId26"/>
    <p:sldId id="284" r:id="rId27"/>
    <p:sldId id="285" r:id="rId28"/>
    <p:sldId id="287" r:id="rId29"/>
    <p:sldId id="290" r:id="rId30"/>
    <p:sldId id="289" r:id="rId31"/>
    <p:sldId id="291" r:id="rId32"/>
    <p:sldId id="295" r:id="rId33"/>
    <p:sldId id="296" r:id="rId34"/>
    <p:sldId id="297" r:id="rId35"/>
    <p:sldId id="282" r:id="rId36"/>
    <p:sldId id="267" r:id="rId37"/>
    <p:sldId id="294" r:id="rId38"/>
    <p:sldId id="301" r:id="rId39"/>
    <p:sldId id="324" r:id="rId40"/>
    <p:sldId id="302" r:id="rId41"/>
    <p:sldId id="327" r:id="rId42"/>
    <p:sldId id="312" r:id="rId43"/>
    <p:sldId id="307" r:id="rId44"/>
    <p:sldId id="3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6"/>
    <a:srgbClr val="FFC95F"/>
    <a:srgbClr val="D3F7E9"/>
    <a:srgbClr val="FFAC3C"/>
    <a:srgbClr val="005274"/>
    <a:srgbClr val="9E958C"/>
    <a:srgbClr val="252122"/>
    <a:srgbClr val="9ABCEA"/>
    <a:srgbClr val="4B5435"/>
    <a:srgbClr val="9D66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0" autoAdjust="0"/>
    <p:restoredTop sz="80812" autoAdjust="0"/>
  </p:normalViewPr>
  <p:slideViewPr>
    <p:cSldViewPr snapToGrid="0">
      <p:cViewPr>
        <p:scale>
          <a:sx n="50" d="100"/>
          <a:sy n="50" d="100"/>
        </p:scale>
        <p:origin x="948"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9EBD7-E658-4EBF-A663-0C7EE1452471}" type="datetimeFigureOut">
              <a:rPr lang="pt-PT" smtClean="0"/>
              <a:t>26/10/2017</a:t>
            </a:fld>
            <a:endParaRPr lang="pt-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64202-3625-434F-929A-8505E2562131}" type="slidenum">
              <a:rPr lang="pt-PT" smtClean="0"/>
              <a:t>‹#›</a:t>
            </a:fld>
            <a:endParaRPr lang="pt-PT"/>
          </a:p>
        </p:txBody>
      </p:sp>
    </p:spTree>
    <p:extLst>
      <p:ext uri="{BB962C8B-B14F-4D97-AF65-F5344CB8AC3E}">
        <p14:creationId xmlns:p14="http://schemas.microsoft.com/office/powerpoint/2010/main" val="47330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E5FE323-B9D1-4DD1-8AEA-39224D6612B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10/26/2017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5453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672352">
              <a:buClr>
                <a:srgbClr val="0072C6"/>
              </a:buClr>
              <a:buNone/>
            </a:pPr>
            <a:r>
              <a:rPr lang="en-US" sz="2745" dirty="0"/>
              <a:t>The SQL Server uses </a:t>
            </a:r>
            <a:r>
              <a:rPr lang="en-US" sz="2745" dirty="0" err="1"/>
              <a:t>TempDB</a:t>
            </a:r>
            <a:r>
              <a:rPr lang="en-US" sz="2745" dirty="0"/>
              <a:t> to store intermediate results as part of executing a query</a:t>
            </a:r>
            <a:endParaRPr lang="en-US" sz="2451" b="0" dirty="0">
              <a:solidFill>
                <a:schemeClr val="tx1">
                  <a:lumMod val="75000"/>
                  <a:lumOff val="25000"/>
                  <a:alpha val="99000"/>
                </a:schemeClr>
              </a:solidFill>
            </a:endParaRP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If the number of logical processors is less than or equal to 8, use the same number of data files as logical processors.</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If the number of logical processors is greater than 8, use 8 data files </a:t>
            </a:r>
          </a:p>
          <a:p>
            <a:pPr marL="550171" lvl="2" indent="-338524" defTabSz="672352">
              <a:buClr>
                <a:srgbClr val="0072C6"/>
              </a:buClr>
              <a:buFont typeface="Wingdings" panose="05000000000000000000" pitchFamily="2" charset="2"/>
              <a:buChar char="§"/>
            </a:pPr>
            <a:r>
              <a:rPr lang="en-US" sz="2059" b="0" dirty="0">
                <a:solidFill>
                  <a:schemeClr val="tx1">
                    <a:lumMod val="75000"/>
                    <a:lumOff val="25000"/>
                    <a:alpha val="99000"/>
                  </a:schemeClr>
                </a:solidFill>
              </a:rPr>
              <a:t>if you get contention problems, you should increase the number of data files by multiples of 4.</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Creating files across multiple drives will help increase the IO bandwidth but will have no additional impact on allocation bottleneck.</a:t>
            </a:r>
          </a:p>
          <a:p>
            <a:pPr marL="338524" lvl="1" indent="-338524" defTabSz="672352">
              <a:buClr>
                <a:srgbClr val="0072C6"/>
              </a:buClr>
              <a:buFont typeface="Wingdings" panose="05000000000000000000" pitchFamily="2" charset="2"/>
              <a:buChar char="§"/>
            </a:pPr>
            <a:r>
              <a:rPr lang="en-US" sz="2451" b="0" dirty="0" err="1">
                <a:solidFill>
                  <a:schemeClr val="tx1">
                    <a:lumMod val="75000"/>
                    <a:lumOff val="25000"/>
                    <a:alpha val="99000"/>
                  </a:schemeClr>
                </a:solidFill>
              </a:rPr>
              <a:t>Preallocate</a:t>
            </a:r>
            <a:r>
              <a:rPr lang="en-US" sz="2451" b="0" dirty="0">
                <a:solidFill>
                  <a:schemeClr val="tx1">
                    <a:lumMod val="75000"/>
                    <a:lumOff val="25000"/>
                    <a:alpha val="99000"/>
                  </a:schemeClr>
                </a:solidFill>
              </a:rPr>
              <a:t> space for all </a:t>
            </a:r>
            <a:r>
              <a:rPr lang="en-US" sz="2451" b="0" dirty="0" err="1">
                <a:solidFill>
                  <a:schemeClr val="tx1">
                    <a:lumMod val="75000"/>
                    <a:lumOff val="25000"/>
                    <a:alpha val="99000"/>
                  </a:schemeClr>
                </a:solidFill>
              </a:rPr>
              <a:t>tempdb</a:t>
            </a:r>
            <a:r>
              <a:rPr lang="en-US" sz="2451" b="0" dirty="0">
                <a:solidFill>
                  <a:schemeClr val="tx1">
                    <a:lumMod val="75000"/>
                    <a:lumOff val="25000"/>
                    <a:alpha val="99000"/>
                  </a:schemeClr>
                </a:solidFill>
              </a:rPr>
              <a:t> files by setting the file size to a value large enough to accommodate the typical workload in the environment. This prevents </a:t>
            </a:r>
            <a:r>
              <a:rPr lang="en-US" sz="2451" b="0" dirty="0" err="1">
                <a:solidFill>
                  <a:schemeClr val="tx1">
                    <a:lumMod val="75000"/>
                    <a:lumOff val="25000"/>
                    <a:alpha val="99000"/>
                  </a:schemeClr>
                </a:solidFill>
              </a:rPr>
              <a:t>tempdb</a:t>
            </a:r>
            <a:r>
              <a:rPr lang="en-US" sz="2451" b="0" dirty="0">
                <a:solidFill>
                  <a:schemeClr val="tx1">
                    <a:lumMod val="75000"/>
                    <a:lumOff val="25000"/>
                    <a:alpha val="99000"/>
                  </a:schemeClr>
                </a:solidFill>
              </a:rPr>
              <a:t> from expanding too frequently, which can affect performance.</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Make each data file the same size</a:t>
            </a:r>
          </a:p>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25</a:t>
            </a:fld>
            <a:endParaRPr lang="pt-PT"/>
          </a:p>
        </p:txBody>
      </p:sp>
    </p:spTree>
    <p:extLst>
      <p:ext uri="{BB962C8B-B14F-4D97-AF65-F5344CB8AC3E}">
        <p14:creationId xmlns:p14="http://schemas.microsoft.com/office/powerpoint/2010/main" val="4133308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If your using it, make it fast</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Check for I\O issues</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Never go below 15% free disk space</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Periodically defragment all disks (local and SAN/NAS) on a regular basis by scheduling off-hours disk defragmentation</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Monitor the disk read and write times. The faster the access time the better performance SQL Server will provide. Any disk read or write time approaching 15 </a:t>
            </a:r>
            <a:r>
              <a:rPr lang="en-US" sz="2451" b="0" dirty="0" err="1">
                <a:solidFill>
                  <a:schemeClr val="tx1">
                    <a:lumMod val="75000"/>
                    <a:lumOff val="25000"/>
                    <a:alpha val="99000"/>
                  </a:schemeClr>
                </a:solidFill>
              </a:rPr>
              <a:t>ms</a:t>
            </a:r>
            <a:r>
              <a:rPr lang="en-US" sz="2451" b="0" dirty="0">
                <a:solidFill>
                  <a:schemeClr val="tx1">
                    <a:lumMod val="75000"/>
                    <a:lumOff val="25000"/>
                    <a:alpha val="99000"/>
                  </a:schemeClr>
                </a:solidFill>
              </a:rPr>
              <a:t> is cause for concern.</a:t>
            </a:r>
          </a:p>
          <a:p>
            <a:pPr marL="338524" lvl="1" indent="-338524" defTabSz="672352">
              <a:buClr>
                <a:srgbClr val="0072C6"/>
              </a:buClr>
              <a:buFont typeface="Wingdings" panose="05000000000000000000" pitchFamily="2" charset="2"/>
              <a:buChar char="§"/>
            </a:pPr>
            <a:r>
              <a:rPr lang="en-US" sz="2451" b="0" dirty="0">
                <a:solidFill>
                  <a:schemeClr val="tx1">
                    <a:lumMod val="75000"/>
                    <a:lumOff val="25000"/>
                    <a:alpha val="99000"/>
                  </a:schemeClr>
                </a:solidFill>
              </a:rPr>
              <a:t>Isolate the BizTalk database files on dedicated LUNs. This will prevent other applications from affecting the BizTalk databases</a:t>
            </a:r>
          </a:p>
          <a:p>
            <a:endParaRPr lang="pt-PT" dirty="0"/>
          </a:p>
          <a:p>
            <a:r>
              <a:rPr lang="pt-PT" dirty="0"/>
              <a:t>RAID 5 </a:t>
            </a:r>
            <a:r>
              <a:rPr lang="pt-PT" dirty="0" err="1"/>
              <a:t>most</a:t>
            </a:r>
            <a:r>
              <a:rPr lang="pt-PT" dirty="0"/>
              <a:t> </a:t>
            </a:r>
            <a:r>
              <a:rPr lang="pt-PT" dirty="0" err="1"/>
              <a:t>common</a:t>
            </a:r>
            <a:r>
              <a:rPr lang="pt-PT" dirty="0"/>
              <a:t> - RAID 10 </a:t>
            </a:r>
            <a:r>
              <a:rPr lang="pt-PT" dirty="0" err="1"/>
              <a:t>critical</a:t>
            </a:r>
            <a:r>
              <a:rPr lang="pt-PT" dirty="0"/>
              <a:t> </a:t>
            </a:r>
            <a:r>
              <a:rPr lang="pt-PT" dirty="0" err="1"/>
              <a:t>missions</a:t>
            </a:r>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27</a:t>
            </a:fld>
            <a:endParaRPr lang="pt-PT"/>
          </a:p>
        </p:txBody>
      </p:sp>
    </p:spTree>
    <p:extLst>
      <p:ext uri="{BB962C8B-B14F-4D97-AF65-F5344CB8AC3E}">
        <p14:creationId xmlns:p14="http://schemas.microsoft.com/office/powerpoint/2010/main" val="3864419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28</a:t>
            </a:fld>
            <a:endParaRPr lang="pt-PT"/>
          </a:p>
        </p:txBody>
      </p:sp>
    </p:spTree>
    <p:extLst>
      <p:ext uri="{BB962C8B-B14F-4D97-AF65-F5344CB8AC3E}">
        <p14:creationId xmlns:p14="http://schemas.microsoft.com/office/powerpoint/2010/main" val="3474634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29</a:t>
            </a:fld>
            <a:endParaRPr lang="pt-PT"/>
          </a:p>
        </p:txBody>
      </p:sp>
    </p:spTree>
    <p:extLst>
      <p:ext uri="{BB962C8B-B14F-4D97-AF65-F5344CB8AC3E}">
        <p14:creationId xmlns:p14="http://schemas.microsoft.com/office/powerpoint/2010/main" val="412376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Scaling Up the BizTalk Server Tier</a:t>
            </a:r>
            <a:endParaRPr lang="pt-PT"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Scaling Out the SQL Server Tier</a:t>
            </a:r>
            <a:endParaRPr lang="pt-PT" sz="1200" b="1" kern="1200" dirty="0">
              <a:solidFill>
                <a:schemeClr val="tx1"/>
              </a:solidFill>
              <a:effectLst/>
              <a:latin typeface="+mn-lt"/>
              <a:ea typeface="+mn-ea"/>
              <a:cs typeface="+mn-cs"/>
            </a:endParaRPr>
          </a:p>
          <a:p>
            <a:endParaRPr lang="pt-P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Scaling Up the SQL Server Tier</a:t>
            </a:r>
            <a:endParaRPr lang="pt-PT" sz="1200" b="1" kern="1200" dirty="0">
              <a:solidFill>
                <a:schemeClr val="tx1"/>
              </a:solidFill>
              <a:effectLst/>
              <a:latin typeface="+mn-lt"/>
              <a:ea typeface="+mn-ea"/>
              <a:cs typeface="+mn-cs"/>
            </a:endParaRPr>
          </a:p>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30</a:t>
            </a:fld>
            <a:endParaRPr lang="pt-PT"/>
          </a:p>
        </p:txBody>
      </p:sp>
    </p:spTree>
    <p:extLst>
      <p:ext uri="{BB962C8B-B14F-4D97-AF65-F5344CB8AC3E}">
        <p14:creationId xmlns:p14="http://schemas.microsoft.com/office/powerpoint/2010/main" val="3490693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dirty="0">
                <a:solidFill>
                  <a:schemeClr val="tx1">
                    <a:lumMod val="75000"/>
                    <a:lumOff val="25000"/>
                    <a:alpha val="99000"/>
                  </a:schemeClr>
                </a:solidFill>
              </a:rPr>
              <a:t>BizTalk databases should be treated like a black box… don’t touch… don’t change!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b="0" dirty="0">
              <a:solidFill>
                <a:schemeClr val="tx1">
                  <a:lumMod val="75000"/>
                  <a:lumOff val="25000"/>
                  <a:alpha val="99000"/>
                </a:schemeClr>
              </a:solidFill>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dirty="0">
                <a:solidFill>
                  <a:schemeClr val="tx1">
                    <a:lumMod val="75000"/>
                    <a:lumOff val="25000"/>
                    <a:alpha val="99000"/>
                  </a:schemeClr>
                </a:solidFill>
              </a:rPr>
              <a:t>BizTalk databases are not regular databases, like all products they are particular specifications… and you should be aware of them to be able to do anything properly.</a:t>
            </a:r>
          </a:p>
          <a:p>
            <a:pPr marL="0" marR="0" indent="0" algn="l" defTabSz="932742" rtl="0" eaLnBrk="1" fontAlgn="auto" latinLnBrk="0" hangingPunct="1">
              <a:lnSpc>
                <a:spcPct val="90000"/>
              </a:lnSpc>
              <a:spcBef>
                <a:spcPts val="0"/>
              </a:spcBef>
              <a:spcAft>
                <a:spcPts val="340"/>
              </a:spcAft>
              <a:buClrTx/>
              <a:buSzTx/>
              <a:buFontTx/>
              <a:buNone/>
              <a:tabLst/>
              <a:defRPr/>
            </a:pPr>
            <a:endParaRPr lang="en-AU"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2BE437F-67A1-4E21-B676-7454D04E95EF}"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10/27/2017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35663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359" marR="0" lvl="0" indent="0" algn="l" defTabSz="9491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758A610-1E6A-4304-BC05-570DCBF01AA5}"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10/26/2017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8411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5</a:t>
            </a:fld>
            <a:endParaRPr lang="pt-PT"/>
          </a:p>
        </p:txBody>
      </p:sp>
    </p:spTree>
    <p:extLst>
      <p:ext uri="{BB962C8B-B14F-4D97-AF65-F5344CB8AC3E}">
        <p14:creationId xmlns:p14="http://schemas.microsoft.com/office/powerpoint/2010/main" val="3514588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Interested</a:t>
            </a:r>
            <a:r>
              <a:rPr lang="en-AU" baseline="0" dirty="0"/>
              <a:t> in all things integration – which of course includes MS Flow</a:t>
            </a:r>
            <a:endParaRPr lang="en-AU"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45EAA6EF-DB09-4CA7-BC75-64D0E0DADFC9}"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40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13</a:t>
            </a:fld>
            <a:endParaRPr lang="pt-PT"/>
          </a:p>
        </p:txBody>
      </p:sp>
    </p:spTree>
    <p:extLst>
      <p:ext uri="{BB962C8B-B14F-4D97-AF65-F5344CB8AC3E}">
        <p14:creationId xmlns:p14="http://schemas.microsoft.com/office/powerpoint/2010/main" val="71977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14</a:t>
            </a:fld>
            <a:endParaRPr lang="pt-PT"/>
          </a:p>
        </p:txBody>
      </p:sp>
    </p:spTree>
    <p:extLst>
      <p:ext uri="{BB962C8B-B14F-4D97-AF65-F5344CB8AC3E}">
        <p14:creationId xmlns:p14="http://schemas.microsoft.com/office/powerpoint/2010/main" val="2262873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SQL Agent - </a:t>
            </a:r>
            <a:r>
              <a:rPr lang="en-US" sz="1200" dirty="0"/>
              <a:t>All cleanup is done by SQL Jobs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this isn't running, neither will BizTalk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Backup BizTalk Server (</a:t>
            </a:r>
            <a:r>
              <a:rPr lang="en-US" sz="1200" dirty="0" err="1"/>
              <a:t>BizTalkMgmtDb</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DTA Purge and Archive (</a:t>
            </a:r>
            <a:r>
              <a:rPr lang="en-US" sz="1200" dirty="0" err="1"/>
              <a:t>BizTalkDTADb</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MessageBox_Message_Cleanup_BizTalkMsgBoxDb</a:t>
            </a:r>
            <a:r>
              <a:rPr lang="en-US" sz="1200" dirty="0"/>
              <a:t> disable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21</a:t>
            </a:fld>
            <a:endParaRPr lang="pt-PT"/>
          </a:p>
        </p:txBody>
      </p:sp>
    </p:spTree>
    <p:extLst>
      <p:ext uri="{BB962C8B-B14F-4D97-AF65-F5344CB8AC3E}">
        <p14:creationId xmlns:p14="http://schemas.microsoft.com/office/powerpoint/2010/main" val="263867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err="1"/>
              <a:t>Don’t</a:t>
            </a:r>
            <a:r>
              <a:rPr lang="pt-PT" dirty="0"/>
              <a:t> </a:t>
            </a:r>
            <a:r>
              <a:rPr lang="pt-PT" dirty="0" err="1"/>
              <a:t>create</a:t>
            </a:r>
            <a:r>
              <a:rPr lang="pt-PT" dirty="0"/>
              <a:t> </a:t>
            </a:r>
            <a:r>
              <a:rPr lang="pt-PT" dirty="0" err="1"/>
              <a:t>custom</a:t>
            </a:r>
            <a:r>
              <a:rPr lang="pt-PT" dirty="0"/>
              <a:t> </a:t>
            </a:r>
            <a:r>
              <a:rPr lang="pt-PT" dirty="0" err="1"/>
              <a:t>maintainance</a:t>
            </a:r>
            <a:r>
              <a:rPr lang="pt-PT" dirty="0"/>
              <a:t> </a:t>
            </a:r>
            <a:r>
              <a:rPr lang="pt-PT" dirty="0" err="1"/>
              <a:t>plans</a:t>
            </a:r>
            <a:r>
              <a:rPr lang="pt-PT" dirty="0"/>
              <a:t> for backup, </a:t>
            </a:r>
            <a:r>
              <a:rPr lang="pt-PT" dirty="0" err="1"/>
              <a:t>re-índex</a:t>
            </a:r>
            <a:r>
              <a:rPr lang="pt-PT" dirty="0"/>
              <a:t>, </a:t>
            </a:r>
            <a:r>
              <a:rPr lang="pt-PT" dirty="0" err="1"/>
              <a:t>shrinking</a:t>
            </a:r>
            <a:r>
              <a:rPr lang="pt-PT" dirty="0"/>
              <a:t> </a:t>
            </a:r>
            <a:r>
              <a:rPr lang="pt-PT" dirty="0" err="1"/>
              <a:t>and</a:t>
            </a:r>
            <a:r>
              <a:rPr lang="pt-PT" dirty="0"/>
              <a:t> </a:t>
            </a:r>
            <a:r>
              <a:rPr lang="pt-PT" dirty="0" err="1"/>
              <a:t>all</a:t>
            </a:r>
            <a:r>
              <a:rPr lang="pt-PT" dirty="0"/>
              <a:t> </a:t>
            </a:r>
            <a:r>
              <a:rPr lang="pt-PT" dirty="0" err="1"/>
              <a:t>these</a:t>
            </a:r>
            <a:r>
              <a:rPr lang="pt-PT" dirty="0"/>
              <a:t> </a:t>
            </a:r>
            <a:r>
              <a:rPr lang="pt-PT" dirty="0" err="1"/>
              <a:t>common</a:t>
            </a:r>
            <a:r>
              <a:rPr lang="pt-PT" dirty="0"/>
              <a:t> </a:t>
            </a:r>
            <a:r>
              <a:rPr lang="pt-PT" dirty="0" err="1"/>
              <a:t>task</a:t>
            </a:r>
            <a:r>
              <a:rPr lang="pt-PT" dirty="0"/>
              <a:t> </a:t>
            </a:r>
            <a:r>
              <a:rPr lang="pt-PT" dirty="0" err="1"/>
              <a:t>that</a:t>
            </a:r>
            <a:r>
              <a:rPr lang="pt-PT" dirty="0"/>
              <a:t> </a:t>
            </a:r>
            <a:r>
              <a:rPr lang="pt-PT" dirty="0" err="1"/>
              <a:t>we</a:t>
            </a:r>
            <a:r>
              <a:rPr lang="pt-PT" dirty="0"/>
              <a:t> </a:t>
            </a:r>
            <a:r>
              <a:rPr lang="pt-PT" dirty="0" err="1"/>
              <a:t>normally</a:t>
            </a:r>
            <a:r>
              <a:rPr lang="pt-PT" dirty="0"/>
              <a:t> do </a:t>
            </a:r>
            <a:r>
              <a:rPr lang="pt-PT" dirty="0" err="1"/>
              <a:t>with</a:t>
            </a:r>
            <a:r>
              <a:rPr lang="pt-PT" dirty="0"/>
              <a:t> regular </a:t>
            </a:r>
            <a:r>
              <a:rPr lang="pt-PT" dirty="0" err="1"/>
              <a:t>databases</a:t>
            </a:r>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22</a:t>
            </a:fld>
            <a:endParaRPr lang="pt-PT"/>
          </a:p>
        </p:txBody>
      </p:sp>
    </p:spTree>
    <p:extLst>
      <p:ext uri="{BB962C8B-B14F-4D97-AF65-F5344CB8AC3E}">
        <p14:creationId xmlns:p14="http://schemas.microsoft.com/office/powerpoint/2010/main" val="845587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BizTalk Database Auto-growth Settings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75000"/>
                    <a:lumOff val="25000"/>
                    <a:alpha val="99000"/>
                  </a:schemeClr>
                </a:solidFill>
              </a:rPr>
              <a:t>Default (1MB, 10% log files) is not sufficient</a:t>
            </a:r>
          </a:p>
          <a:p>
            <a:endParaRPr lang="pt-PT" dirty="0"/>
          </a:p>
          <a:p>
            <a:r>
              <a:rPr lang="en-US" sz="1200" b="0" dirty="0">
                <a:solidFill>
                  <a:schemeClr val="tx1">
                    <a:lumMod val="75000"/>
                    <a:lumOff val="25000"/>
                    <a:alpha val="99000"/>
                  </a:schemeClr>
                </a:solidFill>
              </a:rPr>
              <a:t>SQL Server database auto-growth is a blocking operation which hinders BizTalk Server database performance. </a:t>
            </a:r>
          </a:p>
          <a:p>
            <a:endParaRPr lang="en-US" sz="1200" b="0" dirty="0">
              <a:solidFill>
                <a:schemeClr val="tx1">
                  <a:lumMod val="75000"/>
                  <a:lumOff val="25000"/>
                  <a:alpha val="99000"/>
                </a:schemeClr>
              </a:solidFill>
            </a:endParaRPr>
          </a:p>
          <a:p>
            <a:r>
              <a:rPr lang="en-US" sz="1200" b="0" dirty="0">
                <a:solidFill>
                  <a:schemeClr val="tx1">
                    <a:lumMod val="75000"/>
                    <a:lumOff val="25000"/>
                    <a:alpha val="99000"/>
                  </a:schemeClr>
                </a:solidFill>
              </a:rPr>
              <a:t>5 GB  - </a:t>
            </a:r>
            <a:r>
              <a:rPr lang="pt-PT" dirty="0" err="1"/>
              <a:t>BizTalkMsgBoxDb</a:t>
            </a:r>
            <a:r>
              <a:rPr lang="pt-PT" dirty="0"/>
              <a:t> 8 files 2GB</a:t>
            </a:r>
            <a:endParaRPr lang="en-US" sz="1200" b="0" dirty="0">
              <a:solidFill>
                <a:schemeClr val="tx1">
                  <a:lumMod val="75000"/>
                  <a:lumOff val="25000"/>
                  <a:alpha val="99000"/>
                </a:schemeClr>
              </a:solidFill>
            </a:endParaRPr>
          </a:p>
          <a:p>
            <a:endParaRPr lang="pt-PT" dirty="0"/>
          </a:p>
          <a:p>
            <a:r>
              <a:rPr lang="pt-PT" dirty="0" err="1"/>
              <a:t>MarkLog</a:t>
            </a:r>
            <a:r>
              <a:rPr lang="pt-PT" dirty="0"/>
              <a:t> </a:t>
            </a:r>
            <a:r>
              <a:rPr lang="pt-PT" dirty="0" err="1"/>
              <a:t>tables</a:t>
            </a:r>
            <a:r>
              <a:rPr lang="pt-PT" dirty="0"/>
              <a:t> </a:t>
            </a:r>
            <a:r>
              <a:rPr lang="pt-PT" dirty="0" err="1"/>
              <a:t>that</a:t>
            </a:r>
            <a:r>
              <a:rPr lang="pt-PT" dirty="0"/>
              <a:t> are </a:t>
            </a:r>
            <a:r>
              <a:rPr lang="pt-PT" dirty="0" err="1"/>
              <a:t>never</a:t>
            </a:r>
            <a:r>
              <a:rPr lang="pt-PT" dirty="0"/>
              <a:t> </a:t>
            </a:r>
            <a:r>
              <a:rPr lang="pt-PT" dirty="0" err="1"/>
              <a:t>clean</a:t>
            </a:r>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23</a:t>
            </a:fld>
            <a:endParaRPr lang="pt-PT"/>
          </a:p>
        </p:txBody>
      </p:sp>
    </p:spTree>
    <p:extLst>
      <p:ext uri="{BB962C8B-B14F-4D97-AF65-F5344CB8AC3E}">
        <p14:creationId xmlns:p14="http://schemas.microsoft.com/office/powerpoint/2010/main" val="310935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Disable the Auto Update Statistics and Auto Create Statistics Options</a:t>
            </a:r>
          </a:p>
          <a:p>
            <a:r>
              <a:rPr lang="en-US" dirty="0"/>
              <a:t>Set the Max Degree of Parallelism property to “1”</a:t>
            </a:r>
            <a:endParaRPr lang="pt-PT" dirty="0"/>
          </a:p>
        </p:txBody>
      </p:sp>
      <p:sp>
        <p:nvSpPr>
          <p:cNvPr id="4" name="Slide Number Placeholder 3"/>
          <p:cNvSpPr>
            <a:spLocks noGrp="1"/>
          </p:cNvSpPr>
          <p:nvPr>
            <p:ph type="sldNum" sz="quarter" idx="10"/>
          </p:nvPr>
        </p:nvSpPr>
        <p:spPr/>
        <p:txBody>
          <a:bodyPr/>
          <a:lstStyle/>
          <a:p>
            <a:fld id="{D2964202-3625-434F-929A-8505E2562131}" type="slidenum">
              <a:rPr lang="pt-PT" smtClean="0"/>
              <a:t>24</a:t>
            </a:fld>
            <a:endParaRPr lang="pt-PT"/>
          </a:p>
        </p:txBody>
      </p:sp>
    </p:spTree>
    <p:extLst>
      <p:ext uri="{BB962C8B-B14F-4D97-AF65-F5344CB8AC3E}">
        <p14:creationId xmlns:p14="http://schemas.microsoft.com/office/powerpoint/2010/main" val="634309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oleObject" Target="../embeddings/oleObject3.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3.emf"/><Relationship Id="rId4" Type="http://schemas.openxmlformats.org/officeDocument/2006/relationships/oleObject" Target="../embeddings/oleObject5.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3.emf"/><Relationship Id="rId4" Type="http://schemas.openxmlformats.org/officeDocument/2006/relationships/oleObject" Target="../embeddings/oleObject7.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3.emf"/><Relationship Id="rId4" Type="http://schemas.openxmlformats.org/officeDocument/2006/relationships/oleObject" Target="../embeddings/oleObject8.bin"/></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hyperlink" Target="http://www.devscope.net/"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075" y="242332"/>
            <a:ext cx="11844000" cy="6432002"/>
          </a:xfrm>
          <a:prstGeom prst="rect">
            <a:avLst/>
          </a:prstGeom>
        </p:spPr>
      </p:pic>
    </p:spTree>
    <p:extLst>
      <p:ext uri="{BB962C8B-B14F-4D97-AF65-F5344CB8AC3E}">
        <p14:creationId xmlns:p14="http://schemas.microsoft.com/office/powerpoint/2010/main" val="390373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3" y="0"/>
            <a:ext cx="12182534" cy="68579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653449" y="6164664"/>
            <a:ext cx="986067" cy="191269"/>
          </a:xfrm>
          <a:prstGeom prst="rect">
            <a:avLst/>
          </a:prstGeom>
        </p:spPr>
      </p:pic>
      <p:sp>
        <p:nvSpPr>
          <p:cNvPr id="13" name="Rectangle 12"/>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302" y="2082443"/>
            <a:ext cx="7171399" cy="1794808"/>
          </a:xfrm>
          <a:noFill/>
        </p:spPr>
        <p:txBody>
          <a:bodyPr lIns="146304" tIns="91440" rIns="146304" bIns="91440" anchor="t" anchorCtr="0"/>
          <a:lstStyle>
            <a:lvl1pPr>
              <a:defRPr sz="5294" spc="-98" baseline="0">
                <a:gradFill>
                  <a:gsLst>
                    <a:gs pos="5833">
                      <a:srgbClr val="FFFFFF"/>
                    </a:gs>
                    <a:gs pos="18000">
                      <a:srgbClr val="FFFFFF"/>
                    </a:gs>
                  </a:gsLst>
                  <a:lin ang="5400000" scaled="0"/>
                </a:gradFill>
              </a:defRPr>
            </a:lvl1pPr>
          </a:lstStyle>
          <a:p>
            <a:r>
              <a:rPr lang="en-US" dirty="0"/>
              <a:t>Presentation title</a:t>
            </a:r>
          </a:p>
        </p:txBody>
      </p:sp>
      <p:sp>
        <p:nvSpPr>
          <p:cNvPr id="15" name="Text Placeholder 2"/>
          <p:cNvSpPr>
            <a:spLocks noGrp="1"/>
          </p:cNvSpPr>
          <p:nvPr>
            <p:ph type="body" sz="quarter" idx="14"/>
          </p:nvPr>
        </p:nvSpPr>
        <p:spPr bwMode="ltGray">
          <a:xfrm>
            <a:off x="269302" y="3877255"/>
            <a:ext cx="7171399"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sp>
        <p:nvSpPr>
          <p:cNvPr id="23" name="Rectangle 22"/>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884932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9"/>
            <a:ext cx="12192000" cy="685570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0167" y="6164664"/>
            <a:ext cx="986067" cy="191269"/>
          </a:xfrm>
          <a:prstGeom prst="rect">
            <a:avLst/>
          </a:prstGeom>
        </p:spPr>
      </p:pic>
      <p:sp>
        <p:nvSpPr>
          <p:cNvPr id="10" name="Rectangle 9"/>
          <p:cNvSpPr/>
          <p:nvPr userDrawn="1"/>
        </p:nvSpPr>
        <p:spPr bwMode="gray">
          <a:xfrm>
            <a:off x="269302" y="1187621"/>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12"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sp>
        <p:nvSpPr>
          <p:cNvPr id="16" name="Rectangle 15"/>
          <p:cNvSpPr/>
          <p:nvPr userDrawn="1"/>
        </p:nvSpPr>
        <p:spPr bwMode="auto">
          <a:xfrm>
            <a:off x="448585"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466594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bwMode="auto">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10927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47568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4070107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2209655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56060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404352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627188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49471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8B728F3-0CFA-4BEB-B67E-2A01ED21FEC8}" type="datetimeFigureOut">
              <a:rPr lang="en-IN" smtClean="0"/>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F6AFA1-6E7A-4276-8BA0-6065B8159AA3}" type="slidenum">
              <a:rPr lang="en-IN" smtClean="0"/>
              <a:t>‹#›</a:t>
            </a:fld>
            <a:endParaRPr lang="en-IN"/>
          </a:p>
        </p:txBody>
      </p:sp>
    </p:spTree>
    <p:extLst>
      <p:ext uri="{BB962C8B-B14F-4D97-AF65-F5344CB8AC3E}">
        <p14:creationId xmlns:p14="http://schemas.microsoft.com/office/powerpoint/2010/main" val="1108608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50492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42243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5306"/>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51253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894424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06931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982044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47154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378146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15037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00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603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9B9B9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8229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8908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Segoe UI" pitchFamily="34" charset="0"/>
                <a:cs typeface="Segoe UI" pitchFamily="34" charset="0"/>
              </a:defRPr>
            </a:lvl1pPr>
            <a:lvl2pPr marL="339726" indent="0">
              <a:buNone/>
              <a:defRPr>
                <a:gradFill>
                  <a:gsLst>
                    <a:gs pos="1250">
                      <a:srgbClr val="000000"/>
                    </a:gs>
                    <a:gs pos="100000">
                      <a:srgbClr val="000000"/>
                    </a:gs>
                  </a:gsLst>
                  <a:lin ang="5400000" scaled="0"/>
                </a:gradFill>
                <a:latin typeface="Segoe UI" pitchFamily="34" charset="0"/>
                <a:cs typeface="Segoe UI" pitchFamily="34" charset="0"/>
              </a:defRPr>
            </a:lvl2pPr>
            <a:lvl3pPr marL="573090" indent="0">
              <a:buNone/>
              <a:defRPr>
                <a:gradFill>
                  <a:gsLst>
                    <a:gs pos="1250">
                      <a:srgbClr val="000000"/>
                    </a:gs>
                    <a:gs pos="100000">
                      <a:srgbClr val="000000"/>
                    </a:gs>
                  </a:gsLst>
                  <a:lin ang="5400000" scaled="0"/>
                </a:gradFill>
                <a:latin typeface="Segoe UI" pitchFamily="34" charset="0"/>
                <a:cs typeface="Segoe UI" pitchFamily="34" charset="0"/>
              </a:defRPr>
            </a:lvl3pPr>
            <a:lvl4pPr marL="798516"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29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287485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28255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itle 1"/>
          <p:cNvSpPr txBox="1">
            <a:spLocks/>
          </p:cNvSpPr>
          <p:nvPr userDrawn="1"/>
        </p:nvSpPr>
        <p:spPr>
          <a:xfrm>
            <a:off x="269240" y="289511"/>
            <a:ext cx="11655840" cy="899665"/>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705" dirty="0"/>
              <a:t>Click to edit Master title style</a:t>
            </a:r>
          </a:p>
        </p:txBody>
      </p:sp>
    </p:spTree>
    <p:extLst>
      <p:ext uri="{BB962C8B-B14F-4D97-AF65-F5344CB8AC3E}">
        <p14:creationId xmlns:p14="http://schemas.microsoft.com/office/powerpoint/2010/main" val="287236226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4">
    <p:spTree>
      <p:nvGrpSpPr>
        <p:cNvPr id="1" name=""/>
        <p:cNvGrpSpPr/>
        <p:nvPr/>
      </p:nvGrpSpPr>
      <p:grpSpPr>
        <a:xfrm>
          <a:off x="0" y="0"/>
          <a:ext cx="0" cy="0"/>
          <a:chOff x="0" y="0"/>
          <a:chExt cx="0" cy="0"/>
        </a:xfrm>
      </p:grpSpPr>
      <p:pic>
        <p:nvPicPr>
          <p:cNvPr id="10250" name="Picture 10" descr="http://www.wallpaperbetter.com/wallpaper/637/591/681/oriente-station-lisbon-portugal-1080P-wallpaper.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7" y="0"/>
            <a:ext cx="121904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123116" y="1381527"/>
            <a:ext cx="8655398" cy="444795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23116" y="1380676"/>
            <a:ext cx="7667103" cy="179566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123116" y="3175490"/>
            <a:ext cx="7667103" cy="179084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617" y="5796424"/>
            <a:ext cx="2262982" cy="950893"/>
          </a:xfrm>
          <a:prstGeom prst="rect">
            <a:avLst/>
          </a:prstGeom>
        </p:spPr>
      </p:pic>
      <p:sp>
        <p:nvSpPr>
          <p:cNvPr id="2" name="AutoShape 2" descr="https://www.carcavelossurfschool.com/wp-content/uploads/2016/05/Sunrise-Torre-Belem-Lisbon-Portugal-2-2.jpg"/>
          <p:cNvSpPr>
            <a:spLocks noChangeAspect="1" noChangeArrowheads="1"/>
          </p:cNvSpPr>
          <p:nvPr userDrawn="1"/>
        </p:nvSpPr>
        <p:spPr bwMode="auto">
          <a:xfrm>
            <a:off x="5946596" y="3279575"/>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
        <p:nvSpPr>
          <p:cNvPr id="4" name="AutoShape 8" descr="http://www.wallpaperbetter.com/wallpaper/637/591/681/oriente-station-lisbon-portugal-1080P-wallpaper.jpg"/>
          <p:cNvSpPr>
            <a:spLocks noChangeAspect="1" noChangeArrowheads="1"/>
          </p:cNvSpPr>
          <p:nvPr userDrawn="1"/>
        </p:nvSpPr>
        <p:spPr bwMode="auto">
          <a:xfrm>
            <a:off x="6096001" y="3429000"/>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Tree>
    <p:extLst>
      <p:ext uri="{BB962C8B-B14F-4D97-AF65-F5344CB8AC3E}">
        <p14:creationId xmlns:p14="http://schemas.microsoft.com/office/powerpoint/2010/main" val="1734323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8615" b="7772"/>
          <a:stretch/>
        </p:blipFill>
        <p:spPr>
          <a:xfrm>
            <a:off x="-45546" y="-30523"/>
            <a:ext cx="12410949" cy="6919045"/>
          </a:xfrm>
          <a:prstGeom prst="rect">
            <a:avLst/>
          </a:prstGeom>
        </p:spPr>
      </p:pic>
      <p:sp>
        <p:nvSpPr>
          <p:cNvPr id="6" name="Rectangle 5"/>
          <p:cNvSpPr/>
          <p:nvPr userDrawn="1"/>
        </p:nvSpPr>
        <p:spPr bwMode="gray">
          <a:xfrm>
            <a:off x="123116" y="1381527"/>
            <a:ext cx="8655398" cy="444795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1"/>
          <p:cNvSpPr>
            <a:spLocks noGrp="1"/>
          </p:cNvSpPr>
          <p:nvPr>
            <p:ph type="title" hasCustomPrompt="1"/>
          </p:nvPr>
        </p:nvSpPr>
        <p:spPr bwMode="ltGray">
          <a:xfrm>
            <a:off x="123116" y="1380676"/>
            <a:ext cx="7667103" cy="179566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8" name="Text Placeholder 2"/>
          <p:cNvSpPr>
            <a:spLocks noGrp="1"/>
          </p:cNvSpPr>
          <p:nvPr>
            <p:ph type="body" sz="quarter" idx="14"/>
          </p:nvPr>
        </p:nvSpPr>
        <p:spPr bwMode="ltGray">
          <a:xfrm>
            <a:off x="123116" y="3175490"/>
            <a:ext cx="7667103" cy="179084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2617" y="5796424"/>
            <a:ext cx="2262982" cy="950893"/>
          </a:xfrm>
          <a:prstGeom prst="rect">
            <a:avLst/>
          </a:prstGeom>
        </p:spPr>
      </p:pic>
      <p:sp>
        <p:nvSpPr>
          <p:cNvPr id="11" name="AutoShape 2" descr="https://www.carcavelossurfschool.com/wp-content/uploads/2016/05/Sunrise-Torre-Belem-Lisbon-Portugal-2-2.jpg"/>
          <p:cNvSpPr>
            <a:spLocks noChangeAspect="1" noChangeArrowheads="1"/>
          </p:cNvSpPr>
          <p:nvPr userDrawn="1"/>
        </p:nvSpPr>
        <p:spPr bwMode="auto">
          <a:xfrm>
            <a:off x="5946596" y="3279575"/>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
        <p:nvSpPr>
          <p:cNvPr id="12" name="AutoShape 8" descr="http://www.wallpaperbetter.com/wallpaper/637/591/681/oriente-station-lisbon-portugal-1080P-wallpaper.jpg"/>
          <p:cNvSpPr>
            <a:spLocks noChangeAspect="1" noChangeArrowheads="1"/>
          </p:cNvSpPr>
          <p:nvPr userDrawn="1"/>
        </p:nvSpPr>
        <p:spPr bwMode="auto">
          <a:xfrm>
            <a:off x="6096001" y="3429000"/>
            <a:ext cx="298808" cy="298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endParaRPr lang="pt-PT" sz="1765"/>
          </a:p>
        </p:txBody>
      </p:sp>
    </p:spTree>
    <p:extLst>
      <p:ext uri="{BB962C8B-B14F-4D97-AF65-F5344CB8AC3E}">
        <p14:creationId xmlns:p14="http://schemas.microsoft.com/office/powerpoint/2010/main" val="3279686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3812" y="1684475"/>
            <a:ext cx="11151918" cy="3138399"/>
          </a:xfrm>
        </p:spPr>
        <p:txBody>
          <a:bodyPr/>
          <a:lstStyle>
            <a:lvl1pPr>
              <a:lnSpc>
                <a:spcPct val="150000"/>
              </a:lnSpc>
              <a:buClr>
                <a:schemeClr val="accent4"/>
              </a:buClr>
              <a:defRPr b="1"/>
            </a:lvl1pPr>
            <a:lvl2pPr>
              <a:lnSpc>
                <a:spcPct val="150000"/>
              </a:lnSpc>
              <a:buClr>
                <a:schemeClr val="accent4"/>
              </a:buClr>
              <a:defRPr b="1"/>
            </a:lvl2pPr>
            <a:lvl3pPr>
              <a:lnSpc>
                <a:spcPct val="150000"/>
              </a:lnSpc>
              <a:buClr>
                <a:schemeClr val="accent4"/>
              </a:buClr>
              <a:defRPr b="1"/>
            </a:lvl3pPr>
            <a:lvl4pPr>
              <a:lnSpc>
                <a:spcPct val="150000"/>
              </a:lnSpc>
              <a:buClr>
                <a:schemeClr val="accent4"/>
              </a:buClr>
              <a:defRPr b="1"/>
            </a:lvl4pPr>
            <a:lvl5pPr>
              <a:lnSpc>
                <a:spcPct val="150000"/>
              </a:lnSpc>
              <a:buClr>
                <a:schemeClr val="accent4"/>
              </a:buCl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269242" y="288493"/>
            <a:ext cx="11466488" cy="1163637"/>
          </a:xfrm>
        </p:spPr>
        <p:txBody>
          <a:bodyPr/>
          <a:lstStyle>
            <a:lvl1pPr>
              <a:defRPr sz="4705"/>
            </a:lvl1pPr>
          </a:lstStyle>
          <a:p>
            <a:r>
              <a:rPr lang="en-US" dirty="0"/>
              <a:t>Click to edit Master title style</a:t>
            </a:r>
            <a:endParaRPr lang="pt-PT" dirty="0"/>
          </a:p>
        </p:txBody>
      </p:sp>
    </p:spTree>
    <p:extLst>
      <p:ext uri="{BB962C8B-B14F-4D97-AF65-F5344CB8AC3E}">
        <p14:creationId xmlns:p14="http://schemas.microsoft.com/office/powerpoint/2010/main" val="398365904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765" dirty="0">
                <a:gradFill>
                  <a:gsLst>
                    <a:gs pos="5833">
                      <a:srgbClr val="FFFFFF"/>
                    </a:gs>
                    <a:gs pos="15000">
                      <a:srgbClr val="FFFFFF"/>
                    </a:gs>
                  </a:gsLst>
                  <a:lin ang="5400000" scaled="0"/>
                </a:gradFill>
                <a:ea typeface="Segoe UI" pitchFamily="34" charset="0"/>
                <a:cs typeface="Segoe UI" pitchFamily="34" charset="0"/>
              </a:rPr>
              <a:t>Product logo goes here</a:t>
            </a:r>
          </a:p>
        </p:txBody>
      </p:sp>
    </p:spTree>
    <p:extLst>
      <p:ext uri="{BB962C8B-B14F-4D97-AF65-F5344CB8AC3E}">
        <p14:creationId xmlns:p14="http://schemas.microsoft.com/office/powerpoint/2010/main" val="2450975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0914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2"/>
                    </a:gs>
                    <a:gs pos="39000">
                      <a:schemeClr val="tx2"/>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3895055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02582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961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0152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4428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3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154"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1" y="259792"/>
            <a:ext cx="8964247" cy="1075884"/>
          </a:xfrm>
        </p:spPr>
        <p:txBody>
          <a:bodyPr lIns="146304" tIns="91440" rIns="146304" bIns="91440"/>
          <a:lstStyle>
            <a:lvl1pPr>
              <a:lnSpc>
                <a:spcPts val="6176"/>
              </a:lnSpc>
              <a:defRPr sz="529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a:xfrm>
            <a:off x="448212" y="6561764"/>
            <a:ext cx="3859607" cy="134483"/>
          </a:xfrm>
          <a:prstGeom prst="rect">
            <a:avLst/>
          </a:prstGeom>
        </p:spPr>
        <p:txBody>
          <a:bodyPr/>
          <a:lstStyle/>
          <a:p>
            <a:r>
              <a:rPr lang="en-US">
                <a:solidFill>
                  <a:srgbClr val="505050"/>
                </a:solidFill>
              </a:rPr>
              <a:t>Microsoft Confidential</a:t>
            </a:r>
          </a:p>
        </p:txBody>
      </p:sp>
      <p:sp>
        <p:nvSpPr>
          <p:cNvPr id="4" name="Slide Number Placeholder 3"/>
          <p:cNvSpPr>
            <a:spLocks noGrp="1"/>
          </p:cNvSpPr>
          <p:nvPr>
            <p:ph type="sldNum" sz="quarter" idx="11"/>
          </p:nvPr>
        </p:nvSpPr>
        <p:spPr>
          <a:xfrm>
            <a:off x="11367166" y="6561764"/>
            <a:ext cx="555596" cy="134483"/>
          </a:xfrm>
          <a:prstGeom prst="rect">
            <a:avLst/>
          </a:prstGeom>
        </p:spPr>
        <p:txBody>
          <a:bodyPr/>
          <a:lstStyle/>
          <a:p>
            <a:fld id="{27258FFF-F925-446B-8502-81C933981705}"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652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rgbClr val="1E1E1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110752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963501-5203-4130-BD8F-C22A2B53CA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478" y="109180"/>
            <a:ext cx="11929108" cy="6510149"/>
          </a:xfrm>
          <a:prstGeom prst="rect">
            <a:avLst/>
          </a:prstGeom>
        </p:spPr>
      </p:pic>
    </p:spTree>
    <p:extLst>
      <p:ext uri="{BB962C8B-B14F-4D97-AF65-F5344CB8AC3E}">
        <p14:creationId xmlns:p14="http://schemas.microsoft.com/office/powerpoint/2010/main" val="2901066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C8B728F3-0CFA-4BEB-B67E-2A01ED21FEC8}" type="datetimeFigureOut">
              <a:rPr lang="en-IN" smtClean="0"/>
              <a:t>26-10-2017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2F6AFA1-6E7A-4276-8BA0-6065B8159AA3}" type="slidenum">
              <a:rPr lang="en-IN" smtClean="0"/>
              <a:t>‹#›</a:t>
            </a:fld>
            <a:endParaRPr lang="en-IN"/>
          </a:p>
        </p:txBody>
      </p:sp>
      <p:pic>
        <p:nvPicPr>
          <p:cNvPr id="7" name="Picture 6"/>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tretch>
            <a:fillRect/>
          </a:stretch>
        </p:blipFill>
        <p:spPr>
          <a:xfrm>
            <a:off x="208200" y="89163"/>
            <a:ext cx="1260000" cy="236513"/>
          </a:xfrm>
          <a:prstGeom prst="rect">
            <a:avLst/>
          </a:prstGeom>
          <a:effectLst>
            <a:glow rad="127000">
              <a:schemeClr val="accent1">
                <a:alpha val="0"/>
              </a:schemeClr>
            </a:glow>
          </a:effectLst>
        </p:spPr>
      </p:pic>
      <p:grpSp>
        <p:nvGrpSpPr>
          <p:cNvPr id="15" name="Group 14">
            <a:extLst>
              <a:ext uri="{FF2B5EF4-FFF2-40B4-BE49-F238E27FC236}">
                <a16:creationId xmlns:a16="http://schemas.microsoft.com/office/drawing/2014/main" id="{4BE56E03-B47D-4614-A7AA-8C5615A605FB}"/>
              </a:ext>
            </a:extLst>
          </p:cNvPr>
          <p:cNvGrpSpPr/>
          <p:nvPr userDrawn="1"/>
        </p:nvGrpSpPr>
        <p:grpSpPr bwMode="grayWhite">
          <a:xfrm>
            <a:off x="9976385" y="89163"/>
            <a:ext cx="2215615" cy="647235"/>
            <a:chOff x="96346" y="-6927"/>
            <a:chExt cx="1667412" cy="647235"/>
          </a:xfrm>
          <a:effectLst>
            <a:reflection endPos="0" dist="50800" dir="5400000" sy="-100000" algn="bl" rotWithShape="0"/>
          </a:effectLst>
        </p:grpSpPr>
        <p:sp>
          <p:nvSpPr>
            <p:cNvPr id="16" name="TextBox 15">
              <a:extLst>
                <a:ext uri="{FF2B5EF4-FFF2-40B4-BE49-F238E27FC236}">
                  <a16:creationId xmlns:a16="http://schemas.microsoft.com/office/drawing/2014/main" id="{0EE1624C-95D3-44AF-B6D6-6CCAACE47274}"/>
                </a:ext>
              </a:extLst>
            </p:cNvPr>
            <p:cNvSpPr txBox="1"/>
            <p:nvPr userDrawn="1"/>
          </p:nvSpPr>
          <p:spPr bwMode="grayWhite">
            <a:xfrm>
              <a:off x="203874" y="-6927"/>
              <a:ext cx="1451571" cy="276024"/>
            </a:xfrm>
            <a:prstGeom prst="rect">
              <a:avLst/>
            </a:prstGeom>
            <a:noFill/>
          </p:spPr>
          <p:txBody>
            <a:bodyPr wrap="square" rtlCol="0">
              <a:spAutoFit/>
            </a:bodyPr>
            <a:lstStyle/>
            <a:p>
              <a:r>
                <a:rPr lang="en-IN" sz="1200" b="1" dirty="0">
                  <a:solidFill>
                    <a:srgbClr val="F97E23"/>
                  </a:solidFill>
                  <a:latin typeface="Montserrat" panose="00000500000000000000" pitchFamily="50" charset="0"/>
                </a:rPr>
                <a:t>INTEGRATE 2017 USA</a:t>
              </a:r>
            </a:p>
          </p:txBody>
        </p:sp>
        <p:grpSp>
          <p:nvGrpSpPr>
            <p:cNvPr id="17" name="Group 16">
              <a:extLst>
                <a:ext uri="{FF2B5EF4-FFF2-40B4-BE49-F238E27FC236}">
                  <a16:creationId xmlns:a16="http://schemas.microsoft.com/office/drawing/2014/main" id="{08DDC737-ED17-4209-BD5D-51011CD033FA}"/>
                </a:ext>
              </a:extLst>
            </p:cNvPr>
            <p:cNvGrpSpPr/>
            <p:nvPr userDrawn="1"/>
          </p:nvGrpSpPr>
          <p:grpSpPr bwMode="grayWhite">
            <a:xfrm>
              <a:off x="96346" y="285493"/>
              <a:ext cx="1667412" cy="354815"/>
              <a:chOff x="5052596" y="2528424"/>
              <a:chExt cx="2358857" cy="751917"/>
            </a:xfrm>
          </p:grpSpPr>
          <p:sp>
            <p:nvSpPr>
              <p:cNvPr id="18" name="Rectangle 17">
                <a:extLst>
                  <a:ext uri="{FF2B5EF4-FFF2-40B4-BE49-F238E27FC236}">
                    <a16:creationId xmlns:a16="http://schemas.microsoft.com/office/drawing/2014/main" id="{95304692-0FBD-4A74-BA07-92F2DAF1CA97}"/>
                  </a:ext>
                </a:extLst>
              </p:cNvPr>
              <p:cNvSpPr/>
              <p:nvPr userDrawn="1"/>
            </p:nvSpPr>
            <p:spPr bwMode="grayWhite">
              <a:xfrm>
                <a:off x="5052598" y="2528430"/>
                <a:ext cx="1548752" cy="525767"/>
              </a:xfrm>
              <a:prstGeom prst="rect">
                <a:avLst/>
              </a:prstGeom>
              <a:solidFill>
                <a:srgbClr val="196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dirty="0">
                  <a:latin typeface="Lato" panose="020F0502020204030203" pitchFamily="34" charset="0"/>
                  <a:ea typeface="Lato" panose="020F0502020204030203" pitchFamily="34" charset="0"/>
                  <a:cs typeface="Lato" panose="020F0502020204030203" pitchFamily="34" charset="0"/>
                </a:endParaRPr>
              </a:p>
            </p:txBody>
          </p:sp>
          <p:sp>
            <p:nvSpPr>
              <p:cNvPr id="19" name="Flowchart: Card 25">
                <a:extLst>
                  <a:ext uri="{FF2B5EF4-FFF2-40B4-BE49-F238E27FC236}">
                    <a16:creationId xmlns:a16="http://schemas.microsoft.com/office/drawing/2014/main" id="{772091FD-F785-47B9-AF70-E142EC8AC850}"/>
                  </a:ext>
                </a:extLst>
              </p:cNvPr>
              <p:cNvSpPr/>
              <p:nvPr userDrawn="1"/>
            </p:nvSpPr>
            <p:spPr bwMode="grayWhite">
              <a:xfrm rot="10800000" flipH="1">
                <a:off x="6165559" y="2528424"/>
                <a:ext cx="1168714" cy="525771"/>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43 w 10000"/>
                  <a:gd name="connsiteY0" fmla="*/ 9813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 name="connsiteX0" fmla="*/ 43 w 10000"/>
                  <a:gd name="connsiteY0" fmla="*/ 9813 h 10000"/>
                  <a:gd name="connsiteX1" fmla="*/ 689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43 w 10000"/>
                  <a:gd name="connsiteY5" fmla="*/ 981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43" y="9813"/>
                    </a:moveTo>
                    <a:cubicBezTo>
                      <a:pt x="258" y="6542"/>
                      <a:pt x="474" y="3271"/>
                      <a:pt x="689" y="0"/>
                    </a:cubicBezTo>
                    <a:lnTo>
                      <a:pt x="10000" y="0"/>
                    </a:lnTo>
                    <a:lnTo>
                      <a:pt x="10000" y="10000"/>
                    </a:lnTo>
                    <a:lnTo>
                      <a:pt x="0" y="10000"/>
                    </a:lnTo>
                    <a:cubicBezTo>
                      <a:pt x="14" y="9938"/>
                      <a:pt x="29" y="9875"/>
                      <a:pt x="43" y="9813"/>
                    </a:cubicBezTo>
                    <a:close/>
                  </a:path>
                </a:pathLst>
              </a:custGeom>
              <a:solidFill>
                <a:srgbClr val="4EC1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a:extLst>
                  <a:ext uri="{FF2B5EF4-FFF2-40B4-BE49-F238E27FC236}">
                    <a16:creationId xmlns:a16="http://schemas.microsoft.com/office/drawing/2014/main" id="{672E75C7-7C5E-4C96-989C-40E63A76CF20}"/>
                  </a:ext>
                </a:extLst>
              </p:cNvPr>
              <p:cNvSpPr txBox="1"/>
              <p:nvPr userDrawn="1"/>
            </p:nvSpPr>
            <p:spPr bwMode="grayWhite">
              <a:xfrm>
                <a:off x="5052596" y="2562884"/>
                <a:ext cx="1180819" cy="717457"/>
              </a:xfrm>
              <a:prstGeom prst="rect">
                <a:avLst/>
              </a:prstGeom>
              <a:noFill/>
            </p:spPr>
            <p:txBody>
              <a:bodyPr wrap="square" rtlCol="0">
                <a:spAutoFit/>
              </a:bodyPr>
              <a:lstStyle/>
              <a:p>
                <a:pPr algn="ctr"/>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Microsoft, Redmond</a:t>
                </a:r>
              </a:p>
            </p:txBody>
          </p:sp>
          <p:sp>
            <p:nvSpPr>
              <p:cNvPr id="21" name="TextBox 20">
                <a:extLst>
                  <a:ext uri="{FF2B5EF4-FFF2-40B4-BE49-F238E27FC236}">
                    <a16:creationId xmlns:a16="http://schemas.microsoft.com/office/drawing/2014/main" id="{9ECA4785-012E-4521-9034-340E89A2F7FB}"/>
                  </a:ext>
                </a:extLst>
              </p:cNvPr>
              <p:cNvSpPr txBox="1"/>
              <p:nvPr userDrawn="1"/>
            </p:nvSpPr>
            <p:spPr bwMode="grayWhite">
              <a:xfrm>
                <a:off x="6267493" y="2562884"/>
                <a:ext cx="1143960" cy="456565"/>
              </a:xfrm>
              <a:prstGeom prst="rect">
                <a:avLst/>
              </a:prstGeom>
              <a:noFill/>
            </p:spPr>
            <p:txBody>
              <a:bodyPr wrap="square" rtlCol="0">
                <a:spAutoFit/>
              </a:bodyPr>
              <a:lstStyle/>
              <a:p>
                <a:pPr algn="l"/>
                <a:r>
                  <a:rPr lang="en-IN" sz="800" dirty="0">
                    <a:solidFill>
                      <a:schemeClr val="bg1"/>
                    </a:solidFill>
                    <a:latin typeface="Lato" panose="020F0502020204030203" pitchFamily="34" charset="0"/>
                    <a:ea typeface="Lato" panose="020F0502020204030203" pitchFamily="34" charset="0"/>
                    <a:cs typeface="Lato" panose="020F0502020204030203" pitchFamily="34" charset="0"/>
                  </a:rPr>
                  <a:t>October 25 — 27</a:t>
                </a:r>
              </a:p>
            </p:txBody>
          </p:sp>
        </p:grpSp>
      </p:grpSp>
    </p:spTree>
    <p:extLst>
      <p:ext uri="{BB962C8B-B14F-4D97-AF65-F5344CB8AC3E}">
        <p14:creationId xmlns:p14="http://schemas.microsoft.com/office/powerpoint/2010/main" val="3427770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Solid">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7172"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ctrTitle" hasCustomPrompt="1"/>
          </p:nvPr>
        </p:nvSpPr>
        <p:spPr>
          <a:xfrm>
            <a:off x="269240" y="2100815"/>
            <a:ext cx="11007660" cy="1686801"/>
          </a:xfrm>
        </p:spPr>
        <p:txBody>
          <a:bodyPr/>
          <a:lstStyle>
            <a:lvl1pPr>
              <a:defRPr sz="5882">
                <a:solidFill>
                  <a:schemeClr val="bg1"/>
                </a:solidFill>
              </a:defRPr>
            </a:lvl1pPr>
          </a:lstStyle>
          <a:p>
            <a:r>
              <a:rPr lang="en-US"/>
              <a:t>Headline here</a:t>
            </a:r>
          </a:p>
        </p:txBody>
      </p:sp>
      <p:sp>
        <p:nvSpPr>
          <p:cNvPr id="3" name="Subtitle 2"/>
          <p:cNvSpPr>
            <a:spLocks noGrp="1"/>
          </p:cNvSpPr>
          <p:nvPr>
            <p:ph type="subTitle" idx="1" hasCustomPrompt="1"/>
          </p:nvPr>
        </p:nvSpPr>
        <p:spPr>
          <a:xfrm>
            <a:off x="269302" y="3877277"/>
            <a:ext cx="8534711" cy="103478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a:t>Speaker Name</a:t>
            </a:r>
            <a:br>
              <a:rPr lang="en-US"/>
            </a:br>
            <a:r>
              <a:rPr lang="en-US"/>
              <a:t>Date</a:t>
            </a:r>
          </a:p>
        </p:txBody>
      </p:sp>
      <p:pic>
        <p:nvPicPr>
          <p:cNvPr id="7" name="Picture 6"/>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64020" y="470410"/>
            <a:ext cx="1278487" cy="280186"/>
          </a:xfrm>
          <a:prstGeom prst="rect">
            <a:avLst/>
          </a:prstGeom>
        </p:spPr>
      </p:pic>
    </p:spTree>
    <p:extLst>
      <p:ext uri="{BB962C8B-B14F-4D97-AF65-F5344CB8AC3E}">
        <p14:creationId xmlns:p14="http://schemas.microsoft.com/office/powerpoint/2010/main" val="232100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19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p>
            <a:r>
              <a:rPr>
                <a:solidFill>
                  <a:srgbClr val="505050"/>
                </a:solidFill>
              </a:rPr>
              <a:t>Microsoft Confidential</a:t>
            </a: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
        <p:nvSpPr>
          <p:cNvPr id="6" name="Title 1"/>
          <p:cNvSpPr>
            <a:spLocks noGrp="1"/>
          </p:cNvSpPr>
          <p:nvPr>
            <p:ph type="ctrTitle" hasCustomPrompt="1"/>
          </p:nvPr>
        </p:nvSpPr>
        <p:spPr>
          <a:xfrm>
            <a:off x="269240" y="2100815"/>
            <a:ext cx="11007660" cy="1686801"/>
          </a:xfrm>
        </p:spPr>
        <p:txBody>
          <a:bodyPr/>
          <a:lstStyle>
            <a:lvl1pPr>
              <a:defRPr sz="5882">
                <a:solidFill>
                  <a:schemeClr val="bg1"/>
                </a:solidFill>
              </a:defRPr>
            </a:lvl1pPr>
          </a:lstStyle>
          <a:p>
            <a:r>
              <a:rPr lang="en-US" dirty="0"/>
              <a:t>Title</a:t>
            </a:r>
          </a:p>
        </p:txBody>
      </p:sp>
      <p:sp>
        <p:nvSpPr>
          <p:cNvPr id="8" name="Subtitle 2"/>
          <p:cNvSpPr>
            <a:spLocks noGrp="1"/>
          </p:cNvSpPr>
          <p:nvPr>
            <p:ph type="subTitle" idx="1" hasCustomPrompt="1"/>
          </p:nvPr>
        </p:nvSpPr>
        <p:spPr>
          <a:xfrm>
            <a:off x="269302" y="3877277"/>
            <a:ext cx="8534711" cy="103478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15816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ltGray">
          <a:xfrm>
            <a:off x="269239" y="2084172"/>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84187"/>
            <a:ext cx="8964185" cy="1793090"/>
          </a:xfrm>
          <a:noFill/>
        </p:spPr>
        <p:txBody>
          <a:bodyPr lIns="146304" tIns="91440" rIns="146304" bIns="91440" anchor="t" anchorCtr="0"/>
          <a:lstStyle>
            <a:lvl1pPr>
              <a:defRPr sz="5882" spc="-98" baseline="0">
                <a:gradFill>
                  <a:gsLst>
                    <a:gs pos="5833">
                      <a:schemeClr val="bg1"/>
                    </a:gs>
                    <a:gs pos="18000">
                      <a:schemeClr val="bg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auto">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4218783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8pt Title/16pt Text - Blue">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22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lvl1pPr>
              <a:defRPr>
                <a:solidFill>
                  <a:schemeClr val="bg1"/>
                </a:solidFill>
              </a:defRPr>
            </a:lvl1pPr>
          </a:lstStyle>
          <a:p>
            <a:r>
              <a:rPr>
                <a:solidFill>
                  <a:srgbClr val="FFFFFF"/>
                </a:solidFill>
              </a:rPr>
              <a:t>Microsoft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
        <p:nvSpPr>
          <p:cNvPr id="6" name="Title 1"/>
          <p:cNvSpPr>
            <a:spLocks noGrp="1"/>
          </p:cNvSpPr>
          <p:nvPr>
            <p:ph type="ctrTitle" hasCustomPrompt="1"/>
          </p:nvPr>
        </p:nvSpPr>
        <p:spPr>
          <a:xfrm>
            <a:off x="269240" y="2100815"/>
            <a:ext cx="11007660" cy="1686801"/>
          </a:xfrm>
        </p:spPr>
        <p:txBody>
          <a:bodyPr/>
          <a:lstStyle>
            <a:lvl1pPr>
              <a:defRPr sz="5882">
                <a:solidFill>
                  <a:schemeClr val="bg1"/>
                </a:solidFill>
              </a:defRPr>
            </a:lvl1pPr>
          </a:lstStyle>
          <a:p>
            <a:r>
              <a:rPr lang="en-US" dirty="0"/>
              <a:t>Title</a:t>
            </a:r>
          </a:p>
        </p:txBody>
      </p:sp>
      <p:sp>
        <p:nvSpPr>
          <p:cNvPr id="8" name="Subtitle 2"/>
          <p:cNvSpPr>
            <a:spLocks noGrp="1"/>
          </p:cNvSpPr>
          <p:nvPr>
            <p:ph type="subTitle" idx="1" hasCustomPrompt="1"/>
          </p:nvPr>
        </p:nvSpPr>
        <p:spPr>
          <a:xfrm>
            <a:off x="269302" y="3877277"/>
            <a:ext cx="8534711" cy="103478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2246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8pt Title/16pt Text - Purple">
    <p:bg>
      <p:bgPr>
        <a:solidFill>
          <a:schemeClr val="accent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4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lvl1pPr>
              <a:defRPr>
                <a:solidFill>
                  <a:schemeClr val="bg1"/>
                </a:solidFill>
              </a:defRPr>
            </a:lvl1pPr>
          </a:lstStyle>
          <a:p>
            <a:r>
              <a:rPr>
                <a:solidFill>
                  <a:srgbClr val="FFFFFF"/>
                </a:solidFill>
              </a:rPr>
              <a:t>Microsoft Confidential</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
        <p:nvSpPr>
          <p:cNvPr id="6" name="Title 1"/>
          <p:cNvSpPr>
            <a:spLocks noGrp="1"/>
          </p:cNvSpPr>
          <p:nvPr>
            <p:ph type="ctrTitle" hasCustomPrompt="1"/>
          </p:nvPr>
        </p:nvSpPr>
        <p:spPr>
          <a:xfrm>
            <a:off x="269240" y="2100815"/>
            <a:ext cx="11007660" cy="1686801"/>
          </a:xfrm>
        </p:spPr>
        <p:txBody>
          <a:bodyPr/>
          <a:lstStyle>
            <a:lvl1pPr>
              <a:defRPr sz="5882">
                <a:solidFill>
                  <a:schemeClr val="bg1"/>
                </a:solidFill>
              </a:defRPr>
            </a:lvl1pPr>
          </a:lstStyle>
          <a:p>
            <a:r>
              <a:rPr lang="en-US" dirty="0"/>
              <a:t>Title</a:t>
            </a:r>
          </a:p>
        </p:txBody>
      </p:sp>
      <p:sp>
        <p:nvSpPr>
          <p:cNvPr id="8" name="Subtitle 2"/>
          <p:cNvSpPr>
            <a:spLocks noGrp="1"/>
          </p:cNvSpPr>
          <p:nvPr>
            <p:ph type="subTitle" idx="1" hasCustomPrompt="1"/>
          </p:nvPr>
        </p:nvSpPr>
        <p:spPr>
          <a:xfrm>
            <a:off x="269302" y="3877277"/>
            <a:ext cx="8534711" cy="1034782"/>
          </a:xfrm>
        </p:spPr>
        <p:txBody>
          <a:bodyPr/>
          <a:lstStyle>
            <a:lvl1pPr marL="0" indent="0" algn="l">
              <a:buNone/>
              <a:defRPr sz="2157">
                <a:solidFill>
                  <a:schemeClr val="bg1"/>
                </a:solidFill>
                <a:latin typeface="+mn-lt"/>
              </a:defRPr>
            </a:lvl1pPr>
            <a:lvl2pPr marL="448193" indent="0" algn="ctr">
              <a:buNone/>
              <a:defRPr>
                <a:solidFill>
                  <a:schemeClr val="tx1">
                    <a:tint val="75000"/>
                  </a:schemeClr>
                </a:solidFill>
              </a:defRPr>
            </a:lvl2pPr>
            <a:lvl3pPr marL="896386" indent="0" algn="ctr">
              <a:buNone/>
              <a:defRPr>
                <a:solidFill>
                  <a:schemeClr val="tx1">
                    <a:tint val="75000"/>
                  </a:schemeClr>
                </a:solidFill>
              </a:defRPr>
            </a:lvl3pPr>
            <a:lvl4pPr marL="1344579" indent="0" algn="ctr">
              <a:buNone/>
              <a:defRPr>
                <a:solidFill>
                  <a:schemeClr val="tx1">
                    <a:tint val="75000"/>
                  </a:schemeClr>
                </a:solidFill>
              </a:defRPr>
            </a:lvl4pPr>
            <a:lvl5pPr marL="1792773" indent="0" algn="ctr">
              <a:buNone/>
              <a:defRPr>
                <a:solidFill>
                  <a:schemeClr val="tx1">
                    <a:tint val="75000"/>
                  </a:schemeClr>
                </a:solidFill>
              </a:defRPr>
            </a:lvl5pPr>
            <a:lvl6pPr marL="2240966" indent="0" algn="ctr">
              <a:buNone/>
              <a:defRPr>
                <a:solidFill>
                  <a:schemeClr val="tx1">
                    <a:tint val="75000"/>
                  </a:schemeClr>
                </a:solidFill>
              </a:defRPr>
            </a:lvl6pPr>
            <a:lvl7pPr marL="2689159" indent="0" algn="ctr">
              <a:buNone/>
              <a:defRPr>
                <a:solidFill>
                  <a:schemeClr val="tx1">
                    <a:tint val="75000"/>
                  </a:schemeClr>
                </a:solidFill>
              </a:defRPr>
            </a:lvl7pPr>
            <a:lvl8pPr marL="3137352" indent="0" algn="ctr">
              <a:buNone/>
              <a:defRPr>
                <a:solidFill>
                  <a:schemeClr val="tx1">
                    <a:tint val="75000"/>
                  </a:schemeClr>
                </a:solidFill>
              </a:defRPr>
            </a:lvl8pPr>
            <a:lvl9pPr marL="3585545"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154209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3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1268"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269241" y="259792"/>
            <a:ext cx="8964247" cy="1075884"/>
          </a:xfrm>
        </p:spPr>
        <p:txBody>
          <a:bodyPr lIns="146304" tIns="91440" rIns="146304" bIns="91440"/>
          <a:lstStyle>
            <a:lvl1pPr>
              <a:lnSpc>
                <a:spcPts val="6176"/>
              </a:lnSpc>
              <a:defRPr sz="5294" baseline="0">
                <a:solidFill>
                  <a:schemeClr val="accent1"/>
                </a:solidFill>
              </a:defRPr>
            </a:lvl1pPr>
          </a:lstStyle>
          <a:p>
            <a:r>
              <a:rPr lang="en-US"/>
              <a:t>Lorem ipsum dolor sit.</a:t>
            </a:r>
          </a:p>
        </p:txBody>
      </p:sp>
      <p:sp>
        <p:nvSpPr>
          <p:cNvPr id="3" name="Footer Placeholder 2"/>
          <p:cNvSpPr>
            <a:spLocks noGrp="1"/>
          </p:cNvSpPr>
          <p:nvPr>
            <p:ph type="ftr" sz="quarter" idx="10"/>
          </p:nvPr>
        </p:nvSpPr>
        <p:spPr/>
        <p:txBody>
          <a:bodyPr/>
          <a:lstStyle/>
          <a:p>
            <a:r>
              <a:rPr>
                <a:solidFill>
                  <a:srgbClr val="505050"/>
                </a:solidFill>
              </a:rPr>
              <a:t>Microsoft Confidential</a:t>
            </a:r>
          </a:p>
        </p:txBody>
      </p:sp>
      <p:sp>
        <p:nvSpPr>
          <p:cNvPr id="4" name="Slide Number Placeholder 3"/>
          <p:cNvSpPr>
            <a:spLocks noGrp="1"/>
          </p:cNvSpPr>
          <p:nvPr>
            <p:ph type="sldNum" sz="quarter" idx="11"/>
          </p:nvPr>
        </p:nvSpPr>
        <p:spPr/>
        <p:txBody>
          <a:body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102373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 Black Background">
    <p:bg>
      <p:bgPr>
        <a:solidFill>
          <a:schemeClr val="tx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2292"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Footer Placeholder 1"/>
          <p:cNvSpPr>
            <a:spLocks noGrp="1"/>
          </p:cNvSpPr>
          <p:nvPr>
            <p:ph type="ftr" sz="quarter" idx="10"/>
          </p:nvPr>
        </p:nvSpPr>
        <p:spPr/>
        <p:txBody>
          <a:bodyPr/>
          <a:lstStyle>
            <a:lvl1pPr>
              <a:defRPr>
                <a:solidFill>
                  <a:schemeClr val="bg1"/>
                </a:solidFill>
              </a:defRPr>
            </a:lvl1pPr>
          </a:lstStyle>
          <a:p>
            <a:r>
              <a:rPr>
                <a:solidFill>
                  <a:srgbClr val="FFFFFF"/>
                </a:solidFill>
              </a:rPr>
              <a:t>Microsoft Confidential</a:t>
            </a:r>
          </a:p>
        </p:txBody>
      </p:sp>
      <p:sp>
        <p:nvSpPr>
          <p:cNvPr id="3" name="Slide Number Placeholder 2"/>
          <p:cNvSpPr>
            <a:spLocks noGrp="1"/>
          </p:cNvSpPr>
          <p:nvPr>
            <p:ph type="sldNum" sz="quarter" idx="11"/>
          </p:nvPr>
        </p:nvSpPr>
        <p:spPr/>
        <p:txBody>
          <a:bodyPr/>
          <a:lstStyle>
            <a:lvl1pPr>
              <a:defRPr>
                <a:solidFill>
                  <a:schemeClr val="bg1"/>
                </a:solidFill>
              </a:defRPr>
            </a:lvl1pPr>
          </a:lstStyle>
          <a:p>
            <a:fld id="{27258FFF-F925-446B-8502-81C933981705}"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14121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83812" y="1684475"/>
            <a:ext cx="11151918" cy="3138399"/>
          </a:xfrm>
        </p:spPr>
        <p:txBody>
          <a:bodyPr/>
          <a:lstStyle>
            <a:lvl1pPr>
              <a:lnSpc>
                <a:spcPct val="150000"/>
              </a:lnSpc>
              <a:buClr>
                <a:schemeClr val="accent4"/>
              </a:buClr>
              <a:defRPr b="1"/>
            </a:lvl1pPr>
            <a:lvl2pPr>
              <a:lnSpc>
                <a:spcPct val="150000"/>
              </a:lnSpc>
              <a:buClr>
                <a:schemeClr val="accent4"/>
              </a:buClr>
              <a:defRPr b="1"/>
            </a:lvl2pPr>
            <a:lvl3pPr>
              <a:lnSpc>
                <a:spcPct val="150000"/>
              </a:lnSpc>
              <a:buClr>
                <a:schemeClr val="accent4"/>
              </a:buClr>
              <a:defRPr b="1"/>
            </a:lvl3pPr>
            <a:lvl4pPr>
              <a:lnSpc>
                <a:spcPct val="150000"/>
              </a:lnSpc>
              <a:buClr>
                <a:schemeClr val="accent4"/>
              </a:buClr>
              <a:defRPr b="1"/>
            </a:lvl4pPr>
            <a:lvl5pPr>
              <a:lnSpc>
                <a:spcPct val="150000"/>
              </a:lnSpc>
              <a:buClr>
                <a:schemeClr val="accent4"/>
              </a:buCl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269242" y="288493"/>
            <a:ext cx="11466488" cy="1163637"/>
          </a:xfrm>
        </p:spPr>
        <p:txBody>
          <a:bodyPr/>
          <a:lstStyle>
            <a:lvl1pPr>
              <a:defRPr sz="4705"/>
            </a:lvl1pPr>
          </a:lstStyle>
          <a:p>
            <a:r>
              <a:rPr lang="en-US" dirty="0"/>
              <a:t>Click to edit Master title style</a:t>
            </a:r>
            <a:endParaRPr lang="pt-PT" dirty="0"/>
          </a:p>
        </p:txBody>
      </p:sp>
    </p:spTree>
    <p:extLst>
      <p:ext uri="{BB962C8B-B14F-4D97-AF65-F5344CB8AC3E}">
        <p14:creationId xmlns:p14="http://schemas.microsoft.com/office/powerpoint/2010/main" val="223513901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3"/>
            <a:ext cx="11201400" cy="304801"/>
          </a:xfrm>
        </p:spPr>
        <p:txBody>
          <a:bodyPr/>
          <a:lstStyle/>
          <a:p>
            <a:pPr defTabSz="913864">
              <a:defRPr/>
            </a:pPr>
            <a:endParaRPr lang="pt-PT" dirty="0">
              <a:solidFill>
                <a:srgbClr val="505050"/>
              </a:solidFill>
            </a:endParaRPr>
          </a:p>
        </p:txBody>
      </p:sp>
      <p:sp>
        <p:nvSpPr>
          <p:cNvPr id="3" name="Slide Number Placeholder 2"/>
          <p:cNvSpPr>
            <a:spLocks noGrp="1"/>
          </p:cNvSpPr>
          <p:nvPr>
            <p:ph type="sldNum" sz="quarter" idx="16"/>
          </p:nvPr>
        </p:nvSpPr>
        <p:spPr/>
        <p:txBody>
          <a:bodyPr/>
          <a:lstStyle/>
          <a:p>
            <a:pPr defTabSz="913864">
              <a:defRPr/>
            </a:pPr>
            <a:fld id="{FAADACFB-7C71-4E89-89D2-7BBA40B7BFA9}" type="slidenum">
              <a:rPr lang="pt-PT" smtClean="0">
                <a:solidFill>
                  <a:srgbClr val="505050"/>
                </a:solidFill>
              </a:rPr>
              <a:pPr defTabSz="913864">
                <a:defRPr/>
              </a:pPr>
              <a:t>‹#›</a:t>
            </a:fld>
            <a:endParaRPr lang="pt-PT" dirty="0">
              <a:solidFill>
                <a:srgbClr val="505050"/>
              </a:solidFill>
            </a:endParaRPr>
          </a:p>
        </p:txBody>
      </p:sp>
    </p:spTree>
    <p:extLst>
      <p:ext uri="{BB962C8B-B14F-4D97-AF65-F5344CB8AC3E}">
        <p14:creationId xmlns:p14="http://schemas.microsoft.com/office/powerpoint/2010/main" val="303065180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303" y="2075840"/>
            <a:ext cx="986061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757347" y="6196318"/>
            <a:ext cx="986067" cy="191269"/>
          </a:xfrm>
          <a:prstGeom prst="rect">
            <a:avLst/>
          </a:prstGeom>
        </p:spPr>
      </p:pic>
      <p:sp>
        <p:nvSpPr>
          <p:cNvPr id="7" name="Rectangle 6"/>
          <p:cNvSpPr/>
          <p:nvPr userDrawn="1"/>
        </p:nvSpPr>
        <p:spPr bwMode="auto">
          <a:xfrm>
            <a:off x="448213" y="470067"/>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18885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1"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234"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302" y="2084147"/>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302" y="2082443"/>
            <a:ext cx="7172955" cy="1794808"/>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9302" y="3877255"/>
            <a:ext cx="7172955" cy="1789991"/>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8213" y="6182035"/>
            <a:ext cx="986067" cy="191269"/>
          </a:xfrm>
          <a:prstGeom prst="rect">
            <a:avLst/>
          </a:prstGeom>
        </p:spPr>
      </p:pic>
      <p:sp>
        <p:nvSpPr>
          <p:cNvPr id="14" name="Rectangle 13"/>
          <p:cNvSpPr/>
          <p:nvPr userDrawn="1"/>
        </p:nvSpPr>
        <p:spPr bwMode="auto">
          <a:xfrm>
            <a:off x="448213" y="470067"/>
            <a:ext cx="2599604" cy="537925"/>
          </a:xfrm>
          <a:prstGeom prst="rect">
            <a:avLst/>
          </a:prstGeom>
          <a:noFill/>
          <a:ln w="25400" cap="sq">
            <a:solidFill>
              <a:srgbClr val="0072C6"/>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0072C6"/>
                    </a:gs>
                    <a:gs pos="15000">
                      <a:srgbClr val="0072C6"/>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3441791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
    <p:spTree>
      <p:nvGrpSpPr>
        <p:cNvPr id="1" name=""/>
        <p:cNvGrpSpPr/>
        <p:nvPr/>
      </p:nvGrpSpPr>
      <p:grpSpPr>
        <a:xfrm>
          <a:off x="0" y="0"/>
          <a:ext cx="0" cy="0"/>
          <a:chOff x="0" y="0"/>
          <a:chExt cx="0" cy="0"/>
        </a:xfrm>
      </p:grpSpPr>
      <p:pic>
        <p:nvPicPr>
          <p:cNvPr id="17"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12181493"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302" y="1187644"/>
            <a:ext cx="7171399" cy="3586208"/>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9" y="1187644"/>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302" y="2971409"/>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653449" y="6164664"/>
            <a:ext cx="986067" cy="191269"/>
          </a:xfrm>
          <a:prstGeom prst="rect">
            <a:avLst/>
          </a:prstGeom>
        </p:spPr>
      </p:pic>
      <p:sp>
        <p:nvSpPr>
          <p:cNvPr id="18" name="Rectangle 17"/>
          <p:cNvSpPr/>
          <p:nvPr userDrawn="1"/>
        </p:nvSpPr>
        <p:spPr bwMode="auto">
          <a:xfrm>
            <a:off x="451548" y="487593"/>
            <a:ext cx="2599604" cy="537925"/>
          </a:xfrm>
          <a:prstGeom prst="rect">
            <a:avLst/>
          </a:prstGeom>
          <a:noFill/>
          <a:ln w="25400" cap="sq">
            <a:solidFill>
              <a:srgbClr val="FFFFFF"/>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765" b="0" i="0" u="none" strike="noStrike" kern="1200" cap="none" spc="0" normalizeH="0" baseline="0" noProof="0" dirty="0">
                <a:ln>
                  <a:noFill/>
                </a:ln>
                <a:gradFill>
                  <a:gsLst>
                    <a:gs pos="5833">
                      <a:srgbClr val="FFFFFF"/>
                    </a:gs>
                    <a:gs pos="15000">
                      <a:srgbClr val="FFFFFF"/>
                    </a:gs>
                  </a:gsLst>
                  <a:lin ang="5400000" scaled="0"/>
                </a:gradFill>
                <a:effectLst/>
                <a:uLnTx/>
                <a:uFillTx/>
                <a:latin typeface="+mn-lt"/>
                <a:ea typeface="Segoe UI" pitchFamily="34" charset="0"/>
                <a:cs typeface="Segoe UI" pitchFamily="34" charset="0"/>
              </a:rPr>
              <a:t>Product logo goes here</a:t>
            </a:r>
          </a:p>
        </p:txBody>
      </p:sp>
    </p:spTree>
    <p:extLst>
      <p:ext uri="{BB962C8B-B14F-4D97-AF65-F5344CB8AC3E}">
        <p14:creationId xmlns:p14="http://schemas.microsoft.com/office/powerpoint/2010/main" val="2256554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8" y="0"/>
            <a:ext cx="12191564" cy="686076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757347" y="6196664"/>
            <a:ext cx="986067" cy="191269"/>
          </a:xfrm>
          <a:prstGeom prst="rect">
            <a:avLst/>
          </a:prstGeom>
        </p:spPr>
      </p:pic>
      <p:sp>
        <p:nvSpPr>
          <p:cNvPr id="12" name="Rectangle 11"/>
          <p:cNvSpPr/>
          <p:nvPr userDrawn="1"/>
        </p:nvSpPr>
        <p:spPr bwMode="gray">
          <a:xfrm>
            <a:off x="269302" y="1187620"/>
            <a:ext cx="7171399" cy="448276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p:cNvSpPr>
            <a:spLocks noGrp="1"/>
          </p:cNvSpPr>
          <p:nvPr>
            <p:ph type="title" hasCustomPrompt="1"/>
          </p:nvPr>
        </p:nvSpPr>
        <p:spPr bwMode="ltGray">
          <a:xfrm>
            <a:off x="269239" y="1187620"/>
            <a:ext cx="7171399" cy="1793108"/>
          </a:xfrm>
          <a:noFill/>
        </p:spPr>
        <p:txBody>
          <a:bodyPr lIns="146304" tIns="91440" rIns="146304" bIns="91440" anchor="t" anchorCtr="0"/>
          <a:lstStyle>
            <a:lvl1pPr>
              <a:defRPr sz="5882" spc="-98" baseline="0">
                <a:gradFill>
                  <a:gsLst>
                    <a:gs pos="0">
                      <a:srgbClr val="FFFFFF"/>
                    </a:gs>
                    <a:gs pos="100000">
                      <a:srgbClr val="FFFFFF"/>
                    </a:gs>
                  </a:gsLst>
                  <a:lin ang="5400000" scaled="0"/>
                </a:gradFill>
              </a:defRPr>
            </a:lvl1pPr>
          </a:lstStyle>
          <a:p>
            <a:r>
              <a:rPr lang="en-US" dirty="0"/>
              <a:t>Monitor and Manage using BizTalk360</a:t>
            </a:r>
          </a:p>
        </p:txBody>
      </p:sp>
      <p:sp>
        <p:nvSpPr>
          <p:cNvPr id="15" name="Text Placeholder 4"/>
          <p:cNvSpPr>
            <a:spLocks noGrp="1"/>
          </p:cNvSpPr>
          <p:nvPr>
            <p:ph type="body" sz="quarter" idx="12" hasCustomPrompt="1"/>
          </p:nvPr>
        </p:nvSpPr>
        <p:spPr bwMode="ltGray">
          <a:xfrm>
            <a:off x="269302" y="2971385"/>
            <a:ext cx="7171399" cy="1794661"/>
          </a:xfrm>
          <a:noFill/>
        </p:spPr>
        <p:txBody>
          <a:bodyPr lIns="146304" tIns="109728" rIns="146304" bIns="109728">
            <a:noAutofit/>
          </a:bodyPr>
          <a:lstStyle>
            <a:lvl1pPr marL="0" indent="0">
              <a:spcBef>
                <a:spcPts val="0"/>
              </a:spcBef>
              <a:buNone/>
              <a:defRPr sz="3137" spc="0" baseline="0">
                <a:gradFill>
                  <a:gsLst>
                    <a:gs pos="1250">
                      <a:srgbClr val="FFFFFF"/>
                    </a:gs>
                    <a:gs pos="99000">
                      <a:srgbClr val="FFFFFF"/>
                    </a:gs>
                  </a:gsLst>
                  <a:lin ang="5400000" scaled="0"/>
                </a:gradFill>
                <a:latin typeface="+mj-lt"/>
              </a:defRPr>
            </a:lvl1pPr>
          </a:lstStyle>
          <a:p>
            <a:pPr lvl="0"/>
            <a:r>
              <a:rPr lang="en-US" dirty="0" err="1"/>
              <a:t>Saravana</a:t>
            </a:r>
            <a:r>
              <a:rPr lang="en-US" dirty="0"/>
              <a:t> Kumar</a:t>
            </a:r>
          </a:p>
          <a:p>
            <a:pPr lvl="0"/>
            <a:r>
              <a:rPr lang="en-US" dirty="0"/>
              <a:t>Founder/CTO, Microsoft Integration MVP</a:t>
            </a:r>
          </a:p>
        </p:txBody>
      </p:sp>
      <p:pic>
        <p:nvPicPr>
          <p:cNvPr id="9" name="Picture 2" descr="C:\Users\spereira\Desktop\Imagem DevScope\devscope-with-signature.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48601" y="4789685"/>
            <a:ext cx="2510088" cy="880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131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3.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oleObject" Target="../embeddings/oleObject2.bin"/><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ags" Target="../tags/tag2.xml"/><Relationship Id="rId5" Type="http://schemas.openxmlformats.org/officeDocument/2006/relationships/slideLayout" Target="../slideLayouts/slideLayout52.xml"/><Relationship Id="rId10" Type="http://schemas.openxmlformats.org/officeDocument/2006/relationships/vmlDrawing" Target="../drawings/vmlDrawing2.vml"/><Relationship Id="rId4" Type="http://schemas.openxmlformats.org/officeDocument/2006/relationships/slideLayout" Target="../slideLayouts/slideLayout5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C8B728F3-0CFA-4BEB-B67E-2A01ED21FEC8}" type="datetimeFigureOut">
              <a:rPr lang="en-IN" smtClean="0"/>
              <a:pPr/>
              <a:t>26-10-2017</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D2F6AFA1-6E7A-4276-8BA0-6065B8159AA3}" type="slidenum">
              <a:rPr lang="en-IN" smtClean="0"/>
              <a:pPr/>
              <a:t>‹#›</a:t>
            </a:fld>
            <a:endParaRPr lang="en-IN"/>
          </a:p>
        </p:txBody>
      </p:sp>
    </p:spTree>
    <p:extLst>
      <p:ext uri="{BB962C8B-B14F-4D97-AF65-F5344CB8AC3E}">
        <p14:creationId xmlns:p14="http://schemas.microsoft.com/office/powerpoint/2010/main" val="32697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9818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6253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C8B728F3-0CFA-4BEB-B67E-2A01ED21FEC8}" type="datetimeFigureOut">
              <a:rPr lang="en-IN" smtClean="0"/>
              <a:pPr/>
              <a:t>26-10-2017</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stStyle>
          <a:p>
            <a:fld id="{D2F6AFA1-6E7A-4276-8BA0-6065B8159AA3}" type="slidenum">
              <a:rPr lang="en-IN" smtClean="0"/>
              <a:pPr/>
              <a:t>‹#›</a:t>
            </a:fld>
            <a:endParaRPr lang="en-IN"/>
          </a:p>
        </p:txBody>
      </p:sp>
    </p:spTree>
    <p:extLst>
      <p:ext uri="{BB962C8B-B14F-4D97-AF65-F5344CB8AC3E}">
        <p14:creationId xmlns:p14="http://schemas.microsoft.com/office/powerpoint/2010/main" val="839798804"/>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1"/>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148" name="think-cell Slide" r:id="rId12" imgW="270" imgH="270" progId="TCLayout.ActiveDocument.1">
                  <p:embed/>
                </p:oleObj>
              </mc:Choice>
              <mc:Fallback>
                <p:oleObj name="think-cell Slide" r:id="rId12" imgW="270" imgH="270" progId="TCLayout.ActiveDocument.1">
                  <p:embed/>
                  <p:pic>
                    <p:nvPicPr>
                      <p:cNvPr id="6" name="Object 5" hidden="1"/>
                      <p:cNvPicPr/>
                      <p:nvPr/>
                    </p:nvPicPr>
                    <p:blipFill>
                      <a:blip r:embed="rId13"/>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82880" tIns="146304" rIns="182880" bIns="14630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448212" y="6561764"/>
            <a:ext cx="3859607" cy="134483"/>
          </a:xfrm>
          <a:prstGeom prst="rect">
            <a:avLst/>
          </a:prstGeom>
        </p:spPr>
        <p:txBody>
          <a:bodyPr vert="horz" lIns="0" tIns="0" rIns="91440" bIns="0" rtlCol="0" anchor="ctr"/>
          <a:lstStyle>
            <a:lvl1pPr marL="0" algn="l" defTabSz="914367" rtl="0" eaLnBrk="1" latinLnBrk="0" hangingPunct="1">
              <a:defRPr lang="en-US" sz="882" kern="1200">
                <a:solidFill>
                  <a:schemeClr val="tx2"/>
                </a:solidFill>
                <a:latin typeface="+mn-lt"/>
                <a:ea typeface="+mn-ea"/>
                <a:cs typeface="+mn-cs"/>
              </a:defRPr>
            </a:lvl1pPr>
          </a:lstStyle>
          <a:p>
            <a:r>
              <a:rPr>
                <a:solidFill>
                  <a:srgbClr val="505050"/>
                </a:solidFill>
              </a:rPr>
              <a:t>Microsoft Confidential</a:t>
            </a:r>
          </a:p>
        </p:txBody>
      </p:sp>
      <p:sp>
        <p:nvSpPr>
          <p:cNvPr id="5" name="Slide Number Placeholder 4"/>
          <p:cNvSpPr>
            <a:spLocks noGrp="1"/>
          </p:cNvSpPr>
          <p:nvPr>
            <p:ph type="sldNum" sz="quarter" idx="4"/>
          </p:nvPr>
        </p:nvSpPr>
        <p:spPr>
          <a:xfrm>
            <a:off x="11367166" y="6561764"/>
            <a:ext cx="555596" cy="134483"/>
          </a:xfrm>
          <a:prstGeom prst="rect">
            <a:avLst/>
          </a:prstGeom>
        </p:spPr>
        <p:txBody>
          <a:bodyPr vert="horz" lIns="91440" tIns="0" rIns="0" bIns="0" rtlCol="0" anchor="ctr"/>
          <a:lstStyle>
            <a:lvl1pPr algn="r">
              <a:defRPr lang="en-US" sz="882" b="0" kern="1200" smtClean="0">
                <a:solidFill>
                  <a:schemeClr val="tx2"/>
                </a:solidFill>
                <a:latin typeface="+mn-lt"/>
                <a:ea typeface="+mn-ea"/>
                <a:cs typeface="+mn-cs"/>
              </a:defRPr>
            </a:lvl1pPr>
          </a:lstStyle>
          <a:p>
            <a:fld id="{27258FFF-F925-446B-8502-81C933981705}" type="slidenum">
              <a:rPr>
                <a:solidFill>
                  <a:srgbClr val="505050"/>
                </a:solidFill>
              </a:rPr>
              <a:pPr/>
              <a:t>‹#›</a:t>
            </a:fld>
            <a:endParaRPr>
              <a:solidFill>
                <a:srgbClr val="505050"/>
              </a:solidFill>
            </a:endParaRPr>
          </a:p>
        </p:txBody>
      </p:sp>
    </p:spTree>
    <p:extLst>
      <p:ext uri="{BB962C8B-B14F-4D97-AF65-F5344CB8AC3E}">
        <p14:creationId xmlns:p14="http://schemas.microsoft.com/office/powerpoint/2010/main" val="16927900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solidFill>
            <a:schemeClr val="tx2"/>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2"/>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2"/>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2"/>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2"/>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emf"/><Relationship Id="rId21" Type="http://schemas.openxmlformats.org/officeDocument/2006/relationships/image" Target="../media/image37.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notesSlide" Target="../notesSlides/notesSlide1.xml"/><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Layout" Target="../slideLayouts/slideLayout3.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19" Type="http://schemas.openxmlformats.org/officeDocument/2006/relationships/image" Target="../media/image35.PNG"/><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 Id="rId22" Type="http://schemas.openxmlformats.org/officeDocument/2006/relationships/image" Target="../media/image38.emf"/></Relationships>
</file>

<file path=ppt/slides/_rels/slide30.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84.jpeg"/><Relationship Id="rId7" Type="http://schemas.openxmlformats.org/officeDocument/2006/relationships/image" Target="../media/image88.gif"/><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87.gif"/><Relationship Id="rId5" Type="http://schemas.openxmlformats.org/officeDocument/2006/relationships/image" Target="../media/image86.gif"/><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4.jp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hyperlink" Target="http://www.biztalk360.com/biztalk-mapping-patterns/" TargetMode="External"/><Relationship Id="rId11" Type="http://schemas.openxmlformats.org/officeDocument/2006/relationships/image" Target="../media/image49.png"/><Relationship Id="rId5" Type="http://schemas.openxmlformats.org/officeDocument/2006/relationships/hyperlink" Target="https://blog.sandro-pereira.com/" TargetMode="External"/><Relationship Id="rId10" Type="http://schemas.openxmlformats.org/officeDocument/2006/relationships/image" Target="../media/image48.png"/><Relationship Id="rId4" Type="http://schemas.openxmlformats.org/officeDocument/2006/relationships/hyperlink" Target="mailto:sandro.pereira@devscope.net" TargetMode="External"/><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689741" y="3674641"/>
            <a:ext cx="7648778" cy="1415852"/>
            <a:chOff x="3917475" y="3393700"/>
            <a:chExt cx="7648778" cy="1415852"/>
          </a:xfrm>
        </p:grpSpPr>
        <p:sp>
          <p:nvSpPr>
            <p:cNvPr id="54" name="TextBox 53"/>
            <p:cNvSpPr txBox="1"/>
            <p:nvPr/>
          </p:nvSpPr>
          <p:spPr>
            <a:xfrm>
              <a:off x="3917476" y="3393700"/>
              <a:ext cx="51016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Sandro Pereira</a:t>
              </a:r>
            </a:p>
          </p:txBody>
        </p:sp>
        <p:sp>
          <p:nvSpPr>
            <p:cNvPr id="55" name="TextBox 54"/>
            <p:cNvSpPr txBox="1"/>
            <p:nvPr/>
          </p:nvSpPr>
          <p:spPr>
            <a:xfrm>
              <a:off x="3917476" y="3907220"/>
              <a:ext cx="67505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Integration MVP</a:t>
              </a:r>
            </a:p>
          </p:txBody>
        </p:sp>
        <p:sp>
          <p:nvSpPr>
            <p:cNvPr id="56" name="TextBox 55"/>
            <p:cNvSpPr txBox="1"/>
            <p:nvPr/>
          </p:nvSpPr>
          <p:spPr>
            <a:xfrm>
              <a:off x="3917475" y="4347887"/>
              <a:ext cx="7648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srgbClr val="505050"/>
                  </a:solidFill>
                  <a:effectLst/>
                  <a:uLnTx/>
                  <a:uFillTx/>
                  <a:latin typeface="Lato" panose="020F0502020204030203" pitchFamily="34" charset="0"/>
                  <a:ea typeface="Lato" panose="020F0502020204030203" pitchFamily="34" charset="0"/>
                  <a:cs typeface="Lato" panose="020F0502020204030203" pitchFamily="34" charset="0"/>
                </a:rPr>
                <a:t>BizTalk Server Fast &amp; Loud</a:t>
              </a:r>
            </a:p>
          </p:txBody>
        </p:sp>
      </p:grpSp>
      <p:pic>
        <p:nvPicPr>
          <p:cNvPr id="1030" name="Picture 6" descr="Sandro Perei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689" y="3842567"/>
            <a:ext cx="1080000" cy="10800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153150" y="4327784"/>
            <a:ext cx="5791200" cy="779523"/>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lgn="ctr"/>
            <a:r>
              <a:rPr lang="en-US" sz="4000" dirty="0">
                <a:solidFill>
                  <a:schemeClr val="bg1"/>
                </a:solidFill>
              </a:rPr>
              <a:t>“Goodbye </a:t>
            </a:r>
            <a:r>
              <a:rPr lang="en-US" sz="4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T-REX</a:t>
            </a:r>
            <a:r>
              <a:rPr lang="en-US" sz="4000" dirty="0">
                <a:solidFill>
                  <a:schemeClr val="bg1"/>
                </a:solidFill>
              </a:rPr>
              <a:t>, welcome </a:t>
            </a:r>
            <a:r>
              <a:rPr kumimoji="0" lang="en-US" sz="4000" b="0" i="0" u="none" strike="noStrike" kern="1200" cap="none" spc="-102" normalizeH="0" baseline="0" noProof="0" dirty="0" err="1">
                <a:ln w="3175">
                  <a:noFill/>
                </a:ln>
                <a:solidFill>
                  <a:schemeClr val="bg1"/>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BizMan</a:t>
            </a:r>
            <a:r>
              <a:rPr kumimoji="0" lang="en-US" sz="4000" b="0" i="0" u="none" strike="noStrike" kern="1200" cap="none" spc="-102" normalizeH="0" baseline="0" noProof="0" dirty="0">
                <a:ln w="3175">
                  <a:noFill/>
                </a:ln>
                <a:solidFill>
                  <a:schemeClr val="bg1"/>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 </a:t>
            </a:r>
            <a:r>
              <a:rPr lang="en-US" sz="4000" dirty="0">
                <a:solidFill>
                  <a:schemeClr val="bg1"/>
                </a:solidFill>
                <a:latin typeface="Segoe UI Light"/>
              </a:rPr>
              <a:t>the BTS Super hero”</a:t>
            </a:r>
          </a:p>
        </p:txBody>
      </p:sp>
      <p:sp>
        <p:nvSpPr>
          <p:cNvPr id="7" name="Title 1"/>
          <p:cNvSpPr txBox="1">
            <a:spLocks/>
          </p:cNvSpPr>
          <p:nvPr/>
        </p:nvSpPr>
        <p:spPr>
          <a:xfrm>
            <a:off x="457200" y="496827"/>
            <a:ext cx="11487150"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2" normalizeH="0" baseline="0" noProof="0" dirty="0">
                <a:ln w="3175">
                  <a:noFill/>
                </a:ln>
                <a:solidFill>
                  <a:schemeClr val="bg1"/>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BizTalk Server </a:t>
            </a:r>
            <a:r>
              <a:rPr kumimoji="0" lang="en-US" sz="6000" b="0" i="0" u="none" strike="noStrike" kern="1200" cap="none" spc="-102" normalizeH="0" baseline="0" noProof="0" dirty="0">
                <a:ln w="3175">
                  <a:noFill/>
                </a:ln>
                <a:solidFill>
                  <a:schemeClr val="bg1"/>
                </a:solidFill>
                <a:effectLst/>
                <a:uLnTx/>
                <a:uFillTx/>
                <a:latin typeface="Segoe UI Light"/>
              </a:rPr>
              <a:t>stickers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306" t="8880" r="59868" b="9653"/>
          <a:stretch/>
        </p:blipFill>
        <p:spPr>
          <a:xfrm>
            <a:off x="11074484" y="424849"/>
            <a:ext cx="869866" cy="861699"/>
          </a:xfrm>
          <a:prstGeom prst="rect">
            <a:avLst/>
          </a:prstGeom>
        </p:spPr>
      </p:pic>
      <p:sp>
        <p:nvSpPr>
          <p:cNvPr id="4" name="Rectangle 3"/>
          <p:cNvSpPr/>
          <p:nvPr/>
        </p:nvSpPr>
        <p:spPr>
          <a:xfrm>
            <a:off x="5965335" y="2152242"/>
            <a:ext cx="5544082" cy="1323439"/>
          </a:xfrm>
          <a:prstGeom prst="rect">
            <a:avLst/>
          </a:prstGeom>
        </p:spPr>
        <p:txBody>
          <a:bodyPr wrap="none">
            <a:spAutoFit/>
          </a:bodyPr>
          <a:lstStyle/>
          <a:p>
            <a:pPr marL="448194" lvl="1" defTabSz="896386">
              <a:lnSpc>
                <a:spcPct val="90000"/>
              </a:lnSpc>
              <a:spcBef>
                <a:spcPct val="20000"/>
              </a:spcBef>
              <a:buSzPct val="105000"/>
              <a:defRPr/>
            </a:pPr>
            <a:r>
              <a:rPr lang="en-US" sz="4000" spc="-102" dirty="0">
                <a:ln w="3175">
                  <a:noFill/>
                </a:ln>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Tweet</a:t>
            </a:r>
            <a:r>
              <a:rPr lang="en-US" sz="4000" spc="-102" dirty="0">
                <a:ln w="3175">
                  <a:noFill/>
                </a:ln>
                <a:solidFill>
                  <a:schemeClr val="bg1"/>
                </a:solidFill>
                <a:latin typeface="Segoe UI Light"/>
              </a:rPr>
              <a:t> #Integrate2017 </a:t>
            </a:r>
          </a:p>
          <a:p>
            <a:pPr marL="448194" lvl="1" defTabSz="896386">
              <a:lnSpc>
                <a:spcPct val="90000"/>
              </a:lnSpc>
              <a:spcBef>
                <a:spcPct val="20000"/>
              </a:spcBef>
              <a:buSzPct val="105000"/>
              <a:defRPr/>
            </a:pPr>
            <a:r>
              <a:rPr lang="en-US" sz="4000" spc="-102" dirty="0">
                <a:ln w="3175">
                  <a:noFill/>
                </a:ln>
                <a:solidFill>
                  <a:schemeClr val="bg1"/>
                </a:solidFill>
                <a:latin typeface="Segoe UI Light"/>
              </a:rPr>
              <a:t>#</a:t>
            </a:r>
            <a:r>
              <a:rPr lang="en-US" sz="4000" spc="-102" dirty="0" err="1">
                <a:ln w="3175">
                  <a:noFill/>
                </a:ln>
                <a:solidFill>
                  <a:schemeClr val="bg1"/>
                </a:solidFill>
                <a:latin typeface="Segoe UI Light"/>
              </a:rPr>
              <a:t>msbts</a:t>
            </a:r>
            <a:r>
              <a:rPr lang="en-US" sz="4000" spc="-102" dirty="0">
                <a:ln w="3175">
                  <a:noFill/>
                </a:ln>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 @sandro_asp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257" y="424849"/>
            <a:ext cx="4862501" cy="6858000"/>
          </a:xfrm>
          <a:prstGeom prst="rect">
            <a:avLst/>
          </a:prstGeom>
        </p:spPr>
      </p:pic>
    </p:spTree>
    <p:extLst>
      <p:ext uri="{BB962C8B-B14F-4D97-AF65-F5344CB8AC3E}">
        <p14:creationId xmlns:p14="http://schemas.microsoft.com/office/powerpoint/2010/main" val="71050130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639838"/>
            <a:ext cx="12192000" cy="8137677"/>
          </a:xfrm>
          <a:prstGeom prst="rect">
            <a:avLst/>
          </a:prstGeom>
        </p:spPr>
      </p:pic>
      <p:sp>
        <p:nvSpPr>
          <p:cNvPr id="3" name="Title 1"/>
          <p:cNvSpPr>
            <a:spLocks noGrp="1"/>
          </p:cNvSpPr>
          <p:nvPr>
            <p:ph type="title"/>
          </p:nvPr>
        </p:nvSpPr>
        <p:spPr>
          <a:xfrm>
            <a:off x="3625263" y="4134925"/>
            <a:ext cx="8471097" cy="2415202"/>
          </a:xfrm>
        </p:spPr>
        <p:txBody>
          <a:bodyPr>
            <a:noAutofit/>
          </a:bodyPr>
          <a:lstStyle/>
          <a:p>
            <a:pPr algn="r"/>
            <a:r>
              <a:rPr lang="en-US" sz="9411" b="1" dirty="0">
                <a:solidFill>
                  <a:schemeClr val="bg1"/>
                </a:solidFill>
                <a:latin typeface="BreezedCaps" panose="00000700000000000000" pitchFamily="2" charset="0"/>
              </a:rPr>
              <a:t>…</a:t>
            </a:r>
            <a:r>
              <a:rPr lang="en-US" sz="9411" b="1" dirty="0">
                <a:solidFill>
                  <a:schemeClr val="bg1"/>
                </a:solidFill>
                <a:latin typeface="Ferro Rosso" panose="00000400000000000000" pitchFamily="2" charset="0"/>
              </a:rPr>
              <a:t>and	</a:t>
            </a:r>
            <a:r>
              <a:rPr lang="en-US" sz="9411" b="1" dirty="0">
                <a:solidFill>
                  <a:schemeClr val="bg1"/>
                </a:solidFill>
                <a:latin typeface="BreezedCaps" panose="00000700000000000000" pitchFamily="2" charset="0"/>
              </a:rPr>
              <a:t>	 </a:t>
            </a:r>
            <a:br>
              <a:rPr lang="en-US" sz="9411" b="1" dirty="0">
                <a:solidFill>
                  <a:schemeClr val="bg1"/>
                </a:solidFill>
                <a:latin typeface="BreezedCaps" panose="00000700000000000000" pitchFamily="2" charset="0"/>
              </a:rPr>
            </a:br>
            <a:r>
              <a:rPr lang="en-US" sz="9411" b="1" dirty="0">
                <a:solidFill>
                  <a:schemeClr val="bg1"/>
                </a:solidFill>
                <a:latin typeface="BreezedCaps" panose="00000700000000000000" pitchFamily="2" charset="0"/>
              </a:rPr>
              <a:t>	Loud</a:t>
            </a:r>
            <a:endParaRPr lang="pt-PT" sz="9411" b="1" dirty="0">
              <a:solidFill>
                <a:schemeClr val="bg1"/>
              </a:solidFill>
              <a:latin typeface="BreezedCaps" panose="00000700000000000000" pitchFamily="2" charset="0"/>
            </a:endParaRPr>
          </a:p>
        </p:txBody>
      </p:sp>
      <p:sp>
        <p:nvSpPr>
          <p:cNvPr id="4" name="Title 1"/>
          <p:cNvSpPr txBox="1">
            <a:spLocks/>
          </p:cNvSpPr>
          <p:nvPr/>
        </p:nvSpPr>
        <p:spPr>
          <a:xfrm>
            <a:off x="307417" y="181746"/>
            <a:ext cx="5012066" cy="1553034"/>
          </a:xfrm>
          <a:prstGeom prst="rect">
            <a:avLst/>
          </a:prstGeom>
        </p:spPr>
        <p:txBody>
          <a:bodyPr vert="horz" wrap="square" lIns="143428" tIns="89642" rIns="143428" bIns="89642" rtlCol="0" anchor="t">
            <a:normAutofit fontScale="92500"/>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9411" b="1" spc="-100" dirty="0">
                <a:solidFill>
                  <a:srgbClr val="FFFFFF"/>
                </a:solidFill>
                <a:latin typeface="BreezedCaps" panose="00000700000000000000" pitchFamily="2" charset="0"/>
              </a:rPr>
              <a:t>Fast</a:t>
            </a:r>
            <a:r>
              <a:rPr lang="pt-PT" sz="9411" b="1" spc="-100" dirty="0">
                <a:solidFill>
                  <a:srgbClr val="FFFFFF"/>
                </a:solidFill>
                <a:latin typeface="BreezedCaps" panose="00000700000000000000" pitchFamily="2" charset="0"/>
              </a:rPr>
              <a:t>…</a:t>
            </a:r>
          </a:p>
        </p:txBody>
      </p:sp>
      <p:pic>
        <p:nvPicPr>
          <p:cNvPr id="8" name="Picture 7"/>
          <p:cNvPicPr>
            <a:picLocks noChangeAspect="1"/>
          </p:cNvPicPr>
          <p:nvPr/>
        </p:nvPicPr>
        <p:blipFill>
          <a:blip r:embed="rId3">
            <a:lum bright="70000" contrast="-70000"/>
          </a:blip>
          <a:stretch>
            <a:fillRect/>
          </a:stretch>
        </p:blipFill>
        <p:spPr>
          <a:xfrm rot="20676811">
            <a:off x="2844710" y="2382494"/>
            <a:ext cx="829912" cy="347741"/>
          </a:xfrm>
          <a:prstGeom prst="rect">
            <a:avLst/>
          </a:prstGeom>
        </p:spPr>
      </p:pic>
      <p:pic>
        <p:nvPicPr>
          <p:cNvPr id="6" name="Picture 5">
            <a:extLst>
              <a:ext uri="{FF2B5EF4-FFF2-40B4-BE49-F238E27FC236}">
                <a16:creationId xmlns:a16="http://schemas.microsoft.com/office/drawing/2014/main" id="{584318B5-88D4-44A0-B9D1-848EEC6BE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044">
            <a:off x="7018590" y="2294655"/>
            <a:ext cx="910690" cy="381588"/>
          </a:xfrm>
          <a:prstGeom prst="rect">
            <a:avLst/>
          </a:prstGeom>
        </p:spPr>
      </p:pic>
    </p:spTree>
    <p:extLst>
      <p:ext uri="{BB962C8B-B14F-4D97-AF65-F5344CB8AC3E}">
        <p14:creationId xmlns:p14="http://schemas.microsoft.com/office/powerpoint/2010/main" val="521550594"/>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may contain: 1 person">
            <a:extLst>
              <a:ext uri="{FF2B5EF4-FFF2-40B4-BE49-F238E27FC236}">
                <a16:creationId xmlns:a16="http://schemas.microsoft.com/office/drawing/2014/main" id="{326C30BE-2639-4831-AE62-A1DA2F966F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44"/>
          <a:stretch/>
        </p:blipFill>
        <p:spPr bwMode="auto">
          <a:xfrm>
            <a:off x="-20938" y="0"/>
            <a:ext cx="1221293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6BBE146C-0A4F-46FC-B837-768B9349D9C4}"/>
              </a:ext>
            </a:extLst>
          </p:cNvPr>
          <p:cNvSpPr txBox="1">
            <a:spLocks/>
          </p:cNvSpPr>
          <p:nvPr/>
        </p:nvSpPr>
        <p:spPr>
          <a:xfrm>
            <a:off x="506419" y="570816"/>
            <a:ext cx="11653523" cy="1795962"/>
          </a:xfrm>
          <a:prstGeom prst="rect">
            <a:avLst/>
          </a:prstGeom>
        </p:spPr>
        <p:txBody>
          <a:bodyPr vert="horz" wrap="square" lIns="146304" tIns="91440" rIns="146304" bIns="91440" rtlCol="0" anchor="t">
            <a:noAutofit/>
          </a:bodyPr>
          <a:lstStyle>
            <a:defPPr>
              <a:defRPr lang="en-US"/>
            </a:defPPr>
            <a:lvl1pPr marR="0" lvl="0" indent="0" defTabSz="932742" fontAlgn="auto">
              <a:lnSpc>
                <a:spcPct val="90000"/>
              </a:lnSpc>
              <a:spcBef>
                <a:spcPct val="0"/>
              </a:spcBef>
              <a:spcAft>
                <a:spcPts val="0"/>
              </a:spcAft>
              <a:buClrTx/>
              <a:buSzTx/>
              <a:buFontTx/>
              <a:buNone/>
              <a:tabLst/>
              <a:defRPr kumimoji="0" sz="6000" b="0" i="0" u="none" strike="noStrike" cap="none" spc="-102" normalizeH="0" baseline="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defRPr>
            </a:lvl1pPr>
          </a:lstStyle>
          <a:p>
            <a:pPr>
              <a:defRPr/>
            </a:pPr>
            <a:r>
              <a:rPr lang="en-US" dirty="0">
                <a:solidFill>
                  <a:srgbClr val="FF0000"/>
                </a:solidFill>
              </a:rPr>
              <a:t>BizTalk Server</a:t>
            </a:r>
            <a:r>
              <a:rPr lang="en-US" dirty="0">
                <a:solidFill>
                  <a:srgbClr val="4B5435"/>
                </a:solidFill>
              </a:rPr>
              <a:t> </a:t>
            </a:r>
            <a:r>
              <a:rPr lang="en-US" dirty="0">
                <a:solidFill>
                  <a:srgbClr val="4B5435"/>
                </a:solidFill>
                <a:latin typeface="Segoe UI Light"/>
                <a:ea typeface="+mn-ea"/>
                <a:cs typeface="Segoe UI" pitchFamily="34" charset="0"/>
              </a:rPr>
              <a:t>is almost </a:t>
            </a:r>
          </a:p>
          <a:p>
            <a:pPr>
              <a:defRPr/>
            </a:pPr>
            <a:r>
              <a:rPr lang="en-US" dirty="0">
                <a:solidFill>
                  <a:srgbClr val="FF0000"/>
                </a:solidFill>
              </a:rPr>
              <a:t>17 years old </a:t>
            </a:r>
            <a:r>
              <a:rPr lang="en-US" dirty="0">
                <a:solidFill>
                  <a:srgbClr val="4B5435"/>
                </a:solidFill>
                <a:latin typeface="Segoe UI Light"/>
                <a:ea typeface="+mn-ea"/>
                <a:cs typeface="Segoe UI" pitchFamily="34" charset="0"/>
              </a:rPr>
              <a:t>and…</a:t>
            </a:r>
          </a:p>
          <a:p>
            <a:endParaRPr lang="en-US" dirty="0"/>
          </a:p>
        </p:txBody>
      </p:sp>
    </p:spTree>
    <p:extLst>
      <p:ext uri="{BB962C8B-B14F-4D97-AF65-F5344CB8AC3E}">
        <p14:creationId xmlns:p14="http://schemas.microsoft.com/office/powerpoint/2010/main" val="26197145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may contain: 1 person, standing">
            <a:extLst>
              <a:ext uri="{FF2B5EF4-FFF2-40B4-BE49-F238E27FC236}">
                <a16:creationId xmlns:a16="http://schemas.microsoft.com/office/drawing/2014/main" id="{8209BDE4-76C8-4A73-BD0F-440844A7A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6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7E23151-DFD2-4317-9A91-A7ABA204CEF6}"/>
              </a:ext>
            </a:extLst>
          </p:cNvPr>
          <p:cNvSpPr>
            <a:spLocks noGrp="1"/>
          </p:cNvSpPr>
          <p:nvPr>
            <p:ph type="title"/>
          </p:nvPr>
        </p:nvSpPr>
        <p:spPr>
          <a:xfrm>
            <a:off x="1400175" y="756483"/>
            <a:ext cx="9391650" cy="1796217"/>
          </a:xfrm>
        </p:spPr>
        <p:txBody>
          <a:bodyPr/>
          <a:lstStyle/>
          <a:p>
            <a:pPr algn="r" defTabSz="932742">
              <a:defRPr/>
            </a:pPr>
            <a:r>
              <a:rPr lang="en-US" sz="6000" spc="-102" dirty="0">
                <a:solidFill>
                  <a:srgbClr val="D3F7E9"/>
                </a:solidFill>
                <a:latin typeface="Segoe UI Light"/>
              </a:rPr>
              <a:t>I </a:t>
            </a:r>
            <a:r>
              <a:rPr lang="en-US" sz="6000" spc="-102"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still</a:t>
            </a:r>
            <a:r>
              <a:rPr lang="en-US" sz="6000" spc="-102" dirty="0">
                <a:solidFill>
                  <a:srgbClr val="D3F7E9"/>
                </a:solidFill>
                <a:latin typeface="Segoe UI Light"/>
              </a:rPr>
              <a:t> find clients </a:t>
            </a:r>
            <a:br>
              <a:rPr lang="en-US" sz="6000" spc="-102" dirty="0">
                <a:solidFill>
                  <a:srgbClr val="D3F7E9"/>
                </a:solidFill>
                <a:latin typeface="Segoe UI Light"/>
              </a:rPr>
            </a:br>
            <a:r>
              <a:rPr lang="en-US" sz="6000" spc="-102" dirty="0">
                <a:solidFill>
                  <a:srgbClr val="D3F7E9"/>
                </a:solidFill>
                <a:latin typeface="Segoe UI Light"/>
              </a:rPr>
              <a:t>that </a:t>
            </a:r>
            <a:r>
              <a:rPr lang="en-US" sz="6000" spc="-102"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don’t</a:t>
            </a:r>
            <a:r>
              <a:rPr lang="en-US" sz="6000" spc="-102" dirty="0">
                <a:solidFill>
                  <a:schemeClr val="accent2">
                    <a:lumMod val="75000"/>
                  </a:schemeClr>
                </a:solidFill>
                <a:latin typeface="Segoe UI Light"/>
              </a:rPr>
              <a:t> </a:t>
            </a:r>
            <a:r>
              <a:rPr lang="en-US" sz="6000" spc="-102" dirty="0">
                <a:solidFill>
                  <a:srgbClr val="D3F7E9"/>
                </a:solidFill>
                <a:latin typeface="Segoe UI Light"/>
              </a:rPr>
              <a:t>have </a:t>
            </a:r>
            <a:br>
              <a:rPr lang="en-US" sz="6000" spc="-102" dirty="0">
                <a:solidFill>
                  <a:srgbClr val="D3F7E9"/>
                </a:solidFill>
                <a:latin typeface="Segoe UI Light"/>
              </a:rPr>
            </a:br>
            <a:r>
              <a:rPr lang="en-US" sz="6000" spc="-102" dirty="0">
                <a:solidFill>
                  <a:srgbClr val="D3F7E9"/>
                </a:solidFill>
                <a:latin typeface="Segoe UI Light"/>
              </a:rPr>
              <a:t>BizTalk</a:t>
            </a:r>
            <a:r>
              <a:rPr lang="en-US" sz="6000" spc="-102" dirty="0">
                <a:solidFill>
                  <a:schemeClr val="tx1"/>
                </a:solidFill>
                <a:latin typeface="Segoe UI Light"/>
              </a:rPr>
              <a:t> </a:t>
            </a:r>
            <a:r>
              <a:rPr lang="en-US" sz="6000" spc="-102"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Jobs </a:t>
            </a:r>
            <a:br>
              <a:rPr lang="en-US" sz="6000" spc="-102"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en-US" sz="6000" spc="-102" dirty="0">
                <a:solidFill>
                  <a:schemeClr val="accent2">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running!</a:t>
            </a:r>
          </a:p>
        </p:txBody>
      </p:sp>
    </p:spTree>
    <p:extLst>
      <p:ext uri="{BB962C8B-B14F-4D97-AF65-F5344CB8AC3E}">
        <p14:creationId xmlns:p14="http://schemas.microsoft.com/office/powerpoint/2010/main" val="52093584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2874" r="20949"/>
          <a:stretch/>
        </p:blipFill>
        <p:spPr>
          <a:xfrm>
            <a:off x="145771" y="3986108"/>
            <a:ext cx="4005345" cy="2593910"/>
          </a:xfrm>
          <a:prstGeom prst="rect">
            <a:avLst/>
          </a:prstGeom>
        </p:spPr>
      </p:pic>
      <p:pic>
        <p:nvPicPr>
          <p:cNvPr id="4" name="Picture 3"/>
          <p:cNvPicPr>
            <a:picLocks noChangeAspect="1"/>
          </p:cNvPicPr>
          <p:nvPr/>
        </p:nvPicPr>
        <p:blipFill>
          <a:blip r:embed="rId4"/>
          <a:stretch>
            <a:fillRect/>
          </a:stretch>
        </p:blipFill>
        <p:spPr>
          <a:xfrm>
            <a:off x="4265623" y="4387912"/>
            <a:ext cx="3907928" cy="2142002"/>
          </a:xfrm>
          <a:prstGeom prst="rect">
            <a:avLst/>
          </a:prstGeom>
        </p:spPr>
      </p:pic>
      <p:pic>
        <p:nvPicPr>
          <p:cNvPr id="8" name="Picture 7"/>
          <p:cNvPicPr>
            <a:picLocks noChangeAspect="1"/>
          </p:cNvPicPr>
          <p:nvPr/>
        </p:nvPicPr>
        <p:blipFill rotWithShape="1">
          <a:blip r:embed="rId5"/>
          <a:srcRect l="-4"/>
          <a:stretch/>
        </p:blipFill>
        <p:spPr>
          <a:xfrm>
            <a:off x="6185068" y="1832575"/>
            <a:ext cx="4435077" cy="2483534"/>
          </a:xfrm>
          <a:prstGeom prst="rect">
            <a:avLst/>
          </a:prstGeom>
        </p:spPr>
      </p:pic>
      <p:pic>
        <p:nvPicPr>
          <p:cNvPr id="13" name="Picture 12"/>
          <p:cNvPicPr>
            <a:picLocks noChangeAspect="1"/>
          </p:cNvPicPr>
          <p:nvPr/>
        </p:nvPicPr>
        <p:blipFill rotWithShape="1">
          <a:blip r:embed="rId6"/>
          <a:srcRect r="9740"/>
          <a:stretch/>
        </p:blipFill>
        <p:spPr>
          <a:xfrm>
            <a:off x="8288058" y="4111459"/>
            <a:ext cx="3744217" cy="2343209"/>
          </a:xfrm>
          <a:prstGeom prst="rect">
            <a:avLst/>
          </a:prstGeom>
        </p:spPr>
      </p:pic>
      <p:sp>
        <p:nvSpPr>
          <p:cNvPr id="11" name="Title 1"/>
          <p:cNvSpPr txBox="1">
            <a:spLocks/>
          </p:cNvSpPr>
          <p:nvPr/>
        </p:nvSpPr>
        <p:spPr>
          <a:xfrm>
            <a:off x="457200" y="496827"/>
            <a:ext cx="11487150"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102" normalizeH="0" baseline="0" noProof="0" dirty="0">
                <a:ln w="3175">
                  <a:noFill/>
                </a:ln>
                <a:solidFill>
                  <a:srgbClr val="505050"/>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BizTalk Server </a:t>
            </a:r>
            <a:r>
              <a:rPr kumimoji="0" lang="en-US" sz="6000" b="0" i="0" u="none" strike="noStrike" kern="1200" cap="none" spc="-102" normalizeH="0" baseline="0" noProof="0" dirty="0">
                <a:ln w="3175">
                  <a:noFill/>
                </a:ln>
                <a:solidFill>
                  <a:srgbClr val="505050"/>
                </a:solidFill>
                <a:effectLst/>
                <a:uLnTx/>
                <a:uFillTx/>
                <a:latin typeface="Segoe UI Light"/>
                <a:ea typeface="+mn-ea"/>
                <a:cs typeface="Segoe UI" pitchFamily="34" charset="0"/>
              </a:rPr>
              <a:t>can be…</a:t>
            </a:r>
          </a:p>
        </p:txBody>
      </p:sp>
      <p:pic>
        <p:nvPicPr>
          <p:cNvPr id="2" name="Picture 1"/>
          <p:cNvPicPr>
            <a:picLocks noChangeAspect="1"/>
          </p:cNvPicPr>
          <p:nvPr/>
        </p:nvPicPr>
        <p:blipFill>
          <a:blip r:embed="rId7"/>
          <a:stretch>
            <a:fillRect/>
          </a:stretch>
        </p:blipFill>
        <p:spPr>
          <a:xfrm>
            <a:off x="1322367" y="2231185"/>
            <a:ext cx="4798121" cy="1827519"/>
          </a:xfrm>
          <a:prstGeom prst="rect">
            <a:avLst/>
          </a:prstGeom>
        </p:spPr>
      </p:pic>
    </p:spTree>
    <p:extLst>
      <p:ext uri="{BB962C8B-B14F-4D97-AF65-F5344CB8AC3E}">
        <p14:creationId xmlns:p14="http://schemas.microsoft.com/office/powerpoint/2010/main" val="10511040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6" name="Title 3"/>
          <p:cNvSpPr txBox="1">
            <a:spLocks/>
          </p:cNvSpPr>
          <p:nvPr/>
        </p:nvSpPr>
        <p:spPr>
          <a:xfrm>
            <a:off x="3178629" y="1633038"/>
            <a:ext cx="8207105"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sz="6000" dirty="0">
                <a:solidFill>
                  <a:srgbClr val="FFFFFF"/>
                </a:solidFill>
                <a:latin typeface="Segoe UI Light"/>
              </a:rPr>
              <a:t>… is just </a:t>
            </a:r>
            <a:r>
              <a:rPr lang="en-US" sz="6000"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how much </a:t>
            </a:r>
          </a:p>
          <a:p>
            <a:pPr algn="r">
              <a:defRPr/>
            </a:pPr>
            <a:r>
              <a:rPr lang="en-US" sz="6000" dirty="0">
                <a:solidFill>
                  <a:srgbClr val="FFFFFF"/>
                </a:solidFill>
                <a:latin typeface="Segoe UI Light"/>
              </a:rPr>
              <a:t>you </a:t>
            </a:r>
            <a:r>
              <a:rPr lang="en-US" sz="6000"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want to </a:t>
            </a:r>
          </a:p>
          <a:p>
            <a:pPr algn="r">
              <a:defRPr/>
            </a:pPr>
            <a:r>
              <a:rPr lang="en-US" sz="6000"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spent!</a:t>
            </a:r>
          </a:p>
          <a:p>
            <a:pPr algn="r"/>
            <a:endParaRPr lang="en-US" sz="6470" spc="-98" dirty="0">
              <a:solidFill>
                <a:schemeClr val="bg1"/>
              </a:solidFill>
            </a:endParaRPr>
          </a:p>
        </p:txBody>
      </p:sp>
    </p:spTree>
    <p:extLst>
      <p:ext uri="{BB962C8B-B14F-4D97-AF65-F5344CB8AC3E}">
        <p14:creationId xmlns:p14="http://schemas.microsoft.com/office/powerpoint/2010/main" val="124474535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80546" y="1449016"/>
            <a:ext cx="8830907" cy="5382376"/>
          </a:xfrm>
          <a:prstGeom prst="rect">
            <a:avLst/>
          </a:prstGeom>
        </p:spPr>
      </p:pic>
      <p:sp>
        <p:nvSpPr>
          <p:cNvPr id="4" name="Title 1"/>
          <p:cNvSpPr txBox="1">
            <a:spLocks/>
          </p:cNvSpPr>
          <p:nvPr/>
        </p:nvSpPr>
        <p:spPr>
          <a:xfrm>
            <a:off x="457200" y="496827"/>
            <a:ext cx="11487150"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lang="en-US" sz="6000" dirty="0">
                <a:solidFill>
                  <a:srgbClr val="505050"/>
                </a:solidFill>
                <a:latin typeface="Segoe UI Light"/>
              </a:rPr>
              <a:t>BizTalk Server </a:t>
            </a:r>
            <a:r>
              <a:rPr lang="en-US" sz="6000" dirty="0">
                <a:solidFill>
                  <a:srgbClr val="505050"/>
                </a:solidFill>
                <a:latin typeface="Segoe UI Black" panose="020B0A02040204020203" pitchFamily="34" charset="0"/>
                <a:ea typeface="Segoe UI Black" panose="020B0A02040204020203" pitchFamily="34" charset="0"/>
                <a:cs typeface="Segoe UI Black" panose="020B0A02040204020203" pitchFamily="34" charset="0"/>
              </a:rPr>
              <a:t>default</a:t>
            </a:r>
            <a:r>
              <a:rPr kumimoji="0" lang="en-US" sz="6000" b="0" i="0" u="none" strike="noStrike" kern="1200" cap="none" spc="-102" normalizeH="0" baseline="0" noProof="0" dirty="0">
                <a:ln w="3175">
                  <a:noFill/>
                </a:ln>
                <a:solidFill>
                  <a:srgbClr val="505050"/>
                </a:solidFill>
                <a:effectLst/>
                <a:uLnTx/>
                <a:uFillTx/>
                <a:latin typeface="Segoe UI Light"/>
                <a:ea typeface="+mn-ea"/>
                <a:cs typeface="Segoe UI" pitchFamily="34" charset="0"/>
              </a:rPr>
              <a:t> installation</a:t>
            </a:r>
          </a:p>
        </p:txBody>
      </p:sp>
    </p:spTree>
    <p:extLst>
      <p:ext uri="{BB962C8B-B14F-4D97-AF65-F5344CB8AC3E}">
        <p14:creationId xmlns:p14="http://schemas.microsoft.com/office/powerpoint/2010/main" val="214142237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CB397-33E2-4509-ACC2-B81F3F491996}"/>
              </a:ext>
            </a:extLst>
          </p:cNvPr>
          <p:cNvPicPr>
            <a:picLocks noChangeAspect="1"/>
          </p:cNvPicPr>
          <p:nvPr/>
        </p:nvPicPr>
        <p:blipFill rotWithShape="1">
          <a:blip r:embed="rId2">
            <a:extLst>
              <a:ext uri="{28A0092B-C50C-407E-A947-70E740481C1C}">
                <a14:useLocalDpi xmlns:a14="http://schemas.microsoft.com/office/drawing/2010/main" val="0"/>
              </a:ext>
            </a:extLst>
          </a:blip>
          <a:srcRect t="7970" b="7799"/>
          <a:stretch/>
        </p:blipFill>
        <p:spPr>
          <a:xfrm>
            <a:off x="-20894" y="0"/>
            <a:ext cx="12212894" cy="6858000"/>
          </a:xfrm>
          <a:prstGeom prst="rect">
            <a:avLst/>
          </a:prstGeom>
        </p:spPr>
      </p:pic>
      <p:sp>
        <p:nvSpPr>
          <p:cNvPr id="6" name="Title 3">
            <a:extLst>
              <a:ext uri="{FF2B5EF4-FFF2-40B4-BE49-F238E27FC236}">
                <a16:creationId xmlns:a16="http://schemas.microsoft.com/office/drawing/2014/main" id="{D88B8838-D0B6-4B8E-9EE1-39D1DE2D91E2}"/>
              </a:ext>
            </a:extLst>
          </p:cNvPr>
          <p:cNvSpPr txBox="1">
            <a:spLocks/>
          </p:cNvSpPr>
          <p:nvPr/>
        </p:nvSpPr>
        <p:spPr>
          <a:xfrm>
            <a:off x="582914" y="541657"/>
            <a:ext cx="4018584" cy="11101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Ouch!</a:t>
            </a:r>
          </a:p>
          <a:p>
            <a:endParaRPr lang="en-US" sz="6470" spc="-98" dirty="0">
              <a:solidFill>
                <a:schemeClr val="bg1"/>
              </a:solidFill>
            </a:endParaRPr>
          </a:p>
        </p:txBody>
      </p:sp>
      <p:sp>
        <p:nvSpPr>
          <p:cNvPr id="7" name="Rectangle 6">
            <a:extLst>
              <a:ext uri="{FF2B5EF4-FFF2-40B4-BE49-F238E27FC236}">
                <a16:creationId xmlns:a16="http://schemas.microsoft.com/office/drawing/2014/main" id="{7BE0759C-7B06-4C53-9B20-65E541236A92}"/>
              </a:ext>
            </a:extLst>
          </p:cNvPr>
          <p:cNvSpPr/>
          <p:nvPr/>
        </p:nvSpPr>
        <p:spPr>
          <a:xfrm>
            <a:off x="8160775" y="3199697"/>
            <a:ext cx="3785419" cy="707886"/>
          </a:xfrm>
          <a:prstGeom prst="rect">
            <a:avLst/>
          </a:prstGeom>
        </p:spPr>
        <p:txBody>
          <a:bodyPr wrap="square">
            <a:spAutoFit/>
          </a:bodyPr>
          <a:lstStyle/>
          <a:p>
            <a:pPr algn="r"/>
            <a:r>
              <a:rPr lang="en-US" sz="4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59</a:t>
            </a:r>
            <a:r>
              <a:rPr lang="en-US" sz="4000" spc="-102" dirty="0">
                <a:ln w="3175">
                  <a:noFill/>
                </a:ln>
                <a:solidFill>
                  <a:srgbClr val="FFFFFF"/>
                </a:solidFill>
                <a:latin typeface="Segoe UI Light"/>
                <a:cs typeface="Segoe UI" pitchFamily="34" charset="0"/>
              </a:rPr>
              <a:t> </a:t>
            </a:r>
            <a:r>
              <a:rPr lang="en-US" sz="4000" spc="-102" dirty="0" err="1">
                <a:ln w="3175">
                  <a:noFill/>
                </a:ln>
                <a:solidFill>
                  <a:srgbClr val="FFFFFF"/>
                </a:solidFill>
                <a:latin typeface="Segoe UI Light"/>
                <a:cs typeface="Segoe UI" pitchFamily="34" charset="0"/>
              </a:rPr>
              <a:t>msg</a:t>
            </a:r>
            <a:r>
              <a:rPr lang="en-US" sz="4000" spc="-102" dirty="0">
                <a:ln w="3175">
                  <a:noFill/>
                </a:ln>
                <a:solidFill>
                  <a:srgbClr val="FFFFFF"/>
                </a:solidFill>
                <a:latin typeface="Segoe UI Light"/>
                <a:cs typeface="Segoe UI" pitchFamily="34" charset="0"/>
              </a:rPr>
              <a:t>/min</a:t>
            </a:r>
          </a:p>
        </p:txBody>
      </p:sp>
      <p:sp>
        <p:nvSpPr>
          <p:cNvPr id="9" name="Rectangle 8">
            <a:extLst>
              <a:ext uri="{FF2B5EF4-FFF2-40B4-BE49-F238E27FC236}">
                <a16:creationId xmlns:a16="http://schemas.microsoft.com/office/drawing/2014/main" id="{92E64A90-6E6D-4503-AE1C-BFC200053BF1}"/>
              </a:ext>
            </a:extLst>
          </p:cNvPr>
          <p:cNvSpPr/>
          <p:nvPr/>
        </p:nvSpPr>
        <p:spPr>
          <a:xfrm>
            <a:off x="8160775" y="4091401"/>
            <a:ext cx="3785420" cy="707886"/>
          </a:xfrm>
          <a:prstGeom prst="rect">
            <a:avLst/>
          </a:prstGeom>
        </p:spPr>
        <p:txBody>
          <a:bodyPr wrap="square">
            <a:spAutoFit/>
          </a:bodyPr>
          <a:lstStyle/>
          <a:p>
            <a:pPr algn="r"/>
            <a:r>
              <a:rPr lang="en-US" sz="4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0</a:t>
            </a:r>
            <a:r>
              <a:rPr lang="en-US" sz="4000" spc="-102" dirty="0">
                <a:ln w="3175">
                  <a:noFill/>
                </a:ln>
                <a:solidFill>
                  <a:srgbClr val="FFFFFF"/>
                </a:solidFill>
                <a:latin typeface="Segoe UI Light"/>
                <a:cs typeface="Segoe UI" pitchFamily="34" charset="0"/>
              </a:rPr>
              <a:t> </a:t>
            </a:r>
            <a:r>
              <a:rPr lang="en-US" sz="4000" spc="-102" dirty="0" err="1">
                <a:ln w="3175">
                  <a:noFill/>
                </a:ln>
                <a:solidFill>
                  <a:srgbClr val="FFFFFF"/>
                </a:solidFill>
                <a:latin typeface="Segoe UI Light"/>
                <a:cs typeface="Segoe UI" pitchFamily="34" charset="0"/>
              </a:rPr>
              <a:t>msg</a:t>
            </a:r>
            <a:r>
              <a:rPr lang="en-US" sz="4000" spc="-102" dirty="0">
                <a:ln w="3175">
                  <a:noFill/>
                </a:ln>
                <a:solidFill>
                  <a:srgbClr val="FFFFFF"/>
                </a:solidFill>
                <a:latin typeface="Segoe UI Light"/>
                <a:cs typeface="Segoe UI" pitchFamily="34" charset="0"/>
              </a:rPr>
              <a:t>/sec</a:t>
            </a:r>
          </a:p>
        </p:txBody>
      </p:sp>
      <p:sp>
        <p:nvSpPr>
          <p:cNvPr id="10" name="Rectangle 9">
            <a:extLst>
              <a:ext uri="{FF2B5EF4-FFF2-40B4-BE49-F238E27FC236}">
                <a16:creationId xmlns:a16="http://schemas.microsoft.com/office/drawing/2014/main" id="{5A1C0FC3-6322-4DA8-B53E-5DB549E27637}"/>
              </a:ext>
            </a:extLst>
          </p:cNvPr>
          <p:cNvSpPr/>
          <p:nvPr/>
        </p:nvSpPr>
        <p:spPr>
          <a:xfrm>
            <a:off x="6872750" y="5166924"/>
            <a:ext cx="5073444" cy="1323439"/>
          </a:xfrm>
          <a:prstGeom prst="rect">
            <a:avLst/>
          </a:prstGeom>
        </p:spPr>
        <p:txBody>
          <a:bodyPr wrap="square">
            <a:spAutoFit/>
          </a:bodyPr>
          <a:lstStyle/>
          <a:p>
            <a:pPr algn="r"/>
            <a:r>
              <a:rPr lang="en-US" sz="4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1025</a:t>
            </a:r>
            <a:r>
              <a:rPr lang="en-US" sz="4000" spc="-102" dirty="0">
                <a:ln w="3175">
                  <a:noFill/>
                </a:ln>
                <a:solidFill>
                  <a:srgbClr val="FFFFFF"/>
                </a:solidFill>
                <a:latin typeface="Segoe UI Light"/>
                <a:cs typeface="Segoe UI" pitchFamily="34" charset="0"/>
              </a:rPr>
              <a:t> </a:t>
            </a:r>
            <a:r>
              <a:rPr lang="en-US" sz="4000" spc="-102" dirty="0" err="1">
                <a:ln w="3175">
                  <a:noFill/>
                </a:ln>
                <a:solidFill>
                  <a:srgbClr val="FFFFFF"/>
                </a:solidFill>
                <a:latin typeface="Segoe UI Light"/>
                <a:cs typeface="Segoe UI" pitchFamily="34" charset="0"/>
              </a:rPr>
              <a:t>ms</a:t>
            </a:r>
            <a:r>
              <a:rPr lang="en-US" sz="4000" spc="-102" dirty="0">
                <a:ln w="3175">
                  <a:noFill/>
                </a:ln>
                <a:solidFill>
                  <a:srgbClr val="FFFFFF"/>
                </a:solidFill>
                <a:latin typeface="Segoe UI Light"/>
                <a:cs typeface="Segoe UI" pitchFamily="34" charset="0"/>
              </a:rPr>
              <a:t> response time per </a:t>
            </a:r>
            <a:r>
              <a:rPr lang="en-US" sz="4000" spc="-102" dirty="0" err="1">
                <a:ln w="3175">
                  <a:noFill/>
                </a:ln>
                <a:solidFill>
                  <a:srgbClr val="FFFFFF"/>
                </a:solidFill>
                <a:latin typeface="Segoe UI Light"/>
                <a:cs typeface="Segoe UI" pitchFamily="34" charset="0"/>
              </a:rPr>
              <a:t>msg</a:t>
            </a:r>
            <a:endParaRPr lang="en-US" sz="4000" spc="-102" dirty="0">
              <a:ln w="3175">
                <a:noFill/>
              </a:ln>
              <a:solidFill>
                <a:srgbClr val="FFFFFF"/>
              </a:solidFill>
              <a:latin typeface="Segoe UI Light"/>
              <a:cs typeface="Segoe UI" pitchFamily="34" charset="0"/>
            </a:endParaRPr>
          </a:p>
        </p:txBody>
      </p:sp>
      <p:pic>
        <p:nvPicPr>
          <p:cNvPr id="12" name="Picture 11">
            <a:extLst>
              <a:ext uri="{FF2B5EF4-FFF2-40B4-BE49-F238E27FC236}">
                <a16:creationId xmlns:a16="http://schemas.microsoft.com/office/drawing/2014/main" id="{C68EAD49-1070-435D-8CB5-F33727E3C590}"/>
              </a:ext>
            </a:extLst>
          </p:cNvPr>
          <p:cNvPicPr>
            <a:picLocks noChangeAspect="1"/>
          </p:cNvPicPr>
          <p:nvPr/>
        </p:nvPicPr>
        <p:blipFill>
          <a:blip r:embed="rId3"/>
          <a:stretch>
            <a:fillRect/>
          </a:stretch>
        </p:blipFill>
        <p:spPr>
          <a:xfrm>
            <a:off x="2809416" y="1352260"/>
            <a:ext cx="6573167" cy="4153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0207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AEA925-CA26-4776-ABB0-3B614C4A2B8C}"/>
              </a:ext>
            </a:extLst>
          </p:cNvPr>
          <p:cNvPicPr>
            <a:picLocks noChangeAspect="1"/>
          </p:cNvPicPr>
          <p:nvPr/>
        </p:nvPicPr>
        <p:blipFill rotWithShape="1">
          <a:blip r:embed="rId2">
            <a:extLst>
              <a:ext uri="{28A0092B-C50C-407E-A947-70E740481C1C}">
                <a14:useLocalDpi xmlns:a14="http://schemas.microsoft.com/office/drawing/2010/main" val="0"/>
              </a:ext>
            </a:extLst>
          </a:blip>
          <a:srcRect r="10293"/>
          <a:stretch/>
        </p:blipFill>
        <p:spPr>
          <a:xfrm>
            <a:off x="5139647" y="1600199"/>
            <a:ext cx="7052353" cy="5240997"/>
          </a:xfrm>
          <a:prstGeom prst="rect">
            <a:avLst/>
          </a:prstGeom>
        </p:spPr>
      </p:pic>
      <p:sp>
        <p:nvSpPr>
          <p:cNvPr id="6" name="Title 1">
            <a:extLst>
              <a:ext uri="{FF2B5EF4-FFF2-40B4-BE49-F238E27FC236}">
                <a16:creationId xmlns:a16="http://schemas.microsoft.com/office/drawing/2014/main" id="{162CD2ED-2191-48D7-95E2-8587C0AE5A90}"/>
              </a:ext>
            </a:extLst>
          </p:cNvPr>
          <p:cNvSpPr txBox="1">
            <a:spLocks/>
          </p:cNvSpPr>
          <p:nvPr/>
        </p:nvSpPr>
        <p:spPr>
          <a:xfrm>
            <a:off x="335094" y="1045748"/>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9600" dirty="0">
                <a:solidFill>
                  <a:schemeClr val="tx1"/>
                </a:solidFill>
              </a:rPr>
              <a:t>archive ………………</a:t>
            </a:r>
            <a:endParaRPr lang="en-US" sz="9600" dirty="0">
              <a:solidFill>
                <a:srgbClr val="FF0000"/>
              </a:solidFill>
            </a:endParaRPr>
          </a:p>
          <a:p>
            <a:r>
              <a:rPr lang="en-US" sz="9600" dirty="0">
                <a:solidFill>
                  <a:schemeClr val="tx1"/>
                </a:solidFill>
              </a:rPr>
              <a:t>response time </a:t>
            </a:r>
            <a:r>
              <a:rPr lang="en-US" sz="96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decrease </a:t>
            </a:r>
          </a:p>
        </p:txBody>
      </p:sp>
      <p:sp>
        <p:nvSpPr>
          <p:cNvPr id="8" name="Rectangle 7">
            <a:extLst>
              <a:ext uri="{FF2B5EF4-FFF2-40B4-BE49-F238E27FC236}">
                <a16:creationId xmlns:a16="http://schemas.microsoft.com/office/drawing/2014/main" id="{E61FCB6C-7B3E-43BB-8B1E-CF9F895A7C6D}"/>
              </a:ext>
            </a:extLst>
          </p:cNvPr>
          <p:cNvSpPr/>
          <p:nvPr/>
        </p:nvSpPr>
        <p:spPr>
          <a:xfrm>
            <a:off x="4211490" y="735389"/>
            <a:ext cx="5355505" cy="1569660"/>
          </a:xfrm>
          <a:prstGeom prst="rect">
            <a:avLst/>
          </a:prstGeom>
        </p:spPr>
        <p:txBody>
          <a:bodyPr wrap="none">
            <a:spAutoFit/>
          </a:bodyPr>
          <a:lstStyle/>
          <a:p>
            <a:r>
              <a:rPr lang="en-US" sz="96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~86,5 % </a:t>
            </a:r>
            <a:endParaRPr lang="pt-PT" sz="96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031434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4853" y="1088572"/>
            <a:ext cx="10256358" cy="5558970"/>
          </a:xfrm>
          <a:prstGeom prst="rect">
            <a:avLst/>
          </a:prstGeom>
        </p:spPr>
      </p:pic>
      <p:sp>
        <p:nvSpPr>
          <p:cNvPr id="5" name="Title 4"/>
          <p:cNvSpPr txBox="1">
            <a:spLocks/>
          </p:cNvSpPr>
          <p:nvPr/>
        </p:nvSpPr>
        <p:spPr>
          <a:xfrm>
            <a:off x="736826" y="1607457"/>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600" dirty="0">
                <a:solidFill>
                  <a:srgbClr val="FF0000"/>
                </a:solidFill>
                <a:latin typeface="Segoe UI Light"/>
              </a:rPr>
              <a:t>Car chassis</a:t>
            </a:r>
          </a:p>
        </p:txBody>
      </p:sp>
      <p:sp>
        <p:nvSpPr>
          <p:cNvPr id="6" name="Title 4"/>
          <p:cNvSpPr txBox="1">
            <a:spLocks/>
          </p:cNvSpPr>
          <p:nvPr/>
        </p:nvSpPr>
        <p:spPr>
          <a:xfrm>
            <a:off x="207055" y="5689600"/>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600" dirty="0">
                <a:solidFill>
                  <a:srgbClr val="FF0000"/>
                </a:solidFill>
                <a:latin typeface="Segoe UI Light"/>
              </a:rPr>
              <a:t>Engine</a:t>
            </a:r>
          </a:p>
        </p:txBody>
      </p:sp>
      <p:sp>
        <p:nvSpPr>
          <p:cNvPr id="8" name="Title 4"/>
          <p:cNvSpPr txBox="1">
            <a:spLocks/>
          </p:cNvSpPr>
          <p:nvPr/>
        </p:nvSpPr>
        <p:spPr>
          <a:xfrm>
            <a:off x="10093663" y="1542590"/>
            <a:ext cx="2098337"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600" dirty="0">
                <a:solidFill>
                  <a:srgbClr val="FF0000"/>
                </a:solidFill>
                <a:latin typeface="Segoe UI Light"/>
              </a:rPr>
              <a:t>Exhaust pipe</a:t>
            </a:r>
          </a:p>
        </p:txBody>
      </p:sp>
      <p:cxnSp>
        <p:nvCxnSpPr>
          <p:cNvPr id="12" name="Connector: Elbow 11"/>
          <p:cNvCxnSpPr>
            <a:cxnSpLocks/>
          </p:cNvCxnSpPr>
          <p:nvPr/>
        </p:nvCxnSpPr>
        <p:spPr>
          <a:xfrm>
            <a:off x="2508591" y="2194831"/>
            <a:ext cx="1192552" cy="1027339"/>
          </a:xfrm>
          <a:prstGeom prst="bentConnector3">
            <a:avLst>
              <a:gd name="adj1" fmla="val 1317"/>
            </a:avLst>
          </a:prstGeom>
          <a:ln w="38100">
            <a:solidFill>
              <a:srgbClr val="ED1D1D"/>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p:cNvCxnSpPr>
            <a:cxnSpLocks/>
            <a:stCxn id="6" idx="0"/>
          </p:cNvCxnSpPr>
          <p:nvPr/>
        </p:nvCxnSpPr>
        <p:spPr>
          <a:xfrm rot="5400000" flipH="1" flipV="1">
            <a:off x="2228907" y="3607764"/>
            <a:ext cx="1335314" cy="2828358"/>
          </a:xfrm>
          <a:prstGeom prst="bentConnector2">
            <a:avLst/>
          </a:prstGeom>
          <a:ln w="38100">
            <a:solidFill>
              <a:srgbClr val="ED1D1D"/>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p:cNvCxnSpPr>
            <a:cxnSpLocks/>
          </p:cNvCxnSpPr>
          <p:nvPr/>
        </p:nvCxnSpPr>
        <p:spPr>
          <a:xfrm rot="10800000">
            <a:off x="7006042" y="5021946"/>
            <a:ext cx="1754510" cy="905325"/>
          </a:xfrm>
          <a:prstGeom prst="bentConnector3">
            <a:avLst>
              <a:gd name="adj1" fmla="val 50000"/>
            </a:avLst>
          </a:prstGeom>
          <a:ln w="38100">
            <a:solidFill>
              <a:srgbClr val="ED1D1D"/>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Title 4"/>
          <p:cNvSpPr txBox="1">
            <a:spLocks/>
          </p:cNvSpPr>
          <p:nvPr/>
        </p:nvSpPr>
        <p:spPr>
          <a:xfrm>
            <a:off x="52728" y="2037443"/>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200" dirty="0">
                <a:gradFill>
                  <a:gsLst>
                    <a:gs pos="1250">
                      <a:srgbClr val="1F497D"/>
                    </a:gs>
                    <a:gs pos="100000">
                      <a:srgbClr val="1F497D"/>
                    </a:gs>
                  </a:gsLst>
                  <a:lin ang="5400000" scaled="0"/>
                </a:gradFill>
                <a:latin typeface="Segoe UI Light"/>
              </a:rPr>
              <a:t>BizTalk Server</a:t>
            </a:r>
          </a:p>
        </p:txBody>
      </p:sp>
      <p:sp>
        <p:nvSpPr>
          <p:cNvPr id="23" name="Title 4"/>
          <p:cNvSpPr txBox="1">
            <a:spLocks/>
          </p:cNvSpPr>
          <p:nvPr/>
        </p:nvSpPr>
        <p:spPr>
          <a:xfrm>
            <a:off x="1180152" y="6120492"/>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200" dirty="0">
                <a:gradFill>
                  <a:gsLst>
                    <a:gs pos="1250">
                      <a:srgbClr val="1F497D"/>
                    </a:gs>
                    <a:gs pos="100000">
                      <a:srgbClr val="1F497D"/>
                    </a:gs>
                  </a:gsLst>
                  <a:lin ang="5400000" scaled="0"/>
                </a:gradFill>
                <a:latin typeface="Segoe UI Light"/>
              </a:rPr>
              <a:t>SQL Server</a:t>
            </a:r>
          </a:p>
        </p:txBody>
      </p:sp>
      <p:cxnSp>
        <p:nvCxnSpPr>
          <p:cNvPr id="24" name="Connector: Elbow 23"/>
          <p:cNvCxnSpPr>
            <a:cxnSpLocks/>
            <a:stCxn id="4" idx="0"/>
          </p:cNvCxnSpPr>
          <p:nvPr/>
        </p:nvCxnSpPr>
        <p:spPr>
          <a:xfrm rot="16200000" flipH="1" flipV="1">
            <a:off x="3730336" y="1415360"/>
            <a:ext cx="2779485" cy="2125907"/>
          </a:xfrm>
          <a:prstGeom prst="bentConnector3">
            <a:avLst>
              <a:gd name="adj1" fmla="val 28329"/>
            </a:avLst>
          </a:prstGeom>
          <a:ln w="38100">
            <a:solidFill>
              <a:srgbClr val="ED1D1D"/>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itle 4"/>
          <p:cNvSpPr txBox="1">
            <a:spLocks/>
          </p:cNvSpPr>
          <p:nvPr/>
        </p:nvSpPr>
        <p:spPr>
          <a:xfrm>
            <a:off x="4907702" y="557211"/>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600" dirty="0">
                <a:solidFill>
                  <a:srgbClr val="FF0000"/>
                </a:solidFill>
                <a:latin typeface="Segoe UI Light"/>
              </a:rPr>
              <a:t>Battery</a:t>
            </a:r>
          </a:p>
        </p:txBody>
      </p:sp>
      <p:sp>
        <p:nvSpPr>
          <p:cNvPr id="29" name="Title 4"/>
          <p:cNvSpPr txBox="1">
            <a:spLocks/>
          </p:cNvSpPr>
          <p:nvPr/>
        </p:nvSpPr>
        <p:spPr>
          <a:xfrm>
            <a:off x="5606316" y="263521"/>
            <a:ext cx="1534714"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200" dirty="0">
                <a:gradFill>
                  <a:gsLst>
                    <a:gs pos="1250">
                      <a:srgbClr val="1F497D"/>
                    </a:gs>
                    <a:gs pos="100000">
                      <a:srgbClr val="1F497D"/>
                    </a:gs>
                  </a:gsLst>
                  <a:lin ang="5400000" scaled="0"/>
                </a:gradFill>
                <a:latin typeface="Segoe UI Light"/>
              </a:rPr>
              <a:t>Memory</a:t>
            </a:r>
          </a:p>
        </p:txBody>
      </p:sp>
      <p:sp>
        <p:nvSpPr>
          <p:cNvPr id="30" name="Title 4"/>
          <p:cNvSpPr txBox="1">
            <a:spLocks/>
          </p:cNvSpPr>
          <p:nvPr/>
        </p:nvSpPr>
        <p:spPr>
          <a:xfrm>
            <a:off x="8932623" y="5668052"/>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600" dirty="0">
                <a:solidFill>
                  <a:srgbClr val="FF0000"/>
                </a:solidFill>
                <a:latin typeface="Segoe UI Light"/>
              </a:rPr>
              <a:t>Tiers</a:t>
            </a:r>
          </a:p>
        </p:txBody>
      </p:sp>
      <p:sp>
        <p:nvSpPr>
          <p:cNvPr id="31" name="Title 4"/>
          <p:cNvSpPr txBox="1">
            <a:spLocks/>
          </p:cNvSpPr>
          <p:nvPr/>
        </p:nvSpPr>
        <p:spPr>
          <a:xfrm>
            <a:off x="9344073" y="5349299"/>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200" dirty="0">
                <a:gradFill>
                  <a:gsLst>
                    <a:gs pos="1250">
                      <a:srgbClr val="1F497D"/>
                    </a:gs>
                    <a:gs pos="100000">
                      <a:srgbClr val="1F497D"/>
                    </a:gs>
                  </a:gsLst>
                  <a:lin ang="5400000" scaled="0"/>
                </a:gradFill>
                <a:latin typeface="Segoe UI Light"/>
              </a:rPr>
              <a:t>Hard drivers</a:t>
            </a:r>
          </a:p>
        </p:txBody>
      </p:sp>
      <p:sp>
        <p:nvSpPr>
          <p:cNvPr id="33" name="Rectangle 32"/>
          <p:cNvSpPr/>
          <p:nvPr/>
        </p:nvSpPr>
        <p:spPr>
          <a:xfrm>
            <a:off x="7576574" y="501192"/>
            <a:ext cx="2367956" cy="646331"/>
          </a:xfrm>
          <a:prstGeom prst="rect">
            <a:avLst/>
          </a:prstGeom>
        </p:spPr>
        <p:txBody>
          <a:bodyPr wrap="none">
            <a:spAutoFit/>
          </a:bodyPr>
          <a:lstStyle/>
          <a:p>
            <a:r>
              <a:rPr lang="pt-PT" sz="3600" spc="-100" dirty="0">
                <a:ln w="3175">
                  <a:noFill/>
                </a:ln>
                <a:solidFill>
                  <a:srgbClr val="FF0000"/>
                </a:solidFill>
                <a:latin typeface="Segoe UI Light"/>
                <a:cs typeface="Arial" charset="0"/>
              </a:rPr>
              <a:t>Fuel Injector</a:t>
            </a:r>
          </a:p>
        </p:txBody>
      </p:sp>
      <p:sp>
        <p:nvSpPr>
          <p:cNvPr id="34" name="Title 4"/>
          <p:cNvSpPr txBox="1">
            <a:spLocks/>
          </p:cNvSpPr>
          <p:nvPr/>
        </p:nvSpPr>
        <p:spPr>
          <a:xfrm>
            <a:off x="8805063" y="239477"/>
            <a:ext cx="1534714"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200" dirty="0">
                <a:gradFill>
                  <a:gsLst>
                    <a:gs pos="1250">
                      <a:srgbClr val="1F497D"/>
                    </a:gs>
                    <a:gs pos="100000">
                      <a:srgbClr val="1F497D"/>
                    </a:gs>
                  </a:gsLst>
                  <a:lin ang="5400000" scaled="0"/>
                </a:gradFill>
                <a:latin typeface="Segoe UI Light"/>
              </a:rPr>
              <a:t>CPU</a:t>
            </a:r>
          </a:p>
        </p:txBody>
      </p:sp>
      <p:cxnSp>
        <p:nvCxnSpPr>
          <p:cNvPr id="35" name="Connector: Elbow 34"/>
          <p:cNvCxnSpPr>
            <a:cxnSpLocks/>
            <a:stCxn id="33" idx="2"/>
          </p:cNvCxnSpPr>
          <p:nvPr/>
        </p:nvCxnSpPr>
        <p:spPr>
          <a:xfrm rot="5400000">
            <a:off x="7025281" y="1153072"/>
            <a:ext cx="1740820" cy="1729722"/>
          </a:xfrm>
          <a:prstGeom prst="bentConnector3">
            <a:avLst>
              <a:gd name="adj1" fmla="val 10813"/>
            </a:avLst>
          </a:prstGeom>
          <a:ln w="38100">
            <a:solidFill>
              <a:srgbClr val="ED1D1D"/>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p:cNvCxnSpPr>
            <a:cxnSpLocks/>
          </p:cNvCxnSpPr>
          <p:nvPr/>
        </p:nvCxnSpPr>
        <p:spPr>
          <a:xfrm rot="10800000" flipV="1">
            <a:off x="9344077" y="2017932"/>
            <a:ext cx="995700" cy="385773"/>
          </a:xfrm>
          <a:prstGeom prst="bentConnector3">
            <a:avLst>
              <a:gd name="adj1" fmla="val 50000"/>
            </a:avLst>
          </a:prstGeom>
          <a:ln w="38100">
            <a:solidFill>
              <a:srgbClr val="ED1D1D"/>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Title 4"/>
          <p:cNvSpPr txBox="1">
            <a:spLocks/>
          </p:cNvSpPr>
          <p:nvPr/>
        </p:nvSpPr>
        <p:spPr>
          <a:xfrm>
            <a:off x="9944530" y="2589658"/>
            <a:ext cx="2134038" cy="401428"/>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200" dirty="0">
                <a:gradFill>
                  <a:gsLst>
                    <a:gs pos="1250">
                      <a:srgbClr val="1F497D"/>
                    </a:gs>
                    <a:gs pos="100000">
                      <a:srgbClr val="1F497D"/>
                    </a:gs>
                  </a:gsLst>
                  <a:lin ang="5400000" scaled="0"/>
                </a:gradFill>
                <a:latin typeface="Segoe UI Light"/>
              </a:rPr>
              <a:t>Network</a:t>
            </a:r>
          </a:p>
          <a:p>
            <a:pPr lvl="0" algn="ctr"/>
            <a:r>
              <a:rPr lang="en-US" sz="3200" dirty="0">
                <a:gradFill>
                  <a:gsLst>
                    <a:gs pos="1250">
                      <a:srgbClr val="1F497D"/>
                    </a:gs>
                    <a:gs pos="100000">
                      <a:srgbClr val="1F497D"/>
                    </a:gs>
                  </a:gsLst>
                  <a:lin ang="5400000" scaled="0"/>
                </a:gradFill>
              </a:rPr>
              <a:t>Virtualization layer</a:t>
            </a:r>
            <a:endParaRPr lang="en-US" sz="3200" dirty="0">
              <a:gradFill>
                <a:gsLst>
                  <a:gs pos="1250">
                    <a:srgbClr val="1F497D"/>
                  </a:gs>
                  <a:gs pos="100000">
                    <a:srgbClr val="1F497D"/>
                  </a:gs>
                </a:gsLst>
                <a:lin ang="5400000" scaled="0"/>
              </a:gradFill>
              <a:latin typeface="Segoe UI Light"/>
            </a:endParaRPr>
          </a:p>
        </p:txBody>
      </p:sp>
    </p:spTree>
    <p:extLst>
      <p:ext uri="{BB962C8B-B14F-4D97-AF65-F5344CB8AC3E}">
        <p14:creationId xmlns:p14="http://schemas.microsoft.com/office/powerpoint/2010/main" val="3656229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2" presetClass="entr" presetSubtype="1"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up)">
                                      <p:cBhvr>
                                        <p:cTn id="28" dur="500"/>
                                        <p:tgtEl>
                                          <p:spTgt spid="3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par>
                                <p:cTn id="32" presetID="22" presetClass="entr" presetSubtype="2"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right)">
                                      <p:cBhvr>
                                        <p:cTn id="37" dur="500"/>
                                        <p:tgtEl>
                                          <p:spTgt spid="30"/>
                                        </p:tgtEl>
                                      </p:cBhvr>
                                    </p:animEffect>
                                  </p:childTnLst>
                                </p:cTn>
                              </p:par>
                              <p:par>
                                <p:cTn id="38" presetID="22" presetClass="entr" presetSubtype="2"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2" grpId="0"/>
      <p:bldP spid="23" grpId="0"/>
      <p:bldP spid="28" grpId="0"/>
      <p:bldP spid="29" grpId="0"/>
      <p:bldP spid="30" grpId="0"/>
      <p:bldP spid="31" grpId="0"/>
      <p:bldP spid="33" grpId="0"/>
      <p:bldP spid="34"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66B3F8-2055-450B-89D0-8DE260B7BB67}"/>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Tree>
    <p:extLst>
      <p:ext uri="{BB962C8B-B14F-4D97-AF65-F5344CB8AC3E}">
        <p14:creationId xmlns:p14="http://schemas.microsoft.com/office/powerpoint/2010/main" val="83730727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711225" y="1223508"/>
            <a:ext cx="4894580" cy="4962525"/>
          </a:xfrm>
          <a:prstGeom prst="rect">
            <a:avLst/>
          </a:prstGeom>
        </p:spPr>
      </p:pic>
      <p:sp>
        <p:nvSpPr>
          <p:cNvPr id="5" name="Title 4"/>
          <p:cNvSpPr txBox="1">
            <a:spLocks/>
          </p:cNvSpPr>
          <p:nvPr/>
        </p:nvSpPr>
        <p:spPr>
          <a:xfrm>
            <a:off x="780370" y="2333172"/>
            <a:ext cx="6404202" cy="234042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dirty="0">
                <a:gradFill>
                  <a:gsLst>
                    <a:gs pos="1250">
                      <a:srgbClr val="1F497D"/>
                    </a:gs>
                    <a:gs pos="100000">
                      <a:srgbClr val="1F497D"/>
                    </a:gs>
                  </a:gsLst>
                  <a:lin ang="5400000" scaled="0"/>
                </a:gradFill>
                <a:latin typeface="Segoe UI Light"/>
              </a:rPr>
              <a:t>“</a:t>
            </a:r>
            <a:r>
              <a:rPr lang="en-US" i="1" dirty="0">
                <a:gradFill>
                  <a:gsLst>
                    <a:gs pos="1250">
                      <a:srgbClr val="1F497D"/>
                    </a:gs>
                    <a:gs pos="100000">
                      <a:srgbClr val="1F497D"/>
                    </a:gs>
                  </a:gsLst>
                  <a:lin ang="5400000" scaled="0"/>
                </a:gradFill>
                <a:latin typeface="Segoe UI Light"/>
              </a:rPr>
              <a:t>Life would be easier</a:t>
            </a:r>
          </a:p>
          <a:p>
            <a:pPr lvl="0"/>
            <a:r>
              <a:rPr lang="en-US" i="1" dirty="0">
                <a:gradFill>
                  <a:gsLst>
                    <a:gs pos="1250">
                      <a:srgbClr val="1F497D"/>
                    </a:gs>
                    <a:gs pos="100000">
                      <a:srgbClr val="1F497D"/>
                    </a:gs>
                  </a:gsLst>
                  <a:lin ang="5400000" scaled="0"/>
                </a:gradFill>
                <a:latin typeface="Segoe UI Light"/>
              </a:rPr>
              <a:t>If we could mark </a:t>
            </a:r>
          </a:p>
          <a:p>
            <a:pPr lvl="0"/>
            <a:r>
              <a:rPr lang="en-US" i="1" dirty="0">
                <a:gradFill>
                  <a:gsLst>
                    <a:gs pos="1250">
                      <a:srgbClr val="1F497D"/>
                    </a:gs>
                    <a:gs pos="100000">
                      <a:srgbClr val="1F497D"/>
                    </a:gs>
                  </a:gsLst>
                  <a:lin ang="5400000" scaled="0"/>
                </a:gradFill>
                <a:latin typeface="Segoe UI Light"/>
              </a:rPr>
              <a:t>SQL Admins as spam</a:t>
            </a:r>
            <a:r>
              <a:rPr lang="en-US" dirty="0">
                <a:gradFill>
                  <a:gsLst>
                    <a:gs pos="1250">
                      <a:srgbClr val="1F497D"/>
                    </a:gs>
                    <a:gs pos="100000">
                      <a:srgbClr val="1F497D"/>
                    </a:gs>
                  </a:gsLst>
                  <a:lin ang="5400000" scaled="0"/>
                </a:gradFill>
                <a:latin typeface="Segoe UI Light"/>
              </a:rPr>
              <a:t>”</a:t>
            </a:r>
          </a:p>
        </p:txBody>
      </p:sp>
      <p:sp>
        <p:nvSpPr>
          <p:cNvPr id="6" name="Title 4">
            <a:extLst>
              <a:ext uri="{FF2B5EF4-FFF2-40B4-BE49-F238E27FC236}">
                <a16:creationId xmlns:a16="http://schemas.microsoft.com/office/drawing/2014/main" id="{278C3300-928D-4E6C-9EA7-CDB1B59437B4}"/>
              </a:ext>
            </a:extLst>
          </p:cNvPr>
          <p:cNvSpPr txBox="1">
            <a:spLocks/>
          </p:cNvSpPr>
          <p:nvPr/>
        </p:nvSpPr>
        <p:spPr>
          <a:xfrm>
            <a:off x="9641341" y="985836"/>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200" dirty="0">
                <a:gradFill>
                  <a:gsLst>
                    <a:gs pos="1250">
                      <a:srgbClr val="1F497D"/>
                    </a:gs>
                    <a:gs pos="100000">
                      <a:srgbClr val="1F497D"/>
                    </a:gs>
                  </a:gsLst>
                  <a:lin ang="5400000" scaled="0"/>
                </a:gradFill>
                <a:latin typeface="Segoe UI Light"/>
              </a:rPr>
              <a:t>SQL Server</a:t>
            </a:r>
          </a:p>
        </p:txBody>
      </p:sp>
    </p:spTree>
    <p:extLst>
      <p:ext uri="{BB962C8B-B14F-4D97-AF65-F5344CB8AC3E}">
        <p14:creationId xmlns:p14="http://schemas.microsoft.com/office/powerpoint/2010/main" val="184546070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6" name="Title 3"/>
          <p:cNvSpPr txBox="1">
            <a:spLocks/>
          </p:cNvSpPr>
          <p:nvPr/>
        </p:nvSpPr>
        <p:spPr>
          <a:xfrm>
            <a:off x="644979" y="3295650"/>
            <a:ext cx="9375321"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rgbClr val="505050"/>
                </a:solidFill>
                <a:latin typeface="Segoe UI Light"/>
              </a:rPr>
              <a:t>BizTalk Server </a:t>
            </a:r>
            <a:r>
              <a:rPr lang="en-US" sz="6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SQL Server Agent jobs </a:t>
            </a:r>
            <a:r>
              <a:rPr lang="en-US" sz="6000" dirty="0">
                <a:solidFill>
                  <a:srgbClr val="505050"/>
                </a:solidFill>
                <a:latin typeface="Segoe UI Black" panose="020B0A02040204020203" pitchFamily="34" charset="0"/>
                <a:ea typeface="Segoe UI Black" panose="020B0A02040204020203" pitchFamily="34" charset="0"/>
                <a:cs typeface="Segoe UI Black" panose="020B0A02040204020203" pitchFamily="34" charset="0"/>
              </a:rPr>
              <a:t>configured</a:t>
            </a:r>
            <a:r>
              <a:rPr lang="en-US" sz="6000" dirty="0">
                <a:solidFill>
                  <a:srgbClr val="505050"/>
                </a:solidFill>
                <a:latin typeface="Segoe UI Light"/>
              </a:rPr>
              <a:t> and </a:t>
            </a:r>
            <a:r>
              <a:rPr lang="en-US" sz="6000" dirty="0">
                <a:solidFill>
                  <a:srgbClr val="505050"/>
                </a:solidFill>
                <a:latin typeface="Segoe UI Black" panose="020B0A02040204020203" pitchFamily="34" charset="0"/>
                <a:ea typeface="Segoe UI Black" panose="020B0A02040204020203" pitchFamily="34" charset="0"/>
                <a:cs typeface="Segoe UI Black" panose="020B0A02040204020203" pitchFamily="34" charset="0"/>
              </a:rPr>
              <a:t>running</a:t>
            </a:r>
            <a:r>
              <a:rPr lang="en-US" sz="6000" dirty="0">
                <a:solidFill>
                  <a:srgbClr val="505050"/>
                </a:solidFill>
                <a:latin typeface="Segoe UI Light"/>
              </a:rPr>
              <a:t>…</a:t>
            </a:r>
          </a:p>
        </p:txBody>
      </p:sp>
      <p:sp>
        <p:nvSpPr>
          <p:cNvPr id="2" name="Rectangle 1">
            <a:extLst>
              <a:ext uri="{FF2B5EF4-FFF2-40B4-BE49-F238E27FC236}">
                <a16:creationId xmlns:a16="http://schemas.microsoft.com/office/drawing/2014/main" id="{45D17D7D-344F-4CED-AFCD-500BEAFD0254}"/>
              </a:ext>
            </a:extLst>
          </p:cNvPr>
          <p:cNvSpPr/>
          <p:nvPr/>
        </p:nvSpPr>
        <p:spPr>
          <a:xfrm>
            <a:off x="287171" y="145919"/>
            <a:ext cx="6096000" cy="707886"/>
          </a:xfrm>
          <a:prstGeom prst="rect">
            <a:avLst/>
          </a:prstGeom>
        </p:spPr>
        <p:txBody>
          <a:bodyPr>
            <a:spAutoFit/>
          </a:bodyPr>
          <a:lstStyle/>
          <a:p>
            <a:pPr lvl="0">
              <a:defRPr/>
            </a:pPr>
            <a:r>
              <a:rPr lang="en-US" sz="2000" dirty="0"/>
              <a:t>Backup BizTalk Server (</a:t>
            </a:r>
            <a:r>
              <a:rPr lang="en-US" sz="2000" dirty="0" err="1"/>
              <a:t>BizTalkMgmtDb</a:t>
            </a:r>
            <a:r>
              <a:rPr lang="en-US" sz="2000" dirty="0"/>
              <a:t>)</a:t>
            </a:r>
          </a:p>
          <a:p>
            <a:pPr lvl="0">
              <a:defRPr/>
            </a:pPr>
            <a:r>
              <a:rPr lang="en-US" sz="2000" dirty="0"/>
              <a:t>DTA Purge and Archive (</a:t>
            </a:r>
            <a:r>
              <a:rPr lang="en-US" sz="2000" dirty="0" err="1"/>
              <a:t>BizTalkDTADb</a:t>
            </a:r>
            <a:r>
              <a:rPr lang="en-US" sz="2000" dirty="0"/>
              <a:t>)</a:t>
            </a:r>
          </a:p>
        </p:txBody>
      </p:sp>
    </p:spTree>
    <p:extLst>
      <p:ext uri="{BB962C8B-B14F-4D97-AF65-F5344CB8AC3E}">
        <p14:creationId xmlns:p14="http://schemas.microsoft.com/office/powerpoint/2010/main" val="2464141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0" r="2020"/>
          <a:stretch/>
        </p:blipFill>
        <p:spPr>
          <a:xfrm>
            <a:off x="-1" y="0"/>
            <a:ext cx="12192001" cy="6858000"/>
          </a:xfrm>
          <a:prstGeom prst="rect">
            <a:avLst/>
          </a:prstGeom>
        </p:spPr>
      </p:pic>
      <p:sp>
        <p:nvSpPr>
          <p:cNvPr id="7" name="Title 1"/>
          <p:cNvSpPr txBox="1">
            <a:spLocks/>
          </p:cNvSpPr>
          <p:nvPr/>
        </p:nvSpPr>
        <p:spPr>
          <a:xfrm>
            <a:off x="252910" y="4496956"/>
            <a:ext cx="10167440"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en-US" kern="0" dirty="0">
                <a:solidFill>
                  <a:srgbClr val="FFFFFF"/>
                </a:solidFill>
                <a:latin typeface="Segoe UI Light"/>
                <a:cs typeface="Segoe UI" pitchFamily="34" charset="0"/>
              </a:rPr>
              <a:t>Treat BizTalk Server databases like a </a:t>
            </a:r>
            <a:r>
              <a:rPr kumimoji="0" lang="en-US" sz="6000" b="0" i="0" u="none" strike="noStrike" kern="0" cap="none" spc="-102" normalizeH="0" baseline="0" noProof="0" dirty="0">
                <a:ln w="3175">
                  <a:noFill/>
                </a:ln>
                <a:solidFill>
                  <a:srgbClr val="FFFFFF"/>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Black box</a:t>
            </a:r>
            <a:r>
              <a:rPr lang="en-US" kern="0" dirty="0">
                <a:solidFill>
                  <a:srgbClr val="FFFFFF"/>
                </a:solidFill>
                <a:latin typeface="Segoe UI Light"/>
                <a:cs typeface="Segoe UI" pitchFamily="34" charset="0"/>
              </a:rPr>
              <a:t>…</a:t>
            </a:r>
            <a:endParaRPr kumimoji="0" lang="en-US" sz="6000" b="0" i="0" u="none" strike="noStrike" kern="0" cap="none" spc="-102" normalizeH="0" baseline="0" noProof="0" dirty="0">
              <a:ln w="3175">
                <a:noFill/>
              </a:ln>
              <a:solidFill>
                <a:srgbClr val="FFFFFF"/>
              </a:solidFill>
              <a:effectLst/>
              <a:uLnTx/>
              <a:uFillTx/>
              <a:latin typeface="Segoe UI Light"/>
              <a:ea typeface="Segoe UI Black" panose="020B0A02040204020203" pitchFamily="34" charset="0"/>
              <a:cs typeface="Segoe UI" pitchFamily="34" charset="0"/>
            </a:endParaRPr>
          </a:p>
        </p:txBody>
      </p:sp>
    </p:spTree>
    <p:extLst>
      <p:ext uri="{BB962C8B-B14F-4D97-AF65-F5344CB8AC3E}">
        <p14:creationId xmlns:p14="http://schemas.microsoft.com/office/powerpoint/2010/main" val="196788994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211050" cy="8140700"/>
          </a:xfrm>
          <a:prstGeom prst="rect">
            <a:avLst/>
          </a:prstGeom>
        </p:spPr>
      </p:pic>
      <p:sp>
        <p:nvSpPr>
          <p:cNvPr id="9" name="Title 1"/>
          <p:cNvSpPr txBox="1">
            <a:spLocks/>
          </p:cNvSpPr>
          <p:nvPr/>
        </p:nvSpPr>
        <p:spPr>
          <a:xfrm>
            <a:off x="557710" y="534556"/>
            <a:ext cx="10167440" cy="1198994"/>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en-US" kern="0" dirty="0">
                <a:solidFill>
                  <a:srgbClr val="FFFFFF"/>
                </a:solidFill>
              </a:rPr>
              <a:t>Size</a:t>
            </a:r>
            <a:r>
              <a:rPr lang="en-US" kern="0" dirty="0">
                <a:solidFill>
                  <a:srgbClr val="FFFFFF"/>
                </a:solidFill>
                <a:latin typeface="Segoe UI Light"/>
                <a:cs typeface="Segoe UI" pitchFamily="34" charset="0"/>
              </a:rPr>
              <a:t> matters...</a:t>
            </a:r>
            <a:endParaRPr kumimoji="0" lang="en-US" sz="6000" b="0" i="0" u="none" strike="noStrike" kern="0" cap="none" spc="-102" normalizeH="0" baseline="0" noProof="0" dirty="0">
              <a:ln w="3175">
                <a:noFill/>
              </a:ln>
              <a:solidFill>
                <a:srgbClr val="FFFFFF"/>
              </a:solidFill>
              <a:effectLst/>
              <a:uLnTx/>
              <a:uFillTx/>
              <a:latin typeface="Segoe UI Light"/>
              <a:ea typeface="Segoe UI Black" panose="020B0A02040204020203" pitchFamily="34" charset="0"/>
              <a:cs typeface="Segoe UI" pitchFamily="34" charset="0"/>
            </a:endParaRPr>
          </a:p>
        </p:txBody>
      </p:sp>
      <p:sp>
        <p:nvSpPr>
          <p:cNvPr id="10" name="Title 1"/>
          <p:cNvSpPr txBox="1">
            <a:spLocks/>
          </p:cNvSpPr>
          <p:nvPr/>
        </p:nvSpPr>
        <p:spPr>
          <a:xfrm>
            <a:off x="1776910" y="4852488"/>
            <a:ext cx="10167440" cy="1795962"/>
          </a:xfrm>
          <a:prstGeom prst="rect">
            <a:avLst/>
          </a:prstGeom>
        </p:spPr>
        <p:txBody>
          <a:bodyPr vert="horz" wrap="square" lIns="146304" tIns="91440" rIns="146304" bIns="91440" rtlCol="0" anchor="t">
            <a:noAutofit/>
          </a:bodyPr>
          <a:lstStyle>
            <a:defPPr>
              <a:defRPr lang="en-US"/>
            </a:defPPr>
            <a:lvl1pPr defTabSz="932742">
              <a:lnSpc>
                <a:spcPct val="90000"/>
              </a:lnSpc>
              <a:spcBef>
                <a:spcPct val="0"/>
              </a:spcBef>
              <a:buNone/>
              <a:defRPr sz="6000" b="0" cap="none" spc="-102" baseline="0">
                <a:ln w="3175">
                  <a:noFill/>
                </a:ln>
                <a:solidFill>
                  <a:schemeClr val="bg1"/>
                </a:solidFill>
                <a:effectLst/>
                <a:latin typeface="Segoe UI Black" panose="020B0A02040204020203" pitchFamily="34" charset="0"/>
                <a:ea typeface="Segoe UI Black" panose="020B0A02040204020203" pitchFamily="34" charset="0"/>
                <a:cs typeface="Segoe UI Black" panose="020B0A02040204020203" pitchFamily="34" charset="0"/>
              </a:defRPr>
            </a:lvl1pPr>
          </a:lstStyle>
          <a:p>
            <a:pPr lvl="0" algn="r"/>
            <a:r>
              <a:rPr lang="en-US" kern="0" dirty="0">
                <a:solidFill>
                  <a:srgbClr val="FFFFFF"/>
                </a:solidFill>
                <a:latin typeface="Segoe UI Light"/>
                <a:cs typeface="Segoe UI" pitchFamily="34" charset="0"/>
              </a:rPr>
              <a:t>…Large databases </a:t>
            </a:r>
            <a:r>
              <a:rPr lang="en-US" kern="0" dirty="0">
                <a:solidFill>
                  <a:srgbClr val="FFFFFF"/>
                </a:solidFill>
              </a:rPr>
              <a:t>impact performance</a:t>
            </a:r>
          </a:p>
        </p:txBody>
      </p:sp>
      <p:pic>
        <p:nvPicPr>
          <p:cNvPr id="2" name="Picture 1">
            <a:extLst>
              <a:ext uri="{FF2B5EF4-FFF2-40B4-BE49-F238E27FC236}">
                <a16:creationId xmlns:a16="http://schemas.microsoft.com/office/drawing/2014/main" id="{A320BEF1-9BA0-4229-B501-E6393AECCFE6}"/>
              </a:ext>
            </a:extLst>
          </p:cNvPr>
          <p:cNvPicPr>
            <a:picLocks noChangeAspect="1"/>
          </p:cNvPicPr>
          <p:nvPr/>
        </p:nvPicPr>
        <p:blipFill>
          <a:blip r:embed="rId4"/>
          <a:stretch>
            <a:fillRect/>
          </a:stretch>
        </p:blipFill>
        <p:spPr>
          <a:xfrm>
            <a:off x="1200150" y="576262"/>
            <a:ext cx="9791700" cy="5705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4611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ugc-01.cafemomstatic.com/gen/constrain/500/500/80/2014/09/03/12/7h/r8/po414dyycc.jpg"/>
          <p:cNvPicPr>
            <a:picLocks noChangeAspect="1" noChangeArrowheads="1"/>
          </p:cNvPicPr>
          <p:nvPr/>
        </p:nvPicPr>
        <p:blipFill rotWithShape="1">
          <a:blip r:embed="rId3">
            <a:extLst>
              <a:ext uri="{28A0092B-C50C-407E-A947-70E740481C1C}">
                <a14:useLocalDpi xmlns:a14="http://schemas.microsoft.com/office/drawing/2010/main" val="0"/>
              </a:ext>
            </a:extLst>
          </a:blip>
          <a:srcRect b="1528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0" y="0"/>
            <a:ext cx="12192000" cy="6858000"/>
          </a:xfrm>
          <a:prstGeom prst="rect">
            <a:avLst/>
          </a:prstGeom>
          <a:solidFill>
            <a:schemeClr val="accent1">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pt-PT"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Title 3"/>
          <p:cNvSpPr txBox="1">
            <a:spLocks/>
          </p:cNvSpPr>
          <p:nvPr/>
        </p:nvSpPr>
        <p:spPr>
          <a:xfrm>
            <a:off x="469134" y="4800601"/>
            <a:ext cx="11593912"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kern="0" dirty="0">
                <a:solidFill>
                  <a:srgbClr val="FFFFFF"/>
                </a:solidFill>
                <a:latin typeface="Segoe UI Light"/>
                <a:ea typeface="Segoe UI Black" panose="020B0A02040204020203" pitchFamily="34" charset="0"/>
              </a:rPr>
              <a:t>Consider running them on </a:t>
            </a:r>
            <a:r>
              <a:rPr lang="en-US" sz="6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Dedicated </a:t>
            </a:r>
            <a:r>
              <a:rPr lang="en-US" sz="6000" kern="0" dirty="0">
                <a:solidFill>
                  <a:srgbClr val="FFFFFF"/>
                </a:solidFill>
                <a:latin typeface="Segoe UI Light"/>
                <a:ea typeface="Segoe UI Black" panose="020B0A02040204020203" pitchFamily="34" charset="0"/>
              </a:rPr>
              <a:t>SQL Server </a:t>
            </a:r>
            <a:r>
              <a:rPr lang="en-US" sz="6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resources</a:t>
            </a:r>
            <a:r>
              <a:rPr lang="en-US" sz="6000" kern="0" dirty="0">
                <a:solidFill>
                  <a:srgbClr val="FFFFFF"/>
                </a:solidFill>
                <a:latin typeface="Segoe UI Light"/>
                <a:ea typeface="Segoe UI Black" panose="020B0A02040204020203" pitchFamily="34" charset="0"/>
              </a:rPr>
              <a:t>…</a:t>
            </a:r>
          </a:p>
        </p:txBody>
      </p:sp>
      <p:pic>
        <p:nvPicPr>
          <p:cNvPr id="9" name="Picture 8"/>
          <p:cNvPicPr>
            <a:picLocks noChangeAspect="1"/>
          </p:cNvPicPr>
          <p:nvPr/>
        </p:nvPicPr>
        <p:blipFill>
          <a:blip r:embed="rId4"/>
          <a:stretch>
            <a:fillRect/>
          </a:stretch>
        </p:blipFill>
        <p:spPr>
          <a:xfrm>
            <a:off x="3622432" y="1067180"/>
            <a:ext cx="4484076" cy="3713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7974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812" b="7812"/>
          <a:stretch/>
        </p:blipFill>
        <p:spPr>
          <a:xfrm>
            <a:off x="1" y="1"/>
            <a:ext cx="12192000" cy="6858000"/>
          </a:xfrm>
          <a:prstGeom prst="rect">
            <a:avLst/>
          </a:prstGeom>
        </p:spPr>
      </p:pic>
      <p:sp>
        <p:nvSpPr>
          <p:cNvPr id="6" name="Title 1"/>
          <p:cNvSpPr txBox="1">
            <a:spLocks/>
          </p:cNvSpPr>
          <p:nvPr/>
        </p:nvSpPr>
        <p:spPr>
          <a:xfrm>
            <a:off x="353680" y="791896"/>
            <a:ext cx="10242810"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tx1"/>
                </a:solidFill>
              </a:rPr>
              <a:t>Consider </a:t>
            </a:r>
            <a:r>
              <a:rPr lang="en-US" sz="60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splitting </a:t>
            </a:r>
          </a:p>
          <a:p>
            <a:r>
              <a:rPr lang="en-US" sz="6000" dirty="0" err="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TempDB</a:t>
            </a:r>
            <a:r>
              <a:rPr lang="en-US" sz="6000" dirty="0">
                <a:solidFill>
                  <a:schemeClr val="tx1"/>
                </a:solidFill>
              </a:rPr>
              <a:t> into </a:t>
            </a:r>
          </a:p>
          <a:p>
            <a:r>
              <a:rPr lang="en-US" sz="6000" dirty="0">
                <a:solidFill>
                  <a:schemeClr val="tx1"/>
                </a:solidFill>
              </a:rPr>
              <a:t>multiple data files…</a:t>
            </a:r>
          </a:p>
        </p:txBody>
      </p:sp>
    </p:spTree>
    <p:extLst>
      <p:ext uri="{BB962C8B-B14F-4D97-AF65-F5344CB8AC3E}">
        <p14:creationId xmlns:p14="http://schemas.microsoft.com/office/powerpoint/2010/main" val="12922890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pi.roostin.com/images/items/large/HMF/HMF0007/X001-Y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8988" y="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wheelworks.net/content/bsro/wheelworks/en/tires/_jcr_content/content/fifty_fifty/image.img.png/14749225635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62675"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48010" y="4095750"/>
            <a:ext cx="6105980" cy="840230"/>
          </a:xfrm>
          <a:prstGeom prst="rect">
            <a:avLst/>
          </a:prstGeom>
        </p:spPr>
        <p:txBody>
          <a:bodyPr vert="horz" wrap="square" lIns="0" tIns="0" rIns="0" bIns="0" rtlCol="0" anchor="t">
            <a:noAutofit/>
          </a:bodyPr>
          <a:lstStyle/>
          <a:p>
            <a:pPr algn="ctr" defTabSz="914363">
              <a:lnSpc>
                <a:spcPct val="90000"/>
              </a:lnSpc>
              <a:spcBef>
                <a:spcPct val="0"/>
              </a:spcBef>
            </a:pPr>
            <a:r>
              <a:rPr lang="en-US" sz="5400" spc="-100" dirty="0">
                <a:ln w="3175">
                  <a:noFill/>
                </a:ln>
                <a:gradFill>
                  <a:gsLst>
                    <a:gs pos="1250">
                      <a:srgbClr val="1F497D"/>
                    </a:gs>
                    <a:gs pos="100000">
                      <a:srgbClr val="1F497D"/>
                    </a:gs>
                  </a:gsLst>
                  <a:lin ang="5400000" scaled="0"/>
                </a:gradFill>
                <a:latin typeface="Segoe UI Light"/>
                <a:cs typeface="Arial" charset="0"/>
              </a:rPr>
              <a:t>“Speed defines everything”</a:t>
            </a:r>
          </a:p>
        </p:txBody>
      </p:sp>
      <p:sp>
        <p:nvSpPr>
          <p:cNvPr id="5" name="Title 4">
            <a:extLst>
              <a:ext uri="{FF2B5EF4-FFF2-40B4-BE49-F238E27FC236}">
                <a16:creationId xmlns:a16="http://schemas.microsoft.com/office/drawing/2014/main" id="{FA261F84-149D-465F-9ED1-39A353E003F5}"/>
              </a:ext>
            </a:extLst>
          </p:cNvPr>
          <p:cNvSpPr txBox="1">
            <a:spLocks/>
          </p:cNvSpPr>
          <p:nvPr/>
        </p:nvSpPr>
        <p:spPr>
          <a:xfrm>
            <a:off x="2397351" y="126669"/>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200" dirty="0">
                <a:gradFill>
                  <a:gsLst>
                    <a:gs pos="1250">
                      <a:srgbClr val="1F497D"/>
                    </a:gs>
                    <a:gs pos="100000">
                      <a:srgbClr val="1F497D"/>
                    </a:gs>
                  </a:gsLst>
                  <a:lin ang="5400000" scaled="0"/>
                </a:gradFill>
                <a:latin typeface="Segoe UI Light"/>
              </a:rPr>
              <a:t>Hard drivers</a:t>
            </a:r>
          </a:p>
        </p:txBody>
      </p:sp>
      <p:sp>
        <p:nvSpPr>
          <p:cNvPr id="6" name="Title 4">
            <a:extLst>
              <a:ext uri="{FF2B5EF4-FFF2-40B4-BE49-F238E27FC236}">
                <a16:creationId xmlns:a16="http://schemas.microsoft.com/office/drawing/2014/main" id="{E4F65BD2-8A2E-4977-BC08-835ABD419416}"/>
              </a:ext>
            </a:extLst>
          </p:cNvPr>
          <p:cNvSpPr txBox="1">
            <a:spLocks/>
          </p:cNvSpPr>
          <p:nvPr/>
        </p:nvSpPr>
        <p:spPr>
          <a:xfrm>
            <a:off x="9680761" y="0"/>
            <a:ext cx="2134038" cy="401428"/>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200" dirty="0">
                <a:gradFill>
                  <a:gsLst>
                    <a:gs pos="1250">
                      <a:srgbClr val="1F497D"/>
                    </a:gs>
                    <a:gs pos="100000">
                      <a:srgbClr val="1F497D"/>
                    </a:gs>
                  </a:gsLst>
                  <a:lin ang="5400000" scaled="0"/>
                </a:gradFill>
                <a:latin typeface="Segoe UI Light"/>
              </a:rPr>
              <a:t>Network</a:t>
            </a:r>
          </a:p>
          <a:p>
            <a:pPr lvl="0" algn="ctr"/>
            <a:r>
              <a:rPr lang="en-US" sz="3200" dirty="0">
                <a:gradFill>
                  <a:gsLst>
                    <a:gs pos="1250">
                      <a:srgbClr val="1F497D"/>
                    </a:gs>
                    <a:gs pos="100000">
                      <a:srgbClr val="1F497D"/>
                    </a:gs>
                  </a:gsLst>
                  <a:lin ang="5400000" scaled="0"/>
                </a:gradFill>
              </a:rPr>
              <a:t>Virtualization layer</a:t>
            </a:r>
            <a:endParaRPr lang="en-US" sz="3200" dirty="0">
              <a:gradFill>
                <a:gsLst>
                  <a:gs pos="1250">
                    <a:srgbClr val="1F497D"/>
                  </a:gs>
                  <a:gs pos="100000">
                    <a:srgbClr val="1F497D"/>
                  </a:gs>
                </a:gsLst>
                <a:lin ang="5400000" scaled="0"/>
              </a:gradFill>
              <a:latin typeface="Segoe UI Light"/>
            </a:endParaRPr>
          </a:p>
        </p:txBody>
      </p:sp>
    </p:spTree>
    <p:extLst>
      <p:ext uri="{BB962C8B-B14F-4D97-AF65-F5344CB8AC3E}">
        <p14:creationId xmlns:p14="http://schemas.microsoft.com/office/powerpoint/2010/main" val="144734601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25" b="6725"/>
          <a:stretch/>
        </p:blipFill>
        <p:spPr>
          <a:xfrm>
            <a:off x="0" y="0"/>
            <a:ext cx="12192000" cy="6858000"/>
          </a:xfrm>
          <a:prstGeom prst="rect">
            <a:avLst/>
          </a:prstGeom>
        </p:spPr>
      </p:pic>
      <p:sp>
        <p:nvSpPr>
          <p:cNvPr id="7" name="Rectangle 6"/>
          <p:cNvSpPr/>
          <p:nvPr/>
        </p:nvSpPr>
        <p:spPr bwMode="auto">
          <a:xfrm>
            <a:off x="0" y="133351"/>
            <a:ext cx="12192000" cy="3733800"/>
          </a:xfrm>
          <a:prstGeom prst="rect">
            <a:avLst/>
          </a:prstGeom>
          <a:solidFill>
            <a:schemeClr val="bg1">
              <a:alpha val="7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pt-PT"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Title 3"/>
          <p:cNvSpPr txBox="1">
            <a:spLocks/>
          </p:cNvSpPr>
          <p:nvPr/>
        </p:nvSpPr>
        <p:spPr>
          <a:xfrm>
            <a:off x="299044" y="304801"/>
            <a:ext cx="11593912"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chemeClr val="tx1"/>
                </a:solidFill>
              </a:rPr>
              <a:t>At the very minimum you should have 1 logical disk for </a:t>
            </a:r>
            <a:r>
              <a:rPr lang="en-US" sz="6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data </a:t>
            </a:r>
            <a:r>
              <a:rPr lang="en-US" sz="6000" dirty="0">
                <a:solidFill>
                  <a:schemeClr val="tx1"/>
                </a:solidFill>
              </a:rPr>
              <a:t>files, 1 for </a:t>
            </a:r>
            <a:r>
              <a:rPr lang="en-US" sz="6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transaction log </a:t>
            </a:r>
            <a:r>
              <a:rPr lang="en-US" sz="6000" dirty="0">
                <a:solidFill>
                  <a:schemeClr val="tx1"/>
                </a:solidFill>
              </a:rPr>
              <a:t>files, and 1 for </a:t>
            </a:r>
            <a:r>
              <a:rPr lang="en-US" sz="6000" dirty="0" err="1">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tempdb</a:t>
            </a:r>
            <a:r>
              <a:rPr lang="en-US" sz="6000" kern="0" dirty="0">
                <a:solidFill>
                  <a:srgbClr val="FFFFFF"/>
                </a:solidFill>
                <a:ea typeface="Segoe UI Black" panose="020B0A02040204020203" pitchFamily="34" charset="0"/>
              </a:rPr>
              <a:t> </a:t>
            </a:r>
            <a:r>
              <a:rPr lang="en-US" sz="6000" dirty="0">
                <a:solidFill>
                  <a:schemeClr val="tx1"/>
                </a:solidFill>
              </a:rPr>
              <a:t>data files…</a:t>
            </a:r>
          </a:p>
          <a:p>
            <a:pPr>
              <a:defRPr/>
            </a:pPr>
            <a:r>
              <a:rPr lang="en-US" sz="6000" kern="0" dirty="0">
                <a:solidFill>
                  <a:srgbClr val="FFFFFF"/>
                </a:solidFill>
                <a:latin typeface="Segoe UI Light"/>
                <a:ea typeface="Segoe UI Black" panose="020B0A02040204020203" pitchFamily="34" charset="0"/>
              </a:rPr>
              <a:t>…</a:t>
            </a:r>
          </a:p>
        </p:txBody>
      </p:sp>
    </p:spTree>
    <p:extLst>
      <p:ext uri="{BB962C8B-B14F-4D97-AF65-F5344CB8AC3E}">
        <p14:creationId xmlns:p14="http://schemas.microsoft.com/office/powerpoint/2010/main" val="98329899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625" b="10625"/>
          <a:stretch/>
        </p:blipFill>
        <p:spPr>
          <a:xfrm>
            <a:off x="0" y="0"/>
            <a:ext cx="12192000" cy="6858000"/>
          </a:xfrm>
          <a:prstGeom prst="rect">
            <a:avLst/>
          </a:prstGeom>
        </p:spPr>
      </p:pic>
      <p:sp>
        <p:nvSpPr>
          <p:cNvPr id="6" name="Title 3"/>
          <p:cNvSpPr txBox="1">
            <a:spLocks/>
          </p:cNvSpPr>
          <p:nvPr/>
        </p:nvSpPr>
        <p:spPr>
          <a:xfrm>
            <a:off x="800100" y="244914"/>
            <a:ext cx="11593912"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60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10Gb+</a:t>
            </a:r>
          </a:p>
          <a:p>
            <a:pPr>
              <a:defRPr/>
            </a:pPr>
            <a:r>
              <a:rPr lang="en-US" sz="6000" dirty="0">
                <a:solidFill>
                  <a:schemeClr val="bg1"/>
                </a:solidFill>
              </a:rPr>
              <a:t>networks…</a:t>
            </a:r>
            <a:endParaRPr lang="en-US" sz="6000" kern="0" dirty="0">
              <a:solidFill>
                <a:srgbClr val="FFFFFF"/>
              </a:solidFill>
              <a:latin typeface="Segoe UI Light"/>
              <a:ea typeface="Segoe UI Black" panose="020B0A02040204020203" pitchFamily="34" charset="0"/>
            </a:endParaRPr>
          </a:p>
        </p:txBody>
      </p:sp>
      <p:sp>
        <p:nvSpPr>
          <p:cNvPr id="4" name="Rectangle 3"/>
          <p:cNvSpPr/>
          <p:nvPr/>
        </p:nvSpPr>
        <p:spPr>
          <a:xfrm>
            <a:off x="628650" y="4254702"/>
            <a:ext cx="7609712" cy="2131353"/>
          </a:xfrm>
          <a:prstGeom prst="rect">
            <a:avLst/>
          </a:prstGeom>
        </p:spPr>
        <p:txBody>
          <a:bodyPr wrap="none">
            <a:spAutoFit/>
          </a:bodyPr>
          <a:lstStyle/>
          <a:p>
            <a:pPr>
              <a:spcBef>
                <a:spcPts val="1200"/>
              </a:spcBef>
              <a:spcAft>
                <a:spcPts val="300"/>
              </a:spcAft>
            </a:pPr>
            <a:r>
              <a:rPr lang="en-US" sz="6000" spc="-102" dirty="0">
                <a:ln w="3175">
                  <a:noFill/>
                </a:ln>
                <a:solidFill>
                  <a:schemeClr val="bg1"/>
                </a:solidFill>
                <a:latin typeface="+mj-lt"/>
                <a:cs typeface="Segoe UI" pitchFamily="34" charset="0"/>
              </a:rPr>
              <a:t>Remove </a:t>
            </a:r>
            <a:r>
              <a:rPr lang="en-US" sz="6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unnecessary</a:t>
            </a:r>
            <a:r>
              <a:rPr lang="en-US" sz="6000" spc="-102" dirty="0">
                <a:ln w="3175">
                  <a:noFill/>
                </a:ln>
                <a:solidFill>
                  <a:schemeClr val="bg1"/>
                </a:solidFill>
                <a:latin typeface="+mj-lt"/>
                <a:cs typeface="Segoe UI" pitchFamily="34" charset="0"/>
              </a:rPr>
              <a:t> </a:t>
            </a:r>
          </a:p>
          <a:p>
            <a:pPr>
              <a:spcBef>
                <a:spcPts val="1200"/>
              </a:spcBef>
              <a:spcAft>
                <a:spcPts val="300"/>
              </a:spcAft>
            </a:pPr>
            <a:r>
              <a:rPr lang="en-US" sz="6000" spc="-102" dirty="0">
                <a:ln w="3175">
                  <a:noFill/>
                </a:ln>
                <a:solidFill>
                  <a:schemeClr val="bg1"/>
                </a:solidFill>
                <a:latin typeface="+mj-lt"/>
                <a:cs typeface="Segoe UI" pitchFamily="34" charset="0"/>
              </a:rPr>
              <a:t>network </a:t>
            </a:r>
            <a:r>
              <a:rPr lang="en-US" sz="6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protocols</a:t>
            </a:r>
            <a:r>
              <a:rPr lang="en-US" sz="6000" dirty="0">
                <a:solidFill>
                  <a:schemeClr val="bg1"/>
                </a:solidFill>
              </a:rPr>
              <a:t>…</a:t>
            </a:r>
            <a:endParaRPr lang="pt-PT" sz="6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63253382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17"/>
            <a:ext cx="12192000" cy="3672289"/>
          </a:xfrm>
          <a:prstGeom prst="rect">
            <a:avLst/>
          </a:prstGeom>
        </p:spPr>
      </p:pic>
      <p:sp>
        <p:nvSpPr>
          <p:cNvPr id="6" name="Rectangle 5"/>
          <p:cNvSpPr/>
          <p:nvPr/>
        </p:nvSpPr>
        <p:spPr>
          <a:xfrm>
            <a:off x="1659686" y="4500196"/>
            <a:ext cx="8609729" cy="840230"/>
          </a:xfrm>
          <a:prstGeom prst="rect">
            <a:avLst/>
          </a:prstGeom>
        </p:spPr>
        <p:txBody>
          <a:bodyPr vert="horz" wrap="square" lIns="0" tIns="0" rIns="0" bIns="0" rtlCol="0" anchor="t">
            <a:noAutofit/>
          </a:bodyPr>
          <a:lstStyle/>
          <a:p>
            <a:pPr algn="ctr" defTabSz="914363">
              <a:lnSpc>
                <a:spcPct val="90000"/>
              </a:lnSpc>
              <a:spcBef>
                <a:spcPct val="0"/>
              </a:spcBef>
            </a:pPr>
            <a:r>
              <a:rPr lang="en-US" sz="5400" spc="-100" dirty="0">
                <a:ln w="3175">
                  <a:noFill/>
                </a:ln>
                <a:gradFill>
                  <a:gsLst>
                    <a:gs pos="1250">
                      <a:srgbClr val="1F497D"/>
                    </a:gs>
                    <a:gs pos="100000">
                      <a:srgbClr val="1F497D"/>
                    </a:gs>
                  </a:gsLst>
                  <a:lin ang="5400000" scaled="0"/>
                </a:gradFill>
                <a:latin typeface="Segoe UI Light"/>
                <a:cs typeface="Arial" charset="0"/>
              </a:rPr>
              <a:t>“These days… licensing is more expensive than hardware!”</a:t>
            </a:r>
          </a:p>
        </p:txBody>
      </p:sp>
      <p:sp>
        <p:nvSpPr>
          <p:cNvPr id="4" name="Title 4">
            <a:extLst>
              <a:ext uri="{FF2B5EF4-FFF2-40B4-BE49-F238E27FC236}">
                <a16:creationId xmlns:a16="http://schemas.microsoft.com/office/drawing/2014/main" id="{B2607516-8C01-4B2F-AE56-253F5789C19A}"/>
              </a:ext>
            </a:extLst>
          </p:cNvPr>
          <p:cNvSpPr txBox="1">
            <a:spLocks/>
          </p:cNvSpPr>
          <p:nvPr/>
        </p:nvSpPr>
        <p:spPr>
          <a:xfrm>
            <a:off x="260593" y="3700106"/>
            <a:ext cx="1534714"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200" dirty="0">
                <a:gradFill>
                  <a:gsLst>
                    <a:gs pos="1250">
                      <a:srgbClr val="1F497D"/>
                    </a:gs>
                    <a:gs pos="100000">
                      <a:srgbClr val="1F497D"/>
                    </a:gs>
                  </a:gsLst>
                  <a:lin ang="5400000" scaled="0"/>
                </a:gradFill>
                <a:latin typeface="Segoe UI Light"/>
              </a:rPr>
              <a:t>Memory</a:t>
            </a:r>
          </a:p>
        </p:txBody>
      </p:sp>
      <p:sp>
        <p:nvSpPr>
          <p:cNvPr id="7" name="Title 4">
            <a:extLst>
              <a:ext uri="{FF2B5EF4-FFF2-40B4-BE49-F238E27FC236}">
                <a16:creationId xmlns:a16="http://schemas.microsoft.com/office/drawing/2014/main" id="{11B5B738-013A-4452-A392-2AABC65B648B}"/>
              </a:ext>
            </a:extLst>
          </p:cNvPr>
          <p:cNvSpPr txBox="1">
            <a:spLocks/>
          </p:cNvSpPr>
          <p:nvPr/>
        </p:nvSpPr>
        <p:spPr>
          <a:xfrm>
            <a:off x="1795307" y="3742612"/>
            <a:ext cx="1534714"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sz="3200" dirty="0">
                <a:gradFill>
                  <a:gsLst>
                    <a:gs pos="1250">
                      <a:srgbClr val="1F497D"/>
                    </a:gs>
                    <a:gs pos="100000">
                      <a:srgbClr val="1F497D"/>
                    </a:gs>
                  </a:gsLst>
                  <a:lin ang="5400000" scaled="0"/>
                </a:gradFill>
                <a:latin typeface="Segoe UI Light"/>
              </a:rPr>
              <a:t>CPU</a:t>
            </a:r>
          </a:p>
        </p:txBody>
      </p:sp>
    </p:spTree>
    <p:extLst>
      <p:ext uri="{BB962C8B-B14F-4D97-AF65-F5344CB8AC3E}">
        <p14:creationId xmlns:p14="http://schemas.microsoft.com/office/powerpoint/2010/main" val="261770001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2C6"/>
        </a:solidFill>
        <a:effectLst/>
      </p:bgPr>
    </p:bg>
    <p:spTree>
      <p:nvGrpSpPr>
        <p:cNvPr id="1" name=""/>
        <p:cNvGrpSpPr/>
        <p:nvPr/>
      </p:nvGrpSpPr>
      <p:grpSpPr>
        <a:xfrm>
          <a:off x="0" y="0"/>
          <a:ext cx="0" cy="0"/>
          <a:chOff x="0" y="0"/>
          <a:chExt cx="0" cy="0"/>
        </a:xfrm>
      </p:grpSpPr>
      <p:sp>
        <p:nvSpPr>
          <p:cNvPr id="31" name="Rectangle 30"/>
          <p:cNvSpPr/>
          <p:nvPr/>
        </p:nvSpPr>
        <p:spPr>
          <a:xfrm>
            <a:off x="54642" y="3366696"/>
            <a:ext cx="2229365" cy="392245"/>
          </a:xfrm>
          <a:prstGeom prst="rect">
            <a:avLst/>
          </a:prstGeom>
        </p:spPr>
        <p:txBody>
          <a:bodyPr wrap="square">
            <a:spAutoFit/>
          </a:bodyPr>
          <a:lstStyle/>
          <a:p>
            <a:pPr defTabSz="914367"/>
            <a:r>
              <a:rPr lang="en-US" sz="1961" b="1" dirty="0">
                <a:solidFill>
                  <a:srgbClr val="FFFFFF"/>
                </a:solidFill>
                <a:latin typeface="Segoe UI"/>
              </a:rPr>
              <a:t>Event Attendees</a:t>
            </a:r>
          </a:p>
        </p:txBody>
      </p:sp>
      <p:pic>
        <p:nvPicPr>
          <p:cNvPr id="16" name="Picture 15"/>
          <p:cNvPicPr>
            <a:picLocks noChangeAspect="1"/>
          </p:cNvPicPr>
          <p:nvPr/>
        </p:nvPicPr>
        <p:blipFill>
          <a:blip r:embed="rId3"/>
          <a:stretch>
            <a:fillRect/>
          </a:stretch>
        </p:blipFill>
        <p:spPr>
          <a:xfrm>
            <a:off x="1977274" y="1986513"/>
            <a:ext cx="1052233" cy="1182845"/>
          </a:xfrm>
          <a:prstGeom prst="rect">
            <a:avLst/>
          </a:prstGeom>
        </p:spPr>
      </p:pic>
      <p:pic>
        <p:nvPicPr>
          <p:cNvPr id="20" name="Picture 19"/>
          <p:cNvPicPr>
            <a:picLocks noChangeAspect="1"/>
          </p:cNvPicPr>
          <p:nvPr/>
        </p:nvPicPr>
        <p:blipFill>
          <a:blip r:embed="rId4"/>
          <a:stretch>
            <a:fillRect/>
          </a:stretch>
        </p:blipFill>
        <p:spPr>
          <a:xfrm>
            <a:off x="178062" y="2254638"/>
            <a:ext cx="492051" cy="978121"/>
          </a:xfrm>
          <a:prstGeom prst="rect">
            <a:avLst/>
          </a:prstGeom>
        </p:spPr>
      </p:pic>
      <p:pic>
        <p:nvPicPr>
          <p:cNvPr id="24" name="Picture 23"/>
          <p:cNvPicPr>
            <a:picLocks noChangeAspect="1"/>
          </p:cNvPicPr>
          <p:nvPr/>
        </p:nvPicPr>
        <p:blipFill>
          <a:blip r:embed="rId5"/>
          <a:stretch>
            <a:fillRect/>
          </a:stretch>
        </p:blipFill>
        <p:spPr>
          <a:xfrm>
            <a:off x="738511" y="2254638"/>
            <a:ext cx="492051" cy="978121"/>
          </a:xfrm>
          <a:prstGeom prst="rect">
            <a:avLst/>
          </a:prstGeom>
        </p:spPr>
      </p:pic>
      <p:pic>
        <p:nvPicPr>
          <p:cNvPr id="25" name="Picture 24"/>
          <p:cNvPicPr>
            <a:picLocks noChangeAspect="1"/>
          </p:cNvPicPr>
          <p:nvPr/>
        </p:nvPicPr>
        <p:blipFill>
          <a:blip r:embed="rId6"/>
          <a:stretch>
            <a:fillRect/>
          </a:stretch>
        </p:blipFill>
        <p:spPr>
          <a:xfrm>
            <a:off x="1281923" y="2245967"/>
            <a:ext cx="492051" cy="978121"/>
          </a:xfrm>
          <a:prstGeom prst="rect">
            <a:avLst/>
          </a:prstGeom>
        </p:spPr>
      </p:pic>
      <p:pic>
        <p:nvPicPr>
          <p:cNvPr id="26" name="Picture 25"/>
          <p:cNvPicPr>
            <a:picLocks noChangeAspect="1"/>
          </p:cNvPicPr>
          <p:nvPr/>
        </p:nvPicPr>
        <p:blipFill>
          <a:blip r:embed="rId7"/>
          <a:stretch>
            <a:fillRect/>
          </a:stretch>
        </p:blipFill>
        <p:spPr>
          <a:xfrm>
            <a:off x="497585" y="2470324"/>
            <a:ext cx="492051" cy="978121"/>
          </a:xfrm>
          <a:prstGeom prst="rect">
            <a:avLst/>
          </a:prstGeom>
        </p:spPr>
      </p:pic>
      <p:pic>
        <p:nvPicPr>
          <p:cNvPr id="27" name="Picture 26"/>
          <p:cNvPicPr>
            <a:picLocks noChangeAspect="1"/>
          </p:cNvPicPr>
          <p:nvPr/>
        </p:nvPicPr>
        <p:blipFill>
          <a:blip r:embed="rId8"/>
          <a:stretch>
            <a:fillRect/>
          </a:stretch>
        </p:blipFill>
        <p:spPr>
          <a:xfrm>
            <a:off x="1042084" y="2470324"/>
            <a:ext cx="492051" cy="978121"/>
          </a:xfrm>
          <a:prstGeom prst="rect">
            <a:avLst/>
          </a:prstGeom>
        </p:spPr>
      </p:pic>
      <p:cxnSp>
        <p:nvCxnSpPr>
          <p:cNvPr id="33" name="Connector: Elbow 32"/>
          <p:cNvCxnSpPr>
            <a:cxnSpLocks/>
            <a:stCxn id="31" idx="2"/>
            <a:endCxn id="11316" idx="1"/>
          </p:cNvCxnSpPr>
          <p:nvPr/>
        </p:nvCxnSpPr>
        <p:spPr>
          <a:xfrm rot="16200000" flipH="1">
            <a:off x="359738" y="4568527"/>
            <a:ext cx="1939787" cy="320616"/>
          </a:xfrm>
          <a:prstGeom prst="bentConnector2">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6083041" y="3500970"/>
            <a:ext cx="1286648" cy="1036742"/>
            <a:chOff x="6205018" y="3570675"/>
            <a:chExt cx="1312448" cy="1057531"/>
          </a:xfrm>
        </p:grpSpPr>
        <p:pic>
          <p:nvPicPr>
            <p:cNvPr id="78" name="Picture 77"/>
            <p:cNvPicPr>
              <a:picLocks noChangeAspect="1"/>
            </p:cNvPicPr>
            <p:nvPr/>
          </p:nvPicPr>
          <p:blipFill>
            <a:blip r:embed="rId9"/>
            <a:stretch>
              <a:fillRect/>
            </a:stretch>
          </p:blipFill>
          <p:spPr>
            <a:xfrm>
              <a:off x="6225922" y="3570675"/>
              <a:ext cx="1291544" cy="872616"/>
            </a:xfrm>
            <a:prstGeom prst="rect">
              <a:avLst/>
            </a:prstGeom>
          </p:spPr>
        </p:pic>
        <p:pic>
          <p:nvPicPr>
            <p:cNvPr id="89" name="Picture 88"/>
            <p:cNvPicPr>
              <a:picLocks noChangeAspect="1"/>
            </p:cNvPicPr>
            <p:nvPr/>
          </p:nvPicPr>
          <p:blipFill>
            <a:blip r:embed="rId10"/>
            <a:stretch>
              <a:fillRect/>
            </a:stretch>
          </p:blipFill>
          <p:spPr>
            <a:xfrm>
              <a:off x="6205018" y="4136961"/>
              <a:ext cx="1189335" cy="491245"/>
            </a:xfrm>
            <a:prstGeom prst="rect">
              <a:avLst/>
            </a:prstGeom>
          </p:spPr>
        </p:pic>
      </p:grpSp>
      <p:grpSp>
        <p:nvGrpSpPr>
          <p:cNvPr id="104" name="Group 103"/>
          <p:cNvGrpSpPr/>
          <p:nvPr/>
        </p:nvGrpSpPr>
        <p:grpSpPr>
          <a:xfrm>
            <a:off x="1489940" y="4580018"/>
            <a:ext cx="2059316" cy="2237421"/>
            <a:chOff x="1519816" y="4671360"/>
            <a:chExt cx="2100610" cy="2282286"/>
          </a:xfrm>
        </p:grpSpPr>
        <p:pic>
          <p:nvPicPr>
            <p:cNvPr id="11316" name="Picture 11315"/>
            <p:cNvPicPr>
              <a:picLocks noChangeAspect="1"/>
            </p:cNvPicPr>
            <p:nvPr/>
          </p:nvPicPr>
          <p:blipFill>
            <a:blip r:embed="rId11"/>
            <a:stretch>
              <a:fillRect/>
            </a:stretch>
          </p:blipFill>
          <p:spPr>
            <a:xfrm>
              <a:off x="1519816" y="4671360"/>
              <a:ext cx="2100610" cy="2282286"/>
            </a:xfrm>
            <a:prstGeom prst="rect">
              <a:avLst/>
            </a:prstGeom>
          </p:spPr>
        </p:pic>
        <p:pic>
          <p:nvPicPr>
            <p:cNvPr id="94" name="Picture 93"/>
            <p:cNvPicPr>
              <a:picLocks noChangeAspect="1"/>
            </p:cNvPicPr>
            <p:nvPr/>
          </p:nvPicPr>
          <p:blipFill>
            <a:blip r:embed="rId9"/>
            <a:stretch>
              <a:fillRect/>
            </a:stretch>
          </p:blipFill>
          <p:spPr>
            <a:xfrm>
              <a:off x="1748612" y="4939021"/>
              <a:ext cx="839640" cy="567292"/>
            </a:xfrm>
            <a:prstGeom prst="rect">
              <a:avLst/>
            </a:prstGeom>
          </p:spPr>
        </p:pic>
      </p:grpSp>
      <p:grpSp>
        <p:nvGrpSpPr>
          <p:cNvPr id="112" name="Group 111"/>
          <p:cNvGrpSpPr/>
          <p:nvPr/>
        </p:nvGrpSpPr>
        <p:grpSpPr>
          <a:xfrm>
            <a:off x="5883801" y="5364161"/>
            <a:ext cx="1271087" cy="855462"/>
            <a:chOff x="6001782" y="5471227"/>
            <a:chExt cx="1296575" cy="872616"/>
          </a:xfrm>
        </p:grpSpPr>
        <p:pic>
          <p:nvPicPr>
            <p:cNvPr id="96" name="Picture 95"/>
            <p:cNvPicPr>
              <a:picLocks noChangeAspect="1"/>
            </p:cNvPicPr>
            <p:nvPr/>
          </p:nvPicPr>
          <p:blipFill>
            <a:blip r:embed="rId9"/>
            <a:stretch>
              <a:fillRect/>
            </a:stretch>
          </p:blipFill>
          <p:spPr>
            <a:xfrm>
              <a:off x="6002858" y="5471227"/>
              <a:ext cx="1291544" cy="872616"/>
            </a:xfrm>
            <a:prstGeom prst="rect">
              <a:avLst/>
            </a:prstGeom>
          </p:spPr>
        </p:pic>
        <p:pic>
          <p:nvPicPr>
            <p:cNvPr id="92" name="Picture 91"/>
            <p:cNvPicPr>
              <a:picLocks noChangeAspect="1"/>
            </p:cNvPicPr>
            <p:nvPr/>
          </p:nvPicPr>
          <p:blipFill>
            <a:blip r:embed="rId12"/>
            <a:stretch>
              <a:fillRect/>
            </a:stretch>
          </p:blipFill>
          <p:spPr>
            <a:xfrm>
              <a:off x="6998041" y="5942142"/>
              <a:ext cx="300316" cy="392789"/>
            </a:xfrm>
            <a:prstGeom prst="rect">
              <a:avLst/>
            </a:prstGeom>
          </p:spPr>
        </p:pic>
        <p:pic>
          <p:nvPicPr>
            <p:cNvPr id="93" name="Picture 92"/>
            <p:cNvPicPr>
              <a:picLocks noChangeAspect="1"/>
            </p:cNvPicPr>
            <p:nvPr/>
          </p:nvPicPr>
          <p:blipFill>
            <a:blip r:embed="rId13"/>
            <a:stretch>
              <a:fillRect/>
            </a:stretch>
          </p:blipFill>
          <p:spPr>
            <a:xfrm>
              <a:off x="6001782" y="5942142"/>
              <a:ext cx="311631" cy="393294"/>
            </a:xfrm>
            <a:prstGeom prst="rect">
              <a:avLst/>
            </a:prstGeom>
          </p:spPr>
        </p:pic>
        <p:pic>
          <p:nvPicPr>
            <p:cNvPr id="95" name="Picture 94"/>
            <p:cNvPicPr>
              <a:picLocks noChangeAspect="1"/>
            </p:cNvPicPr>
            <p:nvPr/>
          </p:nvPicPr>
          <p:blipFill>
            <a:blip r:embed="rId14"/>
            <a:stretch>
              <a:fillRect/>
            </a:stretch>
          </p:blipFill>
          <p:spPr>
            <a:xfrm>
              <a:off x="6300401" y="5942142"/>
              <a:ext cx="347476" cy="392789"/>
            </a:xfrm>
            <a:prstGeom prst="rect">
              <a:avLst/>
            </a:prstGeom>
          </p:spPr>
        </p:pic>
        <p:pic>
          <p:nvPicPr>
            <p:cNvPr id="11296" name="Picture 11295"/>
            <p:cNvPicPr>
              <a:picLocks noChangeAspect="1"/>
            </p:cNvPicPr>
            <p:nvPr/>
          </p:nvPicPr>
          <p:blipFill>
            <a:blip r:embed="rId15"/>
            <a:stretch>
              <a:fillRect/>
            </a:stretch>
          </p:blipFill>
          <p:spPr>
            <a:xfrm>
              <a:off x="6650565" y="5931893"/>
              <a:ext cx="347490" cy="403038"/>
            </a:xfrm>
            <a:prstGeom prst="rect">
              <a:avLst/>
            </a:prstGeom>
          </p:spPr>
        </p:pic>
      </p:grpSp>
      <p:pic>
        <p:nvPicPr>
          <p:cNvPr id="11299" name="Picture 11298"/>
          <p:cNvPicPr>
            <a:picLocks noChangeAspect="1"/>
          </p:cNvPicPr>
          <p:nvPr/>
        </p:nvPicPr>
        <p:blipFill>
          <a:blip r:embed="rId16"/>
          <a:stretch>
            <a:fillRect/>
          </a:stretch>
        </p:blipFill>
        <p:spPr>
          <a:xfrm>
            <a:off x="7944063" y="5307680"/>
            <a:ext cx="4201362" cy="970539"/>
          </a:xfrm>
          <a:prstGeom prst="rect">
            <a:avLst/>
          </a:prstGeom>
        </p:spPr>
      </p:pic>
      <p:cxnSp>
        <p:nvCxnSpPr>
          <p:cNvPr id="103" name="Connector: Elbow 102"/>
          <p:cNvCxnSpPr>
            <a:cxnSpLocks/>
            <a:stCxn id="37" idx="3"/>
            <a:endCxn id="96" idx="1"/>
          </p:cNvCxnSpPr>
          <p:nvPr/>
        </p:nvCxnSpPr>
        <p:spPr>
          <a:xfrm flipV="1">
            <a:off x="5341204" y="5791893"/>
            <a:ext cx="543651" cy="777"/>
          </a:xfrm>
          <a:prstGeom prst="bentConnector3">
            <a:avLst>
              <a:gd name="adj1" fmla="val 50000"/>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6" name="Connector: Elbow 105"/>
          <p:cNvCxnSpPr>
            <a:cxnSpLocks/>
            <a:stCxn id="96" idx="3"/>
            <a:endCxn id="11299" idx="1"/>
          </p:cNvCxnSpPr>
          <p:nvPr/>
        </p:nvCxnSpPr>
        <p:spPr>
          <a:xfrm>
            <a:off x="7151010" y="5791892"/>
            <a:ext cx="793054" cy="1058"/>
          </a:xfrm>
          <a:prstGeom prst="bentConnector3">
            <a:avLst>
              <a:gd name="adj1" fmla="val 50000"/>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9" name="Connector: Elbow 108"/>
          <p:cNvCxnSpPr>
            <a:cxnSpLocks/>
            <a:endCxn id="78" idx="3"/>
          </p:cNvCxnSpPr>
          <p:nvPr/>
        </p:nvCxnSpPr>
        <p:spPr>
          <a:xfrm rot="16200000" flipV="1">
            <a:off x="7213901" y="4084490"/>
            <a:ext cx="1378980" cy="1067402"/>
          </a:xfrm>
          <a:prstGeom prst="bentConnector2">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8123395" y="343840"/>
            <a:ext cx="3780525" cy="2388842"/>
            <a:chOff x="8286286" y="350238"/>
            <a:chExt cx="3856332" cy="2436743"/>
          </a:xfrm>
        </p:grpSpPr>
        <p:pic>
          <p:nvPicPr>
            <p:cNvPr id="2" name="Picture 1"/>
            <p:cNvPicPr>
              <a:picLocks noChangeAspect="1"/>
            </p:cNvPicPr>
            <p:nvPr/>
          </p:nvPicPr>
          <p:blipFill>
            <a:blip r:embed="rId17"/>
            <a:stretch>
              <a:fillRect/>
            </a:stretch>
          </p:blipFill>
          <p:spPr>
            <a:xfrm>
              <a:off x="11279941" y="527871"/>
              <a:ext cx="862677" cy="1591173"/>
            </a:xfrm>
            <a:prstGeom prst="rect">
              <a:avLst/>
            </a:prstGeom>
          </p:spPr>
        </p:pic>
        <p:sp>
          <p:nvSpPr>
            <p:cNvPr id="30" name="Rectangle 29"/>
            <p:cNvSpPr/>
            <p:nvPr/>
          </p:nvSpPr>
          <p:spPr>
            <a:xfrm>
              <a:off x="11295870" y="2103933"/>
              <a:ext cx="846748" cy="400110"/>
            </a:xfrm>
            <a:prstGeom prst="rect">
              <a:avLst/>
            </a:prstGeom>
          </p:spPr>
          <p:txBody>
            <a:bodyPr wrap="square">
              <a:spAutoFit/>
            </a:bodyPr>
            <a:lstStyle/>
            <a:p>
              <a:pPr algn="ctr" defTabSz="914367"/>
              <a:r>
                <a:rPr lang="en-US" sz="1961" dirty="0">
                  <a:solidFill>
                    <a:srgbClr val="FFFFFF"/>
                  </a:solidFill>
                  <a:latin typeface="Segoe UI"/>
                </a:rPr>
                <a:t>KPI’s</a:t>
              </a:r>
            </a:p>
          </p:txBody>
        </p:sp>
        <p:grpSp>
          <p:nvGrpSpPr>
            <p:cNvPr id="11315" name="Group 11314"/>
            <p:cNvGrpSpPr/>
            <p:nvPr/>
          </p:nvGrpSpPr>
          <p:grpSpPr>
            <a:xfrm>
              <a:off x="8286286" y="350238"/>
              <a:ext cx="3001492" cy="2436743"/>
              <a:chOff x="4165000" y="830290"/>
              <a:chExt cx="3001492" cy="2436743"/>
            </a:xfrm>
          </p:grpSpPr>
          <p:pic>
            <p:nvPicPr>
              <p:cNvPr id="23" name="Picture 22"/>
              <p:cNvPicPr>
                <a:picLocks noChangeAspect="1"/>
              </p:cNvPicPr>
              <p:nvPr/>
            </p:nvPicPr>
            <p:blipFill>
              <a:blip r:embed="rId18"/>
              <a:stretch>
                <a:fillRect/>
              </a:stretch>
            </p:blipFill>
            <p:spPr>
              <a:xfrm>
                <a:off x="4165000" y="830290"/>
                <a:ext cx="3001492" cy="2436743"/>
              </a:xfrm>
              <a:prstGeom prst="rect">
                <a:avLst/>
              </a:prstGeom>
            </p:spPr>
          </p:pic>
          <p:pic>
            <p:nvPicPr>
              <p:cNvPr id="11313" name="Picture 11312"/>
              <p:cNvPicPr>
                <a:picLocks noChangeAspect="1"/>
              </p:cNvPicPr>
              <p:nvPr/>
            </p:nvPicPr>
            <p:blipFill>
              <a:blip r:embed="rId19"/>
              <a:stretch>
                <a:fillRect/>
              </a:stretch>
            </p:blipFill>
            <p:spPr>
              <a:xfrm>
                <a:off x="4413693" y="957594"/>
                <a:ext cx="2524624" cy="1480478"/>
              </a:xfrm>
              <a:prstGeom prst="rect">
                <a:avLst/>
              </a:prstGeom>
            </p:spPr>
          </p:pic>
        </p:grpSp>
      </p:grpSp>
      <p:grpSp>
        <p:nvGrpSpPr>
          <p:cNvPr id="115" name="Group 114"/>
          <p:cNvGrpSpPr/>
          <p:nvPr/>
        </p:nvGrpSpPr>
        <p:grpSpPr>
          <a:xfrm>
            <a:off x="8698483" y="3563437"/>
            <a:ext cx="3623035" cy="1258895"/>
            <a:chOff x="8872905" y="3634395"/>
            <a:chExt cx="3695684" cy="1284138"/>
          </a:xfrm>
        </p:grpSpPr>
        <p:sp>
          <p:nvSpPr>
            <p:cNvPr id="136" name="Rectangle 135"/>
            <p:cNvSpPr/>
            <p:nvPr/>
          </p:nvSpPr>
          <p:spPr>
            <a:xfrm>
              <a:off x="9832116" y="4333758"/>
              <a:ext cx="1698691" cy="584775"/>
            </a:xfrm>
            <a:prstGeom prst="rect">
              <a:avLst/>
            </a:prstGeom>
          </p:spPr>
          <p:txBody>
            <a:bodyPr wrap="square">
              <a:spAutoFit/>
            </a:bodyPr>
            <a:lstStyle/>
            <a:p>
              <a:pPr algn="ctr" defTabSz="914367"/>
              <a:r>
                <a:rPr lang="en-US" sz="1568" dirty="0">
                  <a:solidFill>
                    <a:srgbClr val="FFFFFF"/>
                  </a:solidFill>
                  <a:latin typeface="Segoe UI"/>
                </a:rPr>
                <a:t>Azure</a:t>
              </a:r>
            </a:p>
            <a:p>
              <a:pPr algn="ctr" defTabSz="914367"/>
              <a:r>
                <a:rPr lang="en-US" sz="1568" dirty="0">
                  <a:solidFill>
                    <a:srgbClr val="FFFFFF"/>
                  </a:solidFill>
                  <a:latin typeface="Segoe UI"/>
                </a:rPr>
                <a:t>Functions</a:t>
              </a:r>
            </a:p>
          </p:txBody>
        </p:sp>
        <p:grpSp>
          <p:nvGrpSpPr>
            <p:cNvPr id="114" name="Group 113"/>
            <p:cNvGrpSpPr/>
            <p:nvPr/>
          </p:nvGrpSpPr>
          <p:grpSpPr>
            <a:xfrm>
              <a:off x="8872905" y="3634395"/>
              <a:ext cx="3695684" cy="1108647"/>
              <a:chOff x="8872905" y="3634395"/>
              <a:chExt cx="3695684" cy="1108647"/>
            </a:xfrm>
          </p:grpSpPr>
          <p:grpSp>
            <p:nvGrpSpPr>
              <p:cNvPr id="124" name="Group 4"/>
              <p:cNvGrpSpPr>
                <a:grpSpLocks noChangeAspect="1"/>
              </p:cNvGrpSpPr>
              <p:nvPr/>
            </p:nvGrpSpPr>
            <p:grpSpPr bwMode="auto">
              <a:xfrm>
                <a:off x="9212663" y="3637268"/>
                <a:ext cx="842963" cy="657225"/>
                <a:chOff x="4994" y="1546"/>
                <a:chExt cx="531" cy="414"/>
              </a:xfrm>
            </p:grpSpPr>
            <p:sp>
              <p:nvSpPr>
                <p:cNvPr id="125" name="AutoShape 3"/>
                <p:cNvSpPr>
                  <a:spLocks noChangeAspect="1" noChangeArrowheads="1" noTextEdit="1"/>
                </p:cNvSpPr>
                <p:nvPr/>
              </p:nvSpPr>
              <p:spPr bwMode="auto">
                <a:xfrm>
                  <a:off x="4994" y="1546"/>
                  <a:ext cx="531" cy="4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26" name="Freeform 5"/>
                <p:cNvSpPr>
                  <a:spLocks/>
                </p:cNvSpPr>
                <p:nvPr/>
              </p:nvSpPr>
              <p:spPr bwMode="auto">
                <a:xfrm>
                  <a:off x="5001" y="1554"/>
                  <a:ext cx="83" cy="400"/>
                </a:xfrm>
                <a:custGeom>
                  <a:avLst/>
                  <a:gdLst>
                    <a:gd name="T0" fmla="*/ 122 w 267"/>
                    <a:gd name="T1" fmla="*/ 31 h 1305"/>
                    <a:gd name="T2" fmla="*/ 265 w 267"/>
                    <a:gd name="T3" fmla="*/ 0 h 1305"/>
                    <a:gd name="T4" fmla="*/ 266 w 267"/>
                    <a:gd name="T5" fmla="*/ 87 h 1305"/>
                    <a:gd name="T6" fmla="*/ 208 w 267"/>
                    <a:gd name="T7" fmla="*/ 108 h 1305"/>
                    <a:gd name="T8" fmla="*/ 189 w 267"/>
                    <a:gd name="T9" fmla="*/ 178 h 1305"/>
                    <a:gd name="T10" fmla="*/ 188 w 267"/>
                    <a:gd name="T11" fmla="*/ 515 h 1305"/>
                    <a:gd name="T12" fmla="*/ 165 w 267"/>
                    <a:gd name="T13" fmla="*/ 610 h 1305"/>
                    <a:gd name="T14" fmla="*/ 116 w 267"/>
                    <a:gd name="T15" fmla="*/ 650 h 1305"/>
                    <a:gd name="T16" fmla="*/ 174 w 267"/>
                    <a:gd name="T17" fmla="*/ 711 h 1305"/>
                    <a:gd name="T18" fmla="*/ 188 w 267"/>
                    <a:gd name="T19" fmla="*/ 794 h 1305"/>
                    <a:gd name="T20" fmla="*/ 189 w 267"/>
                    <a:gd name="T21" fmla="*/ 1126 h 1305"/>
                    <a:gd name="T22" fmla="*/ 206 w 267"/>
                    <a:gd name="T23" fmla="*/ 1194 h 1305"/>
                    <a:gd name="T24" fmla="*/ 263 w 267"/>
                    <a:gd name="T25" fmla="*/ 1218 h 1305"/>
                    <a:gd name="T26" fmla="*/ 266 w 267"/>
                    <a:gd name="T27" fmla="*/ 1302 h 1305"/>
                    <a:gd name="T28" fmla="*/ 113 w 267"/>
                    <a:gd name="T29" fmla="*/ 1263 h 1305"/>
                    <a:gd name="T30" fmla="*/ 72 w 267"/>
                    <a:gd name="T31" fmla="*/ 1143 h 1305"/>
                    <a:gd name="T32" fmla="*/ 71 w 267"/>
                    <a:gd name="T33" fmla="*/ 781 h 1305"/>
                    <a:gd name="T34" fmla="*/ 48 w 267"/>
                    <a:gd name="T35" fmla="*/ 711 h 1305"/>
                    <a:gd name="T36" fmla="*/ 0 w 267"/>
                    <a:gd name="T37" fmla="*/ 693 h 1305"/>
                    <a:gd name="T38" fmla="*/ 1 w 267"/>
                    <a:gd name="T39" fmla="*/ 608 h 1305"/>
                    <a:gd name="T40" fmla="*/ 51 w 267"/>
                    <a:gd name="T41" fmla="*/ 587 h 1305"/>
                    <a:gd name="T42" fmla="*/ 71 w 267"/>
                    <a:gd name="T43" fmla="*/ 511 h 1305"/>
                    <a:gd name="T44" fmla="*/ 72 w 267"/>
                    <a:gd name="T45" fmla="*/ 161 h 1305"/>
                    <a:gd name="T46" fmla="*/ 122 w 267"/>
                    <a:gd name="T47" fmla="*/ 31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7" h="1305">
                      <a:moveTo>
                        <a:pt x="122" y="31"/>
                      </a:moveTo>
                      <a:cubicBezTo>
                        <a:pt x="164" y="2"/>
                        <a:pt x="216" y="0"/>
                        <a:pt x="265" y="0"/>
                      </a:cubicBezTo>
                      <a:cubicBezTo>
                        <a:pt x="267" y="29"/>
                        <a:pt x="266" y="58"/>
                        <a:pt x="266" y="87"/>
                      </a:cubicBezTo>
                      <a:cubicBezTo>
                        <a:pt x="245" y="87"/>
                        <a:pt x="222" y="92"/>
                        <a:pt x="208" y="108"/>
                      </a:cubicBezTo>
                      <a:cubicBezTo>
                        <a:pt x="191" y="127"/>
                        <a:pt x="189" y="154"/>
                        <a:pt x="189" y="178"/>
                      </a:cubicBezTo>
                      <a:cubicBezTo>
                        <a:pt x="188" y="290"/>
                        <a:pt x="189" y="403"/>
                        <a:pt x="188" y="515"/>
                      </a:cubicBezTo>
                      <a:cubicBezTo>
                        <a:pt x="188" y="548"/>
                        <a:pt x="182" y="582"/>
                        <a:pt x="165" y="610"/>
                      </a:cubicBezTo>
                      <a:cubicBezTo>
                        <a:pt x="153" y="628"/>
                        <a:pt x="136" y="642"/>
                        <a:pt x="116" y="650"/>
                      </a:cubicBezTo>
                      <a:cubicBezTo>
                        <a:pt x="141" y="663"/>
                        <a:pt x="163" y="684"/>
                        <a:pt x="174" y="711"/>
                      </a:cubicBezTo>
                      <a:cubicBezTo>
                        <a:pt x="185" y="737"/>
                        <a:pt x="188" y="766"/>
                        <a:pt x="188" y="794"/>
                      </a:cubicBezTo>
                      <a:cubicBezTo>
                        <a:pt x="189" y="905"/>
                        <a:pt x="188" y="1016"/>
                        <a:pt x="189" y="1126"/>
                      </a:cubicBezTo>
                      <a:cubicBezTo>
                        <a:pt x="188" y="1150"/>
                        <a:pt x="193" y="1174"/>
                        <a:pt x="206" y="1194"/>
                      </a:cubicBezTo>
                      <a:cubicBezTo>
                        <a:pt x="220" y="1211"/>
                        <a:pt x="244" y="1212"/>
                        <a:pt x="263" y="1218"/>
                      </a:cubicBezTo>
                      <a:cubicBezTo>
                        <a:pt x="264" y="1246"/>
                        <a:pt x="265" y="1274"/>
                        <a:pt x="266" y="1302"/>
                      </a:cubicBezTo>
                      <a:cubicBezTo>
                        <a:pt x="213" y="1305"/>
                        <a:pt x="157" y="1292"/>
                        <a:pt x="113" y="1263"/>
                      </a:cubicBezTo>
                      <a:cubicBezTo>
                        <a:pt x="81" y="1232"/>
                        <a:pt x="73" y="1186"/>
                        <a:pt x="72" y="1143"/>
                      </a:cubicBezTo>
                      <a:cubicBezTo>
                        <a:pt x="71" y="1023"/>
                        <a:pt x="72" y="902"/>
                        <a:pt x="71" y="781"/>
                      </a:cubicBezTo>
                      <a:cubicBezTo>
                        <a:pt x="71" y="756"/>
                        <a:pt x="67" y="729"/>
                        <a:pt x="48" y="711"/>
                      </a:cubicBezTo>
                      <a:cubicBezTo>
                        <a:pt x="36" y="698"/>
                        <a:pt x="17" y="696"/>
                        <a:pt x="0" y="693"/>
                      </a:cubicBezTo>
                      <a:cubicBezTo>
                        <a:pt x="1" y="665"/>
                        <a:pt x="1" y="636"/>
                        <a:pt x="1" y="608"/>
                      </a:cubicBezTo>
                      <a:cubicBezTo>
                        <a:pt x="19" y="606"/>
                        <a:pt x="38" y="602"/>
                        <a:pt x="51" y="587"/>
                      </a:cubicBezTo>
                      <a:cubicBezTo>
                        <a:pt x="69" y="567"/>
                        <a:pt x="71" y="537"/>
                        <a:pt x="71" y="511"/>
                      </a:cubicBezTo>
                      <a:cubicBezTo>
                        <a:pt x="72" y="394"/>
                        <a:pt x="71" y="277"/>
                        <a:pt x="72" y="161"/>
                      </a:cubicBezTo>
                      <a:cubicBezTo>
                        <a:pt x="73" y="114"/>
                        <a:pt x="82" y="61"/>
                        <a:pt x="122" y="31"/>
                      </a:cubicBezTo>
                    </a:path>
                  </a:pathLst>
                </a:custGeom>
                <a:solidFill>
                  <a:srgbClr val="59B4D9"/>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27" name="Freeform 6"/>
                <p:cNvSpPr>
                  <a:spLocks/>
                </p:cNvSpPr>
                <p:nvPr/>
              </p:nvSpPr>
              <p:spPr bwMode="auto">
                <a:xfrm>
                  <a:off x="5436" y="1553"/>
                  <a:ext cx="82" cy="400"/>
                </a:xfrm>
                <a:custGeom>
                  <a:avLst/>
                  <a:gdLst>
                    <a:gd name="T0" fmla="*/ 1 w 266"/>
                    <a:gd name="T1" fmla="*/ 3 h 1306"/>
                    <a:gd name="T2" fmla="*/ 153 w 266"/>
                    <a:gd name="T3" fmla="*/ 42 h 1306"/>
                    <a:gd name="T4" fmla="*/ 195 w 266"/>
                    <a:gd name="T5" fmla="*/ 157 h 1306"/>
                    <a:gd name="T6" fmla="*/ 195 w 266"/>
                    <a:gd name="T7" fmla="*/ 519 h 1306"/>
                    <a:gd name="T8" fmla="*/ 215 w 266"/>
                    <a:gd name="T9" fmla="*/ 591 h 1306"/>
                    <a:gd name="T10" fmla="*/ 266 w 266"/>
                    <a:gd name="T11" fmla="*/ 612 h 1306"/>
                    <a:gd name="T12" fmla="*/ 266 w 266"/>
                    <a:gd name="T13" fmla="*/ 698 h 1306"/>
                    <a:gd name="T14" fmla="*/ 216 w 266"/>
                    <a:gd name="T15" fmla="*/ 718 h 1306"/>
                    <a:gd name="T16" fmla="*/ 195 w 266"/>
                    <a:gd name="T17" fmla="*/ 794 h 1306"/>
                    <a:gd name="T18" fmla="*/ 195 w 266"/>
                    <a:gd name="T19" fmla="*/ 1147 h 1306"/>
                    <a:gd name="T20" fmla="*/ 143 w 266"/>
                    <a:gd name="T21" fmla="*/ 1273 h 1306"/>
                    <a:gd name="T22" fmla="*/ 1 w 266"/>
                    <a:gd name="T23" fmla="*/ 1305 h 1306"/>
                    <a:gd name="T24" fmla="*/ 1 w 266"/>
                    <a:gd name="T25" fmla="*/ 1219 h 1306"/>
                    <a:gd name="T26" fmla="*/ 57 w 266"/>
                    <a:gd name="T27" fmla="*/ 1199 h 1306"/>
                    <a:gd name="T28" fmla="*/ 78 w 266"/>
                    <a:gd name="T29" fmla="*/ 1135 h 1306"/>
                    <a:gd name="T30" fmla="*/ 78 w 266"/>
                    <a:gd name="T31" fmla="*/ 814 h 1306"/>
                    <a:gd name="T32" fmla="*/ 104 w 266"/>
                    <a:gd name="T33" fmla="*/ 693 h 1306"/>
                    <a:gd name="T34" fmla="*/ 151 w 266"/>
                    <a:gd name="T35" fmla="*/ 654 h 1306"/>
                    <a:gd name="T36" fmla="*/ 97 w 266"/>
                    <a:gd name="T37" fmla="*/ 602 h 1306"/>
                    <a:gd name="T38" fmla="*/ 78 w 266"/>
                    <a:gd name="T39" fmla="*/ 502 h 1306"/>
                    <a:gd name="T40" fmla="*/ 78 w 266"/>
                    <a:gd name="T41" fmla="*/ 173 h 1306"/>
                    <a:gd name="T42" fmla="*/ 62 w 266"/>
                    <a:gd name="T43" fmla="*/ 112 h 1306"/>
                    <a:gd name="T44" fmla="*/ 5 w 266"/>
                    <a:gd name="T45" fmla="*/ 91 h 1306"/>
                    <a:gd name="T46" fmla="*/ 1 w 266"/>
                    <a:gd name="T47" fmla="*/ 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6" h="1306">
                      <a:moveTo>
                        <a:pt x="1" y="3"/>
                      </a:moveTo>
                      <a:cubicBezTo>
                        <a:pt x="54" y="0"/>
                        <a:pt x="108" y="13"/>
                        <a:pt x="153" y="42"/>
                      </a:cubicBezTo>
                      <a:cubicBezTo>
                        <a:pt x="185" y="70"/>
                        <a:pt x="193" y="116"/>
                        <a:pt x="195" y="157"/>
                      </a:cubicBezTo>
                      <a:cubicBezTo>
                        <a:pt x="196" y="277"/>
                        <a:pt x="195" y="398"/>
                        <a:pt x="195" y="519"/>
                      </a:cubicBezTo>
                      <a:cubicBezTo>
                        <a:pt x="196" y="544"/>
                        <a:pt x="198" y="572"/>
                        <a:pt x="215" y="591"/>
                      </a:cubicBezTo>
                      <a:cubicBezTo>
                        <a:pt x="228" y="606"/>
                        <a:pt x="248" y="610"/>
                        <a:pt x="266" y="612"/>
                      </a:cubicBezTo>
                      <a:cubicBezTo>
                        <a:pt x="266" y="640"/>
                        <a:pt x="266" y="669"/>
                        <a:pt x="266" y="698"/>
                      </a:cubicBezTo>
                      <a:cubicBezTo>
                        <a:pt x="248" y="699"/>
                        <a:pt x="229" y="703"/>
                        <a:pt x="216" y="718"/>
                      </a:cubicBezTo>
                      <a:cubicBezTo>
                        <a:pt x="198" y="738"/>
                        <a:pt x="196" y="767"/>
                        <a:pt x="195" y="794"/>
                      </a:cubicBezTo>
                      <a:cubicBezTo>
                        <a:pt x="195" y="911"/>
                        <a:pt x="196" y="1029"/>
                        <a:pt x="195" y="1147"/>
                      </a:cubicBezTo>
                      <a:cubicBezTo>
                        <a:pt x="193" y="1193"/>
                        <a:pt x="183" y="1245"/>
                        <a:pt x="143" y="1273"/>
                      </a:cubicBezTo>
                      <a:cubicBezTo>
                        <a:pt x="102" y="1301"/>
                        <a:pt x="49" y="1306"/>
                        <a:pt x="1" y="1305"/>
                      </a:cubicBezTo>
                      <a:cubicBezTo>
                        <a:pt x="1" y="1277"/>
                        <a:pt x="0" y="1248"/>
                        <a:pt x="1" y="1219"/>
                      </a:cubicBezTo>
                      <a:cubicBezTo>
                        <a:pt x="21" y="1218"/>
                        <a:pt x="43" y="1214"/>
                        <a:pt x="57" y="1199"/>
                      </a:cubicBezTo>
                      <a:cubicBezTo>
                        <a:pt x="74" y="1182"/>
                        <a:pt x="78" y="1157"/>
                        <a:pt x="78" y="1135"/>
                      </a:cubicBezTo>
                      <a:cubicBezTo>
                        <a:pt x="78" y="1028"/>
                        <a:pt x="78" y="921"/>
                        <a:pt x="78" y="814"/>
                      </a:cubicBezTo>
                      <a:cubicBezTo>
                        <a:pt x="78" y="773"/>
                        <a:pt x="80" y="728"/>
                        <a:pt x="104" y="693"/>
                      </a:cubicBezTo>
                      <a:cubicBezTo>
                        <a:pt x="115" y="675"/>
                        <a:pt x="133" y="664"/>
                        <a:pt x="151" y="654"/>
                      </a:cubicBezTo>
                      <a:cubicBezTo>
                        <a:pt x="127" y="643"/>
                        <a:pt x="108" y="625"/>
                        <a:pt x="97" y="602"/>
                      </a:cubicBezTo>
                      <a:cubicBezTo>
                        <a:pt x="81" y="571"/>
                        <a:pt x="78" y="536"/>
                        <a:pt x="78" y="502"/>
                      </a:cubicBezTo>
                      <a:cubicBezTo>
                        <a:pt x="78" y="393"/>
                        <a:pt x="78" y="283"/>
                        <a:pt x="78" y="173"/>
                      </a:cubicBezTo>
                      <a:cubicBezTo>
                        <a:pt x="79" y="152"/>
                        <a:pt x="73" y="131"/>
                        <a:pt x="62" y="112"/>
                      </a:cubicBezTo>
                      <a:cubicBezTo>
                        <a:pt x="48" y="96"/>
                        <a:pt x="25" y="90"/>
                        <a:pt x="5" y="91"/>
                      </a:cubicBezTo>
                      <a:cubicBezTo>
                        <a:pt x="3" y="61"/>
                        <a:pt x="2" y="32"/>
                        <a:pt x="1" y="3"/>
                      </a:cubicBezTo>
                    </a:path>
                  </a:pathLst>
                </a:custGeom>
                <a:solidFill>
                  <a:srgbClr val="59B4D9"/>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28" name="Freeform 7"/>
                <p:cNvSpPr>
                  <a:spLocks/>
                </p:cNvSpPr>
                <p:nvPr/>
              </p:nvSpPr>
              <p:spPr bwMode="auto">
                <a:xfrm>
                  <a:off x="5208" y="1588"/>
                  <a:ext cx="97" cy="97"/>
                </a:xfrm>
                <a:custGeom>
                  <a:avLst/>
                  <a:gdLst>
                    <a:gd name="T0" fmla="*/ 2 w 316"/>
                    <a:gd name="T1" fmla="*/ 64 h 318"/>
                    <a:gd name="T2" fmla="*/ 69 w 316"/>
                    <a:gd name="T3" fmla="*/ 0 h 318"/>
                    <a:gd name="T4" fmla="*/ 248 w 316"/>
                    <a:gd name="T5" fmla="*/ 0 h 318"/>
                    <a:gd name="T6" fmla="*/ 313 w 316"/>
                    <a:gd name="T7" fmla="*/ 64 h 318"/>
                    <a:gd name="T8" fmla="*/ 313 w 316"/>
                    <a:gd name="T9" fmla="*/ 243 h 318"/>
                    <a:gd name="T10" fmla="*/ 235 w 316"/>
                    <a:gd name="T11" fmla="*/ 312 h 318"/>
                    <a:gd name="T12" fmla="*/ 106 w 316"/>
                    <a:gd name="T13" fmla="*/ 312 h 318"/>
                    <a:gd name="T14" fmla="*/ 36 w 316"/>
                    <a:gd name="T15" fmla="*/ 304 h 318"/>
                    <a:gd name="T16" fmla="*/ 1 w 316"/>
                    <a:gd name="T17" fmla="*/ 242 h 318"/>
                    <a:gd name="T18" fmla="*/ 2 w 316"/>
                    <a:gd name="T19" fmla="*/ 6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318">
                      <a:moveTo>
                        <a:pt x="2" y="64"/>
                      </a:moveTo>
                      <a:cubicBezTo>
                        <a:pt x="3" y="29"/>
                        <a:pt x="34" y="0"/>
                        <a:pt x="69" y="0"/>
                      </a:cubicBezTo>
                      <a:cubicBezTo>
                        <a:pt x="128" y="0"/>
                        <a:pt x="188" y="0"/>
                        <a:pt x="248" y="0"/>
                      </a:cubicBezTo>
                      <a:cubicBezTo>
                        <a:pt x="281" y="1"/>
                        <a:pt x="312" y="30"/>
                        <a:pt x="313" y="64"/>
                      </a:cubicBezTo>
                      <a:cubicBezTo>
                        <a:pt x="314" y="124"/>
                        <a:pt x="313" y="183"/>
                        <a:pt x="313" y="243"/>
                      </a:cubicBezTo>
                      <a:cubicBezTo>
                        <a:pt x="316" y="284"/>
                        <a:pt x="275" y="318"/>
                        <a:pt x="235" y="312"/>
                      </a:cubicBezTo>
                      <a:cubicBezTo>
                        <a:pt x="192" y="311"/>
                        <a:pt x="149" y="312"/>
                        <a:pt x="106" y="312"/>
                      </a:cubicBezTo>
                      <a:cubicBezTo>
                        <a:pt x="83" y="312"/>
                        <a:pt x="58" y="316"/>
                        <a:pt x="36" y="304"/>
                      </a:cubicBezTo>
                      <a:cubicBezTo>
                        <a:pt x="14" y="292"/>
                        <a:pt x="0" y="267"/>
                        <a:pt x="1" y="242"/>
                      </a:cubicBezTo>
                      <a:cubicBezTo>
                        <a:pt x="1" y="183"/>
                        <a:pt x="1" y="123"/>
                        <a:pt x="2" y="64"/>
                      </a:cubicBezTo>
                    </a:path>
                  </a:pathLst>
                </a:custGeom>
                <a:solidFill>
                  <a:schemeClr val="bg2">
                    <a:lumMod val="75000"/>
                  </a:schemeClr>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29" name="Freeform 8"/>
                <p:cNvSpPr>
                  <a:spLocks/>
                </p:cNvSpPr>
                <p:nvPr/>
              </p:nvSpPr>
              <p:spPr bwMode="auto">
                <a:xfrm>
                  <a:off x="5237" y="1616"/>
                  <a:ext cx="38" cy="39"/>
                </a:xfrm>
                <a:custGeom>
                  <a:avLst/>
                  <a:gdLst>
                    <a:gd name="T0" fmla="*/ 1 w 126"/>
                    <a:gd name="T1" fmla="*/ 0 h 125"/>
                    <a:gd name="T2" fmla="*/ 124 w 126"/>
                    <a:gd name="T3" fmla="*/ 0 h 125"/>
                    <a:gd name="T4" fmla="*/ 125 w 126"/>
                    <a:gd name="T5" fmla="*/ 125 h 125"/>
                    <a:gd name="T6" fmla="*/ 2 w 126"/>
                    <a:gd name="T7" fmla="*/ 125 h 125"/>
                    <a:gd name="T8" fmla="*/ 1 w 126"/>
                    <a:gd name="T9" fmla="*/ 0 h 125"/>
                  </a:gdLst>
                  <a:ahLst/>
                  <a:cxnLst>
                    <a:cxn ang="0">
                      <a:pos x="T0" y="T1"/>
                    </a:cxn>
                    <a:cxn ang="0">
                      <a:pos x="T2" y="T3"/>
                    </a:cxn>
                    <a:cxn ang="0">
                      <a:pos x="T4" y="T5"/>
                    </a:cxn>
                    <a:cxn ang="0">
                      <a:pos x="T6" y="T7"/>
                    </a:cxn>
                    <a:cxn ang="0">
                      <a:pos x="T8" y="T9"/>
                    </a:cxn>
                  </a:cxnLst>
                  <a:rect l="0" t="0" r="r" b="b"/>
                  <a:pathLst>
                    <a:path w="126" h="125">
                      <a:moveTo>
                        <a:pt x="1" y="0"/>
                      </a:moveTo>
                      <a:cubicBezTo>
                        <a:pt x="42" y="0"/>
                        <a:pt x="83" y="0"/>
                        <a:pt x="124" y="0"/>
                      </a:cubicBezTo>
                      <a:cubicBezTo>
                        <a:pt x="126" y="41"/>
                        <a:pt x="125" y="83"/>
                        <a:pt x="125" y="125"/>
                      </a:cubicBezTo>
                      <a:cubicBezTo>
                        <a:pt x="84" y="125"/>
                        <a:pt x="43" y="124"/>
                        <a:pt x="2" y="125"/>
                      </a:cubicBezTo>
                      <a:cubicBezTo>
                        <a:pt x="0" y="83"/>
                        <a:pt x="2" y="42"/>
                        <a:pt x="1" y="0"/>
                      </a:cubicBezTo>
                    </a:path>
                  </a:pathLst>
                </a:custGeom>
                <a:solidFill>
                  <a:srgbClr val="FFFFF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30" name="Freeform 9"/>
                <p:cNvSpPr>
                  <a:spLocks/>
                </p:cNvSpPr>
                <p:nvPr/>
              </p:nvSpPr>
              <p:spPr bwMode="auto">
                <a:xfrm>
                  <a:off x="5146" y="1683"/>
                  <a:ext cx="227" cy="127"/>
                </a:xfrm>
                <a:custGeom>
                  <a:avLst/>
                  <a:gdLst>
                    <a:gd name="T0" fmla="*/ 307 w 740"/>
                    <a:gd name="T1" fmla="*/ 1 h 414"/>
                    <a:gd name="T2" fmla="*/ 436 w 740"/>
                    <a:gd name="T3" fmla="*/ 1 h 414"/>
                    <a:gd name="T4" fmla="*/ 436 w 740"/>
                    <a:gd name="T5" fmla="*/ 131 h 414"/>
                    <a:gd name="T6" fmla="*/ 401 w 740"/>
                    <a:gd name="T7" fmla="*/ 132 h 414"/>
                    <a:gd name="T8" fmla="*/ 470 w 740"/>
                    <a:gd name="T9" fmla="*/ 177 h 414"/>
                    <a:gd name="T10" fmla="*/ 597 w 740"/>
                    <a:gd name="T11" fmla="*/ 204 h 414"/>
                    <a:gd name="T12" fmla="*/ 725 w 740"/>
                    <a:gd name="T13" fmla="*/ 308 h 414"/>
                    <a:gd name="T14" fmla="*/ 736 w 740"/>
                    <a:gd name="T15" fmla="*/ 414 h 414"/>
                    <a:gd name="T16" fmla="*/ 652 w 740"/>
                    <a:gd name="T17" fmla="*/ 414 h 414"/>
                    <a:gd name="T18" fmla="*/ 650 w 740"/>
                    <a:gd name="T19" fmla="*/ 345 h 414"/>
                    <a:gd name="T20" fmla="*/ 582 w 740"/>
                    <a:gd name="T21" fmla="*/ 287 h 414"/>
                    <a:gd name="T22" fmla="*/ 448 w 740"/>
                    <a:gd name="T23" fmla="*/ 258 h 414"/>
                    <a:gd name="T24" fmla="*/ 357 w 740"/>
                    <a:gd name="T25" fmla="*/ 209 h 414"/>
                    <a:gd name="T26" fmla="*/ 287 w 740"/>
                    <a:gd name="T27" fmla="*/ 249 h 414"/>
                    <a:gd name="T28" fmla="*/ 174 w 740"/>
                    <a:gd name="T29" fmla="*/ 276 h 414"/>
                    <a:gd name="T30" fmla="*/ 93 w 740"/>
                    <a:gd name="T31" fmla="*/ 329 h 414"/>
                    <a:gd name="T32" fmla="*/ 87 w 740"/>
                    <a:gd name="T33" fmla="*/ 408 h 414"/>
                    <a:gd name="T34" fmla="*/ 4 w 740"/>
                    <a:gd name="T35" fmla="*/ 408 h 414"/>
                    <a:gd name="T36" fmla="*/ 15 w 740"/>
                    <a:gd name="T37" fmla="*/ 301 h 414"/>
                    <a:gd name="T38" fmla="*/ 140 w 740"/>
                    <a:gd name="T39" fmla="*/ 198 h 414"/>
                    <a:gd name="T40" fmla="*/ 238 w 740"/>
                    <a:gd name="T41" fmla="*/ 179 h 414"/>
                    <a:gd name="T42" fmla="*/ 307 w 740"/>
                    <a:gd name="T43" fmla="*/ 140 h 414"/>
                    <a:gd name="T44" fmla="*/ 307 w 740"/>
                    <a:gd name="T45" fmla="*/ 119 h 414"/>
                    <a:gd name="T46" fmla="*/ 307 w 740"/>
                    <a:gd name="T47" fmla="*/ 1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0" h="414">
                      <a:moveTo>
                        <a:pt x="307" y="1"/>
                      </a:moveTo>
                      <a:cubicBezTo>
                        <a:pt x="350" y="1"/>
                        <a:pt x="393" y="0"/>
                        <a:pt x="436" y="1"/>
                      </a:cubicBezTo>
                      <a:cubicBezTo>
                        <a:pt x="436" y="45"/>
                        <a:pt x="436" y="88"/>
                        <a:pt x="436" y="131"/>
                      </a:cubicBezTo>
                      <a:cubicBezTo>
                        <a:pt x="425" y="131"/>
                        <a:pt x="413" y="131"/>
                        <a:pt x="401" y="132"/>
                      </a:cubicBezTo>
                      <a:cubicBezTo>
                        <a:pt x="415" y="157"/>
                        <a:pt x="443" y="170"/>
                        <a:pt x="470" y="177"/>
                      </a:cubicBezTo>
                      <a:cubicBezTo>
                        <a:pt x="512" y="186"/>
                        <a:pt x="554" y="195"/>
                        <a:pt x="597" y="204"/>
                      </a:cubicBezTo>
                      <a:cubicBezTo>
                        <a:pt x="652" y="218"/>
                        <a:pt x="703" y="254"/>
                        <a:pt x="725" y="308"/>
                      </a:cubicBezTo>
                      <a:cubicBezTo>
                        <a:pt x="740" y="341"/>
                        <a:pt x="735" y="379"/>
                        <a:pt x="736" y="414"/>
                      </a:cubicBezTo>
                      <a:lnTo>
                        <a:pt x="652" y="414"/>
                      </a:lnTo>
                      <a:cubicBezTo>
                        <a:pt x="651" y="391"/>
                        <a:pt x="654" y="368"/>
                        <a:pt x="650" y="345"/>
                      </a:cubicBezTo>
                      <a:cubicBezTo>
                        <a:pt x="642" y="314"/>
                        <a:pt x="611" y="296"/>
                        <a:pt x="582" y="287"/>
                      </a:cubicBezTo>
                      <a:cubicBezTo>
                        <a:pt x="537" y="277"/>
                        <a:pt x="493" y="268"/>
                        <a:pt x="448" y="258"/>
                      </a:cubicBezTo>
                      <a:cubicBezTo>
                        <a:pt x="414" y="250"/>
                        <a:pt x="383" y="232"/>
                        <a:pt x="357" y="209"/>
                      </a:cubicBezTo>
                      <a:cubicBezTo>
                        <a:pt x="337" y="227"/>
                        <a:pt x="313" y="242"/>
                        <a:pt x="287" y="249"/>
                      </a:cubicBezTo>
                      <a:cubicBezTo>
                        <a:pt x="250" y="259"/>
                        <a:pt x="212" y="267"/>
                        <a:pt x="174" y="276"/>
                      </a:cubicBezTo>
                      <a:cubicBezTo>
                        <a:pt x="142" y="283"/>
                        <a:pt x="109" y="298"/>
                        <a:pt x="93" y="329"/>
                      </a:cubicBezTo>
                      <a:cubicBezTo>
                        <a:pt x="83" y="354"/>
                        <a:pt x="90" y="382"/>
                        <a:pt x="87" y="408"/>
                      </a:cubicBezTo>
                      <a:cubicBezTo>
                        <a:pt x="60" y="409"/>
                        <a:pt x="32" y="409"/>
                        <a:pt x="4" y="408"/>
                      </a:cubicBezTo>
                      <a:cubicBezTo>
                        <a:pt x="5" y="372"/>
                        <a:pt x="0" y="335"/>
                        <a:pt x="15" y="301"/>
                      </a:cubicBezTo>
                      <a:cubicBezTo>
                        <a:pt x="37" y="248"/>
                        <a:pt x="87" y="213"/>
                        <a:pt x="140" y="198"/>
                      </a:cubicBezTo>
                      <a:cubicBezTo>
                        <a:pt x="173" y="192"/>
                        <a:pt x="205" y="185"/>
                        <a:pt x="238" y="179"/>
                      </a:cubicBezTo>
                      <a:cubicBezTo>
                        <a:pt x="264" y="173"/>
                        <a:pt x="290" y="161"/>
                        <a:pt x="307" y="140"/>
                      </a:cubicBezTo>
                      <a:cubicBezTo>
                        <a:pt x="313" y="134"/>
                        <a:pt x="306" y="126"/>
                        <a:pt x="307" y="119"/>
                      </a:cubicBezTo>
                      <a:cubicBezTo>
                        <a:pt x="307" y="80"/>
                        <a:pt x="307" y="40"/>
                        <a:pt x="307" y="1"/>
                      </a:cubicBezTo>
                      <a:close/>
                    </a:path>
                  </a:pathLst>
                </a:custGeom>
                <a:solidFill>
                  <a:srgbClr val="59B4D9"/>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31" name="Freeform 10"/>
                <p:cNvSpPr>
                  <a:spLocks/>
                </p:cNvSpPr>
                <p:nvPr/>
              </p:nvSpPr>
              <p:spPr bwMode="auto">
                <a:xfrm>
                  <a:off x="5115" y="1807"/>
                  <a:ext cx="89" cy="89"/>
                </a:xfrm>
                <a:custGeom>
                  <a:avLst/>
                  <a:gdLst>
                    <a:gd name="T0" fmla="*/ 35 w 289"/>
                    <a:gd name="T1" fmla="*/ 12 h 292"/>
                    <a:gd name="T2" fmla="*/ 104 w 289"/>
                    <a:gd name="T3" fmla="*/ 4 h 292"/>
                    <a:gd name="T4" fmla="*/ 187 w 289"/>
                    <a:gd name="T5" fmla="*/ 4 h 292"/>
                    <a:gd name="T6" fmla="*/ 255 w 289"/>
                    <a:gd name="T7" fmla="*/ 13 h 292"/>
                    <a:gd name="T8" fmla="*/ 289 w 289"/>
                    <a:gd name="T9" fmla="*/ 73 h 292"/>
                    <a:gd name="T10" fmla="*/ 288 w 289"/>
                    <a:gd name="T11" fmla="*/ 227 h 292"/>
                    <a:gd name="T12" fmla="*/ 224 w 289"/>
                    <a:gd name="T13" fmla="*/ 292 h 292"/>
                    <a:gd name="T14" fmla="*/ 66 w 289"/>
                    <a:gd name="T15" fmla="*/ 292 h 292"/>
                    <a:gd name="T16" fmla="*/ 0 w 289"/>
                    <a:gd name="T17" fmla="*/ 227 h 292"/>
                    <a:gd name="T18" fmla="*/ 0 w 289"/>
                    <a:gd name="T19" fmla="*/ 73 h 292"/>
                    <a:gd name="T20" fmla="*/ 35 w 289"/>
                    <a:gd name="T21" fmla="*/ 1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292">
                      <a:moveTo>
                        <a:pt x="35" y="12"/>
                      </a:moveTo>
                      <a:cubicBezTo>
                        <a:pt x="56" y="0"/>
                        <a:pt x="81" y="4"/>
                        <a:pt x="104" y="4"/>
                      </a:cubicBezTo>
                      <a:cubicBezTo>
                        <a:pt x="132" y="5"/>
                        <a:pt x="160" y="5"/>
                        <a:pt x="187" y="4"/>
                      </a:cubicBezTo>
                      <a:cubicBezTo>
                        <a:pt x="210" y="4"/>
                        <a:pt x="235" y="0"/>
                        <a:pt x="255" y="13"/>
                      </a:cubicBezTo>
                      <a:cubicBezTo>
                        <a:pt x="276" y="25"/>
                        <a:pt x="289" y="49"/>
                        <a:pt x="289" y="73"/>
                      </a:cubicBezTo>
                      <a:cubicBezTo>
                        <a:pt x="289" y="124"/>
                        <a:pt x="289" y="175"/>
                        <a:pt x="288" y="227"/>
                      </a:cubicBezTo>
                      <a:cubicBezTo>
                        <a:pt x="289" y="261"/>
                        <a:pt x="258" y="291"/>
                        <a:pt x="224" y="292"/>
                      </a:cubicBezTo>
                      <a:cubicBezTo>
                        <a:pt x="171" y="292"/>
                        <a:pt x="119" y="292"/>
                        <a:pt x="66" y="292"/>
                      </a:cubicBezTo>
                      <a:cubicBezTo>
                        <a:pt x="31" y="292"/>
                        <a:pt x="1" y="262"/>
                        <a:pt x="0" y="227"/>
                      </a:cubicBezTo>
                      <a:cubicBezTo>
                        <a:pt x="0" y="175"/>
                        <a:pt x="0" y="124"/>
                        <a:pt x="0" y="73"/>
                      </a:cubicBezTo>
                      <a:cubicBezTo>
                        <a:pt x="0" y="48"/>
                        <a:pt x="13" y="23"/>
                        <a:pt x="35" y="12"/>
                      </a:cubicBezTo>
                    </a:path>
                  </a:pathLst>
                </a:custGeom>
                <a:solidFill>
                  <a:srgbClr val="7FBA00"/>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sp>
              <p:nvSpPr>
                <p:cNvPr id="132" name="Freeform 11"/>
                <p:cNvSpPr>
                  <a:spLocks/>
                </p:cNvSpPr>
                <p:nvPr/>
              </p:nvSpPr>
              <p:spPr bwMode="auto">
                <a:xfrm>
                  <a:off x="5315" y="1809"/>
                  <a:ext cx="90" cy="89"/>
                </a:xfrm>
                <a:custGeom>
                  <a:avLst/>
                  <a:gdLst>
                    <a:gd name="T0" fmla="*/ 36 w 291"/>
                    <a:gd name="T1" fmla="*/ 12 h 291"/>
                    <a:gd name="T2" fmla="*/ 102 w 291"/>
                    <a:gd name="T3" fmla="*/ 3 h 291"/>
                    <a:gd name="T4" fmla="*/ 186 w 291"/>
                    <a:gd name="T5" fmla="*/ 3 h 291"/>
                    <a:gd name="T6" fmla="*/ 250 w 291"/>
                    <a:gd name="T7" fmla="*/ 9 h 291"/>
                    <a:gd name="T8" fmla="*/ 290 w 291"/>
                    <a:gd name="T9" fmla="*/ 70 h 291"/>
                    <a:gd name="T10" fmla="*/ 290 w 291"/>
                    <a:gd name="T11" fmla="*/ 224 h 291"/>
                    <a:gd name="T12" fmla="*/ 227 w 291"/>
                    <a:gd name="T13" fmla="*/ 291 h 291"/>
                    <a:gd name="T14" fmla="*/ 65 w 291"/>
                    <a:gd name="T15" fmla="*/ 291 h 291"/>
                    <a:gd name="T16" fmla="*/ 1 w 291"/>
                    <a:gd name="T17" fmla="*/ 228 h 291"/>
                    <a:gd name="T18" fmla="*/ 1 w 291"/>
                    <a:gd name="T19" fmla="*/ 74 h 291"/>
                    <a:gd name="T20" fmla="*/ 36 w 291"/>
                    <a:gd name="T21" fmla="*/ 1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 h="291">
                      <a:moveTo>
                        <a:pt x="36" y="12"/>
                      </a:moveTo>
                      <a:cubicBezTo>
                        <a:pt x="56" y="0"/>
                        <a:pt x="80" y="4"/>
                        <a:pt x="102" y="3"/>
                      </a:cubicBezTo>
                      <a:lnTo>
                        <a:pt x="186" y="3"/>
                      </a:lnTo>
                      <a:cubicBezTo>
                        <a:pt x="207" y="4"/>
                        <a:pt x="230" y="0"/>
                        <a:pt x="250" y="9"/>
                      </a:cubicBezTo>
                      <a:cubicBezTo>
                        <a:pt x="273" y="19"/>
                        <a:pt x="290" y="44"/>
                        <a:pt x="290" y="70"/>
                      </a:cubicBezTo>
                      <a:cubicBezTo>
                        <a:pt x="290" y="121"/>
                        <a:pt x="290" y="173"/>
                        <a:pt x="290" y="224"/>
                      </a:cubicBezTo>
                      <a:cubicBezTo>
                        <a:pt x="291" y="258"/>
                        <a:pt x="262" y="291"/>
                        <a:pt x="227" y="291"/>
                      </a:cubicBezTo>
                      <a:cubicBezTo>
                        <a:pt x="173" y="291"/>
                        <a:pt x="119" y="291"/>
                        <a:pt x="65" y="291"/>
                      </a:cubicBezTo>
                      <a:cubicBezTo>
                        <a:pt x="31" y="291"/>
                        <a:pt x="2" y="261"/>
                        <a:pt x="1" y="228"/>
                      </a:cubicBezTo>
                      <a:cubicBezTo>
                        <a:pt x="1" y="177"/>
                        <a:pt x="1" y="125"/>
                        <a:pt x="1" y="74"/>
                      </a:cubicBezTo>
                      <a:cubicBezTo>
                        <a:pt x="0" y="49"/>
                        <a:pt x="13" y="24"/>
                        <a:pt x="36" y="12"/>
                      </a:cubicBezTo>
                      <a:close/>
                    </a:path>
                  </a:pathLst>
                </a:custGeom>
                <a:solidFill>
                  <a:srgbClr val="7FBA00"/>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endParaRPr lang="pt-PT" sz="1765">
                    <a:solidFill>
                      <a:srgbClr val="FFFFFF"/>
                    </a:solidFill>
                    <a:latin typeface="Segoe UI"/>
                  </a:endParaRPr>
                </a:p>
              </p:txBody>
            </p:sp>
          </p:grpSp>
          <p:sp>
            <p:nvSpPr>
              <p:cNvPr id="133" name="Rectangle 132"/>
              <p:cNvSpPr/>
              <p:nvPr/>
            </p:nvSpPr>
            <p:spPr>
              <a:xfrm>
                <a:off x="8872905" y="4311926"/>
                <a:ext cx="1698691" cy="338554"/>
              </a:xfrm>
              <a:prstGeom prst="rect">
                <a:avLst/>
              </a:prstGeom>
            </p:spPr>
            <p:txBody>
              <a:bodyPr wrap="square">
                <a:spAutoFit/>
              </a:bodyPr>
              <a:lstStyle/>
              <a:p>
                <a:pPr defTabSz="914367"/>
                <a:r>
                  <a:rPr lang="en-US" sz="1568" dirty="0">
                    <a:solidFill>
                      <a:srgbClr val="FFFFFF"/>
                    </a:solidFill>
                    <a:latin typeface="Segoe UI"/>
                  </a:rPr>
                  <a:t>Logic Apps</a:t>
                </a:r>
              </a:p>
            </p:txBody>
          </p:sp>
          <p:pic>
            <p:nvPicPr>
              <p:cNvPr id="11320" name="Picture 11319"/>
              <p:cNvPicPr>
                <a:picLocks noChangeAspect="1"/>
              </p:cNvPicPr>
              <p:nvPr/>
            </p:nvPicPr>
            <p:blipFill>
              <a:blip r:embed="rId20"/>
              <a:stretch>
                <a:fillRect/>
              </a:stretch>
            </p:blipFill>
            <p:spPr>
              <a:xfrm>
                <a:off x="11295932" y="3691705"/>
                <a:ext cx="807386" cy="612300"/>
              </a:xfrm>
              <a:prstGeom prst="rect">
                <a:avLst/>
              </a:prstGeom>
            </p:spPr>
          </p:pic>
          <p:pic>
            <p:nvPicPr>
              <p:cNvPr id="11321" name="Picture 11320"/>
              <p:cNvPicPr>
                <a:picLocks noChangeAspect="1"/>
              </p:cNvPicPr>
              <p:nvPr/>
            </p:nvPicPr>
            <p:blipFill>
              <a:blip r:embed="rId21"/>
              <a:stretch>
                <a:fillRect/>
              </a:stretch>
            </p:blipFill>
            <p:spPr>
              <a:xfrm>
                <a:off x="10309413" y="3634395"/>
                <a:ext cx="802310" cy="742580"/>
              </a:xfrm>
              <a:prstGeom prst="rect">
                <a:avLst/>
              </a:prstGeom>
            </p:spPr>
          </p:pic>
          <p:sp>
            <p:nvSpPr>
              <p:cNvPr id="137" name="Rectangle 136"/>
              <p:cNvSpPr/>
              <p:nvPr/>
            </p:nvSpPr>
            <p:spPr>
              <a:xfrm>
                <a:off x="10869898" y="4404488"/>
                <a:ext cx="1698691" cy="338554"/>
              </a:xfrm>
              <a:prstGeom prst="rect">
                <a:avLst/>
              </a:prstGeom>
            </p:spPr>
            <p:txBody>
              <a:bodyPr wrap="square">
                <a:spAutoFit/>
              </a:bodyPr>
              <a:lstStyle/>
              <a:p>
                <a:pPr algn="ctr" defTabSz="914367"/>
                <a:r>
                  <a:rPr lang="en-US" sz="1568" dirty="0">
                    <a:solidFill>
                      <a:srgbClr val="FFFFFF"/>
                    </a:solidFill>
                    <a:latin typeface="Segoe UI"/>
                  </a:rPr>
                  <a:t>Power BI</a:t>
                </a:r>
              </a:p>
            </p:txBody>
          </p:sp>
        </p:grpSp>
      </p:grpSp>
      <p:cxnSp>
        <p:nvCxnSpPr>
          <p:cNvPr id="138" name="Connector: Elbow 137"/>
          <p:cNvCxnSpPr>
            <a:cxnSpLocks/>
            <a:endCxn id="136" idx="2"/>
          </p:cNvCxnSpPr>
          <p:nvPr/>
        </p:nvCxnSpPr>
        <p:spPr>
          <a:xfrm flipV="1">
            <a:off x="8451928" y="4822332"/>
            <a:ext cx="2019560" cy="485348"/>
          </a:xfrm>
          <a:prstGeom prst="bentConnector2">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Elbow 148"/>
          <p:cNvCxnSpPr>
            <a:cxnSpLocks/>
            <a:stCxn id="11321" idx="0"/>
            <a:endCxn id="23" idx="2"/>
          </p:cNvCxnSpPr>
          <p:nvPr/>
        </p:nvCxnSpPr>
        <p:spPr>
          <a:xfrm rot="16200000" flipV="1">
            <a:off x="9631953" y="2695369"/>
            <a:ext cx="830756" cy="905381"/>
          </a:xfrm>
          <a:prstGeom prst="bentConnector3">
            <a:avLst>
              <a:gd name="adj1" fmla="val 50000"/>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3259128" y="5219626"/>
            <a:ext cx="2082077" cy="1146088"/>
            <a:chOff x="3324479" y="5323793"/>
            <a:chExt cx="2123827" cy="1169069"/>
          </a:xfrm>
        </p:grpSpPr>
        <p:pic>
          <p:nvPicPr>
            <p:cNvPr id="37" name="Picture 36"/>
            <p:cNvPicPr>
              <a:picLocks noChangeAspect="1"/>
            </p:cNvPicPr>
            <p:nvPr/>
          </p:nvPicPr>
          <p:blipFill>
            <a:blip r:embed="rId22"/>
            <a:stretch>
              <a:fillRect/>
            </a:stretch>
          </p:blipFill>
          <p:spPr>
            <a:xfrm>
              <a:off x="3985989" y="5323793"/>
              <a:ext cx="1462317" cy="1169069"/>
            </a:xfrm>
            <a:prstGeom prst="rect">
              <a:avLst/>
            </a:prstGeom>
          </p:spPr>
        </p:pic>
        <p:cxnSp>
          <p:nvCxnSpPr>
            <p:cNvPr id="153" name="Connector: Elbow 152"/>
            <p:cNvCxnSpPr>
              <a:cxnSpLocks/>
              <a:endCxn id="37" idx="1"/>
            </p:cNvCxnSpPr>
            <p:nvPr/>
          </p:nvCxnSpPr>
          <p:spPr>
            <a:xfrm>
              <a:off x="3324479" y="5907535"/>
              <a:ext cx="661510" cy="793"/>
            </a:xfrm>
            <a:prstGeom prst="bentConnector3">
              <a:avLst>
                <a:gd name="adj1" fmla="val 50000"/>
              </a:avLst>
            </a:prstGeom>
            <a:ln w="34925">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58" name="Title 1">
            <a:extLst>
              <a:ext uri="{FF2B5EF4-FFF2-40B4-BE49-F238E27FC236}">
                <a16:creationId xmlns:a16="http://schemas.microsoft.com/office/drawing/2014/main" id="{E735B30A-162E-4ACA-B0A4-B96E601EEDAC}"/>
              </a:ext>
            </a:extLst>
          </p:cNvPr>
          <p:cNvSpPr txBox="1">
            <a:spLocks/>
          </p:cNvSpPr>
          <p:nvPr/>
        </p:nvSpPr>
        <p:spPr>
          <a:xfrm>
            <a:off x="250397" y="219222"/>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tx1"/>
                </a:solidFill>
              </a:rPr>
              <a:t>integrating</a:t>
            </a:r>
            <a:r>
              <a:rPr lang="en-US" sz="6000" dirty="0">
                <a:solidFill>
                  <a:srgbClr val="FFC000"/>
                </a:solidFill>
                <a:latin typeface="Segoe UI Black" panose="020B0A02040204020203" pitchFamily="34" charset="0"/>
                <a:ea typeface="Segoe UI Black" panose="020B0A02040204020203" pitchFamily="34" charset="0"/>
                <a:cs typeface="Segoe UI Black" panose="020B0A02040204020203" pitchFamily="34" charset="0"/>
              </a:rPr>
              <a:t> paper</a:t>
            </a:r>
            <a:r>
              <a:rPr lang="en-US" sz="6000" dirty="0">
                <a:solidFill>
                  <a:schemeClr val="tx1"/>
                </a:solidFill>
              </a:rPr>
              <a:t>…</a:t>
            </a:r>
          </a:p>
          <a:p>
            <a:r>
              <a:rPr lang="en-US" dirty="0">
                <a:solidFill>
                  <a:schemeClr val="tx1"/>
                </a:solidFill>
              </a:rPr>
              <a:t>OCR, Logic Apps &amp; Power BI</a:t>
            </a:r>
          </a:p>
        </p:txBody>
      </p:sp>
    </p:spTree>
    <p:extLst>
      <p:ext uri="{BB962C8B-B14F-4D97-AF65-F5344CB8AC3E}">
        <p14:creationId xmlns:p14="http://schemas.microsoft.com/office/powerpoint/2010/main" val="15919887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DE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862" cy="6858000"/>
          </a:xfrm>
          <a:prstGeom prst="rect">
            <a:avLst/>
          </a:prstGeom>
        </p:spPr>
      </p:pic>
      <p:pic>
        <p:nvPicPr>
          <p:cNvPr id="6" name="Picture 5"/>
          <p:cNvPicPr>
            <a:picLocks noChangeAspect="1"/>
          </p:cNvPicPr>
          <p:nvPr/>
        </p:nvPicPr>
        <p:blipFill>
          <a:blip r:embed="rId4"/>
          <a:stretch>
            <a:fillRect/>
          </a:stretch>
        </p:blipFill>
        <p:spPr>
          <a:xfrm>
            <a:off x="5299862" y="6556800"/>
            <a:ext cx="519478" cy="301200"/>
          </a:xfrm>
          <a:prstGeom prst="rect">
            <a:avLst/>
          </a:prstGeom>
        </p:spPr>
      </p:pic>
      <p:sp>
        <p:nvSpPr>
          <p:cNvPr id="7" name="Title 1"/>
          <p:cNvSpPr txBox="1">
            <a:spLocks/>
          </p:cNvSpPr>
          <p:nvPr/>
        </p:nvSpPr>
        <p:spPr>
          <a:xfrm>
            <a:off x="4953000" y="525196"/>
            <a:ext cx="6591300"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60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Scaling Out </a:t>
            </a:r>
            <a:r>
              <a:rPr lang="en-US" sz="6000" dirty="0">
                <a:solidFill>
                  <a:schemeClr val="tx1"/>
                </a:solidFill>
              </a:rPr>
              <a:t>the BizTalk Server Tier </a:t>
            </a:r>
            <a:r>
              <a:rPr lang="en-US" sz="60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is not</a:t>
            </a:r>
            <a:r>
              <a:rPr lang="en-US" sz="6000" dirty="0">
                <a:solidFill>
                  <a:schemeClr val="tx1"/>
                </a:solidFill>
              </a:rPr>
              <a:t> a solution to all problems…</a:t>
            </a:r>
          </a:p>
        </p:txBody>
      </p:sp>
      <p:pic>
        <p:nvPicPr>
          <p:cNvPr id="8" name="Picture 7" descr="Scaleout BTS">
            <a:extLst>
              <a:ext uri="{FF2B5EF4-FFF2-40B4-BE49-F238E27FC236}">
                <a16:creationId xmlns:a16="http://schemas.microsoft.com/office/drawing/2014/main" id="{69C49238-4670-4BEE-81EC-61CE3BCA584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4161" y="525196"/>
            <a:ext cx="3522648" cy="4472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Scale-up BTS">
            <a:extLst>
              <a:ext uri="{FF2B5EF4-FFF2-40B4-BE49-F238E27FC236}">
                <a16:creationId xmlns:a16="http://schemas.microsoft.com/office/drawing/2014/main" id="{AC508A42-3088-4CF1-ADBB-CA5E59EF6EF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4161" y="526454"/>
            <a:ext cx="3524400" cy="447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Scale-up MSGBOX">
            <a:extLst>
              <a:ext uri="{FF2B5EF4-FFF2-40B4-BE49-F238E27FC236}">
                <a16:creationId xmlns:a16="http://schemas.microsoft.com/office/drawing/2014/main" id="{1C5D07CA-9295-40E9-A3E3-A77A5510566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03285" y="526454"/>
            <a:ext cx="3524400" cy="447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Scale out MSGBOX">
            <a:extLst>
              <a:ext uri="{FF2B5EF4-FFF2-40B4-BE49-F238E27FC236}">
                <a16:creationId xmlns:a16="http://schemas.microsoft.com/office/drawing/2014/main" id="{3B227FB3-D6E5-427B-9DEC-8D942E60C47A}"/>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87581" y="525196"/>
            <a:ext cx="4665419" cy="4423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7171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24" y="0"/>
            <a:ext cx="5658416" cy="6858000"/>
          </a:xfrm>
          <a:prstGeom prst="rect">
            <a:avLst/>
          </a:prstGeom>
        </p:spPr>
      </p:pic>
      <p:sp>
        <p:nvSpPr>
          <p:cNvPr id="8" name="Title 1"/>
          <p:cNvSpPr txBox="1">
            <a:spLocks/>
          </p:cNvSpPr>
          <p:nvPr/>
        </p:nvSpPr>
        <p:spPr>
          <a:xfrm>
            <a:off x="5813978" y="2601862"/>
            <a:ext cx="5601273" cy="1181100"/>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US" sz="6000" dirty="0"/>
              <a:t>Let's </a:t>
            </a:r>
            <a:r>
              <a:rPr lang="en-US" sz="7200" dirty="0" err="1">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Rock</a:t>
            </a:r>
            <a:r>
              <a:rPr lang="en-US" sz="6000" dirty="0" err="1"/>
              <a:t>'n</a:t>
            </a:r>
            <a:r>
              <a:rPr lang="en-US" sz="6000" dirty="0"/>
              <a:t> </a:t>
            </a:r>
            <a:r>
              <a:rPr lang="en-US" sz="7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Roll</a:t>
            </a:r>
            <a:r>
              <a:rPr lang="en-US" sz="6000" dirty="0">
                <a:solidFill>
                  <a:schemeClr val="tx1"/>
                </a:solidFill>
              </a:rPr>
              <a:t>…</a:t>
            </a:r>
          </a:p>
        </p:txBody>
      </p:sp>
    </p:spTree>
    <p:extLst>
      <p:ext uri="{BB962C8B-B14F-4D97-AF65-F5344CB8AC3E}">
        <p14:creationId xmlns:p14="http://schemas.microsoft.com/office/powerpoint/2010/main" val="38915203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7551" r="45010" b="15836"/>
          <a:stretch/>
        </p:blipFill>
        <p:spPr>
          <a:xfrm>
            <a:off x="5063401" y="1669143"/>
            <a:ext cx="7128599" cy="5188857"/>
          </a:xfrm>
          <a:prstGeom prst="rect">
            <a:avLst/>
          </a:prstGeom>
        </p:spPr>
      </p:pic>
      <p:sp>
        <p:nvSpPr>
          <p:cNvPr id="6" name="Title 4"/>
          <p:cNvSpPr txBox="1">
            <a:spLocks/>
          </p:cNvSpPr>
          <p:nvPr/>
        </p:nvSpPr>
        <p:spPr>
          <a:xfrm>
            <a:off x="721377" y="1923142"/>
            <a:ext cx="6404202" cy="2340429"/>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dirty="0">
                <a:gradFill>
                  <a:gsLst>
                    <a:gs pos="1250">
                      <a:srgbClr val="1F497D"/>
                    </a:gs>
                    <a:gs pos="100000">
                      <a:srgbClr val="1F497D"/>
                    </a:gs>
                  </a:gsLst>
                  <a:lin ang="5400000" scaled="0"/>
                </a:gradFill>
              </a:rPr>
              <a:t>“</a:t>
            </a:r>
            <a:r>
              <a:rPr lang="en-US" i="1" dirty="0">
                <a:gradFill>
                  <a:gsLst>
                    <a:gs pos="1250">
                      <a:srgbClr val="1F497D"/>
                    </a:gs>
                    <a:gs pos="100000">
                      <a:srgbClr val="1F497D"/>
                    </a:gs>
                  </a:gsLst>
                  <a:lin ang="5400000" scaled="0"/>
                </a:gradFill>
              </a:rPr>
              <a:t>Don't Judge what you don't understand…</a:t>
            </a:r>
            <a:r>
              <a:rPr lang="en-US" dirty="0">
                <a:gradFill>
                  <a:gsLst>
                    <a:gs pos="1250">
                      <a:srgbClr val="1F497D"/>
                    </a:gs>
                    <a:gs pos="100000">
                      <a:srgbClr val="1F497D"/>
                    </a:gs>
                  </a:gsLst>
                  <a:lin ang="5400000" scaled="0"/>
                </a:gradFill>
              </a:rPr>
              <a:t>”</a:t>
            </a:r>
            <a:endParaRPr lang="en-US" dirty="0">
              <a:gradFill>
                <a:gsLst>
                  <a:gs pos="1250">
                    <a:srgbClr val="1F497D"/>
                  </a:gs>
                  <a:gs pos="100000">
                    <a:srgbClr val="1F497D"/>
                  </a:gs>
                </a:gsLst>
                <a:lin ang="5400000" scaled="0"/>
              </a:gradFill>
              <a:latin typeface="Segoe UI Light"/>
            </a:endParaRPr>
          </a:p>
        </p:txBody>
      </p:sp>
      <p:sp>
        <p:nvSpPr>
          <p:cNvPr id="4" name="Title 4">
            <a:extLst>
              <a:ext uri="{FF2B5EF4-FFF2-40B4-BE49-F238E27FC236}">
                <a16:creationId xmlns:a16="http://schemas.microsoft.com/office/drawing/2014/main" id="{E9F11935-BED7-41D2-8658-17E85F116302}"/>
              </a:ext>
            </a:extLst>
          </p:cNvPr>
          <p:cNvSpPr txBox="1">
            <a:spLocks/>
          </p:cNvSpPr>
          <p:nvPr/>
        </p:nvSpPr>
        <p:spPr>
          <a:xfrm>
            <a:off x="7654280" y="2421653"/>
            <a:ext cx="2550659" cy="475343"/>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pPr lvl="0" algn="ctr"/>
            <a:r>
              <a:rPr lang="en-US" sz="3200" dirty="0">
                <a:gradFill>
                  <a:gsLst>
                    <a:gs pos="1250">
                      <a:srgbClr val="1F497D"/>
                    </a:gs>
                    <a:gs pos="100000">
                      <a:srgbClr val="1F497D"/>
                    </a:gs>
                  </a:gsLst>
                  <a:lin ang="5400000" scaled="0"/>
                </a:gradFill>
                <a:latin typeface="Segoe UI Light"/>
              </a:rPr>
              <a:t>BizTalk Server</a:t>
            </a:r>
          </a:p>
        </p:txBody>
      </p:sp>
    </p:spTree>
    <p:extLst>
      <p:ext uri="{BB962C8B-B14F-4D97-AF65-F5344CB8AC3E}">
        <p14:creationId xmlns:p14="http://schemas.microsoft.com/office/powerpoint/2010/main" val="302493213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dimitri.co.uk/business/business-images/worker-alone-dark-off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764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866E07-CF06-4D75-ABDC-D89B5CDC24A1}"/>
              </a:ext>
            </a:extLst>
          </p:cNvPr>
          <p:cNvSpPr/>
          <p:nvPr/>
        </p:nvSpPr>
        <p:spPr>
          <a:xfrm>
            <a:off x="469134" y="589624"/>
            <a:ext cx="9535816" cy="1938992"/>
          </a:xfrm>
          <a:prstGeom prst="rect">
            <a:avLst/>
          </a:prstGeom>
        </p:spPr>
        <p:txBody>
          <a:bodyPr wrap="none">
            <a:spAutoFit/>
          </a:bodyPr>
          <a:lstStyle/>
          <a:p>
            <a:r>
              <a:rPr lang="en-US" sz="6000" kern="0" spc="-102" dirty="0">
                <a:ln w="3175">
                  <a:noFill/>
                </a:ln>
                <a:solidFill>
                  <a:srgbClr val="FFFFFF"/>
                </a:solidFill>
                <a:latin typeface="Segoe UI Light"/>
                <a:ea typeface="Segoe UI Black" panose="020B0A02040204020203" pitchFamily="34" charset="0"/>
                <a:cs typeface="Segoe UI" pitchFamily="34" charset="0"/>
              </a:rPr>
              <a:t>I'm screwed... </a:t>
            </a:r>
          </a:p>
          <a:p>
            <a:r>
              <a:rPr lang="en-US" sz="6000" kern="0" spc="-102" dirty="0">
                <a:ln w="3175">
                  <a:noFill/>
                </a:ln>
                <a:solidFill>
                  <a:srgbClr val="FFFFFF"/>
                </a:solidFill>
                <a:latin typeface="Segoe UI Light"/>
                <a:ea typeface="Segoe UI Black" panose="020B0A02040204020203" pitchFamily="34" charset="0"/>
                <a:cs typeface="Segoe UI" pitchFamily="34" charset="0"/>
              </a:rPr>
              <a:t>my </a:t>
            </a:r>
            <a:r>
              <a:rPr lang="en-US" sz="6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wife</a:t>
            </a:r>
            <a:r>
              <a:rPr lang="en-US" sz="6000" kern="0" spc="-102" dirty="0">
                <a:ln w="3175">
                  <a:noFill/>
                </a:ln>
                <a:solidFill>
                  <a:srgbClr val="FFFFFF"/>
                </a:solidFill>
                <a:latin typeface="Segoe UI Light"/>
                <a:ea typeface="Segoe UI Black" panose="020B0A02040204020203" pitchFamily="34" charset="0"/>
                <a:cs typeface="Segoe UI" pitchFamily="34" charset="0"/>
              </a:rPr>
              <a:t> is going to </a:t>
            </a:r>
            <a:r>
              <a:rPr lang="en-US" sz="6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kill me</a:t>
            </a:r>
            <a:r>
              <a:rPr lang="en-US" sz="6000" kern="0" spc="-102" dirty="0">
                <a:ln w="3175">
                  <a:noFill/>
                </a:ln>
                <a:solidFill>
                  <a:srgbClr val="FFFFFF"/>
                </a:solidFill>
                <a:latin typeface="Segoe UI Light"/>
                <a:ea typeface="Segoe UI Black" panose="020B0A02040204020203" pitchFamily="34" charset="0"/>
                <a:cs typeface="Segoe UI" pitchFamily="34" charset="0"/>
              </a:rPr>
              <a:t>…</a:t>
            </a:r>
          </a:p>
        </p:txBody>
      </p:sp>
    </p:spTree>
    <p:extLst>
      <p:ext uri="{BB962C8B-B14F-4D97-AF65-F5344CB8AC3E}">
        <p14:creationId xmlns:p14="http://schemas.microsoft.com/office/powerpoint/2010/main" val="2377721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gtspirit.com/wp-content/uploads/2013/07/Elite-Garage-Ferrari.jpg"/>
          <p:cNvPicPr>
            <a:picLocks noChangeAspect="1" noChangeArrowheads="1"/>
          </p:cNvPicPr>
          <p:nvPr/>
        </p:nvPicPr>
        <p:blipFill rotWithShape="1">
          <a:blip r:embed="rId2">
            <a:extLst>
              <a:ext uri="{28A0092B-C50C-407E-A947-70E740481C1C}">
                <a14:useLocalDpi xmlns:a14="http://schemas.microsoft.com/office/drawing/2010/main" val="0"/>
              </a:ext>
            </a:extLst>
          </a:blip>
          <a:srcRect t="15091"/>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99C2FC3-5556-4D07-9598-0B05EF90B9AF}"/>
              </a:ext>
            </a:extLst>
          </p:cNvPr>
          <p:cNvSpPr/>
          <p:nvPr/>
        </p:nvSpPr>
        <p:spPr>
          <a:xfrm>
            <a:off x="616617" y="5486088"/>
            <a:ext cx="8868133" cy="1015663"/>
          </a:xfrm>
          <a:prstGeom prst="rect">
            <a:avLst/>
          </a:prstGeom>
        </p:spPr>
        <p:txBody>
          <a:bodyPr wrap="none">
            <a:spAutoFit/>
          </a:bodyPr>
          <a:lstStyle/>
          <a:p>
            <a:r>
              <a:rPr lang="en-US" sz="6000" kern="0" spc="-102" dirty="0">
                <a:ln w="3175">
                  <a:noFill/>
                </a:ln>
                <a:solidFill>
                  <a:srgbClr val="FFFFFF"/>
                </a:solidFill>
                <a:latin typeface="Segoe UI Light"/>
                <a:ea typeface="Segoe UI Black" panose="020B0A02040204020203" pitchFamily="34" charset="0"/>
                <a:cs typeface="Segoe UI" pitchFamily="34" charset="0"/>
              </a:rPr>
              <a:t>How can I park </a:t>
            </a:r>
            <a:r>
              <a:rPr lang="en-US" sz="6000" spc="-102" dirty="0">
                <a:ln w="3175">
                  <a:noFill/>
                </a:ln>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more </a:t>
            </a:r>
            <a:r>
              <a:rPr lang="en-US" sz="6000" kern="0" spc="-102" dirty="0">
                <a:ln w="3175">
                  <a:noFill/>
                </a:ln>
                <a:solidFill>
                  <a:srgbClr val="FFFFFF"/>
                </a:solidFill>
                <a:latin typeface="Segoe UI Light"/>
                <a:ea typeface="Segoe UI Black" panose="020B0A02040204020203" pitchFamily="34" charset="0"/>
                <a:cs typeface="Segoe UI" pitchFamily="34" charset="0"/>
              </a:rPr>
              <a:t>cars…</a:t>
            </a:r>
          </a:p>
        </p:txBody>
      </p:sp>
    </p:spTree>
    <p:extLst>
      <p:ext uri="{BB962C8B-B14F-4D97-AF65-F5344CB8AC3E}">
        <p14:creationId xmlns:p14="http://schemas.microsoft.com/office/powerpoint/2010/main" val="343962256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5BB27F-7FE9-4B96-9C05-CE7C14ADE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958" y="1690783"/>
            <a:ext cx="8721042" cy="5167217"/>
          </a:xfrm>
          <a:prstGeom prst="rect">
            <a:avLst/>
          </a:prstGeom>
        </p:spPr>
      </p:pic>
      <p:sp>
        <p:nvSpPr>
          <p:cNvPr id="8" name="Title 1">
            <a:extLst>
              <a:ext uri="{FF2B5EF4-FFF2-40B4-BE49-F238E27FC236}">
                <a16:creationId xmlns:a16="http://schemas.microsoft.com/office/drawing/2014/main" id="{D5A27107-75CC-4E3E-9EA7-5C715ABF564F}"/>
              </a:ext>
            </a:extLst>
          </p:cNvPr>
          <p:cNvSpPr txBox="1">
            <a:spLocks/>
          </p:cNvSpPr>
          <p:nvPr/>
        </p:nvSpPr>
        <p:spPr>
          <a:xfrm>
            <a:off x="335094" y="207548"/>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9600" dirty="0">
                <a:solidFill>
                  <a:schemeClr val="tx1"/>
                </a:solidFill>
              </a:rPr>
              <a:t>…disable  unnecessary</a:t>
            </a:r>
            <a:endParaRPr lang="en-US" sz="9600" dirty="0">
              <a:solidFill>
                <a:srgbClr val="FF0000"/>
              </a:solidFill>
            </a:endParaRPr>
          </a:p>
          <a:p>
            <a:r>
              <a:rPr lang="en-US" sz="9600"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services</a:t>
            </a:r>
            <a:r>
              <a:rPr lang="en-US" sz="9600" dirty="0">
                <a:solidFill>
                  <a:schemeClr val="tx1"/>
                </a:solidFill>
              </a:rPr>
              <a:t>…</a:t>
            </a:r>
          </a:p>
        </p:txBody>
      </p:sp>
      <p:sp>
        <p:nvSpPr>
          <p:cNvPr id="9" name="Rectangle 8">
            <a:extLst>
              <a:ext uri="{FF2B5EF4-FFF2-40B4-BE49-F238E27FC236}">
                <a16:creationId xmlns:a16="http://schemas.microsoft.com/office/drawing/2014/main" id="{53BD2E69-BAF7-44CF-99E1-FE8ABD12D552}"/>
              </a:ext>
            </a:extLst>
          </p:cNvPr>
          <p:cNvSpPr/>
          <p:nvPr/>
        </p:nvSpPr>
        <p:spPr>
          <a:xfrm>
            <a:off x="422958" y="4690455"/>
            <a:ext cx="6096000" cy="1938992"/>
          </a:xfrm>
          <a:prstGeom prst="rect">
            <a:avLst/>
          </a:prstGeom>
        </p:spPr>
        <p:txBody>
          <a:bodyPr>
            <a:spAutoFit/>
          </a:bodyPr>
          <a:lstStyle/>
          <a:p>
            <a:pPr lvl="0">
              <a:defRPr/>
            </a:pPr>
            <a:r>
              <a:rPr lang="en-US" sz="2400" dirty="0"/>
              <a:t>Downloaded Maps Manager</a:t>
            </a:r>
          </a:p>
          <a:p>
            <a:pPr lvl="0">
              <a:defRPr/>
            </a:pPr>
            <a:r>
              <a:rPr lang="en-US" sz="2400" dirty="0"/>
              <a:t>Windows Search</a:t>
            </a:r>
          </a:p>
          <a:p>
            <a:pPr lvl="0">
              <a:defRPr/>
            </a:pPr>
            <a:r>
              <a:rPr lang="en-US" sz="2400" dirty="0"/>
              <a:t>Print Spooler</a:t>
            </a:r>
          </a:p>
          <a:p>
            <a:pPr lvl="0">
              <a:defRPr/>
            </a:pPr>
            <a:r>
              <a:rPr lang="en-US" sz="2400" dirty="0"/>
              <a:t>Windows Defender</a:t>
            </a:r>
          </a:p>
          <a:p>
            <a:pPr lvl="0">
              <a:defRPr/>
            </a:pPr>
            <a:r>
              <a:rPr lang="en-US" sz="2400" dirty="0"/>
              <a:t>…</a:t>
            </a:r>
          </a:p>
        </p:txBody>
      </p:sp>
    </p:spTree>
    <p:extLst>
      <p:ext uri="{BB962C8B-B14F-4D97-AF65-F5344CB8AC3E}">
        <p14:creationId xmlns:p14="http://schemas.microsoft.com/office/powerpoint/2010/main" val="2628670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342"/>
          <a:stretch/>
        </p:blipFill>
        <p:spPr>
          <a:xfrm>
            <a:off x="0" y="0"/>
            <a:ext cx="12192000" cy="6858000"/>
          </a:xfrm>
          <a:prstGeom prst="rect">
            <a:avLst/>
          </a:prstGeom>
        </p:spPr>
      </p:pic>
    </p:spTree>
    <p:extLst>
      <p:ext uri="{BB962C8B-B14F-4D97-AF65-F5344CB8AC3E}">
        <p14:creationId xmlns:p14="http://schemas.microsoft.com/office/powerpoint/2010/main" val="250571304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60087" y="487"/>
            <a:ext cx="11271826" cy="6857027"/>
          </a:xfrm>
          <a:prstGeom prst="rect">
            <a:avLst/>
          </a:prstGeom>
        </p:spPr>
      </p:pic>
      <p:sp>
        <p:nvSpPr>
          <p:cNvPr id="12" name="Rectangle 11"/>
          <p:cNvSpPr/>
          <p:nvPr/>
        </p:nvSpPr>
        <p:spPr bwMode="auto">
          <a:xfrm>
            <a:off x="2533651" y="3726933"/>
            <a:ext cx="9649826" cy="1440252"/>
          </a:xfrm>
          <a:prstGeom prst="rect">
            <a:avLst/>
          </a:prstGeom>
          <a:solidFill>
            <a:schemeClr val="bg1">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pt-PT"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 name="Rectangle 10"/>
          <p:cNvSpPr/>
          <p:nvPr/>
        </p:nvSpPr>
        <p:spPr bwMode="auto">
          <a:xfrm>
            <a:off x="-257323" y="1593596"/>
            <a:ext cx="10334773" cy="1440252"/>
          </a:xfrm>
          <a:prstGeom prst="rect">
            <a:avLst/>
          </a:prstGeom>
          <a:solidFill>
            <a:schemeClr val="bg1">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pt-PT" sz="2353"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Title 1"/>
          <p:cNvSpPr txBox="1">
            <a:spLocks/>
          </p:cNvSpPr>
          <p:nvPr/>
        </p:nvSpPr>
        <p:spPr>
          <a:xfrm>
            <a:off x="7720" y="1875966"/>
            <a:ext cx="10374529" cy="1157882"/>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5882" spc="-100" dirty="0">
                <a:solidFill>
                  <a:srgbClr val="0070C0"/>
                </a:solidFill>
                <a:latin typeface="Segoe UI Light"/>
              </a:rPr>
              <a:t>Response: </a:t>
            </a:r>
            <a:r>
              <a:rPr lang="en-US" sz="5882" spc="-100" dirty="0">
                <a:solidFill>
                  <a:srgbClr val="0070C0"/>
                </a:solidFill>
                <a:latin typeface="Segoe UI Black" panose="020B0A02040204020203" pitchFamily="34" charset="0"/>
                <a:ea typeface="Segoe UI Black" panose="020B0A02040204020203" pitchFamily="34" charset="0"/>
                <a:cs typeface="Segoe UI Black" panose="020B0A02040204020203" pitchFamily="34" charset="0"/>
              </a:rPr>
              <a:t>20 host instances</a:t>
            </a:r>
            <a:r>
              <a:rPr lang="en-US" sz="5882" spc="-100" dirty="0">
                <a:solidFill>
                  <a:srgbClr val="0070C0"/>
                </a:solidFill>
                <a:latin typeface="Segoe UI Light"/>
              </a:rPr>
              <a:t>…</a:t>
            </a:r>
          </a:p>
        </p:txBody>
      </p:sp>
      <p:sp>
        <p:nvSpPr>
          <p:cNvPr id="10" name="Title 1"/>
          <p:cNvSpPr txBox="1">
            <a:spLocks/>
          </p:cNvSpPr>
          <p:nvPr/>
        </p:nvSpPr>
        <p:spPr>
          <a:xfrm>
            <a:off x="2533651" y="3993740"/>
            <a:ext cx="9653675" cy="1173445"/>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367"/>
            <a:r>
              <a:rPr lang="en-US" sz="5882" spc="-100" dirty="0">
                <a:solidFill>
                  <a:srgbClr val="0070C0"/>
                </a:solidFill>
                <a:latin typeface="Segoe UI Light"/>
              </a:rPr>
              <a:t>…due to </a:t>
            </a:r>
            <a:r>
              <a:rPr lang="en-US" sz="5882" spc="-100" dirty="0">
                <a:solidFill>
                  <a:srgbClr val="0070C0"/>
                </a:solidFill>
                <a:latin typeface="Segoe UI Black" panose="020B0A02040204020203" pitchFamily="34" charset="0"/>
                <a:ea typeface="Segoe UI Black" panose="020B0A02040204020203" pitchFamily="34" charset="0"/>
                <a:cs typeface="Segoe UI Black" panose="020B0A02040204020203" pitchFamily="34" charset="0"/>
              </a:rPr>
              <a:t>allocated</a:t>
            </a:r>
            <a:r>
              <a:rPr lang="en-US" sz="5882" spc="-100" dirty="0">
                <a:solidFill>
                  <a:srgbClr val="0070C0"/>
                </a:solidFill>
                <a:latin typeface="Segoe UI Light"/>
              </a:rPr>
              <a:t> resources!</a:t>
            </a:r>
          </a:p>
          <a:p>
            <a:pPr defTabSz="914367"/>
            <a:endParaRPr lang="en-US" sz="5882" spc="-100" dirty="0">
              <a:solidFill>
                <a:srgbClr val="0070C0"/>
              </a:solidFill>
              <a:latin typeface="Segoe UI Light"/>
            </a:endParaRPr>
          </a:p>
        </p:txBody>
      </p:sp>
    </p:spTree>
    <p:extLst>
      <p:ext uri="{BB962C8B-B14F-4D97-AF65-F5344CB8AC3E}">
        <p14:creationId xmlns:p14="http://schemas.microsoft.com/office/powerpoint/2010/main" val="597708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may contain: 2 people, people smiling, indoor">
            <a:extLst>
              <a:ext uri="{FF2B5EF4-FFF2-40B4-BE49-F238E27FC236}">
                <a16:creationId xmlns:a16="http://schemas.microsoft.com/office/drawing/2014/main" id="{E68204B8-B214-4327-B900-ECE698B564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70" b="14001"/>
          <a:stretch/>
        </p:blipFill>
        <p:spPr bwMode="auto">
          <a:xfrm>
            <a:off x="-27787" y="0"/>
            <a:ext cx="12219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B379F7-BFF8-4BE9-AC3F-9F75D1D1E627}"/>
              </a:ext>
            </a:extLst>
          </p:cNvPr>
          <p:cNvSpPr/>
          <p:nvPr/>
        </p:nvSpPr>
        <p:spPr>
          <a:xfrm>
            <a:off x="3867150" y="5087035"/>
            <a:ext cx="7200900" cy="1323439"/>
          </a:xfrm>
          <a:prstGeom prst="rect">
            <a:avLst/>
          </a:prstGeom>
        </p:spPr>
        <p:txBody>
          <a:bodyPr wrap="square">
            <a:spAutoFit/>
          </a:bodyPr>
          <a:lstStyle/>
          <a:p>
            <a:pPr algn="r"/>
            <a:r>
              <a:rPr lang="en-US" sz="8000" spc="-102" dirty="0">
                <a:ln w="3175">
                  <a:noFill/>
                </a:ln>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Thank </a:t>
            </a:r>
            <a:r>
              <a:rPr lang="en-US" sz="8000" spc="-102" dirty="0">
                <a:ln w="3175">
                  <a:noFill/>
                </a:ln>
                <a:solidFill>
                  <a:schemeClr val="bg1"/>
                </a:solidFill>
                <a:latin typeface="Segoe UI Light"/>
                <a:cs typeface="Segoe UI" pitchFamily="34" charset="0"/>
              </a:rPr>
              <a:t> you!</a:t>
            </a:r>
          </a:p>
        </p:txBody>
      </p:sp>
    </p:spTree>
    <p:extLst>
      <p:ext uri="{BB962C8B-B14F-4D97-AF65-F5344CB8AC3E}">
        <p14:creationId xmlns:p14="http://schemas.microsoft.com/office/powerpoint/2010/main" val="368496659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trbimg.com/img-56afa657/turbine/ct-amy-cuddy-power-poses-balancing-0201-20160201">
            <a:extLst>
              <a:ext uri="{FF2B5EF4-FFF2-40B4-BE49-F238E27FC236}">
                <a16:creationId xmlns:a16="http://schemas.microsoft.com/office/drawing/2014/main" id="{1F5245EC-B182-4989-AF54-1F316FC0E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43" b="2943"/>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9CC4DE3-9D06-4386-AF46-BA02D5CA2F0D}"/>
              </a:ext>
            </a:extLst>
          </p:cNvPr>
          <p:cNvSpPr/>
          <p:nvPr/>
        </p:nvSpPr>
        <p:spPr>
          <a:xfrm>
            <a:off x="3143250" y="248335"/>
            <a:ext cx="7200900" cy="2585323"/>
          </a:xfrm>
          <a:prstGeom prst="rect">
            <a:avLst/>
          </a:prstGeom>
        </p:spPr>
        <p:txBody>
          <a:bodyPr wrap="square">
            <a:spAutoFit/>
          </a:bodyPr>
          <a:lstStyle/>
          <a:p>
            <a:pPr algn="r"/>
            <a:r>
              <a:rPr lang="en-US" sz="5400" spc="-102" dirty="0">
                <a:ln w="3175">
                  <a:noFill/>
                </a:ln>
                <a:solidFill>
                  <a:srgbClr val="505050"/>
                </a:solidFill>
                <a:latin typeface="Segoe UI Light"/>
                <a:cs typeface="Segoe UI" pitchFamily="34" charset="0"/>
              </a:rPr>
              <a:t>"</a:t>
            </a:r>
            <a:r>
              <a:rPr lang="en-US" sz="5400" spc="-102" dirty="0">
                <a:ln w="3175">
                  <a:noFill/>
                </a:ln>
                <a:solidFill>
                  <a:srgbClr val="505050"/>
                </a:solidFill>
                <a:latin typeface="Segoe UI Black" panose="020B0A02040204020203" pitchFamily="34" charset="0"/>
                <a:ea typeface="Segoe UI Black" panose="020B0A02040204020203" pitchFamily="34" charset="0"/>
                <a:cs typeface="Segoe UI Black" panose="020B0A02040204020203" pitchFamily="34" charset="0"/>
              </a:rPr>
              <a:t>Begin</a:t>
            </a:r>
            <a:r>
              <a:rPr lang="en-US" sz="5400" spc="-102" dirty="0">
                <a:ln w="3175">
                  <a:noFill/>
                </a:ln>
                <a:solidFill>
                  <a:srgbClr val="505050"/>
                </a:solidFill>
                <a:latin typeface="Segoe UI Light"/>
                <a:cs typeface="Segoe UI" pitchFamily="34" charset="0"/>
              </a:rPr>
              <a:t> to be </a:t>
            </a:r>
            <a:r>
              <a:rPr lang="en-US" sz="5400" spc="-102" dirty="0">
                <a:ln w="3175">
                  <a:noFill/>
                </a:ln>
                <a:solidFill>
                  <a:srgbClr val="505050"/>
                </a:solidFill>
                <a:latin typeface="Segoe UI Black" panose="020B0A02040204020203" pitchFamily="34" charset="0"/>
                <a:ea typeface="Segoe UI Black" panose="020B0A02040204020203" pitchFamily="34" charset="0"/>
                <a:cs typeface="Segoe UI Black" panose="020B0A02040204020203" pitchFamily="34" charset="0"/>
              </a:rPr>
              <a:t>now </a:t>
            </a:r>
            <a:r>
              <a:rPr lang="en-US" sz="5400" spc="-102" dirty="0">
                <a:ln w="3175">
                  <a:noFill/>
                </a:ln>
                <a:solidFill>
                  <a:srgbClr val="505050"/>
                </a:solidFill>
                <a:latin typeface="Segoe UI Light"/>
                <a:cs typeface="Segoe UI" pitchFamily="34" charset="0"/>
              </a:rPr>
              <a:t>what you will be hereafter." </a:t>
            </a:r>
          </a:p>
          <a:p>
            <a:pPr algn="r"/>
            <a:r>
              <a:rPr lang="en-US" sz="5400" spc="-102" dirty="0">
                <a:ln w="3175">
                  <a:noFill/>
                </a:ln>
                <a:solidFill>
                  <a:srgbClr val="505050"/>
                </a:solidFill>
                <a:latin typeface="Segoe UI Light"/>
                <a:cs typeface="Segoe UI" pitchFamily="34" charset="0"/>
              </a:rPr>
              <a:t>William James</a:t>
            </a:r>
            <a:endParaRPr lang="pt-PT" sz="5400" spc="-102" dirty="0">
              <a:ln w="3175">
                <a:noFill/>
              </a:ln>
              <a:solidFill>
                <a:srgbClr val="505050"/>
              </a:solidFill>
              <a:latin typeface="Segoe UI Light"/>
              <a:cs typeface="Segoe UI" pitchFamily="34" charset="0"/>
            </a:endParaRPr>
          </a:p>
        </p:txBody>
      </p:sp>
    </p:spTree>
    <p:extLst>
      <p:ext uri="{BB962C8B-B14F-4D97-AF65-F5344CB8AC3E}">
        <p14:creationId xmlns:p14="http://schemas.microsoft.com/office/powerpoint/2010/main" val="11815507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302F"/>
        </a:solidFill>
        <a:effectLst/>
      </p:bgPr>
    </p:bg>
    <p:spTree>
      <p:nvGrpSpPr>
        <p:cNvPr id="1" name=""/>
        <p:cNvGrpSpPr/>
        <p:nvPr/>
      </p:nvGrpSpPr>
      <p:grpSpPr>
        <a:xfrm>
          <a:off x="0" y="0"/>
          <a:ext cx="0" cy="0"/>
          <a:chOff x="0" y="0"/>
          <a:chExt cx="0" cy="0"/>
        </a:xfrm>
      </p:grpSpPr>
      <p:pic>
        <p:nvPicPr>
          <p:cNvPr id="5" name="Picture 2" descr="http://www.downloadclipart.net/medium/11072-red-heart-clip-art.png">
            <a:extLst>
              <a:ext uri="{FF2B5EF4-FFF2-40B4-BE49-F238E27FC236}">
                <a16:creationId xmlns:a16="http://schemas.microsoft.com/office/drawing/2014/main" id="{AE364308-0D01-4FFC-8A24-3DD7213AA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2100263"/>
            <a:ext cx="2857500" cy="26574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1086399-4A9F-42F7-AA76-8E6E1F0A061A}"/>
              </a:ext>
            </a:extLst>
          </p:cNvPr>
          <p:cNvSpPr txBox="1">
            <a:spLocks/>
          </p:cNvSpPr>
          <p:nvPr/>
        </p:nvSpPr>
        <p:spPr>
          <a:xfrm>
            <a:off x="2201709" y="1899764"/>
            <a:ext cx="545123" cy="1255774"/>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3900" b="0" i="0" u="none" strike="noStrike" kern="1200" cap="none" spc="-102" normalizeH="0" baseline="0" noProof="0" dirty="0">
                <a:ln w="3175">
                  <a:noFill/>
                </a:ln>
                <a:solidFill>
                  <a:srgbClr val="CFD2D7"/>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I</a:t>
            </a:r>
            <a:endParaRPr kumimoji="0" lang="en-US" sz="23900" b="0" i="0" u="none" strike="noStrike" kern="1200" cap="none" spc="-102" normalizeH="0" baseline="0" noProof="0" dirty="0">
              <a:ln w="3175">
                <a:noFill/>
              </a:ln>
              <a:solidFill>
                <a:srgbClr val="CFD2D7"/>
              </a:solidFill>
              <a:effectLst/>
              <a:uLnTx/>
              <a:uFillTx/>
              <a:latin typeface="Segoe UI Light"/>
            </a:endParaRPr>
          </a:p>
        </p:txBody>
      </p:sp>
      <p:grpSp>
        <p:nvGrpSpPr>
          <p:cNvPr id="4" name="Group 5">
            <a:extLst>
              <a:ext uri="{FF2B5EF4-FFF2-40B4-BE49-F238E27FC236}">
                <a16:creationId xmlns:a16="http://schemas.microsoft.com/office/drawing/2014/main" id="{CFB03A8F-7673-429C-8C9B-73AB0D7C0195}"/>
              </a:ext>
            </a:extLst>
          </p:cNvPr>
          <p:cNvGrpSpPr>
            <a:grpSpLocks noChangeAspect="1"/>
          </p:cNvGrpSpPr>
          <p:nvPr/>
        </p:nvGrpSpPr>
        <p:grpSpPr bwMode="auto">
          <a:xfrm>
            <a:off x="8307388" y="2263775"/>
            <a:ext cx="2595562" cy="3616325"/>
            <a:chOff x="5233" y="1426"/>
            <a:chExt cx="1635" cy="2278"/>
          </a:xfrm>
        </p:grpSpPr>
        <p:sp>
          <p:nvSpPr>
            <p:cNvPr id="8" name="AutoShape 4">
              <a:extLst>
                <a:ext uri="{FF2B5EF4-FFF2-40B4-BE49-F238E27FC236}">
                  <a16:creationId xmlns:a16="http://schemas.microsoft.com/office/drawing/2014/main" id="{9743E27E-9FD8-48DE-A374-D09551EDFBDF}"/>
                </a:ext>
              </a:extLst>
            </p:cNvPr>
            <p:cNvSpPr>
              <a:spLocks noChangeAspect="1" noChangeArrowheads="1" noTextEdit="1"/>
            </p:cNvSpPr>
            <p:nvPr/>
          </p:nvSpPr>
          <p:spPr bwMode="auto">
            <a:xfrm>
              <a:off x="5233" y="1426"/>
              <a:ext cx="1635"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PT"/>
            </a:p>
          </p:txBody>
        </p:sp>
        <p:sp>
          <p:nvSpPr>
            <p:cNvPr id="9" name="Freeform 6">
              <a:extLst>
                <a:ext uri="{FF2B5EF4-FFF2-40B4-BE49-F238E27FC236}">
                  <a16:creationId xmlns:a16="http://schemas.microsoft.com/office/drawing/2014/main" id="{A9FC8C73-6523-448E-8AA9-467C6813F0DA}"/>
                </a:ext>
              </a:extLst>
            </p:cNvPr>
            <p:cNvSpPr>
              <a:spLocks noEditPoints="1"/>
            </p:cNvSpPr>
            <p:nvPr/>
          </p:nvSpPr>
          <p:spPr bwMode="auto">
            <a:xfrm>
              <a:off x="5425" y="1434"/>
              <a:ext cx="787" cy="1333"/>
            </a:xfrm>
            <a:custGeom>
              <a:avLst/>
              <a:gdLst>
                <a:gd name="T0" fmla="*/ 1407 w 1510"/>
                <a:gd name="T1" fmla="*/ 0 h 2556"/>
                <a:gd name="T2" fmla="*/ 103 w 1510"/>
                <a:gd name="T3" fmla="*/ 0 h 2556"/>
                <a:gd name="T4" fmla="*/ 0 w 1510"/>
                <a:gd name="T5" fmla="*/ 104 h 2556"/>
                <a:gd name="T6" fmla="*/ 0 w 1510"/>
                <a:gd name="T7" fmla="*/ 1817 h 2556"/>
                <a:gd name="T8" fmla="*/ 557 w 1510"/>
                <a:gd name="T9" fmla="*/ 1817 h 2556"/>
                <a:gd name="T10" fmla="*/ 661 w 1510"/>
                <a:gd name="T11" fmla="*/ 1920 h 2556"/>
                <a:gd name="T12" fmla="*/ 661 w 1510"/>
                <a:gd name="T13" fmla="*/ 2023 h 2556"/>
                <a:gd name="T14" fmla="*/ 737 w 1510"/>
                <a:gd name="T15" fmla="*/ 2000 h 2556"/>
                <a:gd name="T16" fmla="*/ 871 w 1510"/>
                <a:gd name="T17" fmla="*/ 2133 h 2556"/>
                <a:gd name="T18" fmla="*/ 737 w 1510"/>
                <a:gd name="T19" fmla="*/ 2267 h 2556"/>
                <a:gd name="T20" fmla="*/ 661 w 1510"/>
                <a:gd name="T21" fmla="*/ 2244 h 2556"/>
                <a:gd name="T22" fmla="*/ 661 w 1510"/>
                <a:gd name="T23" fmla="*/ 2556 h 2556"/>
                <a:gd name="T24" fmla="*/ 1407 w 1510"/>
                <a:gd name="T25" fmla="*/ 2556 h 2556"/>
                <a:gd name="T26" fmla="*/ 1510 w 1510"/>
                <a:gd name="T27" fmla="*/ 2453 h 2556"/>
                <a:gd name="T28" fmla="*/ 1510 w 1510"/>
                <a:gd name="T29" fmla="*/ 104 h 2556"/>
                <a:gd name="T30" fmla="*/ 1407 w 1510"/>
                <a:gd name="T31" fmla="*/ 0 h 2556"/>
                <a:gd name="T32" fmla="*/ 1124 w 1510"/>
                <a:gd name="T33" fmla="*/ 1290 h 2556"/>
                <a:gd name="T34" fmla="*/ 387 w 1510"/>
                <a:gd name="T35" fmla="*/ 1290 h 2556"/>
                <a:gd name="T36" fmla="*/ 283 w 1510"/>
                <a:gd name="T37" fmla="*/ 1196 h 2556"/>
                <a:gd name="T38" fmla="*/ 387 w 1510"/>
                <a:gd name="T39" fmla="*/ 1103 h 2556"/>
                <a:gd name="T40" fmla="*/ 1124 w 1510"/>
                <a:gd name="T41" fmla="*/ 1103 h 2556"/>
                <a:gd name="T42" fmla="*/ 1227 w 1510"/>
                <a:gd name="T43" fmla="*/ 1196 h 2556"/>
                <a:gd name="T44" fmla="*/ 1124 w 1510"/>
                <a:gd name="T45" fmla="*/ 1290 h 2556"/>
                <a:gd name="T46" fmla="*/ 1124 w 1510"/>
                <a:gd name="T47" fmla="*/ 893 h 2556"/>
                <a:gd name="T48" fmla="*/ 387 w 1510"/>
                <a:gd name="T49" fmla="*/ 893 h 2556"/>
                <a:gd name="T50" fmla="*/ 283 w 1510"/>
                <a:gd name="T51" fmla="*/ 800 h 2556"/>
                <a:gd name="T52" fmla="*/ 387 w 1510"/>
                <a:gd name="T53" fmla="*/ 706 h 2556"/>
                <a:gd name="T54" fmla="*/ 1124 w 1510"/>
                <a:gd name="T55" fmla="*/ 706 h 2556"/>
                <a:gd name="T56" fmla="*/ 1227 w 1510"/>
                <a:gd name="T57" fmla="*/ 800 h 2556"/>
                <a:gd name="T58" fmla="*/ 1124 w 1510"/>
                <a:gd name="T59" fmla="*/ 893 h 2556"/>
                <a:gd name="T60" fmla="*/ 1124 w 1510"/>
                <a:gd name="T61" fmla="*/ 503 h 2556"/>
                <a:gd name="T62" fmla="*/ 387 w 1510"/>
                <a:gd name="T63" fmla="*/ 503 h 2556"/>
                <a:gd name="T64" fmla="*/ 283 w 1510"/>
                <a:gd name="T65" fmla="*/ 409 h 2556"/>
                <a:gd name="T66" fmla="*/ 387 w 1510"/>
                <a:gd name="T67" fmla="*/ 316 h 2556"/>
                <a:gd name="T68" fmla="*/ 1124 w 1510"/>
                <a:gd name="T69" fmla="*/ 316 h 2556"/>
                <a:gd name="T70" fmla="*/ 1227 w 1510"/>
                <a:gd name="T71" fmla="*/ 409 h 2556"/>
                <a:gd name="T72" fmla="*/ 1124 w 1510"/>
                <a:gd name="T73" fmla="*/ 503 h 2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0" h="2556">
                  <a:moveTo>
                    <a:pt x="1407" y="0"/>
                  </a:moveTo>
                  <a:lnTo>
                    <a:pt x="103" y="0"/>
                  </a:lnTo>
                  <a:cubicBezTo>
                    <a:pt x="46" y="0"/>
                    <a:pt x="0" y="47"/>
                    <a:pt x="0" y="104"/>
                  </a:cubicBezTo>
                  <a:lnTo>
                    <a:pt x="0" y="1817"/>
                  </a:lnTo>
                  <a:lnTo>
                    <a:pt x="557" y="1817"/>
                  </a:lnTo>
                  <a:cubicBezTo>
                    <a:pt x="614" y="1817"/>
                    <a:pt x="661" y="1864"/>
                    <a:pt x="661" y="1920"/>
                  </a:cubicBezTo>
                  <a:lnTo>
                    <a:pt x="661" y="2023"/>
                  </a:lnTo>
                  <a:cubicBezTo>
                    <a:pt x="682" y="2008"/>
                    <a:pt x="708" y="2000"/>
                    <a:pt x="737" y="2000"/>
                  </a:cubicBezTo>
                  <a:cubicBezTo>
                    <a:pt x="811" y="2000"/>
                    <a:pt x="871" y="2059"/>
                    <a:pt x="871" y="2133"/>
                  </a:cubicBezTo>
                  <a:cubicBezTo>
                    <a:pt x="871" y="2207"/>
                    <a:pt x="811" y="2267"/>
                    <a:pt x="737" y="2267"/>
                  </a:cubicBezTo>
                  <a:cubicBezTo>
                    <a:pt x="708" y="2267"/>
                    <a:pt x="682" y="2259"/>
                    <a:pt x="661" y="2244"/>
                  </a:cubicBezTo>
                  <a:lnTo>
                    <a:pt x="661" y="2556"/>
                  </a:lnTo>
                  <a:lnTo>
                    <a:pt x="1407" y="2556"/>
                  </a:lnTo>
                  <a:cubicBezTo>
                    <a:pt x="1464" y="2556"/>
                    <a:pt x="1510" y="2510"/>
                    <a:pt x="1510" y="2453"/>
                  </a:cubicBezTo>
                  <a:lnTo>
                    <a:pt x="1510" y="104"/>
                  </a:lnTo>
                  <a:cubicBezTo>
                    <a:pt x="1510" y="47"/>
                    <a:pt x="1464" y="0"/>
                    <a:pt x="1407" y="0"/>
                  </a:cubicBezTo>
                  <a:close/>
                  <a:moveTo>
                    <a:pt x="1124" y="1290"/>
                  </a:moveTo>
                  <a:lnTo>
                    <a:pt x="387" y="1290"/>
                  </a:lnTo>
                  <a:cubicBezTo>
                    <a:pt x="330" y="1290"/>
                    <a:pt x="283" y="1248"/>
                    <a:pt x="283" y="1196"/>
                  </a:cubicBezTo>
                  <a:cubicBezTo>
                    <a:pt x="283" y="1145"/>
                    <a:pt x="330" y="1103"/>
                    <a:pt x="387" y="1103"/>
                  </a:cubicBezTo>
                  <a:lnTo>
                    <a:pt x="1124" y="1103"/>
                  </a:lnTo>
                  <a:cubicBezTo>
                    <a:pt x="1181" y="1103"/>
                    <a:pt x="1227" y="1145"/>
                    <a:pt x="1227" y="1196"/>
                  </a:cubicBezTo>
                  <a:cubicBezTo>
                    <a:pt x="1227" y="1248"/>
                    <a:pt x="1181" y="1290"/>
                    <a:pt x="1124" y="1290"/>
                  </a:cubicBezTo>
                  <a:close/>
                  <a:moveTo>
                    <a:pt x="1124" y="893"/>
                  </a:moveTo>
                  <a:lnTo>
                    <a:pt x="387" y="893"/>
                  </a:lnTo>
                  <a:cubicBezTo>
                    <a:pt x="330" y="893"/>
                    <a:pt x="283" y="851"/>
                    <a:pt x="283" y="800"/>
                  </a:cubicBezTo>
                  <a:cubicBezTo>
                    <a:pt x="283" y="748"/>
                    <a:pt x="330" y="706"/>
                    <a:pt x="387" y="706"/>
                  </a:cubicBezTo>
                  <a:lnTo>
                    <a:pt x="1124" y="706"/>
                  </a:lnTo>
                  <a:cubicBezTo>
                    <a:pt x="1181" y="706"/>
                    <a:pt x="1227" y="748"/>
                    <a:pt x="1227" y="800"/>
                  </a:cubicBezTo>
                  <a:cubicBezTo>
                    <a:pt x="1227" y="851"/>
                    <a:pt x="1181" y="893"/>
                    <a:pt x="1124" y="893"/>
                  </a:cubicBezTo>
                  <a:close/>
                  <a:moveTo>
                    <a:pt x="1124" y="503"/>
                  </a:moveTo>
                  <a:lnTo>
                    <a:pt x="387" y="503"/>
                  </a:lnTo>
                  <a:cubicBezTo>
                    <a:pt x="330" y="503"/>
                    <a:pt x="283" y="461"/>
                    <a:pt x="283" y="409"/>
                  </a:cubicBezTo>
                  <a:cubicBezTo>
                    <a:pt x="283" y="358"/>
                    <a:pt x="330" y="316"/>
                    <a:pt x="387" y="316"/>
                  </a:cubicBezTo>
                  <a:lnTo>
                    <a:pt x="1124" y="316"/>
                  </a:lnTo>
                  <a:cubicBezTo>
                    <a:pt x="1181" y="316"/>
                    <a:pt x="1227" y="358"/>
                    <a:pt x="1227" y="409"/>
                  </a:cubicBezTo>
                  <a:cubicBezTo>
                    <a:pt x="1227" y="461"/>
                    <a:pt x="1181" y="503"/>
                    <a:pt x="1124" y="503"/>
                  </a:cubicBezTo>
                  <a:close/>
                </a:path>
              </a:pathLst>
            </a:custGeom>
            <a:solidFill>
              <a:srgbClr val="3F478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0" name="Freeform 7">
              <a:extLst>
                <a:ext uri="{FF2B5EF4-FFF2-40B4-BE49-F238E27FC236}">
                  <a16:creationId xmlns:a16="http://schemas.microsoft.com/office/drawing/2014/main" id="{051110B8-857E-4805-B02D-730BE4D1450A}"/>
                </a:ext>
              </a:extLst>
            </p:cNvPr>
            <p:cNvSpPr>
              <a:spLocks noEditPoints="1"/>
            </p:cNvSpPr>
            <p:nvPr/>
          </p:nvSpPr>
          <p:spPr bwMode="auto">
            <a:xfrm>
              <a:off x="5241" y="2418"/>
              <a:ext cx="495" cy="501"/>
            </a:xfrm>
            <a:custGeom>
              <a:avLst/>
              <a:gdLst>
                <a:gd name="T0" fmla="*/ 845 w 948"/>
                <a:gd name="T1" fmla="*/ 0 h 961"/>
                <a:gd name="T2" fmla="*/ 104 w 948"/>
                <a:gd name="T3" fmla="*/ 0 h 961"/>
                <a:gd name="T4" fmla="*/ 0 w 948"/>
                <a:gd name="T5" fmla="*/ 103 h 961"/>
                <a:gd name="T6" fmla="*/ 0 w 948"/>
                <a:gd name="T7" fmla="*/ 858 h 961"/>
                <a:gd name="T8" fmla="*/ 104 w 948"/>
                <a:gd name="T9" fmla="*/ 961 h 961"/>
                <a:gd name="T10" fmla="*/ 845 w 948"/>
                <a:gd name="T11" fmla="*/ 961 h 961"/>
                <a:gd name="T12" fmla="*/ 948 w 948"/>
                <a:gd name="T13" fmla="*/ 858 h 961"/>
                <a:gd name="T14" fmla="*/ 948 w 948"/>
                <a:gd name="T15" fmla="*/ 103 h 961"/>
                <a:gd name="T16" fmla="*/ 845 w 948"/>
                <a:gd name="T17" fmla="*/ 0 h 961"/>
                <a:gd name="T18" fmla="*/ 721 w 948"/>
                <a:gd name="T19" fmla="*/ 880 h 961"/>
                <a:gd name="T20" fmla="*/ 616 w 948"/>
                <a:gd name="T21" fmla="*/ 776 h 961"/>
                <a:gd name="T22" fmla="*/ 689 w 948"/>
                <a:gd name="T23" fmla="*/ 676 h 961"/>
                <a:gd name="T24" fmla="*/ 689 w 948"/>
                <a:gd name="T25" fmla="*/ 531 h 961"/>
                <a:gd name="T26" fmla="*/ 259 w 948"/>
                <a:gd name="T27" fmla="*/ 531 h 961"/>
                <a:gd name="T28" fmla="*/ 259 w 948"/>
                <a:gd name="T29" fmla="*/ 676 h 961"/>
                <a:gd name="T30" fmla="*/ 332 w 948"/>
                <a:gd name="T31" fmla="*/ 776 h 961"/>
                <a:gd name="T32" fmla="*/ 228 w 948"/>
                <a:gd name="T33" fmla="*/ 880 h 961"/>
                <a:gd name="T34" fmla="*/ 123 w 948"/>
                <a:gd name="T35" fmla="*/ 776 h 961"/>
                <a:gd name="T36" fmla="*/ 194 w 948"/>
                <a:gd name="T37" fmla="*/ 676 h 961"/>
                <a:gd name="T38" fmla="*/ 194 w 948"/>
                <a:gd name="T39" fmla="*/ 519 h 961"/>
                <a:gd name="T40" fmla="*/ 246 w 948"/>
                <a:gd name="T41" fmla="*/ 467 h 961"/>
                <a:gd name="T42" fmla="*/ 442 w 948"/>
                <a:gd name="T43" fmla="*/ 467 h 961"/>
                <a:gd name="T44" fmla="*/ 442 w 948"/>
                <a:gd name="T45" fmla="*/ 285 h 961"/>
                <a:gd name="T46" fmla="*/ 369 w 948"/>
                <a:gd name="T47" fmla="*/ 186 h 961"/>
                <a:gd name="T48" fmla="*/ 474 w 948"/>
                <a:gd name="T49" fmla="*/ 81 h 961"/>
                <a:gd name="T50" fmla="*/ 579 w 948"/>
                <a:gd name="T51" fmla="*/ 186 h 961"/>
                <a:gd name="T52" fmla="*/ 506 w 948"/>
                <a:gd name="T53" fmla="*/ 285 h 961"/>
                <a:gd name="T54" fmla="*/ 506 w 948"/>
                <a:gd name="T55" fmla="*/ 467 h 961"/>
                <a:gd name="T56" fmla="*/ 702 w 948"/>
                <a:gd name="T57" fmla="*/ 467 h 961"/>
                <a:gd name="T58" fmla="*/ 754 w 948"/>
                <a:gd name="T59" fmla="*/ 519 h 961"/>
                <a:gd name="T60" fmla="*/ 754 w 948"/>
                <a:gd name="T61" fmla="*/ 676 h 961"/>
                <a:gd name="T62" fmla="*/ 825 w 948"/>
                <a:gd name="T63" fmla="*/ 776 h 961"/>
                <a:gd name="T64" fmla="*/ 721 w 948"/>
                <a:gd name="T65" fmla="*/ 88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8" h="961">
                  <a:moveTo>
                    <a:pt x="845" y="0"/>
                  </a:moveTo>
                  <a:lnTo>
                    <a:pt x="104" y="0"/>
                  </a:lnTo>
                  <a:cubicBezTo>
                    <a:pt x="47" y="0"/>
                    <a:pt x="0" y="47"/>
                    <a:pt x="0" y="103"/>
                  </a:cubicBezTo>
                  <a:lnTo>
                    <a:pt x="0" y="858"/>
                  </a:lnTo>
                  <a:cubicBezTo>
                    <a:pt x="0" y="915"/>
                    <a:pt x="47" y="961"/>
                    <a:pt x="104" y="961"/>
                  </a:cubicBezTo>
                  <a:lnTo>
                    <a:pt x="845" y="961"/>
                  </a:lnTo>
                  <a:cubicBezTo>
                    <a:pt x="901" y="961"/>
                    <a:pt x="948" y="915"/>
                    <a:pt x="948" y="858"/>
                  </a:cubicBezTo>
                  <a:lnTo>
                    <a:pt x="948" y="103"/>
                  </a:lnTo>
                  <a:cubicBezTo>
                    <a:pt x="948" y="47"/>
                    <a:pt x="901" y="0"/>
                    <a:pt x="845" y="0"/>
                  </a:cubicBezTo>
                  <a:close/>
                  <a:moveTo>
                    <a:pt x="721" y="880"/>
                  </a:moveTo>
                  <a:cubicBezTo>
                    <a:pt x="663" y="880"/>
                    <a:pt x="616" y="834"/>
                    <a:pt x="616" y="776"/>
                  </a:cubicBezTo>
                  <a:cubicBezTo>
                    <a:pt x="616" y="729"/>
                    <a:pt x="647" y="689"/>
                    <a:pt x="689" y="676"/>
                  </a:cubicBezTo>
                  <a:lnTo>
                    <a:pt x="689" y="531"/>
                  </a:lnTo>
                  <a:lnTo>
                    <a:pt x="259" y="531"/>
                  </a:lnTo>
                  <a:lnTo>
                    <a:pt x="259" y="676"/>
                  </a:lnTo>
                  <a:cubicBezTo>
                    <a:pt x="301" y="689"/>
                    <a:pt x="332" y="729"/>
                    <a:pt x="332" y="776"/>
                  </a:cubicBezTo>
                  <a:cubicBezTo>
                    <a:pt x="332" y="834"/>
                    <a:pt x="285" y="880"/>
                    <a:pt x="228" y="880"/>
                  </a:cubicBezTo>
                  <a:cubicBezTo>
                    <a:pt x="170" y="880"/>
                    <a:pt x="123" y="834"/>
                    <a:pt x="123" y="776"/>
                  </a:cubicBezTo>
                  <a:cubicBezTo>
                    <a:pt x="123" y="730"/>
                    <a:pt x="153" y="690"/>
                    <a:pt x="194" y="676"/>
                  </a:cubicBezTo>
                  <a:lnTo>
                    <a:pt x="194" y="519"/>
                  </a:lnTo>
                  <a:cubicBezTo>
                    <a:pt x="194" y="490"/>
                    <a:pt x="218" y="467"/>
                    <a:pt x="246" y="467"/>
                  </a:cubicBezTo>
                  <a:lnTo>
                    <a:pt x="442" y="467"/>
                  </a:lnTo>
                  <a:lnTo>
                    <a:pt x="442" y="285"/>
                  </a:lnTo>
                  <a:cubicBezTo>
                    <a:pt x="400" y="272"/>
                    <a:pt x="369" y="232"/>
                    <a:pt x="369" y="186"/>
                  </a:cubicBezTo>
                  <a:cubicBezTo>
                    <a:pt x="369" y="128"/>
                    <a:pt x="416" y="81"/>
                    <a:pt x="474" y="81"/>
                  </a:cubicBezTo>
                  <a:cubicBezTo>
                    <a:pt x="532" y="81"/>
                    <a:pt x="579" y="128"/>
                    <a:pt x="579" y="186"/>
                  </a:cubicBezTo>
                  <a:cubicBezTo>
                    <a:pt x="579" y="232"/>
                    <a:pt x="548" y="272"/>
                    <a:pt x="506" y="285"/>
                  </a:cubicBezTo>
                  <a:lnTo>
                    <a:pt x="506" y="467"/>
                  </a:lnTo>
                  <a:lnTo>
                    <a:pt x="702" y="467"/>
                  </a:lnTo>
                  <a:cubicBezTo>
                    <a:pt x="731" y="467"/>
                    <a:pt x="754" y="490"/>
                    <a:pt x="754" y="519"/>
                  </a:cubicBezTo>
                  <a:lnTo>
                    <a:pt x="754" y="676"/>
                  </a:lnTo>
                  <a:cubicBezTo>
                    <a:pt x="795" y="690"/>
                    <a:pt x="825" y="730"/>
                    <a:pt x="825" y="776"/>
                  </a:cubicBezTo>
                  <a:cubicBezTo>
                    <a:pt x="825" y="834"/>
                    <a:pt x="778" y="880"/>
                    <a:pt x="721" y="880"/>
                  </a:cubicBezTo>
                  <a:close/>
                </a:path>
              </a:pathLst>
            </a:custGeom>
            <a:solidFill>
              <a:srgbClr val="3F478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1" name="Freeform 8">
              <a:extLst>
                <a:ext uri="{FF2B5EF4-FFF2-40B4-BE49-F238E27FC236}">
                  <a16:creationId xmlns:a16="http://schemas.microsoft.com/office/drawing/2014/main" id="{6ADF5CAF-769B-4F41-8FBA-4CBEE638E921}"/>
                </a:ext>
              </a:extLst>
            </p:cNvPr>
            <p:cNvSpPr>
              <a:spLocks/>
            </p:cNvSpPr>
            <p:nvPr/>
          </p:nvSpPr>
          <p:spPr bwMode="auto">
            <a:xfrm>
              <a:off x="5241" y="3170"/>
              <a:ext cx="197" cy="193"/>
            </a:xfrm>
            <a:custGeom>
              <a:avLst/>
              <a:gdLst>
                <a:gd name="T0" fmla="*/ 378 w 378"/>
                <a:gd name="T1" fmla="*/ 370 h 370"/>
                <a:gd name="T2" fmla="*/ 335 w 378"/>
                <a:gd name="T3" fmla="*/ 370 h 370"/>
                <a:gd name="T4" fmla="*/ 335 w 378"/>
                <a:gd name="T5" fmla="*/ 122 h 370"/>
                <a:gd name="T6" fmla="*/ 338 w 378"/>
                <a:gd name="T7" fmla="*/ 50 h 370"/>
                <a:gd name="T8" fmla="*/ 337 w 378"/>
                <a:gd name="T9" fmla="*/ 50 h 370"/>
                <a:gd name="T10" fmla="*/ 326 w 378"/>
                <a:gd name="T11" fmla="*/ 85 h 370"/>
                <a:gd name="T12" fmla="*/ 200 w 378"/>
                <a:gd name="T13" fmla="*/ 370 h 370"/>
                <a:gd name="T14" fmla="*/ 178 w 378"/>
                <a:gd name="T15" fmla="*/ 370 h 370"/>
                <a:gd name="T16" fmla="*/ 52 w 378"/>
                <a:gd name="T17" fmla="*/ 88 h 370"/>
                <a:gd name="T18" fmla="*/ 41 w 378"/>
                <a:gd name="T19" fmla="*/ 50 h 370"/>
                <a:gd name="T20" fmla="*/ 40 w 378"/>
                <a:gd name="T21" fmla="*/ 50 h 370"/>
                <a:gd name="T22" fmla="*/ 42 w 378"/>
                <a:gd name="T23" fmla="*/ 122 h 370"/>
                <a:gd name="T24" fmla="*/ 42 w 378"/>
                <a:gd name="T25" fmla="*/ 370 h 370"/>
                <a:gd name="T26" fmla="*/ 0 w 378"/>
                <a:gd name="T27" fmla="*/ 370 h 370"/>
                <a:gd name="T28" fmla="*/ 0 w 378"/>
                <a:gd name="T29" fmla="*/ 0 h 370"/>
                <a:gd name="T30" fmla="*/ 58 w 378"/>
                <a:gd name="T31" fmla="*/ 0 h 370"/>
                <a:gd name="T32" fmla="*/ 171 w 378"/>
                <a:gd name="T33" fmla="*/ 258 h 370"/>
                <a:gd name="T34" fmla="*/ 188 w 378"/>
                <a:gd name="T35" fmla="*/ 302 h 370"/>
                <a:gd name="T36" fmla="*/ 190 w 378"/>
                <a:gd name="T37" fmla="*/ 302 h 370"/>
                <a:gd name="T38" fmla="*/ 208 w 378"/>
                <a:gd name="T39" fmla="*/ 257 h 370"/>
                <a:gd name="T40" fmla="*/ 323 w 378"/>
                <a:gd name="T41" fmla="*/ 0 h 370"/>
                <a:gd name="T42" fmla="*/ 378 w 378"/>
                <a:gd name="T43" fmla="*/ 0 h 370"/>
                <a:gd name="T44" fmla="*/ 378 w 378"/>
                <a:gd name="T45" fmla="*/ 370 h 370"/>
                <a:gd name="T46" fmla="*/ 378 w 378"/>
                <a:gd name="T4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8" h="370">
                  <a:moveTo>
                    <a:pt x="378" y="370"/>
                  </a:moveTo>
                  <a:lnTo>
                    <a:pt x="335" y="370"/>
                  </a:lnTo>
                  <a:lnTo>
                    <a:pt x="335" y="122"/>
                  </a:lnTo>
                  <a:cubicBezTo>
                    <a:pt x="335" y="102"/>
                    <a:pt x="336" y="78"/>
                    <a:pt x="338" y="50"/>
                  </a:cubicBezTo>
                  <a:lnTo>
                    <a:pt x="337" y="50"/>
                  </a:lnTo>
                  <a:cubicBezTo>
                    <a:pt x="333" y="66"/>
                    <a:pt x="329" y="78"/>
                    <a:pt x="326" y="85"/>
                  </a:cubicBezTo>
                  <a:lnTo>
                    <a:pt x="200" y="370"/>
                  </a:lnTo>
                  <a:lnTo>
                    <a:pt x="178" y="370"/>
                  </a:lnTo>
                  <a:lnTo>
                    <a:pt x="52" y="88"/>
                  </a:lnTo>
                  <a:cubicBezTo>
                    <a:pt x="49" y="79"/>
                    <a:pt x="45" y="67"/>
                    <a:pt x="41" y="50"/>
                  </a:cubicBezTo>
                  <a:lnTo>
                    <a:pt x="40" y="50"/>
                  </a:lnTo>
                  <a:cubicBezTo>
                    <a:pt x="42" y="64"/>
                    <a:pt x="42" y="89"/>
                    <a:pt x="42" y="122"/>
                  </a:cubicBezTo>
                  <a:lnTo>
                    <a:pt x="42" y="370"/>
                  </a:lnTo>
                  <a:lnTo>
                    <a:pt x="0" y="370"/>
                  </a:lnTo>
                  <a:lnTo>
                    <a:pt x="0" y="0"/>
                  </a:lnTo>
                  <a:lnTo>
                    <a:pt x="58" y="0"/>
                  </a:lnTo>
                  <a:lnTo>
                    <a:pt x="171" y="258"/>
                  </a:lnTo>
                  <a:cubicBezTo>
                    <a:pt x="180" y="278"/>
                    <a:pt x="186" y="292"/>
                    <a:pt x="188" y="302"/>
                  </a:cubicBezTo>
                  <a:lnTo>
                    <a:pt x="190" y="302"/>
                  </a:lnTo>
                  <a:cubicBezTo>
                    <a:pt x="197" y="282"/>
                    <a:pt x="203" y="267"/>
                    <a:pt x="208" y="257"/>
                  </a:cubicBezTo>
                  <a:lnTo>
                    <a:pt x="323" y="0"/>
                  </a:lnTo>
                  <a:lnTo>
                    <a:pt x="378" y="0"/>
                  </a:lnTo>
                  <a:lnTo>
                    <a:pt x="378" y="370"/>
                  </a:lnTo>
                  <a:lnTo>
                    <a:pt x="378" y="370"/>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2" name="Freeform 9">
              <a:extLst>
                <a:ext uri="{FF2B5EF4-FFF2-40B4-BE49-F238E27FC236}">
                  <a16:creationId xmlns:a16="http://schemas.microsoft.com/office/drawing/2014/main" id="{665EC69F-9D02-473B-AD38-E54F2747C4FE}"/>
                </a:ext>
              </a:extLst>
            </p:cNvPr>
            <p:cNvSpPr>
              <a:spLocks noEditPoints="1"/>
            </p:cNvSpPr>
            <p:nvPr/>
          </p:nvSpPr>
          <p:spPr bwMode="auto">
            <a:xfrm>
              <a:off x="5483" y="3162"/>
              <a:ext cx="29" cy="201"/>
            </a:xfrm>
            <a:custGeom>
              <a:avLst/>
              <a:gdLst>
                <a:gd name="T0" fmla="*/ 27 w 55"/>
                <a:gd name="T1" fmla="*/ 55 h 386"/>
                <a:gd name="T2" fmla="*/ 8 w 55"/>
                <a:gd name="T3" fmla="*/ 47 h 386"/>
                <a:gd name="T4" fmla="*/ 0 w 55"/>
                <a:gd name="T5" fmla="*/ 27 h 386"/>
                <a:gd name="T6" fmla="*/ 8 w 55"/>
                <a:gd name="T7" fmla="*/ 7 h 386"/>
                <a:gd name="T8" fmla="*/ 27 w 55"/>
                <a:gd name="T9" fmla="*/ 0 h 386"/>
                <a:gd name="T10" fmla="*/ 47 w 55"/>
                <a:gd name="T11" fmla="*/ 7 h 386"/>
                <a:gd name="T12" fmla="*/ 55 w 55"/>
                <a:gd name="T13" fmla="*/ 27 h 386"/>
                <a:gd name="T14" fmla="*/ 47 w 55"/>
                <a:gd name="T15" fmla="*/ 47 h 386"/>
                <a:gd name="T16" fmla="*/ 27 w 55"/>
                <a:gd name="T17" fmla="*/ 55 h 386"/>
                <a:gd name="T18" fmla="*/ 48 w 55"/>
                <a:gd name="T19" fmla="*/ 386 h 386"/>
                <a:gd name="T20" fmla="*/ 5 w 55"/>
                <a:gd name="T21" fmla="*/ 386 h 386"/>
                <a:gd name="T22" fmla="*/ 5 w 55"/>
                <a:gd name="T23" fmla="*/ 122 h 386"/>
                <a:gd name="T24" fmla="*/ 48 w 55"/>
                <a:gd name="T25" fmla="*/ 122 h 386"/>
                <a:gd name="T26" fmla="*/ 48 w 55"/>
                <a:gd name="T2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86">
                  <a:moveTo>
                    <a:pt x="27" y="55"/>
                  </a:moveTo>
                  <a:cubicBezTo>
                    <a:pt x="19" y="55"/>
                    <a:pt x="13" y="52"/>
                    <a:pt x="8" y="47"/>
                  </a:cubicBezTo>
                  <a:cubicBezTo>
                    <a:pt x="2" y="42"/>
                    <a:pt x="0" y="35"/>
                    <a:pt x="0" y="27"/>
                  </a:cubicBezTo>
                  <a:cubicBezTo>
                    <a:pt x="0" y="19"/>
                    <a:pt x="2" y="13"/>
                    <a:pt x="8" y="7"/>
                  </a:cubicBezTo>
                  <a:cubicBezTo>
                    <a:pt x="13" y="2"/>
                    <a:pt x="19" y="0"/>
                    <a:pt x="27" y="0"/>
                  </a:cubicBezTo>
                  <a:cubicBezTo>
                    <a:pt x="35" y="0"/>
                    <a:pt x="41" y="2"/>
                    <a:pt x="47" y="7"/>
                  </a:cubicBezTo>
                  <a:cubicBezTo>
                    <a:pt x="52" y="13"/>
                    <a:pt x="55" y="19"/>
                    <a:pt x="55" y="27"/>
                  </a:cubicBezTo>
                  <a:cubicBezTo>
                    <a:pt x="55" y="35"/>
                    <a:pt x="52" y="41"/>
                    <a:pt x="47" y="47"/>
                  </a:cubicBezTo>
                  <a:cubicBezTo>
                    <a:pt x="41" y="52"/>
                    <a:pt x="35" y="55"/>
                    <a:pt x="27" y="55"/>
                  </a:cubicBezTo>
                  <a:close/>
                  <a:moveTo>
                    <a:pt x="48" y="386"/>
                  </a:moveTo>
                  <a:lnTo>
                    <a:pt x="5" y="386"/>
                  </a:lnTo>
                  <a:lnTo>
                    <a:pt x="5" y="122"/>
                  </a:lnTo>
                  <a:lnTo>
                    <a:pt x="48" y="122"/>
                  </a:lnTo>
                  <a:lnTo>
                    <a:pt x="48" y="386"/>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3" name="Freeform 10">
              <a:extLst>
                <a:ext uri="{FF2B5EF4-FFF2-40B4-BE49-F238E27FC236}">
                  <a16:creationId xmlns:a16="http://schemas.microsoft.com/office/drawing/2014/main" id="{2A576F1C-6E73-42E5-AFDE-BD354897A8BA}"/>
                </a:ext>
              </a:extLst>
            </p:cNvPr>
            <p:cNvSpPr>
              <a:spLocks/>
            </p:cNvSpPr>
            <p:nvPr/>
          </p:nvSpPr>
          <p:spPr bwMode="auto">
            <a:xfrm>
              <a:off x="5543" y="3222"/>
              <a:ext cx="104" cy="144"/>
            </a:xfrm>
            <a:custGeom>
              <a:avLst/>
              <a:gdLst>
                <a:gd name="T0" fmla="*/ 198 w 199"/>
                <a:gd name="T1" fmla="*/ 259 h 277"/>
                <a:gd name="T2" fmla="*/ 126 w 199"/>
                <a:gd name="T3" fmla="*/ 277 h 277"/>
                <a:gd name="T4" fmla="*/ 35 w 199"/>
                <a:gd name="T5" fmla="*/ 240 h 277"/>
                <a:gd name="T6" fmla="*/ 0 w 199"/>
                <a:gd name="T7" fmla="*/ 145 h 277"/>
                <a:gd name="T8" fmla="*/ 38 w 199"/>
                <a:gd name="T9" fmla="*/ 40 h 277"/>
                <a:gd name="T10" fmla="*/ 137 w 199"/>
                <a:gd name="T11" fmla="*/ 0 h 277"/>
                <a:gd name="T12" fmla="*/ 199 w 199"/>
                <a:gd name="T13" fmla="*/ 13 h 277"/>
                <a:gd name="T14" fmla="*/ 199 w 199"/>
                <a:gd name="T15" fmla="*/ 57 h 277"/>
                <a:gd name="T16" fmla="*/ 136 w 199"/>
                <a:gd name="T17" fmla="*/ 36 h 277"/>
                <a:gd name="T18" fmla="*/ 69 w 199"/>
                <a:gd name="T19" fmla="*/ 65 h 277"/>
                <a:gd name="T20" fmla="*/ 43 w 199"/>
                <a:gd name="T21" fmla="*/ 141 h 277"/>
                <a:gd name="T22" fmla="*/ 68 w 199"/>
                <a:gd name="T23" fmla="*/ 215 h 277"/>
                <a:gd name="T24" fmla="*/ 133 w 199"/>
                <a:gd name="T25" fmla="*/ 241 h 277"/>
                <a:gd name="T26" fmla="*/ 198 w 199"/>
                <a:gd name="T27" fmla="*/ 218 h 277"/>
                <a:gd name="T28" fmla="*/ 198 w 199"/>
                <a:gd name="T29" fmla="*/ 259 h 277"/>
                <a:gd name="T30" fmla="*/ 198 w 199"/>
                <a:gd name="T31" fmla="*/ 25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9" h="277">
                  <a:moveTo>
                    <a:pt x="198" y="259"/>
                  </a:moveTo>
                  <a:cubicBezTo>
                    <a:pt x="178" y="271"/>
                    <a:pt x="154" y="277"/>
                    <a:pt x="126" y="277"/>
                  </a:cubicBezTo>
                  <a:cubicBezTo>
                    <a:pt x="88" y="277"/>
                    <a:pt x="58" y="265"/>
                    <a:pt x="35" y="240"/>
                  </a:cubicBezTo>
                  <a:cubicBezTo>
                    <a:pt x="12" y="216"/>
                    <a:pt x="0" y="184"/>
                    <a:pt x="0" y="145"/>
                  </a:cubicBezTo>
                  <a:cubicBezTo>
                    <a:pt x="0" y="101"/>
                    <a:pt x="13" y="66"/>
                    <a:pt x="38" y="40"/>
                  </a:cubicBezTo>
                  <a:cubicBezTo>
                    <a:pt x="62" y="14"/>
                    <a:pt x="96" y="0"/>
                    <a:pt x="137" y="0"/>
                  </a:cubicBezTo>
                  <a:cubicBezTo>
                    <a:pt x="161" y="0"/>
                    <a:pt x="181" y="5"/>
                    <a:pt x="199" y="13"/>
                  </a:cubicBezTo>
                  <a:lnTo>
                    <a:pt x="199" y="57"/>
                  </a:lnTo>
                  <a:cubicBezTo>
                    <a:pt x="179" y="43"/>
                    <a:pt x="158" y="36"/>
                    <a:pt x="136" y="36"/>
                  </a:cubicBezTo>
                  <a:cubicBezTo>
                    <a:pt x="109" y="36"/>
                    <a:pt x="87" y="46"/>
                    <a:pt x="69" y="65"/>
                  </a:cubicBezTo>
                  <a:cubicBezTo>
                    <a:pt x="52" y="84"/>
                    <a:pt x="43" y="110"/>
                    <a:pt x="43" y="141"/>
                  </a:cubicBezTo>
                  <a:cubicBezTo>
                    <a:pt x="43" y="172"/>
                    <a:pt x="52" y="197"/>
                    <a:pt x="68" y="215"/>
                  </a:cubicBezTo>
                  <a:cubicBezTo>
                    <a:pt x="84" y="232"/>
                    <a:pt x="106" y="241"/>
                    <a:pt x="133" y="241"/>
                  </a:cubicBezTo>
                  <a:cubicBezTo>
                    <a:pt x="156" y="241"/>
                    <a:pt x="178" y="234"/>
                    <a:pt x="198" y="218"/>
                  </a:cubicBezTo>
                  <a:lnTo>
                    <a:pt x="198" y="259"/>
                  </a:lnTo>
                  <a:lnTo>
                    <a:pt x="198" y="259"/>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4" name="Freeform 11">
              <a:extLst>
                <a:ext uri="{FF2B5EF4-FFF2-40B4-BE49-F238E27FC236}">
                  <a16:creationId xmlns:a16="http://schemas.microsoft.com/office/drawing/2014/main" id="{F224ACA7-A439-45A7-B5E3-839081992941}"/>
                </a:ext>
              </a:extLst>
            </p:cNvPr>
            <p:cNvSpPr>
              <a:spLocks/>
            </p:cNvSpPr>
            <p:nvPr/>
          </p:nvSpPr>
          <p:spPr bwMode="auto">
            <a:xfrm>
              <a:off x="5680" y="3223"/>
              <a:ext cx="72" cy="140"/>
            </a:xfrm>
            <a:custGeom>
              <a:avLst/>
              <a:gdLst>
                <a:gd name="T0" fmla="*/ 138 w 138"/>
                <a:gd name="T1" fmla="*/ 47 h 269"/>
                <a:gd name="T2" fmla="*/ 106 w 138"/>
                <a:gd name="T3" fmla="*/ 39 h 269"/>
                <a:gd name="T4" fmla="*/ 61 w 138"/>
                <a:gd name="T5" fmla="*/ 64 h 269"/>
                <a:gd name="T6" fmla="*/ 43 w 138"/>
                <a:gd name="T7" fmla="*/ 134 h 269"/>
                <a:gd name="T8" fmla="*/ 43 w 138"/>
                <a:gd name="T9" fmla="*/ 269 h 269"/>
                <a:gd name="T10" fmla="*/ 0 w 138"/>
                <a:gd name="T11" fmla="*/ 269 h 269"/>
                <a:gd name="T12" fmla="*/ 0 w 138"/>
                <a:gd name="T13" fmla="*/ 5 h 269"/>
                <a:gd name="T14" fmla="*/ 43 w 138"/>
                <a:gd name="T15" fmla="*/ 5 h 269"/>
                <a:gd name="T16" fmla="*/ 43 w 138"/>
                <a:gd name="T17" fmla="*/ 59 h 269"/>
                <a:gd name="T18" fmla="*/ 44 w 138"/>
                <a:gd name="T19" fmla="*/ 59 h 269"/>
                <a:gd name="T20" fmla="*/ 71 w 138"/>
                <a:gd name="T21" fmla="*/ 16 h 269"/>
                <a:gd name="T22" fmla="*/ 113 w 138"/>
                <a:gd name="T23" fmla="*/ 0 h 269"/>
                <a:gd name="T24" fmla="*/ 138 w 138"/>
                <a:gd name="T25" fmla="*/ 4 h 269"/>
                <a:gd name="T26" fmla="*/ 138 w 138"/>
                <a:gd name="T27" fmla="*/ 47 h 269"/>
                <a:gd name="T28" fmla="*/ 138 w 138"/>
                <a:gd name="T29" fmla="*/ 4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269">
                  <a:moveTo>
                    <a:pt x="138" y="47"/>
                  </a:moveTo>
                  <a:cubicBezTo>
                    <a:pt x="131" y="42"/>
                    <a:pt x="120" y="39"/>
                    <a:pt x="106" y="39"/>
                  </a:cubicBezTo>
                  <a:cubicBezTo>
                    <a:pt x="88" y="39"/>
                    <a:pt x="73" y="47"/>
                    <a:pt x="61" y="64"/>
                  </a:cubicBezTo>
                  <a:cubicBezTo>
                    <a:pt x="49" y="81"/>
                    <a:pt x="43" y="105"/>
                    <a:pt x="43" y="134"/>
                  </a:cubicBezTo>
                  <a:lnTo>
                    <a:pt x="43" y="269"/>
                  </a:lnTo>
                  <a:lnTo>
                    <a:pt x="0" y="269"/>
                  </a:lnTo>
                  <a:lnTo>
                    <a:pt x="0" y="5"/>
                  </a:lnTo>
                  <a:lnTo>
                    <a:pt x="43" y="5"/>
                  </a:lnTo>
                  <a:lnTo>
                    <a:pt x="43" y="59"/>
                  </a:lnTo>
                  <a:lnTo>
                    <a:pt x="44" y="59"/>
                  </a:lnTo>
                  <a:cubicBezTo>
                    <a:pt x="50" y="40"/>
                    <a:pt x="59" y="26"/>
                    <a:pt x="71" y="16"/>
                  </a:cubicBezTo>
                  <a:cubicBezTo>
                    <a:pt x="84" y="5"/>
                    <a:pt x="97" y="0"/>
                    <a:pt x="113" y="0"/>
                  </a:cubicBezTo>
                  <a:cubicBezTo>
                    <a:pt x="124" y="0"/>
                    <a:pt x="132" y="1"/>
                    <a:pt x="138" y="4"/>
                  </a:cubicBezTo>
                  <a:lnTo>
                    <a:pt x="138" y="47"/>
                  </a:lnTo>
                  <a:lnTo>
                    <a:pt x="138" y="47"/>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5" name="Freeform 12">
              <a:extLst>
                <a:ext uri="{FF2B5EF4-FFF2-40B4-BE49-F238E27FC236}">
                  <a16:creationId xmlns:a16="http://schemas.microsoft.com/office/drawing/2014/main" id="{C94A8B39-77D7-432F-BE3C-BE959CDFBEFA}"/>
                </a:ext>
              </a:extLst>
            </p:cNvPr>
            <p:cNvSpPr>
              <a:spLocks noEditPoints="1"/>
            </p:cNvSpPr>
            <p:nvPr/>
          </p:nvSpPr>
          <p:spPr bwMode="auto">
            <a:xfrm>
              <a:off x="5763" y="3222"/>
              <a:ext cx="135" cy="144"/>
            </a:xfrm>
            <a:custGeom>
              <a:avLst/>
              <a:gdLst>
                <a:gd name="T0" fmla="*/ 128 w 260"/>
                <a:gd name="T1" fmla="*/ 277 h 277"/>
                <a:gd name="T2" fmla="*/ 35 w 260"/>
                <a:gd name="T3" fmla="*/ 240 h 277"/>
                <a:gd name="T4" fmla="*/ 0 w 260"/>
                <a:gd name="T5" fmla="*/ 142 h 277"/>
                <a:gd name="T6" fmla="*/ 36 w 260"/>
                <a:gd name="T7" fmla="*/ 38 h 277"/>
                <a:gd name="T8" fmla="*/ 135 w 260"/>
                <a:gd name="T9" fmla="*/ 0 h 277"/>
                <a:gd name="T10" fmla="*/ 227 w 260"/>
                <a:gd name="T11" fmla="*/ 37 h 277"/>
                <a:gd name="T12" fmla="*/ 260 w 260"/>
                <a:gd name="T13" fmla="*/ 138 h 277"/>
                <a:gd name="T14" fmla="*/ 224 w 260"/>
                <a:gd name="T15" fmla="*/ 239 h 277"/>
                <a:gd name="T16" fmla="*/ 128 w 260"/>
                <a:gd name="T17" fmla="*/ 277 h 277"/>
                <a:gd name="T18" fmla="*/ 131 w 260"/>
                <a:gd name="T19" fmla="*/ 36 h 277"/>
                <a:gd name="T20" fmla="*/ 67 w 260"/>
                <a:gd name="T21" fmla="*/ 64 h 277"/>
                <a:gd name="T22" fmla="*/ 43 w 260"/>
                <a:gd name="T23" fmla="*/ 140 h 277"/>
                <a:gd name="T24" fmla="*/ 67 w 260"/>
                <a:gd name="T25" fmla="*/ 214 h 277"/>
                <a:gd name="T26" fmla="*/ 131 w 260"/>
                <a:gd name="T27" fmla="*/ 241 h 277"/>
                <a:gd name="T28" fmla="*/ 195 w 260"/>
                <a:gd name="T29" fmla="*/ 215 h 277"/>
                <a:gd name="T30" fmla="*/ 217 w 260"/>
                <a:gd name="T31" fmla="*/ 139 h 277"/>
                <a:gd name="T32" fmla="*/ 195 w 260"/>
                <a:gd name="T33" fmla="*/ 63 h 277"/>
                <a:gd name="T34" fmla="*/ 131 w 260"/>
                <a:gd name="T35" fmla="*/ 3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277">
                  <a:moveTo>
                    <a:pt x="128" y="277"/>
                  </a:moveTo>
                  <a:cubicBezTo>
                    <a:pt x="89" y="277"/>
                    <a:pt x="58" y="265"/>
                    <a:pt x="35" y="240"/>
                  </a:cubicBezTo>
                  <a:cubicBezTo>
                    <a:pt x="12" y="215"/>
                    <a:pt x="0" y="183"/>
                    <a:pt x="0" y="142"/>
                  </a:cubicBezTo>
                  <a:cubicBezTo>
                    <a:pt x="0" y="97"/>
                    <a:pt x="12" y="63"/>
                    <a:pt x="36" y="38"/>
                  </a:cubicBezTo>
                  <a:cubicBezTo>
                    <a:pt x="60" y="13"/>
                    <a:pt x="93" y="0"/>
                    <a:pt x="135" y="0"/>
                  </a:cubicBezTo>
                  <a:cubicBezTo>
                    <a:pt x="174" y="0"/>
                    <a:pt x="205" y="13"/>
                    <a:pt x="227" y="37"/>
                  </a:cubicBezTo>
                  <a:cubicBezTo>
                    <a:pt x="249" y="61"/>
                    <a:pt x="260" y="95"/>
                    <a:pt x="260" y="138"/>
                  </a:cubicBezTo>
                  <a:cubicBezTo>
                    <a:pt x="260" y="180"/>
                    <a:pt x="248" y="214"/>
                    <a:pt x="224" y="239"/>
                  </a:cubicBezTo>
                  <a:cubicBezTo>
                    <a:pt x="200" y="264"/>
                    <a:pt x="168" y="277"/>
                    <a:pt x="128" y="277"/>
                  </a:cubicBezTo>
                  <a:close/>
                  <a:moveTo>
                    <a:pt x="131" y="36"/>
                  </a:moveTo>
                  <a:cubicBezTo>
                    <a:pt x="104" y="36"/>
                    <a:pt x="83" y="45"/>
                    <a:pt x="67" y="64"/>
                  </a:cubicBezTo>
                  <a:cubicBezTo>
                    <a:pt x="51" y="82"/>
                    <a:pt x="43" y="108"/>
                    <a:pt x="43" y="140"/>
                  </a:cubicBezTo>
                  <a:cubicBezTo>
                    <a:pt x="43" y="172"/>
                    <a:pt x="51" y="196"/>
                    <a:pt x="67" y="214"/>
                  </a:cubicBezTo>
                  <a:cubicBezTo>
                    <a:pt x="83" y="232"/>
                    <a:pt x="105" y="241"/>
                    <a:pt x="131" y="241"/>
                  </a:cubicBezTo>
                  <a:cubicBezTo>
                    <a:pt x="159" y="241"/>
                    <a:pt x="180" y="233"/>
                    <a:pt x="195" y="215"/>
                  </a:cubicBezTo>
                  <a:cubicBezTo>
                    <a:pt x="209" y="197"/>
                    <a:pt x="217" y="172"/>
                    <a:pt x="217" y="139"/>
                  </a:cubicBezTo>
                  <a:cubicBezTo>
                    <a:pt x="217" y="106"/>
                    <a:pt x="209" y="81"/>
                    <a:pt x="195" y="63"/>
                  </a:cubicBezTo>
                  <a:cubicBezTo>
                    <a:pt x="180" y="45"/>
                    <a:pt x="159" y="36"/>
                    <a:pt x="131" y="36"/>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6" name="Freeform 13">
              <a:extLst>
                <a:ext uri="{FF2B5EF4-FFF2-40B4-BE49-F238E27FC236}">
                  <a16:creationId xmlns:a16="http://schemas.microsoft.com/office/drawing/2014/main" id="{4B55844E-C11C-403E-8455-62BB015F6EFB}"/>
                </a:ext>
              </a:extLst>
            </p:cNvPr>
            <p:cNvSpPr>
              <a:spLocks/>
            </p:cNvSpPr>
            <p:nvPr/>
          </p:nvSpPr>
          <p:spPr bwMode="auto">
            <a:xfrm>
              <a:off x="5925" y="3222"/>
              <a:ext cx="92" cy="144"/>
            </a:xfrm>
            <a:custGeom>
              <a:avLst/>
              <a:gdLst>
                <a:gd name="T0" fmla="*/ 0 w 176"/>
                <a:gd name="T1" fmla="*/ 261 h 277"/>
                <a:gd name="T2" fmla="*/ 0 w 176"/>
                <a:gd name="T3" fmla="*/ 216 h 277"/>
                <a:gd name="T4" fmla="*/ 77 w 176"/>
                <a:gd name="T5" fmla="*/ 241 h 277"/>
                <a:gd name="T6" fmla="*/ 132 w 176"/>
                <a:gd name="T7" fmla="*/ 204 h 277"/>
                <a:gd name="T8" fmla="*/ 128 w 176"/>
                <a:gd name="T9" fmla="*/ 186 h 277"/>
                <a:gd name="T10" fmla="*/ 115 w 176"/>
                <a:gd name="T11" fmla="*/ 173 h 277"/>
                <a:gd name="T12" fmla="*/ 96 w 176"/>
                <a:gd name="T13" fmla="*/ 163 h 277"/>
                <a:gd name="T14" fmla="*/ 72 w 176"/>
                <a:gd name="T15" fmla="*/ 154 h 277"/>
                <a:gd name="T16" fmla="*/ 41 w 176"/>
                <a:gd name="T17" fmla="*/ 140 h 277"/>
                <a:gd name="T18" fmla="*/ 19 w 176"/>
                <a:gd name="T19" fmla="*/ 124 h 277"/>
                <a:gd name="T20" fmla="*/ 6 w 176"/>
                <a:gd name="T21" fmla="*/ 103 h 277"/>
                <a:gd name="T22" fmla="*/ 1 w 176"/>
                <a:gd name="T23" fmla="*/ 77 h 277"/>
                <a:gd name="T24" fmla="*/ 10 w 176"/>
                <a:gd name="T25" fmla="*/ 44 h 277"/>
                <a:gd name="T26" fmla="*/ 32 w 176"/>
                <a:gd name="T27" fmla="*/ 20 h 277"/>
                <a:gd name="T28" fmla="*/ 65 w 176"/>
                <a:gd name="T29" fmla="*/ 5 h 277"/>
                <a:gd name="T30" fmla="*/ 102 w 176"/>
                <a:gd name="T31" fmla="*/ 0 h 277"/>
                <a:gd name="T32" fmla="*/ 164 w 176"/>
                <a:gd name="T33" fmla="*/ 12 h 277"/>
                <a:gd name="T34" fmla="*/ 164 w 176"/>
                <a:gd name="T35" fmla="*/ 55 h 277"/>
                <a:gd name="T36" fmla="*/ 96 w 176"/>
                <a:gd name="T37" fmla="*/ 36 h 277"/>
                <a:gd name="T38" fmla="*/ 75 w 176"/>
                <a:gd name="T39" fmla="*/ 39 h 277"/>
                <a:gd name="T40" fmla="*/ 59 w 176"/>
                <a:gd name="T41" fmla="*/ 46 h 277"/>
                <a:gd name="T42" fmla="*/ 48 w 176"/>
                <a:gd name="T43" fmla="*/ 58 h 277"/>
                <a:gd name="T44" fmla="*/ 44 w 176"/>
                <a:gd name="T45" fmla="*/ 73 h 277"/>
                <a:gd name="T46" fmla="*/ 48 w 176"/>
                <a:gd name="T47" fmla="*/ 90 h 277"/>
                <a:gd name="T48" fmla="*/ 59 w 176"/>
                <a:gd name="T49" fmla="*/ 103 h 277"/>
                <a:gd name="T50" fmla="*/ 77 w 176"/>
                <a:gd name="T51" fmla="*/ 113 h 277"/>
                <a:gd name="T52" fmla="*/ 100 w 176"/>
                <a:gd name="T53" fmla="*/ 122 h 277"/>
                <a:gd name="T54" fmla="*/ 132 w 176"/>
                <a:gd name="T55" fmla="*/ 136 h 277"/>
                <a:gd name="T56" fmla="*/ 155 w 176"/>
                <a:gd name="T57" fmla="*/ 152 h 277"/>
                <a:gd name="T58" fmla="*/ 170 w 176"/>
                <a:gd name="T59" fmla="*/ 172 h 277"/>
                <a:gd name="T60" fmla="*/ 176 w 176"/>
                <a:gd name="T61" fmla="*/ 200 h 277"/>
                <a:gd name="T62" fmla="*/ 167 w 176"/>
                <a:gd name="T63" fmla="*/ 234 h 277"/>
                <a:gd name="T64" fmla="*/ 144 w 176"/>
                <a:gd name="T65" fmla="*/ 258 h 277"/>
                <a:gd name="T66" fmla="*/ 111 w 176"/>
                <a:gd name="T67" fmla="*/ 272 h 277"/>
                <a:gd name="T68" fmla="*/ 71 w 176"/>
                <a:gd name="T69" fmla="*/ 277 h 277"/>
                <a:gd name="T70" fmla="*/ 0 w 176"/>
                <a:gd name="T71" fmla="*/ 26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277">
                  <a:moveTo>
                    <a:pt x="0" y="261"/>
                  </a:moveTo>
                  <a:lnTo>
                    <a:pt x="0" y="216"/>
                  </a:lnTo>
                  <a:cubicBezTo>
                    <a:pt x="24" y="233"/>
                    <a:pt x="49" y="241"/>
                    <a:pt x="77" y="241"/>
                  </a:cubicBezTo>
                  <a:cubicBezTo>
                    <a:pt x="114" y="241"/>
                    <a:pt x="132" y="229"/>
                    <a:pt x="132" y="204"/>
                  </a:cubicBezTo>
                  <a:cubicBezTo>
                    <a:pt x="132" y="197"/>
                    <a:pt x="131" y="191"/>
                    <a:pt x="128" y="186"/>
                  </a:cubicBezTo>
                  <a:cubicBezTo>
                    <a:pt x="124" y="181"/>
                    <a:pt x="120" y="177"/>
                    <a:pt x="115" y="173"/>
                  </a:cubicBezTo>
                  <a:cubicBezTo>
                    <a:pt x="109" y="169"/>
                    <a:pt x="103" y="166"/>
                    <a:pt x="96" y="163"/>
                  </a:cubicBezTo>
                  <a:cubicBezTo>
                    <a:pt x="88" y="160"/>
                    <a:pt x="80" y="157"/>
                    <a:pt x="72" y="154"/>
                  </a:cubicBezTo>
                  <a:cubicBezTo>
                    <a:pt x="60" y="149"/>
                    <a:pt x="50" y="144"/>
                    <a:pt x="41" y="140"/>
                  </a:cubicBezTo>
                  <a:cubicBezTo>
                    <a:pt x="32" y="135"/>
                    <a:pt x="25" y="130"/>
                    <a:pt x="19" y="124"/>
                  </a:cubicBezTo>
                  <a:cubicBezTo>
                    <a:pt x="13" y="118"/>
                    <a:pt x="9" y="111"/>
                    <a:pt x="6" y="103"/>
                  </a:cubicBezTo>
                  <a:cubicBezTo>
                    <a:pt x="3" y="96"/>
                    <a:pt x="1" y="87"/>
                    <a:pt x="1" y="77"/>
                  </a:cubicBezTo>
                  <a:cubicBezTo>
                    <a:pt x="1" y="64"/>
                    <a:pt x="4" y="53"/>
                    <a:pt x="10" y="44"/>
                  </a:cubicBezTo>
                  <a:cubicBezTo>
                    <a:pt x="15" y="34"/>
                    <a:pt x="23" y="26"/>
                    <a:pt x="32" y="20"/>
                  </a:cubicBezTo>
                  <a:cubicBezTo>
                    <a:pt x="42" y="13"/>
                    <a:pt x="52" y="9"/>
                    <a:pt x="65" y="5"/>
                  </a:cubicBezTo>
                  <a:cubicBezTo>
                    <a:pt x="77" y="2"/>
                    <a:pt x="89" y="0"/>
                    <a:pt x="102" y="0"/>
                  </a:cubicBezTo>
                  <a:cubicBezTo>
                    <a:pt x="125" y="0"/>
                    <a:pt x="145" y="4"/>
                    <a:pt x="164" y="12"/>
                  </a:cubicBezTo>
                  <a:lnTo>
                    <a:pt x="164" y="55"/>
                  </a:lnTo>
                  <a:cubicBezTo>
                    <a:pt x="144" y="42"/>
                    <a:pt x="122" y="36"/>
                    <a:pt x="96" y="36"/>
                  </a:cubicBezTo>
                  <a:cubicBezTo>
                    <a:pt x="89" y="36"/>
                    <a:pt x="81" y="37"/>
                    <a:pt x="75" y="39"/>
                  </a:cubicBezTo>
                  <a:cubicBezTo>
                    <a:pt x="69" y="41"/>
                    <a:pt x="63" y="43"/>
                    <a:pt x="59" y="46"/>
                  </a:cubicBezTo>
                  <a:cubicBezTo>
                    <a:pt x="54" y="50"/>
                    <a:pt x="51" y="54"/>
                    <a:pt x="48" y="58"/>
                  </a:cubicBezTo>
                  <a:cubicBezTo>
                    <a:pt x="46" y="63"/>
                    <a:pt x="44" y="68"/>
                    <a:pt x="44" y="73"/>
                  </a:cubicBezTo>
                  <a:cubicBezTo>
                    <a:pt x="44" y="80"/>
                    <a:pt x="46" y="86"/>
                    <a:pt x="48" y="90"/>
                  </a:cubicBezTo>
                  <a:cubicBezTo>
                    <a:pt x="51" y="95"/>
                    <a:pt x="54" y="99"/>
                    <a:pt x="59" y="103"/>
                  </a:cubicBezTo>
                  <a:cubicBezTo>
                    <a:pt x="64" y="106"/>
                    <a:pt x="70" y="110"/>
                    <a:pt x="77" y="113"/>
                  </a:cubicBezTo>
                  <a:cubicBezTo>
                    <a:pt x="83" y="116"/>
                    <a:pt x="91" y="119"/>
                    <a:pt x="100" y="122"/>
                  </a:cubicBezTo>
                  <a:cubicBezTo>
                    <a:pt x="112" y="127"/>
                    <a:pt x="122" y="131"/>
                    <a:pt x="132" y="136"/>
                  </a:cubicBezTo>
                  <a:cubicBezTo>
                    <a:pt x="141" y="141"/>
                    <a:pt x="149" y="146"/>
                    <a:pt x="155" y="152"/>
                  </a:cubicBezTo>
                  <a:cubicBezTo>
                    <a:pt x="162" y="158"/>
                    <a:pt x="167" y="165"/>
                    <a:pt x="170" y="172"/>
                  </a:cubicBezTo>
                  <a:cubicBezTo>
                    <a:pt x="174" y="180"/>
                    <a:pt x="176" y="189"/>
                    <a:pt x="176" y="200"/>
                  </a:cubicBezTo>
                  <a:cubicBezTo>
                    <a:pt x="176" y="213"/>
                    <a:pt x="173" y="225"/>
                    <a:pt x="167" y="234"/>
                  </a:cubicBezTo>
                  <a:cubicBezTo>
                    <a:pt x="161" y="244"/>
                    <a:pt x="154" y="252"/>
                    <a:pt x="144" y="258"/>
                  </a:cubicBezTo>
                  <a:cubicBezTo>
                    <a:pt x="134" y="264"/>
                    <a:pt x="123" y="269"/>
                    <a:pt x="111" y="272"/>
                  </a:cubicBezTo>
                  <a:cubicBezTo>
                    <a:pt x="98" y="275"/>
                    <a:pt x="85" y="277"/>
                    <a:pt x="71" y="277"/>
                  </a:cubicBezTo>
                  <a:cubicBezTo>
                    <a:pt x="44" y="277"/>
                    <a:pt x="20" y="272"/>
                    <a:pt x="0" y="261"/>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7" name="Freeform 14">
              <a:extLst>
                <a:ext uri="{FF2B5EF4-FFF2-40B4-BE49-F238E27FC236}">
                  <a16:creationId xmlns:a16="http://schemas.microsoft.com/office/drawing/2014/main" id="{18D44276-8620-4480-B1CA-B6E7667B176B}"/>
                </a:ext>
              </a:extLst>
            </p:cNvPr>
            <p:cNvSpPr>
              <a:spLocks noEditPoints="1"/>
            </p:cNvSpPr>
            <p:nvPr/>
          </p:nvSpPr>
          <p:spPr bwMode="auto">
            <a:xfrm>
              <a:off x="6041" y="3222"/>
              <a:ext cx="136" cy="144"/>
            </a:xfrm>
            <a:custGeom>
              <a:avLst/>
              <a:gdLst>
                <a:gd name="T0" fmla="*/ 128 w 260"/>
                <a:gd name="T1" fmla="*/ 277 h 277"/>
                <a:gd name="T2" fmla="*/ 35 w 260"/>
                <a:gd name="T3" fmla="*/ 240 h 277"/>
                <a:gd name="T4" fmla="*/ 0 w 260"/>
                <a:gd name="T5" fmla="*/ 142 h 277"/>
                <a:gd name="T6" fmla="*/ 36 w 260"/>
                <a:gd name="T7" fmla="*/ 38 h 277"/>
                <a:gd name="T8" fmla="*/ 134 w 260"/>
                <a:gd name="T9" fmla="*/ 0 h 277"/>
                <a:gd name="T10" fmla="*/ 226 w 260"/>
                <a:gd name="T11" fmla="*/ 37 h 277"/>
                <a:gd name="T12" fmla="*/ 260 w 260"/>
                <a:gd name="T13" fmla="*/ 138 h 277"/>
                <a:gd name="T14" fmla="*/ 224 w 260"/>
                <a:gd name="T15" fmla="*/ 239 h 277"/>
                <a:gd name="T16" fmla="*/ 128 w 260"/>
                <a:gd name="T17" fmla="*/ 277 h 277"/>
                <a:gd name="T18" fmla="*/ 131 w 260"/>
                <a:gd name="T19" fmla="*/ 36 h 277"/>
                <a:gd name="T20" fmla="*/ 67 w 260"/>
                <a:gd name="T21" fmla="*/ 64 h 277"/>
                <a:gd name="T22" fmla="*/ 43 w 260"/>
                <a:gd name="T23" fmla="*/ 140 h 277"/>
                <a:gd name="T24" fmla="*/ 67 w 260"/>
                <a:gd name="T25" fmla="*/ 214 h 277"/>
                <a:gd name="T26" fmla="*/ 131 w 260"/>
                <a:gd name="T27" fmla="*/ 241 h 277"/>
                <a:gd name="T28" fmla="*/ 194 w 260"/>
                <a:gd name="T29" fmla="*/ 215 h 277"/>
                <a:gd name="T30" fmla="*/ 216 w 260"/>
                <a:gd name="T31" fmla="*/ 139 h 277"/>
                <a:gd name="T32" fmla="*/ 194 w 260"/>
                <a:gd name="T33" fmla="*/ 63 h 277"/>
                <a:gd name="T34" fmla="*/ 131 w 260"/>
                <a:gd name="T35" fmla="*/ 3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277">
                  <a:moveTo>
                    <a:pt x="128" y="277"/>
                  </a:moveTo>
                  <a:cubicBezTo>
                    <a:pt x="89" y="277"/>
                    <a:pt x="58" y="265"/>
                    <a:pt x="35" y="240"/>
                  </a:cubicBezTo>
                  <a:cubicBezTo>
                    <a:pt x="11" y="215"/>
                    <a:pt x="0" y="183"/>
                    <a:pt x="0" y="142"/>
                  </a:cubicBezTo>
                  <a:cubicBezTo>
                    <a:pt x="0" y="97"/>
                    <a:pt x="12" y="63"/>
                    <a:pt x="36" y="38"/>
                  </a:cubicBezTo>
                  <a:cubicBezTo>
                    <a:pt x="60" y="13"/>
                    <a:pt x="93" y="0"/>
                    <a:pt x="134" y="0"/>
                  </a:cubicBezTo>
                  <a:cubicBezTo>
                    <a:pt x="174" y="0"/>
                    <a:pt x="204" y="13"/>
                    <a:pt x="226" y="37"/>
                  </a:cubicBezTo>
                  <a:cubicBezTo>
                    <a:pt x="249" y="61"/>
                    <a:pt x="260" y="95"/>
                    <a:pt x="260" y="138"/>
                  </a:cubicBezTo>
                  <a:cubicBezTo>
                    <a:pt x="260" y="180"/>
                    <a:pt x="248" y="214"/>
                    <a:pt x="224" y="239"/>
                  </a:cubicBezTo>
                  <a:cubicBezTo>
                    <a:pt x="200" y="264"/>
                    <a:pt x="168" y="277"/>
                    <a:pt x="128" y="277"/>
                  </a:cubicBezTo>
                  <a:close/>
                  <a:moveTo>
                    <a:pt x="131" y="36"/>
                  </a:moveTo>
                  <a:cubicBezTo>
                    <a:pt x="104" y="36"/>
                    <a:pt x="83" y="45"/>
                    <a:pt x="67" y="64"/>
                  </a:cubicBezTo>
                  <a:cubicBezTo>
                    <a:pt x="51" y="82"/>
                    <a:pt x="43" y="108"/>
                    <a:pt x="43" y="140"/>
                  </a:cubicBezTo>
                  <a:cubicBezTo>
                    <a:pt x="43" y="172"/>
                    <a:pt x="51" y="196"/>
                    <a:pt x="67" y="214"/>
                  </a:cubicBezTo>
                  <a:cubicBezTo>
                    <a:pt x="83" y="232"/>
                    <a:pt x="104" y="241"/>
                    <a:pt x="131" y="241"/>
                  </a:cubicBezTo>
                  <a:cubicBezTo>
                    <a:pt x="159" y="241"/>
                    <a:pt x="180" y="233"/>
                    <a:pt x="194" y="215"/>
                  </a:cubicBezTo>
                  <a:cubicBezTo>
                    <a:pt x="209" y="197"/>
                    <a:pt x="216" y="172"/>
                    <a:pt x="216" y="139"/>
                  </a:cubicBezTo>
                  <a:cubicBezTo>
                    <a:pt x="216" y="106"/>
                    <a:pt x="209" y="81"/>
                    <a:pt x="194" y="63"/>
                  </a:cubicBezTo>
                  <a:cubicBezTo>
                    <a:pt x="180" y="45"/>
                    <a:pt x="159" y="36"/>
                    <a:pt x="131" y="36"/>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8" name="Freeform 15">
              <a:extLst>
                <a:ext uri="{FF2B5EF4-FFF2-40B4-BE49-F238E27FC236}">
                  <a16:creationId xmlns:a16="http://schemas.microsoft.com/office/drawing/2014/main" id="{EE1A23AF-629A-49BA-ADC7-80AE150AAF81}"/>
                </a:ext>
              </a:extLst>
            </p:cNvPr>
            <p:cNvSpPr>
              <a:spLocks/>
            </p:cNvSpPr>
            <p:nvPr/>
          </p:nvSpPr>
          <p:spPr bwMode="auto">
            <a:xfrm>
              <a:off x="6192" y="3156"/>
              <a:ext cx="83" cy="207"/>
            </a:xfrm>
            <a:custGeom>
              <a:avLst/>
              <a:gdLst>
                <a:gd name="T0" fmla="*/ 159 w 159"/>
                <a:gd name="T1" fmla="*/ 43 h 397"/>
                <a:gd name="T2" fmla="*/ 131 w 159"/>
                <a:gd name="T3" fmla="*/ 36 h 397"/>
                <a:gd name="T4" fmla="*/ 87 w 159"/>
                <a:gd name="T5" fmla="*/ 92 h 397"/>
                <a:gd name="T6" fmla="*/ 87 w 159"/>
                <a:gd name="T7" fmla="*/ 133 h 397"/>
                <a:gd name="T8" fmla="*/ 149 w 159"/>
                <a:gd name="T9" fmla="*/ 133 h 397"/>
                <a:gd name="T10" fmla="*/ 149 w 159"/>
                <a:gd name="T11" fmla="*/ 169 h 397"/>
                <a:gd name="T12" fmla="*/ 87 w 159"/>
                <a:gd name="T13" fmla="*/ 169 h 397"/>
                <a:gd name="T14" fmla="*/ 87 w 159"/>
                <a:gd name="T15" fmla="*/ 397 h 397"/>
                <a:gd name="T16" fmla="*/ 45 w 159"/>
                <a:gd name="T17" fmla="*/ 397 h 397"/>
                <a:gd name="T18" fmla="*/ 45 w 159"/>
                <a:gd name="T19" fmla="*/ 169 h 397"/>
                <a:gd name="T20" fmla="*/ 0 w 159"/>
                <a:gd name="T21" fmla="*/ 169 h 397"/>
                <a:gd name="T22" fmla="*/ 0 w 159"/>
                <a:gd name="T23" fmla="*/ 133 h 397"/>
                <a:gd name="T24" fmla="*/ 45 w 159"/>
                <a:gd name="T25" fmla="*/ 133 h 397"/>
                <a:gd name="T26" fmla="*/ 45 w 159"/>
                <a:gd name="T27" fmla="*/ 90 h 397"/>
                <a:gd name="T28" fmla="*/ 69 w 159"/>
                <a:gd name="T29" fmla="*/ 24 h 397"/>
                <a:gd name="T30" fmla="*/ 129 w 159"/>
                <a:gd name="T31" fmla="*/ 0 h 397"/>
                <a:gd name="T32" fmla="*/ 159 w 159"/>
                <a:gd name="T33" fmla="*/ 5 h 397"/>
                <a:gd name="T34" fmla="*/ 159 w 159"/>
                <a:gd name="T35" fmla="*/ 4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397">
                  <a:moveTo>
                    <a:pt x="159" y="43"/>
                  </a:moveTo>
                  <a:cubicBezTo>
                    <a:pt x="151" y="38"/>
                    <a:pt x="142" y="36"/>
                    <a:pt x="131" y="36"/>
                  </a:cubicBezTo>
                  <a:cubicBezTo>
                    <a:pt x="102" y="36"/>
                    <a:pt x="87" y="55"/>
                    <a:pt x="87" y="92"/>
                  </a:cubicBezTo>
                  <a:lnTo>
                    <a:pt x="87" y="133"/>
                  </a:lnTo>
                  <a:lnTo>
                    <a:pt x="149" y="133"/>
                  </a:lnTo>
                  <a:lnTo>
                    <a:pt x="149" y="169"/>
                  </a:lnTo>
                  <a:lnTo>
                    <a:pt x="87" y="169"/>
                  </a:lnTo>
                  <a:lnTo>
                    <a:pt x="87" y="397"/>
                  </a:lnTo>
                  <a:lnTo>
                    <a:pt x="45" y="397"/>
                  </a:lnTo>
                  <a:lnTo>
                    <a:pt x="45" y="169"/>
                  </a:lnTo>
                  <a:lnTo>
                    <a:pt x="0" y="169"/>
                  </a:lnTo>
                  <a:lnTo>
                    <a:pt x="0" y="133"/>
                  </a:lnTo>
                  <a:lnTo>
                    <a:pt x="45" y="133"/>
                  </a:lnTo>
                  <a:lnTo>
                    <a:pt x="45" y="90"/>
                  </a:lnTo>
                  <a:cubicBezTo>
                    <a:pt x="45" y="62"/>
                    <a:pt x="53" y="40"/>
                    <a:pt x="69" y="24"/>
                  </a:cubicBezTo>
                  <a:cubicBezTo>
                    <a:pt x="85" y="8"/>
                    <a:pt x="105" y="0"/>
                    <a:pt x="129" y="0"/>
                  </a:cubicBezTo>
                  <a:cubicBezTo>
                    <a:pt x="141" y="0"/>
                    <a:pt x="152" y="2"/>
                    <a:pt x="159" y="5"/>
                  </a:cubicBezTo>
                  <a:lnTo>
                    <a:pt x="159" y="43"/>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19" name="Freeform 16">
              <a:extLst>
                <a:ext uri="{FF2B5EF4-FFF2-40B4-BE49-F238E27FC236}">
                  <a16:creationId xmlns:a16="http://schemas.microsoft.com/office/drawing/2014/main" id="{BF7FE53B-F1BA-4DE6-AC12-755851B6533A}"/>
                </a:ext>
              </a:extLst>
            </p:cNvPr>
            <p:cNvSpPr>
              <a:spLocks/>
            </p:cNvSpPr>
            <p:nvPr/>
          </p:nvSpPr>
          <p:spPr bwMode="auto">
            <a:xfrm>
              <a:off x="6282" y="3184"/>
              <a:ext cx="80" cy="182"/>
            </a:xfrm>
            <a:custGeom>
              <a:avLst/>
              <a:gdLst>
                <a:gd name="T0" fmla="*/ 154 w 154"/>
                <a:gd name="T1" fmla="*/ 340 h 348"/>
                <a:gd name="T2" fmla="*/ 115 w 154"/>
                <a:gd name="T3" fmla="*/ 348 h 348"/>
                <a:gd name="T4" fmla="*/ 45 w 154"/>
                <a:gd name="T5" fmla="*/ 271 h 348"/>
                <a:gd name="T6" fmla="*/ 45 w 154"/>
                <a:gd name="T7" fmla="*/ 115 h 348"/>
                <a:gd name="T8" fmla="*/ 0 w 154"/>
                <a:gd name="T9" fmla="*/ 115 h 348"/>
                <a:gd name="T10" fmla="*/ 0 w 154"/>
                <a:gd name="T11" fmla="*/ 79 h 348"/>
                <a:gd name="T12" fmla="*/ 45 w 154"/>
                <a:gd name="T13" fmla="*/ 79 h 348"/>
                <a:gd name="T14" fmla="*/ 45 w 154"/>
                <a:gd name="T15" fmla="*/ 14 h 348"/>
                <a:gd name="T16" fmla="*/ 88 w 154"/>
                <a:gd name="T17" fmla="*/ 0 h 348"/>
                <a:gd name="T18" fmla="*/ 88 w 154"/>
                <a:gd name="T19" fmla="*/ 79 h 348"/>
                <a:gd name="T20" fmla="*/ 154 w 154"/>
                <a:gd name="T21" fmla="*/ 79 h 348"/>
                <a:gd name="T22" fmla="*/ 154 w 154"/>
                <a:gd name="T23" fmla="*/ 115 h 348"/>
                <a:gd name="T24" fmla="*/ 88 w 154"/>
                <a:gd name="T25" fmla="*/ 115 h 348"/>
                <a:gd name="T26" fmla="*/ 88 w 154"/>
                <a:gd name="T27" fmla="*/ 264 h 348"/>
                <a:gd name="T28" fmla="*/ 97 w 154"/>
                <a:gd name="T29" fmla="*/ 301 h 348"/>
                <a:gd name="T30" fmla="*/ 127 w 154"/>
                <a:gd name="T31" fmla="*/ 313 h 348"/>
                <a:gd name="T32" fmla="*/ 154 w 154"/>
                <a:gd name="T33" fmla="*/ 304 h 348"/>
                <a:gd name="T34" fmla="*/ 154 w 154"/>
                <a:gd name="T35" fmla="*/ 34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348">
                  <a:moveTo>
                    <a:pt x="154" y="340"/>
                  </a:moveTo>
                  <a:cubicBezTo>
                    <a:pt x="144" y="346"/>
                    <a:pt x="131" y="348"/>
                    <a:pt x="115" y="348"/>
                  </a:cubicBezTo>
                  <a:cubicBezTo>
                    <a:pt x="68" y="348"/>
                    <a:pt x="45" y="323"/>
                    <a:pt x="45" y="271"/>
                  </a:cubicBezTo>
                  <a:lnTo>
                    <a:pt x="45" y="115"/>
                  </a:lnTo>
                  <a:lnTo>
                    <a:pt x="0" y="115"/>
                  </a:lnTo>
                  <a:lnTo>
                    <a:pt x="0" y="79"/>
                  </a:lnTo>
                  <a:lnTo>
                    <a:pt x="45" y="79"/>
                  </a:lnTo>
                  <a:lnTo>
                    <a:pt x="45" y="14"/>
                  </a:lnTo>
                  <a:lnTo>
                    <a:pt x="88" y="0"/>
                  </a:lnTo>
                  <a:lnTo>
                    <a:pt x="88" y="79"/>
                  </a:lnTo>
                  <a:lnTo>
                    <a:pt x="154" y="79"/>
                  </a:lnTo>
                  <a:lnTo>
                    <a:pt x="154" y="115"/>
                  </a:lnTo>
                  <a:lnTo>
                    <a:pt x="88" y="115"/>
                  </a:lnTo>
                  <a:lnTo>
                    <a:pt x="88" y="264"/>
                  </a:lnTo>
                  <a:cubicBezTo>
                    <a:pt x="88" y="281"/>
                    <a:pt x="91" y="294"/>
                    <a:pt x="97" y="301"/>
                  </a:cubicBezTo>
                  <a:cubicBezTo>
                    <a:pt x="103" y="309"/>
                    <a:pt x="113" y="313"/>
                    <a:pt x="127" y="313"/>
                  </a:cubicBezTo>
                  <a:cubicBezTo>
                    <a:pt x="137" y="313"/>
                    <a:pt x="146" y="310"/>
                    <a:pt x="154" y="304"/>
                  </a:cubicBezTo>
                  <a:lnTo>
                    <a:pt x="154" y="340"/>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sp>
          <p:nvSpPr>
            <p:cNvPr id="20" name="Freeform 17">
              <a:extLst>
                <a:ext uri="{FF2B5EF4-FFF2-40B4-BE49-F238E27FC236}">
                  <a16:creationId xmlns:a16="http://schemas.microsoft.com/office/drawing/2014/main" id="{C008A6C7-158C-4A1E-B8FD-CFF1CE719303}"/>
                </a:ext>
              </a:extLst>
            </p:cNvPr>
            <p:cNvSpPr>
              <a:spLocks noEditPoints="1"/>
            </p:cNvSpPr>
            <p:nvPr/>
          </p:nvSpPr>
          <p:spPr bwMode="auto">
            <a:xfrm>
              <a:off x="5241" y="3503"/>
              <a:ext cx="119" cy="193"/>
            </a:xfrm>
            <a:custGeom>
              <a:avLst/>
              <a:gdLst>
                <a:gd name="T0" fmla="*/ 0 w 228"/>
                <a:gd name="T1" fmla="*/ 370 h 370"/>
                <a:gd name="T2" fmla="*/ 0 w 228"/>
                <a:gd name="T3" fmla="*/ 0 h 370"/>
                <a:gd name="T4" fmla="*/ 106 w 228"/>
                <a:gd name="T5" fmla="*/ 0 h 370"/>
                <a:gd name="T6" fmla="*/ 182 w 228"/>
                <a:gd name="T7" fmla="*/ 24 h 370"/>
                <a:gd name="T8" fmla="*/ 210 w 228"/>
                <a:gd name="T9" fmla="*/ 85 h 370"/>
                <a:gd name="T10" fmla="*/ 193 w 228"/>
                <a:gd name="T11" fmla="*/ 140 h 370"/>
                <a:gd name="T12" fmla="*/ 146 w 228"/>
                <a:gd name="T13" fmla="*/ 173 h 370"/>
                <a:gd name="T14" fmla="*/ 146 w 228"/>
                <a:gd name="T15" fmla="*/ 174 h 370"/>
                <a:gd name="T16" fmla="*/ 206 w 228"/>
                <a:gd name="T17" fmla="*/ 202 h 370"/>
                <a:gd name="T18" fmla="*/ 228 w 228"/>
                <a:gd name="T19" fmla="*/ 264 h 370"/>
                <a:gd name="T20" fmla="*/ 194 w 228"/>
                <a:gd name="T21" fmla="*/ 341 h 370"/>
                <a:gd name="T22" fmla="*/ 108 w 228"/>
                <a:gd name="T23" fmla="*/ 370 h 370"/>
                <a:gd name="T24" fmla="*/ 0 w 228"/>
                <a:gd name="T25" fmla="*/ 370 h 370"/>
                <a:gd name="T26" fmla="*/ 44 w 228"/>
                <a:gd name="T27" fmla="*/ 39 h 370"/>
                <a:gd name="T28" fmla="*/ 44 w 228"/>
                <a:gd name="T29" fmla="*/ 159 h 370"/>
                <a:gd name="T30" fmla="*/ 88 w 228"/>
                <a:gd name="T31" fmla="*/ 159 h 370"/>
                <a:gd name="T32" fmla="*/ 144 w 228"/>
                <a:gd name="T33" fmla="*/ 142 h 370"/>
                <a:gd name="T34" fmla="*/ 165 w 228"/>
                <a:gd name="T35" fmla="*/ 93 h 370"/>
                <a:gd name="T36" fmla="*/ 94 w 228"/>
                <a:gd name="T37" fmla="*/ 39 h 370"/>
                <a:gd name="T38" fmla="*/ 44 w 228"/>
                <a:gd name="T39" fmla="*/ 39 h 370"/>
                <a:gd name="T40" fmla="*/ 44 w 228"/>
                <a:gd name="T41" fmla="*/ 39 h 370"/>
                <a:gd name="T42" fmla="*/ 44 w 228"/>
                <a:gd name="T43" fmla="*/ 198 h 370"/>
                <a:gd name="T44" fmla="*/ 44 w 228"/>
                <a:gd name="T45" fmla="*/ 331 h 370"/>
                <a:gd name="T46" fmla="*/ 103 w 228"/>
                <a:gd name="T47" fmla="*/ 331 h 370"/>
                <a:gd name="T48" fmla="*/ 162 w 228"/>
                <a:gd name="T49" fmla="*/ 313 h 370"/>
                <a:gd name="T50" fmla="*/ 183 w 228"/>
                <a:gd name="T51" fmla="*/ 263 h 370"/>
                <a:gd name="T52" fmla="*/ 94 w 228"/>
                <a:gd name="T53" fmla="*/ 198 h 370"/>
                <a:gd name="T54" fmla="*/ 44 w 228"/>
                <a:gd name="T55" fmla="*/ 19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370">
                  <a:moveTo>
                    <a:pt x="0" y="370"/>
                  </a:moveTo>
                  <a:lnTo>
                    <a:pt x="0" y="0"/>
                  </a:lnTo>
                  <a:lnTo>
                    <a:pt x="106" y="0"/>
                  </a:lnTo>
                  <a:cubicBezTo>
                    <a:pt x="138" y="0"/>
                    <a:pt x="163" y="8"/>
                    <a:pt x="182" y="24"/>
                  </a:cubicBezTo>
                  <a:cubicBezTo>
                    <a:pt x="201" y="39"/>
                    <a:pt x="210" y="60"/>
                    <a:pt x="210" y="85"/>
                  </a:cubicBezTo>
                  <a:cubicBezTo>
                    <a:pt x="210" y="106"/>
                    <a:pt x="204" y="124"/>
                    <a:pt x="193" y="140"/>
                  </a:cubicBezTo>
                  <a:cubicBezTo>
                    <a:pt x="182" y="155"/>
                    <a:pt x="166" y="166"/>
                    <a:pt x="146" y="173"/>
                  </a:cubicBezTo>
                  <a:lnTo>
                    <a:pt x="146" y="174"/>
                  </a:lnTo>
                  <a:cubicBezTo>
                    <a:pt x="171" y="177"/>
                    <a:pt x="191" y="186"/>
                    <a:pt x="206" y="202"/>
                  </a:cubicBezTo>
                  <a:cubicBezTo>
                    <a:pt x="221" y="218"/>
                    <a:pt x="228" y="238"/>
                    <a:pt x="228" y="264"/>
                  </a:cubicBezTo>
                  <a:cubicBezTo>
                    <a:pt x="228" y="296"/>
                    <a:pt x="217" y="321"/>
                    <a:pt x="194" y="341"/>
                  </a:cubicBezTo>
                  <a:cubicBezTo>
                    <a:pt x="172" y="360"/>
                    <a:pt x="143" y="370"/>
                    <a:pt x="108" y="370"/>
                  </a:cubicBezTo>
                  <a:lnTo>
                    <a:pt x="0" y="370"/>
                  </a:lnTo>
                  <a:close/>
                  <a:moveTo>
                    <a:pt x="44" y="39"/>
                  </a:moveTo>
                  <a:lnTo>
                    <a:pt x="44" y="159"/>
                  </a:lnTo>
                  <a:lnTo>
                    <a:pt x="88" y="159"/>
                  </a:lnTo>
                  <a:cubicBezTo>
                    <a:pt x="112" y="159"/>
                    <a:pt x="131" y="153"/>
                    <a:pt x="144" y="142"/>
                  </a:cubicBezTo>
                  <a:cubicBezTo>
                    <a:pt x="158" y="130"/>
                    <a:pt x="165" y="114"/>
                    <a:pt x="165" y="93"/>
                  </a:cubicBezTo>
                  <a:cubicBezTo>
                    <a:pt x="165" y="57"/>
                    <a:pt x="141" y="39"/>
                    <a:pt x="94" y="39"/>
                  </a:cubicBezTo>
                  <a:lnTo>
                    <a:pt x="44" y="39"/>
                  </a:lnTo>
                  <a:lnTo>
                    <a:pt x="44" y="39"/>
                  </a:lnTo>
                  <a:close/>
                  <a:moveTo>
                    <a:pt x="44" y="198"/>
                  </a:moveTo>
                  <a:lnTo>
                    <a:pt x="44" y="331"/>
                  </a:lnTo>
                  <a:lnTo>
                    <a:pt x="103" y="331"/>
                  </a:lnTo>
                  <a:cubicBezTo>
                    <a:pt x="128" y="331"/>
                    <a:pt x="148" y="325"/>
                    <a:pt x="162" y="313"/>
                  </a:cubicBezTo>
                  <a:cubicBezTo>
                    <a:pt x="176" y="301"/>
                    <a:pt x="183" y="284"/>
                    <a:pt x="183" y="263"/>
                  </a:cubicBezTo>
                  <a:cubicBezTo>
                    <a:pt x="183" y="220"/>
                    <a:pt x="153" y="198"/>
                    <a:pt x="94" y="198"/>
                  </a:cubicBezTo>
                  <a:lnTo>
                    <a:pt x="44" y="198"/>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1" name="Freeform 18">
              <a:extLst>
                <a:ext uri="{FF2B5EF4-FFF2-40B4-BE49-F238E27FC236}">
                  <a16:creationId xmlns:a16="http://schemas.microsoft.com/office/drawing/2014/main" id="{D1C1FB8D-EDE5-4636-AF3A-DE1851973093}"/>
                </a:ext>
              </a:extLst>
            </p:cNvPr>
            <p:cNvSpPr>
              <a:spLocks noEditPoints="1"/>
            </p:cNvSpPr>
            <p:nvPr/>
          </p:nvSpPr>
          <p:spPr bwMode="auto">
            <a:xfrm>
              <a:off x="5394" y="3494"/>
              <a:ext cx="28" cy="202"/>
            </a:xfrm>
            <a:custGeom>
              <a:avLst/>
              <a:gdLst>
                <a:gd name="T0" fmla="*/ 27 w 55"/>
                <a:gd name="T1" fmla="*/ 55 h 386"/>
                <a:gd name="T2" fmla="*/ 8 w 55"/>
                <a:gd name="T3" fmla="*/ 47 h 386"/>
                <a:gd name="T4" fmla="*/ 0 w 55"/>
                <a:gd name="T5" fmla="*/ 28 h 386"/>
                <a:gd name="T6" fmla="*/ 8 w 55"/>
                <a:gd name="T7" fmla="*/ 8 h 386"/>
                <a:gd name="T8" fmla="*/ 27 w 55"/>
                <a:gd name="T9" fmla="*/ 0 h 386"/>
                <a:gd name="T10" fmla="*/ 47 w 55"/>
                <a:gd name="T11" fmla="*/ 8 h 386"/>
                <a:gd name="T12" fmla="*/ 55 w 55"/>
                <a:gd name="T13" fmla="*/ 28 h 386"/>
                <a:gd name="T14" fmla="*/ 47 w 55"/>
                <a:gd name="T15" fmla="*/ 47 h 386"/>
                <a:gd name="T16" fmla="*/ 27 w 55"/>
                <a:gd name="T17" fmla="*/ 55 h 386"/>
                <a:gd name="T18" fmla="*/ 48 w 55"/>
                <a:gd name="T19" fmla="*/ 386 h 386"/>
                <a:gd name="T20" fmla="*/ 6 w 55"/>
                <a:gd name="T21" fmla="*/ 386 h 386"/>
                <a:gd name="T22" fmla="*/ 6 w 55"/>
                <a:gd name="T23" fmla="*/ 122 h 386"/>
                <a:gd name="T24" fmla="*/ 48 w 55"/>
                <a:gd name="T25" fmla="*/ 122 h 386"/>
                <a:gd name="T26" fmla="*/ 48 w 55"/>
                <a:gd name="T2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386">
                  <a:moveTo>
                    <a:pt x="27" y="55"/>
                  </a:moveTo>
                  <a:cubicBezTo>
                    <a:pt x="20" y="55"/>
                    <a:pt x="13" y="52"/>
                    <a:pt x="8" y="47"/>
                  </a:cubicBezTo>
                  <a:cubicBezTo>
                    <a:pt x="3" y="42"/>
                    <a:pt x="0" y="36"/>
                    <a:pt x="0" y="28"/>
                  </a:cubicBezTo>
                  <a:cubicBezTo>
                    <a:pt x="0" y="20"/>
                    <a:pt x="3" y="13"/>
                    <a:pt x="8" y="8"/>
                  </a:cubicBezTo>
                  <a:cubicBezTo>
                    <a:pt x="13" y="3"/>
                    <a:pt x="20" y="0"/>
                    <a:pt x="27" y="0"/>
                  </a:cubicBezTo>
                  <a:cubicBezTo>
                    <a:pt x="35" y="0"/>
                    <a:pt x="42" y="3"/>
                    <a:pt x="47" y="8"/>
                  </a:cubicBezTo>
                  <a:cubicBezTo>
                    <a:pt x="52" y="13"/>
                    <a:pt x="55" y="20"/>
                    <a:pt x="55" y="28"/>
                  </a:cubicBezTo>
                  <a:cubicBezTo>
                    <a:pt x="55" y="35"/>
                    <a:pt x="52" y="42"/>
                    <a:pt x="47" y="47"/>
                  </a:cubicBezTo>
                  <a:cubicBezTo>
                    <a:pt x="42" y="52"/>
                    <a:pt x="35" y="55"/>
                    <a:pt x="27" y="55"/>
                  </a:cubicBezTo>
                  <a:close/>
                  <a:moveTo>
                    <a:pt x="48" y="386"/>
                  </a:moveTo>
                  <a:lnTo>
                    <a:pt x="6" y="386"/>
                  </a:lnTo>
                  <a:lnTo>
                    <a:pt x="6" y="122"/>
                  </a:lnTo>
                  <a:lnTo>
                    <a:pt x="48" y="122"/>
                  </a:lnTo>
                  <a:lnTo>
                    <a:pt x="48" y="386"/>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2" name="Freeform 19">
              <a:extLst>
                <a:ext uri="{FF2B5EF4-FFF2-40B4-BE49-F238E27FC236}">
                  <a16:creationId xmlns:a16="http://schemas.microsoft.com/office/drawing/2014/main" id="{B7022FCA-B635-48A6-B430-6CC34785BF26}"/>
                </a:ext>
              </a:extLst>
            </p:cNvPr>
            <p:cNvSpPr>
              <a:spLocks/>
            </p:cNvSpPr>
            <p:nvPr/>
          </p:nvSpPr>
          <p:spPr bwMode="auto">
            <a:xfrm>
              <a:off x="5445" y="3558"/>
              <a:ext cx="114" cy="138"/>
            </a:xfrm>
            <a:custGeom>
              <a:avLst/>
              <a:gdLst>
                <a:gd name="T0" fmla="*/ 114 w 114"/>
                <a:gd name="T1" fmla="*/ 6 h 138"/>
                <a:gd name="T2" fmla="*/ 33 w 114"/>
                <a:gd name="T3" fmla="*/ 119 h 138"/>
                <a:gd name="T4" fmla="*/ 113 w 114"/>
                <a:gd name="T5" fmla="*/ 119 h 138"/>
                <a:gd name="T6" fmla="*/ 113 w 114"/>
                <a:gd name="T7" fmla="*/ 138 h 138"/>
                <a:gd name="T8" fmla="*/ 0 w 114"/>
                <a:gd name="T9" fmla="*/ 138 h 138"/>
                <a:gd name="T10" fmla="*/ 0 w 114"/>
                <a:gd name="T11" fmla="*/ 131 h 138"/>
                <a:gd name="T12" fmla="*/ 82 w 114"/>
                <a:gd name="T13" fmla="*/ 19 h 138"/>
                <a:gd name="T14" fmla="*/ 8 w 114"/>
                <a:gd name="T15" fmla="*/ 19 h 138"/>
                <a:gd name="T16" fmla="*/ 8 w 114"/>
                <a:gd name="T17" fmla="*/ 0 h 138"/>
                <a:gd name="T18" fmla="*/ 114 w 114"/>
                <a:gd name="T19" fmla="*/ 0 h 138"/>
                <a:gd name="T20" fmla="*/ 114 w 114"/>
                <a:gd name="T21" fmla="*/ 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38">
                  <a:moveTo>
                    <a:pt x="114" y="6"/>
                  </a:moveTo>
                  <a:lnTo>
                    <a:pt x="33" y="119"/>
                  </a:lnTo>
                  <a:lnTo>
                    <a:pt x="113" y="119"/>
                  </a:lnTo>
                  <a:lnTo>
                    <a:pt x="113" y="138"/>
                  </a:lnTo>
                  <a:lnTo>
                    <a:pt x="0" y="138"/>
                  </a:lnTo>
                  <a:lnTo>
                    <a:pt x="0" y="131"/>
                  </a:lnTo>
                  <a:lnTo>
                    <a:pt x="82" y="19"/>
                  </a:lnTo>
                  <a:lnTo>
                    <a:pt x="8" y="19"/>
                  </a:lnTo>
                  <a:lnTo>
                    <a:pt x="8" y="0"/>
                  </a:lnTo>
                  <a:lnTo>
                    <a:pt x="114" y="0"/>
                  </a:lnTo>
                  <a:lnTo>
                    <a:pt x="114" y="6"/>
                  </a:lnTo>
                  <a:close/>
                </a:path>
              </a:pathLst>
            </a:custGeom>
            <a:solidFill>
              <a:srgbClr val="CFD2D7"/>
            </a:solidFill>
            <a:ln w="9525">
              <a:noFill/>
              <a:round/>
              <a:headEnd/>
              <a:tailEnd/>
            </a:ln>
          </p:spPr>
          <p:txBody>
            <a:bodyPr vert="horz" wrap="square" lIns="91440" tIns="45720" rIns="91440" bIns="45720" numCol="1" anchor="t" anchorCtr="0" compatLnSpc="1">
              <a:prstTxWarp prst="textNoShape">
                <a:avLst/>
              </a:prstTxWarp>
            </a:bodyPr>
            <a:lstStyle/>
            <a:p>
              <a:endParaRPr lang="pt-PT"/>
            </a:p>
          </p:txBody>
        </p:sp>
        <p:sp>
          <p:nvSpPr>
            <p:cNvPr id="23" name="Freeform 20">
              <a:extLst>
                <a:ext uri="{FF2B5EF4-FFF2-40B4-BE49-F238E27FC236}">
                  <a16:creationId xmlns:a16="http://schemas.microsoft.com/office/drawing/2014/main" id="{F4845703-0973-4B70-92A1-A96CBF3F2AD7}"/>
                </a:ext>
              </a:extLst>
            </p:cNvPr>
            <p:cNvSpPr>
              <a:spLocks/>
            </p:cNvSpPr>
            <p:nvPr/>
          </p:nvSpPr>
          <p:spPr bwMode="auto">
            <a:xfrm>
              <a:off x="5571" y="3503"/>
              <a:ext cx="134" cy="193"/>
            </a:xfrm>
            <a:custGeom>
              <a:avLst/>
              <a:gdLst>
                <a:gd name="T0" fmla="*/ 134 w 134"/>
                <a:gd name="T1" fmla="*/ 20 h 193"/>
                <a:gd name="T2" fmla="*/ 78 w 134"/>
                <a:gd name="T3" fmla="*/ 20 h 193"/>
                <a:gd name="T4" fmla="*/ 78 w 134"/>
                <a:gd name="T5" fmla="*/ 193 h 193"/>
                <a:gd name="T6" fmla="*/ 56 w 134"/>
                <a:gd name="T7" fmla="*/ 193 h 193"/>
                <a:gd name="T8" fmla="*/ 56 w 134"/>
                <a:gd name="T9" fmla="*/ 20 h 193"/>
                <a:gd name="T10" fmla="*/ 0 w 134"/>
                <a:gd name="T11" fmla="*/ 20 h 193"/>
                <a:gd name="T12" fmla="*/ 0 w 134"/>
                <a:gd name="T13" fmla="*/ 0 h 193"/>
                <a:gd name="T14" fmla="*/ 134 w 134"/>
                <a:gd name="T15" fmla="*/ 0 h 193"/>
                <a:gd name="T16" fmla="*/ 134 w 134"/>
                <a:gd name="T17" fmla="*/ 2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93">
                  <a:moveTo>
                    <a:pt x="134" y="20"/>
                  </a:moveTo>
                  <a:lnTo>
                    <a:pt x="78" y="20"/>
                  </a:lnTo>
                  <a:lnTo>
                    <a:pt x="78" y="193"/>
                  </a:lnTo>
                  <a:lnTo>
                    <a:pt x="56" y="193"/>
                  </a:lnTo>
                  <a:lnTo>
                    <a:pt x="56" y="20"/>
                  </a:lnTo>
                  <a:lnTo>
                    <a:pt x="0" y="20"/>
                  </a:lnTo>
                  <a:lnTo>
                    <a:pt x="0" y="0"/>
                  </a:lnTo>
                  <a:lnTo>
                    <a:pt x="134" y="0"/>
                  </a:lnTo>
                  <a:lnTo>
                    <a:pt x="134" y="20"/>
                  </a:lnTo>
                  <a:close/>
                </a:path>
              </a:pathLst>
            </a:custGeom>
            <a:solidFill>
              <a:srgbClr val="CFD2D7"/>
            </a:solidFill>
            <a:ln w="9525">
              <a:noFill/>
              <a:round/>
              <a:headEnd/>
              <a:tailEnd/>
            </a:ln>
          </p:spPr>
          <p:txBody>
            <a:bodyPr vert="horz" wrap="square" lIns="91440" tIns="45720" rIns="91440" bIns="45720" numCol="1" anchor="t" anchorCtr="0" compatLnSpc="1">
              <a:prstTxWarp prst="textNoShape">
                <a:avLst/>
              </a:prstTxWarp>
            </a:bodyPr>
            <a:lstStyle/>
            <a:p>
              <a:endParaRPr lang="pt-PT"/>
            </a:p>
          </p:txBody>
        </p:sp>
        <p:sp>
          <p:nvSpPr>
            <p:cNvPr id="24" name="Freeform 21">
              <a:extLst>
                <a:ext uri="{FF2B5EF4-FFF2-40B4-BE49-F238E27FC236}">
                  <a16:creationId xmlns:a16="http://schemas.microsoft.com/office/drawing/2014/main" id="{A87A83E7-A0AE-4E99-8AD9-A22ABF0A1873}"/>
                </a:ext>
              </a:extLst>
            </p:cNvPr>
            <p:cNvSpPr>
              <a:spLocks noEditPoints="1"/>
            </p:cNvSpPr>
            <p:nvPr/>
          </p:nvSpPr>
          <p:spPr bwMode="auto">
            <a:xfrm>
              <a:off x="5693" y="3555"/>
              <a:ext cx="108" cy="144"/>
            </a:xfrm>
            <a:custGeom>
              <a:avLst/>
              <a:gdLst>
                <a:gd name="T0" fmla="*/ 208 w 208"/>
                <a:gd name="T1" fmla="*/ 270 h 276"/>
                <a:gd name="T2" fmla="*/ 166 w 208"/>
                <a:gd name="T3" fmla="*/ 270 h 276"/>
                <a:gd name="T4" fmla="*/ 166 w 208"/>
                <a:gd name="T5" fmla="*/ 229 h 276"/>
                <a:gd name="T6" fmla="*/ 165 w 208"/>
                <a:gd name="T7" fmla="*/ 229 h 276"/>
                <a:gd name="T8" fmla="*/ 84 w 208"/>
                <a:gd name="T9" fmla="*/ 276 h 276"/>
                <a:gd name="T10" fmla="*/ 22 w 208"/>
                <a:gd name="T11" fmla="*/ 255 h 276"/>
                <a:gd name="T12" fmla="*/ 0 w 208"/>
                <a:gd name="T13" fmla="*/ 200 h 276"/>
                <a:gd name="T14" fmla="*/ 87 w 208"/>
                <a:gd name="T15" fmla="*/ 114 h 276"/>
                <a:gd name="T16" fmla="*/ 166 w 208"/>
                <a:gd name="T17" fmla="*/ 103 h 276"/>
                <a:gd name="T18" fmla="*/ 112 w 208"/>
                <a:gd name="T19" fmla="*/ 35 h 276"/>
                <a:gd name="T20" fmla="*/ 26 w 208"/>
                <a:gd name="T21" fmla="*/ 68 h 276"/>
                <a:gd name="T22" fmla="*/ 26 w 208"/>
                <a:gd name="T23" fmla="*/ 25 h 276"/>
                <a:gd name="T24" fmla="*/ 115 w 208"/>
                <a:gd name="T25" fmla="*/ 0 h 276"/>
                <a:gd name="T26" fmla="*/ 208 w 208"/>
                <a:gd name="T27" fmla="*/ 98 h 276"/>
                <a:gd name="T28" fmla="*/ 208 w 208"/>
                <a:gd name="T29" fmla="*/ 270 h 276"/>
                <a:gd name="T30" fmla="*/ 208 w 208"/>
                <a:gd name="T31" fmla="*/ 270 h 276"/>
                <a:gd name="T32" fmla="*/ 166 w 208"/>
                <a:gd name="T33" fmla="*/ 137 h 276"/>
                <a:gd name="T34" fmla="*/ 102 w 208"/>
                <a:gd name="T35" fmla="*/ 145 h 276"/>
                <a:gd name="T36" fmla="*/ 58 w 208"/>
                <a:gd name="T37" fmla="*/ 160 h 276"/>
                <a:gd name="T38" fmla="*/ 43 w 208"/>
                <a:gd name="T39" fmla="*/ 197 h 276"/>
                <a:gd name="T40" fmla="*/ 57 w 208"/>
                <a:gd name="T41" fmla="*/ 229 h 276"/>
                <a:gd name="T42" fmla="*/ 94 w 208"/>
                <a:gd name="T43" fmla="*/ 241 h 276"/>
                <a:gd name="T44" fmla="*/ 146 w 208"/>
                <a:gd name="T45" fmla="*/ 219 h 276"/>
                <a:gd name="T46" fmla="*/ 166 w 208"/>
                <a:gd name="T47" fmla="*/ 163 h 276"/>
                <a:gd name="T48" fmla="*/ 166 w 208"/>
                <a:gd name="T49" fmla="*/ 13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8" h="276">
                  <a:moveTo>
                    <a:pt x="208" y="270"/>
                  </a:moveTo>
                  <a:lnTo>
                    <a:pt x="166" y="270"/>
                  </a:lnTo>
                  <a:lnTo>
                    <a:pt x="166" y="229"/>
                  </a:lnTo>
                  <a:lnTo>
                    <a:pt x="165" y="229"/>
                  </a:lnTo>
                  <a:cubicBezTo>
                    <a:pt x="147" y="261"/>
                    <a:pt x="120" y="276"/>
                    <a:pt x="84" y="276"/>
                  </a:cubicBezTo>
                  <a:cubicBezTo>
                    <a:pt x="58" y="276"/>
                    <a:pt x="37" y="269"/>
                    <a:pt x="22" y="255"/>
                  </a:cubicBezTo>
                  <a:cubicBezTo>
                    <a:pt x="7" y="242"/>
                    <a:pt x="0" y="223"/>
                    <a:pt x="0" y="200"/>
                  </a:cubicBezTo>
                  <a:cubicBezTo>
                    <a:pt x="0" y="151"/>
                    <a:pt x="29" y="122"/>
                    <a:pt x="87" y="114"/>
                  </a:cubicBezTo>
                  <a:lnTo>
                    <a:pt x="166" y="103"/>
                  </a:lnTo>
                  <a:cubicBezTo>
                    <a:pt x="166" y="58"/>
                    <a:pt x="148" y="35"/>
                    <a:pt x="112" y="35"/>
                  </a:cubicBezTo>
                  <a:cubicBezTo>
                    <a:pt x="80" y="35"/>
                    <a:pt x="51" y="46"/>
                    <a:pt x="26" y="68"/>
                  </a:cubicBezTo>
                  <a:lnTo>
                    <a:pt x="26" y="25"/>
                  </a:lnTo>
                  <a:cubicBezTo>
                    <a:pt x="51" y="8"/>
                    <a:pt x="81" y="0"/>
                    <a:pt x="115" y="0"/>
                  </a:cubicBezTo>
                  <a:cubicBezTo>
                    <a:pt x="177" y="0"/>
                    <a:pt x="208" y="33"/>
                    <a:pt x="208" y="98"/>
                  </a:cubicBezTo>
                  <a:lnTo>
                    <a:pt x="208" y="270"/>
                  </a:lnTo>
                  <a:lnTo>
                    <a:pt x="208" y="270"/>
                  </a:lnTo>
                  <a:close/>
                  <a:moveTo>
                    <a:pt x="166" y="137"/>
                  </a:moveTo>
                  <a:lnTo>
                    <a:pt x="102" y="145"/>
                  </a:lnTo>
                  <a:cubicBezTo>
                    <a:pt x="83" y="148"/>
                    <a:pt x="68" y="153"/>
                    <a:pt x="58" y="160"/>
                  </a:cubicBezTo>
                  <a:cubicBezTo>
                    <a:pt x="48" y="167"/>
                    <a:pt x="43" y="179"/>
                    <a:pt x="43" y="197"/>
                  </a:cubicBezTo>
                  <a:cubicBezTo>
                    <a:pt x="43" y="210"/>
                    <a:pt x="48" y="220"/>
                    <a:pt x="57" y="229"/>
                  </a:cubicBezTo>
                  <a:cubicBezTo>
                    <a:pt x="66" y="237"/>
                    <a:pt x="78" y="241"/>
                    <a:pt x="94" y="241"/>
                  </a:cubicBezTo>
                  <a:cubicBezTo>
                    <a:pt x="115" y="241"/>
                    <a:pt x="132" y="233"/>
                    <a:pt x="146" y="219"/>
                  </a:cubicBezTo>
                  <a:cubicBezTo>
                    <a:pt x="159" y="204"/>
                    <a:pt x="166" y="185"/>
                    <a:pt x="166" y="163"/>
                  </a:cubicBezTo>
                  <a:lnTo>
                    <a:pt x="166" y="137"/>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5" name="Rectangle 22">
              <a:extLst>
                <a:ext uri="{FF2B5EF4-FFF2-40B4-BE49-F238E27FC236}">
                  <a16:creationId xmlns:a16="http://schemas.microsoft.com/office/drawing/2014/main" id="{899D69AA-D9BB-4A16-A09A-40ECEDCB755D}"/>
                </a:ext>
              </a:extLst>
            </p:cNvPr>
            <p:cNvSpPr>
              <a:spLocks noChangeArrowheads="1"/>
            </p:cNvSpPr>
            <p:nvPr/>
          </p:nvSpPr>
          <p:spPr bwMode="auto">
            <a:xfrm>
              <a:off x="5843" y="3492"/>
              <a:ext cx="22" cy="204"/>
            </a:xfrm>
            <a:prstGeom prst="rect">
              <a:avLst/>
            </a:prstGeom>
            <a:solidFill>
              <a:srgbClr val="CFD2D7"/>
            </a:solidFill>
            <a:ln w="9525">
              <a:noFill/>
              <a:miter lim="800000"/>
              <a:headEnd/>
              <a:tailEnd/>
            </a:ln>
          </p:spPr>
          <p:txBody>
            <a:bodyPr vert="horz" wrap="square" lIns="91440" tIns="45720" rIns="91440" bIns="45720" numCol="1" anchor="t" anchorCtr="0" compatLnSpc="1">
              <a:prstTxWarp prst="textNoShape">
                <a:avLst/>
              </a:prstTxWarp>
            </a:bodyPr>
            <a:lstStyle/>
            <a:p>
              <a:endParaRPr lang="pt-PT"/>
            </a:p>
          </p:txBody>
        </p:sp>
        <p:sp>
          <p:nvSpPr>
            <p:cNvPr id="26" name="Freeform 23">
              <a:extLst>
                <a:ext uri="{FF2B5EF4-FFF2-40B4-BE49-F238E27FC236}">
                  <a16:creationId xmlns:a16="http://schemas.microsoft.com/office/drawing/2014/main" id="{A0D19EFB-4134-43C7-B8B3-CB5B69902A8A}"/>
                </a:ext>
              </a:extLst>
            </p:cNvPr>
            <p:cNvSpPr>
              <a:spLocks/>
            </p:cNvSpPr>
            <p:nvPr/>
          </p:nvSpPr>
          <p:spPr bwMode="auto">
            <a:xfrm>
              <a:off x="5910" y="3492"/>
              <a:ext cx="114" cy="204"/>
            </a:xfrm>
            <a:custGeom>
              <a:avLst/>
              <a:gdLst>
                <a:gd name="T0" fmla="*/ 114 w 114"/>
                <a:gd name="T1" fmla="*/ 204 h 204"/>
                <a:gd name="T2" fmla="*/ 83 w 114"/>
                <a:gd name="T3" fmla="*/ 204 h 204"/>
                <a:gd name="T4" fmla="*/ 22 w 114"/>
                <a:gd name="T5" fmla="*/ 138 h 204"/>
                <a:gd name="T6" fmla="*/ 22 w 114"/>
                <a:gd name="T7" fmla="*/ 138 h 204"/>
                <a:gd name="T8" fmla="*/ 22 w 114"/>
                <a:gd name="T9" fmla="*/ 204 h 204"/>
                <a:gd name="T10" fmla="*/ 0 w 114"/>
                <a:gd name="T11" fmla="*/ 204 h 204"/>
                <a:gd name="T12" fmla="*/ 0 w 114"/>
                <a:gd name="T13" fmla="*/ 0 h 204"/>
                <a:gd name="T14" fmla="*/ 22 w 114"/>
                <a:gd name="T15" fmla="*/ 0 h 204"/>
                <a:gd name="T16" fmla="*/ 22 w 114"/>
                <a:gd name="T17" fmla="*/ 129 h 204"/>
                <a:gd name="T18" fmla="*/ 22 w 114"/>
                <a:gd name="T19" fmla="*/ 129 h 204"/>
                <a:gd name="T20" fmla="*/ 80 w 114"/>
                <a:gd name="T21" fmla="*/ 66 h 204"/>
                <a:gd name="T22" fmla="*/ 109 w 114"/>
                <a:gd name="T23" fmla="*/ 66 h 204"/>
                <a:gd name="T24" fmla="*/ 45 w 114"/>
                <a:gd name="T25" fmla="*/ 132 h 204"/>
                <a:gd name="T26" fmla="*/ 114 w 114"/>
                <a:gd name="T2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204">
                  <a:moveTo>
                    <a:pt x="114" y="204"/>
                  </a:moveTo>
                  <a:lnTo>
                    <a:pt x="83" y="204"/>
                  </a:lnTo>
                  <a:lnTo>
                    <a:pt x="22" y="138"/>
                  </a:lnTo>
                  <a:lnTo>
                    <a:pt x="22" y="138"/>
                  </a:lnTo>
                  <a:lnTo>
                    <a:pt x="22" y="204"/>
                  </a:lnTo>
                  <a:lnTo>
                    <a:pt x="0" y="204"/>
                  </a:lnTo>
                  <a:lnTo>
                    <a:pt x="0" y="0"/>
                  </a:lnTo>
                  <a:lnTo>
                    <a:pt x="22" y="0"/>
                  </a:lnTo>
                  <a:lnTo>
                    <a:pt x="22" y="129"/>
                  </a:lnTo>
                  <a:lnTo>
                    <a:pt x="22" y="129"/>
                  </a:lnTo>
                  <a:lnTo>
                    <a:pt x="80" y="66"/>
                  </a:lnTo>
                  <a:lnTo>
                    <a:pt x="109" y="66"/>
                  </a:lnTo>
                  <a:lnTo>
                    <a:pt x="45" y="132"/>
                  </a:lnTo>
                  <a:lnTo>
                    <a:pt x="114" y="204"/>
                  </a:lnTo>
                  <a:close/>
                </a:path>
              </a:pathLst>
            </a:custGeom>
            <a:solidFill>
              <a:srgbClr val="CFD2D7"/>
            </a:solidFill>
            <a:ln w="9525">
              <a:noFill/>
              <a:round/>
              <a:headEnd/>
              <a:tailEnd/>
            </a:ln>
          </p:spPr>
          <p:txBody>
            <a:bodyPr vert="horz" wrap="square" lIns="91440" tIns="45720" rIns="91440" bIns="45720" numCol="1" anchor="t" anchorCtr="0" compatLnSpc="1">
              <a:prstTxWarp prst="textNoShape">
                <a:avLst/>
              </a:prstTxWarp>
            </a:bodyPr>
            <a:lstStyle/>
            <a:p>
              <a:endParaRPr lang="pt-PT"/>
            </a:p>
          </p:txBody>
        </p:sp>
        <p:sp>
          <p:nvSpPr>
            <p:cNvPr id="27" name="Freeform 24">
              <a:extLst>
                <a:ext uri="{FF2B5EF4-FFF2-40B4-BE49-F238E27FC236}">
                  <a16:creationId xmlns:a16="http://schemas.microsoft.com/office/drawing/2014/main" id="{EBFC77E5-B33A-4EDD-9EA4-52AE83186818}"/>
                </a:ext>
              </a:extLst>
            </p:cNvPr>
            <p:cNvSpPr>
              <a:spLocks/>
            </p:cNvSpPr>
            <p:nvPr/>
          </p:nvSpPr>
          <p:spPr bwMode="auto">
            <a:xfrm>
              <a:off x="6116" y="3500"/>
              <a:ext cx="117" cy="199"/>
            </a:xfrm>
            <a:custGeom>
              <a:avLst/>
              <a:gdLst>
                <a:gd name="T0" fmla="*/ 0 w 224"/>
                <a:gd name="T1" fmla="*/ 361 h 382"/>
                <a:gd name="T2" fmla="*/ 0 w 224"/>
                <a:gd name="T3" fmla="*/ 310 h 382"/>
                <a:gd name="T4" fmla="*/ 21 w 224"/>
                <a:gd name="T5" fmla="*/ 324 h 382"/>
                <a:gd name="T6" fmla="*/ 47 w 224"/>
                <a:gd name="T7" fmla="*/ 335 h 382"/>
                <a:gd name="T8" fmla="*/ 74 w 224"/>
                <a:gd name="T9" fmla="*/ 341 h 382"/>
                <a:gd name="T10" fmla="*/ 99 w 224"/>
                <a:gd name="T11" fmla="*/ 343 h 382"/>
                <a:gd name="T12" fmla="*/ 159 w 224"/>
                <a:gd name="T13" fmla="*/ 329 h 382"/>
                <a:gd name="T14" fmla="*/ 179 w 224"/>
                <a:gd name="T15" fmla="*/ 286 h 382"/>
                <a:gd name="T16" fmla="*/ 172 w 224"/>
                <a:gd name="T17" fmla="*/ 260 h 382"/>
                <a:gd name="T18" fmla="*/ 154 w 224"/>
                <a:gd name="T19" fmla="*/ 240 h 382"/>
                <a:gd name="T20" fmla="*/ 126 w 224"/>
                <a:gd name="T21" fmla="*/ 222 h 382"/>
                <a:gd name="T22" fmla="*/ 92 w 224"/>
                <a:gd name="T23" fmla="*/ 204 h 382"/>
                <a:gd name="T24" fmla="*/ 56 w 224"/>
                <a:gd name="T25" fmla="*/ 185 h 382"/>
                <a:gd name="T26" fmla="*/ 27 w 224"/>
                <a:gd name="T27" fmla="*/ 162 h 382"/>
                <a:gd name="T28" fmla="*/ 7 w 224"/>
                <a:gd name="T29" fmla="*/ 135 h 382"/>
                <a:gd name="T30" fmla="*/ 0 w 224"/>
                <a:gd name="T31" fmla="*/ 99 h 382"/>
                <a:gd name="T32" fmla="*/ 11 w 224"/>
                <a:gd name="T33" fmla="*/ 55 h 382"/>
                <a:gd name="T34" fmla="*/ 41 w 224"/>
                <a:gd name="T35" fmla="*/ 24 h 382"/>
                <a:gd name="T36" fmla="*/ 82 w 224"/>
                <a:gd name="T37" fmla="*/ 6 h 382"/>
                <a:gd name="T38" fmla="*/ 129 w 224"/>
                <a:gd name="T39" fmla="*/ 0 h 382"/>
                <a:gd name="T40" fmla="*/ 209 w 224"/>
                <a:gd name="T41" fmla="*/ 13 h 382"/>
                <a:gd name="T42" fmla="*/ 209 w 224"/>
                <a:gd name="T43" fmla="*/ 62 h 382"/>
                <a:gd name="T44" fmla="*/ 124 w 224"/>
                <a:gd name="T45" fmla="*/ 39 h 382"/>
                <a:gd name="T46" fmla="*/ 96 w 224"/>
                <a:gd name="T47" fmla="*/ 42 h 382"/>
                <a:gd name="T48" fmla="*/ 71 w 224"/>
                <a:gd name="T49" fmla="*/ 52 h 382"/>
                <a:gd name="T50" fmla="*/ 53 w 224"/>
                <a:gd name="T51" fmla="*/ 69 h 382"/>
                <a:gd name="T52" fmla="*/ 46 w 224"/>
                <a:gd name="T53" fmla="*/ 95 h 382"/>
                <a:gd name="T54" fmla="*/ 51 w 224"/>
                <a:gd name="T55" fmla="*/ 119 h 382"/>
                <a:gd name="T56" fmla="*/ 67 w 224"/>
                <a:gd name="T57" fmla="*/ 138 h 382"/>
                <a:gd name="T58" fmla="*/ 92 w 224"/>
                <a:gd name="T59" fmla="*/ 155 h 382"/>
                <a:gd name="T60" fmla="*/ 126 w 224"/>
                <a:gd name="T61" fmla="*/ 172 h 382"/>
                <a:gd name="T62" fmla="*/ 164 w 224"/>
                <a:gd name="T63" fmla="*/ 193 h 382"/>
                <a:gd name="T64" fmla="*/ 195 w 224"/>
                <a:gd name="T65" fmla="*/ 217 h 382"/>
                <a:gd name="T66" fmla="*/ 216 w 224"/>
                <a:gd name="T67" fmla="*/ 246 h 382"/>
                <a:gd name="T68" fmla="*/ 224 w 224"/>
                <a:gd name="T69" fmla="*/ 283 h 382"/>
                <a:gd name="T70" fmla="*/ 213 w 224"/>
                <a:gd name="T71" fmla="*/ 329 h 382"/>
                <a:gd name="T72" fmla="*/ 184 w 224"/>
                <a:gd name="T73" fmla="*/ 360 h 382"/>
                <a:gd name="T74" fmla="*/ 142 w 224"/>
                <a:gd name="T75" fmla="*/ 377 h 382"/>
                <a:gd name="T76" fmla="*/ 92 w 224"/>
                <a:gd name="T77" fmla="*/ 382 h 382"/>
                <a:gd name="T78" fmla="*/ 71 w 224"/>
                <a:gd name="T79" fmla="*/ 381 h 382"/>
                <a:gd name="T80" fmla="*/ 44 w 224"/>
                <a:gd name="T81" fmla="*/ 377 h 382"/>
                <a:gd name="T82" fmla="*/ 19 w 224"/>
                <a:gd name="T83" fmla="*/ 370 h 382"/>
                <a:gd name="T84" fmla="*/ 0 w 224"/>
                <a:gd name="T85" fmla="*/ 36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382">
                  <a:moveTo>
                    <a:pt x="0" y="361"/>
                  </a:moveTo>
                  <a:lnTo>
                    <a:pt x="0" y="310"/>
                  </a:lnTo>
                  <a:cubicBezTo>
                    <a:pt x="6" y="315"/>
                    <a:pt x="13" y="320"/>
                    <a:pt x="21" y="324"/>
                  </a:cubicBezTo>
                  <a:cubicBezTo>
                    <a:pt x="29" y="328"/>
                    <a:pt x="38" y="332"/>
                    <a:pt x="47" y="335"/>
                  </a:cubicBezTo>
                  <a:cubicBezTo>
                    <a:pt x="56" y="337"/>
                    <a:pt x="65" y="340"/>
                    <a:pt x="74" y="341"/>
                  </a:cubicBezTo>
                  <a:cubicBezTo>
                    <a:pt x="83" y="343"/>
                    <a:pt x="91" y="343"/>
                    <a:pt x="99" y="343"/>
                  </a:cubicBezTo>
                  <a:cubicBezTo>
                    <a:pt x="126" y="343"/>
                    <a:pt x="146" y="338"/>
                    <a:pt x="159" y="329"/>
                  </a:cubicBezTo>
                  <a:cubicBezTo>
                    <a:pt x="172" y="319"/>
                    <a:pt x="179" y="304"/>
                    <a:pt x="179" y="286"/>
                  </a:cubicBezTo>
                  <a:cubicBezTo>
                    <a:pt x="179" y="276"/>
                    <a:pt x="176" y="267"/>
                    <a:pt x="172" y="260"/>
                  </a:cubicBezTo>
                  <a:cubicBezTo>
                    <a:pt x="168" y="252"/>
                    <a:pt x="162" y="246"/>
                    <a:pt x="154" y="240"/>
                  </a:cubicBezTo>
                  <a:cubicBezTo>
                    <a:pt x="146" y="233"/>
                    <a:pt x="137" y="228"/>
                    <a:pt x="126" y="222"/>
                  </a:cubicBezTo>
                  <a:cubicBezTo>
                    <a:pt x="116" y="216"/>
                    <a:pt x="104" y="211"/>
                    <a:pt x="92" y="204"/>
                  </a:cubicBezTo>
                  <a:cubicBezTo>
                    <a:pt x="79" y="198"/>
                    <a:pt x="67" y="191"/>
                    <a:pt x="56" y="185"/>
                  </a:cubicBezTo>
                  <a:cubicBezTo>
                    <a:pt x="45" y="178"/>
                    <a:pt x="35" y="170"/>
                    <a:pt x="27" y="162"/>
                  </a:cubicBezTo>
                  <a:cubicBezTo>
                    <a:pt x="19" y="154"/>
                    <a:pt x="12" y="145"/>
                    <a:pt x="7" y="135"/>
                  </a:cubicBezTo>
                  <a:cubicBezTo>
                    <a:pt x="3" y="125"/>
                    <a:pt x="0" y="113"/>
                    <a:pt x="0" y="99"/>
                  </a:cubicBezTo>
                  <a:cubicBezTo>
                    <a:pt x="0" y="82"/>
                    <a:pt x="4" y="67"/>
                    <a:pt x="11" y="55"/>
                  </a:cubicBezTo>
                  <a:cubicBezTo>
                    <a:pt x="19" y="42"/>
                    <a:pt x="29" y="32"/>
                    <a:pt x="41" y="24"/>
                  </a:cubicBezTo>
                  <a:cubicBezTo>
                    <a:pt x="53" y="16"/>
                    <a:pt x="66" y="10"/>
                    <a:pt x="82" y="6"/>
                  </a:cubicBezTo>
                  <a:cubicBezTo>
                    <a:pt x="97" y="2"/>
                    <a:pt x="113" y="0"/>
                    <a:pt x="129" y="0"/>
                  </a:cubicBezTo>
                  <a:cubicBezTo>
                    <a:pt x="165" y="0"/>
                    <a:pt x="192" y="4"/>
                    <a:pt x="209" y="13"/>
                  </a:cubicBezTo>
                  <a:lnTo>
                    <a:pt x="209" y="62"/>
                  </a:lnTo>
                  <a:cubicBezTo>
                    <a:pt x="187" y="47"/>
                    <a:pt x="159" y="39"/>
                    <a:pt x="124" y="39"/>
                  </a:cubicBezTo>
                  <a:cubicBezTo>
                    <a:pt x="115" y="39"/>
                    <a:pt x="105" y="40"/>
                    <a:pt x="96" y="42"/>
                  </a:cubicBezTo>
                  <a:cubicBezTo>
                    <a:pt x="87" y="44"/>
                    <a:pt x="78" y="47"/>
                    <a:pt x="71" y="52"/>
                  </a:cubicBezTo>
                  <a:cubicBezTo>
                    <a:pt x="63" y="56"/>
                    <a:pt x="57" y="62"/>
                    <a:pt x="53" y="69"/>
                  </a:cubicBezTo>
                  <a:cubicBezTo>
                    <a:pt x="48" y="76"/>
                    <a:pt x="46" y="85"/>
                    <a:pt x="46" y="95"/>
                  </a:cubicBezTo>
                  <a:cubicBezTo>
                    <a:pt x="46" y="104"/>
                    <a:pt x="48" y="113"/>
                    <a:pt x="51" y="119"/>
                  </a:cubicBezTo>
                  <a:cubicBezTo>
                    <a:pt x="55" y="126"/>
                    <a:pt x="60" y="133"/>
                    <a:pt x="67" y="138"/>
                  </a:cubicBezTo>
                  <a:cubicBezTo>
                    <a:pt x="74" y="144"/>
                    <a:pt x="82" y="149"/>
                    <a:pt x="92" y="155"/>
                  </a:cubicBezTo>
                  <a:cubicBezTo>
                    <a:pt x="102" y="160"/>
                    <a:pt x="113" y="166"/>
                    <a:pt x="126" y="172"/>
                  </a:cubicBezTo>
                  <a:cubicBezTo>
                    <a:pt x="139" y="179"/>
                    <a:pt x="152" y="186"/>
                    <a:pt x="164" y="193"/>
                  </a:cubicBezTo>
                  <a:cubicBezTo>
                    <a:pt x="175" y="200"/>
                    <a:pt x="186" y="208"/>
                    <a:pt x="195" y="217"/>
                  </a:cubicBezTo>
                  <a:cubicBezTo>
                    <a:pt x="204" y="226"/>
                    <a:pt x="211" y="235"/>
                    <a:pt x="216" y="246"/>
                  </a:cubicBezTo>
                  <a:cubicBezTo>
                    <a:pt x="221" y="257"/>
                    <a:pt x="224" y="269"/>
                    <a:pt x="224" y="283"/>
                  </a:cubicBezTo>
                  <a:cubicBezTo>
                    <a:pt x="224" y="301"/>
                    <a:pt x="220" y="316"/>
                    <a:pt x="213" y="329"/>
                  </a:cubicBezTo>
                  <a:cubicBezTo>
                    <a:pt x="206" y="342"/>
                    <a:pt x="197" y="352"/>
                    <a:pt x="184" y="360"/>
                  </a:cubicBezTo>
                  <a:cubicBezTo>
                    <a:pt x="172" y="368"/>
                    <a:pt x="158" y="374"/>
                    <a:pt x="142" y="377"/>
                  </a:cubicBezTo>
                  <a:cubicBezTo>
                    <a:pt x="127" y="381"/>
                    <a:pt x="110" y="382"/>
                    <a:pt x="92" y="382"/>
                  </a:cubicBezTo>
                  <a:cubicBezTo>
                    <a:pt x="87" y="382"/>
                    <a:pt x="79" y="382"/>
                    <a:pt x="71" y="381"/>
                  </a:cubicBezTo>
                  <a:cubicBezTo>
                    <a:pt x="62" y="380"/>
                    <a:pt x="53" y="379"/>
                    <a:pt x="44" y="377"/>
                  </a:cubicBezTo>
                  <a:cubicBezTo>
                    <a:pt x="35" y="375"/>
                    <a:pt x="27" y="373"/>
                    <a:pt x="19" y="370"/>
                  </a:cubicBezTo>
                  <a:cubicBezTo>
                    <a:pt x="11" y="367"/>
                    <a:pt x="5" y="364"/>
                    <a:pt x="0" y="361"/>
                  </a:cubicBez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8" name="Freeform 25">
              <a:extLst>
                <a:ext uri="{FF2B5EF4-FFF2-40B4-BE49-F238E27FC236}">
                  <a16:creationId xmlns:a16="http://schemas.microsoft.com/office/drawing/2014/main" id="{7B542604-EC59-4760-80D8-21AD7024BD09}"/>
                </a:ext>
              </a:extLst>
            </p:cNvPr>
            <p:cNvSpPr>
              <a:spLocks noEditPoints="1"/>
            </p:cNvSpPr>
            <p:nvPr/>
          </p:nvSpPr>
          <p:spPr bwMode="auto">
            <a:xfrm>
              <a:off x="6259" y="3555"/>
              <a:ext cx="120" cy="144"/>
            </a:xfrm>
            <a:custGeom>
              <a:avLst/>
              <a:gdLst>
                <a:gd name="T0" fmla="*/ 230 w 230"/>
                <a:gd name="T1" fmla="*/ 149 h 276"/>
                <a:gd name="T2" fmla="*/ 44 w 230"/>
                <a:gd name="T3" fmla="*/ 149 h 276"/>
                <a:gd name="T4" fmla="*/ 68 w 230"/>
                <a:gd name="T5" fmla="*/ 217 h 276"/>
                <a:gd name="T6" fmla="*/ 130 w 230"/>
                <a:gd name="T7" fmla="*/ 241 h 276"/>
                <a:gd name="T8" fmla="*/ 212 w 230"/>
                <a:gd name="T9" fmla="*/ 211 h 276"/>
                <a:gd name="T10" fmla="*/ 212 w 230"/>
                <a:gd name="T11" fmla="*/ 251 h 276"/>
                <a:gd name="T12" fmla="*/ 120 w 230"/>
                <a:gd name="T13" fmla="*/ 276 h 276"/>
                <a:gd name="T14" fmla="*/ 32 w 230"/>
                <a:gd name="T15" fmla="*/ 240 h 276"/>
                <a:gd name="T16" fmla="*/ 0 w 230"/>
                <a:gd name="T17" fmla="*/ 139 h 276"/>
                <a:gd name="T18" fmla="*/ 35 w 230"/>
                <a:gd name="T19" fmla="*/ 39 h 276"/>
                <a:gd name="T20" fmla="*/ 122 w 230"/>
                <a:gd name="T21" fmla="*/ 0 h 276"/>
                <a:gd name="T22" fmla="*/ 202 w 230"/>
                <a:gd name="T23" fmla="*/ 33 h 276"/>
                <a:gd name="T24" fmla="*/ 230 w 230"/>
                <a:gd name="T25" fmla="*/ 127 h 276"/>
                <a:gd name="T26" fmla="*/ 230 w 230"/>
                <a:gd name="T27" fmla="*/ 149 h 276"/>
                <a:gd name="T28" fmla="*/ 230 w 230"/>
                <a:gd name="T29" fmla="*/ 149 h 276"/>
                <a:gd name="T30" fmla="*/ 187 w 230"/>
                <a:gd name="T31" fmla="*/ 113 h 276"/>
                <a:gd name="T32" fmla="*/ 169 w 230"/>
                <a:gd name="T33" fmla="*/ 56 h 276"/>
                <a:gd name="T34" fmla="*/ 121 w 230"/>
                <a:gd name="T35" fmla="*/ 35 h 276"/>
                <a:gd name="T36" fmla="*/ 70 w 230"/>
                <a:gd name="T37" fmla="*/ 57 h 276"/>
                <a:gd name="T38" fmla="*/ 44 w 230"/>
                <a:gd name="T39" fmla="*/ 113 h 276"/>
                <a:gd name="T40" fmla="*/ 187 w 230"/>
                <a:gd name="T41" fmla="*/ 1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0" h="276">
                  <a:moveTo>
                    <a:pt x="230" y="149"/>
                  </a:moveTo>
                  <a:lnTo>
                    <a:pt x="44" y="149"/>
                  </a:lnTo>
                  <a:cubicBezTo>
                    <a:pt x="45" y="178"/>
                    <a:pt x="52" y="201"/>
                    <a:pt x="68" y="217"/>
                  </a:cubicBezTo>
                  <a:cubicBezTo>
                    <a:pt x="83" y="233"/>
                    <a:pt x="104" y="241"/>
                    <a:pt x="130" y="241"/>
                  </a:cubicBezTo>
                  <a:cubicBezTo>
                    <a:pt x="160" y="241"/>
                    <a:pt x="187" y="231"/>
                    <a:pt x="212" y="211"/>
                  </a:cubicBezTo>
                  <a:lnTo>
                    <a:pt x="212" y="251"/>
                  </a:lnTo>
                  <a:cubicBezTo>
                    <a:pt x="189" y="268"/>
                    <a:pt x="158" y="276"/>
                    <a:pt x="120" y="276"/>
                  </a:cubicBezTo>
                  <a:cubicBezTo>
                    <a:pt x="83" y="276"/>
                    <a:pt x="53" y="264"/>
                    <a:pt x="32" y="240"/>
                  </a:cubicBezTo>
                  <a:cubicBezTo>
                    <a:pt x="11" y="216"/>
                    <a:pt x="0" y="183"/>
                    <a:pt x="0" y="139"/>
                  </a:cubicBezTo>
                  <a:cubicBezTo>
                    <a:pt x="0" y="98"/>
                    <a:pt x="12" y="65"/>
                    <a:pt x="35" y="39"/>
                  </a:cubicBezTo>
                  <a:cubicBezTo>
                    <a:pt x="58" y="13"/>
                    <a:pt x="87" y="0"/>
                    <a:pt x="122" y="0"/>
                  </a:cubicBezTo>
                  <a:cubicBezTo>
                    <a:pt x="156" y="0"/>
                    <a:pt x="183" y="11"/>
                    <a:pt x="202" y="33"/>
                  </a:cubicBezTo>
                  <a:cubicBezTo>
                    <a:pt x="221" y="56"/>
                    <a:pt x="230" y="87"/>
                    <a:pt x="230" y="127"/>
                  </a:cubicBezTo>
                  <a:lnTo>
                    <a:pt x="230" y="149"/>
                  </a:lnTo>
                  <a:lnTo>
                    <a:pt x="230" y="149"/>
                  </a:lnTo>
                  <a:close/>
                  <a:moveTo>
                    <a:pt x="187" y="113"/>
                  </a:moveTo>
                  <a:cubicBezTo>
                    <a:pt x="187" y="88"/>
                    <a:pt x="181" y="69"/>
                    <a:pt x="169" y="56"/>
                  </a:cubicBezTo>
                  <a:cubicBezTo>
                    <a:pt x="158" y="42"/>
                    <a:pt x="142" y="35"/>
                    <a:pt x="121" y="35"/>
                  </a:cubicBezTo>
                  <a:cubicBezTo>
                    <a:pt x="101" y="35"/>
                    <a:pt x="84" y="43"/>
                    <a:pt x="70" y="57"/>
                  </a:cubicBezTo>
                  <a:cubicBezTo>
                    <a:pt x="56" y="71"/>
                    <a:pt x="48" y="90"/>
                    <a:pt x="44" y="113"/>
                  </a:cubicBezTo>
                  <a:lnTo>
                    <a:pt x="187" y="113"/>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29" name="Freeform 26">
              <a:extLst>
                <a:ext uri="{FF2B5EF4-FFF2-40B4-BE49-F238E27FC236}">
                  <a16:creationId xmlns:a16="http://schemas.microsoft.com/office/drawing/2014/main" id="{766F60C0-A09B-4E0E-A078-53A1B997E71A}"/>
                </a:ext>
              </a:extLst>
            </p:cNvPr>
            <p:cNvSpPr>
              <a:spLocks/>
            </p:cNvSpPr>
            <p:nvPr/>
          </p:nvSpPr>
          <p:spPr bwMode="auto">
            <a:xfrm>
              <a:off x="6412" y="3555"/>
              <a:ext cx="72" cy="141"/>
            </a:xfrm>
            <a:custGeom>
              <a:avLst/>
              <a:gdLst>
                <a:gd name="T0" fmla="*/ 138 w 138"/>
                <a:gd name="T1" fmla="*/ 48 h 269"/>
                <a:gd name="T2" fmla="*/ 106 w 138"/>
                <a:gd name="T3" fmla="*/ 39 h 269"/>
                <a:gd name="T4" fmla="*/ 61 w 138"/>
                <a:gd name="T5" fmla="*/ 65 h 269"/>
                <a:gd name="T6" fmla="*/ 43 w 138"/>
                <a:gd name="T7" fmla="*/ 135 h 269"/>
                <a:gd name="T8" fmla="*/ 43 w 138"/>
                <a:gd name="T9" fmla="*/ 269 h 269"/>
                <a:gd name="T10" fmla="*/ 0 w 138"/>
                <a:gd name="T11" fmla="*/ 269 h 269"/>
                <a:gd name="T12" fmla="*/ 0 w 138"/>
                <a:gd name="T13" fmla="*/ 5 h 269"/>
                <a:gd name="T14" fmla="*/ 43 w 138"/>
                <a:gd name="T15" fmla="*/ 5 h 269"/>
                <a:gd name="T16" fmla="*/ 43 w 138"/>
                <a:gd name="T17" fmla="*/ 59 h 269"/>
                <a:gd name="T18" fmla="*/ 44 w 138"/>
                <a:gd name="T19" fmla="*/ 59 h 269"/>
                <a:gd name="T20" fmla="*/ 71 w 138"/>
                <a:gd name="T21" fmla="*/ 16 h 269"/>
                <a:gd name="T22" fmla="*/ 113 w 138"/>
                <a:gd name="T23" fmla="*/ 0 h 269"/>
                <a:gd name="T24" fmla="*/ 138 w 138"/>
                <a:gd name="T25" fmla="*/ 4 h 269"/>
                <a:gd name="T26" fmla="*/ 138 w 138"/>
                <a:gd name="T27" fmla="*/ 48 h 269"/>
                <a:gd name="T28" fmla="*/ 138 w 138"/>
                <a:gd name="T29"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269">
                  <a:moveTo>
                    <a:pt x="138" y="48"/>
                  </a:moveTo>
                  <a:cubicBezTo>
                    <a:pt x="131" y="42"/>
                    <a:pt x="120" y="39"/>
                    <a:pt x="106" y="39"/>
                  </a:cubicBezTo>
                  <a:cubicBezTo>
                    <a:pt x="88" y="39"/>
                    <a:pt x="73" y="48"/>
                    <a:pt x="61" y="65"/>
                  </a:cubicBezTo>
                  <a:cubicBezTo>
                    <a:pt x="49" y="82"/>
                    <a:pt x="43" y="105"/>
                    <a:pt x="43" y="135"/>
                  </a:cubicBezTo>
                  <a:lnTo>
                    <a:pt x="43" y="269"/>
                  </a:lnTo>
                  <a:lnTo>
                    <a:pt x="0" y="269"/>
                  </a:lnTo>
                  <a:lnTo>
                    <a:pt x="0" y="5"/>
                  </a:lnTo>
                  <a:lnTo>
                    <a:pt x="43" y="5"/>
                  </a:lnTo>
                  <a:lnTo>
                    <a:pt x="43" y="59"/>
                  </a:lnTo>
                  <a:lnTo>
                    <a:pt x="44" y="59"/>
                  </a:lnTo>
                  <a:cubicBezTo>
                    <a:pt x="50" y="41"/>
                    <a:pt x="59" y="26"/>
                    <a:pt x="71" y="16"/>
                  </a:cubicBezTo>
                  <a:cubicBezTo>
                    <a:pt x="84" y="6"/>
                    <a:pt x="98" y="0"/>
                    <a:pt x="113" y="0"/>
                  </a:cubicBezTo>
                  <a:cubicBezTo>
                    <a:pt x="124" y="0"/>
                    <a:pt x="132" y="2"/>
                    <a:pt x="138" y="4"/>
                  </a:cubicBezTo>
                  <a:lnTo>
                    <a:pt x="138" y="48"/>
                  </a:lnTo>
                  <a:lnTo>
                    <a:pt x="138" y="48"/>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30" name="Freeform 27">
              <a:extLst>
                <a:ext uri="{FF2B5EF4-FFF2-40B4-BE49-F238E27FC236}">
                  <a16:creationId xmlns:a16="http://schemas.microsoft.com/office/drawing/2014/main" id="{70AD2A89-E88A-485E-A0F5-041474C5FA2F}"/>
                </a:ext>
              </a:extLst>
            </p:cNvPr>
            <p:cNvSpPr>
              <a:spLocks/>
            </p:cNvSpPr>
            <p:nvPr/>
          </p:nvSpPr>
          <p:spPr bwMode="auto">
            <a:xfrm>
              <a:off x="6499" y="3558"/>
              <a:ext cx="129" cy="138"/>
            </a:xfrm>
            <a:custGeom>
              <a:avLst/>
              <a:gdLst>
                <a:gd name="T0" fmla="*/ 247 w 247"/>
                <a:gd name="T1" fmla="*/ 0 h 264"/>
                <a:gd name="T2" fmla="*/ 142 w 247"/>
                <a:gd name="T3" fmla="*/ 264 h 264"/>
                <a:gd name="T4" fmla="*/ 100 w 247"/>
                <a:gd name="T5" fmla="*/ 264 h 264"/>
                <a:gd name="T6" fmla="*/ 0 w 247"/>
                <a:gd name="T7" fmla="*/ 0 h 264"/>
                <a:gd name="T8" fmla="*/ 46 w 247"/>
                <a:gd name="T9" fmla="*/ 0 h 264"/>
                <a:gd name="T10" fmla="*/ 114 w 247"/>
                <a:gd name="T11" fmla="*/ 192 h 264"/>
                <a:gd name="T12" fmla="*/ 123 w 247"/>
                <a:gd name="T13" fmla="*/ 229 h 264"/>
                <a:gd name="T14" fmla="*/ 124 w 247"/>
                <a:gd name="T15" fmla="*/ 229 h 264"/>
                <a:gd name="T16" fmla="*/ 132 w 247"/>
                <a:gd name="T17" fmla="*/ 193 h 264"/>
                <a:gd name="T18" fmla="*/ 202 w 247"/>
                <a:gd name="T19" fmla="*/ 0 h 264"/>
                <a:gd name="T20" fmla="*/ 247 w 247"/>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264">
                  <a:moveTo>
                    <a:pt x="247" y="0"/>
                  </a:moveTo>
                  <a:lnTo>
                    <a:pt x="142" y="264"/>
                  </a:lnTo>
                  <a:lnTo>
                    <a:pt x="100" y="264"/>
                  </a:lnTo>
                  <a:lnTo>
                    <a:pt x="0" y="0"/>
                  </a:lnTo>
                  <a:lnTo>
                    <a:pt x="46" y="0"/>
                  </a:lnTo>
                  <a:lnTo>
                    <a:pt x="114" y="192"/>
                  </a:lnTo>
                  <a:cubicBezTo>
                    <a:pt x="119" y="206"/>
                    <a:pt x="122" y="218"/>
                    <a:pt x="123" y="229"/>
                  </a:cubicBezTo>
                  <a:lnTo>
                    <a:pt x="124" y="229"/>
                  </a:lnTo>
                  <a:cubicBezTo>
                    <a:pt x="126" y="216"/>
                    <a:pt x="128" y="204"/>
                    <a:pt x="132" y="193"/>
                  </a:cubicBezTo>
                  <a:lnTo>
                    <a:pt x="202" y="0"/>
                  </a:lnTo>
                  <a:lnTo>
                    <a:pt x="247" y="0"/>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31" name="Freeform 28">
              <a:extLst>
                <a:ext uri="{FF2B5EF4-FFF2-40B4-BE49-F238E27FC236}">
                  <a16:creationId xmlns:a16="http://schemas.microsoft.com/office/drawing/2014/main" id="{BAF4FFB8-D927-4CCA-8196-B2352E4BD1C2}"/>
                </a:ext>
              </a:extLst>
            </p:cNvPr>
            <p:cNvSpPr>
              <a:spLocks noEditPoints="1"/>
            </p:cNvSpPr>
            <p:nvPr/>
          </p:nvSpPr>
          <p:spPr bwMode="auto">
            <a:xfrm>
              <a:off x="6640" y="3555"/>
              <a:ext cx="121" cy="144"/>
            </a:xfrm>
            <a:custGeom>
              <a:avLst/>
              <a:gdLst>
                <a:gd name="T0" fmla="*/ 231 w 231"/>
                <a:gd name="T1" fmla="*/ 149 h 276"/>
                <a:gd name="T2" fmla="*/ 44 w 231"/>
                <a:gd name="T3" fmla="*/ 149 h 276"/>
                <a:gd name="T4" fmla="*/ 68 w 231"/>
                <a:gd name="T5" fmla="*/ 217 h 276"/>
                <a:gd name="T6" fmla="*/ 130 w 231"/>
                <a:gd name="T7" fmla="*/ 241 h 276"/>
                <a:gd name="T8" fmla="*/ 212 w 231"/>
                <a:gd name="T9" fmla="*/ 211 h 276"/>
                <a:gd name="T10" fmla="*/ 212 w 231"/>
                <a:gd name="T11" fmla="*/ 251 h 276"/>
                <a:gd name="T12" fmla="*/ 120 w 231"/>
                <a:gd name="T13" fmla="*/ 276 h 276"/>
                <a:gd name="T14" fmla="*/ 32 w 231"/>
                <a:gd name="T15" fmla="*/ 240 h 276"/>
                <a:gd name="T16" fmla="*/ 0 w 231"/>
                <a:gd name="T17" fmla="*/ 139 h 276"/>
                <a:gd name="T18" fmla="*/ 35 w 231"/>
                <a:gd name="T19" fmla="*/ 39 h 276"/>
                <a:gd name="T20" fmla="*/ 122 w 231"/>
                <a:gd name="T21" fmla="*/ 0 h 276"/>
                <a:gd name="T22" fmla="*/ 202 w 231"/>
                <a:gd name="T23" fmla="*/ 33 h 276"/>
                <a:gd name="T24" fmla="*/ 231 w 231"/>
                <a:gd name="T25" fmla="*/ 127 h 276"/>
                <a:gd name="T26" fmla="*/ 231 w 231"/>
                <a:gd name="T27" fmla="*/ 149 h 276"/>
                <a:gd name="T28" fmla="*/ 231 w 231"/>
                <a:gd name="T29" fmla="*/ 149 h 276"/>
                <a:gd name="T30" fmla="*/ 187 w 231"/>
                <a:gd name="T31" fmla="*/ 113 h 276"/>
                <a:gd name="T32" fmla="*/ 170 w 231"/>
                <a:gd name="T33" fmla="*/ 56 h 276"/>
                <a:gd name="T34" fmla="*/ 121 w 231"/>
                <a:gd name="T35" fmla="*/ 35 h 276"/>
                <a:gd name="T36" fmla="*/ 70 w 231"/>
                <a:gd name="T37" fmla="*/ 57 h 276"/>
                <a:gd name="T38" fmla="*/ 45 w 231"/>
                <a:gd name="T39" fmla="*/ 113 h 276"/>
                <a:gd name="T40" fmla="*/ 187 w 231"/>
                <a:gd name="T41" fmla="*/ 11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276">
                  <a:moveTo>
                    <a:pt x="231" y="149"/>
                  </a:moveTo>
                  <a:lnTo>
                    <a:pt x="44" y="149"/>
                  </a:lnTo>
                  <a:cubicBezTo>
                    <a:pt x="45" y="178"/>
                    <a:pt x="53" y="201"/>
                    <a:pt x="68" y="217"/>
                  </a:cubicBezTo>
                  <a:cubicBezTo>
                    <a:pt x="83" y="233"/>
                    <a:pt x="104" y="241"/>
                    <a:pt x="130" y="241"/>
                  </a:cubicBezTo>
                  <a:cubicBezTo>
                    <a:pt x="160" y="241"/>
                    <a:pt x="187" y="231"/>
                    <a:pt x="212" y="211"/>
                  </a:cubicBezTo>
                  <a:lnTo>
                    <a:pt x="212" y="251"/>
                  </a:lnTo>
                  <a:cubicBezTo>
                    <a:pt x="189" y="268"/>
                    <a:pt x="158" y="276"/>
                    <a:pt x="120" y="276"/>
                  </a:cubicBezTo>
                  <a:cubicBezTo>
                    <a:pt x="83" y="276"/>
                    <a:pt x="53" y="264"/>
                    <a:pt x="32" y="240"/>
                  </a:cubicBezTo>
                  <a:cubicBezTo>
                    <a:pt x="11" y="216"/>
                    <a:pt x="0" y="183"/>
                    <a:pt x="0" y="139"/>
                  </a:cubicBezTo>
                  <a:cubicBezTo>
                    <a:pt x="0" y="98"/>
                    <a:pt x="12" y="65"/>
                    <a:pt x="35" y="39"/>
                  </a:cubicBezTo>
                  <a:cubicBezTo>
                    <a:pt x="58" y="13"/>
                    <a:pt x="87" y="0"/>
                    <a:pt x="122" y="0"/>
                  </a:cubicBezTo>
                  <a:cubicBezTo>
                    <a:pt x="156" y="0"/>
                    <a:pt x="183" y="11"/>
                    <a:pt x="202" y="33"/>
                  </a:cubicBezTo>
                  <a:cubicBezTo>
                    <a:pt x="221" y="56"/>
                    <a:pt x="231" y="87"/>
                    <a:pt x="231" y="127"/>
                  </a:cubicBezTo>
                  <a:lnTo>
                    <a:pt x="231" y="149"/>
                  </a:lnTo>
                  <a:lnTo>
                    <a:pt x="231" y="149"/>
                  </a:lnTo>
                  <a:close/>
                  <a:moveTo>
                    <a:pt x="187" y="113"/>
                  </a:moveTo>
                  <a:cubicBezTo>
                    <a:pt x="187" y="88"/>
                    <a:pt x="181" y="69"/>
                    <a:pt x="170" y="56"/>
                  </a:cubicBezTo>
                  <a:cubicBezTo>
                    <a:pt x="158" y="42"/>
                    <a:pt x="142" y="35"/>
                    <a:pt x="121" y="35"/>
                  </a:cubicBezTo>
                  <a:cubicBezTo>
                    <a:pt x="101" y="35"/>
                    <a:pt x="84" y="43"/>
                    <a:pt x="70" y="57"/>
                  </a:cubicBezTo>
                  <a:cubicBezTo>
                    <a:pt x="56" y="71"/>
                    <a:pt x="48" y="90"/>
                    <a:pt x="45" y="113"/>
                  </a:cubicBezTo>
                  <a:lnTo>
                    <a:pt x="187" y="113"/>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0240" name="Freeform 29">
              <a:extLst>
                <a:ext uri="{FF2B5EF4-FFF2-40B4-BE49-F238E27FC236}">
                  <a16:creationId xmlns:a16="http://schemas.microsoft.com/office/drawing/2014/main" id="{51544A89-689A-48B9-9280-8EB0AAB1DE89}"/>
                </a:ext>
              </a:extLst>
            </p:cNvPr>
            <p:cNvSpPr>
              <a:spLocks/>
            </p:cNvSpPr>
            <p:nvPr/>
          </p:nvSpPr>
          <p:spPr bwMode="auto">
            <a:xfrm>
              <a:off x="6794" y="3555"/>
              <a:ext cx="71" cy="141"/>
            </a:xfrm>
            <a:custGeom>
              <a:avLst/>
              <a:gdLst>
                <a:gd name="T0" fmla="*/ 137 w 137"/>
                <a:gd name="T1" fmla="*/ 48 h 269"/>
                <a:gd name="T2" fmla="*/ 105 w 137"/>
                <a:gd name="T3" fmla="*/ 39 h 269"/>
                <a:gd name="T4" fmla="*/ 60 w 137"/>
                <a:gd name="T5" fmla="*/ 65 h 269"/>
                <a:gd name="T6" fmla="*/ 42 w 137"/>
                <a:gd name="T7" fmla="*/ 135 h 269"/>
                <a:gd name="T8" fmla="*/ 42 w 137"/>
                <a:gd name="T9" fmla="*/ 269 h 269"/>
                <a:gd name="T10" fmla="*/ 0 w 137"/>
                <a:gd name="T11" fmla="*/ 269 h 269"/>
                <a:gd name="T12" fmla="*/ 0 w 137"/>
                <a:gd name="T13" fmla="*/ 5 h 269"/>
                <a:gd name="T14" fmla="*/ 42 w 137"/>
                <a:gd name="T15" fmla="*/ 5 h 269"/>
                <a:gd name="T16" fmla="*/ 42 w 137"/>
                <a:gd name="T17" fmla="*/ 59 h 269"/>
                <a:gd name="T18" fmla="*/ 43 w 137"/>
                <a:gd name="T19" fmla="*/ 59 h 269"/>
                <a:gd name="T20" fmla="*/ 70 w 137"/>
                <a:gd name="T21" fmla="*/ 16 h 269"/>
                <a:gd name="T22" fmla="*/ 112 w 137"/>
                <a:gd name="T23" fmla="*/ 0 h 269"/>
                <a:gd name="T24" fmla="*/ 137 w 137"/>
                <a:gd name="T25" fmla="*/ 4 h 269"/>
                <a:gd name="T26" fmla="*/ 137 w 137"/>
                <a:gd name="T27" fmla="*/ 48 h 269"/>
                <a:gd name="T28" fmla="*/ 137 w 137"/>
                <a:gd name="T29"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69">
                  <a:moveTo>
                    <a:pt x="137" y="48"/>
                  </a:moveTo>
                  <a:cubicBezTo>
                    <a:pt x="130" y="42"/>
                    <a:pt x="119" y="39"/>
                    <a:pt x="105" y="39"/>
                  </a:cubicBezTo>
                  <a:cubicBezTo>
                    <a:pt x="87" y="39"/>
                    <a:pt x="72" y="48"/>
                    <a:pt x="60" y="65"/>
                  </a:cubicBezTo>
                  <a:cubicBezTo>
                    <a:pt x="48" y="82"/>
                    <a:pt x="42" y="105"/>
                    <a:pt x="42" y="135"/>
                  </a:cubicBezTo>
                  <a:lnTo>
                    <a:pt x="42" y="269"/>
                  </a:lnTo>
                  <a:lnTo>
                    <a:pt x="0" y="269"/>
                  </a:lnTo>
                  <a:lnTo>
                    <a:pt x="0" y="5"/>
                  </a:lnTo>
                  <a:lnTo>
                    <a:pt x="42" y="5"/>
                  </a:lnTo>
                  <a:lnTo>
                    <a:pt x="42" y="59"/>
                  </a:lnTo>
                  <a:lnTo>
                    <a:pt x="43" y="59"/>
                  </a:lnTo>
                  <a:cubicBezTo>
                    <a:pt x="49" y="41"/>
                    <a:pt x="58" y="26"/>
                    <a:pt x="70" y="16"/>
                  </a:cubicBezTo>
                  <a:cubicBezTo>
                    <a:pt x="83" y="6"/>
                    <a:pt x="97" y="0"/>
                    <a:pt x="112" y="0"/>
                  </a:cubicBezTo>
                  <a:cubicBezTo>
                    <a:pt x="123" y="0"/>
                    <a:pt x="131" y="2"/>
                    <a:pt x="137" y="4"/>
                  </a:cubicBezTo>
                  <a:lnTo>
                    <a:pt x="137" y="48"/>
                  </a:lnTo>
                  <a:lnTo>
                    <a:pt x="137" y="48"/>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p>
          </p:txBody>
        </p:sp>
        <p:sp>
          <p:nvSpPr>
            <p:cNvPr id="10241" name="Freeform 30">
              <a:extLst>
                <a:ext uri="{FF2B5EF4-FFF2-40B4-BE49-F238E27FC236}">
                  <a16:creationId xmlns:a16="http://schemas.microsoft.com/office/drawing/2014/main" id="{48C1A2EB-B1AF-4B37-AB9A-D102A3E627C8}"/>
                </a:ext>
              </a:extLst>
            </p:cNvPr>
            <p:cNvSpPr>
              <a:spLocks noEditPoints="1"/>
            </p:cNvSpPr>
            <p:nvPr/>
          </p:nvSpPr>
          <p:spPr bwMode="auto">
            <a:xfrm>
              <a:off x="6377" y="3215"/>
              <a:ext cx="43" cy="42"/>
            </a:xfrm>
            <a:custGeom>
              <a:avLst/>
              <a:gdLst>
                <a:gd name="T0" fmla="*/ 41 w 82"/>
                <a:gd name="T1" fmla="*/ 79 h 79"/>
                <a:gd name="T2" fmla="*/ 11 w 82"/>
                <a:gd name="T3" fmla="*/ 68 h 79"/>
                <a:gd name="T4" fmla="*/ 0 w 82"/>
                <a:gd name="T5" fmla="*/ 40 h 79"/>
                <a:gd name="T6" fmla="*/ 12 w 82"/>
                <a:gd name="T7" fmla="*/ 11 h 79"/>
                <a:gd name="T8" fmla="*/ 41 w 82"/>
                <a:gd name="T9" fmla="*/ 0 h 79"/>
                <a:gd name="T10" fmla="*/ 70 w 82"/>
                <a:gd name="T11" fmla="*/ 11 h 79"/>
                <a:gd name="T12" fmla="*/ 82 w 82"/>
                <a:gd name="T13" fmla="*/ 40 h 79"/>
                <a:gd name="T14" fmla="*/ 70 w 82"/>
                <a:gd name="T15" fmla="*/ 68 h 79"/>
                <a:gd name="T16" fmla="*/ 41 w 82"/>
                <a:gd name="T17" fmla="*/ 79 h 79"/>
                <a:gd name="T18" fmla="*/ 41 w 82"/>
                <a:gd name="T19" fmla="*/ 6 h 79"/>
                <a:gd name="T20" fmla="*/ 17 w 82"/>
                <a:gd name="T21" fmla="*/ 15 h 79"/>
                <a:gd name="T22" fmla="*/ 7 w 82"/>
                <a:gd name="T23" fmla="*/ 40 h 79"/>
                <a:gd name="T24" fmla="*/ 17 w 82"/>
                <a:gd name="T25" fmla="*/ 64 h 79"/>
                <a:gd name="T26" fmla="*/ 41 w 82"/>
                <a:gd name="T27" fmla="*/ 73 h 79"/>
                <a:gd name="T28" fmla="*/ 65 w 82"/>
                <a:gd name="T29" fmla="*/ 64 h 79"/>
                <a:gd name="T30" fmla="*/ 75 w 82"/>
                <a:gd name="T31" fmla="*/ 40 h 79"/>
                <a:gd name="T32" fmla="*/ 65 w 82"/>
                <a:gd name="T33" fmla="*/ 15 h 79"/>
                <a:gd name="T34" fmla="*/ 41 w 82"/>
                <a:gd name="T35" fmla="*/ 6 h 79"/>
                <a:gd name="T36" fmla="*/ 57 w 82"/>
                <a:gd name="T37" fmla="*/ 62 h 79"/>
                <a:gd name="T38" fmla="*/ 43 w 82"/>
                <a:gd name="T39" fmla="*/ 66 h 79"/>
                <a:gd name="T40" fmla="*/ 24 w 82"/>
                <a:gd name="T41" fmla="*/ 59 h 79"/>
                <a:gd name="T42" fmla="*/ 17 w 82"/>
                <a:gd name="T43" fmla="*/ 41 h 79"/>
                <a:gd name="T44" fmla="*/ 24 w 82"/>
                <a:gd name="T45" fmla="*/ 21 h 79"/>
                <a:gd name="T46" fmla="*/ 44 w 82"/>
                <a:gd name="T47" fmla="*/ 13 h 79"/>
                <a:gd name="T48" fmla="*/ 57 w 82"/>
                <a:gd name="T49" fmla="*/ 16 h 79"/>
                <a:gd name="T50" fmla="*/ 57 w 82"/>
                <a:gd name="T51" fmla="*/ 29 h 79"/>
                <a:gd name="T52" fmla="*/ 44 w 82"/>
                <a:gd name="T53" fmla="*/ 25 h 79"/>
                <a:gd name="T54" fmla="*/ 34 w 82"/>
                <a:gd name="T55" fmla="*/ 29 h 79"/>
                <a:gd name="T56" fmla="*/ 30 w 82"/>
                <a:gd name="T57" fmla="*/ 40 h 79"/>
                <a:gd name="T58" fmla="*/ 34 w 82"/>
                <a:gd name="T59" fmla="*/ 51 h 79"/>
                <a:gd name="T60" fmla="*/ 45 w 82"/>
                <a:gd name="T61" fmla="*/ 55 h 79"/>
                <a:gd name="T62" fmla="*/ 57 w 82"/>
                <a:gd name="T63" fmla="*/ 51 h 79"/>
                <a:gd name="T64" fmla="*/ 57 w 82"/>
                <a:gd name="T65" fmla="*/ 62 h 79"/>
                <a:gd name="T66" fmla="*/ 57 w 82"/>
                <a:gd name="T67"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9">
                  <a:moveTo>
                    <a:pt x="41" y="79"/>
                  </a:moveTo>
                  <a:cubicBezTo>
                    <a:pt x="29" y="79"/>
                    <a:pt x="19" y="76"/>
                    <a:pt x="11" y="68"/>
                  </a:cubicBezTo>
                  <a:cubicBezTo>
                    <a:pt x="4" y="61"/>
                    <a:pt x="0" y="51"/>
                    <a:pt x="0" y="40"/>
                  </a:cubicBezTo>
                  <a:cubicBezTo>
                    <a:pt x="0" y="28"/>
                    <a:pt x="4" y="19"/>
                    <a:pt x="12" y="11"/>
                  </a:cubicBezTo>
                  <a:cubicBezTo>
                    <a:pt x="19" y="4"/>
                    <a:pt x="29" y="0"/>
                    <a:pt x="41" y="0"/>
                  </a:cubicBezTo>
                  <a:cubicBezTo>
                    <a:pt x="53" y="0"/>
                    <a:pt x="63" y="3"/>
                    <a:pt x="70" y="11"/>
                  </a:cubicBezTo>
                  <a:cubicBezTo>
                    <a:pt x="78" y="18"/>
                    <a:pt x="82" y="28"/>
                    <a:pt x="82" y="40"/>
                  </a:cubicBezTo>
                  <a:cubicBezTo>
                    <a:pt x="82" y="51"/>
                    <a:pt x="78" y="60"/>
                    <a:pt x="70" y="68"/>
                  </a:cubicBezTo>
                  <a:cubicBezTo>
                    <a:pt x="62" y="76"/>
                    <a:pt x="52" y="79"/>
                    <a:pt x="41" y="79"/>
                  </a:cubicBezTo>
                  <a:close/>
                  <a:moveTo>
                    <a:pt x="41" y="6"/>
                  </a:moveTo>
                  <a:cubicBezTo>
                    <a:pt x="31" y="6"/>
                    <a:pt x="23" y="9"/>
                    <a:pt x="17" y="15"/>
                  </a:cubicBezTo>
                  <a:cubicBezTo>
                    <a:pt x="10" y="22"/>
                    <a:pt x="7" y="30"/>
                    <a:pt x="7" y="40"/>
                  </a:cubicBezTo>
                  <a:cubicBezTo>
                    <a:pt x="7" y="49"/>
                    <a:pt x="10" y="57"/>
                    <a:pt x="17" y="64"/>
                  </a:cubicBezTo>
                  <a:cubicBezTo>
                    <a:pt x="23" y="70"/>
                    <a:pt x="31" y="73"/>
                    <a:pt x="41" y="73"/>
                  </a:cubicBezTo>
                  <a:cubicBezTo>
                    <a:pt x="50" y="73"/>
                    <a:pt x="58" y="70"/>
                    <a:pt x="65" y="64"/>
                  </a:cubicBezTo>
                  <a:cubicBezTo>
                    <a:pt x="71" y="57"/>
                    <a:pt x="75" y="49"/>
                    <a:pt x="75" y="40"/>
                  </a:cubicBezTo>
                  <a:cubicBezTo>
                    <a:pt x="75" y="30"/>
                    <a:pt x="72" y="22"/>
                    <a:pt x="65" y="15"/>
                  </a:cubicBezTo>
                  <a:cubicBezTo>
                    <a:pt x="59" y="9"/>
                    <a:pt x="51" y="6"/>
                    <a:pt x="41" y="6"/>
                  </a:cubicBezTo>
                  <a:close/>
                  <a:moveTo>
                    <a:pt x="57" y="62"/>
                  </a:moveTo>
                  <a:cubicBezTo>
                    <a:pt x="53" y="65"/>
                    <a:pt x="48" y="66"/>
                    <a:pt x="43" y="66"/>
                  </a:cubicBezTo>
                  <a:cubicBezTo>
                    <a:pt x="35" y="66"/>
                    <a:pt x="29" y="63"/>
                    <a:pt x="24" y="59"/>
                  </a:cubicBezTo>
                  <a:cubicBezTo>
                    <a:pt x="19" y="54"/>
                    <a:pt x="17" y="48"/>
                    <a:pt x="17" y="41"/>
                  </a:cubicBezTo>
                  <a:cubicBezTo>
                    <a:pt x="17" y="32"/>
                    <a:pt x="19" y="26"/>
                    <a:pt x="24" y="21"/>
                  </a:cubicBezTo>
                  <a:cubicBezTo>
                    <a:pt x="30" y="16"/>
                    <a:pt x="36" y="13"/>
                    <a:pt x="44" y="13"/>
                  </a:cubicBezTo>
                  <a:cubicBezTo>
                    <a:pt x="49" y="13"/>
                    <a:pt x="53" y="14"/>
                    <a:pt x="57" y="16"/>
                  </a:cubicBezTo>
                  <a:lnTo>
                    <a:pt x="57" y="29"/>
                  </a:lnTo>
                  <a:cubicBezTo>
                    <a:pt x="54" y="26"/>
                    <a:pt x="49" y="25"/>
                    <a:pt x="44" y="25"/>
                  </a:cubicBezTo>
                  <a:cubicBezTo>
                    <a:pt x="40" y="25"/>
                    <a:pt x="37" y="26"/>
                    <a:pt x="34" y="29"/>
                  </a:cubicBezTo>
                  <a:cubicBezTo>
                    <a:pt x="31" y="32"/>
                    <a:pt x="30" y="35"/>
                    <a:pt x="30" y="40"/>
                  </a:cubicBezTo>
                  <a:cubicBezTo>
                    <a:pt x="30" y="44"/>
                    <a:pt x="31" y="48"/>
                    <a:pt x="34" y="51"/>
                  </a:cubicBezTo>
                  <a:cubicBezTo>
                    <a:pt x="37" y="53"/>
                    <a:pt x="40" y="55"/>
                    <a:pt x="45" y="55"/>
                  </a:cubicBezTo>
                  <a:cubicBezTo>
                    <a:pt x="50" y="55"/>
                    <a:pt x="54" y="53"/>
                    <a:pt x="57" y="51"/>
                  </a:cubicBezTo>
                  <a:lnTo>
                    <a:pt x="57" y="62"/>
                  </a:lnTo>
                  <a:lnTo>
                    <a:pt x="57" y="62"/>
                  </a:lnTo>
                  <a:close/>
                </a:path>
              </a:pathLst>
            </a:custGeom>
            <a:solidFill>
              <a:srgbClr val="CFD2D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PT">
                <a:solidFill>
                  <a:srgbClr val="CFD2D7"/>
                </a:solidFill>
              </a:endParaRPr>
            </a:p>
          </p:txBody>
        </p:sp>
      </p:grpSp>
    </p:spTree>
    <p:extLst>
      <p:ext uri="{BB962C8B-B14F-4D97-AF65-F5344CB8AC3E}">
        <p14:creationId xmlns:p14="http://schemas.microsoft.com/office/powerpoint/2010/main" val="266631991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76552" y="4430923"/>
            <a:ext cx="9902106" cy="2385692"/>
            <a:chOff x="1033661" y="4519277"/>
            <a:chExt cx="10100664" cy="2433531"/>
          </a:xfrm>
        </p:grpSpPr>
        <p:pic>
          <p:nvPicPr>
            <p:cNvPr id="4098"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909" y="4519277"/>
              <a:ext cx="7868416" cy="2433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661" y="5467785"/>
              <a:ext cx="2069976" cy="1017738"/>
            </a:xfrm>
            <a:prstGeom prst="rect">
              <a:avLst/>
            </a:prstGeom>
          </p:spPr>
        </p:pic>
      </p:grpSp>
      <p:sp>
        <p:nvSpPr>
          <p:cNvPr id="13" name="Rectangle 12"/>
          <p:cNvSpPr/>
          <p:nvPr/>
        </p:nvSpPr>
        <p:spPr bwMode="auto">
          <a:xfrm>
            <a:off x="1200764" y="4430924"/>
            <a:ext cx="9790474" cy="715733"/>
          </a:xfrm>
          <a:prstGeom prst="rect">
            <a:avLst/>
          </a:prstGeom>
          <a:solidFill>
            <a:srgbClr val="282828"/>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306" marR="0" lvl="0" indent="-451306" algn="l" defTabSz="896386" rtl="0" eaLnBrk="1" fontAlgn="auto" latinLnBrk="0" hangingPunct="1">
              <a:lnSpc>
                <a:spcPct val="90000"/>
              </a:lnSpc>
              <a:spcBef>
                <a:spcPct val="20000"/>
              </a:spcBef>
              <a:spcAft>
                <a:spcPts val="0"/>
              </a:spcAft>
              <a:buClrTx/>
              <a:buSzPct val="90000"/>
              <a:buFontTx/>
              <a:buBlip>
                <a:blip r:embed="rId5"/>
              </a:buBlip>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4" name="Group 3"/>
          <p:cNvGrpSpPr/>
          <p:nvPr/>
        </p:nvGrpSpPr>
        <p:grpSpPr>
          <a:xfrm>
            <a:off x="3927610" y="1805374"/>
            <a:ext cx="7060021" cy="2631473"/>
            <a:chOff x="507868" y="2417159"/>
            <a:chExt cx="11173090" cy="1958897"/>
          </a:xfrm>
        </p:grpSpPr>
        <p:sp>
          <p:nvSpPr>
            <p:cNvPr id="5" name="Rectangle 4"/>
            <p:cNvSpPr/>
            <p:nvPr/>
          </p:nvSpPr>
          <p:spPr bwMode="auto">
            <a:xfrm>
              <a:off x="507868" y="2417159"/>
              <a:ext cx="11173090" cy="1958897"/>
            </a:xfrm>
            <a:prstGeom prst="rect">
              <a:avLst/>
            </a:prstGeom>
            <a:solidFill>
              <a:schemeClr val="bg2"/>
            </a:solidFill>
            <a:ln w="38100">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89639" tIns="134464" rIns="89639" bIns="134464" numCol="1" rtlCol="0" anchor="t" anchorCtr="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451306" marR="0" lvl="0" indent="-451306" algn="l" defTabSz="896386" rtl="0" eaLnBrk="1" fontAlgn="auto" latinLnBrk="0" hangingPunct="1">
                <a:lnSpc>
                  <a:spcPct val="90000"/>
                </a:lnSpc>
                <a:spcBef>
                  <a:spcPct val="20000"/>
                </a:spcBef>
                <a:spcAft>
                  <a:spcPts val="0"/>
                </a:spcAft>
                <a:buClrTx/>
                <a:buSzPct val="90000"/>
                <a:buFontTx/>
                <a:buBlip>
                  <a:blip r:embed="rId5"/>
                </a:buBlip>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6" name="Rectangle 5"/>
            <p:cNvSpPr/>
            <p:nvPr/>
          </p:nvSpPr>
          <p:spPr>
            <a:xfrm>
              <a:off x="587868" y="2608236"/>
              <a:ext cx="11013088" cy="1199408"/>
            </a:xfrm>
            <a:prstGeom prst="rect">
              <a:avLst/>
            </a:prstGeom>
          </p:spPr>
          <p:txBody>
            <a:bodyPr wrap="square">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0" dirty="0">
                  <a:ln>
                    <a:noFill/>
                  </a:ln>
                  <a:solidFill>
                    <a:srgbClr val="FFFFFF">
                      <a:alpha val="99000"/>
                    </a:srgbClr>
                  </a:solidFill>
                  <a:effectLst/>
                  <a:uLnTx/>
                  <a:uFillTx/>
                  <a:latin typeface="Segoe UI"/>
                  <a:ea typeface="+mn-ea"/>
                  <a:cs typeface="+mn-cs"/>
                </a:rPr>
                <a:t>sandro.pereira@devscope.net</a:t>
              </a:r>
            </a:p>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1">
                  <a:ln>
                    <a:noFill/>
                  </a:ln>
                  <a:solidFill>
                    <a:srgbClr val="FFFFFF">
                      <a:alpha val="99000"/>
                    </a:srgbClr>
                  </a:solidFill>
                  <a:effectLst/>
                  <a:uLnTx/>
                  <a:uFillTx/>
                  <a:latin typeface="Segoe UI"/>
                  <a:ea typeface="+mn-ea"/>
                  <a:cs typeface="+mn-cs"/>
                </a:rPr>
                <a:t>linkedin.com/in/sandropereira</a:t>
              </a:r>
            </a:p>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0" dirty="0">
                  <a:ln>
                    <a:noFill/>
                  </a:ln>
                  <a:solidFill>
                    <a:srgbClr val="FFFFFF">
                      <a:alpha val="99000"/>
                    </a:srgbClr>
                  </a:solidFill>
                  <a:effectLst/>
                  <a:uLnTx/>
                  <a:uFillTx/>
                  <a:latin typeface="Segoe UI"/>
                  <a:ea typeface="+mn-ea"/>
                  <a:cs typeface="+mn-cs"/>
                </a:rPr>
                <a:t>@sandro_asp </a:t>
              </a:r>
            </a:p>
            <a:p>
              <a:pPr marL="843475" marR="0" lvl="1" indent="-395281" algn="l" defTabSz="896386" rtl="0" eaLnBrk="1" fontAlgn="auto" latinLnBrk="0" hangingPunct="1">
                <a:lnSpc>
                  <a:spcPct val="90000"/>
                </a:lnSpc>
                <a:spcBef>
                  <a:spcPct val="20000"/>
                </a:spcBef>
                <a:spcAft>
                  <a:spcPts val="0"/>
                </a:spcAft>
                <a:buClrTx/>
                <a:buSzPct val="105000"/>
                <a:buFontTx/>
                <a:buBlip>
                  <a:blip r:embed="rId6"/>
                </a:buBlip>
                <a:tabLst/>
                <a:defRPr/>
              </a:pPr>
              <a:r>
                <a:rPr kumimoji="0" lang="en-US" sz="2353" b="0" i="0" u="none" strike="noStrike" kern="1200" cap="none" spc="0" normalizeH="0" baseline="0" noProof="0" dirty="0">
                  <a:ln>
                    <a:noFill/>
                  </a:ln>
                  <a:solidFill>
                    <a:srgbClr val="FFFFFF">
                      <a:alpha val="99000"/>
                    </a:srgbClr>
                  </a:solidFill>
                  <a:effectLst/>
                  <a:uLnTx/>
                  <a:uFillTx/>
                  <a:latin typeface="Segoe UI"/>
                  <a:ea typeface="+mn-ea"/>
                  <a:cs typeface="+mn-cs"/>
                </a:rPr>
                <a:t>sandroaspbiztalkblog.wordpress.com</a:t>
              </a:r>
            </a:p>
          </p:txBody>
        </p:sp>
      </p:grpSp>
      <p:sp>
        <p:nvSpPr>
          <p:cNvPr id="7" name="Title 1"/>
          <p:cNvSpPr>
            <a:spLocks noGrp="1"/>
          </p:cNvSpPr>
          <p:nvPr/>
        </p:nvSpPr>
        <p:spPr>
          <a:xfrm>
            <a:off x="432512" y="360845"/>
            <a:ext cx="3616307" cy="130345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marL="0" marR="0" lvl="0" indent="0" algn="l" defTabSz="896350" rtl="0" eaLnBrk="1" fontAlgn="auto" latinLnBrk="0" hangingPunct="1">
              <a:lnSpc>
                <a:spcPct val="90000"/>
              </a:lnSpc>
              <a:spcBef>
                <a:spcPct val="0"/>
              </a:spcBef>
              <a:spcAft>
                <a:spcPts val="0"/>
              </a:spcAft>
              <a:buClrTx/>
              <a:buSzTx/>
              <a:buFontTx/>
              <a:buNone/>
              <a:tabLst/>
              <a:defRPr/>
            </a:pPr>
            <a:r>
              <a:rPr kumimoji="0" lang="en-US" sz="9411" b="1" i="0" u="none" strike="noStrike" kern="1200" cap="none" spc="-98" normalizeH="0" baseline="0" noProof="0" dirty="0">
                <a:ln w="3175">
                  <a:noFill/>
                </a:ln>
                <a:gradFill flip="none" rotWithShape="1">
                  <a:gsLst>
                    <a:gs pos="0">
                      <a:srgbClr val="FFFFFF"/>
                    </a:gs>
                    <a:gs pos="86000">
                      <a:srgbClr val="FFFFFF"/>
                    </a:gs>
                  </a:gsLst>
                  <a:lin ang="5400000" scaled="0"/>
                  <a:tileRect/>
                </a:gradFill>
                <a:effectLst/>
                <a:uLnTx/>
                <a:uFillTx/>
                <a:latin typeface="Segoe UI Light"/>
                <a:ea typeface="+mn-ea"/>
                <a:cs typeface="Arial" charset="0"/>
              </a:rPr>
              <a:t>Thanks</a:t>
            </a:r>
            <a:endParaRPr kumimoji="0" lang="en-US" sz="4313" b="0" i="0" u="none" strike="noStrike" kern="1200" cap="none" spc="-98" normalizeH="0" baseline="0" noProof="0" dirty="0">
              <a:ln w="3175">
                <a:noFill/>
              </a:ln>
              <a:gradFill flip="none" rotWithShape="1">
                <a:gsLst>
                  <a:gs pos="0">
                    <a:srgbClr val="FFFFFF"/>
                  </a:gs>
                  <a:gs pos="86000">
                    <a:srgbClr val="FFFFFF"/>
                  </a:gs>
                </a:gsLst>
                <a:lin ang="5400000" scaled="0"/>
                <a:tileRect/>
              </a:gradFill>
              <a:effectLst/>
              <a:uLnTx/>
              <a:uFillTx/>
              <a:latin typeface="Segoe UI Light"/>
              <a:ea typeface="+mn-ea"/>
              <a:cs typeface="Arial"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7157" y="1805374"/>
            <a:ext cx="2730453" cy="2631474"/>
          </a:xfrm>
          <a:prstGeom prst="rect">
            <a:avLst/>
          </a:prstGeom>
        </p:spPr>
      </p:pic>
      <p:sp>
        <p:nvSpPr>
          <p:cNvPr id="12" name="Text Placeholder 30"/>
          <p:cNvSpPr txBox="1">
            <a:spLocks/>
          </p:cNvSpPr>
          <p:nvPr/>
        </p:nvSpPr>
        <p:spPr>
          <a:xfrm>
            <a:off x="8496145" y="4487887"/>
            <a:ext cx="2903415" cy="821723"/>
          </a:xfrm>
          <a:prstGeom prst="rect">
            <a:avLst/>
          </a:prstGeom>
        </p:spPr>
        <p:txBody>
          <a:bodyPr/>
          <a:lstStyle>
            <a:defPPr>
              <a:defRPr lang="en-US"/>
            </a:defPPr>
            <a:lvl1pPr marR="0" indent="0" fontAlgn="auto">
              <a:lnSpc>
                <a:spcPct val="90000"/>
              </a:lnSpc>
              <a:spcBef>
                <a:spcPct val="20000"/>
              </a:spcBef>
              <a:spcAft>
                <a:spcPts val="0"/>
              </a:spcAft>
              <a:buClrTx/>
              <a:buSzPct val="90000"/>
              <a:buFont typeface="Arial" pitchFamily="34" charset="0"/>
              <a:buNone/>
              <a:tabLst/>
              <a:defRPr sz="2400" spc="0" baseline="0">
                <a:gradFill>
                  <a:gsLst>
                    <a:gs pos="1250">
                      <a:schemeClr val="tx1"/>
                    </a:gs>
                    <a:gs pos="100000">
                      <a:schemeClr val="tx1"/>
                    </a:gs>
                  </a:gsLst>
                  <a:lin ang="5400000" scaled="0"/>
                </a:gradFill>
                <a:latin typeface="+mj-lt"/>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pt-PT" sz="1961" b="1"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+351 223 751 350</a:t>
            </a:r>
          </a:p>
          <a:p>
            <a:pPr marL="0" marR="0" lvl="0" indent="0" algn="l"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pt-PT" sz="1961" b="1"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Light"/>
                <a:ea typeface="+mn-ea"/>
                <a:cs typeface="+mn-cs"/>
              </a:rPr>
              <a:t>www.devscope.net</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467" y="4316374"/>
            <a:ext cx="2262982" cy="950758"/>
          </a:xfrm>
          <a:prstGeom prst="rect">
            <a:avLst/>
          </a:prstGeom>
        </p:spPr>
      </p:pic>
    </p:spTree>
    <p:extLst>
      <p:ext uri="{BB962C8B-B14F-4D97-AF65-F5344CB8AC3E}">
        <p14:creationId xmlns:p14="http://schemas.microsoft.com/office/powerpoint/2010/main" val="181827716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642F"/>
        </a:solidFill>
        <a:effectLst/>
      </p:bgPr>
    </p:bg>
    <p:spTree>
      <p:nvGrpSpPr>
        <p:cNvPr id="1" name=""/>
        <p:cNvGrpSpPr/>
        <p:nvPr/>
      </p:nvGrpSpPr>
      <p:grpSpPr>
        <a:xfrm>
          <a:off x="0" y="0"/>
          <a:ext cx="0" cy="0"/>
          <a:chOff x="0" y="0"/>
          <a:chExt cx="0" cy="0"/>
        </a:xfrm>
      </p:grpSpPr>
      <p:pic>
        <p:nvPicPr>
          <p:cNvPr id="5122" name="Picture 2" descr="http://melissagratias.com/wp-content/uploads/2013/09/drag-and-drop.png">
            <a:extLst>
              <a:ext uri="{FF2B5EF4-FFF2-40B4-BE49-F238E27FC236}">
                <a16:creationId xmlns:a16="http://schemas.microsoft.com/office/drawing/2014/main" id="{87C75553-7521-44D0-95A3-FE8A9D80A3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599"/>
          <a:stretch/>
        </p:blipFill>
        <p:spPr bwMode="auto">
          <a:xfrm>
            <a:off x="4291393" y="1157108"/>
            <a:ext cx="7818181" cy="4295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0E10F2-6453-4A47-B6C9-CA94A6DB9482}"/>
              </a:ext>
            </a:extLst>
          </p:cNvPr>
          <p:cNvPicPr>
            <a:picLocks noChangeAspect="1"/>
          </p:cNvPicPr>
          <p:nvPr/>
        </p:nvPicPr>
        <p:blipFill>
          <a:blip r:embed="rId4"/>
          <a:stretch>
            <a:fillRect/>
          </a:stretch>
        </p:blipFill>
        <p:spPr>
          <a:xfrm>
            <a:off x="1370588" y="779668"/>
            <a:ext cx="4912225" cy="1934443"/>
          </a:xfrm>
          <a:prstGeom prst="rect">
            <a:avLst/>
          </a:prstGeom>
        </p:spPr>
      </p:pic>
      <p:sp>
        <p:nvSpPr>
          <p:cNvPr id="6" name="Title 1">
            <a:extLst>
              <a:ext uri="{FF2B5EF4-FFF2-40B4-BE49-F238E27FC236}">
                <a16:creationId xmlns:a16="http://schemas.microsoft.com/office/drawing/2014/main" id="{5886E284-140D-46D7-8BAC-6DF5DA2B5AD8}"/>
              </a:ext>
            </a:extLst>
          </p:cNvPr>
          <p:cNvSpPr txBox="1">
            <a:spLocks/>
          </p:cNvSpPr>
          <p:nvPr/>
        </p:nvSpPr>
        <p:spPr>
          <a:xfrm>
            <a:off x="456051" y="3895879"/>
            <a:ext cx="11653523" cy="1013030"/>
          </a:xfrm>
          <a:prstGeom prst="rect">
            <a:avLst/>
          </a:prstGeom>
        </p:spPr>
        <p:txBody>
          <a:bodyPr vert="horz" wrap="square" lIns="143428" tIns="89642" rIns="143428" bIns="89642"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8000" dirty="0">
                <a:solidFill>
                  <a:srgbClr val="222E6A"/>
                </a:solidFill>
                <a:latin typeface="Segoe UI Black" panose="020B0A02040204020203" pitchFamily="34" charset="0"/>
                <a:ea typeface="Segoe UI Black" panose="020B0A02040204020203" pitchFamily="34" charset="0"/>
                <a:cs typeface="Segoe UI Black" panose="020B0A02040204020203" pitchFamily="34" charset="0"/>
              </a:rPr>
              <a:t>Really?!</a:t>
            </a:r>
            <a:r>
              <a:rPr lang="en-US" sz="8000" dirty="0">
                <a:solidFill>
                  <a:srgbClr val="222E6A"/>
                </a:solidFill>
              </a:rPr>
              <a:t> </a:t>
            </a:r>
            <a:r>
              <a:rPr lang="en-US" sz="8000" dirty="0">
                <a:solidFill>
                  <a:srgbClr val="D3F7E9"/>
                </a:solidFill>
              </a:rPr>
              <a:t>…</a:t>
            </a:r>
          </a:p>
          <a:p>
            <a:r>
              <a:rPr lang="en-US" sz="8000" dirty="0">
                <a:solidFill>
                  <a:srgbClr val="D3F7E9"/>
                </a:solidFill>
              </a:rPr>
              <a:t>Can we </a:t>
            </a:r>
            <a:r>
              <a:rPr lang="en-US" sz="8000" dirty="0">
                <a:solidFill>
                  <a:srgbClr val="222E6A"/>
                </a:solidFill>
                <a:latin typeface="Segoe UI Black" panose="020B0A02040204020203" pitchFamily="34" charset="0"/>
                <a:ea typeface="Segoe UI Black" panose="020B0A02040204020203" pitchFamily="34" charset="0"/>
                <a:cs typeface="Segoe UI Black" panose="020B0A02040204020203" pitchFamily="34" charset="0"/>
              </a:rPr>
              <a:t>change</a:t>
            </a:r>
            <a:r>
              <a:rPr lang="en-US" sz="8000" dirty="0">
                <a:solidFill>
                  <a:srgbClr val="E0433A"/>
                </a:solidFill>
              </a:rPr>
              <a:t> </a:t>
            </a:r>
            <a:r>
              <a:rPr lang="en-US" sz="8000" dirty="0">
                <a:solidFill>
                  <a:srgbClr val="D3F7E9"/>
                </a:solidFill>
              </a:rPr>
              <a:t>this story?</a:t>
            </a:r>
          </a:p>
        </p:txBody>
      </p:sp>
    </p:spTree>
    <p:extLst>
      <p:ext uri="{BB962C8B-B14F-4D97-AF65-F5344CB8AC3E}">
        <p14:creationId xmlns:p14="http://schemas.microsoft.com/office/powerpoint/2010/main" val="1097860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5B5BA"/>
        </a:solidFill>
        <a:effectLst/>
      </p:bgPr>
    </p:bg>
    <p:spTree>
      <p:nvGrpSpPr>
        <p:cNvPr id="1" name=""/>
        <p:cNvGrpSpPr/>
        <p:nvPr/>
      </p:nvGrpSpPr>
      <p:grpSpPr>
        <a:xfrm>
          <a:off x="0" y="0"/>
          <a:ext cx="0" cy="0"/>
          <a:chOff x="0" y="0"/>
          <a:chExt cx="0" cy="0"/>
        </a:xfrm>
      </p:grpSpPr>
      <p:pic>
        <p:nvPicPr>
          <p:cNvPr id="13318" name="Picture 6" descr="https://i1.wp.com/blueandgraypress.com/wp-content/uploads/2016/12/Screen-Shot-2016-12-07-at-9.19.02-PM.png?fit=634%2C635">
            <a:extLst>
              <a:ext uri="{FF2B5EF4-FFF2-40B4-BE49-F238E27FC236}">
                <a16:creationId xmlns:a16="http://schemas.microsoft.com/office/drawing/2014/main" id="{79F1A6A6-A1A7-4C26-B0FC-B02DF3CF1A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0" b="3705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0C0EA14-3ED2-49EB-8C7D-947957C7C29E}"/>
              </a:ext>
            </a:extLst>
          </p:cNvPr>
          <p:cNvSpPr/>
          <p:nvPr/>
        </p:nvSpPr>
        <p:spPr>
          <a:xfrm>
            <a:off x="0" y="0"/>
            <a:ext cx="12192000" cy="6858000"/>
          </a:xfrm>
          <a:prstGeom prst="rect">
            <a:avLst/>
          </a:prstGeom>
          <a:solidFill>
            <a:srgbClr val="85B5BA">
              <a:alpha val="60000"/>
            </a:srgbClr>
          </a:solidFill>
          <a:ln>
            <a:solidFill>
              <a:srgbClr val="85B5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itle 3">
            <a:extLst>
              <a:ext uri="{FF2B5EF4-FFF2-40B4-BE49-F238E27FC236}">
                <a16:creationId xmlns:a16="http://schemas.microsoft.com/office/drawing/2014/main" id="{013DB38C-F3ED-4998-861A-FE578B417863}"/>
              </a:ext>
            </a:extLst>
          </p:cNvPr>
          <p:cNvSpPr txBox="1">
            <a:spLocks/>
          </p:cNvSpPr>
          <p:nvPr/>
        </p:nvSpPr>
        <p:spPr>
          <a:xfrm>
            <a:off x="735495" y="402242"/>
            <a:ext cx="11304105"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sz="6000" dirty="0">
                <a:solidFill>
                  <a:srgbClr val="413944"/>
                </a:solidFill>
                <a:latin typeface="Segoe UI Light"/>
              </a:rPr>
              <a:t>How many of you are </a:t>
            </a: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still running </a:t>
            </a:r>
            <a:r>
              <a:rPr lang="en-US" sz="6000" dirty="0">
                <a:solidFill>
                  <a:srgbClr val="413944"/>
                </a:solidFill>
                <a:latin typeface="Segoe UI Light"/>
              </a:rPr>
              <a:t>BizTalk Server with a  </a:t>
            </a: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single </a:t>
            </a:r>
            <a:r>
              <a:rPr lang="en-US" sz="6000" dirty="0">
                <a:solidFill>
                  <a:srgbClr val="413944"/>
                </a:solidFill>
                <a:latin typeface="Segoe UI Light"/>
              </a:rPr>
              <a:t>host instances?</a:t>
            </a:r>
          </a:p>
        </p:txBody>
      </p:sp>
    </p:spTree>
    <p:extLst>
      <p:ext uri="{BB962C8B-B14F-4D97-AF65-F5344CB8AC3E}">
        <p14:creationId xmlns:p14="http://schemas.microsoft.com/office/powerpoint/2010/main" val="36176190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5B5B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213EA0-2F0F-4897-AF74-63205CB00C50}"/>
              </a:ext>
            </a:extLst>
          </p:cNvPr>
          <p:cNvPicPr>
            <a:picLocks noChangeAspect="1"/>
          </p:cNvPicPr>
          <p:nvPr/>
        </p:nvPicPr>
        <p:blipFill>
          <a:blip r:embed="rId2"/>
          <a:stretch>
            <a:fillRect/>
          </a:stretch>
        </p:blipFill>
        <p:spPr>
          <a:xfrm>
            <a:off x="531109" y="3365937"/>
            <a:ext cx="4981353" cy="3333037"/>
          </a:xfrm>
          <a:prstGeom prst="rect">
            <a:avLst/>
          </a:prstGeom>
        </p:spPr>
      </p:pic>
      <p:sp>
        <p:nvSpPr>
          <p:cNvPr id="6" name="Title 3">
            <a:extLst>
              <a:ext uri="{FF2B5EF4-FFF2-40B4-BE49-F238E27FC236}">
                <a16:creationId xmlns:a16="http://schemas.microsoft.com/office/drawing/2014/main" id="{3EE0BC86-01AA-4F60-8337-89F96EAB76E7}"/>
              </a:ext>
            </a:extLst>
          </p:cNvPr>
          <p:cNvSpPr txBox="1">
            <a:spLocks/>
          </p:cNvSpPr>
          <p:nvPr/>
        </p:nvSpPr>
        <p:spPr>
          <a:xfrm>
            <a:off x="735496" y="1354742"/>
            <a:ext cx="10873409"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sz="6000" dirty="0">
                <a:solidFill>
                  <a:srgbClr val="413944"/>
                </a:solidFill>
                <a:latin typeface="Segoe UI Light"/>
              </a:rPr>
              <a:t>In a </a:t>
            </a: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single box</a:t>
            </a:r>
            <a:r>
              <a:rPr lang="en-US" sz="6000" dirty="0">
                <a:solidFill>
                  <a:srgbClr val="413944"/>
                </a:solidFill>
                <a:latin typeface="Segoe UI Light"/>
              </a:rPr>
              <a:t>… what should be the </a:t>
            </a: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maximum </a:t>
            </a:r>
            <a:r>
              <a:rPr lang="en-US" sz="6000" dirty="0">
                <a:solidFill>
                  <a:srgbClr val="413944"/>
                </a:solidFill>
                <a:latin typeface="Segoe UI Light"/>
              </a:rPr>
              <a:t>number of </a:t>
            </a:r>
            <a:br>
              <a:rPr lang="en-US" sz="6000" dirty="0">
                <a:solidFill>
                  <a:srgbClr val="505050"/>
                </a:solidFill>
                <a:latin typeface="Segoe UI Light"/>
              </a:rPr>
            </a:br>
            <a:r>
              <a:rPr lang="en-US" sz="6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host instances</a:t>
            </a:r>
            <a:r>
              <a:rPr lang="en-US" sz="6000" dirty="0">
                <a:solidFill>
                  <a:srgbClr val="413944"/>
                </a:solidFill>
                <a:latin typeface="Segoe UI Light"/>
              </a:rPr>
              <a:t>?</a:t>
            </a:r>
          </a:p>
        </p:txBody>
      </p:sp>
    </p:spTree>
    <p:extLst>
      <p:ext uri="{BB962C8B-B14F-4D97-AF65-F5344CB8AC3E}">
        <p14:creationId xmlns:p14="http://schemas.microsoft.com/office/powerpoint/2010/main" val="36620619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780" y="529193"/>
            <a:ext cx="5291506" cy="5291506"/>
          </a:xfrm>
          <a:prstGeom prst="rect">
            <a:avLst/>
          </a:prstGeom>
        </p:spPr>
      </p:pic>
      <p:sp>
        <p:nvSpPr>
          <p:cNvPr id="9" name="Rectangle 8"/>
          <p:cNvSpPr/>
          <p:nvPr/>
        </p:nvSpPr>
        <p:spPr>
          <a:xfrm>
            <a:off x="2456" y="6010322"/>
            <a:ext cx="12187093" cy="846299"/>
          </a:xfrm>
          <a:prstGeom prst="rect">
            <a:avLst/>
          </a:prstGeom>
          <a:solidFill>
            <a:srgbClr val="01A1DD">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8"/>
            <a:endParaRPr lang="en-AU" sz="2399">
              <a:solidFill>
                <a:srgbClr val="01A1DD"/>
              </a:solidFill>
              <a:latin typeface="Segoe UI"/>
            </a:endParaRPr>
          </a:p>
        </p:txBody>
      </p:sp>
      <p:sp>
        <p:nvSpPr>
          <p:cNvPr id="4" name="Rectangle 3"/>
          <p:cNvSpPr/>
          <p:nvPr/>
        </p:nvSpPr>
        <p:spPr>
          <a:xfrm>
            <a:off x="2453" y="5807202"/>
            <a:ext cx="12187096" cy="863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8"/>
            <a:endParaRPr lang="en-AU" sz="2399">
              <a:solidFill>
                <a:prstClr val="white"/>
              </a:solidFill>
              <a:latin typeface="Segoe UI"/>
            </a:endParaRPr>
          </a:p>
        </p:txBody>
      </p:sp>
      <p:sp>
        <p:nvSpPr>
          <p:cNvPr id="12" name="Title 1"/>
          <p:cNvSpPr txBox="1">
            <a:spLocks/>
          </p:cNvSpPr>
          <p:nvPr/>
        </p:nvSpPr>
        <p:spPr>
          <a:xfrm>
            <a:off x="1393369" y="5636359"/>
            <a:ext cx="10359032" cy="1214409"/>
          </a:xfrm>
          <a:prstGeom prst="rect">
            <a:avLst/>
          </a:prstGeom>
        </p:spPr>
        <p:txBody>
          <a:bodyPr vert="horz" lIns="121870" tIns="60935" rIns="121870" bIns="6093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defTabSz="914225"/>
            <a:r>
              <a:rPr lang="en-AU" sz="2131" spc="-40" dirty="0">
                <a:solidFill>
                  <a:srgbClr val="01A1DD"/>
                </a:solidFill>
                <a:latin typeface="Questrial" panose="02000000000000000000" pitchFamily="2" charset="0"/>
                <a:ea typeface="Open Sans Light" panose="020B0306030504020204" pitchFamily="34" charset="0"/>
                <a:cs typeface="Open Sans Light" panose="020B0306030504020204" pitchFamily="34" charset="0"/>
              </a:rPr>
              <a:t>Sandro Pereira</a:t>
            </a:r>
            <a:endParaRPr lang="en-AU" sz="2131" spc="-40" dirty="0">
              <a:solidFill>
                <a:srgbClr val="01A1DD"/>
              </a:solidFill>
              <a:latin typeface="Questrial" panose="02000000000000000000" pitchFamily="2" charset="0"/>
            </a:endParaRPr>
          </a:p>
        </p:txBody>
      </p:sp>
      <p:sp>
        <p:nvSpPr>
          <p:cNvPr id="8" name="Title 1"/>
          <p:cNvSpPr txBox="1">
            <a:spLocks/>
          </p:cNvSpPr>
          <p:nvPr/>
        </p:nvSpPr>
        <p:spPr>
          <a:xfrm>
            <a:off x="595740" y="44822"/>
            <a:ext cx="10359032" cy="1616377"/>
          </a:xfrm>
          <a:prstGeom prst="rect">
            <a:avLst/>
          </a:prstGeom>
        </p:spPr>
        <p:txBody>
          <a:bodyPr vert="horz" lIns="121870" tIns="60935" rIns="121870" bIns="60935"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914225"/>
            <a:r>
              <a:rPr lang="en-AU" sz="4799" spc="-40" dirty="0">
                <a:solidFill>
                  <a:srgbClr val="01A1DD"/>
                </a:solidFill>
                <a:latin typeface="Segoe UI Light" panose="020B0502040204020203" pitchFamily="34" charset="0"/>
                <a:ea typeface="Open Sans Light" panose="020B0306030504020204" pitchFamily="34" charset="0"/>
                <a:cs typeface="Segoe UI Light" panose="020B0502040204020203" pitchFamily="34" charset="0"/>
              </a:rPr>
              <a:t>Who am I?</a:t>
            </a:r>
          </a:p>
        </p:txBody>
      </p:sp>
      <p:sp>
        <p:nvSpPr>
          <p:cNvPr id="14" name="Subtitle 2"/>
          <p:cNvSpPr txBox="1">
            <a:spLocks/>
          </p:cNvSpPr>
          <p:nvPr/>
        </p:nvSpPr>
        <p:spPr>
          <a:xfrm>
            <a:off x="595740" y="1319271"/>
            <a:ext cx="6354170" cy="1973453"/>
          </a:xfrm>
          <a:prstGeom prst="rect">
            <a:avLst/>
          </a:prstGeom>
        </p:spPr>
        <p:txBody>
          <a:bodyPr vert="horz" lIns="121870" tIns="60935" rIns="121870" bIns="60935"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34" indent="-342834" defTabSz="914225"/>
            <a:r>
              <a:rPr lang="en-AU" sz="2399" b="1" dirty="0">
                <a:solidFill>
                  <a:prstClr val="black"/>
                </a:solidFill>
                <a:latin typeface="Segoe UI"/>
              </a:rPr>
              <a:t>Codeless Wizard</a:t>
            </a:r>
          </a:p>
          <a:p>
            <a:pPr marL="342834" indent="-342834" defTabSz="914225"/>
            <a:r>
              <a:rPr lang="en-AU" sz="2399" dirty="0">
                <a:solidFill>
                  <a:prstClr val="black"/>
                </a:solidFill>
                <a:latin typeface="Segoe UI"/>
              </a:rPr>
              <a:t>Microsoft Azure &amp; Visio MVP</a:t>
            </a:r>
          </a:p>
          <a:p>
            <a:pPr marL="342834" indent="-342834" defTabSz="914225"/>
            <a:r>
              <a:rPr lang="en-US" sz="2399" dirty="0">
                <a:solidFill>
                  <a:prstClr val="black"/>
                </a:solidFill>
                <a:latin typeface="Segoe UI"/>
                <a:hlinkClick r:id="rId4"/>
              </a:rPr>
              <a:t>sandro.pereira@devscope.net</a:t>
            </a:r>
            <a:r>
              <a:rPr lang="en-US" sz="2399" dirty="0">
                <a:solidFill>
                  <a:prstClr val="black"/>
                </a:solidFill>
                <a:latin typeface="Segoe UI"/>
              </a:rPr>
              <a:t> </a:t>
            </a:r>
          </a:p>
          <a:p>
            <a:pPr marL="342834" indent="-342834" defTabSz="914225"/>
            <a:r>
              <a:rPr lang="en-US" sz="2399" dirty="0">
                <a:solidFill>
                  <a:prstClr val="black"/>
                </a:solidFill>
                <a:latin typeface="Segoe UI"/>
              </a:rPr>
              <a:t>linkedin.com/in/</a:t>
            </a:r>
            <a:r>
              <a:rPr lang="en-US" sz="2399" dirty="0" err="1">
                <a:solidFill>
                  <a:prstClr val="black"/>
                </a:solidFill>
                <a:latin typeface="Segoe UI"/>
              </a:rPr>
              <a:t>sandropereira</a:t>
            </a:r>
            <a:endParaRPr lang="en-US" sz="2399" dirty="0">
              <a:solidFill>
                <a:prstClr val="black"/>
              </a:solidFill>
              <a:latin typeface="Segoe UI"/>
            </a:endParaRPr>
          </a:p>
          <a:p>
            <a:pPr marL="342834" indent="-342834" defTabSz="914225"/>
            <a:r>
              <a:rPr lang="en-US" sz="2399" dirty="0">
                <a:solidFill>
                  <a:prstClr val="black"/>
                </a:solidFill>
                <a:latin typeface="Segoe UI"/>
              </a:rPr>
              <a:t>@</a:t>
            </a:r>
            <a:r>
              <a:rPr lang="en-US" sz="2399" dirty="0" err="1">
                <a:solidFill>
                  <a:prstClr val="black"/>
                </a:solidFill>
                <a:latin typeface="Segoe UI"/>
              </a:rPr>
              <a:t>sandro_asp</a:t>
            </a:r>
            <a:r>
              <a:rPr lang="en-US" sz="2399" dirty="0">
                <a:solidFill>
                  <a:prstClr val="black"/>
                </a:solidFill>
                <a:latin typeface="Segoe UI"/>
              </a:rPr>
              <a:t> </a:t>
            </a:r>
          </a:p>
          <a:p>
            <a:pPr marL="342834" indent="-342834" defTabSz="914225"/>
            <a:r>
              <a:rPr lang="en-US" sz="2399" dirty="0">
                <a:solidFill>
                  <a:prstClr val="black"/>
                </a:solidFill>
                <a:latin typeface="Segoe UI"/>
                <a:hlinkClick r:id="rId5"/>
              </a:rPr>
              <a:t>https://blog.sandro-pereira.com/</a:t>
            </a:r>
            <a:endParaRPr lang="en-US" sz="2399" dirty="0">
              <a:solidFill>
                <a:prstClr val="black"/>
              </a:solidFill>
              <a:latin typeface="Segoe UI"/>
            </a:endParaRPr>
          </a:p>
          <a:p>
            <a:pPr marL="342834" indent="-342834" defTabSz="914225"/>
            <a:r>
              <a:rPr lang="en-US" sz="2399" dirty="0">
                <a:solidFill>
                  <a:prstClr val="black"/>
                </a:solidFill>
                <a:latin typeface="Segoe UI"/>
              </a:rPr>
              <a:t>Public speaker </a:t>
            </a:r>
          </a:p>
          <a:p>
            <a:pPr marL="342834" indent="-342834" defTabSz="914225"/>
            <a:r>
              <a:rPr lang="en-US" sz="2399" dirty="0">
                <a:solidFill>
                  <a:prstClr val="black"/>
                </a:solidFill>
                <a:latin typeface="Segoe UI"/>
              </a:rPr>
              <a:t>Book author: “</a:t>
            </a:r>
            <a:r>
              <a:rPr lang="en-US" sz="2399" dirty="0">
                <a:solidFill>
                  <a:prstClr val="black"/>
                </a:solidFill>
                <a:latin typeface="Segoe UI"/>
                <a:hlinkClick r:id="rId6"/>
              </a:rPr>
              <a:t>BizTalk Mapping Patterns and Best Practices</a:t>
            </a:r>
            <a:r>
              <a:rPr lang="en-US" sz="2399" dirty="0">
                <a:solidFill>
                  <a:prstClr val="black"/>
                </a:solidFill>
                <a:latin typeface="Segoe UI"/>
              </a:rPr>
              <a:t>”</a:t>
            </a:r>
          </a:p>
          <a:p>
            <a:pPr marL="342834" indent="-342834" defTabSz="914225"/>
            <a:endParaRPr lang="en-US" sz="2399" dirty="0">
              <a:solidFill>
                <a:prstClr val="black"/>
              </a:solidFill>
              <a:latin typeface="Segoe UI"/>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522" y="5820700"/>
            <a:ext cx="2511330" cy="641566"/>
          </a:xfrm>
          <a:prstGeom prst="rect">
            <a:avLst/>
          </a:prstGeom>
        </p:spPr>
      </p:pic>
      <p:pic>
        <p:nvPicPr>
          <p:cNvPr id="10244" name="Picture 4" descr="https://forums.terraria.org/data/attachments/90/90060-628326db7a9dd739beab0a613d614d4f.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1260" y="563015"/>
            <a:ext cx="633248" cy="7010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BCC258-0346-4666-BA37-29CB8DBFE73A}"/>
              </a:ext>
            </a:extLst>
          </p:cNvPr>
          <p:cNvPicPr>
            <a:picLocks noChangeAspect="1"/>
          </p:cNvPicPr>
          <p:nvPr/>
        </p:nvPicPr>
        <p:blipFill>
          <a:blip r:embed="rId9"/>
          <a:stretch>
            <a:fillRect/>
          </a:stretch>
        </p:blipFill>
        <p:spPr>
          <a:xfrm>
            <a:off x="7317807" y="508361"/>
            <a:ext cx="4446750" cy="5312338"/>
          </a:xfrm>
          <a:prstGeom prst="rect">
            <a:avLst/>
          </a:prstGeom>
        </p:spPr>
      </p:pic>
      <p:pic>
        <p:nvPicPr>
          <p:cNvPr id="6" name="Picture 5">
            <a:extLst>
              <a:ext uri="{FF2B5EF4-FFF2-40B4-BE49-F238E27FC236}">
                <a16:creationId xmlns:a16="http://schemas.microsoft.com/office/drawing/2014/main" id="{CDD8BBE0-3352-41AB-A4AB-D6DB4A8C158B}"/>
              </a:ext>
            </a:extLst>
          </p:cNvPr>
          <p:cNvPicPr>
            <a:picLocks noChangeAspect="1"/>
          </p:cNvPicPr>
          <p:nvPr/>
        </p:nvPicPr>
        <p:blipFill>
          <a:blip r:embed="rId10"/>
          <a:stretch>
            <a:fillRect/>
          </a:stretch>
        </p:blipFill>
        <p:spPr>
          <a:xfrm>
            <a:off x="7328605" y="523387"/>
            <a:ext cx="4417975" cy="5277962"/>
          </a:xfrm>
          <a:prstGeom prst="rect">
            <a:avLst/>
          </a:prstGeom>
        </p:spPr>
      </p:pic>
      <p:pic>
        <p:nvPicPr>
          <p:cNvPr id="11" name="Picture 10">
            <a:extLst>
              <a:ext uri="{FF2B5EF4-FFF2-40B4-BE49-F238E27FC236}">
                <a16:creationId xmlns:a16="http://schemas.microsoft.com/office/drawing/2014/main" id="{AA5B08D8-9AE0-4244-8B86-779F46954B65}"/>
              </a:ext>
            </a:extLst>
          </p:cNvPr>
          <p:cNvPicPr>
            <a:picLocks noChangeAspect="1"/>
          </p:cNvPicPr>
          <p:nvPr/>
        </p:nvPicPr>
        <p:blipFill>
          <a:blip r:embed="rId11"/>
          <a:stretch>
            <a:fillRect/>
          </a:stretch>
        </p:blipFill>
        <p:spPr>
          <a:xfrm>
            <a:off x="7289639" y="469989"/>
            <a:ext cx="4462672" cy="5331360"/>
          </a:xfrm>
          <a:prstGeom prst="rect">
            <a:avLst/>
          </a:prstGeom>
        </p:spPr>
      </p:pic>
      <p:pic>
        <p:nvPicPr>
          <p:cNvPr id="10" name="Picture 2" descr="http://4.bp.blogspot.com/-OUfCsUCY3B4/VGgJCYMcsGI/AAAAAAAAIuQ/dyBpOE8ZilM/s230/mvp_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51664" y="5319005"/>
            <a:ext cx="2189869" cy="10092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blog.sandro-pereira.com/wp-content/uploads/2016/10/Microsoft-Integration-Stencils-Pack-v2.3-feature-image.png">
            <a:extLst>
              <a:ext uri="{FF2B5EF4-FFF2-40B4-BE49-F238E27FC236}">
                <a16:creationId xmlns:a16="http://schemas.microsoft.com/office/drawing/2014/main" id="{08FF41F2-EA0D-42C2-80C5-A882272EF9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66813" y="409995"/>
            <a:ext cx="4508323" cy="210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391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fade">
                                      <p:cBhvr>
                                        <p:cTn id="2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2DF17A-E2DF-4D7F-BFF9-5F04E94DF7BE}"/>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EC7CAEB-38FC-4F57-AA4C-DC1B0652D413}"/>
              </a:ext>
            </a:extLst>
          </p:cNvPr>
          <p:cNvSpPr/>
          <p:nvPr/>
        </p:nvSpPr>
        <p:spPr>
          <a:xfrm>
            <a:off x="885487" y="261983"/>
            <a:ext cx="7625870" cy="523220"/>
          </a:xfrm>
          <a:prstGeom prst="rect">
            <a:avLst/>
          </a:prstGeom>
        </p:spPr>
        <p:txBody>
          <a:bodyPr wrap="none">
            <a:spAutoFit/>
          </a:bodyPr>
          <a:lstStyle/>
          <a:p>
            <a:r>
              <a:rPr lang="pt-PT" sz="2800" dirty="0">
                <a:solidFill>
                  <a:schemeClr val="bg1"/>
                </a:solidFill>
              </a:rPr>
              <a:t>https://github.com/MicrosoftDocs/biztalk-docs</a:t>
            </a:r>
          </a:p>
        </p:txBody>
      </p:sp>
      <p:sp>
        <p:nvSpPr>
          <p:cNvPr id="8" name="Rectangle 7">
            <a:extLst>
              <a:ext uri="{FF2B5EF4-FFF2-40B4-BE49-F238E27FC236}">
                <a16:creationId xmlns:a16="http://schemas.microsoft.com/office/drawing/2014/main" id="{2E0660A7-051C-4F4A-AAD1-4346F5715ABC}"/>
              </a:ext>
            </a:extLst>
          </p:cNvPr>
          <p:cNvSpPr/>
          <p:nvPr/>
        </p:nvSpPr>
        <p:spPr bwMode="auto">
          <a:xfrm>
            <a:off x="0" y="4400550"/>
            <a:ext cx="12192000" cy="2457450"/>
          </a:xfrm>
          <a:prstGeom prst="rect">
            <a:avLst/>
          </a:prstGeom>
          <a:solidFill>
            <a:schemeClr val="bg1">
              <a:alpha val="8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pt-PT"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itle 3">
            <a:extLst>
              <a:ext uri="{FF2B5EF4-FFF2-40B4-BE49-F238E27FC236}">
                <a16:creationId xmlns:a16="http://schemas.microsoft.com/office/drawing/2014/main" id="{D8517056-83F0-473A-BDD7-8ECAE0BF6765}"/>
              </a:ext>
            </a:extLst>
          </p:cNvPr>
          <p:cNvSpPr txBox="1">
            <a:spLocks/>
          </p:cNvSpPr>
          <p:nvPr/>
        </p:nvSpPr>
        <p:spPr>
          <a:xfrm>
            <a:off x="0" y="4578894"/>
            <a:ext cx="10191750" cy="179596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defRPr/>
            </a:pPr>
            <a:r>
              <a:rPr lang="en-US" dirty="0">
                <a:solidFill>
                  <a:schemeClr val="tx1"/>
                </a:solidFill>
                <a:latin typeface="Segoe UI Light"/>
              </a:rPr>
              <a:t>BizTalk Server </a:t>
            </a:r>
            <a:r>
              <a:rPr lang="en-US"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Documentation</a:t>
            </a:r>
            <a:r>
              <a:rPr lang="en-US" dirty="0">
                <a:solidFill>
                  <a:schemeClr val="tx1"/>
                </a:solidFill>
                <a:latin typeface="Segoe UI Light"/>
              </a:rPr>
              <a:t>… </a:t>
            </a:r>
          </a:p>
          <a:p>
            <a:pPr algn="r">
              <a:defRPr/>
            </a:pPr>
            <a:r>
              <a:rPr lang="en-US" dirty="0">
                <a:solidFill>
                  <a:schemeClr val="tx1"/>
                </a:solidFill>
                <a:latin typeface="Segoe UI Light"/>
              </a:rPr>
              <a:t>is on </a:t>
            </a:r>
            <a:r>
              <a:rPr lang="en-US"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DOCS</a:t>
            </a:r>
            <a:r>
              <a:rPr lang="en-US" dirty="0">
                <a:solidFill>
                  <a:schemeClr val="tx1"/>
                </a:solidFill>
                <a:latin typeface="Segoe UI Light"/>
              </a:rPr>
              <a:t>!</a:t>
            </a:r>
          </a:p>
          <a:p>
            <a:pPr algn="r">
              <a:defRPr/>
            </a:pPr>
            <a:r>
              <a:rPr lang="en-US" dirty="0">
                <a:solidFill>
                  <a:schemeClr val="tx1"/>
                </a:solidFill>
                <a:latin typeface="Segoe UI Light"/>
              </a:rPr>
              <a:t>You can start contribute </a:t>
            </a:r>
            <a:r>
              <a:rPr lang="en-US" dirty="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TODAY!</a:t>
            </a:r>
          </a:p>
        </p:txBody>
      </p:sp>
      <p:pic>
        <p:nvPicPr>
          <p:cNvPr id="10" name="Picture 9">
            <a:extLst>
              <a:ext uri="{FF2B5EF4-FFF2-40B4-BE49-F238E27FC236}">
                <a16:creationId xmlns:a16="http://schemas.microsoft.com/office/drawing/2014/main" id="{4DDF2ACB-89AD-4D8E-99CD-A67E3C5191CA}"/>
              </a:ext>
            </a:extLst>
          </p:cNvPr>
          <p:cNvPicPr>
            <a:picLocks noChangeAspect="1"/>
          </p:cNvPicPr>
          <p:nvPr/>
        </p:nvPicPr>
        <p:blipFill>
          <a:blip r:embed="rId3"/>
          <a:stretch>
            <a:fillRect/>
          </a:stretch>
        </p:blipFill>
        <p:spPr>
          <a:xfrm>
            <a:off x="10648950" y="4786796"/>
            <a:ext cx="1221448" cy="1850574"/>
          </a:xfrm>
          <a:prstGeom prst="rect">
            <a:avLst/>
          </a:prstGeom>
        </p:spPr>
      </p:pic>
    </p:spTree>
    <p:extLst>
      <p:ext uri="{BB962C8B-B14F-4D97-AF65-F5344CB8AC3E}">
        <p14:creationId xmlns:p14="http://schemas.microsoft.com/office/powerpoint/2010/main" val="367363424"/>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SVID_Product_Brand_template_16-9_WHITE_Cyan-accent">
  <a:themeElements>
    <a:clrScheme name="Custom 1">
      <a:dk1>
        <a:srgbClr val="505050"/>
      </a:dk1>
      <a:lt1>
        <a:srgbClr val="FFFFFF"/>
      </a:lt1>
      <a:dk2>
        <a:srgbClr val="0072C6"/>
      </a:dk2>
      <a:lt2>
        <a:srgbClr val="D2D2D2"/>
      </a:lt2>
      <a:accent1>
        <a:srgbClr val="0072C6"/>
      </a:accent1>
      <a:accent2>
        <a:srgbClr val="68217A"/>
      </a:accent2>
      <a:accent3>
        <a:srgbClr val="008272"/>
      </a:accent3>
      <a:accent4>
        <a:srgbClr val="9B9B9B"/>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1_MSVID_Product_Brand_template_16-9_WHITE_Cyan-accent">
  <a:themeElements>
    <a:clrScheme name="Product Brand- white with magenta accents">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B Product Families 2013">
  <a:themeElements>
    <a:clrScheme name="Custom 4">
      <a:dk1>
        <a:srgbClr val="000000"/>
      </a:dk1>
      <a:lt1>
        <a:srgbClr val="FFFFFF"/>
      </a:lt1>
      <a:dk2>
        <a:srgbClr val="505050"/>
      </a:dk2>
      <a:lt2>
        <a:srgbClr val="D2D2D2"/>
      </a:lt2>
      <a:accent1>
        <a:srgbClr val="DC3C00"/>
      </a:accent1>
      <a:accent2>
        <a:srgbClr val="FF8C00"/>
      </a:accent2>
      <a:accent3>
        <a:srgbClr val="0072C6"/>
      </a:accent3>
      <a:accent4>
        <a:srgbClr val="008272"/>
      </a:accent4>
      <a:accent5>
        <a:srgbClr val="68217A"/>
      </a:accent5>
      <a:accent6>
        <a:srgbClr val="00BCF2"/>
      </a:accent6>
      <a:hlink>
        <a:srgbClr val="D2D2D2"/>
      </a:hlink>
      <a:folHlink>
        <a:srgbClr val="505050"/>
      </a:folHlink>
    </a:clrScheme>
    <a:fontScheme name="STB-2013-SegoeUI">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8DAB7D18-9A9C-442A-B50E-F6F6DCC92343}" vid="{626FD01B-D220-44C7-964F-5ACF063E015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8351</TotalTime>
  <Words>1330</Words>
  <Application>Microsoft Office PowerPoint</Application>
  <PresentationFormat>Widescreen</PresentationFormat>
  <Paragraphs>183</Paragraphs>
  <Slides>40</Slides>
  <Notes>16</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40</vt:i4>
      </vt:variant>
    </vt:vector>
  </HeadingPairs>
  <TitlesOfParts>
    <vt:vector size="59" baseType="lpstr">
      <vt:lpstr>Arial</vt:lpstr>
      <vt:lpstr>BreezedCaps</vt:lpstr>
      <vt:lpstr>Calibri</vt:lpstr>
      <vt:lpstr>Calibri Light</vt:lpstr>
      <vt:lpstr>Ferro Rosso</vt:lpstr>
      <vt:lpstr>Lato</vt:lpstr>
      <vt:lpstr>Montserrat</vt:lpstr>
      <vt:lpstr>Open Sans Light</vt:lpstr>
      <vt:lpstr>Questrial</vt:lpstr>
      <vt:lpstr>Segoe UI</vt:lpstr>
      <vt:lpstr>Segoe UI Black</vt:lpstr>
      <vt:lpstr>Segoe UI Light</vt:lpstr>
      <vt:lpstr>Wingdings</vt:lpstr>
      <vt:lpstr>Office Theme</vt:lpstr>
      <vt:lpstr>MSVID_Product_Brand_template_16-9_WHITE_Cyan-accent</vt:lpstr>
      <vt:lpstr>1_MSVID_Product_Brand_template_16-9_WHITE_Cyan-accent</vt:lpstr>
      <vt:lpstr>1_Office Theme</vt:lpstr>
      <vt:lpstr>STB Product Families 2013</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Loud</vt:lpstr>
      <vt:lpstr>PowerPoint Presentation</vt:lpstr>
      <vt:lpstr>I still find clients  that don’t have  BizTalk Jobs  running!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Sriram Hariharan</dc:creator>
  <cp:lastModifiedBy>Sandro Pereira</cp:lastModifiedBy>
  <cp:revision>139</cp:revision>
  <dcterms:created xsi:type="dcterms:W3CDTF">2017-06-12T10:11:26Z</dcterms:created>
  <dcterms:modified xsi:type="dcterms:W3CDTF">2017-10-27T15:53:46Z</dcterms:modified>
</cp:coreProperties>
</file>