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Lst>
  <p:notesMasterIdLst>
    <p:notesMasterId r:id="rId55"/>
  </p:notesMasterIdLst>
  <p:handoutMasterIdLst>
    <p:handoutMasterId r:id="rId56"/>
  </p:handoutMasterIdLst>
  <p:sldIdLst>
    <p:sldId id="256" r:id="rId9"/>
    <p:sldId id="257" r:id="rId10"/>
    <p:sldId id="287" r:id="rId11"/>
    <p:sldId id="290" r:id="rId12"/>
    <p:sldId id="302" r:id="rId13"/>
    <p:sldId id="291" r:id="rId14"/>
    <p:sldId id="292" r:id="rId15"/>
    <p:sldId id="293" r:id="rId16"/>
    <p:sldId id="303" r:id="rId17"/>
    <p:sldId id="263" r:id="rId18"/>
    <p:sldId id="297" r:id="rId19"/>
    <p:sldId id="304" r:id="rId20"/>
    <p:sldId id="282" r:id="rId21"/>
    <p:sldId id="299" r:id="rId22"/>
    <p:sldId id="298" r:id="rId23"/>
    <p:sldId id="300" r:id="rId24"/>
    <p:sldId id="277" r:id="rId25"/>
    <p:sldId id="283" r:id="rId26"/>
    <p:sldId id="311" r:id="rId27"/>
    <p:sldId id="264" r:id="rId28"/>
    <p:sldId id="276" r:id="rId29"/>
    <p:sldId id="301" r:id="rId30"/>
    <p:sldId id="307" r:id="rId31"/>
    <p:sldId id="306" r:id="rId32"/>
    <p:sldId id="284" r:id="rId33"/>
    <p:sldId id="308" r:id="rId34"/>
    <p:sldId id="305" r:id="rId35"/>
    <p:sldId id="321" r:id="rId36"/>
    <p:sldId id="294" r:id="rId37"/>
    <p:sldId id="312" r:id="rId38"/>
    <p:sldId id="313" r:id="rId39"/>
    <p:sldId id="316" r:id="rId40"/>
    <p:sldId id="318" r:id="rId41"/>
    <p:sldId id="319" r:id="rId42"/>
    <p:sldId id="322" r:id="rId43"/>
    <p:sldId id="296" r:id="rId44"/>
    <p:sldId id="320" r:id="rId45"/>
    <p:sldId id="323" r:id="rId46"/>
    <p:sldId id="324" r:id="rId47"/>
    <p:sldId id="325" r:id="rId48"/>
    <p:sldId id="314" r:id="rId49"/>
    <p:sldId id="309" r:id="rId50"/>
    <p:sldId id="326" r:id="rId51"/>
    <p:sldId id="271" r:id="rId52"/>
    <p:sldId id="274" r:id="rId53"/>
    <p:sldId id="31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16B096-44A3-4EB3-899E-624A3D3F7D8A}">
          <p14:sldIdLst>
            <p14:sldId id="256"/>
            <p14:sldId id="257"/>
            <p14:sldId id="287"/>
            <p14:sldId id="290"/>
          </p14:sldIdLst>
        </p14:section>
        <p14:section name="Business Challenges + Constraints" id="{E7B33BEE-CA75-4D4A-B27B-F31BE13E8A08}">
          <p14:sldIdLst>
            <p14:sldId id="302"/>
            <p14:sldId id="291"/>
            <p14:sldId id="292"/>
            <p14:sldId id="293"/>
          </p14:sldIdLst>
        </p14:section>
        <p14:section name="Proven Patterns" id="{4249A2A1-3881-4C73-9E5A-71F44C23059B}">
          <p14:sldIdLst>
            <p14:sldId id="303"/>
            <p14:sldId id="263"/>
            <p14:sldId id="297"/>
          </p14:sldIdLst>
        </p14:section>
        <p14:section name="Tools" id="{7DE1E004-980C-4CC0-8152-30D2FD7A1662}">
          <p14:sldIdLst>
            <p14:sldId id="304"/>
          </p14:sldIdLst>
        </p14:section>
        <p14:section name="BizTalk / Logic Apps Comparison" id="{B773AC08-E5B7-43EA-B5A2-95F9062ECE56}">
          <p14:sldIdLst>
            <p14:sldId id="282"/>
            <p14:sldId id="299"/>
            <p14:sldId id="298"/>
            <p14:sldId id="300"/>
            <p14:sldId id="277"/>
            <p14:sldId id="283"/>
            <p14:sldId id="311"/>
            <p14:sldId id="264"/>
            <p14:sldId id="276"/>
            <p14:sldId id="301"/>
          </p14:sldIdLst>
        </p14:section>
        <p14:section name="Tools (Continued)" id="{69F3C7DC-D834-4DED-B52B-F859E643DF7E}">
          <p14:sldIdLst>
            <p14:sldId id="307"/>
            <p14:sldId id="306"/>
            <p14:sldId id="284"/>
            <p14:sldId id="308"/>
          </p14:sldIdLst>
        </p14:section>
        <p14:section name="Demo" id="{B56877F3-C0A5-423D-96AE-0D39DF8384CE}">
          <p14:sldIdLst>
            <p14:sldId id="305"/>
          </p14:sldIdLst>
        </p14:section>
        <p14:section name="Demo Walkthrough Slides" id="{ABB6BE7C-BE41-41A0-9708-54DFC85EEE37}">
          <p14:sldIdLst>
            <p14:sldId id="321"/>
            <p14:sldId id="294"/>
            <p14:sldId id="312"/>
            <p14:sldId id="313"/>
            <p14:sldId id="316"/>
            <p14:sldId id="318"/>
            <p14:sldId id="319"/>
            <p14:sldId id="322"/>
            <p14:sldId id="296"/>
            <p14:sldId id="320"/>
            <p14:sldId id="323"/>
            <p14:sldId id="324"/>
            <p14:sldId id="325"/>
            <p14:sldId id="314"/>
          </p14:sldIdLst>
        </p14:section>
        <p14:section name="Call to Action" id="{52B4E545-8CCC-4A4A-8F95-920FF821252C}">
          <p14:sldIdLst>
            <p14:sldId id="309"/>
            <p14:sldId id="326"/>
            <p14:sldId id="271"/>
            <p14:sldId id="274"/>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7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93" autoAdjust="0"/>
    <p:restoredTop sz="85146" autoAdjust="0"/>
  </p:normalViewPr>
  <p:slideViewPr>
    <p:cSldViewPr snapToGrid="0">
      <p:cViewPr varScale="1">
        <p:scale>
          <a:sx n="52" d="100"/>
          <a:sy n="52" d="100"/>
        </p:scale>
        <p:origin x="76" y="176"/>
      </p:cViewPr>
      <p:guideLst/>
    </p:cSldViewPr>
  </p:slideViewPr>
  <p:notesTextViewPr>
    <p:cViewPr>
      <p:scale>
        <a:sx n="3" d="2"/>
        <a:sy n="3" d="2"/>
      </p:scale>
      <p:origin x="0" y="0"/>
    </p:cViewPr>
  </p:notesText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1.xml"/><Relationship Id="rId51" Type="http://schemas.openxmlformats.org/officeDocument/2006/relationships/slide" Target="slides/slide43.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F37ED-90F5-4EAF-98A6-55B7F0E1EFCE}" type="datetimeFigureOut">
              <a:rPr lang="en-IN" smtClean="0"/>
              <a:t>13-05-2016</a:t>
            </a:fld>
            <a:endParaRPr lang="en-I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BA1C63-4A19-4F29-92CF-3B41E46C3E78}" type="slidenum">
              <a:rPr lang="en-IN" smtClean="0"/>
              <a:t>‹#›</a:t>
            </a:fld>
            <a:endParaRPr lang="en-IN"/>
          </a:p>
        </p:txBody>
      </p:sp>
    </p:spTree>
    <p:extLst>
      <p:ext uri="{BB962C8B-B14F-4D97-AF65-F5344CB8AC3E}">
        <p14:creationId xmlns:p14="http://schemas.microsoft.com/office/powerpoint/2010/main" val="13031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BC237-54E6-445A-A7FA-512DE34CCA1B}" type="datetimeFigureOut">
              <a:rPr lang="en-IN" smtClean="0"/>
              <a:t>13-05-2016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EEA90-197E-479D-89C5-AF38B411E332}" type="slidenum">
              <a:rPr lang="en-IN" smtClean="0"/>
              <a:t>‹#›</a:t>
            </a:fld>
            <a:endParaRPr lang="en-IN"/>
          </a:p>
        </p:txBody>
      </p:sp>
    </p:spTree>
    <p:extLst>
      <p:ext uri="{BB962C8B-B14F-4D97-AF65-F5344CB8AC3E}">
        <p14:creationId xmlns:p14="http://schemas.microsoft.com/office/powerpoint/2010/main" val="340759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8</a:t>
            </a:fld>
            <a:endParaRPr lang="en-IN"/>
          </a:p>
        </p:txBody>
      </p:sp>
    </p:spTree>
    <p:extLst>
      <p:ext uri="{BB962C8B-B14F-4D97-AF65-F5344CB8AC3E}">
        <p14:creationId xmlns:p14="http://schemas.microsoft.com/office/powerpoint/2010/main" val="407057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typically</a:t>
            </a:r>
            <a:r>
              <a:rPr lang="en-US" baseline="0" dirty="0"/>
              <a:t> approach these things with tools like BizTalk server?</a:t>
            </a:r>
          </a:p>
          <a:p>
            <a:endParaRPr lang="en-US" baseline="0" dirty="0"/>
          </a:p>
          <a:p>
            <a:r>
              <a:rPr lang="en-US" baseline="0" dirty="0"/>
              <a:t>We have established mappings built up in our brains based off of years of experience with the tool. If I want to do a process manager style pattern, I can get that mostly for free with orchestrations – which are inherently suited for the job.</a:t>
            </a:r>
          </a:p>
          <a:p>
            <a:endParaRPr lang="en-US" baseline="0" dirty="0"/>
          </a:p>
          <a:p>
            <a:r>
              <a:rPr lang="en-US" baseline="0" dirty="0"/>
              <a:t>I get publish/subscribe for free – even if I don’t want to do publish/subscribe. The entire messaging engine of BizTalk Server was built around that.</a:t>
            </a:r>
          </a:p>
          <a:p>
            <a:endParaRPr lang="en-US" baseline="0" dirty="0"/>
          </a:p>
          <a:p>
            <a:r>
              <a:rPr lang="en-US" baseline="0" dirty="0"/>
              <a:t>Within a BizTalk port, we see quite a few patterns at work as well.</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20</a:t>
            </a:fld>
            <a:endParaRPr lang="en-US"/>
          </a:p>
        </p:txBody>
      </p:sp>
    </p:spTree>
    <p:extLst>
      <p:ext uri="{BB962C8B-B14F-4D97-AF65-F5344CB8AC3E}">
        <p14:creationId xmlns:p14="http://schemas.microsoft.com/office/powerpoint/2010/main" val="404452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the</a:t>
            </a:r>
            <a:r>
              <a:rPr lang="en-US" baseline="0" dirty="0"/>
              <a:t> world of Logic Apps and API Apps, we don’t see those patterns go away. We have a lot of the same needs.</a:t>
            </a:r>
          </a:p>
          <a:p>
            <a:endParaRPr lang="en-US" baseline="0" dirty="0"/>
          </a:p>
          <a:p>
            <a:r>
              <a:rPr lang="en-US" baseline="0" dirty="0"/>
              <a:t>Logic Apps themselves can work well as process managers. I have the state (full inputs and outputs) of every single step within the flow – whether or not I want it. It’s an inference engine, so I get that for free.</a:t>
            </a:r>
          </a:p>
          <a:p>
            <a:endParaRPr lang="en-US" baseline="0" dirty="0"/>
          </a:p>
          <a:p>
            <a:r>
              <a:rPr lang="en-US" baseline="0" dirty="0"/>
              <a:t>I could build a Logic App that is essentially implementing a pipes/filters pattern like pipelines.</a:t>
            </a:r>
          </a:p>
        </p:txBody>
      </p:sp>
      <p:sp>
        <p:nvSpPr>
          <p:cNvPr id="4" name="Slide Number Placeholder 3"/>
          <p:cNvSpPr>
            <a:spLocks noGrp="1"/>
          </p:cNvSpPr>
          <p:nvPr>
            <p:ph type="sldNum" sz="quarter" idx="10"/>
          </p:nvPr>
        </p:nvSpPr>
        <p:spPr/>
        <p:txBody>
          <a:bodyPr/>
          <a:lstStyle/>
          <a:p>
            <a:fld id="{331B08E1-4734-4E41-AFAB-7CF902B545F6}" type="slidenum">
              <a:rPr lang="en-US" smtClean="0"/>
              <a:t>21</a:t>
            </a:fld>
            <a:endParaRPr lang="en-US"/>
          </a:p>
        </p:txBody>
      </p:sp>
    </p:spTree>
    <p:extLst>
      <p:ext uri="{BB962C8B-B14F-4D97-AF65-F5344CB8AC3E}">
        <p14:creationId xmlns:p14="http://schemas.microsoft.com/office/powerpoint/2010/main" val="260545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a:t>
            </a:r>
            <a:r>
              <a:rPr lang="en-US" baseline="0" dirty="0"/>
              <a:t> apps within Logic apps can act like adapters, they can act like pipeline components, or like directly callable services.</a:t>
            </a:r>
          </a:p>
          <a:p>
            <a:endParaRPr lang="en-US" baseline="0" dirty="0"/>
          </a:p>
          <a:p>
            <a:r>
              <a:rPr lang="en-US" baseline="0" dirty="0"/>
              <a:t>Visually they look like orchestration shapes, and in a way provide a vehicle for similar functionality. We’ll investigate that in the demo.</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22</a:t>
            </a:fld>
            <a:endParaRPr lang="en-US"/>
          </a:p>
        </p:txBody>
      </p:sp>
    </p:spTree>
    <p:extLst>
      <p:ext uri="{BB962C8B-B14F-4D97-AF65-F5344CB8AC3E}">
        <p14:creationId xmlns:p14="http://schemas.microsoft.com/office/powerpoint/2010/main" val="325313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a:t>
            </a:r>
            <a:r>
              <a:rPr lang="en-US" baseline="0" dirty="0"/>
              <a:t> it’s starting to look like BizTalk Server, but only because we’ve taken and applied many of the same patterns. Logic Apps doesn’t force us to use specific patterns or practices.</a:t>
            </a:r>
          </a:p>
          <a:p>
            <a:endParaRPr lang="en-US" baseline="0" dirty="0"/>
          </a:p>
          <a:p>
            <a:r>
              <a:rPr lang="en-US" baseline="0" dirty="0"/>
              <a:t>Azure and Logic Apps gives us a buffet, and we need to bring an appropriate appetite along with a purposeful and discriminating palate. </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23</a:t>
            </a:fld>
            <a:endParaRPr lang="en-US"/>
          </a:p>
        </p:txBody>
      </p:sp>
    </p:spTree>
    <p:extLst>
      <p:ext uri="{BB962C8B-B14F-4D97-AF65-F5344CB8AC3E}">
        <p14:creationId xmlns:p14="http://schemas.microsoft.com/office/powerpoint/2010/main" val="1769616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if</a:t>
            </a:r>
            <a:r>
              <a:rPr lang="en-US" baseline="0" dirty="0"/>
              <a:t> you build around that, you might have Logic Apps that start to look a lot like your BizTalk Server ports and orchestrations – with some Logic Apps performing adapter + pipeline-like functionality and then publishing to a topic, while other Logic Apps do the actual operations – potentially calling out to Azure functions </a:t>
            </a:r>
            <a:r>
              <a:rPr lang="en-US" strike="sngStrike" baseline="0" dirty="0"/>
              <a:t>in the process </a:t>
            </a:r>
            <a:r>
              <a:rPr lang="en-US" baseline="0" dirty="0"/>
              <a:t>or custom APIs in the process.</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24</a:t>
            </a:fld>
            <a:endParaRPr lang="en-US"/>
          </a:p>
        </p:txBody>
      </p:sp>
    </p:spTree>
    <p:extLst>
      <p:ext uri="{BB962C8B-B14F-4D97-AF65-F5344CB8AC3E}">
        <p14:creationId xmlns:p14="http://schemas.microsoft.com/office/powerpoint/2010/main" val="411670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Service Bus gives us publish/subscribe, and you</a:t>
            </a:r>
            <a:r>
              <a:rPr lang="en-US" baseline="0" dirty="0"/>
              <a:t> can imagine a Service Bus Topic as serving a similar purpose to that of the BizTalk </a:t>
            </a:r>
            <a:r>
              <a:rPr lang="en-US" baseline="0" dirty="0" err="1"/>
              <a:t>MessageBox</a:t>
            </a:r>
            <a:r>
              <a:rPr lang="en-US" baseline="0" dirty="0"/>
              <a:t> database.</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25</a:t>
            </a:fld>
            <a:endParaRPr lang="en-US"/>
          </a:p>
        </p:txBody>
      </p:sp>
    </p:spTree>
    <p:extLst>
      <p:ext uri="{BB962C8B-B14F-4D97-AF65-F5344CB8AC3E}">
        <p14:creationId xmlns:p14="http://schemas.microsoft.com/office/powerpoint/2010/main" val="215291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31</a:t>
            </a:fld>
            <a:endParaRPr lang="en-IN"/>
          </a:p>
        </p:txBody>
      </p:sp>
    </p:spTree>
    <p:extLst>
      <p:ext uri="{BB962C8B-B14F-4D97-AF65-F5344CB8AC3E}">
        <p14:creationId xmlns:p14="http://schemas.microsoft.com/office/powerpoint/2010/main" val="93056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32</a:t>
            </a:fld>
            <a:endParaRPr lang="en-IN"/>
          </a:p>
        </p:txBody>
      </p:sp>
    </p:spTree>
    <p:extLst>
      <p:ext uri="{BB962C8B-B14F-4D97-AF65-F5344CB8AC3E}">
        <p14:creationId xmlns:p14="http://schemas.microsoft.com/office/powerpoint/2010/main" val="3457564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34</a:t>
            </a:fld>
            <a:endParaRPr lang="en-IN"/>
          </a:p>
        </p:txBody>
      </p:sp>
    </p:spTree>
    <p:extLst>
      <p:ext uri="{BB962C8B-B14F-4D97-AF65-F5344CB8AC3E}">
        <p14:creationId xmlns:p14="http://schemas.microsoft.com/office/powerpoint/2010/main" val="1836564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38</a:t>
            </a:fld>
            <a:endParaRPr lang="en-IN"/>
          </a:p>
        </p:txBody>
      </p:sp>
    </p:spTree>
    <p:extLst>
      <p:ext uri="{BB962C8B-B14F-4D97-AF65-F5344CB8AC3E}">
        <p14:creationId xmlns:p14="http://schemas.microsoft.com/office/powerpoint/2010/main" val="340256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maybe we add a publish/subscribe pattern</a:t>
            </a:r>
            <a:r>
              <a:rPr lang="en-US" baseline="0" dirty="0"/>
              <a:t> in there, instead of directly calling the endpoint.</a:t>
            </a:r>
          </a:p>
          <a:p>
            <a:endParaRPr lang="en-US" baseline="0" dirty="0"/>
          </a:p>
          <a:p>
            <a:r>
              <a:rPr lang="en-US" baseline="0" dirty="0"/>
              <a:t>If we’re publishing a single message, we need to transform it, and potentially translate it to reach each destination system appropriately, and probably do the same thing on the way back. So we can do that, and if there is further processing needed we can do it in a pipes and filters style pattern.</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10</a:t>
            </a:fld>
            <a:endParaRPr lang="en-US"/>
          </a:p>
        </p:txBody>
      </p:sp>
    </p:spTree>
    <p:extLst>
      <p:ext uri="{BB962C8B-B14F-4D97-AF65-F5344CB8AC3E}">
        <p14:creationId xmlns:p14="http://schemas.microsoft.com/office/powerpoint/2010/main" val="3111567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39</a:t>
            </a:fld>
            <a:endParaRPr lang="en-IN"/>
          </a:p>
        </p:txBody>
      </p:sp>
    </p:spTree>
    <p:extLst>
      <p:ext uri="{BB962C8B-B14F-4D97-AF65-F5344CB8AC3E}">
        <p14:creationId xmlns:p14="http://schemas.microsoft.com/office/powerpoint/2010/main" val="2261090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40</a:t>
            </a:fld>
            <a:endParaRPr lang="en-IN"/>
          </a:p>
        </p:txBody>
      </p:sp>
    </p:spTree>
    <p:extLst>
      <p:ext uri="{BB962C8B-B14F-4D97-AF65-F5344CB8AC3E}">
        <p14:creationId xmlns:p14="http://schemas.microsoft.com/office/powerpoint/2010/main" val="3963760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of that being said, we’re at a point in time where there is a golden opportunity – an opportunity to fill the Azure Marketplace with adapters, pipeline components, and even APIs that provide complex pattern implementations that are otherwise missing.</a:t>
            </a:r>
          </a:p>
          <a:p>
            <a:endParaRPr lang="en-US" baseline="0" dirty="0"/>
          </a:p>
          <a:p>
            <a:r>
              <a:rPr lang="en-US" baseline="0" dirty="0"/>
              <a:t>However, it’s not going to be a 1:1 port of what was there before.</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44</a:t>
            </a:fld>
            <a:endParaRPr lang="en-US"/>
          </a:p>
        </p:txBody>
      </p:sp>
    </p:spTree>
    <p:extLst>
      <p:ext uri="{BB962C8B-B14F-4D97-AF65-F5344CB8AC3E}">
        <p14:creationId xmlns:p14="http://schemas.microsoft.com/office/powerpoint/2010/main" val="411190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typically</a:t>
            </a:r>
            <a:r>
              <a:rPr lang="en-US" baseline="0" dirty="0"/>
              <a:t> approach these things with tools like BizTalk server?</a:t>
            </a:r>
          </a:p>
          <a:p>
            <a:endParaRPr lang="en-US" baseline="0" dirty="0"/>
          </a:p>
          <a:p>
            <a:r>
              <a:rPr lang="en-US" baseline="0" dirty="0"/>
              <a:t>We have established mappings built up in our brains based off of years of experience with the tool. If I want to do a process manager style pattern, I can get that mostly for free with orchestrations – which are inherently suited for the job.</a:t>
            </a:r>
          </a:p>
          <a:p>
            <a:endParaRPr lang="en-US" baseline="0" dirty="0"/>
          </a:p>
          <a:p>
            <a:r>
              <a:rPr lang="en-US" baseline="0" dirty="0"/>
              <a:t>I get publish/subscribe for free – even if I don’t want to do publish/subscribe. The entire messaging engine of BizTalk Server was built around that.</a:t>
            </a:r>
          </a:p>
          <a:p>
            <a:endParaRPr lang="en-US" baseline="0" dirty="0"/>
          </a:p>
          <a:p>
            <a:r>
              <a:rPr lang="en-US" baseline="0" dirty="0"/>
              <a:t>Within a BizTalk port, we see quite a few patterns at work as well.</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13</a:t>
            </a:fld>
            <a:endParaRPr lang="en-US"/>
          </a:p>
        </p:txBody>
      </p:sp>
    </p:spTree>
    <p:extLst>
      <p:ext uri="{BB962C8B-B14F-4D97-AF65-F5344CB8AC3E}">
        <p14:creationId xmlns:p14="http://schemas.microsoft.com/office/powerpoint/2010/main" val="414359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a:t>
            </a:r>
            <a:r>
              <a:rPr lang="en-US" baseline="0" dirty="0"/>
              <a:t> apps within Logic apps can act like adapters, they can act like pipeline components, or like directly callable services.</a:t>
            </a:r>
          </a:p>
          <a:p>
            <a:endParaRPr lang="en-US" baseline="0" dirty="0"/>
          </a:p>
          <a:p>
            <a:r>
              <a:rPr lang="en-US" baseline="0" dirty="0"/>
              <a:t>Visually they look like orchestration shapes, and in a way provide a vehicle for similar functionality. We’ll investigate that in the demo.</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14</a:t>
            </a:fld>
            <a:endParaRPr lang="en-US"/>
          </a:p>
        </p:txBody>
      </p:sp>
    </p:spTree>
    <p:extLst>
      <p:ext uri="{BB962C8B-B14F-4D97-AF65-F5344CB8AC3E}">
        <p14:creationId xmlns:p14="http://schemas.microsoft.com/office/powerpoint/2010/main" val="183886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the</a:t>
            </a:r>
            <a:r>
              <a:rPr lang="en-US" baseline="0" dirty="0"/>
              <a:t> world of Logic Apps and API Apps, we don’t see those patterns go away. We have a lot of the same needs.</a:t>
            </a:r>
          </a:p>
          <a:p>
            <a:endParaRPr lang="en-US" baseline="0" dirty="0"/>
          </a:p>
          <a:p>
            <a:r>
              <a:rPr lang="en-US" baseline="0" dirty="0"/>
              <a:t>Logic Apps themselves can work well as process managers. I have the state (full inputs and outputs) of every single step within the flow – whether or not I want it. It’s an inference engine, so I get that for free.</a:t>
            </a:r>
          </a:p>
          <a:p>
            <a:endParaRPr lang="en-US" baseline="0" dirty="0"/>
          </a:p>
          <a:p>
            <a:r>
              <a:rPr lang="en-US" baseline="0" dirty="0"/>
              <a:t>I could build a Logic App that is essentially implementing a pipes/filters pattern like pipelines.</a:t>
            </a:r>
          </a:p>
        </p:txBody>
      </p:sp>
      <p:sp>
        <p:nvSpPr>
          <p:cNvPr id="4" name="Slide Number Placeholder 3"/>
          <p:cNvSpPr>
            <a:spLocks noGrp="1"/>
          </p:cNvSpPr>
          <p:nvPr>
            <p:ph type="sldNum" sz="quarter" idx="10"/>
          </p:nvPr>
        </p:nvSpPr>
        <p:spPr/>
        <p:txBody>
          <a:bodyPr/>
          <a:lstStyle/>
          <a:p>
            <a:fld id="{331B08E1-4734-4E41-AFAB-7CF902B545F6}" type="slidenum">
              <a:rPr lang="en-US" smtClean="0"/>
              <a:t>15</a:t>
            </a:fld>
            <a:endParaRPr lang="en-US"/>
          </a:p>
        </p:txBody>
      </p:sp>
    </p:spTree>
    <p:extLst>
      <p:ext uri="{BB962C8B-B14F-4D97-AF65-F5344CB8AC3E}">
        <p14:creationId xmlns:p14="http://schemas.microsoft.com/office/powerpoint/2010/main" val="749949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a:t>
            </a:r>
            <a:r>
              <a:rPr lang="en-US" baseline="0" dirty="0"/>
              <a:t> apps within Logic apps can act like adapters, they can act like pipeline components, or like directly callable services.</a:t>
            </a:r>
          </a:p>
          <a:p>
            <a:endParaRPr lang="en-US" baseline="0" dirty="0"/>
          </a:p>
          <a:p>
            <a:r>
              <a:rPr lang="en-US" baseline="0" dirty="0"/>
              <a:t>Visually they look like orchestration shapes, and in a way provide a vehicle for similar functionality. We’ll investigate that in the demo.</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16</a:t>
            </a:fld>
            <a:endParaRPr lang="en-US"/>
          </a:p>
        </p:txBody>
      </p:sp>
    </p:spTree>
    <p:extLst>
      <p:ext uri="{BB962C8B-B14F-4D97-AF65-F5344CB8AC3E}">
        <p14:creationId xmlns:p14="http://schemas.microsoft.com/office/powerpoint/2010/main" val="387726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typically</a:t>
            </a:r>
            <a:r>
              <a:rPr lang="en-US" baseline="0" dirty="0"/>
              <a:t> approach these things with tools like BizTalk server?</a:t>
            </a:r>
          </a:p>
          <a:p>
            <a:endParaRPr lang="en-US" baseline="0" dirty="0"/>
          </a:p>
          <a:p>
            <a:r>
              <a:rPr lang="en-US" baseline="0" dirty="0"/>
              <a:t>We have established mappings built up in our brains based off of years of experience with the tool. If I want to do a process manager style pattern, I can get that mostly for free with orchestrations – which are inherently suited for the job.</a:t>
            </a:r>
          </a:p>
          <a:p>
            <a:endParaRPr lang="en-US" baseline="0" dirty="0"/>
          </a:p>
          <a:p>
            <a:r>
              <a:rPr lang="en-US" baseline="0" dirty="0"/>
              <a:t>I get publish/subscribe for free – even if I don’t want to do publish/subscribe. The entire messaging engine of BizTalk Server was built around that.</a:t>
            </a:r>
          </a:p>
          <a:p>
            <a:endParaRPr lang="en-US" baseline="0" dirty="0"/>
          </a:p>
          <a:p>
            <a:r>
              <a:rPr lang="en-US" baseline="0" dirty="0"/>
              <a:t>Within a BizTalk port, we see quite a few patterns at work as well.</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17</a:t>
            </a:fld>
            <a:endParaRPr lang="en-US"/>
          </a:p>
        </p:txBody>
      </p:sp>
    </p:spTree>
    <p:extLst>
      <p:ext uri="{BB962C8B-B14F-4D97-AF65-F5344CB8AC3E}">
        <p14:creationId xmlns:p14="http://schemas.microsoft.com/office/powerpoint/2010/main" val="180901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we’ve only seen BizTalk</a:t>
            </a:r>
            <a:r>
              <a:rPr lang="en-US" baseline="0" dirty="0"/>
              <a:t> Server giving us publish/subscribe. That said, we still have publish/subscribe over in Azure as well.</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18</a:t>
            </a:fld>
            <a:endParaRPr lang="en-US"/>
          </a:p>
        </p:txBody>
      </p:sp>
    </p:spTree>
    <p:extLst>
      <p:ext uri="{BB962C8B-B14F-4D97-AF65-F5344CB8AC3E}">
        <p14:creationId xmlns:p14="http://schemas.microsoft.com/office/powerpoint/2010/main" val="155162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Service Bus gives us publish/subscribe, and you</a:t>
            </a:r>
            <a:r>
              <a:rPr lang="en-US" baseline="0" dirty="0"/>
              <a:t> can imagine a Service Bus Topic as serving a similar purpose to that of the BizTalk </a:t>
            </a:r>
            <a:r>
              <a:rPr lang="en-US" baseline="0" dirty="0" err="1"/>
              <a:t>MessageBox</a:t>
            </a:r>
            <a:r>
              <a:rPr lang="en-US" baseline="0" dirty="0"/>
              <a:t> database.</a:t>
            </a:r>
            <a:endParaRPr lang="en-US" dirty="0"/>
          </a:p>
        </p:txBody>
      </p:sp>
      <p:sp>
        <p:nvSpPr>
          <p:cNvPr id="4" name="Slide Number Placeholder 3"/>
          <p:cNvSpPr>
            <a:spLocks noGrp="1"/>
          </p:cNvSpPr>
          <p:nvPr>
            <p:ph type="sldNum" sz="quarter" idx="10"/>
          </p:nvPr>
        </p:nvSpPr>
        <p:spPr/>
        <p:txBody>
          <a:bodyPr/>
          <a:lstStyle/>
          <a:p>
            <a:fld id="{331B08E1-4734-4E41-AFAB-7CF902B545F6}" type="slidenum">
              <a:rPr lang="en-US" smtClean="0"/>
              <a:t>19</a:t>
            </a:fld>
            <a:endParaRPr lang="en-US"/>
          </a:p>
        </p:txBody>
      </p:sp>
    </p:spTree>
    <p:extLst>
      <p:ext uri="{BB962C8B-B14F-4D97-AF65-F5344CB8AC3E}">
        <p14:creationId xmlns:p14="http://schemas.microsoft.com/office/powerpoint/2010/main" val="3697231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 y="100250"/>
            <a:ext cx="12193200" cy="6757750"/>
          </a:xfrm>
          <a:prstGeom prst="rect">
            <a:avLst/>
          </a:prstGeom>
        </p:spPr>
      </p:pic>
    </p:spTree>
    <p:extLst>
      <p:ext uri="{BB962C8B-B14F-4D97-AF65-F5344CB8AC3E}">
        <p14:creationId xmlns:p14="http://schemas.microsoft.com/office/powerpoint/2010/main" val="330443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opic Content">
    <p:spTree>
      <p:nvGrpSpPr>
        <p:cNvPr id="1" name=""/>
        <p:cNvGrpSpPr/>
        <p:nvPr/>
      </p:nvGrpSpPr>
      <p:grpSpPr>
        <a:xfrm>
          <a:off x="0" y="0"/>
          <a:ext cx="0" cy="0"/>
          <a:chOff x="0" y="0"/>
          <a:chExt cx="0" cy="0"/>
        </a:xfrm>
      </p:grpSpPr>
      <p:sp>
        <p:nvSpPr>
          <p:cNvPr id="7" name="Content Placeholder 6"/>
          <p:cNvSpPr>
            <a:spLocks noGrp="1"/>
          </p:cNvSpPr>
          <p:nvPr>
            <p:ph sz="quarter" idx="11" hasCustomPrompt="1"/>
          </p:nvPr>
        </p:nvSpPr>
        <p:spPr>
          <a:xfrm>
            <a:off x="486679" y="1400115"/>
            <a:ext cx="11203752" cy="4537698"/>
          </a:xfrm>
          <a:noFill/>
        </p:spPr>
        <p:txBody>
          <a:bodyPr/>
          <a:lstStyle>
            <a:lvl1pPr>
              <a:defRPr lang="en-US" sz="3600" kern="1200" dirty="0" smtClean="0">
                <a:solidFill>
                  <a:schemeClr val="tx1"/>
                </a:solidFill>
                <a:latin typeface="Segoe UI Semibold" panose="020B0702040204020203" pitchFamily="34" charset="0"/>
                <a:ea typeface="+mn-ea"/>
                <a:cs typeface="Segoe UI Semibold" panose="020B0702040204020203" pitchFamily="34" charset="0"/>
              </a:defRPr>
            </a:lvl1pPr>
            <a:lvl2pPr marL="685800" indent="-404813">
              <a:defRPr lang="en-US" sz="3200" kern="1200" dirty="0" smtClean="0">
                <a:solidFill>
                  <a:schemeClr val="tx1"/>
                </a:solidFill>
                <a:latin typeface="+mn-lt"/>
                <a:ea typeface="+mn-ea"/>
                <a:cs typeface="+mn-cs"/>
              </a:defRPr>
            </a:lvl2pPr>
            <a:lvl3pPr marL="1143000" indent="-457200">
              <a:defRPr lang="en-US" sz="2800" kern="1200" dirty="0" smtClean="0">
                <a:solidFill>
                  <a:schemeClr val="tx1"/>
                </a:solidFill>
                <a:latin typeface="+mn-lt"/>
                <a:ea typeface="+mn-ea"/>
                <a:cs typeface="+mn-cs"/>
              </a:defRPr>
            </a:lvl3pPr>
          </a:lstStyle>
          <a:p>
            <a:pPr marL="0" lvl="0" indent="0" algn="l" defTabSz="914400" rtl="0" eaLnBrk="1" latinLnBrk="0" hangingPunct="1">
              <a:lnSpc>
                <a:spcPct val="90000"/>
              </a:lnSpc>
              <a:spcBef>
                <a:spcPts val="3000"/>
              </a:spcBef>
              <a:spcAft>
                <a:spcPts val="600"/>
              </a:spcAft>
              <a:buFont typeface="Arial" panose="020B0604020202020204" pitchFamily="34" charset="0"/>
              <a:buNone/>
            </a:pPr>
            <a:r>
              <a:rPr lang="en-US" dirty="0"/>
              <a:t>Topic Content</a:t>
            </a:r>
          </a:p>
          <a:p>
            <a:pPr marL="685800" lvl="1" indent="-404813" algn="l" defTabSz="914400" rtl="0" eaLnBrk="1" latinLnBrk="0" hangingPunct="1">
              <a:lnSpc>
                <a:spcPct val="100000"/>
              </a:lnSpc>
              <a:spcBef>
                <a:spcPts val="500"/>
              </a:spcBef>
              <a:buClr>
                <a:schemeClr val="accent1"/>
              </a:buClr>
              <a:buFont typeface="Wingdings" panose="05000000000000000000" pitchFamily="2" charset="2"/>
              <a:buChar char="§"/>
            </a:pPr>
            <a:r>
              <a:rPr lang="en-US" dirty="0"/>
              <a:t>Second level</a:t>
            </a:r>
          </a:p>
          <a:p>
            <a:pPr marL="1143000" lvl="2" indent="-457200" algn="l" defTabSz="914400" rtl="0" eaLnBrk="1" latinLnBrk="0" hangingPunct="1">
              <a:lnSpc>
                <a:spcPct val="90000"/>
              </a:lnSpc>
              <a:spcBef>
                <a:spcPts val="0"/>
              </a:spcBef>
              <a:buClr>
                <a:schemeClr val="accent1"/>
              </a:buClr>
              <a:buFont typeface="Wingdings" panose="05000000000000000000" pitchFamily="2" charset="2"/>
              <a:buChar char=""/>
            </a:pPr>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a:lvl1pPr>
          </a:lstStyle>
          <a:p>
            <a:r>
              <a:rPr lang="en-US" dirty="0"/>
              <a:t>Topic Title</a:t>
            </a:r>
          </a:p>
        </p:txBody>
      </p:sp>
    </p:spTree>
    <p:extLst>
      <p:ext uri="{BB962C8B-B14F-4D97-AF65-F5344CB8AC3E}">
        <p14:creationId xmlns:p14="http://schemas.microsoft.com/office/powerpoint/2010/main" val="1292292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opic - Two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Topic Title</a:t>
            </a:r>
          </a:p>
        </p:txBody>
      </p:sp>
      <p:sp>
        <p:nvSpPr>
          <p:cNvPr id="3" name="Content Placeholder 6"/>
          <p:cNvSpPr>
            <a:spLocks noGrp="1"/>
          </p:cNvSpPr>
          <p:nvPr>
            <p:ph sz="quarter" idx="11" hasCustomPrompt="1"/>
          </p:nvPr>
        </p:nvSpPr>
        <p:spPr>
          <a:xfrm>
            <a:off x="488443" y="1400115"/>
            <a:ext cx="5495668" cy="4537698"/>
          </a:xfrm>
          <a:noFill/>
        </p:spPr>
        <p:txBody>
          <a:bodyPr/>
          <a:lstStyle>
            <a:lvl1pPr>
              <a:defRPr lang="en-US" sz="3600" kern="1200" dirty="0" smtClean="0">
                <a:solidFill>
                  <a:schemeClr val="tx1"/>
                </a:solidFill>
                <a:latin typeface="Segoe UI Semibold" panose="020B0702040204020203" pitchFamily="34" charset="0"/>
                <a:ea typeface="+mn-ea"/>
                <a:cs typeface="Segoe UI Semibold" panose="020B0702040204020203" pitchFamily="34" charset="0"/>
              </a:defRPr>
            </a:lvl1pPr>
            <a:lvl2pPr marL="685800" indent="-404813">
              <a:defRPr lang="en-US" sz="3200" kern="1200" dirty="0" smtClean="0">
                <a:solidFill>
                  <a:schemeClr val="tx1"/>
                </a:solidFill>
                <a:latin typeface="+mn-lt"/>
                <a:ea typeface="+mn-ea"/>
                <a:cs typeface="+mn-cs"/>
              </a:defRPr>
            </a:lvl2pPr>
            <a:lvl3pPr marL="1143000" indent="-457200">
              <a:defRPr lang="en-US" sz="2800" kern="1200" dirty="0" smtClean="0">
                <a:solidFill>
                  <a:schemeClr val="tx1"/>
                </a:solidFill>
                <a:latin typeface="+mn-lt"/>
                <a:ea typeface="+mn-ea"/>
                <a:cs typeface="+mn-cs"/>
              </a:defRPr>
            </a:lvl3pPr>
          </a:lstStyle>
          <a:p>
            <a:pPr marL="0" lvl="0" indent="0" algn="l" defTabSz="914400" rtl="0" eaLnBrk="1" latinLnBrk="0" hangingPunct="1">
              <a:lnSpc>
                <a:spcPct val="90000"/>
              </a:lnSpc>
              <a:spcBef>
                <a:spcPts val="3000"/>
              </a:spcBef>
              <a:spcAft>
                <a:spcPts val="600"/>
              </a:spcAft>
              <a:buFont typeface="Arial" panose="020B0604020202020204" pitchFamily="34" charset="0"/>
              <a:buNone/>
            </a:pPr>
            <a:r>
              <a:rPr lang="en-US" dirty="0"/>
              <a:t>Topic Content</a:t>
            </a:r>
          </a:p>
          <a:p>
            <a:pPr marL="685800" lvl="1" indent="-404813" algn="l" defTabSz="914400" rtl="0" eaLnBrk="1" latinLnBrk="0" hangingPunct="1">
              <a:lnSpc>
                <a:spcPct val="90000"/>
              </a:lnSpc>
              <a:spcBef>
                <a:spcPts val="500"/>
              </a:spcBef>
              <a:buClr>
                <a:schemeClr val="accent1"/>
              </a:buClr>
              <a:buFont typeface="Wingdings" panose="05000000000000000000" pitchFamily="2" charset="2"/>
              <a:buChar char="§"/>
            </a:pPr>
            <a:r>
              <a:rPr lang="en-US" dirty="0"/>
              <a:t>Second level</a:t>
            </a:r>
          </a:p>
          <a:p>
            <a:pPr marL="1143000" lvl="2" indent="-457200" algn="l" defTabSz="914400" rtl="0" eaLnBrk="1" latinLnBrk="0" hangingPunct="1">
              <a:lnSpc>
                <a:spcPct val="90000"/>
              </a:lnSpc>
              <a:spcBef>
                <a:spcPts val="0"/>
              </a:spcBef>
              <a:buClr>
                <a:schemeClr val="accent1"/>
              </a:buClr>
              <a:buFont typeface="Wingdings" panose="05000000000000000000" pitchFamily="2" charset="2"/>
              <a:buChar char=""/>
            </a:pPr>
            <a:r>
              <a:rPr lang="en-US" dirty="0"/>
              <a:t>Third level</a:t>
            </a:r>
          </a:p>
          <a:p>
            <a:pPr lvl="3"/>
            <a:r>
              <a:rPr lang="en-US" dirty="0"/>
              <a:t>Fourth level</a:t>
            </a:r>
          </a:p>
          <a:p>
            <a:pPr lvl="4"/>
            <a:r>
              <a:rPr lang="en-US" dirty="0"/>
              <a:t>Fifth level</a:t>
            </a:r>
          </a:p>
        </p:txBody>
      </p:sp>
      <p:sp>
        <p:nvSpPr>
          <p:cNvPr id="4" name="Content Placeholder 6"/>
          <p:cNvSpPr>
            <a:spLocks noGrp="1"/>
          </p:cNvSpPr>
          <p:nvPr>
            <p:ph sz="quarter" idx="12" hasCustomPrompt="1"/>
          </p:nvPr>
        </p:nvSpPr>
        <p:spPr>
          <a:xfrm>
            <a:off x="6215605" y="1400115"/>
            <a:ext cx="5474993" cy="4537698"/>
          </a:xfrm>
          <a:noFill/>
        </p:spPr>
        <p:txBody>
          <a:bodyPr/>
          <a:lstStyle>
            <a:lvl1pPr>
              <a:defRPr lang="en-US" sz="3600" kern="1200" dirty="0" smtClean="0">
                <a:solidFill>
                  <a:schemeClr val="tx1"/>
                </a:solidFill>
                <a:latin typeface="Segoe UI Semibold" panose="020B0702040204020203" pitchFamily="34" charset="0"/>
                <a:ea typeface="+mn-ea"/>
                <a:cs typeface="Segoe UI Semibold" panose="020B0702040204020203" pitchFamily="34" charset="0"/>
              </a:defRPr>
            </a:lvl1pPr>
            <a:lvl2pPr>
              <a:defRPr lang="en-US" sz="3200" kern="1200" dirty="0" smtClean="0">
                <a:solidFill>
                  <a:schemeClr val="tx1"/>
                </a:solidFill>
                <a:latin typeface="+mn-lt"/>
                <a:ea typeface="+mn-ea"/>
                <a:cs typeface="+mn-cs"/>
              </a:defRPr>
            </a:lvl2pPr>
            <a:lvl3pPr marL="1143000" indent="-457200">
              <a:defRPr lang="en-US" sz="2800" kern="1200" dirty="0" smtClean="0">
                <a:solidFill>
                  <a:schemeClr val="tx1"/>
                </a:solidFill>
                <a:latin typeface="+mn-lt"/>
                <a:ea typeface="+mn-ea"/>
                <a:cs typeface="+mn-cs"/>
              </a:defRPr>
            </a:lvl3pPr>
          </a:lstStyle>
          <a:p>
            <a:pPr marL="0" lvl="0" indent="0" algn="l" defTabSz="914400" rtl="0" eaLnBrk="1" latinLnBrk="0" hangingPunct="1">
              <a:lnSpc>
                <a:spcPct val="90000"/>
              </a:lnSpc>
              <a:spcBef>
                <a:spcPts val="3000"/>
              </a:spcBef>
              <a:spcAft>
                <a:spcPts val="600"/>
              </a:spcAft>
              <a:buFont typeface="Arial" panose="020B0604020202020204" pitchFamily="34" charset="0"/>
              <a:buNone/>
            </a:pPr>
            <a:r>
              <a:rPr lang="en-US" dirty="0"/>
              <a:t>Topic Content</a:t>
            </a:r>
          </a:p>
          <a:p>
            <a:pPr lvl="1"/>
            <a:r>
              <a:rPr lang="en-US" dirty="0"/>
              <a:t>Second level</a:t>
            </a:r>
          </a:p>
          <a:p>
            <a:pPr marL="1143000" lvl="2" indent="-457200" algn="l" defTabSz="914400" rtl="0" eaLnBrk="1" latinLnBrk="0" hangingPunct="1">
              <a:lnSpc>
                <a:spcPct val="90000"/>
              </a:lnSpc>
              <a:spcBef>
                <a:spcPts val="0"/>
              </a:spcBef>
              <a:buClr>
                <a:schemeClr val="accent1"/>
              </a:buClr>
              <a:buFont typeface="Wingdings" panose="05000000000000000000" pitchFamily="2" charset="2"/>
              <a:buChar char=""/>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328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ic - Blank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Topic Title</a:t>
            </a:r>
          </a:p>
        </p:txBody>
      </p:sp>
    </p:spTree>
    <p:extLst>
      <p:ext uri="{BB962C8B-B14F-4D97-AF65-F5344CB8AC3E}">
        <p14:creationId xmlns:p14="http://schemas.microsoft.com/office/powerpoint/2010/main" val="214931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monstra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51939" y="4471940"/>
            <a:ext cx="1449066" cy="1634661"/>
          </a:xfrm>
          <a:prstGeom prst="rect">
            <a:avLst/>
          </a:prstGeom>
          <a:noFill/>
        </p:spPr>
      </p:pic>
      <p:sp>
        <p:nvSpPr>
          <p:cNvPr id="2" name="Title 1"/>
          <p:cNvSpPr>
            <a:spLocks noGrp="1"/>
          </p:cNvSpPr>
          <p:nvPr>
            <p:ph type="title" hasCustomPrompt="1"/>
          </p:nvPr>
        </p:nvSpPr>
        <p:spPr>
          <a:solidFill>
            <a:schemeClr val="accent1"/>
          </a:solidFill>
        </p:spPr>
        <p:txBody>
          <a:bodyPr/>
          <a:lstStyle>
            <a:lvl1pPr>
              <a:defRPr/>
            </a:lvl1pPr>
          </a:lstStyle>
          <a:p>
            <a:r>
              <a:rPr lang="en-US" dirty="0"/>
              <a:t>Demo: &lt;demo name&gt;</a:t>
            </a:r>
          </a:p>
        </p:txBody>
      </p:sp>
      <p:sp>
        <p:nvSpPr>
          <p:cNvPr id="3" name="Text Placeholder 3"/>
          <p:cNvSpPr>
            <a:spLocks noGrp="1"/>
          </p:cNvSpPr>
          <p:nvPr>
            <p:ph type="body" sz="quarter" idx="10" hasCustomPrompt="1"/>
          </p:nvPr>
        </p:nvSpPr>
        <p:spPr>
          <a:xfrm>
            <a:off x="486679" y="1400115"/>
            <a:ext cx="11203751" cy="4537698"/>
          </a:xfrm>
        </p:spPr>
        <p:txBody>
          <a:bodyPr/>
          <a:lstStyle>
            <a:lvl1pPr>
              <a:defRPr lang="en-US" sz="3600" kern="1200" dirty="0" smtClean="0">
                <a:solidFill>
                  <a:schemeClr val="tx1"/>
                </a:solidFill>
                <a:latin typeface="Segoe UI Semibold" panose="020B0702040204020203" pitchFamily="34" charset="0"/>
                <a:ea typeface="+mn-ea"/>
                <a:cs typeface="Segoe UI Semibold" panose="020B0702040204020203" pitchFamily="34" charset="0"/>
              </a:defRPr>
            </a:lvl1pPr>
            <a:lvl2pPr marL="685800" indent="-404813">
              <a:defRPr lang="en-US" sz="3200" kern="1200" dirty="0" smtClean="0">
                <a:solidFill>
                  <a:schemeClr val="tx1"/>
                </a:solidFill>
                <a:latin typeface="+mn-lt"/>
                <a:ea typeface="+mn-ea"/>
                <a:cs typeface="+mn-cs"/>
              </a:defRPr>
            </a:lvl2pPr>
            <a:lvl3pPr marL="1143000" indent="-457200">
              <a:defRPr lang="en-US" sz="2800" kern="1200" dirty="0" smtClean="0">
                <a:solidFill>
                  <a:schemeClr val="tx1"/>
                </a:solidFill>
                <a:latin typeface="+mn-lt"/>
                <a:ea typeface="+mn-ea"/>
                <a:cs typeface="+mn-cs"/>
              </a:defRPr>
            </a:lvl3pPr>
          </a:lstStyle>
          <a:p>
            <a:pPr marL="0" lvl="0" indent="0" algn="l" defTabSz="914400" rtl="0" eaLnBrk="1" latinLnBrk="0" hangingPunct="1">
              <a:lnSpc>
                <a:spcPct val="90000"/>
              </a:lnSpc>
              <a:spcBef>
                <a:spcPts val="3000"/>
              </a:spcBef>
              <a:spcAft>
                <a:spcPts val="600"/>
              </a:spcAft>
              <a:buFont typeface="Arial" panose="020B0604020202020204" pitchFamily="34" charset="0"/>
              <a:buNone/>
            </a:pPr>
            <a:r>
              <a:rPr lang="en-US" dirty="0"/>
              <a:t>In this demonstration, you will see how to...</a:t>
            </a:r>
          </a:p>
          <a:p>
            <a:pPr marL="685800" lvl="1" indent="-404813" algn="l" defTabSz="914400" rtl="0" eaLnBrk="1" latinLnBrk="0" hangingPunct="1">
              <a:lnSpc>
                <a:spcPct val="90000"/>
              </a:lnSpc>
              <a:spcBef>
                <a:spcPts val="500"/>
              </a:spcBef>
              <a:buClr>
                <a:schemeClr val="accent1"/>
              </a:buClr>
              <a:buFont typeface="Wingdings" panose="05000000000000000000" pitchFamily="2" charset="2"/>
              <a:buChar char="§"/>
            </a:pPr>
            <a:r>
              <a:rPr lang="en-US" dirty="0"/>
              <a:t>Second level</a:t>
            </a:r>
          </a:p>
          <a:p>
            <a:pPr marL="1143000" lvl="2" indent="-457200" algn="l" defTabSz="914400" rtl="0" eaLnBrk="1" latinLnBrk="0" hangingPunct="1">
              <a:lnSpc>
                <a:spcPct val="90000"/>
              </a:lnSpc>
              <a:spcBef>
                <a:spcPts val="0"/>
              </a:spcBef>
              <a:buClr>
                <a:schemeClr val="accent1"/>
              </a:buClr>
              <a:buFont typeface="Wingdings" panose="05000000000000000000" pitchFamily="2" charset="2"/>
              <a:buChar char=""/>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3257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73E30-8D43-43BA-9C8B-0C6B0D93C555}" type="slidenum">
              <a:rPr lang="en-IN" smtClean="0"/>
              <a:t>‹#›</a:t>
            </a:fld>
            <a:endParaRPr lang="en-IN" dirty="0"/>
          </a:p>
        </p:txBody>
      </p:sp>
      <p:grpSp>
        <p:nvGrpSpPr>
          <p:cNvPr id="6" name="Group 5"/>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4" name="TextBox 3"/>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5" name="Group 4"/>
            <p:cNvGrpSpPr/>
            <p:nvPr userDrawn="1"/>
          </p:nvGrpSpPr>
          <p:grpSpPr bwMode="grayWhite">
            <a:xfrm>
              <a:off x="-498757" y="285495"/>
              <a:ext cx="2605853" cy="268906"/>
              <a:chOff x="4210714" y="2528426"/>
              <a:chExt cx="3686450" cy="569860"/>
            </a:xfrm>
          </p:grpSpPr>
          <p:sp>
            <p:nvSpPr>
              <p:cNvPr id="9" name="Rectangle 8"/>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0"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TextBox 10"/>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2" name="TextBox 11"/>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
        <p:nvSpPr>
          <p:cNvPr id="13" name="Title 12"/>
          <p:cNvSpPr>
            <a:spLocks noGrp="1"/>
          </p:cNvSpPr>
          <p:nvPr>
            <p:ph type="title"/>
          </p:nvPr>
        </p:nvSpPr>
        <p:spPr/>
        <p:txBody>
          <a:bodyPr/>
          <a:lstStyle/>
          <a:p>
            <a:r>
              <a:rPr lang="en-US" dirty="0"/>
              <a:t>Click to edit Master title style</a:t>
            </a:r>
            <a:endParaRPr lang="en-IN" dirty="0"/>
          </a:p>
        </p:txBody>
      </p:sp>
    </p:spTree>
    <p:extLst>
      <p:ext uri="{BB962C8B-B14F-4D97-AF65-F5344CB8AC3E}">
        <p14:creationId xmlns:p14="http://schemas.microsoft.com/office/powerpoint/2010/main" val="165735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D173E30-8D43-43BA-9C8B-0C6B0D93C555}" type="slidenum">
              <a:rPr lang="en-IN" smtClean="0"/>
              <a:t>‹#›</a:t>
            </a:fld>
            <a:endParaRPr lang="en-IN"/>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9" name="Group 8"/>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0" name="TextBox 9"/>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1" name="Group 10"/>
            <p:cNvGrpSpPr/>
            <p:nvPr userDrawn="1"/>
          </p:nvGrpSpPr>
          <p:grpSpPr bwMode="grayWhite">
            <a:xfrm>
              <a:off x="-498757" y="285495"/>
              <a:ext cx="2605853" cy="268906"/>
              <a:chOff x="4210714" y="2528426"/>
              <a:chExt cx="3686450" cy="569860"/>
            </a:xfrm>
          </p:grpSpPr>
          <p:sp>
            <p:nvSpPr>
              <p:cNvPr id="12" name="Rectangle 11"/>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3"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TextBox 13"/>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5" name="TextBox 14"/>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2348264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322961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Slide Number Placeholder 8"/>
          <p:cNvSpPr>
            <a:spLocks noGrp="1"/>
          </p:cNvSpPr>
          <p:nvPr>
            <p:ph type="sldNum" sz="quarter" idx="12"/>
          </p:nvPr>
        </p:nvSpPr>
        <p:spPr/>
        <p:txBody>
          <a:bodyPr/>
          <a:lstStyle/>
          <a:p>
            <a:fld id="{BD173E30-8D43-43BA-9C8B-0C6B0D93C555}" type="slidenum">
              <a:rPr lang="en-IN" smtClean="0"/>
              <a:t>‹#›</a:t>
            </a:fld>
            <a:endParaRPr lang="en-IN"/>
          </a:p>
        </p:txBody>
      </p:sp>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2" name="Group 11"/>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3" name="TextBox 12"/>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4" name="Group 13"/>
            <p:cNvGrpSpPr/>
            <p:nvPr userDrawn="1"/>
          </p:nvGrpSpPr>
          <p:grpSpPr bwMode="grayWhite">
            <a:xfrm>
              <a:off x="-498757" y="285495"/>
              <a:ext cx="2605853" cy="268906"/>
              <a:chOff x="4210714" y="2528426"/>
              <a:chExt cx="3686450" cy="569860"/>
            </a:xfrm>
          </p:grpSpPr>
          <p:sp>
            <p:nvSpPr>
              <p:cNvPr id="15" name="Rectangle 14"/>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6"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TextBox 16"/>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8" name="TextBox 17"/>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67284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5" name="Slide Number Placeholder 4"/>
          <p:cNvSpPr>
            <a:spLocks noGrp="1"/>
          </p:cNvSpPr>
          <p:nvPr>
            <p:ph type="sldNum" sz="quarter" idx="12"/>
          </p:nvPr>
        </p:nvSpPr>
        <p:spPr/>
        <p:txBody>
          <a:bodyPr/>
          <a:lstStyle/>
          <a:p>
            <a:fld id="{BD173E30-8D43-43BA-9C8B-0C6B0D93C555}" type="slidenum">
              <a:rPr lang="en-IN" smtClean="0"/>
              <a:t>‹#›</a:t>
            </a:fld>
            <a:endParaRPr lang="en-IN"/>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8" name="Group 7"/>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9" name="TextBox 8"/>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0" name="Group 9"/>
            <p:cNvGrpSpPr/>
            <p:nvPr userDrawn="1"/>
          </p:nvGrpSpPr>
          <p:grpSpPr bwMode="grayWhite">
            <a:xfrm>
              <a:off x="-498757" y="285495"/>
              <a:ext cx="2605853" cy="268906"/>
              <a:chOff x="4210714" y="2528426"/>
              <a:chExt cx="3686450" cy="569860"/>
            </a:xfrm>
          </p:grpSpPr>
          <p:sp>
            <p:nvSpPr>
              <p:cNvPr id="11" name="Rectangle 10"/>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2"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TextBox 12"/>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4" name="TextBox 13"/>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272923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173E30-8D43-43BA-9C8B-0C6B0D93C555}" type="slidenum">
              <a:rPr lang="en-IN" smtClean="0"/>
              <a:t>‹#›</a:t>
            </a:fld>
            <a:endParaRPr lang="en-IN"/>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7" name="Group 6"/>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8" name="TextBox 7"/>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9" name="Group 8"/>
            <p:cNvGrpSpPr/>
            <p:nvPr userDrawn="1"/>
          </p:nvGrpSpPr>
          <p:grpSpPr bwMode="grayWhite">
            <a:xfrm>
              <a:off x="-498757" y="285495"/>
              <a:ext cx="2605853" cy="268906"/>
              <a:chOff x="4210714" y="2528426"/>
              <a:chExt cx="3686450" cy="569860"/>
            </a:xfrm>
          </p:grpSpPr>
          <p:sp>
            <p:nvSpPr>
              <p:cNvPr id="10" name="Rectangle 9"/>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1"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TextBox 11"/>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3" name="TextBox 12"/>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24941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56739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09109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73E30-8D43-43BA-9C8B-0C6B0D93C555}" type="slidenum">
              <a:rPr lang="en-IN" smtClean="0"/>
              <a:t>‹#›</a:t>
            </a:fld>
            <a:endParaRPr lang="en-IN" dirty="0"/>
          </a:p>
        </p:txBody>
      </p:sp>
    </p:spTree>
    <p:extLst>
      <p:ext uri="{BB962C8B-B14F-4D97-AF65-F5344CB8AC3E}">
        <p14:creationId xmlns:p14="http://schemas.microsoft.com/office/powerpoint/2010/main" val="4011016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47.wmf"/><Relationship Id="rId5" Type="http://schemas.openxmlformats.org/officeDocument/2006/relationships/oleObject" Target="../embeddings/oleObject8.bin"/><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22.wmf"/><Relationship Id="rId4" Type="http://schemas.openxmlformats.org/officeDocument/2006/relationships/oleObject" Target="../embeddings/oleObject9.bin"/><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1.bin"/><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3.wmf"/><Relationship Id="rId5" Type="http://schemas.openxmlformats.org/officeDocument/2006/relationships/oleObject" Target="../embeddings/oleObject12.bin"/><Relationship Id="rId4" Type="http://schemas.openxmlformats.org/officeDocument/2006/relationships/image" Target="../media/image22.wmf"/><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bit.ly/CustomPipelineComponents" TargetMode="External"/><Relationship Id="rId2" Type="http://schemas.openxmlformats.org/officeDocument/2006/relationships/hyperlink" Target="http://bit.ly/CustomAdapters" TargetMode="External"/><Relationship Id="rId1" Type="http://schemas.openxmlformats.org/officeDocument/2006/relationships/slideLayout" Target="../slideLayouts/slideLayout2.xml"/><Relationship Id="rId6" Type="http://schemas.openxmlformats.org/officeDocument/2006/relationships/hyperlink" Target="http://www.quicklearn.com/" TargetMode="External"/><Relationship Id="rId5" Type="http://schemas.openxmlformats.org/officeDocument/2006/relationships/hyperlink" Target="http://bit.ly/ShareMyAPI" TargetMode="External"/><Relationship Id="rId4" Type="http://schemas.openxmlformats.org/officeDocument/2006/relationships/hyperlink" Target="http://bit.ly/CustomFunctoid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6.wmf"/><Relationship Id="rId10" Type="http://schemas.openxmlformats.org/officeDocument/2006/relationships/image" Target="../media/image21.png"/><Relationship Id="rId4" Type="http://schemas.openxmlformats.org/officeDocument/2006/relationships/oleObject" Target="../embeddings/oleObject3.bin"/><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customXml" Target="../../customXml/item2.xml"/><Relationship Id="rId7" Type="http://schemas.openxmlformats.org/officeDocument/2006/relationships/notesSlide" Target="../notesSlides/notesSlide1.xml"/><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customXml" Target="../../customXml/item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vmlDrawing" Target="../drawings/vmlDrawing3.vml"/><Relationship Id="rId6" Type="http://schemas.openxmlformats.org/officeDocument/2006/relationships/slideLayout" Target="../slideLayouts/slideLayout2.xml"/><Relationship Id="rId11" Type="http://schemas.openxmlformats.org/officeDocument/2006/relationships/image" Target="../media/image23.wmf"/><Relationship Id="rId5" Type="http://schemas.openxmlformats.org/officeDocument/2006/relationships/customXml" Target="../../customXml/item5.xml"/><Relationship Id="rId15" Type="http://schemas.openxmlformats.org/officeDocument/2006/relationships/image" Target="../media/image27.png"/><Relationship Id="rId10" Type="http://schemas.openxmlformats.org/officeDocument/2006/relationships/oleObject" Target="../embeddings/oleObject6.bin"/><Relationship Id="rId19" Type="http://schemas.openxmlformats.org/officeDocument/2006/relationships/image" Target="../media/image31.png"/><Relationship Id="rId4" Type="http://schemas.openxmlformats.org/officeDocument/2006/relationships/customXml" Target="../../customXml/item6.xml"/><Relationship Id="rId9" Type="http://schemas.openxmlformats.org/officeDocument/2006/relationships/image" Target="../media/image22.wmf"/><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17475" y="3469900"/>
            <a:ext cx="7648778" cy="1415852"/>
            <a:chOff x="3917475" y="3393700"/>
            <a:chExt cx="7648778" cy="1415852"/>
          </a:xfrm>
        </p:grpSpPr>
        <p:sp>
          <p:nvSpPr>
            <p:cNvPr id="6" name="TextBox 5"/>
            <p:cNvSpPr txBox="1"/>
            <p:nvPr/>
          </p:nvSpPr>
          <p:spPr>
            <a:xfrm>
              <a:off x="3917476" y="3393700"/>
              <a:ext cx="5101617" cy="584775"/>
            </a:xfrm>
            <a:prstGeom prst="rect">
              <a:avLst/>
            </a:prstGeom>
            <a:noFill/>
          </p:spPr>
          <p:txBody>
            <a:bodyPr wrap="square" rtlCol="0">
              <a:spAutoFit/>
            </a:bodyPr>
            <a:lstStyle/>
            <a:p>
              <a:r>
                <a:rPr lang="en-IN" sz="3200" b="1" dirty="0">
                  <a:solidFill>
                    <a:srgbClr val="505050"/>
                  </a:solidFill>
                  <a:latin typeface="Lato" panose="020F0502020204030203" pitchFamily="34" charset="0"/>
                  <a:ea typeface="Lato" panose="020F0502020204030203" pitchFamily="34" charset="0"/>
                  <a:cs typeface="Lato" panose="020F0502020204030203" pitchFamily="34" charset="0"/>
                </a:rPr>
                <a:t>Nick Hauenstein</a:t>
              </a:r>
            </a:p>
          </p:txBody>
        </p:sp>
        <p:sp>
          <p:nvSpPr>
            <p:cNvPr id="7" name="TextBox 6"/>
            <p:cNvSpPr txBox="1"/>
            <p:nvPr/>
          </p:nvSpPr>
          <p:spPr>
            <a:xfrm>
              <a:off x="3917476" y="3907220"/>
              <a:ext cx="5101617" cy="369332"/>
            </a:xfrm>
            <a:prstGeom prst="rect">
              <a:avLst/>
            </a:prstGeom>
            <a:noFill/>
          </p:spPr>
          <p:txBody>
            <a:bodyPr wrap="square" rtlCol="0">
              <a:spAutoFit/>
            </a:bodyPr>
            <a:lstStyle/>
            <a:p>
              <a:r>
                <a:rPr lang="en-IN" b="1" dirty="0">
                  <a:solidFill>
                    <a:srgbClr val="505050"/>
                  </a:solidFill>
                  <a:latin typeface="Lato" panose="020F0502020204030203" pitchFamily="34" charset="0"/>
                  <a:ea typeface="Lato" panose="020F0502020204030203" pitchFamily="34" charset="0"/>
                  <a:cs typeface="Lato" panose="020F0502020204030203" pitchFamily="34" charset="0"/>
                </a:rPr>
                <a:t>Integration MVP</a:t>
              </a:r>
            </a:p>
          </p:txBody>
        </p:sp>
        <p:sp>
          <p:nvSpPr>
            <p:cNvPr id="8" name="TextBox 7"/>
            <p:cNvSpPr txBox="1"/>
            <p:nvPr/>
          </p:nvSpPr>
          <p:spPr>
            <a:xfrm>
              <a:off x="3917475" y="4347887"/>
              <a:ext cx="7648778" cy="461665"/>
            </a:xfrm>
            <a:prstGeom prst="rect">
              <a:avLst/>
            </a:prstGeom>
            <a:noFill/>
          </p:spPr>
          <p:txBody>
            <a:bodyPr wrap="square" rtlCol="0">
              <a:spAutoFit/>
            </a:bodyPr>
            <a:lstStyle/>
            <a:p>
              <a:r>
                <a:rPr lang="en-IN" sz="2400" b="1" dirty="0">
                  <a:solidFill>
                    <a:srgbClr val="505050"/>
                  </a:solidFill>
                  <a:latin typeface="Lato" panose="020F0502020204030203" pitchFamily="34" charset="0"/>
                  <a:ea typeface="Lato" panose="020F0502020204030203" pitchFamily="34" charset="0"/>
                  <a:cs typeface="Lato" panose="020F0502020204030203" pitchFamily="34" charset="0"/>
                </a:rPr>
                <a:t>API Apps 101 for BizTalk Developers</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1" y="3222673"/>
            <a:ext cx="1562400" cy="1562400"/>
          </a:xfrm>
          <a:prstGeom prst="flowChartConnector">
            <a:avLst/>
          </a:prstGeom>
        </p:spPr>
      </p:pic>
    </p:spTree>
    <p:extLst>
      <p:ext uri="{BB962C8B-B14F-4D97-AF65-F5344CB8AC3E}">
        <p14:creationId xmlns:p14="http://schemas.microsoft.com/office/powerpoint/2010/main" val="143247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Likely at this point, we would sketch this out in terms of integration patterns…</a:t>
            </a:r>
          </a:p>
        </p:txBody>
      </p:sp>
      <p:sp>
        <p:nvSpPr>
          <p:cNvPr id="3" name="Title 2"/>
          <p:cNvSpPr>
            <a:spLocks noGrp="1"/>
          </p:cNvSpPr>
          <p:nvPr>
            <p:ph type="title"/>
          </p:nvPr>
        </p:nvSpPr>
        <p:spPr/>
        <p:txBody>
          <a:bodyPr/>
          <a:lstStyle/>
          <a:p>
            <a:r>
              <a:rPr lang="en-US" dirty="0"/>
              <a:t>Sketching It Out</a:t>
            </a:r>
          </a:p>
        </p:txBody>
      </p:sp>
      <p:sp>
        <p:nvSpPr>
          <p:cNvPr id="5" name="Rectangle 4"/>
          <p:cNvSpPr/>
          <p:nvPr/>
        </p:nvSpPr>
        <p:spPr>
          <a:xfrm>
            <a:off x="846363" y="2721206"/>
            <a:ext cx="10499272" cy="3516428"/>
          </a:xfrm>
          <a:prstGeom prst="rect">
            <a:avLst/>
          </a:prstGeom>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906" y="3634489"/>
            <a:ext cx="3000375" cy="160222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841" y="3050818"/>
            <a:ext cx="4800600" cy="3143250"/>
          </a:xfrm>
          <a:prstGeom prst="rect">
            <a:avLst/>
          </a:prstGeom>
        </p:spPr>
      </p:pic>
      <p:sp>
        <p:nvSpPr>
          <p:cNvPr id="15" name="Rectangular Callout 14"/>
          <p:cNvSpPr/>
          <p:nvPr/>
        </p:nvSpPr>
        <p:spPr>
          <a:xfrm>
            <a:off x="7677130" y="3380833"/>
            <a:ext cx="3487548" cy="1649185"/>
          </a:xfrm>
          <a:prstGeom prst="wedgeRectCallout">
            <a:avLst>
              <a:gd name="adj1" fmla="val -16412"/>
              <a:gd name="adj2" fmla="val 67191"/>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675" y="3540720"/>
            <a:ext cx="2571529" cy="75741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211" y="4366000"/>
            <a:ext cx="3006459" cy="511496"/>
          </a:xfrm>
          <a:prstGeom prst="rect">
            <a:avLst/>
          </a:prstGeom>
        </p:spPr>
      </p:pic>
    </p:spTree>
    <p:extLst>
      <p:ext uri="{BB962C8B-B14F-4D97-AF65-F5344CB8AC3E}">
        <p14:creationId xmlns:p14="http://schemas.microsoft.com/office/powerpoint/2010/main" val="8122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a:t>Adapter</a:t>
            </a:r>
          </a:p>
          <a:p>
            <a:r>
              <a:rPr lang="en-US" sz="3600" dirty="0"/>
              <a:t>Pipes + Filters</a:t>
            </a:r>
          </a:p>
          <a:p>
            <a:r>
              <a:rPr lang="en-US" sz="3600" dirty="0"/>
              <a:t>Publish Subscribe</a:t>
            </a:r>
          </a:p>
          <a:p>
            <a:pPr lvl="1"/>
            <a:r>
              <a:rPr lang="en-US" sz="3200" dirty="0"/>
              <a:t>Relying on promotion of data from the content to routable properties</a:t>
            </a:r>
          </a:p>
          <a:p>
            <a:r>
              <a:rPr lang="en-US" sz="3600" dirty="0"/>
              <a:t>Process Manager + Content-based Correlation</a:t>
            </a:r>
          </a:p>
          <a:p>
            <a:pPr lvl="1"/>
            <a:r>
              <a:rPr lang="en-US" sz="3200" dirty="0"/>
              <a:t>Something that starts to look like sequential convoy?</a:t>
            </a:r>
          </a:p>
          <a:p>
            <a:endParaRPr lang="en-US" dirty="0"/>
          </a:p>
        </p:txBody>
      </p:sp>
      <p:sp>
        <p:nvSpPr>
          <p:cNvPr id="3" name="Slide Number Placeholder 2"/>
          <p:cNvSpPr>
            <a:spLocks noGrp="1"/>
          </p:cNvSpPr>
          <p:nvPr>
            <p:ph type="sldNum" sz="quarter" idx="4"/>
          </p:nvPr>
        </p:nvSpPr>
        <p:spPr/>
        <p:txBody>
          <a:bodyPr/>
          <a:lstStyle/>
          <a:p>
            <a:fld id="{BD173E30-8D43-43BA-9C8B-0C6B0D93C555}" type="slidenum">
              <a:rPr lang="en-IN" smtClean="0"/>
              <a:t>11</a:t>
            </a:fld>
            <a:endParaRPr lang="en-IN" dirty="0"/>
          </a:p>
        </p:txBody>
      </p:sp>
      <p:sp>
        <p:nvSpPr>
          <p:cNvPr id="4" name="Title 3"/>
          <p:cNvSpPr>
            <a:spLocks noGrp="1"/>
          </p:cNvSpPr>
          <p:nvPr>
            <p:ph type="title"/>
          </p:nvPr>
        </p:nvSpPr>
        <p:spPr/>
        <p:txBody>
          <a:bodyPr/>
          <a:lstStyle/>
          <a:p>
            <a:r>
              <a:rPr lang="en-US" dirty="0"/>
              <a:t>Which Patterns?</a:t>
            </a:r>
          </a:p>
        </p:txBody>
      </p:sp>
    </p:spTree>
    <p:extLst>
      <p:ext uri="{BB962C8B-B14F-4D97-AF65-F5344CB8AC3E}">
        <p14:creationId xmlns:p14="http://schemas.microsoft.com/office/powerpoint/2010/main" val="413133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Tools</a:t>
            </a:r>
          </a:p>
        </p:txBody>
      </p:sp>
      <p:sp>
        <p:nvSpPr>
          <p:cNvPr id="9" name="Text Placeholder 8"/>
          <p:cNvSpPr>
            <a:spLocks noGrp="1"/>
          </p:cNvSpPr>
          <p:nvPr>
            <p:ph type="body" idx="1"/>
          </p:nvPr>
        </p:nvSpPr>
        <p:spPr/>
        <p:txBody>
          <a:bodyPr/>
          <a:lstStyle/>
          <a:p>
            <a:endParaRPr lang="en-US"/>
          </a:p>
        </p:txBody>
      </p:sp>
      <p:sp>
        <p:nvSpPr>
          <p:cNvPr id="7" name="Slide Number Placeholder 6"/>
          <p:cNvSpPr>
            <a:spLocks noGrp="1"/>
          </p:cNvSpPr>
          <p:nvPr>
            <p:ph type="sldNum" sz="quarter" idx="12"/>
          </p:nvPr>
        </p:nvSpPr>
        <p:spPr/>
        <p:txBody>
          <a:bodyPr/>
          <a:lstStyle/>
          <a:p>
            <a:fld id="{BD173E30-8D43-43BA-9C8B-0C6B0D93C555}" type="slidenum">
              <a:rPr lang="en-IN" smtClean="0"/>
              <a:t>12</a:t>
            </a:fld>
            <a:endParaRPr lang="en-IN"/>
          </a:p>
        </p:txBody>
      </p:sp>
    </p:spTree>
    <p:extLst>
      <p:ext uri="{BB962C8B-B14F-4D97-AF65-F5344CB8AC3E}">
        <p14:creationId xmlns:p14="http://schemas.microsoft.com/office/powerpoint/2010/main" val="197173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 How Do I Build That with BizTalk Server?</a:t>
            </a:r>
          </a:p>
        </p:txBody>
      </p:sp>
      <p:sp>
        <p:nvSpPr>
          <p:cNvPr id="4" name="Text Placeholder 3"/>
          <p:cNvSpPr>
            <a:spLocks noGrp="1"/>
          </p:cNvSpPr>
          <p:nvPr>
            <p:ph type="body" idx="1"/>
          </p:nvPr>
        </p:nvSpPr>
        <p:spPr>
          <a:xfrm>
            <a:off x="839788" y="2088789"/>
            <a:ext cx="5157787" cy="1550150"/>
          </a:xfrm>
        </p:spPr>
        <p:txBody>
          <a:bodyPr>
            <a:noAutofit/>
          </a:bodyPr>
          <a:lstStyle/>
          <a:p>
            <a:r>
              <a:rPr lang="en-US" sz="3600" dirty="0"/>
              <a:t>Translation / Transformation / Adaptation?</a:t>
            </a:r>
          </a:p>
        </p:txBody>
      </p:sp>
      <p:sp>
        <p:nvSpPr>
          <p:cNvPr id="2" name="Content Placeholder 1"/>
          <p:cNvSpPr>
            <a:spLocks noGrp="1"/>
          </p:cNvSpPr>
          <p:nvPr>
            <p:ph sz="half" idx="2"/>
          </p:nvPr>
        </p:nvSpPr>
        <p:spPr>
          <a:xfrm>
            <a:off x="839788" y="3638939"/>
            <a:ext cx="5157787" cy="2958350"/>
          </a:xfrm>
        </p:spPr>
        <p:txBody>
          <a:bodyPr>
            <a:normAutofit/>
          </a:bodyPr>
          <a:lstStyle/>
          <a:p>
            <a:pPr lvl="1"/>
            <a:r>
              <a:rPr lang="en-US" sz="3200" dirty="0"/>
              <a:t>All of these things happen within a BizTalk Port</a:t>
            </a:r>
          </a:p>
          <a:p>
            <a:endParaRPr lang="en-US" sz="3600" dirty="0"/>
          </a:p>
        </p:txBody>
      </p:sp>
      <p:pic>
        <p:nvPicPr>
          <p:cNvPr id="7" name="Content Placeholder 6"/>
          <p:cNvPicPr>
            <a:picLocks noGrp="1" noChangeAspect="1"/>
          </p:cNvPicPr>
          <p:nvPr>
            <p:ph sz="quarter" idx="4"/>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r="864"/>
          <a:stretch/>
        </p:blipFill>
        <p:spPr>
          <a:xfrm>
            <a:off x="6744495" y="1677963"/>
            <a:ext cx="4038599" cy="4511700"/>
          </a:xfrm>
          <a:prstGeom prst="rect">
            <a:avLst/>
          </a:prstGeom>
          <a:noFill/>
        </p:spPr>
      </p:pic>
    </p:spTree>
    <p:extLst>
      <p:ext uri="{BB962C8B-B14F-4D97-AF65-F5344CB8AC3E}">
        <p14:creationId xmlns:p14="http://schemas.microsoft.com/office/powerpoint/2010/main" val="3139633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You Can Use API Apps</a:t>
            </a:r>
          </a:p>
        </p:txBody>
      </p:sp>
      <p:sp>
        <p:nvSpPr>
          <p:cNvPr id="4" name="Text Placeholder 3"/>
          <p:cNvSpPr>
            <a:spLocks noGrp="1"/>
          </p:cNvSpPr>
          <p:nvPr>
            <p:ph type="body" idx="1"/>
          </p:nvPr>
        </p:nvSpPr>
        <p:spPr/>
        <p:txBody>
          <a:bodyPr>
            <a:normAutofit/>
          </a:bodyPr>
          <a:lstStyle/>
          <a:p>
            <a:r>
              <a:rPr lang="en-US" sz="3600" dirty="0"/>
              <a:t>As adapters</a:t>
            </a:r>
          </a:p>
        </p:txBody>
      </p:sp>
      <p:sp>
        <p:nvSpPr>
          <p:cNvPr id="2" name="Content Placeholder 1"/>
          <p:cNvSpPr>
            <a:spLocks noGrp="1"/>
          </p:cNvSpPr>
          <p:nvPr>
            <p:ph sz="half" idx="2"/>
          </p:nvPr>
        </p:nvSpPr>
        <p:spPr/>
        <p:txBody>
          <a:bodyPr>
            <a:normAutofit/>
          </a:bodyPr>
          <a:lstStyle/>
          <a:p>
            <a:pPr lvl="1"/>
            <a:r>
              <a:rPr lang="en-US" sz="3200" dirty="0"/>
              <a:t>Similar to BizTalk Server adapters</a:t>
            </a:r>
          </a:p>
        </p:txBody>
      </p:sp>
      <p:sp>
        <p:nvSpPr>
          <p:cNvPr id="5" name="Text Placeholder 4"/>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a:xfrm>
            <a:off x="6172200" y="2505075"/>
            <a:ext cx="5183188" cy="3684588"/>
          </a:xfrm>
        </p:spPr>
        <p:txBody>
          <a:bodyPr/>
          <a:lstStyle/>
          <a:p>
            <a:endParaRPr lang="en-US"/>
          </a:p>
        </p:txBody>
      </p:sp>
      <p:pic>
        <p:nvPicPr>
          <p:cNvPr id="6" name="Picture 5"/>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73675" y="1609424"/>
            <a:ext cx="4580239" cy="4580239"/>
          </a:xfrm>
          <a:prstGeom prst="flowChartOffpageConnector">
            <a:avLst/>
          </a:prstGeom>
          <a:noFill/>
        </p:spPr>
      </p:pic>
    </p:spTree>
    <p:extLst>
      <p:ext uri="{BB962C8B-B14F-4D97-AF65-F5344CB8AC3E}">
        <p14:creationId xmlns:p14="http://schemas.microsoft.com/office/powerpoint/2010/main" val="194494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Could Also Use Logic Apps</a:t>
            </a:r>
          </a:p>
        </p:txBody>
      </p:sp>
      <p:sp>
        <p:nvSpPr>
          <p:cNvPr id="3" name="Text Placeholder 2"/>
          <p:cNvSpPr>
            <a:spLocks noGrp="1"/>
          </p:cNvSpPr>
          <p:nvPr>
            <p:ph type="body" idx="1"/>
          </p:nvPr>
        </p:nvSpPr>
        <p:spPr/>
        <p:txBody>
          <a:bodyPr>
            <a:noAutofit/>
          </a:bodyPr>
          <a:lstStyle/>
          <a:p>
            <a:r>
              <a:rPr lang="en-US" sz="3600" dirty="0"/>
              <a:t>As pipes in pipes/filters</a:t>
            </a:r>
          </a:p>
        </p:txBody>
      </p:sp>
      <p:sp>
        <p:nvSpPr>
          <p:cNvPr id="4" name="Content Placeholder 3"/>
          <p:cNvSpPr>
            <a:spLocks noGrp="1"/>
          </p:cNvSpPr>
          <p:nvPr>
            <p:ph sz="half" idx="2"/>
          </p:nvPr>
        </p:nvSpPr>
        <p:spPr/>
        <p:txBody>
          <a:bodyPr>
            <a:normAutofit/>
          </a:bodyPr>
          <a:lstStyle/>
          <a:p>
            <a:pPr lvl="1"/>
            <a:r>
              <a:rPr lang="en-US" sz="3200" dirty="0"/>
              <a:t>Similar to pipelines</a:t>
            </a: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xfrm>
            <a:off x="6172200" y="2505075"/>
            <a:ext cx="5183188" cy="3684588"/>
          </a:xfrm>
        </p:spPr>
        <p:txBody>
          <a:bodyPr/>
          <a:lstStyle/>
          <a:p>
            <a:endParaRPr lang="en-US"/>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987" y="1686048"/>
            <a:ext cx="4503615" cy="4503615"/>
          </a:xfrm>
          <a:prstGeom prst="rect">
            <a:avLst/>
          </a:prstGeom>
          <a:noFill/>
        </p:spPr>
      </p:pic>
    </p:spTree>
    <p:extLst>
      <p:ext uri="{BB962C8B-B14F-4D97-AF65-F5344CB8AC3E}">
        <p14:creationId xmlns:p14="http://schemas.microsoft.com/office/powerpoint/2010/main" val="63163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You Can Use API Apps</a:t>
            </a:r>
          </a:p>
        </p:txBody>
      </p:sp>
      <p:sp>
        <p:nvSpPr>
          <p:cNvPr id="4" name="Text Placeholder 3"/>
          <p:cNvSpPr>
            <a:spLocks noGrp="1"/>
          </p:cNvSpPr>
          <p:nvPr>
            <p:ph type="body" idx="1"/>
          </p:nvPr>
        </p:nvSpPr>
        <p:spPr>
          <a:xfrm>
            <a:off x="839788" y="2044718"/>
            <a:ext cx="5157787" cy="823912"/>
          </a:xfrm>
        </p:spPr>
        <p:txBody>
          <a:bodyPr>
            <a:noAutofit/>
          </a:bodyPr>
          <a:lstStyle/>
          <a:p>
            <a:r>
              <a:rPr lang="en-US" sz="3600" dirty="0"/>
              <a:t>As filters in a pipes/filters pattern</a:t>
            </a:r>
          </a:p>
        </p:txBody>
      </p:sp>
      <p:sp>
        <p:nvSpPr>
          <p:cNvPr id="2" name="Content Placeholder 1"/>
          <p:cNvSpPr>
            <a:spLocks noGrp="1"/>
          </p:cNvSpPr>
          <p:nvPr>
            <p:ph sz="half" idx="2"/>
          </p:nvPr>
        </p:nvSpPr>
        <p:spPr>
          <a:xfrm>
            <a:off x="839788" y="2868630"/>
            <a:ext cx="5157787" cy="3684588"/>
          </a:xfrm>
        </p:spPr>
        <p:txBody>
          <a:bodyPr>
            <a:normAutofit/>
          </a:bodyPr>
          <a:lstStyle/>
          <a:p>
            <a:pPr lvl="1"/>
            <a:r>
              <a:rPr lang="en-US" sz="3200" dirty="0"/>
              <a:t>Similar to pipeline components</a:t>
            </a:r>
          </a:p>
        </p:txBody>
      </p:sp>
      <p:sp>
        <p:nvSpPr>
          <p:cNvPr id="5" name="Text Placeholder 4"/>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a:xfrm>
            <a:off x="6172200" y="2505075"/>
            <a:ext cx="5183188" cy="3684588"/>
          </a:xfrm>
        </p:spPr>
        <p:txBody>
          <a:bodyPr/>
          <a:lstStyle/>
          <a:p>
            <a:endParaRPr lang="en-US"/>
          </a:p>
        </p:txBody>
      </p:sp>
      <p:pic>
        <p:nvPicPr>
          <p:cNvPr id="6" name="Picture 5"/>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73675" y="1609424"/>
            <a:ext cx="4580239" cy="4580239"/>
          </a:xfrm>
          <a:prstGeom prst="flowChartOffpageConnector">
            <a:avLst/>
          </a:prstGeom>
          <a:noFill/>
        </p:spPr>
      </p:pic>
    </p:spTree>
    <p:extLst>
      <p:ext uri="{BB962C8B-B14F-4D97-AF65-F5344CB8AC3E}">
        <p14:creationId xmlns:p14="http://schemas.microsoft.com/office/powerpoint/2010/main" val="4142110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 How Do I Build That with BizTalk Server?</a:t>
            </a:r>
          </a:p>
        </p:txBody>
      </p:sp>
      <p:sp>
        <p:nvSpPr>
          <p:cNvPr id="4" name="Text Placeholder 3"/>
          <p:cNvSpPr>
            <a:spLocks noGrp="1"/>
          </p:cNvSpPr>
          <p:nvPr>
            <p:ph type="body" idx="1"/>
          </p:nvPr>
        </p:nvSpPr>
        <p:spPr/>
        <p:txBody>
          <a:bodyPr>
            <a:normAutofit/>
          </a:bodyPr>
          <a:lstStyle/>
          <a:p>
            <a:r>
              <a:rPr lang="en-US" sz="3600" dirty="0"/>
              <a:t>Publish/Subscribe?</a:t>
            </a:r>
          </a:p>
        </p:txBody>
      </p:sp>
      <p:sp>
        <p:nvSpPr>
          <p:cNvPr id="2" name="Content Placeholder 1"/>
          <p:cNvSpPr>
            <a:spLocks noGrp="1"/>
          </p:cNvSpPr>
          <p:nvPr>
            <p:ph sz="half" idx="2"/>
          </p:nvPr>
        </p:nvSpPr>
        <p:spPr/>
        <p:txBody>
          <a:bodyPr>
            <a:normAutofit/>
          </a:bodyPr>
          <a:lstStyle/>
          <a:p>
            <a:pPr lvl="1"/>
            <a:r>
              <a:rPr lang="en-US" sz="3200" dirty="0"/>
              <a:t>BizTalk gives that to us for free – whether or not we’ve asked for it</a:t>
            </a:r>
          </a:p>
        </p:txBody>
      </p:sp>
      <p:pic>
        <p:nvPicPr>
          <p:cNvPr id="7" name="Content Placeholder 6"/>
          <p:cNvPicPr>
            <a:picLocks noGrp="1" noChangeAspect="1"/>
          </p:cNvPicPr>
          <p:nvPr>
            <p:ph sz="quarter" idx="4"/>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r="864"/>
          <a:stretch/>
        </p:blipFill>
        <p:spPr>
          <a:xfrm>
            <a:off x="6744495" y="1677963"/>
            <a:ext cx="4038599" cy="4511700"/>
          </a:xfrm>
          <a:prstGeom prst="rect">
            <a:avLst/>
          </a:prstGeom>
          <a:noFill/>
        </p:spPr>
      </p:pic>
    </p:spTree>
    <p:extLst>
      <p:ext uri="{BB962C8B-B14F-4D97-AF65-F5344CB8AC3E}">
        <p14:creationId xmlns:p14="http://schemas.microsoft.com/office/powerpoint/2010/main" val="526953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469961" y="2608618"/>
            <a:ext cx="11252078" cy="1640765"/>
            <a:chOff x="607121" y="3003009"/>
            <a:chExt cx="11252078" cy="1640765"/>
          </a:xfrm>
        </p:grpSpPr>
        <p:cxnSp>
          <p:nvCxnSpPr>
            <p:cNvPr id="5" name="Straight Arrow Connector 4"/>
            <p:cNvCxnSpPr/>
            <p:nvPr/>
          </p:nvCxnSpPr>
          <p:spPr>
            <a:xfrm>
              <a:off x="4651495" y="3679082"/>
              <a:ext cx="3015049" cy="0"/>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6" name="&quot;No&quot; Symbol 5"/>
            <p:cNvSpPr/>
            <p:nvPr/>
          </p:nvSpPr>
          <p:spPr>
            <a:xfrm>
              <a:off x="5659228" y="3105150"/>
              <a:ext cx="1147864" cy="1147864"/>
            </a:xfrm>
            <a:prstGeom prst="noSmoking">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3"/>
            <a:stretch>
              <a:fillRect/>
            </a:stretch>
          </p:blipFill>
          <p:spPr>
            <a:xfrm>
              <a:off x="7666544" y="3003009"/>
              <a:ext cx="4192655" cy="1640765"/>
            </a:xfrm>
            <a:prstGeom prst="rect">
              <a:avLst/>
            </a:prstGeom>
          </p:spPr>
        </p:pic>
        <p:pic>
          <p:nvPicPr>
            <p:cNvPr id="8" name="Picture 7"/>
            <p:cNvPicPr>
              <a:picLocks noChangeAspect="1"/>
            </p:cNvPicPr>
            <p:nvPr/>
          </p:nvPicPr>
          <p:blipFill>
            <a:blip r:embed="rId3"/>
            <a:stretch>
              <a:fillRect/>
            </a:stretch>
          </p:blipFill>
          <p:spPr>
            <a:xfrm>
              <a:off x="607121" y="3003009"/>
              <a:ext cx="4192655" cy="1640765"/>
            </a:xfrm>
            <a:prstGeom prst="rect">
              <a:avLst/>
            </a:prstGeom>
          </p:spPr>
        </p:pic>
      </p:grpSp>
      <p:sp>
        <p:nvSpPr>
          <p:cNvPr id="9" name="Title 8"/>
          <p:cNvSpPr>
            <a:spLocks noGrp="1"/>
          </p:cNvSpPr>
          <p:nvPr>
            <p:ph type="title"/>
          </p:nvPr>
        </p:nvSpPr>
        <p:spPr>
          <a:xfrm>
            <a:off x="838200" y="365125"/>
            <a:ext cx="10515600" cy="1771703"/>
          </a:xfrm>
        </p:spPr>
        <p:txBody>
          <a:bodyPr/>
          <a:lstStyle/>
          <a:p>
            <a:r>
              <a:rPr lang="en-US" dirty="0"/>
              <a:t>What </a:t>
            </a:r>
            <a:r>
              <a:rPr lang="en-US"/>
              <a:t>About Publish/Subscribe For </a:t>
            </a:r>
            <a:r>
              <a:rPr lang="en-US" dirty="0"/>
              <a:t>Logic Apps?</a:t>
            </a:r>
          </a:p>
        </p:txBody>
      </p:sp>
    </p:spTree>
    <p:extLst>
      <p:ext uri="{BB962C8B-B14F-4D97-AF65-F5344CB8AC3E}">
        <p14:creationId xmlns:p14="http://schemas.microsoft.com/office/powerpoint/2010/main" val="3865859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85465"/>
            <a:ext cx="10515600" cy="1325563"/>
          </a:xfrm>
        </p:spPr>
        <p:txBody>
          <a:bodyPr/>
          <a:lstStyle/>
          <a:p>
            <a:r>
              <a:rPr lang="en-US" dirty="0"/>
              <a:t>Use Azure Service Bus and Logic Apps Together</a:t>
            </a:r>
          </a:p>
        </p:txBody>
      </p:sp>
      <p:grpSp>
        <p:nvGrpSpPr>
          <p:cNvPr id="2" name="Group 1"/>
          <p:cNvGrpSpPr/>
          <p:nvPr/>
        </p:nvGrpSpPr>
        <p:grpSpPr>
          <a:xfrm>
            <a:off x="469961" y="2608618"/>
            <a:ext cx="11252078" cy="1640765"/>
            <a:chOff x="469961" y="2752927"/>
            <a:chExt cx="11252078" cy="1640765"/>
          </a:xfrm>
        </p:grpSpPr>
        <p:cxnSp>
          <p:nvCxnSpPr>
            <p:cNvPr id="9" name="Straight Arrow Connector 8"/>
            <p:cNvCxnSpPr/>
            <p:nvPr/>
          </p:nvCxnSpPr>
          <p:spPr>
            <a:xfrm>
              <a:off x="4514335" y="3429000"/>
              <a:ext cx="3015049" cy="0"/>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38" name="&quot;No&quot; Symbol 37"/>
            <p:cNvSpPr/>
            <p:nvPr/>
          </p:nvSpPr>
          <p:spPr>
            <a:xfrm>
              <a:off x="5522068" y="2855068"/>
              <a:ext cx="1147864" cy="1147864"/>
            </a:xfrm>
            <a:prstGeom prst="noSmoking">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3"/>
            <a:stretch>
              <a:fillRect/>
            </a:stretch>
          </p:blipFill>
          <p:spPr>
            <a:xfrm>
              <a:off x="7529384" y="2752927"/>
              <a:ext cx="4192655" cy="1640765"/>
            </a:xfrm>
            <a:prstGeom prst="rect">
              <a:avLst/>
            </a:prstGeom>
          </p:spPr>
        </p:pic>
        <p:pic>
          <p:nvPicPr>
            <p:cNvPr id="19" name="Picture 18"/>
            <p:cNvPicPr>
              <a:picLocks noChangeAspect="1"/>
            </p:cNvPicPr>
            <p:nvPr/>
          </p:nvPicPr>
          <p:blipFill>
            <a:blip r:embed="rId3"/>
            <a:stretch>
              <a:fillRect/>
            </a:stretch>
          </p:blipFill>
          <p:spPr>
            <a:xfrm>
              <a:off x="469961" y="2752927"/>
              <a:ext cx="4192655" cy="1640765"/>
            </a:xfrm>
            <a:prstGeom prst="rect">
              <a:avLst/>
            </a:prstGeom>
          </p:spPr>
        </p:pic>
        <p:pic>
          <p:nvPicPr>
            <p:cNvPr id="7" name="Picture 6"/>
            <p:cNvPicPr>
              <a:picLocks noChangeAspect="1"/>
            </p:cNvPicPr>
            <p:nvPr/>
          </p:nvPicPr>
          <p:blipFill>
            <a:blip r:embed="rId4"/>
            <a:stretch>
              <a:fillRect/>
            </a:stretch>
          </p:blipFill>
          <p:spPr>
            <a:xfrm>
              <a:off x="5078885" y="2752927"/>
              <a:ext cx="2034229" cy="1532180"/>
            </a:xfrm>
            <a:prstGeom prst="rect">
              <a:avLst/>
            </a:prstGeom>
          </p:spPr>
        </p:pic>
      </p:grpSp>
    </p:spTree>
    <p:extLst>
      <p:ext uri="{BB962C8B-B14F-4D97-AF65-F5344CB8AC3E}">
        <p14:creationId xmlns:p14="http://schemas.microsoft.com/office/powerpoint/2010/main" val="2596144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04594"/>
            <a:ext cx="10515600" cy="4772369"/>
          </a:xfrm>
        </p:spPr>
        <p:txBody>
          <a:bodyPr/>
          <a:lstStyle/>
          <a:p>
            <a:pPr marL="0" indent="0">
              <a:buNone/>
            </a:pPr>
            <a:r>
              <a:rPr lang="en-AU" sz="2400" dirty="0">
                <a:solidFill>
                  <a:srgbClr val="0071BC"/>
                </a:solidFill>
              </a:rPr>
              <a:t>twitter: @</a:t>
            </a:r>
            <a:r>
              <a:rPr lang="en-AU" sz="2400" dirty="0" err="1">
                <a:solidFill>
                  <a:srgbClr val="0071BC"/>
                </a:solidFill>
              </a:rPr>
              <a:t>nickhauenstein</a:t>
            </a:r>
            <a:endParaRPr lang="en-AU" sz="2400" b="1" dirty="0"/>
          </a:p>
          <a:p>
            <a:pPr marL="0" indent="0">
              <a:buNone/>
            </a:pPr>
            <a:r>
              <a:rPr lang="en-AU" dirty="0"/>
              <a:t>Principal Software Development Engineer</a:t>
            </a:r>
          </a:p>
          <a:p>
            <a:pPr marL="0" indent="0">
              <a:buNone/>
            </a:pPr>
            <a:r>
              <a:rPr lang="en-AU" dirty="0"/>
              <a:t>Microsoft Azure MVP</a:t>
            </a:r>
          </a:p>
          <a:p>
            <a:pPr marL="0" indent="0">
              <a:buNone/>
            </a:pPr>
            <a:r>
              <a:rPr lang="en-AU" dirty="0"/>
              <a:t>Visual Studio ALM Ranger</a:t>
            </a:r>
          </a:p>
        </p:txBody>
      </p:sp>
      <p:sp>
        <p:nvSpPr>
          <p:cNvPr id="3" name="Slide Number Placeholder 2"/>
          <p:cNvSpPr>
            <a:spLocks noGrp="1"/>
          </p:cNvSpPr>
          <p:nvPr>
            <p:ph type="sldNum" sz="quarter" idx="4"/>
          </p:nvPr>
        </p:nvSpPr>
        <p:spPr/>
        <p:txBody>
          <a:bodyPr/>
          <a:lstStyle/>
          <a:p>
            <a:fld id="{BD173E30-8D43-43BA-9C8B-0C6B0D93C555}" type="slidenum">
              <a:rPr lang="en-IN" smtClean="0"/>
              <a:t>2</a:t>
            </a:fld>
            <a:endParaRPr lang="en-IN" dirty="0"/>
          </a:p>
        </p:txBody>
      </p:sp>
      <p:sp>
        <p:nvSpPr>
          <p:cNvPr id="4" name="Title 3"/>
          <p:cNvSpPr>
            <a:spLocks noGrp="1"/>
          </p:cNvSpPr>
          <p:nvPr>
            <p:ph type="title"/>
          </p:nvPr>
        </p:nvSpPr>
        <p:spPr/>
        <p:txBody>
          <a:bodyPr/>
          <a:lstStyle/>
          <a:p>
            <a:r>
              <a:rPr lang="en-US" dirty="0"/>
              <a:t>Nick Hauenstein</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74089" y="969817"/>
            <a:ext cx="2939980" cy="3919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8" name="Group 7"/>
          <p:cNvGrpSpPr/>
          <p:nvPr/>
        </p:nvGrpSpPr>
        <p:grpSpPr>
          <a:xfrm>
            <a:off x="10368317" y="4221017"/>
            <a:ext cx="1250572" cy="1020955"/>
            <a:chOff x="7847996" y="2866307"/>
            <a:chExt cx="937929" cy="765716"/>
          </a:xfrm>
        </p:grpSpPr>
        <p:pic>
          <p:nvPicPr>
            <p:cNvPr id="9" name="Picture 2" descr="PS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810" y="2866307"/>
              <a:ext cx="444115" cy="7657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SD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996" y="2866307"/>
              <a:ext cx="444115" cy="7657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058850" y="3524976"/>
            <a:ext cx="5862653" cy="2351461"/>
            <a:chOff x="477931" y="3229916"/>
            <a:chExt cx="5862653" cy="2351461"/>
          </a:xfrm>
        </p:grpSpPr>
        <p:pic>
          <p:nvPicPr>
            <p:cNvPr id="11" name="Picture 2" descr="C:\Users\nickh\AppData\Local\Temp\1\Rar$DI00.723\MCTS(rgb)_1374_511_1422.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5836" y="4895577"/>
              <a:ext cx="3694748"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5836" y="3229916"/>
              <a:ext cx="1450805" cy="1487076"/>
            </a:xfrm>
            <a:prstGeom prst="rect">
              <a:avLst/>
            </a:prstGeom>
          </p:spPr>
        </p:pic>
        <p:pic>
          <p:nvPicPr>
            <p:cNvPr id="13" name="Picture 1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8622" y="3421004"/>
              <a:ext cx="1524000" cy="1104900"/>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808974" y="3650871"/>
              <a:ext cx="1123951" cy="78105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931" y="4738339"/>
              <a:ext cx="1800964" cy="726620"/>
            </a:xfrm>
            <a:prstGeom prst="rect">
              <a:avLst/>
            </a:prstGeom>
          </p:spPr>
        </p:pic>
      </p:gr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0291" y="5585616"/>
            <a:ext cx="2514600" cy="628651"/>
          </a:xfrm>
          <a:prstGeom prst="rect">
            <a:avLst/>
          </a:prstGeom>
        </p:spPr>
      </p:pic>
    </p:spTree>
    <p:extLst>
      <p:ext uri="{BB962C8B-B14F-4D97-AF65-F5344CB8AC3E}">
        <p14:creationId xmlns:p14="http://schemas.microsoft.com/office/powerpoint/2010/main" val="1645631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 How Do I Build That with BizTalk Server?</a:t>
            </a:r>
          </a:p>
        </p:txBody>
      </p:sp>
      <p:sp>
        <p:nvSpPr>
          <p:cNvPr id="4" name="Text Placeholder 3"/>
          <p:cNvSpPr>
            <a:spLocks noGrp="1"/>
          </p:cNvSpPr>
          <p:nvPr>
            <p:ph type="body" idx="1"/>
          </p:nvPr>
        </p:nvSpPr>
        <p:spPr/>
        <p:txBody>
          <a:bodyPr>
            <a:normAutofit/>
          </a:bodyPr>
          <a:lstStyle/>
          <a:p>
            <a:r>
              <a:rPr lang="en-US" sz="3600" dirty="0"/>
              <a:t>Process Manager?</a:t>
            </a:r>
          </a:p>
        </p:txBody>
      </p:sp>
      <p:sp>
        <p:nvSpPr>
          <p:cNvPr id="2" name="Content Placeholder 1"/>
          <p:cNvSpPr>
            <a:spLocks noGrp="1"/>
          </p:cNvSpPr>
          <p:nvPr>
            <p:ph sz="half" idx="2"/>
          </p:nvPr>
        </p:nvSpPr>
        <p:spPr/>
        <p:txBody>
          <a:bodyPr>
            <a:normAutofit/>
          </a:bodyPr>
          <a:lstStyle/>
          <a:p>
            <a:pPr lvl="1"/>
            <a:r>
              <a:rPr lang="en-US" sz="3200" dirty="0"/>
              <a:t>We’d have to use an orchestration to implement that</a:t>
            </a:r>
          </a:p>
        </p:txBody>
      </p:sp>
      <p:pic>
        <p:nvPicPr>
          <p:cNvPr id="7" name="Content Placeholder 6"/>
          <p:cNvPicPr>
            <a:picLocks noGrp="1" noChangeAspect="1"/>
          </p:cNvPicPr>
          <p:nvPr>
            <p:ph sz="quarter" idx="4"/>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r="864"/>
          <a:stretch/>
        </p:blipFill>
        <p:spPr>
          <a:xfrm>
            <a:off x="6744495" y="1677963"/>
            <a:ext cx="4038599" cy="4511700"/>
          </a:xfrm>
          <a:prstGeom prst="rect">
            <a:avLst/>
          </a:prstGeom>
          <a:noFill/>
        </p:spPr>
      </p:pic>
    </p:spTree>
    <p:extLst>
      <p:ext uri="{BB962C8B-B14F-4D97-AF65-F5344CB8AC3E}">
        <p14:creationId xmlns:p14="http://schemas.microsoft.com/office/powerpoint/2010/main" val="42562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Could Also Use Logic Apps</a:t>
            </a:r>
          </a:p>
        </p:txBody>
      </p:sp>
      <p:sp>
        <p:nvSpPr>
          <p:cNvPr id="3" name="Text Placeholder 2"/>
          <p:cNvSpPr>
            <a:spLocks noGrp="1"/>
          </p:cNvSpPr>
          <p:nvPr>
            <p:ph type="body" idx="1"/>
          </p:nvPr>
        </p:nvSpPr>
        <p:spPr/>
        <p:txBody>
          <a:bodyPr>
            <a:normAutofit/>
          </a:bodyPr>
          <a:lstStyle/>
          <a:p>
            <a:r>
              <a:rPr lang="en-US" sz="3600" dirty="0"/>
              <a:t>As process managers</a:t>
            </a:r>
          </a:p>
        </p:txBody>
      </p:sp>
      <p:sp>
        <p:nvSpPr>
          <p:cNvPr id="4" name="Content Placeholder 3"/>
          <p:cNvSpPr>
            <a:spLocks noGrp="1"/>
          </p:cNvSpPr>
          <p:nvPr>
            <p:ph sz="half" idx="2"/>
          </p:nvPr>
        </p:nvSpPr>
        <p:spPr/>
        <p:txBody>
          <a:bodyPr>
            <a:normAutofit/>
          </a:bodyPr>
          <a:lstStyle/>
          <a:p>
            <a:r>
              <a:rPr lang="en-US" sz="3200" dirty="0"/>
              <a:t>Similar to orchestrations</a:t>
            </a:r>
          </a:p>
          <a:p>
            <a:r>
              <a:rPr lang="en-US" sz="3200" dirty="0"/>
              <a:t>I get message state for free – whether or not I ask for it</a:t>
            </a: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xfrm>
            <a:off x="6172200" y="2505075"/>
            <a:ext cx="5183188" cy="3684588"/>
          </a:xfrm>
        </p:spPr>
        <p:txBody>
          <a:bodyPr/>
          <a:lstStyle/>
          <a:p>
            <a:endParaRPr lang="en-US"/>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987" y="1686048"/>
            <a:ext cx="4503615" cy="4503615"/>
          </a:xfrm>
          <a:prstGeom prst="rect">
            <a:avLst/>
          </a:prstGeom>
          <a:noFill/>
        </p:spPr>
      </p:pic>
    </p:spTree>
    <p:extLst>
      <p:ext uri="{BB962C8B-B14F-4D97-AF65-F5344CB8AC3E}">
        <p14:creationId xmlns:p14="http://schemas.microsoft.com/office/powerpoint/2010/main" val="524627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You Can Use API Apps</a:t>
            </a:r>
          </a:p>
        </p:txBody>
      </p:sp>
      <p:sp>
        <p:nvSpPr>
          <p:cNvPr id="4" name="Text Placeholder 3"/>
          <p:cNvSpPr>
            <a:spLocks noGrp="1"/>
          </p:cNvSpPr>
          <p:nvPr>
            <p:ph type="body" idx="1"/>
          </p:nvPr>
        </p:nvSpPr>
        <p:spPr>
          <a:xfrm>
            <a:off x="839788" y="2044724"/>
            <a:ext cx="5157787" cy="823912"/>
          </a:xfrm>
        </p:spPr>
        <p:txBody>
          <a:bodyPr>
            <a:noAutofit/>
          </a:bodyPr>
          <a:lstStyle/>
          <a:p>
            <a:r>
              <a:rPr lang="en-US" sz="3600" dirty="0"/>
              <a:t>As directly callable service endpoints</a:t>
            </a:r>
          </a:p>
        </p:txBody>
      </p:sp>
      <p:sp>
        <p:nvSpPr>
          <p:cNvPr id="2" name="Content Placeholder 1"/>
          <p:cNvSpPr>
            <a:spLocks noGrp="1"/>
          </p:cNvSpPr>
          <p:nvPr>
            <p:ph sz="half" idx="2"/>
          </p:nvPr>
        </p:nvSpPr>
        <p:spPr>
          <a:xfrm>
            <a:off x="839788" y="2868636"/>
            <a:ext cx="5157787" cy="3684588"/>
          </a:xfrm>
        </p:spPr>
        <p:txBody>
          <a:bodyPr>
            <a:normAutofit/>
          </a:bodyPr>
          <a:lstStyle/>
          <a:p>
            <a:pPr lvl="1"/>
            <a:r>
              <a:rPr lang="en-US" sz="3200" dirty="0"/>
              <a:t>May provide application implementation processing logic directly</a:t>
            </a:r>
          </a:p>
          <a:p>
            <a:endParaRPr lang="en-US" sz="3200" dirty="0"/>
          </a:p>
        </p:txBody>
      </p:sp>
      <p:sp>
        <p:nvSpPr>
          <p:cNvPr id="5" name="Text Placeholder 4"/>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a:xfrm>
            <a:off x="6172200" y="2505075"/>
            <a:ext cx="5183188" cy="3684588"/>
          </a:xfrm>
        </p:spPr>
        <p:txBody>
          <a:bodyPr/>
          <a:lstStyle/>
          <a:p>
            <a:endParaRPr lang="en-US"/>
          </a:p>
        </p:txBody>
      </p:sp>
      <p:pic>
        <p:nvPicPr>
          <p:cNvPr id="6" name="Picture 5"/>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73675" y="1609424"/>
            <a:ext cx="4580239" cy="4580239"/>
          </a:xfrm>
          <a:prstGeom prst="flowChartOffpageConnector">
            <a:avLst/>
          </a:prstGeom>
          <a:noFill/>
        </p:spPr>
      </p:pic>
    </p:spTree>
    <p:extLst>
      <p:ext uri="{BB962C8B-B14F-4D97-AF65-F5344CB8AC3E}">
        <p14:creationId xmlns:p14="http://schemas.microsoft.com/office/powerpoint/2010/main" val="2576041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BizTalk Server Architecture</a:t>
            </a:r>
          </a:p>
        </p:txBody>
      </p:sp>
      <p:sp>
        <p:nvSpPr>
          <p:cNvPr id="18" name="Rectangle 17"/>
          <p:cNvSpPr/>
          <p:nvPr/>
        </p:nvSpPr>
        <p:spPr>
          <a:xfrm>
            <a:off x="4780767" y="1721626"/>
            <a:ext cx="2630466" cy="1707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Orchestration</a:t>
            </a:r>
          </a:p>
        </p:txBody>
      </p:sp>
      <p:grpSp>
        <p:nvGrpSpPr>
          <p:cNvPr id="8" name="Group 165"/>
          <p:cNvGrpSpPr/>
          <p:nvPr/>
        </p:nvGrpSpPr>
        <p:grpSpPr>
          <a:xfrm>
            <a:off x="5289902" y="2266377"/>
            <a:ext cx="1612197" cy="961255"/>
            <a:chOff x="5792334" y="2819400"/>
            <a:chExt cx="2589666" cy="2123194"/>
          </a:xfrm>
          <a:effectLst>
            <a:outerShdw blurRad="50800" dist="38100" dir="2700000" algn="tl" rotWithShape="0">
              <a:prstClr val="black">
                <a:alpha val="40000"/>
              </a:prstClr>
            </a:outerShdw>
          </a:effectLst>
        </p:grpSpPr>
        <p:sp>
          <p:nvSpPr>
            <p:cNvPr id="9" name="Line 21"/>
            <p:cNvSpPr>
              <a:spLocks noChangeShapeType="1"/>
            </p:cNvSpPr>
            <p:nvPr/>
          </p:nvSpPr>
          <p:spPr bwMode="auto">
            <a:xfrm>
              <a:off x="6172767" y="3880104"/>
              <a:ext cx="0" cy="643018"/>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sz="2400" kern="0">
                <a:solidFill>
                  <a:sysClr val="windowText" lastClr="000000"/>
                </a:solidFill>
              </a:endParaRPr>
            </a:p>
          </p:txBody>
        </p:sp>
        <p:sp>
          <p:nvSpPr>
            <p:cNvPr id="10" name="Line 22"/>
            <p:cNvSpPr>
              <a:spLocks noChangeShapeType="1"/>
            </p:cNvSpPr>
            <p:nvPr/>
          </p:nvSpPr>
          <p:spPr bwMode="auto">
            <a:xfrm>
              <a:off x="8005249" y="3889970"/>
              <a:ext cx="3208" cy="670186"/>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sz="2400" kern="0">
                <a:solidFill>
                  <a:sysClr val="windowText" lastClr="000000"/>
                </a:solidFill>
              </a:endParaRPr>
            </a:p>
          </p:txBody>
        </p:sp>
        <p:sp>
          <p:nvSpPr>
            <p:cNvPr id="11" name="Line 23"/>
            <p:cNvSpPr>
              <a:spLocks noChangeShapeType="1"/>
            </p:cNvSpPr>
            <p:nvPr/>
          </p:nvSpPr>
          <p:spPr bwMode="auto">
            <a:xfrm>
              <a:off x="7094627" y="3142418"/>
              <a:ext cx="0" cy="1430936"/>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sz="2400" kern="0">
                <a:solidFill>
                  <a:sysClr val="windowText" lastClr="000000"/>
                </a:solidFill>
              </a:endParaRPr>
            </a:p>
          </p:txBody>
        </p:sp>
        <p:sp>
          <p:nvSpPr>
            <p:cNvPr id="12" name="Line 24"/>
            <p:cNvSpPr>
              <a:spLocks noChangeShapeType="1"/>
            </p:cNvSpPr>
            <p:nvPr/>
          </p:nvSpPr>
          <p:spPr bwMode="auto">
            <a:xfrm flipH="1" flipV="1">
              <a:off x="6172199" y="3886200"/>
              <a:ext cx="1842775" cy="6039"/>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sz="2400" kern="0">
                <a:solidFill>
                  <a:sysClr val="windowText" lastClr="000000"/>
                </a:solidFill>
              </a:endParaRPr>
            </a:p>
          </p:txBody>
        </p:sp>
        <p:sp>
          <p:nvSpPr>
            <p:cNvPr id="13" name="Oval 25"/>
            <p:cNvSpPr>
              <a:spLocks noChangeArrowheads="1"/>
            </p:cNvSpPr>
            <p:nvPr/>
          </p:nvSpPr>
          <p:spPr bwMode="auto">
            <a:xfrm>
              <a:off x="6660749" y="2819400"/>
              <a:ext cx="898915" cy="513204"/>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nchor="t" anchorCtr="0"/>
            <a:lstStyle/>
            <a:p>
              <a:pPr marL="237061" indent="-237061" algn="ctr">
                <a:buSzPct val="85000"/>
                <a:defRPr/>
              </a:pPr>
              <a:endParaRPr lang="en-US" sz="2133" kern="0" dirty="0">
                <a:solidFill>
                  <a:sysClr val="windowText" lastClr="000000"/>
                </a:solidFill>
              </a:endParaRPr>
            </a:p>
          </p:txBody>
        </p:sp>
        <p:sp>
          <p:nvSpPr>
            <p:cNvPr id="14" name="AutoShape 26"/>
            <p:cNvSpPr>
              <a:spLocks noChangeArrowheads="1"/>
            </p:cNvSpPr>
            <p:nvPr/>
          </p:nvSpPr>
          <p:spPr bwMode="auto">
            <a:xfrm>
              <a:off x="6553200" y="3625317"/>
              <a:ext cx="1114011" cy="558488"/>
            </a:xfrm>
            <a:prstGeom prst="flowChartDecision">
              <a:avLst/>
            </a:prstGeom>
            <a:ln>
              <a:headEnd/>
              <a:tailEnd/>
            </a:ln>
          </p:spPr>
          <p:style>
            <a:lnRef idx="0">
              <a:schemeClr val="accent2"/>
            </a:lnRef>
            <a:fillRef idx="3">
              <a:schemeClr val="accent2"/>
            </a:fillRef>
            <a:effectRef idx="3">
              <a:schemeClr val="accent2"/>
            </a:effectRef>
            <a:fontRef idx="minor">
              <a:schemeClr val="lt1"/>
            </a:fontRef>
          </p:style>
          <p:txBody>
            <a:bodyPr anchor="t" anchorCtr="0"/>
            <a:lstStyle/>
            <a:p>
              <a:pPr marL="237061" indent="-237061" algn="ctr">
                <a:buSzPct val="85000"/>
                <a:defRPr/>
              </a:pPr>
              <a:endParaRPr lang="en-US" sz="2133" kern="0" dirty="0">
                <a:solidFill>
                  <a:sysClr val="windowText" lastClr="000000"/>
                </a:solidFill>
              </a:endParaRPr>
            </a:p>
          </p:txBody>
        </p:sp>
        <p:sp>
          <p:nvSpPr>
            <p:cNvPr id="15" name="AutoShape 27"/>
            <p:cNvSpPr>
              <a:spLocks noChangeArrowheads="1"/>
            </p:cNvSpPr>
            <p:nvPr/>
          </p:nvSpPr>
          <p:spPr bwMode="auto">
            <a:xfrm>
              <a:off x="5792334" y="4495799"/>
              <a:ext cx="760866" cy="446791"/>
            </a:xfrm>
            <a:prstGeom prst="flowChartAlternateProcess">
              <a:avLst/>
            </a:prstGeom>
            <a:ln>
              <a:headEnd/>
              <a:tailEnd/>
            </a:ln>
          </p:spPr>
          <p:style>
            <a:lnRef idx="0">
              <a:schemeClr val="accent4"/>
            </a:lnRef>
            <a:fillRef idx="3">
              <a:schemeClr val="accent4"/>
            </a:fillRef>
            <a:effectRef idx="3">
              <a:schemeClr val="accent4"/>
            </a:effectRef>
            <a:fontRef idx="minor">
              <a:schemeClr val="lt1"/>
            </a:fontRef>
          </p:style>
          <p:txBody>
            <a:bodyPr anchor="t" anchorCtr="0"/>
            <a:lstStyle/>
            <a:p>
              <a:pPr marL="237061" indent="-237061" algn="ctr">
                <a:buSzPct val="85000"/>
                <a:defRPr/>
              </a:pPr>
              <a:endParaRPr lang="en-US" sz="2133" kern="0" dirty="0">
                <a:solidFill>
                  <a:sysClr val="windowText" lastClr="000000"/>
                </a:solidFill>
              </a:endParaRPr>
            </a:p>
          </p:txBody>
        </p:sp>
        <p:sp>
          <p:nvSpPr>
            <p:cNvPr id="16" name="AutoShape 28"/>
            <p:cNvSpPr>
              <a:spLocks noChangeArrowheads="1"/>
            </p:cNvSpPr>
            <p:nvPr/>
          </p:nvSpPr>
          <p:spPr bwMode="auto">
            <a:xfrm>
              <a:off x="6706734" y="4495803"/>
              <a:ext cx="760866" cy="446791"/>
            </a:xfrm>
            <a:prstGeom prst="flowChartAlternateProcess">
              <a:avLst/>
            </a:prstGeom>
            <a:ln>
              <a:headEnd/>
              <a:tailEnd/>
            </a:ln>
          </p:spPr>
          <p:style>
            <a:lnRef idx="0">
              <a:schemeClr val="accent4"/>
            </a:lnRef>
            <a:fillRef idx="3">
              <a:schemeClr val="accent4"/>
            </a:fillRef>
            <a:effectRef idx="3">
              <a:schemeClr val="accent4"/>
            </a:effectRef>
            <a:fontRef idx="minor">
              <a:schemeClr val="lt1"/>
            </a:fontRef>
          </p:style>
          <p:txBody>
            <a:bodyPr anchor="t" anchorCtr="0"/>
            <a:lstStyle/>
            <a:p>
              <a:pPr marL="237061" indent="-237061" algn="ctr">
                <a:buSzPct val="85000"/>
                <a:defRPr/>
              </a:pPr>
              <a:endParaRPr lang="en-US" sz="2133" kern="0" dirty="0">
                <a:solidFill>
                  <a:sysClr val="windowText" lastClr="000000"/>
                </a:solidFill>
              </a:endParaRPr>
            </a:p>
          </p:txBody>
        </p:sp>
        <p:sp>
          <p:nvSpPr>
            <p:cNvPr id="17" name="AutoShape 29"/>
            <p:cNvSpPr>
              <a:spLocks noChangeArrowheads="1"/>
            </p:cNvSpPr>
            <p:nvPr/>
          </p:nvSpPr>
          <p:spPr bwMode="auto">
            <a:xfrm>
              <a:off x="7621134" y="4495799"/>
              <a:ext cx="760866" cy="446791"/>
            </a:xfrm>
            <a:prstGeom prst="flowChartAlternateProcess">
              <a:avLst/>
            </a:prstGeom>
            <a:ln>
              <a:headEnd/>
              <a:tailEnd/>
            </a:ln>
          </p:spPr>
          <p:style>
            <a:lnRef idx="0">
              <a:schemeClr val="accent4"/>
            </a:lnRef>
            <a:fillRef idx="3">
              <a:schemeClr val="accent4"/>
            </a:fillRef>
            <a:effectRef idx="3">
              <a:schemeClr val="accent4"/>
            </a:effectRef>
            <a:fontRef idx="minor">
              <a:schemeClr val="lt1"/>
            </a:fontRef>
          </p:style>
          <p:txBody>
            <a:bodyPr anchor="t" anchorCtr="0"/>
            <a:lstStyle/>
            <a:p>
              <a:pPr marL="237061" indent="-237061" algn="ctr">
                <a:buSzPct val="85000"/>
                <a:defRPr/>
              </a:pPr>
              <a:endParaRPr lang="en-US" sz="2133" kern="0" dirty="0">
                <a:solidFill>
                  <a:sysClr val="windowText" lastClr="000000"/>
                </a:solidFill>
              </a:endParaRPr>
            </a:p>
          </p:txBody>
        </p:sp>
      </p:grpSp>
      <p:cxnSp>
        <p:nvCxnSpPr>
          <p:cNvPr id="74" name="Shape 200"/>
          <p:cNvCxnSpPr/>
          <p:nvPr/>
        </p:nvCxnSpPr>
        <p:spPr>
          <a:xfrm rot="16200000" flipV="1">
            <a:off x="5194755" y="3839441"/>
            <a:ext cx="1229584" cy="243074"/>
          </a:xfrm>
          <a:prstGeom prst="bentConnector3">
            <a:avLst>
              <a:gd name="adj1" fmla="val 38845"/>
            </a:avLst>
          </a:prstGeom>
          <a:noFill/>
          <a:ln w="53975">
            <a:solidFill>
              <a:schemeClr val="accent2"/>
            </a:solidFill>
            <a:round/>
            <a:headEnd/>
            <a:tailEnd type="arrow" w="med" len="med"/>
          </a:ln>
          <a:effectLst/>
        </p:spPr>
      </p:cxnSp>
      <p:sp>
        <p:nvSpPr>
          <p:cNvPr id="47" name="Rectangle 46"/>
          <p:cNvSpPr/>
          <p:nvPr/>
        </p:nvSpPr>
        <p:spPr>
          <a:xfrm>
            <a:off x="4674483" y="3765719"/>
            <a:ext cx="1162064" cy="44013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Subscribe</a:t>
            </a:r>
          </a:p>
        </p:txBody>
      </p:sp>
      <p:cxnSp>
        <p:nvCxnSpPr>
          <p:cNvPr id="81" name="Shape 243"/>
          <p:cNvCxnSpPr/>
          <p:nvPr/>
        </p:nvCxnSpPr>
        <p:spPr>
          <a:xfrm rot="10800000" flipV="1">
            <a:off x="4048369" y="5509725"/>
            <a:ext cx="1788180" cy="507118"/>
          </a:xfrm>
          <a:prstGeom prst="bentConnector3">
            <a:avLst>
              <a:gd name="adj1" fmla="val -2010"/>
            </a:avLst>
          </a:prstGeom>
          <a:noFill/>
          <a:ln w="53975">
            <a:solidFill>
              <a:schemeClr val="accent6"/>
            </a:solidFill>
            <a:round/>
            <a:headEnd/>
            <a:tailEnd type="none" w="med" len="med"/>
          </a:ln>
          <a:effectLst/>
        </p:spPr>
      </p:cxnSp>
      <p:sp>
        <p:nvSpPr>
          <p:cNvPr id="19" name="Rectangle 18"/>
          <p:cNvSpPr/>
          <p:nvPr/>
        </p:nvSpPr>
        <p:spPr>
          <a:xfrm>
            <a:off x="489135" y="1934822"/>
            <a:ext cx="3664061" cy="340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Receive Port</a:t>
            </a:r>
          </a:p>
        </p:txBody>
      </p:sp>
      <p:sp>
        <p:nvSpPr>
          <p:cNvPr id="31" name="Rectangle 30"/>
          <p:cNvSpPr/>
          <p:nvPr/>
        </p:nvSpPr>
        <p:spPr>
          <a:xfrm>
            <a:off x="1111355" y="2761966"/>
            <a:ext cx="2645117" cy="2003738"/>
          </a:xfrm>
          <a:prstGeom prst="rect">
            <a:avLst/>
          </a:prstGeom>
        </p:spPr>
        <p:style>
          <a:lnRef idx="0">
            <a:schemeClr val="accent6"/>
          </a:lnRef>
          <a:fillRef idx="3">
            <a:schemeClr val="accent6"/>
          </a:fillRef>
          <a:effectRef idx="3">
            <a:schemeClr val="accent6"/>
          </a:effectRef>
          <a:fontRef idx="minor">
            <a:schemeClr val="lt1"/>
          </a:fontRef>
        </p:style>
        <p:txBody>
          <a:bodyPr rtlCol="0" anchor="t"/>
          <a:lstStyle/>
          <a:p>
            <a:endParaRPr lang="en-US" dirty="0">
              <a:solidFill>
                <a:schemeClr val="bg1"/>
              </a:solidFill>
            </a:endParaRPr>
          </a:p>
        </p:txBody>
      </p:sp>
      <p:sp>
        <p:nvSpPr>
          <p:cNvPr id="30" name="Rectangle 29"/>
          <p:cNvSpPr/>
          <p:nvPr/>
        </p:nvSpPr>
        <p:spPr>
          <a:xfrm>
            <a:off x="995259" y="2609081"/>
            <a:ext cx="2645117" cy="2003738"/>
          </a:xfrm>
          <a:prstGeom prst="rect">
            <a:avLst/>
          </a:prstGeom>
        </p:spPr>
        <p:style>
          <a:lnRef idx="0">
            <a:schemeClr val="accent6"/>
          </a:lnRef>
          <a:fillRef idx="3">
            <a:schemeClr val="accent6"/>
          </a:fillRef>
          <a:effectRef idx="3">
            <a:schemeClr val="accent6"/>
          </a:effectRef>
          <a:fontRef idx="minor">
            <a:schemeClr val="lt1"/>
          </a:fontRef>
        </p:style>
        <p:txBody>
          <a:bodyPr rtlCol="0" anchor="t"/>
          <a:lstStyle/>
          <a:p>
            <a:endParaRPr lang="en-US" dirty="0">
              <a:solidFill>
                <a:schemeClr val="bg1"/>
              </a:solidFill>
            </a:endParaRPr>
          </a:p>
        </p:txBody>
      </p:sp>
      <p:sp>
        <p:nvSpPr>
          <p:cNvPr id="27" name="Rectangle 26"/>
          <p:cNvSpPr/>
          <p:nvPr/>
        </p:nvSpPr>
        <p:spPr>
          <a:xfrm>
            <a:off x="879163" y="2456196"/>
            <a:ext cx="2645117" cy="2003738"/>
          </a:xfrm>
          <a:prstGeom prst="rect">
            <a:avLst/>
          </a:prstGeom>
        </p:spPr>
        <p:style>
          <a:lnRef idx="0">
            <a:schemeClr val="accent6"/>
          </a:lnRef>
          <a:fillRef idx="3">
            <a:schemeClr val="accent6"/>
          </a:fillRef>
          <a:effectRef idx="3">
            <a:schemeClr val="accent6"/>
          </a:effectRef>
          <a:fontRef idx="minor">
            <a:schemeClr val="lt1"/>
          </a:fontRef>
        </p:style>
        <p:txBody>
          <a:bodyPr rtlCol="0" anchor="t"/>
          <a:lstStyle/>
          <a:p>
            <a:r>
              <a:rPr lang="en-US" dirty="0">
                <a:solidFill>
                  <a:schemeClr val="bg1"/>
                </a:solidFill>
              </a:rPr>
              <a:t>Receive</a:t>
            </a:r>
            <a:br>
              <a:rPr lang="en-US" dirty="0">
                <a:solidFill>
                  <a:schemeClr val="bg1"/>
                </a:solidFill>
              </a:rPr>
            </a:br>
            <a:r>
              <a:rPr lang="en-US" dirty="0">
                <a:solidFill>
                  <a:schemeClr val="bg1"/>
                </a:solidFill>
              </a:rPr>
              <a:t>Location(s)</a:t>
            </a:r>
          </a:p>
        </p:txBody>
      </p:sp>
      <p:cxnSp>
        <p:nvCxnSpPr>
          <p:cNvPr id="25" name="Straight Arrow Connector 24"/>
          <p:cNvCxnSpPr/>
          <p:nvPr/>
        </p:nvCxnSpPr>
        <p:spPr>
          <a:xfrm>
            <a:off x="2731145" y="1914922"/>
            <a:ext cx="0" cy="1240007"/>
          </a:xfrm>
          <a:prstGeom prst="straightConnector1">
            <a:avLst/>
          </a:prstGeom>
          <a:noFill/>
          <a:ln w="53975">
            <a:solidFill>
              <a:schemeClr val="accent2"/>
            </a:solidFill>
            <a:round/>
            <a:headEnd/>
            <a:tailEnd type="arrow" w="med" len="med"/>
          </a:ln>
          <a:effectLst/>
        </p:spPr>
      </p:cxnSp>
      <p:sp>
        <p:nvSpPr>
          <p:cNvPr id="28" name="TextBox 27"/>
          <p:cNvSpPr txBox="1"/>
          <p:nvPr/>
        </p:nvSpPr>
        <p:spPr>
          <a:xfrm>
            <a:off x="905232" y="4045102"/>
            <a:ext cx="2455102" cy="369332"/>
          </a:xfrm>
          <a:prstGeom prst="rect">
            <a:avLst/>
          </a:prstGeom>
          <a:noFill/>
        </p:spPr>
        <p:txBody>
          <a:bodyPr wrap="square" rtlCol="0">
            <a:spAutoFit/>
          </a:bodyPr>
          <a:lstStyle/>
          <a:p>
            <a:r>
              <a:rPr lang="en-US" dirty="0">
                <a:solidFill>
                  <a:schemeClr val="bg1"/>
                </a:solidFill>
              </a:rPr>
              <a:t>Receive Pipeline</a:t>
            </a:r>
          </a:p>
        </p:txBody>
      </p:sp>
      <p:pic>
        <p:nvPicPr>
          <p:cNvPr id="26" name="Picture 174" descr="Documen_Writing01"/>
          <p:cNvPicPr>
            <a:picLocks noChangeAspect="1" noChangeArrowheads="1"/>
          </p:cNvPicPr>
          <p:nvPr/>
        </p:nvPicPr>
        <p:blipFill>
          <a:blip r:embed="rId3" cstate="print"/>
          <a:srcRect/>
          <a:stretch>
            <a:fillRect/>
          </a:stretch>
        </p:blipFill>
        <p:spPr bwMode="auto">
          <a:xfrm>
            <a:off x="2431003" y="1306434"/>
            <a:ext cx="618311" cy="739447"/>
          </a:xfrm>
          <a:prstGeom prst="rect">
            <a:avLst/>
          </a:prstGeom>
          <a:noFill/>
        </p:spPr>
      </p:pic>
      <p:cxnSp>
        <p:nvCxnSpPr>
          <p:cNvPr id="36" name="Shape 200"/>
          <p:cNvCxnSpPr>
            <a:endCxn id="40" idx="1"/>
          </p:cNvCxnSpPr>
          <p:nvPr/>
        </p:nvCxnSpPr>
        <p:spPr>
          <a:xfrm>
            <a:off x="2754665" y="4356582"/>
            <a:ext cx="2345162" cy="811519"/>
          </a:xfrm>
          <a:prstGeom prst="bentConnector3">
            <a:avLst>
              <a:gd name="adj1" fmla="val -806"/>
            </a:avLst>
          </a:prstGeom>
          <a:noFill/>
          <a:ln w="53975">
            <a:solidFill>
              <a:schemeClr val="accent2"/>
            </a:solidFill>
            <a:round/>
            <a:headEnd/>
            <a:tailEnd type="arrow" w="med" len="med"/>
          </a:ln>
          <a:effectLst/>
        </p:spPr>
      </p:cxnSp>
      <p:pic>
        <p:nvPicPr>
          <p:cNvPr id="24" name="Picture 4" descr="Pipe_4HorizontalLeft"/>
          <p:cNvPicPr>
            <a:picLocks noChangeAspect="1" noChangeArrowheads="1"/>
          </p:cNvPicPr>
          <p:nvPr/>
        </p:nvPicPr>
        <p:blipFill>
          <a:blip r:embed="rId4" cstate="print"/>
          <a:srcRect/>
          <a:stretch>
            <a:fillRect/>
          </a:stretch>
        </p:blipFill>
        <p:spPr bwMode="auto">
          <a:xfrm>
            <a:off x="2229095" y="3146815"/>
            <a:ext cx="657236" cy="1227359"/>
          </a:xfrm>
          <a:prstGeom prst="rect">
            <a:avLst/>
          </a:prstGeom>
          <a:noFill/>
          <a:ln w="9525">
            <a:noFill/>
            <a:miter lim="800000"/>
            <a:headEnd/>
            <a:tailEnd/>
          </a:ln>
        </p:spPr>
      </p:pic>
      <p:sp>
        <p:nvSpPr>
          <p:cNvPr id="35" name="Rectangle 34"/>
          <p:cNvSpPr/>
          <p:nvPr/>
        </p:nvSpPr>
        <p:spPr>
          <a:xfrm>
            <a:off x="2292673" y="4809781"/>
            <a:ext cx="843621" cy="44013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Map(s)</a:t>
            </a:r>
          </a:p>
        </p:txBody>
      </p:sp>
      <p:sp>
        <p:nvSpPr>
          <p:cNvPr id="46" name="Rectangle 45"/>
          <p:cNvSpPr/>
          <p:nvPr/>
        </p:nvSpPr>
        <p:spPr>
          <a:xfrm>
            <a:off x="3575272" y="4945206"/>
            <a:ext cx="1162064" cy="44013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Publish</a:t>
            </a:r>
          </a:p>
        </p:txBody>
      </p:sp>
      <p:sp>
        <p:nvSpPr>
          <p:cNvPr id="72" name="Rectangle 71"/>
          <p:cNvSpPr/>
          <p:nvPr/>
        </p:nvSpPr>
        <p:spPr>
          <a:xfrm>
            <a:off x="2151010" y="2288612"/>
            <a:ext cx="1162064" cy="44013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Adapter</a:t>
            </a:r>
          </a:p>
        </p:txBody>
      </p:sp>
      <p:sp>
        <p:nvSpPr>
          <p:cNvPr id="20" name="Rectangle 19"/>
          <p:cNvSpPr/>
          <p:nvPr/>
        </p:nvSpPr>
        <p:spPr>
          <a:xfrm>
            <a:off x="7993485" y="1934822"/>
            <a:ext cx="3664061" cy="340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Send Port</a:t>
            </a:r>
          </a:p>
        </p:txBody>
      </p:sp>
      <p:pic>
        <p:nvPicPr>
          <p:cNvPr id="22" name="Picture 174" descr="Documen_Writing01"/>
          <p:cNvPicPr>
            <a:picLocks noChangeAspect="1" noChangeArrowheads="1"/>
          </p:cNvPicPr>
          <p:nvPr/>
        </p:nvPicPr>
        <p:blipFill>
          <a:blip r:embed="rId3" cstate="print"/>
          <a:srcRect/>
          <a:stretch>
            <a:fillRect/>
          </a:stretch>
        </p:blipFill>
        <p:spPr bwMode="auto">
          <a:xfrm>
            <a:off x="10591786" y="1306434"/>
            <a:ext cx="618311" cy="739447"/>
          </a:xfrm>
          <a:prstGeom prst="rect">
            <a:avLst/>
          </a:prstGeom>
          <a:noFill/>
        </p:spPr>
      </p:pic>
      <p:sp>
        <p:nvSpPr>
          <p:cNvPr id="67" name="TextBox 66"/>
          <p:cNvSpPr txBox="1"/>
          <p:nvPr/>
        </p:nvSpPr>
        <p:spPr>
          <a:xfrm>
            <a:off x="8720193" y="4045102"/>
            <a:ext cx="2455102" cy="369332"/>
          </a:xfrm>
          <a:prstGeom prst="rect">
            <a:avLst/>
          </a:prstGeom>
          <a:noFill/>
        </p:spPr>
        <p:txBody>
          <a:bodyPr wrap="square" rtlCol="0">
            <a:spAutoFit/>
          </a:bodyPr>
          <a:lstStyle/>
          <a:p>
            <a:r>
              <a:rPr lang="en-US" dirty="0">
                <a:solidFill>
                  <a:schemeClr val="bg1"/>
                </a:solidFill>
              </a:rPr>
              <a:t>Send Pipeline</a:t>
            </a:r>
          </a:p>
        </p:txBody>
      </p:sp>
      <p:cxnSp>
        <p:nvCxnSpPr>
          <p:cNvPr id="93" name="Shape 243"/>
          <p:cNvCxnSpPr/>
          <p:nvPr/>
        </p:nvCxnSpPr>
        <p:spPr>
          <a:xfrm>
            <a:off x="6542719" y="5509725"/>
            <a:ext cx="1646113" cy="507118"/>
          </a:xfrm>
          <a:prstGeom prst="bentConnector3">
            <a:avLst>
              <a:gd name="adj1" fmla="val 932"/>
            </a:avLst>
          </a:prstGeom>
          <a:noFill/>
          <a:ln w="53975">
            <a:solidFill>
              <a:schemeClr val="tx2"/>
            </a:solidFill>
            <a:round/>
            <a:headEnd/>
            <a:tailEnd type="none" w="med" len="med"/>
          </a:ln>
          <a:effectLst/>
        </p:spPr>
      </p:cxnSp>
      <p:cxnSp>
        <p:nvCxnSpPr>
          <p:cNvPr id="97" name="Shape 200"/>
          <p:cNvCxnSpPr>
            <a:endCxn id="22" idx="2"/>
          </p:cNvCxnSpPr>
          <p:nvPr/>
        </p:nvCxnSpPr>
        <p:spPr>
          <a:xfrm flipV="1">
            <a:off x="7177930" y="2045881"/>
            <a:ext cx="3723012" cy="3122221"/>
          </a:xfrm>
          <a:prstGeom prst="bentConnector2">
            <a:avLst/>
          </a:prstGeom>
          <a:noFill/>
          <a:ln w="53975">
            <a:solidFill>
              <a:schemeClr val="accent2"/>
            </a:solidFill>
            <a:round/>
            <a:headEnd/>
            <a:tailEnd type="arrow" w="med" len="med"/>
          </a:ln>
          <a:effectLst/>
        </p:spPr>
      </p:cxnSp>
      <p:sp>
        <p:nvSpPr>
          <p:cNvPr id="49" name="Rectangle 48"/>
          <p:cNvSpPr/>
          <p:nvPr/>
        </p:nvSpPr>
        <p:spPr>
          <a:xfrm>
            <a:off x="7496990" y="4945206"/>
            <a:ext cx="1162064" cy="44013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Subscribe</a:t>
            </a:r>
          </a:p>
        </p:txBody>
      </p:sp>
      <p:sp>
        <p:nvSpPr>
          <p:cNvPr id="70" name="Rectangle 69"/>
          <p:cNvSpPr/>
          <p:nvPr/>
        </p:nvSpPr>
        <p:spPr>
          <a:xfrm>
            <a:off x="10233891" y="4809781"/>
            <a:ext cx="843621" cy="44013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Map(s)</a:t>
            </a:r>
          </a:p>
        </p:txBody>
      </p:sp>
      <p:grpSp>
        <p:nvGrpSpPr>
          <p:cNvPr id="114" name="Group 113"/>
          <p:cNvGrpSpPr/>
          <p:nvPr/>
        </p:nvGrpSpPr>
        <p:grpSpPr>
          <a:xfrm>
            <a:off x="1998517" y="5513089"/>
            <a:ext cx="8316886" cy="885313"/>
            <a:chOff x="1785157" y="5513089"/>
            <a:chExt cx="8316886" cy="885313"/>
          </a:xfrm>
        </p:grpSpPr>
        <p:grpSp>
          <p:nvGrpSpPr>
            <p:cNvPr id="87" name="Group 86"/>
            <p:cNvGrpSpPr/>
            <p:nvPr/>
          </p:nvGrpSpPr>
          <p:grpSpPr>
            <a:xfrm>
              <a:off x="1785157" y="5513089"/>
              <a:ext cx="2455102" cy="885313"/>
              <a:chOff x="1562521" y="5391169"/>
              <a:chExt cx="2455102" cy="885313"/>
            </a:xfrm>
          </p:grpSpPr>
          <p:pic>
            <p:nvPicPr>
              <p:cNvPr id="76" name="Picture 7" descr="G:\D\Graphics\Artwork\Shapes and Graphics\Cylinder\blue cylinder.png"/>
              <p:cNvPicPr>
                <a:picLocks noChangeArrowheads="1"/>
              </p:cNvPicPr>
              <p:nvPr/>
            </p:nvPicPr>
            <p:blipFill>
              <a:blip r:embed="rId5" cstate="print">
                <a:duotone>
                  <a:schemeClr val="accent2">
                    <a:shade val="45000"/>
                    <a:satMod val="135000"/>
                  </a:schemeClr>
                  <a:prstClr val="white"/>
                </a:duotone>
              </a:blip>
              <a:stretch>
                <a:fillRect/>
              </a:stretch>
            </p:blipFill>
            <p:spPr bwMode="auto">
              <a:xfrm>
                <a:off x="1894407" y="5391169"/>
                <a:ext cx="1791331" cy="885313"/>
              </a:xfrm>
              <a:prstGeom prst="rect">
                <a:avLst/>
              </a:prstGeom>
              <a:noFill/>
              <a:ln>
                <a:noFill/>
              </a:ln>
            </p:spPr>
          </p:pic>
          <p:sp>
            <p:nvSpPr>
              <p:cNvPr id="79" name="TextBox 78"/>
              <p:cNvSpPr txBox="1"/>
              <p:nvPr/>
            </p:nvSpPr>
            <p:spPr>
              <a:xfrm>
                <a:off x="1562521" y="5585865"/>
                <a:ext cx="2455102" cy="646331"/>
              </a:xfrm>
              <a:prstGeom prst="rect">
                <a:avLst/>
              </a:prstGeom>
              <a:noFill/>
            </p:spPr>
            <p:txBody>
              <a:bodyPr wrap="square" rtlCol="0">
                <a:spAutoFit/>
              </a:bodyPr>
              <a:lstStyle/>
              <a:p>
                <a:pPr algn="ctr"/>
                <a:r>
                  <a:rPr lang="en-US" dirty="0"/>
                  <a:t>Tracking</a:t>
                </a:r>
                <a:br>
                  <a:rPr lang="en-US" dirty="0"/>
                </a:br>
                <a:r>
                  <a:rPr lang="en-US" dirty="0" err="1"/>
                  <a:t>BizTalkDTADb</a:t>
                </a:r>
                <a:endParaRPr lang="en-US" dirty="0"/>
              </a:p>
            </p:txBody>
          </p:sp>
        </p:grpSp>
        <p:grpSp>
          <p:nvGrpSpPr>
            <p:cNvPr id="88" name="Group 87"/>
            <p:cNvGrpSpPr/>
            <p:nvPr/>
          </p:nvGrpSpPr>
          <p:grpSpPr>
            <a:xfrm>
              <a:off x="7646941" y="5513089"/>
              <a:ext cx="2455102" cy="885313"/>
              <a:chOff x="8155910" y="5391169"/>
              <a:chExt cx="2455102" cy="885313"/>
            </a:xfrm>
          </p:grpSpPr>
          <p:pic>
            <p:nvPicPr>
              <p:cNvPr id="77" name="Picture 7" descr="G:\D\Graphics\Artwork\Shapes and Graphics\Cylinder\blue cylinder.png"/>
              <p:cNvPicPr>
                <a:picLocks noChangeArrowheads="1"/>
              </p:cNvPicPr>
              <p:nvPr/>
            </p:nvPicPr>
            <p:blipFill>
              <a:blip r:embed="rId5" cstate="print">
                <a:duotone>
                  <a:schemeClr val="accent4">
                    <a:shade val="45000"/>
                    <a:satMod val="135000"/>
                  </a:schemeClr>
                  <a:prstClr val="white"/>
                </a:duotone>
              </a:blip>
              <a:stretch>
                <a:fillRect/>
              </a:stretch>
            </p:blipFill>
            <p:spPr bwMode="auto">
              <a:xfrm>
                <a:off x="8484441" y="5391169"/>
                <a:ext cx="1791331" cy="885313"/>
              </a:xfrm>
              <a:prstGeom prst="rect">
                <a:avLst/>
              </a:prstGeom>
              <a:noFill/>
              <a:ln>
                <a:noFill/>
              </a:ln>
            </p:spPr>
          </p:pic>
          <p:sp>
            <p:nvSpPr>
              <p:cNvPr id="80" name="TextBox 79"/>
              <p:cNvSpPr txBox="1"/>
              <p:nvPr/>
            </p:nvSpPr>
            <p:spPr>
              <a:xfrm>
                <a:off x="8155910" y="5585865"/>
                <a:ext cx="2455102" cy="646331"/>
              </a:xfrm>
              <a:prstGeom prst="rect">
                <a:avLst/>
              </a:prstGeom>
              <a:noFill/>
            </p:spPr>
            <p:txBody>
              <a:bodyPr wrap="square" rtlCol="0">
                <a:spAutoFit/>
              </a:bodyPr>
              <a:lstStyle/>
              <a:p>
                <a:pPr algn="ctr"/>
                <a:r>
                  <a:rPr lang="en-US" dirty="0"/>
                  <a:t>Configuration</a:t>
                </a:r>
                <a:br>
                  <a:rPr lang="en-US" dirty="0"/>
                </a:br>
                <a:r>
                  <a:rPr lang="en-US" dirty="0" err="1"/>
                  <a:t>BizTalkMgmtDb</a:t>
                </a:r>
                <a:endParaRPr lang="en-US" dirty="0"/>
              </a:p>
            </p:txBody>
          </p:sp>
        </p:grpSp>
      </p:grpSp>
      <p:grpSp>
        <p:nvGrpSpPr>
          <p:cNvPr id="41" name="Group 40"/>
          <p:cNvGrpSpPr/>
          <p:nvPr/>
        </p:nvGrpSpPr>
        <p:grpSpPr>
          <a:xfrm>
            <a:off x="5097233" y="4471312"/>
            <a:ext cx="2113771" cy="1092333"/>
            <a:chOff x="5370945" y="4546468"/>
            <a:chExt cx="2113771" cy="1092333"/>
          </a:xfrm>
        </p:grpSpPr>
        <p:pic>
          <p:nvPicPr>
            <p:cNvPr id="39" name="Picture 7" descr="G:\D\Graphics\Artwork\Shapes and Graphics\Cylinder\blue cylinder.png"/>
            <p:cNvPicPr>
              <a:picLocks noChangeArrowheads="1"/>
            </p:cNvPicPr>
            <p:nvPr/>
          </p:nvPicPr>
          <p:blipFill>
            <a:blip r:embed="rId6" cstate="print">
              <a:lum bright="2000" contrast="10000"/>
              <a:duotone>
                <a:srgbClr val="9BBB59">
                  <a:shade val="45000"/>
                  <a:satMod val="135000"/>
                </a:srgbClr>
                <a:prstClr val="white"/>
              </a:duotone>
              <a:extLst>
                <a:ext uri="{BEBA8EAE-BF5A-486C-A8C5-ECC9F3942E4B}">
                  <a14:imgProps xmlns:a14="http://schemas.microsoft.com/office/drawing/2010/main">
                    <a14:imgLayer r:embed="rId7">
                      <a14:imgEffect>
                        <a14:colorTemperature colorTemp="7000"/>
                      </a14:imgEffect>
                      <a14:imgEffect>
                        <a14:saturation sat="232000"/>
                      </a14:imgEffect>
                    </a14:imgLayer>
                  </a14:imgProps>
                </a:ext>
              </a:extLst>
            </a:blip>
            <a:stretch>
              <a:fillRect/>
            </a:stretch>
          </p:blipFill>
          <p:spPr bwMode="auto">
            <a:xfrm>
              <a:off x="5370945" y="4546468"/>
              <a:ext cx="2113771" cy="1092333"/>
            </a:xfrm>
            <a:prstGeom prst="rect">
              <a:avLst/>
            </a:prstGeom>
            <a:noFill/>
            <a:ln>
              <a:noFill/>
            </a:ln>
          </p:spPr>
        </p:pic>
        <p:sp>
          <p:nvSpPr>
            <p:cNvPr id="40" name="Text Box 151"/>
            <p:cNvSpPr txBox="1">
              <a:spLocks noChangeArrowheads="1"/>
            </p:cNvSpPr>
            <p:nvPr/>
          </p:nvSpPr>
          <p:spPr bwMode="auto">
            <a:xfrm>
              <a:off x="5373539" y="4919001"/>
              <a:ext cx="2108583" cy="648511"/>
            </a:xfrm>
            <a:prstGeom prst="rect">
              <a:avLst/>
            </a:prstGeom>
            <a:noFill/>
            <a:ln w="3175" algn="ctr">
              <a:noFill/>
              <a:miter lim="800000"/>
              <a:headEnd/>
              <a:tailEnd/>
            </a:ln>
            <a:effectLst/>
            <a:scene3d>
              <a:camera prst="orthographicFront">
                <a:rot lat="0" lon="0" rev="0"/>
              </a:camera>
              <a:lightRig rig="brightRoom" dir="t">
                <a:rot lat="0" lon="0" rev="600000"/>
              </a:lightRig>
            </a:scene3d>
            <a:sp3d prstMaterial="metal">
              <a:bevelT w="38100" h="57150" prst="angle"/>
            </a:sp3d>
          </p:spPr>
          <p:txBody>
            <a:bodyPr wrap="square" lIns="36576" tIns="36576" rIns="36576" bIns="36576"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kern="0" cap="none" spc="0" normalizeH="0" baseline="0">
                  <a:ln>
                    <a:noFill/>
                  </a:ln>
                  <a:solidFill>
                    <a:sysClr val="windowText" lastClr="000000"/>
                  </a:solidFill>
                  <a:effectLst/>
                  <a:uLnTx/>
                  <a:uFillTx/>
                  <a:latin typeface="Arial Narrow" pitchFamily="34" charset="0"/>
                  <a:cs typeface="Arial" pitchFamily="34" charset="0"/>
                </a:defRPr>
              </a:lvl1pPr>
            </a:lstStyle>
            <a:p>
              <a:r>
                <a:rPr lang="en-US" sz="1800" b="0" kern="1200" dirty="0">
                  <a:solidFill>
                    <a:schemeClr val="dk1"/>
                  </a:solidFill>
                  <a:latin typeface="+mn-lt"/>
                  <a:cs typeface="+mn-cs"/>
                </a:rPr>
                <a:t>MessageBox</a:t>
              </a:r>
              <a:br>
                <a:rPr lang="en-US" sz="1800" b="0" kern="1200" dirty="0">
                  <a:solidFill>
                    <a:schemeClr val="dk1"/>
                  </a:solidFill>
                  <a:latin typeface="+mn-lt"/>
                  <a:cs typeface="+mn-cs"/>
                </a:rPr>
              </a:br>
              <a:r>
                <a:rPr lang="en-US" sz="1800" b="0" kern="1200" dirty="0">
                  <a:solidFill>
                    <a:schemeClr val="dk1"/>
                  </a:solidFill>
                  <a:latin typeface="+mn-lt"/>
                  <a:cs typeface="+mn-cs"/>
                </a:rPr>
                <a:t>(</a:t>
              </a:r>
              <a:r>
                <a:rPr lang="en-US" sz="1800" b="0" kern="1200" dirty="0" err="1">
                  <a:solidFill>
                    <a:schemeClr val="dk1"/>
                  </a:solidFill>
                  <a:latin typeface="+mn-lt"/>
                  <a:cs typeface="+mn-cs"/>
                </a:rPr>
                <a:t>BizTalkMsgBoxDb</a:t>
              </a:r>
              <a:r>
                <a:rPr lang="en-US" sz="1800" b="0" kern="1200" dirty="0">
                  <a:solidFill>
                    <a:schemeClr val="dk1"/>
                  </a:solidFill>
                  <a:latin typeface="+mn-lt"/>
                  <a:cs typeface="+mn-cs"/>
                </a:rPr>
                <a:t>)</a:t>
              </a:r>
            </a:p>
          </p:txBody>
        </p:sp>
      </p:grpSp>
      <p:cxnSp>
        <p:nvCxnSpPr>
          <p:cNvPr id="75" name="Shape 200"/>
          <p:cNvCxnSpPr/>
          <p:nvPr/>
        </p:nvCxnSpPr>
        <p:spPr>
          <a:xfrm rot="5400000">
            <a:off x="5856914" y="3908728"/>
            <a:ext cx="1183537" cy="217106"/>
          </a:xfrm>
          <a:prstGeom prst="bentConnector3">
            <a:avLst>
              <a:gd name="adj1" fmla="val 59014"/>
            </a:avLst>
          </a:prstGeom>
          <a:noFill/>
          <a:ln w="53975">
            <a:solidFill>
              <a:schemeClr val="accent2"/>
            </a:solidFill>
            <a:round/>
            <a:headEnd/>
            <a:tailEnd type="arrow" w="med" len="med"/>
          </a:ln>
          <a:effectLst/>
        </p:spPr>
      </p:cxnSp>
      <p:sp>
        <p:nvSpPr>
          <p:cNvPr id="48" name="Rectangle 47"/>
          <p:cNvSpPr/>
          <p:nvPr/>
        </p:nvSpPr>
        <p:spPr>
          <a:xfrm>
            <a:off x="6376752" y="3765719"/>
            <a:ext cx="1162064" cy="44013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Publish</a:t>
            </a:r>
          </a:p>
        </p:txBody>
      </p:sp>
      <p:pic>
        <p:nvPicPr>
          <p:cNvPr id="68" name="Picture 4" descr="Pipe_4HorizontalLeft"/>
          <p:cNvPicPr>
            <a:picLocks noChangeAspect="1" noChangeArrowheads="1"/>
          </p:cNvPicPr>
          <p:nvPr/>
        </p:nvPicPr>
        <p:blipFill>
          <a:blip r:embed="rId4" cstate="print"/>
          <a:srcRect/>
          <a:stretch>
            <a:fillRect/>
          </a:stretch>
        </p:blipFill>
        <p:spPr bwMode="auto">
          <a:xfrm>
            <a:off x="10396655" y="3146815"/>
            <a:ext cx="657236" cy="1227359"/>
          </a:xfrm>
          <a:prstGeom prst="rect">
            <a:avLst/>
          </a:prstGeom>
          <a:noFill/>
          <a:ln w="9525">
            <a:noFill/>
            <a:miter lim="800000"/>
            <a:headEnd/>
            <a:tailEnd/>
          </a:ln>
        </p:spPr>
      </p:pic>
      <p:sp>
        <p:nvSpPr>
          <p:cNvPr id="73" name="Rectangle 72"/>
          <p:cNvSpPr/>
          <p:nvPr/>
        </p:nvSpPr>
        <p:spPr>
          <a:xfrm>
            <a:off x="10335132" y="2489437"/>
            <a:ext cx="1162064" cy="44013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Adapter</a:t>
            </a:r>
          </a:p>
        </p:txBody>
      </p:sp>
    </p:spTree>
    <p:extLst>
      <p:ext uri="{BB962C8B-B14F-4D97-AF65-F5344CB8AC3E}">
        <p14:creationId xmlns:p14="http://schemas.microsoft.com/office/powerpoint/2010/main" val="4116722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8333621" y="3309162"/>
            <a:ext cx="3310871" cy="1955512"/>
            <a:chOff x="8128460" y="3288293"/>
            <a:chExt cx="3310871" cy="1955512"/>
          </a:xfrm>
        </p:grpSpPr>
        <p:sp>
          <p:nvSpPr>
            <p:cNvPr id="31" name="Oval 30"/>
            <p:cNvSpPr/>
            <p:nvPr/>
          </p:nvSpPr>
          <p:spPr>
            <a:xfrm>
              <a:off x="8128460" y="3303037"/>
              <a:ext cx="3310871" cy="1940768"/>
            </a:xfrm>
            <a:prstGeom prst="ellipse">
              <a:avLst/>
            </a:prstGeom>
            <a:noFill/>
            <a:ln w="508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037446" y="3288293"/>
              <a:ext cx="1492898" cy="461665"/>
            </a:xfrm>
            <a:prstGeom prst="rect">
              <a:avLst/>
            </a:prstGeom>
            <a:noFill/>
          </p:spPr>
          <p:txBody>
            <a:bodyPr wrap="square" rtlCol="0">
              <a:spAutoFit/>
            </a:bodyPr>
            <a:lstStyle/>
            <a:p>
              <a:pPr algn="ctr"/>
              <a:r>
                <a:rPr lang="en-US" sz="2400" dirty="0"/>
                <a:t>VETR</a:t>
              </a:r>
            </a:p>
          </p:txBody>
        </p:sp>
      </p:grpSp>
      <p:grpSp>
        <p:nvGrpSpPr>
          <p:cNvPr id="33" name="Group 32"/>
          <p:cNvGrpSpPr/>
          <p:nvPr/>
        </p:nvGrpSpPr>
        <p:grpSpPr>
          <a:xfrm>
            <a:off x="4491169" y="1540469"/>
            <a:ext cx="3310871" cy="1940768"/>
            <a:chOff x="4447415" y="1539902"/>
            <a:chExt cx="3310871" cy="1940768"/>
          </a:xfrm>
        </p:grpSpPr>
        <p:sp>
          <p:nvSpPr>
            <p:cNvPr id="32" name="Oval 31"/>
            <p:cNvSpPr/>
            <p:nvPr/>
          </p:nvSpPr>
          <p:spPr>
            <a:xfrm>
              <a:off x="4447415" y="1539902"/>
              <a:ext cx="3310871" cy="1940768"/>
            </a:xfrm>
            <a:prstGeom prst="ellipse">
              <a:avLst/>
            </a:prstGeom>
            <a:noFill/>
            <a:ln w="508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356401" y="1548807"/>
              <a:ext cx="1492898" cy="461665"/>
            </a:xfrm>
            <a:prstGeom prst="rect">
              <a:avLst/>
            </a:prstGeom>
            <a:noFill/>
          </p:spPr>
          <p:txBody>
            <a:bodyPr wrap="square" rtlCol="0">
              <a:spAutoFit/>
            </a:bodyPr>
            <a:lstStyle/>
            <a:p>
              <a:pPr algn="ctr"/>
              <a:r>
                <a:rPr lang="en-US" sz="2400" dirty="0"/>
                <a:t>Operate</a:t>
              </a:r>
            </a:p>
          </p:txBody>
        </p:sp>
      </p:grpSp>
      <p:grpSp>
        <p:nvGrpSpPr>
          <p:cNvPr id="5" name="Group 4"/>
          <p:cNvGrpSpPr/>
          <p:nvPr/>
        </p:nvGrpSpPr>
        <p:grpSpPr>
          <a:xfrm>
            <a:off x="429208" y="3122788"/>
            <a:ext cx="3955279" cy="3259351"/>
            <a:chOff x="429208" y="3122788"/>
            <a:chExt cx="3955279" cy="3259351"/>
          </a:xfrm>
        </p:grpSpPr>
        <p:grpSp>
          <p:nvGrpSpPr>
            <p:cNvPr id="36" name="Group 35"/>
            <p:cNvGrpSpPr/>
            <p:nvPr/>
          </p:nvGrpSpPr>
          <p:grpSpPr>
            <a:xfrm>
              <a:off x="429208" y="3122788"/>
              <a:ext cx="3955279" cy="3259351"/>
              <a:chOff x="429208" y="3122788"/>
              <a:chExt cx="3955279" cy="3259351"/>
            </a:xfrm>
          </p:grpSpPr>
          <p:sp>
            <p:nvSpPr>
              <p:cNvPr id="18" name="Oval 17"/>
              <p:cNvSpPr/>
              <p:nvPr/>
            </p:nvSpPr>
            <p:spPr>
              <a:xfrm>
                <a:off x="429208" y="3122788"/>
                <a:ext cx="3955279" cy="3259351"/>
              </a:xfrm>
              <a:prstGeom prst="ellipse">
                <a:avLst/>
              </a:prstGeom>
              <a:noFill/>
              <a:ln w="508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602627" y="3198168"/>
                <a:ext cx="1492898" cy="461665"/>
              </a:xfrm>
              <a:prstGeom prst="rect">
                <a:avLst/>
              </a:prstGeom>
              <a:noFill/>
            </p:spPr>
            <p:txBody>
              <a:bodyPr wrap="square" rtlCol="0">
                <a:spAutoFit/>
              </a:bodyPr>
              <a:lstStyle/>
              <a:p>
                <a:pPr algn="ctr"/>
                <a:r>
                  <a:rPr lang="en-US" sz="2400" dirty="0"/>
                  <a:t>VETR</a:t>
                </a:r>
              </a:p>
            </p:txBody>
          </p:sp>
        </p:grpSp>
        <p:pic>
          <p:nvPicPr>
            <p:cNvPr id="27" name="Picture 26"/>
            <p:cNvPicPr>
              <a:picLocks noChangeAspect="1"/>
            </p:cNvPicPr>
            <p:nvPr/>
          </p:nvPicPr>
          <p:blipFill>
            <a:blip r:embed="rId3"/>
            <a:stretch>
              <a:fillRect/>
            </a:stretch>
          </p:blipFill>
          <p:spPr>
            <a:xfrm>
              <a:off x="950514" y="3743990"/>
              <a:ext cx="2797124" cy="1094634"/>
            </a:xfrm>
            <a:prstGeom prst="rect">
              <a:avLst/>
            </a:prstGeom>
          </p:spPr>
        </p:pic>
        <p:pic>
          <p:nvPicPr>
            <p:cNvPr id="38" name="Picture 37"/>
            <p:cNvPicPr>
              <a:picLocks noChangeAspect="1"/>
            </p:cNvPicPr>
            <p:nvPr/>
          </p:nvPicPr>
          <p:blipFill>
            <a:blip r:embed="rId3"/>
            <a:stretch>
              <a:fillRect/>
            </a:stretch>
          </p:blipFill>
          <p:spPr>
            <a:xfrm>
              <a:off x="950514" y="4912509"/>
              <a:ext cx="2797124" cy="1094634"/>
            </a:xfrm>
            <a:prstGeom prst="rect">
              <a:avLst/>
            </a:prstGeom>
          </p:spPr>
        </p:pic>
      </p:grpSp>
      <p:pic>
        <p:nvPicPr>
          <p:cNvPr id="39" name="Picture 38"/>
          <p:cNvPicPr>
            <a:picLocks noChangeAspect="1"/>
          </p:cNvPicPr>
          <p:nvPr/>
        </p:nvPicPr>
        <p:blipFill>
          <a:blip r:embed="rId3"/>
          <a:stretch>
            <a:fillRect/>
          </a:stretch>
        </p:blipFill>
        <p:spPr>
          <a:xfrm>
            <a:off x="4697437" y="2019994"/>
            <a:ext cx="2797124" cy="1094634"/>
          </a:xfrm>
          <a:prstGeom prst="rect">
            <a:avLst/>
          </a:prstGeom>
        </p:spPr>
      </p:pic>
      <p:sp>
        <p:nvSpPr>
          <p:cNvPr id="3" name="Title 2"/>
          <p:cNvSpPr>
            <a:spLocks noGrp="1"/>
          </p:cNvSpPr>
          <p:nvPr>
            <p:ph type="title"/>
          </p:nvPr>
        </p:nvSpPr>
        <p:spPr>
          <a:xfrm>
            <a:off x="838200" y="365125"/>
            <a:ext cx="9506639" cy="1325563"/>
          </a:xfrm>
        </p:spPr>
        <p:txBody>
          <a:bodyPr/>
          <a:lstStyle/>
          <a:p>
            <a:r>
              <a:rPr lang="en-US" dirty="0"/>
              <a:t>What if we did Logic Apps like this?</a:t>
            </a:r>
          </a:p>
        </p:txBody>
      </p:sp>
      <p:pic>
        <p:nvPicPr>
          <p:cNvPr id="22" name="Picture 21"/>
          <p:cNvPicPr>
            <a:picLocks noChangeAspect="1"/>
          </p:cNvPicPr>
          <p:nvPr/>
        </p:nvPicPr>
        <p:blipFill>
          <a:blip r:embed="rId4"/>
          <a:stretch>
            <a:fillRect/>
          </a:stretch>
        </p:blipFill>
        <p:spPr>
          <a:xfrm>
            <a:off x="6597009" y="3735213"/>
            <a:ext cx="1464965" cy="1103411"/>
          </a:xfrm>
          <a:prstGeom prst="rect">
            <a:avLst/>
          </a:prstGeom>
        </p:spPr>
      </p:pic>
      <p:pic>
        <p:nvPicPr>
          <p:cNvPr id="4" name="Picture 3"/>
          <p:cNvPicPr>
            <a:picLocks noChangeAspect="1"/>
          </p:cNvPicPr>
          <p:nvPr/>
        </p:nvPicPr>
        <p:blipFill>
          <a:blip r:embed="rId4"/>
          <a:stretch>
            <a:fillRect/>
          </a:stretch>
        </p:blipFill>
        <p:spPr>
          <a:xfrm>
            <a:off x="4491169" y="3979053"/>
            <a:ext cx="2002912" cy="1508592"/>
          </a:xfrm>
          <a:prstGeom prst="rect">
            <a:avLst/>
          </a:prstGeom>
        </p:spPr>
      </p:pic>
      <p:cxnSp>
        <p:nvCxnSpPr>
          <p:cNvPr id="14" name="Straight Arrow Connector 13"/>
          <p:cNvCxnSpPr/>
          <p:nvPr/>
        </p:nvCxnSpPr>
        <p:spPr>
          <a:xfrm flipH="1" flipV="1">
            <a:off x="4885183" y="2800208"/>
            <a:ext cx="2773" cy="1215246"/>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789555" y="2739903"/>
            <a:ext cx="2773" cy="1215246"/>
          </a:xfrm>
          <a:prstGeom prst="straightConnector1">
            <a:avLst/>
          </a:prstGeom>
          <a:ln w="50800">
            <a:solidFill>
              <a:schemeClr val="accent3"/>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758286" y="4286918"/>
            <a:ext cx="874041" cy="0"/>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580374" y="4286918"/>
            <a:ext cx="1325419" cy="1103412"/>
            <a:chOff x="3580374" y="4286918"/>
            <a:chExt cx="910795" cy="1103412"/>
          </a:xfrm>
        </p:grpSpPr>
        <p:cxnSp>
          <p:nvCxnSpPr>
            <p:cNvPr id="19" name="Straight Arrow Connector 18"/>
            <p:cNvCxnSpPr>
              <a:endCxn id="4" idx="1"/>
            </p:cNvCxnSpPr>
            <p:nvPr/>
          </p:nvCxnSpPr>
          <p:spPr>
            <a:xfrm>
              <a:off x="3580374" y="4286918"/>
              <a:ext cx="910795" cy="446431"/>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4" idx="1"/>
            </p:cNvCxnSpPr>
            <p:nvPr/>
          </p:nvCxnSpPr>
          <p:spPr>
            <a:xfrm flipV="1">
              <a:off x="3580374" y="4733349"/>
              <a:ext cx="910795" cy="656981"/>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p:nvPicPr>
        <p:blipFill>
          <a:blip r:embed="rId3"/>
          <a:stretch>
            <a:fillRect/>
          </a:stretch>
        </p:blipFill>
        <p:spPr>
          <a:xfrm>
            <a:off x="8590495" y="3783470"/>
            <a:ext cx="2797124" cy="1094634"/>
          </a:xfrm>
          <a:prstGeom prst="rect">
            <a:avLst/>
          </a:prstGeom>
        </p:spPr>
      </p:pic>
    </p:spTree>
    <p:extLst>
      <p:ext uri="{BB962C8B-B14F-4D97-AF65-F5344CB8AC3E}">
        <p14:creationId xmlns:p14="http://schemas.microsoft.com/office/powerpoint/2010/main" val="645344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85465"/>
            <a:ext cx="10515600" cy="1325563"/>
          </a:xfrm>
        </p:spPr>
        <p:txBody>
          <a:bodyPr/>
          <a:lstStyle/>
          <a:p>
            <a:r>
              <a:rPr lang="en-US" dirty="0"/>
              <a:t>Use Azure Service Bus and Logic Apps Together</a:t>
            </a:r>
          </a:p>
        </p:txBody>
      </p:sp>
      <p:grpSp>
        <p:nvGrpSpPr>
          <p:cNvPr id="2" name="Group 1"/>
          <p:cNvGrpSpPr/>
          <p:nvPr/>
        </p:nvGrpSpPr>
        <p:grpSpPr>
          <a:xfrm>
            <a:off x="469961" y="2608618"/>
            <a:ext cx="11252078" cy="1640765"/>
            <a:chOff x="469961" y="2752927"/>
            <a:chExt cx="11252078" cy="1640765"/>
          </a:xfrm>
        </p:grpSpPr>
        <p:cxnSp>
          <p:nvCxnSpPr>
            <p:cNvPr id="9" name="Straight Arrow Connector 8"/>
            <p:cNvCxnSpPr/>
            <p:nvPr/>
          </p:nvCxnSpPr>
          <p:spPr>
            <a:xfrm>
              <a:off x="4514335" y="3429000"/>
              <a:ext cx="3015049" cy="0"/>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38" name="&quot;No&quot; Symbol 37"/>
            <p:cNvSpPr/>
            <p:nvPr/>
          </p:nvSpPr>
          <p:spPr>
            <a:xfrm>
              <a:off x="5522068" y="2855068"/>
              <a:ext cx="1147864" cy="1147864"/>
            </a:xfrm>
            <a:prstGeom prst="noSmoking">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3"/>
            <a:stretch>
              <a:fillRect/>
            </a:stretch>
          </p:blipFill>
          <p:spPr>
            <a:xfrm>
              <a:off x="7529384" y="2752927"/>
              <a:ext cx="4192655" cy="1640765"/>
            </a:xfrm>
            <a:prstGeom prst="rect">
              <a:avLst/>
            </a:prstGeom>
          </p:spPr>
        </p:pic>
        <p:pic>
          <p:nvPicPr>
            <p:cNvPr id="19" name="Picture 18"/>
            <p:cNvPicPr>
              <a:picLocks noChangeAspect="1"/>
            </p:cNvPicPr>
            <p:nvPr/>
          </p:nvPicPr>
          <p:blipFill>
            <a:blip r:embed="rId3"/>
            <a:stretch>
              <a:fillRect/>
            </a:stretch>
          </p:blipFill>
          <p:spPr>
            <a:xfrm>
              <a:off x="469961" y="2752927"/>
              <a:ext cx="4192655" cy="1640765"/>
            </a:xfrm>
            <a:prstGeom prst="rect">
              <a:avLst/>
            </a:prstGeom>
          </p:spPr>
        </p:pic>
        <p:pic>
          <p:nvPicPr>
            <p:cNvPr id="7" name="Picture 6"/>
            <p:cNvPicPr>
              <a:picLocks noChangeAspect="1"/>
            </p:cNvPicPr>
            <p:nvPr/>
          </p:nvPicPr>
          <p:blipFill>
            <a:blip r:embed="rId4"/>
            <a:stretch>
              <a:fillRect/>
            </a:stretch>
          </p:blipFill>
          <p:spPr>
            <a:xfrm>
              <a:off x="5078885" y="2752927"/>
              <a:ext cx="2034229" cy="1532180"/>
            </a:xfrm>
            <a:prstGeom prst="rect">
              <a:avLst/>
            </a:prstGeom>
          </p:spPr>
        </p:pic>
      </p:grpSp>
    </p:spTree>
    <p:extLst>
      <p:ext uri="{BB962C8B-B14F-4D97-AF65-F5344CB8AC3E}">
        <p14:creationId xmlns:p14="http://schemas.microsoft.com/office/powerpoint/2010/main" val="2312439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26</a:t>
            </a:fld>
            <a:endParaRPr lang="en-IN" dirty="0"/>
          </a:p>
        </p:txBody>
      </p:sp>
      <p:graphicFrame>
        <p:nvGraphicFramePr>
          <p:cNvPr id="5" name="Object 4"/>
          <p:cNvGraphicFramePr>
            <a:graphicFrameLocks noChangeAspect="1"/>
          </p:cNvGraphicFramePr>
          <p:nvPr>
            <p:extLst/>
          </p:nvPr>
        </p:nvGraphicFramePr>
        <p:xfrm>
          <a:off x="6099048" y="0"/>
          <a:ext cx="6104485" cy="6858000"/>
        </p:xfrm>
        <a:graphic>
          <a:graphicData uri="http://schemas.openxmlformats.org/presentationml/2006/ole">
            <mc:AlternateContent xmlns:mc="http://schemas.openxmlformats.org/markup-compatibility/2006">
              <mc:Choice xmlns:v="urn:schemas-microsoft-com:vml" Requires="v">
                <p:oleObj spid="_x0000_s7190" name="Image" r:id="rId3" imgW="12190320" imgH="13714200" progId="Photoshop.Image.16">
                  <p:embed/>
                </p:oleObj>
              </mc:Choice>
              <mc:Fallback>
                <p:oleObj name="Image" r:id="rId3" imgW="12190320" imgH="13714200" progId="Photoshop.Image.16">
                  <p:embed/>
                  <p:pic>
                    <p:nvPicPr>
                      <p:cNvPr id="5" name="Object 4"/>
                      <p:cNvPicPr/>
                      <p:nvPr/>
                    </p:nvPicPr>
                    <p:blipFill>
                      <a:blip r:embed="rId4"/>
                      <a:stretch>
                        <a:fillRect/>
                      </a:stretch>
                    </p:blipFill>
                    <p:spPr>
                      <a:xfrm>
                        <a:off x="6099048" y="0"/>
                        <a:ext cx="6104485" cy="6858000"/>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0" y="0"/>
          <a:ext cx="6095160" cy="6857100"/>
        </p:xfrm>
        <a:graphic>
          <a:graphicData uri="http://schemas.openxmlformats.org/presentationml/2006/ole">
            <mc:AlternateContent xmlns:mc="http://schemas.openxmlformats.org/markup-compatibility/2006">
              <mc:Choice xmlns:v="urn:schemas-microsoft-com:vml" Requires="v">
                <p:oleObj spid="_x0000_s7191" name="Image" r:id="rId5" imgW="12190320" imgH="13714200" progId="Photoshop.Image.16">
                  <p:embed/>
                </p:oleObj>
              </mc:Choice>
              <mc:Fallback>
                <p:oleObj name="Image" r:id="rId5" imgW="12190320" imgH="13714200" progId="Photoshop.Image.16">
                  <p:embed/>
                  <p:pic>
                    <p:nvPicPr>
                      <p:cNvPr id="6" name="Object 5"/>
                      <p:cNvPicPr/>
                      <p:nvPr/>
                    </p:nvPicPr>
                    <p:blipFill>
                      <a:blip r:embed="rId6"/>
                      <a:stretch>
                        <a:fillRect/>
                      </a:stretch>
                    </p:blipFill>
                    <p:spPr>
                      <a:xfrm>
                        <a:off x="0" y="0"/>
                        <a:ext cx="6095160" cy="6857100"/>
                      </a:xfrm>
                      <a:prstGeom prst="rect">
                        <a:avLst/>
                      </a:prstGeom>
                    </p:spPr>
                  </p:pic>
                </p:oleObj>
              </mc:Fallback>
            </mc:AlternateContent>
          </a:graphicData>
        </a:graphic>
      </p:graphicFrame>
    </p:spTree>
    <p:extLst>
      <p:ext uri="{BB962C8B-B14F-4D97-AF65-F5344CB8AC3E}">
        <p14:creationId xmlns:p14="http://schemas.microsoft.com/office/powerpoint/2010/main" val="245434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Demo</a:t>
            </a:r>
          </a:p>
        </p:txBody>
      </p:sp>
      <p:sp>
        <p:nvSpPr>
          <p:cNvPr id="9" name="Text Placeholder 8"/>
          <p:cNvSpPr>
            <a:spLocks noGrp="1"/>
          </p:cNvSpPr>
          <p:nvPr>
            <p:ph type="body" idx="1"/>
          </p:nvPr>
        </p:nvSpPr>
        <p:spPr/>
        <p:txBody>
          <a:bodyPr/>
          <a:lstStyle/>
          <a:p>
            <a:r>
              <a:rPr lang="en-US" dirty="0"/>
              <a:t>Live demo site is at http://bobbledemo.azurewebsites.net/</a:t>
            </a:r>
          </a:p>
        </p:txBody>
      </p:sp>
      <p:sp>
        <p:nvSpPr>
          <p:cNvPr id="7" name="Slide Number Placeholder 6"/>
          <p:cNvSpPr>
            <a:spLocks noGrp="1"/>
          </p:cNvSpPr>
          <p:nvPr>
            <p:ph type="sldNum" sz="quarter" idx="12"/>
          </p:nvPr>
        </p:nvSpPr>
        <p:spPr/>
        <p:txBody>
          <a:bodyPr/>
          <a:lstStyle/>
          <a:p>
            <a:fld id="{BD173E30-8D43-43BA-9C8B-0C6B0D93C555}" type="slidenum">
              <a:rPr lang="en-IN" smtClean="0"/>
              <a:t>27</a:t>
            </a:fld>
            <a:endParaRPr lang="en-IN"/>
          </a:p>
        </p:txBody>
      </p:sp>
    </p:spTree>
    <p:extLst>
      <p:ext uri="{BB962C8B-B14F-4D97-AF65-F5344CB8AC3E}">
        <p14:creationId xmlns:p14="http://schemas.microsoft.com/office/powerpoint/2010/main" val="152989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to End Message Flow</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D173E30-8D43-43BA-9C8B-0C6B0D93C555}" type="slidenum">
              <a:rPr lang="en-IN" smtClean="0"/>
              <a:t>28</a:t>
            </a:fld>
            <a:endParaRPr lang="en-IN"/>
          </a:p>
        </p:txBody>
      </p:sp>
    </p:spTree>
    <p:extLst>
      <p:ext uri="{BB962C8B-B14F-4D97-AF65-F5344CB8AC3E}">
        <p14:creationId xmlns:p14="http://schemas.microsoft.com/office/powerpoint/2010/main" val="854105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D173E30-8D43-43BA-9C8B-0C6B0D93C555}" type="slidenum">
              <a:rPr lang="en-IN" smtClean="0"/>
              <a:t>29</a:t>
            </a:fld>
            <a:endParaRPr lang="en-IN" dirty="0"/>
          </a:p>
        </p:txBody>
      </p:sp>
      <p:sp>
        <p:nvSpPr>
          <p:cNvPr id="4" name="Title 3"/>
          <p:cNvSpPr>
            <a:spLocks noGrp="1"/>
          </p:cNvSpPr>
          <p:nvPr>
            <p:ph type="title"/>
          </p:nvPr>
        </p:nvSpPr>
        <p:spPr/>
        <p:txBody>
          <a:bodyPr/>
          <a:lstStyle/>
          <a:p>
            <a:r>
              <a:rPr lang="en-US" dirty="0"/>
              <a:t>First Message</a:t>
            </a:r>
          </a:p>
        </p:txBody>
      </p:sp>
      <p:pic>
        <p:nvPicPr>
          <p:cNvPr id="5" name="Picture 4"/>
          <p:cNvPicPr>
            <a:picLocks noChangeAspect="1"/>
          </p:cNvPicPr>
          <p:nvPr/>
        </p:nvPicPr>
        <p:blipFill rotWithShape="1">
          <a:blip r:embed="rId3"/>
          <a:srcRect l="6134" b="21765"/>
          <a:stretch/>
        </p:blipFill>
        <p:spPr>
          <a:xfrm>
            <a:off x="266700" y="1998662"/>
            <a:ext cx="3479800" cy="2221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p:cNvGrpSpPr/>
          <p:nvPr/>
        </p:nvGrpSpPr>
        <p:grpSpPr>
          <a:xfrm>
            <a:off x="1086339" y="4626471"/>
            <a:ext cx="1840523" cy="1640876"/>
            <a:chOff x="2222500" y="2725593"/>
            <a:chExt cx="2694709" cy="2184007"/>
          </a:xfrm>
        </p:grpSpPr>
        <p:graphicFrame>
          <p:nvGraphicFramePr>
            <p:cNvPr id="8" name="Object 7"/>
            <p:cNvGraphicFramePr>
              <a:graphicFrameLocks noChangeAspect="1"/>
            </p:cNvGraphicFramePr>
            <p:nvPr>
              <p:extLst>
                <p:ext uri="{D42A27DB-BD31-4B8C-83A1-F6EECF244321}">
                  <p14:modId xmlns:p14="http://schemas.microsoft.com/office/powerpoint/2010/main" val="3853169906"/>
                </p:ext>
              </p:extLst>
            </p:nvPr>
          </p:nvGraphicFramePr>
          <p:xfrm>
            <a:off x="2222500" y="4175920"/>
            <a:ext cx="2694709" cy="733680"/>
          </p:xfrm>
          <a:graphic>
            <a:graphicData uri="http://schemas.openxmlformats.org/presentationml/2006/ole">
              <mc:AlternateContent xmlns:mc="http://schemas.openxmlformats.org/markup-compatibility/2006">
                <mc:Choice xmlns:v="urn:schemas-microsoft-com:vml" Requires="v">
                  <p:oleObj spid="_x0000_s5156" name="Image" r:id="rId4" imgW="12507840" imgH="3415680" progId="Photoshop.Image.16">
                    <p:embed/>
                  </p:oleObj>
                </mc:Choice>
                <mc:Fallback>
                  <p:oleObj name="Image" r:id="rId4" imgW="12507840" imgH="3415680" progId="Photoshop.Image.16">
                    <p:embed/>
                    <p:pic>
                      <p:nvPicPr>
                        <p:cNvPr id="5" name="Object 4"/>
                        <p:cNvPicPr/>
                        <p:nvPr/>
                      </p:nvPicPr>
                      <p:blipFill>
                        <a:blip r:embed="rId5"/>
                        <a:stretch>
                          <a:fillRect/>
                        </a:stretch>
                      </p:blipFill>
                      <p:spPr>
                        <a:xfrm>
                          <a:off x="2222500" y="4175920"/>
                          <a:ext cx="2694709" cy="73368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04035981"/>
                </p:ext>
              </p:extLst>
            </p:nvPr>
          </p:nvGraphicFramePr>
          <p:xfrm>
            <a:off x="2683427" y="2725593"/>
            <a:ext cx="1772856" cy="1450326"/>
          </p:xfrm>
          <a:graphic>
            <a:graphicData uri="http://schemas.openxmlformats.org/presentationml/2006/ole">
              <mc:AlternateContent xmlns:mc="http://schemas.openxmlformats.org/markup-compatibility/2006">
                <mc:Choice xmlns:v="urn:schemas-microsoft-com:vml" Requires="v">
                  <p:oleObj spid="_x0000_s5157" name="Image" r:id="rId6" imgW="16774560" imgH="13739400" progId="Photoshop.Image.16">
                    <p:embed/>
                  </p:oleObj>
                </mc:Choice>
                <mc:Fallback>
                  <p:oleObj name="Image" r:id="rId6" imgW="16774560" imgH="13739400" progId="Photoshop.Image.16">
                    <p:embed/>
                    <p:pic>
                      <p:nvPicPr>
                        <p:cNvPr id="7" name="Object 6"/>
                        <p:cNvPicPr/>
                        <p:nvPr/>
                      </p:nvPicPr>
                      <p:blipFill>
                        <a:blip r:embed="rId7"/>
                        <a:stretch>
                          <a:fillRect/>
                        </a:stretch>
                      </p:blipFill>
                      <p:spPr>
                        <a:xfrm>
                          <a:off x="2683427" y="2725593"/>
                          <a:ext cx="1772856" cy="1450326"/>
                        </a:xfrm>
                        <a:prstGeom prst="rect">
                          <a:avLst/>
                        </a:prstGeom>
                      </p:spPr>
                    </p:pic>
                  </p:oleObj>
                </mc:Fallback>
              </mc:AlternateContent>
            </a:graphicData>
          </a:graphic>
        </p:graphicFrame>
      </p:grpSp>
      <p:sp>
        <p:nvSpPr>
          <p:cNvPr id="11" name="Curved Left Arrow 10"/>
          <p:cNvSpPr/>
          <p:nvPr/>
        </p:nvSpPr>
        <p:spPr>
          <a:xfrm rot="2833377">
            <a:off x="3362211" y="5103233"/>
            <a:ext cx="1343798" cy="19739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rotWithShape="1">
          <a:blip r:embed="rId8"/>
          <a:srcRect t="2313" r="37698"/>
          <a:stretch/>
        </p:blipFill>
        <p:spPr>
          <a:xfrm>
            <a:off x="3987800" y="1998662"/>
            <a:ext cx="7988300" cy="4090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727700" y="3733800"/>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5600" y="4624058"/>
            <a:ext cx="1625397" cy="2184127"/>
          </a:xfrm>
          <a:prstGeom prst="rect">
            <a:avLst/>
          </a:prstGeom>
        </p:spPr>
      </p:pic>
      <p:sp>
        <p:nvSpPr>
          <p:cNvPr id="14" name="Rectangle 13"/>
          <p:cNvSpPr/>
          <p:nvPr/>
        </p:nvSpPr>
        <p:spPr>
          <a:xfrm>
            <a:off x="1190625" y="3424135"/>
            <a:ext cx="443622" cy="3699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5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TOOLS VS FOOD</a:t>
            </a:r>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a:t>
            </a:fld>
            <a:endParaRPr lang="en-IN" dirty="0"/>
          </a:p>
        </p:txBody>
      </p:sp>
      <p:graphicFrame>
        <p:nvGraphicFramePr>
          <p:cNvPr id="5" name="Object 4"/>
          <p:cNvGraphicFramePr>
            <a:graphicFrameLocks noChangeAspect="1"/>
          </p:cNvGraphicFramePr>
          <p:nvPr>
            <p:extLst>
              <p:ext uri="{D42A27DB-BD31-4B8C-83A1-F6EECF244321}">
                <p14:modId xmlns:p14="http://schemas.microsoft.com/office/powerpoint/2010/main" val="887430226"/>
              </p:ext>
            </p:extLst>
          </p:nvPr>
        </p:nvGraphicFramePr>
        <p:xfrm>
          <a:off x="0" y="0"/>
          <a:ext cx="6104485" cy="6858000"/>
        </p:xfrm>
        <a:graphic>
          <a:graphicData uri="http://schemas.openxmlformats.org/presentationml/2006/ole">
            <mc:AlternateContent xmlns:mc="http://schemas.openxmlformats.org/markup-compatibility/2006">
              <mc:Choice xmlns:v="urn:schemas-microsoft-com:vml" Requires="v">
                <p:oleObj spid="_x0000_s2086" name="Image" r:id="rId3" imgW="12190320" imgH="13714200" progId="Photoshop.Image.16">
                  <p:embed/>
                </p:oleObj>
              </mc:Choice>
              <mc:Fallback>
                <p:oleObj name="Image" r:id="rId3" imgW="12190320" imgH="13714200" progId="Photoshop.Image.16">
                  <p:embed/>
                  <p:pic>
                    <p:nvPicPr>
                      <p:cNvPr id="0" name=""/>
                      <p:cNvPicPr/>
                      <p:nvPr/>
                    </p:nvPicPr>
                    <p:blipFill>
                      <a:blip r:embed="rId4"/>
                      <a:stretch>
                        <a:fillRect/>
                      </a:stretch>
                    </p:blipFill>
                    <p:spPr>
                      <a:xfrm>
                        <a:off x="0" y="0"/>
                        <a:ext cx="6104485" cy="68580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62121251"/>
              </p:ext>
            </p:extLst>
          </p:nvPr>
        </p:nvGraphicFramePr>
        <p:xfrm>
          <a:off x="6108192" y="0"/>
          <a:ext cx="6104485" cy="6858000"/>
        </p:xfrm>
        <a:graphic>
          <a:graphicData uri="http://schemas.openxmlformats.org/presentationml/2006/ole">
            <mc:AlternateContent xmlns:mc="http://schemas.openxmlformats.org/markup-compatibility/2006">
              <mc:Choice xmlns:v="urn:schemas-microsoft-com:vml" Requires="v">
                <p:oleObj spid="_x0000_s2087" name="Image" r:id="rId5" imgW="12190320" imgH="13714200" progId="Photoshop.Image.16">
                  <p:embed/>
                </p:oleObj>
              </mc:Choice>
              <mc:Fallback>
                <p:oleObj name="Image" r:id="rId5" imgW="12190320" imgH="13714200" progId="Photoshop.Image.16">
                  <p:embed/>
                  <p:pic>
                    <p:nvPicPr>
                      <p:cNvPr id="0" name=""/>
                      <p:cNvPicPr/>
                      <p:nvPr/>
                    </p:nvPicPr>
                    <p:blipFill>
                      <a:blip r:embed="rId6"/>
                      <a:stretch>
                        <a:fillRect/>
                      </a:stretch>
                    </p:blipFill>
                    <p:spPr>
                      <a:xfrm>
                        <a:off x="6108192" y="0"/>
                        <a:ext cx="6104485" cy="6858000"/>
                      </a:xfrm>
                      <a:prstGeom prst="rect">
                        <a:avLst/>
                      </a:prstGeom>
                    </p:spPr>
                  </p:pic>
                </p:oleObj>
              </mc:Fallback>
            </mc:AlternateContent>
          </a:graphicData>
        </a:graphic>
      </p:graphicFrame>
      <p:sp>
        <p:nvSpPr>
          <p:cNvPr id="8" name="TextBox 7"/>
          <p:cNvSpPr txBox="1"/>
          <p:nvPr/>
        </p:nvSpPr>
        <p:spPr>
          <a:xfrm>
            <a:off x="1044538" y="2828836"/>
            <a:ext cx="4015409" cy="1200329"/>
          </a:xfrm>
          <a:prstGeom prst="rect">
            <a:avLst/>
          </a:prstGeom>
          <a:noFill/>
        </p:spPr>
        <p:txBody>
          <a:bodyPr wrap="square" rtlCol="0" anchor="ctr">
            <a:spAutoFit/>
          </a:bodyPr>
          <a:lstStyle/>
          <a:p>
            <a:r>
              <a:rPr lang="en-US" sz="7200" b="1" dirty="0">
                <a:solidFill>
                  <a:schemeClr val="bg1">
                    <a:lumMod val="95000"/>
                  </a:schemeClr>
                </a:solidFill>
                <a:latin typeface="Segoe UI" panose="020B0502040204020203" pitchFamily="34" charset="0"/>
                <a:cs typeface="Segoe UI" panose="020B0502040204020203" pitchFamily="34" charset="0"/>
              </a:rPr>
              <a:t>Utensils</a:t>
            </a:r>
          </a:p>
        </p:txBody>
      </p:sp>
      <p:sp>
        <p:nvSpPr>
          <p:cNvPr id="9" name="TextBox 8"/>
          <p:cNvSpPr txBox="1"/>
          <p:nvPr/>
        </p:nvSpPr>
        <p:spPr>
          <a:xfrm>
            <a:off x="6574538" y="1720840"/>
            <a:ext cx="5171793" cy="3416320"/>
          </a:xfrm>
          <a:prstGeom prst="rect">
            <a:avLst/>
          </a:prstGeom>
          <a:noFill/>
        </p:spPr>
        <p:txBody>
          <a:bodyPr wrap="square" rtlCol="0" anchor="ctr">
            <a:spAutoFit/>
          </a:bodyPr>
          <a:lstStyle/>
          <a:p>
            <a:pPr algn="ctr"/>
            <a:r>
              <a:rPr lang="en-US" sz="7200" b="1" dirty="0">
                <a:solidFill>
                  <a:schemeClr val="bg1">
                    <a:lumMod val="95000"/>
                  </a:schemeClr>
                </a:solidFill>
                <a:latin typeface="Segoe UI" panose="020B0502040204020203" pitchFamily="34" charset="0"/>
                <a:cs typeface="Segoe UI" panose="020B0502040204020203" pitchFamily="34" charset="0"/>
              </a:rPr>
              <a:t>Cravings</a:t>
            </a:r>
          </a:p>
          <a:p>
            <a:pPr algn="ctr"/>
            <a:r>
              <a:rPr lang="en-US" sz="7200" b="1" dirty="0">
                <a:solidFill>
                  <a:schemeClr val="bg1">
                    <a:lumMod val="95000"/>
                  </a:schemeClr>
                </a:solidFill>
                <a:latin typeface="Segoe UI" panose="020B0502040204020203" pitchFamily="34" charset="0"/>
                <a:cs typeface="Segoe UI" panose="020B0502040204020203" pitchFamily="34" charset="0"/>
              </a:rPr>
              <a:t>+</a:t>
            </a:r>
          </a:p>
          <a:p>
            <a:pPr algn="ctr"/>
            <a:r>
              <a:rPr lang="en-US" sz="7200" b="1" dirty="0">
                <a:solidFill>
                  <a:schemeClr val="bg1">
                    <a:lumMod val="95000"/>
                  </a:schemeClr>
                </a:solidFill>
                <a:latin typeface="Segoe UI" panose="020B0502040204020203" pitchFamily="34" charset="0"/>
                <a:cs typeface="Segoe UI" panose="020B0502040204020203" pitchFamily="34" charset="0"/>
              </a:rPr>
              <a:t>Ingredients</a:t>
            </a:r>
          </a:p>
        </p:txBody>
      </p:sp>
    </p:spTree>
    <p:extLst>
      <p:ext uri="{BB962C8B-B14F-4D97-AF65-F5344CB8AC3E}">
        <p14:creationId xmlns:p14="http://schemas.microsoft.com/office/powerpoint/2010/main" val="14113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Logic App: </a:t>
            </a:r>
            <a:r>
              <a:rPr lang="en-US" dirty="0" err="1"/>
              <a:t>XmlIn</a:t>
            </a:r>
            <a:r>
              <a:rPr lang="en-US" dirty="0"/>
              <a:t>-FILE</a:t>
            </a:r>
          </a:p>
        </p:txBody>
      </p:sp>
      <p:sp>
        <p:nvSpPr>
          <p:cNvPr id="2" name="Content Placeholder 1"/>
          <p:cNvSpPr>
            <a:spLocks noGrp="1"/>
          </p:cNvSpPr>
          <p:nvPr>
            <p:ph idx="4294967295"/>
          </p:nvPr>
        </p:nvSpPr>
        <p:spPr>
          <a:xfrm>
            <a:off x="838200" y="1721168"/>
            <a:ext cx="10515600" cy="4351338"/>
          </a:xfrm>
        </p:spPr>
        <p:txBody>
          <a:bodyPr/>
          <a:lstStyle/>
          <a:p>
            <a:r>
              <a:rPr lang="en-US" dirty="0"/>
              <a:t>Acts like BizTalk Port</a:t>
            </a:r>
          </a:p>
          <a:p>
            <a:r>
              <a:rPr lang="en-US" dirty="0"/>
              <a:t>Starts with “Adapter”</a:t>
            </a:r>
          </a:p>
          <a:p>
            <a:r>
              <a:rPr lang="en-US" dirty="0"/>
              <a:t>Uses custom API to “promote” properties</a:t>
            </a:r>
          </a:p>
          <a:p>
            <a:pPr lvl="1"/>
            <a:r>
              <a:rPr lang="en-US" dirty="0"/>
              <a:t>Schema store is blob storage container</a:t>
            </a:r>
          </a:p>
          <a:p>
            <a:r>
              <a:rPr lang="en-US" dirty="0"/>
              <a:t>Publishes to topic using OOTB connector</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30</a:t>
            </a:fld>
            <a:endParaRPr lang="en-IN" dirty="0"/>
          </a:p>
        </p:txBody>
      </p:sp>
      <p:pic>
        <p:nvPicPr>
          <p:cNvPr id="5" name="Picture 4"/>
          <p:cNvPicPr>
            <a:picLocks noChangeAspect="1"/>
          </p:cNvPicPr>
          <p:nvPr/>
        </p:nvPicPr>
        <p:blipFill>
          <a:blip r:embed="rId2"/>
          <a:stretch>
            <a:fillRect/>
          </a:stretch>
        </p:blipFill>
        <p:spPr>
          <a:xfrm>
            <a:off x="7902892" y="0"/>
            <a:ext cx="4181475" cy="6877050"/>
          </a:xfrm>
          <a:prstGeom prst="rect">
            <a:avLst/>
          </a:prstGeom>
        </p:spPr>
      </p:pic>
    </p:spTree>
    <p:extLst>
      <p:ext uri="{BB962C8B-B14F-4D97-AF65-F5344CB8AC3E}">
        <p14:creationId xmlns:p14="http://schemas.microsoft.com/office/powerpoint/2010/main" val="35258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Logic App: </a:t>
            </a:r>
            <a:r>
              <a:rPr lang="en-US" dirty="0" err="1"/>
              <a:t>PrintProcess</a:t>
            </a:r>
            <a:endParaRPr lang="en-US" dirty="0"/>
          </a:p>
        </p:txBody>
      </p:sp>
      <p:sp>
        <p:nvSpPr>
          <p:cNvPr id="2" name="Content Placeholder 1"/>
          <p:cNvSpPr>
            <a:spLocks noGrp="1"/>
          </p:cNvSpPr>
          <p:nvPr>
            <p:ph idx="4294967295"/>
          </p:nvPr>
        </p:nvSpPr>
        <p:spPr>
          <a:xfrm>
            <a:off x="838200" y="1721168"/>
            <a:ext cx="6225583" cy="4351338"/>
          </a:xfrm>
        </p:spPr>
        <p:txBody>
          <a:bodyPr/>
          <a:lstStyle/>
          <a:p>
            <a:r>
              <a:rPr lang="en-US" dirty="0"/>
              <a:t>Acts like BizTalk Orchestration</a:t>
            </a:r>
          </a:p>
          <a:p>
            <a:r>
              <a:rPr lang="en-US" dirty="0"/>
              <a:t>OOTB connector subscribes to message type</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31</a:t>
            </a:fld>
            <a:endParaRPr lang="en-IN" dirty="0"/>
          </a:p>
        </p:txBody>
      </p:sp>
      <p:pic>
        <p:nvPicPr>
          <p:cNvPr id="7" name="Picture 6"/>
          <p:cNvPicPr>
            <a:picLocks noChangeAspect="1"/>
          </p:cNvPicPr>
          <p:nvPr/>
        </p:nvPicPr>
        <p:blipFill rotWithShape="1">
          <a:blip r:embed="rId3"/>
          <a:srcRect r="10527"/>
          <a:stretch/>
        </p:blipFill>
        <p:spPr>
          <a:xfrm>
            <a:off x="621031" y="3477009"/>
            <a:ext cx="6282690" cy="2090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7063783" y="661353"/>
            <a:ext cx="5086350" cy="5553075"/>
          </a:xfrm>
          <a:prstGeom prst="rect">
            <a:avLst/>
          </a:prstGeom>
        </p:spPr>
      </p:pic>
      <p:sp>
        <p:nvSpPr>
          <p:cNvPr id="8" name="Rectangle 7"/>
          <p:cNvSpPr/>
          <p:nvPr/>
        </p:nvSpPr>
        <p:spPr>
          <a:xfrm>
            <a:off x="7213008" y="784865"/>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30370" y="4739640"/>
            <a:ext cx="255905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40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7071" t="21056" r="1951"/>
          <a:stretch/>
        </p:blipFill>
        <p:spPr>
          <a:xfrm>
            <a:off x="151715" y="3692324"/>
            <a:ext cx="6759489" cy="1377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Logic App: </a:t>
            </a:r>
            <a:r>
              <a:rPr lang="en-US" dirty="0" err="1"/>
              <a:t>PrintProcess</a:t>
            </a:r>
            <a:endParaRPr lang="en-US" dirty="0"/>
          </a:p>
        </p:txBody>
      </p:sp>
      <p:sp>
        <p:nvSpPr>
          <p:cNvPr id="2" name="Content Placeholder 1"/>
          <p:cNvSpPr>
            <a:spLocks noGrp="1"/>
          </p:cNvSpPr>
          <p:nvPr>
            <p:ph idx="4294967295"/>
          </p:nvPr>
        </p:nvSpPr>
        <p:spPr>
          <a:xfrm>
            <a:off x="838199" y="1721168"/>
            <a:ext cx="6225583" cy="4351338"/>
          </a:xfrm>
        </p:spPr>
        <p:txBody>
          <a:bodyPr/>
          <a:lstStyle/>
          <a:p>
            <a:r>
              <a:rPr lang="en-US" dirty="0"/>
              <a:t>Custom API App creates instance subscription for messages with same order id</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32</a:t>
            </a:fld>
            <a:endParaRPr lang="en-IN" dirty="0"/>
          </a:p>
        </p:txBody>
      </p:sp>
      <p:pic>
        <p:nvPicPr>
          <p:cNvPr id="4" name="Picture 3"/>
          <p:cNvPicPr>
            <a:picLocks noChangeAspect="1"/>
          </p:cNvPicPr>
          <p:nvPr/>
        </p:nvPicPr>
        <p:blipFill>
          <a:blip r:embed="rId4"/>
          <a:stretch>
            <a:fillRect/>
          </a:stretch>
        </p:blipFill>
        <p:spPr>
          <a:xfrm>
            <a:off x="7063783" y="661353"/>
            <a:ext cx="5086350" cy="5553075"/>
          </a:xfrm>
          <a:prstGeom prst="rect">
            <a:avLst/>
          </a:prstGeom>
        </p:spPr>
      </p:pic>
      <p:sp>
        <p:nvSpPr>
          <p:cNvPr id="8" name="Rectangle 7"/>
          <p:cNvSpPr/>
          <p:nvPr/>
        </p:nvSpPr>
        <p:spPr>
          <a:xfrm>
            <a:off x="7213008" y="1690688"/>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19418" y="4046220"/>
            <a:ext cx="3491786" cy="7348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4607" y="3862920"/>
            <a:ext cx="2516466" cy="274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47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90962" y="557212"/>
            <a:ext cx="4410075" cy="5743575"/>
          </a:xfrm>
          <a:prstGeom prst="rect">
            <a:avLst/>
          </a:prstGeom>
        </p:spPr>
      </p:pic>
    </p:spTree>
    <p:extLst>
      <p:ext uri="{BB962C8B-B14F-4D97-AF65-F5344CB8AC3E}">
        <p14:creationId xmlns:p14="http://schemas.microsoft.com/office/powerpoint/2010/main" val="758140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Logic App: </a:t>
            </a:r>
            <a:r>
              <a:rPr lang="en-US" dirty="0" err="1"/>
              <a:t>PrintProcess</a:t>
            </a:r>
            <a:endParaRPr lang="en-US" dirty="0"/>
          </a:p>
        </p:txBody>
      </p:sp>
      <p:sp>
        <p:nvSpPr>
          <p:cNvPr id="2" name="Content Placeholder 1"/>
          <p:cNvSpPr>
            <a:spLocks noGrp="1"/>
          </p:cNvSpPr>
          <p:nvPr>
            <p:ph idx="4294967295"/>
          </p:nvPr>
        </p:nvSpPr>
        <p:spPr>
          <a:xfrm>
            <a:off x="838199" y="1721168"/>
            <a:ext cx="6225583" cy="4351338"/>
          </a:xfrm>
        </p:spPr>
        <p:txBody>
          <a:bodyPr/>
          <a:lstStyle/>
          <a:p>
            <a:r>
              <a:rPr lang="en-US" dirty="0"/>
              <a:t>Custom API App receives first bit of information from the message</a:t>
            </a:r>
          </a:p>
          <a:p>
            <a:pPr lvl="1"/>
            <a:r>
              <a:rPr lang="en-US" dirty="0"/>
              <a:t>Though for more realism this would be the final step at the end (with all other information collected)</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34</a:t>
            </a:fld>
            <a:endParaRPr lang="en-IN" dirty="0"/>
          </a:p>
        </p:txBody>
      </p:sp>
      <p:pic>
        <p:nvPicPr>
          <p:cNvPr id="4" name="Picture 3"/>
          <p:cNvPicPr>
            <a:picLocks noChangeAspect="1"/>
          </p:cNvPicPr>
          <p:nvPr/>
        </p:nvPicPr>
        <p:blipFill>
          <a:blip r:embed="rId3"/>
          <a:stretch>
            <a:fillRect/>
          </a:stretch>
        </p:blipFill>
        <p:spPr>
          <a:xfrm>
            <a:off x="7063783" y="661353"/>
            <a:ext cx="5086350" cy="5553075"/>
          </a:xfrm>
          <a:prstGeom prst="rect">
            <a:avLst/>
          </a:prstGeom>
        </p:spPr>
      </p:pic>
      <p:sp>
        <p:nvSpPr>
          <p:cNvPr id="8" name="Rectangle 7"/>
          <p:cNvSpPr/>
          <p:nvPr/>
        </p:nvSpPr>
        <p:spPr>
          <a:xfrm>
            <a:off x="7213008" y="2616518"/>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699325" y="3719512"/>
            <a:ext cx="4457700" cy="2819400"/>
          </a:xfrm>
          <a:prstGeom prst="rect">
            <a:avLst/>
          </a:prstGeom>
        </p:spPr>
      </p:pic>
    </p:spTree>
    <p:extLst>
      <p:ext uri="{BB962C8B-B14F-4D97-AF65-F5344CB8AC3E}">
        <p14:creationId xmlns:p14="http://schemas.microsoft.com/office/powerpoint/2010/main" val="2153236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2170" y="365125"/>
            <a:ext cx="7947660" cy="6166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8610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D173E30-8D43-43BA-9C8B-0C6B0D93C555}" type="slidenum">
              <a:rPr lang="en-IN" smtClean="0"/>
              <a:t>36</a:t>
            </a:fld>
            <a:endParaRPr lang="en-IN" dirty="0"/>
          </a:p>
        </p:txBody>
      </p:sp>
      <p:sp>
        <p:nvSpPr>
          <p:cNvPr id="4" name="Title 3"/>
          <p:cNvSpPr>
            <a:spLocks noGrp="1"/>
          </p:cNvSpPr>
          <p:nvPr>
            <p:ph type="title"/>
          </p:nvPr>
        </p:nvSpPr>
        <p:spPr/>
        <p:txBody>
          <a:bodyPr/>
          <a:lstStyle/>
          <a:p>
            <a:r>
              <a:rPr lang="en-US" dirty="0"/>
              <a:t>Second Message</a:t>
            </a:r>
          </a:p>
        </p:txBody>
      </p:sp>
      <p:grpSp>
        <p:nvGrpSpPr>
          <p:cNvPr id="7" name="Group 6"/>
          <p:cNvGrpSpPr/>
          <p:nvPr/>
        </p:nvGrpSpPr>
        <p:grpSpPr>
          <a:xfrm>
            <a:off x="1086339" y="4626471"/>
            <a:ext cx="1840523" cy="1640876"/>
            <a:chOff x="2222500" y="2725593"/>
            <a:chExt cx="2694709" cy="2184007"/>
          </a:xfrm>
        </p:grpSpPr>
        <p:graphicFrame>
          <p:nvGraphicFramePr>
            <p:cNvPr id="8" name="Object 7"/>
            <p:cNvGraphicFramePr>
              <a:graphicFrameLocks noChangeAspect="1"/>
            </p:cNvGraphicFramePr>
            <p:nvPr/>
          </p:nvGraphicFramePr>
          <p:xfrm>
            <a:off x="2222500" y="4175920"/>
            <a:ext cx="2694709" cy="733680"/>
          </p:xfrm>
          <a:graphic>
            <a:graphicData uri="http://schemas.openxmlformats.org/presentationml/2006/ole">
              <mc:AlternateContent xmlns:mc="http://schemas.openxmlformats.org/markup-compatibility/2006">
                <mc:Choice xmlns:v="urn:schemas-microsoft-com:vml" Requires="v">
                  <p:oleObj spid="_x0000_s6180" name="Image" r:id="rId3" imgW="12507840" imgH="3415680" progId="Photoshop.Image.16">
                    <p:embed/>
                  </p:oleObj>
                </mc:Choice>
                <mc:Fallback>
                  <p:oleObj name="Image" r:id="rId3" imgW="12507840" imgH="3415680" progId="Photoshop.Image.16">
                    <p:embed/>
                    <p:pic>
                      <p:nvPicPr>
                        <p:cNvPr id="8" name="Object 7"/>
                        <p:cNvPicPr/>
                        <p:nvPr/>
                      </p:nvPicPr>
                      <p:blipFill>
                        <a:blip r:embed="rId4"/>
                        <a:stretch>
                          <a:fillRect/>
                        </a:stretch>
                      </p:blipFill>
                      <p:spPr>
                        <a:xfrm>
                          <a:off x="2222500" y="4175920"/>
                          <a:ext cx="2694709" cy="73368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683427" y="2725593"/>
            <a:ext cx="1772856" cy="1450326"/>
          </p:xfrm>
          <a:graphic>
            <a:graphicData uri="http://schemas.openxmlformats.org/presentationml/2006/ole">
              <mc:AlternateContent xmlns:mc="http://schemas.openxmlformats.org/markup-compatibility/2006">
                <mc:Choice xmlns:v="urn:schemas-microsoft-com:vml" Requires="v">
                  <p:oleObj spid="_x0000_s6181" name="Image" r:id="rId5" imgW="16774560" imgH="13739400" progId="Photoshop.Image.16">
                    <p:embed/>
                  </p:oleObj>
                </mc:Choice>
                <mc:Fallback>
                  <p:oleObj name="Image" r:id="rId5" imgW="16774560" imgH="13739400" progId="Photoshop.Image.16">
                    <p:embed/>
                    <p:pic>
                      <p:nvPicPr>
                        <p:cNvPr id="9" name="Object 8"/>
                        <p:cNvPicPr/>
                        <p:nvPr/>
                      </p:nvPicPr>
                      <p:blipFill>
                        <a:blip r:embed="rId6"/>
                        <a:stretch>
                          <a:fillRect/>
                        </a:stretch>
                      </p:blipFill>
                      <p:spPr>
                        <a:xfrm>
                          <a:off x="2683427" y="2725593"/>
                          <a:ext cx="1772856" cy="1450326"/>
                        </a:xfrm>
                        <a:prstGeom prst="rect">
                          <a:avLst/>
                        </a:prstGeom>
                      </p:spPr>
                    </p:pic>
                  </p:oleObj>
                </mc:Fallback>
              </mc:AlternateContent>
            </a:graphicData>
          </a:graphic>
        </p:graphicFrame>
      </p:grpSp>
      <p:sp>
        <p:nvSpPr>
          <p:cNvPr id="11" name="Curved Left Arrow 10"/>
          <p:cNvSpPr/>
          <p:nvPr/>
        </p:nvSpPr>
        <p:spPr>
          <a:xfrm rot="2833377">
            <a:off x="3362211" y="5103233"/>
            <a:ext cx="1343798" cy="19739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rotWithShape="1">
          <a:blip r:embed="rId7"/>
          <a:srcRect r="34820"/>
          <a:stretch/>
        </p:blipFill>
        <p:spPr>
          <a:xfrm>
            <a:off x="3987799" y="1998662"/>
            <a:ext cx="7988301" cy="4090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727700" y="3733800"/>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4954" b="20674"/>
          <a:stretch/>
        </p:blipFill>
        <p:spPr>
          <a:xfrm>
            <a:off x="10141453" y="4938610"/>
            <a:ext cx="2075946" cy="1732603"/>
          </a:xfrm>
          <a:prstGeom prst="rect">
            <a:avLst/>
          </a:prstGeom>
        </p:spPr>
      </p:pic>
      <p:pic>
        <p:nvPicPr>
          <p:cNvPr id="10" name="Picture 9"/>
          <p:cNvPicPr>
            <a:picLocks noChangeAspect="1"/>
          </p:cNvPicPr>
          <p:nvPr/>
        </p:nvPicPr>
        <p:blipFill>
          <a:blip r:embed="rId9"/>
          <a:stretch>
            <a:fillRect/>
          </a:stretch>
        </p:blipFill>
        <p:spPr>
          <a:xfrm>
            <a:off x="266700" y="2006687"/>
            <a:ext cx="3479800" cy="1933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992188" y="3130551"/>
            <a:ext cx="334962" cy="323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19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Logic App: </a:t>
            </a:r>
            <a:r>
              <a:rPr lang="en-US" dirty="0" err="1"/>
              <a:t>XmlIn</a:t>
            </a:r>
            <a:r>
              <a:rPr lang="en-US" dirty="0"/>
              <a:t>-FILE</a:t>
            </a:r>
          </a:p>
        </p:txBody>
      </p:sp>
      <p:sp>
        <p:nvSpPr>
          <p:cNvPr id="2" name="Content Placeholder 1"/>
          <p:cNvSpPr>
            <a:spLocks noGrp="1"/>
          </p:cNvSpPr>
          <p:nvPr>
            <p:ph idx="4294967295"/>
          </p:nvPr>
        </p:nvSpPr>
        <p:spPr>
          <a:xfrm>
            <a:off x="838200" y="1721168"/>
            <a:ext cx="7064692" cy="4351338"/>
          </a:xfrm>
        </p:spPr>
        <p:txBody>
          <a:bodyPr/>
          <a:lstStyle/>
          <a:p>
            <a:r>
              <a:rPr lang="en-US" dirty="0"/>
              <a:t>Since it was dropped in the same place, it is picked up once again by the Logic App acting like a BizTalk Server port</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37</a:t>
            </a:fld>
            <a:endParaRPr lang="en-IN" dirty="0"/>
          </a:p>
        </p:txBody>
      </p:sp>
      <p:pic>
        <p:nvPicPr>
          <p:cNvPr id="5" name="Picture 4"/>
          <p:cNvPicPr>
            <a:picLocks noChangeAspect="1"/>
          </p:cNvPicPr>
          <p:nvPr/>
        </p:nvPicPr>
        <p:blipFill>
          <a:blip r:embed="rId2"/>
          <a:stretch>
            <a:fillRect/>
          </a:stretch>
        </p:blipFill>
        <p:spPr>
          <a:xfrm>
            <a:off x="7902892" y="0"/>
            <a:ext cx="4181475" cy="6877050"/>
          </a:xfrm>
          <a:prstGeom prst="rect">
            <a:avLst/>
          </a:prstGeom>
        </p:spPr>
      </p:pic>
    </p:spTree>
    <p:extLst>
      <p:ext uri="{BB962C8B-B14F-4D97-AF65-F5344CB8AC3E}">
        <p14:creationId xmlns:p14="http://schemas.microsoft.com/office/powerpoint/2010/main" val="3819824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Logic App: </a:t>
            </a:r>
            <a:r>
              <a:rPr lang="en-US" dirty="0" err="1"/>
              <a:t>PrintProcess</a:t>
            </a:r>
            <a:endParaRPr lang="en-US" dirty="0"/>
          </a:p>
        </p:txBody>
      </p:sp>
      <p:sp>
        <p:nvSpPr>
          <p:cNvPr id="2" name="Content Placeholder 1"/>
          <p:cNvSpPr>
            <a:spLocks noGrp="1"/>
          </p:cNvSpPr>
          <p:nvPr>
            <p:ph idx="4294967295"/>
          </p:nvPr>
        </p:nvSpPr>
        <p:spPr>
          <a:xfrm>
            <a:off x="838199" y="1721168"/>
            <a:ext cx="6225583" cy="4351338"/>
          </a:xfrm>
        </p:spPr>
        <p:txBody>
          <a:bodyPr/>
          <a:lstStyle/>
          <a:p>
            <a:r>
              <a:rPr lang="en-US" dirty="0"/>
              <a:t>OOTB connector subscribes to previously created instance subscription</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38</a:t>
            </a:fld>
            <a:endParaRPr lang="en-IN" dirty="0"/>
          </a:p>
        </p:txBody>
      </p:sp>
      <p:pic>
        <p:nvPicPr>
          <p:cNvPr id="4" name="Picture 3"/>
          <p:cNvPicPr>
            <a:picLocks noChangeAspect="1"/>
          </p:cNvPicPr>
          <p:nvPr/>
        </p:nvPicPr>
        <p:blipFill>
          <a:blip r:embed="rId3"/>
          <a:stretch>
            <a:fillRect/>
          </a:stretch>
        </p:blipFill>
        <p:spPr>
          <a:xfrm>
            <a:off x="7063783" y="661353"/>
            <a:ext cx="5086350" cy="5553075"/>
          </a:xfrm>
          <a:prstGeom prst="rect">
            <a:avLst/>
          </a:prstGeom>
        </p:spPr>
      </p:pic>
      <p:sp>
        <p:nvSpPr>
          <p:cNvPr id="8" name="Rectangle 7"/>
          <p:cNvSpPr/>
          <p:nvPr/>
        </p:nvSpPr>
        <p:spPr>
          <a:xfrm>
            <a:off x="7213008" y="3553778"/>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405890" y="3074216"/>
            <a:ext cx="4960620" cy="3282134"/>
          </a:xfrm>
          <a:prstGeom prst="rect">
            <a:avLst/>
          </a:prstGeom>
        </p:spPr>
      </p:pic>
    </p:spTree>
    <p:extLst>
      <p:ext uri="{BB962C8B-B14F-4D97-AF65-F5344CB8AC3E}">
        <p14:creationId xmlns:p14="http://schemas.microsoft.com/office/powerpoint/2010/main" val="3204068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Logic App: </a:t>
            </a:r>
            <a:r>
              <a:rPr lang="en-US" dirty="0" err="1"/>
              <a:t>PrintProcess</a:t>
            </a:r>
            <a:endParaRPr lang="en-US" dirty="0"/>
          </a:p>
        </p:txBody>
      </p:sp>
      <p:sp>
        <p:nvSpPr>
          <p:cNvPr id="2" name="Content Placeholder 1"/>
          <p:cNvSpPr>
            <a:spLocks noGrp="1"/>
          </p:cNvSpPr>
          <p:nvPr>
            <p:ph idx="4294967295"/>
          </p:nvPr>
        </p:nvSpPr>
        <p:spPr>
          <a:xfrm>
            <a:off x="838199" y="1721168"/>
            <a:ext cx="6225583" cy="4351338"/>
          </a:xfrm>
        </p:spPr>
        <p:txBody>
          <a:bodyPr/>
          <a:lstStyle/>
          <a:p>
            <a:r>
              <a:rPr lang="en-US" dirty="0"/>
              <a:t>Custom API deletes the instance subscription previously created</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39</a:t>
            </a:fld>
            <a:endParaRPr lang="en-IN" dirty="0"/>
          </a:p>
        </p:txBody>
      </p:sp>
      <p:pic>
        <p:nvPicPr>
          <p:cNvPr id="4" name="Picture 3"/>
          <p:cNvPicPr>
            <a:picLocks noChangeAspect="1"/>
          </p:cNvPicPr>
          <p:nvPr/>
        </p:nvPicPr>
        <p:blipFill>
          <a:blip r:embed="rId3"/>
          <a:stretch>
            <a:fillRect/>
          </a:stretch>
        </p:blipFill>
        <p:spPr>
          <a:xfrm>
            <a:off x="7063783" y="661353"/>
            <a:ext cx="5086350" cy="5553075"/>
          </a:xfrm>
          <a:prstGeom prst="rect">
            <a:avLst/>
          </a:prstGeom>
        </p:spPr>
      </p:pic>
      <p:sp>
        <p:nvSpPr>
          <p:cNvPr id="8" name="Rectangle 7"/>
          <p:cNvSpPr/>
          <p:nvPr/>
        </p:nvSpPr>
        <p:spPr>
          <a:xfrm>
            <a:off x="7213008" y="4468178"/>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760242" y="2638267"/>
            <a:ext cx="4381500" cy="3505200"/>
          </a:xfrm>
          <a:prstGeom prst="rect">
            <a:avLst/>
          </a:prstGeom>
        </p:spPr>
      </p:pic>
    </p:spTree>
    <p:extLst>
      <p:ext uri="{BB962C8B-B14F-4D97-AF65-F5344CB8AC3E}">
        <p14:creationId xmlns:p14="http://schemas.microsoft.com/office/powerpoint/2010/main" val="320849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dirty="0"/>
              <a:t>Priorities</a:t>
            </a:r>
          </a:p>
        </p:txBody>
      </p:sp>
      <p:sp>
        <p:nvSpPr>
          <p:cNvPr id="4" name="Text Placeholder 3"/>
          <p:cNvSpPr>
            <a:spLocks noGrp="1"/>
          </p:cNvSpPr>
          <p:nvPr>
            <p:ph type="body" idx="1"/>
          </p:nvPr>
        </p:nvSpPr>
        <p:spPr/>
        <p:txBody>
          <a:bodyPr>
            <a:normAutofit/>
          </a:bodyPr>
          <a:lstStyle/>
          <a:p>
            <a:r>
              <a:rPr lang="en-US" sz="4400" dirty="0"/>
              <a:t>Lunch	</a:t>
            </a:r>
          </a:p>
        </p:txBody>
      </p:sp>
      <p:sp>
        <p:nvSpPr>
          <p:cNvPr id="3" name="Content Placeholder 2"/>
          <p:cNvSpPr>
            <a:spLocks noGrp="1"/>
          </p:cNvSpPr>
          <p:nvPr>
            <p:ph sz="half" idx="2"/>
          </p:nvPr>
        </p:nvSpPr>
        <p:spPr/>
        <p:txBody>
          <a:bodyPr>
            <a:normAutofit/>
          </a:bodyPr>
          <a:lstStyle/>
          <a:p>
            <a:r>
              <a:rPr lang="en-US" sz="4000" dirty="0"/>
              <a:t>Cravings + Ingredients</a:t>
            </a:r>
          </a:p>
          <a:p>
            <a:r>
              <a:rPr lang="en-US" sz="4000" dirty="0"/>
              <a:t>Proven Recipes</a:t>
            </a:r>
          </a:p>
          <a:p>
            <a:r>
              <a:rPr lang="en-US" sz="4000" dirty="0"/>
              <a:t>Tools</a:t>
            </a:r>
          </a:p>
        </p:txBody>
      </p:sp>
      <p:sp>
        <p:nvSpPr>
          <p:cNvPr id="6" name="Content Placeholder 5"/>
          <p:cNvSpPr>
            <a:spLocks noGrp="1"/>
          </p:cNvSpPr>
          <p:nvPr>
            <p:ph sz="quarter" idx="4"/>
          </p:nvPr>
        </p:nvSpPr>
        <p:spPr>
          <a:xfrm>
            <a:off x="6172200" y="2505075"/>
            <a:ext cx="5600700" cy="3684588"/>
          </a:xfrm>
        </p:spPr>
        <p:txBody>
          <a:bodyPr>
            <a:normAutofit/>
          </a:bodyPr>
          <a:lstStyle/>
          <a:p>
            <a:r>
              <a:rPr lang="en-US" sz="4000" dirty="0"/>
              <a:t>Business Challenges + Constraints</a:t>
            </a:r>
          </a:p>
          <a:p>
            <a:r>
              <a:rPr lang="en-US" sz="4000" dirty="0"/>
              <a:t>Proven Patterns</a:t>
            </a:r>
          </a:p>
          <a:p>
            <a:r>
              <a:rPr lang="en-US" sz="4000" dirty="0"/>
              <a:t>Tools</a:t>
            </a:r>
          </a:p>
        </p:txBody>
      </p:sp>
      <p:sp>
        <p:nvSpPr>
          <p:cNvPr id="8" name="Text Placeholder 7"/>
          <p:cNvSpPr>
            <a:spLocks noGrp="1"/>
          </p:cNvSpPr>
          <p:nvPr>
            <p:ph type="body" sz="quarter" idx="3"/>
          </p:nvPr>
        </p:nvSpPr>
        <p:spPr/>
        <p:txBody>
          <a:bodyPr>
            <a:normAutofit/>
          </a:bodyPr>
          <a:lstStyle/>
          <a:p>
            <a:r>
              <a:rPr lang="en-US" sz="4400" dirty="0"/>
              <a:t>Integration</a:t>
            </a:r>
          </a:p>
        </p:txBody>
      </p:sp>
    </p:spTree>
    <p:extLst>
      <p:ext uri="{BB962C8B-B14F-4D97-AF65-F5344CB8AC3E}">
        <p14:creationId xmlns:p14="http://schemas.microsoft.com/office/powerpoint/2010/main" val="13093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Logic App: </a:t>
            </a:r>
            <a:r>
              <a:rPr lang="en-US" dirty="0" err="1"/>
              <a:t>PrintProcess</a:t>
            </a:r>
            <a:endParaRPr lang="en-US" dirty="0"/>
          </a:p>
        </p:txBody>
      </p:sp>
      <p:sp>
        <p:nvSpPr>
          <p:cNvPr id="2" name="Content Placeholder 1"/>
          <p:cNvSpPr>
            <a:spLocks noGrp="1"/>
          </p:cNvSpPr>
          <p:nvPr>
            <p:ph idx="4294967295"/>
          </p:nvPr>
        </p:nvSpPr>
        <p:spPr>
          <a:xfrm>
            <a:off x="838199" y="1721168"/>
            <a:ext cx="6225583" cy="4351338"/>
          </a:xfrm>
        </p:spPr>
        <p:txBody>
          <a:bodyPr/>
          <a:lstStyle/>
          <a:p>
            <a:r>
              <a:rPr lang="en-US" dirty="0"/>
              <a:t>Custom API App receives second bit of information from the second message</a:t>
            </a:r>
          </a:p>
          <a:p>
            <a:pPr lvl="1"/>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BD173E30-8D43-43BA-9C8B-0C6B0D93C555}" type="slidenum">
              <a:rPr lang="en-IN" smtClean="0"/>
              <a:t>40</a:t>
            </a:fld>
            <a:endParaRPr lang="en-IN" dirty="0"/>
          </a:p>
        </p:txBody>
      </p:sp>
      <p:pic>
        <p:nvPicPr>
          <p:cNvPr id="4" name="Picture 3"/>
          <p:cNvPicPr>
            <a:picLocks noChangeAspect="1"/>
          </p:cNvPicPr>
          <p:nvPr/>
        </p:nvPicPr>
        <p:blipFill>
          <a:blip r:embed="rId3"/>
          <a:stretch>
            <a:fillRect/>
          </a:stretch>
        </p:blipFill>
        <p:spPr>
          <a:xfrm>
            <a:off x="7063783" y="661353"/>
            <a:ext cx="5086350" cy="5553075"/>
          </a:xfrm>
          <a:prstGeom prst="rect">
            <a:avLst/>
          </a:prstGeom>
        </p:spPr>
      </p:pic>
      <p:sp>
        <p:nvSpPr>
          <p:cNvPr id="8" name="Rectangle 7"/>
          <p:cNvSpPr/>
          <p:nvPr/>
        </p:nvSpPr>
        <p:spPr>
          <a:xfrm>
            <a:off x="7213008" y="5394008"/>
            <a:ext cx="4787900" cy="486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466133" y="3203564"/>
            <a:ext cx="6448425" cy="2676525"/>
          </a:xfrm>
          <a:prstGeom prst="rect">
            <a:avLst/>
          </a:prstGeom>
        </p:spPr>
      </p:pic>
    </p:spTree>
    <p:extLst>
      <p:ext uri="{BB962C8B-B14F-4D97-AF65-F5344CB8AC3E}">
        <p14:creationId xmlns:p14="http://schemas.microsoft.com/office/powerpoint/2010/main" val="2440626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97530" y="502284"/>
            <a:ext cx="6300700" cy="5715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9471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Call to Action</a:t>
            </a:r>
          </a:p>
        </p:txBody>
      </p:sp>
      <p:sp>
        <p:nvSpPr>
          <p:cNvPr id="6" name="Text Placeholder 5"/>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BD173E30-8D43-43BA-9C8B-0C6B0D93C555}" type="slidenum">
              <a:rPr lang="en-IN" smtClean="0"/>
              <a:t>42</a:t>
            </a:fld>
            <a:endParaRPr lang="en-IN" dirty="0"/>
          </a:p>
        </p:txBody>
      </p:sp>
    </p:spTree>
    <p:extLst>
      <p:ext uri="{BB962C8B-B14F-4D97-AF65-F5344CB8AC3E}">
        <p14:creationId xmlns:p14="http://schemas.microsoft.com/office/powerpoint/2010/main" val="2702055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We Needed Custom Components</a:t>
            </a:r>
          </a:p>
        </p:txBody>
      </p:sp>
      <p:sp>
        <p:nvSpPr>
          <p:cNvPr id="11" name="Text Placeholder 10"/>
          <p:cNvSpPr>
            <a:spLocks noGrp="1"/>
          </p:cNvSpPr>
          <p:nvPr>
            <p:ph type="body" idx="1"/>
          </p:nvPr>
        </p:nvSpPr>
        <p:spPr/>
        <p:txBody>
          <a:bodyPr>
            <a:normAutofit/>
          </a:bodyPr>
          <a:lstStyle/>
          <a:p>
            <a:r>
              <a:rPr lang="en-US" sz="4000" dirty="0"/>
              <a:t>Custom API Apps</a:t>
            </a:r>
          </a:p>
        </p:txBody>
      </p:sp>
      <p:pic>
        <p:nvPicPr>
          <p:cNvPr id="10" name="Content Placeholder 9"/>
          <p:cNvPicPr>
            <a:picLocks noGrp="1" noChangeAspect="1"/>
          </p:cNvPicPr>
          <p:nvPr>
            <p:ph sz="half" idx="2"/>
          </p:nvPr>
        </p:nvPicPr>
        <p:blipFill>
          <a:blip r:embed="rId2"/>
          <a:stretch>
            <a:fillRect/>
          </a:stretch>
        </p:blipFill>
        <p:spPr>
          <a:xfrm>
            <a:off x="876880" y="2505075"/>
            <a:ext cx="5120695" cy="1994376"/>
          </a:xfrm>
          <a:prstGeom prst="rect">
            <a:avLst/>
          </a:prstGeom>
        </p:spPr>
      </p:pic>
      <p:sp>
        <p:nvSpPr>
          <p:cNvPr id="12" name="Text Placeholder 11"/>
          <p:cNvSpPr>
            <a:spLocks noGrp="1"/>
          </p:cNvSpPr>
          <p:nvPr>
            <p:ph type="body" sz="quarter" idx="3"/>
          </p:nvPr>
        </p:nvSpPr>
        <p:spPr/>
        <p:txBody>
          <a:bodyPr/>
          <a:lstStyle/>
          <a:p>
            <a:endParaRPr lang="en-US" dirty="0"/>
          </a:p>
        </p:txBody>
      </p:sp>
      <p:sp>
        <p:nvSpPr>
          <p:cNvPr id="13" name="Content Placeholder 12"/>
          <p:cNvSpPr>
            <a:spLocks noGrp="1"/>
          </p:cNvSpPr>
          <p:nvPr>
            <p:ph sz="quarter" idx="4"/>
          </p:nvPr>
        </p:nvSpPr>
        <p:spPr/>
        <p:txBody>
          <a:bodyPr/>
          <a:lstStyle/>
          <a:p>
            <a:r>
              <a:rPr lang="en-US" dirty="0"/>
              <a:t>Service Bus “Instance Subscription” Management</a:t>
            </a:r>
          </a:p>
          <a:p>
            <a:pPr lvl="1"/>
            <a:r>
              <a:rPr lang="en-US" dirty="0"/>
              <a:t>Acts like an orchestration shape</a:t>
            </a:r>
          </a:p>
          <a:p>
            <a:r>
              <a:rPr lang="en-US" dirty="0"/>
              <a:t>Property Extraction / “Promotion”</a:t>
            </a:r>
          </a:p>
          <a:p>
            <a:pPr lvl="1"/>
            <a:r>
              <a:rPr lang="en-US" dirty="0"/>
              <a:t>Acts like a pipeline component</a:t>
            </a:r>
          </a:p>
        </p:txBody>
      </p:sp>
      <p:sp>
        <p:nvSpPr>
          <p:cNvPr id="4" name="Slide Number Placeholder 3"/>
          <p:cNvSpPr>
            <a:spLocks noGrp="1"/>
          </p:cNvSpPr>
          <p:nvPr>
            <p:ph type="sldNum" sz="quarter" idx="12"/>
          </p:nvPr>
        </p:nvSpPr>
        <p:spPr/>
        <p:txBody>
          <a:bodyPr/>
          <a:lstStyle/>
          <a:p>
            <a:fld id="{BD173E30-8D43-43BA-9C8B-0C6B0D93C555}" type="slidenum">
              <a:rPr lang="en-IN" smtClean="0"/>
              <a:pPr/>
              <a:t>43</a:t>
            </a:fld>
            <a:endParaRPr lang="en-IN"/>
          </a:p>
        </p:txBody>
      </p:sp>
    </p:spTree>
    <p:extLst>
      <p:ext uri="{BB962C8B-B14F-4D97-AF65-F5344CB8AC3E}">
        <p14:creationId xmlns:p14="http://schemas.microsoft.com/office/powerpoint/2010/main" val="1736611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531345"/>
            <a:ext cx="10515600" cy="4645618"/>
          </a:xfrm>
        </p:spPr>
        <p:txBody>
          <a:bodyPr>
            <a:noAutofit/>
          </a:bodyPr>
          <a:lstStyle/>
          <a:p>
            <a:r>
              <a:rPr lang="en-US" sz="4000" dirty="0"/>
              <a:t>Build API Apps for the Azure marketplace</a:t>
            </a:r>
          </a:p>
          <a:p>
            <a:pPr lvl="1"/>
            <a:r>
              <a:rPr lang="en-US" sz="3600" dirty="0"/>
              <a:t>Adapters</a:t>
            </a:r>
          </a:p>
          <a:p>
            <a:pPr lvl="2"/>
            <a:r>
              <a:rPr lang="en-US" sz="3200" dirty="0"/>
              <a:t>e.g., Database systems, SaaS providers, industry-specific networks, </a:t>
            </a:r>
            <a:r>
              <a:rPr lang="en-US" sz="3200" dirty="0" err="1"/>
              <a:t>etc</a:t>
            </a:r>
            <a:r>
              <a:rPr lang="en-US" sz="3200" dirty="0"/>
              <a:t>…</a:t>
            </a:r>
          </a:p>
          <a:p>
            <a:pPr lvl="1"/>
            <a:r>
              <a:rPr lang="en-US" sz="3600" dirty="0"/>
              <a:t>Pipeline components</a:t>
            </a:r>
          </a:p>
          <a:p>
            <a:pPr lvl="2"/>
            <a:r>
              <a:rPr lang="en-US" sz="3200" dirty="0"/>
              <a:t>e.g., Encrypt, decrypt, compress, decompress, </a:t>
            </a:r>
            <a:r>
              <a:rPr lang="en-US" sz="3200" dirty="0" err="1"/>
              <a:t>etc</a:t>
            </a:r>
            <a:r>
              <a:rPr lang="en-US" sz="3200" dirty="0"/>
              <a:t>…</a:t>
            </a:r>
          </a:p>
          <a:p>
            <a:pPr lvl="1"/>
            <a:r>
              <a:rPr lang="en-US" sz="3600" dirty="0"/>
              <a:t>Patterns</a:t>
            </a:r>
          </a:p>
          <a:p>
            <a:pPr lvl="2"/>
            <a:r>
              <a:rPr lang="en-US" sz="3200" dirty="0"/>
              <a:t>e.g., Content-based correlation</a:t>
            </a:r>
          </a:p>
        </p:txBody>
      </p:sp>
      <p:sp>
        <p:nvSpPr>
          <p:cNvPr id="2" name="Title 1"/>
          <p:cNvSpPr>
            <a:spLocks noGrp="1"/>
          </p:cNvSpPr>
          <p:nvPr>
            <p:ph type="title"/>
          </p:nvPr>
        </p:nvSpPr>
        <p:spPr/>
        <p:txBody>
          <a:bodyPr/>
          <a:lstStyle/>
          <a:p>
            <a:r>
              <a:rPr lang="en-US" dirty="0"/>
              <a:t>A Golden Opportunity</a:t>
            </a:r>
          </a:p>
        </p:txBody>
      </p:sp>
    </p:spTree>
    <p:extLst>
      <p:ext uri="{BB962C8B-B14F-4D97-AF65-F5344CB8AC3E}">
        <p14:creationId xmlns:p14="http://schemas.microsoft.com/office/powerpoint/2010/main" val="3338134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594271"/>
            <a:ext cx="10515600" cy="4351338"/>
          </a:xfrm>
        </p:spPr>
        <p:txBody>
          <a:bodyPr>
            <a:noAutofit/>
          </a:bodyPr>
          <a:lstStyle/>
          <a:p>
            <a:r>
              <a:rPr lang="en-US" sz="3600" dirty="0"/>
              <a:t>There’s a high likelihood that we’ll need these things</a:t>
            </a:r>
          </a:p>
          <a:p>
            <a:pPr lvl="1"/>
            <a:r>
              <a:rPr lang="en-US" sz="3200" b="1" dirty="0">
                <a:hlinkClick r:id="rId2"/>
              </a:rPr>
              <a:t>http://bit.ly/CustomAdapters</a:t>
            </a:r>
            <a:endParaRPr lang="en-US" sz="3200" b="1" dirty="0"/>
          </a:p>
          <a:p>
            <a:pPr lvl="1"/>
            <a:r>
              <a:rPr lang="en-US" sz="3200" b="1" dirty="0">
                <a:hlinkClick r:id="rId3"/>
              </a:rPr>
              <a:t>http://bit.ly/CustomPipelineComponents</a:t>
            </a:r>
            <a:endParaRPr lang="en-US" sz="3200" b="1" dirty="0"/>
          </a:p>
          <a:p>
            <a:pPr lvl="1"/>
            <a:r>
              <a:rPr lang="en-US" sz="3200" b="1" dirty="0">
                <a:hlinkClick r:id="rId4"/>
              </a:rPr>
              <a:t>http://bit.ly/CustomFunctoids</a:t>
            </a:r>
            <a:endParaRPr lang="en-US" sz="3200" b="1" dirty="0"/>
          </a:p>
          <a:p>
            <a:r>
              <a:rPr lang="en-US" sz="3600" dirty="0"/>
              <a:t>If you build any of those, you should share it</a:t>
            </a:r>
          </a:p>
          <a:p>
            <a:pPr lvl="1"/>
            <a:r>
              <a:rPr lang="en-US" sz="3200" b="1" dirty="0">
                <a:hlinkClick r:id="rId5"/>
              </a:rPr>
              <a:t>http://bit.ly/ShareMyAPI</a:t>
            </a:r>
            <a:endParaRPr lang="en-US" sz="3200" b="1" dirty="0"/>
          </a:p>
          <a:p>
            <a:r>
              <a:rPr lang="en-US" sz="3600" dirty="0"/>
              <a:t>If you want to learn more, see our class offerings</a:t>
            </a:r>
          </a:p>
          <a:p>
            <a:pPr lvl="1"/>
            <a:r>
              <a:rPr lang="en-US" sz="4400" b="1" dirty="0">
                <a:hlinkClick r:id="rId6"/>
              </a:rPr>
              <a:t>http://www.quicklearn.com/</a:t>
            </a:r>
            <a:endParaRPr lang="en-US" sz="4400" b="1" dirty="0"/>
          </a:p>
        </p:txBody>
      </p:sp>
      <p:sp>
        <p:nvSpPr>
          <p:cNvPr id="7" name="Title 6"/>
          <p:cNvSpPr>
            <a:spLocks noGrp="1"/>
          </p:cNvSpPr>
          <p:nvPr>
            <p:ph type="title"/>
          </p:nvPr>
        </p:nvSpPr>
        <p:spPr/>
        <p:txBody>
          <a:bodyPr/>
          <a:lstStyle/>
          <a:p>
            <a:r>
              <a:rPr lang="en-US" dirty="0"/>
              <a:t>What Now?</a:t>
            </a:r>
          </a:p>
        </p:txBody>
      </p:sp>
    </p:spTree>
    <p:extLst>
      <p:ext uri="{BB962C8B-B14F-4D97-AF65-F5344CB8AC3E}">
        <p14:creationId xmlns:p14="http://schemas.microsoft.com/office/powerpoint/2010/main" val="60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D173E30-8D43-43BA-9C8B-0C6B0D93C555}" type="slidenum">
              <a:rPr lang="en-IN" smtClean="0"/>
              <a:t>46</a:t>
            </a:fld>
            <a:endParaRPr lang="en-IN" dirty="0"/>
          </a:p>
        </p:txBody>
      </p:sp>
      <p:sp>
        <p:nvSpPr>
          <p:cNvPr id="4" name="Title 3"/>
          <p:cNvSpPr>
            <a:spLocks noGrp="1"/>
          </p:cNvSpPr>
          <p:nvPr>
            <p:ph type="title"/>
          </p:nvPr>
        </p:nvSpPr>
        <p:spPr/>
        <p:txBody>
          <a:bodyPr/>
          <a:lstStyle/>
          <a:p>
            <a:r>
              <a:rPr lang="en-US" dirty="0"/>
              <a:t>Get the Slides/Code</a:t>
            </a:r>
          </a:p>
        </p:txBody>
      </p:sp>
      <p:pic>
        <p:nvPicPr>
          <p:cNvPr id="8198" name="Picture 6" descr="http://chart.googleapis.com/chart?cht=qr&amp;chs=150x150&amp;choe=UTF-8&amp;chld=H&amp;chl=http://bit.ly/1qhtr1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1643063"/>
            <a:ext cx="3571875" cy="3571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73892" y="5214938"/>
            <a:ext cx="9984259" cy="1247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Includes everything you need to get started building custom APIs including a sample module from QuickLearn Training’s course: Cloud-based Integration Using Azure App Service</a:t>
            </a:r>
          </a:p>
        </p:txBody>
      </p:sp>
    </p:spTree>
    <p:extLst>
      <p:ext uri="{BB962C8B-B14F-4D97-AF65-F5344CB8AC3E}">
        <p14:creationId xmlns:p14="http://schemas.microsoft.com/office/powerpoint/2010/main" val="3390608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Business Challenges + Constraints </a:t>
            </a:r>
          </a:p>
        </p:txBody>
      </p:sp>
      <p:sp>
        <p:nvSpPr>
          <p:cNvPr id="9" name="Text Placeholder 8"/>
          <p:cNvSpPr>
            <a:spLocks noGrp="1"/>
          </p:cNvSpPr>
          <p:nvPr>
            <p:ph type="body" idx="1"/>
          </p:nvPr>
        </p:nvSpPr>
        <p:spPr/>
        <p:txBody>
          <a:bodyPr/>
          <a:lstStyle/>
          <a:p>
            <a:endParaRPr lang="en-US"/>
          </a:p>
        </p:txBody>
      </p:sp>
      <p:sp>
        <p:nvSpPr>
          <p:cNvPr id="7" name="Slide Number Placeholder 6"/>
          <p:cNvSpPr>
            <a:spLocks noGrp="1"/>
          </p:cNvSpPr>
          <p:nvPr>
            <p:ph type="sldNum" sz="quarter" idx="12"/>
          </p:nvPr>
        </p:nvSpPr>
        <p:spPr/>
        <p:txBody>
          <a:bodyPr/>
          <a:lstStyle/>
          <a:p>
            <a:fld id="{BD173E30-8D43-43BA-9C8B-0C6B0D93C555}" type="slidenum">
              <a:rPr lang="en-IN" smtClean="0"/>
              <a:t>5</a:t>
            </a:fld>
            <a:endParaRPr lang="en-IN"/>
          </a:p>
        </p:txBody>
      </p:sp>
    </p:spTree>
    <p:extLst>
      <p:ext uri="{BB962C8B-B14F-4D97-AF65-F5344CB8AC3E}">
        <p14:creationId xmlns:p14="http://schemas.microsoft.com/office/powerpoint/2010/main" val="371591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4954" b="20674"/>
          <a:stretch/>
        </p:blipFill>
        <p:spPr>
          <a:xfrm>
            <a:off x="1065401" y="3361339"/>
            <a:ext cx="3294418" cy="274955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752804894"/>
              </p:ext>
            </p:extLst>
          </p:nvPr>
        </p:nvGraphicFramePr>
        <p:xfrm>
          <a:off x="5399758" y="3339404"/>
          <a:ext cx="1905000" cy="2882900"/>
        </p:xfrm>
        <a:graphic>
          <a:graphicData uri="http://schemas.openxmlformats.org/presentationml/2006/ole">
            <mc:AlternateContent xmlns:mc="http://schemas.openxmlformats.org/markup-compatibility/2006">
              <mc:Choice xmlns:v="urn:schemas-microsoft-com:vml" Requires="v">
                <p:oleObj spid="_x0000_s3111" name="Image" r:id="rId4" imgW="1904760" imgH="2882520" progId="Photoshop.Image.16">
                  <p:embed/>
                </p:oleObj>
              </mc:Choice>
              <mc:Fallback>
                <p:oleObj name="Image" r:id="rId4" imgW="1904760" imgH="2882520" progId="Photoshop.Image.16">
                  <p:embed/>
                  <p:pic>
                    <p:nvPicPr>
                      <p:cNvPr id="0" name=""/>
                      <p:cNvPicPr/>
                      <p:nvPr/>
                    </p:nvPicPr>
                    <p:blipFill>
                      <a:blip r:embed="rId5"/>
                      <a:stretch>
                        <a:fillRect/>
                      </a:stretch>
                    </p:blipFill>
                    <p:spPr>
                      <a:xfrm>
                        <a:off x="5399758" y="3339404"/>
                        <a:ext cx="1905000" cy="28829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64112596"/>
              </p:ext>
            </p:extLst>
          </p:nvPr>
        </p:nvGraphicFramePr>
        <p:xfrm>
          <a:off x="9120312" y="3472754"/>
          <a:ext cx="1905000" cy="2616200"/>
        </p:xfrm>
        <a:graphic>
          <a:graphicData uri="http://schemas.openxmlformats.org/presentationml/2006/ole">
            <mc:AlternateContent xmlns:mc="http://schemas.openxmlformats.org/markup-compatibility/2006">
              <mc:Choice xmlns:v="urn:schemas-microsoft-com:vml" Requires="v">
                <p:oleObj spid="_x0000_s3112" name="Image" r:id="rId6" imgW="1904760" imgH="2615760" progId="Photoshop.Image.16">
                  <p:embed/>
                </p:oleObj>
              </mc:Choice>
              <mc:Fallback>
                <p:oleObj name="Image" r:id="rId6" imgW="1904760" imgH="2615760" progId="Photoshop.Image.16">
                  <p:embed/>
                  <p:pic>
                    <p:nvPicPr>
                      <p:cNvPr id="0" name=""/>
                      <p:cNvPicPr/>
                      <p:nvPr/>
                    </p:nvPicPr>
                    <p:blipFill>
                      <a:blip r:embed="rId7"/>
                      <a:stretch>
                        <a:fillRect/>
                      </a:stretch>
                    </p:blipFill>
                    <p:spPr>
                      <a:xfrm>
                        <a:off x="9120312" y="3472754"/>
                        <a:ext cx="1905000" cy="2616200"/>
                      </a:xfrm>
                      <a:prstGeom prst="rect">
                        <a:avLst/>
                      </a:prstGeom>
                    </p:spPr>
                  </p:pic>
                </p:oleObj>
              </mc:Fallback>
            </mc:AlternateContent>
          </a:graphicData>
        </a:graphic>
      </p:graphicFrame>
      <p:sp>
        <p:nvSpPr>
          <p:cNvPr id="7" name="Slide Number Placeholder 6"/>
          <p:cNvSpPr>
            <a:spLocks noGrp="1"/>
          </p:cNvSpPr>
          <p:nvPr>
            <p:ph type="sldNum" sz="quarter" idx="4"/>
          </p:nvPr>
        </p:nvSpPr>
        <p:spPr>
          <a:xfrm>
            <a:off x="8493870" y="5811597"/>
            <a:ext cx="2743200" cy="365125"/>
          </a:xfrm>
        </p:spPr>
        <p:txBody>
          <a:bodyPr/>
          <a:lstStyle/>
          <a:p>
            <a:fld id="{BD173E30-8D43-43BA-9C8B-0C6B0D93C555}" type="slidenum">
              <a:rPr lang="en-IN" smtClean="0"/>
              <a:t>6</a:t>
            </a:fld>
            <a:endParaRPr lang="en-IN"/>
          </a:p>
        </p:txBody>
      </p:sp>
      <p:sp>
        <p:nvSpPr>
          <p:cNvPr id="8" name="Title 7"/>
          <p:cNvSpPr>
            <a:spLocks noGrp="1"/>
          </p:cNvSpPr>
          <p:nvPr>
            <p:ph type="title"/>
          </p:nvPr>
        </p:nvSpPr>
        <p:spPr>
          <a:xfrm>
            <a:off x="838199" y="365125"/>
            <a:ext cx="11194473" cy="1325563"/>
          </a:xfrm>
        </p:spPr>
        <p:txBody>
          <a:bodyPr/>
          <a:lstStyle/>
          <a:p>
            <a:r>
              <a:rPr lang="en-US" dirty="0"/>
              <a:t>Imagine that we make custom </a:t>
            </a:r>
            <a:r>
              <a:rPr lang="en-US" dirty="0" err="1"/>
              <a:t>bobbleheads</a:t>
            </a: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7670" y="1628553"/>
            <a:ext cx="1625397" cy="218412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8581" y="1628553"/>
            <a:ext cx="1625397" cy="2184127"/>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5473" y="1628553"/>
            <a:ext cx="1625397" cy="2184127"/>
          </a:xfrm>
          <a:prstGeom prst="rect">
            <a:avLst/>
          </a:prstGeom>
        </p:spPr>
      </p:pic>
    </p:spTree>
    <p:extLst>
      <p:ext uri="{BB962C8B-B14F-4D97-AF65-F5344CB8AC3E}">
        <p14:creationId xmlns:p14="http://schemas.microsoft.com/office/powerpoint/2010/main" val="27704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000"/>
                            </p:stCondLst>
                            <p:childTnLst>
                              <p:par>
                                <p:cTn id="27" presetID="32" presetClass="emph" presetSubtype="0" repeatCount="indefinite" fill="hold" nodeType="afterEffect">
                                  <p:stCondLst>
                                    <p:cond delay="0"/>
                                  </p:stCondLst>
                                  <p:childTnLst>
                                    <p:animRot by="120000">
                                      <p:cBhvr>
                                        <p:cTn id="28" dur="100" fill="hold">
                                          <p:stCondLst>
                                            <p:cond delay="0"/>
                                          </p:stCondLst>
                                        </p:cTn>
                                        <p:tgtEl>
                                          <p:spTgt spid="2"/>
                                        </p:tgtEl>
                                        <p:attrNameLst>
                                          <p:attrName>r</p:attrName>
                                        </p:attrNameLst>
                                      </p:cBhvr>
                                    </p:animRot>
                                    <p:animRot by="-240000">
                                      <p:cBhvr>
                                        <p:cTn id="29" dur="200" fill="hold">
                                          <p:stCondLst>
                                            <p:cond delay="200"/>
                                          </p:stCondLst>
                                        </p:cTn>
                                        <p:tgtEl>
                                          <p:spTgt spid="2"/>
                                        </p:tgtEl>
                                        <p:attrNameLst>
                                          <p:attrName>r</p:attrName>
                                        </p:attrNameLst>
                                      </p:cBhvr>
                                    </p:animRot>
                                    <p:animRot by="240000">
                                      <p:cBhvr>
                                        <p:cTn id="30" dur="200" fill="hold">
                                          <p:stCondLst>
                                            <p:cond delay="400"/>
                                          </p:stCondLst>
                                        </p:cTn>
                                        <p:tgtEl>
                                          <p:spTgt spid="2"/>
                                        </p:tgtEl>
                                        <p:attrNameLst>
                                          <p:attrName>r</p:attrName>
                                        </p:attrNameLst>
                                      </p:cBhvr>
                                    </p:animRot>
                                    <p:animRot by="-240000">
                                      <p:cBhvr>
                                        <p:cTn id="31" dur="200" fill="hold">
                                          <p:stCondLst>
                                            <p:cond delay="600"/>
                                          </p:stCondLst>
                                        </p:cTn>
                                        <p:tgtEl>
                                          <p:spTgt spid="2"/>
                                        </p:tgtEl>
                                        <p:attrNameLst>
                                          <p:attrName>r</p:attrName>
                                        </p:attrNameLst>
                                      </p:cBhvr>
                                    </p:animRot>
                                    <p:animRot by="120000">
                                      <p:cBhvr>
                                        <p:cTn id="32" dur="200" fill="hold">
                                          <p:stCondLst>
                                            <p:cond delay="800"/>
                                          </p:stCondLst>
                                        </p:cTn>
                                        <p:tgtEl>
                                          <p:spTgt spid="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400" dirty="0"/>
              <a:t>Customer</a:t>
            </a:r>
          </a:p>
          <a:p>
            <a:pPr lvl="1"/>
            <a:r>
              <a:rPr lang="en-US" sz="4000" dirty="0"/>
              <a:t>Uploads 3D model of their face</a:t>
            </a:r>
          </a:p>
          <a:p>
            <a:pPr lvl="1"/>
            <a:r>
              <a:rPr lang="en-US" sz="4000" dirty="0"/>
              <a:t>Selects pre-built body from gallery</a:t>
            </a:r>
          </a:p>
          <a:p>
            <a:r>
              <a:rPr lang="en-US" sz="4400" dirty="0"/>
              <a:t>We</a:t>
            </a:r>
          </a:p>
          <a:p>
            <a:pPr lvl="1"/>
            <a:r>
              <a:rPr lang="en-US" sz="4000" dirty="0"/>
              <a:t>3D print their face</a:t>
            </a:r>
          </a:p>
          <a:p>
            <a:pPr lvl="1"/>
            <a:r>
              <a:rPr lang="en-US" sz="4000" dirty="0"/>
              <a:t>Attach it to the chosen body</a:t>
            </a:r>
          </a:p>
        </p:txBody>
      </p:sp>
      <p:sp>
        <p:nvSpPr>
          <p:cNvPr id="3" name="Slide Number Placeholder 2"/>
          <p:cNvSpPr>
            <a:spLocks noGrp="1"/>
          </p:cNvSpPr>
          <p:nvPr>
            <p:ph type="sldNum" sz="quarter" idx="4"/>
          </p:nvPr>
        </p:nvSpPr>
        <p:spPr/>
        <p:txBody>
          <a:bodyPr/>
          <a:lstStyle/>
          <a:p>
            <a:fld id="{BD173E30-8D43-43BA-9C8B-0C6B0D93C555}" type="slidenum">
              <a:rPr lang="en-IN" smtClean="0"/>
              <a:t>7</a:t>
            </a:fld>
            <a:endParaRPr lang="en-IN" dirty="0"/>
          </a:p>
        </p:txBody>
      </p:sp>
      <p:sp>
        <p:nvSpPr>
          <p:cNvPr id="4" name="Title 3"/>
          <p:cNvSpPr>
            <a:spLocks noGrp="1"/>
          </p:cNvSpPr>
          <p:nvPr>
            <p:ph type="title"/>
          </p:nvPr>
        </p:nvSpPr>
        <p:spPr/>
        <p:txBody>
          <a:bodyPr/>
          <a:lstStyle/>
          <a:p>
            <a:r>
              <a:rPr lang="en-US" dirty="0"/>
              <a:t>How It Works</a:t>
            </a:r>
          </a:p>
        </p:txBody>
      </p:sp>
    </p:spTree>
    <p:extLst>
      <p:ext uri="{BB962C8B-B14F-4D97-AF65-F5344CB8AC3E}">
        <p14:creationId xmlns:p14="http://schemas.microsoft.com/office/powerpoint/2010/main" val="426091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D173E30-8D43-43BA-9C8B-0C6B0D93C555}" type="slidenum">
              <a:rPr lang="en-IN" smtClean="0"/>
              <a:t>8</a:t>
            </a:fld>
            <a:endParaRPr lang="en-IN" dirty="0"/>
          </a:p>
        </p:txBody>
      </p:sp>
      <p:sp>
        <p:nvSpPr>
          <p:cNvPr id="4" name="Title 3"/>
          <p:cNvSpPr>
            <a:spLocks noGrp="1"/>
          </p:cNvSpPr>
          <p:nvPr>
            <p:ph type="title"/>
          </p:nvPr>
        </p:nvSpPr>
        <p:spPr>
          <a:xfrm>
            <a:off x="838200" y="666350"/>
            <a:ext cx="10515600" cy="1325563"/>
          </a:xfrm>
        </p:spPr>
        <p:txBody>
          <a:bodyPr/>
          <a:lstStyle/>
          <a:p>
            <a:r>
              <a:rPr lang="en-US" dirty="0"/>
              <a:t>What happens behind the scenes right now that we cannot escape?</a:t>
            </a:r>
          </a:p>
        </p:txBody>
      </p:sp>
      <p:graphicFrame>
        <p:nvGraphicFramePr>
          <p:cNvPr id="5" name="Object 4"/>
          <p:cNvGraphicFramePr>
            <a:graphicFrameLocks noChangeAspect="1"/>
          </p:cNvGraphicFramePr>
          <p:nvPr>
            <p:extLst>
              <p:ext uri="{D42A27DB-BD31-4B8C-83A1-F6EECF244321}">
                <p14:modId xmlns:p14="http://schemas.microsoft.com/office/powerpoint/2010/main" val="224867924"/>
              </p:ext>
            </p:extLst>
          </p:nvPr>
        </p:nvGraphicFramePr>
        <p:xfrm>
          <a:off x="8730408" y="4796858"/>
          <a:ext cx="2694709" cy="733681"/>
        </p:xfrm>
        <a:graphic>
          <a:graphicData uri="http://schemas.openxmlformats.org/presentationml/2006/ole">
            <mc:AlternateContent xmlns:mc="http://schemas.openxmlformats.org/markup-compatibility/2006">
              <mc:Choice xmlns:v="urn:schemas-microsoft-com:vml" Requires="v">
                <p:oleObj spid="_x0000_s4135" name="Image" r:id="rId8" imgW="12507840" imgH="3415680" progId="Photoshop.Image.16">
                  <p:embed/>
                </p:oleObj>
              </mc:Choice>
              <mc:Fallback>
                <p:oleObj name="Image" r:id="rId8" imgW="12507840" imgH="3415680" progId="Photoshop.Image.16">
                  <p:embed/>
                  <p:pic>
                    <p:nvPicPr>
                      <p:cNvPr id="0" name=""/>
                      <p:cNvPicPr/>
                      <p:nvPr/>
                    </p:nvPicPr>
                    <p:blipFill>
                      <a:blip r:embed="rId9"/>
                      <a:stretch>
                        <a:fillRect/>
                      </a:stretch>
                    </p:blipFill>
                    <p:spPr>
                      <a:xfrm>
                        <a:off x="8730408" y="4796858"/>
                        <a:ext cx="2694709" cy="73368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48703921"/>
              </p:ext>
            </p:extLst>
          </p:nvPr>
        </p:nvGraphicFramePr>
        <p:xfrm>
          <a:off x="9191334" y="3346533"/>
          <a:ext cx="1772856" cy="1450325"/>
        </p:xfrm>
        <a:graphic>
          <a:graphicData uri="http://schemas.openxmlformats.org/presentationml/2006/ole">
            <mc:AlternateContent xmlns:mc="http://schemas.openxmlformats.org/markup-compatibility/2006">
              <mc:Choice xmlns:v="urn:schemas-microsoft-com:vml" Requires="v">
                <p:oleObj spid="_x0000_s4136" name="Image" r:id="rId10" imgW="16774560" imgH="13739400" progId="Photoshop.Image.16">
                  <p:embed/>
                </p:oleObj>
              </mc:Choice>
              <mc:Fallback>
                <p:oleObj name="Image" r:id="rId10" imgW="16774560" imgH="13739400" progId="Photoshop.Image.16">
                  <p:embed/>
                  <p:pic>
                    <p:nvPicPr>
                      <p:cNvPr id="0" name=""/>
                      <p:cNvPicPr/>
                      <p:nvPr/>
                    </p:nvPicPr>
                    <p:blipFill>
                      <a:blip r:embed="rId11"/>
                      <a:stretch>
                        <a:fillRect/>
                      </a:stretch>
                    </p:blipFill>
                    <p:spPr>
                      <a:xfrm>
                        <a:off x="9191334" y="3346533"/>
                        <a:ext cx="1772856" cy="1450325"/>
                      </a:xfrm>
                      <a:prstGeom prst="rect">
                        <a:avLst/>
                      </a:prstGeom>
                    </p:spPr>
                  </p:pic>
                </p:oleObj>
              </mc:Fallback>
            </mc:AlternateContent>
          </a:graphicData>
        </a:graphic>
      </p:graphicFrame>
      <p:grpSp>
        <p:nvGrpSpPr>
          <p:cNvPr id="14" name="WebBrowser"/>
          <p:cNvGrpSpPr/>
          <p:nvPr>
            <p:custDataLst>
              <p:custData r:id="rId2"/>
            </p:custDataLst>
          </p:nvPr>
        </p:nvGrpSpPr>
        <p:grpSpPr>
          <a:xfrm>
            <a:off x="235839" y="2804046"/>
            <a:ext cx="4358640" cy="3268980"/>
            <a:chOff x="0" y="0"/>
            <a:chExt cx="9144000" cy="6858000"/>
          </a:xfrm>
        </p:grpSpPr>
        <p:sp>
          <p:nvSpPr>
            <p:cNvPr id="15" name="Background"/>
            <p:cNvSpPr/>
            <p:nvPr/>
          </p:nvSpPr>
          <p:spPr>
            <a:xfrm>
              <a:off x="0" y="0"/>
              <a:ext cx="9144000" cy="6858000"/>
            </a:xfrm>
            <a:prstGeom prst="rect">
              <a:avLst/>
            </a:prstGeom>
            <a:solidFill>
              <a:srgbClr val="FFFFFF">
                <a:lumMod val="65000"/>
              </a:srgbClr>
            </a:solidFill>
            <a:ln w="3175" cap="flat" cmpd="sng" algn="ctr">
              <a:solidFill>
                <a:srgbClr val="000000">
                  <a:lumMod val="50000"/>
                  <a:lumOff val="50000"/>
                </a:srgbClr>
              </a:solidFill>
              <a:prstDash val="solid"/>
            </a:ln>
            <a:effectLst/>
          </p:spPr>
          <p:txBody>
            <a:bodyPr rtlCol="0" anchor="ctr"/>
            <a:lstStyle/>
            <a:p>
              <a:pPr algn="ctr"/>
              <a:endParaRPr lang="en-US" sz="1050" kern="0" dirty="0">
                <a:solidFill>
                  <a:prstClr val="white"/>
                </a:solidFill>
                <a:latin typeface="Segoe UI"/>
              </a:endParaRPr>
            </a:p>
          </p:txBody>
        </p:sp>
        <p:sp>
          <p:nvSpPr>
            <p:cNvPr id="16" name="WindowTitle"/>
            <p:cNvSpPr txBox="1"/>
            <p:nvPr/>
          </p:nvSpPr>
          <p:spPr>
            <a:xfrm>
              <a:off x="22515" y="22341"/>
              <a:ext cx="1922129" cy="230832"/>
            </a:xfrm>
            <a:prstGeom prst="rect">
              <a:avLst/>
            </a:prstGeom>
            <a:noFill/>
          </p:spPr>
          <p:txBody>
            <a:bodyPr wrap="none" lIns="91440" tIns="18288" rIns="91440" bIns="27432" rtlCol="0" anchor="ctr" anchorCtr="0">
              <a:spAutoFit/>
            </a:bodyPr>
            <a:lstStyle/>
            <a:p>
              <a:r>
                <a:rPr lang="en-US" sz="1200" dirty="0">
                  <a:solidFill>
                    <a:prstClr val="white"/>
                  </a:solidFill>
                  <a:latin typeface="Segoe UI" pitchFamily="34" charset="0"/>
                  <a:ea typeface="Segoe UI" pitchFamily="34" charset="0"/>
                  <a:cs typeface="Segoe UI" pitchFamily="34" charset="0"/>
                </a:rPr>
                <a:t>QuickLearn Bobble Maker</a:t>
              </a:r>
            </a:p>
          </p:txBody>
        </p:sp>
        <p:grpSp>
          <p:nvGrpSpPr>
            <p:cNvPr id="17" name="Group 16"/>
            <p:cNvGrpSpPr/>
            <p:nvPr/>
          </p:nvGrpSpPr>
          <p:grpSpPr>
            <a:xfrm>
              <a:off x="81598" y="286385"/>
              <a:ext cx="320040" cy="316520"/>
              <a:chOff x="72073" y="221749"/>
              <a:chExt cx="320040" cy="316520"/>
            </a:xfrm>
          </p:grpSpPr>
          <p:sp>
            <p:nvSpPr>
              <p:cNvPr id="41" name="Oval 40"/>
              <p:cNvSpPr/>
              <p:nvPr/>
            </p:nvSpPr>
            <p:spPr>
              <a:xfrm>
                <a:off x="72073" y="221749"/>
                <a:ext cx="320040" cy="316520"/>
              </a:xfrm>
              <a:prstGeom prst="ellipse">
                <a:avLst/>
              </a:prstGeom>
              <a:gradFill flip="none" rotWithShape="1">
                <a:gsLst>
                  <a:gs pos="91000">
                    <a:srgbClr val="FFFFFF">
                      <a:lumMod val="85000"/>
                    </a:srgbClr>
                  </a:gs>
                  <a:gs pos="36000">
                    <a:srgbClr val="FFFFFF">
                      <a:lumMod val="95000"/>
                    </a:srgbClr>
                  </a:gs>
                  <a:gs pos="100000">
                    <a:srgbClr val="FFFFFF">
                      <a:lumMod val="95000"/>
                    </a:srgbClr>
                  </a:gs>
                </a:gsLst>
                <a:lin ang="5400000" scaled="0"/>
                <a:tileRect/>
              </a:gradFill>
              <a:ln w="3175">
                <a:solidFill>
                  <a:srgbClr val="000000">
                    <a:lumMod val="50000"/>
                    <a:lumOff val="50000"/>
                  </a:srgbClr>
                </a:solidFill>
              </a:ln>
              <a:effectLst/>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sz="1050" u="sng">
                  <a:solidFill>
                    <a:prstClr val="white"/>
                  </a:solidFill>
                </a:endParaRPr>
              </a:p>
            </p:txBody>
          </p:sp>
          <p:sp>
            <p:nvSpPr>
              <p:cNvPr id="42" name="Left Arrow 41"/>
              <p:cNvSpPr/>
              <p:nvPr/>
            </p:nvSpPr>
            <p:spPr>
              <a:xfrm>
                <a:off x="109358" y="275511"/>
                <a:ext cx="223134" cy="208997"/>
              </a:xfrm>
              <a:prstGeom prst="leftArrow">
                <a:avLst/>
              </a:prstGeom>
              <a:solidFill>
                <a:sysClr val="window" lastClr="FFFFFF"/>
              </a:solidFill>
              <a:ln w="3175" cap="flat" cmpd="sng" algn="ctr">
                <a:solidFill>
                  <a:sysClr val="windowText" lastClr="000000">
                    <a:lumMod val="75000"/>
                    <a:lumOff val="25000"/>
                  </a:sysClr>
                </a:solidFill>
                <a:prstDash val="solid"/>
              </a:ln>
              <a:effectLst/>
            </p:spPr>
            <p:txBody>
              <a:bodyPr rtlCol="0" anchor="ctr"/>
              <a:lstStyle/>
              <a:p>
                <a:pPr algn="ctr"/>
                <a:endParaRPr lang="en-US" sz="1050" kern="0">
                  <a:solidFill>
                    <a:prstClr val="white"/>
                  </a:solidFill>
                  <a:latin typeface="Segoe UI"/>
                </a:endParaRPr>
              </a:p>
            </p:txBody>
          </p:sp>
        </p:grpSp>
        <p:grpSp>
          <p:nvGrpSpPr>
            <p:cNvPr id="18" name="Group 17"/>
            <p:cNvGrpSpPr/>
            <p:nvPr/>
          </p:nvGrpSpPr>
          <p:grpSpPr>
            <a:xfrm>
              <a:off x="453671" y="286384"/>
              <a:ext cx="320040" cy="316520"/>
              <a:chOff x="444146" y="221748"/>
              <a:chExt cx="320040" cy="316520"/>
            </a:xfrm>
          </p:grpSpPr>
          <p:sp>
            <p:nvSpPr>
              <p:cNvPr id="39" name="Oval 38"/>
              <p:cNvSpPr/>
              <p:nvPr/>
            </p:nvSpPr>
            <p:spPr>
              <a:xfrm>
                <a:off x="444146" y="221748"/>
                <a:ext cx="320040" cy="316520"/>
              </a:xfrm>
              <a:prstGeom prst="ellipse">
                <a:avLst/>
              </a:prstGeom>
              <a:gradFill flip="none" rotWithShape="1">
                <a:gsLst>
                  <a:gs pos="91000">
                    <a:srgbClr val="FFFFFF">
                      <a:lumMod val="85000"/>
                    </a:srgbClr>
                  </a:gs>
                  <a:gs pos="36000">
                    <a:srgbClr val="FFFFFF">
                      <a:lumMod val="95000"/>
                    </a:srgbClr>
                  </a:gs>
                  <a:gs pos="100000">
                    <a:srgbClr val="FFFFFF">
                      <a:lumMod val="95000"/>
                    </a:srgbClr>
                  </a:gs>
                </a:gsLst>
                <a:lin ang="5400000" scaled="0"/>
                <a:tileRect/>
              </a:gradFill>
              <a:ln w="3175">
                <a:solidFill>
                  <a:srgbClr val="000000">
                    <a:lumMod val="50000"/>
                    <a:lumOff val="50000"/>
                  </a:srgbClr>
                </a:solidFill>
              </a:ln>
              <a:effectLst/>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sz="1050" u="sng">
                  <a:solidFill>
                    <a:prstClr val="white"/>
                  </a:solidFill>
                </a:endParaRPr>
              </a:p>
            </p:txBody>
          </p:sp>
          <p:sp>
            <p:nvSpPr>
              <p:cNvPr id="40" name="Right Arrow 39"/>
              <p:cNvSpPr/>
              <p:nvPr/>
            </p:nvSpPr>
            <p:spPr>
              <a:xfrm>
                <a:off x="481249" y="275509"/>
                <a:ext cx="257146" cy="208999"/>
              </a:xfrm>
              <a:prstGeom prst="rightArrow">
                <a:avLst/>
              </a:prstGeom>
              <a:solidFill>
                <a:sysClr val="window" lastClr="FFFFFF"/>
              </a:solidFill>
              <a:ln w="3175" cap="flat" cmpd="sng" algn="ctr">
                <a:solidFill>
                  <a:sysClr val="windowText" lastClr="000000">
                    <a:lumMod val="75000"/>
                    <a:lumOff val="25000"/>
                  </a:sysClr>
                </a:solidFill>
                <a:prstDash val="solid"/>
              </a:ln>
              <a:effectLst/>
            </p:spPr>
            <p:txBody>
              <a:bodyPr rtlCol="0" anchor="ctr"/>
              <a:lstStyle/>
              <a:p>
                <a:pPr algn="ctr"/>
                <a:endParaRPr lang="en-US" sz="1050" kern="0">
                  <a:solidFill>
                    <a:prstClr val="white"/>
                  </a:solidFill>
                  <a:latin typeface="Segoe UI"/>
                </a:endParaRPr>
              </a:p>
            </p:txBody>
          </p:sp>
        </p:grpSp>
        <p:grpSp>
          <p:nvGrpSpPr>
            <p:cNvPr id="19" name="Minimize - Maximize - Close"/>
            <p:cNvGrpSpPr/>
            <p:nvPr/>
          </p:nvGrpSpPr>
          <p:grpSpPr>
            <a:xfrm>
              <a:off x="8632311" y="92599"/>
              <a:ext cx="384527" cy="78032"/>
              <a:chOff x="9347642" y="131588"/>
              <a:chExt cx="384527" cy="78032"/>
            </a:xfrm>
          </p:grpSpPr>
          <p:cxnSp>
            <p:nvCxnSpPr>
              <p:cNvPr id="34" name="Line"/>
              <p:cNvCxnSpPr/>
              <p:nvPr/>
            </p:nvCxnSpPr>
            <p:spPr>
              <a:xfrm>
                <a:off x="9661396" y="131588"/>
                <a:ext cx="70773" cy="76200"/>
              </a:xfrm>
              <a:prstGeom prst="line">
                <a:avLst/>
              </a:prstGeom>
              <a:ln w="12700">
                <a:solidFill>
                  <a:srgbClr val="FFFFFF"/>
                </a:solidFill>
              </a:ln>
            </p:spPr>
            <p:style>
              <a:lnRef idx="1">
                <a:srgbClr val="4F81BD"/>
              </a:lnRef>
              <a:fillRef idx="0">
                <a:srgbClr val="4F81BD"/>
              </a:fillRef>
              <a:effectRef idx="0">
                <a:srgbClr val="4F81BD"/>
              </a:effectRef>
              <a:fontRef idx="minor">
                <a:srgbClr val="000000"/>
              </a:fontRef>
            </p:style>
          </p:cxnSp>
          <p:cxnSp>
            <p:nvCxnSpPr>
              <p:cNvPr id="35" name="Line"/>
              <p:cNvCxnSpPr/>
              <p:nvPr/>
            </p:nvCxnSpPr>
            <p:spPr>
              <a:xfrm flipH="1">
                <a:off x="9661395" y="131588"/>
                <a:ext cx="70773" cy="76200"/>
              </a:xfrm>
              <a:prstGeom prst="line">
                <a:avLst/>
              </a:prstGeom>
              <a:ln w="12700">
                <a:solidFill>
                  <a:srgbClr val="FFFFFF"/>
                </a:solidFill>
              </a:ln>
            </p:spPr>
            <p:style>
              <a:lnRef idx="1">
                <a:srgbClr val="4F81BD"/>
              </a:lnRef>
              <a:fillRef idx="0">
                <a:srgbClr val="4F81BD"/>
              </a:fillRef>
              <a:effectRef idx="0">
                <a:srgbClr val="4F81BD"/>
              </a:effectRef>
              <a:fontRef idx="minor">
                <a:srgbClr val="000000"/>
              </a:fontRef>
            </p:style>
          </p:cxnSp>
          <p:sp>
            <p:nvSpPr>
              <p:cNvPr id="36" name="Line"/>
              <p:cNvSpPr/>
              <p:nvPr/>
            </p:nvSpPr>
            <p:spPr>
              <a:xfrm rot="10800000" flipV="1">
                <a:off x="9499472" y="143255"/>
                <a:ext cx="91440" cy="9144"/>
              </a:xfrm>
              <a:prstGeom prst="rect">
                <a:avLst/>
              </a:prstGeom>
              <a:solidFill>
                <a:srgbClr val="919191"/>
              </a:solidFill>
              <a:ln w="3175">
                <a:solidFill>
                  <a:srgbClr val="FFFFFF"/>
                </a:solidFill>
              </a:ln>
            </p:spPr>
            <p:style>
              <a:lnRef idx="2">
                <a:srgbClr val="4F81BD">
                  <a:shade val="50000"/>
                </a:srgbClr>
              </a:lnRef>
              <a:fillRef idx="1001">
                <a:srgbClr val="000000"/>
              </a:fillRef>
              <a:effectRef idx="0">
                <a:srgbClr val="4F81BD"/>
              </a:effectRef>
              <a:fontRef idx="minor">
                <a:srgbClr val="000000"/>
              </a:fontRef>
            </p:style>
            <p:txBody>
              <a:bodyPr rtlCol="0" anchor="ctr"/>
              <a:lstStyle/>
              <a:p>
                <a:pPr algn="ctr"/>
                <a:endParaRPr lang="en-US" sz="1050" dirty="0">
                  <a:solidFill>
                    <a:prstClr val="white"/>
                  </a:solidFill>
                </a:endParaRPr>
              </a:p>
            </p:txBody>
          </p:sp>
          <p:sp>
            <p:nvSpPr>
              <p:cNvPr id="37" name="Line"/>
              <p:cNvSpPr/>
              <p:nvPr/>
            </p:nvSpPr>
            <p:spPr>
              <a:xfrm rot="10800000" flipV="1">
                <a:off x="9498658" y="135261"/>
                <a:ext cx="91440" cy="72527"/>
              </a:xfrm>
              <a:prstGeom prst="rect">
                <a:avLst/>
              </a:prstGeom>
              <a:noFill/>
              <a:ln w="12700">
                <a:solidFill>
                  <a:srgbClr val="FFFFFF"/>
                </a:solidFill>
              </a:ln>
            </p:spPr>
            <p:style>
              <a:lnRef idx="2">
                <a:srgbClr val="4F81BD">
                  <a:shade val="50000"/>
                </a:srgbClr>
              </a:lnRef>
              <a:fillRef idx="1001">
                <a:srgbClr val="000000"/>
              </a:fillRef>
              <a:effectRef idx="0">
                <a:srgbClr val="4F81BD"/>
              </a:effectRef>
              <a:fontRef idx="minor">
                <a:srgbClr val="000000"/>
              </a:fontRef>
            </p:style>
            <p:txBody>
              <a:bodyPr rtlCol="0" anchor="ctr"/>
              <a:lstStyle/>
              <a:p>
                <a:pPr algn="ctr"/>
                <a:endParaRPr lang="en-US" sz="1050" dirty="0">
                  <a:solidFill>
                    <a:prstClr val="white"/>
                  </a:solidFill>
                </a:endParaRPr>
              </a:p>
            </p:txBody>
          </p:sp>
          <p:sp>
            <p:nvSpPr>
              <p:cNvPr id="38" name="Line"/>
              <p:cNvSpPr/>
              <p:nvPr/>
            </p:nvSpPr>
            <p:spPr>
              <a:xfrm rot="10800000" flipV="1">
                <a:off x="9347642" y="200476"/>
                <a:ext cx="91440" cy="9144"/>
              </a:xfrm>
              <a:prstGeom prst="rect">
                <a:avLst/>
              </a:prstGeom>
              <a:solidFill>
                <a:srgbClr val="919191"/>
              </a:solidFill>
              <a:ln w="3175">
                <a:solidFill>
                  <a:srgbClr val="FFFFFF"/>
                </a:solidFill>
              </a:ln>
            </p:spPr>
            <p:style>
              <a:lnRef idx="2">
                <a:srgbClr val="4F81BD">
                  <a:shade val="50000"/>
                </a:srgbClr>
              </a:lnRef>
              <a:fillRef idx="1001">
                <a:srgbClr val="000000"/>
              </a:fillRef>
              <a:effectRef idx="0">
                <a:srgbClr val="4F81BD"/>
              </a:effectRef>
              <a:fontRef idx="minor">
                <a:srgbClr val="000000"/>
              </a:fontRef>
            </p:style>
            <p:txBody>
              <a:bodyPr rtlCol="0" anchor="ctr"/>
              <a:lstStyle/>
              <a:p>
                <a:pPr algn="ctr"/>
                <a:endParaRPr lang="en-US" sz="1050" dirty="0">
                  <a:solidFill>
                    <a:prstClr val="white"/>
                  </a:solidFill>
                </a:endParaRPr>
              </a:p>
            </p:txBody>
          </p:sp>
        </p:grpSp>
        <p:sp>
          <p:nvSpPr>
            <p:cNvPr id="20" name="WebPageBody"/>
            <p:cNvSpPr/>
            <p:nvPr/>
          </p:nvSpPr>
          <p:spPr>
            <a:xfrm>
              <a:off x="76200" y="685159"/>
              <a:ext cx="8991600" cy="6066801"/>
            </a:xfrm>
            <a:prstGeom prst="rect">
              <a:avLst/>
            </a:prstGeom>
            <a:solidFill>
              <a:sysClr val="window" lastClr="FFFFFF"/>
            </a:solidFill>
            <a:ln w="3175" cap="flat" cmpd="sng" algn="ctr">
              <a:solidFill>
                <a:srgbClr val="000000">
                  <a:lumMod val="50000"/>
                  <a:lumOff val="50000"/>
                </a:srgbClr>
              </a:solidFill>
              <a:prstDash val="solid"/>
            </a:ln>
            <a:effectLst/>
          </p:spPr>
          <p:txBody>
            <a:bodyPr rtlCol="0" anchor="ctr"/>
            <a:lstStyle/>
            <a:p>
              <a:pPr algn="ctr"/>
              <a:endParaRPr lang="en-US" sz="1050" kern="0">
                <a:solidFill>
                  <a:prstClr val="white"/>
                </a:solidFill>
                <a:latin typeface="Segoe UI"/>
              </a:endParaRPr>
            </a:p>
          </p:txBody>
        </p:sp>
        <p:grpSp>
          <p:nvGrpSpPr>
            <p:cNvPr id="21" name="Group 20"/>
            <p:cNvGrpSpPr/>
            <p:nvPr/>
          </p:nvGrpSpPr>
          <p:grpSpPr>
            <a:xfrm>
              <a:off x="8386335" y="360579"/>
              <a:ext cx="640645" cy="183940"/>
              <a:chOff x="8303527" y="360579"/>
              <a:chExt cx="640645" cy="183940"/>
            </a:xfrm>
          </p:grpSpPr>
          <p:pic>
            <p:nvPicPr>
              <p:cNvPr id="31" name="Picture 2" descr="C:\Users\t-dantay\Documents\Placeholders\hom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03527" y="361109"/>
                <a:ext cx="185783" cy="182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t-dantay\Documents\Placeholders\setting.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3480" r="35484"/>
              <a:stretch/>
            </p:blipFill>
            <p:spPr bwMode="auto">
              <a:xfrm>
                <a:off x="8761292" y="360579"/>
                <a:ext cx="182880" cy="1839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t-dantay\Documents\Placeholders\sta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29364" y="361109"/>
                <a:ext cx="191874" cy="182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923925" y="340846"/>
              <a:ext cx="7142930" cy="228600"/>
              <a:chOff x="923925" y="340846"/>
              <a:chExt cx="7142930" cy="228600"/>
            </a:xfrm>
          </p:grpSpPr>
          <p:sp>
            <p:nvSpPr>
              <p:cNvPr id="23" name="UrlBar"/>
              <p:cNvSpPr/>
              <p:nvPr/>
            </p:nvSpPr>
            <p:spPr>
              <a:xfrm>
                <a:off x="923925" y="340846"/>
                <a:ext cx="7142930" cy="228600"/>
              </a:xfrm>
              <a:prstGeom prst="rect">
                <a:avLst/>
              </a:prstGeom>
              <a:solidFill>
                <a:sysClr val="window" lastClr="FFFFFF"/>
              </a:solidFill>
              <a:ln w="3175" cap="flat" cmpd="sng" algn="ctr">
                <a:solidFill>
                  <a:srgbClr val="000000">
                    <a:lumMod val="50000"/>
                    <a:lumOff val="50000"/>
                  </a:srgbClr>
                </a:solidFill>
                <a:prstDash val="solid"/>
              </a:ln>
              <a:effectLst/>
            </p:spPr>
            <p:txBody>
              <a:bodyPr rtlCol="0" anchor="ctr"/>
              <a:lstStyle/>
              <a:p>
                <a:r>
                  <a:rPr lang="en-US" sz="1200" kern="0" dirty="0">
                    <a:solidFill>
                      <a:prstClr val="black">
                        <a:lumMod val="75000"/>
                        <a:lumOff val="25000"/>
                      </a:prstClr>
                    </a:solidFill>
                    <a:latin typeface="Segoe UI"/>
                  </a:rPr>
                  <a:t>http://bobbledemo.azurewebsites.net</a:t>
                </a:r>
              </a:p>
            </p:txBody>
          </p:sp>
          <p:grpSp>
            <p:nvGrpSpPr>
              <p:cNvPr id="24" name="Group 23"/>
              <p:cNvGrpSpPr/>
              <p:nvPr/>
            </p:nvGrpSpPr>
            <p:grpSpPr>
              <a:xfrm>
                <a:off x="7260350" y="363706"/>
                <a:ext cx="744325" cy="182880"/>
                <a:chOff x="7260350" y="363706"/>
                <a:chExt cx="744325" cy="182880"/>
              </a:xfrm>
            </p:grpSpPr>
            <p:pic>
              <p:nvPicPr>
                <p:cNvPr id="25" name="Search" descr="C:\Users\t-dantay\Documents\Placeholders\search.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260350" y="363706"/>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6" name="Refresh" descr="C:\Users\t-dantay\Documents\First24\arrowrepeat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44400" y="363706"/>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7" name="Drop Down" descr="C:\Users\t-dantay\Documents\First24\arrowsimple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a:off x="7476150" y="409426"/>
                  <a:ext cx="91440" cy="9144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X"/>
                <p:cNvGrpSpPr/>
                <p:nvPr/>
              </p:nvGrpSpPr>
              <p:grpSpPr>
                <a:xfrm>
                  <a:off x="7913235" y="409426"/>
                  <a:ext cx="91440" cy="91440"/>
                  <a:chOff x="4687215" y="1739180"/>
                  <a:chExt cx="91440" cy="91440"/>
                </a:xfrm>
              </p:grpSpPr>
              <p:cxnSp>
                <p:nvCxnSpPr>
                  <p:cNvPr id="29" name="Straight Connector 28"/>
                  <p:cNvCxnSpPr/>
                  <p:nvPr/>
                </p:nvCxnSpPr>
                <p:spPr>
                  <a:xfrm flipV="1">
                    <a:off x="4687215" y="1739180"/>
                    <a:ext cx="91440" cy="91440"/>
                  </a:xfrm>
                  <a:prstGeom prst="line">
                    <a:avLst/>
                  </a:prstGeom>
                  <a:ln w="28575">
                    <a:solidFill>
                      <a:srgbClr val="FFFFFF">
                        <a:lumMod val="50000"/>
                      </a:srgbClr>
                    </a:solidFill>
                  </a:ln>
                </p:spPr>
                <p:style>
                  <a:lnRef idx="1">
                    <a:srgbClr val="FFFFFF"/>
                  </a:lnRef>
                  <a:fillRef idx="0">
                    <a:srgbClr val="FFFFFF"/>
                  </a:fillRef>
                  <a:effectRef idx="0">
                    <a:srgbClr val="FFFFFF"/>
                  </a:effectRef>
                  <a:fontRef idx="minor">
                    <a:srgbClr val="000000"/>
                  </a:fontRef>
                </p:style>
              </p:cxnSp>
              <p:cxnSp>
                <p:nvCxnSpPr>
                  <p:cNvPr id="30" name="Straight Connector 29"/>
                  <p:cNvCxnSpPr/>
                  <p:nvPr/>
                </p:nvCxnSpPr>
                <p:spPr>
                  <a:xfrm>
                    <a:off x="4687215" y="1739180"/>
                    <a:ext cx="91440" cy="91440"/>
                  </a:xfrm>
                  <a:prstGeom prst="line">
                    <a:avLst/>
                  </a:prstGeom>
                  <a:ln w="28575">
                    <a:solidFill>
                      <a:srgbClr val="FFFFFF">
                        <a:lumMod val="50000"/>
                      </a:srgbClr>
                    </a:solidFill>
                  </a:ln>
                </p:spPr>
                <p:style>
                  <a:lnRef idx="1">
                    <a:srgbClr val="FFFFFF"/>
                  </a:lnRef>
                  <a:fillRef idx="0">
                    <a:srgbClr val="FFFFFF"/>
                  </a:fillRef>
                  <a:effectRef idx="0">
                    <a:srgbClr val="FFFFFF"/>
                  </a:effectRef>
                  <a:fontRef idx="minor">
                    <a:srgbClr val="000000"/>
                  </a:fontRef>
                </p:style>
              </p:cxnSp>
            </p:grpSp>
          </p:grpSp>
        </p:grpSp>
      </p:grpSp>
      <p:grpSp>
        <p:nvGrpSpPr>
          <p:cNvPr id="50" name="Group 49"/>
          <p:cNvGrpSpPr/>
          <p:nvPr/>
        </p:nvGrpSpPr>
        <p:grpSpPr>
          <a:xfrm>
            <a:off x="1905164" y="3237952"/>
            <a:ext cx="747351" cy="1169614"/>
            <a:chOff x="1905164" y="3237952"/>
            <a:chExt cx="747351" cy="1169614"/>
          </a:xfrm>
        </p:grpSpPr>
        <p:pic>
          <p:nvPicPr>
            <p:cNvPr id="43" name="Picture 2" descr="C:\Users\t-dantay\Documents\Placeholders\shoppingcart.png"/>
            <p:cNvPicPr>
              <a:picLocks noChangeAspect="1" noChangeArrowheads="1"/>
            </p:cNvPicPr>
            <p:nvPr>
              <p:custDataLst>
                <p:custData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905164" y="3765311"/>
              <a:ext cx="747351" cy="64225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custDataLst>
                <p:custData r:id="rId5"/>
              </p:custDataLst>
            </p:nvPr>
          </p:nvPicPr>
          <p:blipFill>
            <a:blip r:embed="rId19" cstate="print">
              <a:extLst>
                <a:ext uri="{28A0092B-C50C-407E-A947-70E740481C1C}">
                  <a14:useLocalDpi xmlns:a14="http://schemas.microsoft.com/office/drawing/2010/main" val="0"/>
                </a:ext>
              </a:extLst>
            </a:blip>
            <a:stretch>
              <a:fillRect/>
            </a:stretch>
          </p:blipFill>
          <p:spPr>
            <a:xfrm>
              <a:off x="2089280" y="3237952"/>
              <a:ext cx="563235" cy="563235"/>
            </a:xfrm>
            <a:prstGeom prst="rect">
              <a:avLst/>
            </a:prstGeom>
          </p:spPr>
        </p:pic>
      </p:grpSp>
      <p:pic>
        <p:nvPicPr>
          <p:cNvPr id="45" name="Picture 2" descr="C:\Users\t-dantay\Documents\Placeholders\user.png"/>
          <p:cNvPicPr>
            <a:picLocks noChangeAspect="1" noChangeArrowheads="1"/>
          </p:cNvPicPr>
          <p:nvPr>
            <p:custDataLst>
              <p:custData r:id="rId3"/>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873583" y="4796858"/>
            <a:ext cx="1010116" cy="11048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96369" y="4733178"/>
            <a:ext cx="2983509" cy="769441"/>
          </a:xfrm>
          <a:prstGeom prst="rect">
            <a:avLst/>
          </a:prstGeom>
          <a:noFill/>
        </p:spPr>
        <p:txBody>
          <a:bodyPr wrap="none" rtlCol="0">
            <a:spAutoFit/>
          </a:bodyPr>
          <a:lstStyle/>
          <a:p>
            <a:r>
              <a:rPr lang="en-US" sz="4400" dirty="0">
                <a:solidFill>
                  <a:schemeClr val="accent2"/>
                </a:solidFill>
                <a:latin typeface="Consolas" panose="020B0609020204030204" pitchFamily="49" charset="0"/>
              </a:rPr>
              <a:t>&lt;?xml...&gt;</a:t>
            </a:r>
          </a:p>
        </p:txBody>
      </p:sp>
      <p:sp>
        <p:nvSpPr>
          <p:cNvPr id="47" name="TextBox 46"/>
          <p:cNvSpPr txBox="1"/>
          <p:nvPr/>
        </p:nvSpPr>
        <p:spPr>
          <a:xfrm>
            <a:off x="4896369" y="3374453"/>
            <a:ext cx="2983509" cy="769441"/>
          </a:xfrm>
          <a:prstGeom prst="rect">
            <a:avLst/>
          </a:prstGeom>
          <a:noFill/>
        </p:spPr>
        <p:txBody>
          <a:bodyPr wrap="none" rtlCol="0">
            <a:spAutoFit/>
          </a:bodyPr>
          <a:lstStyle/>
          <a:p>
            <a:r>
              <a:rPr lang="en-US" sz="4400" dirty="0">
                <a:solidFill>
                  <a:schemeClr val="accent2"/>
                </a:solidFill>
                <a:latin typeface="Consolas" panose="020B0609020204030204" pitchFamily="49" charset="0"/>
              </a:rPr>
              <a:t>&lt;?xml...&gt;</a:t>
            </a:r>
          </a:p>
        </p:txBody>
      </p:sp>
      <p:sp>
        <p:nvSpPr>
          <p:cNvPr id="51" name="Striped Right Arrow 50"/>
          <p:cNvSpPr/>
          <p:nvPr/>
        </p:nvSpPr>
        <p:spPr>
          <a:xfrm>
            <a:off x="2939183" y="3473849"/>
            <a:ext cx="1986534" cy="64839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riped Right Arrow 51"/>
          <p:cNvSpPr/>
          <p:nvPr/>
        </p:nvSpPr>
        <p:spPr>
          <a:xfrm rot="2088243">
            <a:off x="7773951" y="3931744"/>
            <a:ext cx="865295" cy="4369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riped Right Arrow 52"/>
          <p:cNvSpPr/>
          <p:nvPr/>
        </p:nvSpPr>
        <p:spPr>
          <a:xfrm>
            <a:off x="7821256" y="4944162"/>
            <a:ext cx="865295" cy="4369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triped Right Arrow 53"/>
          <p:cNvSpPr/>
          <p:nvPr/>
        </p:nvSpPr>
        <p:spPr>
          <a:xfrm>
            <a:off x="2985006" y="4838972"/>
            <a:ext cx="1986534" cy="64839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971541" y="3374454"/>
            <a:ext cx="2755106" cy="2239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5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p:bldP spid="51" grpId="0" animBg="1"/>
      <p:bldP spid="52" grpId="0" animBg="1"/>
      <p:bldP spid="53" grpId="0" animBg="1"/>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Proven Patterns</a:t>
            </a:r>
          </a:p>
        </p:txBody>
      </p:sp>
      <p:sp>
        <p:nvSpPr>
          <p:cNvPr id="9" name="Text Placeholder 8"/>
          <p:cNvSpPr>
            <a:spLocks noGrp="1"/>
          </p:cNvSpPr>
          <p:nvPr>
            <p:ph type="body" idx="1"/>
          </p:nvPr>
        </p:nvSpPr>
        <p:spPr/>
        <p:txBody>
          <a:bodyPr/>
          <a:lstStyle/>
          <a:p>
            <a:endParaRPr lang="en-US"/>
          </a:p>
        </p:txBody>
      </p:sp>
      <p:sp>
        <p:nvSpPr>
          <p:cNvPr id="7" name="Slide Number Placeholder 6"/>
          <p:cNvSpPr>
            <a:spLocks noGrp="1"/>
          </p:cNvSpPr>
          <p:nvPr>
            <p:ph type="sldNum" sz="quarter" idx="12"/>
          </p:nvPr>
        </p:nvSpPr>
        <p:spPr/>
        <p:txBody>
          <a:bodyPr/>
          <a:lstStyle/>
          <a:p>
            <a:fld id="{BD173E30-8D43-43BA-9C8B-0C6B0D93C555}" type="slidenum">
              <a:rPr lang="en-IN" smtClean="0"/>
              <a:t>9</a:t>
            </a:fld>
            <a:endParaRPr lang="en-IN"/>
          </a:p>
        </p:txBody>
      </p:sp>
    </p:spTree>
    <p:extLst>
      <p:ext uri="{BB962C8B-B14F-4D97-AF65-F5344CB8AC3E}">
        <p14:creationId xmlns:p14="http://schemas.microsoft.com/office/powerpoint/2010/main" val="351566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ontrol xmlns="http://schemas.microsoft.com/VisualStudio/2011/storyboarding/control">
  <Id Name="System.Storyboarding.Icons.User" Revision="1" Stencil="System.Storyboarding.Icons" StencilVersion="0.1"/>
</Control>
</file>

<file path=customXml/item3.xml><?xml version="1.0" encoding="utf-8"?>
<Control xmlns="http://schemas.microsoft.com/VisualStudio/2011/storyboarding/control">
  <Id Name="System.Storyboarding.Backgrounds.WebBrowser" Revision="1" Stencil="System.Storyboarding.Backgrounds" StencilVersion="0.1"/>
</Control>
</file>

<file path=customXml/item4.xml><?xml version="1.0" encoding="utf-8"?>
<ct:contentTypeSchema xmlns:ct="http://schemas.microsoft.com/office/2006/metadata/contentType" xmlns:ma="http://schemas.microsoft.com/office/2006/metadata/properties/metaAttributes" ct:_="" ma:_="" ma:contentTypeName="Document" ma:contentTypeID="0x01010099CEF10188F5DB4CAD48EE3382E598CC" ma:contentTypeVersion="2" ma:contentTypeDescription="Create a new document." ma:contentTypeScope="" ma:versionID="196fd190ee28d1df80497c7f9a7e3af4">
  <xsd:schema xmlns:xsd="http://www.w3.org/2001/XMLSchema" xmlns:xs="http://www.w3.org/2001/XMLSchema" xmlns:p="http://schemas.microsoft.com/office/2006/metadata/properties" xmlns:ns2="6572b90b-9a27-40e9-bbdc-d32d2d31ad39" targetNamespace="http://schemas.microsoft.com/office/2006/metadata/properties" ma:root="true" ma:fieldsID="94359086f69d9b556ad3cef7f3b40eaf" ns2:_="">
    <xsd:import namespace="6572b90b-9a27-40e9-bbdc-d32d2d31ad3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2b90b-9a27-40e9-bbdc-d32d2d31ad3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Control xmlns="http://schemas.microsoft.com/VisualStudio/2011/storyboarding/control">
  <Id Name="System.Storyboarding.Icons.Image" Revision="1" Stencil="System.Storyboarding.Icons" StencilVersion="0.1"/>
</Control>
</file>

<file path=customXml/item6.xml><?xml version="1.0" encoding="utf-8"?>
<Control xmlns="http://schemas.microsoft.com/VisualStudio/2011/storyboarding/control">
  <Id Name="System.Storyboarding.Icons.ShoppingCart" Revision="1" Stencil="System.Storyboarding.Icons" StencilVersion="0.1"/>
</Control>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961071-4733-4B52-AC6E-FE37DE8D270A}">
  <ds:schemaRefs>
    <ds:schemaRef ds:uri="http://purl.org/dc/terms/"/>
    <ds:schemaRef ds:uri="http://schemas.openxmlformats.org/package/2006/metadata/core-properties"/>
    <ds:schemaRef ds:uri="6572b90b-9a27-40e9-bbdc-d32d2d31ad39"/>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8067FB12-4D8C-4BD6-B40C-29EF55B92C48}">
  <ds:schemaRefs>
    <ds:schemaRef ds:uri="http://schemas.microsoft.com/VisualStudio/2011/storyboarding/control"/>
  </ds:schemaRefs>
</ds:datastoreItem>
</file>

<file path=customXml/itemProps3.xml><?xml version="1.0" encoding="utf-8"?>
<ds:datastoreItem xmlns:ds="http://schemas.openxmlformats.org/officeDocument/2006/customXml" ds:itemID="{414E5702-B237-4535-9312-274A7B247A96}">
  <ds:schemaRefs>
    <ds:schemaRef ds:uri="http://schemas.microsoft.com/VisualStudio/2011/storyboarding/control"/>
  </ds:schemaRefs>
</ds:datastoreItem>
</file>

<file path=customXml/itemProps4.xml><?xml version="1.0" encoding="utf-8"?>
<ds:datastoreItem xmlns:ds="http://schemas.openxmlformats.org/officeDocument/2006/customXml" ds:itemID="{4253CDD7-9DC1-4849-BAB7-1BE9C37B681F}"/>
</file>

<file path=customXml/itemProps5.xml><?xml version="1.0" encoding="utf-8"?>
<ds:datastoreItem xmlns:ds="http://schemas.openxmlformats.org/officeDocument/2006/customXml" ds:itemID="{C88EA12F-1610-465F-9DD0-0BAFA4D12CDF}">
  <ds:schemaRefs>
    <ds:schemaRef ds:uri="http://schemas.microsoft.com/VisualStudio/2011/storyboarding/control"/>
  </ds:schemaRefs>
</ds:datastoreItem>
</file>

<file path=customXml/itemProps6.xml><?xml version="1.0" encoding="utf-8"?>
<ds:datastoreItem xmlns:ds="http://schemas.openxmlformats.org/officeDocument/2006/customXml" ds:itemID="{3A7C4357-2BCF-4832-B417-28061E041A2A}">
  <ds:schemaRefs>
    <ds:schemaRef ds:uri="http://schemas.microsoft.com/VisualStudio/2011/storyboarding/control"/>
  </ds:schemaRefs>
</ds:datastoreItem>
</file>

<file path=customXml/itemProps7.xml><?xml version="1.0" encoding="utf-8"?>
<ds:datastoreItem xmlns:ds="http://schemas.openxmlformats.org/officeDocument/2006/customXml" ds:itemID="{4F5DDBC7-3C37-4430-8106-CA41DCA637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663</TotalTime>
  <Words>1756</Words>
  <Application>Microsoft Office PowerPoint</Application>
  <PresentationFormat>Widescreen</PresentationFormat>
  <Paragraphs>250</Paragraphs>
  <Slides>46</Slides>
  <Notes>22</Notes>
  <HiddenSlides>24</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6" baseType="lpstr">
      <vt:lpstr>Arial</vt:lpstr>
      <vt:lpstr>Calibri</vt:lpstr>
      <vt:lpstr>Consolas</vt:lpstr>
      <vt:lpstr>Lato</vt:lpstr>
      <vt:lpstr>Montserrat</vt:lpstr>
      <vt:lpstr>Segoe UI</vt:lpstr>
      <vt:lpstr>Segoe UI Semibold</vt:lpstr>
      <vt:lpstr>Wingdings</vt:lpstr>
      <vt:lpstr>Office Theme</vt:lpstr>
      <vt:lpstr>Image</vt:lpstr>
      <vt:lpstr>PowerPoint Presentation</vt:lpstr>
      <vt:lpstr>Nick Hauenstein</vt:lpstr>
      <vt:lpstr>TOOLS VS FOOD</vt:lpstr>
      <vt:lpstr>Priorities</vt:lpstr>
      <vt:lpstr>Business Challenges + Constraints </vt:lpstr>
      <vt:lpstr>Imagine that we make custom bobbleheads</vt:lpstr>
      <vt:lpstr>How It Works</vt:lpstr>
      <vt:lpstr>What happens behind the scenes right now that we cannot escape?</vt:lpstr>
      <vt:lpstr>Proven Patterns</vt:lpstr>
      <vt:lpstr>Sketching It Out</vt:lpstr>
      <vt:lpstr>Which Patterns?</vt:lpstr>
      <vt:lpstr>Tools</vt:lpstr>
      <vt:lpstr>So How Do I Build That with BizTalk Server?</vt:lpstr>
      <vt:lpstr>You Can Use API Apps</vt:lpstr>
      <vt:lpstr>You Could Also Use Logic Apps</vt:lpstr>
      <vt:lpstr>You Can Use API Apps</vt:lpstr>
      <vt:lpstr>So How Do I Build That with BizTalk Server?</vt:lpstr>
      <vt:lpstr>What About Publish/Subscribe For Logic Apps?</vt:lpstr>
      <vt:lpstr>Use Azure Service Bus and Logic Apps Together</vt:lpstr>
      <vt:lpstr>So How Do I Build That with BizTalk Server?</vt:lpstr>
      <vt:lpstr>You Could Also Use Logic Apps</vt:lpstr>
      <vt:lpstr>You Can Use API Apps</vt:lpstr>
      <vt:lpstr>BizTalk Server Architecture</vt:lpstr>
      <vt:lpstr>What if we did Logic Apps like this?</vt:lpstr>
      <vt:lpstr>Use Azure Service Bus and Logic Apps Together</vt:lpstr>
      <vt:lpstr>PowerPoint Presentation</vt:lpstr>
      <vt:lpstr>Demo</vt:lpstr>
      <vt:lpstr>End to End Message Flow</vt:lpstr>
      <vt:lpstr>First Message</vt:lpstr>
      <vt:lpstr>Logic App: XmlIn-FILE</vt:lpstr>
      <vt:lpstr>Logic App: PrintProcess</vt:lpstr>
      <vt:lpstr>Logic App: PrintProcess</vt:lpstr>
      <vt:lpstr>PowerPoint Presentation</vt:lpstr>
      <vt:lpstr>Logic App: PrintProcess</vt:lpstr>
      <vt:lpstr>PowerPoint Presentation</vt:lpstr>
      <vt:lpstr>Second Message</vt:lpstr>
      <vt:lpstr>Logic App: XmlIn-FILE</vt:lpstr>
      <vt:lpstr>Logic App: PrintProcess</vt:lpstr>
      <vt:lpstr>Logic App: PrintProcess</vt:lpstr>
      <vt:lpstr>Logic App: PrintProcess</vt:lpstr>
      <vt:lpstr>PowerPoint Presentation</vt:lpstr>
      <vt:lpstr>Call to Action</vt:lpstr>
      <vt:lpstr>We Needed Custom Components</vt:lpstr>
      <vt:lpstr>A Golden Opportunity</vt:lpstr>
      <vt:lpstr>What Now?</vt:lpstr>
      <vt:lpstr>Get the Slides/Code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Sriram Hariharan</dc:creator>
  <cp:lastModifiedBy>Nick Hauenstein</cp:lastModifiedBy>
  <cp:revision>90</cp:revision>
  <dcterms:created xsi:type="dcterms:W3CDTF">2016-04-19T12:30:53Z</dcterms:created>
  <dcterms:modified xsi:type="dcterms:W3CDTF">2016-05-13T05:09:14Z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0x01010099CEF10188F5DB4CAD48EE3382E598CC</vt:lpwstr>
  </property>
  <property fmtid="{D5CDD505-2E9C-101B-9397-08002B2CF9AE}" pid="3" name="Tfs.IsStoryboard">
    <vt:bool>true</vt:bool>
  </property>
</Properties>
</file>