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3" r:id="rId2"/>
    <p:sldId id="257" r:id="rId3"/>
    <p:sldId id="298" r:id="rId4"/>
    <p:sldId id="299" r:id="rId5"/>
    <p:sldId id="300" r:id="rId6"/>
    <p:sldId id="301" r:id="rId7"/>
    <p:sldId id="302" r:id="rId8"/>
    <p:sldId id="306" r:id="rId9"/>
    <p:sldId id="322" r:id="rId10"/>
    <p:sldId id="309" r:id="rId11"/>
    <p:sldId id="305" r:id="rId12"/>
    <p:sldId id="304" r:id="rId13"/>
    <p:sldId id="307" r:id="rId14"/>
    <p:sldId id="303" r:id="rId15"/>
    <p:sldId id="308" r:id="rId16"/>
    <p:sldId id="311" r:id="rId17"/>
    <p:sldId id="319" r:id="rId18"/>
    <p:sldId id="317" r:id="rId19"/>
    <p:sldId id="320" r:id="rId20"/>
    <p:sldId id="318" r:id="rId21"/>
    <p:sldId id="321" r:id="rId22"/>
    <p:sldId id="310" r:id="rId23"/>
    <p:sldId id="314" r:id="rId24"/>
    <p:sldId id="315" r:id="rId25"/>
    <p:sldId id="312" r:id="rId26"/>
    <p:sldId id="316" r:id="rId27"/>
    <p:sldId id="324" r:id="rId28"/>
    <p:sldId id="3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D22"/>
    <a:srgbClr val="C9F6FB"/>
    <a:srgbClr val="91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5032" autoAdjust="0"/>
  </p:normalViewPr>
  <p:slideViewPr>
    <p:cSldViewPr snapToGrid="0">
      <p:cViewPr>
        <p:scale>
          <a:sx n="109" d="100"/>
          <a:sy n="109" d="100"/>
        </p:scale>
        <p:origin x="3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15DA-CC1D-4181-974F-2A1827CAEF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C9AE6-9795-4703-8337-E3A9DD62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C9AE6-9795-4703-8337-E3A9DD62E7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5670380"/>
            <a:ext cx="8962384" cy="884990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1961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11653459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930706" y="6006587"/>
            <a:ext cx="1813243" cy="387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303" y="301617"/>
            <a:ext cx="3584143" cy="567015"/>
          </a:xfrm>
        </p:spPr>
        <p:txBody>
          <a:bodyPr lIns="182880" tIns="146304" rIns="182880" bIns="146304"/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 Here</a:t>
            </a:r>
          </a:p>
        </p:txBody>
      </p:sp>
    </p:spTree>
    <p:extLst>
      <p:ext uri="{BB962C8B-B14F-4D97-AF65-F5344CB8AC3E}">
        <p14:creationId xmlns:p14="http://schemas.microsoft.com/office/powerpoint/2010/main" val="16846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51364" y="2980724"/>
            <a:ext cx="7171401" cy="896552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None/>
              <a:defRPr lang="en-US" sz="3529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3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863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863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863">
                <a:solidFill>
                  <a:srgbClr val="FFFFFF"/>
                </a:solidFill>
              </a:defRPr>
            </a:lvl5pPr>
          </a:lstStyle>
          <a:p>
            <a:pPr marL="0" lvl="0" indent="0" algn="l" defTabSz="896157" rtl="0" eaLnBrk="1" latinLnBrk="0" hangingPunct="1">
              <a:spcBef>
                <a:spcPct val="200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9240" y="1507552"/>
            <a:ext cx="3854647" cy="3842896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3921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18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122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51364" y="2980724"/>
            <a:ext cx="7171401" cy="896552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529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96157" rtl="0" eaLnBrk="1" latinLnBrk="0" hangingPunct="1">
              <a:spcBef>
                <a:spcPct val="2000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9242" y="291070"/>
            <a:ext cx="11653522" cy="896552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69240" y="1507552"/>
            <a:ext cx="3854647" cy="3842896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3921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18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4343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51364" y="2980724"/>
            <a:ext cx="7171401" cy="896552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529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96157" rtl="0" eaLnBrk="1" latinLnBrk="0" hangingPunct="1">
              <a:spcBef>
                <a:spcPct val="200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69239" y="1505896"/>
            <a:ext cx="3854627" cy="384620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224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504822"/>
          </a:xfrm>
        </p:spPr>
        <p:txBody>
          <a:bodyPr>
            <a:spAutoFit/>
          </a:bodyPr>
          <a:lstStyle>
            <a:lvl1pPr>
              <a:defRPr lang="en-US" sz="2353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72691" indent="-236546">
              <a:defRPr lang="en-US" sz="2353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60184" indent="-336145">
              <a:defRPr lang="en-US" sz="2353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1961"/>
            </a:lvl4pPr>
            <a:lvl5pPr>
              <a:defRPr sz="1961"/>
            </a:lvl5pPr>
          </a:lstStyle>
          <a:p>
            <a:pPr marL="0" lvl="0" indent="0" algn="l" defTabSz="896157" rtl="0" eaLnBrk="1" latinLnBrk="0" hangingPunct="1">
              <a:spcBef>
                <a:spcPct val="2000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896157" rtl="0" eaLnBrk="1" latinLnBrk="0" hangingPunct="1">
              <a:spcBef>
                <a:spcPct val="2000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896157" rtl="0" eaLnBrk="1" latinLnBrk="0" hangingPunct="1">
              <a:spcBef>
                <a:spcPct val="20000"/>
              </a:spcBef>
              <a:spcAft>
                <a:spcPts val="800"/>
              </a:spcAft>
              <a:buFont typeface="Arial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541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511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095548" y="2425049"/>
            <a:ext cx="8000903" cy="2007903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4040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930706" y="6006587"/>
            <a:ext cx="1813243" cy="38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3032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5" y="3085694"/>
            <a:ext cx="3227129" cy="6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18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69239" y="2262478"/>
            <a:ext cx="1532465" cy="316989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18774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56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651737" y="2256322"/>
            <a:ext cx="3169353" cy="31822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56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095785" y="2257102"/>
            <a:ext cx="3826977" cy="318064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56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076404" y="2256137"/>
            <a:ext cx="2300636" cy="31825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18774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56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2606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7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9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5670380"/>
            <a:ext cx="8962384" cy="884990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1961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11653459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129868" y="5984140"/>
            <a:ext cx="1607625" cy="403448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303" y="301617"/>
            <a:ext cx="3584143" cy="567015"/>
          </a:xfrm>
        </p:spPr>
        <p:txBody>
          <a:bodyPr lIns="182880" tIns="146304" rIns="182880" bIns="146304"/>
          <a:lstStyle>
            <a:lvl1pPr marL="0" indent="0">
              <a:buNone/>
              <a:defRPr sz="1961">
                <a:latin typeface="+mn-lt"/>
              </a:defRPr>
            </a:lvl1pPr>
            <a:lvl2pPr marL="336145" indent="0">
              <a:buNone/>
              <a:defRPr sz="1961"/>
            </a:lvl2pPr>
            <a:lvl3pPr marL="560241" indent="0">
              <a:buNone/>
              <a:defRPr sz="1961"/>
            </a:lvl3pPr>
            <a:lvl4pPr marL="784338" indent="0">
              <a:buNone/>
              <a:defRPr sz="1961"/>
            </a:lvl4pPr>
            <a:lvl5pPr marL="1008435" indent="0">
              <a:buNone/>
              <a:defRPr sz="1961"/>
            </a:lvl5pPr>
          </a:lstStyle>
          <a:p>
            <a:pPr lvl="0"/>
            <a:r>
              <a:rPr lang="en-US" dirty="0"/>
              <a:t>Session Code Here</a:t>
            </a:r>
          </a:p>
        </p:txBody>
      </p:sp>
    </p:spTree>
    <p:extLst>
      <p:ext uri="{BB962C8B-B14F-4D97-AF65-F5344CB8AC3E}">
        <p14:creationId xmlns:p14="http://schemas.microsoft.com/office/powerpoint/2010/main" val="23385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ed Non-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430002" y="6477875"/>
            <a:ext cx="761998" cy="380126"/>
          </a:xfrm>
          <a:prstGeom prst="rect">
            <a:avLst/>
          </a:prstGeom>
        </p:spPr>
        <p:txBody>
          <a:bodyPr/>
          <a:lstStyle/>
          <a:p>
            <a:pPr defTabSz="914367"/>
            <a:fld id="{4CED8391-71CF-4FD3-A093-40D26DE2D47C}" type="slidenum">
              <a:rPr lang="en-US" smtClean="0">
                <a:solidFill>
                  <a:srgbClr val="00188F"/>
                </a:solidFill>
              </a:rPr>
              <a:pPr defTabSz="914367"/>
              <a:t>‹#›</a:t>
            </a:fld>
            <a:endParaRPr lang="en-US">
              <a:solidFill>
                <a:srgbClr val="0018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4175" y="1181101"/>
            <a:ext cx="11234738" cy="20553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6880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100250"/>
            <a:ext cx="12193200" cy="67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0588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/>
            </a:lvl1pPr>
            <a:lvl2pPr marL="0" indent="0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2353"/>
            </a:lvl3pPr>
            <a:lvl4pPr marL="0" indent="0">
              <a:buNone/>
              <a:defRPr sz="1961"/>
            </a:lvl4pPr>
            <a:lvl5pPr marL="0" indent="0">
              <a:buNone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3191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47788" y="1189176"/>
            <a:ext cx="6274974" cy="2727993"/>
          </a:xfrm>
        </p:spPr>
        <p:txBody>
          <a:bodyPr wrap="square"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442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47788" y="1189176"/>
            <a:ext cx="6274974" cy="2727993"/>
          </a:xfrm>
        </p:spPr>
        <p:txBody>
          <a:bodyPr wrap="square">
            <a:spAutoFit/>
          </a:bodyPr>
          <a:lstStyle>
            <a:lvl1pPr marL="0" indent="0">
              <a:spcBef>
                <a:spcPts val="1765"/>
              </a:spcBef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 sz="2353"/>
            </a:lvl3pPr>
            <a:lvl4pPr marL="0" indent="0">
              <a:buNone/>
              <a:defRPr sz="1961"/>
            </a:lvl4pPr>
            <a:lvl5pPr marL="0" indent="0">
              <a:buNone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647788" y="289511"/>
            <a:ext cx="6277292" cy="899665"/>
          </a:xfrm>
        </p:spPr>
        <p:txBody>
          <a:bodyPr/>
          <a:lstStyle/>
          <a:p>
            <a:r>
              <a:rPr lang="en-US" dirty="0"/>
              <a:t>Click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14773163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17113" y="1635896"/>
            <a:ext cx="8605649" cy="4931036"/>
          </a:xfrm>
        </p:spPr>
        <p:txBody>
          <a:bodyPr wrap="square">
            <a:no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7582" y="1635896"/>
            <a:ext cx="2689274" cy="4931036"/>
          </a:xfrm>
        </p:spPr>
        <p:txBody>
          <a:bodyPr>
            <a:noAutofit/>
          </a:bodyPr>
          <a:lstStyle>
            <a:lvl1pPr marL="0" indent="0">
              <a:buNone/>
              <a:defRPr kumimoji="0" lang="en-US" sz="2353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8961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8205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64" y="2084173"/>
            <a:ext cx="9860672" cy="1793104"/>
          </a:xfrm>
        </p:spPr>
        <p:txBody>
          <a:bodyPr/>
          <a:lstStyle>
            <a:lvl1pPr>
              <a:defRPr sz="470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701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7582" y="1635896"/>
            <a:ext cx="2689274" cy="4931036"/>
          </a:xfrm>
        </p:spPr>
        <p:txBody>
          <a:bodyPr>
            <a:noAutofit/>
          </a:bodyPr>
          <a:lstStyle>
            <a:lvl1pPr marL="336145" indent="-336145">
              <a:buNone/>
              <a:defRPr kumimoji="0" lang="en-US" sz="2353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8961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370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73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17475" y="3469900"/>
            <a:ext cx="7648778" cy="1415852"/>
            <a:chOff x="3917475" y="3393700"/>
            <a:chExt cx="7648778" cy="1415852"/>
          </a:xfrm>
        </p:grpSpPr>
        <p:sp>
          <p:nvSpPr>
            <p:cNvPr id="6" name="TextBox 5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Mikael Hakansson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17476" y="3907220"/>
              <a:ext cx="510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Microsoft Azure MVP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Azure IoT Hub beyond Hello World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3" y="3219154"/>
            <a:ext cx="1562400" cy="15624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91978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97"/>
            <a:ext cx="12192000" cy="738835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39621">
            <a:off x="2262185" y="1520346"/>
            <a:ext cx="1223011" cy="1293485"/>
            <a:chOff x="2218848" y="1270635"/>
            <a:chExt cx="1223011" cy="1293485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2442209" y="1270635"/>
              <a:ext cx="754380" cy="591653"/>
            </a:xfrm>
            <a:prstGeom prst="triangle">
              <a:avLst>
                <a:gd name="adj" fmla="val 37879"/>
              </a:avLst>
            </a:prstGeom>
            <a:noFill/>
            <a:ln>
              <a:solidFill>
                <a:schemeClr val="tx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240280" y="1832921"/>
              <a:ext cx="1158240" cy="693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18848" y="1770056"/>
              <a:ext cx="1223011" cy="7940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Device</a:t>
              </a:r>
              <a:r>
                <a:rPr lang="sv-S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Vendor</a:t>
              </a:r>
              <a:endPara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0892959">
            <a:off x="8859834" y="1555262"/>
            <a:ext cx="1223011" cy="1293485"/>
            <a:chOff x="2218848" y="1270635"/>
            <a:chExt cx="1223011" cy="1293485"/>
          </a:xfrm>
        </p:grpSpPr>
        <p:sp>
          <p:nvSpPr>
            <p:cNvPr id="15" name="Isosceles Triangle 14"/>
            <p:cNvSpPr/>
            <p:nvPr/>
          </p:nvSpPr>
          <p:spPr bwMode="auto">
            <a:xfrm>
              <a:off x="2442209" y="1270635"/>
              <a:ext cx="754380" cy="591653"/>
            </a:xfrm>
            <a:prstGeom prst="triangle">
              <a:avLst>
                <a:gd name="adj" fmla="val 74032"/>
              </a:avLst>
            </a:prstGeom>
            <a:noFill/>
            <a:ln>
              <a:solidFill>
                <a:schemeClr val="tx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240280" y="1832921"/>
              <a:ext cx="1158240" cy="69342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8848" y="1770056"/>
              <a:ext cx="1223011" cy="79406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</a:t>
              </a:r>
              <a:r>
                <a:rPr lang="sv-S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Vendor</a:t>
              </a:r>
              <a:endPara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35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30518"/>
            <a:ext cx="1941718" cy="2155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RULES &amp; ROUTING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6062054" y="3513165"/>
            <a:ext cx="2012372" cy="1070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DEVICE MGMT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17371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62056" y="2427660"/>
            <a:ext cx="2012372" cy="10855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SECURITY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47107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1941718" cy="2155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TRANSPORT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ikbent triangel 14"/>
          <p:cNvSpPr/>
          <p:nvPr/>
        </p:nvSpPr>
        <p:spPr bwMode="auto">
          <a:xfrm rot="5400000">
            <a:off x="5993476" y="2898369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architecture – Cloud vendor</a:t>
            </a:r>
          </a:p>
        </p:txBody>
      </p:sp>
      <p:sp>
        <p:nvSpPr>
          <p:cNvPr id="11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Likbent triangel 21"/>
          <p:cNvSpPr/>
          <p:nvPr/>
        </p:nvSpPr>
        <p:spPr bwMode="auto">
          <a:xfrm rot="5400000">
            <a:off x="5993476" y="3917371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33114"/>
            <a:ext cx="2012372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REPORTS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53724"/>
            <a:ext cx="2012372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62383"/>
            <a:ext cx="2012372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9767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82798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5829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AGENT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AGENT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3565045" y="2584910"/>
            <a:ext cx="544765" cy="813609"/>
            <a:chOff x="4546432" y="1365363"/>
            <a:chExt cx="544765" cy="813609"/>
          </a:xfrm>
        </p:grpSpPr>
        <p:sp>
          <p:nvSpPr>
            <p:cNvPr id="39" name="Rektangel 38"/>
            <p:cNvSpPr/>
            <p:nvPr/>
          </p:nvSpPr>
          <p:spPr bwMode="auto">
            <a:xfrm rot="16200000">
              <a:off x="4412011" y="1567207"/>
              <a:ext cx="813609" cy="409922"/>
            </a:xfrm>
            <a:prstGeom prst="rect">
              <a:avLst/>
            </a:prstGeom>
            <a:ln>
              <a:solidFill>
                <a:schemeClr val="bg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" name="textruta 39"/>
            <p:cNvSpPr txBox="1"/>
            <p:nvPr/>
          </p:nvSpPr>
          <p:spPr>
            <a:xfrm rot="16200000">
              <a:off x="4424155" y="1499785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 1"/>
          <p:cNvGrpSpPr/>
          <p:nvPr/>
        </p:nvGrpSpPr>
        <p:grpSpPr>
          <a:xfrm>
            <a:off x="3565044" y="3636967"/>
            <a:ext cx="544765" cy="813609"/>
            <a:chOff x="4546432" y="1365363"/>
            <a:chExt cx="544765" cy="813609"/>
          </a:xfrm>
        </p:grpSpPr>
        <p:sp>
          <p:nvSpPr>
            <p:cNvPr id="49" name="Rektangel 38"/>
            <p:cNvSpPr/>
            <p:nvPr/>
          </p:nvSpPr>
          <p:spPr bwMode="auto">
            <a:xfrm rot="16200000">
              <a:off x="4412011" y="1567207"/>
              <a:ext cx="813609" cy="409922"/>
            </a:xfrm>
            <a:prstGeom prst="rect">
              <a:avLst/>
            </a:prstGeom>
            <a:ln>
              <a:solidFill>
                <a:schemeClr val="bg1">
                  <a:alpha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textruta 39"/>
            <p:cNvSpPr txBox="1"/>
            <p:nvPr/>
          </p:nvSpPr>
          <p:spPr>
            <a:xfrm rot="16200000">
              <a:off x="4424155" y="1499785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79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25756"/>
            <a:ext cx="1941718" cy="2155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RULES &amp; ROUTING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6062054" y="3513165"/>
            <a:ext cx="2012372" cy="1070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DEVICE MGMT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07846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62056" y="2427660"/>
            <a:ext cx="2012372" cy="10855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SECURITY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37582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1941718" cy="21557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TRANSPORT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ikbent triangel 14"/>
          <p:cNvSpPr/>
          <p:nvPr/>
        </p:nvSpPr>
        <p:spPr bwMode="auto">
          <a:xfrm rot="5400000">
            <a:off x="5993476" y="2898369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69240" y="263134"/>
            <a:ext cx="11655840" cy="899665"/>
          </a:xfrm>
        </p:spPr>
        <p:txBody>
          <a:bodyPr/>
          <a:lstStyle/>
          <a:p>
            <a:r>
              <a:rPr lang="en-US" dirty="0"/>
              <a:t>Reference architecture – Device vendor</a:t>
            </a:r>
          </a:p>
        </p:txBody>
      </p:sp>
      <p:sp>
        <p:nvSpPr>
          <p:cNvPr id="22" name="Likbent triangel 21"/>
          <p:cNvSpPr/>
          <p:nvPr/>
        </p:nvSpPr>
        <p:spPr bwMode="auto">
          <a:xfrm rot="5400000">
            <a:off x="5993476" y="3917371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28352"/>
            <a:ext cx="2012372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REPORTS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48962"/>
            <a:ext cx="2012372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57621"/>
            <a:ext cx="2012372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5005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78036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1067"/>
            <a:ext cx="399011" cy="2618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AGENT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AGENT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65044" y="2559797"/>
            <a:ext cx="544765" cy="821230"/>
            <a:chOff x="3847955" y="1312978"/>
            <a:chExt cx="544765" cy="821230"/>
          </a:xfrm>
        </p:grpSpPr>
        <p:sp>
          <p:nvSpPr>
            <p:cNvPr id="45" name="Rektangel 38"/>
            <p:cNvSpPr/>
            <p:nvPr/>
          </p:nvSpPr>
          <p:spPr bwMode="auto">
            <a:xfrm rot="16200000">
              <a:off x="3703005" y="1514822"/>
              <a:ext cx="813609" cy="4099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textruta 39"/>
            <p:cNvSpPr txBox="1"/>
            <p:nvPr/>
          </p:nvSpPr>
          <p:spPr>
            <a:xfrm rot="16200000">
              <a:off x="3725678" y="1467166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66779" y="3644391"/>
            <a:ext cx="544765" cy="821230"/>
            <a:chOff x="3847955" y="1312978"/>
            <a:chExt cx="544765" cy="821230"/>
          </a:xfrm>
        </p:grpSpPr>
        <p:sp>
          <p:nvSpPr>
            <p:cNvPr id="33" name="Rektangel 38"/>
            <p:cNvSpPr/>
            <p:nvPr/>
          </p:nvSpPr>
          <p:spPr bwMode="auto">
            <a:xfrm rot="16200000">
              <a:off x="3703005" y="1514822"/>
              <a:ext cx="813609" cy="4099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textruta 39"/>
            <p:cNvSpPr txBox="1"/>
            <p:nvPr/>
          </p:nvSpPr>
          <p:spPr>
            <a:xfrm rot="16200000">
              <a:off x="3725678" y="1467166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2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60927" y="2866457"/>
            <a:ext cx="11655840" cy="899665"/>
          </a:xfrm>
        </p:spPr>
        <p:txBody>
          <a:bodyPr/>
          <a:lstStyle/>
          <a:p>
            <a:r>
              <a:rPr lang="en-US" dirty="0"/>
              <a:t>How to build and manage device applications?</a:t>
            </a:r>
          </a:p>
        </p:txBody>
      </p:sp>
    </p:spTree>
    <p:extLst>
      <p:ext uri="{BB962C8B-B14F-4D97-AF65-F5344CB8AC3E}">
        <p14:creationId xmlns:p14="http://schemas.microsoft.com/office/powerpoint/2010/main" val="294517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25756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Stream</a:t>
            </a:r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</a:t>
            </a:r>
            <a:r>
              <a:rPr lang="sv-SE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Analytics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0784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37582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3954090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Azure</a:t>
            </a:r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IoT </a:t>
            </a:r>
            <a:r>
              <a:rPr lang="sv-SE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Hub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architecture – AZURE IoT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AGENT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2835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Power BI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4896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57621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5005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7803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10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4" name="Grupp 33"/>
          <p:cNvGrpSpPr/>
          <p:nvPr/>
        </p:nvGrpSpPr>
        <p:grpSpPr>
          <a:xfrm rot="16200000">
            <a:off x="3381373" y="2690410"/>
            <a:ext cx="813609" cy="544765"/>
            <a:chOff x="4684393" y="2507390"/>
            <a:chExt cx="813609" cy="544765"/>
          </a:xfrm>
        </p:grpSpPr>
        <p:sp>
          <p:nvSpPr>
            <p:cNvPr id="32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5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AGENT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" name="Grupp 35"/>
          <p:cNvGrpSpPr/>
          <p:nvPr/>
        </p:nvGrpSpPr>
        <p:grpSpPr>
          <a:xfrm rot="16200000">
            <a:off x="3451680" y="3783260"/>
            <a:ext cx="813609" cy="544765"/>
            <a:chOff x="4684393" y="2507390"/>
            <a:chExt cx="813609" cy="544765"/>
          </a:xfrm>
        </p:grpSpPr>
        <p:sp>
          <p:nvSpPr>
            <p:cNvPr id="37" name="Rektangel 36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textruta 37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" name="Höger klammerparentes 1"/>
          <p:cNvSpPr/>
          <p:nvPr/>
        </p:nvSpPr>
        <p:spPr>
          <a:xfrm rot="5400000">
            <a:off x="7957359" y="879849"/>
            <a:ext cx="234140" cy="7908179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/>
          <p:cNvSpPr txBox="1"/>
          <p:nvPr/>
        </p:nvSpPr>
        <p:spPr>
          <a:xfrm>
            <a:off x="6866278" y="5048643"/>
            <a:ext cx="241630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</a:t>
            </a:r>
            <a:r>
              <a:rPr lang="sv-SE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IoT </a:t>
            </a:r>
            <a:r>
              <a:rPr lang="sv-SE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Suite</a:t>
            </a: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74424" y="2425756"/>
            <a:ext cx="3954094" cy="228692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403"/>
            <a:ext cx="4172989" cy="4172989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14799" y="2509009"/>
            <a:ext cx="7577524" cy="899665"/>
          </a:xfrm>
        </p:spPr>
        <p:txBody>
          <a:bodyPr/>
          <a:lstStyle/>
          <a:p>
            <a:r>
              <a:rPr lang="en-US" dirty="0"/>
              <a:t>Develop device applications using node.js and C/C++</a:t>
            </a:r>
          </a:p>
        </p:txBody>
      </p:sp>
    </p:spTree>
    <p:extLst>
      <p:ext uri="{BB962C8B-B14F-4D97-AF65-F5344CB8AC3E}">
        <p14:creationId xmlns:p14="http://schemas.microsoft.com/office/powerpoint/2010/main" val="13824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260927" y="2866457"/>
            <a:ext cx="11655840" cy="899665"/>
          </a:xfrm>
        </p:spPr>
        <p:txBody>
          <a:bodyPr/>
          <a:lstStyle/>
          <a:p>
            <a:r>
              <a:rPr lang="en-US" dirty="0"/>
              <a:t>Challenges?</a:t>
            </a:r>
          </a:p>
        </p:txBody>
      </p:sp>
    </p:spTree>
    <p:extLst>
      <p:ext uri="{BB962C8B-B14F-4D97-AF65-F5344CB8AC3E}">
        <p14:creationId xmlns:p14="http://schemas.microsoft.com/office/powerpoint/2010/main" val="32541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new devices</a:t>
            </a:r>
          </a:p>
        </p:txBody>
      </p:sp>
      <p:pic>
        <p:nvPicPr>
          <p:cNvPr id="4" name="Picture 2" descr="https://www.drupal.org/files/project-images/Cloud-Storag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19" y="126200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44" y="4647173"/>
            <a:ext cx="1378354" cy="131392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296871" y="3131618"/>
            <a:ext cx="1478848" cy="1399922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gular Pentagon 12"/>
          <p:cNvSpPr/>
          <p:nvPr/>
        </p:nvSpPr>
        <p:spPr bwMode="auto">
          <a:xfrm>
            <a:off x="4480993" y="3329873"/>
            <a:ext cx="1110604" cy="1003412"/>
          </a:xfrm>
          <a:prstGeom prst="pentagon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en-US" sz="1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SAS Token</a:t>
            </a:r>
          </a:p>
          <a:p>
            <a:pPr algn="ctr" defTabSz="932406"/>
            <a:endParaRPr lang="en-US" sz="14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556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new devices</a:t>
            </a:r>
          </a:p>
        </p:txBody>
      </p:sp>
      <p:pic>
        <p:nvPicPr>
          <p:cNvPr id="4" name="Picture 2" descr="https://www.drupal.org/files/project-images/Cloud-Storag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19" y="126200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44" y="4647173"/>
            <a:ext cx="1378354" cy="1313924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6200000">
            <a:off x="3693040" y="2247148"/>
            <a:ext cx="3744571" cy="3914393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0963" y="2748860"/>
            <a:ext cx="1780167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Register</a:t>
            </a:r>
          </a:p>
        </p:txBody>
      </p:sp>
      <p:sp>
        <p:nvSpPr>
          <p:cNvPr id="15" name="Arc 14"/>
          <p:cNvSpPr/>
          <p:nvPr/>
        </p:nvSpPr>
        <p:spPr>
          <a:xfrm rot="5400000">
            <a:off x="3168295" y="1902272"/>
            <a:ext cx="3636372" cy="3167355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96871" y="3131618"/>
            <a:ext cx="1478848" cy="1399922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6645" y="3458788"/>
            <a:ext cx="1618072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3. Sign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365" y="4186033"/>
            <a:ext cx="2091535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SAS Token</a:t>
            </a:r>
          </a:p>
        </p:txBody>
      </p:sp>
    </p:spTree>
    <p:extLst>
      <p:ext uri="{BB962C8B-B14F-4D97-AF65-F5344CB8AC3E}">
        <p14:creationId xmlns:p14="http://schemas.microsoft.com/office/powerpoint/2010/main" val="3901772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new devices</a:t>
            </a:r>
          </a:p>
        </p:txBody>
      </p:sp>
      <p:pic>
        <p:nvPicPr>
          <p:cNvPr id="4" name="Picture 2" descr="https://www.drupal.org/files/project-images/Cloud-Storag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19" y="126200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44" y="4647173"/>
            <a:ext cx="1378354" cy="1313924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8505416">
            <a:off x="1692039" y="1445870"/>
            <a:ext cx="4856415" cy="5389311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400000">
            <a:off x="3168295" y="1902272"/>
            <a:ext cx="3636372" cy="3167355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96871" y="3131618"/>
            <a:ext cx="1478848" cy="1399922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76645" y="3458788"/>
            <a:ext cx="1618072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4. Sign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365" y="4186033"/>
            <a:ext cx="2091535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3. SAS Token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0714">
            <a:off x="2723327" y="4318030"/>
            <a:ext cx="747155" cy="568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2920" y="2961365"/>
            <a:ext cx="935606" cy="1507918"/>
            <a:chOff x="1060276" y="2969762"/>
            <a:chExt cx="935606" cy="1507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0276" y="2969762"/>
              <a:ext cx="935606" cy="150791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1306615" y="3890847"/>
              <a:ext cx="565844" cy="249679"/>
            </a:xfrm>
            <a:prstGeom prst="round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36000" rIns="0" bIns="34294" rtlCol="0" anchor="ctr" anchorCtr="0"/>
            <a:lstStyle/>
            <a:p>
              <a:pPr algn="ctr" defTabSz="932406"/>
              <a:r>
                <a:rPr lang="en-US" sz="800" b="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Register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965" y="3309777"/>
              <a:ext cx="312635" cy="298021"/>
            </a:xfrm>
            <a:prstGeom prst="rect">
              <a:avLst/>
            </a:prstGeom>
          </p:spPr>
        </p:pic>
      </p:grpSp>
      <p:sp>
        <p:nvSpPr>
          <p:cNvPr id="20" name="Arc 19"/>
          <p:cNvSpPr/>
          <p:nvPr/>
        </p:nvSpPr>
        <p:spPr>
          <a:xfrm rot="21100120">
            <a:off x="1199087" y="3695801"/>
            <a:ext cx="1679178" cy="1635830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8843" y="2994802"/>
            <a:ext cx="2026004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 Configure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39079" y="1215376"/>
            <a:ext cx="1780167" cy="627864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 Register</a:t>
            </a:r>
          </a:p>
        </p:txBody>
      </p:sp>
    </p:spTree>
    <p:extLst>
      <p:ext uri="{BB962C8B-B14F-4D97-AF65-F5344CB8AC3E}">
        <p14:creationId xmlns:p14="http://schemas.microsoft.com/office/powerpoint/2010/main" val="2138645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046236"/>
          </a:xfrm>
        </p:spPr>
        <p:txBody>
          <a:bodyPr/>
          <a:lstStyle/>
          <a:p>
            <a:r>
              <a:rPr lang="en-US" dirty="0"/>
              <a:t>Reference architecture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Demos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8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updates</a:t>
            </a:r>
          </a:p>
        </p:txBody>
      </p:sp>
      <p:sp>
        <p:nvSpPr>
          <p:cNvPr id="15" name="Pie 14"/>
          <p:cNvSpPr/>
          <p:nvPr/>
        </p:nvSpPr>
        <p:spPr bwMode="auto">
          <a:xfrm>
            <a:off x="4106333" y="2404533"/>
            <a:ext cx="2904067" cy="2861734"/>
          </a:xfrm>
          <a:prstGeom prst="pie">
            <a:avLst>
              <a:gd name="adj1" fmla="val 8968803"/>
              <a:gd name="adj2" fmla="val 16200000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Pie 19"/>
          <p:cNvSpPr/>
          <p:nvPr/>
        </p:nvSpPr>
        <p:spPr bwMode="auto">
          <a:xfrm flipH="1">
            <a:off x="4207933" y="2404533"/>
            <a:ext cx="2904067" cy="2861734"/>
          </a:xfrm>
          <a:prstGeom prst="pie">
            <a:avLst>
              <a:gd name="adj1" fmla="val 8968803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Pie 20"/>
          <p:cNvSpPr/>
          <p:nvPr/>
        </p:nvSpPr>
        <p:spPr bwMode="auto">
          <a:xfrm rot="7113739" flipH="1">
            <a:off x="4165597" y="2497665"/>
            <a:ext cx="2904067" cy="2861734"/>
          </a:xfrm>
          <a:prstGeom prst="pie">
            <a:avLst>
              <a:gd name="adj1" fmla="val 8968803"/>
              <a:gd name="adj2" fmla="val 16086624"/>
            </a:avLst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934" y="3115733"/>
            <a:ext cx="112832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2924" y="3115733"/>
            <a:ext cx="92717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SDK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6133" y="4394200"/>
            <a:ext cx="130766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8376730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updates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26733" y="1921934"/>
            <a:ext cx="0" cy="3674533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26733" y="5596467"/>
            <a:ext cx="8170333" cy="1"/>
          </a:xfrm>
          <a:prstGeom prst="straightConnector1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054874" y="3222823"/>
            <a:ext cx="1715854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Challenge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4733" y="5596467"/>
            <a:ext cx="13391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node.js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2466" y="5596467"/>
            <a:ext cx="159402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 / Java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199" y="5596467"/>
            <a:ext cx="146097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 / C++</a:t>
            </a:r>
          </a:p>
        </p:txBody>
      </p:sp>
      <p:sp>
        <p:nvSpPr>
          <p:cNvPr id="14" name="Right Triangle 13"/>
          <p:cNvSpPr/>
          <p:nvPr/>
        </p:nvSpPr>
        <p:spPr bwMode="auto">
          <a:xfrm flipH="1">
            <a:off x="2302933" y="2616200"/>
            <a:ext cx="6866466" cy="2980267"/>
          </a:xfrm>
          <a:prstGeom prst="rtTriangl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72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DevOps</a:t>
            </a:r>
            <a:r>
              <a:rPr lang="sv-SE" dirty="0"/>
              <a:t> vs </a:t>
            </a:r>
            <a:r>
              <a:rPr lang="sv-SE" dirty="0" err="1"/>
              <a:t>Device</a:t>
            </a:r>
            <a:r>
              <a:rPr lang="sv-SE" dirty="0"/>
              <a:t> </a:t>
            </a:r>
            <a:r>
              <a:rPr lang="sv-SE" dirty="0" err="1"/>
              <a:t>developer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90775"/>
            <a:ext cx="12191999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600"/>
              </a:spcAft>
              <a:defRPr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/>
              <a:t>“We (DevOps) require the hardware to support our software.”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914775"/>
            <a:ext cx="12192000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“Device developers adapt their software to support their hardware.”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57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06393" y="3749807"/>
            <a:ext cx="9897036" cy="11526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505" y="3121944"/>
            <a:ext cx="347704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1024 Kb Flash memory</a:t>
            </a:r>
          </a:p>
        </p:txBody>
      </p:sp>
      <p:sp>
        <p:nvSpPr>
          <p:cNvPr id="7" name="Rektangel 11"/>
          <p:cNvSpPr/>
          <p:nvPr/>
        </p:nvSpPr>
        <p:spPr bwMode="auto">
          <a:xfrm>
            <a:off x="1260181" y="3795912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AGENT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upp 33"/>
          <p:cNvGrpSpPr/>
          <p:nvPr/>
        </p:nvGrpSpPr>
        <p:grpSpPr>
          <a:xfrm rot="16200000">
            <a:off x="2884670" y="4058662"/>
            <a:ext cx="813609" cy="544765"/>
            <a:chOff x="4684393" y="2507390"/>
            <a:chExt cx="813609" cy="544765"/>
          </a:xfrm>
        </p:grpSpPr>
        <p:sp>
          <p:nvSpPr>
            <p:cNvPr id="9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0181" y="3749806"/>
            <a:ext cx="1008931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main()</a:t>
            </a:r>
          </a:p>
        </p:txBody>
      </p:sp>
      <p:pic>
        <p:nvPicPr>
          <p:cNvPr id="1026" name="Picture 2" descr="https://www.drupal.org/files/project-images/Cloud-Storag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26" y="1767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1"/>
          <p:cNvSpPr/>
          <p:nvPr/>
        </p:nvSpPr>
        <p:spPr>
          <a:xfrm rot="16200000">
            <a:off x="2603664" y="1672613"/>
            <a:ext cx="3744571" cy="3914393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400000">
            <a:off x="2235948" y="752614"/>
            <a:ext cx="2831416" cy="2765089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88920" y="2430226"/>
            <a:ext cx="818173" cy="969496"/>
            <a:chOff x="946473" y="99237"/>
            <a:chExt cx="818173" cy="96949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32829" y="211310"/>
              <a:ext cx="645459" cy="745351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6473" y="99237"/>
              <a:ext cx="818173" cy="969496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64767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22"/>
          <p:cNvSpPr/>
          <p:nvPr/>
        </p:nvSpPr>
        <p:spPr>
          <a:xfrm>
            <a:off x="5466980" y="1478679"/>
            <a:ext cx="3744571" cy="3914393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206393" y="3749807"/>
            <a:ext cx="9897036" cy="11526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5505" y="3121944"/>
            <a:ext cx="347704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1024 Kb Flash memory</a:t>
            </a:r>
          </a:p>
        </p:txBody>
      </p:sp>
      <p:sp>
        <p:nvSpPr>
          <p:cNvPr id="7" name="Rektangel 11"/>
          <p:cNvSpPr/>
          <p:nvPr/>
        </p:nvSpPr>
        <p:spPr bwMode="auto">
          <a:xfrm>
            <a:off x="1260181" y="3795912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AGENT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upp 33"/>
          <p:cNvGrpSpPr/>
          <p:nvPr/>
        </p:nvGrpSpPr>
        <p:grpSpPr>
          <a:xfrm rot="16200000">
            <a:off x="2884670" y="4058662"/>
            <a:ext cx="813609" cy="544765"/>
            <a:chOff x="4684393" y="2507390"/>
            <a:chExt cx="813609" cy="544765"/>
          </a:xfrm>
        </p:grpSpPr>
        <p:sp>
          <p:nvSpPr>
            <p:cNvPr id="9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60181" y="3749806"/>
            <a:ext cx="1008931" cy="5447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main()</a:t>
            </a:r>
          </a:p>
        </p:txBody>
      </p:sp>
      <p:pic>
        <p:nvPicPr>
          <p:cNvPr id="1026" name="Picture 2" descr="https://www.drupal.org/files/project-images/Cloud-Storage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26" y="1767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1"/>
          <p:cNvSpPr/>
          <p:nvPr/>
        </p:nvSpPr>
        <p:spPr>
          <a:xfrm rot="16200000">
            <a:off x="2603664" y="1672613"/>
            <a:ext cx="3744571" cy="3914393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357769" y="1547213"/>
            <a:ext cx="818173" cy="969496"/>
            <a:chOff x="946473" y="99237"/>
            <a:chExt cx="818173" cy="96949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032829" y="211310"/>
              <a:ext cx="645459" cy="745351"/>
            </a:xfrm>
            <a:prstGeom prst="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6473" y="99237"/>
              <a:ext cx="818173" cy="969496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00101001</a:t>
              </a:r>
            </a:p>
          </p:txBody>
        </p:sp>
      </p:grpSp>
      <p:sp>
        <p:nvSpPr>
          <p:cNvPr id="15" name="Rektangel 11"/>
          <p:cNvSpPr/>
          <p:nvPr/>
        </p:nvSpPr>
        <p:spPr bwMode="auto">
          <a:xfrm>
            <a:off x="8283388" y="3790175"/>
            <a:ext cx="278930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BOOTLOADER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8100377">
            <a:off x="3293489" y="260448"/>
            <a:ext cx="5438024" cy="5722991"/>
          </a:xfrm>
          <a:prstGeom prst="arc">
            <a:avLst/>
          </a:prstGeom>
          <a:ln w="28575">
            <a:solidFill>
              <a:schemeClr val="tx2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708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403"/>
            <a:ext cx="4172989" cy="4172989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14799" y="2509009"/>
            <a:ext cx="7577524" cy="899665"/>
          </a:xfrm>
        </p:spPr>
        <p:txBody>
          <a:bodyPr/>
          <a:lstStyle/>
          <a:p>
            <a:r>
              <a:rPr lang="en-US" dirty="0"/>
              <a:t>Manage device applications using node.js and C/C++</a:t>
            </a:r>
          </a:p>
        </p:txBody>
      </p:sp>
    </p:spTree>
    <p:extLst>
      <p:ext uri="{BB962C8B-B14F-4D97-AF65-F5344CB8AC3E}">
        <p14:creationId xmlns:p14="http://schemas.microsoft.com/office/powerpoint/2010/main" val="22481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03" y="2944905"/>
            <a:ext cx="2884696" cy="3764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57" y="481104"/>
            <a:ext cx="2739028" cy="30188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19" y="141101"/>
            <a:ext cx="3018895" cy="30188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3760759"/>
            <a:ext cx="2133174" cy="2133174"/>
          </a:xfrm>
          <a:prstGeom prst="rect">
            <a:avLst/>
          </a:prstGeom>
        </p:spPr>
      </p:pic>
      <p:sp>
        <p:nvSpPr>
          <p:cNvPr id="11" name="Rubrik 3"/>
          <p:cNvSpPr txBox="1">
            <a:spLocks/>
          </p:cNvSpPr>
          <p:nvPr/>
        </p:nvSpPr>
        <p:spPr>
          <a:xfrm>
            <a:off x="2039568" y="4377513"/>
            <a:ext cx="42381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Face recognition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19" y="141101"/>
            <a:ext cx="3018895" cy="30188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66279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350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41" y="4801610"/>
            <a:ext cx="6193106" cy="15379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Mikael </a:t>
            </a:r>
            <a:r>
              <a:rPr lang="sv-SE" b="1" dirty="0"/>
              <a:t>Håkansson</a:t>
            </a:r>
          </a:p>
          <a:p>
            <a:pPr marL="0" indent="0">
              <a:buNone/>
            </a:pPr>
            <a:r>
              <a:rPr lang="en-US" b="1" dirty="0"/>
              <a:t>Twitter: </a:t>
            </a:r>
            <a:r>
              <a:rPr lang="en-US" dirty="0"/>
              <a:t>@</a:t>
            </a:r>
            <a:r>
              <a:rPr lang="en-US" dirty="0" err="1"/>
              <a:t>wmmihaa</a:t>
            </a:r>
            <a:endParaRPr lang="en-US" dirty="0"/>
          </a:p>
          <a:p>
            <a:pPr marL="0" indent="0">
              <a:buNone/>
            </a:pPr>
            <a:r>
              <a:rPr lang="sv-SE" b="1" dirty="0" err="1"/>
              <a:t>Github</a:t>
            </a:r>
            <a:r>
              <a:rPr lang="sv-SE" b="1" dirty="0"/>
              <a:t>: </a:t>
            </a:r>
            <a:r>
              <a:rPr lang="sv-SE" dirty="0" err="1"/>
              <a:t>wmmihaa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1" y="2974264"/>
            <a:ext cx="11655840" cy="899665"/>
          </a:xfrm>
        </p:spPr>
        <p:txBody>
          <a:bodyPr/>
          <a:lstStyle/>
          <a:p>
            <a:r>
              <a:rPr lang="en-US" dirty="0"/>
              <a:t>Special thanks to Erik Olieman (NXP)</a:t>
            </a:r>
          </a:p>
        </p:txBody>
      </p:sp>
      <p:sp>
        <p:nvSpPr>
          <p:cNvPr id="9" name="AutoShape 4" descr="Image result for power bi icon"/>
          <p:cNvSpPr>
            <a:spLocks noChangeAspect="1" noChangeArrowheads="1"/>
          </p:cNvSpPr>
          <p:nvPr/>
        </p:nvSpPr>
        <p:spPr bwMode="auto">
          <a:xfrm>
            <a:off x="1352418" y="48016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41" y="1169949"/>
            <a:ext cx="10149645" cy="9498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Sign up for free</a:t>
            </a:r>
            <a:r>
              <a:rPr lang="sv-SE" b="1" dirty="0"/>
              <a:t> at microServiceBus.com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03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310"/>
          <a:stretch/>
        </p:blipFill>
        <p:spPr>
          <a:xfrm>
            <a:off x="0" y="0"/>
            <a:ext cx="6754091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754091" y="25906"/>
            <a:ext cx="5131918" cy="641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r>
              <a:rPr lang="sv-SE" sz="3200" b="1" dirty="0">
                <a:latin typeface="+mj-lt"/>
              </a:rPr>
              <a:t>Marketing</a:t>
            </a:r>
          </a:p>
          <a:p>
            <a:endParaRPr lang="sv-SE" sz="3200" b="1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Use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>
                <a:latin typeface="+mj-lt"/>
              </a:rPr>
              <a:t>cases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Customer Insights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Flexible Billing and Pricing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New Value Added Services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Benefits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Increased market share &amp; 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Increased upsell revenue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Increased service revenue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Improved customer satisfaction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Reduced cost of sales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Improved service contract renewal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11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6515101" y="25906"/>
            <a:ext cx="5918174" cy="6081665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r>
              <a:rPr lang="sv-SE" sz="3200" b="1" dirty="0">
                <a:latin typeface="+mj-lt"/>
              </a:rPr>
              <a:t>Product </a:t>
            </a:r>
            <a:r>
              <a:rPr lang="sv-SE" sz="3200" b="1" dirty="0" err="1">
                <a:latin typeface="+mj-lt"/>
              </a:rPr>
              <a:t>Development</a:t>
            </a:r>
            <a:endParaRPr lang="sv-SE" sz="3200" b="1" dirty="0">
              <a:latin typeface="+mj-lt"/>
            </a:endParaRPr>
          </a:p>
          <a:p>
            <a:endParaRPr lang="sv-SE" sz="3200" b="1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Use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>
                <a:latin typeface="+mj-lt"/>
              </a:rPr>
              <a:t>cases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Connected Product Usage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Connected Product Quality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Connected Software Management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Benefits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Shortened time to market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Improved product failure 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Reduced number of recalls &amp; warnings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Reduced product development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Improved product quality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Improved equipment up-time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r="17332"/>
          <a:stretch/>
        </p:blipFill>
        <p:spPr>
          <a:xfrm>
            <a:off x="-1" y="0"/>
            <a:ext cx="6515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6515101" y="25906"/>
            <a:ext cx="5918174" cy="6820329"/>
          </a:xfrm>
          <a:prstGeom prst="rect">
            <a:avLst/>
          </a:prstGeom>
          <a:noFill/>
          <a:ln>
            <a:noFill/>
          </a:ln>
        </p:spPr>
        <p:txBody>
          <a:bodyPr wrap="square" lIns="182880" tIns="146304" rIns="182880" bIns="146304" rtlCol="0">
            <a:spAutoFit/>
          </a:bodyPr>
          <a:lstStyle/>
          <a:p>
            <a:r>
              <a:rPr lang="sv-SE" sz="3200" b="1" dirty="0">
                <a:latin typeface="+mj-lt"/>
              </a:rPr>
              <a:t>Service and Support</a:t>
            </a:r>
          </a:p>
          <a:p>
            <a:endParaRPr lang="sv-SE" sz="3200" b="1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Use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>
                <a:latin typeface="+mj-lt"/>
              </a:rPr>
              <a:t>cases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Monitoring and Diagnostics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Remote Service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Automated Service Execution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Warranty Cost Management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sz="2400" dirty="0">
              <a:latin typeface="+mj-lt"/>
            </a:endParaRPr>
          </a:p>
          <a:p>
            <a:r>
              <a:rPr lang="sv-SE" sz="2400" b="1" dirty="0" err="1">
                <a:latin typeface="+mj-lt"/>
              </a:rPr>
              <a:t>Benefits</a:t>
            </a:r>
            <a:endParaRPr lang="sv-SE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Reduced service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 mean time to repair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Service contract renewal 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Reduced warranty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Reduce service events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 first time fix 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Improve SLA compliance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5"/>
          <a:stretch/>
        </p:blipFill>
        <p:spPr>
          <a:xfrm>
            <a:off x="0" y="0"/>
            <a:ext cx="6515101" cy="68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79" y="1137639"/>
            <a:ext cx="1536327" cy="1536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4" y="916482"/>
            <a:ext cx="2165780" cy="21657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 bwMode="auto">
          <a:xfrm>
            <a:off x="269240" y="3388794"/>
            <a:ext cx="3820989" cy="283672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Configuration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Reference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Collect on-demand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Commands</a:t>
            </a:r>
          </a:p>
          <a:p>
            <a:pPr algn="ctr" defTabSz="932406"/>
            <a:endParaRPr lang="en-US" sz="2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269241" y="2754949"/>
            <a:ext cx="3820989" cy="6546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en-US" sz="2800" b="1" dirty="0">
                <a:latin typeface="+mj-lt"/>
              </a:rPr>
              <a:t>Information distribution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4199033" y="3388794"/>
            <a:ext cx="3820989" cy="283672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Telemetry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Big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Point-of-sale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Alerts</a:t>
            </a:r>
          </a:p>
          <a:p>
            <a:pPr algn="ctr" defTabSz="932406"/>
            <a:endParaRPr lang="en-US" sz="2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4199034" y="2754949"/>
            <a:ext cx="3820989" cy="6546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en-US" sz="2800" b="1" dirty="0">
                <a:latin typeface="+mj-lt"/>
              </a:rPr>
              <a:t>Data collection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8132949" y="3388794"/>
            <a:ext cx="3820989" cy="283672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t" anchorCtr="0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LOB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Workflows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Routing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Databases &amp; Queues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Security &amp; Scale</a:t>
            </a:r>
          </a:p>
          <a:p>
            <a:pPr algn="ctr" defTabSz="932406"/>
            <a:endParaRPr lang="en-US" sz="2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8132950" y="2754949"/>
            <a:ext cx="3820989" cy="6546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en-US" sz="2800" b="1" dirty="0">
                <a:latin typeface="+mj-lt"/>
              </a:rPr>
              <a:t>Integration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40931" y="1256722"/>
            <a:ext cx="1512068" cy="1298162"/>
            <a:chOff x="8525151" y="1218622"/>
            <a:chExt cx="1512068" cy="12981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5153" y="1218622"/>
              <a:ext cx="408031" cy="38895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5152" y="1673224"/>
              <a:ext cx="408031" cy="3889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5151" y="2127826"/>
              <a:ext cx="408031" cy="3889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8714590" y="1636953"/>
              <a:ext cx="1027808" cy="3599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23804" y="1550655"/>
              <a:ext cx="513415" cy="511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80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25756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RULES &amp; ROUTING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6062054" y="3513165"/>
            <a:ext cx="2012372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DEVICE MGMT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0784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62056" y="2427660"/>
            <a:ext cx="2012372" cy="108550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SECURITY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37582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TRANSPORT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ikbent triangel 14"/>
          <p:cNvSpPr/>
          <p:nvPr/>
        </p:nvSpPr>
        <p:spPr bwMode="auto">
          <a:xfrm rot="5400000">
            <a:off x="5993476" y="2898369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architecture (High level)</a:t>
            </a:r>
          </a:p>
        </p:txBody>
      </p:sp>
      <p:sp>
        <p:nvSpPr>
          <p:cNvPr id="11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Likbent triangel 21"/>
          <p:cNvSpPr/>
          <p:nvPr/>
        </p:nvSpPr>
        <p:spPr bwMode="auto">
          <a:xfrm rot="5400000">
            <a:off x="5993476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2835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REPORTS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4896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57621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5005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7803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10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DEVICE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2" name="Grupp 33"/>
          <p:cNvGrpSpPr/>
          <p:nvPr/>
        </p:nvGrpSpPr>
        <p:grpSpPr>
          <a:xfrm rot="16200000">
            <a:off x="3457573" y="2680885"/>
            <a:ext cx="813609" cy="544765"/>
            <a:chOff x="4684393" y="2507390"/>
            <a:chExt cx="813609" cy="544765"/>
          </a:xfrm>
        </p:grpSpPr>
        <p:sp>
          <p:nvSpPr>
            <p:cNvPr id="53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55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DEVICE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upp 35"/>
          <p:cNvGrpSpPr/>
          <p:nvPr/>
        </p:nvGrpSpPr>
        <p:grpSpPr>
          <a:xfrm rot="16200000">
            <a:off x="3451680" y="3783260"/>
            <a:ext cx="813609" cy="544765"/>
            <a:chOff x="4684393" y="2507390"/>
            <a:chExt cx="813609" cy="544765"/>
          </a:xfrm>
        </p:grpSpPr>
        <p:sp>
          <p:nvSpPr>
            <p:cNvPr id="57" name="Rektangel 36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textruta 37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25756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RULES &amp; ROUTING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6062054" y="3513165"/>
            <a:ext cx="2012372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DEVICE MGMT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0784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62056" y="2427660"/>
            <a:ext cx="2012372" cy="108550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SECURITY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37582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TRANSPORT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ikbent triangel 14"/>
          <p:cNvSpPr/>
          <p:nvPr/>
        </p:nvSpPr>
        <p:spPr bwMode="auto">
          <a:xfrm rot="5400000">
            <a:off x="5993476" y="2898369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architecture (High level)</a:t>
            </a:r>
          </a:p>
        </p:txBody>
      </p:sp>
      <p:sp>
        <p:nvSpPr>
          <p:cNvPr id="11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Likbent triangel 21"/>
          <p:cNvSpPr/>
          <p:nvPr/>
        </p:nvSpPr>
        <p:spPr bwMode="auto">
          <a:xfrm rot="5400000">
            <a:off x="5993476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2835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REPORTS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4896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57621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5005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7803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10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690" y="5130427"/>
            <a:ext cx="11883626" cy="1037207"/>
            <a:chOff x="124690" y="5130427"/>
            <a:chExt cx="11883626" cy="1037207"/>
          </a:xfrm>
        </p:grpSpPr>
        <p:sp>
          <p:nvSpPr>
            <p:cNvPr id="2" name="textruta 1"/>
            <p:cNvSpPr txBox="1"/>
            <p:nvPr/>
          </p:nvSpPr>
          <p:spPr>
            <a:xfrm>
              <a:off x="124690" y="5168900"/>
              <a:ext cx="1730318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Device</a:t>
              </a:r>
              <a:r>
                <a:rPr lang="sv-SE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</a:t>
              </a:r>
              <a:r>
                <a:rPr lang="sv-SE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vendor</a:t>
              </a:r>
              <a:endPara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10277998" y="5130427"/>
              <a:ext cx="1730318" cy="1037207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Cloud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400" dirty="0" err="1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vendor</a:t>
              </a:r>
              <a:endPara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6" name="Rak pil 5"/>
            <p:cNvCxnSpPr>
              <a:stCxn id="2" idx="3"/>
              <a:endCxn id="39" idx="1"/>
            </p:cNvCxnSpPr>
            <p:nvPr/>
          </p:nvCxnSpPr>
          <p:spPr>
            <a:xfrm flipV="1">
              <a:off x="1855008" y="5649031"/>
              <a:ext cx="8422990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</a:t>
            </a:r>
            <a:r>
              <a:rPr lang="sv-SE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AGENT</a:t>
            </a:r>
            <a:endParaRPr lang="en-US" sz="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3" name="Grupp 33"/>
          <p:cNvGrpSpPr/>
          <p:nvPr/>
        </p:nvGrpSpPr>
        <p:grpSpPr>
          <a:xfrm rot="16200000">
            <a:off x="3457573" y="2690410"/>
            <a:ext cx="813609" cy="544765"/>
            <a:chOff x="4684393" y="2507390"/>
            <a:chExt cx="813609" cy="544765"/>
          </a:xfrm>
        </p:grpSpPr>
        <p:sp>
          <p:nvSpPr>
            <p:cNvPr id="44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46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</a:t>
            </a:r>
            <a:r>
              <a:rPr lang="sv-SE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AGENT</a:t>
            </a:r>
            <a:endParaRPr lang="en-US" sz="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7" name="Grupp 35"/>
          <p:cNvGrpSpPr/>
          <p:nvPr/>
        </p:nvGrpSpPr>
        <p:grpSpPr>
          <a:xfrm rot="16200000">
            <a:off x="3451680" y="3783260"/>
            <a:ext cx="813609" cy="544765"/>
            <a:chOff x="4684393" y="2507390"/>
            <a:chExt cx="813609" cy="544765"/>
          </a:xfrm>
        </p:grpSpPr>
        <p:sp>
          <p:nvSpPr>
            <p:cNvPr id="48" name="Rektangel 36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textruta 37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8074424" y="2425756"/>
            <a:ext cx="3954094" cy="228692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 bwMode="auto">
          <a:xfrm>
            <a:off x="8074428" y="2425756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RULES &amp; ROUTING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6062054" y="3513165"/>
            <a:ext cx="2012372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DEVICE MGMT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Likbent triangel 20"/>
          <p:cNvSpPr/>
          <p:nvPr/>
        </p:nvSpPr>
        <p:spPr bwMode="auto">
          <a:xfrm rot="5400000">
            <a:off x="8005845" y="390784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6062056" y="2427660"/>
            <a:ext cx="2012372" cy="108550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SECURITY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Likbent triangel 18"/>
          <p:cNvSpPr/>
          <p:nvPr/>
        </p:nvSpPr>
        <p:spPr bwMode="auto">
          <a:xfrm rot="5400000">
            <a:off x="8005847" y="2837582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4120338" y="2427661"/>
            <a:ext cx="1941718" cy="215576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TRANSPORT</a:t>
            </a:r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ikbent triangel 14"/>
          <p:cNvSpPr/>
          <p:nvPr/>
        </p:nvSpPr>
        <p:spPr bwMode="auto">
          <a:xfrm rot="5400000">
            <a:off x="5993476" y="2898369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architecture (High level)</a:t>
            </a:r>
          </a:p>
        </p:txBody>
      </p:sp>
      <p:sp>
        <p:nvSpPr>
          <p:cNvPr id="11" name="Likbent triangel 10"/>
          <p:cNvSpPr/>
          <p:nvPr/>
        </p:nvSpPr>
        <p:spPr bwMode="auto">
          <a:xfrm rot="5400000">
            <a:off x="4051759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34294" bIns="342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Likbent triangel 12"/>
          <p:cNvSpPr/>
          <p:nvPr/>
        </p:nvSpPr>
        <p:spPr bwMode="auto">
          <a:xfrm rot="5400000">
            <a:off x="4051760" y="28318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Likbent triangel 21"/>
          <p:cNvSpPr/>
          <p:nvPr/>
        </p:nvSpPr>
        <p:spPr bwMode="auto">
          <a:xfrm rot="5400000">
            <a:off x="5993476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0016146" y="242835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REPORTS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ktangel 26"/>
          <p:cNvSpPr/>
          <p:nvPr/>
        </p:nvSpPr>
        <p:spPr bwMode="auto">
          <a:xfrm>
            <a:off x="10016146" y="3148962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DATA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10016146" y="3857621"/>
            <a:ext cx="2012372" cy="7200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LOB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Likbent triangel 28"/>
          <p:cNvSpPr/>
          <p:nvPr/>
        </p:nvSpPr>
        <p:spPr bwMode="auto">
          <a:xfrm rot="5400000">
            <a:off x="9947566" y="2695005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Likbent triangel 29"/>
          <p:cNvSpPr/>
          <p:nvPr/>
        </p:nvSpPr>
        <p:spPr bwMode="auto">
          <a:xfrm rot="5400000">
            <a:off x="9947565" y="3378036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Likbent triangel 30"/>
          <p:cNvSpPr/>
          <p:nvPr/>
        </p:nvSpPr>
        <p:spPr bwMode="auto">
          <a:xfrm rot="5400000">
            <a:off x="9947564" y="4061067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ktangel 9"/>
          <p:cNvSpPr/>
          <p:nvPr/>
        </p:nvSpPr>
        <p:spPr bwMode="auto">
          <a:xfrm>
            <a:off x="1759644" y="3513165"/>
            <a:ext cx="236069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algn="ctr"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GATEWAY</a:t>
            </a: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Likbent triangel 4"/>
          <p:cNvSpPr/>
          <p:nvPr/>
        </p:nvSpPr>
        <p:spPr bwMode="auto">
          <a:xfrm rot="5400000">
            <a:off x="1688305" y="3917371"/>
            <a:ext cx="399011" cy="261852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ktangel 11"/>
          <p:cNvSpPr/>
          <p:nvPr/>
        </p:nvSpPr>
        <p:spPr bwMode="auto">
          <a:xfrm>
            <a:off x="1756884" y="2427660"/>
            <a:ext cx="2363455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   </a:t>
            </a:r>
            <a:r>
              <a:rPr lang="sv-SE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AGENT</a:t>
            </a:r>
            <a:endParaRPr lang="en-US" sz="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3" name="Grupp 33"/>
          <p:cNvGrpSpPr/>
          <p:nvPr/>
        </p:nvGrpSpPr>
        <p:grpSpPr>
          <a:xfrm rot="16200000">
            <a:off x="3457573" y="2690410"/>
            <a:ext cx="813609" cy="544765"/>
            <a:chOff x="4684393" y="2507390"/>
            <a:chExt cx="813609" cy="544765"/>
          </a:xfrm>
        </p:grpSpPr>
        <p:sp>
          <p:nvSpPr>
            <p:cNvPr id="44" name="Rektangel 31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textruta 32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46" name="Rektangel 34"/>
          <p:cNvSpPr/>
          <p:nvPr/>
        </p:nvSpPr>
        <p:spPr bwMode="auto">
          <a:xfrm>
            <a:off x="95597" y="3514884"/>
            <a:ext cx="1664046" cy="107026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ctr" anchorCtr="0"/>
          <a:lstStyle/>
          <a:p>
            <a:pPr defTabSz="932406"/>
            <a:r>
              <a:rPr lang="sv-SE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   </a:t>
            </a:r>
            <a:r>
              <a:rPr lang="sv-SE" sz="24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rPr>
              <a:t>AGENT</a:t>
            </a:r>
            <a:endParaRPr lang="en-US" sz="8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7" name="Grupp 35"/>
          <p:cNvGrpSpPr/>
          <p:nvPr/>
        </p:nvGrpSpPr>
        <p:grpSpPr>
          <a:xfrm rot="16200000">
            <a:off x="3451680" y="3783260"/>
            <a:ext cx="813609" cy="544765"/>
            <a:chOff x="4684393" y="2507390"/>
            <a:chExt cx="813609" cy="544765"/>
          </a:xfrm>
        </p:grpSpPr>
        <p:sp>
          <p:nvSpPr>
            <p:cNvPr id="48" name="Rektangel 36"/>
            <p:cNvSpPr/>
            <p:nvPr/>
          </p:nvSpPr>
          <p:spPr bwMode="auto">
            <a:xfrm>
              <a:off x="4684393" y="2566033"/>
              <a:ext cx="813609" cy="40992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ctr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textruta 37"/>
            <p:cNvSpPr txBox="1"/>
            <p:nvPr/>
          </p:nvSpPr>
          <p:spPr>
            <a:xfrm>
              <a:off x="4696537" y="2507390"/>
              <a:ext cx="789319" cy="5447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sv-SE" dirty="0">
                  <a:solidFill>
                    <a:schemeClr val="bg1"/>
                  </a:solidFill>
                </a:rPr>
                <a:t>SDK</a:t>
              </a:r>
              <a:endParaRPr lang="en-US" dirty="0" err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95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9"/>
</p:tagLst>
</file>

<file path=ppt/theme/theme1.xml><?xml version="1.0" encoding="utf-8"?>
<a:theme xmlns:a="http://schemas.openxmlformats.org/drawingml/2006/main" name="1_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_2015_Template.potx" id="{7B5DF659-5422-4FE0-B774-F31BE53950C5}" vid="{E3F4DD5B-E91A-4E2E-A066-DD68F9821E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EF10188F5DB4CAD48EE3382E598CC" ma:contentTypeVersion="2" ma:contentTypeDescription="Create a new document." ma:contentTypeScope="" ma:versionID="196fd190ee28d1df80497c7f9a7e3af4">
  <xsd:schema xmlns:xsd="http://www.w3.org/2001/XMLSchema" xmlns:xs="http://www.w3.org/2001/XMLSchema" xmlns:p="http://schemas.microsoft.com/office/2006/metadata/properties" xmlns:ns2="6572b90b-9a27-40e9-bbdc-d32d2d31ad39" targetNamespace="http://schemas.microsoft.com/office/2006/metadata/properties" ma:root="true" ma:fieldsID="94359086f69d9b556ad3cef7f3b40eaf" ns2:_="">
    <xsd:import namespace="6572b90b-9a27-40e9-bbdc-d32d2d31a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2b90b-9a27-40e9-bbdc-d32d2d31ad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B9E2F-B537-4C38-A450-FBCD71F7D076}"/>
</file>

<file path=customXml/itemProps2.xml><?xml version="1.0" encoding="utf-8"?>
<ds:datastoreItem xmlns:ds="http://schemas.openxmlformats.org/officeDocument/2006/customXml" ds:itemID="{A2FD761A-EC5D-4B12-B267-A0E7DA49D93E}"/>
</file>

<file path=customXml/itemProps3.xml><?xml version="1.0" encoding="utf-8"?>
<ds:datastoreItem xmlns:ds="http://schemas.openxmlformats.org/officeDocument/2006/customXml" ds:itemID="{A7D3691B-ACAB-41EE-98E7-5D685FC432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23328</TotalTime>
  <Words>473</Words>
  <Application>Microsoft Office PowerPoint</Application>
  <PresentationFormat>Widescreen</PresentationFormat>
  <Paragraphs>205</Paragraphs>
  <Slides>28</Slides>
  <Notes>1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Avenir LT Pro 45 Book</vt:lpstr>
      <vt:lpstr>Calibri</vt:lpstr>
      <vt:lpstr>Consolas</vt:lpstr>
      <vt:lpstr>Lato</vt:lpstr>
      <vt:lpstr>Segoe UI</vt:lpstr>
      <vt:lpstr>Segoe UI Light</vt:lpstr>
      <vt:lpstr>1_5-30629_Build_Template_WHITE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Reference architecture (High level)</vt:lpstr>
      <vt:lpstr>Reference architecture (High level)</vt:lpstr>
      <vt:lpstr>Reference architecture (High level)</vt:lpstr>
      <vt:lpstr>PowerPoint Presentation</vt:lpstr>
      <vt:lpstr>Reference architecture – Cloud vendor</vt:lpstr>
      <vt:lpstr>Reference architecture – Device vendor</vt:lpstr>
      <vt:lpstr>How to build and manage device applications?</vt:lpstr>
      <vt:lpstr>Reference architecture – AZURE IoT</vt:lpstr>
      <vt:lpstr>Develop device applications using node.js and C/C++</vt:lpstr>
      <vt:lpstr>Challenges?</vt:lpstr>
      <vt:lpstr>Onboarding new devices</vt:lpstr>
      <vt:lpstr>Onboarding new devices</vt:lpstr>
      <vt:lpstr>Onboarding new devices</vt:lpstr>
      <vt:lpstr>Manage updates</vt:lpstr>
      <vt:lpstr>Manage updates</vt:lpstr>
      <vt:lpstr>DevOps vs Device developer</vt:lpstr>
      <vt:lpstr>PowerPoint Presentation</vt:lpstr>
      <vt:lpstr>PowerPoint Presentation</vt:lpstr>
      <vt:lpstr>Manage device applications using node.js and C/C++</vt:lpstr>
      <vt:lpstr>PowerPoint Presentation</vt:lpstr>
      <vt:lpstr>PowerPoint Presentation</vt:lpstr>
      <vt:lpstr>Special thanks to Erik Olieman (NXP)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Industrial IoT</dc:title>
  <dc:creator>Kent Weare</dc:creator>
  <cp:lastModifiedBy>Mikael Håkansson</cp:lastModifiedBy>
  <cp:revision>114</cp:revision>
  <dcterms:created xsi:type="dcterms:W3CDTF">2016-02-21T01:31:51Z</dcterms:created>
  <dcterms:modified xsi:type="dcterms:W3CDTF">2016-05-12T20:59:31Z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0x01010099CEF10188F5DB4CAD48EE3382E598CC</vt:lpwstr>
  </property>
</Properties>
</file>