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</p:sldMasterIdLst>
  <p:notesMasterIdLst>
    <p:notesMasterId r:id="rId24"/>
  </p:notesMasterIdLst>
  <p:handoutMasterIdLst>
    <p:handoutMasterId r:id="rId25"/>
  </p:handoutMasterIdLst>
  <p:sldIdLst>
    <p:sldId id="1470" r:id="rId6"/>
    <p:sldId id="1468" r:id="rId7"/>
    <p:sldId id="1409" r:id="rId8"/>
    <p:sldId id="1451" r:id="rId9"/>
    <p:sldId id="1452" r:id="rId10"/>
    <p:sldId id="1453" r:id="rId11"/>
    <p:sldId id="1465" r:id="rId12"/>
    <p:sldId id="1463" r:id="rId13"/>
    <p:sldId id="1466" r:id="rId14"/>
    <p:sldId id="1464" r:id="rId15"/>
    <p:sldId id="1455" r:id="rId16"/>
    <p:sldId id="1467" r:id="rId17"/>
    <p:sldId id="1459" r:id="rId18"/>
    <p:sldId id="1460" r:id="rId19"/>
    <p:sldId id="1469" r:id="rId20"/>
    <p:sldId id="1462" r:id="rId21"/>
    <p:sldId id="1443" r:id="rId22"/>
    <p:sldId id="1367" r:id="rId2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Build 2016 Template" id="{D3E95C9D-3DD4-45B7-BFD9-4AE9F68B7B97}">
          <p14:sldIdLst>
            <p14:sldId id="1470"/>
            <p14:sldId id="1468"/>
            <p14:sldId id="1409"/>
            <p14:sldId id="1451"/>
            <p14:sldId id="1452"/>
            <p14:sldId id="1453"/>
            <p14:sldId id="1465"/>
            <p14:sldId id="1463"/>
            <p14:sldId id="1466"/>
            <p14:sldId id="1464"/>
            <p14:sldId id="1455"/>
            <p14:sldId id="1467"/>
            <p14:sldId id="1459"/>
            <p14:sldId id="1460"/>
            <p14:sldId id="1469"/>
            <p14:sldId id="1462"/>
          </p14:sldIdLst>
        </p14:section>
        <p14:section name="Dark Build 2016 Template" id="{BF2050A5-112F-45DA-ADE2-20086B31A042}">
          <p14:sldIdLst>
            <p14:sldId id="1443"/>
            <p14:sldId id="13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107C10"/>
    <a:srgbClr val="000000"/>
    <a:srgbClr val="323232"/>
    <a:srgbClr val="5C2D91"/>
    <a:srgbClr val="32145A"/>
    <a:srgbClr val="00BCF2"/>
    <a:srgbClr val="002050"/>
    <a:srgbClr val="D6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3001" autoAdjust="0"/>
  </p:normalViewPr>
  <p:slideViewPr>
    <p:cSldViewPr>
      <p:cViewPr>
        <p:scale>
          <a:sx n="70" d="100"/>
          <a:sy n="70" d="100"/>
        </p:scale>
        <p:origin x="24" y="-21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261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Build 2016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5/10/2016 12:02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Build 2016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5/10/2016 12:02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5/10/2016 2:16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4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5/10/2016 2:11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2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5/10/2016 2:12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3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3F264-597D-4DAF-A2B0-1919E1C6B6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Dark gray background.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5/10/2016 12:09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88431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Dark gray background.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5/10/2016 12:02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75564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2016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32FDB08A-0681-4485-86DB-F363EA2D662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86FFFC6E-8E2A-462D-8B07-E691F46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7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" y="102246"/>
            <a:ext cx="12437699" cy="6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48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2016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45" name="Rectangle 44"/>
              <p:cNvSpPr/>
              <p:nvPr userDrawn="1"/>
            </p:nvSpPr>
            <p:spPr bwMode="auto">
              <a:xfrm>
                <a:off x="1586734" y="4543427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G:120 B:215</a:t>
                </a:r>
                <a:endParaRPr lang="en-US" sz="500" dirty="0" smtClean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 bwMode="auto">
              <a:xfrm>
                <a:off x="3419856" y="4543428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G:188 B:242</a:t>
                </a:r>
                <a:endParaRPr lang="en-US" sz="500" dirty="0" smtClean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 smtClean="0">
                  <a:gradFill>
                    <a:gsLst>
                      <a:gs pos="92035">
                        <a:srgbClr val="505050"/>
                      </a:gs>
                      <a:gs pos="27000">
                        <a:srgbClr val="50505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2505456" y="4543426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G:32 B:80</a:t>
                </a:r>
                <a:endParaRPr lang="en-US" sz="5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80 G:80 B:80</a:t>
                </a:r>
                <a:endParaRPr lang="en-US" sz="500" dirty="0" smtClean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115 G:115 B:115</a:t>
                </a:r>
                <a:endParaRPr lang="en-US" sz="500" dirty="0" smtClean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33" name="Rectangle 32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34" name="Rectangle 33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</a:p>
            </p:txBody>
          </p:sp>
          <p:sp>
            <p:nvSpPr>
              <p:cNvPr id="35" name="Rectangle 34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 smtClean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16 G:124 B:16</a:t>
                </a:r>
                <a:endParaRPr lang="en-US" sz="500" dirty="0" smtClean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295" r:id="rId4"/>
    <p:sldLayoutId id="2147484240" r:id="rId5"/>
    <p:sldLayoutId id="2147484296" r:id="rId6"/>
    <p:sldLayoutId id="2147484241" r:id="rId7"/>
    <p:sldLayoutId id="2147484297" r:id="rId8"/>
    <p:sldLayoutId id="2147484244" r:id="rId9"/>
    <p:sldLayoutId id="2147484298" r:id="rId10"/>
    <p:sldLayoutId id="2147484245" r:id="rId11"/>
    <p:sldLayoutId id="2147484247" r:id="rId12"/>
    <p:sldLayoutId id="2147484337" r:id="rId13"/>
    <p:sldLayoutId id="2147484249" r:id="rId14"/>
    <p:sldLayoutId id="2147484301" r:id="rId15"/>
    <p:sldLayoutId id="2147484252" r:id="rId16"/>
    <p:sldLayoutId id="2147484251" r:id="rId17"/>
    <p:sldLayoutId id="2147484254" r:id="rId18"/>
    <p:sldLayoutId id="2147484257" r:id="rId19"/>
    <p:sldLayoutId id="2147484258" r:id="rId20"/>
    <p:sldLayoutId id="2147484260" r:id="rId21"/>
    <p:sldLayoutId id="2147484299" r:id="rId22"/>
    <p:sldLayoutId id="2147484263" r:id="rId23"/>
    <p:sldLayoutId id="2147484341" r:id="rId24"/>
    <p:sldLayoutId id="2147484342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 smtClean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biztalkintegration@microsoft.com" TargetMode="External"/><Relationship Id="rId3" Type="http://schemas.openxmlformats.org/officeDocument/2006/relationships/hyperlink" Target="http://aka.ms/logicappsblog" TargetMode="External"/><Relationship Id="rId7" Type="http://schemas.openxmlformats.org/officeDocument/2006/relationships/hyperlink" Target="http://aka.ms/azureadviso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logs.msdn.microsoft.com/biztalk_server_team_blog" TargetMode="External"/><Relationship Id="rId5" Type="http://schemas.openxmlformats.org/officeDocument/2006/relationships/hyperlink" Target="http://aka.ms/logicappslive" TargetMode="External"/><Relationship Id="rId4" Type="http://schemas.openxmlformats.org/officeDocument/2006/relationships/hyperlink" Target="http://feedback.azure.com/forums/287593-logic-app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96343" y="3538976"/>
            <a:ext cx="7801045" cy="1451559"/>
            <a:chOff x="3917475" y="3393700"/>
            <a:chExt cx="7648778" cy="1423226"/>
          </a:xfrm>
        </p:grpSpPr>
        <p:sp>
          <p:nvSpPr>
            <p:cNvPr id="6" name="TextBox 5"/>
            <p:cNvSpPr txBox="1"/>
            <p:nvPr/>
          </p:nvSpPr>
          <p:spPr>
            <a:xfrm>
              <a:off x="3917476" y="3393700"/>
              <a:ext cx="5101617" cy="59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64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Jon Fancey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476" y="3907220"/>
              <a:ext cx="5101617" cy="37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836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Principal Program Manager, Microsoft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475" y="4347887"/>
              <a:ext cx="7648778" cy="46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48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BizTalk 2016 Server: What’s new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2" y="3283239"/>
            <a:ext cx="1593503" cy="159350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09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Logic App-initiated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Possibilities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85652"/>
          </a:xfrm>
        </p:spPr>
        <p:txBody>
          <a:bodyPr/>
          <a:lstStyle/>
          <a:p>
            <a:r>
              <a:rPr lang="en-US" dirty="0"/>
              <a:t>Patterns</a:t>
            </a:r>
          </a:p>
          <a:p>
            <a:pPr lvl="1"/>
            <a:r>
              <a:rPr lang="en-US" dirty="0" smtClean="0"/>
              <a:t>Solicit/response / request/response / Fire-forget</a:t>
            </a:r>
            <a:endParaRPr lang="en-US" dirty="0"/>
          </a:p>
          <a:p>
            <a:r>
              <a:rPr lang="en-US" dirty="0"/>
              <a:t>New capabilities added</a:t>
            </a:r>
          </a:p>
          <a:p>
            <a:pPr lvl="1"/>
            <a:r>
              <a:rPr lang="en-US" dirty="0"/>
              <a:t>Polling http endpoints</a:t>
            </a:r>
          </a:p>
          <a:p>
            <a:pPr lvl="1"/>
            <a:r>
              <a:rPr lang="en-US" dirty="0"/>
              <a:t>Run on schedule</a:t>
            </a:r>
          </a:p>
          <a:p>
            <a:r>
              <a:rPr lang="en-GB" dirty="0"/>
              <a:t>Consume BizTalk </a:t>
            </a:r>
            <a:r>
              <a:rPr lang="en-GB" dirty="0" smtClean="0"/>
              <a:t>capabilities</a:t>
            </a:r>
          </a:p>
          <a:p>
            <a:r>
              <a:rPr lang="en-GB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Call into and augment existing BizTalk processes</a:t>
            </a:r>
            <a:endParaRPr lang="en-GB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lvl="1"/>
            <a:r>
              <a:rPr lang="en-GB" dirty="0" smtClean="0"/>
              <a:t>Use BizTalk capabilities e.g.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39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437" y="409095"/>
            <a:ext cx="2628900" cy="565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64"/>
          <a:stretch/>
        </p:blipFill>
        <p:spPr>
          <a:xfrm>
            <a:off x="198437" y="3511544"/>
            <a:ext cx="8107831" cy="4786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241" y="2430461"/>
            <a:ext cx="2003793" cy="1997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338" y="409095"/>
            <a:ext cx="3276600" cy="6019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 smtClean="0"/>
              <a:t>Updating BizTalk UI elements</a:t>
            </a: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Consistent modern Win10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look and feel</a:t>
            </a: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Across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all components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33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3"/>
          <p:cNvSpPr/>
          <p:nvPr/>
        </p:nvSpPr>
        <p:spPr>
          <a:xfrm>
            <a:off x="2737167" y="1321593"/>
            <a:ext cx="6962140" cy="4351338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3621359" y="4324886"/>
            <a:ext cx="181015" cy="1810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3711867" y="4415394"/>
            <a:ext cx="1622178" cy="1257536"/>
            <a:chOff x="2751429" y="3093801"/>
            <a:chExt cx="1622178" cy="1257536"/>
          </a:xfrm>
        </p:grpSpPr>
        <p:sp>
          <p:nvSpPr>
            <p:cNvPr id="15" name="Rectangle 14"/>
            <p:cNvSpPr/>
            <p:nvPr/>
          </p:nvSpPr>
          <p:spPr>
            <a:xfrm>
              <a:off x="2751429" y="3093801"/>
              <a:ext cx="1622178" cy="12575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751429" y="3093801"/>
              <a:ext cx="1622178" cy="1257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916" tIns="0" rIns="0" bIns="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kern="1200" dirty="0" smtClean="0"/>
                <a:t>CTP1</a:t>
              </a:r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March 30</a:t>
              </a:r>
              <a:endParaRPr lang="en-US" sz="31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5219170" y="3142192"/>
            <a:ext cx="327220" cy="3272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382781" y="3305803"/>
            <a:ext cx="1670913" cy="2367127"/>
            <a:chOff x="4422343" y="1984210"/>
            <a:chExt cx="1670913" cy="2367127"/>
          </a:xfrm>
        </p:grpSpPr>
        <p:sp>
          <p:nvSpPr>
            <p:cNvPr id="13" name="Rectangle 12"/>
            <p:cNvSpPr/>
            <p:nvPr/>
          </p:nvSpPr>
          <p:spPr>
            <a:xfrm>
              <a:off x="4422343" y="1984210"/>
              <a:ext cx="1670913" cy="23671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422343" y="1984210"/>
              <a:ext cx="1670913" cy="2367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387" tIns="0" rIns="0" bIns="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kern="1200" dirty="0" smtClean="0"/>
                <a:t>CTP2</a:t>
              </a:r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kern="1200" dirty="0" smtClean="0"/>
                <a:t>Summer</a:t>
              </a:r>
              <a:endParaRPr lang="en-US" sz="31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7140721" y="2422481"/>
            <a:ext cx="452539" cy="45253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366991" y="2648751"/>
            <a:ext cx="1670913" cy="3024179"/>
            <a:chOff x="6406553" y="1327158"/>
            <a:chExt cx="1670913" cy="3024179"/>
          </a:xfrm>
        </p:grpSpPr>
        <p:sp>
          <p:nvSpPr>
            <p:cNvPr id="11" name="Rectangle 10"/>
            <p:cNvSpPr/>
            <p:nvPr/>
          </p:nvSpPr>
          <p:spPr>
            <a:xfrm>
              <a:off x="6406553" y="1327158"/>
              <a:ext cx="1670913" cy="3024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406553" y="1327158"/>
              <a:ext cx="1670913" cy="302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791" tIns="0" rIns="0" bIns="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kern="1200" dirty="0" smtClean="0"/>
                <a:t>RTM</a:t>
              </a:r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kern="1200" dirty="0" smtClean="0"/>
                <a:t>Q4</a:t>
              </a:r>
              <a:endParaRPr lang="en-US" sz="31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13617" y="1825625"/>
            <a:ext cx="2019020" cy="304323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73095" y="1975077"/>
            <a:ext cx="203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18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Download CTP1 – try it out</a:t>
            </a:r>
          </a:p>
          <a:p>
            <a:r>
              <a:rPr lang="en-US" dirty="0"/>
              <a:t>Talk to us about TAP participation</a:t>
            </a:r>
          </a:p>
          <a:p>
            <a:pPr lvl="1"/>
            <a:r>
              <a:rPr lang="en-US" dirty="0"/>
              <a:t>Direct PG access, go to production license</a:t>
            </a:r>
          </a:p>
          <a:p>
            <a:r>
              <a:rPr lang="en-US" dirty="0" smtClean="0"/>
              <a:t>Give us Feedback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BizTalkPreRelease@microsoft.com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5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Out / Reach 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5482" y="1940293"/>
          <a:ext cx="12001298" cy="38175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55813">
                  <a:extLst>
                    <a:ext uri="{9D8B030D-6E8A-4147-A177-3AD203B41FA5}">
                      <a16:colId xmlns:a16="http://schemas.microsoft.com/office/drawing/2014/main" xmlns="" val="4142964696"/>
                    </a:ext>
                  </a:extLst>
                </a:gridCol>
                <a:gridCol w="8545485">
                  <a:extLst>
                    <a:ext uri="{9D8B030D-6E8A-4147-A177-3AD203B41FA5}">
                      <a16:colId xmlns:a16="http://schemas.microsoft.com/office/drawing/2014/main" xmlns="" val="1146678479"/>
                    </a:ext>
                  </a:extLst>
                </a:gridCol>
              </a:tblGrid>
              <a:tr h="6362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Logic Apps Blog</a:t>
                      </a:r>
                      <a:endParaRPr lang="en-US" sz="22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3"/>
                        </a:rPr>
                        <a:t>http://aka.ms/logicappsblog</a:t>
                      </a:r>
                      <a:r>
                        <a:rPr lang="en-US" sz="2400" dirty="0" smtClean="0"/>
                        <a:t> 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xmlns="" val="3196048746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Logic App User Voice</a:t>
                      </a:r>
                      <a:endParaRPr lang="en-US" sz="2200" baseline="0" dirty="0" smtClean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4"/>
                        </a:rPr>
                        <a:t>http://feedback.azure.com/forums/287593-logic-apps</a:t>
                      </a:r>
                      <a:r>
                        <a:rPr lang="en-US" sz="2400" dirty="0" smtClean="0"/>
                        <a:t> 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xmlns="" val="3325057334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Logic Apps Live Webcast</a:t>
                      </a:r>
                      <a:endParaRPr lang="en-US" sz="22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5"/>
                        </a:rPr>
                        <a:t>http://aka.ms/logicappslive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xmlns="" val="3202080575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BizTalk Blog</a:t>
                      </a:r>
                      <a:endParaRPr lang="en-US" sz="22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6"/>
                        </a:rPr>
                        <a:t>https://blogs.msdn.microsoft.com/biztalk_server_team_blog</a:t>
                      </a:r>
                      <a:endParaRPr lang="en-US" sz="2400" dirty="0" smtClean="0"/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xmlns="" val="2769612060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Integration Advisors</a:t>
                      </a:r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(sign-up) </a:t>
                      </a:r>
                      <a:r>
                        <a:rPr lang="en-US" sz="2400" dirty="0" smtClean="0">
                          <a:hlinkClick r:id="rId7"/>
                        </a:rPr>
                        <a:t>http://aka.ms/azureadvisors</a:t>
                      </a:r>
                      <a:endParaRPr lang="en-US" sz="2400" dirty="0" smtClean="0"/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xmlns="" val="2500230259"/>
                  </a:ext>
                </a:extLst>
              </a:tr>
              <a:tr h="6362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Monthly Newsletter</a:t>
                      </a:r>
                      <a:endParaRPr lang="en-US" sz="2200" dirty="0"/>
                    </a:p>
                  </a:txBody>
                  <a:tcPr marL="93260" marR="93260" marT="46630" marB="46630"/>
                </a:tc>
                <a:tc>
                  <a:txBody>
                    <a:bodyPr/>
                    <a:lstStyle/>
                    <a:p>
                      <a:pPr marL="0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(sign-up) mail to: </a:t>
                      </a:r>
                      <a:r>
                        <a:rPr lang="en-US" sz="2400" dirty="0" smtClean="0">
                          <a:hlinkClick r:id="rId8"/>
                        </a:rPr>
                        <a:t>biztalkintegration@microsoft.com</a:t>
                      </a:r>
                      <a:endParaRPr lang="en-US" sz="2400" dirty="0" smtClean="0"/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xmlns="" val="20390454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16778" y="375069"/>
            <a:ext cx="2655892" cy="647165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2448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US" sz="2448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logicappsio</a:t>
            </a:r>
            <a:endParaRPr lang="en-US" sz="2448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7893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837" y="2735262"/>
            <a:ext cx="54102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Thank you</a:t>
            </a:r>
            <a:endParaRPr lang="en-US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BizTalk Server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Jon Fancey</a:t>
            </a:r>
            <a:endParaRPr lang="en-US" dirty="0" smtClean="0"/>
          </a:p>
          <a:p>
            <a:r>
              <a:rPr lang="en-US" dirty="0" smtClean="0"/>
              <a:t>Principal Program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7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207579"/>
          </a:xfrm>
        </p:spPr>
        <p:txBody>
          <a:bodyPr/>
          <a:lstStyle/>
          <a:p>
            <a:r>
              <a:rPr lang="en-US" dirty="0"/>
              <a:t>2016 is the 10</a:t>
            </a:r>
            <a:r>
              <a:rPr lang="en-US" baseline="30000" dirty="0"/>
              <a:t>th</a:t>
            </a:r>
            <a:r>
              <a:rPr lang="en-US" dirty="0"/>
              <a:t> release of BizTalk Server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16 years of leading the industry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Released CTP1 end of March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CTP2 is coming in summer</a:t>
            </a:r>
          </a:p>
          <a:p>
            <a:r>
              <a:rPr lang="en-US" dirty="0" smtClean="0"/>
              <a:t>Focus</a:t>
            </a:r>
          </a:p>
          <a:p>
            <a:pPr lvl="1"/>
            <a:r>
              <a:rPr lang="en-US" sz="2800" dirty="0" smtClean="0"/>
              <a:t>HA improvements</a:t>
            </a:r>
          </a:p>
          <a:p>
            <a:pPr lvl="1"/>
            <a:r>
              <a:rPr lang="en-US" sz="2800" dirty="0"/>
              <a:t>Platform </a:t>
            </a:r>
            <a:r>
              <a:rPr lang="en-US" sz="2800" dirty="0" smtClean="0"/>
              <a:t>refresh</a:t>
            </a:r>
            <a:endParaRPr lang="en-US" sz="2800" dirty="0"/>
          </a:p>
          <a:p>
            <a:pPr lvl="1"/>
            <a:r>
              <a:rPr lang="en-US" sz="2800" dirty="0"/>
              <a:t>Addressing customer asks and </a:t>
            </a:r>
            <a:r>
              <a:rPr lang="en-US" sz="2800" dirty="0" err="1" smtClean="0"/>
              <a:t>painpoints</a:t>
            </a:r>
            <a:endParaRPr lang="en-US" sz="2800" dirty="0" smtClean="0"/>
          </a:p>
          <a:p>
            <a:pPr lvl="1"/>
            <a:r>
              <a:rPr lang="en-US" sz="2800" dirty="0"/>
              <a:t>Cloud connectivity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1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for CTP1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003" y="1212849"/>
            <a:ext cx="11887200" cy="5408613"/>
          </a:xfrm>
        </p:spPr>
        <p:txBody>
          <a:bodyPr/>
          <a:lstStyle/>
          <a:p>
            <a:r>
              <a:rPr lang="en-US" dirty="0"/>
              <a:t>SQL Server 2016 </a:t>
            </a:r>
            <a:r>
              <a:rPr lang="en-US" dirty="0" err="1"/>
              <a:t>AlwaysOn</a:t>
            </a:r>
            <a:r>
              <a:rPr lang="en-US" dirty="0"/>
              <a:t> Support</a:t>
            </a:r>
          </a:p>
          <a:p>
            <a:pPr lvl="1"/>
            <a:r>
              <a:rPr lang="en-US" sz="2800" dirty="0"/>
              <a:t>Provides </a:t>
            </a:r>
            <a:r>
              <a:rPr lang="en-US" sz="2800" b="1" dirty="0" smtClean="0"/>
              <a:t>supported</a:t>
            </a:r>
            <a:r>
              <a:rPr lang="en-US" sz="2800" dirty="0" smtClean="0"/>
              <a:t> multi-node </a:t>
            </a:r>
            <a:r>
              <a:rPr lang="en-US" sz="2800" dirty="0"/>
              <a:t>BizTalk deployment in </a:t>
            </a:r>
            <a:r>
              <a:rPr lang="en-US" sz="2800" dirty="0" smtClean="0"/>
              <a:t>Azure</a:t>
            </a:r>
          </a:p>
          <a:p>
            <a:pPr lvl="1"/>
            <a:r>
              <a:rPr lang="en-US" sz="2800" dirty="0" smtClean="0"/>
              <a:t>Modern</a:t>
            </a:r>
            <a:r>
              <a:rPr lang="en-US" sz="2800" dirty="0"/>
              <a:t>, consistent HA/DR capabilities</a:t>
            </a:r>
          </a:p>
          <a:p>
            <a:pPr lvl="1"/>
            <a:r>
              <a:rPr lang="en-US" sz="2800" dirty="0"/>
              <a:t>No more log shipping or active/passive clustering as HA solution</a:t>
            </a:r>
          </a:p>
          <a:p>
            <a:r>
              <a:rPr lang="en-US" dirty="0" smtClean="0"/>
              <a:t>Platform </a:t>
            </a:r>
            <a:r>
              <a:rPr lang="en-US" dirty="0"/>
              <a:t>Refresh</a:t>
            </a:r>
          </a:p>
          <a:p>
            <a:pPr lvl="1"/>
            <a:r>
              <a:rPr lang="en-US" sz="2800" dirty="0" smtClean="0"/>
              <a:t>SQL 2016</a:t>
            </a:r>
          </a:p>
          <a:p>
            <a:pPr lvl="1"/>
            <a:r>
              <a:rPr lang="en-US" sz="2800" dirty="0" smtClean="0"/>
              <a:t>Windows 2016</a:t>
            </a:r>
          </a:p>
          <a:p>
            <a:pPr lvl="1"/>
            <a:r>
              <a:rPr lang="en-US" sz="2800" dirty="0" smtClean="0"/>
              <a:t>Office 2016</a:t>
            </a:r>
          </a:p>
          <a:p>
            <a:pPr lvl="1"/>
            <a:r>
              <a:rPr lang="en-US" sz="2800" dirty="0" smtClean="0"/>
              <a:t>Visual </a:t>
            </a:r>
            <a:r>
              <a:rPr lang="en-US" sz="2800" dirty="0"/>
              <a:t>Studio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6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Customer-driven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9237" y="1365251"/>
            <a:ext cx="6400799" cy="8823954"/>
          </a:xfrm>
        </p:spPr>
        <p:txBody>
          <a:bodyPr/>
          <a:lstStyle/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HL7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Accelerator</a:t>
            </a: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Proactive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MLLP adapter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connection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Binding import/export improvements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Granular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party-level for selected parties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Include/exclude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tracking settings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Symmetric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CLI commands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Improved SFTP adapter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Greater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compatibility – now using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WinSCP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SYST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support not enforced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Better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trace and error info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new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ciphers – DES, Blowfish,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ArcFour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File adapter – overwrite temp files on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retry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Batching orchestration performance improvements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Admin console and engine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perf improvements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32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7038" y="1365250"/>
            <a:ext cx="6400799" cy="486287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SHA2 Support</a:t>
            </a: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SAP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NcO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Support</a:t>
            </a: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Shared Access Signature Support for Service Bus 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basicHttpRelay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netTcpRelay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basicHttp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webHttp</a:t>
            </a:r>
            <a:endParaRPr lang="en-US" sz="2000" dirty="0" smtClean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Admin Console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    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Seach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/Filter on artifact name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Change settings for multiple hosts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Suspended messages - Multi-select on “Save 	To     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File”</a:t>
            </a: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Mapping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Resizable window for schema selection dialog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Map-level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config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for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xslCompiledTransform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vs  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</a:t>
            </a:r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     </a:t>
            </a:r>
            <a:r>
              <a:rPr lang="en-US" sz="2000" dirty="0" err="1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xslTransform</a:t>
            </a:r>
            <a:endParaRPr lang="en-US" sz="2000" dirty="0" smtClean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0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Ordered Delivery on Dynamic Send Ports</a:t>
            </a:r>
          </a:p>
        </p:txBody>
      </p:sp>
    </p:spTree>
    <p:extLst>
      <p:ext uri="{BB962C8B-B14F-4D97-AF65-F5344CB8AC3E}">
        <p14:creationId xmlns:p14="http://schemas.microsoft.com/office/powerpoint/2010/main" val="3575474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for </a:t>
            </a:r>
            <a:r>
              <a:rPr lang="en-US" dirty="0" smtClean="0"/>
              <a:t>CTP2 and RTM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65893"/>
          </a:xfrm>
        </p:spPr>
        <p:txBody>
          <a:bodyPr/>
          <a:lstStyle/>
          <a:p>
            <a:r>
              <a:rPr lang="en-US" dirty="0"/>
              <a:t>BizTalk Logic Apps </a:t>
            </a:r>
            <a:r>
              <a:rPr lang="en-US" dirty="0" smtClean="0"/>
              <a:t>Adapter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Easily consume Logic Apps and </a:t>
            </a:r>
            <a:r>
              <a:rPr lang="en-US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&gt; 30 connectors</a:t>
            </a:r>
            <a:endParaRPr lang="en-US" sz="28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dirty="0" smtClean="0"/>
              <a:t>Logic </a:t>
            </a:r>
            <a:r>
              <a:rPr lang="en-US" dirty="0"/>
              <a:t>Apps BizTalk Connector and </a:t>
            </a:r>
            <a:r>
              <a:rPr lang="en-US" dirty="0" smtClean="0"/>
              <a:t>actions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Easily </a:t>
            </a:r>
            <a:r>
              <a:rPr lang="en-US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connect to and consume BizTalk functionality</a:t>
            </a:r>
          </a:p>
          <a:p>
            <a:r>
              <a:rPr lang="en-US" sz="28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Seamless </a:t>
            </a:r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integration from Logic Apps to BizTalk</a:t>
            </a:r>
          </a:p>
          <a:p>
            <a:r>
              <a:rPr lang="en-US" dirty="0" smtClean="0"/>
              <a:t>Repaint</a:t>
            </a:r>
          </a:p>
          <a:p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Modern</a:t>
            </a:r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, consistent look and feel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7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5920" y="2156645"/>
            <a:ext cx="1622341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Logic App</a:t>
            </a:r>
            <a:endParaRPr lang="en-US" sz="1836" dirty="0"/>
          </a:p>
        </p:txBody>
      </p:sp>
      <p:sp>
        <p:nvSpPr>
          <p:cNvPr id="5" name="Rectangle 4"/>
          <p:cNvSpPr/>
          <p:nvPr/>
        </p:nvSpPr>
        <p:spPr>
          <a:xfrm>
            <a:off x="5275920" y="3856703"/>
            <a:ext cx="1622341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BizTalk Server 2016</a:t>
            </a:r>
            <a:endParaRPr lang="en-US" sz="1836" dirty="0"/>
          </a:p>
        </p:txBody>
      </p:sp>
      <p:sp>
        <p:nvSpPr>
          <p:cNvPr id="6" name="Rectangle 5"/>
          <p:cNvSpPr/>
          <p:nvPr/>
        </p:nvSpPr>
        <p:spPr>
          <a:xfrm>
            <a:off x="5683932" y="5556762"/>
            <a:ext cx="874317" cy="5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Order</a:t>
            </a:r>
            <a:endParaRPr lang="en-US" sz="1836" dirty="0"/>
          </a:p>
        </p:txBody>
      </p:sp>
      <p:sp>
        <p:nvSpPr>
          <p:cNvPr id="7" name="Rectangle 6"/>
          <p:cNvSpPr/>
          <p:nvPr/>
        </p:nvSpPr>
        <p:spPr>
          <a:xfrm>
            <a:off x="5275918" y="631450"/>
            <a:ext cx="1622341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 err="1"/>
              <a:t>SalesForce</a:t>
            </a:r>
            <a:endParaRPr lang="en-US" sz="1836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6121090" y="4905882"/>
            <a:ext cx="1" cy="650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64993" y="3856703"/>
            <a:ext cx="1476623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Orders Database</a:t>
            </a:r>
            <a:endParaRPr lang="en-US" sz="1836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31900" y="4138427"/>
            <a:ext cx="544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</p:cNvCxnSpPr>
          <p:nvPr/>
        </p:nvCxnSpPr>
        <p:spPr>
          <a:xfrm flipH="1" flipV="1">
            <a:off x="6087088" y="3234967"/>
            <a:ext cx="3" cy="62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0"/>
          </p:cNvCxnSpPr>
          <p:nvPr/>
        </p:nvCxnSpPr>
        <p:spPr>
          <a:xfrm flipH="1" flipV="1">
            <a:off x="6087088" y="1675771"/>
            <a:ext cx="3" cy="48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32637" y="754062"/>
            <a:ext cx="220521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4. Create </a:t>
            </a:r>
            <a:r>
              <a:rPr lang="en-US" sz="1836" dirty="0"/>
              <a:t>in </a:t>
            </a:r>
            <a:r>
              <a:rPr lang="en-US" sz="1836" dirty="0" err="1"/>
              <a:t>SalesForce</a:t>
            </a:r>
            <a:endParaRPr lang="en-US" sz="1836" dirty="0"/>
          </a:p>
        </p:txBody>
      </p:sp>
      <p:sp>
        <p:nvSpPr>
          <p:cNvPr id="19" name="TextBox 18"/>
          <p:cNvSpPr txBox="1"/>
          <p:nvPr/>
        </p:nvSpPr>
        <p:spPr>
          <a:xfrm>
            <a:off x="4630649" y="3173558"/>
            <a:ext cx="1204613" cy="67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2. Store </a:t>
            </a:r>
            <a:r>
              <a:rPr lang="en-US" sz="1836" dirty="0"/>
              <a:t>order</a:t>
            </a:r>
            <a:endParaRPr lang="en-US" sz="1836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02815" y="3234967"/>
            <a:ext cx="0" cy="621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61015" y="1719354"/>
            <a:ext cx="3162421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5. Reply </a:t>
            </a:r>
            <a:r>
              <a:rPr lang="en-US" sz="1836" dirty="0"/>
              <a:t>with customer ID</a:t>
            </a:r>
            <a:endParaRPr lang="en-US" sz="1836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02815" y="1675771"/>
            <a:ext cx="0" cy="4808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65638" y="4905882"/>
            <a:ext cx="141258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3. Look up</a:t>
            </a:r>
          </a:p>
          <a:p>
            <a:r>
              <a:rPr lang="en-GB" sz="1836" dirty="0" smtClean="0"/>
              <a:t>customer</a:t>
            </a:r>
            <a:endParaRPr lang="en-US" sz="1836" dirty="0"/>
          </a:p>
        </p:txBody>
      </p:sp>
      <p:sp>
        <p:nvSpPr>
          <p:cNvPr id="31" name="TextBox 30"/>
          <p:cNvSpPr txBox="1"/>
          <p:nvPr/>
        </p:nvSpPr>
        <p:spPr>
          <a:xfrm>
            <a:off x="6645680" y="5662924"/>
            <a:ext cx="2506371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1. Receive </a:t>
            </a:r>
            <a:r>
              <a:rPr lang="en-US" sz="1836" dirty="0"/>
              <a:t>a new order</a:t>
            </a:r>
            <a:endParaRPr lang="en-US" sz="1836" dirty="0"/>
          </a:p>
        </p:txBody>
      </p:sp>
      <p:sp>
        <p:nvSpPr>
          <p:cNvPr id="2" name="TextBox 1"/>
          <p:cNvSpPr txBox="1"/>
          <p:nvPr/>
        </p:nvSpPr>
        <p:spPr>
          <a:xfrm>
            <a:off x="274637" y="296862"/>
            <a:ext cx="3728667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BizTalk to Logic Apps</a:t>
            </a:r>
            <a:endParaRPr lang="en-US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741616" y="4487862"/>
            <a:ext cx="544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31901" y="4716462"/>
            <a:ext cx="544016" cy="22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51037" y="4033183"/>
            <a:ext cx="1204613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36" dirty="0" smtClean="0"/>
              <a:t>6. Create</a:t>
            </a:r>
          </a:p>
          <a:p>
            <a:r>
              <a:rPr lang="en-GB" sz="1836" dirty="0" smtClean="0"/>
              <a:t>Customer</a:t>
            </a:r>
            <a:endParaRPr lang="en-US" sz="1836" dirty="0"/>
          </a:p>
        </p:txBody>
      </p:sp>
    </p:spTree>
    <p:extLst>
      <p:ext uri="{BB962C8B-B14F-4D97-AF65-F5344CB8AC3E}">
        <p14:creationId xmlns:p14="http://schemas.microsoft.com/office/powerpoint/2010/main" val="897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BizTalk-initiated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5920" y="2463284"/>
            <a:ext cx="1622341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Logic </a:t>
            </a:r>
            <a:r>
              <a:rPr lang="en-US" sz="1836" dirty="0" smtClean="0"/>
              <a:t>App</a:t>
            </a:r>
            <a:endParaRPr lang="en-US" sz="1836" dirty="0"/>
          </a:p>
        </p:txBody>
      </p:sp>
      <p:sp>
        <p:nvSpPr>
          <p:cNvPr id="5" name="Rectangle 4"/>
          <p:cNvSpPr/>
          <p:nvPr/>
        </p:nvSpPr>
        <p:spPr>
          <a:xfrm>
            <a:off x="5275920" y="4163342"/>
            <a:ext cx="1622341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BizTalk Server 2016</a:t>
            </a:r>
            <a:endParaRPr lang="en-US" sz="1836" dirty="0"/>
          </a:p>
        </p:txBody>
      </p:sp>
      <p:sp>
        <p:nvSpPr>
          <p:cNvPr id="7" name="Rectangle 6"/>
          <p:cNvSpPr/>
          <p:nvPr/>
        </p:nvSpPr>
        <p:spPr>
          <a:xfrm>
            <a:off x="5275917" y="794413"/>
            <a:ext cx="1622343" cy="950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 smtClean="0"/>
              <a:t>Sales</a:t>
            </a:r>
          </a:p>
          <a:p>
            <a:pPr algn="ctr"/>
            <a:r>
              <a:rPr lang="en-GB" sz="1836" dirty="0" smtClean="0"/>
              <a:t>Force</a:t>
            </a:r>
            <a:endParaRPr lang="en-US" sz="1836" dirty="0"/>
          </a:p>
        </p:txBody>
      </p:sp>
      <p:sp>
        <p:nvSpPr>
          <p:cNvPr id="11" name="Rectangle 10"/>
          <p:cNvSpPr/>
          <p:nvPr/>
        </p:nvSpPr>
        <p:spPr>
          <a:xfrm>
            <a:off x="3264993" y="4163342"/>
            <a:ext cx="1476623" cy="101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Database</a:t>
            </a:r>
            <a:endParaRPr lang="en-US" sz="1836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31900" y="4668502"/>
            <a:ext cx="544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82232" y="3537843"/>
            <a:ext cx="4856" cy="557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94072" y="316872"/>
            <a:ext cx="2205218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/>
              <a:t>Trigger</a:t>
            </a:r>
            <a:endParaRPr lang="en-US" sz="1836" dirty="0"/>
          </a:p>
        </p:txBody>
      </p:sp>
      <p:sp>
        <p:nvSpPr>
          <p:cNvPr id="20" name="TextBox 19"/>
          <p:cNvSpPr txBox="1"/>
          <p:nvPr/>
        </p:nvSpPr>
        <p:spPr>
          <a:xfrm>
            <a:off x="7077978" y="4481079"/>
            <a:ext cx="2078650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Update Account</a:t>
            </a:r>
            <a:endParaRPr lang="en-US" sz="1836" dirty="0"/>
          </a:p>
        </p:txBody>
      </p:sp>
      <p:sp>
        <p:nvSpPr>
          <p:cNvPr id="21" name="TextBox 20"/>
          <p:cNvSpPr txBox="1"/>
          <p:nvPr/>
        </p:nvSpPr>
        <p:spPr>
          <a:xfrm>
            <a:off x="253462" y="417728"/>
            <a:ext cx="470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Logic </a:t>
            </a:r>
            <a:r>
              <a:rPr lang="en-US" sz="2400" dirty="0"/>
              <a:t>Apps to BizTalk</a:t>
            </a:r>
            <a:endParaRPr lang="en-US" sz="2400" dirty="0"/>
          </a:p>
        </p:txBody>
      </p:sp>
      <p:cxnSp>
        <p:nvCxnSpPr>
          <p:cNvPr id="3" name="Straight Arrow Connector 2"/>
          <p:cNvCxnSpPr>
            <a:stCxn id="7" idx="2"/>
            <a:endCxn id="4" idx="0"/>
          </p:cNvCxnSpPr>
          <p:nvPr/>
        </p:nvCxnSpPr>
        <p:spPr>
          <a:xfrm>
            <a:off x="6087089" y="1744662"/>
            <a:ext cx="2" cy="71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77978" y="2781021"/>
            <a:ext cx="2473630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 smtClean="0"/>
              <a:t>Account Changed?</a:t>
            </a:r>
            <a:endParaRPr lang="en-US" sz="1836" dirty="0"/>
          </a:p>
        </p:txBody>
      </p:sp>
    </p:spTree>
    <p:extLst>
      <p:ext uri="{BB962C8B-B14F-4D97-AF65-F5344CB8AC3E}">
        <p14:creationId xmlns:p14="http://schemas.microsoft.com/office/powerpoint/2010/main" val="37837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721_Build_2016_Template_Light">
  <a:themeElements>
    <a:clrScheme name="Build 2016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78D7"/>
      </a:accent1>
      <a:accent2>
        <a:srgbClr val="002050"/>
      </a:accent2>
      <a:accent3>
        <a:srgbClr val="00BCF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3998DD3-A322-4A83-9C5D-71EE13D2BF29}" vid="{F11EE93C-0B7F-4695-9BEB-A8D588AA2238}"/>
    </a:ext>
  </a:extLst>
</a:theme>
</file>

<file path=ppt/theme/theme2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3998DD3-A322-4A83-9C5D-71EE13D2BF29}" vid="{87A84D0E-FF42-445C-826C-F9773245B5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EF10188F5DB4CAD48EE3382E598CC" ma:contentTypeVersion="2" ma:contentTypeDescription="Create a new document." ma:contentTypeScope="" ma:versionID="196fd190ee28d1df80497c7f9a7e3af4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94359086f69d9b556ad3cef7f3b40eaf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cc8e679d-051b-448c-bf69-9b3dce3c96d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F35EF-13AC-47A3-A17E-EACD6E702977}"/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Microsoft_Build_2016_16x9_Template</Template>
  <TotalTime>1458</TotalTime>
  <Words>633</Words>
  <Application>Microsoft Office PowerPoint</Application>
  <PresentationFormat>Custom</PresentationFormat>
  <Paragraphs>157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Consolas</vt:lpstr>
      <vt:lpstr>Lato</vt:lpstr>
      <vt:lpstr>Segoe UI</vt:lpstr>
      <vt:lpstr>Segoe UI Light</vt:lpstr>
      <vt:lpstr>Wingdings</vt:lpstr>
      <vt:lpstr>5-30721_Build_2016_Template_Light</vt:lpstr>
      <vt:lpstr>5-30721_Build_2016_Template_Dark</vt:lpstr>
      <vt:lpstr>PowerPoint Presentation</vt:lpstr>
      <vt:lpstr>Who am I?</vt:lpstr>
      <vt:lpstr>Where are we?</vt:lpstr>
      <vt:lpstr>What’s new for CTP1</vt:lpstr>
      <vt:lpstr>Customer-driven Improvements</vt:lpstr>
      <vt:lpstr>What’s new for CTP2 and RTM</vt:lpstr>
      <vt:lpstr>PowerPoint Presentation</vt:lpstr>
      <vt:lpstr>Demo</vt:lpstr>
      <vt:lpstr>PowerPoint Presentation</vt:lpstr>
      <vt:lpstr>Demo</vt:lpstr>
      <vt:lpstr>New Possibilities</vt:lpstr>
      <vt:lpstr>Repaint</vt:lpstr>
      <vt:lpstr>When</vt:lpstr>
      <vt:lpstr>Call to Action</vt:lpstr>
      <vt:lpstr>Reach Out / Reach In</vt:lpstr>
      <vt:lpstr>PowerPoint Presentation</vt:lpstr>
      <vt:lpstr>PowerPoint Presentation</vt:lpstr>
      <vt:lpstr>BizTalk Server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Jon Fancey</dc:creator>
  <cp:keywords>Microsoft Build 2016</cp:keywords>
  <dc:description>Template: Mitchell Derrey, Silver Fox Productions
Formatting: 
Audience Type:</dc:description>
  <cp:lastModifiedBy>Jon Fancey</cp:lastModifiedBy>
  <cp:revision>124</cp:revision>
  <dcterms:created xsi:type="dcterms:W3CDTF">2016-05-10T07:02:14Z</dcterms:created>
  <dcterms:modified xsi:type="dcterms:W3CDTF">2016-05-11T07:20:28Z</dcterms:modified>
  <cp:category>Microsoft Build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0x01010099CEF10188F5DB4CAD48EE3382E598CC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49;#Moscone Center|d4f36a2e-dd0d-4424-990f-7c93b4e9f063</vt:lpwstr>
  </property>
  <property fmtid="{D5CDD505-2E9C-101B-9397-08002B2CF9AE}" pid="7" name="Track">
    <vt:lpwstr/>
  </property>
  <property fmtid="{D5CDD505-2E9C-101B-9397-08002B2CF9AE}" pid="8" name="Event Location">
    <vt:lpwstr>48;#San Francisco|84dfcb53-432b-499d-8965-93d483d36b4a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46;#Microsoft Build 2016|da8a10b5-9bc3-4217-80aa-6b60d6ec1cee</vt:lpwstr>
  </property>
  <property fmtid="{D5CDD505-2E9C-101B-9397-08002B2CF9AE}" pid="12" name="Audience1">
    <vt:lpwstr/>
  </property>
  <property fmtid="{D5CDD505-2E9C-101B-9397-08002B2CF9AE}" pid="13" name="Event Name">
    <vt:lpwstr>47;#Build|58542b36-5bf5-46a6-a53f-a41fb7a73785</vt:lpwstr>
  </property>
</Properties>
</file>