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33"/>
  </p:notesMasterIdLst>
  <p:handoutMasterIdLst>
    <p:handoutMasterId r:id="rId34"/>
  </p:handoutMasterIdLst>
  <p:sldIdLst>
    <p:sldId id="1505" r:id="rId5"/>
    <p:sldId id="1503" r:id="rId6"/>
    <p:sldId id="1487" r:id="rId7"/>
    <p:sldId id="1471" r:id="rId8"/>
    <p:sldId id="1488" r:id="rId9"/>
    <p:sldId id="1489" r:id="rId10"/>
    <p:sldId id="1502" r:id="rId11"/>
    <p:sldId id="1485" r:id="rId12"/>
    <p:sldId id="1490" r:id="rId13"/>
    <p:sldId id="1491" r:id="rId14"/>
    <p:sldId id="1511" r:id="rId15"/>
    <p:sldId id="1492" r:id="rId16"/>
    <p:sldId id="1475" r:id="rId17"/>
    <p:sldId id="1512" r:id="rId18"/>
    <p:sldId id="1495" r:id="rId19"/>
    <p:sldId id="1496" r:id="rId20"/>
    <p:sldId id="1497" r:id="rId21"/>
    <p:sldId id="1481" r:id="rId22"/>
    <p:sldId id="1498" r:id="rId23"/>
    <p:sldId id="1510" r:id="rId24"/>
    <p:sldId id="1480" r:id="rId25"/>
    <p:sldId id="1509" r:id="rId26"/>
    <p:sldId id="1508" r:id="rId27"/>
    <p:sldId id="1499" r:id="rId28"/>
    <p:sldId id="1484" r:id="rId29"/>
    <p:sldId id="1506" r:id="rId30"/>
    <p:sldId id="1507" r:id="rId31"/>
    <p:sldId id="1132" r:id="rId3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Barb Ferderer" initials="BF" lastIdx="1" clrIdx="2">
    <p:extLst>
      <p:ext uri="{19B8F6BF-5375-455C-9EA6-DF929625EA0E}">
        <p15:presenceInfo xmlns:p15="http://schemas.microsoft.com/office/powerpoint/2012/main" userId="S-1-5-21-383413107-1061881802-891584314-10113" providerId="AD"/>
      </p:ext>
    </p:extLst>
  </p:cmAuthor>
  <p:cmAuthor id="3" name="Paul Larsen" initials="PL" lastIdx="1" clrIdx="3">
    <p:extLst>
      <p:ext uri="{19B8F6BF-5375-455C-9EA6-DF929625EA0E}">
        <p15:presenceInfo xmlns:p15="http://schemas.microsoft.com/office/powerpoint/2012/main" userId="S-1-5-21-2127521184-1604012920-1887927527-24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35" autoAdjust="0"/>
    <p:restoredTop sz="95040" autoAdjust="0"/>
  </p:normalViewPr>
  <p:slideViewPr>
    <p:cSldViewPr snapToObjects="1">
      <p:cViewPr varScale="1">
        <p:scale>
          <a:sx n="150" d="100"/>
          <a:sy n="150" d="100"/>
        </p:scale>
        <p:origin x="72" y="192"/>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70" d="100"/>
        <a:sy n="170" d="100"/>
      </p:scale>
      <p:origin x="0" y="-27036"/>
    </p:cViewPr>
  </p:sorterViewPr>
  <p:notesViewPr>
    <p:cSldViewPr snapToObjects="1" showGuides="1">
      <p:cViewPr varScale="1">
        <p:scale>
          <a:sx n="84" d="100"/>
          <a:sy n="84" d="100"/>
        </p:scale>
        <p:origin x="38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larsen\Desktop\Byram_Improveme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larsen\Desktop\Byram_Improveme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larsen\Desktop\Byram_Improvemen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Records_day!$B$1</c:f>
              <c:strCache>
                <c:ptCount val="1"/>
                <c:pt idx="0">
                  <c:v>Old</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Records_day!$A$2</c:f>
              <c:strCache>
                <c:ptCount val="1"/>
                <c:pt idx="0">
                  <c:v>Requests (day)</c:v>
                </c:pt>
              </c:strCache>
            </c:strRef>
          </c:cat>
          <c:val>
            <c:numRef>
              <c:f>Records_day!$B$2</c:f>
              <c:numCache>
                <c:formatCode>General</c:formatCode>
                <c:ptCount val="1"/>
                <c:pt idx="0">
                  <c:v>10455</c:v>
                </c:pt>
              </c:numCache>
            </c:numRef>
          </c:val>
          <c:extLst>
            <c:ext xmlns:c16="http://schemas.microsoft.com/office/drawing/2014/chart" uri="{C3380CC4-5D6E-409C-BE32-E72D297353CC}">
              <c16:uniqueId val="{00000000-8C2F-4272-B7CB-350ABB5DE562}"/>
            </c:ext>
          </c:extLst>
        </c:ser>
        <c:ser>
          <c:idx val="1"/>
          <c:order val="1"/>
          <c:tx>
            <c:strRef>
              <c:f>Records_day!$C$1</c:f>
              <c:strCache>
                <c:ptCount val="1"/>
                <c:pt idx="0">
                  <c:v>New</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Records_day!$A$2</c:f>
              <c:strCache>
                <c:ptCount val="1"/>
                <c:pt idx="0">
                  <c:v>Requests (day)</c:v>
                </c:pt>
              </c:strCache>
            </c:strRef>
          </c:cat>
          <c:val>
            <c:numRef>
              <c:f>Records_day!$C$2</c:f>
              <c:numCache>
                <c:formatCode>General</c:formatCode>
                <c:ptCount val="1"/>
                <c:pt idx="0">
                  <c:v>17300</c:v>
                </c:pt>
              </c:numCache>
            </c:numRef>
          </c:val>
          <c:extLst>
            <c:ext xmlns:c16="http://schemas.microsoft.com/office/drawing/2014/chart" uri="{C3380CC4-5D6E-409C-BE32-E72D297353CC}">
              <c16:uniqueId val="{00000001-8C2F-4272-B7CB-350ABB5DE562}"/>
            </c:ext>
          </c:extLst>
        </c:ser>
        <c:dLbls>
          <c:showLegendKey val="0"/>
          <c:showVal val="1"/>
          <c:showCatName val="0"/>
          <c:showSerName val="0"/>
          <c:showPercent val="0"/>
          <c:showBubbleSize val="0"/>
        </c:dLbls>
        <c:gapWidth val="84"/>
        <c:gapDepth val="53"/>
        <c:shape val="box"/>
        <c:axId val="295523264"/>
        <c:axId val="295524440"/>
        <c:axId val="0"/>
      </c:bar3DChart>
      <c:catAx>
        <c:axId val="2955232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lt1">
                    <a:lumMod val="75000"/>
                  </a:schemeClr>
                </a:solidFill>
                <a:latin typeface="+mn-lt"/>
                <a:ea typeface="+mn-ea"/>
                <a:cs typeface="+mn-cs"/>
              </a:defRPr>
            </a:pPr>
            <a:endParaRPr lang="en-US"/>
          </a:p>
        </c:txPr>
        <c:crossAx val="295524440"/>
        <c:crosses val="autoZero"/>
        <c:auto val="1"/>
        <c:lblAlgn val="ctr"/>
        <c:lblOffset val="100"/>
        <c:noMultiLvlLbl val="0"/>
      </c:catAx>
      <c:valAx>
        <c:axId val="295524440"/>
        <c:scaling>
          <c:orientation val="minMax"/>
        </c:scaling>
        <c:delete val="1"/>
        <c:axPos val="l"/>
        <c:numFmt formatCode="General" sourceLinked="1"/>
        <c:majorTickMark val="out"/>
        <c:minorTickMark val="none"/>
        <c:tickLblPos val="nextTo"/>
        <c:crossAx val="29552326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1"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no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Records_second!$B$1</c:f>
              <c:strCache>
                <c:ptCount val="1"/>
                <c:pt idx="0">
                  <c:v>Old</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Records_second!$A$2</c:f>
              <c:strCache>
                <c:ptCount val="1"/>
                <c:pt idx="0">
                  <c:v>Requests (second)</c:v>
                </c:pt>
              </c:strCache>
            </c:strRef>
          </c:cat>
          <c:val>
            <c:numRef>
              <c:f>Records_second!$B$2</c:f>
              <c:numCache>
                <c:formatCode>General</c:formatCode>
                <c:ptCount val="1"/>
                <c:pt idx="0">
                  <c:v>1.87</c:v>
                </c:pt>
              </c:numCache>
            </c:numRef>
          </c:val>
          <c:extLst>
            <c:ext xmlns:c16="http://schemas.microsoft.com/office/drawing/2014/chart" uri="{C3380CC4-5D6E-409C-BE32-E72D297353CC}">
              <c16:uniqueId val="{00000000-2C29-4FC5-94EE-0ABDDB538937}"/>
            </c:ext>
          </c:extLst>
        </c:ser>
        <c:ser>
          <c:idx val="1"/>
          <c:order val="1"/>
          <c:tx>
            <c:strRef>
              <c:f>Records_second!$C$1</c:f>
              <c:strCache>
                <c:ptCount val="1"/>
                <c:pt idx="0">
                  <c:v>New</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Records_second!$A$2</c:f>
              <c:strCache>
                <c:ptCount val="1"/>
                <c:pt idx="0">
                  <c:v>Requests (second)</c:v>
                </c:pt>
              </c:strCache>
            </c:strRef>
          </c:cat>
          <c:val>
            <c:numRef>
              <c:f>Records_second!$C$2</c:f>
              <c:numCache>
                <c:formatCode>General</c:formatCode>
                <c:ptCount val="1"/>
                <c:pt idx="0">
                  <c:v>0.246</c:v>
                </c:pt>
              </c:numCache>
            </c:numRef>
          </c:val>
          <c:extLst>
            <c:ext xmlns:c16="http://schemas.microsoft.com/office/drawing/2014/chart" uri="{C3380CC4-5D6E-409C-BE32-E72D297353CC}">
              <c16:uniqueId val="{00000001-2C29-4FC5-94EE-0ABDDB538937}"/>
            </c:ext>
          </c:extLst>
        </c:ser>
        <c:dLbls>
          <c:showLegendKey val="0"/>
          <c:showVal val="1"/>
          <c:showCatName val="0"/>
          <c:showSerName val="0"/>
          <c:showPercent val="0"/>
          <c:showBubbleSize val="0"/>
        </c:dLbls>
        <c:gapWidth val="84"/>
        <c:gapDepth val="53"/>
        <c:shape val="box"/>
        <c:axId val="295525224"/>
        <c:axId val="295525616"/>
        <c:axId val="0"/>
      </c:bar3DChart>
      <c:catAx>
        <c:axId val="2955252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lt1">
                    <a:lumMod val="75000"/>
                  </a:schemeClr>
                </a:solidFill>
                <a:latin typeface="+mn-lt"/>
                <a:ea typeface="+mn-ea"/>
                <a:cs typeface="+mn-cs"/>
              </a:defRPr>
            </a:pPr>
            <a:endParaRPr lang="en-US"/>
          </a:p>
        </c:txPr>
        <c:crossAx val="295525616"/>
        <c:crosses val="autoZero"/>
        <c:auto val="1"/>
        <c:lblAlgn val="ctr"/>
        <c:lblOffset val="100"/>
        <c:noMultiLvlLbl val="0"/>
      </c:catAx>
      <c:valAx>
        <c:axId val="295525616"/>
        <c:scaling>
          <c:orientation val="minMax"/>
        </c:scaling>
        <c:delete val="1"/>
        <c:axPos val="l"/>
        <c:numFmt formatCode="General" sourceLinked="1"/>
        <c:majorTickMark val="out"/>
        <c:minorTickMark val="none"/>
        <c:tickLblPos val="nextTo"/>
        <c:crossAx val="2955252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1"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no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'Nightly batch time'!$B$1</c:f>
              <c:strCache>
                <c:ptCount val="1"/>
                <c:pt idx="0">
                  <c:v>Old</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'Nightly batch time'!$A$2</c:f>
              <c:strCache>
                <c:ptCount val="1"/>
                <c:pt idx="0">
                  <c:v>Batch time (hours)</c:v>
                </c:pt>
              </c:strCache>
            </c:strRef>
          </c:cat>
          <c:val>
            <c:numRef>
              <c:f>'Nightly batch time'!$B$2</c:f>
              <c:numCache>
                <c:formatCode>h:mm</c:formatCode>
                <c:ptCount val="1"/>
                <c:pt idx="0">
                  <c:v>0.22638888888888889</c:v>
                </c:pt>
              </c:numCache>
            </c:numRef>
          </c:val>
          <c:extLst>
            <c:ext xmlns:c16="http://schemas.microsoft.com/office/drawing/2014/chart" uri="{C3380CC4-5D6E-409C-BE32-E72D297353CC}">
              <c16:uniqueId val="{00000000-C303-4510-B94D-42E5CE0B4F80}"/>
            </c:ext>
          </c:extLst>
        </c:ser>
        <c:ser>
          <c:idx val="1"/>
          <c:order val="1"/>
          <c:tx>
            <c:strRef>
              <c:f>'Nightly batch time'!$C$1</c:f>
              <c:strCache>
                <c:ptCount val="1"/>
                <c:pt idx="0">
                  <c:v>New</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'Nightly batch time'!$A$2</c:f>
              <c:strCache>
                <c:ptCount val="1"/>
                <c:pt idx="0">
                  <c:v>Batch time (hours)</c:v>
                </c:pt>
              </c:strCache>
            </c:strRef>
          </c:cat>
          <c:val>
            <c:numRef>
              <c:f>'Nightly batch time'!$C$2</c:f>
              <c:numCache>
                <c:formatCode>h:mm</c:formatCode>
                <c:ptCount val="1"/>
                <c:pt idx="0">
                  <c:v>4.9305555555555554E-2</c:v>
                </c:pt>
              </c:numCache>
            </c:numRef>
          </c:val>
          <c:extLst>
            <c:ext xmlns:c16="http://schemas.microsoft.com/office/drawing/2014/chart" uri="{C3380CC4-5D6E-409C-BE32-E72D297353CC}">
              <c16:uniqueId val="{00000001-C303-4510-B94D-42E5CE0B4F80}"/>
            </c:ext>
          </c:extLst>
        </c:ser>
        <c:dLbls>
          <c:showLegendKey val="0"/>
          <c:showVal val="1"/>
          <c:showCatName val="0"/>
          <c:showSerName val="0"/>
          <c:showPercent val="0"/>
          <c:showBubbleSize val="0"/>
        </c:dLbls>
        <c:gapWidth val="84"/>
        <c:gapDepth val="53"/>
        <c:shape val="box"/>
        <c:axId val="293792368"/>
        <c:axId val="212358768"/>
        <c:axId val="0"/>
      </c:bar3DChart>
      <c:catAx>
        <c:axId val="293792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lt1">
                    <a:lumMod val="75000"/>
                  </a:schemeClr>
                </a:solidFill>
                <a:latin typeface="+mn-lt"/>
                <a:ea typeface="+mn-ea"/>
                <a:cs typeface="+mn-cs"/>
              </a:defRPr>
            </a:pPr>
            <a:endParaRPr lang="en-US"/>
          </a:p>
        </c:txPr>
        <c:crossAx val="212358768"/>
        <c:crosses val="autoZero"/>
        <c:auto val="1"/>
        <c:lblAlgn val="ctr"/>
        <c:lblOffset val="100"/>
        <c:noMultiLvlLbl val="0"/>
      </c:catAx>
      <c:valAx>
        <c:axId val="212358768"/>
        <c:scaling>
          <c:orientation val="minMax"/>
        </c:scaling>
        <c:delete val="1"/>
        <c:axPos val="l"/>
        <c:numFmt formatCode="h:mm" sourceLinked="1"/>
        <c:majorTickMark val="out"/>
        <c:minorTickMark val="none"/>
        <c:tickLblPos val="nextTo"/>
        <c:crossAx val="29379236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1"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no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2.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12/5/2014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Integrate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12/5/2014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12/5/2014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74563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t>12/5/2014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217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12/5/2014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1"/>
          <a:stretch/>
        </p:blipFill>
        <p:spPr>
          <a:xfrm>
            <a:off x="0" y="0"/>
            <a:ext cx="12436475" cy="699452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6" name="TextBox 5"/>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mp;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537472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92881"/>
          </a:xfrm>
        </p:spPr>
        <p:txBody>
          <a:bodyPr vert="horz" wrap="square" lIns="146304" tIns="91440" rIns="146304" bIns="91440" rtlCol="0">
            <a:spAutoFit/>
          </a:bodyPr>
          <a:lstStyle>
            <a:lvl1pPr>
              <a:defRPr lang="en-US" smtClean="0">
                <a:gradFill>
                  <a:gsLst>
                    <a:gs pos="17073">
                      <a:schemeClr val="bg2"/>
                    </a:gs>
                    <a:gs pos="39000">
                      <a:schemeClr val="bg2"/>
                    </a:gs>
                  </a:gsLst>
                  <a:lin ang="5400000" scaled="0"/>
                </a:gradFill>
              </a:defRPr>
            </a:lvl1pPr>
            <a:lvl2pPr>
              <a:defRPr lang="en-US" sz="2000" smtClean="0"/>
            </a:lvl2pPr>
            <a:lvl3pPr>
              <a:defRPr lang="en-US" sz="2000" smtClean="0"/>
            </a:lvl3pPr>
            <a:lvl4pPr>
              <a:defRPr lang="en-US" sz="1800" smtClean="0"/>
            </a:lvl4pPr>
            <a:lvl5pPr>
              <a:defRPr lang="en-US" sz="1800" dirty="0"/>
            </a:lvl5pPr>
          </a:lstStyle>
          <a:p>
            <a:pPr marL="0" lvl="0" indent="0">
              <a:buNone/>
            </a:pPr>
            <a:r>
              <a:rPr lang="en-US" smtClean="0"/>
              <a:t>Click to edit Master text styles</a:t>
            </a:r>
          </a:p>
          <a:p>
            <a:pPr marL="0" lvl="1" indent="0">
              <a:buNone/>
            </a:pPr>
            <a:r>
              <a:rPr lang="en-US" smtClean="0"/>
              <a:t>Second level</a:t>
            </a:r>
          </a:p>
          <a:p>
            <a:pPr marL="0" lvl="2" indent="0">
              <a:buNone/>
            </a:pPr>
            <a:r>
              <a:rPr lang="en-US" smtClean="0"/>
              <a:t>Third level</a:t>
            </a:r>
          </a:p>
          <a:p>
            <a:pPr marL="0" lvl="3" indent="0">
              <a:buNone/>
            </a:pPr>
            <a:r>
              <a:rPr lang="en-US" smtClean="0"/>
              <a:t>Fourth level</a:t>
            </a:r>
          </a:p>
          <a:p>
            <a:pPr marL="0" lvl="4" indent="0">
              <a:buNone/>
            </a:pPr>
            <a:r>
              <a:rPr lang="en-US" smtClean="0"/>
              <a:t>Fifth level</a:t>
            </a:r>
            <a:endParaRPr lang="en-US" dirty="0"/>
          </a:p>
        </p:txBody>
      </p:sp>
    </p:spTree>
    <p:extLst>
      <p:ext uri="{BB962C8B-B14F-4D97-AF65-F5344CB8AC3E}">
        <p14:creationId xmlns:p14="http://schemas.microsoft.com/office/powerpoint/2010/main" val="13441754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vert="horz" wrap="square" lIns="146304" tIns="91440" rIns="146304" bIns="91440" rtlCol="0">
            <a:spAutoFit/>
          </a:bodyPr>
          <a:lstStyle>
            <a:lvl1pPr>
              <a:defRPr lang="en-US" smtClean="0"/>
            </a:lvl1pPr>
            <a:lvl2pPr>
              <a:defRPr lang="en-US" smtClean="0"/>
            </a:lvl2pPr>
            <a:lvl3pPr>
              <a:defRPr lang="en-US" smtClean="0"/>
            </a:lvl3pPr>
            <a:lvl4pPr>
              <a:defRPr lang="en-US" smtClean="0"/>
            </a:lvl4pPr>
            <a:lvl5pPr>
              <a:defRPr lang="en-US" dirty="0"/>
            </a:lvl5pPr>
          </a:lstStyle>
          <a:p>
            <a:pPr marL="0" lvl="0" indent="0">
              <a:buSzPct val="80000"/>
              <a:buFont typeface="Segoe UI Symbol" panose="020B0502040204020203" pitchFamily="34" charset="0"/>
              <a:buNone/>
            </a:pPr>
            <a:r>
              <a:rPr lang="en-US" smtClean="0"/>
              <a:t>Click to edit Master text styles</a:t>
            </a:r>
          </a:p>
          <a:p>
            <a:pPr marL="0" lvl="1" indent="0">
              <a:buSzPct val="80000"/>
              <a:buFont typeface="Segoe UI Symbol" panose="020B0502040204020203" pitchFamily="34" charset="0"/>
              <a:buNone/>
            </a:pPr>
            <a:r>
              <a:rPr lang="en-US" smtClean="0"/>
              <a:t>Second level</a:t>
            </a:r>
          </a:p>
          <a:p>
            <a:pPr marL="0" lvl="2" indent="0">
              <a:buSzPct val="80000"/>
              <a:buFont typeface="Segoe UI Symbol" panose="020B0502040204020203" pitchFamily="34" charset="0"/>
              <a:buNone/>
            </a:pPr>
            <a:r>
              <a:rPr lang="en-US" smtClean="0"/>
              <a:t>Third level</a:t>
            </a:r>
          </a:p>
          <a:p>
            <a:pPr marL="0" lvl="3" indent="0">
              <a:buSzPct val="80000"/>
              <a:buFont typeface="Segoe UI Symbol" panose="020B0502040204020203" pitchFamily="34" charset="0"/>
              <a:buNone/>
            </a:pPr>
            <a:r>
              <a:rPr lang="en-US" smtClean="0"/>
              <a:t>Fourth level</a:t>
            </a:r>
          </a:p>
          <a:p>
            <a:pPr marL="0" lvl="4" indent="0">
              <a:buSzPct val="80000"/>
              <a:buFont typeface="Segoe UI Symbol" panose="020B0502040204020203" pitchFamily="34" charset="0"/>
              <a:buNone/>
            </a:pPr>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499313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2-color bulleted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vert="horz" wrap="square" lIns="146304" tIns="91440" rIns="146304" bIns="91440" rtlCol="0">
            <a:spAutoFit/>
          </a:bodyPr>
          <a:lstStyle>
            <a:lvl1pPr>
              <a:defRPr lang="en-US" dirty="0" smtClean="0">
                <a:gradFill>
                  <a:gsLst>
                    <a:gs pos="25610">
                      <a:schemeClr val="bg2"/>
                    </a:gs>
                    <a:gs pos="47000">
                      <a:schemeClr val="bg2"/>
                    </a:gs>
                  </a:gsLst>
                  <a:lin ang="5400000" scaled="0"/>
                </a:gradFill>
              </a:defRPr>
            </a:lvl1pPr>
            <a:lvl2pPr>
              <a:defRPr lang="en-US" dirty="0" smtClean="0"/>
            </a:lvl2pPr>
            <a:lvl3pPr>
              <a:defRPr lang="en-US" dirty="0" smtClean="0"/>
            </a:lvl3pPr>
            <a:lvl4pPr>
              <a:defRPr lang="en-US" dirty="0" smtClean="0"/>
            </a:lvl4pPr>
            <a:lvl5pPr>
              <a:defRPr lang="en-US" dirty="0"/>
            </a:lvl5pPr>
          </a:lstStyle>
          <a:p>
            <a:pPr marL="0" lvl="0" indent="0">
              <a:buSzPct val="80000"/>
              <a:buFont typeface="Segoe UI Symbol" panose="020B0502040204020203" pitchFamily="34" charset="0"/>
              <a:buNone/>
            </a:pPr>
            <a:r>
              <a:rPr lang="en-US" smtClean="0"/>
              <a:t>Click to edit Master text styles</a:t>
            </a:r>
          </a:p>
          <a:p>
            <a:pPr marL="0" lvl="1" indent="0">
              <a:buSzPct val="80000"/>
              <a:buFont typeface="Segoe UI Symbol" panose="020B0502040204020203" pitchFamily="34" charset="0"/>
              <a:buNone/>
            </a:pPr>
            <a:r>
              <a:rPr lang="en-US" smtClean="0"/>
              <a:t>Second level</a:t>
            </a:r>
          </a:p>
          <a:p>
            <a:pPr marL="0" lvl="2" indent="0">
              <a:buSzPct val="80000"/>
              <a:buFont typeface="Segoe UI Symbol" panose="020B0502040204020203" pitchFamily="34" charset="0"/>
              <a:buNone/>
            </a:pPr>
            <a:r>
              <a:rPr lang="en-US" smtClean="0"/>
              <a:t>Third level</a:t>
            </a:r>
          </a:p>
          <a:p>
            <a:pPr marL="0" lvl="3" indent="0">
              <a:buSzPct val="80000"/>
              <a:buFont typeface="Segoe UI Symbol" panose="020B0502040204020203" pitchFamily="34" charset="0"/>
              <a:buNone/>
            </a:pPr>
            <a:r>
              <a:rPr lang="en-US" smtClean="0"/>
              <a:t>Fourth level</a:t>
            </a:r>
          </a:p>
          <a:p>
            <a:pPr marL="0" lvl="4" indent="0">
              <a:buSzPct val="80000"/>
              <a:buFont typeface="Segoe UI Symbol" panose="020B0502040204020203" pitchFamily="34" charset="0"/>
              <a:buNone/>
            </a:pPr>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60297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lumn Non-bulleted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761516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vert="horz" wrap="square" lIns="146304" tIns="91440" rIns="146304" bIns="91440" rtlCol="0">
            <a:spAutoFit/>
          </a:bodyPr>
          <a:lstStyle>
            <a:lvl1pPr>
              <a:defRPr lang="en-US" sz="3600" dirty="0" smtClean="0">
                <a:gradFill>
                  <a:gsLst>
                    <a:gs pos="17073">
                      <a:schemeClr val="bg2"/>
                    </a:gs>
                    <a:gs pos="39000">
                      <a:schemeClr val="bg2"/>
                    </a:gs>
                  </a:gsLst>
                  <a:lin ang="5400000" scaled="0"/>
                </a:gradFill>
              </a:defRPr>
            </a:lvl1pPr>
            <a:lvl2pPr>
              <a:defRPr lang="en-US" dirty="0" smtClean="0"/>
            </a:lvl2pPr>
            <a:lvl3pPr>
              <a:defRPr lang="en-US" sz="2000" dirty="0" smtClean="0"/>
            </a:lvl3pPr>
            <a:lvl4pPr>
              <a:defRPr lang="en-US" dirty="0" smtClean="0"/>
            </a:lvl4pPr>
            <a:lvl5pPr>
              <a:defRPr lang="en-US" dirty="0"/>
            </a:lvl5pPr>
          </a:lstStyle>
          <a:p>
            <a:pPr marL="0" lvl="0" indent="0">
              <a:spcBef>
                <a:spcPts val="1224"/>
              </a:spcBef>
              <a:buClr>
                <a:schemeClr val="tx2"/>
              </a:buClr>
              <a:buSzPct val="80000"/>
              <a:buFont typeface="Segoe UI Symbol" panose="020B0502040204020203" pitchFamily="34" charset="0"/>
              <a:buNone/>
            </a:pPr>
            <a:r>
              <a:rPr lang="en-US" smtClean="0"/>
              <a:t>Click to edit Master text styles</a:t>
            </a:r>
          </a:p>
          <a:p>
            <a:pPr marL="0" lvl="1" indent="0">
              <a:spcBef>
                <a:spcPts val="1224"/>
              </a:spcBef>
              <a:buClr>
                <a:schemeClr val="tx2"/>
              </a:buClr>
              <a:buSzPct val="80000"/>
              <a:buFont typeface="Segoe UI Symbol" panose="020B0502040204020203" pitchFamily="34" charset="0"/>
              <a:buNone/>
            </a:pPr>
            <a:r>
              <a:rPr lang="en-US" smtClean="0"/>
              <a:t>Second level</a:t>
            </a:r>
          </a:p>
          <a:p>
            <a:pPr marL="0" lvl="2" indent="0">
              <a:spcBef>
                <a:spcPts val="1224"/>
              </a:spcBef>
              <a:buClr>
                <a:schemeClr val="tx2"/>
              </a:buClr>
              <a:buSzPct val="80000"/>
              <a:buFont typeface="Segoe UI Symbol" panose="020B0502040204020203" pitchFamily="34" charset="0"/>
              <a:buNone/>
            </a:pPr>
            <a:r>
              <a:rPr lang="en-US" smtClean="0"/>
              <a:t>Third level</a:t>
            </a:r>
          </a:p>
          <a:p>
            <a:pPr marL="0" lvl="3" indent="0">
              <a:spcBef>
                <a:spcPts val="1224"/>
              </a:spcBef>
              <a:buClr>
                <a:schemeClr val="tx2"/>
              </a:buClr>
              <a:buSzPct val="80000"/>
              <a:buFont typeface="Segoe UI Symbol" panose="020B0502040204020203" pitchFamily="34" charset="0"/>
              <a:buNone/>
            </a:pPr>
            <a:r>
              <a:rPr lang="en-US" smtClean="0"/>
              <a:t>Fourth level</a:t>
            </a:r>
          </a:p>
          <a:p>
            <a:pPr marL="0" lvl="4" indent="0">
              <a:spcBef>
                <a:spcPts val="1224"/>
              </a:spcBef>
              <a:buClr>
                <a:schemeClr val="tx2"/>
              </a:buClr>
              <a:buSzPct val="80000"/>
              <a:buFont typeface="Segoe UI Symbol" panose="020B0502040204020203" pitchFamily="34" charset="0"/>
              <a:buNone/>
            </a:pPr>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vert="horz" wrap="square" lIns="146304" tIns="91440" rIns="146304" bIns="91440" rtlCol="0">
            <a:spAutoFit/>
          </a:bodyPr>
          <a:lstStyle>
            <a:lvl1pPr>
              <a:defRPr lang="en-US" sz="3600" smtClean="0">
                <a:gradFill>
                  <a:gsLst>
                    <a:gs pos="17073">
                      <a:schemeClr val="bg2"/>
                    </a:gs>
                    <a:gs pos="39000">
                      <a:schemeClr val="bg2"/>
                    </a:gs>
                  </a:gsLst>
                  <a:lin ang="5400000" scaled="0"/>
                </a:gradFill>
              </a:defRPr>
            </a:lvl1pPr>
            <a:lvl2pPr>
              <a:defRPr lang="en-US" smtClean="0"/>
            </a:lvl2pPr>
            <a:lvl3pPr>
              <a:defRPr lang="en-US" sz="2000" smtClean="0"/>
            </a:lvl3pPr>
            <a:lvl4pPr>
              <a:defRPr lang="en-US" smtClean="0"/>
            </a:lvl4pPr>
            <a:lvl5pPr>
              <a:defRPr lang="en-US" dirty="0"/>
            </a:lvl5pPr>
          </a:lstStyle>
          <a:p>
            <a:pPr marL="0" lvl="0" indent="0">
              <a:spcBef>
                <a:spcPts val="1224"/>
              </a:spcBef>
              <a:buClr>
                <a:schemeClr val="tx2"/>
              </a:buClr>
              <a:buSzPct val="80000"/>
              <a:buFont typeface="Segoe UI Symbol" panose="020B0502040204020203" pitchFamily="34" charset="0"/>
              <a:buNone/>
            </a:pPr>
            <a:r>
              <a:rPr lang="en-US" smtClean="0"/>
              <a:t>Click to edit Master text styles</a:t>
            </a:r>
          </a:p>
          <a:p>
            <a:pPr marL="0" lvl="1" indent="0">
              <a:spcBef>
                <a:spcPts val="1224"/>
              </a:spcBef>
              <a:buClr>
                <a:schemeClr val="tx2"/>
              </a:buClr>
              <a:buSzPct val="80000"/>
              <a:buFont typeface="Segoe UI Symbol" panose="020B0502040204020203" pitchFamily="34" charset="0"/>
              <a:buNone/>
            </a:pPr>
            <a:r>
              <a:rPr lang="en-US" smtClean="0"/>
              <a:t>Second level</a:t>
            </a:r>
          </a:p>
          <a:p>
            <a:pPr marL="0" lvl="2" indent="0">
              <a:spcBef>
                <a:spcPts val="1224"/>
              </a:spcBef>
              <a:buClr>
                <a:schemeClr val="tx2"/>
              </a:buClr>
              <a:buSzPct val="80000"/>
              <a:buFont typeface="Segoe UI Symbol" panose="020B0502040204020203" pitchFamily="34" charset="0"/>
              <a:buNone/>
            </a:pPr>
            <a:r>
              <a:rPr lang="en-US" smtClean="0"/>
              <a:t>Third level</a:t>
            </a:r>
          </a:p>
          <a:p>
            <a:pPr marL="0" lvl="3" indent="0">
              <a:spcBef>
                <a:spcPts val="1224"/>
              </a:spcBef>
              <a:buClr>
                <a:schemeClr val="tx2"/>
              </a:buClr>
              <a:buSzPct val="80000"/>
              <a:buFont typeface="Segoe UI Symbol" panose="020B0502040204020203" pitchFamily="34" charset="0"/>
              <a:buNone/>
            </a:pPr>
            <a:r>
              <a:rPr lang="en-US" smtClean="0"/>
              <a:t>Fourth level</a:t>
            </a:r>
          </a:p>
          <a:p>
            <a:pPr marL="0" lvl="4" indent="0">
              <a:spcBef>
                <a:spcPts val="1224"/>
              </a:spcBef>
              <a:buClr>
                <a:schemeClr val="tx2"/>
              </a:buClr>
              <a:buSzPct val="80000"/>
              <a:buFont typeface="Segoe UI Symbol" panose="020B0502040204020203" pitchFamily="34" charset="0"/>
              <a:buNone/>
            </a:pPr>
            <a:r>
              <a:rPr lang="en-US" smtClean="0"/>
              <a:t>Fifth level</a:t>
            </a:r>
            <a:endParaRPr lang="en-US" dirty="0"/>
          </a:p>
        </p:txBody>
      </p:sp>
    </p:spTree>
    <p:extLst>
      <p:ext uri="{BB962C8B-B14F-4D97-AF65-F5344CB8AC3E}">
        <p14:creationId xmlns:p14="http://schemas.microsoft.com/office/powerpoint/2010/main" val="8652924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25006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541"/>
          <a:stretch/>
        </p:blipFill>
        <p:spPr>
          <a:xfrm>
            <a:off x="0" y="0"/>
            <a:ext cx="12436475" cy="6994525"/>
          </a:xfrm>
          <a:prstGeom prst="rect">
            <a:avLst/>
          </a:prstGeom>
        </p:spPr>
      </p:pic>
      <p:sp>
        <p:nvSpPr>
          <p:cNvPr id="9" name="Title 1"/>
          <p:cNvSpPr>
            <a:spLocks noGrp="1"/>
          </p:cNvSpPr>
          <p:nvPr>
            <p:ph type="title" hasCustomPrompt="1"/>
          </p:nvPr>
        </p:nvSpPr>
        <p:spPr bwMode="ltGray">
          <a:xfrm>
            <a:off x="655637" y="2582862"/>
            <a:ext cx="6021387" cy="149351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657225" y="4076383"/>
            <a:ext cx="6019799" cy="140207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sp>
        <p:nvSpPr>
          <p:cNvPr id="5" name="Text Placeholder 4"/>
          <p:cNvSpPr>
            <a:spLocks noGrp="1"/>
          </p:cNvSpPr>
          <p:nvPr>
            <p:ph type="body" sz="quarter" idx="15" hasCustomPrompt="1"/>
          </p:nvPr>
        </p:nvSpPr>
        <p:spPr>
          <a:xfrm>
            <a:off x="685799" y="373062"/>
            <a:ext cx="2255838" cy="517065"/>
          </a:xfrm>
        </p:spPr>
        <p:txBody>
          <a:bodyPr/>
          <a:lstStyle>
            <a:lvl1pPr marL="0" indent="0">
              <a:buNone/>
              <a:defRPr sz="2400">
                <a:latin typeface="+mn-lt"/>
              </a:defRPr>
            </a:lvl1pPr>
          </a:lstStyle>
          <a:p>
            <a:pPr lvl="0"/>
            <a:r>
              <a:rPr lang="en-US" dirty="0" smtClean="0">
                <a:latin typeface="+mn-lt"/>
              </a:rPr>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fade/>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1 title">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hasCustomPrompt="1"/>
          </p:nvPr>
        </p:nvSpPr>
        <p:spPr/>
        <p:txBody>
          <a:bodyPr/>
          <a:lstStyle/>
          <a:p>
            <a:r>
              <a:rPr lang="en-US" dirty="0" smtClean="0"/>
              <a:t>Increased volume causes problems</a:t>
            </a:r>
            <a:endParaRPr lang="en-US" dirty="0"/>
          </a:p>
        </p:txBody>
      </p:sp>
    </p:spTree>
    <p:extLst>
      <p:ext uri="{BB962C8B-B14F-4D97-AF65-F5344CB8AC3E}">
        <p14:creationId xmlns:p14="http://schemas.microsoft.com/office/powerpoint/2010/main" val="119529262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902569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0" y="6179949"/>
            <a:ext cx="1552033" cy="332468"/>
          </a:xfrm>
          <a:prstGeom prst="rect">
            <a:avLst/>
          </a:prstGeom>
        </p:spPr>
      </p:pic>
      <p:sp>
        <p:nvSpPr>
          <p:cNvPr id="5" name="Text Placeholder 4"/>
          <p:cNvSpPr>
            <a:spLocks noGrp="1"/>
          </p:cNvSpPr>
          <p:nvPr>
            <p:ph type="body" sz="quarter" idx="12" hasCustomPrompt="1"/>
          </p:nvPr>
        </p:nvSpPr>
        <p:spPr>
          <a:xfrm>
            <a:off x="276540" y="4363159"/>
            <a:ext cx="8227698" cy="1420103"/>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659061"/>
            <a:ext cx="8229535" cy="1704103"/>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7" name="TextBox 6"/>
          <p:cNvSpPr txBox="1"/>
          <p:nvPr userDrawn="1"/>
        </p:nvSpPr>
        <p:spPr>
          <a:xfrm>
            <a:off x="274638" y="479425"/>
            <a:ext cx="11658600" cy="1865126"/>
          </a:xfrm>
          <a:prstGeom prst="rect">
            <a:avLst/>
          </a:prstGeom>
          <a:noFill/>
        </p:spPr>
        <p:txBody>
          <a:bodyPr wrap="square" lIns="91440" tIns="182880" rIns="91440" bIns="182880" rtlCol="0">
            <a:spAutoFit/>
          </a:bodyPr>
          <a:lstStyle/>
          <a:p>
            <a:pPr>
              <a:lnSpc>
                <a:spcPct val="90000"/>
              </a:lnSpc>
              <a:spcAft>
                <a:spcPts val="600"/>
              </a:spcAft>
            </a:pPr>
            <a:r>
              <a:rPr lang="en-US" sz="10800" b="1" dirty="0" smtClean="0">
                <a:gradFill>
                  <a:gsLst>
                    <a:gs pos="2917">
                      <a:schemeClr val="tx1"/>
                    </a:gs>
                    <a:gs pos="30000">
                      <a:schemeClr val="tx1"/>
                    </a:gs>
                  </a:gsLst>
                  <a:lin ang="5400000" scaled="0"/>
                </a:gradFill>
              </a:rPr>
              <a:t>INTEGRATE 2014</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fade/>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
        <p:nvSpPr>
          <p:cNvPr id="11" name="TextBox 10"/>
          <p:cNvSpPr txBox="1"/>
          <p:nvPr userDrawn="1"/>
        </p:nvSpPr>
        <p:spPr>
          <a:xfrm>
            <a:off x="263525" y="309563"/>
            <a:ext cx="4343399" cy="1791260"/>
          </a:xfrm>
          <a:prstGeom prst="rect">
            <a:avLst/>
          </a:prstGeom>
          <a:noFill/>
        </p:spPr>
        <p:txBody>
          <a:bodyPr wrap="square" lIns="182880" tIns="146304" rIns="182880" bIns="146304" rtlCol="0">
            <a:spAutoFit/>
          </a:bodyPr>
          <a:lstStyle/>
          <a:p>
            <a:pPr algn="l">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
        <p:nvSpPr>
          <p:cNvPr id="9" name="TextBox 8"/>
          <p:cNvSpPr txBox="1"/>
          <p:nvPr userDrawn="1"/>
        </p:nvSpPr>
        <p:spPr>
          <a:xfrm>
            <a:off x="263525" y="309563"/>
            <a:ext cx="4343399" cy="1791260"/>
          </a:xfrm>
          <a:prstGeom prst="rect">
            <a:avLst/>
          </a:prstGeom>
          <a:noFill/>
        </p:spPr>
        <p:txBody>
          <a:bodyPr wrap="square" lIns="182880" tIns="146304" rIns="182880" bIns="146304" rtlCol="0">
            <a:spAutoFit/>
          </a:bodyPr>
          <a:lstStyle/>
          <a:p>
            <a:pPr algn="l">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3" name="Text Box 3"/>
          <p:cNvSpPr txBox="1">
            <a:spLocks noChangeArrowheads="1"/>
          </p:cNvSpPr>
          <p:nvPr userDrawn="1"/>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p:bg bwMode="auto">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4363159"/>
            <a:ext cx="8227698" cy="1420103"/>
          </a:xfrm>
          <a:solidFill>
            <a:schemeClr val="tx2">
              <a:lumMod val="50000"/>
            </a:schemeClr>
          </a:solid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659061"/>
            <a:ext cx="8229535" cy="1704103"/>
          </a:xfrm>
          <a:solidFill>
            <a:schemeClr val="tx2">
              <a:lumMod val="50000"/>
            </a:schemeClr>
          </a:solid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Box 6"/>
          <p:cNvSpPr txBox="1"/>
          <p:nvPr userDrawn="1"/>
        </p:nvSpPr>
        <p:spPr>
          <a:xfrm>
            <a:off x="274638" y="479425"/>
            <a:ext cx="11658600" cy="1865126"/>
          </a:xfrm>
          <a:prstGeom prst="rect">
            <a:avLst/>
          </a:prstGeom>
          <a:noFill/>
        </p:spPr>
        <p:txBody>
          <a:bodyPr wrap="square" lIns="91440" tIns="182880" rIns="91440" bIns="182880" rtlCol="0">
            <a:spAutoFit/>
          </a:bodyPr>
          <a:lstStyle/>
          <a:p>
            <a:pPr>
              <a:lnSpc>
                <a:spcPct val="90000"/>
              </a:lnSpc>
              <a:spcAft>
                <a:spcPts val="600"/>
              </a:spcAft>
            </a:pPr>
            <a:r>
              <a:rPr lang="en-US" sz="10800" b="1" dirty="0" smtClean="0">
                <a:gradFill>
                  <a:gsLst>
                    <a:gs pos="2917">
                      <a:schemeClr val="tx1"/>
                    </a:gs>
                    <a:gs pos="30000">
                      <a:schemeClr val="tx1"/>
                    </a:gs>
                  </a:gsLst>
                  <a:lin ang="5400000" scaled="0"/>
                </a:gradFill>
              </a:rPr>
              <a:t>INTEGRATE 2014</a:t>
            </a:r>
          </a:p>
        </p:txBody>
      </p:sp>
    </p:spTree>
    <p:extLst>
      <p:ext uri="{BB962C8B-B14F-4D97-AF65-F5344CB8AC3E}">
        <p14:creationId xmlns:p14="http://schemas.microsoft.com/office/powerpoint/2010/main" val="1670669864"/>
      </p:ext>
    </p:extLst>
  </p:cSld>
  <p:clrMapOvr>
    <a:masterClrMapping/>
  </p:clrMapOvr>
  <mc:AlternateContent xmlns:mc="http://schemas.openxmlformats.org/markup-compatibility/2006" xmlns:p14="http://schemas.microsoft.com/office/powerpoint/2010/main">
    <mc:Choice Requires="p14">
      <p:transition spd="slow" p14:dur="3400">
        <p:fade/>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95881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Updated Title slid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751" y="1"/>
            <a:ext cx="12431725" cy="699159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5618" y="6591696"/>
            <a:ext cx="1123744" cy="191973"/>
          </a:xfrm>
          <a:prstGeom prst="rect">
            <a:avLst/>
          </a:prstGeom>
        </p:spPr>
      </p:pic>
      <p:sp>
        <p:nvSpPr>
          <p:cNvPr id="6" name="TextBox 5"/>
          <p:cNvSpPr txBox="1"/>
          <p:nvPr userDrawn="1"/>
        </p:nvSpPr>
        <p:spPr>
          <a:xfrm>
            <a:off x="182711" y="932362"/>
            <a:ext cx="7793436" cy="1246328"/>
          </a:xfrm>
          <a:prstGeom prst="rect">
            <a:avLst/>
          </a:prstGeom>
          <a:noFill/>
          <a:effectLst>
            <a:outerShdw blurRad="12700" dist="12700" algn="l" rotWithShape="0">
              <a:prstClr val="black">
                <a:alpha val="40000"/>
              </a:prstClr>
            </a:outerShdw>
          </a:effectLst>
        </p:spPr>
        <p:txBody>
          <a:bodyPr wrap="none" rtlCol="0">
            <a:spAutoFit/>
          </a:bodyPr>
          <a:lstStyle/>
          <a:p>
            <a:pPr algn="ctr" defTabSz="932563"/>
            <a:r>
              <a:rPr lang="en-IN" sz="7341" b="1" cap="all" dirty="0">
                <a:gradFill>
                  <a:gsLst>
                    <a:gs pos="8537">
                      <a:srgbClr val="FFFFFF"/>
                    </a:gs>
                    <a:gs pos="34000">
                      <a:srgbClr val="FFFFFF"/>
                    </a:gs>
                  </a:gsLst>
                  <a:lin ang="5400000" scaled="1"/>
                </a:gradFill>
                <a:cs typeface="Segoe UI" panose="020B0502040204020203" pitchFamily="34" charset="0"/>
              </a:rPr>
              <a:t>INTEGRATE 2014</a:t>
            </a:r>
          </a:p>
        </p:txBody>
      </p:sp>
      <p:grpSp>
        <p:nvGrpSpPr>
          <p:cNvPr id="8" name="Group 7"/>
          <p:cNvGrpSpPr/>
          <p:nvPr userDrawn="1"/>
        </p:nvGrpSpPr>
        <p:grpSpPr>
          <a:xfrm>
            <a:off x="8961407" y="1227300"/>
            <a:ext cx="3131994" cy="4382425"/>
            <a:chOff x="8728154" y="1195577"/>
            <a:chExt cx="3131994" cy="4382425"/>
          </a:xfrm>
        </p:grpSpPr>
        <p:sp>
          <p:nvSpPr>
            <p:cNvPr id="9" name="Rectangle 8"/>
            <p:cNvSpPr/>
            <p:nvPr/>
          </p:nvSpPr>
          <p:spPr>
            <a:xfrm>
              <a:off x="8728154" y="1195577"/>
              <a:ext cx="3015741" cy="4382425"/>
            </a:xfrm>
            <a:prstGeom prst="rect">
              <a:avLst/>
            </a:prstGeom>
            <a:solidFill>
              <a:sysClr val="window" lastClr="FFFFFF"/>
            </a:solidFill>
            <a:ln w="12700" cap="flat" cmpd="sng" algn="ctr">
              <a:noFill/>
              <a:prstDash val="solid"/>
              <a:miter lim="800000"/>
            </a:ln>
            <a:effectLst/>
          </p:spPr>
          <p:txBody>
            <a:bodyPr rtlCol="0" anchor="ctr"/>
            <a:lstStyle/>
            <a:p>
              <a:pPr algn="ctr" defTabSz="932597"/>
              <a:endParaRPr lang="en-IN" sz="1800" kern="0" dirty="0" smtClean="0">
                <a:solidFill>
                  <a:prstClr val="white"/>
                </a:solidFill>
                <a:latin typeface="Calibri" panose="020F0502020204030204"/>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2437" y="2632943"/>
              <a:ext cx="2499202" cy="53624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0203" y="1898288"/>
              <a:ext cx="2388166" cy="512422"/>
            </a:xfrm>
            <a:prstGeom prst="rect">
              <a:avLst/>
            </a:prstGeom>
          </p:spPr>
        </p:pic>
        <p:sp>
          <p:nvSpPr>
            <p:cNvPr id="12" name="Rectangle 11"/>
            <p:cNvSpPr/>
            <p:nvPr/>
          </p:nvSpPr>
          <p:spPr>
            <a:xfrm>
              <a:off x="8977509" y="3480658"/>
              <a:ext cx="2587386" cy="376293"/>
            </a:xfrm>
            <a:prstGeom prst="rect">
              <a:avLst/>
            </a:prstGeom>
            <a:solidFill>
              <a:srgbClr val="04A3EB"/>
            </a:solidFill>
            <a:ln w="12700" cap="flat" cmpd="sng" algn="ctr">
              <a:noFill/>
              <a:prstDash val="solid"/>
              <a:miter lim="800000"/>
            </a:ln>
            <a:effectLst/>
          </p:spPr>
          <p:txBody>
            <a:bodyPr rtlCol="0" anchor="ctr"/>
            <a:lstStyle/>
            <a:p>
              <a:pPr defTabSz="932597"/>
              <a:r>
                <a:rPr lang="en-IN" sz="1800" kern="0" dirty="0" smtClean="0">
                  <a:solidFill>
                    <a:prstClr val="white"/>
                  </a:solidFill>
                  <a:latin typeface="Calibri" panose="020F0502020204030204"/>
                  <a:cs typeface="Segoe UI" panose="020B0502040204020203" pitchFamily="34" charset="0"/>
                </a:rPr>
                <a:t>Platinum Sponsors</a:t>
              </a:r>
            </a:p>
          </p:txBody>
        </p:sp>
        <p:sp>
          <p:nvSpPr>
            <p:cNvPr id="13" name="Rectangle 12"/>
            <p:cNvSpPr/>
            <p:nvPr/>
          </p:nvSpPr>
          <p:spPr>
            <a:xfrm>
              <a:off x="8973146" y="1303230"/>
              <a:ext cx="2591749" cy="347741"/>
            </a:xfrm>
            <a:prstGeom prst="rect">
              <a:avLst/>
            </a:prstGeom>
            <a:solidFill>
              <a:srgbClr val="04A3EB"/>
            </a:solidFill>
            <a:ln w="12700" cap="flat" cmpd="sng" algn="ctr">
              <a:noFill/>
              <a:prstDash val="solid"/>
              <a:miter lim="800000"/>
            </a:ln>
            <a:effectLst/>
          </p:spPr>
          <p:txBody>
            <a:bodyPr rtlCol="0" anchor="ctr"/>
            <a:lstStyle/>
            <a:p>
              <a:pPr defTabSz="932597"/>
              <a:r>
                <a:rPr lang="en-IN" sz="1800" kern="0" dirty="0" smtClean="0">
                  <a:solidFill>
                    <a:prstClr val="white"/>
                  </a:solidFill>
                  <a:latin typeface="Calibri" panose="020F0502020204030204"/>
                  <a:cs typeface="Segoe UI" panose="020B0502040204020203" pitchFamily="34" charset="0"/>
                </a:rPr>
                <a:t>Titanium Sponsors</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6586" y="4196406"/>
              <a:ext cx="1163854" cy="30898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4286" y="4778806"/>
              <a:ext cx="1380609" cy="324425"/>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3735" y="4151161"/>
              <a:ext cx="1786413" cy="419784"/>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3146" y="4778806"/>
              <a:ext cx="1211140" cy="427461"/>
            </a:xfrm>
            <a:prstGeom prst="rect">
              <a:avLst/>
            </a:prstGeom>
          </p:spPr>
        </p:pic>
      </p:grpSp>
      <p:sp>
        <p:nvSpPr>
          <p:cNvPr id="19" name="Text Placeholder 18"/>
          <p:cNvSpPr>
            <a:spLocks noGrp="1"/>
          </p:cNvSpPr>
          <p:nvPr>
            <p:ph type="body" sz="quarter" idx="10"/>
          </p:nvPr>
        </p:nvSpPr>
        <p:spPr>
          <a:xfrm>
            <a:off x="274639" y="2906462"/>
            <a:ext cx="8028438" cy="822296"/>
          </a:xfrm>
          <a:noFill/>
        </p:spPr>
        <p:txBody>
          <a:bodyPr wrap="none" rtlCol="0">
            <a:spAutoFit/>
          </a:bodyPr>
          <a:lstStyle>
            <a:lvl1pPr marL="0" indent="0">
              <a:buNone/>
              <a:defRPr lang="en-US" sz="4488" dirty="0" smtClean="0">
                <a:gradFill>
                  <a:gsLst>
                    <a:gs pos="8537">
                      <a:schemeClr val="tx1"/>
                    </a:gs>
                    <a:gs pos="34000">
                      <a:schemeClr val="tx1"/>
                    </a:gs>
                  </a:gsLst>
                  <a:lin ang="5400000" scaled="1"/>
                </a:gradFill>
                <a:latin typeface="+mn-lt"/>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Click to edit Master text styles</a:t>
            </a:r>
          </a:p>
        </p:txBody>
      </p:sp>
      <p:sp>
        <p:nvSpPr>
          <p:cNvPr id="21" name="Text Placeholder 20"/>
          <p:cNvSpPr>
            <a:spLocks noGrp="1"/>
          </p:cNvSpPr>
          <p:nvPr>
            <p:ph type="body" sz="quarter" idx="11" hasCustomPrompt="1"/>
          </p:nvPr>
        </p:nvSpPr>
        <p:spPr>
          <a:xfrm>
            <a:off x="372262" y="4463926"/>
            <a:ext cx="5962216" cy="1345601"/>
          </a:xfrm>
        </p:spPr>
        <p:txBody>
          <a:bodyPr/>
          <a:lstStyle>
            <a:lvl1pPr marL="0" indent="0" algn="l" defTabSz="932563" rtl="0" eaLnBrk="1" latinLnBrk="0" hangingPunct="1">
              <a:lnSpc>
                <a:spcPct val="130000"/>
              </a:lnSpc>
              <a:spcBef>
                <a:spcPts val="0"/>
              </a:spcBef>
              <a:spcAft>
                <a:spcPts val="600"/>
              </a:spcAft>
              <a:buNone/>
              <a:defRPr lang="en-IN" sz="2040" kern="1200" dirty="0" smtClean="0">
                <a:gradFill>
                  <a:gsLst>
                    <a:gs pos="8537">
                      <a:schemeClr val="tx1"/>
                    </a:gs>
                    <a:gs pos="34000">
                      <a:schemeClr val="tx1"/>
                    </a:gs>
                  </a:gsLst>
                  <a:lin ang="5400000" scaled="1"/>
                </a:gradFill>
                <a:latin typeface="+mn-lt"/>
                <a:ea typeface="+mn-ea"/>
                <a:cs typeface="Segoe UI Semibold" panose="020B0702040204020203" pitchFamily="34" charset="0"/>
              </a:defRPr>
            </a:lvl1pPr>
          </a:lstStyle>
          <a:p>
            <a:r>
              <a:rPr lang="en-US" sz="2000" dirty="0" smtClean="0"/>
              <a:t>Speaker</a:t>
            </a:r>
            <a:r>
              <a:rPr lang="en-US" sz="2000" baseline="0" dirty="0" smtClean="0"/>
              <a:t> Name</a:t>
            </a:r>
            <a:br>
              <a:rPr lang="en-US" sz="2000" baseline="0" dirty="0" smtClean="0"/>
            </a:br>
            <a:r>
              <a:rPr lang="en-IN" sz="1836"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t>&lt;Designation&gt;</a:t>
            </a:r>
            <a:br>
              <a:rPr lang="en-IN" sz="1836"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br>
            <a:r>
              <a:rPr lang="en-IN" sz="1836" dirty="0" smtClean="0">
                <a:gradFill>
                  <a:gsLst>
                    <a:gs pos="8537">
                      <a:schemeClr val="tx1"/>
                    </a:gs>
                    <a:gs pos="34000">
                      <a:schemeClr val="tx1"/>
                    </a:gs>
                  </a:gsLst>
                  <a:lin ang="5400000" scaled="1"/>
                </a:gradFill>
                <a:latin typeface="Segoe UI" panose="020B0502040204020203" pitchFamily="34" charset="0"/>
                <a:cs typeface="Segoe UI" panose="020B0502040204020203" pitchFamily="34" charset="0"/>
              </a:rPr>
              <a:t>&lt;Twitter Handle&gt;</a:t>
            </a:r>
          </a:p>
        </p:txBody>
      </p:sp>
    </p:spTree>
    <p:extLst>
      <p:ext uri="{BB962C8B-B14F-4D97-AF65-F5344CB8AC3E}">
        <p14:creationId xmlns:p14="http://schemas.microsoft.com/office/powerpoint/2010/main" val="249120456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7543798" cy="1828800"/>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92005"/>
            <a:ext cx="75437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
        <p:nvSpPr>
          <p:cNvPr id="7" name="TextBox 6"/>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fad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17165"/>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7" name="TextBox 6"/>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fad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
        <p:nvSpPr>
          <p:cNvPr id="6" name="TextBox 5"/>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
        <p:nvSpPr>
          <p:cNvPr id="6" name="TextBox 5"/>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4" name="TextBox 3"/>
          <p:cNvSpPr txBox="1"/>
          <p:nvPr userDrawn="1"/>
        </p:nvSpPr>
        <p:spPr>
          <a:xfrm>
            <a:off x="7818439" y="296863"/>
            <a:ext cx="4343399" cy="1791260"/>
          </a:xfrm>
          <a:prstGeom prst="rect">
            <a:avLst/>
          </a:prstGeom>
          <a:noFill/>
        </p:spPr>
        <p:txBody>
          <a:bodyPr wrap="square" lIns="182880" tIns="146304" rIns="182880" bIns="146304" rtlCol="0">
            <a:spAutoFit/>
          </a:bodyPr>
          <a:lstStyle/>
          <a:p>
            <a:pPr algn="r">
              <a:lnSpc>
                <a:spcPct val="90000"/>
              </a:lnSpc>
              <a:spcAft>
                <a:spcPts val="600"/>
              </a:spcAft>
            </a:pPr>
            <a:r>
              <a:rPr lang="en-US" sz="5400" b="1" dirty="0" smtClean="0">
                <a:gradFill>
                  <a:gsLst>
                    <a:gs pos="2917">
                      <a:schemeClr val="tx1"/>
                    </a:gs>
                    <a:gs pos="30000">
                      <a:schemeClr val="tx1"/>
                    </a:gs>
                  </a:gsLst>
                  <a:lin ang="5400000" scaled="0"/>
                </a:gradFill>
              </a:rPr>
              <a:t>INTEGRATE </a:t>
            </a:r>
            <a:br>
              <a:rPr lang="en-US" sz="5400" b="1" dirty="0" smtClean="0">
                <a:gradFill>
                  <a:gsLst>
                    <a:gs pos="2917">
                      <a:schemeClr val="tx1"/>
                    </a:gs>
                    <a:gs pos="30000">
                      <a:schemeClr val="tx1"/>
                    </a:gs>
                  </a:gsLst>
                  <a:lin ang="5400000" scaled="0"/>
                </a:gradFill>
              </a:rPr>
            </a:br>
            <a:r>
              <a:rPr lang="en-US" sz="5400" b="1" dirty="0" smtClean="0">
                <a:gradFill>
                  <a:gsLst>
                    <a:gs pos="2917">
                      <a:schemeClr val="tx1"/>
                    </a:gs>
                    <a:gs pos="30000">
                      <a:schemeClr val="tx1"/>
                    </a:gs>
                  </a:gsLst>
                  <a:lin ang="5400000" scaled="0"/>
                </a:gradFill>
              </a:rPr>
              <a:t>2014</a:t>
            </a:r>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284" r:id="rId4"/>
    <p:sldLayoutId id="2147484105" r:id="rId5"/>
    <p:sldLayoutId id="2147484182" r:id="rId6"/>
    <p:sldLayoutId id="2147484277" r:id="rId7"/>
    <p:sldLayoutId id="2147484130" r:id="rId8"/>
    <p:sldLayoutId id="2147484101" r:id="rId9"/>
    <p:sldLayoutId id="2147484102" r:id="rId10"/>
    <p:sldLayoutId id="2147484285" r:id="rId11"/>
    <p:sldLayoutId id="2147484286" r:id="rId12"/>
    <p:sldLayoutId id="2147484287" r:id="rId13"/>
    <p:sldLayoutId id="2147484288" r:id="rId14"/>
    <p:sldLayoutId id="2147484289" r:id="rId15"/>
    <p:sldLayoutId id="2147484214" r:id="rId16"/>
    <p:sldLayoutId id="2147484291" r:id="rId17"/>
    <p:sldLayoutId id="2147484098" r:id="rId18"/>
    <p:sldLayoutId id="2147484212" r:id="rId19"/>
    <p:sldLayoutId id="2147484086" r:id="rId20"/>
    <p:sldLayoutId id="2147484293" r:id="rId21"/>
    <p:sldLayoutId id="2147484211" r:id="rId22"/>
    <p:sldLayoutId id="2147484100" r:id="rId23"/>
    <p:sldLayoutId id="2147484213" r:id="rId24"/>
    <p:sldLayoutId id="2147484089" r:id="rId25"/>
    <p:sldLayoutId id="2147484290" r:id="rId26"/>
    <p:sldLayoutId id="2147484092" r:id="rId27"/>
    <p:sldLayoutId id="2147484190" r:id="rId28"/>
    <p:sldLayoutId id="2147484195" r:id="rId29"/>
    <p:sldLayoutId id="2147484209" r:id="rId30"/>
    <p:sldLayoutId id="2147484196" r:id="rId31"/>
    <p:sldLayoutId id="2147484208" r:id="rId32"/>
    <p:sldLayoutId id="2147484192" r:id="rId33"/>
    <p:sldLayoutId id="2147484283" r:id="rId34"/>
    <p:sldLayoutId id="2147484282" r:id="rId35"/>
    <p:sldLayoutId id="2147484128" r:id="rId36"/>
    <p:sldLayoutId id="2147484129" r:id="rId37"/>
    <p:sldLayoutId id="2147484203" r:id="rId38"/>
    <p:sldLayoutId id="2147484272" r:id="rId39"/>
    <p:sldLayoutId id="2147484292" r:id="rId40"/>
    <p:sldLayoutId id="2147484294" r:id="rId4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7.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mediq.com/" TargetMode="External"/><Relationship Id="rId2" Type="http://schemas.openxmlformats.org/officeDocument/2006/relationships/hyperlink" Target="http://www.byramhealthcare.com/" TargetMode="External"/><Relationship Id="rId1" Type="http://schemas.openxmlformats.org/officeDocument/2006/relationships/slideLayout" Target="../slideLayouts/slideLayout19.xml"/><Relationship Id="rId4" Type="http://schemas.openxmlformats.org/officeDocument/2006/relationships/image" Target="../media/image1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emf"/><Relationship Id="rId1" Type="http://schemas.openxmlformats.org/officeDocument/2006/relationships/slideLayout" Target="../slideLayouts/slideLayout40.xml"/><Relationship Id="rId5" Type="http://schemas.openxmlformats.org/officeDocument/2006/relationships/image" Target="../media/image17.emf"/><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mailto:plarsen@Microsoft.com" TargetMode="External"/><Relationship Id="rId2" Type="http://schemas.openxmlformats.org/officeDocument/2006/relationships/hyperlink" Target="mailto:eric@stottcreations.com" TargetMode="Externa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3567" y="932726"/>
            <a:ext cx="7792330" cy="1246328"/>
          </a:xfrm>
          <a:prstGeom prst="rect">
            <a:avLst/>
          </a:prstGeom>
          <a:noFill/>
          <a:effectLst>
            <a:outerShdw blurRad="12700" dist="12700" algn="l" rotWithShape="0">
              <a:prstClr val="black">
                <a:alpha val="40000"/>
              </a:prstClr>
            </a:outerShdw>
          </a:effectLst>
        </p:spPr>
        <p:txBody>
          <a:bodyPr wrap="none" rtlCol="0">
            <a:spAutoFit/>
          </a:bodyPr>
          <a:lstStyle/>
          <a:p>
            <a:pPr algn="ctr" defTabSz="932563"/>
            <a:r>
              <a:rPr lang="en-IN" sz="7341" b="1" cap="all" dirty="0">
                <a:gradFill>
                  <a:gsLst>
                    <a:gs pos="8537">
                      <a:srgbClr val="FFFFFF"/>
                    </a:gs>
                    <a:gs pos="34000">
                      <a:srgbClr val="FFFFFF"/>
                    </a:gs>
                  </a:gsLst>
                  <a:lin ang="5400000" scaled="1"/>
                </a:gradFill>
                <a:cs typeface="Segoe UI" panose="020B0502040204020203" pitchFamily="34" charset="0"/>
              </a:rPr>
              <a:t>INTEGRATE 2014</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4927" y="6591258"/>
            <a:ext cx="1123585" cy="191946"/>
          </a:xfrm>
          <a:prstGeom prst="rect">
            <a:avLst/>
          </a:prstGeom>
        </p:spPr>
      </p:pic>
      <p:sp>
        <p:nvSpPr>
          <p:cNvPr id="10" name="Text Placeholder 9"/>
          <p:cNvSpPr>
            <a:spLocks noGrp="1"/>
          </p:cNvSpPr>
          <p:nvPr>
            <p:ph type="body" sz="quarter" idx="10"/>
          </p:nvPr>
        </p:nvSpPr>
        <p:spPr>
          <a:xfrm>
            <a:off x="275481" y="2278062"/>
            <a:ext cx="8828955" cy="2049407"/>
          </a:xfrm>
        </p:spPr>
        <p:txBody>
          <a:bodyPr/>
          <a:lstStyle/>
          <a:p>
            <a:r>
              <a:rPr lang="en-US" dirty="0"/>
              <a:t>Byram Healthcare speeds </a:t>
            </a:r>
            <a:r>
              <a:rPr lang="en-US" dirty="0" smtClean="0"/>
              <a:t/>
            </a:r>
            <a:br>
              <a:rPr lang="en-US" dirty="0" smtClean="0"/>
            </a:br>
            <a:r>
              <a:rPr lang="en-US" dirty="0" smtClean="0"/>
              <a:t>processes </a:t>
            </a:r>
            <a:r>
              <a:rPr lang="en-US" dirty="0"/>
              <a:t>and reduces </a:t>
            </a:r>
            <a:r>
              <a:rPr lang="en-US" dirty="0" smtClean="0"/>
              <a:t>downtime</a:t>
            </a:r>
            <a:br>
              <a:rPr lang="en-US" dirty="0" smtClean="0"/>
            </a:br>
            <a:r>
              <a:rPr lang="en-US" dirty="0" smtClean="0"/>
              <a:t>using </a:t>
            </a:r>
            <a:r>
              <a:rPr lang="en-US" dirty="0"/>
              <a:t>BizTalk Adapter for Informix</a:t>
            </a:r>
          </a:p>
        </p:txBody>
      </p:sp>
      <p:sp>
        <p:nvSpPr>
          <p:cNvPr id="11" name="Text Placeholder 10"/>
          <p:cNvSpPr>
            <a:spLocks noGrp="1"/>
          </p:cNvSpPr>
          <p:nvPr>
            <p:ph type="body" sz="quarter" idx="11"/>
          </p:nvPr>
        </p:nvSpPr>
        <p:spPr>
          <a:xfrm>
            <a:off x="373092" y="4463791"/>
            <a:ext cx="5961370" cy="1562928"/>
          </a:xfrm>
        </p:spPr>
        <p:txBody>
          <a:bodyPr/>
          <a:lstStyle/>
          <a:p>
            <a:r>
              <a:rPr lang="en-US" dirty="0"/>
              <a:t>Eric Stott, Stott Creations</a:t>
            </a:r>
          </a:p>
          <a:p>
            <a:r>
              <a:rPr lang="en-US" dirty="0"/>
              <a:t>Jorge Gomez</a:t>
            </a:r>
          </a:p>
          <a:p>
            <a:r>
              <a:rPr lang="en-US" dirty="0"/>
              <a:t>Paul Larsen</a:t>
            </a:r>
          </a:p>
        </p:txBody>
      </p:sp>
    </p:spTree>
    <p:extLst>
      <p:ext uri="{BB962C8B-B14F-4D97-AF65-F5344CB8AC3E}">
        <p14:creationId xmlns:p14="http://schemas.microsoft.com/office/powerpoint/2010/main" val="114855659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 When </a:t>
            </a:r>
            <a:r>
              <a:rPr lang="en-US" sz="3200" dirty="0"/>
              <a:t>we were only processing a few records and the data </a:t>
            </a:r>
            <a:r>
              <a:rPr lang="en-US" sz="3200" dirty="0" smtClean="0"/>
              <a:t>sets </a:t>
            </a:r>
            <a:r>
              <a:rPr lang="en-US" sz="3200" dirty="0"/>
              <a:t>were small, it wasn’t an issue. </a:t>
            </a:r>
            <a:br>
              <a:rPr lang="en-US" sz="3200" dirty="0"/>
            </a:br>
            <a:r>
              <a:rPr lang="en-US" sz="3200" dirty="0"/>
              <a:t/>
            </a:r>
            <a:br>
              <a:rPr lang="en-US" sz="3200" dirty="0"/>
            </a:br>
            <a:r>
              <a:rPr lang="en-US" sz="3200" dirty="0"/>
              <a:t>But as we grew in volume, the model became very inefficient; the two-tier solution we had created using SQL Server with IBM Informix OLE DB Provider and IBM Client as a data pump just couldn’t scale to meet the volume of new business</a:t>
            </a:r>
            <a:r>
              <a:rPr lang="en-US" sz="3200" dirty="0" smtClean="0"/>
              <a:t>. “</a:t>
            </a:r>
            <a:endParaRPr lang="en-US" sz="3200" dirty="0"/>
          </a:p>
        </p:txBody>
      </p:sp>
      <p:sp>
        <p:nvSpPr>
          <p:cNvPr id="4" name="Text Placeholder 3"/>
          <p:cNvSpPr>
            <a:spLocks noGrp="1"/>
          </p:cNvSpPr>
          <p:nvPr>
            <p:ph type="body" sz="quarter" idx="10"/>
          </p:nvPr>
        </p:nvSpPr>
        <p:spPr>
          <a:xfrm>
            <a:off x="5761038" y="5126038"/>
            <a:ext cx="5486400" cy="1071062"/>
          </a:xfrm>
        </p:spPr>
        <p:txBody>
          <a:bodyPr/>
          <a:lstStyle/>
          <a:p>
            <a:r>
              <a:rPr lang="en-US" dirty="0"/>
              <a:t>Nick </a:t>
            </a:r>
            <a:r>
              <a:rPr lang="en-US" dirty="0" smtClean="0"/>
              <a:t>Piecora </a:t>
            </a:r>
            <a:br>
              <a:rPr lang="en-US" dirty="0" smtClean="0"/>
            </a:br>
            <a:r>
              <a:rPr lang="en-US" dirty="0" smtClean="0"/>
              <a:t>CIO</a:t>
            </a:r>
            <a:r>
              <a:rPr lang="en-US" dirty="0"/>
              <a:t>, Byram </a:t>
            </a:r>
            <a:r>
              <a:rPr lang="en-US" dirty="0" smtClean="0"/>
              <a:t>Healthcare</a:t>
            </a:r>
            <a:endParaRPr lang="en-US" dirty="0"/>
          </a:p>
        </p:txBody>
      </p:sp>
    </p:spTree>
    <p:extLst>
      <p:ext uri="{BB962C8B-B14F-4D97-AF65-F5344CB8AC3E}">
        <p14:creationId xmlns:p14="http://schemas.microsoft.com/office/powerpoint/2010/main" val="74736516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193065" y="1341470"/>
            <a:ext cx="1288378" cy="4767824"/>
          </a:xfrm>
          <a:prstGeom prst="rect">
            <a:avLst/>
          </a:prstGeom>
          <a:noFill/>
          <a:ln w="38100">
            <a:solidFill>
              <a:schemeClr val="accent5">
                <a:lumMod val="60000"/>
                <a:lumOff val="40000"/>
              </a:schemeClr>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6823335" y="1363662"/>
            <a:ext cx="4424102" cy="4745632"/>
          </a:xfrm>
          <a:prstGeom prst="rect">
            <a:avLst/>
          </a:prstGeom>
          <a:noFill/>
          <a:ln w="38100">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1633843" y="1341470"/>
            <a:ext cx="5090718" cy="4767824"/>
          </a:xfrm>
          <a:prstGeom prst="rect">
            <a:avLst/>
          </a:prstGeom>
          <a:noFill/>
          <a:ln w="38100">
            <a:solidFill>
              <a:srgbClr val="FF0000"/>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0" name="Straight Arrow Connector 109"/>
          <p:cNvCxnSpPr>
            <a:stCxn id="107" idx="2"/>
            <a:endCxn id="58" idx="3"/>
          </p:cNvCxnSpPr>
          <p:nvPr/>
        </p:nvCxnSpPr>
        <p:spPr>
          <a:xfrm flipH="1" flipV="1">
            <a:off x="9956991" y="5222376"/>
            <a:ext cx="1460389" cy="20340"/>
          </a:xfrm>
          <a:prstGeom prst="straightConnector1">
            <a:avLst/>
          </a:prstGeom>
          <a:ln w="381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1"/>
          </p:cNvCxnSpPr>
          <p:nvPr/>
        </p:nvCxnSpPr>
        <p:spPr>
          <a:xfrm flipH="1">
            <a:off x="5204050" y="2890863"/>
            <a:ext cx="409541" cy="0"/>
          </a:xfrm>
          <a:prstGeom prst="straightConnector1">
            <a:avLst/>
          </a:prstGeom>
          <a:ln w="381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3"/>
            <a:endCxn id="20" idx="2"/>
          </p:cNvCxnSpPr>
          <p:nvPr/>
        </p:nvCxnSpPr>
        <p:spPr>
          <a:xfrm>
            <a:off x="1341437" y="5124411"/>
            <a:ext cx="1576613" cy="0"/>
          </a:xfrm>
          <a:prstGeom prst="straightConnector1">
            <a:avLst/>
          </a:prstGeom>
          <a:ln w="381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2" idx="3"/>
          </p:cNvCxnSpPr>
          <p:nvPr/>
        </p:nvCxnSpPr>
        <p:spPr>
          <a:xfrm flipH="1">
            <a:off x="1341437" y="2936635"/>
            <a:ext cx="1424213" cy="783994"/>
          </a:xfrm>
          <a:prstGeom prst="straightConnector1">
            <a:avLst/>
          </a:prstGeom>
          <a:ln w="381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3"/>
            <a:endCxn id="20" idx="2"/>
          </p:cNvCxnSpPr>
          <p:nvPr/>
        </p:nvCxnSpPr>
        <p:spPr>
          <a:xfrm>
            <a:off x="1341437" y="3720629"/>
            <a:ext cx="1576613" cy="1403782"/>
          </a:xfrm>
          <a:prstGeom prst="straightConnector1">
            <a:avLst/>
          </a:prstGeom>
          <a:ln w="381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a:t>Original solution </a:t>
            </a:r>
            <a:r>
              <a:rPr lang="en-US" dirty="0" smtClean="0"/>
              <a:t>using SQL Server</a:t>
            </a:r>
            <a:endParaRPr lang="en-US" dirty="0"/>
          </a:p>
        </p:txBody>
      </p:sp>
      <p:cxnSp>
        <p:nvCxnSpPr>
          <p:cNvPr id="6" name="Straight Arrow Connector 5"/>
          <p:cNvCxnSpPr>
            <a:stCxn id="8" idx="3"/>
          </p:cNvCxnSpPr>
          <p:nvPr/>
        </p:nvCxnSpPr>
        <p:spPr>
          <a:xfrm>
            <a:off x="1346393" y="2351603"/>
            <a:ext cx="1419257" cy="8519"/>
          </a:xfrm>
          <a:prstGeom prst="straightConnector1">
            <a:avLst/>
          </a:prstGeom>
          <a:ln w="381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79593" y="1820862"/>
            <a:ext cx="1066800" cy="1049760"/>
            <a:chOff x="980068" y="2049461"/>
            <a:chExt cx="1066800" cy="1049760"/>
          </a:xfrm>
        </p:grpSpPr>
        <p:pic>
          <p:nvPicPr>
            <p:cNvPr id="7" name="Picture 6"/>
            <p:cNvPicPr>
              <a:picLocks noChangeAspect="1"/>
            </p:cNvPicPr>
            <p:nvPr/>
          </p:nvPicPr>
          <p:blipFill>
            <a:blip r:embed="rId2"/>
            <a:stretch>
              <a:fillRect/>
            </a:stretch>
          </p:blipFill>
          <p:spPr>
            <a:xfrm>
              <a:off x="1036637" y="2049461"/>
              <a:ext cx="953663" cy="1049760"/>
            </a:xfrm>
            <a:prstGeom prst="rect">
              <a:avLst/>
            </a:prstGeom>
          </p:spPr>
        </p:pic>
        <p:sp>
          <p:nvSpPr>
            <p:cNvPr id="8" name="TextBox 7"/>
            <p:cNvSpPr txBox="1"/>
            <p:nvPr/>
          </p:nvSpPr>
          <p:spPr>
            <a:xfrm>
              <a:off x="980068" y="2293970"/>
              <a:ext cx="1066800"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Temp</a:t>
              </a:r>
            </a:p>
          </p:txBody>
        </p:sp>
      </p:grpSp>
      <p:grpSp>
        <p:nvGrpSpPr>
          <p:cNvPr id="10" name="Group 9"/>
          <p:cNvGrpSpPr/>
          <p:nvPr/>
        </p:nvGrpSpPr>
        <p:grpSpPr>
          <a:xfrm>
            <a:off x="274637" y="3189888"/>
            <a:ext cx="1066800" cy="1049760"/>
            <a:chOff x="980068" y="2049461"/>
            <a:chExt cx="1066800" cy="1049760"/>
          </a:xfrm>
        </p:grpSpPr>
        <p:pic>
          <p:nvPicPr>
            <p:cNvPr id="11" name="Picture 10"/>
            <p:cNvPicPr>
              <a:picLocks noChangeAspect="1"/>
            </p:cNvPicPr>
            <p:nvPr/>
          </p:nvPicPr>
          <p:blipFill>
            <a:blip r:embed="rId2"/>
            <a:stretch>
              <a:fillRect/>
            </a:stretch>
          </p:blipFill>
          <p:spPr>
            <a:xfrm>
              <a:off x="1036637" y="2049461"/>
              <a:ext cx="953663" cy="1049760"/>
            </a:xfrm>
            <a:prstGeom prst="rect">
              <a:avLst/>
            </a:prstGeom>
          </p:spPr>
        </p:pic>
        <p:sp>
          <p:nvSpPr>
            <p:cNvPr id="12" name="TextBox 11"/>
            <p:cNvSpPr txBox="1"/>
            <p:nvPr/>
          </p:nvSpPr>
          <p:spPr>
            <a:xfrm>
              <a:off x="980068" y="2293970"/>
              <a:ext cx="1066800"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Status</a:t>
              </a:r>
            </a:p>
          </p:txBody>
        </p:sp>
      </p:grpSp>
      <p:grpSp>
        <p:nvGrpSpPr>
          <p:cNvPr id="13" name="Group 12"/>
          <p:cNvGrpSpPr/>
          <p:nvPr/>
        </p:nvGrpSpPr>
        <p:grpSpPr>
          <a:xfrm>
            <a:off x="274637" y="4581102"/>
            <a:ext cx="1066800" cy="1049760"/>
            <a:chOff x="980068" y="2049461"/>
            <a:chExt cx="1066800" cy="1049760"/>
          </a:xfrm>
        </p:grpSpPr>
        <p:pic>
          <p:nvPicPr>
            <p:cNvPr id="14" name="Picture 13"/>
            <p:cNvPicPr>
              <a:picLocks noChangeAspect="1"/>
            </p:cNvPicPr>
            <p:nvPr/>
          </p:nvPicPr>
          <p:blipFill>
            <a:blip r:embed="rId2"/>
            <a:stretch>
              <a:fillRect/>
            </a:stretch>
          </p:blipFill>
          <p:spPr>
            <a:xfrm>
              <a:off x="1036637" y="2049461"/>
              <a:ext cx="953663" cy="1049760"/>
            </a:xfrm>
            <a:prstGeom prst="rect">
              <a:avLst/>
            </a:prstGeom>
          </p:spPr>
        </p:pic>
        <p:sp>
          <p:nvSpPr>
            <p:cNvPr id="15" name="TextBox 14"/>
            <p:cNvSpPr txBox="1"/>
            <p:nvPr/>
          </p:nvSpPr>
          <p:spPr>
            <a:xfrm>
              <a:off x="980068" y="2293970"/>
              <a:ext cx="1066800" cy="794064"/>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Ware-house</a:t>
              </a:r>
              <a:endParaRPr lang="en-US" sz="1600" dirty="0" smtClean="0">
                <a:gradFill>
                  <a:gsLst>
                    <a:gs pos="2917">
                      <a:schemeClr val="tx1"/>
                    </a:gs>
                    <a:gs pos="30000">
                      <a:schemeClr val="tx1"/>
                    </a:gs>
                  </a:gsLst>
                  <a:lin ang="5400000" scaled="0"/>
                </a:gradFill>
              </a:endParaRPr>
            </a:p>
          </p:txBody>
        </p:sp>
      </p:grpSp>
      <p:grpSp>
        <p:nvGrpSpPr>
          <p:cNvPr id="73" name="Group 72"/>
          <p:cNvGrpSpPr/>
          <p:nvPr/>
        </p:nvGrpSpPr>
        <p:grpSpPr>
          <a:xfrm>
            <a:off x="2870391" y="2125661"/>
            <a:ext cx="2390741" cy="1447801"/>
            <a:chOff x="3124234" y="1588074"/>
            <a:chExt cx="2390741" cy="1447801"/>
          </a:xfrm>
        </p:grpSpPr>
        <p:sp>
          <p:nvSpPr>
            <p:cNvPr id="17" name="Snip Diagonal Corner Rectangle 16"/>
            <p:cNvSpPr/>
            <p:nvPr/>
          </p:nvSpPr>
          <p:spPr bwMode="auto">
            <a:xfrm>
              <a:off x="3124234" y="1588074"/>
              <a:ext cx="2286000" cy="1447801"/>
            </a:xfrm>
            <a:prstGeom prst="snip2Diag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3124234" y="1596440"/>
              <a:ext cx="22860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Poll SQL Job</a:t>
              </a:r>
              <a:endParaRPr lang="en-US" sz="2000" dirty="0">
                <a:gradFill>
                  <a:gsLst>
                    <a:gs pos="2917">
                      <a:schemeClr val="tx1"/>
                    </a:gs>
                    <a:gs pos="30000">
                      <a:schemeClr val="tx1"/>
                    </a:gs>
                  </a:gsLst>
                  <a:lin ang="5400000" scaled="0"/>
                </a:gradFill>
              </a:endParaRPr>
            </a:p>
          </p:txBody>
        </p:sp>
        <p:sp>
          <p:nvSpPr>
            <p:cNvPr id="19" name="TextBox 18"/>
            <p:cNvSpPr txBox="1"/>
            <p:nvPr/>
          </p:nvSpPr>
          <p:spPr>
            <a:xfrm>
              <a:off x="3200434" y="1974133"/>
              <a:ext cx="2314541" cy="1031051"/>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CALL Informix procedure</a:t>
              </a:r>
            </a:p>
            <a:p>
              <a:pPr>
                <a:lnSpc>
                  <a:spcPct val="90000"/>
                </a:lnSpc>
                <a:spcAft>
                  <a:spcPts val="600"/>
                </a:spcAft>
              </a:pPr>
              <a:r>
                <a:rPr lang="en-US" sz="1400" dirty="0" smtClean="0">
                  <a:gradFill>
                    <a:gsLst>
                      <a:gs pos="2917">
                        <a:schemeClr val="tx1"/>
                      </a:gs>
                      <a:gs pos="30000">
                        <a:schemeClr val="tx1"/>
                      </a:gs>
                    </a:gsLst>
                    <a:lin ang="5400000" scaled="0"/>
                  </a:gradFill>
                </a:rPr>
                <a:t>SELECT INTO SQL table</a:t>
              </a:r>
            </a:p>
            <a:p>
              <a:pPr>
                <a:lnSpc>
                  <a:spcPct val="90000"/>
                </a:lnSpc>
                <a:spcAft>
                  <a:spcPts val="600"/>
                </a:spcAft>
              </a:pPr>
              <a:r>
                <a:rPr lang="en-US" sz="1400" dirty="0" smtClean="0">
                  <a:gradFill>
                    <a:gsLst>
                      <a:gs pos="2917">
                        <a:schemeClr val="tx1"/>
                      </a:gs>
                      <a:gs pos="30000">
                        <a:schemeClr val="tx1"/>
                      </a:gs>
                    </a:gsLst>
                    <a:lin ang="5400000" scaled="0"/>
                  </a:gradFill>
                </a:rPr>
                <a:t>DELETE from temp table</a:t>
              </a:r>
            </a:p>
          </p:txBody>
        </p:sp>
      </p:grpSp>
      <p:grpSp>
        <p:nvGrpSpPr>
          <p:cNvPr id="74" name="Group 73"/>
          <p:cNvGrpSpPr/>
          <p:nvPr/>
        </p:nvGrpSpPr>
        <p:grpSpPr>
          <a:xfrm>
            <a:off x="2918050" y="4400510"/>
            <a:ext cx="2390741" cy="1447801"/>
            <a:chOff x="3124234" y="4255474"/>
            <a:chExt cx="2390741" cy="1447801"/>
          </a:xfrm>
        </p:grpSpPr>
        <p:sp>
          <p:nvSpPr>
            <p:cNvPr id="20" name="Snip Diagonal Corner Rectangle 19"/>
            <p:cNvSpPr/>
            <p:nvPr/>
          </p:nvSpPr>
          <p:spPr bwMode="auto">
            <a:xfrm>
              <a:off x="3124234" y="4255474"/>
              <a:ext cx="2286000" cy="1447801"/>
            </a:xfrm>
            <a:prstGeom prst="snip2Diag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3124234" y="4263840"/>
              <a:ext cx="22860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Push SQL Job</a:t>
              </a:r>
              <a:endParaRPr lang="en-US" sz="2000" dirty="0">
                <a:gradFill>
                  <a:gsLst>
                    <a:gs pos="2917">
                      <a:schemeClr val="tx1"/>
                    </a:gs>
                    <a:gs pos="30000">
                      <a:schemeClr val="tx1"/>
                    </a:gs>
                  </a:gsLst>
                  <a:lin ang="5400000" scaled="0"/>
                </a:gradFill>
              </a:endParaRPr>
            </a:p>
          </p:txBody>
        </p:sp>
        <p:sp>
          <p:nvSpPr>
            <p:cNvPr id="22" name="TextBox 21"/>
            <p:cNvSpPr txBox="1"/>
            <p:nvPr/>
          </p:nvSpPr>
          <p:spPr>
            <a:xfrm>
              <a:off x="3200434" y="4641533"/>
              <a:ext cx="2314541" cy="760208"/>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UPDATE status</a:t>
              </a:r>
            </a:p>
            <a:p>
              <a:pPr>
                <a:lnSpc>
                  <a:spcPct val="90000"/>
                </a:lnSpc>
                <a:spcAft>
                  <a:spcPts val="600"/>
                </a:spcAft>
              </a:pPr>
              <a:r>
                <a:rPr lang="en-US" sz="1400" dirty="0" smtClean="0">
                  <a:gradFill>
                    <a:gsLst>
                      <a:gs pos="2917">
                        <a:schemeClr val="tx1"/>
                      </a:gs>
                      <a:gs pos="30000">
                        <a:schemeClr val="tx1"/>
                      </a:gs>
                    </a:gsLst>
                    <a:lin ang="5400000" scaled="0"/>
                  </a:gradFill>
                </a:rPr>
                <a:t>INSERT INTO warehouse</a:t>
              </a:r>
            </a:p>
          </p:txBody>
        </p:sp>
      </p:grpSp>
      <p:grpSp>
        <p:nvGrpSpPr>
          <p:cNvPr id="23" name="Group 22"/>
          <p:cNvGrpSpPr/>
          <p:nvPr/>
        </p:nvGrpSpPr>
        <p:grpSpPr>
          <a:xfrm>
            <a:off x="5657765" y="4589568"/>
            <a:ext cx="1066800" cy="1080257"/>
            <a:chOff x="980068" y="2049461"/>
            <a:chExt cx="1066800" cy="1080257"/>
          </a:xfrm>
        </p:grpSpPr>
        <p:pic>
          <p:nvPicPr>
            <p:cNvPr id="24" name="Picture 23"/>
            <p:cNvPicPr>
              <a:picLocks noChangeAspect="1"/>
            </p:cNvPicPr>
            <p:nvPr/>
          </p:nvPicPr>
          <p:blipFill>
            <a:blip r:embed="rId2"/>
            <a:stretch>
              <a:fillRect/>
            </a:stretch>
          </p:blipFill>
          <p:spPr>
            <a:xfrm>
              <a:off x="1036637" y="2049461"/>
              <a:ext cx="953663" cy="1049760"/>
            </a:xfrm>
            <a:prstGeom prst="rect">
              <a:avLst/>
            </a:prstGeom>
          </p:spPr>
        </p:pic>
        <p:sp>
          <p:nvSpPr>
            <p:cNvPr id="25" name="TextBox 24"/>
            <p:cNvSpPr txBox="1"/>
            <p:nvPr/>
          </p:nvSpPr>
          <p:spPr>
            <a:xfrm>
              <a:off x="980068" y="2252555"/>
              <a:ext cx="1066800" cy="877163"/>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rPr>
                <a:t>Temp</a:t>
              </a:r>
              <a:br>
                <a:rPr lang="en-US" sz="1400" dirty="0" smtClean="0">
                  <a:gradFill>
                    <a:gsLst>
                      <a:gs pos="2917">
                        <a:schemeClr val="tx1"/>
                      </a:gs>
                      <a:gs pos="30000">
                        <a:schemeClr val="tx1"/>
                      </a:gs>
                    </a:gsLst>
                    <a:lin ang="5400000" scaled="0"/>
                  </a:gradFill>
                </a:rPr>
              </a:br>
              <a:r>
                <a:rPr lang="en-US" sz="1400" dirty="0" smtClean="0">
                  <a:gradFill>
                    <a:gsLst>
                      <a:gs pos="2917">
                        <a:schemeClr val="tx1"/>
                      </a:gs>
                      <a:gs pos="30000">
                        <a:schemeClr val="tx1"/>
                      </a:gs>
                    </a:gsLst>
                    <a:lin ang="5400000" scaled="0"/>
                  </a:gradFill>
                </a:rPr>
                <a:t>Ware-house</a:t>
              </a:r>
              <a:endParaRPr lang="en-US" sz="1200" dirty="0" smtClean="0">
                <a:gradFill>
                  <a:gsLst>
                    <a:gs pos="2917">
                      <a:schemeClr val="tx1"/>
                    </a:gs>
                    <a:gs pos="30000">
                      <a:schemeClr val="tx1"/>
                    </a:gs>
                  </a:gsLst>
                  <a:lin ang="5400000" scaled="0"/>
                </a:gradFill>
              </a:endParaRPr>
            </a:p>
          </p:txBody>
        </p:sp>
      </p:grpSp>
      <p:grpSp>
        <p:nvGrpSpPr>
          <p:cNvPr id="26" name="Group 25"/>
          <p:cNvGrpSpPr/>
          <p:nvPr/>
        </p:nvGrpSpPr>
        <p:grpSpPr>
          <a:xfrm>
            <a:off x="5613591" y="2360122"/>
            <a:ext cx="1066800" cy="1049760"/>
            <a:chOff x="980068" y="2049461"/>
            <a:chExt cx="1066800" cy="1049760"/>
          </a:xfrm>
        </p:grpSpPr>
        <p:pic>
          <p:nvPicPr>
            <p:cNvPr id="27" name="Picture 26"/>
            <p:cNvPicPr>
              <a:picLocks noChangeAspect="1"/>
            </p:cNvPicPr>
            <p:nvPr/>
          </p:nvPicPr>
          <p:blipFill>
            <a:blip r:embed="rId2"/>
            <a:stretch>
              <a:fillRect/>
            </a:stretch>
          </p:blipFill>
          <p:spPr>
            <a:xfrm>
              <a:off x="1036637" y="2049461"/>
              <a:ext cx="953663" cy="1049760"/>
            </a:xfrm>
            <a:prstGeom prst="rect">
              <a:avLst/>
            </a:prstGeom>
          </p:spPr>
        </p:pic>
        <p:sp>
          <p:nvSpPr>
            <p:cNvPr id="28" name="TextBox 27"/>
            <p:cNvSpPr txBox="1"/>
            <p:nvPr/>
          </p:nvSpPr>
          <p:spPr>
            <a:xfrm>
              <a:off x="980068" y="2293970"/>
              <a:ext cx="1066800"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Temp</a:t>
              </a:r>
            </a:p>
          </p:txBody>
        </p:sp>
      </p:grpSp>
      <p:cxnSp>
        <p:nvCxnSpPr>
          <p:cNvPr id="37" name="Straight Arrow Connector 36"/>
          <p:cNvCxnSpPr>
            <a:stCxn id="57" idx="1"/>
          </p:cNvCxnSpPr>
          <p:nvPr/>
        </p:nvCxnSpPr>
        <p:spPr>
          <a:xfrm flipH="1">
            <a:off x="6585588" y="2904946"/>
            <a:ext cx="1524906" cy="0"/>
          </a:xfrm>
          <a:prstGeom prst="straightConnector1">
            <a:avLst/>
          </a:prstGeom>
          <a:ln w="381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58" idx="1"/>
          </p:cNvCxnSpPr>
          <p:nvPr/>
        </p:nvCxnSpPr>
        <p:spPr>
          <a:xfrm flipH="1">
            <a:off x="6623823" y="5222376"/>
            <a:ext cx="1486671" cy="0"/>
          </a:xfrm>
          <a:prstGeom prst="straightConnector1">
            <a:avLst/>
          </a:pr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bwMode="auto">
          <a:xfrm>
            <a:off x="6994944" y="1596439"/>
            <a:ext cx="762000" cy="4251872"/>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vert"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BizTalk Server SQL Adapter</a:t>
            </a:r>
          </a:p>
        </p:txBody>
      </p:sp>
      <p:sp>
        <p:nvSpPr>
          <p:cNvPr id="57" name="Rounded Rectangle 56"/>
          <p:cNvSpPr/>
          <p:nvPr/>
        </p:nvSpPr>
        <p:spPr bwMode="auto">
          <a:xfrm>
            <a:off x="8110494" y="2420259"/>
            <a:ext cx="1846497" cy="969373"/>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Splitter</a:t>
            </a:r>
          </a:p>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Orchestration</a:t>
            </a:r>
          </a:p>
        </p:txBody>
      </p:sp>
      <p:sp>
        <p:nvSpPr>
          <p:cNvPr id="58" name="Rounded Rectangle 57"/>
          <p:cNvSpPr/>
          <p:nvPr/>
        </p:nvSpPr>
        <p:spPr bwMode="auto">
          <a:xfrm>
            <a:off x="8110494" y="4737689"/>
            <a:ext cx="1846497" cy="969373"/>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Individual</a:t>
            </a:r>
          </a:p>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Request</a:t>
            </a:r>
          </a:p>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Orchestration</a:t>
            </a:r>
          </a:p>
        </p:txBody>
      </p:sp>
      <p:cxnSp>
        <p:nvCxnSpPr>
          <p:cNvPr id="92" name="Straight Arrow Connector 91"/>
          <p:cNvCxnSpPr>
            <a:stCxn id="25" idx="1"/>
          </p:cNvCxnSpPr>
          <p:nvPr/>
        </p:nvCxnSpPr>
        <p:spPr>
          <a:xfrm flipH="1">
            <a:off x="5204051" y="5231244"/>
            <a:ext cx="453714" cy="4690"/>
          </a:xfrm>
          <a:prstGeom prst="straightConnector1">
            <a:avLst/>
          </a:pr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6" name="Rounded Rectangle 105"/>
          <p:cNvSpPr/>
          <p:nvPr/>
        </p:nvSpPr>
        <p:spPr bwMode="auto">
          <a:xfrm>
            <a:off x="10310541" y="1612418"/>
            <a:ext cx="762000" cy="4251872"/>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vert"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Custom Web Adapter</a:t>
            </a:r>
          </a:p>
        </p:txBody>
      </p:sp>
      <p:grpSp>
        <p:nvGrpSpPr>
          <p:cNvPr id="109" name="Group 108"/>
          <p:cNvGrpSpPr/>
          <p:nvPr/>
        </p:nvGrpSpPr>
        <p:grpSpPr>
          <a:xfrm>
            <a:off x="11417380" y="4473567"/>
            <a:ext cx="770008" cy="1538295"/>
            <a:chOff x="8661815" y="3040063"/>
            <a:chExt cx="770008" cy="1538295"/>
          </a:xfrm>
        </p:grpSpPr>
        <p:pic>
          <p:nvPicPr>
            <p:cNvPr id="107" name="Picture 106"/>
            <p:cNvPicPr>
              <a:picLocks noChangeAspect="1"/>
            </p:cNvPicPr>
            <p:nvPr/>
          </p:nvPicPr>
          <p:blipFill>
            <a:blip r:embed="rId3"/>
            <a:stretch>
              <a:fillRect/>
            </a:stretch>
          </p:blipFill>
          <p:spPr>
            <a:xfrm rot="5400000">
              <a:off x="8277671" y="3424207"/>
              <a:ext cx="1538295" cy="770008"/>
            </a:xfrm>
            <a:prstGeom prst="rect">
              <a:avLst/>
            </a:prstGeom>
          </p:spPr>
        </p:pic>
        <p:sp>
          <p:nvSpPr>
            <p:cNvPr id="108" name="TextBox 107"/>
            <p:cNvSpPr txBox="1"/>
            <p:nvPr/>
          </p:nvSpPr>
          <p:spPr>
            <a:xfrm rot="5400000">
              <a:off x="8426324" y="3576146"/>
              <a:ext cx="1240987"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ZirMed</a:t>
              </a:r>
            </a:p>
          </p:txBody>
        </p:sp>
      </p:grpSp>
      <p:cxnSp>
        <p:nvCxnSpPr>
          <p:cNvPr id="113" name="Straight Arrow Connector 112"/>
          <p:cNvCxnSpPr>
            <a:stCxn id="58" idx="0"/>
            <a:endCxn id="57" idx="2"/>
          </p:cNvCxnSpPr>
          <p:nvPr/>
        </p:nvCxnSpPr>
        <p:spPr>
          <a:xfrm flipV="1">
            <a:off x="9033743" y="3389632"/>
            <a:ext cx="0" cy="1348057"/>
          </a:xfrm>
          <a:prstGeom prst="straightConnector1">
            <a:avLst/>
          </a:prstGeom>
          <a:ln w="381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08038" y="2757564"/>
            <a:ext cx="0" cy="454626"/>
          </a:xfrm>
          <a:prstGeom prst="straightConnector1">
            <a:avLst/>
          </a:prstGeom>
          <a:ln w="381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357231" y="1596439"/>
            <a:ext cx="1203406" cy="4251873"/>
            <a:chOff x="1357231" y="1596439"/>
            <a:chExt cx="1203406" cy="4251873"/>
          </a:xfrm>
        </p:grpSpPr>
        <p:sp>
          <p:nvSpPr>
            <p:cNvPr id="16" name="Rounded Rectangle 15"/>
            <p:cNvSpPr/>
            <p:nvPr/>
          </p:nvSpPr>
          <p:spPr bwMode="auto">
            <a:xfrm>
              <a:off x="1713528" y="1596439"/>
              <a:ext cx="762000" cy="4251871"/>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vert"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rot="5400000">
              <a:off x="-159013" y="3128663"/>
              <a:ext cx="4235893" cy="1203406"/>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rPr>
                <a:t>SQL </a:t>
              </a:r>
              <a:r>
                <a:rPr lang="en-US" sz="2000" dirty="0" smtClean="0">
                  <a:gradFill>
                    <a:gsLst>
                      <a:gs pos="2917">
                        <a:schemeClr val="tx1"/>
                      </a:gs>
                      <a:gs pos="30000">
                        <a:schemeClr val="tx1"/>
                      </a:gs>
                    </a:gsLst>
                    <a:lin ang="5400000" scaled="0"/>
                  </a:gradFill>
                </a:rPr>
                <a:t>Server / </a:t>
              </a:r>
              <a:r>
                <a:rPr lang="en-US" sz="2000" dirty="0">
                  <a:gradFill>
                    <a:gsLst>
                      <a:gs pos="2917">
                        <a:schemeClr val="tx1"/>
                      </a:gs>
                      <a:gs pos="30000">
                        <a:schemeClr val="tx1"/>
                      </a:gs>
                    </a:gsLst>
                    <a:lin ang="5400000" scaled="0"/>
                  </a:gradFill>
                </a:rPr>
                <a:t>Linked Server</a:t>
              </a:r>
            </a:p>
            <a:p>
              <a:pPr algn="ctr">
                <a:lnSpc>
                  <a:spcPct val="90000"/>
                </a:lnSpc>
                <a:spcAft>
                  <a:spcPts val="600"/>
                </a:spcAft>
              </a:pPr>
              <a:r>
                <a:rPr lang="en-US" sz="2000" dirty="0" smtClean="0">
                  <a:gradFill>
                    <a:gsLst>
                      <a:gs pos="2917">
                        <a:schemeClr val="tx1"/>
                      </a:gs>
                      <a:gs pos="30000">
                        <a:schemeClr val="tx1"/>
                      </a:gs>
                    </a:gsLst>
                    <a:lin ang="5400000" scaled="0"/>
                  </a:gradFill>
                </a:rPr>
                <a:t>Informix </a:t>
              </a:r>
              <a:r>
                <a:rPr lang="en-US" sz="2000" dirty="0">
                  <a:gradFill>
                    <a:gsLst>
                      <a:gs pos="2917">
                        <a:schemeClr val="tx1"/>
                      </a:gs>
                      <a:gs pos="30000">
                        <a:schemeClr val="tx1"/>
                      </a:gs>
                    </a:gsLst>
                    <a:lin ang="5400000" scaled="0"/>
                  </a:gradFill>
                </a:rPr>
                <a:t>OLE DB Provider</a:t>
              </a:r>
              <a:br>
                <a:rPr lang="en-US" sz="2000" dirty="0">
                  <a:gradFill>
                    <a:gsLst>
                      <a:gs pos="2917">
                        <a:schemeClr val="tx1"/>
                      </a:gs>
                      <a:gs pos="30000">
                        <a:schemeClr val="tx1"/>
                      </a:gs>
                    </a:gsLst>
                    <a:lin ang="5400000" scaled="0"/>
                  </a:gradFill>
                </a:rPr>
              </a:br>
              <a:endParaRPr lang="en-US" sz="2000" dirty="0" smtClean="0">
                <a:gradFill>
                  <a:gsLst>
                    <a:gs pos="2917">
                      <a:schemeClr val="tx1"/>
                    </a:gs>
                    <a:gs pos="30000">
                      <a:schemeClr val="tx1"/>
                    </a:gs>
                  </a:gsLst>
                  <a:lin ang="5400000" scaled="0"/>
                </a:gradFill>
              </a:endParaRPr>
            </a:p>
          </p:txBody>
        </p:sp>
      </p:grpSp>
      <p:sp>
        <p:nvSpPr>
          <p:cNvPr id="29" name="TextBox 28"/>
          <p:cNvSpPr txBox="1"/>
          <p:nvPr/>
        </p:nvSpPr>
        <p:spPr>
          <a:xfrm>
            <a:off x="7925846" y="1374278"/>
            <a:ext cx="2209799"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BizTalk Server</a:t>
            </a:r>
          </a:p>
        </p:txBody>
      </p:sp>
      <p:sp>
        <p:nvSpPr>
          <p:cNvPr id="50" name="TextBox 49"/>
          <p:cNvSpPr txBox="1"/>
          <p:nvPr/>
        </p:nvSpPr>
        <p:spPr>
          <a:xfrm>
            <a:off x="2836216" y="1403797"/>
            <a:ext cx="2209799"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SQL Server</a:t>
            </a:r>
          </a:p>
        </p:txBody>
      </p:sp>
      <p:sp>
        <p:nvSpPr>
          <p:cNvPr id="55" name="TextBox 54"/>
          <p:cNvSpPr txBox="1"/>
          <p:nvPr/>
        </p:nvSpPr>
        <p:spPr>
          <a:xfrm>
            <a:off x="193065" y="1341470"/>
            <a:ext cx="1315449"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Informix</a:t>
            </a:r>
          </a:p>
        </p:txBody>
      </p:sp>
    </p:spTree>
    <p:extLst>
      <p:ext uri="{BB962C8B-B14F-4D97-AF65-F5344CB8AC3E}">
        <p14:creationId xmlns:p14="http://schemas.microsoft.com/office/powerpoint/2010/main" val="27806785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3475038" y="1363662"/>
            <a:ext cx="5638800" cy="4724400"/>
          </a:xfrm>
          <a:prstGeom prst="rect">
            <a:avLst/>
          </a:prstGeom>
          <a:noFill/>
          <a:ln w="38100">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0" name="Straight Arrow Connector 109"/>
          <p:cNvCxnSpPr>
            <a:stCxn id="107" idx="2"/>
            <a:endCxn id="58" idx="3"/>
          </p:cNvCxnSpPr>
          <p:nvPr/>
        </p:nvCxnSpPr>
        <p:spPr>
          <a:xfrm flipH="1" flipV="1">
            <a:off x="7531334" y="3718739"/>
            <a:ext cx="2017366" cy="20340"/>
          </a:xfrm>
          <a:prstGeom prst="straightConnector1">
            <a:avLst/>
          </a:prstGeom>
          <a:ln w="381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smtClean="0"/>
              <a:t>New </a:t>
            </a:r>
            <a:r>
              <a:rPr lang="en-US" dirty="0"/>
              <a:t>solution </a:t>
            </a:r>
            <a:r>
              <a:rPr lang="en-US" dirty="0" smtClean="0"/>
              <a:t>with no intermediary steps</a:t>
            </a:r>
            <a:endParaRPr lang="en-US" dirty="0"/>
          </a:p>
        </p:txBody>
      </p:sp>
      <p:grpSp>
        <p:nvGrpSpPr>
          <p:cNvPr id="9" name="Group 8"/>
          <p:cNvGrpSpPr/>
          <p:nvPr/>
        </p:nvGrpSpPr>
        <p:grpSpPr>
          <a:xfrm>
            <a:off x="1631910" y="1820862"/>
            <a:ext cx="1066800" cy="1049760"/>
            <a:chOff x="980068" y="2049461"/>
            <a:chExt cx="1066800" cy="1049760"/>
          </a:xfrm>
        </p:grpSpPr>
        <p:pic>
          <p:nvPicPr>
            <p:cNvPr id="7" name="Picture 6"/>
            <p:cNvPicPr>
              <a:picLocks noChangeAspect="1"/>
            </p:cNvPicPr>
            <p:nvPr/>
          </p:nvPicPr>
          <p:blipFill>
            <a:blip r:embed="rId2"/>
            <a:stretch>
              <a:fillRect/>
            </a:stretch>
          </p:blipFill>
          <p:spPr>
            <a:xfrm>
              <a:off x="1036637" y="2049461"/>
              <a:ext cx="953663" cy="1049760"/>
            </a:xfrm>
            <a:prstGeom prst="rect">
              <a:avLst/>
            </a:prstGeom>
          </p:spPr>
        </p:pic>
        <p:sp>
          <p:nvSpPr>
            <p:cNvPr id="8" name="TextBox 7"/>
            <p:cNvSpPr txBox="1"/>
            <p:nvPr/>
          </p:nvSpPr>
          <p:spPr>
            <a:xfrm>
              <a:off x="980068" y="2293970"/>
              <a:ext cx="1066800"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Temp</a:t>
              </a:r>
            </a:p>
          </p:txBody>
        </p:sp>
      </p:grpSp>
      <p:grpSp>
        <p:nvGrpSpPr>
          <p:cNvPr id="10" name="Group 9"/>
          <p:cNvGrpSpPr/>
          <p:nvPr/>
        </p:nvGrpSpPr>
        <p:grpSpPr>
          <a:xfrm>
            <a:off x="1626954" y="3195956"/>
            <a:ext cx="1066800" cy="1049760"/>
            <a:chOff x="980068" y="2049461"/>
            <a:chExt cx="1066800" cy="1049760"/>
          </a:xfrm>
        </p:grpSpPr>
        <p:pic>
          <p:nvPicPr>
            <p:cNvPr id="11" name="Picture 10"/>
            <p:cNvPicPr>
              <a:picLocks noChangeAspect="1"/>
            </p:cNvPicPr>
            <p:nvPr/>
          </p:nvPicPr>
          <p:blipFill>
            <a:blip r:embed="rId2"/>
            <a:stretch>
              <a:fillRect/>
            </a:stretch>
          </p:blipFill>
          <p:spPr>
            <a:xfrm>
              <a:off x="1036637" y="2049461"/>
              <a:ext cx="953663" cy="1049760"/>
            </a:xfrm>
            <a:prstGeom prst="rect">
              <a:avLst/>
            </a:prstGeom>
          </p:spPr>
        </p:pic>
        <p:sp>
          <p:nvSpPr>
            <p:cNvPr id="12" name="TextBox 11"/>
            <p:cNvSpPr txBox="1"/>
            <p:nvPr/>
          </p:nvSpPr>
          <p:spPr>
            <a:xfrm>
              <a:off x="980068" y="2293970"/>
              <a:ext cx="1066800"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Status</a:t>
              </a:r>
            </a:p>
          </p:txBody>
        </p:sp>
      </p:grpSp>
      <p:grpSp>
        <p:nvGrpSpPr>
          <p:cNvPr id="13" name="Group 12"/>
          <p:cNvGrpSpPr/>
          <p:nvPr/>
        </p:nvGrpSpPr>
        <p:grpSpPr>
          <a:xfrm>
            <a:off x="1626954" y="4657876"/>
            <a:ext cx="1066800" cy="1049760"/>
            <a:chOff x="980068" y="2049461"/>
            <a:chExt cx="1066800" cy="1049760"/>
          </a:xfrm>
        </p:grpSpPr>
        <p:pic>
          <p:nvPicPr>
            <p:cNvPr id="14" name="Picture 13"/>
            <p:cNvPicPr>
              <a:picLocks noChangeAspect="1"/>
            </p:cNvPicPr>
            <p:nvPr/>
          </p:nvPicPr>
          <p:blipFill>
            <a:blip r:embed="rId2"/>
            <a:stretch>
              <a:fillRect/>
            </a:stretch>
          </p:blipFill>
          <p:spPr>
            <a:xfrm>
              <a:off x="1036637" y="2049461"/>
              <a:ext cx="953663" cy="1049760"/>
            </a:xfrm>
            <a:prstGeom prst="rect">
              <a:avLst/>
            </a:prstGeom>
          </p:spPr>
        </p:pic>
        <p:sp>
          <p:nvSpPr>
            <p:cNvPr id="15" name="TextBox 14"/>
            <p:cNvSpPr txBox="1"/>
            <p:nvPr/>
          </p:nvSpPr>
          <p:spPr>
            <a:xfrm>
              <a:off x="980068" y="2293970"/>
              <a:ext cx="1066800" cy="794064"/>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Ware-house</a:t>
              </a:r>
              <a:endParaRPr lang="en-US" sz="1600" dirty="0" smtClean="0">
                <a:gradFill>
                  <a:gsLst>
                    <a:gs pos="2917">
                      <a:schemeClr val="tx1"/>
                    </a:gs>
                    <a:gs pos="30000">
                      <a:schemeClr val="tx1"/>
                    </a:gs>
                  </a:gsLst>
                  <a:lin ang="5400000" scaled="0"/>
                </a:gradFill>
              </a:endParaRPr>
            </a:p>
          </p:txBody>
        </p:sp>
      </p:grpSp>
      <p:cxnSp>
        <p:nvCxnSpPr>
          <p:cNvPr id="38" name="Straight Arrow Connector 37"/>
          <p:cNvCxnSpPr/>
          <p:nvPr/>
        </p:nvCxnSpPr>
        <p:spPr>
          <a:xfrm flipH="1">
            <a:off x="2685893" y="3901024"/>
            <a:ext cx="2900171" cy="7958"/>
          </a:xfrm>
          <a:prstGeom prst="straightConnector1">
            <a:avLst/>
          </a:pr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bwMode="auto">
          <a:xfrm>
            <a:off x="5684837" y="3234052"/>
            <a:ext cx="1846497" cy="969373"/>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Individual</a:t>
            </a:r>
          </a:p>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Request</a:t>
            </a:r>
          </a:p>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Orchestration</a:t>
            </a:r>
          </a:p>
        </p:txBody>
      </p:sp>
      <p:sp>
        <p:nvSpPr>
          <p:cNvPr id="106" name="Rounded Rectangle 105"/>
          <p:cNvSpPr/>
          <p:nvPr/>
        </p:nvSpPr>
        <p:spPr bwMode="auto">
          <a:xfrm>
            <a:off x="8047037" y="1608781"/>
            <a:ext cx="762000" cy="4251872"/>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vert"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Custom Web Adapter</a:t>
            </a:r>
          </a:p>
        </p:txBody>
      </p:sp>
      <p:grpSp>
        <p:nvGrpSpPr>
          <p:cNvPr id="109" name="Group 108"/>
          <p:cNvGrpSpPr/>
          <p:nvPr/>
        </p:nvGrpSpPr>
        <p:grpSpPr>
          <a:xfrm>
            <a:off x="9548700" y="2969930"/>
            <a:ext cx="770008" cy="1538295"/>
            <a:chOff x="8661815" y="3040063"/>
            <a:chExt cx="770008" cy="1538295"/>
          </a:xfrm>
        </p:grpSpPr>
        <p:pic>
          <p:nvPicPr>
            <p:cNvPr id="107" name="Picture 106"/>
            <p:cNvPicPr>
              <a:picLocks noChangeAspect="1"/>
            </p:cNvPicPr>
            <p:nvPr/>
          </p:nvPicPr>
          <p:blipFill>
            <a:blip r:embed="rId3"/>
            <a:stretch>
              <a:fillRect/>
            </a:stretch>
          </p:blipFill>
          <p:spPr>
            <a:xfrm rot="5400000">
              <a:off x="8277671" y="3424207"/>
              <a:ext cx="1538295" cy="770008"/>
            </a:xfrm>
            <a:prstGeom prst="rect">
              <a:avLst/>
            </a:prstGeom>
          </p:spPr>
        </p:pic>
        <p:sp>
          <p:nvSpPr>
            <p:cNvPr id="108" name="TextBox 107"/>
            <p:cNvSpPr txBox="1"/>
            <p:nvPr/>
          </p:nvSpPr>
          <p:spPr>
            <a:xfrm rot="5400000">
              <a:off x="8426324" y="3576146"/>
              <a:ext cx="1240987"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ZirMed</a:t>
              </a:r>
            </a:p>
          </p:txBody>
        </p:sp>
      </p:grpSp>
      <p:cxnSp>
        <p:nvCxnSpPr>
          <p:cNvPr id="44" name="Straight Arrow Connector 43"/>
          <p:cNvCxnSpPr/>
          <p:nvPr/>
        </p:nvCxnSpPr>
        <p:spPr>
          <a:xfrm>
            <a:off x="2160355" y="2768715"/>
            <a:ext cx="0" cy="454626"/>
          </a:xfrm>
          <a:prstGeom prst="straightConnector1">
            <a:avLst/>
          </a:prstGeom>
          <a:ln w="381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2594981" y="4068752"/>
            <a:ext cx="2991083" cy="1268181"/>
          </a:xfrm>
          <a:prstGeom prst="straightConnector1">
            <a:avLst/>
          </a:pr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2693754" y="3621878"/>
            <a:ext cx="2900171" cy="7958"/>
          </a:xfrm>
          <a:prstGeom prst="straightConnector1">
            <a:avLst/>
          </a:prstGeom>
          <a:ln w="381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8" idx="3"/>
          </p:cNvCxnSpPr>
          <p:nvPr/>
        </p:nvCxnSpPr>
        <p:spPr>
          <a:xfrm flipH="1" flipV="1">
            <a:off x="2698710" y="2351603"/>
            <a:ext cx="2895215" cy="1008448"/>
          </a:xfrm>
          <a:prstGeom prst="straightConnector1">
            <a:avLst/>
          </a:prstGeom>
          <a:ln w="381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bwMode="auto">
          <a:xfrm>
            <a:off x="4084637" y="1592262"/>
            <a:ext cx="762000" cy="4251872"/>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vert"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BizTalk Adapter for Informix</a:t>
            </a:r>
          </a:p>
        </p:txBody>
      </p:sp>
      <p:sp>
        <p:nvSpPr>
          <p:cNvPr id="63" name="TextBox 62"/>
          <p:cNvSpPr txBox="1"/>
          <p:nvPr/>
        </p:nvSpPr>
        <p:spPr>
          <a:xfrm>
            <a:off x="5222297" y="1374278"/>
            <a:ext cx="2209799"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BizTalk Server</a:t>
            </a:r>
          </a:p>
        </p:txBody>
      </p:sp>
      <p:sp>
        <p:nvSpPr>
          <p:cNvPr id="26" name="Rectangle 25"/>
          <p:cNvSpPr/>
          <p:nvPr/>
        </p:nvSpPr>
        <p:spPr bwMode="auto">
          <a:xfrm>
            <a:off x="1298093" y="1356539"/>
            <a:ext cx="1724524" cy="4724400"/>
          </a:xfrm>
          <a:prstGeom prst="rect">
            <a:avLst/>
          </a:prstGeom>
          <a:noFill/>
          <a:ln w="38100">
            <a:solidFill>
              <a:schemeClr val="accent5">
                <a:lumMod val="60000"/>
                <a:lumOff val="40000"/>
              </a:schemeClr>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1288929" y="1313115"/>
            <a:ext cx="1760759"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Informix</a:t>
            </a:r>
          </a:p>
        </p:txBody>
      </p:sp>
    </p:spTree>
    <p:extLst>
      <p:ext uri="{BB962C8B-B14F-4D97-AF65-F5344CB8AC3E}">
        <p14:creationId xmlns:p14="http://schemas.microsoft.com/office/powerpoint/2010/main" val="167750534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4638" y="1211262"/>
            <a:ext cx="11887200" cy="5503045"/>
          </a:xfrm>
        </p:spPr>
        <p:txBody>
          <a:bodyPr/>
          <a:lstStyle/>
          <a:p>
            <a:pPr marL="0" indent="0">
              <a:buNone/>
            </a:pPr>
            <a:r>
              <a:rPr lang="en-US" sz="3200" dirty="0" smtClean="0">
                <a:latin typeface="Segoe UI Semilight" panose="020B0402040204020203" pitchFamily="34" charset="0"/>
                <a:cs typeface="Segoe UI Semilight" panose="020B0402040204020203" pitchFamily="34" charset="0"/>
              </a:rPr>
              <a:t>Byram turned to Stott Creations to design a new solution</a:t>
            </a:r>
          </a:p>
          <a:p>
            <a:pPr marL="0" lvl="1" indent="0">
              <a:lnSpc>
                <a:spcPct val="99000"/>
              </a:lnSpc>
              <a:spcAft>
                <a:spcPts val="1200"/>
              </a:spcAft>
              <a:buNone/>
            </a:pPr>
            <a:r>
              <a:rPr lang="en-US" sz="2000" dirty="0" smtClean="0"/>
              <a:t>Requirements included greater scalability, higher performance, and improved quality</a:t>
            </a:r>
          </a:p>
          <a:p>
            <a:pPr marL="0" indent="0">
              <a:buNone/>
            </a:pPr>
            <a:r>
              <a:rPr lang="en-US" sz="3200" dirty="0">
                <a:latin typeface="Segoe UI Semilight" panose="020B0402040204020203" pitchFamily="34" charset="0"/>
                <a:cs typeface="Segoe UI Semilight" panose="020B0402040204020203" pitchFamily="34" charset="0"/>
              </a:rPr>
              <a:t>Customer and partner asked Microsoft to deliver an adapter </a:t>
            </a:r>
            <a:r>
              <a:rPr lang="en-US" sz="3200" dirty="0" smtClean="0">
                <a:latin typeface="Segoe UI Semilight" panose="020B0402040204020203" pitchFamily="34" charset="0"/>
                <a:cs typeface="Segoe UI Semilight" panose="020B0402040204020203" pitchFamily="34" charset="0"/>
              </a:rPr>
              <a:t/>
            </a:r>
            <a:br>
              <a:rPr lang="en-US" sz="3200" dirty="0" smtClean="0">
                <a:latin typeface="Segoe UI Semilight" panose="020B0402040204020203" pitchFamily="34" charset="0"/>
                <a:cs typeface="Segoe UI Semilight" panose="020B0402040204020203" pitchFamily="34" charset="0"/>
              </a:rPr>
            </a:br>
            <a:r>
              <a:rPr lang="en-US" sz="3200" dirty="0" smtClean="0">
                <a:latin typeface="Segoe UI Semilight" panose="020B0402040204020203" pitchFamily="34" charset="0"/>
                <a:cs typeface="Segoe UI Semilight" panose="020B0402040204020203" pitchFamily="34" charset="0"/>
              </a:rPr>
              <a:t>for </a:t>
            </a:r>
            <a:r>
              <a:rPr lang="en-US" sz="3200" dirty="0">
                <a:latin typeface="Segoe UI Semilight" panose="020B0402040204020203" pitchFamily="34" charset="0"/>
                <a:cs typeface="Segoe UI Semilight" panose="020B0402040204020203" pitchFamily="34" charset="0"/>
              </a:rPr>
              <a:t>Informix</a:t>
            </a:r>
          </a:p>
          <a:p>
            <a:pPr marL="0" lvl="1" indent="0">
              <a:buNone/>
            </a:pPr>
            <a:r>
              <a:rPr lang="en-US" sz="2000" dirty="0" smtClean="0"/>
              <a:t>Microsoft initiated a Technology Adoption Program (TAP) </a:t>
            </a:r>
          </a:p>
          <a:p>
            <a:pPr marL="0" lvl="1" indent="0">
              <a:buNone/>
            </a:pPr>
            <a:r>
              <a:rPr lang="en-US" sz="2000" dirty="0" smtClean="0"/>
              <a:t>Byram and Stott joined program as a rapid deployment site</a:t>
            </a:r>
          </a:p>
          <a:p>
            <a:pPr marL="0" lvl="1" indent="0">
              <a:buNone/>
            </a:pPr>
            <a:r>
              <a:rPr lang="en-US" sz="2000" dirty="0" smtClean="0"/>
              <a:t>Stott developed a new BizTalk application to use the adapter</a:t>
            </a:r>
          </a:p>
          <a:p>
            <a:pPr marL="0" lvl="1" indent="0">
              <a:buNone/>
            </a:pPr>
            <a:r>
              <a:rPr lang="en-US" sz="2000" dirty="0" smtClean="0"/>
              <a:t>Stott tested the application and adapter</a:t>
            </a:r>
          </a:p>
          <a:p>
            <a:pPr marL="0" lvl="1" indent="0">
              <a:lnSpc>
                <a:spcPct val="99000"/>
              </a:lnSpc>
              <a:spcAft>
                <a:spcPts val="1200"/>
              </a:spcAft>
              <a:buNone/>
            </a:pPr>
            <a:r>
              <a:rPr lang="en-US" sz="2000" dirty="0"/>
              <a:t>Stott deployed new solution into production</a:t>
            </a:r>
          </a:p>
          <a:p>
            <a:pPr marL="0" indent="0">
              <a:buNone/>
            </a:pPr>
            <a:r>
              <a:rPr lang="en-US" sz="3200" dirty="0">
                <a:latin typeface="Segoe UI Semilight" panose="020B0402040204020203" pitchFamily="34" charset="0"/>
                <a:cs typeface="Segoe UI Semilight" panose="020B0402040204020203" pitchFamily="34" charset="0"/>
              </a:rPr>
              <a:t>New solution restored system performance</a:t>
            </a:r>
          </a:p>
          <a:p>
            <a:pPr marL="0" lvl="1" indent="0">
              <a:buNone/>
            </a:pPr>
            <a:r>
              <a:rPr lang="en-US" sz="2000" dirty="0" smtClean="0"/>
              <a:t>Existing capability to verify insurance coverage and accept orders runs 10 times faster</a:t>
            </a:r>
          </a:p>
          <a:p>
            <a:pPr marL="0" lvl="1" indent="0">
              <a:buNone/>
            </a:pPr>
            <a:r>
              <a:rPr lang="en-US" sz="2000" dirty="0" smtClean="0"/>
              <a:t>New capability to verify delivery by passing EDI, HL7, and shipping information including </a:t>
            </a:r>
            <a:br>
              <a:rPr lang="en-US" sz="2000" dirty="0" smtClean="0"/>
            </a:br>
            <a:r>
              <a:rPr lang="en-US" sz="2000" dirty="0" smtClean="0"/>
              <a:t>images through BizTalk to a legacy Informix ERP system</a:t>
            </a:r>
          </a:p>
        </p:txBody>
      </p:sp>
      <p:sp>
        <p:nvSpPr>
          <p:cNvPr id="2" name="Title 1"/>
          <p:cNvSpPr>
            <a:spLocks noGrp="1"/>
          </p:cNvSpPr>
          <p:nvPr>
            <p:ph type="title"/>
          </p:nvPr>
        </p:nvSpPr>
        <p:spPr/>
        <p:txBody>
          <a:bodyPr/>
          <a:lstStyle/>
          <a:p>
            <a:r>
              <a:rPr lang="en-US" dirty="0" smtClean="0"/>
              <a:t>New solution required greater scalability</a:t>
            </a:r>
            <a:endParaRPr lang="en-US" dirty="0"/>
          </a:p>
        </p:txBody>
      </p:sp>
    </p:spTree>
    <p:extLst>
      <p:ext uri="{BB962C8B-B14F-4D97-AF65-F5344CB8AC3E}">
        <p14:creationId xmlns:p14="http://schemas.microsoft.com/office/powerpoint/2010/main" val="64346836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Original system compared to new system</a:t>
            </a:r>
          </a:p>
        </p:txBody>
      </p:sp>
      <p:graphicFrame>
        <p:nvGraphicFramePr>
          <p:cNvPr id="7" name="Chart 6"/>
          <p:cNvGraphicFramePr>
            <a:graphicFrameLocks/>
          </p:cNvGraphicFramePr>
          <p:nvPr>
            <p:extLst>
              <p:ext uri="{D42A27DB-BD31-4B8C-83A1-F6EECF244321}">
                <p14:modId xmlns:p14="http://schemas.microsoft.com/office/powerpoint/2010/main" val="903568697"/>
              </p:ext>
            </p:extLst>
          </p:nvPr>
        </p:nvGraphicFramePr>
        <p:xfrm>
          <a:off x="293782" y="1727758"/>
          <a:ext cx="3733800" cy="45127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145932111"/>
              </p:ext>
            </p:extLst>
          </p:nvPr>
        </p:nvGraphicFramePr>
        <p:xfrm>
          <a:off x="4334777" y="1727758"/>
          <a:ext cx="3733800" cy="45127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209676410"/>
              </p:ext>
            </p:extLst>
          </p:nvPr>
        </p:nvGraphicFramePr>
        <p:xfrm>
          <a:off x="8375772" y="1727758"/>
          <a:ext cx="3750516" cy="45127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70072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adapter improved IT organization</a:t>
            </a:r>
            <a:endParaRPr lang="en-US" dirty="0"/>
          </a:p>
        </p:txBody>
      </p:sp>
      <p:sp>
        <p:nvSpPr>
          <p:cNvPr id="3" name="Content Placeholder 2"/>
          <p:cNvSpPr>
            <a:spLocks noGrp="1"/>
          </p:cNvSpPr>
          <p:nvPr>
            <p:ph type="body" sz="quarter" idx="11"/>
          </p:nvPr>
        </p:nvSpPr>
        <p:spPr>
          <a:xfrm>
            <a:off x="274639" y="1212849"/>
            <a:ext cx="11889564" cy="5429179"/>
          </a:xfrm>
        </p:spPr>
        <p:txBody>
          <a:bodyPr/>
          <a:lstStyle/>
          <a:p>
            <a:r>
              <a:rPr lang="en-US" sz="3600" dirty="0" smtClean="0">
                <a:latin typeface="Segoe UI Semilight" panose="020B0402040204020203" pitchFamily="34" charset="0"/>
                <a:cs typeface="Segoe UI Semilight" panose="020B0402040204020203" pitchFamily="34" charset="0"/>
              </a:rPr>
              <a:t>Performance improvements are evidenced </a:t>
            </a:r>
            <a:br>
              <a:rPr lang="en-US" sz="3600" dirty="0" smtClean="0">
                <a:latin typeface="Segoe UI Semilight" panose="020B0402040204020203" pitchFamily="34" charset="0"/>
                <a:cs typeface="Segoe UI Semilight" panose="020B0402040204020203" pitchFamily="34" charset="0"/>
              </a:rPr>
            </a:br>
            <a:r>
              <a:rPr lang="en-US" sz="3600" dirty="0" smtClean="0">
                <a:latin typeface="Segoe UI Semilight" panose="020B0402040204020203" pitchFamily="34" charset="0"/>
                <a:cs typeface="Segoe UI Semilight" panose="020B0402040204020203" pitchFamily="34" charset="0"/>
              </a:rPr>
              <a:t>in the benchmarking of a daily batch process</a:t>
            </a:r>
          </a:p>
          <a:p>
            <a:pPr lvl="1">
              <a:spcBef>
                <a:spcPts val="600"/>
              </a:spcBef>
              <a:spcAft>
                <a:spcPts val="1200"/>
              </a:spcAft>
            </a:pPr>
            <a:r>
              <a:rPr lang="en-US" sz="2400" dirty="0" smtClean="0"/>
              <a:t>Previously taken nearly 5½ hours to complete and now takes only </a:t>
            </a:r>
            <a:br>
              <a:rPr lang="en-US" sz="2400" dirty="0" smtClean="0"/>
            </a:br>
            <a:r>
              <a:rPr lang="en-US" sz="2400" dirty="0" smtClean="0"/>
              <a:t>a little more than an hour</a:t>
            </a:r>
          </a:p>
          <a:p>
            <a:r>
              <a:rPr lang="en-US" sz="3600" dirty="0">
                <a:latin typeface="Segoe UI Semilight" panose="020B0402040204020203" pitchFamily="34" charset="0"/>
                <a:cs typeface="Segoe UI Semilight" panose="020B0402040204020203" pitchFamily="34" charset="0"/>
              </a:rPr>
              <a:t>Business logic is more tightly coupled with BizTalk</a:t>
            </a:r>
          </a:p>
          <a:p>
            <a:pPr lvl="1">
              <a:spcBef>
                <a:spcPts val="600"/>
              </a:spcBef>
              <a:spcAft>
                <a:spcPts val="1200"/>
              </a:spcAft>
            </a:pPr>
            <a:r>
              <a:rPr lang="en-US" sz="2400" dirty="0"/>
              <a:t>System can automatically verify that records were transmitted properly </a:t>
            </a:r>
            <a:r>
              <a:rPr lang="en-US" sz="2400" dirty="0" smtClean="0"/>
              <a:t/>
            </a:r>
            <a:br>
              <a:rPr lang="en-US" sz="2400" dirty="0" smtClean="0"/>
            </a:br>
            <a:r>
              <a:rPr lang="en-US" sz="2400" dirty="0"/>
              <a:t>and resubmit any that failed</a:t>
            </a:r>
          </a:p>
          <a:p>
            <a:r>
              <a:rPr lang="en-US" sz="3600" dirty="0">
                <a:latin typeface="Segoe UI Semilight" panose="020B0402040204020203" pitchFamily="34" charset="0"/>
                <a:cs typeface="Segoe UI Semilight" panose="020B0402040204020203" pitchFamily="34" charset="0"/>
              </a:rPr>
              <a:t>Simplicity of the re-engineered solution has reduced downtime</a:t>
            </a:r>
          </a:p>
          <a:p>
            <a:pPr lvl="1"/>
            <a:r>
              <a:rPr lang="en-US" sz="2400" dirty="0"/>
              <a:t>Reducing burden on Byram IT staff responsible for troubleshooting </a:t>
            </a:r>
            <a:r>
              <a:rPr lang="en-US" sz="2400" dirty="0" smtClean="0"/>
              <a:t/>
            </a:r>
            <a:br>
              <a:rPr lang="en-US" sz="2400" dirty="0" smtClean="0"/>
            </a:br>
            <a:r>
              <a:rPr lang="en-US" sz="2400" dirty="0" smtClean="0"/>
              <a:t>and maintaining </a:t>
            </a:r>
            <a:r>
              <a:rPr lang="en-US" sz="2400" dirty="0"/>
              <a:t>system</a:t>
            </a:r>
          </a:p>
        </p:txBody>
      </p:sp>
    </p:spTree>
    <p:extLst>
      <p:ext uri="{BB962C8B-B14F-4D97-AF65-F5344CB8AC3E}">
        <p14:creationId xmlns:p14="http://schemas.microsoft.com/office/powerpoint/2010/main" val="382016617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 The adapter works significantly better than the </a:t>
            </a:r>
            <a:br>
              <a:rPr lang="en-US" sz="3600" dirty="0" smtClean="0"/>
            </a:br>
            <a:r>
              <a:rPr lang="en-US" sz="3600" dirty="0" smtClean="0"/>
              <a:t>data pump.</a:t>
            </a:r>
            <a:br>
              <a:rPr lang="en-US" sz="3600" dirty="0" smtClean="0"/>
            </a:br>
            <a:r>
              <a:rPr lang="en-US" sz="1800" dirty="0" smtClean="0"/>
              <a:t/>
            </a:r>
            <a:br>
              <a:rPr lang="en-US" sz="1800" dirty="0" smtClean="0"/>
            </a:br>
            <a:r>
              <a:rPr lang="en-US" sz="3600" dirty="0" smtClean="0"/>
              <a:t>Where we had been seeing 10-second response times, we’re now seeing sub-second response times. All the work that had happened in SQL Server is now happening within the BizTalk environment. “</a:t>
            </a:r>
            <a:endParaRPr lang="en-US" sz="3600" dirty="0"/>
          </a:p>
        </p:txBody>
      </p:sp>
      <p:sp>
        <p:nvSpPr>
          <p:cNvPr id="4" name="Text Placeholder 3"/>
          <p:cNvSpPr>
            <a:spLocks noGrp="1"/>
          </p:cNvSpPr>
          <p:nvPr>
            <p:ph type="body" sz="quarter" idx="10"/>
          </p:nvPr>
        </p:nvSpPr>
        <p:spPr/>
        <p:txBody>
          <a:bodyPr/>
          <a:lstStyle/>
          <a:p>
            <a:r>
              <a:rPr lang="en-US" dirty="0" smtClean="0"/>
              <a:t>Nick Piecora </a:t>
            </a:r>
            <a:br>
              <a:rPr lang="en-US" dirty="0" smtClean="0"/>
            </a:br>
            <a:r>
              <a:rPr lang="en-US" dirty="0" smtClean="0"/>
              <a:t>CIO, Byram Healthcare</a:t>
            </a:r>
            <a:endParaRPr lang="en-US" dirty="0"/>
          </a:p>
        </p:txBody>
      </p:sp>
    </p:spTree>
    <p:extLst>
      <p:ext uri="{BB962C8B-B14F-4D97-AF65-F5344CB8AC3E}">
        <p14:creationId xmlns:p14="http://schemas.microsoft.com/office/powerpoint/2010/main" val="140456921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wrap="square" lIns="146304" tIns="91440" rIns="146304" bIns="91440" rtlCol="0" anchor="t">
            <a:noAutofit/>
          </a:bodyPr>
          <a:lstStyle/>
          <a:p>
            <a:r>
              <a:rPr lang="en-US" sz="3600" dirty="0"/>
              <a:t>“ The Microsoft BizTalk Adapter for Informix has renewed our commitment to BizTalk Server. </a:t>
            </a:r>
            <a:br>
              <a:rPr lang="en-US" sz="3600" dirty="0"/>
            </a:br>
            <a:r>
              <a:rPr lang="en-US" sz="3600" dirty="0"/>
              <a:t/>
            </a:r>
            <a:br>
              <a:rPr lang="en-US" sz="3600" dirty="0"/>
            </a:br>
            <a:r>
              <a:rPr lang="en-US" sz="3600" dirty="0"/>
              <a:t>This is a solution that can meet our needs now </a:t>
            </a:r>
            <a:r>
              <a:rPr lang="en-US" sz="3600" dirty="0" smtClean="0"/>
              <a:t/>
            </a:r>
            <a:br>
              <a:rPr lang="en-US" sz="3600" dirty="0" smtClean="0"/>
            </a:br>
            <a:r>
              <a:rPr lang="en-US" sz="3600" dirty="0" smtClean="0"/>
              <a:t>and </a:t>
            </a:r>
            <a:r>
              <a:rPr lang="en-US" sz="3600" dirty="0"/>
              <a:t>for the foreseeable future. “</a:t>
            </a:r>
          </a:p>
        </p:txBody>
      </p:sp>
      <p:sp>
        <p:nvSpPr>
          <p:cNvPr id="4" name="Text Placeholder 3"/>
          <p:cNvSpPr>
            <a:spLocks noGrp="1"/>
          </p:cNvSpPr>
          <p:nvPr>
            <p:ph type="body" sz="quarter" idx="10"/>
          </p:nvPr>
        </p:nvSpPr>
        <p:spPr>
          <a:xfrm>
            <a:off x="5761038" y="5126038"/>
            <a:ext cx="5486400" cy="1071062"/>
          </a:xfrm>
        </p:spPr>
        <p:txBody>
          <a:bodyPr/>
          <a:lstStyle/>
          <a:p>
            <a:r>
              <a:rPr lang="en-US" dirty="0"/>
              <a:t>Nick </a:t>
            </a:r>
            <a:r>
              <a:rPr lang="en-US" dirty="0" smtClean="0"/>
              <a:t>Piecora </a:t>
            </a:r>
            <a:br>
              <a:rPr lang="en-US" dirty="0" smtClean="0"/>
            </a:br>
            <a:r>
              <a:rPr lang="en-US" dirty="0" smtClean="0"/>
              <a:t>CIO</a:t>
            </a:r>
            <a:r>
              <a:rPr lang="en-US" dirty="0"/>
              <a:t>, Byram </a:t>
            </a:r>
            <a:r>
              <a:rPr lang="en-US" dirty="0" smtClean="0"/>
              <a:t>Healthcare</a:t>
            </a:r>
            <a:endParaRPr lang="en-US" dirty="0"/>
          </a:p>
        </p:txBody>
      </p:sp>
    </p:spTree>
    <p:extLst>
      <p:ext uri="{BB962C8B-B14F-4D97-AF65-F5344CB8AC3E}">
        <p14:creationId xmlns:p14="http://schemas.microsoft.com/office/powerpoint/2010/main" val="202148905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95821213"/>
              </p:ext>
            </p:extLst>
          </p:nvPr>
        </p:nvGraphicFramePr>
        <p:xfrm>
          <a:off x="280988" y="1697090"/>
          <a:ext cx="6291580" cy="2011681"/>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xmlns="" val="20000"/>
                    </a:ext>
                  </a:extLst>
                </a:gridCol>
                <a:gridCol w="1005840">
                  <a:extLst>
                    <a:ext uri="{9D8B030D-6E8A-4147-A177-3AD203B41FA5}">
                      <a16:colId xmlns:a16="http://schemas.microsoft.com/office/drawing/2014/main" xmlns="" val="20001"/>
                    </a:ext>
                  </a:extLst>
                </a:gridCol>
                <a:gridCol w="569278">
                  <a:extLst>
                    <a:ext uri="{9D8B030D-6E8A-4147-A177-3AD203B41FA5}">
                      <a16:colId xmlns:a16="http://schemas.microsoft.com/office/drawing/2014/main" xmlns="" val="20002"/>
                    </a:ext>
                  </a:extLst>
                </a:gridCol>
                <a:gridCol w="782002">
                  <a:extLst>
                    <a:ext uri="{9D8B030D-6E8A-4147-A177-3AD203B41FA5}">
                      <a16:colId xmlns:a16="http://schemas.microsoft.com/office/drawing/2014/main" xmlns="" val="20003"/>
                    </a:ext>
                  </a:extLst>
                </a:gridCol>
                <a:gridCol w="734060">
                  <a:extLst>
                    <a:ext uri="{9D8B030D-6E8A-4147-A177-3AD203B41FA5}">
                      <a16:colId xmlns:a16="http://schemas.microsoft.com/office/drawing/2014/main" xmlns="" val="20004"/>
                    </a:ext>
                  </a:extLst>
                </a:gridCol>
                <a:gridCol w="731520">
                  <a:extLst>
                    <a:ext uri="{9D8B030D-6E8A-4147-A177-3AD203B41FA5}">
                      <a16:colId xmlns:a16="http://schemas.microsoft.com/office/drawing/2014/main" xmlns="" val="20005"/>
                    </a:ext>
                  </a:extLst>
                </a:gridCol>
                <a:gridCol w="1005840">
                  <a:extLst>
                    <a:ext uri="{9D8B030D-6E8A-4147-A177-3AD203B41FA5}">
                      <a16:colId xmlns:a16="http://schemas.microsoft.com/office/drawing/2014/main" xmlns="" val="20006"/>
                    </a:ext>
                  </a:extLst>
                </a:gridCol>
                <a:gridCol w="731520">
                  <a:extLst>
                    <a:ext uri="{9D8B030D-6E8A-4147-A177-3AD203B41FA5}">
                      <a16:colId xmlns:a16="http://schemas.microsoft.com/office/drawing/2014/main" xmlns="" val="20007"/>
                    </a:ext>
                  </a:extLst>
                </a:gridCol>
              </a:tblGrid>
              <a:tr h="498764">
                <a:tc>
                  <a:txBody>
                    <a:bodyPr/>
                    <a:lstStyle/>
                    <a:p>
                      <a:pPr algn="ctr">
                        <a:lnSpc>
                          <a:spcPct val="90000"/>
                        </a:lnSpc>
                      </a:pPr>
                      <a:r>
                        <a:rPr lang="en-US" sz="90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Excel</a:t>
                      </a:r>
                      <a:br>
                        <a:rPr lang="en-US" sz="90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br>
                      <a:r>
                        <a:rPr lang="en-US" sz="90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Power</a:t>
                      </a:r>
                      <a:r>
                        <a:rPr lang="en-US" sz="900" baseline="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 Pivot</a:t>
                      </a:r>
                      <a:endParaRPr lang="en-US" sz="900" dirty="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endParaRPr>
                    </a:p>
                  </a:txBody>
                  <a:tcPr marL="45720" marR="45720" anchor="ctr">
                    <a:lnL w="12700" cmpd="sng">
                      <a:noFill/>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lumMod val="75000"/>
                        <a:lumOff val="25000"/>
                      </a:schemeClr>
                    </a:solidFill>
                  </a:tcPr>
                </a:tc>
                <a:tc>
                  <a:txBody>
                    <a:bodyPr/>
                    <a:lstStyle/>
                    <a:p>
                      <a:pPr marL="0" algn="ctr" defTabSz="932742" rtl="0" eaLnBrk="1" latinLnBrk="0" hangingPunct="1">
                        <a:lnSpc>
                          <a:spcPct val="90000"/>
                        </a:lnSpc>
                      </a:pPr>
                      <a: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t>SQL Sever</a:t>
                      </a:r>
                      <a:b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br>
                      <a: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t>(query processor)</a:t>
                      </a:r>
                      <a:endParaRPr lang="en-US" sz="900" b="1" kern="1200" dirty="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endParaRPr>
                    </a:p>
                  </a:txBody>
                  <a:tcPr marL="45720" marR="4572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lumMod val="75000"/>
                        <a:lumOff val="25000"/>
                      </a:schemeClr>
                    </a:solidFill>
                  </a:tcPr>
                </a:tc>
                <a:tc gridSpan="2">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t>SQL Sever</a:t>
                      </a:r>
                      <a:b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br>
                      <a: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t>(Integration</a:t>
                      </a:r>
                      <a:r>
                        <a:rPr lang="en-US" sz="900" b="1" kern="1200" baseline="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t> Services</a:t>
                      </a:r>
                      <a: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t>)</a:t>
                      </a:r>
                    </a:p>
                  </a:txBody>
                  <a:tcPr marL="45720" marR="4572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lumMod val="75000"/>
                        <a:lumOff val="25000"/>
                      </a:schemeClr>
                    </a:solidFill>
                  </a:tcPr>
                </a:tc>
                <a:tc hMerge="1">
                  <a:txBody>
                    <a:bodyPr/>
                    <a:lstStyle/>
                    <a:p>
                      <a:endParaRPr lang="en-US"/>
                    </a:p>
                  </a:txBody>
                  <a:tcPr/>
                </a:tc>
                <a:tc>
                  <a:txBody>
                    <a:bodyPr/>
                    <a:lstStyle/>
                    <a:p>
                      <a:pPr marL="0" algn="ctr" defTabSz="932742" rtl="0" eaLnBrk="1" latinLnBrk="0" hangingPunct="1">
                        <a:lnSpc>
                          <a:spcPct val="90000"/>
                        </a:lnSpc>
                      </a:pPr>
                      <a: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t>Custom</a:t>
                      </a:r>
                      <a:r>
                        <a:rPr lang="en-US" sz="900" b="1" kern="1200" baseline="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t> </a:t>
                      </a:r>
                      <a:br>
                        <a:rPr lang="en-US" sz="900" b="1" kern="1200" baseline="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br>
                      <a:r>
                        <a:rPr lang="en-US" sz="900" b="1" kern="1200" baseline="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t>App</a:t>
                      </a:r>
                      <a:endParaRPr lang="en-US" sz="900" b="1" kern="1200" dirty="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endParaRPr>
                    </a:p>
                  </a:txBody>
                  <a:tcPr marL="45720" marR="4572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lumMod val="75000"/>
                        <a:lumOff val="25000"/>
                      </a:schemeClr>
                    </a:solidFill>
                  </a:tcPr>
                </a:tc>
                <a:tc>
                  <a:txBody>
                    <a:bodyPr/>
                    <a:lstStyle/>
                    <a:p>
                      <a:pPr marL="0" algn="ctr" defTabSz="932742" rtl="0" eaLnBrk="1" latinLnBrk="0" hangingPunct="1">
                        <a:lnSpc>
                          <a:spcPct val="90000"/>
                        </a:lnSpc>
                      </a:pPr>
                      <a: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t>Send </a:t>
                      </a:r>
                      <a:b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br>
                      <a: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t>Port</a:t>
                      </a:r>
                      <a:endParaRPr lang="en-US" sz="900" b="1" kern="1200" dirty="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endParaRPr>
                    </a:p>
                  </a:txBody>
                  <a:tcPr marL="45720" marR="4572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lumMod val="75000"/>
                        <a:lumOff val="25000"/>
                      </a:schemeClr>
                    </a:solidFill>
                  </a:tcPr>
                </a:tc>
                <a:tc>
                  <a:txBody>
                    <a:bodyPr/>
                    <a:lstStyle/>
                    <a:p>
                      <a:pPr marL="0" algn="ctr" defTabSz="932742" rtl="0" eaLnBrk="1" latinLnBrk="0" hangingPunct="1">
                        <a:lnSpc>
                          <a:spcPct val="90000"/>
                        </a:lnSpc>
                      </a:pPr>
                      <a: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t>Solicit Response</a:t>
                      </a:r>
                      <a:b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br>
                      <a: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t>Send</a:t>
                      </a:r>
                      <a:r>
                        <a:rPr lang="en-US" sz="900" b="1" kern="1200" baseline="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t> Port</a:t>
                      </a:r>
                      <a:endParaRPr lang="en-US" sz="900" b="1" kern="1200" dirty="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endParaRPr>
                    </a:p>
                  </a:txBody>
                  <a:tcPr marL="45720" marR="4572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lumMod val="75000"/>
                        <a:lumOff val="25000"/>
                      </a:schemeClr>
                    </a:solidFill>
                  </a:tcPr>
                </a:tc>
                <a:tc>
                  <a:txBody>
                    <a:bodyPr/>
                    <a:lstStyle/>
                    <a:p>
                      <a:pPr marL="0" algn="ctr" defTabSz="932742" rtl="0" eaLnBrk="1" latinLnBrk="0" hangingPunct="1">
                        <a:lnSpc>
                          <a:spcPct val="90000"/>
                        </a:lnSpc>
                      </a:pPr>
                      <a: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t>Receive </a:t>
                      </a:r>
                      <a:b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br>
                      <a:r>
                        <a:rPr lang="en-US" sz="900" b="1" kern="1200" dirty="0" smtClean="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rPr>
                        <a:t>Port</a:t>
                      </a:r>
                      <a:endParaRPr lang="en-US" sz="900" b="1" kern="1200" dirty="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endParaRPr>
                    </a:p>
                  </a:txBody>
                  <a:tcPr marL="45720" marR="45720" anchor="ctr">
                    <a:lnL w="28575" cap="flat" cmpd="sng" algn="ctr">
                      <a:solidFill>
                        <a:schemeClr val="bg2"/>
                      </a:solidFill>
                      <a:prstDash val="solid"/>
                      <a:round/>
                      <a:headEnd type="none" w="med" len="med"/>
                      <a:tailEnd type="none" w="med" len="med"/>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lumMod val="75000"/>
                        <a:lumOff val="25000"/>
                      </a:schemeClr>
                    </a:solidFill>
                  </a:tcPr>
                </a:tc>
                <a:extLst>
                  <a:ext uri="{0D108BD9-81ED-4DB2-BD59-A6C34878D82A}">
                    <a16:rowId xmlns:a16="http://schemas.microsoft.com/office/drawing/2014/main" xmlns="" val="10000"/>
                  </a:ext>
                </a:extLst>
              </a:tr>
              <a:tr h="428937">
                <a:tc gridSpan="3">
                  <a:txBody>
                    <a:bodyPr/>
                    <a:lstStyle/>
                    <a:p>
                      <a:pPr algn="ctr">
                        <a:lnSpc>
                          <a:spcPct val="90000"/>
                        </a:lnSpc>
                      </a:pPr>
                      <a:r>
                        <a:rPr lang="en-US" sz="1100" dirty="0" smtClean="0">
                          <a:gradFill>
                            <a:gsLst>
                              <a:gs pos="25000">
                                <a:schemeClr val="tx1"/>
                              </a:gs>
                              <a:gs pos="97561">
                                <a:schemeClr val="tx1"/>
                              </a:gs>
                            </a:gsLst>
                            <a:lin ang="5400000" scaled="0"/>
                          </a:gradFill>
                        </a:rPr>
                        <a:t>OLE</a:t>
                      </a:r>
                      <a:r>
                        <a:rPr lang="en-US" sz="1100" baseline="0" dirty="0" smtClean="0">
                          <a:gradFill>
                            <a:gsLst>
                              <a:gs pos="25000">
                                <a:schemeClr val="tx1"/>
                              </a:gs>
                              <a:gs pos="97561">
                                <a:schemeClr val="tx1"/>
                              </a:gs>
                            </a:gsLst>
                            <a:lin ang="5400000" scaled="0"/>
                          </a:gradFill>
                        </a:rPr>
                        <a:t> DB Service Components</a:t>
                      </a:r>
                      <a:endParaRPr lang="en-US" sz="1100" dirty="0">
                        <a:gradFill>
                          <a:gsLst>
                            <a:gs pos="25000">
                              <a:schemeClr val="tx1"/>
                            </a:gs>
                            <a:gs pos="97561">
                              <a:schemeClr val="tx1"/>
                            </a:gs>
                          </a:gsLst>
                          <a:lin ang="5400000" scaled="0"/>
                        </a:gradFill>
                      </a:endParaRPr>
                    </a:p>
                  </a:txBody>
                  <a:tcPr anchor="ctr">
                    <a:lnL w="12700" cmpd="sng">
                      <a:no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lumMod val="50000"/>
                        <a:lumOff val="50000"/>
                      </a:schemeClr>
                    </a:solidFill>
                  </a:tcPr>
                </a:tc>
                <a:tc hMerge="1">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algn="ctr" defTabSz="932742" rtl="0" eaLnBrk="1" latinLnBrk="0" hangingPunct="1">
                        <a:lnSpc>
                          <a:spcPct val="90000"/>
                        </a:lnSpc>
                      </a:pPr>
                      <a:r>
                        <a:rPr lang="en-US" sz="1100" kern="1200" dirty="0" smtClean="0">
                          <a:gradFill>
                            <a:gsLst>
                              <a:gs pos="25000">
                                <a:schemeClr val="tx1"/>
                              </a:gs>
                              <a:gs pos="97561">
                                <a:schemeClr val="tx1"/>
                              </a:gs>
                            </a:gsLst>
                            <a:lin ang="5400000" scaled="0"/>
                          </a:gradFill>
                          <a:latin typeface="+mn-lt"/>
                          <a:ea typeface="+mn-ea"/>
                          <a:cs typeface="+mn-cs"/>
                        </a:rPr>
                        <a:t>ADO.NET</a:t>
                      </a:r>
                      <a:r>
                        <a:rPr lang="en-US" sz="1100" kern="1200" baseline="0" dirty="0" smtClean="0">
                          <a:gradFill>
                            <a:gsLst>
                              <a:gs pos="25000">
                                <a:schemeClr val="tx1"/>
                              </a:gs>
                              <a:gs pos="97561">
                                <a:schemeClr val="tx1"/>
                              </a:gs>
                            </a:gsLst>
                            <a:lin ang="5400000" scaled="0"/>
                          </a:gradFill>
                          <a:latin typeface="+mn-lt"/>
                          <a:ea typeface="+mn-ea"/>
                          <a:cs typeface="+mn-cs"/>
                        </a:rPr>
                        <a:t> Common Provider Model</a:t>
                      </a:r>
                      <a:endParaRPr lang="en-US" sz="1100" kern="1200" dirty="0">
                        <a:gradFill>
                          <a:gsLst>
                            <a:gs pos="25000">
                              <a:schemeClr val="tx1"/>
                            </a:gs>
                            <a:gs pos="97561">
                              <a:schemeClr val="tx1"/>
                            </a:gs>
                          </a:gsLst>
                          <a:lin ang="5400000" scaled="0"/>
                        </a:gradFill>
                        <a:latin typeface="+mn-lt"/>
                        <a:ea typeface="+mn-ea"/>
                        <a:cs typeface="+mn-cs"/>
                      </a:endParaRP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lumMod val="50000"/>
                        <a:lumOff val="50000"/>
                      </a:schemeClr>
                    </a:solidFill>
                  </a:tcPr>
                </a:tc>
                <a:tc hMerge="1">
                  <a:txBody>
                    <a:bodyPr/>
                    <a:lstStyle/>
                    <a:p>
                      <a:endParaRPr lang="en-US"/>
                    </a:p>
                  </a:txBody>
                  <a:tcPr/>
                </a:tc>
                <a:tc gridSpan="3">
                  <a:txBody>
                    <a:bodyPr/>
                    <a:lstStyle/>
                    <a:p>
                      <a:pPr marL="0" algn="ctr" defTabSz="932742" rtl="0" eaLnBrk="1" latinLnBrk="0" hangingPunct="1">
                        <a:lnSpc>
                          <a:spcPct val="90000"/>
                        </a:lnSpc>
                      </a:pPr>
                      <a:r>
                        <a:rPr lang="en-US" sz="1100" b="1" kern="1200" dirty="0" smtClean="0">
                          <a:gradFill>
                            <a:gsLst>
                              <a:gs pos="25000">
                                <a:schemeClr val="tx1"/>
                              </a:gs>
                              <a:gs pos="97561">
                                <a:schemeClr val="tx1"/>
                              </a:gs>
                            </a:gsLst>
                            <a:lin ang="5400000" scaled="0"/>
                          </a:gradFill>
                          <a:latin typeface="+mn-lt"/>
                          <a:ea typeface="+mn-ea"/>
                          <a:cs typeface="+mn-cs"/>
                        </a:rPr>
                        <a:t>BizTalk Adapter</a:t>
                      </a:r>
                      <a:r>
                        <a:rPr lang="en-US" sz="1100" b="1" kern="1200" baseline="0" dirty="0" smtClean="0">
                          <a:gradFill>
                            <a:gsLst>
                              <a:gs pos="25000">
                                <a:schemeClr val="tx1"/>
                              </a:gs>
                              <a:gs pos="97561">
                                <a:schemeClr val="tx1"/>
                              </a:gs>
                            </a:gsLst>
                            <a:lin ang="5400000" scaled="0"/>
                          </a:gradFill>
                          <a:latin typeface="+mn-lt"/>
                          <a:ea typeface="+mn-ea"/>
                          <a:cs typeface="+mn-cs"/>
                        </a:rPr>
                        <a:t/>
                      </a:r>
                      <a:br>
                        <a:rPr lang="en-US" sz="1100" b="1" kern="1200" baseline="0" dirty="0" smtClean="0">
                          <a:gradFill>
                            <a:gsLst>
                              <a:gs pos="25000">
                                <a:schemeClr val="tx1"/>
                              </a:gs>
                              <a:gs pos="97561">
                                <a:schemeClr val="tx1"/>
                              </a:gs>
                            </a:gsLst>
                            <a:lin ang="5400000" scaled="0"/>
                          </a:gradFill>
                          <a:latin typeface="+mn-lt"/>
                          <a:ea typeface="+mn-ea"/>
                          <a:cs typeface="+mn-cs"/>
                        </a:rPr>
                      </a:br>
                      <a:r>
                        <a:rPr lang="en-US" sz="1100" b="1" kern="1200" baseline="0" dirty="0" smtClean="0">
                          <a:gradFill>
                            <a:gsLst>
                              <a:gs pos="25000">
                                <a:schemeClr val="tx1"/>
                              </a:gs>
                              <a:gs pos="97561">
                                <a:schemeClr val="tx1"/>
                              </a:gs>
                            </a:gsLst>
                            <a:lin ang="5400000" scaled="0"/>
                          </a:gradFill>
                          <a:latin typeface="+mn-lt"/>
                          <a:ea typeface="+mn-ea"/>
                          <a:cs typeface="+mn-cs"/>
                        </a:rPr>
                        <a:t>for Informix (</a:t>
                      </a:r>
                      <a:r>
                        <a:rPr lang="en-US" sz="1100" b="1" kern="1200" baseline="0" dirty="0" smtClean="0">
                          <a:gradFill>
                            <a:gsLst>
                              <a:gs pos="25000">
                                <a:schemeClr val="tx1"/>
                              </a:gs>
                              <a:gs pos="97561">
                                <a:schemeClr val="tx1"/>
                              </a:gs>
                            </a:gsLst>
                            <a:lin ang="5400000" scaled="0"/>
                          </a:gradFill>
                          <a:latin typeface="+mn-lt"/>
                          <a:ea typeface="+mn-ea"/>
                          <a:cs typeface="+mn-cs"/>
                        </a:rPr>
                        <a:t>HIS vNext)</a:t>
                      </a:r>
                      <a:endParaRPr lang="en-US" sz="1100" b="1" kern="1200" dirty="0">
                        <a:gradFill>
                          <a:gsLst>
                            <a:gs pos="25000">
                              <a:schemeClr val="tx1"/>
                            </a:gs>
                            <a:gs pos="97561">
                              <a:schemeClr val="tx1"/>
                            </a:gs>
                          </a:gsLst>
                          <a:lin ang="5400000" scaled="0"/>
                        </a:gradFill>
                        <a:latin typeface="+mn-lt"/>
                        <a:ea typeface="+mn-ea"/>
                        <a:cs typeface="+mn-cs"/>
                      </a:endParaRPr>
                    </a:p>
                  </a:txBody>
                  <a:tcPr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dirty="0"/>
                    </a:p>
                  </a:txBody>
                  <a:tcP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28575" cap="flat" cmpd="sng" algn="ctr">
                      <a:solidFill>
                        <a:schemeClr val="bg2"/>
                      </a:solidFill>
                      <a:prstDash val="solid"/>
                      <a:round/>
                      <a:headEnd type="none" w="med" len="med"/>
                      <a:tailEnd type="none" w="med" len="med"/>
                    </a:lnL>
                    <a:lnR w="12700" cmpd="sng">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18714">
                <a:tc gridSpan="4">
                  <a:txBody>
                    <a:bodyPr/>
                    <a:lstStyle/>
                    <a:p>
                      <a:pPr algn="ctr">
                        <a:lnSpc>
                          <a:spcPct val="90000"/>
                        </a:lnSpc>
                      </a:pPr>
                      <a:r>
                        <a:rPr lang="en-US" sz="140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OLE DB</a:t>
                      </a:r>
                      <a:r>
                        <a:rPr lang="en-US" sz="1400" baseline="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 Provider </a:t>
                      </a:r>
                      <a:br>
                        <a:rPr lang="en-US" sz="1400" baseline="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br>
                      <a:r>
                        <a:rPr lang="en-US" sz="1400" baseline="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for Informix (HIS 2013)</a:t>
                      </a:r>
                      <a:endParaRPr lang="en-US" sz="1400" dirty="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endParaRPr>
                    </a:p>
                  </a:txBody>
                  <a:tcPr anchor="ctr">
                    <a:lnL w="12700" cmpd="sng">
                      <a:no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nSpc>
                          <a:spcPct val="90000"/>
                        </a:lnSpc>
                      </a:pP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4">
                  <a:txBody>
                    <a:bodyPr/>
                    <a:lstStyle/>
                    <a:p>
                      <a:pPr algn="ctr">
                        <a:lnSpc>
                          <a:spcPct val="90000"/>
                        </a:lnSpc>
                      </a:pPr>
                      <a:r>
                        <a:rPr lang="en-US" sz="140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ADO.NET Provider</a:t>
                      </a:r>
                      <a:r>
                        <a:rPr lang="en-US" sz="1400" baseline="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 </a:t>
                      </a:r>
                      <a:br>
                        <a:rPr lang="en-US" sz="1400" baseline="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br>
                      <a:r>
                        <a:rPr lang="en-US" sz="1400" baseline="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for Informix (HIS </a:t>
                      </a:r>
                      <a:r>
                        <a:rPr lang="en-US" sz="1400" baseline="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vNext)</a:t>
                      </a:r>
                      <a:endParaRPr lang="en-US" sz="1400" dirty="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endParaRPr>
                    </a:p>
                  </a:txBody>
                  <a:tcPr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nSpc>
                          <a:spcPct val="90000"/>
                        </a:lnSpc>
                      </a:pP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en-US"/>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en-US" dirty="0"/>
                    </a:p>
                  </a:txBody>
                  <a:tcPr anchor="ctr">
                    <a:lnL w="28575" cap="flat" cmpd="sng" algn="ctr">
                      <a:solidFill>
                        <a:schemeClr val="bg2"/>
                      </a:solidFill>
                      <a:prstDash val="solid"/>
                      <a:round/>
                      <a:headEnd type="none" w="med" len="med"/>
                      <a:tailEnd type="none" w="med" len="med"/>
                    </a:lnL>
                    <a:lnR w="12700" cmpd="sng">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65266">
                <a:tc gridSpan="4">
                  <a:txBody>
                    <a:bodyPr/>
                    <a:lstStyle/>
                    <a:p>
                      <a:pPr algn="ctr">
                        <a:lnSpc>
                          <a:spcPct val="90000"/>
                        </a:lnSpc>
                      </a:pPr>
                      <a:r>
                        <a:rPr lang="en-US" sz="140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DRDA Client </a:t>
                      </a:r>
                      <a:br>
                        <a:rPr lang="en-US" sz="140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br>
                      <a:r>
                        <a:rPr lang="en-US" sz="140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for Informix (HIS 2013)</a:t>
                      </a:r>
                      <a:endParaRPr lang="en-US" sz="1400" dirty="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endParaRPr>
                    </a:p>
                  </a:txBody>
                  <a:tcPr anchor="ctr">
                    <a:lnL w="12700" cmpd="sng">
                      <a:no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hMerge="1">
                  <a:txBody>
                    <a:bodyPr/>
                    <a:lstStyle/>
                    <a:p>
                      <a:pPr>
                        <a:lnSpc>
                          <a:spcPct val="90000"/>
                        </a:lnSpc>
                      </a:pPr>
                      <a:endParaRPr lang="en-US"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nSpc>
                          <a:spcPct val="90000"/>
                        </a:lnSpc>
                      </a:pPr>
                      <a:endParaRPr lang="en-US"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gridSpan="4">
                  <a:txBody>
                    <a:bodyPr/>
                    <a:lstStyle/>
                    <a:p>
                      <a:pPr algn="ctr"/>
                      <a:r>
                        <a:rPr lang="en-US" sz="140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Managed</a:t>
                      </a:r>
                      <a:r>
                        <a:rPr lang="en-US" sz="1400" baseline="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 DRDA Client</a:t>
                      </a:r>
                      <a:br>
                        <a:rPr lang="en-US" sz="1400" baseline="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br>
                      <a:r>
                        <a:rPr lang="en-US" sz="1400" baseline="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for Informix (HIS </a:t>
                      </a:r>
                      <a:r>
                        <a:rPr lang="en-US" sz="1400" baseline="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vNext)</a:t>
                      </a:r>
                      <a:endParaRPr lang="en-US" sz="1400" dirty="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endParaRPr>
                    </a:p>
                  </a:txBody>
                  <a:tcPr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pPr>
                        <a:lnSpc>
                          <a:spcPct val="90000"/>
                        </a:lnSpc>
                      </a:pPr>
                      <a:endParaRPr lang="en-US"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nSpc>
                          <a:spcPct val="90000"/>
                        </a:lnSpc>
                      </a:pPr>
                      <a:endParaRPr lang="en-US" dirty="0"/>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nSpc>
                          <a:spcPct val="90000"/>
                        </a:lnSpc>
                      </a:pPr>
                      <a:endParaRPr lang="en-US" dirty="0"/>
                    </a:p>
                  </a:txBody>
                  <a:tcPr anchor="ctr">
                    <a:lnL w="28575" cap="flat" cmpd="sng" algn="ctr">
                      <a:solidFill>
                        <a:schemeClr val="bg2"/>
                      </a:solidFill>
                      <a:prstDash val="solid"/>
                      <a:round/>
                      <a:headEnd type="none" w="med" len="med"/>
                      <a:tailEnd type="none" w="med" len="med"/>
                    </a:lnL>
                    <a:lnR w="12700" cmpd="sng">
                      <a:noFill/>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5" name="Title 1"/>
          <p:cNvSpPr txBox="1">
            <a:spLocks/>
          </p:cNvSpPr>
          <p:nvPr/>
        </p:nvSpPr>
        <p:spPr>
          <a:xfrm>
            <a:off x="280988" y="301152"/>
            <a:ext cx="12126254" cy="9358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88" dirty="0"/>
              <a:t>Accessing IBM Informix databases</a:t>
            </a:r>
          </a:p>
        </p:txBody>
      </p:sp>
      <p:cxnSp>
        <p:nvCxnSpPr>
          <p:cNvPr id="24" name="Straight Arrow Connector 23"/>
          <p:cNvCxnSpPr>
            <a:stCxn id="26" idx="3"/>
            <a:endCxn id="25" idx="1"/>
          </p:cNvCxnSpPr>
          <p:nvPr/>
        </p:nvCxnSpPr>
        <p:spPr>
          <a:xfrm>
            <a:off x="3754435" y="4568514"/>
            <a:ext cx="6615292" cy="0"/>
          </a:xfrm>
          <a:prstGeom prst="straightConnector1">
            <a:avLst/>
          </a:prstGeom>
          <a:ln w="381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2"/>
          <a:stretch>
            <a:fillRect/>
          </a:stretch>
        </p:blipFill>
        <p:spPr>
          <a:xfrm>
            <a:off x="10369727" y="4033185"/>
            <a:ext cx="913098" cy="1070658"/>
          </a:xfrm>
          <a:prstGeom prst="rect">
            <a:avLst/>
          </a:prstGeom>
        </p:spPr>
      </p:pic>
      <p:pic>
        <p:nvPicPr>
          <p:cNvPr id="26" name="Picture 25"/>
          <p:cNvPicPr>
            <a:picLocks noChangeAspect="1"/>
          </p:cNvPicPr>
          <p:nvPr/>
        </p:nvPicPr>
        <p:blipFill>
          <a:blip r:embed="rId3"/>
          <a:stretch>
            <a:fillRect/>
          </a:stretch>
        </p:blipFill>
        <p:spPr>
          <a:xfrm>
            <a:off x="3029912" y="4033185"/>
            <a:ext cx="724523" cy="1070658"/>
          </a:xfrm>
          <a:prstGeom prst="rect">
            <a:avLst/>
          </a:prstGeom>
        </p:spPr>
      </p:pic>
      <p:sp>
        <p:nvSpPr>
          <p:cNvPr id="27" name="TextBox 26"/>
          <p:cNvSpPr txBox="1"/>
          <p:nvPr/>
        </p:nvSpPr>
        <p:spPr>
          <a:xfrm>
            <a:off x="5868510" y="4664378"/>
            <a:ext cx="2594283" cy="276999"/>
          </a:xfrm>
          <a:prstGeom prst="rect">
            <a:avLst/>
          </a:prstGeom>
          <a:noFill/>
        </p:spPr>
        <p:txBody>
          <a:bodyPr wrap="square" lIns="0" tIns="0" rIns="0" bIns="0" rtlCol="0">
            <a:spAutoFit/>
          </a:bodyPr>
          <a:lstStyle/>
          <a:p>
            <a:pPr algn="ctr"/>
            <a:r>
              <a:rPr lang="en-US" dirty="0">
                <a:gradFill>
                  <a:gsLst>
                    <a:gs pos="2917">
                      <a:schemeClr val="tx1"/>
                    </a:gs>
                    <a:gs pos="30000">
                      <a:schemeClr val="tx1"/>
                    </a:gs>
                  </a:gsLst>
                  <a:lin ang="5400000" scaled="0"/>
                </a:gradFill>
              </a:rPr>
              <a:t>DRDA over TCP/IP</a:t>
            </a:r>
          </a:p>
        </p:txBody>
      </p:sp>
      <p:sp>
        <p:nvSpPr>
          <p:cNvPr id="29" name="TextBox 28"/>
          <p:cNvSpPr txBox="1"/>
          <p:nvPr/>
        </p:nvSpPr>
        <p:spPr>
          <a:xfrm>
            <a:off x="2699708" y="5227644"/>
            <a:ext cx="1384929" cy="553998"/>
          </a:xfrm>
          <a:prstGeom prst="rect">
            <a:avLst/>
          </a:prstGeom>
          <a:noFill/>
        </p:spPr>
        <p:txBody>
          <a:bodyPr wrap="square" lIns="0" tIns="0" rIns="0" bIns="0" rtlCol="0">
            <a:spAutoFit/>
          </a:bodyPr>
          <a:lstStyle/>
          <a:p>
            <a:pPr algn="ctr"/>
            <a:r>
              <a:rPr lang="en-US" dirty="0">
                <a:gradFill>
                  <a:gsLst>
                    <a:gs pos="2917">
                      <a:schemeClr val="tx1"/>
                    </a:gs>
                    <a:gs pos="30000">
                      <a:schemeClr val="tx1"/>
                    </a:gs>
                  </a:gsLst>
                  <a:lin ang="5400000" scaled="0"/>
                </a:gradFill>
              </a:rPr>
              <a:t>Microsoft Windows</a:t>
            </a:r>
          </a:p>
        </p:txBody>
      </p:sp>
      <p:sp>
        <p:nvSpPr>
          <p:cNvPr id="30" name="TextBox 29"/>
          <p:cNvSpPr txBox="1"/>
          <p:nvPr/>
        </p:nvSpPr>
        <p:spPr>
          <a:xfrm>
            <a:off x="9681963" y="5227644"/>
            <a:ext cx="2247777" cy="553998"/>
          </a:xfrm>
          <a:prstGeom prst="rect">
            <a:avLst/>
          </a:prstGeom>
          <a:noFill/>
        </p:spPr>
        <p:txBody>
          <a:bodyPr wrap="square" lIns="0" tIns="0" rIns="0" bIns="0" rtlCol="0">
            <a:spAutoFit/>
          </a:bodyPr>
          <a:lstStyle/>
          <a:p>
            <a:pPr algn="ctr"/>
            <a:r>
              <a:rPr lang="pt-BR" dirty="0">
                <a:gradFill>
                  <a:gsLst>
                    <a:gs pos="2917">
                      <a:schemeClr val="tx1"/>
                    </a:gs>
                    <a:gs pos="30000">
                      <a:schemeClr val="tx1"/>
                    </a:gs>
                  </a:gsLst>
                  <a:lin ang="5400000" scaled="0"/>
                </a:gradFill>
              </a:rPr>
              <a:t>AIX, Linux, UNIX, </a:t>
            </a:r>
            <a:br>
              <a:rPr lang="pt-BR" dirty="0">
                <a:gradFill>
                  <a:gsLst>
                    <a:gs pos="2917">
                      <a:schemeClr val="tx1"/>
                    </a:gs>
                    <a:gs pos="30000">
                      <a:schemeClr val="tx1"/>
                    </a:gs>
                  </a:gsLst>
                  <a:lin ang="5400000" scaled="0"/>
                </a:gradFill>
              </a:rPr>
            </a:br>
            <a:r>
              <a:rPr lang="pt-BR" dirty="0">
                <a:gradFill>
                  <a:gsLst>
                    <a:gs pos="2917">
                      <a:schemeClr val="tx1"/>
                    </a:gs>
                    <a:gs pos="30000">
                      <a:schemeClr val="tx1"/>
                    </a:gs>
                  </a:gsLst>
                  <a:lin ang="5400000" scaled="0"/>
                </a:gradFill>
              </a:rPr>
              <a:t>Windows</a:t>
            </a:r>
          </a:p>
        </p:txBody>
      </p:sp>
      <p:graphicFrame>
        <p:nvGraphicFramePr>
          <p:cNvPr id="3" name="Table 2"/>
          <p:cNvGraphicFramePr>
            <a:graphicFrameLocks noGrp="1"/>
          </p:cNvGraphicFramePr>
          <p:nvPr>
            <p:extLst>
              <p:ext uri="{D42A27DB-BD31-4B8C-83A1-F6EECF244321}">
                <p14:modId xmlns:p14="http://schemas.microsoft.com/office/powerpoint/2010/main" val="3942524977"/>
              </p:ext>
            </p:extLst>
          </p:nvPr>
        </p:nvGraphicFramePr>
        <p:xfrm>
          <a:off x="9418637" y="1694580"/>
          <a:ext cx="2743200" cy="2023987"/>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tblGrid>
              <a:tr h="506083">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00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Catalog</a:t>
                      </a:r>
                    </a:p>
                  </a:txBody>
                  <a:tcPr anchor="ctr">
                    <a:lnL w="12700" cmpd="sng">
                      <a:noFill/>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lumMod val="75000"/>
                        <a:lumOff val="25000"/>
                      </a:schemeClr>
                    </a:solidFill>
                  </a:tcPr>
                </a:tc>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00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Tables</a:t>
                      </a:r>
                    </a:p>
                  </a:txBody>
                  <a:tcPr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lumMod val="75000"/>
                        <a:lumOff val="25000"/>
                      </a:schemeClr>
                    </a:solidFill>
                  </a:tcPr>
                </a:tc>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00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Stored Procedures</a:t>
                      </a:r>
                    </a:p>
                  </a:txBody>
                  <a:tcPr anchor="ctr">
                    <a:lnL w="28575" cap="flat" cmpd="sng" algn="ctr">
                      <a:solidFill>
                        <a:schemeClr val="bg2"/>
                      </a:solidFill>
                      <a:prstDash val="solid"/>
                      <a:round/>
                      <a:headEnd type="none" w="med" len="med"/>
                      <a:tailEnd type="none" w="med" len="med"/>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lumMod val="75000"/>
                        <a:lumOff val="25000"/>
                      </a:schemeClr>
                    </a:solidFill>
                  </a:tcPr>
                </a:tc>
                <a:extLst>
                  <a:ext uri="{0D108BD9-81ED-4DB2-BD59-A6C34878D82A}">
                    <a16:rowId xmlns:a16="http://schemas.microsoft.com/office/drawing/2014/main" xmlns="" val="10000"/>
                  </a:ext>
                </a:extLst>
              </a:tr>
              <a:tr h="758952">
                <a:tc gridSpan="3">
                  <a:txBody>
                    <a:bodyPr/>
                    <a:lstStyle/>
                    <a:p>
                      <a:pPr algn="ctr">
                        <a:lnSpc>
                          <a:spcPct val="90000"/>
                        </a:lnSpc>
                      </a:pPr>
                      <a:r>
                        <a:rPr lang="en-US" sz="140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Informix Relational Database Management System</a:t>
                      </a:r>
                      <a:endParaRPr lang="en-US" sz="1400" dirty="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endParaRPr>
                    </a:p>
                  </a:txBody>
                  <a:tcPr anchor="ctr">
                    <a:lnL w="12700" cmpd="sng">
                      <a:noFill/>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32742" rtl="0" eaLnBrk="1" latinLnBrk="0" hangingPunct="1">
                        <a:lnSpc>
                          <a:spcPct val="90000"/>
                        </a:lnSpc>
                      </a:pPr>
                      <a:endParaRPr lang="en-US" sz="900" b="1" kern="120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endParaRPr>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algn="ctr" defTabSz="932742" rtl="0" eaLnBrk="1" latinLnBrk="0" hangingPunct="1">
                        <a:lnSpc>
                          <a:spcPct val="90000"/>
                        </a:lnSpc>
                      </a:pPr>
                      <a:endParaRPr lang="en-US" sz="900" b="1" kern="1200" dirty="0">
                        <a:gradFill>
                          <a:gsLst>
                            <a:gs pos="25000">
                              <a:schemeClr val="tx1"/>
                            </a:gs>
                            <a:gs pos="97561">
                              <a:schemeClr val="tx1"/>
                            </a:gs>
                          </a:gsLst>
                          <a:lin ang="5400000" scaled="0"/>
                        </a:gradFill>
                        <a:latin typeface="Segoe UI Semibold" panose="020B0702040204020203" pitchFamily="34" charset="0"/>
                        <a:ea typeface="+mn-ea"/>
                        <a:cs typeface="Segoe UI Semibold" panose="020B0702040204020203" pitchFamily="34" charset="0"/>
                      </a:endParaRPr>
                    </a:p>
                  </a:txBody>
                  <a:tcPr>
                    <a:lnL w="28575" cap="flat" cmpd="sng" algn="ctr">
                      <a:solidFill>
                        <a:schemeClr val="bg2"/>
                      </a:solidFill>
                      <a:prstDash val="solid"/>
                      <a:round/>
                      <a:headEnd type="none" w="med" len="med"/>
                      <a:tailEnd type="none" w="med" len="med"/>
                    </a:lnL>
                    <a:lnR w="12700" cmpd="sng">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58952">
                <a:tc gridSpan="3">
                  <a:txBody>
                    <a:bodyPr/>
                    <a:lstStyle/>
                    <a:p>
                      <a:pPr algn="ctr">
                        <a:lnSpc>
                          <a:spcPct val="90000"/>
                        </a:lnSpc>
                      </a:pPr>
                      <a:r>
                        <a:rPr lang="en-US" sz="140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Informix </a:t>
                      </a:r>
                      <a:br>
                        <a:rPr lang="en-US" sz="140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br>
                      <a:r>
                        <a:rPr lang="en-US" sz="1400" dirty="0" smtClean="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rPr>
                        <a:t>DRDA Server</a:t>
                      </a:r>
                      <a:endParaRPr lang="en-US" sz="1400" dirty="0">
                        <a:gradFill>
                          <a:gsLst>
                            <a:gs pos="25000">
                              <a:schemeClr val="tx1"/>
                            </a:gs>
                            <a:gs pos="97561">
                              <a:schemeClr val="tx1"/>
                            </a:gs>
                          </a:gsLst>
                          <a:lin ang="5400000" scaled="0"/>
                        </a:gradFill>
                        <a:latin typeface="Segoe UI Semibold" panose="020B0702040204020203" pitchFamily="34" charset="0"/>
                        <a:cs typeface="Segoe UI Semibold" panose="020B0702040204020203" pitchFamily="34" charset="0"/>
                      </a:endParaRPr>
                    </a:p>
                  </a:txBody>
                  <a:tcPr anchor="ctr">
                    <a:lnL w="12700" cmpd="sng">
                      <a:noFill/>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hMerge="1">
                  <a:txBody>
                    <a:bodyPr/>
                    <a:lstStyle/>
                    <a:p>
                      <a:endParaRPr lang="en-US"/>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dirty="0"/>
                    </a:p>
                  </a:txBody>
                  <a:tcPr>
                    <a:lnL w="28575" cap="flat" cmpd="sng" algn="ctr">
                      <a:solidFill>
                        <a:schemeClr val="bg2"/>
                      </a:solidFill>
                      <a:prstDash val="solid"/>
                      <a:round/>
                      <a:headEnd type="none" w="med" len="med"/>
                      <a:tailEnd type="none" w="med" len="med"/>
                    </a:lnL>
                    <a:lnR w="12700" cmpd="sng">
                      <a:noFill/>
                    </a:lnR>
                    <a:lnT w="2857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38347578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BizTalk Adapter for Informix</a:t>
            </a:r>
            <a:endParaRPr lang="en-US" dirty="0"/>
          </a:p>
        </p:txBody>
      </p:sp>
    </p:spTree>
    <p:extLst>
      <p:ext uri="{BB962C8B-B14F-4D97-AF65-F5344CB8AC3E}">
        <p14:creationId xmlns:p14="http://schemas.microsoft.com/office/powerpoint/2010/main" val="423135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Byram Healthcare</a:t>
            </a:r>
            <a:endParaRPr lang="en-US" dirty="0"/>
          </a:p>
        </p:txBody>
      </p:sp>
      <p:sp>
        <p:nvSpPr>
          <p:cNvPr id="7" name="Text Placeholder 6"/>
          <p:cNvSpPr>
            <a:spLocks noGrp="1"/>
          </p:cNvSpPr>
          <p:nvPr>
            <p:ph type="body" sz="quarter" idx="11"/>
          </p:nvPr>
        </p:nvSpPr>
        <p:spPr/>
        <p:txBody>
          <a:bodyPr/>
          <a:lstStyle/>
          <a:p>
            <a:r>
              <a:rPr lang="en-US" dirty="0" smtClean="0"/>
              <a:t>Byram Healthcare</a:t>
            </a:r>
          </a:p>
          <a:p>
            <a:pPr lvl="1"/>
            <a:r>
              <a:rPr lang="en-US" dirty="0" smtClean="0"/>
              <a:t>National leader in disposable medical supply delivery since 1968</a:t>
            </a:r>
          </a:p>
          <a:p>
            <a:pPr lvl="1"/>
            <a:r>
              <a:rPr lang="en-US" dirty="0" smtClean="0"/>
              <a:t>Works with over 300 managed care providers, Medicare and Medicaid</a:t>
            </a:r>
          </a:p>
          <a:p>
            <a:pPr lvl="1"/>
            <a:r>
              <a:rPr lang="en-US" dirty="0" smtClean="0">
                <a:hlinkClick r:id="rId2"/>
              </a:rPr>
              <a:t>http://www.byramhealthcare.com</a:t>
            </a:r>
            <a:endParaRPr lang="en-US" dirty="0" smtClean="0"/>
          </a:p>
          <a:p>
            <a:r>
              <a:rPr lang="en-US" dirty="0" smtClean="0"/>
              <a:t>Mediq</a:t>
            </a:r>
          </a:p>
          <a:p>
            <a:pPr lvl="1"/>
            <a:r>
              <a:rPr lang="en-US" dirty="0" smtClean="0"/>
              <a:t>International provider of medical devices with 7100 employees in 14 countries</a:t>
            </a:r>
          </a:p>
          <a:p>
            <a:pPr lvl="1"/>
            <a:r>
              <a:rPr lang="en-US" dirty="0" smtClean="0"/>
              <a:t>Acquired Byram in 2008</a:t>
            </a:r>
          </a:p>
          <a:p>
            <a:pPr lvl="1"/>
            <a:r>
              <a:rPr lang="en-US" dirty="0" smtClean="0">
                <a:hlinkClick r:id="rId3"/>
              </a:rPr>
              <a:t>http://www.mediq.com</a:t>
            </a:r>
            <a:endParaRPr lang="en-US" dirty="0" smtClean="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5837" y="584234"/>
            <a:ext cx="1734840" cy="339653"/>
          </a:xfrm>
          <a:prstGeom prst="rect">
            <a:avLst/>
          </a:prstGeom>
        </p:spPr>
      </p:pic>
    </p:spTree>
    <p:extLst>
      <p:ext uri="{BB962C8B-B14F-4D97-AF65-F5344CB8AC3E}">
        <p14:creationId xmlns:p14="http://schemas.microsoft.com/office/powerpoint/2010/main" val="197071104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BizTalk Adapter for Informix</a:t>
            </a:r>
            <a:endParaRPr lang="en-US" dirty="0"/>
          </a:p>
        </p:txBody>
      </p:sp>
      <p:sp>
        <p:nvSpPr>
          <p:cNvPr id="6" name="Text Placeholder 5"/>
          <p:cNvSpPr>
            <a:spLocks noGrp="1"/>
          </p:cNvSpPr>
          <p:nvPr>
            <p:ph type="body" sz="quarter" idx="10"/>
          </p:nvPr>
        </p:nvSpPr>
        <p:spPr>
          <a:xfrm>
            <a:off x="274639" y="1212849"/>
            <a:ext cx="5486399" cy="4179606"/>
          </a:xfrm>
        </p:spPr>
        <p:txBody>
          <a:bodyPr/>
          <a:lstStyle/>
          <a:p>
            <a:r>
              <a:rPr lang="en-US" dirty="0" smtClean="0"/>
              <a:t>Connectivity</a:t>
            </a:r>
          </a:p>
          <a:p>
            <a:pPr lvl="1"/>
            <a:r>
              <a:rPr lang="en-US" dirty="0"/>
              <a:t>Informix IDS V11.7 and V12</a:t>
            </a:r>
          </a:p>
          <a:p>
            <a:pPr lvl="1"/>
            <a:r>
              <a:rPr lang="en-US" dirty="0"/>
              <a:t>XA transactions using MS DTC</a:t>
            </a:r>
          </a:p>
          <a:p>
            <a:pPr lvl="1"/>
            <a:r>
              <a:rPr lang="en-US" dirty="0" smtClean="0"/>
              <a:t>DRDA </a:t>
            </a:r>
            <a:r>
              <a:rPr lang="en-US" dirty="0" smtClean="0"/>
              <a:t>over TCP/IP using MS client</a:t>
            </a:r>
          </a:p>
          <a:p>
            <a:r>
              <a:rPr lang="en-US" dirty="0" smtClean="0"/>
              <a:t>Performance</a:t>
            </a:r>
            <a:endParaRPr lang="en-US" dirty="0" smtClean="0"/>
          </a:p>
          <a:p>
            <a:pPr lvl="1"/>
            <a:r>
              <a:rPr lang="en-US" dirty="0"/>
              <a:t>Bulk insert</a:t>
            </a:r>
          </a:p>
          <a:p>
            <a:pPr lvl="1"/>
            <a:r>
              <a:rPr lang="en-US" dirty="0"/>
              <a:t>Resultset concurrent read</a:t>
            </a:r>
          </a:p>
          <a:p>
            <a:pPr lvl="1"/>
            <a:r>
              <a:rPr lang="en-US" dirty="0" smtClean="0"/>
              <a:t>Client connection </a:t>
            </a:r>
            <a:r>
              <a:rPr lang="en-US" dirty="0" smtClean="0"/>
              <a:t>pooling</a:t>
            </a:r>
          </a:p>
          <a:p>
            <a:pPr lvl="1"/>
            <a:r>
              <a:rPr lang="en-US" dirty="0" smtClean="0"/>
              <a:t>Data type encoding and </a:t>
            </a:r>
            <a:r>
              <a:rPr lang="en-US" dirty="0" smtClean="0"/>
              <a:t>decoding</a:t>
            </a:r>
            <a:endParaRPr lang="en-US" dirty="0" smtClean="0"/>
          </a:p>
        </p:txBody>
      </p:sp>
      <p:sp>
        <p:nvSpPr>
          <p:cNvPr id="7" name="Text Placeholder 6"/>
          <p:cNvSpPr>
            <a:spLocks noGrp="1"/>
          </p:cNvSpPr>
          <p:nvPr>
            <p:ph type="body" sz="quarter" idx="11"/>
          </p:nvPr>
        </p:nvSpPr>
        <p:spPr>
          <a:xfrm>
            <a:off x="6675439" y="1212849"/>
            <a:ext cx="5486399" cy="4610493"/>
          </a:xfrm>
        </p:spPr>
        <p:txBody>
          <a:bodyPr/>
          <a:lstStyle/>
          <a:p>
            <a:r>
              <a:rPr lang="en-US" dirty="0"/>
              <a:t>Source</a:t>
            </a:r>
          </a:p>
          <a:p>
            <a:pPr lvl="1"/>
            <a:r>
              <a:rPr lang="en-US" dirty="0"/>
              <a:t>Receive Port</a:t>
            </a:r>
          </a:p>
          <a:p>
            <a:pPr lvl="2"/>
            <a:r>
              <a:rPr lang="en-US" dirty="0"/>
              <a:t>SELECT</a:t>
            </a:r>
          </a:p>
          <a:p>
            <a:pPr lvl="2"/>
            <a:r>
              <a:rPr lang="en-US" dirty="0"/>
              <a:t>SELECT (with cursor UPDATE or DELETE)</a:t>
            </a:r>
          </a:p>
          <a:p>
            <a:pPr lvl="2"/>
            <a:r>
              <a:rPr lang="en-US" dirty="0"/>
              <a:t>CALL procedure </a:t>
            </a:r>
            <a:r>
              <a:rPr lang="en-US" dirty="0" smtClean="0"/>
              <a:t>Destination</a:t>
            </a:r>
          </a:p>
          <a:p>
            <a:pPr lvl="1"/>
            <a:r>
              <a:rPr lang="en-US" dirty="0" smtClean="0"/>
              <a:t>Send Port</a:t>
            </a:r>
          </a:p>
          <a:p>
            <a:pPr lvl="2"/>
            <a:r>
              <a:rPr lang="en-US" dirty="0" smtClean="0"/>
              <a:t>INSERT, UPDATE, DELETE updategram</a:t>
            </a:r>
          </a:p>
          <a:p>
            <a:pPr lvl="2"/>
            <a:r>
              <a:rPr lang="en-US" dirty="0" smtClean="0"/>
              <a:t>CALL procedure</a:t>
            </a:r>
          </a:p>
          <a:p>
            <a:pPr lvl="1"/>
            <a:r>
              <a:rPr lang="en-US" dirty="0" smtClean="0"/>
              <a:t>Solicit-Response Send Port</a:t>
            </a:r>
          </a:p>
          <a:p>
            <a:pPr lvl="2"/>
            <a:r>
              <a:rPr lang="en-US" dirty="0" smtClean="0"/>
              <a:t>SELECT</a:t>
            </a:r>
          </a:p>
          <a:p>
            <a:pPr lvl="2"/>
            <a:r>
              <a:rPr lang="en-US" dirty="0" smtClean="0"/>
              <a:t>CALL procedure</a:t>
            </a:r>
          </a:p>
          <a:p>
            <a:pPr lvl="2"/>
            <a:r>
              <a:rPr lang="en-US" dirty="0" smtClean="0"/>
              <a:t>Custom SQL statement</a:t>
            </a:r>
            <a:endParaRPr lang="en-US" dirty="0"/>
          </a:p>
        </p:txBody>
      </p:sp>
    </p:spTree>
    <p:extLst>
      <p:ext uri="{BB962C8B-B14F-4D97-AF65-F5344CB8AC3E}">
        <p14:creationId xmlns:p14="http://schemas.microsoft.com/office/powerpoint/2010/main" val="83429925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0988" y="301152"/>
            <a:ext cx="12126254" cy="9358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88" dirty="0"/>
              <a:t>Connecting to existing IBM LOB systems</a:t>
            </a:r>
          </a:p>
        </p:txBody>
      </p:sp>
      <p:sp>
        <p:nvSpPr>
          <p:cNvPr id="6" name="TextBox 5"/>
          <p:cNvSpPr txBox="1"/>
          <p:nvPr/>
        </p:nvSpPr>
        <p:spPr>
          <a:xfrm>
            <a:off x="644462" y="5300457"/>
            <a:ext cx="1384929" cy="512317"/>
          </a:xfrm>
          <a:prstGeom prst="rect">
            <a:avLst/>
          </a:prstGeom>
          <a:noFill/>
        </p:spPr>
        <p:txBody>
          <a:bodyPr wrap="square" lIns="0" tIns="0" rIns="0" bIns="0" rtlCol="0">
            <a:spAutoFit/>
          </a:bodyPr>
          <a:lstStyle/>
          <a:p>
            <a:pPr algn="ctr"/>
            <a:r>
              <a:rPr lang="en-US" sz="1632" spc="-71" dirty="0">
                <a:gradFill>
                  <a:gsLst>
                    <a:gs pos="2917">
                      <a:schemeClr val="tx1"/>
                    </a:gs>
                    <a:gs pos="30000">
                      <a:schemeClr val="tx1"/>
                    </a:gs>
                  </a:gsLst>
                  <a:lin ang="5400000" scaled="0"/>
                </a:gradFill>
              </a:rPr>
              <a:t>Microsoft </a:t>
            </a:r>
            <a:br>
              <a:rPr lang="en-US" sz="1632" spc="-71" dirty="0">
                <a:gradFill>
                  <a:gsLst>
                    <a:gs pos="2917">
                      <a:schemeClr val="tx1"/>
                    </a:gs>
                    <a:gs pos="30000">
                      <a:schemeClr val="tx1"/>
                    </a:gs>
                  </a:gsLst>
                  <a:lin ang="5400000" scaled="0"/>
                </a:gradFill>
              </a:rPr>
            </a:br>
            <a:r>
              <a:rPr lang="en-US" sz="1632" spc="-71" dirty="0">
                <a:gradFill>
                  <a:gsLst>
                    <a:gs pos="2917">
                      <a:schemeClr val="tx1"/>
                    </a:gs>
                    <a:gs pos="30000">
                      <a:schemeClr val="tx1"/>
                    </a:gs>
                  </a:gsLst>
                  <a:lin ang="5400000" scaled="0"/>
                </a:gradFill>
              </a:rPr>
              <a:t>Azure</a:t>
            </a:r>
          </a:p>
        </p:txBody>
      </p:sp>
      <p:sp>
        <p:nvSpPr>
          <p:cNvPr id="7" name="TextBox 6"/>
          <p:cNvSpPr txBox="1"/>
          <p:nvPr/>
        </p:nvSpPr>
        <p:spPr>
          <a:xfrm>
            <a:off x="5402621" y="5300457"/>
            <a:ext cx="1384929" cy="512317"/>
          </a:xfrm>
          <a:prstGeom prst="rect">
            <a:avLst/>
          </a:prstGeom>
          <a:noFill/>
        </p:spPr>
        <p:txBody>
          <a:bodyPr wrap="square" lIns="0" tIns="0" rIns="0" bIns="0" rtlCol="0">
            <a:spAutoFit/>
          </a:bodyPr>
          <a:lstStyle/>
          <a:p>
            <a:pPr algn="ctr"/>
            <a:r>
              <a:rPr lang="en-US" sz="1632" spc="-71" dirty="0">
                <a:gradFill>
                  <a:gsLst>
                    <a:gs pos="2917">
                      <a:schemeClr val="tx1"/>
                    </a:gs>
                    <a:gs pos="30000">
                      <a:schemeClr val="tx1"/>
                    </a:gs>
                  </a:gsLst>
                  <a:lin ang="5400000" scaled="0"/>
                </a:gradFill>
              </a:rPr>
              <a:t>Microsoft Windows Server</a:t>
            </a:r>
          </a:p>
        </p:txBody>
      </p:sp>
      <p:sp>
        <p:nvSpPr>
          <p:cNvPr id="8" name="TextBox 7"/>
          <p:cNvSpPr txBox="1"/>
          <p:nvPr/>
        </p:nvSpPr>
        <p:spPr>
          <a:xfrm>
            <a:off x="9301178" y="5300456"/>
            <a:ext cx="2247777" cy="768476"/>
          </a:xfrm>
          <a:prstGeom prst="rect">
            <a:avLst/>
          </a:prstGeom>
          <a:noFill/>
        </p:spPr>
        <p:txBody>
          <a:bodyPr wrap="square" lIns="0" tIns="0" rIns="0" bIns="0" rtlCol="0">
            <a:spAutoFit/>
          </a:bodyPr>
          <a:lstStyle/>
          <a:p>
            <a:pPr algn="ctr"/>
            <a:r>
              <a:rPr lang="en-US" sz="1632" spc="-71" dirty="0">
                <a:gradFill>
                  <a:gsLst>
                    <a:gs pos="2917">
                      <a:schemeClr val="tx1"/>
                    </a:gs>
                    <a:gs pos="30000">
                      <a:schemeClr val="tx1"/>
                    </a:gs>
                  </a:gsLst>
                  <a:lin ang="5400000" scaled="0"/>
                </a:gradFill>
              </a:rPr>
              <a:t>IBM z/OS and i5/OS, </a:t>
            </a:r>
          </a:p>
          <a:p>
            <a:pPr algn="ctr"/>
            <a:r>
              <a:rPr lang="en-US" sz="1632" spc="-71" dirty="0">
                <a:gradFill>
                  <a:gsLst>
                    <a:gs pos="2917">
                      <a:schemeClr val="tx1"/>
                    </a:gs>
                    <a:gs pos="30000">
                      <a:schemeClr val="tx1"/>
                    </a:gs>
                  </a:gsLst>
                  <a:lin ang="5400000" scaled="0"/>
                </a:gradFill>
              </a:rPr>
              <a:t>AIX, Linux, UNIX, </a:t>
            </a:r>
            <a:br>
              <a:rPr lang="en-US" sz="1632" spc="-71" dirty="0">
                <a:gradFill>
                  <a:gsLst>
                    <a:gs pos="2917">
                      <a:schemeClr val="tx1"/>
                    </a:gs>
                    <a:gs pos="30000">
                      <a:schemeClr val="tx1"/>
                    </a:gs>
                  </a:gsLst>
                  <a:lin ang="5400000" scaled="0"/>
                </a:gradFill>
              </a:rPr>
            </a:br>
            <a:r>
              <a:rPr lang="en-US" sz="1632" spc="-71" dirty="0">
                <a:gradFill>
                  <a:gsLst>
                    <a:gs pos="2917">
                      <a:schemeClr val="tx1"/>
                    </a:gs>
                    <a:gs pos="30000">
                      <a:schemeClr val="tx1"/>
                    </a:gs>
                  </a:gsLst>
                  <a:lin ang="5400000" scaled="0"/>
                </a:gradFill>
              </a:rPr>
              <a:t>Windows</a:t>
            </a:r>
          </a:p>
        </p:txBody>
      </p:sp>
      <p:cxnSp>
        <p:nvCxnSpPr>
          <p:cNvPr id="9" name="Straight Arrow Connector 8"/>
          <p:cNvCxnSpPr/>
          <p:nvPr/>
        </p:nvCxnSpPr>
        <p:spPr>
          <a:xfrm flipV="1">
            <a:off x="1977593" y="4497883"/>
            <a:ext cx="3470353" cy="1603"/>
          </a:xfrm>
          <a:prstGeom prst="straightConnector1">
            <a:avLst/>
          </a:prstGeom>
          <a:ln w="381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34726" y="3747797"/>
            <a:ext cx="2627285" cy="224114"/>
          </a:xfrm>
          <a:prstGeom prst="rect">
            <a:avLst/>
          </a:prstGeom>
          <a:noFill/>
        </p:spPr>
        <p:txBody>
          <a:bodyPr wrap="square" lIns="0" tIns="0" rIns="0" bIns="0" rtlCol="0">
            <a:spAutoFit/>
          </a:bodyPr>
          <a:lstStyle/>
          <a:p>
            <a:pPr algn="ctr"/>
            <a:r>
              <a:rPr lang="en-US" sz="1428" spc="-71" dirty="0">
                <a:gradFill>
                  <a:gsLst>
                    <a:gs pos="2917">
                      <a:schemeClr val="tx1"/>
                    </a:gs>
                    <a:gs pos="30000">
                      <a:schemeClr val="tx1"/>
                    </a:gs>
                  </a:gsLst>
                  <a:lin ang="5400000" scaled="0"/>
                </a:gradFill>
              </a:rPr>
              <a:t>Azure SQL Data Sync</a:t>
            </a:r>
          </a:p>
        </p:txBody>
      </p:sp>
      <p:sp>
        <p:nvSpPr>
          <p:cNvPr id="11" name="TextBox 10"/>
          <p:cNvSpPr txBox="1"/>
          <p:nvPr/>
        </p:nvSpPr>
        <p:spPr>
          <a:xfrm>
            <a:off x="2434726" y="4008079"/>
            <a:ext cx="2627285" cy="224114"/>
          </a:xfrm>
          <a:prstGeom prst="rect">
            <a:avLst/>
          </a:prstGeom>
          <a:noFill/>
        </p:spPr>
        <p:txBody>
          <a:bodyPr wrap="square" lIns="0" tIns="0" rIns="0" bIns="0" rtlCol="0">
            <a:spAutoFit/>
          </a:bodyPr>
          <a:lstStyle/>
          <a:p>
            <a:pPr algn="ctr"/>
            <a:r>
              <a:rPr lang="en-US" sz="1428" spc="-71" dirty="0">
                <a:gradFill>
                  <a:gsLst>
                    <a:gs pos="2917">
                      <a:schemeClr val="tx1"/>
                    </a:gs>
                    <a:gs pos="30000">
                      <a:schemeClr val="tx1"/>
                    </a:gs>
                  </a:gsLst>
                  <a:lin ang="5400000" scaled="0"/>
                </a:gradFill>
              </a:rPr>
              <a:t>Service Bus Relay</a:t>
            </a:r>
          </a:p>
        </p:txBody>
      </p:sp>
      <p:sp>
        <p:nvSpPr>
          <p:cNvPr id="12" name="TextBox 11"/>
          <p:cNvSpPr txBox="1"/>
          <p:nvPr/>
        </p:nvSpPr>
        <p:spPr>
          <a:xfrm>
            <a:off x="2413542" y="4696693"/>
            <a:ext cx="2627285" cy="448228"/>
          </a:xfrm>
          <a:prstGeom prst="rect">
            <a:avLst/>
          </a:prstGeom>
          <a:noFill/>
        </p:spPr>
        <p:txBody>
          <a:bodyPr wrap="square" lIns="0" tIns="0" rIns="0" bIns="0" rtlCol="0">
            <a:spAutoFit/>
          </a:bodyPr>
          <a:lstStyle/>
          <a:p>
            <a:pPr algn="ctr"/>
            <a:r>
              <a:rPr lang="en-US" sz="1428" spc="-71" dirty="0">
                <a:gradFill>
                  <a:gsLst>
                    <a:gs pos="2917">
                      <a:schemeClr val="tx1"/>
                    </a:gs>
                    <a:gs pos="30000">
                      <a:schemeClr val="tx1"/>
                    </a:gs>
                  </a:gsLst>
                  <a:lin ang="5400000" scaled="0"/>
                </a:gradFill>
              </a:rPr>
              <a:t>Virtual Network </a:t>
            </a:r>
            <a:br>
              <a:rPr lang="en-US" sz="1428" spc="-71" dirty="0">
                <a:gradFill>
                  <a:gsLst>
                    <a:gs pos="2917">
                      <a:schemeClr val="tx1"/>
                    </a:gs>
                    <a:gs pos="30000">
                      <a:schemeClr val="tx1"/>
                    </a:gs>
                  </a:gsLst>
                  <a:lin ang="5400000" scaled="0"/>
                </a:gradFill>
              </a:rPr>
            </a:br>
            <a:r>
              <a:rPr lang="en-US" sz="1428" spc="-71" dirty="0">
                <a:gradFill>
                  <a:gsLst>
                    <a:gs pos="2917">
                      <a:schemeClr val="tx1"/>
                    </a:gs>
                    <a:gs pos="30000">
                      <a:schemeClr val="tx1"/>
                    </a:gs>
                  </a:gsLst>
                  <a:lin ang="5400000" scaled="0"/>
                </a:gradFill>
              </a:rPr>
              <a:t>and Express Route</a:t>
            </a:r>
          </a:p>
        </p:txBody>
      </p:sp>
      <p:sp>
        <p:nvSpPr>
          <p:cNvPr id="13" name="TextBox 12"/>
          <p:cNvSpPr txBox="1"/>
          <p:nvPr/>
        </p:nvSpPr>
        <p:spPr>
          <a:xfrm>
            <a:off x="7197794" y="3726322"/>
            <a:ext cx="2627285" cy="224114"/>
          </a:xfrm>
          <a:prstGeom prst="rect">
            <a:avLst/>
          </a:prstGeom>
          <a:noFill/>
        </p:spPr>
        <p:txBody>
          <a:bodyPr wrap="square" lIns="0" tIns="0" rIns="0" bIns="0" rtlCol="0">
            <a:spAutoFit/>
          </a:bodyPr>
          <a:lstStyle/>
          <a:p>
            <a:pPr algn="ctr"/>
            <a:r>
              <a:rPr lang="en-US" sz="1428" spc="-71" dirty="0">
                <a:gradFill>
                  <a:gsLst>
                    <a:gs pos="2917">
                      <a:schemeClr val="tx1"/>
                    </a:gs>
                    <a:gs pos="30000">
                      <a:schemeClr val="tx1"/>
                    </a:gs>
                  </a:gsLst>
                  <a:lin ang="5400000" scaled="0"/>
                </a:gradFill>
              </a:rPr>
              <a:t>IBM Protocols and Formats</a:t>
            </a:r>
          </a:p>
        </p:txBody>
      </p:sp>
      <p:sp>
        <p:nvSpPr>
          <p:cNvPr id="14" name="TextBox 13"/>
          <p:cNvSpPr txBox="1"/>
          <p:nvPr/>
        </p:nvSpPr>
        <p:spPr>
          <a:xfrm>
            <a:off x="7197794" y="3986604"/>
            <a:ext cx="2627285" cy="224114"/>
          </a:xfrm>
          <a:prstGeom prst="rect">
            <a:avLst/>
          </a:prstGeom>
          <a:noFill/>
        </p:spPr>
        <p:txBody>
          <a:bodyPr wrap="square" lIns="0" tIns="0" rIns="0" bIns="0" rtlCol="0">
            <a:spAutoFit/>
          </a:bodyPr>
          <a:lstStyle/>
          <a:p>
            <a:pPr algn="ctr"/>
            <a:r>
              <a:rPr lang="en-US" sz="1428" spc="-71" dirty="0">
                <a:gradFill>
                  <a:gsLst>
                    <a:gs pos="2917">
                      <a:schemeClr val="tx1"/>
                    </a:gs>
                    <a:gs pos="30000">
                      <a:schemeClr val="tx1"/>
                    </a:gs>
                  </a:gsLst>
                  <a:lin ang="5400000" scaled="0"/>
                </a:gradFill>
              </a:rPr>
              <a:t>Standard Protocols and Formats</a:t>
            </a:r>
          </a:p>
        </p:txBody>
      </p:sp>
      <p:sp>
        <p:nvSpPr>
          <p:cNvPr id="15" name="TextBox 14"/>
          <p:cNvSpPr txBox="1"/>
          <p:nvPr/>
        </p:nvSpPr>
        <p:spPr>
          <a:xfrm>
            <a:off x="4781443" y="2062172"/>
            <a:ext cx="2627285" cy="1024634"/>
          </a:xfrm>
          <a:prstGeom prst="rect">
            <a:avLst/>
          </a:prstGeom>
          <a:noFill/>
        </p:spPr>
        <p:txBody>
          <a:bodyPr wrap="square" lIns="0" tIns="0" rIns="0" bIns="0" rtlCol="0">
            <a:spAutoFit/>
          </a:bodyPr>
          <a:lstStyle/>
          <a:p>
            <a:pPr algn="ctr"/>
            <a:r>
              <a:rPr lang="en-US" sz="1632" spc="-71" dirty="0">
                <a:gradFill>
                  <a:gsLst>
                    <a:gs pos="2917">
                      <a:schemeClr val="tx1"/>
                    </a:gs>
                    <a:gs pos="30000">
                      <a:schemeClr val="tx1"/>
                    </a:gs>
                  </a:gsLst>
                  <a:lin ang="5400000" scaled="0"/>
                </a:gradFill>
              </a:rPr>
              <a:t>SQL Server</a:t>
            </a:r>
          </a:p>
          <a:p>
            <a:pPr algn="ctr"/>
            <a:r>
              <a:rPr lang="en-US" sz="1632" spc="-71" dirty="0">
                <a:gradFill>
                  <a:gsLst>
                    <a:gs pos="2917">
                      <a:schemeClr val="tx1"/>
                    </a:gs>
                    <a:gs pos="30000">
                      <a:schemeClr val="tx1"/>
                    </a:gs>
                  </a:gsLst>
                  <a:lin ang="5400000" scaled="0"/>
                </a:gradFill>
              </a:rPr>
              <a:t>BizTalk Server</a:t>
            </a:r>
          </a:p>
          <a:p>
            <a:pPr algn="ctr"/>
            <a:r>
              <a:rPr lang="en-US" sz="1632" spc="-71" dirty="0">
                <a:gradFill>
                  <a:gsLst>
                    <a:gs pos="2917">
                      <a:schemeClr val="tx1"/>
                    </a:gs>
                    <a:gs pos="30000">
                      <a:schemeClr val="tx1"/>
                    </a:gs>
                  </a:gsLst>
                  <a:lin ang="5400000" scaled="0"/>
                </a:gradFill>
              </a:rPr>
              <a:t>Internet Information Services</a:t>
            </a:r>
            <a:br>
              <a:rPr lang="en-US" sz="1632" spc="-71" dirty="0">
                <a:gradFill>
                  <a:gsLst>
                    <a:gs pos="2917">
                      <a:schemeClr val="tx1"/>
                    </a:gs>
                    <a:gs pos="30000">
                      <a:schemeClr val="tx1"/>
                    </a:gs>
                  </a:gsLst>
                  <a:lin ang="5400000" scaled="0"/>
                </a:gradFill>
              </a:rPr>
            </a:br>
            <a:r>
              <a:rPr lang="en-US" sz="1632" spc="-71" dirty="0">
                <a:gradFill>
                  <a:gsLst>
                    <a:gs pos="2917">
                      <a:schemeClr val="tx1"/>
                    </a:gs>
                    <a:gs pos="30000">
                      <a:schemeClr val="tx1"/>
                    </a:gs>
                  </a:gsLst>
                  <a:lin ang="5400000" scaled="0"/>
                </a:gradFill>
              </a:rPr>
              <a:t>Host Integration Server</a:t>
            </a:r>
          </a:p>
        </p:txBody>
      </p:sp>
      <p:sp>
        <p:nvSpPr>
          <p:cNvPr id="16" name="TextBox 15"/>
          <p:cNvSpPr txBox="1"/>
          <p:nvPr/>
        </p:nvSpPr>
        <p:spPr>
          <a:xfrm>
            <a:off x="9268417" y="2062172"/>
            <a:ext cx="2627285" cy="1024634"/>
          </a:xfrm>
          <a:prstGeom prst="rect">
            <a:avLst/>
          </a:prstGeom>
          <a:noFill/>
        </p:spPr>
        <p:txBody>
          <a:bodyPr wrap="square" lIns="0" tIns="0" rIns="0" bIns="0" rtlCol="0">
            <a:spAutoFit/>
          </a:bodyPr>
          <a:lstStyle/>
          <a:p>
            <a:pPr algn="ctr"/>
            <a:r>
              <a:rPr lang="en-US" sz="1632" spc="-71" dirty="0">
                <a:gradFill>
                  <a:gsLst>
                    <a:gs pos="2917">
                      <a:schemeClr val="tx1"/>
                    </a:gs>
                    <a:gs pos="30000">
                      <a:schemeClr val="tx1"/>
                    </a:gs>
                  </a:gsLst>
                  <a:lin ang="5400000" scaled="0"/>
                </a:gradFill>
              </a:rPr>
              <a:t>CICS, IMS</a:t>
            </a:r>
          </a:p>
          <a:p>
            <a:pPr algn="ctr"/>
            <a:r>
              <a:rPr lang="en-US" sz="1632" spc="-71" dirty="0">
                <a:gradFill>
                  <a:gsLst>
                    <a:gs pos="2917">
                      <a:schemeClr val="tx1"/>
                    </a:gs>
                    <a:gs pos="30000">
                      <a:schemeClr val="tx1"/>
                    </a:gs>
                  </a:gsLst>
                  <a:lin ang="5400000" scaled="0"/>
                </a:gradFill>
              </a:rPr>
              <a:t>MQ, RACF</a:t>
            </a:r>
          </a:p>
          <a:p>
            <a:pPr algn="ctr"/>
            <a:r>
              <a:rPr lang="en-US" sz="1632" spc="-71" dirty="0">
                <a:gradFill>
                  <a:gsLst>
                    <a:gs pos="2917">
                      <a:schemeClr val="tx1"/>
                    </a:gs>
                    <a:gs pos="30000">
                      <a:schemeClr val="tx1"/>
                    </a:gs>
                  </a:gsLst>
                  <a:lin ang="5400000" scaled="0"/>
                </a:gradFill>
              </a:rPr>
              <a:t>DB2, Informix </a:t>
            </a:r>
            <a:br>
              <a:rPr lang="en-US" sz="1632" spc="-71" dirty="0">
                <a:gradFill>
                  <a:gsLst>
                    <a:gs pos="2917">
                      <a:schemeClr val="tx1"/>
                    </a:gs>
                    <a:gs pos="30000">
                      <a:schemeClr val="tx1"/>
                    </a:gs>
                  </a:gsLst>
                  <a:lin ang="5400000" scaled="0"/>
                </a:gradFill>
              </a:rPr>
            </a:br>
            <a:r>
              <a:rPr lang="en-US" sz="1632" spc="-71" dirty="0">
                <a:gradFill>
                  <a:gsLst>
                    <a:gs pos="2917">
                      <a:schemeClr val="tx1"/>
                    </a:gs>
                    <a:gs pos="30000">
                      <a:schemeClr val="tx1"/>
                    </a:gs>
                  </a:gsLst>
                  <a:lin ang="5400000" scaled="0"/>
                </a:gradFill>
              </a:rPr>
              <a:t>Host Files</a:t>
            </a:r>
          </a:p>
        </p:txBody>
      </p:sp>
      <p:sp>
        <p:nvSpPr>
          <p:cNvPr id="17" name="TextBox 16"/>
          <p:cNvSpPr txBox="1"/>
          <p:nvPr/>
        </p:nvSpPr>
        <p:spPr>
          <a:xfrm>
            <a:off x="92972" y="2313294"/>
            <a:ext cx="2627285" cy="768476"/>
          </a:xfrm>
          <a:prstGeom prst="rect">
            <a:avLst/>
          </a:prstGeom>
          <a:noFill/>
        </p:spPr>
        <p:txBody>
          <a:bodyPr wrap="square" lIns="0" tIns="0" rIns="0" bIns="0" rtlCol="0">
            <a:spAutoFit/>
          </a:bodyPr>
          <a:lstStyle/>
          <a:p>
            <a:pPr algn="ctr"/>
            <a:r>
              <a:rPr lang="en-US" sz="1632" spc="-71" dirty="0">
                <a:gradFill>
                  <a:gsLst>
                    <a:gs pos="2917">
                      <a:schemeClr val="tx1"/>
                    </a:gs>
                    <a:gs pos="30000">
                      <a:schemeClr val="tx1"/>
                    </a:gs>
                  </a:gsLst>
                  <a:lin ang="5400000" scaled="0"/>
                </a:gradFill>
              </a:rPr>
              <a:t>SQL Database</a:t>
            </a:r>
          </a:p>
          <a:p>
            <a:pPr algn="ctr"/>
            <a:r>
              <a:rPr lang="en-US" sz="1632" spc="-71" dirty="0">
                <a:gradFill>
                  <a:gsLst>
                    <a:gs pos="2917">
                      <a:schemeClr val="tx1"/>
                    </a:gs>
                    <a:gs pos="30000">
                      <a:schemeClr val="tx1"/>
                    </a:gs>
                  </a:gsLst>
                  <a:lin ang="5400000" scaled="0"/>
                </a:gradFill>
              </a:rPr>
              <a:t>BizTalk </a:t>
            </a:r>
            <a:r>
              <a:rPr lang="en-US" sz="1632" spc="-71" dirty="0" smtClean="0">
                <a:gradFill>
                  <a:gsLst>
                    <a:gs pos="2917">
                      <a:schemeClr val="tx1"/>
                    </a:gs>
                    <a:gs pos="30000">
                      <a:schemeClr val="tx1"/>
                    </a:gs>
                  </a:gsLst>
                  <a:lin ang="5400000" scaled="0"/>
                </a:gradFill>
              </a:rPr>
              <a:t>Services</a:t>
            </a:r>
            <a:endParaRPr lang="en-US" sz="1632" spc="-71" dirty="0">
              <a:gradFill>
                <a:gsLst>
                  <a:gs pos="2917">
                    <a:schemeClr val="tx1"/>
                  </a:gs>
                  <a:gs pos="30000">
                    <a:schemeClr val="tx1"/>
                  </a:gs>
                </a:gsLst>
                <a:lin ang="5400000" scaled="0"/>
              </a:gradFill>
            </a:endParaRPr>
          </a:p>
          <a:p>
            <a:pPr algn="ctr"/>
            <a:r>
              <a:rPr lang="en-US" sz="1632" spc="-71" dirty="0">
                <a:gradFill>
                  <a:gsLst>
                    <a:gs pos="2917">
                      <a:schemeClr val="tx1"/>
                    </a:gs>
                    <a:gs pos="30000">
                      <a:schemeClr val="tx1"/>
                    </a:gs>
                  </a:gsLst>
                  <a:lin ang="5400000" scaled="0"/>
                </a:gradFill>
              </a:rPr>
              <a:t>Service Bus</a:t>
            </a:r>
          </a:p>
        </p:txBody>
      </p:sp>
      <p:cxnSp>
        <p:nvCxnSpPr>
          <p:cNvPr id="18" name="Straight Arrow Connector 17"/>
          <p:cNvCxnSpPr/>
          <p:nvPr/>
        </p:nvCxnSpPr>
        <p:spPr>
          <a:xfrm>
            <a:off x="6742224" y="4511604"/>
            <a:ext cx="3416312" cy="1601"/>
          </a:xfrm>
          <a:prstGeom prst="straightConnector1">
            <a:avLst/>
          </a:prstGeom>
          <a:ln w="381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a:fillRect/>
          </a:stretch>
        </p:blipFill>
        <p:spPr>
          <a:xfrm>
            <a:off x="5559136" y="4008079"/>
            <a:ext cx="1071897" cy="793080"/>
          </a:xfrm>
          <a:prstGeom prst="rect">
            <a:avLst/>
          </a:prstGeom>
        </p:spPr>
      </p:pic>
      <p:pic>
        <p:nvPicPr>
          <p:cNvPr id="20" name="Picture 19"/>
          <p:cNvPicPr>
            <a:picLocks noChangeAspect="1"/>
          </p:cNvPicPr>
          <p:nvPr/>
        </p:nvPicPr>
        <p:blipFill>
          <a:blip r:embed="rId3"/>
          <a:stretch>
            <a:fillRect/>
          </a:stretch>
        </p:blipFill>
        <p:spPr>
          <a:xfrm>
            <a:off x="875629" y="4219336"/>
            <a:ext cx="1061972" cy="654291"/>
          </a:xfrm>
          <a:prstGeom prst="rect">
            <a:avLst/>
          </a:prstGeom>
        </p:spPr>
      </p:pic>
      <p:pic>
        <p:nvPicPr>
          <p:cNvPr id="21" name="Picture 20"/>
          <p:cNvPicPr>
            <a:picLocks noChangeAspect="1"/>
          </p:cNvPicPr>
          <p:nvPr/>
        </p:nvPicPr>
        <p:blipFill>
          <a:blip r:embed="rId4"/>
          <a:stretch>
            <a:fillRect/>
          </a:stretch>
        </p:blipFill>
        <p:spPr>
          <a:xfrm>
            <a:off x="10125512" y="3977878"/>
            <a:ext cx="913098" cy="1070658"/>
          </a:xfrm>
          <a:prstGeom prst="rect">
            <a:avLst/>
          </a:prstGeom>
        </p:spPr>
      </p:pic>
      <p:pic>
        <p:nvPicPr>
          <p:cNvPr id="22" name="Picture 21"/>
          <p:cNvPicPr>
            <a:picLocks noChangeAspect="1"/>
          </p:cNvPicPr>
          <p:nvPr/>
        </p:nvPicPr>
        <p:blipFill>
          <a:blip r:embed="rId5"/>
          <a:stretch>
            <a:fillRect/>
          </a:stretch>
        </p:blipFill>
        <p:spPr>
          <a:xfrm>
            <a:off x="10876967" y="4677049"/>
            <a:ext cx="486324" cy="535329"/>
          </a:xfrm>
          <a:prstGeom prst="rect">
            <a:avLst/>
          </a:prstGeom>
        </p:spPr>
      </p:pic>
      <p:sp>
        <p:nvSpPr>
          <p:cNvPr id="23" name="TextBox 22"/>
          <p:cNvSpPr txBox="1"/>
          <p:nvPr/>
        </p:nvSpPr>
        <p:spPr>
          <a:xfrm>
            <a:off x="7197794" y="4710132"/>
            <a:ext cx="2627285" cy="448228"/>
          </a:xfrm>
          <a:prstGeom prst="rect">
            <a:avLst/>
          </a:prstGeom>
          <a:noFill/>
        </p:spPr>
        <p:txBody>
          <a:bodyPr wrap="square" lIns="0" tIns="0" rIns="0" bIns="0" rtlCol="0">
            <a:spAutoFit/>
          </a:bodyPr>
          <a:lstStyle/>
          <a:p>
            <a:pPr algn="ctr"/>
            <a:r>
              <a:rPr lang="en-US" sz="1428" spc="-71" dirty="0">
                <a:gradFill>
                  <a:gsLst>
                    <a:gs pos="2917">
                      <a:schemeClr val="tx1"/>
                    </a:gs>
                    <a:gs pos="30000">
                      <a:schemeClr val="tx1"/>
                    </a:gs>
                  </a:gsLst>
                  <a:lin ang="5400000" scaled="0"/>
                </a:gradFill>
              </a:rPr>
              <a:t>TCP/IP </a:t>
            </a:r>
            <a:br>
              <a:rPr lang="en-US" sz="1428" spc="-71" dirty="0">
                <a:gradFill>
                  <a:gsLst>
                    <a:gs pos="2917">
                      <a:schemeClr val="tx1"/>
                    </a:gs>
                    <a:gs pos="30000">
                      <a:schemeClr val="tx1"/>
                    </a:gs>
                  </a:gsLst>
                  <a:lin ang="5400000" scaled="0"/>
                </a:gradFill>
              </a:rPr>
            </a:br>
            <a:r>
              <a:rPr lang="en-US" sz="1428" spc="-71" dirty="0">
                <a:gradFill>
                  <a:gsLst>
                    <a:gs pos="2917">
                      <a:schemeClr val="tx1"/>
                    </a:gs>
                    <a:gs pos="30000">
                      <a:schemeClr val="tx1"/>
                    </a:gs>
                  </a:gsLst>
                  <a:lin ang="5400000" scaled="0"/>
                </a:gradFill>
              </a:rPr>
              <a:t>and HRP/IP</a:t>
            </a:r>
          </a:p>
        </p:txBody>
      </p:sp>
    </p:spTree>
    <p:extLst>
      <p:ext uri="{BB962C8B-B14F-4D97-AF65-F5344CB8AC3E}">
        <p14:creationId xmlns:p14="http://schemas.microsoft.com/office/powerpoint/2010/main" val="195861680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Microservice for DB2</a:t>
            </a:r>
            <a:endParaRPr lang="en-US" dirty="0"/>
          </a:p>
        </p:txBody>
      </p:sp>
    </p:spTree>
    <p:extLst>
      <p:ext uri="{BB962C8B-B14F-4D97-AF65-F5344CB8AC3E}">
        <p14:creationId xmlns:p14="http://schemas.microsoft.com/office/powerpoint/2010/main" val="35203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Host Integration Roadmap</a:t>
            </a:r>
            <a:endParaRPr lang="en-US" dirty="0"/>
          </a:p>
        </p:txBody>
      </p:sp>
      <p:sp>
        <p:nvSpPr>
          <p:cNvPr id="5" name="Text Placeholder 4"/>
          <p:cNvSpPr>
            <a:spLocks noGrp="1"/>
          </p:cNvSpPr>
          <p:nvPr>
            <p:ph type="body" sz="quarter" idx="11"/>
          </p:nvPr>
        </p:nvSpPr>
        <p:spPr>
          <a:xfrm>
            <a:off x="274639" y="1212849"/>
            <a:ext cx="11889564" cy="4124206"/>
          </a:xfrm>
        </p:spPr>
        <p:txBody>
          <a:bodyPr/>
          <a:lstStyle/>
          <a:p>
            <a:r>
              <a:rPr lang="en-US" dirty="0" smtClean="0"/>
              <a:t>Microservices</a:t>
            </a:r>
          </a:p>
          <a:p>
            <a:pPr lvl="1"/>
            <a:r>
              <a:rPr lang="en-US" dirty="0" smtClean="0"/>
              <a:t>CICS, IMS and </a:t>
            </a:r>
            <a:r>
              <a:rPr lang="en-US" dirty="0" err="1" smtClean="0"/>
              <a:t>i</a:t>
            </a:r>
            <a:r>
              <a:rPr lang="en-US" dirty="0" smtClean="0"/>
              <a:t> </a:t>
            </a:r>
            <a:r>
              <a:rPr lang="en-US" dirty="0" smtClean="0"/>
              <a:t>programs</a:t>
            </a:r>
            <a:endParaRPr lang="en-US" dirty="0" smtClean="0"/>
          </a:p>
          <a:p>
            <a:pPr lvl="1"/>
            <a:r>
              <a:rPr lang="en-US" dirty="0" smtClean="0"/>
              <a:t>DB2 and Informix </a:t>
            </a:r>
            <a:r>
              <a:rPr lang="en-US" dirty="0" smtClean="0"/>
              <a:t>databases</a:t>
            </a:r>
            <a:endParaRPr lang="en-US" dirty="0" smtClean="0"/>
          </a:p>
          <a:p>
            <a:pPr lvl="1"/>
            <a:r>
              <a:rPr lang="en-US" dirty="0" smtClean="0"/>
              <a:t>WebSphere </a:t>
            </a:r>
            <a:r>
              <a:rPr lang="en-US" dirty="0" smtClean="0"/>
              <a:t>MQ messages </a:t>
            </a:r>
            <a:r>
              <a:rPr lang="en-US" dirty="0" smtClean="0"/>
              <a:t>(using MS client)</a:t>
            </a:r>
          </a:p>
          <a:p>
            <a:r>
              <a:rPr lang="en-US" dirty="0" smtClean="0"/>
              <a:t>Power BI for Office</a:t>
            </a:r>
          </a:p>
          <a:p>
            <a:pPr lvl="1"/>
            <a:r>
              <a:rPr lang="en-US" dirty="0" smtClean="0"/>
              <a:t>DB2 and Informix </a:t>
            </a:r>
            <a:r>
              <a:rPr lang="en-US" dirty="0" smtClean="0"/>
              <a:t>databases </a:t>
            </a:r>
            <a:r>
              <a:rPr lang="en-US" dirty="0" smtClean="0"/>
              <a:t>(Power Query, Power Pivot)</a:t>
            </a:r>
          </a:p>
          <a:p>
            <a:r>
              <a:rPr lang="en-US" dirty="0" smtClean="0"/>
              <a:t>Host Integration </a:t>
            </a:r>
            <a:r>
              <a:rPr lang="en-US" dirty="0" smtClean="0"/>
              <a:t>Server vNext</a:t>
            </a:r>
            <a:endParaRPr lang="en-US" dirty="0" smtClean="0"/>
          </a:p>
          <a:p>
            <a:pPr lvl="1"/>
            <a:r>
              <a:rPr lang="en-US" dirty="0" smtClean="0"/>
              <a:t>Informix </a:t>
            </a:r>
            <a:r>
              <a:rPr lang="en-US" dirty="0" smtClean="0"/>
              <a:t>databases </a:t>
            </a:r>
            <a:r>
              <a:rPr lang="en-US" dirty="0" smtClean="0"/>
              <a:t>(ADO.NET and BizTalk)</a:t>
            </a:r>
          </a:p>
          <a:p>
            <a:pPr lvl="1"/>
            <a:r>
              <a:rPr lang="en-US" dirty="0" smtClean="0"/>
              <a:t>Managed </a:t>
            </a:r>
            <a:r>
              <a:rPr lang="en-US" dirty="0" smtClean="0"/>
              <a:t>DRDA client for DB2 and Informix </a:t>
            </a:r>
            <a:r>
              <a:rPr lang="en-US" dirty="0" smtClean="0"/>
              <a:t>(</a:t>
            </a:r>
            <a:r>
              <a:rPr lang="en-US" dirty="0" smtClean="0"/>
              <a:t>ADO.NET)</a:t>
            </a:r>
            <a:endParaRPr lang="en-US" dirty="0" smtClean="0"/>
          </a:p>
        </p:txBody>
      </p:sp>
    </p:spTree>
    <p:extLst>
      <p:ext uri="{BB962C8B-B14F-4D97-AF65-F5344CB8AC3E}">
        <p14:creationId xmlns:p14="http://schemas.microsoft.com/office/powerpoint/2010/main" val="153862660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Takeaways</a:t>
            </a:r>
            <a:endParaRPr lang="en-US" dirty="0"/>
          </a:p>
        </p:txBody>
      </p:sp>
      <p:sp>
        <p:nvSpPr>
          <p:cNvPr id="6" name="Content Placeholder 5"/>
          <p:cNvSpPr>
            <a:spLocks noGrp="1"/>
          </p:cNvSpPr>
          <p:nvPr>
            <p:ph type="body" sz="quarter" idx="11"/>
          </p:nvPr>
        </p:nvSpPr>
        <p:spPr>
          <a:xfrm>
            <a:off x="274639" y="1212849"/>
            <a:ext cx="11889564" cy="5176802"/>
          </a:xfrm>
        </p:spPr>
        <p:txBody>
          <a:bodyPr/>
          <a:lstStyle/>
          <a:p>
            <a:r>
              <a:rPr lang="en-US" sz="3600" dirty="0" smtClean="0"/>
              <a:t>Byram Healthcare </a:t>
            </a:r>
          </a:p>
          <a:p>
            <a:pPr lvl="1">
              <a:lnSpc>
                <a:spcPct val="95000"/>
              </a:lnSpc>
              <a:spcAft>
                <a:spcPts val="1200"/>
              </a:spcAft>
            </a:pPr>
            <a:r>
              <a:rPr lang="en-US" sz="2400" dirty="0" smtClean="0"/>
              <a:t>Early access to industry-exclusive technology (BizTalk Adapter for Informix), </a:t>
            </a:r>
            <a:br>
              <a:rPr lang="en-US" sz="2400" dirty="0" smtClean="0"/>
            </a:br>
            <a:r>
              <a:rPr lang="en-US" sz="2400" dirty="0" smtClean="0"/>
              <a:t>which significantly improved the quality and performance of their application</a:t>
            </a:r>
          </a:p>
          <a:p>
            <a:r>
              <a:rPr lang="en-US" sz="3600" dirty="0"/>
              <a:t>Stott Creations </a:t>
            </a:r>
          </a:p>
          <a:p>
            <a:pPr lvl="1">
              <a:lnSpc>
                <a:spcPct val="95000"/>
              </a:lnSpc>
              <a:spcAft>
                <a:spcPts val="1200"/>
              </a:spcAft>
            </a:pPr>
            <a:r>
              <a:rPr lang="en-US" sz="2400" dirty="0"/>
              <a:t>Expert guidance on BizTalk, Informix, and </a:t>
            </a:r>
            <a:r>
              <a:rPr lang="en-US" sz="2400" dirty="0" smtClean="0"/>
              <a:t>enterprise solutions </a:t>
            </a:r>
            <a:r>
              <a:rPr lang="en-US" sz="2400" dirty="0"/>
              <a:t>with which to develop </a:t>
            </a:r>
            <a:r>
              <a:rPr lang="en-US" sz="2400" dirty="0" smtClean="0"/>
              <a:t/>
            </a:r>
            <a:br>
              <a:rPr lang="en-US" sz="2400" dirty="0" smtClean="0"/>
            </a:br>
            <a:r>
              <a:rPr lang="en-US" sz="2400" dirty="0"/>
              <a:t>a new application to replace existing IBM-based solution</a:t>
            </a:r>
          </a:p>
          <a:p>
            <a:r>
              <a:rPr lang="en-US" sz="3600" dirty="0"/>
              <a:t>Microsoft </a:t>
            </a:r>
          </a:p>
          <a:p>
            <a:pPr lvl="1"/>
            <a:r>
              <a:rPr lang="en-US" sz="2400" dirty="0"/>
              <a:t>Vital input and feedback with which to validate and improve </a:t>
            </a:r>
            <a:r>
              <a:rPr lang="en-US" sz="2400" dirty="0" smtClean="0"/>
              <a:t>technology</a:t>
            </a:r>
            <a:r>
              <a:rPr lang="en-US" sz="2400" dirty="0"/>
              <a:t>, </a:t>
            </a:r>
            <a:r>
              <a:rPr lang="en-US" sz="2400" dirty="0" smtClean="0"/>
              <a:t>tools, documentation, samples and support</a:t>
            </a:r>
            <a:endParaRPr lang="en-US" sz="2400" dirty="0"/>
          </a:p>
          <a:p>
            <a:endParaRPr lang="en-US" dirty="0"/>
          </a:p>
        </p:txBody>
      </p:sp>
    </p:spTree>
    <p:extLst>
      <p:ext uri="{BB962C8B-B14F-4D97-AF65-F5344CB8AC3E}">
        <p14:creationId xmlns:p14="http://schemas.microsoft.com/office/powerpoint/2010/main" val="229277579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4294967295"/>
          </p:nvPr>
        </p:nvSpPr>
        <p:spPr>
          <a:xfrm>
            <a:off x="274637" y="1211262"/>
            <a:ext cx="10724938" cy="3924151"/>
          </a:xfrm>
          <a:prstGeom prst="rect">
            <a:avLst/>
          </a:prstGeom>
        </p:spPr>
        <p:txBody>
          <a:bodyPr/>
          <a:lstStyle/>
          <a:p>
            <a:pPr marL="0" indent="0">
              <a:buNone/>
            </a:pPr>
            <a:r>
              <a:rPr lang="en-US" sz="3600" dirty="0">
                <a:gradFill>
                  <a:gsLst>
                    <a:gs pos="2920">
                      <a:schemeClr val="tx1"/>
                    </a:gs>
                    <a:gs pos="100000">
                      <a:schemeClr val="tx1"/>
                    </a:gs>
                  </a:gsLst>
                  <a:lin ang="5400000" scaled="0"/>
                </a:gradFill>
              </a:rPr>
              <a:t>Stott Creations</a:t>
            </a:r>
          </a:p>
          <a:p>
            <a:pPr marL="0" lvl="1" indent="0">
              <a:lnSpc>
                <a:spcPct val="95000"/>
              </a:lnSpc>
              <a:buNone/>
            </a:pPr>
            <a:r>
              <a:rPr lang="en-US" dirty="0" smtClean="0"/>
              <a:t>Working with customers on IBM integration, ESB, </a:t>
            </a:r>
            <a:br>
              <a:rPr lang="en-US" dirty="0" smtClean="0"/>
            </a:br>
            <a:r>
              <a:rPr lang="en-US" dirty="0" smtClean="0"/>
              <a:t>and other BizTalk solutions</a:t>
            </a:r>
          </a:p>
          <a:p>
            <a:pPr marL="0" lvl="1" indent="0">
              <a:lnSpc>
                <a:spcPct val="95000"/>
              </a:lnSpc>
              <a:spcAft>
                <a:spcPts val="1800"/>
              </a:spcAft>
              <a:buNone/>
            </a:pPr>
            <a:r>
              <a:rPr lang="en-US" dirty="0" smtClean="0"/>
              <a:t>Contact Eric Stott, </a:t>
            </a:r>
            <a:r>
              <a:rPr lang="en-US" dirty="0" smtClean="0">
                <a:hlinkClick r:id="rId2"/>
              </a:rPr>
              <a:t>eric@stottcreations.com</a:t>
            </a:r>
            <a:endParaRPr lang="en-US" dirty="0" smtClean="0"/>
          </a:p>
          <a:p>
            <a:pPr marL="0" indent="0">
              <a:buNone/>
            </a:pPr>
            <a:r>
              <a:rPr lang="en-US" sz="3600" dirty="0" smtClean="0">
                <a:gradFill>
                  <a:gsLst>
                    <a:gs pos="2920">
                      <a:schemeClr val="tx1"/>
                    </a:gs>
                    <a:gs pos="100000">
                      <a:schemeClr val="tx1"/>
                    </a:gs>
                  </a:gsLst>
                  <a:lin ang="5400000" scaled="0"/>
                </a:gradFill>
              </a:rPr>
              <a:t>Microsoft Corporation</a:t>
            </a:r>
            <a:endParaRPr lang="en-US" sz="3600" dirty="0">
              <a:gradFill>
                <a:gsLst>
                  <a:gs pos="2920">
                    <a:schemeClr val="tx1"/>
                  </a:gs>
                  <a:gs pos="100000">
                    <a:schemeClr val="tx1"/>
                  </a:gs>
                </a:gsLst>
                <a:lin ang="5400000" scaled="0"/>
              </a:gradFill>
            </a:endParaRPr>
          </a:p>
          <a:p>
            <a:pPr marL="0" lvl="1" indent="0">
              <a:lnSpc>
                <a:spcPct val="95000"/>
              </a:lnSpc>
              <a:buNone/>
              <a:tabLst>
                <a:tab pos="407988" algn="l"/>
              </a:tabLst>
            </a:pPr>
            <a:r>
              <a:rPr lang="en-US" dirty="0" smtClean="0"/>
              <a:t>Accepting rapid deployment and evaluation sites into </a:t>
            </a:r>
            <a:br>
              <a:rPr lang="en-US" dirty="0" smtClean="0"/>
            </a:br>
            <a:r>
              <a:rPr lang="en-US" dirty="0" smtClean="0"/>
              <a:t>Technology Adoption Program</a:t>
            </a:r>
          </a:p>
          <a:p>
            <a:pPr marL="0" lvl="1" indent="0">
              <a:lnSpc>
                <a:spcPct val="95000"/>
              </a:lnSpc>
              <a:buNone/>
              <a:tabLst>
                <a:tab pos="407988" algn="l"/>
              </a:tabLst>
            </a:pPr>
            <a:r>
              <a:rPr lang="en-US" dirty="0" smtClean="0"/>
              <a:t>Contact Paul Larsen, </a:t>
            </a:r>
            <a:r>
              <a:rPr lang="en-US" dirty="0" smtClean="0">
                <a:hlinkClick r:id="rId3"/>
              </a:rPr>
              <a:t>plarsen@Microsoft.com</a:t>
            </a:r>
            <a:endParaRPr lang="en-US" dirty="0" smtClean="0"/>
          </a:p>
        </p:txBody>
      </p:sp>
    </p:spTree>
    <p:extLst>
      <p:ext uri="{BB962C8B-B14F-4D97-AF65-F5344CB8AC3E}">
        <p14:creationId xmlns:p14="http://schemas.microsoft.com/office/powerpoint/2010/main" val="23074832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US" dirty="0"/>
          </a:p>
        </p:txBody>
      </p:sp>
    </p:spTree>
    <p:extLst>
      <p:ext uri="{BB962C8B-B14F-4D97-AF65-F5344CB8AC3E}">
        <p14:creationId xmlns:p14="http://schemas.microsoft.com/office/powerpoint/2010/main" val="92958510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57575437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9038" y="1201806"/>
            <a:ext cx="10790237" cy="917575"/>
          </a:xfrm>
        </p:spPr>
        <p:txBody>
          <a:bodyPr/>
          <a:lstStyle/>
          <a:p>
            <a:r>
              <a:rPr lang="en-US" sz="4400" dirty="0" smtClean="0"/>
              <a:t>“We </a:t>
            </a:r>
            <a:r>
              <a:rPr lang="en-US" sz="4400" dirty="0"/>
              <a:t>promise that if the patient makes </a:t>
            </a:r>
            <a:r>
              <a:rPr lang="en-US" sz="4400" dirty="0" smtClean="0"/>
              <a:t/>
            </a:r>
            <a:br>
              <a:rPr lang="en-US" sz="4400" dirty="0" smtClean="0"/>
            </a:br>
            <a:r>
              <a:rPr lang="en-US" sz="4400" dirty="0" smtClean="0"/>
              <a:t>one </a:t>
            </a:r>
            <a:r>
              <a:rPr lang="en-US" sz="4400" dirty="0"/>
              <a:t>phone call to us, we’ll take care of everything, but that can be a challenge</a:t>
            </a:r>
            <a:r>
              <a:rPr lang="en-US" sz="4400" dirty="0" smtClean="0"/>
              <a:t>.</a:t>
            </a:r>
            <a:r>
              <a:rPr lang="en-US" sz="1100" dirty="0" smtClean="0"/>
              <a:t> </a:t>
            </a:r>
            <a:r>
              <a:rPr lang="en-US" sz="4400" dirty="0" smtClean="0"/>
              <a:t>“</a:t>
            </a:r>
            <a:endParaRPr lang="en-US" sz="4400" dirty="0"/>
          </a:p>
        </p:txBody>
      </p:sp>
      <p:sp>
        <p:nvSpPr>
          <p:cNvPr id="4" name="Text Placeholder 3"/>
          <p:cNvSpPr>
            <a:spLocks noGrp="1"/>
          </p:cNvSpPr>
          <p:nvPr>
            <p:ph type="body" sz="quarter" idx="10"/>
          </p:nvPr>
        </p:nvSpPr>
        <p:spPr>
          <a:xfrm>
            <a:off x="5761038" y="5126038"/>
            <a:ext cx="5486400" cy="1071062"/>
          </a:xfrm>
        </p:spPr>
        <p:txBody>
          <a:bodyPr/>
          <a:lstStyle/>
          <a:p>
            <a:r>
              <a:rPr lang="en-US" dirty="0"/>
              <a:t>Nick </a:t>
            </a:r>
            <a:r>
              <a:rPr lang="en-US" dirty="0" smtClean="0"/>
              <a:t>Piecora </a:t>
            </a:r>
            <a:br>
              <a:rPr lang="en-US" dirty="0" smtClean="0"/>
            </a:br>
            <a:r>
              <a:rPr lang="en-US" dirty="0" smtClean="0"/>
              <a:t>CIO</a:t>
            </a:r>
            <a:r>
              <a:rPr lang="en-US" dirty="0"/>
              <a:t>, Byram </a:t>
            </a:r>
            <a:r>
              <a:rPr lang="en-US" dirty="0" smtClean="0"/>
              <a:t>Healthcare</a:t>
            </a:r>
            <a:endParaRPr lang="en-US" dirty="0"/>
          </a:p>
        </p:txBody>
      </p:sp>
    </p:spTree>
    <p:extLst>
      <p:ext uri="{BB962C8B-B14F-4D97-AF65-F5344CB8AC3E}">
        <p14:creationId xmlns:p14="http://schemas.microsoft.com/office/powerpoint/2010/main" val="120858226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4638" y="1212850"/>
            <a:ext cx="11887200" cy="4271939"/>
          </a:xfrm>
        </p:spPr>
        <p:txBody>
          <a:bodyPr/>
          <a:lstStyle/>
          <a:p>
            <a:pPr marL="0" indent="0">
              <a:lnSpc>
                <a:spcPct val="95000"/>
              </a:lnSpc>
              <a:buNone/>
            </a:pPr>
            <a:r>
              <a:rPr lang="en-US" sz="3200" dirty="0">
                <a:latin typeface="Segoe Pro SemiLight" panose="020B0402040204020203" pitchFamily="34" charset="0"/>
              </a:rPr>
              <a:t>Call center representatives with near–real-time </a:t>
            </a:r>
            <a:br>
              <a:rPr lang="en-US" sz="3200" dirty="0">
                <a:latin typeface="Segoe Pro SemiLight" panose="020B0402040204020203" pitchFamily="34" charset="0"/>
              </a:rPr>
            </a:br>
            <a:r>
              <a:rPr lang="en-US" sz="3200" dirty="0">
                <a:latin typeface="Segoe Pro SemiLight" panose="020B0402040204020203" pitchFamily="34" charset="0"/>
              </a:rPr>
              <a:t>access to coverage info from healthcare payers</a:t>
            </a:r>
          </a:p>
          <a:p>
            <a:pPr marL="0" lvl="1" indent="0">
              <a:lnSpc>
                <a:spcPct val="95000"/>
              </a:lnSpc>
              <a:spcAft>
                <a:spcPts val="1200"/>
              </a:spcAft>
              <a:buNone/>
            </a:pPr>
            <a:r>
              <a:rPr lang="en-US" sz="2000" dirty="0"/>
              <a:t>Centers for Medicare and Medicaid Services (CMS) </a:t>
            </a:r>
          </a:p>
          <a:p>
            <a:pPr marL="0" lvl="1" indent="0">
              <a:lnSpc>
                <a:spcPct val="95000"/>
              </a:lnSpc>
              <a:spcBef>
                <a:spcPts val="0"/>
              </a:spcBef>
              <a:spcAft>
                <a:spcPts val="1200"/>
              </a:spcAft>
              <a:buNone/>
            </a:pPr>
            <a:r>
              <a:rPr lang="en-US" sz="2000" dirty="0"/>
              <a:t>ZirMed third-party healthcare coverage verification provider</a:t>
            </a:r>
          </a:p>
          <a:p>
            <a:pPr marL="0" indent="0">
              <a:lnSpc>
                <a:spcPct val="95000"/>
              </a:lnSpc>
              <a:buNone/>
            </a:pPr>
            <a:r>
              <a:rPr lang="en-US" sz="3200" dirty="0">
                <a:latin typeface="Segoe Pro SemiLight" panose="020B0402040204020203" pitchFamily="34" charset="0"/>
              </a:rPr>
              <a:t>Order processing and ERP based on IBM Informix</a:t>
            </a:r>
          </a:p>
          <a:p>
            <a:pPr marL="0" lvl="1" indent="0">
              <a:lnSpc>
                <a:spcPct val="95000"/>
              </a:lnSpc>
              <a:spcAft>
                <a:spcPts val="1200"/>
              </a:spcAft>
              <a:buNone/>
            </a:pPr>
            <a:r>
              <a:rPr lang="en-US" sz="2000" dirty="0"/>
              <a:t>Informix did not natively support web services or EDI</a:t>
            </a:r>
          </a:p>
          <a:p>
            <a:pPr marL="0" lvl="1" indent="0">
              <a:lnSpc>
                <a:spcPct val="95000"/>
              </a:lnSpc>
              <a:spcBef>
                <a:spcPts val="0"/>
              </a:spcBef>
              <a:spcAft>
                <a:spcPts val="1200"/>
              </a:spcAft>
              <a:buNone/>
            </a:pPr>
            <a:r>
              <a:rPr lang="en-US" sz="2000" dirty="0"/>
              <a:t>Need to connect Informix to CMS and ZirMed</a:t>
            </a:r>
          </a:p>
          <a:p>
            <a:endParaRPr lang="en-US" dirty="0"/>
          </a:p>
        </p:txBody>
      </p:sp>
      <p:sp>
        <p:nvSpPr>
          <p:cNvPr id="2" name="Title 1"/>
          <p:cNvSpPr>
            <a:spLocks noGrp="1"/>
          </p:cNvSpPr>
          <p:nvPr>
            <p:ph type="title"/>
          </p:nvPr>
        </p:nvSpPr>
        <p:spPr/>
        <p:txBody>
          <a:bodyPr/>
          <a:lstStyle/>
          <a:p>
            <a:r>
              <a:rPr lang="en-US" dirty="0" smtClean="0"/>
              <a:t>Customer call center order processing</a:t>
            </a:r>
            <a:endParaRPr lang="en-US" dirty="0"/>
          </a:p>
        </p:txBody>
      </p:sp>
    </p:spTree>
    <p:extLst>
      <p:ext uri="{BB962C8B-B14F-4D97-AF65-F5344CB8AC3E}">
        <p14:creationId xmlns:p14="http://schemas.microsoft.com/office/powerpoint/2010/main" val="232856670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wrap="square" lIns="146304" tIns="91440" rIns="146304" bIns="91440" rtlCol="0" anchor="t">
            <a:noAutofit/>
          </a:bodyPr>
          <a:lstStyle/>
          <a:p>
            <a:r>
              <a:rPr lang="en-US" sz="3200" dirty="0" smtClean="0"/>
              <a:t>“ In </a:t>
            </a:r>
            <a:r>
              <a:rPr lang="en-US" sz="3200" dirty="0"/>
              <a:t>the medical insurance realm, there’s no single system </a:t>
            </a:r>
            <a:r>
              <a:rPr lang="en-US" sz="3200" dirty="0" smtClean="0"/>
              <a:t/>
            </a:r>
            <a:br>
              <a:rPr lang="en-US" sz="3200" dirty="0" smtClean="0"/>
            </a:br>
            <a:r>
              <a:rPr lang="en-US" sz="3200" dirty="0" smtClean="0"/>
              <a:t>that </a:t>
            </a:r>
            <a:r>
              <a:rPr lang="en-US" sz="3200" dirty="0"/>
              <a:t>provides an accurate and timely means to verify coverage and reimbursement rates for specific products. </a:t>
            </a:r>
            <a:br>
              <a:rPr lang="en-US" sz="3200" dirty="0"/>
            </a:br>
            <a:r>
              <a:rPr lang="en-US" sz="3200" dirty="0"/>
              <a:t/>
            </a:r>
            <a:br>
              <a:rPr lang="en-US" sz="3200" dirty="0"/>
            </a:br>
            <a:r>
              <a:rPr lang="en-US" sz="3200" dirty="0"/>
              <a:t>It can be a difficult system to work with</a:t>
            </a:r>
            <a:r>
              <a:rPr lang="en-US" sz="3200" dirty="0" smtClean="0"/>
              <a:t>.</a:t>
            </a:r>
            <a:r>
              <a:rPr lang="en-US" sz="1400" dirty="0" smtClean="0"/>
              <a:t> </a:t>
            </a:r>
            <a:r>
              <a:rPr lang="en-US" sz="3200" dirty="0" smtClean="0"/>
              <a:t>“</a:t>
            </a:r>
            <a:endParaRPr lang="en-US" sz="3200" dirty="0"/>
          </a:p>
        </p:txBody>
      </p:sp>
      <p:sp>
        <p:nvSpPr>
          <p:cNvPr id="4" name="Text Placeholder 3"/>
          <p:cNvSpPr>
            <a:spLocks noGrp="1"/>
          </p:cNvSpPr>
          <p:nvPr>
            <p:ph type="body" sz="quarter" idx="10"/>
          </p:nvPr>
        </p:nvSpPr>
        <p:spPr>
          <a:xfrm>
            <a:off x="5761038" y="5126038"/>
            <a:ext cx="5486400" cy="1071062"/>
          </a:xfrm>
        </p:spPr>
        <p:txBody>
          <a:bodyPr/>
          <a:lstStyle/>
          <a:p>
            <a:r>
              <a:rPr lang="en-US" dirty="0"/>
              <a:t>Nick </a:t>
            </a:r>
            <a:r>
              <a:rPr lang="en-US" dirty="0" smtClean="0"/>
              <a:t>Piecora </a:t>
            </a:r>
            <a:br>
              <a:rPr lang="en-US" dirty="0" smtClean="0"/>
            </a:br>
            <a:r>
              <a:rPr lang="en-US" dirty="0" smtClean="0"/>
              <a:t>CIO</a:t>
            </a:r>
            <a:r>
              <a:rPr lang="en-US" dirty="0"/>
              <a:t>, Byram </a:t>
            </a:r>
            <a:r>
              <a:rPr lang="en-US" dirty="0" smtClean="0"/>
              <a:t>Healthcare</a:t>
            </a:r>
            <a:endParaRPr lang="en-US" dirty="0"/>
          </a:p>
        </p:txBody>
      </p:sp>
    </p:spTree>
    <p:extLst>
      <p:ext uri="{BB962C8B-B14F-4D97-AF65-F5344CB8AC3E}">
        <p14:creationId xmlns:p14="http://schemas.microsoft.com/office/powerpoint/2010/main" val="401566993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193065" y="1341470"/>
            <a:ext cx="1288378" cy="4767824"/>
          </a:xfrm>
          <a:prstGeom prst="rect">
            <a:avLst/>
          </a:prstGeom>
          <a:noFill/>
          <a:ln w="38100">
            <a:solidFill>
              <a:schemeClr val="accent5">
                <a:lumMod val="60000"/>
                <a:lumOff val="40000"/>
              </a:schemeClr>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6823335" y="1363662"/>
            <a:ext cx="4424102" cy="4745632"/>
          </a:xfrm>
          <a:prstGeom prst="rect">
            <a:avLst/>
          </a:prstGeom>
          <a:noFill/>
          <a:ln w="38100">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1633843" y="1341470"/>
            <a:ext cx="5090718" cy="4767824"/>
          </a:xfrm>
          <a:prstGeom prst="rect">
            <a:avLst/>
          </a:prstGeom>
          <a:noFill/>
          <a:ln w="38100">
            <a:solidFill>
              <a:srgbClr val="FF0000"/>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0" name="Straight Arrow Connector 109"/>
          <p:cNvCxnSpPr>
            <a:stCxn id="107" idx="2"/>
            <a:endCxn id="58" idx="3"/>
          </p:cNvCxnSpPr>
          <p:nvPr/>
        </p:nvCxnSpPr>
        <p:spPr>
          <a:xfrm flipH="1" flipV="1">
            <a:off x="9956991" y="5222376"/>
            <a:ext cx="1460389" cy="20340"/>
          </a:xfrm>
          <a:prstGeom prst="straightConnector1">
            <a:avLst/>
          </a:prstGeom>
          <a:ln w="381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1"/>
          </p:cNvCxnSpPr>
          <p:nvPr/>
        </p:nvCxnSpPr>
        <p:spPr>
          <a:xfrm flipH="1">
            <a:off x="5204050" y="2890863"/>
            <a:ext cx="409541" cy="0"/>
          </a:xfrm>
          <a:prstGeom prst="straightConnector1">
            <a:avLst/>
          </a:prstGeom>
          <a:ln w="381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3"/>
            <a:endCxn id="20" idx="2"/>
          </p:cNvCxnSpPr>
          <p:nvPr/>
        </p:nvCxnSpPr>
        <p:spPr>
          <a:xfrm>
            <a:off x="1341437" y="5124411"/>
            <a:ext cx="1576613" cy="0"/>
          </a:xfrm>
          <a:prstGeom prst="straightConnector1">
            <a:avLst/>
          </a:prstGeom>
          <a:ln w="381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2" idx="3"/>
          </p:cNvCxnSpPr>
          <p:nvPr/>
        </p:nvCxnSpPr>
        <p:spPr>
          <a:xfrm flipH="1">
            <a:off x="1341437" y="2936635"/>
            <a:ext cx="1424213" cy="783994"/>
          </a:xfrm>
          <a:prstGeom prst="straightConnector1">
            <a:avLst/>
          </a:prstGeom>
          <a:ln w="381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3"/>
            <a:endCxn id="20" idx="2"/>
          </p:cNvCxnSpPr>
          <p:nvPr/>
        </p:nvCxnSpPr>
        <p:spPr>
          <a:xfrm>
            <a:off x="1341437" y="3720629"/>
            <a:ext cx="1576613" cy="1403782"/>
          </a:xfrm>
          <a:prstGeom prst="straightConnector1">
            <a:avLst/>
          </a:prstGeom>
          <a:ln w="381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a:t>Original solution </a:t>
            </a:r>
            <a:r>
              <a:rPr lang="en-US" dirty="0" smtClean="0"/>
              <a:t>using SQL Server</a:t>
            </a:r>
            <a:endParaRPr lang="en-US" dirty="0"/>
          </a:p>
        </p:txBody>
      </p:sp>
      <p:cxnSp>
        <p:nvCxnSpPr>
          <p:cNvPr id="6" name="Straight Arrow Connector 5"/>
          <p:cNvCxnSpPr>
            <a:stCxn id="8" idx="3"/>
          </p:cNvCxnSpPr>
          <p:nvPr/>
        </p:nvCxnSpPr>
        <p:spPr>
          <a:xfrm>
            <a:off x="1346393" y="2351603"/>
            <a:ext cx="1419257" cy="8519"/>
          </a:xfrm>
          <a:prstGeom prst="straightConnector1">
            <a:avLst/>
          </a:prstGeom>
          <a:ln w="381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79593" y="1820862"/>
            <a:ext cx="1066800" cy="1049760"/>
            <a:chOff x="980068" y="2049461"/>
            <a:chExt cx="1066800" cy="1049760"/>
          </a:xfrm>
        </p:grpSpPr>
        <p:pic>
          <p:nvPicPr>
            <p:cNvPr id="7" name="Picture 6"/>
            <p:cNvPicPr>
              <a:picLocks noChangeAspect="1"/>
            </p:cNvPicPr>
            <p:nvPr/>
          </p:nvPicPr>
          <p:blipFill>
            <a:blip r:embed="rId2"/>
            <a:stretch>
              <a:fillRect/>
            </a:stretch>
          </p:blipFill>
          <p:spPr>
            <a:xfrm>
              <a:off x="1036637" y="2049461"/>
              <a:ext cx="953663" cy="1049760"/>
            </a:xfrm>
            <a:prstGeom prst="rect">
              <a:avLst/>
            </a:prstGeom>
          </p:spPr>
        </p:pic>
        <p:sp>
          <p:nvSpPr>
            <p:cNvPr id="8" name="TextBox 7"/>
            <p:cNvSpPr txBox="1"/>
            <p:nvPr/>
          </p:nvSpPr>
          <p:spPr>
            <a:xfrm>
              <a:off x="980068" y="2293970"/>
              <a:ext cx="1066800"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Temp</a:t>
              </a:r>
            </a:p>
          </p:txBody>
        </p:sp>
      </p:grpSp>
      <p:grpSp>
        <p:nvGrpSpPr>
          <p:cNvPr id="10" name="Group 9"/>
          <p:cNvGrpSpPr/>
          <p:nvPr/>
        </p:nvGrpSpPr>
        <p:grpSpPr>
          <a:xfrm>
            <a:off x="274637" y="3189888"/>
            <a:ext cx="1066800" cy="1049760"/>
            <a:chOff x="980068" y="2049461"/>
            <a:chExt cx="1066800" cy="1049760"/>
          </a:xfrm>
        </p:grpSpPr>
        <p:pic>
          <p:nvPicPr>
            <p:cNvPr id="11" name="Picture 10"/>
            <p:cNvPicPr>
              <a:picLocks noChangeAspect="1"/>
            </p:cNvPicPr>
            <p:nvPr/>
          </p:nvPicPr>
          <p:blipFill>
            <a:blip r:embed="rId2"/>
            <a:stretch>
              <a:fillRect/>
            </a:stretch>
          </p:blipFill>
          <p:spPr>
            <a:xfrm>
              <a:off x="1036637" y="2049461"/>
              <a:ext cx="953663" cy="1049760"/>
            </a:xfrm>
            <a:prstGeom prst="rect">
              <a:avLst/>
            </a:prstGeom>
          </p:spPr>
        </p:pic>
        <p:sp>
          <p:nvSpPr>
            <p:cNvPr id="12" name="TextBox 11"/>
            <p:cNvSpPr txBox="1"/>
            <p:nvPr/>
          </p:nvSpPr>
          <p:spPr>
            <a:xfrm>
              <a:off x="980068" y="2293970"/>
              <a:ext cx="1066800"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Status</a:t>
              </a:r>
            </a:p>
          </p:txBody>
        </p:sp>
      </p:grpSp>
      <p:grpSp>
        <p:nvGrpSpPr>
          <p:cNvPr id="13" name="Group 12"/>
          <p:cNvGrpSpPr/>
          <p:nvPr/>
        </p:nvGrpSpPr>
        <p:grpSpPr>
          <a:xfrm>
            <a:off x="274637" y="4581102"/>
            <a:ext cx="1066800" cy="1049760"/>
            <a:chOff x="980068" y="2049461"/>
            <a:chExt cx="1066800" cy="1049760"/>
          </a:xfrm>
        </p:grpSpPr>
        <p:pic>
          <p:nvPicPr>
            <p:cNvPr id="14" name="Picture 13"/>
            <p:cNvPicPr>
              <a:picLocks noChangeAspect="1"/>
            </p:cNvPicPr>
            <p:nvPr/>
          </p:nvPicPr>
          <p:blipFill>
            <a:blip r:embed="rId2"/>
            <a:stretch>
              <a:fillRect/>
            </a:stretch>
          </p:blipFill>
          <p:spPr>
            <a:xfrm>
              <a:off x="1036637" y="2049461"/>
              <a:ext cx="953663" cy="1049760"/>
            </a:xfrm>
            <a:prstGeom prst="rect">
              <a:avLst/>
            </a:prstGeom>
          </p:spPr>
        </p:pic>
        <p:sp>
          <p:nvSpPr>
            <p:cNvPr id="15" name="TextBox 14"/>
            <p:cNvSpPr txBox="1"/>
            <p:nvPr/>
          </p:nvSpPr>
          <p:spPr>
            <a:xfrm>
              <a:off x="980068" y="2293970"/>
              <a:ext cx="1066800" cy="794064"/>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Ware-house</a:t>
              </a:r>
              <a:endParaRPr lang="en-US" sz="1600" dirty="0" smtClean="0">
                <a:gradFill>
                  <a:gsLst>
                    <a:gs pos="2917">
                      <a:schemeClr val="tx1"/>
                    </a:gs>
                    <a:gs pos="30000">
                      <a:schemeClr val="tx1"/>
                    </a:gs>
                  </a:gsLst>
                  <a:lin ang="5400000" scaled="0"/>
                </a:gradFill>
              </a:endParaRPr>
            </a:p>
          </p:txBody>
        </p:sp>
      </p:grpSp>
      <p:grpSp>
        <p:nvGrpSpPr>
          <p:cNvPr id="73" name="Group 72"/>
          <p:cNvGrpSpPr/>
          <p:nvPr/>
        </p:nvGrpSpPr>
        <p:grpSpPr>
          <a:xfrm>
            <a:off x="2870391" y="2125661"/>
            <a:ext cx="2390741" cy="1447801"/>
            <a:chOff x="3124234" y="1588074"/>
            <a:chExt cx="2390741" cy="1447801"/>
          </a:xfrm>
        </p:grpSpPr>
        <p:sp>
          <p:nvSpPr>
            <p:cNvPr id="17" name="Snip Diagonal Corner Rectangle 16"/>
            <p:cNvSpPr/>
            <p:nvPr/>
          </p:nvSpPr>
          <p:spPr bwMode="auto">
            <a:xfrm>
              <a:off x="3124234" y="1588074"/>
              <a:ext cx="2286000" cy="1447801"/>
            </a:xfrm>
            <a:prstGeom prst="snip2Diag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3124234" y="1596440"/>
              <a:ext cx="22860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Poll SQL Job</a:t>
              </a:r>
              <a:endParaRPr lang="en-US" sz="2000" dirty="0">
                <a:gradFill>
                  <a:gsLst>
                    <a:gs pos="2917">
                      <a:schemeClr val="tx1"/>
                    </a:gs>
                    <a:gs pos="30000">
                      <a:schemeClr val="tx1"/>
                    </a:gs>
                  </a:gsLst>
                  <a:lin ang="5400000" scaled="0"/>
                </a:gradFill>
              </a:endParaRPr>
            </a:p>
          </p:txBody>
        </p:sp>
        <p:sp>
          <p:nvSpPr>
            <p:cNvPr id="19" name="TextBox 18"/>
            <p:cNvSpPr txBox="1"/>
            <p:nvPr/>
          </p:nvSpPr>
          <p:spPr>
            <a:xfrm>
              <a:off x="3200434" y="1974133"/>
              <a:ext cx="2314541" cy="1031051"/>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CALL Informix procedure</a:t>
              </a:r>
            </a:p>
            <a:p>
              <a:pPr>
                <a:lnSpc>
                  <a:spcPct val="90000"/>
                </a:lnSpc>
                <a:spcAft>
                  <a:spcPts val="600"/>
                </a:spcAft>
              </a:pPr>
              <a:r>
                <a:rPr lang="en-US" sz="1400" dirty="0" smtClean="0">
                  <a:gradFill>
                    <a:gsLst>
                      <a:gs pos="2917">
                        <a:schemeClr val="tx1"/>
                      </a:gs>
                      <a:gs pos="30000">
                        <a:schemeClr val="tx1"/>
                      </a:gs>
                    </a:gsLst>
                    <a:lin ang="5400000" scaled="0"/>
                  </a:gradFill>
                </a:rPr>
                <a:t>SELECT INTO SQL table</a:t>
              </a:r>
            </a:p>
            <a:p>
              <a:pPr>
                <a:lnSpc>
                  <a:spcPct val="90000"/>
                </a:lnSpc>
                <a:spcAft>
                  <a:spcPts val="600"/>
                </a:spcAft>
              </a:pPr>
              <a:r>
                <a:rPr lang="en-US" sz="1400" dirty="0" smtClean="0">
                  <a:gradFill>
                    <a:gsLst>
                      <a:gs pos="2917">
                        <a:schemeClr val="tx1"/>
                      </a:gs>
                      <a:gs pos="30000">
                        <a:schemeClr val="tx1"/>
                      </a:gs>
                    </a:gsLst>
                    <a:lin ang="5400000" scaled="0"/>
                  </a:gradFill>
                </a:rPr>
                <a:t>DELETE from temp table</a:t>
              </a:r>
            </a:p>
          </p:txBody>
        </p:sp>
      </p:grpSp>
      <p:grpSp>
        <p:nvGrpSpPr>
          <p:cNvPr id="74" name="Group 73"/>
          <p:cNvGrpSpPr/>
          <p:nvPr/>
        </p:nvGrpSpPr>
        <p:grpSpPr>
          <a:xfrm>
            <a:off x="2918050" y="4400510"/>
            <a:ext cx="2390741" cy="1447801"/>
            <a:chOff x="3124234" y="4255474"/>
            <a:chExt cx="2390741" cy="1447801"/>
          </a:xfrm>
        </p:grpSpPr>
        <p:sp>
          <p:nvSpPr>
            <p:cNvPr id="20" name="Snip Diagonal Corner Rectangle 19"/>
            <p:cNvSpPr/>
            <p:nvPr/>
          </p:nvSpPr>
          <p:spPr bwMode="auto">
            <a:xfrm>
              <a:off x="3124234" y="4255474"/>
              <a:ext cx="2286000" cy="1447801"/>
            </a:xfrm>
            <a:prstGeom prst="snip2Diag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3124234" y="4263840"/>
              <a:ext cx="2286000"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Push SQL Job</a:t>
              </a:r>
              <a:endParaRPr lang="en-US" sz="2000" dirty="0">
                <a:gradFill>
                  <a:gsLst>
                    <a:gs pos="2917">
                      <a:schemeClr val="tx1"/>
                    </a:gs>
                    <a:gs pos="30000">
                      <a:schemeClr val="tx1"/>
                    </a:gs>
                  </a:gsLst>
                  <a:lin ang="5400000" scaled="0"/>
                </a:gradFill>
              </a:endParaRPr>
            </a:p>
          </p:txBody>
        </p:sp>
        <p:sp>
          <p:nvSpPr>
            <p:cNvPr id="22" name="TextBox 21"/>
            <p:cNvSpPr txBox="1"/>
            <p:nvPr/>
          </p:nvSpPr>
          <p:spPr>
            <a:xfrm>
              <a:off x="3200434" y="4641533"/>
              <a:ext cx="2314541" cy="760208"/>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UPDATE status</a:t>
              </a:r>
            </a:p>
            <a:p>
              <a:pPr>
                <a:lnSpc>
                  <a:spcPct val="90000"/>
                </a:lnSpc>
                <a:spcAft>
                  <a:spcPts val="600"/>
                </a:spcAft>
              </a:pPr>
              <a:r>
                <a:rPr lang="en-US" sz="1400" dirty="0" smtClean="0">
                  <a:gradFill>
                    <a:gsLst>
                      <a:gs pos="2917">
                        <a:schemeClr val="tx1"/>
                      </a:gs>
                      <a:gs pos="30000">
                        <a:schemeClr val="tx1"/>
                      </a:gs>
                    </a:gsLst>
                    <a:lin ang="5400000" scaled="0"/>
                  </a:gradFill>
                </a:rPr>
                <a:t>INSERT INTO warehouse</a:t>
              </a:r>
            </a:p>
          </p:txBody>
        </p:sp>
      </p:grpSp>
      <p:grpSp>
        <p:nvGrpSpPr>
          <p:cNvPr id="23" name="Group 22"/>
          <p:cNvGrpSpPr/>
          <p:nvPr/>
        </p:nvGrpSpPr>
        <p:grpSpPr>
          <a:xfrm>
            <a:off x="5657765" y="4589568"/>
            <a:ext cx="1066800" cy="1080257"/>
            <a:chOff x="980068" y="2049461"/>
            <a:chExt cx="1066800" cy="1080257"/>
          </a:xfrm>
        </p:grpSpPr>
        <p:pic>
          <p:nvPicPr>
            <p:cNvPr id="24" name="Picture 23"/>
            <p:cNvPicPr>
              <a:picLocks noChangeAspect="1"/>
            </p:cNvPicPr>
            <p:nvPr/>
          </p:nvPicPr>
          <p:blipFill>
            <a:blip r:embed="rId2"/>
            <a:stretch>
              <a:fillRect/>
            </a:stretch>
          </p:blipFill>
          <p:spPr>
            <a:xfrm>
              <a:off x="1036637" y="2049461"/>
              <a:ext cx="953663" cy="1049760"/>
            </a:xfrm>
            <a:prstGeom prst="rect">
              <a:avLst/>
            </a:prstGeom>
          </p:spPr>
        </p:pic>
        <p:sp>
          <p:nvSpPr>
            <p:cNvPr id="25" name="TextBox 24"/>
            <p:cNvSpPr txBox="1"/>
            <p:nvPr/>
          </p:nvSpPr>
          <p:spPr>
            <a:xfrm>
              <a:off x="980068" y="2252555"/>
              <a:ext cx="1066800" cy="877163"/>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rPr>
                <a:t>Temp</a:t>
              </a:r>
              <a:br>
                <a:rPr lang="en-US" sz="1400" dirty="0" smtClean="0">
                  <a:gradFill>
                    <a:gsLst>
                      <a:gs pos="2917">
                        <a:schemeClr val="tx1"/>
                      </a:gs>
                      <a:gs pos="30000">
                        <a:schemeClr val="tx1"/>
                      </a:gs>
                    </a:gsLst>
                    <a:lin ang="5400000" scaled="0"/>
                  </a:gradFill>
                </a:rPr>
              </a:br>
              <a:r>
                <a:rPr lang="en-US" sz="1400" dirty="0" smtClean="0">
                  <a:gradFill>
                    <a:gsLst>
                      <a:gs pos="2917">
                        <a:schemeClr val="tx1"/>
                      </a:gs>
                      <a:gs pos="30000">
                        <a:schemeClr val="tx1"/>
                      </a:gs>
                    </a:gsLst>
                    <a:lin ang="5400000" scaled="0"/>
                  </a:gradFill>
                </a:rPr>
                <a:t>Ware-house</a:t>
              </a:r>
              <a:endParaRPr lang="en-US" sz="1200" dirty="0" smtClean="0">
                <a:gradFill>
                  <a:gsLst>
                    <a:gs pos="2917">
                      <a:schemeClr val="tx1"/>
                    </a:gs>
                    <a:gs pos="30000">
                      <a:schemeClr val="tx1"/>
                    </a:gs>
                  </a:gsLst>
                  <a:lin ang="5400000" scaled="0"/>
                </a:gradFill>
              </a:endParaRPr>
            </a:p>
          </p:txBody>
        </p:sp>
      </p:grpSp>
      <p:grpSp>
        <p:nvGrpSpPr>
          <p:cNvPr id="26" name="Group 25"/>
          <p:cNvGrpSpPr/>
          <p:nvPr/>
        </p:nvGrpSpPr>
        <p:grpSpPr>
          <a:xfrm>
            <a:off x="5613591" y="2360122"/>
            <a:ext cx="1066800" cy="1049760"/>
            <a:chOff x="980068" y="2049461"/>
            <a:chExt cx="1066800" cy="1049760"/>
          </a:xfrm>
        </p:grpSpPr>
        <p:pic>
          <p:nvPicPr>
            <p:cNvPr id="27" name="Picture 26"/>
            <p:cNvPicPr>
              <a:picLocks noChangeAspect="1"/>
            </p:cNvPicPr>
            <p:nvPr/>
          </p:nvPicPr>
          <p:blipFill>
            <a:blip r:embed="rId2"/>
            <a:stretch>
              <a:fillRect/>
            </a:stretch>
          </p:blipFill>
          <p:spPr>
            <a:xfrm>
              <a:off x="1036637" y="2049461"/>
              <a:ext cx="953663" cy="1049760"/>
            </a:xfrm>
            <a:prstGeom prst="rect">
              <a:avLst/>
            </a:prstGeom>
          </p:spPr>
        </p:pic>
        <p:sp>
          <p:nvSpPr>
            <p:cNvPr id="28" name="TextBox 27"/>
            <p:cNvSpPr txBox="1"/>
            <p:nvPr/>
          </p:nvSpPr>
          <p:spPr>
            <a:xfrm>
              <a:off x="980068" y="2293970"/>
              <a:ext cx="1066800"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Temp</a:t>
              </a:r>
            </a:p>
          </p:txBody>
        </p:sp>
      </p:grpSp>
      <p:cxnSp>
        <p:nvCxnSpPr>
          <p:cNvPr id="37" name="Straight Arrow Connector 36"/>
          <p:cNvCxnSpPr>
            <a:stCxn id="57" idx="1"/>
          </p:cNvCxnSpPr>
          <p:nvPr/>
        </p:nvCxnSpPr>
        <p:spPr>
          <a:xfrm flipH="1">
            <a:off x="6585588" y="2904946"/>
            <a:ext cx="1524906" cy="0"/>
          </a:xfrm>
          <a:prstGeom prst="straightConnector1">
            <a:avLst/>
          </a:prstGeom>
          <a:ln w="381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58" idx="1"/>
          </p:cNvCxnSpPr>
          <p:nvPr/>
        </p:nvCxnSpPr>
        <p:spPr>
          <a:xfrm flipH="1">
            <a:off x="6623823" y="5222376"/>
            <a:ext cx="1486671" cy="0"/>
          </a:xfrm>
          <a:prstGeom prst="straightConnector1">
            <a:avLst/>
          </a:pr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bwMode="auto">
          <a:xfrm>
            <a:off x="6994944" y="1596439"/>
            <a:ext cx="762000" cy="4251872"/>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vert"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BizTalk Server SQL Adapter</a:t>
            </a:r>
          </a:p>
        </p:txBody>
      </p:sp>
      <p:sp>
        <p:nvSpPr>
          <p:cNvPr id="57" name="Rounded Rectangle 56"/>
          <p:cNvSpPr/>
          <p:nvPr/>
        </p:nvSpPr>
        <p:spPr bwMode="auto">
          <a:xfrm>
            <a:off x="8110494" y="2420259"/>
            <a:ext cx="1846497" cy="969373"/>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Splitter</a:t>
            </a:r>
          </a:p>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Orchestration</a:t>
            </a:r>
          </a:p>
        </p:txBody>
      </p:sp>
      <p:sp>
        <p:nvSpPr>
          <p:cNvPr id="58" name="Rounded Rectangle 57"/>
          <p:cNvSpPr/>
          <p:nvPr/>
        </p:nvSpPr>
        <p:spPr bwMode="auto">
          <a:xfrm>
            <a:off x="8110494" y="4737689"/>
            <a:ext cx="1846497" cy="969373"/>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Individual</a:t>
            </a:r>
          </a:p>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Request</a:t>
            </a:r>
          </a:p>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Orchestration</a:t>
            </a:r>
          </a:p>
        </p:txBody>
      </p:sp>
      <p:cxnSp>
        <p:nvCxnSpPr>
          <p:cNvPr id="92" name="Straight Arrow Connector 91"/>
          <p:cNvCxnSpPr>
            <a:stCxn id="25" idx="1"/>
          </p:cNvCxnSpPr>
          <p:nvPr/>
        </p:nvCxnSpPr>
        <p:spPr>
          <a:xfrm flipH="1">
            <a:off x="5204051" y="5231244"/>
            <a:ext cx="453714" cy="4690"/>
          </a:xfrm>
          <a:prstGeom prst="straightConnector1">
            <a:avLst/>
          </a:pr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6" name="Rounded Rectangle 105"/>
          <p:cNvSpPr/>
          <p:nvPr/>
        </p:nvSpPr>
        <p:spPr bwMode="auto">
          <a:xfrm>
            <a:off x="10310541" y="1612418"/>
            <a:ext cx="762000" cy="4251872"/>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vert"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Custom Web Adapter</a:t>
            </a:r>
          </a:p>
        </p:txBody>
      </p:sp>
      <p:grpSp>
        <p:nvGrpSpPr>
          <p:cNvPr id="109" name="Group 108"/>
          <p:cNvGrpSpPr/>
          <p:nvPr/>
        </p:nvGrpSpPr>
        <p:grpSpPr>
          <a:xfrm>
            <a:off x="11417380" y="4473567"/>
            <a:ext cx="770008" cy="1538295"/>
            <a:chOff x="8661815" y="3040063"/>
            <a:chExt cx="770008" cy="1538295"/>
          </a:xfrm>
        </p:grpSpPr>
        <p:pic>
          <p:nvPicPr>
            <p:cNvPr id="107" name="Picture 106"/>
            <p:cNvPicPr>
              <a:picLocks noChangeAspect="1"/>
            </p:cNvPicPr>
            <p:nvPr/>
          </p:nvPicPr>
          <p:blipFill>
            <a:blip r:embed="rId3"/>
            <a:stretch>
              <a:fillRect/>
            </a:stretch>
          </p:blipFill>
          <p:spPr>
            <a:xfrm rot="5400000">
              <a:off x="8277671" y="3424207"/>
              <a:ext cx="1538295" cy="770008"/>
            </a:xfrm>
            <a:prstGeom prst="rect">
              <a:avLst/>
            </a:prstGeom>
          </p:spPr>
        </p:pic>
        <p:sp>
          <p:nvSpPr>
            <p:cNvPr id="108" name="TextBox 107"/>
            <p:cNvSpPr txBox="1"/>
            <p:nvPr/>
          </p:nvSpPr>
          <p:spPr>
            <a:xfrm rot="5400000">
              <a:off x="8426324" y="3576146"/>
              <a:ext cx="1240987"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ZirMed</a:t>
              </a:r>
            </a:p>
          </p:txBody>
        </p:sp>
      </p:grpSp>
      <p:cxnSp>
        <p:nvCxnSpPr>
          <p:cNvPr id="113" name="Straight Arrow Connector 112"/>
          <p:cNvCxnSpPr>
            <a:stCxn id="58" idx="0"/>
            <a:endCxn id="57" idx="2"/>
          </p:cNvCxnSpPr>
          <p:nvPr/>
        </p:nvCxnSpPr>
        <p:spPr>
          <a:xfrm flipV="1">
            <a:off x="9033743" y="3389632"/>
            <a:ext cx="0" cy="1348057"/>
          </a:xfrm>
          <a:prstGeom prst="straightConnector1">
            <a:avLst/>
          </a:prstGeom>
          <a:ln w="3810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08038" y="2757564"/>
            <a:ext cx="0" cy="454626"/>
          </a:xfrm>
          <a:prstGeom prst="straightConnector1">
            <a:avLst/>
          </a:prstGeom>
          <a:ln w="381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357231" y="1596439"/>
            <a:ext cx="1203406" cy="4251873"/>
            <a:chOff x="1357231" y="1596439"/>
            <a:chExt cx="1203406" cy="4251873"/>
          </a:xfrm>
        </p:grpSpPr>
        <p:sp>
          <p:nvSpPr>
            <p:cNvPr id="16" name="Rounded Rectangle 15"/>
            <p:cNvSpPr/>
            <p:nvPr/>
          </p:nvSpPr>
          <p:spPr bwMode="auto">
            <a:xfrm>
              <a:off x="1713528" y="1596439"/>
              <a:ext cx="762000" cy="4251871"/>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vert"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rot="5400000">
              <a:off x="-159013" y="3128663"/>
              <a:ext cx="4235893" cy="1203406"/>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rPr>
                <a:t>SQL </a:t>
              </a:r>
              <a:r>
                <a:rPr lang="en-US" sz="2000" dirty="0" smtClean="0">
                  <a:gradFill>
                    <a:gsLst>
                      <a:gs pos="2917">
                        <a:schemeClr val="tx1"/>
                      </a:gs>
                      <a:gs pos="30000">
                        <a:schemeClr val="tx1"/>
                      </a:gs>
                    </a:gsLst>
                    <a:lin ang="5400000" scaled="0"/>
                  </a:gradFill>
                </a:rPr>
                <a:t>Server / </a:t>
              </a:r>
              <a:r>
                <a:rPr lang="en-US" sz="2000" dirty="0">
                  <a:gradFill>
                    <a:gsLst>
                      <a:gs pos="2917">
                        <a:schemeClr val="tx1"/>
                      </a:gs>
                      <a:gs pos="30000">
                        <a:schemeClr val="tx1"/>
                      </a:gs>
                    </a:gsLst>
                    <a:lin ang="5400000" scaled="0"/>
                  </a:gradFill>
                </a:rPr>
                <a:t>Linked Server</a:t>
              </a:r>
            </a:p>
            <a:p>
              <a:pPr algn="ctr">
                <a:lnSpc>
                  <a:spcPct val="90000"/>
                </a:lnSpc>
                <a:spcAft>
                  <a:spcPts val="600"/>
                </a:spcAft>
              </a:pPr>
              <a:r>
                <a:rPr lang="en-US" sz="2000" dirty="0" smtClean="0">
                  <a:gradFill>
                    <a:gsLst>
                      <a:gs pos="2917">
                        <a:schemeClr val="tx1"/>
                      </a:gs>
                      <a:gs pos="30000">
                        <a:schemeClr val="tx1"/>
                      </a:gs>
                    </a:gsLst>
                    <a:lin ang="5400000" scaled="0"/>
                  </a:gradFill>
                </a:rPr>
                <a:t>Informix </a:t>
              </a:r>
              <a:r>
                <a:rPr lang="en-US" sz="2000" dirty="0">
                  <a:gradFill>
                    <a:gsLst>
                      <a:gs pos="2917">
                        <a:schemeClr val="tx1"/>
                      </a:gs>
                      <a:gs pos="30000">
                        <a:schemeClr val="tx1"/>
                      </a:gs>
                    </a:gsLst>
                    <a:lin ang="5400000" scaled="0"/>
                  </a:gradFill>
                </a:rPr>
                <a:t>OLE DB Provider</a:t>
              </a:r>
              <a:br>
                <a:rPr lang="en-US" sz="2000" dirty="0">
                  <a:gradFill>
                    <a:gsLst>
                      <a:gs pos="2917">
                        <a:schemeClr val="tx1"/>
                      </a:gs>
                      <a:gs pos="30000">
                        <a:schemeClr val="tx1"/>
                      </a:gs>
                    </a:gsLst>
                    <a:lin ang="5400000" scaled="0"/>
                  </a:gradFill>
                </a:rPr>
              </a:br>
              <a:endParaRPr lang="en-US" sz="2000" dirty="0" smtClean="0">
                <a:gradFill>
                  <a:gsLst>
                    <a:gs pos="2917">
                      <a:schemeClr val="tx1"/>
                    </a:gs>
                    <a:gs pos="30000">
                      <a:schemeClr val="tx1"/>
                    </a:gs>
                  </a:gsLst>
                  <a:lin ang="5400000" scaled="0"/>
                </a:gradFill>
              </a:endParaRPr>
            </a:p>
          </p:txBody>
        </p:sp>
      </p:grpSp>
      <p:sp>
        <p:nvSpPr>
          <p:cNvPr id="29" name="TextBox 28"/>
          <p:cNvSpPr txBox="1"/>
          <p:nvPr/>
        </p:nvSpPr>
        <p:spPr>
          <a:xfrm>
            <a:off x="7925846" y="1374278"/>
            <a:ext cx="2209799"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BizTalk Server</a:t>
            </a:r>
          </a:p>
        </p:txBody>
      </p:sp>
      <p:sp>
        <p:nvSpPr>
          <p:cNvPr id="50" name="TextBox 49"/>
          <p:cNvSpPr txBox="1"/>
          <p:nvPr/>
        </p:nvSpPr>
        <p:spPr>
          <a:xfrm>
            <a:off x="2836216" y="1403797"/>
            <a:ext cx="2209799"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SQL Server</a:t>
            </a:r>
          </a:p>
        </p:txBody>
      </p:sp>
      <p:sp>
        <p:nvSpPr>
          <p:cNvPr id="55" name="TextBox 54"/>
          <p:cNvSpPr txBox="1"/>
          <p:nvPr/>
        </p:nvSpPr>
        <p:spPr>
          <a:xfrm>
            <a:off x="193065" y="1341470"/>
            <a:ext cx="1315449"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Informix</a:t>
            </a:r>
          </a:p>
        </p:txBody>
      </p:sp>
    </p:spTree>
    <p:extLst>
      <p:ext uri="{BB962C8B-B14F-4D97-AF65-F5344CB8AC3E}">
        <p14:creationId xmlns:p14="http://schemas.microsoft.com/office/powerpoint/2010/main" val="408352569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Original solution used multiple steps</a:t>
            </a:r>
            <a:endParaRPr lang="en-US" dirty="0"/>
          </a:p>
        </p:txBody>
      </p:sp>
      <p:sp>
        <p:nvSpPr>
          <p:cNvPr id="5" name="Text Placeholder 4"/>
          <p:cNvSpPr>
            <a:spLocks noGrp="1"/>
          </p:cNvSpPr>
          <p:nvPr>
            <p:ph type="body" sz="quarter" idx="11"/>
          </p:nvPr>
        </p:nvSpPr>
        <p:spPr/>
        <p:txBody>
          <a:bodyPr/>
          <a:lstStyle/>
          <a:p>
            <a:r>
              <a:rPr lang="en-US" dirty="0" smtClean="0"/>
              <a:t>BizTalk adapters for EDI</a:t>
            </a:r>
          </a:p>
          <a:p>
            <a:pPr lvl="1"/>
            <a:r>
              <a:rPr lang="en-US" dirty="0" smtClean="0"/>
              <a:t>Access CMS and ZirMed</a:t>
            </a:r>
          </a:p>
          <a:p>
            <a:r>
              <a:rPr lang="en-US" dirty="0" smtClean="0"/>
              <a:t>Custom two-step “data pump” for Informix</a:t>
            </a:r>
          </a:p>
          <a:p>
            <a:pPr lvl="1"/>
            <a:r>
              <a:rPr lang="en-US" dirty="0" smtClean="0"/>
              <a:t>BizTalk WCF Adapter for SQL Server</a:t>
            </a:r>
          </a:p>
          <a:p>
            <a:pPr lvl="1"/>
            <a:r>
              <a:rPr lang="en-US" dirty="0" smtClean="0"/>
              <a:t>SQL Server stored procedures to provide logic and transactions</a:t>
            </a:r>
          </a:p>
          <a:p>
            <a:pPr lvl="1"/>
            <a:r>
              <a:rPr lang="en-US" dirty="0" smtClean="0"/>
              <a:t>SQL Server linked service to redirect SQL commands to Informix</a:t>
            </a:r>
          </a:p>
          <a:p>
            <a:r>
              <a:rPr lang="en-US" dirty="0" smtClean="0"/>
              <a:t>IBM OLE DB Provider for Informix connects over IBM Client for Informix</a:t>
            </a:r>
          </a:p>
          <a:p>
            <a:pPr lvl="1"/>
            <a:r>
              <a:rPr lang="en-US" dirty="0" smtClean="0"/>
              <a:t>IBM Informix Dynamic Server V11.70 for AIX running on POWER7</a:t>
            </a:r>
          </a:p>
          <a:p>
            <a:pPr lvl="1"/>
            <a:r>
              <a:rPr lang="en-US" dirty="0" smtClean="0"/>
              <a:t>Informix stored procedures to input new orders and update status</a:t>
            </a:r>
            <a:endParaRPr lang="en-US" dirty="0"/>
          </a:p>
        </p:txBody>
      </p:sp>
    </p:spTree>
    <p:extLst>
      <p:ext uri="{BB962C8B-B14F-4D97-AF65-F5344CB8AC3E}">
        <p14:creationId xmlns:p14="http://schemas.microsoft.com/office/powerpoint/2010/main" val="304971939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txBox="1">
            <a:spLocks/>
          </p:cNvSpPr>
          <p:nvPr/>
        </p:nvSpPr>
        <p:spPr>
          <a:xfrm>
            <a:off x="274638" y="7656614"/>
            <a:ext cx="11887200" cy="524451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200" dirty="0" smtClean="0">
                <a:latin typeface="Segoe UI Semilight" panose="020B0402040204020203" pitchFamily="34" charset="0"/>
                <a:cs typeface="Segoe UI Semilight" panose="020B0402040204020203" pitchFamily="34" charset="0"/>
              </a:rPr>
              <a:t>During these outages, call-center representatives were unable </a:t>
            </a:r>
            <a:br>
              <a:rPr lang="en-US" sz="3200" dirty="0" smtClean="0">
                <a:latin typeface="Segoe UI Semilight" panose="020B0402040204020203" pitchFamily="34" charset="0"/>
                <a:cs typeface="Segoe UI Semilight" panose="020B0402040204020203" pitchFamily="34" charset="0"/>
              </a:rPr>
            </a:br>
            <a:r>
              <a:rPr lang="en-US" sz="3200" dirty="0" smtClean="0">
                <a:latin typeface="Segoe UI Semilight" panose="020B0402040204020203" pitchFamily="34" charset="0"/>
                <a:cs typeface="Segoe UI Semilight" panose="020B0402040204020203" pitchFamily="34" charset="0"/>
              </a:rPr>
              <a:t>to confirm customers’ eligibility over the phone</a:t>
            </a:r>
          </a:p>
          <a:p>
            <a:pPr marL="0" lvl="1" indent="0">
              <a:lnSpc>
                <a:spcPct val="95000"/>
              </a:lnSpc>
              <a:spcBef>
                <a:spcPts val="600"/>
              </a:spcBef>
              <a:spcAft>
                <a:spcPts val="1200"/>
              </a:spcAft>
              <a:buNone/>
            </a:pPr>
            <a:r>
              <a:rPr lang="en-US" sz="2000" dirty="0" smtClean="0"/>
              <a:t>A number of representative were routinely reassigned to calling insurance providers to manually </a:t>
            </a:r>
            <a:br>
              <a:rPr lang="en-US" sz="2000" dirty="0" smtClean="0"/>
            </a:br>
            <a:r>
              <a:rPr lang="en-US" sz="2000" dirty="0" smtClean="0"/>
              <a:t>verify coverage</a:t>
            </a:r>
          </a:p>
          <a:p>
            <a:pPr marL="0" lvl="1" indent="0">
              <a:lnSpc>
                <a:spcPct val="95000"/>
              </a:lnSpc>
              <a:spcBef>
                <a:spcPts val="600"/>
              </a:spcBef>
              <a:spcAft>
                <a:spcPts val="1800"/>
              </a:spcAft>
              <a:buNone/>
            </a:pPr>
            <a:r>
              <a:rPr lang="en-US" sz="2000" dirty="0" smtClean="0"/>
              <a:t>Customers grew increasingly impatient, and Byram was losing business as a result</a:t>
            </a:r>
          </a:p>
          <a:p>
            <a:pPr marL="239713" indent="-239713">
              <a:buFontTx/>
              <a:buNone/>
            </a:pPr>
            <a:r>
              <a:rPr lang="en-US" sz="3200" dirty="0" smtClean="0">
                <a:latin typeface="Segoe UI Semilight" panose="020B0402040204020203" pitchFamily="34" charset="0"/>
                <a:cs typeface="Segoe UI Semilight" panose="020B0402040204020203" pitchFamily="34" charset="0"/>
              </a:rPr>
              <a:t>“ When we were only processing a few records and the data sets were small, it wasn’t an issue,” recalls Piecora. “But as we grew in volume, the model became very inefficient; the two-tier solution we had created using SQL Server with IBM Informix OLE DB Provider and IBM Client as a data pump just couldn’t scale to meet the volume of new business.</a:t>
            </a:r>
            <a:r>
              <a:rPr lang="en-US" sz="1050" dirty="0" smtClean="0">
                <a:latin typeface="Segoe UI Semilight" panose="020B0402040204020203" pitchFamily="34" charset="0"/>
                <a:cs typeface="Segoe UI Semilight" panose="020B0402040204020203" pitchFamily="34" charset="0"/>
              </a:rPr>
              <a:t> </a:t>
            </a:r>
            <a:r>
              <a:rPr lang="en-US" sz="3200" dirty="0" smtClean="0">
                <a:latin typeface="Segoe UI Semilight" panose="020B0402040204020203" pitchFamily="34" charset="0"/>
                <a:cs typeface="Segoe UI Semilight" panose="020B0402040204020203" pitchFamily="34" charset="0"/>
              </a:rPr>
              <a:t>”</a:t>
            </a:r>
            <a:endParaRPr lang="en-US" sz="3200" dirty="0">
              <a:latin typeface="Segoe UI Semilight" panose="020B0402040204020203" pitchFamily="34" charset="0"/>
              <a:cs typeface="Segoe UI Semilight" panose="020B0402040204020203" pitchFamily="34" charset="0"/>
            </a:endParaRPr>
          </a:p>
        </p:txBody>
      </p:sp>
      <p:sp>
        <p:nvSpPr>
          <p:cNvPr id="4" name="Content Placeholder 3"/>
          <p:cNvSpPr>
            <a:spLocks noGrp="1"/>
          </p:cNvSpPr>
          <p:nvPr>
            <p:ph type="body" sz="quarter" idx="10"/>
          </p:nvPr>
        </p:nvSpPr>
        <p:spPr>
          <a:xfrm>
            <a:off x="274638" y="1212850"/>
            <a:ext cx="11887200" cy="5672322"/>
          </a:xfrm>
        </p:spPr>
        <p:txBody>
          <a:bodyPr/>
          <a:lstStyle/>
          <a:p>
            <a:pPr marL="0" indent="0">
              <a:buNone/>
            </a:pPr>
            <a:r>
              <a:rPr lang="en-US" sz="3200" dirty="0" smtClean="0">
                <a:latin typeface="Segoe UI Semilight" panose="020B0402040204020203" pitchFamily="34" charset="0"/>
                <a:cs typeface="Segoe UI Semilight" panose="020B0402040204020203" pitchFamily="34" charset="0"/>
              </a:rPr>
              <a:t>Byram had recently experienced rapid growth</a:t>
            </a:r>
          </a:p>
          <a:p>
            <a:pPr marL="0" lvl="1" indent="0">
              <a:lnSpc>
                <a:spcPct val="95000"/>
              </a:lnSpc>
              <a:spcBef>
                <a:spcPts val="600"/>
              </a:spcBef>
              <a:spcAft>
                <a:spcPts val="1200"/>
              </a:spcAft>
              <a:buNone/>
            </a:pPr>
            <a:r>
              <a:rPr lang="en-US" sz="2000" dirty="0" smtClean="0"/>
              <a:t>Acquisitions and an organic growth rate of 30 percent per year have doubled the size </a:t>
            </a:r>
            <a:br>
              <a:rPr lang="en-US" sz="2000" dirty="0" smtClean="0"/>
            </a:br>
            <a:r>
              <a:rPr lang="en-US" sz="2000" dirty="0" smtClean="0"/>
              <a:t>of the business </a:t>
            </a:r>
          </a:p>
          <a:p>
            <a:pPr marL="0" indent="0">
              <a:buNone/>
            </a:pPr>
            <a:r>
              <a:rPr lang="en-US" sz="3200" dirty="0" smtClean="0">
                <a:latin typeface="Segoe UI Semilight" panose="020B0402040204020203" pitchFamily="34" charset="0"/>
                <a:cs typeface="Segoe UI Semilight" panose="020B0402040204020203" pitchFamily="34" charset="0"/>
              </a:rPr>
              <a:t>With the increasing transactional volume, performance </a:t>
            </a:r>
            <a:br>
              <a:rPr lang="en-US" sz="3200" dirty="0" smtClean="0">
                <a:latin typeface="Segoe UI Semilight" panose="020B0402040204020203" pitchFamily="34" charset="0"/>
                <a:cs typeface="Segoe UI Semilight" panose="020B0402040204020203" pitchFamily="34" charset="0"/>
              </a:rPr>
            </a:br>
            <a:r>
              <a:rPr lang="en-US" sz="3200" dirty="0" smtClean="0">
                <a:latin typeface="Segoe UI Semilight" panose="020B0402040204020203" pitchFamily="34" charset="0"/>
                <a:cs typeface="Segoe UI Semilight" panose="020B0402040204020203" pitchFamily="34" charset="0"/>
              </a:rPr>
              <a:t>of the verification processes degraded sharply</a:t>
            </a:r>
          </a:p>
          <a:p>
            <a:pPr marL="0" lvl="1" indent="0">
              <a:buNone/>
            </a:pPr>
            <a:r>
              <a:rPr lang="en-US" sz="2000" dirty="0" smtClean="0"/>
              <a:t>As the number of records increased, the time required to process each record also increased</a:t>
            </a:r>
          </a:p>
          <a:p>
            <a:pPr marL="0" lvl="1" indent="0">
              <a:lnSpc>
                <a:spcPct val="95000"/>
              </a:lnSpc>
              <a:spcBef>
                <a:spcPts val="600"/>
              </a:spcBef>
              <a:spcAft>
                <a:spcPts val="1200"/>
              </a:spcAft>
              <a:buNone/>
            </a:pPr>
            <a:r>
              <a:rPr lang="en-US" sz="2000" dirty="0"/>
              <a:t>Byram was forced to freeze new requests—sometimes for days—until the backlog had cleared</a:t>
            </a:r>
          </a:p>
          <a:p>
            <a:pPr marL="0" indent="0">
              <a:buNone/>
            </a:pPr>
            <a:r>
              <a:rPr lang="en-US" sz="3200" dirty="0" smtClean="0">
                <a:latin typeface="Segoe UI Semilight" panose="020B0402040204020203" pitchFamily="34" charset="0"/>
                <a:cs typeface="Segoe UI Semilight" panose="020B0402040204020203" pitchFamily="34" charset="0"/>
              </a:rPr>
              <a:t>Performance </a:t>
            </a:r>
            <a:r>
              <a:rPr lang="en-US" sz="3200" dirty="0">
                <a:latin typeface="Segoe UI Semilight" panose="020B0402040204020203" pitchFamily="34" charset="0"/>
                <a:cs typeface="Segoe UI Semilight" panose="020B0402040204020203" pitchFamily="34" charset="0"/>
              </a:rPr>
              <a:t>degradation created instability in the system, </a:t>
            </a:r>
            <a:r>
              <a:rPr lang="en-US" sz="3200" dirty="0" smtClean="0">
                <a:latin typeface="Segoe UI Semilight" panose="020B0402040204020203" pitchFamily="34" charset="0"/>
                <a:cs typeface="Segoe UI Semilight" panose="020B0402040204020203" pitchFamily="34" charset="0"/>
              </a:rPr>
              <a:t/>
            </a:r>
            <a:br>
              <a:rPr lang="en-US" sz="3200" dirty="0" smtClean="0">
                <a:latin typeface="Segoe UI Semilight" panose="020B0402040204020203" pitchFamily="34" charset="0"/>
                <a:cs typeface="Segoe UI Semilight" panose="020B0402040204020203" pitchFamily="34" charset="0"/>
              </a:rPr>
            </a:br>
            <a:r>
              <a:rPr lang="en-US" sz="3200" dirty="0" smtClean="0">
                <a:latin typeface="Segoe UI Semilight" panose="020B0402040204020203" pitchFamily="34" charset="0"/>
                <a:cs typeface="Segoe UI Semilight" panose="020B0402040204020203" pitchFamily="34" charset="0"/>
              </a:rPr>
              <a:t>which </a:t>
            </a:r>
            <a:r>
              <a:rPr lang="en-US" sz="3200" dirty="0">
                <a:latin typeface="Segoe UI Semilight" panose="020B0402040204020203" pitchFamily="34" charset="0"/>
                <a:cs typeface="Segoe UI Semilight" panose="020B0402040204020203" pitchFamily="34" charset="0"/>
              </a:rPr>
              <a:t>was extremely difficult to troubleshoot because of the layered complexity</a:t>
            </a:r>
          </a:p>
          <a:p>
            <a:pPr marL="0" lvl="1" indent="0">
              <a:buNone/>
            </a:pPr>
            <a:r>
              <a:rPr lang="en-US" sz="2000" dirty="0"/>
              <a:t>When the connection between SQL Server and Informix timed out (typically once a </a:t>
            </a:r>
            <a:r>
              <a:rPr lang="en-US" sz="2000" dirty="0" smtClean="0"/>
              <a:t>week)</a:t>
            </a:r>
          </a:p>
          <a:p>
            <a:pPr marL="0" lvl="1" indent="0">
              <a:buNone/>
            </a:pPr>
            <a:r>
              <a:rPr lang="en-US" sz="2000" dirty="0" smtClean="0"/>
              <a:t>Only </a:t>
            </a:r>
            <a:r>
              <a:rPr lang="en-US" sz="2000" dirty="0"/>
              <a:t>way to restore the connection was to physically restart the server running BizTalk and reinitiate any stalled batch processes, which could take hours to complete </a:t>
            </a:r>
          </a:p>
        </p:txBody>
      </p:sp>
      <p:sp>
        <p:nvSpPr>
          <p:cNvPr id="3" name="Rectangle 2"/>
          <p:cNvSpPr/>
          <p:nvPr/>
        </p:nvSpPr>
        <p:spPr bwMode="auto">
          <a:xfrm>
            <a:off x="0" y="0"/>
            <a:ext cx="12438743" cy="133531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Increased volume causes problems</a:t>
            </a:r>
            <a:endParaRPr lang="en-US" dirty="0"/>
          </a:p>
        </p:txBody>
      </p:sp>
      <p:sp>
        <p:nvSpPr>
          <p:cNvPr id="8" name="Rectangle 7"/>
          <p:cNvSpPr/>
          <p:nvPr/>
        </p:nvSpPr>
        <p:spPr bwMode="auto">
          <a:xfrm>
            <a:off x="0" y="6765175"/>
            <a:ext cx="12438743" cy="2968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57374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48193" decel="51807" fill="hold" grpId="0" nodeType="clickEffect">
                                  <p:stCondLst>
                                    <p:cond delay="0"/>
                                  </p:stCondLst>
                                  <p:childTnLst>
                                    <p:animMotion origin="layout" path="M 0 4.37585E-6 L 0 -1.07831 " pathEditMode="relative" rAng="0" ptsTypes="AA">
                                      <p:cBhvr>
                                        <p:cTn id="6" dur="830" fill="hold"/>
                                        <p:tgtEl>
                                          <p:spTgt spid="4"/>
                                        </p:tgtEl>
                                        <p:attrNameLst>
                                          <p:attrName>ppt_x</p:attrName>
                                          <p:attrName>ppt_y</p:attrName>
                                        </p:attrNameLst>
                                      </p:cBhvr>
                                      <p:rCtr x="0" y="-53926"/>
                                    </p:animMotion>
                                  </p:childTnLst>
                                </p:cTn>
                              </p:par>
                              <p:par>
                                <p:cTn id="7" presetID="64" presetClass="path" presetSubtype="0" accel="48193" decel="51807" fill="hold" grpId="0" nodeType="withEffect">
                                  <p:stCondLst>
                                    <p:cond delay="0"/>
                                  </p:stCondLst>
                                  <p:childTnLst>
                                    <p:animMotion origin="layout" path="M 0 3.07308E-6 L 0 -0.92125 " pathEditMode="relative" rAng="0" ptsTypes="AA">
                                      <p:cBhvr>
                                        <p:cTn id="8" dur="830" fill="hold"/>
                                        <p:tgtEl>
                                          <p:spTgt spid="10"/>
                                        </p:tgtEl>
                                        <p:attrNameLst>
                                          <p:attrName>ppt_x</p:attrName>
                                          <p:attrName>ppt_y</p:attrName>
                                        </p:attrNameLst>
                                      </p:cBhvr>
                                      <p:rCtr x="0" y="-46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to the business during outages</a:t>
            </a:r>
            <a:endParaRPr lang="en-US" dirty="0"/>
          </a:p>
        </p:txBody>
      </p:sp>
      <p:sp>
        <p:nvSpPr>
          <p:cNvPr id="4" name="Content Placeholder 3"/>
          <p:cNvSpPr>
            <a:spLocks noGrp="1"/>
          </p:cNvSpPr>
          <p:nvPr>
            <p:ph type="body" sz="quarter" idx="11"/>
          </p:nvPr>
        </p:nvSpPr>
        <p:spPr>
          <a:xfrm>
            <a:off x="274639" y="1212849"/>
            <a:ext cx="11889564" cy="3533275"/>
          </a:xfrm>
        </p:spPr>
        <p:txBody>
          <a:bodyPr/>
          <a:lstStyle/>
          <a:p>
            <a:r>
              <a:rPr lang="en-US" sz="3600" dirty="0" smtClean="0">
                <a:latin typeface="Segoe UI Semilight" panose="020B0402040204020203" pitchFamily="34" charset="0"/>
                <a:cs typeface="Segoe UI Semilight" panose="020B0402040204020203" pitchFamily="34" charset="0"/>
              </a:rPr>
              <a:t>Call center representatives</a:t>
            </a:r>
          </a:p>
          <a:p>
            <a:pPr lvl="1"/>
            <a:r>
              <a:rPr lang="en-US" sz="2400" dirty="0" smtClean="0"/>
              <a:t>Unable to confirm customer eligibility over phone</a:t>
            </a:r>
          </a:p>
          <a:p>
            <a:pPr lvl="1">
              <a:lnSpc>
                <a:spcPct val="95000"/>
              </a:lnSpc>
              <a:spcAft>
                <a:spcPts val="1200"/>
              </a:spcAft>
            </a:pPr>
            <a:r>
              <a:rPr lang="en-US" sz="2400" dirty="0" smtClean="0"/>
              <a:t>Routinely reassigned to calling insurance providers to manually verify coverage</a:t>
            </a:r>
          </a:p>
          <a:p>
            <a:r>
              <a:rPr lang="en-US" sz="3600" dirty="0" smtClean="0">
                <a:latin typeface="Segoe UI Semilight" panose="020B0402040204020203" pitchFamily="34" charset="0"/>
                <a:cs typeface="Segoe UI Semilight" panose="020B0402040204020203" pitchFamily="34" charset="0"/>
              </a:rPr>
              <a:t>Customers</a:t>
            </a:r>
          </a:p>
          <a:p>
            <a:pPr lvl="1">
              <a:lnSpc>
                <a:spcPct val="95000"/>
              </a:lnSpc>
              <a:spcAft>
                <a:spcPts val="1200"/>
              </a:spcAft>
            </a:pPr>
            <a:r>
              <a:rPr lang="en-US" sz="2400" dirty="0"/>
              <a:t>Grew increasingly impatient</a:t>
            </a:r>
          </a:p>
          <a:p>
            <a:r>
              <a:rPr lang="en-US" sz="3600" dirty="0">
                <a:latin typeface="Segoe UI Semilight" panose="020B0402040204020203" pitchFamily="34" charset="0"/>
                <a:cs typeface="Segoe UI Semilight" panose="020B0402040204020203" pitchFamily="34" charset="0"/>
              </a:rPr>
              <a:t>Byram was losing business as a result</a:t>
            </a:r>
          </a:p>
        </p:txBody>
      </p:sp>
    </p:spTree>
    <p:extLst>
      <p:ext uri="{BB962C8B-B14F-4D97-AF65-F5344CB8AC3E}">
        <p14:creationId xmlns:p14="http://schemas.microsoft.com/office/powerpoint/2010/main" val="101574583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32 Integrate 20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ntegrate_2014_Template.potx" id="{5B44D734-3D4E-4857-804B-2EE0A26B0895}" vid="{212B072C-3799-47B3-96B0-3A3C54F8FC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30" ma:contentTypeDescription="" ma:contentTypeScope="" ma:versionID="471ee07b1aea19278f8cd6978faf492f">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10ff302c8a1f04ec99a7b1e994ec1e4"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4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15</Value>
      <Value>102</Value>
    </TaxCatchAll>
    <Event_x0020_End_x0020_Date xmlns="e36bfbf9-5e42-489c-a259-4c54eb22cb57">2014-12-05T08:00:00+00:00</Event_x0020_End_x0020_Date>
    <Event_x0020_Start_x0020_Date xmlns="e36bfbf9-5e42-489c-a259-4c54eb22cb57">2014-12-03T08:00:00+00:00</Event_x0020_Start_x0020_Date>
    <MS_x0020_Speaker xmlns="e36bfbf9-5e42-489c-a259-4c54eb22cb57">
      <UserInfo>
        <DisplayName/>
        <AccountId xsi:nil="true"/>
        <AccountType/>
      </UserInfo>
    </MS_x0020_Speaker>
    <External_x0020_Speaker xmlns="e36bfbf9-5e42-489c-a259-4c54eb22cb57">Eric Stott, Jorge Gomez, Paul Larsen</External_x0020_Speaker>
    <Session_x0020_Code xmlns="e36bfbf9-5e42-489c-a259-4c54eb22cb57" xsi:nil="true"/>
    <Presentation_x0020_Date xmlns="e36bfbf9-5e42-489c-a259-4c54eb22cb57" xsi:nil="tru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Microsoft Redmond Campus</TermName>
          <TermId xmlns="http://schemas.microsoft.com/office/infopath/2007/PartnerControls">3cd96142-cb30-40de-9c66-cd17f1bb8ca1</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1CBF09-CED9-4C54-85D9-609719CF3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schemas.microsoft.com/sharepoint/v3"/>
    <ds:schemaRef ds:uri="e36bfbf9-5e42-489c-a259-4c54eb22cb57"/>
    <ds:schemaRef ds:uri="http://purl.org/dc/elements/1.1/"/>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230e9df3-be65-4c73-a93b-d1236ebd677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Integrate_2014_Template</Template>
  <TotalTime>431</TotalTime>
  <Words>1121</Words>
  <Application>Microsoft Office PowerPoint</Application>
  <PresentationFormat>Custom</PresentationFormat>
  <Paragraphs>249</Paragraphs>
  <Slides>28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Segoe Pro SemiLight</vt:lpstr>
      <vt:lpstr>Segoe UI</vt:lpstr>
      <vt:lpstr>Segoe UI Light</vt:lpstr>
      <vt:lpstr>Segoe UI Semibold</vt:lpstr>
      <vt:lpstr>Segoe UI Semilight</vt:lpstr>
      <vt:lpstr>Segoe UI Symbol</vt:lpstr>
      <vt:lpstr>Wingdings</vt:lpstr>
      <vt:lpstr>5-30632 Integrate 2014 Speaker PPT Template</vt:lpstr>
      <vt:lpstr>PowerPoint Presentation</vt:lpstr>
      <vt:lpstr>Byram Healthcare</vt:lpstr>
      <vt:lpstr>“We promise that if the patient makes  one phone call to us, we’ll take care of everything, but that can be a challenge. “</vt:lpstr>
      <vt:lpstr>Customer call center order processing</vt:lpstr>
      <vt:lpstr>“ In the medical insurance realm, there’s no single system  that provides an accurate and timely means to verify coverage and reimbursement rates for specific products.   It can be a difficult system to work with. “</vt:lpstr>
      <vt:lpstr>Original solution using SQL Server</vt:lpstr>
      <vt:lpstr>Original solution used multiple steps</vt:lpstr>
      <vt:lpstr>Increased volume causes problems</vt:lpstr>
      <vt:lpstr>Impact to the business during outages</vt:lpstr>
      <vt:lpstr>“ When we were only processing a few records and the data sets were small, it wasn’t an issue.   But as we grew in volume, the model became very inefficient; the two-tier solution we had created using SQL Server with IBM Informix OLE DB Provider and IBM Client as a data pump just couldn’t scale to meet the volume of new business. “</vt:lpstr>
      <vt:lpstr>Original solution using SQL Server</vt:lpstr>
      <vt:lpstr>New solution with no intermediary steps</vt:lpstr>
      <vt:lpstr>New solution required greater scalability</vt:lpstr>
      <vt:lpstr>Original system compared to new system</vt:lpstr>
      <vt:lpstr>New adapter improved IT organization</vt:lpstr>
      <vt:lpstr>“ The adapter works significantly better than the  data pump.  Where we had been seeing 10-second response times, we’re now seeing sub-second response times. All the work that had happened in SQL Server is now happening within the BizTalk environment. “</vt:lpstr>
      <vt:lpstr>“ The Microsoft BizTalk Adapter for Informix has renewed our commitment to BizTalk Server.   This is a solution that can meet our needs now  and for the foreseeable future. “</vt:lpstr>
      <vt:lpstr>PowerPoint Presentation</vt:lpstr>
      <vt:lpstr>Demo</vt:lpstr>
      <vt:lpstr>BizTalk Adapter for Informix</vt:lpstr>
      <vt:lpstr>PowerPoint Presentation</vt:lpstr>
      <vt:lpstr>Demo</vt:lpstr>
      <vt:lpstr>Host Integration Roadmap</vt:lpstr>
      <vt:lpstr>Takeaways</vt:lpstr>
      <vt:lpstr>More Information</vt:lpstr>
      <vt:lpstr>Questions</vt:lpstr>
      <vt:lpstr>Thank you</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Byram Healthcare speeds processes and reduces downtime using BizTalk Adapter for Informix</dc:title>
  <dc:subject>Integrate 2014</dc:subject>
  <dc:creator>Barb Ferderer</dc:creator>
  <cp:keywords/>
  <dc:description>Template: Zach LaMance, Silver Fox Prod
Formatting: 
Audience Type:
Event Dates: December 3–5
Event Location: Redmond, WA</dc:description>
  <cp:lastModifiedBy>Guy Larsen</cp:lastModifiedBy>
  <cp:revision>61</cp:revision>
  <dcterms:created xsi:type="dcterms:W3CDTF">2014-11-26T01:10:22Z</dcterms:created>
  <dcterms:modified xsi:type="dcterms:W3CDTF">2014-12-05T17:10:22Z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15;#Microsoft Conference Center|9ee5e79d-18a6-44c6-bfde-7021198eb4fc</vt:lpwstr>
  </property>
  <property fmtid="{D5CDD505-2E9C-101B-9397-08002B2CF9AE}" pid="7" name="Track">
    <vt:lpwstr/>
  </property>
  <property fmtid="{D5CDD505-2E9C-101B-9397-08002B2CF9AE}" pid="8" name="Event Location">
    <vt:lpwstr>102;#Microsoft Redmond Campus|3cd96142-cb30-40de-9c66-cd17f1bb8ca1</vt:lpwstr>
  </property>
  <property fmtid="{D5CDD505-2E9C-101B-9397-08002B2CF9AE}" pid="9" name="Campaign">
    <vt:lpwstr/>
  </property>
  <property fmtid="{D5CDD505-2E9C-101B-9397-08002B2CF9AE}" pid="10" name="Audience1">
    <vt:lpwstr/>
  </property>
  <property fmtid="{D5CDD505-2E9C-101B-9397-08002B2CF9AE}" pid="11" name="Event Name">
    <vt:lpwstr/>
  </property>
  <property fmtid="{D5CDD505-2E9C-101B-9397-08002B2CF9AE}" pid="12" name="TaxKeyword">
    <vt:lpwstr/>
  </property>
</Properties>
</file>