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95" r:id="rId5"/>
  </p:sldMasterIdLst>
  <p:notesMasterIdLst>
    <p:notesMasterId r:id="rId41"/>
  </p:notesMasterIdLst>
  <p:handoutMasterIdLst>
    <p:handoutMasterId r:id="rId42"/>
  </p:handoutMasterIdLst>
  <p:sldIdLst>
    <p:sldId id="1496" r:id="rId6"/>
    <p:sldId id="1453" r:id="rId7"/>
    <p:sldId id="1458" r:id="rId8"/>
    <p:sldId id="1489" r:id="rId9"/>
    <p:sldId id="1459" r:id="rId10"/>
    <p:sldId id="1460" r:id="rId11"/>
    <p:sldId id="1461" r:id="rId12"/>
    <p:sldId id="1462" r:id="rId13"/>
    <p:sldId id="1464" r:id="rId14"/>
    <p:sldId id="1465" r:id="rId15"/>
    <p:sldId id="1466" r:id="rId16"/>
    <p:sldId id="1471" r:id="rId17"/>
    <p:sldId id="1468" r:id="rId18"/>
    <p:sldId id="1469" r:id="rId19"/>
    <p:sldId id="1470" r:id="rId20"/>
    <p:sldId id="1472" r:id="rId21"/>
    <p:sldId id="1473" r:id="rId22"/>
    <p:sldId id="1474" r:id="rId23"/>
    <p:sldId id="1475" r:id="rId24"/>
    <p:sldId id="1476" r:id="rId25"/>
    <p:sldId id="1477" r:id="rId26"/>
    <p:sldId id="1478" r:id="rId27"/>
    <p:sldId id="1479" r:id="rId28"/>
    <p:sldId id="1481" r:id="rId29"/>
    <p:sldId id="1482" r:id="rId30"/>
    <p:sldId id="1484" r:id="rId31"/>
    <p:sldId id="1485" r:id="rId32"/>
    <p:sldId id="1486" r:id="rId33"/>
    <p:sldId id="1487" r:id="rId34"/>
    <p:sldId id="1490" r:id="rId35"/>
    <p:sldId id="1491" r:id="rId36"/>
    <p:sldId id="1492" r:id="rId37"/>
    <p:sldId id="1493" r:id="rId38"/>
    <p:sldId id="1494" r:id="rId39"/>
    <p:sldId id="1132" r:id="rId4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DC3C00"/>
    <a:srgbClr val="002050"/>
    <a:srgbClr val="009E49"/>
    <a:srgbClr val="0072C6"/>
    <a:srgbClr val="00BCF2"/>
    <a:srgbClr val="7FBA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70" autoAdjust="0"/>
    <p:restoredTop sz="94561" autoAdjust="0"/>
  </p:normalViewPr>
  <p:slideViewPr>
    <p:cSldViewPr snapToObjects="1">
      <p:cViewPr varScale="1">
        <p:scale>
          <a:sx n="59" d="100"/>
          <a:sy n="59" d="100"/>
        </p:scale>
        <p:origin x="456" y="60"/>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3536"/>
    </p:cViewPr>
  </p:sorterViewPr>
  <p:notesViewPr>
    <p:cSldViewPr snapToObjects="1" showGuides="1">
      <p:cViewPr varScale="1">
        <p:scale>
          <a:sx n="84" d="100"/>
          <a:sy n="84" d="100"/>
        </p:scale>
        <p:origin x="3828" y="96"/>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38878E-DD67-40A8-B606-397EE5F03493}" type="doc">
      <dgm:prSet loTypeId="urn:microsoft.com/office/officeart/2005/8/layout/radial5" loCatId="cycle" qsTypeId="urn:microsoft.com/office/officeart/2005/8/quickstyle/simple1" qsCatId="simple" csTypeId="urn:microsoft.com/office/officeart/2005/8/colors/accent2_1" csCatId="accent2" phldr="1"/>
      <dgm:spPr/>
      <dgm:t>
        <a:bodyPr/>
        <a:lstStyle/>
        <a:p>
          <a:endParaRPr lang="en-US"/>
        </a:p>
      </dgm:t>
    </dgm:pt>
    <dgm:pt modelId="{A413F2AE-CA30-403E-A82B-3E5D6D367706}">
      <dgm:prSet phldrT="[Text]" custT="1"/>
      <dgm:spPr/>
      <dgm:t>
        <a:bodyPr/>
        <a:lstStyle/>
        <a:p>
          <a:r>
            <a:rPr lang="en-GB" sz="1200" dirty="0" smtClean="0">
              <a:gradFill>
                <a:gsLst>
                  <a:gs pos="15854">
                    <a:schemeClr val="bg1"/>
                  </a:gs>
                  <a:gs pos="55000">
                    <a:schemeClr val="bg1"/>
                  </a:gs>
                </a:gsLst>
                <a:lin ang="5400000" scaled="1"/>
              </a:gradFill>
              <a:latin typeface="Segoe UI Semibold" panose="020B0702040204020203" pitchFamily="34" charset="0"/>
              <a:cs typeface="Segoe UI Semibold" panose="020B0702040204020203" pitchFamily="34" charset="0"/>
            </a:rPr>
            <a:t>Connect Cloud and </a:t>
          </a:r>
          <a:br>
            <a:rPr lang="en-GB" sz="1200" dirty="0" smtClean="0">
              <a:gradFill>
                <a:gsLst>
                  <a:gs pos="15854">
                    <a:schemeClr val="bg1"/>
                  </a:gs>
                  <a:gs pos="55000">
                    <a:schemeClr val="bg1"/>
                  </a:gs>
                </a:gsLst>
                <a:lin ang="5400000" scaled="1"/>
              </a:gradFill>
              <a:latin typeface="Segoe UI Semibold" panose="020B0702040204020203" pitchFamily="34" charset="0"/>
              <a:cs typeface="Segoe UI Semibold" panose="020B0702040204020203" pitchFamily="34" charset="0"/>
            </a:rPr>
          </a:br>
          <a:r>
            <a:rPr lang="en-GB" sz="1200" dirty="0" smtClean="0">
              <a:gradFill>
                <a:gsLst>
                  <a:gs pos="15854">
                    <a:schemeClr val="bg1"/>
                  </a:gs>
                  <a:gs pos="55000">
                    <a:schemeClr val="bg1"/>
                  </a:gs>
                </a:gsLst>
                <a:lin ang="5400000" scaled="1"/>
              </a:gradFill>
              <a:latin typeface="Segoe UI Semibold" panose="020B0702040204020203" pitchFamily="34" charset="0"/>
              <a:cs typeface="Segoe UI Semibold" panose="020B0702040204020203" pitchFamily="34" charset="0"/>
            </a:rPr>
            <a:t>On-premise</a:t>
          </a:r>
          <a:endParaRPr lang="en-US" sz="1200" dirty="0">
            <a:gradFill>
              <a:gsLst>
                <a:gs pos="15854">
                  <a:schemeClr val="bg1"/>
                </a:gs>
                <a:gs pos="55000">
                  <a:schemeClr val="bg1"/>
                </a:gs>
              </a:gsLst>
              <a:lin ang="5400000" scaled="1"/>
            </a:gradFill>
            <a:latin typeface="Segoe UI Semibold" panose="020B0702040204020203" pitchFamily="34" charset="0"/>
            <a:cs typeface="Segoe UI Semibold" panose="020B0702040204020203" pitchFamily="34" charset="0"/>
          </a:endParaRPr>
        </a:p>
      </dgm:t>
    </dgm:pt>
    <dgm:pt modelId="{DF97ED71-E6B5-4400-A7DD-A410746DD232}" type="parTrans" cxnId="{CB83CAEA-F399-4C91-B9BF-55019DFF3BBB}">
      <dgm:prSet/>
      <dgm:spPr/>
      <dgm:t>
        <a:bodyPr/>
        <a:lstStyle/>
        <a:p>
          <a:endParaRPr lang="en-US"/>
        </a:p>
      </dgm:t>
    </dgm:pt>
    <dgm:pt modelId="{609ED6C5-AF2A-4520-B573-712157A31DCD}" type="sibTrans" cxnId="{CB83CAEA-F399-4C91-B9BF-55019DFF3BBB}">
      <dgm:prSet/>
      <dgm:spPr/>
      <dgm:t>
        <a:bodyPr/>
        <a:lstStyle/>
        <a:p>
          <a:endParaRPr lang="en-US"/>
        </a:p>
      </dgm:t>
    </dgm:pt>
    <dgm:pt modelId="{68E32713-F14D-4108-8FE1-47F0E18F20A4}">
      <dgm:prSet phldrT="[Text]"/>
      <dgm:spPr>
        <a:solidFill>
          <a:schemeClr val="accent4"/>
        </a:solidFill>
        <a:ln>
          <a:solidFill>
            <a:schemeClr val="accent4"/>
          </a:solidFill>
        </a:ln>
      </dgm:spPr>
      <dgm:t>
        <a:bodyPr/>
        <a:lstStyle/>
        <a:p>
          <a:r>
            <a:rPr lang="en-GB" dirty="0" smtClean="0">
              <a:gradFill>
                <a:gsLst>
                  <a:gs pos="21951">
                    <a:schemeClr val="tx1"/>
                  </a:gs>
                  <a:gs pos="45000">
                    <a:schemeClr val="tx1"/>
                  </a:gs>
                </a:gsLst>
                <a:lin ang="5400000" scaled="1"/>
              </a:gradFill>
              <a:latin typeface="Segoe UI Semibold" panose="020B0702040204020203" pitchFamily="34" charset="0"/>
              <a:cs typeface="Segoe UI Semibold" panose="020B0702040204020203" pitchFamily="34" charset="0"/>
            </a:rPr>
            <a:t>Express Route</a:t>
          </a:r>
          <a:endParaRPr lang="en-US" dirty="0">
            <a:gradFill>
              <a:gsLst>
                <a:gs pos="21951">
                  <a:schemeClr val="tx1"/>
                </a:gs>
                <a:gs pos="45000">
                  <a:schemeClr val="tx1"/>
                </a:gs>
              </a:gsLst>
              <a:lin ang="5400000" scaled="1"/>
            </a:gradFill>
            <a:latin typeface="Segoe UI Semibold" panose="020B0702040204020203" pitchFamily="34" charset="0"/>
            <a:cs typeface="Segoe UI Semibold" panose="020B0702040204020203" pitchFamily="34" charset="0"/>
          </a:endParaRPr>
        </a:p>
      </dgm:t>
    </dgm:pt>
    <dgm:pt modelId="{28C9E43C-AA71-4CC2-832E-CB18E5D5464D}" type="parTrans" cxnId="{27389A17-5FFB-480C-8E14-1D927BBF42D6}">
      <dgm:prSet/>
      <dgm:spPr/>
      <dgm:t>
        <a:bodyPr/>
        <a:lstStyle/>
        <a:p>
          <a:endParaRPr lang="en-US"/>
        </a:p>
      </dgm:t>
    </dgm:pt>
    <dgm:pt modelId="{AD53D905-160B-40A3-AAF1-27E0F835AA19}" type="sibTrans" cxnId="{27389A17-5FFB-480C-8E14-1D927BBF42D6}">
      <dgm:prSet/>
      <dgm:spPr/>
      <dgm:t>
        <a:bodyPr/>
        <a:lstStyle/>
        <a:p>
          <a:endParaRPr lang="en-US"/>
        </a:p>
      </dgm:t>
    </dgm:pt>
    <dgm:pt modelId="{A5F9428A-D97D-4D06-89FD-0EC6240DB392}">
      <dgm:prSet phldrT="[Text]"/>
      <dgm:spPr>
        <a:solidFill>
          <a:schemeClr val="accent4"/>
        </a:solidFill>
        <a:ln>
          <a:solidFill>
            <a:schemeClr val="accent4"/>
          </a:solidFill>
        </a:ln>
      </dgm:spPr>
      <dgm:t>
        <a:bodyPr/>
        <a:lstStyle/>
        <a:p>
          <a:r>
            <a:rPr lang="en-GB" dirty="0" smtClean="0">
              <a:gradFill>
                <a:gsLst>
                  <a:gs pos="21951">
                    <a:schemeClr val="tx1"/>
                  </a:gs>
                  <a:gs pos="45000">
                    <a:schemeClr val="tx1"/>
                  </a:gs>
                </a:gsLst>
                <a:lin ang="5400000" scaled="1"/>
              </a:gradFill>
              <a:latin typeface="Segoe UI Semibold" panose="020B0702040204020203" pitchFamily="34" charset="0"/>
              <a:cs typeface="Segoe UI Semibold" panose="020B0702040204020203" pitchFamily="34" charset="0"/>
            </a:rPr>
            <a:t>Site to Site VPN</a:t>
          </a:r>
          <a:endParaRPr lang="en-US" dirty="0">
            <a:gradFill>
              <a:gsLst>
                <a:gs pos="21951">
                  <a:schemeClr val="tx1"/>
                </a:gs>
                <a:gs pos="45000">
                  <a:schemeClr val="tx1"/>
                </a:gs>
              </a:gsLst>
              <a:lin ang="5400000" scaled="1"/>
            </a:gradFill>
            <a:latin typeface="Segoe UI Semibold" panose="020B0702040204020203" pitchFamily="34" charset="0"/>
            <a:cs typeface="Segoe UI Semibold" panose="020B0702040204020203" pitchFamily="34" charset="0"/>
          </a:endParaRPr>
        </a:p>
      </dgm:t>
    </dgm:pt>
    <dgm:pt modelId="{25557268-DD5F-401F-A2DA-EE0C3F25DF85}" type="parTrans" cxnId="{0B61E9C3-03E1-4F77-A1A3-3549BCB75CE7}">
      <dgm:prSet/>
      <dgm:spPr/>
      <dgm:t>
        <a:bodyPr/>
        <a:lstStyle/>
        <a:p>
          <a:endParaRPr lang="en-US"/>
        </a:p>
      </dgm:t>
    </dgm:pt>
    <dgm:pt modelId="{B1CD7121-3D04-4E62-A862-7ED4F4F5C69E}" type="sibTrans" cxnId="{0B61E9C3-03E1-4F77-A1A3-3549BCB75CE7}">
      <dgm:prSet/>
      <dgm:spPr/>
      <dgm:t>
        <a:bodyPr/>
        <a:lstStyle/>
        <a:p>
          <a:endParaRPr lang="en-US"/>
        </a:p>
      </dgm:t>
    </dgm:pt>
    <dgm:pt modelId="{E0BD3F95-6621-41B4-8FE5-126932B3E2C5}">
      <dgm:prSet phldrT="[Text]"/>
      <dgm:spPr>
        <a:solidFill>
          <a:schemeClr val="accent4"/>
        </a:solidFill>
        <a:ln>
          <a:solidFill>
            <a:schemeClr val="accent4"/>
          </a:solidFill>
        </a:ln>
      </dgm:spPr>
      <dgm:t>
        <a:bodyPr/>
        <a:lstStyle/>
        <a:p>
          <a:r>
            <a:rPr lang="en-GB" dirty="0" smtClean="0">
              <a:gradFill>
                <a:gsLst>
                  <a:gs pos="21951">
                    <a:schemeClr val="tx1"/>
                  </a:gs>
                  <a:gs pos="45000">
                    <a:schemeClr val="tx1"/>
                  </a:gs>
                </a:gsLst>
                <a:lin ang="5400000" scaled="1"/>
              </a:gradFill>
              <a:latin typeface="Segoe UI Semibold" panose="020B0702040204020203" pitchFamily="34" charset="0"/>
              <a:cs typeface="Segoe UI Semibold" panose="020B0702040204020203" pitchFamily="34" charset="0"/>
            </a:rPr>
            <a:t>Point to Site VPN</a:t>
          </a:r>
          <a:endParaRPr lang="en-US" dirty="0">
            <a:gradFill>
              <a:gsLst>
                <a:gs pos="21951">
                  <a:schemeClr val="tx1"/>
                </a:gs>
                <a:gs pos="45000">
                  <a:schemeClr val="tx1"/>
                </a:gs>
              </a:gsLst>
              <a:lin ang="5400000" scaled="1"/>
            </a:gradFill>
            <a:latin typeface="Segoe UI Semibold" panose="020B0702040204020203" pitchFamily="34" charset="0"/>
            <a:cs typeface="Segoe UI Semibold" panose="020B0702040204020203" pitchFamily="34" charset="0"/>
          </a:endParaRPr>
        </a:p>
      </dgm:t>
    </dgm:pt>
    <dgm:pt modelId="{474DEB8D-1804-4FF1-A9B5-984097BACCAA}" type="parTrans" cxnId="{987337F0-74A6-4D63-8ADA-BFC97EA1C41D}">
      <dgm:prSet/>
      <dgm:spPr/>
      <dgm:t>
        <a:bodyPr/>
        <a:lstStyle/>
        <a:p>
          <a:endParaRPr lang="en-US"/>
        </a:p>
      </dgm:t>
    </dgm:pt>
    <dgm:pt modelId="{BD8A7133-7205-451C-A270-8BC0E72E8CFA}" type="sibTrans" cxnId="{987337F0-74A6-4D63-8ADA-BFC97EA1C41D}">
      <dgm:prSet/>
      <dgm:spPr/>
      <dgm:t>
        <a:bodyPr/>
        <a:lstStyle/>
        <a:p>
          <a:endParaRPr lang="en-US"/>
        </a:p>
      </dgm:t>
    </dgm:pt>
    <dgm:pt modelId="{6A271A4E-AC8F-40F8-87DA-1071F5A8CA08}">
      <dgm:prSet/>
      <dgm:spPr>
        <a:solidFill>
          <a:schemeClr val="accent2"/>
        </a:solidFill>
      </dgm:spPr>
      <dgm:t>
        <a:bodyPr/>
        <a:lstStyle/>
        <a:p>
          <a:r>
            <a:rPr lang="en-GB" dirty="0" smtClean="0">
              <a:gradFill>
                <a:gsLst>
                  <a:gs pos="21951">
                    <a:schemeClr val="tx1"/>
                  </a:gs>
                  <a:gs pos="45000">
                    <a:schemeClr val="tx1"/>
                  </a:gs>
                </a:gsLst>
                <a:lin ang="5400000" scaled="1"/>
              </a:gradFill>
              <a:latin typeface="Segoe UI Semibold" panose="020B0702040204020203" pitchFamily="34" charset="0"/>
              <a:cs typeface="Segoe UI Semibold" panose="020B0702040204020203" pitchFamily="34" charset="0"/>
            </a:rPr>
            <a:t>Service Bus Relay</a:t>
          </a:r>
          <a:endParaRPr lang="en-US" dirty="0">
            <a:gradFill>
              <a:gsLst>
                <a:gs pos="21951">
                  <a:schemeClr val="tx1"/>
                </a:gs>
                <a:gs pos="45000">
                  <a:schemeClr val="tx1"/>
                </a:gs>
              </a:gsLst>
              <a:lin ang="5400000" scaled="1"/>
            </a:gradFill>
            <a:latin typeface="Segoe UI Semibold" panose="020B0702040204020203" pitchFamily="34" charset="0"/>
            <a:cs typeface="Segoe UI Semibold" panose="020B0702040204020203" pitchFamily="34" charset="0"/>
          </a:endParaRPr>
        </a:p>
      </dgm:t>
    </dgm:pt>
    <dgm:pt modelId="{A6F212CC-6DBB-4BAA-88CE-846CE76760D7}" type="parTrans" cxnId="{9128EAE4-81F4-48AE-90F3-12142292452D}">
      <dgm:prSet/>
      <dgm:spPr/>
      <dgm:t>
        <a:bodyPr/>
        <a:lstStyle/>
        <a:p>
          <a:endParaRPr lang="en-US"/>
        </a:p>
      </dgm:t>
    </dgm:pt>
    <dgm:pt modelId="{5B095890-6F16-4463-93DF-3DFF10874B7C}" type="sibTrans" cxnId="{9128EAE4-81F4-48AE-90F3-12142292452D}">
      <dgm:prSet/>
      <dgm:spPr/>
      <dgm:t>
        <a:bodyPr/>
        <a:lstStyle/>
        <a:p>
          <a:endParaRPr lang="en-US"/>
        </a:p>
      </dgm:t>
    </dgm:pt>
    <dgm:pt modelId="{7F4F1A53-972B-428E-832C-707624309DEB}">
      <dgm:prSet/>
      <dgm:spPr>
        <a:solidFill>
          <a:schemeClr val="accent2"/>
        </a:solidFill>
      </dgm:spPr>
      <dgm:t>
        <a:bodyPr/>
        <a:lstStyle/>
        <a:p>
          <a:r>
            <a:rPr lang="en-GB" dirty="0" smtClean="0">
              <a:gradFill>
                <a:gsLst>
                  <a:gs pos="21951">
                    <a:schemeClr val="tx1"/>
                  </a:gs>
                  <a:gs pos="45000">
                    <a:schemeClr val="tx1"/>
                  </a:gs>
                </a:gsLst>
                <a:lin ang="5400000" scaled="1"/>
              </a:gradFill>
              <a:latin typeface="Segoe UI Semibold" panose="020B0702040204020203" pitchFamily="34" charset="0"/>
              <a:cs typeface="Segoe UI Semibold" panose="020B0702040204020203" pitchFamily="34" charset="0"/>
            </a:rPr>
            <a:t>Service Bus Queues</a:t>
          </a:r>
          <a:endParaRPr lang="en-US" dirty="0">
            <a:gradFill>
              <a:gsLst>
                <a:gs pos="21951">
                  <a:schemeClr val="tx1"/>
                </a:gs>
                <a:gs pos="45000">
                  <a:schemeClr val="tx1"/>
                </a:gs>
              </a:gsLst>
              <a:lin ang="5400000" scaled="1"/>
            </a:gradFill>
            <a:latin typeface="Segoe UI Semibold" panose="020B0702040204020203" pitchFamily="34" charset="0"/>
            <a:cs typeface="Segoe UI Semibold" panose="020B0702040204020203" pitchFamily="34" charset="0"/>
          </a:endParaRPr>
        </a:p>
      </dgm:t>
    </dgm:pt>
    <dgm:pt modelId="{AD5E5313-79E0-4869-B856-443B5A475369}" type="parTrans" cxnId="{5A92A66A-F811-4C29-9A42-4C0DF8FA25A9}">
      <dgm:prSet/>
      <dgm:spPr/>
      <dgm:t>
        <a:bodyPr/>
        <a:lstStyle/>
        <a:p>
          <a:endParaRPr lang="en-US"/>
        </a:p>
      </dgm:t>
    </dgm:pt>
    <dgm:pt modelId="{D9082BCF-0A42-4A3F-8956-2608C026DC1F}" type="sibTrans" cxnId="{5A92A66A-F811-4C29-9A42-4C0DF8FA25A9}">
      <dgm:prSet/>
      <dgm:spPr/>
      <dgm:t>
        <a:bodyPr/>
        <a:lstStyle/>
        <a:p>
          <a:endParaRPr lang="en-US"/>
        </a:p>
      </dgm:t>
    </dgm:pt>
    <dgm:pt modelId="{EA369647-CD3E-4C1A-84DE-12D98C8476A2}">
      <dgm:prSet/>
      <dgm:spPr>
        <a:solidFill>
          <a:schemeClr val="accent3"/>
        </a:solidFill>
        <a:ln>
          <a:solidFill>
            <a:schemeClr val="accent3"/>
          </a:solidFill>
        </a:ln>
      </dgm:spPr>
      <dgm:t>
        <a:bodyPr/>
        <a:lstStyle/>
        <a:p>
          <a:r>
            <a:rPr lang="en-GB" dirty="0" smtClean="0">
              <a:gradFill>
                <a:gsLst>
                  <a:gs pos="21951">
                    <a:schemeClr val="tx1"/>
                  </a:gs>
                  <a:gs pos="45000">
                    <a:schemeClr val="tx1"/>
                  </a:gs>
                </a:gsLst>
                <a:lin ang="5400000" scaled="1"/>
              </a:gradFill>
              <a:latin typeface="Segoe UI Semibold" panose="020B0702040204020203" pitchFamily="34" charset="0"/>
              <a:cs typeface="Segoe UI Semibold" panose="020B0702040204020203" pitchFamily="34" charset="0"/>
            </a:rPr>
            <a:t>BizTalk Adapter Service</a:t>
          </a:r>
          <a:endParaRPr lang="en-US" dirty="0">
            <a:gradFill>
              <a:gsLst>
                <a:gs pos="21951">
                  <a:schemeClr val="tx1"/>
                </a:gs>
                <a:gs pos="45000">
                  <a:schemeClr val="tx1"/>
                </a:gs>
              </a:gsLst>
              <a:lin ang="5400000" scaled="1"/>
            </a:gradFill>
            <a:latin typeface="Segoe UI Semibold" panose="020B0702040204020203" pitchFamily="34" charset="0"/>
            <a:cs typeface="Segoe UI Semibold" panose="020B0702040204020203" pitchFamily="34" charset="0"/>
          </a:endParaRPr>
        </a:p>
      </dgm:t>
    </dgm:pt>
    <dgm:pt modelId="{1C3F9296-9376-4CA5-8502-C5149A6D8A43}" type="parTrans" cxnId="{E395FFBD-2CFC-477F-9E51-92CB21180B85}">
      <dgm:prSet/>
      <dgm:spPr/>
      <dgm:t>
        <a:bodyPr/>
        <a:lstStyle/>
        <a:p>
          <a:endParaRPr lang="en-US"/>
        </a:p>
      </dgm:t>
    </dgm:pt>
    <dgm:pt modelId="{16BC27C5-F397-41F5-851B-F2E8E7C6A48C}" type="sibTrans" cxnId="{E395FFBD-2CFC-477F-9E51-92CB21180B85}">
      <dgm:prSet/>
      <dgm:spPr/>
      <dgm:t>
        <a:bodyPr/>
        <a:lstStyle/>
        <a:p>
          <a:endParaRPr lang="en-US"/>
        </a:p>
      </dgm:t>
    </dgm:pt>
    <dgm:pt modelId="{DD0DC18C-D03A-4AA6-B3BD-928681E5C04E}">
      <dgm:prSet/>
      <dgm:spPr>
        <a:solidFill>
          <a:schemeClr val="accent3"/>
        </a:solidFill>
        <a:ln>
          <a:solidFill>
            <a:schemeClr val="accent3"/>
          </a:solidFill>
        </a:ln>
      </dgm:spPr>
      <dgm:t>
        <a:bodyPr/>
        <a:lstStyle/>
        <a:p>
          <a:r>
            <a:rPr lang="en-GB" dirty="0" smtClean="0">
              <a:gradFill>
                <a:gsLst>
                  <a:gs pos="21951">
                    <a:schemeClr val="tx1"/>
                  </a:gs>
                  <a:gs pos="45000">
                    <a:schemeClr val="tx1"/>
                  </a:gs>
                </a:gsLst>
                <a:lin ang="5400000" scaled="1"/>
              </a:gradFill>
              <a:latin typeface="Segoe UI Semibold" panose="020B0702040204020203" pitchFamily="34" charset="0"/>
              <a:cs typeface="Segoe UI Semibold" panose="020B0702040204020203" pitchFamily="34" charset="0"/>
            </a:rPr>
            <a:t>BizTalk Hybrid Connection</a:t>
          </a:r>
          <a:endParaRPr lang="en-US" dirty="0">
            <a:gradFill>
              <a:gsLst>
                <a:gs pos="21951">
                  <a:schemeClr val="tx1"/>
                </a:gs>
                <a:gs pos="45000">
                  <a:schemeClr val="tx1"/>
                </a:gs>
              </a:gsLst>
              <a:lin ang="5400000" scaled="1"/>
            </a:gradFill>
            <a:latin typeface="Segoe UI Semibold" panose="020B0702040204020203" pitchFamily="34" charset="0"/>
            <a:cs typeface="Segoe UI Semibold" panose="020B0702040204020203" pitchFamily="34" charset="0"/>
          </a:endParaRPr>
        </a:p>
      </dgm:t>
    </dgm:pt>
    <dgm:pt modelId="{867155A3-AD31-4727-A424-64DD24261D9C}" type="parTrans" cxnId="{3525B2B6-7B43-42A6-8573-A612D393AD23}">
      <dgm:prSet/>
      <dgm:spPr/>
      <dgm:t>
        <a:bodyPr/>
        <a:lstStyle/>
        <a:p>
          <a:endParaRPr lang="en-US"/>
        </a:p>
      </dgm:t>
    </dgm:pt>
    <dgm:pt modelId="{6D47951F-2278-426E-A9A6-E79CDE3DBE88}" type="sibTrans" cxnId="{3525B2B6-7B43-42A6-8573-A612D393AD23}">
      <dgm:prSet/>
      <dgm:spPr/>
      <dgm:t>
        <a:bodyPr/>
        <a:lstStyle/>
        <a:p>
          <a:endParaRPr lang="en-US"/>
        </a:p>
      </dgm:t>
    </dgm:pt>
    <dgm:pt modelId="{6CBD3651-065F-4630-A738-5917F1D045AB}" type="pres">
      <dgm:prSet presAssocID="{D838878E-DD67-40A8-B606-397EE5F03493}" presName="Name0" presStyleCnt="0">
        <dgm:presLayoutVars>
          <dgm:chMax val="1"/>
          <dgm:dir/>
          <dgm:animLvl val="ctr"/>
          <dgm:resizeHandles val="exact"/>
        </dgm:presLayoutVars>
      </dgm:prSet>
      <dgm:spPr/>
      <dgm:t>
        <a:bodyPr/>
        <a:lstStyle/>
        <a:p>
          <a:endParaRPr lang="en-US"/>
        </a:p>
      </dgm:t>
    </dgm:pt>
    <dgm:pt modelId="{1006ED7D-07E7-4C37-AAF6-79947215998B}" type="pres">
      <dgm:prSet presAssocID="{A413F2AE-CA30-403E-A82B-3E5D6D367706}" presName="centerShape" presStyleLbl="node0" presStyleIdx="0" presStyleCnt="1" custScaleX="155426" custScaleY="155426"/>
      <dgm:spPr/>
      <dgm:t>
        <a:bodyPr/>
        <a:lstStyle/>
        <a:p>
          <a:endParaRPr lang="en-US"/>
        </a:p>
      </dgm:t>
    </dgm:pt>
    <dgm:pt modelId="{A24154CA-BBB8-423B-8C86-912DE2CEC360}" type="pres">
      <dgm:prSet presAssocID="{28C9E43C-AA71-4CC2-832E-CB18E5D5464D}" presName="parTrans" presStyleLbl="sibTrans2D1" presStyleIdx="0" presStyleCnt="7"/>
      <dgm:spPr/>
      <dgm:t>
        <a:bodyPr/>
        <a:lstStyle/>
        <a:p>
          <a:endParaRPr lang="en-US"/>
        </a:p>
      </dgm:t>
    </dgm:pt>
    <dgm:pt modelId="{FBAEC235-C487-4C09-BEF8-1B672E4097E6}" type="pres">
      <dgm:prSet presAssocID="{28C9E43C-AA71-4CC2-832E-CB18E5D5464D}" presName="connectorText" presStyleLbl="sibTrans2D1" presStyleIdx="0" presStyleCnt="7"/>
      <dgm:spPr/>
      <dgm:t>
        <a:bodyPr/>
        <a:lstStyle/>
        <a:p>
          <a:endParaRPr lang="en-US"/>
        </a:p>
      </dgm:t>
    </dgm:pt>
    <dgm:pt modelId="{9C79AFAA-BFB0-4FF6-B2DD-B3DF3786DADA}" type="pres">
      <dgm:prSet presAssocID="{68E32713-F14D-4108-8FE1-47F0E18F20A4}" presName="node" presStyleLbl="node1" presStyleIdx="0" presStyleCnt="7">
        <dgm:presLayoutVars>
          <dgm:bulletEnabled val="1"/>
        </dgm:presLayoutVars>
      </dgm:prSet>
      <dgm:spPr/>
      <dgm:t>
        <a:bodyPr/>
        <a:lstStyle/>
        <a:p>
          <a:endParaRPr lang="en-US"/>
        </a:p>
      </dgm:t>
    </dgm:pt>
    <dgm:pt modelId="{E315ED34-AFB3-4DCE-B2FC-6383336079CE}" type="pres">
      <dgm:prSet presAssocID="{25557268-DD5F-401F-A2DA-EE0C3F25DF85}" presName="parTrans" presStyleLbl="sibTrans2D1" presStyleIdx="1" presStyleCnt="7"/>
      <dgm:spPr/>
      <dgm:t>
        <a:bodyPr/>
        <a:lstStyle/>
        <a:p>
          <a:endParaRPr lang="en-US"/>
        </a:p>
      </dgm:t>
    </dgm:pt>
    <dgm:pt modelId="{139546D6-7424-479B-A0F0-D37A7926EF8B}" type="pres">
      <dgm:prSet presAssocID="{25557268-DD5F-401F-A2DA-EE0C3F25DF85}" presName="connectorText" presStyleLbl="sibTrans2D1" presStyleIdx="1" presStyleCnt="7"/>
      <dgm:spPr/>
      <dgm:t>
        <a:bodyPr/>
        <a:lstStyle/>
        <a:p>
          <a:endParaRPr lang="en-US"/>
        </a:p>
      </dgm:t>
    </dgm:pt>
    <dgm:pt modelId="{70B1BCF3-12AF-480F-ADC8-6D722A8E57F8}" type="pres">
      <dgm:prSet presAssocID="{A5F9428A-D97D-4D06-89FD-0EC6240DB392}" presName="node" presStyleLbl="node1" presStyleIdx="1" presStyleCnt="7">
        <dgm:presLayoutVars>
          <dgm:bulletEnabled val="1"/>
        </dgm:presLayoutVars>
      </dgm:prSet>
      <dgm:spPr/>
      <dgm:t>
        <a:bodyPr/>
        <a:lstStyle/>
        <a:p>
          <a:endParaRPr lang="en-US"/>
        </a:p>
      </dgm:t>
    </dgm:pt>
    <dgm:pt modelId="{E46A861B-4B4B-468F-A39E-3F9E14F5E6C5}" type="pres">
      <dgm:prSet presAssocID="{474DEB8D-1804-4FF1-A9B5-984097BACCAA}" presName="parTrans" presStyleLbl="sibTrans2D1" presStyleIdx="2" presStyleCnt="7"/>
      <dgm:spPr/>
      <dgm:t>
        <a:bodyPr/>
        <a:lstStyle/>
        <a:p>
          <a:endParaRPr lang="en-US"/>
        </a:p>
      </dgm:t>
    </dgm:pt>
    <dgm:pt modelId="{D3A3A9AF-3D5E-40D2-A0D7-B6C4BF6C7F7C}" type="pres">
      <dgm:prSet presAssocID="{474DEB8D-1804-4FF1-A9B5-984097BACCAA}" presName="connectorText" presStyleLbl="sibTrans2D1" presStyleIdx="2" presStyleCnt="7"/>
      <dgm:spPr/>
      <dgm:t>
        <a:bodyPr/>
        <a:lstStyle/>
        <a:p>
          <a:endParaRPr lang="en-US"/>
        </a:p>
      </dgm:t>
    </dgm:pt>
    <dgm:pt modelId="{097856D4-0AA7-4A6F-89CE-D4FCB09C9CD8}" type="pres">
      <dgm:prSet presAssocID="{E0BD3F95-6621-41B4-8FE5-126932B3E2C5}" presName="node" presStyleLbl="node1" presStyleIdx="2" presStyleCnt="7">
        <dgm:presLayoutVars>
          <dgm:bulletEnabled val="1"/>
        </dgm:presLayoutVars>
      </dgm:prSet>
      <dgm:spPr/>
      <dgm:t>
        <a:bodyPr/>
        <a:lstStyle/>
        <a:p>
          <a:endParaRPr lang="en-US"/>
        </a:p>
      </dgm:t>
    </dgm:pt>
    <dgm:pt modelId="{2C2A6FE3-FD9F-45A5-A896-8A22E20473F4}" type="pres">
      <dgm:prSet presAssocID="{A6F212CC-6DBB-4BAA-88CE-846CE76760D7}" presName="parTrans" presStyleLbl="sibTrans2D1" presStyleIdx="3" presStyleCnt="7"/>
      <dgm:spPr/>
      <dgm:t>
        <a:bodyPr/>
        <a:lstStyle/>
        <a:p>
          <a:endParaRPr lang="en-US"/>
        </a:p>
      </dgm:t>
    </dgm:pt>
    <dgm:pt modelId="{A46E30FA-160A-4534-94CE-7073671D0B0C}" type="pres">
      <dgm:prSet presAssocID="{A6F212CC-6DBB-4BAA-88CE-846CE76760D7}" presName="connectorText" presStyleLbl="sibTrans2D1" presStyleIdx="3" presStyleCnt="7"/>
      <dgm:spPr/>
      <dgm:t>
        <a:bodyPr/>
        <a:lstStyle/>
        <a:p>
          <a:endParaRPr lang="en-US"/>
        </a:p>
      </dgm:t>
    </dgm:pt>
    <dgm:pt modelId="{FE5E27CB-8DB7-4E6F-A4DB-34867EBD8ECB}" type="pres">
      <dgm:prSet presAssocID="{6A271A4E-AC8F-40F8-87DA-1071F5A8CA08}" presName="node" presStyleLbl="node1" presStyleIdx="3" presStyleCnt="7">
        <dgm:presLayoutVars>
          <dgm:bulletEnabled val="1"/>
        </dgm:presLayoutVars>
      </dgm:prSet>
      <dgm:spPr/>
      <dgm:t>
        <a:bodyPr/>
        <a:lstStyle/>
        <a:p>
          <a:endParaRPr lang="en-US"/>
        </a:p>
      </dgm:t>
    </dgm:pt>
    <dgm:pt modelId="{CFFE8111-A7BF-4D40-AD7F-7C00CA0CC3EB}" type="pres">
      <dgm:prSet presAssocID="{AD5E5313-79E0-4869-B856-443B5A475369}" presName="parTrans" presStyleLbl="sibTrans2D1" presStyleIdx="4" presStyleCnt="7"/>
      <dgm:spPr/>
      <dgm:t>
        <a:bodyPr/>
        <a:lstStyle/>
        <a:p>
          <a:endParaRPr lang="en-US"/>
        </a:p>
      </dgm:t>
    </dgm:pt>
    <dgm:pt modelId="{EBA29DD1-02CC-44E3-8DAA-C4F9E83BF55C}" type="pres">
      <dgm:prSet presAssocID="{AD5E5313-79E0-4869-B856-443B5A475369}" presName="connectorText" presStyleLbl="sibTrans2D1" presStyleIdx="4" presStyleCnt="7"/>
      <dgm:spPr/>
      <dgm:t>
        <a:bodyPr/>
        <a:lstStyle/>
        <a:p>
          <a:endParaRPr lang="en-US"/>
        </a:p>
      </dgm:t>
    </dgm:pt>
    <dgm:pt modelId="{2DE0DD1C-98E5-495F-8C57-C567A84F4DA3}" type="pres">
      <dgm:prSet presAssocID="{7F4F1A53-972B-428E-832C-707624309DEB}" presName="node" presStyleLbl="node1" presStyleIdx="4" presStyleCnt="7">
        <dgm:presLayoutVars>
          <dgm:bulletEnabled val="1"/>
        </dgm:presLayoutVars>
      </dgm:prSet>
      <dgm:spPr/>
      <dgm:t>
        <a:bodyPr/>
        <a:lstStyle/>
        <a:p>
          <a:endParaRPr lang="en-US"/>
        </a:p>
      </dgm:t>
    </dgm:pt>
    <dgm:pt modelId="{193C0B06-DEE3-4688-9C86-E3A45A001F93}" type="pres">
      <dgm:prSet presAssocID="{1C3F9296-9376-4CA5-8502-C5149A6D8A43}" presName="parTrans" presStyleLbl="sibTrans2D1" presStyleIdx="5" presStyleCnt="7"/>
      <dgm:spPr/>
      <dgm:t>
        <a:bodyPr/>
        <a:lstStyle/>
        <a:p>
          <a:endParaRPr lang="en-US"/>
        </a:p>
      </dgm:t>
    </dgm:pt>
    <dgm:pt modelId="{CDA46D16-EA87-48B6-A4C6-F9B814C66EED}" type="pres">
      <dgm:prSet presAssocID="{1C3F9296-9376-4CA5-8502-C5149A6D8A43}" presName="connectorText" presStyleLbl="sibTrans2D1" presStyleIdx="5" presStyleCnt="7"/>
      <dgm:spPr/>
      <dgm:t>
        <a:bodyPr/>
        <a:lstStyle/>
        <a:p>
          <a:endParaRPr lang="en-US"/>
        </a:p>
      </dgm:t>
    </dgm:pt>
    <dgm:pt modelId="{2218E8DF-19C6-44E0-8377-74B28F2D12F3}" type="pres">
      <dgm:prSet presAssocID="{EA369647-CD3E-4C1A-84DE-12D98C8476A2}" presName="node" presStyleLbl="node1" presStyleIdx="5" presStyleCnt="7">
        <dgm:presLayoutVars>
          <dgm:bulletEnabled val="1"/>
        </dgm:presLayoutVars>
      </dgm:prSet>
      <dgm:spPr/>
      <dgm:t>
        <a:bodyPr/>
        <a:lstStyle/>
        <a:p>
          <a:endParaRPr lang="en-US"/>
        </a:p>
      </dgm:t>
    </dgm:pt>
    <dgm:pt modelId="{A72D512C-2AE0-47C8-8C9E-9C9E81A2A826}" type="pres">
      <dgm:prSet presAssocID="{867155A3-AD31-4727-A424-64DD24261D9C}" presName="parTrans" presStyleLbl="sibTrans2D1" presStyleIdx="6" presStyleCnt="7"/>
      <dgm:spPr/>
      <dgm:t>
        <a:bodyPr/>
        <a:lstStyle/>
        <a:p>
          <a:endParaRPr lang="en-US"/>
        </a:p>
      </dgm:t>
    </dgm:pt>
    <dgm:pt modelId="{AE8436F7-16CF-4967-BBC9-5A9AF52BB634}" type="pres">
      <dgm:prSet presAssocID="{867155A3-AD31-4727-A424-64DD24261D9C}" presName="connectorText" presStyleLbl="sibTrans2D1" presStyleIdx="6" presStyleCnt="7"/>
      <dgm:spPr/>
      <dgm:t>
        <a:bodyPr/>
        <a:lstStyle/>
        <a:p>
          <a:endParaRPr lang="en-US"/>
        </a:p>
      </dgm:t>
    </dgm:pt>
    <dgm:pt modelId="{04167444-038E-4566-93A7-EB19DF9528B1}" type="pres">
      <dgm:prSet presAssocID="{DD0DC18C-D03A-4AA6-B3BD-928681E5C04E}" presName="node" presStyleLbl="node1" presStyleIdx="6" presStyleCnt="7">
        <dgm:presLayoutVars>
          <dgm:bulletEnabled val="1"/>
        </dgm:presLayoutVars>
      </dgm:prSet>
      <dgm:spPr/>
      <dgm:t>
        <a:bodyPr/>
        <a:lstStyle/>
        <a:p>
          <a:endParaRPr lang="en-US"/>
        </a:p>
      </dgm:t>
    </dgm:pt>
  </dgm:ptLst>
  <dgm:cxnLst>
    <dgm:cxn modelId="{76D80B19-CB5F-4AC0-BE49-A06E3A8AEDBB}" type="presOf" srcId="{25557268-DD5F-401F-A2DA-EE0C3F25DF85}" destId="{E315ED34-AFB3-4DCE-B2FC-6383336079CE}" srcOrd="0" destOrd="0" presId="urn:microsoft.com/office/officeart/2005/8/layout/radial5"/>
    <dgm:cxn modelId="{D0281421-921A-4F5A-BCD9-A521130437AF}" type="presOf" srcId="{A6F212CC-6DBB-4BAA-88CE-846CE76760D7}" destId="{A46E30FA-160A-4534-94CE-7073671D0B0C}" srcOrd="1" destOrd="0" presId="urn:microsoft.com/office/officeart/2005/8/layout/radial5"/>
    <dgm:cxn modelId="{7B2A34C8-C92F-4808-9549-BA008C6BA1BC}" type="presOf" srcId="{EA369647-CD3E-4C1A-84DE-12D98C8476A2}" destId="{2218E8DF-19C6-44E0-8377-74B28F2D12F3}" srcOrd="0" destOrd="0" presId="urn:microsoft.com/office/officeart/2005/8/layout/radial5"/>
    <dgm:cxn modelId="{251A9066-AC2B-4C6A-B1F6-4E4B7523F9D9}" type="presOf" srcId="{867155A3-AD31-4727-A424-64DD24261D9C}" destId="{A72D512C-2AE0-47C8-8C9E-9C9E81A2A826}" srcOrd="0" destOrd="0" presId="urn:microsoft.com/office/officeart/2005/8/layout/radial5"/>
    <dgm:cxn modelId="{CB83CAEA-F399-4C91-B9BF-55019DFF3BBB}" srcId="{D838878E-DD67-40A8-B606-397EE5F03493}" destId="{A413F2AE-CA30-403E-A82B-3E5D6D367706}" srcOrd="0" destOrd="0" parTransId="{DF97ED71-E6B5-4400-A7DD-A410746DD232}" sibTransId="{609ED6C5-AF2A-4520-B573-712157A31DCD}"/>
    <dgm:cxn modelId="{2CF9B3F5-761A-47C6-A8C7-27EBEDC999FB}" type="presOf" srcId="{28C9E43C-AA71-4CC2-832E-CB18E5D5464D}" destId="{A24154CA-BBB8-423B-8C86-912DE2CEC360}" srcOrd="0" destOrd="0" presId="urn:microsoft.com/office/officeart/2005/8/layout/radial5"/>
    <dgm:cxn modelId="{6217D4C4-CA62-4BE8-AEF4-1BBEB7B55C8E}" type="presOf" srcId="{1C3F9296-9376-4CA5-8502-C5149A6D8A43}" destId="{193C0B06-DEE3-4688-9C86-E3A45A001F93}" srcOrd="0" destOrd="0" presId="urn:microsoft.com/office/officeart/2005/8/layout/radial5"/>
    <dgm:cxn modelId="{E2FAAFDC-31FE-45AF-B809-B89193FCBF78}" type="presOf" srcId="{A6F212CC-6DBB-4BAA-88CE-846CE76760D7}" destId="{2C2A6FE3-FD9F-45A5-A896-8A22E20473F4}" srcOrd="0" destOrd="0" presId="urn:microsoft.com/office/officeart/2005/8/layout/radial5"/>
    <dgm:cxn modelId="{9128EAE4-81F4-48AE-90F3-12142292452D}" srcId="{A413F2AE-CA30-403E-A82B-3E5D6D367706}" destId="{6A271A4E-AC8F-40F8-87DA-1071F5A8CA08}" srcOrd="3" destOrd="0" parTransId="{A6F212CC-6DBB-4BAA-88CE-846CE76760D7}" sibTransId="{5B095890-6F16-4463-93DF-3DFF10874B7C}"/>
    <dgm:cxn modelId="{27389A17-5FFB-480C-8E14-1D927BBF42D6}" srcId="{A413F2AE-CA30-403E-A82B-3E5D6D367706}" destId="{68E32713-F14D-4108-8FE1-47F0E18F20A4}" srcOrd="0" destOrd="0" parTransId="{28C9E43C-AA71-4CC2-832E-CB18E5D5464D}" sibTransId="{AD53D905-160B-40A3-AAF1-27E0F835AA19}"/>
    <dgm:cxn modelId="{E395FFBD-2CFC-477F-9E51-92CB21180B85}" srcId="{A413F2AE-CA30-403E-A82B-3E5D6D367706}" destId="{EA369647-CD3E-4C1A-84DE-12D98C8476A2}" srcOrd="5" destOrd="0" parTransId="{1C3F9296-9376-4CA5-8502-C5149A6D8A43}" sibTransId="{16BC27C5-F397-41F5-851B-F2E8E7C6A48C}"/>
    <dgm:cxn modelId="{C4CB3800-4B6F-49E3-B6B9-2689C78FC24B}" type="presOf" srcId="{DD0DC18C-D03A-4AA6-B3BD-928681E5C04E}" destId="{04167444-038E-4566-93A7-EB19DF9528B1}" srcOrd="0" destOrd="0" presId="urn:microsoft.com/office/officeart/2005/8/layout/radial5"/>
    <dgm:cxn modelId="{3795F2F2-33E2-44A4-87ED-21194EE9E927}" type="presOf" srcId="{7F4F1A53-972B-428E-832C-707624309DEB}" destId="{2DE0DD1C-98E5-495F-8C57-C567A84F4DA3}" srcOrd="0" destOrd="0" presId="urn:microsoft.com/office/officeart/2005/8/layout/radial5"/>
    <dgm:cxn modelId="{5323FAF2-B652-4800-99F1-44C649796832}" type="presOf" srcId="{AD5E5313-79E0-4869-B856-443B5A475369}" destId="{CFFE8111-A7BF-4D40-AD7F-7C00CA0CC3EB}" srcOrd="0" destOrd="0" presId="urn:microsoft.com/office/officeart/2005/8/layout/radial5"/>
    <dgm:cxn modelId="{C0A99432-5BE6-42B4-A22A-8CE4ED7FA618}" type="presOf" srcId="{28C9E43C-AA71-4CC2-832E-CB18E5D5464D}" destId="{FBAEC235-C487-4C09-BEF8-1B672E4097E6}" srcOrd="1" destOrd="0" presId="urn:microsoft.com/office/officeart/2005/8/layout/radial5"/>
    <dgm:cxn modelId="{5A92A66A-F811-4C29-9A42-4C0DF8FA25A9}" srcId="{A413F2AE-CA30-403E-A82B-3E5D6D367706}" destId="{7F4F1A53-972B-428E-832C-707624309DEB}" srcOrd="4" destOrd="0" parTransId="{AD5E5313-79E0-4869-B856-443B5A475369}" sibTransId="{D9082BCF-0A42-4A3F-8956-2608C026DC1F}"/>
    <dgm:cxn modelId="{4FB1DCD9-1394-4509-808F-DF42DA2A6864}" type="presOf" srcId="{25557268-DD5F-401F-A2DA-EE0C3F25DF85}" destId="{139546D6-7424-479B-A0F0-D37A7926EF8B}" srcOrd="1" destOrd="0" presId="urn:microsoft.com/office/officeart/2005/8/layout/radial5"/>
    <dgm:cxn modelId="{F2F2F496-B8F2-4E35-9BFE-D05CBDFC1750}" type="presOf" srcId="{E0BD3F95-6621-41B4-8FE5-126932B3E2C5}" destId="{097856D4-0AA7-4A6F-89CE-D4FCB09C9CD8}" srcOrd="0" destOrd="0" presId="urn:microsoft.com/office/officeart/2005/8/layout/radial5"/>
    <dgm:cxn modelId="{3C49F711-31DC-4736-90FF-95F7DB971848}" type="presOf" srcId="{474DEB8D-1804-4FF1-A9B5-984097BACCAA}" destId="{E46A861B-4B4B-468F-A39E-3F9E14F5E6C5}" srcOrd="0" destOrd="0" presId="urn:microsoft.com/office/officeart/2005/8/layout/radial5"/>
    <dgm:cxn modelId="{F8CAFE1F-1D44-4FC9-BC6D-095A03A4D7EF}" type="presOf" srcId="{D838878E-DD67-40A8-B606-397EE5F03493}" destId="{6CBD3651-065F-4630-A738-5917F1D045AB}" srcOrd="0" destOrd="0" presId="urn:microsoft.com/office/officeart/2005/8/layout/radial5"/>
    <dgm:cxn modelId="{AA0DD41B-9408-43EA-970D-840606D2C49D}" type="presOf" srcId="{AD5E5313-79E0-4869-B856-443B5A475369}" destId="{EBA29DD1-02CC-44E3-8DAA-C4F9E83BF55C}" srcOrd="1" destOrd="0" presId="urn:microsoft.com/office/officeart/2005/8/layout/radial5"/>
    <dgm:cxn modelId="{4E92A932-9D0F-47B1-B2AF-8B3E189F5ABE}" type="presOf" srcId="{68E32713-F14D-4108-8FE1-47F0E18F20A4}" destId="{9C79AFAA-BFB0-4FF6-B2DD-B3DF3786DADA}" srcOrd="0" destOrd="0" presId="urn:microsoft.com/office/officeart/2005/8/layout/radial5"/>
    <dgm:cxn modelId="{2BDEDFFA-EE07-4925-9737-309854787071}" type="presOf" srcId="{474DEB8D-1804-4FF1-A9B5-984097BACCAA}" destId="{D3A3A9AF-3D5E-40D2-A0D7-B6C4BF6C7F7C}" srcOrd="1" destOrd="0" presId="urn:microsoft.com/office/officeart/2005/8/layout/radial5"/>
    <dgm:cxn modelId="{BBFCF47C-6656-4BE9-AFF3-CABF1624EA51}" type="presOf" srcId="{A413F2AE-CA30-403E-A82B-3E5D6D367706}" destId="{1006ED7D-07E7-4C37-AAF6-79947215998B}" srcOrd="0" destOrd="0" presId="urn:microsoft.com/office/officeart/2005/8/layout/radial5"/>
    <dgm:cxn modelId="{F19D6C4E-3AD6-4A2B-9995-790C1DB0F772}" type="presOf" srcId="{A5F9428A-D97D-4D06-89FD-0EC6240DB392}" destId="{70B1BCF3-12AF-480F-ADC8-6D722A8E57F8}" srcOrd="0" destOrd="0" presId="urn:microsoft.com/office/officeart/2005/8/layout/radial5"/>
    <dgm:cxn modelId="{2075BF42-2569-45A7-A8D2-62C91123733E}" type="presOf" srcId="{6A271A4E-AC8F-40F8-87DA-1071F5A8CA08}" destId="{FE5E27CB-8DB7-4E6F-A4DB-34867EBD8ECB}" srcOrd="0" destOrd="0" presId="urn:microsoft.com/office/officeart/2005/8/layout/radial5"/>
    <dgm:cxn modelId="{3525B2B6-7B43-42A6-8573-A612D393AD23}" srcId="{A413F2AE-CA30-403E-A82B-3E5D6D367706}" destId="{DD0DC18C-D03A-4AA6-B3BD-928681E5C04E}" srcOrd="6" destOrd="0" parTransId="{867155A3-AD31-4727-A424-64DD24261D9C}" sibTransId="{6D47951F-2278-426E-A9A6-E79CDE3DBE88}"/>
    <dgm:cxn modelId="{0B61E9C3-03E1-4F77-A1A3-3549BCB75CE7}" srcId="{A413F2AE-CA30-403E-A82B-3E5D6D367706}" destId="{A5F9428A-D97D-4D06-89FD-0EC6240DB392}" srcOrd="1" destOrd="0" parTransId="{25557268-DD5F-401F-A2DA-EE0C3F25DF85}" sibTransId="{B1CD7121-3D04-4E62-A862-7ED4F4F5C69E}"/>
    <dgm:cxn modelId="{987337F0-74A6-4D63-8ADA-BFC97EA1C41D}" srcId="{A413F2AE-CA30-403E-A82B-3E5D6D367706}" destId="{E0BD3F95-6621-41B4-8FE5-126932B3E2C5}" srcOrd="2" destOrd="0" parTransId="{474DEB8D-1804-4FF1-A9B5-984097BACCAA}" sibTransId="{BD8A7133-7205-451C-A270-8BC0E72E8CFA}"/>
    <dgm:cxn modelId="{1BDCB09E-D2B6-4945-823F-5E5D15A0A870}" type="presOf" srcId="{1C3F9296-9376-4CA5-8502-C5149A6D8A43}" destId="{CDA46D16-EA87-48B6-A4C6-F9B814C66EED}" srcOrd="1" destOrd="0" presId="urn:microsoft.com/office/officeart/2005/8/layout/radial5"/>
    <dgm:cxn modelId="{3090A099-666E-48EC-9A18-4D4BBBE2FF0A}" type="presOf" srcId="{867155A3-AD31-4727-A424-64DD24261D9C}" destId="{AE8436F7-16CF-4967-BBC9-5A9AF52BB634}" srcOrd="1" destOrd="0" presId="urn:microsoft.com/office/officeart/2005/8/layout/radial5"/>
    <dgm:cxn modelId="{FF692820-4B56-40DB-A9B9-7171D75C4C65}" type="presParOf" srcId="{6CBD3651-065F-4630-A738-5917F1D045AB}" destId="{1006ED7D-07E7-4C37-AAF6-79947215998B}" srcOrd="0" destOrd="0" presId="urn:microsoft.com/office/officeart/2005/8/layout/radial5"/>
    <dgm:cxn modelId="{B0B86339-E0EC-40F8-A921-354ECD9F7A51}" type="presParOf" srcId="{6CBD3651-065F-4630-A738-5917F1D045AB}" destId="{A24154CA-BBB8-423B-8C86-912DE2CEC360}" srcOrd="1" destOrd="0" presId="urn:microsoft.com/office/officeart/2005/8/layout/radial5"/>
    <dgm:cxn modelId="{AA533F60-A5E1-4865-8676-CBC681DD4164}" type="presParOf" srcId="{A24154CA-BBB8-423B-8C86-912DE2CEC360}" destId="{FBAEC235-C487-4C09-BEF8-1B672E4097E6}" srcOrd="0" destOrd="0" presId="urn:microsoft.com/office/officeart/2005/8/layout/radial5"/>
    <dgm:cxn modelId="{53E7C624-C2A5-417E-AD9F-0CDB0BA3FCD7}" type="presParOf" srcId="{6CBD3651-065F-4630-A738-5917F1D045AB}" destId="{9C79AFAA-BFB0-4FF6-B2DD-B3DF3786DADA}" srcOrd="2" destOrd="0" presId="urn:microsoft.com/office/officeart/2005/8/layout/radial5"/>
    <dgm:cxn modelId="{6C21A6FA-5F44-47BA-9524-36295899B3C2}" type="presParOf" srcId="{6CBD3651-065F-4630-A738-5917F1D045AB}" destId="{E315ED34-AFB3-4DCE-B2FC-6383336079CE}" srcOrd="3" destOrd="0" presId="urn:microsoft.com/office/officeart/2005/8/layout/radial5"/>
    <dgm:cxn modelId="{D30271A2-1ED3-4F05-B5E7-82F21EF78EE2}" type="presParOf" srcId="{E315ED34-AFB3-4DCE-B2FC-6383336079CE}" destId="{139546D6-7424-479B-A0F0-D37A7926EF8B}" srcOrd="0" destOrd="0" presId="urn:microsoft.com/office/officeart/2005/8/layout/radial5"/>
    <dgm:cxn modelId="{2696BC5A-2EA0-4C2E-8221-947F59CC63DB}" type="presParOf" srcId="{6CBD3651-065F-4630-A738-5917F1D045AB}" destId="{70B1BCF3-12AF-480F-ADC8-6D722A8E57F8}" srcOrd="4" destOrd="0" presId="urn:microsoft.com/office/officeart/2005/8/layout/radial5"/>
    <dgm:cxn modelId="{5402AE60-2013-498C-A019-F5EA68E69FBD}" type="presParOf" srcId="{6CBD3651-065F-4630-A738-5917F1D045AB}" destId="{E46A861B-4B4B-468F-A39E-3F9E14F5E6C5}" srcOrd="5" destOrd="0" presId="urn:microsoft.com/office/officeart/2005/8/layout/radial5"/>
    <dgm:cxn modelId="{FAEADDF4-0AE6-4955-B8A6-FB878012BF04}" type="presParOf" srcId="{E46A861B-4B4B-468F-A39E-3F9E14F5E6C5}" destId="{D3A3A9AF-3D5E-40D2-A0D7-B6C4BF6C7F7C}" srcOrd="0" destOrd="0" presId="urn:microsoft.com/office/officeart/2005/8/layout/radial5"/>
    <dgm:cxn modelId="{A0BBE1A3-679D-423C-B8B2-CC3B3BFF0434}" type="presParOf" srcId="{6CBD3651-065F-4630-A738-5917F1D045AB}" destId="{097856D4-0AA7-4A6F-89CE-D4FCB09C9CD8}" srcOrd="6" destOrd="0" presId="urn:microsoft.com/office/officeart/2005/8/layout/radial5"/>
    <dgm:cxn modelId="{62E0BDB2-A8AA-454C-91B8-DE329943C277}" type="presParOf" srcId="{6CBD3651-065F-4630-A738-5917F1D045AB}" destId="{2C2A6FE3-FD9F-45A5-A896-8A22E20473F4}" srcOrd="7" destOrd="0" presId="urn:microsoft.com/office/officeart/2005/8/layout/radial5"/>
    <dgm:cxn modelId="{299C2327-4F03-4E28-873E-C867EA9C86EA}" type="presParOf" srcId="{2C2A6FE3-FD9F-45A5-A896-8A22E20473F4}" destId="{A46E30FA-160A-4534-94CE-7073671D0B0C}" srcOrd="0" destOrd="0" presId="urn:microsoft.com/office/officeart/2005/8/layout/radial5"/>
    <dgm:cxn modelId="{314A5366-0637-4529-B85A-7B1E4AE08090}" type="presParOf" srcId="{6CBD3651-065F-4630-A738-5917F1D045AB}" destId="{FE5E27CB-8DB7-4E6F-A4DB-34867EBD8ECB}" srcOrd="8" destOrd="0" presId="urn:microsoft.com/office/officeart/2005/8/layout/radial5"/>
    <dgm:cxn modelId="{88E42848-FB93-4419-909A-D104AF096EC8}" type="presParOf" srcId="{6CBD3651-065F-4630-A738-5917F1D045AB}" destId="{CFFE8111-A7BF-4D40-AD7F-7C00CA0CC3EB}" srcOrd="9" destOrd="0" presId="urn:microsoft.com/office/officeart/2005/8/layout/radial5"/>
    <dgm:cxn modelId="{DABC7562-C9BB-403D-99A0-23486E779D96}" type="presParOf" srcId="{CFFE8111-A7BF-4D40-AD7F-7C00CA0CC3EB}" destId="{EBA29DD1-02CC-44E3-8DAA-C4F9E83BF55C}" srcOrd="0" destOrd="0" presId="urn:microsoft.com/office/officeart/2005/8/layout/radial5"/>
    <dgm:cxn modelId="{B8A3CB58-28D9-424E-B4EE-A1DDA3594691}" type="presParOf" srcId="{6CBD3651-065F-4630-A738-5917F1D045AB}" destId="{2DE0DD1C-98E5-495F-8C57-C567A84F4DA3}" srcOrd="10" destOrd="0" presId="urn:microsoft.com/office/officeart/2005/8/layout/radial5"/>
    <dgm:cxn modelId="{F30C1BAB-BBFA-4599-93A3-FEE1258482BD}" type="presParOf" srcId="{6CBD3651-065F-4630-A738-5917F1D045AB}" destId="{193C0B06-DEE3-4688-9C86-E3A45A001F93}" srcOrd="11" destOrd="0" presId="urn:microsoft.com/office/officeart/2005/8/layout/radial5"/>
    <dgm:cxn modelId="{937A273E-D2AC-4B20-BF7B-4113E8A482B4}" type="presParOf" srcId="{193C0B06-DEE3-4688-9C86-E3A45A001F93}" destId="{CDA46D16-EA87-48B6-A4C6-F9B814C66EED}" srcOrd="0" destOrd="0" presId="urn:microsoft.com/office/officeart/2005/8/layout/radial5"/>
    <dgm:cxn modelId="{8DCDCC85-B9C5-4565-90F2-97D03D6B0B30}" type="presParOf" srcId="{6CBD3651-065F-4630-A738-5917F1D045AB}" destId="{2218E8DF-19C6-44E0-8377-74B28F2D12F3}" srcOrd="12" destOrd="0" presId="urn:microsoft.com/office/officeart/2005/8/layout/radial5"/>
    <dgm:cxn modelId="{DC6B960C-F1E8-4EE1-A82D-8D3909615718}" type="presParOf" srcId="{6CBD3651-065F-4630-A738-5917F1D045AB}" destId="{A72D512C-2AE0-47C8-8C9E-9C9E81A2A826}" srcOrd="13" destOrd="0" presId="urn:microsoft.com/office/officeart/2005/8/layout/radial5"/>
    <dgm:cxn modelId="{1CE3FBF0-AF55-4D31-B433-3EFF613290DF}" type="presParOf" srcId="{A72D512C-2AE0-47C8-8C9E-9C9E81A2A826}" destId="{AE8436F7-16CF-4967-BBC9-5A9AF52BB634}" srcOrd="0" destOrd="0" presId="urn:microsoft.com/office/officeart/2005/8/layout/radial5"/>
    <dgm:cxn modelId="{56385718-B293-44C1-A025-8317E2A6A3BB}" type="presParOf" srcId="{6CBD3651-065F-4630-A738-5917F1D045AB}" destId="{04167444-038E-4566-93A7-EB19DF9528B1}"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12/10/2014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Integrate 2014</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12/10/2014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12/10/2014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67950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a:t>
            </a:r>
            <a:r>
              <a:rPr lang="en-GB" baseline="0" dirty="0" smtClean="0"/>
              <a:t> you’re a BizTalk customer and you want to expose your integration processes in BizTalk outside of your organisation then Service Bus Relay is probably the easiest way you can do this.</a:t>
            </a:r>
            <a:endParaRPr lang="en-US" dirty="0"/>
          </a:p>
        </p:txBody>
      </p:sp>
      <p:sp>
        <p:nvSpPr>
          <p:cNvPr id="4" name="Slide Number Placeholder 3"/>
          <p:cNvSpPr>
            <a:spLocks noGrp="1"/>
          </p:cNvSpPr>
          <p:nvPr>
            <p:ph type="sldNum" sz="quarter" idx="10"/>
          </p:nvPr>
        </p:nvSpPr>
        <p:spPr/>
        <p:txBody>
          <a:bodyPr/>
          <a:lstStyle/>
          <a:p>
            <a:fld id="{B1F85374-F225-4476-83D5-F6618704EB23}" type="slidenum">
              <a:rPr lang="en-US" smtClean="0"/>
              <a:t>22</a:t>
            </a:fld>
            <a:endParaRPr lang="en-US"/>
          </a:p>
        </p:txBody>
      </p:sp>
    </p:spTree>
    <p:extLst>
      <p:ext uri="{BB962C8B-B14F-4D97-AF65-F5344CB8AC3E}">
        <p14:creationId xmlns:p14="http://schemas.microsoft.com/office/powerpoint/2010/main" val="2683988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Key Benefits</a:t>
            </a:r>
          </a:p>
          <a:p>
            <a:pPr marL="628650" lvl="1" indent="-171450">
              <a:buFont typeface="Arial" panose="020B0604020202020204" pitchFamily="34" charset="0"/>
              <a:buChar char="•"/>
            </a:pPr>
            <a:r>
              <a:rPr lang="en-GB" dirty="0" smtClean="0"/>
              <a:t>Decoupled</a:t>
            </a:r>
            <a:r>
              <a:rPr lang="en-GB" baseline="0" dirty="0" smtClean="0"/>
              <a:t> architecture with API not aware of each business</a:t>
            </a:r>
          </a:p>
          <a:p>
            <a:pPr marL="628650" lvl="1" indent="-171450">
              <a:buFont typeface="Arial" panose="020B0604020202020204" pitchFamily="34" charset="0"/>
              <a:buChar char="•"/>
            </a:pPr>
            <a:r>
              <a:rPr lang="en-GB" baseline="0" dirty="0" smtClean="0"/>
              <a:t>Supports publish / subscribe pattern</a:t>
            </a:r>
          </a:p>
          <a:p>
            <a:pPr marL="628650" lvl="1" indent="-171450">
              <a:buFont typeface="Arial" panose="020B0604020202020204" pitchFamily="34" charset="0"/>
              <a:buChar char="•"/>
            </a:pPr>
            <a:r>
              <a:rPr lang="en-GB" baseline="0" dirty="0" smtClean="0"/>
              <a:t>One way and two way messaging</a:t>
            </a:r>
          </a:p>
          <a:p>
            <a:pPr marL="628650" lvl="1" indent="-171450">
              <a:buFont typeface="Arial" panose="020B0604020202020204" pitchFamily="34" charset="0"/>
              <a:buChar char="•"/>
            </a:pPr>
            <a:r>
              <a:rPr lang="en-GB" baseline="0" dirty="0" smtClean="0"/>
              <a:t>Plug in new business units</a:t>
            </a:r>
            <a:endParaRPr lang="en-US" dirty="0"/>
          </a:p>
        </p:txBody>
      </p:sp>
      <p:sp>
        <p:nvSpPr>
          <p:cNvPr id="4" name="Slide Number Placeholder 3"/>
          <p:cNvSpPr>
            <a:spLocks noGrp="1"/>
          </p:cNvSpPr>
          <p:nvPr>
            <p:ph type="sldNum" sz="quarter" idx="10"/>
          </p:nvPr>
        </p:nvSpPr>
        <p:spPr/>
        <p:txBody>
          <a:bodyPr/>
          <a:lstStyle/>
          <a:p>
            <a:fld id="{B1F85374-F225-4476-83D5-F6618704EB23}" type="slidenum">
              <a:rPr lang="en-US" smtClean="0"/>
              <a:t>24</a:t>
            </a:fld>
            <a:endParaRPr lang="en-US"/>
          </a:p>
        </p:txBody>
      </p:sp>
    </p:spTree>
    <p:extLst>
      <p:ext uri="{BB962C8B-B14F-4D97-AF65-F5344CB8AC3E}">
        <p14:creationId xmlns:p14="http://schemas.microsoft.com/office/powerpoint/2010/main" val="1644100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In</a:t>
            </a:r>
            <a:r>
              <a:rPr lang="en-GB" baseline="0" dirty="0" smtClean="0"/>
              <a:t> this example BizTalk is using a SQL Query to get some recent changes, </a:t>
            </a:r>
            <a:r>
              <a:rPr lang="en-GB" baseline="0" dirty="0" err="1" smtClean="0"/>
              <a:t>debatches</a:t>
            </a:r>
            <a:r>
              <a:rPr lang="en-GB" baseline="0" dirty="0" smtClean="0"/>
              <a:t> them and then publishing event messages for each change</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Service Bus Queues support a good </a:t>
            </a:r>
            <a:r>
              <a:rPr lang="en-GB" dirty="0" err="1" smtClean="0"/>
              <a:t>on-premise</a:t>
            </a:r>
            <a:r>
              <a:rPr lang="en-GB" dirty="0" smtClean="0"/>
              <a:t> to cloud integration pattern </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Queues are a good way to deal with high volume event publishing</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Receivers can be inside the organisation or outside of it</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Key Benefits</a:t>
            </a:r>
          </a:p>
          <a:p>
            <a:pPr marL="628650" lvl="1" indent="-171450">
              <a:buFont typeface="Arial" panose="020B0604020202020204" pitchFamily="34" charset="0"/>
              <a:buChar char="•"/>
            </a:pPr>
            <a:r>
              <a:rPr lang="en-GB" dirty="0" smtClean="0"/>
              <a:t>Low cost</a:t>
            </a:r>
          </a:p>
          <a:p>
            <a:pPr marL="628650" lvl="1" indent="-171450">
              <a:buFont typeface="Arial" panose="020B0604020202020204" pitchFamily="34" charset="0"/>
              <a:buChar char="•"/>
            </a:pPr>
            <a:r>
              <a:rPr lang="en-GB" dirty="0" smtClean="0"/>
              <a:t>No infrastructure requirements</a:t>
            </a:r>
          </a:p>
          <a:p>
            <a:pPr marL="628650" lvl="1" indent="-171450">
              <a:buFont typeface="Arial" panose="020B0604020202020204" pitchFamily="34" charset="0"/>
              <a:buChar char="•"/>
            </a:pPr>
            <a:r>
              <a:rPr lang="en-GB" dirty="0" smtClean="0"/>
              <a:t>Queue is PaaS so can be</a:t>
            </a:r>
            <a:r>
              <a:rPr lang="en-GB" baseline="0" dirty="0" smtClean="0"/>
              <a:t> accessed from anywhere</a:t>
            </a:r>
          </a:p>
          <a:p>
            <a:pPr marL="628650" lvl="1" indent="-171450">
              <a:buFont typeface="Arial" panose="020B0604020202020204" pitchFamily="34" charset="0"/>
              <a:buChar char="•"/>
            </a:pPr>
            <a:r>
              <a:rPr lang="en-GB" baseline="0" dirty="0" smtClean="0"/>
              <a:t>Supports the Pull based integration pattern</a:t>
            </a:r>
            <a:endParaRPr lang="en-US" dirty="0"/>
          </a:p>
        </p:txBody>
      </p:sp>
      <p:sp>
        <p:nvSpPr>
          <p:cNvPr id="4" name="Slide Number Placeholder 3"/>
          <p:cNvSpPr>
            <a:spLocks noGrp="1"/>
          </p:cNvSpPr>
          <p:nvPr>
            <p:ph type="sldNum" sz="quarter" idx="10"/>
          </p:nvPr>
        </p:nvSpPr>
        <p:spPr/>
        <p:txBody>
          <a:bodyPr/>
          <a:lstStyle/>
          <a:p>
            <a:fld id="{B1F85374-F225-4476-83D5-F6618704EB23}" type="slidenum">
              <a:rPr lang="en-US" smtClean="0"/>
              <a:t>25</a:t>
            </a:fld>
            <a:endParaRPr lang="en-US"/>
          </a:p>
        </p:txBody>
      </p:sp>
    </p:spTree>
    <p:extLst>
      <p:ext uri="{BB962C8B-B14F-4D97-AF65-F5344CB8AC3E}">
        <p14:creationId xmlns:p14="http://schemas.microsoft.com/office/powerpoint/2010/main" val="433271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BizTalk Adapter Service is really about taking advantage of the LOB Adapter SDK + BizTalk Adapter Pack but in Cloud Scenarios</a:t>
            </a:r>
          </a:p>
          <a:p>
            <a:pPr marL="171450" indent="-171450">
              <a:buFontTx/>
              <a:buChar char="-"/>
            </a:pPr>
            <a:endParaRPr lang="en-GB" dirty="0" smtClean="0"/>
          </a:p>
          <a:p>
            <a:pPr marL="171450" indent="-171450">
              <a:buFontTx/>
              <a:buChar char="-"/>
            </a:pPr>
            <a:r>
              <a:rPr lang="en-GB" dirty="0" smtClean="0"/>
              <a:t>The Key benefits are around the simplicity</a:t>
            </a:r>
            <a:r>
              <a:rPr lang="en-GB" baseline="0" dirty="0" smtClean="0"/>
              <a:t> for connecting to LOB applications</a:t>
            </a:r>
          </a:p>
          <a:p>
            <a:pPr marL="171450" indent="-171450">
              <a:buFontTx/>
              <a:buChar char="-"/>
            </a:pPr>
            <a:endParaRPr lang="en-GB" baseline="0" dirty="0" smtClean="0"/>
          </a:p>
          <a:p>
            <a:pPr marL="171450" indent="-171450">
              <a:buFontTx/>
              <a:buChar char="-"/>
            </a:pPr>
            <a:r>
              <a:rPr lang="en-GB" baseline="0" dirty="0" smtClean="0"/>
              <a:t>We chose the BizTalk Adapter Service because of the specialist capabilities for connecting to SAP or any other application we need to connect to</a:t>
            </a:r>
            <a:endParaRPr lang="en-US" dirty="0"/>
          </a:p>
        </p:txBody>
      </p:sp>
      <p:sp>
        <p:nvSpPr>
          <p:cNvPr id="4" name="Slide Number Placeholder 3"/>
          <p:cNvSpPr>
            <a:spLocks noGrp="1"/>
          </p:cNvSpPr>
          <p:nvPr>
            <p:ph type="sldNum" sz="quarter" idx="10"/>
          </p:nvPr>
        </p:nvSpPr>
        <p:spPr/>
        <p:txBody>
          <a:bodyPr/>
          <a:lstStyle/>
          <a:p>
            <a:fld id="{B1F85374-F225-4476-83D5-F6618704EB23}" type="slidenum">
              <a:rPr lang="en-US" smtClean="0"/>
              <a:t>27</a:t>
            </a:fld>
            <a:endParaRPr lang="en-US"/>
          </a:p>
        </p:txBody>
      </p:sp>
    </p:spTree>
    <p:extLst>
      <p:ext uri="{BB962C8B-B14F-4D97-AF65-F5344CB8AC3E}">
        <p14:creationId xmlns:p14="http://schemas.microsoft.com/office/powerpoint/2010/main" val="149739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In the scenario we move the website to the cloud</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We still need to connect to the on premise oracle data base</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If we set</a:t>
            </a:r>
            <a:r>
              <a:rPr lang="en-GB" baseline="0" dirty="0" smtClean="0"/>
              <a:t> up BizTalk Services Hybrid Connections we are able to reach through to the Oracle Database</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We are unlikely to need to change any code our ODP.net code would be routed through hybrid connections simply by changing the connection string</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Key Benefits</a:t>
            </a:r>
          </a:p>
          <a:p>
            <a:pPr marL="628650" lvl="1" indent="-171450">
              <a:buFont typeface="Arial" panose="020B0604020202020204" pitchFamily="34" charset="0"/>
              <a:buChar char="•"/>
            </a:pPr>
            <a:r>
              <a:rPr lang="en-GB" baseline="0" dirty="0" smtClean="0"/>
              <a:t>Migrate to the cloud with potentially no code changes</a:t>
            </a:r>
          </a:p>
          <a:p>
            <a:pPr marL="628650" lvl="1" indent="-171450">
              <a:buFont typeface="Arial" panose="020B0604020202020204" pitchFamily="34" charset="0"/>
              <a:buChar char="•"/>
            </a:pPr>
            <a:r>
              <a:rPr lang="en-GB" dirty="0" smtClean="0"/>
              <a:t>Can</a:t>
            </a:r>
            <a:r>
              <a:rPr lang="en-GB" baseline="0" dirty="0" smtClean="0"/>
              <a:t> support almost any port so its open for a wide range of connectivity types</a:t>
            </a:r>
          </a:p>
          <a:p>
            <a:pPr marL="628650" lvl="1" indent="-171450">
              <a:buFont typeface="Arial" panose="020B0604020202020204" pitchFamily="34" charset="0"/>
              <a:buChar char="•"/>
            </a:pPr>
            <a:r>
              <a:rPr lang="en-GB" baseline="0" dirty="0" smtClean="0"/>
              <a:t>Lower level of abstraction than Service Bus Relay which is WCF this can be any port</a:t>
            </a:r>
          </a:p>
          <a:p>
            <a:pPr marL="628650" lvl="1" indent="-171450">
              <a:buFont typeface="Arial" panose="020B0604020202020204" pitchFamily="34" charset="0"/>
              <a:buChar char="•"/>
            </a:pPr>
            <a:endParaRPr lang="en-GB" baseline="0" dirty="0" smtClean="0"/>
          </a:p>
          <a:p>
            <a:pPr marL="171450" lvl="0" indent="-171450">
              <a:buFont typeface="Arial" panose="020B0604020202020204" pitchFamily="34" charset="0"/>
              <a:buChar char="•"/>
            </a:pPr>
            <a:r>
              <a:rPr lang="en-GB" baseline="0" dirty="0" smtClean="0"/>
              <a:t>Word of Caution</a:t>
            </a:r>
          </a:p>
          <a:p>
            <a:pPr marL="628650" lvl="1" indent="-171450">
              <a:buFont typeface="Arial" panose="020B0604020202020204" pitchFamily="34" charset="0"/>
              <a:buChar char="•"/>
            </a:pPr>
            <a:r>
              <a:rPr lang="en-GB" baseline="0" dirty="0" smtClean="0"/>
              <a:t>Your application authorization model may be affected if your no longer on premise</a:t>
            </a:r>
          </a:p>
          <a:p>
            <a:pPr marL="628650" lvl="1" indent="-171450">
              <a:buFont typeface="Arial" panose="020B0604020202020204" pitchFamily="34" charset="0"/>
              <a:buChar char="•"/>
            </a:pPr>
            <a:endParaRPr lang="en-GB" baseline="0" dirty="0" smtClean="0"/>
          </a:p>
        </p:txBody>
      </p:sp>
      <p:sp>
        <p:nvSpPr>
          <p:cNvPr id="4" name="Slide Number Placeholder 3"/>
          <p:cNvSpPr>
            <a:spLocks noGrp="1"/>
          </p:cNvSpPr>
          <p:nvPr>
            <p:ph type="sldNum" sz="quarter" idx="10"/>
          </p:nvPr>
        </p:nvSpPr>
        <p:spPr/>
        <p:txBody>
          <a:bodyPr/>
          <a:lstStyle/>
          <a:p>
            <a:fld id="{B1F85374-F225-4476-83D5-F6618704EB23}" type="slidenum">
              <a:rPr lang="en-US" smtClean="0"/>
              <a:t>29</a:t>
            </a:fld>
            <a:endParaRPr lang="en-US"/>
          </a:p>
        </p:txBody>
      </p:sp>
    </p:spTree>
    <p:extLst>
      <p:ext uri="{BB962C8B-B14F-4D97-AF65-F5344CB8AC3E}">
        <p14:creationId xmlns:p14="http://schemas.microsoft.com/office/powerpoint/2010/main" val="335535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12/10/2014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35</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7545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A6104239-5842-467B-A09D-4193CE28CF54}" type="datetime1">
              <a:rPr lang="en-US" smtClean="0"/>
              <a:t>12/10/2014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982343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12/10/2014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2144416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If we have an existing MPLS network with out network provider then we can work</a:t>
            </a:r>
            <a:r>
              <a:rPr lang="en-GB" baseline="0" dirty="0" smtClean="0"/>
              <a:t> with the network provider to add Azure so it appears like another site on the WAN</a:t>
            </a:r>
            <a:endParaRPr lang="en-US" dirty="0"/>
          </a:p>
        </p:txBody>
      </p:sp>
      <p:sp>
        <p:nvSpPr>
          <p:cNvPr id="4" name="Slide Number Placeholder 3"/>
          <p:cNvSpPr>
            <a:spLocks noGrp="1"/>
          </p:cNvSpPr>
          <p:nvPr>
            <p:ph type="sldNum" sz="quarter" idx="10"/>
          </p:nvPr>
        </p:nvSpPr>
        <p:spPr/>
        <p:txBody>
          <a:bodyPr/>
          <a:lstStyle/>
          <a:p>
            <a:fld id="{B1F85374-F225-4476-83D5-F6618704EB23}" type="slidenum">
              <a:rPr lang="en-US" smtClean="0"/>
              <a:t>13</a:t>
            </a:fld>
            <a:endParaRPr lang="en-US"/>
          </a:p>
        </p:txBody>
      </p:sp>
    </p:spTree>
    <p:extLst>
      <p:ext uri="{BB962C8B-B14F-4D97-AF65-F5344CB8AC3E}">
        <p14:creationId xmlns:p14="http://schemas.microsoft.com/office/powerpoint/2010/main" val="1913606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smtClean="0"/>
              <a:t>By adding Azure to the MPLS network servers</a:t>
            </a:r>
            <a:r>
              <a:rPr lang="en-GB" sz="1200" baseline="0" dirty="0" smtClean="0"/>
              <a:t> in Azure just appear like any other server on the WAN.</a:t>
            </a:r>
          </a:p>
          <a:p>
            <a:pPr marL="171450" indent="-171450">
              <a:buFont typeface="Arial" panose="020B0604020202020204" pitchFamily="34" charset="0"/>
              <a:buChar char="•"/>
            </a:pPr>
            <a:endParaRPr lang="en-GB" sz="1200" baseline="0" dirty="0" smtClean="0"/>
          </a:p>
          <a:p>
            <a:pPr marL="171450" indent="-171450">
              <a:buFont typeface="Arial" panose="020B0604020202020204" pitchFamily="34" charset="0"/>
              <a:buChar char="•"/>
            </a:pPr>
            <a:r>
              <a:rPr lang="en-GB" sz="1200" baseline="0" dirty="0" smtClean="0"/>
              <a:t>We can create a read only copy of AD in Azure to improve performance</a:t>
            </a:r>
          </a:p>
          <a:p>
            <a:pPr marL="171450" indent="-171450">
              <a:buFont typeface="Arial" panose="020B0604020202020204" pitchFamily="34" charset="0"/>
              <a:buChar char="•"/>
            </a:pPr>
            <a:endParaRPr lang="en-GB" sz="1200" baseline="0" dirty="0" smtClean="0"/>
          </a:p>
          <a:p>
            <a:pPr marL="171450" indent="-171450">
              <a:buFont typeface="Arial" panose="020B0604020202020204" pitchFamily="34" charset="0"/>
              <a:buChar char="•"/>
            </a:pPr>
            <a:r>
              <a:rPr lang="en-GB" sz="1200" baseline="0" dirty="0" smtClean="0"/>
              <a:t>Extended data centre opens up lots of opportunities for cloud hosted IaaS</a:t>
            </a:r>
          </a:p>
          <a:p>
            <a:pPr marL="628650" lvl="1" indent="-171450">
              <a:buFont typeface="Arial" panose="020B0604020202020204" pitchFamily="34" charset="0"/>
              <a:buChar char="•"/>
            </a:pPr>
            <a:r>
              <a:rPr lang="en-GB" sz="1200" baseline="0" dirty="0" smtClean="0"/>
              <a:t>Burst load</a:t>
            </a:r>
          </a:p>
          <a:p>
            <a:pPr marL="628650" lvl="1" indent="-171450">
              <a:buFont typeface="Arial" panose="020B0604020202020204" pitchFamily="34" charset="0"/>
              <a:buChar char="•"/>
            </a:pPr>
            <a:r>
              <a:rPr lang="en-GB" sz="1200" baseline="0" dirty="0" err="1" smtClean="0"/>
              <a:t>Dev</a:t>
            </a:r>
            <a:r>
              <a:rPr lang="en-GB" sz="1200" baseline="0" dirty="0" smtClean="0"/>
              <a:t> / Test environments</a:t>
            </a:r>
          </a:p>
          <a:p>
            <a:pPr marL="628650" lvl="1" indent="-171450">
              <a:buFont typeface="Arial" panose="020B0604020202020204" pitchFamily="34" charset="0"/>
              <a:buChar char="•"/>
            </a:pPr>
            <a:r>
              <a:rPr lang="en-GB" sz="1200" baseline="0" dirty="0" smtClean="0"/>
              <a:t>Backup</a:t>
            </a:r>
          </a:p>
          <a:p>
            <a:pPr marL="628650" lvl="1" indent="-171450">
              <a:buFont typeface="Arial" panose="020B0604020202020204" pitchFamily="34" charset="0"/>
              <a:buChar char="•"/>
            </a:pPr>
            <a:r>
              <a:rPr lang="en-GB" sz="1200" baseline="0" dirty="0" smtClean="0"/>
              <a:t>Hardware reduction</a:t>
            </a:r>
          </a:p>
          <a:p>
            <a:pPr marL="628650" lvl="1" indent="-171450">
              <a:buFont typeface="Arial" panose="020B0604020202020204" pitchFamily="34" charset="0"/>
              <a:buChar char="•"/>
            </a:pPr>
            <a:r>
              <a:rPr lang="en-GB" sz="1200" baseline="0" dirty="0" smtClean="0"/>
              <a:t>Infrastructure cost saving</a:t>
            </a:r>
          </a:p>
          <a:p>
            <a:pPr marL="457200" lvl="1" indent="0">
              <a:buFont typeface="Arial" panose="020B0604020202020204" pitchFamily="34" charset="0"/>
              <a:buNone/>
            </a:pPr>
            <a:endParaRPr lang="en-US" sz="1200" dirty="0"/>
          </a:p>
        </p:txBody>
      </p:sp>
      <p:sp>
        <p:nvSpPr>
          <p:cNvPr id="4" name="Slide Number Placeholder 3"/>
          <p:cNvSpPr>
            <a:spLocks noGrp="1"/>
          </p:cNvSpPr>
          <p:nvPr>
            <p:ph type="sldNum" sz="quarter" idx="10"/>
          </p:nvPr>
        </p:nvSpPr>
        <p:spPr/>
        <p:txBody>
          <a:bodyPr/>
          <a:lstStyle/>
          <a:p>
            <a:fld id="{B1F85374-F225-4476-83D5-F6618704EB23}" type="slidenum">
              <a:rPr lang="en-US" smtClean="0"/>
              <a:t>14</a:t>
            </a:fld>
            <a:endParaRPr lang="en-US"/>
          </a:p>
        </p:txBody>
      </p:sp>
    </p:spTree>
    <p:extLst>
      <p:ext uri="{BB962C8B-B14F-4D97-AF65-F5344CB8AC3E}">
        <p14:creationId xmlns:p14="http://schemas.microsoft.com/office/powerpoint/2010/main" val="167755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smtClean="0"/>
              <a:t>SQL Data</a:t>
            </a:r>
            <a:r>
              <a:rPr lang="en-GB" sz="1200" baseline="0" dirty="0" smtClean="0"/>
              <a:t> Warehouse in Azure to support large scale compute based BI</a:t>
            </a:r>
          </a:p>
          <a:p>
            <a:pPr marL="171450" indent="-171450">
              <a:buFont typeface="Arial" panose="020B0604020202020204" pitchFamily="34" charset="0"/>
              <a:buChar char="•"/>
            </a:pPr>
            <a:endParaRPr lang="en-GB" sz="1200" baseline="0" dirty="0" smtClean="0"/>
          </a:p>
          <a:p>
            <a:pPr marL="171450" indent="-171450">
              <a:buFont typeface="Arial" panose="020B0604020202020204" pitchFamily="34" charset="0"/>
              <a:buChar char="•"/>
            </a:pPr>
            <a:r>
              <a:rPr lang="en-GB" sz="1200" baseline="0" dirty="0" smtClean="0"/>
              <a:t>How do we get the data to the data warehouse?</a:t>
            </a:r>
          </a:p>
          <a:p>
            <a:pPr marL="171450" indent="-171450">
              <a:buFont typeface="Arial" panose="020B0604020202020204" pitchFamily="34" charset="0"/>
              <a:buChar char="•"/>
            </a:pPr>
            <a:endParaRPr lang="en-GB" sz="1200" dirty="0" smtClean="0"/>
          </a:p>
          <a:p>
            <a:pPr marL="171450" indent="-171450">
              <a:buFont typeface="Arial" panose="020B0604020202020204" pitchFamily="34" charset="0"/>
              <a:buChar char="•"/>
            </a:pPr>
            <a:r>
              <a:rPr lang="en-GB" sz="1200" dirty="0" smtClean="0"/>
              <a:t>We wanted to bulk load data from databases in each site to a cloud hosted SQL Data</a:t>
            </a:r>
            <a:r>
              <a:rPr lang="en-GB" sz="1200" baseline="0" dirty="0" smtClean="0"/>
              <a:t> W</a:t>
            </a:r>
            <a:r>
              <a:rPr lang="en-GB" sz="1200" dirty="0" smtClean="0"/>
              <a:t>arehouse</a:t>
            </a:r>
          </a:p>
          <a:p>
            <a:pPr marL="171450" indent="-171450">
              <a:buFont typeface="Arial" panose="020B0604020202020204" pitchFamily="34" charset="0"/>
              <a:buChar char="•"/>
            </a:pPr>
            <a:endParaRPr lang="en-GB" sz="1200" dirty="0" smtClean="0"/>
          </a:p>
          <a:p>
            <a:pPr marL="171450" indent="-171450">
              <a:buFont typeface="Arial" panose="020B0604020202020204" pitchFamily="34" charset="0"/>
              <a:buChar char="•"/>
            </a:pPr>
            <a:r>
              <a:rPr lang="en-GB" sz="1200" baseline="0" dirty="0" smtClean="0"/>
              <a:t>MPLS network allows SSIS to reach the databases in each site</a:t>
            </a:r>
          </a:p>
          <a:p>
            <a:pPr marL="171450" indent="-171450">
              <a:buFont typeface="Arial" panose="020B0604020202020204" pitchFamily="34" charset="0"/>
              <a:buChar char="•"/>
            </a:pPr>
            <a:endParaRPr lang="en-GB" sz="1200" baseline="0" dirty="0" smtClean="0"/>
          </a:p>
          <a:p>
            <a:pPr marL="171450" indent="-171450">
              <a:buFont typeface="Arial" panose="020B0604020202020204" pitchFamily="34" charset="0"/>
              <a:buChar char="•"/>
            </a:pPr>
            <a:r>
              <a:rPr lang="en-GB" sz="1200" baseline="0" dirty="0" smtClean="0"/>
              <a:t>Express Route allows us to pull large amounts of data with good bandwidth</a:t>
            </a:r>
          </a:p>
          <a:p>
            <a:pPr marL="457200" lvl="1" indent="0">
              <a:buFont typeface="Arial" panose="020B0604020202020204" pitchFamily="34" charset="0"/>
              <a:buNone/>
            </a:pPr>
            <a:endParaRPr lang="en-US" sz="1200" dirty="0"/>
          </a:p>
        </p:txBody>
      </p:sp>
      <p:sp>
        <p:nvSpPr>
          <p:cNvPr id="4" name="Slide Number Placeholder 3"/>
          <p:cNvSpPr>
            <a:spLocks noGrp="1"/>
          </p:cNvSpPr>
          <p:nvPr>
            <p:ph type="sldNum" sz="quarter" idx="10"/>
          </p:nvPr>
        </p:nvSpPr>
        <p:spPr/>
        <p:txBody>
          <a:bodyPr/>
          <a:lstStyle/>
          <a:p>
            <a:fld id="{B1F85374-F225-4476-83D5-F6618704EB23}" type="slidenum">
              <a:rPr lang="en-US" smtClean="0"/>
              <a:t>15</a:t>
            </a:fld>
            <a:endParaRPr lang="en-US"/>
          </a:p>
        </p:txBody>
      </p:sp>
    </p:spTree>
    <p:extLst>
      <p:ext uri="{BB962C8B-B14F-4D97-AF65-F5344CB8AC3E}">
        <p14:creationId xmlns:p14="http://schemas.microsoft.com/office/powerpoint/2010/main" val="1527733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We were creating a global BizTalk development environment hosted in Azure</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Most developers were easily able to access VM</a:t>
            </a:r>
            <a:r>
              <a:rPr lang="en-GB" baseline="0" dirty="0" smtClean="0"/>
              <a:t> over public internet</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In UK on premise restrictions stopped us doing that</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Point to Site VPN was used to tunnel over HTTP using SSTP allowing developers to connect the VPN software and access VM</a:t>
            </a:r>
            <a:endParaRPr lang="en-US" dirty="0"/>
          </a:p>
        </p:txBody>
      </p:sp>
      <p:sp>
        <p:nvSpPr>
          <p:cNvPr id="4" name="Slide Number Placeholder 3"/>
          <p:cNvSpPr>
            <a:spLocks noGrp="1"/>
          </p:cNvSpPr>
          <p:nvPr>
            <p:ph type="sldNum" sz="quarter" idx="10"/>
          </p:nvPr>
        </p:nvSpPr>
        <p:spPr/>
        <p:txBody>
          <a:bodyPr/>
          <a:lstStyle/>
          <a:p>
            <a:fld id="{B1F85374-F225-4476-83D5-F6618704EB23}" type="slidenum">
              <a:rPr lang="en-US" smtClean="0"/>
              <a:t>17</a:t>
            </a:fld>
            <a:endParaRPr lang="en-US"/>
          </a:p>
        </p:txBody>
      </p:sp>
    </p:spTree>
    <p:extLst>
      <p:ext uri="{BB962C8B-B14F-4D97-AF65-F5344CB8AC3E}">
        <p14:creationId xmlns:p14="http://schemas.microsoft.com/office/powerpoint/2010/main" val="4142268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Customer moving infrastructure to cloud</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BizTalk was being upgraded and they wanted to host new version in the cloud</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BizTalk still needed to access many resources</a:t>
            </a:r>
            <a:r>
              <a:rPr lang="en-GB" baseline="0" dirty="0" smtClean="0"/>
              <a:t> on premise with no significant re-development</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This is also great for </a:t>
            </a:r>
            <a:r>
              <a:rPr lang="en-GB" baseline="0" dirty="0" err="1" smtClean="0"/>
              <a:t>dev</a:t>
            </a:r>
            <a:r>
              <a:rPr lang="en-GB" baseline="0" dirty="0" smtClean="0"/>
              <a:t>/test scenarios and temporary environments</a:t>
            </a:r>
            <a:endParaRPr lang="en-US" dirty="0"/>
          </a:p>
        </p:txBody>
      </p:sp>
      <p:sp>
        <p:nvSpPr>
          <p:cNvPr id="4" name="Slide Number Placeholder 3"/>
          <p:cNvSpPr>
            <a:spLocks noGrp="1"/>
          </p:cNvSpPr>
          <p:nvPr>
            <p:ph type="sldNum" sz="quarter" idx="10"/>
          </p:nvPr>
        </p:nvSpPr>
        <p:spPr/>
        <p:txBody>
          <a:bodyPr/>
          <a:lstStyle/>
          <a:p>
            <a:fld id="{B1F85374-F225-4476-83D5-F6618704EB23}" type="slidenum">
              <a:rPr lang="en-US" smtClean="0"/>
              <a:t>19</a:t>
            </a:fld>
            <a:endParaRPr lang="en-US"/>
          </a:p>
        </p:txBody>
      </p:sp>
    </p:spTree>
    <p:extLst>
      <p:ext uri="{BB962C8B-B14F-4D97-AF65-F5344CB8AC3E}">
        <p14:creationId xmlns:p14="http://schemas.microsoft.com/office/powerpoint/2010/main" val="3903872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Why did we choose Relay and not</a:t>
            </a:r>
            <a:r>
              <a:rPr lang="en-GB" baseline="0" dirty="0" smtClean="0"/>
              <a:t> VPN</a:t>
            </a:r>
          </a:p>
          <a:p>
            <a:pPr marL="628650" lvl="1" indent="-171450">
              <a:buFont typeface="Arial" panose="020B0604020202020204" pitchFamily="34" charset="0"/>
              <a:buChar char="•"/>
            </a:pPr>
            <a:r>
              <a:rPr lang="en-GB" baseline="0" dirty="0" smtClean="0"/>
              <a:t>Cost</a:t>
            </a:r>
          </a:p>
          <a:p>
            <a:pPr marL="628650" lvl="1" indent="-171450">
              <a:buFont typeface="Arial" panose="020B0604020202020204" pitchFamily="34" charset="0"/>
              <a:buChar char="•"/>
            </a:pPr>
            <a:r>
              <a:rPr lang="en-GB" baseline="0" dirty="0" smtClean="0"/>
              <a:t>Setup Time</a:t>
            </a:r>
          </a:p>
          <a:p>
            <a:pPr marL="628650" lvl="1" indent="-171450">
              <a:buFont typeface="Arial" panose="020B0604020202020204" pitchFamily="34" charset="0"/>
              <a:buChar char="•"/>
            </a:pPr>
            <a:r>
              <a:rPr lang="en-GB" baseline="0" dirty="0" smtClean="0"/>
              <a:t>Fewer infrastructure challenges</a:t>
            </a:r>
          </a:p>
          <a:p>
            <a:pPr marL="628650" lvl="1" indent="-171450">
              <a:buFont typeface="Arial" panose="020B0604020202020204" pitchFamily="34" charset="0"/>
              <a:buChar char="•"/>
            </a:pPr>
            <a:r>
              <a:rPr lang="en-GB" baseline="0" dirty="0" smtClean="0"/>
              <a:t>Fail fast &amp; Cheap</a:t>
            </a:r>
          </a:p>
          <a:p>
            <a:pPr marL="628650" lvl="1" indent="-171450">
              <a:buFont typeface="Arial" panose="020B0604020202020204" pitchFamily="34" charset="0"/>
              <a:buChar char="•"/>
            </a:pPr>
            <a:r>
              <a:rPr lang="en-GB" baseline="0" dirty="0" smtClean="0"/>
              <a:t>Don’t have to worry about controlling access to other resources, the endpoint is the only resource</a:t>
            </a:r>
          </a:p>
          <a:p>
            <a:pPr marL="628650" lvl="1" indent="-171450">
              <a:buFont typeface="Arial" panose="020B0604020202020204" pitchFamily="34" charset="0"/>
              <a:buChar char="•"/>
            </a:pPr>
            <a:r>
              <a:rPr lang="en-GB" baseline="0" dirty="0" smtClean="0"/>
              <a:t>Can easily expose to other consumers</a:t>
            </a:r>
          </a:p>
          <a:p>
            <a:pPr marL="628650" lvl="1" indent="-171450">
              <a:buFont typeface="Arial" panose="020B0604020202020204" pitchFamily="34" charset="0"/>
              <a:buChar char="•"/>
            </a:pPr>
            <a:endParaRPr lang="en-GB" baseline="0" dirty="0" smtClean="0"/>
          </a:p>
          <a:p>
            <a:pPr marL="171450" lvl="0" indent="-171450">
              <a:buFont typeface="Arial" panose="020B0604020202020204" pitchFamily="34" charset="0"/>
              <a:buChar char="•"/>
            </a:pPr>
            <a:r>
              <a:rPr lang="en-GB" baseline="0" dirty="0" smtClean="0"/>
              <a:t>Why not just expose the services publically</a:t>
            </a:r>
          </a:p>
          <a:p>
            <a:pPr marL="628650" lvl="1" indent="-171450">
              <a:buFont typeface="Arial" panose="020B0604020202020204" pitchFamily="34" charset="0"/>
              <a:buChar char="•"/>
            </a:pPr>
            <a:r>
              <a:rPr lang="en-GB" baseline="0" dirty="0" smtClean="0"/>
              <a:t>I don’t need to worry about my DMZ</a:t>
            </a:r>
          </a:p>
          <a:p>
            <a:pPr marL="628650" lvl="1" indent="-171450">
              <a:buFont typeface="Arial" panose="020B0604020202020204" pitchFamily="34" charset="0"/>
              <a:buChar char="•"/>
            </a:pPr>
            <a:r>
              <a:rPr lang="en-GB" baseline="0" dirty="0" smtClean="0"/>
              <a:t>I don’t need to worry about DOS</a:t>
            </a:r>
          </a:p>
          <a:p>
            <a:pPr marL="628650" lvl="1" indent="-171450">
              <a:buFont typeface="Arial" panose="020B0604020202020204" pitchFamily="34" charset="0"/>
              <a:buChar char="•"/>
            </a:pPr>
            <a:r>
              <a:rPr lang="en-GB" baseline="0" dirty="0" smtClean="0"/>
              <a:t>I don’t need extra infrastructure</a:t>
            </a:r>
          </a:p>
          <a:p>
            <a:pPr marL="457200" lvl="1" indent="0">
              <a:buFont typeface="Arial" panose="020B0604020202020204" pitchFamily="34" charset="0"/>
              <a:buNone/>
            </a:pPr>
            <a:endParaRPr lang="en-GB" baseline="0" dirty="0" smtClean="0"/>
          </a:p>
          <a:p>
            <a:pPr marL="171450" lvl="0" indent="-171450">
              <a:buFont typeface="Arial" panose="020B0604020202020204" pitchFamily="34" charset="0"/>
              <a:buChar char="•"/>
            </a:pPr>
            <a:r>
              <a:rPr lang="en-GB" baseline="0" dirty="0" smtClean="0"/>
              <a:t>Why did we use WCF Routing Service</a:t>
            </a:r>
          </a:p>
          <a:p>
            <a:pPr marL="628650" lvl="1" indent="-171450">
              <a:buFont typeface="Arial" panose="020B0604020202020204" pitchFamily="34" charset="0"/>
              <a:buChar char="•"/>
            </a:pPr>
            <a:r>
              <a:rPr lang="en-GB" baseline="0" dirty="0" smtClean="0"/>
              <a:t>Allowed us to expose non Microsoft technologies</a:t>
            </a:r>
          </a:p>
          <a:p>
            <a:pPr marL="628650" lvl="1" indent="-171450">
              <a:buFont typeface="Arial" panose="020B0604020202020204" pitchFamily="34" charset="0"/>
              <a:buChar char="•"/>
            </a:pPr>
            <a:r>
              <a:rPr lang="en-GB" baseline="0" dirty="0" smtClean="0"/>
              <a:t>Routing Service can forward calls to another web service</a:t>
            </a:r>
          </a:p>
          <a:p>
            <a:pPr marL="628650" lvl="1" indent="-171450">
              <a:buFont typeface="Arial" panose="020B0604020202020204" pitchFamily="34" charset="0"/>
              <a:buChar char="•"/>
            </a:pPr>
            <a:r>
              <a:rPr lang="en-GB" baseline="0" dirty="0" smtClean="0"/>
              <a:t>WCF Routing Service was a simple listener</a:t>
            </a:r>
          </a:p>
          <a:p>
            <a:pPr marL="628650" lvl="1" indent="-171450">
              <a:buFont typeface="Arial" panose="020B0604020202020204" pitchFamily="34" charset="0"/>
              <a:buChar char="•"/>
            </a:pPr>
            <a:r>
              <a:rPr lang="en-GB" baseline="0" dirty="0" smtClean="0"/>
              <a:t>We can control which services are exposed via routing rules</a:t>
            </a:r>
            <a:endParaRPr lang="en-US" dirty="0"/>
          </a:p>
        </p:txBody>
      </p:sp>
      <p:sp>
        <p:nvSpPr>
          <p:cNvPr id="4" name="Slide Number Placeholder 3"/>
          <p:cNvSpPr>
            <a:spLocks noGrp="1"/>
          </p:cNvSpPr>
          <p:nvPr>
            <p:ph type="sldNum" sz="quarter" idx="10"/>
          </p:nvPr>
        </p:nvSpPr>
        <p:spPr/>
        <p:txBody>
          <a:bodyPr/>
          <a:lstStyle/>
          <a:p>
            <a:fld id="{B1F85374-F225-4476-83D5-F6618704EB23}" type="slidenum">
              <a:rPr lang="en-US" smtClean="0"/>
              <a:t>21</a:t>
            </a:fld>
            <a:endParaRPr lang="en-US"/>
          </a:p>
        </p:txBody>
      </p:sp>
    </p:spTree>
    <p:extLst>
      <p:ext uri="{BB962C8B-B14F-4D97-AF65-F5344CB8AC3E}">
        <p14:creationId xmlns:p14="http://schemas.microsoft.com/office/powerpoint/2010/main" val="77468892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jp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pdated Title slid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4750" y="0"/>
            <a:ext cx="12431725" cy="6991599"/>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5618" y="6591696"/>
            <a:ext cx="1123744" cy="191973"/>
          </a:xfrm>
          <a:prstGeom prst="rect">
            <a:avLst/>
          </a:prstGeom>
        </p:spPr>
      </p:pic>
      <p:sp>
        <p:nvSpPr>
          <p:cNvPr id="6" name="TextBox 5"/>
          <p:cNvSpPr txBox="1"/>
          <p:nvPr userDrawn="1"/>
        </p:nvSpPr>
        <p:spPr>
          <a:xfrm>
            <a:off x="183263" y="932361"/>
            <a:ext cx="7792330" cy="1246655"/>
          </a:xfrm>
          <a:prstGeom prst="rect">
            <a:avLst/>
          </a:prstGeom>
          <a:noFill/>
          <a:effectLst>
            <a:outerShdw blurRad="12700" dist="12700" algn="l" rotWithShape="0">
              <a:prstClr val="black">
                <a:alpha val="40000"/>
              </a:prstClr>
            </a:outerShdw>
          </a:effectLst>
        </p:spPr>
        <p:txBody>
          <a:bodyPr wrap="none" rtlCol="0">
            <a:spAutoFit/>
          </a:bodyPr>
          <a:lstStyle/>
          <a:p>
            <a:pPr algn="ctr"/>
            <a:r>
              <a:rPr lang="en-IN" sz="7343" b="1" cap="all" dirty="0">
                <a:gradFill>
                  <a:gsLst>
                    <a:gs pos="8537">
                      <a:schemeClr val="tx1"/>
                    </a:gs>
                    <a:gs pos="34000">
                      <a:schemeClr val="tx1"/>
                    </a:gs>
                  </a:gsLst>
                  <a:lin ang="5400000" scaled="1"/>
                </a:gradFill>
                <a:latin typeface="Segoe UI" panose="020B0502040204020203" pitchFamily="34" charset="0"/>
                <a:cs typeface="Segoe UI" panose="020B0502040204020203" pitchFamily="34" charset="0"/>
              </a:rPr>
              <a:t>INTEGRATE 2014</a:t>
            </a:r>
          </a:p>
        </p:txBody>
      </p:sp>
      <p:grpSp>
        <p:nvGrpSpPr>
          <p:cNvPr id="8" name="Group 7"/>
          <p:cNvGrpSpPr/>
          <p:nvPr userDrawn="1"/>
        </p:nvGrpSpPr>
        <p:grpSpPr>
          <a:xfrm>
            <a:off x="8961407" y="1227299"/>
            <a:ext cx="3131994" cy="4382425"/>
            <a:chOff x="8728154" y="1195577"/>
            <a:chExt cx="3131994" cy="4382425"/>
          </a:xfrm>
        </p:grpSpPr>
        <p:sp>
          <p:nvSpPr>
            <p:cNvPr id="9" name="Rectangle 8"/>
            <p:cNvSpPr/>
            <p:nvPr/>
          </p:nvSpPr>
          <p:spPr>
            <a:xfrm>
              <a:off x="8728154" y="1195577"/>
              <a:ext cx="3015741" cy="4382425"/>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2437" y="2632943"/>
              <a:ext cx="2499202" cy="53624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0203" y="1898288"/>
              <a:ext cx="2388166" cy="512422"/>
            </a:xfrm>
            <a:prstGeom prst="rect">
              <a:avLst/>
            </a:prstGeom>
          </p:spPr>
        </p:pic>
        <p:sp>
          <p:nvSpPr>
            <p:cNvPr id="12" name="Rectangle 11"/>
            <p:cNvSpPr/>
            <p:nvPr/>
          </p:nvSpPr>
          <p:spPr>
            <a:xfrm>
              <a:off x="8977509" y="3480658"/>
              <a:ext cx="2587386" cy="376293"/>
            </a:xfrm>
            <a:prstGeom prst="rect">
              <a:avLst/>
            </a:prstGeom>
            <a:solidFill>
              <a:srgbClr val="04A3EB"/>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IN" sz="1800" b="0" i="0" u="none" strike="noStrike" kern="0" cap="none" spc="0" normalizeH="0" baseline="0" noProof="0" dirty="0" smtClean="0">
                  <a:ln>
                    <a:noFill/>
                  </a:ln>
                  <a:solidFill>
                    <a:prstClr val="white"/>
                  </a:solidFill>
                  <a:effectLst/>
                  <a:uLnTx/>
                  <a:uFillTx/>
                  <a:latin typeface="Calibri" panose="020F0502020204030204"/>
                  <a:ea typeface="+mn-ea"/>
                  <a:cs typeface="Segoe UI" panose="020B0502040204020203" pitchFamily="34" charset="0"/>
                </a:rPr>
                <a:t>Platinum Sponsors</a:t>
              </a:r>
            </a:p>
          </p:txBody>
        </p:sp>
        <p:sp>
          <p:nvSpPr>
            <p:cNvPr id="13" name="Rectangle 12"/>
            <p:cNvSpPr/>
            <p:nvPr/>
          </p:nvSpPr>
          <p:spPr>
            <a:xfrm>
              <a:off x="8973146" y="1303230"/>
              <a:ext cx="2591749" cy="347741"/>
            </a:xfrm>
            <a:prstGeom prst="rect">
              <a:avLst/>
            </a:prstGeom>
            <a:solidFill>
              <a:srgbClr val="04A3EB"/>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IN" sz="1800" b="0" i="0" u="none" strike="noStrike" kern="0" cap="none" spc="0" normalizeH="0" baseline="0" noProof="0" dirty="0" smtClean="0">
                  <a:ln>
                    <a:noFill/>
                  </a:ln>
                  <a:solidFill>
                    <a:prstClr val="white"/>
                  </a:solidFill>
                  <a:effectLst/>
                  <a:uLnTx/>
                  <a:uFillTx/>
                  <a:latin typeface="Calibri" panose="020F0502020204030204"/>
                  <a:ea typeface="+mn-ea"/>
                  <a:cs typeface="Segoe UI" panose="020B0502040204020203" pitchFamily="34" charset="0"/>
                </a:rPr>
                <a:t>Titanium Sponsors</a:t>
              </a: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56586" y="4196406"/>
              <a:ext cx="1163854" cy="308988"/>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84286" y="4778806"/>
              <a:ext cx="1380609" cy="324425"/>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73735" y="4151161"/>
              <a:ext cx="1786413" cy="419784"/>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73146" y="4778806"/>
              <a:ext cx="1211140" cy="427461"/>
            </a:xfrm>
            <a:prstGeom prst="rect">
              <a:avLst/>
            </a:prstGeom>
          </p:spPr>
        </p:pic>
      </p:grpSp>
      <p:sp>
        <p:nvSpPr>
          <p:cNvPr id="19" name="Text Placeholder 18"/>
          <p:cNvSpPr>
            <a:spLocks noGrp="1"/>
          </p:cNvSpPr>
          <p:nvPr>
            <p:ph type="body" sz="quarter" idx="10"/>
          </p:nvPr>
        </p:nvSpPr>
        <p:spPr>
          <a:xfrm>
            <a:off x="274638" y="2906462"/>
            <a:ext cx="7712111" cy="794064"/>
          </a:xfrm>
          <a:noFill/>
        </p:spPr>
        <p:txBody>
          <a:bodyPr wrap="none" rtlCol="0">
            <a:spAutoFit/>
          </a:bodyPr>
          <a:lstStyle>
            <a:lvl1pPr marL="0" indent="0">
              <a:buNone/>
              <a:defRPr lang="en-US" sz="4400" dirty="0" smtClean="0">
                <a:solidFill>
                  <a:schemeClr val="tx1"/>
                </a:solidFill>
                <a:latin typeface="+mn-lt"/>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smtClean="0"/>
              <a:t>Click to edit Master text styles</a:t>
            </a:r>
          </a:p>
        </p:txBody>
      </p:sp>
      <p:sp>
        <p:nvSpPr>
          <p:cNvPr id="21" name="Text Placeholder 20"/>
          <p:cNvSpPr>
            <a:spLocks noGrp="1"/>
          </p:cNvSpPr>
          <p:nvPr>
            <p:ph type="body" sz="quarter" idx="11" hasCustomPrompt="1"/>
          </p:nvPr>
        </p:nvSpPr>
        <p:spPr>
          <a:xfrm>
            <a:off x="372262" y="4463927"/>
            <a:ext cx="5962216" cy="1319336"/>
          </a:xfrm>
        </p:spPr>
        <p:txBody>
          <a:bodyPr/>
          <a:lstStyle>
            <a:lvl1pPr marL="0" indent="0" algn="l" defTabSz="932742" rtl="0" eaLnBrk="1" latinLnBrk="0" hangingPunct="1">
              <a:lnSpc>
                <a:spcPct val="130000"/>
              </a:lnSpc>
              <a:spcBef>
                <a:spcPts val="0"/>
              </a:spcBef>
              <a:spcAft>
                <a:spcPts val="600"/>
              </a:spcAft>
              <a:buNone/>
              <a:defRPr lang="en-IN" sz="1800" kern="1200" dirty="0" smtClean="0">
                <a:gradFill>
                  <a:gsLst>
                    <a:gs pos="8537">
                      <a:schemeClr val="tx1"/>
                    </a:gs>
                    <a:gs pos="34000">
                      <a:schemeClr val="tx1"/>
                    </a:gs>
                  </a:gsLst>
                  <a:lin ang="5400000" scaled="1"/>
                </a:gradFill>
                <a:latin typeface="Segoe UI Semibold" panose="020B0702040204020203" pitchFamily="34" charset="0"/>
                <a:ea typeface="+mn-ea"/>
                <a:cs typeface="Segoe UI Semibold" panose="020B0702040204020203" pitchFamily="34" charset="0"/>
              </a:defRPr>
            </a:lvl1pPr>
          </a:lstStyle>
          <a:p>
            <a:r>
              <a:rPr lang="en-US" sz="2000" dirty="0" smtClean="0"/>
              <a:t>Speaker</a:t>
            </a:r>
            <a:r>
              <a:rPr lang="en-US" sz="2000" baseline="0" dirty="0" smtClean="0"/>
              <a:t> Name</a:t>
            </a:r>
            <a:br>
              <a:rPr lang="en-US" sz="2000" baseline="0" dirty="0" smtClean="0"/>
            </a:br>
            <a:r>
              <a:rPr lang="en-IN" sz="1836" dirty="0" smtClean="0">
                <a:gradFill>
                  <a:gsLst>
                    <a:gs pos="8537">
                      <a:schemeClr val="tx1"/>
                    </a:gs>
                    <a:gs pos="34000">
                      <a:schemeClr val="tx1"/>
                    </a:gs>
                  </a:gsLst>
                  <a:lin ang="5400000" scaled="1"/>
                </a:gradFill>
                <a:latin typeface="Segoe UI" panose="020B0502040204020203" pitchFamily="34" charset="0"/>
                <a:cs typeface="Segoe UI" panose="020B0502040204020203" pitchFamily="34" charset="0"/>
              </a:rPr>
              <a:t>&lt;Designation&gt;</a:t>
            </a:r>
            <a:br>
              <a:rPr lang="en-IN" sz="1836" dirty="0" smtClean="0">
                <a:gradFill>
                  <a:gsLst>
                    <a:gs pos="8537">
                      <a:schemeClr val="tx1"/>
                    </a:gs>
                    <a:gs pos="34000">
                      <a:schemeClr val="tx1"/>
                    </a:gs>
                  </a:gsLst>
                  <a:lin ang="5400000" scaled="1"/>
                </a:gradFill>
                <a:latin typeface="Segoe UI" panose="020B0502040204020203" pitchFamily="34" charset="0"/>
                <a:cs typeface="Segoe UI" panose="020B0502040204020203" pitchFamily="34" charset="0"/>
              </a:rPr>
            </a:br>
            <a:r>
              <a:rPr lang="en-IN" sz="1836" dirty="0" smtClean="0">
                <a:gradFill>
                  <a:gsLst>
                    <a:gs pos="8537">
                      <a:schemeClr val="tx1"/>
                    </a:gs>
                    <a:gs pos="34000">
                      <a:schemeClr val="tx1"/>
                    </a:gs>
                  </a:gsLst>
                  <a:lin ang="5400000" scaled="1"/>
                </a:gradFill>
                <a:latin typeface="Segoe UI" panose="020B0502040204020203" pitchFamily="34" charset="0"/>
                <a:cs typeface="Segoe UI" panose="020B0502040204020203" pitchFamily="34" charset="0"/>
              </a:rPr>
              <a:t>&lt;Twitter Handle&gt;</a:t>
            </a:r>
          </a:p>
        </p:txBody>
      </p:sp>
    </p:spTree>
    <p:extLst>
      <p:ext uri="{BB962C8B-B14F-4D97-AF65-F5344CB8AC3E}">
        <p14:creationId xmlns:p14="http://schemas.microsoft.com/office/powerpoint/2010/main" val="1607757408"/>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
        <p:nvSpPr>
          <p:cNvPr id="4" name="TextBox 3"/>
          <p:cNvSpPr txBox="1"/>
          <p:nvPr userDrawn="1"/>
        </p:nvSpPr>
        <p:spPr>
          <a:xfrm>
            <a:off x="7818439" y="296863"/>
            <a:ext cx="4343399" cy="1791260"/>
          </a:xfrm>
          <a:prstGeom prst="rect">
            <a:avLst/>
          </a:prstGeom>
          <a:noFill/>
        </p:spPr>
        <p:txBody>
          <a:bodyPr wrap="square" lIns="182880" tIns="146304" rIns="182880" bIns="146304" rtlCol="0">
            <a:spAutoFit/>
          </a:bodyPr>
          <a:lstStyle/>
          <a:p>
            <a:pPr algn="r">
              <a:lnSpc>
                <a:spcPct val="90000"/>
              </a:lnSpc>
              <a:spcAft>
                <a:spcPts val="600"/>
              </a:spcAft>
            </a:pPr>
            <a:r>
              <a:rPr lang="en-US" sz="5400" b="1" dirty="0" smtClean="0">
                <a:gradFill>
                  <a:gsLst>
                    <a:gs pos="2917">
                      <a:schemeClr val="tx1"/>
                    </a:gs>
                    <a:gs pos="30000">
                      <a:schemeClr val="tx1"/>
                    </a:gs>
                  </a:gsLst>
                  <a:lin ang="5400000" scaled="0"/>
                </a:gradFill>
              </a:rPr>
              <a:t>INTEGRATE </a:t>
            </a:r>
            <a:br>
              <a:rPr lang="en-US" sz="5400" b="1" dirty="0" smtClean="0">
                <a:gradFill>
                  <a:gsLst>
                    <a:gs pos="2917">
                      <a:schemeClr val="tx1"/>
                    </a:gs>
                    <a:gs pos="30000">
                      <a:schemeClr val="tx1"/>
                    </a:gs>
                  </a:gsLst>
                  <a:lin ang="5400000" scaled="0"/>
                </a:gradFill>
              </a:rPr>
            </a:br>
            <a:r>
              <a:rPr lang="en-US" sz="5400" b="1" dirty="0" smtClean="0">
                <a:gradFill>
                  <a:gsLst>
                    <a:gs pos="2917">
                      <a:schemeClr val="tx1"/>
                    </a:gs>
                    <a:gs pos="30000">
                      <a:schemeClr val="tx1"/>
                    </a:gs>
                  </a:gsLst>
                  <a:lin ang="5400000" scaled="0"/>
                </a:gradFill>
              </a:rPr>
              <a:t>2014</a:t>
            </a:r>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
        <p:nvSpPr>
          <p:cNvPr id="6" name="TextBox 5"/>
          <p:cNvSpPr txBox="1"/>
          <p:nvPr userDrawn="1"/>
        </p:nvSpPr>
        <p:spPr>
          <a:xfrm>
            <a:off x="7818439" y="296863"/>
            <a:ext cx="4343399" cy="1791260"/>
          </a:xfrm>
          <a:prstGeom prst="rect">
            <a:avLst/>
          </a:prstGeom>
          <a:noFill/>
        </p:spPr>
        <p:txBody>
          <a:bodyPr wrap="square" lIns="182880" tIns="146304" rIns="182880" bIns="146304" rtlCol="0">
            <a:spAutoFit/>
          </a:bodyPr>
          <a:lstStyle/>
          <a:p>
            <a:pPr algn="r">
              <a:lnSpc>
                <a:spcPct val="90000"/>
              </a:lnSpc>
              <a:spcAft>
                <a:spcPts val="600"/>
              </a:spcAft>
            </a:pPr>
            <a:r>
              <a:rPr lang="en-US" sz="5400" b="1" dirty="0" smtClean="0">
                <a:gradFill>
                  <a:gsLst>
                    <a:gs pos="2917">
                      <a:schemeClr val="tx1"/>
                    </a:gs>
                    <a:gs pos="30000">
                      <a:schemeClr val="tx1"/>
                    </a:gs>
                  </a:gsLst>
                  <a:lin ang="5400000" scaled="0"/>
                </a:gradFill>
              </a:rPr>
              <a:t>INTEGRATE </a:t>
            </a:r>
            <a:br>
              <a:rPr lang="en-US" sz="5400" b="1" dirty="0" smtClean="0">
                <a:gradFill>
                  <a:gsLst>
                    <a:gs pos="2917">
                      <a:schemeClr val="tx1"/>
                    </a:gs>
                    <a:gs pos="30000">
                      <a:schemeClr val="tx1"/>
                    </a:gs>
                  </a:gsLst>
                  <a:lin ang="5400000" scaled="0"/>
                </a:gradFill>
              </a:rPr>
            </a:br>
            <a:r>
              <a:rPr lang="en-US" sz="5400" b="1" dirty="0" smtClean="0">
                <a:gradFill>
                  <a:gsLst>
                    <a:gs pos="2917">
                      <a:schemeClr val="tx1"/>
                    </a:gs>
                    <a:gs pos="30000">
                      <a:schemeClr val="tx1"/>
                    </a:gs>
                  </a:gsLst>
                  <a:lin ang="5400000" scaled="0"/>
                </a:gradFill>
              </a:rPr>
              <a:t>2014</a:t>
            </a:r>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mp; Non-bulleted text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1537472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mp; 2-color Non-bulleted text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4417540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9499313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2-color bulleted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vert="horz" wrap="square" lIns="146304" tIns="91440" rIns="146304" bIns="91440" rtlCol="0">
            <a:spAutoFit/>
          </a:bodyPr>
          <a:lstStyle>
            <a:lvl1pPr>
              <a:defRPr lang="en-US" dirty="0" smtClean="0">
                <a:gradFill>
                  <a:gsLst>
                    <a:gs pos="0">
                      <a:schemeClr val="tx1"/>
                    </a:gs>
                    <a:gs pos="100000">
                      <a:schemeClr val="tx1"/>
                    </a:gs>
                  </a:gsLst>
                  <a:lin ang="5400000" scaled="0"/>
                </a:gradFill>
              </a:defRPr>
            </a:lvl1pPr>
            <a:lvl2pPr>
              <a:defRPr lang="en-US" dirty="0" smtClean="0"/>
            </a:lvl2pPr>
            <a:lvl3pPr>
              <a:defRPr lang="en-US" dirty="0" smtClean="0"/>
            </a:lvl3pPr>
            <a:lvl4pPr>
              <a:defRPr lang="en-US" dirty="0" smtClean="0"/>
            </a:lvl4pPr>
            <a:lvl5pPr>
              <a:defRPr lang="en-US" dirty="0"/>
            </a:lvl5pPr>
          </a:lstStyle>
          <a:p>
            <a:pPr lvl="0">
              <a:buClr>
                <a:schemeClr val="tx2"/>
              </a:buClr>
            </a:pPr>
            <a:r>
              <a:rPr lang="en-US" smtClean="0"/>
              <a:t>Click to edit Master text styles</a:t>
            </a:r>
          </a:p>
          <a:p>
            <a:pPr lvl="1">
              <a:buClr>
                <a:schemeClr val="tx2"/>
              </a:buClr>
            </a:pPr>
            <a:r>
              <a:rPr lang="en-US" smtClean="0"/>
              <a:t>Second level</a:t>
            </a:r>
          </a:p>
          <a:p>
            <a:pPr lvl="2">
              <a:buClr>
                <a:schemeClr val="tx2"/>
              </a:buClr>
            </a:pPr>
            <a:r>
              <a:rPr lang="en-US" smtClean="0"/>
              <a:t>Third level</a:t>
            </a:r>
          </a:p>
          <a:p>
            <a:pPr lvl="3">
              <a:buClr>
                <a:schemeClr val="tx2"/>
              </a:buClr>
            </a:pPr>
            <a:r>
              <a:rPr lang="en-US" smtClean="0"/>
              <a:t>Fourth level</a:t>
            </a:r>
          </a:p>
          <a:p>
            <a:pPr lvl="4">
              <a:buClr>
                <a:schemeClr val="tx2"/>
              </a:buClr>
            </a:pPr>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460297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lumn Non-bulleted text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8761516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2-color Bullet text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2250066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41"/>
          <a:stretch/>
        </p:blipFill>
        <p:spPr>
          <a:xfrm>
            <a:off x="0" y="0"/>
            <a:ext cx="12436475" cy="699452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29025699"/>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chemeClr val="tx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b="541"/>
          <a:stretch/>
        </p:blipFill>
        <p:spPr>
          <a:xfrm>
            <a:off x="0" y="0"/>
            <a:ext cx="12436475" cy="6994525"/>
          </a:xfrm>
          <a:prstGeom prst="rect">
            <a:avLst/>
          </a:prstGeom>
        </p:spPr>
      </p:pic>
      <p:sp>
        <p:nvSpPr>
          <p:cNvPr id="9" name="Title 1"/>
          <p:cNvSpPr>
            <a:spLocks noGrp="1"/>
          </p:cNvSpPr>
          <p:nvPr>
            <p:ph type="title" hasCustomPrompt="1"/>
          </p:nvPr>
        </p:nvSpPr>
        <p:spPr bwMode="ltGray">
          <a:xfrm>
            <a:off x="655637" y="2582862"/>
            <a:ext cx="6021387" cy="149351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657225" y="4076383"/>
            <a:ext cx="6019799" cy="140207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3">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
        <p:nvSpPr>
          <p:cNvPr id="11" name="TextBox 10"/>
          <p:cNvSpPr txBox="1"/>
          <p:nvPr userDrawn="1"/>
        </p:nvSpPr>
        <p:spPr>
          <a:xfrm>
            <a:off x="263525" y="309563"/>
            <a:ext cx="4343399" cy="1791260"/>
          </a:xfrm>
          <a:prstGeom prst="rect">
            <a:avLst/>
          </a:prstGeom>
          <a:noFill/>
        </p:spPr>
        <p:txBody>
          <a:bodyPr wrap="square" lIns="182880" tIns="146304" rIns="182880" bIns="146304" rtlCol="0">
            <a:spAutoFit/>
          </a:bodyPr>
          <a:lstStyle/>
          <a:p>
            <a:pPr algn="l">
              <a:lnSpc>
                <a:spcPct val="90000"/>
              </a:lnSpc>
              <a:spcAft>
                <a:spcPts val="600"/>
              </a:spcAft>
            </a:pPr>
            <a:r>
              <a:rPr lang="en-US" sz="5400" b="1" dirty="0" smtClean="0">
                <a:gradFill>
                  <a:gsLst>
                    <a:gs pos="2917">
                      <a:schemeClr val="tx1"/>
                    </a:gs>
                    <a:gs pos="30000">
                      <a:schemeClr val="tx1"/>
                    </a:gs>
                  </a:gsLst>
                  <a:lin ang="5400000" scaled="0"/>
                </a:gradFill>
              </a:rPr>
              <a:t>INTEGRATE </a:t>
            </a:r>
            <a:br>
              <a:rPr lang="en-US" sz="5400" b="1" dirty="0" smtClean="0">
                <a:gradFill>
                  <a:gsLst>
                    <a:gs pos="2917">
                      <a:schemeClr val="tx1"/>
                    </a:gs>
                    <a:gs pos="30000">
                      <a:schemeClr val="tx1"/>
                    </a:gs>
                  </a:gsLst>
                  <a:lin ang="5400000" scaled="0"/>
                </a:gradFill>
              </a:rPr>
            </a:br>
            <a:r>
              <a:rPr lang="en-US" sz="5400" b="1" dirty="0" smtClean="0">
                <a:gradFill>
                  <a:gsLst>
                    <a:gs pos="2917">
                      <a:schemeClr val="tx1"/>
                    </a:gs>
                    <a:gs pos="30000">
                      <a:schemeClr val="tx1"/>
                    </a:gs>
                  </a:gsLst>
                  <a:lin ang="5400000" scaled="0"/>
                </a:gradFill>
              </a:rPr>
              <a:t>2014</a:t>
            </a:r>
          </a:p>
        </p:txBody>
      </p:sp>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3">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
        <p:nvSpPr>
          <p:cNvPr id="9" name="TextBox 8"/>
          <p:cNvSpPr txBox="1"/>
          <p:nvPr userDrawn="1"/>
        </p:nvSpPr>
        <p:spPr>
          <a:xfrm>
            <a:off x="263525" y="309563"/>
            <a:ext cx="4343399" cy="1791260"/>
          </a:xfrm>
          <a:prstGeom prst="rect">
            <a:avLst/>
          </a:prstGeom>
          <a:noFill/>
        </p:spPr>
        <p:txBody>
          <a:bodyPr wrap="square" lIns="182880" tIns="146304" rIns="182880" bIns="146304" rtlCol="0">
            <a:spAutoFit/>
          </a:bodyPr>
          <a:lstStyle/>
          <a:p>
            <a:pPr algn="l">
              <a:lnSpc>
                <a:spcPct val="90000"/>
              </a:lnSpc>
              <a:spcAft>
                <a:spcPts val="600"/>
              </a:spcAft>
            </a:pPr>
            <a:r>
              <a:rPr lang="en-US" sz="5400" b="1" dirty="0" smtClean="0">
                <a:gradFill>
                  <a:gsLst>
                    <a:gs pos="2917">
                      <a:schemeClr val="tx1"/>
                    </a:gs>
                    <a:gs pos="30000">
                      <a:schemeClr val="tx1"/>
                    </a:gs>
                  </a:gsLst>
                  <a:lin ang="5400000" scaled="0"/>
                </a:gradFill>
              </a:rPr>
              <a:t>INTEGRATE </a:t>
            </a:r>
            <a:br>
              <a:rPr lang="en-US" sz="5400" b="1" dirty="0" smtClean="0">
                <a:gradFill>
                  <a:gsLst>
                    <a:gs pos="2917">
                      <a:schemeClr val="tx1"/>
                    </a:gs>
                    <a:gs pos="30000">
                      <a:schemeClr val="tx1"/>
                    </a:gs>
                  </a:gsLst>
                  <a:lin ang="5400000" scaled="0"/>
                </a:gradFill>
              </a:rPr>
            </a:br>
            <a:r>
              <a:rPr lang="en-US" sz="5400" b="1" dirty="0" smtClean="0">
                <a:gradFill>
                  <a:gsLst>
                    <a:gs pos="2917">
                      <a:schemeClr val="tx1"/>
                    </a:gs>
                    <a:gs pos="30000">
                      <a:schemeClr val="tx1"/>
                    </a:gs>
                  </a:gsLst>
                  <a:lin ang="5400000" scaled="0"/>
                </a:gradFill>
              </a:rPr>
              <a:t>2014</a:t>
            </a:r>
          </a:p>
        </p:txBody>
      </p:sp>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3" name="Text Box 3"/>
          <p:cNvSpPr txBox="1">
            <a:spLocks noChangeArrowheads="1"/>
          </p:cNvSpPr>
          <p:nvPr userDrawn="1"/>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a:t>
            </a:r>
            <a:r>
              <a:rPr lang="en-US" sz="700" dirty="0" smtClean="0">
                <a:gradFill>
                  <a:gsLst>
                    <a:gs pos="0">
                      <a:schemeClr val="tx1"/>
                    </a:gs>
                    <a:gs pos="100000">
                      <a:schemeClr val="tx1"/>
                    </a:gs>
                  </a:gsLst>
                  <a:lin ang="5400000" scaled="0"/>
                </a:gradFill>
                <a:cs typeface="Segoe UI" pitchFamily="34" charset="0"/>
              </a:rPr>
              <a:t>. Because </a:t>
            </a:r>
            <a:r>
              <a:rPr lang="en-US" sz="700" dirty="0">
                <a:gradFill>
                  <a:gsLst>
                    <a:gs pos="0">
                      <a:schemeClr val="tx1"/>
                    </a:gs>
                    <a:gs pos="100000">
                      <a:schemeClr val="tx1"/>
                    </a:gs>
                  </a:gsLst>
                  <a:lin ang="5400000" scaled="0"/>
                </a:gradFill>
                <a:cs typeface="Segoe UI" pitchFamily="34" charset="0"/>
              </a:rPr>
              <a:t>Microsoft must respond to changing market conditions, it should not be interpreted to be a commitment on 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cs typeface="Segoe UI" pitchFamily="34" charset="0"/>
              </a:rPr>
              <a:t>. MICROSOFT </a:t>
            </a:r>
            <a:r>
              <a:rPr lang="en-US" sz="700" dirty="0">
                <a:gradFill>
                  <a:gsLst>
                    <a:gs pos="0">
                      <a:schemeClr val="tx1"/>
                    </a:gs>
                    <a:gs pos="100000">
                      <a:schemeClr val="tx1"/>
                    </a:gs>
                  </a:gsLst>
                  <a:lin ang="5400000" scaled="0"/>
                </a:gradFill>
                <a:cs typeface="Segoe UI" pitchFamily="34" charset="0"/>
              </a:rPr>
              <a:t>MAKES NO WARRANTIES, EXPRESS, IMPLIED OR STATUTORY, AS TO THE INFORMATION IN THIS PRESENTATION.</a:t>
            </a:r>
          </a:p>
        </p:txBody>
      </p:sp>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9230" y="6179949"/>
            <a:ext cx="1552033" cy="332468"/>
          </a:xfrm>
          <a:prstGeom prst="rect">
            <a:avLst/>
          </a:prstGeom>
        </p:spPr>
      </p:pic>
      <p:sp>
        <p:nvSpPr>
          <p:cNvPr id="5" name="Text Placeholder 4"/>
          <p:cNvSpPr>
            <a:spLocks noGrp="1"/>
          </p:cNvSpPr>
          <p:nvPr>
            <p:ph type="body" sz="quarter" idx="12" hasCustomPrompt="1"/>
          </p:nvPr>
        </p:nvSpPr>
        <p:spPr>
          <a:xfrm>
            <a:off x="276540" y="4363159"/>
            <a:ext cx="8227698" cy="1420103"/>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659061"/>
            <a:ext cx="8229535" cy="1704103"/>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7" name="TextBox 6"/>
          <p:cNvSpPr txBox="1"/>
          <p:nvPr userDrawn="1"/>
        </p:nvSpPr>
        <p:spPr>
          <a:xfrm>
            <a:off x="274638" y="479425"/>
            <a:ext cx="11658600" cy="1865126"/>
          </a:xfrm>
          <a:prstGeom prst="rect">
            <a:avLst/>
          </a:prstGeom>
          <a:noFill/>
        </p:spPr>
        <p:txBody>
          <a:bodyPr wrap="square" lIns="91440" tIns="182880" rIns="91440" bIns="182880" rtlCol="0">
            <a:spAutoFit/>
          </a:bodyPr>
          <a:lstStyle/>
          <a:p>
            <a:pPr>
              <a:lnSpc>
                <a:spcPct val="90000"/>
              </a:lnSpc>
              <a:spcAft>
                <a:spcPts val="600"/>
              </a:spcAft>
            </a:pPr>
            <a:r>
              <a:rPr lang="en-US" sz="10800" b="1" dirty="0" smtClean="0">
                <a:gradFill>
                  <a:gsLst>
                    <a:gs pos="2917">
                      <a:schemeClr val="tx1"/>
                    </a:gs>
                    <a:gs pos="30000">
                      <a:schemeClr val="tx1"/>
                    </a:gs>
                  </a:gsLst>
                  <a:lin ang="5400000" scaled="0"/>
                </a:gradFill>
              </a:rPr>
              <a:t>INTEGRATE 2014</a:t>
            </a:r>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82396" y="3406593"/>
            <a:ext cx="10571004" cy="634688"/>
          </a:xfrm>
        </p:spPr>
        <p:txBody>
          <a:bodyPr anchor="t"/>
          <a:lstStyle>
            <a:lvl1pPr algn="l">
              <a:defRPr sz="4080" b="1" cap="all" baseline="0">
                <a:solidFill>
                  <a:schemeClr val="accent2">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82396" y="4027451"/>
            <a:ext cx="10571004" cy="467179"/>
          </a:xfrm>
          <a:solidFill>
            <a:schemeClr val="accent2">
              <a:lumMod val="50000"/>
            </a:schemeClr>
          </a:solidFill>
        </p:spPr>
        <p:txBody>
          <a:bodyPr anchor="b"/>
          <a:lstStyle>
            <a:lvl1pPr marL="0" indent="0">
              <a:buNone/>
              <a:defRPr sz="2040">
                <a:solidFill>
                  <a:schemeClr val="bg1"/>
                </a:solidFill>
              </a:defRPr>
            </a:lvl1pPr>
            <a:lvl2pPr marL="466298" indent="0">
              <a:buNone/>
              <a:defRPr sz="1836">
                <a:solidFill>
                  <a:schemeClr val="tx1">
                    <a:tint val="75000"/>
                  </a:schemeClr>
                </a:solidFill>
              </a:defRPr>
            </a:lvl2pPr>
            <a:lvl3pPr marL="932597" indent="0">
              <a:buNone/>
              <a:defRPr sz="1632">
                <a:solidFill>
                  <a:schemeClr val="tx1">
                    <a:tint val="75000"/>
                  </a:schemeClr>
                </a:solidFill>
              </a:defRPr>
            </a:lvl3pPr>
            <a:lvl4pPr marL="1398895" indent="0">
              <a:buNone/>
              <a:defRPr sz="1428">
                <a:solidFill>
                  <a:schemeClr val="tx1">
                    <a:tint val="75000"/>
                  </a:schemeClr>
                </a:solidFill>
              </a:defRPr>
            </a:lvl4pPr>
            <a:lvl5pPr marL="1865193" indent="0">
              <a:buNone/>
              <a:defRPr sz="1428">
                <a:solidFill>
                  <a:schemeClr val="tx1">
                    <a:tint val="75000"/>
                  </a:schemeClr>
                </a:solidFill>
              </a:defRPr>
            </a:lvl5pPr>
            <a:lvl6pPr marL="2331491" indent="0">
              <a:buNone/>
              <a:defRPr sz="1428">
                <a:solidFill>
                  <a:schemeClr val="tx1">
                    <a:tint val="75000"/>
                  </a:schemeClr>
                </a:solidFill>
              </a:defRPr>
            </a:lvl6pPr>
            <a:lvl7pPr marL="2797790" indent="0">
              <a:buNone/>
              <a:defRPr sz="1428">
                <a:solidFill>
                  <a:schemeClr val="tx1">
                    <a:tint val="75000"/>
                  </a:schemeClr>
                </a:solidFill>
              </a:defRPr>
            </a:lvl7pPr>
            <a:lvl8pPr marL="3264088" indent="0">
              <a:buNone/>
              <a:defRPr sz="1428">
                <a:solidFill>
                  <a:schemeClr val="tx1">
                    <a:tint val="75000"/>
                  </a:schemeClr>
                </a:solidFill>
              </a:defRPr>
            </a:lvl8pPr>
            <a:lvl9pPr marL="3730386" indent="0">
              <a:buNone/>
              <a:defRPr sz="1428">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621824" y="6482889"/>
            <a:ext cx="2901844" cy="372394"/>
          </a:xfrm>
          <a:prstGeom prst="rect">
            <a:avLst/>
          </a:prstGeom>
        </p:spPr>
        <p:txBody>
          <a:bodyPr/>
          <a:lstStyle/>
          <a:p>
            <a:fld id="{B3B7C36D-6E47-426E-8E2E-ECCE45343164}" type="datetimeFigureOut">
              <a:rPr lang="en-US" smtClean="0"/>
              <a:t>12/10/2014</a:t>
            </a:fld>
            <a:endParaRPr lang="en-US"/>
          </a:p>
        </p:txBody>
      </p:sp>
      <p:sp>
        <p:nvSpPr>
          <p:cNvPr id="5" name="Footer Placeholder 4"/>
          <p:cNvSpPr>
            <a:spLocks noGrp="1"/>
          </p:cNvSpPr>
          <p:nvPr>
            <p:ph type="ftr" sz="quarter" idx="11"/>
          </p:nvPr>
        </p:nvSpPr>
        <p:spPr>
          <a:xfrm>
            <a:off x="4249129" y="6482889"/>
            <a:ext cx="3938217" cy="372394"/>
          </a:xfrm>
          <a:prstGeom prst="rect">
            <a:avLst/>
          </a:prstGeom>
        </p:spPr>
        <p:txBody>
          <a:bodyPr/>
          <a:lstStyle/>
          <a:p>
            <a:endParaRPr lang="en-US"/>
          </a:p>
        </p:txBody>
      </p:sp>
      <p:sp>
        <p:nvSpPr>
          <p:cNvPr id="6" name="Slide Number Placeholder 5"/>
          <p:cNvSpPr>
            <a:spLocks noGrp="1"/>
          </p:cNvSpPr>
          <p:nvPr>
            <p:ph type="sldNum" sz="quarter" idx="12"/>
          </p:nvPr>
        </p:nvSpPr>
        <p:spPr>
          <a:xfrm>
            <a:off x="8912807" y="6482889"/>
            <a:ext cx="2901844" cy="372394"/>
          </a:xfrm>
          <a:prstGeom prst="rect">
            <a:avLst/>
          </a:prstGeom>
        </p:spPr>
        <p:txBody>
          <a:bodyPr/>
          <a:lstStyle/>
          <a:p>
            <a:fld id="{31120E1B-F08E-446E-A855-68A5D6ED144C}" type="slidenum">
              <a:rPr lang="en-US" smtClean="0"/>
              <a:t>‹#›</a:t>
            </a:fld>
            <a:endParaRPr lang="en-US"/>
          </a:p>
        </p:txBody>
      </p:sp>
    </p:spTree>
    <p:extLst>
      <p:ext uri="{BB962C8B-B14F-4D97-AF65-F5344CB8AC3E}">
        <p14:creationId xmlns:p14="http://schemas.microsoft.com/office/powerpoint/2010/main" val="568611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4560" y="1144706"/>
            <a:ext cx="9327356" cy="2435131"/>
          </a:xfrm>
        </p:spPr>
        <p:txBody>
          <a:bodyPr anchor="b"/>
          <a:lstStyle>
            <a:lvl1pPr algn="ctr">
              <a:defRPr sz="6119"/>
            </a:lvl1pPr>
          </a:lstStyle>
          <a:p>
            <a:r>
              <a:rPr lang="en-US" smtClean="0"/>
              <a:t>Click to edit Master title style</a:t>
            </a:r>
            <a:endParaRPr lang="en-IN"/>
          </a:p>
        </p:txBody>
      </p:sp>
      <p:sp>
        <p:nvSpPr>
          <p:cNvPr id="3" name="Subtitle 2"/>
          <p:cNvSpPr>
            <a:spLocks noGrp="1"/>
          </p:cNvSpPr>
          <p:nvPr>
            <p:ph type="subTitle" idx="1"/>
          </p:nvPr>
        </p:nvSpPr>
        <p:spPr>
          <a:xfrm>
            <a:off x="1554560" y="3673745"/>
            <a:ext cx="9327356" cy="523733"/>
          </a:xfrm>
        </p:spPr>
        <p:txBody>
          <a:bodyPr/>
          <a:lstStyle>
            <a:lvl1pPr marL="0" indent="0" algn="ctr">
              <a:buNone/>
              <a:defRPr sz="2448"/>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smtClean="0"/>
              <a:t>Click to edit Master subtitle style</a:t>
            </a:r>
            <a:endParaRPr lang="en-IN"/>
          </a:p>
        </p:txBody>
      </p:sp>
      <p:sp>
        <p:nvSpPr>
          <p:cNvPr id="4" name="Date Placeholder 3"/>
          <p:cNvSpPr>
            <a:spLocks noGrp="1"/>
          </p:cNvSpPr>
          <p:nvPr>
            <p:ph type="dt" sz="half" idx="10"/>
          </p:nvPr>
        </p:nvSpPr>
        <p:spPr>
          <a:xfrm>
            <a:off x="855008" y="6482889"/>
            <a:ext cx="2798207" cy="372394"/>
          </a:xfrm>
          <a:prstGeom prst="rect">
            <a:avLst/>
          </a:prstGeom>
        </p:spPr>
        <p:txBody>
          <a:bodyPr/>
          <a:lstStyle/>
          <a:p>
            <a:fld id="{AAF30D7D-4009-4B53-A5E1-99C441ABC399}" type="datetimeFigureOut">
              <a:rPr lang="en-IN" smtClean="0"/>
              <a:t>10-12-2014</a:t>
            </a:fld>
            <a:endParaRPr lang="en-IN"/>
          </a:p>
        </p:txBody>
      </p:sp>
      <p:sp>
        <p:nvSpPr>
          <p:cNvPr id="5" name="Footer Placeholder 4"/>
          <p:cNvSpPr>
            <a:spLocks noGrp="1"/>
          </p:cNvSpPr>
          <p:nvPr>
            <p:ph type="ftr" sz="quarter" idx="11"/>
          </p:nvPr>
        </p:nvSpPr>
        <p:spPr>
          <a:xfrm>
            <a:off x="4119583" y="6482889"/>
            <a:ext cx="4197310" cy="372394"/>
          </a:xfrm>
          <a:prstGeom prst="rect">
            <a:avLst/>
          </a:prstGeom>
        </p:spPr>
        <p:txBody>
          <a:bodyPr/>
          <a:lstStyle/>
          <a:p>
            <a:endParaRPr lang="en-IN"/>
          </a:p>
        </p:txBody>
      </p:sp>
      <p:sp>
        <p:nvSpPr>
          <p:cNvPr id="6" name="Slide Number Placeholder 5"/>
          <p:cNvSpPr>
            <a:spLocks noGrp="1"/>
          </p:cNvSpPr>
          <p:nvPr>
            <p:ph type="sldNum" sz="quarter" idx="12"/>
          </p:nvPr>
        </p:nvSpPr>
        <p:spPr>
          <a:xfrm>
            <a:off x="8783260" y="6482889"/>
            <a:ext cx="2798207" cy="372394"/>
          </a:xfrm>
          <a:prstGeom prst="rect">
            <a:avLst/>
          </a:prstGeom>
        </p:spPr>
        <p:txBody>
          <a:bodyPr/>
          <a:lstStyle/>
          <a:p>
            <a:fld id="{0FC95B93-8E1D-46AD-A32B-0C523D98C8C0}" type="slidenum">
              <a:rPr lang="en-IN" smtClean="0"/>
              <a:t>‹#›</a:t>
            </a:fld>
            <a:endParaRPr lang="en-IN"/>
          </a:p>
        </p:txBody>
      </p:sp>
    </p:spTree>
    <p:extLst>
      <p:ext uri="{BB962C8B-B14F-4D97-AF65-F5344CB8AC3E}">
        <p14:creationId xmlns:p14="http://schemas.microsoft.com/office/powerpoint/2010/main" val="358226550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Updated Title slid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4751" y="1"/>
            <a:ext cx="12431725" cy="6991599"/>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5618" y="6591696"/>
            <a:ext cx="1123744" cy="191973"/>
          </a:xfrm>
          <a:prstGeom prst="rect">
            <a:avLst/>
          </a:prstGeom>
        </p:spPr>
      </p:pic>
      <p:sp>
        <p:nvSpPr>
          <p:cNvPr id="6" name="TextBox 5"/>
          <p:cNvSpPr txBox="1"/>
          <p:nvPr userDrawn="1"/>
        </p:nvSpPr>
        <p:spPr>
          <a:xfrm>
            <a:off x="182711" y="932362"/>
            <a:ext cx="7793436" cy="1246328"/>
          </a:xfrm>
          <a:prstGeom prst="rect">
            <a:avLst/>
          </a:prstGeom>
          <a:noFill/>
          <a:effectLst>
            <a:outerShdw blurRad="12700" dist="12700" algn="l" rotWithShape="0">
              <a:prstClr val="black">
                <a:alpha val="40000"/>
              </a:prstClr>
            </a:outerShdw>
          </a:effectLst>
        </p:spPr>
        <p:txBody>
          <a:bodyPr wrap="none" rtlCol="0">
            <a:spAutoFit/>
          </a:bodyPr>
          <a:lstStyle/>
          <a:p>
            <a:pPr algn="ctr" defTabSz="932563"/>
            <a:r>
              <a:rPr lang="en-IN" sz="7341" b="1" cap="all" dirty="0">
                <a:gradFill>
                  <a:gsLst>
                    <a:gs pos="8537">
                      <a:srgbClr val="FFFFFF"/>
                    </a:gs>
                    <a:gs pos="34000">
                      <a:srgbClr val="FFFFFF"/>
                    </a:gs>
                  </a:gsLst>
                  <a:lin ang="5400000" scaled="1"/>
                </a:gradFill>
                <a:cs typeface="Segoe UI" panose="020B0502040204020203" pitchFamily="34" charset="0"/>
              </a:rPr>
              <a:t>INTEGRATE 2014</a:t>
            </a:r>
          </a:p>
        </p:txBody>
      </p:sp>
      <p:grpSp>
        <p:nvGrpSpPr>
          <p:cNvPr id="8" name="Group 7"/>
          <p:cNvGrpSpPr/>
          <p:nvPr userDrawn="1"/>
        </p:nvGrpSpPr>
        <p:grpSpPr>
          <a:xfrm>
            <a:off x="8961407" y="1227300"/>
            <a:ext cx="3131994" cy="4382425"/>
            <a:chOff x="8728154" y="1195577"/>
            <a:chExt cx="3131994" cy="4382425"/>
          </a:xfrm>
        </p:grpSpPr>
        <p:sp>
          <p:nvSpPr>
            <p:cNvPr id="9" name="Rectangle 8"/>
            <p:cNvSpPr/>
            <p:nvPr/>
          </p:nvSpPr>
          <p:spPr>
            <a:xfrm>
              <a:off x="8728154" y="1195577"/>
              <a:ext cx="3015741" cy="4382425"/>
            </a:xfrm>
            <a:prstGeom prst="rect">
              <a:avLst/>
            </a:prstGeom>
            <a:solidFill>
              <a:sysClr val="window" lastClr="FFFFFF"/>
            </a:solidFill>
            <a:ln w="12700" cap="flat" cmpd="sng" algn="ctr">
              <a:noFill/>
              <a:prstDash val="solid"/>
              <a:miter lim="800000"/>
            </a:ln>
            <a:effectLst/>
          </p:spPr>
          <p:txBody>
            <a:bodyPr rtlCol="0" anchor="ctr"/>
            <a:lstStyle/>
            <a:p>
              <a:pPr algn="ctr" defTabSz="932597"/>
              <a:endParaRPr lang="en-IN" sz="1800" kern="0" smtClean="0">
                <a:solidFill>
                  <a:prstClr val="white"/>
                </a:solidFill>
                <a:latin typeface="Calibri" panose="020F0502020204030204"/>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2437" y="2632943"/>
              <a:ext cx="2499202" cy="53624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0203" y="1898288"/>
              <a:ext cx="2388166" cy="512422"/>
            </a:xfrm>
            <a:prstGeom prst="rect">
              <a:avLst/>
            </a:prstGeom>
          </p:spPr>
        </p:pic>
        <p:sp>
          <p:nvSpPr>
            <p:cNvPr id="12" name="Rectangle 11"/>
            <p:cNvSpPr/>
            <p:nvPr/>
          </p:nvSpPr>
          <p:spPr>
            <a:xfrm>
              <a:off x="8977509" y="3480658"/>
              <a:ext cx="2587386" cy="376293"/>
            </a:xfrm>
            <a:prstGeom prst="rect">
              <a:avLst/>
            </a:prstGeom>
            <a:solidFill>
              <a:srgbClr val="04A3EB"/>
            </a:solidFill>
            <a:ln w="12700" cap="flat" cmpd="sng" algn="ctr">
              <a:noFill/>
              <a:prstDash val="solid"/>
              <a:miter lim="800000"/>
            </a:ln>
            <a:effectLst/>
          </p:spPr>
          <p:txBody>
            <a:bodyPr rtlCol="0" anchor="ctr"/>
            <a:lstStyle/>
            <a:p>
              <a:pPr defTabSz="932597"/>
              <a:r>
                <a:rPr lang="en-IN" sz="1800" kern="0" dirty="0" smtClean="0">
                  <a:solidFill>
                    <a:prstClr val="white"/>
                  </a:solidFill>
                  <a:latin typeface="Calibri" panose="020F0502020204030204"/>
                  <a:cs typeface="Segoe UI" panose="020B0502040204020203" pitchFamily="34" charset="0"/>
                </a:rPr>
                <a:t>Platinum Sponsors</a:t>
              </a:r>
            </a:p>
          </p:txBody>
        </p:sp>
        <p:sp>
          <p:nvSpPr>
            <p:cNvPr id="13" name="Rectangle 12"/>
            <p:cNvSpPr/>
            <p:nvPr/>
          </p:nvSpPr>
          <p:spPr>
            <a:xfrm>
              <a:off x="8973146" y="1303230"/>
              <a:ext cx="2591749" cy="347741"/>
            </a:xfrm>
            <a:prstGeom prst="rect">
              <a:avLst/>
            </a:prstGeom>
            <a:solidFill>
              <a:srgbClr val="04A3EB"/>
            </a:solidFill>
            <a:ln w="12700" cap="flat" cmpd="sng" algn="ctr">
              <a:noFill/>
              <a:prstDash val="solid"/>
              <a:miter lim="800000"/>
            </a:ln>
            <a:effectLst/>
          </p:spPr>
          <p:txBody>
            <a:bodyPr rtlCol="0" anchor="ctr"/>
            <a:lstStyle/>
            <a:p>
              <a:pPr defTabSz="932597"/>
              <a:r>
                <a:rPr lang="en-IN" sz="1800" kern="0" dirty="0" smtClean="0">
                  <a:solidFill>
                    <a:prstClr val="white"/>
                  </a:solidFill>
                  <a:latin typeface="Calibri" panose="020F0502020204030204"/>
                  <a:cs typeface="Segoe UI" panose="020B0502040204020203" pitchFamily="34" charset="0"/>
                </a:rPr>
                <a:t>Titanium Sponsors</a:t>
              </a: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56586" y="4196406"/>
              <a:ext cx="1163854" cy="308988"/>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84286" y="4778806"/>
              <a:ext cx="1380609" cy="324425"/>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73735" y="4151161"/>
              <a:ext cx="1786413" cy="419784"/>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73146" y="4778806"/>
              <a:ext cx="1211140" cy="427461"/>
            </a:xfrm>
            <a:prstGeom prst="rect">
              <a:avLst/>
            </a:prstGeom>
          </p:spPr>
        </p:pic>
      </p:grpSp>
      <p:sp>
        <p:nvSpPr>
          <p:cNvPr id="19" name="Text Placeholder 18"/>
          <p:cNvSpPr>
            <a:spLocks noGrp="1"/>
          </p:cNvSpPr>
          <p:nvPr>
            <p:ph type="body" sz="quarter" idx="10"/>
          </p:nvPr>
        </p:nvSpPr>
        <p:spPr>
          <a:xfrm>
            <a:off x="274639" y="2906462"/>
            <a:ext cx="8028438" cy="822296"/>
          </a:xfrm>
          <a:noFill/>
        </p:spPr>
        <p:txBody>
          <a:bodyPr wrap="none" rtlCol="0">
            <a:spAutoFit/>
          </a:bodyPr>
          <a:lstStyle>
            <a:lvl1pPr marL="0" indent="0">
              <a:buNone/>
              <a:defRPr lang="en-US" sz="4488" dirty="0" smtClean="0">
                <a:gradFill>
                  <a:gsLst>
                    <a:gs pos="8537">
                      <a:schemeClr val="tx1"/>
                    </a:gs>
                    <a:gs pos="34000">
                      <a:schemeClr val="tx1"/>
                    </a:gs>
                  </a:gsLst>
                  <a:lin ang="5400000" scaled="1"/>
                </a:gradFill>
                <a:latin typeface="+mn-lt"/>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smtClean="0"/>
              <a:t>Click to edit Master text styles</a:t>
            </a:r>
          </a:p>
        </p:txBody>
      </p:sp>
      <p:sp>
        <p:nvSpPr>
          <p:cNvPr id="21" name="Text Placeholder 20"/>
          <p:cNvSpPr>
            <a:spLocks noGrp="1"/>
          </p:cNvSpPr>
          <p:nvPr>
            <p:ph type="body" sz="quarter" idx="11" hasCustomPrompt="1"/>
          </p:nvPr>
        </p:nvSpPr>
        <p:spPr>
          <a:xfrm>
            <a:off x="372262" y="4463926"/>
            <a:ext cx="5962216" cy="1345601"/>
          </a:xfrm>
        </p:spPr>
        <p:txBody>
          <a:bodyPr/>
          <a:lstStyle>
            <a:lvl1pPr marL="0" indent="0" algn="l" defTabSz="932563" rtl="0" eaLnBrk="1" latinLnBrk="0" hangingPunct="1">
              <a:lnSpc>
                <a:spcPct val="130000"/>
              </a:lnSpc>
              <a:spcBef>
                <a:spcPts val="0"/>
              </a:spcBef>
              <a:spcAft>
                <a:spcPts val="600"/>
              </a:spcAft>
              <a:buNone/>
              <a:defRPr lang="en-IN" sz="2040" kern="1200" dirty="0" smtClean="0">
                <a:gradFill>
                  <a:gsLst>
                    <a:gs pos="8537">
                      <a:schemeClr val="tx1"/>
                    </a:gs>
                    <a:gs pos="34000">
                      <a:schemeClr val="tx1"/>
                    </a:gs>
                  </a:gsLst>
                  <a:lin ang="5400000" scaled="1"/>
                </a:gradFill>
                <a:latin typeface="+mn-lt"/>
                <a:ea typeface="+mn-ea"/>
                <a:cs typeface="Segoe UI Semibold" panose="020B0702040204020203" pitchFamily="34" charset="0"/>
              </a:defRPr>
            </a:lvl1pPr>
          </a:lstStyle>
          <a:p>
            <a:r>
              <a:rPr lang="en-US" sz="2000" dirty="0" smtClean="0"/>
              <a:t>Speaker</a:t>
            </a:r>
            <a:r>
              <a:rPr lang="en-US" sz="2000" baseline="0" dirty="0" smtClean="0"/>
              <a:t> Name</a:t>
            </a:r>
            <a:br>
              <a:rPr lang="en-US" sz="2000" baseline="0" dirty="0" smtClean="0"/>
            </a:br>
            <a:r>
              <a:rPr lang="en-IN" sz="1836" dirty="0" smtClean="0">
                <a:gradFill>
                  <a:gsLst>
                    <a:gs pos="8537">
                      <a:schemeClr val="tx1"/>
                    </a:gs>
                    <a:gs pos="34000">
                      <a:schemeClr val="tx1"/>
                    </a:gs>
                  </a:gsLst>
                  <a:lin ang="5400000" scaled="1"/>
                </a:gradFill>
                <a:latin typeface="Segoe UI" panose="020B0502040204020203" pitchFamily="34" charset="0"/>
                <a:cs typeface="Segoe UI" panose="020B0502040204020203" pitchFamily="34" charset="0"/>
              </a:rPr>
              <a:t>&lt;Designation&gt;</a:t>
            </a:r>
            <a:br>
              <a:rPr lang="en-IN" sz="1836" dirty="0" smtClean="0">
                <a:gradFill>
                  <a:gsLst>
                    <a:gs pos="8537">
                      <a:schemeClr val="tx1"/>
                    </a:gs>
                    <a:gs pos="34000">
                      <a:schemeClr val="tx1"/>
                    </a:gs>
                  </a:gsLst>
                  <a:lin ang="5400000" scaled="1"/>
                </a:gradFill>
                <a:latin typeface="Segoe UI" panose="020B0502040204020203" pitchFamily="34" charset="0"/>
                <a:cs typeface="Segoe UI" panose="020B0502040204020203" pitchFamily="34" charset="0"/>
              </a:rPr>
            </a:br>
            <a:r>
              <a:rPr lang="en-IN" sz="1836" dirty="0" smtClean="0">
                <a:gradFill>
                  <a:gsLst>
                    <a:gs pos="8537">
                      <a:schemeClr val="tx1"/>
                    </a:gs>
                    <a:gs pos="34000">
                      <a:schemeClr val="tx1"/>
                    </a:gs>
                  </a:gsLst>
                  <a:lin ang="5400000" scaled="1"/>
                </a:gradFill>
                <a:latin typeface="Segoe UI" panose="020B0502040204020203" pitchFamily="34" charset="0"/>
                <a:cs typeface="Segoe UI" panose="020B0502040204020203" pitchFamily="34" charset="0"/>
              </a:rPr>
              <a:t>&lt;Twitter Handle&gt;</a:t>
            </a:r>
          </a:p>
        </p:txBody>
      </p:sp>
    </p:spTree>
    <p:extLst>
      <p:ext uri="{BB962C8B-B14F-4D97-AF65-F5344CB8AC3E}">
        <p14:creationId xmlns:p14="http://schemas.microsoft.com/office/powerpoint/2010/main" val="3802533145"/>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1">
    <p:bg bwMode="auto">
      <p:bgPr>
        <a:solidFill>
          <a:schemeClr val="bg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4363159"/>
            <a:ext cx="8227698" cy="1420103"/>
          </a:xfrm>
          <a:solidFill>
            <a:schemeClr val="tx2">
              <a:lumMod val="50000"/>
            </a:schemeClr>
          </a:solid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659061"/>
            <a:ext cx="8229535" cy="1704103"/>
          </a:xfrm>
          <a:solidFill>
            <a:schemeClr val="tx2">
              <a:lumMod val="50000"/>
            </a:schemeClr>
          </a:solid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Box 6"/>
          <p:cNvSpPr txBox="1"/>
          <p:nvPr userDrawn="1"/>
        </p:nvSpPr>
        <p:spPr>
          <a:xfrm>
            <a:off x="274638" y="479425"/>
            <a:ext cx="11658600" cy="1865126"/>
          </a:xfrm>
          <a:prstGeom prst="rect">
            <a:avLst/>
          </a:prstGeom>
          <a:noFill/>
        </p:spPr>
        <p:txBody>
          <a:bodyPr wrap="square" lIns="91440" tIns="182880" rIns="91440" bIns="182880" rtlCol="0">
            <a:spAutoFit/>
          </a:bodyPr>
          <a:lstStyle/>
          <a:p>
            <a:pPr>
              <a:lnSpc>
                <a:spcPct val="90000"/>
              </a:lnSpc>
              <a:spcAft>
                <a:spcPts val="600"/>
              </a:spcAft>
            </a:pPr>
            <a:r>
              <a:rPr lang="en-US" sz="10800" b="1" dirty="0" smtClean="0">
                <a:gradFill>
                  <a:gsLst>
                    <a:gs pos="2917">
                      <a:schemeClr val="tx1"/>
                    </a:gs>
                    <a:gs pos="30000">
                      <a:schemeClr val="tx1"/>
                    </a:gs>
                  </a:gsLst>
                  <a:lin ang="5400000" scaled="0"/>
                </a:gradFill>
              </a:rPr>
              <a:t>INTEGRATE 2014</a:t>
            </a:r>
          </a:p>
        </p:txBody>
      </p:sp>
    </p:spTree>
    <p:extLst>
      <p:ext uri="{BB962C8B-B14F-4D97-AF65-F5344CB8AC3E}">
        <p14:creationId xmlns:p14="http://schemas.microsoft.com/office/powerpoint/2010/main" val="16706698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4"/>
            <a:ext cx="7543798" cy="1828800"/>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92005"/>
            <a:ext cx="75437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
        <p:nvSpPr>
          <p:cNvPr id="7" name="TextBox 6"/>
          <p:cNvSpPr txBox="1"/>
          <p:nvPr userDrawn="1"/>
        </p:nvSpPr>
        <p:spPr>
          <a:xfrm>
            <a:off x="7818439" y="296863"/>
            <a:ext cx="4343399" cy="1791260"/>
          </a:xfrm>
          <a:prstGeom prst="rect">
            <a:avLst/>
          </a:prstGeom>
          <a:noFill/>
        </p:spPr>
        <p:txBody>
          <a:bodyPr wrap="square" lIns="182880" tIns="146304" rIns="182880" bIns="146304" rtlCol="0">
            <a:spAutoFit/>
          </a:bodyPr>
          <a:lstStyle/>
          <a:p>
            <a:pPr algn="r">
              <a:lnSpc>
                <a:spcPct val="90000"/>
              </a:lnSpc>
              <a:spcAft>
                <a:spcPts val="600"/>
              </a:spcAft>
            </a:pPr>
            <a:r>
              <a:rPr lang="en-US" sz="5400" b="1" dirty="0" smtClean="0">
                <a:gradFill>
                  <a:gsLst>
                    <a:gs pos="2917">
                      <a:schemeClr val="tx1"/>
                    </a:gs>
                    <a:gs pos="30000">
                      <a:schemeClr val="tx1"/>
                    </a:gs>
                  </a:gsLst>
                  <a:lin ang="5400000" scaled="0"/>
                </a:gradFill>
              </a:rPr>
              <a:t>INTEGRATE </a:t>
            </a:r>
            <a:br>
              <a:rPr lang="en-US" sz="5400" b="1" dirty="0" smtClean="0">
                <a:gradFill>
                  <a:gsLst>
                    <a:gs pos="2917">
                      <a:schemeClr val="tx1"/>
                    </a:gs>
                    <a:gs pos="30000">
                      <a:schemeClr val="tx1"/>
                    </a:gs>
                  </a:gsLst>
                  <a:lin ang="5400000" scaled="0"/>
                </a:gradFill>
              </a:rPr>
            </a:br>
            <a:r>
              <a:rPr lang="en-US" sz="5400" b="1" dirty="0" smtClean="0">
                <a:gradFill>
                  <a:gsLst>
                    <a:gs pos="2917">
                      <a:schemeClr val="tx1"/>
                    </a:gs>
                    <a:gs pos="30000">
                      <a:schemeClr val="tx1"/>
                    </a:gs>
                  </a:gsLst>
                  <a:lin ang="5400000" scaled="0"/>
                </a:gradFill>
              </a:rPr>
              <a:t>2014</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17165"/>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
        <p:nvSpPr>
          <p:cNvPr id="7" name="TextBox 6"/>
          <p:cNvSpPr txBox="1"/>
          <p:nvPr userDrawn="1"/>
        </p:nvSpPr>
        <p:spPr>
          <a:xfrm>
            <a:off x="7818439" y="296863"/>
            <a:ext cx="4343399" cy="1791260"/>
          </a:xfrm>
          <a:prstGeom prst="rect">
            <a:avLst/>
          </a:prstGeom>
          <a:noFill/>
        </p:spPr>
        <p:txBody>
          <a:bodyPr wrap="square" lIns="182880" tIns="146304" rIns="182880" bIns="146304" rtlCol="0">
            <a:spAutoFit/>
          </a:bodyPr>
          <a:lstStyle/>
          <a:p>
            <a:pPr algn="r">
              <a:lnSpc>
                <a:spcPct val="90000"/>
              </a:lnSpc>
              <a:spcAft>
                <a:spcPts val="600"/>
              </a:spcAft>
            </a:pPr>
            <a:r>
              <a:rPr lang="en-US" sz="5400" b="1" dirty="0" smtClean="0">
                <a:gradFill>
                  <a:gsLst>
                    <a:gs pos="2917">
                      <a:schemeClr val="tx1"/>
                    </a:gs>
                    <a:gs pos="30000">
                      <a:schemeClr val="tx1"/>
                    </a:gs>
                  </a:gsLst>
                  <a:lin ang="5400000" scaled="0"/>
                </a:gradFill>
              </a:rPr>
              <a:t>INTEGRATE </a:t>
            </a:r>
            <a:br>
              <a:rPr lang="en-US" sz="5400" b="1" dirty="0" smtClean="0">
                <a:gradFill>
                  <a:gsLst>
                    <a:gs pos="2917">
                      <a:schemeClr val="tx1"/>
                    </a:gs>
                    <a:gs pos="30000">
                      <a:schemeClr val="tx1"/>
                    </a:gs>
                  </a:gsLst>
                  <a:lin ang="5400000" scaled="0"/>
                </a:gradFill>
              </a:rPr>
            </a:br>
            <a:r>
              <a:rPr lang="en-US" sz="5400" b="1" dirty="0" smtClean="0">
                <a:gradFill>
                  <a:gsLst>
                    <a:gs pos="2917">
                      <a:schemeClr val="tx1"/>
                    </a:gs>
                    <a:gs pos="30000">
                      <a:schemeClr val="tx1"/>
                    </a:gs>
                  </a:gsLst>
                  <a:lin ang="5400000" scaled="0"/>
                </a:gradFill>
              </a:rPr>
              <a:t>2014</a:t>
            </a:r>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
        <p:nvSpPr>
          <p:cNvPr id="6" name="TextBox 5"/>
          <p:cNvSpPr txBox="1"/>
          <p:nvPr userDrawn="1"/>
        </p:nvSpPr>
        <p:spPr>
          <a:xfrm>
            <a:off x="7818439" y="296863"/>
            <a:ext cx="4343399" cy="1791260"/>
          </a:xfrm>
          <a:prstGeom prst="rect">
            <a:avLst/>
          </a:prstGeom>
          <a:noFill/>
        </p:spPr>
        <p:txBody>
          <a:bodyPr wrap="square" lIns="182880" tIns="146304" rIns="182880" bIns="146304" rtlCol="0">
            <a:spAutoFit/>
          </a:bodyPr>
          <a:lstStyle/>
          <a:p>
            <a:pPr algn="r">
              <a:lnSpc>
                <a:spcPct val="90000"/>
              </a:lnSpc>
              <a:spcAft>
                <a:spcPts val="600"/>
              </a:spcAft>
            </a:pPr>
            <a:r>
              <a:rPr lang="en-US" sz="5400" b="1" dirty="0" smtClean="0">
                <a:gradFill>
                  <a:gsLst>
                    <a:gs pos="2917">
                      <a:schemeClr val="tx1"/>
                    </a:gs>
                    <a:gs pos="30000">
                      <a:schemeClr val="tx1"/>
                    </a:gs>
                  </a:gsLst>
                  <a:lin ang="5400000" scaled="0"/>
                </a:gradFill>
              </a:rPr>
              <a:t>INTEGRATE </a:t>
            </a:r>
            <a:br>
              <a:rPr lang="en-US" sz="5400" b="1" dirty="0" smtClean="0">
                <a:gradFill>
                  <a:gsLst>
                    <a:gs pos="2917">
                      <a:schemeClr val="tx1"/>
                    </a:gs>
                    <a:gs pos="30000">
                      <a:schemeClr val="tx1"/>
                    </a:gs>
                  </a:gsLst>
                  <a:lin ang="5400000" scaled="0"/>
                </a:gradFill>
              </a:rPr>
            </a:br>
            <a:r>
              <a:rPr lang="en-US" sz="5400" b="1" dirty="0" smtClean="0">
                <a:gradFill>
                  <a:gsLst>
                    <a:gs pos="2917">
                      <a:schemeClr val="tx1"/>
                    </a:gs>
                    <a:gs pos="30000">
                      <a:schemeClr val="tx1"/>
                    </a:gs>
                  </a:gsLst>
                  <a:lin ang="5400000" scaled="0"/>
                </a:gradFill>
              </a:rPr>
              <a:t>2014</a:t>
            </a:r>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
        <p:nvSpPr>
          <p:cNvPr id="6" name="TextBox 5"/>
          <p:cNvSpPr txBox="1"/>
          <p:nvPr userDrawn="1"/>
        </p:nvSpPr>
        <p:spPr>
          <a:xfrm>
            <a:off x="7818439" y="296863"/>
            <a:ext cx="4343399" cy="1791260"/>
          </a:xfrm>
          <a:prstGeom prst="rect">
            <a:avLst/>
          </a:prstGeom>
          <a:noFill/>
        </p:spPr>
        <p:txBody>
          <a:bodyPr wrap="square" lIns="182880" tIns="146304" rIns="182880" bIns="146304" rtlCol="0">
            <a:spAutoFit/>
          </a:bodyPr>
          <a:lstStyle/>
          <a:p>
            <a:pPr algn="r">
              <a:lnSpc>
                <a:spcPct val="90000"/>
              </a:lnSpc>
              <a:spcAft>
                <a:spcPts val="600"/>
              </a:spcAft>
            </a:pPr>
            <a:r>
              <a:rPr lang="en-US" sz="5400" b="1" dirty="0" smtClean="0">
                <a:gradFill>
                  <a:gsLst>
                    <a:gs pos="2917">
                      <a:schemeClr val="tx1"/>
                    </a:gs>
                    <a:gs pos="30000">
                      <a:schemeClr val="tx1"/>
                    </a:gs>
                  </a:gsLst>
                  <a:lin ang="5400000" scaled="0"/>
                </a:gradFill>
              </a:rPr>
              <a:t>INTEGRATE </a:t>
            </a:r>
            <a:br>
              <a:rPr lang="en-US" sz="5400" b="1" dirty="0" smtClean="0">
                <a:gradFill>
                  <a:gsLst>
                    <a:gs pos="2917">
                      <a:schemeClr val="tx1"/>
                    </a:gs>
                    <a:gs pos="30000">
                      <a:schemeClr val="tx1"/>
                    </a:gs>
                  </a:gsLst>
                  <a:lin ang="5400000" scaled="0"/>
                </a:gradFill>
              </a:rPr>
            </a:br>
            <a:r>
              <a:rPr lang="en-US" sz="5400" b="1" dirty="0" smtClean="0">
                <a:gradFill>
                  <a:gsLst>
                    <a:gs pos="2917">
                      <a:schemeClr val="tx1"/>
                    </a:gs>
                    <a:gs pos="30000">
                      <a:schemeClr val="tx1"/>
                    </a:gs>
                  </a:gsLst>
                  <a:lin ang="5400000" scaled="0"/>
                </a:gradFill>
              </a:rPr>
              <a:t>2014</a:t>
            </a:r>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4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94" r:id="rId1"/>
    <p:sldLayoutId id="2147484205" r:id="rId2"/>
    <p:sldLayoutId id="2147484276" r:id="rId3"/>
    <p:sldLayoutId id="2147484167" r:id="rId4"/>
    <p:sldLayoutId id="2147484284" r:id="rId5"/>
    <p:sldLayoutId id="2147484105" r:id="rId6"/>
    <p:sldLayoutId id="2147484182" r:id="rId7"/>
    <p:sldLayoutId id="2147484277" r:id="rId8"/>
    <p:sldLayoutId id="2147484130" r:id="rId9"/>
    <p:sldLayoutId id="2147484101" r:id="rId10"/>
    <p:sldLayoutId id="2147484102" r:id="rId11"/>
    <p:sldLayoutId id="2147484285" r:id="rId12"/>
    <p:sldLayoutId id="2147484286" r:id="rId13"/>
    <p:sldLayoutId id="2147484287" r:id="rId14"/>
    <p:sldLayoutId id="2147484288" r:id="rId15"/>
    <p:sldLayoutId id="2147484289" r:id="rId16"/>
    <p:sldLayoutId id="2147484214" r:id="rId17"/>
    <p:sldLayoutId id="2147484291" r:id="rId18"/>
    <p:sldLayoutId id="2147484098" r:id="rId19"/>
    <p:sldLayoutId id="2147484212" r:id="rId20"/>
    <p:sldLayoutId id="2147484086" r:id="rId21"/>
    <p:sldLayoutId id="2147484211" r:id="rId22"/>
    <p:sldLayoutId id="2147484100" r:id="rId23"/>
    <p:sldLayoutId id="2147484213" r:id="rId24"/>
    <p:sldLayoutId id="2147484089" r:id="rId25"/>
    <p:sldLayoutId id="2147484290" r:id="rId26"/>
    <p:sldLayoutId id="2147484092" r:id="rId27"/>
    <p:sldLayoutId id="2147484190" r:id="rId28"/>
    <p:sldLayoutId id="2147484195" r:id="rId29"/>
    <p:sldLayoutId id="2147484209" r:id="rId30"/>
    <p:sldLayoutId id="2147484196" r:id="rId31"/>
    <p:sldLayoutId id="2147484208" r:id="rId32"/>
    <p:sldLayoutId id="2147484192" r:id="rId33"/>
    <p:sldLayoutId id="2147484283" r:id="rId34"/>
    <p:sldLayoutId id="2147484282" r:id="rId35"/>
    <p:sldLayoutId id="2147484128" r:id="rId36"/>
    <p:sldLayoutId id="2147484129" r:id="rId37"/>
    <p:sldLayoutId id="2147484203" r:id="rId38"/>
    <p:sldLayoutId id="2147484272" r:id="rId39"/>
    <p:sldLayoutId id="2147484292" r:id="rId40"/>
    <p:sldLayoutId id="2147484293" r:id="rId4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5400000">
            <a:off x="10532395" y="1944336"/>
            <a:ext cx="4298019" cy="409351"/>
          </a:xfrm>
          <a:prstGeom prst="rect">
            <a:avLst/>
          </a:prstGeom>
        </p:spPr>
      </p:pic>
    </p:spTree>
    <p:extLst>
      <p:ext uri="{BB962C8B-B14F-4D97-AF65-F5344CB8AC3E}">
        <p14:creationId xmlns:p14="http://schemas.microsoft.com/office/powerpoint/2010/main" val="201922472"/>
      </p:ext>
    </p:extLst>
  </p:cSld>
  <p:clrMap bg1="dk1" tx1="lt1" bg2="dk2" tx2="lt2" accent1="accent1" accent2="accent2" accent3="accent3" accent4="accent4" accent5="accent5" accent6="accent6" hlink="hlink" folHlink="folHlink"/>
  <p:sldLayoutIdLst>
    <p:sldLayoutId id="2147484296" r:id="rId1"/>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
          <a:schemeClr val="tx1"/>
        </a:buClr>
        <a:buSzPct val="100000"/>
        <a:buFontTx/>
        <a:buBlip>
          <a:blip r:embed="rId4"/>
        </a:buBlip>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2.emf"/><Relationship Id="rId7" Type="http://schemas.openxmlformats.org/officeDocument/2006/relationships/image" Target="../media/image26.emf"/><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6.xml"/><Relationship Id="rId1" Type="http://schemas.openxmlformats.org/officeDocument/2006/relationships/slideLayout" Target="../slideLayouts/slideLayout27.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30.emf"/><Relationship Id="rId7" Type="http://schemas.openxmlformats.org/officeDocument/2006/relationships/image" Target="../media/image34.emf"/><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22.emf"/><Relationship Id="rId7" Type="http://schemas.openxmlformats.org/officeDocument/2006/relationships/image" Target="../media/image27.emf"/><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xml"/><Relationship Id="rId1" Type="http://schemas.openxmlformats.org/officeDocument/2006/relationships/slideLayout" Target="../slideLayouts/slideLayout36.xml"/><Relationship Id="rId4" Type="http://schemas.openxmlformats.org/officeDocument/2006/relationships/hyperlink" Target="mailto:mediaacq@microsoft.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35.emf"/><Relationship Id="rId7" Type="http://schemas.openxmlformats.org/officeDocument/2006/relationships/image" Target="../media/image39.emf"/><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image" Target="../media/image38.emf"/><Relationship Id="rId5" Type="http://schemas.openxmlformats.org/officeDocument/2006/relationships/image" Target="../media/image37.emf"/><Relationship Id="rId10" Type="http://schemas.openxmlformats.org/officeDocument/2006/relationships/image" Target="../media/image41.emf"/><Relationship Id="rId4" Type="http://schemas.openxmlformats.org/officeDocument/2006/relationships/image" Target="../media/image36.emf"/><Relationship Id="rId9" Type="http://schemas.openxmlformats.org/officeDocument/2006/relationships/image" Target="../media/image40.emf"/></Relationships>
</file>

<file path=ppt/slides/_rels/slide22.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image" Target="../media/image37.emf"/><Relationship Id="rId7" Type="http://schemas.openxmlformats.org/officeDocument/2006/relationships/image" Target="../media/image40.emf"/><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image" Target="../media/image18.emf"/><Relationship Id="rId11" Type="http://schemas.openxmlformats.org/officeDocument/2006/relationships/image" Target="../media/image45.emf"/><Relationship Id="rId5" Type="http://schemas.openxmlformats.org/officeDocument/2006/relationships/image" Target="../media/image39.emf"/><Relationship Id="rId10" Type="http://schemas.openxmlformats.org/officeDocument/2006/relationships/image" Target="../media/image44.emf"/><Relationship Id="rId4" Type="http://schemas.openxmlformats.org/officeDocument/2006/relationships/image" Target="../media/image38.emf"/><Relationship Id="rId9" Type="http://schemas.openxmlformats.org/officeDocument/2006/relationships/image" Target="../media/image43.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image" Target="../media/image54.emf"/><Relationship Id="rId3" Type="http://schemas.openxmlformats.org/officeDocument/2006/relationships/image" Target="../media/image46.emf"/><Relationship Id="rId7" Type="http://schemas.openxmlformats.org/officeDocument/2006/relationships/image" Target="../media/image50.emf"/><Relationship Id="rId12" Type="http://schemas.openxmlformats.org/officeDocument/2006/relationships/image" Target="../media/image53.emf"/><Relationship Id="rId2" Type="http://schemas.openxmlformats.org/officeDocument/2006/relationships/notesSlide" Target="../notesSlides/notesSlide11.xml"/><Relationship Id="rId16" Type="http://schemas.openxmlformats.org/officeDocument/2006/relationships/image" Target="../media/image57.emf"/><Relationship Id="rId1" Type="http://schemas.openxmlformats.org/officeDocument/2006/relationships/slideLayout" Target="../slideLayouts/slideLayout27.xml"/><Relationship Id="rId6" Type="http://schemas.openxmlformats.org/officeDocument/2006/relationships/image" Target="../media/image49.emf"/><Relationship Id="rId11" Type="http://schemas.openxmlformats.org/officeDocument/2006/relationships/image" Target="../media/image52.emf"/><Relationship Id="rId5" Type="http://schemas.openxmlformats.org/officeDocument/2006/relationships/image" Target="../media/image48.emf"/><Relationship Id="rId15" Type="http://schemas.openxmlformats.org/officeDocument/2006/relationships/image" Target="../media/image56.emf"/><Relationship Id="rId10" Type="http://schemas.openxmlformats.org/officeDocument/2006/relationships/image" Target="../media/image35.emf"/><Relationship Id="rId4" Type="http://schemas.openxmlformats.org/officeDocument/2006/relationships/image" Target="../media/image47.emf"/><Relationship Id="rId9" Type="http://schemas.openxmlformats.org/officeDocument/2006/relationships/image" Target="../media/image51.emf"/><Relationship Id="rId14" Type="http://schemas.openxmlformats.org/officeDocument/2006/relationships/image" Target="../media/image55.emf"/></Relationships>
</file>

<file path=ppt/slides/_rels/slide25.x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image" Target="../media/image38.emf"/><Relationship Id="rId7" Type="http://schemas.openxmlformats.org/officeDocument/2006/relationships/image" Target="../media/image44.emf"/><Relationship Id="rId2" Type="http://schemas.openxmlformats.org/officeDocument/2006/relationships/notesSlide" Target="../notesSlides/notesSlide12.xml"/><Relationship Id="rId1" Type="http://schemas.openxmlformats.org/officeDocument/2006/relationships/slideLayout" Target="../slideLayouts/slideLayout27.xml"/><Relationship Id="rId6" Type="http://schemas.openxmlformats.org/officeDocument/2006/relationships/image" Target="../media/image43.emf"/><Relationship Id="rId11" Type="http://schemas.openxmlformats.org/officeDocument/2006/relationships/image" Target="../media/image59.emf"/><Relationship Id="rId5" Type="http://schemas.openxmlformats.org/officeDocument/2006/relationships/image" Target="../media/image18.emf"/><Relationship Id="rId10" Type="http://schemas.openxmlformats.org/officeDocument/2006/relationships/image" Target="../media/image41.emf"/><Relationship Id="rId4" Type="http://schemas.openxmlformats.org/officeDocument/2006/relationships/image" Target="../media/image39.emf"/><Relationship Id="rId9" Type="http://schemas.openxmlformats.org/officeDocument/2006/relationships/image" Target="../media/image5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8" Type="http://schemas.openxmlformats.org/officeDocument/2006/relationships/image" Target="../media/image65.emf"/><Relationship Id="rId13" Type="http://schemas.openxmlformats.org/officeDocument/2006/relationships/image" Target="../media/image41.emf"/><Relationship Id="rId3" Type="http://schemas.openxmlformats.org/officeDocument/2006/relationships/image" Target="../media/image60.emf"/><Relationship Id="rId7" Type="http://schemas.openxmlformats.org/officeDocument/2006/relationships/image" Target="../media/image64.emf"/><Relationship Id="rId12" Type="http://schemas.openxmlformats.org/officeDocument/2006/relationships/image" Target="../media/image47.emf"/><Relationship Id="rId2" Type="http://schemas.openxmlformats.org/officeDocument/2006/relationships/notesSlide" Target="../notesSlides/notesSlide13.xml"/><Relationship Id="rId1" Type="http://schemas.openxmlformats.org/officeDocument/2006/relationships/slideLayout" Target="../slideLayouts/slideLayout27.xml"/><Relationship Id="rId6" Type="http://schemas.openxmlformats.org/officeDocument/2006/relationships/image" Target="../media/image63.emf"/><Relationship Id="rId11" Type="http://schemas.openxmlformats.org/officeDocument/2006/relationships/image" Target="../media/image17.emf"/><Relationship Id="rId5" Type="http://schemas.openxmlformats.org/officeDocument/2006/relationships/image" Target="../media/image62.emf"/><Relationship Id="rId10" Type="http://schemas.openxmlformats.org/officeDocument/2006/relationships/image" Target="../media/image67.emf"/><Relationship Id="rId4" Type="http://schemas.openxmlformats.org/officeDocument/2006/relationships/image" Target="../media/image61.emf"/><Relationship Id="rId9" Type="http://schemas.openxmlformats.org/officeDocument/2006/relationships/image" Target="../media/image66.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8" Type="http://schemas.openxmlformats.org/officeDocument/2006/relationships/image" Target="../media/image64.emf"/><Relationship Id="rId3" Type="http://schemas.openxmlformats.org/officeDocument/2006/relationships/image" Target="../media/image67.emf"/><Relationship Id="rId7" Type="http://schemas.openxmlformats.org/officeDocument/2006/relationships/image" Target="../media/image70.emf"/><Relationship Id="rId2" Type="http://schemas.openxmlformats.org/officeDocument/2006/relationships/notesSlide" Target="../notesSlides/notesSlide14.xml"/><Relationship Id="rId1" Type="http://schemas.openxmlformats.org/officeDocument/2006/relationships/slideLayout" Target="../slideLayouts/slideLayout27.xml"/><Relationship Id="rId6" Type="http://schemas.openxmlformats.org/officeDocument/2006/relationships/image" Target="../media/image69.emf"/><Relationship Id="rId5" Type="http://schemas.openxmlformats.org/officeDocument/2006/relationships/image" Target="../media/image68.emf"/><Relationship Id="rId10" Type="http://schemas.openxmlformats.org/officeDocument/2006/relationships/image" Target="../media/image41.emf"/><Relationship Id="rId4" Type="http://schemas.openxmlformats.org/officeDocument/2006/relationships/image" Target="../media/image17.emf"/><Relationship Id="rId9" Type="http://schemas.openxmlformats.org/officeDocument/2006/relationships/image" Target="../media/image71.emf"/></Relationships>
</file>

<file path=ppt/slides/_rels/slide3.xml.rels><?xml version="1.0" encoding="UTF-8" standalone="yes"?>
<Relationships xmlns="http://schemas.openxmlformats.org/package/2006/relationships"><Relationship Id="rId3" Type="http://schemas.openxmlformats.org/officeDocument/2006/relationships/hyperlink" Target="http://www.linkedin.com/in/michaelstephensonuk1" TargetMode="External"/><Relationship Id="rId2" Type="http://schemas.openxmlformats.org/officeDocument/2006/relationships/hyperlink" Target="http://microsoftintegration.guru/" TargetMode="External"/><Relationship Id="rId1" Type="http://schemas.openxmlformats.org/officeDocument/2006/relationships/slideLayout" Target="../slideLayouts/slideLayout25.xml"/><Relationship Id="rId4" Type="http://schemas.openxmlformats.org/officeDocument/2006/relationships/hyperlink" Target="mailto:michael_stephensonuk@yahoo.co.uk"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7.x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3567" y="932726"/>
            <a:ext cx="7792330" cy="1246328"/>
          </a:xfrm>
          <a:prstGeom prst="rect">
            <a:avLst/>
          </a:prstGeom>
          <a:noFill/>
          <a:effectLst>
            <a:outerShdw blurRad="12700" dist="12700" algn="l" rotWithShape="0">
              <a:prstClr val="black">
                <a:alpha val="40000"/>
              </a:prstClr>
            </a:outerShdw>
          </a:effectLst>
        </p:spPr>
        <p:txBody>
          <a:bodyPr wrap="none" rtlCol="0">
            <a:spAutoFit/>
          </a:bodyPr>
          <a:lstStyle/>
          <a:p>
            <a:pPr algn="ctr" defTabSz="932563"/>
            <a:r>
              <a:rPr lang="en-IN" sz="7341" b="1" cap="all" dirty="0">
                <a:gradFill>
                  <a:gsLst>
                    <a:gs pos="8537">
                      <a:srgbClr val="FFFFFF"/>
                    </a:gs>
                    <a:gs pos="34000">
                      <a:srgbClr val="FFFFFF"/>
                    </a:gs>
                  </a:gsLst>
                  <a:lin ang="5400000" scaled="1"/>
                </a:gradFill>
                <a:cs typeface="Segoe UI" panose="020B0502040204020203" pitchFamily="34" charset="0"/>
              </a:rPr>
              <a:t>INTEGRATE 2014</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4927" y="6591258"/>
            <a:ext cx="1123585" cy="191946"/>
          </a:xfrm>
          <a:prstGeom prst="rect">
            <a:avLst/>
          </a:prstGeom>
        </p:spPr>
      </p:pic>
      <p:sp>
        <p:nvSpPr>
          <p:cNvPr id="10" name="Text Placeholder 9"/>
          <p:cNvSpPr>
            <a:spLocks noGrp="1"/>
          </p:cNvSpPr>
          <p:nvPr>
            <p:ph type="body" sz="quarter" idx="10"/>
          </p:nvPr>
        </p:nvSpPr>
        <p:spPr>
          <a:xfrm>
            <a:off x="275481" y="2906546"/>
            <a:ext cx="7462492" cy="806246"/>
          </a:xfrm>
        </p:spPr>
        <p:txBody>
          <a:bodyPr/>
          <a:lstStyle/>
          <a:p>
            <a:r>
              <a:rPr lang="en-GB" dirty="0"/>
              <a:t>Hybrid Connectivity Options</a:t>
            </a:r>
            <a:endParaRPr lang="en-US" dirty="0"/>
          </a:p>
        </p:txBody>
      </p:sp>
      <p:sp>
        <p:nvSpPr>
          <p:cNvPr id="11" name="Text Placeholder 10"/>
          <p:cNvSpPr>
            <a:spLocks noGrp="1"/>
          </p:cNvSpPr>
          <p:nvPr>
            <p:ph type="body" sz="quarter" idx="11"/>
          </p:nvPr>
        </p:nvSpPr>
        <p:spPr>
          <a:xfrm>
            <a:off x="373092" y="4463791"/>
            <a:ext cx="5961370" cy="1077859"/>
          </a:xfrm>
        </p:spPr>
        <p:txBody>
          <a:bodyPr/>
          <a:lstStyle/>
          <a:p>
            <a:r>
              <a:rPr lang="en-US" dirty="0" smtClean="0"/>
              <a:t>Michael Stephenson</a:t>
            </a:r>
          </a:p>
          <a:p>
            <a:r>
              <a:rPr lang="en-US" smtClean="0"/>
              <a:t>Microsoft Integration MVP</a:t>
            </a:r>
            <a:endParaRPr lang="en-US" dirty="0" smtClean="0"/>
          </a:p>
        </p:txBody>
      </p:sp>
    </p:spTree>
    <p:extLst>
      <p:ext uri="{BB962C8B-B14F-4D97-AF65-F5344CB8AC3E}">
        <p14:creationId xmlns:p14="http://schemas.microsoft.com/office/powerpoint/2010/main" val="204634479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Connectivity options</a:t>
            </a:r>
            <a:endParaRPr lang="en-US" dirty="0"/>
          </a:p>
        </p:txBody>
      </p:sp>
      <p:graphicFrame>
        <p:nvGraphicFramePr>
          <p:cNvPr id="3" name="Diagram 2"/>
          <p:cNvGraphicFramePr/>
          <p:nvPr>
            <p:extLst>
              <p:ext uri="{D42A27DB-BD31-4B8C-83A1-F6EECF244321}">
                <p14:modId xmlns:p14="http://schemas.microsoft.com/office/powerpoint/2010/main" val="2235006006"/>
              </p:ext>
            </p:extLst>
          </p:nvPr>
        </p:nvGraphicFramePr>
        <p:xfrm>
          <a:off x="2796589" y="1337022"/>
          <a:ext cx="6761374" cy="47925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863986" y="2891361"/>
            <a:ext cx="1817240" cy="382308"/>
          </a:xfrm>
          <a:prstGeom prst="rect">
            <a:avLst/>
          </a:prstGeom>
          <a:noFill/>
        </p:spPr>
        <p:txBody>
          <a:bodyPr wrap="none" rtlCol="0">
            <a:spAutoFit/>
          </a:bodyPr>
          <a:lstStyle/>
          <a:p>
            <a:r>
              <a:rPr lang="en-GB" sz="1836" dirty="0">
                <a:gradFill>
                  <a:gsLst>
                    <a:gs pos="21951">
                      <a:schemeClr val="tx1"/>
                    </a:gs>
                    <a:gs pos="45000">
                      <a:schemeClr val="tx1"/>
                    </a:gs>
                  </a:gsLst>
                  <a:lin ang="5400000" scaled="1"/>
                </a:gradFill>
              </a:rPr>
              <a:t>BizTalk Services</a:t>
            </a:r>
            <a:endParaRPr lang="en-US" sz="1836" dirty="0">
              <a:gradFill>
                <a:gsLst>
                  <a:gs pos="21951">
                    <a:schemeClr val="tx1"/>
                  </a:gs>
                  <a:gs pos="45000">
                    <a:schemeClr val="tx1"/>
                  </a:gs>
                </a:gsLst>
                <a:lin ang="5400000" scaled="1"/>
              </a:gradFill>
            </a:endParaRPr>
          </a:p>
        </p:txBody>
      </p:sp>
      <p:sp>
        <p:nvSpPr>
          <p:cNvPr id="5" name="TextBox 4"/>
          <p:cNvSpPr txBox="1"/>
          <p:nvPr/>
        </p:nvSpPr>
        <p:spPr>
          <a:xfrm>
            <a:off x="5361249" y="6233190"/>
            <a:ext cx="2055350" cy="382308"/>
          </a:xfrm>
          <a:prstGeom prst="rect">
            <a:avLst/>
          </a:prstGeom>
          <a:noFill/>
        </p:spPr>
        <p:txBody>
          <a:bodyPr wrap="none" rtlCol="0">
            <a:spAutoFit/>
          </a:bodyPr>
          <a:lstStyle>
            <a:defPPr>
              <a:defRPr lang="en-US"/>
            </a:defPPr>
            <a:lvl1pPr>
              <a:defRPr sz="1836">
                <a:gradFill>
                  <a:gsLst>
                    <a:gs pos="21951">
                      <a:schemeClr val="tx1"/>
                    </a:gs>
                    <a:gs pos="45000">
                      <a:schemeClr val="tx1"/>
                    </a:gs>
                  </a:gsLst>
                  <a:lin ang="5400000" scaled="1"/>
                </a:gradFill>
              </a:defRPr>
            </a:lvl1pPr>
          </a:lstStyle>
          <a:p>
            <a:r>
              <a:rPr lang="en-GB" dirty="0"/>
              <a:t>Azure Service Bus</a:t>
            </a:r>
            <a:endParaRPr lang="en-US" dirty="0"/>
          </a:p>
        </p:txBody>
      </p:sp>
      <p:sp>
        <p:nvSpPr>
          <p:cNvPr id="6" name="TextBox 5"/>
          <p:cNvSpPr txBox="1"/>
          <p:nvPr/>
        </p:nvSpPr>
        <p:spPr>
          <a:xfrm>
            <a:off x="8081342" y="1644409"/>
            <a:ext cx="2097335" cy="382308"/>
          </a:xfrm>
          <a:prstGeom prst="rect">
            <a:avLst/>
          </a:prstGeom>
          <a:noFill/>
        </p:spPr>
        <p:txBody>
          <a:bodyPr wrap="none" rtlCol="0">
            <a:spAutoFit/>
          </a:bodyPr>
          <a:lstStyle/>
          <a:p>
            <a:r>
              <a:rPr lang="en-GB" sz="1836" dirty="0">
                <a:gradFill>
                  <a:gsLst>
                    <a:gs pos="21951">
                      <a:schemeClr val="tx1"/>
                    </a:gs>
                    <a:gs pos="45000">
                      <a:schemeClr val="tx1"/>
                    </a:gs>
                  </a:gsLst>
                  <a:lin ang="5400000" scaled="1"/>
                </a:gradFill>
              </a:rPr>
              <a:t>Azure Networking</a:t>
            </a:r>
            <a:endParaRPr lang="en-US" sz="1836" dirty="0">
              <a:gradFill>
                <a:gsLst>
                  <a:gs pos="21951">
                    <a:schemeClr val="tx1"/>
                  </a:gs>
                  <a:gs pos="45000">
                    <a:schemeClr val="tx1"/>
                  </a:gs>
                </a:gsLst>
                <a:lin ang="5400000" scaled="1"/>
              </a:gradFill>
            </a:endParaRPr>
          </a:p>
        </p:txBody>
      </p:sp>
    </p:spTree>
    <p:extLst>
      <p:ext uri="{BB962C8B-B14F-4D97-AF65-F5344CB8AC3E}">
        <p14:creationId xmlns:p14="http://schemas.microsoft.com/office/powerpoint/2010/main" val="280701139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Technology options</a:t>
            </a:r>
            <a:endParaRPr lang="en-US" dirty="0"/>
          </a:p>
        </p:txBody>
      </p:sp>
    </p:spTree>
    <p:extLst>
      <p:ext uri="{BB962C8B-B14F-4D97-AF65-F5344CB8AC3E}">
        <p14:creationId xmlns:p14="http://schemas.microsoft.com/office/powerpoint/2010/main" val="235784200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Express route</a:t>
            </a:r>
            <a:endParaRPr lang="en-US" dirty="0"/>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2213845871"/>
              </p:ext>
            </p:extLst>
          </p:nvPr>
        </p:nvGraphicFramePr>
        <p:xfrm>
          <a:off x="274702" y="2125677"/>
          <a:ext cx="11887200" cy="2976436"/>
        </p:xfrm>
        <a:graphic>
          <a:graphicData uri="http://schemas.openxmlformats.org/drawingml/2006/table">
            <a:tbl>
              <a:tblPr firstRow="1" bandRow="1">
                <a:tableStyleId>{5C22544A-7EE6-4342-B048-85BDC9FD1C3A}</a:tableStyleId>
              </a:tblPr>
              <a:tblGrid>
                <a:gridCol w="4754880"/>
                <a:gridCol w="3566160"/>
                <a:gridCol w="3566160"/>
              </a:tblGrid>
              <a:tr h="370840">
                <a:tc>
                  <a:txBody>
                    <a:bodyPr/>
                    <a:lstStyle/>
                    <a:p>
                      <a:r>
                        <a:rPr lang="en-GB" sz="2400" dirty="0" smtClean="0">
                          <a:gradFill>
                            <a:gsLst>
                              <a:gs pos="8537">
                                <a:schemeClr val="tx1"/>
                              </a:gs>
                              <a:gs pos="34000">
                                <a:schemeClr val="tx1"/>
                              </a:gs>
                            </a:gsLst>
                            <a:lin ang="5400000" scaled="1"/>
                          </a:gradFill>
                          <a:latin typeface="Segoe UI Semibold" panose="020B0702040204020203" pitchFamily="34" charset="0"/>
                          <a:cs typeface="Segoe UI Semibold" panose="020B0702040204020203" pitchFamily="34" charset="0"/>
                        </a:rPr>
                        <a:t>Target scenarios</a:t>
                      </a:r>
                    </a:p>
                  </a:txBody>
                  <a:tcPr marL="182880" marT="146304" marB="182880">
                    <a:lnL w="12700" cmpd="sng">
                      <a:noFill/>
                    </a:lnL>
                    <a:lnR w="28575" cap="flat" cmpd="sng" algn="ctr">
                      <a:solidFill>
                        <a:schemeClr val="bg2"/>
                      </a:solidFill>
                      <a:prstDash val="solid"/>
                      <a:round/>
                      <a:headEnd type="none" w="med" len="med"/>
                      <a:tailEnd type="none" w="med" len="med"/>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dirty="0" smtClean="0">
                          <a:gradFill>
                            <a:gsLst>
                              <a:gs pos="8537">
                                <a:schemeClr val="tx1"/>
                              </a:gs>
                              <a:gs pos="34000">
                                <a:schemeClr val="tx1"/>
                              </a:gs>
                            </a:gsLst>
                            <a:lin ang="5400000" scaled="1"/>
                          </a:gradFill>
                          <a:latin typeface="Segoe UI Semibold" panose="020B0702040204020203" pitchFamily="34" charset="0"/>
                          <a:cs typeface="Segoe UI Semibold" panose="020B0702040204020203" pitchFamily="34" charset="0"/>
                        </a:rPr>
                        <a:t>Key benefits</a:t>
                      </a:r>
                    </a:p>
                  </a:txBody>
                  <a:tcPr marL="182880" marT="146304" marB="18288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2400" dirty="0" smtClean="0">
                          <a:gradFill>
                            <a:gsLst>
                              <a:gs pos="8537">
                                <a:schemeClr val="tx1"/>
                              </a:gs>
                              <a:gs pos="34000">
                                <a:schemeClr val="tx1"/>
                              </a:gs>
                            </a:gsLst>
                            <a:lin ang="5400000" scaled="1"/>
                          </a:gradFill>
                          <a:latin typeface="Segoe UI Semibold" panose="020B0702040204020203" pitchFamily="34" charset="0"/>
                          <a:cs typeface="Segoe UI Semibold" panose="020B0702040204020203" pitchFamily="34" charset="0"/>
                        </a:rPr>
                        <a:t>Constraints</a:t>
                      </a:r>
                      <a:endParaRPr lang="en-US" sz="2400" dirty="0">
                        <a:gradFill>
                          <a:gsLst>
                            <a:gs pos="8537">
                              <a:schemeClr val="tx1"/>
                            </a:gs>
                            <a:gs pos="34000">
                              <a:schemeClr val="tx1"/>
                            </a:gs>
                          </a:gsLst>
                          <a:lin ang="5400000" scaled="1"/>
                        </a:gradFill>
                        <a:latin typeface="Segoe UI Semibold" panose="020B0702040204020203" pitchFamily="34" charset="0"/>
                        <a:cs typeface="Segoe UI Semibold" panose="020B0702040204020203" pitchFamily="34" charset="0"/>
                      </a:endParaRPr>
                    </a:p>
                  </a:txBody>
                  <a:tcPr marL="182880" marT="146304" marB="182880">
                    <a:lnL w="28575" cap="flat" cmpd="sng" algn="ctr">
                      <a:solidFill>
                        <a:schemeClr val="bg2"/>
                      </a:solidFill>
                      <a:prstDash val="solid"/>
                      <a:round/>
                      <a:headEnd type="none" w="med" len="med"/>
                      <a:tailEnd type="none" w="med" len="med"/>
                    </a:lnL>
                    <a:lnR w="12700" cmpd="sng">
                      <a:noFill/>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285750" indent="-285750">
                        <a:lnSpc>
                          <a:spcPct val="99000"/>
                        </a:lnSpc>
                        <a:spcAft>
                          <a:spcPts val="1200"/>
                        </a:spcAft>
                        <a:buFont typeface="Arial" panose="020B0604020202020204" pitchFamily="34" charset="0"/>
                        <a:buChar char="•"/>
                      </a:pPr>
                      <a:r>
                        <a:rPr lang="en-GB" dirty="0" smtClean="0">
                          <a:gradFill>
                            <a:gsLst>
                              <a:gs pos="17073">
                                <a:schemeClr val="bg1"/>
                              </a:gs>
                              <a:gs pos="62000">
                                <a:schemeClr val="bg1"/>
                              </a:gs>
                            </a:gsLst>
                            <a:lin ang="5400000" scaled="1"/>
                          </a:gradFill>
                        </a:rPr>
                        <a:t>Move</a:t>
                      </a:r>
                      <a:r>
                        <a:rPr lang="en-GB" baseline="0" dirty="0" smtClean="0">
                          <a:gradFill>
                            <a:gsLst>
                              <a:gs pos="17073">
                                <a:schemeClr val="bg1"/>
                              </a:gs>
                              <a:gs pos="62000">
                                <a:schemeClr val="bg1"/>
                              </a:gs>
                            </a:gsLst>
                            <a:lin ang="5400000" scaled="1"/>
                          </a:gradFill>
                        </a:rPr>
                        <a:t> lots of data between on-premises and cloud</a:t>
                      </a:r>
                    </a:p>
                    <a:p>
                      <a:pPr marL="285750" indent="-285750">
                        <a:lnSpc>
                          <a:spcPct val="99000"/>
                        </a:lnSpc>
                        <a:spcAft>
                          <a:spcPts val="1200"/>
                        </a:spcAft>
                        <a:buFont typeface="Arial" panose="020B0604020202020204" pitchFamily="34" charset="0"/>
                        <a:buChar char="•"/>
                      </a:pPr>
                      <a:r>
                        <a:rPr lang="en-GB" baseline="0" dirty="0" smtClean="0">
                          <a:gradFill>
                            <a:gsLst>
                              <a:gs pos="17073">
                                <a:schemeClr val="bg1"/>
                              </a:gs>
                              <a:gs pos="62000">
                                <a:schemeClr val="bg1"/>
                              </a:gs>
                            </a:gsLst>
                            <a:lin ang="5400000" scaled="1"/>
                          </a:gradFill>
                        </a:rPr>
                        <a:t>Connect Azure IaaS to on-premises </a:t>
                      </a:r>
                      <a:br>
                        <a:rPr lang="en-GB" baseline="0" dirty="0" smtClean="0">
                          <a:gradFill>
                            <a:gsLst>
                              <a:gs pos="17073">
                                <a:schemeClr val="bg1"/>
                              </a:gs>
                              <a:gs pos="62000">
                                <a:schemeClr val="bg1"/>
                              </a:gs>
                            </a:gsLst>
                            <a:lin ang="5400000" scaled="1"/>
                          </a:gradFill>
                        </a:rPr>
                      </a:br>
                      <a:r>
                        <a:rPr lang="en-GB" baseline="0" dirty="0" smtClean="0">
                          <a:gradFill>
                            <a:gsLst>
                              <a:gs pos="17073">
                                <a:schemeClr val="bg1"/>
                              </a:gs>
                              <a:gs pos="62000">
                                <a:schemeClr val="bg1"/>
                              </a:gs>
                            </a:gsLst>
                            <a:lin ang="5400000" scaled="1"/>
                          </a:gradFill>
                        </a:rPr>
                        <a:t>(</a:t>
                      </a:r>
                      <a:r>
                        <a:rPr lang="en-GB" baseline="0" dirty="0" err="1" smtClean="0">
                          <a:gradFill>
                            <a:gsLst>
                              <a:gs pos="17073">
                                <a:schemeClr val="bg1"/>
                              </a:gs>
                              <a:gs pos="62000">
                                <a:schemeClr val="bg1"/>
                              </a:gs>
                            </a:gsLst>
                            <a:lin ang="5400000" scaled="1"/>
                          </a:gradFill>
                        </a:rPr>
                        <a:t>eg</a:t>
                      </a:r>
                      <a:r>
                        <a:rPr lang="en-GB" baseline="0" dirty="0" smtClean="0">
                          <a:gradFill>
                            <a:gsLst>
                              <a:gs pos="17073">
                                <a:schemeClr val="bg1"/>
                              </a:gs>
                              <a:gs pos="62000">
                                <a:schemeClr val="bg1"/>
                              </a:gs>
                            </a:gsLst>
                            <a:lin ang="5400000" scaled="1"/>
                          </a:gradFill>
                        </a:rPr>
                        <a:t>. Extended data centre)</a:t>
                      </a:r>
                    </a:p>
                    <a:p>
                      <a:pPr marL="285750" indent="-285750">
                        <a:lnSpc>
                          <a:spcPct val="99000"/>
                        </a:lnSpc>
                        <a:spcAft>
                          <a:spcPts val="1200"/>
                        </a:spcAft>
                        <a:buFont typeface="Arial" panose="020B0604020202020204" pitchFamily="34" charset="0"/>
                        <a:buChar char="•"/>
                      </a:pPr>
                      <a:r>
                        <a:rPr lang="en-GB" baseline="0" dirty="0" smtClean="0">
                          <a:gradFill>
                            <a:gsLst>
                              <a:gs pos="17073">
                                <a:schemeClr val="bg1"/>
                              </a:gs>
                              <a:gs pos="62000">
                                <a:schemeClr val="bg1"/>
                              </a:gs>
                            </a:gsLst>
                            <a:lin ang="5400000" scaled="1"/>
                          </a:gradFill>
                        </a:rPr>
                        <a:t>Shifting backup to cloud</a:t>
                      </a:r>
                    </a:p>
                    <a:p>
                      <a:pPr marL="285750" indent="-285750">
                        <a:buFont typeface="Arial" panose="020B0604020202020204" pitchFamily="34" charset="0"/>
                        <a:buChar char="•"/>
                      </a:pPr>
                      <a:endParaRPr lang="en-US" dirty="0" smtClean="0"/>
                    </a:p>
                  </a:txBody>
                  <a:tcPr marL="182880" marT="146304">
                    <a:lnL w="12700" cmpd="sng">
                      <a:noFill/>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285750" indent="-285750" algn="l" defTabSz="932742" rtl="0" eaLnBrk="1" latinLnBrk="0" hangingPunct="1">
                        <a:lnSpc>
                          <a:spcPct val="99000"/>
                        </a:lnSpc>
                        <a:spcAft>
                          <a:spcPts val="1200"/>
                        </a:spcAft>
                        <a:buFont typeface="Arial" panose="020B0604020202020204" pitchFamily="34" charset="0"/>
                        <a:buChar char="•"/>
                      </a:pPr>
                      <a:r>
                        <a:rPr lang="en-GB" sz="1800" kern="1200" baseline="0" dirty="0" smtClean="0">
                          <a:gradFill>
                            <a:gsLst>
                              <a:gs pos="17073">
                                <a:schemeClr val="bg1"/>
                              </a:gs>
                              <a:gs pos="62000">
                                <a:schemeClr val="bg1"/>
                              </a:gs>
                            </a:gsLst>
                            <a:lin ang="5400000" scaled="1"/>
                          </a:gradFill>
                          <a:latin typeface="+mn-lt"/>
                          <a:ea typeface="+mn-ea"/>
                          <a:cs typeface="+mn-cs"/>
                        </a:rPr>
                        <a:t>Low latency</a:t>
                      </a:r>
                    </a:p>
                    <a:p>
                      <a:pPr marL="285750" indent="-285750" algn="l" defTabSz="932742" rtl="0" eaLnBrk="1" latinLnBrk="0" hangingPunct="1">
                        <a:lnSpc>
                          <a:spcPct val="99000"/>
                        </a:lnSpc>
                        <a:spcAft>
                          <a:spcPts val="1200"/>
                        </a:spcAft>
                        <a:buFont typeface="Arial" panose="020B0604020202020204" pitchFamily="34" charset="0"/>
                        <a:buChar char="•"/>
                      </a:pPr>
                      <a:r>
                        <a:rPr lang="en-GB" sz="1800" kern="1200" baseline="0" dirty="0" smtClean="0">
                          <a:gradFill>
                            <a:gsLst>
                              <a:gs pos="17073">
                                <a:schemeClr val="bg1"/>
                              </a:gs>
                              <a:gs pos="62000">
                                <a:schemeClr val="bg1"/>
                              </a:gs>
                            </a:gsLst>
                            <a:lin ang="5400000" scaled="1"/>
                          </a:gradFill>
                          <a:latin typeface="+mn-lt"/>
                          <a:ea typeface="+mn-ea"/>
                          <a:cs typeface="+mn-cs"/>
                        </a:rPr>
                        <a:t>High bandwidth</a:t>
                      </a:r>
                    </a:p>
                    <a:p>
                      <a:pPr marL="285750" indent="-285750" algn="l" defTabSz="932742" rtl="0" eaLnBrk="1" latinLnBrk="0" hangingPunct="1">
                        <a:lnSpc>
                          <a:spcPct val="99000"/>
                        </a:lnSpc>
                        <a:spcAft>
                          <a:spcPts val="1200"/>
                        </a:spcAft>
                        <a:buFont typeface="Arial" panose="020B0604020202020204" pitchFamily="34" charset="0"/>
                        <a:buChar char="•"/>
                      </a:pPr>
                      <a:r>
                        <a:rPr lang="en-GB" sz="1800" kern="1200" baseline="0" dirty="0" smtClean="0">
                          <a:gradFill>
                            <a:gsLst>
                              <a:gs pos="17073">
                                <a:schemeClr val="bg1"/>
                              </a:gs>
                              <a:gs pos="62000">
                                <a:schemeClr val="bg1"/>
                              </a:gs>
                            </a:gsLst>
                            <a:lin ang="5400000" scaled="1"/>
                          </a:gradFill>
                          <a:latin typeface="+mn-lt"/>
                          <a:ea typeface="+mn-ea"/>
                          <a:cs typeface="+mn-cs"/>
                        </a:rPr>
                        <a:t>More secure</a:t>
                      </a:r>
                      <a:endParaRPr lang="en-US" sz="1800" kern="1200" baseline="0" dirty="0">
                        <a:gradFill>
                          <a:gsLst>
                            <a:gs pos="17073">
                              <a:schemeClr val="bg1"/>
                            </a:gs>
                            <a:gs pos="62000">
                              <a:schemeClr val="bg1"/>
                            </a:gs>
                          </a:gsLst>
                          <a:lin ang="5400000" scaled="1"/>
                        </a:gradFill>
                        <a:latin typeface="+mn-lt"/>
                        <a:ea typeface="+mn-ea"/>
                        <a:cs typeface="+mn-cs"/>
                      </a:endParaRPr>
                    </a:p>
                  </a:txBody>
                  <a:tcPr marL="182880" marT="146304">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285750" indent="-285750" algn="l" defTabSz="932742" rtl="0" eaLnBrk="1" latinLnBrk="0" hangingPunct="1">
                        <a:lnSpc>
                          <a:spcPct val="99000"/>
                        </a:lnSpc>
                        <a:spcAft>
                          <a:spcPts val="1200"/>
                        </a:spcAft>
                        <a:buFont typeface="Arial" panose="020B0604020202020204" pitchFamily="34" charset="0"/>
                        <a:buChar char="•"/>
                      </a:pPr>
                      <a:r>
                        <a:rPr lang="en-GB" sz="1800" kern="1200" baseline="0" dirty="0" smtClean="0">
                          <a:gradFill>
                            <a:gsLst>
                              <a:gs pos="17073">
                                <a:schemeClr val="bg1"/>
                              </a:gs>
                              <a:gs pos="62000">
                                <a:schemeClr val="bg1"/>
                              </a:gs>
                            </a:gsLst>
                            <a:lin ang="5400000" scaled="1"/>
                          </a:gradFill>
                          <a:latin typeface="+mn-lt"/>
                          <a:ea typeface="+mn-ea"/>
                          <a:cs typeface="+mn-cs"/>
                        </a:rPr>
                        <a:t>Can be expensive</a:t>
                      </a:r>
                    </a:p>
                    <a:p>
                      <a:pPr marL="285750" indent="-285750" algn="l" defTabSz="932742" rtl="0" eaLnBrk="1" latinLnBrk="0" hangingPunct="1">
                        <a:lnSpc>
                          <a:spcPct val="99000"/>
                        </a:lnSpc>
                        <a:spcAft>
                          <a:spcPts val="1200"/>
                        </a:spcAft>
                        <a:buFont typeface="Arial" panose="020B0604020202020204" pitchFamily="34" charset="0"/>
                        <a:buChar char="•"/>
                      </a:pPr>
                      <a:r>
                        <a:rPr lang="en-GB" sz="1800" kern="1200" baseline="0" dirty="0" smtClean="0">
                          <a:gradFill>
                            <a:gsLst>
                              <a:gs pos="17073">
                                <a:schemeClr val="bg1"/>
                              </a:gs>
                              <a:gs pos="62000">
                                <a:schemeClr val="bg1"/>
                              </a:gs>
                            </a:gsLst>
                            <a:lin ang="5400000" scaled="1"/>
                          </a:gradFill>
                          <a:latin typeface="+mn-lt"/>
                          <a:ea typeface="+mn-ea"/>
                          <a:cs typeface="+mn-cs"/>
                        </a:rPr>
                        <a:t>Network provider constraints</a:t>
                      </a:r>
                      <a:endParaRPr lang="en-US" sz="1800" kern="1200" baseline="0" dirty="0" smtClean="0">
                        <a:gradFill>
                          <a:gsLst>
                            <a:gs pos="17073">
                              <a:schemeClr val="bg1"/>
                            </a:gs>
                            <a:gs pos="62000">
                              <a:schemeClr val="bg1"/>
                            </a:gs>
                          </a:gsLst>
                          <a:lin ang="5400000" scaled="1"/>
                        </a:gradFill>
                        <a:latin typeface="+mn-lt"/>
                        <a:ea typeface="+mn-ea"/>
                        <a:cs typeface="+mn-cs"/>
                      </a:endParaRPr>
                    </a:p>
                    <a:p>
                      <a:pPr marL="285750" indent="-285750" algn="l" defTabSz="932742" rtl="0" eaLnBrk="1" latinLnBrk="0" hangingPunct="1">
                        <a:lnSpc>
                          <a:spcPct val="99000"/>
                        </a:lnSpc>
                        <a:spcAft>
                          <a:spcPts val="1200"/>
                        </a:spcAft>
                        <a:buFont typeface="Arial" panose="020B0604020202020204" pitchFamily="34" charset="0"/>
                        <a:buChar char="•"/>
                      </a:pPr>
                      <a:endParaRPr lang="en-US" sz="1800" kern="1200" baseline="0" dirty="0">
                        <a:gradFill>
                          <a:gsLst>
                            <a:gs pos="17073">
                              <a:schemeClr val="bg1"/>
                            </a:gs>
                            <a:gs pos="62000">
                              <a:schemeClr val="bg1"/>
                            </a:gs>
                          </a:gsLst>
                          <a:lin ang="5400000" scaled="1"/>
                        </a:gradFill>
                        <a:latin typeface="+mn-lt"/>
                        <a:ea typeface="+mn-ea"/>
                        <a:cs typeface="+mn-cs"/>
                      </a:endParaRPr>
                    </a:p>
                  </a:txBody>
                  <a:tcPr marL="182880" marT="146304">
                    <a:lnL w="28575" cap="flat" cmpd="sng" algn="ctr">
                      <a:solidFill>
                        <a:schemeClr val="bg2"/>
                      </a:solidFill>
                      <a:prstDash val="solid"/>
                      <a:round/>
                      <a:headEnd type="none" w="med" len="med"/>
                      <a:tailEnd type="none" w="med" len="med"/>
                    </a:lnL>
                    <a:lnR w="12700" cmpd="sng">
                      <a:noFill/>
                    </a:lnR>
                    <a:lnT w="28575"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4" name="TextBox 3"/>
          <p:cNvSpPr txBox="1"/>
          <p:nvPr/>
        </p:nvSpPr>
        <p:spPr>
          <a:xfrm>
            <a:off x="274702" y="1224583"/>
            <a:ext cx="11233251" cy="1037207"/>
          </a:xfrm>
          <a:prstGeom prst="rect">
            <a:avLst/>
          </a:prstGeom>
          <a:noFill/>
        </p:spPr>
        <p:txBody>
          <a:bodyPr wrap="square" lIns="182880" tIns="146304" rIns="182880" bIns="146304" rtlCol="0">
            <a:spAutoFit/>
          </a:bodyPr>
          <a:lstStyle/>
          <a:p>
            <a:pPr>
              <a:lnSpc>
                <a:spcPct val="90000"/>
              </a:lnSpc>
              <a:spcAft>
                <a:spcPts val="600"/>
              </a:spcAft>
            </a:pPr>
            <a:r>
              <a:rPr lang="en-GB" sz="2400" dirty="0">
                <a:gradFill>
                  <a:gsLst>
                    <a:gs pos="8537">
                      <a:schemeClr val="tx1"/>
                    </a:gs>
                    <a:gs pos="34000">
                      <a:schemeClr val="tx1"/>
                    </a:gs>
                  </a:gsLst>
                  <a:lin ang="5400000" scaled="1"/>
                </a:gradFill>
              </a:rPr>
              <a:t>Add Azure to your WAN with MPLS network</a:t>
            </a:r>
            <a:endParaRPr lang="en-US" sz="2400" dirty="0">
              <a:gradFill>
                <a:gsLst>
                  <a:gs pos="8537">
                    <a:schemeClr val="tx1"/>
                  </a:gs>
                  <a:gs pos="34000">
                    <a:schemeClr val="tx1"/>
                  </a:gs>
                </a:gsLst>
                <a:lin ang="5400000" scaled="1"/>
              </a:gradFill>
            </a:endParaRPr>
          </a:p>
          <a:p>
            <a:pPr>
              <a:lnSpc>
                <a:spcPct val="90000"/>
              </a:lnSpc>
              <a:spcAft>
                <a:spcPts val="600"/>
              </a:spcAft>
            </a:pPr>
            <a:endParaRPr lang="en-US" sz="2400" dirty="0" err="1" smtClean="0">
              <a:gradFill>
                <a:gsLst>
                  <a:gs pos="8537">
                    <a:schemeClr val="tx1"/>
                  </a:gs>
                  <a:gs pos="34000">
                    <a:schemeClr val="tx1"/>
                  </a:gs>
                </a:gsLst>
                <a:lin ang="5400000" scaled="1"/>
              </a:gradFill>
            </a:endParaRPr>
          </a:p>
        </p:txBody>
      </p:sp>
    </p:spTree>
    <p:extLst>
      <p:ext uri="{BB962C8B-B14F-4D97-AF65-F5344CB8AC3E}">
        <p14:creationId xmlns:p14="http://schemas.microsoft.com/office/powerpoint/2010/main" val="240479803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p:cNvSpPr/>
          <p:nvPr/>
        </p:nvSpPr>
        <p:spPr>
          <a:xfrm>
            <a:off x="4721951" y="3400495"/>
            <a:ext cx="2564659" cy="1430571"/>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836"/>
          </a:p>
        </p:txBody>
      </p:sp>
      <p:sp>
        <p:nvSpPr>
          <p:cNvPr id="41" name="Rounded Rectangle 40"/>
          <p:cNvSpPr/>
          <p:nvPr/>
        </p:nvSpPr>
        <p:spPr>
          <a:xfrm>
            <a:off x="4916243" y="5595619"/>
            <a:ext cx="2176075" cy="1385796"/>
          </a:xfrm>
          <a:prstGeom prst="roundRect">
            <a:avLst/>
          </a:prstGeom>
        </p:spPr>
        <p:style>
          <a:lnRef idx="3">
            <a:schemeClr val="lt1"/>
          </a:lnRef>
          <a:fillRef idx="1">
            <a:schemeClr val="dk1"/>
          </a:fillRef>
          <a:effectRef idx="1">
            <a:schemeClr val="dk1"/>
          </a:effectRef>
          <a:fontRef idx="minor">
            <a:schemeClr val="lt1"/>
          </a:fontRef>
        </p:style>
        <p:txBody>
          <a:bodyPr rtlCol="0" anchor="b" anchorCtr="0"/>
          <a:lstStyle/>
          <a:p>
            <a:pPr algn="ctr"/>
            <a:r>
              <a:rPr lang="en-GB" sz="1224" dirty="0"/>
              <a:t>Miami </a:t>
            </a:r>
            <a:r>
              <a:rPr lang="en-GB" sz="1224" dirty="0" smtClean="0"/>
              <a:t>data centre</a:t>
            </a:r>
            <a:endParaRPr lang="en-US" sz="1224" dirty="0"/>
          </a:p>
        </p:txBody>
      </p:sp>
      <p:sp>
        <p:nvSpPr>
          <p:cNvPr id="2" name="Title 1"/>
          <p:cNvSpPr>
            <a:spLocks noGrp="1"/>
          </p:cNvSpPr>
          <p:nvPr>
            <p:ph type="title"/>
          </p:nvPr>
        </p:nvSpPr>
        <p:spPr/>
        <p:txBody>
          <a:bodyPr/>
          <a:lstStyle/>
          <a:p>
            <a:r>
              <a:rPr lang="en-GB" dirty="0" smtClean="0"/>
              <a:t>Extended data centre</a:t>
            </a:r>
            <a:endParaRPr lang="en-US" dirty="0"/>
          </a:p>
        </p:txBody>
      </p:sp>
      <p:sp>
        <p:nvSpPr>
          <p:cNvPr id="5" name="Rounded Rectangle 4"/>
          <p:cNvSpPr/>
          <p:nvPr/>
        </p:nvSpPr>
        <p:spPr>
          <a:xfrm>
            <a:off x="1641470" y="3257776"/>
            <a:ext cx="2229598" cy="1695392"/>
          </a:xfrm>
          <a:prstGeom prst="roundRect">
            <a:avLst/>
          </a:prstGeom>
        </p:spPr>
        <p:style>
          <a:lnRef idx="3">
            <a:schemeClr val="lt1"/>
          </a:lnRef>
          <a:fillRef idx="1">
            <a:schemeClr val="dk1"/>
          </a:fillRef>
          <a:effectRef idx="1">
            <a:schemeClr val="dk1"/>
          </a:effectRef>
          <a:fontRef idx="minor">
            <a:schemeClr val="lt1"/>
          </a:fontRef>
        </p:style>
        <p:txBody>
          <a:bodyPr rtlCol="0" anchor="b" anchorCtr="0"/>
          <a:lstStyle/>
          <a:p>
            <a:pPr algn="ctr"/>
            <a:r>
              <a:rPr lang="en-GB" sz="1224" dirty="0"/>
              <a:t>UK </a:t>
            </a:r>
            <a:r>
              <a:rPr lang="en-GB" sz="1224" dirty="0" smtClean="0"/>
              <a:t>data centre</a:t>
            </a:r>
            <a:endParaRPr lang="en-US" sz="1224" dirty="0"/>
          </a:p>
        </p:txBody>
      </p:sp>
      <p:sp>
        <p:nvSpPr>
          <p:cNvPr id="6" name="Rounded Rectangle 5"/>
          <p:cNvSpPr/>
          <p:nvPr/>
        </p:nvSpPr>
        <p:spPr>
          <a:xfrm>
            <a:off x="8322142" y="3257776"/>
            <a:ext cx="2418806" cy="1695393"/>
          </a:xfrm>
          <a:prstGeom prst="roundRect">
            <a:avLst/>
          </a:prstGeom>
        </p:spPr>
        <p:style>
          <a:lnRef idx="3">
            <a:schemeClr val="lt1"/>
          </a:lnRef>
          <a:fillRef idx="1">
            <a:schemeClr val="dk1"/>
          </a:fillRef>
          <a:effectRef idx="1">
            <a:schemeClr val="dk1"/>
          </a:effectRef>
          <a:fontRef idx="minor">
            <a:schemeClr val="lt1"/>
          </a:fontRef>
        </p:style>
        <p:txBody>
          <a:bodyPr rtlCol="0" anchor="b" anchorCtr="0"/>
          <a:lstStyle/>
          <a:p>
            <a:pPr algn="ctr"/>
            <a:r>
              <a:rPr lang="en-GB" sz="1224" dirty="0"/>
              <a:t>Denmark </a:t>
            </a:r>
            <a:r>
              <a:rPr lang="en-GB" sz="1224" dirty="0" smtClean="0"/>
              <a:t>data centre</a:t>
            </a:r>
            <a:endParaRPr lang="en-US" sz="1224" dirty="0"/>
          </a:p>
        </p:txBody>
      </p:sp>
      <p:pic>
        <p:nvPicPr>
          <p:cNvPr id="4" name="Picture 3"/>
          <p:cNvPicPr>
            <a:picLocks noChangeAspect="1"/>
          </p:cNvPicPr>
          <p:nvPr/>
        </p:nvPicPr>
        <p:blipFill>
          <a:blip r:embed="rId3"/>
          <a:stretch>
            <a:fillRect/>
          </a:stretch>
        </p:blipFill>
        <p:spPr>
          <a:xfrm>
            <a:off x="5457511" y="5785071"/>
            <a:ext cx="1074345" cy="805727"/>
          </a:xfrm>
          <a:prstGeom prst="rect">
            <a:avLst/>
          </a:prstGeom>
        </p:spPr>
      </p:pic>
      <p:pic>
        <p:nvPicPr>
          <p:cNvPr id="43" name="Picture 42"/>
          <p:cNvPicPr>
            <a:picLocks noChangeAspect="1"/>
          </p:cNvPicPr>
          <p:nvPr/>
        </p:nvPicPr>
        <p:blipFill>
          <a:blip r:embed="rId3"/>
          <a:stretch>
            <a:fillRect/>
          </a:stretch>
        </p:blipFill>
        <p:spPr>
          <a:xfrm>
            <a:off x="2260174" y="3694883"/>
            <a:ext cx="1074345" cy="805727"/>
          </a:xfrm>
          <a:prstGeom prst="rect">
            <a:avLst/>
          </a:prstGeom>
        </p:spPr>
      </p:pic>
      <p:pic>
        <p:nvPicPr>
          <p:cNvPr id="44" name="Picture 43"/>
          <p:cNvPicPr>
            <a:picLocks noChangeAspect="1"/>
          </p:cNvPicPr>
          <p:nvPr/>
        </p:nvPicPr>
        <p:blipFill>
          <a:blip r:embed="rId3"/>
          <a:stretch>
            <a:fillRect/>
          </a:stretch>
        </p:blipFill>
        <p:spPr>
          <a:xfrm>
            <a:off x="8994372" y="3678030"/>
            <a:ext cx="1074345" cy="805727"/>
          </a:xfrm>
          <a:prstGeom prst="rect">
            <a:avLst/>
          </a:prstGeom>
        </p:spPr>
      </p:pic>
      <p:sp>
        <p:nvSpPr>
          <p:cNvPr id="26" name="TextBox 25"/>
          <p:cNvSpPr txBox="1"/>
          <p:nvPr/>
        </p:nvSpPr>
        <p:spPr>
          <a:xfrm>
            <a:off x="5265101" y="3796454"/>
            <a:ext cx="1571676" cy="478442"/>
          </a:xfrm>
          <a:prstGeom prst="rect">
            <a:avLst/>
          </a:prstGeom>
          <a:noFill/>
        </p:spPr>
        <p:txBody>
          <a:bodyPr wrap="none" rtlCol="0">
            <a:spAutoFit/>
          </a:bodyPr>
          <a:lstStyle/>
          <a:p>
            <a:pPr algn="ctr"/>
            <a:r>
              <a:rPr lang="en-GB" sz="1224" b="1" dirty="0">
                <a:solidFill>
                  <a:schemeClr val="bg1">
                    <a:lumMod val="95000"/>
                  </a:schemeClr>
                </a:solidFill>
              </a:rPr>
              <a:t>Network </a:t>
            </a:r>
            <a:r>
              <a:rPr lang="en-GB" sz="1224" b="1" dirty="0" smtClean="0">
                <a:solidFill>
                  <a:schemeClr val="bg1">
                    <a:lumMod val="95000"/>
                  </a:schemeClr>
                </a:solidFill>
              </a:rPr>
              <a:t>provider </a:t>
            </a:r>
            <a:endParaRPr lang="en-GB" sz="1224" b="1" dirty="0">
              <a:solidFill>
                <a:schemeClr val="bg1">
                  <a:lumMod val="95000"/>
                </a:schemeClr>
              </a:solidFill>
            </a:endParaRPr>
          </a:p>
          <a:p>
            <a:pPr algn="ctr"/>
            <a:r>
              <a:rPr lang="en-GB" sz="1224" b="1" dirty="0">
                <a:solidFill>
                  <a:schemeClr val="bg1">
                    <a:lumMod val="95000"/>
                  </a:schemeClr>
                </a:solidFill>
              </a:rPr>
              <a:t>MPLS </a:t>
            </a:r>
            <a:r>
              <a:rPr lang="en-GB" sz="1224" b="1" dirty="0" smtClean="0">
                <a:solidFill>
                  <a:schemeClr val="bg1">
                    <a:lumMod val="95000"/>
                  </a:schemeClr>
                </a:solidFill>
              </a:rPr>
              <a:t>network</a:t>
            </a:r>
            <a:endParaRPr lang="en-US" sz="1224" b="1" dirty="0">
              <a:solidFill>
                <a:schemeClr val="bg1">
                  <a:lumMod val="95000"/>
                </a:schemeClr>
              </a:solidFill>
            </a:endParaRPr>
          </a:p>
        </p:txBody>
      </p:sp>
      <p:cxnSp>
        <p:nvCxnSpPr>
          <p:cNvPr id="35" name="Straight Arrow Connector 34"/>
          <p:cNvCxnSpPr>
            <a:stCxn id="9" idx="2"/>
            <a:endCxn id="5" idx="3"/>
          </p:cNvCxnSpPr>
          <p:nvPr/>
        </p:nvCxnSpPr>
        <p:spPr>
          <a:xfrm flipH="1" flipV="1">
            <a:off x="3871068" y="4105472"/>
            <a:ext cx="858838" cy="10309"/>
          </a:xfrm>
          <a:prstGeom prst="straightConnector1">
            <a:avLst/>
          </a:prstGeom>
          <a:ln w="381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9" idx="0"/>
            <a:endCxn id="6" idx="1"/>
          </p:cNvCxnSpPr>
          <p:nvPr/>
        </p:nvCxnSpPr>
        <p:spPr>
          <a:xfrm flipV="1">
            <a:off x="7284473" y="4105473"/>
            <a:ext cx="1037669" cy="10308"/>
          </a:xfrm>
          <a:prstGeom prst="straightConnector1">
            <a:avLst/>
          </a:prstGeom>
          <a:ln w="381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9" idx="1"/>
            <a:endCxn id="41" idx="0"/>
          </p:cNvCxnSpPr>
          <p:nvPr/>
        </p:nvCxnSpPr>
        <p:spPr>
          <a:xfrm>
            <a:off x="6004281" y="4829543"/>
            <a:ext cx="0" cy="766076"/>
          </a:xfrm>
          <a:prstGeom prst="straightConnector1">
            <a:avLst/>
          </a:prstGeom>
          <a:ln w="381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62" name="Group 61"/>
          <p:cNvGrpSpPr/>
          <p:nvPr/>
        </p:nvGrpSpPr>
        <p:grpSpPr>
          <a:xfrm>
            <a:off x="4673494" y="1236709"/>
            <a:ext cx="2642376" cy="2245580"/>
            <a:chOff x="3057409" y="1212570"/>
            <a:chExt cx="2590800" cy="2201749"/>
          </a:xfrm>
        </p:grpSpPr>
        <p:grpSp>
          <p:nvGrpSpPr>
            <p:cNvPr id="61" name="Group 60"/>
            <p:cNvGrpSpPr/>
            <p:nvPr/>
          </p:nvGrpSpPr>
          <p:grpSpPr>
            <a:xfrm>
              <a:off x="3057409" y="1212570"/>
              <a:ext cx="2590800" cy="1438906"/>
              <a:chOff x="3057409" y="1212570"/>
              <a:chExt cx="2590800" cy="1438906"/>
            </a:xfrm>
          </p:grpSpPr>
          <p:sp>
            <p:nvSpPr>
              <p:cNvPr id="42" name="Rounded Rectangle 41"/>
              <p:cNvSpPr/>
              <p:nvPr/>
            </p:nvSpPr>
            <p:spPr>
              <a:xfrm>
                <a:off x="3057409" y="1212570"/>
                <a:ext cx="2590800" cy="1438906"/>
              </a:xfrm>
              <a:prstGeom prst="roundRect">
                <a:avLst/>
              </a:prstGeom>
            </p:spPr>
            <p:style>
              <a:lnRef idx="1">
                <a:schemeClr val="dk1"/>
              </a:lnRef>
              <a:fillRef idx="2">
                <a:schemeClr val="dk1"/>
              </a:fillRef>
              <a:effectRef idx="1">
                <a:schemeClr val="dk1"/>
              </a:effectRef>
              <a:fontRef idx="minor">
                <a:schemeClr val="dk1"/>
              </a:fontRef>
            </p:style>
            <p:txBody>
              <a:bodyPr rtlCol="0" anchor="t" anchorCtr="0"/>
              <a:lstStyle/>
              <a:p>
                <a:pPr algn="ctr"/>
                <a:r>
                  <a:rPr lang="en-GB" sz="1224" dirty="0">
                    <a:gradFill>
                      <a:gsLst>
                        <a:gs pos="17073">
                          <a:schemeClr val="bg1"/>
                        </a:gs>
                        <a:gs pos="62000">
                          <a:schemeClr val="bg1"/>
                        </a:gs>
                      </a:gsLst>
                      <a:lin ang="5400000" scaled="1"/>
                    </a:gradFill>
                  </a:rPr>
                  <a:t>Azure Virtual Network</a:t>
                </a:r>
                <a:endParaRPr lang="en-US" sz="1224" dirty="0">
                  <a:gradFill>
                    <a:gsLst>
                      <a:gs pos="17073">
                        <a:schemeClr val="bg1"/>
                      </a:gs>
                      <a:gs pos="62000">
                        <a:schemeClr val="bg1"/>
                      </a:gs>
                    </a:gsLst>
                    <a:lin ang="5400000" scaled="1"/>
                  </a:gradFill>
                </a:endParaRPr>
              </a:p>
            </p:txBody>
          </p:sp>
          <p:pic>
            <p:nvPicPr>
              <p:cNvPr id="45" name="Picture 44"/>
              <p:cNvPicPr>
                <a:picLocks noChangeAspect="1"/>
              </p:cNvPicPr>
              <p:nvPr/>
            </p:nvPicPr>
            <p:blipFill>
              <a:blip r:embed="rId3"/>
              <a:stretch>
                <a:fillRect/>
              </a:stretch>
            </p:blipFill>
            <p:spPr>
              <a:xfrm>
                <a:off x="3826121" y="1706992"/>
                <a:ext cx="1053375" cy="790000"/>
              </a:xfrm>
              <a:prstGeom prst="rect">
                <a:avLst/>
              </a:prstGeom>
              <a:ln>
                <a:noFill/>
              </a:ln>
            </p:spPr>
            <p:style>
              <a:lnRef idx="1">
                <a:schemeClr val="dk1"/>
              </a:lnRef>
              <a:fillRef idx="2">
                <a:schemeClr val="dk1"/>
              </a:fillRef>
              <a:effectRef idx="1">
                <a:schemeClr val="dk1"/>
              </a:effectRef>
              <a:fontRef idx="minor">
                <a:schemeClr val="dk1"/>
              </a:fontRef>
            </p:style>
          </p:pic>
        </p:grpSp>
        <p:cxnSp>
          <p:nvCxnSpPr>
            <p:cNvPr id="51" name="Straight Arrow Connector 50"/>
            <p:cNvCxnSpPr>
              <a:stCxn id="42" idx="2"/>
              <a:endCxn id="9" idx="3"/>
            </p:cNvCxnSpPr>
            <p:nvPr/>
          </p:nvCxnSpPr>
          <p:spPr>
            <a:xfrm>
              <a:off x="4352809" y="2651476"/>
              <a:ext cx="9412" cy="762843"/>
            </a:xfrm>
            <a:prstGeom prst="straightConnector1">
              <a:avLst/>
            </a:prstGeom>
            <a:ln w="381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801478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Extended data centre</a:t>
            </a:r>
            <a:endParaRPr lang="en-US" dirty="0"/>
          </a:p>
        </p:txBody>
      </p:sp>
      <p:sp>
        <p:nvSpPr>
          <p:cNvPr id="5" name="Rounded Rectangle 4"/>
          <p:cNvSpPr/>
          <p:nvPr/>
        </p:nvSpPr>
        <p:spPr>
          <a:xfrm>
            <a:off x="1734847" y="1850826"/>
            <a:ext cx="3419546" cy="4832831"/>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en-US" sz="1836"/>
          </a:p>
        </p:txBody>
      </p:sp>
      <p:sp>
        <p:nvSpPr>
          <p:cNvPr id="6" name="Rounded Rectangle 5"/>
          <p:cNvSpPr/>
          <p:nvPr/>
        </p:nvSpPr>
        <p:spPr>
          <a:xfrm>
            <a:off x="6684538" y="1850826"/>
            <a:ext cx="3419546" cy="4832831"/>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en-US" sz="1836"/>
          </a:p>
        </p:txBody>
      </p:sp>
      <p:pic>
        <p:nvPicPr>
          <p:cNvPr id="7" name="Picture 6"/>
          <p:cNvPicPr>
            <a:picLocks noChangeAspect="1"/>
          </p:cNvPicPr>
          <p:nvPr/>
        </p:nvPicPr>
        <p:blipFill>
          <a:blip r:embed="rId3"/>
          <a:stretch>
            <a:fillRect/>
          </a:stretch>
        </p:blipFill>
        <p:spPr>
          <a:xfrm>
            <a:off x="4412456" y="2206467"/>
            <a:ext cx="569524" cy="716383"/>
          </a:xfrm>
          <a:prstGeom prst="rect">
            <a:avLst/>
          </a:prstGeom>
        </p:spPr>
      </p:pic>
      <p:pic>
        <p:nvPicPr>
          <p:cNvPr id="8" name="Picture 7"/>
          <p:cNvPicPr>
            <a:picLocks noChangeAspect="1"/>
          </p:cNvPicPr>
          <p:nvPr/>
        </p:nvPicPr>
        <p:blipFill>
          <a:blip r:embed="rId3"/>
          <a:stretch>
            <a:fillRect/>
          </a:stretch>
        </p:blipFill>
        <p:spPr>
          <a:xfrm>
            <a:off x="7333693" y="2206467"/>
            <a:ext cx="569524" cy="716383"/>
          </a:xfrm>
          <a:prstGeom prst="rect">
            <a:avLst/>
          </a:prstGeom>
        </p:spPr>
      </p:pic>
      <p:cxnSp>
        <p:nvCxnSpPr>
          <p:cNvPr id="10" name="Straight Arrow Connector 9"/>
          <p:cNvCxnSpPr/>
          <p:nvPr/>
        </p:nvCxnSpPr>
        <p:spPr>
          <a:xfrm>
            <a:off x="4981980" y="2564659"/>
            <a:ext cx="2246577" cy="0"/>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a:stretch>
            <a:fillRect/>
          </a:stretch>
        </p:blipFill>
        <p:spPr>
          <a:xfrm>
            <a:off x="2176956" y="4518183"/>
            <a:ext cx="598677" cy="783901"/>
          </a:xfrm>
          <a:prstGeom prst="rect">
            <a:avLst/>
          </a:prstGeom>
        </p:spPr>
      </p:pic>
      <p:pic>
        <p:nvPicPr>
          <p:cNvPr id="12" name="Picture 11"/>
          <p:cNvPicPr>
            <a:picLocks noChangeAspect="1"/>
          </p:cNvPicPr>
          <p:nvPr/>
        </p:nvPicPr>
        <p:blipFill>
          <a:blip r:embed="rId4"/>
          <a:stretch>
            <a:fillRect/>
          </a:stretch>
        </p:blipFill>
        <p:spPr>
          <a:xfrm>
            <a:off x="9171481" y="4518183"/>
            <a:ext cx="598677" cy="783901"/>
          </a:xfrm>
          <a:prstGeom prst="rect">
            <a:avLst/>
          </a:prstGeom>
        </p:spPr>
      </p:pic>
      <p:pic>
        <p:nvPicPr>
          <p:cNvPr id="13" name="Picture 12"/>
          <p:cNvPicPr>
            <a:picLocks noChangeAspect="1"/>
          </p:cNvPicPr>
          <p:nvPr/>
        </p:nvPicPr>
        <p:blipFill>
          <a:blip r:embed="rId5"/>
          <a:stretch>
            <a:fillRect/>
          </a:stretch>
        </p:blipFill>
        <p:spPr>
          <a:xfrm>
            <a:off x="2194186" y="5539352"/>
            <a:ext cx="581448" cy="744021"/>
          </a:xfrm>
          <a:prstGeom prst="rect">
            <a:avLst/>
          </a:prstGeom>
        </p:spPr>
      </p:pic>
      <p:pic>
        <p:nvPicPr>
          <p:cNvPr id="14" name="Picture 13"/>
          <p:cNvPicPr>
            <a:picLocks noChangeAspect="1"/>
          </p:cNvPicPr>
          <p:nvPr/>
        </p:nvPicPr>
        <p:blipFill>
          <a:blip r:embed="rId5"/>
          <a:stretch>
            <a:fillRect/>
          </a:stretch>
        </p:blipFill>
        <p:spPr>
          <a:xfrm>
            <a:off x="9188711" y="5544215"/>
            <a:ext cx="581448" cy="744021"/>
          </a:xfrm>
          <a:prstGeom prst="rect">
            <a:avLst/>
          </a:prstGeom>
        </p:spPr>
      </p:pic>
      <p:pic>
        <p:nvPicPr>
          <p:cNvPr id="17" name="Picture 16"/>
          <p:cNvPicPr>
            <a:picLocks noChangeAspect="1"/>
          </p:cNvPicPr>
          <p:nvPr/>
        </p:nvPicPr>
        <p:blipFill>
          <a:blip r:embed="rId6"/>
          <a:stretch>
            <a:fillRect/>
          </a:stretch>
        </p:blipFill>
        <p:spPr>
          <a:xfrm>
            <a:off x="3714856" y="5548715"/>
            <a:ext cx="697601" cy="824074"/>
          </a:xfrm>
          <a:prstGeom prst="rect">
            <a:avLst/>
          </a:prstGeom>
        </p:spPr>
      </p:pic>
      <p:pic>
        <p:nvPicPr>
          <p:cNvPr id="18" name="Picture 17"/>
          <p:cNvPicPr>
            <a:picLocks noChangeAspect="1"/>
          </p:cNvPicPr>
          <p:nvPr/>
        </p:nvPicPr>
        <p:blipFill>
          <a:blip r:embed="rId7"/>
          <a:stretch>
            <a:fillRect/>
          </a:stretch>
        </p:blipFill>
        <p:spPr>
          <a:xfrm>
            <a:off x="2158104" y="3423822"/>
            <a:ext cx="545404" cy="811973"/>
          </a:xfrm>
          <a:prstGeom prst="rect">
            <a:avLst/>
          </a:prstGeom>
        </p:spPr>
      </p:pic>
      <p:pic>
        <p:nvPicPr>
          <p:cNvPr id="19" name="Picture 18"/>
          <p:cNvPicPr>
            <a:picLocks noChangeAspect="1"/>
          </p:cNvPicPr>
          <p:nvPr/>
        </p:nvPicPr>
        <p:blipFill>
          <a:blip r:embed="rId8"/>
          <a:stretch>
            <a:fillRect/>
          </a:stretch>
        </p:blipFill>
        <p:spPr>
          <a:xfrm>
            <a:off x="2203192" y="2301887"/>
            <a:ext cx="639836" cy="783493"/>
          </a:xfrm>
          <a:prstGeom prst="rect">
            <a:avLst/>
          </a:prstGeom>
        </p:spPr>
      </p:pic>
      <p:pic>
        <p:nvPicPr>
          <p:cNvPr id="20" name="Picture 19"/>
          <p:cNvPicPr>
            <a:picLocks noChangeAspect="1"/>
          </p:cNvPicPr>
          <p:nvPr/>
        </p:nvPicPr>
        <p:blipFill>
          <a:blip r:embed="rId7"/>
          <a:stretch>
            <a:fillRect/>
          </a:stretch>
        </p:blipFill>
        <p:spPr>
          <a:xfrm>
            <a:off x="9160661" y="2416245"/>
            <a:ext cx="545404" cy="811973"/>
          </a:xfrm>
          <a:prstGeom prst="rect">
            <a:avLst/>
          </a:prstGeom>
        </p:spPr>
      </p:pic>
      <p:pic>
        <p:nvPicPr>
          <p:cNvPr id="21" name="Picture 20"/>
          <p:cNvPicPr>
            <a:picLocks noChangeAspect="1"/>
          </p:cNvPicPr>
          <p:nvPr/>
        </p:nvPicPr>
        <p:blipFill>
          <a:blip r:embed="rId8"/>
          <a:stretch>
            <a:fillRect/>
          </a:stretch>
        </p:blipFill>
        <p:spPr>
          <a:xfrm>
            <a:off x="9171481" y="3502477"/>
            <a:ext cx="639836" cy="783493"/>
          </a:xfrm>
          <a:prstGeom prst="rect">
            <a:avLst/>
          </a:prstGeom>
        </p:spPr>
      </p:pic>
      <p:sp>
        <p:nvSpPr>
          <p:cNvPr id="23" name="TextBox 22"/>
          <p:cNvSpPr txBox="1"/>
          <p:nvPr/>
        </p:nvSpPr>
        <p:spPr>
          <a:xfrm>
            <a:off x="5179174" y="2618194"/>
            <a:ext cx="1543687" cy="414353"/>
          </a:xfrm>
          <a:prstGeom prst="rect">
            <a:avLst/>
          </a:prstGeom>
          <a:noFill/>
        </p:spPr>
        <p:txBody>
          <a:bodyPr wrap="none" rtlCol="0">
            <a:spAutoFit/>
          </a:bodyPr>
          <a:lstStyle/>
          <a:p>
            <a:r>
              <a:rPr lang="en-GB" sz="1020" dirty="0"/>
              <a:t>Sync’d Read only copy </a:t>
            </a:r>
          </a:p>
          <a:p>
            <a:r>
              <a:rPr lang="en-GB" sz="1020" dirty="0"/>
              <a:t>of AD</a:t>
            </a:r>
            <a:endParaRPr lang="en-US" sz="1020" dirty="0"/>
          </a:p>
        </p:txBody>
      </p:sp>
      <p:sp>
        <p:nvSpPr>
          <p:cNvPr id="24" name="TextBox 23"/>
          <p:cNvSpPr txBox="1"/>
          <p:nvPr/>
        </p:nvSpPr>
        <p:spPr>
          <a:xfrm>
            <a:off x="3988026" y="2870159"/>
            <a:ext cx="1123514" cy="254262"/>
          </a:xfrm>
          <a:prstGeom prst="rect">
            <a:avLst/>
          </a:prstGeom>
          <a:noFill/>
        </p:spPr>
        <p:txBody>
          <a:bodyPr wrap="none" rtlCol="0">
            <a:spAutoFit/>
          </a:bodyPr>
          <a:lstStyle/>
          <a:p>
            <a:r>
              <a:rPr lang="en-GB" sz="1020" dirty="0"/>
              <a:t>Active Directory</a:t>
            </a:r>
            <a:endParaRPr lang="en-US" sz="1020" dirty="0"/>
          </a:p>
        </p:txBody>
      </p:sp>
      <p:sp>
        <p:nvSpPr>
          <p:cNvPr id="25" name="TextBox 24"/>
          <p:cNvSpPr txBox="1"/>
          <p:nvPr/>
        </p:nvSpPr>
        <p:spPr>
          <a:xfrm>
            <a:off x="7166189" y="2867737"/>
            <a:ext cx="1123514" cy="254262"/>
          </a:xfrm>
          <a:prstGeom prst="rect">
            <a:avLst/>
          </a:prstGeom>
          <a:noFill/>
        </p:spPr>
        <p:txBody>
          <a:bodyPr wrap="none" rtlCol="0">
            <a:spAutoFit/>
          </a:bodyPr>
          <a:lstStyle/>
          <a:p>
            <a:r>
              <a:rPr lang="en-GB" sz="1020" dirty="0"/>
              <a:t>Active Directory</a:t>
            </a:r>
            <a:endParaRPr lang="en-US" sz="1020" dirty="0"/>
          </a:p>
        </p:txBody>
      </p:sp>
      <p:sp>
        <p:nvSpPr>
          <p:cNvPr id="27" name="TextBox 26"/>
          <p:cNvSpPr txBox="1"/>
          <p:nvPr/>
        </p:nvSpPr>
        <p:spPr>
          <a:xfrm>
            <a:off x="1933779" y="4205016"/>
            <a:ext cx="888085" cy="254262"/>
          </a:xfrm>
          <a:prstGeom prst="rect">
            <a:avLst/>
          </a:prstGeom>
          <a:noFill/>
        </p:spPr>
        <p:txBody>
          <a:bodyPr wrap="none" rtlCol="0">
            <a:spAutoFit/>
          </a:bodyPr>
          <a:lstStyle/>
          <a:p>
            <a:r>
              <a:rPr lang="en-GB" sz="1020" dirty="0"/>
              <a:t>LOB </a:t>
            </a:r>
            <a:r>
              <a:rPr lang="en-GB" sz="1020" dirty="0" smtClean="0"/>
              <a:t>servers</a:t>
            </a:r>
            <a:endParaRPr lang="en-US" sz="1020" dirty="0"/>
          </a:p>
        </p:txBody>
      </p:sp>
      <p:sp>
        <p:nvSpPr>
          <p:cNvPr id="28" name="TextBox 27"/>
          <p:cNvSpPr txBox="1"/>
          <p:nvPr/>
        </p:nvSpPr>
        <p:spPr>
          <a:xfrm>
            <a:off x="2093943" y="3083080"/>
            <a:ext cx="597071" cy="254262"/>
          </a:xfrm>
          <a:prstGeom prst="rect">
            <a:avLst/>
          </a:prstGeom>
          <a:noFill/>
        </p:spPr>
        <p:txBody>
          <a:bodyPr wrap="none" rtlCol="0">
            <a:spAutoFit/>
          </a:bodyPr>
          <a:lstStyle/>
          <a:p>
            <a:r>
              <a:rPr lang="en-GB" sz="1020" dirty="0"/>
              <a:t>BizTalk</a:t>
            </a:r>
            <a:endParaRPr lang="en-US" sz="1020" dirty="0"/>
          </a:p>
        </p:txBody>
      </p:sp>
      <p:sp>
        <p:nvSpPr>
          <p:cNvPr id="29" name="TextBox 28"/>
          <p:cNvSpPr txBox="1"/>
          <p:nvPr/>
        </p:nvSpPr>
        <p:spPr>
          <a:xfrm>
            <a:off x="1724070" y="5251103"/>
            <a:ext cx="1451038" cy="249299"/>
          </a:xfrm>
          <a:prstGeom prst="rect">
            <a:avLst/>
          </a:prstGeom>
          <a:noFill/>
        </p:spPr>
        <p:txBody>
          <a:bodyPr wrap="none" rtlCol="0">
            <a:spAutoFit/>
          </a:bodyPr>
          <a:lstStyle/>
          <a:p>
            <a:r>
              <a:rPr lang="en-GB" sz="1020" dirty="0"/>
              <a:t>IIS a</a:t>
            </a:r>
            <a:r>
              <a:rPr lang="en-GB" sz="1020" dirty="0" smtClean="0"/>
              <a:t>pplication servers</a:t>
            </a:r>
            <a:endParaRPr lang="en-US" sz="1020" dirty="0"/>
          </a:p>
        </p:txBody>
      </p:sp>
      <p:sp>
        <p:nvSpPr>
          <p:cNvPr id="31" name="TextBox 30"/>
          <p:cNvSpPr txBox="1"/>
          <p:nvPr/>
        </p:nvSpPr>
        <p:spPr>
          <a:xfrm>
            <a:off x="1870658" y="6297191"/>
            <a:ext cx="1198720" cy="254262"/>
          </a:xfrm>
          <a:prstGeom prst="rect">
            <a:avLst/>
          </a:prstGeom>
          <a:noFill/>
        </p:spPr>
        <p:txBody>
          <a:bodyPr wrap="none" rtlCol="0">
            <a:spAutoFit/>
          </a:bodyPr>
          <a:lstStyle/>
          <a:p>
            <a:r>
              <a:rPr lang="en-GB" sz="1020" dirty="0"/>
              <a:t>Database </a:t>
            </a:r>
            <a:r>
              <a:rPr lang="en-GB" sz="1020" dirty="0" smtClean="0"/>
              <a:t>servers</a:t>
            </a:r>
            <a:endParaRPr lang="en-US" sz="1020" dirty="0"/>
          </a:p>
        </p:txBody>
      </p:sp>
      <p:sp>
        <p:nvSpPr>
          <p:cNvPr id="32" name="TextBox 31"/>
          <p:cNvSpPr txBox="1"/>
          <p:nvPr/>
        </p:nvSpPr>
        <p:spPr>
          <a:xfrm>
            <a:off x="3641875" y="6317249"/>
            <a:ext cx="825959" cy="254262"/>
          </a:xfrm>
          <a:prstGeom prst="rect">
            <a:avLst/>
          </a:prstGeom>
          <a:noFill/>
        </p:spPr>
        <p:txBody>
          <a:bodyPr wrap="none" rtlCol="0">
            <a:spAutoFit/>
          </a:bodyPr>
          <a:lstStyle/>
          <a:p>
            <a:r>
              <a:rPr lang="en-GB" sz="1020" dirty="0"/>
              <a:t>Mainframe</a:t>
            </a:r>
            <a:endParaRPr lang="en-US" sz="1020" dirty="0"/>
          </a:p>
        </p:txBody>
      </p:sp>
      <p:sp>
        <p:nvSpPr>
          <p:cNvPr id="33" name="TextBox 32"/>
          <p:cNvSpPr txBox="1"/>
          <p:nvPr/>
        </p:nvSpPr>
        <p:spPr>
          <a:xfrm>
            <a:off x="9091608" y="4285970"/>
            <a:ext cx="597071" cy="254262"/>
          </a:xfrm>
          <a:prstGeom prst="rect">
            <a:avLst/>
          </a:prstGeom>
          <a:noFill/>
        </p:spPr>
        <p:txBody>
          <a:bodyPr wrap="none" rtlCol="0">
            <a:spAutoFit/>
          </a:bodyPr>
          <a:lstStyle/>
          <a:p>
            <a:r>
              <a:rPr lang="en-GB" sz="1020" dirty="0"/>
              <a:t>BizTalk</a:t>
            </a:r>
            <a:endParaRPr lang="en-US" sz="1020" dirty="0"/>
          </a:p>
        </p:txBody>
      </p:sp>
      <p:sp>
        <p:nvSpPr>
          <p:cNvPr id="34" name="TextBox 33"/>
          <p:cNvSpPr txBox="1"/>
          <p:nvPr/>
        </p:nvSpPr>
        <p:spPr>
          <a:xfrm>
            <a:off x="8933021" y="3209309"/>
            <a:ext cx="888085" cy="254262"/>
          </a:xfrm>
          <a:prstGeom prst="rect">
            <a:avLst/>
          </a:prstGeom>
          <a:noFill/>
        </p:spPr>
        <p:txBody>
          <a:bodyPr wrap="none" rtlCol="0">
            <a:spAutoFit/>
          </a:bodyPr>
          <a:lstStyle/>
          <a:p>
            <a:r>
              <a:rPr lang="en-GB" sz="1020" dirty="0"/>
              <a:t>LOB </a:t>
            </a:r>
            <a:r>
              <a:rPr lang="en-GB" sz="1020" dirty="0" smtClean="0"/>
              <a:t>servers</a:t>
            </a:r>
            <a:endParaRPr lang="en-US" sz="1020" dirty="0"/>
          </a:p>
        </p:txBody>
      </p:sp>
      <p:sp>
        <p:nvSpPr>
          <p:cNvPr id="36" name="TextBox 35"/>
          <p:cNvSpPr txBox="1"/>
          <p:nvPr/>
        </p:nvSpPr>
        <p:spPr>
          <a:xfrm>
            <a:off x="8599635" y="5282657"/>
            <a:ext cx="1497909" cy="254262"/>
          </a:xfrm>
          <a:prstGeom prst="rect">
            <a:avLst/>
          </a:prstGeom>
          <a:noFill/>
        </p:spPr>
        <p:txBody>
          <a:bodyPr wrap="none" rtlCol="0">
            <a:spAutoFit/>
          </a:bodyPr>
          <a:lstStyle/>
          <a:p>
            <a:r>
              <a:rPr lang="en-GB" sz="1020" dirty="0"/>
              <a:t>IIS Application </a:t>
            </a:r>
            <a:r>
              <a:rPr lang="en-GB" sz="1020" dirty="0" smtClean="0"/>
              <a:t>servers</a:t>
            </a:r>
            <a:endParaRPr lang="en-US" sz="1020" dirty="0"/>
          </a:p>
        </p:txBody>
      </p:sp>
      <p:sp>
        <p:nvSpPr>
          <p:cNvPr id="38" name="TextBox 37"/>
          <p:cNvSpPr txBox="1"/>
          <p:nvPr/>
        </p:nvSpPr>
        <p:spPr>
          <a:xfrm>
            <a:off x="8736968" y="6297190"/>
            <a:ext cx="1198720" cy="254262"/>
          </a:xfrm>
          <a:prstGeom prst="rect">
            <a:avLst/>
          </a:prstGeom>
          <a:noFill/>
        </p:spPr>
        <p:txBody>
          <a:bodyPr wrap="none" rtlCol="0">
            <a:spAutoFit/>
          </a:bodyPr>
          <a:lstStyle/>
          <a:p>
            <a:r>
              <a:rPr lang="en-GB" sz="1020" dirty="0"/>
              <a:t>Database </a:t>
            </a:r>
            <a:r>
              <a:rPr lang="en-GB" sz="1020" dirty="0" smtClean="0"/>
              <a:t>servers</a:t>
            </a:r>
            <a:endParaRPr lang="en-US" sz="1020" dirty="0"/>
          </a:p>
        </p:txBody>
      </p:sp>
      <p:sp>
        <p:nvSpPr>
          <p:cNvPr id="39" name="TextBox 38"/>
          <p:cNvSpPr txBox="1"/>
          <p:nvPr/>
        </p:nvSpPr>
        <p:spPr>
          <a:xfrm>
            <a:off x="2236901" y="1545048"/>
            <a:ext cx="1868525" cy="280718"/>
          </a:xfrm>
          <a:prstGeom prst="rect">
            <a:avLst/>
          </a:prstGeom>
          <a:noFill/>
        </p:spPr>
        <p:txBody>
          <a:bodyPr wrap="none" rtlCol="0">
            <a:spAutoFit/>
          </a:bodyPr>
          <a:lstStyle/>
          <a:p>
            <a:r>
              <a:rPr lang="en-GB" sz="1224" dirty="0" smtClean="0"/>
              <a:t>On-premise data centre</a:t>
            </a:r>
            <a:endParaRPr lang="en-US" sz="1224" dirty="0"/>
          </a:p>
        </p:txBody>
      </p:sp>
      <p:sp>
        <p:nvSpPr>
          <p:cNvPr id="40" name="TextBox 39"/>
          <p:cNvSpPr txBox="1"/>
          <p:nvPr/>
        </p:nvSpPr>
        <p:spPr>
          <a:xfrm>
            <a:off x="7793220" y="1525403"/>
            <a:ext cx="1235408" cy="286306"/>
          </a:xfrm>
          <a:prstGeom prst="rect">
            <a:avLst/>
          </a:prstGeom>
          <a:noFill/>
        </p:spPr>
        <p:txBody>
          <a:bodyPr wrap="none" rtlCol="0">
            <a:spAutoFit/>
          </a:bodyPr>
          <a:lstStyle/>
          <a:p>
            <a:r>
              <a:rPr lang="en-GB" sz="1224" dirty="0"/>
              <a:t>Azure Network</a:t>
            </a:r>
            <a:endParaRPr lang="en-US" sz="1224" dirty="0"/>
          </a:p>
        </p:txBody>
      </p:sp>
      <p:sp>
        <p:nvSpPr>
          <p:cNvPr id="42" name="Cloud 41"/>
          <p:cNvSpPr/>
          <p:nvPr/>
        </p:nvSpPr>
        <p:spPr>
          <a:xfrm>
            <a:off x="4721452" y="3780128"/>
            <a:ext cx="2564659" cy="1430571"/>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836"/>
          </a:p>
        </p:txBody>
      </p:sp>
      <p:sp>
        <p:nvSpPr>
          <p:cNvPr id="43" name="TextBox 42"/>
          <p:cNvSpPr txBox="1"/>
          <p:nvPr/>
        </p:nvSpPr>
        <p:spPr>
          <a:xfrm>
            <a:off x="5242006" y="4176102"/>
            <a:ext cx="1571676" cy="478442"/>
          </a:xfrm>
          <a:prstGeom prst="rect">
            <a:avLst/>
          </a:prstGeom>
          <a:noFill/>
        </p:spPr>
        <p:txBody>
          <a:bodyPr wrap="none" rtlCol="0">
            <a:spAutoFit/>
          </a:bodyPr>
          <a:lstStyle/>
          <a:p>
            <a:pPr algn="ctr"/>
            <a:r>
              <a:rPr lang="en-GB" sz="1224" b="1" dirty="0">
                <a:solidFill>
                  <a:schemeClr val="bg1">
                    <a:lumMod val="95000"/>
                  </a:schemeClr>
                </a:solidFill>
              </a:rPr>
              <a:t>Network </a:t>
            </a:r>
            <a:r>
              <a:rPr lang="en-GB" sz="1224" b="1" dirty="0" smtClean="0">
                <a:solidFill>
                  <a:schemeClr val="bg1">
                    <a:lumMod val="95000"/>
                  </a:schemeClr>
                </a:solidFill>
              </a:rPr>
              <a:t>provider </a:t>
            </a:r>
            <a:endParaRPr lang="en-GB" sz="1224" b="1" dirty="0">
              <a:solidFill>
                <a:schemeClr val="bg1">
                  <a:lumMod val="95000"/>
                </a:schemeClr>
              </a:solidFill>
            </a:endParaRPr>
          </a:p>
          <a:p>
            <a:pPr algn="ctr"/>
            <a:r>
              <a:rPr lang="en-GB" sz="1224" b="1" dirty="0">
                <a:solidFill>
                  <a:schemeClr val="bg1">
                    <a:lumMod val="95000"/>
                  </a:schemeClr>
                </a:solidFill>
              </a:rPr>
              <a:t>MPLS </a:t>
            </a:r>
            <a:r>
              <a:rPr lang="en-GB" sz="1224" b="1" dirty="0" smtClean="0">
                <a:solidFill>
                  <a:schemeClr val="bg1">
                    <a:lumMod val="95000"/>
                  </a:schemeClr>
                </a:solidFill>
              </a:rPr>
              <a:t>network</a:t>
            </a:r>
            <a:endParaRPr lang="en-US" sz="1224" b="1" dirty="0">
              <a:solidFill>
                <a:schemeClr val="bg1">
                  <a:lumMod val="95000"/>
                </a:schemeClr>
              </a:solidFill>
            </a:endParaRPr>
          </a:p>
        </p:txBody>
      </p:sp>
      <p:cxnSp>
        <p:nvCxnSpPr>
          <p:cNvPr id="45" name="Straight Arrow Connector 44"/>
          <p:cNvCxnSpPr/>
          <p:nvPr/>
        </p:nvCxnSpPr>
        <p:spPr>
          <a:xfrm>
            <a:off x="3100441" y="4456138"/>
            <a:ext cx="2078732" cy="0"/>
          </a:xfrm>
          <a:prstGeom prst="straightConnector1">
            <a:avLst/>
          </a:prstGeom>
          <a:ln w="381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6854288" y="4456138"/>
            <a:ext cx="2078732" cy="0"/>
          </a:xfrm>
          <a:prstGeom prst="straightConnector1">
            <a:avLst/>
          </a:prstGeom>
          <a:ln w="381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8614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3" grpId="0"/>
      <p:bldP spid="25" grpId="0"/>
      <p:bldP spid="33" grpId="0"/>
      <p:bldP spid="34" grpId="0"/>
      <p:bldP spid="36" grpId="0"/>
      <p:bldP spid="38" grpId="0"/>
      <p:bldP spid="40" grpId="0"/>
      <p:bldP spid="42" grpId="0" animBg="1"/>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43"/>
          <p:cNvSpPr/>
          <p:nvPr/>
        </p:nvSpPr>
        <p:spPr>
          <a:xfrm>
            <a:off x="1705168" y="3863034"/>
            <a:ext cx="2773617" cy="1646437"/>
          </a:xfrm>
          <a:prstGeom prst="roundRect">
            <a:avLst/>
          </a:prstGeom>
          <a:ln/>
        </p:spPr>
        <p:style>
          <a:lnRef idx="3">
            <a:schemeClr val="lt1"/>
          </a:lnRef>
          <a:fillRef idx="1">
            <a:schemeClr val="dk1"/>
          </a:fillRef>
          <a:effectRef idx="1">
            <a:schemeClr val="dk1"/>
          </a:effectRef>
          <a:fontRef idx="minor">
            <a:schemeClr val="lt1"/>
          </a:fontRef>
        </p:style>
        <p:txBody>
          <a:bodyPr rtlCol="0" anchor="b" anchorCtr="0"/>
          <a:lstStyle/>
          <a:p>
            <a:pPr algn="ctr"/>
            <a:r>
              <a:rPr lang="en-GB" sz="1428" dirty="0">
                <a:solidFill>
                  <a:schemeClr val="tx1"/>
                </a:solidFill>
              </a:rPr>
              <a:t>Miami</a:t>
            </a:r>
            <a:endParaRPr lang="en-US" sz="1428" dirty="0">
              <a:solidFill>
                <a:schemeClr val="tx1"/>
              </a:solidFill>
            </a:endParaRPr>
          </a:p>
        </p:txBody>
      </p:sp>
      <p:sp>
        <p:nvSpPr>
          <p:cNvPr id="2" name="Title 1"/>
          <p:cNvSpPr>
            <a:spLocks noGrp="1"/>
          </p:cNvSpPr>
          <p:nvPr>
            <p:ph type="title"/>
          </p:nvPr>
        </p:nvSpPr>
        <p:spPr/>
        <p:txBody>
          <a:bodyPr>
            <a:normAutofit fontScale="90000"/>
          </a:bodyPr>
          <a:lstStyle/>
          <a:p>
            <a:r>
              <a:rPr lang="en-GB" dirty="0" smtClean="0"/>
              <a:t>SQL Business Intelligence in Azure</a:t>
            </a:r>
            <a:endParaRPr lang="en-US" dirty="0"/>
          </a:p>
        </p:txBody>
      </p:sp>
      <p:sp>
        <p:nvSpPr>
          <p:cNvPr id="5" name="Rounded Rectangle 4"/>
          <p:cNvSpPr/>
          <p:nvPr/>
        </p:nvSpPr>
        <p:spPr>
          <a:xfrm>
            <a:off x="1734848" y="1850825"/>
            <a:ext cx="2773617" cy="1646437"/>
          </a:xfrm>
          <a:prstGeom prst="roundRect">
            <a:avLst/>
          </a:prstGeom>
          <a:ln/>
        </p:spPr>
        <p:style>
          <a:lnRef idx="3">
            <a:schemeClr val="lt1"/>
          </a:lnRef>
          <a:fillRef idx="1">
            <a:schemeClr val="dk1"/>
          </a:fillRef>
          <a:effectRef idx="1">
            <a:schemeClr val="dk1"/>
          </a:effectRef>
          <a:fontRef idx="minor">
            <a:schemeClr val="lt1"/>
          </a:fontRef>
        </p:style>
        <p:txBody>
          <a:bodyPr rtlCol="0" anchor="b" anchorCtr="0"/>
          <a:lstStyle/>
          <a:p>
            <a:pPr algn="ctr"/>
            <a:r>
              <a:rPr lang="en-GB" sz="1428" dirty="0">
                <a:solidFill>
                  <a:schemeClr val="tx1"/>
                </a:solidFill>
              </a:rPr>
              <a:t>UK</a:t>
            </a:r>
            <a:endParaRPr lang="en-US" sz="1428" dirty="0">
              <a:solidFill>
                <a:schemeClr val="tx1"/>
              </a:solidFill>
            </a:endParaRPr>
          </a:p>
        </p:txBody>
      </p:sp>
      <p:sp>
        <p:nvSpPr>
          <p:cNvPr id="6" name="Rounded Rectangle 5"/>
          <p:cNvSpPr/>
          <p:nvPr/>
        </p:nvSpPr>
        <p:spPr>
          <a:xfrm>
            <a:off x="6684538" y="1850826"/>
            <a:ext cx="3419546" cy="4832831"/>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en-US" sz="1836"/>
          </a:p>
        </p:txBody>
      </p:sp>
      <p:pic>
        <p:nvPicPr>
          <p:cNvPr id="14" name="Picture 13"/>
          <p:cNvPicPr>
            <a:picLocks noChangeAspect="1"/>
          </p:cNvPicPr>
          <p:nvPr/>
        </p:nvPicPr>
        <p:blipFill>
          <a:blip r:embed="rId3"/>
          <a:stretch>
            <a:fillRect/>
          </a:stretch>
        </p:blipFill>
        <p:spPr>
          <a:xfrm>
            <a:off x="8799191" y="4886214"/>
            <a:ext cx="876706" cy="1121834"/>
          </a:xfrm>
          <a:prstGeom prst="rect">
            <a:avLst/>
          </a:prstGeom>
        </p:spPr>
      </p:pic>
      <p:sp>
        <p:nvSpPr>
          <p:cNvPr id="38" name="TextBox 37"/>
          <p:cNvSpPr txBox="1"/>
          <p:nvPr/>
        </p:nvSpPr>
        <p:spPr>
          <a:xfrm>
            <a:off x="8655351" y="6014865"/>
            <a:ext cx="1101584" cy="406265"/>
          </a:xfrm>
          <a:prstGeom prst="rect">
            <a:avLst/>
          </a:prstGeom>
          <a:noFill/>
        </p:spPr>
        <p:txBody>
          <a:bodyPr wrap="none" rtlCol="0">
            <a:spAutoFit/>
          </a:bodyPr>
          <a:lstStyle/>
          <a:p>
            <a:r>
              <a:rPr lang="en-GB" sz="1020" dirty="0"/>
              <a:t>SQL Server </a:t>
            </a:r>
          </a:p>
          <a:p>
            <a:r>
              <a:rPr lang="en-GB" sz="1020" dirty="0" smtClean="0"/>
              <a:t>data warehouse</a:t>
            </a:r>
            <a:endParaRPr lang="en-US" sz="1020" dirty="0"/>
          </a:p>
        </p:txBody>
      </p:sp>
      <p:sp>
        <p:nvSpPr>
          <p:cNvPr id="40" name="TextBox 39"/>
          <p:cNvSpPr txBox="1"/>
          <p:nvPr/>
        </p:nvSpPr>
        <p:spPr>
          <a:xfrm>
            <a:off x="7618455" y="1409877"/>
            <a:ext cx="1762177" cy="382308"/>
          </a:xfrm>
          <a:prstGeom prst="rect">
            <a:avLst/>
          </a:prstGeom>
          <a:noFill/>
        </p:spPr>
        <p:txBody>
          <a:bodyPr wrap="none" rtlCol="0">
            <a:spAutoFit/>
          </a:bodyPr>
          <a:lstStyle/>
          <a:p>
            <a:r>
              <a:rPr lang="en-GB" sz="1836" dirty="0"/>
              <a:t>Azure Network</a:t>
            </a:r>
            <a:endParaRPr lang="en-US" sz="1836" dirty="0"/>
          </a:p>
        </p:txBody>
      </p:sp>
      <p:sp>
        <p:nvSpPr>
          <p:cNvPr id="42" name="Cloud 41"/>
          <p:cNvSpPr/>
          <p:nvPr/>
        </p:nvSpPr>
        <p:spPr>
          <a:xfrm>
            <a:off x="4275487" y="2767984"/>
            <a:ext cx="2805653" cy="1777943"/>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836"/>
          </a:p>
        </p:txBody>
      </p:sp>
      <p:cxnSp>
        <p:nvCxnSpPr>
          <p:cNvPr id="45" name="Straight Arrow Connector 44"/>
          <p:cNvCxnSpPr>
            <a:stCxn id="41" idx="3"/>
          </p:cNvCxnSpPr>
          <p:nvPr/>
        </p:nvCxnSpPr>
        <p:spPr>
          <a:xfrm>
            <a:off x="3614440" y="2533718"/>
            <a:ext cx="3644333" cy="958723"/>
          </a:xfrm>
          <a:prstGeom prst="straightConnector1">
            <a:avLst/>
          </a:prstGeom>
          <a:ln w="381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6" idx="3"/>
          </p:cNvCxnSpPr>
          <p:nvPr/>
        </p:nvCxnSpPr>
        <p:spPr>
          <a:xfrm flipV="1">
            <a:off x="3584760" y="3731528"/>
            <a:ext cx="3674013" cy="814399"/>
          </a:xfrm>
          <a:prstGeom prst="straightConnector1">
            <a:avLst/>
          </a:prstGeom>
          <a:ln w="381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nvPicPr>
        <p:blipFill>
          <a:blip r:embed="rId3"/>
          <a:stretch>
            <a:fillRect/>
          </a:stretch>
        </p:blipFill>
        <p:spPr>
          <a:xfrm>
            <a:off x="7455931" y="2970244"/>
            <a:ext cx="876706" cy="1121834"/>
          </a:xfrm>
          <a:prstGeom prst="rect">
            <a:avLst/>
          </a:prstGeom>
        </p:spPr>
      </p:pic>
      <p:sp>
        <p:nvSpPr>
          <p:cNvPr id="37" name="TextBox 36"/>
          <p:cNvSpPr txBox="1"/>
          <p:nvPr/>
        </p:nvSpPr>
        <p:spPr>
          <a:xfrm>
            <a:off x="8391605" y="3369488"/>
            <a:ext cx="1349131" cy="414353"/>
          </a:xfrm>
          <a:prstGeom prst="rect">
            <a:avLst/>
          </a:prstGeom>
          <a:noFill/>
        </p:spPr>
        <p:txBody>
          <a:bodyPr wrap="none" rtlCol="0">
            <a:spAutoFit/>
          </a:bodyPr>
          <a:lstStyle/>
          <a:p>
            <a:r>
              <a:rPr lang="en-GB" sz="1020" dirty="0"/>
              <a:t>SQL Server</a:t>
            </a:r>
          </a:p>
          <a:p>
            <a:r>
              <a:rPr lang="en-GB" sz="1020" dirty="0"/>
              <a:t>Integration Services</a:t>
            </a:r>
            <a:endParaRPr lang="en-US" sz="1020" dirty="0"/>
          </a:p>
        </p:txBody>
      </p:sp>
      <p:pic>
        <p:nvPicPr>
          <p:cNvPr id="41" name="Picture 40"/>
          <p:cNvPicPr>
            <a:picLocks noChangeAspect="1"/>
          </p:cNvPicPr>
          <p:nvPr/>
        </p:nvPicPr>
        <p:blipFill>
          <a:blip r:embed="rId3"/>
          <a:stretch>
            <a:fillRect/>
          </a:stretch>
        </p:blipFill>
        <p:spPr>
          <a:xfrm>
            <a:off x="2737734" y="1972801"/>
            <a:ext cx="876706" cy="1121834"/>
          </a:xfrm>
          <a:prstGeom prst="rect">
            <a:avLst/>
          </a:prstGeom>
        </p:spPr>
      </p:pic>
      <p:pic>
        <p:nvPicPr>
          <p:cNvPr id="46" name="Picture 45"/>
          <p:cNvPicPr>
            <a:picLocks noChangeAspect="1"/>
          </p:cNvPicPr>
          <p:nvPr/>
        </p:nvPicPr>
        <p:blipFill>
          <a:blip r:embed="rId3"/>
          <a:stretch>
            <a:fillRect/>
          </a:stretch>
        </p:blipFill>
        <p:spPr>
          <a:xfrm>
            <a:off x="2708053" y="3985010"/>
            <a:ext cx="876706" cy="1121834"/>
          </a:xfrm>
          <a:prstGeom prst="rect">
            <a:avLst/>
          </a:prstGeom>
        </p:spPr>
      </p:pic>
      <p:sp>
        <p:nvSpPr>
          <p:cNvPr id="43" name="TextBox 42"/>
          <p:cNvSpPr txBox="1"/>
          <p:nvPr/>
        </p:nvSpPr>
        <p:spPr>
          <a:xfrm>
            <a:off x="4640334" y="3305008"/>
            <a:ext cx="1800369" cy="542399"/>
          </a:xfrm>
          <a:prstGeom prst="rect">
            <a:avLst/>
          </a:prstGeom>
          <a:noFill/>
        </p:spPr>
        <p:txBody>
          <a:bodyPr wrap="none" rtlCol="0">
            <a:spAutoFit/>
          </a:bodyPr>
          <a:lstStyle/>
          <a:p>
            <a:pPr algn="ctr"/>
            <a:r>
              <a:rPr lang="en-GB" sz="1428" b="1" dirty="0">
                <a:solidFill>
                  <a:schemeClr val="bg1">
                    <a:lumMod val="95000"/>
                  </a:schemeClr>
                </a:solidFill>
              </a:rPr>
              <a:t>Network </a:t>
            </a:r>
            <a:r>
              <a:rPr lang="en-GB" sz="1428" b="1" dirty="0" smtClean="0">
                <a:solidFill>
                  <a:schemeClr val="bg1">
                    <a:lumMod val="95000"/>
                  </a:schemeClr>
                </a:solidFill>
              </a:rPr>
              <a:t>provider </a:t>
            </a:r>
            <a:endParaRPr lang="en-GB" sz="1428" b="1" dirty="0">
              <a:solidFill>
                <a:schemeClr val="bg1">
                  <a:lumMod val="95000"/>
                </a:schemeClr>
              </a:solidFill>
            </a:endParaRPr>
          </a:p>
          <a:p>
            <a:pPr algn="ctr"/>
            <a:r>
              <a:rPr lang="en-GB" sz="1428" b="1" dirty="0">
                <a:solidFill>
                  <a:schemeClr val="bg1">
                    <a:lumMod val="95000"/>
                  </a:schemeClr>
                </a:solidFill>
              </a:rPr>
              <a:t>MPLS </a:t>
            </a:r>
            <a:r>
              <a:rPr lang="en-GB" sz="1428" b="1" dirty="0" smtClean="0">
                <a:solidFill>
                  <a:schemeClr val="bg1">
                    <a:lumMod val="95000"/>
                  </a:schemeClr>
                </a:solidFill>
              </a:rPr>
              <a:t>network</a:t>
            </a:r>
            <a:endParaRPr lang="en-US" sz="1428" b="1" dirty="0">
              <a:solidFill>
                <a:schemeClr val="bg1">
                  <a:lumMod val="95000"/>
                </a:schemeClr>
              </a:solidFill>
            </a:endParaRPr>
          </a:p>
        </p:txBody>
      </p:sp>
      <p:cxnSp>
        <p:nvCxnSpPr>
          <p:cNvPr id="48" name="Straight Arrow Connector 47"/>
          <p:cNvCxnSpPr/>
          <p:nvPr/>
        </p:nvCxnSpPr>
        <p:spPr>
          <a:xfrm>
            <a:off x="8529796" y="3985009"/>
            <a:ext cx="673044" cy="836940"/>
          </a:xfrm>
          <a:prstGeom prst="straightConnector1">
            <a:avLst/>
          </a:prstGeom>
          <a:ln w="381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9" name="Picture 48"/>
          <p:cNvPicPr>
            <a:picLocks noChangeAspect="1"/>
          </p:cNvPicPr>
          <p:nvPr/>
        </p:nvPicPr>
        <p:blipFill>
          <a:blip r:embed="rId4"/>
          <a:stretch>
            <a:fillRect/>
          </a:stretch>
        </p:blipFill>
        <p:spPr>
          <a:xfrm>
            <a:off x="3614440" y="5266468"/>
            <a:ext cx="1934953" cy="1653396"/>
          </a:xfrm>
          <a:prstGeom prst="rect">
            <a:avLst/>
          </a:prstGeom>
        </p:spPr>
      </p:pic>
      <p:pic>
        <p:nvPicPr>
          <p:cNvPr id="50" name="Picture 49"/>
          <p:cNvPicPr>
            <a:picLocks noChangeAspect="1"/>
          </p:cNvPicPr>
          <p:nvPr/>
        </p:nvPicPr>
        <p:blipFill>
          <a:blip r:embed="rId5"/>
          <a:stretch>
            <a:fillRect/>
          </a:stretch>
        </p:blipFill>
        <p:spPr>
          <a:xfrm>
            <a:off x="5956728" y="4972446"/>
            <a:ext cx="1808856" cy="1004920"/>
          </a:xfrm>
          <a:prstGeom prst="rect">
            <a:avLst/>
          </a:prstGeom>
        </p:spPr>
      </p:pic>
      <p:cxnSp>
        <p:nvCxnSpPr>
          <p:cNvPr id="51" name="Straight Arrow Connector 50"/>
          <p:cNvCxnSpPr/>
          <p:nvPr/>
        </p:nvCxnSpPr>
        <p:spPr>
          <a:xfrm flipV="1">
            <a:off x="7848116" y="5474906"/>
            <a:ext cx="807235" cy="39904"/>
          </a:xfrm>
          <a:prstGeom prst="straightConnector1">
            <a:avLst/>
          </a:prstGeom>
          <a:ln w="381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7966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Point to site VPN</a:t>
            </a:r>
            <a:endParaRPr lang="en-US" dirty="0"/>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3844711606"/>
              </p:ext>
            </p:extLst>
          </p:nvPr>
        </p:nvGraphicFramePr>
        <p:xfrm>
          <a:off x="274702" y="2125677"/>
          <a:ext cx="11887200" cy="2534476"/>
        </p:xfrm>
        <a:graphic>
          <a:graphicData uri="http://schemas.openxmlformats.org/drawingml/2006/table">
            <a:tbl>
              <a:tblPr firstRow="1" bandRow="1">
                <a:tableStyleId>{5C22544A-7EE6-4342-B048-85BDC9FD1C3A}</a:tableStyleId>
              </a:tblPr>
              <a:tblGrid>
                <a:gridCol w="4754880"/>
                <a:gridCol w="3566160"/>
                <a:gridCol w="3566160"/>
              </a:tblGrid>
              <a:tr h="370840">
                <a:tc>
                  <a:txBody>
                    <a:bodyPr/>
                    <a:lstStyle/>
                    <a:p>
                      <a:pPr marL="0" indent="0" algn="l" defTabSz="932742" rtl="0" eaLnBrk="1" latinLnBrk="0" hangingPunct="1">
                        <a:buFont typeface="Arial" panose="020B0604020202020204" pitchFamily="34" charset="0"/>
                        <a:buNone/>
                      </a:pPr>
                      <a:r>
                        <a:rPr lang="en-GB" sz="2400" b="1" kern="1200" dirty="0" smtClean="0">
                          <a:gradFill>
                            <a:gsLst>
                              <a:gs pos="8537">
                                <a:schemeClr val="tx1"/>
                              </a:gs>
                              <a:gs pos="34000">
                                <a:schemeClr val="tx1"/>
                              </a:gs>
                            </a:gsLst>
                            <a:lin ang="5400000" scaled="1"/>
                          </a:gradFill>
                          <a:latin typeface="Segoe UI Semibold" panose="020B0702040204020203" pitchFamily="34" charset="0"/>
                          <a:ea typeface="+mn-ea"/>
                          <a:cs typeface="Segoe UI Semibold" panose="020B0702040204020203" pitchFamily="34" charset="0"/>
                        </a:rPr>
                        <a:t>Target scenarios</a:t>
                      </a:r>
                    </a:p>
                  </a:txBody>
                  <a:tcPr marL="182880" marT="146304" marB="182880">
                    <a:lnR w="28575" cap="flat" cmpd="sng" algn="ctr">
                      <a:solidFill>
                        <a:schemeClr val="bg2"/>
                      </a:solidFill>
                      <a:prstDash val="solid"/>
                      <a:round/>
                      <a:headEnd type="none" w="med" len="med"/>
                      <a:tailEnd type="none" w="med" len="med"/>
                    </a:lnR>
                    <a:lnB w="28575" cap="flat" cmpd="sng" algn="ctr">
                      <a:solidFill>
                        <a:schemeClr val="bg2"/>
                      </a:solidFill>
                      <a:prstDash val="solid"/>
                      <a:round/>
                      <a:headEnd type="none" w="med" len="med"/>
                      <a:tailEnd type="none" w="med" len="med"/>
                    </a:lnB>
                  </a:tcPr>
                </a:tc>
                <a:tc>
                  <a:txBody>
                    <a:bodyPr/>
                    <a:lstStyle/>
                    <a:p>
                      <a:pPr marL="0" indent="0" algn="l" defTabSz="932742" rtl="0" eaLnBrk="1" latinLnBrk="0" hangingPunct="1">
                        <a:buFont typeface="Arial" panose="020B0604020202020204" pitchFamily="34" charset="0"/>
                        <a:buNone/>
                      </a:pPr>
                      <a:r>
                        <a:rPr lang="en-GB" sz="2400" b="1" kern="1200" dirty="0" smtClean="0">
                          <a:gradFill>
                            <a:gsLst>
                              <a:gs pos="8537">
                                <a:schemeClr val="tx1"/>
                              </a:gs>
                              <a:gs pos="34000">
                                <a:schemeClr val="tx1"/>
                              </a:gs>
                            </a:gsLst>
                            <a:lin ang="5400000" scaled="1"/>
                          </a:gradFill>
                          <a:latin typeface="Segoe UI Semibold" panose="020B0702040204020203" pitchFamily="34" charset="0"/>
                          <a:ea typeface="+mn-ea"/>
                          <a:cs typeface="Segoe UI Semibold" panose="020B0702040204020203" pitchFamily="34" charset="0"/>
                        </a:rPr>
                        <a:t>Key benefits</a:t>
                      </a:r>
                    </a:p>
                  </a:txBody>
                  <a:tcPr marL="182880" marT="146304" marB="18288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B w="28575" cap="flat" cmpd="sng" algn="ctr">
                      <a:solidFill>
                        <a:schemeClr val="bg2"/>
                      </a:solidFill>
                      <a:prstDash val="solid"/>
                      <a:round/>
                      <a:headEnd type="none" w="med" len="med"/>
                      <a:tailEnd type="none" w="med" len="med"/>
                    </a:lnB>
                  </a:tcPr>
                </a:tc>
                <a:tc>
                  <a:txBody>
                    <a:bodyPr/>
                    <a:lstStyle/>
                    <a:p>
                      <a:pPr marL="0" indent="0" algn="l" defTabSz="932742" rtl="0" eaLnBrk="1" latinLnBrk="0" hangingPunct="1">
                        <a:buFont typeface="Arial" panose="020B0604020202020204" pitchFamily="34" charset="0"/>
                        <a:buNone/>
                      </a:pPr>
                      <a:r>
                        <a:rPr lang="en-GB" sz="2400" b="1" kern="1200" dirty="0" smtClean="0">
                          <a:gradFill>
                            <a:gsLst>
                              <a:gs pos="8537">
                                <a:schemeClr val="tx1"/>
                              </a:gs>
                              <a:gs pos="34000">
                                <a:schemeClr val="tx1"/>
                              </a:gs>
                            </a:gsLst>
                            <a:lin ang="5400000" scaled="1"/>
                          </a:gradFill>
                          <a:latin typeface="Segoe UI Semibold" panose="020B0702040204020203" pitchFamily="34" charset="0"/>
                          <a:ea typeface="+mn-ea"/>
                          <a:cs typeface="Segoe UI Semibold" panose="020B0702040204020203" pitchFamily="34" charset="0"/>
                        </a:rPr>
                        <a:t>Constraints</a:t>
                      </a:r>
                      <a:endParaRPr lang="en-US" sz="2400" b="1" kern="1200" dirty="0">
                        <a:gradFill>
                          <a:gsLst>
                            <a:gs pos="8537">
                              <a:schemeClr val="tx1"/>
                            </a:gs>
                            <a:gs pos="34000">
                              <a:schemeClr val="tx1"/>
                            </a:gs>
                          </a:gsLst>
                          <a:lin ang="5400000" scaled="1"/>
                        </a:gradFill>
                        <a:latin typeface="Segoe UI Semibold" panose="020B0702040204020203" pitchFamily="34" charset="0"/>
                        <a:ea typeface="+mn-ea"/>
                        <a:cs typeface="Segoe UI Semibold" panose="020B0702040204020203" pitchFamily="34" charset="0"/>
                      </a:endParaRPr>
                    </a:p>
                  </a:txBody>
                  <a:tcPr marL="182880" marT="146304" marB="182880">
                    <a:lnL w="28575" cap="flat" cmpd="sng" algn="ctr">
                      <a:solidFill>
                        <a:schemeClr val="bg2"/>
                      </a:solidFill>
                      <a:prstDash val="solid"/>
                      <a:round/>
                      <a:headEnd type="none" w="med" len="med"/>
                      <a:tailEnd type="none" w="med" len="med"/>
                    </a:lnL>
                    <a:lnB w="28575" cap="flat" cmpd="sng" algn="ctr">
                      <a:solidFill>
                        <a:schemeClr val="bg2"/>
                      </a:solidFill>
                      <a:prstDash val="solid"/>
                      <a:round/>
                      <a:headEnd type="none" w="med" len="med"/>
                      <a:tailEnd type="none" w="med" len="med"/>
                    </a:lnB>
                  </a:tcPr>
                </a:tc>
              </a:tr>
              <a:tr h="370840">
                <a:tc>
                  <a:txBody>
                    <a:bodyPr/>
                    <a:lstStyle/>
                    <a:p>
                      <a:pPr marL="285750" lvl="0" indent="-285750" algn="l" defTabSz="932742" rtl="0" eaLnBrk="1" latinLnBrk="0" hangingPunct="1">
                        <a:lnSpc>
                          <a:spcPct val="99000"/>
                        </a:lnSpc>
                        <a:spcAft>
                          <a:spcPts val="1200"/>
                        </a:spcAft>
                        <a:buFont typeface="Arial" panose="020B0604020202020204" pitchFamily="34" charset="0"/>
                        <a:buChar char="•"/>
                      </a:pPr>
                      <a:r>
                        <a:rPr lang="en-GB" sz="1800" kern="1200" baseline="0" dirty="0" smtClean="0">
                          <a:gradFill>
                            <a:gsLst>
                              <a:gs pos="17073">
                                <a:schemeClr val="bg1"/>
                              </a:gs>
                              <a:gs pos="62000">
                                <a:schemeClr val="bg1"/>
                              </a:gs>
                            </a:gsLst>
                            <a:lin ang="5400000" scaled="1"/>
                          </a:gradFill>
                          <a:latin typeface="+mn-lt"/>
                          <a:ea typeface="+mn-ea"/>
                          <a:cs typeface="+mn-cs"/>
                        </a:rPr>
                        <a:t>Solves some access restrictions </a:t>
                      </a:r>
                      <a:br>
                        <a:rPr lang="en-GB" sz="1800" kern="1200" baseline="0" dirty="0" smtClean="0">
                          <a:gradFill>
                            <a:gsLst>
                              <a:gs pos="17073">
                                <a:schemeClr val="bg1"/>
                              </a:gs>
                              <a:gs pos="62000">
                                <a:schemeClr val="bg1"/>
                              </a:gs>
                            </a:gsLst>
                            <a:lin ang="5400000" scaled="1"/>
                          </a:gradFill>
                          <a:latin typeface="+mn-lt"/>
                          <a:ea typeface="+mn-ea"/>
                          <a:cs typeface="+mn-cs"/>
                        </a:rPr>
                      </a:br>
                      <a:r>
                        <a:rPr lang="en-GB" sz="1800" kern="1200" baseline="0" dirty="0" smtClean="0">
                          <a:gradFill>
                            <a:gsLst>
                              <a:gs pos="17073">
                                <a:schemeClr val="bg1"/>
                              </a:gs>
                              <a:gs pos="62000">
                                <a:schemeClr val="bg1"/>
                              </a:gs>
                            </a:gsLst>
                            <a:lin ang="5400000" scaled="1"/>
                          </a:gradFill>
                          <a:latin typeface="+mn-lt"/>
                          <a:ea typeface="+mn-ea"/>
                          <a:cs typeface="+mn-cs"/>
                        </a:rPr>
                        <a:t>from on -premise for RDP</a:t>
                      </a:r>
                    </a:p>
                    <a:p>
                      <a:pPr marL="285750" indent="-285750" algn="l" defTabSz="932742" rtl="0" eaLnBrk="1" latinLnBrk="0" hangingPunct="1">
                        <a:lnSpc>
                          <a:spcPct val="99000"/>
                        </a:lnSpc>
                        <a:spcAft>
                          <a:spcPts val="1200"/>
                        </a:spcAft>
                        <a:buFont typeface="Arial" panose="020B0604020202020204" pitchFamily="34" charset="0"/>
                        <a:buChar char="•"/>
                      </a:pPr>
                      <a:endParaRPr lang="en-US" sz="1800" kern="1200" baseline="0" dirty="0" smtClean="0">
                        <a:gradFill>
                          <a:gsLst>
                            <a:gs pos="17073">
                              <a:schemeClr val="bg1"/>
                            </a:gs>
                            <a:gs pos="62000">
                              <a:schemeClr val="bg1"/>
                            </a:gs>
                          </a:gsLst>
                          <a:lin ang="5400000" scaled="1"/>
                        </a:gradFill>
                        <a:latin typeface="+mn-lt"/>
                        <a:ea typeface="+mn-ea"/>
                        <a:cs typeface="+mn-cs"/>
                      </a:endParaRPr>
                    </a:p>
                    <a:p>
                      <a:pPr marL="285750" indent="-285750" algn="l" defTabSz="932742" rtl="0" eaLnBrk="1" latinLnBrk="0" hangingPunct="1">
                        <a:lnSpc>
                          <a:spcPct val="99000"/>
                        </a:lnSpc>
                        <a:spcAft>
                          <a:spcPts val="1200"/>
                        </a:spcAft>
                        <a:buFont typeface="Arial" panose="020B0604020202020204" pitchFamily="34" charset="0"/>
                        <a:buChar char="•"/>
                      </a:pPr>
                      <a:endParaRPr lang="en-GB" sz="1800" kern="1200" baseline="0" dirty="0" smtClean="0">
                        <a:gradFill>
                          <a:gsLst>
                            <a:gs pos="17073">
                              <a:schemeClr val="bg1"/>
                            </a:gs>
                            <a:gs pos="62000">
                              <a:schemeClr val="bg1"/>
                            </a:gs>
                          </a:gsLst>
                          <a:lin ang="5400000" scaled="1"/>
                        </a:gradFill>
                        <a:latin typeface="+mn-lt"/>
                        <a:ea typeface="+mn-ea"/>
                        <a:cs typeface="+mn-cs"/>
                      </a:endParaRPr>
                    </a:p>
                  </a:txBody>
                  <a:tcPr marL="182880" marT="146304" marB="182880">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tcPr>
                </a:tc>
                <a:tc>
                  <a:txBody>
                    <a:bodyPr/>
                    <a:lstStyle/>
                    <a:p>
                      <a:pPr marL="285750" lvl="0" indent="-285750" algn="l" defTabSz="932742" rtl="0" eaLnBrk="1" latinLnBrk="0" hangingPunct="1">
                        <a:lnSpc>
                          <a:spcPct val="99000"/>
                        </a:lnSpc>
                        <a:spcAft>
                          <a:spcPts val="1200"/>
                        </a:spcAft>
                        <a:buFont typeface="Arial" panose="020B0604020202020204" pitchFamily="34" charset="0"/>
                        <a:buChar char="•"/>
                      </a:pPr>
                      <a:r>
                        <a:rPr lang="en-GB" sz="1800" kern="1200" baseline="0" dirty="0" smtClean="0">
                          <a:gradFill>
                            <a:gsLst>
                              <a:gs pos="17073">
                                <a:schemeClr val="bg1"/>
                              </a:gs>
                              <a:gs pos="62000">
                                <a:schemeClr val="bg1"/>
                              </a:gs>
                            </a:gsLst>
                            <a:lin ang="5400000" scaled="1"/>
                          </a:gradFill>
                          <a:latin typeface="+mn-lt"/>
                          <a:ea typeface="+mn-ea"/>
                          <a:cs typeface="+mn-cs"/>
                        </a:rPr>
                        <a:t>Tunnels RDP over SSTP to make firewall/proxy server friendly</a:t>
                      </a:r>
                    </a:p>
                    <a:p>
                      <a:pPr marL="285750" lvl="0" indent="-285750" algn="l" defTabSz="932742" rtl="0" eaLnBrk="1" latinLnBrk="0" hangingPunct="1">
                        <a:lnSpc>
                          <a:spcPct val="99000"/>
                        </a:lnSpc>
                        <a:spcAft>
                          <a:spcPts val="1200"/>
                        </a:spcAft>
                        <a:buFont typeface="Arial" panose="020B0604020202020204" pitchFamily="34" charset="0"/>
                        <a:buChar char="•"/>
                      </a:pPr>
                      <a:r>
                        <a:rPr lang="en-GB" sz="1800" kern="1200" baseline="0" dirty="0" smtClean="0">
                          <a:gradFill>
                            <a:gsLst>
                              <a:gs pos="17073">
                                <a:schemeClr val="bg1"/>
                              </a:gs>
                              <a:gs pos="62000">
                                <a:schemeClr val="bg1"/>
                              </a:gs>
                            </a:gsLst>
                            <a:lin ang="5400000" scaled="1"/>
                          </a:gradFill>
                          <a:latin typeface="+mn-lt"/>
                          <a:ea typeface="+mn-ea"/>
                          <a:cs typeface="+mn-cs"/>
                        </a:rPr>
                        <a:t>Can make VM not publically accessible</a:t>
                      </a:r>
                    </a:p>
                  </a:txBody>
                  <a:tcPr marL="182880" marT="146304" marB="18288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tcPr>
                </a:tc>
                <a:tc>
                  <a:txBody>
                    <a:bodyPr/>
                    <a:lstStyle/>
                    <a:p>
                      <a:pPr marL="285750" lvl="0" indent="-285750" algn="l" defTabSz="932742" rtl="0" eaLnBrk="1" latinLnBrk="0" hangingPunct="1">
                        <a:lnSpc>
                          <a:spcPct val="99000"/>
                        </a:lnSpc>
                        <a:spcAft>
                          <a:spcPts val="1200"/>
                        </a:spcAft>
                        <a:buFont typeface="Arial" panose="020B0604020202020204" pitchFamily="34" charset="0"/>
                        <a:buChar char="•"/>
                      </a:pPr>
                      <a:r>
                        <a:rPr lang="en-GB" sz="1800" kern="1200" baseline="0" dirty="0" smtClean="0">
                          <a:gradFill>
                            <a:gsLst>
                              <a:gs pos="17073">
                                <a:schemeClr val="bg1"/>
                              </a:gs>
                              <a:gs pos="62000">
                                <a:schemeClr val="bg1"/>
                              </a:gs>
                            </a:gsLst>
                            <a:lin ang="5400000" scaled="1"/>
                          </a:gradFill>
                          <a:latin typeface="+mn-lt"/>
                          <a:ea typeface="+mn-ea"/>
                          <a:cs typeface="+mn-cs"/>
                        </a:rPr>
                        <a:t>Needs VM to be on a Virtual Network in Azure</a:t>
                      </a:r>
                    </a:p>
                    <a:p>
                      <a:pPr marL="0" indent="0" algn="l" defTabSz="932742" rtl="0" eaLnBrk="1" latinLnBrk="0" hangingPunct="1">
                        <a:lnSpc>
                          <a:spcPct val="99000"/>
                        </a:lnSpc>
                        <a:spcAft>
                          <a:spcPts val="1200"/>
                        </a:spcAft>
                        <a:buFont typeface="Arial" panose="020B0604020202020204" pitchFamily="34" charset="0"/>
                        <a:buNone/>
                      </a:pPr>
                      <a:endParaRPr lang="en-US" sz="1800" kern="1200" baseline="0" dirty="0" smtClean="0">
                        <a:gradFill>
                          <a:gsLst>
                            <a:gs pos="17073">
                              <a:schemeClr val="bg1"/>
                            </a:gs>
                            <a:gs pos="62000">
                              <a:schemeClr val="bg1"/>
                            </a:gs>
                          </a:gsLst>
                          <a:lin ang="5400000" scaled="1"/>
                        </a:gradFill>
                        <a:latin typeface="+mn-lt"/>
                        <a:ea typeface="+mn-ea"/>
                        <a:cs typeface="+mn-cs"/>
                      </a:endParaRPr>
                    </a:p>
                    <a:p>
                      <a:pPr marL="285750" indent="-285750" algn="l" defTabSz="932742" rtl="0" eaLnBrk="1" latinLnBrk="0" hangingPunct="1">
                        <a:lnSpc>
                          <a:spcPct val="99000"/>
                        </a:lnSpc>
                        <a:spcAft>
                          <a:spcPts val="1200"/>
                        </a:spcAft>
                        <a:buFont typeface="Arial" panose="020B0604020202020204" pitchFamily="34" charset="0"/>
                        <a:buChar char="•"/>
                      </a:pPr>
                      <a:endParaRPr lang="en-US" sz="1800" kern="1200" baseline="0" dirty="0">
                        <a:gradFill>
                          <a:gsLst>
                            <a:gs pos="17073">
                              <a:schemeClr val="bg1"/>
                            </a:gs>
                            <a:gs pos="62000">
                              <a:schemeClr val="bg1"/>
                            </a:gs>
                          </a:gsLst>
                          <a:lin ang="5400000" scaled="1"/>
                        </a:gradFill>
                        <a:latin typeface="+mn-lt"/>
                        <a:ea typeface="+mn-ea"/>
                        <a:cs typeface="+mn-cs"/>
                      </a:endParaRPr>
                    </a:p>
                  </a:txBody>
                  <a:tcPr marL="182880" marT="146304" marB="182880">
                    <a:lnL w="28575" cap="flat" cmpd="sng" algn="ctr">
                      <a:solidFill>
                        <a:schemeClr val="bg2"/>
                      </a:solidFill>
                      <a:prstDash val="solid"/>
                      <a:round/>
                      <a:headEnd type="none" w="med" len="med"/>
                      <a:tailEnd type="none" w="med" len="med"/>
                    </a:lnL>
                    <a:lnT w="28575" cap="flat" cmpd="sng" algn="ctr">
                      <a:solidFill>
                        <a:schemeClr val="bg2"/>
                      </a:solidFill>
                      <a:prstDash val="solid"/>
                      <a:round/>
                      <a:headEnd type="none" w="med" len="med"/>
                      <a:tailEnd type="none" w="med" len="med"/>
                    </a:lnT>
                  </a:tcPr>
                </a:tc>
              </a:tr>
            </a:tbl>
          </a:graphicData>
        </a:graphic>
      </p:graphicFrame>
      <p:sp>
        <p:nvSpPr>
          <p:cNvPr id="4" name="TextBox 3"/>
          <p:cNvSpPr txBox="1"/>
          <p:nvPr/>
        </p:nvSpPr>
        <p:spPr>
          <a:xfrm>
            <a:off x="274702" y="1223496"/>
            <a:ext cx="11233251" cy="627864"/>
          </a:xfrm>
          <a:prstGeom prst="rect">
            <a:avLst/>
          </a:prstGeom>
          <a:noFill/>
        </p:spPr>
        <p:txBody>
          <a:bodyPr wrap="square" lIns="182880" tIns="146304" rIns="182880" bIns="146304" rtlCol="0">
            <a:spAutoFit/>
          </a:bodyPr>
          <a:lstStyle>
            <a:defPPr>
              <a:defRPr lang="en-US"/>
            </a:defPPr>
            <a:lvl1pPr>
              <a:lnSpc>
                <a:spcPct val="90000"/>
              </a:lnSpc>
              <a:spcAft>
                <a:spcPts val="600"/>
              </a:spcAft>
              <a:defRPr sz="2400">
                <a:gradFill>
                  <a:gsLst>
                    <a:gs pos="8537">
                      <a:schemeClr val="tx1"/>
                    </a:gs>
                    <a:gs pos="34000">
                      <a:schemeClr val="tx1"/>
                    </a:gs>
                  </a:gsLst>
                  <a:lin ang="5400000" scaled="1"/>
                </a:gradFill>
              </a:defRPr>
            </a:lvl1pPr>
          </a:lstStyle>
          <a:p>
            <a:r>
              <a:rPr lang="en-GB" dirty="0"/>
              <a:t>Easily connect from desktop to a VM in Azure</a:t>
            </a:r>
            <a:endParaRPr lang="en-US" dirty="0" err="1"/>
          </a:p>
        </p:txBody>
      </p:sp>
    </p:spTree>
    <p:extLst>
      <p:ext uri="{BB962C8B-B14F-4D97-AF65-F5344CB8AC3E}">
        <p14:creationId xmlns:p14="http://schemas.microsoft.com/office/powerpoint/2010/main" val="298266049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a:xfrm>
            <a:off x="8667095" y="2646616"/>
            <a:ext cx="2635985" cy="2020641"/>
          </a:xfrm>
          <a:prstGeom prst="roundRect">
            <a:avLst/>
          </a:prstGeom>
          <a:ln/>
        </p:spPr>
        <p:style>
          <a:lnRef idx="3">
            <a:schemeClr val="lt1"/>
          </a:lnRef>
          <a:fillRef idx="1">
            <a:schemeClr val="dk1"/>
          </a:fillRef>
          <a:effectRef idx="1">
            <a:schemeClr val="dk1"/>
          </a:effectRef>
          <a:fontRef idx="minor">
            <a:schemeClr val="lt1"/>
          </a:fontRef>
        </p:style>
        <p:txBody>
          <a:bodyPr rtlCol="0" anchor="t" anchorCtr="0"/>
          <a:lstStyle/>
          <a:p>
            <a:pPr algn="ctr"/>
            <a:endParaRPr lang="en-US" sz="1224" dirty="0">
              <a:solidFill>
                <a:schemeClr val="tx1"/>
              </a:solidFill>
            </a:endParaRPr>
          </a:p>
        </p:txBody>
      </p:sp>
      <p:sp>
        <p:nvSpPr>
          <p:cNvPr id="11" name="Rounded Rectangle 10"/>
          <p:cNvSpPr/>
          <p:nvPr/>
        </p:nvSpPr>
        <p:spPr>
          <a:xfrm>
            <a:off x="1788371" y="2642375"/>
            <a:ext cx="6139639" cy="2020641"/>
          </a:xfrm>
          <a:prstGeom prst="roundRect">
            <a:avLst/>
          </a:prstGeom>
          <a:ln/>
        </p:spPr>
        <p:style>
          <a:lnRef idx="3">
            <a:schemeClr val="lt1"/>
          </a:lnRef>
          <a:fillRef idx="1">
            <a:schemeClr val="dk1"/>
          </a:fillRef>
          <a:effectRef idx="1">
            <a:schemeClr val="dk1"/>
          </a:effectRef>
          <a:fontRef idx="minor">
            <a:schemeClr val="lt1"/>
          </a:fontRef>
        </p:style>
        <p:txBody>
          <a:bodyPr rtlCol="0" anchor="t" anchorCtr="0"/>
          <a:lstStyle/>
          <a:p>
            <a:pPr algn="ctr"/>
            <a:r>
              <a:rPr lang="en-GB" sz="1224" dirty="0">
                <a:solidFill>
                  <a:schemeClr val="tx1"/>
                </a:solidFill>
              </a:rPr>
              <a:t>Azure Development Lab</a:t>
            </a:r>
            <a:endParaRPr lang="en-US" sz="1224" dirty="0">
              <a:solidFill>
                <a:schemeClr val="tx1"/>
              </a:solidFill>
            </a:endParaRPr>
          </a:p>
        </p:txBody>
      </p:sp>
      <p:sp>
        <p:nvSpPr>
          <p:cNvPr id="2" name="Title 1"/>
          <p:cNvSpPr>
            <a:spLocks noGrp="1"/>
          </p:cNvSpPr>
          <p:nvPr>
            <p:ph type="title"/>
          </p:nvPr>
        </p:nvSpPr>
        <p:spPr/>
        <p:txBody>
          <a:bodyPr>
            <a:normAutofit fontScale="90000"/>
          </a:bodyPr>
          <a:lstStyle/>
          <a:p>
            <a:r>
              <a:rPr lang="en-GB" dirty="0" smtClean="0"/>
              <a:t>Difficult to access Cloud Dev Lab</a:t>
            </a:r>
            <a:endParaRPr lang="en-US" dirty="0"/>
          </a:p>
        </p:txBody>
      </p:sp>
      <p:pic>
        <p:nvPicPr>
          <p:cNvPr id="3" name="Picture 2"/>
          <p:cNvPicPr>
            <a:picLocks noChangeAspect="1"/>
          </p:cNvPicPr>
          <p:nvPr/>
        </p:nvPicPr>
        <p:blipFill>
          <a:blip r:embed="rId3"/>
          <a:stretch>
            <a:fillRect/>
          </a:stretch>
        </p:blipFill>
        <p:spPr>
          <a:xfrm>
            <a:off x="2269460" y="3374867"/>
            <a:ext cx="631309" cy="794100"/>
          </a:xfrm>
          <a:prstGeom prst="rect">
            <a:avLst/>
          </a:prstGeom>
        </p:spPr>
      </p:pic>
      <p:sp>
        <p:nvSpPr>
          <p:cNvPr id="7" name="TextBox 6"/>
          <p:cNvSpPr txBox="1"/>
          <p:nvPr/>
        </p:nvSpPr>
        <p:spPr>
          <a:xfrm>
            <a:off x="1947439" y="4134872"/>
            <a:ext cx="1625243" cy="286306"/>
          </a:xfrm>
          <a:prstGeom prst="rect">
            <a:avLst/>
          </a:prstGeom>
          <a:noFill/>
        </p:spPr>
        <p:txBody>
          <a:bodyPr wrap="square" rtlCol="0">
            <a:spAutoFit/>
          </a:bodyPr>
          <a:lstStyle/>
          <a:p>
            <a:r>
              <a:rPr lang="en-GB" sz="1224" dirty="0"/>
              <a:t>Active Directory</a:t>
            </a:r>
            <a:endParaRPr lang="en-US" sz="1224" dirty="0"/>
          </a:p>
        </p:txBody>
      </p:sp>
      <p:sp>
        <p:nvSpPr>
          <p:cNvPr id="8" name="TextBox 7"/>
          <p:cNvSpPr txBox="1"/>
          <p:nvPr/>
        </p:nvSpPr>
        <p:spPr>
          <a:xfrm>
            <a:off x="4922787" y="4142093"/>
            <a:ext cx="1229636" cy="286306"/>
          </a:xfrm>
          <a:prstGeom prst="rect">
            <a:avLst/>
          </a:prstGeom>
          <a:noFill/>
        </p:spPr>
        <p:txBody>
          <a:bodyPr wrap="square" rtlCol="0">
            <a:spAutoFit/>
          </a:bodyPr>
          <a:lstStyle/>
          <a:p>
            <a:r>
              <a:rPr lang="en-GB" sz="1224" dirty="0" err="1"/>
              <a:t>Dev</a:t>
            </a:r>
            <a:r>
              <a:rPr lang="en-GB" sz="1224" dirty="0"/>
              <a:t> Machine 1</a:t>
            </a:r>
            <a:endParaRPr lang="en-US" sz="1224" dirty="0"/>
          </a:p>
        </p:txBody>
      </p:sp>
      <p:sp>
        <p:nvSpPr>
          <p:cNvPr id="9" name="TextBox 8"/>
          <p:cNvSpPr txBox="1"/>
          <p:nvPr/>
        </p:nvSpPr>
        <p:spPr>
          <a:xfrm>
            <a:off x="6432287" y="4168967"/>
            <a:ext cx="1306824" cy="286306"/>
          </a:xfrm>
          <a:prstGeom prst="rect">
            <a:avLst/>
          </a:prstGeom>
          <a:noFill/>
        </p:spPr>
        <p:txBody>
          <a:bodyPr wrap="square" rtlCol="0">
            <a:spAutoFit/>
          </a:bodyPr>
          <a:lstStyle/>
          <a:p>
            <a:r>
              <a:rPr lang="en-GB" sz="1224" dirty="0" err="1"/>
              <a:t>Dev</a:t>
            </a:r>
            <a:r>
              <a:rPr lang="en-GB" sz="1224" dirty="0"/>
              <a:t> Machine N</a:t>
            </a:r>
            <a:endParaRPr lang="en-US" sz="1224" dirty="0"/>
          </a:p>
        </p:txBody>
      </p:sp>
      <p:sp>
        <p:nvSpPr>
          <p:cNvPr id="10" name="TextBox 9"/>
          <p:cNvSpPr txBox="1"/>
          <p:nvPr/>
        </p:nvSpPr>
        <p:spPr>
          <a:xfrm>
            <a:off x="3423469" y="4092143"/>
            <a:ext cx="1153287" cy="286306"/>
          </a:xfrm>
          <a:prstGeom prst="rect">
            <a:avLst/>
          </a:prstGeom>
          <a:noFill/>
        </p:spPr>
        <p:txBody>
          <a:bodyPr wrap="square" rtlCol="0">
            <a:spAutoFit/>
          </a:bodyPr>
          <a:lstStyle/>
          <a:p>
            <a:r>
              <a:rPr lang="en-GB" sz="1224" dirty="0"/>
              <a:t>Build </a:t>
            </a:r>
            <a:r>
              <a:rPr lang="en-GB" sz="1224" dirty="0" smtClean="0"/>
              <a:t>server</a:t>
            </a:r>
            <a:endParaRPr lang="en-US" sz="1224" dirty="0"/>
          </a:p>
        </p:txBody>
      </p:sp>
      <p:pic>
        <p:nvPicPr>
          <p:cNvPr id="17" name="Picture 16"/>
          <p:cNvPicPr>
            <a:picLocks noChangeAspect="1"/>
          </p:cNvPicPr>
          <p:nvPr/>
        </p:nvPicPr>
        <p:blipFill>
          <a:blip r:embed="rId4"/>
          <a:stretch>
            <a:fillRect/>
          </a:stretch>
        </p:blipFill>
        <p:spPr>
          <a:xfrm>
            <a:off x="3022514" y="1490048"/>
            <a:ext cx="445955" cy="469157"/>
          </a:xfrm>
          <a:prstGeom prst="rect">
            <a:avLst/>
          </a:prstGeom>
        </p:spPr>
      </p:pic>
      <p:pic>
        <p:nvPicPr>
          <p:cNvPr id="18" name="Picture 17"/>
          <p:cNvPicPr>
            <a:picLocks noChangeAspect="1"/>
          </p:cNvPicPr>
          <p:nvPr/>
        </p:nvPicPr>
        <p:blipFill>
          <a:blip r:embed="rId5"/>
          <a:stretch>
            <a:fillRect/>
          </a:stretch>
        </p:blipFill>
        <p:spPr>
          <a:xfrm>
            <a:off x="9104046" y="3244682"/>
            <a:ext cx="1447478" cy="816028"/>
          </a:xfrm>
          <a:prstGeom prst="rect">
            <a:avLst/>
          </a:prstGeom>
        </p:spPr>
      </p:pic>
      <p:cxnSp>
        <p:nvCxnSpPr>
          <p:cNvPr id="20" name="Straight Arrow Connector 19"/>
          <p:cNvCxnSpPr>
            <a:endCxn id="18" idx="1"/>
          </p:cNvCxnSpPr>
          <p:nvPr/>
        </p:nvCxnSpPr>
        <p:spPr>
          <a:xfrm>
            <a:off x="7461708" y="3652696"/>
            <a:ext cx="1642338" cy="0"/>
          </a:xfrm>
          <a:prstGeom prst="straightConnector1">
            <a:avLst/>
          </a:prstGeom>
          <a:ln w="381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4"/>
          <a:stretch>
            <a:fillRect/>
          </a:stretch>
        </p:blipFill>
        <p:spPr>
          <a:xfrm>
            <a:off x="6550403" y="1620418"/>
            <a:ext cx="445955" cy="469157"/>
          </a:xfrm>
          <a:prstGeom prst="rect">
            <a:avLst/>
          </a:prstGeom>
        </p:spPr>
      </p:pic>
      <p:pic>
        <p:nvPicPr>
          <p:cNvPr id="23" name="Picture 22"/>
          <p:cNvPicPr>
            <a:picLocks noChangeAspect="1"/>
          </p:cNvPicPr>
          <p:nvPr/>
        </p:nvPicPr>
        <p:blipFill>
          <a:blip r:embed="rId4"/>
          <a:stretch>
            <a:fillRect/>
          </a:stretch>
        </p:blipFill>
        <p:spPr>
          <a:xfrm>
            <a:off x="2882162" y="5859533"/>
            <a:ext cx="445955" cy="469157"/>
          </a:xfrm>
          <a:prstGeom prst="rect">
            <a:avLst/>
          </a:prstGeom>
        </p:spPr>
      </p:pic>
      <p:pic>
        <p:nvPicPr>
          <p:cNvPr id="24" name="Picture 23"/>
          <p:cNvPicPr>
            <a:picLocks noChangeAspect="1"/>
          </p:cNvPicPr>
          <p:nvPr/>
        </p:nvPicPr>
        <p:blipFill>
          <a:blip r:embed="rId4"/>
          <a:stretch>
            <a:fillRect/>
          </a:stretch>
        </p:blipFill>
        <p:spPr>
          <a:xfrm>
            <a:off x="5251437" y="5903792"/>
            <a:ext cx="445955" cy="469157"/>
          </a:xfrm>
          <a:prstGeom prst="rect">
            <a:avLst/>
          </a:prstGeom>
        </p:spPr>
      </p:pic>
      <p:sp>
        <p:nvSpPr>
          <p:cNvPr id="25" name="TextBox 24"/>
          <p:cNvSpPr txBox="1"/>
          <p:nvPr/>
        </p:nvSpPr>
        <p:spPr>
          <a:xfrm>
            <a:off x="2451728" y="6450506"/>
            <a:ext cx="1306824" cy="286306"/>
          </a:xfrm>
          <a:prstGeom prst="rect">
            <a:avLst/>
          </a:prstGeom>
          <a:noFill/>
        </p:spPr>
        <p:txBody>
          <a:bodyPr wrap="square" rtlCol="0">
            <a:spAutoFit/>
          </a:bodyPr>
          <a:lstStyle/>
          <a:p>
            <a:r>
              <a:rPr lang="en-GB" sz="1224" dirty="0"/>
              <a:t>UK Developers</a:t>
            </a:r>
            <a:endParaRPr lang="en-US" sz="1224" dirty="0"/>
          </a:p>
        </p:txBody>
      </p:sp>
      <p:sp>
        <p:nvSpPr>
          <p:cNvPr id="26" name="TextBox 25"/>
          <p:cNvSpPr txBox="1"/>
          <p:nvPr/>
        </p:nvSpPr>
        <p:spPr>
          <a:xfrm>
            <a:off x="4882261" y="6450505"/>
            <a:ext cx="1473779" cy="286306"/>
          </a:xfrm>
          <a:prstGeom prst="rect">
            <a:avLst/>
          </a:prstGeom>
          <a:noFill/>
        </p:spPr>
        <p:txBody>
          <a:bodyPr wrap="square" rtlCol="0">
            <a:spAutoFit/>
          </a:bodyPr>
          <a:lstStyle/>
          <a:p>
            <a:r>
              <a:rPr lang="en-GB" sz="1224" dirty="0"/>
              <a:t>USA Developers</a:t>
            </a:r>
            <a:endParaRPr lang="en-US" sz="1224" dirty="0"/>
          </a:p>
        </p:txBody>
      </p:sp>
      <p:sp>
        <p:nvSpPr>
          <p:cNvPr id="27" name="TextBox 26"/>
          <p:cNvSpPr txBox="1"/>
          <p:nvPr/>
        </p:nvSpPr>
        <p:spPr>
          <a:xfrm>
            <a:off x="6185464" y="1298489"/>
            <a:ext cx="2208847" cy="286306"/>
          </a:xfrm>
          <a:prstGeom prst="rect">
            <a:avLst/>
          </a:prstGeom>
          <a:noFill/>
        </p:spPr>
        <p:txBody>
          <a:bodyPr wrap="square" rtlCol="0">
            <a:spAutoFit/>
          </a:bodyPr>
          <a:lstStyle/>
          <a:p>
            <a:r>
              <a:rPr lang="en-GB" sz="1224" dirty="0"/>
              <a:t>Romanian </a:t>
            </a:r>
            <a:r>
              <a:rPr lang="en-GB" sz="1224" dirty="0" smtClean="0"/>
              <a:t>near-shore team</a:t>
            </a:r>
            <a:endParaRPr lang="en-US" sz="1224" dirty="0"/>
          </a:p>
        </p:txBody>
      </p:sp>
      <p:sp>
        <p:nvSpPr>
          <p:cNvPr id="28" name="TextBox 27"/>
          <p:cNvSpPr txBox="1"/>
          <p:nvPr/>
        </p:nvSpPr>
        <p:spPr>
          <a:xfrm>
            <a:off x="2555733" y="1207534"/>
            <a:ext cx="1852098" cy="286306"/>
          </a:xfrm>
          <a:prstGeom prst="rect">
            <a:avLst/>
          </a:prstGeom>
          <a:noFill/>
        </p:spPr>
        <p:txBody>
          <a:bodyPr wrap="square" rtlCol="0">
            <a:spAutoFit/>
          </a:bodyPr>
          <a:lstStyle/>
          <a:p>
            <a:r>
              <a:rPr lang="en-GB" sz="1224" dirty="0"/>
              <a:t>India </a:t>
            </a:r>
            <a:r>
              <a:rPr lang="en-GB" sz="1224" dirty="0" smtClean="0"/>
              <a:t>off-shore team</a:t>
            </a:r>
            <a:endParaRPr lang="en-US" sz="1224" dirty="0"/>
          </a:p>
        </p:txBody>
      </p:sp>
      <p:cxnSp>
        <p:nvCxnSpPr>
          <p:cNvPr id="29" name="Straight Arrow Connector 28"/>
          <p:cNvCxnSpPr>
            <a:endCxn id="24" idx="0"/>
          </p:cNvCxnSpPr>
          <p:nvPr/>
        </p:nvCxnSpPr>
        <p:spPr>
          <a:xfrm>
            <a:off x="5433626" y="4667257"/>
            <a:ext cx="40789" cy="1236535"/>
          </a:xfrm>
          <a:prstGeom prst="straightConnector1">
            <a:avLst/>
          </a:prstGeom>
          <a:ln w="381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22" idx="1"/>
          </p:cNvCxnSpPr>
          <p:nvPr/>
        </p:nvCxnSpPr>
        <p:spPr>
          <a:xfrm flipV="1">
            <a:off x="5596502" y="1854997"/>
            <a:ext cx="953902" cy="700880"/>
          </a:xfrm>
          <a:prstGeom prst="straightConnector1">
            <a:avLst/>
          </a:prstGeom>
          <a:ln w="381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17" idx="3"/>
          </p:cNvCxnSpPr>
          <p:nvPr/>
        </p:nvCxnSpPr>
        <p:spPr>
          <a:xfrm flipH="1" flipV="1">
            <a:off x="3468469" y="1724626"/>
            <a:ext cx="843508" cy="810588"/>
          </a:xfrm>
          <a:prstGeom prst="straightConnector1">
            <a:avLst/>
          </a:prstGeom>
          <a:ln w="381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3" idx="0"/>
          </p:cNvCxnSpPr>
          <p:nvPr/>
        </p:nvCxnSpPr>
        <p:spPr>
          <a:xfrm flipV="1">
            <a:off x="3105140" y="4742051"/>
            <a:ext cx="583007" cy="1117482"/>
          </a:xfrm>
          <a:prstGeom prst="straightConnector1">
            <a:avLst/>
          </a:prstGeom>
          <a:ln w="381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7" name="Picture 46"/>
          <p:cNvPicPr>
            <a:picLocks noChangeAspect="1"/>
          </p:cNvPicPr>
          <p:nvPr/>
        </p:nvPicPr>
        <p:blipFill>
          <a:blip r:embed="rId6"/>
          <a:stretch>
            <a:fillRect/>
          </a:stretch>
        </p:blipFill>
        <p:spPr>
          <a:xfrm>
            <a:off x="3183707" y="5089095"/>
            <a:ext cx="474177" cy="509044"/>
          </a:xfrm>
          <a:prstGeom prst="rect">
            <a:avLst/>
          </a:prstGeom>
        </p:spPr>
      </p:pic>
      <p:pic>
        <p:nvPicPr>
          <p:cNvPr id="12" name="Picture 11"/>
          <p:cNvPicPr>
            <a:picLocks noChangeAspect="1"/>
          </p:cNvPicPr>
          <p:nvPr/>
        </p:nvPicPr>
        <p:blipFill>
          <a:blip r:embed="rId7"/>
          <a:stretch>
            <a:fillRect/>
          </a:stretch>
        </p:blipFill>
        <p:spPr>
          <a:xfrm>
            <a:off x="3686036" y="3347992"/>
            <a:ext cx="616331" cy="754709"/>
          </a:xfrm>
          <a:prstGeom prst="rect">
            <a:avLst/>
          </a:prstGeom>
        </p:spPr>
      </p:pic>
      <p:pic>
        <p:nvPicPr>
          <p:cNvPr id="30" name="Picture 29"/>
          <p:cNvPicPr>
            <a:picLocks noChangeAspect="1"/>
          </p:cNvPicPr>
          <p:nvPr/>
        </p:nvPicPr>
        <p:blipFill>
          <a:blip r:embed="rId7"/>
          <a:stretch>
            <a:fillRect/>
          </a:stretch>
        </p:blipFill>
        <p:spPr>
          <a:xfrm>
            <a:off x="5293332" y="3347992"/>
            <a:ext cx="616331" cy="754709"/>
          </a:xfrm>
          <a:prstGeom prst="rect">
            <a:avLst/>
          </a:prstGeom>
        </p:spPr>
      </p:pic>
      <p:pic>
        <p:nvPicPr>
          <p:cNvPr id="31" name="Picture 30"/>
          <p:cNvPicPr>
            <a:picLocks noChangeAspect="1"/>
          </p:cNvPicPr>
          <p:nvPr/>
        </p:nvPicPr>
        <p:blipFill>
          <a:blip r:embed="rId7"/>
          <a:stretch>
            <a:fillRect/>
          </a:stretch>
        </p:blipFill>
        <p:spPr>
          <a:xfrm>
            <a:off x="6777534" y="3400464"/>
            <a:ext cx="616331" cy="754709"/>
          </a:xfrm>
          <a:prstGeom prst="rect">
            <a:avLst/>
          </a:prstGeom>
        </p:spPr>
      </p:pic>
      <p:sp>
        <p:nvSpPr>
          <p:cNvPr id="4" name="TextBox 3"/>
          <p:cNvSpPr txBox="1"/>
          <p:nvPr/>
        </p:nvSpPr>
        <p:spPr>
          <a:xfrm>
            <a:off x="4989991" y="5062109"/>
            <a:ext cx="1996950" cy="670445"/>
          </a:xfrm>
          <a:prstGeom prst="rect">
            <a:avLst/>
          </a:prstGeom>
          <a:solidFill>
            <a:schemeClr val="accent6"/>
          </a:solidFill>
        </p:spPr>
        <p:txBody>
          <a:bodyPr wrap="none" rtlCol="0">
            <a:spAutoFit/>
          </a:bodyPr>
          <a:lstStyle/>
          <a:p>
            <a:r>
              <a:rPr lang="en-GB" sz="1836" dirty="0">
                <a:gradFill>
                  <a:gsLst>
                    <a:gs pos="12195">
                      <a:schemeClr val="tx1"/>
                    </a:gs>
                    <a:gs pos="24000">
                      <a:schemeClr val="tx1"/>
                    </a:gs>
                  </a:gsLst>
                  <a:lin ang="5400000" scaled="1"/>
                </a:gradFill>
              </a:rPr>
              <a:t>Use Point to Site </a:t>
            </a:r>
          </a:p>
          <a:p>
            <a:r>
              <a:rPr lang="en-GB" sz="1836" dirty="0">
                <a:gradFill>
                  <a:gsLst>
                    <a:gs pos="12195">
                      <a:schemeClr val="tx1"/>
                    </a:gs>
                    <a:gs pos="24000">
                      <a:schemeClr val="tx1"/>
                    </a:gs>
                  </a:gsLst>
                  <a:lin ang="5400000" scaled="1"/>
                </a:gradFill>
              </a:rPr>
              <a:t>VPN here</a:t>
            </a:r>
            <a:endParaRPr lang="en-US" sz="1836" dirty="0">
              <a:gradFill>
                <a:gsLst>
                  <a:gs pos="12195">
                    <a:schemeClr val="tx1"/>
                  </a:gs>
                  <a:gs pos="24000">
                    <a:schemeClr val="tx1"/>
                  </a:gs>
                </a:gsLst>
                <a:lin ang="5400000" scaled="1"/>
              </a:gradFill>
            </a:endParaRPr>
          </a:p>
        </p:txBody>
      </p:sp>
      <p:cxnSp>
        <p:nvCxnSpPr>
          <p:cNvPr id="6" name="Straight Arrow Connector 5"/>
          <p:cNvCxnSpPr/>
          <p:nvPr/>
        </p:nvCxnSpPr>
        <p:spPr>
          <a:xfrm flipH="1">
            <a:off x="3766714" y="5391707"/>
            <a:ext cx="1091477" cy="0"/>
          </a:xfrm>
          <a:prstGeom prst="straightConnector1">
            <a:avLst/>
          </a:prstGeom>
          <a:ln w="1270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p:nvPicPr>
        <p:blipFill>
          <a:blip r:embed="rId8">
            <a:biLevel thresh="25000"/>
          </a:blip>
          <a:stretch>
            <a:fillRect/>
          </a:stretch>
        </p:blipFill>
        <p:spPr>
          <a:xfrm>
            <a:off x="1399880" y="2446003"/>
            <a:ext cx="791233" cy="520599"/>
          </a:xfrm>
          <a:prstGeom prst="rect">
            <a:avLst/>
          </a:prstGeom>
        </p:spPr>
      </p:pic>
      <p:pic>
        <p:nvPicPr>
          <p:cNvPr id="35" name="Picture 34"/>
          <p:cNvPicPr>
            <a:picLocks noChangeAspect="1"/>
          </p:cNvPicPr>
          <p:nvPr/>
        </p:nvPicPr>
        <p:blipFill>
          <a:blip r:embed="rId8">
            <a:biLevel thresh="25000"/>
          </a:blip>
          <a:stretch>
            <a:fillRect/>
          </a:stretch>
        </p:blipFill>
        <p:spPr>
          <a:xfrm>
            <a:off x="8414133" y="2386316"/>
            <a:ext cx="791233" cy="520599"/>
          </a:xfrm>
          <a:prstGeom prst="rect">
            <a:avLst/>
          </a:prstGeom>
        </p:spPr>
      </p:pic>
    </p:spTree>
    <p:extLst>
      <p:ext uri="{BB962C8B-B14F-4D97-AF65-F5344CB8AC3E}">
        <p14:creationId xmlns:p14="http://schemas.microsoft.com/office/powerpoint/2010/main" val="20290066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47"/>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Site to Site VPN</a:t>
            </a:r>
            <a:endParaRPr lang="en-US" dirty="0"/>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2312820243"/>
              </p:ext>
            </p:extLst>
          </p:nvPr>
        </p:nvGraphicFramePr>
        <p:xfrm>
          <a:off x="274702" y="2125677"/>
          <a:ext cx="11887200" cy="3385185"/>
        </p:xfrm>
        <a:graphic>
          <a:graphicData uri="http://schemas.openxmlformats.org/drawingml/2006/table">
            <a:tbl>
              <a:tblPr firstRow="1" bandRow="1">
                <a:tableStyleId>{5C22544A-7EE6-4342-B048-85BDC9FD1C3A}</a:tableStyleId>
              </a:tblPr>
              <a:tblGrid>
                <a:gridCol w="4754880"/>
                <a:gridCol w="3566160"/>
                <a:gridCol w="3566160"/>
              </a:tblGrid>
              <a:tr h="370840">
                <a:tc>
                  <a:txBody>
                    <a:bodyPr/>
                    <a:lstStyle/>
                    <a:p>
                      <a:pPr marL="0" indent="0" algn="l" defTabSz="932742" rtl="0" eaLnBrk="1" latinLnBrk="0" hangingPunct="1">
                        <a:buFont typeface="Arial" panose="020B0604020202020204" pitchFamily="34" charset="0"/>
                        <a:buNone/>
                      </a:pPr>
                      <a:r>
                        <a:rPr lang="en-GB" sz="2400" b="1" kern="1200" dirty="0" smtClean="0">
                          <a:gradFill>
                            <a:gsLst>
                              <a:gs pos="8537">
                                <a:schemeClr val="tx1"/>
                              </a:gs>
                              <a:gs pos="34000">
                                <a:schemeClr val="tx1"/>
                              </a:gs>
                            </a:gsLst>
                            <a:lin ang="5400000" scaled="1"/>
                          </a:gradFill>
                          <a:latin typeface="Segoe UI Semibold" panose="020B0702040204020203" pitchFamily="34" charset="0"/>
                          <a:ea typeface="+mn-ea"/>
                          <a:cs typeface="Segoe UI Semibold" panose="020B0702040204020203" pitchFamily="34" charset="0"/>
                        </a:rPr>
                        <a:t>Target scenarios</a:t>
                      </a:r>
                    </a:p>
                  </a:txBody>
                  <a:tcPr marL="182880" marT="146304" marB="182880">
                    <a:lnL w="12700" cmpd="sng">
                      <a:noFill/>
                    </a:lnL>
                    <a:lnR w="28575" cap="flat" cmpd="sng" algn="ctr">
                      <a:solidFill>
                        <a:schemeClr val="bg2"/>
                      </a:solidFill>
                      <a:prstDash val="solid"/>
                      <a:round/>
                      <a:headEnd type="none" w="med" len="med"/>
                      <a:tailEnd type="none" w="med" len="med"/>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defTabSz="932742" rtl="0" eaLnBrk="1" latinLnBrk="0" hangingPunct="1">
                        <a:buFont typeface="Arial" panose="020B0604020202020204" pitchFamily="34" charset="0"/>
                        <a:buNone/>
                      </a:pPr>
                      <a:r>
                        <a:rPr lang="en-GB" sz="2400" b="1" kern="1200" dirty="0" smtClean="0">
                          <a:gradFill>
                            <a:gsLst>
                              <a:gs pos="8537">
                                <a:schemeClr val="tx1"/>
                              </a:gs>
                              <a:gs pos="34000">
                                <a:schemeClr val="tx1"/>
                              </a:gs>
                            </a:gsLst>
                            <a:lin ang="5400000" scaled="1"/>
                          </a:gradFill>
                          <a:latin typeface="Segoe UI Semibold" panose="020B0702040204020203" pitchFamily="34" charset="0"/>
                          <a:ea typeface="+mn-ea"/>
                          <a:cs typeface="Segoe UI Semibold" panose="020B0702040204020203" pitchFamily="34" charset="0"/>
                        </a:rPr>
                        <a:t>Key benefits</a:t>
                      </a:r>
                    </a:p>
                  </a:txBody>
                  <a:tcPr marL="182880" marT="146304" marB="18288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defTabSz="932742" rtl="0" eaLnBrk="1" latinLnBrk="0" hangingPunct="1">
                        <a:buFont typeface="Arial" panose="020B0604020202020204" pitchFamily="34" charset="0"/>
                        <a:buNone/>
                      </a:pPr>
                      <a:r>
                        <a:rPr lang="en-GB" sz="2400" b="1" kern="1200" dirty="0" smtClean="0">
                          <a:gradFill>
                            <a:gsLst>
                              <a:gs pos="8537">
                                <a:schemeClr val="tx1"/>
                              </a:gs>
                              <a:gs pos="34000">
                                <a:schemeClr val="tx1"/>
                              </a:gs>
                            </a:gsLst>
                            <a:lin ang="5400000" scaled="1"/>
                          </a:gradFill>
                          <a:latin typeface="Segoe UI Semibold" panose="020B0702040204020203" pitchFamily="34" charset="0"/>
                          <a:ea typeface="+mn-ea"/>
                          <a:cs typeface="Segoe UI Semibold" panose="020B0702040204020203" pitchFamily="34" charset="0"/>
                        </a:rPr>
                        <a:t>Constraints</a:t>
                      </a:r>
                      <a:endParaRPr lang="en-US" sz="2400" b="1" kern="1200" dirty="0">
                        <a:gradFill>
                          <a:gsLst>
                            <a:gs pos="8537">
                              <a:schemeClr val="tx1"/>
                            </a:gs>
                            <a:gs pos="34000">
                              <a:schemeClr val="tx1"/>
                            </a:gs>
                          </a:gsLst>
                          <a:lin ang="5400000" scaled="1"/>
                        </a:gradFill>
                        <a:latin typeface="Segoe UI Semibold" panose="020B0702040204020203" pitchFamily="34" charset="0"/>
                        <a:ea typeface="+mn-ea"/>
                        <a:cs typeface="Segoe UI Semibold" panose="020B0702040204020203" pitchFamily="34" charset="0"/>
                      </a:endParaRPr>
                    </a:p>
                  </a:txBody>
                  <a:tcPr marL="182880" marT="146304" marB="182880">
                    <a:lnL w="28575" cap="flat" cmpd="sng" algn="ctr">
                      <a:solidFill>
                        <a:schemeClr val="bg2"/>
                      </a:solidFill>
                      <a:prstDash val="solid"/>
                      <a:round/>
                      <a:headEnd type="none" w="med" len="med"/>
                      <a:tailEnd type="none" w="med" len="med"/>
                    </a:lnL>
                    <a:lnR w="12700" cmpd="sng">
                      <a:noFill/>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285750" lvl="0" indent="-285750" algn="l" defTabSz="932742" rtl="0" eaLnBrk="1" latinLnBrk="0" hangingPunct="1">
                        <a:lnSpc>
                          <a:spcPct val="99000"/>
                        </a:lnSpc>
                        <a:spcAft>
                          <a:spcPts val="1200"/>
                        </a:spcAft>
                        <a:buFont typeface="Arial" panose="020B0604020202020204" pitchFamily="34" charset="0"/>
                        <a:buChar char="•"/>
                      </a:pPr>
                      <a:r>
                        <a:rPr lang="en-GB" sz="1800" kern="1200" dirty="0" smtClean="0">
                          <a:gradFill>
                            <a:gsLst>
                              <a:gs pos="17073">
                                <a:schemeClr val="bg1"/>
                              </a:gs>
                              <a:gs pos="62000">
                                <a:schemeClr val="bg1"/>
                              </a:gs>
                            </a:gsLst>
                            <a:lin ang="5400000" scaled="1"/>
                          </a:gradFill>
                          <a:latin typeface="+mn-lt"/>
                          <a:ea typeface="+mn-ea"/>
                          <a:cs typeface="+mn-cs"/>
                        </a:rPr>
                        <a:t>Infrastructure connectivity</a:t>
                      </a:r>
                    </a:p>
                    <a:p>
                      <a:pPr marL="285750" lvl="0" indent="-285750" algn="l" defTabSz="932742" rtl="0" eaLnBrk="1" latinLnBrk="0" hangingPunct="1">
                        <a:lnSpc>
                          <a:spcPct val="99000"/>
                        </a:lnSpc>
                        <a:spcAft>
                          <a:spcPts val="1200"/>
                        </a:spcAft>
                        <a:buFont typeface="Arial" panose="020B0604020202020204" pitchFamily="34" charset="0"/>
                        <a:buChar char="•"/>
                      </a:pPr>
                      <a:r>
                        <a:rPr lang="en-GB" sz="1800" kern="1200" dirty="0" smtClean="0">
                          <a:gradFill>
                            <a:gsLst>
                              <a:gs pos="17073">
                                <a:schemeClr val="bg1"/>
                              </a:gs>
                              <a:gs pos="62000">
                                <a:schemeClr val="bg1"/>
                              </a:gs>
                            </a:gsLst>
                            <a:lin ang="5400000" scaled="1"/>
                          </a:gradFill>
                          <a:latin typeface="+mn-lt"/>
                          <a:ea typeface="+mn-ea"/>
                          <a:cs typeface="+mn-cs"/>
                        </a:rPr>
                        <a:t>VM </a:t>
                      </a:r>
                      <a:r>
                        <a:rPr lang="en-GB" sz="1800" kern="1200" dirty="0" smtClean="0">
                          <a:gradFill>
                            <a:gsLst>
                              <a:gs pos="17073">
                                <a:schemeClr val="bg1"/>
                              </a:gs>
                              <a:gs pos="62000">
                                <a:schemeClr val="bg1"/>
                              </a:gs>
                            </a:gsLst>
                            <a:lin ang="5400000" scaled="1"/>
                          </a:gradFill>
                          <a:latin typeface="+mn-lt"/>
                          <a:ea typeface="+mn-ea"/>
                          <a:cs typeface="+mn-cs"/>
                          <a:sym typeface="Wingdings" panose="05000000000000000000" pitchFamily="2" charset="2"/>
                        </a:rPr>
                        <a:t> VM</a:t>
                      </a:r>
                    </a:p>
                    <a:p>
                      <a:pPr marL="285750" lvl="0" indent="-285750" algn="l" defTabSz="932742" rtl="0" eaLnBrk="1" latinLnBrk="0" hangingPunct="1">
                        <a:lnSpc>
                          <a:spcPct val="99000"/>
                        </a:lnSpc>
                        <a:spcAft>
                          <a:spcPts val="1200"/>
                        </a:spcAft>
                        <a:buFont typeface="Arial" panose="020B0604020202020204" pitchFamily="34" charset="0"/>
                        <a:buChar char="•"/>
                      </a:pPr>
                      <a:r>
                        <a:rPr lang="en-GB" sz="1800" kern="1200" dirty="0" smtClean="0">
                          <a:gradFill>
                            <a:gsLst>
                              <a:gs pos="17073">
                                <a:schemeClr val="bg1"/>
                              </a:gs>
                              <a:gs pos="62000">
                                <a:schemeClr val="bg1"/>
                              </a:gs>
                            </a:gsLst>
                            <a:lin ang="5400000" scaled="1"/>
                          </a:gradFill>
                          <a:latin typeface="+mn-lt"/>
                          <a:ea typeface="+mn-ea"/>
                          <a:cs typeface="+mn-cs"/>
                          <a:sym typeface="Wingdings" panose="05000000000000000000" pitchFamily="2" charset="2"/>
                        </a:rPr>
                        <a:t>Cloud Service  VM</a:t>
                      </a:r>
                      <a:endParaRPr lang="en-GB" sz="1800" kern="1200" dirty="0" smtClean="0">
                        <a:gradFill>
                          <a:gsLst>
                            <a:gs pos="17073">
                              <a:schemeClr val="bg1"/>
                            </a:gs>
                            <a:gs pos="62000">
                              <a:schemeClr val="bg1"/>
                            </a:gs>
                          </a:gsLst>
                          <a:lin ang="5400000" scaled="1"/>
                        </a:gradFill>
                        <a:latin typeface="+mn-lt"/>
                        <a:ea typeface="+mn-ea"/>
                        <a:cs typeface="+mn-cs"/>
                      </a:endParaRPr>
                    </a:p>
                    <a:p>
                      <a:pPr marL="285750" indent="-285750">
                        <a:buFont typeface="Arial" panose="020B0604020202020204" pitchFamily="34" charset="0"/>
                        <a:buChar char="•"/>
                      </a:pPr>
                      <a:endParaRPr lang="en-US" dirty="0" smtClean="0">
                        <a:gradFill>
                          <a:gsLst>
                            <a:gs pos="17073">
                              <a:schemeClr val="bg1"/>
                            </a:gs>
                            <a:gs pos="62000">
                              <a:schemeClr val="bg1"/>
                            </a:gs>
                          </a:gsLst>
                          <a:lin ang="5400000" scaled="1"/>
                        </a:gradFill>
                      </a:endParaRPr>
                    </a:p>
                    <a:p>
                      <a:endParaRPr lang="en-GB" dirty="0" smtClean="0">
                        <a:gradFill>
                          <a:gsLst>
                            <a:gs pos="17073">
                              <a:schemeClr val="bg1"/>
                            </a:gs>
                            <a:gs pos="62000">
                              <a:schemeClr val="bg1"/>
                            </a:gs>
                          </a:gsLst>
                          <a:lin ang="5400000" scaled="1"/>
                        </a:gradFill>
                      </a:endParaRPr>
                    </a:p>
                  </a:txBody>
                  <a:tcPr marL="182880" marT="146304" marB="182880">
                    <a:lnL w="12700" cmpd="sng">
                      <a:noFill/>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285750" lvl="0" indent="-285750" algn="l" defTabSz="932742" rtl="0" eaLnBrk="1" latinLnBrk="0" hangingPunct="1">
                        <a:lnSpc>
                          <a:spcPct val="99000"/>
                        </a:lnSpc>
                        <a:spcAft>
                          <a:spcPts val="1200"/>
                        </a:spcAft>
                        <a:buFont typeface="Arial" panose="020B0604020202020204" pitchFamily="34" charset="0"/>
                        <a:buChar char="•"/>
                      </a:pPr>
                      <a:r>
                        <a:rPr lang="en-GB" sz="1800" kern="1200" dirty="0" smtClean="0">
                          <a:gradFill>
                            <a:gsLst>
                              <a:gs pos="17073">
                                <a:schemeClr val="bg1"/>
                              </a:gs>
                              <a:gs pos="62000">
                                <a:schemeClr val="bg1"/>
                              </a:gs>
                            </a:gsLst>
                            <a:lin ang="5400000" scaled="1"/>
                          </a:gradFill>
                          <a:latin typeface="+mn-lt"/>
                          <a:ea typeface="+mn-ea"/>
                          <a:cs typeface="+mn-cs"/>
                        </a:rPr>
                        <a:t>Network level access between </a:t>
                      </a:r>
                      <a:r>
                        <a:rPr lang="en-GB" sz="1800" kern="1200" dirty="0" err="1" smtClean="0">
                          <a:gradFill>
                            <a:gsLst>
                              <a:gs pos="17073">
                                <a:schemeClr val="bg1"/>
                              </a:gs>
                              <a:gs pos="62000">
                                <a:schemeClr val="bg1"/>
                              </a:gs>
                            </a:gsLst>
                            <a:lin ang="5400000" scaled="1"/>
                          </a:gradFill>
                          <a:latin typeface="+mn-lt"/>
                          <a:ea typeface="+mn-ea"/>
                          <a:cs typeface="+mn-cs"/>
                        </a:rPr>
                        <a:t>on-premise</a:t>
                      </a:r>
                      <a:r>
                        <a:rPr lang="en-GB" sz="1800" kern="1200" dirty="0" smtClean="0">
                          <a:gradFill>
                            <a:gsLst>
                              <a:gs pos="17073">
                                <a:schemeClr val="bg1"/>
                              </a:gs>
                              <a:gs pos="62000">
                                <a:schemeClr val="bg1"/>
                              </a:gs>
                            </a:gsLst>
                            <a:lin ang="5400000" scaled="1"/>
                          </a:gradFill>
                          <a:latin typeface="+mn-lt"/>
                          <a:ea typeface="+mn-ea"/>
                          <a:cs typeface="+mn-cs"/>
                        </a:rPr>
                        <a:t> and cloud resources</a:t>
                      </a:r>
                    </a:p>
                    <a:p>
                      <a:pPr marL="285750" lvl="0" indent="-285750" algn="l" defTabSz="932742" rtl="0" eaLnBrk="1" latinLnBrk="0" hangingPunct="1">
                        <a:lnSpc>
                          <a:spcPct val="99000"/>
                        </a:lnSpc>
                        <a:spcAft>
                          <a:spcPts val="1200"/>
                        </a:spcAft>
                        <a:buFont typeface="Arial" panose="020B0604020202020204" pitchFamily="34" charset="0"/>
                        <a:buChar char="•"/>
                      </a:pPr>
                      <a:r>
                        <a:rPr lang="en-GB" sz="1800" kern="1200" dirty="0" smtClean="0">
                          <a:gradFill>
                            <a:gsLst>
                              <a:gs pos="17073">
                                <a:schemeClr val="bg1"/>
                              </a:gs>
                              <a:gs pos="62000">
                                <a:schemeClr val="bg1"/>
                              </a:gs>
                            </a:gsLst>
                            <a:lin ang="5400000" scaled="1"/>
                          </a:gradFill>
                          <a:latin typeface="+mn-lt"/>
                          <a:ea typeface="+mn-ea"/>
                          <a:cs typeface="+mn-cs"/>
                        </a:rPr>
                        <a:t>Familiar to infrastructure teams</a:t>
                      </a:r>
                    </a:p>
                    <a:p>
                      <a:pPr marL="285750" lvl="0" indent="-285750" algn="l" defTabSz="932742" rtl="0" eaLnBrk="1" latinLnBrk="0" hangingPunct="1">
                        <a:lnSpc>
                          <a:spcPct val="99000"/>
                        </a:lnSpc>
                        <a:spcAft>
                          <a:spcPts val="1200"/>
                        </a:spcAft>
                        <a:buFont typeface="Arial" panose="020B0604020202020204" pitchFamily="34" charset="0"/>
                        <a:buChar char="•"/>
                      </a:pPr>
                      <a:r>
                        <a:rPr lang="en-GB" sz="1800" kern="1200" dirty="0" smtClean="0">
                          <a:gradFill>
                            <a:gsLst>
                              <a:gs pos="17073">
                                <a:schemeClr val="bg1"/>
                              </a:gs>
                              <a:gs pos="62000">
                                <a:schemeClr val="bg1"/>
                              </a:gs>
                            </a:gsLst>
                            <a:lin ang="5400000" scaled="1"/>
                          </a:gradFill>
                          <a:latin typeface="+mn-lt"/>
                          <a:ea typeface="+mn-ea"/>
                          <a:cs typeface="+mn-cs"/>
                        </a:rPr>
                        <a:t>Relatively easy to setup</a:t>
                      </a:r>
                    </a:p>
                    <a:p>
                      <a:pPr marL="285750" lvl="0" indent="-285750">
                        <a:buFont typeface="Arial" panose="020B0604020202020204" pitchFamily="34" charset="0"/>
                        <a:buChar char="•"/>
                      </a:pPr>
                      <a:endParaRPr lang="en-GB" dirty="0" smtClean="0">
                        <a:gradFill>
                          <a:gsLst>
                            <a:gs pos="17073">
                              <a:schemeClr val="bg1"/>
                            </a:gs>
                            <a:gs pos="62000">
                              <a:schemeClr val="bg1"/>
                            </a:gs>
                          </a:gsLst>
                          <a:lin ang="5400000" scaled="1"/>
                        </a:gradFill>
                      </a:endParaRPr>
                    </a:p>
                  </a:txBody>
                  <a:tcPr marL="182880" marT="146304" marB="18288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285750" lvl="0" indent="-285750" algn="l" defTabSz="932742" rtl="0" eaLnBrk="1" latinLnBrk="0" hangingPunct="1">
                        <a:lnSpc>
                          <a:spcPct val="99000"/>
                        </a:lnSpc>
                        <a:spcAft>
                          <a:spcPts val="1200"/>
                        </a:spcAft>
                        <a:buFont typeface="Arial" panose="020B0604020202020204" pitchFamily="34" charset="0"/>
                        <a:buChar char="•"/>
                      </a:pPr>
                      <a:r>
                        <a:rPr lang="en-GB" sz="1800" kern="1200" dirty="0" smtClean="0">
                          <a:gradFill>
                            <a:gsLst>
                              <a:gs pos="17073">
                                <a:schemeClr val="bg1"/>
                              </a:gs>
                              <a:gs pos="62000">
                                <a:schemeClr val="bg1"/>
                              </a:gs>
                            </a:gsLst>
                            <a:lin ang="5400000" scaled="1"/>
                          </a:gradFill>
                          <a:latin typeface="+mn-lt"/>
                          <a:ea typeface="+mn-ea"/>
                          <a:cs typeface="+mn-cs"/>
                        </a:rPr>
                        <a:t>Needs cloud resource to </a:t>
                      </a:r>
                      <a:br>
                        <a:rPr lang="en-GB" sz="1800" kern="1200" dirty="0" smtClean="0">
                          <a:gradFill>
                            <a:gsLst>
                              <a:gs pos="17073">
                                <a:schemeClr val="bg1"/>
                              </a:gs>
                              <a:gs pos="62000">
                                <a:schemeClr val="bg1"/>
                              </a:gs>
                            </a:gsLst>
                            <a:lin ang="5400000" scaled="1"/>
                          </a:gradFill>
                          <a:latin typeface="+mn-lt"/>
                          <a:ea typeface="+mn-ea"/>
                          <a:cs typeface="+mn-cs"/>
                        </a:rPr>
                      </a:br>
                      <a:r>
                        <a:rPr lang="en-GB" sz="1800" kern="1200" dirty="0" smtClean="0">
                          <a:gradFill>
                            <a:gsLst>
                              <a:gs pos="17073">
                                <a:schemeClr val="bg1"/>
                              </a:gs>
                              <a:gs pos="62000">
                                <a:schemeClr val="bg1"/>
                              </a:gs>
                            </a:gsLst>
                            <a:lin ang="5400000" scaled="1"/>
                          </a:gradFill>
                          <a:latin typeface="+mn-lt"/>
                          <a:ea typeface="+mn-ea"/>
                          <a:cs typeface="+mn-cs"/>
                        </a:rPr>
                        <a:t>be part of a virtual network </a:t>
                      </a:r>
                      <a:br>
                        <a:rPr lang="en-GB" sz="1800" kern="1200" dirty="0" smtClean="0">
                          <a:gradFill>
                            <a:gsLst>
                              <a:gs pos="17073">
                                <a:schemeClr val="bg1"/>
                              </a:gs>
                              <a:gs pos="62000">
                                <a:schemeClr val="bg1"/>
                              </a:gs>
                            </a:gsLst>
                            <a:lin ang="5400000" scaled="1"/>
                          </a:gradFill>
                          <a:latin typeface="+mn-lt"/>
                          <a:ea typeface="+mn-ea"/>
                          <a:cs typeface="+mn-cs"/>
                        </a:rPr>
                      </a:br>
                      <a:r>
                        <a:rPr lang="en-GB" sz="1800" kern="1200" dirty="0" smtClean="0">
                          <a:gradFill>
                            <a:gsLst>
                              <a:gs pos="17073">
                                <a:schemeClr val="bg1"/>
                              </a:gs>
                              <a:gs pos="62000">
                                <a:schemeClr val="bg1"/>
                              </a:gs>
                            </a:gsLst>
                            <a:lin ang="5400000" scaled="1"/>
                          </a:gradFill>
                          <a:latin typeface="+mn-lt"/>
                          <a:ea typeface="+mn-ea"/>
                          <a:cs typeface="+mn-cs"/>
                        </a:rPr>
                        <a:t>in Azure</a:t>
                      </a:r>
                    </a:p>
                    <a:p>
                      <a:pPr marL="285750" lvl="0" indent="-285750" algn="l" defTabSz="932742" rtl="0" eaLnBrk="1" latinLnBrk="0" hangingPunct="1">
                        <a:lnSpc>
                          <a:spcPct val="99000"/>
                        </a:lnSpc>
                        <a:spcAft>
                          <a:spcPts val="1200"/>
                        </a:spcAft>
                        <a:buFont typeface="Arial" panose="020B0604020202020204" pitchFamily="34" charset="0"/>
                        <a:buChar char="•"/>
                      </a:pPr>
                      <a:r>
                        <a:rPr lang="en-GB" sz="1800" kern="1200" dirty="0" smtClean="0">
                          <a:gradFill>
                            <a:gsLst>
                              <a:gs pos="17073">
                                <a:schemeClr val="bg1"/>
                              </a:gs>
                              <a:gs pos="62000">
                                <a:schemeClr val="bg1"/>
                              </a:gs>
                            </a:gsLst>
                            <a:lin ang="5400000" scaled="1"/>
                          </a:gradFill>
                          <a:latin typeface="+mn-lt"/>
                          <a:ea typeface="+mn-ea"/>
                          <a:cs typeface="+mn-cs"/>
                        </a:rPr>
                        <a:t>Lower latency and bandwidth then Express Route</a:t>
                      </a:r>
                    </a:p>
                    <a:p>
                      <a:pPr marL="285750" indent="-285750">
                        <a:buFont typeface="Arial" panose="020B0604020202020204" pitchFamily="34" charset="0"/>
                        <a:buChar char="•"/>
                      </a:pPr>
                      <a:endParaRPr lang="en-US" dirty="0" smtClean="0">
                        <a:gradFill>
                          <a:gsLst>
                            <a:gs pos="17073">
                              <a:schemeClr val="bg1"/>
                            </a:gs>
                            <a:gs pos="62000">
                              <a:schemeClr val="bg1"/>
                            </a:gs>
                          </a:gsLst>
                          <a:lin ang="5400000" scaled="1"/>
                        </a:gradFill>
                      </a:endParaRPr>
                    </a:p>
                    <a:p>
                      <a:pPr marL="285750" indent="-285750">
                        <a:buFont typeface="Arial" panose="020B0604020202020204" pitchFamily="34" charset="0"/>
                        <a:buChar char="•"/>
                      </a:pPr>
                      <a:endParaRPr lang="en-US" dirty="0">
                        <a:gradFill>
                          <a:gsLst>
                            <a:gs pos="17073">
                              <a:schemeClr val="bg1"/>
                            </a:gs>
                            <a:gs pos="62000">
                              <a:schemeClr val="bg1"/>
                            </a:gs>
                          </a:gsLst>
                          <a:lin ang="5400000" scaled="1"/>
                        </a:gradFill>
                      </a:endParaRPr>
                    </a:p>
                  </a:txBody>
                  <a:tcPr marL="182880" marT="146304" marB="182880">
                    <a:lnL w="28575" cap="flat" cmpd="sng" algn="ctr">
                      <a:solidFill>
                        <a:schemeClr val="bg2"/>
                      </a:solidFill>
                      <a:prstDash val="solid"/>
                      <a:round/>
                      <a:headEnd type="none" w="med" len="med"/>
                      <a:tailEnd type="none" w="med" len="med"/>
                    </a:lnL>
                    <a:lnR w="12700" cmpd="sng">
                      <a:noFill/>
                    </a:lnR>
                    <a:lnT w="28575"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4" name="TextBox 3"/>
          <p:cNvSpPr txBox="1"/>
          <p:nvPr/>
        </p:nvSpPr>
        <p:spPr>
          <a:xfrm>
            <a:off x="274702" y="1211287"/>
            <a:ext cx="11233251" cy="627864"/>
          </a:xfrm>
          <a:prstGeom prst="rect">
            <a:avLst/>
          </a:prstGeom>
          <a:noFill/>
        </p:spPr>
        <p:txBody>
          <a:bodyPr wrap="square" lIns="182880" tIns="146304" rIns="182880" bIns="146304" rtlCol="0">
            <a:spAutoFit/>
          </a:bodyPr>
          <a:lstStyle>
            <a:defPPr>
              <a:defRPr lang="en-US"/>
            </a:defPPr>
            <a:lvl1pPr>
              <a:lnSpc>
                <a:spcPct val="90000"/>
              </a:lnSpc>
              <a:spcAft>
                <a:spcPts val="600"/>
              </a:spcAft>
              <a:defRPr sz="2400">
                <a:gradFill>
                  <a:gsLst>
                    <a:gs pos="8537">
                      <a:schemeClr val="tx1"/>
                    </a:gs>
                    <a:gs pos="34000">
                      <a:schemeClr val="tx1"/>
                    </a:gs>
                  </a:gsLst>
                  <a:lin ang="5400000" scaled="1"/>
                </a:gradFill>
              </a:defRPr>
            </a:lvl1pPr>
          </a:lstStyle>
          <a:p>
            <a:r>
              <a:rPr lang="en-GB" dirty="0"/>
              <a:t>Easily connect your Azure network to your </a:t>
            </a:r>
            <a:r>
              <a:rPr lang="en-GB" dirty="0" err="1" smtClean="0"/>
              <a:t>on-premise</a:t>
            </a:r>
            <a:r>
              <a:rPr lang="en-GB" dirty="0" smtClean="0"/>
              <a:t> </a:t>
            </a:r>
            <a:r>
              <a:rPr lang="en-GB" dirty="0"/>
              <a:t>network</a:t>
            </a:r>
          </a:p>
        </p:txBody>
      </p:sp>
    </p:spTree>
    <p:extLst>
      <p:ext uri="{BB962C8B-B14F-4D97-AF65-F5344CB8AC3E}">
        <p14:creationId xmlns:p14="http://schemas.microsoft.com/office/powerpoint/2010/main" val="382442667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BizTalk in Azure IaaS</a:t>
            </a:r>
            <a:endParaRPr lang="en-US" dirty="0"/>
          </a:p>
        </p:txBody>
      </p:sp>
      <p:sp>
        <p:nvSpPr>
          <p:cNvPr id="3" name="Rounded Rectangle 2"/>
          <p:cNvSpPr/>
          <p:nvPr/>
        </p:nvSpPr>
        <p:spPr>
          <a:xfrm>
            <a:off x="1734847" y="1850826"/>
            <a:ext cx="3419546" cy="4832831"/>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en-US" sz="1836"/>
          </a:p>
        </p:txBody>
      </p:sp>
      <p:pic>
        <p:nvPicPr>
          <p:cNvPr id="5" name="Picture 4"/>
          <p:cNvPicPr>
            <a:picLocks noChangeAspect="1"/>
          </p:cNvPicPr>
          <p:nvPr/>
        </p:nvPicPr>
        <p:blipFill>
          <a:blip r:embed="rId3"/>
          <a:stretch>
            <a:fillRect/>
          </a:stretch>
        </p:blipFill>
        <p:spPr>
          <a:xfrm>
            <a:off x="3127757" y="2058027"/>
            <a:ext cx="569524" cy="716383"/>
          </a:xfrm>
          <a:prstGeom prst="rect">
            <a:avLst/>
          </a:prstGeom>
        </p:spPr>
      </p:pic>
      <p:pic>
        <p:nvPicPr>
          <p:cNvPr id="10" name="Picture 9"/>
          <p:cNvPicPr>
            <a:picLocks noChangeAspect="1"/>
          </p:cNvPicPr>
          <p:nvPr/>
        </p:nvPicPr>
        <p:blipFill>
          <a:blip r:embed="rId4"/>
          <a:stretch>
            <a:fillRect/>
          </a:stretch>
        </p:blipFill>
        <p:spPr>
          <a:xfrm>
            <a:off x="2194186" y="5539352"/>
            <a:ext cx="581448" cy="744021"/>
          </a:xfrm>
          <a:prstGeom prst="rect">
            <a:avLst/>
          </a:prstGeom>
        </p:spPr>
      </p:pic>
      <p:pic>
        <p:nvPicPr>
          <p:cNvPr id="12" name="Picture 11"/>
          <p:cNvPicPr>
            <a:picLocks noChangeAspect="1"/>
          </p:cNvPicPr>
          <p:nvPr/>
        </p:nvPicPr>
        <p:blipFill>
          <a:blip r:embed="rId5"/>
          <a:stretch>
            <a:fillRect/>
          </a:stretch>
        </p:blipFill>
        <p:spPr>
          <a:xfrm>
            <a:off x="3714856" y="5548715"/>
            <a:ext cx="697601" cy="824074"/>
          </a:xfrm>
          <a:prstGeom prst="rect">
            <a:avLst/>
          </a:prstGeom>
        </p:spPr>
      </p:pic>
      <p:pic>
        <p:nvPicPr>
          <p:cNvPr id="13" name="Picture 12"/>
          <p:cNvPicPr>
            <a:picLocks noChangeAspect="1"/>
          </p:cNvPicPr>
          <p:nvPr/>
        </p:nvPicPr>
        <p:blipFill>
          <a:blip r:embed="rId6"/>
          <a:stretch>
            <a:fillRect/>
          </a:stretch>
        </p:blipFill>
        <p:spPr>
          <a:xfrm>
            <a:off x="3715324" y="3217650"/>
            <a:ext cx="545404" cy="811973"/>
          </a:xfrm>
          <a:prstGeom prst="rect">
            <a:avLst/>
          </a:prstGeom>
        </p:spPr>
      </p:pic>
      <p:sp>
        <p:nvSpPr>
          <p:cNvPr id="18" name="TextBox 17"/>
          <p:cNvSpPr txBox="1"/>
          <p:nvPr/>
        </p:nvSpPr>
        <p:spPr>
          <a:xfrm>
            <a:off x="2703326" y="2721719"/>
            <a:ext cx="1123514" cy="254262"/>
          </a:xfrm>
          <a:prstGeom prst="rect">
            <a:avLst/>
          </a:prstGeom>
          <a:noFill/>
        </p:spPr>
        <p:txBody>
          <a:bodyPr wrap="none" rtlCol="0">
            <a:spAutoFit/>
          </a:bodyPr>
          <a:lstStyle/>
          <a:p>
            <a:r>
              <a:rPr lang="en-GB" sz="1020" dirty="0"/>
              <a:t>Active Directory</a:t>
            </a:r>
            <a:endParaRPr lang="en-US" sz="1020" dirty="0"/>
          </a:p>
        </p:txBody>
      </p:sp>
      <p:sp>
        <p:nvSpPr>
          <p:cNvPr id="20" name="TextBox 19"/>
          <p:cNvSpPr txBox="1"/>
          <p:nvPr/>
        </p:nvSpPr>
        <p:spPr>
          <a:xfrm>
            <a:off x="3521095" y="4010581"/>
            <a:ext cx="888085" cy="254262"/>
          </a:xfrm>
          <a:prstGeom prst="rect">
            <a:avLst/>
          </a:prstGeom>
          <a:noFill/>
        </p:spPr>
        <p:txBody>
          <a:bodyPr wrap="none" rtlCol="0">
            <a:spAutoFit/>
          </a:bodyPr>
          <a:lstStyle/>
          <a:p>
            <a:r>
              <a:rPr lang="en-GB" sz="1020" dirty="0"/>
              <a:t>LOB </a:t>
            </a:r>
            <a:r>
              <a:rPr lang="en-GB" sz="1020" dirty="0" smtClean="0"/>
              <a:t>servers</a:t>
            </a:r>
            <a:endParaRPr lang="en-US" sz="1020" dirty="0"/>
          </a:p>
        </p:txBody>
      </p:sp>
      <p:sp>
        <p:nvSpPr>
          <p:cNvPr id="23" name="TextBox 22"/>
          <p:cNvSpPr txBox="1"/>
          <p:nvPr/>
        </p:nvSpPr>
        <p:spPr>
          <a:xfrm>
            <a:off x="1870658" y="6297191"/>
            <a:ext cx="1198720" cy="254262"/>
          </a:xfrm>
          <a:prstGeom prst="rect">
            <a:avLst/>
          </a:prstGeom>
          <a:noFill/>
        </p:spPr>
        <p:txBody>
          <a:bodyPr wrap="none" rtlCol="0">
            <a:spAutoFit/>
          </a:bodyPr>
          <a:lstStyle/>
          <a:p>
            <a:r>
              <a:rPr lang="en-GB" sz="1020" dirty="0"/>
              <a:t>Database </a:t>
            </a:r>
            <a:r>
              <a:rPr lang="en-GB" sz="1020" dirty="0" smtClean="0"/>
              <a:t>servers</a:t>
            </a:r>
            <a:endParaRPr lang="en-US" sz="1020" dirty="0"/>
          </a:p>
        </p:txBody>
      </p:sp>
      <p:sp>
        <p:nvSpPr>
          <p:cNvPr id="24" name="TextBox 23"/>
          <p:cNvSpPr txBox="1"/>
          <p:nvPr/>
        </p:nvSpPr>
        <p:spPr>
          <a:xfrm>
            <a:off x="3641875" y="6317249"/>
            <a:ext cx="825959" cy="254262"/>
          </a:xfrm>
          <a:prstGeom prst="rect">
            <a:avLst/>
          </a:prstGeom>
          <a:noFill/>
        </p:spPr>
        <p:txBody>
          <a:bodyPr wrap="none" rtlCol="0">
            <a:spAutoFit/>
          </a:bodyPr>
          <a:lstStyle/>
          <a:p>
            <a:r>
              <a:rPr lang="en-GB" sz="1020" dirty="0"/>
              <a:t>Mainframe</a:t>
            </a:r>
            <a:endParaRPr lang="en-US" sz="1020" dirty="0"/>
          </a:p>
        </p:txBody>
      </p:sp>
      <p:sp>
        <p:nvSpPr>
          <p:cNvPr id="29" name="TextBox 28"/>
          <p:cNvSpPr txBox="1"/>
          <p:nvPr/>
        </p:nvSpPr>
        <p:spPr>
          <a:xfrm>
            <a:off x="2357360" y="1520305"/>
            <a:ext cx="1881198" cy="286306"/>
          </a:xfrm>
          <a:prstGeom prst="rect">
            <a:avLst/>
          </a:prstGeom>
          <a:noFill/>
        </p:spPr>
        <p:txBody>
          <a:bodyPr wrap="none" rtlCol="0">
            <a:spAutoFit/>
          </a:bodyPr>
          <a:lstStyle/>
          <a:p>
            <a:r>
              <a:rPr lang="en-GB" sz="1224" dirty="0" smtClean="0"/>
              <a:t>On-premise data centre</a:t>
            </a:r>
            <a:endParaRPr lang="en-US" sz="1224" dirty="0"/>
          </a:p>
        </p:txBody>
      </p:sp>
      <p:grpSp>
        <p:nvGrpSpPr>
          <p:cNvPr id="42" name="Group 41"/>
          <p:cNvGrpSpPr/>
          <p:nvPr/>
        </p:nvGrpSpPr>
        <p:grpSpPr>
          <a:xfrm>
            <a:off x="4164707" y="1486135"/>
            <a:ext cx="5984205" cy="5197522"/>
            <a:chOff x="2514600" y="1457128"/>
            <a:chExt cx="5867400" cy="5096072"/>
          </a:xfrm>
        </p:grpSpPr>
        <p:sp>
          <p:nvSpPr>
            <p:cNvPr id="4" name="Rounded Rectangle 3"/>
            <p:cNvSpPr/>
            <p:nvPr/>
          </p:nvSpPr>
          <p:spPr>
            <a:xfrm>
              <a:off x="5029200" y="1814700"/>
              <a:ext cx="3352800" cy="4738500"/>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en-US" sz="1224"/>
            </a:p>
          </p:txBody>
        </p:sp>
        <p:sp>
          <p:nvSpPr>
            <p:cNvPr id="30" name="TextBox 29"/>
            <p:cNvSpPr txBox="1"/>
            <p:nvPr/>
          </p:nvSpPr>
          <p:spPr>
            <a:xfrm>
              <a:off x="6109924" y="1457128"/>
              <a:ext cx="1211294" cy="280718"/>
            </a:xfrm>
            <a:prstGeom prst="rect">
              <a:avLst/>
            </a:prstGeom>
            <a:noFill/>
            <a:ln>
              <a:solidFill>
                <a:schemeClr val="bg1">
                  <a:lumMod val="65000"/>
                </a:schemeClr>
              </a:solidFill>
            </a:ln>
          </p:spPr>
          <p:txBody>
            <a:bodyPr wrap="none" rtlCol="0">
              <a:spAutoFit/>
            </a:bodyPr>
            <a:lstStyle/>
            <a:p>
              <a:r>
                <a:rPr lang="en-GB" sz="1224" dirty="0"/>
                <a:t>Azure Network</a:t>
              </a:r>
              <a:endParaRPr lang="en-US" sz="1224" dirty="0"/>
            </a:p>
          </p:txBody>
        </p:sp>
        <p:cxnSp>
          <p:nvCxnSpPr>
            <p:cNvPr id="34" name="Straight Arrow Connector 33"/>
            <p:cNvCxnSpPr/>
            <p:nvPr/>
          </p:nvCxnSpPr>
          <p:spPr>
            <a:xfrm>
              <a:off x="2514600" y="4495800"/>
              <a:ext cx="3657600" cy="0"/>
            </a:xfrm>
            <a:prstGeom prst="straightConnector1">
              <a:avLst/>
            </a:prstGeom>
            <a:ln w="254000">
              <a:solidFill>
                <a:schemeClr val="bg1">
                  <a:lumMod val="65000"/>
                </a:schemeClr>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608281" y="4235340"/>
              <a:ext cx="1295400" cy="520920"/>
            </a:xfrm>
            <a:prstGeom prst="rect">
              <a:avLst/>
            </a:prstGeom>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24" dirty="0"/>
                <a:t>VPN</a:t>
              </a:r>
              <a:endParaRPr lang="en-US" sz="1224" dirty="0"/>
            </a:p>
          </p:txBody>
        </p:sp>
      </p:grpSp>
      <p:grpSp>
        <p:nvGrpSpPr>
          <p:cNvPr id="35" name="Group 34"/>
          <p:cNvGrpSpPr/>
          <p:nvPr/>
        </p:nvGrpSpPr>
        <p:grpSpPr>
          <a:xfrm>
            <a:off x="3053265" y="4412787"/>
            <a:ext cx="687013" cy="992477"/>
            <a:chOff x="1468804" y="4326655"/>
            <a:chExt cx="673603" cy="973105"/>
          </a:xfrm>
        </p:grpSpPr>
        <p:pic>
          <p:nvPicPr>
            <p:cNvPr id="16" name="Picture 15"/>
            <p:cNvPicPr>
              <a:picLocks noChangeAspect="1"/>
            </p:cNvPicPr>
            <p:nvPr/>
          </p:nvPicPr>
          <p:blipFill>
            <a:blip r:embed="rId7"/>
            <a:stretch>
              <a:fillRect/>
            </a:stretch>
          </p:blipFill>
          <p:spPr>
            <a:xfrm>
              <a:off x="1515060" y="4326655"/>
              <a:ext cx="627347" cy="768200"/>
            </a:xfrm>
            <a:prstGeom prst="rect">
              <a:avLst/>
            </a:prstGeom>
          </p:spPr>
        </p:pic>
        <p:sp>
          <p:nvSpPr>
            <p:cNvPr id="25" name="TextBox 24"/>
            <p:cNvSpPr txBox="1"/>
            <p:nvPr/>
          </p:nvSpPr>
          <p:spPr>
            <a:xfrm>
              <a:off x="1468804" y="5050461"/>
              <a:ext cx="585417" cy="249299"/>
            </a:xfrm>
            <a:prstGeom prst="rect">
              <a:avLst/>
            </a:prstGeom>
            <a:noFill/>
          </p:spPr>
          <p:txBody>
            <a:bodyPr wrap="none" rtlCol="0">
              <a:spAutoFit/>
            </a:bodyPr>
            <a:lstStyle/>
            <a:p>
              <a:r>
                <a:rPr lang="en-GB" sz="1020" dirty="0"/>
                <a:t>BizTalk</a:t>
              </a:r>
              <a:endParaRPr lang="en-US" sz="1020" dirty="0"/>
            </a:p>
          </p:txBody>
        </p:sp>
      </p:grpSp>
      <p:grpSp>
        <p:nvGrpSpPr>
          <p:cNvPr id="43" name="Group 42"/>
          <p:cNvGrpSpPr/>
          <p:nvPr/>
        </p:nvGrpSpPr>
        <p:grpSpPr>
          <a:xfrm>
            <a:off x="1822416" y="3245722"/>
            <a:ext cx="1438214" cy="993494"/>
            <a:chOff x="261980" y="3182370"/>
            <a:chExt cx="1410142" cy="974102"/>
          </a:xfrm>
        </p:grpSpPr>
        <p:pic>
          <p:nvPicPr>
            <p:cNvPr id="8" name="Picture 7"/>
            <p:cNvPicPr>
              <a:picLocks noChangeAspect="1"/>
            </p:cNvPicPr>
            <p:nvPr/>
          </p:nvPicPr>
          <p:blipFill>
            <a:blip r:embed="rId8"/>
            <a:stretch>
              <a:fillRect/>
            </a:stretch>
          </p:blipFill>
          <p:spPr>
            <a:xfrm>
              <a:off x="643543" y="3182370"/>
              <a:ext cx="586992" cy="768600"/>
            </a:xfrm>
            <a:prstGeom prst="rect">
              <a:avLst/>
            </a:prstGeom>
          </p:spPr>
        </p:pic>
        <p:sp>
          <p:nvSpPr>
            <p:cNvPr id="22" name="TextBox 21"/>
            <p:cNvSpPr txBox="1"/>
            <p:nvPr/>
          </p:nvSpPr>
          <p:spPr>
            <a:xfrm>
              <a:off x="261980" y="3912039"/>
              <a:ext cx="1410142" cy="244433"/>
            </a:xfrm>
            <a:prstGeom prst="rect">
              <a:avLst/>
            </a:prstGeom>
            <a:noFill/>
          </p:spPr>
          <p:txBody>
            <a:bodyPr wrap="none" rtlCol="0">
              <a:spAutoFit/>
            </a:bodyPr>
            <a:lstStyle/>
            <a:p>
              <a:r>
                <a:rPr lang="en-GB" sz="1020" dirty="0"/>
                <a:t>IIS </a:t>
              </a:r>
              <a:r>
                <a:rPr lang="en-GB" sz="1020" dirty="0" smtClean="0"/>
                <a:t>application servers</a:t>
              </a:r>
              <a:endParaRPr lang="en-US" sz="1020" dirty="0"/>
            </a:p>
          </p:txBody>
        </p:sp>
      </p:grpSp>
    </p:spTree>
    <p:extLst>
      <p:ext uri="{BB962C8B-B14F-4D97-AF65-F5344CB8AC3E}">
        <p14:creationId xmlns:p14="http://schemas.microsoft.com/office/powerpoint/2010/main" val="27070782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nodeType="afterEffect">
                                  <p:stCondLst>
                                    <p:cond delay="1000"/>
                                  </p:stCondLst>
                                  <p:childTnLst>
                                    <p:animMotion origin="layout" path="M -5.9229E-7 -3.13209E-7 L 0.45609 -0.03995 " pathEditMode="relative" rAng="0" ptsTypes="AA">
                                      <p:cBhvr>
                                        <p:cTn id="9" dur="2000" fill="hold"/>
                                        <p:tgtEl>
                                          <p:spTgt spid="35"/>
                                        </p:tgtEl>
                                        <p:attrNameLst>
                                          <p:attrName>ppt_x</p:attrName>
                                          <p:attrName>ppt_y</p:attrName>
                                        </p:attrNameLst>
                                      </p:cBhvr>
                                      <p:rCtr x="22798" y="-1997"/>
                                    </p:animMotion>
                                  </p:childTnLst>
                                </p:cTn>
                              </p:par>
                            </p:childTnLst>
                          </p:cTn>
                        </p:par>
                        <p:par>
                          <p:cTn id="10" fill="hold">
                            <p:stCondLst>
                              <p:cond delay="3000"/>
                            </p:stCondLst>
                            <p:childTnLst>
                              <p:par>
                                <p:cTn id="11" presetID="42" presetClass="path" presetSubtype="0" accel="50000" decel="50000" fill="hold" nodeType="afterEffect">
                                  <p:stCondLst>
                                    <p:cond delay="0"/>
                                  </p:stCondLst>
                                  <p:childTnLst>
                                    <p:animMotion origin="layout" path="M 4.41409E-6 -2.33772E-6 L 0.52233 -0.06468 " pathEditMode="relative" rAng="0" ptsTypes="AA">
                                      <p:cBhvr>
                                        <p:cTn id="12" dur="2000" fill="hold"/>
                                        <p:tgtEl>
                                          <p:spTgt spid="43"/>
                                        </p:tgtEl>
                                        <p:attrNameLst>
                                          <p:attrName>ppt_x</p:attrName>
                                          <p:attrName>ppt_y</p:attrName>
                                        </p:attrNameLst>
                                      </p:cBhvr>
                                      <p:rCtr x="26117" y="-32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6" name="Title 2"/>
          <p:cNvSpPr txBox="1">
            <a:spLocks/>
          </p:cNvSpPr>
          <p:nvPr/>
        </p:nvSpPr>
        <p:spPr>
          <a:xfrm>
            <a:off x="1463093" y="296863"/>
            <a:ext cx="10698745" cy="914400"/>
          </a:xfrm>
          <a:prstGeom prst="rect">
            <a:avLst/>
          </a:prstGeom>
        </p:spPr>
        <p:txBody>
          <a:bodyPr lIns="182880" tIns="146304" rIns="182880" bIns="146304" anchor="t"/>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a:lstStyle>
          <a:p>
            <a:r>
              <a:rPr lang="en-US" sz="5507" b="1" dirty="0" smtClean="0">
                <a:latin typeface="+mn-lt"/>
              </a:rPr>
              <a:t>ATTENTION: PLEASE READ</a:t>
            </a:r>
            <a:endParaRPr lang="en-US" sz="5507" b="1" dirty="0">
              <a:latin typeface="+mn-lt"/>
            </a:endParaRPr>
          </a:p>
        </p:txBody>
      </p:sp>
      <p:pic>
        <p:nvPicPr>
          <p:cNvPr id="2" name="Picture 1"/>
          <p:cNvPicPr>
            <a:picLocks noChangeAspect="1"/>
          </p:cNvPicPr>
          <p:nvPr/>
        </p:nvPicPr>
        <p:blipFill>
          <a:blip r:embed="rId3"/>
          <a:stretch>
            <a:fillRect/>
          </a:stretch>
        </p:blipFill>
        <p:spPr>
          <a:xfrm>
            <a:off x="457200" y="479425"/>
            <a:ext cx="1005893" cy="736492"/>
          </a:xfrm>
          <a:prstGeom prst="rect">
            <a:avLst/>
          </a:prstGeom>
        </p:spPr>
      </p:pic>
      <p:sp>
        <p:nvSpPr>
          <p:cNvPr id="5" name="Freeform 82"/>
          <p:cNvSpPr>
            <a:spLocks noEditPoints="1"/>
          </p:cNvSpPr>
          <p:nvPr/>
        </p:nvSpPr>
        <p:spPr bwMode="auto">
          <a:xfrm>
            <a:off x="9692919" y="4210790"/>
            <a:ext cx="2276563" cy="1877272"/>
          </a:xfrm>
          <a:custGeom>
            <a:avLst/>
            <a:gdLst>
              <a:gd name="T0" fmla="*/ 873 w 946"/>
              <a:gd name="T1" fmla="*/ 780 h 780"/>
              <a:gd name="T2" fmla="*/ 73 w 946"/>
              <a:gd name="T3" fmla="*/ 780 h 780"/>
              <a:gd name="T4" fmla="*/ 12 w 946"/>
              <a:gd name="T5" fmla="*/ 745 h 780"/>
              <a:gd name="T6" fmla="*/ 16 w 946"/>
              <a:gd name="T7" fmla="*/ 675 h 780"/>
              <a:gd name="T8" fmla="*/ 414 w 946"/>
              <a:gd name="T9" fmla="*/ 33 h 780"/>
              <a:gd name="T10" fmla="*/ 414 w 946"/>
              <a:gd name="T11" fmla="*/ 32 h 780"/>
              <a:gd name="T12" fmla="*/ 473 w 946"/>
              <a:gd name="T13" fmla="*/ 0 h 780"/>
              <a:gd name="T14" fmla="*/ 532 w 946"/>
              <a:gd name="T15" fmla="*/ 32 h 780"/>
              <a:gd name="T16" fmla="*/ 533 w 946"/>
              <a:gd name="T17" fmla="*/ 34 h 780"/>
              <a:gd name="T18" fmla="*/ 930 w 946"/>
              <a:gd name="T19" fmla="*/ 675 h 780"/>
              <a:gd name="T20" fmla="*/ 934 w 946"/>
              <a:gd name="T21" fmla="*/ 745 h 780"/>
              <a:gd name="T22" fmla="*/ 873 w 946"/>
              <a:gd name="T23" fmla="*/ 780 h 780"/>
              <a:gd name="T24" fmla="*/ 154 w 946"/>
              <a:gd name="T25" fmla="*/ 667 h 780"/>
              <a:gd name="T26" fmla="*/ 792 w 946"/>
              <a:gd name="T27" fmla="*/ 667 h 780"/>
              <a:gd name="T28" fmla="*/ 473 w 946"/>
              <a:gd name="T29" fmla="*/ 152 h 780"/>
              <a:gd name="T30" fmla="*/ 154 w 946"/>
              <a:gd name="T31" fmla="*/ 667 h 780"/>
              <a:gd name="T32" fmla="*/ 531 w 946"/>
              <a:gd name="T33" fmla="*/ 347 h 780"/>
              <a:gd name="T34" fmla="*/ 415 w 946"/>
              <a:gd name="T35" fmla="*/ 347 h 780"/>
              <a:gd name="T36" fmla="*/ 437 w 946"/>
              <a:gd name="T37" fmla="*/ 534 h 780"/>
              <a:gd name="T38" fmla="*/ 509 w 946"/>
              <a:gd name="T39" fmla="*/ 534 h 780"/>
              <a:gd name="T40" fmla="*/ 531 w 946"/>
              <a:gd name="T41" fmla="*/ 347 h 780"/>
              <a:gd name="T42" fmla="*/ 509 w 946"/>
              <a:gd name="T43" fmla="*/ 554 h 780"/>
              <a:gd name="T44" fmla="*/ 437 w 946"/>
              <a:gd name="T45" fmla="*/ 554 h 780"/>
              <a:gd name="T46" fmla="*/ 437 w 946"/>
              <a:gd name="T47" fmla="*/ 622 h 780"/>
              <a:gd name="T48" fmla="*/ 509 w 946"/>
              <a:gd name="T49" fmla="*/ 622 h 780"/>
              <a:gd name="T50" fmla="*/ 509 w 946"/>
              <a:gd name="T51" fmla="*/ 554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46" h="780">
                <a:moveTo>
                  <a:pt x="873" y="780"/>
                </a:moveTo>
                <a:cubicBezTo>
                  <a:pt x="73" y="780"/>
                  <a:pt x="73" y="780"/>
                  <a:pt x="73" y="780"/>
                </a:cubicBezTo>
                <a:cubicBezTo>
                  <a:pt x="46" y="780"/>
                  <a:pt x="24" y="767"/>
                  <a:pt x="12" y="745"/>
                </a:cubicBezTo>
                <a:cubicBezTo>
                  <a:pt x="0" y="723"/>
                  <a:pt x="2" y="697"/>
                  <a:pt x="16" y="675"/>
                </a:cubicBezTo>
                <a:cubicBezTo>
                  <a:pt x="414" y="33"/>
                  <a:pt x="414" y="33"/>
                  <a:pt x="414" y="33"/>
                </a:cubicBezTo>
                <a:cubicBezTo>
                  <a:pt x="414" y="32"/>
                  <a:pt x="414" y="32"/>
                  <a:pt x="414" y="32"/>
                </a:cubicBezTo>
                <a:cubicBezTo>
                  <a:pt x="428" y="12"/>
                  <a:pt x="450" y="0"/>
                  <a:pt x="473" y="0"/>
                </a:cubicBezTo>
                <a:cubicBezTo>
                  <a:pt x="496" y="0"/>
                  <a:pt x="518" y="12"/>
                  <a:pt x="532" y="32"/>
                </a:cubicBezTo>
                <a:cubicBezTo>
                  <a:pt x="533" y="34"/>
                  <a:pt x="533" y="34"/>
                  <a:pt x="533" y="34"/>
                </a:cubicBezTo>
                <a:cubicBezTo>
                  <a:pt x="930" y="675"/>
                  <a:pt x="930" y="675"/>
                  <a:pt x="930" y="675"/>
                </a:cubicBezTo>
                <a:cubicBezTo>
                  <a:pt x="944" y="697"/>
                  <a:pt x="946" y="723"/>
                  <a:pt x="934" y="745"/>
                </a:cubicBezTo>
                <a:cubicBezTo>
                  <a:pt x="922" y="767"/>
                  <a:pt x="900" y="780"/>
                  <a:pt x="873" y="780"/>
                </a:cubicBezTo>
                <a:close/>
                <a:moveTo>
                  <a:pt x="154" y="667"/>
                </a:moveTo>
                <a:cubicBezTo>
                  <a:pt x="792" y="667"/>
                  <a:pt x="792" y="667"/>
                  <a:pt x="792" y="667"/>
                </a:cubicBezTo>
                <a:cubicBezTo>
                  <a:pt x="473" y="152"/>
                  <a:pt x="473" y="152"/>
                  <a:pt x="473" y="152"/>
                </a:cubicBezTo>
                <a:lnTo>
                  <a:pt x="154" y="667"/>
                </a:lnTo>
                <a:close/>
                <a:moveTo>
                  <a:pt x="531" y="347"/>
                </a:moveTo>
                <a:cubicBezTo>
                  <a:pt x="415" y="347"/>
                  <a:pt x="415" y="347"/>
                  <a:pt x="415" y="347"/>
                </a:cubicBezTo>
                <a:cubicBezTo>
                  <a:pt x="437" y="534"/>
                  <a:pt x="437" y="534"/>
                  <a:pt x="437" y="534"/>
                </a:cubicBezTo>
                <a:cubicBezTo>
                  <a:pt x="509" y="534"/>
                  <a:pt x="509" y="534"/>
                  <a:pt x="509" y="534"/>
                </a:cubicBezTo>
                <a:lnTo>
                  <a:pt x="531" y="347"/>
                </a:lnTo>
                <a:close/>
                <a:moveTo>
                  <a:pt x="509" y="554"/>
                </a:moveTo>
                <a:cubicBezTo>
                  <a:pt x="437" y="554"/>
                  <a:pt x="437" y="554"/>
                  <a:pt x="437" y="554"/>
                </a:cubicBezTo>
                <a:cubicBezTo>
                  <a:pt x="437" y="622"/>
                  <a:pt x="437" y="622"/>
                  <a:pt x="437" y="622"/>
                </a:cubicBezTo>
                <a:cubicBezTo>
                  <a:pt x="509" y="622"/>
                  <a:pt x="509" y="622"/>
                  <a:pt x="509" y="622"/>
                </a:cubicBezTo>
                <a:lnTo>
                  <a:pt x="509" y="554"/>
                </a:lnTo>
                <a:close/>
              </a:path>
            </a:pathLst>
          </a:custGeom>
          <a:solidFill>
            <a:srgbClr val="FF0000"/>
          </a:solidFill>
          <a:ln>
            <a:noFill/>
          </a:ln>
        </p:spPr>
        <p:txBody>
          <a:bodyPr vert="horz" wrap="square" lIns="93260" tIns="46630" rIns="93260" bIns="46630" numCol="1" anchor="t" anchorCtr="0" compatLnSpc="1">
            <a:prstTxWarp prst="textNoShape">
              <a:avLst/>
            </a:prstTxWarp>
          </a:bodyPr>
          <a:lstStyle/>
          <a:p>
            <a:endParaRPr lang="en-US" sz="1836" dirty="0"/>
          </a:p>
        </p:txBody>
      </p:sp>
      <p:sp>
        <p:nvSpPr>
          <p:cNvPr id="7" name="Text Placeholder 3"/>
          <p:cNvSpPr txBox="1">
            <a:spLocks/>
          </p:cNvSpPr>
          <p:nvPr/>
        </p:nvSpPr>
        <p:spPr>
          <a:xfrm>
            <a:off x="274637" y="1394165"/>
            <a:ext cx="11887201" cy="4617522"/>
          </a:xfrm>
          <a:prstGeom prst="rect">
            <a:avLst/>
          </a:prstGeom>
        </p:spPr>
        <p:txBody>
          <a:bodyPr wrap="square" lIns="182880" tIns="146304" rIns="182880" bIns="146304"/>
          <a:lst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56" b="1" dirty="0" smtClean="0">
                <a:latin typeface="+mn-lt"/>
              </a:rPr>
              <a:t>Photography and copyright infringement.</a:t>
            </a:r>
            <a:endParaRPr lang="en-US" sz="2856" b="1" dirty="0">
              <a:latin typeface="+mn-lt"/>
            </a:endParaRPr>
          </a:p>
          <a:p>
            <a:pPr marL="0" indent="0">
              <a:spcBef>
                <a:spcPts val="1836"/>
              </a:spcBef>
              <a:buNone/>
            </a:pPr>
            <a:r>
              <a:rPr lang="en-US" sz="2400" dirty="0" smtClean="0"/>
              <a:t>Due to copyright laws, please refrain from searching for photography online and utilizing them in your presentations. Using imagery from movies, television, music </a:t>
            </a:r>
            <a:br>
              <a:rPr lang="en-US" sz="2400" dirty="0" smtClean="0"/>
            </a:br>
            <a:r>
              <a:rPr lang="en-US" sz="2400" dirty="0" smtClean="0"/>
              <a:t>and pop-culture is illegal, unless purchased from a stock photography site or given expressed written consent from the owner. If you have any questions regarding your imagery please contact Media Acquisitions Inquiries: </a:t>
            </a:r>
            <a:r>
              <a:rPr lang="en-US" sz="2400" dirty="0" smtClean="0">
                <a:hlinkClick r:id="rId4"/>
              </a:rPr>
              <a:t>mediaacq@microsoft.com</a:t>
            </a:r>
            <a:r>
              <a:rPr lang="en-US" sz="2400" dirty="0" smtClean="0"/>
              <a:t>. </a:t>
            </a:r>
          </a:p>
          <a:p>
            <a:pPr marL="0" indent="0">
              <a:lnSpc>
                <a:spcPct val="100000"/>
              </a:lnSpc>
              <a:spcBef>
                <a:spcPts val="0"/>
              </a:spcBef>
              <a:buNone/>
            </a:pPr>
            <a:endParaRPr lang="en-US" sz="2400" dirty="0" smtClean="0"/>
          </a:p>
          <a:p>
            <a:pPr marL="0" indent="0">
              <a:lnSpc>
                <a:spcPct val="100000"/>
              </a:lnSpc>
              <a:spcBef>
                <a:spcPts val="0"/>
              </a:spcBef>
              <a:buNone/>
            </a:pPr>
            <a:r>
              <a:rPr lang="en-US" sz="2400" dirty="0" smtClean="0"/>
              <a:t>At INTEGRATE, </a:t>
            </a:r>
            <a:r>
              <a:rPr lang="en-US" sz="2400" dirty="0"/>
              <a:t>the Presentations and Content Recording teams will </a:t>
            </a:r>
            <a:r>
              <a:rPr lang="en-US" sz="2400" dirty="0" smtClean="0"/>
              <a:t>pull any </a:t>
            </a:r>
            <a:r>
              <a:rPr lang="en-US" sz="2400" dirty="0"/>
              <a:t>session </a:t>
            </a:r>
            <a:endParaRPr lang="en-US" sz="2400" dirty="0" smtClean="0"/>
          </a:p>
          <a:p>
            <a:pPr marL="0" indent="0">
              <a:lnSpc>
                <a:spcPct val="100000"/>
              </a:lnSpc>
              <a:spcBef>
                <a:spcPts val="0"/>
              </a:spcBef>
              <a:buNone/>
            </a:pPr>
            <a:r>
              <a:rPr lang="en-US" sz="2400" dirty="0" smtClean="0"/>
              <a:t>deck </a:t>
            </a:r>
            <a:r>
              <a:rPr lang="en-US" sz="2400" dirty="0"/>
              <a:t>or recording with questionable imagery and </a:t>
            </a:r>
            <a:r>
              <a:rPr lang="en-US" sz="2400" dirty="0" smtClean="0"/>
              <a:t>the speaker </a:t>
            </a:r>
            <a:r>
              <a:rPr lang="en-US" sz="2400" dirty="0"/>
              <a:t>will be </a:t>
            </a:r>
            <a:r>
              <a:rPr lang="en-US" sz="2400" dirty="0" smtClean="0"/>
              <a:t>contacted</a:t>
            </a:r>
          </a:p>
          <a:p>
            <a:pPr marL="0" indent="0">
              <a:lnSpc>
                <a:spcPct val="100000"/>
              </a:lnSpc>
              <a:spcBef>
                <a:spcPts val="0"/>
              </a:spcBef>
              <a:buNone/>
            </a:pPr>
            <a:r>
              <a:rPr lang="en-US" sz="2400" dirty="0" smtClean="0"/>
              <a:t>for </a:t>
            </a:r>
            <a:r>
              <a:rPr lang="en-US" sz="2400" dirty="0"/>
              <a:t>resolution. If additional costs </a:t>
            </a:r>
            <a:r>
              <a:rPr lang="en-US" sz="2400" dirty="0" smtClean="0"/>
              <a:t>are incurred </a:t>
            </a:r>
            <a:r>
              <a:rPr lang="en-US" sz="2400" dirty="0"/>
              <a:t>in editing </a:t>
            </a:r>
            <a:r>
              <a:rPr lang="en-US" sz="2400" dirty="0" smtClean="0"/>
              <a:t>(before or after </a:t>
            </a:r>
            <a:r>
              <a:rPr lang="en-US" sz="2400" dirty="0"/>
              <a:t>the </a:t>
            </a:r>
            <a:endParaRPr lang="en-US" sz="2400" dirty="0" smtClean="0"/>
          </a:p>
          <a:p>
            <a:pPr marL="0" indent="0">
              <a:lnSpc>
                <a:spcPct val="100000"/>
              </a:lnSpc>
              <a:spcBef>
                <a:spcPts val="0"/>
              </a:spcBef>
              <a:buNone/>
            </a:pPr>
            <a:r>
              <a:rPr lang="en-US" sz="2400" dirty="0" smtClean="0"/>
              <a:t>session </a:t>
            </a:r>
            <a:r>
              <a:rPr lang="en-US" sz="2400" dirty="0"/>
              <a:t>has been </a:t>
            </a:r>
            <a:r>
              <a:rPr lang="en-US" sz="2400" dirty="0" smtClean="0"/>
              <a:t>delivered) an </a:t>
            </a:r>
            <a:r>
              <a:rPr lang="en-US" sz="2400" dirty="0"/>
              <a:t>I/O </a:t>
            </a:r>
            <a:r>
              <a:rPr lang="en-US" sz="2400" dirty="0" smtClean="0"/>
              <a:t>Code will </a:t>
            </a:r>
            <a:r>
              <a:rPr lang="en-US" sz="2400" dirty="0"/>
              <a:t>be requested</a:t>
            </a:r>
            <a:r>
              <a:rPr lang="en-US" sz="2400" dirty="0" smtClean="0"/>
              <a:t>. </a:t>
            </a:r>
            <a:r>
              <a:rPr lang="en-US" sz="2400" b="1" u="sng" dirty="0" smtClean="0"/>
              <a:t>The </a:t>
            </a:r>
            <a:r>
              <a:rPr lang="en-US" sz="2400" b="1" u="sng" dirty="0"/>
              <a:t>PPT </a:t>
            </a:r>
            <a:r>
              <a:rPr lang="en-US" sz="2400" b="1" u="sng" dirty="0" smtClean="0"/>
              <a:t>deck and</a:t>
            </a:r>
          </a:p>
          <a:p>
            <a:pPr marL="0" indent="0">
              <a:lnSpc>
                <a:spcPct val="100000"/>
              </a:lnSpc>
              <a:spcBef>
                <a:spcPts val="0"/>
              </a:spcBef>
              <a:buNone/>
            </a:pPr>
            <a:r>
              <a:rPr lang="en-US" sz="2400" b="1" u="sng" dirty="0" smtClean="0"/>
              <a:t>Recording </a:t>
            </a:r>
            <a:r>
              <a:rPr lang="en-US" sz="2400" b="1" u="sng" dirty="0"/>
              <a:t>will not </a:t>
            </a:r>
            <a:r>
              <a:rPr lang="en-US" sz="2400" b="1" u="sng" dirty="0" smtClean="0"/>
              <a:t>be available to attendees or on the post-show sites until</a:t>
            </a:r>
          </a:p>
          <a:p>
            <a:pPr marL="0" indent="0">
              <a:lnSpc>
                <a:spcPct val="100000"/>
              </a:lnSpc>
              <a:spcBef>
                <a:spcPts val="0"/>
              </a:spcBef>
              <a:buNone/>
            </a:pPr>
            <a:r>
              <a:rPr lang="en-US" sz="2400" b="1" u="sng" dirty="0" smtClean="0"/>
              <a:t>the </a:t>
            </a:r>
            <a:r>
              <a:rPr lang="en-US" sz="2400" b="1" u="sng" dirty="0"/>
              <a:t>editing is complete.</a:t>
            </a:r>
          </a:p>
        </p:txBody>
      </p:sp>
    </p:spTree>
    <p:extLst>
      <p:ext uri="{BB962C8B-B14F-4D97-AF65-F5344CB8AC3E}">
        <p14:creationId xmlns:p14="http://schemas.microsoft.com/office/powerpoint/2010/main" val="366118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Azure Service Bus Relay</a:t>
            </a:r>
            <a:endParaRPr lang="en-US" dirty="0"/>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2350254436"/>
              </p:ext>
            </p:extLst>
          </p:nvPr>
        </p:nvGraphicFramePr>
        <p:xfrm>
          <a:off x="274572" y="2125677"/>
          <a:ext cx="11887200" cy="2689606"/>
        </p:xfrm>
        <a:graphic>
          <a:graphicData uri="http://schemas.openxmlformats.org/drawingml/2006/table">
            <a:tbl>
              <a:tblPr firstRow="1" bandRow="1">
                <a:tableStyleId>{5C22544A-7EE6-4342-B048-85BDC9FD1C3A}</a:tableStyleId>
              </a:tblPr>
              <a:tblGrid>
                <a:gridCol w="3962400"/>
                <a:gridCol w="3962400"/>
                <a:gridCol w="3962400"/>
              </a:tblGrid>
              <a:tr h="370840">
                <a:tc>
                  <a:txBody>
                    <a:bodyPr/>
                    <a:lstStyle/>
                    <a:p>
                      <a:pPr marL="0" indent="0" algn="l" defTabSz="932742" rtl="0" eaLnBrk="1" latinLnBrk="0" hangingPunct="1">
                        <a:buFont typeface="Arial" panose="020B0604020202020204" pitchFamily="34" charset="0"/>
                        <a:buNone/>
                      </a:pPr>
                      <a:r>
                        <a:rPr lang="en-GB" sz="2400" b="1" kern="1200" dirty="0" smtClean="0">
                          <a:gradFill>
                            <a:gsLst>
                              <a:gs pos="8537">
                                <a:schemeClr val="tx1"/>
                              </a:gs>
                              <a:gs pos="34000">
                                <a:schemeClr val="tx1"/>
                              </a:gs>
                            </a:gsLst>
                            <a:lin ang="5400000" scaled="1"/>
                          </a:gradFill>
                          <a:latin typeface="Segoe UI Semibold" panose="020B0702040204020203" pitchFamily="34" charset="0"/>
                          <a:ea typeface="+mn-ea"/>
                          <a:cs typeface="Segoe UI Semibold" panose="020B0702040204020203" pitchFamily="34" charset="0"/>
                        </a:rPr>
                        <a:t>Target scenarios</a:t>
                      </a:r>
                    </a:p>
                  </a:txBody>
                  <a:tcPr marL="182880" marT="146304" marB="182880">
                    <a:lnL w="12700" cmpd="sng">
                      <a:noFill/>
                    </a:lnL>
                    <a:lnR w="28575" cap="flat" cmpd="sng" algn="ctr">
                      <a:solidFill>
                        <a:schemeClr val="bg2"/>
                      </a:solidFill>
                      <a:prstDash val="solid"/>
                      <a:round/>
                      <a:headEnd type="none" w="med" len="med"/>
                      <a:tailEnd type="none" w="med" len="med"/>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defTabSz="932742" rtl="0" eaLnBrk="1" latinLnBrk="0" hangingPunct="1">
                        <a:buFont typeface="Arial" panose="020B0604020202020204" pitchFamily="34" charset="0"/>
                        <a:buNone/>
                      </a:pPr>
                      <a:r>
                        <a:rPr lang="en-GB" sz="2400" b="1" kern="1200" dirty="0" smtClean="0">
                          <a:gradFill>
                            <a:gsLst>
                              <a:gs pos="8537">
                                <a:schemeClr val="tx1"/>
                              </a:gs>
                              <a:gs pos="34000">
                                <a:schemeClr val="tx1"/>
                              </a:gs>
                            </a:gsLst>
                            <a:lin ang="5400000" scaled="1"/>
                          </a:gradFill>
                          <a:latin typeface="Segoe UI Semibold" panose="020B0702040204020203" pitchFamily="34" charset="0"/>
                          <a:ea typeface="+mn-ea"/>
                          <a:cs typeface="Segoe UI Semibold" panose="020B0702040204020203" pitchFamily="34" charset="0"/>
                        </a:rPr>
                        <a:t>Key benefits</a:t>
                      </a:r>
                    </a:p>
                  </a:txBody>
                  <a:tcPr marL="182880" marT="146304" marB="18288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defTabSz="932742" rtl="0" eaLnBrk="1" latinLnBrk="0" hangingPunct="1">
                        <a:buFont typeface="Arial" panose="020B0604020202020204" pitchFamily="34" charset="0"/>
                        <a:buNone/>
                      </a:pPr>
                      <a:r>
                        <a:rPr lang="en-GB" sz="2400" b="1" kern="1200" dirty="0" smtClean="0">
                          <a:gradFill>
                            <a:gsLst>
                              <a:gs pos="8537">
                                <a:schemeClr val="tx1"/>
                              </a:gs>
                              <a:gs pos="34000">
                                <a:schemeClr val="tx1"/>
                              </a:gs>
                            </a:gsLst>
                            <a:lin ang="5400000" scaled="1"/>
                          </a:gradFill>
                          <a:latin typeface="Segoe UI Semibold" panose="020B0702040204020203" pitchFamily="34" charset="0"/>
                          <a:ea typeface="+mn-ea"/>
                          <a:cs typeface="Segoe UI Semibold" panose="020B0702040204020203" pitchFamily="34" charset="0"/>
                        </a:rPr>
                        <a:t>Constraints</a:t>
                      </a:r>
                      <a:endParaRPr lang="en-US" sz="2400" b="1" kern="1200" dirty="0">
                        <a:gradFill>
                          <a:gsLst>
                            <a:gs pos="8537">
                              <a:schemeClr val="tx1"/>
                            </a:gs>
                            <a:gs pos="34000">
                              <a:schemeClr val="tx1"/>
                            </a:gs>
                          </a:gsLst>
                          <a:lin ang="5400000" scaled="1"/>
                        </a:gradFill>
                        <a:latin typeface="Segoe UI Semibold" panose="020B0702040204020203" pitchFamily="34" charset="0"/>
                        <a:ea typeface="+mn-ea"/>
                        <a:cs typeface="Segoe UI Semibold" panose="020B0702040204020203" pitchFamily="34" charset="0"/>
                      </a:endParaRPr>
                    </a:p>
                  </a:txBody>
                  <a:tcPr marL="182880" marT="146304" marB="182880">
                    <a:lnL w="28575" cap="flat" cmpd="sng" algn="ctr">
                      <a:solidFill>
                        <a:schemeClr val="bg2"/>
                      </a:solidFill>
                      <a:prstDash val="solid"/>
                      <a:round/>
                      <a:headEnd type="none" w="med" len="med"/>
                      <a:tailEnd type="none" w="med" len="med"/>
                    </a:lnL>
                    <a:lnR w="12700" cmpd="sng">
                      <a:noFill/>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285750" lvl="0" indent="-285750" algn="l" defTabSz="932742" rtl="0" eaLnBrk="1" latinLnBrk="0" hangingPunct="1">
                        <a:lnSpc>
                          <a:spcPct val="99000"/>
                        </a:lnSpc>
                        <a:spcAft>
                          <a:spcPts val="1200"/>
                        </a:spcAft>
                        <a:buFont typeface="Arial" panose="020B0604020202020204" pitchFamily="34" charset="0"/>
                        <a:buChar char="•"/>
                      </a:pPr>
                      <a:r>
                        <a:rPr lang="en-GB" sz="1800" kern="1200" dirty="0" smtClean="0">
                          <a:gradFill>
                            <a:gsLst>
                              <a:gs pos="17073">
                                <a:schemeClr val="bg1"/>
                              </a:gs>
                              <a:gs pos="62000">
                                <a:schemeClr val="bg1"/>
                              </a:gs>
                            </a:gsLst>
                            <a:lin ang="5400000" scaled="1"/>
                          </a:gradFill>
                          <a:latin typeface="+mn-lt"/>
                          <a:ea typeface="+mn-ea"/>
                          <a:cs typeface="+mn-cs"/>
                        </a:rPr>
                        <a:t>Exposing </a:t>
                      </a:r>
                      <a:r>
                        <a:rPr lang="en-GB" sz="1800" kern="1200" dirty="0" err="1" smtClean="0">
                          <a:gradFill>
                            <a:gsLst>
                              <a:gs pos="17073">
                                <a:schemeClr val="bg1"/>
                              </a:gs>
                              <a:gs pos="62000">
                                <a:schemeClr val="bg1"/>
                              </a:gs>
                            </a:gsLst>
                            <a:lin ang="5400000" scaled="1"/>
                          </a:gradFill>
                          <a:latin typeface="+mn-lt"/>
                          <a:ea typeface="+mn-ea"/>
                          <a:cs typeface="+mn-cs"/>
                        </a:rPr>
                        <a:t>on-premise</a:t>
                      </a:r>
                      <a:r>
                        <a:rPr lang="en-GB" sz="1800" kern="1200" dirty="0" smtClean="0">
                          <a:gradFill>
                            <a:gsLst>
                              <a:gs pos="17073">
                                <a:schemeClr val="bg1"/>
                              </a:gs>
                              <a:gs pos="62000">
                                <a:schemeClr val="bg1"/>
                              </a:gs>
                            </a:gsLst>
                            <a:lin ang="5400000" scaled="1"/>
                          </a:gradFill>
                          <a:latin typeface="+mn-lt"/>
                          <a:ea typeface="+mn-ea"/>
                          <a:cs typeface="+mn-cs"/>
                        </a:rPr>
                        <a:t> WCF Services to the Cloud</a:t>
                      </a:r>
                    </a:p>
                    <a:p>
                      <a:pPr marL="285750" lvl="0" indent="-285750" algn="l" defTabSz="932742" rtl="0" eaLnBrk="1" latinLnBrk="0" hangingPunct="1">
                        <a:lnSpc>
                          <a:spcPct val="99000"/>
                        </a:lnSpc>
                        <a:spcAft>
                          <a:spcPts val="1200"/>
                        </a:spcAft>
                        <a:buFont typeface="Arial" panose="020B0604020202020204" pitchFamily="34" charset="0"/>
                        <a:buChar char="•"/>
                      </a:pPr>
                      <a:r>
                        <a:rPr lang="en-GB" sz="1800" kern="1200" dirty="0" smtClean="0">
                          <a:gradFill>
                            <a:gsLst>
                              <a:gs pos="17073">
                                <a:schemeClr val="bg1"/>
                              </a:gs>
                              <a:gs pos="62000">
                                <a:schemeClr val="bg1"/>
                              </a:gs>
                            </a:gsLst>
                            <a:lin ang="5400000" scaled="1"/>
                          </a:gradFill>
                          <a:latin typeface="+mn-lt"/>
                          <a:ea typeface="+mn-ea"/>
                          <a:cs typeface="+mn-cs"/>
                        </a:rPr>
                        <a:t>Expose WCF Service from one cloud provider to another</a:t>
                      </a:r>
                    </a:p>
                    <a:p>
                      <a:pPr marL="285750" lvl="0" indent="-285750">
                        <a:buFont typeface="Arial" panose="020B0604020202020204" pitchFamily="34" charset="0"/>
                        <a:buChar char="•"/>
                      </a:pPr>
                      <a:endParaRPr lang="en-US" dirty="0" smtClean="0">
                        <a:gradFill>
                          <a:gsLst>
                            <a:gs pos="17073">
                              <a:schemeClr val="bg1"/>
                            </a:gs>
                            <a:gs pos="62000">
                              <a:schemeClr val="bg1"/>
                            </a:gs>
                          </a:gsLst>
                          <a:lin ang="5400000" scaled="1"/>
                        </a:gradFill>
                      </a:endParaRPr>
                    </a:p>
                  </a:txBody>
                  <a:tcPr marL="182880" marT="146304" marB="182880">
                    <a:lnL w="12700" cmpd="sng">
                      <a:noFill/>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285750" lvl="0" indent="-285750" algn="l" defTabSz="932742" rtl="0" eaLnBrk="1" latinLnBrk="0" hangingPunct="1">
                        <a:lnSpc>
                          <a:spcPct val="99000"/>
                        </a:lnSpc>
                        <a:spcAft>
                          <a:spcPts val="1200"/>
                        </a:spcAft>
                        <a:buFont typeface="Arial" panose="020B0604020202020204" pitchFamily="34" charset="0"/>
                        <a:buChar char="•"/>
                      </a:pPr>
                      <a:r>
                        <a:rPr lang="en-GB" sz="1800" kern="1200" dirty="0" smtClean="0">
                          <a:gradFill>
                            <a:gsLst>
                              <a:gs pos="17073">
                                <a:schemeClr val="bg1"/>
                              </a:gs>
                              <a:gs pos="62000">
                                <a:schemeClr val="bg1"/>
                              </a:gs>
                            </a:gsLst>
                            <a:lin ang="5400000" scaled="1"/>
                          </a:gradFill>
                          <a:latin typeface="+mn-lt"/>
                          <a:ea typeface="+mn-ea"/>
                          <a:cs typeface="+mn-cs"/>
                        </a:rPr>
                        <a:t>Very simple</a:t>
                      </a:r>
                    </a:p>
                    <a:p>
                      <a:pPr marL="285750" lvl="0" indent="-285750" algn="l" defTabSz="932742" rtl="0" eaLnBrk="1" latinLnBrk="0" hangingPunct="1">
                        <a:lnSpc>
                          <a:spcPct val="99000"/>
                        </a:lnSpc>
                        <a:spcAft>
                          <a:spcPts val="1200"/>
                        </a:spcAft>
                        <a:buFont typeface="Arial" panose="020B0604020202020204" pitchFamily="34" charset="0"/>
                        <a:buChar char="•"/>
                      </a:pPr>
                      <a:r>
                        <a:rPr lang="en-GB" sz="1800" kern="1200" dirty="0" smtClean="0">
                          <a:gradFill>
                            <a:gsLst>
                              <a:gs pos="17073">
                                <a:schemeClr val="bg1"/>
                              </a:gs>
                              <a:gs pos="62000">
                                <a:schemeClr val="bg1"/>
                              </a:gs>
                            </a:gsLst>
                            <a:lin ang="5400000" scaled="1"/>
                          </a:gradFill>
                          <a:latin typeface="+mn-lt"/>
                          <a:ea typeface="+mn-ea"/>
                          <a:cs typeface="+mn-cs"/>
                        </a:rPr>
                        <a:t>Can be very low cost</a:t>
                      </a:r>
                    </a:p>
                  </a:txBody>
                  <a:tcPr marL="182880" marT="146304" marB="18288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285750" lvl="0" indent="-285750" algn="l" defTabSz="932742" rtl="0" eaLnBrk="1" latinLnBrk="0" hangingPunct="1">
                        <a:lnSpc>
                          <a:spcPct val="99000"/>
                        </a:lnSpc>
                        <a:spcAft>
                          <a:spcPts val="1200"/>
                        </a:spcAft>
                        <a:buFont typeface="Arial" panose="020B0604020202020204" pitchFamily="34" charset="0"/>
                        <a:buChar char="•"/>
                      </a:pPr>
                      <a:r>
                        <a:rPr lang="en-GB" sz="1800" kern="1200" dirty="0" smtClean="0">
                          <a:gradFill>
                            <a:gsLst>
                              <a:gs pos="17073">
                                <a:schemeClr val="bg1"/>
                              </a:gs>
                              <a:gs pos="62000">
                                <a:schemeClr val="bg1"/>
                              </a:gs>
                            </a:gsLst>
                            <a:lin ang="5400000" scaled="1"/>
                          </a:gradFill>
                          <a:latin typeface="+mn-lt"/>
                          <a:ea typeface="+mn-ea"/>
                          <a:cs typeface="+mn-cs"/>
                        </a:rPr>
                        <a:t>Can only use WCF relay bindings</a:t>
                      </a:r>
                    </a:p>
                    <a:p>
                      <a:pPr marL="285750" lvl="0" indent="-285750" algn="l" defTabSz="932742" rtl="0" eaLnBrk="1" latinLnBrk="0" hangingPunct="1">
                        <a:lnSpc>
                          <a:spcPct val="99000"/>
                        </a:lnSpc>
                        <a:spcAft>
                          <a:spcPts val="1200"/>
                        </a:spcAft>
                        <a:buFont typeface="Arial" panose="020B0604020202020204" pitchFamily="34" charset="0"/>
                        <a:buChar char="•"/>
                      </a:pPr>
                      <a:r>
                        <a:rPr lang="en-GB" sz="1800" kern="1200" dirty="0" smtClean="0">
                          <a:gradFill>
                            <a:gsLst>
                              <a:gs pos="17073">
                                <a:schemeClr val="bg1"/>
                              </a:gs>
                              <a:gs pos="62000">
                                <a:schemeClr val="bg1"/>
                              </a:gs>
                            </a:gsLst>
                            <a:lin ang="5400000" scaled="1"/>
                          </a:gradFill>
                          <a:latin typeface="+mn-lt"/>
                          <a:ea typeface="+mn-ea"/>
                          <a:cs typeface="+mn-cs"/>
                        </a:rPr>
                        <a:t>Limited management and monitoring story</a:t>
                      </a:r>
                    </a:p>
                    <a:p>
                      <a:pPr marL="285750" indent="-285750">
                        <a:buFont typeface="Arial" panose="020B0604020202020204" pitchFamily="34" charset="0"/>
                        <a:buChar char="•"/>
                      </a:pPr>
                      <a:endParaRPr lang="en-US" dirty="0" smtClean="0">
                        <a:gradFill>
                          <a:gsLst>
                            <a:gs pos="17073">
                              <a:schemeClr val="bg1"/>
                            </a:gs>
                            <a:gs pos="62000">
                              <a:schemeClr val="bg1"/>
                            </a:gs>
                          </a:gsLst>
                          <a:lin ang="5400000" scaled="1"/>
                        </a:gradFill>
                      </a:endParaRPr>
                    </a:p>
                  </a:txBody>
                  <a:tcPr marL="182880" marT="146304" marB="182880">
                    <a:lnL w="28575" cap="flat" cmpd="sng" algn="ctr">
                      <a:solidFill>
                        <a:schemeClr val="bg2"/>
                      </a:solidFill>
                      <a:prstDash val="solid"/>
                      <a:round/>
                      <a:headEnd type="none" w="med" len="med"/>
                      <a:tailEnd type="none" w="med" len="med"/>
                    </a:lnL>
                    <a:lnR w="12700" cmpd="sng">
                      <a:noFill/>
                    </a:lnR>
                    <a:lnT w="28575"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4" name="TextBox 3"/>
          <p:cNvSpPr txBox="1"/>
          <p:nvPr/>
        </p:nvSpPr>
        <p:spPr>
          <a:xfrm>
            <a:off x="274702" y="1211287"/>
            <a:ext cx="11233251" cy="664797"/>
          </a:xfrm>
          <a:prstGeom prst="rect">
            <a:avLst/>
          </a:prstGeom>
          <a:noFill/>
        </p:spPr>
        <p:txBody>
          <a:bodyPr wrap="square" lIns="182880" tIns="146304" rIns="182880" bIns="146304" rtlCol="0">
            <a:spAutoFit/>
          </a:bodyPr>
          <a:lstStyle/>
          <a:p>
            <a:r>
              <a:rPr lang="en-GB" sz="2400" dirty="0" smtClean="0">
                <a:gradFill>
                  <a:gsLst>
                    <a:gs pos="8537">
                      <a:schemeClr val="tx1"/>
                    </a:gs>
                    <a:gs pos="34000">
                      <a:schemeClr val="tx1"/>
                    </a:gs>
                  </a:gsLst>
                  <a:lin ang="5400000" scaled="1"/>
                </a:gradFill>
              </a:rPr>
              <a:t>Firewall friendly bridge to expose WCF &amp; REST endpoint via cloud.</a:t>
            </a:r>
            <a:endParaRPr lang="en-GB" sz="2400" dirty="0">
              <a:gradFill>
                <a:gsLst>
                  <a:gs pos="8537">
                    <a:schemeClr val="tx1"/>
                  </a:gs>
                  <a:gs pos="34000">
                    <a:schemeClr val="tx1"/>
                  </a:gs>
                </a:gsLst>
                <a:lin ang="5400000" scaled="1"/>
              </a:gradFill>
            </a:endParaRPr>
          </a:p>
        </p:txBody>
      </p:sp>
      <p:sp>
        <p:nvSpPr>
          <p:cNvPr id="5" name="TextBox 4"/>
          <p:cNvSpPr txBox="1"/>
          <p:nvPr/>
        </p:nvSpPr>
        <p:spPr>
          <a:xfrm>
            <a:off x="1790929" y="5297742"/>
            <a:ext cx="8856984" cy="1034129"/>
          </a:xfrm>
          <a:prstGeom prst="rect">
            <a:avLst/>
          </a:prstGeom>
          <a:noFill/>
        </p:spPr>
        <p:txBody>
          <a:bodyPr wrap="square" lIns="182880" tIns="146304" rIns="182880" bIns="146304" rtlCol="0">
            <a:spAutoFit/>
          </a:bodyPr>
          <a:lstStyle/>
          <a:p>
            <a:pPr algn="ctr"/>
            <a:r>
              <a:rPr lang="en-GB" sz="2400" dirty="0" smtClean="0">
                <a:gradFill>
                  <a:gsLst>
                    <a:gs pos="8537">
                      <a:schemeClr val="tx1"/>
                    </a:gs>
                    <a:gs pos="34000">
                      <a:schemeClr val="tx1"/>
                    </a:gs>
                  </a:gsLst>
                  <a:lin ang="5400000" scaled="1"/>
                </a:gradFill>
              </a:rPr>
              <a:t>“Imagine you have put a secure router in the cloud </a:t>
            </a:r>
            <a:br>
              <a:rPr lang="en-GB" sz="2400" dirty="0" smtClean="0">
                <a:gradFill>
                  <a:gsLst>
                    <a:gs pos="8537">
                      <a:schemeClr val="tx1"/>
                    </a:gs>
                    <a:gs pos="34000">
                      <a:schemeClr val="tx1"/>
                    </a:gs>
                  </a:gsLst>
                  <a:lin ang="5400000" scaled="1"/>
                </a:gradFill>
              </a:rPr>
            </a:br>
            <a:r>
              <a:rPr lang="en-GB" sz="2400" dirty="0" smtClean="0">
                <a:gradFill>
                  <a:gsLst>
                    <a:gs pos="8537">
                      <a:schemeClr val="tx1"/>
                    </a:gs>
                    <a:gs pos="34000">
                      <a:schemeClr val="tx1"/>
                    </a:gs>
                  </a:gsLst>
                  <a:lin ang="5400000" scaled="1"/>
                </a:gradFill>
              </a:rPr>
              <a:t>that can direct traffic to your on premise services”</a:t>
            </a:r>
            <a:endParaRPr lang="en-GB" sz="2400" dirty="0">
              <a:gradFill>
                <a:gsLst>
                  <a:gs pos="8537">
                    <a:schemeClr val="tx1"/>
                  </a:gs>
                  <a:gs pos="34000">
                    <a:schemeClr val="tx1"/>
                  </a:gs>
                </a:gsLst>
                <a:lin ang="5400000" scaled="1"/>
              </a:gradFill>
            </a:endParaRPr>
          </a:p>
        </p:txBody>
      </p:sp>
    </p:spTree>
    <p:extLst>
      <p:ext uri="{BB962C8B-B14F-4D97-AF65-F5344CB8AC3E}">
        <p14:creationId xmlns:p14="http://schemas.microsoft.com/office/powerpoint/2010/main" val="194570165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Hybrid integration in a day</a:t>
            </a:r>
            <a:endParaRPr lang="en-US" dirty="0"/>
          </a:p>
        </p:txBody>
      </p:sp>
      <p:sp>
        <p:nvSpPr>
          <p:cNvPr id="4" name="Rounded Rectangle 3"/>
          <p:cNvSpPr/>
          <p:nvPr/>
        </p:nvSpPr>
        <p:spPr>
          <a:xfrm>
            <a:off x="6218237" y="3534756"/>
            <a:ext cx="4196715" cy="2993467"/>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GB" sz="1224" dirty="0">
                <a:solidFill>
                  <a:schemeClr val="tx1"/>
                </a:solidFill>
              </a:rPr>
              <a:t>Denmark </a:t>
            </a:r>
            <a:r>
              <a:rPr lang="en-GB" sz="1224" dirty="0" smtClean="0">
                <a:solidFill>
                  <a:schemeClr val="tx1"/>
                </a:solidFill>
              </a:rPr>
              <a:t>data centre</a:t>
            </a:r>
            <a:endParaRPr lang="en-US" sz="1224" dirty="0">
              <a:solidFill>
                <a:schemeClr val="tx1"/>
              </a:solidFill>
            </a:endParaRPr>
          </a:p>
        </p:txBody>
      </p:sp>
      <p:pic>
        <p:nvPicPr>
          <p:cNvPr id="7" name="Picture 6"/>
          <p:cNvPicPr>
            <a:picLocks noChangeAspect="1"/>
          </p:cNvPicPr>
          <p:nvPr/>
        </p:nvPicPr>
        <p:blipFill>
          <a:blip r:embed="rId3"/>
          <a:stretch>
            <a:fillRect/>
          </a:stretch>
        </p:blipFill>
        <p:spPr>
          <a:xfrm>
            <a:off x="7946655" y="4585299"/>
            <a:ext cx="739880" cy="1101500"/>
          </a:xfrm>
          <a:prstGeom prst="rect">
            <a:avLst/>
          </a:prstGeom>
        </p:spPr>
      </p:pic>
      <p:sp>
        <p:nvSpPr>
          <p:cNvPr id="8" name="Rounded Rectangle 7"/>
          <p:cNvSpPr/>
          <p:nvPr/>
        </p:nvSpPr>
        <p:spPr>
          <a:xfrm>
            <a:off x="1788371" y="3546928"/>
            <a:ext cx="4196715" cy="2993467"/>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GB" sz="1224" dirty="0">
                <a:solidFill>
                  <a:schemeClr val="tx1"/>
                </a:solidFill>
              </a:rPr>
              <a:t>AN-OTHER </a:t>
            </a:r>
            <a:r>
              <a:rPr lang="en-GB" sz="1224" dirty="0" smtClean="0">
                <a:solidFill>
                  <a:schemeClr val="tx1"/>
                </a:solidFill>
              </a:rPr>
              <a:t>data centre</a:t>
            </a:r>
            <a:endParaRPr lang="en-US" sz="1224" dirty="0">
              <a:solidFill>
                <a:schemeClr val="tx1"/>
              </a:solidFill>
            </a:endParaRPr>
          </a:p>
        </p:txBody>
      </p:sp>
      <p:sp>
        <p:nvSpPr>
          <p:cNvPr id="11" name="TextBox 10"/>
          <p:cNvSpPr txBox="1"/>
          <p:nvPr/>
        </p:nvSpPr>
        <p:spPr>
          <a:xfrm>
            <a:off x="7662236" y="5686799"/>
            <a:ext cx="1252651" cy="280718"/>
          </a:xfrm>
          <a:prstGeom prst="rect">
            <a:avLst/>
          </a:prstGeom>
          <a:noFill/>
        </p:spPr>
        <p:txBody>
          <a:bodyPr wrap="none" rtlCol="0">
            <a:spAutoFit/>
          </a:bodyPr>
          <a:lstStyle/>
          <a:p>
            <a:r>
              <a:rPr lang="en-GB" sz="1224" dirty="0"/>
              <a:t>IBM </a:t>
            </a:r>
            <a:r>
              <a:rPr lang="en-GB" sz="1224" dirty="0" err="1" smtClean="0"/>
              <a:t>websphere</a:t>
            </a:r>
            <a:endParaRPr lang="en-US" sz="1224" dirty="0"/>
          </a:p>
        </p:txBody>
      </p:sp>
      <p:grpSp>
        <p:nvGrpSpPr>
          <p:cNvPr id="26" name="Group 25"/>
          <p:cNvGrpSpPr/>
          <p:nvPr/>
        </p:nvGrpSpPr>
        <p:grpSpPr>
          <a:xfrm>
            <a:off x="6762256" y="3743876"/>
            <a:ext cx="2173242" cy="720454"/>
            <a:chOff x="5105400" y="3670800"/>
            <a:chExt cx="2130823" cy="706392"/>
          </a:xfrm>
        </p:grpSpPr>
        <p:pic>
          <p:nvPicPr>
            <p:cNvPr id="6" name="Picture 5"/>
            <p:cNvPicPr>
              <a:picLocks noChangeAspect="1"/>
            </p:cNvPicPr>
            <p:nvPr/>
          </p:nvPicPr>
          <p:blipFill>
            <a:blip r:embed="rId4"/>
            <a:stretch>
              <a:fillRect/>
            </a:stretch>
          </p:blipFill>
          <p:spPr>
            <a:xfrm>
              <a:off x="5105400" y="3810000"/>
              <a:ext cx="549900" cy="567192"/>
            </a:xfrm>
            <a:prstGeom prst="rect">
              <a:avLst/>
            </a:prstGeom>
          </p:spPr>
        </p:pic>
        <p:sp>
          <p:nvSpPr>
            <p:cNvPr id="12" name="TextBox 11"/>
            <p:cNvSpPr txBox="1"/>
            <p:nvPr/>
          </p:nvSpPr>
          <p:spPr>
            <a:xfrm>
              <a:off x="5677334" y="3670800"/>
              <a:ext cx="1558889" cy="275239"/>
            </a:xfrm>
            <a:prstGeom prst="rect">
              <a:avLst/>
            </a:prstGeom>
            <a:noFill/>
          </p:spPr>
          <p:txBody>
            <a:bodyPr wrap="none" rtlCol="0">
              <a:spAutoFit/>
            </a:bodyPr>
            <a:lstStyle/>
            <a:p>
              <a:r>
                <a:rPr lang="en-GB" sz="1224" dirty="0"/>
                <a:t>WCF </a:t>
              </a:r>
              <a:r>
                <a:rPr lang="en-GB" sz="1224" dirty="0" smtClean="0"/>
                <a:t>routing service</a:t>
              </a:r>
              <a:endParaRPr lang="en-US" sz="1224" dirty="0"/>
            </a:p>
          </p:txBody>
        </p:sp>
      </p:grpSp>
      <p:grpSp>
        <p:nvGrpSpPr>
          <p:cNvPr id="25" name="Group 24"/>
          <p:cNvGrpSpPr/>
          <p:nvPr/>
        </p:nvGrpSpPr>
        <p:grpSpPr>
          <a:xfrm>
            <a:off x="4322663" y="1623566"/>
            <a:ext cx="3216761" cy="1529697"/>
            <a:chOff x="2713425" y="1591876"/>
            <a:chExt cx="3153974" cy="1499839"/>
          </a:xfrm>
        </p:grpSpPr>
        <p:sp>
          <p:nvSpPr>
            <p:cNvPr id="10" name="Rounded Rectangle 9"/>
            <p:cNvSpPr/>
            <p:nvPr/>
          </p:nvSpPr>
          <p:spPr>
            <a:xfrm>
              <a:off x="2971800" y="1761876"/>
              <a:ext cx="2895599" cy="1329839"/>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224" dirty="0">
                  <a:solidFill>
                    <a:schemeClr val="tx1"/>
                  </a:solidFill>
                </a:rPr>
                <a:t>Azure</a:t>
              </a:r>
              <a:endParaRPr lang="en-US" sz="1224" dirty="0">
                <a:solidFill>
                  <a:schemeClr val="tx1"/>
                </a:solidFill>
              </a:endParaRPr>
            </a:p>
          </p:txBody>
        </p:sp>
        <p:pic>
          <p:nvPicPr>
            <p:cNvPr id="3" name="Picture 2"/>
            <p:cNvPicPr>
              <a:picLocks noChangeAspect="1"/>
            </p:cNvPicPr>
            <p:nvPr/>
          </p:nvPicPr>
          <p:blipFill>
            <a:blip r:embed="rId5"/>
            <a:stretch>
              <a:fillRect/>
            </a:stretch>
          </p:blipFill>
          <p:spPr>
            <a:xfrm>
              <a:off x="4114837" y="2177667"/>
              <a:ext cx="457125" cy="540000"/>
            </a:xfrm>
            <a:prstGeom prst="rect">
              <a:avLst/>
            </a:prstGeom>
          </p:spPr>
        </p:pic>
        <p:sp>
          <p:nvSpPr>
            <p:cNvPr id="13" name="TextBox 12"/>
            <p:cNvSpPr txBox="1"/>
            <p:nvPr/>
          </p:nvSpPr>
          <p:spPr>
            <a:xfrm>
              <a:off x="4505037" y="2210867"/>
              <a:ext cx="1158715" cy="469103"/>
            </a:xfrm>
            <a:prstGeom prst="rect">
              <a:avLst/>
            </a:prstGeom>
            <a:noFill/>
          </p:spPr>
          <p:txBody>
            <a:bodyPr wrap="none" rtlCol="0">
              <a:spAutoFit/>
            </a:bodyPr>
            <a:lstStyle/>
            <a:p>
              <a:r>
                <a:rPr lang="en-GB" sz="1224" dirty="0"/>
                <a:t>Azure Service </a:t>
              </a:r>
            </a:p>
            <a:p>
              <a:r>
                <a:rPr lang="en-GB" sz="1224" dirty="0"/>
                <a:t>Bus Relay</a:t>
              </a:r>
              <a:endParaRPr lang="en-US" sz="1224" dirty="0"/>
            </a:p>
          </p:txBody>
        </p:sp>
        <p:pic>
          <p:nvPicPr>
            <p:cNvPr id="14" name="Picture 13"/>
            <p:cNvPicPr>
              <a:picLocks noChangeAspect="1"/>
            </p:cNvPicPr>
            <p:nvPr/>
          </p:nvPicPr>
          <p:blipFill>
            <a:blip r:embed="rId6"/>
            <a:stretch>
              <a:fillRect/>
            </a:stretch>
          </p:blipFill>
          <p:spPr>
            <a:xfrm>
              <a:off x="2713425" y="1591876"/>
              <a:ext cx="516750" cy="340000"/>
            </a:xfrm>
            <a:prstGeom prst="rect">
              <a:avLst/>
            </a:prstGeom>
          </p:spPr>
        </p:pic>
      </p:grpSp>
      <p:pic>
        <p:nvPicPr>
          <p:cNvPr id="15" name="Picture 14"/>
          <p:cNvPicPr>
            <a:picLocks noChangeAspect="1"/>
          </p:cNvPicPr>
          <p:nvPr/>
        </p:nvPicPr>
        <p:blipFill>
          <a:blip r:embed="rId7"/>
          <a:stretch>
            <a:fillRect/>
          </a:stretch>
        </p:blipFill>
        <p:spPr>
          <a:xfrm>
            <a:off x="9948650" y="3185635"/>
            <a:ext cx="324331" cy="509954"/>
          </a:xfrm>
          <a:prstGeom prst="rect">
            <a:avLst/>
          </a:prstGeom>
        </p:spPr>
      </p:pic>
      <p:pic>
        <p:nvPicPr>
          <p:cNvPr id="16" name="Picture 15"/>
          <p:cNvPicPr>
            <a:picLocks noChangeAspect="1"/>
          </p:cNvPicPr>
          <p:nvPr/>
        </p:nvPicPr>
        <p:blipFill>
          <a:blip r:embed="rId8"/>
          <a:stretch>
            <a:fillRect/>
          </a:stretch>
        </p:blipFill>
        <p:spPr>
          <a:xfrm>
            <a:off x="1859357" y="3185635"/>
            <a:ext cx="324331" cy="509954"/>
          </a:xfrm>
          <a:prstGeom prst="rect">
            <a:avLst/>
          </a:prstGeom>
        </p:spPr>
      </p:pic>
      <p:pic>
        <p:nvPicPr>
          <p:cNvPr id="17" name="Picture 16"/>
          <p:cNvPicPr>
            <a:picLocks noChangeAspect="1"/>
          </p:cNvPicPr>
          <p:nvPr/>
        </p:nvPicPr>
        <p:blipFill>
          <a:blip r:embed="rId9"/>
          <a:stretch>
            <a:fillRect/>
          </a:stretch>
        </p:blipFill>
        <p:spPr>
          <a:xfrm>
            <a:off x="3420427" y="4585299"/>
            <a:ext cx="719685" cy="633685"/>
          </a:xfrm>
          <a:prstGeom prst="rect">
            <a:avLst/>
          </a:prstGeom>
        </p:spPr>
      </p:pic>
      <p:sp>
        <p:nvSpPr>
          <p:cNvPr id="18" name="TextBox 17"/>
          <p:cNvSpPr txBox="1"/>
          <p:nvPr/>
        </p:nvSpPr>
        <p:spPr>
          <a:xfrm>
            <a:off x="3125912" y="5218984"/>
            <a:ext cx="1682131" cy="478442"/>
          </a:xfrm>
          <a:prstGeom prst="rect">
            <a:avLst/>
          </a:prstGeom>
          <a:noFill/>
        </p:spPr>
        <p:txBody>
          <a:bodyPr wrap="none" rtlCol="0">
            <a:spAutoFit/>
          </a:bodyPr>
          <a:lstStyle/>
          <a:p>
            <a:r>
              <a:rPr lang="en-GB" sz="1224" dirty="0"/>
              <a:t>Partner Management</a:t>
            </a:r>
          </a:p>
          <a:p>
            <a:r>
              <a:rPr lang="en-GB" sz="1224" dirty="0"/>
              <a:t>Application</a:t>
            </a:r>
            <a:endParaRPr lang="en-US" sz="1224" dirty="0"/>
          </a:p>
        </p:txBody>
      </p:sp>
      <p:cxnSp>
        <p:nvCxnSpPr>
          <p:cNvPr id="27" name="Straight Arrow Connector 26"/>
          <p:cNvCxnSpPr/>
          <p:nvPr/>
        </p:nvCxnSpPr>
        <p:spPr>
          <a:xfrm>
            <a:off x="6062803" y="2603753"/>
            <a:ext cx="813950" cy="1282094"/>
          </a:xfrm>
          <a:prstGeom prst="straightConnector1">
            <a:avLst/>
          </a:prstGeom>
          <a:ln w="381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3966977" y="2623679"/>
            <a:ext cx="1769998" cy="1930662"/>
          </a:xfrm>
          <a:prstGeom prst="straightConnector1">
            <a:avLst/>
          </a:prstGeom>
          <a:ln w="381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274721" y="4298994"/>
            <a:ext cx="671934" cy="510886"/>
          </a:xfrm>
          <a:prstGeom prst="straightConnector1">
            <a:avLst/>
          </a:prstGeom>
          <a:ln w="381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10"/>
          <a:stretch>
            <a:fillRect/>
          </a:stretch>
        </p:blipFill>
        <p:spPr>
          <a:xfrm>
            <a:off x="3516751" y="4658315"/>
            <a:ext cx="527037" cy="418162"/>
          </a:xfrm>
          <a:prstGeom prst="rect">
            <a:avLst/>
          </a:prstGeom>
        </p:spPr>
      </p:pic>
    </p:spTree>
    <p:extLst>
      <p:ext uri="{BB962C8B-B14F-4D97-AF65-F5344CB8AC3E}">
        <p14:creationId xmlns:p14="http://schemas.microsoft.com/office/powerpoint/2010/main" val="4057821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par>
                          <p:cTn id="23" fill="hold">
                            <p:stCondLst>
                              <p:cond delay="0"/>
                            </p:stCondLst>
                            <p:childTnLst>
                              <p:par>
                                <p:cTn id="24" presetID="0" presetClass="path" presetSubtype="0" accel="50000" decel="50000" fill="hold" nodeType="afterEffect">
                                  <p:stCondLst>
                                    <p:cond delay="0"/>
                                  </p:stCondLst>
                                  <p:childTnLst>
                                    <p:animMotion origin="layout" path="M 1.18969E-6 -4.66182E-6 L 0.17501 -0.33658 L 0.2613 -0.10077 L 0.36686 0.0513 L 0.26206 -0.10077 L 0.17896 -0.32955 L 1.18969E-6 -4.66182E-6 Z " pathEditMode="relative" ptsTypes="AAAAAAA">
                                      <p:cBhvr>
                                        <p:cTn id="25" dur="5000" fill="hold"/>
                                        <p:tgtEl>
                                          <p:spTgt spid="2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Even better if you have BizTalk</a:t>
            </a:r>
            <a:endParaRPr lang="en-US" dirty="0"/>
          </a:p>
        </p:txBody>
      </p:sp>
      <p:sp>
        <p:nvSpPr>
          <p:cNvPr id="3" name="Rounded Rectangle 2"/>
          <p:cNvSpPr/>
          <p:nvPr/>
        </p:nvSpPr>
        <p:spPr>
          <a:xfrm>
            <a:off x="6218237" y="3534756"/>
            <a:ext cx="4196715" cy="2993467"/>
          </a:xfrm>
          <a:prstGeom prst="roundRect">
            <a:avLst/>
          </a:prstGeom>
          <a:ln/>
        </p:spPr>
        <p:style>
          <a:lnRef idx="3">
            <a:schemeClr val="lt1"/>
          </a:lnRef>
          <a:fillRef idx="1">
            <a:schemeClr val="dk1"/>
          </a:fillRef>
          <a:effectRef idx="1">
            <a:schemeClr val="dk1"/>
          </a:effectRef>
          <a:fontRef idx="minor">
            <a:schemeClr val="lt1"/>
          </a:fontRef>
        </p:style>
        <p:txBody>
          <a:bodyPr rtlCol="0" anchor="b" anchorCtr="0"/>
          <a:lstStyle/>
          <a:p>
            <a:pPr algn="ctr"/>
            <a:r>
              <a:rPr lang="en-GB" sz="1224" dirty="0">
                <a:solidFill>
                  <a:schemeClr val="tx1"/>
                </a:solidFill>
              </a:rPr>
              <a:t>My </a:t>
            </a:r>
            <a:r>
              <a:rPr lang="en-GB" sz="1224" dirty="0" smtClean="0">
                <a:solidFill>
                  <a:schemeClr val="tx1"/>
                </a:solidFill>
              </a:rPr>
              <a:t>data centre</a:t>
            </a:r>
            <a:endParaRPr lang="en-US" sz="1224" dirty="0">
              <a:solidFill>
                <a:schemeClr val="tx1"/>
              </a:solidFill>
            </a:endParaRPr>
          </a:p>
        </p:txBody>
      </p:sp>
      <p:sp>
        <p:nvSpPr>
          <p:cNvPr id="5" name="Rounded Rectangle 4"/>
          <p:cNvSpPr/>
          <p:nvPr/>
        </p:nvSpPr>
        <p:spPr>
          <a:xfrm>
            <a:off x="1788371" y="3546928"/>
            <a:ext cx="4196715" cy="2993467"/>
          </a:xfrm>
          <a:prstGeom prst="roundRect">
            <a:avLst/>
          </a:prstGeom>
          <a:ln/>
        </p:spPr>
        <p:style>
          <a:lnRef idx="3">
            <a:schemeClr val="lt1"/>
          </a:lnRef>
          <a:fillRef idx="1">
            <a:schemeClr val="dk1"/>
          </a:fillRef>
          <a:effectRef idx="1">
            <a:schemeClr val="dk1"/>
          </a:effectRef>
          <a:fontRef idx="minor">
            <a:schemeClr val="lt1"/>
          </a:fontRef>
        </p:style>
        <p:txBody>
          <a:bodyPr rtlCol="0" anchor="b" anchorCtr="0"/>
          <a:lstStyle/>
          <a:p>
            <a:pPr algn="ctr"/>
            <a:r>
              <a:rPr lang="en-GB" sz="1224" dirty="0">
                <a:solidFill>
                  <a:schemeClr val="tx1"/>
                </a:solidFill>
              </a:rPr>
              <a:t>Partner </a:t>
            </a:r>
            <a:r>
              <a:rPr lang="en-GB" sz="1224" dirty="0" smtClean="0">
                <a:solidFill>
                  <a:schemeClr val="tx1"/>
                </a:solidFill>
              </a:rPr>
              <a:t>data centre</a:t>
            </a:r>
            <a:endParaRPr lang="en-US" sz="1224" dirty="0">
              <a:solidFill>
                <a:schemeClr val="tx1"/>
              </a:solidFill>
            </a:endParaRPr>
          </a:p>
        </p:txBody>
      </p:sp>
      <p:grpSp>
        <p:nvGrpSpPr>
          <p:cNvPr id="10" name="Group 9"/>
          <p:cNvGrpSpPr/>
          <p:nvPr/>
        </p:nvGrpSpPr>
        <p:grpSpPr>
          <a:xfrm>
            <a:off x="4322663" y="1623566"/>
            <a:ext cx="3216761" cy="1529697"/>
            <a:chOff x="2713425" y="1591876"/>
            <a:chExt cx="3153974" cy="1499839"/>
          </a:xfrm>
        </p:grpSpPr>
        <p:sp>
          <p:nvSpPr>
            <p:cNvPr id="11" name="Rounded Rectangle 10"/>
            <p:cNvSpPr/>
            <p:nvPr/>
          </p:nvSpPr>
          <p:spPr>
            <a:xfrm>
              <a:off x="2971800" y="1761876"/>
              <a:ext cx="2895599" cy="1329839"/>
            </a:xfrm>
            <a:prstGeom prst="roundRect">
              <a:avLst/>
            </a:prstGeom>
            <a:ln/>
          </p:spPr>
          <p:style>
            <a:lnRef idx="3">
              <a:schemeClr val="lt1"/>
            </a:lnRef>
            <a:fillRef idx="1">
              <a:schemeClr val="dk1"/>
            </a:fillRef>
            <a:effectRef idx="1">
              <a:schemeClr val="dk1"/>
            </a:effectRef>
            <a:fontRef idx="minor">
              <a:schemeClr val="lt1"/>
            </a:fontRef>
          </p:style>
          <p:txBody>
            <a:bodyPr rtlCol="0" anchor="t" anchorCtr="0"/>
            <a:lstStyle/>
            <a:p>
              <a:pPr algn="ctr"/>
              <a:r>
                <a:rPr lang="en-GB" sz="1224" dirty="0">
                  <a:solidFill>
                    <a:schemeClr val="tx1"/>
                  </a:solidFill>
                </a:rPr>
                <a:t>Azure</a:t>
              </a:r>
              <a:endParaRPr lang="en-US" sz="1224" dirty="0">
                <a:solidFill>
                  <a:schemeClr val="tx1"/>
                </a:solidFill>
              </a:endParaRPr>
            </a:p>
          </p:txBody>
        </p:sp>
        <p:pic>
          <p:nvPicPr>
            <p:cNvPr id="12" name="Picture 11"/>
            <p:cNvPicPr>
              <a:picLocks noChangeAspect="1"/>
            </p:cNvPicPr>
            <p:nvPr/>
          </p:nvPicPr>
          <p:blipFill>
            <a:blip r:embed="rId3">
              <a:biLevel thresh="50000"/>
            </a:blip>
            <a:stretch>
              <a:fillRect/>
            </a:stretch>
          </p:blipFill>
          <p:spPr>
            <a:xfrm>
              <a:off x="4114837" y="2177667"/>
              <a:ext cx="457125" cy="540000"/>
            </a:xfrm>
            <a:prstGeom prst="rect">
              <a:avLst/>
            </a:prstGeom>
          </p:spPr>
        </p:pic>
        <p:sp>
          <p:nvSpPr>
            <p:cNvPr id="13" name="TextBox 12"/>
            <p:cNvSpPr txBox="1"/>
            <p:nvPr/>
          </p:nvSpPr>
          <p:spPr>
            <a:xfrm>
              <a:off x="4505037" y="2210867"/>
              <a:ext cx="1158715" cy="469103"/>
            </a:xfrm>
            <a:prstGeom prst="rect">
              <a:avLst/>
            </a:prstGeom>
            <a:noFill/>
          </p:spPr>
          <p:txBody>
            <a:bodyPr wrap="none" rtlCol="0">
              <a:spAutoFit/>
            </a:bodyPr>
            <a:lstStyle/>
            <a:p>
              <a:r>
                <a:rPr lang="en-GB" sz="1224" dirty="0"/>
                <a:t>Azure Service </a:t>
              </a:r>
            </a:p>
            <a:p>
              <a:r>
                <a:rPr lang="en-GB" sz="1224" dirty="0"/>
                <a:t>Bus Relay</a:t>
              </a:r>
              <a:endParaRPr lang="en-US" sz="1224" dirty="0"/>
            </a:p>
          </p:txBody>
        </p:sp>
        <p:pic>
          <p:nvPicPr>
            <p:cNvPr id="14" name="Picture 13"/>
            <p:cNvPicPr>
              <a:picLocks noChangeAspect="1"/>
            </p:cNvPicPr>
            <p:nvPr/>
          </p:nvPicPr>
          <p:blipFill>
            <a:blip r:embed="rId4">
              <a:biLevel thresh="25000"/>
            </a:blip>
            <a:stretch>
              <a:fillRect/>
            </a:stretch>
          </p:blipFill>
          <p:spPr>
            <a:xfrm>
              <a:off x="2713425" y="1591876"/>
              <a:ext cx="516750" cy="340000"/>
            </a:xfrm>
            <a:prstGeom prst="rect">
              <a:avLst/>
            </a:prstGeom>
          </p:spPr>
        </p:pic>
      </p:grpSp>
      <p:pic>
        <p:nvPicPr>
          <p:cNvPr id="15" name="Picture 14"/>
          <p:cNvPicPr>
            <a:picLocks noChangeAspect="1"/>
          </p:cNvPicPr>
          <p:nvPr/>
        </p:nvPicPr>
        <p:blipFill>
          <a:blip r:embed="rId5">
            <a:biLevel thresh="25000"/>
          </a:blip>
          <a:stretch>
            <a:fillRect/>
          </a:stretch>
        </p:blipFill>
        <p:spPr>
          <a:xfrm>
            <a:off x="9948650" y="3185635"/>
            <a:ext cx="324331" cy="509954"/>
          </a:xfrm>
          <a:prstGeom prst="rect">
            <a:avLst/>
          </a:prstGeom>
        </p:spPr>
      </p:pic>
      <p:pic>
        <p:nvPicPr>
          <p:cNvPr id="16" name="Picture 15"/>
          <p:cNvPicPr>
            <a:picLocks noChangeAspect="1"/>
          </p:cNvPicPr>
          <p:nvPr/>
        </p:nvPicPr>
        <p:blipFill>
          <a:blip r:embed="rId6">
            <a:biLevel thresh="25000"/>
          </a:blip>
          <a:stretch>
            <a:fillRect/>
          </a:stretch>
        </p:blipFill>
        <p:spPr>
          <a:xfrm>
            <a:off x="1859357" y="3185635"/>
            <a:ext cx="324331" cy="509954"/>
          </a:xfrm>
          <a:prstGeom prst="rect">
            <a:avLst/>
          </a:prstGeom>
        </p:spPr>
      </p:pic>
      <p:pic>
        <p:nvPicPr>
          <p:cNvPr id="17" name="Picture 16"/>
          <p:cNvPicPr>
            <a:picLocks noChangeAspect="1"/>
          </p:cNvPicPr>
          <p:nvPr/>
        </p:nvPicPr>
        <p:blipFill>
          <a:blip r:embed="rId7"/>
          <a:stretch>
            <a:fillRect/>
          </a:stretch>
        </p:blipFill>
        <p:spPr>
          <a:xfrm>
            <a:off x="3420427" y="4585299"/>
            <a:ext cx="719685" cy="633685"/>
          </a:xfrm>
          <a:prstGeom prst="rect">
            <a:avLst/>
          </a:prstGeom>
        </p:spPr>
      </p:pic>
      <p:sp>
        <p:nvSpPr>
          <p:cNvPr id="18" name="TextBox 17"/>
          <p:cNvSpPr txBox="1"/>
          <p:nvPr/>
        </p:nvSpPr>
        <p:spPr>
          <a:xfrm>
            <a:off x="3125912" y="5218984"/>
            <a:ext cx="1682131" cy="478442"/>
          </a:xfrm>
          <a:prstGeom prst="rect">
            <a:avLst/>
          </a:prstGeom>
          <a:noFill/>
        </p:spPr>
        <p:txBody>
          <a:bodyPr wrap="none" rtlCol="0">
            <a:spAutoFit/>
          </a:bodyPr>
          <a:lstStyle/>
          <a:p>
            <a:r>
              <a:rPr lang="en-GB" sz="1224" dirty="0"/>
              <a:t>Partner Management</a:t>
            </a:r>
          </a:p>
          <a:p>
            <a:r>
              <a:rPr lang="en-GB" sz="1224" dirty="0"/>
              <a:t>Application</a:t>
            </a:r>
            <a:endParaRPr lang="en-US" sz="1224" dirty="0"/>
          </a:p>
        </p:txBody>
      </p:sp>
      <p:cxnSp>
        <p:nvCxnSpPr>
          <p:cNvPr id="19" name="Straight Arrow Connector 18"/>
          <p:cNvCxnSpPr/>
          <p:nvPr/>
        </p:nvCxnSpPr>
        <p:spPr>
          <a:xfrm flipV="1">
            <a:off x="3964446" y="2725734"/>
            <a:ext cx="1787527" cy="1859565"/>
          </a:xfrm>
          <a:prstGeom prst="straightConnector1">
            <a:avLst/>
          </a:prstGeom>
          <a:ln w="38100">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127544" y="2725734"/>
            <a:ext cx="1438244" cy="1859565"/>
          </a:xfrm>
          <a:prstGeom prst="straightConnector1">
            <a:avLst/>
          </a:prstGeom>
          <a:ln w="38100">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8110900" y="4163174"/>
            <a:ext cx="1127651" cy="663775"/>
          </a:xfrm>
          <a:prstGeom prst="straightConnector1">
            <a:avLst/>
          </a:prstGeom>
          <a:ln w="38100">
            <a:prstDash val="sysDot"/>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8"/>
          <a:stretch>
            <a:fillRect/>
          </a:stretch>
        </p:blipFill>
        <p:spPr>
          <a:xfrm>
            <a:off x="9238552" y="5557188"/>
            <a:ext cx="710099" cy="700554"/>
          </a:xfrm>
          <a:prstGeom prst="rect">
            <a:avLst/>
          </a:prstGeom>
        </p:spPr>
      </p:pic>
      <p:pic>
        <p:nvPicPr>
          <p:cNvPr id="24" name="Picture 23"/>
          <p:cNvPicPr>
            <a:picLocks noChangeAspect="1"/>
          </p:cNvPicPr>
          <p:nvPr/>
        </p:nvPicPr>
        <p:blipFill>
          <a:blip r:embed="rId9"/>
          <a:stretch>
            <a:fillRect/>
          </a:stretch>
        </p:blipFill>
        <p:spPr>
          <a:xfrm>
            <a:off x="7298804" y="4600216"/>
            <a:ext cx="812095" cy="994427"/>
          </a:xfrm>
          <a:prstGeom prst="rect">
            <a:avLst/>
          </a:prstGeom>
        </p:spPr>
      </p:pic>
      <p:pic>
        <p:nvPicPr>
          <p:cNvPr id="27" name="Picture 26"/>
          <p:cNvPicPr>
            <a:picLocks noChangeAspect="1"/>
          </p:cNvPicPr>
          <p:nvPr/>
        </p:nvPicPr>
        <p:blipFill>
          <a:blip r:embed="rId10"/>
          <a:stretch>
            <a:fillRect/>
          </a:stretch>
        </p:blipFill>
        <p:spPr>
          <a:xfrm>
            <a:off x="9238552" y="3756240"/>
            <a:ext cx="619580" cy="792817"/>
          </a:xfrm>
          <a:prstGeom prst="rect">
            <a:avLst/>
          </a:prstGeom>
        </p:spPr>
      </p:pic>
      <p:pic>
        <p:nvPicPr>
          <p:cNvPr id="28" name="Picture 27"/>
          <p:cNvPicPr>
            <a:picLocks noChangeAspect="1"/>
          </p:cNvPicPr>
          <p:nvPr/>
        </p:nvPicPr>
        <p:blipFill>
          <a:blip r:embed="rId11"/>
          <a:stretch>
            <a:fillRect/>
          </a:stretch>
        </p:blipFill>
        <p:spPr>
          <a:xfrm>
            <a:off x="9238552" y="4678013"/>
            <a:ext cx="619580" cy="742235"/>
          </a:xfrm>
          <a:prstGeom prst="rect">
            <a:avLst/>
          </a:prstGeom>
        </p:spPr>
      </p:pic>
      <p:cxnSp>
        <p:nvCxnSpPr>
          <p:cNvPr id="29" name="Straight Arrow Connector 28"/>
          <p:cNvCxnSpPr/>
          <p:nvPr/>
        </p:nvCxnSpPr>
        <p:spPr>
          <a:xfrm>
            <a:off x="8110900" y="4968473"/>
            <a:ext cx="1127651" cy="59271"/>
          </a:xfrm>
          <a:prstGeom prst="straightConnector1">
            <a:avLst/>
          </a:prstGeom>
          <a:ln w="38100">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4" idx="3"/>
          </p:cNvCxnSpPr>
          <p:nvPr/>
        </p:nvCxnSpPr>
        <p:spPr>
          <a:xfrm>
            <a:off x="8110900" y="5097430"/>
            <a:ext cx="1127651" cy="723271"/>
          </a:xfrm>
          <a:prstGeom prst="straightConnector1">
            <a:avLst/>
          </a:prstGeom>
          <a:ln w="38100">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297345" y="5619818"/>
            <a:ext cx="658609" cy="286306"/>
          </a:xfrm>
          <a:prstGeom prst="rect">
            <a:avLst/>
          </a:prstGeom>
          <a:noFill/>
        </p:spPr>
        <p:txBody>
          <a:bodyPr wrap="none" rtlCol="0">
            <a:spAutoFit/>
          </a:bodyPr>
          <a:lstStyle/>
          <a:p>
            <a:r>
              <a:rPr lang="en-GB" sz="1224" dirty="0"/>
              <a:t>BizTalk</a:t>
            </a:r>
            <a:endParaRPr lang="en-US" sz="1224" dirty="0"/>
          </a:p>
        </p:txBody>
      </p:sp>
    </p:spTree>
    <p:extLst>
      <p:ext uri="{BB962C8B-B14F-4D97-AF65-F5344CB8AC3E}">
        <p14:creationId xmlns:p14="http://schemas.microsoft.com/office/powerpoint/2010/main" val="98119526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Azure Service Bus Messaging</a:t>
            </a:r>
            <a:endParaRPr lang="en-US" dirty="0"/>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1847847273"/>
              </p:ext>
            </p:extLst>
          </p:nvPr>
        </p:nvGraphicFramePr>
        <p:xfrm>
          <a:off x="274572" y="2125677"/>
          <a:ext cx="11887200" cy="2844737"/>
        </p:xfrm>
        <a:graphic>
          <a:graphicData uri="http://schemas.openxmlformats.org/drawingml/2006/table">
            <a:tbl>
              <a:tblPr firstRow="1" bandRow="1">
                <a:tableStyleId>{5C22544A-7EE6-4342-B048-85BDC9FD1C3A}</a:tableStyleId>
              </a:tblPr>
              <a:tblGrid>
                <a:gridCol w="3962400"/>
                <a:gridCol w="3962400"/>
                <a:gridCol w="3962400"/>
              </a:tblGrid>
              <a:tr h="370840">
                <a:tc>
                  <a:txBody>
                    <a:bodyPr/>
                    <a:lstStyle/>
                    <a:p>
                      <a:pPr marL="0" indent="0" algn="l" defTabSz="932742" rtl="0" eaLnBrk="1" latinLnBrk="0" hangingPunct="1">
                        <a:buFont typeface="Arial" panose="020B0604020202020204" pitchFamily="34" charset="0"/>
                        <a:buNone/>
                      </a:pPr>
                      <a:r>
                        <a:rPr lang="en-GB" sz="2400" b="1" kern="1200" dirty="0" smtClean="0">
                          <a:gradFill>
                            <a:gsLst>
                              <a:gs pos="8537">
                                <a:schemeClr val="tx1"/>
                              </a:gs>
                              <a:gs pos="34000">
                                <a:schemeClr val="tx1"/>
                              </a:gs>
                            </a:gsLst>
                            <a:lin ang="5400000" scaled="1"/>
                          </a:gradFill>
                          <a:latin typeface="Segoe UI Semibold" panose="020B0702040204020203" pitchFamily="34" charset="0"/>
                          <a:ea typeface="+mn-ea"/>
                          <a:cs typeface="Segoe UI Semibold" panose="020B0702040204020203" pitchFamily="34" charset="0"/>
                        </a:rPr>
                        <a:t>Target scenarios</a:t>
                      </a:r>
                    </a:p>
                  </a:txBody>
                  <a:tcPr marL="182880" marT="146304" marB="182880">
                    <a:lnL w="12700" cmpd="sng">
                      <a:noFill/>
                    </a:lnL>
                    <a:lnR w="28575" cap="flat" cmpd="sng" algn="ctr">
                      <a:solidFill>
                        <a:schemeClr val="bg2"/>
                      </a:solidFill>
                      <a:prstDash val="solid"/>
                      <a:round/>
                      <a:headEnd type="none" w="med" len="med"/>
                      <a:tailEnd type="none" w="med" len="med"/>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defTabSz="932742" rtl="0" eaLnBrk="1" latinLnBrk="0" hangingPunct="1">
                        <a:buFont typeface="Arial" panose="020B0604020202020204" pitchFamily="34" charset="0"/>
                        <a:buNone/>
                      </a:pPr>
                      <a:r>
                        <a:rPr lang="en-GB" sz="2400" b="1" kern="1200" dirty="0" smtClean="0">
                          <a:gradFill>
                            <a:gsLst>
                              <a:gs pos="8537">
                                <a:schemeClr val="tx1"/>
                              </a:gs>
                              <a:gs pos="34000">
                                <a:schemeClr val="tx1"/>
                              </a:gs>
                            </a:gsLst>
                            <a:lin ang="5400000" scaled="1"/>
                          </a:gradFill>
                          <a:latin typeface="Segoe UI Semibold" panose="020B0702040204020203" pitchFamily="34" charset="0"/>
                          <a:ea typeface="+mn-ea"/>
                          <a:cs typeface="Segoe UI Semibold" panose="020B0702040204020203" pitchFamily="34" charset="0"/>
                        </a:rPr>
                        <a:t>Key benefits</a:t>
                      </a:r>
                    </a:p>
                  </a:txBody>
                  <a:tcPr marL="182880" marT="146304" marB="18288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defTabSz="932742" rtl="0" eaLnBrk="1" latinLnBrk="0" hangingPunct="1">
                        <a:buFont typeface="Arial" panose="020B0604020202020204" pitchFamily="34" charset="0"/>
                        <a:buNone/>
                      </a:pPr>
                      <a:r>
                        <a:rPr lang="en-GB" sz="2400" b="1" kern="1200" dirty="0" smtClean="0">
                          <a:gradFill>
                            <a:gsLst>
                              <a:gs pos="8537">
                                <a:schemeClr val="tx1"/>
                              </a:gs>
                              <a:gs pos="34000">
                                <a:schemeClr val="tx1"/>
                              </a:gs>
                            </a:gsLst>
                            <a:lin ang="5400000" scaled="1"/>
                          </a:gradFill>
                          <a:latin typeface="Segoe UI Semibold" panose="020B0702040204020203" pitchFamily="34" charset="0"/>
                          <a:ea typeface="+mn-ea"/>
                          <a:cs typeface="Segoe UI Semibold" panose="020B0702040204020203" pitchFamily="34" charset="0"/>
                        </a:rPr>
                        <a:t>Constraints</a:t>
                      </a:r>
                      <a:endParaRPr lang="en-US" sz="2400" b="1" kern="1200" dirty="0">
                        <a:gradFill>
                          <a:gsLst>
                            <a:gs pos="8537">
                              <a:schemeClr val="tx1"/>
                            </a:gs>
                            <a:gs pos="34000">
                              <a:schemeClr val="tx1"/>
                            </a:gs>
                          </a:gsLst>
                          <a:lin ang="5400000" scaled="1"/>
                        </a:gradFill>
                        <a:latin typeface="Segoe UI Semibold" panose="020B0702040204020203" pitchFamily="34" charset="0"/>
                        <a:ea typeface="+mn-ea"/>
                        <a:cs typeface="Segoe UI Semibold" panose="020B0702040204020203" pitchFamily="34" charset="0"/>
                      </a:endParaRPr>
                    </a:p>
                  </a:txBody>
                  <a:tcPr marL="182880" marT="146304" marB="182880">
                    <a:lnL w="28575" cap="flat" cmpd="sng" algn="ctr">
                      <a:solidFill>
                        <a:schemeClr val="bg2"/>
                      </a:solidFill>
                      <a:prstDash val="solid"/>
                      <a:round/>
                      <a:headEnd type="none" w="med" len="med"/>
                      <a:tailEnd type="none" w="med" len="med"/>
                    </a:lnL>
                    <a:lnR w="12700" cmpd="sng">
                      <a:noFill/>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285750" lvl="0" indent="-285750" algn="l" defTabSz="932742" rtl="0" eaLnBrk="1" latinLnBrk="0" hangingPunct="1">
                        <a:lnSpc>
                          <a:spcPct val="99000"/>
                        </a:lnSpc>
                        <a:spcAft>
                          <a:spcPts val="1200"/>
                        </a:spcAft>
                        <a:buFont typeface="Arial" panose="020B0604020202020204" pitchFamily="34" charset="0"/>
                        <a:buChar char="•"/>
                      </a:pPr>
                      <a:r>
                        <a:rPr lang="en-GB" sz="1800" kern="1200" dirty="0" smtClean="0">
                          <a:gradFill>
                            <a:gsLst>
                              <a:gs pos="17073">
                                <a:schemeClr val="bg1"/>
                              </a:gs>
                              <a:gs pos="62000">
                                <a:schemeClr val="bg1"/>
                              </a:gs>
                            </a:gsLst>
                            <a:lin ang="5400000" scaled="1"/>
                          </a:gradFill>
                          <a:latin typeface="+mn-lt"/>
                          <a:ea typeface="+mn-ea"/>
                          <a:cs typeface="+mn-cs"/>
                        </a:rPr>
                        <a:t>Asynchronous messaging</a:t>
                      </a:r>
                    </a:p>
                    <a:p>
                      <a:pPr marL="285750" lvl="0" indent="-285750" algn="l" defTabSz="932742" rtl="0" eaLnBrk="1" latinLnBrk="0" hangingPunct="1">
                        <a:lnSpc>
                          <a:spcPct val="99000"/>
                        </a:lnSpc>
                        <a:spcAft>
                          <a:spcPts val="1200"/>
                        </a:spcAft>
                        <a:buFont typeface="Arial" panose="020B0604020202020204" pitchFamily="34" charset="0"/>
                        <a:buChar char="•"/>
                      </a:pPr>
                      <a:r>
                        <a:rPr lang="en-GB" sz="1800" kern="1200" dirty="0" smtClean="0">
                          <a:gradFill>
                            <a:gsLst>
                              <a:gs pos="17073">
                                <a:schemeClr val="bg1"/>
                              </a:gs>
                              <a:gs pos="62000">
                                <a:schemeClr val="bg1"/>
                              </a:gs>
                            </a:gsLst>
                            <a:lin ang="5400000" scaled="1"/>
                          </a:gradFill>
                          <a:latin typeface="+mn-lt"/>
                          <a:ea typeface="+mn-ea"/>
                          <a:cs typeface="+mn-cs"/>
                        </a:rPr>
                        <a:t>Durable messaging</a:t>
                      </a:r>
                    </a:p>
                    <a:p>
                      <a:pPr marL="285750" lvl="0" indent="-285750" algn="l" defTabSz="932742" rtl="0" eaLnBrk="1" latinLnBrk="0" hangingPunct="1">
                        <a:lnSpc>
                          <a:spcPct val="99000"/>
                        </a:lnSpc>
                        <a:spcAft>
                          <a:spcPts val="1200"/>
                        </a:spcAft>
                        <a:buFont typeface="Arial" panose="020B0604020202020204" pitchFamily="34" charset="0"/>
                        <a:buChar char="•"/>
                      </a:pPr>
                      <a:r>
                        <a:rPr lang="en-GB" sz="1800" kern="1200" dirty="0" smtClean="0">
                          <a:gradFill>
                            <a:gsLst>
                              <a:gs pos="17073">
                                <a:schemeClr val="bg1"/>
                              </a:gs>
                              <a:gs pos="62000">
                                <a:schemeClr val="bg1"/>
                              </a:gs>
                            </a:gsLst>
                            <a:lin ang="5400000" scaled="1"/>
                          </a:gradFill>
                          <a:latin typeface="+mn-lt"/>
                          <a:ea typeface="+mn-ea"/>
                          <a:cs typeface="+mn-cs"/>
                        </a:rPr>
                        <a:t>Publish &amp; subscribe</a:t>
                      </a:r>
                    </a:p>
                    <a:p>
                      <a:pPr marL="285750" indent="-285750">
                        <a:buFont typeface="Arial" panose="020B0604020202020204" pitchFamily="34" charset="0"/>
                        <a:buChar char="•"/>
                      </a:pPr>
                      <a:endParaRPr lang="en-US" dirty="0" smtClean="0">
                        <a:gradFill>
                          <a:gsLst>
                            <a:gs pos="17073">
                              <a:schemeClr val="bg1"/>
                            </a:gs>
                            <a:gs pos="62000">
                              <a:schemeClr val="bg1"/>
                            </a:gs>
                          </a:gsLst>
                          <a:lin ang="5400000" scaled="1"/>
                        </a:gradFill>
                      </a:endParaRPr>
                    </a:p>
                    <a:p>
                      <a:endParaRPr lang="en-GB" dirty="0" smtClean="0">
                        <a:gradFill>
                          <a:gsLst>
                            <a:gs pos="17073">
                              <a:schemeClr val="bg1"/>
                            </a:gs>
                            <a:gs pos="62000">
                              <a:schemeClr val="bg1"/>
                            </a:gs>
                          </a:gsLst>
                          <a:lin ang="5400000" scaled="1"/>
                        </a:gradFill>
                      </a:endParaRPr>
                    </a:p>
                  </a:txBody>
                  <a:tcPr marL="182880" marT="146304" marB="182880">
                    <a:lnL w="12700" cmpd="sng">
                      <a:noFill/>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285750" lvl="0" indent="-285750" algn="l" defTabSz="932742" rtl="0" eaLnBrk="1" latinLnBrk="0" hangingPunct="1">
                        <a:lnSpc>
                          <a:spcPct val="99000"/>
                        </a:lnSpc>
                        <a:spcAft>
                          <a:spcPts val="1200"/>
                        </a:spcAft>
                        <a:buFont typeface="Arial" panose="020B0604020202020204" pitchFamily="34" charset="0"/>
                        <a:buChar char="•"/>
                      </a:pPr>
                      <a:r>
                        <a:rPr lang="en-GB" sz="1800" kern="1200" dirty="0" smtClean="0">
                          <a:gradFill>
                            <a:gsLst>
                              <a:gs pos="17073">
                                <a:schemeClr val="bg1"/>
                              </a:gs>
                              <a:gs pos="62000">
                                <a:schemeClr val="bg1"/>
                              </a:gs>
                            </a:gsLst>
                            <a:lin ang="5400000" scaled="1"/>
                          </a:gradFill>
                          <a:latin typeface="+mn-lt"/>
                          <a:ea typeface="+mn-ea"/>
                          <a:cs typeface="+mn-cs"/>
                        </a:rPr>
                        <a:t>Pretty simple</a:t>
                      </a:r>
                    </a:p>
                    <a:p>
                      <a:pPr marL="285750" lvl="0" indent="-285750" algn="l" defTabSz="932742" rtl="0" eaLnBrk="1" latinLnBrk="0" hangingPunct="1">
                        <a:lnSpc>
                          <a:spcPct val="99000"/>
                        </a:lnSpc>
                        <a:spcAft>
                          <a:spcPts val="1200"/>
                        </a:spcAft>
                        <a:buFont typeface="Arial" panose="020B0604020202020204" pitchFamily="34" charset="0"/>
                        <a:buChar char="•"/>
                      </a:pPr>
                      <a:r>
                        <a:rPr lang="en-GB" sz="1800" kern="1200" dirty="0" smtClean="0">
                          <a:gradFill>
                            <a:gsLst>
                              <a:gs pos="17073">
                                <a:schemeClr val="bg1"/>
                              </a:gs>
                              <a:gs pos="62000">
                                <a:schemeClr val="bg1"/>
                              </a:gs>
                            </a:gsLst>
                            <a:lin ang="5400000" scaled="1"/>
                          </a:gradFill>
                          <a:latin typeface="+mn-lt"/>
                          <a:ea typeface="+mn-ea"/>
                          <a:cs typeface="+mn-cs"/>
                        </a:rPr>
                        <a:t>Can be very low cost</a:t>
                      </a:r>
                    </a:p>
                    <a:p>
                      <a:pPr marL="285750" lvl="0" indent="-285750" algn="l" defTabSz="932742" rtl="0" eaLnBrk="1" latinLnBrk="0" hangingPunct="1">
                        <a:lnSpc>
                          <a:spcPct val="99000"/>
                        </a:lnSpc>
                        <a:spcAft>
                          <a:spcPts val="1200"/>
                        </a:spcAft>
                        <a:buFont typeface="Arial" panose="020B0604020202020204" pitchFamily="34" charset="0"/>
                        <a:buChar char="•"/>
                      </a:pPr>
                      <a:r>
                        <a:rPr lang="en-GB" sz="1800" kern="1200" dirty="0" smtClean="0">
                          <a:gradFill>
                            <a:gsLst>
                              <a:gs pos="17073">
                                <a:schemeClr val="bg1"/>
                              </a:gs>
                              <a:gs pos="62000">
                                <a:schemeClr val="bg1"/>
                              </a:gs>
                            </a:gsLst>
                            <a:lin ang="5400000" scaled="1"/>
                          </a:gradFill>
                          <a:latin typeface="+mn-lt"/>
                          <a:ea typeface="+mn-ea"/>
                          <a:cs typeface="+mn-cs"/>
                        </a:rPr>
                        <a:t>High volume</a:t>
                      </a:r>
                    </a:p>
                    <a:p>
                      <a:pPr marL="285750" lvl="0" indent="-285750" algn="l" defTabSz="932742" rtl="0" eaLnBrk="1" latinLnBrk="0" hangingPunct="1">
                        <a:lnSpc>
                          <a:spcPct val="99000"/>
                        </a:lnSpc>
                        <a:spcAft>
                          <a:spcPts val="1200"/>
                        </a:spcAft>
                        <a:buFont typeface="Arial" panose="020B0604020202020204" pitchFamily="34" charset="0"/>
                        <a:buChar char="•"/>
                      </a:pPr>
                      <a:r>
                        <a:rPr lang="en-GB" sz="1800" kern="1200" dirty="0" smtClean="0">
                          <a:gradFill>
                            <a:gsLst>
                              <a:gs pos="17073">
                                <a:schemeClr val="bg1"/>
                              </a:gs>
                              <a:gs pos="62000">
                                <a:schemeClr val="bg1"/>
                              </a:gs>
                            </a:gsLst>
                            <a:lin ang="5400000" scaled="1"/>
                          </a:gradFill>
                          <a:latin typeface="+mn-lt"/>
                          <a:ea typeface="+mn-ea"/>
                          <a:cs typeface="+mn-cs"/>
                        </a:rPr>
                        <a:t>Different communication </a:t>
                      </a:r>
                      <a:br>
                        <a:rPr lang="en-GB" sz="1800" kern="1200" dirty="0" smtClean="0">
                          <a:gradFill>
                            <a:gsLst>
                              <a:gs pos="17073">
                                <a:schemeClr val="bg1"/>
                              </a:gs>
                              <a:gs pos="62000">
                                <a:schemeClr val="bg1"/>
                              </a:gs>
                            </a:gsLst>
                            <a:lin ang="5400000" scaled="1"/>
                          </a:gradFill>
                          <a:latin typeface="+mn-lt"/>
                          <a:ea typeface="+mn-ea"/>
                          <a:cs typeface="+mn-cs"/>
                        </a:rPr>
                      </a:br>
                      <a:r>
                        <a:rPr lang="en-GB" sz="1800" kern="1200" dirty="0" smtClean="0">
                          <a:gradFill>
                            <a:gsLst>
                              <a:gs pos="17073">
                                <a:schemeClr val="bg1"/>
                              </a:gs>
                              <a:gs pos="62000">
                                <a:schemeClr val="bg1"/>
                              </a:gs>
                            </a:gsLst>
                            <a:lin ang="5400000" scaled="1"/>
                          </a:gradFill>
                          <a:latin typeface="+mn-lt"/>
                          <a:ea typeface="+mn-ea"/>
                          <a:cs typeface="+mn-cs"/>
                        </a:rPr>
                        <a:t>patterns support</a:t>
                      </a:r>
                    </a:p>
                  </a:txBody>
                  <a:tcPr marL="182880" marT="146304" marB="18288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285750" lvl="0" indent="-285750">
                        <a:buFont typeface="Arial" panose="020B0604020202020204" pitchFamily="34" charset="0"/>
                        <a:buChar char="•"/>
                      </a:pPr>
                      <a:r>
                        <a:rPr lang="en-GB" dirty="0" smtClean="0">
                          <a:gradFill>
                            <a:gsLst>
                              <a:gs pos="17073">
                                <a:schemeClr val="bg1"/>
                              </a:gs>
                              <a:gs pos="62000">
                                <a:schemeClr val="bg1"/>
                              </a:gs>
                            </a:gsLst>
                            <a:lin ang="5400000" scaled="1"/>
                          </a:gradFill>
                        </a:rPr>
                        <a:t>Not all</a:t>
                      </a:r>
                      <a:r>
                        <a:rPr lang="en-GB" baseline="0" dirty="0" smtClean="0">
                          <a:gradFill>
                            <a:gsLst>
                              <a:gs pos="17073">
                                <a:schemeClr val="bg1"/>
                              </a:gs>
                              <a:gs pos="62000">
                                <a:schemeClr val="bg1"/>
                              </a:gs>
                            </a:gsLst>
                            <a:lin ang="5400000" scaled="1"/>
                          </a:gradFill>
                        </a:rPr>
                        <a:t> applications can talk to it</a:t>
                      </a:r>
                    </a:p>
                    <a:p>
                      <a:pPr marL="514350" lvl="1" indent="-233363" algn="l" defTabSz="932742" rtl="0" eaLnBrk="1" latinLnBrk="0" hangingPunct="1">
                        <a:lnSpc>
                          <a:spcPct val="99000"/>
                        </a:lnSpc>
                        <a:spcAft>
                          <a:spcPts val="1200"/>
                        </a:spcAft>
                        <a:buFont typeface="Arial" panose="020B0604020202020204" pitchFamily="34" charset="0"/>
                        <a:buChar char="•"/>
                      </a:pPr>
                      <a:r>
                        <a:rPr lang="en-GB" sz="1800" kern="1200" dirty="0" smtClean="0">
                          <a:gradFill>
                            <a:gsLst>
                              <a:gs pos="17073">
                                <a:schemeClr val="bg1"/>
                              </a:gs>
                              <a:gs pos="62000">
                                <a:schemeClr val="bg1"/>
                              </a:gs>
                            </a:gsLst>
                            <a:lin ang="5400000" scaled="1"/>
                          </a:gradFill>
                          <a:latin typeface="+mn-lt"/>
                          <a:ea typeface="+mn-ea"/>
                          <a:cs typeface="+mn-cs"/>
                        </a:rPr>
                        <a:t>AMQP</a:t>
                      </a:r>
                    </a:p>
                    <a:p>
                      <a:pPr marL="514350" lvl="1" indent="-233363" algn="l" defTabSz="932742" rtl="0" eaLnBrk="1" latinLnBrk="0" hangingPunct="1">
                        <a:lnSpc>
                          <a:spcPct val="99000"/>
                        </a:lnSpc>
                        <a:spcAft>
                          <a:spcPts val="1200"/>
                        </a:spcAft>
                        <a:buFont typeface="Arial" panose="020B0604020202020204" pitchFamily="34" charset="0"/>
                        <a:buChar char="•"/>
                      </a:pPr>
                      <a:r>
                        <a:rPr lang="en-GB" sz="1800" kern="1200" dirty="0" smtClean="0">
                          <a:gradFill>
                            <a:gsLst>
                              <a:gs pos="17073">
                                <a:schemeClr val="bg1"/>
                              </a:gs>
                              <a:gs pos="62000">
                                <a:schemeClr val="bg1"/>
                              </a:gs>
                            </a:gsLst>
                            <a:lin ang="5400000" scaled="1"/>
                          </a:gradFill>
                          <a:latin typeface="+mn-lt"/>
                          <a:ea typeface="+mn-ea"/>
                          <a:cs typeface="+mn-cs"/>
                        </a:rPr>
                        <a:t>REST</a:t>
                      </a:r>
                    </a:p>
                    <a:p>
                      <a:pPr marL="514350" lvl="1" indent="-233363" algn="l" defTabSz="932742" rtl="0" eaLnBrk="1" latinLnBrk="0" hangingPunct="1">
                        <a:lnSpc>
                          <a:spcPct val="99000"/>
                        </a:lnSpc>
                        <a:spcAft>
                          <a:spcPts val="1200"/>
                        </a:spcAft>
                        <a:buFont typeface="Arial" panose="020B0604020202020204" pitchFamily="34" charset="0"/>
                        <a:buChar char="•"/>
                      </a:pPr>
                      <a:r>
                        <a:rPr lang="en-GB" sz="1800" kern="1200" dirty="0" smtClean="0">
                          <a:gradFill>
                            <a:gsLst>
                              <a:gs pos="17073">
                                <a:schemeClr val="bg1"/>
                              </a:gs>
                              <a:gs pos="62000">
                                <a:schemeClr val="bg1"/>
                              </a:gs>
                            </a:gsLst>
                            <a:lin ang="5400000" scaled="1"/>
                          </a:gradFill>
                          <a:latin typeface="+mn-lt"/>
                          <a:ea typeface="+mn-ea"/>
                          <a:cs typeface="+mn-cs"/>
                        </a:rPr>
                        <a:t>SB-Messaging</a:t>
                      </a:r>
                    </a:p>
                    <a:p>
                      <a:pPr marL="285750" indent="-285750">
                        <a:buFont typeface="Arial" panose="020B0604020202020204" pitchFamily="34" charset="0"/>
                        <a:buChar char="•"/>
                      </a:pPr>
                      <a:endParaRPr lang="en-US" dirty="0" smtClean="0">
                        <a:gradFill>
                          <a:gsLst>
                            <a:gs pos="17073">
                              <a:schemeClr val="bg1"/>
                            </a:gs>
                            <a:gs pos="62000">
                              <a:schemeClr val="bg1"/>
                            </a:gs>
                          </a:gsLst>
                          <a:lin ang="5400000" scaled="1"/>
                        </a:gradFill>
                      </a:endParaRPr>
                    </a:p>
                  </a:txBody>
                  <a:tcPr marL="182880" marT="146304" marB="182880">
                    <a:lnL w="28575" cap="flat" cmpd="sng" algn="ctr">
                      <a:solidFill>
                        <a:schemeClr val="bg2"/>
                      </a:solidFill>
                      <a:prstDash val="solid"/>
                      <a:round/>
                      <a:headEnd type="none" w="med" len="med"/>
                      <a:tailEnd type="none" w="med" len="med"/>
                    </a:lnL>
                    <a:lnR w="12700" cmpd="sng">
                      <a:noFill/>
                    </a:lnR>
                    <a:lnT w="28575"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4" name="TextBox 3"/>
          <p:cNvSpPr txBox="1"/>
          <p:nvPr/>
        </p:nvSpPr>
        <p:spPr>
          <a:xfrm>
            <a:off x="274702" y="1211287"/>
            <a:ext cx="11233251" cy="664797"/>
          </a:xfrm>
          <a:prstGeom prst="rect">
            <a:avLst/>
          </a:prstGeom>
          <a:noFill/>
        </p:spPr>
        <p:txBody>
          <a:bodyPr wrap="square" lIns="182880" tIns="146304" rIns="182880" bIns="146304" rtlCol="0">
            <a:spAutoFit/>
          </a:bodyPr>
          <a:lstStyle/>
          <a:p>
            <a:r>
              <a:rPr lang="en-GB" sz="2400" dirty="0">
                <a:gradFill>
                  <a:gsLst>
                    <a:gs pos="8537">
                      <a:schemeClr val="tx1"/>
                    </a:gs>
                    <a:gs pos="34000">
                      <a:schemeClr val="tx1"/>
                    </a:gs>
                  </a:gsLst>
                  <a:lin ang="5400000" scaled="1"/>
                </a:gradFill>
              </a:rPr>
              <a:t>Cloud hosted PaaS Message Queue Platform</a:t>
            </a:r>
          </a:p>
        </p:txBody>
      </p:sp>
      <p:sp>
        <p:nvSpPr>
          <p:cNvPr id="5" name="TextBox 4"/>
          <p:cNvSpPr txBox="1"/>
          <p:nvPr/>
        </p:nvSpPr>
        <p:spPr>
          <a:xfrm>
            <a:off x="1790929" y="5783237"/>
            <a:ext cx="8856984" cy="664797"/>
          </a:xfrm>
          <a:prstGeom prst="rect">
            <a:avLst/>
          </a:prstGeom>
          <a:noFill/>
        </p:spPr>
        <p:txBody>
          <a:bodyPr wrap="square" lIns="182880" tIns="146304" rIns="182880" bIns="146304" rtlCol="0">
            <a:spAutoFit/>
          </a:bodyPr>
          <a:lstStyle/>
          <a:p>
            <a:pPr algn="ctr"/>
            <a:r>
              <a:rPr lang="en-GB" sz="2400" dirty="0" smtClean="0">
                <a:gradFill>
                  <a:gsLst>
                    <a:gs pos="8537">
                      <a:schemeClr val="tx1"/>
                    </a:gs>
                    <a:gs pos="34000">
                      <a:schemeClr val="tx1"/>
                    </a:gs>
                  </a:gsLst>
                  <a:lin ang="5400000" scaled="1"/>
                </a:gradFill>
              </a:rPr>
              <a:t>“Decoupled the sender and receiver”</a:t>
            </a:r>
            <a:endParaRPr lang="en-GB" sz="2400" dirty="0">
              <a:gradFill>
                <a:gsLst>
                  <a:gs pos="8537">
                    <a:schemeClr val="tx1"/>
                  </a:gs>
                  <a:gs pos="34000">
                    <a:schemeClr val="tx1"/>
                  </a:gs>
                </a:gsLst>
                <a:lin ang="5400000" scaled="1"/>
              </a:gradFill>
            </a:endParaRPr>
          </a:p>
        </p:txBody>
      </p:sp>
    </p:spTree>
    <p:extLst>
      <p:ext uri="{BB962C8B-B14F-4D97-AF65-F5344CB8AC3E}">
        <p14:creationId xmlns:p14="http://schemas.microsoft.com/office/powerpoint/2010/main" val="333703984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634402" y="2504893"/>
            <a:ext cx="3186395" cy="1879131"/>
          </a:xfrm>
          <a:prstGeom prst="roundRect">
            <a:avLst/>
          </a:prstGeom>
          <a:ln/>
        </p:spPr>
        <p:style>
          <a:lnRef idx="3">
            <a:schemeClr val="lt1"/>
          </a:lnRef>
          <a:fillRef idx="1">
            <a:schemeClr val="dk1"/>
          </a:fillRef>
          <a:effectRef idx="1">
            <a:schemeClr val="dk1"/>
          </a:effectRef>
          <a:fontRef idx="minor">
            <a:schemeClr val="lt1"/>
          </a:fontRef>
        </p:style>
        <p:txBody>
          <a:bodyPr rtlCol="0" anchor="b" anchorCtr="0"/>
          <a:lstStyle/>
          <a:p>
            <a:r>
              <a:rPr lang="en-GB" sz="1224" dirty="0">
                <a:solidFill>
                  <a:schemeClr val="tx1"/>
                </a:solidFill>
              </a:rPr>
              <a:t>Azure</a:t>
            </a:r>
            <a:endParaRPr lang="en-US" sz="1224" dirty="0">
              <a:solidFill>
                <a:schemeClr val="tx1"/>
              </a:solidFill>
            </a:endParaRPr>
          </a:p>
        </p:txBody>
      </p:sp>
      <p:sp>
        <p:nvSpPr>
          <p:cNvPr id="2" name="Title 1"/>
          <p:cNvSpPr>
            <a:spLocks noGrp="1"/>
          </p:cNvSpPr>
          <p:nvPr>
            <p:ph type="title"/>
          </p:nvPr>
        </p:nvSpPr>
        <p:spPr/>
        <p:txBody>
          <a:bodyPr/>
          <a:lstStyle/>
          <a:p>
            <a:r>
              <a:rPr lang="en-GB" dirty="0" smtClean="0"/>
              <a:t>Global API</a:t>
            </a:r>
            <a:endParaRPr lang="en-US" dirty="0"/>
          </a:p>
        </p:txBody>
      </p:sp>
      <p:pic>
        <p:nvPicPr>
          <p:cNvPr id="3" name="Picture 2"/>
          <p:cNvPicPr>
            <a:picLocks noChangeAspect="1"/>
          </p:cNvPicPr>
          <p:nvPr/>
        </p:nvPicPr>
        <p:blipFill>
          <a:blip r:embed="rId3">
            <a:biLevel thresh="25000"/>
          </a:blip>
          <a:stretch>
            <a:fillRect/>
          </a:stretch>
        </p:blipFill>
        <p:spPr>
          <a:xfrm>
            <a:off x="4656875" y="2331508"/>
            <a:ext cx="527037" cy="346769"/>
          </a:xfrm>
          <a:prstGeom prst="rect">
            <a:avLst/>
          </a:prstGeom>
        </p:spPr>
      </p:pic>
      <p:pic>
        <p:nvPicPr>
          <p:cNvPr id="4" name="Picture 3"/>
          <p:cNvPicPr>
            <a:picLocks noChangeAspect="1"/>
          </p:cNvPicPr>
          <p:nvPr/>
        </p:nvPicPr>
        <p:blipFill>
          <a:blip r:embed="rId4">
            <a:biLevel thresh="25000"/>
          </a:blip>
          <a:stretch>
            <a:fillRect/>
          </a:stretch>
        </p:blipFill>
        <p:spPr>
          <a:xfrm>
            <a:off x="4717903" y="1394864"/>
            <a:ext cx="314196" cy="448759"/>
          </a:xfrm>
          <a:prstGeom prst="rect">
            <a:avLst/>
          </a:prstGeom>
        </p:spPr>
      </p:pic>
      <p:pic>
        <p:nvPicPr>
          <p:cNvPr id="5" name="Picture 4"/>
          <p:cNvPicPr>
            <a:picLocks noChangeAspect="1"/>
          </p:cNvPicPr>
          <p:nvPr/>
        </p:nvPicPr>
        <p:blipFill>
          <a:blip r:embed="rId5">
            <a:biLevel thresh="25000"/>
          </a:blip>
          <a:stretch>
            <a:fillRect/>
          </a:stretch>
        </p:blipFill>
        <p:spPr>
          <a:xfrm>
            <a:off x="5445264" y="1444209"/>
            <a:ext cx="415549" cy="305972"/>
          </a:xfrm>
          <a:prstGeom prst="rect">
            <a:avLst/>
          </a:prstGeom>
        </p:spPr>
      </p:pic>
      <p:pic>
        <p:nvPicPr>
          <p:cNvPr id="6" name="Picture 5"/>
          <p:cNvPicPr>
            <a:picLocks noChangeAspect="1"/>
          </p:cNvPicPr>
          <p:nvPr/>
        </p:nvPicPr>
        <p:blipFill>
          <a:blip r:embed="rId6">
            <a:biLevel thresh="25000"/>
          </a:blip>
          <a:stretch>
            <a:fillRect/>
          </a:stretch>
        </p:blipFill>
        <p:spPr>
          <a:xfrm>
            <a:off x="7383991" y="1425461"/>
            <a:ext cx="364872" cy="387565"/>
          </a:xfrm>
          <a:prstGeom prst="rect">
            <a:avLst/>
          </a:prstGeom>
        </p:spPr>
      </p:pic>
      <p:pic>
        <p:nvPicPr>
          <p:cNvPr id="9" name="Picture 8"/>
          <p:cNvPicPr>
            <a:picLocks noChangeAspect="1"/>
          </p:cNvPicPr>
          <p:nvPr/>
        </p:nvPicPr>
        <p:blipFill>
          <a:blip r:embed="rId7"/>
          <a:stretch>
            <a:fillRect/>
          </a:stretch>
        </p:blipFill>
        <p:spPr>
          <a:xfrm>
            <a:off x="5985086" y="2594240"/>
            <a:ext cx="456090" cy="377366"/>
          </a:xfrm>
          <a:prstGeom prst="rect">
            <a:avLst/>
          </a:prstGeom>
        </p:spPr>
      </p:pic>
      <p:pic>
        <p:nvPicPr>
          <p:cNvPr id="12" name="Picture 11"/>
          <p:cNvPicPr>
            <a:picLocks noChangeAspect="1"/>
          </p:cNvPicPr>
          <p:nvPr/>
        </p:nvPicPr>
        <p:blipFill>
          <a:blip r:embed="rId8">
            <a:biLevel thresh="25000"/>
          </a:blip>
          <a:stretch>
            <a:fillRect/>
          </a:stretch>
        </p:blipFill>
        <p:spPr>
          <a:xfrm>
            <a:off x="6816871" y="1333669"/>
            <a:ext cx="324331" cy="509954"/>
          </a:xfrm>
          <a:prstGeom prst="rect">
            <a:avLst/>
          </a:prstGeom>
        </p:spPr>
      </p:pic>
      <p:sp>
        <p:nvSpPr>
          <p:cNvPr id="13" name="Rounded Rectangle 12"/>
          <p:cNvSpPr/>
          <p:nvPr/>
        </p:nvSpPr>
        <p:spPr>
          <a:xfrm>
            <a:off x="2258870" y="4751191"/>
            <a:ext cx="3186395" cy="2188247"/>
          </a:xfrm>
          <a:prstGeom prst="roundRect">
            <a:avLst/>
          </a:prstGeom>
          <a:ln/>
        </p:spPr>
        <p:style>
          <a:lnRef idx="3">
            <a:schemeClr val="lt1"/>
          </a:lnRef>
          <a:fillRef idx="1">
            <a:schemeClr val="dk1"/>
          </a:fillRef>
          <a:effectRef idx="1">
            <a:schemeClr val="dk1"/>
          </a:effectRef>
          <a:fontRef idx="minor">
            <a:schemeClr val="lt1"/>
          </a:fontRef>
        </p:style>
        <p:txBody>
          <a:bodyPr rtlCol="0" anchor="b" anchorCtr="0"/>
          <a:lstStyle/>
          <a:p>
            <a:r>
              <a:rPr lang="en-GB" sz="1224" dirty="0">
                <a:solidFill>
                  <a:schemeClr val="tx1"/>
                </a:solidFill>
              </a:rPr>
              <a:t>Business 1</a:t>
            </a:r>
            <a:endParaRPr lang="en-US" sz="1224" dirty="0">
              <a:solidFill>
                <a:schemeClr val="tx1"/>
              </a:solidFill>
            </a:endParaRPr>
          </a:p>
        </p:txBody>
      </p:sp>
      <p:sp>
        <p:nvSpPr>
          <p:cNvPr id="14" name="Rounded Rectangle 13"/>
          <p:cNvSpPr/>
          <p:nvPr/>
        </p:nvSpPr>
        <p:spPr>
          <a:xfrm>
            <a:off x="7239793" y="4751191"/>
            <a:ext cx="3186395" cy="2188247"/>
          </a:xfrm>
          <a:prstGeom prst="roundRect">
            <a:avLst/>
          </a:prstGeom>
          <a:ln/>
        </p:spPr>
        <p:style>
          <a:lnRef idx="3">
            <a:schemeClr val="lt1"/>
          </a:lnRef>
          <a:fillRef idx="1">
            <a:schemeClr val="dk1"/>
          </a:fillRef>
          <a:effectRef idx="1">
            <a:schemeClr val="dk1"/>
          </a:effectRef>
          <a:fontRef idx="minor">
            <a:schemeClr val="lt1"/>
          </a:fontRef>
        </p:style>
        <p:txBody>
          <a:bodyPr rtlCol="0" anchor="b" anchorCtr="0"/>
          <a:lstStyle/>
          <a:p>
            <a:r>
              <a:rPr lang="en-GB" sz="1224" dirty="0">
                <a:solidFill>
                  <a:schemeClr val="tx1"/>
                </a:solidFill>
              </a:rPr>
              <a:t>Business 2</a:t>
            </a:r>
            <a:endParaRPr lang="en-US" sz="1224" dirty="0">
              <a:solidFill>
                <a:schemeClr val="tx1"/>
              </a:solidFill>
            </a:endParaRPr>
          </a:p>
        </p:txBody>
      </p:sp>
      <p:pic>
        <p:nvPicPr>
          <p:cNvPr id="15" name="Picture 14"/>
          <p:cNvPicPr>
            <a:picLocks noChangeAspect="1"/>
          </p:cNvPicPr>
          <p:nvPr/>
        </p:nvPicPr>
        <p:blipFill>
          <a:blip r:embed="rId9"/>
          <a:stretch>
            <a:fillRect/>
          </a:stretch>
        </p:blipFill>
        <p:spPr>
          <a:xfrm>
            <a:off x="4387528" y="4951636"/>
            <a:ext cx="584769" cy="716062"/>
          </a:xfrm>
          <a:prstGeom prst="rect">
            <a:avLst/>
          </a:prstGeom>
        </p:spPr>
      </p:pic>
      <p:pic>
        <p:nvPicPr>
          <p:cNvPr id="16" name="Picture 15"/>
          <p:cNvPicPr>
            <a:picLocks noChangeAspect="1"/>
          </p:cNvPicPr>
          <p:nvPr/>
        </p:nvPicPr>
        <p:blipFill>
          <a:blip r:embed="rId10"/>
          <a:stretch>
            <a:fillRect/>
          </a:stretch>
        </p:blipFill>
        <p:spPr>
          <a:xfrm>
            <a:off x="7644748" y="4956316"/>
            <a:ext cx="531069" cy="790632"/>
          </a:xfrm>
          <a:prstGeom prst="rect">
            <a:avLst/>
          </a:prstGeom>
        </p:spPr>
      </p:pic>
      <p:pic>
        <p:nvPicPr>
          <p:cNvPr id="17" name="Picture 16"/>
          <p:cNvPicPr>
            <a:picLocks noChangeAspect="1"/>
          </p:cNvPicPr>
          <p:nvPr/>
        </p:nvPicPr>
        <p:blipFill>
          <a:blip r:embed="rId11"/>
          <a:stretch>
            <a:fillRect/>
          </a:stretch>
        </p:blipFill>
        <p:spPr>
          <a:xfrm>
            <a:off x="2569970" y="4938114"/>
            <a:ext cx="753229" cy="743105"/>
          </a:xfrm>
          <a:prstGeom prst="rect">
            <a:avLst/>
          </a:prstGeom>
        </p:spPr>
      </p:pic>
      <p:pic>
        <p:nvPicPr>
          <p:cNvPr id="18" name="Picture 17"/>
          <p:cNvPicPr>
            <a:picLocks noChangeAspect="1"/>
          </p:cNvPicPr>
          <p:nvPr/>
        </p:nvPicPr>
        <p:blipFill>
          <a:blip r:embed="rId12"/>
          <a:stretch>
            <a:fillRect/>
          </a:stretch>
        </p:blipFill>
        <p:spPr>
          <a:xfrm>
            <a:off x="2569969" y="5773167"/>
            <a:ext cx="566356" cy="678473"/>
          </a:xfrm>
          <a:prstGeom prst="rect">
            <a:avLst/>
          </a:prstGeom>
        </p:spPr>
      </p:pic>
      <p:pic>
        <p:nvPicPr>
          <p:cNvPr id="19" name="Picture 18"/>
          <p:cNvPicPr>
            <a:picLocks noChangeAspect="1"/>
          </p:cNvPicPr>
          <p:nvPr/>
        </p:nvPicPr>
        <p:blipFill>
          <a:blip r:embed="rId13"/>
          <a:stretch>
            <a:fillRect/>
          </a:stretch>
        </p:blipFill>
        <p:spPr>
          <a:xfrm>
            <a:off x="9587671" y="4938112"/>
            <a:ext cx="632100" cy="808836"/>
          </a:xfrm>
          <a:prstGeom prst="rect">
            <a:avLst/>
          </a:prstGeom>
        </p:spPr>
      </p:pic>
      <p:pic>
        <p:nvPicPr>
          <p:cNvPr id="20" name="Picture 19"/>
          <p:cNvPicPr>
            <a:picLocks noChangeAspect="1"/>
          </p:cNvPicPr>
          <p:nvPr/>
        </p:nvPicPr>
        <p:blipFill>
          <a:blip r:embed="rId14"/>
          <a:stretch>
            <a:fillRect/>
          </a:stretch>
        </p:blipFill>
        <p:spPr>
          <a:xfrm>
            <a:off x="9639976" y="5884191"/>
            <a:ext cx="579795" cy="753304"/>
          </a:xfrm>
          <a:prstGeom prst="rect">
            <a:avLst/>
          </a:prstGeom>
        </p:spPr>
      </p:pic>
      <p:cxnSp>
        <p:nvCxnSpPr>
          <p:cNvPr id="21" name="Straight Arrow Connector 20"/>
          <p:cNvCxnSpPr/>
          <p:nvPr/>
        </p:nvCxnSpPr>
        <p:spPr>
          <a:xfrm flipH="1" flipV="1">
            <a:off x="5282156" y="1865570"/>
            <a:ext cx="672031" cy="548598"/>
          </a:xfrm>
          <a:prstGeom prst="straightConnector1">
            <a:avLst/>
          </a:prstGeom>
          <a:ln w="381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7" idx="3"/>
            <a:endCxn id="15" idx="1"/>
          </p:cNvCxnSpPr>
          <p:nvPr/>
        </p:nvCxnSpPr>
        <p:spPr>
          <a:xfrm>
            <a:off x="3323199" y="5309667"/>
            <a:ext cx="1064329" cy="1"/>
          </a:xfrm>
          <a:prstGeom prst="straightConnector1">
            <a:avLst/>
          </a:prstGeom>
          <a:ln w="381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136325" y="5439454"/>
            <a:ext cx="1180202" cy="747076"/>
          </a:xfrm>
          <a:prstGeom prst="straightConnector1">
            <a:avLst/>
          </a:prstGeom>
          <a:ln w="381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8266483" y="5309665"/>
            <a:ext cx="1321188" cy="32865"/>
          </a:xfrm>
          <a:prstGeom prst="straightConnector1">
            <a:avLst/>
          </a:prstGeom>
          <a:ln w="381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8266483" y="5485013"/>
            <a:ext cx="1321188" cy="741160"/>
          </a:xfrm>
          <a:prstGeom prst="straightConnector1">
            <a:avLst/>
          </a:prstGeom>
          <a:ln w="381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6441177" y="1942587"/>
            <a:ext cx="587597" cy="489238"/>
          </a:xfrm>
          <a:prstGeom prst="straightConnector1">
            <a:avLst/>
          </a:prstGeom>
          <a:ln w="381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6514098" y="2614674"/>
            <a:ext cx="423769" cy="286306"/>
          </a:xfrm>
          <a:prstGeom prst="rect">
            <a:avLst/>
          </a:prstGeom>
          <a:noFill/>
        </p:spPr>
        <p:txBody>
          <a:bodyPr wrap="none" rtlCol="0">
            <a:spAutoFit/>
          </a:bodyPr>
          <a:lstStyle/>
          <a:p>
            <a:r>
              <a:rPr lang="en-GB" sz="1224" dirty="0"/>
              <a:t>API</a:t>
            </a:r>
            <a:endParaRPr lang="en-US" sz="1224" dirty="0"/>
          </a:p>
        </p:txBody>
      </p:sp>
      <p:grpSp>
        <p:nvGrpSpPr>
          <p:cNvPr id="72" name="Group 71"/>
          <p:cNvGrpSpPr/>
          <p:nvPr/>
        </p:nvGrpSpPr>
        <p:grpSpPr>
          <a:xfrm>
            <a:off x="4943253" y="3028536"/>
            <a:ext cx="2844617" cy="2178708"/>
            <a:chOff x="3321902" y="2969423"/>
            <a:chExt cx="2789093" cy="2136182"/>
          </a:xfrm>
        </p:grpSpPr>
        <p:cxnSp>
          <p:nvCxnSpPr>
            <p:cNvPr id="44" name="Straight Arrow Connector 43"/>
            <p:cNvCxnSpPr/>
            <p:nvPr/>
          </p:nvCxnSpPr>
          <p:spPr>
            <a:xfrm flipH="1" flipV="1">
              <a:off x="4572000" y="2969423"/>
              <a:ext cx="30834" cy="592544"/>
            </a:xfrm>
            <a:prstGeom prst="straightConnector1">
              <a:avLst/>
            </a:prstGeom>
            <a:ln w="381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3321902" y="3617785"/>
              <a:ext cx="2559868" cy="1487820"/>
              <a:chOff x="3321902" y="3617785"/>
              <a:chExt cx="2559868" cy="1487820"/>
            </a:xfrm>
          </p:grpSpPr>
          <p:pic>
            <p:nvPicPr>
              <p:cNvPr id="41" name="Picture 40"/>
              <p:cNvPicPr>
                <a:picLocks noChangeAspect="1"/>
              </p:cNvPicPr>
              <p:nvPr/>
            </p:nvPicPr>
            <p:blipFill>
              <a:blip r:embed="rId15"/>
              <a:stretch>
                <a:fillRect/>
              </a:stretch>
            </p:blipFill>
            <p:spPr>
              <a:xfrm>
                <a:off x="4083384" y="3617785"/>
                <a:ext cx="1038898" cy="600417"/>
              </a:xfrm>
              <a:prstGeom prst="rect">
                <a:avLst/>
              </a:prstGeom>
            </p:spPr>
          </p:pic>
          <p:cxnSp>
            <p:nvCxnSpPr>
              <p:cNvPr id="32" name="Straight Arrow Connector 31"/>
              <p:cNvCxnSpPr/>
              <p:nvPr/>
            </p:nvCxnSpPr>
            <p:spPr>
              <a:xfrm>
                <a:off x="4857670" y="4167667"/>
                <a:ext cx="1024100" cy="937938"/>
              </a:xfrm>
              <a:prstGeom prst="straightConnector1">
                <a:avLst/>
              </a:prstGeom>
              <a:ln w="381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3321902" y="4166692"/>
                <a:ext cx="1026504" cy="908908"/>
              </a:xfrm>
              <a:prstGeom prst="straightConnector1">
                <a:avLst/>
              </a:prstGeom>
              <a:ln w="381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62" name="TextBox 61"/>
            <p:cNvSpPr txBox="1"/>
            <p:nvPr/>
          </p:nvSpPr>
          <p:spPr>
            <a:xfrm>
              <a:off x="5144192" y="3621002"/>
              <a:ext cx="966803" cy="469103"/>
            </a:xfrm>
            <a:prstGeom prst="rect">
              <a:avLst/>
            </a:prstGeom>
            <a:noFill/>
          </p:spPr>
          <p:txBody>
            <a:bodyPr wrap="none" rtlCol="0">
              <a:spAutoFit/>
            </a:bodyPr>
            <a:lstStyle/>
            <a:p>
              <a:r>
                <a:rPr lang="en-GB" sz="1224" dirty="0"/>
                <a:t>Azure </a:t>
              </a:r>
            </a:p>
            <a:p>
              <a:r>
                <a:rPr lang="en-GB" sz="1224" dirty="0"/>
                <a:t>Service Bus</a:t>
              </a:r>
              <a:endParaRPr lang="en-US" sz="1224" dirty="0"/>
            </a:p>
          </p:txBody>
        </p:sp>
      </p:grpSp>
      <p:sp>
        <p:nvSpPr>
          <p:cNvPr id="63" name="TextBox 62"/>
          <p:cNvSpPr txBox="1"/>
          <p:nvPr/>
        </p:nvSpPr>
        <p:spPr>
          <a:xfrm>
            <a:off x="4280884" y="5669751"/>
            <a:ext cx="658609" cy="286306"/>
          </a:xfrm>
          <a:prstGeom prst="rect">
            <a:avLst/>
          </a:prstGeom>
          <a:noFill/>
        </p:spPr>
        <p:txBody>
          <a:bodyPr wrap="none" rtlCol="0">
            <a:spAutoFit/>
          </a:bodyPr>
          <a:lstStyle/>
          <a:p>
            <a:r>
              <a:rPr lang="en-GB" sz="1224" dirty="0"/>
              <a:t>BizTalk</a:t>
            </a:r>
            <a:endParaRPr lang="en-US" sz="1224" dirty="0"/>
          </a:p>
        </p:txBody>
      </p:sp>
      <p:sp>
        <p:nvSpPr>
          <p:cNvPr id="64" name="TextBox 63"/>
          <p:cNvSpPr txBox="1"/>
          <p:nvPr/>
        </p:nvSpPr>
        <p:spPr>
          <a:xfrm>
            <a:off x="7454882" y="5724133"/>
            <a:ext cx="985134" cy="286306"/>
          </a:xfrm>
          <a:prstGeom prst="rect">
            <a:avLst/>
          </a:prstGeom>
          <a:noFill/>
        </p:spPr>
        <p:txBody>
          <a:bodyPr wrap="none" rtlCol="0">
            <a:spAutoFit/>
          </a:bodyPr>
          <a:lstStyle/>
          <a:p>
            <a:r>
              <a:rPr lang="en-GB" sz="1224" dirty="0"/>
              <a:t>Websphere</a:t>
            </a:r>
            <a:endParaRPr lang="en-US" sz="1224" dirty="0"/>
          </a:p>
        </p:txBody>
      </p:sp>
      <p:pic>
        <p:nvPicPr>
          <p:cNvPr id="68" name="Picture 67"/>
          <p:cNvPicPr>
            <a:picLocks noChangeAspect="1"/>
          </p:cNvPicPr>
          <p:nvPr/>
        </p:nvPicPr>
        <p:blipFill>
          <a:blip r:embed="rId16">
            <a:lum bright="62000" contrast="-15000"/>
          </a:blip>
          <a:stretch>
            <a:fillRect/>
          </a:stretch>
        </p:blipFill>
        <p:spPr>
          <a:xfrm>
            <a:off x="5168620" y="1770882"/>
            <a:ext cx="410581" cy="325764"/>
          </a:xfrm>
          <a:prstGeom prst="rect">
            <a:avLst/>
          </a:prstGeom>
        </p:spPr>
      </p:pic>
      <p:pic>
        <p:nvPicPr>
          <p:cNvPr id="69" name="Picture 68"/>
          <p:cNvPicPr>
            <a:picLocks noChangeAspect="1"/>
          </p:cNvPicPr>
          <p:nvPr/>
        </p:nvPicPr>
        <p:blipFill>
          <a:blip r:embed="rId16"/>
          <a:stretch>
            <a:fillRect/>
          </a:stretch>
        </p:blipFill>
        <p:spPr>
          <a:xfrm>
            <a:off x="6773746" y="1854125"/>
            <a:ext cx="410581" cy="325764"/>
          </a:xfrm>
          <a:prstGeom prst="rect">
            <a:avLst/>
          </a:prstGeom>
        </p:spPr>
      </p:pic>
      <p:pic>
        <p:nvPicPr>
          <p:cNvPr id="70" name="Picture 69"/>
          <p:cNvPicPr>
            <a:picLocks noChangeAspect="1"/>
          </p:cNvPicPr>
          <p:nvPr/>
        </p:nvPicPr>
        <p:blipFill>
          <a:blip r:embed="rId16">
            <a:lum bright="62000" contrast="-15000"/>
          </a:blip>
          <a:stretch>
            <a:fillRect/>
          </a:stretch>
        </p:blipFill>
        <p:spPr>
          <a:xfrm>
            <a:off x="6756051" y="1845066"/>
            <a:ext cx="410581" cy="325764"/>
          </a:xfrm>
          <a:prstGeom prst="rect">
            <a:avLst/>
          </a:prstGeom>
        </p:spPr>
      </p:pic>
    </p:spTree>
    <p:extLst>
      <p:ext uri="{BB962C8B-B14F-4D97-AF65-F5344CB8AC3E}">
        <p14:creationId xmlns:p14="http://schemas.microsoft.com/office/powerpoint/2010/main" val="12733872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par>
                          <p:cTn id="11" fill="hold">
                            <p:stCondLst>
                              <p:cond delay="0"/>
                            </p:stCondLst>
                            <p:childTnLst>
                              <p:par>
                                <p:cTn id="12" presetID="0" presetClass="path" presetSubtype="0" accel="50000" decel="50000" fill="hold" nodeType="afterEffect">
                                  <p:stCondLst>
                                    <p:cond delay="0"/>
                                  </p:stCondLst>
                                  <p:childTnLst>
                                    <p:animMotion origin="layout" path="M -8.85882E-7 -1.21652E-6 L 0.06204 0.11643 L 0.06472 0.28507 L -0.06638 0.47867 L -0.19658 0.60327 L -0.07174 0.48026 L 0.06472 0.28666 L 0.06025 0.1212 L -0.00447 0.00136 L -0.00447 0.00159 L -0.00447 0.00136 " pathEditMode="relative" rAng="0" ptsTypes="AAAAAAAAAAA">
                                      <p:cBhvr>
                                        <p:cTn id="13" dur="3000" fill="hold"/>
                                        <p:tgtEl>
                                          <p:spTgt spid="68"/>
                                        </p:tgtEl>
                                        <p:attrNameLst>
                                          <p:attrName>ppt_x</p:attrName>
                                          <p:attrName>ppt_y</p:attrName>
                                        </p:attrNameLst>
                                      </p:cBhvr>
                                      <p:rCtr x="-6599" y="30163"/>
                                    </p:animMotion>
                                  </p:childTnLst>
                                </p:cTn>
                              </p:par>
                            </p:childTnLst>
                          </p:cTn>
                        </p:par>
                        <p:par>
                          <p:cTn id="14" fill="hold">
                            <p:stCondLst>
                              <p:cond delay="3000"/>
                            </p:stCondLst>
                            <p:childTnLst>
                              <p:par>
                                <p:cTn id="15" presetID="1" presetClass="exit" presetSubtype="0" fill="hold" nodeType="afterEffect">
                                  <p:stCondLst>
                                    <p:cond delay="0"/>
                                  </p:stCondLst>
                                  <p:childTnLst>
                                    <p:set>
                                      <p:cBhvr>
                                        <p:cTn id="16" dur="1" fill="hold">
                                          <p:stCondLst>
                                            <p:cond delay="0"/>
                                          </p:stCondLst>
                                        </p:cTn>
                                        <p:tgtEl>
                                          <p:spTgt spid="68"/>
                                        </p:tgtEl>
                                        <p:attrNameLst>
                                          <p:attrName>style.visibility</p:attrName>
                                        </p:attrNameLst>
                                      </p:cBhvr>
                                      <p:to>
                                        <p:strVal val="hidden"/>
                                      </p:to>
                                    </p:set>
                                  </p:childTnLst>
                                </p:cTn>
                              </p:par>
                            </p:childTnLst>
                          </p:cTn>
                        </p:par>
                        <p:par>
                          <p:cTn id="17" fill="hold">
                            <p:stCondLst>
                              <p:cond delay="3000"/>
                            </p:stCondLst>
                            <p:childTnLst>
                              <p:par>
                                <p:cTn id="18" presetID="1" presetClass="entr" presetSubtype="0" fill="hold" nodeType="afterEffect">
                                  <p:stCondLst>
                                    <p:cond delay="0"/>
                                  </p:stCondLst>
                                  <p:childTnLst>
                                    <p:set>
                                      <p:cBhvr>
                                        <p:cTn id="19" dur="1" fill="hold">
                                          <p:stCondLst>
                                            <p:cond delay="0"/>
                                          </p:stCondLst>
                                        </p:cTn>
                                        <p:tgtEl>
                                          <p:spTgt spid="69"/>
                                        </p:tgtEl>
                                        <p:attrNameLst>
                                          <p:attrName>style.visibility</p:attrName>
                                        </p:attrNameLst>
                                      </p:cBhvr>
                                      <p:to>
                                        <p:strVal val="visible"/>
                                      </p:to>
                                    </p:set>
                                  </p:childTnLst>
                                </p:cTn>
                              </p:par>
                            </p:childTnLst>
                          </p:cTn>
                        </p:par>
                        <p:par>
                          <p:cTn id="20" fill="hold">
                            <p:stCondLst>
                              <p:cond delay="3000"/>
                            </p:stCondLst>
                            <p:childTnLst>
                              <p:par>
                                <p:cTn id="21" presetID="0" presetClass="path" presetSubtype="0" accel="50000" decel="50000" fill="hold" nodeType="afterEffect">
                                  <p:stCondLst>
                                    <p:cond delay="0"/>
                                  </p:stCondLst>
                                  <p:childTnLst>
                                    <p:animMotion origin="layout" path="M 5.94843E-7 1.25738E-6 L -0.05935 0.10531 L -0.05757 0.28189 L 0.07264 0.48661 L 0.2322 0.61575 L 0.07621 0.47549 L -0.05846 0.27871 L -0.06369 0.10531 L 5.94843E-7 1.25738E-6 Z " pathEditMode="relative" ptsTypes="AAAAAAAAA">
                                      <p:cBhvr>
                                        <p:cTn id="22" dur="3000" fill="hold"/>
                                        <p:tgtEl>
                                          <p:spTgt spid="69"/>
                                        </p:tgtEl>
                                        <p:attrNameLst>
                                          <p:attrName>ppt_x</p:attrName>
                                          <p:attrName>ppt_y</p:attrName>
                                        </p:attrNameLst>
                                      </p:cBhvr>
                                    </p:animMotion>
                                  </p:childTnLst>
                                </p:cTn>
                              </p:par>
                            </p:childTnLst>
                          </p:cTn>
                        </p:par>
                        <p:par>
                          <p:cTn id="23" fill="hold">
                            <p:stCondLst>
                              <p:cond delay="6000"/>
                            </p:stCondLst>
                            <p:childTnLst>
                              <p:par>
                                <p:cTn id="24" presetID="1" presetClass="exit" presetSubtype="0" fill="hold" nodeType="afterEffect">
                                  <p:stCondLst>
                                    <p:cond delay="0"/>
                                  </p:stCondLst>
                                  <p:childTnLst>
                                    <p:set>
                                      <p:cBhvr>
                                        <p:cTn id="25" dur="1" fill="hold">
                                          <p:stCondLst>
                                            <p:cond delay="0"/>
                                          </p:stCondLst>
                                        </p:cTn>
                                        <p:tgtEl>
                                          <p:spTgt spid="69"/>
                                        </p:tgtEl>
                                        <p:attrNameLst>
                                          <p:attrName>style.visibility</p:attrName>
                                        </p:attrNameLst>
                                      </p:cBhvr>
                                      <p:to>
                                        <p:strVal val="hidden"/>
                                      </p:to>
                                    </p:set>
                                  </p:childTnLst>
                                </p:cTn>
                              </p:par>
                            </p:childTnLst>
                          </p:cTn>
                        </p:par>
                        <p:par>
                          <p:cTn id="26" fill="hold">
                            <p:stCondLst>
                              <p:cond delay="6000"/>
                            </p:stCondLst>
                            <p:childTnLst>
                              <p:par>
                                <p:cTn id="27" presetID="1" presetClass="entr" presetSubtype="0" fill="hold" nodeType="after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childTnLst>
                          </p:cTn>
                        </p:par>
                        <p:par>
                          <p:cTn id="29" fill="hold">
                            <p:stCondLst>
                              <p:cond delay="6000"/>
                            </p:stCondLst>
                            <p:childTnLst>
                              <p:par>
                                <p:cTn id="30" presetID="0" presetClass="path" presetSubtype="0" accel="50000" decel="50000" fill="hold" nodeType="afterEffect">
                                  <p:stCondLst>
                                    <p:cond delay="0"/>
                                  </p:stCondLst>
                                  <p:childTnLst>
                                    <p:animMotion origin="layout" path="M -5.6676E-7 5.70586E-6 L -0.05859 0.11803 L -0.05502 0.28802 L -0.18611 0.47232 L -0.3287 0.47232 L -0.18879 0.47391 L -0.32078 0.59193 L -0.19147 0.48026 L -0.05591 0.2912 L -0.05859 0.11167 L -5.6676E-7 5.70586E-6 Z " pathEditMode="relative" ptsTypes="AAAAAAAAAAA">
                                      <p:cBhvr>
                                        <p:cTn id="31" dur="3000" fill="hold"/>
                                        <p:tgtEl>
                                          <p:spTgt spid="70"/>
                                        </p:tgtEl>
                                        <p:attrNameLst>
                                          <p:attrName>ppt_x</p:attrName>
                                          <p:attrName>ppt_y</p:attrName>
                                        </p:attrNameLst>
                                      </p:cBhvr>
                                    </p:animMotion>
                                  </p:childTnLst>
                                </p:cTn>
                              </p:par>
                            </p:childTnLst>
                          </p:cTn>
                        </p:par>
                        <p:par>
                          <p:cTn id="32" fill="hold">
                            <p:stCondLst>
                              <p:cond delay="9000"/>
                            </p:stCondLst>
                            <p:childTnLst>
                              <p:par>
                                <p:cTn id="33" presetID="1" presetClass="exit" presetSubtype="0" fill="hold" nodeType="afterEffect">
                                  <p:stCondLst>
                                    <p:cond delay="0"/>
                                  </p:stCondLst>
                                  <p:childTnLst>
                                    <p:set>
                                      <p:cBhvr>
                                        <p:cTn id="34" dur="1" fill="hold">
                                          <p:stCondLst>
                                            <p:cond delay="0"/>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Event broadcasting</a:t>
            </a:r>
            <a:endParaRPr lang="en-US" dirty="0"/>
          </a:p>
        </p:txBody>
      </p:sp>
      <p:sp>
        <p:nvSpPr>
          <p:cNvPr id="3" name="Rounded Rectangle 2"/>
          <p:cNvSpPr/>
          <p:nvPr/>
        </p:nvSpPr>
        <p:spPr>
          <a:xfrm>
            <a:off x="1721301" y="3689971"/>
            <a:ext cx="4856976" cy="2993467"/>
          </a:xfrm>
          <a:prstGeom prst="roundRect">
            <a:avLst/>
          </a:prstGeom>
          <a:ln/>
        </p:spPr>
        <p:style>
          <a:lnRef idx="3">
            <a:schemeClr val="lt1"/>
          </a:lnRef>
          <a:fillRef idx="1">
            <a:schemeClr val="dk1"/>
          </a:fillRef>
          <a:effectRef idx="1">
            <a:schemeClr val="dk1"/>
          </a:effectRef>
          <a:fontRef idx="minor">
            <a:schemeClr val="lt1"/>
          </a:fontRef>
        </p:style>
        <p:txBody>
          <a:bodyPr rtlCol="0" anchor="b" anchorCtr="0"/>
          <a:lstStyle/>
          <a:p>
            <a:pPr algn="ctr"/>
            <a:r>
              <a:rPr lang="en-GB" sz="1224" dirty="0">
                <a:solidFill>
                  <a:schemeClr val="tx1"/>
                </a:solidFill>
              </a:rPr>
              <a:t>My </a:t>
            </a:r>
            <a:r>
              <a:rPr lang="en-GB" sz="1224" dirty="0" smtClean="0">
                <a:solidFill>
                  <a:schemeClr val="tx1"/>
                </a:solidFill>
              </a:rPr>
              <a:t>data centre</a:t>
            </a:r>
            <a:endParaRPr lang="en-US" sz="1224" dirty="0">
              <a:solidFill>
                <a:schemeClr val="tx1"/>
              </a:solidFill>
            </a:endParaRPr>
          </a:p>
        </p:txBody>
      </p:sp>
      <p:sp>
        <p:nvSpPr>
          <p:cNvPr id="6" name="Rounded Rectangle 5"/>
          <p:cNvSpPr/>
          <p:nvPr/>
        </p:nvSpPr>
        <p:spPr>
          <a:xfrm>
            <a:off x="2629189" y="1761602"/>
            <a:ext cx="2953243" cy="1356313"/>
          </a:xfrm>
          <a:prstGeom prst="roundRect">
            <a:avLst/>
          </a:prstGeom>
          <a:ln/>
        </p:spPr>
        <p:style>
          <a:lnRef idx="3">
            <a:schemeClr val="lt1"/>
          </a:lnRef>
          <a:fillRef idx="1">
            <a:schemeClr val="dk1"/>
          </a:fillRef>
          <a:effectRef idx="1">
            <a:schemeClr val="dk1"/>
          </a:effectRef>
          <a:fontRef idx="minor">
            <a:schemeClr val="lt1"/>
          </a:fontRef>
        </p:style>
        <p:txBody>
          <a:bodyPr rtlCol="0" anchor="t" anchorCtr="0"/>
          <a:lstStyle/>
          <a:p>
            <a:pPr algn="ctr"/>
            <a:r>
              <a:rPr lang="en-GB" sz="1224" dirty="0">
                <a:solidFill>
                  <a:schemeClr val="tx1"/>
                </a:solidFill>
              </a:rPr>
              <a:t>Azure</a:t>
            </a:r>
            <a:endParaRPr lang="en-US" sz="1224" dirty="0">
              <a:solidFill>
                <a:schemeClr val="tx1"/>
              </a:solidFill>
            </a:endParaRPr>
          </a:p>
        </p:txBody>
      </p:sp>
      <p:pic>
        <p:nvPicPr>
          <p:cNvPr id="9" name="Picture 8"/>
          <p:cNvPicPr>
            <a:picLocks noChangeAspect="1"/>
          </p:cNvPicPr>
          <p:nvPr/>
        </p:nvPicPr>
        <p:blipFill>
          <a:blip r:embed="rId3">
            <a:biLevel thresh="25000"/>
          </a:blip>
          <a:stretch>
            <a:fillRect/>
          </a:stretch>
        </p:blipFill>
        <p:spPr>
          <a:xfrm>
            <a:off x="2365670" y="1588217"/>
            <a:ext cx="527037" cy="346769"/>
          </a:xfrm>
          <a:prstGeom prst="rect">
            <a:avLst/>
          </a:prstGeom>
        </p:spPr>
      </p:pic>
      <p:pic>
        <p:nvPicPr>
          <p:cNvPr id="10" name="Picture 9"/>
          <p:cNvPicPr>
            <a:picLocks noChangeAspect="1"/>
          </p:cNvPicPr>
          <p:nvPr/>
        </p:nvPicPr>
        <p:blipFill>
          <a:blip r:embed="rId4">
            <a:biLevel thresh="25000"/>
          </a:blip>
          <a:stretch>
            <a:fillRect/>
          </a:stretch>
        </p:blipFill>
        <p:spPr>
          <a:xfrm>
            <a:off x="9705008" y="2530318"/>
            <a:ext cx="537962" cy="845852"/>
          </a:xfrm>
          <a:prstGeom prst="rect">
            <a:avLst/>
          </a:prstGeom>
        </p:spPr>
      </p:pic>
      <p:pic>
        <p:nvPicPr>
          <p:cNvPr id="11" name="Picture 10"/>
          <p:cNvPicPr>
            <a:picLocks noChangeAspect="1"/>
          </p:cNvPicPr>
          <p:nvPr/>
        </p:nvPicPr>
        <p:blipFill>
          <a:blip r:embed="rId5">
            <a:biLevel thresh="25000"/>
          </a:blip>
          <a:stretch>
            <a:fillRect/>
          </a:stretch>
        </p:blipFill>
        <p:spPr>
          <a:xfrm>
            <a:off x="9697111" y="1198954"/>
            <a:ext cx="484662" cy="762047"/>
          </a:xfrm>
          <a:prstGeom prst="rect">
            <a:avLst/>
          </a:prstGeom>
        </p:spPr>
      </p:pic>
      <p:cxnSp>
        <p:nvCxnSpPr>
          <p:cNvPr id="15" name="Straight Arrow Connector 14"/>
          <p:cNvCxnSpPr/>
          <p:nvPr/>
        </p:nvCxnSpPr>
        <p:spPr>
          <a:xfrm flipH="1">
            <a:off x="2638160" y="2690509"/>
            <a:ext cx="1069594" cy="2050225"/>
          </a:xfrm>
          <a:prstGeom prst="straightConnector1">
            <a:avLst/>
          </a:prstGeom>
          <a:ln w="38100">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980315" y="5362027"/>
            <a:ext cx="2553160" cy="8047"/>
          </a:xfrm>
          <a:prstGeom prst="straightConnector1">
            <a:avLst/>
          </a:prstGeom>
          <a:ln w="381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6"/>
          <a:stretch>
            <a:fillRect/>
          </a:stretch>
        </p:blipFill>
        <p:spPr>
          <a:xfrm>
            <a:off x="2297464" y="4864814"/>
            <a:ext cx="812095" cy="994427"/>
          </a:xfrm>
          <a:prstGeom prst="rect">
            <a:avLst/>
          </a:prstGeom>
        </p:spPr>
      </p:pic>
      <p:pic>
        <p:nvPicPr>
          <p:cNvPr id="19" name="Picture 18"/>
          <p:cNvPicPr>
            <a:picLocks noChangeAspect="1"/>
          </p:cNvPicPr>
          <p:nvPr/>
        </p:nvPicPr>
        <p:blipFill>
          <a:blip r:embed="rId7"/>
          <a:stretch>
            <a:fillRect/>
          </a:stretch>
        </p:blipFill>
        <p:spPr>
          <a:xfrm>
            <a:off x="5561673" y="4927018"/>
            <a:ext cx="795614" cy="1018071"/>
          </a:xfrm>
          <a:prstGeom prst="rect">
            <a:avLst/>
          </a:prstGeom>
        </p:spPr>
      </p:pic>
      <p:sp>
        <p:nvSpPr>
          <p:cNvPr id="23" name="TextBox 22"/>
          <p:cNvSpPr txBox="1"/>
          <p:nvPr/>
        </p:nvSpPr>
        <p:spPr>
          <a:xfrm>
            <a:off x="2296005" y="5884416"/>
            <a:ext cx="658609" cy="286306"/>
          </a:xfrm>
          <a:prstGeom prst="rect">
            <a:avLst/>
          </a:prstGeom>
          <a:noFill/>
        </p:spPr>
        <p:txBody>
          <a:bodyPr wrap="none" rtlCol="0">
            <a:spAutoFit/>
          </a:bodyPr>
          <a:lstStyle/>
          <a:p>
            <a:r>
              <a:rPr lang="en-GB" sz="1224" dirty="0"/>
              <a:t>BizTalk</a:t>
            </a:r>
            <a:endParaRPr lang="en-US" sz="1224" dirty="0"/>
          </a:p>
        </p:txBody>
      </p:sp>
      <p:pic>
        <p:nvPicPr>
          <p:cNvPr id="24" name="Picture 23"/>
          <p:cNvPicPr>
            <a:picLocks noChangeAspect="1"/>
          </p:cNvPicPr>
          <p:nvPr/>
        </p:nvPicPr>
        <p:blipFill>
          <a:blip r:embed="rId8"/>
          <a:stretch>
            <a:fillRect/>
          </a:stretch>
        </p:blipFill>
        <p:spPr>
          <a:xfrm>
            <a:off x="3243833" y="2089254"/>
            <a:ext cx="1361648" cy="612370"/>
          </a:xfrm>
          <a:prstGeom prst="rect">
            <a:avLst/>
          </a:prstGeom>
        </p:spPr>
      </p:pic>
      <p:sp>
        <p:nvSpPr>
          <p:cNvPr id="25" name="TextBox 24"/>
          <p:cNvSpPr txBox="1"/>
          <p:nvPr/>
        </p:nvSpPr>
        <p:spPr>
          <a:xfrm>
            <a:off x="3707754" y="2753468"/>
            <a:ext cx="1874679" cy="286306"/>
          </a:xfrm>
          <a:prstGeom prst="rect">
            <a:avLst/>
          </a:prstGeom>
          <a:noFill/>
        </p:spPr>
        <p:txBody>
          <a:bodyPr wrap="square" rtlCol="0">
            <a:spAutoFit/>
          </a:bodyPr>
          <a:lstStyle/>
          <a:p>
            <a:r>
              <a:rPr lang="en-GB" sz="1224" dirty="0"/>
              <a:t>Azure Service Bus</a:t>
            </a:r>
            <a:endParaRPr lang="en-US" sz="1224" dirty="0"/>
          </a:p>
        </p:txBody>
      </p:sp>
      <p:sp>
        <p:nvSpPr>
          <p:cNvPr id="28" name="TextBox 27"/>
          <p:cNvSpPr txBox="1"/>
          <p:nvPr/>
        </p:nvSpPr>
        <p:spPr>
          <a:xfrm>
            <a:off x="4754365" y="5916593"/>
            <a:ext cx="958975" cy="286306"/>
          </a:xfrm>
          <a:prstGeom prst="rect">
            <a:avLst/>
          </a:prstGeom>
          <a:noFill/>
        </p:spPr>
        <p:txBody>
          <a:bodyPr wrap="none" rtlCol="0">
            <a:spAutoFit/>
          </a:bodyPr>
          <a:lstStyle/>
          <a:p>
            <a:r>
              <a:rPr lang="en-GB" sz="1224" dirty="0"/>
              <a:t>SQL Server</a:t>
            </a:r>
            <a:endParaRPr lang="en-US" sz="1224" dirty="0"/>
          </a:p>
        </p:txBody>
      </p:sp>
      <p:pic>
        <p:nvPicPr>
          <p:cNvPr id="31" name="Picture 30"/>
          <p:cNvPicPr>
            <a:picLocks noChangeAspect="1"/>
          </p:cNvPicPr>
          <p:nvPr/>
        </p:nvPicPr>
        <p:blipFill>
          <a:blip r:embed="rId9"/>
          <a:stretch>
            <a:fillRect/>
          </a:stretch>
        </p:blipFill>
        <p:spPr>
          <a:xfrm>
            <a:off x="8140796" y="4140782"/>
            <a:ext cx="2681235" cy="757740"/>
          </a:xfrm>
          <a:prstGeom prst="rect">
            <a:avLst/>
          </a:prstGeom>
        </p:spPr>
      </p:pic>
      <p:cxnSp>
        <p:nvCxnSpPr>
          <p:cNvPr id="32" name="Straight Arrow Connector 31"/>
          <p:cNvCxnSpPr>
            <a:stCxn id="11" idx="1"/>
          </p:cNvCxnSpPr>
          <p:nvPr/>
        </p:nvCxnSpPr>
        <p:spPr>
          <a:xfrm flipH="1">
            <a:off x="4645093" y="1579978"/>
            <a:ext cx="5052018" cy="722024"/>
          </a:xfrm>
          <a:prstGeom prst="straightConnector1">
            <a:avLst/>
          </a:prstGeom>
          <a:ln w="38100">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4613000" y="2409226"/>
            <a:ext cx="5139460" cy="676950"/>
          </a:xfrm>
          <a:prstGeom prst="straightConnector1">
            <a:avLst/>
          </a:prstGeom>
          <a:ln w="38100">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4605481" y="2563161"/>
            <a:ext cx="3477963" cy="1621053"/>
          </a:xfrm>
          <a:prstGeom prst="straightConnector1">
            <a:avLst/>
          </a:prstGeom>
          <a:ln w="38100">
            <a:prstDash val="sysDash"/>
            <a:headEnd type="none"/>
            <a:tailEnd type="triangle"/>
          </a:ln>
        </p:spPr>
        <p:style>
          <a:lnRef idx="1">
            <a:schemeClr val="accent1"/>
          </a:lnRef>
          <a:fillRef idx="0">
            <a:schemeClr val="accent1"/>
          </a:fillRef>
          <a:effectRef idx="0">
            <a:schemeClr val="accent1"/>
          </a:effectRef>
          <a:fontRef idx="minor">
            <a:schemeClr val="tx1"/>
          </a:fontRef>
        </p:style>
      </p:cxnSp>
      <p:pic>
        <p:nvPicPr>
          <p:cNvPr id="42" name="Picture 41"/>
          <p:cNvPicPr>
            <a:picLocks noChangeAspect="1"/>
          </p:cNvPicPr>
          <p:nvPr/>
        </p:nvPicPr>
        <p:blipFill>
          <a:blip r:embed="rId10"/>
          <a:stretch>
            <a:fillRect/>
          </a:stretch>
        </p:blipFill>
        <p:spPr>
          <a:xfrm>
            <a:off x="2716796" y="5132907"/>
            <a:ext cx="527037" cy="418162"/>
          </a:xfrm>
          <a:prstGeom prst="rect">
            <a:avLst/>
          </a:prstGeom>
        </p:spPr>
      </p:pic>
      <p:pic>
        <p:nvPicPr>
          <p:cNvPr id="43" name="Picture 42"/>
          <p:cNvPicPr>
            <a:picLocks noChangeAspect="1"/>
          </p:cNvPicPr>
          <p:nvPr/>
        </p:nvPicPr>
        <p:blipFill>
          <a:blip r:embed="rId11"/>
          <a:stretch>
            <a:fillRect/>
          </a:stretch>
        </p:blipFill>
        <p:spPr>
          <a:xfrm>
            <a:off x="2176075" y="5069699"/>
            <a:ext cx="982869" cy="646848"/>
          </a:xfrm>
          <a:prstGeom prst="rect">
            <a:avLst/>
          </a:prstGeom>
          <a:solidFill>
            <a:schemeClr val="bg1"/>
          </a:solidFill>
          <a:ln>
            <a:solidFill>
              <a:schemeClr val="tx1"/>
            </a:solidFill>
          </a:ln>
        </p:spPr>
      </p:pic>
      <p:pic>
        <p:nvPicPr>
          <p:cNvPr id="44" name="Picture 43"/>
          <p:cNvPicPr>
            <a:picLocks noChangeAspect="1"/>
          </p:cNvPicPr>
          <p:nvPr/>
        </p:nvPicPr>
        <p:blipFill>
          <a:blip r:embed="rId10"/>
          <a:stretch>
            <a:fillRect/>
          </a:stretch>
        </p:blipFill>
        <p:spPr>
          <a:xfrm>
            <a:off x="2433892" y="5078093"/>
            <a:ext cx="527037" cy="418162"/>
          </a:xfrm>
          <a:prstGeom prst="rect">
            <a:avLst/>
          </a:prstGeom>
        </p:spPr>
      </p:pic>
      <p:pic>
        <p:nvPicPr>
          <p:cNvPr id="45" name="Picture 44"/>
          <p:cNvPicPr>
            <a:picLocks noChangeAspect="1"/>
          </p:cNvPicPr>
          <p:nvPr/>
        </p:nvPicPr>
        <p:blipFill>
          <a:blip r:embed="rId10"/>
          <a:stretch>
            <a:fillRect/>
          </a:stretch>
        </p:blipFill>
        <p:spPr>
          <a:xfrm>
            <a:off x="4170564" y="2177435"/>
            <a:ext cx="527037" cy="418162"/>
          </a:xfrm>
          <a:prstGeom prst="rect">
            <a:avLst/>
          </a:prstGeom>
        </p:spPr>
      </p:pic>
      <p:pic>
        <p:nvPicPr>
          <p:cNvPr id="48" name="Picture 47"/>
          <p:cNvPicPr>
            <a:picLocks noChangeAspect="1"/>
          </p:cNvPicPr>
          <p:nvPr/>
        </p:nvPicPr>
        <p:blipFill>
          <a:blip r:embed="rId10"/>
          <a:stretch>
            <a:fillRect/>
          </a:stretch>
        </p:blipFill>
        <p:spPr>
          <a:xfrm>
            <a:off x="2399379" y="5086487"/>
            <a:ext cx="527037" cy="418162"/>
          </a:xfrm>
          <a:prstGeom prst="rect">
            <a:avLst/>
          </a:prstGeom>
        </p:spPr>
      </p:pic>
      <p:pic>
        <p:nvPicPr>
          <p:cNvPr id="49" name="Picture 48"/>
          <p:cNvPicPr>
            <a:picLocks noChangeAspect="1"/>
          </p:cNvPicPr>
          <p:nvPr/>
        </p:nvPicPr>
        <p:blipFill>
          <a:blip r:embed="rId10"/>
          <a:stretch>
            <a:fillRect/>
          </a:stretch>
        </p:blipFill>
        <p:spPr>
          <a:xfrm>
            <a:off x="2353453" y="5097889"/>
            <a:ext cx="527037" cy="418162"/>
          </a:xfrm>
          <a:prstGeom prst="rect">
            <a:avLst/>
          </a:prstGeom>
        </p:spPr>
      </p:pic>
      <p:pic>
        <p:nvPicPr>
          <p:cNvPr id="50" name="Picture 49"/>
          <p:cNvPicPr>
            <a:picLocks noChangeAspect="1"/>
          </p:cNvPicPr>
          <p:nvPr/>
        </p:nvPicPr>
        <p:blipFill>
          <a:blip r:embed="rId10"/>
          <a:stretch>
            <a:fillRect/>
          </a:stretch>
        </p:blipFill>
        <p:spPr>
          <a:xfrm>
            <a:off x="4187055" y="2164293"/>
            <a:ext cx="527037" cy="418162"/>
          </a:xfrm>
          <a:prstGeom prst="rect">
            <a:avLst/>
          </a:prstGeom>
        </p:spPr>
      </p:pic>
      <p:pic>
        <p:nvPicPr>
          <p:cNvPr id="46" name="Picture 45"/>
          <p:cNvPicPr>
            <a:picLocks noChangeAspect="1"/>
          </p:cNvPicPr>
          <p:nvPr/>
        </p:nvPicPr>
        <p:blipFill>
          <a:blip r:embed="rId10"/>
          <a:stretch>
            <a:fillRect/>
          </a:stretch>
        </p:blipFill>
        <p:spPr>
          <a:xfrm>
            <a:off x="4170564" y="2163184"/>
            <a:ext cx="527037" cy="418162"/>
          </a:xfrm>
          <a:prstGeom prst="rect">
            <a:avLst/>
          </a:prstGeom>
        </p:spPr>
      </p:pic>
      <p:pic>
        <p:nvPicPr>
          <p:cNvPr id="47" name="Picture 46"/>
          <p:cNvPicPr>
            <a:picLocks noChangeAspect="1"/>
          </p:cNvPicPr>
          <p:nvPr/>
        </p:nvPicPr>
        <p:blipFill>
          <a:blip r:embed="rId10"/>
          <a:stretch>
            <a:fillRect/>
          </a:stretch>
        </p:blipFill>
        <p:spPr>
          <a:xfrm>
            <a:off x="4170564" y="2188145"/>
            <a:ext cx="527037" cy="418162"/>
          </a:xfrm>
          <a:prstGeom prst="rect">
            <a:avLst/>
          </a:prstGeom>
        </p:spPr>
      </p:pic>
      <p:pic>
        <p:nvPicPr>
          <p:cNvPr id="53" name="Picture 52"/>
          <p:cNvPicPr>
            <a:picLocks noChangeAspect="1"/>
          </p:cNvPicPr>
          <p:nvPr/>
        </p:nvPicPr>
        <p:blipFill>
          <a:blip r:embed="rId10"/>
          <a:stretch>
            <a:fillRect/>
          </a:stretch>
        </p:blipFill>
        <p:spPr>
          <a:xfrm>
            <a:off x="4194574" y="2186357"/>
            <a:ext cx="527037" cy="418162"/>
          </a:xfrm>
          <a:prstGeom prst="rect">
            <a:avLst/>
          </a:prstGeom>
        </p:spPr>
      </p:pic>
      <p:pic>
        <p:nvPicPr>
          <p:cNvPr id="54" name="Picture 53"/>
          <p:cNvPicPr>
            <a:picLocks noChangeAspect="1"/>
          </p:cNvPicPr>
          <p:nvPr/>
        </p:nvPicPr>
        <p:blipFill>
          <a:blip r:embed="rId10"/>
          <a:stretch>
            <a:fillRect/>
          </a:stretch>
        </p:blipFill>
        <p:spPr>
          <a:xfrm>
            <a:off x="4216445" y="2208420"/>
            <a:ext cx="527037" cy="418162"/>
          </a:xfrm>
          <a:prstGeom prst="rect">
            <a:avLst/>
          </a:prstGeom>
        </p:spPr>
      </p:pic>
    </p:spTree>
    <p:extLst>
      <p:ext uri="{BB962C8B-B14F-4D97-AF65-F5344CB8AC3E}">
        <p14:creationId xmlns:p14="http://schemas.microsoft.com/office/powerpoint/2010/main" val="33769373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nodeType="afterEffect">
                                  <p:stCondLst>
                                    <p:cond delay="0"/>
                                  </p:stCondLst>
                                  <p:childTnLst>
                                    <p:animMotion origin="layout" path="M -8.33333E-7 -5.55556E-6 L 0.23854 0.00161 L -8.33333E-7 -5.55556E-6 Z " pathEditMode="relative" ptsTypes="AAA">
                                      <p:cBhvr>
                                        <p:cTn id="9" dur="2000" fill="hold"/>
                                        <p:tgtEl>
                                          <p:spTgt spid="42"/>
                                        </p:tgtEl>
                                        <p:attrNameLst>
                                          <p:attrName>ppt_x</p:attrName>
                                          <p:attrName>ppt_y</p:attrName>
                                        </p:attrNameLst>
                                      </p:cBhvr>
                                    </p:animMotion>
                                  </p:childTnLst>
                                </p:cTn>
                              </p:par>
                            </p:childTnLst>
                          </p:cTn>
                        </p:par>
                        <p:par>
                          <p:cTn id="10" fill="hold">
                            <p:stCondLst>
                              <p:cond delay="2000"/>
                            </p:stCondLst>
                            <p:childTnLst>
                              <p:par>
                                <p:cTn id="11" presetID="1" presetClass="exit" presetSubtype="0" fill="hold" nodeType="afterEffect">
                                  <p:stCondLst>
                                    <p:cond delay="0"/>
                                  </p:stCondLst>
                                  <p:childTnLst>
                                    <p:set>
                                      <p:cBhvr>
                                        <p:cTn id="12" dur="1" fill="hold">
                                          <p:stCondLst>
                                            <p:cond delay="0"/>
                                          </p:stCondLst>
                                        </p:cTn>
                                        <p:tgtEl>
                                          <p:spTgt spid="42"/>
                                        </p:tgtEl>
                                        <p:attrNameLst>
                                          <p:attrName>style.visibility</p:attrName>
                                        </p:attrNameLst>
                                      </p:cBhvr>
                                      <p:to>
                                        <p:strVal val="hidden"/>
                                      </p:to>
                                    </p:set>
                                  </p:childTnLst>
                                </p:cTn>
                              </p:par>
                            </p:childTnLst>
                          </p:cTn>
                        </p:par>
                        <p:par>
                          <p:cTn id="13" fill="hold">
                            <p:stCondLst>
                              <p:cond delay="2000"/>
                            </p:stCondLst>
                            <p:childTnLst>
                              <p:par>
                                <p:cTn id="14" presetID="1" presetClass="entr" presetSubtype="0" fill="hold" nodeType="afterEffect">
                                  <p:stCondLst>
                                    <p:cond delay="0"/>
                                  </p:stCondLst>
                                  <p:childTnLst>
                                    <p:set>
                                      <p:cBhvr>
                                        <p:cTn id="15" dur="1" fill="hold">
                                          <p:stCondLst>
                                            <p:cond delay="0"/>
                                          </p:stCondLst>
                                        </p:cTn>
                                        <p:tgtEl>
                                          <p:spTgt spid="43"/>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par>
                          <p:cTn id="19" fill="hold">
                            <p:stCondLst>
                              <p:cond delay="2000"/>
                            </p:stCondLst>
                            <p:childTnLst>
                              <p:par>
                                <p:cTn id="20" presetID="0" presetClass="path" presetSubtype="0" accel="50000" decel="50000" fill="hold" nodeType="afterEffect">
                                  <p:stCondLst>
                                    <p:cond delay="0"/>
                                  </p:stCondLst>
                                  <p:childTnLst>
                                    <p:animMotion origin="layout" path="M 2.22222E-6 2.59259E-6 L 0.0809 -0.41922 L 0.0809 -0.41898 " pathEditMode="relative" rAng="0" ptsTypes="AAA">
                                      <p:cBhvr>
                                        <p:cTn id="21" dur="2000" fill="hold"/>
                                        <p:tgtEl>
                                          <p:spTgt spid="44"/>
                                        </p:tgtEl>
                                        <p:attrNameLst>
                                          <p:attrName>ppt_x</p:attrName>
                                          <p:attrName>ppt_y</p:attrName>
                                        </p:attrNameLst>
                                      </p:cBhvr>
                                      <p:rCtr x="4045" y="-20972"/>
                                    </p:animMotion>
                                  </p:childTnLst>
                                </p:cTn>
                              </p:par>
                            </p:childTnLst>
                          </p:cTn>
                        </p:par>
                        <p:par>
                          <p:cTn id="22" fill="hold">
                            <p:stCondLst>
                              <p:cond delay="4000"/>
                            </p:stCondLst>
                            <p:childTnLst>
                              <p:par>
                                <p:cTn id="23" presetID="1" presetClass="exit" presetSubtype="0" fill="hold" nodeType="afterEffect">
                                  <p:stCondLst>
                                    <p:cond delay="0"/>
                                  </p:stCondLst>
                                  <p:childTnLst>
                                    <p:set>
                                      <p:cBhvr>
                                        <p:cTn id="24" dur="1" fill="hold">
                                          <p:stCondLst>
                                            <p:cond delay="0"/>
                                          </p:stCondLst>
                                        </p:cTn>
                                        <p:tgtEl>
                                          <p:spTgt spid="44"/>
                                        </p:tgtEl>
                                        <p:attrNameLst>
                                          <p:attrName>style.visibility</p:attrName>
                                        </p:attrNameLst>
                                      </p:cBhvr>
                                      <p:to>
                                        <p:strVal val="hidden"/>
                                      </p:to>
                                    </p:set>
                                  </p:childTnLst>
                                </p:cTn>
                              </p:par>
                            </p:childTnLst>
                          </p:cTn>
                        </p:par>
                        <p:par>
                          <p:cTn id="25" fill="hold">
                            <p:stCondLst>
                              <p:cond delay="4000"/>
                            </p:stCondLst>
                            <p:childTnLst>
                              <p:par>
                                <p:cTn id="26" presetID="1" presetClass="entr" presetSubtype="0" fill="hold" nodeType="afterEffect">
                                  <p:stCondLst>
                                    <p:cond delay="0"/>
                                  </p:stCondLst>
                                  <p:childTnLst>
                                    <p:set>
                                      <p:cBhvr>
                                        <p:cTn id="27" dur="1" fill="hold">
                                          <p:stCondLst>
                                            <p:cond delay="0"/>
                                          </p:stCondLst>
                                        </p:cTn>
                                        <p:tgtEl>
                                          <p:spTgt spid="48"/>
                                        </p:tgtEl>
                                        <p:attrNameLst>
                                          <p:attrName>style.visibility</p:attrName>
                                        </p:attrNameLst>
                                      </p:cBhvr>
                                      <p:to>
                                        <p:strVal val="visible"/>
                                      </p:to>
                                    </p:set>
                                  </p:childTnLst>
                                </p:cTn>
                              </p:par>
                            </p:childTnLst>
                          </p:cTn>
                        </p:par>
                        <p:par>
                          <p:cTn id="28" fill="hold">
                            <p:stCondLst>
                              <p:cond delay="4000"/>
                            </p:stCondLst>
                            <p:childTnLst>
                              <p:par>
                                <p:cTn id="29" presetID="0" presetClass="path" presetSubtype="0" accel="50000" decel="50000" fill="hold" nodeType="afterEffect">
                                  <p:stCondLst>
                                    <p:cond delay="0"/>
                                  </p:stCondLst>
                                  <p:childTnLst>
                                    <p:animMotion origin="layout" path="M 1.38778E-17 4.07407E-6 L 0.0809 -0.41922 L 0.0809 -0.41899 " pathEditMode="relative" rAng="0" ptsTypes="AAA">
                                      <p:cBhvr>
                                        <p:cTn id="30" dur="2000" fill="hold"/>
                                        <p:tgtEl>
                                          <p:spTgt spid="48"/>
                                        </p:tgtEl>
                                        <p:attrNameLst>
                                          <p:attrName>ppt_x</p:attrName>
                                          <p:attrName>ppt_y</p:attrName>
                                        </p:attrNameLst>
                                      </p:cBhvr>
                                      <p:rCtr x="4045" y="-20972"/>
                                    </p:animMotion>
                                  </p:childTnLst>
                                </p:cTn>
                              </p:par>
                            </p:childTnLst>
                          </p:cTn>
                        </p:par>
                        <p:par>
                          <p:cTn id="31" fill="hold">
                            <p:stCondLst>
                              <p:cond delay="6000"/>
                            </p:stCondLst>
                            <p:childTnLst>
                              <p:par>
                                <p:cTn id="32" presetID="1" presetClass="exit" presetSubtype="0" fill="hold" nodeType="afterEffect">
                                  <p:stCondLst>
                                    <p:cond delay="0"/>
                                  </p:stCondLst>
                                  <p:childTnLst>
                                    <p:set>
                                      <p:cBhvr>
                                        <p:cTn id="33" dur="1" fill="hold">
                                          <p:stCondLst>
                                            <p:cond delay="0"/>
                                          </p:stCondLst>
                                        </p:cTn>
                                        <p:tgtEl>
                                          <p:spTgt spid="48"/>
                                        </p:tgtEl>
                                        <p:attrNameLst>
                                          <p:attrName>style.visibility</p:attrName>
                                        </p:attrNameLst>
                                      </p:cBhvr>
                                      <p:to>
                                        <p:strVal val="hidden"/>
                                      </p:to>
                                    </p:set>
                                  </p:childTnLst>
                                </p:cTn>
                              </p:par>
                            </p:childTnLst>
                          </p:cTn>
                        </p:par>
                        <p:par>
                          <p:cTn id="34" fill="hold">
                            <p:stCondLst>
                              <p:cond delay="6000"/>
                            </p:stCondLst>
                            <p:childTnLst>
                              <p:par>
                                <p:cTn id="35" presetID="1" presetClass="entr" presetSubtype="0" fill="hold" nodeType="after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childTnLst>
                          </p:cTn>
                        </p:par>
                        <p:par>
                          <p:cTn id="37" fill="hold">
                            <p:stCondLst>
                              <p:cond delay="6000"/>
                            </p:stCondLst>
                            <p:childTnLst>
                              <p:par>
                                <p:cTn id="38" presetID="0" presetClass="path" presetSubtype="0" accel="50000" decel="50000" fill="hold" nodeType="afterEffect">
                                  <p:stCondLst>
                                    <p:cond delay="0"/>
                                  </p:stCondLst>
                                  <p:childTnLst>
                                    <p:animMotion origin="layout" path="M 1.11111E-6 3.7037E-6 L 0.0809 -0.41922 L 0.0809 -0.41899 " pathEditMode="relative" rAng="0" ptsTypes="AAA">
                                      <p:cBhvr>
                                        <p:cTn id="39" dur="2000" fill="hold"/>
                                        <p:tgtEl>
                                          <p:spTgt spid="49"/>
                                        </p:tgtEl>
                                        <p:attrNameLst>
                                          <p:attrName>ppt_x</p:attrName>
                                          <p:attrName>ppt_y</p:attrName>
                                        </p:attrNameLst>
                                      </p:cBhvr>
                                      <p:rCtr x="4045" y="-20972"/>
                                    </p:animMotion>
                                  </p:childTnLst>
                                </p:cTn>
                              </p:par>
                            </p:childTnLst>
                          </p:cTn>
                        </p:par>
                        <p:par>
                          <p:cTn id="40" fill="hold">
                            <p:stCondLst>
                              <p:cond delay="8000"/>
                            </p:stCondLst>
                            <p:childTnLst>
                              <p:par>
                                <p:cTn id="41" presetID="1" presetClass="exit" presetSubtype="0" fill="hold" nodeType="afterEffect">
                                  <p:stCondLst>
                                    <p:cond delay="0"/>
                                  </p:stCondLst>
                                  <p:childTnLst>
                                    <p:set>
                                      <p:cBhvr>
                                        <p:cTn id="42" dur="1" fill="hold">
                                          <p:stCondLst>
                                            <p:cond delay="0"/>
                                          </p:stCondLst>
                                        </p:cTn>
                                        <p:tgtEl>
                                          <p:spTgt spid="49"/>
                                        </p:tgtEl>
                                        <p:attrNameLst>
                                          <p:attrName>style.visibility</p:attrName>
                                        </p:attrNameLst>
                                      </p:cBhvr>
                                      <p:to>
                                        <p:strVal val="hidden"/>
                                      </p:to>
                                    </p:set>
                                  </p:childTnLst>
                                </p:cTn>
                              </p:par>
                            </p:childTnLst>
                          </p:cTn>
                        </p:par>
                        <p:par>
                          <p:cTn id="43" fill="hold">
                            <p:stCondLst>
                              <p:cond delay="8000"/>
                            </p:stCondLst>
                            <p:childTnLst>
                              <p:par>
                                <p:cTn id="44" presetID="1" presetClass="exit" presetSubtype="0" fill="hold" nodeType="afterEffect">
                                  <p:stCondLst>
                                    <p:cond delay="0"/>
                                  </p:stCondLst>
                                  <p:childTnLst>
                                    <p:set>
                                      <p:cBhvr>
                                        <p:cTn id="45" dur="1" fill="hold">
                                          <p:stCondLst>
                                            <p:cond delay="0"/>
                                          </p:stCondLst>
                                        </p:cTn>
                                        <p:tgtEl>
                                          <p:spTgt spid="43"/>
                                        </p:tgtEl>
                                        <p:attrNameLst>
                                          <p:attrName>style.visibility</p:attrName>
                                        </p:attrNameLst>
                                      </p:cBhvr>
                                      <p:to>
                                        <p:strVal val="hidden"/>
                                      </p:to>
                                    </p:set>
                                  </p:childTnLst>
                                </p:cTn>
                              </p:par>
                            </p:childTnLst>
                          </p:cTn>
                        </p:par>
                        <p:par>
                          <p:cTn id="46" fill="hold">
                            <p:stCondLst>
                              <p:cond delay="8000"/>
                            </p:stCondLst>
                            <p:childTnLst>
                              <p:par>
                                <p:cTn id="47" presetID="1" presetClass="entr" presetSubtype="0"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childTnLst>
                          </p:cTn>
                        </p:par>
                        <p:par>
                          <p:cTn id="49" fill="hold">
                            <p:stCondLst>
                              <p:cond delay="8000"/>
                            </p:stCondLst>
                            <p:childTnLst>
                              <p:par>
                                <p:cTn id="50" presetID="0" presetClass="path" presetSubtype="0" accel="50000" decel="50000" fill="hold" nodeType="afterEffect">
                                  <p:stCondLst>
                                    <p:cond delay="0"/>
                                  </p:stCondLst>
                                  <p:childTnLst>
                                    <p:animMotion origin="layout" path="M -3.33333E-6 5.92593E-6 L 0.43021 -0.11249 L 0.43143 -0.11249 L 0.43143 -0.11249 L 0.43507 -0.11388 " pathEditMode="relative" ptsTypes="AAAAA">
                                      <p:cBhvr>
                                        <p:cTn id="51" dur="2000" fill="hold"/>
                                        <p:tgtEl>
                                          <p:spTgt spid="45"/>
                                        </p:tgtEl>
                                        <p:attrNameLst>
                                          <p:attrName>ppt_x</p:attrName>
                                          <p:attrName>ppt_y</p:attrName>
                                        </p:attrNameLst>
                                      </p:cBhvr>
                                    </p:animMotion>
                                  </p:childTnLst>
                                </p:cTn>
                              </p:par>
                            </p:childTnLst>
                          </p:cTn>
                        </p:par>
                        <p:par>
                          <p:cTn id="52" fill="hold">
                            <p:stCondLst>
                              <p:cond delay="10000"/>
                            </p:stCondLst>
                            <p:childTnLst>
                              <p:par>
                                <p:cTn id="53" presetID="1" presetClass="exit" presetSubtype="0" fill="hold" nodeType="afterEffect">
                                  <p:stCondLst>
                                    <p:cond delay="0"/>
                                  </p:stCondLst>
                                  <p:childTnLst>
                                    <p:set>
                                      <p:cBhvr>
                                        <p:cTn id="54" dur="1" fill="hold">
                                          <p:stCondLst>
                                            <p:cond delay="0"/>
                                          </p:stCondLst>
                                        </p:cTn>
                                        <p:tgtEl>
                                          <p:spTgt spid="45"/>
                                        </p:tgtEl>
                                        <p:attrNameLst>
                                          <p:attrName>style.visibility</p:attrName>
                                        </p:attrNameLst>
                                      </p:cBhvr>
                                      <p:to>
                                        <p:strVal val="hidden"/>
                                      </p:to>
                                    </p:set>
                                  </p:childTnLst>
                                </p:cTn>
                              </p:par>
                            </p:childTnLst>
                          </p:cTn>
                        </p:par>
                        <p:par>
                          <p:cTn id="55" fill="hold">
                            <p:stCondLst>
                              <p:cond delay="10000"/>
                            </p:stCondLst>
                            <p:childTnLst>
                              <p:par>
                                <p:cTn id="56" presetID="1" presetClass="entr" presetSubtype="0" fill="hold" nodeType="afterEffect">
                                  <p:stCondLst>
                                    <p:cond delay="0"/>
                                  </p:stCondLst>
                                  <p:childTnLst>
                                    <p:set>
                                      <p:cBhvr>
                                        <p:cTn id="57" dur="1" fill="hold">
                                          <p:stCondLst>
                                            <p:cond delay="0"/>
                                          </p:stCondLst>
                                        </p:cTn>
                                        <p:tgtEl>
                                          <p:spTgt spid="50"/>
                                        </p:tgtEl>
                                        <p:attrNameLst>
                                          <p:attrName>style.visibility</p:attrName>
                                        </p:attrNameLst>
                                      </p:cBhvr>
                                      <p:to>
                                        <p:strVal val="visible"/>
                                      </p:to>
                                    </p:set>
                                  </p:childTnLst>
                                </p:cTn>
                              </p:par>
                            </p:childTnLst>
                          </p:cTn>
                        </p:par>
                        <p:par>
                          <p:cTn id="58" fill="hold">
                            <p:stCondLst>
                              <p:cond delay="10000"/>
                            </p:stCondLst>
                            <p:childTnLst>
                              <p:par>
                                <p:cTn id="59" presetID="0" presetClass="path" presetSubtype="0" accel="50000" decel="50000" fill="hold" nodeType="afterEffect">
                                  <p:stCondLst>
                                    <p:cond delay="0"/>
                                  </p:stCondLst>
                                  <p:childTnLst>
                                    <p:animMotion origin="layout" path="M 3.33333E-6 -1.85185E-6 L 0.43021 -0.1125 L 0.43142 -0.1125 L 0.43142 -0.11227 L 0.43507 -0.11389 " pathEditMode="relative" rAng="0" ptsTypes="AAAAA">
                                      <p:cBhvr>
                                        <p:cTn id="60" dur="2000" fill="hold"/>
                                        <p:tgtEl>
                                          <p:spTgt spid="50"/>
                                        </p:tgtEl>
                                        <p:attrNameLst>
                                          <p:attrName>ppt_x</p:attrName>
                                          <p:attrName>ppt_y</p:attrName>
                                        </p:attrNameLst>
                                      </p:cBhvr>
                                      <p:rCtr x="21753" y="-5694"/>
                                    </p:animMotion>
                                  </p:childTnLst>
                                </p:cTn>
                              </p:par>
                            </p:childTnLst>
                          </p:cTn>
                        </p:par>
                        <p:par>
                          <p:cTn id="61" fill="hold">
                            <p:stCondLst>
                              <p:cond delay="12000"/>
                            </p:stCondLst>
                            <p:childTnLst>
                              <p:par>
                                <p:cTn id="62" presetID="1" presetClass="exit" presetSubtype="0" fill="hold" nodeType="afterEffect">
                                  <p:stCondLst>
                                    <p:cond delay="0"/>
                                  </p:stCondLst>
                                  <p:childTnLst>
                                    <p:set>
                                      <p:cBhvr>
                                        <p:cTn id="63" dur="1" fill="hold">
                                          <p:stCondLst>
                                            <p:cond delay="0"/>
                                          </p:stCondLst>
                                        </p:cTn>
                                        <p:tgtEl>
                                          <p:spTgt spid="50"/>
                                        </p:tgtEl>
                                        <p:attrNameLst>
                                          <p:attrName>style.visibility</p:attrName>
                                        </p:attrNameLst>
                                      </p:cBhvr>
                                      <p:to>
                                        <p:strVal val="hidden"/>
                                      </p:to>
                                    </p:set>
                                  </p:childTnLst>
                                </p:cTn>
                              </p:par>
                            </p:childTnLst>
                          </p:cTn>
                        </p:par>
                        <p:par>
                          <p:cTn id="64" fill="hold">
                            <p:stCondLst>
                              <p:cond delay="12000"/>
                            </p:stCondLst>
                            <p:childTnLst>
                              <p:par>
                                <p:cTn id="65" presetID="1" presetClass="entr" presetSubtype="0" fill="hold" nodeType="after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childTnLst>
                          </p:cTn>
                        </p:par>
                        <p:par>
                          <p:cTn id="67" fill="hold">
                            <p:stCondLst>
                              <p:cond delay="12000"/>
                            </p:stCondLst>
                            <p:childTnLst>
                              <p:par>
                                <p:cTn id="68" presetID="0" presetClass="path" presetSubtype="0" accel="50000" decel="50000" fill="hold" nodeType="afterEffect">
                                  <p:stCondLst>
                                    <p:cond delay="0"/>
                                  </p:stCondLst>
                                  <p:childTnLst>
                                    <p:animMotion origin="layout" path="M 3.61111E-6 1.11111E-6 L 0.36979 0.29398 L 0.36979 0.29398 " pathEditMode="relative" ptsTypes="AAA">
                                      <p:cBhvr>
                                        <p:cTn id="69" dur="2000" fill="hold"/>
                                        <p:tgtEl>
                                          <p:spTgt spid="46"/>
                                        </p:tgtEl>
                                        <p:attrNameLst>
                                          <p:attrName>ppt_x</p:attrName>
                                          <p:attrName>ppt_y</p:attrName>
                                        </p:attrNameLst>
                                      </p:cBhvr>
                                    </p:animMotion>
                                  </p:childTnLst>
                                </p:cTn>
                              </p:par>
                            </p:childTnLst>
                          </p:cTn>
                        </p:par>
                        <p:par>
                          <p:cTn id="70" fill="hold">
                            <p:stCondLst>
                              <p:cond delay="14000"/>
                            </p:stCondLst>
                            <p:childTnLst>
                              <p:par>
                                <p:cTn id="71" presetID="1" presetClass="exit" presetSubtype="0" fill="hold" nodeType="afterEffect">
                                  <p:stCondLst>
                                    <p:cond delay="0"/>
                                  </p:stCondLst>
                                  <p:childTnLst>
                                    <p:set>
                                      <p:cBhvr>
                                        <p:cTn id="72" dur="1" fill="hold">
                                          <p:stCondLst>
                                            <p:cond delay="0"/>
                                          </p:stCondLst>
                                        </p:cTn>
                                        <p:tgtEl>
                                          <p:spTgt spid="46"/>
                                        </p:tgtEl>
                                        <p:attrNameLst>
                                          <p:attrName>style.visibility</p:attrName>
                                        </p:attrNameLst>
                                      </p:cBhvr>
                                      <p:to>
                                        <p:strVal val="hidden"/>
                                      </p:to>
                                    </p:set>
                                  </p:childTnLst>
                                </p:cTn>
                              </p:par>
                            </p:childTnLst>
                          </p:cTn>
                        </p:par>
                        <p:par>
                          <p:cTn id="73" fill="hold">
                            <p:stCondLst>
                              <p:cond delay="14000"/>
                            </p:stCondLst>
                            <p:childTnLst>
                              <p:par>
                                <p:cTn id="74" presetID="1" presetClass="entr" presetSubtype="0" fill="hold" nodeType="afterEffect">
                                  <p:stCondLst>
                                    <p:cond delay="0"/>
                                  </p:stCondLst>
                                  <p:childTnLst>
                                    <p:set>
                                      <p:cBhvr>
                                        <p:cTn id="75" dur="1" fill="hold">
                                          <p:stCondLst>
                                            <p:cond delay="0"/>
                                          </p:stCondLst>
                                        </p:cTn>
                                        <p:tgtEl>
                                          <p:spTgt spid="47"/>
                                        </p:tgtEl>
                                        <p:attrNameLst>
                                          <p:attrName>style.visibility</p:attrName>
                                        </p:attrNameLst>
                                      </p:cBhvr>
                                      <p:to>
                                        <p:strVal val="visible"/>
                                      </p:to>
                                    </p:set>
                                  </p:childTnLst>
                                </p:cTn>
                              </p:par>
                            </p:childTnLst>
                          </p:cTn>
                        </p:par>
                        <p:par>
                          <p:cTn id="76" fill="hold">
                            <p:stCondLst>
                              <p:cond delay="14000"/>
                            </p:stCondLst>
                            <p:childTnLst>
                              <p:par>
                                <p:cTn id="77" presetID="0" presetClass="path" presetSubtype="0" accel="50000" decel="50000" fill="hold" nodeType="afterEffect">
                                  <p:stCondLst>
                                    <p:cond delay="0"/>
                                  </p:stCondLst>
                                  <p:childTnLst>
                                    <p:animMotion origin="layout" path="M 0.00573 -0.00208 L 0.43958 0.0831 " pathEditMode="relative" ptsTypes="AA">
                                      <p:cBhvr>
                                        <p:cTn id="78" dur="2000" fill="hold"/>
                                        <p:tgtEl>
                                          <p:spTgt spid="47"/>
                                        </p:tgtEl>
                                        <p:attrNameLst>
                                          <p:attrName>ppt_x</p:attrName>
                                          <p:attrName>ppt_y</p:attrName>
                                        </p:attrNameLst>
                                      </p:cBhvr>
                                    </p:animMotion>
                                  </p:childTnLst>
                                </p:cTn>
                              </p:par>
                            </p:childTnLst>
                          </p:cTn>
                        </p:par>
                        <p:par>
                          <p:cTn id="79" fill="hold">
                            <p:stCondLst>
                              <p:cond delay="16000"/>
                            </p:stCondLst>
                            <p:childTnLst>
                              <p:par>
                                <p:cTn id="80" presetID="1" presetClass="exit" presetSubtype="0" fill="hold" nodeType="afterEffect">
                                  <p:stCondLst>
                                    <p:cond delay="0"/>
                                  </p:stCondLst>
                                  <p:childTnLst>
                                    <p:set>
                                      <p:cBhvr>
                                        <p:cTn id="81" dur="1" fill="hold">
                                          <p:stCondLst>
                                            <p:cond delay="0"/>
                                          </p:stCondLst>
                                        </p:cTn>
                                        <p:tgtEl>
                                          <p:spTgt spid="47"/>
                                        </p:tgtEl>
                                        <p:attrNameLst>
                                          <p:attrName>style.visibility</p:attrName>
                                        </p:attrNameLst>
                                      </p:cBhvr>
                                      <p:to>
                                        <p:strVal val="hidden"/>
                                      </p:to>
                                    </p:set>
                                  </p:childTnLst>
                                </p:cTn>
                              </p:par>
                            </p:childTnLst>
                          </p:cTn>
                        </p:par>
                        <p:par>
                          <p:cTn id="82" fill="hold">
                            <p:stCondLst>
                              <p:cond delay="16000"/>
                            </p:stCondLst>
                            <p:childTnLst>
                              <p:par>
                                <p:cTn id="83" presetID="1" presetClass="entr" presetSubtype="0" fill="hold" nodeType="afterEffect">
                                  <p:stCondLst>
                                    <p:cond delay="0"/>
                                  </p:stCondLst>
                                  <p:childTnLst>
                                    <p:set>
                                      <p:cBhvr>
                                        <p:cTn id="84" dur="1" fill="hold">
                                          <p:stCondLst>
                                            <p:cond delay="0"/>
                                          </p:stCondLst>
                                        </p:cTn>
                                        <p:tgtEl>
                                          <p:spTgt spid="53"/>
                                        </p:tgtEl>
                                        <p:attrNameLst>
                                          <p:attrName>style.visibility</p:attrName>
                                        </p:attrNameLst>
                                      </p:cBhvr>
                                      <p:to>
                                        <p:strVal val="visible"/>
                                      </p:to>
                                    </p:set>
                                  </p:childTnLst>
                                </p:cTn>
                              </p:par>
                            </p:childTnLst>
                          </p:cTn>
                        </p:par>
                        <p:par>
                          <p:cTn id="85" fill="hold">
                            <p:stCondLst>
                              <p:cond delay="16000"/>
                            </p:stCondLst>
                            <p:childTnLst>
                              <p:par>
                                <p:cTn id="86" presetID="0" presetClass="path" presetSubtype="0" accel="50000" decel="50000" fill="hold" nodeType="afterEffect">
                                  <p:stCondLst>
                                    <p:cond delay="0"/>
                                  </p:stCondLst>
                                  <p:childTnLst>
                                    <p:animMotion origin="layout" path="M 0.00573 -0.00208 L 0.43959 0.0831 " pathEditMode="relative" rAng="0" ptsTypes="AA">
                                      <p:cBhvr>
                                        <p:cTn id="87" dur="2000" fill="hold"/>
                                        <p:tgtEl>
                                          <p:spTgt spid="53"/>
                                        </p:tgtEl>
                                        <p:attrNameLst>
                                          <p:attrName>ppt_x</p:attrName>
                                          <p:attrName>ppt_y</p:attrName>
                                        </p:attrNameLst>
                                      </p:cBhvr>
                                      <p:rCtr x="21684" y="4259"/>
                                    </p:animMotion>
                                  </p:childTnLst>
                                </p:cTn>
                              </p:par>
                            </p:childTnLst>
                          </p:cTn>
                        </p:par>
                        <p:par>
                          <p:cTn id="88" fill="hold">
                            <p:stCondLst>
                              <p:cond delay="18000"/>
                            </p:stCondLst>
                            <p:childTnLst>
                              <p:par>
                                <p:cTn id="89" presetID="1" presetClass="exit" presetSubtype="0" fill="hold" nodeType="afterEffect">
                                  <p:stCondLst>
                                    <p:cond delay="0"/>
                                  </p:stCondLst>
                                  <p:childTnLst>
                                    <p:set>
                                      <p:cBhvr>
                                        <p:cTn id="90" dur="1" fill="hold">
                                          <p:stCondLst>
                                            <p:cond delay="0"/>
                                          </p:stCondLst>
                                        </p:cTn>
                                        <p:tgtEl>
                                          <p:spTgt spid="53"/>
                                        </p:tgtEl>
                                        <p:attrNameLst>
                                          <p:attrName>style.visibility</p:attrName>
                                        </p:attrNameLst>
                                      </p:cBhvr>
                                      <p:to>
                                        <p:strVal val="hidden"/>
                                      </p:to>
                                    </p:set>
                                  </p:childTnLst>
                                </p:cTn>
                              </p:par>
                            </p:childTnLst>
                          </p:cTn>
                        </p:par>
                        <p:par>
                          <p:cTn id="91" fill="hold">
                            <p:stCondLst>
                              <p:cond delay="18000"/>
                            </p:stCondLst>
                            <p:childTnLst>
                              <p:par>
                                <p:cTn id="92" presetID="1" presetClass="entr" presetSubtype="0" fill="hold" nodeType="afterEffect">
                                  <p:stCondLst>
                                    <p:cond delay="0"/>
                                  </p:stCondLst>
                                  <p:childTnLst>
                                    <p:set>
                                      <p:cBhvr>
                                        <p:cTn id="93" dur="1" fill="hold">
                                          <p:stCondLst>
                                            <p:cond delay="0"/>
                                          </p:stCondLst>
                                        </p:cTn>
                                        <p:tgtEl>
                                          <p:spTgt spid="54"/>
                                        </p:tgtEl>
                                        <p:attrNameLst>
                                          <p:attrName>style.visibility</p:attrName>
                                        </p:attrNameLst>
                                      </p:cBhvr>
                                      <p:to>
                                        <p:strVal val="visible"/>
                                      </p:to>
                                    </p:set>
                                  </p:childTnLst>
                                </p:cTn>
                              </p:par>
                            </p:childTnLst>
                          </p:cTn>
                        </p:par>
                        <p:par>
                          <p:cTn id="94" fill="hold">
                            <p:stCondLst>
                              <p:cond delay="18000"/>
                            </p:stCondLst>
                            <p:childTnLst>
                              <p:par>
                                <p:cTn id="95" presetID="0" presetClass="path" presetSubtype="0" accel="50000" decel="50000" fill="hold" nodeType="afterEffect">
                                  <p:stCondLst>
                                    <p:cond delay="0"/>
                                  </p:stCondLst>
                                  <p:childTnLst>
                                    <p:animMotion origin="layout" path="M 0.00573 -0.00208 L 0.43959 0.0831 " pathEditMode="relative" rAng="0" ptsTypes="AA">
                                      <p:cBhvr>
                                        <p:cTn id="96" dur="2000" fill="hold"/>
                                        <p:tgtEl>
                                          <p:spTgt spid="54"/>
                                        </p:tgtEl>
                                        <p:attrNameLst>
                                          <p:attrName>ppt_x</p:attrName>
                                          <p:attrName>ppt_y</p:attrName>
                                        </p:attrNameLst>
                                      </p:cBhvr>
                                      <p:rCtr x="21684" y="4259"/>
                                    </p:animMotion>
                                  </p:childTnLst>
                                </p:cTn>
                              </p:par>
                            </p:childTnLst>
                          </p:cTn>
                        </p:par>
                        <p:par>
                          <p:cTn id="97" fill="hold">
                            <p:stCondLst>
                              <p:cond delay="20000"/>
                            </p:stCondLst>
                            <p:childTnLst>
                              <p:par>
                                <p:cTn id="98" presetID="1" presetClass="exit" presetSubtype="0" fill="hold" nodeType="afterEffect">
                                  <p:stCondLst>
                                    <p:cond delay="0"/>
                                  </p:stCondLst>
                                  <p:childTnLst>
                                    <p:set>
                                      <p:cBhvr>
                                        <p:cTn id="99" dur="1" fill="hold">
                                          <p:stCondLst>
                                            <p:cond delay="0"/>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1588127"/>
          </a:xfrm>
        </p:spPr>
        <p:txBody>
          <a:bodyPr/>
          <a:lstStyle/>
          <a:p>
            <a:pPr marL="0" indent="0">
              <a:buNone/>
            </a:pPr>
            <a:r>
              <a:rPr lang="en-GB" sz="2400" dirty="0">
                <a:latin typeface="+mn-lt"/>
              </a:rPr>
              <a:t>Combines Azure Service Bus Relay + BizTalk Adapter Pack WCF Adapters + Management experience into a package to allow you to connect to common </a:t>
            </a:r>
            <a:r>
              <a:rPr lang="en-GB" sz="2400" dirty="0" smtClean="0">
                <a:latin typeface="+mn-lt"/>
              </a:rPr>
              <a:t/>
            </a:r>
            <a:br>
              <a:rPr lang="en-GB" sz="2400" dirty="0" smtClean="0">
                <a:latin typeface="+mn-lt"/>
              </a:rPr>
            </a:br>
            <a:r>
              <a:rPr lang="en-GB" sz="2400" dirty="0" smtClean="0">
                <a:latin typeface="+mn-lt"/>
              </a:rPr>
              <a:t>LOB </a:t>
            </a:r>
            <a:r>
              <a:rPr lang="en-GB" sz="2400" dirty="0">
                <a:latin typeface="+mn-lt"/>
              </a:rPr>
              <a:t>applications from the cloud.</a:t>
            </a:r>
          </a:p>
          <a:p>
            <a:pPr marL="0" indent="0">
              <a:buNone/>
            </a:pPr>
            <a:endParaRPr lang="en-US" sz="2400" dirty="0">
              <a:latin typeface="+mn-lt"/>
            </a:endParaRPr>
          </a:p>
        </p:txBody>
      </p:sp>
      <p:sp>
        <p:nvSpPr>
          <p:cNvPr id="2" name="Title 1"/>
          <p:cNvSpPr>
            <a:spLocks noGrp="1"/>
          </p:cNvSpPr>
          <p:nvPr>
            <p:ph type="title"/>
          </p:nvPr>
        </p:nvSpPr>
        <p:spPr/>
        <p:txBody>
          <a:bodyPr/>
          <a:lstStyle/>
          <a:p>
            <a:r>
              <a:rPr lang="en-GB" smtClean="0"/>
              <a:t>BizTalk Adapter Service</a:t>
            </a:r>
            <a:endParaRPr lang="en-US" dirty="0"/>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816356519"/>
              </p:ext>
            </p:extLst>
          </p:nvPr>
        </p:nvGraphicFramePr>
        <p:xfrm>
          <a:off x="274702" y="2582872"/>
          <a:ext cx="11887200" cy="2958465"/>
        </p:xfrm>
        <a:graphic>
          <a:graphicData uri="http://schemas.openxmlformats.org/drawingml/2006/table">
            <a:tbl>
              <a:tblPr firstRow="1" bandRow="1">
                <a:tableStyleId>{5C22544A-7EE6-4342-B048-85BDC9FD1C3A}</a:tableStyleId>
              </a:tblPr>
              <a:tblGrid>
                <a:gridCol w="3962400"/>
                <a:gridCol w="3962400"/>
                <a:gridCol w="3962400"/>
              </a:tblGrid>
              <a:tr h="0">
                <a:tc>
                  <a:txBody>
                    <a:bodyPr/>
                    <a:lstStyle/>
                    <a:p>
                      <a:pPr marL="0" indent="0" algn="l" defTabSz="932742" rtl="0" eaLnBrk="1" latinLnBrk="0" hangingPunct="1">
                        <a:buFont typeface="Arial" panose="020B0604020202020204" pitchFamily="34" charset="0"/>
                        <a:buNone/>
                      </a:pPr>
                      <a:r>
                        <a:rPr lang="en-GB" sz="2400" b="1" kern="1200" dirty="0" smtClean="0">
                          <a:gradFill>
                            <a:gsLst>
                              <a:gs pos="8537">
                                <a:schemeClr val="tx1"/>
                              </a:gs>
                              <a:gs pos="34000">
                                <a:schemeClr val="tx1"/>
                              </a:gs>
                            </a:gsLst>
                            <a:lin ang="5400000" scaled="1"/>
                          </a:gradFill>
                          <a:latin typeface="Segoe UI Semibold" panose="020B0702040204020203" pitchFamily="34" charset="0"/>
                          <a:ea typeface="+mn-ea"/>
                          <a:cs typeface="Segoe UI Semibold" panose="020B0702040204020203" pitchFamily="34" charset="0"/>
                        </a:rPr>
                        <a:t>Target scenarios</a:t>
                      </a:r>
                    </a:p>
                  </a:txBody>
                  <a:tcPr marL="182880" marT="146304" marB="182880">
                    <a:lnL w="12700" cmpd="sng">
                      <a:noFill/>
                    </a:lnL>
                    <a:lnR w="28575" cap="flat" cmpd="sng" algn="ctr">
                      <a:solidFill>
                        <a:schemeClr val="bg2"/>
                      </a:solidFill>
                      <a:prstDash val="solid"/>
                      <a:round/>
                      <a:headEnd type="none" w="med" len="med"/>
                      <a:tailEnd type="none" w="med" len="med"/>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defTabSz="932742" rtl="0" eaLnBrk="1" latinLnBrk="0" hangingPunct="1">
                        <a:buFont typeface="Arial" panose="020B0604020202020204" pitchFamily="34" charset="0"/>
                        <a:buNone/>
                      </a:pPr>
                      <a:r>
                        <a:rPr lang="en-GB" sz="2400" b="1" kern="1200" dirty="0" smtClean="0">
                          <a:gradFill>
                            <a:gsLst>
                              <a:gs pos="8537">
                                <a:schemeClr val="tx1"/>
                              </a:gs>
                              <a:gs pos="34000">
                                <a:schemeClr val="tx1"/>
                              </a:gs>
                            </a:gsLst>
                            <a:lin ang="5400000" scaled="1"/>
                          </a:gradFill>
                          <a:latin typeface="Segoe UI Semibold" panose="020B0702040204020203" pitchFamily="34" charset="0"/>
                          <a:ea typeface="+mn-ea"/>
                          <a:cs typeface="Segoe UI Semibold" panose="020B0702040204020203" pitchFamily="34" charset="0"/>
                        </a:rPr>
                        <a:t>Key benefits</a:t>
                      </a:r>
                    </a:p>
                  </a:txBody>
                  <a:tcPr marL="182880" marT="146304" marB="18288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defTabSz="932742" rtl="0" eaLnBrk="1" latinLnBrk="0" hangingPunct="1">
                        <a:buFont typeface="Arial" panose="020B0604020202020204" pitchFamily="34" charset="0"/>
                        <a:buNone/>
                      </a:pPr>
                      <a:r>
                        <a:rPr lang="en-GB" sz="2400" b="1" kern="1200" dirty="0" smtClean="0">
                          <a:gradFill>
                            <a:gsLst>
                              <a:gs pos="8537">
                                <a:schemeClr val="tx1"/>
                              </a:gs>
                              <a:gs pos="34000">
                                <a:schemeClr val="tx1"/>
                              </a:gs>
                            </a:gsLst>
                            <a:lin ang="5400000" scaled="1"/>
                          </a:gradFill>
                          <a:latin typeface="Segoe UI Semibold" panose="020B0702040204020203" pitchFamily="34" charset="0"/>
                          <a:ea typeface="+mn-ea"/>
                          <a:cs typeface="Segoe UI Semibold" panose="020B0702040204020203" pitchFamily="34" charset="0"/>
                        </a:rPr>
                        <a:t>Constraints</a:t>
                      </a:r>
                      <a:endParaRPr lang="en-US" sz="2400" b="1" kern="1200" dirty="0">
                        <a:gradFill>
                          <a:gsLst>
                            <a:gs pos="8537">
                              <a:schemeClr val="tx1"/>
                            </a:gs>
                            <a:gs pos="34000">
                              <a:schemeClr val="tx1"/>
                            </a:gs>
                          </a:gsLst>
                          <a:lin ang="5400000" scaled="1"/>
                        </a:gradFill>
                        <a:latin typeface="Segoe UI Semibold" panose="020B0702040204020203" pitchFamily="34" charset="0"/>
                        <a:ea typeface="+mn-ea"/>
                        <a:cs typeface="Segoe UI Semibold" panose="020B0702040204020203" pitchFamily="34" charset="0"/>
                      </a:endParaRPr>
                    </a:p>
                  </a:txBody>
                  <a:tcPr marL="182880" marT="146304" marB="182880">
                    <a:lnL w="28575" cap="flat" cmpd="sng" algn="ctr">
                      <a:solidFill>
                        <a:schemeClr val="bg2"/>
                      </a:solidFill>
                      <a:prstDash val="solid"/>
                      <a:round/>
                      <a:headEnd type="none" w="med" len="med"/>
                      <a:tailEnd type="none" w="med" len="med"/>
                    </a:lnL>
                    <a:lnR w="12700" cmpd="sng">
                      <a:noFill/>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285750" lvl="0" indent="-285750">
                        <a:buFont typeface="Arial" panose="020B0604020202020204" pitchFamily="34" charset="0"/>
                        <a:buChar char="•"/>
                      </a:pPr>
                      <a:r>
                        <a:rPr lang="en-GB" dirty="0" smtClean="0">
                          <a:gradFill>
                            <a:gsLst>
                              <a:gs pos="17073">
                                <a:schemeClr val="bg1"/>
                              </a:gs>
                              <a:gs pos="62000">
                                <a:schemeClr val="bg1"/>
                              </a:gs>
                            </a:gsLst>
                            <a:lin ang="5400000" scaled="1"/>
                          </a:gradFill>
                        </a:rPr>
                        <a:t>Access SQL Server, SAP, Oracle etc. in a BizTalk adapter style fashion</a:t>
                      </a:r>
                    </a:p>
                    <a:p>
                      <a:pPr marL="285750" indent="-285750">
                        <a:buFont typeface="Arial" panose="020B0604020202020204" pitchFamily="34" charset="0"/>
                        <a:buChar char="•"/>
                      </a:pPr>
                      <a:endParaRPr lang="en-US" dirty="0" smtClean="0">
                        <a:gradFill>
                          <a:gsLst>
                            <a:gs pos="17073">
                              <a:schemeClr val="bg1"/>
                            </a:gs>
                            <a:gs pos="62000">
                              <a:schemeClr val="bg1"/>
                            </a:gs>
                          </a:gsLst>
                          <a:lin ang="5400000" scaled="1"/>
                        </a:gradFill>
                      </a:endParaRPr>
                    </a:p>
                    <a:p>
                      <a:endParaRPr lang="en-GB" dirty="0" smtClean="0">
                        <a:gradFill>
                          <a:gsLst>
                            <a:gs pos="17073">
                              <a:schemeClr val="bg1"/>
                            </a:gs>
                            <a:gs pos="62000">
                              <a:schemeClr val="bg1"/>
                            </a:gs>
                          </a:gsLst>
                          <a:lin ang="5400000" scaled="1"/>
                        </a:gradFill>
                      </a:endParaRPr>
                    </a:p>
                  </a:txBody>
                  <a:tcPr marL="182880" marT="146304" marB="182880">
                    <a:lnL w="12700" cmpd="sng">
                      <a:noFill/>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285750" lvl="0" indent="-285750" algn="l" defTabSz="932742" rtl="0" eaLnBrk="1" latinLnBrk="0" hangingPunct="1">
                        <a:lnSpc>
                          <a:spcPct val="99000"/>
                        </a:lnSpc>
                        <a:spcAft>
                          <a:spcPts val="1200"/>
                        </a:spcAft>
                        <a:buFont typeface="Arial" panose="020B0604020202020204" pitchFamily="34" charset="0"/>
                        <a:buChar char="•"/>
                      </a:pPr>
                      <a:r>
                        <a:rPr lang="en-GB" sz="1800" kern="1200" dirty="0" smtClean="0">
                          <a:gradFill>
                            <a:gsLst>
                              <a:gs pos="17073">
                                <a:schemeClr val="bg1"/>
                              </a:gs>
                              <a:gs pos="62000">
                                <a:schemeClr val="bg1"/>
                              </a:gs>
                            </a:gsLst>
                            <a:lin ang="5400000" scaled="1"/>
                          </a:gradFill>
                          <a:latin typeface="+mn-lt"/>
                          <a:ea typeface="+mn-ea"/>
                          <a:cs typeface="+mn-cs"/>
                        </a:rPr>
                        <a:t>Similar experience to using BizTalk Adapter Pack from </a:t>
                      </a:r>
                      <a:br>
                        <a:rPr lang="en-GB" sz="1800" kern="1200" dirty="0" smtClean="0">
                          <a:gradFill>
                            <a:gsLst>
                              <a:gs pos="17073">
                                <a:schemeClr val="bg1"/>
                              </a:gs>
                              <a:gs pos="62000">
                                <a:schemeClr val="bg1"/>
                              </a:gs>
                            </a:gsLst>
                            <a:lin ang="5400000" scaled="1"/>
                          </a:gradFill>
                          <a:latin typeface="+mn-lt"/>
                          <a:ea typeface="+mn-ea"/>
                          <a:cs typeface="+mn-cs"/>
                        </a:rPr>
                      </a:br>
                      <a:r>
                        <a:rPr lang="en-GB" sz="1800" kern="1200" dirty="0" smtClean="0">
                          <a:gradFill>
                            <a:gsLst>
                              <a:gs pos="17073">
                                <a:schemeClr val="bg1"/>
                              </a:gs>
                              <a:gs pos="62000">
                                <a:schemeClr val="bg1"/>
                              </a:gs>
                            </a:gsLst>
                            <a:lin ang="5400000" scaled="1"/>
                          </a:gradFill>
                          <a:latin typeface="+mn-lt"/>
                          <a:ea typeface="+mn-ea"/>
                          <a:cs typeface="+mn-cs"/>
                        </a:rPr>
                        <a:t>BizTalk Server</a:t>
                      </a:r>
                    </a:p>
                    <a:p>
                      <a:pPr marL="285750" lvl="0" indent="-285750" algn="l" defTabSz="932742" rtl="0" eaLnBrk="1" latinLnBrk="0" hangingPunct="1">
                        <a:lnSpc>
                          <a:spcPct val="99000"/>
                        </a:lnSpc>
                        <a:spcAft>
                          <a:spcPts val="1200"/>
                        </a:spcAft>
                        <a:buFont typeface="Arial" panose="020B0604020202020204" pitchFamily="34" charset="0"/>
                        <a:buChar char="•"/>
                      </a:pPr>
                      <a:r>
                        <a:rPr lang="en-GB" sz="1800" kern="1200" dirty="0" smtClean="0">
                          <a:gradFill>
                            <a:gsLst>
                              <a:gs pos="17073">
                                <a:schemeClr val="bg1"/>
                              </a:gs>
                              <a:gs pos="62000">
                                <a:schemeClr val="bg1"/>
                              </a:gs>
                            </a:gsLst>
                            <a:lin ang="5400000" scaled="1"/>
                          </a:gradFill>
                          <a:latin typeface="+mn-lt"/>
                          <a:ea typeface="+mn-ea"/>
                          <a:cs typeface="+mn-cs"/>
                        </a:rPr>
                        <a:t>Can be used by BizTalk Services</a:t>
                      </a:r>
                    </a:p>
                    <a:p>
                      <a:pPr marL="285750" lvl="0" indent="-285750" algn="l" defTabSz="932742" rtl="0" eaLnBrk="1" latinLnBrk="0" hangingPunct="1">
                        <a:lnSpc>
                          <a:spcPct val="99000"/>
                        </a:lnSpc>
                        <a:spcAft>
                          <a:spcPts val="1200"/>
                        </a:spcAft>
                        <a:buFont typeface="Arial" panose="020B0604020202020204" pitchFamily="34" charset="0"/>
                        <a:buChar char="•"/>
                      </a:pPr>
                      <a:r>
                        <a:rPr lang="en-GB" sz="1800" kern="1200" dirty="0" smtClean="0">
                          <a:gradFill>
                            <a:gsLst>
                              <a:gs pos="17073">
                                <a:schemeClr val="bg1"/>
                              </a:gs>
                              <a:gs pos="62000">
                                <a:schemeClr val="bg1"/>
                              </a:gs>
                            </a:gsLst>
                            <a:lin ang="5400000" scaled="1"/>
                          </a:gradFill>
                          <a:latin typeface="+mn-lt"/>
                          <a:ea typeface="+mn-ea"/>
                          <a:cs typeface="+mn-cs"/>
                        </a:rPr>
                        <a:t>Can be used by other applications as a WCF service</a:t>
                      </a:r>
                    </a:p>
                  </a:txBody>
                  <a:tcPr marL="182880" marT="146304" marB="18288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285750" lvl="0" indent="-285750">
                        <a:buFont typeface="Arial" panose="020B0604020202020204" pitchFamily="34" charset="0"/>
                        <a:buChar char="•"/>
                      </a:pPr>
                      <a:r>
                        <a:rPr lang="en-GB" dirty="0" smtClean="0">
                          <a:gradFill>
                            <a:gsLst>
                              <a:gs pos="17073">
                                <a:schemeClr val="bg1"/>
                              </a:gs>
                              <a:gs pos="62000">
                                <a:schemeClr val="bg1"/>
                              </a:gs>
                            </a:gsLst>
                            <a:lin ang="5400000" scaled="1"/>
                          </a:gradFill>
                        </a:rPr>
                        <a:t>Needs a BizTalk Services subscription</a:t>
                      </a:r>
                      <a:endParaRPr lang="en-US" dirty="0" smtClean="0">
                        <a:gradFill>
                          <a:gsLst>
                            <a:gs pos="17073">
                              <a:schemeClr val="bg1"/>
                            </a:gs>
                            <a:gs pos="62000">
                              <a:schemeClr val="bg1"/>
                            </a:gs>
                          </a:gsLst>
                          <a:lin ang="5400000" scaled="1"/>
                        </a:gradFill>
                      </a:endParaRPr>
                    </a:p>
                    <a:p>
                      <a:pPr marL="285750" indent="-285750">
                        <a:buFont typeface="Arial" panose="020B0604020202020204" pitchFamily="34" charset="0"/>
                        <a:buChar char="•"/>
                      </a:pPr>
                      <a:endParaRPr lang="en-US" dirty="0">
                        <a:gradFill>
                          <a:gsLst>
                            <a:gs pos="17073">
                              <a:schemeClr val="bg1"/>
                            </a:gs>
                            <a:gs pos="62000">
                              <a:schemeClr val="bg1"/>
                            </a:gs>
                          </a:gsLst>
                          <a:lin ang="5400000" scaled="1"/>
                        </a:gradFill>
                      </a:endParaRPr>
                    </a:p>
                  </a:txBody>
                  <a:tcPr marL="182880" marT="146304" marB="182880">
                    <a:lnL w="28575" cap="flat" cmpd="sng" algn="ctr">
                      <a:solidFill>
                        <a:schemeClr val="bg2"/>
                      </a:solidFill>
                      <a:prstDash val="solid"/>
                      <a:round/>
                      <a:headEnd type="none" w="med" len="med"/>
                      <a:tailEnd type="none" w="med" len="med"/>
                    </a:lnL>
                    <a:lnR w="12700" cmpd="sng">
                      <a:noFill/>
                    </a:lnR>
                    <a:lnT w="28575"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8574850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907369" y="3156735"/>
            <a:ext cx="4507583" cy="3682356"/>
          </a:xfrm>
          <a:prstGeom prst="roundRect">
            <a:avLst/>
          </a:prstGeom>
          <a:ln/>
        </p:spPr>
        <p:style>
          <a:lnRef idx="3">
            <a:schemeClr val="lt1"/>
          </a:lnRef>
          <a:fillRef idx="1">
            <a:schemeClr val="dk1"/>
          </a:fillRef>
          <a:effectRef idx="1">
            <a:schemeClr val="dk1"/>
          </a:effectRef>
          <a:fontRef idx="minor">
            <a:schemeClr val="lt1"/>
          </a:fontRef>
        </p:style>
        <p:txBody>
          <a:bodyPr rtlCol="0" anchor="b" anchorCtr="0"/>
          <a:lstStyle/>
          <a:p>
            <a:pPr algn="ctr"/>
            <a:r>
              <a:rPr lang="en-GB" sz="1224" dirty="0" smtClean="0">
                <a:solidFill>
                  <a:schemeClr val="tx1"/>
                </a:solidFill>
              </a:rPr>
              <a:t>On-premise data centre</a:t>
            </a:r>
            <a:endParaRPr lang="en-US" sz="1224" dirty="0">
              <a:solidFill>
                <a:schemeClr val="tx1"/>
              </a:solidFill>
            </a:endParaRPr>
          </a:p>
        </p:txBody>
      </p:sp>
      <p:grpSp>
        <p:nvGrpSpPr>
          <p:cNvPr id="44" name="Group 43"/>
          <p:cNvGrpSpPr/>
          <p:nvPr/>
        </p:nvGrpSpPr>
        <p:grpSpPr>
          <a:xfrm>
            <a:off x="6218237" y="3263246"/>
            <a:ext cx="3948175" cy="1817150"/>
            <a:chOff x="4572000" y="3199551"/>
            <a:chExt cx="3871111" cy="1781681"/>
          </a:xfrm>
        </p:grpSpPr>
        <p:sp>
          <p:nvSpPr>
            <p:cNvPr id="13" name="Rounded Rectangle 12"/>
            <p:cNvSpPr/>
            <p:nvPr/>
          </p:nvSpPr>
          <p:spPr>
            <a:xfrm>
              <a:off x="4572000" y="3199551"/>
              <a:ext cx="3871111" cy="1781681"/>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en-US" sz="1836"/>
            </a:p>
          </p:txBody>
        </p:sp>
        <p:pic>
          <p:nvPicPr>
            <p:cNvPr id="4" name="Picture 3"/>
            <p:cNvPicPr>
              <a:picLocks noChangeAspect="1"/>
            </p:cNvPicPr>
            <p:nvPr/>
          </p:nvPicPr>
          <p:blipFill>
            <a:blip r:embed="rId3"/>
            <a:stretch>
              <a:fillRect/>
            </a:stretch>
          </p:blipFill>
          <p:spPr>
            <a:xfrm>
              <a:off x="5910664" y="4344522"/>
              <a:ext cx="457200" cy="535497"/>
            </a:xfrm>
            <a:prstGeom prst="rect">
              <a:avLst/>
            </a:prstGeom>
          </p:spPr>
        </p:pic>
        <p:pic>
          <p:nvPicPr>
            <p:cNvPr id="5" name="Picture 4"/>
            <p:cNvPicPr>
              <a:picLocks noChangeAspect="1"/>
            </p:cNvPicPr>
            <p:nvPr/>
          </p:nvPicPr>
          <p:blipFill>
            <a:blip r:embed="rId4"/>
            <a:stretch>
              <a:fillRect/>
            </a:stretch>
          </p:blipFill>
          <p:spPr>
            <a:xfrm>
              <a:off x="7645416" y="4274859"/>
              <a:ext cx="474056" cy="500498"/>
            </a:xfrm>
            <a:prstGeom prst="rect">
              <a:avLst/>
            </a:prstGeom>
          </p:spPr>
        </p:pic>
        <p:pic>
          <p:nvPicPr>
            <p:cNvPr id="8" name="Picture 7"/>
            <p:cNvPicPr>
              <a:picLocks noChangeAspect="1"/>
            </p:cNvPicPr>
            <p:nvPr/>
          </p:nvPicPr>
          <p:blipFill>
            <a:blip r:embed="rId5"/>
            <a:stretch>
              <a:fillRect/>
            </a:stretch>
          </p:blipFill>
          <p:spPr>
            <a:xfrm>
              <a:off x="6716567" y="3383184"/>
              <a:ext cx="515129" cy="667400"/>
            </a:xfrm>
            <a:prstGeom prst="rect">
              <a:avLst/>
            </a:prstGeom>
          </p:spPr>
        </p:pic>
        <p:sp>
          <p:nvSpPr>
            <p:cNvPr id="40" name="TextBox 39"/>
            <p:cNvSpPr txBox="1"/>
            <p:nvPr/>
          </p:nvSpPr>
          <p:spPr>
            <a:xfrm>
              <a:off x="4904611" y="3510784"/>
              <a:ext cx="1661032" cy="437684"/>
            </a:xfrm>
            <a:prstGeom prst="rect">
              <a:avLst/>
            </a:prstGeom>
            <a:noFill/>
          </p:spPr>
          <p:txBody>
            <a:bodyPr wrap="none" rtlCol="0">
              <a:spAutoFit/>
            </a:bodyPr>
            <a:lstStyle/>
            <a:p>
              <a:r>
                <a:rPr lang="en-GB" sz="1122" dirty="0"/>
                <a:t>BizTalk Adapter Service</a:t>
              </a:r>
            </a:p>
            <a:p>
              <a:r>
                <a:rPr lang="en-GB" sz="1122" dirty="0" smtClean="0"/>
                <a:t>On-premise </a:t>
              </a:r>
              <a:r>
                <a:rPr lang="en-GB" sz="1122" dirty="0"/>
                <a:t>Agent</a:t>
              </a:r>
              <a:endParaRPr lang="en-US" sz="1122" dirty="0"/>
            </a:p>
          </p:txBody>
        </p:sp>
        <p:sp>
          <p:nvSpPr>
            <p:cNvPr id="42" name="TextBox 41"/>
            <p:cNvSpPr txBox="1"/>
            <p:nvPr/>
          </p:nvSpPr>
          <p:spPr>
            <a:xfrm>
              <a:off x="6280640" y="4424501"/>
              <a:ext cx="1505540" cy="437684"/>
            </a:xfrm>
            <a:prstGeom prst="rect">
              <a:avLst/>
            </a:prstGeom>
            <a:noFill/>
          </p:spPr>
          <p:txBody>
            <a:bodyPr wrap="none" rtlCol="0">
              <a:spAutoFit/>
            </a:bodyPr>
            <a:lstStyle/>
            <a:p>
              <a:pPr algn="ctr"/>
              <a:r>
                <a:rPr lang="en-GB" sz="1122" dirty="0"/>
                <a:t>BizTalk Adapter Pack</a:t>
              </a:r>
            </a:p>
            <a:p>
              <a:pPr algn="ctr"/>
              <a:r>
                <a:rPr lang="en-GB" sz="1122" dirty="0"/>
                <a:t>LOB Adapters</a:t>
              </a:r>
              <a:endParaRPr lang="en-US" sz="1122" dirty="0"/>
            </a:p>
          </p:txBody>
        </p:sp>
      </p:grpSp>
      <p:sp>
        <p:nvSpPr>
          <p:cNvPr id="2" name="Title 1"/>
          <p:cNvSpPr>
            <a:spLocks noGrp="1"/>
          </p:cNvSpPr>
          <p:nvPr>
            <p:ph type="title"/>
          </p:nvPr>
        </p:nvSpPr>
        <p:spPr/>
        <p:txBody>
          <a:bodyPr/>
          <a:lstStyle/>
          <a:p>
            <a:r>
              <a:rPr lang="en-GB" dirty="0" smtClean="0"/>
              <a:t>Bridge to SAP</a:t>
            </a:r>
            <a:endParaRPr lang="en-US" dirty="0"/>
          </a:p>
        </p:txBody>
      </p:sp>
      <p:pic>
        <p:nvPicPr>
          <p:cNvPr id="3" name="Picture 2"/>
          <p:cNvPicPr>
            <a:picLocks noChangeAspect="1"/>
          </p:cNvPicPr>
          <p:nvPr/>
        </p:nvPicPr>
        <p:blipFill>
          <a:blip r:embed="rId6"/>
          <a:stretch>
            <a:fillRect/>
          </a:stretch>
        </p:blipFill>
        <p:spPr>
          <a:xfrm>
            <a:off x="4741615" y="1611851"/>
            <a:ext cx="1702735" cy="805727"/>
          </a:xfrm>
          <a:prstGeom prst="rect">
            <a:avLst/>
          </a:prstGeom>
        </p:spPr>
      </p:pic>
      <p:pic>
        <p:nvPicPr>
          <p:cNvPr id="6" name="Picture 5"/>
          <p:cNvPicPr>
            <a:picLocks noChangeAspect="1"/>
          </p:cNvPicPr>
          <p:nvPr/>
        </p:nvPicPr>
        <p:blipFill>
          <a:blip r:embed="rId7"/>
          <a:stretch>
            <a:fillRect/>
          </a:stretch>
        </p:blipFill>
        <p:spPr>
          <a:xfrm>
            <a:off x="9397132" y="5469616"/>
            <a:ext cx="592687" cy="758403"/>
          </a:xfrm>
          <a:prstGeom prst="rect">
            <a:avLst/>
          </a:prstGeom>
        </p:spPr>
      </p:pic>
      <p:pic>
        <p:nvPicPr>
          <p:cNvPr id="7" name="Picture 6"/>
          <p:cNvPicPr>
            <a:picLocks noChangeAspect="1"/>
          </p:cNvPicPr>
          <p:nvPr/>
        </p:nvPicPr>
        <p:blipFill>
          <a:blip r:embed="rId8"/>
          <a:stretch>
            <a:fillRect/>
          </a:stretch>
        </p:blipFill>
        <p:spPr>
          <a:xfrm>
            <a:off x="6537389" y="5392607"/>
            <a:ext cx="753229" cy="743105"/>
          </a:xfrm>
          <a:prstGeom prst="rect">
            <a:avLst/>
          </a:prstGeom>
        </p:spPr>
      </p:pic>
      <p:sp>
        <p:nvSpPr>
          <p:cNvPr id="14" name="TextBox 13"/>
          <p:cNvSpPr txBox="1"/>
          <p:nvPr/>
        </p:nvSpPr>
        <p:spPr>
          <a:xfrm>
            <a:off x="5115885" y="2461821"/>
            <a:ext cx="1274841" cy="478442"/>
          </a:xfrm>
          <a:prstGeom prst="rect">
            <a:avLst/>
          </a:prstGeom>
          <a:noFill/>
        </p:spPr>
        <p:txBody>
          <a:bodyPr wrap="none" rtlCol="0">
            <a:spAutoFit/>
          </a:bodyPr>
          <a:lstStyle/>
          <a:p>
            <a:r>
              <a:rPr lang="en-GB" sz="1224" dirty="0"/>
              <a:t>BizTalk Services</a:t>
            </a:r>
          </a:p>
          <a:p>
            <a:r>
              <a:rPr lang="en-GB" sz="1224" dirty="0"/>
              <a:t>EAI Bridge</a:t>
            </a:r>
            <a:endParaRPr lang="en-US" sz="1224" dirty="0"/>
          </a:p>
        </p:txBody>
      </p:sp>
      <p:grpSp>
        <p:nvGrpSpPr>
          <p:cNvPr id="43" name="Group 42"/>
          <p:cNvGrpSpPr/>
          <p:nvPr/>
        </p:nvGrpSpPr>
        <p:grpSpPr>
          <a:xfrm>
            <a:off x="7117445" y="778096"/>
            <a:ext cx="3341829" cy="2148638"/>
            <a:chOff x="5410200" y="676138"/>
            <a:chExt cx="3276600" cy="2106699"/>
          </a:xfrm>
        </p:grpSpPr>
        <p:sp>
          <p:nvSpPr>
            <p:cNvPr id="12" name="Rounded Rectangle 11"/>
            <p:cNvSpPr/>
            <p:nvPr/>
          </p:nvSpPr>
          <p:spPr>
            <a:xfrm>
              <a:off x="5562600" y="772556"/>
              <a:ext cx="3124200" cy="2010281"/>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en-US" sz="1836" dirty="0"/>
            </a:p>
          </p:txBody>
        </p:sp>
        <p:pic>
          <p:nvPicPr>
            <p:cNvPr id="10" name="Picture 9"/>
            <p:cNvPicPr>
              <a:picLocks noChangeAspect="1"/>
            </p:cNvPicPr>
            <p:nvPr/>
          </p:nvPicPr>
          <p:blipFill>
            <a:blip r:embed="rId9"/>
            <a:stretch>
              <a:fillRect/>
            </a:stretch>
          </p:blipFill>
          <p:spPr>
            <a:xfrm>
              <a:off x="6259443" y="1847323"/>
              <a:ext cx="515129" cy="627499"/>
            </a:xfrm>
            <a:prstGeom prst="rect">
              <a:avLst/>
            </a:prstGeom>
            <a:noFill/>
          </p:spPr>
        </p:pic>
        <p:pic>
          <p:nvPicPr>
            <p:cNvPr id="11" name="Picture 10"/>
            <p:cNvPicPr>
              <a:picLocks noChangeAspect="1"/>
            </p:cNvPicPr>
            <p:nvPr/>
          </p:nvPicPr>
          <p:blipFill>
            <a:blip r:embed="rId10"/>
            <a:stretch>
              <a:fillRect/>
            </a:stretch>
          </p:blipFill>
          <p:spPr>
            <a:xfrm>
              <a:off x="6151647" y="1207638"/>
              <a:ext cx="636000" cy="420000"/>
            </a:xfrm>
            <a:prstGeom prst="rect">
              <a:avLst/>
            </a:prstGeom>
          </p:spPr>
        </p:pic>
        <p:sp>
          <p:nvSpPr>
            <p:cNvPr id="15" name="TextBox 14"/>
            <p:cNvSpPr txBox="1"/>
            <p:nvPr/>
          </p:nvSpPr>
          <p:spPr>
            <a:xfrm>
              <a:off x="6926847" y="1892932"/>
              <a:ext cx="1661032" cy="437684"/>
            </a:xfrm>
            <a:prstGeom prst="rect">
              <a:avLst/>
            </a:prstGeom>
            <a:noFill/>
          </p:spPr>
          <p:txBody>
            <a:bodyPr wrap="none" rtlCol="0">
              <a:spAutoFit/>
            </a:bodyPr>
            <a:lstStyle/>
            <a:p>
              <a:r>
                <a:rPr lang="en-GB" sz="1122" dirty="0"/>
                <a:t>BizTalk Adapter Service</a:t>
              </a:r>
            </a:p>
            <a:p>
              <a:r>
                <a:rPr lang="en-GB" sz="1122" dirty="0"/>
                <a:t>Endpoint</a:t>
              </a:r>
              <a:endParaRPr lang="en-US" sz="1122" dirty="0"/>
            </a:p>
          </p:txBody>
        </p:sp>
        <p:sp>
          <p:nvSpPr>
            <p:cNvPr id="16" name="TextBox 15"/>
            <p:cNvSpPr txBox="1"/>
            <p:nvPr/>
          </p:nvSpPr>
          <p:spPr>
            <a:xfrm>
              <a:off x="6995311" y="1165947"/>
              <a:ext cx="1661032" cy="437684"/>
            </a:xfrm>
            <a:prstGeom prst="rect">
              <a:avLst/>
            </a:prstGeom>
            <a:noFill/>
          </p:spPr>
          <p:txBody>
            <a:bodyPr wrap="none" rtlCol="0">
              <a:spAutoFit/>
            </a:bodyPr>
            <a:lstStyle/>
            <a:p>
              <a:r>
                <a:rPr lang="en-GB" sz="1122" dirty="0"/>
                <a:t>BizTalk Adapter Service</a:t>
              </a:r>
            </a:p>
            <a:p>
              <a:r>
                <a:rPr lang="en-GB" sz="1122" dirty="0"/>
                <a:t>Management</a:t>
              </a:r>
              <a:endParaRPr lang="en-US" sz="1122" dirty="0"/>
            </a:p>
          </p:txBody>
        </p:sp>
        <p:pic>
          <p:nvPicPr>
            <p:cNvPr id="17" name="Picture 16"/>
            <p:cNvPicPr>
              <a:picLocks noChangeAspect="1"/>
            </p:cNvPicPr>
            <p:nvPr/>
          </p:nvPicPr>
          <p:blipFill>
            <a:blip r:embed="rId11"/>
            <a:stretch>
              <a:fillRect/>
            </a:stretch>
          </p:blipFill>
          <p:spPr>
            <a:xfrm>
              <a:off x="5410200" y="676138"/>
              <a:ext cx="516750" cy="340000"/>
            </a:xfrm>
            <a:prstGeom prst="rect">
              <a:avLst/>
            </a:prstGeom>
          </p:spPr>
        </p:pic>
      </p:grpSp>
      <p:pic>
        <p:nvPicPr>
          <p:cNvPr id="18" name="Picture 17"/>
          <p:cNvPicPr>
            <a:picLocks noChangeAspect="1"/>
          </p:cNvPicPr>
          <p:nvPr/>
        </p:nvPicPr>
        <p:blipFill>
          <a:blip r:embed="rId12"/>
          <a:stretch>
            <a:fillRect/>
          </a:stretch>
        </p:blipFill>
        <p:spPr>
          <a:xfrm>
            <a:off x="2570103" y="1813085"/>
            <a:ext cx="314196" cy="448759"/>
          </a:xfrm>
          <a:prstGeom prst="rect">
            <a:avLst/>
          </a:prstGeom>
        </p:spPr>
      </p:pic>
      <p:cxnSp>
        <p:nvCxnSpPr>
          <p:cNvPr id="19" name="Straight Arrow Connector 18"/>
          <p:cNvCxnSpPr>
            <a:stCxn id="3" idx="1"/>
          </p:cNvCxnSpPr>
          <p:nvPr/>
        </p:nvCxnSpPr>
        <p:spPr>
          <a:xfrm flipH="1">
            <a:off x="2954125" y="2014714"/>
            <a:ext cx="1787490" cy="0"/>
          </a:xfrm>
          <a:prstGeom prst="straightConnector1">
            <a:avLst/>
          </a:prstGeom>
          <a:ln w="38100">
            <a:prstDash val="sysDash"/>
            <a:headEnd type="triangle"/>
            <a:tailEnd type="none"/>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6444350" y="2014714"/>
            <a:ext cx="2223839" cy="3310163"/>
            <a:chOff x="4793700" y="1975390"/>
            <a:chExt cx="2180432" cy="3245552"/>
          </a:xfrm>
        </p:grpSpPr>
        <p:cxnSp>
          <p:nvCxnSpPr>
            <p:cNvPr id="24" name="Straight Arrow Connector 23"/>
            <p:cNvCxnSpPr>
              <a:endCxn id="3" idx="3"/>
            </p:cNvCxnSpPr>
            <p:nvPr/>
          </p:nvCxnSpPr>
          <p:spPr>
            <a:xfrm flipH="1" flipV="1">
              <a:off x="4793700" y="1975390"/>
              <a:ext cx="1465744" cy="185682"/>
            </a:xfrm>
            <a:prstGeom prst="straightConnector1">
              <a:avLst/>
            </a:prstGeom>
            <a:ln w="38100">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8" idx="0"/>
            </p:cNvCxnSpPr>
            <p:nvPr/>
          </p:nvCxnSpPr>
          <p:spPr>
            <a:xfrm flipH="1" flipV="1">
              <a:off x="6640367" y="2520719"/>
              <a:ext cx="333765" cy="862465"/>
            </a:xfrm>
            <a:prstGeom prst="straightConnector1">
              <a:avLst/>
            </a:prstGeom>
            <a:ln w="38100">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4" idx="1"/>
            </p:cNvCxnSpPr>
            <p:nvPr/>
          </p:nvCxnSpPr>
          <p:spPr>
            <a:xfrm flipV="1">
              <a:off x="5155840" y="4612271"/>
              <a:ext cx="754824" cy="608671"/>
            </a:xfrm>
            <a:prstGeom prst="straightConnector1">
              <a:avLst/>
            </a:prstGeom>
            <a:ln w="38100">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6208152" y="3716885"/>
              <a:ext cx="463128" cy="555973"/>
            </a:xfrm>
            <a:prstGeom prst="straightConnector1">
              <a:avLst/>
            </a:prstGeom>
            <a:ln w="38100">
              <a:prstDash val="sysDash"/>
              <a:headEnd type="triangle"/>
              <a:tailEnd type="none"/>
            </a:ln>
          </p:spPr>
          <p:style>
            <a:lnRef idx="1">
              <a:schemeClr val="accent1"/>
            </a:lnRef>
            <a:fillRef idx="0">
              <a:schemeClr val="accent1"/>
            </a:fillRef>
            <a:effectRef idx="0">
              <a:schemeClr val="accent1"/>
            </a:effectRef>
            <a:fontRef idx="minor">
              <a:schemeClr val="tx1"/>
            </a:fontRef>
          </p:style>
        </p:cxnSp>
      </p:grpSp>
      <p:pic>
        <p:nvPicPr>
          <p:cNvPr id="41" name="Picture 40"/>
          <p:cNvPicPr>
            <a:picLocks noChangeAspect="1"/>
          </p:cNvPicPr>
          <p:nvPr/>
        </p:nvPicPr>
        <p:blipFill>
          <a:blip r:embed="rId13"/>
          <a:stretch>
            <a:fillRect/>
          </a:stretch>
        </p:blipFill>
        <p:spPr>
          <a:xfrm>
            <a:off x="2463682" y="1813085"/>
            <a:ext cx="527037" cy="418162"/>
          </a:xfrm>
          <a:prstGeom prst="rect">
            <a:avLst/>
          </a:prstGeom>
        </p:spPr>
      </p:pic>
      <p:sp>
        <p:nvSpPr>
          <p:cNvPr id="47" name="TextBox 46"/>
          <p:cNvSpPr txBox="1"/>
          <p:nvPr/>
        </p:nvSpPr>
        <p:spPr>
          <a:xfrm>
            <a:off x="2266614" y="2417578"/>
            <a:ext cx="1195450" cy="286306"/>
          </a:xfrm>
          <a:prstGeom prst="rect">
            <a:avLst/>
          </a:prstGeom>
          <a:noFill/>
        </p:spPr>
        <p:txBody>
          <a:bodyPr wrap="none" rtlCol="0">
            <a:spAutoFit/>
          </a:bodyPr>
          <a:lstStyle/>
          <a:p>
            <a:r>
              <a:rPr lang="en-GB" sz="1224" dirty="0"/>
              <a:t>Mobile </a:t>
            </a:r>
            <a:r>
              <a:rPr lang="en-GB" sz="1224" dirty="0" smtClean="0"/>
              <a:t>device</a:t>
            </a:r>
            <a:endParaRPr lang="en-US" sz="1224" dirty="0"/>
          </a:p>
        </p:txBody>
      </p:sp>
    </p:spTree>
    <p:extLst>
      <p:ext uri="{BB962C8B-B14F-4D97-AF65-F5344CB8AC3E}">
        <p14:creationId xmlns:p14="http://schemas.microsoft.com/office/powerpoint/2010/main" val="36006546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par>
                          <p:cTn id="19" fill="hold">
                            <p:stCondLst>
                              <p:cond delay="0"/>
                            </p:stCondLst>
                            <p:childTnLst>
                              <p:par>
                                <p:cTn id="20" presetID="0" presetClass="path" presetSubtype="0" accel="50000" decel="50000" fill="hold" nodeType="afterEffect">
                                  <p:stCondLst>
                                    <p:cond delay="0"/>
                                  </p:stCondLst>
                                  <p:childTnLst>
                                    <p:animMotion origin="layout" path="M 3.51289E-6 3.55878E-6 L 0.24355 -0.00136 L 0.44281 0.03631 L 0.47919 0.2458 L 0.40388 0.3813 L 0.32231 0.53427 " pathEditMode="relative" ptsTypes="AAAAAA">
                                      <p:cBhvr>
                                        <p:cTn id="21" dur="2000" fill="hold"/>
                                        <p:tgtEl>
                                          <p:spTgt spid="41"/>
                                        </p:tgtEl>
                                        <p:attrNameLst>
                                          <p:attrName>ppt_x</p:attrName>
                                          <p:attrName>ppt_y</p:attrName>
                                        </p:attrNameLst>
                                      </p:cBhvr>
                                    </p:animMotion>
                                  </p:childTnLst>
                                </p:cTn>
                              </p:par>
                            </p:childTnLst>
                          </p:cTn>
                        </p:par>
                        <p:par>
                          <p:cTn id="22" fill="hold">
                            <p:stCondLst>
                              <p:cond delay="2000"/>
                            </p:stCondLst>
                            <p:childTnLst>
                              <p:par>
                                <p:cTn id="23" presetID="0" presetClass="path" presetSubtype="0" accel="50000" decel="50000" fill="hold" nodeType="afterEffect">
                                  <p:stCondLst>
                                    <p:cond delay="0"/>
                                  </p:stCondLst>
                                  <p:childTnLst>
                                    <p:animMotion origin="layout" path="M 0.32231 0.53428 L 0.40299 0.38153 L 0.47039 0.25715 L 0.43401 0.04926 L 0.23283 0.01294 L -0.00983 0.0084 L -0.00983 0.0084 " pathEditMode="relative" ptsTypes="AAAAAAA">
                                      <p:cBhvr>
                                        <p:cTn id="24" dur="2000" fill="hold"/>
                                        <p:tgtEl>
                                          <p:spTgt spid="41"/>
                                        </p:tgtEl>
                                        <p:attrNameLst>
                                          <p:attrName>ppt_x</p:attrName>
                                          <p:attrName>ppt_y</p:attrName>
                                        </p:attrNameLst>
                                      </p:cBhvr>
                                    </p:animMotion>
                                  </p:childTnLst>
                                </p:cTn>
                              </p:par>
                            </p:childTnLst>
                          </p:cTn>
                        </p:par>
                        <p:par>
                          <p:cTn id="25" fill="hold">
                            <p:stCondLst>
                              <p:cond delay="4000"/>
                            </p:stCondLst>
                            <p:childTnLst>
                              <p:par>
                                <p:cTn id="26" presetID="1" presetClass="exit" presetSubtype="0" fill="hold" nodeType="afterEffect">
                                  <p:stCondLst>
                                    <p:cond delay="0"/>
                                  </p:stCondLst>
                                  <p:childTnLst>
                                    <p:set>
                                      <p:cBhvr>
                                        <p:cTn id="27" dur="1" fill="hold">
                                          <p:stCondLst>
                                            <p:cond delay="0"/>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BizTalk hybrid connections</a:t>
            </a:r>
            <a:endParaRPr lang="en-US" dirty="0"/>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636992269"/>
              </p:ext>
            </p:extLst>
          </p:nvPr>
        </p:nvGraphicFramePr>
        <p:xfrm>
          <a:off x="274702" y="2580925"/>
          <a:ext cx="11887200" cy="2961196"/>
        </p:xfrm>
        <a:graphic>
          <a:graphicData uri="http://schemas.openxmlformats.org/drawingml/2006/table">
            <a:tbl>
              <a:tblPr firstRow="1" bandRow="1">
                <a:tableStyleId>{5C22544A-7EE6-4342-B048-85BDC9FD1C3A}</a:tableStyleId>
              </a:tblPr>
              <a:tblGrid>
                <a:gridCol w="3962400"/>
                <a:gridCol w="3962400"/>
                <a:gridCol w="3962400"/>
              </a:tblGrid>
              <a:tr h="370840">
                <a:tc>
                  <a:txBody>
                    <a:bodyPr/>
                    <a:lstStyle/>
                    <a:p>
                      <a:pPr marL="0" indent="0" algn="l" defTabSz="932742" rtl="0" eaLnBrk="1" latinLnBrk="0" hangingPunct="1">
                        <a:buFont typeface="Arial" panose="020B0604020202020204" pitchFamily="34" charset="0"/>
                        <a:buNone/>
                      </a:pPr>
                      <a:r>
                        <a:rPr lang="en-GB" sz="2400" b="1" kern="1200" smtClean="0">
                          <a:gradFill>
                            <a:gsLst>
                              <a:gs pos="8537">
                                <a:schemeClr val="tx1"/>
                              </a:gs>
                              <a:gs pos="34000">
                                <a:schemeClr val="tx1"/>
                              </a:gs>
                            </a:gsLst>
                            <a:lin ang="5400000" scaled="1"/>
                          </a:gradFill>
                          <a:latin typeface="Segoe UI Semibold" panose="020B0702040204020203" pitchFamily="34" charset="0"/>
                          <a:ea typeface="+mn-ea"/>
                          <a:cs typeface="Segoe UI Semibold" panose="020B0702040204020203" pitchFamily="34" charset="0"/>
                        </a:rPr>
                        <a:t>Target scenarios</a:t>
                      </a:r>
                      <a:endParaRPr lang="en-GB" sz="2400" b="1" kern="1200" dirty="0" smtClean="0">
                        <a:gradFill>
                          <a:gsLst>
                            <a:gs pos="8537">
                              <a:schemeClr val="tx1"/>
                            </a:gs>
                            <a:gs pos="34000">
                              <a:schemeClr val="tx1"/>
                            </a:gs>
                          </a:gsLst>
                          <a:lin ang="5400000" scaled="1"/>
                        </a:gradFill>
                        <a:latin typeface="Segoe UI Semibold" panose="020B0702040204020203" pitchFamily="34" charset="0"/>
                        <a:ea typeface="+mn-ea"/>
                        <a:cs typeface="Segoe UI Semibold" panose="020B0702040204020203" pitchFamily="34" charset="0"/>
                      </a:endParaRPr>
                    </a:p>
                  </a:txBody>
                  <a:tcPr marL="182880" marT="146304" marB="182880">
                    <a:lnL w="12700" cmpd="sng">
                      <a:noFill/>
                    </a:lnL>
                    <a:lnR w="28575" cap="flat" cmpd="sng" algn="ctr">
                      <a:solidFill>
                        <a:schemeClr val="bg2"/>
                      </a:solidFill>
                      <a:prstDash val="solid"/>
                      <a:round/>
                      <a:headEnd type="none" w="med" len="med"/>
                      <a:tailEnd type="none" w="med" len="med"/>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defTabSz="932742" rtl="0" eaLnBrk="1" latinLnBrk="0" hangingPunct="1">
                        <a:buFont typeface="Arial" panose="020B0604020202020204" pitchFamily="34" charset="0"/>
                        <a:buNone/>
                      </a:pPr>
                      <a:r>
                        <a:rPr lang="en-GB" sz="2400" b="1" kern="1200" smtClean="0">
                          <a:gradFill>
                            <a:gsLst>
                              <a:gs pos="8537">
                                <a:schemeClr val="tx1"/>
                              </a:gs>
                              <a:gs pos="34000">
                                <a:schemeClr val="tx1"/>
                              </a:gs>
                            </a:gsLst>
                            <a:lin ang="5400000" scaled="1"/>
                          </a:gradFill>
                          <a:latin typeface="Segoe UI Semibold" panose="020B0702040204020203" pitchFamily="34" charset="0"/>
                          <a:ea typeface="+mn-ea"/>
                          <a:cs typeface="Segoe UI Semibold" panose="020B0702040204020203" pitchFamily="34" charset="0"/>
                        </a:rPr>
                        <a:t>Key benefits</a:t>
                      </a:r>
                      <a:endParaRPr lang="en-GB" sz="2400" b="1" kern="1200" dirty="0" smtClean="0">
                        <a:gradFill>
                          <a:gsLst>
                            <a:gs pos="8537">
                              <a:schemeClr val="tx1"/>
                            </a:gs>
                            <a:gs pos="34000">
                              <a:schemeClr val="tx1"/>
                            </a:gs>
                          </a:gsLst>
                          <a:lin ang="5400000" scaled="1"/>
                        </a:gradFill>
                        <a:latin typeface="Segoe UI Semibold" panose="020B0702040204020203" pitchFamily="34" charset="0"/>
                        <a:ea typeface="+mn-ea"/>
                        <a:cs typeface="Segoe UI Semibold" panose="020B0702040204020203" pitchFamily="34" charset="0"/>
                      </a:endParaRPr>
                    </a:p>
                  </a:txBody>
                  <a:tcPr marL="182880" marT="146304" marB="18288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defTabSz="932742" rtl="0" eaLnBrk="1" latinLnBrk="0" hangingPunct="1">
                        <a:buFont typeface="Arial" panose="020B0604020202020204" pitchFamily="34" charset="0"/>
                        <a:buNone/>
                      </a:pPr>
                      <a:r>
                        <a:rPr lang="en-GB" sz="2400" b="1" kern="1200" dirty="0" smtClean="0">
                          <a:gradFill>
                            <a:gsLst>
                              <a:gs pos="8537">
                                <a:schemeClr val="tx1"/>
                              </a:gs>
                              <a:gs pos="34000">
                                <a:schemeClr val="tx1"/>
                              </a:gs>
                            </a:gsLst>
                            <a:lin ang="5400000" scaled="1"/>
                          </a:gradFill>
                          <a:latin typeface="Segoe UI Semibold" panose="020B0702040204020203" pitchFamily="34" charset="0"/>
                          <a:ea typeface="+mn-ea"/>
                          <a:cs typeface="Segoe UI Semibold" panose="020B0702040204020203" pitchFamily="34" charset="0"/>
                        </a:rPr>
                        <a:t>Constraints</a:t>
                      </a:r>
                      <a:endParaRPr lang="en-US" sz="2400" b="1" kern="1200" dirty="0">
                        <a:gradFill>
                          <a:gsLst>
                            <a:gs pos="8537">
                              <a:schemeClr val="tx1"/>
                            </a:gs>
                            <a:gs pos="34000">
                              <a:schemeClr val="tx1"/>
                            </a:gs>
                          </a:gsLst>
                          <a:lin ang="5400000" scaled="1"/>
                        </a:gradFill>
                        <a:latin typeface="Segoe UI Semibold" panose="020B0702040204020203" pitchFamily="34" charset="0"/>
                        <a:ea typeface="+mn-ea"/>
                        <a:cs typeface="Segoe UI Semibold" panose="020B0702040204020203" pitchFamily="34" charset="0"/>
                      </a:endParaRPr>
                    </a:p>
                  </a:txBody>
                  <a:tcPr marL="182880" marT="146304" marB="182880">
                    <a:lnL w="28575" cap="flat" cmpd="sng" algn="ctr">
                      <a:solidFill>
                        <a:schemeClr val="bg2"/>
                      </a:solidFill>
                      <a:prstDash val="solid"/>
                      <a:round/>
                      <a:headEnd type="none" w="med" len="med"/>
                      <a:tailEnd type="none" w="med" len="med"/>
                    </a:lnL>
                    <a:lnR w="12700" cmpd="sng">
                      <a:noFill/>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285750" lvl="0" indent="-285750" algn="l" defTabSz="932742" rtl="0" eaLnBrk="1" latinLnBrk="0" hangingPunct="1">
                        <a:lnSpc>
                          <a:spcPct val="99000"/>
                        </a:lnSpc>
                        <a:spcAft>
                          <a:spcPts val="1200"/>
                        </a:spcAft>
                        <a:buFont typeface="Arial" panose="020B0604020202020204" pitchFamily="34" charset="0"/>
                        <a:buChar char="•"/>
                      </a:pPr>
                      <a:r>
                        <a:rPr lang="en-GB" sz="1800" kern="1200" dirty="0" smtClean="0">
                          <a:gradFill>
                            <a:gsLst>
                              <a:gs pos="17073">
                                <a:schemeClr val="bg1"/>
                              </a:gs>
                              <a:gs pos="62000">
                                <a:schemeClr val="bg1"/>
                              </a:gs>
                            </a:gsLst>
                            <a:lin ang="5400000" scaled="1"/>
                          </a:gradFill>
                          <a:latin typeface="+mn-lt"/>
                          <a:ea typeface="+mn-ea"/>
                          <a:cs typeface="+mn-cs"/>
                        </a:rPr>
                        <a:t>Access “anything you can access at port level”</a:t>
                      </a:r>
                    </a:p>
                    <a:p>
                      <a:pPr marL="285750" lvl="0" indent="-285750" algn="l" defTabSz="932742" rtl="0" eaLnBrk="1" latinLnBrk="0" hangingPunct="1">
                        <a:lnSpc>
                          <a:spcPct val="99000"/>
                        </a:lnSpc>
                        <a:spcAft>
                          <a:spcPts val="1200"/>
                        </a:spcAft>
                        <a:buFont typeface="Arial" panose="020B0604020202020204" pitchFamily="34" charset="0"/>
                        <a:buChar char="•"/>
                      </a:pPr>
                      <a:r>
                        <a:rPr lang="en-GB" sz="1800" kern="1200" dirty="0" smtClean="0">
                          <a:gradFill>
                            <a:gsLst>
                              <a:gs pos="17073">
                                <a:schemeClr val="bg1"/>
                              </a:gs>
                              <a:gs pos="62000">
                                <a:schemeClr val="bg1"/>
                              </a:gs>
                            </a:gsLst>
                            <a:lin ang="5400000" scaled="1"/>
                          </a:gradFill>
                          <a:latin typeface="+mn-lt"/>
                          <a:ea typeface="+mn-ea"/>
                          <a:cs typeface="+mn-cs"/>
                        </a:rPr>
                        <a:t>Azure Websites &amp; Mobile Services simple access to </a:t>
                      </a:r>
                      <a:br>
                        <a:rPr lang="en-GB" sz="1800" kern="1200" dirty="0" smtClean="0">
                          <a:gradFill>
                            <a:gsLst>
                              <a:gs pos="17073">
                                <a:schemeClr val="bg1"/>
                              </a:gs>
                              <a:gs pos="62000">
                                <a:schemeClr val="bg1"/>
                              </a:gs>
                            </a:gsLst>
                            <a:lin ang="5400000" scaled="1"/>
                          </a:gradFill>
                          <a:latin typeface="+mn-lt"/>
                          <a:ea typeface="+mn-ea"/>
                          <a:cs typeface="+mn-cs"/>
                        </a:rPr>
                      </a:br>
                      <a:r>
                        <a:rPr lang="en-GB" sz="1800" kern="1200" dirty="0" err="1" smtClean="0">
                          <a:gradFill>
                            <a:gsLst>
                              <a:gs pos="17073">
                                <a:schemeClr val="bg1"/>
                              </a:gs>
                              <a:gs pos="62000">
                                <a:schemeClr val="bg1"/>
                              </a:gs>
                            </a:gsLst>
                            <a:lin ang="5400000" scaled="1"/>
                          </a:gradFill>
                          <a:latin typeface="+mn-lt"/>
                          <a:ea typeface="+mn-ea"/>
                          <a:cs typeface="+mn-cs"/>
                        </a:rPr>
                        <a:t>on-premise</a:t>
                      </a:r>
                      <a:r>
                        <a:rPr lang="en-GB" sz="1800" kern="1200" dirty="0" smtClean="0">
                          <a:gradFill>
                            <a:gsLst>
                              <a:gs pos="17073">
                                <a:schemeClr val="bg1"/>
                              </a:gs>
                              <a:gs pos="62000">
                                <a:schemeClr val="bg1"/>
                              </a:gs>
                            </a:gsLst>
                            <a:lin ang="5400000" scaled="1"/>
                          </a:gradFill>
                          <a:latin typeface="+mn-lt"/>
                          <a:ea typeface="+mn-ea"/>
                          <a:cs typeface="+mn-cs"/>
                        </a:rPr>
                        <a:t> resources</a:t>
                      </a:r>
                    </a:p>
                    <a:p>
                      <a:pPr marL="285750" lvl="0" indent="-285750" algn="l" defTabSz="932742" rtl="0" eaLnBrk="1" latinLnBrk="0" hangingPunct="1">
                        <a:lnSpc>
                          <a:spcPct val="99000"/>
                        </a:lnSpc>
                        <a:spcAft>
                          <a:spcPts val="1200"/>
                        </a:spcAft>
                        <a:buFont typeface="Arial" panose="020B0604020202020204" pitchFamily="34" charset="0"/>
                        <a:buChar char="•"/>
                      </a:pPr>
                      <a:r>
                        <a:rPr lang="en-GB" sz="1800" kern="1200" dirty="0" smtClean="0">
                          <a:gradFill>
                            <a:gsLst>
                              <a:gs pos="17073">
                                <a:schemeClr val="bg1"/>
                              </a:gs>
                              <a:gs pos="62000">
                                <a:schemeClr val="bg1"/>
                              </a:gs>
                            </a:gsLst>
                            <a:lin ang="5400000" scaled="1"/>
                          </a:gradFill>
                          <a:latin typeface="+mn-lt"/>
                          <a:ea typeface="+mn-ea"/>
                          <a:cs typeface="+mn-cs"/>
                        </a:rPr>
                        <a:t>Azure Website hosted API’s</a:t>
                      </a:r>
                    </a:p>
                  </a:txBody>
                  <a:tcPr marL="182880" marT="146304" marB="182880">
                    <a:lnL w="12700" cmpd="sng">
                      <a:noFill/>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285750" lvl="0" indent="-285750" algn="l" defTabSz="932742" rtl="0" eaLnBrk="1" latinLnBrk="0" hangingPunct="1">
                        <a:lnSpc>
                          <a:spcPct val="99000"/>
                        </a:lnSpc>
                        <a:spcAft>
                          <a:spcPts val="1200"/>
                        </a:spcAft>
                        <a:buFont typeface="Arial" panose="020B0604020202020204" pitchFamily="34" charset="0"/>
                        <a:buChar char="•"/>
                      </a:pPr>
                      <a:r>
                        <a:rPr lang="en-GB" sz="1800" kern="1200" dirty="0" smtClean="0">
                          <a:gradFill>
                            <a:gsLst>
                              <a:gs pos="17073">
                                <a:schemeClr val="bg1"/>
                              </a:gs>
                              <a:gs pos="62000">
                                <a:schemeClr val="bg1"/>
                              </a:gs>
                            </a:gsLst>
                            <a:lin ang="5400000" scaled="1"/>
                          </a:gradFill>
                          <a:latin typeface="+mn-lt"/>
                          <a:ea typeface="+mn-ea"/>
                          <a:cs typeface="+mn-cs"/>
                        </a:rPr>
                        <a:t>Simple to set up</a:t>
                      </a:r>
                    </a:p>
                    <a:p>
                      <a:pPr marL="285750" lvl="0" indent="-285750" algn="l" defTabSz="932742" rtl="0" eaLnBrk="1" latinLnBrk="0" hangingPunct="1">
                        <a:lnSpc>
                          <a:spcPct val="99000"/>
                        </a:lnSpc>
                        <a:spcAft>
                          <a:spcPts val="1200"/>
                        </a:spcAft>
                        <a:buFont typeface="Arial" panose="020B0604020202020204" pitchFamily="34" charset="0"/>
                        <a:buChar char="•"/>
                      </a:pPr>
                      <a:r>
                        <a:rPr lang="en-GB" sz="1800" kern="1200" dirty="0" smtClean="0">
                          <a:gradFill>
                            <a:gsLst>
                              <a:gs pos="17073">
                                <a:schemeClr val="bg1"/>
                              </a:gs>
                              <a:gs pos="62000">
                                <a:schemeClr val="bg1"/>
                              </a:gs>
                            </a:gsLst>
                            <a:lin ang="5400000" scaled="1"/>
                          </a:gradFill>
                          <a:latin typeface="+mn-lt"/>
                          <a:ea typeface="+mn-ea"/>
                          <a:cs typeface="+mn-cs"/>
                        </a:rPr>
                        <a:t>Similar to Service Bus Relay but wider scope of usage</a:t>
                      </a:r>
                    </a:p>
                  </a:txBody>
                  <a:tcPr marL="182880" marT="146304" marB="18288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285750" lvl="0" indent="-285750" algn="l" defTabSz="932742" rtl="0" eaLnBrk="1" latinLnBrk="0" hangingPunct="1">
                        <a:lnSpc>
                          <a:spcPct val="99000"/>
                        </a:lnSpc>
                        <a:spcAft>
                          <a:spcPts val="1200"/>
                        </a:spcAft>
                        <a:buFont typeface="Arial" panose="020B0604020202020204" pitchFamily="34" charset="0"/>
                        <a:buChar char="•"/>
                      </a:pPr>
                      <a:r>
                        <a:rPr lang="en-GB" sz="1800" kern="1200" dirty="0" smtClean="0">
                          <a:gradFill>
                            <a:gsLst>
                              <a:gs pos="17073">
                                <a:schemeClr val="bg1"/>
                              </a:gs>
                              <a:gs pos="62000">
                                <a:schemeClr val="bg1"/>
                              </a:gs>
                            </a:gsLst>
                            <a:lin ang="5400000" scaled="1"/>
                          </a:gradFill>
                          <a:latin typeface="+mn-lt"/>
                          <a:ea typeface="+mn-ea"/>
                          <a:cs typeface="+mn-cs"/>
                        </a:rPr>
                        <a:t>Needs a BizTalk Services Subscription</a:t>
                      </a:r>
                    </a:p>
                    <a:p>
                      <a:pPr marL="285750" lvl="0" indent="-285750" algn="l" defTabSz="932742" rtl="0" eaLnBrk="1" latinLnBrk="0" hangingPunct="1">
                        <a:lnSpc>
                          <a:spcPct val="99000"/>
                        </a:lnSpc>
                        <a:spcAft>
                          <a:spcPts val="1200"/>
                        </a:spcAft>
                        <a:buFont typeface="Arial" panose="020B0604020202020204" pitchFamily="34" charset="0"/>
                        <a:buChar char="•"/>
                      </a:pPr>
                      <a:r>
                        <a:rPr lang="en-GB" sz="1800" kern="1200" dirty="0" smtClean="0">
                          <a:gradFill>
                            <a:gsLst>
                              <a:gs pos="17073">
                                <a:schemeClr val="bg1"/>
                              </a:gs>
                              <a:gs pos="62000">
                                <a:schemeClr val="bg1"/>
                              </a:gs>
                            </a:gsLst>
                            <a:lin ang="5400000" scaled="1"/>
                          </a:gradFill>
                          <a:latin typeface="+mn-lt"/>
                          <a:ea typeface="+mn-ea"/>
                          <a:cs typeface="+mn-cs"/>
                        </a:rPr>
                        <a:t>Pricing is a key consideration if you aren’t using other BizTalk Services features</a:t>
                      </a:r>
                    </a:p>
                    <a:p>
                      <a:pPr marL="752121" lvl="1" indent="-285750">
                        <a:buFont typeface="Arial" panose="020B0604020202020204" pitchFamily="34" charset="0"/>
                        <a:buChar char="•"/>
                      </a:pPr>
                      <a:endParaRPr lang="en-GB" dirty="0" smtClean="0">
                        <a:gradFill>
                          <a:gsLst>
                            <a:gs pos="17073">
                              <a:schemeClr val="bg1"/>
                            </a:gs>
                            <a:gs pos="62000">
                              <a:schemeClr val="bg1"/>
                            </a:gs>
                          </a:gsLst>
                          <a:lin ang="5400000" scaled="1"/>
                        </a:gradFill>
                      </a:endParaRPr>
                    </a:p>
                  </a:txBody>
                  <a:tcPr marL="182880" marT="146304" marB="182880">
                    <a:lnL w="28575" cap="flat" cmpd="sng" algn="ctr">
                      <a:solidFill>
                        <a:schemeClr val="bg2"/>
                      </a:solidFill>
                      <a:prstDash val="solid"/>
                      <a:round/>
                      <a:headEnd type="none" w="med" len="med"/>
                      <a:tailEnd type="none" w="med" len="med"/>
                    </a:lnL>
                    <a:lnR w="12700" cmpd="sng">
                      <a:noFill/>
                    </a:lnR>
                    <a:lnT w="28575"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4" name="TextBox 3"/>
          <p:cNvSpPr txBox="1"/>
          <p:nvPr/>
        </p:nvSpPr>
        <p:spPr>
          <a:xfrm>
            <a:off x="274702" y="1211287"/>
            <a:ext cx="11233251" cy="1034129"/>
          </a:xfrm>
          <a:prstGeom prst="rect">
            <a:avLst/>
          </a:prstGeom>
          <a:noFill/>
        </p:spPr>
        <p:txBody>
          <a:bodyPr wrap="square" lIns="182880" tIns="146304" rIns="182880" bIns="146304" rtlCol="0">
            <a:spAutoFit/>
          </a:bodyPr>
          <a:lstStyle/>
          <a:p>
            <a:r>
              <a:rPr lang="en-GB" sz="2400" dirty="0">
                <a:gradFill>
                  <a:gsLst>
                    <a:gs pos="8537">
                      <a:schemeClr val="tx1"/>
                    </a:gs>
                    <a:gs pos="34000">
                      <a:schemeClr val="tx1"/>
                    </a:gs>
                  </a:gsLst>
                  <a:lin ang="5400000" scaled="1"/>
                </a:gradFill>
              </a:rPr>
              <a:t>Install an Agent on premise and create a port level hybrid connection </a:t>
            </a:r>
            <a:r>
              <a:rPr lang="en-GB" sz="2400" dirty="0" smtClean="0">
                <a:gradFill>
                  <a:gsLst>
                    <a:gs pos="8537">
                      <a:schemeClr val="tx1"/>
                    </a:gs>
                    <a:gs pos="34000">
                      <a:schemeClr val="tx1"/>
                    </a:gs>
                  </a:gsLst>
                  <a:lin ang="5400000" scaled="1"/>
                </a:gradFill>
              </a:rPr>
              <a:t/>
            </a:r>
            <a:br>
              <a:rPr lang="en-GB" sz="2400" dirty="0" smtClean="0">
                <a:gradFill>
                  <a:gsLst>
                    <a:gs pos="8537">
                      <a:schemeClr val="tx1"/>
                    </a:gs>
                    <a:gs pos="34000">
                      <a:schemeClr val="tx1"/>
                    </a:gs>
                  </a:gsLst>
                  <a:lin ang="5400000" scaled="1"/>
                </a:gradFill>
              </a:rPr>
            </a:br>
            <a:r>
              <a:rPr lang="en-GB" sz="2400" dirty="0" smtClean="0">
                <a:gradFill>
                  <a:gsLst>
                    <a:gs pos="8537">
                      <a:schemeClr val="tx1"/>
                    </a:gs>
                    <a:gs pos="34000">
                      <a:schemeClr val="tx1"/>
                    </a:gs>
                  </a:gsLst>
                  <a:lin ang="5400000" scaled="1"/>
                </a:gradFill>
              </a:rPr>
              <a:t>to </a:t>
            </a:r>
            <a:r>
              <a:rPr lang="en-GB" sz="2400" dirty="0">
                <a:gradFill>
                  <a:gsLst>
                    <a:gs pos="8537">
                      <a:schemeClr val="tx1"/>
                    </a:gs>
                    <a:gs pos="34000">
                      <a:schemeClr val="tx1"/>
                    </a:gs>
                  </a:gsLst>
                  <a:lin ang="5400000" scaled="1"/>
                </a:gradFill>
              </a:rPr>
              <a:t>on premise resources</a:t>
            </a:r>
          </a:p>
        </p:txBody>
      </p:sp>
    </p:spTree>
    <p:extLst>
      <p:ext uri="{BB962C8B-B14F-4D97-AF65-F5344CB8AC3E}">
        <p14:creationId xmlns:p14="http://schemas.microsoft.com/office/powerpoint/2010/main" val="168741386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907369" y="4118998"/>
            <a:ext cx="4507583" cy="2720093"/>
          </a:xfrm>
          <a:prstGeom prst="roundRect">
            <a:avLst/>
          </a:prstGeom>
          <a:ln/>
        </p:spPr>
        <p:style>
          <a:lnRef idx="3">
            <a:schemeClr val="lt1"/>
          </a:lnRef>
          <a:fillRef idx="1">
            <a:schemeClr val="dk1"/>
          </a:fillRef>
          <a:effectRef idx="1">
            <a:schemeClr val="dk1"/>
          </a:effectRef>
          <a:fontRef idx="minor">
            <a:schemeClr val="lt1"/>
          </a:fontRef>
        </p:style>
        <p:txBody>
          <a:bodyPr rtlCol="0" anchor="b" anchorCtr="0"/>
          <a:lstStyle/>
          <a:p>
            <a:pPr algn="ctr"/>
            <a:r>
              <a:rPr lang="en-GB" sz="1224" dirty="0" smtClean="0">
                <a:solidFill>
                  <a:schemeClr val="tx1"/>
                </a:solidFill>
              </a:rPr>
              <a:t>On-premise data centre</a:t>
            </a:r>
            <a:endParaRPr lang="en-US" sz="1224" dirty="0">
              <a:solidFill>
                <a:schemeClr val="tx1"/>
              </a:solidFill>
            </a:endParaRPr>
          </a:p>
        </p:txBody>
      </p:sp>
      <p:grpSp>
        <p:nvGrpSpPr>
          <p:cNvPr id="70" name="Group 69"/>
          <p:cNvGrpSpPr/>
          <p:nvPr/>
        </p:nvGrpSpPr>
        <p:grpSpPr>
          <a:xfrm>
            <a:off x="7071459" y="1491682"/>
            <a:ext cx="3343493" cy="3662603"/>
            <a:chOff x="5408568" y="1462566"/>
            <a:chExt cx="3278232" cy="3591113"/>
          </a:xfrm>
        </p:grpSpPr>
        <p:sp>
          <p:nvSpPr>
            <p:cNvPr id="4" name="Rounded Rectangle 3"/>
            <p:cNvSpPr/>
            <p:nvPr/>
          </p:nvSpPr>
          <p:spPr>
            <a:xfrm>
              <a:off x="5562600" y="1598462"/>
              <a:ext cx="3124200" cy="2010281"/>
            </a:xfrm>
            <a:prstGeom prst="roundRect">
              <a:avLst/>
            </a:prstGeom>
            <a:ln/>
          </p:spPr>
          <p:style>
            <a:lnRef idx="3">
              <a:schemeClr val="lt1"/>
            </a:lnRef>
            <a:fillRef idx="1">
              <a:schemeClr val="dk1"/>
            </a:fillRef>
            <a:effectRef idx="1">
              <a:schemeClr val="dk1"/>
            </a:effectRef>
            <a:fontRef idx="minor">
              <a:schemeClr val="lt1"/>
            </a:fontRef>
          </p:style>
          <p:txBody>
            <a:bodyPr rtlCol="0" anchor="t" anchorCtr="0"/>
            <a:lstStyle/>
            <a:p>
              <a:pPr algn="ctr"/>
              <a:r>
                <a:rPr lang="en-GB" sz="1224" dirty="0">
                  <a:solidFill>
                    <a:schemeClr val="tx1"/>
                  </a:solidFill>
                </a:rPr>
                <a:t>Azure BizTalk Services</a:t>
              </a:r>
              <a:endParaRPr lang="en-US" sz="1224" dirty="0">
                <a:solidFill>
                  <a:schemeClr val="tx1"/>
                </a:solidFill>
              </a:endParaRPr>
            </a:p>
          </p:txBody>
        </p:sp>
        <p:sp>
          <p:nvSpPr>
            <p:cNvPr id="24" name="TextBox 23"/>
            <p:cNvSpPr txBox="1"/>
            <p:nvPr/>
          </p:nvSpPr>
          <p:spPr>
            <a:xfrm>
              <a:off x="7152808" y="4314711"/>
              <a:ext cx="1420582" cy="437684"/>
            </a:xfrm>
            <a:prstGeom prst="rect">
              <a:avLst/>
            </a:prstGeom>
            <a:noFill/>
          </p:spPr>
          <p:txBody>
            <a:bodyPr wrap="none" rtlCol="0">
              <a:spAutoFit/>
            </a:bodyPr>
            <a:lstStyle/>
            <a:p>
              <a:r>
                <a:rPr lang="en-GB" sz="1122" dirty="0"/>
                <a:t>Hybrid Connection </a:t>
              </a:r>
            </a:p>
            <a:p>
              <a:r>
                <a:rPr lang="en-GB" sz="1122" dirty="0"/>
                <a:t>Agent</a:t>
              </a:r>
              <a:endParaRPr lang="en-US" sz="1122" dirty="0"/>
            </a:p>
          </p:txBody>
        </p:sp>
        <p:pic>
          <p:nvPicPr>
            <p:cNvPr id="13" name="Picture 12"/>
            <p:cNvPicPr>
              <a:picLocks noChangeAspect="1"/>
            </p:cNvPicPr>
            <p:nvPr/>
          </p:nvPicPr>
          <p:blipFill>
            <a:blip r:embed="rId3"/>
            <a:stretch>
              <a:fillRect/>
            </a:stretch>
          </p:blipFill>
          <p:spPr>
            <a:xfrm>
              <a:off x="6290847" y="2168968"/>
              <a:ext cx="636000" cy="420000"/>
            </a:xfrm>
            <a:prstGeom prst="rect">
              <a:avLst/>
            </a:prstGeom>
          </p:spPr>
        </p:pic>
        <p:sp>
          <p:nvSpPr>
            <p:cNvPr id="15" name="TextBox 14"/>
            <p:cNvSpPr txBox="1"/>
            <p:nvPr/>
          </p:nvSpPr>
          <p:spPr>
            <a:xfrm>
              <a:off x="6926847" y="2718838"/>
              <a:ext cx="1380506" cy="437684"/>
            </a:xfrm>
            <a:prstGeom prst="rect">
              <a:avLst/>
            </a:prstGeom>
            <a:noFill/>
          </p:spPr>
          <p:txBody>
            <a:bodyPr wrap="none" rtlCol="0">
              <a:spAutoFit/>
            </a:bodyPr>
            <a:lstStyle/>
            <a:p>
              <a:r>
                <a:rPr lang="en-GB" sz="1122" dirty="0"/>
                <a:t>Hybrid Connection</a:t>
              </a:r>
            </a:p>
            <a:p>
              <a:r>
                <a:rPr lang="en-GB" sz="1122" dirty="0"/>
                <a:t>Endpoint</a:t>
              </a:r>
              <a:endParaRPr lang="en-US" sz="1122" dirty="0"/>
            </a:p>
          </p:txBody>
        </p:sp>
        <p:pic>
          <p:nvPicPr>
            <p:cNvPr id="17" name="Picture 16"/>
            <p:cNvPicPr>
              <a:picLocks noChangeAspect="1"/>
            </p:cNvPicPr>
            <p:nvPr/>
          </p:nvPicPr>
          <p:blipFill>
            <a:blip r:embed="rId4">
              <a:biLevel thresh="25000"/>
            </a:blip>
            <a:stretch>
              <a:fillRect/>
            </a:stretch>
          </p:blipFill>
          <p:spPr>
            <a:xfrm>
              <a:off x="5408568" y="1462566"/>
              <a:ext cx="516750" cy="340000"/>
            </a:xfrm>
            <a:prstGeom prst="rect">
              <a:avLst/>
            </a:prstGeom>
          </p:spPr>
        </p:pic>
        <p:sp>
          <p:nvSpPr>
            <p:cNvPr id="27" name="TextBox 26"/>
            <p:cNvSpPr txBox="1"/>
            <p:nvPr/>
          </p:nvSpPr>
          <p:spPr>
            <a:xfrm>
              <a:off x="6956013" y="2167638"/>
              <a:ext cx="1380506" cy="437684"/>
            </a:xfrm>
            <a:prstGeom prst="rect">
              <a:avLst/>
            </a:prstGeom>
            <a:noFill/>
          </p:spPr>
          <p:txBody>
            <a:bodyPr wrap="none" rtlCol="0">
              <a:spAutoFit/>
            </a:bodyPr>
            <a:lstStyle/>
            <a:p>
              <a:r>
                <a:rPr lang="en-GB" sz="1122" dirty="0"/>
                <a:t>Hybrid Connection</a:t>
              </a:r>
            </a:p>
            <a:p>
              <a:r>
                <a:rPr lang="en-GB" sz="1122" dirty="0"/>
                <a:t>Management</a:t>
              </a:r>
              <a:endParaRPr lang="en-US" sz="1122" dirty="0"/>
            </a:p>
          </p:txBody>
        </p:sp>
        <p:pic>
          <p:nvPicPr>
            <p:cNvPr id="28" name="Picture 27"/>
            <p:cNvPicPr>
              <a:picLocks noChangeAspect="1"/>
            </p:cNvPicPr>
            <p:nvPr/>
          </p:nvPicPr>
          <p:blipFill>
            <a:blip r:embed="rId5"/>
            <a:stretch>
              <a:fillRect/>
            </a:stretch>
          </p:blipFill>
          <p:spPr>
            <a:xfrm>
              <a:off x="6321197" y="2765539"/>
              <a:ext cx="565211" cy="556126"/>
            </a:xfrm>
            <a:prstGeom prst="rect">
              <a:avLst/>
            </a:prstGeom>
          </p:spPr>
        </p:pic>
        <p:pic>
          <p:nvPicPr>
            <p:cNvPr id="30" name="Picture 29"/>
            <p:cNvPicPr>
              <a:picLocks noChangeAspect="1"/>
            </p:cNvPicPr>
            <p:nvPr/>
          </p:nvPicPr>
          <p:blipFill>
            <a:blip r:embed="rId6"/>
            <a:stretch>
              <a:fillRect/>
            </a:stretch>
          </p:blipFill>
          <p:spPr>
            <a:xfrm>
              <a:off x="6172295" y="4303679"/>
              <a:ext cx="904313" cy="750000"/>
            </a:xfrm>
            <a:prstGeom prst="rect">
              <a:avLst/>
            </a:prstGeom>
          </p:spPr>
        </p:pic>
      </p:grpSp>
      <p:grpSp>
        <p:nvGrpSpPr>
          <p:cNvPr id="59" name="Group 58"/>
          <p:cNvGrpSpPr/>
          <p:nvPr/>
        </p:nvGrpSpPr>
        <p:grpSpPr>
          <a:xfrm>
            <a:off x="4717990" y="1509877"/>
            <a:ext cx="2375147" cy="2179522"/>
            <a:chOff x="3101036" y="1480407"/>
            <a:chExt cx="2328787" cy="2136980"/>
          </a:xfrm>
        </p:grpSpPr>
        <p:sp>
          <p:nvSpPr>
            <p:cNvPr id="38" name="Rounded Rectangle 37"/>
            <p:cNvSpPr/>
            <p:nvPr/>
          </p:nvSpPr>
          <p:spPr>
            <a:xfrm>
              <a:off x="3245975" y="1607106"/>
              <a:ext cx="2183848" cy="2010281"/>
            </a:xfrm>
            <a:prstGeom prst="roundRect">
              <a:avLst/>
            </a:prstGeom>
            <a:ln/>
          </p:spPr>
          <p:style>
            <a:lnRef idx="3">
              <a:schemeClr val="lt1"/>
            </a:lnRef>
            <a:fillRef idx="1">
              <a:schemeClr val="dk1"/>
            </a:fillRef>
            <a:effectRef idx="1">
              <a:schemeClr val="dk1"/>
            </a:effectRef>
            <a:fontRef idx="minor">
              <a:schemeClr val="lt1"/>
            </a:fontRef>
          </p:style>
          <p:txBody>
            <a:bodyPr rtlCol="0" anchor="t" anchorCtr="0"/>
            <a:lstStyle/>
            <a:p>
              <a:pPr algn="ctr"/>
              <a:r>
                <a:rPr lang="en-GB" sz="1224" dirty="0">
                  <a:solidFill>
                    <a:schemeClr val="tx1"/>
                  </a:solidFill>
                </a:rPr>
                <a:t>Azure Websites</a:t>
              </a:r>
              <a:endParaRPr lang="en-US" sz="1224" dirty="0">
                <a:solidFill>
                  <a:schemeClr val="tx1"/>
                </a:solidFill>
              </a:endParaRPr>
            </a:p>
          </p:txBody>
        </p:sp>
        <p:pic>
          <p:nvPicPr>
            <p:cNvPr id="26" name="Picture 25"/>
            <p:cNvPicPr>
              <a:picLocks noChangeAspect="1"/>
            </p:cNvPicPr>
            <p:nvPr/>
          </p:nvPicPr>
          <p:blipFill>
            <a:blip r:embed="rId7"/>
            <a:stretch>
              <a:fillRect/>
            </a:stretch>
          </p:blipFill>
          <p:spPr>
            <a:xfrm>
              <a:off x="4114800" y="2765539"/>
              <a:ext cx="549900" cy="553358"/>
            </a:xfrm>
            <a:prstGeom prst="rect">
              <a:avLst/>
            </a:prstGeom>
          </p:spPr>
        </p:pic>
        <p:pic>
          <p:nvPicPr>
            <p:cNvPr id="39" name="Picture 38"/>
            <p:cNvPicPr>
              <a:picLocks noChangeAspect="1"/>
            </p:cNvPicPr>
            <p:nvPr/>
          </p:nvPicPr>
          <p:blipFill>
            <a:blip r:embed="rId4">
              <a:biLevel thresh="25000"/>
            </a:blip>
            <a:stretch>
              <a:fillRect/>
            </a:stretch>
          </p:blipFill>
          <p:spPr>
            <a:xfrm>
              <a:off x="3101036" y="1480407"/>
              <a:ext cx="516750" cy="340000"/>
            </a:xfrm>
            <a:prstGeom prst="rect">
              <a:avLst/>
            </a:prstGeom>
          </p:spPr>
        </p:pic>
        <p:sp>
          <p:nvSpPr>
            <p:cNvPr id="52" name="TextBox 51"/>
            <p:cNvSpPr txBox="1"/>
            <p:nvPr/>
          </p:nvSpPr>
          <p:spPr>
            <a:xfrm>
              <a:off x="4042539" y="3309035"/>
              <a:ext cx="699230" cy="265009"/>
            </a:xfrm>
            <a:prstGeom prst="rect">
              <a:avLst/>
            </a:prstGeom>
            <a:noFill/>
          </p:spPr>
          <p:txBody>
            <a:bodyPr wrap="none" rtlCol="0">
              <a:spAutoFit/>
            </a:bodyPr>
            <a:lstStyle/>
            <a:p>
              <a:r>
                <a:rPr lang="en-GB" sz="1122" dirty="0"/>
                <a:t>Website</a:t>
              </a:r>
              <a:endParaRPr lang="en-US" sz="1122" dirty="0"/>
            </a:p>
          </p:txBody>
        </p:sp>
      </p:grpSp>
      <p:sp>
        <p:nvSpPr>
          <p:cNvPr id="2" name="Title 1"/>
          <p:cNvSpPr>
            <a:spLocks noGrp="1"/>
          </p:cNvSpPr>
          <p:nvPr>
            <p:ph type="title"/>
          </p:nvPr>
        </p:nvSpPr>
        <p:spPr/>
        <p:txBody>
          <a:bodyPr/>
          <a:lstStyle/>
          <a:p>
            <a:r>
              <a:rPr lang="en-GB" dirty="0" smtClean="0"/>
              <a:t>Bridge to Oracle Database</a:t>
            </a:r>
            <a:endParaRPr lang="en-US" dirty="0"/>
          </a:p>
        </p:txBody>
      </p:sp>
      <p:pic>
        <p:nvPicPr>
          <p:cNvPr id="9" name="Picture 8"/>
          <p:cNvPicPr>
            <a:picLocks noChangeAspect="1"/>
          </p:cNvPicPr>
          <p:nvPr/>
        </p:nvPicPr>
        <p:blipFill>
          <a:blip r:embed="rId8"/>
          <a:stretch>
            <a:fillRect/>
          </a:stretch>
        </p:blipFill>
        <p:spPr>
          <a:xfrm>
            <a:off x="9303647" y="5673337"/>
            <a:ext cx="592687" cy="758403"/>
          </a:xfrm>
          <a:prstGeom prst="rect">
            <a:avLst/>
          </a:prstGeom>
        </p:spPr>
      </p:pic>
      <p:grpSp>
        <p:nvGrpSpPr>
          <p:cNvPr id="61" name="Group 60"/>
          <p:cNvGrpSpPr/>
          <p:nvPr/>
        </p:nvGrpSpPr>
        <p:grpSpPr>
          <a:xfrm>
            <a:off x="3782907" y="3102780"/>
            <a:ext cx="5520741" cy="2949758"/>
            <a:chOff x="2184204" y="3042218"/>
            <a:chExt cx="5412983" cy="2892182"/>
          </a:xfrm>
        </p:grpSpPr>
        <p:cxnSp>
          <p:nvCxnSpPr>
            <p:cNvPr id="19" name="Straight Arrow Connector 18"/>
            <p:cNvCxnSpPr>
              <a:stCxn id="26" idx="1"/>
              <a:endCxn id="45" idx="3"/>
            </p:cNvCxnSpPr>
            <p:nvPr/>
          </p:nvCxnSpPr>
          <p:spPr>
            <a:xfrm flipH="1">
              <a:off x="2184204" y="3042218"/>
              <a:ext cx="1930596" cy="1057808"/>
            </a:xfrm>
            <a:prstGeom prst="straightConnector1">
              <a:avLst/>
            </a:prstGeom>
            <a:ln w="38100">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28" idx="1"/>
              <a:endCxn id="26" idx="3"/>
            </p:cNvCxnSpPr>
            <p:nvPr/>
          </p:nvCxnSpPr>
          <p:spPr>
            <a:xfrm flipH="1" flipV="1">
              <a:off x="4664700" y="3042218"/>
              <a:ext cx="1656497" cy="1384"/>
            </a:xfrm>
            <a:prstGeom prst="straightConnector1">
              <a:avLst/>
            </a:prstGeom>
            <a:ln w="38100">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9" idx="1"/>
              <a:endCxn id="30" idx="2"/>
            </p:cNvCxnSpPr>
            <p:nvPr/>
          </p:nvCxnSpPr>
          <p:spPr>
            <a:xfrm flipH="1" flipV="1">
              <a:off x="6624452" y="5053679"/>
              <a:ext cx="972735" cy="880721"/>
            </a:xfrm>
            <a:prstGeom prst="straightConnector1">
              <a:avLst/>
            </a:prstGeom>
            <a:ln w="38100">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30" idx="0"/>
            </p:cNvCxnSpPr>
            <p:nvPr/>
          </p:nvCxnSpPr>
          <p:spPr>
            <a:xfrm flipV="1">
              <a:off x="6624452" y="3499603"/>
              <a:ext cx="0" cy="804077"/>
            </a:xfrm>
            <a:prstGeom prst="straightConnector1">
              <a:avLst/>
            </a:prstGeom>
            <a:ln w="38100">
              <a:prstDash val="sysDash"/>
              <a:headEnd type="triangle"/>
              <a:tailEnd type="none"/>
            </a:ln>
          </p:spPr>
          <p:style>
            <a:lnRef idx="1">
              <a:schemeClr val="accent1"/>
            </a:lnRef>
            <a:fillRef idx="0">
              <a:schemeClr val="accent1"/>
            </a:fillRef>
            <a:effectRef idx="0">
              <a:schemeClr val="accent1"/>
            </a:effectRef>
            <a:fontRef idx="minor">
              <a:schemeClr val="tx1"/>
            </a:fontRef>
          </p:style>
        </p:cxnSp>
      </p:grpSp>
      <p:pic>
        <p:nvPicPr>
          <p:cNvPr id="45" name="Picture 44"/>
          <p:cNvPicPr>
            <a:picLocks noChangeAspect="1"/>
          </p:cNvPicPr>
          <p:nvPr/>
        </p:nvPicPr>
        <p:blipFill>
          <a:blip r:embed="rId9"/>
          <a:stretch>
            <a:fillRect/>
          </a:stretch>
        </p:blipFill>
        <p:spPr>
          <a:xfrm>
            <a:off x="3263306" y="3905688"/>
            <a:ext cx="519601" cy="551917"/>
          </a:xfrm>
          <a:prstGeom prst="rect">
            <a:avLst/>
          </a:prstGeom>
        </p:spPr>
      </p:pic>
      <p:grpSp>
        <p:nvGrpSpPr>
          <p:cNvPr id="66" name="Group 65"/>
          <p:cNvGrpSpPr/>
          <p:nvPr/>
        </p:nvGrpSpPr>
        <p:grpSpPr>
          <a:xfrm>
            <a:off x="6331425" y="5196857"/>
            <a:ext cx="713150" cy="889110"/>
            <a:chOff x="4682979" y="5095421"/>
            <a:chExt cx="699230" cy="871756"/>
          </a:xfrm>
        </p:grpSpPr>
        <p:pic>
          <p:nvPicPr>
            <p:cNvPr id="50" name="Picture 49"/>
            <p:cNvPicPr>
              <a:picLocks noChangeAspect="1"/>
            </p:cNvPicPr>
            <p:nvPr/>
          </p:nvPicPr>
          <p:blipFill>
            <a:blip r:embed="rId7"/>
            <a:stretch>
              <a:fillRect/>
            </a:stretch>
          </p:blipFill>
          <p:spPr>
            <a:xfrm>
              <a:off x="4755240" y="5095421"/>
              <a:ext cx="549900" cy="553358"/>
            </a:xfrm>
            <a:prstGeom prst="rect">
              <a:avLst/>
            </a:prstGeom>
          </p:spPr>
        </p:pic>
        <p:sp>
          <p:nvSpPr>
            <p:cNvPr id="51" name="TextBox 50"/>
            <p:cNvSpPr txBox="1"/>
            <p:nvPr/>
          </p:nvSpPr>
          <p:spPr>
            <a:xfrm>
              <a:off x="4682979" y="5702168"/>
              <a:ext cx="699230" cy="265009"/>
            </a:xfrm>
            <a:prstGeom prst="rect">
              <a:avLst/>
            </a:prstGeom>
            <a:noFill/>
          </p:spPr>
          <p:txBody>
            <a:bodyPr wrap="none" rtlCol="0">
              <a:spAutoFit/>
            </a:bodyPr>
            <a:lstStyle/>
            <a:p>
              <a:r>
                <a:rPr lang="en-GB" sz="1122" dirty="0"/>
                <a:t>Website</a:t>
              </a:r>
              <a:endParaRPr lang="en-US" sz="1122" dirty="0"/>
            </a:p>
          </p:txBody>
        </p:sp>
      </p:grpSp>
      <p:cxnSp>
        <p:nvCxnSpPr>
          <p:cNvPr id="53" name="Straight Arrow Connector 52"/>
          <p:cNvCxnSpPr/>
          <p:nvPr/>
        </p:nvCxnSpPr>
        <p:spPr>
          <a:xfrm flipH="1" flipV="1">
            <a:off x="3782907" y="4316478"/>
            <a:ext cx="2529875" cy="1052992"/>
          </a:xfrm>
          <a:prstGeom prst="straightConnector1">
            <a:avLst/>
          </a:prstGeom>
          <a:ln w="38100">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flipV="1">
            <a:off x="7071459" y="5673337"/>
            <a:ext cx="2141345" cy="379201"/>
          </a:xfrm>
          <a:prstGeom prst="straightConnector1">
            <a:avLst/>
          </a:prstGeom>
          <a:ln w="38100">
            <a:prstDash val="sysDash"/>
            <a:headEnd type="triangle"/>
            <a:tailEnd type="none"/>
          </a:ln>
        </p:spPr>
        <p:style>
          <a:lnRef idx="1">
            <a:schemeClr val="accent1"/>
          </a:lnRef>
          <a:fillRef idx="0">
            <a:schemeClr val="accent1"/>
          </a:fillRef>
          <a:effectRef idx="0">
            <a:schemeClr val="accent1"/>
          </a:effectRef>
          <a:fontRef idx="minor">
            <a:schemeClr val="tx1"/>
          </a:fontRef>
        </p:style>
      </p:cxnSp>
      <p:pic>
        <p:nvPicPr>
          <p:cNvPr id="65" name="Picture 64"/>
          <p:cNvPicPr>
            <a:picLocks noChangeAspect="1"/>
          </p:cNvPicPr>
          <p:nvPr/>
        </p:nvPicPr>
        <p:blipFill>
          <a:blip r:embed="rId10"/>
          <a:stretch>
            <a:fillRect/>
          </a:stretch>
        </p:blipFill>
        <p:spPr>
          <a:xfrm>
            <a:off x="3305257" y="4125893"/>
            <a:ext cx="527037" cy="418162"/>
          </a:xfrm>
          <a:prstGeom prst="rect">
            <a:avLst/>
          </a:prstGeom>
        </p:spPr>
      </p:pic>
      <p:pic>
        <p:nvPicPr>
          <p:cNvPr id="25" name="Picture 24"/>
          <p:cNvPicPr>
            <a:picLocks noChangeAspect="1"/>
          </p:cNvPicPr>
          <p:nvPr/>
        </p:nvPicPr>
        <p:blipFill>
          <a:blip r:embed="rId10"/>
          <a:stretch>
            <a:fillRect/>
          </a:stretch>
        </p:blipFill>
        <p:spPr>
          <a:xfrm>
            <a:off x="3305257" y="3998681"/>
            <a:ext cx="527037" cy="418162"/>
          </a:xfrm>
          <a:prstGeom prst="rect">
            <a:avLst/>
          </a:prstGeom>
        </p:spPr>
      </p:pic>
    </p:spTree>
    <p:extLst>
      <p:ext uri="{BB962C8B-B14F-4D97-AF65-F5344CB8AC3E}">
        <p14:creationId xmlns:p14="http://schemas.microsoft.com/office/powerpoint/2010/main" val="23633583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nodeType="afterEffect">
                                  <p:stCondLst>
                                    <p:cond delay="0"/>
                                  </p:stCondLst>
                                  <p:childTnLst>
                                    <p:animMotion origin="layout" path="M 6.45902E-6 -1.10304E-6 L 0.24714 0.17158 L 0.48112 0.25828 L 0.24714 0.17476 L 6.45902E-6 -1.10304E-6 Z " pathEditMode="relative" ptsTypes="AAAAA">
                                      <p:cBhvr>
                                        <p:cTn id="9" dur="3000" fill="hold"/>
                                        <p:tgtEl>
                                          <p:spTgt spid="65"/>
                                        </p:tgtEl>
                                        <p:attrNameLst>
                                          <p:attrName>ppt_x</p:attrName>
                                          <p:attrName>ppt_y</p:attrName>
                                        </p:attrNameLst>
                                      </p:cBhvr>
                                    </p:animMotion>
                                  </p:childTnLst>
                                </p:cTn>
                              </p:par>
                            </p:childTnLst>
                          </p:cTn>
                        </p:par>
                        <p:par>
                          <p:cTn id="10" fill="hold">
                            <p:stCondLst>
                              <p:cond delay="3000"/>
                            </p:stCondLst>
                            <p:childTnLst>
                              <p:par>
                                <p:cTn id="11" presetID="1" presetClass="exit" presetSubtype="0" fill="hold" nodeType="afterEffect">
                                  <p:stCondLst>
                                    <p:cond delay="0"/>
                                  </p:stCondLst>
                                  <p:childTnLst>
                                    <p:set>
                                      <p:cBhvr>
                                        <p:cTn id="12" dur="1" fill="hold">
                                          <p:stCondLst>
                                            <p:cond delay="0"/>
                                          </p:stCondLst>
                                        </p:cTn>
                                        <p:tgtEl>
                                          <p:spTgt spid="6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66"/>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53"/>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5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par>
                          <p:cTn id="37" fill="hold">
                            <p:stCondLst>
                              <p:cond delay="0"/>
                            </p:stCondLst>
                            <p:childTnLst>
                              <p:par>
                                <p:cTn id="38" presetID="0" presetClass="path" presetSubtype="0" accel="50000" decel="50000" fill="hold" nodeType="afterEffect">
                                  <p:stCondLst>
                                    <p:cond delay="0"/>
                                  </p:stCondLst>
                                  <p:childTnLst>
                                    <p:animMotion origin="layout" path="M 5.89226E-6 5.22015E-7 L 0.19301 -0.1591 L 0.38078 -0.1591 L 0.38347 0.07876 L 0.47473 0.27258 " pathEditMode="relative" ptsTypes="AAAAA">
                                      <p:cBhvr>
                                        <p:cTn id="39" dur="2000" fill="hold"/>
                                        <p:tgtEl>
                                          <p:spTgt spid="25"/>
                                        </p:tgtEl>
                                        <p:attrNameLst>
                                          <p:attrName>ppt_x</p:attrName>
                                          <p:attrName>ppt_y</p:attrName>
                                        </p:attrNameLst>
                                      </p:cBhvr>
                                    </p:animMotion>
                                  </p:childTnLst>
                                </p:cTn>
                              </p:par>
                            </p:childTnLst>
                          </p:cTn>
                        </p:par>
                        <p:par>
                          <p:cTn id="40" fill="hold">
                            <p:stCondLst>
                              <p:cond delay="2000"/>
                            </p:stCondLst>
                            <p:childTnLst>
                              <p:par>
                                <p:cTn id="41" presetID="0" presetClass="path" presetSubtype="0" accel="50000" decel="50000" fill="hold" nodeType="afterEffect">
                                  <p:stCondLst>
                                    <p:cond delay="0"/>
                                  </p:stCondLst>
                                  <p:childTnLst>
                                    <p:animMotion origin="layout" path="M 0.47473 0.27258 L 0.37541 0.08035 C 0.37567 5.22015E-7 0.37605 -0.08034 0.37631 -0.16069 L 0.19032 -0.15615 L -0.00192 0.0109 " pathEditMode="relative" ptsTypes="AAAAA">
                                      <p:cBhvr>
                                        <p:cTn id="42" dur="2000" fill="hold"/>
                                        <p:tgtEl>
                                          <p:spTgt spid="25"/>
                                        </p:tgtEl>
                                        <p:attrNameLst>
                                          <p:attrName>ppt_x</p:attrName>
                                          <p:attrName>ppt_y</p:attrName>
                                        </p:attrNameLst>
                                      </p:cBhvr>
                                    </p:animMotion>
                                  </p:childTnLst>
                                </p:cTn>
                              </p:par>
                            </p:childTnLst>
                          </p:cTn>
                        </p:par>
                        <p:par>
                          <p:cTn id="43" fill="hold">
                            <p:stCondLst>
                              <p:cond delay="4000"/>
                            </p:stCondLst>
                            <p:childTnLst>
                              <p:par>
                                <p:cTn id="44" presetID="1" presetClass="exit" presetSubtype="0" fill="hold" nodeType="afterEffect">
                                  <p:stCondLst>
                                    <p:cond delay="0"/>
                                  </p:stCondLst>
                                  <p:childTnLst>
                                    <p:set>
                                      <p:cBhvr>
                                        <p:cTn id="45"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a:t>
            </a:r>
            <a:endParaRPr lang="en-US" dirty="0"/>
          </a:p>
        </p:txBody>
      </p:sp>
      <p:sp>
        <p:nvSpPr>
          <p:cNvPr id="3" name="Content Placeholder 2"/>
          <p:cNvSpPr>
            <a:spLocks noGrp="1"/>
          </p:cNvSpPr>
          <p:nvPr>
            <p:ph type="body" sz="quarter" idx="10"/>
          </p:nvPr>
        </p:nvSpPr>
        <p:spPr>
          <a:xfrm>
            <a:off x="274639" y="1212848"/>
            <a:ext cx="5486399" cy="4372645"/>
          </a:xfrm>
          <a:prstGeom prst="rect">
            <a:avLst/>
          </a:prstGeom>
        </p:spPr>
        <p:txBody>
          <a:bodyPr>
            <a:normAutofit/>
          </a:bodyPr>
          <a:lstStyle/>
          <a:p>
            <a:pPr marL="0" indent="0">
              <a:spcAft>
                <a:spcPts val="600"/>
              </a:spcAft>
              <a:buNone/>
            </a:pPr>
            <a:r>
              <a:rPr lang="en-GB" dirty="0"/>
              <a:t>Michael Stephenson</a:t>
            </a:r>
          </a:p>
          <a:p>
            <a:pPr marL="290513" lvl="1" indent="-290513">
              <a:spcAft>
                <a:spcPts val="600"/>
              </a:spcAft>
            </a:pPr>
            <a:r>
              <a:rPr lang="en-GB" sz="2000" dirty="0" smtClean="0">
                <a:latin typeface="Segoe UI Semilight" panose="020B0402040204020203" pitchFamily="34" charset="0"/>
                <a:cs typeface="Segoe UI Semilight" panose="020B0402040204020203" pitchFamily="34" charset="0"/>
              </a:rPr>
              <a:t>Azure and Integration Architecture Advisor</a:t>
            </a:r>
            <a:endParaRPr lang="en-US" sz="2000" dirty="0" smtClean="0">
              <a:latin typeface="Segoe UI Semilight" panose="020B0402040204020203" pitchFamily="34" charset="0"/>
              <a:cs typeface="Segoe UI Semilight" panose="020B0402040204020203" pitchFamily="34" charset="0"/>
            </a:endParaRPr>
          </a:p>
          <a:p>
            <a:pPr marL="290513" lvl="1" indent="-290513">
              <a:spcAft>
                <a:spcPts val="600"/>
              </a:spcAft>
            </a:pPr>
            <a:r>
              <a:rPr lang="en-US" sz="2000" dirty="0" smtClean="0">
                <a:latin typeface="Segoe UI Semilight" panose="020B0402040204020203" pitchFamily="34" charset="0"/>
                <a:cs typeface="Segoe UI Semilight" panose="020B0402040204020203" pitchFamily="34" charset="0"/>
              </a:rPr>
              <a:t>Microsoft MVP </a:t>
            </a:r>
            <a:r>
              <a:rPr lang="en-US" sz="2000" dirty="0">
                <a:latin typeface="Segoe UI Semilight" panose="020B0402040204020203" pitchFamily="34" charset="0"/>
                <a:cs typeface="Segoe UI Semilight" panose="020B0402040204020203" pitchFamily="34" charset="0"/>
              </a:rPr>
              <a:t>for </a:t>
            </a:r>
            <a:r>
              <a:rPr lang="en-US" sz="2000" dirty="0" smtClean="0">
                <a:latin typeface="Segoe UI Semilight" panose="020B0402040204020203" pitchFamily="34" charset="0"/>
                <a:cs typeface="Segoe UI Semilight" panose="020B0402040204020203" pitchFamily="34" charset="0"/>
              </a:rPr>
              <a:t>7+ </a:t>
            </a:r>
            <a:r>
              <a:rPr lang="en-US" sz="2000" dirty="0">
                <a:latin typeface="Segoe UI Semilight" panose="020B0402040204020203" pitchFamily="34" charset="0"/>
                <a:cs typeface="Segoe UI Semilight" panose="020B0402040204020203" pitchFamily="34" charset="0"/>
              </a:rPr>
              <a:t>years</a:t>
            </a:r>
          </a:p>
          <a:p>
            <a:pPr marL="290513" lvl="1" indent="-290513">
              <a:spcAft>
                <a:spcPts val="600"/>
              </a:spcAft>
            </a:pPr>
            <a:r>
              <a:rPr lang="en-US" sz="2000" dirty="0">
                <a:latin typeface="Segoe UI Semilight" panose="020B0402040204020203" pitchFamily="34" charset="0"/>
                <a:cs typeface="Segoe UI Semilight" panose="020B0402040204020203" pitchFamily="34" charset="0"/>
              </a:rPr>
              <a:t>Pluralsight Author</a:t>
            </a:r>
          </a:p>
          <a:p>
            <a:pPr marL="290513" lvl="1" indent="-290513">
              <a:spcAft>
                <a:spcPts val="600"/>
              </a:spcAft>
            </a:pPr>
            <a:r>
              <a:rPr lang="en-GB" sz="2000" dirty="0">
                <a:latin typeface="Segoe UI Semilight" panose="020B0402040204020203" pitchFamily="34" charset="0"/>
                <a:cs typeface="Segoe UI Semilight" panose="020B0402040204020203" pitchFamily="34" charset="0"/>
              </a:rPr>
              <a:t>Azure Insider/Advisor</a:t>
            </a:r>
            <a:endParaRPr lang="en-US" sz="2000" dirty="0">
              <a:latin typeface="Segoe UI Semilight" panose="020B0402040204020203" pitchFamily="34" charset="0"/>
              <a:cs typeface="Segoe UI Semilight" panose="020B0402040204020203" pitchFamily="34" charset="0"/>
            </a:endParaRPr>
          </a:p>
          <a:p>
            <a:pPr marL="290513" lvl="1" indent="-290513">
              <a:spcAft>
                <a:spcPts val="600"/>
              </a:spcAft>
            </a:pPr>
            <a:r>
              <a:rPr lang="en-US" sz="2000" dirty="0" smtClean="0">
                <a:latin typeface="Segoe UI Semilight" panose="020B0402040204020203" pitchFamily="34" charset="0"/>
                <a:cs typeface="Segoe UI Semilight" panose="020B0402040204020203" pitchFamily="34" charset="0"/>
              </a:rPr>
              <a:t>UK </a:t>
            </a:r>
            <a:r>
              <a:rPr lang="en-US" sz="2000" dirty="0">
                <a:latin typeface="Segoe UI Semilight" panose="020B0402040204020203" pitchFamily="34" charset="0"/>
                <a:cs typeface="Segoe UI Semilight" panose="020B0402040204020203" pitchFamily="34" charset="0"/>
              </a:rPr>
              <a:t>Connected Systems User Group</a:t>
            </a:r>
          </a:p>
          <a:p>
            <a:pPr marL="290513" lvl="1" indent="-290513">
              <a:spcAft>
                <a:spcPts val="600"/>
              </a:spcAft>
            </a:pPr>
            <a:r>
              <a:rPr lang="en-GB" sz="2000" dirty="0" smtClean="0">
                <a:latin typeface="Segoe UI Semilight" panose="020B0402040204020203" pitchFamily="34" charset="0"/>
                <a:cs typeface="Segoe UI Semilight" panose="020B0402040204020203" pitchFamily="34" charset="0"/>
              </a:rPr>
              <a:t>BizTalk </a:t>
            </a:r>
            <a:r>
              <a:rPr lang="en-GB" sz="2000" dirty="0">
                <a:latin typeface="Segoe UI Semilight" panose="020B0402040204020203" pitchFamily="34" charset="0"/>
                <a:cs typeface="Segoe UI Semilight" panose="020B0402040204020203" pitchFamily="34" charset="0"/>
              </a:rPr>
              <a:t>Maturity </a:t>
            </a:r>
            <a:r>
              <a:rPr lang="en-GB" sz="2000" dirty="0" smtClean="0">
                <a:latin typeface="Segoe UI Semilight" panose="020B0402040204020203" pitchFamily="34" charset="0"/>
                <a:cs typeface="Segoe UI Semilight" panose="020B0402040204020203" pitchFamily="34" charset="0"/>
              </a:rPr>
              <a:t>Assessment</a:t>
            </a:r>
          </a:p>
          <a:p>
            <a:pPr marL="290513" lvl="1" indent="-290513">
              <a:spcAft>
                <a:spcPts val="600"/>
              </a:spcAft>
            </a:pPr>
            <a:r>
              <a:rPr lang="en-GB" sz="2000" dirty="0" smtClean="0">
                <a:latin typeface="Segoe UI Semilight" panose="020B0402040204020203" pitchFamily="34" charset="0"/>
                <a:cs typeface="Segoe UI Semilight" panose="020B0402040204020203" pitchFamily="34" charset="0"/>
              </a:rPr>
              <a:t>Worked </a:t>
            </a:r>
            <a:r>
              <a:rPr lang="en-GB" sz="2000" dirty="0">
                <a:latin typeface="Segoe UI Semilight" panose="020B0402040204020203" pitchFamily="34" charset="0"/>
                <a:cs typeface="Segoe UI Semilight" panose="020B0402040204020203" pitchFamily="34" charset="0"/>
              </a:rPr>
              <a:t>on </a:t>
            </a:r>
            <a:r>
              <a:rPr lang="en-GB" sz="2000" dirty="0" smtClean="0">
                <a:latin typeface="Segoe UI Semilight" panose="020B0402040204020203" pitchFamily="34" charset="0"/>
                <a:cs typeface="Segoe UI Semilight" panose="020B0402040204020203" pitchFamily="34" charset="0"/>
              </a:rPr>
              <a:t>30+ </a:t>
            </a:r>
            <a:r>
              <a:rPr lang="en-GB" sz="2000" dirty="0">
                <a:latin typeface="Segoe UI Semilight" panose="020B0402040204020203" pitchFamily="34" charset="0"/>
                <a:cs typeface="Segoe UI Semilight" panose="020B0402040204020203" pitchFamily="34" charset="0"/>
              </a:rPr>
              <a:t>projects that have </a:t>
            </a:r>
            <a:r>
              <a:rPr lang="en-GB" sz="2000" dirty="0" smtClean="0">
                <a:latin typeface="Segoe UI Semilight" panose="020B0402040204020203" pitchFamily="34" charset="0"/>
                <a:cs typeface="Segoe UI Semilight" panose="020B0402040204020203" pitchFamily="34" charset="0"/>
              </a:rPr>
              <a:t/>
            </a:r>
            <a:br>
              <a:rPr lang="en-GB" sz="2000" dirty="0" smtClean="0">
                <a:latin typeface="Segoe UI Semilight" panose="020B0402040204020203" pitchFamily="34" charset="0"/>
                <a:cs typeface="Segoe UI Semilight" panose="020B0402040204020203" pitchFamily="34" charset="0"/>
              </a:rPr>
            </a:br>
            <a:r>
              <a:rPr lang="en-GB" sz="2000" dirty="0" smtClean="0">
                <a:latin typeface="Segoe UI Semilight" panose="020B0402040204020203" pitchFamily="34" charset="0"/>
                <a:cs typeface="Segoe UI Semilight" panose="020B0402040204020203" pitchFamily="34" charset="0"/>
              </a:rPr>
              <a:t>leveraged </a:t>
            </a:r>
            <a:r>
              <a:rPr lang="en-GB" sz="2000" dirty="0">
                <a:latin typeface="Segoe UI Semilight" panose="020B0402040204020203" pitchFamily="34" charset="0"/>
                <a:cs typeface="Segoe UI Semilight" panose="020B0402040204020203" pitchFamily="34" charset="0"/>
              </a:rPr>
              <a:t>Azure</a:t>
            </a:r>
          </a:p>
          <a:p>
            <a:pPr marL="297971" lvl="1" indent="0">
              <a:buNone/>
            </a:pPr>
            <a:endParaRPr lang="en-US" sz="1224" dirty="0">
              <a:latin typeface="+mj-lt"/>
            </a:endParaRPr>
          </a:p>
          <a:p>
            <a:pPr lvl="1"/>
            <a:endParaRPr lang="en-GB" sz="1224" dirty="0">
              <a:latin typeface="+mj-lt"/>
            </a:endParaRPr>
          </a:p>
          <a:p>
            <a:pPr lvl="2"/>
            <a:endParaRPr lang="en-GB" sz="1020" dirty="0">
              <a:latin typeface="+mj-lt"/>
            </a:endParaRPr>
          </a:p>
          <a:p>
            <a:pPr lvl="1"/>
            <a:endParaRPr lang="en-GB" sz="1224" dirty="0">
              <a:latin typeface="+mj-lt"/>
            </a:endParaRPr>
          </a:p>
          <a:p>
            <a:pPr lvl="1"/>
            <a:endParaRPr lang="en-US" sz="1428" dirty="0">
              <a:latin typeface="+mj-lt"/>
            </a:endParaRPr>
          </a:p>
        </p:txBody>
      </p:sp>
      <p:sp>
        <p:nvSpPr>
          <p:cNvPr id="4" name="Text Placeholder 3"/>
          <p:cNvSpPr>
            <a:spLocks noGrp="1"/>
          </p:cNvSpPr>
          <p:nvPr>
            <p:ph type="body" sz="quarter" idx="11"/>
          </p:nvPr>
        </p:nvSpPr>
        <p:spPr>
          <a:xfrm>
            <a:off x="6675439" y="1212848"/>
            <a:ext cx="5486399" cy="3628686"/>
          </a:xfrm>
        </p:spPr>
        <p:txBody>
          <a:bodyPr/>
          <a:lstStyle/>
          <a:p>
            <a:pPr marL="0" indent="0">
              <a:spcAft>
                <a:spcPts val="600"/>
              </a:spcAft>
              <a:buNone/>
            </a:pPr>
            <a:r>
              <a:rPr lang="en-GB" dirty="0"/>
              <a:t>Contact </a:t>
            </a:r>
            <a:r>
              <a:rPr lang="en-GB" dirty="0" smtClean="0"/>
              <a:t>info</a:t>
            </a:r>
            <a:endParaRPr lang="en-GB" dirty="0"/>
          </a:p>
          <a:p>
            <a:pPr marL="290513" lvl="1" indent="-290513">
              <a:spcAft>
                <a:spcPts val="600"/>
              </a:spcAft>
            </a:pPr>
            <a:r>
              <a:rPr lang="en-US" sz="2000" dirty="0">
                <a:latin typeface="Segoe UI Semilight" panose="020B0402040204020203" pitchFamily="34" charset="0"/>
                <a:cs typeface="Segoe UI Semilight" panose="020B0402040204020203" pitchFamily="34" charset="0"/>
              </a:rPr>
              <a:t>Blog: </a:t>
            </a:r>
            <a:r>
              <a:rPr lang="en-US" sz="2000" dirty="0">
                <a:latin typeface="Segoe UI Semilight" panose="020B0402040204020203" pitchFamily="34" charset="0"/>
                <a:cs typeface="Segoe UI Semilight" panose="020B0402040204020203" pitchFamily="34" charset="0"/>
                <a:hlinkClick r:id="rId2"/>
              </a:rPr>
              <a:t>http://microsoftintegration.guru</a:t>
            </a:r>
            <a:endParaRPr lang="en-US" sz="2000" dirty="0">
              <a:latin typeface="Segoe UI Semilight" panose="020B0402040204020203" pitchFamily="34" charset="0"/>
              <a:cs typeface="Segoe UI Semilight" panose="020B0402040204020203" pitchFamily="34" charset="0"/>
            </a:endParaRPr>
          </a:p>
          <a:p>
            <a:pPr marL="290513" lvl="1" indent="-290513">
              <a:spcAft>
                <a:spcPts val="600"/>
              </a:spcAft>
            </a:pPr>
            <a:r>
              <a:rPr lang="en-US" sz="2000" dirty="0">
                <a:latin typeface="Segoe UI Semilight" panose="020B0402040204020203" pitchFamily="34" charset="0"/>
                <a:cs typeface="Segoe UI Semilight" panose="020B0402040204020203" pitchFamily="34" charset="0"/>
              </a:rPr>
              <a:t>Twitter: @</a:t>
            </a:r>
            <a:r>
              <a:rPr lang="en-US" sz="2000" dirty="0" err="1">
                <a:latin typeface="Segoe UI Semilight" panose="020B0402040204020203" pitchFamily="34" charset="0"/>
                <a:cs typeface="Segoe UI Semilight" panose="020B0402040204020203" pitchFamily="34" charset="0"/>
              </a:rPr>
              <a:t>michael_Stephen</a:t>
            </a:r>
            <a:endParaRPr lang="en-US" sz="2000" dirty="0">
              <a:latin typeface="Segoe UI Semilight" panose="020B0402040204020203" pitchFamily="34" charset="0"/>
              <a:cs typeface="Segoe UI Semilight" panose="020B0402040204020203" pitchFamily="34" charset="0"/>
            </a:endParaRPr>
          </a:p>
          <a:p>
            <a:pPr marL="290513" lvl="1" indent="-290513">
              <a:spcAft>
                <a:spcPts val="600"/>
              </a:spcAft>
            </a:pPr>
            <a:r>
              <a:rPr lang="en-US" sz="2000" dirty="0">
                <a:latin typeface="Segoe UI Semilight" panose="020B0402040204020203" pitchFamily="34" charset="0"/>
                <a:cs typeface="Segoe UI Semilight" panose="020B0402040204020203" pitchFamily="34" charset="0"/>
              </a:rPr>
              <a:t>Linked In: </a:t>
            </a:r>
            <a:r>
              <a:rPr lang="en-GB" sz="2000" dirty="0">
                <a:latin typeface="Segoe UI Semilight" panose="020B0402040204020203" pitchFamily="34" charset="0"/>
                <a:cs typeface="Segoe UI Semilight" panose="020B0402040204020203" pitchFamily="34" charset="0"/>
                <a:hlinkClick r:id="rId3"/>
              </a:rPr>
              <a:t>http://www.linkedin.com/in/michaelstephensonuk1</a:t>
            </a:r>
            <a:endParaRPr lang="en-GB" sz="2000" dirty="0">
              <a:latin typeface="Segoe UI Semilight" panose="020B0402040204020203" pitchFamily="34" charset="0"/>
              <a:cs typeface="Segoe UI Semilight" panose="020B0402040204020203" pitchFamily="34" charset="0"/>
            </a:endParaRPr>
          </a:p>
          <a:p>
            <a:pPr marL="290513" lvl="1" indent="-290513">
              <a:spcAft>
                <a:spcPts val="600"/>
              </a:spcAft>
            </a:pPr>
            <a:r>
              <a:rPr lang="en-GB" sz="2000" dirty="0">
                <a:latin typeface="Segoe UI Semilight" panose="020B0402040204020203" pitchFamily="34" charset="0"/>
                <a:cs typeface="Segoe UI Semilight" panose="020B0402040204020203" pitchFamily="34" charset="0"/>
              </a:rPr>
              <a:t>Email: </a:t>
            </a:r>
            <a:r>
              <a:rPr lang="en-GB" sz="2000" dirty="0">
                <a:latin typeface="Segoe UI Semilight" panose="020B0402040204020203" pitchFamily="34" charset="0"/>
                <a:cs typeface="Segoe UI Semilight" panose="020B0402040204020203" pitchFamily="34" charset="0"/>
                <a:hlinkClick r:id="rId4"/>
              </a:rPr>
              <a:t>michael_stephensonuk@yahoo.co.uk</a:t>
            </a:r>
            <a:endParaRPr lang="en-GB" sz="2000" dirty="0">
              <a:latin typeface="Segoe UI Semilight" panose="020B0402040204020203" pitchFamily="34" charset="0"/>
              <a:cs typeface="Segoe UI Semilight" panose="020B0402040204020203" pitchFamily="34" charset="0"/>
            </a:endParaRPr>
          </a:p>
          <a:p>
            <a:endParaRPr lang="en-US" dirty="0"/>
          </a:p>
        </p:txBody>
      </p:sp>
    </p:spTree>
    <p:extLst>
      <p:ext uri="{BB962C8B-B14F-4D97-AF65-F5344CB8AC3E}">
        <p14:creationId xmlns:p14="http://schemas.microsoft.com/office/powerpoint/2010/main" val="3803530451"/>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Thoughts</a:t>
            </a:r>
            <a:endParaRPr lang="en-US" dirty="0"/>
          </a:p>
        </p:txBody>
      </p:sp>
    </p:spTree>
    <p:extLst>
      <p:ext uri="{BB962C8B-B14F-4D97-AF65-F5344CB8AC3E}">
        <p14:creationId xmlns:p14="http://schemas.microsoft.com/office/powerpoint/2010/main" val="361534080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915192"/>
          </a:xfrm>
        </p:spPr>
        <p:txBody>
          <a:bodyPr/>
          <a:lstStyle/>
          <a:p>
            <a:pPr marL="0" indent="0">
              <a:buNone/>
            </a:pPr>
            <a:r>
              <a:rPr lang="en-GB" dirty="0" smtClean="0"/>
              <a:t>Which approach should I use?</a:t>
            </a:r>
          </a:p>
          <a:p>
            <a:pPr marL="400050" lvl="1" indent="-400050">
              <a:spcAft>
                <a:spcPts val="600"/>
              </a:spcAft>
            </a:pPr>
            <a:r>
              <a:rPr lang="en-GB" dirty="0" smtClean="0"/>
              <a:t>Its ok to use more than one approach</a:t>
            </a:r>
          </a:p>
          <a:p>
            <a:pPr marL="400050" lvl="1" indent="-400050">
              <a:spcAft>
                <a:spcPts val="600"/>
              </a:spcAft>
            </a:pPr>
            <a:r>
              <a:rPr lang="en-GB" dirty="0" smtClean="0"/>
              <a:t>No approach solves every problem</a:t>
            </a:r>
          </a:p>
          <a:p>
            <a:pPr marL="0" indent="0">
              <a:buNone/>
            </a:pPr>
            <a:r>
              <a:rPr lang="en-GB" dirty="0" smtClean="0"/>
              <a:t>Use a framework to guide your decisions</a:t>
            </a:r>
          </a:p>
          <a:p>
            <a:pPr marL="0" indent="0">
              <a:buNone/>
            </a:pPr>
            <a:r>
              <a:rPr lang="en-GB" dirty="0" smtClean="0"/>
              <a:t>Think about your choices in terms of:</a:t>
            </a:r>
          </a:p>
          <a:p>
            <a:pPr marL="400050" lvl="1" indent="-400050">
              <a:spcAft>
                <a:spcPts val="600"/>
              </a:spcAft>
            </a:pPr>
            <a:r>
              <a:rPr lang="en-GB" dirty="0"/>
              <a:t>Design </a:t>
            </a:r>
          </a:p>
          <a:p>
            <a:pPr marL="400050" lvl="1" indent="-400050">
              <a:spcAft>
                <a:spcPts val="600"/>
              </a:spcAft>
            </a:pPr>
            <a:r>
              <a:rPr lang="en-GB" dirty="0"/>
              <a:t>Delivery</a:t>
            </a:r>
          </a:p>
          <a:p>
            <a:pPr marL="400050" lvl="1" indent="-400050">
              <a:spcAft>
                <a:spcPts val="600"/>
              </a:spcAft>
            </a:pPr>
            <a:r>
              <a:rPr lang="en-GB" dirty="0"/>
              <a:t>Operations</a:t>
            </a:r>
          </a:p>
          <a:p>
            <a:pPr marL="400050" lvl="1" indent="-400050">
              <a:spcAft>
                <a:spcPts val="600"/>
              </a:spcAft>
            </a:pPr>
            <a:r>
              <a:rPr lang="en-GB" dirty="0" smtClean="0"/>
              <a:t>Strategy</a:t>
            </a:r>
            <a:endParaRPr lang="en-GB" dirty="0"/>
          </a:p>
        </p:txBody>
      </p:sp>
      <p:sp>
        <p:nvSpPr>
          <p:cNvPr id="3" name="Title 2"/>
          <p:cNvSpPr>
            <a:spLocks noGrp="1"/>
          </p:cNvSpPr>
          <p:nvPr>
            <p:ph type="title"/>
          </p:nvPr>
        </p:nvSpPr>
        <p:spPr/>
        <p:txBody>
          <a:bodyPr/>
          <a:lstStyle/>
          <a:p>
            <a:r>
              <a:rPr lang="en-GB" dirty="0" smtClean="0"/>
              <a:t>Thoughts</a:t>
            </a:r>
            <a:endParaRPr lang="en-US" dirty="0"/>
          </a:p>
        </p:txBody>
      </p:sp>
      <p:pic>
        <p:nvPicPr>
          <p:cNvPr id="4" name="Picture 3"/>
          <p:cNvPicPr>
            <a:picLocks noChangeAspect="1"/>
          </p:cNvPicPr>
          <p:nvPr/>
        </p:nvPicPr>
        <p:blipFill>
          <a:blip r:embed="rId2"/>
          <a:stretch>
            <a:fillRect/>
          </a:stretch>
        </p:blipFill>
        <p:spPr>
          <a:xfrm>
            <a:off x="9098557" y="3641278"/>
            <a:ext cx="2388231" cy="2931732"/>
          </a:xfrm>
          <a:prstGeom prst="rect">
            <a:avLst/>
          </a:prstGeom>
        </p:spPr>
      </p:pic>
    </p:spTree>
    <p:extLst>
      <p:ext uri="{BB962C8B-B14F-4D97-AF65-F5344CB8AC3E}">
        <p14:creationId xmlns:p14="http://schemas.microsoft.com/office/powerpoint/2010/main" val="318670674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702" y="1242856"/>
            <a:ext cx="11887200" cy="627864"/>
          </a:xfrm>
          <a:noFill/>
        </p:spPr>
        <p:txBody>
          <a:bodyPr wrap="square" lIns="182880" tIns="146304" rIns="182880" bIns="146304" rtlCol="0">
            <a:spAutoFit/>
          </a:bodyPr>
          <a:lstStyle/>
          <a:p>
            <a:pPr marL="0" indent="0">
              <a:buNone/>
            </a:pPr>
            <a:r>
              <a:rPr lang="en-GB" sz="2400" dirty="0">
                <a:gradFill>
                  <a:gsLst>
                    <a:gs pos="8537">
                      <a:schemeClr val="tx1"/>
                    </a:gs>
                    <a:gs pos="34000">
                      <a:schemeClr val="tx1"/>
                    </a:gs>
                  </a:gsLst>
                  <a:lin ang="5400000" scaled="1"/>
                </a:gradFill>
                <a:latin typeface="+mn-lt"/>
              </a:rPr>
              <a:t>Building an Azure based Integration Platform</a:t>
            </a:r>
          </a:p>
        </p:txBody>
      </p:sp>
      <p:sp>
        <p:nvSpPr>
          <p:cNvPr id="3" name="Title 2"/>
          <p:cNvSpPr>
            <a:spLocks noGrp="1"/>
          </p:cNvSpPr>
          <p:nvPr>
            <p:ph type="title"/>
          </p:nvPr>
        </p:nvSpPr>
        <p:spPr/>
        <p:txBody>
          <a:bodyPr/>
          <a:lstStyle/>
          <a:p>
            <a:r>
              <a:rPr lang="en-GB" dirty="0" smtClean="0"/>
              <a:t>If you like this you might also like:</a:t>
            </a:r>
            <a:endParaRPr lang="en-US" dirty="0"/>
          </a:p>
        </p:txBody>
      </p:sp>
      <p:sp>
        <p:nvSpPr>
          <p:cNvPr id="4" name="Rectangle 3"/>
          <p:cNvSpPr/>
          <p:nvPr/>
        </p:nvSpPr>
        <p:spPr>
          <a:xfrm>
            <a:off x="2322182" y="1983898"/>
            <a:ext cx="6216650" cy="369332"/>
          </a:xfrm>
          <a:prstGeom prst="rect">
            <a:avLst/>
          </a:prstGeom>
        </p:spPr>
        <p:txBody>
          <a:bodyPr>
            <a:spAutoFit/>
          </a:bodyPr>
          <a:lstStyle/>
          <a:p>
            <a:r>
              <a:rPr lang="en-US" b="1" dirty="0">
                <a:gradFill>
                  <a:gsLst>
                    <a:gs pos="8537">
                      <a:schemeClr val="tx1"/>
                    </a:gs>
                    <a:gs pos="34000">
                      <a:schemeClr val="tx1"/>
                    </a:gs>
                  </a:gsLst>
                  <a:lin ang="5400000" scaled="1"/>
                </a:gradFill>
              </a:rPr>
              <a:t>http://tinyurl.com/azure-integration-platform</a:t>
            </a:r>
            <a:endParaRPr lang="en-US" dirty="0">
              <a:gradFill>
                <a:gsLst>
                  <a:gs pos="8537">
                    <a:schemeClr val="tx1"/>
                  </a:gs>
                  <a:gs pos="34000">
                    <a:schemeClr val="tx1"/>
                  </a:gs>
                </a:gsLst>
                <a:lin ang="5400000" scaled="1"/>
              </a:gradFill>
            </a:endParaRPr>
          </a:p>
        </p:txBody>
      </p:sp>
      <p:pic>
        <p:nvPicPr>
          <p:cNvPr id="5" name="Picture 4"/>
          <p:cNvPicPr>
            <a:picLocks noChangeAspect="1"/>
          </p:cNvPicPr>
          <p:nvPr/>
        </p:nvPicPr>
        <p:blipFill>
          <a:blip r:embed="rId2"/>
          <a:stretch>
            <a:fillRect/>
          </a:stretch>
        </p:blipFill>
        <p:spPr>
          <a:xfrm>
            <a:off x="2401813" y="2515302"/>
            <a:ext cx="7998813" cy="4306016"/>
          </a:xfrm>
          <a:prstGeom prst="rect">
            <a:avLst/>
          </a:prstGeom>
        </p:spPr>
      </p:pic>
    </p:spTree>
    <p:extLst>
      <p:ext uri="{BB962C8B-B14F-4D97-AF65-F5344CB8AC3E}">
        <p14:creationId xmlns:p14="http://schemas.microsoft.com/office/powerpoint/2010/main" val="1364507820"/>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US" dirty="0"/>
          </a:p>
        </p:txBody>
      </p:sp>
    </p:spTree>
    <p:extLst>
      <p:ext uri="{BB962C8B-B14F-4D97-AF65-F5344CB8AC3E}">
        <p14:creationId xmlns:p14="http://schemas.microsoft.com/office/powerpoint/2010/main" val="29010896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1241361218"/>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31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93688" indent="-293688"/>
            <a:r>
              <a:rPr lang="en-US" dirty="0" smtClean="0"/>
              <a:t>“Microsoft integration </a:t>
            </a:r>
            <a:br>
              <a:rPr lang="en-US" dirty="0" smtClean="0"/>
            </a:br>
            <a:r>
              <a:rPr lang="en-US" dirty="0" smtClean="0"/>
              <a:t>is about to level-up…</a:t>
            </a:r>
            <a:br>
              <a:rPr lang="en-US" dirty="0" smtClean="0"/>
            </a:br>
            <a:r>
              <a:rPr lang="en-US" dirty="0" smtClean="0"/>
              <a:t/>
            </a:r>
            <a:br>
              <a:rPr lang="en-US" dirty="0" smtClean="0"/>
            </a:br>
            <a:r>
              <a:rPr lang="en-US" dirty="0" smtClean="0"/>
              <a:t>			Are you ready?”</a:t>
            </a:r>
            <a:endParaRPr lang="en-US" dirty="0"/>
          </a:p>
        </p:txBody>
      </p:sp>
    </p:spTree>
    <p:extLst>
      <p:ext uri="{BB962C8B-B14F-4D97-AF65-F5344CB8AC3E}">
        <p14:creationId xmlns:p14="http://schemas.microsoft.com/office/powerpoint/2010/main" val="378939199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Outcomes</a:t>
            </a:r>
            <a:endParaRPr lang="en-US" dirty="0"/>
          </a:p>
        </p:txBody>
      </p:sp>
      <p:sp>
        <p:nvSpPr>
          <p:cNvPr id="3" name="Content Placeholder 2"/>
          <p:cNvSpPr>
            <a:spLocks noGrp="1"/>
          </p:cNvSpPr>
          <p:nvPr>
            <p:ph type="body" sz="quarter" idx="11"/>
          </p:nvPr>
        </p:nvSpPr>
        <p:spPr>
          <a:xfrm>
            <a:off x="274639" y="1212849"/>
            <a:ext cx="11889564" cy="3354765"/>
          </a:xfrm>
        </p:spPr>
        <p:txBody>
          <a:bodyPr/>
          <a:lstStyle/>
          <a:p>
            <a:pPr>
              <a:lnSpc>
                <a:spcPct val="95000"/>
              </a:lnSpc>
              <a:spcAft>
                <a:spcPts val="1200"/>
              </a:spcAft>
            </a:pPr>
            <a:r>
              <a:rPr lang="en-GB" dirty="0" smtClean="0"/>
              <a:t>Highlight Azure opportunities</a:t>
            </a:r>
          </a:p>
          <a:p>
            <a:pPr>
              <a:lnSpc>
                <a:spcPct val="95000"/>
              </a:lnSpc>
              <a:spcAft>
                <a:spcPts val="1200"/>
              </a:spcAft>
            </a:pPr>
            <a:r>
              <a:rPr lang="en-GB" dirty="0" smtClean="0"/>
              <a:t>Share real world experiences</a:t>
            </a:r>
          </a:p>
          <a:p>
            <a:pPr>
              <a:lnSpc>
                <a:spcPct val="95000"/>
              </a:lnSpc>
              <a:spcAft>
                <a:spcPts val="1200"/>
              </a:spcAft>
            </a:pPr>
            <a:r>
              <a:rPr lang="en-GB" dirty="0" smtClean="0"/>
              <a:t>Discuss integration challenges</a:t>
            </a:r>
          </a:p>
          <a:p>
            <a:pPr>
              <a:lnSpc>
                <a:spcPct val="95000"/>
              </a:lnSpc>
              <a:spcAft>
                <a:spcPts val="1200"/>
              </a:spcAft>
            </a:pPr>
            <a:r>
              <a:rPr lang="en-GB" dirty="0" smtClean="0"/>
              <a:t>Inform about hybrid connectivity options</a:t>
            </a:r>
          </a:p>
        </p:txBody>
      </p:sp>
    </p:spTree>
    <p:extLst>
      <p:ext uri="{BB962C8B-B14F-4D97-AF65-F5344CB8AC3E}">
        <p14:creationId xmlns:p14="http://schemas.microsoft.com/office/powerpoint/2010/main" val="120346152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274638" y="1212850"/>
            <a:ext cx="11887200" cy="2492990"/>
          </a:xfrm>
        </p:spPr>
        <p:txBody>
          <a:bodyPr vert="horz" wrap="square" lIns="146304" tIns="91440" rIns="146304" bIns="91440" rtlCol="0">
            <a:spAutoFit/>
          </a:bodyPr>
          <a:lstStyle/>
          <a:p>
            <a:pPr marL="0" indent="0">
              <a:lnSpc>
                <a:spcPct val="95000"/>
              </a:lnSpc>
              <a:spcAft>
                <a:spcPts val="1200"/>
              </a:spcAft>
              <a:buNone/>
            </a:pPr>
            <a:r>
              <a:rPr lang="en-GB" dirty="0"/>
              <a:t>The </a:t>
            </a:r>
            <a:r>
              <a:rPr lang="en-GB" dirty="0" smtClean="0"/>
              <a:t>hybrid challenge</a:t>
            </a:r>
            <a:endParaRPr lang="en-GB" dirty="0"/>
          </a:p>
          <a:p>
            <a:pPr marL="0" indent="0">
              <a:lnSpc>
                <a:spcPct val="95000"/>
              </a:lnSpc>
              <a:spcAft>
                <a:spcPts val="1200"/>
              </a:spcAft>
              <a:buNone/>
            </a:pPr>
            <a:r>
              <a:rPr lang="en-GB" dirty="0"/>
              <a:t>Technology </a:t>
            </a:r>
            <a:r>
              <a:rPr lang="en-GB" dirty="0" smtClean="0"/>
              <a:t>options</a:t>
            </a:r>
            <a:endParaRPr lang="en-GB" dirty="0"/>
          </a:p>
          <a:p>
            <a:pPr marL="0" indent="0">
              <a:lnSpc>
                <a:spcPct val="95000"/>
              </a:lnSpc>
              <a:spcAft>
                <a:spcPts val="1200"/>
              </a:spcAft>
              <a:buNone/>
            </a:pPr>
            <a:r>
              <a:rPr lang="en-GB" dirty="0"/>
              <a:t>Thoughts</a:t>
            </a:r>
          </a:p>
        </p:txBody>
      </p:sp>
      <p:sp>
        <p:nvSpPr>
          <p:cNvPr id="2" name="Title 1"/>
          <p:cNvSpPr>
            <a:spLocks noGrp="1"/>
          </p:cNvSpPr>
          <p:nvPr>
            <p:ph type="title"/>
          </p:nvPr>
        </p:nvSpPr>
        <p:spPr/>
        <p:txBody>
          <a:bodyPr/>
          <a:lstStyle/>
          <a:p>
            <a:r>
              <a:rPr lang="en-GB" smtClean="0"/>
              <a:t>Agenda</a:t>
            </a:r>
            <a:endParaRPr lang="en-US" dirty="0"/>
          </a:p>
        </p:txBody>
      </p:sp>
    </p:spTree>
    <p:extLst>
      <p:ext uri="{BB962C8B-B14F-4D97-AF65-F5344CB8AC3E}">
        <p14:creationId xmlns:p14="http://schemas.microsoft.com/office/powerpoint/2010/main" val="142949429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hybrid challenge</a:t>
            </a:r>
            <a:endParaRPr lang="en-US" dirty="0"/>
          </a:p>
        </p:txBody>
      </p:sp>
    </p:spTree>
    <p:extLst>
      <p:ext uri="{BB962C8B-B14F-4D97-AF65-F5344CB8AC3E}">
        <p14:creationId xmlns:p14="http://schemas.microsoft.com/office/powerpoint/2010/main" val="121023465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643769" y="1374658"/>
            <a:ext cx="1632056" cy="777169"/>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GB" sz="1224" dirty="0">
                <a:solidFill>
                  <a:schemeClr val="tx1"/>
                </a:solidFill>
              </a:rPr>
              <a:t>SaaS Applications</a:t>
            </a:r>
            <a:endParaRPr lang="en-US" sz="1224" dirty="0">
              <a:solidFill>
                <a:schemeClr val="tx1"/>
              </a:solidFill>
            </a:endParaRPr>
          </a:p>
        </p:txBody>
      </p:sp>
      <p:pic>
        <p:nvPicPr>
          <p:cNvPr id="2" name="Picture 1"/>
          <p:cNvPicPr>
            <a:picLocks noChangeAspect="1"/>
          </p:cNvPicPr>
          <p:nvPr/>
        </p:nvPicPr>
        <p:blipFill>
          <a:blip r:embed="rId3">
            <a:biLevel thresh="25000"/>
          </a:blip>
          <a:stretch>
            <a:fillRect/>
          </a:stretch>
        </p:blipFill>
        <p:spPr>
          <a:xfrm>
            <a:off x="2488335" y="1201273"/>
            <a:ext cx="527037" cy="346769"/>
          </a:xfrm>
          <a:prstGeom prst="rect">
            <a:avLst/>
          </a:prstGeom>
        </p:spPr>
      </p:pic>
      <p:sp>
        <p:nvSpPr>
          <p:cNvPr id="6" name="Rounded Rectangle 5"/>
          <p:cNvSpPr/>
          <p:nvPr/>
        </p:nvSpPr>
        <p:spPr>
          <a:xfrm>
            <a:off x="6272994" y="1366390"/>
            <a:ext cx="1632056" cy="777169"/>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GB" sz="1224" dirty="0">
                <a:solidFill>
                  <a:schemeClr val="tx1"/>
                </a:solidFill>
              </a:rPr>
              <a:t>Cloud Platforms</a:t>
            </a:r>
            <a:endParaRPr lang="en-US" sz="1224" dirty="0">
              <a:solidFill>
                <a:schemeClr val="tx1"/>
              </a:solidFill>
            </a:endParaRPr>
          </a:p>
        </p:txBody>
      </p:sp>
      <p:pic>
        <p:nvPicPr>
          <p:cNvPr id="7" name="Picture 6"/>
          <p:cNvPicPr>
            <a:picLocks noChangeAspect="1"/>
          </p:cNvPicPr>
          <p:nvPr/>
        </p:nvPicPr>
        <p:blipFill>
          <a:blip r:embed="rId3">
            <a:biLevel thresh="25000"/>
          </a:blip>
          <a:stretch>
            <a:fillRect/>
          </a:stretch>
        </p:blipFill>
        <p:spPr>
          <a:xfrm>
            <a:off x="6117560" y="1193006"/>
            <a:ext cx="527037" cy="346769"/>
          </a:xfrm>
          <a:prstGeom prst="rect">
            <a:avLst/>
          </a:prstGeom>
        </p:spPr>
      </p:pic>
      <p:sp>
        <p:nvSpPr>
          <p:cNvPr id="8" name="Rounded Rectangle 7"/>
          <p:cNvSpPr/>
          <p:nvPr/>
        </p:nvSpPr>
        <p:spPr>
          <a:xfrm>
            <a:off x="8129774" y="1366390"/>
            <a:ext cx="1632056" cy="777169"/>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GB" sz="1224" dirty="0">
                <a:solidFill>
                  <a:schemeClr val="tx1"/>
                </a:solidFill>
              </a:rPr>
              <a:t>Devices &amp; </a:t>
            </a:r>
            <a:r>
              <a:rPr lang="en-GB" sz="1224" dirty="0" smtClean="0">
                <a:solidFill>
                  <a:schemeClr val="tx1"/>
                </a:solidFill>
              </a:rPr>
              <a:t>things</a:t>
            </a:r>
            <a:endParaRPr lang="en-US" sz="1224" dirty="0">
              <a:solidFill>
                <a:schemeClr val="tx1"/>
              </a:solidFill>
            </a:endParaRPr>
          </a:p>
        </p:txBody>
      </p:sp>
      <p:pic>
        <p:nvPicPr>
          <p:cNvPr id="9" name="Picture 8"/>
          <p:cNvPicPr>
            <a:picLocks noChangeAspect="1"/>
          </p:cNvPicPr>
          <p:nvPr/>
        </p:nvPicPr>
        <p:blipFill>
          <a:blip r:embed="rId3">
            <a:biLevel thresh="25000"/>
          </a:blip>
          <a:stretch>
            <a:fillRect/>
          </a:stretch>
        </p:blipFill>
        <p:spPr>
          <a:xfrm>
            <a:off x="7974340" y="1193006"/>
            <a:ext cx="570173" cy="346769"/>
          </a:xfrm>
          <a:prstGeom prst="rect">
            <a:avLst/>
          </a:prstGeom>
        </p:spPr>
      </p:pic>
      <p:sp>
        <p:nvSpPr>
          <p:cNvPr id="10" name="Rounded Rectangle 9"/>
          <p:cNvSpPr/>
          <p:nvPr/>
        </p:nvSpPr>
        <p:spPr>
          <a:xfrm>
            <a:off x="4442432" y="1374658"/>
            <a:ext cx="1632056" cy="777169"/>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GB" sz="1224" dirty="0">
                <a:solidFill>
                  <a:schemeClr val="tx1"/>
                </a:solidFill>
              </a:rPr>
              <a:t>Partners</a:t>
            </a:r>
            <a:endParaRPr lang="en-US" sz="1224" dirty="0">
              <a:solidFill>
                <a:schemeClr val="tx1"/>
              </a:solidFill>
            </a:endParaRPr>
          </a:p>
        </p:txBody>
      </p:sp>
      <p:pic>
        <p:nvPicPr>
          <p:cNvPr id="11" name="Picture 10"/>
          <p:cNvPicPr>
            <a:picLocks noChangeAspect="1"/>
          </p:cNvPicPr>
          <p:nvPr/>
        </p:nvPicPr>
        <p:blipFill>
          <a:blip r:embed="rId3">
            <a:biLevel thresh="25000"/>
          </a:blip>
          <a:stretch>
            <a:fillRect/>
          </a:stretch>
        </p:blipFill>
        <p:spPr>
          <a:xfrm>
            <a:off x="4286998" y="1201273"/>
            <a:ext cx="570173" cy="346769"/>
          </a:xfrm>
          <a:prstGeom prst="rect">
            <a:avLst/>
          </a:prstGeom>
        </p:spPr>
      </p:pic>
      <p:sp>
        <p:nvSpPr>
          <p:cNvPr id="12" name="Rounded Rectangle 11"/>
          <p:cNvSpPr/>
          <p:nvPr/>
        </p:nvSpPr>
        <p:spPr>
          <a:xfrm>
            <a:off x="2652631" y="3229240"/>
            <a:ext cx="7106888" cy="2642376"/>
          </a:xfrm>
          <a:prstGeom prst="roundRect">
            <a:avLst/>
          </a:prstGeom>
          <a:ln/>
        </p:spPr>
        <p:style>
          <a:lnRef idx="3">
            <a:schemeClr val="lt1"/>
          </a:lnRef>
          <a:fillRef idx="1">
            <a:schemeClr val="dk1"/>
          </a:fillRef>
          <a:effectRef idx="1">
            <a:schemeClr val="dk1"/>
          </a:effectRef>
          <a:fontRef idx="minor">
            <a:schemeClr val="lt1"/>
          </a:fontRef>
        </p:style>
        <p:txBody>
          <a:bodyPr rtlCol="0" anchor="t" anchorCtr="0"/>
          <a:lstStyle/>
          <a:p>
            <a:pPr algn="ctr"/>
            <a:r>
              <a:rPr lang="en-GB" sz="1224" dirty="0">
                <a:solidFill>
                  <a:schemeClr val="tx1"/>
                </a:solidFill>
              </a:rPr>
              <a:t>Enterprise</a:t>
            </a:r>
            <a:endParaRPr lang="en-US" sz="1224" dirty="0">
              <a:solidFill>
                <a:schemeClr val="tx1"/>
              </a:solidFill>
            </a:endParaRPr>
          </a:p>
        </p:txBody>
      </p:sp>
      <p:sp>
        <p:nvSpPr>
          <p:cNvPr id="13" name="Rounded Rectangle 12"/>
          <p:cNvSpPr/>
          <p:nvPr/>
        </p:nvSpPr>
        <p:spPr>
          <a:xfrm>
            <a:off x="2937717" y="3829280"/>
            <a:ext cx="1632056" cy="777169"/>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GB" sz="1224" dirty="0">
                <a:solidFill>
                  <a:schemeClr val="tx1"/>
                </a:solidFill>
              </a:rPr>
              <a:t>Servers</a:t>
            </a:r>
            <a:endParaRPr lang="en-US" sz="1224" dirty="0">
              <a:solidFill>
                <a:schemeClr val="tx1"/>
              </a:solidFill>
            </a:endParaRPr>
          </a:p>
        </p:txBody>
      </p:sp>
      <p:sp>
        <p:nvSpPr>
          <p:cNvPr id="14" name="Rounded Rectangle 13"/>
          <p:cNvSpPr/>
          <p:nvPr/>
        </p:nvSpPr>
        <p:spPr>
          <a:xfrm>
            <a:off x="2937717" y="4817905"/>
            <a:ext cx="1632056" cy="777169"/>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GB" sz="1224" dirty="0">
                <a:solidFill>
                  <a:schemeClr val="tx1"/>
                </a:solidFill>
              </a:rPr>
              <a:t>Enterprise </a:t>
            </a:r>
            <a:r>
              <a:rPr lang="en-GB" sz="1224" dirty="0" smtClean="0">
                <a:solidFill>
                  <a:schemeClr val="tx1"/>
                </a:solidFill>
              </a:rPr>
              <a:t>applications</a:t>
            </a:r>
            <a:endParaRPr lang="en-US" sz="1224" dirty="0">
              <a:solidFill>
                <a:schemeClr val="tx1"/>
              </a:solidFill>
            </a:endParaRPr>
          </a:p>
        </p:txBody>
      </p:sp>
      <p:sp>
        <p:nvSpPr>
          <p:cNvPr id="15" name="Rounded Rectangle 14"/>
          <p:cNvSpPr/>
          <p:nvPr/>
        </p:nvSpPr>
        <p:spPr>
          <a:xfrm>
            <a:off x="5390047" y="3824758"/>
            <a:ext cx="1632056" cy="777169"/>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GB" sz="1224" dirty="0">
                <a:solidFill>
                  <a:schemeClr val="tx1"/>
                </a:solidFill>
              </a:rPr>
              <a:t>Custom </a:t>
            </a:r>
            <a:r>
              <a:rPr lang="en-GB" sz="1224" dirty="0" smtClean="0">
                <a:solidFill>
                  <a:schemeClr val="tx1"/>
                </a:solidFill>
              </a:rPr>
              <a:t>applications</a:t>
            </a:r>
            <a:endParaRPr lang="en-US" sz="1224" dirty="0">
              <a:solidFill>
                <a:schemeClr val="tx1"/>
              </a:solidFill>
            </a:endParaRPr>
          </a:p>
        </p:txBody>
      </p:sp>
      <p:sp>
        <p:nvSpPr>
          <p:cNvPr id="16" name="Rounded Rectangle 15"/>
          <p:cNvSpPr/>
          <p:nvPr/>
        </p:nvSpPr>
        <p:spPr>
          <a:xfrm>
            <a:off x="5390047" y="4817905"/>
            <a:ext cx="1632056" cy="777169"/>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GB" sz="1224" dirty="0">
                <a:solidFill>
                  <a:schemeClr val="tx1"/>
                </a:solidFill>
              </a:rPr>
              <a:t>Databases</a:t>
            </a:r>
            <a:endParaRPr lang="en-US" sz="1224" dirty="0">
              <a:solidFill>
                <a:schemeClr val="tx1"/>
              </a:solidFill>
            </a:endParaRPr>
          </a:p>
        </p:txBody>
      </p:sp>
      <p:sp>
        <p:nvSpPr>
          <p:cNvPr id="17" name="Rounded Rectangle 16"/>
          <p:cNvSpPr/>
          <p:nvPr/>
        </p:nvSpPr>
        <p:spPr>
          <a:xfrm>
            <a:off x="7842377" y="3824758"/>
            <a:ext cx="1632056" cy="777169"/>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GB" sz="1224" dirty="0">
                <a:solidFill>
                  <a:schemeClr val="tx1"/>
                </a:solidFill>
              </a:rPr>
              <a:t>Networking &amp; </a:t>
            </a:r>
            <a:r>
              <a:rPr lang="en-GB" sz="1224" dirty="0" smtClean="0">
                <a:solidFill>
                  <a:schemeClr val="tx1"/>
                </a:solidFill>
              </a:rPr>
              <a:t>infrastructure</a:t>
            </a:r>
            <a:endParaRPr lang="en-US" sz="1224" dirty="0">
              <a:solidFill>
                <a:schemeClr val="tx1"/>
              </a:solidFill>
            </a:endParaRPr>
          </a:p>
        </p:txBody>
      </p:sp>
      <p:pic>
        <p:nvPicPr>
          <p:cNvPr id="18" name="Picture 17"/>
          <p:cNvPicPr>
            <a:picLocks noChangeAspect="1"/>
          </p:cNvPicPr>
          <p:nvPr/>
        </p:nvPicPr>
        <p:blipFill>
          <a:blip r:embed="rId4">
            <a:biLevel thresh="25000"/>
          </a:blip>
          <a:stretch>
            <a:fillRect/>
          </a:stretch>
        </p:blipFill>
        <p:spPr>
          <a:xfrm>
            <a:off x="2641457" y="2924703"/>
            <a:ext cx="324331" cy="509954"/>
          </a:xfrm>
          <a:prstGeom prst="rect">
            <a:avLst/>
          </a:prstGeom>
        </p:spPr>
      </p:pic>
      <p:sp>
        <p:nvSpPr>
          <p:cNvPr id="19" name="Title 18"/>
          <p:cNvSpPr>
            <a:spLocks noGrp="1"/>
          </p:cNvSpPr>
          <p:nvPr>
            <p:ph type="title"/>
          </p:nvPr>
        </p:nvSpPr>
        <p:spPr/>
        <p:txBody>
          <a:bodyPr/>
          <a:lstStyle/>
          <a:p>
            <a:r>
              <a:rPr lang="en-GB" dirty="0" smtClean="0"/>
              <a:t>The modern enterprise</a:t>
            </a:r>
            <a:endParaRPr lang="en-US" dirty="0"/>
          </a:p>
        </p:txBody>
      </p:sp>
      <p:cxnSp>
        <p:nvCxnSpPr>
          <p:cNvPr id="20" name="Straight Arrow Connector 19"/>
          <p:cNvCxnSpPr/>
          <p:nvPr/>
        </p:nvCxnSpPr>
        <p:spPr>
          <a:xfrm flipV="1">
            <a:off x="3574062" y="2151828"/>
            <a:ext cx="1" cy="999695"/>
          </a:xfrm>
          <a:prstGeom prst="straightConnector1">
            <a:avLst/>
          </a:prstGeom>
          <a:ln w="508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239107" y="2141203"/>
            <a:ext cx="1" cy="999695"/>
          </a:xfrm>
          <a:prstGeom prst="straightConnector1">
            <a:avLst/>
          </a:prstGeom>
          <a:ln w="508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7096919" y="2151828"/>
            <a:ext cx="1" cy="999695"/>
          </a:xfrm>
          <a:prstGeom prst="straightConnector1">
            <a:avLst/>
          </a:prstGeom>
          <a:ln w="508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9014248" y="2151827"/>
            <a:ext cx="1" cy="999695"/>
          </a:xfrm>
          <a:prstGeom prst="straightConnector1">
            <a:avLst/>
          </a:prstGeom>
          <a:ln w="508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7842377" y="4817905"/>
            <a:ext cx="1632056" cy="777169"/>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GB" sz="1224" dirty="0">
                <a:solidFill>
                  <a:schemeClr val="tx1"/>
                </a:solidFill>
              </a:rPr>
              <a:t>Data &amp; </a:t>
            </a:r>
            <a:r>
              <a:rPr lang="en-GB" sz="1224" dirty="0" smtClean="0">
                <a:solidFill>
                  <a:schemeClr val="tx1"/>
                </a:solidFill>
              </a:rPr>
              <a:t>intelligence</a:t>
            </a:r>
            <a:endParaRPr lang="en-US" sz="1224" dirty="0">
              <a:solidFill>
                <a:schemeClr val="tx1"/>
              </a:solidFill>
            </a:endParaRPr>
          </a:p>
        </p:txBody>
      </p:sp>
    </p:spTree>
    <p:extLst>
      <p:ext uri="{BB962C8B-B14F-4D97-AF65-F5344CB8AC3E}">
        <p14:creationId xmlns:p14="http://schemas.microsoft.com/office/powerpoint/2010/main" val="363584957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2113781" y="1655434"/>
            <a:ext cx="5040546" cy="1813096"/>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en-US" sz="1224" dirty="0">
              <a:solidFill>
                <a:schemeClr val="tx1"/>
              </a:solidFill>
            </a:endParaRPr>
          </a:p>
        </p:txBody>
      </p:sp>
      <p:sp>
        <p:nvSpPr>
          <p:cNvPr id="30" name="Rounded Rectangle 29"/>
          <p:cNvSpPr/>
          <p:nvPr/>
        </p:nvSpPr>
        <p:spPr>
          <a:xfrm>
            <a:off x="2113781" y="5022718"/>
            <a:ext cx="5040560" cy="1910684"/>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en-US" sz="1224" dirty="0">
              <a:solidFill>
                <a:schemeClr val="tx1"/>
              </a:solidFill>
            </a:endParaRPr>
          </a:p>
        </p:txBody>
      </p:sp>
      <p:sp>
        <p:nvSpPr>
          <p:cNvPr id="2" name="Title 1"/>
          <p:cNvSpPr>
            <a:spLocks noGrp="1"/>
          </p:cNvSpPr>
          <p:nvPr>
            <p:ph type="title"/>
          </p:nvPr>
        </p:nvSpPr>
        <p:spPr/>
        <p:txBody>
          <a:bodyPr/>
          <a:lstStyle/>
          <a:p>
            <a:r>
              <a:rPr lang="en-GB" dirty="0" smtClean="0"/>
              <a:t>The hybrid enterprise</a:t>
            </a:r>
            <a:endParaRPr lang="en-US" dirty="0"/>
          </a:p>
        </p:txBody>
      </p:sp>
      <p:sp>
        <p:nvSpPr>
          <p:cNvPr id="9" name="Rounded Rectangle 8"/>
          <p:cNvSpPr/>
          <p:nvPr/>
        </p:nvSpPr>
        <p:spPr>
          <a:xfrm>
            <a:off x="8542096" y="1243471"/>
            <a:ext cx="2106007" cy="531050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36" dirty="0"/>
              <a:t>Partners</a:t>
            </a:r>
          </a:p>
        </p:txBody>
      </p:sp>
      <p:sp>
        <p:nvSpPr>
          <p:cNvPr id="3" name="Rounded Rectangle 2"/>
          <p:cNvSpPr/>
          <p:nvPr/>
        </p:nvSpPr>
        <p:spPr>
          <a:xfrm>
            <a:off x="2643258" y="5946754"/>
            <a:ext cx="4274432" cy="544019"/>
          </a:xfrm>
          <a:prstGeom prst="roundRect">
            <a:avLst/>
          </a:prstGeom>
          <a:ln>
            <a:solidFill>
              <a:schemeClr val="tx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836" dirty="0">
                <a:gradFill>
                  <a:gsLst>
                    <a:gs pos="21951">
                      <a:schemeClr val="tx1"/>
                    </a:gs>
                    <a:gs pos="45000">
                      <a:schemeClr val="tx1"/>
                    </a:gs>
                  </a:gsLst>
                  <a:lin ang="5400000" scaled="1"/>
                </a:gradFill>
              </a:rPr>
              <a:t>Applications</a:t>
            </a:r>
          </a:p>
        </p:txBody>
      </p:sp>
      <p:sp>
        <p:nvSpPr>
          <p:cNvPr id="4" name="Rounded Rectangle 3"/>
          <p:cNvSpPr/>
          <p:nvPr/>
        </p:nvSpPr>
        <p:spPr>
          <a:xfrm>
            <a:off x="2643258" y="5339536"/>
            <a:ext cx="4274432" cy="544019"/>
          </a:xfrm>
          <a:prstGeom prst="roundRect">
            <a:avLst/>
          </a:prstGeom>
          <a:solidFill>
            <a:schemeClr val="accent2">
              <a:lumMod val="50000"/>
            </a:schemeClr>
          </a:solidFill>
          <a:ln>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36" dirty="0">
                <a:gradFill>
                  <a:gsLst>
                    <a:gs pos="21951">
                      <a:schemeClr val="tx1"/>
                    </a:gs>
                    <a:gs pos="45000">
                      <a:schemeClr val="tx1"/>
                    </a:gs>
                  </a:gsLst>
                  <a:lin ang="5400000" scaled="1"/>
                </a:gradFill>
              </a:rPr>
              <a:t>Integration</a:t>
            </a:r>
          </a:p>
        </p:txBody>
      </p:sp>
      <p:pic>
        <p:nvPicPr>
          <p:cNvPr id="5" name="Picture 4"/>
          <p:cNvPicPr>
            <a:picLocks noChangeAspect="1"/>
          </p:cNvPicPr>
          <p:nvPr/>
        </p:nvPicPr>
        <p:blipFill>
          <a:blip r:embed="rId2">
            <a:biLevel thresh="50000"/>
          </a:blip>
          <a:stretch>
            <a:fillRect/>
          </a:stretch>
        </p:blipFill>
        <p:spPr>
          <a:xfrm>
            <a:off x="1594080" y="4494098"/>
            <a:ext cx="936275" cy="1340839"/>
          </a:xfrm>
          <a:prstGeom prst="rect">
            <a:avLst/>
          </a:prstGeom>
        </p:spPr>
      </p:pic>
      <p:sp>
        <p:nvSpPr>
          <p:cNvPr id="6" name="Rounded Rectangle 5"/>
          <p:cNvSpPr/>
          <p:nvPr/>
        </p:nvSpPr>
        <p:spPr>
          <a:xfrm>
            <a:off x="2643258" y="2642375"/>
            <a:ext cx="4274432" cy="544019"/>
          </a:xfrm>
          <a:prstGeom prst="roundRect">
            <a:avLst/>
          </a:prstGeom>
          <a:solidFill>
            <a:schemeClr val="accent2">
              <a:lumMod val="50000"/>
            </a:schemeClr>
          </a:solidFill>
          <a:ln>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36" dirty="0">
                <a:gradFill>
                  <a:gsLst>
                    <a:gs pos="21951">
                      <a:schemeClr val="tx1"/>
                    </a:gs>
                    <a:gs pos="45000">
                      <a:schemeClr val="tx1"/>
                    </a:gs>
                  </a:gsLst>
                  <a:lin ang="5400000" scaled="1"/>
                </a:gradFill>
              </a:rPr>
              <a:t>Integration</a:t>
            </a:r>
          </a:p>
        </p:txBody>
      </p:sp>
      <p:sp>
        <p:nvSpPr>
          <p:cNvPr id="7" name="Rounded Rectangle 6"/>
          <p:cNvSpPr/>
          <p:nvPr/>
        </p:nvSpPr>
        <p:spPr>
          <a:xfrm>
            <a:off x="2643258" y="2035157"/>
            <a:ext cx="4274432" cy="544019"/>
          </a:xfrm>
          <a:prstGeom prst="roundRect">
            <a:avLst/>
          </a:prstGeom>
          <a:ln>
            <a:solidFill>
              <a:schemeClr val="tx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836" dirty="0">
                <a:gradFill>
                  <a:gsLst>
                    <a:gs pos="21951">
                      <a:schemeClr val="tx1"/>
                    </a:gs>
                    <a:gs pos="45000">
                      <a:schemeClr val="tx1"/>
                    </a:gs>
                  </a:gsLst>
                  <a:lin ang="5400000" scaled="1"/>
                </a:gradFill>
              </a:rPr>
              <a:t>Applications</a:t>
            </a:r>
          </a:p>
        </p:txBody>
      </p:sp>
      <p:pic>
        <p:nvPicPr>
          <p:cNvPr id="8" name="Picture 7"/>
          <p:cNvPicPr>
            <a:picLocks noChangeAspect="1"/>
          </p:cNvPicPr>
          <p:nvPr/>
        </p:nvPicPr>
        <p:blipFill>
          <a:blip r:embed="rId3"/>
          <a:stretch>
            <a:fillRect/>
          </a:stretch>
        </p:blipFill>
        <p:spPr>
          <a:xfrm>
            <a:off x="1358728" y="1441764"/>
            <a:ext cx="1316637" cy="729573"/>
          </a:xfrm>
          <a:prstGeom prst="rect">
            <a:avLst/>
          </a:prstGeom>
        </p:spPr>
      </p:pic>
      <p:cxnSp>
        <p:nvCxnSpPr>
          <p:cNvPr id="15" name="Straight Arrow Connector 14"/>
          <p:cNvCxnSpPr/>
          <p:nvPr/>
        </p:nvCxnSpPr>
        <p:spPr>
          <a:xfrm>
            <a:off x="5769870" y="2307167"/>
            <a:ext cx="0" cy="649127"/>
          </a:xfrm>
          <a:prstGeom prst="straightConnector1">
            <a:avLst/>
          </a:prstGeom>
          <a:ln w="508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731295" y="5622191"/>
            <a:ext cx="0" cy="649127"/>
          </a:xfrm>
          <a:prstGeom prst="straightConnector1">
            <a:avLst/>
          </a:prstGeom>
          <a:ln w="508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8775770" y="1808964"/>
            <a:ext cx="1632056" cy="777169"/>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GB" sz="1224" dirty="0">
                <a:gradFill>
                  <a:gsLst>
                    <a:gs pos="21951">
                      <a:schemeClr val="tx1"/>
                    </a:gs>
                    <a:gs pos="45000">
                      <a:schemeClr val="tx1"/>
                    </a:gs>
                  </a:gsLst>
                  <a:lin ang="5400000" scaled="1"/>
                </a:gradFill>
              </a:rPr>
              <a:t>SaaS Applications</a:t>
            </a:r>
            <a:endParaRPr lang="en-US" sz="1224" dirty="0">
              <a:gradFill>
                <a:gsLst>
                  <a:gs pos="21951">
                    <a:schemeClr val="tx1"/>
                  </a:gs>
                  <a:gs pos="45000">
                    <a:schemeClr val="tx1"/>
                  </a:gs>
                </a:gsLst>
                <a:lin ang="5400000" scaled="1"/>
              </a:gradFill>
            </a:endParaRPr>
          </a:p>
        </p:txBody>
      </p:sp>
      <p:pic>
        <p:nvPicPr>
          <p:cNvPr id="20" name="Picture 19"/>
          <p:cNvPicPr>
            <a:picLocks noChangeAspect="1"/>
          </p:cNvPicPr>
          <p:nvPr/>
        </p:nvPicPr>
        <p:blipFill>
          <a:blip r:embed="rId4">
            <a:biLevel thresh="25000"/>
          </a:blip>
          <a:stretch>
            <a:fillRect/>
          </a:stretch>
        </p:blipFill>
        <p:spPr>
          <a:xfrm>
            <a:off x="8620336" y="1635579"/>
            <a:ext cx="527037" cy="346769"/>
          </a:xfrm>
          <a:prstGeom prst="rect">
            <a:avLst/>
          </a:prstGeom>
        </p:spPr>
      </p:pic>
      <p:sp>
        <p:nvSpPr>
          <p:cNvPr id="21" name="Rounded Rectangle 20"/>
          <p:cNvSpPr/>
          <p:nvPr/>
        </p:nvSpPr>
        <p:spPr>
          <a:xfrm>
            <a:off x="8775770" y="2895238"/>
            <a:ext cx="1632056" cy="777169"/>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GB" sz="1224" dirty="0">
                <a:gradFill>
                  <a:gsLst>
                    <a:gs pos="21951">
                      <a:schemeClr val="tx1"/>
                    </a:gs>
                    <a:gs pos="45000">
                      <a:schemeClr val="tx1"/>
                    </a:gs>
                  </a:gsLst>
                  <a:lin ang="5400000" scaled="1"/>
                </a:gradFill>
              </a:rPr>
              <a:t>Partners</a:t>
            </a:r>
            <a:endParaRPr lang="en-US" sz="1224" dirty="0">
              <a:gradFill>
                <a:gsLst>
                  <a:gs pos="21951">
                    <a:schemeClr val="tx1"/>
                  </a:gs>
                  <a:gs pos="45000">
                    <a:schemeClr val="tx1"/>
                  </a:gs>
                </a:gsLst>
                <a:lin ang="5400000" scaled="1"/>
              </a:gradFill>
            </a:endParaRPr>
          </a:p>
        </p:txBody>
      </p:sp>
      <p:pic>
        <p:nvPicPr>
          <p:cNvPr id="22" name="Picture 21"/>
          <p:cNvPicPr>
            <a:picLocks noChangeAspect="1"/>
          </p:cNvPicPr>
          <p:nvPr/>
        </p:nvPicPr>
        <p:blipFill>
          <a:blip r:embed="rId4">
            <a:biLevel thresh="25000"/>
          </a:blip>
          <a:stretch>
            <a:fillRect/>
          </a:stretch>
        </p:blipFill>
        <p:spPr>
          <a:xfrm>
            <a:off x="8620336" y="2721854"/>
            <a:ext cx="570173" cy="346769"/>
          </a:xfrm>
          <a:prstGeom prst="rect">
            <a:avLst/>
          </a:prstGeom>
        </p:spPr>
      </p:pic>
      <p:sp>
        <p:nvSpPr>
          <p:cNvPr id="23" name="Rounded Rectangle 22"/>
          <p:cNvSpPr/>
          <p:nvPr/>
        </p:nvSpPr>
        <p:spPr>
          <a:xfrm>
            <a:off x="8782896" y="4042161"/>
            <a:ext cx="1632056" cy="777169"/>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GB" sz="1224" dirty="0">
                <a:solidFill>
                  <a:schemeClr val="tx1"/>
                </a:solidFill>
              </a:rPr>
              <a:t>Cloud </a:t>
            </a:r>
            <a:r>
              <a:rPr lang="en-GB" sz="1224" dirty="0" smtClean="0">
                <a:solidFill>
                  <a:schemeClr val="tx1"/>
                </a:solidFill>
              </a:rPr>
              <a:t>platforms</a:t>
            </a:r>
            <a:endParaRPr lang="en-US" sz="1224" dirty="0">
              <a:solidFill>
                <a:schemeClr val="tx1"/>
              </a:solidFill>
            </a:endParaRPr>
          </a:p>
        </p:txBody>
      </p:sp>
      <p:pic>
        <p:nvPicPr>
          <p:cNvPr id="24" name="Picture 23"/>
          <p:cNvPicPr>
            <a:picLocks noChangeAspect="1"/>
          </p:cNvPicPr>
          <p:nvPr/>
        </p:nvPicPr>
        <p:blipFill>
          <a:blip r:embed="rId4">
            <a:biLevel thresh="25000"/>
          </a:blip>
          <a:stretch>
            <a:fillRect/>
          </a:stretch>
        </p:blipFill>
        <p:spPr>
          <a:xfrm>
            <a:off x="8627462" y="3868776"/>
            <a:ext cx="527037" cy="346769"/>
          </a:xfrm>
          <a:prstGeom prst="rect">
            <a:avLst/>
          </a:prstGeom>
        </p:spPr>
      </p:pic>
      <p:sp>
        <p:nvSpPr>
          <p:cNvPr id="25" name="Rounded Rectangle 24"/>
          <p:cNvSpPr/>
          <p:nvPr/>
        </p:nvSpPr>
        <p:spPr>
          <a:xfrm>
            <a:off x="8782896" y="5133073"/>
            <a:ext cx="1632056" cy="777169"/>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GB" sz="1224" dirty="0">
                <a:gradFill>
                  <a:gsLst>
                    <a:gs pos="21951">
                      <a:schemeClr val="tx1"/>
                    </a:gs>
                    <a:gs pos="45000">
                      <a:schemeClr val="tx1"/>
                    </a:gs>
                  </a:gsLst>
                  <a:lin ang="5400000" scaled="1"/>
                </a:gradFill>
              </a:rPr>
              <a:t>Devices &amp; </a:t>
            </a:r>
            <a:r>
              <a:rPr lang="en-GB" sz="1224" dirty="0" smtClean="0">
                <a:gradFill>
                  <a:gsLst>
                    <a:gs pos="21951">
                      <a:schemeClr val="tx1"/>
                    </a:gs>
                    <a:gs pos="45000">
                      <a:schemeClr val="tx1"/>
                    </a:gs>
                  </a:gsLst>
                  <a:lin ang="5400000" scaled="1"/>
                </a:gradFill>
              </a:rPr>
              <a:t>things</a:t>
            </a:r>
            <a:endParaRPr lang="en-US" sz="1224" dirty="0">
              <a:gradFill>
                <a:gsLst>
                  <a:gs pos="21951">
                    <a:schemeClr val="tx1"/>
                  </a:gs>
                  <a:gs pos="45000">
                    <a:schemeClr val="tx1"/>
                  </a:gs>
                </a:gsLst>
                <a:lin ang="5400000" scaled="1"/>
              </a:gradFill>
            </a:endParaRPr>
          </a:p>
        </p:txBody>
      </p:sp>
      <p:pic>
        <p:nvPicPr>
          <p:cNvPr id="26" name="Picture 25"/>
          <p:cNvPicPr>
            <a:picLocks noChangeAspect="1"/>
          </p:cNvPicPr>
          <p:nvPr/>
        </p:nvPicPr>
        <p:blipFill>
          <a:blip r:embed="rId4">
            <a:biLevel thresh="25000"/>
          </a:blip>
          <a:stretch>
            <a:fillRect/>
          </a:stretch>
        </p:blipFill>
        <p:spPr>
          <a:xfrm>
            <a:off x="8627462" y="4959689"/>
            <a:ext cx="570173" cy="346769"/>
          </a:xfrm>
          <a:prstGeom prst="rect">
            <a:avLst/>
          </a:prstGeom>
        </p:spPr>
      </p:pic>
      <p:cxnSp>
        <p:nvCxnSpPr>
          <p:cNvPr id="36" name="Straight Connector 35"/>
          <p:cNvCxnSpPr/>
          <p:nvPr/>
        </p:nvCxnSpPr>
        <p:spPr>
          <a:xfrm>
            <a:off x="7719322" y="1010320"/>
            <a:ext cx="0" cy="5751054"/>
          </a:xfrm>
          <a:prstGeom prst="line">
            <a:avLst/>
          </a:prstGeom>
          <a:ln w="889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6" idx="2"/>
            <a:endCxn id="4" idx="0"/>
          </p:cNvCxnSpPr>
          <p:nvPr/>
        </p:nvCxnSpPr>
        <p:spPr>
          <a:xfrm>
            <a:off x="4780474" y="3186395"/>
            <a:ext cx="0" cy="2153142"/>
          </a:xfrm>
          <a:prstGeom prst="straightConnector1">
            <a:avLst/>
          </a:prstGeom>
          <a:ln w="889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671432" y="1692024"/>
            <a:ext cx="793391" cy="382308"/>
          </a:xfrm>
          <a:prstGeom prst="rect">
            <a:avLst/>
          </a:prstGeom>
          <a:noFill/>
        </p:spPr>
        <p:txBody>
          <a:bodyPr wrap="none" rtlCol="0">
            <a:spAutoFit/>
          </a:bodyPr>
          <a:lstStyle/>
          <a:p>
            <a:r>
              <a:rPr lang="en-GB" sz="1836" dirty="0"/>
              <a:t>Azure</a:t>
            </a:r>
            <a:endParaRPr lang="en-US" sz="1836" dirty="0"/>
          </a:p>
        </p:txBody>
      </p:sp>
      <p:sp>
        <p:nvSpPr>
          <p:cNvPr id="45" name="TextBox 44"/>
          <p:cNvSpPr txBox="1"/>
          <p:nvPr/>
        </p:nvSpPr>
        <p:spPr>
          <a:xfrm>
            <a:off x="2320359" y="6515391"/>
            <a:ext cx="1404849" cy="382308"/>
          </a:xfrm>
          <a:prstGeom prst="rect">
            <a:avLst/>
          </a:prstGeom>
          <a:noFill/>
        </p:spPr>
        <p:txBody>
          <a:bodyPr wrap="none" rtlCol="0">
            <a:spAutoFit/>
          </a:bodyPr>
          <a:lstStyle/>
          <a:p>
            <a:r>
              <a:rPr lang="en-GB" sz="1836" dirty="0">
                <a:gradFill>
                  <a:gsLst>
                    <a:gs pos="21951">
                      <a:schemeClr val="tx1"/>
                    </a:gs>
                    <a:gs pos="45000">
                      <a:schemeClr val="tx1"/>
                    </a:gs>
                  </a:gsLst>
                  <a:lin ang="5400000" scaled="1"/>
                </a:gradFill>
              </a:rPr>
              <a:t>On </a:t>
            </a:r>
            <a:r>
              <a:rPr lang="en-GB" sz="1836" dirty="0" smtClean="0">
                <a:gradFill>
                  <a:gsLst>
                    <a:gs pos="21951">
                      <a:schemeClr val="tx1"/>
                    </a:gs>
                    <a:gs pos="45000">
                      <a:schemeClr val="tx1"/>
                    </a:gs>
                  </a:gsLst>
                  <a:lin ang="5400000" scaled="1"/>
                </a:gradFill>
              </a:rPr>
              <a:t>premise</a:t>
            </a:r>
            <a:endParaRPr lang="en-US" sz="1836" dirty="0">
              <a:gradFill>
                <a:gsLst>
                  <a:gs pos="21951">
                    <a:schemeClr val="tx1"/>
                  </a:gs>
                  <a:gs pos="45000">
                    <a:schemeClr val="tx1"/>
                  </a:gs>
                </a:gsLst>
                <a:lin ang="5400000" scaled="1"/>
              </a:gradFill>
            </a:endParaRPr>
          </a:p>
        </p:txBody>
      </p:sp>
      <p:cxnSp>
        <p:nvCxnSpPr>
          <p:cNvPr id="11" name="Straight Arrow Connector 10"/>
          <p:cNvCxnSpPr/>
          <p:nvPr/>
        </p:nvCxnSpPr>
        <p:spPr>
          <a:xfrm>
            <a:off x="7044334" y="2895238"/>
            <a:ext cx="1349979" cy="0"/>
          </a:xfrm>
          <a:prstGeom prst="straightConnector1">
            <a:avLst/>
          </a:prstGeom>
          <a:ln w="508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044334" y="5611546"/>
            <a:ext cx="1349979" cy="10645"/>
          </a:xfrm>
          <a:prstGeom prst="straightConnector1">
            <a:avLst/>
          </a:prstGeom>
          <a:ln w="508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4937622" y="3527697"/>
            <a:ext cx="5601094" cy="1452705"/>
            <a:chOff x="3346219" y="2209033"/>
            <a:chExt cx="5491767" cy="1424349"/>
          </a:xfrm>
        </p:grpSpPr>
        <p:cxnSp>
          <p:nvCxnSpPr>
            <p:cNvPr id="42" name="Straight Arrow Connector 41"/>
            <p:cNvCxnSpPr/>
            <p:nvPr/>
          </p:nvCxnSpPr>
          <p:spPr>
            <a:xfrm flipH="1">
              <a:off x="3346219" y="2903421"/>
              <a:ext cx="1854465" cy="5219"/>
            </a:xfrm>
            <a:prstGeom prst="straightConnector1">
              <a:avLst/>
            </a:prstGeom>
            <a:ln w="1270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613586" y="2209033"/>
              <a:ext cx="4224400" cy="1424349"/>
            </a:xfrm>
            <a:prstGeom prst="rect">
              <a:avLst/>
            </a:prstGeom>
            <a:solidFill>
              <a:schemeClr val="tx1"/>
            </a:solidFill>
            <a:ln>
              <a:noFill/>
            </a:ln>
          </p:spPr>
          <p:txBody>
            <a:bodyPr wrap="square" lIns="146304" tIns="109728" rIns="146304" bIns="109728" rtlCol="0">
              <a:spAutoFit/>
            </a:bodyPr>
            <a:lstStyle/>
            <a:p>
              <a:r>
                <a:rPr lang="en-GB" sz="2000" b="1" dirty="0">
                  <a:gradFill>
                    <a:gsLst>
                      <a:gs pos="9756">
                        <a:schemeClr val="bg1"/>
                      </a:gs>
                      <a:gs pos="72000">
                        <a:schemeClr val="bg1"/>
                      </a:gs>
                    </a:gsLst>
                    <a:lin ang="5400000" scaled="1"/>
                  </a:gradFill>
                  <a:latin typeface="Segoe UI Semibold" panose="020B0702040204020203" pitchFamily="34" charset="0"/>
                  <a:cs typeface="Segoe UI Semibold" panose="020B0702040204020203" pitchFamily="34" charset="0"/>
                </a:rPr>
                <a:t>What is this</a:t>
              </a:r>
              <a:r>
                <a:rPr lang="en-GB" sz="2000" b="1" dirty="0" smtClean="0">
                  <a:gradFill>
                    <a:gsLst>
                      <a:gs pos="9756">
                        <a:schemeClr val="bg1"/>
                      </a:gs>
                      <a:gs pos="72000">
                        <a:schemeClr val="bg1"/>
                      </a:gs>
                    </a:gsLst>
                    <a:lin ang="5400000" scaled="1"/>
                  </a:gradFill>
                  <a:latin typeface="Segoe UI Semibold" panose="020B0702040204020203" pitchFamily="34" charset="0"/>
                  <a:cs typeface="Segoe UI Semibold" panose="020B0702040204020203" pitchFamily="34" charset="0"/>
                </a:rPr>
                <a:t>?</a:t>
              </a:r>
              <a:endParaRPr lang="en-GB" sz="2000" b="1" dirty="0">
                <a:gradFill>
                  <a:gsLst>
                    <a:gs pos="9756">
                      <a:schemeClr val="bg1"/>
                    </a:gs>
                    <a:gs pos="72000">
                      <a:schemeClr val="bg1"/>
                    </a:gs>
                  </a:gsLst>
                  <a:lin ang="5400000" scaled="1"/>
                </a:gradFill>
                <a:latin typeface="Segoe UI Semibold" panose="020B0702040204020203" pitchFamily="34" charset="0"/>
                <a:cs typeface="Segoe UI Semibold" panose="020B0702040204020203" pitchFamily="34" charset="0"/>
              </a:endParaRPr>
            </a:p>
            <a:p>
              <a:r>
                <a:rPr lang="en-GB" sz="2000" b="1" dirty="0">
                  <a:gradFill>
                    <a:gsLst>
                      <a:gs pos="9756">
                        <a:schemeClr val="bg1"/>
                      </a:gs>
                      <a:gs pos="72000">
                        <a:schemeClr val="bg1"/>
                      </a:gs>
                    </a:gsLst>
                    <a:lin ang="5400000" scaled="1"/>
                  </a:gradFill>
                  <a:latin typeface="Segoe UI Semibold" panose="020B0702040204020203" pitchFamily="34" charset="0"/>
                  <a:cs typeface="Segoe UI Semibold" panose="020B0702040204020203" pitchFamily="34" charset="0"/>
                </a:rPr>
                <a:t>How do we connect our capability in the cloud with our capability </a:t>
              </a:r>
              <a:r>
                <a:rPr lang="en-GB" sz="2000" b="1" dirty="0" smtClean="0">
                  <a:gradFill>
                    <a:gsLst>
                      <a:gs pos="9756">
                        <a:schemeClr val="bg1"/>
                      </a:gs>
                      <a:gs pos="72000">
                        <a:schemeClr val="bg1"/>
                      </a:gs>
                    </a:gsLst>
                    <a:lin ang="5400000" scaled="1"/>
                  </a:gradFill>
                  <a:latin typeface="Segoe UI Semibold" panose="020B0702040204020203" pitchFamily="34" charset="0"/>
                  <a:cs typeface="Segoe UI Semibold" panose="020B0702040204020203" pitchFamily="34" charset="0"/>
                </a:rPr>
                <a:t/>
              </a:r>
              <a:br>
                <a:rPr lang="en-GB" sz="2000" b="1" dirty="0" smtClean="0">
                  <a:gradFill>
                    <a:gsLst>
                      <a:gs pos="9756">
                        <a:schemeClr val="bg1"/>
                      </a:gs>
                      <a:gs pos="72000">
                        <a:schemeClr val="bg1"/>
                      </a:gs>
                    </a:gsLst>
                    <a:lin ang="5400000" scaled="1"/>
                  </a:gradFill>
                  <a:latin typeface="Segoe UI Semibold" panose="020B0702040204020203" pitchFamily="34" charset="0"/>
                  <a:cs typeface="Segoe UI Semibold" panose="020B0702040204020203" pitchFamily="34" charset="0"/>
                </a:rPr>
              </a:br>
              <a:r>
                <a:rPr lang="en-GB" sz="2000" b="1" dirty="0" smtClean="0">
                  <a:gradFill>
                    <a:gsLst>
                      <a:gs pos="9756">
                        <a:schemeClr val="bg1"/>
                      </a:gs>
                      <a:gs pos="72000">
                        <a:schemeClr val="bg1"/>
                      </a:gs>
                    </a:gsLst>
                    <a:lin ang="5400000" scaled="1"/>
                  </a:gradFill>
                  <a:latin typeface="Segoe UI Semibold" panose="020B0702040204020203" pitchFamily="34" charset="0"/>
                  <a:cs typeface="Segoe UI Semibold" panose="020B0702040204020203" pitchFamily="34" charset="0"/>
                </a:rPr>
                <a:t>on premises?</a:t>
              </a:r>
              <a:endParaRPr lang="en-GB" sz="2000" b="1" dirty="0">
                <a:gradFill>
                  <a:gsLst>
                    <a:gs pos="9756">
                      <a:schemeClr val="bg1"/>
                    </a:gs>
                    <a:gs pos="72000">
                      <a:schemeClr val="bg1"/>
                    </a:gs>
                  </a:gsLst>
                  <a:lin ang="5400000" scaled="1"/>
                </a:gradFill>
                <a:latin typeface="Segoe UI Semibold" panose="020B0702040204020203" pitchFamily="34" charset="0"/>
                <a:cs typeface="Segoe UI Semibold" panose="020B0702040204020203" pitchFamily="34" charset="0"/>
              </a:endParaRPr>
            </a:p>
          </p:txBody>
        </p:sp>
      </p:grpSp>
    </p:spTree>
    <p:extLst>
      <p:ext uri="{BB962C8B-B14F-4D97-AF65-F5344CB8AC3E}">
        <p14:creationId xmlns:p14="http://schemas.microsoft.com/office/powerpoint/2010/main" val="5046936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5-30632 Integrate 20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Integrate_2014_Template.potx" id="{6F96BE2E-18DD-4853-9808-10078888F8DE}" vid="{4FC2E935-9033-4F80-832A-E172E9FAC17A}"/>
    </a:ext>
  </a:extLst>
</a:theme>
</file>

<file path=ppt/theme/theme2.xml><?xml version="1.0" encoding="utf-8"?>
<a:theme xmlns:a="http://schemas.openxmlformats.org/drawingml/2006/main" name="1_5-30632 Integrate 20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Integrate_2014_Template.potx" id="{6F96BE2E-18DD-4853-9808-10078888F8DE}" vid="{4FC2E935-9033-4F80-832A-E172E9FAC17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30" ma:contentTypeDescription="" ma:contentTypeScope="" ma:versionID="471ee07b1aea19278f8cd6978faf492f">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c10ff302c8a1f04ec99a7b1e994ec1e4"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4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15</Value>
      <Value>102</Value>
    </TaxCatchAll>
    <Event_x0020_End_x0020_Date xmlns="e36bfbf9-5e42-489c-a259-4c54eb22cb57">2014-12-05T08:00:00+00:00</Event_x0020_End_x0020_Date>
    <Event_x0020_Start_x0020_Date xmlns="e36bfbf9-5e42-489c-a259-4c54eb22cb57">2014-12-03T08:00:00+00:00</Event_x0020_Start_x0020_Date>
    <MS_x0020_Speaker xmlns="e36bfbf9-5e42-489c-a259-4c54eb22cb57">
      <UserInfo>
        <DisplayName/>
        <AccountId xsi:nil="true"/>
        <AccountType/>
      </UserInfo>
    </MS_x0020_Speaker>
    <External_x0020_Speaker xmlns="e36bfbf9-5e42-489c-a259-4c54eb22cb57">Michael Stephenson</External_x0020_Speaker>
    <Session_x0020_Code xmlns="e36bfbf9-5e42-489c-a259-4c54eb22cb57" xsi:nil="true"/>
    <Presentation_x0020_Date xmlns="e36bfbf9-5e42-489c-a259-4c54eb22cb57" xsi:nil="tru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Microsoft Conference Center</TermName>
          <TermId xmlns="http://schemas.microsoft.com/office/infopath/2007/PartnerControls">9ee5e79d-18a6-44c6-bfde-7021198eb4fc</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o915802bd8fb417bbe5f6f423fd076a0>
    <i23d7ba649194ae1bace8707520bbe5b xmlns="e36bfbf9-5e42-489c-a259-4c54eb22cb57">
      <Terms xmlns="http://schemas.microsoft.com/office/infopath/2007/PartnerControl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Microsoft Redmond Campus</TermName>
          <TermId xmlns="http://schemas.microsoft.com/office/infopath/2007/PartnerControls">3cd96142-cb30-40de-9c66-cd17f1bb8ca1</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1CBF09-CED9-4C54-85D9-609719CF37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schemas.microsoft.com/office/infopath/2007/PartnerControls"/>
    <ds:schemaRef ds:uri="http://schemas.microsoft.com/sharepoint/v3"/>
    <ds:schemaRef ds:uri="http://purl.org/dc/terms/"/>
    <ds:schemaRef ds:uri="http://schemas.openxmlformats.org/package/2006/metadata/core-properties"/>
    <ds:schemaRef ds:uri="http://schemas.microsoft.com/office/2006/documentManagement/types"/>
    <ds:schemaRef ds:uri="e36bfbf9-5e42-489c-a259-4c54eb22cb57"/>
    <ds:schemaRef ds:uri="230e9df3-be65-4c73-a93b-d1236ebd677e"/>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Integrate_2014_Hybrid Connevtivity Options</Template>
  <TotalTime>1147</TotalTime>
  <Words>2088</Words>
  <Application>Microsoft Office PowerPoint</Application>
  <PresentationFormat>Custom</PresentationFormat>
  <Paragraphs>413</Paragraphs>
  <Slides>35</Slides>
  <Notes>15</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Arial</vt:lpstr>
      <vt:lpstr>Calibri</vt:lpstr>
      <vt:lpstr>Segoe UI</vt:lpstr>
      <vt:lpstr>Segoe UI Light</vt:lpstr>
      <vt:lpstr>Segoe UI Semibold</vt:lpstr>
      <vt:lpstr>Segoe UI Semilight</vt:lpstr>
      <vt:lpstr>Wingdings</vt:lpstr>
      <vt:lpstr>5-30632 Integrate 2014 Speaker PPT Template</vt:lpstr>
      <vt:lpstr>1_5-30632 Integrate 2014 Speaker PPT Template</vt:lpstr>
      <vt:lpstr>PowerPoint Presentation</vt:lpstr>
      <vt:lpstr>PowerPoint Presentation</vt:lpstr>
      <vt:lpstr>Who am I?</vt:lpstr>
      <vt:lpstr>“Microsoft integration  is about to level-up…     Are you ready?”</vt:lpstr>
      <vt:lpstr>Outcomes</vt:lpstr>
      <vt:lpstr>Agenda</vt:lpstr>
      <vt:lpstr>The hybrid challenge</vt:lpstr>
      <vt:lpstr>The modern enterprise</vt:lpstr>
      <vt:lpstr>The hybrid enterprise</vt:lpstr>
      <vt:lpstr>Connectivity options</vt:lpstr>
      <vt:lpstr>Technology options</vt:lpstr>
      <vt:lpstr>Express route</vt:lpstr>
      <vt:lpstr>Extended data centre</vt:lpstr>
      <vt:lpstr>Extended data centre</vt:lpstr>
      <vt:lpstr>SQL Business Intelligence in Azure</vt:lpstr>
      <vt:lpstr>Point to site VPN</vt:lpstr>
      <vt:lpstr>Difficult to access Cloud Dev Lab</vt:lpstr>
      <vt:lpstr>Site to Site VPN</vt:lpstr>
      <vt:lpstr>BizTalk in Azure IaaS</vt:lpstr>
      <vt:lpstr>Azure Service Bus Relay</vt:lpstr>
      <vt:lpstr>Hybrid integration in a day</vt:lpstr>
      <vt:lpstr>Even better if you have BizTalk</vt:lpstr>
      <vt:lpstr>Azure Service Bus Messaging</vt:lpstr>
      <vt:lpstr>Global API</vt:lpstr>
      <vt:lpstr>Event broadcasting</vt:lpstr>
      <vt:lpstr>BizTalk Adapter Service</vt:lpstr>
      <vt:lpstr>Bridge to SAP</vt:lpstr>
      <vt:lpstr>BizTalk hybrid connections</vt:lpstr>
      <vt:lpstr>Bridge to Oracle Database</vt:lpstr>
      <vt:lpstr>Thoughts</vt:lpstr>
      <vt:lpstr>Thoughts</vt:lpstr>
      <vt:lpstr>If you like this you might also like:</vt:lpstr>
      <vt:lpstr>Questions</vt:lpstr>
      <vt:lpstr>Thank you</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Hybrid Connectivity Options</dc:title>
  <dc:subject>Integrate 2014</dc:subject>
  <dc:creator>Michael Stephenson</dc:creator>
  <cp:keywords/>
  <dc:description>Template: Zach LaMance, Silver Fox Prod
Formatting: 
Audience Type:
Event Dates: December 3–5
Event Location: Redmond, WA</dc:description>
  <cp:lastModifiedBy>Saravana Kumar</cp:lastModifiedBy>
  <cp:revision>36</cp:revision>
  <dcterms:created xsi:type="dcterms:W3CDTF">2014-11-25T20:13:43Z</dcterms:created>
  <dcterms:modified xsi:type="dcterms:W3CDTF">2014-12-10T20:46:19Z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15;#Microsoft Conference Center|9ee5e79d-18a6-44c6-bfde-7021198eb4fc</vt:lpwstr>
  </property>
  <property fmtid="{D5CDD505-2E9C-101B-9397-08002B2CF9AE}" pid="7" name="Track">
    <vt:lpwstr/>
  </property>
  <property fmtid="{D5CDD505-2E9C-101B-9397-08002B2CF9AE}" pid="8" name="Event Location">
    <vt:lpwstr>102;#Microsoft Redmond Campus|3cd96142-cb30-40de-9c66-cd17f1bb8ca1</vt:lpwstr>
  </property>
  <property fmtid="{D5CDD505-2E9C-101B-9397-08002B2CF9AE}" pid="9" name="Campaign">
    <vt:lpwstr/>
  </property>
  <property fmtid="{D5CDD505-2E9C-101B-9397-08002B2CF9AE}" pid="10" name="Audience1">
    <vt:lpwstr/>
  </property>
  <property fmtid="{D5CDD505-2E9C-101B-9397-08002B2CF9AE}" pid="11" name="Event Name">
    <vt:lpwstr/>
  </property>
  <property fmtid="{D5CDD505-2E9C-101B-9397-08002B2CF9AE}" pid="12" name="TaxKeyword">
    <vt:lpwstr/>
  </property>
</Properties>
</file>